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5"/>
  </p:notesMasterIdLst>
  <p:handoutMasterIdLst>
    <p:handoutMasterId r:id="rId26"/>
  </p:handoutMasterIdLst>
  <p:sldIdLst>
    <p:sldId id="7748" r:id="rId2"/>
    <p:sldId id="7696" r:id="rId3"/>
    <p:sldId id="6804" r:id="rId4"/>
    <p:sldId id="7149" r:id="rId5"/>
    <p:sldId id="7676" r:id="rId6"/>
    <p:sldId id="7689" r:id="rId7"/>
    <p:sldId id="4352" r:id="rId8"/>
    <p:sldId id="7677" r:id="rId9"/>
    <p:sldId id="7692" r:id="rId10"/>
    <p:sldId id="7679" r:id="rId11"/>
    <p:sldId id="7678" r:id="rId12"/>
    <p:sldId id="7697" r:id="rId13"/>
    <p:sldId id="7698" r:id="rId14"/>
    <p:sldId id="7700" r:id="rId15"/>
    <p:sldId id="7649" r:id="rId16"/>
    <p:sldId id="6942" r:id="rId17"/>
    <p:sldId id="6918" r:id="rId18"/>
    <p:sldId id="6919" r:id="rId19"/>
    <p:sldId id="6911" r:id="rId20"/>
    <p:sldId id="6920" r:id="rId21"/>
    <p:sldId id="6803" r:id="rId22"/>
    <p:sldId id="6805" r:id="rId23"/>
    <p:sldId id="77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2A158"/>
    <a:srgbClr val="494949"/>
    <a:srgbClr val="0D9390"/>
    <a:srgbClr val="E96751"/>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4C471-9A1B-E731-C7D8-E4F5B951695E}" v="72" dt="2026-01-09T10:59:39.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E544C471-9A1B-E731-C7D8-E4F5B951695E}"/>
    <pc:docChg chg="modSld">
      <pc:chgData name="Irena Krošl" userId="S::irenak@vsgt.si::6f871211-9d6e-4801-9f7a-49ad5e71b0eb" providerId="AD" clId="Web-{E544C471-9A1B-E731-C7D8-E4F5B951695E}" dt="2026-01-09T10:59:39.442" v="64" actId="20577"/>
      <pc:docMkLst>
        <pc:docMk/>
      </pc:docMkLst>
      <pc:sldChg chg="modSp">
        <pc:chgData name="Irena Krošl" userId="S::irenak@vsgt.si::6f871211-9d6e-4801-9f7a-49ad5e71b0eb" providerId="AD" clId="Web-{E544C471-9A1B-E731-C7D8-E4F5B951695E}" dt="2026-01-09T10:56:45.192" v="32" actId="20577"/>
        <pc:sldMkLst>
          <pc:docMk/>
          <pc:sldMk cId="1307664598" sldId="4352"/>
        </pc:sldMkLst>
        <pc:spChg chg="mod">
          <ac:chgData name="Irena Krošl" userId="S::irenak@vsgt.si::6f871211-9d6e-4801-9f7a-49ad5e71b0eb" providerId="AD" clId="Web-{E544C471-9A1B-E731-C7D8-E4F5B951695E}" dt="2026-01-09T10:56:45.192" v="32" actId="20577"/>
          <ac:spMkLst>
            <pc:docMk/>
            <pc:sldMk cId="1307664598" sldId="4352"/>
            <ac:spMk id="8" creationId="{9498C169-EBD9-3AD6-FA8E-29727EC93FEE}"/>
          </ac:spMkLst>
        </pc:spChg>
        <pc:spChg chg="mod">
          <ac:chgData name="Irena Krošl" userId="S::irenak@vsgt.si::6f871211-9d6e-4801-9f7a-49ad5e71b0eb" providerId="AD" clId="Web-{E544C471-9A1B-E731-C7D8-E4F5B951695E}" dt="2026-01-09T10:56:15.380" v="24" actId="1076"/>
          <ac:spMkLst>
            <pc:docMk/>
            <pc:sldMk cId="1307664598" sldId="4352"/>
            <ac:spMk id="28" creationId="{F52AF200-B089-B791-1124-FCB9F1F60E3C}"/>
          </ac:spMkLst>
        </pc:spChg>
        <pc:spChg chg="mod">
          <ac:chgData name="Irena Krošl" userId="S::irenak@vsgt.si::6f871211-9d6e-4801-9f7a-49ad5e71b0eb" providerId="AD" clId="Web-{E544C471-9A1B-E731-C7D8-E4F5B951695E}" dt="2026-01-09T10:55:23.473" v="15"/>
          <ac:spMkLst>
            <pc:docMk/>
            <pc:sldMk cId="1307664598" sldId="4352"/>
            <ac:spMk id="30" creationId="{BCAEF82C-097F-4E55-B224-AEDAA55D5BBE}"/>
          </ac:spMkLst>
        </pc:spChg>
      </pc:sldChg>
      <pc:sldChg chg="modSp">
        <pc:chgData name="Irena Krošl" userId="S::irenak@vsgt.si::6f871211-9d6e-4801-9f7a-49ad5e71b0eb" providerId="AD" clId="Web-{E544C471-9A1B-E731-C7D8-E4F5B951695E}" dt="2026-01-09T10:59:24.660" v="59" actId="1076"/>
        <pc:sldMkLst>
          <pc:docMk/>
          <pc:sldMk cId="3022934531" sldId="6805"/>
        </pc:sldMkLst>
        <pc:spChg chg="mod">
          <ac:chgData name="Irena Krošl" userId="S::irenak@vsgt.si::6f871211-9d6e-4801-9f7a-49ad5e71b0eb" providerId="AD" clId="Web-{E544C471-9A1B-E731-C7D8-E4F5B951695E}" dt="2026-01-09T10:59:24.660" v="59" actId="1076"/>
          <ac:spMkLst>
            <pc:docMk/>
            <pc:sldMk cId="3022934531" sldId="6805"/>
            <ac:spMk id="2" creationId="{76B52C30-B48C-3392-E040-F8FD61BDB4EE}"/>
          </ac:spMkLst>
        </pc:spChg>
      </pc:sldChg>
      <pc:sldChg chg="modSp">
        <pc:chgData name="Irena Krošl" userId="S::irenak@vsgt.si::6f871211-9d6e-4801-9f7a-49ad5e71b0eb" providerId="AD" clId="Web-{E544C471-9A1B-E731-C7D8-E4F5B951695E}" dt="2026-01-09T10:59:17.394" v="58" actId="1076"/>
        <pc:sldMkLst>
          <pc:docMk/>
          <pc:sldMk cId="3557389181" sldId="6911"/>
        </pc:sldMkLst>
        <pc:spChg chg="mod">
          <ac:chgData name="Irena Krošl" userId="S::irenak@vsgt.si::6f871211-9d6e-4801-9f7a-49ad5e71b0eb" providerId="AD" clId="Web-{E544C471-9A1B-E731-C7D8-E4F5B951695E}" dt="2026-01-09T10:59:17.394" v="58" actId="1076"/>
          <ac:spMkLst>
            <pc:docMk/>
            <pc:sldMk cId="3557389181" sldId="6911"/>
            <ac:spMk id="6" creationId="{F4106C63-2DF8-521B-3417-55E04C67827C}"/>
          </ac:spMkLst>
        </pc:spChg>
      </pc:sldChg>
      <pc:sldChg chg="modSp">
        <pc:chgData name="Irena Krošl" userId="S::irenak@vsgt.si::6f871211-9d6e-4801-9f7a-49ad5e71b0eb" providerId="AD" clId="Web-{E544C471-9A1B-E731-C7D8-E4F5B951695E}" dt="2026-01-09T10:58:44.906" v="52" actId="14100"/>
        <pc:sldMkLst>
          <pc:docMk/>
          <pc:sldMk cId="2551934218" sldId="6918"/>
        </pc:sldMkLst>
        <pc:spChg chg="mod">
          <ac:chgData name="Irena Krošl" userId="S::irenak@vsgt.si::6f871211-9d6e-4801-9f7a-49ad5e71b0eb" providerId="AD" clId="Web-{E544C471-9A1B-E731-C7D8-E4F5B951695E}" dt="2026-01-09T10:58:44.906" v="52" actId="14100"/>
          <ac:spMkLst>
            <pc:docMk/>
            <pc:sldMk cId="2551934218" sldId="6918"/>
            <ac:spMk id="6" creationId="{2D269A57-FB12-920C-B4C8-44B8897AAA4B}"/>
          </ac:spMkLst>
        </pc:spChg>
      </pc:sldChg>
      <pc:sldChg chg="modSp">
        <pc:chgData name="Irena Krošl" userId="S::irenak@vsgt.si::6f871211-9d6e-4801-9f7a-49ad5e71b0eb" providerId="AD" clId="Web-{E544C471-9A1B-E731-C7D8-E4F5B951695E}" dt="2026-01-09T10:55:23.473" v="15"/>
        <pc:sldMkLst>
          <pc:docMk/>
          <pc:sldMk cId="1771528940" sldId="6919"/>
        </pc:sldMkLst>
        <pc:spChg chg="mod">
          <ac:chgData name="Irena Krošl" userId="S::irenak@vsgt.si::6f871211-9d6e-4801-9f7a-49ad5e71b0eb" providerId="AD" clId="Web-{E544C471-9A1B-E731-C7D8-E4F5B951695E}" dt="2026-01-09T10:55:23.473" v="15"/>
          <ac:spMkLst>
            <pc:docMk/>
            <pc:sldMk cId="1771528940" sldId="6919"/>
            <ac:spMk id="6" creationId="{2F19300A-C851-FBCA-C481-667B40A7F053}"/>
          </ac:spMkLst>
        </pc:spChg>
      </pc:sldChg>
      <pc:sldChg chg="modSp">
        <pc:chgData name="Irena Krošl" userId="S::irenak@vsgt.si::6f871211-9d6e-4801-9f7a-49ad5e71b0eb" providerId="AD" clId="Web-{E544C471-9A1B-E731-C7D8-E4F5B951695E}" dt="2026-01-09T10:58:30.077" v="50" actId="1076"/>
        <pc:sldMkLst>
          <pc:docMk/>
          <pc:sldMk cId="2230858988" sldId="6942"/>
        </pc:sldMkLst>
        <pc:spChg chg="mod">
          <ac:chgData name="Irena Krošl" userId="S::irenak@vsgt.si::6f871211-9d6e-4801-9f7a-49ad5e71b0eb" providerId="AD" clId="Web-{E544C471-9A1B-E731-C7D8-E4F5B951695E}" dt="2026-01-09T10:58:30.077" v="50" actId="1076"/>
          <ac:spMkLst>
            <pc:docMk/>
            <pc:sldMk cId="2230858988" sldId="6942"/>
            <ac:spMk id="4" creationId="{08452FC8-F121-2317-6507-428BC5C904B1}"/>
          </ac:spMkLst>
        </pc:spChg>
      </pc:sldChg>
      <pc:sldChg chg="modSp">
        <pc:chgData name="Irena Krošl" userId="S::irenak@vsgt.si::6f871211-9d6e-4801-9f7a-49ad5e71b0eb" providerId="AD" clId="Web-{E544C471-9A1B-E731-C7D8-E4F5B951695E}" dt="2026-01-09T10:55:23.473" v="15"/>
        <pc:sldMkLst>
          <pc:docMk/>
          <pc:sldMk cId="641821835" sldId="7149"/>
        </pc:sldMkLst>
        <pc:spChg chg="mod">
          <ac:chgData name="Irena Krošl" userId="S::irenak@vsgt.si::6f871211-9d6e-4801-9f7a-49ad5e71b0eb" providerId="AD" clId="Web-{E544C471-9A1B-E731-C7D8-E4F5B951695E}" dt="2026-01-09T10:55:23.473" v="15"/>
          <ac:spMkLst>
            <pc:docMk/>
            <pc:sldMk cId="641821835" sldId="7149"/>
            <ac:spMk id="7" creationId="{F1CFAED3-DCDB-A598-4A9A-DC3E4ACF0553}"/>
          </ac:spMkLst>
        </pc:spChg>
      </pc:sldChg>
      <pc:sldChg chg="modSp">
        <pc:chgData name="Irena Krošl" userId="S::irenak@vsgt.si::6f871211-9d6e-4801-9f7a-49ad5e71b0eb" providerId="AD" clId="Web-{E544C471-9A1B-E731-C7D8-E4F5B951695E}" dt="2026-01-09T10:54:33.316" v="8"/>
        <pc:sldMkLst>
          <pc:docMk/>
          <pc:sldMk cId="3184364770" sldId="7649"/>
        </pc:sldMkLst>
        <pc:spChg chg="mod">
          <ac:chgData name="Irena Krošl" userId="S::irenak@vsgt.si::6f871211-9d6e-4801-9f7a-49ad5e71b0eb" providerId="AD" clId="Web-{E544C471-9A1B-E731-C7D8-E4F5B951695E}" dt="2026-01-09T10:54:33.316" v="8"/>
          <ac:spMkLst>
            <pc:docMk/>
            <pc:sldMk cId="3184364770" sldId="7649"/>
            <ac:spMk id="8" creationId="{90BBDD88-F51F-1D61-C851-ED297F23B47C}"/>
          </ac:spMkLst>
        </pc:spChg>
      </pc:sldChg>
      <pc:sldChg chg="modSp">
        <pc:chgData name="Irena Krošl" userId="S::irenak@vsgt.si::6f871211-9d6e-4801-9f7a-49ad5e71b0eb" providerId="AD" clId="Web-{E544C471-9A1B-E731-C7D8-E4F5B951695E}" dt="2026-01-09T10:55:44.082" v="17" actId="1076"/>
        <pc:sldMkLst>
          <pc:docMk/>
          <pc:sldMk cId="1150059353" sldId="7676"/>
        </pc:sldMkLst>
        <pc:spChg chg="mod">
          <ac:chgData name="Irena Krošl" userId="S::irenak@vsgt.si::6f871211-9d6e-4801-9f7a-49ad5e71b0eb" providerId="AD" clId="Web-{E544C471-9A1B-E731-C7D8-E4F5B951695E}" dt="2026-01-09T10:55:44.082" v="17" actId="1076"/>
          <ac:spMkLst>
            <pc:docMk/>
            <pc:sldMk cId="1150059353" sldId="7676"/>
            <ac:spMk id="9" creationId="{37F34466-246E-27ED-9D54-2157394009B1}"/>
          </ac:spMkLst>
        </pc:spChg>
        <pc:spChg chg="mod">
          <ac:chgData name="Irena Krošl" userId="S::irenak@vsgt.si::6f871211-9d6e-4801-9f7a-49ad5e71b0eb" providerId="AD" clId="Web-{E544C471-9A1B-E731-C7D8-E4F5B951695E}" dt="2026-01-09T10:55:40.270" v="16" actId="1076"/>
          <ac:spMkLst>
            <pc:docMk/>
            <pc:sldMk cId="1150059353" sldId="7676"/>
            <ac:spMk id="19" creationId="{E6D9041F-4D84-793C-5540-77460F754AAA}"/>
          </ac:spMkLst>
        </pc:spChg>
      </pc:sldChg>
      <pc:sldChg chg="modSp">
        <pc:chgData name="Irena Krošl" userId="S::irenak@vsgt.si::6f871211-9d6e-4801-9f7a-49ad5e71b0eb" providerId="AD" clId="Web-{E544C471-9A1B-E731-C7D8-E4F5B951695E}" dt="2026-01-09T10:57:19.787" v="39" actId="1076"/>
        <pc:sldMkLst>
          <pc:docMk/>
          <pc:sldMk cId="247692164" sldId="7677"/>
        </pc:sldMkLst>
        <pc:spChg chg="mod">
          <ac:chgData name="Irena Krošl" userId="S::irenak@vsgt.si::6f871211-9d6e-4801-9f7a-49ad5e71b0eb" providerId="AD" clId="Web-{E544C471-9A1B-E731-C7D8-E4F5B951695E}" dt="2026-01-09T10:57:19.787" v="39" actId="1076"/>
          <ac:spMkLst>
            <pc:docMk/>
            <pc:sldMk cId="247692164" sldId="7677"/>
            <ac:spMk id="8" creationId="{379DB7FF-9125-D045-5EF8-79F04B9D47ED}"/>
          </ac:spMkLst>
        </pc:spChg>
        <pc:spChg chg="mod">
          <ac:chgData name="Irena Krošl" userId="S::irenak@vsgt.si::6f871211-9d6e-4801-9f7a-49ad5e71b0eb" providerId="AD" clId="Web-{E544C471-9A1B-E731-C7D8-E4F5B951695E}" dt="2026-01-09T10:57:00.911" v="36" actId="1076"/>
          <ac:spMkLst>
            <pc:docMk/>
            <pc:sldMk cId="247692164" sldId="7677"/>
            <ac:spMk id="9" creationId="{4336F687-B875-9982-B1C6-D1C62F50BC66}"/>
          </ac:spMkLst>
        </pc:spChg>
      </pc:sldChg>
      <pc:sldChg chg="modSp">
        <pc:chgData name="Irena Krošl" userId="S::irenak@vsgt.si::6f871211-9d6e-4801-9f7a-49ad5e71b0eb" providerId="AD" clId="Web-{E544C471-9A1B-E731-C7D8-E4F5B951695E}" dt="2026-01-09T10:57:34.680" v="41" actId="14100"/>
        <pc:sldMkLst>
          <pc:docMk/>
          <pc:sldMk cId="1273501375" sldId="7678"/>
        </pc:sldMkLst>
        <pc:spChg chg="mod">
          <ac:chgData name="Irena Krošl" userId="S::irenak@vsgt.si::6f871211-9d6e-4801-9f7a-49ad5e71b0eb" providerId="AD" clId="Web-{E544C471-9A1B-E731-C7D8-E4F5B951695E}" dt="2026-01-09T10:57:34.680" v="41" actId="14100"/>
          <ac:spMkLst>
            <pc:docMk/>
            <pc:sldMk cId="1273501375" sldId="7678"/>
            <ac:spMk id="3" creationId="{F3986C14-39E2-CF9A-CF2C-094A188BF54B}"/>
          </ac:spMkLst>
        </pc:spChg>
      </pc:sldChg>
      <pc:sldChg chg="modSp">
        <pc:chgData name="Irena Krošl" userId="S::irenak@vsgt.si::6f871211-9d6e-4801-9f7a-49ad5e71b0eb" providerId="AD" clId="Web-{E544C471-9A1B-E731-C7D8-E4F5B951695E}" dt="2026-01-09T10:55:23.473" v="15"/>
        <pc:sldMkLst>
          <pc:docMk/>
          <pc:sldMk cId="414338117" sldId="7679"/>
        </pc:sldMkLst>
        <pc:spChg chg="mod">
          <ac:chgData name="Irena Krošl" userId="S::irenak@vsgt.si::6f871211-9d6e-4801-9f7a-49ad5e71b0eb" providerId="AD" clId="Web-{E544C471-9A1B-E731-C7D8-E4F5B951695E}" dt="2026-01-09T10:55:23.473" v="15"/>
          <ac:spMkLst>
            <pc:docMk/>
            <pc:sldMk cId="414338117" sldId="7679"/>
            <ac:spMk id="9" creationId="{0AB43EC9-24E6-8B6C-BB62-1D4D19320D0E}"/>
          </ac:spMkLst>
        </pc:spChg>
      </pc:sldChg>
      <pc:sldChg chg="modSp">
        <pc:chgData name="Irena Krošl" userId="S::irenak@vsgt.si::6f871211-9d6e-4801-9f7a-49ad5e71b0eb" providerId="AD" clId="Web-{E544C471-9A1B-E731-C7D8-E4F5B951695E}" dt="2026-01-09T10:56:09.676" v="23" actId="1076"/>
        <pc:sldMkLst>
          <pc:docMk/>
          <pc:sldMk cId="1527115285" sldId="7689"/>
        </pc:sldMkLst>
        <pc:spChg chg="mod">
          <ac:chgData name="Irena Krošl" userId="S::irenak@vsgt.si::6f871211-9d6e-4801-9f7a-49ad5e71b0eb" providerId="AD" clId="Web-{E544C471-9A1B-E731-C7D8-E4F5B951695E}" dt="2026-01-09T10:55:23.473" v="15"/>
          <ac:spMkLst>
            <pc:docMk/>
            <pc:sldMk cId="1527115285" sldId="7689"/>
            <ac:spMk id="9" creationId="{199B73DD-64BB-8B97-FD5C-B3680E8CE66A}"/>
          </ac:spMkLst>
        </pc:spChg>
        <pc:spChg chg="mod">
          <ac:chgData name="Irena Krošl" userId="S::irenak@vsgt.si::6f871211-9d6e-4801-9f7a-49ad5e71b0eb" providerId="AD" clId="Web-{E544C471-9A1B-E731-C7D8-E4F5B951695E}" dt="2026-01-09T10:56:09.676" v="23" actId="1076"/>
          <ac:spMkLst>
            <pc:docMk/>
            <pc:sldMk cId="1527115285" sldId="7689"/>
            <ac:spMk id="19" creationId="{01C928E9-DC7D-D416-46BB-8D5678C88CE5}"/>
          </ac:spMkLst>
        </pc:spChg>
        <pc:picChg chg="mod">
          <ac:chgData name="Irena Krošl" userId="S::irenak@vsgt.si::6f871211-9d6e-4801-9f7a-49ad5e71b0eb" providerId="AD" clId="Web-{E544C471-9A1B-E731-C7D8-E4F5B951695E}" dt="2026-01-09T10:55:57.036" v="19" actId="1076"/>
          <ac:picMkLst>
            <pc:docMk/>
            <pc:sldMk cId="1527115285" sldId="7689"/>
            <ac:picMk id="43" creationId="{76FE7434-A5D0-EE96-1E92-0C9CE84DD63B}"/>
          </ac:picMkLst>
        </pc:picChg>
      </pc:sldChg>
      <pc:sldChg chg="modSp">
        <pc:chgData name="Irena Krošl" userId="S::irenak@vsgt.si::6f871211-9d6e-4801-9f7a-49ad5e71b0eb" providerId="AD" clId="Web-{E544C471-9A1B-E731-C7D8-E4F5B951695E}" dt="2026-01-09T10:54:46.457" v="12" actId="1076"/>
        <pc:sldMkLst>
          <pc:docMk/>
          <pc:sldMk cId="648164715" sldId="7696"/>
        </pc:sldMkLst>
        <pc:spChg chg="mod">
          <ac:chgData name="Irena Krošl" userId="S::irenak@vsgt.si::6f871211-9d6e-4801-9f7a-49ad5e71b0eb" providerId="AD" clId="Web-{E544C471-9A1B-E731-C7D8-E4F5B951695E}" dt="2026-01-09T10:54:43.097" v="10" actId="1076"/>
          <ac:spMkLst>
            <pc:docMk/>
            <pc:sldMk cId="648164715" sldId="7696"/>
            <ac:spMk id="6" creationId="{43D63E27-25D9-4919-8DFB-F33F333C3548}"/>
          </ac:spMkLst>
        </pc:spChg>
        <pc:spChg chg="mod">
          <ac:chgData name="Irena Krošl" userId="S::irenak@vsgt.si::6f871211-9d6e-4801-9f7a-49ad5e71b0eb" providerId="AD" clId="Web-{E544C471-9A1B-E731-C7D8-E4F5B951695E}" dt="2026-01-09T10:54:33.316" v="8"/>
          <ac:spMkLst>
            <pc:docMk/>
            <pc:sldMk cId="648164715" sldId="7696"/>
            <ac:spMk id="9" creationId="{4F1B31DF-1CFE-D018-6B75-87CD9C17B018}"/>
          </ac:spMkLst>
        </pc:spChg>
        <pc:spChg chg="mod">
          <ac:chgData name="Irena Krošl" userId="S::irenak@vsgt.si::6f871211-9d6e-4801-9f7a-49ad5e71b0eb" providerId="AD" clId="Web-{E544C471-9A1B-E731-C7D8-E4F5B951695E}" dt="2026-01-09T10:54:46.457" v="12" actId="1076"/>
          <ac:spMkLst>
            <pc:docMk/>
            <pc:sldMk cId="648164715" sldId="7696"/>
            <ac:spMk id="11" creationId="{0D4384D8-C9BE-3A21-3637-568A04D30488}"/>
          </ac:spMkLst>
        </pc:spChg>
        <pc:spChg chg="mod">
          <ac:chgData name="Irena Krošl" userId="S::irenak@vsgt.si::6f871211-9d6e-4801-9f7a-49ad5e71b0eb" providerId="AD" clId="Web-{E544C471-9A1B-E731-C7D8-E4F5B951695E}" dt="2026-01-09T10:54:40.581" v="9" actId="1076"/>
          <ac:spMkLst>
            <pc:docMk/>
            <pc:sldMk cId="648164715" sldId="7696"/>
            <ac:spMk id="18" creationId="{9B61029F-166A-BF4A-2B28-52ED1C3CA449}"/>
          </ac:spMkLst>
        </pc:spChg>
        <pc:cxnChg chg="mod">
          <ac:chgData name="Irena Krošl" userId="S::irenak@vsgt.si::6f871211-9d6e-4801-9f7a-49ad5e71b0eb" providerId="AD" clId="Web-{E544C471-9A1B-E731-C7D8-E4F5B951695E}" dt="2026-01-09T10:54:44.503" v="11" actId="1076"/>
          <ac:cxnSpMkLst>
            <pc:docMk/>
            <pc:sldMk cId="648164715" sldId="7696"/>
            <ac:cxnSpMk id="34" creationId="{AE91B2BC-7D76-4B4D-B897-64B7D14505D7}"/>
          </ac:cxnSpMkLst>
        </pc:cxnChg>
      </pc:sldChg>
      <pc:sldChg chg="modSp">
        <pc:chgData name="Irena Krošl" userId="S::irenak@vsgt.si::6f871211-9d6e-4801-9f7a-49ad5e71b0eb" providerId="AD" clId="Web-{E544C471-9A1B-E731-C7D8-E4F5B951695E}" dt="2026-01-09T10:57:56.589" v="46" actId="20577"/>
        <pc:sldMkLst>
          <pc:docMk/>
          <pc:sldMk cId="3258469107" sldId="7697"/>
        </pc:sldMkLst>
        <pc:spChg chg="mod">
          <ac:chgData name="Irena Krošl" userId="S::irenak@vsgt.si::6f871211-9d6e-4801-9f7a-49ad5e71b0eb" providerId="AD" clId="Web-{E544C471-9A1B-E731-C7D8-E4F5B951695E}" dt="2026-01-09T10:57:41.946" v="42" actId="1076"/>
          <ac:spMkLst>
            <pc:docMk/>
            <pc:sldMk cId="3258469107" sldId="7697"/>
            <ac:spMk id="9" creationId="{1278938A-DA6E-593D-F5B9-AC6532620BC9}"/>
          </ac:spMkLst>
        </pc:spChg>
        <pc:spChg chg="mod">
          <ac:chgData name="Irena Krošl" userId="S::irenak@vsgt.si::6f871211-9d6e-4801-9f7a-49ad5e71b0eb" providerId="AD" clId="Web-{E544C471-9A1B-E731-C7D8-E4F5B951695E}" dt="2026-01-09T10:57:56.589" v="46" actId="20577"/>
          <ac:spMkLst>
            <pc:docMk/>
            <pc:sldMk cId="3258469107" sldId="7697"/>
            <ac:spMk id="19" creationId="{4D21E470-4CDA-93DB-A056-8FEFD64F3013}"/>
          </ac:spMkLst>
        </pc:spChg>
        <pc:picChg chg="mod">
          <ac:chgData name="Irena Krošl" userId="S::irenak@vsgt.si::6f871211-9d6e-4801-9f7a-49ad5e71b0eb" providerId="AD" clId="Web-{E544C471-9A1B-E731-C7D8-E4F5B951695E}" dt="2026-01-09T10:57:44.290" v="43" actId="1076"/>
          <ac:picMkLst>
            <pc:docMk/>
            <pc:sldMk cId="3258469107" sldId="7697"/>
            <ac:picMk id="43" creationId="{6DE9DCDF-DDAC-F0D5-AF27-FA713D04BB7C}"/>
          </ac:picMkLst>
        </pc:picChg>
      </pc:sldChg>
      <pc:sldChg chg="modSp">
        <pc:chgData name="Irena Krošl" userId="S::irenak@vsgt.si::6f871211-9d6e-4801-9f7a-49ad5e71b0eb" providerId="AD" clId="Web-{E544C471-9A1B-E731-C7D8-E4F5B951695E}" dt="2026-01-09T10:58:08.121" v="47" actId="1076"/>
        <pc:sldMkLst>
          <pc:docMk/>
          <pc:sldMk cId="1366277957" sldId="7698"/>
        </pc:sldMkLst>
        <pc:spChg chg="mod">
          <ac:chgData name="Irena Krošl" userId="S::irenak@vsgt.si::6f871211-9d6e-4801-9f7a-49ad5e71b0eb" providerId="AD" clId="Web-{E544C471-9A1B-E731-C7D8-E4F5B951695E}" dt="2026-01-09T10:58:08.121" v="47" actId="1076"/>
          <ac:spMkLst>
            <pc:docMk/>
            <pc:sldMk cId="1366277957" sldId="7698"/>
            <ac:spMk id="18" creationId="{52A25688-502B-3BD4-F469-49DD33A92F1B}"/>
          </ac:spMkLst>
        </pc:spChg>
      </pc:sldChg>
      <pc:sldChg chg="modSp">
        <pc:chgData name="Irena Krošl" userId="S::irenak@vsgt.si::6f871211-9d6e-4801-9f7a-49ad5e71b0eb" providerId="AD" clId="Web-{E544C471-9A1B-E731-C7D8-E4F5B951695E}" dt="2026-01-09T10:59:39.442" v="64" actId="20577"/>
        <pc:sldMkLst>
          <pc:docMk/>
          <pc:sldMk cId="2961207069" sldId="7702"/>
        </pc:sldMkLst>
        <pc:spChg chg="mod">
          <ac:chgData name="Irena Krošl" userId="S::irenak@vsgt.si::6f871211-9d6e-4801-9f7a-49ad5e71b0eb" providerId="AD" clId="Web-{E544C471-9A1B-E731-C7D8-E4F5B951695E}" dt="2026-01-09T10:59:34.348" v="61" actId="20577"/>
          <ac:spMkLst>
            <pc:docMk/>
            <pc:sldMk cId="2961207069" sldId="7702"/>
            <ac:spMk id="14" creationId="{D038243F-8340-B1BF-D76B-D388040AA801}"/>
          </ac:spMkLst>
        </pc:spChg>
        <pc:spChg chg="mod">
          <ac:chgData name="Irena Krošl" userId="S::irenak@vsgt.si::6f871211-9d6e-4801-9f7a-49ad5e71b0eb" providerId="AD" clId="Web-{E544C471-9A1B-E731-C7D8-E4F5B951695E}" dt="2026-01-09T10:59:39.442" v="64" actId="20577"/>
          <ac:spMkLst>
            <pc:docMk/>
            <pc:sldMk cId="2961207069" sldId="7702"/>
            <ac:spMk id="54" creationId="{4065BC51-B524-FC95-B65C-14FE7E10D2B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5C03-EE5A-C8D4-C0D3-9459FCDD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3C9BE-31F6-3DD8-DB44-422D0073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8D37A-CAC8-9449-3377-EFCAEC78EF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293A1E-664F-F80A-58AC-93889A847B66}"/>
              </a:ext>
            </a:extLst>
          </p:cNvPr>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5135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C29-53D5-21E2-855D-E599C09F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04DE1-7734-7E4C-7F0B-C59A30F5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61F0-FFAD-006F-BB2A-89538F7F2D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AF9D7-B958-72C9-1F98-CE355CBC40A4}"/>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84060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897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9EBB-5AE4-77DD-F2C3-420497392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D5F5-E910-E854-8B31-47A6F891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E0C4-8BCC-73F3-5A45-F5B6C7B01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61604-D335-B33A-6CFB-F8637B2E043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27205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B136-3150-7E3E-23AC-98D7838F9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5603B-07B7-D62F-2095-1DDB6A3BA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4FA5-23DE-ECDA-8F84-BA6D1E0BDE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AE848C-93BE-BE49-683D-4815EA3177E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77869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883-1F96-8024-B86B-CA031F26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6A10A-D021-2AF8-F96A-D7C289E6B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8977-6988-4123-CBB7-745F1580C2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4FEF9-3623-4B71-17E8-8828389EFAC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50915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4E50-2B0F-95FD-E14E-305D8C04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BDA3-63A1-532B-90C3-2A789813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834A0-5D45-5453-E447-222382750A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7A051D-215C-60A6-54B2-9E4B9D779555}"/>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26975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B263-ACF9-A8CF-8856-6163DEAD8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2E8-7A44-9AE5-C7F3-1EC970B8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9B5C-4949-99F3-2766-CC0BD4F22B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937CC1-1766-B437-67A1-358F6E724AEA}"/>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93295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8533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hyperlink" Target="https://ildn.ie/" TargetMode="External"/><Relationship Id="rId3" Type="http://schemas.openxmlformats.org/officeDocument/2006/relationships/hyperlink" Target="https://dldc.org/ardara-farm-diversification-project-made-possible-with-leader-funding/#:~:text=Committee%20%28LCDC%29,the%20development%20of%20the%20project" TargetMode="External"/><Relationship Id="rId7" Type="http://schemas.openxmlformats.org/officeDocument/2006/relationships/hyperlink" Target="https://www.neh.gov.ie/service/search/neh-en/116580?query=Climate+Action+Programme"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hyperlink" Target="https://www.failteireland.ie/JustTransition.aspx"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failteireland.ie/Identify-Available-Funding.aspx" TargetMode="External"/><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www.eufunds.ie/eujtf-first-tourism-projects-awarded-e2-9million-under-sme-scheme.com" TargetMode="External"/><Relationship Id="rId11" Type="http://schemas.openxmlformats.org/officeDocument/2006/relationships/image" Target="../media/image29.png"/><Relationship Id="rId5" Type="http://schemas.openxmlformats.org/officeDocument/2006/relationships/hyperlink" Target="https://www.failteireland.ie/" TargetMode="External"/><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leinsterexpress.ie/news/business/1537108/holiday-rental-pods-planned-at-emo-court-in-laois.html" TargetMode="External"/><Relationship Id="rId2" Type="http://schemas.openxmlformats.org/officeDocument/2006/relationships/hyperlink" Target="https://www.leinsterexpress.ie/" TargetMode="External"/><Relationship Id="rId1" Type="http://schemas.openxmlformats.org/officeDocument/2006/relationships/slideLayout" Target="../slideLayouts/slideLayout31.xml"/><Relationship Id="rId5" Type="http://schemas.openxmlformats.org/officeDocument/2006/relationships/hyperlink" Target="https://www.castledarcyglamping.com/"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stledarcyglamping.com/" TargetMode="External"/><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hyperlink" Target="https://www.leinsterexpress.ie/news/business/1537108/holiday-rental-pods-planned-at-emo-court-in-laois.html"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www.irishexaminer.com/farming/arid-30965898.html#:~:text=In%20Co%20Clare%2C%20provision%20of,them%20a%20grant%20of%20%E2%82%AC200%2C000" TargetMode="External"/><Relationship Id="rId2" Type="http://schemas.openxmlformats.org/officeDocument/2006/relationships/hyperlink" Target="https://www.neh.gov.ie/hospitality-and-tourism-courses-grants#:~:text=LEADER%20is%20a%20community,Cork%2C%20Limerick%2C%20Waterford%20and%20Galway" TargetMode="Externa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www.irishexaminer.com/farming/arid-30965898.html#:~:text=In%20Co%20Waterford%2C%20big%20Enterprise,Open%20Farm%20Ltd%E2%80%99s%20Glamping%20Pod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enterprise-ireland.com/en/supports/green-plus#:~:text=For%20more%20information%20including%20eligible,part%20of%20a%20decarbonisation%20plan." TargetMode="External"/><Relationship Id="rId2" Type="http://schemas.openxmlformats.org/officeDocument/2006/relationships/hyperlink" Target="https://www.failteireland.ie/Identify-Available-Funding.aspx#:~:text=In%20addition%20under%20the%20EU,Click%C2%A0here%C2%A0for%20further%20information"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sbci.gov.ie/products/growth-and-sustainability-loan-scheme#:~:text=A%20long,climate%20action%20and%20environmental%20sustainability" TargetMode="External"/><Relationship Id="rId2" Type="http://schemas.openxmlformats.org/officeDocument/2006/relationships/hyperlink" Target="https://www.googleadservices.com/pagead/aclk?sa=L&amp;ai=DChcSEwjRoOex5teNAxWEgFAGHdPpLPcYABADGgJkZw&amp;co=1&amp;gclid=CjwKCAjw3f_BBhAPEiwAaA3K5NP-Ulg76hip9cJB3i-f80tr94rpu-ir5Rpvj9FiSWIGbf1aqcJ8HBoC0c8QAvD_BwE&amp;ohost=www.google.com&amp;cid=CAESVuD2gJfhMa29Hgmd19A2msnqv7NTn5-ZsIM-PaJf-SwPCh5e7cRHf1dOQkMfsrLO1woY39o6NX8www8WGiF9DDyCrFrP-n7cyer14kOauTxQMEK6GHnk&amp;category=acrcp_v1_40&amp;sig=AOD64_33aLwnpWg9lzvvA1YBRytyVPHOtQ&amp;q&amp;adurl&amp;ved=2ahUKEwj30OGx5teNAxWAXEEAHdUPIAEQ0Qx6BAgREAE"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terprise-ireland.com/en/supports/leanplus" TargetMode="External"/><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hyperlink" Target="https://www.seai.ie/grants/business-grants/accelerated-capital-allowanc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scf.ie/" TargetMode="External"/><Relationship Id="rId7" Type="http://schemas.openxmlformats.org/officeDocument/2006/relationships/image" Target="../media/image36.png"/><Relationship Id="rId2" Type="http://schemas.openxmlformats.org/officeDocument/2006/relationships/hyperlink" Target="https://www.teagasc.ie/" TargetMode="External"/><Relationship Id="rId1" Type="http://schemas.openxmlformats.org/officeDocument/2006/relationships/slideLayout" Target="../slideLayouts/slideLayout44.xml"/><Relationship Id="rId6" Type="http://schemas.openxmlformats.org/officeDocument/2006/relationships/hyperlink" Target="https://www.eufunds.ie/home/our-funds/" TargetMode="External"/><Relationship Id="rId5" Type="http://schemas.openxmlformats.org/officeDocument/2006/relationships/hyperlink" Target="https://www.bazaarvoice.com/blog/authentic-marketing-guide/" TargetMode="External"/><Relationship Id="rId4" Type="http://schemas.openxmlformats.org/officeDocument/2006/relationships/hyperlink" Target="https://www.farmersjournal.ie/finance/consumer/to-pod-or-not-to-pod-that-is-the-question-804941#:~:text=It%E2%80%99s%20also%20recommended%20to%20become,offer%20potential%20grants%20and%20suppor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ov.ie/en/department-of-rural-and-community-development-and-the-gaeltacht/press-releases/our-rural-future-minister-calleary-launches-2025-town-and-village-renewal-scheme/#:~:text=The%20Town%20and%20Village%20Renewal%20Scheme%20(TVRS)%20provides%20funding%20for,allocated%20to%20almost%201%2C800%20projects."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4.xml"/><Relationship Id="rId5" Type="http://schemas.openxmlformats.org/officeDocument/2006/relationships/image" Target="../media/image38.png"/><Relationship Id="rId4" Type="http://schemas.openxmlformats.org/officeDocument/2006/relationships/hyperlink" Target="https://www.gov.ie/en/department-of-rural-and-community-development-and-the-gaeltacht/policy-information/cl%c3%a1r-funding-for-small-scale-rural-projec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dlr.submit.com/show/1#:~:text=Feasibility%20Study%20Grant%20%3A%20Application,Fundin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hyperlink" Target="https://glampinginireland.com/glampsite/ireland/county-clare/ivy-hill-glamping-pod/337090/" TargetMode="External"/><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dependent.ie/farming/agri-business/why-opening-one-glamping-pod-on-his-farm-was-the-best-thing-this-clare-farmer-has-ever-done/a1113977812.html" TargetMode="External"/><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hyperlink" Target="https://www.loghouse.ie/product/glamping-pod-one-bed-a-4m-x-8m/?srsltid=AfmBOooNWWXG1q5XpG0Hwq9IAYd-XDN1K4EtCVU9SdLZfFoWRoE8Y3ZO" TargetMode="External"/><Relationship Id="rId10" Type="http://schemas.openxmlformats.org/officeDocument/2006/relationships/image" Target="../media/image21.jpeg"/><Relationship Id="rId4" Type="http://schemas.openxmlformats.org/officeDocument/2006/relationships/hyperlink" Target="https://rhino-pods.com/product/the-cubit/" TargetMode="Externa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microfinanceireland.ie/" TargetMode="Externa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hyperlink" Target="https://www.gov.ie/en/department-of-rural-and-community-development-and-the-gaeltacht/services/leader-programme-for-rural-development/#:~:text=LEADER%20grant%20payment.-,How%20to%20apply,funding%20that%20may%20b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hyperlink" Target="https://www.failteireland.ie/Identify-Available-Funding.aspx" TargetMode="External"/><Relationship Id="rId5" Type="http://schemas.openxmlformats.org/officeDocument/2006/relationships/image" Target="../media/image22.png"/><Relationship Id="rId10" Type="http://schemas.openxmlformats.org/officeDocument/2006/relationships/hyperlink" Target="https://www.googleadservices.com/pagead/aclk?sa=L&amp;ai=DChcSEwidhKaH49eNAxXnilAGHU7uC-QYABACGgJkZw&amp;co=1&amp;gclid=CjwKCAjw3f_BBhAPEiwAaA3K5EcJF77T0nUeooWZ38BjOP28D6NkEVNXrei_bVSgotRBPeWNU9G3uRoCdf8QAvD_BwE&amp;ohost=www.google.com&amp;cid=CAESVuD2OP1h7UnLIi5yk1McL_FCZpRy91sXvmdzILNONEp8Q4nfpBcwZrX2arwIAyQqv0gyqUG8MYqfYhbP7guf3zsvBAc6bzvOVY9wu1CmmDE5Zcu921_R&amp;category=acrcp_v1_40&amp;sig=AOD64_09bjy2JHDgIdy_CJ0hxMMw2w-kkg&amp;q&amp;adurl&amp;ved=2ahUKEwjL3aCH49eNAxX9VEEAHRkIFd8Q0Qx6BAgPEAE" TargetMode="External"/><Relationship Id="rId4" Type="http://schemas.openxmlformats.org/officeDocument/2006/relationships/image" Target="../media/image10.svg"/><Relationship Id="rId9" Type="http://schemas.openxmlformats.org/officeDocument/2006/relationships/hyperlink" Target="https://www.neh.gov.ie/service/search/neh-en/116580?query=Climate+Action+Program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 7 </a:t>
            </a:r>
            <a:r>
              <a:rPr lang="en-GB" sz="4000" b="0" dirty="0"/>
              <a:t>(2.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Poiščite ustrezna sredstva – možnosti financiranja in financiranja</a:t>
            </a:r>
          </a:p>
          <a:p>
            <a:pPr defTabSz="777514">
              <a:lnSpc>
                <a:spcPct val="100000"/>
              </a:lnSpc>
              <a:spcBef>
                <a:spcPts val="0"/>
              </a:spcBef>
              <a:spcAft>
                <a:spcPts val="600"/>
              </a:spcAft>
              <a:defRPr/>
            </a:pPr>
            <a:r>
              <a:rPr lang="en-US" sz="3200" i="1" dirty="0"/>
              <a:t>Irska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8" name="Picture Placeholder 7" descr="A flag of ireland with green white and orange stripes&#10;&#10;AI-generated content may be incorrect.">
            <a:extLst>
              <a:ext uri="{FF2B5EF4-FFF2-40B4-BE49-F238E27FC236}">
                <a16:creationId xmlns:a16="http://schemas.microsoft.com/office/drawing/2014/main" id="{59578EE9-B9A2-681D-7F0E-22EE949FC497}"/>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1F38-86FA-34A7-806C-5D8A75CA53F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3BDB7E4-6D5B-5707-A8D3-C0624FE8DD72}"/>
              </a:ext>
            </a:extLst>
          </p:cNvPr>
          <p:cNvSpPr/>
          <p:nvPr/>
        </p:nvSpPr>
        <p:spPr>
          <a:xfrm>
            <a:off x="857723" y="1256570"/>
            <a:ext cx="9019702" cy="451557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AB43EC9-24E6-8B6C-BB62-1D4D19320D0E}"/>
              </a:ext>
            </a:extLst>
          </p:cNvPr>
          <p:cNvSpPr txBox="1">
            <a:spLocks/>
          </p:cNvSpPr>
          <p:nvPr/>
        </p:nvSpPr>
        <p:spPr>
          <a:xfrm>
            <a:off x="1458927" y="1466112"/>
            <a:ext cx="757077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 </a:t>
            </a:r>
            <a:r>
              <a:rPr lang="en-US" sz="2200" b="1" dirty="0">
                <a:solidFill>
                  <a:srgbClr val="494949"/>
                </a:solidFill>
              </a:rPr>
              <a:t>Sredstva za razvoj podeželja LEADER: </a:t>
            </a:r>
            <a:r>
              <a:rPr lang="en-US" sz="2200" dirty="0">
                <a:solidFill>
                  <a:srgbClr val="494949"/>
                </a:solidFill>
              </a:rPr>
              <a:t>LEADER je program financiranja, ki ga vodi skupnost v okviru </a:t>
            </a:r>
            <a:r>
              <a:rPr lang="en-US" sz="2200" dirty="0" err="1">
                <a:solidFill>
                  <a:srgbClr val="494949"/>
                </a:solidFill>
              </a:rPr>
              <a:t>programa</a:t>
            </a:r>
            <a:r>
              <a:rPr lang="en-US" sz="2200" dirty="0">
                <a:solidFill>
                  <a:srgbClr val="494949"/>
                </a:solidFill>
              </a:rPr>
              <a:t> EU za razvoj podeželja. Upravljajo ga lokalne akcijske skupine (LAG). </a:t>
            </a:r>
          </a:p>
          <a:p>
            <a:pPr marL="0" indent="0">
              <a:spcAft>
                <a:spcPts val="600"/>
              </a:spcAft>
            </a:pPr>
            <a:r>
              <a:rPr lang="en-US" sz="2200" dirty="0">
                <a:solidFill>
                  <a:srgbClr val="494949"/>
                </a:solidFill>
              </a:rPr>
              <a:t>Za irske podeželske skupnosti je zelo pomemben. Vsaka lokalna akcijska skupina (običajno družba za razvoj okrožja) objavlja razpise na teme, kot so podeželski turizem, diverzifikacija in podeželsko mladino. </a:t>
            </a:r>
          </a:p>
          <a:p>
            <a:pPr marL="0" indent="0">
              <a:spcAft>
                <a:spcPts val="600"/>
              </a:spcAft>
            </a:pPr>
            <a:r>
              <a:rPr lang="en-US" sz="2200" dirty="0">
                <a:solidFill>
                  <a:srgbClr val="494949"/>
                </a:solidFill>
              </a:rPr>
              <a:t>Zasebno podjetje lahko običajno pridobi</a:t>
            </a:r>
            <a:r>
              <a:rPr lang="en-US" sz="2200" b="1" dirty="0">
                <a:solidFill>
                  <a:srgbClr val="494949"/>
                </a:solidFill>
              </a:rPr>
              <a:t> 50 % upravičenih stroškov projekta </a:t>
            </a:r>
            <a:r>
              <a:rPr lang="en-US" sz="2200" dirty="0">
                <a:solidFill>
                  <a:srgbClr val="494949"/>
                </a:solidFill>
              </a:rPr>
              <a:t>za infrastrukturo podeželskega turizma, kot so ekološka nastanitev, poti ali objekti, ki podpirajo izkušnje obiskovalcev. Običajno do omejenega zneska, ki se spreminja, pogosto </a:t>
            </a:r>
            <a:r>
              <a:rPr lang="en-US" sz="2200" b="1" dirty="0">
                <a:solidFill>
                  <a:srgbClr val="494949"/>
                </a:solidFill>
              </a:rPr>
              <a:t>med 50.000 in 200.000 evrov. </a:t>
            </a:r>
          </a:p>
          <a:p>
            <a:pPr marL="104775" indent="0">
              <a:spcBef>
                <a:spcPts val="600"/>
              </a:spcBef>
            </a:pPr>
            <a:endParaRPr lang="en-US" dirty="0">
              <a:solidFill>
                <a:srgbClr val="494949"/>
              </a:solidFill>
            </a:endParaRPr>
          </a:p>
        </p:txBody>
      </p:sp>
      <p:sp>
        <p:nvSpPr>
          <p:cNvPr id="33" name="Freeform 28">
            <a:extLst>
              <a:ext uri="{FF2B5EF4-FFF2-40B4-BE49-F238E27FC236}">
                <a16:creationId xmlns:a16="http://schemas.microsoft.com/office/drawing/2014/main" id="{76C9131D-487C-3F6C-2BA3-14C35DEEE853}"/>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82C0FF39-0F35-04DD-392B-1CE74ED7FDE5}"/>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subvencije za razvoj podeželja</a:t>
            </a:r>
            <a:endParaRPr lang="en-US" sz="2400" i="1" dirty="0"/>
          </a:p>
        </p:txBody>
      </p:sp>
      <p:pic>
        <p:nvPicPr>
          <p:cNvPr id="32" name="Graphic 31" descr="Target with solid fill">
            <a:extLst>
              <a:ext uri="{FF2B5EF4-FFF2-40B4-BE49-F238E27FC236}">
                <a16:creationId xmlns:a16="http://schemas.microsoft.com/office/drawing/2014/main" id="{A3428AF7-193C-D2F3-0678-5AC7D7399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199" y="1548823"/>
            <a:ext cx="633914" cy="633914"/>
          </a:xfrm>
          <a:prstGeom prst="rect">
            <a:avLst/>
          </a:prstGeom>
        </p:spPr>
      </p:pic>
      <p:pic>
        <p:nvPicPr>
          <p:cNvPr id="6" name="Graphic 5" descr="Coins with solid fill">
            <a:extLst>
              <a:ext uri="{FF2B5EF4-FFF2-40B4-BE49-F238E27FC236}">
                <a16:creationId xmlns:a16="http://schemas.microsoft.com/office/drawing/2014/main" id="{7B2411BB-1C40-0D47-4A60-465366EA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373" y="3914335"/>
            <a:ext cx="563549" cy="563549"/>
          </a:xfrm>
          <a:prstGeom prst="rect">
            <a:avLst/>
          </a:prstGeom>
        </p:spPr>
      </p:pic>
      <p:grpSp>
        <p:nvGrpSpPr>
          <p:cNvPr id="12" name="Group 11">
            <a:extLst>
              <a:ext uri="{FF2B5EF4-FFF2-40B4-BE49-F238E27FC236}">
                <a16:creationId xmlns:a16="http://schemas.microsoft.com/office/drawing/2014/main" id="{854DAADC-9F07-FF1F-7741-1376DEF6F34C}"/>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E646CE00-FC0C-3AF9-0501-94EC6EE72E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A49253A-5EBB-AD1C-88CA-FD041ACC9D23}"/>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7" name="Picture 16">
            <a:extLst>
              <a:ext uri="{FF2B5EF4-FFF2-40B4-BE49-F238E27FC236}">
                <a16:creationId xmlns:a16="http://schemas.microsoft.com/office/drawing/2014/main" id="{070C917B-F30A-265C-0AAC-66A770180E28}"/>
              </a:ext>
            </a:extLst>
          </p:cNvPr>
          <p:cNvPicPr>
            <a:picLocks noChangeAspect="1"/>
          </p:cNvPicPr>
          <p:nvPr/>
        </p:nvPicPr>
        <p:blipFill>
          <a:blip r:embed="rId7"/>
          <a:srcRect b="16800"/>
          <a:stretch>
            <a:fillRect/>
          </a:stretch>
        </p:blipFill>
        <p:spPr>
          <a:xfrm>
            <a:off x="8827513" y="2540707"/>
            <a:ext cx="3197799" cy="2114550"/>
          </a:xfrm>
          <a:prstGeom prst="ellipse">
            <a:avLst/>
          </a:prstGeom>
        </p:spPr>
      </p:pic>
    </p:spTree>
    <p:extLst>
      <p:ext uri="{BB962C8B-B14F-4D97-AF65-F5344CB8AC3E}">
        <p14:creationId xmlns:p14="http://schemas.microsoft.com/office/powerpoint/2010/main" val="41433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9834-B57A-B2C9-011C-5314F52B43B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AC59B753-B41F-3F91-E1DD-15437BC0875A}"/>
              </a:ext>
            </a:extLst>
          </p:cNvPr>
          <p:cNvSpPr/>
          <p:nvPr/>
        </p:nvSpPr>
        <p:spPr>
          <a:xfrm>
            <a:off x="1225518" y="1303356"/>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122C88C-B802-F4EE-DCF6-D23B34442A5D}"/>
              </a:ext>
            </a:extLst>
          </p:cNvPr>
          <p:cNvSpPr txBox="1">
            <a:spLocks/>
          </p:cNvSpPr>
          <p:nvPr/>
        </p:nvSpPr>
        <p:spPr>
          <a:xfrm>
            <a:off x="1416236" y="154715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Primer:</a:t>
            </a:r>
          </a:p>
          <a:p>
            <a:pPr marL="447675" indent="-342900">
              <a:buFont typeface="Arial" panose="020B0604020202020204" pitchFamily="34" charset="0"/>
              <a:buChar char="•"/>
            </a:pPr>
            <a:r>
              <a:rPr lang="en-US" b="1" dirty="0">
                <a:solidFill>
                  <a:srgbClr val="494949"/>
                </a:solidFill>
                <a:hlinkClick r:id="rId3">
                  <a:extLst>
                    <a:ext uri="{A12FA001-AC4F-418D-AE19-62706E023703}">
                      <ahyp:hlinkClr xmlns:ahyp="http://schemas.microsoft.com/office/drawing/2018/hyperlinkcolor" val="tx"/>
                    </a:ext>
                  </a:extLst>
                </a:hlinkClick>
              </a:rPr>
              <a:t>Lokalni razvojni odbor Donegal (LCDC) </a:t>
            </a:r>
            <a:r>
              <a:rPr lang="en-US" dirty="0">
                <a:solidFill>
                  <a:srgbClr val="494949"/>
                </a:solidFill>
                <a:hlinkClick r:id="rId3">
                  <a:extLst>
                    <a:ext uri="{A12FA001-AC4F-418D-AE19-62706E023703}">
                      <ahyp:hlinkClr xmlns:ahyp="http://schemas.microsoft.com/office/drawing/2018/hyperlinkcolor" val="tx"/>
                    </a:ext>
                  </a:extLst>
                </a:hlinkClick>
              </a:rPr>
              <a:t>je pomagal pri </a:t>
            </a:r>
            <a:r>
              <a:rPr lang="en-US" dirty="0">
                <a:solidFill>
                  <a:srgbClr val="494949"/>
                </a:solidFill>
              </a:rPr>
              <a:t>projektu </a:t>
            </a:r>
            <a:r>
              <a:rPr lang="en-US" dirty="0" err="1">
                <a:solidFill>
                  <a:srgbClr val="494949"/>
                </a:solidFill>
              </a:rPr>
              <a:t>Owenea </a:t>
            </a:r>
            <a:r>
              <a:rPr lang="en-US" dirty="0">
                <a:solidFill>
                  <a:srgbClr val="494949"/>
                </a:solidFill>
              </a:rPr>
              <a:t>River Rest glamping cabins v Donegalu na Irskem – projektu diverzifikacije kmetij, ki je bil razvit s pomočjo subvencije LEADER v višini 97 000 EUR. Subvencija je pokrila</a:t>
            </a:r>
            <a:r>
              <a:rPr lang="en-US" b="1" dirty="0">
                <a:solidFill>
                  <a:srgbClr val="494949"/>
                </a:solidFill>
              </a:rPr>
              <a:t> 50 % stroškov projekta</a:t>
            </a:r>
            <a:r>
              <a:rPr lang="en-US" dirty="0">
                <a:solidFill>
                  <a:srgbClr val="494949"/>
                </a:solidFill>
              </a:rPr>
              <a:t>, preostanek pa je prispeval lastnik s svojim vložkom in </a:t>
            </a:r>
            <a:r>
              <a:rPr lang="en-US" dirty="0" err="1">
                <a:solidFill>
                  <a:srgbClr val="494949"/>
                </a:solidFill>
              </a:rPr>
              <a:t>delom</a:t>
            </a:r>
            <a:r>
              <a:rPr lang="en-US" dirty="0">
                <a:solidFill>
                  <a:srgbClr val="494949"/>
                </a:solidFill>
              </a:rPr>
              <a:t>.</a:t>
            </a:r>
            <a:endParaRPr lang="en-US" sz="2200" dirty="0">
              <a:solidFill>
                <a:srgbClr val="494949"/>
              </a:solidFill>
            </a:endParaRPr>
          </a:p>
        </p:txBody>
      </p:sp>
      <p:sp>
        <p:nvSpPr>
          <p:cNvPr id="33" name="Freeform 28">
            <a:extLst>
              <a:ext uri="{FF2B5EF4-FFF2-40B4-BE49-F238E27FC236}">
                <a16:creationId xmlns:a16="http://schemas.microsoft.com/office/drawing/2014/main" id="{ED972918-E269-7925-3F1D-3F2ACD0829C6}"/>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B801AE5-74ED-6773-F8A1-855558ADB73A}"/>
              </a:ext>
            </a:extLst>
          </p:cNvPr>
          <p:cNvSpPr txBox="1">
            <a:spLocks/>
          </p:cNvSpPr>
          <p:nvPr/>
        </p:nvSpPr>
        <p:spPr>
          <a:xfrm>
            <a:off x="359380" y="27030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Dotacije LEADER za razvoj podeželja</a:t>
            </a:r>
            <a:endParaRPr lang="en-US" sz="3000" i="1" dirty="0"/>
          </a:p>
        </p:txBody>
      </p:sp>
      <p:pic>
        <p:nvPicPr>
          <p:cNvPr id="43" name="Graphic 42" descr="Excellent with solid fill">
            <a:extLst>
              <a:ext uri="{FF2B5EF4-FFF2-40B4-BE49-F238E27FC236}">
                <a16:creationId xmlns:a16="http://schemas.microsoft.com/office/drawing/2014/main" id="{C8B911BF-2054-4B45-D359-64CEBE3D5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438" y="1362584"/>
            <a:ext cx="749373" cy="749373"/>
          </a:xfrm>
          <a:prstGeom prst="rect">
            <a:avLst/>
          </a:prstGeom>
        </p:spPr>
      </p:pic>
      <p:sp>
        <p:nvSpPr>
          <p:cNvPr id="2" name="Flowchart: Alternate Process 1">
            <a:extLst>
              <a:ext uri="{FF2B5EF4-FFF2-40B4-BE49-F238E27FC236}">
                <a16:creationId xmlns:a16="http://schemas.microsoft.com/office/drawing/2014/main" id="{5892FC61-0A14-7D58-8011-BC3BB6E4C517}"/>
              </a:ext>
            </a:extLst>
          </p:cNvPr>
          <p:cNvSpPr/>
          <p:nvPr/>
        </p:nvSpPr>
        <p:spPr>
          <a:xfrm>
            <a:off x="1262321" y="4119358"/>
            <a:ext cx="10029647" cy="1621652"/>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3986C14-39E2-CF9A-CF2C-094A188BF54B}"/>
              </a:ext>
            </a:extLst>
          </p:cNvPr>
          <p:cNvSpPr txBox="1">
            <a:spLocks/>
          </p:cNvSpPr>
          <p:nvPr/>
        </p:nvSpPr>
        <p:spPr>
          <a:xfrm>
            <a:off x="1803380" y="4120172"/>
            <a:ext cx="9128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chemeClr val="bg1"/>
                </a:solidFill>
              </a:rPr>
              <a:t>Opomba: </a:t>
            </a:r>
            <a:r>
              <a:rPr lang="en-US" sz="2200" dirty="0">
                <a:solidFill>
                  <a:schemeClr val="bg1"/>
                </a:solidFill>
              </a:rPr>
              <a:t>Zahteva se trden poslovni primer in koristi za skupnost. Pokazati morate, kako projekt koristi širši skupnosti (delovna mesta, obiskovalci, podpora lokalnim dobaviteljem). Pravočasno se obrnite na lokalno razvojno družbo – ti vam lahko pomagajo pri izpolnjevanju meril in časovnem načrtovanju.</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C0BEB911-B3C6-809A-E8DD-4259FBB59EA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973BFD-1E9E-F211-730D-002BD4AEBD30}"/>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B68E3C-224D-48CF-AD72-46EB27FD9E8F}"/>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7630F8-4987-C0FF-C9D6-01A5AC433221}"/>
              </a:ext>
            </a:extLst>
          </p:cNvPr>
          <p:cNvPicPr>
            <a:picLocks noChangeAspect="1"/>
          </p:cNvPicPr>
          <p:nvPr/>
        </p:nvPicPr>
        <p:blipFill>
          <a:blip r:embed="rId6"/>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333DCB2E-8E26-4422-99B2-B14CC5CA2489}"/>
              </a:ext>
            </a:extLst>
          </p:cNvPr>
          <p:cNvSpPr txBox="1"/>
          <p:nvPr/>
        </p:nvSpPr>
        <p:spPr>
          <a:xfrm>
            <a:off x="4021453" y="5899172"/>
            <a:ext cx="6641145" cy="1200329"/>
          </a:xfrm>
          <a:prstGeom prst="rect">
            <a:avLst/>
          </a:prstGeom>
          <a:noFill/>
        </p:spPr>
        <p:txBody>
          <a:bodyPr wrap="square" rtlCol="0">
            <a:spAutoFit/>
          </a:bodyPr>
          <a:lstStyle/>
          <a:p>
            <a:r>
              <a:rPr lang="en-US" b="1" i="1" dirty="0">
                <a:solidFill>
                  <a:srgbClr val="494949"/>
                </a:solidFill>
                <a:latin typeface="Google Sans"/>
              </a:rPr>
              <a:t>Priporočena literatura</a:t>
            </a:r>
            <a:endParaRPr lang="en-US" b="1" i="1" dirty="0">
              <a:solidFill>
                <a:srgbClr val="494949"/>
              </a:solidFill>
              <a:latin typeface="Google Sans"/>
              <a:hlinkClick r:id="rId7">
                <a:extLst>
                  <a:ext uri="{A12FA001-AC4F-418D-AE19-62706E023703}">
                    <ahyp:hlinkClr xmlns:ahyp="http://schemas.microsoft.com/office/drawing/2018/hyperlinkcolor" val="tx"/>
                  </a:ext>
                </a:extLst>
              </a:hlinkClick>
            </a:endParaRPr>
          </a:p>
          <a:p>
            <a:r>
              <a:rPr lang="en-US" dirty="0">
                <a:solidFill>
                  <a:srgbClr val="00B0F0"/>
                </a:solidFill>
                <a:cs typeface="Krub" panose="00000500000000000000" pitchFamily="2" charset="-34"/>
                <a:hlinkClick r:id="rId8">
                  <a:extLst>
                    <a:ext uri="{A12FA001-AC4F-418D-AE19-62706E023703}">
                      <ahyp:hlinkClr xmlns:ahyp="http://schemas.microsoft.com/office/drawing/2018/hyperlinkcolor" val="tx"/>
                    </a:ext>
                  </a:extLst>
                </a:hlinkClick>
              </a:rPr>
              <a:t>LEADER Association for Rural Development (ELARD)</a:t>
            </a:r>
            <a:endParaRPr lang="en-IE" dirty="0">
              <a:solidFill>
                <a:srgbClr val="00B0F0"/>
              </a:solidFill>
            </a:endParaRPr>
          </a:p>
          <a:p>
            <a:endParaRPr lang="en-US" dirty="0">
              <a:solidFill>
                <a:srgbClr val="00B0F0"/>
              </a:solidFill>
            </a:endParaRPr>
          </a:p>
          <a:p>
            <a:endParaRPr lang="en-IE" dirty="0">
              <a:solidFill>
                <a:srgbClr val="459597"/>
              </a:solidFill>
            </a:endParaRPr>
          </a:p>
        </p:txBody>
      </p:sp>
    </p:spTree>
    <p:extLst>
      <p:ext uri="{BB962C8B-B14F-4D97-AF65-F5344CB8AC3E}">
        <p14:creationId xmlns:p14="http://schemas.microsoft.com/office/powerpoint/2010/main" val="127350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5F49-8D3C-3E30-0DDF-0C5E0BB0114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5847342-7C51-F71B-A643-DC1F02239EB2}"/>
              </a:ext>
            </a:extLst>
          </p:cNvPr>
          <p:cNvSpPr/>
          <p:nvPr/>
        </p:nvSpPr>
        <p:spPr>
          <a:xfrm>
            <a:off x="1188304" y="1423757"/>
            <a:ext cx="10136921" cy="33863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984C3CD-5E2A-5A22-C8AC-3069B0EC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278938A-DA6E-593D-F5B9-AC6532620BC9}"/>
              </a:ext>
            </a:extLst>
          </p:cNvPr>
          <p:cNvSpPr txBox="1">
            <a:spLocks/>
          </p:cNvSpPr>
          <p:nvPr/>
        </p:nvSpPr>
        <p:spPr>
          <a:xfrm>
            <a:off x="1872878" y="144607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Cilj: </a:t>
            </a:r>
            <a:r>
              <a:rPr lang="en-US" sz="2200" b="1" dirty="0">
                <a:solidFill>
                  <a:srgbClr val="494949"/>
                </a:solidFill>
              </a:rPr>
              <a:t>Failte Ireland </a:t>
            </a:r>
            <a:r>
              <a:rPr lang="en-US" sz="2200" dirty="0">
                <a:solidFill>
                  <a:srgbClr val="494949"/>
                </a:solidFill>
              </a:rPr>
              <a:t>je </a:t>
            </a:r>
            <a:r>
              <a:rPr lang="en-US" sz="2200" dirty="0">
                <a:solidFill>
                  <a:srgbClr val="494949"/>
                </a:solidFill>
                <a:hlinkClick r:id="rId5">
                  <a:extLst>
                    <a:ext uri="{A12FA001-AC4F-418D-AE19-62706E023703}">
                      <ahyp:hlinkClr xmlns:ahyp="http://schemas.microsoft.com/office/drawing/2018/hyperlinkcolor" val="tx"/>
                    </a:ext>
                  </a:extLst>
                </a:hlinkClick>
              </a:rPr>
              <a:t>nacionalni turistični organ, </a:t>
            </a:r>
            <a:r>
              <a:rPr lang="en-US" sz="2200" dirty="0">
                <a:solidFill>
                  <a:srgbClr val="494949"/>
                </a:solidFill>
              </a:rPr>
              <a:t>ki ponuja ciljne subvencije za izboljšanje turističnih izkušenj in infrastrukture. </a:t>
            </a:r>
          </a:p>
          <a:p>
            <a:pPr marL="0" indent="0">
              <a:spcAft>
                <a:spcPts val="1200"/>
              </a:spcAft>
            </a:pPr>
            <a:r>
              <a:rPr lang="en-US" sz="2200" dirty="0">
                <a:solidFill>
                  <a:srgbClr val="494949"/>
                </a:solidFill>
              </a:rPr>
              <a:t>Financira trajnostne projekte na področju nastanitve in izkušenj obiskovalcev, zlasti v območjih obnove, kot so Midlands. </a:t>
            </a:r>
            <a:r>
              <a:rPr lang="en-US" sz="2200" b="1" dirty="0">
                <a:solidFill>
                  <a:srgbClr val="494949"/>
                </a:solidFill>
              </a:rPr>
              <a:t>Zneski se razlikujejo; </a:t>
            </a:r>
            <a:r>
              <a:rPr lang="en-US" sz="2200" dirty="0">
                <a:solidFill>
                  <a:srgbClr val="494949"/>
                </a:solidFill>
              </a:rPr>
              <a:t>nedavno dodeljena sredstva </a:t>
            </a:r>
            <a:r>
              <a:rPr lang="en-US" sz="2200" dirty="0" err="1">
                <a:solidFill>
                  <a:srgbClr val="494949"/>
                </a:solidFill>
              </a:rPr>
              <a:t>so znašala</a:t>
            </a:r>
            <a:r>
              <a:rPr lang="en-US" sz="2200" b="1" dirty="0">
                <a:solidFill>
                  <a:srgbClr val="494949"/>
                </a:solidFill>
              </a:rPr>
              <a:t> 2,9 milijona evrov za</a:t>
            </a:r>
            <a:r>
              <a:rPr lang="en-US" sz="2200" dirty="0">
                <a:solidFill>
                  <a:srgbClr val="494949"/>
                </a:solidFill>
                <a:hlinkClick r:id="rId6">
                  <a:extLst>
                    <a:ext uri="{A12FA001-AC4F-418D-AE19-62706E023703}">
                      <ahyp:hlinkClr xmlns:ahyp="http://schemas.microsoft.com/office/drawing/2018/hyperlinkcolor" val="tx"/>
                    </a:ext>
                  </a:extLst>
                </a:hlinkClick>
              </a:rPr>
              <a:t> 17 trajnostnih turističnih projektov</a:t>
            </a:r>
            <a:r>
              <a:rPr lang="en-US" sz="2200" dirty="0">
                <a:solidFill>
                  <a:srgbClr val="494949"/>
                </a:solidFill>
              </a:rPr>
              <a:t>. </a:t>
            </a:r>
          </a:p>
          <a:p>
            <a:pPr marL="0" indent="0">
              <a:spcAft>
                <a:spcPts val="1200"/>
              </a:spcAft>
            </a:pPr>
            <a:r>
              <a:rPr lang="en-US" sz="2200" dirty="0">
                <a:solidFill>
                  <a:srgbClr val="494949"/>
                </a:solidFill>
              </a:rPr>
              <a:t>V okviru </a:t>
            </a:r>
            <a:r>
              <a:rPr lang="en-US" sz="2200" dirty="0">
                <a:solidFill>
                  <a:srgbClr val="494949"/>
                </a:solidFill>
                <a:hlinkClick r:id="rId7">
                  <a:extLst>
                    <a:ext uri="{A12FA001-AC4F-418D-AE19-62706E023703}">
                      <ahyp:hlinkClr xmlns:ahyp="http://schemas.microsoft.com/office/drawing/2018/hyperlinkcolor" val="tx"/>
                    </a:ext>
                  </a:extLst>
                </a:hlinkClick>
              </a:rPr>
              <a:t>Sklada za pravično prehod </a:t>
            </a:r>
            <a:r>
              <a:rPr lang="en-US" sz="2200" dirty="0">
                <a:solidFill>
                  <a:srgbClr val="494949"/>
                </a:solidFill>
              </a:rPr>
              <a:t>so posredniški organ, odgovoren EMRA, ki je zadolžen za upravljanje do 68 milijonov evrov za </a:t>
            </a:r>
            <a:r>
              <a:rPr lang="en-US" sz="2200" b="1" dirty="0">
                <a:solidFill>
                  <a:srgbClr val="494949"/>
                </a:solidFill>
              </a:rPr>
              <a:t>program Regenerativni turizem in oblikovanje prostora 2023–2026. </a:t>
            </a:r>
            <a:r>
              <a:rPr lang="en-US" sz="2200" dirty="0">
                <a:solidFill>
                  <a:srgbClr val="494949"/>
                </a:solidFill>
              </a:rPr>
              <a:t>Za več informacij kliknite </a:t>
            </a:r>
            <a:r>
              <a:rPr lang="en-US" sz="2200" dirty="0">
                <a:solidFill>
                  <a:srgbClr val="494949"/>
                </a:solidFill>
                <a:hlinkClick r:id="rId8">
                  <a:extLst>
                    <a:ext uri="{A12FA001-AC4F-418D-AE19-62706E023703}">
                      <ahyp:hlinkClr xmlns:ahyp="http://schemas.microsoft.com/office/drawing/2018/hyperlinkcolor" val="tx"/>
                    </a:ext>
                  </a:extLst>
                </a:hlinkClick>
              </a:rPr>
              <a:t>tukaj</a:t>
            </a:r>
            <a:r>
              <a:rPr lang="en-US" sz="2200" dirty="0">
                <a:solidFill>
                  <a:srgbClr val="494949"/>
                </a:solidFill>
              </a:rPr>
              <a:t>.</a:t>
            </a: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2AE9F422-BF3C-4A12-7033-D71FB51ED9C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097F2BF5-B07A-E25D-AEE8-37A6F88FD040}"/>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448DE61-07C6-5185-83E1-B8B5297BCBC5}"/>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Failte Ireland </a:t>
            </a:r>
          </a:p>
          <a:p>
            <a:pPr>
              <a:spcBef>
                <a:spcPts val="0"/>
              </a:spcBef>
            </a:pPr>
            <a:r>
              <a:rPr lang="en-US" sz="3000" dirty="0"/>
              <a:t>Nacionalna turistična organizacija</a:t>
            </a:r>
          </a:p>
        </p:txBody>
      </p:sp>
      <p:pic>
        <p:nvPicPr>
          <p:cNvPr id="32" name="Graphic 31" descr="Target with solid fill">
            <a:extLst>
              <a:ext uri="{FF2B5EF4-FFF2-40B4-BE49-F238E27FC236}">
                <a16:creationId xmlns:a16="http://schemas.microsoft.com/office/drawing/2014/main" id="{D4C11137-CBB7-30DF-4E72-C524404DC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EF9DAF0E-CAE0-DFD9-C3DD-2231C288365C}"/>
              </a:ext>
            </a:extLst>
          </p:cNvPr>
          <p:cNvSpPr/>
          <p:nvPr/>
        </p:nvSpPr>
        <p:spPr>
          <a:xfrm>
            <a:off x="1806365" y="5110549"/>
            <a:ext cx="10029647" cy="14586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D21E470-4CDA-93DB-A056-8FEFD64F3013}"/>
              </a:ext>
            </a:extLst>
          </p:cNvPr>
          <p:cNvSpPr txBox="1">
            <a:spLocks/>
          </p:cNvSpPr>
          <p:nvPr/>
        </p:nvSpPr>
        <p:spPr>
          <a:xfrm>
            <a:off x="2070124" y="5198123"/>
            <a:ext cx="954173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Nasvet: </a:t>
            </a:r>
            <a:r>
              <a:rPr lang="en-US" sz="2000" dirty="0">
                <a:solidFill>
                  <a:srgbClr val="494949"/>
                </a:solidFill>
              </a:rPr>
              <a:t>Spremljajte objave Fáilte Ireland – včasih sodelujejo pri projektih EU ali razpisujejo nepovratna sredstva za posebne niše (npr. prilagajanje varnostnim ukrepom COVID, vključujoč turizem itd. Turističnim startupom ponujajo tudi storitve „mentorstva/klinike“, ki vam lahko posredno pomagajo izboljšati vloge za financiranje.</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DE9DCDF-DDAC-F0D5-AF27-FA713D04BB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4108" y="5314877"/>
            <a:ext cx="749373" cy="749373"/>
          </a:xfrm>
          <a:prstGeom prst="rect">
            <a:avLst/>
          </a:prstGeom>
        </p:spPr>
      </p:pic>
      <p:pic>
        <p:nvPicPr>
          <p:cNvPr id="12" name="Picture 11">
            <a:extLst>
              <a:ext uri="{FF2B5EF4-FFF2-40B4-BE49-F238E27FC236}">
                <a16:creationId xmlns:a16="http://schemas.microsoft.com/office/drawing/2014/main" id="{8E5DD207-E379-D414-AC32-70B566A8F937}"/>
              </a:ext>
            </a:extLst>
          </p:cNvPr>
          <p:cNvPicPr>
            <a:picLocks noChangeAspect="1"/>
          </p:cNvPicPr>
          <p:nvPr/>
        </p:nvPicPr>
        <p:blipFill>
          <a:blip r:embed="rId13"/>
          <a:stretch>
            <a:fillRect/>
          </a:stretch>
        </p:blipFill>
        <p:spPr>
          <a:xfrm>
            <a:off x="7829550" y="169968"/>
            <a:ext cx="2857500" cy="1066800"/>
          </a:xfrm>
          <a:prstGeom prst="rect">
            <a:avLst/>
          </a:prstGeom>
        </p:spPr>
      </p:pic>
      <p:grpSp>
        <p:nvGrpSpPr>
          <p:cNvPr id="2" name="Group 1">
            <a:extLst>
              <a:ext uri="{FF2B5EF4-FFF2-40B4-BE49-F238E27FC236}">
                <a16:creationId xmlns:a16="http://schemas.microsoft.com/office/drawing/2014/main" id="{8053D297-8FB7-69F7-AF97-BE1A97307B1E}"/>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B0EC0C69-1C88-696B-C369-7992263FC01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CD33024-57CF-6270-8DC1-92F9A1B590A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325846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B6F7-55D9-0BA9-0CB6-6C64E1D2A7F0}"/>
            </a:ext>
          </a:extLst>
        </p:cNvPr>
        <p:cNvGrpSpPr/>
        <p:nvPr/>
      </p:nvGrpSpPr>
      <p:grpSpPr>
        <a:xfrm>
          <a:off x="0" y="0"/>
          <a:ext cx="0" cy="0"/>
          <a:chOff x="0" y="0"/>
          <a:chExt cx="0" cy="0"/>
        </a:xfrm>
      </p:grpSpPr>
      <p:sp>
        <p:nvSpPr>
          <p:cNvPr id="8" name="Flowchart: Data 7">
            <a:extLst>
              <a:ext uri="{FF2B5EF4-FFF2-40B4-BE49-F238E27FC236}">
                <a16:creationId xmlns:a16="http://schemas.microsoft.com/office/drawing/2014/main" id="{E2772B36-3ABA-7201-8A15-21AC63CDD894}"/>
              </a:ext>
            </a:extLst>
          </p:cNvPr>
          <p:cNvSpPr/>
          <p:nvPr/>
        </p:nvSpPr>
        <p:spPr>
          <a:xfrm>
            <a:off x="564621" y="4891639"/>
            <a:ext cx="6455464" cy="447307"/>
          </a:xfrm>
          <a:prstGeom prst="flowChartInputOutpu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C0BBA6-917C-D0FC-D682-72F6E0C52B68}"/>
              </a:ext>
            </a:extLst>
          </p:cNvPr>
          <p:cNvSpPr/>
          <p:nvPr/>
        </p:nvSpPr>
        <p:spPr>
          <a:xfrm>
            <a:off x="341529" y="2757882"/>
            <a:ext cx="6678556" cy="2123658"/>
          </a:xfrm>
          <a:prstGeom prst="rect">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14" name="Text Placeholder 4">
            <a:extLst>
              <a:ext uri="{FF2B5EF4-FFF2-40B4-BE49-F238E27FC236}">
                <a16:creationId xmlns:a16="http://schemas.microsoft.com/office/drawing/2014/main" id="{ABBD382D-E714-B8CD-A190-6DC12747FCC7}"/>
              </a:ext>
            </a:extLst>
          </p:cNvPr>
          <p:cNvSpPr txBox="1">
            <a:spLocks/>
          </p:cNvSpPr>
          <p:nvPr/>
        </p:nvSpPr>
        <p:spPr>
          <a:xfrm>
            <a:off x="417380" y="2909077"/>
            <a:ext cx="6392582" cy="1517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Program Failte Ireland: </a:t>
            </a:r>
            <a:r>
              <a:rPr lang="en-US" sz="2200" dirty="0">
                <a:solidFill>
                  <a:srgbClr val="494949"/>
                </a:solidFill>
              </a:rPr>
              <a:t>Turistične destinacije </a:t>
            </a:r>
            <a:r>
              <a:rPr lang="en-US" sz="2200" i="1" u="sng" dirty="0">
                <a:solidFill>
                  <a:srgbClr val="494949"/>
                </a:solidFill>
                <a:hlinkClick r:id="rId2">
                  <a:extLst>
                    <a:ext uri="{A12FA001-AC4F-418D-AE19-62706E023703}">
                      <ahyp:hlinkClr xmlns:ahyp="http://schemas.microsoft.com/office/drawing/2018/hyperlinkcolor" val="tx"/>
                    </a:ext>
                  </a:extLst>
                </a:hlinkClick>
              </a:rPr>
              <a:t>v okrožju Laois </a:t>
            </a:r>
            <a:r>
              <a:rPr lang="en-US" sz="2200" dirty="0">
                <a:solidFill>
                  <a:srgbClr val="494949"/>
                </a:solidFill>
              </a:rPr>
              <a:t>so bile med 17 turističnimi projekti, ki so prejeli skupaj 2,9 milijona evrov naložb v okviru </a:t>
            </a:r>
            <a:r>
              <a:rPr lang="en-US" sz="2200" b="1" dirty="0">
                <a:solidFill>
                  <a:srgbClr val="494949"/>
                </a:solidFill>
              </a:rPr>
              <a:t>programa Fáilte Ireland za zasebna in skupnostna mala in srednja podjetja</a:t>
            </a:r>
            <a:r>
              <a:rPr lang="en-US" sz="2200" dirty="0">
                <a:solidFill>
                  <a:srgbClr val="494949"/>
                </a:solidFill>
              </a:rPr>
              <a:t>, ki je del </a:t>
            </a:r>
            <a:r>
              <a:rPr lang="en-US" sz="2200" b="1" dirty="0" err="1">
                <a:solidFill>
                  <a:srgbClr val="494949"/>
                </a:solidFill>
              </a:rPr>
              <a:t>programa</a:t>
            </a:r>
            <a:r>
              <a:rPr lang="en-US" sz="2200" b="1" dirty="0">
                <a:solidFill>
                  <a:srgbClr val="494949"/>
                </a:solidFill>
              </a:rPr>
              <a:t> Sklada EU za pravično prehod</a:t>
            </a:r>
            <a:r>
              <a:rPr lang="en-US" sz="2200" dirty="0">
                <a:solidFill>
                  <a:srgbClr val="494949"/>
                </a:solidFill>
              </a:rPr>
              <a:t>. </a:t>
            </a:r>
          </a:p>
          <a:p>
            <a:pPr marL="0" indent="0">
              <a:spcAft>
                <a:spcPts val="600"/>
              </a:spcAft>
            </a:pPr>
            <a:endParaRPr lang="en-US" sz="2200" dirty="0">
              <a:solidFill>
                <a:srgbClr val="494949"/>
              </a:solidFill>
            </a:endParaRPr>
          </a:p>
        </p:txBody>
      </p:sp>
      <p:sp>
        <p:nvSpPr>
          <p:cNvPr id="18" name="TextBox 17">
            <a:extLst>
              <a:ext uri="{FF2B5EF4-FFF2-40B4-BE49-F238E27FC236}">
                <a16:creationId xmlns:a16="http://schemas.microsoft.com/office/drawing/2014/main" id="{52A25688-502B-3BD4-F469-49DD33A92F1B}"/>
              </a:ext>
            </a:extLst>
          </p:cNvPr>
          <p:cNvSpPr txBox="1"/>
          <p:nvPr/>
        </p:nvSpPr>
        <p:spPr>
          <a:xfrm>
            <a:off x="321991" y="1209665"/>
            <a:ext cx="6943725" cy="1200329"/>
          </a:xfrm>
          <a:prstGeom prst="rect">
            <a:avLst/>
          </a:prstGeom>
          <a:noFill/>
        </p:spPr>
        <p:txBody>
          <a:bodyPr wrap="square">
            <a:spAutoFit/>
          </a:bodyPr>
          <a:lstStyle/>
          <a:p>
            <a:pPr>
              <a:spcAft>
                <a:spcPts val="600"/>
              </a:spcAft>
            </a:pPr>
            <a:r>
              <a:rPr lang="en-US" sz="2400" dirty="0">
                <a:solidFill>
                  <a:srgbClr val="494949"/>
                </a:solidFill>
              </a:rPr>
              <a:t>Luksuzno glamping mesto </a:t>
            </a:r>
            <a:r>
              <a:rPr lang="en-US" sz="2400" dirty="0">
                <a:solidFill>
                  <a:srgbClr val="494949"/>
                </a:solidFill>
                <a:hlinkClick r:id="rId3">
                  <a:extLst>
                    <a:ext uri="{A12FA001-AC4F-418D-AE19-62706E023703}">
                      <ahyp:hlinkClr xmlns:ahyp="http://schemas.microsoft.com/office/drawing/2018/hyperlinkcolor" val="tx"/>
                    </a:ext>
                  </a:extLst>
                </a:hlinkClick>
              </a:rPr>
              <a:t>Emo Court Glamping </a:t>
            </a:r>
            <a:r>
              <a:rPr lang="en-US" sz="2400" dirty="0">
                <a:solidFill>
                  <a:srgbClr val="494949"/>
                </a:solidFill>
              </a:rPr>
              <a:t>in konjski vagon, glamurozna kamping destinacija v Laoisu</a:t>
            </a:r>
            <a:r>
              <a:rPr lang="en-US" sz="2200" dirty="0">
                <a:solidFill>
                  <a:srgbClr val="494949"/>
                </a:solidFill>
              </a:rPr>
              <a:t>,</a:t>
            </a:r>
            <a:r>
              <a:rPr lang="en-US" sz="2400" dirty="0">
                <a:solidFill>
                  <a:srgbClr val="494949"/>
                </a:solidFill>
              </a:rPr>
              <a:t> sta si zagotovila financiranje v višini 550.000 evrov</a:t>
            </a:r>
            <a:r>
              <a:rPr lang="en-US" sz="2200" dirty="0">
                <a:solidFill>
                  <a:srgbClr val="494949"/>
                </a:solidFill>
              </a:rPr>
              <a:t>. </a:t>
            </a:r>
          </a:p>
        </p:txBody>
      </p:sp>
      <p:sp>
        <p:nvSpPr>
          <p:cNvPr id="25" name="Text Placeholder 11">
            <a:extLst>
              <a:ext uri="{FF2B5EF4-FFF2-40B4-BE49-F238E27FC236}">
                <a16:creationId xmlns:a16="http://schemas.microsoft.com/office/drawing/2014/main" id="{EB4AECB5-2182-2180-05FF-3B01A6E5A1F7}"/>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Primer iz prakse: </a:t>
            </a:r>
            <a:r>
              <a:rPr lang="en-IE" sz="3200" dirty="0"/>
              <a:t>Emo Court Glamping, </a:t>
            </a:r>
            <a:endParaRPr lang="en-US" sz="3200" dirty="0"/>
          </a:p>
        </p:txBody>
      </p:sp>
      <p:pic>
        <p:nvPicPr>
          <p:cNvPr id="3076" name="Picture 4">
            <a:extLst>
              <a:ext uri="{FF2B5EF4-FFF2-40B4-BE49-F238E27FC236}">
                <a16:creationId xmlns:a16="http://schemas.microsoft.com/office/drawing/2014/main" id="{FD3559F1-1676-1B01-27E6-42B60A6B13E4}"/>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0D31596-EF1A-3D98-9F17-07E879094037}"/>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7DDB4280-9A59-2355-D420-A644A11CCEE8}"/>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Spletna stran:</a:t>
            </a:r>
            <a:r>
              <a:rPr lang="en-US" sz="1600" dirty="0">
                <a:latin typeface="+mn-lt"/>
                <a:hlinkClick r:id="rId5">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901F8983-80BA-287F-AF33-75462A85E24A}"/>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Prilagojeno družinam prijazno glamping na Wild Atlantic Way</a:t>
            </a:r>
          </a:p>
        </p:txBody>
      </p:sp>
    </p:spTree>
    <p:extLst>
      <p:ext uri="{BB962C8B-B14F-4D97-AF65-F5344CB8AC3E}">
        <p14:creationId xmlns:p14="http://schemas.microsoft.com/office/powerpoint/2010/main" val="136627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3DFC-6EB6-0BE9-58ED-CE7AE52748CD}"/>
            </a:ext>
          </a:extLst>
        </p:cNvPr>
        <p:cNvGrpSpPr/>
        <p:nvPr/>
      </p:nvGrpSpPr>
      <p:grpSpPr>
        <a:xfrm>
          <a:off x="0" y="0"/>
          <a:ext cx="0" cy="0"/>
          <a:chOff x="0" y="0"/>
          <a:chExt cx="0" cy="0"/>
        </a:xfrm>
      </p:grpSpPr>
      <p:sp>
        <p:nvSpPr>
          <p:cNvPr id="25" name="Text Placeholder 11">
            <a:extLst>
              <a:ext uri="{FF2B5EF4-FFF2-40B4-BE49-F238E27FC236}">
                <a16:creationId xmlns:a16="http://schemas.microsoft.com/office/drawing/2014/main" id="{8303B9ED-0AF0-D825-150E-F7D323DCF4EB}"/>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Primer iz prakse: </a:t>
            </a:r>
            <a:r>
              <a:rPr lang="en-IE" sz="3200" dirty="0"/>
              <a:t>Emo Court Glamping, </a:t>
            </a:r>
            <a:endParaRPr lang="en-US" sz="3200" dirty="0"/>
          </a:p>
        </p:txBody>
      </p:sp>
      <p:pic>
        <p:nvPicPr>
          <p:cNvPr id="3076" name="Picture 4">
            <a:extLst>
              <a:ext uri="{FF2B5EF4-FFF2-40B4-BE49-F238E27FC236}">
                <a16:creationId xmlns:a16="http://schemas.microsoft.com/office/drawing/2014/main" id="{EC9EB8FF-EE74-453C-E649-EDC4C1C746E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19A652D7-D7BB-0E99-AFBE-16D64E3B773D}"/>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592006A4-AAD1-A745-57D0-39587100E363}"/>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Spletna stran:</a:t>
            </a:r>
            <a:r>
              <a:rPr lang="en-US" sz="1600" dirty="0">
                <a:latin typeface="+mn-lt"/>
                <a:hlinkClick r:id="rId3">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49D20080-79F6-925A-C544-FF5472973D0C}"/>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Prilagojeno družinam prijazno glamping na Wild Atlantic Way</a:t>
            </a:r>
          </a:p>
        </p:txBody>
      </p:sp>
      <p:sp>
        <p:nvSpPr>
          <p:cNvPr id="2" name="Flowchart: Data 1">
            <a:extLst>
              <a:ext uri="{FF2B5EF4-FFF2-40B4-BE49-F238E27FC236}">
                <a16:creationId xmlns:a16="http://schemas.microsoft.com/office/drawing/2014/main" id="{0400AE7C-2F73-21E6-159F-821ACADD8E4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262F86-57A7-2E66-204C-4262090FA19A}"/>
              </a:ext>
            </a:extLst>
          </p:cNvPr>
          <p:cNvSpPr/>
          <p:nvPr/>
        </p:nvSpPr>
        <p:spPr>
          <a:xfrm>
            <a:off x="398734" y="1593430"/>
            <a:ext cx="6678556" cy="399847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B1818E-486D-C422-1901-A48EF9F9C248}"/>
              </a:ext>
            </a:extLst>
          </p:cNvPr>
          <p:cNvSpPr txBox="1"/>
          <p:nvPr/>
        </p:nvSpPr>
        <p:spPr>
          <a:xfrm>
            <a:off x="623393" y="1895520"/>
            <a:ext cx="6096000" cy="3277820"/>
          </a:xfrm>
          <a:prstGeom prst="rect">
            <a:avLst/>
          </a:prstGeom>
          <a:noFill/>
        </p:spPr>
        <p:txBody>
          <a:bodyPr wrap="square">
            <a:spAutoFit/>
          </a:bodyPr>
          <a:lstStyle/>
          <a:p>
            <a:pPr>
              <a:spcAft>
                <a:spcPts val="600"/>
              </a:spcAft>
            </a:pPr>
            <a:r>
              <a:rPr lang="en-US" sz="2400" b="1" dirty="0">
                <a:solidFill>
                  <a:srgbClr val="494949"/>
                </a:solidFill>
              </a:rPr>
              <a:t>Rezultat: </a:t>
            </a:r>
            <a:r>
              <a:rPr lang="en-US" sz="2200" dirty="0">
                <a:solidFill>
                  <a:srgbClr val="494949"/>
                </a:solidFill>
              </a:rPr>
              <a:t>V kategoriji 2 programa, ki je namenjen razvoju trajnostnega turizma, sta bila izbrana dva projekta iz okrožja Laois. Največji upravičenec iz okrožja Laois je bil Emo Court Glamping, ki je pridobil skupaj 300 000 EUR za izgradnjo luksuznih ekoloških glamping koč, vključno s kočo, dostopno za invalidske vozičke. Gradbeno dovoljenje je bilo izdano za tri samostojne enote v </a:t>
            </a:r>
            <a:r>
              <a:rPr lang="en-US" sz="2200" dirty="0">
                <a:solidFill>
                  <a:srgbClr val="494949"/>
                </a:solidFill>
                <a:hlinkClick r:id="rId4">
                  <a:extLst>
                    <a:ext uri="{A12FA001-AC4F-418D-AE19-62706E023703}">
                      <ahyp:hlinkClr xmlns:ahyp="http://schemas.microsoft.com/office/drawing/2018/hyperlinkcolor" val="tx"/>
                    </a:ext>
                  </a:extLst>
                </a:hlinkClick>
              </a:rPr>
              <a:t>Gate Lodge</a:t>
            </a:r>
            <a:r>
              <a:rPr lang="en-US" sz="2200" dirty="0">
                <a:solidFill>
                  <a:srgbClr val="494949"/>
                </a:solidFill>
              </a:rPr>
              <a:t>.</a:t>
            </a:r>
          </a:p>
          <a:p>
            <a:pPr>
              <a:spcAft>
                <a:spcPts val="600"/>
              </a:spcAft>
            </a:pPr>
            <a:endParaRPr lang="en-US" sz="2400" dirty="0">
              <a:solidFill>
                <a:schemeClr val="bg1"/>
              </a:solidFill>
            </a:endParaRPr>
          </a:p>
        </p:txBody>
      </p:sp>
      <p:sp>
        <p:nvSpPr>
          <p:cNvPr id="4" name="Flowchart: Data 3">
            <a:extLst>
              <a:ext uri="{FF2B5EF4-FFF2-40B4-BE49-F238E27FC236}">
                <a16:creationId xmlns:a16="http://schemas.microsoft.com/office/drawing/2014/main" id="{108027A3-0521-3DDD-FCF6-F4FEEBC2AA94}"/>
              </a:ext>
            </a:extLst>
          </p:cNvPr>
          <p:cNvSpPr/>
          <p:nvPr/>
        </p:nvSpPr>
        <p:spPr>
          <a:xfrm>
            <a:off x="621826" y="5591901"/>
            <a:ext cx="645546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085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4B3A7462-6426-CA59-C1C3-82B4AFA96A7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90BBDD88-F51F-1D61-C851-ED297F23B47C}"/>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Zeleno financiranje za alternativne turistične nastanitve na podeželju</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8436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07E-4214-C796-2484-ADF7746AA4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452FC8-F121-2317-6507-428BC5C904B1}"/>
              </a:ext>
            </a:extLst>
          </p:cNvPr>
          <p:cNvSpPr>
            <a:spLocks noGrp="1"/>
          </p:cNvSpPr>
          <p:nvPr>
            <p:ph type="body" sz="quarter" idx="18"/>
          </p:nvPr>
        </p:nvSpPr>
        <p:spPr>
          <a:xfrm>
            <a:off x="903156" y="998198"/>
            <a:ext cx="10784019" cy="5627918"/>
          </a:xfrm>
        </p:spPr>
        <p:txBody>
          <a:bodyPr lIns="91440" tIns="45720" rIns="91440" bIns="45720" anchor="t"/>
          <a:lstStyle/>
          <a:p>
            <a:r>
              <a:rPr lang="en-US" sz="2100" b="1" dirty="0"/>
              <a:t>Razmišljate o tem, da bi svoje podjetje za podeželski turizem naredili bolj zeleno? </a:t>
            </a:r>
            <a:r>
              <a:rPr lang="en-US" sz="2100" dirty="0"/>
              <a:t>Ne glede na to, ali upravljate glamping, ekološko kočo ali kmetijo, države, kot so </a:t>
            </a:r>
            <a:r>
              <a:rPr lang="en-US" sz="2100" b="1" dirty="0"/>
              <a:t>Irska, Slovenija, Islandija, Nizozemska in Italija</a:t>
            </a:r>
            <a:r>
              <a:rPr lang="en-US" sz="2100" dirty="0"/>
              <a:t>, ponujajo </a:t>
            </a:r>
            <a:r>
              <a:rPr lang="en-US" sz="2100" i="1" dirty="0"/>
              <a:t>zelene subvencije in posojila, </a:t>
            </a:r>
            <a:r>
              <a:rPr lang="en-US" sz="2100" dirty="0"/>
              <a:t>da bi malim turističnim podjetjem pomagale postati bolj trajnostna.</a:t>
            </a:r>
            <a:endParaRPr lang="en-US" sz="2100" dirty="0">
              <a:ea typeface="Calibri"/>
              <a:cs typeface="Calibri"/>
            </a:endParaRPr>
          </a:p>
          <a:p>
            <a:r>
              <a:rPr lang="en-US" sz="2100" dirty="0"/>
              <a:t>Lahko dobite sredstva za nadgradnje, kot so </a:t>
            </a:r>
            <a:r>
              <a:rPr lang="en-US" sz="2100" b="1" dirty="0"/>
              <a:t>sončni kolektorji, izolacija, toplotne črpalke ali celo ekološke certifikacije</a:t>
            </a:r>
            <a:r>
              <a:rPr lang="en-US" sz="2100" dirty="0"/>
              <a:t>. </a:t>
            </a:r>
            <a:endParaRPr lang="en-US" sz="2100" dirty="0">
              <a:ea typeface="Calibri"/>
              <a:cs typeface="Calibri"/>
            </a:endParaRPr>
          </a:p>
          <a:p>
            <a:r>
              <a:rPr lang="en-US" sz="2100" b="1" dirty="0">
                <a:solidFill>
                  <a:srgbClr val="E96751"/>
                </a:solidFill>
              </a:rPr>
              <a:t>Na primer, </a:t>
            </a:r>
            <a:r>
              <a:rPr lang="en-US" sz="2100" dirty="0"/>
              <a:t>irska agencija SEAI ponuja subvencije za energetsko nadgradnjo, slovenski Ekološki sklad podpira zelene prenove, Italija pa ima 500 milijonov evrov sredstev za bolj trajnostni turizem. Na Islandiji se podeželske gostišča lahko prijavijo za regionalne razvojne ali inovacijske sklade, Nizozemska pa ponuja velikodušne davčne olajšave in subvencije za energetsko učinkovite izboljšave.</a:t>
            </a:r>
            <a:endParaRPr lang="en-US" sz="2100" dirty="0">
              <a:ea typeface="Calibri"/>
              <a:cs typeface="Calibri"/>
            </a:endParaRPr>
          </a:p>
          <a:p>
            <a:r>
              <a:rPr lang="en-US" sz="2100" dirty="0"/>
              <a:t>Prehod na zeleno energijo ni dober samo za planet – zmanjša tudi vaše stroške za energijo, izboljša vaš ugled pri ekološko ozaveščenih gostih in zagotovi prihodnost vašega podjetja. In najboljše od vsega? Mnoge od teh shem so prilagojene majhnim podeželskim turističnim nastanitvam, kot je vaša.</a:t>
            </a:r>
            <a:endParaRPr lang="en-US" sz="2100" dirty="0">
              <a:ea typeface="Calibri"/>
              <a:cs typeface="Calibri"/>
            </a:endParaRPr>
          </a:p>
          <a:p>
            <a:r>
              <a:rPr lang="en-US" sz="2100" dirty="0"/>
              <a:t>Raziskajmo, kaj je na voljo in kako lahko izkoristite te odlične priložnosti!</a:t>
            </a:r>
            <a:endParaRPr lang="en-US" sz="2100" dirty="0">
              <a:ea typeface="Calibri"/>
              <a:cs typeface="Calibri"/>
            </a:endParaRPr>
          </a:p>
          <a:p>
            <a:endParaRPr lang="en-IE" dirty="0"/>
          </a:p>
        </p:txBody>
      </p:sp>
      <p:sp>
        <p:nvSpPr>
          <p:cNvPr id="3" name="Text Placeholder 2">
            <a:extLst>
              <a:ext uri="{FF2B5EF4-FFF2-40B4-BE49-F238E27FC236}">
                <a16:creationId xmlns:a16="http://schemas.microsoft.com/office/drawing/2014/main" id="{F4ADCBB1-31ED-1CBA-1351-84C2075122DD}"/>
              </a:ext>
            </a:extLst>
          </p:cNvPr>
          <p:cNvSpPr>
            <a:spLocks noGrp="1"/>
          </p:cNvSpPr>
          <p:nvPr>
            <p:ph type="body" sz="quarter" idx="16"/>
          </p:nvPr>
        </p:nvSpPr>
        <p:spPr>
          <a:xfrm>
            <a:off x="798381" y="499100"/>
            <a:ext cx="10595237" cy="803654"/>
          </a:xfrm>
        </p:spPr>
        <p:txBody>
          <a:bodyPr/>
          <a:lstStyle/>
          <a:p>
            <a:r>
              <a:rPr lang="en-US" dirty="0"/>
              <a:t>Zelena sredstva za podeželsko alternativno turistično nastanitev</a:t>
            </a:r>
            <a:endParaRPr lang="en-IE" dirty="0"/>
          </a:p>
          <a:p>
            <a:endParaRPr lang="en-IE" dirty="0"/>
          </a:p>
        </p:txBody>
      </p:sp>
    </p:spTree>
    <p:extLst>
      <p:ext uri="{BB962C8B-B14F-4D97-AF65-F5344CB8AC3E}">
        <p14:creationId xmlns:p14="http://schemas.microsoft.com/office/powerpoint/2010/main" val="223085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3154-227D-B1B8-F362-2327AB6707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269A57-FB12-920C-B4C8-44B8897AAA4B}"/>
              </a:ext>
            </a:extLst>
          </p:cNvPr>
          <p:cNvSpPr>
            <a:spLocks noGrp="1"/>
          </p:cNvSpPr>
          <p:nvPr>
            <p:ph type="body" sz="quarter" idx="18"/>
          </p:nvPr>
        </p:nvSpPr>
        <p:spPr>
          <a:xfrm>
            <a:off x="3207240" y="1448327"/>
            <a:ext cx="7963876" cy="3849918"/>
          </a:xfrm>
        </p:spPr>
        <p:txBody>
          <a:bodyPr/>
          <a:lstStyle/>
          <a:p>
            <a:r>
              <a:rPr lang="en-IE" sz="2800" b="1" dirty="0">
                <a:solidFill>
                  <a:srgbClr val="EC7C69"/>
                </a:solidFill>
              </a:rPr>
              <a:t>Sklad LEADER za zeleno gospodarstvo: </a:t>
            </a:r>
          </a:p>
          <a:p>
            <a:r>
              <a:rPr lang="en-IE" dirty="0"/>
              <a:t>Irska ponuja tako nepovratna sredstva kot posojila za zeleni turizem. </a:t>
            </a:r>
          </a:p>
          <a:p>
            <a:r>
              <a:rPr lang="en-IE" dirty="0"/>
              <a:t>Na primer, v okviru novega irskega </a:t>
            </a:r>
            <a:r>
              <a:rPr lang="en-IE" dirty="0">
                <a:solidFill>
                  <a:srgbClr val="E96751"/>
                </a:solidFill>
                <a:hlinkClick r:id="rId2">
                  <a:extLst>
                    <a:ext uri="{A12FA001-AC4F-418D-AE19-62706E023703}">
                      <ahyp:hlinkClr xmlns:ahyp="http://schemas.microsoft.com/office/drawing/2018/hyperlinkcolor" val="tx"/>
                    </a:ext>
                  </a:extLst>
                </a:hlinkClick>
              </a:rPr>
              <a:t>programa LEADER </a:t>
            </a:r>
            <a:r>
              <a:rPr lang="en-IE" dirty="0"/>
              <a:t>(2023–2027), </a:t>
            </a:r>
            <a:r>
              <a:rPr lang="en-IE" dirty="0">
                <a:solidFill>
                  <a:srgbClr val="E96751"/>
                </a:solidFill>
                <a:hlinkClick r:id="rId2">
                  <a:extLst>
                    <a:ext uri="{A12FA001-AC4F-418D-AE19-62706E023703}">
                      <ahyp:hlinkClr xmlns:ahyp="http://schemas.microsoft.com/office/drawing/2018/hyperlinkcolor" val="tx"/>
                    </a:ext>
                  </a:extLst>
                </a:hlinkClick>
              </a:rPr>
              <a:t>ki ga podpira SKP</a:t>
            </a:r>
            <a:r>
              <a:rPr lang="en-IE" dirty="0"/>
              <a:t>, se podeželski turizem izrecno financira kot podjetje „zelene ekonomije“. </a:t>
            </a:r>
          </a:p>
          <a:p>
            <a:r>
              <a:rPr lang="en-IE" dirty="0">
                <a:solidFill>
                  <a:srgbClr val="E96751"/>
                </a:solidFill>
                <a:hlinkClick r:id="rId2">
                  <a:extLst>
                    <a:ext uri="{A12FA001-AC4F-418D-AE19-62706E023703}">
                      <ahyp:hlinkClr xmlns:ahyp="http://schemas.microsoft.com/office/drawing/2018/hyperlinkcolor" val="tx"/>
                    </a:ext>
                  </a:extLst>
                </a:hlinkClick>
              </a:rPr>
              <a:t>LEADER (2023–27): </a:t>
            </a:r>
            <a:r>
              <a:rPr lang="en-IE" dirty="0"/>
              <a:t>Podeželski območji lahko v okviru programa LEADER pridobijo nepovratna sredstva za projekte zelene ekonomije in podeželskega turizma.</a:t>
            </a:r>
          </a:p>
          <a:p>
            <a:r>
              <a:rPr lang="en-IE" sz="2400" b="1" dirty="0">
                <a:solidFill>
                  <a:srgbClr val="E96751"/>
                </a:solidFill>
              </a:rPr>
              <a:t>Primer: </a:t>
            </a:r>
            <a:r>
              <a:rPr lang="en-IE" b="1" dirty="0"/>
              <a:t>Castle Darcy Glamping </a:t>
            </a:r>
            <a:r>
              <a:rPr lang="en-IE" dirty="0"/>
              <a:t>(ekološke hišice) v okrožju Clare je prejel </a:t>
            </a:r>
            <a:r>
              <a:rPr lang="en-IE" dirty="0">
                <a:solidFill>
                  <a:srgbClr val="E96751"/>
                </a:solidFill>
                <a:hlinkClick r:id="rId3">
                  <a:extLst>
                    <a:ext uri="{A12FA001-AC4F-418D-AE19-62706E023703}">
                      <ahyp:hlinkClr xmlns:ahyp="http://schemas.microsoft.com/office/drawing/2018/hyperlinkcolor" val="tx"/>
                    </a:ext>
                  </a:extLst>
                </a:hlinkClick>
              </a:rPr>
              <a:t>nepovratna sredstva LEADER </a:t>
            </a:r>
            <a:r>
              <a:rPr lang="en-IE" dirty="0"/>
              <a:t>v višini</a:t>
            </a:r>
            <a:r>
              <a:rPr lang="en-IE" dirty="0">
                <a:solidFill>
                  <a:srgbClr val="E96751"/>
                </a:solidFill>
                <a:hlinkClick r:id="rId3">
                  <a:extLst>
                    <a:ext uri="{A12FA001-AC4F-418D-AE19-62706E023703}">
                      <ahyp:hlinkClr xmlns:ahyp="http://schemas.microsoft.com/office/drawing/2018/hyperlinkcolor" val="tx"/>
                    </a:ext>
                  </a:extLst>
                </a:hlinkClick>
              </a:rPr>
              <a:t> 200 000 EUR</a:t>
            </a:r>
            <a:r>
              <a:rPr lang="en-IE" dirty="0"/>
              <a:t>. </a:t>
            </a:r>
          </a:p>
          <a:p>
            <a:r>
              <a:rPr lang="en-IE" sz="2400" b="1" dirty="0">
                <a:solidFill>
                  <a:srgbClr val="E96751"/>
                </a:solidFill>
              </a:rPr>
              <a:t>Primer: </a:t>
            </a:r>
            <a:r>
              <a:rPr lang="en-IE" b="1" dirty="0"/>
              <a:t>Ardmore Open Farm v Waterfordu </a:t>
            </a:r>
            <a:r>
              <a:rPr lang="en-IE" dirty="0"/>
              <a:t>je prejel</a:t>
            </a:r>
            <a:r>
              <a:rPr lang="en-IE" dirty="0">
                <a:solidFill>
                  <a:srgbClr val="E96751"/>
                </a:solidFill>
                <a:hlinkClick r:id="rId4">
                  <a:extLst>
                    <a:ext uri="{A12FA001-AC4F-418D-AE19-62706E023703}">
                      <ahyp:hlinkClr xmlns:ahyp="http://schemas.microsoft.com/office/drawing/2018/hyperlinkcolor" val="tx"/>
                    </a:ext>
                  </a:extLst>
                </a:hlinkClick>
              </a:rPr>
              <a:t> 143 247 EUR </a:t>
            </a:r>
            <a:r>
              <a:rPr lang="en-IE" dirty="0"/>
              <a:t>za nastanitev glamping podov.</a:t>
            </a:r>
          </a:p>
        </p:txBody>
      </p:sp>
      <p:sp>
        <p:nvSpPr>
          <p:cNvPr id="5" name="Text Placeholder 4">
            <a:extLst>
              <a:ext uri="{FF2B5EF4-FFF2-40B4-BE49-F238E27FC236}">
                <a16:creationId xmlns:a16="http://schemas.microsoft.com/office/drawing/2014/main" id="{C3833B63-E8E6-4B07-1F6A-05D33EB4F1FB}"/>
              </a:ext>
            </a:extLst>
          </p:cNvPr>
          <p:cNvSpPr>
            <a:spLocks noGrp="1"/>
          </p:cNvSpPr>
          <p:nvPr>
            <p:ph type="body" sz="quarter" idx="16"/>
          </p:nvPr>
        </p:nvSpPr>
        <p:spPr>
          <a:xfrm>
            <a:off x="3209925" y="742156"/>
            <a:ext cx="10595237" cy="803654"/>
          </a:xfrm>
        </p:spPr>
        <p:txBody>
          <a:bodyPr/>
          <a:lstStyle/>
          <a:p>
            <a:r>
              <a:rPr lang="en-IE" sz="4000" dirty="0">
                <a:solidFill>
                  <a:srgbClr val="00B050"/>
                </a:solidFill>
              </a:rPr>
              <a:t>Zelene subvencije in financiranje (Irska)</a:t>
            </a:r>
          </a:p>
        </p:txBody>
      </p:sp>
      <p:pic>
        <p:nvPicPr>
          <p:cNvPr id="3" name="Picture 2">
            <a:extLst>
              <a:ext uri="{FF2B5EF4-FFF2-40B4-BE49-F238E27FC236}">
                <a16:creationId xmlns:a16="http://schemas.microsoft.com/office/drawing/2014/main" id="{59F1A676-080B-7342-DD7C-5C4031292D82}"/>
              </a:ext>
            </a:extLst>
          </p:cNvPr>
          <p:cNvPicPr>
            <a:picLocks noChangeAspect="1"/>
          </p:cNvPicPr>
          <p:nvPr/>
        </p:nvPicPr>
        <p:blipFill>
          <a:blip r:embed="rId5"/>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B560673E-B7FC-9966-6FE5-89FE49B91483}"/>
              </a:ext>
            </a:extLst>
          </p:cNvPr>
          <p:cNvPicPr>
            <a:picLocks noChangeAspect="1"/>
          </p:cNvPicPr>
          <p:nvPr/>
        </p:nvPicPr>
        <p:blipFill>
          <a:blip r:embed="rId6"/>
          <a:stretch>
            <a:fillRect/>
          </a:stretch>
        </p:blipFill>
        <p:spPr>
          <a:xfrm>
            <a:off x="464323" y="403175"/>
            <a:ext cx="2390775" cy="1195388"/>
          </a:xfrm>
          <a:prstGeom prst="rect">
            <a:avLst/>
          </a:prstGeom>
        </p:spPr>
      </p:pic>
      <p:grpSp>
        <p:nvGrpSpPr>
          <p:cNvPr id="9" name="Group 8">
            <a:extLst>
              <a:ext uri="{FF2B5EF4-FFF2-40B4-BE49-F238E27FC236}">
                <a16:creationId xmlns:a16="http://schemas.microsoft.com/office/drawing/2014/main" id="{6FB3D132-6382-7D6C-1E31-0135F5A908C3}"/>
              </a:ext>
            </a:extLst>
          </p:cNvPr>
          <p:cNvGrpSpPr/>
          <p:nvPr/>
        </p:nvGrpSpPr>
        <p:grpSpPr>
          <a:xfrm>
            <a:off x="2515424" y="1665573"/>
            <a:ext cx="720674" cy="861774"/>
            <a:chOff x="1015048" y="996928"/>
            <a:chExt cx="1016952" cy="1216059"/>
          </a:xfrm>
        </p:grpSpPr>
        <p:sp>
          <p:nvSpPr>
            <p:cNvPr id="10" name="Oval 9">
              <a:extLst>
                <a:ext uri="{FF2B5EF4-FFF2-40B4-BE49-F238E27FC236}">
                  <a16:creationId xmlns:a16="http://schemas.microsoft.com/office/drawing/2014/main" id="{EF8C5AEB-F233-9094-81D8-78FED2C882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AEB79F9-73B1-4BB0-B56F-BD2BF3E56C5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5193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6A8C-33FE-FEC2-CBCA-77F12A411F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F19300A-C851-FBCA-C481-667B40A7F053}"/>
              </a:ext>
            </a:extLst>
          </p:cNvPr>
          <p:cNvSpPr>
            <a:spLocks noGrp="1"/>
          </p:cNvSpPr>
          <p:nvPr>
            <p:ph type="body" sz="quarter" idx="18"/>
          </p:nvPr>
        </p:nvSpPr>
        <p:spPr>
          <a:xfrm>
            <a:off x="3391726" y="1606971"/>
            <a:ext cx="8047800"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Failte Ireland </a:t>
            </a:r>
            <a:r>
              <a:rPr lang="en-IE" dirty="0"/>
              <a:t>upravlja tudi večje programe, med katerimi je treba posebej omeniti </a:t>
            </a:r>
            <a:r>
              <a:rPr lang="en-IE" i="1" dirty="0"/>
              <a:t>sklad za obnovitveni turizem in urejanje prostora </a:t>
            </a:r>
            <a:r>
              <a:rPr lang="en-IE" b="1" dirty="0"/>
              <a:t>(68 milijonov evrov, 2023–2026) </a:t>
            </a:r>
            <a:r>
              <a:rPr lang="en-IE" dirty="0"/>
              <a:t>za trajnostni razvoj v regiji Midlands. </a:t>
            </a:r>
          </a:p>
          <a:p>
            <a:endParaRPr lang="en-IE" sz="1000" dirty="0"/>
          </a:p>
          <a:p>
            <a:r>
              <a:rPr lang="en-US" sz="2800" b="1" dirty="0" err="1">
                <a:solidFill>
                  <a:srgbClr val="EC7C69"/>
                </a:solidFill>
                <a:hlinkClick r:id="rId3">
                  <a:extLst>
                    <a:ext uri="{A12FA001-AC4F-418D-AE19-62706E023703}">
                      <ahyp:hlinkClr xmlns:ahyp="http://schemas.microsoft.com/office/drawing/2018/hyperlinkcolor" val="tx"/>
                    </a:ext>
                  </a:extLst>
                </a:hlinkClick>
              </a:rPr>
              <a:t>GreenPlus </a:t>
            </a:r>
            <a:r>
              <a:rPr lang="en-US" dirty="0"/>
              <a:t>(Enterprise Ireland) se lahko uporabi za usposabljanje in zunanje svetovanje za izvajanje najboljših okoljskih praks v podjetju. </a:t>
            </a:r>
          </a:p>
          <a:p>
            <a:r>
              <a:rPr lang="en-US" b="1" dirty="0">
                <a:solidFill>
                  <a:srgbClr val="E96751"/>
                </a:solidFill>
              </a:rPr>
              <a:t>Upravičeno: </a:t>
            </a:r>
            <a:r>
              <a:rPr lang="en-US" dirty="0"/>
              <a:t>najem zunanjega ponudnika okoljskih storitev, priprava načrta trajnosti, ekološka certifikacija, usposabljanje osebja ali nastanitev digitalnega nadzora. </a:t>
            </a:r>
          </a:p>
          <a:p>
            <a:r>
              <a:rPr lang="en-US" dirty="0"/>
              <a:t>Lahko krije del stroškov plač za do 10 zaposlenih, ki delajo v okviru zelene ekipe. Z</a:t>
            </a:r>
            <a:r>
              <a:rPr lang="en-US" b="1" dirty="0"/>
              <a:t> 50 % upravičenih stroškov projekta </a:t>
            </a:r>
            <a:r>
              <a:rPr lang="en-US" dirty="0"/>
              <a:t>do največ</a:t>
            </a:r>
            <a:r>
              <a:rPr lang="en-US" b="1" dirty="0"/>
              <a:t> 50.000 EUR </a:t>
            </a:r>
            <a:r>
              <a:rPr lang="en-IE" b="1" dirty="0"/>
              <a:t>(50 % projekta v vrednosti 100.000 EUR)</a:t>
            </a:r>
            <a:r>
              <a:rPr lang="en-IE" dirty="0"/>
              <a:t>.</a:t>
            </a:r>
          </a:p>
        </p:txBody>
      </p:sp>
      <p:sp>
        <p:nvSpPr>
          <p:cNvPr id="5" name="Text Placeholder 4">
            <a:extLst>
              <a:ext uri="{FF2B5EF4-FFF2-40B4-BE49-F238E27FC236}">
                <a16:creationId xmlns:a16="http://schemas.microsoft.com/office/drawing/2014/main" id="{A15ABCF4-AD06-4147-3E80-0DA873B14FD4}"/>
              </a:ext>
            </a:extLst>
          </p:cNvPr>
          <p:cNvSpPr>
            <a:spLocks noGrp="1"/>
          </p:cNvSpPr>
          <p:nvPr>
            <p:ph type="body" sz="quarter" idx="16"/>
          </p:nvPr>
        </p:nvSpPr>
        <p:spPr>
          <a:xfrm>
            <a:off x="3238500" y="742156"/>
            <a:ext cx="10595237" cy="803654"/>
          </a:xfrm>
        </p:spPr>
        <p:txBody>
          <a:bodyPr/>
          <a:lstStyle/>
          <a:p>
            <a:r>
              <a:rPr lang="en-IE" sz="4000" dirty="0">
                <a:solidFill>
                  <a:srgbClr val="00B050"/>
                </a:solidFill>
              </a:rPr>
              <a:t>Zelene subvencije in financiranje (Irska)</a:t>
            </a:r>
          </a:p>
        </p:txBody>
      </p:sp>
      <p:pic>
        <p:nvPicPr>
          <p:cNvPr id="3" name="Picture 2">
            <a:extLst>
              <a:ext uri="{FF2B5EF4-FFF2-40B4-BE49-F238E27FC236}">
                <a16:creationId xmlns:a16="http://schemas.microsoft.com/office/drawing/2014/main" id="{F3E02852-0481-0B74-8A9E-C90A1429A323}"/>
              </a:ext>
            </a:extLst>
          </p:cNvPr>
          <p:cNvPicPr>
            <a:picLocks noChangeAspect="1"/>
          </p:cNvPicPr>
          <p:nvPr/>
        </p:nvPicPr>
        <p:blipFill>
          <a:blip r:embed="rId4"/>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428EDA02-9D1C-41FE-9D35-A9DBC930823F}"/>
              </a:ext>
            </a:extLst>
          </p:cNvPr>
          <p:cNvPicPr>
            <a:picLocks noChangeAspect="1"/>
          </p:cNvPicPr>
          <p:nvPr/>
        </p:nvPicPr>
        <p:blipFill>
          <a:blip r:embed="rId5"/>
          <a:stretch>
            <a:fillRect/>
          </a:stretch>
        </p:blipFill>
        <p:spPr>
          <a:xfrm>
            <a:off x="464323" y="403175"/>
            <a:ext cx="2241247" cy="1120624"/>
          </a:xfrm>
          <a:prstGeom prst="rect">
            <a:avLst/>
          </a:prstGeom>
        </p:spPr>
      </p:pic>
      <p:grpSp>
        <p:nvGrpSpPr>
          <p:cNvPr id="9" name="Group 8">
            <a:extLst>
              <a:ext uri="{FF2B5EF4-FFF2-40B4-BE49-F238E27FC236}">
                <a16:creationId xmlns:a16="http://schemas.microsoft.com/office/drawing/2014/main" id="{47AF4E9B-46AD-CE07-4503-2345AAC489CF}"/>
              </a:ext>
            </a:extLst>
          </p:cNvPr>
          <p:cNvGrpSpPr/>
          <p:nvPr/>
        </p:nvGrpSpPr>
        <p:grpSpPr>
          <a:xfrm>
            <a:off x="2441450" y="1545810"/>
            <a:ext cx="720674" cy="861774"/>
            <a:chOff x="1015048" y="996928"/>
            <a:chExt cx="1016952" cy="1216059"/>
          </a:xfrm>
        </p:grpSpPr>
        <p:sp>
          <p:nvSpPr>
            <p:cNvPr id="10" name="Oval 9">
              <a:extLst>
                <a:ext uri="{FF2B5EF4-FFF2-40B4-BE49-F238E27FC236}">
                  <a16:creationId xmlns:a16="http://schemas.microsoft.com/office/drawing/2014/main" id="{B58F826E-7B52-7134-ECF3-9147A2D4379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9971372-A5D6-7493-8A7A-E3739965474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2" name="Group 11">
            <a:extLst>
              <a:ext uri="{FF2B5EF4-FFF2-40B4-BE49-F238E27FC236}">
                <a16:creationId xmlns:a16="http://schemas.microsoft.com/office/drawing/2014/main" id="{3B2C82AA-5389-0119-D8E1-2DCE9BFFD1E8}"/>
              </a:ext>
            </a:extLst>
          </p:cNvPr>
          <p:cNvGrpSpPr/>
          <p:nvPr/>
        </p:nvGrpSpPr>
        <p:grpSpPr>
          <a:xfrm>
            <a:off x="2425699" y="2998113"/>
            <a:ext cx="719999" cy="861774"/>
            <a:chOff x="1016000" y="1037891"/>
            <a:chExt cx="1016000" cy="1216059"/>
          </a:xfrm>
        </p:grpSpPr>
        <p:sp>
          <p:nvSpPr>
            <p:cNvPr id="13" name="Oval 12">
              <a:extLst>
                <a:ext uri="{FF2B5EF4-FFF2-40B4-BE49-F238E27FC236}">
                  <a16:creationId xmlns:a16="http://schemas.microsoft.com/office/drawing/2014/main" id="{30EF1A49-2A58-00E8-A4B7-99BD3C4F85A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57FA5F5-8306-796F-A7F9-FBDF2B9C3E52}"/>
                </a:ext>
              </a:extLst>
            </p:cNvPr>
            <p:cNvSpPr txBox="1"/>
            <p:nvPr/>
          </p:nvSpPr>
          <p:spPr>
            <a:xfrm>
              <a:off x="1038702" y="1037891"/>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1771528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FAD8-4B79-DBB0-E9C5-235F32E084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06C63-2DF8-521B-3417-55E04C67827C}"/>
              </a:ext>
            </a:extLst>
          </p:cNvPr>
          <p:cNvSpPr>
            <a:spLocks noGrp="1"/>
          </p:cNvSpPr>
          <p:nvPr>
            <p:ph type="body" sz="quarter" idx="18"/>
          </p:nvPr>
        </p:nvSpPr>
        <p:spPr>
          <a:xfrm>
            <a:off x="3305176" y="1177395"/>
            <a:ext cx="8453803" cy="3869456"/>
          </a:xfrm>
        </p:spPr>
        <p:txBody>
          <a:bodyPr lIns="91440" tIns="45720" rIns="91440" bIns="45720" anchor="t"/>
          <a:lstStyle/>
          <a:p>
            <a:r>
              <a:rPr lang="en-IE" sz="2000" b="1" dirty="0">
                <a:solidFill>
                  <a:srgbClr val="EC7C69"/>
                </a:solidFill>
                <a:hlinkClick r:id="rId2">
                  <a:extLst>
                    <a:ext uri="{A12FA001-AC4F-418D-AE19-62706E023703}">
                      <ahyp:hlinkClr xmlns:ahyp="http://schemas.microsoft.com/office/drawing/2018/hyperlinkcolor" val="tx"/>
                    </a:ext>
                  </a:extLst>
                </a:hlinkClick>
              </a:rPr>
              <a:t>SEAI &amp; Energy Financing </a:t>
            </a:r>
            <a:r>
              <a:rPr lang="en-IE" sz="2000" dirty="0"/>
              <a:t>podpira ponudnike nastanitev z zagotavljanjem </a:t>
            </a:r>
            <a:r>
              <a:rPr lang="en-US" sz="2000" dirty="0"/>
              <a:t>subvencij in posojil za energetsko sanacijo in izboljšanje energetske učinkovitosti (npr. sončni kolektorji, izolacija, ogrevalni sistemi). Običajno krije</a:t>
            </a:r>
            <a:r>
              <a:rPr lang="en-US" sz="2000" b="1" dirty="0"/>
              <a:t> 30–50 % skupnih stroškov sanacije</a:t>
            </a:r>
            <a:r>
              <a:rPr lang="en-US" sz="2000" dirty="0"/>
              <a:t>. </a:t>
            </a:r>
            <a:r>
              <a:rPr lang="en-IE" sz="2000" dirty="0"/>
              <a:t>Dostop do poceni „zelenih“ posojil je mogoč prek Strategic Banking Corporation of Ireland, </a:t>
            </a:r>
            <a:r>
              <a:rPr lang="en-IE" sz="2000" dirty="0">
                <a:solidFill>
                  <a:srgbClr val="E96751"/>
                </a:solidFill>
                <a:hlinkClick r:id="rId3">
                  <a:extLst>
                    <a:ext uri="{A12FA001-AC4F-418D-AE19-62706E023703}">
                      <ahyp:hlinkClr xmlns:ahyp="http://schemas.microsoft.com/office/drawing/2018/hyperlinkcolor" val="tx"/>
                    </a:ext>
                  </a:extLst>
                </a:hlinkClick>
              </a:rPr>
              <a:t>Growth &amp; Sustainability Loan Scheme</a:t>
            </a:r>
            <a:r>
              <a:rPr lang="en-IE" sz="2000" dirty="0">
                <a:solidFill>
                  <a:srgbClr val="E96751"/>
                </a:solidFill>
              </a:rPr>
              <a:t>. </a:t>
            </a:r>
            <a:r>
              <a:rPr lang="en-IE" sz="2000" dirty="0"/>
              <a:t>Ta zagotavlja dolgoročno financiranje za mala in srednja podjetja, ki vlagajo v ukrepe za boj proti podnebnim spremembam ali varčevanje z energijo. </a:t>
            </a:r>
            <a:endParaRPr lang="en-IE" sz="2000">
              <a:ea typeface="Calibri"/>
              <a:cs typeface="Calibri"/>
            </a:endParaRPr>
          </a:p>
          <a:p>
            <a:pPr marL="457200" indent="-457200">
              <a:spcAft>
                <a:spcPts val="1200"/>
              </a:spcAft>
              <a:buFont typeface="+mj-lt"/>
              <a:buAutoNum type="arabicPeriod"/>
            </a:pPr>
            <a:r>
              <a:rPr lang="en-IE" sz="2000" b="1" dirty="0">
                <a:solidFill>
                  <a:srgbClr val="E96751"/>
                </a:solidFill>
              </a:rPr>
              <a:t>SBCI Energy Efficiency Loans: </a:t>
            </a:r>
            <a:r>
              <a:rPr lang="en-US" sz="2000" dirty="0"/>
              <a:t>Ponuja nizkoobrestna posojila za energetsko izboljšanje MSP. Če torej nameravate namestiti sončne kolektorje, visoko učinkovito ogrevanje itd., preučite te možnosti – morda boste lahko financirali z mešanico subvencij in posojil pod zelo </a:t>
            </a:r>
            <a:r>
              <a:rPr lang="en-US" sz="2000" err="1"/>
              <a:t>ugodnimi</a:t>
            </a:r>
            <a:r>
              <a:rPr lang="en-US" sz="2000" dirty="0"/>
              <a:t> pogoji.</a:t>
            </a:r>
            <a:endParaRPr lang="en-US" sz="2000">
              <a:ea typeface="Calibri"/>
              <a:cs typeface="Calibri"/>
            </a:endParaRPr>
          </a:p>
          <a:p>
            <a:pPr marL="457200" indent="-457200">
              <a:spcAft>
                <a:spcPts val="1200"/>
              </a:spcAft>
              <a:buFont typeface="+mj-lt"/>
              <a:buAutoNum type="arabicPeriod"/>
            </a:pPr>
            <a:r>
              <a:rPr lang="en-US" sz="2000" dirty="0"/>
              <a:t>Program subvencij</a:t>
            </a:r>
            <a:r>
              <a:rPr lang="en-US" sz="2000" b="1" dirty="0">
                <a:solidFill>
                  <a:srgbClr val="E96751"/>
                </a:solidFill>
              </a:rPr>
              <a:t> SEAI Community Energy Grant </a:t>
            </a:r>
            <a:r>
              <a:rPr lang="en-US" sz="2000" dirty="0"/>
              <a:t>lahko financira projekte, ki imajo skupnost. </a:t>
            </a:r>
            <a:r>
              <a:rPr lang="en-US" sz="2000" b="1" dirty="0">
                <a:solidFill>
                  <a:srgbClr val="E96751"/>
                </a:solidFill>
              </a:rPr>
              <a:t>Primer: </a:t>
            </a:r>
            <a:r>
              <a:rPr lang="en-US" sz="2000" dirty="0"/>
              <a:t>Glamping kamp se poveže z lokalnim skupnostnim </a:t>
            </a:r>
            <a:r>
              <a:rPr lang="en-US" sz="2000" err="1"/>
              <a:t>centrom</a:t>
            </a:r>
            <a:r>
              <a:rPr lang="en-US" sz="2000" dirty="0"/>
              <a:t>, da zaprosi za sofinancirano sončno napravo.</a:t>
            </a:r>
            <a:endParaRPr lang="en-US" sz="2000" dirty="0">
              <a:ea typeface="Calibri"/>
              <a:cs typeface="Calibri"/>
            </a:endParaRPr>
          </a:p>
          <a:p>
            <a:pPr marL="457200" indent="-457200">
              <a:spcAft>
                <a:spcPts val="1200"/>
              </a:spcAft>
              <a:buFont typeface="+mj-lt"/>
              <a:buAutoNum type="arabicPeriod"/>
            </a:pPr>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904945BB-6ACF-12B5-0843-E051D891CE4F}"/>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Zelene subvencije in financiranje (Irska)</a:t>
            </a:r>
          </a:p>
        </p:txBody>
      </p:sp>
      <p:grpSp>
        <p:nvGrpSpPr>
          <p:cNvPr id="9" name="Group 8">
            <a:extLst>
              <a:ext uri="{FF2B5EF4-FFF2-40B4-BE49-F238E27FC236}">
                <a16:creationId xmlns:a16="http://schemas.microsoft.com/office/drawing/2014/main" id="{592C3CF8-CAC8-2F88-23D6-461A89A234CB}"/>
              </a:ext>
            </a:extLst>
          </p:cNvPr>
          <p:cNvGrpSpPr/>
          <p:nvPr/>
        </p:nvGrpSpPr>
        <p:grpSpPr>
          <a:xfrm>
            <a:off x="2552508" y="1063208"/>
            <a:ext cx="720674" cy="861774"/>
            <a:chOff x="1015048" y="996928"/>
            <a:chExt cx="1016952" cy="1216059"/>
          </a:xfrm>
        </p:grpSpPr>
        <p:sp>
          <p:nvSpPr>
            <p:cNvPr id="10" name="Oval 9">
              <a:extLst>
                <a:ext uri="{FF2B5EF4-FFF2-40B4-BE49-F238E27FC236}">
                  <a16:creationId xmlns:a16="http://schemas.microsoft.com/office/drawing/2014/main" id="{50174498-6C55-6FED-605B-8C5E4A92E72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429875C-7CCD-B725-0D59-A8C205AE64F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196" name="Picture 4">
            <a:extLst>
              <a:ext uri="{FF2B5EF4-FFF2-40B4-BE49-F238E27FC236}">
                <a16:creationId xmlns:a16="http://schemas.microsoft.com/office/drawing/2014/main" id="{845BB79D-FCD5-87F1-4942-995E6333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59261"/>
            <a:ext cx="4561589" cy="689519"/>
          </a:xfrm>
        </p:spPr>
        <p:txBody>
          <a:bodyPr anchor="t"/>
          <a:lstStyle/>
          <a:p>
            <a:pPr>
              <a:lnSpc>
                <a:spcPts val="2240"/>
              </a:lnSpc>
            </a:pPr>
            <a:r>
              <a:rPr lang="en-US" sz="2800" b="1" kern="1200" dirty="0">
                <a:solidFill>
                  <a:srgbClr val="EC7C69"/>
                </a:solidFill>
                <a:latin typeface="+mn-lt"/>
                <a:ea typeface="+mn-ea"/>
                <a:cs typeface="+mn-cs"/>
              </a:rPr>
              <a:t>Možnosti financiranja po posameznih državah</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63685" y="1210368"/>
            <a:ext cx="6076182" cy="4246763"/>
          </a:xfrm>
        </p:spPr>
        <p:txBody>
          <a:bodyPr lIns="91440" tIns="45720" rIns="91440" bIns="45720" anchor="t"/>
          <a:lstStyle/>
          <a:p>
            <a:pPr marL="0" indent="0"/>
            <a:r>
              <a:rPr lang="en-US" sz="2200" dirty="0"/>
              <a:t>Najdite ustrezna sredstva – možnosti financiranja in financiranja. </a:t>
            </a:r>
            <a:r>
              <a:rPr lang="en-US" sz="2200" b="0" dirty="0"/>
              <a:t>Drugi del modula raziskuje prilagojene možnosti financiranja za alternativne turistične nastanitve na Irskem, v Sloveniji, na Islandiji, v Italiji in na Nizozemskem. Ta del se osredotoča na Irsko. Naučite se, kako identificirati, primerjati in oceniti vire financiranja, ki najbolj ustrezajo vašemu poslovnemu modelu in ciljem. Poudarek je na usklajevanju s ključnimi prednostnimi nalogami, kot so obnova, nizkoogljična rast in vrednost skupnosti. Na koncu boste sposobni oceniti upravičenost, se znajti v nacionalnih in evropskih shemah ter izbrati prave poti financiranja za uspeh trajnostnega turizma.</a:t>
            </a:r>
            <a:endParaRPr lang="sl-SI" sz="2200">
              <a:ea typeface="Calibri"/>
              <a:cs typeface="Calibri"/>
            </a:endParaRP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192847" y="1718038"/>
            <a:ext cx="4713159" cy="570200"/>
          </a:xfrm>
        </p:spPr>
        <p:txBody>
          <a:bodyPr anchor="t"/>
          <a:lstStyle/>
          <a:p>
            <a:pPr marL="342900" indent="-342900">
              <a:buFont typeface="Arial" panose="020B0604020202020204" pitchFamily="34" charset="0"/>
              <a:buChar char="•"/>
            </a:pPr>
            <a:r>
              <a:rPr lang="en-US" sz="2000" dirty="0">
                <a:solidFill>
                  <a:srgbClr val="494949"/>
                </a:solidFill>
              </a:rPr>
              <a:t>Raziščite, </a:t>
            </a:r>
            <a:r>
              <a:rPr lang="en-US" sz="2000" b="1" dirty="0">
                <a:solidFill>
                  <a:srgbClr val="494949"/>
                </a:solidFill>
              </a:rPr>
              <a:t>kako kombinacija nacionalnih, evropskih in lokalnih sredstev za financiranje </a:t>
            </a:r>
            <a:r>
              <a:rPr lang="en-US" sz="2000" dirty="0">
                <a:solidFill>
                  <a:srgbClr val="494949"/>
                </a:solidFill>
              </a:rPr>
              <a:t>v Irski v povezavi s </a:t>
            </a:r>
            <a:r>
              <a:rPr lang="en-US" sz="2000" b="1" dirty="0">
                <a:solidFill>
                  <a:srgbClr val="494949"/>
                </a:solidFill>
              </a:rPr>
              <a:t>strokovno podporo </a:t>
            </a:r>
            <a:r>
              <a:rPr lang="en-US" sz="2000" dirty="0">
                <a:solidFill>
                  <a:srgbClr val="494949"/>
                </a:solidFill>
              </a:rPr>
              <a:t>ustvarja resnične priložnosti za trajnostne, majhne turistične nastanitve. </a:t>
            </a:r>
          </a:p>
          <a:p>
            <a:pPr marL="342900" indent="-342900">
              <a:buFont typeface="Arial" panose="020B0604020202020204" pitchFamily="34" charset="0"/>
              <a:buChar char="•"/>
            </a:pPr>
            <a:r>
              <a:rPr lang="en-US" sz="2000" dirty="0" err="1">
                <a:solidFill>
                  <a:srgbClr val="494949"/>
                </a:solidFill>
              </a:rPr>
              <a:t>Prepoznajte </a:t>
            </a:r>
            <a:r>
              <a:rPr lang="en-US" sz="2000" b="1" dirty="0">
                <a:solidFill>
                  <a:srgbClr val="494949"/>
                </a:solidFill>
              </a:rPr>
              <a:t>vlogo strokovne podpore </a:t>
            </a:r>
            <a:r>
              <a:rPr lang="en-US" sz="2000" dirty="0">
                <a:solidFill>
                  <a:srgbClr val="494949"/>
                </a:solidFill>
              </a:rPr>
              <a:t>pri dostopu do teh možnosti financiranja in njihovem upravljanju.</a:t>
            </a:r>
          </a:p>
          <a:p>
            <a:pPr marL="342900" indent="-342900">
              <a:buFont typeface="Arial" panose="020B0604020202020204" pitchFamily="34" charset="0"/>
              <a:buChar char="•"/>
            </a:pPr>
            <a:r>
              <a:rPr lang="en-US" sz="2000" dirty="0">
                <a:solidFill>
                  <a:srgbClr val="494949"/>
                </a:solidFill>
              </a:rPr>
              <a:t>Ocenite, kako se lahko </a:t>
            </a:r>
            <a:r>
              <a:rPr lang="en-US" sz="2000" b="1" dirty="0">
                <a:solidFill>
                  <a:srgbClr val="494949"/>
                </a:solidFill>
              </a:rPr>
              <a:t>majhni turistični projekti</a:t>
            </a:r>
            <a:r>
              <a:rPr lang="en-US" sz="2000" dirty="0">
                <a:solidFill>
                  <a:srgbClr val="494949"/>
                </a:solidFill>
              </a:rPr>
              <a:t>, kot so koče ali glamping podi, uspešno začnejo in razširijo z uporabo razpoložljivih sredstev.</a:t>
            </a:r>
          </a:p>
          <a:p>
            <a:pPr marL="342900" indent="-342900">
              <a:buFont typeface="Arial" panose="020B0604020202020204" pitchFamily="34" charset="0"/>
              <a:buChar char="•"/>
            </a:pPr>
            <a:r>
              <a:rPr lang="en-US" sz="2000" dirty="0">
                <a:solidFill>
                  <a:srgbClr val="494949"/>
                </a:solidFill>
              </a:rPr>
              <a:t>Razumite </a:t>
            </a:r>
            <a:r>
              <a:rPr lang="en-US" sz="2000" b="1" dirty="0">
                <a:solidFill>
                  <a:srgbClr val="494949"/>
                </a:solidFill>
              </a:rPr>
              <a:t>preverjene poti </a:t>
            </a:r>
            <a:r>
              <a:rPr lang="en-US" sz="2000" dirty="0">
                <a:solidFill>
                  <a:srgbClr val="494949"/>
                </a:solidFill>
              </a:rPr>
              <a:t>za gradnjo trajnostnih, majhnih nastanitvenih podjetij na Irskem.</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(2.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655072" y="1656875"/>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159939"/>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62-CAE0-3D56-18AD-D37212B9BA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EACE20-7A85-AB92-2136-A8B64ED2B8E4}"/>
              </a:ext>
            </a:extLst>
          </p:cNvPr>
          <p:cNvSpPr>
            <a:spLocks noGrp="1"/>
          </p:cNvSpPr>
          <p:nvPr>
            <p:ph type="body" sz="quarter" idx="16"/>
          </p:nvPr>
        </p:nvSpPr>
        <p:spPr>
          <a:xfrm>
            <a:off x="3360072" y="430956"/>
            <a:ext cx="10595237" cy="803654"/>
          </a:xfrm>
        </p:spPr>
        <p:txBody>
          <a:bodyPr/>
          <a:lstStyle/>
          <a:p>
            <a:r>
              <a:rPr lang="en-IE" sz="4000" dirty="0">
                <a:solidFill>
                  <a:srgbClr val="00B050"/>
                </a:solidFill>
              </a:rPr>
              <a:t>Zelene subvencije in financiranje (Irska)</a:t>
            </a:r>
          </a:p>
        </p:txBody>
      </p:sp>
      <p:pic>
        <p:nvPicPr>
          <p:cNvPr id="3" name="Picture 2">
            <a:extLst>
              <a:ext uri="{FF2B5EF4-FFF2-40B4-BE49-F238E27FC236}">
                <a16:creationId xmlns:a16="http://schemas.microsoft.com/office/drawing/2014/main" id="{BFD8B79C-F057-9A5C-4731-096F6F49695B}"/>
              </a:ext>
            </a:extLst>
          </p:cNvPr>
          <p:cNvPicPr>
            <a:picLocks noChangeAspect="1"/>
          </p:cNvPicPr>
          <p:nvPr/>
        </p:nvPicPr>
        <p:blipFill>
          <a:blip r:embed="rId2"/>
          <a:srcRect l="4099" b="3791"/>
          <a:stretch>
            <a:fillRect/>
          </a:stretch>
        </p:blipFill>
        <p:spPr>
          <a:xfrm>
            <a:off x="473708" y="2251400"/>
            <a:ext cx="1795149" cy="3040943"/>
          </a:xfrm>
          <a:prstGeom prst="rect">
            <a:avLst/>
          </a:prstGeom>
        </p:spPr>
      </p:pic>
      <p:grpSp>
        <p:nvGrpSpPr>
          <p:cNvPr id="9" name="Group 8">
            <a:extLst>
              <a:ext uri="{FF2B5EF4-FFF2-40B4-BE49-F238E27FC236}">
                <a16:creationId xmlns:a16="http://schemas.microsoft.com/office/drawing/2014/main" id="{11216D5A-0108-81C0-A9DA-BB84110225BD}"/>
              </a:ext>
            </a:extLst>
          </p:cNvPr>
          <p:cNvGrpSpPr/>
          <p:nvPr/>
        </p:nvGrpSpPr>
        <p:grpSpPr>
          <a:xfrm>
            <a:off x="2715600" y="1125818"/>
            <a:ext cx="720674" cy="861774"/>
            <a:chOff x="1015048" y="996928"/>
            <a:chExt cx="1016952" cy="1216059"/>
          </a:xfrm>
        </p:grpSpPr>
        <p:sp>
          <p:nvSpPr>
            <p:cNvPr id="10" name="Oval 9">
              <a:extLst>
                <a:ext uri="{FF2B5EF4-FFF2-40B4-BE49-F238E27FC236}">
                  <a16:creationId xmlns:a16="http://schemas.microsoft.com/office/drawing/2014/main" id="{4A442A2B-6DCA-8AA6-30AB-029475503DC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E03755A-4732-2317-E366-1FD00156671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
        <p:nvSpPr>
          <p:cNvPr id="8" name="Text Placeholder 5">
            <a:extLst>
              <a:ext uri="{FF2B5EF4-FFF2-40B4-BE49-F238E27FC236}">
                <a16:creationId xmlns:a16="http://schemas.microsoft.com/office/drawing/2014/main" id="{636BBC6E-BA93-9DE9-92C0-367FEE98DE83}"/>
              </a:ext>
            </a:extLst>
          </p:cNvPr>
          <p:cNvSpPr txBox="1">
            <a:spLocks/>
          </p:cNvSpPr>
          <p:nvPr/>
        </p:nvSpPr>
        <p:spPr>
          <a:xfrm>
            <a:off x="3543300" y="1234610"/>
            <a:ext cx="7400925"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EC7C69"/>
                </a:solidFill>
                <a:hlinkClick r:id="rId3">
                  <a:extLst>
                    <a:ext uri="{A12FA001-AC4F-418D-AE19-62706E023703}">
                      <ahyp:hlinkClr xmlns:ahyp="http://schemas.microsoft.com/office/drawing/2018/hyperlinkcolor" val="tx"/>
                    </a:ext>
                  </a:extLst>
                </a:hlinkClick>
              </a:rPr>
              <a:t>LeanPlus</a:t>
            </a:r>
            <a:r>
              <a:rPr lang="en-US" dirty="0"/>
              <a:t> </a:t>
            </a:r>
          </a:p>
          <a:p>
            <a:pPr marL="0" indent="0">
              <a:buNone/>
            </a:pPr>
            <a:r>
              <a:rPr lang="en-US" sz="2200" dirty="0">
                <a:solidFill>
                  <a:srgbClr val="494949"/>
                </a:solidFill>
              </a:rPr>
              <a:t>(Enterprise Ireland) vam pomaga pri uvajanju novih procesnih inovacij, ki bodo povečale vašo operativno učinkovitost, da boste lahko zagotovili višjo kakovost, hitrejše delovanje in manj odpadkov. 50 % upravičenih stroškov projekta do največ</a:t>
            </a:r>
            <a:r>
              <a:rPr lang="en-US" sz="2200" b="1" dirty="0">
                <a:solidFill>
                  <a:srgbClr val="494949"/>
                </a:solidFill>
              </a:rPr>
              <a:t> 100.000 EUR (50.000 EUR subvencije). </a:t>
            </a:r>
          </a:p>
          <a:p>
            <a:pPr marL="0" indent="0">
              <a:buNone/>
            </a:pPr>
            <a:endParaRPr lang="en-US" sz="2200" b="1" dirty="0">
              <a:solidFill>
                <a:srgbClr val="494949"/>
              </a:solidFill>
            </a:endParaRPr>
          </a:p>
          <a:p>
            <a:pPr marL="0" indent="0">
              <a:buNone/>
            </a:pPr>
            <a:r>
              <a:rPr lang="en-IE" b="1" dirty="0">
                <a:solidFill>
                  <a:srgbClr val="EC7C69"/>
                </a:solidFill>
                <a:hlinkClick r:id="rId4">
                  <a:extLst>
                    <a:ext uri="{A12FA001-AC4F-418D-AE19-62706E023703}">
                      <ahyp:hlinkClr xmlns:ahyp="http://schemas.microsoft.com/office/drawing/2018/hyperlinkcolor" val="tx"/>
                    </a:ext>
                  </a:extLst>
                </a:hlinkClick>
              </a:rPr>
              <a:t>Pospešena amortizacija (ACA) </a:t>
            </a:r>
            <a:endParaRPr lang="en-IE" b="1" dirty="0">
              <a:solidFill>
                <a:srgbClr val="EC7C69"/>
              </a:solidFill>
            </a:endParaRPr>
          </a:p>
          <a:p>
            <a:pPr marL="0" indent="0">
              <a:buNone/>
            </a:pPr>
            <a:r>
              <a:rPr lang="en-US" sz="2200" dirty="0">
                <a:solidFill>
                  <a:srgbClr val="494949"/>
                </a:solidFill>
              </a:rPr>
              <a:t>100 % davčni odbitek v prvem letu za energetsko učinkovito opremo.</a:t>
            </a:r>
          </a:p>
          <a:p>
            <a:pPr marL="0" indent="0">
              <a:buNone/>
            </a:pPr>
            <a:r>
              <a:rPr lang="en-US" sz="2200" b="1" dirty="0">
                <a:solidFill>
                  <a:srgbClr val="494949"/>
                </a:solidFill>
              </a:rPr>
              <a:t>Upravičeno: </a:t>
            </a:r>
            <a:r>
              <a:rPr lang="en-US" sz="2200" dirty="0">
                <a:solidFill>
                  <a:srgbClr val="494949"/>
                </a:solidFill>
              </a:rPr>
              <a:t>oprema na odobrenem seznamu SEAI – vključuje sončno toplotno energijo, LED-osvetlitev, učinkovite kotle, toplotne črpalke.</a:t>
            </a:r>
          </a:p>
          <a:p>
            <a:pPr marL="0" indent="0">
              <a:buNone/>
            </a:pPr>
            <a:r>
              <a:rPr lang="en-US" sz="2200" dirty="0">
                <a:solidFill>
                  <a:srgbClr val="494949"/>
                </a:solidFill>
              </a:rPr>
              <a:t>Zmanjša vaš </a:t>
            </a:r>
            <a:r>
              <a:rPr lang="en-US" sz="2200" b="1" dirty="0">
                <a:solidFill>
                  <a:srgbClr val="494949"/>
                </a:solidFill>
              </a:rPr>
              <a:t>obdavčljivi dobiček </a:t>
            </a:r>
            <a:r>
              <a:rPr lang="en-US" sz="2200" dirty="0">
                <a:solidFill>
                  <a:srgbClr val="494949"/>
                </a:solidFill>
              </a:rPr>
              <a:t>in izboljša denarni tok za mala turistična podjetja.</a:t>
            </a:r>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IE" dirty="0"/>
          </a:p>
        </p:txBody>
      </p:sp>
      <p:grpSp>
        <p:nvGrpSpPr>
          <p:cNvPr id="12" name="Group 11">
            <a:extLst>
              <a:ext uri="{FF2B5EF4-FFF2-40B4-BE49-F238E27FC236}">
                <a16:creationId xmlns:a16="http://schemas.microsoft.com/office/drawing/2014/main" id="{254DEC83-C293-064C-CDFD-668032D8FE49}"/>
              </a:ext>
            </a:extLst>
          </p:cNvPr>
          <p:cNvGrpSpPr/>
          <p:nvPr/>
        </p:nvGrpSpPr>
        <p:grpSpPr>
          <a:xfrm>
            <a:off x="2716275" y="3341751"/>
            <a:ext cx="720674" cy="861774"/>
            <a:chOff x="1015048" y="996928"/>
            <a:chExt cx="1016952" cy="1216059"/>
          </a:xfrm>
        </p:grpSpPr>
        <p:sp>
          <p:nvSpPr>
            <p:cNvPr id="13" name="Oval 12">
              <a:extLst>
                <a:ext uri="{FF2B5EF4-FFF2-40B4-BE49-F238E27FC236}">
                  <a16:creationId xmlns:a16="http://schemas.microsoft.com/office/drawing/2014/main" id="{5CBA9DD3-704C-9606-31B8-0D4C5E173F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BD7D6603-788F-D31E-2405-3FBAE68594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994570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A88E-429B-BCE2-42C3-E1A3B965F1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3152-CFE4-D6D6-E497-DEB74B9F44CE}"/>
              </a:ext>
            </a:extLst>
          </p:cNvPr>
          <p:cNvSpPr>
            <a:spLocks noGrp="1"/>
          </p:cNvSpPr>
          <p:nvPr>
            <p:ph type="body" sz="quarter" idx="18"/>
          </p:nvPr>
        </p:nvSpPr>
        <p:spPr>
          <a:xfrm>
            <a:off x="5017257" y="584142"/>
            <a:ext cx="6771331"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Teagasc</a:t>
            </a:r>
            <a:r>
              <a:rPr lang="en-US" b="1" dirty="0"/>
              <a:t>: </a:t>
            </a:r>
            <a:r>
              <a:rPr lang="en-US" dirty="0"/>
              <a:t>Če ste kmet, ki se ukvarja z diverzifikacijo, ima Teagasc (kmetijska svetovalna služba) na voljo vire o agroturizmu in pogosto organizira spletne seminarje ali tečaje. </a:t>
            </a:r>
          </a:p>
          <a:p>
            <a:pPr>
              <a:lnSpc>
                <a:spcPct val="100000"/>
              </a:lnSpc>
              <a:spcBef>
                <a:spcPts val="0"/>
              </a:spcBef>
            </a:pPr>
            <a:r>
              <a:rPr lang="en-US" b="1" dirty="0">
                <a:solidFill>
                  <a:srgbClr val="E96751"/>
                </a:solidFill>
                <a:hlinkClick r:id="rId3">
                  <a:extLst>
                    <a:ext uri="{A12FA001-AC4F-418D-AE19-62706E023703}">
                      <ahyp:hlinkClr xmlns:ahyp="http://schemas.microsoft.com/office/drawing/2018/hyperlinkcolor" val="tx"/>
                    </a:ext>
                  </a:extLst>
                </a:hlinkClick>
              </a:rPr>
              <a:t>Irish Self-Catering Federation (ISCF) </a:t>
            </a:r>
            <a:r>
              <a:rPr lang="en-US" dirty="0"/>
              <a:t>je še ena organizacija, ki ponuja usposabljanje in svetovanje ljudem, ki začenjajo s samopostrežnim gostinstvom ali glampingom. Njihova spletna stran (iscf.ie) je lahko koristna za mreženje in izmenjavo najboljših praks. </a:t>
            </a:r>
          </a:p>
          <a:p>
            <a:pPr>
              <a:lnSpc>
                <a:spcPct val="100000"/>
              </a:lnSpc>
              <a:spcBef>
                <a:spcPts val="0"/>
              </a:spcBef>
            </a:pPr>
            <a:r>
              <a:rPr lang="en-US" b="1" dirty="0"/>
              <a:t>Več informacij tukaj </a:t>
            </a:r>
            <a:r>
              <a:rPr lang="en-US" dirty="0">
                <a:solidFill>
                  <a:srgbClr val="00B0F0"/>
                </a:solidFill>
                <a:hlinkClick r:id="rId4">
                  <a:extLst>
                    <a:ext uri="{A12FA001-AC4F-418D-AE19-62706E023703}">
                      <ahyp:hlinkClr xmlns:ahyp="http://schemas.microsoft.com/office/drawing/2018/hyperlinkcolor" val="tx"/>
                    </a:ext>
                  </a:extLst>
                </a:hlinkClick>
              </a:rPr>
              <a:t>To Pod or Not To Pod, Farmers Journal</a:t>
            </a:r>
            <a:r>
              <a:rPr lang="en-US" dirty="0">
                <a:solidFill>
                  <a:srgbClr val="00B0F0"/>
                </a:solidFill>
              </a:rPr>
              <a:t>. </a:t>
            </a:r>
          </a:p>
          <a:p>
            <a:pPr>
              <a:lnSpc>
                <a:spcPct val="100000"/>
              </a:lnSpc>
              <a:spcBef>
                <a:spcPts val="0"/>
              </a:spcBef>
            </a:pPr>
            <a:endParaRPr lang="en-US" dirty="0"/>
          </a:p>
        </p:txBody>
      </p:sp>
      <p:sp>
        <p:nvSpPr>
          <p:cNvPr id="5" name="TextBox 4">
            <a:hlinkClick r:id="rId5"/>
            <a:extLst>
              <a:ext uri="{FF2B5EF4-FFF2-40B4-BE49-F238E27FC236}">
                <a16:creationId xmlns:a16="http://schemas.microsoft.com/office/drawing/2014/main" id="{361A1F49-978F-65DC-6B47-40A0CE205462}"/>
              </a:ext>
            </a:extLst>
          </p:cNvPr>
          <p:cNvSpPr txBox="1"/>
          <p:nvPr/>
        </p:nvSpPr>
        <p:spPr>
          <a:xfrm>
            <a:off x="793368" y="1156478"/>
            <a:ext cx="4697505" cy="584775"/>
          </a:xfrm>
          <a:prstGeom prst="rect">
            <a:avLst/>
          </a:prstGeom>
          <a:noFill/>
        </p:spPr>
        <p:txBody>
          <a:bodyPr wrap="square">
            <a:spAutoFit/>
          </a:bodyPr>
          <a:lstStyle/>
          <a:p>
            <a:pPr algn="ctr"/>
            <a:r>
              <a:rPr lang="en-US" sz="3200" b="1" dirty="0"/>
              <a:t>Teagasc &amp; ISCF</a:t>
            </a:r>
            <a:endParaRPr lang="en-US" sz="3200" b="1" i="0" dirty="0">
              <a:solidFill>
                <a:srgbClr val="414141"/>
              </a:solidFill>
              <a:effectLst/>
              <a:latin typeface="swear-display"/>
            </a:endParaRPr>
          </a:p>
        </p:txBody>
      </p:sp>
      <p:cxnSp>
        <p:nvCxnSpPr>
          <p:cNvPr id="7" name="Straight Connector 6">
            <a:extLst>
              <a:ext uri="{FF2B5EF4-FFF2-40B4-BE49-F238E27FC236}">
                <a16:creationId xmlns:a16="http://schemas.microsoft.com/office/drawing/2014/main" id="{85657CDD-57B1-906A-C5FF-898DA4D340E1}"/>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889C9F11-8E15-AFC4-C53F-FDAA27578D40}"/>
              </a:ext>
            </a:extLst>
          </p:cNvPr>
          <p:cNvSpPr txBox="1">
            <a:spLocks/>
          </p:cNvSpPr>
          <p:nvPr/>
        </p:nvSpPr>
        <p:spPr>
          <a:xfrm>
            <a:off x="5017257" y="3879750"/>
            <a:ext cx="661651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Portali za vloge za subvencije: </a:t>
            </a:r>
            <a:r>
              <a:rPr lang="en-US" sz="2200" dirty="0">
                <a:solidFill>
                  <a:srgbClr val="494949"/>
                </a:solidFill>
              </a:rPr>
              <a:t>Za mnoge javne subvencije (LEADER itd.) je mogoče vlogo vložiti prek lokalnih uradov. Pazite pa tudi na </a:t>
            </a:r>
            <a:r>
              <a:rPr lang="en-US" sz="2200" b="1" dirty="0">
                <a:solidFill>
                  <a:srgbClr val="E96751"/>
                </a:solidFill>
                <a:hlinkClick r:id="rId6">
                  <a:extLst>
                    <a:ext uri="{A12FA001-AC4F-418D-AE19-62706E023703}">
                      <ahyp:hlinkClr xmlns:ahyp="http://schemas.microsoft.com/office/drawing/2018/hyperlinkcolor" val="tx"/>
                    </a:ext>
                  </a:extLst>
                </a:hlinkClick>
              </a:rPr>
              <a:t>portal EU-Funds Portal for Ireland </a:t>
            </a:r>
            <a:r>
              <a:rPr lang="en-US" sz="2200" dirty="0">
                <a:solidFill>
                  <a:srgbClr val="494949"/>
                </a:solidFill>
              </a:rPr>
              <a:t>ali spletno stran vaših lokalnih organov, kjer boste našli novice o razpisih. Nekateri okrajni sveti na primer ponujajo subvencije za mala podjetja ali skupnosti, za katere se lahko prijavite.</a:t>
            </a:r>
          </a:p>
        </p:txBody>
      </p:sp>
      <p:sp>
        <p:nvSpPr>
          <p:cNvPr id="13" name="Freeform 28">
            <a:extLst>
              <a:ext uri="{FF2B5EF4-FFF2-40B4-BE49-F238E27FC236}">
                <a16:creationId xmlns:a16="http://schemas.microsoft.com/office/drawing/2014/main" id="{BAB93972-8E6E-6241-C432-B2AF081E58A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23">
            <a:extLst>
              <a:ext uri="{FF2B5EF4-FFF2-40B4-BE49-F238E27FC236}">
                <a16:creationId xmlns:a16="http://schemas.microsoft.com/office/drawing/2014/main" id="{9F176907-93D9-8DBD-89B4-A9D612C5757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pic>
        <p:nvPicPr>
          <p:cNvPr id="13314" name="Picture 2" descr="Teagasc Food Research Centre - Ashtown &amp; Moorepark - Knowledge Transfer  Ireland">
            <a:extLst>
              <a:ext uri="{FF2B5EF4-FFF2-40B4-BE49-F238E27FC236}">
                <a16:creationId xmlns:a16="http://schemas.microsoft.com/office/drawing/2014/main" id="{4974ED9E-3C8A-76EC-4B3D-81429966F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13" y="1661497"/>
            <a:ext cx="295751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CB572A-9519-4576-5D87-0A43BDFDB058}"/>
              </a:ext>
            </a:extLst>
          </p:cNvPr>
          <p:cNvPicPr>
            <a:picLocks noChangeAspect="1"/>
          </p:cNvPicPr>
          <p:nvPr/>
        </p:nvPicPr>
        <p:blipFill>
          <a:blip r:embed="rId8"/>
          <a:stretch>
            <a:fillRect/>
          </a:stretch>
        </p:blipFill>
        <p:spPr>
          <a:xfrm>
            <a:off x="1431334" y="3882975"/>
            <a:ext cx="3226391" cy="2213422"/>
          </a:xfrm>
          <a:prstGeom prst="rect">
            <a:avLst/>
          </a:prstGeom>
        </p:spPr>
      </p:pic>
    </p:spTree>
    <p:extLst>
      <p:ext uri="{BB962C8B-B14F-4D97-AF65-F5344CB8AC3E}">
        <p14:creationId xmlns:p14="http://schemas.microsoft.com/office/powerpoint/2010/main" val="2710386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B033-57A0-855F-C0D5-98CA6D04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52C30-B48C-3392-E040-F8FD61BDB4EE}"/>
              </a:ext>
            </a:extLst>
          </p:cNvPr>
          <p:cNvSpPr>
            <a:spLocks noGrp="1"/>
          </p:cNvSpPr>
          <p:nvPr>
            <p:ph type="body" sz="quarter" idx="18"/>
          </p:nvPr>
        </p:nvSpPr>
        <p:spPr>
          <a:xfrm>
            <a:off x="5490874" y="719036"/>
            <a:ext cx="5857884"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Enterprise Ireland (EI) </a:t>
            </a:r>
            <a:r>
              <a:rPr lang="en-US" dirty="0"/>
              <a:t>običajno ne financira lokalnih storitev, kot je posamezno podjetje za glamping, </a:t>
            </a:r>
            <a:r>
              <a:rPr lang="en-US" i="1" dirty="0"/>
              <a:t>razen </a:t>
            </a:r>
            <a:r>
              <a:rPr lang="en-US" dirty="0"/>
              <a:t>če imate zelo izvozno usmerjen ali inovativen model (EI se osredotoča na večja, razširljiva podjetja). Če pa se razvijete v, recimo, mrežo ekoloških nastanitev ali tehnološko platformo za turizem, bi EI lahko postal relevanten. </a:t>
            </a:r>
          </a:p>
        </p:txBody>
      </p:sp>
      <p:cxnSp>
        <p:nvCxnSpPr>
          <p:cNvPr id="7" name="Straight Connector 6">
            <a:extLst>
              <a:ext uri="{FF2B5EF4-FFF2-40B4-BE49-F238E27FC236}">
                <a16:creationId xmlns:a16="http://schemas.microsoft.com/office/drawing/2014/main" id="{F8768E83-25D6-40AB-4C14-1242FD22BCC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D7CDC39-314F-D2F8-2FF5-595F2ED2ED76}"/>
              </a:ext>
            </a:extLst>
          </p:cNvPr>
          <p:cNvSpPr txBox="1">
            <a:spLocks/>
          </p:cNvSpPr>
          <p:nvPr/>
        </p:nvSpPr>
        <p:spPr>
          <a:xfrm>
            <a:off x="1290919" y="3882975"/>
            <a:ext cx="10497670"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rgbClr val="494949"/>
                </a:solidFill>
              </a:rPr>
              <a:t>Za projekte v lasti skupnosti </a:t>
            </a:r>
            <a:r>
              <a:rPr lang="en-US" sz="2200" b="1" dirty="0">
                <a:solidFill>
                  <a:srgbClr val="E96751"/>
                </a:solidFill>
                <a:hlinkClick r:id="rId3">
                  <a:extLst>
                    <a:ext uri="{A12FA001-AC4F-418D-AE19-62706E023703}">
                      <ahyp:hlinkClr xmlns:ahyp="http://schemas.microsoft.com/office/drawing/2018/hyperlinkcolor" val="tx"/>
                    </a:ext>
                  </a:extLst>
                </a:hlinkClick>
              </a:rPr>
              <a:t>programi </a:t>
            </a:r>
            <a:r>
              <a:rPr lang="en-US" sz="2200" b="1" dirty="0">
                <a:solidFill>
                  <a:srgbClr val="E96751"/>
                </a:solidFill>
                <a:hlinkClick r:id="rId4">
                  <a:extLst>
                    <a:ext uri="{A12FA001-AC4F-418D-AE19-62706E023703}">
                      <ahyp:hlinkClr xmlns:ahyp="http://schemas.microsoft.com/office/drawing/2018/hyperlinkcolor" val="tx"/>
                    </a:ext>
                  </a:extLst>
                </a:hlinkClick>
              </a:rPr>
              <a:t>CLÁR </a:t>
            </a:r>
            <a:r>
              <a:rPr lang="en-US" sz="2200" dirty="0">
                <a:solidFill>
                  <a:srgbClr val="494949"/>
                </a:solidFill>
              </a:rPr>
              <a:t>in </a:t>
            </a:r>
            <a:r>
              <a:rPr lang="en-US" sz="2200" b="1" dirty="0">
                <a:solidFill>
                  <a:srgbClr val="E96751"/>
                </a:solidFill>
                <a:hlinkClick r:id="rId3">
                  <a:extLst>
                    <a:ext uri="{A12FA001-AC4F-418D-AE19-62706E023703}">
                      <ahyp:hlinkClr xmlns:ahyp="http://schemas.microsoft.com/office/drawing/2018/hyperlinkcolor" val="tx"/>
                    </a:ext>
                  </a:extLst>
                </a:hlinkClick>
              </a:rPr>
              <a:t>Town and Village Renewal </a:t>
            </a:r>
            <a:r>
              <a:rPr lang="en-US" sz="2200" dirty="0">
                <a:solidFill>
                  <a:srgbClr val="494949"/>
                </a:solidFill>
              </a:rPr>
              <a:t>včasih financirajo turistično infrastrukturo v prikrajšanih območjih (običajno prek lokalnih svetov). Čeprav niso neposredno namenjeni zasebnim podjetjem, lahko izboljšajo lokalne storitve, ki koristijo vaši lokaciji (poti, označbe itd.). </a:t>
            </a:r>
            <a:r>
              <a:rPr lang="en-US" sz="2200" b="1" dirty="0">
                <a:solidFill>
                  <a:srgbClr val="E96751"/>
                </a:solidFill>
              </a:rPr>
              <a:t>Primer: </a:t>
            </a:r>
            <a:r>
              <a:rPr lang="en-US" sz="2200" b="1" dirty="0">
                <a:solidFill>
                  <a:srgbClr val="494949"/>
                </a:solidFill>
              </a:rPr>
              <a:t>Program Town and Village Renewal Scheme (TVRS) </a:t>
            </a:r>
            <a:r>
              <a:rPr lang="en-US" sz="2200" dirty="0">
                <a:solidFill>
                  <a:srgbClr val="494949"/>
                </a:solidFill>
              </a:rPr>
              <a:t>zagotavlja financiranje projektov, ki povečujejo privlačnost in trajnost naših mest in vasi. Od uvedbe programa Town and Village Renewal Scheme je bilo za skoraj 1800 projektov dodeljenih več kot 177 milijonov evrov.</a:t>
            </a:r>
          </a:p>
        </p:txBody>
      </p:sp>
      <p:sp>
        <p:nvSpPr>
          <p:cNvPr id="13" name="Freeform 28">
            <a:extLst>
              <a:ext uri="{FF2B5EF4-FFF2-40B4-BE49-F238E27FC236}">
                <a16:creationId xmlns:a16="http://schemas.microsoft.com/office/drawing/2014/main" id="{D736F8CC-DEF9-4B82-0EF6-1DF748CE697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98DAB2F-8AF6-DCB9-D981-909A57ECC0D0}"/>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pic>
        <p:nvPicPr>
          <p:cNvPr id="6" name="Picture 5">
            <a:extLst>
              <a:ext uri="{FF2B5EF4-FFF2-40B4-BE49-F238E27FC236}">
                <a16:creationId xmlns:a16="http://schemas.microsoft.com/office/drawing/2014/main" id="{34541188-4EEF-3A7D-8340-DE515461230E}"/>
              </a:ext>
            </a:extLst>
          </p:cNvPr>
          <p:cNvPicPr>
            <a:picLocks noChangeAspect="1"/>
          </p:cNvPicPr>
          <p:nvPr/>
        </p:nvPicPr>
        <p:blipFill>
          <a:blip r:embed="rId5"/>
          <a:stretch>
            <a:fillRect/>
          </a:stretch>
        </p:blipFill>
        <p:spPr>
          <a:xfrm>
            <a:off x="843243" y="1416592"/>
            <a:ext cx="3604565" cy="1380970"/>
          </a:xfrm>
          <a:prstGeom prst="rect">
            <a:avLst/>
          </a:prstGeom>
        </p:spPr>
      </p:pic>
    </p:spTree>
    <p:extLst>
      <p:ext uri="{BB962C8B-B14F-4D97-AF65-F5344CB8AC3E}">
        <p14:creationId xmlns:p14="http://schemas.microsoft.com/office/powerpoint/2010/main" val="3022934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7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Poiščite ustrezna sredstva</a:t>
            </a:r>
          </a:p>
          <a:p>
            <a:pPr algn="ctr">
              <a:lnSpc>
                <a:spcPts val="2520"/>
              </a:lnSpc>
            </a:pPr>
            <a:r>
              <a:rPr lang="en-IE" sz="2400" dirty="0">
                <a:solidFill>
                  <a:srgbClr val="414141"/>
                </a:solidFill>
              </a:rPr>
              <a:t>Irska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Naložbe, vloge za subvencije in predstavitev vaše ideje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112701"/>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74BDD7-C1FB-1C69-DA4F-EA43818D9640}"/>
              </a:ext>
            </a:extLst>
          </p:cNvPr>
          <p:cNvSpPr>
            <a:spLocks noGrp="1"/>
          </p:cNvSpPr>
          <p:nvPr>
            <p:ph type="body" sz="quarter" idx="17"/>
          </p:nvPr>
        </p:nvSpPr>
        <p:spPr/>
        <p:txBody>
          <a:bodyPr/>
          <a:lstStyle/>
          <a:p>
            <a:r>
              <a:rPr lang="en-IE" dirty="0"/>
              <a:t>03</a:t>
            </a:r>
          </a:p>
        </p:txBody>
      </p:sp>
      <p:pic>
        <p:nvPicPr>
          <p:cNvPr id="17" name="Picture Placeholder 16" descr="A flag of ireland with green white and orange stripes&#10;&#10;AI-generated content may be incorrect.">
            <a:extLst>
              <a:ext uri="{FF2B5EF4-FFF2-40B4-BE49-F238E27FC236}">
                <a16:creationId xmlns:a16="http://schemas.microsoft.com/office/drawing/2014/main" id="{49F14A62-B0A4-C511-950B-5BCF3B10D910}"/>
              </a:ext>
            </a:extLst>
          </p:cNvPr>
          <p:cNvPicPr>
            <a:picLocks noGrp="1" noChangeAspect="1"/>
          </p:cNvPicPr>
          <p:nvPr>
            <p:ph type="pic" sz="quarter" idx="19"/>
          </p:nvPr>
        </p:nvPicPr>
        <p:blipFill>
          <a:blip r:embed="rId2"/>
          <a:srcRect l="13998" r="13998"/>
          <a:stretch>
            <a:fillRect/>
          </a:stretch>
        </p:blipFill>
        <p:spPr/>
      </p:pic>
      <p:sp>
        <p:nvSpPr>
          <p:cNvPr id="15" name="TextBox 14">
            <a:extLst>
              <a:ext uri="{FF2B5EF4-FFF2-40B4-BE49-F238E27FC236}">
                <a16:creationId xmlns:a16="http://schemas.microsoft.com/office/drawing/2014/main" id="{E1867B63-7EF1-D410-A2E8-4B6415DC5A0F}"/>
              </a:ext>
            </a:extLst>
          </p:cNvPr>
          <p:cNvSpPr txBox="1"/>
          <p:nvPr/>
        </p:nvSpPr>
        <p:spPr>
          <a:xfrm>
            <a:off x="347915" y="5393035"/>
            <a:ext cx="10981819" cy="1446550"/>
          </a:xfrm>
          <a:prstGeom prst="rect">
            <a:avLst/>
          </a:prstGeom>
          <a:noFill/>
        </p:spPr>
        <p:txBody>
          <a:bodyPr wrap="square" rtlCol="0">
            <a:spAutoFit/>
          </a:bodyPr>
          <a:lstStyle/>
          <a:p>
            <a:r>
              <a:rPr lang="en-US" sz="2200" dirty="0">
                <a:solidFill>
                  <a:srgbClr val="494949"/>
                </a:solidFill>
              </a:rPr>
              <a:t>Irska kombinacija nacionalnih, evropskih in skupnostnih sredstev, skupaj s strokovno podporo, ustvarja resnične priložnosti za trajnostne, majhne turistične nastanitve. Začetek z eno samo kočo ali glamping podom in pametno širjenje je dokazano pot do uspeha.</a:t>
            </a:r>
          </a:p>
          <a:p>
            <a:endParaRPr lang="en-IE" sz="2200" dirty="0">
              <a:solidFill>
                <a:srgbClr val="494949"/>
              </a:solidFill>
            </a:endParaRPr>
          </a:p>
        </p:txBody>
      </p:sp>
      <p:sp>
        <p:nvSpPr>
          <p:cNvPr id="14" name="Text Placeholder 8">
            <a:extLst>
              <a:ext uri="{FF2B5EF4-FFF2-40B4-BE49-F238E27FC236}">
                <a16:creationId xmlns:a16="http://schemas.microsoft.com/office/drawing/2014/main" id="{231E0537-E6FF-58A8-70CF-5ABEF69C4C73}"/>
              </a:ext>
            </a:extLst>
          </p:cNvPr>
          <p:cNvSpPr>
            <a:spLocks noGrp="1"/>
          </p:cNvSpPr>
          <p:nvPr>
            <p:ph type="body" sz="quarter" idx="16"/>
          </p:nvPr>
        </p:nvSpPr>
        <p:spPr>
          <a:xfrm>
            <a:off x="352931" y="2422559"/>
            <a:ext cx="5485894" cy="3066422"/>
          </a:xfrm>
        </p:spPr>
        <p:txBody>
          <a:bodyPr>
            <a:normAutofit/>
          </a:bodyPr>
          <a:lstStyle/>
          <a:p>
            <a:r>
              <a:rPr lang="en-IE" sz="4000" b="1" dirty="0"/>
              <a:t>Možnosti financiranja na Irskem</a:t>
            </a:r>
          </a:p>
          <a:p>
            <a:r>
              <a:rPr lang="en-IE" sz="2800" i="1" dirty="0"/>
              <a:t>za alternativne turistične nastanitve</a:t>
            </a:r>
            <a:r>
              <a:rPr lang="en-IE" sz="2800" dirty="0"/>
              <a:t> </a:t>
            </a:r>
          </a:p>
        </p:txBody>
      </p:sp>
    </p:spTree>
    <p:extLst>
      <p:ext uri="{BB962C8B-B14F-4D97-AF65-F5344CB8AC3E}">
        <p14:creationId xmlns:p14="http://schemas.microsoft.com/office/powerpoint/2010/main" val="5756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1CFAED3-DCDB-A598-4A9A-DC3E4ACF0553}"/>
              </a:ext>
            </a:extLst>
          </p:cNvPr>
          <p:cNvSpPr>
            <a:spLocks noGrp="1"/>
          </p:cNvSpPr>
          <p:nvPr>
            <p:ph type="body" sz="quarter" idx="18"/>
          </p:nvPr>
        </p:nvSpPr>
        <p:spPr>
          <a:xfrm>
            <a:off x="802510" y="1592785"/>
            <a:ext cx="10614687" cy="3499183"/>
          </a:xfrm>
        </p:spPr>
        <p:txBody>
          <a:bodyPr lIns="91440" tIns="45720" rIns="91440" bIns="45720" anchor="t"/>
          <a:lstStyle/>
          <a:p>
            <a:pPr>
              <a:spcAft>
                <a:spcPts val="600"/>
              </a:spcAft>
            </a:pPr>
            <a:r>
              <a:rPr lang="en-US" sz="2100" dirty="0"/>
              <a:t>Irski pristop k financiranju </a:t>
            </a:r>
            <a:r>
              <a:rPr lang="en-US" sz="2100" err="1"/>
              <a:t>daje</a:t>
            </a:r>
            <a:r>
              <a:rPr lang="en-US" sz="2100" dirty="0"/>
              <a:t> </a:t>
            </a:r>
            <a:r>
              <a:rPr lang="en-US" sz="2100" err="1"/>
              <a:t>prednost</a:t>
            </a:r>
            <a:r>
              <a:rPr lang="en-US" sz="2100" dirty="0"/>
              <a:t> </a:t>
            </a:r>
            <a:r>
              <a:rPr lang="en-US" sz="2100" b="1" dirty="0"/>
              <a:t>razvoju podeželja, energetski učinkovitosti in turizmu</a:t>
            </a:r>
            <a:r>
              <a:rPr lang="en-US" sz="2100" dirty="0"/>
              <a:t>,</a:t>
            </a:r>
            <a:r>
              <a:rPr lang="en-US" sz="2100" b="1" dirty="0"/>
              <a:t> ki temelji na izkušnjah</a:t>
            </a:r>
            <a:r>
              <a:rPr lang="en-US" sz="2100" dirty="0"/>
              <a:t>. S </a:t>
            </a:r>
            <a:r>
              <a:rPr lang="en-US" sz="2100" err="1"/>
              <a:t>programi</a:t>
            </a:r>
            <a:r>
              <a:rPr lang="en-US" sz="2100" dirty="0"/>
              <a:t>, kot so LEADER, lokalni podjetniški uradi, investicijski programi Fáilte Ireland in energetske subvencije SEAI, si vlada prizadeva spodbuditi ustvarjanje lokalnih delovnih mest, podpreti dediščino in kulturo ter doseči podnebne cilje v turističnem sektorju.</a:t>
            </a:r>
            <a:endParaRPr lang="en-US" sz="2100" dirty="0">
              <a:ea typeface="Calibri"/>
              <a:cs typeface="Calibri"/>
            </a:endParaRPr>
          </a:p>
          <a:p>
            <a:pPr>
              <a:spcAft>
                <a:spcPts val="600"/>
              </a:spcAft>
            </a:pPr>
            <a:r>
              <a:rPr lang="en-US" sz="2100" b="1" dirty="0"/>
              <a:t>Za ponudnike alternativnih nastanitev je ključno, da se uskladijo s temi cilji. </a:t>
            </a:r>
            <a:r>
              <a:rPr lang="en-US" sz="2100" dirty="0"/>
              <a:t>Projekti morajo pokazati, kako bodo </a:t>
            </a:r>
            <a:r>
              <a:rPr lang="en-US" sz="2100" b="1" dirty="0"/>
              <a:t>prispevali k vitalnosti podeželja, </a:t>
            </a:r>
            <a:r>
              <a:rPr lang="en-US" sz="2100" dirty="0"/>
              <a:t>bodisi z ustvarjanjem delovnih mest, preoblikovanjem stavb kulturne dediščine ali izboljšanjem lokalnega izkustvenega gospodarstva. </a:t>
            </a:r>
            <a:endParaRPr lang="en-US" sz="2100" dirty="0">
              <a:ea typeface="Calibri"/>
              <a:cs typeface="Calibri"/>
            </a:endParaRPr>
          </a:p>
          <a:p>
            <a:pPr>
              <a:spcAft>
                <a:spcPts val="600"/>
              </a:spcAft>
            </a:pPr>
            <a:r>
              <a:rPr lang="en-US" sz="2100" dirty="0"/>
              <a:t>Posebno dobro podprti so projekti, ki ponujajo </a:t>
            </a:r>
            <a:r>
              <a:rPr lang="en-US" sz="2100" b="1" dirty="0"/>
              <a:t>potopitveni </a:t>
            </a:r>
            <a:r>
              <a:rPr lang="en-US" sz="2100" dirty="0"/>
              <a:t>kulturni, naravni ali wellness turizem. Če vaš predlog vključuje </a:t>
            </a:r>
            <a:r>
              <a:rPr lang="en-US" sz="2100" b="1" dirty="0"/>
              <a:t>zeleno trajnost, </a:t>
            </a:r>
            <a:r>
              <a:rPr lang="en-US" sz="2100" dirty="0"/>
              <a:t>kot so nadgradnje obnovljivih virov energije, izolacija stavb ali ohranjanje biotske raznovrstnosti, boste upravičeni tudi do subvencij SEAI. Da bi bili v Irski uspešni, morajo prosilci pripraviti </a:t>
            </a:r>
            <a:r>
              <a:rPr lang="en-US" sz="2100" b="1" dirty="0"/>
              <a:t>trden poslovni načrt</a:t>
            </a:r>
            <a:r>
              <a:rPr lang="en-US" sz="2100" dirty="0"/>
              <a:t>, se zgodaj povezati z lokalno akcijo skupino in jasno pokazati, kako njihova ponudba nastanitev podpira </a:t>
            </a:r>
            <a:r>
              <a:rPr lang="en-US" sz="2100" b="1" dirty="0"/>
              <a:t>koristi za skupnost in okoljsko trajnost</a:t>
            </a:r>
            <a:r>
              <a:rPr lang="en-US" sz="2100" dirty="0"/>
              <a:t>.</a:t>
            </a:r>
            <a:endParaRPr lang="en-US" sz="2100" dirty="0">
              <a:ea typeface="Calibri"/>
              <a:cs typeface="Calibri"/>
            </a:endParaRPr>
          </a:p>
        </p:txBody>
      </p:sp>
      <p:sp>
        <p:nvSpPr>
          <p:cNvPr id="6" name="Text Placeholder 5">
            <a:extLst>
              <a:ext uri="{FF2B5EF4-FFF2-40B4-BE49-F238E27FC236}">
                <a16:creationId xmlns:a16="http://schemas.microsoft.com/office/drawing/2014/main" id="{37AB9A8A-2C86-0B0B-DD05-F98E0E4BC074}"/>
              </a:ext>
            </a:extLst>
          </p:cNvPr>
          <p:cNvSpPr>
            <a:spLocks noGrp="1"/>
          </p:cNvSpPr>
          <p:nvPr>
            <p:ph type="body" sz="quarter" idx="16"/>
          </p:nvPr>
        </p:nvSpPr>
        <p:spPr>
          <a:xfrm>
            <a:off x="788656" y="158725"/>
            <a:ext cx="10614687" cy="803654"/>
          </a:xfrm>
        </p:spPr>
        <p:txBody>
          <a:bodyPr/>
          <a:lstStyle/>
          <a:p>
            <a:r>
              <a:rPr lang="en-IE" sz="3200" dirty="0"/>
              <a:t>Uvod: </a:t>
            </a:r>
            <a:r>
              <a:rPr lang="en-IE" sz="3200" b="0" dirty="0"/>
              <a:t>Prednostne naloge financiranja na Irskem</a:t>
            </a:r>
          </a:p>
          <a:p>
            <a:endParaRPr lang="en-IE" sz="3200" dirty="0"/>
          </a:p>
        </p:txBody>
      </p:sp>
      <p:sp>
        <p:nvSpPr>
          <p:cNvPr id="8" name="Text Placeholder 7">
            <a:extLst>
              <a:ext uri="{FF2B5EF4-FFF2-40B4-BE49-F238E27FC236}">
                <a16:creationId xmlns:a16="http://schemas.microsoft.com/office/drawing/2014/main" id="{A033FFEC-DDE4-6642-A999-102818C1F716}"/>
              </a:ext>
            </a:extLst>
          </p:cNvPr>
          <p:cNvSpPr>
            <a:spLocks noGrp="1"/>
          </p:cNvSpPr>
          <p:nvPr>
            <p:ph type="body" sz="quarter" idx="19"/>
          </p:nvPr>
        </p:nvSpPr>
        <p:spPr>
          <a:xfrm>
            <a:off x="802510" y="770435"/>
            <a:ext cx="10614687" cy="803654"/>
          </a:xfrm>
        </p:spPr>
        <p:txBody>
          <a:bodyPr/>
          <a:lstStyle/>
          <a:p>
            <a:r>
              <a:rPr lang="en-IE" dirty="0"/>
              <a:t>Razvoj podeželja, koristi za skupnost, </a:t>
            </a:r>
            <a:r>
              <a:rPr lang="en-US" dirty="0"/>
              <a:t>energetska učinkovitost, diverzifikacija, zelena trajnost in izkušnje, ki temeljijo na potopitvi v okolje. </a:t>
            </a:r>
            <a:endParaRPr lang="en-IE" dirty="0"/>
          </a:p>
        </p:txBody>
      </p:sp>
    </p:spTree>
    <p:extLst>
      <p:ext uri="{BB962C8B-B14F-4D97-AF65-F5344CB8AC3E}">
        <p14:creationId xmlns:p14="http://schemas.microsoft.com/office/powerpoint/2010/main" val="6418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D128-6713-0357-056D-03ED282418D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55BBB1D-32E8-809E-DF90-37FA15BA8543}"/>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1648DD22-D026-649D-27AA-A747A385D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7F34466-246E-27ED-9D54-2157394009B1}"/>
              </a:ext>
            </a:extLst>
          </p:cNvPr>
          <p:cNvSpPr txBox="1">
            <a:spLocks/>
          </p:cNvSpPr>
          <p:nvPr/>
        </p:nvSpPr>
        <p:spPr>
          <a:xfrm>
            <a:off x="2058625" y="1447339"/>
            <a:ext cx="816656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59597"/>
                </a:solidFill>
                <a:hlinkClick r:id="rId5">
                  <a:extLst>
                    <a:ext uri="{A12FA001-AC4F-418D-AE19-62706E023703}">
                      <ahyp:hlinkClr xmlns:ahyp="http://schemas.microsoft.com/office/drawing/2018/hyperlinkcolor" val="tx"/>
                    </a:ext>
                  </a:extLst>
                </a:hlinkClick>
              </a:rPr>
              <a:t>Subvencije lokalnega podjetniškega urada (LEO): </a:t>
            </a:r>
            <a:r>
              <a:rPr lang="en-US" sz="2200" dirty="0">
                <a:solidFill>
                  <a:srgbClr val="494949"/>
                </a:solidFill>
              </a:rPr>
              <a:t>LEO v vaši regiji je prva postaja </a:t>
            </a:r>
            <a:r>
              <a:rPr lang="en-US" sz="2200" dirty="0"/>
              <a:t>za pomoč lokalnim malim podjetjem in start-upom. Nudi finančno podporo in mentorstvo.</a:t>
            </a:r>
          </a:p>
          <a:p>
            <a:pPr marL="0" indent="0">
              <a:spcAft>
                <a:spcPts val="600"/>
              </a:spcAft>
            </a:pPr>
            <a:r>
              <a:rPr lang="en-US" sz="2200" dirty="0">
                <a:solidFill>
                  <a:srgbClr val="494949"/>
                </a:solidFill>
              </a:rPr>
              <a:t>Ponujajo </a:t>
            </a:r>
            <a:r>
              <a:rPr lang="en-US" sz="2200" b="1" dirty="0">
                <a:solidFill>
                  <a:srgbClr val="E96751"/>
                </a:solidFill>
              </a:rPr>
              <a:t>subvencije </a:t>
            </a:r>
            <a:r>
              <a:rPr lang="en-US" sz="2200" dirty="0"/>
              <a:t>za</a:t>
            </a:r>
            <a:r>
              <a:rPr lang="en-US" sz="2200" b="1" dirty="0">
                <a:solidFill>
                  <a:srgbClr val="E96751"/>
                </a:solidFill>
              </a:rPr>
              <a:t> študije izvedljivosti</a:t>
            </a:r>
            <a:r>
              <a:rPr lang="en-US" sz="2200" dirty="0"/>
              <a:t>, da pomagajo ponudnikom alternativnega turizma v začetni fazi (npr. glamping lokacije, kmetije) pri preverjanju idej, raziskavah izvedljivosti in zagonskem kapitalu. Ta sredstva lahko pokrijejo do</a:t>
            </a:r>
            <a:r>
              <a:rPr lang="en-US" sz="2200" b="1" dirty="0">
                <a:solidFill>
                  <a:srgbClr val="494949"/>
                </a:solidFill>
              </a:rPr>
              <a:t> 50 % stroškov (največ 15.000 EUR) </a:t>
            </a:r>
            <a:r>
              <a:rPr lang="en-US" sz="2200" dirty="0">
                <a:solidFill>
                  <a:srgbClr val="494949"/>
                </a:solidFill>
              </a:rPr>
              <a:t>za tržne raziskave, prototipe in druge povezane stroške. </a:t>
            </a:r>
            <a:r>
              <a:rPr lang="en-US" sz="2200" b="1" dirty="0">
                <a:solidFill>
                  <a:srgbClr val="E96751"/>
                </a:solidFill>
              </a:rPr>
              <a:t>Subvencije </a:t>
            </a:r>
            <a:r>
              <a:rPr lang="en-US" sz="2200" dirty="0">
                <a:solidFill>
                  <a:srgbClr val="494949"/>
                </a:solidFill>
              </a:rPr>
              <a:t>za zagonska podjetja, pogosto do 30.000 EUR za kapital ali stroške zaposlovanja, običajno zahtevajo ustrezna sredstva. </a:t>
            </a:r>
          </a:p>
        </p:txBody>
      </p:sp>
      <p:cxnSp>
        <p:nvCxnSpPr>
          <p:cNvPr id="15" name="Connector: Elbow 14">
            <a:extLst>
              <a:ext uri="{FF2B5EF4-FFF2-40B4-BE49-F238E27FC236}">
                <a16:creationId xmlns:a16="http://schemas.microsoft.com/office/drawing/2014/main" id="{C554076F-72AC-E993-CED1-095D060070A0}"/>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82F6BB89-AA53-8A63-6E69-8E9A3A77A86A}"/>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19" name="Text Placeholder 5">
            <a:extLst>
              <a:ext uri="{FF2B5EF4-FFF2-40B4-BE49-F238E27FC236}">
                <a16:creationId xmlns:a16="http://schemas.microsoft.com/office/drawing/2014/main" id="{E6D9041F-4D84-793C-5540-77460F754AAA}"/>
              </a:ext>
            </a:extLst>
          </p:cNvPr>
          <p:cNvSpPr txBox="1">
            <a:spLocks/>
          </p:cNvSpPr>
          <p:nvPr/>
        </p:nvSpPr>
        <p:spPr>
          <a:xfrm>
            <a:off x="1980472" y="493171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rgbClr val="F2A158"/>
                </a:solidFill>
              </a:rPr>
              <a:t>Nasvet:</a:t>
            </a:r>
          </a:p>
          <a:p>
            <a:pPr marL="104775" indent="0"/>
            <a:r>
              <a:rPr lang="en-US" sz="2200" dirty="0">
                <a:solidFill>
                  <a:srgbClr val="494949"/>
                </a:solidFill>
              </a:rPr>
              <a:t>Vedno se posvetujte s svojim svetovalcem LEO – tudi če ne dobite subvencije, vam LEO lahko ponudi usposabljanje (npr. tečaje Start Your Own Business) in podporo mentorja.</a:t>
            </a:r>
          </a:p>
        </p:txBody>
      </p:sp>
      <p:sp>
        <p:nvSpPr>
          <p:cNvPr id="33" name="Freeform 28">
            <a:extLst>
              <a:ext uri="{FF2B5EF4-FFF2-40B4-BE49-F238E27FC236}">
                <a16:creationId xmlns:a16="http://schemas.microsoft.com/office/drawing/2014/main" id="{D33685FD-9058-9337-429A-A69045CC95F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B30423B0-9B31-4E33-E4AE-3BC0EC948F98}"/>
              </a:ext>
            </a:extLst>
          </p:cNvPr>
          <p:cNvSpPr txBox="1">
            <a:spLocks/>
          </p:cNvSpPr>
          <p:nvPr/>
        </p:nvSpPr>
        <p:spPr>
          <a:xfrm>
            <a:off x="150801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Dotacije lokalnega podjetniškega urada (LEO)</a:t>
            </a:r>
          </a:p>
        </p:txBody>
      </p:sp>
      <p:pic>
        <p:nvPicPr>
          <p:cNvPr id="32" name="Graphic 31" descr="Target with solid fill">
            <a:extLst>
              <a:ext uri="{FF2B5EF4-FFF2-40B4-BE49-F238E27FC236}">
                <a16:creationId xmlns:a16="http://schemas.microsoft.com/office/drawing/2014/main" id="{7D57882F-D7B6-F253-401D-1101A75C5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139" y="1444807"/>
            <a:ext cx="633914" cy="633914"/>
          </a:xfrm>
          <a:prstGeom prst="rect">
            <a:avLst/>
          </a:prstGeom>
        </p:spPr>
      </p:pic>
      <p:pic>
        <p:nvPicPr>
          <p:cNvPr id="43" name="Graphic 42" descr="Excellent with solid fill">
            <a:extLst>
              <a:ext uri="{FF2B5EF4-FFF2-40B4-BE49-F238E27FC236}">
                <a16:creationId xmlns:a16="http://schemas.microsoft.com/office/drawing/2014/main" id="{4CB0F0DE-A977-5D2D-D31C-B29D409D09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68" y="4934365"/>
            <a:ext cx="749373" cy="749373"/>
          </a:xfrm>
          <a:prstGeom prst="rect">
            <a:avLst/>
          </a:prstGeom>
        </p:spPr>
      </p:pic>
      <p:pic>
        <p:nvPicPr>
          <p:cNvPr id="5125" name="Picture 5" descr="Local Enterprise Offices">
            <a:extLst>
              <a:ext uri="{FF2B5EF4-FFF2-40B4-BE49-F238E27FC236}">
                <a16:creationId xmlns:a16="http://schemas.microsoft.com/office/drawing/2014/main" id="{B40855F1-7B76-792B-DB70-2F9F58B289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174"/>
          <a:stretch>
            <a:fillRect/>
          </a:stretch>
        </p:blipFill>
        <p:spPr bwMode="auto">
          <a:xfrm>
            <a:off x="10072891" y="520687"/>
            <a:ext cx="1589154" cy="14115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2A2B0-6302-54F8-C487-598F2AC64EBC}"/>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2450890F-D3AE-86D5-40BA-2CCBC52610F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E7ED82F3-1F0D-22C3-89DA-41B3662A06C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cxnSp>
        <p:nvCxnSpPr>
          <p:cNvPr id="22" name="Straight Connector 21">
            <a:extLst>
              <a:ext uri="{FF2B5EF4-FFF2-40B4-BE49-F238E27FC236}">
                <a16:creationId xmlns:a16="http://schemas.microsoft.com/office/drawing/2014/main" id="{32874603-143A-C56B-4401-F35190DB9FD3}"/>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5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651C-0C7B-8390-AFFC-02807E244E78}"/>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4C783D5-B665-02D3-2B9E-35F101AF4D8D}"/>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1358DBC-DB2E-BF68-87A8-0A5E386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99B73DD-64BB-8B97-FD5C-B3680E8CE66A}"/>
              </a:ext>
            </a:extLst>
          </p:cNvPr>
          <p:cNvSpPr txBox="1">
            <a:spLocks/>
          </p:cNvSpPr>
          <p:nvPr/>
        </p:nvSpPr>
        <p:spPr>
          <a:xfrm>
            <a:off x="2175629" y="1525346"/>
            <a:ext cx="8313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Primer: </a:t>
            </a:r>
            <a:r>
              <a:rPr lang="en-US" sz="2200" dirty="0">
                <a:solidFill>
                  <a:srgbClr val="E96751"/>
                </a:solidFill>
                <a:hlinkClick r:id="rId5">
                  <a:extLst>
                    <a:ext uri="{A12FA001-AC4F-418D-AE19-62706E023703}">
                      <ahyp:hlinkClr xmlns:ahyp="http://schemas.microsoft.com/office/drawing/2018/hyperlinkcolor" val="tx"/>
                    </a:ext>
                  </a:extLst>
                </a:hlinkClick>
              </a:rPr>
              <a:t>Ivy Hill Glamping v okrožju Clare </a:t>
            </a:r>
            <a:r>
              <a:rPr lang="en-US" sz="2200" dirty="0">
                <a:solidFill>
                  <a:srgbClr val="494949"/>
                </a:solidFill>
              </a:rPr>
              <a:t>je začel z enim podom in se s </a:t>
            </a:r>
            <a:r>
              <a:rPr lang="en-US" sz="2200" b="1" dirty="0">
                <a:solidFill>
                  <a:srgbClr val="494949"/>
                </a:solidFill>
              </a:rPr>
              <a:t>podporo LEO</a:t>
            </a:r>
            <a:r>
              <a:rPr lang="en-US" sz="2200" dirty="0">
                <a:solidFill>
                  <a:srgbClr val="494949"/>
                </a:solidFill>
              </a:rPr>
              <a:t> razširil</a:t>
            </a:r>
            <a:r>
              <a:rPr lang="en-US" sz="2200" b="1" dirty="0">
                <a:solidFill>
                  <a:srgbClr val="494949"/>
                </a:solidFill>
              </a:rPr>
              <a:t>. </a:t>
            </a:r>
            <a:r>
              <a:rPr lang="en-US" sz="2200" dirty="0">
                <a:solidFill>
                  <a:srgbClr val="494949"/>
                </a:solidFill>
              </a:rPr>
              <a:t>Alan Vaughan, kmet, ki se ukvarja z rejo živine, </a:t>
            </a:r>
            <a:r>
              <a:rPr lang="en-US" sz="2200" b="1" dirty="0">
                <a:solidFill>
                  <a:srgbClr val="494949"/>
                </a:solidFill>
              </a:rPr>
              <a:t>je</a:t>
            </a:r>
            <a:r>
              <a:rPr lang="en-US" sz="2200" dirty="0">
                <a:solidFill>
                  <a:srgbClr val="494949"/>
                </a:solidFill>
              </a:rPr>
              <a:t> uspešno </a:t>
            </a:r>
            <a:r>
              <a:rPr lang="en-US" sz="2200" b="1" dirty="0">
                <a:solidFill>
                  <a:srgbClr val="494949"/>
                </a:solidFill>
              </a:rPr>
              <a:t>diverzificiral svojo kmetijo </a:t>
            </a:r>
            <a:r>
              <a:rPr lang="en-US" sz="2200" dirty="0">
                <a:solidFill>
                  <a:srgbClr val="494949"/>
                </a:solidFill>
              </a:rPr>
              <a:t>z uvedbo glamping nastanitev. </a:t>
            </a:r>
          </a:p>
          <a:p>
            <a:pPr marL="0" indent="0">
              <a:spcAft>
                <a:spcPts val="600"/>
              </a:spcAft>
            </a:pPr>
            <a:r>
              <a:rPr lang="en-US" sz="2200" dirty="0">
                <a:solidFill>
                  <a:srgbClr val="494949"/>
                </a:solidFill>
              </a:rPr>
              <a:t>Ustanovil je </a:t>
            </a:r>
            <a:r>
              <a:rPr lang="en-US" sz="2200" b="1" dirty="0">
                <a:solidFill>
                  <a:srgbClr val="494949"/>
                </a:solidFill>
              </a:rPr>
              <a:t>Ivy Hill Glamping</a:t>
            </a:r>
            <a:r>
              <a:rPr lang="en-US" sz="2200" dirty="0">
                <a:solidFill>
                  <a:srgbClr val="494949"/>
                </a:solidFill>
              </a:rPr>
              <a:t>, ki privablja domače in tuje obiskovalce, pri čemer vsaj polovica rezervacij prihaja od tujih gostov. </a:t>
            </a:r>
          </a:p>
          <a:p>
            <a:pPr marL="0" indent="0">
              <a:spcAft>
                <a:spcPts val="600"/>
              </a:spcAft>
            </a:pPr>
            <a:r>
              <a:rPr lang="en-US" sz="2200" dirty="0">
                <a:solidFill>
                  <a:srgbClr val="494949"/>
                </a:solidFill>
              </a:rPr>
              <a:t>To podjetje mu je prineslo </a:t>
            </a:r>
            <a:r>
              <a:rPr lang="en-US" sz="2200" b="1" dirty="0">
                <a:solidFill>
                  <a:srgbClr val="494949"/>
                </a:solidFill>
              </a:rPr>
              <a:t>dodatni vir dohodka </a:t>
            </a:r>
            <a:r>
              <a:rPr lang="en-US" sz="2200" dirty="0">
                <a:solidFill>
                  <a:srgbClr val="494949"/>
                </a:solidFill>
              </a:rPr>
              <a:t>in povečalo vrednost njegove kmetije, kar dokazuje potencialne koristi agroturizma za kmete na primernih lokacijah.</a:t>
            </a:r>
          </a:p>
        </p:txBody>
      </p:sp>
      <p:cxnSp>
        <p:nvCxnSpPr>
          <p:cNvPr id="15" name="Connector: Elbow 14">
            <a:extLst>
              <a:ext uri="{FF2B5EF4-FFF2-40B4-BE49-F238E27FC236}">
                <a16:creationId xmlns:a16="http://schemas.microsoft.com/office/drawing/2014/main" id="{D0A906AF-6654-D891-19D8-3577D789CC92}"/>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FB2263D7-36C8-F6FE-5350-3B21AFC5D1A5}"/>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1C928E9-DC7D-D416-46BB-8D5678C88CE5}"/>
              </a:ext>
            </a:extLst>
          </p:cNvPr>
          <p:cNvSpPr txBox="1">
            <a:spLocks/>
          </p:cNvSpPr>
          <p:nvPr/>
        </p:nvSpPr>
        <p:spPr>
          <a:xfrm>
            <a:off x="2178814" y="5016387"/>
            <a:ext cx="9206422" cy="1303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rgbClr val="F2A158"/>
                </a:solidFill>
              </a:rPr>
              <a:t>Opomba: </a:t>
            </a:r>
            <a:r>
              <a:rPr lang="en-US" sz="2200" dirty="0">
                <a:solidFill>
                  <a:srgbClr val="494949"/>
                </a:solidFill>
              </a:rPr>
              <a:t>LEO subvencije </a:t>
            </a:r>
            <a:r>
              <a:rPr lang="en-US" sz="2200" dirty="0" err="1">
                <a:solidFill>
                  <a:srgbClr val="494949"/>
                </a:solidFill>
              </a:rPr>
              <a:t>dajejo prednost </a:t>
            </a:r>
            <a:r>
              <a:rPr lang="en-US" sz="2200" dirty="0">
                <a:solidFill>
                  <a:srgbClr val="494949"/>
                </a:solidFill>
              </a:rPr>
              <a:t>proizvodnim ali izvozno usmerjenim podjetjem, vendar se lahko za subvencije kvalificirajo tudi inovativni turistični projekti, zlasti če ustvarjajo delovna mesta in imajo potencial za privabljanje tujih obiskovalcev (kar jih v nekem smislu naredi za „izvoz“). </a:t>
            </a:r>
          </a:p>
        </p:txBody>
      </p:sp>
      <p:sp>
        <p:nvSpPr>
          <p:cNvPr id="33" name="Freeform 28">
            <a:extLst>
              <a:ext uri="{FF2B5EF4-FFF2-40B4-BE49-F238E27FC236}">
                <a16:creationId xmlns:a16="http://schemas.microsoft.com/office/drawing/2014/main" id="{67E1CDEB-B3D6-CEA1-01B2-58EEC6C862A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D8814C4-0C5D-CB7B-4431-4412F8561402}"/>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PRIMER </a:t>
            </a:r>
            <a:r>
              <a:rPr lang="en-US" sz="3000" b="1" dirty="0"/>
              <a:t>Ivy Hill Glamping</a:t>
            </a:r>
          </a:p>
        </p:txBody>
      </p:sp>
      <p:pic>
        <p:nvPicPr>
          <p:cNvPr id="43" name="Graphic 42" descr="Excellent with solid fill">
            <a:extLst>
              <a:ext uri="{FF2B5EF4-FFF2-40B4-BE49-F238E27FC236}">
                <a16:creationId xmlns:a16="http://schemas.microsoft.com/office/drawing/2014/main" id="{76FE7434-A5D0-EE96-1E92-0C9CE84DD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8784" y="5032057"/>
            <a:ext cx="749373" cy="749373"/>
          </a:xfrm>
          <a:prstGeom prst="rect">
            <a:avLst/>
          </a:prstGeom>
        </p:spPr>
      </p:pic>
      <p:cxnSp>
        <p:nvCxnSpPr>
          <p:cNvPr id="22" name="Straight Connector 21">
            <a:extLst>
              <a:ext uri="{FF2B5EF4-FFF2-40B4-BE49-F238E27FC236}">
                <a16:creationId xmlns:a16="http://schemas.microsoft.com/office/drawing/2014/main" id="{EC758C01-C0EA-60C8-F3BC-EB896FA9ED89}"/>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4" descr="Alan Vaughan at the Glamping Pod in Moy, Lahinch, Co Clare. Photograph by Eamon Ward">
            <a:extLst>
              <a:ext uri="{FF2B5EF4-FFF2-40B4-BE49-F238E27FC236}">
                <a16:creationId xmlns:a16="http://schemas.microsoft.com/office/drawing/2014/main" id="{CC85693E-5EAF-17AC-091F-1F023445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9904" y="85433"/>
            <a:ext cx="2357876" cy="157191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Graphic 2" descr="Excellent with solid fill">
            <a:extLst>
              <a:ext uri="{FF2B5EF4-FFF2-40B4-BE49-F238E27FC236}">
                <a16:creationId xmlns:a16="http://schemas.microsoft.com/office/drawing/2014/main" id="{E6D1165C-A720-7EC4-D05E-A6B5A620B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59" y="1565059"/>
            <a:ext cx="749373" cy="749373"/>
          </a:xfrm>
          <a:prstGeom prst="rect">
            <a:avLst/>
          </a:prstGeom>
        </p:spPr>
      </p:pic>
    </p:spTree>
    <p:extLst>
      <p:ext uri="{BB962C8B-B14F-4D97-AF65-F5344CB8AC3E}">
        <p14:creationId xmlns:p14="http://schemas.microsoft.com/office/powerpoint/2010/main" val="152711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6028-B123-FF8B-99C5-408C02BB8BD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669B508A-5DB8-6A81-697F-A0020C177EB4}"/>
              </a:ext>
            </a:extLst>
          </p:cNvPr>
          <p:cNvSpPr/>
          <p:nvPr/>
        </p:nvSpPr>
        <p:spPr>
          <a:xfrm>
            <a:off x="5834920" y="1287329"/>
            <a:ext cx="5576030" cy="1780529"/>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5BA917DA-DBF6-68E3-FA16-9C7354A15F78}"/>
              </a:ext>
            </a:extLst>
          </p:cNvPr>
          <p:cNvSpPr/>
          <p:nvPr/>
        </p:nvSpPr>
        <p:spPr>
          <a:xfrm>
            <a:off x="5834920" y="3261228"/>
            <a:ext cx="5576030" cy="14034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773D523-DA8A-234D-797B-BCF9D7B07CE6}"/>
              </a:ext>
            </a:extLst>
          </p:cNvPr>
          <p:cNvSpPr/>
          <p:nvPr/>
        </p:nvSpPr>
        <p:spPr>
          <a:xfrm>
            <a:off x="5834920" y="4858058"/>
            <a:ext cx="5576030" cy="18679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cxnSp>
        <p:nvCxnSpPr>
          <p:cNvPr id="2" name="Straight Connector 1">
            <a:extLst>
              <a:ext uri="{FF2B5EF4-FFF2-40B4-BE49-F238E27FC236}">
                <a16:creationId xmlns:a16="http://schemas.microsoft.com/office/drawing/2014/main" id="{319E5413-78FF-3413-EE0D-6085819806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92D06-2EBE-84CD-816C-6C9DC644B3E1}"/>
              </a:ext>
            </a:extLst>
          </p:cNvPr>
          <p:cNvGrpSpPr/>
          <p:nvPr/>
        </p:nvGrpSpPr>
        <p:grpSpPr>
          <a:xfrm>
            <a:off x="226082" y="1742676"/>
            <a:ext cx="5851394" cy="4877198"/>
            <a:chOff x="4269442" y="1279832"/>
            <a:chExt cx="6267510" cy="5412758"/>
          </a:xfrm>
        </p:grpSpPr>
        <p:sp>
          <p:nvSpPr>
            <p:cNvPr id="13" name="Rectangle: Rounded Corners 12">
              <a:extLst>
                <a:ext uri="{FF2B5EF4-FFF2-40B4-BE49-F238E27FC236}">
                  <a16:creationId xmlns:a16="http://schemas.microsoft.com/office/drawing/2014/main" id="{6093A496-C974-4208-8CD3-33B7BB3E7B0D}"/>
                </a:ext>
              </a:extLst>
            </p:cNvPr>
            <p:cNvSpPr/>
            <p:nvPr/>
          </p:nvSpPr>
          <p:spPr>
            <a:xfrm>
              <a:off x="4269442" y="1526110"/>
              <a:ext cx="5311248" cy="4925569"/>
            </a:xfrm>
            <a:prstGeom prst="roundRect">
              <a:avLst>
                <a:gd name="adj" fmla="val 13233"/>
              </a:avLst>
            </a:prstGeom>
            <a:solidFill>
              <a:srgbClr val="F2A15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solidFill>
                  <a:schemeClr val="bg1"/>
                </a:solidFill>
              </a:endParaRPr>
            </a:p>
          </p:txBody>
        </p:sp>
        <p:sp>
          <p:nvSpPr>
            <p:cNvPr id="14" name="Freeform: Shape 13">
              <a:extLst>
                <a:ext uri="{FF2B5EF4-FFF2-40B4-BE49-F238E27FC236}">
                  <a16:creationId xmlns:a16="http://schemas.microsoft.com/office/drawing/2014/main" id="{6C7CE218-E244-D924-74B3-6BEE6E6EC968}"/>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2CB71A7E-381B-4339-B8CE-3A324F71CF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7D8B762B-0096-40D9-F6F4-F0946D56FA2C}"/>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DA2238D2-E8CD-C034-DD78-E16E11233E98}"/>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FF97D7EC-7F0E-B224-DD30-18780A879CE8}"/>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9498C169-EBD9-3AD6-FA8E-29727EC93FEE}"/>
              </a:ext>
            </a:extLst>
          </p:cNvPr>
          <p:cNvSpPr txBox="1"/>
          <p:nvPr/>
        </p:nvSpPr>
        <p:spPr>
          <a:xfrm>
            <a:off x="550733" y="1924858"/>
            <a:ext cx="4146909" cy="4462760"/>
          </a:xfrm>
          <a:prstGeom prst="rect">
            <a:avLst/>
          </a:prstGeom>
          <a:noFill/>
        </p:spPr>
        <p:txBody>
          <a:bodyPr wrap="square" lIns="91440" tIns="45720" rIns="91440" bIns="45720" rtlCol="0" anchor="t">
            <a:spAutoFit/>
          </a:bodyPr>
          <a:lstStyle/>
          <a:p>
            <a:pPr>
              <a:spcAft>
                <a:spcPts val="600"/>
              </a:spcAft>
            </a:pPr>
            <a:r>
              <a:rPr lang="en-US" sz="2600" b="1" i="1" dirty="0">
                <a:solidFill>
                  <a:schemeClr val="bg1"/>
                </a:solidFill>
              </a:rPr>
              <a:t>„</a:t>
            </a:r>
            <a:r>
              <a:rPr lang="en-US" sz="2600" b="1" i="1" dirty="0" err="1">
                <a:solidFill>
                  <a:schemeClr val="bg1"/>
                </a:solidFill>
              </a:rPr>
              <a:t>Zakaj</a:t>
            </a:r>
            <a:r>
              <a:rPr lang="en-US" sz="2600" b="1" i="1" dirty="0">
                <a:solidFill>
                  <a:schemeClr val="bg1"/>
                </a:solidFill>
              </a:rPr>
              <a:t> je </a:t>
            </a:r>
            <a:r>
              <a:rPr lang="en-US" sz="2600" b="1" i="1" dirty="0" err="1">
                <a:solidFill>
                  <a:schemeClr val="bg1"/>
                </a:solidFill>
              </a:rPr>
              <a:t>bilo</a:t>
            </a:r>
            <a:r>
              <a:rPr lang="en-US" sz="2600" b="1" i="1" dirty="0">
                <a:solidFill>
                  <a:schemeClr val="bg1"/>
                </a:solidFill>
              </a:rPr>
              <a:t> </a:t>
            </a:r>
            <a:r>
              <a:rPr lang="en-US" sz="2600" b="1" i="1" dirty="0" err="1">
                <a:solidFill>
                  <a:schemeClr val="bg1"/>
                </a:solidFill>
              </a:rPr>
              <a:t>odprtje</a:t>
            </a:r>
            <a:r>
              <a:rPr lang="en-US" sz="2600" b="1" i="1" dirty="0">
                <a:solidFill>
                  <a:schemeClr val="bg1"/>
                </a:solidFill>
              </a:rPr>
              <a:t> </a:t>
            </a:r>
            <a:r>
              <a:rPr lang="en-US" sz="2600" b="1" i="1" dirty="0" err="1">
                <a:solidFill>
                  <a:schemeClr val="bg1"/>
                </a:solidFill>
              </a:rPr>
              <a:t>enega</a:t>
            </a:r>
            <a:r>
              <a:rPr lang="en-US" sz="2600" b="1" i="1" dirty="0">
                <a:solidFill>
                  <a:schemeClr val="bg1"/>
                </a:solidFill>
              </a:rPr>
              <a:t> glamping </a:t>
            </a:r>
            <a:r>
              <a:rPr lang="en-US" sz="2600" b="1" i="1" dirty="0" err="1">
                <a:solidFill>
                  <a:schemeClr val="bg1"/>
                </a:solidFill>
              </a:rPr>
              <a:t>poda</a:t>
            </a:r>
            <a:r>
              <a:rPr lang="en-US" sz="2600" b="1" i="1" dirty="0">
                <a:solidFill>
                  <a:schemeClr val="bg1"/>
                </a:solidFill>
              </a:rPr>
              <a:t> </a:t>
            </a:r>
            <a:r>
              <a:rPr lang="en-US" sz="2600" b="1" i="1" dirty="0" err="1">
                <a:solidFill>
                  <a:schemeClr val="bg1"/>
                </a:solidFill>
              </a:rPr>
              <a:t>na</a:t>
            </a:r>
            <a:r>
              <a:rPr lang="en-US" sz="2600" b="1" i="1" dirty="0">
                <a:solidFill>
                  <a:schemeClr val="bg1"/>
                </a:solidFill>
              </a:rPr>
              <a:t> </a:t>
            </a:r>
            <a:r>
              <a:rPr lang="en-US" sz="2600" b="1" i="1" dirty="0" err="1">
                <a:solidFill>
                  <a:schemeClr val="bg1"/>
                </a:solidFill>
              </a:rPr>
              <a:t>njegovi</a:t>
            </a:r>
            <a:r>
              <a:rPr lang="en-US" sz="2600" b="1" i="1" dirty="0">
                <a:solidFill>
                  <a:schemeClr val="bg1"/>
                </a:solidFill>
              </a:rPr>
              <a:t> </a:t>
            </a:r>
            <a:r>
              <a:rPr lang="en-US" sz="2600" b="1" i="1" dirty="0" err="1">
                <a:solidFill>
                  <a:schemeClr val="bg1"/>
                </a:solidFill>
              </a:rPr>
              <a:t>kmetiji</a:t>
            </a:r>
            <a:r>
              <a:rPr lang="en-US" sz="2600" b="1" i="1" dirty="0">
                <a:solidFill>
                  <a:schemeClr val="bg1"/>
                </a:solidFill>
              </a:rPr>
              <a:t> </a:t>
            </a:r>
            <a:r>
              <a:rPr lang="en-US" sz="2600" b="1" i="1" dirty="0" err="1">
                <a:solidFill>
                  <a:schemeClr val="bg1"/>
                </a:solidFill>
              </a:rPr>
              <a:t>najboljša</a:t>
            </a:r>
            <a:r>
              <a:rPr lang="en-US" sz="2600" b="1" i="1" dirty="0">
                <a:solidFill>
                  <a:schemeClr val="bg1"/>
                </a:solidFill>
              </a:rPr>
              <a:t> stvar, kar je kmet iz Clare kdaj naredil“ </a:t>
            </a:r>
            <a:r>
              <a:rPr lang="en-US" sz="2600" i="1" dirty="0">
                <a:solidFill>
                  <a:schemeClr val="bg1"/>
                </a:solidFill>
                <a:hlinkClick r:id="rId3">
                  <a:extLst>
                    <a:ext uri="{A12FA001-AC4F-418D-AE19-62706E023703}">
                      <ahyp:hlinkClr xmlns:ahyp="http://schemas.microsoft.com/office/drawing/2018/hyperlinkcolor" val="tx"/>
                    </a:ext>
                  </a:extLst>
                </a:hlinkClick>
              </a:rPr>
              <a:t>Irish Independent</a:t>
            </a:r>
            <a:endParaRPr lang="en-US" sz="2600" i="1" dirty="0">
              <a:solidFill>
                <a:schemeClr val="bg1"/>
              </a:solidFill>
            </a:endParaRPr>
          </a:p>
          <a:p>
            <a:pPr>
              <a:spcAft>
                <a:spcPts val="600"/>
              </a:spcAft>
            </a:pPr>
            <a:endParaRPr lang="en-US" sz="2400" i="1" dirty="0">
              <a:solidFill>
                <a:schemeClr val="bg1"/>
              </a:solidFill>
            </a:endParaRPr>
          </a:p>
          <a:p>
            <a:pPr>
              <a:spcAft>
                <a:spcPts val="600"/>
              </a:spcAft>
            </a:pPr>
            <a:r>
              <a:rPr lang="en-US" sz="2400" dirty="0">
                <a:solidFill>
                  <a:schemeClr val="bg1"/>
                </a:solidFill>
              </a:rPr>
              <a:t>Za tiste, ki razmišljajo o podobnem podjetju, je </a:t>
            </a:r>
            <a:r>
              <a:rPr lang="en-US" sz="2400" dirty="0" err="1">
                <a:solidFill>
                  <a:schemeClr val="bg1"/>
                </a:solidFill>
              </a:rPr>
              <a:t>odprtje</a:t>
            </a:r>
            <a:r>
              <a:rPr lang="en-US" sz="2400" dirty="0">
                <a:solidFill>
                  <a:schemeClr val="bg1"/>
                </a:solidFill>
              </a:rPr>
              <a:t> </a:t>
            </a:r>
            <a:r>
              <a:rPr lang="en-US" sz="2400" dirty="0" err="1">
                <a:solidFill>
                  <a:schemeClr val="bg1"/>
                </a:solidFill>
              </a:rPr>
              <a:t>enega</a:t>
            </a:r>
            <a:r>
              <a:rPr lang="en-US" sz="2400" dirty="0">
                <a:solidFill>
                  <a:schemeClr val="bg1"/>
                </a:solidFill>
              </a:rPr>
              <a:t> </a:t>
            </a:r>
            <a:r>
              <a:rPr lang="en-US" sz="2400" dirty="0" err="1">
                <a:solidFill>
                  <a:schemeClr val="bg1"/>
                </a:solidFill>
              </a:rPr>
              <a:t>samega</a:t>
            </a:r>
            <a:r>
              <a:rPr lang="en-US" sz="2400" dirty="0">
                <a:solidFill>
                  <a:schemeClr val="bg1"/>
                </a:solidFill>
              </a:rPr>
              <a:t> glamping </a:t>
            </a:r>
            <a:r>
              <a:rPr lang="en-US" sz="2400" dirty="0" err="1">
                <a:solidFill>
                  <a:schemeClr val="bg1"/>
                </a:solidFill>
              </a:rPr>
              <a:t>poda</a:t>
            </a:r>
            <a:r>
              <a:rPr lang="en-US" sz="2400" dirty="0">
                <a:solidFill>
                  <a:schemeClr val="bg1"/>
                </a:solidFill>
              </a:rPr>
              <a:t> </a:t>
            </a:r>
            <a:r>
              <a:rPr lang="en-US" sz="2400" dirty="0" err="1">
                <a:solidFill>
                  <a:schemeClr val="bg1"/>
                </a:solidFill>
              </a:rPr>
              <a:t>lahko</a:t>
            </a:r>
            <a:r>
              <a:rPr lang="en-US" sz="2400" dirty="0">
                <a:solidFill>
                  <a:schemeClr val="bg1"/>
                </a:solidFill>
              </a:rPr>
              <a:t> </a:t>
            </a:r>
            <a:r>
              <a:rPr lang="en-US" sz="2400" dirty="0" err="1">
                <a:solidFill>
                  <a:schemeClr val="bg1"/>
                </a:solidFill>
              </a:rPr>
              <a:t>primeren</a:t>
            </a:r>
            <a:r>
              <a:rPr lang="en-US" sz="2400" dirty="0">
                <a:solidFill>
                  <a:schemeClr val="bg1"/>
                </a:solidFill>
              </a:rPr>
              <a:t> način za preizkus trga. </a:t>
            </a:r>
            <a:endParaRPr lang="en-US" sz="2400" i="1" dirty="0">
              <a:solidFill>
                <a:schemeClr val="bg1"/>
              </a:solidFill>
            </a:endParaRPr>
          </a:p>
        </p:txBody>
      </p:sp>
      <p:sp>
        <p:nvSpPr>
          <p:cNvPr id="27" name="TextBox 26">
            <a:extLst>
              <a:ext uri="{FF2B5EF4-FFF2-40B4-BE49-F238E27FC236}">
                <a16:creationId xmlns:a16="http://schemas.microsoft.com/office/drawing/2014/main" id="{84BB9E57-8E6F-0948-7543-D3322C0D5C43}"/>
              </a:ext>
            </a:extLst>
          </p:cNvPr>
          <p:cNvSpPr txBox="1"/>
          <p:nvPr/>
        </p:nvSpPr>
        <p:spPr>
          <a:xfrm>
            <a:off x="6462897" y="4940916"/>
            <a:ext cx="5019490" cy="1785104"/>
          </a:xfrm>
          <a:prstGeom prst="rect">
            <a:avLst/>
          </a:prstGeom>
          <a:noFill/>
        </p:spPr>
        <p:txBody>
          <a:bodyPr wrap="square" rtlCol="0">
            <a:spAutoFit/>
          </a:bodyPr>
          <a:lstStyle/>
          <a:p>
            <a:pPr>
              <a:spcAft>
                <a:spcPts val="600"/>
              </a:spcAft>
            </a:pPr>
            <a:r>
              <a:rPr lang="en-US" sz="2200" dirty="0">
                <a:solidFill>
                  <a:schemeClr val="bg1"/>
                </a:solidFill>
              </a:rPr>
              <a:t>Poleg tega lahko oprema podu z udobji, kot je </a:t>
            </a:r>
            <a:r>
              <a:rPr lang="en-US" sz="2200" dirty="0">
                <a:solidFill>
                  <a:schemeClr val="bg1"/>
                </a:solidFill>
                <a:hlinkClick r:id="rId4">
                  <a:extLst>
                    <a:ext uri="{A12FA001-AC4F-418D-AE19-62706E023703}">
                      <ahyp:hlinkClr xmlns:ahyp="http://schemas.microsoft.com/office/drawing/2018/hyperlinkcolor" val="tx"/>
                    </a:ext>
                  </a:extLst>
                </a:hlinkClick>
              </a:rPr>
              <a:t>Rhino-Pods Cubit </a:t>
            </a:r>
            <a:r>
              <a:rPr lang="en-US" sz="2200" dirty="0">
                <a:solidFill>
                  <a:schemeClr val="bg1"/>
                </a:solidFill>
              </a:rPr>
              <a:t>– kompaktna, prenosna zunanja kuhinja z umivalnikom in samodejnim pipom – izboljša izkušnjo gostov.</a:t>
            </a:r>
          </a:p>
        </p:txBody>
      </p:sp>
      <p:sp>
        <p:nvSpPr>
          <p:cNvPr id="28" name="TextBox 27">
            <a:extLst>
              <a:ext uri="{FF2B5EF4-FFF2-40B4-BE49-F238E27FC236}">
                <a16:creationId xmlns:a16="http://schemas.microsoft.com/office/drawing/2014/main" id="{F52AF200-B089-B791-1124-FCB9F1F60E3C}"/>
              </a:ext>
            </a:extLst>
          </p:cNvPr>
          <p:cNvSpPr txBox="1"/>
          <p:nvPr/>
        </p:nvSpPr>
        <p:spPr>
          <a:xfrm>
            <a:off x="6391464" y="3265931"/>
            <a:ext cx="5019490" cy="1107996"/>
          </a:xfrm>
          <a:prstGeom prst="rect">
            <a:avLst/>
          </a:prstGeom>
          <a:noFill/>
        </p:spPr>
        <p:txBody>
          <a:bodyPr wrap="square" rtlCol="0">
            <a:spAutoFit/>
          </a:bodyPr>
          <a:lstStyle/>
          <a:p>
            <a:r>
              <a:rPr lang="en-US" sz="2200" dirty="0">
                <a:solidFill>
                  <a:schemeClr val="bg1"/>
                </a:solidFill>
              </a:rPr>
              <a:t>Za tiste, ki razmišljajo o podobnem podjetju, je začetek z enim samim glamping podom lahko obvladljiv način za preizkus trga.</a:t>
            </a:r>
            <a:endParaRPr lang="en-US" sz="2200" b="1" dirty="0">
              <a:solidFill>
                <a:schemeClr val="bg1"/>
              </a:solidFill>
            </a:endParaRPr>
          </a:p>
        </p:txBody>
      </p:sp>
      <p:sp>
        <p:nvSpPr>
          <p:cNvPr id="30" name="TextBox 29">
            <a:extLst>
              <a:ext uri="{FF2B5EF4-FFF2-40B4-BE49-F238E27FC236}">
                <a16:creationId xmlns:a16="http://schemas.microsoft.com/office/drawing/2014/main" id="{BCAEF82C-097F-4E55-B224-AEDAA55D5BBE}"/>
              </a:ext>
            </a:extLst>
          </p:cNvPr>
          <p:cNvSpPr txBox="1"/>
          <p:nvPr/>
        </p:nvSpPr>
        <p:spPr>
          <a:xfrm>
            <a:off x="6462897" y="1334553"/>
            <a:ext cx="5019490" cy="1446550"/>
          </a:xfrm>
          <a:prstGeom prst="rect">
            <a:avLst/>
          </a:prstGeom>
          <a:noFill/>
        </p:spPr>
        <p:txBody>
          <a:bodyPr wrap="square" rtlCol="0">
            <a:spAutoFit/>
          </a:bodyPr>
          <a:lstStyle/>
          <a:p>
            <a:r>
              <a:rPr lang="en-US" sz="2200" dirty="0">
                <a:solidFill>
                  <a:schemeClr val="bg1"/>
                </a:solidFill>
              </a:rPr>
              <a:t>Na primer, </a:t>
            </a:r>
            <a:r>
              <a:rPr lang="en-US" sz="2200" dirty="0">
                <a:solidFill>
                  <a:schemeClr val="bg1"/>
                </a:solidFill>
                <a:hlinkClick r:id="rId5">
                  <a:extLst>
                    <a:ext uri="{A12FA001-AC4F-418D-AE19-62706E023703}">
                      <ahyp:hlinkClr xmlns:ahyp="http://schemas.microsoft.com/office/drawing/2018/hyperlinkcolor" val="tx"/>
                    </a:ext>
                  </a:extLst>
                </a:hlinkClick>
              </a:rPr>
              <a:t>glamping pod One Bed</a:t>
            </a:r>
            <a:r>
              <a:rPr lang="en-US" sz="2200" dirty="0">
                <a:solidFill>
                  <a:schemeClr val="bg1"/>
                </a:solidFill>
              </a:rPr>
              <a:t> 4m X 8m od </a:t>
            </a:r>
            <a:r>
              <a:rPr lang="en-US" sz="2200" dirty="0" err="1">
                <a:solidFill>
                  <a:schemeClr val="bg1"/>
                </a:solidFill>
              </a:rPr>
              <a:t>Loghouse</a:t>
            </a:r>
            <a:r>
              <a:rPr lang="en-US" sz="2200" dirty="0">
                <a:solidFill>
                  <a:schemeClr val="bg1"/>
                </a:solidFill>
              </a:rPr>
              <a:t>, ki stane 13.630,00 €, ponuja pripravljeno rešitev za nastanitev gostov. </a:t>
            </a:r>
            <a:endParaRPr lang="en-US" sz="2200" b="1" dirty="0">
              <a:solidFill>
                <a:schemeClr val="bg1"/>
              </a:solidFill>
            </a:endParaRPr>
          </a:p>
        </p:txBody>
      </p:sp>
      <p:pic>
        <p:nvPicPr>
          <p:cNvPr id="6" name="Graphic 5" descr="Signature with solid fill">
            <a:extLst>
              <a:ext uri="{FF2B5EF4-FFF2-40B4-BE49-F238E27FC236}">
                <a16:creationId xmlns:a16="http://schemas.microsoft.com/office/drawing/2014/main" id="{58B1CEEA-9446-664A-4430-850D3DBA4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36167"/>
            <a:ext cx="914400" cy="914400"/>
          </a:xfrm>
          <a:prstGeom prst="rect">
            <a:avLst/>
          </a:prstGeom>
        </p:spPr>
      </p:pic>
      <p:sp>
        <p:nvSpPr>
          <p:cNvPr id="7" name="Freeform 28">
            <a:extLst>
              <a:ext uri="{FF2B5EF4-FFF2-40B4-BE49-F238E27FC236}">
                <a16:creationId xmlns:a16="http://schemas.microsoft.com/office/drawing/2014/main" id="{DB6E67EF-291E-C19D-B365-65206B54074D}"/>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5">
            <a:extLst>
              <a:ext uri="{FF2B5EF4-FFF2-40B4-BE49-F238E27FC236}">
                <a16:creationId xmlns:a16="http://schemas.microsoft.com/office/drawing/2014/main" id="{8767CB3B-2551-7105-4742-388D05576A84}"/>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PRIMER </a:t>
            </a:r>
            <a:r>
              <a:rPr lang="en-US" sz="3000" b="1" dirty="0"/>
              <a:t>Ivy Hill Glamping</a:t>
            </a:r>
          </a:p>
        </p:txBody>
      </p:sp>
      <p:pic>
        <p:nvPicPr>
          <p:cNvPr id="1026" name="Picture 2" descr="Ivy Hill Glamping &amp;#8211; Ivy Hill Glamping Pod &amp;#8211; Open Plan Living Space">
            <a:extLst>
              <a:ext uri="{FF2B5EF4-FFF2-40B4-BE49-F238E27FC236}">
                <a16:creationId xmlns:a16="http://schemas.microsoft.com/office/drawing/2014/main" id="{47311FB3-8BB1-AD17-5031-6C939CAC3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411" y="1537458"/>
            <a:ext cx="1794382" cy="128276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3E5FF8-DCD8-3C89-3001-2565630D9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6" y="3282130"/>
            <a:ext cx="1683260" cy="1202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BCCB78-0901-3FB0-DB34-CB2B27E6A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341" y="5159269"/>
            <a:ext cx="1911564" cy="13656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6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479E-EC82-AC20-CFCB-F624CC82DCB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1BDED3D-9869-E561-82AE-CCEFF492542F}"/>
              </a:ext>
            </a:extLst>
          </p:cNvPr>
          <p:cNvSpPr/>
          <p:nvPr/>
        </p:nvSpPr>
        <p:spPr>
          <a:xfrm>
            <a:off x="1479262" y="1505279"/>
            <a:ext cx="10029648" cy="31147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54C485A-3677-0124-E103-D03CFCFC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E4DD9D75-16C1-D5D9-604A-C9E08C839A5F}"/>
              </a:ext>
            </a:extLst>
          </p:cNvPr>
          <p:cNvSpPr/>
          <p:nvPr/>
        </p:nvSpPr>
        <p:spPr>
          <a:xfrm>
            <a:off x="895853" y="4883050"/>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79DB7FF-9125-D045-5EF8-79F04B9D47ED}"/>
              </a:ext>
            </a:extLst>
          </p:cNvPr>
          <p:cNvSpPr txBox="1">
            <a:spLocks/>
          </p:cNvSpPr>
          <p:nvPr/>
        </p:nvSpPr>
        <p:spPr>
          <a:xfrm>
            <a:off x="1180014" y="4818088"/>
            <a:ext cx="9697536" cy="93551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bg1"/>
                </a:solidFill>
              </a:rPr>
              <a:t>Primer: </a:t>
            </a:r>
            <a:r>
              <a:rPr lang="en-US" sz="2200" dirty="0">
                <a:solidFill>
                  <a:schemeClr val="bg1"/>
                </a:solidFill>
              </a:rPr>
              <a:t>Mnoga start-up podjetja na področju podeželskega turizma, zlasti penzioni in glamping lokacije, uporabljajo posojila MFI, ko jim banke zavrnejo posojilo</a:t>
            </a:r>
            <a:r>
              <a:rPr lang="en-US" sz="2400" dirty="0">
                <a:solidFill>
                  <a:schemeClr val="bg1"/>
                </a:solidFill>
              </a:rPr>
              <a:t>.</a:t>
            </a:r>
          </a:p>
        </p:txBody>
      </p:sp>
      <p:sp>
        <p:nvSpPr>
          <p:cNvPr id="9" name="Text Placeholder 5">
            <a:extLst>
              <a:ext uri="{FF2B5EF4-FFF2-40B4-BE49-F238E27FC236}">
                <a16:creationId xmlns:a16="http://schemas.microsoft.com/office/drawing/2014/main" id="{4336F687-B875-9982-B1C6-D1C62F50BC66}"/>
              </a:ext>
            </a:extLst>
          </p:cNvPr>
          <p:cNvSpPr txBox="1">
            <a:spLocks/>
          </p:cNvSpPr>
          <p:nvPr/>
        </p:nvSpPr>
        <p:spPr>
          <a:xfrm>
            <a:off x="2158620" y="1714028"/>
            <a:ext cx="9126195"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E96751"/>
                </a:solidFill>
              </a:rPr>
              <a:t>Cilj: </a:t>
            </a:r>
            <a:r>
              <a:rPr lang="en-US" sz="2100" b="1" dirty="0">
                <a:solidFill>
                  <a:srgbClr val="494949"/>
                </a:solidFill>
              </a:rPr>
              <a:t>Posojila Microfinance Ireland (MFI): </a:t>
            </a:r>
            <a:r>
              <a:rPr lang="en-US" sz="2100" dirty="0">
                <a:solidFill>
                  <a:srgbClr val="494949"/>
                </a:solidFill>
              </a:rPr>
              <a:t>Posojila, ki jih podpira vlada, za mala podjetja in start-up podjetja, ki morda ne izpolnjujejo pogojev za bančna posojila. </a:t>
            </a:r>
            <a:endParaRPr lang="en-US" sz="2100" dirty="0">
              <a:solidFill>
                <a:srgbClr val="494949"/>
              </a:solidFill>
              <a:ea typeface="Calibri"/>
              <a:cs typeface="Calibri"/>
            </a:endParaRPr>
          </a:p>
          <a:p>
            <a:pPr marL="0" indent="0">
              <a:spcAft>
                <a:spcPts val="600"/>
              </a:spcAft>
            </a:pPr>
            <a:r>
              <a:rPr lang="en-US" sz="2100" dirty="0">
                <a:solidFill>
                  <a:srgbClr val="494949"/>
                </a:solidFill>
              </a:rPr>
              <a:t>Če banka zavrne prošnjo, lahko MFI posreduje s posojilom za mala podjetja. </a:t>
            </a:r>
            <a:r>
              <a:rPr lang="en-US" sz="2100" dirty="0">
                <a:solidFill>
                  <a:srgbClr val="494949"/>
                </a:solidFill>
                <a:hlinkClick r:id="rId5">
                  <a:extLst>
                    <a:ext uri="{A12FA001-AC4F-418D-AE19-62706E023703}">
                      <ahyp:hlinkClr xmlns:ahyp="http://schemas.microsoft.com/office/drawing/2018/hyperlinkcolor" val="tx"/>
                    </a:ext>
                  </a:extLst>
                </a:hlinkClick>
              </a:rPr>
              <a:t>Posojila </a:t>
            </a:r>
            <a:r>
              <a:rPr lang="en-US" sz="2100" dirty="0">
                <a:solidFill>
                  <a:srgbClr val="494949"/>
                </a:solidFill>
              </a:rPr>
              <a:t>v višini 5.</a:t>
            </a:r>
            <a:r>
              <a:rPr lang="en-US" sz="2100" b="1" dirty="0">
                <a:solidFill>
                  <a:srgbClr val="494949"/>
                </a:solidFill>
              </a:rPr>
              <a:t>000–50.000 EUR </a:t>
            </a:r>
            <a:r>
              <a:rPr lang="en-IE" sz="2100" dirty="0">
                <a:solidFill>
                  <a:srgbClr val="494949"/>
                </a:solidFill>
              </a:rPr>
              <a:t>z </a:t>
            </a:r>
            <a:r>
              <a:rPr lang="en-IE" sz="2100" err="1">
                <a:solidFill>
                  <a:srgbClr val="494949"/>
                </a:solidFill>
              </a:rPr>
              <a:t>obrestno</a:t>
            </a:r>
            <a:r>
              <a:rPr lang="en-IE" sz="2100" dirty="0">
                <a:solidFill>
                  <a:srgbClr val="494949"/>
                </a:solidFill>
              </a:rPr>
              <a:t> mero 6–7 % </a:t>
            </a:r>
            <a:r>
              <a:rPr lang="en-US" sz="2100" dirty="0">
                <a:solidFill>
                  <a:srgbClr val="494949"/>
                </a:solidFill>
              </a:rPr>
              <a:t>se odobrijo start-upom in mikro podjetjem (z manj kot 10 zaposlenimi). </a:t>
            </a:r>
            <a:endParaRPr lang="en-US" sz="2100" dirty="0">
              <a:solidFill>
                <a:srgbClr val="494949"/>
              </a:solidFill>
              <a:ea typeface="Calibri"/>
              <a:cs typeface="Calibri"/>
            </a:endParaRPr>
          </a:p>
          <a:p>
            <a:pPr marL="0" indent="0">
              <a:spcAft>
                <a:spcPts val="600"/>
              </a:spcAft>
            </a:pPr>
            <a:r>
              <a:rPr lang="en-US" sz="2100" dirty="0">
                <a:solidFill>
                  <a:srgbClr val="494949"/>
                </a:solidFill>
              </a:rPr>
              <a:t>Omogočajo ponudnikom alternativnih nastanitev financiranje koč, podov ali prenov, kadar tradicionalni krediti niso na voljo. Pogosto podpirajo mentorstvo in napotitve LEO.</a:t>
            </a:r>
            <a:endParaRPr lang="en-US" sz="2100" dirty="0">
              <a:solidFill>
                <a:srgbClr val="494949"/>
              </a:solidFill>
              <a:ea typeface="Calibri"/>
              <a:cs typeface="Calibri"/>
            </a:endParaRPr>
          </a:p>
        </p:txBody>
      </p:sp>
      <p:cxnSp>
        <p:nvCxnSpPr>
          <p:cNvPr id="15" name="Connector: Elbow 14">
            <a:extLst>
              <a:ext uri="{FF2B5EF4-FFF2-40B4-BE49-F238E27FC236}">
                <a16:creationId xmlns:a16="http://schemas.microsoft.com/office/drawing/2014/main" id="{E25FB5FD-69CF-8BA5-17C5-CC32E8AFCAFC}"/>
              </a:ext>
            </a:extLst>
          </p:cNvPr>
          <p:cNvCxnSpPr>
            <a:cxnSpLocks/>
            <a:stCxn id="7" idx="1"/>
            <a:endCxn id="11" idx="1"/>
          </p:cNvCxnSpPr>
          <p:nvPr/>
        </p:nvCxnSpPr>
        <p:spPr>
          <a:xfrm rot="10800000" flipH="1">
            <a:off x="895852" y="3062651"/>
            <a:ext cx="583409" cy="2222226"/>
          </a:xfrm>
          <a:prstGeom prst="bentConnector3">
            <a:avLst>
              <a:gd name="adj1" fmla="val -39183"/>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2ED5CF3-5385-E8B4-0E7C-1BCD8747962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D2166E1-1BDC-F938-48A2-ADC25B0EC6BF}"/>
              </a:ext>
            </a:extLst>
          </p:cNvPr>
          <p:cNvSpPr txBox="1">
            <a:spLocks/>
          </p:cNvSpPr>
          <p:nvPr/>
        </p:nvSpPr>
        <p:spPr>
          <a:xfrm>
            <a:off x="1289583" y="263037"/>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Posojila Microfinance Ireland (MFI)</a:t>
            </a:r>
          </a:p>
        </p:txBody>
      </p:sp>
      <p:pic>
        <p:nvPicPr>
          <p:cNvPr id="32" name="Graphic 31" descr="Target with solid fill">
            <a:extLst>
              <a:ext uri="{FF2B5EF4-FFF2-40B4-BE49-F238E27FC236}">
                <a16:creationId xmlns:a16="http://schemas.microsoft.com/office/drawing/2014/main" id="{FE04278E-AF68-FBC5-D1E0-6629DE533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922" y="1852744"/>
            <a:ext cx="633914" cy="633914"/>
          </a:xfrm>
          <a:prstGeom prst="rect">
            <a:avLst/>
          </a:prstGeom>
        </p:spPr>
      </p:pic>
      <p:grpSp>
        <p:nvGrpSpPr>
          <p:cNvPr id="2" name="Group 1">
            <a:extLst>
              <a:ext uri="{FF2B5EF4-FFF2-40B4-BE49-F238E27FC236}">
                <a16:creationId xmlns:a16="http://schemas.microsoft.com/office/drawing/2014/main" id="{B92989F5-11F8-6277-926F-DDED0A397771}"/>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1A43E97A-AACD-F48A-A90A-304D630EF14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0F6076-DE9F-3DFD-6D5A-97FCEAF6675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7170" name="Picture 2" descr="Small Business Loans - Microfinance Ireland">
            <a:extLst>
              <a:ext uri="{FF2B5EF4-FFF2-40B4-BE49-F238E27FC236}">
                <a16:creationId xmlns:a16="http://schemas.microsoft.com/office/drawing/2014/main" id="{C2CA8F3E-0DB9-CB63-4781-7C1860CD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2250-9A66-4F4C-94C2-9DD91DC3453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F566E57-8FF7-DEA3-416A-8917DD404A4A}"/>
              </a:ext>
            </a:extLst>
          </p:cNvPr>
          <p:cNvSpPr/>
          <p:nvPr/>
        </p:nvSpPr>
        <p:spPr>
          <a:xfrm>
            <a:off x="1571802" y="1505280"/>
            <a:ext cx="10029648"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8C0E831-4541-7A0B-BF29-7E123263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C5E339AF-AA64-6BF2-251A-F06849CA435A}"/>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Prednost: </a:t>
            </a:r>
            <a:r>
              <a:rPr lang="en-US" sz="2200" dirty="0">
                <a:solidFill>
                  <a:srgbClr val="494949"/>
                </a:solidFill>
              </a:rPr>
              <a:t>Postopek je nekoliko lažji kot pri bankah in ponuja nekaj mentorstva, čeprav so obrestne mere nekoliko višje. </a:t>
            </a:r>
          </a:p>
          <a:p>
            <a:pPr marL="0" indent="0">
              <a:spcAft>
                <a:spcPts val="600"/>
              </a:spcAft>
            </a:pPr>
            <a:r>
              <a:rPr lang="en-US" sz="2200" dirty="0">
                <a:solidFill>
                  <a:srgbClr val="494949"/>
                </a:solidFill>
              </a:rPr>
              <a:t>LEO vam lahko pomaga pri prijavi. Obrestne mere so okoli 6–7 %. Na njihovi spletni strani so na voljo tudi predloge za poslovni načrt in denarni tok.</a:t>
            </a:r>
          </a:p>
        </p:txBody>
      </p:sp>
      <p:sp>
        <p:nvSpPr>
          <p:cNvPr id="33" name="Freeform 28">
            <a:extLst>
              <a:ext uri="{FF2B5EF4-FFF2-40B4-BE49-F238E27FC236}">
                <a16:creationId xmlns:a16="http://schemas.microsoft.com/office/drawing/2014/main" id="{EF36B1E2-A172-DBDA-7DCB-F23D9659A78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7170" name="Picture 2" descr="Small Business Loans - Microfinance Ireland">
            <a:extLst>
              <a:ext uri="{FF2B5EF4-FFF2-40B4-BE49-F238E27FC236}">
                <a16:creationId xmlns:a16="http://schemas.microsoft.com/office/drawing/2014/main" id="{1FF8EE2C-5D8B-B3F9-89D0-348B2DF67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s On with solid fill">
            <a:extLst>
              <a:ext uri="{FF2B5EF4-FFF2-40B4-BE49-F238E27FC236}">
                <a16:creationId xmlns:a16="http://schemas.microsoft.com/office/drawing/2014/main" id="{3B71EC2F-401D-DA4A-940B-A6A041DA16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368" y="1849314"/>
            <a:ext cx="608690" cy="608690"/>
          </a:xfrm>
          <a:prstGeom prst="rect">
            <a:avLst/>
          </a:prstGeom>
        </p:spPr>
      </p:pic>
      <p:pic>
        <p:nvPicPr>
          <p:cNvPr id="18" name="Picture 17">
            <a:extLst>
              <a:ext uri="{FF2B5EF4-FFF2-40B4-BE49-F238E27FC236}">
                <a16:creationId xmlns:a16="http://schemas.microsoft.com/office/drawing/2014/main" id="{9E6DE6BD-E012-D739-B7C3-13D82EC22894}"/>
              </a:ext>
            </a:extLst>
          </p:cNvPr>
          <p:cNvPicPr>
            <a:picLocks noChangeAspect="1"/>
          </p:cNvPicPr>
          <p:nvPr/>
        </p:nvPicPr>
        <p:blipFill>
          <a:blip r:embed="rId8"/>
          <a:stretch>
            <a:fillRect/>
          </a:stretch>
        </p:blipFill>
        <p:spPr>
          <a:xfrm>
            <a:off x="1558368" y="4210473"/>
            <a:ext cx="850589" cy="846711"/>
          </a:xfrm>
          <a:prstGeom prst="rect">
            <a:avLst/>
          </a:prstGeom>
        </p:spPr>
      </p:pic>
      <p:sp>
        <p:nvSpPr>
          <p:cNvPr id="19" name="TextBox 18">
            <a:extLst>
              <a:ext uri="{FF2B5EF4-FFF2-40B4-BE49-F238E27FC236}">
                <a16:creationId xmlns:a16="http://schemas.microsoft.com/office/drawing/2014/main" id="{9AAD4F30-6E7C-BED9-9DF3-037F376B9D16}"/>
              </a:ext>
            </a:extLst>
          </p:cNvPr>
          <p:cNvSpPr txBox="1"/>
          <p:nvPr/>
        </p:nvSpPr>
        <p:spPr>
          <a:xfrm>
            <a:off x="2490322" y="3999059"/>
            <a:ext cx="7040646" cy="1754326"/>
          </a:xfrm>
          <a:prstGeom prst="rect">
            <a:avLst/>
          </a:prstGeom>
          <a:noFill/>
        </p:spPr>
        <p:txBody>
          <a:bodyPr wrap="square" rtlCol="0">
            <a:spAutoFit/>
          </a:bodyPr>
          <a:lstStyle/>
          <a:p>
            <a:r>
              <a:rPr lang="en-US" b="1" i="1" dirty="0">
                <a:solidFill>
                  <a:srgbClr val="494949"/>
                </a:solidFill>
                <a:latin typeface="Google Sans"/>
              </a:rPr>
              <a:t>Priporočena literatura</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Mikrofinanciranje Irska Posojila</a:t>
            </a:r>
            <a:endParaRPr lang="en-US" dirty="0">
              <a:solidFill>
                <a:srgbClr val="00B0F0"/>
              </a:solidFill>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Failte Ireland Funding, Irska</a:t>
            </a:r>
            <a:endParaRPr lang="en-US" dirty="0">
              <a:solidFill>
                <a:srgbClr val="00B0F0"/>
              </a:solidFill>
            </a:endParaRPr>
          </a:p>
          <a:p>
            <a:pPr marL="285750" indent="-285750">
              <a:buFont typeface="Arial" panose="020B0604020202020204" pitchFamily="34" charset="0"/>
              <a:buChar char="•"/>
            </a:pPr>
            <a:r>
              <a:rPr lang="en-US" dirty="0" err="1">
                <a:solidFill>
                  <a:srgbClr val="00B0F0"/>
                </a:solidFill>
                <a:hlinkClick r:id="rId12">
                  <a:extLst>
                    <a:ext uri="{A12FA001-AC4F-418D-AE19-62706E023703}">
                      <ahyp:hlinkClr xmlns:ahyp="http://schemas.microsoft.com/office/drawing/2018/hyperlinkcolor" val="tx"/>
                    </a:ext>
                  </a:extLst>
                </a:hlinkClick>
              </a:rPr>
              <a:t>Program</a:t>
            </a:r>
            <a:r>
              <a:rPr lang="en-US" dirty="0">
                <a:solidFill>
                  <a:srgbClr val="00B0F0"/>
                </a:solidFill>
                <a:hlinkClick r:id="rId12">
                  <a:extLst>
                    <a:ext uri="{A12FA001-AC4F-418D-AE19-62706E023703}">
                      <ahyp:hlinkClr xmlns:ahyp="http://schemas.microsoft.com/office/drawing/2018/hyperlinkcolor" val="tx"/>
                    </a:ext>
                  </a:extLst>
                </a:hlinkClick>
              </a:rPr>
              <a:t> LEADER za razvoj podeželja</a:t>
            </a:r>
            <a:endParaRPr lang="en-US" dirty="0">
              <a:solidFill>
                <a:srgbClr val="00B0F0"/>
              </a:solidFill>
            </a:endParaRPr>
          </a:p>
          <a:p>
            <a:endParaRPr lang="en-US" dirty="0">
              <a:solidFill>
                <a:srgbClr val="00B0F0"/>
              </a:solidFill>
            </a:endParaRPr>
          </a:p>
          <a:p>
            <a:endParaRPr lang="en-IE" dirty="0">
              <a:solidFill>
                <a:srgbClr val="459597"/>
              </a:solidFill>
            </a:endParaRPr>
          </a:p>
        </p:txBody>
      </p:sp>
      <p:sp>
        <p:nvSpPr>
          <p:cNvPr id="20" name="Text Placeholder 5">
            <a:extLst>
              <a:ext uri="{FF2B5EF4-FFF2-40B4-BE49-F238E27FC236}">
                <a16:creationId xmlns:a16="http://schemas.microsoft.com/office/drawing/2014/main" id="{A5B5F16C-10F2-0718-A770-3FE8C3773AFF}"/>
              </a:ext>
            </a:extLst>
          </p:cNvPr>
          <p:cNvSpPr txBox="1">
            <a:spLocks/>
          </p:cNvSpPr>
          <p:nvPr/>
        </p:nvSpPr>
        <p:spPr>
          <a:xfrm>
            <a:off x="370944" y="303746"/>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Mikrofinanciranje Irska (MFI) Posojila</a:t>
            </a:r>
          </a:p>
        </p:txBody>
      </p:sp>
    </p:spTree>
    <p:extLst>
      <p:ext uri="{BB962C8B-B14F-4D97-AF65-F5344CB8AC3E}">
        <p14:creationId xmlns:p14="http://schemas.microsoft.com/office/powerpoint/2010/main" val="37333413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73891C-4C4C-4ED6-81EB-9487266296F5}"/>
</file>

<file path=customXml/itemProps2.xml><?xml version="1.0" encoding="utf-8"?>
<ds:datastoreItem xmlns:ds="http://schemas.openxmlformats.org/officeDocument/2006/customXml" ds:itemID="{776DC49F-860C-4963-8EEC-1D2B9EAC04E8}"/>
</file>

<file path=customXml/itemProps3.xml><?xml version="1.0" encoding="utf-8"?>
<ds:datastoreItem xmlns:ds="http://schemas.openxmlformats.org/officeDocument/2006/customXml" ds:itemID="{1A50DBED-117B-40BA-A24B-E07198F4A94B}"/>
</file>

<file path=docProps/app.xml><?xml version="1.0" encoding="utf-8"?>
<Properties xmlns="http://schemas.openxmlformats.org/officeDocument/2006/extended-properties" xmlns:vt="http://schemas.openxmlformats.org/officeDocument/2006/docPropsVTypes">
  <Template/>
  <TotalTime>29</TotalTime>
  <Words>2775</Words>
  <Application>Microsoft Office PowerPoint</Application>
  <PresentationFormat>Širokozaslonsko</PresentationFormat>
  <Paragraphs>144</Paragraphs>
  <Slides>23</Slides>
  <Notes>8</Notes>
  <HiddenSlides>0</HiddenSlides>
  <MMClips>0</MMClips>
  <ScaleCrop>false</ScaleCrop>
  <HeadingPairs>
    <vt:vector size="4" baseType="variant">
      <vt:variant>
        <vt:lpstr>Tema</vt:lpstr>
      </vt:variant>
      <vt:variant>
        <vt:i4>1</vt:i4>
      </vt:variant>
      <vt:variant>
        <vt:lpstr>Naslovi diapozitivov</vt:lpstr>
      </vt:variant>
      <vt:variant>
        <vt:i4>23</vt:i4>
      </vt:variant>
    </vt:vector>
  </HeadingPairs>
  <TitlesOfParts>
    <vt:vector size="24"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docId:4033B4BED374375EF41B6740829B0480</cp:keywords>
  <cp:lastModifiedBy>Tatjana Klakočar</cp:lastModifiedBy>
  <cp:revision>610</cp:revision>
  <dcterms:created xsi:type="dcterms:W3CDTF">2020-10-14T13:32:04Z</dcterms:created>
  <dcterms:modified xsi:type="dcterms:W3CDTF">2026-01-09T10:59:40Z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