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5"/>
  </p:notesMasterIdLst>
  <p:handoutMasterIdLst>
    <p:handoutMasterId r:id="rId36"/>
  </p:handoutMasterIdLst>
  <p:sldIdLst>
    <p:sldId id="7764" r:id="rId2"/>
    <p:sldId id="7690" r:id="rId3"/>
    <p:sldId id="7696" r:id="rId4"/>
    <p:sldId id="4324" r:id="rId5"/>
    <p:sldId id="7756" r:id="rId6"/>
    <p:sldId id="6789" r:id="rId7"/>
    <p:sldId id="6893" r:id="rId8"/>
    <p:sldId id="7147" r:id="rId9"/>
    <p:sldId id="6528" r:id="rId10"/>
    <p:sldId id="7745" r:id="rId11"/>
    <p:sldId id="6748" r:id="rId12"/>
    <p:sldId id="6749" r:id="rId13"/>
    <p:sldId id="6751" r:id="rId14"/>
    <p:sldId id="6756" r:id="rId15"/>
    <p:sldId id="7747" r:id="rId16"/>
    <p:sldId id="6788" r:id="rId17"/>
    <p:sldId id="7148" r:id="rId18"/>
    <p:sldId id="6776" r:id="rId19"/>
    <p:sldId id="6520" r:id="rId20"/>
    <p:sldId id="7661" r:id="rId21"/>
    <p:sldId id="7662" r:id="rId22"/>
    <p:sldId id="7663" r:id="rId23"/>
    <p:sldId id="7664" r:id="rId24"/>
    <p:sldId id="4325" r:id="rId25"/>
    <p:sldId id="7671" r:id="rId26"/>
    <p:sldId id="4344" r:id="rId27"/>
    <p:sldId id="7665" r:id="rId28"/>
    <p:sldId id="7666" r:id="rId29"/>
    <p:sldId id="7669" r:id="rId30"/>
    <p:sldId id="7668" r:id="rId31"/>
    <p:sldId id="7670" r:id="rId32"/>
    <p:sldId id="6781" r:id="rId33"/>
    <p:sldId id="770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94949"/>
    <a:srgbClr val="0D9390"/>
    <a:srgbClr val="E1FFE1"/>
    <a:srgbClr val="E96751"/>
    <a:srgbClr val="F2A158"/>
    <a:srgbClr val="DCC5ED"/>
    <a:srgbClr val="3FB5A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970F0A-D93D-5E8F-40AE-975CD3D89427}" v="138" dt="2026-01-09T10:53:40.2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58" autoAdjust="0"/>
    <p:restoredTop sz="95082"/>
  </p:normalViewPr>
  <p:slideViewPr>
    <p:cSldViewPr snapToGrid="0" snapToObjects="1">
      <p:cViewPr varScale="1">
        <p:scale>
          <a:sx n="82" d="100"/>
          <a:sy n="82" d="100"/>
        </p:scale>
        <p:origin x="67"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0" Type="http://schemas.openxmlformats.org/officeDocument/2006/relationships/slide" Target="slides/slide19.xml"/><Relationship Id="rId4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8D970F0A-D93D-5E8F-40AE-975CD3D89427}"/>
    <pc:docChg chg="modSld">
      <pc:chgData name="Irena Krošl" userId="S::irenak@vsgt.si::6f871211-9d6e-4801-9f7a-49ad5e71b0eb" providerId="AD" clId="Web-{8D970F0A-D93D-5E8F-40AE-975CD3D89427}" dt="2026-01-09T10:53:40.286" v="131" actId="20577"/>
      <pc:docMkLst>
        <pc:docMk/>
      </pc:docMkLst>
      <pc:sldChg chg="modSp">
        <pc:chgData name="Irena Krošl" userId="S::irenak@vsgt.si::6f871211-9d6e-4801-9f7a-49ad5e71b0eb" providerId="AD" clId="Web-{8D970F0A-D93D-5E8F-40AE-975CD3D89427}" dt="2026-01-09T10:46:39.430" v="7" actId="1076"/>
        <pc:sldMkLst>
          <pc:docMk/>
          <pc:sldMk cId="1951910865" sldId="4324"/>
        </pc:sldMkLst>
        <pc:picChg chg="mod">
          <ac:chgData name="Irena Krošl" userId="S::irenak@vsgt.si::6f871211-9d6e-4801-9f7a-49ad5e71b0eb" providerId="AD" clId="Web-{8D970F0A-D93D-5E8F-40AE-975CD3D89427}" dt="2026-01-09T10:46:39.430" v="7" actId="1076"/>
          <ac:picMkLst>
            <pc:docMk/>
            <pc:sldMk cId="1951910865" sldId="4324"/>
            <ac:picMk id="43" creationId="{03CFB390-1A6C-5464-973E-159B734D3A3C}"/>
          </ac:picMkLst>
        </pc:picChg>
      </pc:sldChg>
      <pc:sldChg chg="modSp">
        <pc:chgData name="Irena Krošl" userId="S::irenak@vsgt.si::6f871211-9d6e-4801-9f7a-49ad5e71b0eb" providerId="AD" clId="Web-{8D970F0A-D93D-5E8F-40AE-975CD3D89427}" dt="2026-01-09T10:51:45.184" v="106" actId="20577"/>
        <pc:sldMkLst>
          <pc:docMk/>
          <pc:sldMk cId="672904316" sldId="4325"/>
        </pc:sldMkLst>
        <pc:spChg chg="mod">
          <ac:chgData name="Irena Krošl" userId="S::irenak@vsgt.si::6f871211-9d6e-4801-9f7a-49ad5e71b0eb" providerId="AD" clId="Web-{8D970F0A-D93D-5E8F-40AE-975CD3D89427}" dt="2026-01-09T10:46:24.993" v="6"/>
          <ac:spMkLst>
            <pc:docMk/>
            <pc:sldMk cId="672904316" sldId="4325"/>
            <ac:spMk id="16" creationId="{6016DD4A-D828-A6FB-94CD-360E757A4D5B}"/>
          </ac:spMkLst>
        </pc:spChg>
        <pc:spChg chg="mod">
          <ac:chgData name="Irena Krošl" userId="S::irenak@vsgt.si::6f871211-9d6e-4801-9f7a-49ad5e71b0eb" providerId="AD" clId="Web-{8D970F0A-D93D-5E8F-40AE-975CD3D89427}" dt="2026-01-09T10:51:45.184" v="106" actId="20577"/>
          <ac:spMkLst>
            <pc:docMk/>
            <pc:sldMk cId="672904316" sldId="4325"/>
            <ac:spMk id="18" creationId="{55DBF1DD-87B9-110A-DD1A-B61E2C748A1B}"/>
          </ac:spMkLst>
        </pc:spChg>
      </pc:sldChg>
      <pc:sldChg chg="modSp">
        <pc:chgData name="Irena Krošl" userId="S::irenak@vsgt.si::6f871211-9d6e-4801-9f7a-49ad5e71b0eb" providerId="AD" clId="Web-{8D970F0A-D93D-5E8F-40AE-975CD3D89427}" dt="2026-01-09T10:52:21.935" v="113" actId="20577"/>
        <pc:sldMkLst>
          <pc:docMk/>
          <pc:sldMk cId="769856558" sldId="4344"/>
        </pc:sldMkLst>
        <pc:spChg chg="mod">
          <ac:chgData name="Irena Krošl" userId="S::irenak@vsgt.si::6f871211-9d6e-4801-9f7a-49ad5e71b0eb" providerId="AD" clId="Web-{8D970F0A-D93D-5E8F-40AE-975CD3D89427}" dt="2026-01-09T10:51:56.559" v="108" actId="1076"/>
          <ac:spMkLst>
            <pc:docMk/>
            <pc:sldMk cId="769856558" sldId="4344"/>
            <ac:spMk id="5" creationId="{E994CCCB-F5C9-33C4-4904-0DD53EC4F767}"/>
          </ac:spMkLst>
        </pc:spChg>
        <pc:spChg chg="mod">
          <ac:chgData name="Irena Krošl" userId="S::irenak@vsgt.si::6f871211-9d6e-4801-9f7a-49ad5e71b0eb" providerId="AD" clId="Web-{8D970F0A-D93D-5E8F-40AE-975CD3D89427}" dt="2026-01-09T10:52:21.935" v="113" actId="20577"/>
          <ac:spMkLst>
            <pc:docMk/>
            <pc:sldMk cId="769856558" sldId="4344"/>
            <ac:spMk id="8" creationId="{FEBBAADE-3934-2608-3E03-1AF1D9839097}"/>
          </ac:spMkLst>
        </pc:spChg>
        <pc:spChg chg="mod">
          <ac:chgData name="Irena Krošl" userId="S::irenak@vsgt.si::6f871211-9d6e-4801-9f7a-49ad5e71b0eb" providerId="AD" clId="Web-{8D970F0A-D93D-5E8F-40AE-975CD3D89427}" dt="2026-01-09T10:52:03.481" v="109" actId="20577"/>
          <ac:spMkLst>
            <pc:docMk/>
            <pc:sldMk cId="769856558" sldId="4344"/>
            <ac:spMk id="10" creationId="{B9E095F6-55C6-834E-AB24-E897090C8D9E}"/>
          </ac:spMkLst>
        </pc:spChg>
        <pc:spChg chg="mod">
          <ac:chgData name="Irena Krošl" userId="S::irenak@vsgt.si::6f871211-9d6e-4801-9f7a-49ad5e71b0eb" providerId="AD" clId="Web-{8D970F0A-D93D-5E8F-40AE-975CD3D89427}" dt="2026-01-09T10:52:08.028" v="110" actId="20577"/>
          <ac:spMkLst>
            <pc:docMk/>
            <pc:sldMk cId="769856558" sldId="4344"/>
            <ac:spMk id="12" creationId="{1233CA56-C077-C696-B7EB-67D28DD99028}"/>
          </ac:spMkLst>
        </pc:spChg>
        <pc:spChg chg="mod">
          <ac:chgData name="Irena Krošl" userId="S::irenak@vsgt.si::6f871211-9d6e-4801-9f7a-49ad5e71b0eb" providerId="AD" clId="Web-{8D970F0A-D93D-5E8F-40AE-975CD3D89427}" dt="2026-01-09T10:52:19.122" v="112" actId="20577"/>
          <ac:spMkLst>
            <pc:docMk/>
            <pc:sldMk cId="769856558" sldId="4344"/>
            <ac:spMk id="13" creationId="{82BAFF4C-B6EF-C645-407D-B3A48F4C7B06}"/>
          </ac:spMkLst>
        </pc:spChg>
        <pc:cxnChg chg="mod">
          <ac:chgData name="Irena Krošl" userId="S::irenak@vsgt.si::6f871211-9d6e-4801-9f7a-49ad5e71b0eb" providerId="AD" clId="Web-{8D970F0A-D93D-5E8F-40AE-975CD3D89427}" dt="2026-01-09T10:51:53.684" v="107" actId="1076"/>
          <ac:cxnSpMkLst>
            <pc:docMk/>
            <pc:sldMk cId="769856558" sldId="4344"/>
            <ac:cxnSpMk id="2" creationId="{D99590FA-40D3-8674-394B-E1C1F3DB22C5}"/>
          </ac:cxnSpMkLst>
        </pc:cxnChg>
      </pc:sldChg>
      <pc:sldChg chg="modSp">
        <pc:chgData name="Irena Krošl" userId="S::irenak@vsgt.si::6f871211-9d6e-4801-9f7a-49ad5e71b0eb" providerId="AD" clId="Web-{8D970F0A-D93D-5E8F-40AE-975CD3D89427}" dt="2026-01-09T10:47:40.869" v="54" actId="20577"/>
        <pc:sldMkLst>
          <pc:docMk/>
          <pc:sldMk cId="1813358604" sldId="6528"/>
        </pc:sldMkLst>
        <pc:spChg chg="mod">
          <ac:chgData name="Irena Krošl" userId="S::irenak@vsgt.si::6f871211-9d6e-4801-9f7a-49ad5e71b0eb" providerId="AD" clId="Web-{8D970F0A-D93D-5E8F-40AE-975CD3D89427}" dt="2026-01-09T10:47:30.088" v="49" actId="1076"/>
          <ac:spMkLst>
            <pc:docMk/>
            <pc:sldMk cId="1813358604" sldId="6528"/>
            <ac:spMk id="2" creationId="{734DE1F2-21AE-FF11-1F72-76B38FD142B5}"/>
          </ac:spMkLst>
        </pc:spChg>
        <pc:spChg chg="mod">
          <ac:chgData name="Irena Krošl" userId="S::irenak@vsgt.si::6f871211-9d6e-4801-9f7a-49ad5e71b0eb" providerId="AD" clId="Web-{8D970F0A-D93D-5E8F-40AE-975CD3D89427}" dt="2026-01-09T10:47:40.869" v="54" actId="20577"/>
          <ac:spMkLst>
            <pc:docMk/>
            <pc:sldMk cId="1813358604" sldId="6528"/>
            <ac:spMk id="5" creationId="{8C4FABD2-8D99-CB12-6D8B-A79138E8118C}"/>
          </ac:spMkLst>
        </pc:spChg>
      </pc:sldChg>
      <pc:sldChg chg="modSp">
        <pc:chgData name="Irena Krošl" userId="S::irenak@vsgt.si::6f871211-9d6e-4801-9f7a-49ad5e71b0eb" providerId="AD" clId="Web-{8D970F0A-D93D-5E8F-40AE-975CD3D89427}" dt="2026-01-09T10:48:19.276" v="59" actId="20577"/>
        <pc:sldMkLst>
          <pc:docMk/>
          <pc:sldMk cId="1386347068" sldId="6748"/>
        </pc:sldMkLst>
        <pc:spChg chg="mod">
          <ac:chgData name="Irena Krošl" userId="S::irenak@vsgt.si::6f871211-9d6e-4801-9f7a-49ad5e71b0eb" providerId="AD" clId="Web-{8D970F0A-D93D-5E8F-40AE-975CD3D89427}" dt="2026-01-09T10:48:13.619" v="58" actId="1076"/>
          <ac:spMkLst>
            <pc:docMk/>
            <pc:sldMk cId="1386347068" sldId="6748"/>
            <ac:spMk id="2" creationId="{428FC1AA-1874-568E-A305-02719E045AC1}"/>
          </ac:spMkLst>
        </pc:spChg>
        <pc:spChg chg="mod">
          <ac:chgData name="Irena Krošl" userId="S::irenak@vsgt.si::6f871211-9d6e-4801-9f7a-49ad5e71b0eb" providerId="AD" clId="Web-{8D970F0A-D93D-5E8F-40AE-975CD3D89427}" dt="2026-01-09T10:48:19.276" v="59" actId="20577"/>
          <ac:spMkLst>
            <pc:docMk/>
            <pc:sldMk cId="1386347068" sldId="6748"/>
            <ac:spMk id="3" creationId="{66E08078-3D63-C0DD-90AE-333DC6502CAC}"/>
          </ac:spMkLst>
        </pc:spChg>
      </pc:sldChg>
      <pc:sldChg chg="modSp">
        <pc:chgData name="Irena Krošl" userId="S::irenak@vsgt.si::6f871211-9d6e-4801-9f7a-49ad5e71b0eb" providerId="AD" clId="Web-{8D970F0A-D93D-5E8F-40AE-975CD3D89427}" dt="2026-01-09T10:48:49.964" v="69" actId="14100"/>
        <pc:sldMkLst>
          <pc:docMk/>
          <pc:sldMk cId="433011155" sldId="6749"/>
        </pc:sldMkLst>
        <pc:spChg chg="mod">
          <ac:chgData name="Irena Krošl" userId="S::irenak@vsgt.si::6f871211-9d6e-4801-9f7a-49ad5e71b0eb" providerId="AD" clId="Web-{8D970F0A-D93D-5E8F-40AE-975CD3D89427}" dt="2026-01-09T10:48:25.745" v="60" actId="1076"/>
          <ac:spMkLst>
            <pc:docMk/>
            <pc:sldMk cId="433011155" sldId="6749"/>
            <ac:spMk id="2" creationId="{824A500D-40E5-1444-EDE0-C49B59B34D7C}"/>
          </ac:spMkLst>
        </pc:spChg>
        <pc:spChg chg="mod">
          <ac:chgData name="Irena Krošl" userId="S::irenak@vsgt.si::6f871211-9d6e-4801-9f7a-49ad5e71b0eb" providerId="AD" clId="Web-{8D970F0A-D93D-5E8F-40AE-975CD3D89427}" dt="2026-01-09T10:48:49.964" v="69" actId="14100"/>
          <ac:spMkLst>
            <pc:docMk/>
            <pc:sldMk cId="433011155" sldId="6749"/>
            <ac:spMk id="3" creationId="{AFD156D7-A8C4-47B9-9722-3690CF91ECB6}"/>
          </ac:spMkLst>
        </pc:spChg>
        <pc:spChg chg="mod">
          <ac:chgData name="Irena Krošl" userId="S::irenak@vsgt.si::6f871211-9d6e-4801-9f7a-49ad5e71b0eb" providerId="AD" clId="Web-{8D970F0A-D93D-5E8F-40AE-975CD3D89427}" dt="2026-01-09T10:48:29.932" v="61" actId="20577"/>
          <ac:spMkLst>
            <pc:docMk/>
            <pc:sldMk cId="433011155" sldId="6749"/>
            <ac:spMk id="7" creationId="{6F7A1B52-2C85-8720-01A7-49B162617BFA}"/>
          </ac:spMkLst>
        </pc:spChg>
        <pc:spChg chg="mod">
          <ac:chgData name="Irena Krošl" userId="S::irenak@vsgt.si::6f871211-9d6e-4801-9f7a-49ad5e71b0eb" providerId="AD" clId="Web-{8D970F0A-D93D-5E8F-40AE-975CD3D89427}" dt="2026-01-09T10:48:41.214" v="66" actId="1076"/>
          <ac:spMkLst>
            <pc:docMk/>
            <pc:sldMk cId="433011155" sldId="6749"/>
            <ac:spMk id="13" creationId="{7D2BE4CC-3A77-A688-7AA8-9D0DA010CD05}"/>
          </ac:spMkLst>
        </pc:spChg>
      </pc:sldChg>
      <pc:sldChg chg="modSp">
        <pc:chgData name="Irena Krošl" userId="S::irenak@vsgt.si::6f871211-9d6e-4801-9f7a-49ad5e71b0eb" providerId="AD" clId="Web-{8D970F0A-D93D-5E8F-40AE-975CD3D89427}" dt="2026-01-09T10:49:42.792" v="83" actId="1076"/>
        <pc:sldMkLst>
          <pc:docMk/>
          <pc:sldMk cId="2580015928" sldId="6751"/>
        </pc:sldMkLst>
        <pc:spChg chg="mod">
          <ac:chgData name="Irena Krošl" userId="S::irenak@vsgt.si::6f871211-9d6e-4801-9f7a-49ad5e71b0eb" providerId="AD" clId="Web-{8D970F0A-D93D-5E8F-40AE-975CD3D89427}" dt="2026-01-09T10:48:55.870" v="70" actId="1076"/>
          <ac:spMkLst>
            <pc:docMk/>
            <pc:sldMk cId="2580015928" sldId="6751"/>
            <ac:spMk id="2" creationId="{E33300DA-B4BE-C6EC-A0A4-F2CF2638931B}"/>
          </ac:spMkLst>
        </pc:spChg>
        <pc:spChg chg="mod">
          <ac:chgData name="Irena Krošl" userId="S::irenak@vsgt.si::6f871211-9d6e-4801-9f7a-49ad5e71b0eb" providerId="AD" clId="Web-{8D970F0A-D93D-5E8F-40AE-975CD3D89427}" dt="2026-01-09T10:49:42.792" v="83" actId="1076"/>
          <ac:spMkLst>
            <pc:docMk/>
            <pc:sldMk cId="2580015928" sldId="6751"/>
            <ac:spMk id="3" creationId="{3ABD8073-74D0-A72B-32C1-65C2687817CC}"/>
          </ac:spMkLst>
        </pc:spChg>
        <pc:spChg chg="mod">
          <ac:chgData name="Irena Krošl" userId="S::irenak@vsgt.si::6f871211-9d6e-4801-9f7a-49ad5e71b0eb" providerId="AD" clId="Web-{8D970F0A-D93D-5E8F-40AE-975CD3D89427}" dt="2026-01-09T10:49:00.870" v="71" actId="20577"/>
          <ac:spMkLst>
            <pc:docMk/>
            <pc:sldMk cId="2580015928" sldId="6751"/>
            <ac:spMk id="7" creationId="{9B57278F-E53D-AACB-DC79-64D1AA4BC9DE}"/>
          </ac:spMkLst>
        </pc:spChg>
        <pc:spChg chg="mod">
          <ac:chgData name="Irena Krošl" userId="S::irenak@vsgt.si::6f871211-9d6e-4801-9f7a-49ad5e71b0eb" providerId="AD" clId="Web-{8D970F0A-D93D-5E8F-40AE-975CD3D89427}" dt="2026-01-09T10:49:11.651" v="76" actId="1076"/>
          <ac:spMkLst>
            <pc:docMk/>
            <pc:sldMk cId="2580015928" sldId="6751"/>
            <ac:spMk id="9" creationId="{FC6B5FBD-2E7C-D841-3079-AFCB3C529C30}"/>
          </ac:spMkLst>
        </pc:spChg>
        <pc:spChg chg="mod">
          <ac:chgData name="Irena Krošl" userId="S::irenak@vsgt.si::6f871211-9d6e-4801-9f7a-49ad5e71b0eb" providerId="AD" clId="Web-{8D970F0A-D93D-5E8F-40AE-975CD3D89427}" dt="2026-01-09T10:49:36.183" v="81" actId="1076"/>
          <ac:spMkLst>
            <pc:docMk/>
            <pc:sldMk cId="2580015928" sldId="6751"/>
            <ac:spMk id="16" creationId="{BF41F96C-FEDB-4E93-DAB2-D7E5D0E6D696}"/>
          </ac:spMkLst>
        </pc:spChg>
        <pc:spChg chg="mod">
          <ac:chgData name="Irena Krošl" userId="S::irenak@vsgt.si::6f871211-9d6e-4801-9f7a-49ad5e71b0eb" providerId="AD" clId="Web-{8D970F0A-D93D-5E8F-40AE-975CD3D89427}" dt="2026-01-09T10:49:39.449" v="82" actId="1076"/>
          <ac:spMkLst>
            <pc:docMk/>
            <pc:sldMk cId="2580015928" sldId="6751"/>
            <ac:spMk id="17" creationId="{1AB150FF-8A07-95BE-971D-455B74EE1379}"/>
          </ac:spMkLst>
        </pc:spChg>
        <pc:grpChg chg="mod">
          <ac:chgData name="Irena Krošl" userId="S::irenak@vsgt.si::6f871211-9d6e-4801-9f7a-49ad5e71b0eb" providerId="AD" clId="Web-{8D970F0A-D93D-5E8F-40AE-975CD3D89427}" dt="2026-01-09T10:49:28.652" v="80" actId="1076"/>
          <ac:grpSpMkLst>
            <pc:docMk/>
            <pc:sldMk cId="2580015928" sldId="6751"/>
            <ac:grpSpMk id="15" creationId="{DCA07091-09B6-3587-4CB4-052D64CA2C7F}"/>
          </ac:grpSpMkLst>
        </pc:grpChg>
      </pc:sldChg>
      <pc:sldChg chg="modSp">
        <pc:chgData name="Irena Krošl" userId="S::irenak@vsgt.si::6f871211-9d6e-4801-9f7a-49ad5e71b0eb" providerId="AD" clId="Web-{8D970F0A-D93D-5E8F-40AE-975CD3D89427}" dt="2026-01-09T10:50:09.933" v="90" actId="14100"/>
        <pc:sldMkLst>
          <pc:docMk/>
          <pc:sldMk cId="2034693965" sldId="6756"/>
        </pc:sldMkLst>
        <pc:spChg chg="mod">
          <ac:chgData name="Irena Krošl" userId="S::irenak@vsgt.si::6f871211-9d6e-4801-9f7a-49ad5e71b0eb" providerId="AD" clId="Web-{8D970F0A-D93D-5E8F-40AE-975CD3D89427}" dt="2026-01-09T10:50:09.933" v="90" actId="14100"/>
          <ac:spMkLst>
            <pc:docMk/>
            <pc:sldMk cId="2034693965" sldId="6756"/>
            <ac:spMk id="5" creationId="{CDA0E7E5-8A06-470B-414A-8EB88B7B3F5A}"/>
          </ac:spMkLst>
        </pc:spChg>
        <pc:spChg chg="mod">
          <ac:chgData name="Irena Krošl" userId="S::irenak@vsgt.si::6f871211-9d6e-4801-9f7a-49ad5e71b0eb" providerId="AD" clId="Web-{8D970F0A-D93D-5E8F-40AE-975CD3D89427}" dt="2026-01-09T10:49:49.886" v="84" actId="1076"/>
          <ac:spMkLst>
            <pc:docMk/>
            <pc:sldMk cId="2034693965" sldId="6756"/>
            <ac:spMk id="9" creationId="{EED83308-76A8-6321-D7A6-05FE5F93320B}"/>
          </ac:spMkLst>
        </pc:spChg>
      </pc:sldChg>
      <pc:sldChg chg="modSp">
        <pc:chgData name="Irena Krošl" userId="S::irenak@vsgt.si::6f871211-9d6e-4801-9f7a-49ad5e71b0eb" providerId="AD" clId="Web-{8D970F0A-D93D-5E8F-40AE-975CD3D89427}" dt="2026-01-09T10:50:56.418" v="98" actId="20577"/>
        <pc:sldMkLst>
          <pc:docMk/>
          <pc:sldMk cId="2251099398" sldId="6776"/>
        </pc:sldMkLst>
        <pc:spChg chg="mod">
          <ac:chgData name="Irena Krošl" userId="S::irenak@vsgt.si::6f871211-9d6e-4801-9f7a-49ad5e71b0eb" providerId="AD" clId="Web-{8D970F0A-D93D-5E8F-40AE-975CD3D89427}" dt="2026-01-09T10:50:56.418" v="98" actId="20577"/>
          <ac:spMkLst>
            <pc:docMk/>
            <pc:sldMk cId="2251099398" sldId="6776"/>
            <ac:spMk id="10" creationId="{F8346A82-81BE-8810-30B5-3012A99DBCDD}"/>
          </ac:spMkLst>
        </pc:spChg>
      </pc:sldChg>
      <pc:sldChg chg="modSp">
        <pc:chgData name="Irena Krošl" userId="S::irenak@vsgt.si::6f871211-9d6e-4801-9f7a-49ad5e71b0eb" providerId="AD" clId="Web-{8D970F0A-D93D-5E8F-40AE-975CD3D89427}" dt="2026-01-09T10:53:24.988" v="126" actId="1076"/>
        <pc:sldMkLst>
          <pc:docMk/>
          <pc:sldMk cId="2112029634" sldId="6781"/>
        </pc:sldMkLst>
        <pc:spChg chg="mod">
          <ac:chgData name="Irena Krošl" userId="S::irenak@vsgt.si::6f871211-9d6e-4801-9f7a-49ad5e71b0eb" providerId="AD" clId="Web-{8D970F0A-D93D-5E8F-40AE-975CD3D89427}" dt="2026-01-09T10:53:24.988" v="126" actId="1076"/>
          <ac:spMkLst>
            <pc:docMk/>
            <pc:sldMk cId="2112029634" sldId="6781"/>
            <ac:spMk id="3" creationId="{5435CED4-3BAC-BBFF-D938-15516B808BB6}"/>
          </ac:spMkLst>
        </pc:spChg>
        <pc:spChg chg="mod">
          <ac:chgData name="Irena Krošl" userId="S::irenak@vsgt.si::6f871211-9d6e-4801-9f7a-49ad5e71b0eb" providerId="AD" clId="Web-{8D970F0A-D93D-5E8F-40AE-975CD3D89427}" dt="2026-01-09T10:53:13.799" v="121" actId="1076"/>
          <ac:spMkLst>
            <pc:docMk/>
            <pc:sldMk cId="2112029634" sldId="6781"/>
            <ac:spMk id="6" creationId="{8A3E9595-A8CC-B7EA-58F9-CAA67E653A63}"/>
          </ac:spMkLst>
        </pc:spChg>
      </pc:sldChg>
      <pc:sldChg chg="modSp">
        <pc:chgData name="Irena Krošl" userId="S::irenak@vsgt.si::6f871211-9d6e-4801-9f7a-49ad5e71b0eb" providerId="AD" clId="Web-{8D970F0A-D93D-5E8F-40AE-975CD3D89427}" dt="2026-01-09T10:50:31.715" v="95" actId="20577"/>
        <pc:sldMkLst>
          <pc:docMk/>
          <pc:sldMk cId="3356881739" sldId="6788"/>
        </pc:sldMkLst>
        <pc:spChg chg="mod">
          <ac:chgData name="Irena Krošl" userId="S::irenak@vsgt.si::6f871211-9d6e-4801-9f7a-49ad5e71b0eb" providerId="AD" clId="Web-{8D970F0A-D93D-5E8F-40AE-975CD3D89427}" dt="2026-01-09T10:50:31.715" v="95" actId="20577"/>
          <ac:spMkLst>
            <pc:docMk/>
            <pc:sldMk cId="3356881739" sldId="6788"/>
            <ac:spMk id="9" creationId="{631787BB-4C61-9FF5-8316-6FA886C979C3}"/>
          </ac:spMkLst>
        </pc:spChg>
      </pc:sldChg>
      <pc:sldChg chg="modSp">
        <pc:chgData name="Irena Krošl" userId="S::irenak@vsgt.si::6f871211-9d6e-4801-9f7a-49ad5e71b0eb" providerId="AD" clId="Web-{8D970F0A-D93D-5E8F-40AE-975CD3D89427}" dt="2026-01-09T10:47:09.900" v="47" actId="1076"/>
        <pc:sldMkLst>
          <pc:docMk/>
          <pc:sldMk cId="1252339573" sldId="6893"/>
        </pc:sldMkLst>
        <pc:graphicFrameChg chg="mod modGraphic">
          <ac:chgData name="Irena Krošl" userId="S::irenak@vsgt.si::6f871211-9d6e-4801-9f7a-49ad5e71b0eb" providerId="AD" clId="Web-{8D970F0A-D93D-5E8F-40AE-975CD3D89427}" dt="2026-01-09T10:47:09.900" v="47" actId="1076"/>
          <ac:graphicFrameMkLst>
            <pc:docMk/>
            <pc:sldMk cId="1252339573" sldId="6893"/>
            <ac:graphicFrameMk id="9" creationId="{F6C2B775-0F60-13A9-B707-F823E5775225}"/>
          </ac:graphicFrameMkLst>
        </pc:graphicFrameChg>
      </pc:sldChg>
      <pc:sldChg chg="modSp">
        <pc:chgData name="Irena Krošl" userId="S::irenak@vsgt.si::6f871211-9d6e-4801-9f7a-49ad5e71b0eb" providerId="AD" clId="Web-{8D970F0A-D93D-5E8F-40AE-975CD3D89427}" dt="2026-01-09T10:47:21.416" v="48" actId="1076"/>
        <pc:sldMkLst>
          <pc:docMk/>
          <pc:sldMk cId="2919183179" sldId="7147"/>
        </pc:sldMkLst>
        <pc:graphicFrameChg chg="mod">
          <ac:chgData name="Irena Krošl" userId="S::irenak@vsgt.si::6f871211-9d6e-4801-9f7a-49ad5e71b0eb" providerId="AD" clId="Web-{8D970F0A-D93D-5E8F-40AE-975CD3D89427}" dt="2026-01-09T10:47:21.416" v="48" actId="1076"/>
          <ac:graphicFrameMkLst>
            <pc:docMk/>
            <pc:sldMk cId="2919183179" sldId="7147"/>
            <ac:graphicFrameMk id="9" creationId="{AA58C107-E92F-57BB-C81F-9DE53F193799}"/>
          </ac:graphicFrameMkLst>
        </pc:graphicFrameChg>
      </pc:sldChg>
      <pc:sldChg chg="modSp">
        <pc:chgData name="Irena Krošl" userId="S::irenak@vsgt.si::6f871211-9d6e-4801-9f7a-49ad5e71b0eb" providerId="AD" clId="Web-{8D970F0A-D93D-5E8F-40AE-975CD3D89427}" dt="2026-01-09T10:46:24.993" v="6"/>
        <pc:sldMkLst>
          <pc:docMk/>
          <pc:sldMk cId="1433945987" sldId="7664"/>
        </pc:sldMkLst>
        <pc:spChg chg="mod">
          <ac:chgData name="Irena Krošl" userId="S::irenak@vsgt.si::6f871211-9d6e-4801-9f7a-49ad5e71b0eb" providerId="AD" clId="Web-{8D970F0A-D93D-5E8F-40AE-975CD3D89427}" dt="2026-01-09T10:46:24.993" v="6"/>
          <ac:spMkLst>
            <pc:docMk/>
            <pc:sldMk cId="1433945987" sldId="7664"/>
            <ac:spMk id="2" creationId="{1830F470-2FCA-21F6-372A-42ACC8CCE747}"/>
          </ac:spMkLst>
        </pc:spChg>
      </pc:sldChg>
      <pc:sldChg chg="modSp">
        <pc:chgData name="Irena Krošl" userId="S::irenak@vsgt.si::6f871211-9d6e-4801-9f7a-49ad5e71b0eb" providerId="AD" clId="Web-{8D970F0A-D93D-5E8F-40AE-975CD3D89427}" dt="2026-01-09T10:52:44.703" v="118" actId="1076"/>
        <pc:sldMkLst>
          <pc:docMk/>
          <pc:sldMk cId="2359411726" sldId="7665"/>
        </pc:sldMkLst>
        <pc:spChg chg="mod">
          <ac:chgData name="Irena Krošl" userId="S::irenak@vsgt.si::6f871211-9d6e-4801-9f7a-49ad5e71b0eb" providerId="AD" clId="Web-{8D970F0A-D93D-5E8F-40AE-975CD3D89427}" dt="2026-01-09T10:52:44.703" v="118" actId="1076"/>
          <ac:spMkLst>
            <pc:docMk/>
            <pc:sldMk cId="2359411726" sldId="7665"/>
            <ac:spMk id="9" creationId="{4567F3FD-E9D4-5D5E-2393-CDB09C3F67D7}"/>
          </ac:spMkLst>
        </pc:spChg>
      </pc:sldChg>
      <pc:sldChg chg="modSp">
        <pc:chgData name="Irena Krošl" userId="S::irenak@vsgt.si::6f871211-9d6e-4801-9f7a-49ad5e71b0eb" providerId="AD" clId="Web-{8D970F0A-D93D-5E8F-40AE-975CD3D89427}" dt="2026-01-09T10:46:24.993" v="6"/>
        <pc:sldMkLst>
          <pc:docMk/>
          <pc:sldMk cId="648164715" sldId="7696"/>
        </pc:sldMkLst>
        <pc:spChg chg="mod">
          <ac:chgData name="Irena Krošl" userId="S::irenak@vsgt.si::6f871211-9d6e-4801-9f7a-49ad5e71b0eb" providerId="AD" clId="Web-{8D970F0A-D93D-5E8F-40AE-975CD3D89427}" dt="2026-01-09T10:46:24.993" v="6"/>
          <ac:spMkLst>
            <pc:docMk/>
            <pc:sldMk cId="648164715" sldId="7696"/>
            <ac:spMk id="9" creationId="{4F1B31DF-1CFE-D018-6B75-87CD9C17B018}"/>
          </ac:spMkLst>
        </pc:spChg>
      </pc:sldChg>
      <pc:sldChg chg="modSp">
        <pc:chgData name="Irena Krošl" userId="S::irenak@vsgt.si::6f871211-9d6e-4801-9f7a-49ad5e71b0eb" providerId="AD" clId="Web-{8D970F0A-D93D-5E8F-40AE-975CD3D89427}" dt="2026-01-09T10:53:40.286" v="131" actId="20577"/>
        <pc:sldMkLst>
          <pc:docMk/>
          <pc:sldMk cId="2961207069" sldId="7702"/>
        </pc:sldMkLst>
        <pc:spChg chg="mod">
          <ac:chgData name="Irena Krošl" userId="S::irenak@vsgt.si::6f871211-9d6e-4801-9f7a-49ad5e71b0eb" providerId="AD" clId="Web-{8D970F0A-D93D-5E8F-40AE-975CD3D89427}" dt="2026-01-09T10:53:40.286" v="131" actId="20577"/>
          <ac:spMkLst>
            <pc:docMk/>
            <pc:sldMk cId="2961207069" sldId="7702"/>
            <ac:spMk id="14" creationId="{D038243F-8340-B1BF-D76B-D388040AA801}"/>
          </ac:spMkLst>
        </pc:spChg>
        <pc:spChg chg="mod">
          <ac:chgData name="Irena Krošl" userId="S::irenak@vsgt.si::6f871211-9d6e-4801-9f7a-49ad5e71b0eb" providerId="AD" clId="Web-{8D970F0A-D93D-5E8F-40AE-975CD3D89427}" dt="2026-01-09T10:53:39.114" v="130" actId="20577"/>
          <ac:spMkLst>
            <pc:docMk/>
            <pc:sldMk cId="2961207069" sldId="7702"/>
            <ac:spMk id="54" creationId="{4065BC51-B524-FC95-B65C-14FE7E10D2B1}"/>
          </ac:spMkLst>
        </pc:spChg>
      </pc:sldChg>
      <pc:sldChg chg="modSp">
        <pc:chgData name="Irena Krošl" userId="S::irenak@vsgt.si::6f871211-9d6e-4801-9f7a-49ad5e71b0eb" providerId="AD" clId="Web-{8D970F0A-D93D-5E8F-40AE-975CD3D89427}" dt="2026-01-09T10:47:54.869" v="55" actId="1076"/>
        <pc:sldMkLst>
          <pc:docMk/>
          <pc:sldMk cId="1386974501" sldId="7745"/>
        </pc:sldMkLst>
        <pc:spChg chg="mod">
          <ac:chgData name="Irena Krošl" userId="S::irenak@vsgt.si::6f871211-9d6e-4801-9f7a-49ad5e71b0eb" providerId="AD" clId="Web-{8D970F0A-D93D-5E8F-40AE-975CD3D89427}" dt="2026-01-09T10:47:54.869" v="55" actId="1076"/>
          <ac:spMkLst>
            <pc:docMk/>
            <pc:sldMk cId="1386974501" sldId="7745"/>
            <ac:spMk id="2" creationId="{CE9B3CEE-D290-5439-BE9D-E7CFD8A4D652}"/>
          </ac:spMkLst>
        </pc:spChg>
      </pc:sldChg>
      <pc:sldChg chg="modSp">
        <pc:chgData name="Irena Krošl" userId="S::irenak@vsgt.si::6f871211-9d6e-4801-9f7a-49ad5e71b0eb" providerId="AD" clId="Web-{8D970F0A-D93D-5E8F-40AE-975CD3D89427}" dt="2026-01-09T10:50:16.527" v="91" actId="1076"/>
        <pc:sldMkLst>
          <pc:docMk/>
          <pc:sldMk cId="1925434205" sldId="7747"/>
        </pc:sldMkLst>
        <pc:spChg chg="mod">
          <ac:chgData name="Irena Krošl" userId="S::irenak@vsgt.si::6f871211-9d6e-4801-9f7a-49ad5e71b0eb" providerId="AD" clId="Web-{8D970F0A-D93D-5E8F-40AE-975CD3D89427}" dt="2026-01-09T10:50:16.527" v="91" actId="1076"/>
          <ac:spMkLst>
            <pc:docMk/>
            <pc:sldMk cId="1925434205" sldId="7747"/>
            <ac:spMk id="9" creationId="{2D96FA61-DC58-8E5D-3CAC-0AE3A631DDD7}"/>
          </ac:spMkLst>
        </pc:spChg>
      </pc:sldChg>
      <pc:sldChg chg="modSp">
        <pc:chgData name="Irena Krošl" userId="S::irenak@vsgt.si::6f871211-9d6e-4801-9f7a-49ad5e71b0eb" providerId="AD" clId="Web-{8D970F0A-D93D-5E8F-40AE-975CD3D89427}" dt="2026-01-09T10:46:24.993" v="6"/>
        <pc:sldMkLst>
          <pc:docMk/>
          <pc:sldMk cId="3076274016" sldId="7756"/>
        </pc:sldMkLst>
        <pc:spChg chg="mod">
          <ac:chgData name="Irena Krošl" userId="S::irenak@vsgt.si::6f871211-9d6e-4801-9f7a-49ad5e71b0eb" providerId="AD" clId="Web-{8D970F0A-D93D-5E8F-40AE-975CD3D89427}" dt="2026-01-09T10:46:24.993" v="6"/>
          <ac:spMkLst>
            <pc:docMk/>
            <pc:sldMk cId="3076274016" sldId="7756"/>
            <ac:spMk id="5" creationId="{7E7E87E4-57FE-7CB9-CD7B-4DE137E5D180}"/>
          </ac:spMkLst>
        </pc:spChg>
      </pc:sldChg>
      <pc:sldChg chg="modSp">
        <pc:chgData name="Irena Krošl" userId="S::irenak@vsgt.si::6f871211-9d6e-4801-9f7a-49ad5e71b0eb" providerId="AD" clId="Web-{8D970F0A-D93D-5E8F-40AE-975CD3D89427}" dt="2026-01-09T10:46:07.649" v="5" actId="20577"/>
        <pc:sldMkLst>
          <pc:docMk/>
          <pc:sldMk cId="938458164" sldId="7764"/>
        </pc:sldMkLst>
        <pc:spChg chg="mod">
          <ac:chgData name="Irena Krošl" userId="S::irenak@vsgt.si::6f871211-9d6e-4801-9f7a-49ad5e71b0eb" providerId="AD" clId="Web-{8D970F0A-D93D-5E8F-40AE-975CD3D89427}" dt="2026-01-09T10:45:41.398" v="1" actId="1076"/>
          <ac:spMkLst>
            <pc:docMk/>
            <pc:sldMk cId="938458164" sldId="7764"/>
            <ac:spMk id="8" creationId="{753DA0CF-B352-B521-2ED3-96028AFE64DB}"/>
          </ac:spMkLst>
        </pc:spChg>
        <pc:spChg chg="mod">
          <ac:chgData name="Irena Krošl" userId="S::irenak@vsgt.si::6f871211-9d6e-4801-9f7a-49ad5e71b0eb" providerId="AD" clId="Web-{8D970F0A-D93D-5E8F-40AE-975CD3D89427}" dt="2026-01-09T10:46:07.649" v="5" actId="20577"/>
          <ac:spMkLst>
            <pc:docMk/>
            <pc:sldMk cId="938458164" sldId="7764"/>
            <ac:spMk id="12" creationId="{55F7CF88-0018-0D30-A326-5B237F651C9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09/01/2026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stopnja</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4D768-ED75-C59A-3440-D9CC81357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CE9CA-9CD5-1C67-9F9C-E86939831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DC01A-7859-45C1-00D5-BFCBA578EC4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03547A9-2196-D4BB-1087-F48942124BD0}"/>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488658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9978C-4AE9-87B6-B0D1-748851C4B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1F3834-D2AC-3ED3-86A1-2B5D28D03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E22D22-D507-CD6A-DA92-663331A1B0F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924DBE2-D1D7-6CF6-AFB9-DD446E3B3C82}"/>
              </a:ext>
            </a:extLst>
          </p:cNvPr>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3609801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D28F5-C165-1B30-2F40-967461D06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865BC-41F4-F785-AD18-061FDD6AC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D7285-AFA2-A697-5F39-EA753B03169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1BE663F-3745-C0CF-FDBE-0D79B2A4264C}"/>
              </a:ext>
            </a:extLst>
          </p:cNvPr>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2799086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AD3AC-8300-52F6-11CD-C0F1EF599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D466A-30A9-93FA-1A82-A928D10DA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04394-8A67-E39E-738F-7579E99462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9A084FC-9DC1-51E1-7064-BC6E2A77181C}"/>
              </a:ext>
            </a:extLst>
          </p:cNvPr>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352051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1CFBD-089E-9A3D-D349-828ADEA13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DB32E-C947-FFE0-84AF-9BF8779E8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CD4C4-7122-A859-F18A-7E8A03000E8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293B3EE-1D30-5E2B-BEC5-C4B08B894882}"/>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263199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624AA-405A-B348-8F14-CD51CB351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537EE-D827-A2F7-559F-F35A2A4ADE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43C59-8319-293A-4C1C-832574F6480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6CCBE9-B2CD-86A8-165C-601BEB4CC756}"/>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2391423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66076-7A3E-8B39-0F68-F6682017B8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75B19-9558-B2D7-74EB-3B732886D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2330B-C61E-C1BD-D710-777B7905B0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ED4C7FE-9AB8-251C-66D6-A71F42AAC520}"/>
              </a:ext>
            </a:extLst>
          </p:cNvPr>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3028305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A2E99-35CE-DD5A-FB08-120BEA417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8564B-79B1-D6B0-E00A-5910CD7AC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75EAE-173F-8016-1874-2867DA141C1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87A0B9-9313-78E1-7733-AFF51A16371A}"/>
              </a:ext>
            </a:extLst>
          </p:cNvPr>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67545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1858994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F3925-8294-8D4C-47A2-3779004C8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E0C31-797D-9432-907E-38823A36C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4F7FA-6E57-0223-6E3C-2AB610B9D31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EA07A32-4B68-E457-DE32-E534A8BB1EA0}"/>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69071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480921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E4FC3-C84A-01A0-3929-D15D4ADC6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1BB09-9F4F-FE63-B3D6-147CAD7C77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402FA-75A5-EA9D-C7C2-FAD85C8E2CD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804035C-2D85-9112-F88F-55535C83518D}"/>
              </a:ext>
            </a:extLst>
          </p:cNvPr>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2890834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Contents Slide 02">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F850265-4D38-0D9F-4AC2-90E998EA2EB0}"/>
              </a:ext>
            </a:extLst>
          </p:cNvPr>
          <p:cNvSpPr/>
          <p:nvPr userDrawn="1"/>
        </p:nvSpPr>
        <p:spPr>
          <a:xfrm rot="16200000">
            <a:off x="5054547" y="1282615"/>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664597B8-8B75-6618-4F2C-C6DBD668D76B}"/>
              </a:ext>
            </a:extLst>
          </p:cNvPr>
          <p:cNvSpPr/>
          <p:nvPr userDrawn="1"/>
        </p:nvSpPr>
        <p:spPr>
          <a:xfrm>
            <a:off x="4214886" y="2517395"/>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0B935CD4-5A25-39F8-A013-F1CF1D4A86E5}"/>
              </a:ext>
            </a:extLst>
          </p:cNvPr>
          <p:cNvSpPr>
            <a:spLocks noGrp="1"/>
          </p:cNvSpPr>
          <p:nvPr>
            <p:ph type="pic" sz="quarter" idx="67"/>
          </p:nvPr>
        </p:nvSpPr>
        <p:spPr>
          <a:xfrm>
            <a:off x="4214886" y="-3775"/>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EBBCF701-2E93-4A52-53A9-C308ABEA2E91}"/>
              </a:ext>
            </a:extLst>
          </p:cNvPr>
          <p:cNvSpPr>
            <a:spLocks noGrp="1"/>
          </p:cNvSpPr>
          <p:nvPr>
            <p:ph type="body" sz="quarter" idx="18" hasCustomPrompt="1"/>
          </p:nvPr>
        </p:nvSpPr>
        <p:spPr>
          <a:xfrm>
            <a:off x="4314004" y="4379702"/>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A3AE5DF3-E508-A79E-FC19-B5A341DA97F3}"/>
              </a:ext>
            </a:extLst>
          </p:cNvPr>
          <p:cNvSpPr>
            <a:spLocks noGrp="1"/>
          </p:cNvSpPr>
          <p:nvPr>
            <p:ph type="body" sz="quarter" idx="19" hasCustomPrompt="1"/>
          </p:nvPr>
        </p:nvSpPr>
        <p:spPr>
          <a:xfrm>
            <a:off x="4256379" y="3501620"/>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Text Placeholder 32">
            <a:extLst>
              <a:ext uri="{FF2B5EF4-FFF2-40B4-BE49-F238E27FC236}">
                <a16:creationId xmlns:a16="http://schemas.microsoft.com/office/drawing/2014/main" id="{1ADE3756-3F36-B74B-3278-C3112CCBCE8F}"/>
              </a:ext>
            </a:extLst>
          </p:cNvPr>
          <p:cNvSpPr>
            <a:spLocks noGrp="1"/>
          </p:cNvSpPr>
          <p:nvPr>
            <p:ph type="body" sz="quarter" idx="20" hasCustomPrompt="1"/>
          </p:nvPr>
        </p:nvSpPr>
        <p:spPr>
          <a:xfrm>
            <a:off x="5291594" y="3913544"/>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23" name="Text Placeholder 23">
            <a:extLst>
              <a:ext uri="{FF2B5EF4-FFF2-40B4-BE49-F238E27FC236}">
                <a16:creationId xmlns:a16="http://schemas.microsoft.com/office/drawing/2014/main" id="{81535683-02A9-FB84-F1E1-097F0D4999E2}"/>
              </a:ext>
            </a:extLst>
          </p:cNvPr>
          <p:cNvSpPr>
            <a:spLocks noGrp="1"/>
          </p:cNvSpPr>
          <p:nvPr>
            <p:ph type="body" sz="quarter" idx="66" hasCustomPrompt="1"/>
          </p:nvPr>
        </p:nvSpPr>
        <p:spPr>
          <a:xfrm rot="16200000">
            <a:off x="5066646" y="1296010"/>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8" name="Straight Connector 27">
            <a:extLst>
              <a:ext uri="{FF2B5EF4-FFF2-40B4-BE49-F238E27FC236}">
                <a16:creationId xmlns:a16="http://schemas.microsoft.com/office/drawing/2014/main" id="{53E37450-F11B-9870-F66E-A910DAC1689E}"/>
              </a:ext>
            </a:extLst>
          </p:cNvPr>
          <p:cNvCxnSpPr>
            <a:cxnSpLocks/>
          </p:cNvCxnSpPr>
          <p:nvPr userDrawn="1"/>
        </p:nvCxnSpPr>
        <p:spPr>
          <a:xfrm flipV="1">
            <a:off x="4217889" y="4136541"/>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C110313C-1EEA-FA8E-232D-51F8416E82F8}"/>
              </a:ext>
            </a:extLst>
          </p:cNvPr>
          <p:cNvSpPr/>
          <p:nvPr userDrawn="1"/>
        </p:nvSpPr>
        <p:spPr>
          <a:xfrm rot="10800000">
            <a:off x="6870094" y="309363"/>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object 3">
            <a:extLst>
              <a:ext uri="{FF2B5EF4-FFF2-40B4-BE49-F238E27FC236}">
                <a16:creationId xmlns:a16="http://schemas.microsoft.com/office/drawing/2014/main" id="{0492FBBC-78A0-7458-A89C-4C86142C5E9F}"/>
              </a:ext>
            </a:extLst>
          </p:cNvPr>
          <p:cNvSpPr/>
          <p:nvPr userDrawn="1"/>
        </p:nvSpPr>
        <p:spPr>
          <a:xfrm rot="5400000">
            <a:off x="7711887" y="516646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37" name="Picture Placeholder 63">
            <a:extLst>
              <a:ext uri="{FF2B5EF4-FFF2-40B4-BE49-F238E27FC236}">
                <a16:creationId xmlns:a16="http://schemas.microsoft.com/office/drawing/2014/main" id="{781B90E7-3814-5805-EFF0-F9CE57638F61}"/>
              </a:ext>
            </a:extLst>
          </p:cNvPr>
          <p:cNvSpPr>
            <a:spLocks noGrp="1"/>
          </p:cNvSpPr>
          <p:nvPr>
            <p:ph type="pic" sz="quarter" idx="85"/>
          </p:nvPr>
        </p:nvSpPr>
        <p:spPr>
          <a:xfrm>
            <a:off x="6867666" y="3503003"/>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38" name="Text Placeholder 32">
            <a:extLst>
              <a:ext uri="{FF2B5EF4-FFF2-40B4-BE49-F238E27FC236}">
                <a16:creationId xmlns:a16="http://schemas.microsoft.com/office/drawing/2014/main" id="{9C922EBA-0C15-91F4-DA57-20C8B3EE1C77}"/>
              </a:ext>
            </a:extLst>
          </p:cNvPr>
          <p:cNvSpPr>
            <a:spLocks noGrp="1"/>
          </p:cNvSpPr>
          <p:nvPr>
            <p:ph type="body" sz="quarter" idx="86" hasCustomPrompt="1"/>
          </p:nvPr>
        </p:nvSpPr>
        <p:spPr>
          <a:xfrm>
            <a:off x="6974493" y="179741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BDADA95E-1B78-6FDB-6315-7380B92DE865}"/>
              </a:ext>
            </a:extLst>
          </p:cNvPr>
          <p:cNvSpPr>
            <a:spLocks noGrp="1"/>
          </p:cNvSpPr>
          <p:nvPr>
            <p:ph type="body" sz="quarter" idx="87" hasCustomPrompt="1"/>
          </p:nvPr>
        </p:nvSpPr>
        <p:spPr>
          <a:xfrm>
            <a:off x="6916868" y="91933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A7CF21B5-42A0-AD84-A15E-D307EC6CD6B0}"/>
              </a:ext>
            </a:extLst>
          </p:cNvPr>
          <p:cNvSpPr>
            <a:spLocks noGrp="1"/>
          </p:cNvSpPr>
          <p:nvPr>
            <p:ph type="body" sz="quarter" idx="88" hasCustomPrompt="1"/>
          </p:nvPr>
        </p:nvSpPr>
        <p:spPr>
          <a:xfrm>
            <a:off x="7952083" y="133125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0D60B0ED-9E30-C0A3-A225-F39EB410E86D}"/>
              </a:ext>
            </a:extLst>
          </p:cNvPr>
          <p:cNvCxnSpPr>
            <a:cxnSpLocks/>
          </p:cNvCxnSpPr>
          <p:nvPr userDrawn="1"/>
        </p:nvCxnSpPr>
        <p:spPr>
          <a:xfrm flipV="1">
            <a:off x="6878378" y="155425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object 3">
            <a:extLst>
              <a:ext uri="{FF2B5EF4-FFF2-40B4-BE49-F238E27FC236}">
                <a16:creationId xmlns:a16="http://schemas.microsoft.com/office/drawing/2014/main" id="{CE71875B-0621-A53D-1ADD-0F8875DCBA41}"/>
              </a:ext>
            </a:extLst>
          </p:cNvPr>
          <p:cNvSpPr/>
          <p:nvPr userDrawn="1"/>
        </p:nvSpPr>
        <p:spPr>
          <a:xfrm rot="16200000">
            <a:off x="10379583" y="1286390"/>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43" name="Freeform 42">
            <a:extLst>
              <a:ext uri="{FF2B5EF4-FFF2-40B4-BE49-F238E27FC236}">
                <a16:creationId xmlns:a16="http://schemas.microsoft.com/office/drawing/2014/main" id="{17944735-5817-61CF-ABC3-AE38609ABB4D}"/>
              </a:ext>
            </a:extLst>
          </p:cNvPr>
          <p:cNvSpPr/>
          <p:nvPr userDrawn="1"/>
        </p:nvSpPr>
        <p:spPr>
          <a:xfrm>
            <a:off x="9539922" y="2521170"/>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Picture Placeholder 26">
            <a:extLst>
              <a:ext uri="{FF2B5EF4-FFF2-40B4-BE49-F238E27FC236}">
                <a16:creationId xmlns:a16="http://schemas.microsoft.com/office/drawing/2014/main" id="{B0C71FA6-0C00-BA68-0E70-D3CE31E78745}"/>
              </a:ext>
            </a:extLst>
          </p:cNvPr>
          <p:cNvSpPr>
            <a:spLocks noGrp="1"/>
          </p:cNvSpPr>
          <p:nvPr>
            <p:ph type="pic" sz="quarter" idx="89"/>
          </p:nvPr>
        </p:nvSpPr>
        <p:spPr>
          <a:xfrm>
            <a:off x="9539922" y="0"/>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45" name="Text Placeholder 32">
            <a:extLst>
              <a:ext uri="{FF2B5EF4-FFF2-40B4-BE49-F238E27FC236}">
                <a16:creationId xmlns:a16="http://schemas.microsoft.com/office/drawing/2014/main" id="{BB898A30-90C4-FDC7-707E-A21EE8AE8F08}"/>
              </a:ext>
            </a:extLst>
          </p:cNvPr>
          <p:cNvSpPr>
            <a:spLocks noGrp="1"/>
          </p:cNvSpPr>
          <p:nvPr>
            <p:ph type="body" sz="quarter" idx="90" hasCustomPrompt="1"/>
          </p:nvPr>
        </p:nvSpPr>
        <p:spPr>
          <a:xfrm>
            <a:off x="9639040" y="438347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E3376CA6-1F5A-2B2E-F9D5-9B5493D94AB9}"/>
              </a:ext>
            </a:extLst>
          </p:cNvPr>
          <p:cNvSpPr>
            <a:spLocks noGrp="1"/>
          </p:cNvSpPr>
          <p:nvPr>
            <p:ph type="body" sz="quarter" idx="91" hasCustomPrompt="1"/>
          </p:nvPr>
        </p:nvSpPr>
        <p:spPr>
          <a:xfrm>
            <a:off x="9581415" y="350539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7" name="Text Placeholder 32">
            <a:extLst>
              <a:ext uri="{FF2B5EF4-FFF2-40B4-BE49-F238E27FC236}">
                <a16:creationId xmlns:a16="http://schemas.microsoft.com/office/drawing/2014/main" id="{0F28EBB4-EE7D-0C65-6E62-FBC896577FE0}"/>
              </a:ext>
            </a:extLst>
          </p:cNvPr>
          <p:cNvSpPr>
            <a:spLocks noGrp="1"/>
          </p:cNvSpPr>
          <p:nvPr>
            <p:ph type="body" sz="quarter" idx="92" hasCustomPrompt="1"/>
          </p:nvPr>
        </p:nvSpPr>
        <p:spPr>
          <a:xfrm>
            <a:off x="10616630" y="391731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8" name="Text Placeholder 23">
            <a:extLst>
              <a:ext uri="{FF2B5EF4-FFF2-40B4-BE49-F238E27FC236}">
                <a16:creationId xmlns:a16="http://schemas.microsoft.com/office/drawing/2014/main" id="{BB5D5B20-3121-0F0F-2E4C-3D9B554CEB7A}"/>
              </a:ext>
            </a:extLst>
          </p:cNvPr>
          <p:cNvSpPr>
            <a:spLocks noGrp="1"/>
          </p:cNvSpPr>
          <p:nvPr>
            <p:ph type="body" sz="quarter" idx="93" hasCustomPrompt="1"/>
          </p:nvPr>
        </p:nvSpPr>
        <p:spPr>
          <a:xfrm rot="16200000">
            <a:off x="10391682" y="1299785"/>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49" name="Straight Connector 48">
            <a:extLst>
              <a:ext uri="{FF2B5EF4-FFF2-40B4-BE49-F238E27FC236}">
                <a16:creationId xmlns:a16="http://schemas.microsoft.com/office/drawing/2014/main" id="{6916D2A9-8858-7FC7-7432-BF37A909CC8C}"/>
              </a:ext>
            </a:extLst>
          </p:cNvPr>
          <p:cNvCxnSpPr>
            <a:cxnSpLocks/>
          </p:cNvCxnSpPr>
          <p:nvPr userDrawn="1"/>
        </p:nvCxnSpPr>
        <p:spPr>
          <a:xfrm flipV="1">
            <a:off x="9542925"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 Placeholder 23">
            <a:extLst>
              <a:ext uri="{FF2B5EF4-FFF2-40B4-BE49-F238E27FC236}">
                <a16:creationId xmlns:a16="http://schemas.microsoft.com/office/drawing/2014/main" id="{28BB3BC0-F643-6C4F-6672-7CA33DF5268D}"/>
              </a:ext>
            </a:extLst>
          </p:cNvPr>
          <p:cNvSpPr>
            <a:spLocks noGrp="1"/>
          </p:cNvSpPr>
          <p:nvPr>
            <p:ph type="body" sz="quarter" idx="98" hasCustomPrompt="1"/>
          </p:nvPr>
        </p:nvSpPr>
        <p:spPr>
          <a:xfrm rot="16200000">
            <a:off x="7717895" y="5139128"/>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110004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087645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30" r:id="rId44"/>
    <p:sldLayoutId id="2147483935" r:id="rId45"/>
    <p:sldLayoutId id="2147483936"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eib.org/en/projects/all/20100451#:~:text=ITALIAN%20COOPERATIVE%20BANKS%20LOAN%20FOR,to%20the%20cooperative%20banks%20network" TargetMode="External"/><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neh.gov.ie/business-supports/leader-programme-for-rural-development#:~:text=What%20do%20you%20get?,Action%20Group%20for%20further%20information." TargetMode="Externa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jpg"/><Relationship Id="rId2" Type="http://schemas.openxmlformats.org/officeDocument/2006/relationships/hyperlink" Target="https://news.airbnb.com/1-million-fund-for-the-worlds-most-unique-home-ideas/#:~:text=UPDATED%3A%20%241%20Million%20Fund%20for,with%20daring%2C%20imaginative%20and" TargetMode="External"/><Relationship Id="rId1" Type="http://schemas.openxmlformats.org/officeDocument/2006/relationships/slideLayout" Target="../slideLayouts/slideLayout18.xml"/><Relationship Id="rId6" Type="http://schemas.openxmlformats.org/officeDocument/2006/relationships/hyperlink" Target="https://www.oecd.org/content/dam/oecd/en/publications/reports/2017/02/financing-approaches-for-tourism-smes-and-entrepreneurs_06d2b061/8d06572a-en.pdf#:~:text=Box%207,an%20innovative%20way%20to%20source" TargetMode="External"/><Relationship Id="rId5" Type="http://schemas.openxmlformats.org/officeDocument/2006/relationships/hyperlink" Target="https://www.oecd.org/en/publications/oecd-financing-smes-and-entrepreneurs-scoreboard-2025-highlights_64c9063c-en.html" TargetMode="External"/><Relationship Id="rId4" Type="http://schemas.openxmlformats.org/officeDocument/2006/relationships/hyperlink" Target="https://www.neh.gov.ie/business-supports/leader-programme-for-rural-development#:~:text=What%20do%20you%20get?,Action%20Group%20for%20further%20information."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indiegogo.com/" TargetMode="External"/><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hyperlink" Target="https://www.kickstarter.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tandfonline.com/doi/abs/10.1080/00346764.2021.2006765" TargetMode="External"/><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dldc.org/programme/rural-development-leader/#:~:text=Rural%20Development%20Programme%20%28LEADER%29%202023," TargetMode="Externa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22.png"/><Relationship Id="rId11" Type="http://schemas.openxmlformats.org/officeDocument/2006/relationships/image" Target="../media/image28.svg"/><Relationship Id="rId5" Type="http://schemas.openxmlformats.org/officeDocument/2006/relationships/hyperlink" Target="https://climate-adapt.eea.europa.eu/en/mission/funding/opportunities/european-agricultural-fund-for-rural-development#:~:text=Objective%20of%20the%20funding%20programme,aspects%20of%20participation%20in%20EAFRD." TargetMode="External"/><Relationship Id="rId10" Type="http://schemas.openxmlformats.org/officeDocument/2006/relationships/image" Target="../media/image27.png"/><Relationship Id="rId4" Type="http://schemas.openxmlformats.org/officeDocument/2006/relationships/image" Target="../media/image24.svg"/><Relationship Id="rId9" Type="http://schemas.openxmlformats.org/officeDocument/2006/relationships/image" Target="../media/image26.sv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8" Type="http://schemas.openxmlformats.org/officeDocument/2006/relationships/hyperlink" Target="https://www.neh.gov.ie/service/search/neh-en/116580?query=Climate+Action+Programme" TargetMode="External"/><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30.svg"/><Relationship Id="rId11" Type="http://schemas.openxmlformats.org/officeDocument/2006/relationships/hyperlink" Target="http://www.atrigaconsult.com/43/23/EU-Funding-Opportunities#:~:text=The%20Programme%20brings%20together%20a%20wide%20range,initiative%20for%20local%20innovation%20in%20rural%20areas." TargetMode="External"/><Relationship Id="rId5" Type="http://schemas.openxmlformats.org/officeDocument/2006/relationships/image" Target="../media/image29.png"/><Relationship Id="rId10" Type="http://schemas.openxmlformats.org/officeDocument/2006/relationships/hyperlink" Target="https://www.eufunds.ie/european-agricultural-fund-for-rural-development/" TargetMode="External"/><Relationship Id="rId4" Type="http://schemas.openxmlformats.org/officeDocument/2006/relationships/image" Target="../media/image24.svg"/><Relationship Id="rId9" Type="http://schemas.openxmlformats.org/officeDocument/2006/relationships/hyperlink" Target="https://www.eufunds.ie/introduction-to-leader-funding/#:~:text=With%20a%20budget%20of%20%E2%82%AC70%20million%20for,enterprises%20and%20community%20groups%20in%20rural%20areas."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22.png"/><Relationship Id="rId5" Type="http://schemas.openxmlformats.org/officeDocument/2006/relationships/hyperlink" Target="https://agriculture.ec.europa.eu/common-agricultural-policy/rural-development_en" TargetMode="External"/><Relationship Id="rId4" Type="http://schemas.openxmlformats.org/officeDocument/2006/relationships/image" Target="../media/image24.svg"/><Relationship Id="rId9" Type="http://schemas.openxmlformats.org/officeDocument/2006/relationships/image" Target="../media/image26.sv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hyperlink" Target="https://dldc.org/leader-programme-2023-2027-targeted-call-for-tourist-accommodation-projects/"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8" Type="http://schemas.openxmlformats.org/officeDocument/2006/relationships/hyperlink" Target="https://dldc.org/ardara-farm-diversification-project-made-possible-with-leader-funding/#:~:text=Committee%20%28LCDC%29,the%20development%20of%20the%20project" TargetMode="External"/><Relationship Id="rId3" Type="http://schemas.openxmlformats.org/officeDocument/2006/relationships/image" Target="../media/image23.png"/><Relationship Id="rId7" Type="http://schemas.openxmlformats.org/officeDocument/2006/relationships/hyperlink" Target="https://www.airbnb.ie/rooms/49188873?source_impression_id=p3_1748965999_P37JFB5cH_P5wPYP" TargetMode="External"/><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hyperlink" Target="https://www.irishexaminer.com/farming/arid-30965898.html#:~:text=match%20at%20L312%20In%20Co,them%20a%20grant%20of%20%E2%82%AC200%2C000" TargetMode="External"/><Relationship Id="rId11" Type="http://schemas.openxmlformats.org/officeDocument/2006/relationships/image" Target="../media/image40.png"/><Relationship Id="rId5" Type="http://schemas.openxmlformats.org/officeDocument/2006/relationships/hyperlink" Target="https://www.castledarcyglamping.com/pods.html" TargetMode="External"/><Relationship Id="rId10" Type="http://schemas.openxmlformats.org/officeDocument/2006/relationships/image" Target="../media/image39.svg"/><Relationship Id="rId4" Type="http://schemas.openxmlformats.org/officeDocument/2006/relationships/image" Target="../media/image24.sv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hyperlink" Target="http://C:/Users/momen/Dropbox/01%20%20LAURA/2024%20EPIC%20STAYS/03%20EPIC%20STAYS%20WP3%20Curriculum%20NHL%20&amp;%20Online%20VET%20OER%20Course%20MMS/dldc.org" TargetMode="External"/><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hyperlink" Target="https://www.eib.org/en/products/mandates-partnerships/rrf/italy.com" TargetMode="External"/><Relationship Id="rId11" Type="http://schemas.openxmlformats.org/officeDocument/2006/relationships/image" Target="../media/image30.svg"/><Relationship Id="rId5" Type="http://schemas.openxmlformats.org/officeDocument/2006/relationships/hyperlink" Target="https://www.europeanboatingindustry.eu/newsroom/newsletter/item/757-new-european-agenda-for-tourism-approved-by-eu-countries#:~:text=For%20these%20reasons%2C%20the%20European,become%20more%20sustainable%20and%20responsible." TargetMode="External"/><Relationship Id="rId10"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image" Target="../media/image26.sv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1.jpe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hyperlink" Target="https://www.bled.si/sl/informacije/poslovne-strani/novice/2025010310405221/javni-razpis-za-popolno-prenovo-ali-izgradnjo-novih-turisticnih-nastanitvenih-obratov/#:~:text=Javni%20razpis%20za%20popolno%20prenovo,1%2C8%20milijona%20evrov%20za" TargetMode="External"/><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hyperlink" Target="https://psr.regione.puglia.it/en/monitoraggio" TargetMode="External"/><Relationship Id="rId11" Type="http://schemas.openxmlformats.org/officeDocument/2006/relationships/image" Target="../media/image30.svg"/><Relationship Id="rId5" Type="http://schemas.openxmlformats.org/officeDocument/2006/relationships/hyperlink" Target="https://ec.europa.eu/enrd/enrd-static/fms/pdf/EB007ED3-CC2C-B128-12E5-C75B484E4926.pdf" TargetMode="External"/><Relationship Id="rId10"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image" Target="../media/image26.svg"/></Relationships>
</file>

<file path=ppt/slides/_rels/slide2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3.png"/><Relationship Id="rId7" Type="http://schemas.openxmlformats.org/officeDocument/2006/relationships/image" Target="../media/image30.sv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9.png"/><Relationship Id="rId5" Type="http://schemas.openxmlformats.org/officeDocument/2006/relationships/hyperlink" Target="https://agriculture.ec.europa.eu/common-agricultural-policy/cap-overview/cap-2023-27_en" TargetMode="External"/><Relationship Id="rId10" Type="http://schemas.openxmlformats.org/officeDocument/2006/relationships/image" Target="../media/image43.svg"/><Relationship Id="rId4" Type="http://schemas.openxmlformats.org/officeDocument/2006/relationships/image" Target="../media/image24.sv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gov.si/novice/2024-12-27-objavljen-je-javni-razpis-za-popolno-prenovo-ali-izgradnjo-novih-turisticnih-nastanitvenih-obratov/?s=09" TargetMode="External"/><Relationship Id="rId2" Type="http://schemas.openxmlformats.org/officeDocument/2006/relationships/hyperlink" Target="https://www.bled.si/sl/informacije/poslovne-strani/novice/2025010310405221/javni-razpis-za-popolno-prenovo-ali-izgradnjo-novih-turisticnih-nastanitvenih-obratov/#:~:text=Javni%20razpis%20za%20popolno%20prenovo,1%2C8%20milijona%20evrov%20za" TargetMode="External"/><Relationship Id="rId1" Type="http://schemas.openxmlformats.org/officeDocument/2006/relationships/slideLayout" Target="../slideLayouts/slideLayout9.xml"/><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hyperlink" Target="https://www.failteireland.ie/Identify-Available-Funding/Just-Transition-Fund/About-EU-JTF.aspx" TargetMode="External"/><Relationship Id="rId11" Type="http://schemas.openxmlformats.org/officeDocument/2006/relationships/image" Target="../media/image43.svg"/><Relationship Id="rId5" Type="http://schemas.openxmlformats.org/officeDocument/2006/relationships/hyperlink" Target="https://www.failteireland.ie/JustTransition.aspx" TargetMode="External"/><Relationship Id="rId10" Type="http://schemas.openxmlformats.org/officeDocument/2006/relationships/image" Target="../media/image42.png"/><Relationship Id="rId4" Type="http://schemas.openxmlformats.org/officeDocument/2006/relationships/image" Target="../media/image24.svg"/><Relationship Id="rId9" Type="http://schemas.openxmlformats.org/officeDocument/2006/relationships/image" Target="../media/image26.svg"/></Relationships>
</file>

<file path=ppt/slides/_rels/slide32.xml.rels><?xml version="1.0" encoding="UTF-8" standalone="yes"?>
<Relationships xmlns="http://schemas.openxmlformats.org/package/2006/relationships"><Relationship Id="rId3" Type="http://schemas.openxmlformats.org/officeDocument/2006/relationships/hyperlink" Target="https://www.mdpi.com/2071-1050/10/8/2938#:~:text=Do%20Rural%20Policies%20Impact%20on,financial%20support%20derived%20from" TargetMode="External"/><Relationship Id="rId2" Type="http://schemas.openxmlformats.org/officeDocument/2006/relationships/image" Target="../media/image21.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hyperlink" Target="https://www.consilium.europa.eu/en/press/press-releases/2022/12/01/new-european-agenda-for-tourism/"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5.xml"/><Relationship Id="rId5" Type="http://schemas.openxmlformats.org/officeDocument/2006/relationships/image" Target="../media/image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err="1"/>
              <a:t>Torfhus</a:t>
            </a:r>
            <a:r>
              <a:rPr lang="en-US" dirty="0"/>
              <a:t> Retreat, Islandija </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391050"/>
            <a:ext cx="5089964" cy="697353"/>
          </a:xfrm>
        </p:spPr>
        <p:txBody>
          <a:bodyPr/>
          <a:lstStyle/>
          <a:p>
            <a:r>
              <a:rPr lang="en-GB" dirty="0"/>
              <a:t>Modul 7 </a:t>
            </a:r>
            <a:r>
              <a:rPr lang="en-GB" sz="4400" b="0" dirty="0"/>
              <a:t>(1. del)</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084720"/>
            <a:ext cx="5089964" cy="697353"/>
          </a:xfrm>
        </p:spPr>
        <p:txBody>
          <a:bodyPr lIns="91440" tIns="45720" rIns="91440" bIns="45720" anchor="t">
            <a:noAutofit/>
          </a:bodyPr>
          <a:lstStyle/>
          <a:p>
            <a:pPr defTabSz="777514">
              <a:lnSpc>
                <a:spcPct val="100000"/>
              </a:lnSpc>
              <a:spcBef>
                <a:spcPts val="0"/>
              </a:spcBef>
              <a:spcAft>
                <a:spcPts val="1200"/>
              </a:spcAft>
              <a:defRPr/>
            </a:pPr>
            <a:r>
              <a:rPr lang="en-US" sz="3200" b="1" dirty="0"/>
              <a:t>Ustvarjanje izvedljivosti – </a:t>
            </a:r>
            <a:r>
              <a:rPr lang="en-US" sz="3200" dirty="0"/>
              <a:t>oblikovanje cen, načrtovanje in dolgoročna finančna stabilnost</a:t>
            </a:r>
          </a:p>
          <a:p>
            <a:pPr>
              <a:spcBef>
                <a:spcPts val="0"/>
              </a:spcBef>
              <a:spcAft>
                <a:spcPts val="1200"/>
              </a:spcAft>
            </a:pPr>
            <a:r>
              <a:rPr lang="en-GB" sz="2400" i="1" dirty="0"/>
              <a:t>Finančno načrtovanje in financiranje </a:t>
            </a:r>
            <a:endParaRPr lang="en-GB" sz="2400">
              <a:ea typeface="Calibri"/>
              <a:cs typeface="Calibri"/>
            </a:endParaRPr>
          </a:p>
          <a:p>
            <a:pPr>
              <a:spcBef>
                <a:spcPts val="0"/>
              </a:spcBef>
              <a:spcAft>
                <a:spcPts val="1200"/>
              </a:spcAft>
            </a:pPr>
            <a:endParaRPr lang="en-US" sz="2400" dirty="0">
              <a:solidFill>
                <a:srgbClr val="E96751"/>
              </a:solidFill>
              <a:ea typeface="Calibri"/>
              <a:cs typeface="Calibri"/>
            </a:endParaRPr>
          </a:p>
          <a:p>
            <a:pPr>
              <a:lnSpc>
                <a:spcPct val="100000"/>
              </a:lnSpc>
              <a:spcBef>
                <a:spcPts val="0"/>
              </a:spcBef>
              <a:spcAft>
                <a:spcPts val="1200"/>
              </a:spcAft>
            </a:pPr>
            <a:endParaRPr lang="en-IE" sz="2800" i="1" dirty="0">
              <a:solidFill>
                <a:srgbClr val="FFFFFF"/>
              </a:solidFill>
              <a:ea typeface="Calibri"/>
              <a:cs typeface="Calibri"/>
            </a:endParaRPr>
          </a:p>
        </p:txBody>
      </p:sp>
      <p:pic>
        <p:nvPicPr>
          <p:cNvPr id="5" name="Picture Placeholder 4" descr="A stone path leading to a building&#10;&#10;AI-generated content may be incorrect.">
            <a:extLst>
              <a:ext uri="{FF2B5EF4-FFF2-40B4-BE49-F238E27FC236}">
                <a16:creationId xmlns:a16="http://schemas.microsoft.com/office/drawing/2014/main" id="{EC6612A9-1C69-2164-B90E-3ED38A21951A}"/>
              </a:ext>
            </a:extLst>
          </p:cNvPr>
          <p:cNvPicPr>
            <a:picLocks noGrp="1" noChangeAspect="1"/>
          </p:cNvPicPr>
          <p:nvPr>
            <p:ph type="pic" sz="quarter" idx="19"/>
          </p:nvPr>
        </p:nvPicPr>
        <p:blipFill>
          <a:blip r:embed="rId2"/>
          <a:srcRect l="9248" r="9248"/>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238FC-C5DD-CC56-83E4-F92E8C92000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3A27DDB-D7B3-93CC-3A1A-937ABBFC9A9E}"/>
              </a:ext>
            </a:extLst>
          </p:cNvPr>
          <p:cNvSpPr>
            <a:spLocks noGrp="1"/>
          </p:cNvSpPr>
          <p:nvPr>
            <p:ph type="body" sz="quarter" idx="18"/>
          </p:nvPr>
        </p:nvSpPr>
        <p:spPr>
          <a:xfrm>
            <a:off x="639320" y="3392026"/>
            <a:ext cx="2927720" cy="1049221"/>
          </a:xfrm>
        </p:spPr>
        <p:txBody>
          <a:bodyPr/>
          <a:lstStyle/>
          <a:p>
            <a:pPr algn="ctr">
              <a:lnSpc>
                <a:spcPct val="100000"/>
              </a:lnSpc>
            </a:pPr>
            <a:r>
              <a:rPr lang="en-IE" sz="3000" dirty="0"/>
              <a:t>Osebni kapital in/ali prihranki</a:t>
            </a:r>
          </a:p>
        </p:txBody>
      </p:sp>
      <p:pic>
        <p:nvPicPr>
          <p:cNvPr id="6" name="Picture Placeholder 5" descr="A person putting money in a purse&#10;&#10;AI-generated content may be incorrect.">
            <a:extLst>
              <a:ext uri="{FF2B5EF4-FFF2-40B4-BE49-F238E27FC236}">
                <a16:creationId xmlns:a16="http://schemas.microsoft.com/office/drawing/2014/main" id="{73AED73E-3FE5-BA35-04F8-FCCCB383474B}"/>
              </a:ext>
            </a:extLst>
          </p:cNvPr>
          <p:cNvPicPr>
            <a:picLocks noGrp="1" noChangeAspect="1"/>
          </p:cNvPicPr>
          <p:nvPr>
            <p:ph type="pic" sz="quarter" idx="10"/>
          </p:nvPr>
        </p:nvPicPr>
        <p:blipFill>
          <a:blip r:embed="rId2"/>
          <a:srcRect t="31045" b="31045"/>
          <a:stretch>
            <a:fillRect/>
          </a:stretch>
        </p:blipFill>
        <p:spPr/>
      </p:pic>
      <p:sp>
        <p:nvSpPr>
          <p:cNvPr id="3" name="Text Placeholder 2">
            <a:extLst>
              <a:ext uri="{FF2B5EF4-FFF2-40B4-BE49-F238E27FC236}">
                <a16:creationId xmlns:a16="http://schemas.microsoft.com/office/drawing/2014/main" id="{5AC6188B-5354-E2B5-49D4-53551B79BDE1}"/>
              </a:ext>
            </a:extLst>
          </p:cNvPr>
          <p:cNvSpPr>
            <a:spLocks noGrp="1"/>
          </p:cNvSpPr>
          <p:nvPr>
            <p:ph type="body" sz="quarter" idx="21"/>
          </p:nvPr>
        </p:nvSpPr>
        <p:spPr>
          <a:xfrm>
            <a:off x="4657725" y="196156"/>
            <a:ext cx="6894955" cy="3499183"/>
          </a:xfrm>
        </p:spPr>
        <p:txBody>
          <a:bodyPr/>
          <a:lstStyle/>
          <a:p>
            <a:pPr marL="342900" indent="-342900">
              <a:spcAft>
                <a:spcPts val="1200"/>
              </a:spcAft>
              <a:buFont typeface="Wingdings" panose="05000000000000000000" pitchFamily="2" charset="2"/>
              <a:buChar char="v"/>
            </a:pPr>
            <a:r>
              <a:rPr lang="en-US" b="1" dirty="0">
                <a:solidFill>
                  <a:srgbClr val="E96751"/>
                </a:solidFill>
              </a:rPr>
              <a:t>Nasvet </a:t>
            </a:r>
            <a:r>
              <a:rPr lang="en-US" dirty="0"/>
              <a:t>Poleg tega razmislite o financiranju </a:t>
            </a:r>
            <a:r>
              <a:rPr lang="en-US" b="1" dirty="0"/>
              <a:t>s strani prijateljev in družine </a:t>
            </a:r>
            <a:r>
              <a:rPr lang="en-US" dirty="0"/>
              <a:t>– neformalna posojila ali lastniški kapital od sorodnikov lahko pomagajo pri zagonu vašega projekta (poskrbite, da sporazume </a:t>
            </a:r>
            <a:r>
              <a:rPr lang="en-US" dirty="0" err="1"/>
              <a:t>formalizirate, </a:t>
            </a:r>
            <a:r>
              <a:rPr lang="en-US" dirty="0"/>
              <a:t>da se izognete nesporazumom).</a:t>
            </a:r>
          </a:p>
          <a:p>
            <a:pPr>
              <a:spcAft>
                <a:spcPts val="1200"/>
              </a:spcAft>
            </a:pPr>
            <a:r>
              <a:rPr lang="en-US" b="1" i="1" dirty="0">
                <a:solidFill>
                  <a:srgbClr val="E96751"/>
                </a:solidFill>
              </a:rPr>
              <a:t>Prednosti: </a:t>
            </a:r>
            <a:r>
              <a:rPr lang="en-US" dirty="0"/>
              <a:t>popolna lastnina in nadzor. Lahko pokrije začetne depozite, študije lokacije ali stroške načrtovanja. Okrepi vaš kapitalski položaj pri vlogi za subvencije ali posojila. </a:t>
            </a:r>
            <a:r>
              <a:rPr lang="en-US" b="1" i="1" dirty="0">
                <a:solidFill>
                  <a:srgbClr val="3B7F81"/>
                </a:solidFill>
              </a:rPr>
              <a:t>Slabosti: </a:t>
            </a:r>
            <a:r>
              <a:rPr lang="en-US" dirty="0"/>
              <a:t>omejeni zneski in osebno finančno tveganje.</a:t>
            </a:r>
          </a:p>
          <a:p>
            <a:pPr>
              <a:spcAft>
                <a:spcPts val="1200"/>
              </a:spcAft>
            </a:pPr>
            <a:endParaRPr lang="en-US" dirty="0"/>
          </a:p>
          <a:p>
            <a:pPr>
              <a:spcAft>
                <a:spcPts val="1200"/>
              </a:spcAft>
            </a:pPr>
            <a:r>
              <a:rPr lang="en-US" sz="2800" b="1" dirty="0">
                <a:solidFill>
                  <a:srgbClr val="459597"/>
                </a:solidFill>
              </a:rPr>
              <a:t>Kreditne zadruge in zadružne banke</a:t>
            </a:r>
          </a:p>
          <a:p>
            <a:pPr>
              <a:spcAft>
                <a:spcPts val="1200"/>
              </a:spcAft>
            </a:pPr>
            <a:r>
              <a:rPr lang="en-US" dirty="0"/>
              <a:t>V nekaterih državah lokalne kreditne zadruge ali zadružne banke podpirajo podjetja v skupnosti. Morda so bolj prilagodljive in zainteresirane za socialne koristi vašega projekta. </a:t>
            </a:r>
            <a:r>
              <a:rPr lang="en-US" b="1" dirty="0">
                <a:solidFill>
                  <a:srgbClr val="E96751"/>
                </a:solidFill>
              </a:rPr>
              <a:t>Primer: </a:t>
            </a:r>
            <a:r>
              <a:rPr lang="en-US" dirty="0"/>
              <a:t>italijanske zadružne banke ali </a:t>
            </a:r>
            <a:r>
              <a:rPr lang="en-US" dirty="0">
                <a:solidFill>
                  <a:srgbClr val="E96751"/>
                </a:solidFill>
                <a:hlinkClick r:id="rId3">
                  <a:extLst>
                    <a:ext uri="{A12FA001-AC4F-418D-AE19-62706E023703}">
                      <ahyp:hlinkClr xmlns:ahyp="http://schemas.microsoft.com/office/drawing/2018/hyperlinkcolor" val="tx"/>
                    </a:ext>
                  </a:extLst>
                </a:hlinkClick>
              </a:rPr>
              <a:t>kreditni konzorciji (</a:t>
            </a:r>
            <a:r>
              <a:rPr lang="en-US" dirty="0" err="1">
                <a:solidFill>
                  <a:srgbClr val="E96751"/>
                </a:solidFill>
                <a:hlinkClick r:id="rId3">
                  <a:extLst>
                    <a:ext uri="{A12FA001-AC4F-418D-AE19-62706E023703}">
                      <ahyp:hlinkClr xmlns:ahyp="http://schemas.microsoft.com/office/drawing/2018/hyperlinkcolor" val="tx"/>
                    </a:ext>
                  </a:extLst>
                </a:hlinkClick>
              </a:rPr>
              <a:t>Confidi</a:t>
            </a:r>
            <a:r>
              <a:rPr lang="en-US" dirty="0">
                <a:solidFill>
                  <a:srgbClr val="E96751"/>
                </a:solidFill>
                <a:hlinkClick r:id="rId3">
                  <a:extLst>
                    <a:ext uri="{A12FA001-AC4F-418D-AE19-62706E023703}">
                      <ahyp:hlinkClr xmlns:ahyp="http://schemas.microsoft.com/office/drawing/2018/hyperlinkcolor" val="tx"/>
                    </a:ext>
                  </a:extLst>
                </a:hlinkClick>
              </a:rPr>
              <a:t>) </a:t>
            </a:r>
            <a:r>
              <a:rPr lang="en-US" dirty="0"/>
              <a:t>ponujajo MSP lažji dostop do kreditov. </a:t>
            </a:r>
          </a:p>
          <a:p>
            <a:pPr>
              <a:spcAft>
                <a:spcPts val="1200"/>
              </a:spcAft>
            </a:pPr>
            <a:endParaRPr lang="en-US" dirty="0"/>
          </a:p>
          <a:p>
            <a:pPr>
              <a:spcAft>
                <a:spcPts val="1200"/>
              </a:spcAft>
            </a:pPr>
            <a:endParaRPr lang="en-IE" dirty="0"/>
          </a:p>
        </p:txBody>
      </p:sp>
      <p:sp>
        <p:nvSpPr>
          <p:cNvPr id="2" name="Text Placeholder 6">
            <a:extLst>
              <a:ext uri="{FF2B5EF4-FFF2-40B4-BE49-F238E27FC236}">
                <a16:creationId xmlns:a16="http://schemas.microsoft.com/office/drawing/2014/main" id="{CE9B3CEE-D290-5439-BE9D-E7CFD8A4D652}"/>
              </a:ext>
            </a:extLst>
          </p:cNvPr>
          <p:cNvSpPr txBox="1">
            <a:spLocks/>
          </p:cNvSpPr>
          <p:nvPr/>
        </p:nvSpPr>
        <p:spPr>
          <a:xfrm>
            <a:off x="716666" y="2125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Možnosti financiranja in financiranja</a:t>
            </a:r>
          </a:p>
        </p:txBody>
      </p:sp>
      <p:grpSp>
        <p:nvGrpSpPr>
          <p:cNvPr id="25" name="Group 24">
            <a:extLst>
              <a:ext uri="{FF2B5EF4-FFF2-40B4-BE49-F238E27FC236}">
                <a16:creationId xmlns:a16="http://schemas.microsoft.com/office/drawing/2014/main" id="{A87AE39C-FBA9-D4AA-5AF9-7D7751C10731}"/>
              </a:ext>
            </a:extLst>
          </p:cNvPr>
          <p:cNvGrpSpPr/>
          <p:nvPr/>
        </p:nvGrpSpPr>
        <p:grpSpPr>
          <a:xfrm>
            <a:off x="3885244" y="3485749"/>
            <a:ext cx="720000" cy="861774"/>
            <a:chOff x="1016000" y="1024973"/>
            <a:chExt cx="1016000" cy="1216059"/>
          </a:xfrm>
        </p:grpSpPr>
        <p:sp>
          <p:nvSpPr>
            <p:cNvPr id="26" name="Oval 25">
              <a:extLst>
                <a:ext uri="{FF2B5EF4-FFF2-40B4-BE49-F238E27FC236}">
                  <a16:creationId xmlns:a16="http://schemas.microsoft.com/office/drawing/2014/main" id="{FDE94246-1E5A-B03E-3021-20F0AC78D90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TextBox 26">
              <a:extLst>
                <a:ext uri="{FF2B5EF4-FFF2-40B4-BE49-F238E27FC236}">
                  <a16:creationId xmlns:a16="http://schemas.microsoft.com/office/drawing/2014/main" id="{EDE9EFB1-756D-0AB7-AF49-D8EC02889E6C}"/>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1386974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FA2E5-7BC0-D99C-ECFF-8D840BAA0DC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49640E8-796D-37F1-16B9-CDDC037C9C20}"/>
              </a:ext>
            </a:extLst>
          </p:cNvPr>
          <p:cNvSpPr>
            <a:spLocks noGrp="1"/>
          </p:cNvSpPr>
          <p:nvPr>
            <p:ph type="body" sz="quarter" idx="18"/>
          </p:nvPr>
        </p:nvSpPr>
        <p:spPr>
          <a:xfrm>
            <a:off x="639320" y="3392026"/>
            <a:ext cx="2927720" cy="1049221"/>
          </a:xfrm>
        </p:spPr>
        <p:txBody>
          <a:bodyPr/>
          <a:lstStyle/>
          <a:p>
            <a:pPr algn="ctr"/>
            <a:r>
              <a:rPr lang="en-IE" sz="2600" dirty="0"/>
              <a:t>Kreditne zadruge, banke in uvod v subvencije</a:t>
            </a:r>
          </a:p>
        </p:txBody>
      </p:sp>
      <p:sp>
        <p:nvSpPr>
          <p:cNvPr id="3" name="Text Placeholder 2">
            <a:extLst>
              <a:ext uri="{FF2B5EF4-FFF2-40B4-BE49-F238E27FC236}">
                <a16:creationId xmlns:a16="http://schemas.microsoft.com/office/drawing/2014/main" id="{66E08078-3D63-C0DD-90AE-333DC6502CAC}"/>
              </a:ext>
            </a:extLst>
          </p:cNvPr>
          <p:cNvSpPr>
            <a:spLocks noGrp="1"/>
          </p:cNvSpPr>
          <p:nvPr>
            <p:ph type="body" sz="quarter" idx="21"/>
          </p:nvPr>
        </p:nvSpPr>
        <p:spPr>
          <a:xfrm>
            <a:off x="4975469" y="325975"/>
            <a:ext cx="6406906" cy="3499183"/>
          </a:xfrm>
        </p:spPr>
        <p:txBody>
          <a:bodyPr lIns="91440" tIns="45720" rIns="91440" bIns="45720" anchor="t"/>
          <a:lstStyle/>
          <a:p>
            <a:pPr>
              <a:spcAft>
                <a:spcPts val="1200"/>
              </a:spcAft>
            </a:pPr>
            <a:r>
              <a:rPr lang="en-US" sz="2100" b="1" dirty="0">
                <a:solidFill>
                  <a:srgbClr val="459597"/>
                </a:solidFill>
              </a:rPr>
              <a:t>Bančna posojila</a:t>
            </a:r>
            <a:endParaRPr lang="en-US" sz="2100" b="1" dirty="0">
              <a:solidFill>
                <a:srgbClr val="459597"/>
              </a:solidFill>
              <a:ea typeface="Calibri"/>
              <a:cs typeface="Calibri"/>
            </a:endParaRPr>
          </a:p>
          <a:p>
            <a:pPr>
              <a:spcAft>
                <a:spcPts val="1200"/>
              </a:spcAft>
            </a:pPr>
            <a:r>
              <a:rPr lang="en-US" sz="2100" dirty="0"/>
              <a:t>Tradicionalno bančno posojilo ali hipoteka na nepremičnino. Banke bodo pričakovale trden poslovni načrt in zavarovanje, npr. nepremičnine/premoženje, ter dokazila, da lahko podjetje odplača svoje dolgove. Državna </a:t>
            </a:r>
            <a:r>
              <a:rPr lang="en-US" sz="2100" b="1" dirty="0"/>
              <a:t>jamstva za posojila </a:t>
            </a:r>
            <a:r>
              <a:rPr lang="en-US" sz="2100" dirty="0"/>
              <a:t>vam lahko pomagajo zagotoviti potrebni kapital. </a:t>
            </a:r>
            <a:endParaRPr lang="en-US" sz="2100" dirty="0">
              <a:ea typeface="Calibri"/>
              <a:cs typeface="Calibri"/>
            </a:endParaRPr>
          </a:p>
          <a:p>
            <a:pPr>
              <a:spcAft>
                <a:spcPts val="1200"/>
              </a:spcAft>
            </a:pPr>
            <a:r>
              <a:rPr lang="en-US" sz="2100" b="1" dirty="0">
                <a:solidFill>
                  <a:srgbClr val="459597"/>
                </a:solidFill>
              </a:rPr>
              <a:t>Dotacije (nespovratna sredstva)</a:t>
            </a:r>
            <a:endParaRPr lang="en-US" sz="2100" b="1" dirty="0">
              <a:solidFill>
                <a:srgbClr val="459597"/>
              </a:solidFill>
              <a:ea typeface="Calibri"/>
              <a:cs typeface="Calibri"/>
            </a:endParaRPr>
          </a:p>
          <a:p>
            <a:pPr>
              <a:spcAft>
                <a:spcPts val="1200"/>
              </a:spcAft>
            </a:pPr>
            <a:r>
              <a:rPr lang="en-US" sz="2100" dirty="0"/>
              <a:t>Dotacije so konkurenčne in imajo določena merila (ustvarjanje delovnih mest, inovacije, razvoj podeželja itd.). V to kategorijo spadajo dotacije EU za razvoj podeželja (LEADER/EAFRD), nacionalne dotacije za turizem ali lokalne dotacije za podjetja (podrobnosti v naslednjem poglavju). </a:t>
            </a:r>
            <a:endParaRPr lang="en-US" sz="2100" dirty="0">
              <a:ea typeface="Calibri"/>
              <a:cs typeface="Calibri"/>
            </a:endParaRPr>
          </a:p>
          <a:p>
            <a:pPr>
              <a:spcAft>
                <a:spcPts val="1200"/>
              </a:spcAft>
            </a:pPr>
            <a:r>
              <a:rPr lang="en-US" sz="2100" dirty="0"/>
              <a:t>Običajno morate del projekta sofinancirati (subvencije pogosto pokrivajo</a:t>
            </a:r>
            <a:r>
              <a:rPr lang="en-US" sz="2100" dirty="0">
                <a:solidFill>
                  <a:srgbClr val="E96751"/>
                </a:solidFill>
                <a:hlinkClick r:id="rId2">
                  <a:extLst>
                    <a:ext uri="{A12FA001-AC4F-418D-AE19-62706E023703}">
                      <ahyp:hlinkClr xmlns:ahyp="http://schemas.microsoft.com/office/drawing/2018/hyperlinkcolor" val="tx"/>
                    </a:ext>
                  </a:extLst>
                </a:hlinkClick>
              </a:rPr>
              <a:t> 30–75 % stroškov, ne 100 %). </a:t>
            </a:r>
            <a:r>
              <a:rPr lang="en-US" sz="2100" dirty="0"/>
              <a:t>To je obravnavano v naslednjem poglavju.</a:t>
            </a:r>
            <a:endParaRPr lang="en-US" sz="2100" dirty="0">
              <a:ea typeface="Calibri"/>
              <a:cs typeface="Calibri"/>
            </a:endParaRPr>
          </a:p>
          <a:p>
            <a:pPr>
              <a:spcAft>
                <a:spcPts val="1200"/>
              </a:spcAft>
            </a:pPr>
            <a:endParaRPr lang="en-IE" sz="2100" dirty="0">
              <a:ea typeface="Calibri"/>
              <a:cs typeface="Calibri"/>
            </a:endParaRPr>
          </a:p>
        </p:txBody>
      </p:sp>
      <p:sp>
        <p:nvSpPr>
          <p:cNvPr id="2" name="Text Placeholder 6">
            <a:extLst>
              <a:ext uri="{FF2B5EF4-FFF2-40B4-BE49-F238E27FC236}">
                <a16:creationId xmlns:a16="http://schemas.microsoft.com/office/drawing/2014/main" id="{428FC1AA-1874-568E-A305-02719E045AC1}"/>
              </a:ext>
            </a:extLst>
          </p:cNvPr>
          <p:cNvSpPr txBox="1">
            <a:spLocks/>
          </p:cNvSpPr>
          <p:nvPr/>
        </p:nvSpPr>
        <p:spPr>
          <a:xfrm>
            <a:off x="716666" y="2211490"/>
            <a:ext cx="2773029" cy="1049221"/>
          </a:xfrm>
          <a:prstGeom prst="rect">
            <a:avLst/>
          </a:prstGeom>
        </p:spPr>
        <p:txBody>
          <a:bodyPr lIns="91440" tIns="45720" rIns="91440" bIns="45720"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700" dirty="0">
                <a:latin typeface="Calibri"/>
                <a:ea typeface="Open Sans"/>
                <a:cs typeface="Calibri"/>
              </a:rPr>
              <a:t>Možnosti financiranja in financiranja</a:t>
            </a:r>
          </a:p>
        </p:txBody>
      </p:sp>
      <p:pic>
        <p:nvPicPr>
          <p:cNvPr id="10" name="Picture 9" descr="A logo for a credit union&#10;&#10;AI-generated content may be incorrect.">
            <a:extLst>
              <a:ext uri="{FF2B5EF4-FFF2-40B4-BE49-F238E27FC236}">
                <a16:creationId xmlns:a16="http://schemas.microsoft.com/office/drawing/2014/main" id="{393EFA47-690A-89CA-715D-FDF837AFF387}"/>
              </a:ext>
            </a:extLst>
          </p:cNvPr>
          <p:cNvPicPr>
            <a:picLocks noChangeAspect="1"/>
          </p:cNvPicPr>
          <p:nvPr/>
        </p:nvPicPr>
        <p:blipFill>
          <a:blip r:embed="rId3"/>
          <a:srcRect t="7251" b="20363"/>
          <a:stretch>
            <a:fillRect/>
          </a:stretch>
        </p:blipFill>
        <p:spPr>
          <a:xfrm>
            <a:off x="402392" y="-9525"/>
            <a:ext cx="3166603" cy="2292178"/>
          </a:xfrm>
          <a:prstGeom prst="rect">
            <a:avLst/>
          </a:prstGeom>
        </p:spPr>
      </p:pic>
      <p:grpSp>
        <p:nvGrpSpPr>
          <p:cNvPr id="28" name="Group 27">
            <a:extLst>
              <a:ext uri="{FF2B5EF4-FFF2-40B4-BE49-F238E27FC236}">
                <a16:creationId xmlns:a16="http://schemas.microsoft.com/office/drawing/2014/main" id="{507630A7-4ED5-949A-C249-74C927BEFF34}"/>
              </a:ext>
            </a:extLst>
          </p:cNvPr>
          <p:cNvGrpSpPr/>
          <p:nvPr/>
        </p:nvGrpSpPr>
        <p:grpSpPr>
          <a:xfrm>
            <a:off x="4112594" y="195301"/>
            <a:ext cx="720000" cy="861774"/>
            <a:chOff x="1016000" y="1024973"/>
            <a:chExt cx="1016000" cy="1216059"/>
          </a:xfrm>
        </p:grpSpPr>
        <p:sp>
          <p:nvSpPr>
            <p:cNvPr id="29" name="Oval 28">
              <a:extLst>
                <a:ext uri="{FF2B5EF4-FFF2-40B4-BE49-F238E27FC236}">
                  <a16:creationId xmlns:a16="http://schemas.microsoft.com/office/drawing/2014/main" id="{11C667C7-0259-14A8-9266-9E6FB3A762C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TextBox 29">
              <a:extLst>
                <a:ext uri="{FF2B5EF4-FFF2-40B4-BE49-F238E27FC236}">
                  <a16:creationId xmlns:a16="http://schemas.microsoft.com/office/drawing/2014/main" id="{F332458A-27D9-83E4-C71B-B146ACD392E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grpSp>
        <p:nvGrpSpPr>
          <p:cNvPr id="31" name="Group 30">
            <a:extLst>
              <a:ext uri="{FF2B5EF4-FFF2-40B4-BE49-F238E27FC236}">
                <a16:creationId xmlns:a16="http://schemas.microsoft.com/office/drawing/2014/main" id="{8D1AE519-E216-AECD-4768-E37C2A4E46CA}"/>
              </a:ext>
            </a:extLst>
          </p:cNvPr>
          <p:cNvGrpSpPr/>
          <p:nvPr/>
        </p:nvGrpSpPr>
        <p:grpSpPr>
          <a:xfrm>
            <a:off x="4176338" y="2651806"/>
            <a:ext cx="727695" cy="861774"/>
            <a:chOff x="1038224" y="1545890"/>
            <a:chExt cx="1026858" cy="1216059"/>
          </a:xfrm>
        </p:grpSpPr>
        <p:sp>
          <p:nvSpPr>
            <p:cNvPr id="32" name="Oval 31">
              <a:extLst>
                <a:ext uri="{FF2B5EF4-FFF2-40B4-BE49-F238E27FC236}">
                  <a16:creationId xmlns:a16="http://schemas.microsoft.com/office/drawing/2014/main" id="{C47FD656-C17E-F256-D5B6-5D108C9BE15E}"/>
                </a:ext>
              </a:extLst>
            </p:cNvPr>
            <p:cNvSpPr/>
            <p:nvPr/>
          </p:nvSpPr>
          <p:spPr>
            <a:xfrm>
              <a:off x="1049082" y="1588897"/>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TextBox 32">
              <a:extLst>
                <a:ext uri="{FF2B5EF4-FFF2-40B4-BE49-F238E27FC236}">
                  <a16:creationId xmlns:a16="http://schemas.microsoft.com/office/drawing/2014/main" id="{6A7CFD89-C2D3-762D-14EC-B891344E33EF}"/>
                </a:ext>
              </a:extLst>
            </p:cNvPr>
            <p:cNvSpPr txBox="1"/>
            <p:nvPr/>
          </p:nvSpPr>
          <p:spPr>
            <a:xfrm>
              <a:off x="1038224" y="1545890"/>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1386347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FD69-E227-B18D-8947-18BF55D43B7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F7A1B52-2C85-8720-01A7-49B162617BFA}"/>
              </a:ext>
            </a:extLst>
          </p:cNvPr>
          <p:cNvSpPr>
            <a:spLocks noGrp="1"/>
          </p:cNvSpPr>
          <p:nvPr>
            <p:ph type="body" sz="quarter" idx="18"/>
          </p:nvPr>
        </p:nvSpPr>
        <p:spPr>
          <a:xfrm>
            <a:off x="639320" y="3392026"/>
            <a:ext cx="2927720" cy="1049221"/>
          </a:xfrm>
        </p:spPr>
        <p:txBody>
          <a:bodyPr lIns="91440" tIns="45720" rIns="91440" bIns="45720" anchor="t">
            <a:noAutofit/>
          </a:bodyPr>
          <a:lstStyle/>
          <a:p>
            <a:pPr algn="ctr"/>
            <a:r>
              <a:rPr lang="en-IE" sz="2400" dirty="0">
                <a:latin typeface="Calibri"/>
                <a:ea typeface="Open Sans"/>
                <a:cs typeface="Calibri"/>
              </a:rPr>
              <a:t>Večina podjetnikov uporablja kombinacijo različnih virov financiranja</a:t>
            </a:r>
          </a:p>
        </p:txBody>
      </p:sp>
      <p:sp>
        <p:nvSpPr>
          <p:cNvPr id="3" name="Text Placeholder 2">
            <a:extLst>
              <a:ext uri="{FF2B5EF4-FFF2-40B4-BE49-F238E27FC236}">
                <a16:creationId xmlns:a16="http://schemas.microsoft.com/office/drawing/2014/main" id="{AFD156D7-A8C4-47B9-9722-3690CF91ECB6}"/>
              </a:ext>
            </a:extLst>
          </p:cNvPr>
          <p:cNvSpPr>
            <a:spLocks noGrp="1"/>
          </p:cNvSpPr>
          <p:nvPr>
            <p:ph type="body" sz="quarter" idx="21"/>
          </p:nvPr>
        </p:nvSpPr>
        <p:spPr>
          <a:xfrm>
            <a:off x="4870389" y="250913"/>
            <a:ext cx="6844838" cy="3499183"/>
          </a:xfrm>
        </p:spPr>
        <p:txBody>
          <a:bodyPr lIns="91440" tIns="45720" rIns="91440" bIns="45720" anchor="t"/>
          <a:lstStyle/>
          <a:p>
            <a:pPr>
              <a:spcAft>
                <a:spcPts val="1200"/>
              </a:spcAft>
            </a:pPr>
            <a:r>
              <a:rPr lang="en-US" sz="2100" b="1" dirty="0">
                <a:solidFill>
                  <a:srgbClr val="459597"/>
                </a:solidFill>
              </a:rPr>
              <a:t>Kapitalsko vlaganje </a:t>
            </a:r>
            <a:endParaRPr lang="en-US" sz="2100" b="1" dirty="0">
              <a:solidFill>
                <a:srgbClr val="459597"/>
              </a:solidFill>
              <a:ea typeface="Calibri"/>
              <a:cs typeface="Calibri"/>
            </a:endParaRPr>
          </a:p>
          <a:p>
            <a:pPr>
              <a:spcAft>
                <a:spcPts val="1200"/>
              </a:spcAft>
            </a:pPr>
            <a:r>
              <a:rPr lang="en-US" sz="2100" dirty="0"/>
              <a:t>Prodaja deleža vašega podjetja vlagateljem v zameno za kapital. </a:t>
            </a:r>
            <a:endParaRPr lang="en-US" sz="2100" dirty="0">
              <a:ea typeface="Calibri"/>
              <a:cs typeface="Calibri"/>
            </a:endParaRPr>
          </a:p>
          <a:p>
            <a:pPr>
              <a:spcAft>
                <a:spcPts val="1200"/>
              </a:spcAft>
            </a:pPr>
            <a:r>
              <a:rPr lang="en-US" sz="2100" b="1" dirty="0">
                <a:solidFill>
                  <a:srgbClr val="E96751"/>
                </a:solidFill>
              </a:rPr>
              <a:t>Primer: </a:t>
            </a:r>
            <a:r>
              <a:rPr lang="en-US" sz="2100" dirty="0"/>
              <a:t>Za majhno podjetje, ki se ukvarja z glampingom, je formalno naložbo v lastniški kapital manj običajno (vlagatelji dajejo prednost start-upom, ki se lahko širijo), vendar lahko vključite partnerja/vlagatelja, ki vam zdaj zagotovi denar v zameno za delež prihodnjih dobičkov. Poskrbite, da dogovore </a:t>
            </a:r>
            <a:r>
              <a:rPr lang="en-US" sz="2100" err="1"/>
              <a:t>formalizirate</a:t>
            </a:r>
            <a:r>
              <a:rPr lang="en-US" sz="2100" dirty="0"/>
              <a:t> v skladu z zakonom.</a:t>
            </a:r>
            <a:endParaRPr lang="en-US" sz="2100" dirty="0">
              <a:ea typeface="Calibri"/>
              <a:cs typeface="Calibri"/>
            </a:endParaRPr>
          </a:p>
          <a:p>
            <a:pPr>
              <a:spcAft>
                <a:spcPts val="1200"/>
              </a:spcAft>
            </a:pPr>
            <a:r>
              <a:rPr lang="en-US" sz="2100" b="1" dirty="0">
                <a:solidFill>
                  <a:srgbClr val="459597"/>
                </a:solidFill>
              </a:rPr>
              <a:t>Javno-zasebna tekmovanja</a:t>
            </a:r>
            <a:endParaRPr lang="en-US" sz="2100" b="1" dirty="0">
              <a:solidFill>
                <a:srgbClr val="459597"/>
              </a:solidFill>
              <a:ea typeface="Calibri"/>
              <a:cs typeface="Calibri"/>
            </a:endParaRPr>
          </a:p>
          <a:p>
            <a:pPr>
              <a:spcAft>
                <a:spcPts val="1200"/>
              </a:spcAft>
            </a:pPr>
            <a:r>
              <a:rPr lang="en-US" sz="2100" dirty="0"/>
              <a:t>Občasno podjetja organizirajo natečaje za edinstvene ideje za namestitve </a:t>
            </a:r>
          </a:p>
          <a:p>
            <a:pPr>
              <a:spcAft>
                <a:spcPts val="1200"/>
              </a:spcAft>
            </a:pPr>
            <a:r>
              <a:rPr lang="en-US" sz="2100" b="1" dirty="0">
                <a:solidFill>
                  <a:srgbClr val="E96751"/>
                </a:solidFill>
              </a:rPr>
              <a:t>Primer: </a:t>
            </a:r>
            <a:r>
              <a:rPr lang="en-US" sz="2100" dirty="0">
                <a:solidFill>
                  <a:srgbClr val="E96751"/>
                </a:solidFill>
                <a:hlinkClick r:id="rId2">
                  <a:extLst>
                    <a:ext uri="{A12FA001-AC4F-418D-AE19-62706E023703}">
                      <ahyp:hlinkClr xmlns:ahyp="http://schemas.microsoft.com/office/drawing/2018/hyperlinkcolor" val="tx"/>
                    </a:ext>
                  </a:extLst>
                </a:hlinkClick>
              </a:rPr>
              <a:t>Airbnb-jev </a:t>
            </a:r>
            <a:r>
              <a:rPr lang="en-US" sz="2100" b="1" dirty="0"/>
              <a:t>sklad OMG Funds v višini 10 milijonov dolarjev </a:t>
            </a:r>
            <a:r>
              <a:rPr lang="en-US" sz="2100" dirty="0"/>
              <a:t>za izjemno nenavadne ideje za oglaševanje po vsem svetu. </a:t>
            </a:r>
            <a:endParaRPr lang="en-US" sz="2100" dirty="0">
              <a:ea typeface="Calibri"/>
              <a:cs typeface="Calibri"/>
            </a:endParaRPr>
          </a:p>
          <a:p>
            <a:pPr>
              <a:spcAft>
                <a:spcPts val="1200"/>
              </a:spcAft>
            </a:pPr>
            <a:endParaRPr lang="en-US" sz="2100" dirty="0"/>
          </a:p>
          <a:p>
            <a:pPr>
              <a:spcAft>
                <a:spcPts val="1200"/>
              </a:spcAft>
            </a:pPr>
            <a:endParaRPr lang="en-IE" dirty="0"/>
          </a:p>
        </p:txBody>
      </p:sp>
      <p:sp>
        <p:nvSpPr>
          <p:cNvPr id="2" name="Text Placeholder 6">
            <a:extLst>
              <a:ext uri="{FF2B5EF4-FFF2-40B4-BE49-F238E27FC236}">
                <a16:creationId xmlns:a16="http://schemas.microsoft.com/office/drawing/2014/main" id="{824A500D-40E5-1444-EDE0-C49B59B34D7C}"/>
              </a:ext>
            </a:extLst>
          </p:cNvPr>
          <p:cNvSpPr txBox="1">
            <a:spLocks/>
          </p:cNvSpPr>
          <p:nvPr/>
        </p:nvSpPr>
        <p:spPr>
          <a:xfrm>
            <a:off x="716666" y="1998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Možnosti financiranja in financiranja</a:t>
            </a:r>
          </a:p>
        </p:txBody>
      </p:sp>
      <p:pic>
        <p:nvPicPr>
          <p:cNvPr id="12" name="Picture 11">
            <a:extLst>
              <a:ext uri="{FF2B5EF4-FFF2-40B4-BE49-F238E27FC236}">
                <a16:creationId xmlns:a16="http://schemas.microsoft.com/office/drawing/2014/main" id="{BFB86CD6-5FB0-A940-A99D-8D51A6017242}"/>
              </a:ext>
            </a:extLst>
          </p:cNvPr>
          <p:cNvPicPr>
            <a:picLocks noChangeAspect="1"/>
          </p:cNvPicPr>
          <p:nvPr/>
        </p:nvPicPr>
        <p:blipFill>
          <a:blip r:embed="rId3"/>
          <a:stretch>
            <a:fillRect/>
          </a:stretch>
        </p:blipFill>
        <p:spPr>
          <a:xfrm>
            <a:off x="214025" y="5758964"/>
            <a:ext cx="850589" cy="846711"/>
          </a:xfrm>
          <a:prstGeom prst="rect">
            <a:avLst/>
          </a:prstGeom>
        </p:spPr>
      </p:pic>
      <p:sp>
        <p:nvSpPr>
          <p:cNvPr id="13" name="TextBox 12">
            <a:extLst>
              <a:ext uri="{FF2B5EF4-FFF2-40B4-BE49-F238E27FC236}">
                <a16:creationId xmlns:a16="http://schemas.microsoft.com/office/drawing/2014/main" id="{7D2BE4CC-3A77-A688-7AA8-9D0DA010CD05}"/>
              </a:ext>
            </a:extLst>
          </p:cNvPr>
          <p:cNvSpPr txBox="1"/>
          <p:nvPr/>
        </p:nvSpPr>
        <p:spPr>
          <a:xfrm>
            <a:off x="1059530" y="5740059"/>
            <a:ext cx="9545721" cy="1723549"/>
          </a:xfrm>
          <a:prstGeom prst="rect">
            <a:avLst/>
          </a:prstGeom>
          <a:noFill/>
        </p:spPr>
        <p:txBody>
          <a:bodyPr wrap="square" lIns="91440" tIns="45720" rIns="91440" bIns="45720" rtlCol="0" anchor="t">
            <a:spAutoFit/>
          </a:bodyPr>
          <a:lstStyle/>
          <a:p>
            <a:r>
              <a:rPr lang="en-US" sz="1400" b="1" i="1" dirty="0">
                <a:solidFill>
                  <a:srgbClr val="494949"/>
                </a:solidFill>
                <a:latin typeface="Google Sans"/>
              </a:rPr>
              <a:t>Priporočena literatura</a:t>
            </a:r>
            <a:endParaRPr lang="en-US" sz="1400" b="1" i="1">
              <a:solidFill>
                <a:srgbClr val="494949"/>
              </a:solidFill>
              <a:latin typeface="Google Sans"/>
              <a:hlinkClick r:id="">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400" dirty="0">
                <a:solidFill>
                  <a:srgbClr val="00B0F0"/>
                </a:solidFill>
                <a:hlinkClick r:id="rId4">
                  <a:extLst>
                    <a:ext uri="{A12FA001-AC4F-418D-AE19-62706E023703}">
                      <ahyp:hlinkClr xmlns:ahyp="http://schemas.microsoft.com/office/drawing/2018/hyperlinkcolor" val="tx"/>
                    </a:ext>
                  </a:extLst>
                </a:hlinkClick>
              </a:rPr>
              <a:t>Financiranje projektov LEADER za gospodarsko rast, podeželsko infrastrukturo in odpornost na podnebne spremembe</a:t>
            </a:r>
            <a:endParaRPr lang="en-US" sz="1400">
              <a:solidFill>
                <a:srgbClr val="00B0F0"/>
              </a:solidFill>
              <a:ea typeface="Calibri"/>
              <a:cs typeface="Calibri"/>
            </a:endParaRPr>
          </a:p>
          <a:p>
            <a:pPr marL="285750" indent="-285750">
              <a:buFont typeface="Arial" panose="020B0604020202020204" pitchFamily="34" charset="0"/>
              <a:buChar char="•"/>
            </a:pPr>
            <a:r>
              <a:rPr lang="en-US" sz="1400" dirty="0">
                <a:solidFill>
                  <a:srgbClr val="00B0F0"/>
                </a:solidFill>
                <a:hlinkClick r:id="rId5">
                  <a:extLst>
                    <a:ext uri="{A12FA001-AC4F-418D-AE19-62706E023703}">
                      <ahyp:hlinkClr xmlns:ahyp="http://schemas.microsoft.com/office/drawing/2018/hyperlinkcolor" val="tx"/>
                    </a:ext>
                  </a:extLst>
                </a:hlinkClick>
              </a:rPr>
              <a:t>OECD-ova lestvica financiranja MSP in podjetnikov: poudarki za leto 2025</a:t>
            </a:r>
            <a:endParaRPr lang="en-US" sz="1400">
              <a:solidFill>
                <a:srgbClr val="00B0F0"/>
              </a:solidFill>
              <a:ea typeface="Calibri"/>
              <a:cs typeface="Calibri"/>
            </a:endParaRPr>
          </a:p>
          <a:p>
            <a:pPr marL="285750" indent="-285750">
              <a:buFont typeface="Arial" panose="020B0604020202020204" pitchFamily="34" charset="0"/>
              <a:buChar char="•"/>
            </a:pPr>
            <a:r>
              <a:rPr lang="en-US" sz="1400" dirty="0">
                <a:solidFill>
                  <a:srgbClr val="00B0F0"/>
                </a:solidFill>
                <a:hlinkClick r:id="rId6">
                  <a:extLst>
                    <a:ext uri="{A12FA001-AC4F-418D-AE19-62706E023703}">
                      <ahyp:hlinkClr xmlns:ahyp="http://schemas.microsoft.com/office/drawing/2018/hyperlinkcolor" val="tx"/>
                    </a:ext>
                  </a:extLst>
                </a:hlinkClick>
              </a:rPr>
              <a:t>Finančni pristopi za mala in srednja podjetja ter podjetnike v turizmu</a:t>
            </a:r>
            <a:endParaRPr lang="en-US" sz="1400">
              <a:solidFill>
                <a:srgbClr val="00B0F0"/>
              </a:solidFill>
              <a:ea typeface="Calibri"/>
              <a:cs typeface="Calibri"/>
            </a:endParaRPr>
          </a:p>
          <a:p>
            <a:endParaRPr lang="en-US" sz="1400" dirty="0">
              <a:ea typeface="Calibri"/>
              <a:cs typeface="Calibri"/>
            </a:endParaRPr>
          </a:p>
          <a:p>
            <a:endParaRPr lang="en-US" dirty="0">
              <a:solidFill>
                <a:srgbClr val="00B0F0"/>
              </a:solidFill>
            </a:endParaRPr>
          </a:p>
          <a:p>
            <a:endParaRPr lang="en-IE" dirty="0">
              <a:solidFill>
                <a:srgbClr val="459597"/>
              </a:solidFill>
            </a:endParaRPr>
          </a:p>
        </p:txBody>
      </p:sp>
      <p:pic>
        <p:nvPicPr>
          <p:cNvPr id="21" name="Picture Placeholder 20" descr="A person holding a piggy bank and a small shopping cart&#10;&#10;AI-generated content may be incorrect.">
            <a:extLst>
              <a:ext uri="{FF2B5EF4-FFF2-40B4-BE49-F238E27FC236}">
                <a16:creationId xmlns:a16="http://schemas.microsoft.com/office/drawing/2014/main" id="{73F8C25D-E48D-D2B3-95E6-3AFA9FC79AB6}"/>
              </a:ext>
            </a:extLst>
          </p:cNvPr>
          <p:cNvPicPr>
            <a:picLocks noGrp="1" noChangeAspect="1"/>
          </p:cNvPicPr>
          <p:nvPr>
            <p:ph type="pic" sz="quarter" idx="10"/>
          </p:nvPr>
        </p:nvPicPr>
        <p:blipFill>
          <a:blip r:embed="rId7"/>
          <a:srcRect t="7352" b="7352"/>
          <a:stretch>
            <a:fillRect/>
          </a:stretch>
        </p:blipFill>
        <p:spPr/>
      </p:pic>
      <p:grpSp>
        <p:nvGrpSpPr>
          <p:cNvPr id="31" name="Group 30">
            <a:extLst>
              <a:ext uri="{FF2B5EF4-FFF2-40B4-BE49-F238E27FC236}">
                <a16:creationId xmlns:a16="http://schemas.microsoft.com/office/drawing/2014/main" id="{422AE220-1BCB-7613-EF22-F082C0F8E968}"/>
              </a:ext>
            </a:extLst>
          </p:cNvPr>
          <p:cNvGrpSpPr/>
          <p:nvPr/>
        </p:nvGrpSpPr>
        <p:grpSpPr>
          <a:xfrm>
            <a:off x="4065689" y="127773"/>
            <a:ext cx="720000" cy="861774"/>
            <a:chOff x="1016000" y="1024973"/>
            <a:chExt cx="1016000" cy="1216059"/>
          </a:xfrm>
        </p:grpSpPr>
        <p:sp>
          <p:nvSpPr>
            <p:cNvPr id="32" name="Oval 31">
              <a:extLst>
                <a:ext uri="{FF2B5EF4-FFF2-40B4-BE49-F238E27FC236}">
                  <a16:creationId xmlns:a16="http://schemas.microsoft.com/office/drawing/2014/main" id="{63518288-B705-F4EE-9FA1-6E5CD2F6B5C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TextBox 32">
              <a:extLst>
                <a:ext uri="{FF2B5EF4-FFF2-40B4-BE49-F238E27FC236}">
                  <a16:creationId xmlns:a16="http://schemas.microsoft.com/office/drawing/2014/main" id="{2647659E-B044-819E-CD53-E2460B7F9F9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grpSp>
        <p:nvGrpSpPr>
          <p:cNvPr id="34" name="Group 33">
            <a:extLst>
              <a:ext uri="{FF2B5EF4-FFF2-40B4-BE49-F238E27FC236}">
                <a16:creationId xmlns:a16="http://schemas.microsoft.com/office/drawing/2014/main" id="{693F1924-E2EB-5B8A-BCC4-A8E78CCE4395}"/>
              </a:ext>
            </a:extLst>
          </p:cNvPr>
          <p:cNvGrpSpPr/>
          <p:nvPr/>
        </p:nvGrpSpPr>
        <p:grpSpPr>
          <a:xfrm>
            <a:off x="4046067" y="3429000"/>
            <a:ext cx="720000" cy="861774"/>
            <a:chOff x="1016000" y="1024973"/>
            <a:chExt cx="1016000" cy="1216059"/>
          </a:xfrm>
        </p:grpSpPr>
        <p:sp>
          <p:nvSpPr>
            <p:cNvPr id="35" name="Oval 34">
              <a:extLst>
                <a:ext uri="{FF2B5EF4-FFF2-40B4-BE49-F238E27FC236}">
                  <a16:creationId xmlns:a16="http://schemas.microsoft.com/office/drawing/2014/main" id="{93DEE9EE-59B8-E8C5-4FAC-2AFDF5217134}"/>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TextBox 35">
              <a:extLst>
                <a:ext uri="{FF2B5EF4-FFF2-40B4-BE49-F238E27FC236}">
                  <a16:creationId xmlns:a16="http://schemas.microsoft.com/office/drawing/2014/main" id="{1C97C4CB-E61F-7297-F8C2-4E453A4EE66A}"/>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spTree>
    <p:extLst>
      <p:ext uri="{BB962C8B-B14F-4D97-AF65-F5344CB8AC3E}">
        <p14:creationId xmlns:p14="http://schemas.microsoft.com/office/powerpoint/2010/main" val="433011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B58BC-B473-19CA-D993-D9CF7327206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B57278F-E53D-AACB-DC79-64D1AA4BC9DE}"/>
              </a:ext>
            </a:extLst>
          </p:cNvPr>
          <p:cNvSpPr>
            <a:spLocks noGrp="1"/>
          </p:cNvSpPr>
          <p:nvPr>
            <p:ph type="body" sz="quarter" idx="18"/>
          </p:nvPr>
        </p:nvSpPr>
        <p:spPr>
          <a:xfrm>
            <a:off x="639320" y="3392026"/>
            <a:ext cx="2927720" cy="1049221"/>
          </a:xfrm>
        </p:spPr>
        <p:txBody>
          <a:bodyPr lIns="91440" tIns="45720" rIns="91440" bIns="45720" anchor="t">
            <a:noAutofit/>
          </a:bodyPr>
          <a:lstStyle/>
          <a:p>
            <a:pPr algn="ctr"/>
            <a:r>
              <a:rPr lang="en-IE" sz="2400" dirty="0">
                <a:latin typeface="Calibri"/>
                <a:ea typeface="Open Sans"/>
                <a:cs typeface="Calibri"/>
              </a:rPr>
              <a:t>Večina podjetnikov uporablja kombinacijo različnih virov financiranja</a:t>
            </a:r>
          </a:p>
        </p:txBody>
      </p:sp>
      <p:pic>
        <p:nvPicPr>
          <p:cNvPr id="10" name="Picture Placeholder 9" descr="A group of people standing together&#10;&#10;AI-generated content may be incorrect.">
            <a:extLst>
              <a:ext uri="{FF2B5EF4-FFF2-40B4-BE49-F238E27FC236}">
                <a16:creationId xmlns:a16="http://schemas.microsoft.com/office/drawing/2014/main" id="{EA2448F9-31E3-50C0-245C-3D4697131654}"/>
              </a:ext>
            </a:extLst>
          </p:cNvPr>
          <p:cNvPicPr>
            <a:picLocks noGrp="1" noChangeAspect="1"/>
          </p:cNvPicPr>
          <p:nvPr>
            <p:ph type="pic" sz="quarter" idx="10"/>
          </p:nvPr>
        </p:nvPicPr>
        <p:blipFill>
          <a:blip r:embed="rId2"/>
          <a:srcRect t="1960" b="22219"/>
          <a:stretch>
            <a:fillRect/>
          </a:stretch>
        </p:blipFill>
        <p:spPr>
          <a:xfrm>
            <a:off x="391600" y="0"/>
            <a:ext cx="3423163" cy="1945748"/>
          </a:xfrm>
        </p:spPr>
      </p:pic>
      <p:sp>
        <p:nvSpPr>
          <p:cNvPr id="3" name="Text Placeholder 2">
            <a:extLst>
              <a:ext uri="{FF2B5EF4-FFF2-40B4-BE49-F238E27FC236}">
                <a16:creationId xmlns:a16="http://schemas.microsoft.com/office/drawing/2014/main" id="{3ABD8073-74D0-A72B-32C1-65C2687817CC}"/>
              </a:ext>
            </a:extLst>
          </p:cNvPr>
          <p:cNvSpPr>
            <a:spLocks noGrp="1"/>
          </p:cNvSpPr>
          <p:nvPr>
            <p:ph type="body" sz="quarter" idx="21"/>
          </p:nvPr>
        </p:nvSpPr>
        <p:spPr>
          <a:xfrm>
            <a:off x="4650885" y="190572"/>
            <a:ext cx="7407031" cy="3499183"/>
          </a:xfrm>
        </p:spPr>
        <p:txBody>
          <a:bodyPr/>
          <a:lstStyle/>
          <a:p>
            <a:pPr>
              <a:spcAft>
                <a:spcPts val="600"/>
              </a:spcAft>
            </a:pPr>
            <a:r>
              <a:rPr lang="en-US" sz="2800" b="1" dirty="0">
                <a:solidFill>
                  <a:srgbClr val="459597"/>
                </a:solidFill>
              </a:rPr>
              <a:t>Crowdfunding: </a:t>
            </a:r>
            <a:r>
              <a:rPr lang="en-US" dirty="0"/>
              <a:t>zbiranje številnih majhnih prispevkov, običajno prek spletne platforme. To bi lahko </a:t>
            </a:r>
            <a:r>
              <a:rPr lang="en-US" b="1" dirty="0"/>
              <a:t>imenovali »nagradni crowdfunding«. </a:t>
            </a:r>
            <a:r>
              <a:rPr lang="en-US" b="1" dirty="0">
                <a:solidFill>
                  <a:srgbClr val="E96751"/>
                </a:solidFill>
              </a:rPr>
              <a:t>Primer: </a:t>
            </a:r>
            <a:r>
              <a:rPr lang="en-US" dirty="0"/>
              <a:t>donacije/prednaročanje bivanja – npr. 200 EUR za »brezplačno vikend bivanje« po odprtju) ali </a:t>
            </a:r>
            <a:r>
              <a:rPr lang="en-US" b="1" dirty="0"/>
              <a:t>kapitalski crowdfunding </a:t>
            </a:r>
            <a:r>
              <a:rPr lang="en-US" dirty="0"/>
              <a:t>(prodaja majhnih deležev kapitala). Platforme</a:t>
            </a:r>
            <a:r>
              <a:rPr lang="en-US" dirty="0">
                <a:solidFill>
                  <a:srgbClr val="E96751"/>
                </a:solidFill>
                <a:hlinkClick r:id="rId3">
                  <a:extLst>
                    <a:ext uri="{A12FA001-AC4F-418D-AE19-62706E023703}">
                      <ahyp:hlinkClr xmlns:ahyp="http://schemas.microsoft.com/office/drawing/2018/hyperlinkcolor" val="tx"/>
                    </a:ext>
                  </a:extLst>
                </a:hlinkClick>
              </a:rPr>
              <a:t>,</a:t>
            </a:r>
            <a:r>
              <a:rPr lang="en-US" dirty="0"/>
              <a:t> kot so </a:t>
            </a:r>
            <a:r>
              <a:rPr lang="en-US" dirty="0">
                <a:solidFill>
                  <a:srgbClr val="E96751"/>
                </a:solidFill>
                <a:hlinkClick r:id="rId4">
                  <a:extLst>
                    <a:ext uri="{A12FA001-AC4F-418D-AE19-62706E023703}">
                      <ahyp:hlinkClr xmlns:ahyp="http://schemas.microsoft.com/office/drawing/2018/hyperlinkcolor" val="tx"/>
                    </a:ext>
                  </a:extLst>
                </a:hlinkClick>
              </a:rPr>
              <a:t>Kickstarter</a:t>
            </a:r>
            <a:r>
              <a:rPr lang="en-US" dirty="0">
                <a:solidFill>
                  <a:srgbClr val="E96751"/>
                </a:solidFill>
                <a:hlinkClick r:id="rId3">
                  <a:extLst>
                    <a:ext uri="{A12FA001-AC4F-418D-AE19-62706E023703}">
                      <ahyp:hlinkClr xmlns:ahyp="http://schemas.microsoft.com/office/drawing/2018/hyperlinkcolor" val="tx"/>
                    </a:ext>
                  </a:extLst>
                </a:hlinkClick>
              </a:rPr>
              <a:t>, Indiegogo </a:t>
            </a:r>
            <a:r>
              <a:rPr lang="en-US" dirty="0"/>
              <a:t>ali nišne platforme (npr. </a:t>
            </a:r>
            <a:r>
              <a:rPr lang="en-US" dirty="0" err="1"/>
              <a:t>TravelStarter</a:t>
            </a:r>
            <a:r>
              <a:rPr lang="en-US" dirty="0"/>
              <a:t>, ki je posebej namenjena turističnim projektom in se je uporabljala za financiranje ekoloških nastanitev). Crowdfunding ima tudi vlogo trženja – vaši podporniki postanejo vaši prvi gostje in ambasadorji.</a:t>
            </a:r>
          </a:p>
          <a:p>
            <a:pPr>
              <a:spcAft>
                <a:spcPts val="600"/>
              </a:spcAft>
            </a:pPr>
            <a:r>
              <a:rPr lang="en-US" b="1" dirty="0">
                <a:solidFill>
                  <a:srgbClr val="E96751"/>
                </a:solidFill>
              </a:rPr>
              <a:t>Primer: </a:t>
            </a:r>
            <a:r>
              <a:rPr lang="en-IE" dirty="0" err="1"/>
              <a:t>Ecocapsule </a:t>
            </a:r>
            <a:r>
              <a:rPr lang="en-IE" dirty="0"/>
              <a:t>– Slovaška je </a:t>
            </a:r>
            <a:r>
              <a:rPr lang="en-US" dirty="0"/>
              <a:t>samozadostna mikro hiša</a:t>
            </a:r>
            <a:r>
              <a:rPr lang="en-IE" dirty="0"/>
              <a:t>,</a:t>
            </a:r>
            <a:r>
              <a:rPr lang="en-US" dirty="0"/>
              <a:t> zasnovana za življenje brez omrežja in ekološki turizem. Leta 2015 je bila na </a:t>
            </a:r>
            <a:r>
              <a:rPr lang="en-US" b="1" dirty="0"/>
              <a:t>platformi za množično financiranje Indiegogo</a:t>
            </a:r>
            <a:r>
              <a:rPr lang="en-US" dirty="0"/>
              <a:t> začeta kampanja za zbiranje sredstev. Cilj je bil zbrati 50.000 evrov – zbrano je bilo </a:t>
            </a:r>
            <a:r>
              <a:rPr lang="en-US" b="1" dirty="0"/>
              <a:t>več kot 200.000 evrov </a:t>
            </a:r>
            <a:r>
              <a:rPr lang="en-US" dirty="0"/>
              <a:t>od ekološko ozaveščenih podpornikov po vsem svetu.</a:t>
            </a:r>
          </a:p>
        </p:txBody>
      </p:sp>
      <p:sp>
        <p:nvSpPr>
          <p:cNvPr id="2" name="Text Placeholder 6">
            <a:extLst>
              <a:ext uri="{FF2B5EF4-FFF2-40B4-BE49-F238E27FC236}">
                <a16:creationId xmlns:a16="http://schemas.microsoft.com/office/drawing/2014/main" id="{E33300DA-B4BE-C6EC-A0A4-F2CF2638931B}"/>
              </a:ext>
            </a:extLst>
          </p:cNvPr>
          <p:cNvSpPr txBox="1">
            <a:spLocks/>
          </p:cNvSpPr>
          <p:nvPr/>
        </p:nvSpPr>
        <p:spPr>
          <a:xfrm>
            <a:off x="716666" y="2086702"/>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Možnosti financiranja in financiranja</a:t>
            </a:r>
          </a:p>
        </p:txBody>
      </p:sp>
      <p:sp>
        <p:nvSpPr>
          <p:cNvPr id="9" name="TextBox 8">
            <a:extLst>
              <a:ext uri="{FF2B5EF4-FFF2-40B4-BE49-F238E27FC236}">
                <a16:creationId xmlns:a16="http://schemas.microsoft.com/office/drawing/2014/main" id="{FC6B5FBD-2E7C-D841-3079-AFCB3C529C30}"/>
              </a:ext>
            </a:extLst>
          </p:cNvPr>
          <p:cNvSpPr txBox="1"/>
          <p:nvPr/>
        </p:nvSpPr>
        <p:spPr>
          <a:xfrm>
            <a:off x="273947" y="6213677"/>
            <a:ext cx="11089378" cy="523220"/>
          </a:xfrm>
          <a:prstGeom prst="rect">
            <a:avLst/>
          </a:prstGeom>
          <a:noFill/>
        </p:spPr>
        <p:txBody>
          <a:bodyPr wrap="square" lIns="91440" tIns="45720" rIns="91440" bIns="45720" rtlCol="0" anchor="t">
            <a:spAutoFit/>
          </a:bodyPr>
          <a:lstStyle/>
          <a:p>
            <a:r>
              <a:rPr lang="en-US" sz="1400" b="1" dirty="0">
                <a:solidFill>
                  <a:srgbClr val="494949"/>
                </a:solidFill>
              </a:rPr>
              <a:t>*Opomba: TravelStarter </a:t>
            </a:r>
            <a:r>
              <a:rPr lang="en-US" sz="1400" dirty="0">
                <a:solidFill>
                  <a:srgbClr val="494949"/>
                </a:solidFill>
              </a:rPr>
              <a:t>povezuje tudi potovalne agencije s potencialnimi podporniki, ki lahko vlagajo v njihove projekte in prejmejo nagrade, povezane s potovanji, ko so cilji projekta doseženi. Ta platforma velja za pionirko na področju množičnega financiranja v turističnem sektorju. </a:t>
            </a:r>
            <a:endParaRPr lang="en-IE" sz="1400">
              <a:solidFill>
                <a:srgbClr val="494949"/>
              </a:solidFill>
              <a:ea typeface="Calibri"/>
              <a:cs typeface="Calibri"/>
            </a:endParaRPr>
          </a:p>
        </p:txBody>
      </p:sp>
      <p:grpSp>
        <p:nvGrpSpPr>
          <p:cNvPr id="15" name="Group 14">
            <a:extLst>
              <a:ext uri="{FF2B5EF4-FFF2-40B4-BE49-F238E27FC236}">
                <a16:creationId xmlns:a16="http://schemas.microsoft.com/office/drawing/2014/main" id="{DCA07091-09B6-3587-4CB4-052D64CA2C7F}"/>
              </a:ext>
            </a:extLst>
          </p:cNvPr>
          <p:cNvGrpSpPr/>
          <p:nvPr/>
        </p:nvGrpSpPr>
        <p:grpSpPr>
          <a:xfrm>
            <a:off x="3928142" y="357199"/>
            <a:ext cx="720770" cy="861774"/>
            <a:chOff x="1373335" y="735478"/>
            <a:chExt cx="1017086" cy="1216059"/>
          </a:xfrm>
        </p:grpSpPr>
        <p:sp>
          <p:nvSpPr>
            <p:cNvPr id="16" name="Oval 15">
              <a:extLst>
                <a:ext uri="{FF2B5EF4-FFF2-40B4-BE49-F238E27FC236}">
                  <a16:creationId xmlns:a16="http://schemas.microsoft.com/office/drawing/2014/main" id="{BF41F96C-FEDB-4E93-DAB2-D7E5D0E6D696}"/>
                </a:ext>
              </a:extLst>
            </p:cNvPr>
            <p:cNvSpPr/>
            <p:nvPr/>
          </p:nvSpPr>
          <p:spPr>
            <a:xfrm>
              <a:off x="1374422" y="751927"/>
              <a:ext cx="1015999"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extBox 16">
              <a:extLst>
                <a:ext uri="{FF2B5EF4-FFF2-40B4-BE49-F238E27FC236}">
                  <a16:creationId xmlns:a16="http://schemas.microsoft.com/office/drawing/2014/main" id="{1AB150FF-8A07-95BE-971D-455B74EE1379}"/>
                </a:ext>
              </a:extLst>
            </p:cNvPr>
            <p:cNvSpPr txBox="1"/>
            <p:nvPr/>
          </p:nvSpPr>
          <p:spPr>
            <a:xfrm>
              <a:off x="1373335" y="735478"/>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spTree>
    <p:extLst>
      <p:ext uri="{BB962C8B-B14F-4D97-AF65-F5344CB8AC3E}">
        <p14:creationId xmlns:p14="http://schemas.microsoft.com/office/powerpoint/2010/main" val="2580015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B6E43-19AB-43CB-5604-320DE1028617}"/>
            </a:ext>
          </a:extLst>
        </p:cNvPr>
        <p:cNvGrpSpPr/>
        <p:nvPr/>
      </p:nvGrpSpPr>
      <p:grpSpPr>
        <a:xfrm>
          <a:off x="0" y="0"/>
          <a:ext cx="0" cy="0"/>
          <a:chOff x="0" y="0"/>
          <a:chExt cx="0" cy="0"/>
        </a:xfrm>
      </p:grpSpPr>
      <p:pic>
        <p:nvPicPr>
          <p:cNvPr id="3" name="Picture Placeholder 2" descr="A group of people around a table&#10;&#10;AI-generated content may be incorrect.">
            <a:extLst>
              <a:ext uri="{FF2B5EF4-FFF2-40B4-BE49-F238E27FC236}">
                <a16:creationId xmlns:a16="http://schemas.microsoft.com/office/drawing/2014/main" id="{3CAFB32B-F9F9-BA24-ABE8-82903DD23F53}"/>
              </a:ext>
            </a:extLst>
          </p:cNvPr>
          <p:cNvPicPr>
            <a:picLocks noGrp="1" noChangeAspect="1"/>
          </p:cNvPicPr>
          <p:nvPr>
            <p:ph type="pic" sz="quarter" idx="10"/>
          </p:nvPr>
        </p:nvPicPr>
        <p:blipFill>
          <a:blip r:embed="rId2"/>
          <a:srcRect t="7394" b="7394"/>
          <a:stretch>
            <a:fillRect/>
          </a:stretch>
        </p:blipFill>
        <p:spPr>
          <a:xfrm>
            <a:off x="392113" y="0"/>
            <a:ext cx="3422650" cy="1946275"/>
          </a:xfrm>
        </p:spPr>
      </p:pic>
      <p:sp>
        <p:nvSpPr>
          <p:cNvPr id="4" name="Slide Number Placeholder 5">
            <a:extLst>
              <a:ext uri="{FF2B5EF4-FFF2-40B4-BE49-F238E27FC236}">
                <a16:creationId xmlns:a16="http://schemas.microsoft.com/office/drawing/2014/main" id="{0F15CC04-07BB-75D5-E6C5-F5BD823433BD}"/>
              </a:ext>
            </a:extLst>
          </p:cNvPr>
          <p:cNvSpPr>
            <a:spLocks noGrp="1"/>
          </p:cNvSpPr>
          <p:nvPr>
            <p:ph type="sldNum" sz="quarter" idx="4"/>
          </p:nvPr>
        </p:nvSpPr>
        <p:spPr>
          <a:xfrm>
            <a:off x="12281203"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14</a:t>
            </a:fld>
            <a:endParaRPr lang="fr-CA" dirty="0"/>
          </a:p>
        </p:txBody>
      </p:sp>
      <p:sp>
        <p:nvSpPr>
          <p:cNvPr id="5" name="Text Placeholder 3">
            <a:extLst>
              <a:ext uri="{FF2B5EF4-FFF2-40B4-BE49-F238E27FC236}">
                <a16:creationId xmlns:a16="http://schemas.microsoft.com/office/drawing/2014/main" id="{CDA0E7E5-8A06-470B-414A-8EB88B7B3F5A}"/>
              </a:ext>
            </a:extLst>
          </p:cNvPr>
          <p:cNvSpPr>
            <a:spLocks noGrp="1"/>
          </p:cNvSpPr>
          <p:nvPr>
            <p:ph type="body" sz="quarter" idx="21"/>
          </p:nvPr>
        </p:nvSpPr>
        <p:spPr>
          <a:xfrm>
            <a:off x="4801216" y="196156"/>
            <a:ext cx="6985925" cy="3499183"/>
          </a:xfrm>
          <a:prstGeom prst="rect">
            <a:avLst/>
          </a:prstGeom>
        </p:spPr>
        <p:txBody>
          <a:bodyPr lIns="91440" tIns="45720" rIns="91440" bIns="45720" anchor="t"/>
          <a:lstStyle/>
          <a:p>
            <a:pPr>
              <a:spcAft>
                <a:spcPts val="600"/>
              </a:spcAft>
            </a:pPr>
            <a:r>
              <a:rPr lang="en-US" sz="2100" b="1">
                <a:solidFill>
                  <a:srgbClr val="459597"/>
                </a:solidFill>
              </a:rPr>
              <a:t>Podpora skupnosti: V podeželskih skupnostih je podpora skupnosti lahko močna sila</a:t>
            </a:r>
            <a:r>
              <a:rPr lang="en-US" sz="2100"/>
              <a:t>. </a:t>
            </a:r>
            <a:endParaRPr lang="sl-SI" sz="2100">
              <a:ea typeface="Calibri"/>
              <a:cs typeface="Calibri"/>
            </a:endParaRPr>
          </a:p>
          <a:p>
            <a:pPr marL="342900" indent="-342900">
              <a:spcAft>
                <a:spcPts val="600"/>
              </a:spcAft>
              <a:buFont typeface="Wingdings" panose="05000000000000000000" pitchFamily="2" charset="2"/>
              <a:buChar char="Ø"/>
            </a:pPr>
            <a:r>
              <a:rPr lang="en-US" sz="2100" b="1"/>
              <a:t>Model skupnostne zadruge </a:t>
            </a:r>
            <a:r>
              <a:rPr lang="en-US" sz="2100"/>
              <a:t>je</a:t>
            </a:r>
            <a:r>
              <a:rPr lang="en-US" sz="2100" b="1"/>
              <a:t> model</a:t>
            </a:r>
            <a:r>
              <a:rPr lang="en-US" sz="2100"/>
              <a:t>, v katerem člani lokalne skupnosti kupijo majhne deleže, da financirajo vašo pobudo ATA in potencialno sodelujejo pri dobičku ali uporabi. Oblikovanje majhne zadruge ali skupnostnega podjetja je lahko praktičen pristop za doseganje tega cilja.</a:t>
            </a:r>
            <a:endParaRPr lang="en-US" sz="2100">
              <a:ea typeface="Calibri"/>
              <a:cs typeface="Calibri"/>
            </a:endParaRPr>
          </a:p>
          <a:p>
            <a:pPr marL="342900" indent="-342900">
              <a:spcAft>
                <a:spcPts val="600"/>
              </a:spcAft>
              <a:buFont typeface="Wingdings" panose="05000000000000000000" pitchFamily="2" charset="2"/>
              <a:buChar char="Ø"/>
            </a:pPr>
            <a:r>
              <a:rPr lang="en-US" sz="2100"/>
              <a:t>Kooperativno financiranje gradi lokalno podporo, čeprav je upravljanje številnih zainteresiranih strani lahko zapleteno.</a:t>
            </a:r>
            <a:endParaRPr lang="en-US" sz="2100">
              <a:ea typeface="Calibri"/>
              <a:cs typeface="Calibri"/>
            </a:endParaRPr>
          </a:p>
          <a:p>
            <a:pPr>
              <a:spcAft>
                <a:spcPts val="600"/>
              </a:spcAft>
            </a:pPr>
            <a:endParaRPr lang="en-US" sz="2100" b="1">
              <a:solidFill>
                <a:srgbClr val="E96751"/>
              </a:solidFill>
              <a:ea typeface="Calibri"/>
              <a:cs typeface="Calibri"/>
            </a:endParaRPr>
          </a:p>
          <a:p>
            <a:pPr>
              <a:spcAft>
                <a:spcPts val="600"/>
              </a:spcAft>
            </a:pPr>
            <a:r>
              <a:rPr lang="en-US" sz="2100" b="1">
                <a:solidFill>
                  <a:srgbClr val="E96751"/>
                </a:solidFill>
              </a:rPr>
              <a:t>Primer: </a:t>
            </a:r>
            <a:r>
              <a:rPr lang="en-US" sz="2100"/>
              <a:t>nekaj družin lahko združi sredstva za razvoj skupnega glampinga ali pa vaščani kupijo „deleže“ v turistični pobudi. </a:t>
            </a:r>
            <a:endParaRPr lang="en-US" sz="2100">
              <a:ea typeface="Calibri"/>
              <a:cs typeface="Calibri"/>
            </a:endParaRPr>
          </a:p>
          <a:p>
            <a:pPr>
              <a:spcAft>
                <a:spcPts val="600"/>
              </a:spcAft>
            </a:pPr>
            <a:r>
              <a:rPr lang="en-US" sz="2100">
                <a:solidFill>
                  <a:srgbClr val="E96751"/>
                </a:solidFill>
                <a:hlinkClick r:id="rId3">
                  <a:extLst>
                    <a:ext uri="{A12FA001-AC4F-418D-AE19-62706E023703}">
                      <ahyp:hlinkClr xmlns:ahyp="http://schemas.microsoft.com/office/drawing/2018/hyperlinkcolor" val="tx"/>
                    </a:ext>
                  </a:extLst>
                </a:hlinkClick>
              </a:rPr>
              <a:t>Italijanska </a:t>
            </a:r>
            <a:r>
              <a:rPr lang="en-US" sz="2100" b="1" i="1">
                <a:solidFill>
                  <a:srgbClr val="E96751"/>
                </a:solidFill>
                <a:hlinkClick r:id="rId3">
                  <a:extLst>
                    <a:ext uri="{A12FA001-AC4F-418D-AE19-62706E023703}">
                      <ahyp:hlinkClr xmlns:ahyp="http://schemas.microsoft.com/office/drawing/2018/hyperlinkcolor" val="tx"/>
                    </a:ext>
                  </a:extLst>
                </a:hlinkClick>
              </a:rPr>
              <a:t>kooperativa di </a:t>
            </a:r>
            <a:r>
              <a:rPr lang="en-US" sz="2100" b="1" i="1" err="1">
                <a:solidFill>
                  <a:srgbClr val="E96751"/>
                </a:solidFill>
                <a:hlinkClick r:id="rId3">
                  <a:extLst>
                    <a:ext uri="{A12FA001-AC4F-418D-AE19-62706E023703}">
                      <ahyp:hlinkClr xmlns:ahyp="http://schemas.microsoft.com/office/drawing/2018/hyperlinkcolor" val="tx"/>
                    </a:ext>
                  </a:extLst>
                </a:hlinkClick>
              </a:rPr>
              <a:t>comunità </a:t>
            </a:r>
            <a:r>
              <a:rPr lang="en-US" sz="2100"/>
              <a:t>je </a:t>
            </a:r>
            <a:r>
              <a:rPr lang="en-US" sz="2100" b="1"/>
              <a:t>vrsta sodelovalnega modela</a:t>
            </a:r>
            <a:r>
              <a:rPr lang="en-US" sz="2100"/>
              <a:t>, v katerem skupnosti ali prebivalci skupaj vlagajo in upravljajo lokalne turistične storitve, vire ali podjetja, zlasti na podeželju ali v upadajočih območjih.</a:t>
            </a:r>
            <a:endParaRPr lang="sl-SI" sz="2100">
              <a:ea typeface="Calibri"/>
              <a:cs typeface="Calibri"/>
            </a:endParaRPr>
          </a:p>
          <a:p>
            <a:pPr marL="342900" indent="-342900">
              <a:spcAft>
                <a:spcPts val="600"/>
              </a:spcAft>
              <a:buFont typeface="Wingdings" panose="05000000000000000000" pitchFamily="2" charset="2"/>
              <a:buChar char="v"/>
            </a:pPr>
            <a:endParaRPr lang="en-US" sz="2100" dirty="0">
              <a:solidFill>
                <a:srgbClr val="414141"/>
              </a:solidFill>
              <a:ea typeface="Calibri"/>
              <a:cs typeface="Calibri"/>
            </a:endParaRPr>
          </a:p>
        </p:txBody>
      </p:sp>
      <p:sp>
        <p:nvSpPr>
          <p:cNvPr id="8" name="Text Placeholder 6">
            <a:extLst>
              <a:ext uri="{FF2B5EF4-FFF2-40B4-BE49-F238E27FC236}">
                <a16:creationId xmlns:a16="http://schemas.microsoft.com/office/drawing/2014/main" id="{43EF92F7-7FD7-3621-F306-93D0F193DF59}"/>
              </a:ext>
            </a:extLst>
          </p:cNvPr>
          <p:cNvSpPr>
            <a:spLocks noGrp="1"/>
          </p:cNvSpPr>
          <p:nvPr>
            <p:ph type="body" sz="quarter" idx="18"/>
          </p:nvPr>
        </p:nvSpPr>
        <p:spPr>
          <a:xfrm>
            <a:off x="639320" y="3392026"/>
            <a:ext cx="2927720" cy="1049221"/>
          </a:xfrm>
        </p:spPr>
        <p:txBody>
          <a:bodyPr/>
          <a:lstStyle/>
          <a:p>
            <a:pPr algn="ctr"/>
            <a:r>
              <a:rPr lang="en-IE" sz="2600" dirty="0"/>
              <a:t>Model skupnostne zadruge</a:t>
            </a:r>
          </a:p>
        </p:txBody>
      </p:sp>
      <p:sp>
        <p:nvSpPr>
          <p:cNvPr id="9" name="Text Placeholder 6">
            <a:extLst>
              <a:ext uri="{FF2B5EF4-FFF2-40B4-BE49-F238E27FC236}">
                <a16:creationId xmlns:a16="http://schemas.microsoft.com/office/drawing/2014/main" id="{EED83308-76A8-6321-D7A6-05FE5F93320B}"/>
              </a:ext>
            </a:extLst>
          </p:cNvPr>
          <p:cNvSpPr txBox="1">
            <a:spLocks/>
          </p:cNvSpPr>
          <p:nvPr/>
        </p:nvSpPr>
        <p:spPr>
          <a:xfrm>
            <a:off x="716666" y="2106241"/>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Možnosti financiranja in financiranja</a:t>
            </a:r>
          </a:p>
        </p:txBody>
      </p:sp>
      <p:grpSp>
        <p:nvGrpSpPr>
          <p:cNvPr id="11" name="Group 10">
            <a:extLst>
              <a:ext uri="{FF2B5EF4-FFF2-40B4-BE49-F238E27FC236}">
                <a16:creationId xmlns:a16="http://schemas.microsoft.com/office/drawing/2014/main" id="{04528A00-C237-FCF7-2FF0-9CF9CA317D2A}"/>
              </a:ext>
            </a:extLst>
          </p:cNvPr>
          <p:cNvGrpSpPr/>
          <p:nvPr/>
        </p:nvGrpSpPr>
        <p:grpSpPr>
          <a:xfrm>
            <a:off x="4078255" y="71620"/>
            <a:ext cx="720000" cy="861774"/>
            <a:chOff x="1016000" y="1024973"/>
            <a:chExt cx="1016000" cy="1216059"/>
          </a:xfrm>
        </p:grpSpPr>
        <p:sp>
          <p:nvSpPr>
            <p:cNvPr id="12" name="Oval 11">
              <a:extLst>
                <a:ext uri="{FF2B5EF4-FFF2-40B4-BE49-F238E27FC236}">
                  <a16:creationId xmlns:a16="http://schemas.microsoft.com/office/drawing/2014/main" id="{5BA738B7-EBE7-7236-2611-8A517B21F654}"/>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F32F59E0-2A76-7E96-914D-7388B05FBF5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8</a:t>
              </a:r>
            </a:p>
          </p:txBody>
        </p:sp>
      </p:grpSp>
    </p:spTree>
    <p:extLst>
      <p:ext uri="{BB962C8B-B14F-4D97-AF65-F5344CB8AC3E}">
        <p14:creationId xmlns:p14="http://schemas.microsoft.com/office/powerpoint/2010/main" val="2034693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E13C5-9D01-690A-7537-5E9034AE18AA}"/>
            </a:ext>
          </a:extLst>
        </p:cNvPr>
        <p:cNvGrpSpPr/>
        <p:nvPr/>
      </p:nvGrpSpPr>
      <p:grpSpPr>
        <a:xfrm>
          <a:off x="0" y="0"/>
          <a:ext cx="0" cy="0"/>
          <a:chOff x="0" y="0"/>
          <a:chExt cx="0" cy="0"/>
        </a:xfrm>
      </p:grpSpPr>
      <p:pic>
        <p:nvPicPr>
          <p:cNvPr id="3" name="Picture Placeholder 2" descr="A group of people around a table&#10;&#10;AI-generated content may be incorrect.">
            <a:extLst>
              <a:ext uri="{FF2B5EF4-FFF2-40B4-BE49-F238E27FC236}">
                <a16:creationId xmlns:a16="http://schemas.microsoft.com/office/drawing/2014/main" id="{DA814167-8AE4-0670-3244-BD3388AD3518}"/>
              </a:ext>
            </a:extLst>
          </p:cNvPr>
          <p:cNvPicPr>
            <a:picLocks noGrp="1" noChangeAspect="1"/>
          </p:cNvPicPr>
          <p:nvPr>
            <p:ph type="pic" sz="quarter" idx="10"/>
          </p:nvPr>
        </p:nvPicPr>
        <p:blipFill>
          <a:blip r:embed="rId2"/>
          <a:srcRect t="7394" b="7394"/>
          <a:stretch>
            <a:fillRect/>
          </a:stretch>
        </p:blipFill>
        <p:spPr>
          <a:xfrm>
            <a:off x="392113" y="0"/>
            <a:ext cx="3422650" cy="1946275"/>
          </a:xfrm>
        </p:spPr>
      </p:pic>
      <p:sp>
        <p:nvSpPr>
          <p:cNvPr id="4" name="Slide Number Placeholder 5">
            <a:extLst>
              <a:ext uri="{FF2B5EF4-FFF2-40B4-BE49-F238E27FC236}">
                <a16:creationId xmlns:a16="http://schemas.microsoft.com/office/drawing/2014/main" id="{B18C17EB-FC67-B71C-2030-90D4CE031230}"/>
              </a:ext>
            </a:extLst>
          </p:cNvPr>
          <p:cNvSpPr>
            <a:spLocks noGrp="1"/>
          </p:cNvSpPr>
          <p:nvPr>
            <p:ph type="sldNum" sz="quarter" idx="4"/>
          </p:nvPr>
        </p:nvSpPr>
        <p:spPr>
          <a:xfrm>
            <a:off x="12281203"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15</a:t>
            </a:fld>
            <a:endParaRPr lang="fr-CA" dirty="0"/>
          </a:p>
        </p:txBody>
      </p:sp>
      <p:sp>
        <p:nvSpPr>
          <p:cNvPr id="5" name="Text Placeholder 3">
            <a:extLst>
              <a:ext uri="{FF2B5EF4-FFF2-40B4-BE49-F238E27FC236}">
                <a16:creationId xmlns:a16="http://schemas.microsoft.com/office/drawing/2014/main" id="{A8F785F5-8E02-A0D9-85EA-4503974CCCA7}"/>
              </a:ext>
            </a:extLst>
          </p:cNvPr>
          <p:cNvSpPr>
            <a:spLocks noGrp="1"/>
          </p:cNvSpPr>
          <p:nvPr>
            <p:ph type="body" sz="quarter" idx="21"/>
          </p:nvPr>
        </p:nvSpPr>
        <p:spPr>
          <a:xfrm>
            <a:off x="4566194" y="417453"/>
            <a:ext cx="6786321" cy="3499183"/>
          </a:xfrm>
          <a:prstGeom prst="rect">
            <a:avLst/>
          </a:prstGeom>
        </p:spPr>
        <p:txBody>
          <a:bodyPr/>
          <a:lstStyle/>
          <a:p>
            <a:pPr>
              <a:spcAft>
                <a:spcPts val="600"/>
              </a:spcAft>
            </a:pPr>
            <a:r>
              <a:rPr lang="en-US" sz="2400" b="1" dirty="0">
                <a:solidFill>
                  <a:srgbClr val="E96751"/>
                </a:solidFill>
              </a:rPr>
              <a:t>Prednosti: </a:t>
            </a:r>
            <a:r>
              <a:rPr lang="en-US" sz="2400" dirty="0"/>
              <a:t>Model podpira socialno, gospodarsko in kulturno obnovo z neposrednim vključevanjem državljanov v odločanje in lastništvo. </a:t>
            </a:r>
          </a:p>
          <a:p>
            <a:pPr>
              <a:spcAft>
                <a:spcPts val="600"/>
              </a:spcAft>
            </a:pPr>
            <a:r>
              <a:rPr lang="en-US" sz="2400" dirty="0"/>
              <a:t>Čeprav to zahteva zaupanje in jasne dogovore, lahko tako tveganje in koristi razporedi na lokalni ravni. To je še posebej pomembno, če projekt prinaša velike koristi za skupnost. </a:t>
            </a:r>
          </a:p>
          <a:p>
            <a:pPr>
              <a:spcAft>
                <a:spcPts val="600"/>
              </a:spcAft>
            </a:pPr>
            <a:endParaRPr lang="en-US" sz="2400" dirty="0"/>
          </a:p>
          <a:p>
            <a:pPr>
              <a:spcAft>
                <a:spcPts val="600"/>
              </a:spcAft>
            </a:pPr>
            <a:r>
              <a:rPr lang="en-US" sz="2400" b="1" dirty="0">
                <a:solidFill>
                  <a:srgbClr val="459597"/>
                </a:solidFill>
              </a:rPr>
              <a:t>Nasvet: </a:t>
            </a:r>
            <a:r>
              <a:rPr lang="en-US" sz="2400" dirty="0"/>
              <a:t>Pogovorite se s </a:t>
            </a:r>
            <a:r>
              <a:rPr lang="en-US" sz="2400" dirty="0" err="1"/>
              <a:t>sosedi </a:t>
            </a:r>
            <a:r>
              <a:rPr lang="en-US" sz="2400" dirty="0"/>
              <a:t>in lokalno skupnostjo; včasih so lokalni prebivalci pripravljeni vložiti manjše zneske ali pomagati v naravi (na primer pri gradnji), ker bo to koristilo območju. </a:t>
            </a:r>
          </a:p>
          <a:p>
            <a:pPr marL="342900" indent="-342900">
              <a:spcAft>
                <a:spcPts val="600"/>
              </a:spcAft>
              <a:buFont typeface="Wingdings" panose="05000000000000000000" pitchFamily="2" charset="2"/>
              <a:buChar char="v"/>
            </a:pPr>
            <a:endParaRPr lang="en-US" sz="2400" dirty="0">
              <a:solidFill>
                <a:srgbClr val="414141"/>
              </a:solidFill>
            </a:endParaRPr>
          </a:p>
        </p:txBody>
      </p:sp>
      <p:sp>
        <p:nvSpPr>
          <p:cNvPr id="8" name="Text Placeholder 6">
            <a:extLst>
              <a:ext uri="{FF2B5EF4-FFF2-40B4-BE49-F238E27FC236}">
                <a16:creationId xmlns:a16="http://schemas.microsoft.com/office/drawing/2014/main" id="{B13407BA-F7E0-FE32-D200-96E95B573B0A}"/>
              </a:ext>
            </a:extLst>
          </p:cNvPr>
          <p:cNvSpPr>
            <a:spLocks noGrp="1"/>
          </p:cNvSpPr>
          <p:nvPr>
            <p:ph type="body" sz="quarter" idx="18"/>
          </p:nvPr>
        </p:nvSpPr>
        <p:spPr>
          <a:xfrm>
            <a:off x="639320" y="3392026"/>
            <a:ext cx="2927720" cy="1049221"/>
          </a:xfrm>
        </p:spPr>
        <p:txBody>
          <a:bodyPr/>
          <a:lstStyle/>
          <a:p>
            <a:pPr algn="ctr"/>
            <a:r>
              <a:rPr lang="en-IE" sz="2600" dirty="0"/>
              <a:t>Model skupnostne zadruge</a:t>
            </a:r>
          </a:p>
        </p:txBody>
      </p:sp>
      <p:sp>
        <p:nvSpPr>
          <p:cNvPr id="9" name="Text Placeholder 6">
            <a:extLst>
              <a:ext uri="{FF2B5EF4-FFF2-40B4-BE49-F238E27FC236}">
                <a16:creationId xmlns:a16="http://schemas.microsoft.com/office/drawing/2014/main" id="{2D96FA61-DC58-8E5D-3CAC-0AE3A631DDD7}"/>
              </a:ext>
            </a:extLst>
          </p:cNvPr>
          <p:cNvSpPr txBox="1">
            <a:spLocks/>
          </p:cNvSpPr>
          <p:nvPr/>
        </p:nvSpPr>
        <p:spPr>
          <a:xfrm>
            <a:off x="716666" y="2076933"/>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Možnosti financiranja in financiranja</a:t>
            </a:r>
          </a:p>
        </p:txBody>
      </p:sp>
    </p:spTree>
    <p:extLst>
      <p:ext uri="{BB962C8B-B14F-4D97-AF65-F5344CB8AC3E}">
        <p14:creationId xmlns:p14="http://schemas.microsoft.com/office/powerpoint/2010/main" val="1925434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635E9-672C-2E41-93F3-588FE7C9C2FA}"/>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31787BB-4C61-9FF5-8316-6FA886C979C3}"/>
              </a:ext>
            </a:extLst>
          </p:cNvPr>
          <p:cNvSpPr>
            <a:spLocks noGrp="1"/>
          </p:cNvSpPr>
          <p:nvPr>
            <p:ph type="body" sz="quarter" idx="16"/>
          </p:nvPr>
        </p:nvSpPr>
        <p:spPr>
          <a:xfrm>
            <a:off x="352931" y="2312132"/>
            <a:ext cx="5282339" cy="3066422"/>
          </a:xfrm>
        </p:spPr>
        <p:txBody>
          <a:bodyPr lIns="91440" tIns="45720" rIns="91440" bIns="45720" anchor="t">
            <a:normAutofit/>
          </a:bodyPr>
          <a:lstStyle/>
          <a:p>
            <a:r>
              <a:rPr lang="en-US" sz="3600" b="1" dirty="0"/>
              <a:t>Subvencije EU </a:t>
            </a:r>
            <a:r>
              <a:rPr lang="en-US" sz="3600" dirty="0"/>
              <a:t>za trajnostni turizem in nastanitve na podeželju (LEADER, EAFRD, ERDF)</a:t>
            </a:r>
            <a:endParaRPr lang="en-IE" sz="3600" b="1">
              <a:ea typeface="Calibri"/>
              <a:cs typeface="Calibri"/>
            </a:endParaRPr>
          </a:p>
        </p:txBody>
      </p:sp>
      <p:sp>
        <p:nvSpPr>
          <p:cNvPr id="10" name="Text Placeholder 9">
            <a:extLst>
              <a:ext uri="{FF2B5EF4-FFF2-40B4-BE49-F238E27FC236}">
                <a16:creationId xmlns:a16="http://schemas.microsoft.com/office/drawing/2014/main" id="{2149019F-3FFA-F9B1-14AA-3081F2813AEC}"/>
              </a:ext>
            </a:extLst>
          </p:cNvPr>
          <p:cNvSpPr>
            <a:spLocks noGrp="1"/>
          </p:cNvSpPr>
          <p:nvPr>
            <p:ph type="body" sz="quarter" idx="17"/>
          </p:nvPr>
        </p:nvSpPr>
        <p:spPr/>
        <p:txBody>
          <a:bodyPr/>
          <a:lstStyle/>
          <a:p>
            <a:r>
              <a:rPr lang="en-IE" dirty="0"/>
              <a:t>02</a:t>
            </a:r>
          </a:p>
        </p:txBody>
      </p:sp>
      <p:sp>
        <p:nvSpPr>
          <p:cNvPr id="12" name="Text Placeholder 11">
            <a:extLst>
              <a:ext uri="{FF2B5EF4-FFF2-40B4-BE49-F238E27FC236}">
                <a16:creationId xmlns:a16="http://schemas.microsoft.com/office/drawing/2014/main" id="{AF732DD8-140F-52F3-D725-5C16D9EBACF7}"/>
              </a:ext>
            </a:extLst>
          </p:cNvPr>
          <p:cNvSpPr>
            <a:spLocks noGrp="1"/>
          </p:cNvSpPr>
          <p:nvPr>
            <p:ph type="body" sz="quarter" idx="65"/>
          </p:nvPr>
        </p:nvSpPr>
        <p:spPr/>
        <p:txBody>
          <a:bodyPr/>
          <a:lstStyle/>
          <a:p>
            <a:endParaRPr lang="en-IE"/>
          </a:p>
        </p:txBody>
      </p:sp>
      <p:pic>
        <p:nvPicPr>
          <p:cNvPr id="5" name="Picture Placeholder 4" descr="A blue flag with yellow stars in the center&#10;&#10;AI-generated content may be incorrect.">
            <a:extLst>
              <a:ext uri="{FF2B5EF4-FFF2-40B4-BE49-F238E27FC236}">
                <a16:creationId xmlns:a16="http://schemas.microsoft.com/office/drawing/2014/main" id="{7A55CDC0-F33D-9EAC-D3EF-E974325D3E66}"/>
              </a:ext>
            </a:extLst>
          </p:cNvPr>
          <p:cNvPicPr>
            <a:picLocks noGrp="1" noChangeAspect="1"/>
          </p:cNvPicPr>
          <p:nvPr>
            <p:ph type="pic" sz="quarter" idx="19"/>
          </p:nvPr>
        </p:nvPicPr>
        <p:blipFill>
          <a:blip r:embed="rId2"/>
          <a:srcRect l="2009" r="2009"/>
          <a:stretch>
            <a:fillRect/>
          </a:stretch>
        </p:blipFill>
        <p:spPr/>
      </p:pic>
    </p:spTree>
    <p:extLst>
      <p:ext uri="{BB962C8B-B14F-4D97-AF65-F5344CB8AC3E}">
        <p14:creationId xmlns:p14="http://schemas.microsoft.com/office/powerpoint/2010/main" val="3356881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B6A08AC-052D-9E8F-6E09-1B1095789755}"/>
              </a:ext>
            </a:extLst>
          </p:cNvPr>
          <p:cNvSpPr>
            <a:spLocks noGrp="1"/>
          </p:cNvSpPr>
          <p:nvPr>
            <p:ph type="body" sz="quarter" idx="18"/>
          </p:nvPr>
        </p:nvSpPr>
        <p:spPr>
          <a:xfrm>
            <a:off x="669161" y="803986"/>
            <a:ext cx="11160890" cy="3499183"/>
          </a:xfrm>
        </p:spPr>
        <p:txBody>
          <a:bodyPr/>
          <a:lstStyle/>
          <a:p>
            <a:pPr>
              <a:spcAft>
                <a:spcPts val="1200"/>
              </a:spcAft>
            </a:pPr>
            <a:r>
              <a:rPr lang="en-US" dirty="0"/>
              <a:t>Evropska unija zagotavlja znatna sredstva za podporo </a:t>
            </a:r>
            <a:r>
              <a:rPr lang="en-US" b="1" dirty="0"/>
              <a:t>razvoju podeželja, zeleni infrastrukturi in inovacijam v turizmu </a:t>
            </a:r>
            <a:r>
              <a:rPr lang="en-US" dirty="0"/>
              <a:t>prek več ključnih instrumentov, ki se izvajajo na nacionalni ravni. Nekateri od glavnih so:</a:t>
            </a:r>
          </a:p>
          <a:p>
            <a:pPr>
              <a:spcAft>
                <a:spcPts val="1200"/>
              </a:spcAft>
            </a:pPr>
            <a:r>
              <a:rPr lang="en-US" b="1" dirty="0">
                <a:solidFill>
                  <a:srgbClr val="E96751"/>
                </a:solidFill>
              </a:rPr>
              <a:t>LEADER / CLLD (Irska, Slovenija, Italija): </a:t>
            </a:r>
            <a:r>
              <a:rPr lang="en-US" dirty="0"/>
              <a:t>Podpira lokalne, od spodaj navzgor usmerjene pobude za podeželski turizem prek lokalnih akcijskih skupin. Financiranje je pogosto na voljo za </a:t>
            </a:r>
            <a:r>
              <a:rPr lang="en-US" b="1" dirty="0"/>
              <a:t>ekološko nastanitev, diverzifikacijo kmetij in majhno infrastrukturo za obiskovalce</a:t>
            </a:r>
            <a:r>
              <a:rPr lang="en-US" dirty="0"/>
              <a:t>.</a:t>
            </a:r>
          </a:p>
          <a:p>
            <a:pPr>
              <a:spcAft>
                <a:spcPts val="1200"/>
              </a:spcAft>
            </a:pPr>
            <a:r>
              <a:rPr lang="en-US" b="1" dirty="0">
                <a:solidFill>
                  <a:srgbClr val="E96751"/>
                </a:solidFill>
              </a:rPr>
              <a:t>EAFRD – </a:t>
            </a:r>
            <a:r>
              <a:rPr lang="en-US" b="1" dirty="0" err="1">
                <a:solidFill>
                  <a:srgbClr val="E96751"/>
                </a:solidFill>
              </a:rPr>
              <a:t>Program</a:t>
            </a:r>
            <a:r>
              <a:rPr lang="en-US" b="1" dirty="0">
                <a:solidFill>
                  <a:srgbClr val="E96751"/>
                </a:solidFill>
              </a:rPr>
              <a:t> za razvoj podeželja: </a:t>
            </a:r>
            <a:r>
              <a:rPr lang="en-US" dirty="0"/>
              <a:t>Ta </a:t>
            </a:r>
            <a:r>
              <a:rPr lang="en-US" dirty="0" err="1"/>
              <a:t>program</a:t>
            </a:r>
            <a:r>
              <a:rPr lang="en-US" dirty="0"/>
              <a:t>, ki ga financira </a:t>
            </a:r>
            <a:r>
              <a:rPr lang="en-US" b="1" dirty="0"/>
              <a:t>Evropski kmetijski sklad za razvoj podeželja</a:t>
            </a:r>
            <a:r>
              <a:rPr lang="en-US" dirty="0"/>
              <a:t>, podpira diverzifikacijo turizma, vključno z </a:t>
            </a:r>
            <a:r>
              <a:rPr lang="en-US" b="1" dirty="0"/>
              <a:t>ekološkimi nastanitvami, sončnimi kolektorji, sistemi za ponovno uporabo vode </a:t>
            </a:r>
            <a:r>
              <a:rPr lang="en-US" dirty="0"/>
              <a:t>in prilagajanjem kmetijskih objektov.</a:t>
            </a:r>
          </a:p>
          <a:p>
            <a:pPr>
              <a:spcAft>
                <a:spcPts val="1200"/>
              </a:spcAft>
            </a:pPr>
            <a:r>
              <a:rPr lang="en-US" b="1" dirty="0">
                <a:solidFill>
                  <a:srgbClr val="E96751"/>
                </a:solidFill>
              </a:rPr>
              <a:t>ERDF – Evropski sklad za regionalni razvoj: </a:t>
            </a:r>
            <a:r>
              <a:rPr lang="en-US" dirty="0"/>
              <a:t>Podpira </a:t>
            </a:r>
            <a:r>
              <a:rPr lang="en-US" b="1" dirty="0"/>
              <a:t>nizkoogljično, inovativno turistično </a:t>
            </a:r>
            <a:r>
              <a:rPr lang="en-US" dirty="0"/>
              <a:t>infrastrukturo in </a:t>
            </a:r>
            <a:r>
              <a:rPr lang="en-US" dirty="0" err="1"/>
              <a:t>digitalizacijo</a:t>
            </a:r>
            <a:r>
              <a:rPr lang="en-US" dirty="0"/>
              <a:t>, zlasti na Nizozemskem, v Italiji in Sloveniji, prek regionalnih programov, kot sta </a:t>
            </a:r>
            <a:r>
              <a:rPr lang="en-US" b="1" dirty="0" err="1"/>
              <a:t>OPZuid </a:t>
            </a:r>
            <a:r>
              <a:rPr lang="en-US" dirty="0"/>
              <a:t>ali </a:t>
            </a:r>
            <a:r>
              <a:rPr lang="en-US" b="1" dirty="0"/>
              <a:t>Interreg</a:t>
            </a:r>
            <a:r>
              <a:rPr lang="en-US" dirty="0"/>
              <a:t>.</a:t>
            </a:r>
          </a:p>
          <a:p>
            <a:pPr>
              <a:spcAft>
                <a:spcPts val="1200"/>
              </a:spcAft>
            </a:pPr>
            <a:r>
              <a:rPr lang="en-US" dirty="0"/>
              <a:t>Te subvencije so </a:t>
            </a:r>
            <a:r>
              <a:rPr lang="en-US" b="1" dirty="0"/>
              <a:t>nepovratne</a:t>
            </a:r>
            <a:r>
              <a:rPr lang="en-US" dirty="0"/>
              <a:t>, vendar zelo konkurenčne. Projekti, ki izkazujejo </a:t>
            </a:r>
            <a:r>
              <a:rPr lang="en-US" b="1" dirty="0"/>
              <a:t>trajnost, inovativnost in vrednost za skupnost, </a:t>
            </a:r>
            <a:r>
              <a:rPr lang="en-US" dirty="0"/>
              <a:t>imajo večje možnosti za uspeh. Vsaka država ponuja </a:t>
            </a:r>
            <a:r>
              <a:rPr lang="en-US" b="1" dirty="0"/>
              <a:t>edinstvene nacionalne in regionalne sheme financiranja </a:t>
            </a:r>
            <a:r>
              <a:rPr lang="en-US" dirty="0"/>
              <a:t>za trajnostno nastanitev. </a:t>
            </a:r>
            <a:endParaRPr lang="en-IE" dirty="0"/>
          </a:p>
        </p:txBody>
      </p:sp>
      <p:sp>
        <p:nvSpPr>
          <p:cNvPr id="6" name="Text Placeholder 5">
            <a:extLst>
              <a:ext uri="{FF2B5EF4-FFF2-40B4-BE49-F238E27FC236}">
                <a16:creationId xmlns:a16="http://schemas.microsoft.com/office/drawing/2014/main" id="{7D643EFF-AA4B-F31A-B859-AAE15989F5E8}"/>
              </a:ext>
            </a:extLst>
          </p:cNvPr>
          <p:cNvSpPr>
            <a:spLocks noGrp="1"/>
          </p:cNvSpPr>
          <p:nvPr>
            <p:ph type="body" sz="quarter" idx="16"/>
          </p:nvPr>
        </p:nvSpPr>
        <p:spPr>
          <a:xfrm>
            <a:off x="669161" y="228932"/>
            <a:ext cx="10614687" cy="803654"/>
          </a:xfrm>
        </p:spPr>
        <p:txBody>
          <a:bodyPr/>
          <a:lstStyle/>
          <a:p>
            <a:r>
              <a:rPr lang="en-US" dirty="0"/>
              <a:t>Dotacije EU za trajnostni turizem in nastanitve na podeželju</a:t>
            </a:r>
          </a:p>
          <a:p>
            <a:endParaRPr lang="en-IE" dirty="0"/>
          </a:p>
        </p:txBody>
      </p:sp>
    </p:spTree>
    <p:extLst>
      <p:ext uri="{BB962C8B-B14F-4D97-AF65-F5344CB8AC3E}">
        <p14:creationId xmlns:p14="http://schemas.microsoft.com/office/powerpoint/2010/main" val="3644537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D4F99-49BF-71AE-C999-6DB093386C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D7C8C18-BACE-2900-048E-2B8F7327AA02}"/>
              </a:ext>
            </a:extLst>
          </p:cNvPr>
          <p:cNvSpPr>
            <a:spLocks noGrp="1"/>
          </p:cNvSpPr>
          <p:nvPr>
            <p:ph type="body" sz="quarter" idx="18"/>
          </p:nvPr>
        </p:nvSpPr>
        <p:spPr>
          <a:xfrm>
            <a:off x="572960" y="3374102"/>
            <a:ext cx="2893974" cy="1049221"/>
          </a:xfrm>
        </p:spPr>
        <p:txBody>
          <a:bodyPr/>
          <a:lstStyle/>
          <a:p>
            <a:pPr algn="ctr"/>
            <a:r>
              <a:rPr lang="en-US" dirty="0"/>
              <a:t>Sredstva EU za podeželski turizem (LEADER, EAFRD, ERDF)</a:t>
            </a:r>
            <a:endParaRPr lang="en-IE" b="1" dirty="0"/>
          </a:p>
        </p:txBody>
      </p:sp>
      <p:sp>
        <p:nvSpPr>
          <p:cNvPr id="4" name="Text Placeholder 6">
            <a:extLst>
              <a:ext uri="{FF2B5EF4-FFF2-40B4-BE49-F238E27FC236}">
                <a16:creationId xmlns:a16="http://schemas.microsoft.com/office/drawing/2014/main" id="{FEC6A915-7443-30F8-8F65-B1E7C9C0EE65}"/>
              </a:ext>
            </a:extLst>
          </p:cNvPr>
          <p:cNvSpPr txBox="1">
            <a:spLocks/>
          </p:cNvSpPr>
          <p:nvPr/>
        </p:nvSpPr>
        <p:spPr>
          <a:xfrm>
            <a:off x="470900" y="2056564"/>
            <a:ext cx="3098095"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t>Evropski kmetijski sklad za razvoj podeželja (EAFRD)</a:t>
            </a:r>
            <a:endParaRPr lang="en-IE" sz="2400" dirty="0"/>
          </a:p>
        </p:txBody>
      </p:sp>
      <p:sp>
        <p:nvSpPr>
          <p:cNvPr id="9" name="TextBox 8">
            <a:extLst>
              <a:ext uri="{FF2B5EF4-FFF2-40B4-BE49-F238E27FC236}">
                <a16:creationId xmlns:a16="http://schemas.microsoft.com/office/drawing/2014/main" id="{430E6FDA-909E-6F9C-4573-838238C152E1}"/>
              </a:ext>
            </a:extLst>
          </p:cNvPr>
          <p:cNvSpPr txBox="1"/>
          <p:nvPr/>
        </p:nvSpPr>
        <p:spPr>
          <a:xfrm>
            <a:off x="998253" y="5754248"/>
            <a:ext cx="6393147" cy="369332"/>
          </a:xfrm>
          <a:prstGeom prst="rect">
            <a:avLst/>
          </a:prstGeom>
          <a:noFill/>
        </p:spPr>
        <p:txBody>
          <a:bodyPr wrap="square">
            <a:spAutoFit/>
          </a:bodyPr>
          <a:lstStyle/>
          <a:p>
            <a:pPr fontAlgn="base"/>
            <a:r>
              <a:rPr lang="en-US" dirty="0" err="1">
                <a:solidFill>
                  <a:srgbClr val="00B0F0"/>
                </a:solidFill>
                <a:hlinkClick r:id="rId2">
                  <a:extLst>
                    <a:ext uri="{A12FA001-AC4F-418D-AE19-62706E023703}">
                      <ahyp:hlinkClr xmlns:ahyp="http://schemas.microsoft.com/office/drawing/2018/hyperlinkcolor" val="tx"/>
                    </a:ext>
                  </a:extLst>
                </a:hlinkClick>
              </a:rPr>
              <a:t>Program</a:t>
            </a:r>
            <a:r>
              <a:rPr lang="en-US" dirty="0">
                <a:solidFill>
                  <a:srgbClr val="00B0F0"/>
                </a:solidFill>
                <a:hlinkClick r:id="rId2">
                  <a:extLst>
                    <a:ext uri="{A12FA001-AC4F-418D-AE19-62706E023703}">
                      <ahyp:hlinkClr xmlns:ahyp="http://schemas.microsoft.com/office/drawing/2018/hyperlinkcolor" val="tx"/>
                    </a:ext>
                  </a:extLst>
                </a:hlinkClick>
              </a:rPr>
              <a:t> za razvoj podeželja (LEADER) 2023–2027</a:t>
            </a:r>
            <a:endParaRPr lang="en-US" dirty="0">
              <a:solidFill>
                <a:srgbClr val="00B0F0"/>
              </a:solidFill>
            </a:endParaRPr>
          </a:p>
        </p:txBody>
      </p:sp>
      <p:sp>
        <p:nvSpPr>
          <p:cNvPr id="10" name="Text Placeholder 5">
            <a:extLst>
              <a:ext uri="{FF2B5EF4-FFF2-40B4-BE49-F238E27FC236}">
                <a16:creationId xmlns:a16="http://schemas.microsoft.com/office/drawing/2014/main" id="{F8346A82-81BE-8810-30B5-3012A99DBCDD}"/>
              </a:ext>
            </a:extLst>
          </p:cNvPr>
          <p:cNvSpPr txBox="1">
            <a:spLocks/>
          </p:cNvSpPr>
          <p:nvPr/>
        </p:nvSpPr>
        <p:spPr>
          <a:xfrm>
            <a:off x="4469182" y="385962"/>
            <a:ext cx="7149858" cy="4794944"/>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800" b="1" dirty="0">
                <a:solidFill>
                  <a:srgbClr val="459597"/>
                </a:solidFill>
              </a:rPr>
              <a:t>Dotacije (nevrnljiva sredstva) </a:t>
            </a:r>
            <a:r>
              <a:rPr lang="en-US" sz="2400" dirty="0"/>
              <a:t>lahko znatno zmanjšajo vašo kapitalsko obremenitev, če jih lahko pridobite. V Evropi obstajajo več ravni dotacij – programi, ki jih financira EU, nacionalni programi ter lokalne/regionalne in podeželske dotacije. </a:t>
            </a:r>
          </a:p>
          <a:p>
            <a:pPr>
              <a:spcAft>
                <a:spcPts val="600"/>
              </a:spcAft>
            </a:pPr>
            <a:endParaRPr lang="en-US" sz="2400" dirty="0"/>
          </a:p>
          <a:p>
            <a:pPr>
              <a:spcAft>
                <a:spcPts val="600"/>
              </a:spcAft>
            </a:pPr>
            <a:r>
              <a:rPr lang="en-US" sz="2400" dirty="0"/>
              <a:t>Za ATA </a:t>
            </a:r>
            <a:r>
              <a:rPr lang="en-US" sz="2400" b="1" dirty="0"/>
              <a:t>Evropska unija </a:t>
            </a:r>
            <a:r>
              <a:rPr lang="en-US" sz="2400" dirty="0"/>
              <a:t>ponuja velikodušno podporo za razvoj podeželja in turizem, ki jo običajno upravljajo nacionalni/regionalni organi. Tukaj so ključni viri financiranja EU. </a:t>
            </a:r>
          </a:p>
          <a:p>
            <a:pPr>
              <a:spcAft>
                <a:spcPts val="600"/>
              </a:spcAft>
            </a:pPr>
            <a:endParaRPr lang="en-US" sz="2400" dirty="0"/>
          </a:p>
          <a:p>
            <a:pPr>
              <a:spcAft>
                <a:spcPts val="600"/>
              </a:spcAft>
            </a:pPr>
            <a:r>
              <a:rPr lang="en-US" sz="2400" i="1">
                <a:solidFill>
                  <a:srgbClr val="E96751"/>
                </a:solidFill>
              </a:rPr>
              <a:t>Nekaj primerov na naslednjih straneh!</a:t>
            </a:r>
            <a:endParaRPr lang="en-US" sz="2400" i="1">
              <a:solidFill>
                <a:srgbClr val="E96751"/>
              </a:solidFill>
              <a:ea typeface="Calibri"/>
              <a:cs typeface="Calibri"/>
            </a:endParaRPr>
          </a:p>
          <a:p>
            <a:pPr>
              <a:spcAft>
                <a:spcPts val="600"/>
              </a:spcAft>
            </a:pPr>
            <a:endParaRPr lang="en-US" sz="2400" dirty="0"/>
          </a:p>
        </p:txBody>
      </p:sp>
      <p:pic>
        <p:nvPicPr>
          <p:cNvPr id="11" name="Picture 10">
            <a:extLst>
              <a:ext uri="{FF2B5EF4-FFF2-40B4-BE49-F238E27FC236}">
                <a16:creationId xmlns:a16="http://schemas.microsoft.com/office/drawing/2014/main" id="{0E69D697-F980-1707-D858-D1321A6CA153}"/>
              </a:ext>
            </a:extLst>
          </p:cNvPr>
          <p:cNvPicPr>
            <a:picLocks noChangeAspect="1"/>
          </p:cNvPicPr>
          <p:nvPr/>
        </p:nvPicPr>
        <p:blipFill>
          <a:blip r:embed="rId3"/>
          <a:stretch>
            <a:fillRect/>
          </a:stretch>
        </p:blipFill>
        <p:spPr>
          <a:xfrm>
            <a:off x="147665" y="5515559"/>
            <a:ext cx="850589" cy="846711"/>
          </a:xfrm>
          <a:prstGeom prst="rect">
            <a:avLst/>
          </a:prstGeom>
        </p:spPr>
      </p:pic>
      <p:pic>
        <p:nvPicPr>
          <p:cNvPr id="20" name="Picture 19">
            <a:extLst>
              <a:ext uri="{FF2B5EF4-FFF2-40B4-BE49-F238E27FC236}">
                <a16:creationId xmlns:a16="http://schemas.microsoft.com/office/drawing/2014/main" id="{DE64DE8F-747D-EFFA-3525-69298D372520}"/>
              </a:ext>
            </a:extLst>
          </p:cNvPr>
          <p:cNvPicPr>
            <a:picLocks noChangeAspect="1"/>
          </p:cNvPicPr>
          <p:nvPr/>
        </p:nvPicPr>
        <p:blipFill>
          <a:blip r:embed="rId4"/>
          <a:stretch>
            <a:fillRect/>
          </a:stretch>
        </p:blipFill>
        <p:spPr>
          <a:xfrm>
            <a:off x="403692" y="21197"/>
            <a:ext cx="3165905" cy="1904909"/>
          </a:xfrm>
          <a:prstGeom prst="rect">
            <a:avLst/>
          </a:prstGeom>
        </p:spPr>
      </p:pic>
    </p:spTree>
    <p:extLst>
      <p:ext uri="{BB962C8B-B14F-4D97-AF65-F5344CB8AC3E}">
        <p14:creationId xmlns:p14="http://schemas.microsoft.com/office/powerpoint/2010/main" val="2251099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AE4C6-E15A-C854-2091-E450AE776EF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E6050553-1A3C-FDD6-F85C-03205D9AE4D5}"/>
              </a:ext>
            </a:extLst>
          </p:cNvPr>
          <p:cNvSpPr/>
          <p:nvPr/>
        </p:nvSpPr>
        <p:spPr>
          <a:xfrm>
            <a:off x="1438748" y="2559303"/>
            <a:ext cx="10029648" cy="219152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E70E94E-F38A-9024-D8B9-128A87DB23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4A8112C2-32AC-E355-A18A-18242E62B71D}"/>
              </a:ext>
            </a:extLst>
          </p:cNvPr>
          <p:cNvSpPr/>
          <p:nvPr/>
        </p:nvSpPr>
        <p:spPr>
          <a:xfrm>
            <a:off x="798380" y="1433371"/>
            <a:ext cx="7179552"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41A666B0-9F87-0759-0204-BACFCFFB6E29}"/>
              </a:ext>
            </a:extLst>
          </p:cNvPr>
          <p:cNvSpPr txBox="1">
            <a:spLocks/>
          </p:cNvSpPr>
          <p:nvPr/>
        </p:nvSpPr>
        <p:spPr>
          <a:xfrm>
            <a:off x="1460733" y="1487123"/>
            <a:ext cx="5968767"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Sredstva EU za podeželski turizem (LEADER, EAFRD, ERDF)</a:t>
            </a:r>
          </a:p>
        </p:txBody>
      </p:sp>
      <p:sp>
        <p:nvSpPr>
          <p:cNvPr id="9" name="Text Placeholder 5">
            <a:extLst>
              <a:ext uri="{FF2B5EF4-FFF2-40B4-BE49-F238E27FC236}">
                <a16:creationId xmlns:a16="http://schemas.microsoft.com/office/drawing/2014/main" id="{2FACAC10-AE85-7865-90E8-241D72CCCEBC}"/>
              </a:ext>
            </a:extLst>
          </p:cNvPr>
          <p:cNvSpPr txBox="1">
            <a:spLocks/>
          </p:cNvSpPr>
          <p:nvPr/>
        </p:nvSpPr>
        <p:spPr>
          <a:xfrm>
            <a:off x="1875621" y="2657351"/>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Cilj: </a:t>
            </a:r>
            <a:r>
              <a:rPr lang="en-US" sz="2200" b="1" dirty="0">
                <a:solidFill>
                  <a:srgbClr val="E96751"/>
                </a:solidFill>
                <a:hlinkClick r:id="rId5">
                  <a:extLst>
                    <a:ext uri="{A12FA001-AC4F-418D-AE19-62706E023703}">
                      <ahyp:hlinkClr xmlns:ahyp="http://schemas.microsoft.com/office/drawing/2018/hyperlinkcolor" val="tx"/>
                    </a:ext>
                  </a:extLst>
                </a:hlinkClick>
              </a:rPr>
              <a:t>EAFRD </a:t>
            </a:r>
            <a:r>
              <a:rPr lang="en-US" sz="2200" dirty="0">
                <a:solidFill>
                  <a:srgbClr val="494949"/>
                </a:solidFill>
              </a:rPr>
              <a:t>je velik sklad EU, ki podpira splošni razvoj in razvoj kmetijstva v okviru ATA.</a:t>
            </a:r>
          </a:p>
          <a:p>
            <a:pPr marL="447675" indent="-342900">
              <a:spcBef>
                <a:spcPts val="600"/>
              </a:spcBef>
              <a:buFont typeface="Wingdings" panose="05000000000000000000" pitchFamily="2" charset="2"/>
              <a:buChar char="v"/>
            </a:pPr>
            <a:r>
              <a:rPr lang="en-US" sz="2200" dirty="0">
                <a:solidFill>
                  <a:srgbClr val="494949"/>
                </a:solidFill>
              </a:rPr>
              <a:t>Infrastruktura za podeželski turizem (npr. poti, označbe, turistični </a:t>
            </a:r>
            <a:r>
              <a:rPr lang="en-US" sz="2200" dirty="0" err="1">
                <a:solidFill>
                  <a:srgbClr val="494949"/>
                </a:solidFill>
              </a:rPr>
              <a:t>centri</a:t>
            </a:r>
            <a:r>
              <a:rPr lang="en-US" sz="2200" dirty="0">
                <a:solidFill>
                  <a:srgbClr val="494949"/>
                </a:solidFill>
              </a:rPr>
              <a:t>)</a:t>
            </a:r>
          </a:p>
          <a:p>
            <a:pPr marL="447675" indent="-342900">
              <a:spcBef>
                <a:spcPts val="600"/>
              </a:spcBef>
              <a:buFont typeface="Wingdings" panose="05000000000000000000" pitchFamily="2" charset="2"/>
              <a:buChar char="v"/>
            </a:pPr>
            <a:r>
              <a:rPr lang="en-US" sz="2200" dirty="0">
                <a:solidFill>
                  <a:srgbClr val="494949"/>
                </a:solidFill>
              </a:rPr>
              <a:t>Diverzifikacija kmetijstva (npr. ukrepi RDP, ki kmetom dodeljujejo subvencije za začetek agroturizma (preureditev skednja v gostišča, gradnja kampov na kmetijah itd.</a:t>
            </a:r>
          </a:p>
        </p:txBody>
      </p:sp>
      <p:cxnSp>
        <p:nvCxnSpPr>
          <p:cNvPr id="15" name="Connector: Elbow 14">
            <a:extLst>
              <a:ext uri="{FF2B5EF4-FFF2-40B4-BE49-F238E27FC236}">
                <a16:creationId xmlns:a16="http://schemas.microsoft.com/office/drawing/2014/main" id="{7097B742-1E72-801D-162B-A409B95F6069}"/>
              </a:ext>
            </a:extLst>
          </p:cNvPr>
          <p:cNvCxnSpPr>
            <a:cxnSpLocks/>
            <a:stCxn id="7" idx="1"/>
            <a:endCxn id="11" idx="1"/>
          </p:cNvCxnSpPr>
          <p:nvPr/>
        </p:nvCxnSpPr>
        <p:spPr>
          <a:xfrm rot="10800000" flipH="1" flipV="1">
            <a:off x="798380" y="1835197"/>
            <a:ext cx="640368" cy="1819869"/>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72BB80D0-CC0D-A1C7-98B7-76E7136C3AB3}"/>
              </a:ext>
            </a:extLst>
          </p:cNvPr>
          <p:cNvSpPr/>
          <p:nvPr/>
        </p:nvSpPr>
        <p:spPr>
          <a:xfrm>
            <a:off x="1418174" y="4843549"/>
            <a:ext cx="10029647" cy="1669204"/>
          </a:xfrm>
          <a:prstGeom prst="flowChartAlternateProcess">
            <a:avLst/>
          </a:prstGeom>
          <a:solidFill>
            <a:srgbClr val="F2A158"/>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B37ABFA9-B574-3EBC-A0EF-9B51BEB8C5D2}"/>
              </a:ext>
            </a:extLst>
          </p:cNvPr>
          <p:cNvSpPr txBox="1">
            <a:spLocks/>
          </p:cNvSpPr>
          <p:nvPr/>
        </p:nvSpPr>
        <p:spPr>
          <a:xfrm>
            <a:off x="1602612" y="4990031"/>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sz="2200" b="1" dirty="0">
                <a:solidFill>
                  <a:schemeClr val="bg1"/>
                </a:solidFill>
              </a:rPr>
              <a:t>Primer:</a:t>
            </a:r>
          </a:p>
          <a:p>
            <a:pPr marL="104775" indent="0"/>
            <a:r>
              <a:rPr lang="en-US" sz="2200" dirty="0">
                <a:solidFill>
                  <a:schemeClr val="bg1"/>
                </a:solidFill>
              </a:rPr>
              <a:t>LEADER je eden </a:t>
            </a:r>
            <a:r>
              <a:rPr lang="en-US" sz="2200" dirty="0" err="1">
                <a:solidFill>
                  <a:schemeClr val="bg1"/>
                </a:solidFill>
              </a:rPr>
              <a:t>od programov </a:t>
            </a:r>
            <a:r>
              <a:rPr lang="en-US" sz="2200" dirty="0">
                <a:solidFill>
                  <a:schemeClr val="bg1"/>
                </a:solidFill>
              </a:rPr>
              <a:t>v okviru EAFRD, vendar EAFRD lahko financira tudi druge programe podeželskega turizma. Država lahko EAFRD uporabi za podporo nacionalne subvencije za agroturizem</a:t>
            </a:r>
            <a:r>
              <a:rPr lang="en-US" sz="2200" dirty="0">
                <a:solidFill>
                  <a:srgbClr val="494949"/>
                </a:solidFill>
              </a:rPr>
              <a:t>. </a:t>
            </a:r>
          </a:p>
        </p:txBody>
      </p:sp>
      <p:cxnSp>
        <p:nvCxnSpPr>
          <p:cNvPr id="38" name="Connector: Elbow 37">
            <a:extLst>
              <a:ext uri="{FF2B5EF4-FFF2-40B4-BE49-F238E27FC236}">
                <a16:creationId xmlns:a16="http://schemas.microsoft.com/office/drawing/2014/main" id="{0888757B-CC56-8E6C-5028-5C0C157DD96F}"/>
              </a:ext>
            </a:extLst>
          </p:cNvPr>
          <p:cNvCxnSpPr>
            <a:cxnSpLocks/>
          </p:cNvCxnSpPr>
          <p:nvPr/>
        </p:nvCxnSpPr>
        <p:spPr>
          <a:xfrm rot="16200000" flipH="1">
            <a:off x="43043" y="4445603"/>
            <a:ext cx="2173750" cy="592676"/>
          </a:xfrm>
          <a:prstGeom prst="bentConnector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89F31354-4D13-8319-65F9-B7AA87CC5275}"/>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9605BB4-0C86-32E7-BBAD-8B9329E4C921}"/>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Evropski kmetijski sklad za razvoj podeželja (EKSRP)</a:t>
            </a:r>
          </a:p>
        </p:txBody>
      </p:sp>
      <p:pic>
        <p:nvPicPr>
          <p:cNvPr id="3" name="Picture 2">
            <a:extLst>
              <a:ext uri="{FF2B5EF4-FFF2-40B4-BE49-F238E27FC236}">
                <a16:creationId xmlns:a16="http://schemas.microsoft.com/office/drawing/2014/main" id="{E93CEF26-721C-B081-14C1-72B675947219}"/>
              </a:ext>
            </a:extLst>
          </p:cNvPr>
          <p:cNvPicPr>
            <a:picLocks noChangeAspect="1"/>
          </p:cNvPicPr>
          <p:nvPr/>
        </p:nvPicPr>
        <p:blipFill>
          <a:blip r:embed="rId6"/>
          <a:stretch>
            <a:fillRect/>
          </a:stretch>
        </p:blipFill>
        <p:spPr>
          <a:xfrm>
            <a:off x="8237473" y="584894"/>
            <a:ext cx="3165905" cy="1904909"/>
          </a:xfrm>
          <a:prstGeom prst="rect">
            <a:avLst/>
          </a:prstGeom>
        </p:spPr>
      </p:pic>
      <p:pic>
        <p:nvPicPr>
          <p:cNvPr id="13" name="Picture 12" descr="A blue flag with yellow stars in the center&#10;&#10;AI-generated content may be incorrect.">
            <a:extLst>
              <a:ext uri="{FF2B5EF4-FFF2-40B4-BE49-F238E27FC236}">
                <a16:creationId xmlns:a16="http://schemas.microsoft.com/office/drawing/2014/main" id="{3AA6C1AD-CFE7-6B2C-F33C-C0A8A0DFCDDB}"/>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BC44E81A-E1D5-5CBF-0E2C-CF5FB6D64A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9408" y="2657351"/>
            <a:ext cx="633914" cy="633914"/>
          </a:xfrm>
          <a:prstGeom prst="rect">
            <a:avLst/>
          </a:prstGeom>
        </p:spPr>
      </p:pic>
      <p:pic>
        <p:nvPicPr>
          <p:cNvPr id="43" name="Graphic 42" descr="Excellent with solid fill">
            <a:extLst>
              <a:ext uri="{FF2B5EF4-FFF2-40B4-BE49-F238E27FC236}">
                <a16:creationId xmlns:a16="http://schemas.microsoft.com/office/drawing/2014/main" id="{5D131198-E007-66CB-81A3-A22D4CEACB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07763" y="4816835"/>
            <a:ext cx="749373" cy="749373"/>
          </a:xfrm>
          <a:prstGeom prst="rect">
            <a:avLst/>
          </a:prstGeom>
        </p:spPr>
      </p:pic>
      <p:sp>
        <p:nvSpPr>
          <p:cNvPr id="48" name="TextBox 47">
            <a:extLst>
              <a:ext uri="{FF2B5EF4-FFF2-40B4-BE49-F238E27FC236}">
                <a16:creationId xmlns:a16="http://schemas.microsoft.com/office/drawing/2014/main" id="{6E4D8B29-390B-FD4F-0C7A-09091C6E0D43}"/>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spTree>
    <p:extLst>
      <p:ext uri="{BB962C8B-B14F-4D97-AF65-F5344CB8AC3E}">
        <p14:creationId xmlns:p14="http://schemas.microsoft.com/office/powerpoint/2010/main" val="1202897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C66-ABD9-0C09-E0B1-DD4411D961A3}"/>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9A5C255-95BA-619C-821D-7B127EDD9D0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a:t>
            </a:fld>
            <a:endParaRPr lang="fr-CA" dirty="0"/>
          </a:p>
        </p:txBody>
      </p:sp>
      <p:sp>
        <p:nvSpPr>
          <p:cNvPr id="13" name="Text Placeholder 1">
            <a:extLst>
              <a:ext uri="{FF2B5EF4-FFF2-40B4-BE49-F238E27FC236}">
                <a16:creationId xmlns:a16="http://schemas.microsoft.com/office/drawing/2014/main" id="{5B7F3B94-7ECD-3CBD-6399-8FDF914877E7}"/>
              </a:ext>
            </a:extLst>
          </p:cNvPr>
          <p:cNvSpPr>
            <a:spLocks noGrp="1"/>
          </p:cNvSpPr>
          <p:nvPr>
            <p:ph type="body" sz="quarter" idx="16"/>
          </p:nvPr>
        </p:nvSpPr>
        <p:spPr>
          <a:xfrm>
            <a:off x="558237" y="2464805"/>
            <a:ext cx="4515214" cy="3066422"/>
          </a:xfrm>
        </p:spPr>
        <p:txBody>
          <a:bodyPr>
            <a:normAutofit/>
          </a:bodyPr>
          <a:lstStyle/>
          <a:p>
            <a:r>
              <a:rPr lang="en-US" sz="3700" dirty="0"/>
              <a:t>Uvod v zasebno in evropsko financiranje</a:t>
            </a:r>
          </a:p>
        </p:txBody>
      </p:sp>
      <p:sp>
        <p:nvSpPr>
          <p:cNvPr id="14" name="Text Placeholder 2">
            <a:extLst>
              <a:ext uri="{FF2B5EF4-FFF2-40B4-BE49-F238E27FC236}">
                <a16:creationId xmlns:a16="http://schemas.microsoft.com/office/drawing/2014/main" id="{4279EBEF-61A4-B6BD-FBBA-F589835A25A5}"/>
              </a:ext>
            </a:extLst>
          </p:cNvPr>
          <p:cNvSpPr>
            <a:spLocks noGrp="1"/>
          </p:cNvSpPr>
          <p:nvPr>
            <p:ph type="body" sz="quarter" idx="17"/>
          </p:nvPr>
        </p:nvSpPr>
        <p:spPr>
          <a:xfrm>
            <a:off x="558237" y="1059430"/>
            <a:ext cx="5537763" cy="582221"/>
          </a:xfrm>
        </p:spPr>
        <p:txBody>
          <a:bodyPr/>
          <a:lstStyle/>
          <a:p>
            <a:r>
              <a:rPr lang="en-IE" sz="6600" dirty="0"/>
              <a:t>Modul 7 </a:t>
            </a:r>
            <a:r>
              <a:rPr lang="en-IE" sz="5000" dirty="0"/>
              <a:t>(1. del)</a:t>
            </a:r>
            <a:endParaRPr lang="en-GB" sz="5000" dirty="0"/>
          </a:p>
        </p:txBody>
      </p:sp>
      <p:cxnSp>
        <p:nvCxnSpPr>
          <p:cNvPr id="6" name="Straight Connector 5">
            <a:extLst>
              <a:ext uri="{FF2B5EF4-FFF2-40B4-BE49-F238E27FC236}">
                <a16:creationId xmlns:a16="http://schemas.microsoft.com/office/drawing/2014/main" id="{3567C5CB-4782-EAD5-50E9-FBA3285109F7}"/>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920B0C0-42D2-6D4D-6EE1-A78453326EBD}"/>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8" name="TextBox 7">
            <a:extLst>
              <a:ext uri="{FF2B5EF4-FFF2-40B4-BE49-F238E27FC236}">
                <a16:creationId xmlns:a16="http://schemas.microsoft.com/office/drawing/2014/main" id="{4B034366-2781-E2E3-4990-6C08183C1F8A}"/>
              </a:ext>
            </a:extLst>
          </p:cNvPr>
          <p:cNvSpPr txBox="1"/>
          <p:nvPr/>
        </p:nvSpPr>
        <p:spPr>
          <a:xfrm>
            <a:off x="9359153" y="1541929"/>
            <a:ext cx="2492188" cy="307777"/>
          </a:xfrm>
          <a:prstGeom prst="rect">
            <a:avLst/>
          </a:prstGeom>
          <a:noFill/>
        </p:spPr>
        <p:txBody>
          <a:bodyPr wrap="square" rtlCol="0">
            <a:spAutoFit/>
          </a:bodyPr>
          <a:lstStyle/>
          <a:p>
            <a:r>
              <a:rPr lang="en-IE" sz="1400" dirty="0">
                <a:solidFill>
                  <a:schemeClr val="bg1"/>
                </a:solidFill>
              </a:rPr>
              <a:t>Church </a:t>
            </a:r>
            <a:r>
              <a:rPr lang="en-IE" sz="1400" dirty="0" err="1">
                <a:solidFill>
                  <a:schemeClr val="bg1"/>
                </a:solidFill>
              </a:rPr>
              <a:t>Blonduos</a:t>
            </a:r>
            <a:r>
              <a:rPr lang="en-IE" sz="1400" dirty="0">
                <a:solidFill>
                  <a:schemeClr val="bg1"/>
                </a:solidFill>
              </a:rPr>
              <a:t>, Islandija</a:t>
            </a:r>
          </a:p>
        </p:txBody>
      </p:sp>
      <p:pic>
        <p:nvPicPr>
          <p:cNvPr id="10" name="Picture Placeholder 9">
            <a:extLst>
              <a:ext uri="{FF2B5EF4-FFF2-40B4-BE49-F238E27FC236}">
                <a16:creationId xmlns:a16="http://schemas.microsoft.com/office/drawing/2014/main" id="{027FBDED-DE2B-E549-8AA2-2A18114659A7}"/>
              </a:ext>
            </a:extLst>
          </p:cNvPr>
          <p:cNvPicPr>
            <a:picLocks noGrp="1" noChangeAspect="1"/>
          </p:cNvPicPr>
          <p:nvPr>
            <p:ph type="pic" sz="quarter" idx="19"/>
          </p:nvPr>
        </p:nvPicPr>
        <p:blipFill>
          <a:blip r:embed="rId2"/>
          <a:srcRect l="9508" r="9508"/>
          <a:stretch>
            <a:fillRect/>
          </a:stretch>
        </p:blipFill>
        <p:spPr/>
      </p:pic>
    </p:spTree>
    <p:extLst>
      <p:ext uri="{BB962C8B-B14F-4D97-AF65-F5344CB8AC3E}">
        <p14:creationId xmlns:p14="http://schemas.microsoft.com/office/powerpoint/2010/main" val="35318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3035D-0FF3-E081-320C-87597D6B473A}"/>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A292F16-C1BB-1A3B-F9ED-0B6FDC22FF94}"/>
              </a:ext>
            </a:extLst>
          </p:cNvPr>
          <p:cNvSpPr/>
          <p:nvPr/>
        </p:nvSpPr>
        <p:spPr>
          <a:xfrm>
            <a:off x="1438748" y="2309886"/>
            <a:ext cx="10029648" cy="380415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B5D49160-242D-3477-C5E0-DBB396FD4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9EB19836-D4EB-54F3-E642-2D0EEFE65763}"/>
              </a:ext>
            </a:extLst>
          </p:cNvPr>
          <p:cNvSpPr/>
          <p:nvPr/>
        </p:nvSpPr>
        <p:spPr>
          <a:xfrm>
            <a:off x="798380" y="1433371"/>
            <a:ext cx="7179552"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3B0DF2C4-4BE6-904E-BAB3-A364F546BABB}"/>
              </a:ext>
            </a:extLst>
          </p:cNvPr>
          <p:cNvSpPr txBox="1">
            <a:spLocks/>
          </p:cNvSpPr>
          <p:nvPr/>
        </p:nvSpPr>
        <p:spPr>
          <a:xfrm>
            <a:off x="1460733" y="1487123"/>
            <a:ext cx="5968767"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Sredstva EU za podeželski turizem (LEADER, EAFRD, ERDF)</a:t>
            </a:r>
          </a:p>
        </p:txBody>
      </p:sp>
      <p:sp>
        <p:nvSpPr>
          <p:cNvPr id="9" name="Text Placeholder 5">
            <a:extLst>
              <a:ext uri="{FF2B5EF4-FFF2-40B4-BE49-F238E27FC236}">
                <a16:creationId xmlns:a16="http://schemas.microsoft.com/office/drawing/2014/main" id="{D6B4B3EF-15E3-75C5-38FB-11DB40320F59}"/>
              </a:ext>
            </a:extLst>
          </p:cNvPr>
          <p:cNvSpPr txBox="1">
            <a:spLocks/>
          </p:cNvSpPr>
          <p:nvPr/>
        </p:nvSpPr>
        <p:spPr>
          <a:xfrm>
            <a:off x="1898649" y="2425704"/>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Cilj: </a:t>
            </a:r>
            <a:r>
              <a:rPr lang="en-US" sz="2200" dirty="0">
                <a:solidFill>
                  <a:srgbClr val="494949"/>
                </a:solidFill>
              </a:rPr>
              <a:t>LEADER je posebni </a:t>
            </a:r>
            <a:r>
              <a:rPr lang="en-US" sz="2200" dirty="0" err="1">
                <a:solidFill>
                  <a:srgbClr val="494949"/>
                </a:solidFill>
              </a:rPr>
              <a:t>program </a:t>
            </a:r>
            <a:r>
              <a:rPr lang="en-US" sz="2200" dirty="0">
                <a:solidFill>
                  <a:srgbClr val="494949"/>
                </a:solidFill>
              </a:rPr>
              <a:t>v okviru EAFRD, namenjen razvoju podeželja pod vodstvom skupnosti. Izvaja se prek lokalnih akcijskih skupin (LAG) v vsaki podeželski regiji. </a:t>
            </a:r>
          </a:p>
          <a:p>
            <a:pPr marL="104775" indent="0">
              <a:spcBef>
                <a:spcPts val="600"/>
              </a:spcBef>
            </a:pPr>
            <a:r>
              <a:rPr lang="en-US" sz="2200" dirty="0">
                <a:solidFill>
                  <a:srgbClr val="494949"/>
                </a:solidFill>
              </a:rPr>
              <a:t>Imenuje se tudi </a:t>
            </a:r>
            <a:r>
              <a:rPr lang="en-US" sz="2200" b="1" i="1" dirty="0">
                <a:solidFill>
                  <a:srgbClr val="494949"/>
                </a:solidFill>
              </a:rPr>
              <a:t>„subvencije LEADER za razvoj podeželja“. </a:t>
            </a:r>
            <a:r>
              <a:rPr lang="en-US" sz="2200" dirty="0">
                <a:solidFill>
                  <a:srgbClr val="494949"/>
                </a:solidFill>
              </a:rPr>
              <a:t>To je le praktična oznaka, ki se pogosto uporablja pri razpravi o dejanskih subvencijah, ki jih dodeljuje LEADER. Vse države EU (npr. Islandija, Irska, Nizozemska, Slovenija, Italija) imajo programe LEADER. </a:t>
            </a:r>
          </a:p>
          <a:p>
            <a:pPr marL="104775" indent="0">
              <a:spcBef>
                <a:spcPts val="600"/>
              </a:spcBef>
            </a:pPr>
            <a:r>
              <a:rPr lang="en-US" sz="2200" dirty="0">
                <a:solidFill>
                  <a:srgbClr val="494949"/>
                </a:solidFill>
              </a:rPr>
              <a:t>Dotacije LEADER običajno </a:t>
            </a:r>
            <a:r>
              <a:rPr lang="en-US" sz="2200" b="1" dirty="0">
                <a:solidFill>
                  <a:srgbClr val="494949"/>
                </a:solidFill>
              </a:rPr>
              <a:t>sofinancirajo projekte, </a:t>
            </a:r>
            <a:r>
              <a:rPr lang="en-US" sz="2200" dirty="0">
                <a:solidFill>
                  <a:srgbClr val="494949"/>
                </a:solidFill>
              </a:rPr>
              <a:t>ki koristijo </a:t>
            </a:r>
            <a:r>
              <a:rPr lang="en-US" sz="2200" b="1" dirty="0">
                <a:solidFill>
                  <a:srgbClr val="494949"/>
                </a:solidFill>
              </a:rPr>
              <a:t>podeželskemu turizmu </a:t>
            </a:r>
            <a:r>
              <a:rPr lang="en-US" sz="2200" dirty="0">
                <a:solidFill>
                  <a:srgbClr val="494949"/>
                </a:solidFill>
              </a:rPr>
              <a:t>na področjih, kot so turistična nastanitev, ki je pogosta kategorija (lahko spada pod podeželski turizem ali diverzifikacijo kmetij), ekoturizem, inovacije ali diverzifikacija kmetij, podeželsko obrtništvo in poti. </a:t>
            </a:r>
          </a:p>
        </p:txBody>
      </p:sp>
      <p:cxnSp>
        <p:nvCxnSpPr>
          <p:cNvPr id="15" name="Connector: Elbow 14">
            <a:extLst>
              <a:ext uri="{FF2B5EF4-FFF2-40B4-BE49-F238E27FC236}">
                <a16:creationId xmlns:a16="http://schemas.microsoft.com/office/drawing/2014/main" id="{6760D17D-9E41-0B9D-9705-53A6CA9F203F}"/>
              </a:ext>
            </a:extLst>
          </p:cNvPr>
          <p:cNvCxnSpPr>
            <a:cxnSpLocks/>
            <a:stCxn id="7" idx="1"/>
            <a:endCxn id="11" idx="1"/>
          </p:cNvCxnSpPr>
          <p:nvPr/>
        </p:nvCxnSpPr>
        <p:spPr>
          <a:xfrm rot="10800000" flipH="1" flipV="1">
            <a:off x="798380" y="1835198"/>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7C2546C0-675F-278A-B630-45116670FCB4}"/>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662DD9E4-E3E8-2010-A4C3-D33339323E4C}"/>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LEADER </a:t>
            </a:r>
          </a:p>
          <a:p>
            <a:pPr>
              <a:spcBef>
                <a:spcPts val="0"/>
              </a:spcBef>
            </a:pPr>
            <a:r>
              <a:rPr lang="en-US" sz="2400" dirty="0"/>
              <a:t>(Sklad EU za razvoj podeželja)</a:t>
            </a:r>
          </a:p>
        </p:txBody>
      </p:sp>
      <p:pic>
        <p:nvPicPr>
          <p:cNvPr id="3" name="Picture 2">
            <a:extLst>
              <a:ext uri="{FF2B5EF4-FFF2-40B4-BE49-F238E27FC236}">
                <a16:creationId xmlns:a16="http://schemas.microsoft.com/office/drawing/2014/main" id="{7509AB80-834F-81F6-4720-17601D283110}"/>
              </a:ext>
            </a:extLst>
          </p:cNvPr>
          <p:cNvPicPr>
            <a:picLocks noChangeAspect="1"/>
          </p:cNvPicPr>
          <p:nvPr/>
        </p:nvPicPr>
        <p:blipFill>
          <a:blip r:embed="rId5"/>
          <a:stretch>
            <a:fillRect/>
          </a:stretch>
        </p:blipFill>
        <p:spPr>
          <a:xfrm>
            <a:off x="8281916" y="236167"/>
            <a:ext cx="3165905" cy="1904909"/>
          </a:xfrm>
          <a:prstGeom prst="rect">
            <a:avLst/>
          </a:prstGeom>
        </p:spPr>
      </p:pic>
      <p:pic>
        <p:nvPicPr>
          <p:cNvPr id="13" name="Picture 12" descr="A blue flag with yellow stars in the center&#10;&#10;AI-generated content may be incorrect.">
            <a:extLst>
              <a:ext uri="{FF2B5EF4-FFF2-40B4-BE49-F238E27FC236}">
                <a16:creationId xmlns:a16="http://schemas.microsoft.com/office/drawing/2014/main" id="{DACEE668-7D40-93B3-D572-0607C5D248C1}"/>
              </a:ext>
            </a:extLst>
          </p:cNvPr>
          <p:cNvPicPr>
            <a:picLocks noChangeAspect="1"/>
          </p:cNvPicPr>
          <p:nvPr/>
        </p:nvPicPr>
        <p:blipFill>
          <a:blip r:embed="rId6"/>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5BCE16EF-5684-DF32-84FF-4E2D6377C2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9408" y="2657351"/>
            <a:ext cx="633914" cy="633914"/>
          </a:xfrm>
          <a:prstGeom prst="rect">
            <a:avLst/>
          </a:prstGeom>
        </p:spPr>
      </p:pic>
      <p:sp>
        <p:nvSpPr>
          <p:cNvPr id="48" name="TextBox 47">
            <a:extLst>
              <a:ext uri="{FF2B5EF4-FFF2-40B4-BE49-F238E27FC236}">
                <a16:creationId xmlns:a16="http://schemas.microsoft.com/office/drawing/2014/main" id="{49FEB0EB-DBF5-EDEE-5ABA-3781A46D30CF}"/>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spTree>
    <p:extLst>
      <p:ext uri="{BB962C8B-B14F-4D97-AF65-F5344CB8AC3E}">
        <p14:creationId xmlns:p14="http://schemas.microsoft.com/office/powerpoint/2010/main" val="2161591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B4B0-EE8C-776C-DFB7-5D189E9E3399}"/>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8BBC141B-7AA7-2E6C-80D5-5BF3C237BC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18" name="Flowchart: Alternate Process 17">
            <a:extLst>
              <a:ext uri="{FF2B5EF4-FFF2-40B4-BE49-F238E27FC236}">
                <a16:creationId xmlns:a16="http://schemas.microsoft.com/office/drawing/2014/main" id="{42FA1273-1FC4-5D06-008F-3427FA17745A}"/>
              </a:ext>
            </a:extLst>
          </p:cNvPr>
          <p:cNvSpPr/>
          <p:nvPr/>
        </p:nvSpPr>
        <p:spPr>
          <a:xfrm>
            <a:off x="1225518" y="1742190"/>
            <a:ext cx="10029647" cy="249643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FB948D6-1E32-0E3C-DD2E-42D2BA1F3469}"/>
              </a:ext>
            </a:extLst>
          </p:cNvPr>
          <p:cNvSpPr txBox="1">
            <a:spLocks/>
          </p:cNvSpPr>
          <p:nvPr/>
        </p:nvSpPr>
        <p:spPr>
          <a:xfrm>
            <a:off x="1416236" y="1985987"/>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b="1" dirty="0">
                <a:solidFill>
                  <a:srgbClr val="E96751"/>
                </a:solidFill>
              </a:rPr>
              <a:t>Primer:</a:t>
            </a:r>
          </a:p>
          <a:p>
            <a:pPr marL="104775" indent="0"/>
            <a:r>
              <a:rPr lang="en-US" sz="2200" dirty="0">
                <a:solidFill>
                  <a:srgbClr val="494949"/>
                </a:solidFill>
              </a:rPr>
              <a:t>Na </a:t>
            </a:r>
            <a:r>
              <a:rPr lang="en-US" sz="2200" b="1" dirty="0">
                <a:solidFill>
                  <a:srgbClr val="494949"/>
                </a:solidFill>
              </a:rPr>
              <a:t>Irskem </a:t>
            </a:r>
            <a:r>
              <a:rPr lang="en-US" sz="2200" dirty="0">
                <a:solidFill>
                  <a:srgbClr val="494949"/>
                </a:solidFill>
              </a:rPr>
              <a:t>lahko nepovratna sredstva LEADER pokrijejo do</a:t>
            </a:r>
            <a:r>
              <a:rPr lang="en-US" sz="2200" b="1" dirty="0">
                <a:solidFill>
                  <a:srgbClr val="494949"/>
                </a:solidFill>
              </a:rPr>
              <a:t> 50 % stroškov projekta (najvišja nepovratna sredstva </a:t>
            </a:r>
            <a:r>
              <a:rPr lang="en-US" sz="2200" dirty="0">
                <a:solidFill>
                  <a:srgbClr val="494949"/>
                </a:solidFill>
              </a:rPr>
              <a:t>za zasebna podjetja </a:t>
            </a:r>
            <a:r>
              <a:rPr lang="en-US" sz="2200" b="1" dirty="0">
                <a:solidFill>
                  <a:srgbClr val="494949"/>
                </a:solidFill>
              </a:rPr>
              <a:t>so pogosto 50 000 EUR</a:t>
            </a:r>
            <a:r>
              <a:rPr lang="en-US" sz="2200" dirty="0">
                <a:solidFill>
                  <a:srgbClr val="494949"/>
                </a:solidFill>
              </a:rPr>
              <a:t>). </a:t>
            </a:r>
          </a:p>
          <a:p>
            <a:pPr marL="104775" indent="0"/>
            <a:r>
              <a:rPr lang="en-US" sz="2200" dirty="0">
                <a:solidFill>
                  <a:srgbClr val="494949"/>
                </a:solidFill>
              </a:rPr>
              <a:t>LEADER je dejansko financiral lokacije za glamping. </a:t>
            </a:r>
          </a:p>
          <a:p>
            <a:pPr marL="104775" indent="0"/>
            <a:r>
              <a:rPr lang="en-US" sz="2200" b="1" dirty="0">
                <a:solidFill>
                  <a:srgbClr val="EC7C69"/>
                </a:solidFill>
              </a:rPr>
              <a:t>Primer: </a:t>
            </a:r>
            <a:r>
              <a:rPr lang="en-US" sz="2200" dirty="0">
                <a:solidFill>
                  <a:srgbClr val="494949"/>
                </a:solidFill>
              </a:rPr>
              <a:t>Projekt glampinga na otoku Bere na Irskem je prejel 150 000 EUR.</a:t>
            </a:r>
          </a:p>
        </p:txBody>
      </p:sp>
      <p:sp>
        <p:nvSpPr>
          <p:cNvPr id="33" name="Freeform 28">
            <a:extLst>
              <a:ext uri="{FF2B5EF4-FFF2-40B4-BE49-F238E27FC236}">
                <a16:creationId xmlns:a16="http://schemas.microsoft.com/office/drawing/2014/main" id="{4FDC08BD-98DF-13B7-32B5-982282E552CA}"/>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5982B5E7-1D0E-02D3-CCDD-87C5401B2640}"/>
              </a:ext>
            </a:extLst>
          </p:cNvPr>
          <p:cNvSpPr txBox="1">
            <a:spLocks/>
          </p:cNvSpPr>
          <p:nvPr/>
        </p:nvSpPr>
        <p:spPr>
          <a:xfrm>
            <a:off x="477387" y="263037"/>
            <a:ext cx="708926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LEADER </a:t>
            </a:r>
          </a:p>
          <a:p>
            <a:pPr>
              <a:spcBef>
                <a:spcPts val="0"/>
              </a:spcBef>
            </a:pPr>
            <a:r>
              <a:rPr lang="en-US" sz="2400" dirty="0"/>
              <a:t>(Sklad EU za razvoj podeželja)</a:t>
            </a:r>
          </a:p>
        </p:txBody>
      </p:sp>
      <p:pic>
        <p:nvPicPr>
          <p:cNvPr id="43" name="Graphic 42" descr="Excellent with solid fill">
            <a:extLst>
              <a:ext uri="{FF2B5EF4-FFF2-40B4-BE49-F238E27FC236}">
                <a16:creationId xmlns:a16="http://schemas.microsoft.com/office/drawing/2014/main" id="{41EC4991-5067-D6B9-0D60-557D5732E6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5107" y="1715477"/>
            <a:ext cx="749373" cy="749373"/>
          </a:xfrm>
          <a:prstGeom prst="rect">
            <a:avLst/>
          </a:prstGeom>
        </p:spPr>
      </p:pic>
      <p:pic>
        <p:nvPicPr>
          <p:cNvPr id="5" name="Picture 4">
            <a:extLst>
              <a:ext uri="{FF2B5EF4-FFF2-40B4-BE49-F238E27FC236}">
                <a16:creationId xmlns:a16="http://schemas.microsoft.com/office/drawing/2014/main" id="{5346987C-CDF0-3977-6A7A-670660007541}"/>
              </a:ext>
            </a:extLst>
          </p:cNvPr>
          <p:cNvPicPr>
            <a:picLocks noChangeAspect="1"/>
          </p:cNvPicPr>
          <p:nvPr/>
        </p:nvPicPr>
        <p:blipFill>
          <a:blip r:embed="rId7"/>
          <a:stretch>
            <a:fillRect/>
          </a:stretch>
        </p:blipFill>
        <p:spPr>
          <a:xfrm>
            <a:off x="1164498" y="4726123"/>
            <a:ext cx="850589" cy="846711"/>
          </a:xfrm>
          <a:prstGeom prst="rect">
            <a:avLst/>
          </a:prstGeom>
        </p:spPr>
      </p:pic>
      <p:sp>
        <p:nvSpPr>
          <p:cNvPr id="14" name="TextBox 13">
            <a:extLst>
              <a:ext uri="{FF2B5EF4-FFF2-40B4-BE49-F238E27FC236}">
                <a16:creationId xmlns:a16="http://schemas.microsoft.com/office/drawing/2014/main" id="{C5D4286C-DD60-52F6-61DA-BCEB2AA6E8D7}"/>
              </a:ext>
            </a:extLst>
          </p:cNvPr>
          <p:cNvSpPr txBox="1"/>
          <p:nvPr/>
        </p:nvSpPr>
        <p:spPr>
          <a:xfrm>
            <a:off x="2138234" y="4675869"/>
            <a:ext cx="5605592" cy="1200329"/>
          </a:xfrm>
          <a:prstGeom prst="rect">
            <a:avLst/>
          </a:prstGeom>
          <a:solidFill>
            <a:schemeClr val="bg1"/>
          </a:solidFill>
        </p:spPr>
        <p:txBody>
          <a:bodyPr wrap="square" rtlCol="0">
            <a:spAutoFit/>
          </a:bodyPr>
          <a:lstStyle/>
          <a:p>
            <a:r>
              <a:rPr lang="en-US" b="1" i="1" dirty="0">
                <a:solidFill>
                  <a:srgbClr val="494949"/>
                </a:solidFill>
                <a:latin typeface="Google Sans"/>
              </a:rPr>
              <a:t>Priporočena literatura</a:t>
            </a:r>
            <a:endParaRPr lang="en-US" b="1" i="1" dirty="0">
              <a:solidFill>
                <a:srgbClr val="494949"/>
              </a:solidFill>
              <a:latin typeface="Google Sans"/>
              <a:hlinkClick r:id="rId8">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IE" dirty="0">
                <a:solidFill>
                  <a:srgbClr val="00B0F0"/>
                </a:solidFill>
                <a:hlinkClick r:id="rId9">
                  <a:extLst>
                    <a:ext uri="{A12FA001-AC4F-418D-AE19-62706E023703}">
                      <ahyp:hlinkClr xmlns:ahyp="http://schemas.microsoft.com/office/drawing/2018/hyperlinkcolor" val="tx"/>
                    </a:ext>
                  </a:extLst>
                </a:hlinkClick>
              </a:rPr>
              <a:t>Uvod v financiranje LEADER</a:t>
            </a:r>
            <a:endParaRPr lang="en-IE" dirty="0">
              <a:solidFill>
                <a:srgbClr val="00B0F0"/>
              </a:solidFill>
            </a:endParaRPr>
          </a:p>
          <a:p>
            <a:pPr marL="285750" indent="-285750">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Evropski kmetijski sklad za razvoj podeželja</a:t>
            </a:r>
            <a:endParaRPr lang="en-US" dirty="0">
              <a:solidFill>
                <a:srgbClr val="00B0F0"/>
              </a:solidFill>
            </a:endParaRPr>
          </a:p>
          <a:p>
            <a:pPr marL="285750" indent="-285750">
              <a:buFont typeface="Arial" panose="020B0604020202020204" pitchFamily="34" charset="0"/>
              <a:buChar char="•"/>
            </a:pPr>
            <a:r>
              <a:rPr lang="en-IE" dirty="0">
                <a:solidFill>
                  <a:srgbClr val="00B0F0"/>
                </a:solidFill>
                <a:hlinkClick r:id="rId11">
                  <a:extLst>
                    <a:ext uri="{A12FA001-AC4F-418D-AE19-62706E023703}">
                      <ahyp:hlinkClr xmlns:ahyp="http://schemas.microsoft.com/office/drawing/2018/hyperlinkcolor" val="tx"/>
                    </a:ext>
                  </a:extLst>
                </a:hlinkClick>
              </a:rPr>
              <a:t>Možnosti financiranja EU</a:t>
            </a:r>
            <a:endParaRPr lang="en-IE" dirty="0">
              <a:solidFill>
                <a:srgbClr val="459597"/>
              </a:solidFill>
            </a:endParaRPr>
          </a:p>
        </p:txBody>
      </p:sp>
    </p:spTree>
    <p:extLst>
      <p:ext uri="{BB962C8B-B14F-4D97-AF65-F5344CB8AC3E}">
        <p14:creationId xmlns:p14="http://schemas.microsoft.com/office/powerpoint/2010/main" val="2625821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67D90-CF58-FFE7-4B38-4F87116B9343}"/>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748E344E-20D5-BD9D-089E-7973698AAF9A}"/>
              </a:ext>
            </a:extLst>
          </p:cNvPr>
          <p:cNvSpPr/>
          <p:nvPr/>
        </p:nvSpPr>
        <p:spPr>
          <a:xfrm>
            <a:off x="1438748" y="2309886"/>
            <a:ext cx="10029648" cy="380415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5FCBA1B2-AC27-420B-6E18-6199393DFF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79465DBB-3866-F20F-142D-2F92403CE727}"/>
              </a:ext>
            </a:extLst>
          </p:cNvPr>
          <p:cNvSpPr/>
          <p:nvPr/>
        </p:nvSpPr>
        <p:spPr>
          <a:xfrm>
            <a:off x="798380" y="1433371"/>
            <a:ext cx="7179552"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4C411BC2-34A4-3A78-52D9-5E64E5F1F447}"/>
              </a:ext>
            </a:extLst>
          </p:cNvPr>
          <p:cNvSpPr txBox="1">
            <a:spLocks/>
          </p:cNvSpPr>
          <p:nvPr/>
        </p:nvSpPr>
        <p:spPr>
          <a:xfrm>
            <a:off x="1460733" y="1487123"/>
            <a:ext cx="5968767"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CLLD pomeni lokalni razvoj, ki ga vodi skupnost</a:t>
            </a:r>
          </a:p>
        </p:txBody>
      </p:sp>
      <p:sp>
        <p:nvSpPr>
          <p:cNvPr id="9" name="Text Placeholder 5">
            <a:extLst>
              <a:ext uri="{FF2B5EF4-FFF2-40B4-BE49-F238E27FC236}">
                <a16:creationId xmlns:a16="http://schemas.microsoft.com/office/drawing/2014/main" id="{92059BD3-87ED-B11F-02CF-B714A9CCD6CA}"/>
              </a:ext>
            </a:extLst>
          </p:cNvPr>
          <p:cNvSpPr txBox="1">
            <a:spLocks/>
          </p:cNvSpPr>
          <p:nvPr/>
        </p:nvSpPr>
        <p:spPr>
          <a:xfrm>
            <a:off x="1898649" y="2425704"/>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Cilj: </a:t>
            </a:r>
            <a:r>
              <a:rPr lang="en-US" sz="2200" b="1" dirty="0">
                <a:solidFill>
                  <a:srgbClr val="494949"/>
                </a:solidFill>
              </a:rPr>
              <a:t>LEADER CLLD </a:t>
            </a:r>
            <a:r>
              <a:rPr lang="en-US" sz="2200" dirty="0">
                <a:solidFill>
                  <a:srgbClr val="494949"/>
                </a:solidFill>
              </a:rPr>
              <a:t>je pobuda EU, ki je posebej zasnovana za razvoj podeželskega gospodarstva. </a:t>
            </a:r>
            <a:r>
              <a:rPr lang="en-US" sz="2200" b="1" dirty="0">
                <a:solidFill>
                  <a:srgbClr val="494949"/>
                </a:solidFill>
              </a:rPr>
              <a:t>CLLD </a:t>
            </a:r>
            <a:r>
              <a:rPr lang="en-US" sz="2200" dirty="0">
                <a:solidFill>
                  <a:srgbClr val="494949"/>
                </a:solidFill>
              </a:rPr>
              <a:t>pomeni </a:t>
            </a:r>
            <a:r>
              <a:rPr lang="en-US" sz="2200" b="1" dirty="0">
                <a:solidFill>
                  <a:srgbClr val="494949"/>
                </a:solidFill>
              </a:rPr>
              <a:t>lokalni razvoj, ki ga vodi skupnost, in </a:t>
            </a:r>
            <a:r>
              <a:rPr lang="en-US" sz="2200" dirty="0">
                <a:solidFill>
                  <a:srgbClr val="494949"/>
                </a:solidFill>
              </a:rPr>
              <a:t>podpira </a:t>
            </a:r>
            <a:r>
              <a:rPr lang="en-US" sz="2200" dirty="0">
                <a:solidFill>
                  <a:srgbClr val="494949"/>
                </a:solidFill>
                <a:hlinkClick r:id="rId5">
                  <a:extLst>
                    <a:ext uri="{A12FA001-AC4F-418D-AE19-62706E023703}">
                      <ahyp:hlinkClr xmlns:ahyp="http://schemas.microsoft.com/office/drawing/2018/hyperlinkcolor" val="tx"/>
                    </a:ext>
                  </a:extLst>
                </a:hlinkClick>
              </a:rPr>
              <a:t>razvoj podeželskih skupnosti</a:t>
            </a:r>
            <a:r>
              <a:rPr lang="en-US" sz="2200" dirty="0">
                <a:solidFill>
                  <a:srgbClr val="494949"/>
                </a:solidFill>
              </a:rPr>
              <a:t>. </a:t>
            </a:r>
          </a:p>
          <a:p>
            <a:pPr marL="104775" indent="0">
              <a:spcBef>
                <a:spcPts val="600"/>
              </a:spcBef>
            </a:pPr>
            <a:r>
              <a:rPr lang="en-US" sz="2200" dirty="0">
                <a:solidFill>
                  <a:srgbClr val="494949"/>
                </a:solidFill>
              </a:rPr>
              <a:t>Gre za pobudo EU za financiranje </a:t>
            </a:r>
            <a:r>
              <a:rPr lang="en-US" sz="2200" b="1" dirty="0">
                <a:solidFill>
                  <a:srgbClr val="494949"/>
                </a:solidFill>
              </a:rPr>
              <a:t>od spodaj navzgor, </a:t>
            </a:r>
            <a:r>
              <a:rPr lang="en-US" sz="2200" dirty="0">
                <a:solidFill>
                  <a:srgbClr val="494949"/>
                </a:solidFill>
              </a:rPr>
              <a:t>ki temelji na lokalnih pobudah in financira projekte na podlagi potreb skupnosti, kot so ustvarjanje delovnih mest, ohranjanje dediščine, spodbujanje vključevanja in podpiranje zelene ekonomije. </a:t>
            </a:r>
          </a:p>
          <a:p>
            <a:pPr marL="104775" indent="0">
              <a:spcBef>
                <a:spcPts val="600"/>
              </a:spcBef>
            </a:pPr>
            <a:r>
              <a:rPr lang="en-US" sz="2200" dirty="0">
                <a:solidFill>
                  <a:srgbClr val="494949"/>
                </a:solidFill>
              </a:rPr>
              <a:t>Financirana je iz </a:t>
            </a:r>
            <a:r>
              <a:rPr lang="en-US" sz="2200" b="1" dirty="0">
                <a:solidFill>
                  <a:srgbClr val="494949"/>
                </a:solidFill>
              </a:rPr>
              <a:t>Evropskega kmetijskega sklada za razvoj podeželja (EAFRD)</a:t>
            </a:r>
            <a:r>
              <a:rPr lang="en-US" sz="2200" dirty="0">
                <a:solidFill>
                  <a:srgbClr val="494949"/>
                </a:solidFill>
              </a:rPr>
              <a:t>. Upravljajo jo </a:t>
            </a:r>
            <a:r>
              <a:rPr lang="en-US" sz="2200" b="1" dirty="0">
                <a:solidFill>
                  <a:srgbClr val="494949"/>
                </a:solidFill>
              </a:rPr>
              <a:t>lokalne akcijske skupine (LAG) </a:t>
            </a:r>
            <a:r>
              <a:rPr lang="en-US" sz="2200" dirty="0">
                <a:solidFill>
                  <a:srgbClr val="494949"/>
                </a:solidFill>
              </a:rPr>
              <a:t>na podeželskih območjih. Zasnovana je za krepitev </a:t>
            </a:r>
            <a:r>
              <a:rPr lang="en-US" sz="2200" b="1" dirty="0">
                <a:solidFill>
                  <a:srgbClr val="494949"/>
                </a:solidFill>
              </a:rPr>
              <a:t>lokalnih skupnosti, da lahko identificirajo in financirajo projekte</a:t>
            </a:r>
            <a:r>
              <a:rPr lang="en-US" sz="2200" dirty="0">
                <a:solidFill>
                  <a:srgbClr val="494949"/>
                </a:solidFill>
              </a:rPr>
              <a:t>, ki ustrezajo lokalnim potrebam. V vsaki podeželski regiji </a:t>
            </a:r>
            <a:r>
              <a:rPr lang="en-US" sz="2200" b="1" dirty="0">
                <a:solidFill>
                  <a:srgbClr val="494949"/>
                </a:solidFill>
              </a:rPr>
              <a:t>lokalna akcijska skupina (LAG)</a:t>
            </a:r>
            <a:r>
              <a:rPr lang="en-US" sz="2200" dirty="0">
                <a:solidFill>
                  <a:srgbClr val="494949"/>
                </a:solidFill>
              </a:rPr>
              <a:t>, sestavljena iz predstavnikov skupnosti, zasebnega in javnega sektorja, odloča o dodelitvi sredstev za lokalne projekte. </a:t>
            </a:r>
          </a:p>
          <a:p>
            <a:pPr marL="104775" indent="0">
              <a:spcBef>
                <a:spcPts val="600"/>
              </a:spcBef>
            </a:pPr>
            <a:endParaRPr lang="en-US" dirty="0"/>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4959C3C3-FEE1-5627-B169-2E9E4A1A1876}"/>
              </a:ext>
            </a:extLst>
          </p:cNvPr>
          <p:cNvCxnSpPr>
            <a:cxnSpLocks/>
            <a:stCxn id="7" idx="1"/>
            <a:endCxn id="11" idx="1"/>
          </p:cNvCxnSpPr>
          <p:nvPr/>
        </p:nvCxnSpPr>
        <p:spPr>
          <a:xfrm rot="10800000" flipH="1" flipV="1">
            <a:off x="798380" y="1835198"/>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AA000B5D-95F1-0327-F0C4-785F070C1ED7}"/>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30D59E7-3C1F-9B65-B00A-4540E334EEBB}"/>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LEADER (CLLD)</a:t>
            </a:r>
          </a:p>
          <a:p>
            <a:r>
              <a:rPr lang="en-US" sz="2400" i="1" dirty="0"/>
              <a:t>CLLD Lokalni razvoj, ki ga vodi skupnost</a:t>
            </a:r>
          </a:p>
        </p:txBody>
      </p:sp>
      <p:pic>
        <p:nvPicPr>
          <p:cNvPr id="3" name="Picture 2">
            <a:extLst>
              <a:ext uri="{FF2B5EF4-FFF2-40B4-BE49-F238E27FC236}">
                <a16:creationId xmlns:a16="http://schemas.microsoft.com/office/drawing/2014/main" id="{A8D933AE-D44D-ACF9-596A-29EBB37D37F4}"/>
              </a:ext>
            </a:extLst>
          </p:cNvPr>
          <p:cNvPicPr>
            <a:picLocks noChangeAspect="1"/>
          </p:cNvPicPr>
          <p:nvPr/>
        </p:nvPicPr>
        <p:blipFill>
          <a:blip r:embed="rId6"/>
          <a:stretch>
            <a:fillRect/>
          </a:stretch>
        </p:blipFill>
        <p:spPr>
          <a:xfrm>
            <a:off x="8281916" y="236167"/>
            <a:ext cx="3165905" cy="1904909"/>
          </a:xfrm>
          <a:prstGeom prst="rect">
            <a:avLst/>
          </a:prstGeom>
        </p:spPr>
      </p:pic>
      <p:pic>
        <p:nvPicPr>
          <p:cNvPr id="13" name="Picture 12" descr="A blue flag with yellow stars in the center&#10;&#10;AI-generated content may be incorrect.">
            <a:extLst>
              <a:ext uri="{FF2B5EF4-FFF2-40B4-BE49-F238E27FC236}">
                <a16:creationId xmlns:a16="http://schemas.microsoft.com/office/drawing/2014/main" id="{1604EE7E-D547-82B3-C785-8D795B0D6809}"/>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B8281FBC-A09D-A760-B8AE-5B274B0A30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9408" y="2657351"/>
            <a:ext cx="633914" cy="633914"/>
          </a:xfrm>
          <a:prstGeom prst="rect">
            <a:avLst/>
          </a:prstGeom>
        </p:spPr>
      </p:pic>
      <p:sp>
        <p:nvSpPr>
          <p:cNvPr id="48" name="TextBox 47">
            <a:extLst>
              <a:ext uri="{FF2B5EF4-FFF2-40B4-BE49-F238E27FC236}">
                <a16:creationId xmlns:a16="http://schemas.microsoft.com/office/drawing/2014/main" id="{5E28C9A3-F5E0-7F0A-BC1D-AD1C7EFCC643}"/>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spTree>
    <p:extLst>
      <p:ext uri="{BB962C8B-B14F-4D97-AF65-F5344CB8AC3E}">
        <p14:creationId xmlns:p14="http://schemas.microsoft.com/office/powerpoint/2010/main" val="4003577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5E650-479E-FC0D-369F-DA05AB3A6A92}"/>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29471C14-BDC4-FB9C-B87F-A5D2D042DB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18" name="Flowchart: Alternate Process 17">
            <a:extLst>
              <a:ext uri="{FF2B5EF4-FFF2-40B4-BE49-F238E27FC236}">
                <a16:creationId xmlns:a16="http://schemas.microsoft.com/office/drawing/2014/main" id="{90BA691A-FB9F-EEBF-89A4-3004A87DCAE2}"/>
              </a:ext>
            </a:extLst>
          </p:cNvPr>
          <p:cNvSpPr/>
          <p:nvPr/>
        </p:nvSpPr>
        <p:spPr>
          <a:xfrm>
            <a:off x="590550" y="1737272"/>
            <a:ext cx="6372225" cy="315930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67B68BAD-390C-E568-888B-94C730BE4EBC}"/>
              </a:ext>
            </a:extLst>
          </p:cNvPr>
          <p:cNvSpPr txBox="1">
            <a:spLocks/>
          </p:cNvSpPr>
          <p:nvPr/>
        </p:nvSpPr>
        <p:spPr>
          <a:xfrm>
            <a:off x="837849" y="1939825"/>
            <a:ext cx="637222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b="1" dirty="0">
                <a:solidFill>
                  <a:srgbClr val="E96751"/>
                </a:solidFill>
              </a:rPr>
              <a:t>Primer:</a:t>
            </a:r>
          </a:p>
          <a:p>
            <a:pPr marL="104775" indent="0"/>
            <a:r>
              <a:rPr lang="en-US" sz="2200" dirty="0">
                <a:solidFill>
                  <a:srgbClr val="494949"/>
                </a:solidFill>
              </a:rPr>
              <a:t>Sredstva lahko podpirajo turizem, kulturo, obrt, prehrano, </a:t>
            </a:r>
            <a:r>
              <a:rPr lang="en-US" sz="2200" dirty="0" err="1">
                <a:solidFill>
                  <a:srgbClr val="494949"/>
                </a:solidFill>
              </a:rPr>
              <a:t>digitalizacijo</a:t>
            </a:r>
            <a:r>
              <a:rPr lang="en-US" sz="2200" dirty="0">
                <a:solidFill>
                  <a:srgbClr val="494949"/>
                </a:solidFill>
              </a:rPr>
              <a:t>, okolje in socialne inovacije. </a:t>
            </a:r>
          </a:p>
          <a:p>
            <a:pPr marL="104775" indent="0"/>
            <a:r>
              <a:rPr lang="en-US" sz="2200" dirty="0">
                <a:solidFill>
                  <a:srgbClr val="494949"/>
                </a:solidFill>
              </a:rPr>
              <a:t>Običajno </a:t>
            </a:r>
            <a:r>
              <a:rPr lang="en-US" sz="2200" b="1" dirty="0">
                <a:solidFill>
                  <a:srgbClr val="494949"/>
                </a:solidFill>
              </a:rPr>
              <a:t>se sofinancira 50–75 %</a:t>
            </a:r>
            <a:r>
              <a:rPr lang="en-US" sz="2200" dirty="0">
                <a:solidFill>
                  <a:srgbClr val="494949"/>
                </a:solidFill>
              </a:rPr>
              <a:t>, odvisno od nacionalnih predpisov. </a:t>
            </a:r>
          </a:p>
          <a:p>
            <a:pPr marL="104775" indent="0"/>
            <a:r>
              <a:rPr lang="en-US" sz="2200" dirty="0">
                <a:solidFill>
                  <a:srgbClr val="494949"/>
                </a:solidFill>
              </a:rPr>
              <a:t>Upravičeni so nevladne organizacije, mala podjetja, občine, socialna podjetja in posamezniki (z izvedljivimi načrti).</a:t>
            </a:r>
          </a:p>
        </p:txBody>
      </p:sp>
      <p:sp>
        <p:nvSpPr>
          <p:cNvPr id="33" name="Freeform 28">
            <a:extLst>
              <a:ext uri="{FF2B5EF4-FFF2-40B4-BE49-F238E27FC236}">
                <a16:creationId xmlns:a16="http://schemas.microsoft.com/office/drawing/2014/main" id="{FC7808B3-3D93-CDE5-868E-AAD7AA48BEAC}"/>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3B34DF7-966E-EB22-D700-FAC6CA9FD2BE}"/>
              </a:ext>
            </a:extLst>
          </p:cNvPr>
          <p:cNvSpPr txBox="1">
            <a:spLocks/>
          </p:cNvSpPr>
          <p:nvPr/>
        </p:nvSpPr>
        <p:spPr>
          <a:xfrm>
            <a:off x="477387" y="263037"/>
            <a:ext cx="708926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400" b="1" dirty="0"/>
              <a:t>LEADER (CLLD)</a:t>
            </a:r>
          </a:p>
          <a:p>
            <a:r>
              <a:rPr lang="en-US" sz="2400" i="1" dirty="0"/>
              <a:t>CLLD Lokalni razvoj, ki ga vodi skupnost</a:t>
            </a:r>
          </a:p>
        </p:txBody>
      </p:sp>
      <p:pic>
        <p:nvPicPr>
          <p:cNvPr id="43" name="Graphic 42" descr="Excellent with solid fill">
            <a:extLst>
              <a:ext uri="{FF2B5EF4-FFF2-40B4-BE49-F238E27FC236}">
                <a16:creationId xmlns:a16="http://schemas.microsoft.com/office/drawing/2014/main" id="{0AF037A3-1D47-3F4A-3AA8-6E7360675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550" y="1737271"/>
            <a:ext cx="749373" cy="749373"/>
          </a:xfrm>
          <a:prstGeom prst="rect">
            <a:avLst/>
          </a:prstGeom>
        </p:spPr>
      </p:pic>
      <p:sp>
        <p:nvSpPr>
          <p:cNvPr id="2" name="Text Placeholder 11">
            <a:extLst>
              <a:ext uri="{FF2B5EF4-FFF2-40B4-BE49-F238E27FC236}">
                <a16:creationId xmlns:a16="http://schemas.microsoft.com/office/drawing/2014/main" id="{1830F470-2FCA-21F6-372A-42ACC8CCE747}"/>
              </a:ext>
            </a:extLst>
          </p:cNvPr>
          <p:cNvSpPr txBox="1">
            <a:spLocks/>
          </p:cNvSpPr>
          <p:nvPr/>
        </p:nvSpPr>
        <p:spPr>
          <a:xfrm>
            <a:off x="914399" y="5040893"/>
            <a:ext cx="644842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b="1" dirty="0">
                <a:solidFill>
                  <a:srgbClr val="E96751"/>
                </a:solidFill>
              </a:rPr>
              <a:t>Primer: </a:t>
            </a:r>
            <a:r>
              <a:rPr lang="en-US" sz="2600" b="1" dirty="0">
                <a:solidFill>
                  <a:srgbClr val="459597"/>
                </a:solidFill>
              </a:rPr>
              <a:t>Možnosti financiranja Odprto </a:t>
            </a:r>
          </a:p>
          <a:p>
            <a:pPr marL="0" indent="0">
              <a:spcBef>
                <a:spcPts val="0"/>
              </a:spcBef>
              <a:buNone/>
            </a:pPr>
            <a:r>
              <a:rPr lang="en-US" sz="2600" dirty="0">
                <a:solidFill>
                  <a:srgbClr val="494949"/>
                </a:solidFill>
              </a:rPr>
              <a:t>Razvoj turističnih nastanitev v Donegalu, Irska </a:t>
            </a:r>
            <a:r>
              <a:rPr lang="en-US" sz="2400" i="1" dirty="0">
                <a:solidFill>
                  <a:srgbClr val="494949"/>
                </a:solidFill>
              </a:rPr>
              <a:t>(naslednji diapozitiv)</a:t>
            </a:r>
          </a:p>
        </p:txBody>
      </p:sp>
      <p:pic>
        <p:nvPicPr>
          <p:cNvPr id="3" name="Picture 2">
            <a:extLst>
              <a:ext uri="{FF2B5EF4-FFF2-40B4-BE49-F238E27FC236}">
                <a16:creationId xmlns:a16="http://schemas.microsoft.com/office/drawing/2014/main" id="{6A2B1009-2AA3-91E0-FD0F-A8A263CC35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pic>
        <p:nvPicPr>
          <p:cNvPr id="2050" name="Picture 2">
            <a:extLst>
              <a:ext uri="{FF2B5EF4-FFF2-40B4-BE49-F238E27FC236}">
                <a16:creationId xmlns:a16="http://schemas.microsoft.com/office/drawing/2014/main" id="{77C4A26B-A3A8-7813-F257-3AF4E1F7A5A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6342"/>
          <a:stretch>
            <a:fillRect/>
          </a:stretch>
        </p:blipFill>
        <p:spPr bwMode="auto">
          <a:xfrm>
            <a:off x="7697728" y="1853136"/>
            <a:ext cx="3509962" cy="246168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3">
            <a:extLst>
              <a:ext uri="{FF2B5EF4-FFF2-40B4-BE49-F238E27FC236}">
                <a16:creationId xmlns:a16="http://schemas.microsoft.com/office/drawing/2014/main" id="{1ED1D4A3-3CB7-1AF7-851E-DBE409CB1380}"/>
              </a:ext>
            </a:extLst>
          </p:cNvPr>
          <p:cNvSpPr txBox="1">
            <a:spLocks/>
          </p:cNvSpPr>
          <p:nvPr/>
        </p:nvSpPr>
        <p:spPr>
          <a:xfrm>
            <a:off x="7429500" y="5117875"/>
            <a:ext cx="4051845" cy="663800"/>
          </a:xfrm>
          <a:prstGeom prst="rect">
            <a:avLst/>
          </a:prstGeom>
          <a:solidFill>
            <a:srgbClr val="E96751"/>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n-lt"/>
              </a:rPr>
              <a:t>Spletna stran</a:t>
            </a:r>
            <a:r>
              <a:rPr lang="en-US" sz="1600" dirty="0">
                <a:hlinkClick r:id="rId9">
                  <a:extLst>
                    <a:ext uri="{A12FA001-AC4F-418D-AE19-62706E023703}">
                      <ahyp:hlinkClr xmlns:ahyp="http://schemas.microsoft.com/office/drawing/2018/hyperlinkcolor" val="tx"/>
                    </a:ext>
                  </a:extLst>
                </a:hlinkClick>
              </a:rPr>
              <a:t> https://dldc.org/leader-programme-2023-2027-targeted-call-for-tourist-accommodation-projects/</a:t>
            </a:r>
            <a:r>
              <a:rPr lang="en-US" sz="1600" dirty="0"/>
              <a:t> </a:t>
            </a:r>
            <a:endParaRPr lang="en-US" sz="1600" dirty="0">
              <a:latin typeface="+mn-lt"/>
            </a:endParaRPr>
          </a:p>
        </p:txBody>
      </p:sp>
    </p:spTree>
    <p:extLst>
      <p:ext uri="{BB962C8B-B14F-4D97-AF65-F5344CB8AC3E}">
        <p14:creationId xmlns:p14="http://schemas.microsoft.com/office/powerpoint/2010/main" val="1433945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0B4DE-DF1E-A82A-5329-47BE9D07CF59}"/>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432E922-1FEE-5409-3B4F-C79A707E601F}"/>
              </a:ext>
            </a:extLst>
          </p:cNvPr>
          <p:cNvCxnSpPr>
            <a:cxnSpLocks/>
          </p:cNvCxnSpPr>
          <p:nvPr/>
        </p:nvCxnSpPr>
        <p:spPr>
          <a:xfrm>
            <a:off x="0" y="136495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39AA07F1-ACFB-6ADC-8155-FD321E9F4688}"/>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D7168D1C-5CAA-293F-2A08-4890075B163F}"/>
              </a:ext>
            </a:extLst>
          </p:cNvPr>
          <p:cNvSpPr/>
          <p:nvPr/>
        </p:nvSpPr>
        <p:spPr>
          <a:xfrm>
            <a:off x="1531042" y="1685651"/>
            <a:ext cx="9882026"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8C0B73DA-38F3-B355-2AA4-826F2DE11DB0}"/>
              </a:ext>
            </a:extLst>
          </p:cNvPr>
          <p:cNvSpPr/>
          <p:nvPr/>
        </p:nvSpPr>
        <p:spPr>
          <a:xfrm>
            <a:off x="853709" y="1550185"/>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2" name="Freeform: Shape 11">
            <a:extLst>
              <a:ext uri="{FF2B5EF4-FFF2-40B4-BE49-F238E27FC236}">
                <a16:creationId xmlns:a16="http://schemas.microsoft.com/office/drawing/2014/main" id="{CD4F2B19-1E49-5694-154D-7DA1B2C1F604}"/>
              </a:ext>
            </a:extLst>
          </p:cNvPr>
          <p:cNvSpPr/>
          <p:nvPr/>
        </p:nvSpPr>
        <p:spPr>
          <a:xfrm>
            <a:off x="1924980" y="2955739"/>
            <a:ext cx="9488088" cy="1445630"/>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B5CEE7C8-F2A1-4F4A-80EA-59972F1820EB}"/>
              </a:ext>
            </a:extLst>
          </p:cNvPr>
          <p:cNvSpPr/>
          <p:nvPr/>
        </p:nvSpPr>
        <p:spPr>
          <a:xfrm>
            <a:off x="1247646" y="304670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842465A6-ECEF-1F6D-4FB8-67BB36ED8E37}"/>
              </a:ext>
            </a:extLst>
          </p:cNvPr>
          <p:cNvSpPr/>
          <p:nvPr/>
        </p:nvSpPr>
        <p:spPr>
          <a:xfrm>
            <a:off x="1531042" y="4543221"/>
            <a:ext cx="9882026" cy="205548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buNone/>
            </a:pPr>
            <a:endParaRPr lang="en-GB" sz="5600" kern="1200" dirty="0"/>
          </a:p>
        </p:txBody>
      </p:sp>
      <p:sp>
        <p:nvSpPr>
          <p:cNvPr id="15" name="Oval 14">
            <a:extLst>
              <a:ext uri="{FF2B5EF4-FFF2-40B4-BE49-F238E27FC236}">
                <a16:creationId xmlns:a16="http://schemas.microsoft.com/office/drawing/2014/main" id="{70FA5B83-D3E6-2AA2-E158-0EE7406DFAF6}"/>
              </a:ext>
            </a:extLst>
          </p:cNvPr>
          <p:cNvSpPr/>
          <p:nvPr/>
        </p:nvSpPr>
        <p:spPr>
          <a:xfrm>
            <a:off x="853709" y="4801385"/>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6016DD4A-D828-A6FB-94CD-360E757A4D5B}"/>
              </a:ext>
            </a:extLst>
          </p:cNvPr>
          <p:cNvSpPr>
            <a:spLocks noGrp="1"/>
          </p:cNvSpPr>
          <p:nvPr>
            <p:ph type="body" sz="quarter" idx="18"/>
          </p:nvPr>
        </p:nvSpPr>
        <p:spPr>
          <a:xfrm>
            <a:off x="2339609" y="1776612"/>
            <a:ext cx="8942225" cy="901809"/>
          </a:xfrm>
        </p:spPr>
        <p:txBody>
          <a:bodyPr anchor="ctr"/>
          <a:lstStyle/>
          <a:p>
            <a:pPr marL="0" indent="0"/>
            <a:r>
              <a:rPr lang="en-US" sz="2200" b="1" dirty="0">
                <a:solidFill>
                  <a:schemeClr val="bg1"/>
                </a:solidFill>
              </a:rPr>
              <a:t>Donegal Local Development Company CLG (DLDC) in Donegal Local Community Development Committee (LCDC) </a:t>
            </a:r>
            <a:r>
              <a:rPr lang="en-US" sz="2200" dirty="0">
                <a:solidFill>
                  <a:schemeClr val="bg1"/>
                </a:solidFill>
              </a:rPr>
              <a:t>sta objavila financiranje projektov turističnih nastanitev v okviru </a:t>
            </a:r>
            <a:r>
              <a:rPr lang="en-US" sz="2200" dirty="0" err="1">
                <a:solidFill>
                  <a:schemeClr val="bg1"/>
                </a:solidFill>
              </a:rPr>
              <a:t>programa</a:t>
            </a:r>
            <a:r>
              <a:rPr lang="en-US" sz="2200" dirty="0">
                <a:solidFill>
                  <a:schemeClr val="bg1"/>
                </a:solidFill>
              </a:rPr>
              <a:t> LEADER. </a:t>
            </a:r>
          </a:p>
        </p:txBody>
      </p:sp>
      <p:sp>
        <p:nvSpPr>
          <p:cNvPr id="17" name="Text Placeholder 4">
            <a:extLst>
              <a:ext uri="{FF2B5EF4-FFF2-40B4-BE49-F238E27FC236}">
                <a16:creationId xmlns:a16="http://schemas.microsoft.com/office/drawing/2014/main" id="{68BE41BD-6B45-D26A-C7CE-45CB01FBAD2B}"/>
              </a:ext>
            </a:extLst>
          </p:cNvPr>
          <p:cNvSpPr txBox="1">
            <a:spLocks/>
          </p:cNvSpPr>
          <p:nvPr/>
        </p:nvSpPr>
        <p:spPr>
          <a:xfrm>
            <a:off x="2339608" y="5145087"/>
            <a:ext cx="8942225"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pPr>
            <a:r>
              <a:rPr lang="en-US" sz="2200" dirty="0">
                <a:solidFill>
                  <a:schemeClr val="bg1"/>
                </a:solidFill>
              </a:rPr>
              <a:t>Za projekte v okviru podtematov kmetijska diverzifikacija ter podeželski turizem in rekreacija so na voljo nepovratna sredstva v višini do 50 000 EUR.  </a:t>
            </a:r>
          </a:p>
          <a:p>
            <a:pPr marL="0" indent="0">
              <a:spcBef>
                <a:spcPts val="0"/>
              </a:spcBef>
              <a:spcAft>
                <a:spcPts val="600"/>
              </a:spcAft>
            </a:pPr>
            <a:r>
              <a:rPr lang="en-US" sz="2200" dirty="0">
                <a:solidFill>
                  <a:schemeClr val="bg1"/>
                </a:solidFill>
              </a:rPr>
              <a:t>Te subvencije so namenjene podpori podjetjem pri razvoju visokokakovostnih turističnih nastanitev. Zasebni prosilci so upravičeni do financiranja v višini do 50 % stroškov svojega projekta, prosilci iz skupnosti pa do 75 % financiranja.  </a:t>
            </a:r>
          </a:p>
        </p:txBody>
      </p:sp>
      <p:sp>
        <p:nvSpPr>
          <p:cNvPr id="19" name="Text Placeholder 4">
            <a:extLst>
              <a:ext uri="{FF2B5EF4-FFF2-40B4-BE49-F238E27FC236}">
                <a16:creationId xmlns:a16="http://schemas.microsoft.com/office/drawing/2014/main" id="{C49DB631-3AC9-BA3E-8A1E-A920AC25A9AC}"/>
              </a:ext>
            </a:extLst>
          </p:cNvPr>
          <p:cNvSpPr txBox="1">
            <a:spLocks/>
          </p:cNvSpPr>
          <p:nvPr/>
        </p:nvSpPr>
        <p:spPr>
          <a:xfrm>
            <a:off x="2710832" y="3208464"/>
            <a:ext cx="8571001"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Lokalna razvojna strategija (LDS), </a:t>
            </a:r>
            <a:r>
              <a:rPr lang="en-US" sz="2200" dirty="0">
                <a:solidFill>
                  <a:schemeClr val="bg1"/>
                </a:solidFill>
              </a:rPr>
              <a:t>oblikovana v posvetovanju z lokalnimi skupnostmi, ima za cilj izboljšati turistično ponudbo Donegala, spodbuditi podeželski turizem in podpreti lokalna turistična podjetja, hkrati pa spodbujati gospodarski razvoj in ohranjati okoljsko trajnost. </a:t>
            </a:r>
          </a:p>
        </p:txBody>
      </p:sp>
      <p:pic>
        <p:nvPicPr>
          <p:cNvPr id="21" name="Graphic 20" descr="Target with solid fill">
            <a:extLst>
              <a:ext uri="{FF2B5EF4-FFF2-40B4-BE49-F238E27FC236}">
                <a16:creationId xmlns:a16="http://schemas.microsoft.com/office/drawing/2014/main" id="{07341983-FC35-3EDA-D07D-0BD9525E0A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842" y="1770318"/>
            <a:ext cx="914400" cy="914400"/>
          </a:xfrm>
          <a:prstGeom prst="rect">
            <a:avLst/>
          </a:prstGeom>
        </p:spPr>
      </p:pic>
      <p:pic>
        <p:nvPicPr>
          <p:cNvPr id="23" name="Graphic 22" descr="Bullseye with solid fill">
            <a:extLst>
              <a:ext uri="{FF2B5EF4-FFF2-40B4-BE49-F238E27FC236}">
                <a16:creationId xmlns:a16="http://schemas.microsoft.com/office/drawing/2014/main" id="{9BECAAFE-BEB8-D898-DDC1-CDEC9D240D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7779" y="3266836"/>
            <a:ext cx="914400" cy="914400"/>
          </a:xfrm>
          <a:prstGeom prst="rect">
            <a:avLst/>
          </a:prstGeom>
        </p:spPr>
      </p:pic>
      <p:pic>
        <p:nvPicPr>
          <p:cNvPr id="25" name="Graphic 24" descr="Handshake with solid fill">
            <a:extLst>
              <a:ext uri="{FF2B5EF4-FFF2-40B4-BE49-F238E27FC236}">
                <a16:creationId xmlns:a16="http://schemas.microsoft.com/office/drawing/2014/main" id="{92D26CE6-1653-7208-351D-C38231C05E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842" y="5015221"/>
            <a:ext cx="914400" cy="914400"/>
          </a:xfrm>
          <a:prstGeom prst="rect">
            <a:avLst/>
          </a:prstGeom>
        </p:spPr>
      </p:pic>
      <p:sp>
        <p:nvSpPr>
          <p:cNvPr id="18" name="Text Placeholder 11">
            <a:extLst>
              <a:ext uri="{FF2B5EF4-FFF2-40B4-BE49-F238E27FC236}">
                <a16:creationId xmlns:a16="http://schemas.microsoft.com/office/drawing/2014/main" id="{55DBF1DD-87B9-110A-DD1A-B61E2C748A1B}"/>
              </a:ext>
            </a:extLst>
          </p:cNvPr>
          <p:cNvSpPr txBox="1">
            <a:spLocks/>
          </p:cNvSpPr>
          <p:nvPr/>
        </p:nvSpPr>
        <p:spPr>
          <a:xfrm>
            <a:off x="296824" y="240971"/>
            <a:ext cx="11099519" cy="107719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E96751"/>
                </a:solidFill>
              </a:rPr>
              <a:t>Primer: </a:t>
            </a:r>
            <a:r>
              <a:rPr lang="en-US" b="1" dirty="0">
                <a:solidFill>
                  <a:srgbClr val="459597"/>
                </a:solidFill>
              </a:rPr>
              <a:t>Možnosti financiranja Odprto </a:t>
            </a:r>
          </a:p>
          <a:p>
            <a:pPr marL="0" indent="0">
              <a:buNone/>
            </a:pPr>
            <a:r>
              <a:rPr lang="en-US" sz="2600" dirty="0">
                <a:solidFill>
                  <a:srgbClr val="494949"/>
                </a:solidFill>
              </a:rPr>
              <a:t>Razvoj turističnih </a:t>
            </a:r>
            <a:r>
              <a:rPr lang="en-US" sz="2600" dirty="0" err="1">
                <a:solidFill>
                  <a:srgbClr val="494949"/>
                </a:solidFill>
              </a:rPr>
              <a:t>nastanitev</a:t>
            </a:r>
            <a:r>
              <a:rPr lang="en-US" sz="2600" dirty="0">
                <a:solidFill>
                  <a:srgbClr val="494949"/>
                </a:solidFill>
              </a:rPr>
              <a:t> v </a:t>
            </a:r>
            <a:r>
              <a:rPr lang="en-US" sz="2600" dirty="0" err="1">
                <a:solidFill>
                  <a:srgbClr val="494949"/>
                </a:solidFill>
              </a:rPr>
              <a:t>Donegalu</a:t>
            </a:r>
            <a:r>
              <a:rPr lang="en-US" sz="2600" dirty="0">
                <a:solidFill>
                  <a:srgbClr val="494949"/>
                </a:solidFill>
              </a:rPr>
              <a:t> </a:t>
            </a:r>
            <a:r>
              <a:rPr lang="en-US" sz="2600" dirty="0" err="1">
                <a:solidFill>
                  <a:srgbClr val="494949"/>
                </a:solidFill>
              </a:rPr>
              <a:t>na</a:t>
            </a:r>
            <a:r>
              <a:rPr lang="en-US" sz="2600" dirty="0">
                <a:solidFill>
                  <a:srgbClr val="494949"/>
                </a:solidFill>
              </a:rPr>
              <a:t> </a:t>
            </a:r>
            <a:r>
              <a:rPr lang="en-US" sz="2600" dirty="0" err="1">
                <a:solidFill>
                  <a:srgbClr val="494949"/>
                </a:solidFill>
              </a:rPr>
              <a:t>Irskem</a:t>
            </a:r>
            <a:endParaRPr lang="en-US" sz="2600" dirty="0" err="1">
              <a:solidFill>
                <a:srgbClr val="494949"/>
              </a:solidFill>
              <a:ea typeface="Calibri"/>
              <a:cs typeface="Calibri"/>
            </a:endParaRPr>
          </a:p>
        </p:txBody>
      </p:sp>
    </p:spTree>
    <p:extLst>
      <p:ext uri="{BB962C8B-B14F-4D97-AF65-F5344CB8AC3E}">
        <p14:creationId xmlns:p14="http://schemas.microsoft.com/office/powerpoint/2010/main" val="672904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877BB-5DFF-5FA5-018F-D41F6F6B24B5}"/>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9D7A60FD-1737-18E9-ADCD-E51B404953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33" name="Freeform 28">
            <a:extLst>
              <a:ext uri="{FF2B5EF4-FFF2-40B4-BE49-F238E27FC236}">
                <a16:creationId xmlns:a16="http://schemas.microsoft.com/office/drawing/2014/main" id="{932C9456-F5F7-4245-CA3A-68C081EA953F}"/>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7094BE8-FF12-70C1-A774-892EC8E61CF1}"/>
              </a:ext>
            </a:extLst>
          </p:cNvPr>
          <p:cNvSpPr txBox="1">
            <a:spLocks/>
          </p:cNvSpPr>
          <p:nvPr/>
        </p:nvSpPr>
        <p:spPr>
          <a:xfrm>
            <a:off x="43709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Projekti, financirani iz programa EU LEADER</a:t>
            </a:r>
          </a:p>
        </p:txBody>
      </p:sp>
      <p:sp>
        <p:nvSpPr>
          <p:cNvPr id="2" name="Flowchart: Alternate Process 1">
            <a:extLst>
              <a:ext uri="{FF2B5EF4-FFF2-40B4-BE49-F238E27FC236}">
                <a16:creationId xmlns:a16="http://schemas.microsoft.com/office/drawing/2014/main" id="{7DDF1682-ED63-1401-1893-12F99D859FF8}"/>
              </a:ext>
            </a:extLst>
          </p:cNvPr>
          <p:cNvSpPr/>
          <p:nvPr/>
        </p:nvSpPr>
        <p:spPr>
          <a:xfrm>
            <a:off x="1320768" y="1391825"/>
            <a:ext cx="10029647" cy="2570575"/>
          </a:xfrm>
          <a:prstGeom prst="flowChartAlternateProcess">
            <a:avLst/>
          </a:prstGeom>
          <a:no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94949"/>
              </a:solidFill>
            </a:endParaRPr>
          </a:p>
        </p:txBody>
      </p:sp>
      <p:sp>
        <p:nvSpPr>
          <p:cNvPr id="3" name="Text Placeholder 5">
            <a:extLst>
              <a:ext uri="{FF2B5EF4-FFF2-40B4-BE49-F238E27FC236}">
                <a16:creationId xmlns:a16="http://schemas.microsoft.com/office/drawing/2014/main" id="{0192AD82-E32C-659F-681F-CDCB20C0FE94}"/>
              </a:ext>
            </a:extLst>
          </p:cNvPr>
          <p:cNvSpPr txBox="1">
            <a:spLocks/>
          </p:cNvSpPr>
          <p:nvPr/>
        </p:nvSpPr>
        <p:spPr>
          <a:xfrm>
            <a:off x="2004086" y="1541051"/>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C7C69"/>
                </a:solidFill>
              </a:rPr>
              <a:t>Primeri</a:t>
            </a:r>
          </a:p>
          <a:p>
            <a:pPr marL="342900" indent="-342900">
              <a:spcAft>
                <a:spcPts val="600"/>
              </a:spcAft>
              <a:buFont typeface="Wingdings" panose="05000000000000000000" pitchFamily="2" charset="2"/>
              <a:buChar char="v"/>
            </a:pPr>
            <a:r>
              <a:rPr lang="en-US" sz="2200" dirty="0">
                <a:solidFill>
                  <a:srgbClr val="494949"/>
                </a:solidFill>
              </a:rPr>
              <a:t>V okrožju Clare na Irskem je projekt glamping podov </a:t>
            </a:r>
            <a:r>
              <a:rPr lang="en-US" sz="2200" dirty="0">
                <a:solidFill>
                  <a:srgbClr val="494949"/>
                </a:solidFill>
                <a:hlinkClick r:id="rId5">
                  <a:extLst>
                    <a:ext uri="{A12FA001-AC4F-418D-AE19-62706E023703}">
                      <ahyp:hlinkClr xmlns:ahyp="http://schemas.microsoft.com/office/drawing/2018/hyperlinkcolor" val="tx"/>
                    </a:ext>
                  </a:extLst>
                </a:hlinkClick>
              </a:rPr>
              <a:t>Castle Darcy Glamping </a:t>
            </a:r>
            <a:r>
              <a:rPr lang="en-US" sz="2200" dirty="0">
                <a:solidFill>
                  <a:srgbClr val="494949"/>
                </a:solidFill>
              </a:rPr>
              <a:t>prejel</a:t>
            </a:r>
            <a:r>
              <a:rPr lang="en-US" sz="2200" dirty="0">
                <a:solidFill>
                  <a:srgbClr val="494949"/>
                </a:solidFill>
                <a:hlinkClick r:id="rId6">
                  <a:extLst>
                    <a:ext uri="{A12FA001-AC4F-418D-AE19-62706E023703}">
                      <ahyp:hlinkClr xmlns:ahyp="http://schemas.microsoft.com/office/drawing/2018/hyperlinkcolor" val="tx"/>
                    </a:ext>
                  </a:extLst>
                </a:hlinkClick>
              </a:rPr>
              <a:t> 200 000 EUR nepovratnih sredstev LEADER</a:t>
            </a:r>
            <a:r>
              <a:rPr lang="en-US" sz="2200" dirty="0">
                <a:solidFill>
                  <a:srgbClr val="494949"/>
                </a:solidFill>
              </a:rPr>
              <a:t>. </a:t>
            </a:r>
          </a:p>
          <a:p>
            <a:pPr marL="342900" indent="-342900">
              <a:spcAft>
                <a:spcPts val="600"/>
              </a:spcAft>
              <a:buFont typeface="Wingdings" panose="05000000000000000000" pitchFamily="2" charset="2"/>
              <a:buChar char="v"/>
            </a:pPr>
            <a:r>
              <a:rPr lang="en-US" sz="2200" b="1" dirty="0">
                <a:solidFill>
                  <a:srgbClr val="EC7C69"/>
                </a:solidFill>
              </a:rPr>
              <a:t>Primer: </a:t>
            </a:r>
            <a:r>
              <a:rPr lang="en-US" sz="2200" dirty="0">
                <a:solidFill>
                  <a:srgbClr val="494949"/>
                </a:solidFill>
              </a:rPr>
              <a:t>V Donegalu so</a:t>
            </a:r>
            <a:r>
              <a:rPr lang="en-US" sz="2200" dirty="0">
                <a:solidFill>
                  <a:srgbClr val="494949"/>
                </a:solidFill>
                <a:hlinkClick r:id="rId7">
                  <a:extLst>
                    <a:ext uri="{A12FA001-AC4F-418D-AE19-62706E023703}">
                      <ahyp:hlinkClr xmlns:ahyp="http://schemas.microsoft.com/office/drawing/2018/hyperlinkcolor" val="tx"/>
                    </a:ext>
                  </a:extLst>
                </a:hlinkClick>
              </a:rPr>
              <a:t> glamping kabine </a:t>
            </a:r>
            <a:r>
              <a:rPr lang="en-US" sz="2200" dirty="0" err="1">
                <a:solidFill>
                  <a:srgbClr val="494949"/>
                </a:solidFill>
                <a:hlinkClick r:id="rId7">
                  <a:extLst>
                    <a:ext uri="{A12FA001-AC4F-418D-AE19-62706E023703}">
                      <ahyp:hlinkClr xmlns:ahyp="http://schemas.microsoft.com/office/drawing/2018/hyperlinkcolor" val="tx"/>
                    </a:ext>
                  </a:extLst>
                </a:hlinkClick>
              </a:rPr>
              <a:t>„Owenea </a:t>
            </a:r>
            <a:r>
              <a:rPr lang="en-US" sz="2200" dirty="0">
                <a:solidFill>
                  <a:srgbClr val="494949"/>
                </a:solidFill>
                <a:hlinkClick r:id="rId7">
                  <a:extLst>
                    <a:ext uri="{A12FA001-AC4F-418D-AE19-62706E023703}">
                      <ahyp:hlinkClr xmlns:ahyp="http://schemas.microsoft.com/office/drawing/2018/hyperlinkcolor" val="tx"/>
                    </a:ext>
                  </a:extLst>
                </a:hlinkClick>
              </a:rPr>
              <a:t>River Rest“ </a:t>
            </a:r>
            <a:r>
              <a:rPr lang="en-US" sz="2200" dirty="0">
                <a:solidFill>
                  <a:srgbClr val="494949"/>
                </a:solidFill>
              </a:rPr>
              <a:t>prejele 97.700 evrov nepovratnih sredstev </a:t>
            </a:r>
            <a:r>
              <a:rPr lang="en-US" sz="2200" dirty="0">
                <a:solidFill>
                  <a:srgbClr val="494949"/>
                </a:solidFill>
                <a:hlinkClick r:id="rId8">
                  <a:extLst>
                    <a:ext uri="{A12FA001-AC4F-418D-AE19-62706E023703}">
                      <ahyp:hlinkClr xmlns:ahyp="http://schemas.microsoft.com/office/drawing/2018/hyperlinkcolor" val="tx"/>
                    </a:ext>
                  </a:extLst>
                </a:hlinkClick>
              </a:rPr>
              <a:t>LEADER </a:t>
            </a:r>
            <a:r>
              <a:rPr lang="en-US" sz="2200" dirty="0">
                <a:solidFill>
                  <a:srgbClr val="494949"/>
                </a:solidFill>
              </a:rPr>
              <a:t>v okviru programa za diverzifikacijo kmetij. </a:t>
            </a:r>
          </a:p>
        </p:txBody>
      </p:sp>
      <p:pic>
        <p:nvPicPr>
          <p:cNvPr id="4" name="Graphic 3" descr="Excellent with solid fill">
            <a:extLst>
              <a:ext uri="{FF2B5EF4-FFF2-40B4-BE49-F238E27FC236}">
                <a16:creationId xmlns:a16="http://schemas.microsoft.com/office/drawing/2014/main" id="{DAFE5EF1-7BB7-1AEA-26F4-5F5403F75A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5547" y="1531369"/>
            <a:ext cx="749373" cy="749373"/>
          </a:xfrm>
          <a:prstGeom prst="rect">
            <a:avLst/>
          </a:prstGeom>
        </p:spPr>
      </p:pic>
      <p:pic>
        <p:nvPicPr>
          <p:cNvPr id="12" name="Picture 11">
            <a:extLst>
              <a:ext uri="{FF2B5EF4-FFF2-40B4-BE49-F238E27FC236}">
                <a16:creationId xmlns:a16="http://schemas.microsoft.com/office/drawing/2014/main" id="{90DBB31F-AA52-892B-02FF-E83FC1A286B2}"/>
              </a:ext>
            </a:extLst>
          </p:cNvPr>
          <p:cNvPicPr>
            <a:picLocks noChangeAspect="1"/>
          </p:cNvPicPr>
          <p:nvPr/>
        </p:nvPicPr>
        <p:blipFill>
          <a:blip r:embed="rId11"/>
          <a:stretch>
            <a:fillRect/>
          </a:stretch>
        </p:blipFill>
        <p:spPr>
          <a:xfrm>
            <a:off x="2582203" y="4095471"/>
            <a:ext cx="7506775" cy="2442956"/>
          </a:xfrm>
          <a:prstGeom prst="rect">
            <a:avLst/>
          </a:prstGeom>
        </p:spPr>
      </p:pic>
    </p:spTree>
    <p:extLst>
      <p:ext uri="{BB962C8B-B14F-4D97-AF65-F5344CB8AC3E}">
        <p14:creationId xmlns:p14="http://schemas.microsoft.com/office/powerpoint/2010/main" val="561701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B8BFC-F94B-7D3E-A8EC-42E67E4C9C5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994CCCB-F5C9-33C4-4904-0DD53EC4F767}"/>
              </a:ext>
            </a:extLst>
          </p:cNvPr>
          <p:cNvSpPr>
            <a:spLocks noGrp="1"/>
          </p:cNvSpPr>
          <p:nvPr>
            <p:ph type="body" sz="quarter" idx="18"/>
          </p:nvPr>
        </p:nvSpPr>
        <p:spPr>
          <a:xfrm>
            <a:off x="798380" y="1565939"/>
            <a:ext cx="10614687" cy="1100031"/>
          </a:xfrm>
        </p:spPr>
        <p:txBody>
          <a:bodyPr/>
          <a:lstStyle/>
          <a:p>
            <a:pPr marL="0" indent="0">
              <a:spcAft>
                <a:spcPts val="600"/>
              </a:spcAft>
            </a:pPr>
            <a:r>
              <a:rPr lang="en-US" dirty="0"/>
              <a:t>Za to se obrnite na lokalno </a:t>
            </a:r>
            <a:r>
              <a:rPr lang="en-US" b="1" dirty="0"/>
              <a:t>skupino LEADER LAG </a:t>
            </a:r>
            <a:r>
              <a:rPr lang="en-US" dirty="0"/>
              <a:t>prek okrožnega ali regionalnega partnerstva – ti vam lahko svetujejo glede meril (ponavadi morate dokazati koristi za podeželsko gospodarstvo, ustvarjanje delovnih mest, vpliv na skupnost itd. Poiščite lokalni urad LEADER ali spletno stran. </a:t>
            </a:r>
          </a:p>
          <a:p>
            <a:pPr marL="0" indent="0">
              <a:spcAft>
                <a:spcPts val="600"/>
              </a:spcAft>
            </a:pPr>
            <a:endParaRPr lang="en-US" dirty="0"/>
          </a:p>
        </p:txBody>
      </p:sp>
      <p:sp>
        <p:nvSpPr>
          <p:cNvPr id="4" name="Text Placeholder 3">
            <a:extLst>
              <a:ext uri="{FF2B5EF4-FFF2-40B4-BE49-F238E27FC236}">
                <a16:creationId xmlns:a16="http://schemas.microsoft.com/office/drawing/2014/main" id="{D2B5C9DC-BBB7-F440-CA89-9BDF998FC6BB}"/>
              </a:ext>
            </a:extLst>
          </p:cNvPr>
          <p:cNvSpPr>
            <a:spLocks noGrp="1"/>
          </p:cNvSpPr>
          <p:nvPr>
            <p:ph type="body" sz="quarter" idx="16"/>
          </p:nvPr>
        </p:nvSpPr>
        <p:spPr>
          <a:xfrm>
            <a:off x="798380" y="761603"/>
            <a:ext cx="10850281" cy="803654"/>
          </a:xfrm>
        </p:spPr>
        <p:txBody>
          <a:bodyPr/>
          <a:lstStyle/>
          <a:p>
            <a:pPr>
              <a:lnSpc>
                <a:spcPct val="100000"/>
              </a:lnSpc>
            </a:pPr>
            <a:r>
              <a:rPr lang="en-IE" dirty="0"/>
              <a:t>Prva postaja: vaša lokalna pisarna LEADER</a:t>
            </a:r>
          </a:p>
        </p:txBody>
      </p:sp>
      <p:cxnSp>
        <p:nvCxnSpPr>
          <p:cNvPr id="2" name="Straight Connector 1">
            <a:extLst>
              <a:ext uri="{FF2B5EF4-FFF2-40B4-BE49-F238E27FC236}">
                <a16:creationId xmlns:a16="http://schemas.microsoft.com/office/drawing/2014/main" id="{D99590FA-40D3-8674-394B-E1C1F3DB22C5}"/>
              </a:ext>
            </a:extLst>
          </p:cNvPr>
          <p:cNvCxnSpPr>
            <a:cxnSpLocks/>
          </p:cNvCxnSpPr>
          <p:nvPr/>
        </p:nvCxnSpPr>
        <p:spPr>
          <a:xfrm>
            <a:off x="0" y="1330795"/>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958877F-62FF-D85F-910B-048DA96376BC}"/>
              </a:ext>
            </a:extLst>
          </p:cNvPr>
          <p:cNvGrpSpPr/>
          <p:nvPr/>
        </p:nvGrpSpPr>
        <p:grpSpPr>
          <a:xfrm>
            <a:off x="281526" y="3018343"/>
            <a:ext cx="9195848" cy="3428650"/>
            <a:chOff x="2034540" y="947872"/>
            <a:chExt cx="6937562" cy="4962257"/>
          </a:xfrm>
          <a:effectLst>
            <a:outerShdw blurRad="63500" sx="102000" sy="102000" algn="ctr" rotWithShape="0">
              <a:prstClr val="black">
                <a:alpha val="40000"/>
              </a:prstClr>
            </a:outerShdw>
          </a:effectLst>
        </p:grpSpPr>
        <p:sp>
          <p:nvSpPr>
            <p:cNvPr id="7" name="Freeform: Shape 6">
              <a:extLst>
                <a:ext uri="{FF2B5EF4-FFF2-40B4-BE49-F238E27FC236}">
                  <a16:creationId xmlns:a16="http://schemas.microsoft.com/office/drawing/2014/main" id="{C24DD47E-7636-C5F3-2AEA-313D364A46DA}"/>
                </a:ext>
              </a:extLst>
            </p:cNvPr>
            <p:cNvSpPr/>
            <p:nvPr/>
          </p:nvSpPr>
          <p:spPr>
            <a:xfrm>
              <a:off x="2034540" y="947872"/>
              <a:ext cx="1993676" cy="873331"/>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Irska</a:t>
              </a:r>
            </a:p>
          </p:txBody>
        </p:sp>
        <p:sp>
          <p:nvSpPr>
            <p:cNvPr id="8" name="Freeform: Shape 7">
              <a:extLst>
                <a:ext uri="{FF2B5EF4-FFF2-40B4-BE49-F238E27FC236}">
                  <a16:creationId xmlns:a16="http://schemas.microsoft.com/office/drawing/2014/main" id="{FEBBAADE-3934-2608-3E03-1AF1D9839097}"/>
                </a:ext>
              </a:extLst>
            </p:cNvPr>
            <p:cNvSpPr/>
            <p:nvPr/>
          </p:nvSpPr>
          <p:spPr>
            <a:xfrm>
              <a:off x="2034540" y="1821203"/>
              <a:ext cx="1993676" cy="4084561"/>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0" lvl="1" algn="ctr" defTabSz="1066800">
                <a:lnSpc>
                  <a:spcPct val="90000"/>
                </a:lnSpc>
                <a:spcBef>
                  <a:spcPct val="0"/>
                </a:spcBef>
                <a:spcAft>
                  <a:spcPct val="15000"/>
                </a:spcAft>
              </a:pPr>
              <a:r>
                <a:rPr lang="en-US" sz="2000" kern="1200" dirty="0">
                  <a:solidFill>
                    <a:srgbClr val="494949"/>
                  </a:solidFill>
                </a:rPr>
                <a:t>Na Irskem so </a:t>
              </a:r>
              <a:r>
                <a:rPr lang="en-US" sz="2000" kern="1200" dirty="0">
                  <a:solidFill>
                    <a:srgbClr val="494949"/>
                  </a:solidFill>
                  <a:hlinkClick r:id="rId3" action="ppaction://hlinkfile">
                    <a:extLst>
                      <a:ext uri="{A12FA001-AC4F-418D-AE19-62706E023703}">
                        <ahyp:hlinkClr xmlns:ahyp="http://schemas.microsoft.com/office/drawing/2018/hyperlinkcolor" val="tx"/>
                      </a:ext>
                    </a:extLst>
                  </a:hlinkClick>
                </a:rPr>
                <a:t>lokalne razvojne družbe </a:t>
              </a:r>
              <a:r>
                <a:rPr lang="en-US" sz="2000" kern="1200" dirty="0">
                  <a:solidFill>
                    <a:srgbClr val="494949"/>
                  </a:solidFill>
                </a:rPr>
                <a:t>mreža vseh družb LEADER. </a:t>
              </a:r>
              <a:endParaRPr lang="en-US" sz="2000" kern="1200" dirty="0">
                <a:solidFill>
                  <a:srgbClr val="494949"/>
                </a:solidFill>
                <a:ea typeface="Calibri"/>
                <a:cs typeface="Calibri"/>
              </a:endParaRPr>
            </a:p>
            <a:p>
              <a:pPr marL="228600" lvl="1" indent="-228600" algn="ctr" defTabSz="1066800">
                <a:lnSpc>
                  <a:spcPct val="90000"/>
                </a:lnSpc>
                <a:spcBef>
                  <a:spcPct val="0"/>
                </a:spcBef>
                <a:spcAft>
                  <a:spcPct val="15000"/>
                </a:spcAft>
                <a:buChar char="•"/>
              </a:pPr>
              <a:endParaRPr lang="en-GB" sz="2200" kern="1200" dirty="0"/>
            </a:p>
          </p:txBody>
        </p:sp>
        <p:sp>
          <p:nvSpPr>
            <p:cNvPr id="9" name="Freeform: Shape 8">
              <a:extLst>
                <a:ext uri="{FF2B5EF4-FFF2-40B4-BE49-F238E27FC236}">
                  <a16:creationId xmlns:a16="http://schemas.microsoft.com/office/drawing/2014/main" id="{8BC1BF49-94D0-CBDE-86B1-4A1A1EF46C46}"/>
                </a:ext>
              </a:extLst>
            </p:cNvPr>
            <p:cNvSpPr/>
            <p:nvPr/>
          </p:nvSpPr>
          <p:spPr>
            <a:xfrm>
              <a:off x="4171933" y="947872"/>
              <a:ext cx="2476500" cy="873331"/>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Nizozemska</a:t>
              </a:r>
            </a:p>
          </p:txBody>
        </p:sp>
        <p:sp>
          <p:nvSpPr>
            <p:cNvPr id="10" name="Freeform: Shape 9">
              <a:extLst>
                <a:ext uri="{FF2B5EF4-FFF2-40B4-BE49-F238E27FC236}">
                  <a16:creationId xmlns:a16="http://schemas.microsoft.com/office/drawing/2014/main" id="{B9E095F6-55C6-834E-AB24-E897090C8D9E}"/>
                </a:ext>
              </a:extLst>
            </p:cNvPr>
            <p:cNvSpPr/>
            <p:nvPr/>
          </p:nvSpPr>
          <p:spPr>
            <a:xfrm>
              <a:off x="4171933" y="1825568"/>
              <a:ext cx="2476500" cy="4084561"/>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algn="ctr">
                <a:spcAft>
                  <a:spcPts val="600"/>
                </a:spcAft>
              </a:pPr>
              <a:r>
                <a:rPr lang="en-US" sz="2000" dirty="0">
                  <a:solidFill>
                    <a:srgbClr val="494949"/>
                  </a:solidFill>
                </a:rPr>
                <a:t>Na Nizozemskem je LEADER prisoten v nekaterih podeželskih območjih (kot so Friesland, Brabant), čeprav je konkurenca lahko ostra; prijavite se lahko prek vaše provincialne agencije za razvoj podeželja. </a:t>
              </a:r>
              <a:endParaRPr lang="en-US" sz="2000" dirty="0">
                <a:solidFill>
                  <a:srgbClr val="494949"/>
                </a:solidFill>
                <a:ea typeface="Calibri"/>
                <a:cs typeface="Calibri"/>
              </a:endParaRPr>
            </a:p>
            <a:p>
              <a:pPr marL="228600" lvl="1" indent="-228600" algn="ctr" defTabSz="1066800">
                <a:lnSpc>
                  <a:spcPct val="90000"/>
                </a:lnSpc>
                <a:spcBef>
                  <a:spcPct val="0"/>
                </a:spcBef>
                <a:spcAft>
                  <a:spcPct val="15000"/>
                </a:spcAft>
                <a:buChar char="•"/>
              </a:pPr>
              <a:endParaRPr lang="en-GB" sz="2400" kern="1200" dirty="0"/>
            </a:p>
          </p:txBody>
        </p:sp>
        <p:sp>
          <p:nvSpPr>
            <p:cNvPr id="11" name="Freeform: Shape 10">
              <a:extLst>
                <a:ext uri="{FF2B5EF4-FFF2-40B4-BE49-F238E27FC236}">
                  <a16:creationId xmlns:a16="http://schemas.microsoft.com/office/drawing/2014/main" id="{193C7419-8F18-663B-03DA-2143BAC1C781}"/>
                </a:ext>
              </a:extLst>
            </p:cNvPr>
            <p:cNvSpPr/>
            <p:nvPr/>
          </p:nvSpPr>
          <p:spPr>
            <a:xfrm>
              <a:off x="6725739" y="952236"/>
              <a:ext cx="2246363" cy="873331"/>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Slovenija</a:t>
              </a:r>
            </a:p>
          </p:txBody>
        </p:sp>
        <p:sp>
          <p:nvSpPr>
            <p:cNvPr id="12" name="Freeform: Shape 11">
              <a:extLst>
                <a:ext uri="{FF2B5EF4-FFF2-40B4-BE49-F238E27FC236}">
                  <a16:creationId xmlns:a16="http://schemas.microsoft.com/office/drawing/2014/main" id="{1233CA56-C077-C696-B7EB-67D28DD99028}"/>
                </a:ext>
              </a:extLst>
            </p:cNvPr>
            <p:cNvSpPr/>
            <p:nvPr/>
          </p:nvSpPr>
          <p:spPr>
            <a:xfrm>
              <a:off x="6725739" y="1825571"/>
              <a:ext cx="2246363" cy="408455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algn="ctr">
                <a:spcAft>
                  <a:spcPts val="600"/>
                </a:spcAft>
              </a:pPr>
              <a:r>
                <a:rPr lang="en-US" sz="2000" dirty="0">
                  <a:solidFill>
                    <a:srgbClr val="494949"/>
                  </a:solidFill>
                </a:rPr>
                <a:t>Slovenija prav tako uporablja LEADER (CLLD), lokalne skupine lahko financirajo majhne turistične pobude, zlasti če vključujejo lokalno skupnost ali vidike dediščine. </a:t>
              </a:r>
              <a:endParaRPr lang="en-US" sz="2000" dirty="0">
                <a:solidFill>
                  <a:srgbClr val="494949"/>
                </a:solidFill>
                <a:ea typeface="Calibri"/>
                <a:cs typeface="Calibri"/>
              </a:endParaRPr>
            </a:p>
            <a:p>
              <a:pPr marL="228600" lvl="1" indent="-228600" algn="ctr" defTabSz="1066800">
                <a:lnSpc>
                  <a:spcPct val="90000"/>
                </a:lnSpc>
                <a:spcBef>
                  <a:spcPct val="0"/>
                </a:spcBef>
                <a:spcAft>
                  <a:spcPct val="15000"/>
                </a:spcAft>
                <a:buChar char="•"/>
              </a:pPr>
              <a:endParaRPr lang="en-GB" sz="2400" kern="1200" dirty="0"/>
            </a:p>
          </p:txBody>
        </p:sp>
      </p:grpSp>
      <p:sp>
        <p:nvSpPr>
          <p:cNvPr id="3" name="Freeform: Shape 2">
            <a:extLst>
              <a:ext uri="{FF2B5EF4-FFF2-40B4-BE49-F238E27FC236}">
                <a16:creationId xmlns:a16="http://schemas.microsoft.com/office/drawing/2014/main" id="{AAF179DD-1F65-AC11-DD87-639512B85393}"/>
              </a:ext>
            </a:extLst>
          </p:cNvPr>
          <p:cNvSpPr/>
          <p:nvPr/>
        </p:nvSpPr>
        <p:spPr>
          <a:xfrm>
            <a:off x="9579844" y="3021361"/>
            <a:ext cx="2612156" cy="603424"/>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Italija</a:t>
            </a:r>
          </a:p>
        </p:txBody>
      </p:sp>
      <p:sp>
        <p:nvSpPr>
          <p:cNvPr id="13" name="Freeform: Shape 12">
            <a:extLst>
              <a:ext uri="{FF2B5EF4-FFF2-40B4-BE49-F238E27FC236}">
                <a16:creationId xmlns:a16="http://schemas.microsoft.com/office/drawing/2014/main" id="{82BAFF4C-B6EF-C645-407D-B3A48F4C7B06}"/>
              </a:ext>
            </a:extLst>
          </p:cNvPr>
          <p:cNvSpPr/>
          <p:nvPr/>
        </p:nvSpPr>
        <p:spPr>
          <a:xfrm>
            <a:off x="9579844" y="3669782"/>
            <a:ext cx="2612156" cy="282220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algn="ctr">
              <a:spcAft>
                <a:spcPts val="600"/>
              </a:spcAft>
            </a:pPr>
            <a:r>
              <a:rPr lang="en-US" sz="2000" err="1">
                <a:solidFill>
                  <a:srgbClr val="494949"/>
                </a:solidFill>
              </a:rPr>
              <a:t>Invitalia</a:t>
            </a:r>
            <a:r>
              <a:rPr lang="en-US" sz="2000" dirty="0">
                <a:solidFill>
                  <a:srgbClr val="494949"/>
                </a:solidFill>
              </a:rPr>
              <a:t> je italijanska nacionalna agencija za naložbe in razvoj podjetništva. Upravlja več programov financiranja:</a:t>
            </a:r>
            <a:endParaRPr lang="en-US" sz="2000" dirty="0">
              <a:solidFill>
                <a:srgbClr val="494949"/>
              </a:solidFill>
              <a:ea typeface="Calibri"/>
              <a:cs typeface="Calibri"/>
            </a:endParaRPr>
          </a:p>
          <a:p>
            <a:pPr marL="228600" lvl="1" indent="-228600" algn="ctr" defTabSz="1066800">
              <a:lnSpc>
                <a:spcPct val="90000"/>
              </a:lnSpc>
              <a:spcBef>
                <a:spcPct val="0"/>
              </a:spcBef>
              <a:spcAft>
                <a:spcPct val="15000"/>
              </a:spcAft>
              <a:buChar char="•"/>
            </a:pPr>
            <a:endParaRPr lang="en-GB" sz="2000" kern="1200" dirty="0">
              <a:ea typeface="Calibri"/>
              <a:cs typeface="Calibri"/>
            </a:endParaRPr>
          </a:p>
        </p:txBody>
      </p:sp>
    </p:spTree>
    <p:extLst>
      <p:ext uri="{BB962C8B-B14F-4D97-AF65-F5344CB8AC3E}">
        <p14:creationId xmlns:p14="http://schemas.microsoft.com/office/powerpoint/2010/main" val="769856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A9840-D66F-33ED-34C4-BF89B3D9DB9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3BA1ACD-C2DC-2EA3-3155-9DC6FCE8AE92}"/>
              </a:ext>
            </a:extLst>
          </p:cNvPr>
          <p:cNvSpPr/>
          <p:nvPr/>
        </p:nvSpPr>
        <p:spPr>
          <a:xfrm>
            <a:off x="1188305" y="1423757"/>
            <a:ext cx="10029648" cy="380415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43A25F85-9FBA-5255-1090-7B93274203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567F3FD-E9D4-5D5E-2393-CDB09C3F67D7}"/>
              </a:ext>
            </a:extLst>
          </p:cNvPr>
          <p:cNvSpPr txBox="1">
            <a:spLocks/>
          </p:cNvSpPr>
          <p:nvPr/>
        </p:nvSpPr>
        <p:spPr>
          <a:xfrm>
            <a:off x="1765437" y="1549345"/>
            <a:ext cx="9240971" cy="131282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100" b="1" dirty="0">
                <a:solidFill>
                  <a:srgbClr val="E96751"/>
                </a:solidFill>
              </a:rPr>
              <a:t>Cilj: </a:t>
            </a:r>
            <a:r>
              <a:rPr lang="en-US" sz="2100" dirty="0">
                <a:solidFill>
                  <a:srgbClr val="494949"/>
                </a:solidFill>
              </a:rPr>
              <a:t>To je </a:t>
            </a:r>
            <a:r>
              <a:rPr lang="en-US" sz="2100" b="1" dirty="0">
                <a:solidFill>
                  <a:srgbClr val="494949"/>
                </a:solidFill>
              </a:rPr>
              <a:t>sklad </a:t>
            </a:r>
            <a:r>
              <a:rPr lang="en-US" sz="2100" dirty="0">
                <a:solidFill>
                  <a:srgbClr val="494949"/>
                </a:solidFill>
              </a:rPr>
              <a:t>za</a:t>
            </a:r>
            <a:r>
              <a:rPr lang="en-US" sz="2100" b="1" dirty="0">
                <a:solidFill>
                  <a:srgbClr val="494949"/>
                </a:solidFill>
              </a:rPr>
              <a:t> gospodarsko okrevanje po pandemiji COVID-19</a:t>
            </a:r>
            <a:r>
              <a:rPr lang="en-US" sz="2100" dirty="0">
                <a:solidFill>
                  <a:srgbClr val="494949"/>
                </a:solidFill>
              </a:rPr>
              <a:t>, namenjen podpori reformam in naložbam v digitalno in zeleno prehod. Dodeljevanje sredstev je prilagojeno posameznim državam. V okviru ATA se iz sklada financirajo </a:t>
            </a:r>
            <a:r>
              <a:rPr lang="en-US" sz="2100" b="1" dirty="0">
                <a:solidFill>
                  <a:srgbClr val="494949"/>
                </a:solidFill>
              </a:rPr>
              <a:t>trajnostna turistična infrastruktura</a:t>
            </a:r>
            <a:r>
              <a:rPr lang="en-US" sz="2100" dirty="0">
                <a:solidFill>
                  <a:srgbClr val="494949"/>
                </a:solidFill>
              </a:rPr>
              <a:t>, dostopnost in inovacije. Sklad zagotavlja tudi finančno podporo za reforme in naložbe, med drugim v trajnostne turistične nastanitve. </a:t>
            </a:r>
            <a:endParaRPr lang="en-US" sz="2100" dirty="0">
              <a:solidFill>
                <a:srgbClr val="494949"/>
              </a:solidFill>
              <a:ea typeface="Calibri"/>
              <a:cs typeface="Calibri"/>
            </a:endParaRPr>
          </a:p>
          <a:p>
            <a:pPr marL="342900" indent="-342900">
              <a:spcAft>
                <a:spcPts val="600"/>
              </a:spcAft>
              <a:buFont typeface="Wingdings" panose="05000000000000000000" pitchFamily="2" charset="2"/>
              <a:buChar char="v"/>
            </a:pPr>
            <a:r>
              <a:rPr lang="en-IE" sz="2100" b="1" dirty="0">
                <a:solidFill>
                  <a:srgbClr val="E96751"/>
                </a:solidFill>
              </a:rPr>
              <a:t>Strategija EU za trajnostni turizem </a:t>
            </a:r>
            <a:r>
              <a:rPr lang="en-IE" sz="2100" dirty="0"/>
              <a:t>je usmeritev politike in ne sklad. Kljub temu je zasnovana tako, da usmerja prihodnje prednostne naloge financiranja turizma v EU, s poudarkom na spodbujanju </a:t>
            </a:r>
            <a:r>
              <a:rPr lang="en-US" sz="2100" dirty="0"/>
              <a:t>zelenih inovacij in digitalnega prehoda v turizmu, vključno s trajnostnimi modeli na ravni skupnosti po vsej EU. Podrobnosti o financiranju so vključene v prihodnje </a:t>
            </a:r>
            <a:r>
              <a:rPr lang="en-US" sz="2100" dirty="0" err="1"/>
              <a:t>programe</a:t>
            </a:r>
            <a:r>
              <a:rPr lang="en-US" sz="2100" dirty="0"/>
              <a:t> financiranja EU, vključno z Horizon, COSME in Interreg. </a:t>
            </a:r>
            <a:r>
              <a:rPr lang="en-US" sz="2100" dirty="0">
                <a:solidFill>
                  <a:srgbClr val="E96751"/>
                </a:solidFill>
                <a:hlinkClick r:id="rId5">
                  <a:extLst>
                    <a:ext uri="{A12FA001-AC4F-418D-AE19-62706E023703}">
                      <ahyp:hlinkClr xmlns:ahyp="http://schemas.microsoft.com/office/drawing/2018/hyperlinkcolor" val="tx"/>
                    </a:ext>
                  </a:extLst>
                </a:hlinkClick>
              </a:rPr>
              <a:t>*Turistična agenda EU za leto 2030. </a:t>
            </a:r>
            <a:endParaRPr lang="en-US" sz="2100">
              <a:solidFill>
                <a:srgbClr val="E96751"/>
              </a:solidFill>
              <a:ea typeface="Calibri"/>
              <a:cs typeface="Calibri"/>
            </a:endParaRPr>
          </a:p>
          <a:p>
            <a:pPr marL="104775" indent="0">
              <a:spcBef>
                <a:spcPts val="600"/>
              </a:spcBef>
            </a:pPr>
            <a:endParaRPr lang="en-US" sz="2100" dirty="0">
              <a:solidFill>
                <a:srgbClr val="494949"/>
              </a:solidFill>
              <a:ea typeface="Calibri"/>
              <a:cs typeface="Calibri"/>
            </a:endParaRPr>
          </a:p>
        </p:txBody>
      </p:sp>
      <p:cxnSp>
        <p:nvCxnSpPr>
          <p:cNvPr id="15" name="Connector: Elbow 14">
            <a:extLst>
              <a:ext uri="{FF2B5EF4-FFF2-40B4-BE49-F238E27FC236}">
                <a16:creationId xmlns:a16="http://schemas.microsoft.com/office/drawing/2014/main" id="{1B434BEC-A0CE-BCC2-CBC6-5102FFDE1F5F}"/>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25493C9B-CF17-F58D-C625-19D28CE0865B}"/>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3D7A748-7EE2-1279-B5B0-F2278C62EFAB}"/>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hlinkClick r:id="rId6">
                  <a:extLst>
                    <a:ext uri="{A12FA001-AC4F-418D-AE19-62706E023703}">
                      <ahyp:hlinkClr xmlns:ahyp="http://schemas.microsoft.com/office/drawing/2018/hyperlinkcolor" val="tx"/>
                    </a:ext>
                  </a:extLst>
                </a:hlinkClick>
              </a:rPr>
              <a:t>Instrument EU za okrevanje in odpornost (RRF)</a:t>
            </a:r>
            <a:endParaRPr lang="en-US" sz="3000" dirty="0"/>
          </a:p>
        </p:txBody>
      </p:sp>
      <p:pic>
        <p:nvPicPr>
          <p:cNvPr id="13" name="Picture 12" descr="A blue flag with yellow stars in the center&#10;&#10;AI-generated content may be incorrect.">
            <a:extLst>
              <a:ext uri="{FF2B5EF4-FFF2-40B4-BE49-F238E27FC236}">
                <a16:creationId xmlns:a16="http://schemas.microsoft.com/office/drawing/2014/main" id="{E319715F-AB2D-87E0-EA0F-BA52F6138BD5}"/>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D597D56B-909E-60D3-1F17-D3F081A72C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8965" y="1771222"/>
            <a:ext cx="633914" cy="633914"/>
          </a:xfrm>
          <a:prstGeom prst="rect">
            <a:avLst/>
          </a:prstGeom>
        </p:spPr>
      </p:pic>
      <p:sp>
        <p:nvSpPr>
          <p:cNvPr id="48" name="TextBox 47">
            <a:extLst>
              <a:ext uri="{FF2B5EF4-FFF2-40B4-BE49-F238E27FC236}">
                <a16:creationId xmlns:a16="http://schemas.microsoft.com/office/drawing/2014/main" id="{CFCA29AC-8B88-3A9F-6A7F-B9CAA385992D}"/>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sp>
        <p:nvSpPr>
          <p:cNvPr id="18" name="Flowchart: Alternate Process 17">
            <a:extLst>
              <a:ext uri="{FF2B5EF4-FFF2-40B4-BE49-F238E27FC236}">
                <a16:creationId xmlns:a16="http://schemas.microsoft.com/office/drawing/2014/main" id="{3E3DD9D9-7375-207D-3A01-B39D9FAFFB3C}"/>
              </a:ext>
            </a:extLst>
          </p:cNvPr>
          <p:cNvSpPr/>
          <p:nvPr/>
        </p:nvSpPr>
        <p:spPr>
          <a:xfrm>
            <a:off x="1806365" y="5341591"/>
            <a:ext cx="10029647" cy="111419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6023B0AA-7253-B3D1-5B0E-50148FD0E213}"/>
              </a:ext>
            </a:extLst>
          </p:cNvPr>
          <p:cNvSpPr txBox="1">
            <a:spLocks/>
          </p:cNvSpPr>
          <p:nvPr/>
        </p:nvSpPr>
        <p:spPr>
          <a:xfrm>
            <a:off x="1997083" y="5585387"/>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Primer: </a:t>
            </a:r>
            <a:r>
              <a:rPr lang="en-US" sz="2200" b="1" dirty="0">
                <a:solidFill>
                  <a:srgbClr val="494949"/>
                </a:solidFill>
              </a:rPr>
              <a:t>Italija </a:t>
            </a:r>
            <a:r>
              <a:rPr lang="en-US" sz="2200" dirty="0">
                <a:solidFill>
                  <a:srgbClr val="494949"/>
                </a:solidFill>
              </a:rPr>
              <a:t>ima na voljo 772 milijonov evrov za trajnostni turizem, izboljšanje dostopnosti in infrastrukture ter obnovo mest.</a:t>
            </a:r>
          </a:p>
        </p:txBody>
      </p:sp>
      <p:pic>
        <p:nvPicPr>
          <p:cNvPr id="43" name="Graphic 42" descr="Excellent with solid fill">
            <a:extLst>
              <a:ext uri="{FF2B5EF4-FFF2-40B4-BE49-F238E27FC236}">
                <a16:creationId xmlns:a16="http://schemas.microsoft.com/office/drawing/2014/main" id="{8125419D-6C1B-779C-8891-CFD0F52152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95954" y="5314877"/>
            <a:ext cx="749373" cy="749373"/>
          </a:xfrm>
          <a:prstGeom prst="rect">
            <a:avLst/>
          </a:prstGeom>
        </p:spPr>
      </p:pic>
    </p:spTree>
    <p:extLst>
      <p:ext uri="{BB962C8B-B14F-4D97-AF65-F5344CB8AC3E}">
        <p14:creationId xmlns:p14="http://schemas.microsoft.com/office/powerpoint/2010/main" val="2359411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01A26-3B61-E9AF-73A8-5D4232B3E5C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6B5D1FE5-D7B6-ACCA-6AC8-C460311F3872}"/>
              </a:ext>
            </a:extLst>
          </p:cNvPr>
          <p:cNvSpPr/>
          <p:nvPr/>
        </p:nvSpPr>
        <p:spPr>
          <a:xfrm>
            <a:off x="1419695" y="1245371"/>
            <a:ext cx="10029648" cy="180889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28999F88-CE07-EF10-499E-2301C056A7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13F0FE5-97E8-E112-EDDB-DF5383EB86CE}"/>
              </a:ext>
            </a:extLst>
          </p:cNvPr>
          <p:cNvSpPr txBox="1">
            <a:spLocks/>
          </p:cNvSpPr>
          <p:nvPr/>
        </p:nvSpPr>
        <p:spPr>
          <a:xfrm>
            <a:off x="1856568" y="1372673"/>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Cilj: </a:t>
            </a:r>
            <a:r>
              <a:rPr lang="en-US" sz="2200" b="1" dirty="0">
                <a:solidFill>
                  <a:srgbClr val="494949"/>
                </a:solidFill>
              </a:rPr>
              <a:t>Regionalni razvojni načrti (RDPS) </a:t>
            </a:r>
            <a:r>
              <a:rPr lang="en-US" sz="2200" dirty="0">
                <a:solidFill>
                  <a:srgbClr val="494949"/>
                </a:solidFill>
              </a:rPr>
              <a:t>so nacionalni ali regionalni načrti, ki opredeljujejo, kako bo vsaka država članica EU (ali regija) uporabila sredstva iz Evropskega kmetijskega sklada za razvoj podeželja (EAFRD) – vključno z LEADER, podnebnimi ukrepi, diverzifikacijo kmetij, trajnostnim turizmom, zeleno infrastrukturo, usposabljanjem in kmetijsko-okoljskimi shemami. </a:t>
            </a:r>
          </a:p>
        </p:txBody>
      </p:sp>
      <p:sp>
        <p:nvSpPr>
          <p:cNvPr id="18" name="Flowchart: Alternate Process 17">
            <a:extLst>
              <a:ext uri="{FF2B5EF4-FFF2-40B4-BE49-F238E27FC236}">
                <a16:creationId xmlns:a16="http://schemas.microsoft.com/office/drawing/2014/main" id="{57766173-BEC3-47EE-32E1-723634FB02A0}"/>
              </a:ext>
            </a:extLst>
          </p:cNvPr>
          <p:cNvSpPr/>
          <p:nvPr/>
        </p:nvSpPr>
        <p:spPr>
          <a:xfrm>
            <a:off x="1450681" y="3208801"/>
            <a:ext cx="10029647" cy="128219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55D6E32-1EFB-4936-72B5-CC621A7015E5}"/>
              </a:ext>
            </a:extLst>
          </p:cNvPr>
          <p:cNvSpPr txBox="1">
            <a:spLocks/>
          </p:cNvSpPr>
          <p:nvPr/>
        </p:nvSpPr>
        <p:spPr>
          <a:xfrm>
            <a:off x="1794381" y="3393079"/>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200" b="1" dirty="0">
                <a:solidFill>
                  <a:srgbClr val="E96751"/>
                </a:solidFill>
              </a:rPr>
              <a:t>Primer: </a:t>
            </a:r>
            <a:r>
              <a:rPr lang="en-US" sz="2200" b="1" dirty="0">
                <a:solidFill>
                  <a:srgbClr val="3B7F81"/>
                </a:solidFill>
              </a:rPr>
              <a:t>Italija: </a:t>
            </a:r>
            <a:r>
              <a:rPr lang="en-US" sz="2200" dirty="0">
                <a:solidFill>
                  <a:srgbClr val="494949"/>
                </a:solidFill>
              </a:rPr>
              <a:t>Agroturistična podjetja so imela koristi od takih ukrepov v </a:t>
            </a:r>
            <a:r>
              <a:rPr lang="en-US" sz="2200" dirty="0">
                <a:solidFill>
                  <a:srgbClr val="E96751"/>
                </a:solidFill>
                <a:hlinkClick r:id="rId5">
                  <a:extLst>
                    <a:ext uri="{A12FA001-AC4F-418D-AE19-62706E023703}">
                      <ahyp:hlinkClr xmlns:ahyp="http://schemas.microsoft.com/office/drawing/2018/hyperlinkcolor" val="tx"/>
                    </a:ext>
                  </a:extLst>
                </a:hlinkClick>
              </a:rPr>
              <a:t>regionalnih RDP</a:t>
            </a:r>
            <a:r>
              <a:rPr lang="en-US" sz="2200" dirty="0"/>
              <a:t>. </a:t>
            </a:r>
            <a:r>
              <a:rPr lang="en-US" sz="2200" dirty="0">
                <a:solidFill>
                  <a:srgbClr val="494949"/>
                </a:solidFill>
              </a:rPr>
              <a:t>Sredstva iz </a:t>
            </a:r>
            <a:r>
              <a:rPr lang="en-US" sz="2200" dirty="0">
                <a:solidFill>
                  <a:srgbClr val="E96751"/>
                </a:solidFill>
                <a:hlinkClick r:id="rId6">
                  <a:extLst>
                    <a:ext uri="{A12FA001-AC4F-418D-AE19-62706E023703}">
                      <ahyp:hlinkClr xmlns:ahyp="http://schemas.microsoft.com/office/drawing/2018/hyperlinkcolor" val="tx"/>
                    </a:ext>
                  </a:extLst>
                </a:hlinkClick>
              </a:rPr>
              <a:t>RDP Apulije </a:t>
            </a:r>
            <a:r>
              <a:rPr lang="en-US" sz="2200" dirty="0">
                <a:solidFill>
                  <a:srgbClr val="494949"/>
                </a:solidFill>
              </a:rPr>
              <a:t>so bila dodeljena za diverzifikacijo kmetijskega turizma.</a:t>
            </a:r>
          </a:p>
        </p:txBody>
      </p:sp>
      <p:sp>
        <p:nvSpPr>
          <p:cNvPr id="33" name="Freeform 28">
            <a:extLst>
              <a:ext uri="{FF2B5EF4-FFF2-40B4-BE49-F238E27FC236}">
                <a16:creationId xmlns:a16="http://schemas.microsoft.com/office/drawing/2014/main" id="{CF2ADBA1-E9E4-5CD8-4D07-2A2BB4891F92}"/>
              </a:ext>
            </a:extLst>
          </p:cNvPr>
          <p:cNvSpPr/>
          <p:nvPr/>
        </p:nvSpPr>
        <p:spPr>
          <a:xfrm>
            <a:off x="-15513" y="109727"/>
            <a:ext cx="758215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685B1EAA-1CD4-E243-17DF-ED873DA91A54}"/>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Regionalni razvojni načrti (RDPS) </a:t>
            </a:r>
          </a:p>
        </p:txBody>
      </p:sp>
      <p:pic>
        <p:nvPicPr>
          <p:cNvPr id="13" name="Picture 12" descr="A blue flag with yellow stars in the center&#10;&#10;AI-generated content may be incorrect.">
            <a:extLst>
              <a:ext uri="{FF2B5EF4-FFF2-40B4-BE49-F238E27FC236}">
                <a16:creationId xmlns:a16="http://schemas.microsoft.com/office/drawing/2014/main" id="{819C71DB-6015-8D67-4A08-702D954146E2}"/>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FA78B2F1-BAF4-5401-AF2E-BAA81E44DD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70355" y="1343419"/>
            <a:ext cx="633914" cy="633914"/>
          </a:xfrm>
          <a:prstGeom prst="rect">
            <a:avLst/>
          </a:prstGeom>
        </p:spPr>
      </p:pic>
      <p:pic>
        <p:nvPicPr>
          <p:cNvPr id="43" name="Graphic 42" descr="Excellent with solid fill">
            <a:extLst>
              <a:ext uri="{FF2B5EF4-FFF2-40B4-BE49-F238E27FC236}">
                <a16:creationId xmlns:a16="http://schemas.microsoft.com/office/drawing/2014/main" id="{40E6BF56-EE50-CE2A-04E7-EA67CFC8E9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13785" y="3279109"/>
            <a:ext cx="658720" cy="658720"/>
          </a:xfrm>
          <a:prstGeom prst="rect">
            <a:avLst/>
          </a:prstGeom>
        </p:spPr>
      </p:pic>
      <p:sp>
        <p:nvSpPr>
          <p:cNvPr id="48" name="TextBox 47">
            <a:extLst>
              <a:ext uri="{FF2B5EF4-FFF2-40B4-BE49-F238E27FC236}">
                <a16:creationId xmlns:a16="http://schemas.microsoft.com/office/drawing/2014/main" id="{C0E2A7B0-3048-D27B-DB70-DB77916CBD5A}"/>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cxnSp>
        <p:nvCxnSpPr>
          <p:cNvPr id="6" name="Connector: Elbow 5">
            <a:extLst>
              <a:ext uri="{FF2B5EF4-FFF2-40B4-BE49-F238E27FC236}">
                <a16:creationId xmlns:a16="http://schemas.microsoft.com/office/drawing/2014/main" id="{ACB4A0CF-EB31-FCFC-CE6C-696803CD2317}"/>
              </a:ext>
            </a:extLst>
          </p:cNvPr>
          <p:cNvCxnSpPr>
            <a:cxnSpLocks/>
          </p:cNvCxnSpPr>
          <p:nvPr/>
        </p:nvCxnSpPr>
        <p:spPr>
          <a:xfrm rot="16200000" flipH="1">
            <a:off x="87851" y="2565591"/>
            <a:ext cx="2086628" cy="640366"/>
          </a:xfrm>
          <a:prstGeom prst="bentConnector3">
            <a:avLst>
              <a:gd name="adj1" fmla="val 79215"/>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6B850E09-F460-4047-0C98-3BF12B9C8C32}"/>
              </a:ext>
            </a:extLst>
          </p:cNvPr>
          <p:cNvCxnSpPr>
            <a:cxnSpLocks/>
          </p:cNvCxnSpPr>
          <p:nvPr/>
        </p:nvCxnSpPr>
        <p:spPr>
          <a:xfrm rot="16200000" flipH="1">
            <a:off x="612793" y="1570185"/>
            <a:ext cx="1016349" cy="6213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D4F67E80-4186-9428-6617-9431A9A195AD}"/>
              </a:ext>
            </a:extLst>
          </p:cNvPr>
          <p:cNvCxnSpPr>
            <a:cxnSpLocks/>
          </p:cNvCxnSpPr>
          <p:nvPr/>
        </p:nvCxnSpPr>
        <p:spPr>
          <a:xfrm rot="10800000" flipH="1" flipV="1">
            <a:off x="798378" y="3035077"/>
            <a:ext cx="640367" cy="2679624"/>
          </a:xfrm>
          <a:prstGeom prst="bentConnector3">
            <a:avLst>
              <a:gd name="adj1" fmla="val 223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25" name="Flowchart: Alternate Process 24">
            <a:extLst>
              <a:ext uri="{FF2B5EF4-FFF2-40B4-BE49-F238E27FC236}">
                <a16:creationId xmlns:a16="http://schemas.microsoft.com/office/drawing/2014/main" id="{719B4CD9-FF0A-47FC-D0C2-89867954411C}"/>
              </a:ext>
            </a:extLst>
          </p:cNvPr>
          <p:cNvSpPr/>
          <p:nvPr/>
        </p:nvSpPr>
        <p:spPr>
          <a:xfrm>
            <a:off x="1431631" y="4668267"/>
            <a:ext cx="10029647" cy="192669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0DE484FB-72C0-3FC8-C537-8A896655A939}"/>
              </a:ext>
            </a:extLst>
          </p:cNvPr>
          <p:cNvSpPr txBox="1">
            <a:spLocks/>
          </p:cNvSpPr>
          <p:nvPr/>
        </p:nvSpPr>
        <p:spPr>
          <a:xfrm>
            <a:off x="1775331" y="4852545"/>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200" dirty="0">
                <a:solidFill>
                  <a:srgbClr val="E96751"/>
                </a:solidFill>
                <a:hlinkClick r:id="rId12">
                  <a:extLst>
                    <a:ext uri="{A12FA001-AC4F-418D-AE19-62706E023703}">
                      <ahyp:hlinkClr xmlns:ahyp="http://schemas.microsoft.com/office/drawing/2018/hyperlinkcolor" val="tx"/>
                    </a:ext>
                  </a:extLst>
                </a:hlinkClick>
              </a:rPr>
              <a:t>Pr</a:t>
            </a:r>
            <a:r>
              <a:rPr lang="en-US" sz="2200" b="1" dirty="0">
                <a:solidFill>
                  <a:srgbClr val="E96751"/>
                </a:solidFill>
              </a:rPr>
              <a:t>imer: </a:t>
            </a:r>
            <a:r>
              <a:rPr lang="en-US" sz="2200" b="1" dirty="0">
                <a:solidFill>
                  <a:srgbClr val="3B7F81"/>
                </a:solidFill>
              </a:rPr>
              <a:t>Slovenija: </a:t>
            </a:r>
            <a:r>
              <a:rPr lang="en-US" sz="2200" dirty="0"/>
              <a:t>Mladi kmetje in podeželski podjetniki so lahko prek RDP prejeli podporo za inovativen turizem na kmetijah. Leta 2021 </a:t>
            </a:r>
            <a:r>
              <a:rPr lang="en-US" sz="2200" dirty="0">
                <a:solidFill>
                  <a:srgbClr val="E96751"/>
                </a:solidFill>
                <a:hlinkClick r:id="rId12">
                  <a:extLst>
                    <a:ext uri="{A12FA001-AC4F-418D-AE19-62706E023703}">
                      <ahyp:hlinkClr xmlns:ahyp="http://schemas.microsoft.com/office/drawing/2018/hyperlinkcolor" val="tx"/>
                    </a:ext>
                  </a:extLst>
                </a:hlinkClick>
              </a:rPr>
              <a:t>je Slovenija objavila </a:t>
            </a:r>
            <a:r>
              <a:rPr lang="en-US" sz="2200" dirty="0" err="1">
                <a:solidFill>
                  <a:srgbClr val="E96751"/>
                </a:solidFill>
                <a:hlinkClick r:id="rId12">
                  <a:extLst>
                    <a:ext uri="{A12FA001-AC4F-418D-AE19-62706E023703}">
                      <ahyp:hlinkClr xmlns:ahyp="http://schemas.microsoft.com/office/drawing/2018/hyperlinkcolor" val="tx"/>
                    </a:ext>
                  </a:extLst>
                </a:hlinkClick>
              </a:rPr>
              <a:t>razpise </a:t>
            </a:r>
            <a:r>
              <a:rPr lang="en-US" sz="2200" dirty="0"/>
              <a:t>za izboljšanje kakovosti turističnih nastanitev z nepovratnimi sredstvi v višini do</a:t>
            </a:r>
            <a:r>
              <a:rPr lang="en-US" sz="2200" b="1" dirty="0"/>
              <a:t> 1,8 milijona </a:t>
            </a:r>
            <a:r>
              <a:rPr lang="en-US" sz="2200" dirty="0"/>
              <a:t>evrov za nove ali obnovljene objekte, ki so delno financirani iz sredstev EU za okrevanje. </a:t>
            </a:r>
            <a:endParaRPr lang="en-US" sz="2200" i="1" dirty="0"/>
          </a:p>
        </p:txBody>
      </p:sp>
      <p:pic>
        <p:nvPicPr>
          <p:cNvPr id="28" name="Graphic 27" descr="Excellent with solid fill">
            <a:extLst>
              <a:ext uri="{FF2B5EF4-FFF2-40B4-BE49-F238E27FC236}">
                <a16:creationId xmlns:a16="http://schemas.microsoft.com/office/drawing/2014/main" id="{2D50B464-A6B3-89C0-A398-10F2AC63BB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94735" y="4738575"/>
            <a:ext cx="658720" cy="658720"/>
          </a:xfrm>
          <a:prstGeom prst="rect">
            <a:avLst/>
          </a:prstGeom>
        </p:spPr>
      </p:pic>
      <p:pic>
        <p:nvPicPr>
          <p:cNvPr id="4098" name="Picture 2" descr="Honey village, photo: Jošt Gantar">
            <a:extLst>
              <a:ext uri="{FF2B5EF4-FFF2-40B4-BE49-F238E27FC236}">
                <a16:creationId xmlns:a16="http://schemas.microsoft.com/office/drawing/2014/main" id="{C9E45BCB-0132-2F3D-9822-602A6AB679A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034" t="14526" r="9954" b="11606"/>
          <a:stretch>
            <a:fillRect/>
          </a:stretch>
        </p:blipFill>
        <p:spPr bwMode="auto">
          <a:xfrm>
            <a:off x="9733470" y="14374"/>
            <a:ext cx="2160809" cy="141858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31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1E6C0-636B-91F4-2584-6293C394BFB3}"/>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C21DFD7A-F44B-E63E-1D14-C1A2CF093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33" name="Freeform 28">
            <a:extLst>
              <a:ext uri="{FF2B5EF4-FFF2-40B4-BE49-F238E27FC236}">
                <a16:creationId xmlns:a16="http://schemas.microsoft.com/office/drawing/2014/main" id="{9B74BB3E-506B-CE0B-C625-B2E1C055079F}"/>
              </a:ext>
            </a:extLst>
          </p:cNvPr>
          <p:cNvSpPr/>
          <p:nvPr/>
        </p:nvSpPr>
        <p:spPr>
          <a:xfrm>
            <a:off x="-15513" y="109727"/>
            <a:ext cx="758215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F9052FD-3928-017D-2CE6-CB63E1203378}"/>
              </a:ext>
            </a:extLst>
          </p:cNvPr>
          <p:cNvSpPr txBox="1">
            <a:spLocks/>
          </p:cNvSpPr>
          <p:nvPr/>
        </p:nvSpPr>
        <p:spPr>
          <a:xfrm>
            <a:off x="279137" y="241698"/>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Regionalni razvojni načrti (RDPS) </a:t>
            </a:r>
          </a:p>
        </p:txBody>
      </p:sp>
      <p:cxnSp>
        <p:nvCxnSpPr>
          <p:cNvPr id="16" name="Connector: Elbow 15">
            <a:extLst>
              <a:ext uri="{FF2B5EF4-FFF2-40B4-BE49-F238E27FC236}">
                <a16:creationId xmlns:a16="http://schemas.microsoft.com/office/drawing/2014/main" id="{70AC7A9A-15FF-AD54-B0FB-B3AF5C2D45C2}"/>
              </a:ext>
            </a:extLst>
          </p:cNvPr>
          <p:cNvCxnSpPr>
            <a:cxnSpLocks/>
          </p:cNvCxnSpPr>
          <p:nvPr/>
        </p:nvCxnSpPr>
        <p:spPr>
          <a:xfrm rot="16200000" flipH="1">
            <a:off x="633453" y="1291933"/>
            <a:ext cx="1016349" cy="6213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25" name="Flowchart: Alternate Process 24">
            <a:extLst>
              <a:ext uri="{FF2B5EF4-FFF2-40B4-BE49-F238E27FC236}">
                <a16:creationId xmlns:a16="http://schemas.microsoft.com/office/drawing/2014/main" id="{B2356865-6DC2-3B9E-4D41-301759BFF800}"/>
              </a:ext>
            </a:extLst>
          </p:cNvPr>
          <p:cNvSpPr/>
          <p:nvPr/>
        </p:nvSpPr>
        <p:spPr>
          <a:xfrm>
            <a:off x="1557839" y="1380806"/>
            <a:ext cx="10029647" cy="312312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D3C68DC6-44B7-147E-841F-6CA7A7D86D59}"/>
              </a:ext>
            </a:extLst>
          </p:cNvPr>
          <p:cNvSpPr txBox="1">
            <a:spLocks/>
          </p:cNvSpPr>
          <p:nvPr/>
        </p:nvSpPr>
        <p:spPr>
          <a:xfrm>
            <a:off x="2418191" y="1537106"/>
            <a:ext cx="9246363" cy="20805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…Nadaljevanje </a:t>
            </a:r>
            <a:r>
              <a:rPr lang="en-US" sz="2200" b="1" dirty="0"/>
              <a:t>RDP: </a:t>
            </a:r>
            <a:r>
              <a:rPr lang="en-US" sz="2200" dirty="0"/>
              <a:t>Preverite programe </a:t>
            </a:r>
            <a:r>
              <a:rPr lang="en-US" sz="2200" b="1" dirty="0">
                <a:solidFill>
                  <a:srgbClr val="E96751"/>
                </a:solidFill>
                <a:hlinkClick r:id="rId5">
                  <a:extLst>
                    <a:ext uri="{A12FA001-AC4F-418D-AE19-62706E023703}">
                      <ahyp:hlinkClr xmlns:ahyp="http://schemas.microsoft.com/office/drawing/2018/hyperlinkcolor" val="tx"/>
                    </a:ext>
                  </a:extLst>
                </a:hlinkClick>
              </a:rPr>
              <a:t>RDP </a:t>
            </a:r>
            <a:r>
              <a:rPr lang="en-US" sz="2200" dirty="0">
                <a:solidFill>
                  <a:srgbClr val="E96751"/>
                </a:solidFill>
                <a:hlinkClick r:id="rId5">
                  <a:extLst>
                    <a:ext uri="{A12FA001-AC4F-418D-AE19-62706E023703}">
                      <ahyp:hlinkClr xmlns:ahyp="http://schemas.microsoft.com/office/drawing/2018/hyperlinkcolor" val="tx"/>
                    </a:ext>
                  </a:extLst>
                </a:hlinkClick>
              </a:rPr>
              <a:t>nove SKP 2023–2027 </a:t>
            </a:r>
            <a:r>
              <a:rPr lang="en-US" sz="2200" dirty="0"/>
              <a:t>za </a:t>
            </a:r>
            <a:r>
              <a:rPr lang="en-US" sz="2200" dirty="0">
                <a:solidFill>
                  <a:srgbClr val="494949"/>
                </a:solidFill>
              </a:rPr>
              <a:t>ukrepe v podporo podjetjem v podeželskem turizmu </a:t>
            </a:r>
            <a:r>
              <a:rPr lang="en-US" sz="2200" dirty="0"/>
              <a:t>v vaši državi</a:t>
            </a:r>
            <a:r>
              <a:rPr lang="en-US" sz="2200" dirty="0">
                <a:solidFill>
                  <a:srgbClr val="494949"/>
                </a:solidFill>
              </a:rPr>
              <a:t>. Pogosto je za pridobitev teh subvencij potrebno, da je prosilec </a:t>
            </a:r>
            <a:r>
              <a:rPr lang="en-US" sz="2200" b="1" dirty="0">
                <a:solidFill>
                  <a:srgbClr val="494949"/>
                </a:solidFill>
              </a:rPr>
              <a:t>registriran kmet ali podeželsko MSP, subvencije pa pokrivajo 40–50 % investicijskih stroškov.</a:t>
            </a:r>
          </a:p>
          <a:p>
            <a:pPr marL="0" indent="0">
              <a:spcAft>
                <a:spcPts val="600"/>
              </a:spcAft>
            </a:pPr>
            <a:r>
              <a:rPr lang="en-US" sz="2200" b="1" dirty="0">
                <a:solidFill>
                  <a:srgbClr val="E96751"/>
                </a:solidFill>
              </a:rPr>
              <a:t>Nasvet: </a:t>
            </a:r>
            <a:r>
              <a:rPr lang="en-US" sz="2200" dirty="0">
                <a:solidFill>
                  <a:srgbClr val="494949"/>
                </a:solidFill>
              </a:rPr>
              <a:t>Če začenjate ali širite podjetje za podeželski turizem, </a:t>
            </a:r>
            <a:r>
              <a:rPr lang="en-US" sz="2200" b="1" dirty="0">
                <a:solidFill>
                  <a:srgbClr val="494949"/>
                </a:solidFill>
              </a:rPr>
              <a:t>vaš nacionalni/regionalni RDP določa</a:t>
            </a:r>
            <a:r>
              <a:rPr lang="en-US" sz="2200" dirty="0">
                <a:solidFill>
                  <a:srgbClr val="494949"/>
                </a:solidFill>
              </a:rPr>
              <a:t>,</a:t>
            </a:r>
            <a:r>
              <a:rPr lang="en-US" sz="2200" b="1" dirty="0">
                <a:solidFill>
                  <a:srgbClr val="494949"/>
                </a:solidFill>
              </a:rPr>
              <a:t> katere vrste subvencij so na voljo</a:t>
            </a:r>
            <a:r>
              <a:rPr lang="en-US" sz="2200" dirty="0">
                <a:solidFill>
                  <a:srgbClr val="494949"/>
                </a:solidFill>
              </a:rPr>
              <a:t>, koliko sredstev lahko dobite in iz katerega vira (LEADER, diverzifikacija kmetij, turistična infrastruktura itd.).</a:t>
            </a:r>
            <a:endParaRPr lang="en-US" sz="2200" b="1" dirty="0">
              <a:solidFill>
                <a:srgbClr val="494949"/>
              </a:solidFill>
            </a:endParaRPr>
          </a:p>
          <a:p>
            <a:pPr marL="447675" indent="0"/>
            <a:endParaRPr lang="en-US" sz="2200" i="1" dirty="0"/>
          </a:p>
        </p:txBody>
      </p:sp>
      <p:pic>
        <p:nvPicPr>
          <p:cNvPr id="28" name="Graphic 27" descr="Excellent with solid fill">
            <a:extLst>
              <a:ext uri="{FF2B5EF4-FFF2-40B4-BE49-F238E27FC236}">
                <a16:creationId xmlns:a16="http://schemas.microsoft.com/office/drawing/2014/main" id="{75426551-D719-B1BE-2520-AE06911219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803" y="1579763"/>
            <a:ext cx="846388" cy="892767"/>
          </a:xfrm>
          <a:prstGeom prst="rect">
            <a:avLst/>
          </a:prstGeom>
        </p:spPr>
      </p:pic>
      <p:pic>
        <p:nvPicPr>
          <p:cNvPr id="4098" name="Picture 2" descr="Honey village, photo: Jošt Gantar">
            <a:extLst>
              <a:ext uri="{FF2B5EF4-FFF2-40B4-BE49-F238E27FC236}">
                <a16:creationId xmlns:a16="http://schemas.microsoft.com/office/drawing/2014/main" id="{06F2420A-B411-EEBF-BD7E-C60114D047F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034" t="14526" r="9954" b="11606"/>
          <a:stretch>
            <a:fillRect/>
          </a:stretch>
        </p:blipFill>
        <p:spPr bwMode="auto">
          <a:xfrm>
            <a:off x="9733470" y="14374"/>
            <a:ext cx="2160809" cy="1418582"/>
          </a:xfrm>
          <a:prstGeom prst="ellipse">
            <a:avLst/>
          </a:prstGeom>
          <a:noFill/>
          <a:extLst>
            <a:ext uri="{909E8E84-426E-40DD-AFC4-6F175D3DCCD1}">
              <a14:hiddenFill xmlns:a14="http://schemas.microsoft.com/office/drawing/2010/main">
                <a:solidFill>
                  <a:srgbClr val="FFFFFF"/>
                </a:solidFill>
              </a14:hiddenFill>
            </a:ext>
          </a:extLst>
        </p:spPr>
      </p:pic>
      <p:pic>
        <p:nvPicPr>
          <p:cNvPr id="3" name="Graphic 2" descr="Lights On with solid fill">
            <a:extLst>
              <a:ext uri="{FF2B5EF4-FFF2-40B4-BE49-F238E27FC236}">
                <a16:creationId xmlns:a16="http://schemas.microsoft.com/office/drawing/2014/main" id="{EF4D7756-0007-8E06-1767-59B23ACC33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71803" y="2971800"/>
            <a:ext cx="914400" cy="914400"/>
          </a:xfrm>
          <a:prstGeom prst="rect">
            <a:avLst/>
          </a:prstGeom>
        </p:spPr>
      </p:pic>
    </p:spTree>
    <p:extLst>
      <p:ext uri="{BB962C8B-B14F-4D97-AF65-F5344CB8AC3E}">
        <p14:creationId xmlns:p14="http://schemas.microsoft.com/office/powerpoint/2010/main" val="2346717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1015569"/>
            <a:ext cx="4561589" cy="689519"/>
          </a:xfrm>
        </p:spPr>
        <p:txBody>
          <a:bodyPr anchor="t"/>
          <a:lstStyle/>
          <a:p>
            <a:pPr>
              <a:lnSpc>
                <a:spcPts val="2240"/>
              </a:lnSpc>
            </a:pPr>
            <a:r>
              <a:rPr lang="en-US" sz="2800" b="1" kern="1200" dirty="0">
                <a:solidFill>
                  <a:srgbClr val="EC7C69"/>
                </a:solidFill>
                <a:latin typeface="+mn-lt"/>
                <a:ea typeface="+mn-ea"/>
                <a:cs typeface="+mn-cs"/>
              </a:rPr>
              <a:t>Uvod v zasebno in evropsko financiranje</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305618"/>
            <a:ext cx="5636567" cy="4246763"/>
          </a:xfrm>
        </p:spPr>
        <p:txBody>
          <a:bodyPr/>
          <a:lstStyle/>
          <a:p>
            <a:pPr marL="0" indent="0"/>
            <a:r>
              <a:rPr lang="en-US" sz="2400" b="0" dirty="0"/>
              <a:t>V tem poglavju boste našli navodila za načrtovanje financ in raziskovanje možnosti financiranja za vaše podjetje na področju alternativnih nastanitev. </a:t>
            </a:r>
          </a:p>
          <a:p>
            <a:pPr marL="0" indent="0"/>
            <a:endParaRPr lang="en-US" sz="2400" b="0" dirty="0"/>
          </a:p>
          <a:p>
            <a:pPr marL="0" indent="0"/>
            <a:r>
              <a:rPr lang="en-US" sz="2400" b="0" dirty="0"/>
              <a:t>Odkrijte različne možnosti – od osebnih prihrankov in javnih subvencij do etičnih posojilodajalcev in zelenih vlagateljev. Odkrijte, kaj iščejo vlagatelji, vključno z zanesljivimi poslovnimi načrti, merljivim vplivom na trajnost in finančno sposobnostjo. </a:t>
            </a:r>
          </a:p>
          <a:p>
            <a:pPr marL="0" indent="0">
              <a:lnSpc>
                <a:spcPts val="2180"/>
              </a:lnSpc>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815730"/>
            <a:ext cx="4713159" cy="570200"/>
          </a:xfrm>
        </p:spPr>
        <p:txBody>
          <a:bodyPr anchor="t"/>
          <a:lstStyle/>
          <a:p>
            <a:pPr marL="457200" indent="-457200">
              <a:spcAft>
                <a:spcPts val="1200"/>
              </a:spcAft>
              <a:buFont typeface="+mj-lt"/>
              <a:buAutoNum type="arabicPeriod"/>
            </a:pPr>
            <a:r>
              <a:rPr lang="en-US" sz="2000" b="1" dirty="0">
                <a:solidFill>
                  <a:srgbClr val="494949"/>
                </a:solidFill>
              </a:rPr>
              <a:t>Zasebno in mešano financiranje: </a:t>
            </a:r>
            <a:r>
              <a:rPr lang="en-US" sz="2000" dirty="0">
                <a:solidFill>
                  <a:srgbClr val="494949"/>
                </a:solidFill>
              </a:rPr>
              <a:t>Za zagon turistične nastanitve na podeželju je pogosto potrebno zbrati sredstva iz več virov. Ta poglavje ponuja pregled možnosti financiranja, od samofinanciranja do mešanega financiranja. </a:t>
            </a:r>
          </a:p>
          <a:p>
            <a:pPr marL="457200" indent="-457200">
              <a:spcAft>
                <a:spcPts val="1200"/>
              </a:spcAft>
              <a:buFont typeface="+mj-lt"/>
              <a:buAutoNum type="arabicPeriod"/>
            </a:pPr>
            <a:r>
              <a:rPr lang="en-US" sz="2000" b="1" dirty="0">
                <a:solidFill>
                  <a:srgbClr val="494949"/>
                </a:solidFill>
              </a:rPr>
              <a:t>Dotacije EU za trajnostni podeželski turizem in nastanitve: </a:t>
            </a:r>
            <a:r>
              <a:rPr lang="en-US" sz="2000" dirty="0">
                <a:solidFill>
                  <a:srgbClr val="494949"/>
                </a:solidFill>
              </a:rPr>
              <a:t>Kako Evropska unija zagotavlja znatna sredstva za podporo razvoja podeželja, zelene infrastrukture in inovacij na področju turističnih nastanitev prek več ključnih instrumentov. </a:t>
            </a:r>
            <a:endParaRPr lang="en-US" sz="1800" b="1" dirty="0">
              <a:solidFill>
                <a:srgbClr val="494949"/>
              </a:solidFill>
            </a:endParaRPr>
          </a:p>
          <a:p>
            <a:pPr marL="342900" indent="-342900">
              <a:buFont typeface="Arial" panose="020B0604020202020204" pitchFamily="34" charset="0"/>
              <a:buChar char="•"/>
            </a:pPr>
            <a:endParaRPr lang="en-GB" sz="20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 7 (1. del) Pregled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345554"/>
            <a:ext cx="4335238" cy="646331"/>
          </a:xfrm>
          <a:prstGeom prst="rect">
            <a:avLst/>
          </a:prstGeom>
          <a:noFill/>
        </p:spPr>
        <p:txBody>
          <a:bodyPr wrap="square" rtlCol="0">
            <a:spAutoFit/>
          </a:bodyPr>
          <a:lstStyle/>
          <a:p>
            <a:r>
              <a:rPr lang="en-IE" sz="3600" b="1" dirty="0">
                <a:solidFill>
                  <a:srgbClr val="459597"/>
                </a:solidFill>
              </a:rPr>
              <a:t>Učni izidi</a:t>
            </a:r>
          </a:p>
        </p:txBody>
      </p:sp>
    </p:spTree>
    <p:extLst>
      <p:ext uri="{BB962C8B-B14F-4D97-AF65-F5344CB8AC3E}">
        <p14:creationId xmlns:p14="http://schemas.microsoft.com/office/powerpoint/2010/main" val="64816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5656BC-0E19-99CD-4297-A5A3EFF382B7}"/>
              </a:ext>
            </a:extLst>
          </p:cNvPr>
          <p:cNvSpPr>
            <a:spLocks noGrp="1"/>
          </p:cNvSpPr>
          <p:nvPr>
            <p:ph type="body" sz="quarter" idx="13"/>
          </p:nvPr>
        </p:nvSpPr>
        <p:spPr>
          <a:xfrm>
            <a:off x="190500" y="866776"/>
            <a:ext cx="5252375" cy="4766350"/>
          </a:xfrm>
        </p:spPr>
        <p:txBody>
          <a:bodyPr>
            <a:normAutofit fontScale="92500" lnSpcReduction="10000"/>
          </a:bodyPr>
          <a:lstStyle/>
          <a:p>
            <a:r>
              <a:rPr lang="en-US" sz="2800" dirty="0"/>
              <a:t>„Podprli bomo naložbe v popolno obnovo ali novo gradnjo hotelov, motelov, penzionov, turističnih kmetij, kampov in glampingov, pri čemer bodo upravičene le naložbe, ki so visoko okoljsko trajnostne“. </a:t>
            </a:r>
          </a:p>
          <a:p>
            <a:endParaRPr lang="en-US" sz="2800" dirty="0">
              <a:solidFill>
                <a:srgbClr val="E96751"/>
              </a:solidFill>
              <a:hlinkClick r:id="rId2">
                <a:extLst>
                  <a:ext uri="{A12FA001-AC4F-418D-AE19-62706E023703}">
                    <ahyp:hlinkClr xmlns:ahyp="http://schemas.microsoft.com/office/drawing/2018/hyperlinkcolor" val="tx"/>
                  </a:ext>
                </a:extLst>
              </a:hlinkClick>
            </a:endParaRPr>
          </a:p>
          <a:p>
            <a:r>
              <a:rPr lang="en-US" sz="2800" i="0" dirty="0">
                <a:hlinkClick r:id="rId2">
                  <a:extLst>
                    <a:ext uri="{A12FA001-AC4F-418D-AE19-62706E023703}">
                      <ahyp:hlinkClr xmlns:ahyp="http://schemas.microsoft.com/office/drawing/2018/hyperlinkcolor" val="tx"/>
                    </a:ext>
                  </a:extLst>
                </a:hlinkClick>
              </a:rPr>
              <a:t>Slovenija je objavila </a:t>
            </a:r>
            <a:r>
              <a:rPr lang="en-US" sz="2800" i="0" dirty="0" err="1">
                <a:hlinkClick r:id="rId2">
                  <a:extLst>
                    <a:ext uri="{A12FA001-AC4F-418D-AE19-62706E023703}">
                      <ahyp:hlinkClr xmlns:ahyp="http://schemas.microsoft.com/office/drawing/2018/hyperlinkcolor" val="tx"/>
                    </a:ext>
                  </a:extLst>
                </a:hlinkClick>
              </a:rPr>
              <a:t>razpise </a:t>
            </a:r>
            <a:r>
              <a:rPr lang="en-US" sz="2800" i="0" dirty="0"/>
              <a:t>za izboljšanje kakovosti turističnih nastanitev </a:t>
            </a:r>
          </a:p>
          <a:p>
            <a:r>
              <a:rPr lang="en-US" sz="2800" i="0" dirty="0">
                <a:hlinkClick r:id="rId3">
                  <a:extLst>
                    <a:ext uri="{A12FA001-AC4F-418D-AE19-62706E023703}">
                      <ahyp:hlinkClr xmlns:ahyp="http://schemas.microsoft.com/office/drawing/2018/hyperlinkcolor" val="tx"/>
                    </a:ext>
                  </a:extLst>
                </a:hlinkClick>
              </a:rPr>
              <a:t>Več informacij tukaj</a:t>
            </a:r>
            <a:r>
              <a:rPr lang="en-US" sz="2800" i="0" dirty="0"/>
              <a:t>.</a:t>
            </a:r>
            <a:endParaRPr lang="en-IE" sz="2800" i="0" dirty="0"/>
          </a:p>
          <a:p>
            <a:endParaRPr lang="en-IE" dirty="0"/>
          </a:p>
        </p:txBody>
      </p:sp>
      <p:pic>
        <p:nvPicPr>
          <p:cNvPr id="8" name="Picture Placeholder 7" descr="A bedroom with a bed and a window&#10;&#10;AI-generated content may be incorrect.">
            <a:extLst>
              <a:ext uri="{FF2B5EF4-FFF2-40B4-BE49-F238E27FC236}">
                <a16:creationId xmlns:a16="http://schemas.microsoft.com/office/drawing/2014/main" id="{E27E92F8-2382-DFEE-64C5-9B7AA6754E44}"/>
              </a:ext>
            </a:extLst>
          </p:cNvPr>
          <p:cNvPicPr>
            <a:picLocks noGrp="1" noChangeAspect="1"/>
          </p:cNvPicPr>
          <p:nvPr>
            <p:ph type="pic" sz="quarter" idx="19"/>
          </p:nvPr>
        </p:nvPicPr>
        <p:blipFill>
          <a:blip r:embed="rId4"/>
          <a:srcRect l="2009" r="2009"/>
          <a:stretch>
            <a:fillRect/>
          </a:stretch>
        </p:blipFill>
        <p:spPr/>
      </p:pic>
      <p:sp>
        <p:nvSpPr>
          <p:cNvPr id="6" name="Text Placeholder 5">
            <a:extLst>
              <a:ext uri="{FF2B5EF4-FFF2-40B4-BE49-F238E27FC236}">
                <a16:creationId xmlns:a16="http://schemas.microsoft.com/office/drawing/2014/main" id="{CEB8F75C-3321-6339-A298-B5197F18965A}"/>
              </a:ext>
            </a:extLst>
          </p:cNvPr>
          <p:cNvSpPr>
            <a:spLocks noGrp="1"/>
          </p:cNvSpPr>
          <p:nvPr>
            <p:ph type="body" sz="quarter" idx="65"/>
          </p:nvPr>
        </p:nvSpPr>
        <p:spPr/>
        <p:txBody>
          <a:bodyPr/>
          <a:lstStyle/>
          <a:p>
            <a:endParaRPr lang="en-IE"/>
          </a:p>
        </p:txBody>
      </p:sp>
    </p:spTree>
    <p:extLst>
      <p:ext uri="{BB962C8B-B14F-4D97-AF65-F5344CB8AC3E}">
        <p14:creationId xmlns:p14="http://schemas.microsoft.com/office/powerpoint/2010/main" val="3115787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C8FF4-183C-76C4-9641-F3973EF969E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6F77C30E-131F-4048-996D-DA8E2C0CCC00}"/>
              </a:ext>
            </a:extLst>
          </p:cNvPr>
          <p:cNvSpPr/>
          <p:nvPr/>
        </p:nvSpPr>
        <p:spPr>
          <a:xfrm>
            <a:off x="1363972" y="1308195"/>
            <a:ext cx="10029648" cy="197636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9024A21-17F7-E865-22AC-2809D40D1E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1FF71F5F-7A91-0EF7-7DF2-5C792EBF92E7}"/>
              </a:ext>
            </a:extLst>
          </p:cNvPr>
          <p:cNvSpPr/>
          <p:nvPr/>
        </p:nvSpPr>
        <p:spPr>
          <a:xfrm>
            <a:off x="938394" y="3569866"/>
            <a:ext cx="10131080" cy="803653"/>
          </a:xfrm>
          <a:prstGeom prst="flowChartAlternateProcess">
            <a:avLst/>
          </a:prstGeom>
          <a:solidFill>
            <a:srgbClr val="3B7F8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Text Placeholder 5">
            <a:extLst>
              <a:ext uri="{FF2B5EF4-FFF2-40B4-BE49-F238E27FC236}">
                <a16:creationId xmlns:a16="http://schemas.microsoft.com/office/drawing/2014/main" id="{80097F96-F995-51B3-813B-F8E1C8CC2E58}"/>
              </a:ext>
            </a:extLst>
          </p:cNvPr>
          <p:cNvSpPr txBox="1">
            <a:spLocks/>
          </p:cNvSpPr>
          <p:nvPr/>
        </p:nvSpPr>
        <p:spPr>
          <a:xfrm>
            <a:off x="1414632" y="3620549"/>
            <a:ext cx="9388142"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b="1" dirty="0">
                <a:solidFill>
                  <a:schemeClr val="bg1"/>
                </a:solidFill>
              </a:rPr>
              <a:t>Primer: </a:t>
            </a:r>
            <a:r>
              <a:rPr lang="en-US" sz="2400" dirty="0">
                <a:solidFill>
                  <a:schemeClr val="bg1"/>
                </a:solidFill>
              </a:rPr>
              <a:t>Irska Midlands je prejela do</a:t>
            </a:r>
            <a:r>
              <a:rPr lang="en-US" sz="2400" dirty="0">
                <a:solidFill>
                  <a:schemeClr val="bg1"/>
                </a:solidFill>
                <a:hlinkClick r:id="rId5">
                  <a:extLst>
                    <a:ext uri="{A12FA001-AC4F-418D-AE19-62706E023703}">
                      <ahyp:hlinkClr xmlns:ahyp="http://schemas.microsoft.com/office/drawing/2018/hyperlinkcolor" val="tx"/>
                    </a:ext>
                  </a:extLst>
                </a:hlinkClick>
              </a:rPr>
              <a:t> 68 milijonov evrov za pobude na področju regenerativnega turizma</a:t>
            </a:r>
            <a:r>
              <a:rPr lang="en-US" sz="2400" dirty="0">
                <a:solidFill>
                  <a:schemeClr val="bg1"/>
                </a:solidFill>
              </a:rPr>
              <a:t>.</a:t>
            </a:r>
          </a:p>
        </p:txBody>
      </p:sp>
      <p:sp>
        <p:nvSpPr>
          <p:cNvPr id="9" name="Text Placeholder 5">
            <a:extLst>
              <a:ext uri="{FF2B5EF4-FFF2-40B4-BE49-F238E27FC236}">
                <a16:creationId xmlns:a16="http://schemas.microsoft.com/office/drawing/2014/main" id="{1FE1AF45-0CF6-DFC9-9159-91E14B9E8796}"/>
              </a:ext>
            </a:extLst>
          </p:cNvPr>
          <p:cNvSpPr txBox="1">
            <a:spLocks/>
          </p:cNvSpPr>
          <p:nvPr/>
        </p:nvSpPr>
        <p:spPr>
          <a:xfrm>
            <a:off x="2419350" y="1424013"/>
            <a:ext cx="889949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Cilj: </a:t>
            </a:r>
            <a:r>
              <a:rPr lang="en-IE" sz="2200" dirty="0">
                <a:solidFill>
                  <a:srgbClr val="459597"/>
                </a:solidFill>
                <a:hlinkClick r:id="rId6">
                  <a:extLst>
                    <a:ext uri="{A12FA001-AC4F-418D-AE19-62706E023703}">
                      <ahyp:hlinkClr xmlns:ahyp="http://schemas.microsoft.com/office/drawing/2018/hyperlinkcolor" val="tx"/>
                    </a:ext>
                  </a:extLst>
                </a:hlinkClick>
              </a:rPr>
              <a:t>Sklad EU za pravično prehod (JTF) </a:t>
            </a:r>
            <a:r>
              <a:rPr lang="en-US" sz="2200" dirty="0">
                <a:solidFill>
                  <a:srgbClr val="494949"/>
                </a:solidFill>
              </a:rPr>
              <a:t>služi kot sredstvo za nizkoogljično gospodarstvo, ki zajema </a:t>
            </a:r>
            <a:r>
              <a:rPr lang="en-US" sz="2200" b="1" dirty="0">
                <a:solidFill>
                  <a:srgbClr val="494949"/>
                </a:solidFill>
              </a:rPr>
              <a:t>trajnostne turistične projekte v določenih regijah </a:t>
            </a:r>
            <a:r>
              <a:rPr lang="en-US" sz="2200" b="1" dirty="0" err="1">
                <a:solidFill>
                  <a:srgbClr val="494949"/>
                </a:solidFill>
              </a:rPr>
              <a:t>za</a:t>
            </a:r>
            <a:r>
              <a:rPr lang="en-US" sz="2200" b="1" dirty="0">
                <a:solidFill>
                  <a:srgbClr val="494949"/>
                </a:solidFill>
              </a:rPr>
              <a:t> pravičen </a:t>
            </a:r>
            <a:r>
              <a:rPr lang="en-US" sz="2200" b="1" dirty="0" err="1">
                <a:solidFill>
                  <a:srgbClr val="494949"/>
                </a:solidFill>
              </a:rPr>
              <a:t>prehod.</a:t>
            </a:r>
          </a:p>
          <a:p>
            <a:pPr marL="0" indent="0">
              <a:spcAft>
                <a:spcPts val="600"/>
              </a:spcAft>
            </a:pPr>
            <a:r>
              <a:rPr lang="en-US" sz="2200" dirty="0">
                <a:solidFill>
                  <a:srgbClr val="494949"/>
                </a:solidFill>
              </a:rPr>
              <a:t>V okviru ATA se lahko razlikuje glede na regijo.</a:t>
            </a:r>
          </a:p>
        </p:txBody>
      </p:sp>
      <p:cxnSp>
        <p:nvCxnSpPr>
          <p:cNvPr id="15" name="Connector: Elbow 14">
            <a:extLst>
              <a:ext uri="{FF2B5EF4-FFF2-40B4-BE49-F238E27FC236}">
                <a16:creationId xmlns:a16="http://schemas.microsoft.com/office/drawing/2014/main" id="{B75962D7-E430-5DEB-D7E2-CDF05321A8C7}"/>
              </a:ext>
            </a:extLst>
          </p:cNvPr>
          <p:cNvCxnSpPr>
            <a:cxnSpLocks/>
            <a:stCxn id="7" idx="1"/>
            <a:endCxn id="11" idx="1"/>
          </p:cNvCxnSpPr>
          <p:nvPr/>
        </p:nvCxnSpPr>
        <p:spPr>
          <a:xfrm rot="10800000" flipH="1">
            <a:off x="938394" y="2296377"/>
            <a:ext cx="425578" cy="1675316"/>
          </a:xfrm>
          <a:prstGeom prst="bentConnector3">
            <a:avLst>
              <a:gd name="adj1" fmla="val -53715"/>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41914698-DFE6-C828-4B77-4F79125F5B4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26E2ECA8-49CC-7A0D-2DBC-49F21032AC66}"/>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Sklad EU za pravičen prehod (JTF)</a:t>
            </a:r>
          </a:p>
        </p:txBody>
      </p:sp>
      <p:pic>
        <p:nvPicPr>
          <p:cNvPr id="13" name="Picture 12" descr="A blue flag with yellow stars in the center&#10;&#10;AI-generated content may be incorrect.">
            <a:extLst>
              <a:ext uri="{FF2B5EF4-FFF2-40B4-BE49-F238E27FC236}">
                <a16:creationId xmlns:a16="http://schemas.microsoft.com/office/drawing/2014/main" id="{86D539C7-E262-EE59-E427-6330C3683AD4}"/>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4440DEE0-43F4-51AA-F176-8739C95A23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4632" y="1655660"/>
            <a:ext cx="633914" cy="633914"/>
          </a:xfrm>
          <a:prstGeom prst="rect">
            <a:avLst/>
          </a:prstGeom>
        </p:spPr>
      </p:pic>
      <p:sp>
        <p:nvSpPr>
          <p:cNvPr id="48" name="TextBox 47">
            <a:extLst>
              <a:ext uri="{FF2B5EF4-FFF2-40B4-BE49-F238E27FC236}">
                <a16:creationId xmlns:a16="http://schemas.microsoft.com/office/drawing/2014/main" id="{E764F01F-EBC7-F2F8-36CE-29D7C22C4743}"/>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sp>
        <p:nvSpPr>
          <p:cNvPr id="12" name="Flowchart: Alternate Process 11">
            <a:extLst>
              <a:ext uri="{FF2B5EF4-FFF2-40B4-BE49-F238E27FC236}">
                <a16:creationId xmlns:a16="http://schemas.microsoft.com/office/drawing/2014/main" id="{51027FD3-25C1-5157-6AC9-5D6943A9810C}"/>
              </a:ext>
            </a:extLst>
          </p:cNvPr>
          <p:cNvSpPr/>
          <p:nvPr/>
        </p:nvSpPr>
        <p:spPr>
          <a:xfrm>
            <a:off x="1363972" y="4600764"/>
            <a:ext cx="10029647" cy="212721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 Placeholder 5">
            <a:extLst>
              <a:ext uri="{FF2B5EF4-FFF2-40B4-BE49-F238E27FC236}">
                <a16:creationId xmlns:a16="http://schemas.microsoft.com/office/drawing/2014/main" id="{5E51CB82-4EE5-AE90-A9E9-F0BFAEBFB97A}"/>
              </a:ext>
            </a:extLst>
          </p:cNvPr>
          <p:cNvSpPr txBox="1">
            <a:spLocks/>
          </p:cNvSpPr>
          <p:nvPr/>
        </p:nvSpPr>
        <p:spPr>
          <a:xfrm>
            <a:off x="2147256" y="4808364"/>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Alternativne turistične nastanitve </a:t>
            </a:r>
          </a:p>
          <a:p>
            <a:pPr marL="0" indent="0">
              <a:spcAft>
                <a:spcPts val="600"/>
              </a:spcAft>
            </a:pPr>
            <a:r>
              <a:rPr lang="en-US" sz="2200" dirty="0">
                <a:solidFill>
                  <a:srgbClr val="494949"/>
                </a:solidFill>
              </a:rPr>
              <a:t>Dotacije običajno pokrivajo do</a:t>
            </a:r>
            <a:r>
              <a:rPr lang="en-US" sz="2200" b="1" dirty="0">
                <a:solidFill>
                  <a:srgbClr val="494949"/>
                </a:solidFill>
              </a:rPr>
              <a:t> 50 % upravičenih stroškov projekta </a:t>
            </a:r>
            <a:r>
              <a:rPr lang="en-US" sz="2200" dirty="0">
                <a:solidFill>
                  <a:srgbClr val="494949"/>
                </a:solidFill>
              </a:rPr>
              <a:t>za podjetja (za neprofitne/skupnostne projekte so višje). Zneski financiranja se gibljejo od nekaj tisoč evrov do več kot 200 000 evrov za projekte z velikim vplivom. </a:t>
            </a:r>
            <a:endParaRPr lang="en-IE" sz="2200" dirty="0">
              <a:solidFill>
                <a:srgbClr val="494949"/>
              </a:solidFill>
            </a:endParaRPr>
          </a:p>
        </p:txBody>
      </p:sp>
      <p:pic>
        <p:nvPicPr>
          <p:cNvPr id="17" name="Graphic 16" descr="Lights On with solid fill">
            <a:extLst>
              <a:ext uri="{FF2B5EF4-FFF2-40B4-BE49-F238E27FC236}">
                <a16:creationId xmlns:a16="http://schemas.microsoft.com/office/drawing/2014/main" id="{240A6F2C-93BB-9F8B-06EB-4CCA9588C90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63973" y="4788067"/>
            <a:ext cx="914400" cy="914400"/>
          </a:xfrm>
          <a:prstGeom prst="rect">
            <a:avLst/>
          </a:prstGeom>
        </p:spPr>
      </p:pic>
    </p:spTree>
    <p:extLst>
      <p:ext uri="{BB962C8B-B14F-4D97-AF65-F5344CB8AC3E}">
        <p14:creationId xmlns:p14="http://schemas.microsoft.com/office/powerpoint/2010/main" val="2201029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AFBC8-3CA6-E7B3-5F9B-3255739E08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E6FEFD6-0618-DEFE-2386-306EE796C58A}"/>
              </a:ext>
            </a:extLst>
          </p:cNvPr>
          <p:cNvSpPr>
            <a:spLocks noGrp="1"/>
          </p:cNvSpPr>
          <p:nvPr>
            <p:ph type="body" sz="quarter" idx="18"/>
          </p:nvPr>
        </p:nvSpPr>
        <p:spPr>
          <a:xfrm>
            <a:off x="595722" y="3330139"/>
            <a:ext cx="2893974" cy="1049221"/>
          </a:xfrm>
        </p:spPr>
        <p:txBody>
          <a:bodyPr/>
          <a:lstStyle/>
          <a:p>
            <a:pPr algn="ctr"/>
            <a:r>
              <a:rPr lang="en-US" dirty="0"/>
              <a:t>Subvencije EU za podeželski turizem (LEADER, EAFRD, ERDF)</a:t>
            </a:r>
            <a:endParaRPr lang="en-IE" b="1" dirty="0"/>
          </a:p>
        </p:txBody>
      </p:sp>
      <p:pic>
        <p:nvPicPr>
          <p:cNvPr id="7" name="Picture Placeholder 6" descr="A blue flag with yellow stars in the center&#10;&#10;AI-generated content may be incorrect.">
            <a:extLst>
              <a:ext uri="{FF2B5EF4-FFF2-40B4-BE49-F238E27FC236}">
                <a16:creationId xmlns:a16="http://schemas.microsoft.com/office/drawing/2014/main" id="{B70C46A4-0619-947B-1333-D264D17F8C0A}"/>
              </a:ext>
            </a:extLst>
          </p:cNvPr>
          <p:cNvPicPr>
            <a:picLocks noGrp="1" noChangeAspect="1"/>
          </p:cNvPicPr>
          <p:nvPr>
            <p:ph type="pic" sz="quarter" idx="10"/>
          </p:nvPr>
        </p:nvPicPr>
        <p:blipFill>
          <a:blip r:embed="rId2"/>
          <a:srcRect t="7352" b="7352"/>
          <a:stretch>
            <a:fillRect/>
          </a:stretch>
        </p:blipFill>
        <p:spPr/>
      </p:pic>
      <p:sp>
        <p:nvSpPr>
          <p:cNvPr id="8" name="Text Placeholder 7">
            <a:extLst>
              <a:ext uri="{FF2B5EF4-FFF2-40B4-BE49-F238E27FC236}">
                <a16:creationId xmlns:a16="http://schemas.microsoft.com/office/drawing/2014/main" id="{D0E441D8-AFE2-E820-158F-B27DE8252499}"/>
              </a:ext>
            </a:extLst>
          </p:cNvPr>
          <p:cNvSpPr>
            <a:spLocks noGrp="1"/>
          </p:cNvSpPr>
          <p:nvPr>
            <p:ph type="body" sz="quarter" idx="66"/>
          </p:nvPr>
        </p:nvSpPr>
        <p:spPr/>
        <p:txBody>
          <a:bodyPr/>
          <a:lstStyle/>
          <a:p>
            <a:endParaRPr lang="en-IE"/>
          </a:p>
        </p:txBody>
      </p:sp>
      <p:sp>
        <p:nvSpPr>
          <p:cNvPr id="4" name="Text Placeholder 6">
            <a:extLst>
              <a:ext uri="{FF2B5EF4-FFF2-40B4-BE49-F238E27FC236}">
                <a16:creationId xmlns:a16="http://schemas.microsoft.com/office/drawing/2014/main" id="{DA15D65A-78BA-F9ED-2B00-FA151CDD7B1B}"/>
              </a:ext>
            </a:extLst>
          </p:cNvPr>
          <p:cNvSpPr txBox="1">
            <a:spLocks/>
          </p:cNvSpPr>
          <p:nvPr/>
        </p:nvSpPr>
        <p:spPr>
          <a:xfrm>
            <a:off x="595722" y="2153657"/>
            <a:ext cx="289397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600" dirty="0"/>
              <a:t>Prijava zahteva delo, vendar se lahko izplača!</a:t>
            </a:r>
          </a:p>
        </p:txBody>
      </p:sp>
      <p:sp>
        <p:nvSpPr>
          <p:cNvPr id="6" name="Text Placeholder 5">
            <a:extLst>
              <a:ext uri="{FF2B5EF4-FFF2-40B4-BE49-F238E27FC236}">
                <a16:creationId xmlns:a16="http://schemas.microsoft.com/office/drawing/2014/main" id="{8A3E9595-A8CC-B7EA-58F9-CAA67E653A63}"/>
              </a:ext>
            </a:extLst>
          </p:cNvPr>
          <p:cNvSpPr txBox="1">
            <a:spLocks/>
          </p:cNvSpPr>
          <p:nvPr/>
        </p:nvSpPr>
        <p:spPr>
          <a:xfrm>
            <a:off x="4594468" y="189489"/>
            <a:ext cx="7026032" cy="3499183"/>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100" dirty="0"/>
              <a:t>Prijava za subvencije zahteva delo: pripraviti morate predloge in pogosto čakati na razpise. </a:t>
            </a:r>
            <a:r>
              <a:rPr lang="en-US" sz="2100" i="1" dirty="0"/>
              <a:t>Za podporo in pomoč si oglejte vire, povezane s tem modulom. </a:t>
            </a:r>
            <a:r>
              <a:rPr lang="en-US" sz="2100" dirty="0"/>
              <a:t>Toda </a:t>
            </a:r>
            <a:r>
              <a:rPr lang="en-US" sz="2100" b="1" dirty="0"/>
              <a:t>trud se lahko izplača, </a:t>
            </a:r>
            <a:r>
              <a:rPr lang="en-US" sz="2100" dirty="0"/>
              <a:t>saj subvencij ni treba vračati. </a:t>
            </a:r>
            <a:endParaRPr lang="en-US" sz="2100" dirty="0">
              <a:ea typeface="Calibri"/>
              <a:cs typeface="Calibri"/>
            </a:endParaRPr>
          </a:p>
          <a:p>
            <a:pPr>
              <a:spcAft>
                <a:spcPts val="600"/>
              </a:spcAft>
            </a:pPr>
            <a:r>
              <a:rPr lang="en-US" sz="2100" b="1" dirty="0">
                <a:solidFill>
                  <a:srgbClr val="E96751"/>
                </a:solidFill>
              </a:rPr>
              <a:t>Nasvet: </a:t>
            </a:r>
            <a:r>
              <a:rPr lang="en-US" sz="2100" dirty="0"/>
              <a:t>Priporočljivo je, da svoj projekt uskladite s cilji subvencij, </a:t>
            </a:r>
            <a:r>
              <a:rPr lang="en-US" sz="2100" err="1"/>
              <a:t>pri</a:t>
            </a:r>
            <a:r>
              <a:rPr lang="en-US" sz="2100" dirty="0"/>
              <a:t> </a:t>
            </a:r>
            <a:r>
              <a:rPr lang="en-US" sz="2100" err="1"/>
              <a:t>čemer</a:t>
            </a:r>
            <a:r>
              <a:rPr lang="en-US" sz="2100" dirty="0"/>
              <a:t> </a:t>
            </a:r>
            <a:r>
              <a:rPr lang="en-US" sz="2100" err="1"/>
              <a:t>poudarite</a:t>
            </a:r>
            <a:r>
              <a:rPr lang="en-US" sz="2100" dirty="0"/>
              <a:t> razvoj podeželja, ustvarjanje delovnih mest, trajnost, inovativnost in kulturno dediščino – kar koli ustreza konkretnemu programu. </a:t>
            </a:r>
            <a:endParaRPr lang="en-US" sz="2100" dirty="0">
              <a:ea typeface="Calibri"/>
              <a:cs typeface="Calibri"/>
            </a:endParaRPr>
          </a:p>
          <a:p>
            <a:pPr>
              <a:spcAft>
                <a:spcPts val="600"/>
              </a:spcAft>
            </a:pPr>
            <a:r>
              <a:rPr lang="en-US" sz="2100" dirty="0"/>
              <a:t>Nazadnje upoštevajte, da večina subvencij </a:t>
            </a:r>
            <a:r>
              <a:rPr lang="en-US" sz="2100" b="1" dirty="0"/>
              <a:t>ne krije 100 % stroškov </a:t>
            </a:r>
            <a:r>
              <a:rPr lang="en-US" sz="2100" dirty="0"/>
              <a:t>– pogosto morate </a:t>
            </a:r>
            <a:r>
              <a:rPr lang="en-US" sz="2100" b="1" dirty="0"/>
              <a:t>sofinancirati 40–60 %. </a:t>
            </a:r>
            <a:r>
              <a:rPr lang="en-US" sz="2100" dirty="0"/>
              <a:t>Subvencije se torej običajno uporabljajo v kombinaciji z lastnimi sredstvi ali posojili. </a:t>
            </a:r>
            <a:endParaRPr lang="en-US" sz="2100" dirty="0">
              <a:ea typeface="Calibri"/>
              <a:cs typeface="Calibri"/>
            </a:endParaRPr>
          </a:p>
          <a:p>
            <a:pPr>
              <a:spcAft>
                <a:spcPts val="600"/>
              </a:spcAft>
            </a:pPr>
            <a:r>
              <a:rPr lang="en-US" sz="2100" b="1" dirty="0">
                <a:solidFill>
                  <a:srgbClr val="E96751"/>
                </a:solidFill>
              </a:rPr>
              <a:t>Primer:</a:t>
            </a:r>
            <a:r>
              <a:rPr lang="en-US" sz="2100" dirty="0"/>
              <a:t> 50 % lahko pokrijete z osebnimi prihranki, za preostalih 50 % pa pridobite subvencijo. Takšno izkoriščanje sredstev lahko omogoči izvedljivost projekta.</a:t>
            </a:r>
            <a:endParaRPr lang="en-US" sz="2100" dirty="0">
              <a:ea typeface="Calibri"/>
              <a:cs typeface="Calibri"/>
            </a:endParaRPr>
          </a:p>
          <a:p>
            <a:pPr>
              <a:spcAft>
                <a:spcPts val="600"/>
              </a:spcAft>
            </a:pPr>
            <a:endParaRPr lang="en-US" sz="2100" dirty="0">
              <a:ea typeface="Calibri"/>
              <a:cs typeface="Calibri"/>
            </a:endParaRPr>
          </a:p>
        </p:txBody>
      </p:sp>
      <p:sp>
        <p:nvSpPr>
          <p:cNvPr id="3" name="TextBox 2">
            <a:extLst>
              <a:ext uri="{FF2B5EF4-FFF2-40B4-BE49-F238E27FC236}">
                <a16:creationId xmlns:a16="http://schemas.microsoft.com/office/drawing/2014/main" id="{5435CED4-3BAC-BBFF-D938-15516B808BB6}"/>
              </a:ext>
            </a:extLst>
          </p:cNvPr>
          <p:cNvSpPr txBox="1"/>
          <p:nvPr/>
        </p:nvSpPr>
        <p:spPr>
          <a:xfrm>
            <a:off x="1213219" y="5536950"/>
            <a:ext cx="10407281" cy="954107"/>
          </a:xfrm>
          <a:prstGeom prst="rect">
            <a:avLst/>
          </a:prstGeom>
          <a:noFill/>
        </p:spPr>
        <p:txBody>
          <a:bodyPr wrap="square" lIns="91440" tIns="45720" rIns="91440" bIns="45720" anchor="t">
            <a:spAutoFit/>
          </a:bodyPr>
          <a:lstStyle/>
          <a:p>
            <a:r>
              <a:rPr lang="en-IE" sz="1400" b="1" i="1" dirty="0">
                <a:solidFill>
                  <a:srgbClr val="494949"/>
                </a:solidFill>
                <a:effectLst/>
              </a:rPr>
              <a:t>Priporočena literatura</a:t>
            </a:r>
            <a:endParaRPr lang="en-IE" sz="1400" b="1" i="1">
              <a:solidFill>
                <a:srgbClr val="494949"/>
              </a:solidFill>
              <a:effectLst/>
              <a:ea typeface="Calibri"/>
              <a:cs typeface="Calibri"/>
            </a:endParaRPr>
          </a:p>
          <a:p>
            <a:r>
              <a:rPr lang="en-US" sz="1400" dirty="0">
                <a:solidFill>
                  <a:srgbClr val="00B0F0"/>
                </a:solidFill>
                <a:hlinkClick r:id="rId3">
                  <a:extLst>
                    <a:ext uri="{A12FA001-AC4F-418D-AE19-62706E023703}">
                      <ahyp:hlinkClr xmlns:ahyp="http://schemas.microsoft.com/office/drawing/2018/hyperlinkcolor" val="tx"/>
                    </a:ext>
                  </a:extLst>
                </a:hlinkClick>
              </a:rPr>
              <a:t>Vpliv podeželske politike na razvoj turizma v Italiji: študija primera agroturizma</a:t>
            </a:r>
            <a:endParaRPr lang="en-US" sz="1400">
              <a:solidFill>
                <a:srgbClr val="00B0F0"/>
              </a:solidFill>
              <a:ea typeface="Calibri"/>
              <a:cs typeface="Calibri"/>
            </a:endParaRPr>
          </a:p>
          <a:p>
            <a:r>
              <a:rPr lang="en-IE" sz="1400" b="1" i="0" dirty="0">
                <a:solidFill>
                  <a:srgbClr val="494949"/>
                </a:solidFill>
                <a:effectLst/>
              </a:rPr>
              <a:t>*Opomba: </a:t>
            </a:r>
            <a:r>
              <a:rPr lang="en-US" sz="1400" dirty="0">
                <a:solidFill>
                  <a:srgbClr val="E96751"/>
                </a:solidFill>
                <a:hlinkClick r:id="rId4">
                  <a:extLst>
                    <a:ext uri="{A12FA001-AC4F-418D-AE19-62706E023703}">
                      <ahyp:hlinkClr xmlns:ahyp="http://schemas.microsoft.com/office/drawing/2018/hyperlinkcolor" val="tx"/>
                    </a:ext>
                  </a:extLst>
                </a:hlinkClick>
              </a:rPr>
              <a:t>Evropska agenda za turizem 2030 </a:t>
            </a:r>
            <a:r>
              <a:rPr lang="en-US" sz="1400" err="1">
                <a:solidFill>
                  <a:srgbClr val="494949"/>
                </a:solidFill>
              </a:rPr>
              <a:t>poudarja</a:t>
            </a:r>
            <a:r>
              <a:rPr lang="en-US" sz="1400" dirty="0">
                <a:solidFill>
                  <a:srgbClr val="494949"/>
                </a:solidFill>
              </a:rPr>
              <a:t> potrebo po zaščiti turističnega sektorja in hkrati razvoju vizije za prihodnost, da se izkoristi pripravljenost mnogih Evropejcev, da spremenijo svoje potovalne in turistične navade, da bi postali bolj trajnostni in odgovorni.</a:t>
            </a:r>
            <a:endParaRPr lang="en-IE" sz="1400" i="0">
              <a:solidFill>
                <a:srgbClr val="494949"/>
              </a:solidFill>
              <a:effectLst/>
              <a:ea typeface="Calibri"/>
              <a:cs typeface="Calibri"/>
            </a:endParaRPr>
          </a:p>
        </p:txBody>
      </p:sp>
      <p:pic>
        <p:nvPicPr>
          <p:cNvPr id="5" name="Picture 4">
            <a:extLst>
              <a:ext uri="{FF2B5EF4-FFF2-40B4-BE49-F238E27FC236}">
                <a16:creationId xmlns:a16="http://schemas.microsoft.com/office/drawing/2014/main" id="{3444E42D-2A81-E1A5-C5ED-4BBD3287DCB8}"/>
              </a:ext>
            </a:extLst>
          </p:cNvPr>
          <p:cNvPicPr>
            <a:picLocks noChangeAspect="1"/>
          </p:cNvPicPr>
          <p:nvPr/>
        </p:nvPicPr>
        <p:blipFill>
          <a:blip r:embed="rId5"/>
          <a:stretch>
            <a:fillRect/>
          </a:stretch>
        </p:blipFill>
        <p:spPr>
          <a:xfrm>
            <a:off x="291371" y="5680960"/>
            <a:ext cx="850589" cy="846711"/>
          </a:xfrm>
          <a:prstGeom prst="rect">
            <a:avLst/>
          </a:prstGeom>
        </p:spPr>
      </p:pic>
    </p:spTree>
    <p:extLst>
      <p:ext uri="{BB962C8B-B14F-4D97-AF65-F5344CB8AC3E}">
        <p14:creationId xmlns:p14="http://schemas.microsoft.com/office/powerpoint/2010/main" val="2112029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a:solidFill>
                  <a:srgbClr val="459597"/>
                </a:solidFill>
              </a:rPr>
              <a:t>Zaključili ste …             </a:t>
            </a:r>
            <a:r>
              <a:rPr lang="en-US" sz="3200" b="1" dirty="0">
                <a:solidFill>
                  <a:srgbClr val="459597"/>
                </a:solidFill>
              </a:rPr>
              <a:t>Modul 7 (1. del)</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375826"/>
          </a:xfrm>
          <a:prstGeom prst="rect">
            <a:avLst/>
          </a:prstGeom>
          <a:noFill/>
        </p:spPr>
        <p:txBody>
          <a:bodyPr wrap="square" rtlCol="0">
            <a:spAutoFit/>
          </a:bodyPr>
          <a:lstStyle/>
          <a:p>
            <a:pPr algn="ctr">
              <a:lnSpc>
                <a:spcPts val="2520"/>
              </a:lnSpc>
            </a:pPr>
            <a:r>
              <a:rPr lang="en-US" sz="2400" dirty="0">
                <a:solidFill>
                  <a:srgbClr val="414141"/>
                </a:solidFill>
              </a:rPr>
              <a:t>Uvod v zasebno in evropsko financiranje</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7 (2. del)</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734625"/>
          </a:xfrm>
          <a:prstGeom prst="rect">
            <a:avLst/>
          </a:prstGeom>
          <a:noFill/>
        </p:spPr>
        <p:txBody>
          <a:bodyPr wrap="square" rtlCol="0">
            <a:spAutoFit/>
          </a:bodyPr>
          <a:lstStyle/>
          <a:p>
            <a:pPr algn="ctr">
              <a:lnSpc>
                <a:spcPts val="2520"/>
              </a:lnSpc>
            </a:pPr>
            <a:r>
              <a:rPr lang="en-US" sz="2400" dirty="0">
                <a:solidFill>
                  <a:srgbClr val="414141"/>
                </a:solidFill>
              </a:rPr>
              <a:t>Poiščite ustrezna sredstva</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742553" y="5112701"/>
            <a:ext cx="1927879" cy="990015"/>
          </a:xfrm>
          <a:prstGeom prst="rect">
            <a:avLst/>
          </a:prstGeom>
          <a:noFill/>
        </p:spPr>
        <p:txBody>
          <a:bodyPr wrap="square" lIns="91440" tIns="45720" rIns="91440" bIns="45720" anchor="t">
            <a:spAutoFit/>
          </a:bodyPr>
          <a:lstStyle/>
          <a:p>
            <a:pPr algn="ctr">
              <a:lnSpc>
                <a:spcPts val="3540"/>
              </a:lnSpc>
            </a:pPr>
            <a:r>
              <a:rPr lang="en-US" sz="3200" b="1" dirty="0" err="1">
                <a:solidFill>
                  <a:schemeClr val="bg1"/>
                </a:solidFill>
              </a:rPr>
              <a:t>Naslednje</a:t>
            </a:r>
            <a:r>
              <a:rPr lang="en-US" sz="3200" b="1" dirty="0">
                <a:solidFill>
                  <a:schemeClr val="bg1"/>
                </a:solidFill>
              </a:rPr>
              <a:t> je ...</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Bravo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535EBF-5907-1F5D-A29A-4553FF9A441F}"/>
              </a:ext>
            </a:extLst>
          </p:cNvPr>
          <p:cNvSpPr>
            <a:spLocks noGrp="1"/>
          </p:cNvSpPr>
          <p:nvPr>
            <p:ph type="body" sz="quarter" idx="18"/>
          </p:nvPr>
        </p:nvSpPr>
        <p:spPr>
          <a:prstGeom prst="rect">
            <a:avLst/>
          </a:prstGeom>
        </p:spPr>
        <p:txBody>
          <a:bodyPr lIns="91440" tIns="45720" rIns="91440" bIns="45720" anchor="t">
            <a:noAutofit/>
          </a:bodyPr>
          <a:lstStyle/>
          <a:p>
            <a:r>
              <a:rPr lang="it-IT" b="1" dirty="0" err="1">
                <a:latin typeface="Calibri"/>
                <a:ea typeface="Calibri"/>
                <a:cs typeface="Calibri"/>
              </a:rPr>
              <a:t>Oddelek</a:t>
            </a:r>
            <a:r>
              <a:rPr lang="it-IT" b="1" dirty="0">
                <a:latin typeface="Calibri"/>
                <a:ea typeface="Calibri"/>
                <a:cs typeface="Calibri"/>
              </a:rPr>
              <a:t> 1</a:t>
            </a:r>
          </a:p>
          <a:p>
            <a:endParaRPr lang="it-IT" dirty="0">
              <a:latin typeface="Calibri"/>
              <a:ea typeface="Calibri"/>
              <a:cs typeface="Calibri"/>
            </a:endParaRPr>
          </a:p>
          <a:p>
            <a:r>
              <a:rPr lang="it-IT" dirty="0">
                <a:latin typeface="Calibri"/>
                <a:ea typeface="Calibri"/>
                <a:cs typeface="Calibri"/>
              </a:rPr>
              <a:t>Možnosti zasebnega in mešanega financiranja </a:t>
            </a:r>
          </a:p>
        </p:txBody>
      </p:sp>
      <p:sp>
        <p:nvSpPr>
          <p:cNvPr id="3" name="Text Placeholder 2">
            <a:extLst>
              <a:ext uri="{FF2B5EF4-FFF2-40B4-BE49-F238E27FC236}">
                <a16:creationId xmlns:a16="http://schemas.microsoft.com/office/drawing/2014/main" id="{F90966E1-4BE9-9608-4EF8-2C09E54A2ABB}"/>
              </a:ext>
            </a:extLst>
          </p:cNvPr>
          <p:cNvSpPr>
            <a:spLocks noGrp="1"/>
          </p:cNvSpPr>
          <p:nvPr>
            <p:ph type="body" sz="quarter" idx="19"/>
          </p:nvPr>
        </p:nvSpPr>
        <p:spPr>
          <a:prstGeom prst="rect">
            <a:avLst/>
          </a:prstGeom>
        </p:spPr>
        <p:txBody>
          <a:bodyPr/>
          <a:lstStyle/>
          <a:p>
            <a:r>
              <a:rPr lang="en-GB"/>
              <a:t>01</a:t>
            </a:r>
          </a:p>
        </p:txBody>
      </p:sp>
      <p:sp>
        <p:nvSpPr>
          <p:cNvPr id="4" name="Text Placeholder 3">
            <a:extLst>
              <a:ext uri="{FF2B5EF4-FFF2-40B4-BE49-F238E27FC236}">
                <a16:creationId xmlns:a16="http://schemas.microsoft.com/office/drawing/2014/main" id="{3228CF36-F8A3-C3AF-72DA-5994C9031C30}"/>
              </a:ext>
            </a:extLst>
          </p:cNvPr>
          <p:cNvSpPr>
            <a:spLocks noGrp="1"/>
          </p:cNvSpPr>
          <p:nvPr>
            <p:ph type="body" sz="quarter" idx="20"/>
          </p:nvPr>
        </p:nvSpPr>
        <p:spPr>
          <a:prstGeom prst="rect">
            <a:avLst/>
          </a:prstGeom>
        </p:spPr>
        <p:txBody>
          <a:bodyPr lIns="91440" tIns="45720" rIns="91440" bIns="45720" anchor="t">
            <a:noAutofit/>
          </a:bodyPr>
          <a:lstStyle/>
          <a:p>
            <a:pPr marL="0" indent="0" defTabSz="914400" rtl="0" eaLnBrk="1" latinLnBrk="0" hangingPunct="1">
              <a:lnSpc>
                <a:spcPts val="1220"/>
              </a:lnSpc>
              <a:spcBef>
                <a:spcPts val="0"/>
              </a:spcBef>
              <a:buFont typeface="Arial" panose="020B0604020202020204" pitchFamily="34" charset="0"/>
              <a:buNone/>
            </a:pPr>
            <a:r>
              <a:rPr lang="en-GB" dirty="0">
                <a:latin typeface="Calibri"/>
                <a:ea typeface="Open Sans"/>
                <a:cs typeface="Calibri"/>
              </a:rPr>
              <a:t>Stran 6</a:t>
            </a:r>
            <a:endParaRPr lang="en-GB" dirty="0"/>
          </a:p>
        </p:txBody>
      </p:sp>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66"/>
          </p:nvPr>
        </p:nvSpPr>
        <p:spPr>
          <a:prstGeom prst="rect">
            <a:avLst/>
          </a:prstGeom>
        </p:spPr>
        <p:txBody>
          <a:bodyPr lIns="91440" tIns="45720" rIns="91440" bIns="45720" anchor="ctr">
            <a:noAutofit/>
          </a:bodyPr>
          <a:lstStyle/>
          <a:p>
            <a:r>
              <a:rPr lang="en-GB" dirty="0">
                <a:latin typeface="Calibri"/>
                <a:ea typeface="Calibri"/>
                <a:cs typeface="Calibri"/>
              </a:rPr>
              <a:t>Avtor fotografije: </a:t>
            </a:r>
          </a:p>
        </p:txBody>
      </p:sp>
      <p:sp>
        <p:nvSpPr>
          <p:cNvPr id="9" name="Text Placeholder 8">
            <a:extLst>
              <a:ext uri="{FF2B5EF4-FFF2-40B4-BE49-F238E27FC236}">
                <a16:creationId xmlns:a16="http://schemas.microsoft.com/office/drawing/2014/main" id="{C9D4329C-9EF4-F127-2FDA-A1827A5B7F0E}"/>
              </a:ext>
            </a:extLst>
          </p:cNvPr>
          <p:cNvSpPr>
            <a:spLocks noGrp="1"/>
          </p:cNvSpPr>
          <p:nvPr>
            <p:ph type="body" sz="quarter" idx="86"/>
          </p:nvPr>
        </p:nvSpPr>
        <p:spPr>
          <a:prstGeom prst="rect">
            <a:avLst/>
          </a:prstGeom>
        </p:spPr>
        <p:txBody>
          <a:bodyPr lIns="91440" tIns="45720" rIns="91440" bIns="45720" anchor="t">
            <a:noAutofit/>
          </a:bodyPr>
          <a:lstStyle/>
          <a:p>
            <a:r>
              <a:rPr lang="it-IT" b="1" dirty="0" err="1">
                <a:latin typeface="Calibri"/>
                <a:ea typeface="Calibri"/>
                <a:cs typeface="Calibri"/>
              </a:rPr>
              <a:t>Oddelek</a:t>
            </a:r>
            <a:r>
              <a:rPr lang="it-IT" b="1" dirty="0">
                <a:latin typeface="Calibri"/>
                <a:ea typeface="Calibri"/>
                <a:cs typeface="Calibri"/>
              </a:rPr>
              <a:t> 2 </a:t>
            </a:r>
          </a:p>
          <a:p>
            <a:endParaRPr lang="it-IT" dirty="0">
              <a:latin typeface="Calibri"/>
              <a:ea typeface="Calibri"/>
              <a:cs typeface="Calibri"/>
            </a:endParaRPr>
          </a:p>
          <a:p>
            <a:r>
              <a:rPr lang="en-US" dirty="0">
                <a:latin typeface="Calibri"/>
                <a:ea typeface="Calibri"/>
                <a:cs typeface="Calibri"/>
              </a:rPr>
              <a:t>Sredstva EU za trajnostni turizem in nastanitve na podeželju </a:t>
            </a:r>
            <a:r>
              <a:rPr lang="en-US" i="1" dirty="0">
                <a:latin typeface="Calibri"/>
                <a:ea typeface="Calibri"/>
                <a:cs typeface="Calibri"/>
              </a:rPr>
              <a:t>(LEADER, EAFRD, ERDF)</a:t>
            </a:r>
          </a:p>
          <a:p>
            <a:endParaRPr lang="en-US" dirty="0">
              <a:latin typeface="Calibri"/>
              <a:ea typeface="Calibri"/>
              <a:cs typeface="Calibri"/>
            </a:endParaRPr>
          </a:p>
          <a:p>
            <a:endParaRPr lang="it-IT" dirty="0">
              <a:ea typeface="Calibri"/>
            </a:endParaRPr>
          </a:p>
        </p:txBody>
      </p:sp>
      <p:sp>
        <p:nvSpPr>
          <p:cNvPr id="10" name="Text Placeholder 9">
            <a:extLst>
              <a:ext uri="{FF2B5EF4-FFF2-40B4-BE49-F238E27FC236}">
                <a16:creationId xmlns:a16="http://schemas.microsoft.com/office/drawing/2014/main" id="{40883007-CBC2-5CDB-78BC-C6E1514892E0}"/>
              </a:ext>
            </a:extLst>
          </p:cNvPr>
          <p:cNvSpPr>
            <a:spLocks noGrp="1"/>
          </p:cNvSpPr>
          <p:nvPr>
            <p:ph type="body" sz="quarter" idx="87"/>
          </p:nvPr>
        </p:nvSpPr>
        <p:spPr>
          <a:prstGeom prst="rect">
            <a:avLst/>
          </a:prstGeom>
        </p:spPr>
        <p:txBody>
          <a:bodyPr/>
          <a:lstStyle/>
          <a:p>
            <a:r>
              <a:rPr lang="en-GB"/>
              <a:t>02</a:t>
            </a:r>
          </a:p>
        </p:txBody>
      </p:sp>
      <p:sp>
        <p:nvSpPr>
          <p:cNvPr id="11" name="Text Placeholder 10">
            <a:extLst>
              <a:ext uri="{FF2B5EF4-FFF2-40B4-BE49-F238E27FC236}">
                <a16:creationId xmlns:a16="http://schemas.microsoft.com/office/drawing/2014/main" id="{342C4B37-D47B-4822-F467-9DCC88A0FA09}"/>
              </a:ext>
            </a:extLst>
          </p:cNvPr>
          <p:cNvSpPr>
            <a:spLocks noGrp="1"/>
          </p:cNvSpPr>
          <p:nvPr>
            <p:ph type="body" sz="quarter" idx="88"/>
          </p:nvPr>
        </p:nvSpPr>
        <p:spPr>
          <a:prstGeom prst="rect">
            <a:avLst/>
          </a:prstGeom>
        </p:spPr>
        <p:txBody>
          <a:bodyPr lIns="91440" tIns="45720" rIns="91440" bIns="45720" anchor="t">
            <a:noAutofit/>
          </a:bodyPr>
          <a:lstStyle/>
          <a:p>
            <a:r>
              <a:rPr lang="en-GB" dirty="0">
                <a:latin typeface="Calibri"/>
                <a:ea typeface="Open Sans"/>
                <a:cs typeface="Calibri"/>
              </a:rPr>
              <a:t>Stran 16</a:t>
            </a:r>
            <a:endParaRPr lang="en-GB" dirty="0"/>
          </a:p>
          <a:p>
            <a:pPr marL="0" indent="0" defTabSz="914400" rtl="0" eaLnBrk="1" latinLnBrk="0" hangingPunct="1">
              <a:lnSpc>
                <a:spcPts val="1220"/>
              </a:lnSpc>
              <a:spcBef>
                <a:spcPts val="0"/>
              </a:spcBef>
              <a:buFont typeface="Arial" panose="020B0604020202020204" pitchFamily="34" charset="0"/>
              <a:buNone/>
            </a:pPr>
            <a:endParaRPr lang="en-GB" dirty="0"/>
          </a:p>
        </p:txBody>
      </p:sp>
      <p:sp>
        <p:nvSpPr>
          <p:cNvPr id="12" name="Text Placeholder 11">
            <a:extLst>
              <a:ext uri="{FF2B5EF4-FFF2-40B4-BE49-F238E27FC236}">
                <a16:creationId xmlns:a16="http://schemas.microsoft.com/office/drawing/2014/main" id="{35A2D442-1024-77DF-889C-2E58FD97AC54}"/>
              </a:ext>
            </a:extLst>
          </p:cNvPr>
          <p:cNvSpPr>
            <a:spLocks noGrp="1"/>
          </p:cNvSpPr>
          <p:nvPr>
            <p:ph type="body" sz="quarter" idx="90"/>
          </p:nvPr>
        </p:nvSpPr>
        <p:spPr>
          <a:prstGeom prst="rect">
            <a:avLst/>
          </a:prstGeom>
        </p:spPr>
        <p:txBody>
          <a:bodyPr lIns="91440" tIns="45720" rIns="91440" bIns="45720" anchor="t">
            <a:noAutofit/>
          </a:bodyPr>
          <a:lstStyle/>
          <a:p>
            <a:r>
              <a:rPr lang="en-GB" b="1" dirty="0">
                <a:latin typeface="Calibri"/>
                <a:ea typeface="Calibri"/>
                <a:cs typeface="Calibri"/>
              </a:rPr>
              <a:t>Poglavje 3</a:t>
            </a:r>
          </a:p>
          <a:p>
            <a:endParaRPr lang="en-GB" dirty="0">
              <a:latin typeface="Calibri"/>
              <a:cs typeface="Calibri"/>
            </a:endParaRPr>
          </a:p>
          <a:p>
            <a:r>
              <a:rPr lang="it-IT" dirty="0"/>
              <a:t>Vedite, </a:t>
            </a:r>
            <a:r>
              <a:rPr lang="it-IT" dirty="0" err="1"/>
              <a:t>kaj </a:t>
            </a:r>
            <a:r>
              <a:rPr lang="it-IT" dirty="0"/>
              <a:t>bodo stranke </a:t>
            </a:r>
          </a:p>
          <a:p>
            <a:r>
              <a:rPr lang="it-IT" dirty="0"/>
              <a:t>: privlačnost in </a:t>
            </a:r>
            <a:r>
              <a:rPr lang="it-IT" dirty="0" err="1"/>
              <a:t>pričakovanja</a:t>
            </a:r>
            <a:r>
              <a:rPr lang="it-IT" dirty="0"/>
              <a:t> gostov</a:t>
            </a:r>
          </a:p>
          <a:p>
            <a:r>
              <a:rPr lang="it-IT" dirty="0"/>
              <a:t> </a:t>
            </a:r>
          </a:p>
          <a:p>
            <a:endParaRPr lang="it-IT" dirty="0"/>
          </a:p>
        </p:txBody>
      </p:sp>
      <p:sp>
        <p:nvSpPr>
          <p:cNvPr id="13" name="Text Placeholder 12">
            <a:extLst>
              <a:ext uri="{FF2B5EF4-FFF2-40B4-BE49-F238E27FC236}">
                <a16:creationId xmlns:a16="http://schemas.microsoft.com/office/drawing/2014/main" id="{E4DD4660-4F75-2CA5-0BA4-ACE113B1C7A1}"/>
              </a:ext>
            </a:extLst>
          </p:cNvPr>
          <p:cNvSpPr>
            <a:spLocks noGrp="1"/>
          </p:cNvSpPr>
          <p:nvPr>
            <p:ph type="body" sz="quarter" idx="91"/>
          </p:nvPr>
        </p:nvSpPr>
        <p:spPr>
          <a:prstGeom prst="rect">
            <a:avLst/>
          </a:prstGeom>
        </p:spPr>
        <p:txBody>
          <a:bodyPr/>
          <a:lstStyle/>
          <a:p>
            <a:r>
              <a:rPr lang="en-GB"/>
              <a:t>03</a:t>
            </a:r>
          </a:p>
        </p:txBody>
      </p:sp>
      <p:sp>
        <p:nvSpPr>
          <p:cNvPr id="14" name="Text Placeholder 13">
            <a:extLst>
              <a:ext uri="{FF2B5EF4-FFF2-40B4-BE49-F238E27FC236}">
                <a16:creationId xmlns:a16="http://schemas.microsoft.com/office/drawing/2014/main" id="{C057808D-C04E-D7E0-A581-84376C66FCBF}"/>
              </a:ext>
            </a:extLst>
          </p:cNvPr>
          <p:cNvSpPr>
            <a:spLocks noGrp="1"/>
          </p:cNvSpPr>
          <p:nvPr>
            <p:ph type="body" sz="quarter" idx="92"/>
          </p:nvPr>
        </p:nvSpPr>
        <p:spPr>
          <a:prstGeom prst="rect">
            <a:avLst/>
          </a:prstGeom>
        </p:spPr>
        <p:txBody>
          <a:bodyPr lIns="91440" tIns="45720" rIns="91440" bIns="45720" anchor="t">
            <a:noAutofit/>
          </a:bodyPr>
          <a:lstStyle/>
          <a:p>
            <a:r>
              <a:rPr lang="en-GB" dirty="0">
                <a:latin typeface="Calibri"/>
                <a:ea typeface="Open Sans"/>
                <a:cs typeface="Calibri"/>
              </a:rPr>
              <a:t>Stran 64</a:t>
            </a:r>
            <a:endParaRPr lang="en-GB" dirty="0"/>
          </a:p>
        </p:txBody>
      </p:sp>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93"/>
          </p:nvPr>
        </p:nvSpPr>
        <p:spPr>
          <a:prstGeom prst="rect">
            <a:avLst/>
          </a:prstGeom>
        </p:spPr>
        <p:txBody>
          <a:bodyPr lIns="91440" tIns="45720" rIns="91440" bIns="45720" anchor="ctr">
            <a:noAutofit/>
          </a:bodyPr>
          <a:lstStyle/>
          <a:p>
            <a:r>
              <a:rPr lang="en-GB" dirty="0">
                <a:latin typeface="Calibri"/>
                <a:ea typeface="Calibri"/>
                <a:cs typeface="Calibri"/>
              </a:rPr>
              <a:t>Avtor fotografije: </a:t>
            </a:r>
            <a:r>
              <a:rPr lang="en-GB" dirty="0" err="1">
                <a:latin typeface="Calibri"/>
                <a:ea typeface="Calibri"/>
                <a:cs typeface="Calibri"/>
              </a:rPr>
              <a:t>Daunia Avventura</a:t>
            </a:r>
            <a:r>
              <a:rPr lang="en-GB" dirty="0">
                <a:latin typeface="Calibri"/>
                <a:ea typeface="Calibri"/>
                <a:cs typeface="Calibri"/>
              </a:rPr>
              <a:t>, </a:t>
            </a:r>
            <a:r>
              <a:rPr lang="en-GB" dirty="0" err="1">
                <a:latin typeface="Calibri"/>
                <a:ea typeface="Calibri"/>
                <a:cs typeface="Calibri"/>
              </a:rPr>
              <a:t>Biccari</a:t>
            </a:r>
            <a:endParaRPr lang="it-IT" dirty="0" err="1"/>
          </a:p>
        </p:txBody>
      </p:sp>
      <p:sp>
        <p:nvSpPr>
          <p:cNvPr id="17" name="Text Placeholder 16">
            <a:extLst>
              <a:ext uri="{FF2B5EF4-FFF2-40B4-BE49-F238E27FC236}">
                <a16:creationId xmlns:a16="http://schemas.microsoft.com/office/drawing/2014/main" id="{5CAC9B68-B71F-1D8D-18BA-7B26BCD17BA2}"/>
              </a:ext>
            </a:extLst>
          </p:cNvPr>
          <p:cNvSpPr>
            <a:spLocks noGrp="1"/>
          </p:cNvSpPr>
          <p:nvPr>
            <p:ph type="body" sz="quarter" idx="98"/>
          </p:nvPr>
        </p:nvSpPr>
        <p:spPr>
          <a:prstGeom prst="rect">
            <a:avLst/>
          </a:prstGeom>
        </p:spPr>
        <p:txBody>
          <a:bodyPr/>
          <a:lstStyle/>
          <a:p>
            <a:r>
              <a:rPr lang="en-GB" dirty="0">
                <a:latin typeface="Calibri"/>
                <a:ea typeface="Calibri"/>
                <a:cs typeface="Calibri"/>
              </a:rPr>
              <a:t>Avtor fotografije:</a:t>
            </a:r>
          </a:p>
        </p:txBody>
      </p:sp>
      <p:pic>
        <p:nvPicPr>
          <p:cNvPr id="24" name="Picture Placeholder 18">
            <a:extLst>
              <a:ext uri="{FF2B5EF4-FFF2-40B4-BE49-F238E27FC236}">
                <a16:creationId xmlns:a16="http://schemas.microsoft.com/office/drawing/2014/main" id="{8C7E7D0A-CFAA-3119-192E-7625A0F5330B}"/>
              </a:ext>
            </a:extLst>
          </p:cNvPr>
          <p:cNvPicPr>
            <a:picLocks noGrp="1" noChangeAspect="1"/>
          </p:cNvPicPr>
          <p:nvPr>
            <p:ph type="pic" sz="quarter" idx="67"/>
          </p:nvPr>
        </p:nvPicPr>
        <p:blipFill rotWithShape="1">
          <a:blip r:embed="rId2"/>
          <a:srcRect l="26804" r="26804"/>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pic>
        <p:nvPicPr>
          <p:cNvPr id="27" name="Segnaposto immagine 17" descr="Immagine che contiene aria aperta, nuvola, erba, paesaggio&#10;&#10;Il contenuto generato dall&amp;#39;IA potrebbe non essere corretto.">
            <a:extLst>
              <a:ext uri="{FF2B5EF4-FFF2-40B4-BE49-F238E27FC236}">
                <a16:creationId xmlns:a16="http://schemas.microsoft.com/office/drawing/2014/main" id="{9BBD3021-A2C9-6538-5960-F4BA99AF0B42}"/>
              </a:ext>
            </a:extLst>
          </p:cNvPr>
          <p:cNvPicPr>
            <a:picLocks noGrp="1" noChangeAspect="1"/>
          </p:cNvPicPr>
          <p:nvPr>
            <p:ph type="pic" sz="quarter" idx="89"/>
          </p:nvPr>
        </p:nvPicPr>
        <p:blipFill>
          <a:blip r:embed="rId3"/>
          <a:srcRect l="3608" r="3608"/>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pic>
        <p:nvPicPr>
          <p:cNvPr id="35" name="Picture Placeholder 34">
            <a:extLst>
              <a:ext uri="{FF2B5EF4-FFF2-40B4-BE49-F238E27FC236}">
                <a16:creationId xmlns:a16="http://schemas.microsoft.com/office/drawing/2014/main" id="{5A44E425-BD85-C20F-F6ED-5B631ACB808F}"/>
              </a:ext>
            </a:extLst>
          </p:cNvPr>
          <p:cNvPicPr>
            <a:picLocks noGrp="1" noChangeAspect="1"/>
          </p:cNvPicPr>
          <p:nvPr>
            <p:ph type="pic" sz="quarter" idx="85"/>
          </p:nvPr>
        </p:nvPicPr>
        <p:blipFill>
          <a:blip r:embed="rId4"/>
          <a:srcRect t="1446" b="1446"/>
          <a:stretch>
            <a:fillRect/>
          </a:stretch>
        </p:blipFill>
        <p:spPr/>
      </p:pic>
      <p:sp>
        <p:nvSpPr>
          <p:cNvPr id="39" name="Text Placeholder 3">
            <a:extLst>
              <a:ext uri="{FF2B5EF4-FFF2-40B4-BE49-F238E27FC236}">
                <a16:creationId xmlns:a16="http://schemas.microsoft.com/office/drawing/2014/main" id="{D1EF11CD-7A0D-2513-8D92-C86950A87DE3}"/>
              </a:ext>
            </a:extLst>
          </p:cNvPr>
          <p:cNvSpPr txBox="1">
            <a:spLocks/>
          </p:cNvSpPr>
          <p:nvPr/>
        </p:nvSpPr>
        <p:spPr>
          <a:xfrm>
            <a:off x="629645" y="731760"/>
            <a:ext cx="281491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4800" dirty="0"/>
              <a:t>M7 1. del</a:t>
            </a:r>
          </a:p>
          <a:p>
            <a:pPr>
              <a:lnSpc>
                <a:spcPts val="3720"/>
              </a:lnSpc>
            </a:pPr>
            <a:endParaRPr lang="en-US" sz="4800" dirty="0"/>
          </a:p>
        </p:txBody>
      </p:sp>
      <p:cxnSp>
        <p:nvCxnSpPr>
          <p:cNvPr id="40" name="Straight Connector 39">
            <a:extLst>
              <a:ext uri="{FF2B5EF4-FFF2-40B4-BE49-F238E27FC236}">
                <a16:creationId xmlns:a16="http://schemas.microsoft.com/office/drawing/2014/main" id="{7BA350F1-45DA-FEDD-7040-D91562A90E53}"/>
              </a:ext>
            </a:extLst>
          </p:cNvPr>
          <p:cNvCxnSpPr>
            <a:cxnSpLocks/>
          </p:cNvCxnSpPr>
          <p:nvPr/>
        </p:nvCxnSpPr>
        <p:spPr>
          <a:xfrm>
            <a:off x="0" y="1312456"/>
            <a:ext cx="250828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41" name="Text Placeholder 5">
            <a:extLst>
              <a:ext uri="{FF2B5EF4-FFF2-40B4-BE49-F238E27FC236}">
                <a16:creationId xmlns:a16="http://schemas.microsoft.com/office/drawing/2014/main" id="{A595A7D2-FAAC-336D-F71A-BC02E78C2445}"/>
              </a:ext>
            </a:extLst>
          </p:cNvPr>
          <p:cNvSpPr txBox="1">
            <a:spLocks/>
          </p:cNvSpPr>
          <p:nvPr/>
        </p:nvSpPr>
        <p:spPr>
          <a:xfrm>
            <a:off x="629644" y="1634711"/>
            <a:ext cx="28149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b="0" dirty="0">
                <a:solidFill>
                  <a:srgbClr val="414141"/>
                </a:solidFill>
              </a:rPr>
              <a:t>Uvod v zasebno in evropsko financiranje</a:t>
            </a:r>
          </a:p>
          <a:p>
            <a:pPr>
              <a:lnSpc>
                <a:spcPts val="2900"/>
              </a:lnSpc>
            </a:pPr>
            <a:r>
              <a:rPr lang="en-US" b="0" dirty="0">
                <a:solidFill>
                  <a:srgbClr val="414141"/>
                </a:solidFill>
              </a:rPr>
              <a:t>Vašega podjetja in trga</a:t>
            </a:r>
          </a:p>
        </p:txBody>
      </p:sp>
      <p:pic>
        <p:nvPicPr>
          <p:cNvPr id="43" name="Picture 42">
            <a:extLst>
              <a:ext uri="{FF2B5EF4-FFF2-40B4-BE49-F238E27FC236}">
                <a16:creationId xmlns:a16="http://schemas.microsoft.com/office/drawing/2014/main" id="{03CFB390-1A6C-5464-973E-159B734D3A3C}"/>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130994" y="3845877"/>
            <a:ext cx="3580276" cy="2659133"/>
          </a:xfrm>
          <a:prstGeom prst="rect">
            <a:avLst/>
          </a:prstGeom>
        </p:spPr>
      </p:pic>
      <p:sp>
        <p:nvSpPr>
          <p:cNvPr id="5" name="Slide Number Placeholder 5">
            <a:extLst>
              <a:ext uri="{FF2B5EF4-FFF2-40B4-BE49-F238E27FC236}">
                <a16:creationId xmlns:a16="http://schemas.microsoft.com/office/drawing/2014/main" id="{83C90BCA-28A2-6D18-0728-995A6745394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a:t>
            </a:fld>
            <a:endParaRPr lang="fr-CA" sz="1200" dirty="0"/>
          </a:p>
        </p:txBody>
      </p:sp>
    </p:spTree>
    <p:extLst>
      <p:ext uri="{BB962C8B-B14F-4D97-AF65-F5344CB8AC3E}">
        <p14:creationId xmlns:p14="http://schemas.microsoft.com/office/powerpoint/2010/main" val="1951910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F2CBC-52A5-4463-CA4F-CD2E18BD4E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F688D3-A0E9-3F84-8DB2-15EBAF93D61B}"/>
              </a:ext>
            </a:extLst>
          </p:cNvPr>
          <p:cNvSpPr>
            <a:spLocks noGrp="1"/>
          </p:cNvSpPr>
          <p:nvPr>
            <p:ph type="body" sz="quarter" idx="18"/>
          </p:nvPr>
        </p:nvSpPr>
        <p:spPr>
          <a:xfrm>
            <a:off x="8097183" y="1843806"/>
            <a:ext cx="3745864" cy="870198"/>
          </a:xfrm>
        </p:spPr>
        <p:txBody>
          <a:bodyPr/>
          <a:lstStyle/>
          <a:p>
            <a:pPr>
              <a:spcAft>
                <a:spcPts val="600"/>
              </a:spcAft>
            </a:pPr>
            <a:r>
              <a:rPr lang="en-GB" sz="3200" b="1" dirty="0">
                <a:solidFill>
                  <a:schemeClr val="bg1">
                    <a:lumMod val="95000"/>
                  </a:schemeClr>
                </a:solidFill>
              </a:rPr>
              <a:t>Možnosti financiranja in financiranja</a:t>
            </a:r>
          </a:p>
        </p:txBody>
      </p:sp>
      <p:sp>
        <p:nvSpPr>
          <p:cNvPr id="3" name="Text Placeholder 2">
            <a:extLst>
              <a:ext uri="{FF2B5EF4-FFF2-40B4-BE49-F238E27FC236}">
                <a16:creationId xmlns:a16="http://schemas.microsoft.com/office/drawing/2014/main" id="{64196694-A6F8-9E75-BEDD-91B9278F6892}"/>
              </a:ext>
            </a:extLst>
          </p:cNvPr>
          <p:cNvSpPr>
            <a:spLocks noGrp="1"/>
          </p:cNvSpPr>
          <p:nvPr>
            <p:ph type="body" sz="quarter" idx="19"/>
          </p:nvPr>
        </p:nvSpPr>
        <p:spPr>
          <a:xfrm>
            <a:off x="9077326" y="922205"/>
            <a:ext cx="2466288" cy="319777"/>
          </a:xfrm>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Modul 7</a:t>
            </a:r>
          </a:p>
        </p:txBody>
      </p:sp>
      <p:sp>
        <p:nvSpPr>
          <p:cNvPr id="5" name="Text Placeholder 4">
            <a:extLst>
              <a:ext uri="{FF2B5EF4-FFF2-40B4-BE49-F238E27FC236}">
                <a16:creationId xmlns:a16="http://schemas.microsoft.com/office/drawing/2014/main" id="{7E7E87E4-57FE-7CB9-CD7B-4DE137E5D180}"/>
              </a:ext>
            </a:extLst>
          </p:cNvPr>
          <p:cNvSpPr>
            <a:spLocks noGrp="1"/>
          </p:cNvSpPr>
          <p:nvPr>
            <p:ph type="body" sz="quarter" idx="23"/>
          </p:nvPr>
        </p:nvSpPr>
        <p:spPr>
          <a:xfrm>
            <a:off x="455460" y="3933819"/>
            <a:ext cx="11253303" cy="1248936"/>
          </a:xfrm>
        </p:spPr>
        <p:txBody>
          <a:bodyPr/>
          <a:lstStyle/>
          <a:p>
            <a:r>
              <a:rPr lang="en-US" b="1" dirty="0">
                <a:solidFill>
                  <a:srgbClr val="EC7C69"/>
                </a:solidFill>
              </a:rPr>
              <a:t>Pregled: </a:t>
            </a:r>
            <a:r>
              <a:rPr lang="en-US" dirty="0"/>
              <a:t>Ta modul vas bo vodil skozi načrtovanje financ in raziskovanje možnosti financiranja za vaše podjetje na področju alternativnih nastanitev. Odkrijte različne možnosti – od </a:t>
            </a:r>
            <a:r>
              <a:rPr lang="en-US" b="1" dirty="0"/>
              <a:t>osebnih prihrankov in javnih subvencij do etičnih posojilodajalcev in zelenih vlagateljev</a:t>
            </a:r>
            <a:r>
              <a:rPr lang="en-US" dirty="0"/>
              <a:t>. Odkrijte, kaj iščejo vlagatelji, vključno z zanesljivimi poslovnimi načrti, merljivim vplivom na trajnost in finančno sposobnostjo. Ta del je zasnovan tako, da je praktičen in informativen, ter podpira ambiciozne podjetnike pri zagonu in financiranju trajnostnih turističnih nastanitev. Raziskuje tudi možnosti financiranja v posameznih državah Evrope. Na koncu boste pripravljeni izbrati pravo pot financiranja in se jasno in odločno obrniti na vlagatelje ali financerje.</a:t>
            </a:r>
            <a:endParaRPr lang="en-US" dirty="0">
              <a:solidFill>
                <a:srgbClr val="414141"/>
              </a:solidFill>
            </a:endParaRPr>
          </a:p>
        </p:txBody>
      </p:sp>
      <p:sp>
        <p:nvSpPr>
          <p:cNvPr id="11" name="Slide Number Placeholder 5">
            <a:extLst>
              <a:ext uri="{FF2B5EF4-FFF2-40B4-BE49-F238E27FC236}">
                <a16:creationId xmlns:a16="http://schemas.microsoft.com/office/drawing/2014/main" id="{197C7FAE-AF20-E47D-F038-6AE28908779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5</a:t>
            </a:fld>
            <a:endParaRPr lang="fr-CA" dirty="0"/>
          </a:p>
        </p:txBody>
      </p:sp>
      <p:pic>
        <p:nvPicPr>
          <p:cNvPr id="10" name="Picture Placeholder 9" descr="A person's hands over a key on papers&#10;&#10;AI-generated content may be incorrect.">
            <a:extLst>
              <a:ext uri="{FF2B5EF4-FFF2-40B4-BE49-F238E27FC236}">
                <a16:creationId xmlns:a16="http://schemas.microsoft.com/office/drawing/2014/main" id="{AECACBD3-A3B8-77EF-F77A-AE9E9309FC29}"/>
              </a:ext>
            </a:extLst>
          </p:cNvPr>
          <p:cNvPicPr>
            <a:picLocks noGrp="1" noChangeAspect="1"/>
          </p:cNvPicPr>
          <p:nvPr>
            <p:ph type="pic" sz="quarter" idx="22"/>
          </p:nvPr>
        </p:nvPicPr>
        <p:blipFill>
          <a:blip r:embed="rId2"/>
          <a:srcRect t="15707" b="15707"/>
          <a:stretch>
            <a:fillRect/>
          </a:stretch>
        </p:blipFill>
        <p:spPr>
          <a:xfrm>
            <a:off x="3175" y="149225"/>
            <a:ext cx="8094663" cy="3703638"/>
          </a:xfrm>
        </p:spPr>
      </p:pic>
      <p:sp>
        <p:nvSpPr>
          <p:cNvPr id="6" name="Text Placeholder 5">
            <a:extLst>
              <a:ext uri="{FF2B5EF4-FFF2-40B4-BE49-F238E27FC236}">
                <a16:creationId xmlns:a16="http://schemas.microsoft.com/office/drawing/2014/main" id="{2B42F8D6-BAE6-A122-5F9E-640E56769B37}"/>
              </a:ext>
            </a:extLst>
          </p:cNvPr>
          <p:cNvSpPr>
            <a:spLocks noGrp="1"/>
          </p:cNvSpPr>
          <p:nvPr>
            <p:ph type="body" sz="quarter" idx="66"/>
          </p:nvPr>
        </p:nvSpPr>
        <p:spPr/>
        <p:txBody>
          <a:bodyPr/>
          <a:lstStyle/>
          <a:p>
            <a:endParaRPr lang="en-IE"/>
          </a:p>
        </p:txBody>
      </p:sp>
    </p:spTree>
    <p:extLst>
      <p:ext uri="{BB962C8B-B14F-4D97-AF65-F5344CB8AC3E}">
        <p14:creationId xmlns:p14="http://schemas.microsoft.com/office/powerpoint/2010/main" val="307627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A85B1-DB85-36CC-BC0E-951B4D3543EA}"/>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4528130-83CA-9537-D5ED-DFAB7C34201E}"/>
              </a:ext>
            </a:extLst>
          </p:cNvPr>
          <p:cNvSpPr>
            <a:spLocks noGrp="1"/>
          </p:cNvSpPr>
          <p:nvPr>
            <p:ph type="body" sz="quarter" idx="16"/>
          </p:nvPr>
        </p:nvSpPr>
        <p:spPr>
          <a:xfrm>
            <a:off x="352931" y="2487978"/>
            <a:ext cx="5282339" cy="3066422"/>
          </a:xfrm>
        </p:spPr>
        <p:txBody>
          <a:bodyPr>
            <a:normAutofit/>
          </a:bodyPr>
          <a:lstStyle/>
          <a:p>
            <a:r>
              <a:rPr lang="en-US" sz="4400" b="1" dirty="0"/>
              <a:t>Zasebno in mešano financiranje</a:t>
            </a:r>
            <a:endParaRPr lang="en-IE" sz="4000" b="1" dirty="0"/>
          </a:p>
        </p:txBody>
      </p:sp>
      <p:sp>
        <p:nvSpPr>
          <p:cNvPr id="10" name="Text Placeholder 9">
            <a:extLst>
              <a:ext uri="{FF2B5EF4-FFF2-40B4-BE49-F238E27FC236}">
                <a16:creationId xmlns:a16="http://schemas.microsoft.com/office/drawing/2014/main" id="{BD094004-2366-BFDF-C06C-2B67DED73EC9}"/>
              </a:ext>
            </a:extLst>
          </p:cNvPr>
          <p:cNvSpPr>
            <a:spLocks noGrp="1"/>
          </p:cNvSpPr>
          <p:nvPr>
            <p:ph type="body" sz="quarter" idx="17"/>
          </p:nvPr>
        </p:nvSpPr>
        <p:spPr/>
        <p:txBody>
          <a:bodyPr/>
          <a:lstStyle/>
          <a:p>
            <a:r>
              <a:rPr lang="en-IE" dirty="0"/>
              <a:t>01</a:t>
            </a:r>
          </a:p>
        </p:txBody>
      </p:sp>
      <p:pic>
        <p:nvPicPr>
          <p:cNvPr id="6" name="Picture Placeholder 5">
            <a:extLst>
              <a:ext uri="{FF2B5EF4-FFF2-40B4-BE49-F238E27FC236}">
                <a16:creationId xmlns:a16="http://schemas.microsoft.com/office/drawing/2014/main" id="{3A61A2CE-F064-E814-48EE-F024F9D41B1F}"/>
              </a:ext>
            </a:extLst>
          </p:cNvPr>
          <p:cNvPicPr>
            <a:picLocks noGrp="1" noChangeAspect="1"/>
          </p:cNvPicPr>
          <p:nvPr>
            <p:ph type="pic" sz="quarter" idx="19"/>
          </p:nvPr>
        </p:nvPicPr>
        <p:blipFill>
          <a:blip r:embed="rId2"/>
          <a:srcRect t="26847" b="26847"/>
          <a:stretch>
            <a:fillRect/>
          </a:stretch>
        </p:blipFill>
        <p:spPr/>
      </p:pic>
    </p:spTree>
    <p:extLst>
      <p:ext uri="{BB962C8B-B14F-4D97-AF65-F5344CB8AC3E}">
        <p14:creationId xmlns:p14="http://schemas.microsoft.com/office/powerpoint/2010/main" val="1162405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44EAE4-6B04-9749-D218-6A9324D1705B}"/>
              </a:ext>
            </a:extLst>
          </p:cNvPr>
          <p:cNvSpPr>
            <a:spLocks noGrp="1"/>
          </p:cNvSpPr>
          <p:nvPr>
            <p:ph type="body" sz="quarter" idx="16"/>
          </p:nvPr>
        </p:nvSpPr>
        <p:spPr>
          <a:xfrm>
            <a:off x="774803" y="210600"/>
            <a:ext cx="10614687" cy="803654"/>
          </a:xfrm>
        </p:spPr>
        <p:txBody>
          <a:bodyPr/>
          <a:lstStyle/>
          <a:p>
            <a:r>
              <a:rPr lang="en-US" dirty="0">
                <a:solidFill>
                  <a:srgbClr val="E96751"/>
                </a:solidFill>
              </a:rPr>
              <a:t>Pogosti izrazi iz sveta financiranja, pojasnjeni na preprost način</a:t>
            </a:r>
            <a:endParaRPr lang="en-IE" dirty="0">
              <a:solidFill>
                <a:srgbClr val="E96751"/>
              </a:solidFill>
            </a:endParaRPr>
          </a:p>
        </p:txBody>
      </p:sp>
      <p:graphicFrame>
        <p:nvGraphicFramePr>
          <p:cNvPr id="9" name="Table 8">
            <a:extLst>
              <a:ext uri="{FF2B5EF4-FFF2-40B4-BE49-F238E27FC236}">
                <a16:creationId xmlns:a16="http://schemas.microsoft.com/office/drawing/2014/main" id="{F6C2B775-0F60-13A9-B707-F823E5775225}"/>
              </a:ext>
            </a:extLst>
          </p:cNvPr>
          <p:cNvGraphicFramePr>
            <a:graphicFrameLocks noGrp="1"/>
          </p:cNvGraphicFramePr>
          <p:nvPr>
            <p:extLst>
              <p:ext uri="{D42A27DB-BD31-4B8C-83A1-F6EECF244321}">
                <p14:modId xmlns:p14="http://schemas.microsoft.com/office/powerpoint/2010/main" val="616288183"/>
              </p:ext>
            </p:extLst>
          </p:nvPr>
        </p:nvGraphicFramePr>
        <p:xfrm>
          <a:off x="844582" y="845246"/>
          <a:ext cx="10515600" cy="5669280"/>
        </p:xfrm>
        <a:graphic>
          <a:graphicData uri="http://schemas.openxmlformats.org/drawingml/2006/table">
            <a:tbl>
              <a:tblPr/>
              <a:tblGrid>
                <a:gridCol w="2116960">
                  <a:extLst>
                    <a:ext uri="{9D8B030D-6E8A-4147-A177-3AD203B41FA5}">
                      <a16:colId xmlns:a16="http://schemas.microsoft.com/office/drawing/2014/main" val="212161901"/>
                    </a:ext>
                  </a:extLst>
                </a:gridCol>
                <a:gridCol w="8398640">
                  <a:extLst>
                    <a:ext uri="{9D8B030D-6E8A-4147-A177-3AD203B41FA5}">
                      <a16:colId xmlns:a16="http://schemas.microsoft.com/office/drawing/2014/main" val="1014453301"/>
                    </a:ext>
                  </a:extLst>
                </a:gridCol>
              </a:tblGrid>
              <a:tr h="0">
                <a:tc>
                  <a:txBody>
                    <a:bodyPr/>
                    <a:lstStyle/>
                    <a:p>
                      <a:r>
                        <a:rPr lang="en-IE" sz="1800" b="1" dirty="0">
                          <a:solidFill>
                            <a:schemeClr val="bg1"/>
                          </a:solidFill>
                        </a:rPr>
                        <a:t>Izraz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1800" b="1" dirty="0">
                          <a:solidFill>
                            <a:schemeClr val="bg1"/>
                          </a:solidFill>
                        </a:rPr>
                        <a:t>Kaj pomeni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286521008"/>
                  </a:ext>
                </a:extLst>
              </a:tr>
              <a:tr h="0">
                <a:tc>
                  <a:txBody>
                    <a:bodyPr/>
                    <a:lstStyle/>
                    <a:p>
                      <a:r>
                        <a:rPr lang="en-IE" sz="1800" b="1" dirty="0">
                          <a:solidFill>
                            <a:srgbClr val="494949"/>
                          </a:solidFill>
                        </a:rPr>
                        <a:t>Dotacija</a:t>
                      </a:r>
                      <a:endParaRPr lang="en-IE" sz="18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Brezplačno financiranje (brez vračila) – običajno je povezano s pravili in poročili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2664438"/>
                  </a:ext>
                </a:extLst>
              </a:tr>
              <a:tr h="0">
                <a:tc>
                  <a:txBody>
                    <a:bodyPr/>
                    <a:lstStyle/>
                    <a:p>
                      <a:r>
                        <a:rPr lang="en-IE" sz="1800" b="1" dirty="0">
                          <a:solidFill>
                            <a:srgbClr val="494949"/>
                          </a:solidFill>
                        </a:rPr>
                        <a:t>Posojilo</a:t>
                      </a:r>
                      <a:endParaRPr lang="en-IE" sz="18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Izposojeni denar, ki ga je treba mesečno odplačati z obrestmi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650527"/>
                  </a:ext>
                </a:extLst>
              </a:tr>
              <a:tr h="0">
                <a:tc>
                  <a:txBody>
                    <a:bodyPr/>
                    <a:lstStyle/>
                    <a:p>
                      <a:r>
                        <a:rPr lang="en-IE" sz="1800" b="1" dirty="0" err="1">
                          <a:solidFill>
                            <a:srgbClr val="494949"/>
                          </a:solidFill>
                        </a:rPr>
                        <a:t>Sofinanciranje</a:t>
                      </a:r>
                      <a:endParaRPr lang="en-IE" sz="18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Del stroškov morate kriti sami (npr. 30–50 % proračuna)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4967121"/>
                  </a:ext>
                </a:extLst>
              </a:tr>
              <a:tr h="0">
                <a:tc>
                  <a:txBody>
                    <a:bodyPr/>
                    <a:lstStyle/>
                    <a:p>
                      <a:r>
                        <a:rPr lang="en-IE" sz="1800" b="1" dirty="0" err="1">
                          <a:solidFill>
                            <a:srgbClr val="494949"/>
                          </a:solidFill>
                        </a:rPr>
                        <a:t>Postopno</a:t>
                      </a:r>
                      <a:r>
                        <a:rPr lang="en-IE" sz="1800" b="1" dirty="0">
                          <a:solidFill>
                            <a:srgbClr val="494949"/>
                          </a:solidFill>
                        </a:rPr>
                        <a:t> </a:t>
                      </a:r>
                      <a:r>
                        <a:rPr lang="en-IE" sz="1800" b="1" dirty="0" err="1">
                          <a:solidFill>
                            <a:srgbClr val="494949"/>
                          </a:solidFill>
                        </a:rPr>
                        <a:t>financiranje</a:t>
                      </a:r>
                      <a:endParaRPr lang="en-IE" sz="18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Denar se izplačuje v fazah (načrtovanje &gt; gradnja &gt; izročitev)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3138467"/>
                  </a:ext>
                </a:extLst>
              </a:tr>
              <a:tr h="0">
                <a:tc>
                  <a:txBody>
                    <a:bodyPr/>
                    <a:lstStyle/>
                    <a:p>
                      <a:r>
                        <a:rPr lang="en-IE" sz="1800" b="1" dirty="0" err="1">
                          <a:solidFill>
                            <a:srgbClr val="494949"/>
                          </a:solidFill>
                        </a:rPr>
                        <a:t>Vplivno</a:t>
                      </a:r>
                      <a:r>
                        <a:rPr lang="en-IE" sz="1800" b="1" dirty="0">
                          <a:solidFill>
                            <a:srgbClr val="494949"/>
                          </a:solidFill>
                        </a:rPr>
                        <a:t> </a:t>
                      </a:r>
                      <a:r>
                        <a:rPr lang="en-IE" sz="1800" b="1" dirty="0" err="1">
                          <a:solidFill>
                            <a:srgbClr val="494949"/>
                          </a:solidFill>
                        </a:rPr>
                        <a:t>vlaganje</a:t>
                      </a:r>
                      <a:endParaRPr lang="en-IE" sz="18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Zasebni vlagatelji, ki podpirajo zelena/socialna podjetja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9297463"/>
                  </a:ext>
                </a:extLst>
              </a:tr>
              <a:tr h="0">
                <a:tc>
                  <a:txBody>
                    <a:bodyPr/>
                    <a:lstStyle/>
                    <a:p>
                      <a:r>
                        <a:rPr lang="en-IE" sz="1800" b="1" dirty="0">
                          <a:solidFill>
                            <a:srgbClr val="494949"/>
                          </a:solidFill>
                        </a:rPr>
                        <a:t>Pitch Deck</a:t>
                      </a:r>
                      <a:endParaRPr lang="en-IE" sz="18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Kratka vizualna predstavitev vaše ideje za vlagatelje ali subvencije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6584278"/>
                  </a:ext>
                </a:extLst>
              </a:tr>
              <a:tr h="0">
                <a:tc>
                  <a:txBody>
                    <a:bodyPr/>
                    <a:lstStyle/>
                    <a:p>
                      <a:r>
                        <a:rPr lang="en-IE" sz="1800" b="1" dirty="0">
                          <a:solidFill>
                            <a:srgbClr val="494949"/>
                          </a:solidFill>
                        </a:rPr>
                        <a:t>Razpis za financiranje</a:t>
                      </a:r>
                      <a:endParaRPr lang="en-IE" sz="18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Posebna priložnost za prijavo na razpis za subvencijo (ima rok + merila)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4829334"/>
                  </a:ext>
                </a:extLst>
              </a:tr>
              <a:tr h="0">
                <a:tc>
                  <a:txBody>
                    <a:bodyPr/>
                    <a:lstStyle/>
                    <a:p>
                      <a:r>
                        <a:rPr lang="en-US" sz="1800" b="1" dirty="0">
                          <a:solidFill>
                            <a:srgbClr val="494949"/>
                          </a:solidFill>
                        </a:rPr>
                        <a:t>Osebni prihranki</a:t>
                      </a:r>
                      <a:r>
                        <a:rPr lang="en-US" sz="1800" dirty="0">
                          <a:solidFill>
                            <a:srgbClr val="494949"/>
                          </a:solidFill>
                        </a:rPr>
                        <a:t> </a:t>
                      </a:r>
                      <a:endParaRPr lang="en-IE" sz="18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Vaš lasten denar. Odličen za majhne začetke, vendar sam po sebi morda ne bo zadostoval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5600924"/>
                  </a:ext>
                </a:extLst>
              </a:tr>
              <a:tr h="0">
                <a:tc>
                  <a:txBody>
                    <a:bodyPr/>
                    <a:lstStyle/>
                    <a:p>
                      <a:r>
                        <a:rPr lang="en-US" sz="1800" b="1" dirty="0">
                          <a:solidFill>
                            <a:srgbClr val="494949"/>
                          </a:solidFill>
                        </a:rPr>
                        <a:t>Mikroposojila</a:t>
                      </a:r>
                      <a:endParaRPr lang="en-IE" sz="18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94949"/>
                          </a:solidFill>
                        </a:rPr>
                        <a:t>Majhna posojila (pogosto v višini 5.000–25.000 EUR) za podjetnike v začetni fazi, ki so na voljo v okviru nacionalnih programov (npr. Microfinance Ireland, Slovenski </a:t>
                      </a:r>
                      <a:r>
                        <a:rPr lang="en-US" sz="1800" err="1">
                          <a:solidFill>
                            <a:srgbClr val="494949"/>
                          </a:solidFill>
                        </a:rPr>
                        <a:t>Podjetniški</a:t>
                      </a:r>
                      <a:r>
                        <a:rPr lang="en-US" sz="1800" dirty="0">
                          <a:solidFill>
                            <a:srgbClr val="494949"/>
                          </a:solidFill>
                        </a:rPr>
                        <a:t> </a:t>
                      </a:r>
                      <a:r>
                        <a:rPr lang="en-US" sz="1800" err="1">
                          <a:solidFill>
                            <a:srgbClr val="494949"/>
                          </a:solidFill>
                        </a:rPr>
                        <a:t>Sklad</a:t>
                      </a:r>
                      <a:r>
                        <a:rPr lang="en-US" sz="1800" dirty="0">
                          <a:solidFill>
                            <a:srgbClr val="49494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3372071"/>
                  </a:ext>
                </a:extLst>
              </a:tr>
              <a:tr h="0">
                <a:tc>
                  <a:txBody>
                    <a:bodyPr/>
                    <a:lstStyle/>
                    <a:p>
                      <a:r>
                        <a:rPr lang="en-US" sz="1800" b="1" dirty="0">
                          <a:solidFill>
                            <a:srgbClr val="494949"/>
                          </a:solidFill>
                        </a:rPr>
                        <a:t>Javne subvencije</a:t>
                      </a:r>
                      <a:r>
                        <a:rPr lang="en-US" sz="1800" dirty="0">
                          <a:solidFill>
                            <a:srgbClr val="494949"/>
                          </a:solidFill>
                        </a:rPr>
                        <a:t> </a:t>
                      </a:r>
                      <a:endParaRPr lang="en-IE" sz="18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94949"/>
                          </a:solidFill>
                        </a:rPr>
                        <a:t>Nepovratna sredstva iz programov, ki jih podpira EU, kot so LEADER (Irska, Slovenija, Italija), PSR (Italija) ali skladi za zelene inovacije (Nizozemska).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1869110"/>
                  </a:ext>
                </a:extLst>
              </a:tr>
            </a:tbl>
          </a:graphicData>
        </a:graphic>
      </p:graphicFrame>
    </p:spTree>
    <p:extLst>
      <p:ext uri="{BB962C8B-B14F-4D97-AF65-F5344CB8AC3E}">
        <p14:creationId xmlns:p14="http://schemas.microsoft.com/office/powerpoint/2010/main" val="125233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2380B-5EAE-75F2-8636-4E1704EC51D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C8B5C12-19F5-6DE3-5F05-EC4704B7ECCF}"/>
              </a:ext>
            </a:extLst>
          </p:cNvPr>
          <p:cNvSpPr>
            <a:spLocks noGrp="1"/>
          </p:cNvSpPr>
          <p:nvPr>
            <p:ph type="body" sz="quarter" idx="16"/>
          </p:nvPr>
        </p:nvSpPr>
        <p:spPr>
          <a:xfrm>
            <a:off x="774803" y="210600"/>
            <a:ext cx="10614687" cy="803654"/>
          </a:xfrm>
        </p:spPr>
        <p:txBody>
          <a:bodyPr/>
          <a:lstStyle/>
          <a:p>
            <a:r>
              <a:rPr lang="en-US" dirty="0">
                <a:solidFill>
                  <a:srgbClr val="E96751"/>
                </a:solidFill>
              </a:rPr>
              <a:t>Pogosti izrazi iz sveta financiranja, pojasnjeni na preprost način</a:t>
            </a:r>
            <a:endParaRPr lang="en-IE" dirty="0">
              <a:solidFill>
                <a:srgbClr val="E96751"/>
              </a:solidFill>
            </a:endParaRPr>
          </a:p>
        </p:txBody>
      </p:sp>
      <p:graphicFrame>
        <p:nvGraphicFramePr>
          <p:cNvPr id="9" name="Table 8">
            <a:extLst>
              <a:ext uri="{FF2B5EF4-FFF2-40B4-BE49-F238E27FC236}">
                <a16:creationId xmlns:a16="http://schemas.microsoft.com/office/drawing/2014/main" id="{AA58C107-E92F-57BB-C81F-9DE53F193799}"/>
              </a:ext>
            </a:extLst>
          </p:cNvPr>
          <p:cNvGraphicFramePr>
            <a:graphicFrameLocks noGrp="1"/>
          </p:cNvGraphicFramePr>
          <p:nvPr>
            <p:extLst>
              <p:ext uri="{D42A27DB-BD31-4B8C-83A1-F6EECF244321}">
                <p14:modId xmlns:p14="http://schemas.microsoft.com/office/powerpoint/2010/main" val="1567196142"/>
              </p:ext>
            </p:extLst>
          </p:nvPr>
        </p:nvGraphicFramePr>
        <p:xfrm>
          <a:off x="883659" y="1167631"/>
          <a:ext cx="10515600" cy="2834640"/>
        </p:xfrm>
        <a:graphic>
          <a:graphicData uri="http://schemas.openxmlformats.org/drawingml/2006/table">
            <a:tbl>
              <a:tblPr/>
              <a:tblGrid>
                <a:gridCol w="2888485">
                  <a:extLst>
                    <a:ext uri="{9D8B030D-6E8A-4147-A177-3AD203B41FA5}">
                      <a16:colId xmlns:a16="http://schemas.microsoft.com/office/drawing/2014/main" val="212161901"/>
                    </a:ext>
                  </a:extLst>
                </a:gridCol>
                <a:gridCol w="7627115">
                  <a:extLst>
                    <a:ext uri="{9D8B030D-6E8A-4147-A177-3AD203B41FA5}">
                      <a16:colId xmlns:a16="http://schemas.microsoft.com/office/drawing/2014/main" val="1014453301"/>
                    </a:ext>
                  </a:extLst>
                </a:gridCol>
              </a:tblGrid>
              <a:tr h="0">
                <a:tc>
                  <a:txBody>
                    <a:bodyPr/>
                    <a:lstStyle/>
                    <a:p>
                      <a:r>
                        <a:rPr lang="en-IE" sz="2200" b="1" dirty="0">
                          <a:solidFill>
                            <a:schemeClr val="bg1"/>
                          </a:solidFill>
                        </a:rPr>
                        <a:t>Izraz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Kaj pomeni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286521008"/>
                  </a:ext>
                </a:extLst>
              </a:tr>
              <a:tr h="0">
                <a:tc>
                  <a:txBody>
                    <a:bodyPr/>
                    <a:lstStyle/>
                    <a:p>
                      <a:r>
                        <a:rPr lang="en-US" sz="2000" b="1" dirty="0">
                          <a:solidFill>
                            <a:srgbClr val="494949"/>
                          </a:solidFill>
                        </a:rPr>
                        <a:t>Turistični investicijski programi</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Ponujajo jih nacionalne turistične agencije, kot sta Fáilte Ireland ali SPIRIT Slovenia.</a:t>
                      </a:r>
                    </a:p>
                    <a:p>
                      <a:endParaRPr lang="en-US"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034702"/>
                  </a:ext>
                </a:extLst>
              </a:tr>
              <a:tr h="0">
                <a:tc>
                  <a:txBody>
                    <a:bodyPr/>
                    <a:lstStyle/>
                    <a:p>
                      <a:r>
                        <a:rPr lang="en-US" sz="2000" b="1" dirty="0">
                          <a:solidFill>
                            <a:srgbClr val="494949"/>
                          </a:solidFill>
                        </a:rPr>
                        <a:t>Etični ali zeleni vlagatelji</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Posamezniki ali skladi, ki podpirajo socialno in okoljsko odgovorne projekte.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8460163"/>
                  </a:ext>
                </a:extLst>
              </a:tr>
              <a:tr h="0">
                <a:tc>
                  <a:txBody>
                    <a:bodyPr/>
                    <a:lstStyle/>
                    <a:p>
                      <a:r>
                        <a:rPr lang="en-US" sz="2000" b="1" dirty="0">
                          <a:solidFill>
                            <a:srgbClr val="494949"/>
                          </a:solidFill>
                        </a:rPr>
                        <a:t>Množično financiranje</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Platforme, na katerih lahko zberete majhne prispevke od številnih podpornikov, pogosto v zameno za ugodnosti ali zgodnje rezervacije.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960717"/>
                  </a:ext>
                </a:extLst>
              </a:tr>
            </a:tbl>
          </a:graphicData>
        </a:graphic>
      </p:graphicFrame>
    </p:spTree>
    <p:extLst>
      <p:ext uri="{BB962C8B-B14F-4D97-AF65-F5344CB8AC3E}">
        <p14:creationId xmlns:p14="http://schemas.microsoft.com/office/powerpoint/2010/main" val="2919183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AC68B-A275-9862-6AC1-4164D28221E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44FEB60-DFAA-23E5-6CC8-C86FB7CE558B}"/>
              </a:ext>
            </a:extLst>
          </p:cNvPr>
          <p:cNvSpPr>
            <a:spLocks noGrp="1"/>
          </p:cNvSpPr>
          <p:nvPr>
            <p:ph type="body" sz="quarter" idx="18"/>
          </p:nvPr>
        </p:nvSpPr>
        <p:spPr>
          <a:xfrm>
            <a:off x="639320" y="3392026"/>
            <a:ext cx="2927720" cy="1049221"/>
          </a:xfrm>
        </p:spPr>
        <p:txBody>
          <a:bodyPr/>
          <a:lstStyle/>
          <a:p>
            <a:pPr algn="ctr">
              <a:lnSpc>
                <a:spcPct val="100000"/>
              </a:lnSpc>
            </a:pPr>
            <a:r>
              <a:rPr lang="en-IE" sz="3000" dirty="0"/>
              <a:t>Osebni kapital in/ali prihranki</a:t>
            </a:r>
          </a:p>
        </p:txBody>
      </p:sp>
      <p:pic>
        <p:nvPicPr>
          <p:cNvPr id="6" name="Picture Placeholder 5" descr="A person putting money in a purse&#10;&#10;AI-generated content may be incorrect.">
            <a:extLst>
              <a:ext uri="{FF2B5EF4-FFF2-40B4-BE49-F238E27FC236}">
                <a16:creationId xmlns:a16="http://schemas.microsoft.com/office/drawing/2014/main" id="{6E780C65-F0CE-1F2C-206F-B6ED7E09E43C}"/>
              </a:ext>
            </a:extLst>
          </p:cNvPr>
          <p:cNvPicPr>
            <a:picLocks noGrp="1" noChangeAspect="1"/>
          </p:cNvPicPr>
          <p:nvPr>
            <p:ph type="pic" sz="quarter" idx="10"/>
          </p:nvPr>
        </p:nvPicPr>
        <p:blipFill>
          <a:blip r:embed="rId2"/>
          <a:srcRect t="31045" b="31045"/>
          <a:stretch>
            <a:fillRect/>
          </a:stretch>
        </p:blipFill>
        <p:spPr/>
      </p:pic>
      <p:sp>
        <p:nvSpPr>
          <p:cNvPr id="3" name="Text Placeholder 2">
            <a:extLst>
              <a:ext uri="{FF2B5EF4-FFF2-40B4-BE49-F238E27FC236}">
                <a16:creationId xmlns:a16="http://schemas.microsoft.com/office/drawing/2014/main" id="{08B1E20D-E9B8-B271-31EE-3611EF4109A5}"/>
              </a:ext>
            </a:extLst>
          </p:cNvPr>
          <p:cNvSpPr>
            <a:spLocks noGrp="1"/>
          </p:cNvSpPr>
          <p:nvPr>
            <p:ph type="body" sz="quarter" idx="21"/>
          </p:nvPr>
        </p:nvSpPr>
        <p:spPr>
          <a:xfrm>
            <a:off x="4716694" y="366912"/>
            <a:ext cx="6989006" cy="3499183"/>
          </a:xfrm>
        </p:spPr>
        <p:txBody>
          <a:bodyPr/>
          <a:lstStyle/>
          <a:p>
            <a:pPr>
              <a:spcAft>
                <a:spcPts val="600"/>
              </a:spcAft>
            </a:pPr>
            <a:r>
              <a:rPr lang="en-US" dirty="0"/>
              <a:t>Za zagon inovativne turistične nastanitve je pogosto potrebno zbrati sredstva iz več virov. V tem poglavju je predstavljen pregled možnosti financiranja, od samofinanciranja do mešanega financiranja:</a:t>
            </a:r>
          </a:p>
          <a:p>
            <a:pPr>
              <a:spcAft>
                <a:spcPts val="600"/>
              </a:spcAft>
            </a:pPr>
            <a:r>
              <a:rPr lang="en-US" sz="2800" b="1" dirty="0">
                <a:solidFill>
                  <a:srgbClr val="459597"/>
                </a:solidFill>
              </a:rPr>
              <a:t>Osebni kapital: </a:t>
            </a:r>
            <a:r>
              <a:rPr lang="en-US" dirty="0"/>
              <a:t>Mnogi mali podjetniki začnejo s svojimi osebnimi prihranki ali kapitalom kot glavnim virom financiranja. Skoraj vsi lastniki vložijo del svojih prihrankov. Ne glede na to, ali gre za denar, ki ste ga prihranili, izposodili od prijateljev ali družine ali vložili iz odpravnine ali izplačila pokojnine, osebni kapital vam omogoča </a:t>
            </a:r>
            <a:r>
              <a:rPr lang="en-US" b="1" dirty="0"/>
              <a:t>popoln nadzor </a:t>
            </a:r>
            <a:r>
              <a:rPr lang="en-US" dirty="0"/>
              <a:t>in </a:t>
            </a:r>
            <a:r>
              <a:rPr lang="en-US" b="1" dirty="0"/>
              <a:t>ni dolgov</a:t>
            </a:r>
            <a:r>
              <a:rPr lang="en-US" dirty="0"/>
              <a:t>.</a:t>
            </a:r>
          </a:p>
          <a:p>
            <a:pPr>
              <a:spcAft>
                <a:spcPts val="600"/>
              </a:spcAft>
            </a:pPr>
            <a:endParaRPr lang="en-US" dirty="0"/>
          </a:p>
          <a:p>
            <a:pPr marL="342900" indent="-342900">
              <a:spcAft>
                <a:spcPts val="600"/>
              </a:spcAft>
              <a:buFont typeface="Wingdings" panose="05000000000000000000" pitchFamily="2" charset="2"/>
              <a:buChar char="v"/>
            </a:pPr>
            <a:r>
              <a:rPr lang="en-US" b="1" dirty="0">
                <a:solidFill>
                  <a:srgbClr val="E96751"/>
                </a:solidFill>
              </a:rPr>
              <a:t>Prednost: </a:t>
            </a:r>
            <a:r>
              <a:rPr lang="en-US" dirty="0"/>
              <a:t>Ta „lastniški kapital“ kaže, da ste vložili svoje lastno premoženje. Prednost tega je, da ni obresti ali bremena odplačevanja. Če imate nekaj prihrankov (ali lahko postopoma vlagate dobičke iz obstoječe kmetije ali podjetja), to kaže zavezanost drugim vlagateljem. </a:t>
            </a:r>
          </a:p>
          <a:p>
            <a:pPr>
              <a:spcAft>
                <a:spcPts val="600"/>
              </a:spcAft>
            </a:pPr>
            <a:endParaRPr lang="en-IE" sz="2100" dirty="0"/>
          </a:p>
        </p:txBody>
      </p:sp>
      <p:sp>
        <p:nvSpPr>
          <p:cNvPr id="2" name="Text Placeholder 6">
            <a:extLst>
              <a:ext uri="{FF2B5EF4-FFF2-40B4-BE49-F238E27FC236}">
                <a16:creationId xmlns:a16="http://schemas.microsoft.com/office/drawing/2014/main" id="{734DE1F2-21AE-FF11-1F72-76B38FD142B5}"/>
              </a:ext>
            </a:extLst>
          </p:cNvPr>
          <p:cNvSpPr txBox="1">
            <a:spLocks/>
          </p:cNvSpPr>
          <p:nvPr/>
        </p:nvSpPr>
        <p:spPr>
          <a:xfrm>
            <a:off x="716666" y="2116010"/>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Možnosti financiranja in financiranja</a:t>
            </a:r>
          </a:p>
        </p:txBody>
      </p:sp>
      <p:grpSp>
        <p:nvGrpSpPr>
          <p:cNvPr id="9" name="Group 8">
            <a:extLst>
              <a:ext uri="{FF2B5EF4-FFF2-40B4-BE49-F238E27FC236}">
                <a16:creationId xmlns:a16="http://schemas.microsoft.com/office/drawing/2014/main" id="{5472D954-55C0-B2C8-7ADD-2715C75AF270}"/>
              </a:ext>
            </a:extLst>
          </p:cNvPr>
          <p:cNvGrpSpPr/>
          <p:nvPr/>
        </p:nvGrpSpPr>
        <p:grpSpPr>
          <a:xfrm>
            <a:off x="3987694" y="1579738"/>
            <a:ext cx="720000" cy="800041"/>
            <a:chOff x="1016000" y="1024973"/>
            <a:chExt cx="1016000" cy="1128947"/>
          </a:xfrm>
        </p:grpSpPr>
        <p:sp>
          <p:nvSpPr>
            <p:cNvPr id="10" name="Oval 9">
              <a:extLst>
                <a:ext uri="{FF2B5EF4-FFF2-40B4-BE49-F238E27FC236}">
                  <a16:creationId xmlns:a16="http://schemas.microsoft.com/office/drawing/2014/main" id="{85BC2BC7-4586-591D-E096-DCD3E0E091A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A6B3F325-D167-AEFE-B335-4F886CCFBCCA}"/>
                </a:ext>
              </a:extLst>
            </p:cNvPr>
            <p:cNvSpPr txBox="1"/>
            <p:nvPr/>
          </p:nvSpPr>
          <p:spPr>
            <a:xfrm>
              <a:off x="1028700" y="1024973"/>
              <a:ext cx="97155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
        <p:nvSpPr>
          <p:cNvPr id="5" name="TextBox 4">
            <a:extLst>
              <a:ext uri="{FF2B5EF4-FFF2-40B4-BE49-F238E27FC236}">
                <a16:creationId xmlns:a16="http://schemas.microsoft.com/office/drawing/2014/main" id="{8C4FABD2-8D99-CB12-6D8B-A79138E8118C}"/>
              </a:ext>
            </a:extLst>
          </p:cNvPr>
          <p:cNvSpPr txBox="1"/>
          <p:nvPr/>
        </p:nvSpPr>
        <p:spPr>
          <a:xfrm>
            <a:off x="421348" y="5076488"/>
            <a:ext cx="3927082" cy="1631216"/>
          </a:xfrm>
          <a:prstGeom prst="rect">
            <a:avLst/>
          </a:prstGeom>
          <a:noFill/>
        </p:spPr>
        <p:txBody>
          <a:bodyPr wrap="square" lIns="91440" tIns="45720" rIns="91440" bIns="45720" anchor="t">
            <a:spAutoFit/>
          </a:bodyPr>
          <a:lstStyle/>
          <a:p>
            <a:r>
              <a:rPr lang="en-US" sz="2000" b="1" dirty="0">
                <a:solidFill>
                  <a:srgbClr val="E96751"/>
                </a:solidFill>
              </a:rPr>
              <a:t>Opomba: </a:t>
            </a:r>
            <a:r>
              <a:rPr lang="en-US" sz="2000" dirty="0">
                <a:solidFill>
                  <a:srgbClr val="494949"/>
                </a:solidFill>
              </a:rPr>
              <a:t>Pri večjih ali bolj tveganih projektih se osebna sredstva pogosto kombinirajo s </a:t>
            </a:r>
            <a:r>
              <a:rPr lang="en-US" sz="2000" b="1" dirty="0">
                <a:solidFill>
                  <a:srgbClr val="494949"/>
                </a:solidFill>
              </a:rPr>
              <a:t>subvencijami, mikrokrediti </a:t>
            </a:r>
            <a:r>
              <a:rPr lang="en-US" sz="2000" dirty="0">
                <a:solidFill>
                  <a:srgbClr val="494949"/>
                </a:solidFill>
              </a:rPr>
              <a:t>ali </a:t>
            </a:r>
            <a:r>
              <a:rPr lang="en-US" sz="2000" b="1" dirty="0">
                <a:solidFill>
                  <a:srgbClr val="494949"/>
                </a:solidFill>
              </a:rPr>
              <a:t>množičnim financiranjem</a:t>
            </a:r>
            <a:r>
              <a:rPr lang="en-US" sz="2000" dirty="0">
                <a:solidFill>
                  <a:srgbClr val="494949"/>
                </a:solidFill>
              </a:rPr>
              <a:t>.</a:t>
            </a:r>
            <a:endParaRPr lang="en-US" sz="2000" dirty="0">
              <a:solidFill>
                <a:srgbClr val="494949"/>
              </a:solidFill>
              <a:ea typeface="Calibri"/>
              <a:cs typeface="Calibri"/>
            </a:endParaRPr>
          </a:p>
        </p:txBody>
      </p:sp>
    </p:spTree>
    <p:extLst>
      <p:ext uri="{BB962C8B-B14F-4D97-AF65-F5344CB8AC3E}">
        <p14:creationId xmlns:p14="http://schemas.microsoft.com/office/powerpoint/2010/main" val="181335860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6934E00-7987-45A7-A49E-285D2B4F1BF3}"/>
</file>

<file path=customXml/itemProps2.xml><?xml version="1.0" encoding="utf-8"?>
<ds:datastoreItem xmlns:ds="http://schemas.openxmlformats.org/officeDocument/2006/customXml" ds:itemID="{34BF8386-50A2-449A-B98D-0D2F7D550176}"/>
</file>

<file path=customXml/itemProps3.xml><?xml version="1.0" encoding="utf-8"?>
<ds:datastoreItem xmlns:ds="http://schemas.openxmlformats.org/officeDocument/2006/customXml" ds:itemID="{B589E991-0339-484B-9AC5-9BA26BDCF24D}"/>
</file>

<file path=docProps/app.xml><?xml version="1.0" encoding="utf-8"?>
<Properties xmlns="http://schemas.openxmlformats.org/officeDocument/2006/extended-properties" xmlns:vt="http://schemas.openxmlformats.org/officeDocument/2006/docPropsVTypes">
  <Template/>
  <TotalTime>65</TotalTime>
  <Words>3758</Words>
  <Application>Microsoft Office PowerPoint</Application>
  <PresentationFormat>Širokozaslonsko</PresentationFormat>
  <Paragraphs>270</Paragraphs>
  <Slides>33</Slides>
  <Notes>12</Notes>
  <HiddenSlides>0</HiddenSlides>
  <MMClips>0</MMClips>
  <ScaleCrop>false</ScaleCrop>
  <HeadingPairs>
    <vt:vector size="4" baseType="variant">
      <vt:variant>
        <vt:lpstr>Tema</vt:lpstr>
      </vt:variant>
      <vt:variant>
        <vt:i4>1</vt:i4>
      </vt:variant>
      <vt:variant>
        <vt:lpstr>Naslovi diapozitivov</vt:lpstr>
      </vt:variant>
      <vt:variant>
        <vt:i4>33</vt:i4>
      </vt:variant>
    </vt:vector>
  </HeadingPairs>
  <TitlesOfParts>
    <vt:vector size="34"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docId:1C10A6E8A4C10801307D6A542D326571</cp:keywords>
  <cp:lastModifiedBy>Tatjana Klakočar</cp:lastModifiedBy>
  <cp:revision>618</cp:revision>
  <dcterms:created xsi:type="dcterms:W3CDTF">2020-10-14T13:32:04Z</dcterms:created>
  <dcterms:modified xsi:type="dcterms:W3CDTF">2026-01-09T10:53:42Z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