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75"/>
  </p:notesMasterIdLst>
  <p:sldIdLst>
    <p:sldId id="7695" r:id="rId5"/>
    <p:sldId id="7774" r:id="rId6"/>
    <p:sldId id="7696" r:id="rId7"/>
    <p:sldId id="7827" r:id="rId8"/>
    <p:sldId id="7828" r:id="rId9"/>
    <p:sldId id="7776" r:id="rId10"/>
    <p:sldId id="7732" r:id="rId11"/>
    <p:sldId id="7761" r:id="rId12"/>
    <p:sldId id="4352" r:id="rId13"/>
    <p:sldId id="7778" r:id="rId14"/>
    <p:sldId id="7716" r:id="rId15"/>
    <p:sldId id="7779" r:id="rId16"/>
    <p:sldId id="7780" r:id="rId17"/>
    <p:sldId id="7781" r:id="rId18"/>
    <p:sldId id="6508" r:id="rId19"/>
    <p:sldId id="6422" r:id="rId20"/>
    <p:sldId id="7782" r:id="rId21"/>
    <p:sldId id="7783" r:id="rId22"/>
    <p:sldId id="7784" r:id="rId23"/>
    <p:sldId id="6543" r:id="rId24"/>
    <p:sldId id="6521" r:id="rId25"/>
    <p:sldId id="7785" r:id="rId26"/>
    <p:sldId id="7786" r:id="rId27"/>
    <p:sldId id="7787" r:id="rId28"/>
    <p:sldId id="7788" r:id="rId29"/>
    <p:sldId id="7789" r:id="rId30"/>
    <p:sldId id="7795" r:id="rId31"/>
    <p:sldId id="7797" r:id="rId32"/>
    <p:sldId id="7796" r:id="rId33"/>
    <p:sldId id="7798" r:id="rId34"/>
    <p:sldId id="7799" r:id="rId35"/>
    <p:sldId id="7765" r:id="rId36"/>
    <p:sldId id="7802" r:id="rId37"/>
    <p:sldId id="7803" r:id="rId38"/>
    <p:sldId id="7804" r:id="rId39"/>
    <p:sldId id="7805" r:id="rId40"/>
    <p:sldId id="7806" r:id="rId41"/>
    <p:sldId id="7800" r:id="rId42"/>
    <p:sldId id="6544" r:id="rId43"/>
    <p:sldId id="7807" r:id="rId44"/>
    <p:sldId id="7808" r:id="rId45"/>
    <p:sldId id="7746" r:id="rId46"/>
    <p:sldId id="7790" r:id="rId47"/>
    <p:sldId id="7791" r:id="rId48"/>
    <p:sldId id="7809" r:id="rId49"/>
    <p:sldId id="7792" r:id="rId50"/>
    <p:sldId id="7793" r:id="rId51"/>
    <p:sldId id="7794" r:id="rId52"/>
    <p:sldId id="7810" r:id="rId53"/>
    <p:sldId id="6554" r:id="rId54"/>
    <p:sldId id="7822" r:id="rId55"/>
    <p:sldId id="7823" r:id="rId56"/>
    <p:sldId id="7816" r:id="rId57"/>
    <p:sldId id="7817" r:id="rId58"/>
    <p:sldId id="7824" r:id="rId59"/>
    <p:sldId id="7811" r:id="rId60"/>
    <p:sldId id="7818" r:id="rId61"/>
    <p:sldId id="7819" r:id="rId62"/>
    <p:sldId id="7825" r:id="rId63"/>
    <p:sldId id="7820" r:id="rId64"/>
    <p:sldId id="7812" r:id="rId65"/>
    <p:sldId id="7813" r:id="rId66"/>
    <p:sldId id="7821" r:id="rId67"/>
    <p:sldId id="7815" r:id="rId68"/>
    <p:sldId id="7814" r:id="rId69"/>
    <p:sldId id="6529" r:id="rId70"/>
    <p:sldId id="7750" r:id="rId71"/>
    <p:sldId id="7749" r:id="rId72"/>
    <p:sldId id="7777" r:id="rId73"/>
    <p:sldId id="7702" r:id="rId7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549BA07-5AD8-DBE6-CF8D-1978A2CC3BDE}" name="Mojca Polak" initials="MP" userId="S::mojcap@vsgt.si::f5a19fb5-0c1a-495c-9bf1-b8f787f236a4" providerId="AD"/>
  <p188:author id="{AFFBDE77-884B-9F7C-9277-DC642D787AB9}" name="Tatjana Klakočar" initials="TK" userId="S::tatjana.klakocar@vsgt.si::52d434e4-ce75-449b-9aeb-5e821878ed4a" providerId="AD"/>
  <p188:author id="{7185227C-FBA7-F28C-370D-E5FB3AEC3332}" name="Helena Rošker" initials="HR" userId="S::helena.rosker@vsgt.si::7b461ed6-2d3c-4d34-a497-aaaf122d412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9597"/>
    <a:srgbClr val="EC7C69"/>
    <a:srgbClr val="414141"/>
    <a:srgbClr val="FBA63B"/>
    <a:srgbClr val="000000"/>
    <a:srgbClr val="0C4659"/>
    <a:srgbClr val="82CCCA"/>
    <a:srgbClr val="E5BEAC"/>
    <a:srgbClr val="F6BF8C"/>
    <a:srgbClr val="F1B4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342172D-1B1F-81AD-7744-420BE8EF1FA8}" v="675" dt="2026-01-07T10:33:06.786"/>
  </p1510:revLst>
</p1510:revInfo>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ematski slog 1 – poudarek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97"/>
    <p:restoredTop sz="94653"/>
  </p:normalViewPr>
  <p:slideViewPr>
    <p:cSldViewPr snapToGrid="0">
      <p:cViewPr varScale="1">
        <p:scale>
          <a:sx n="82" d="100"/>
          <a:sy n="82" d="100"/>
        </p:scale>
        <p:origin x="485" y="72"/>
      </p:cViewPr>
      <p:guideLst/>
    </p:cSldViewPr>
  </p:slideViewPr>
  <p:notesTextViewPr>
    <p:cViewPr>
      <p:scale>
        <a:sx n="1" d="1"/>
        <a:sy n="1" d="1"/>
      </p:scale>
      <p:origin x="0" y="0"/>
    </p:cViewPr>
  </p:notesTextViewPr>
  <p:sorterViewPr>
    <p:cViewPr>
      <p:scale>
        <a:sx n="83" d="100"/>
        <a:sy n="83"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82" Type="http://schemas.microsoft.com/office/2018/10/relationships/authors" Target="author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theme" Target="theme/theme1.xml"/><Relationship Id="rId8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rena Krošl" userId="S::irenak@vsgt.si::6f871211-9d6e-4801-9f7a-49ad5e71b0eb" providerId="AD" clId="Web-{7342172D-1B1F-81AD-7744-420BE8EF1FA8}"/>
    <pc:docChg chg="modSld">
      <pc:chgData name="Irena Krošl" userId="S::irenak@vsgt.si::6f871211-9d6e-4801-9f7a-49ad5e71b0eb" providerId="AD" clId="Web-{7342172D-1B1F-81AD-7744-420BE8EF1FA8}" dt="2026-01-07T10:33:06.786" v="606" actId="20577"/>
      <pc:docMkLst>
        <pc:docMk/>
      </pc:docMkLst>
      <pc:sldChg chg="modSp">
        <pc:chgData name="Irena Krošl" userId="S::irenak@vsgt.si::6f871211-9d6e-4801-9f7a-49ad5e71b0eb" providerId="AD" clId="Web-{7342172D-1B1F-81AD-7744-420BE8EF1FA8}" dt="2026-01-07T08:35:32.770" v="48" actId="14100"/>
        <pc:sldMkLst>
          <pc:docMk/>
          <pc:sldMk cId="653632351" sldId="4352"/>
        </pc:sldMkLst>
        <pc:graphicFrameChg chg="modGraphic">
          <ac:chgData name="Irena Krošl" userId="S::irenak@vsgt.si::6f871211-9d6e-4801-9f7a-49ad5e71b0eb" providerId="AD" clId="Web-{7342172D-1B1F-81AD-7744-420BE8EF1FA8}" dt="2026-01-07T08:35:24.848" v="47"/>
          <ac:graphicFrameMkLst>
            <pc:docMk/>
            <pc:sldMk cId="653632351" sldId="4352"/>
            <ac:graphicFrameMk id="8" creationId="{7506D4EB-4806-FF78-CFF1-128FD64BBD8A}"/>
          </ac:graphicFrameMkLst>
        </pc:graphicFrameChg>
        <pc:picChg chg="mod">
          <ac:chgData name="Irena Krošl" userId="S::irenak@vsgt.si::6f871211-9d6e-4801-9f7a-49ad5e71b0eb" providerId="AD" clId="Web-{7342172D-1B1F-81AD-7744-420BE8EF1FA8}" dt="2026-01-07T08:35:32.770" v="48" actId="14100"/>
          <ac:picMkLst>
            <pc:docMk/>
            <pc:sldMk cId="653632351" sldId="4352"/>
            <ac:picMk id="5" creationId="{0DAB13F7-55D0-A973-A1D5-83F342E962F0}"/>
          </ac:picMkLst>
        </pc:picChg>
      </pc:sldChg>
      <pc:sldChg chg="modSp">
        <pc:chgData name="Irena Krošl" userId="S::irenak@vsgt.si::6f871211-9d6e-4801-9f7a-49ad5e71b0eb" providerId="AD" clId="Web-{7342172D-1B1F-81AD-7744-420BE8EF1FA8}" dt="2026-01-07T08:46:53.321" v="95" actId="1076"/>
        <pc:sldMkLst>
          <pc:docMk/>
          <pc:sldMk cId="866636481" sldId="6422"/>
        </pc:sldMkLst>
        <pc:picChg chg="mod">
          <ac:chgData name="Irena Krošl" userId="S::irenak@vsgt.si::6f871211-9d6e-4801-9f7a-49ad5e71b0eb" providerId="AD" clId="Web-{7342172D-1B1F-81AD-7744-420BE8EF1FA8}" dt="2026-01-07T08:46:53.321" v="95" actId="1076"/>
          <ac:picMkLst>
            <pc:docMk/>
            <pc:sldMk cId="866636481" sldId="6422"/>
            <ac:picMk id="15" creationId="{C35A4B62-78A7-E2FC-AF00-6B0FB39C977F}"/>
          </ac:picMkLst>
        </pc:picChg>
      </pc:sldChg>
      <pc:sldChg chg="modSp">
        <pc:chgData name="Irena Krošl" userId="S::irenak@vsgt.si::6f871211-9d6e-4801-9f7a-49ad5e71b0eb" providerId="AD" clId="Web-{7342172D-1B1F-81AD-7744-420BE8EF1FA8}" dt="2026-01-07T08:46:29.821" v="94" actId="1076"/>
        <pc:sldMkLst>
          <pc:docMk/>
          <pc:sldMk cId="1743028706" sldId="6508"/>
        </pc:sldMkLst>
        <pc:spChg chg="mod">
          <ac:chgData name="Irena Krošl" userId="S::irenak@vsgt.si::6f871211-9d6e-4801-9f7a-49ad5e71b0eb" providerId="AD" clId="Web-{7342172D-1B1F-81AD-7744-420BE8EF1FA8}" dt="2026-01-07T08:46:29.821" v="94" actId="1076"/>
          <ac:spMkLst>
            <pc:docMk/>
            <pc:sldMk cId="1743028706" sldId="6508"/>
            <ac:spMk id="8" creationId="{0561DFEF-B8B8-ED6D-552E-DBF8EDDCDE07}"/>
          </ac:spMkLst>
        </pc:spChg>
        <pc:spChg chg="mod">
          <ac:chgData name="Irena Krošl" userId="S::irenak@vsgt.si::6f871211-9d6e-4801-9f7a-49ad5e71b0eb" providerId="AD" clId="Web-{7342172D-1B1F-81AD-7744-420BE8EF1FA8}" dt="2026-01-07T08:46:27.414" v="93" actId="14100"/>
          <ac:spMkLst>
            <pc:docMk/>
            <pc:sldMk cId="1743028706" sldId="6508"/>
            <ac:spMk id="20" creationId="{BE636BB8-78F3-B4D8-61B9-EDADD66BFF60}"/>
          </ac:spMkLst>
        </pc:spChg>
      </pc:sldChg>
      <pc:sldChg chg="modSp">
        <pc:chgData name="Irena Krošl" userId="S::irenak@vsgt.si::6f871211-9d6e-4801-9f7a-49ad5e71b0eb" providerId="AD" clId="Web-{7342172D-1B1F-81AD-7744-420BE8EF1FA8}" dt="2026-01-07T09:00:35.403" v="154" actId="1076"/>
        <pc:sldMkLst>
          <pc:docMk/>
          <pc:sldMk cId="1734629837" sldId="6521"/>
        </pc:sldMkLst>
        <pc:spChg chg="mod">
          <ac:chgData name="Irena Krošl" userId="S::irenak@vsgt.si::6f871211-9d6e-4801-9f7a-49ad5e71b0eb" providerId="AD" clId="Web-{7342172D-1B1F-81AD-7744-420BE8EF1FA8}" dt="2026-01-07T09:00:30.637" v="153" actId="14100"/>
          <ac:spMkLst>
            <pc:docMk/>
            <pc:sldMk cId="1734629837" sldId="6521"/>
            <ac:spMk id="4" creationId="{5B706A4E-01AA-A462-DF7A-39EC30B31C17}"/>
          </ac:spMkLst>
        </pc:spChg>
        <pc:spChg chg="mod">
          <ac:chgData name="Irena Krošl" userId="S::irenak@vsgt.si::6f871211-9d6e-4801-9f7a-49ad5e71b0eb" providerId="AD" clId="Web-{7342172D-1B1F-81AD-7744-420BE8EF1FA8}" dt="2026-01-07T09:00:35.403" v="154" actId="1076"/>
          <ac:spMkLst>
            <pc:docMk/>
            <pc:sldMk cId="1734629837" sldId="6521"/>
            <ac:spMk id="10" creationId="{04AF7097-074C-7A09-D075-3FD5AA47F2BE}"/>
          </ac:spMkLst>
        </pc:spChg>
      </pc:sldChg>
      <pc:sldChg chg="modSp">
        <pc:chgData name="Irena Krošl" userId="S::irenak@vsgt.si::6f871211-9d6e-4801-9f7a-49ad5e71b0eb" providerId="AD" clId="Web-{7342172D-1B1F-81AD-7744-420BE8EF1FA8}" dt="2026-01-07T10:27:25.439" v="590" actId="14100"/>
        <pc:sldMkLst>
          <pc:docMk/>
          <pc:sldMk cId="2855794764" sldId="6529"/>
        </pc:sldMkLst>
        <pc:spChg chg="mod">
          <ac:chgData name="Irena Krošl" userId="S::irenak@vsgt.si::6f871211-9d6e-4801-9f7a-49ad5e71b0eb" providerId="AD" clId="Web-{7342172D-1B1F-81AD-7744-420BE8EF1FA8}" dt="2026-01-07T10:27:12.536" v="588" actId="1076"/>
          <ac:spMkLst>
            <pc:docMk/>
            <pc:sldMk cId="2855794764" sldId="6529"/>
            <ac:spMk id="7" creationId="{8F3E2A69-2E91-1BAE-CFDF-A38962421FBD}"/>
          </ac:spMkLst>
        </pc:spChg>
        <pc:spChg chg="mod">
          <ac:chgData name="Irena Krošl" userId="S::irenak@vsgt.si::6f871211-9d6e-4801-9f7a-49ad5e71b0eb" providerId="AD" clId="Web-{7342172D-1B1F-81AD-7744-420BE8EF1FA8}" dt="2026-01-07T10:27:21.536" v="589" actId="14100"/>
          <ac:spMkLst>
            <pc:docMk/>
            <pc:sldMk cId="2855794764" sldId="6529"/>
            <ac:spMk id="10" creationId="{4DB0D686-EAE6-8577-4149-DC3BE34FAEAC}"/>
          </ac:spMkLst>
        </pc:spChg>
        <pc:spChg chg="mod">
          <ac:chgData name="Irena Krošl" userId="S::irenak@vsgt.si::6f871211-9d6e-4801-9f7a-49ad5e71b0eb" providerId="AD" clId="Web-{7342172D-1B1F-81AD-7744-420BE8EF1FA8}" dt="2026-01-07T10:27:25.439" v="590" actId="14100"/>
          <ac:spMkLst>
            <pc:docMk/>
            <pc:sldMk cId="2855794764" sldId="6529"/>
            <ac:spMk id="11" creationId="{F345E57E-6D5B-5DA7-B502-1644C51897B9}"/>
          </ac:spMkLst>
        </pc:spChg>
      </pc:sldChg>
      <pc:sldChg chg="modSp">
        <pc:chgData name="Irena Krošl" userId="S::irenak@vsgt.si::6f871211-9d6e-4801-9f7a-49ad5e71b0eb" providerId="AD" clId="Web-{7342172D-1B1F-81AD-7744-420BE8EF1FA8}" dt="2026-01-07T08:58:26.960" v="152" actId="1076"/>
        <pc:sldMkLst>
          <pc:docMk/>
          <pc:sldMk cId="2878441748" sldId="6543"/>
        </pc:sldMkLst>
        <pc:spChg chg="mod">
          <ac:chgData name="Irena Krošl" userId="S::irenak@vsgt.si::6f871211-9d6e-4801-9f7a-49ad5e71b0eb" providerId="AD" clId="Web-{7342172D-1B1F-81AD-7744-420BE8EF1FA8}" dt="2026-01-07T08:58:26.960" v="152" actId="1076"/>
          <ac:spMkLst>
            <pc:docMk/>
            <pc:sldMk cId="2878441748" sldId="6543"/>
            <ac:spMk id="12" creationId="{C5C246AC-D9F1-7676-AA0D-AB157A98A111}"/>
          </ac:spMkLst>
        </pc:spChg>
      </pc:sldChg>
      <pc:sldChg chg="modSp">
        <pc:chgData name="Irena Krošl" userId="S::irenak@vsgt.si::6f871211-9d6e-4801-9f7a-49ad5e71b0eb" providerId="AD" clId="Web-{7342172D-1B1F-81AD-7744-420BE8EF1FA8}" dt="2026-01-07T09:32:16.042" v="298" actId="20577"/>
        <pc:sldMkLst>
          <pc:docMk/>
          <pc:sldMk cId="4118186731" sldId="6544"/>
        </pc:sldMkLst>
        <pc:spChg chg="mod">
          <ac:chgData name="Irena Krošl" userId="S::irenak@vsgt.si::6f871211-9d6e-4801-9f7a-49ad5e71b0eb" providerId="AD" clId="Web-{7342172D-1B1F-81AD-7744-420BE8EF1FA8}" dt="2026-01-07T09:32:16.042" v="298" actId="20577"/>
          <ac:spMkLst>
            <pc:docMk/>
            <pc:sldMk cId="4118186731" sldId="6544"/>
            <ac:spMk id="4" creationId="{B8ABA7A9-18A2-7CF6-F78A-CE4C039898B2}"/>
          </ac:spMkLst>
        </pc:spChg>
      </pc:sldChg>
      <pc:sldChg chg="modSp">
        <pc:chgData name="Irena Krošl" userId="S::irenak@vsgt.si::6f871211-9d6e-4801-9f7a-49ad5e71b0eb" providerId="AD" clId="Web-{7342172D-1B1F-81AD-7744-420BE8EF1FA8}" dt="2026-01-07T10:09:57.185" v="477" actId="20577"/>
        <pc:sldMkLst>
          <pc:docMk/>
          <pc:sldMk cId="3311571787" sldId="6554"/>
        </pc:sldMkLst>
        <pc:spChg chg="mod">
          <ac:chgData name="Irena Krošl" userId="S::irenak@vsgt.si::6f871211-9d6e-4801-9f7a-49ad5e71b0eb" providerId="AD" clId="Web-{7342172D-1B1F-81AD-7744-420BE8EF1FA8}" dt="2026-01-07T10:09:37.684" v="474" actId="20577"/>
          <ac:spMkLst>
            <pc:docMk/>
            <pc:sldMk cId="3311571787" sldId="6554"/>
            <ac:spMk id="6" creationId="{759014E2-E877-0249-49AE-5CE0CD2FD493}"/>
          </ac:spMkLst>
        </pc:spChg>
        <pc:spChg chg="mod">
          <ac:chgData name="Irena Krošl" userId="S::irenak@vsgt.si::6f871211-9d6e-4801-9f7a-49ad5e71b0eb" providerId="AD" clId="Web-{7342172D-1B1F-81AD-7744-420BE8EF1FA8}" dt="2026-01-07T10:09:57.185" v="477" actId="20577"/>
          <ac:spMkLst>
            <pc:docMk/>
            <pc:sldMk cId="3311571787" sldId="6554"/>
            <ac:spMk id="9" creationId="{A28F8077-4532-2B50-FDA8-F6040B3A38F6}"/>
          </ac:spMkLst>
        </pc:spChg>
      </pc:sldChg>
      <pc:sldChg chg="modSp">
        <pc:chgData name="Irena Krošl" userId="S::irenak@vsgt.si::6f871211-9d6e-4801-9f7a-49ad5e71b0eb" providerId="AD" clId="Web-{7342172D-1B1F-81AD-7744-420BE8EF1FA8}" dt="2026-01-07T08:23:40.671" v="3" actId="1076"/>
        <pc:sldMkLst>
          <pc:docMk/>
          <pc:sldMk cId="648164715" sldId="7696"/>
        </pc:sldMkLst>
        <pc:spChg chg="mod">
          <ac:chgData name="Irena Krošl" userId="S::irenak@vsgt.si::6f871211-9d6e-4801-9f7a-49ad5e71b0eb" providerId="AD" clId="Web-{7342172D-1B1F-81AD-7744-420BE8EF1FA8}" dt="2026-01-07T08:23:36.030" v="2" actId="1076"/>
          <ac:spMkLst>
            <pc:docMk/>
            <pc:sldMk cId="648164715" sldId="7696"/>
            <ac:spMk id="9" creationId="{4F1B31DF-1CFE-D018-6B75-87CD9C17B018}"/>
          </ac:spMkLst>
        </pc:spChg>
        <pc:cxnChg chg="mod">
          <ac:chgData name="Irena Krošl" userId="S::irenak@vsgt.si::6f871211-9d6e-4801-9f7a-49ad5e71b0eb" providerId="AD" clId="Web-{7342172D-1B1F-81AD-7744-420BE8EF1FA8}" dt="2026-01-07T08:23:40.671" v="3" actId="1076"/>
          <ac:cxnSpMkLst>
            <pc:docMk/>
            <pc:sldMk cId="648164715" sldId="7696"/>
            <ac:cxnSpMk id="34" creationId="{AE91B2BC-7D76-4B4D-B897-64B7D14505D7}"/>
          </ac:cxnSpMkLst>
        </pc:cxnChg>
      </pc:sldChg>
      <pc:sldChg chg="modSp">
        <pc:chgData name="Irena Krošl" userId="S::irenak@vsgt.si::6f871211-9d6e-4801-9f7a-49ad5e71b0eb" providerId="AD" clId="Web-{7342172D-1B1F-81AD-7744-420BE8EF1FA8}" dt="2026-01-07T10:33:06.786" v="606" actId="20577"/>
        <pc:sldMkLst>
          <pc:docMk/>
          <pc:sldMk cId="2961207069" sldId="7702"/>
        </pc:sldMkLst>
        <pc:spChg chg="mod">
          <ac:chgData name="Irena Krošl" userId="S::irenak@vsgt.si::6f871211-9d6e-4801-9f7a-49ad5e71b0eb" providerId="AD" clId="Web-{7342172D-1B1F-81AD-7744-420BE8EF1FA8}" dt="2026-01-07T10:29:11.117" v="601" actId="1076"/>
          <ac:spMkLst>
            <pc:docMk/>
            <pc:sldMk cId="2961207069" sldId="7702"/>
            <ac:spMk id="12" creationId="{A258AFCB-3ABF-C161-3419-10F437108D7D}"/>
          </ac:spMkLst>
        </pc:spChg>
        <pc:spChg chg="mod">
          <ac:chgData name="Irena Krošl" userId="S::irenak@vsgt.si::6f871211-9d6e-4801-9f7a-49ad5e71b0eb" providerId="AD" clId="Web-{7342172D-1B1F-81AD-7744-420BE8EF1FA8}" dt="2026-01-07T10:32:59.566" v="603" actId="20577"/>
          <ac:spMkLst>
            <pc:docMk/>
            <pc:sldMk cId="2961207069" sldId="7702"/>
            <ac:spMk id="14" creationId="{D038243F-8340-B1BF-D76B-D388040AA801}"/>
          </ac:spMkLst>
        </pc:spChg>
        <pc:spChg chg="mod">
          <ac:chgData name="Irena Krošl" userId="S::irenak@vsgt.si::6f871211-9d6e-4801-9f7a-49ad5e71b0eb" providerId="AD" clId="Web-{7342172D-1B1F-81AD-7744-420BE8EF1FA8}" dt="2026-01-07T10:33:06.786" v="606" actId="20577"/>
          <ac:spMkLst>
            <pc:docMk/>
            <pc:sldMk cId="2961207069" sldId="7702"/>
            <ac:spMk id="54" creationId="{4065BC51-B524-FC95-B65C-14FE7E10D2B1}"/>
          </ac:spMkLst>
        </pc:spChg>
      </pc:sldChg>
      <pc:sldChg chg="modSp">
        <pc:chgData name="Irena Krošl" userId="S::irenak@vsgt.si::6f871211-9d6e-4801-9f7a-49ad5e71b0eb" providerId="AD" clId="Web-{7342172D-1B1F-81AD-7744-420BE8EF1FA8}" dt="2026-01-07T08:37:40.576" v="54" actId="1076"/>
        <pc:sldMkLst>
          <pc:docMk/>
          <pc:sldMk cId="2565865014" sldId="7716"/>
        </pc:sldMkLst>
        <pc:spChg chg="mod">
          <ac:chgData name="Irena Krošl" userId="S::irenak@vsgt.si::6f871211-9d6e-4801-9f7a-49ad5e71b0eb" providerId="AD" clId="Web-{7342172D-1B1F-81AD-7744-420BE8EF1FA8}" dt="2026-01-07T08:37:40.576" v="54" actId="1076"/>
          <ac:spMkLst>
            <pc:docMk/>
            <pc:sldMk cId="2565865014" sldId="7716"/>
            <ac:spMk id="4" creationId="{299AE6E4-444C-F617-4AF8-40AFB4F4F565}"/>
          </ac:spMkLst>
        </pc:spChg>
        <pc:spChg chg="mod">
          <ac:chgData name="Irena Krošl" userId="S::irenak@vsgt.si::6f871211-9d6e-4801-9f7a-49ad5e71b0eb" providerId="AD" clId="Web-{7342172D-1B1F-81AD-7744-420BE8EF1FA8}" dt="2026-01-07T08:37:38.247" v="53" actId="14100"/>
          <ac:spMkLst>
            <pc:docMk/>
            <pc:sldMk cId="2565865014" sldId="7716"/>
            <ac:spMk id="7" creationId="{80105E98-29A5-C2B3-FDB8-7B9DBB9A1380}"/>
          </ac:spMkLst>
        </pc:spChg>
      </pc:sldChg>
      <pc:sldChg chg="modSp">
        <pc:chgData name="Irena Krošl" userId="S::irenak@vsgt.si::6f871211-9d6e-4801-9f7a-49ad5e71b0eb" providerId="AD" clId="Web-{7342172D-1B1F-81AD-7744-420BE8EF1FA8}" dt="2026-01-07T08:27:26.620" v="38" actId="20577"/>
        <pc:sldMkLst>
          <pc:docMk/>
          <pc:sldMk cId="1164802475" sldId="7732"/>
        </pc:sldMkLst>
        <pc:spChg chg="mod">
          <ac:chgData name="Irena Krošl" userId="S::irenak@vsgt.si::6f871211-9d6e-4801-9f7a-49ad5e71b0eb" providerId="AD" clId="Web-{7342172D-1B1F-81AD-7744-420BE8EF1FA8}" dt="2026-01-07T08:27:26.620" v="38" actId="20577"/>
          <ac:spMkLst>
            <pc:docMk/>
            <pc:sldMk cId="1164802475" sldId="7732"/>
            <ac:spMk id="26" creationId="{E692E126-A856-F0CE-FE52-EDEEF84A76E2}"/>
          </ac:spMkLst>
        </pc:spChg>
      </pc:sldChg>
      <pc:sldChg chg="modSp">
        <pc:chgData name="Irena Krošl" userId="S::irenak@vsgt.si::6f871211-9d6e-4801-9f7a-49ad5e71b0eb" providerId="AD" clId="Web-{7342172D-1B1F-81AD-7744-420BE8EF1FA8}" dt="2026-01-07T09:33:37.702" v="310" actId="20577"/>
        <pc:sldMkLst>
          <pc:docMk/>
          <pc:sldMk cId="1244311225" sldId="7746"/>
        </pc:sldMkLst>
        <pc:spChg chg="mod">
          <ac:chgData name="Irena Krošl" userId="S::irenak@vsgt.si::6f871211-9d6e-4801-9f7a-49ad5e71b0eb" providerId="AD" clId="Web-{7342172D-1B1F-81AD-7744-420BE8EF1FA8}" dt="2026-01-07T09:33:37.702" v="310" actId="20577"/>
          <ac:spMkLst>
            <pc:docMk/>
            <pc:sldMk cId="1244311225" sldId="7746"/>
            <ac:spMk id="4" creationId="{4B86102C-D060-5398-5137-6500DF922A38}"/>
          </ac:spMkLst>
        </pc:spChg>
      </pc:sldChg>
      <pc:sldChg chg="modSp">
        <pc:chgData name="Irena Krošl" userId="S::irenak@vsgt.si::6f871211-9d6e-4801-9f7a-49ad5e71b0eb" providerId="AD" clId="Web-{7342172D-1B1F-81AD-7744-420BE8EF1FA8}" dt="2026-01-07T10:28:34.647" v="597" actId="1076"/>
        <pc:sldMkLst>
          <pc:docMk/>
          <pc:sldMk cId="2227573137" sldId="7749"/>
        </pc:sldMkLst>
        <pc:spChg chg="mod">
          <ac:chgData name="Irena Krošl" userId="S::irenak@vsgt.si::6f871211-9d6e-4801-9f7a-49ad5e71b0eb" providerId="AD" clId="Web-{7342172D-1B1F-81AD-7744-420BE8EF1FA8}" dt="2026-01-07T10:28:34.647" v="597" actId="1076"/>
          <ac:spMkLst>
            <pc:docMk/>
            <pc:sldMk cId="2227573137" sldId="7749"/>
            <ac:spMk id="14" creationId="{F32F6B26-67AD-7348-E9F5-CD17953D0BB6}"/>
          </ac:spMkLst>
        </pc:spChg>
      </pc:sldChg>
      <pc:sldChg chg="modSp">
        <pc:chgData name="Irena Krošl" userId="S::irenak@vsgt.si::6f871211-9d6e-4801-9f7a-49ad5e71b0eb" providerId="AD" clId="Web-{7342172D-1B1F-81AD-7744-420BE8EF1FA8}" dt="2026-01-07T10:28:21.428" v="595" actId="20577"/>
        <pc:sldMkLst>
          <pc:docMk/>
          <pc:sldMk cId="4088458148" sldId="7750"/>
        </pc:sldMkLst>
        <pc:spChg chg="mod">
          <ac:chgData name="Irena Krošl" userId="S::irenak@vsgt.si::6f871211-9d6e-4801-9f7a-49ad5e71b0eb" providerId="AD" clId="Web-{7342172D-1B1F-81AD-7744-420BE8EF1FA8}" dt="2026-01-07T10:27:59.880" v="592" actId="1076"/>
          <ac:spMkLst>
            <pc:docMk/>
            <pc:sldMk cId="4088458148" sldId="7750"/>
            <ac:spMk id="6" creationId="{B272A7BB-2283-24CD-7B33-FC2B41645216}"/>
          </ac:spMkLst>
        </pc:spChg>
        <pc:spChg chg="mod">
          <ac:chgData name="Irena Krošl" userId="S::irenak@vsgt.si::6f871211-9d6e-4801-9f7a-49ad5e71b0eb" providerId="AD" clId="Web-{7342172D-1B1F-81AD-7744-420BE8EF1FA8}" dt="2026-01-07T10:28:21.428" v="595" actId="20577"/>
          <ac:spMkLst>
            <pc:docMk/>
            <pc:sldMk cId="4088458148" sldId="7750"/>
            <ac:spMk id="8" creationId="{8FD4D745-2364-CFEF-DCFD-94A89DC55BF8}"/>
          </ac:spMkLst>
        </pc:spChg>
      </pc:sldChg>
      <pc:sldChg chg="modSp">
        <pc:chgData name="Irena Krošl" userId="S::irenak@vsgt.si::6f871211-9d6e-4801-9f7a-49ad5e71b0eb" providerId="AD" clId="Web-{7342172D-1B1F-81AD-7744-420BE8EF1FA8}" dt="2026-01-07T08:34:36.816" v="43" actId="1076"/>
        <pc:sldMkLst>
          <pc:docMk/>
          <pc:sldMk cId="3513236028" sldId="7761"/>
        </pc:sldMkLst>
        <pc:spChg chg="mod">
          <ac:chgData name="Irena Krošl" userId="S::irenak@vsgt.si::6f871211-9d6e-4801-9f7a-49ad5e71b0eb" providerId="AD" clId="Web-{7342172D-1B1F-81AD-7744-420BE8EF1FA8}" dt="2026-01-07T08:34:34.566" v="42" actId="20577"/>
          <ac:spMkLst>
            <pc:docMk/>
            <pc:sldMk cId="3513236028" sldId="7761"/>
            <ac:spMk id="11" creationId="{D2EB433A-48BA-2209-0B5B-A2026216FC41}"/>
          </ac:spMkLst>
        </pc:spChg>
        <pc:picChg chg="mod">
          <ac:chgData name="Irena Krošl" userId="S::irenak@vsgt.si::6f871211-9d6e-4801-9f7a-49ad5e71b0eb" providerId="AD" clId="Web-{7342172D-1B1F-81AD-7744-420BE8EF1FA8}" dt="2026-01-07T08:34:36.816" v="43" actId="1076"/>
          <ac:picMkLst>
            <pc:docMk/>
            <pc:sldMk cId="3513236028" sldId="7761"/>
            <ac:picMk id="2" creationId="{D9FAF786-B9E2-8826-964D-8E5C07EFAE81}"/>
          </ac:picMkLst>
        </pc:picChg>
      </pc:sldChg>
      <pc:sldChg chg="modSp">
        <pc:chgData name="Irena Krošl" userId="S::irenak@vsgt.si::6f871211-9d6e-4801-9f7a-49ad5e71b0eb" providerId="AD" clId="Web-{7342172D-1B1F-81AD-7744-420BE8EF1FA8}" dt="2026-01-07T09:27:37.581" v="256" actId="1076"/>
        <pc:sldMkLst>
          <pc:docMk/>
          <pc:sldMk cId="1458162308" sldId="7765"/>
        </pc:sldMkLst>
        <pc:spChg chg="mod">
          <ac:chgData name="Irena Krošl" userId="S::irenak@vsgt.si::6f871211-9d6e-4801-9f7a-49ad5e71b0eb" providerId="AD" clId="Web-{7342172D-1B1F-81AD-7744-420BE8EF1FA8}" dt="2026-01-07T09:14:27.482" v="251" actId="1076"/>
          <ac:spMkLst>
            <pc:docMk/>
            <pc:sldMk cId="1458162308" sldId="7765"/>
            <ac:spMk id="9" creationId="{6E80E4CE-1EE8-FD13-F7C7-1F7F418FF89B}"/>
          </ac:spMkLst>
        </pc:spChg>
        <pc:spChg chg="mod">
          <ac:chgData name="Irena Krošl" userId="S::irenak@vsgt.si::6f871211-9d6e-4801-9f7a-49ad5e71b0eb" providerId="AD" clId="Web-{7342172D-1B1F-81AD-7744-420BE8EF1FA8}" dt="2026-01-07T09:14:14.904" v="249" actId="14100"/>
          <ac:spMkLst>
            <pc:docMk/>
            <pc:sldMk cId="1458162308" sldId="7765"/>
            <ac:spMk id="10" creationId="{BD864281-E3BE-185C-AEF8-D89053C62FD9}"/>
          </ac:spMkLst>
        </pc:spChg>
        <pc:spChg chg="mod">
          <ac:chgData name="Irena Krošl" userId="S::irenak@vsgt.si::6f871211-9d6e-4801-9f7a-49ad5e71b0eb" providerId="AD" clId="Web-{7342172D-1B1F-81AD-7744-420BE8EF1FA8}" dt="2026-01-07T09:27:37.034" v="255" actId="20577"/>
          <ac:spMkLst>
            <pc:docMk/>
            <pc:sldMk cId="1458162308" sldId="7765"/>
            <ac:spMk id="16" creationId="{10534C82-2F3E-4773-473E-CF376F87C680}"/>
          </ac:spMkLst>
        </pc:spChg>
        <pc:picChg chg="mod">
          <ac:chgData name="Irena Krošl" userId="S::irenak@vsgt.si::6f871211-9d6e-4801-9f7a-49ad5e71b0eb" providerId="AD" clId="Web-{7342172D-1B1F-81AD-7744-420BE8EF1FA8}" dt="2026-01-07T09:27:37.581" v="256" actId="1076"/>
          <ac:picMkLst>
            <pc:docMk/>
            <pc:sldMk cId="1458162308" sldId="7765"/>
            <ac:picMk id="11" creationId="{B71BFA05-278A-CBDB-90AF-F301F31436B7}"/>
          </ac:picMkLst>
        </pc:picChg>
        <pc:picChg chg="mod">
          <ac:chgData name="Irena Krošl" userId="S::irenak@vsgt.si::6f871211-9d6e-4801-9f7a-49ad5e71b0eb" providerId="AD" clId="Web-{7342172D-1B1F-81AD-7744-420BE8EF1FA8}" dt="2026-01-07T09:14:18.810" v="250" actId="1076"/>
          <ac:picMkLst>
            <pc:docMk/>
            <pc:sldMk cId="1458162308" sldId="7765"/>
            <ac:picMk id="13" creationId="{EEB828AB-23C4-A29E-6CCD-38CAD49CD240}"/>
          </ac:picMkLst>
        </pc:picChg>
        <pc:cxnChg chg="mod">
          <ac:chgData name="Irena Krošl" userId="S::irenak@vsgt.si::6f871211-9d6e-4801-9f7a-49ad5e71b0eb" providerId="AD" clId="Web-{7342172D-1B1F-81AD-7744-420BE8EF1FA8}" dt="2026-01-07T09:14:32.623" v="252" actId="1076"/>
          <ac:cxnSpMkLst>
            <pc:docMk/>
            <pc:sldMk cId="1458162308" sldId="7765"/>
            <ac:cxnSpMk id="4" creationId="{DDABB471-8DD3-3379-4D63-79BEF4321646}"/>
          </ac:cxnSpMkLst>
        </pc:cxnChg>
      </pc:sldChg>
      <pc:sldChg chg="modSp">
        <pc:chgData name="Irena Krošl" userId="S::irenak@vsgt.si::6f871211-9d6e-4801-9f7a-49ad5e71b0eb" providerId="AD" clId="Web-{7342172D-1B1F-81AD-7744-420BE8EF1FA8}" dt="2026-01-07T08:23:10.528" v="1" actId="20577"/>
        <pc:sldMkLst>
          <pc:docMk/>
          <pc:sldMk cId="1721721080" sldId="7774"/>
        </pc:sldMkLst>
        <pc:spChg chg="mod">
          <ac:chgData name="Irena Krošl" userId="S::irenak@vsgt.si::6f871211-9d6e-4801-9f7a-49ad5e71b0eb" providerId="AD" clId="Web-{7342172D-1B1F-81AD-7744-420BE8EF1FA8}" dt="2026-01-07T08:23:10.528" v="1" actId="20577"/>
          <ac:spMkLst>
            <pc:docMk/>
            <pc:sldMk cId="1721721080" sldId="7774"/>
            <ac:spMk id="2" creationId="{BA477325-FD39-810A-DCCC-E2BC43119A96}"/>
          </ac:spMkLst>
        </pc:spChg>
      </pc:sldChg>
      <pc:sldChg chg="modSp">
        <pc:chgData name="Irena Krošl" userId="S::irenak@vsgt.si::6f871211-9d6e-4801-9f7a-49ad5e71b0eb" providerId="AD" clId="Web-{7342172D-1B1F-81AD-7744-420BE8EF1FA8}" dt="2026-01-07T08:26:49.899" v="27" actId="20577"/>
        <pc:sldMkLst>
          <pc:docMk/>
          <pc:sldMk cId="3801510155" sldId="7776"/>
        </pc:sldMkLst>
        <pc:spChg chg="mod">
          <ac:chgData name="Irena Krošl" userId="S::irenak@vsgt.si::6f871211-9d6e-4801-9f7a-49ad5e71b0eb" providerId="AD" clId="Web-{7342172D-1B1F-81AD-7744-420BE8EF1FA8}" dt="2026-01-07T08:26:49.899" v="27" actId="20577"/>
          <ac:spMkLst>
            <pc:docMk/>
            <pc:sldMk cId="3801510155" sldId="7776"/>
            <ac:spMk id="3" creationId="{A9176FE3-F725-B493-6590-4D70990DBECD}"/>
          </ac:spMkLst>
        </pc:spChg>
      </pc:sldChg>
      <pc:sldChg chg="modSp">
        <pc:chgData name="Irena Krošl" userId="S::irenak@vsgt.si::6f871211-9d6e-4801-9f7a-49ad5e71b0eb" providerId="AD" clId="Web-{7342172D-1B1F-81AD-7744-420BE8EF1FA8}" dt="2026-01-07T10:28:52.491" v="599" actId="1076"/>
        <pc:sldMkLst>
          <pc:docMk/>
          <pc:sldMk cId="1164527383" sldId="7777"/>
        </pc:sldMkLst>
        <pc:spChg chg="mod">
          <ac:chgData name="Irena Krošl" userId="S::irenak@vsgt.si::6f871211-9d6e-4801-9f7a-49ad5e71b0eb" providerId="AD" clId="Web-{7342172D-1B1F-81AD-7744-420BE8EF1FA8}" dt="2026-01-07T10:28:52.491" v="599" actId="1076"/>
          <ac:spMkLst>
            <pc:docMk/>
            <pc:sldMk cId="1164527383" sldId="7777"/>
            <ac:spMk id="10" creationId="{B8C798A6-B373-77A0-43B1-A4D35C817BA2}"/>
          </ac:spMkLst>
        </pc:spChg>
      </pc:sldChg>
      <pc:sldChg chg="modSp">
        <pc:chgData name="Irena Krošl" userId="S::irenak@vsgt.si::6f871211-9d6e-4801-9f7a-49ad5e71b0eb" providerId="AD" clId="Web-{7342172D-1B1F-81AD-7744-420BE8EF1FA8}" dt="2026-01-07T08:37:24.512" v="52"/>
        <pc:sldMkLst>
          <pc:docMk/>
          <pc:sldMk cId="1091860606" sldId="7778"/>
        </pc:sldMkLst>
        <pc:graphicFrameChg chg="modGraphic">
          <ac:chgData name="Irena Krošl" userId="S::irenak@vsgt.si::6f871211-9d6e-4801-9f7a-49ad5e71b0eb" providerId="AD" clId="Web-{7342172D-1B1F-81AD-7744-420BE8EF1FA8}" dt="2026-01-07T08:37:24.512" v="52"/>
          <ac:graphicFrameMkLst>
            <pc:docMk/>
            <pc:sldMk cId="1091860606" sldId="7778"/>
            <ac:graphicFrameMk id="8" creationId="{6F3C65A4-91CD-3669-A688-FED18BC4249E}"/>
          </ac:graphicFrameMkLst>
        </pc:graphicFrameChg>
      </pc:sldChg>
      <pc:sldChg chg="modSp">
        <pc:chgData name="Irena Krošl" userId="S::irenak@vsgt.si::6f871211-9d6e-4801-9f7a-49ad5e71b0eb" providerId="AD" clId="Web-{7342172D-1B1F-81AD-7744-420BE8EF1FA8}" dt="2026-01-07T08:39:36.023" v="70" actId="14100"/>
        <pc:sldMkLst>
          <pc:docMk/>
          <pc:sldMk cId="2324398364" sldId="7779"/>
        </pc:sldMkLst>
        <pc:spChg chg="mod">
          <ac:chgData name="Irena Krošl" userId="S::irenak@vsgt.si::6f871211-9d6e-4801-9f7a-49ad5e71b0eb" providerId="AD" clId="Web-{7342172D-1B1F-81AD-7744-420BE8EF1FA8}" dt="2026-01-07T08:38:48.176" v="63" actId="1076"/>
          <ac:spMkLst>
            <pc:docMk/>
            <pc:sldMk cId="2324398364" sldId="7779"/>
            <ac:spMk id="4" creationId="{17022490-C0E6-1FA4-19A5-99A11DEFDAA7}"/>
          </ac:spMkLst>
        </pc:spChg>
        <pc:spChg chg="mod">
          <ac:chgData name="Irena Krošl" userId="S::irenak@vsgt.si::6f871211-9d6e-4801-9f7a-49ad5e71b0eb" providerId="AD" clId="Web-{7342172D-1B1F-81AD-7744-420BE8EF1FA8}" dt="2026-01-07T08:39:23.475" v="66" actId="20577"/>
          <ac:spMkLst>
            <pc:docMk/>
            <pc:sldMk cId="2324398364" sldId="7779"/>
            <ac:spMk id="5" creationId="{7D721EB9-3E10-CB97-ABBA-8CBC5BD27CAE}"/>
          </ac:spMkLst>
        </pc:spChg>
        <pc:spChg chg="mod">
          <ac:chgData name="Irena Krošl" userId="S::irenak@vsgt.si::6f871211-9d6e-4801-9f7a-49ad5e71b0eb" providerId="AD" clId="Web-{7342172D-1B1F-81AD-7744-420BE8EF1FA8}" dt="2026-01-07T08:38:44.066" v="62" actId="20577"/>
          <ac:spMkLst>
            <pc:docMk/>
            <pc:sldMk cId="2324398364" sldId="7779"/>
            <ac:spMk id="9" creationId="{AE290928-246F-0D58-19F7-B5194F6C7240}"/>
          </ac:spMkLst>
        </pc:spChg>
        <pc:spChg chg="mod">
          <ac:chgData name="Irena Krošl" userId="S::irenak@vsgt.si::6f871211-9d6e-4801-9f7a-49ad5e71b0eb" providerId="AD" clId="Web-{7342172D-1B1F-81AD-7744-420BE8EF1FA8}" dt="2026-01-07T08:39:36.023" v="70" actId="14100"/>
          <ac:spMkLst>
            <pc:docMk/>
            <pc:sldMk cId="2324398364" sldId="7779"/>
            <ac:spMk id="12" creationId="{A60F3232-0FF6-F44C-C5CF-37594F5C00E5}"/>
          </ac:spMkLst>
        </pc:spChg>
      </pc:sldChg>
      <pc:sldChg chg="modSp">
        <pc:chgData name="Irena Krošl" userId="S::irenak@vsgt.si::6f871211-9d6e-4801-9f7a-49ad5e71b0eb" providerId="AD" clId="Web-{7342172D-1B1F-81AD-7744-420BE8EF1FA8}" dt="2026-01-07T08:45:36.351" v="88" actId="14100"/>
        <pc:sldMkLst>
          <pc:docMk/>
          <pc:sldMk cId="770587786" sldId="7780"/>
        </pc:sldMkLst>
        <pc:spChg chg="mod">
          <ac:chgData name="Irena Krošl" userId="S::irenak@vsgt.si::6f871211-9d6e-4801-9f7a-49ad5e71b0eb" providerId="AD" clId="Web-{7342172D-1B1F-81AD-7744-420BE8EF1FA8}" dt="2026-01-07T08:45:14.116" v="79" actId="20577"/>
          <ac:spMkLst>
            <pc:docMk/>
            <pc:sldMk cId="770587786" sldId="7780"/>
            <ac:spMk id="5" creationId="{E680253B-9CBB-392A-C77D-114584A576A0}"/>
          </ac:spMkLst>
        </pc:spChg>
        <pc:spChg chg="mod">
          <ac:chgData name="Irena Krošl" userId="S::irenak@vsgt.si::6f871211-9d6e-4801-9f7a-49ad5e71b0eb" providerId="AD" clId="Web-{7342172D-1B1F-81AD-7744-420BE8EF1FA8}" dt="2026-01-07T08:45:36.351" v="88" actId="14100"/>
          <ac:spMkLst>
            <pc:docMk/>
            <pc:sldMk cId="770587786" sldId="7780"/>
            <ac:spMk id="26" creationId="{317B1493-E402-8FDE-C2E2-ABE0C63EB5DB}"/>
          </ac:spMkLst>
        </pc:spChg>
      </pc:sldChg>
      <pc:sldChg chg="modSp">
        <pc:chgData name="Irena Krošl" userId="S::irenak@vsgt.si::6f871211-9d6e-4801-9f7a-49ad5e71b0eb" providerId="AD" clId="Web-{7342172D-1B1F-81AD-7744-420BE8EF1FA8}" dt="2026-01-07T08:46:22.758" v="92" actId="20577"/>
        <pc:sldMkLst>
          <pc:docMk/>
          <pc:sldMk cId="3895456627" sldId="7781"/>
        </pc:sldMkLst>
        <pc:spChg chg="mod">
          <ac:chgData name="Irena Krošl" userId="S::irenak@vsgt.si::6f871211-9d6e-4801-9f7a-49ad5e71b0eb" providerId="AD" clId="Web-{7342172D-1B1F-81AD-7744-420BE8EF1FA8}" dt="2026-01-07T08:46:22.758" v="92" actId="20577"/>
          <ac:spMkLst>
            <pc:docMk/>
            <pc:sldMk cId="3895456627" sldId="7781"/>
            <ac:spMk id="5" creationId="{1AB7F543-487A-CA41-7B9F-6FC6387F8448}"/>
          </ac:spMkLst>
        </pc:spChg>
      </pc:sldChg>
      <pc:sldChg chg="modSp">
        <pc:chgData name="Irena Krošl" userId="S::irenak@vsgt.si::6f871211-9d6e-4801-9f7a-49ad5e71b0eb" providerId="AD" clId="Web-{7342172D-1B1F-81AD-7744-420BE8EF1FA8}" dt="2026-01-07T08:49:35.855" v="134" actId="20577"/>
        <pc:sldMkLst>
          <pc:docMk/>
          <pc:sldMk cId="1649070570" sldId="7782"/>
        </pc:sldMkLst>
        <pc:spChg chg="mod">
          <ac:chgData name="Irena Krošl" userId="S::irenak@vsgt.si::6f871211-9d6e-4801-9f7a-49ad5e71b0eb" providerId="AD" clId="Web-{7342172D-1B1F-81AD-7744-420BE8EF1FA8}" dt="2026-01-07T08:48:51.464" v="129" actId="1076"/>
          <ac:spMkLst>
            <pc:docMk/>
            <pc:sldMk cId="1649070570" sldId="7782"/>
            <ac:spMk id="7" creationId="{A839AE25-A7D7-8A02-8CAA-E004D033B902}"/>
          </ac:spMkLst>
        </pc:spChg>
        <pc:spChg chg="mod">
          <ac:chgData name="Irena Krošl" userId="S::irenak@vsgt.si::6f871211-9d6e-4801-9f7a-49ad5e71b0eb" providerId="AD" clId="Web-{7342172D-1B1F-81AD-7744-420BE8EF1FA8}" dt="2026-01-07T08:49:35.855" v="134" actId="20577"/>
          <ac:spMkLst>
            <pc:docMk/>
            <pc:sldMk cId="1649070570" sldId="7782"/>
            <ac:spMk id="8" creationId="{658BCF99-9ABF-61A6-2BF4-0A1BC2C626D2}"/>
          </ac:spMkLst>
        </pc:spChg>
      </pc:sldChg>
      <pc:sldChg chg="modSp">
        <pc:chgData name="Irena Krošl" userId="S::irenak@vsgt.si::6f871211-9d6e-4801-9f7a-49ad5e71b0eb" providerId="AD" clId="Web-{7342172D-1B1F-81AD-7744-420BE8EF1FA8}" dt="2026-01-07T08:53:25.248" v="145" actId="14100"/>
        <pc:sldMkLst>
          <pc:docMk/>
          <pc:sldMk cId="2230254036" sldId="7783"/>
        </pc:sldMkLst>
        <pc:spChg chg="mod">
          <ac:chgData name="Irena Krošl" userId="S::irenak@vsgt.si::6f871211-9d6e-4801-9f7a-49ad5e71b0eb" providerId="AD" clId="Web-{7342172D-1B1F-81AD-7744-420BE8EF1FA8}" dt="2026-01-07T08:53:25.248" v="145" actId="14100"/>
          <ac:spMkLst>
            <pc:docMk/>
            <pc:sldMk cId="2230254036" sldId="7783"/>
            <ac:spMk id="5" creationId="{5D81731C-E0E4-F1B1-6120-9B46C9134C54}"/>
          </ac:spMkLst>
        </pc:spChg>
        <pc:spChg chg="mod">
          <ac:chgData name="Irena Krošl" userId="S::irenak@vsgt.si::6f871211-9d6e-4801-9f7a-49ad5e71b0eb" providerId="AD" clId="Web-{7342172D-1B1F-81AD-7744-420BE8EF1FA8}" dt="2026-01-07T08:51:53.857" v="136" actId="20577"/>
          <ac:spMkLst>
            <pc:docMk/>
            <pc:sldMk cId="2230254036" sldId="7783"/>
            <ac:spMk id="9" creationId="{59D65FC3-228F-EECB-CE0F-17224FC48654}"/>
          </ac:spMkLst>
        </pc:spChg>
        <pc:spChg chg="mod">
          <ac:chgData name="Irena Krošl" userId="S::irenak@vsgt.si::6f871211-9d6e-4801-9f7a-49ad5e71b0eb" providerId="AD" clId="Web-{7342172D-1B1F-81AD-7744-420BE8EF1FA8}" dt="2026-01-07T08:52:21.701" v="144" actId="1076"/>
          <ac:spMkLst>
            <pc:docMk/>
            <pc:sldMk cId="2230254036" sldId="7783"/>
            <ac:spMk id="28" creationId="{6FAEC773-10BD-9AE9-5761-D6C5416C442E}"/>
          </ac:spMkLst>
        </pc:spChg>
      </pc:sldChg>
      <pc:sldChg chg="modSp">
        <pc:chgData name="Irena Krošl" userId="S::irenak@vsgt.si::6f871211-9d6e-4801-9f7a-49ad5e71b0eb" providerId="AD" clId="Web-{7342172D-1B1F-81AD-7744-420BE8EF1FA8}" dt="2026-01-07T08:58:09.350" v="151" actId="20577"/>
        <pc:sldMkLst>
          <pc:docMk/>
          <pc:sldMk cId="1095686593" sldId="7784"/>
        </pc:sldMkLst>
        <pc:spChg chg="mod">
          <ac:chgData name="Irena Krošl" userId="S::irenak@vsgt.si::6f871211-9d6e-4801-9f7a-49ad5e71b0eb" providerId="AD" clId="Web-{7342172D-1B1F-81AD-7744-420BE8EF1FA8}" dt="2026-01-07T08:58:09.350" v="151" actId="20577"/>
          <ac:spMkLst>
            <pc:docMk/>
            <pc:sldMk cId="1095686593" sldId="7784"/>
            <ac:spMk id="5" creationId="{67151D12-2E02-7684-BC10-37D93142FAC2}"/>
          </ac:spMkLst>
        </pc:spChg>
        <pc:spChg chg="mod">
          <ac:chgData name="Irena Krošl" userId="S::irenak@vsgt.si::6f871211-9d6e-4801-9f7a-49ad5e71b0eb" providerId="AD" clId="Web-{7342172D-1B1F-81AD-7744-420BE8EF1FA8}" dt="2026-01-07T08:54:25.645" v="148" actId="20577"/>
          <ac:spMkLst>
            <pc:docMk/>
            <pc:sldMk cId="1095686593" sldId="7784"/>
            <ac:spMk id="7" creationId="{79297534-7AF4-49F7-7C3B-449826923A1A}"/>
          </ac:spMkLst>
        </pc:spChg>
      </pc:sldChg>
      <pc:sldChg chg="modSp">
        <pc:chgData name="Irena Krošl" userId="S::irenak@vsgt.si::6f871211-9d6e-4801-9f7a-49ad5e71b0eb" providerId="AD" clId="Web-{7342172D-1B1F-81AD-7744-420BE8EF1FA8}" dt="2026-01-07T09:05:26.613" v="165" actId="20577"/>
        <pc:sldMkLst>
          <pc:docMk/>
          <pc:sldMk cId="25422761" sldId="7785"/>
        </pc:sldMkLst>
        <pc:spChg chg="mod">
          <ac:chgData name="Irena Krošl" userId="S::irenak@vsgt.si::6f871211-9d6e-4801-9f7a-49ad5e71b0eb" providerId="AD" clId="Web-{7342172D-1B1F-81AD-7744-420BE8EF1FA8}" dt="2026-01-07T09:01:27.749" v="159" actId="20577"/>
          <ac:spMkLst>
            <pc:docMk/>
            <pc:sldMk cId="25422761" sldId="7785"/>
            <ac:spMk id="3" creationId="{2A4F6BE2-7A47-AF93-7F39-C3685B3FCF8F}"/>
          </ac:spMkLst>
        </pc:spChg>
        <pc:spChg chg="mod">
          <ac:chgData name="Irena Krošl" userId="S::irenak@vsgt.si::6f871211-9d6e-4801-9f7a-49ad5e71b0eb" providerId="AD" clId="Web-{7342172D-1B1F-81AD-7744-420BE8EF1FA8}" dt="2026-01-07T09:05:26.613" v="165" actId="20577"/>
          <ac:spMkLst>
            <pc:docMk/>
            <pc:sldMk cId="25422761" sldId="7785"/>
            <ac:spMk id="5" creationId="{F9EDB281-F6DB-FEE1-A032-E8B6616C0694}"/>
          </ac:spMkLst>
        </pc:spChg>
        <pc:spChg chg="mod">
          <ac:chgData name="Irena Krošl" userId="S::irenak@vsgt.si::6f871211-9d6e-4801-9f7a-49ad5e71b0eb" providerId="AD" clId="Web-{7342172D-1B1F-81AD-7744-420BE8EF1FA8}" dt="2026-01-07T09:00:54.061" v="157" actId="20577"/>
          <ac:spMkLst>
            <pc:docMk/>
            <pc:sldMk cId="25422761" sldId="7785"/>
            <ac:spMk id="9" creationId="{30AFEBA0-4D02-88E9-2D5F-25CCE44C1C48}"/>
          </ac:spMkLst>
        </pc:spChg>
      </pc:sldChg>
      <pc:sldChg chg="modSp">
        <pc:chgData name="Irena Krošl" userId="S::irenak@vsgt.si::6f871211-9d6e-4801-9f7a-49ad5e71b0eb" providerId="AD" clId="Web-{7342172D-1B1F-81AD-7744-420BE8EF1FA8}" dt="2026-01-07T09:06:21.098" v="178" actId="20577"/>
        <pc:sldMkLst>
          <pc:docMk/>
          <pc:sldMk cId="1482390342" sldId="7786"/>
        </pc:sldMkLst>
        <pc:spChg chg="mod">
          <ac:chgData name="Irena Krošl" userId="S::irenak@vsgt.si::6f871211-9d6e-4801-9f7a-49ad5e71b0eb" providerId="AD" clId="Web-{7342172D-1B1F-81AD-7744-420BE8EF1FA8}" dt="2026-01-07T09:06:04.879" v="176" actId="1076"/>
          <ac:spMkLst>
            <pc:docMk/>
            <pc:sldMk cId="1482390342" sldId="7786"/>
            <ac:spMk id="3" creationId="{83043519-2F35-D9E0-B067-8AA313823D2F}"/>
          </ac:spMkLst>
        </pc:spChg>
        <pc:spChg chg="mod">
          <ac:chgData name="Irena Krošl" userId="S::irenak@vsgt.si::6f871211-9d6e-4801-9f7a-49ad5e71b0eb" providerId="AD" clId="Web-{7342172D-1B1F-81AD-7744-420BE8EF1FA8}" dt="2026-01-07T09:06:21.098" v="178" actId="20577"/>
          <ac:spMkLst>
            <pc:docMk/>
            <pc:sldMk cId="1482390342" sldId="7786"/>
            <ac:spMk id="5" creationId="{149F1C00-345F-BA78-E2E5-80E3838EA5A4}"/>
          </ac:spMkLst>
        </pc:spChg>
        <pc:spChg chg="mod">
          <ac:chgData name="Irena Krošl" userId="S::irenak@vsgt.si::6f871211-9d6e-4801-9f7a-49ad5e71b0eb" providerId="AD" clId="Web-{7342172D-1B1F-81AD-7744-420BE8EF1FA8}" dt="2026-01-07T09:05:47.301" v="168" actId="20577"/>
          <ac:spMkLst>
            <pc:docMk/>
            <pc:sldMk cId="1482390342" sldId="7786"/>
            <ac:spMk id="9" creationId="{84FE28EC-EEF0-66D3-C47C-F9D748B8016C}"/>
          </ac:spMkLst>
        </pc:spChg>
      </pc:sldChg>
      <pc:sldChg chg="modSp">
        <pc:chgData name="Irena Krošl" userId="S::irenak@vsgt.si::6f871211-9d6e-4801-9f7a-49ad5e71b0eb" providerId="AD" clId="Web-{7342172D-1B1F-81AD-7744-420BE8EF1FA8}" dt="2026-01-07T09:08:07.725" v="202" actId="1076"/>
        <pc:sldMkLst>
          <pc:docMk/>
          <pc:sldMk cId="2786941619" sldId="7787"/>
        </pc:sldMkLst>
        <pc:spChg chg="mod">
          <ac:chgData name="Irena Krošl" userId="S::irenak@vsgt.si::6f871211-9d6e-4801-9f7a-49ad5e71b0eb" providerId="AD" clId="Web-{7342172D-1B1F-81AD-7744-420BE8EF1FA8}" dt="2026-01-07T09:08:07.725" v="202" actId="1076"/>
          <ac:spMkLst>
            <pc:docMk/>
            <pc:sldMk cId="2786941619" sldId="7787"/>
            <ac:spMk id="5" creationId="{165AF458-63D5-BEE7-00F8-5F3B1400DCDD}"/>
          </ac:spMkLst>
        </pc:spChg>
        <pc:spChg chg="mod">
          <ac:chgData name="Irena Krošl" userId="S::irenak@vsgt.si::6f871211-9d6e-4801-9f7a-49ad5e71b0eb" providerId="AD" clId="Web-{7342172D-1B1F-81AD-7744-420BE8EF1FA8}" dt="2026-01-07T09:07:26.959" v="195" actId="20577"/>
          <ac:spMkLst>
            <pc:docMk/>
            <pc:sldMk cId="2786941619" sldId="7787"/>
            <ac:spMk id="11" creationId="{F7D23C0A-50FC-78DB-0E3F-870CF557BA39}"/>
          </ac:spMkLst>
        </pc:spChg>
        <pc:spChg chg="mod">
          <ac:chgData name="Irena Krošl" userId="S::irenak@vsgt.si::6f871211-9d6e-4801-9f7a-49ad5e71b0eb" providerId="AD" clId="Web-{7342172D-1B1F-81AD-7744-420BE8EF1FA8}" dt="2026-01-07T09:06:57.427" v="192" actId="14100"/>
          <ac:spMkLst>
            <pc:docMk/>
            <pc:sldMk cId="2786941619" sldId="7787"/>
            <ac:spMk id="17" creationId="{613AC102-9CDF-EDB5-CE97-74B8612B9482}"/>
          </ac:spMkLst>
        </pc:spChg>
        <pc:spChg chg="mod">
          <ac:chgData name="Irena Krošl" userId="S::irenak@vsgt.si::6f871211-9d6e-4801-9f7a-49ad5e71b0eb" providerId="AD" clId="Web-{7342172D-1B1F-81AD-7744-420BE8EF1FA8}" dt="2026-01-07T09:06:28.255" v="184" actId="20577"/>
          <ac:spMkLst>
            <pc:docMk/>
            <pc:sldMk cId="2786941619" sldId="7787"/>
            <ac:spMk id="20" creationId="{1CA92398-FCE6-1B57-308F-82DFCFBD4143}"/>
          </ac:spMkLst>
        </pc:spChg>
        <pc:picChg chg="mod">
          <ac:chgData name="Irena Krošl" userId="S::irenak@vsgt.si::6f871211-9d6e-4801-9f7a-49ad5e71b0eb" providerId="AD" clId="Web-{7342172D-1B1F-81AD-7744-420BE8EF1FA8}" dt="2026-01-07T09:07:58.943" v="200" actId="14100"/>
          <ac:picMkLst>
            <pc:docMk/>
            <pc:sldMk cId="2786941619" sldId="7787"/>
            <ac:picMk id="18" creationId="{F7079995-E40A-D90D-6459-040E49E0204A}"/>
          </ac:picMkLst>
        </pc:picChg>
        <pc:picChg chg="mod">
          <ac:chgData name="Irena Krošl" userId="S::irenak@vsgt.si::6f871211-9d6e-4801-9f7a-49ad5e71b0eb" providerId="AD" clId="Web-{7342172D-1B1F-81AD-7744-420BE8EF1FA8}" dt="2026-01-07T09:08:02.693" v="201" actId="14100"/>
          <ac:picMkLst>
            <pc:docMk/>
            <pc:sldMk cId="2786941619" sldId="7787"/>
            <ac:picMk id="19" creationId="{75F366F5-F3D5-7208-0C3F-14A319F8418A}"/>
          </ac:picMkLst>
        </pc:picChg>
      </pc:sldChg>
      <pc:sldChg chg="modSp">
        <pc:chgData name="Irena Krošl" userId="S::irenak@vsgt.si::6f871211-9d6e-4801-9f7a-49ad5e71b0eb" providerId="AD" clId="Web-{7342172D-1B1F-81AD-7744-420BE8EF1FA8}" dt="2026-01-07T09:09:25.163" v="207" actId="20577"/>
        <pc:sldMkLst>
          <pc:docMk/>
          <pc:sldMk cId="2237275106" sldId="7788"/>
        </pc:sldMkLst>
        <pc:spChg chg="mod">
          <ac:chgData name="Irena Krošl" userId="S::irenak@vsgt.si::6f871211-9d6e-4801-9f7a-49ad5e71b0eb" providerId="AD" clId="Web-{7342172D-1B1F-81AD-7744-420BE8EF1FA8}" dt="2026-01-07T09:09:25.163" v="207" actId="20577"/>
          <ac:spMkLst>
            <pc:docMk/>
            <pc:sldMk cId="2237275106" sldId="7788"/>
            <ac:spMk id="5" creationId="{D6D7246C-0D71-BCCD-4579-39B915DAE2B6}"/>
          </ac:spMkLst>
        </pc:spChg>
        <pc:cxnChg chg="mod">
          <ac:chgData name="Irena Krošl" userId="S::irenak@vsgt.si::6f871211-9d6e-4801-9f7a-49ad5e71b0eb" providerId="AD" clId="Web-{7342172D-1B1F-81AD-7744-420BE8EF1FA8}" dt="2026-01-07T09:08:32.600" v="203" actId="1076"/>
          <ac:cxnSpMkLst>
            <pc:docMk/>
            <pc:sldMk cId="2237275106" sldId="7788"/>
            <ac:cxnSpMk id="2" creationId="{27AE50A5-E762-93F9-5351-8CAB177E71CA}"/>
          </ac:cxnSpMkLst>
        </pc:cxnChg>
      </pc:sldChg>
      <pc:sldChg chg="modSp">
        <pc:chgData name="Irena Krošl" userId="S::irenak@vsgt.si::6f871211-9d6e-4801-9f7a-49ad5e71b0eb" providerId="AD" clId="Web-{7342172D-1B1F-81AD-7744-420BE8EF1FA8}" dt="2026-01-07T09:09:45.632" v="208" actId="1076"/>
        <pc:sldMkLst>
          <pc:docMk/>
          <pc:sldMk cId="2337569918" sldId="7789"/>
        </pc:sldMkLst>
        <pc:cxnChg chg="mod">
          <ac:chgData name="Irena Krošl" userId="S::irenak@vsgt.si::6f871211-9d6e-4801-9f7a-49ad5e71b0eb" providerId="AD" clId="Web-{7342172D-1B1F-81AD-7744-420BE8EF1FA8}" dt="2026-01-07T09:09:45.632" v="208" actId="1076"/>
          <ac:cxnSpMkLst>
            <pc:docMk/>
            <pc:sldMk cId="2337569918" sldId="7789"/>
            <ac:cxnSpMk id="7" creationId="{42FEDE1D-3B2E-1E78-200F-945D54A4381A}"/>
          </ac:cxnSpMkLst>
        </pc:cxnChg>
      </pc:sldChg>
      <pc:sldChg chg="modSp">
        <pc:chgData name="Irena Krošl" userId="S::irenak@vsgt.si::6f871211-9d6e-4801-9f7a-49ad5e71b0eb" providerId="AD" clId="Web-{7342172D-1B1F-81AD-7744-420BE8EF1FA8}" dt="2026-01-07T09:34:25.079" v="316" actId="20577"/>
        <pc:sldMkLst>
          <pc:docMk/>
          <pc:sldMk cId="3059482095" sldId="7790"/>
        </pc:sldMkLst>
        <pc:spChg chg="mod">
          <ac:chgData name="Irena Krošl" userId="S::irenak@vsgt.si::6f871211-9d6e-4801-9f7a-49ad5e71b0eb" providerId="AD" clId="Web-{7342172D-1B1F-81AD-7744-420BE8EF1FA8}" dt="2026-01-07T09:34:20.141" v="314" actId="20577"/>
          <ac:spMkLst>
            <pc:docMk/>
            <pc:sldMk cId="3059482095" sldId="7790"/>
            <ac:spMk id="5" creationId="{DBA8F7DA-1E37-64E9-BE42-0C86245F02BF}"/>
          </ac:spMkLst>
        </pc:spChg>
        <pc:spChg chg="mod">
          <ac:chgData name="Irena Krošl" userId="S::irenak@vsgt.si::6f871211-9d6e-4801-9f7a-49ad5e71b0eb" providerId="AD" clId="Web-{7342172D-1B1F-81AD-7744-420BE8EF1FA8}" dt="2026-01-07T09:33:41.952" v="311" actId="14100"/>
          <ac:spMkLst>
            <pc:docMk/>
            <pc:sldMk cId="3059482095" sldId="7790"/>
            <ac:spMk id="9" creationId="{641F0D99-961E-128F-8939-7F558B26A923}"/>
          </ac:spMkLst>
        </pc:spChg>
        <pc:spChg chg="mod">
          <ac:chgData name="Irena Krošl" userId="S::irenak@vsgt.si::6f871211-9d6e-4801-9f7a-49ad5e71b0eb" providerId="AD" clId="Web-{7342172D-1B1F-81AD-7744-420BE8EF1FA8}" dt="2026-01-07T09:34:25.079" v="316" actId="20577"/>
          <ac:spMkLst>
            <pc:docMk/>
            <pc:sldMk cId="3059482095" sldId="7790"/>
            <ac:spMk id="12" creationId="{23B7AAF6-7680-4E3D-971B-6AA7FA58EE95}"/>
          </ac:spMkLst>
        </pc:spChg>
      </pc:sldChg>
      <pc:sldChg chg="modSp">
        <pc:chgData name="Irena Krošl" userId="S::irenak@vsgt.si::6f871211-9d6e-4801-9f7a-49ad5e71b0eb" providerId="AD" clId="Web-{7342172D-1B1F-81AD-7744-420BE8EF1FA8}" dt="2026-01-07T09:34:57.580" v="322" actId="20577"/>
        <pc:sldMkLst>
          <pc:docMk/>
          <pc:sldMk cId="639636707" sldId="7791"/>
        </pc:sldMkLst>
        <pc:spChg chg="mod">
          <ac:chgData name="Irena Krošl" userId="S::irenak@vsgt.si::6f871211-9d6e-4801-9f7a-49ad5e71b0eb" providerId="AD" clId="Web-{7342172D-1B1F-81AD-7744-420BE8EF1FA8}" dt="2026-01-07T09:34:53.658" v="319" actId="20577"/>
          <ac:spMkLst>
            <pc:docMk/>
            <pc:sldMk cId="639636707" sldId="7791"/>
            <ac:spMk id="5" creationId="{7F172B2E-CE35-F0D3-F1FF-82E859E5A26B}"/>
          </ac:spMkLst>
        </pc:spChg>
        <pc:spChg chg="mod">
          <ac:chgData name="Irena Krošl" userId="S::irenak@vsgt.si::6f871211-9d6e-4801-9f7a-49ad5e71b0eb" providerId="AD" clId="Web-{7342172D-1B1F-81AD-7744-420BE8EF1FA8}" dt="2026-01-07T09:34:57.580" v="322" actId="20577"/>
          <ac:spMkLst>
            <pc:docMk/>
            <pc:sldMk cId="639636707" sldId="7791"/>
            <ac:spMk id="12" creationId="{B54C0F2C-EB0A-3705-5FD5-D51B184771AF}"/>
          </ac:spMkLst>
        </pc:spChg>
      </pc:sldChg>
      <pc:sldChg chg="modSp">
        <pc:chgData name="Irena Krošl" userId="S::irenak@vsgt.si::6f871211-9d6e-4801-9f7a-49ad5e71b0eb" providerId="AD" clId="Web-{7342172D-1B1F-81AD-7744-420BE8EF1FA8}" dt="2026-01-07T09:39:26.461" v="383" actId="20577"/>
        <pc:sldMkLst>
          <pc:docMk/>
          <pc:sldMk cId="1393094529" sldId="7792"/>
        </pc:sldMkLst>
        <pc:spChg chg="mod">
          <ac:chgData name="Irena Krošl" userId="S::irenak@vsgt.si::6f871211-9d6e-4801-9f7a-49ad5e71b0eb" providerId="AD" clId="Web-{7342172D-1B1F-81AD-7744-420BE8EF1FA8}" dt="2026-01-07T09:39:03.117" v="378" actId="1076"/>
          <ac:spMkLst>
            <pc:docMk/>
            <pc:sldMk cId="1393094529" sldId="7792"/>
            <ac:spMk id="3" creationId="{77CB7A40-3833-53F4-091E-A78645A69227}"/>
          </ac:spMkLst>
        </pc:spChg>
        <pc:spChg chg="mod">
          <ac:chgData name="Irena Krošl" userId="S::irenak@vsgt.si::6f871211-9d6e-4801-9f7a-49ad5e71b0eb" providerId="AD" clId="Web-{7342172D-1B1F-81AD-7744-420BE8EF1FA8}" dt="2026-01-07T09:38:57.976" v="377" actId="20577"/>
          <ac:spMkLst>
            <pc:docMk/>
            <pc:sldMk cId="1393094529" sldId="7792"/>
            <ac:spMk id="6" creationId="{4921783B-13AE-A537-C64E-9350B2127753}"/>
          </ac:spMkLst>
        </pc:spChg>
        <pc:spChg chg="mod">
          <ac:chgData name="Irena Krošl" userId="S::irenak@vsgt.si::6f871211-9d6e-4801-9f7a-49ad5e71b0eb" providerId="AD" clId="Web-{7342172D-1B1F-81AD-7744-420BE8EF1FA8}" dt="2026-01-07T09:39:26.461" v="383" actId="20577"/>
          <ac:spMkLst>
            <pc:docMk/>
            <pc:sldMk cId="1393094529" sldId="7792"/>
            <ac:spMk id="8" creationId="{341DE2A4-76AF-71AE-3B25-9995EC7FA7FB}"/>
          </ac:spMkLst>
        </pc:spChg>
      </pc:sldChg>
      <pc:sldChg chg="modSp">
        <pc:chgData name="Irena Krošl" userId="S::irenak@vsgt.si::6f871211-9d6e-4801-9f7a-49ad5e71b0eb" providerId="AD" clId="Web-{7342172D-1B1F-81AD-7744-420BE8EF1FA8}" dt="2026-01-07T09:40:23.790" v="405"/>
        <pc:sldMkLst>
          <pc:docMk/>
          <pc:sldMk cId="3661850482" sldId="7793"/>
        </pc:sldMkLst>
        <pc:spChg chg="mod">
          <ac:chgData name="Irena Krošl" userId="S::irenak@vsgt.si::6f871211-9d6e-4801-9f7a-49ad5e71b0eb" providerId="AD" clId="Web-{7342172D-1B1F-81AD-7744-420BE8EF1FA8}" dt="2026-01-07T09:39:36.071" v="388" actId="14100"/>
          <ac:spMkLst>
            <pc:docMk/>
            <pc:sldMk cId="3661850482" sldId="7793"/>
            <ac:spMk id="6" creationId="{F9E6E42D-9837-62C7-0945-8F3BAC8926CD}"/>
          </ac:spMkLst>
        </pc:spChg>
        <pc:spChg chg="mod">
          <ac:chgData name="Irena Krošl" userId="S::irenak@vsgt.si::6f871211-9d6e-4801-9f7a-49ad5e71b0eb" providerId="AD" clId="Web-{7342172D-1B1F-81AD-7744-420BE8EF1FA8}" dt="2026-01-07T09:39:48.602" v="391" actId="20577"/>
          <ac:spMkLst>
            <pc:docMk/>
            <pc:sldMk cId="3661850482" sldId="7793"/>
            <ac:spMk id="8" creationId="{EFDBAEFC-97E6-F310-9096-33CE44ABE9A5}"/>
          </ac:spMkLst>
        </pc:spChg>
        <pc:graphicFrameChg chg="mod modGraphic">
          <ac:chgData name="Irena Krošl" userId="S::irenak@vsgt.si::6f871211-9d6e-4801-9f7a-49ad5e71b0eb" providerId="AD" clId="Web-{7342172D-1B1F-81AD-7744-420BE8EF1FA8}" dt="2026-01-07T09:40:23.790" v="405"/>
          <ac:graphicFrameMkLst>
            <pc:docMk/>
            <pc:sldMk cId="3661850482" sldId="7793"/>
            <ac:graphicFrameMk id="2" creationId="{0733F273-3F57-E998-9D18-06F304E1B7BD}"/>
          </ac:graphicFrameMkLst>
        </pc:graphicFrameChg>
      </pc:sldChg>
      <pc:sldChg chg="modSp">
        <pc:chgData name="Irena Krošl" userId="S::irenak@vsgt.si::6f871211-9d6e-4801-9f7a-49ad5e71b0eb" providerId="AD" clId="Web-{7342172D-1B1F-81AD-7744-420BE8EF1FA8}" dt="2026-01-07T09:40:55.838" v="419" actId="20577"/>
        <pc:sldMkLst>
          <pc:docMk/>
          <pc:sldMk cId="3222392203" sldId="7794"/>
        </pc:sldMkLst>
        <pc:spChg chg="mod">
          <ac:chgData name="Irena Krošl" userId="S::irenak@vsgt.si::6f871211-9d6e-4801-9f7a-49ad5e71b0eb" providerId="AD" clId="Web-{7342172D-1B1F-81AD-7744-420BE8EF1FA8}" dt="2026-01-07T09:40:39.447" v="413" actId="14100"/>
          <ac:spMkLst>
            <pc:docMk/>
            <pc:sldMk cId="3222392203" sldId="7794"/>
            <ac:spMk id="6" creationId="{55E82801-4A0C-3EA0-2D97-067873ADBF96}"/>
          </ac:spMkLst>
        </pc:spChg>
        <pc:spChg chg="mod">
          <ac:chgData name="Irena Krošl" userId="S::irenak@vsgt.si::6f871211-9d6e-4801-9f7a-49ad5e71b0eb" providerId="AD" clId="Web-{7342172D-1B1F-81AD-7744-420BE8EF1FA8}" dt="2026-01-07T09:40:55.838" v="419" actId="20577"/>
          <ac:spMkLst>
            <pc:docMk/>
            <pc:sldMk cId="3222392203" sldId="7794"/>
            <ac:spMk id="8" creationId="{23728696-37C6-843B-0BC1-7B8B806BEA8E}"/>
          </ac:spMkLst>
        </pc:spChg>
      </pc:sldChg>
      <pc:sldChg chg="modSp">
        <pc:chgData name="Irena Krošl" userId="S::irenak@vsgt.si::6f871211-9d6e-4801-9f7a-49ad5e71b0eb" providerId="AD" clId="Web-{7342172D-1B1F-81AD-7744-420BE8EF1FA8}" dt="2026-01-07T09:10:37.711" v="211" actId="20577"/>
        <pc:sldMkLst>
          <pc:docMk/>
          <pc:sldMk cId="1969109128" sldId="7795"/>
        </pc:sldMkLst>
        <pc:spChg chg="mod">
          <ac:chgData name="Irena Krošl" userId="S::irenak@vsgt.si::6f871211-9d6e-4801-9f7a-49ad5e71b0eb" providerId="AD" clId="Web-{7342172D-1B1F-81AD-7744-420BE8EF1FA8}" dt="2026-01-07T09:10:37.711" v="211" actId="20577"/>
          <ac:spMkLst>
            <pc:docMk/>
            <pc:sldMk cId="1969109128" sldId="7795"/>
            <ac:spMk id="5" creationId="{89618572-9554-719D-2485-7CDA10CDAAC8}"/>
          </ac:spMkLst>
        </pc:spChg>
      </pc:sldChg>
      <pc:sldChg chg="modSp">
        <pc:chgData name="Irena Krošl" userId="S::irenak@vsgt.si::6f871211-9d6e-4801-9f7a-49ad5e71b0eb" providerId="AD" clId="Web-{7342172D-1B1F-81AD-7744-420BE8EF1FA8}" dt="2026-01-07T09:12:23.114" v="232" actId="20577"/>
        <pc:sldMkLst>
          <pc:docMk/>
          <pc:sldMk cId="2526031551" sldId="7796"/>
        </pc:sldMkLst>
        <pc:spChg chg="mod">
          <ac:chgData name="Irena Krošl" userId="S::irenak@vsgt.si::6f871211-9d6e-4801-9f7a-49ad5e71b0eb" providerId="AD" clId="Web-{7342172D-1B1F-81AD-7744-420BE8EF1FA8}" dt="2026-01-07T09:11:27.452" v="226" actId="14100"/>
          <ac:spMkLst>
            <pc:docMk/>
            <pc:sldMk cId="2526031551" sldId="7796"/>
            <ac:spMk id="3" creationId="{451A3A54-8BF5-3C66-545B-BE97EDBFF74A}"/>
          </ac:spMkLst>
        </pc:spChg>
        <pc:spChg chg="mod">
          <ac:chgData name="Irena Krošl" userId="S::irenak@vsgt.si::6f871211-9d6e-4801-9f7a-49ad5e71b0eb" providerId="AD" clId="Web-{7342172D-1B1F-81AD-7744-420BE8EF1FA8}" dt="2026-01-07T09:12:23.114" v="232" actId="20577"/>
          <ac:spMkLst>
            <pc:docMk/>
            <pc:sldMk cId="2526031551" sldId="7796"/>
            <ac:spMk id="5" creationId="{2CA0B8AE-262C-1D06-816D-904512E76112}"/>
          </ac:spMkLst>
        </pc:spChg>
        <pc:spChg chg="mod">
          <ac:chgData name="Irena Krošl" userId="S::irenak@vsgt.si::6f871211-9d6e-4801-9f7a-49ad5e71b0eb" providerId="AD" clId="Web-{7342172D-1B1F-81AD-7744-420BE8EF1FA8}" dt="2026-01-07T09:11:24.451" v="225" actId="20577"/>
          <ac:spMkLst>
            <pc:docMk/>
            <pc:sldMk cId="2526031551" sldId="7796"/>
            <ac:spMk id="9" creationId="{3EC823AD-CE17-9AF6-1E44-17103E8A866F}"/>
          </ac:spMkLst>
        </pc:spChg>
      </pc:sldChg>
      <pc:sldChg chg="modSp">
        <pc:chgData name="Irena Krošl" userId="S::irenak@vsgt.si::6f871211-9d6e-4801-9f7a-49ad5e71b0eb" providerId="AD" clId="Web-{7342172D-1B1F-81AD-7744-420BE8EF1FA8}" dt="2026-01-07T09:11:17.497" v="222" actId="20577"/>
        <pc:sldMkLst>
          <pc:docMk/>
          <pc:sldMk cId="3400920326" sldId="7797"/>
        </pc:sldMkLst>
        <pc:spChg chg="mod">
          <ac:chgData name="Irena Krošl" userId="S::irenak@vsgt.si::6f871211-9d6e-4801-9f7a-49ad5e71b0eb" providerId="AD" clId="Web-{7342172D-1B1F-81AD-7744-420BE8EF1FA8}" dt="2026-01-07T09:10:57.448" v="216" actId="1076"/>
          <ac:spMkLst>
            <pc:docMk/>
            <pc:sldMk cId="3400920326" sldId="7797"/>
            <ac:spMk id="3" creationId="{06C41A86-BF66-C411-9F1A-3528850D7C51}"/>
          </ac:spMkLst>
        </pc:spChg>
        <pc:spChg chg="mod">
          <ac:chgData name="Irena Krošl" userId="S::irenak@vsgt.si::6f871211-9d6e-4801-9f7a-49ad5e71b0eb" providerId="AD" clId="Web-{7342172D-1B1F-81AD-7744-420BE8EF1FA8}" dt="2026-01-07T09:11:17.497" v="222" actId="20577"/>
          <ac:spMkLst>
            <pc:docMk/>
            <pc:sldMk cId="3400920326" sldId="7797"/>
            <ac:spMk id="5" creationId="{4EFFE6C0-85E9-01B0-C9CB-4C46A649C636}"/>
          </ac:spMkLst>
        </pc:spChg>
      </pc:sldChg>
      <pc:sldChg chg="modSp">
        <pc:chgData name="Irena Krošl" userId="S::irenak@vsgt.si::6f871211-9d6e-4801-9f7a-49ad5e71b0eb" providerId="AD" clId="Web-{7342172D-1B1F-81AD-7744-420BE8EF1FA8}" dt="2026-01-07T09:13:09.180" v="241" actId="20577"/>
        <pc:sldMkLst>
          <pc:docMk/>
          <pc:sldMk cId="2995598811" sldId="7798"/>
        </pc:sldMkLst>
        <pc:spChg chg="mod">
          <ac:chgData name="Irena Krošl" userId="S::irenak@vsgt.si::6f871211-9d6e-4801-9f7a-49ad5e71b0eb" providerId="AD" clId="Web-{7342172D-1B1F-81AD-7744-420BE8EF1FA8}" dt="2026-01-07T09:12:32.693" v="237" actId="14100"/>
          <ac:spMkLst>
            <pc:docMk/>
            <pc:sldMk cId="2995598811" sldId="7798"/>
            <ac:spMk id="3" creationId="{B40B88CF-C37E-E1D8-B291-FE84E867C4FD}"/>
          </ac:spMkLst>
        </pc:spChg>
        <pc:spChg chg="mod">
          <ac:chgData name="Irena Krošl" userId="S::irenak@vsgt.si::6f871211-9d6e-4801-9f7a-49ad5e71b0eb" providerId="AD" clId="Web-{7342172D-1B1F-81AD-7744-420BE8EF1FA8}" dt="2026-01-07T09:13:09.180" v="241" actId="20577"/>
          <ac:spMkLst>
            <pc:docMk/>
            <pc:sldMk cId="2995598811" sldId="7798"/>
            <ac:spMk id="5" creationId="{435A7A9A-55CD-A116-ABCC-03A6CB3F2F0E}"/>
          </ac:spMkLst>
        </pc:spChg>
        <pc:spChg chg="mod">
          <ac:chgData name="Irena Krošl" userId="S::irenak@vsgt.si::6f871211-9d6e-4801-9f7a-49ad5e71b0eb" providerId="AD" clId="Web-{7342172D-1B1F-81AD-7744-420BE8EF1FA8}" dt="2026-01-07T09:12:29.177" v="236" actId="20577"/>
          <ac:spMkLst>
            <pc:docMk/>
            <pc:sldMk cId="2995598811" sldId="7798"/>
            <ac:spMk id="9" creationId="{A8982785-4511-BE4E-11FB-1C7AB2DA548F}"/>
          </ac:spMkLst>
        </pc:spChg>
      </pc:sldChg>
      <pc:sldChg chg="modSp">
        <pc:chgData name="Irena Krošl" userId="S::irenak@vsgt.si::6f871211-9d6e-4801-9f7a-49ad5e71b0eb" providerId="AD" clId="Web-{7342172D-1B1F-81AD-7744-420BE8EF1FA8}" dt="2026-01-07T09:14:07.278" v="248" actId="20577"/>
        <pc:sldMkLst>
          <pc:docMk/>
          <pc:sldMk cId="4093179393" sldId="7799"/>
        </pc:sldMkLst>
        <pc:spChg chg="mod">
          <ac:chgData name="Irena Krošl" userId="S::irenak@vsgt.si::6f871211-9d6e-4801-9f7a-49ad5e71b0eb" providerId="AD" clId="Web-{7342172D-1B1F-81AD-7744-420BE8EF1FA8}" dt="2026-01-07T09:14:07.278" v="248" actId="20577"/>
          <ac:spMkLst>
            <pc:docMk/>
            <pc:sldMk cId="4093179393" sldId="7799"/>
            <ac:spMk id="8" creationId="{99C07962-A954-909F-0379-13A975277A87}"/>
          </ac:spMkLst>
        </pc:spChg>
      </pc:sldChg>
      <pc:sldChg chg="modSp">
        <pc:chgData name="Irena Krošl" userId="S::irenak@vsgt.si::6f871211-9d6e-4801-9f7a-49ad5e71b0eb" providerId="AD" clId="Web-{7342172D-1B1F-81AD-7744-420BE8EF1FA8}" dt="2026-01-07T09:31:36.743" v="294" actId="1076"/>
        <pc:sldMkLst>
          <pc:docMk/>
          <pc:sldMk cId="1341472699" sldId="7800"/>
        </pc:sldMkLst>
        <pc:spChg chg="mod">
          <ac:chgData name="Irena Krošl" userId="S::irenak@vsgt.si::6f871211-9d6e-4801-9f7a-49ad5e71b0eb" providerId="AD" clId="Web-{7342172D-1B1F-81AD-7744-420BE8EF1FA8}" dt="2026-01-07T09:31:34.258" v="293" actId="1076"/>
          <ac:spMkLst>
            <pc:docMk/>
            <pc:sldMk cId="1341472699" sldId="7800"/>
            <ac:spMk id="4" creationId="{078DE5BA-3CC1-6C01-61AC-6D48696976B6}"/>
          </ac:spMkLst>
        </pc:spChg>
        <pc:spChg chg="mod">
          <ac:chgData name="Irena Krošl" userId="S::irenak@vsgt.si::6f871211-9d6e-4801-9f7a-49ad5e71b0eb" providerId="AD" clId="Web-{7342172D-1B1F-81AD-7744-420BE8EF1FA8}" dt="2026-01-07T09:31:27.899" v="292" actId="1076"/>
          <ac:spMkLst>
            <pc:docMk/>
            <pc:sldMk cId="1341472699" sldId="7800"/>
            <ac:spMk id="7" creationId="{13083FC7-241C-7EEA-B15D-5475F74C1BCB}"/>
          </ac:spMkLst>
        </pc:spChg>
        <pc:picChg chg="mod">
          <ac:chgData name="Irena Krošl" userId="S::irenak@vsgt.si::6f871211-9d6e-4801-9f7a-49ad5e71b0eb" providerId="AD" clId="Web-{7342172D-1B1F-81AD-7744-420BE8EF1FA8}" dt="2026-01-07T09:31:36.743" v="294" actId="1076"/>
          <ac:picMkLst>
            <pc:docMk/>
            <pc:sldMk cId="1341472699" sldId="7800"/>
            <ac:picMk id="2" creationId="{F2BEC4EC-AD49-7F82-F4AB-2ED4D4265D65}"/>
          </ac:picMkLst>
        </pc:picChg>
      </pc:sldChg>
      <pc:sldChg chg="modSp">
        <pc:chgData name="Irena Krošl" userId="S::irenak@vsgt.si::6f871211-9d6e-4801-9f7a-49ad5e71b0eb" providerId="AD" clId="Web-{7342172D-1B1F-81AD-7744-420BE8EF1FA8}" dt="2026-01-07T09:28:15.913" v="261" actId="1076"/>
        <pc:sldMkLst>
          <pc:docMk/>
          <pc:sldMk cId="636059950" sldId="7802"/>
        </pc:sldMkLst>
        <pc:spChg chg="mod">
          <ac:chgData name="Irena Krošl" userId="S::irenak@vsgt.si::6f871211-9d6e-4801-9f7a-49ad5e71b0eb" providerId="AD" clId="Web-{7342172D-1B1F-81AD-7744-420BE8EF1FA8}" dt="2026-01-07T09:27:44.863" v="257" actId="1076"/>
          <ac:spMkLst>
            <pc:docMk/>
            <pc:sldMk cId="636059950" sldId="7802"/>
            <ac:spMk id="4" creationId="{AD9510A4-8EE2-778B-45FD-D535050A50FF}"/>
          </ac:spMkLst>
        </pc:spChg>
        <pc:spChg chg="mod">
          <ac:chgData name="Irena Krošl" userId="S::irenak@vsgt.si::6f871211-9d6e-4801-9f7a-49ad5e71b0eb" providerId="AD" clId="Web-{7342172D-1B1F-81AD-7744-420BE8EF1FA8}" dt="2026-01-07T09:27:48.644" v="258" actId="1076"/>
          <ac:spMkLst>
            <pc:docMk/>
            <pc:sldMk cId="636059950" sldId="7802"/>
            <ac:spMk id="5" creationId="{D4B51BCB-42B7-F1F0-EA7E-9D85F133E4F1}"/>
          </ac:spMkLst>
        </pc:spChg>
        <pc:spChg chg="mod">
          <ac:chgData name="Irena Krošl" userId="S::irenak@vsgt.si::6f871211-9d6e-4801-9f7a-49ad5e71b0eb" providerId="AD" clId="Web-{7342172D-1B1F-81AD-7744-420BE8EF1FA8}" dt="2026-01-07T09:28:15.913" v="261" actId="1076"/>
          <ac:spMkLst>
            <pc:docMk/>
            <pc:sldMk cId="636059950" sldId="7802"/>
            <ac:spMk id="11" creationId="{F3CA5C7F-BBB1-9274-8BB9-1978E122F282}"/>
          </ac:spMkLst>
        </pc:spChg>
      </pc:sldChg>
      <pc:sldChg chg="modSp">
        <pc:chgData name="Irena Krošl" userId="S::irenak@vsgt.si::6f871211-9d6e-4801-9f7a-49ad5e71b0eb" providerId="AD" clId="Web-{7342172D-1B1F-81AD-7744-420BE8EF1FA8}" dt="2026-01-07T09:29:09.716" v="264" actId="20577"/>
        <pc:sldMkLst>
          <pc:docMk/>
          <pc:sldMk cId="3446781759" sldId="7803"/>
        </pc:sldMkLst>
        <pc:spChg chg="mod">
          <ac:chgData name="Irena Krošl" userId="S::irenak@vsgt.si::6f871211-9d6e-4801-9f7a-49ad5e71b0eb" providerId="AD" clId="Web-{7342172D-1B1F-81AD-7744-420BE8EF1FA8}" dt="2026-01-07T09:29:09.716" v="264" actId="20577"/>
          <ac:spMkLst>
            <pc:docMk/>
            <pc:sldMk cId="3446781759" sldId="7803"/>
            <ac:spMk id="15" creationId="{FCA4B01C-1D93-BC60-1D18-469926E7EE02}"/>
          </ac:spMkLst>
        </pc:spChg>
      </pc:sldChg>
      <pc:sldChg chg="modSp">
        <pc:chgData name="Irena Krošl" userId="S::irenak@vsgt.si::6f871211-9d6e-4801-9f7a-49ad5e71b0eb" providerId="AD" clId="Web-{7342172D-1B1F-81AD-7744-420BE8EF1FA8}" dt="2026-01-07T09:29:16.732" v="266" actId="20577"/>
        <pc:sldMkLst>
          <pc:docMk/>
          <pc:sldMk cId="4175293817" sldId="7804"/>
        </pc:sldMkLst>
        <pc:spChg chg="mod">
          <ac:chgData name="Irena Krošl" userId="S::irenak@vsgt.si::6f871211-9d6e-4801-9f7a-49ad5e71b0eb" providerId="AD" clId="Web-{7342172D-1B1F-81AD-7744-420BE8EF1FA8}" dt="2026-01-07T09:29:16.732" v="266" actId="20577"/>
          <ac:spMkLst>
            <pc:docMk/>
            <pc:sldMk cId="4175293817" sldId="7804"/>
            <ac:spMk id="15" creationId="{AC167498-05AE-5FB8-47EF-60C639BD65AE}"/>
          </ac:spMkLst>
        </pc:spChg>
      </pc:sldChg>
      <pc:sldChg chg="modSp">
        <pc:chgData name="Irena Krošl" userId="S::irenak@vsgt.si::6f871211-9d6e-4801-9f7a-49ad5e71b0eb" providerId="AD" clId="Web-{7342172D-1B1F-81AD-7744-420BE8EF1FA8}" dt="2026-01-07T09:29:23.655" v="268" actId="20577"/>
        <pc:sldMkLst>
          <pc:docMk/>
          <pc:sldMk cId="771083925" sldId="7805"/>
        </pc:sldMkLst>
        <pc:spChg chg="mod">
          <ac:chgData name="Irena Krošl" userId="S::irenak@vsgt.si::6f871211-9d6e-4801-9f7a-49ad5e71b0eb" providerId="AD" clId="Web-{7342172D-1B1F-81AD-7744-420BE8EF1FA8}" dt="2026-01-07T09:29:23.655" v="268" actId="20577"/>
          <ac:spMkLst>
            <pc:docMk/>
            <pc:sldMk cId="771083925" sldId="7805"/>
            <ac:spMk id="15" creationId="{FAD95DF1-6CA1-337A-CFD3-09AC400DAFE5}"/>
          </ac:spMkLst>
        </pc:spChg>
      </pc:sldChg>
      <pc:sldChg chg="modSp">
        <pc:chgData name="Irena Krošl" userId="S::irenak@vsgt.si::6f871211-9d6e-4801-9f7a-49ad5e71b0eb" providerId="AD" clId="Web-{7342172D-1B1F-81AD-7744-420BE8EF1FA8}" dt="2026-01-07T09:31:05.803" v="290" actId="20577"/>
        <pc:sldMkLst>
          <pc:docMk/>
          <pc:sldMk cId="1427359622" sldId="7806"/>
        </pc:sldMkLst>
        <pc:spChg chg="mod">
          <ac:chgData name="Irena Krošl" userId="S::irenak@vsgt.si::6f871211-9d6e-4801-9f7a-49ad5e71b0eb" providerId="AD" clId="Web-{7342172D-1B1F-81AD-7744-420BE8EF1FA8}" dt="2026-01-07T09:30:32.879" v="286" actId="1076"/>
          <ac:spMkLst>
            <pc:docMk/>
            <pc:sldMk cId="1427359622" sldId="7806"/>
            <ac:spMk id="3" creationId="{68D1B32B-480B-B1A8-D808-7E645F6E2BB8}"/>
          </ac:spMkLst>
        </pc:spChg>
        <pc:spChg chg="mod">
          <ac:chgData name="Irena Krošl" userId="S::irenak@vsgt.si::6f871211-9d6e-4801-9f7a-49ad5e71b0eb" providerId="AD" clId="Web-{7342172D-1B1F-81AD-7744-420BE8EF1FA8}" dt="2026-01-07T09:30:09.127" v="280" actId="1076"/>
          <ac:spMkLst>
            <pc:docMk/>
            <pc:sldMk cId="1427359622" sldId="7806"/>
            <ac:spMk id="6" creationId="{66DC4E72-2306-FD08-088F-481E232B98BF}"/>
          </ac:spMkLst>
        </pc:spChg>
        <pc:spChg chg="mod">
          <ac:chgData name="Irena Krošl" userId="S::irenak@vsgt.si::6f871211-9d6e-4801-9f7a-49ad5e71b0eb" providerId="AD" clId="Web-{7342172D-1B1F-81AD-7744-420BE8EF1FA8}" dt="2026-01-07T09:30:10.862" v="281" actId="1076"/>
          <ac:spMkLst>
            <pc:docMk/>
            <pc:sldMk cId="1427359622" sldId="7806"/>
            <ac:spMk id="7" creationId="{F2C36E30-46A2-FF2C-5ACA-86F599D45B02}"/>
          </ac:spMkLst>
        </pc:spChg>
        <pc:spChg chg="mod">
          <ac:chgData name="Irena Krošl" userId="S::irenak@vsgt.si::6f871211-9d6e-4801-9f7a-49ad5e71b0eb" providerId="AD" clId="Web-{7342172D-1B1F-81AD-7744-420BE8EF1FA8}" dt="2026-01-07T09:31:05.803" v="290" actId="20577"/>
          <ac:spMkLst>
            <pc:docMk/>
            <pc:sldMk cId="1427359622" sldId="7806"/>
            <ac:spMk id="16" creationId="{80E01363-3586-BEDB-467B-7D5B5B30A6F4}"/>
          </ac:spMkLst>
        </pc:spChg>
        <pc:spChg chg="mod">
          <ac:chgData name="Irena Krošl" userId="S::irenak@vsgt.si::6f871211-9d6e-4801-9f7a-49ad5e71b0eb" providerId="AD" clId="Web-{7342172D-1B1F-81AD-7744-420BE8EF1FA8}" dt="2026-01-07T09:30:29.004" v="285" actId="20577"/>
          <ac:spMkLst>
            <pc:docMk/>
            <pc:sldMk cId="1427359622" sldId="7806"/>
            <ac:spMk id="17" creationId="{514F598F-0BE2-3CDB-357E-FCFE4C118DC2}"/>
          </ac:spMkLst>
        </pc:spChg>
        <pc:picChg chg="mod">
          <ac:chgData name="Irena Krošl" userId="S::irenak@vsgt.si::6f871211-9d6e-4801-9f7a-49ad5e71b0eb" providerId="AD" clId="Web-{7342172D-1B1F-81AD-7744-420BE8EF1FA8}" dt="2026-01-07T09:29:34.859" v="272" actId="1076"/>
          <ac:picMkLst>
            <pc:docMk/>
            <pc:sldMk cId="1427359622" sldId="7806"/>
            <ac:picMk id="13" creationId="{9BC1399F-CB1B-1E47-2673-B1030F401CD5}"/>
          </ac:picMkLst>
        </pc:picChg>
        <pc:cxnChg chg="mod">
          <ac:chgData name="Irena Krošl" userId="S::irenak@vsgt.si::6f871211-9d6e-4801-9f7a-49ad5e71b0eb" providerId="AD" clId="Web-{7342172D-1B1F-81AD-7744-420BE8EF1FA8}" dt="2026-01-07T09:29:56.017" v="277" actId="1076"/>
          <ac:cxnSpMkLst>
            <pc:docMk/>
            <pc:sldMk cId="1427359622" sldId="7806"/>
            <ac:cxnSpMk id="4" creationId="{A248AD39-B5C5-AAF0-8E10-6E23B6BAD672}"/>
          </ac:cxnSpMkLst>
        </pc:cxnChg>
      </pc:sldChg>
      <pc:sldChg chg="modSp">
        <pc:chgData name="Irena Krošl" userId="S::irenak@vsgt.si::6f871211-9d6e-4801-9f7a-49ad5e71b0eb" providerId="AD" clId="Web-{7342172D-1B1F-81AD-7744-420BE8EF1FA8}" dt="2026-01-07T09:32:53.934" v="301" actId="20577"/>
        <pc:sldMkLst>
          <pc:docMk/>
          <pc:sldMk cId="2615691922" sldId="7807"/>
        </pc:sldMkLst>
        <pc:spChg chg="mod">
          <ac:chgData name="Irena Krošl" userId="S::irenak@vsgt.si::6f871211-9d6e-4801-9f7a-49ad5e71b0eb" providerId="AD" clId="Web-{7342172D-1B1F-81AD-7744-420BE8EF1FA8}" dt="2026-01-07T09:32:53.934" v="301" actId="20577"/>
          <ac:spMkLst>
            <pc:docMk/>
            <pc:sldMk cId="2615691922" sldId="7807"/>
            <ac:spMk id="5" creationId="{25609A00-5A3C-C845-5B04-D0E8FA182F75}"/>
          </ac:spMkLst>
        </pc:spChg>
      </pc:sldChg>
      <pc:sldChg chg="modSp">
        <pc:chgData name="Irena Krošl" userId="S::irenak@vsgt.si::6f871211-9d6e-4801-9f7a-49ad5e71b0eb" providerId="AD" clId="Web-{7342172D-1B1F-81AD-7744-420BE8EF1FA8}" dt="2026-01-07T09:33:17.936" v="305" actId="20577"/>
        <pc:sldMkLst>
          <pc:docMk/>
          <pc:sldMk cId="3041685664" sldId="7808"/>
        </pc:sldMkLst>
        <pc:spChg chg="mod">
          <ac:chgData name="Irena Krošl" userId="S::irenak@vsgt.si::6f871211-9d6e-4801-9f7a-49ad5e71b0eb" providerId="AD" clId="Web-{7342172D-1B1F-81AD-7744-420BE8EF1FA8}" dt="2026-01-07T09:33:17.936" v="305" actId="20577"/>
          <ac:spMkLst>
            <pc:docMk/>
            <pc:sldMk cId="3041685664" sldId="7808"/>
            <ac:spMk id="5" creationId="{BA751F17-550F-1CE8-F383-41FA8850FE00}"/>
          </ac:spMkLst>
        </pc:spChg>
        <pc:spChg chg="mod">
          <ac:chgData name="Irena Krošl" userId="S::irenak@vsgt.si::6f871211-9d6e-4801-9f7a-49ad5e71b0eb" providerId="AD" clId="Web-{7342172D-1B1F-81AD-7744-420BE8EF1FA8}" dt="2026-01-07T09:32:54.450" v="302" actId="14100"/>
          <ac:spMkLst>
            <pc:docMk/>
            <pc:sldMk cId="3041685664" sldId="7808"/>
            <ac:spMk id="9" creationId="{4839912D-CEAC-88D4-A3A0-388344B95250}"/>
          </ac:spMkLst>
        </pc:spChg>
      </pc:sldChg>
      <pc:sldChg chg="modSp">
        <pc:chgData name="Irena Krošl" userId="S::irenak@vsgt.si::6f871211-9d6e-4801-9f7a-49ad5e71b0eb" providerId="AD" clId="Web-{7342172D-1B1F-81AD-7744-420BE8EF1FA8}" dt="2026-01-07T09:38:34.726" v="371" actId="20577"/>
        <pc:sldMkLst>
          <pc:docMk/>
          <pc:sldMk cId="721641313" sldId="7809"/>
        </pc:sldMkLst>
        <pc:spChg chg="mod">
          <ac:chgData name="Irena Krošl" userId="S::irenak@vsgt.si::6f871211-9d6e-4801-9f7a-49ad5e71b0eb" providerId="AD" clId="Web-{7342172D-1B1F-81AD-7744-420BE8EF1FA8}" dt="2026-01-07T09:38:34.726" v="371" actId="20577"/>
          <ac:spMkLst>
            <pc:docMk/>
            <pc:sldMk cId="721641313" sldId="7809"/>
            <ac:spMk id="5" creationId="{3F292763-97E1-C312-7936-4CC0D227A3A8}"/>
          </ac:spMkLst>
        </pc:spChg>
      </pc:sldChg>
      <pc:sldChg chg="modSp">
        <pc:chgData name="Irena Krošl" userId="S::irenak@vsgt.si::6f871211-9d6e-4801-9f7a-49ad5e71b0eb" providerId="AD" clId="Web-{7342172D-1B1F-81AD-7744-420BE8EF1FA8}" dt="2026-01-07T10:09:25.012" v="463" actId="20577"/>
        <pc:sldMkLst>
          <pc:docMk/>
          <pc:sldMk cId="3823705933" sldId="7810"/>
        </pc:sldMkLst>
        <pc:spChg chg="mod">
          <ac:chgData name="Irena Krošl" userId="S::irenak@vsgt.si::6f871211-9d6e-4801-9f7a-49ad5e71b0eb" providerId="AD" clId="Web-{7342172D-1B1F-81AD-7744-420BE8EF1FA8}" dt="2026-01-07T10:09:25.012" v="463" actId="20577"/>
          <ac:spMkLst>
            <pc:docMk/>
            <pc:sldMk cId="3823705933" sldId="7810"/>
            <ac:spMk id="4" creationId="{BA9102F0-F3DE-CB6E-1E6D-EBA64EB77B8E}"/>
          </ac:spMkLst>
        </pc:spChg>
        <pc:spChg chg="mod">
          <ac:chgData name="Irena Krošl" userId="S::irenak@vsgt.si::6f871211-9d6e-4801-9f7a-49ad5e71b0eb" providerId="AD" clId="Web-{7342172D-1B1F-81AD-7744-420BE8EF1FA8}" dt="2026-01-07T10:09:07.277" v="437" actId="20577"/>
          <ac:spMkLst>
            <pc:docMk/>
            <pc:sldMk cId="3823705933" sldId="7810"/>
            <ac:spMk id="7" creationId="{86D72953-939E-2EE5-3603-AC209AEA3BB4}"/>
          </ac:spMkLst>
        </pc:spChg>
        <pc:picChg chg="mod">
          <ac:chgData name="Irena Krošl" userId="S::irenak@vsgt.si::6f871211-9d6e-4801-9f7a-49ad5e71b0eb" providerId="AD" clId="Web-{7342172D-1B1F-81AD-7744-420BE8EF1FA8}" dt="2026-01-07T09:41:06.338" v="422" actId="1076"/>
          <ac:picMkLst>
            <pc:docMk/>
            <pc:sldMk cId="3823705933" sldId="7810"/>
            <ac:picMk id="2" creationId="{15A0BBDD-E142-453B-2AA8-41E0AA025CB3}"/>
          </ac:picMkLst>
        </pc:picChg>
      </pc:sldChg>
      <pc:sldChg chg="modSp">
        <pc:chgData name="Irena Krošl" userId="S::irenak@vsgt.si::6f871211-9d6e-4801-9f7a-49ad5e71b0eb" providerId="AD" clId="Web-{7342172D-1B1F-81AD-7744-420BE8EF1FA8}" dt="2026-01-07T10:13:07.439" v="516" actId="14100"/>
        <pc:sldMkLst>
          <pc:docMk/>
          <pc:sldMk cId="804062326" sldId="7811"/>
        </pc:sldMkLst>
        <pc:spChg chg="mod">
          <ac:chgData name="Irena Krošl" userId="S::irenak@vsgt.si::6f871211-9d6e-4801-9f7a-49ad5e71b0eb" providerId="AD" clId="Web-{7342172D-1B1F-81AD-7744-420BE8EF1FA8}" dt="2026-01-07T10:13:07.439" v="516" actId="14100"/>
          <ac:spMkLst>
            <pc:docMk/>
            <pc:sldMk cId="804062326" sldId="7811"/>
            <ac:spMk id="4" creationId="{C2215E06-55DD-6FFB-AFB8-12088E518594}"/>
          </ac:spMkLst>
        </pc:spChg>
        <pc:spChg chg="mod">
          <ac:chgData name="Irena Krošl" userId="S::irenak@vsgt.si::6f871211-9d6e-4801-9f7a-49ad5e71b0eb" providerId="AD" clId="Web-{7342172D-1B1F-81AD-7744-420BE8EF1FA8}" dt="2026-01-07T10:12:58.908" v="513" actId="1076"/>
          <ac:spMkLst>
            <pc:docMk/>
            <pc:sldMk cId="804062326" sldId="7811"/>
            <ac:spMk id="7" creationId="{7A8F2072-8539-9D6F-4D12-BA0E73C41999}"/>
          </ac:spMkLst>
        </pc:spChg>
        <pc:picChg chg="mod">
          <ac:chgData name="Irena Krošl" userId="S::irenak@vsgt.si::6f871211-9d6e-4801-9f7a-49ad5e71b0eb" providerId="AD" clId="Web-{7342172D-1B1F-81AD-7744-420BE8EF1FA8}" dt="2026-01-07T10:12:56.329" v="512" actId="1076"/>
          <ac:picMkLst>
            <pc:docMk/>
            <pc:sldMk cId="804062326" sldId="7811"/>
            <ac:picMk id="2" creationId="{B1C394D8-4177-AB93-ECF8-812303EA7C83}"/>
          </ac:picMkLst>
        </pc:picChg>
      </pc:sldChg>
      <pc:sldChg chg="modSp">
        <pc:chgData name="Irena Krošl" userId="S::irenak@vsgt.si::6f871211-9d6e-4801-9f7a-49ad5e71b0eb" providerId="AD" clId="Web-{7342172D-1B1F-81AD-7744-420BE8EF1FA8}" dt="2026-01-07T10:17:16.944" v="555" actId="14100"/>
        <pc:sldMkLst>
          <pc:docMk/>
          <pc:sldMk cId="977114808" sldId="7812"/>
        </pc:sldMkLst>
        <pc:spChg chg="mod">
          <ac:chgData name="Irena Krošl" userId="S::irenak@vsgt.si::6f871211-9d6e-4801-9f7a-49ad5e71b0eb" providerId="AD" clId="Web-{7342172D-1B1F-81AD-7744-420BE8EF1FA8}" dt="2026-01-07T10:17:16.944" v="555" actId="14100"/>
          <ac:spMkLst>
            <pc:docMk/>
            <pc:sldMk cId="977114808" sldId="7812"/>
            <ac:spMk id="4" creationId="{67AC3957-9E0B-2A6B-A7F3-147991E83556}"/>
          </ac:spMkLst>
        </pc:spChg>
        <pc:spChg chg="mod">
          <ac:chgData name="Irena Krošl" userId="S::irenak@vsgt.si::6f871211-9d6e-4801-9f7a-49ad5e71b0eb" providerId="AD" clId="Web-{7342172D-1B1F-81AD-7744-420BE8EF1FA8}" dt="2026-01-07T10:17:07.333" v="553" actId="14100"/>
          <ac:spMkLst>
            <pc:docMk/>
            <pc:sldMk cId="977114808" sldId="7812"/>
            <ac:spMk id="7" creationId="{F0649533-976E-707D-1308-B40DD360B389}"/>
          </ac:spMkLst>
        </pc:spChg>
      </pc:sldChg>
      <pc:sldChg chg="modSp">
        <pc:chgData name="Irena Krošl" userId="S::irenak@vsgt.si::6f871211-9d6e-4801-9f7a-49ad5e71b0eb" providerId="AD" clId="Web-{7342172D-1B1F-81AD-7744-420BE8EF1FA8}" dt="2026-01-07T10:22:23.479" v="557" actId="1076"/>
        <pc:sldMkLst>
          <pc:docMk/>
          <pc:sldMk cId="2383892230" sldId="7813"/>
        </pc:sldMkLst>
        <pc:spChg chg="mod">
          <ac:chgData name="Irena Krošl" userId="S::irenak@vsgt.si::6f871211-9d6e-4801-9f7a-49ad5e71b0eb" providerId="AD" clId="Web-{7342172D-1B1F-81AD-7744-420BE8EF1FA8}" dt="2026-01-07T10:22:21.448" v="556" actId="1076"/>
          <ac:spMkLst>
            <pc:docMk/>
            <pc:sldMk cId="2383892230" sldId="7813"/>
            <ac:spMk id="4" creationId="{63121FD7-20C9-B114-46F0-9217B1AF23A8}"/>
          </ac:spMkLst>
        </pc:spChg>
        <pc:spChg chg="mod">
          <ac:chgData name="Irena Krošl" userId="S::irenak@vsgt.si::6f871211-9d6e-4801-9f7a-49ad5e71b0eb" providerId="AD" clId="Web-{7342172D-1B1F-81AD-7744-420BE8EF1FA8}" dt="2026-01-07T10:22:23.479" v="557" actId="1076"/>
          <ac:spMkLst>
            <pc:docMk/>
            <pc:sldMk cId="2383892230" sldId="7813"/>
            <ac:spMk id="5" creationId="{B8D50C35-88F2-1170-1D15-14C942971846}"/>
          </ac:spMkLst>
        </pc:spChg>
      </pc:sldChg>
      <pc:sldChg chg="modSp">
        <pc:chgData name="Irena Krošl" userId="S::irenak@vsgt.si::6f871211-9d6e-4801-9f7a-49ad5e71b0eb" providerId="AD" clId="Web-{7342172D-1B1F-81AD-7744-420BE8EF1FA8}" dt="2026-01-07T10:25:56.158" v="587" actId="20577"/>
        <pc:sldMkLst>
          <pc:docMk/>
          <pc:sldMk cId="1764529124" sldId="7814"/>
        </pc:sldMkLst>
        <pc:spChg chg="mod">
          <ac:chgData name="Irena Krošl" userId="S::irenak@vsgt.si::6f871211-9d6e-4801-9f7a-49ad5e71b0eb" providerId="AD" clId="Web-{7342172D-1B1F-81AD-7744-420BE8EF1FA8}" dt="2026-01-07T10:25:33.080" v="583" actId="1076"/>
          <ac:spMkLst>
            <pc:docMk/>
            <pc:sldMk cId="1764529124" sldId="7814"/>
            <ac:spMk id="4" creationId="{81F4A08F-611A-E8F4-A6BE-58E59D109D13}"/>
          </ac:spMkLst>
        </pc:spChg>
        <pc:spChg chg="mod">
          <ac:chgData name="Irena Krošl" userId="S::irenak@vsgt.si::6f871211-9d6e-4801-9f7a-49ad5e71b0eb" providerId="AD" clId="Web-{7342172D-1B1F-81AD-7744-420BE8EF1FA8}" dt="2026-01-07T10:25:56.158" v="587" actId="20577"/>
          <ac:spMkLst>
            <pc:docMk/>
            <pc:sldMk cId="1764529124" sldId="7814"/>
            <ac:spMk id="5" creationId="{8B13ABF8-7B55-1A3A-F580-E36A94FE5FE8}"/>
          </ac:spMkLst>
        </pc:spChg>
        <pc:spChg chg="mod">
          <ac:chgData name="Irena Krošl" userId="S::irenak@vsgt.si::6f871211-9d6e-4801-9f7a-49ad5e71b0eb" providerId="AD" clId="Web-{7342172D-1B1F-81AD-7744-420BE8EF1FA8}" dt="2026-01-07T10:25:24.486" v="580" actId="1076"/>
          <ac:spMkLst>
            <pc:docMk/>
            <pc:sldMk cId="1764529124" sldId="7814"/>
            <ac:spMk id="9" creationId="{8DE3321E-9E87-2CA4-36B6-1AB1C41D100D}"/>
          </ac:spMkLst>
        </pc:spChg>
      </pc:sldChg>
      <pc:sldChg chg="modSp">
        <pc:chgData name="Irena Krošl" userId="S::irenak@vsgt.si::6f871211-9d6e-4801-9f7a-49ad5e71b0eb" providerId="AD" clId="Web-{7342172D-1B1F-81AD-7744-420BE8EF1FA8}" dt="2026-01-07T10:25:00.407" v="579" actId="1076"/>
        <pc:sldMkLst>
          <pc:docMk/>
          <pc:sldMk cId="4074941072" sldId="7815"/>
        </pc:sldMkLst>
        <pc:spChg chg="mod">
          <ac:chgData name="Irena Krošl" userId="S::irenak@vsgt.si::6f871211-9d6e-4801-9f7a-49ad5e71b0eb" providerId="AD" clId="Web-{7342172D-1B1F-81AD-7744-420BE8EF1FA8}" dt="2026-01-07T10:24:55.500" v="578" actId="1076"/>
          <ac:spMkLst>
            <pc:docMk/>
            <pc:sldMk cId="4074941072" sldId="7815"/>
            <ac:spMk id="10" creationId="{E0B06217-9B47-C642-CCD0-8A870C19B845}"/>
          </ac:spMkLst>
        </pc:spChg>
        <pc:spChg chg="mod">
          <ac:chgData name="Irena Krošl" userId="S::irenak@vsgt.si::6f871211-9d6e-4801-9f7a-49ad5e71b0eb" providerId="AD" clId="Web-{7342172D-1B1F-81AD-7744-420BE8EF1FA8}" dt="2026-01-07T10:25:00.407" v="579" actId="1076"/>
          <ac:spMkLst>
            <pc:docMk/>
            <pc:sldMk cId="4074941072" sldId="7815"/>
            <ac:spMk id="11" creationId="{20A245A7-F68A-C0C2-6B17-39B40A74C9B9}"/>
          </ac:spMkLst>
        </pc:spChg>
      </pc:sldChg>
      <pc:sldChg chg="modSp">
        <pc:chgData name="Irena Krošl" userId="S::irenak@vsgt.si::6f871211-9d6e-4801-9f7a-49ad5e71b0eb" providerId="AD" clId="Web-{7342172D-1B1F-81AD-7744-420BE8EF1FA8}" dt="2026-01-07T10:11:26.859" v="496" actId="20577"/>
        <pc:sldMkLst>
          <pc:docMk/>
          <pc:sldMk cId="2302625991" sldId="7816"/>
        </pc:sldMkLst>
        <pc:spChg chg="mod">
          <ac:chgData name="Irena Krošl" userId="S::irenak@vsgt.si::6f871211-9d6e-4801-9f7a-49ad5e71b0eb" providerId="AD" clId="Web-{7342172D-1B1F-81AD-7744-420BE8EF1FA8}" dt="2026-01-07T10:10:58.983" v="492" actId="1076"/>
          <ac:spMkLst>
            <pc:docMk/>
            <pc:sldMk cId="2302625991" sldId="7816"/>
            <ac:spMk id="4" creationId="{D1131F13-FF0D-597E-4DD2-F0483DA220CF}"/>
          </ac:spMkLst>
        </pc:spChg>
        <pc:spChg chg="mod">
          <ac:chgData name="Irena Krošl" userId="S::irenak@vsgt.si::6f871211-9d6e-4801-9f7a-49ad5e71b0eb" providerId="AD" clId="Web-{7342172D-1B1F-81AD-7744-420BE8EF1FA8}" dt="2026-01-07T10:11:02.421" v="493" actId="1076"/>
          <ac:spMkLst>
            <pc:docMk/>
            <pc:sldMk cId="2302625991" sldId="7816"/>
            <ac:spMk id="5" creationId="{2D2EEECD-7303-1561-1006-DD1E59EBFCDD}"/>
          </ac:spMkLst>
        </pc:spChg>
        <pc:spChg chg="mod">
          <ac:chgData name="Irena Krošl" userId="S::irenak@vsgt.si::6f871211-9d6e-4801-9f7a-49ad5e71b0eb" providerId="AD" clId="Web-{7342172D-1B1F-81AD-7744-420BE8EF1FA8}" dt="2026-01-07T10:10:57.655" v="491" actId="20577"/>
          <ac:spMkLst>
            <pc:docMk/>
            <pc:sldMk cId="2302625991" sldId="7816"/>
            <ac:spMk id="9" creationId="{C21C60D6-2622-F028-A959-9278F3780C47}"/>
          </ac:spMkLst>
        </pc:spChg>
        <pc:spChg chg="mod">
          <ac:chgData name="Irena Krošl" userId="S::irenak@vsgt.si::6f871211-9d6e-4801-9f7a-49ad5e71b0eb" providerId="AD" clId="Web-{7342172D-1B1F-81AD-7744-420BE8EF1FA8}" dt="2026-01-07T10:11:26.859" v="496" actId="20577"/>
          <ac:spMkLst>
            <pc:docMk/>
            <pc:sldMk cId="2302625991" sldId="7816"/>
            <ac:spMk id="12" creationId="{A247ED23-EDC3-8F96-153F-EF9DADE51CAC}"/>
          </ac:spMkLst>
        </pc:spChg>
      </pc:sldChg>
      <pc:sldChg chg="modSp">
        <pc:chgData name="Irena Krošl" userId="S::irenak@vsgt.si::6f871211-9d6e-4801-9f7a-49ad5e71b0eb" providerId="AD" clId="Web-{7342172D-1B1F-81AD-7744-420BE8EF1FA8}" dt="2026-01-07T10:12:09.360" v="504" actId="20577"/>
        <pc:sldMkLst>
          <pc:docMk/>
          <pc:sldMk cId="3140316194" sldId="7817"/>
        </pc:sldMkLst>
        <pc:spChg chg="mod">
          <ac:chgData name="Irena Krošl" userId="S::irenak@vsgt.si::6f871211-9d6e-4801-9f7a-49ad5e71b0eb" providerId="AD" clId="Web-{7342172D-1B1F-81AD-7744-420BE8EF1FA8}" dt="2026-01-07T10:11:37.375" v="500" actId="1076"/>
          <ac:spMkLst>
            <pc:docMk/>
            <pc:sldMk cId="3140316194" sldId="7817"/>
            <ac:spMk id="4" creationId="{F712B895-692F-7EE4-8EF1-805182E46F1F}"/>
          </ac:spMkLst>
        </pc:spChg>
        <pc:spChg chg="mod">
          <ac:chgData name="Irena Krošl" userId="S::irenak@vsgt.si::6f871211-9d6e-4801-9f7a-49ad5e71b0eb" providerId="AD" clId="Web-{7342172D-1B1F-81AD-7744-420BE8EF1FA8}" dt="2026-01-07T10:11:41.453" v="502" actId="14100"/>
          <ac:spMkLst>
            <pc:docMk/>
            <pc:sldMk cId="3140316194" sldId="7817"/>
            <ac:spMk id="5" creationId="{A7E60AD6-CFD0-6C30-B688-657BDE4D632C}"/>
          </ac:spMkLst>
        </pc:spChg>
        <pc:spChg chg="mod">
          <ac:chgData name="Irena Krošl" userId="S::irenak@vsgt.si::6f871211-9d6e-4801-9f7a-49ad5e71b0eb" providerId="AD" clId="Web-{7342172D-1B1F-81AD-7744-420BE8EF1FA8}" dt="2026-01-07T10:11:35.500" v="499" actId="20577"/>
          <ac:spMkLst>
            <pc:docMk/>
            <pc:sldMk cId="3140316194" sldId="7817"/>
            <ac:spMk id="9" creationId="{9F4DEBBB-392E-AAA5-C297-16BF88B2772E}"/>
          </ac:spMkLst>
        </pc:spChg>
        <pc:spChg chg="mod">
          <ac:chgData name="Irena Krošl" userId="S::irenak@vsgt.si::6f871211-9d6e-4801-9f7a-49ad5e71b0eb" providerId="AD" clId="Web-{7342172D-1B1F-81AD-7744-420BE8EF1FA8}" dt="2026-01-07T10:12:09.360" v="504" actId="20577"/>
          <ac:spMkLst>
            <pc:docMk/>
            <pc:sldMk cId="3140316194" sldId="7817"/>
            <ac:spMk id="12" creationId="{B5F88157-402A-56D8-9B62-7B88DE540D50}"/>
          </ac:spMkLst>
        </pc:spChg>
      </pc:sldChg>
      <pc:sldChg chg="modSp">
        <pc:chgData name="Irena Krošl" userId="S::irenak@vsgt.si::6f871211-9d6e-4801-9f7a-49ad5e71b0eb" providerId="AD" clId="Web-{7342172D-1B1F-81AD-7744-420BE8EF1FA8}" dt="2026-01-07T10:14:37.173" v="532" actId="20577"/>
        <pc:sldMkLst>
          <pc:docMk/>
          <pc:sldMk cId="3239178188" sldId="7818"/>
        </pc:sldMkLst>
        <pc:spChg chg="mod">
          <ac:chgData name="Irena Krošl" userId="S::irenak@vsgt.si::6f871211-9d6e-4801-9f7a-49ad5e71b0eb" providerId="AD" clId="Web-{7342172D-1B1F-81AD-7744-420BE8EF1FA8}" dt="2026-01-07T10:13:39.351" v="519" actId="1076"/>
          <ac:spMkLst>
            <pc:docMk/>
            <pc:sldMk cId="3239178188" sldId="7818"/>
            <ac:spMk id="4" creationId="{822BB0A6-8584-FC0E-199D-A86E143CCE19}"/>
          </ac:spMkLst>
        </pc:spChg>
        <pc:spChg chg="mod">
          <ac:chgData name="Irena Krošl" userId="S::irenak@vsgt.si::6f871211-9d6e-4801-9f7a-49ad5e71b0eb" providerId="AD" clId="Web-{7342172D-1B1F-81AD-7744-420BE8EF1FA8}" dt="2026-01-07T10:14:14.326" v="525" actId="20577"/>
          <ac:spMkLst>
            <pc:docMk/>
            <pc:sldMk cId="3239178188" sldId="7818"/>
            <ac:spMk id="5" creationId="{48D297A6-AFA3-D577-27EF-A7FACABDAB74}"/>
          </ac:spMkLst>
        </pc:spChg>
        <pc:spChg chg="mod">
          <ac:chgData name="Irena Krošl" userId="S::irenak@vsgt.si::6f871211-9d6e-4801-9f7a-49ad5e71b0eb" providerId="AD" clId="Web-{7342172D-1B1F-81AD-7744-420BE8EF1FA8}" dt="2026-01-07T10:13:39.085" v="518" actId="20577"/>
          <ac:spMkLst>
            <pc:docMk/>
            <pc:sldMk cId="3239178188" sldId="7818"/>
            <ac:spMk id="9" creationId="{1D7375FF-B6EA-3517-A314-71F9C02E15ED}"/>
          </ac:spMkLst>
        </pc:spChg>
        <pc:spChg chg="mod">
          <ac:chgData name="Irena Krošl" userId="S::irenak@vsgt.si::6f871211-9d6e-4801-9f7a-49ad5e71b0eb" providerId="AD" clId="Web-{7342172D-1B1F-81AD-7744-420BE8EF1FA8}" dt="2026-01-07T10:14:37.173" v="532" actId="20577"/>
          <ac:spMkLst>
            <pc:docMk/>
            <pc:sldMk cId="3239178188" sldId="7818"/>
            <ac:spMk id="12" creationId="{B0A8B64E-52B9-FC53-1BE5-769FEB3EE78F}"/>
          </ac:spMkLst>
        </pc:spChg>
      </pc:sldChg>
      <pc:sldChg chg="modSp">
        <pc:chgData name="Irena Krošl" userId="S::irenak@vsgt.si::6f871211-9d6e-4801-9f7a-49ad5e71b0eb" providerId="AD" clId="Web-{7342172D-1B1F-81AD-7744-420BE8EF1FA8}" dt="2026-01-07T10:15:01.021" v="537" actId="1076"/>
        <pc:sldMkLst>
          <pc:docMk/>
          <pc:sldMk cId="799247901" sldId="7819"/>
        </pc:sldMkLst>
        <pc:spChg chg="mod">
          <ac:chgData name="Irena Krošl" userId="S::irenak@vsgt.si::6f871211-9d6e-4801-9f7a-49ad5e71b0eb" providerId="AD" clId="Web-{7342172D-1B1F-81AD-7744-420BE8EF1FA8}" dt="2026-01-07T10:15:00.411" v="536" actId="20577"/>
          <ac:spMkLst>
            <pc:docMk/>
            <pc:sldMk cId="799247901" sldId="7819"/>
            <ac:spMk id="4" creationId="{D14C864C-2085-6082-AB75-218960661FB5}"/>
          </ac:spMkLst>
        </pc:spChg>
        <pc:spChg chg="mod">
          <ac:chgData name="Irena Krošl" userId="S::irenak@vsgt.si::6f871211-9d6e-4801-9f7a-49ad5e71b0eb" providerId="AD" clId="Web-{7342172D-1B1F-81AD-7744-420BE8EF1FA8}" dt="2026-01-07T10:14:49.972" v="534" actId="20577"/>
          <ac:spMkLst>
            <pc:docMk/>
            <pc:sldMk cId="799247901" sldId="7819"/>
            <ac:spMk id="9" creationId="{34605FEF-8A26-20CC-1A88-60C820181C30}"/>
          </ac:spMkLst>
        </pc:spChg>
        <pc:picChg chg="mod">
          <ac:chgData name="Irena Krošl" userId="S::irenak@vsgt.si::6f871211-9d6e-4801-9f7a-49ad5e71b0eb" providerId="AD" clId="Web-{7342172D-1B1F-81AD-7744-420BE8EF1FA8}" dt="2026-01-07T10:15:01.021" v="537" actId="1076"/>
          <ac:picMkLst>
            <pc:docMk/>
            <pc:sldMk cId="799247901" sldId="7819"/>
            <ac:picMk id="3" creationId="{31B7A60B-4FEB-6375-09E6-3CCB00CB2F72}"/>
          </ac:picMkLst>
        </pc:picChg>
      </pc:sldChg>
      <pc:sldChg chg="modSp">
        <pc:chgData name="Irena Krošl" userId="S::irenak@vsgt.si::6f871211-9d6e-4801-9f7a-49ad5e71b0eb" providerId="AD" clId="Web-{7342172D-1B1F-81AD-7744-420BE8EF1FA8}" dt="2026-01-07T10:16:42.784" v="551" actId="1076"/>
        <pc:sldMkLst>
          <pc:docMk/>
          <pc:sldMk cId="2556133508" sldId="7820"/>
        </pc:sldMkLst>
        <pc:spChg chg="mod">
          <ac:chgData name="Irena Krošl" userId="S::irenak@vsgt.si::6f871211-9d6e-4801-9f7a-49ad5e71b0eb" providerId="AD" clId="Web-{7342172D-1B1F-81AD-7744-420BE8EF1FA8}" dt="2026-01-07T10:16:40.877" v="550" actId="1076"/>
          <ac:spMkLst>
            <pc:docMk/>
            <pc:sldMk cId="2556133508" sldId="7820"/>
            <ac:spMk id="4" creationId="{77C22BBC-D39B-9CB3-4CFA-33834D8B2E06}"/>
          </ac:spMkLst>
        </pc:spChg>
        <pc:spChg chg="mod">
          <ac:chgData name="Irena Krošl" userId="S::irenak@vsgt.si::6f871211-9d6e-4801-9f7a-49ad5e71b0eb" providerId="AD" clId="Web-{7342172D-1B1F-81AD-7744-420BE8EF1FA8}" dt="2026-01-07T10:16:42.784" v="551" actId="1076"/>
          <ac:spMkLst>
            <pc:docMk/>
            <pc:sldMk cId="2556133508" sldId="7820"/>
            <ac:spMk id="5" creationId="{30CA3E04-46CD-F921-DAEA-7038187B1AD6}"/>
          </ac:spMkLst>
        </pc:spChg>
      </pc:sldChg>
      <pc:sldChg chg="modSp">
        <pc:chgData name="Irena Krošl" userId="S::irenak@vsgt.si::6f871211-9d6e-4801-9f7a-49ad5e71b0eb" providerId="AD" clId="Web-{7342172D-1B1F-81AD-7744-420BE8EF1FA8}" dt="2026-01-07T10:24:29.078" v="574" actId="20577"/>
        <pc:sldMkLst>
          <pc:docMk/>
          <pc:sldMk cId="2057560085" sldId="7821"/>
        </pc:sldMkLst>
        <pc:spChg chg="mod">
          <ac:chgData name="Irena Krošl" userId="S::irenak@vsgt.si::6f871211-9d6e-4801-9f7a-49ad5e71b0eb" providerId="AD" clId="Web-{7342172D-1B1F-81AD-7744-420BE8EF1FA8}" dt="2026-01-07T10:23:51.795" v="567" actId="1076"/>
          <ac:spMkLst>
            <pc:docMk/>
            <pc:sldMk cId="2057560085" sldId="7821"/>
            <ac:spMk id="5" creationId="{745A430A-1673-0492-89CE-B976C5996CE9}"/>
          </ac:spMkLst>
        </pc:spChg>
        <pc:spChg chg="mod">
          <ac:chgData name="Irena Krošl" userId="S::irenak@vsgt.si::6f871211-9d6e-4801-9f7a-49ad5e71b0eb" providerId="AD" clId="Web-{7342172D-1B1F-81AD-7744-420BE8EF1FA8}" dt="2026-01-07T10:24:29.078" v="574" actId="20577"/>
          <ac:spMkLst>
            <pc:docMk/>
            <pc:sldMk cId="2057560085" sldId="7821"/>
            <ac:spMk id="6" creationId="{5052D329-7FF4-953E-85B2-2E1E12B7E4D4}"/>
          </ac:spMkLst>
        </pc:spChg>
        <pc:spChg chg="mod">
          <ac:chgData name="Irena Krošl" userId="S::irenak@vsgt.si::6f871211-9d6e-4801-9f7a-49ad5e71b0eb" providerId="AD" clId="Web-{7342172D-1B1F-81AD-7744-420BE8EF1FA8}" dt="2026-01-07T10:23:37.185" v="561" actId="20577"/>
          <ac:spMkLst>
            <pc:docMk/>
            <pc:sldMk cId="2057560085" sldId="7821"/>
            <ac:spMk id="13" creationId="{5873F6A2-B949-A732-EC67-E0640A18BDA5}"/>
          </ac:spMkLst>
        </pc:spChg>
        <pc:picChg chg="mod">
          <ac:chgData name="Irena Krošl" userId="S::irenak@vsgt.si::6f871211-9d6e-4801-9f7a-49ad5e71b0eb" providerId="AD" clId="Web-{7342172D-1B1F-81AD-7744-420BE8EF1FA8}" dt="2026-01-07T10:23:40.763" v="563" actId="14100"/>
          <ac:picMkLst>
            <pc:docMk/>
            <pc:sldMk cId="2057560085" sldId="7821"/>
            <ac:picMk id="12" creationId="{B317C041-FBC8-C68F-800C-1B411517F4F8}"/>
          </ac:picMkLst>
        </pc:picChg>
        <pc:picChg chg="mod">
          <ac:chgData name="Irena Krošl" userId="S::irenak@vsgt.si::6f871211-9d6e-4801-9f7a-49ad5e71b0eb" providerId="AD" clId="Web-{7342172D-1B1F-81AD-7744-420BE8EF1FA8}" dt="2026-01-07T10:23:50.342" v="566" actId="14100"/>
          <ac:picMkLst>
            <pc:docMk/>
            <pc:sldMk cId="2057560085" sldId="7821"/>
            <ac:picMk id="14" creationId="{972EC591-71CE-BAD5-19C6-B6B73CEA4F4C}"/>
          </ac:picMkLst>
        </pc:picChg>
      </pc:sldChg>
      <pc:sldChg chg="modSp">
        <pc:chgData name="Irena Krošl" userId="S::irenak@vsgt.si::6f871211-9d6e-4801-9f7a-49ad5e71b0eb" providerId="AD" clId="Web-{7342172D-1B1F-81AD-7744-420BE8EF1FA8}" dt="2026-01-07T10:10:28.045" v="485" actId="1076"/>
        <pc:sldMkLst>
          <pc:docMk/>
          <pc:sldMk cId="729082821" sldId="7822"/>
        </pc:sldMkLst>
        <pc:spChg chg="mod">
          <ac:chgData name="Irena Krošl" userId="S::irenak@vsgt.si::6f871211-9d6e-4801-9f7a-49ad5e71b0eb" providerId="AD" clId="Web-{7342172D-1B1F-81AD-7744-420BE8EF1FA8}" dt="2026-01-07T10:10:22.763" v="483" actId="20577"/>
          <ac:spMkLst>
            <pc:docMk/>
            <pc:sldMk cId="729082821" sldId="7822"/>
            <ac:spMk id="5" creationId="{10037A03-2936-D6B5-5C1A-C1798BAF138F}"/>
          </ac:spMkLst>
        </pc:spChg>
        <pc:spChg chg="mod">
          <ac:chgData name="Irena Krošl" userId="S::irenak@vsgt.si::6f871211-9d6e-4801-9f7a-49ad5e71b0eb" providerId="AD" clId="Web-{7342172D-1B1F-81AD-7744-420BE8EF1FA8}" dt="2026-01-07T10:10:05.466" v="479" actId="1076"/>
          <ac:spMkLst>
            <pc:docMk/>
            <pc:sldMk cId="729082821" sldId="7822"/>
            <ac:spMk id="9" creationId="{55AB393E-EBF6-8470-D2C8-A4DEA51A189F}"/>
          </ac:spMkLst>
        </pc:spChg>
        <pc:spChg chg="mod">
          <ac:chgData name="Irena Krošl" userId="S::irenak@vsgt.si::6f871211-9d6e-4801-9f7a-49ad5e71b0eb" providerId="AD" clId="Web-{7342172D-1B1F-81AD-7744-420BE8EF1FA8}" dt="2026-01-07T10:10:28.045" v="485" actId="1076"/>
          <ac:spMkLst>
            <pc:docMk/>
            <pc:sldMk cId="729082821" sldId="7822"/>
            <ac:spMk id="12" creationId="{D4CF2A4D-1ABC-AC65-17A9-2435263C7F27}"/>
          </ac:spMkLst>
        </pc:spChg>
      </pc:sldChg>
      <pc:sldChg chg="modSp">
        <pc:chgData name="Irena Krošl" userId="S::irenak@vsgt.si::6f871211-9d6e-4801-9f7a-49ad5e71b0eb" providerId="AD" clId="Web-{7342172D-1B1F-81AD-7744-420BE8EF1FA8}" dt="2026-01-07T10:10:38.201" v="487" actId="1076"/>
        <pc:sldMkLst>
          <pc:docMk/>
          <pc:sldMk cId="4092833969" sldId="7823"/>
        </pc:sldMkLst>
        <pc:spChg chg="mod">
          <ac:chgData name="Irena Krošl" userId="S::irenak@vsgt.si::6f871211-9d6e-4801-9f7a-49ad5e71b0eb" providerId="AD" clId="Web-{7342172D-1B1F-81AD-7744-420BE8EF1FA8}" dt="2026-01-07T10:10:38.201" v="487" actId="1076"/>
          <ac:spMkLst>
            <pc:docMk/>
            <pc:sldMk cId="4092833969" sldId="7823"/>
            <ac:spMk id="9" creationId="{463E3F9C-49A9-5C52-5F04-89FBE9E5A2FF}"/>
          </ac:spMkLst>
        </pc:spChg>
      </pc:sldChg>
      <pc:sldChg chg="modSp">
        <pc:chgData name="Irena Krošl" userId="S::irenak@vsgt.si::6f871211-9d6e-4801-9f7a-49ad5e71b0eb" providerId="AD" clId="Web-{7342172D-1B1F-81AD-7744-420BE8EF1FA8}" dt="2026-01-07T10:12:53.407" v="511" actId="20577"/>
        <pc:sldMkLst>
          <pc:docMk/>
          <pc:sldMk cId="4231648993" sldId="7824"/>
        </pc:sldMkLst>
        <pc:spChg chg="mod">
          <ac:chgData name="Irena Krošl" userId="S::irenak@vsgt.si::6f871211-9d6e-4801-9f7a-49ad5e71b0eb" providerId="AD" clId="Web-{7342172D-1B1F-81AD-7744-420BE8EF1FA8}" dt="2026-01-07T10:12:13.375" v="505" actId="14100"/>
          <ac:spMkLst>
            <pc:docMk/>
            <pc:sldMk cId="4231648993" sldId="7824"/>
            <ac:spMk id="5" creationId="{3165999D-FA58-0ED5-D51A-141FA1BD5D6F}"/>
          </ac:spMkLst>
        </pc:spChg>
        <pc:spChg chg="mod">
          <ac:chgData name="Irena Krošl" userId="S::irenak@vsgt.si::6f871211-9d6e-4801-9f7a-49ad5e71b0eb" providerId="AD" clId="Web-{7342172D-1B1F-81AD-7744-420BE8EF1FA8}" dt="2026-01-07T10:12:53.407" v="511" actId="20577"/>
          <ac:spMkLst>
            <pc:docMk/>
            <pc:sldMk cId="4231648993" sldId="7824"/>
            <ac:spMk id="9" creationId="{F2F5FF6D-1777-3633-22E7-48367DBBC5DC}"/>
          </ac:spMkLst>
        </pc:spChg>
      </pc:sldChg>
      <pc:sldChg chg="modSp">
        <pc:chgData name="Irena Krošl" userId="S::irenak@vsgt.si::6f871211-9d6e-4801-9f7a-49ad5e71b0eb" providerId="AD" clId="Web-{7342172D-1B1F-81AD-7744-420BE8EF1FA8}" dt="2026-01-07T10:16:35.033" v="549" actId="20577"/>
        <pc:sldMkLst>
          <pc:docMk/>
          <pc:sldMk cId="2937409219" sldId="7825"/>
        </pc:sldMkLst>
        <pc:spChg chg="mod">
          <ac:chgData name="Irena Krošl" userId="S::irenak@vsgt.si::6f871211-9d6e-4801-9f7a-49ad5e71b0eb" providerId="AD" clId="Web-{7342172D-1B1F-81AD-7744-420BE8EF1FA8}" dt="2026-01-07T10:15:31.291" v="540" actId="20577"/>
          <ac:spMkLst>
            <pc:docMk/>
            <pc:sldMk cId="2937409219" sldId="7825"/>
            <ac:spMk id="3" creationId="{0A57C4FF-873C-96B7-AB45-54D96F6DA68E}"/>
          </ac:spMkLst>
        </pc:spChg>
        <pc:spChg chg="mod">
          <ac:chgData name="Irena Krošl" userId="S::irenak@vsgt.si::6f871211-9d6e-4801-9f7a-49ad5e71b0eb" providerId="AD" clId="Web-{7342172D-1B1F-81AD-7744-420BE8EF1FA8}" dt="2026-01-07T10:16:35.033" v="549" actId="20577"/>
          <ac:spMkLst>
            <pc:docMk/>
            <pc:sldMk cId="2937409219" sldId="7825"/>
            <ac:spMk id="5" creationId="{BB2FB4CE-529C-43A9-6F54-6A4C210B42FB}"/>
          </ac:spMkLst>
        </pc:spChg>
        <pc:picChg chg="mod">
          <ac:chgData name="Irena Krošl" userId="S::irenak@vsgt.si::6f871211-9d6e-4801-9f7a-49ad5e71b0eb" providerId="AD" clId="Web-{7342172D-1B1F-81AD-7744-420BE8EF1FA8}" dt="2026-01-07T10:15:39.323" v="542" actId="14100"/>
          <ac:picMkLst>
            <pc:docMk/>
            <pc:sldMk cId="2937409219" sldId="7825"/>
            <ac:picMk id="2" creationId="{0C471A5E-4A43-4D96-4419-8101AF2D2B9E}"/>
          </ac:picMkLst>
        </pc:picChg>
        <pc:picChg chg="mod">
          <ac:chgData name="Irena Krošl" userId="S::irenak@vsgt.si::6f871211-9d6e-4801-9f7a-49ad5e71b0eb" providerId="AD" clId="Web-{7342172D-1B1F-81AD-7744-420BE8EF1FA8}" dt="2026-01-07T10:15:51.090" v="546" actId="1076"/>
          <ac:picMkLst>
            <pc:docMk/>
            <pc:sldMk cId="2937409219" sldId="7825"/>
            <ac:picMk id="11" creationId="{B8F09F52-7537-DF60-B161-A1648189115F}"/>
          </ac:picMkLst>
        </pc:picChg>
      </pc:sldChg>
      <pc:sldChg chg="modSp">
        <pc:chgData name="Irena Krošl" userId="S::irenak@vsgt.si::6f871211-9d6e-4801-9f7a-49ad5e71b0eb" providerId="AD" clId="Web-{7342172D-1B1F-81AD-7744-420BE8EF1FA8}" dt="2026-01-07T08:25:37.865" v="10" actId="20577"/>
        <pc:sldMkLst>
          <pc:docMk/>
          <pc:sldMk cId="1018129735" sldId="7827"/>
        </pc:sldMkLst>
        <pc:spChg chg="mod">
          <ac:chgData name="Irena Krošl" userId="S::irenak@vsgt.si::6f871211-9d6e-4801-9f7a-49ad5e71b0eb" providerId="AD" clId="Web-{7342172D-1B1F-81AD-7744-420BE8EF1FA8}" dt="2026-01-07T08:24:52.597" v="6" actId="1076"/>
          <ac:spMkLst>
            <pc:docMk/>
            <pc:sldMk cId="1018129735" sldId="7827"/>
            <ac:spMk id="7" creationId="{9B26CCF2-4A4C-E1AD-652E-289325730406}"/>
          </ac:spMkLst>
        </pc:spChg>
        <pc:spChg chg="mod">
          <ac:chgData name="Irena Krošl" userId="S::irenak@vsgt.si::6f871211-9d6e-4801-9f7a-49ad5e71b0eb" providerId="AD" clId="Web-{7342172D-1B1F-81AD-7744-420BE8EF1FA8}" dt="2026-01-07T08:24:42.393" v="4" actId="1076"/>
          <ac:spMkLst>
            <pc:docMk/>
            <pc:sldMk cId="1018129735" sldId="7827"/>
            <ac:spMk id="8" creationId="{36AD0CAE-C7BE-39E2-3933-B1E3E8483915}"/>
          </ac:spMkLst>
        </pc:spChg>
        <pc:spChg chg="mod">
          <ac:chgData name="Irena Krošl" userId="S::irenak@vsgt.si::6f871211-9d6e-4801-9f7a-49ad5e71b0eb" providerId="AD" clId="Web-{7342172D-1B1F-81AD-7744-420BE8EF1FA8}" dt="2026-01-07T08:25:37.865" v="10" actId="20577"/>
          <ac:spMkLst>
            <pc:docMk/>
            <pc:sldMk cId="1018129735" sldId="7827"/>
            <ac:spMk id="9" creationId="{EE89ECEB-888E-DCE3-4D08-92982163BB44}"/>
          </ac:spMkLst>
        </pc:spChg>
        <pc:cxnChg chg="mod">
          <ac:chgData name="Irena Krošl" userId="S::irenak@vsgt.si::6f871211-9d6e-4801-9f7a-49ad5e71b0eb" providerId="AD" clId="Web-{7342172D-1B1F-81AD-7744-420BE8EF1FA8}" dt="2026-01-07T08:24:48.659" v="5" actId="1076"/>
          <ac:cxnSpMkLst>
            <pc:docMk/>
            <pc:sldMk cId="1018129735" sldId="7827"/>
            <ac:cxnSpMk id="34" creationId="{86B8D434-90D2-06A8-ED69-342AFABB41E2}"/>
          </ac:cxnSpMkLst>
        </pc:cxnChg>
      </pc:sldChg>
      <pc:sldChg chg="modSp">
        <pc:chgData name="Irena Krošl" userId="S::irenak@vsgt.si::6f871211-9d6e-4801-9f7a-49ad5e71b0eb" providerId="AD" clId="Web-{7342172D-1B1F-81AD-7744-420BE8EF1FA8}" dt="2026-01-07T08:26:38.712" v="25" actId="20577"/>
        <pc:sldMkLst>
          <pc:docMk/>
          <pc:sldMk cId="3454423954" sldId="7828"/>
        </pc:sldMkLst>
        <pc:spChg chg="mod">
          <ac:chgData name="Irena Krošl" userId="S::irenak@vsgt.si::6f871211-9d6e-4801-9f7a-49ad5e71b0eb" providerId="AD" clId="Web-{7342172D-1B1F-81AD-7744-420BE8EF1FA8}" dt="2026-01-07T08:25:53.678" v="15" actId="14100"/>
          <ac:spMkLst>
            <pc:docMk/>
            <pc:sldMk cId="3454423954" sldId="7828"/>
            <ac:spMk id="6" creationId="{86AA1835-DC6B-CCB6-57FC-71ECD590E4CB}"/>
          </ac:spMkLst>
        </pc:spChg>
        <pc:spChg chg="mod">
          <ac:chgData name="Irena Krošl" userId="S::irenak@vsgt.si::6f871211-9d6e-4801-9f7a-49ad5e71b0eb" providerId="AD" clId="Web-{7342172D-1B1F-81AD-7744-420BE8EF1FA8}" dt="2026-01-07T08:26:20.023" v="20" actId="1076"/>
          <ac:spMkLst>
            <pc:docMk/>
            <pc:sldMk cId="3454423954" sldId="7828"/>
            <ac:spMk id="7" creationId="{BC6DC8E0-AE11-0B4C-E055-73BE9E2C62F6}"/>
          </ac:spMkLst>
        </pc:spChg>
        <pc:spChg chg="mod">
          <ac:chgData name="Irena Krošl" userId="S::irenak@vsgt.si::6f871211-9d6e-4801-9f7a-49ad5e71b0eb" providerId="AD" clId="Web-{7342172D-1B1F-81AD-7744-420BE8EF1FA8}" dt="2026-01-07T08:25:50.584" v="14" actId="1076"/>
          <ac:spMkLst>
            <pc:docMk/>
            <pc:sldMk cId="3454423954" sldId="7828"/>
            <ac:spMk id="8" creationId="{BF966DF3-DDBB-0691-A08D-B9C4B55754DE}"/>
          </ac:spMkLst>
        </pc:spChg>
        <pc:spChg chg="mod">
          <ac:chgData name="Irena Krošl" userId="S::irenak@vsgt.si::6f871211-9d6e-4801-9f7a-49ad5e71b0eb" providerId="AD" clId="Web-{7342172D-1B1F-81AD-7744-420BE8EF1FA8}" dt="2026-01-07T08:25:45.756" v="13" actId="14100"/>
          <ac:spMkLst>
            <pc:docMk/>
            <pc:sldMk cId="3454423954" sldId="7828"/>
            <ac:spMk id="9" creationId="{26F7DC88-EFF5-C239-9628-85F23052E8B2}"/>
          </ac:spMkLst>
        </pc:spChg>
        <pc:spChg chg="mod">
          <ac:chgData name="Irena Krošl" userId="S::irenak@vsgt.si::6f871211-9d6e-4801-9f7a-49ad5e71b0eb" providerId="AD" clId="Web-{7342172D-1B1F-81AD-7744-420BE8EF1FA8}" dt="2026-01-07T08:26:38.712" v="25" actId="20577"/>
          <ac:spMkLst>
            <pc:docMk/>
            <pc:sldMk cId="3454423954" sldId="7828"/>
            <ac:spMk id="11" creationId="{3565E3EF-C307-B569-54A2-2C98CA868697}"/>
          </ac:spMkLst>
        </pc:spChg>
        <pc:cxnChg chg="mod">
          <ac:chgData name="Irena Krošl" userId="S::irenak@vsgt.si::6f871211-9d6e-4801-9f7a-49ad5e71b0eb" providerId="AD" clId="Web-{7342172D-1B1F-81AD-7744-420BE8EF1FA8}" dt="2026-01-07T08:26:14.804" v="19" actId="1076"/>
          <ac:cxnSpMkLst>
            <pc:docMk/>
            <pc:sldMk cId="3454423954" sldId="7828"/>
            <ac:cxnSpMk id="34" creationId="{85A7DC77-FDF9-510D-8D5F-7EFB2E86A121}"/>
          </ac:cxnSpMkLst>
        </pc:cxnChg>
      </pc:sldChg>
    </pc:docChg>
  </pc:docChgLst>
  <pc:docChgLst>
    <pc:chgData name="Tatjana Klakočar" userId="52d434e4-ce75-449b-9aeb-5e821878ed4a" providerId="ADAL" clId="{65BEC8FF-9CA5-4476-881A-8EFCBC907724}"/>
    <pc:docChg chg="addSld modSld">
      <pc:chgData name="Tatjana Klakočar" userId="52d434e4-ce75-449b-9aeb-5e821878ed4a" providerId="ADAL" clId="{65BEC8FF-9CA5-4476-881A-8EFCBC907724}" dt="2025-12-08T10:07:57.330" v="18" actId="20577"/>
      <pc:docMkLst>
        <pc:docMk/>
      </pc:docMkLst>
      <pc:sldChg chg="add">
        <pc:chgData name="Tatjana Klakočar" userId="52d434e4-ce75-449b-9aeb-5e821878ed4a" providerId="ADAL" clId="{65BEC8FF-9CA5-4476-881A-8EFCBC907724}" dt="2025-12-08T07:50:07.426" v="0"/>
        <pc:sldMkLst>
          <pc:docMk/>
          <pc:sldMk cId="653632351" sldId="4352"/>
        </pc:sldMkLst>
      </pc:sldChg>
      <pc:sldChg chg="add">
        <pc:chgData name="Tatjana Klakočar" userId="52d434e4-ce75-449b-9aeb-5e821878ed4a" providerId="ADAL" clId="{65BEC8FF-9CA5-4476-881A-8EFCBC907724}" dt="2025-12-08T07:50:07.426" v="0"/>
        <pc:sldMkLst>
          <pc:docMk/>
          <pc:sldMk cId="866636481" sldId="6422"/>
        </pc:sldMkLst>
      </pc:sldChg>
      <pc:sldChg chg="add">
        <pc:chgData name="Tatjana Klakočar" userId="52d434e4-ce75-449b-9aeb-5e821878ed4a" providerId="ADAL" clId="{65BEC8FF-9CA5-4476-881A-8EFCBC907724}" dt="2025-12-08T07:50:07.426" v="0"/>
        <pc:sldMkLst>
          <pc:docMk/>
          <pc:sldMk cId="1743028706" sldId="6508"/>
        </pc:sldMkLst>
      </pc:sldChg>
      <pc:sldChg chg="add">
        <pc:chgData name="Tatjana Klakočar" userId="52d434e4-ce75-449b-9aeb-5e821878ed4a" providerId="ADAL" clId="{65BEC8FF-9CA5-4476-881A-8EFCBC907724}" dt="2025-12-08T07:50:07.426" v="0"/>
        <pc:sldMkLst>
          <pc:docMk/>
          <pc:sldMk cId="1734629837" sldId="6521"/>
        </pc:sldMkLst>
      </pc:sldChg>
      <pc:sldChg chg="add">
        <pc:chgData name="Tatjana Klakočar" userId="52d434e4-ce75-449b-9aeb-5e821878ed4a" providerId="ADAL" clId="{65BEC8FF-9CA5-4476-881A-8EFCBC907724}" dt="2025-12-08T07:50:07.426" v="0"/>
        <pc:sldMkLst>
          <pc:docMk/>
          <pc:sldMk cId="2878441748" sldId="6543"/>
        </pc:sldMkLst>
      </pc:sldChg>
      <pc:sldChg chg="modSp add mod">
        <pc:chgData name="Tatjana Klakočar" userId="52d434e4-ce75-449b-9aeb-5e821878ed4a" providerId="ADAL" clId="{65BEC8FF-9CA5-4476-881A-8EFCBC907724}" dt="2025-12-08T10:07:57.330" v="18" actId="20577"/>
        <pc:sldMkLst>
          <pc:docMk/>
          <pc:sldMk cId="2925093511" sldId="7695"/>
        </pc:sldMkLst>
        <pc:spChg chg="mod">
          <ac:chgData name="Tatjana Klakočar" userId="52d434e4-ce75-449b-9aeb-5e821878ed4a" providerId="ADAL" clId="{65BEC8FF-9CA5-4476-881A-8EFCBC907724}" dt="2025-12-08T10:07:57.330" v="18" actId="20577"/>
          <ac:spMkLst>
            <pc:docMk/>
            <pc:sldMk cId="2925093511" sldId="7695"/>
            <ac:spMk id="4" creationId="{DBE7B35A-8005-C91E-5654-96A2A0BFA34E}"/>
          </ac:spMkLst>
        </pc:spChg>
      </pc:sldChg>
      <pc:sldChg chg="add">
        <pc:chgData name="Tatjana Klakočar" userId="52d434e4-ce75-449b-9aeb-5e821878ed4a" providerId="ADAL" clId="{65BEC8FF-9CA5-4476-881A-8EFCBC907724}" dt="2025-12-08T07:50:07.426" v="0"/>
        <pc:sldMkLst>
          <pc:docMk/>
          <pc:sldMk cId="648164715" sldId="7696"/>
        </pc:sldMkLst>
      </pc:sldChg>
      <pc:sldChg chg="add">
        <pc:chgData name="Tatjana Klakočar" userId="52d434e4-ce75-449b-9aeb-5e821878ed4a" providerId="ADAL" clId="{65BEC8FF-9CA5-4476-881A-8EFCBC907724}" dt="2025-12-08T07:50:07.426" v="0"/>
        <pc:sldMkLst>
          <pc:docMk/>
          <pc:sldMk cId="2565865014" sldId="7716"/>
        </pc:sldMkLst>
      </pc:sldChg>
      <pc:sldChg chg="add">
        <pc:chgData name="Tatjana Klakočar" userId="52d434e4-ce75-449b-9aeb-5e821878ed4a" providerId="ADAL" clId="{65BEC8FF-9CA5-4476-881A-8EFCBC907724}" dt="2025-12-08T07:50:07.426" v="0"/>
        <pc:sldMkLst>
          <pc:docMk/>
          <pc:sldMk cId="1164802475" sldId="7732"/>
        </pc:sldMkLst>
      </pc:sldChg>
      <pc:sldChg chg="add">
        <pc:chgData name="Tatjana Klakočar" userId="52d434e4-ce75-449b-9aeb-5e821878ed4a" providerId="ADAL" clId="{65BEC8FF-9CA5-4476-881A-8EFCBC907724}" dt="2025-12-08T07:50:07.426" v="0"/>
        <pc:sldMkLst>
          <pc:docMk/>
          <pc:sldMk cId="3513236028" sldId="7761"/>
        </pc:sldMkLst>
      </pc:sldChg>
      <pc:sldChg chg="add">
        <pc:chgData name="Tatjana Klakočar" userId="52d434e4-ce75-449b-9aeb-5e821878ed4a" providerId="ADAL" clId="{65BEC8FF-9CA5-4476-881A-8EFCBC907724}" dt="2025-12-08T07:50:07.426" v="0"/>
        <pc:sldMkLst>
          <pc:docMk/>
          <pc:sldMk cId="1458162308" sldId="7765"/>
        </pc:sldMkLst>
      </pc:sldChg>
      <pc:sldChg chg="add">
        <pc:chgData name="Tatjana Klakočar" userId="52d434e4-ce75-449b-9aeb-5e821878ed4a" providerId="ADAL" clId="{65BEC8FF-9CA5-4476-881A-8EFCBC907724}" dt="2025-12-08T07:50:07.426" v="0"/>
        <pc:sldMkLst>
          <pc:docMk/>
          <pc:sldMk cId="1721721080" sldId="7774"/>
        </pc:sldMkLst>
      </pc:sldChg>
      <pc:sldChg chg="add">
        <pc:chgData name="Tatjana Klakočar" userId="52d434e4-ce75-449b-9aeb-5e821878ed4a" providerId="ADAL" clId="{65BEC8FF-9CA5-4476-881A-8EFCBC907724}" dt="2025-12-08T07:50:07.426" v="0"/>
        <pc:sldMkLst>
          <pc:docMk/>
          <pc:sldMk cId="3801510155" sldId="7776"/>
        </pc:sldMkLst>
      </pc:sldChg>
      <pc:sldChg chg="add">
        <pc:chgData name="Tatjana Klakočar" userId="52d434e4-ce75-449b-9aeb-5e821878ed4a" providerId="ADAL" clId="{65BEC8FF-9CA5-4476-881A-8EFCBC907724}" dt="2025-12-08T07:50:07.426" v="0"/>
        <pc:sldMkLst>
          <pc:docMk/>
          <pc:sldMk cId="1091860606" sldId="7778"/>
        </pc:sldMkLst>
      </pc:sldChg>
      <pc:sldChg chg="add">
        <pc:chgData name="Tatjana Klakočar" userId="52d434e4-ce75-449b-9aeb-5e821878ed4a" providerId="ADAL" clId="{65BEC8FF-9CA5-4476-881A-8EFCBC907724}" dt="2025-12-08T07:50:07.426" v="0"/>
        <pc:sldMkLst>
          <pc:docMk/>
          <pc:sldMk cId="2324398364" sldId="7779"/>
        </pc:sldMkLst>
      </pc:sldChg>
      <pc:sldChg chg="add">
        <pc:chgData name="Tatjana Klakočar" userId="52d434e4-ce75-449b-9aeb-5e821878ed4a" providerId="ADAL" clId="{65BEC8FF-9CA5-4476-881A-8EFCBC907724}" dt="2025-12-08T07:50:07.426" v="0"/>
        <pc:sldMkLst>
          <pc:docMk/>
          <pc:sldMk cId="770587786" sldId="7780"/>
        </pc:sldMkLst>
      </pc:sldChg>
      <pc:sldChg chg="add">
        <pc:chgData name="Tatjana Klakočar" userId="52d434e4-ce75-449b-9aeb-5e821878ed4a" providerId="ADAL" clId="{65BEC8FF-9CA5-4476-881A-8EFCBC907724}" dt="2025-12-08T07:50:07.426" v="0"/>
        <pc:sldMkLst>
          <pc:docMk/>
          <pc:sldMk cId="3895456627" sldId="7781"/>
        </pc:sldMkLst>
      </pc:sldChg>
      <pc:sldChg chg="add">
        <pc:chgData name="Tatjana Klakočar" userId="52d434e4-ce75-449b-9aeb-5e821878ed4a" providerId="ADAL" clId="{65BEC8FF-9CA5-4476-881A-8EFCBC907724}" dt="2025-12-08T07:50:07.426" v="0"/>
        <pc:sldMkLst>
          <pc:docMk/>
          <pc:sldMk cId="1649070570" sldId="7782"/>
        </pc:sldMkLst>
      </pc:sldChg>
      <pc:sldChg chg="add">
        <pc:chgData name="Tatjana Klakočar" userId="52d434e4-ce75-449b-9aeb-5e821878ed4a" providerId="ADAL" clId="{65BEC8FF-9CA5-4476-881A-8EFCBC907724}" dt="2025-12-08T07:50:07.426" v="0"/>
        <pc:sldMkLst>
          <pc:docMk/>
          <pc:sldMk cId="2230254036" sldId="7783"/>
        </pc:sldMkLst>
      </pc:sldChg>
      <pc:sldChg chg="add">
        <pc:chgData name="Tatjana Klakočar" userId="52d434e4-ce75-449b-9aeb-5e821878ed4a" providerId="ADAL" clId="{65BEC8FF-9CA5-4476-881A-8EFCBC907724}" dt="2025-12-08T07:50:07.426" v="0"/>
        <pc:sldMkLst>
          <pc:docMk/>
          <pc:sldMk cId="1095686593" sldId="7784"/>
        </pc:sldMkLst>
      </pc:sldChg>
      <pc:sldChg chg="add">
        <pc:chgData name="Tatjana Klakočar" userId="52d434e4-ce75-449b-9aeb-5e821878ed4a" providerId="ADAL" clId="{65BEC8FF-9CA5-4476-881A-8EFCBC907724}" dt="2025-12-08T07:50:07.426" v="0"/>
        <pc:sldMkLst>
          <pc:docMk/>
          <pc:sldMk cId="25422761" sldId="7785"/>
        </pc:sldMkLst>
      </pc:sldChg>
      <pc:sldChg chg="add">
        <pc:chgData name="Tatjana Klakočar" userId="52d434e4-ce75-449b-9aeb-5e821878ed4a" providerId="ADAL" clId="{65BEC8FF-9CA5-4476-881A-8EFCBC907724}" dt="2025-12-08T07:50:07.426" v="0"/>
        <pc:sldMkLst>
          <pc:docMk/>
          <pc:sldMk cId="1482390342" sldId="7786"/>
        </pc:sldMkLst>
      </pc:sldChg>
      <pc:sldChg chg="add">
        <pc:chgData name="Tatjana Klakočar" userId="52d434e4-ce75-449b-9aeb-5e821878ed4a" providerId="ADAL" clId="{65BEC8FF-9CA5-4476-881A-8EFCBC907724}" dt="2025-12-08T07:50:07.426" v="0"/>
        <pc:sldMkLst>
          <pc:docMk/>
          <pc:sldMk cId="2786941619" sldId="7787"/>
        </pc:sldMkLst>
      </pc:sldChg>
      <pc:sldChg chg="add">
        <pc:chgData name="Tatjana Klakočar" userId="52d434e4-ce75-449b-9aeb-5e821878ed4a" providerId="ADAL" clId="{65BEC8FF-9CA5-4476-881A-8EFCBC907724}" dt="2025-12-08T07:50:07.426" v="0"/>
        <pc:sldMkLst>
          <pc:docMk/>
          <pc:sldMk cId="2237275106" sldId="7788"/>
        </pc:sldMkLst>
      </pc:sldChg>
      <pc:sldChg chg="add">
        <pc:chgData name="Tatjana Klakočar" userId="52d434e4-ce75-449b-9aeb-5e821878ed4a" providerId="ADAL" clId="{65BEC8FF-9CA5-4476-881A-8EFCBC907724}" dt="2025-12-08T07:50:07.426" v="0"/>
        <pc:sldMkLst>
          <pc:docMk/>
          <pc:sldMk cId="2337569918" sldId="7789"/>
        </pc:sldMkLst>
      </pc:sldChg>
      <pc:sldChg chg="add">
        <pc:chgData name="Tatjana Klakočar" userId="52d434e4-ce75-449b-9aeb-5e821878ed4a" providerId="ADAL" clId="{65BEC8FF-9CA5-4476-881A-8EFCBC907724}" dt="2025-12-08T07:50:07.426" v="0"/>
        <pc:sldMkLst>
          <pc:docMk/>
          <pc:sldMk cId="1969109128" sldId="7795"/>
        </pc:sldMkLst>
      </pc:sldChg>
      <pc:sldChg chg="add">
        <pc:chgData name="Tatjana Klakočar" userId="52d434e4-ce75-449b-9aeb-5e821878ed4a" providerId="ADAL" clId="{65BEC8FF-9CA5-4476-881A-8EFCBC907724}" dt="2025-12-08T07:50:07.426" v="0"/>
        <pc:sldMkLst>
          <pc:docMk/>
          <pc:sldMk cId="2526031551" sldId="7796"/>
        </pc:sldMkLst>
      </pc:sldChg>
      <pc:sldChg chg="add">
        <pc:chgData name="Tatjana Klakočar" userId="52d434e4-ce75-449b-9aeb-5e821878ed4a" providerId="ADAL" clId="{65BEC8FF-9CA5-4476-881A-8EFCBC907724}" dt="2025-12-08T07:50:07.426" v="0"/>
        <pc:sldMkLst>
          <pc:docMk/>
          <pc:sldMk cId="3400920326" sldId="7797"/>
        </pc:sldMkLst>
      </pc:sldChg>
      <pc:sldChg chg="add">
        <pc:chgData name="Tatjana Klakočar" userId="52d434e4-ce75-449b-9aeb-5e821878ed4a" providerId="ADAL" clId="{65BEC8FF-9CA5-4476-881A-8EFCBC907724}" dt="2025-12-08T07:50:07.426" v="0"/>
        <pc:sldMkLst>
          <pc:docMk/>
          <pc:sldMk cId="2995598811" sldId="7798"/>
        </pc:sldMkLst>
      </pc:sldChg>
      <pc:sldChg chg="add">
        <pc:chgData name="Tatjana Klakočar" userId="52d434e4-ce75-449b-9aeb-5e821878ed4a" providerId="ADAL" clId="{65BEC8FF-9CA5-4476-881A-8EFCBC907724}" dt="2025-12-08T07:50:07.426" v="0"/>
        <pc:sldMkLst>
          <pc:docMk/>
          <pc:sldMk cId="4093179393" sldId="7799"/>
        </pc:sldMkLst>
      </pc:sldChg>
      <pc:sldChg chg="add">
        <pc:chgData name="Tatjana Klakočar" userId="52d434e4-ce75-449b-9aeb-5e821878ed4a" providerId="ADAL" clId="{65BEC8FF-9CA5-4476-881A-8EFCBC907724}" dt="2025-12-08T07:50:07.426" v="0"/>
        <pc:sldMkLst>
          <pc:docMk/>
          <pc:sldMk cId="636059950" sldId="7802"/>
        </pc:sldMkLst>
      </pc:sldChg>
      <pc:sldChg chg="add">
        <pc:chgData name="Tatjana Klakočar" userId="52d434e4-ce75-449b-9aeb-5e821878ed4a" providerId="ADAL" clId="{65BEC8FF-9CA5-4476-881A-8EFCBC907724}" dt="2025-12-08T07:50:07.426" v="0"/>
        <pc:sldMkLst>
          <pc:docMk/>
          <pc:sldMk cId="3446781759" sldId="7803"/>
        </pc:sldMkLst>
      </pc:sldChg>
      <pc:sldChg chg="add">
        <pc:chgData name="Tatjana Klakočar" userId="52d434e4-ce75-449b-9aeb-5e821878ed4a" providerId="ADAL" clId="{65BEC8FF-9CA5-4476-881A-8EFCBC907724}" dt="2025-12-08T07:50:07.426" v="0"/>
        <pc:sldMkLst>
          <pc:docMk/>
          <pc:sldMk cId="4175293817" sldId="7804"/>
        </pc:sldMkLst>
      </pc:sldChg>
      <pc:sldChg chg="add">
        <pc:chgData name="Tatjana Klakočar" userId="52d434e4-ce75-449b-9aeb-5e821878ed4a" providerId="ADAL" clId="{65BEC8FF-9CA5-4476-881A-8EFCBC907724}" dt="2025-12-08T07:50:07.426" v="0"/>
        <pc:sldMkLst>
          <pc:docMk/>
          <pc:sldMk cId="1018129735" sldId="7827"/>
        </pc:sldMkLst>
      </pc:sldChg>
      <pc:sldChg chg="add">
        <pc:chgData name="Tatjana Klakočar" userId="52d434e4-ce75-449b-9aeb-5e821878ed4a" providerId="ADAL" clId="{65BEC8FF-9CA5-4476-881A-8EFCBC907724}" dt="2025-12-08T07:50:07.426" v="0"/>
        <pc:sldMkLst>
          <pc:docMk/>
          <pc:sldMk cId="3454423954" sldId="782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Kliknite za urejanje glavnih slogov besedila</a:t>
            </a:r>
          </a:p>
          <a:p>
            <a:pPr lvl="1"/>
            <a:r>
              <a:rPr lang="en-GB"/>
              <a:t>Druga raven</a:t>
            </a:r>
          </a:p>
          <a:p>
            <a:pPr lvl="2"/>
            <a:r>
              <a:rPr lang="en-GB"/>
              <a:t>Tretja raven</a:t>
            </a:r>
          </a:p>
          <a:p>
            <a:pPr lvl="3"/>
            <a:r>
              <a:rPr lang="en-GB"/>
              <a:t>Četrta raven</a:t>
            </a:r>
          </a:p>
          <a:p>
            <a:pPr lvl="4"/>
            <a:r>
              <a:rPr lang="en-GB"/>
              <a:t>Peta stopnja</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28764352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E961D-E64A-1A86-5F56-7F748BBC94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9A7F0F-82AA-3A96-0382-2AC68673CA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E7A48C-D3F0-1B93-CEBB-13BB77F62F5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327E9DA-7560-3A6E-92E7-FF190C60F4AE}"/>
              </a:ext>
            </a:extLst>
          </p:cNvPr>
          <p:cNvSpPr>
            <a:spLocks noGrp="1"/>
          </p:cNvSpPr>
          <p:nvPr>
            <p:ph type="sldNum" sz="quarter" idx="5"/>
          </p:nvPr>
        </p:nvSpPr>
        <p:spPr/>
        <p:txBody>
          <a:bodyPr/>
          <a:lstStyle/>
          <a:p>
            <a:fld id="{4BE5DE82-CF29-044D-9158-06A811149881}" type="slidenum">
              <a:rPr lang="en-US" smtClean="0"/>
              <a:t>17</a:t>
            </a:fld>
            <a:endParaRPr lang="en-US"/>
          </a:p>
        </p:txBody>
      </p:sp>
    </p:spTree>
    <p:extLst>
      <p:ext uri="{BB962C8B-B14F-4D97-AF65-F5344CB8AC3E}">
        <p14:creationId xmlns:p14="http://schemas.microsoft.com/office/powerpoint/2010/main" val="32387475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878E90-D0AF-8320-3845-38436D7549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069337-4501-F40C-8319-7C56AC4ECC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275BAA-D9B9-03D5-9B42-C40127E19FF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3D7D553-E7A1-6A5B-993F-A722B998D5B9}"/>
              </a:ext>
            </a:extLst>
          </p:cNvPr>
          <p:cNvSpPr>
            <a:spLocks noGrp="1"/>
          </p:cNvSpPr>
          <p:nvPr>
            <p:ph type="sldNum" sz="quarter" idx="5"/>
          </p:nvPr>
        </p:nvSpPr>
        <p:spPr/>
        <p:txBody>
          <a:bodyPr/>
          <a:lstStyle/>
          <a:p>
            <a:fld id="{4BE5DE82-CF29-044D-9158-06A811149881}" type="slidenum">
              <a:rPr lang="en-US" smtClean="0"/>
              <a:t>31</a:t>
            </a:fld>
            <a:endParaRPr lang="en-US"/>
          </a:p>
        </p:txBody>
      </p:sp>
    </p:spTree>
    <p:extLst>
      <p:ext uri="{BB962C8B-B14F-4D97-AF65-F5344CB8AC3E}">
        <p14:creationId xmlns:p14="http://schemas.microsoft.com/office/powerpoint/2010/main" val="27709658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73B37E-964B-AB72-BA13-C9103CF302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0C70A7-AFCC-5F48-A82E-6F196DA224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27C27F-1532-692B-4061-917E96A6555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0E358E8-0DB4-0DE7-512F-B757A9CEFCA6}"/>
              </a:ext>
            </a:extLst>
          </p:cNvPr>
          <p:cNvSpPr>
            <a:spLocks noGrp="1"/>
          </p:cNvSpPr>
          <p:nvPr>
            <p:ph type="sldNum" sz="quarter" idx="5"/>
          </p:nvPr>
        </p:nvSpPr>
        <p:spPr/>
        <p:txBody>
          <a:bodyPr/>
          <a:lstStyle/>
          <a:p>
            <a:fld id="{4BE5DE82-CF29-044D-9158-06A811149881}" type="slidenum">
              <a:rPr lang="en-US" smtClean="0"/>
              <a:t>68</a:t>
            </a:fld>
            <a:endParaRPr lang="en-US"/>
          </a:p>
        </p:txBody>
      </p:sp>
    </p:spTree>
    <p:extLst>
      <p:ext uri="{BB962C8B-B14F-4D97-AF65-F5344CB8AC3E}">
        <p14:creationId xmlns:p14="http://schemas.microsoft.com/office/powerpoint/2010/main" val="9174484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2129C6-1F76-D283-6F6B-788DABA71B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57BCB9-1CF6-36F4-E0F2-0023BAEBD5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ED293B-4BF0-AE22-C8FE-8BE6883D8A5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6977EB6-19B5-B08A-AA08-C34049126E6E}"/>
              </a:ext>
            </a:extLst>
          </p:cNvPr>
          <p:cNvSpPr>
            <a:spLocks noGrp="1"/>
          </p:cNvSpPr>
          <p:nvPr>
            <p:ph type="sldNum" sz="quarter" idx="5"/>
          </p:nvPr>
        </p:nvSpPr>
        <p:spPr/>
        <p:txBody>
          <a:bodyPr/>
          <a:lstStyle/>
          <a:p>
            <a:fld id="{4BE5DE82-CF29-044D-9158-06A811149881}" type="slidenum">
              <a:rPr lang="en-US" smtClean="0"/>
              <a:t>69</a:t>
            </a:fld>
            <a:endParaRPr lang="en-US"/>
          </a:p>
        </p:txBody>
      </p:sp>
    </p:spTree>
    <p:extLst>
      <p:ext uri="{BB962C8B-B14F-4D97-AF65-F5344CB8AC3E}">
        <p14:creationId xmlns:p14="http://schemas.microsoft.com/office/powerpoint/2010/main" val="32052430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Epic Stays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a:p>
        </p:txBody>
      </p:sp>
      <p:sp>
        <p:nvSpPr>
          <p:cNvPr id="11" name="Picture Placeholder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11" name="Picture Placeholder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02</a:t>
            </a:r>
          </a:p>
        </p:txBody>
      </p:sp>
      <p:sp>
        <p:nvSpPr>
          <p:cNvPr id="11" name="Picture Placeholder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B06B32E1-1333-B9C9-D02E-C78BD411386A}"/>
              </a:ext>
            </a:extLst>
          </p:cNvPr>
          <p:cNvSpPr/>
          <p:nvPr userDrawn="1"/>
        </p:nvSpPr>
        <p:spPr>
          <a:xfrm rot="5400000">
            <a:off x="8063787" y="-823539"/>
            <a:ext cx="2914257" cy="534216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2" name="Text Placeholder 32">
            <a:extLst>
              <a:ext uri="{FF2B5EF4-FFF2-40B4-BE49-F238E27FC236}">
                <a16:creationId xmlns:a16="http://schemas.microsoft.com/office/drawing/2014/main" id="{BCCB3D2F-897A-27CD-5C75-B89D591FA62D}"/>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4C4EA820-DE3A-12A9-1C7C-EFCFF69124A5}"/>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Slide Number Placeholder 5">
            <a:extLst>
              <a:ext uri="{FF2B5EF4-FFF2-40B4-BE49-F238E27FC236}">
                <a16:creationId xmlns:a16="http://schemas.microsoft.com/office/drawing/2014/main" id="{3225A569-CB78-8115-DC45-81EA4FB73C9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5" name="Text Placeholder 17">
            <a:extLst>
              <a:ext uri="{FF2B5EF4-FFF2-40B4-BE49-F238E27FC236}">
                <a16:creationId xmlns:a16="http://schemas.microsoft.com/office/drawing/2014/main" id="{528BA923-B993-1485-29E9-2A707A899E78}"/>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6" name="Text Placeholder 23">
            <a:extLst>
              <a:ext uri="{FF2B5EF4-FFF2-40B4-BE49-F238E27FC236}">
                <a16:creationId xmlns:a16="http://schemas.microsoft.com/office/drawing/2014/main" id="{35B6F4EA-9A13-F839-1D4B-6D585F28A92C}"/>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7" name="Straight Connector 16">
            <a:extLst>
              <a:ext uri="{FF2B5EF4-FFF2-40B4-BE49-F238E27FC236}">
                <a16:creationId xmlns:a16="http://schemas.microsoft.com/office/drawing/2014/main" id="{F74F7AC8-9322-4108-5796-9488BEC51BF5}"/>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Picture Placeholder 20">
            <a:extLst>
              <a:ext uri="{FF2B5EF4-FFF2-40B4-BE49-F238E27FC236}">
                <a16:creationId xmlns:a16="http://schemas.microsoft.com/office/drawing/2014/main" id="{6758249D-AC00-D6BC-8380-83E051BE058A}"/>
              </a:ext>
            </a:extLst>
          </p:cNvPr>
          <p:cNvSpPr>
            <a:spLocks noGrp="1"/>
          </p:cNvSpPr>
          <p:nvPr>
            <p:ph type="pic" sz="quarter" idx="67"/>
          </p:nvPr>
        </p:nvSpPr>
        <p:spPr>
          <a:xfrm>
            <a:off x="-1" y="178005"/>
            <a:ext cx="7607445" cy="3354626"/>
          </a:xfrm>
          <a:custGeom>
            <a:avLst/>
            <a:gdLst>
              <a:gd name="connsiteX0" fmla="*/ 0 w 7607445"/>
              <a:gd name="connsiteY0" fmla="*/ 0 h 3354626"/>
              <a:gd name="connsiteX1" fmla="*/ 2057401 w 7607445"/>
              <a:gd name="connsiteY1" fmla="*/ 0 h 3354626"/>
              <a:gd name="connsiteX2" fmla="*/ 4013534 w 7607445"/>
              <a:gd name="connsiteY2" fmla="*/ 0 h 3354626"/>
              <a:gd name="connsiteX3" fmla="*/ 4127503 w 7607445"/>
              <a:gd name="connsiteY3" fmla="*/ 0 h 3354626"/>
              <a:gd name="connsiteX4" fmla="*/ 6070935 w 7607445"/>
              <a:gd name="connsiteY4" fmla="*/ 0 h 3354626"/>
              <a:gd name="connsiteX5" fmla="*/ 6070935 w 7607445"/>
              <a:gd name="connsiteY5" fmla="*/ 3501 h 3354626"/>
              <a:gd name="connsiteX6" fmla="*/ 6184905 w 7607445"/>
              <a:gd name="connsiteY6" fmla="*/ 0 h 3354626"/>
              <a:gd name="connsiteX7" fmla="*/ 7471829 w 7607445"/>
              <a:gd name="connsiteY7" fmla="*/ 382501 h 3354626"/>
              <a:gd name="connsiteX8" fmla="*/ 7598074 w 7607445"/>
              <a:gd name="connsiteY8" fmla="*/ 477664 h 3354626"/>
              <a:gd name="connsiteX9" fmla="*/ 7489864 w 7607445"/>
              <a:gd name="connsiteY9" fmla="*/ 544701 h 3354626"/>
              <a:gd name="connsiteX10" fmla="*/ 6849834 w 7607445"/>
              <a:gd name="connsiteY10" fmla="*/ 1669539 h 3354626"/>
              <a:gd name="connsiteX11" fmla="*/ 7488340 w 7607445"/>
              <a:gd name="connsiteY11" fmla="*/ 2794379 h 3354626"/>
              <a:gd name="connsiteX12" fmla="*/ 7607445 w 7607445"/>
              <a:gd name="connsiteY12" fmla="*/ 2868214 h 3354626"/>
              <a:gd name="connsiteX13" fmla="*/ 7596485 w 7607445"/>
              <a:gd name="connsiteY13" fmla="*/ 2878084 h 3354626"/>
              <a:gd name="connsiteX14" fmla="*/ 6184904 w 7607445"/>
              <a:gd name="connsiteY14" fmla="*/ 3354626 h 3354626"/>
              <a:gd name="connsiteX15" fmla="*/ 6070933 w 7607445"/>
              <a:gd name="connsiteY15" fmla="*/ 3351125 h 3354626"/>
              <a:gd name="connsiteX16" fmla="*/ 6070933 w 7607445"/>
              <a:gd name="connsiteY16" fmla="*/ 3354626 h 3354626"/>
              <a:gd name="connsiteX17" fmla="*/ 4127503 w 7607445"/>
              <a:gd name="connsiteY17" fmla="*/ 3354626 h 3354626"/>
              <a:gd name="connsiteX18" fmla="*/ 4013532 w 7607445"/>
              <a:gd name="connsiteY18" fmla="*/ 3354626 h 3354626"/>
              <a:gd name="connsiteX19" fmla="*/ 2057401 w 7607445"/>
              <a:gd name="connsiteY19" fmla="*/ 3354626 h 3354626"/>
              <a:gd name="connsiteX20" fmla="*/ 0 w 7607445"/>
              <a:gd name="connsiteY20" fmla="*/ 3354626 h 335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607445" h="3354626">
                <a:moveTo>
                  <a:pt x="0" y="0"/>
                </a:moveTo>
                <a:lnTo>
                  <a:pt x="2057401" y="0"/>
                </a:lnTo>
                <a:lnTo>
                  <a:pt x="4013534" y="0"/>
                </a:lnTo>
                <a:lnTo>
                  <a:pt x="4127503" y="0"/>
                </a:lnTo>
                <a:lnTo>
                  <a:pt x="6070935" y="0"/>
                </a:lnTo>
                <a:lnTo>
                  <a:pt x="6070935" y="3501"/>
                </a:lnTo>
                <a:cubicBezTo>
                  <a:pt x="6108924" y="0"/>
                  <a:pt x="6146915" y="0"/>
                  <a:pt x="6184905" y="0"/>
                </a:cubicBezTo>
                <a:cubicBezTo>
                  <a:pt x="6674291" y="0"/>
                  <a:pt x="7122472" y="143433"/>
                  <a:pt x="7471829" y="382501"/>
                </a:cubicBezTo>
                <a:lnTo>
                  <a:pt x="7598074" y="477664"/>
                </a:lnTo>
                <a:lnTo>
                  <a:pt x="7489864" y="544701"/>
                </a:lnTo>
                <a:cubicBezTo>
                  <a:pt x="7099290" y="811726"/>
                  <a:pt x="6849834" y="1216089"/>
                  <a:pt x="6849834" y="1669539"/>
                </a:cubicBezTo>
                <a:cubicBezTo>
                  <a:pt x="6849834" y="2122992"/>
                  <a:pt x="7098129" y="2527355"/>
                  <a:pt x="7488340" y="2794379"/>
                </a:cubicBezTo>
                <a:lnTo>
                  <a:pt x="7607445" y="2868214"/>
                </a:lnTo>
                <a:lnTo>
                  <a:pt x="7596485" y="2878084"/>
                </a:lnTo>
                <a:cubicBezTo>
                  <a:pt x="7231761" y="3173094"/>
                  <a:pt x="6733385" y="3354626"/>
                  <a:pt x="6184904" y="3354626"/>
                </a:cubicBezTo>
                <a:cubicBezTo>
                  <a:pt x="6146915" y="3354626"/>
                  <a:pt x="6104701" y="3354626"/>
                  <a:pt x="6070933" y="3351125"/>
                </a:cubicBezTo>
                <a:lnTo>
                  <a:pt x="6070933" y="3354626"/>
                </a:lnTo>
                <a:lnTo>
                  <a:pt x="4127503" y="3354626"/>
                </a:lnTo>
                <a:lnTo>
                  <a:pt x="4013532" y="3354626"/>
                </a:lnTo>
                <a:lnTo>
                  <a:pt x="2057401" y="3354626"/>
                </a:lnTo>
                <a:lnTo>
                  <a:pt x="0" y="33546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760382" y="1226454"/>
            <a:ext cx="6421871" cy="4669167"/>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705987" y="1760937"/>
            <a:ext cx="4578368" cy="2928110"/>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5192013" y="1250631"/>
            <a:ext cx="2953721" cy="452458"/>
          </a:xfrm>
          <a:prstGeom prst="rect">
            <a:avLst/>
          </a:prstGeom>
          <a:solidFill>
            <a:srgbClr val="EC7C69"/>
          </a:solidFill>
        </p:spPr>
        <p:txBody>
          <a:bodyPr anchor="ctr">
            <a:noAutofit/>
          </a:bodyPr>
          <a:lstStyle>
            <a:lvl1pPr marL="0" indent="0" algn="ctr">
              <a:lnSpc>
                <a:spcPts val="120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a:p>
          <a:p>
            <a:r>
              <a:rPr lang="en-US"/>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B1BB1109-D387-7EDE-A820-EB58683BD5E2}"/>
              </a:ext>
            </a:extLst>
          </p:cNvPr>
          <p:cNvSpPr/>
          <p:nvPr userDrawn="1"/>
        </p:nvSpPr>
        <p:spPr>
          <a:xfrm flipH="1">
            <a:off x="7210213" y="486667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4" name="Freeform 3">
            <a:extLst>
              <a:ext uri="{FF2B5EF4-FFF2-40B4-BE49-F238E27FC236}">
                <a16:creationId xmlns:a16="http://schemas.microsoft.com/office/drawing/2014/main" id="{C353D2BD-DB3A-7725-C3B3-2CCC51BD2D4E}"/>
              </a:ext>
            </a:extLst>
          </p:cNvPr>
          <p:cNvSpPr/>
          <p:nvPr userDrawn="1"/>
        </p:nvSpPr>
        <p:spPr>
          <a:xfrm>
            <a:off x="-39761" y="210639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object 3">
            <a:extLst>
              <a:ext uri="{FF2B5EF4-FFF2-40B4-BE49-F238E27FC236}">
                <a16:creationId xmlns:a16="http://schemas.microsoft.com/office/drawing/2014/main" id="{56C89B58-702F-66F9-26F1-D3BD759B739D}"/>
              </a:ext>
            </a:extLst>
          </p:cNvPr>
          <p:cNvSpPr/>
          <p:nvPr userDrawn="1"/>
        </p:nvSpPr>
        <p:spPr>
          <a:xfrm>
            <a:off x="9232269" y="77805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6" name="Picture Placeholder 29">
            <a:extLst>
              <a:ext uri="{FF2B5EF4-FFF2-40B4-BE49-F238E27FC236}">
                <a16:creationId xmlns:a16="http://schemas.microsoft.com/office/drawing/2014/main" id="{3170C89E-76D3-1067-B605-3092418F53B7}"/>
              </a:ext>
            </a:extLst>
          </p:cNvPr>
          <p:cNvSpPr>
            <a:spLocks noGrp="1"/>
          </p:cNvSpPr>
          <p:nvPr>
            <p:ph type="pic" sz="quarter" idx="19"/>
          </p:nvPr>
        </p:nvSpPr>
        <p:spPr>
          <a:xfrm>
            <a:off x="5957002" y="100428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3965C699-7AA5-7983-BF1B-B09FEC0D1F25}"/>
              </a:ext>
            </a:extLst>
          </p:cNvPr>
          <p:cNvSpPr>
            <a:spLocks noGrp="1"/>
          </p:cNvSpPr>
          <p:nvPr>
            <p:ph type="body" sz="quarter" idx="15" hasCustomPrompt="1"/>
          </p:nvPr>
        </p:nvSpPr>
        <p:spPr>
          <a:xfrm>
            <a:off x="553654" y="388671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8" name="Text Placeholder 23">
            <a:extLst>
              <a:ext uri="{FF2B5EF4-FFF2-40B4-BE49-F238E27FC236}">
                <a16:creationId xmlns:a16="http://schemas.microsoft.com/office/drawing/2014/main" id="{50BC0CC4-AC8B-DC10-3F58-9B8557E0900E}"/>
              </a:ext>
            </a:extLst>
          </p:cNvPr>
          <p:cNvSpPr>
            <a:spLocks noGrp="1"/>
          </p:cNvSpPr>
          <p:nvPr>
            <p:ph type="body" sz="quarter" idx="16" hasCustomPrompt="1"/>
          </p:nvPr>
        </p:nvSpPr>
        <p:spPr>
          <a:xfrm>
            <a:off x="553654" y="326398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Your guide to</a:t>
            </a:r>
          </a:p>
        </p:txBody>
      </p:sp>
      <p:sp>
        <p:nvSpPr>
          <p:cNvPr id="9" name="Text Placeholder 23">
            <a:extLst>
              <a:ext uri="{FF2B5EF4-FFF2-40B4-BE49-F238E27FC236}">
                <a16:creationId xmlns:a16="http://schemas.microsoft.com/office/drawing/2014/main" id="{C7806AFE-258B-6F2A-9CE1-8DCAF22C0354}"/>
              </a:ext>
            </a:extLst>
          </p:cNvPr>
          <p:cNvSpPr>
            <a:spLocks noGrp="1"/>
          </p:cNvSpPr>
          <p:nvPr>
            <p:ph type="body" sz="quarter" idx="17" hasCustomPrompt="1"/>
          </p:nvPr>
        </p:nvSpPr>
        <p:spPr>
          <a:xfrm>
            <a:off x="7210213" y="502164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err="1"/>
              <a:t>www.epicstays.eu</a:t>
            </a:r>
            <a:endParaRPr lang="en-US"/>
          </a:p>
        </p:txBody>
      </p:sp>
      <p:pic>
        <p:nvPicPr>
          <p:cNvPr id="11" name="Picture 10">
            <a:extLst>
              <a:ext uri="{FF2B5EF4-FFF2-40B4-BE49-F238E27FC236}">
                <a16:creationId xmlns:a16="http://schemas.microsoft.com/office/drawing/2014/main" id="{524CCFDE-E791-3B85-66DA-D05FB210A72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36176" y="150906"/>
            <a:ext cx="2882520" cy="1786177"/>
          </a:xfrm>
          <a:prstGeom prst="rect">
            <a:avLst/>
          </a:prstGeom>
        </p:spPr>
      </p:pic>
      <p:sp>
        <p:nvSpPr>
          <p:cNvPr id="13" name="Text Placeholder 23">
            <a:extLst>
              <a:ext uri="{FF2B5EF4-FFF2-40B4-BE49-F238E27FC236}">
                <a16:creationId xmlns:a16="http://schemas.microsoft.com/office/drawing/2014/main" id="{E2FCC890-0D4B-3AC6-6D6A-935512044E8A}"/>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grpSp>
        <p:nvGrpSpPr>
          <p:cNvPr id="18" name="Group 17">
            <a:extLst>
              <a:ext uri="{FF2B5EF4-FFF2-40B4-BE49-F238E27FC236}">
                <a16:creationId xmlns:a16="http://schemas.microsoft.com/office/drawing/2014/main" id="{3592CB4E-F8C0-505C-CC32-B9A5A7F87726}"/>
              </a:ext>
            </a:extLst>
          </p:cNvPr>
          <p:cNvGrpSpPr/>
          <p:nvPr userDrawn="1"/>
        </p:nvGrpSpPr>
        <p:grpSpPr>
          <a:xfrm>
            <a:off x="441852" y="5691396"/>
            <a:ext cx="6969049" cy="851642"/>
            <a:chOff x="441852" y="5691396"/>
            <a:chExt cx="6969049" cy="851642"/>
          </a:xfrm>
        </p:grpSpPr>
        <p:pic>
          <p:nvPicPr>
            <p:cNvPr id="20" name="Picture 19" descr="Co-funded by the European Union logo in png for web usage">
              <a:extLst>
                <a:ext uri="{FF2B5EF4-FFF2-40B4-BE49-F238E27FC236}">
                  <a16:creationId xmlns:a16="http://schemas.microsoft.com/office/drawing/2014/main" id="{2873E26F-06C8-67FF-A2B6-52E3D3B4F42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22" name="Rectangle 21">
              <a:extLst>
                <a:ext uri="{FF2B5EF4-FFF2-40B4-BE49-F238E27FC236}">
                  <a16:creationId xmlns:a16="http://schemas.microsoft.com/office/drawing/2014/main" id="{6EF5AB75-349D-0DEE-F740-35CA30AB431C}"/>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23" name="Group 22">
              <a:extLst>
                <a:ext uri="{FF2B5EF4-FFF2-40B4-BE49-F238E27FC236}">
                  <a16:creationId xmlns:a16="http://schemas.microsoft.com/office/drawing/2014/main" id="{3AE2E067-6CF3-2B69-5C17-410DAA82BD7F}"/>
                </a:ext>
              </a:extLst>
            </p:cNvPr>
            <p:cNvGrpSpPr/>
            <p:nvPr userDrawn="1"/>
          </p:nvGrpSpPr>
          <p:grpSpPr>
            <a:xfrm>
              <a:off x="441852" y="5691396"/>
              <a:ext cx="1307461" cy="742180"/>
              <a:chOff x="340586" y="8789227"/>
              <a:chExt cx="1307461" cy="742180"/>
            </a:xfrm>
          </p:grpSpPr>
          <p:sp>
            <p:nvSpPr>
              <p:cNvPr id="24" name="Rectangle 23">
                <a:extLst>
                  <a:ext uri="{FF2B5EF4-FFF2-40B4-BE49-F238E27FC236}">
                    <a16:creationId xmlns:a16="http://schemas.microsoft.com/office/drawing/2014/main" id="{3B4F60B9-EA59-7EEE-187A-9860C265BC65}"/>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26" name="Picture 25">
                <a:extLst>
                  <a:ext uri="{FF2B5EF4-FFF2-40B4-BE49-F238E27FC236}">
                    <a16:creationId xmlns:a16="http://schemas.microsoft.com/office/drawing/2014/main" id="{FB89E468-E332-DDA9-91DD-107B78991A5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Picture Placeholder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0" name="Picture Placeholder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Picture Placeholder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 name="Picture Placeholder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err="1"/>
              <a:t>www.epicstays.eu</a:t>
            </a:r>
            <a:endParaRPr lang="en-US"/>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a:solidFill>
                    <a:schemeClr val="tx1"/>
                  </a:solidFill>
                  <a:latin typeface="+mj-lt"/>
                </a:rPr>
                <a:t>EPIC STAYS is licensed </a:t>
              </a:r>
            </a:p>
            <a:p>
              <a:pPr algn="just"/>
              <a:r>
                <a:rPr lang="en-US" sz="900" b="1">
                  <a:solidFill>
                    <a:schemeClr val="tx1"/>
                  </a:solidFill>
                  <a:latin typeface="+mj-lt"/>
                </a:rPr>
                <a:t>under </a:t>
              </a:r>
              <a:r>
                <a:rPr lang="en-US" sz="900" b="1">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82CCCA"/>
          </a:solidFill>
          <a:ln w="3598" cap="flat">
            <a:noFill/>
            <a:prstDash val="solid"/>
            <a:miter/>
          </a:ln>
        </p:spPr>
        <p:txBody>
          <a:bodyPr rtlCol="0" anchor="ctr"/>
          <a:lstStyle/>
          <a:p>
            <a:endParaRPr lang="en-US" b="0" i="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Sub-heading</a:t>
            </a:r>
            <a:endParaRPr lang="en-US"/>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2_Overview/Content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A9EA0B8-5D49-1821-7620-0993D0948758}"/>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CEAAE28F-A556-F347-F34F-97D306A3F008}"/>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4" name="Text Placeholder 17">
            <a:extLst>
              <a:ext uri="{FF2B5EF4-FFF2-40B4-BE49-F238E27FC236}">
                <a16:creationId xmlns:a16="http://schemas.microsoft.com/office/drawing/2014/main" id="{B8D911ED-3AB8-9BB7-3173-333BFC628E1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5" name="Text Placeholder 23">
            <a:extLst>
              <a:ext uri="{FF2B5EF4-FFF2-40B4-BE49-F238E27FC236}">
                <a16:creationId xmlns:a16="http://schemas.microsoft.com/office/drawing/2014/main" id="{06890D07-127B-32B5-816C-B4C33AEA1F73}"/>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6" name="Picture 5">
            <a:extLst>
              <a:ext uri="{FF2B5EF4-FFF2-40B4-BE49-F238E27FC236}">
                <a16:creationId xmlns:a16="http://schemas.microsoft.com/office/drawing/2014/main" id="{A48F14EC-5E03-5331-F118-E64EF69872E1}"/>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7" name="Straight Connector 6">
            <a:extLst>
              <a:ext uri="{FF2B5EF4-FFF2-40B4-BE49-F238E27FC236}">
                <a16:creationId xmlns:a16="http://schemas.microsoft.com/office/drawing/2014/main" id="{BE1CE31A-6072-7683-3901-41E332D9BAF1}"/>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3B10779A-AF87-C27C-6F6D-F5C76B7C22F8}"/>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9" name="Slide Number Placeholder 5">
            <a:extLst>
              <a:ext uri="{FF2B5EF4-FFF2-40B4-BE49-F238E27FC236}">
                <a16:creationId xmlns:a16="http://schemas.microsoft.com/office/drawing/2014/main" id="{D77B12B6-1FC2-F76F-E574-B95683604922}"/>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12536304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9BFAD7E-B404-12A4-6ADD-6828E9B51D5D}"/>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3">
            <a:extLst>
              <a:ext uri="{FF2B5EF4-FFF2-40B4-BE49-F238E27FC236}">
                <a16:creationId xmlns:a16="http://schemas.microsoft.com/office/drawing/2014/main" id="{7005EBD5-F4AC-89F7-2D3D-337FDD4230A5}"/>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5" name="Text Placeholder 17">
            <a:extLst>
              <a:ext uri="{FF2B5EF4-FFF2-40B4-BE49-F238E27FC236}">
                <a16:creationId xmlns:a16="http://schemas.microsoft.com/office/drawing/2014/main" id="{7F2FCD0B-888F-46D8-8CB1-34B0F7C1EA64}"/>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0C948944-8714-DA5A-B4EC-5D115CF715AC}"/>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7" name="Picture 6">
            <a:extLst>
              <a:ext uri="{FF2B5EF4-FFF2-40B4-BE49-F238E27FC236}">
                <a16:creationId xmlns:a16="http://schemas.microsoft.com/office/drawing/2014/main" id="{8D61C70D-71F6-13A3-47B8-C94399EFF82A}"/>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8" name="Straight Connector 7">
            <a:extLst>
              <a:ext uri="{FF2B5EF4-FFF2-40B4-BE49-F238E27FC236}">
                <a16:creationId xmlns:a16="http://schemas.microsoft.com/office/drawing/2014/main" id="{B88AC433-98E1-F544-4E01-E22C9AB5759F}"/>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A5E3DE47-B046-C221-E38C-161AF3F0F0E4}"/>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11" name="Slide Number Placeholder 5">
            <a:extLst>
              <a:ext uri="{FF2B5EF4-FFF2-40B4-BE49-F238E27FC236}">
                <a16:creationId xmlns:a16="http://schemas.microsoft.com/office/drawing/2014/main" id="{450E7A92-FE7A-53B1-90BA-1135E333658A}"/>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15943320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64145278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Text + Device 0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89EB892-AD65-7817-1D1C-6DE5B3C98CC9}"/>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826785" y="1328701"/>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325907E3-0771-93CE-7024-2D735F5FD98F}"/>
              </a:ext>
            </a:extLst>
          </p:cNvPr>
          <p:cNvSpPr>
            <a:spLocks noGrp="1"/>
          </p:cNvSpPr>
          <p:nvPr>
            <p:ph type="pic" sz="quarter" idx="13"/>
          </p:nvPr>
        </p:nvSpPr>
        <p:spPr>
          <a:xfrm>
            <a:off x="7319353" y="2884489"/>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7" name="Slide Number Placeholder 5">
            <a:extLst>
              <a:ext uri="{FF2B5EF4-FFF2-40B4-BE49-F238E27FC236}">
                <a16:creationId xmlns:a16="http://schemas.microsoft.com/office/drawing/2014/main" id="{15E70579-4373-149A-B7FE-A8B4A41E9D9F}"/>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3" name="Text Placeholder 17">
            <a:extLst>
              <a:ext uri="{FF2B5EF4-FFF2-40B4-BE49-F238E27FC236}">
                <a16:creationId xmlns:a16="http://schemas.microsoft.com/office/drawing/2014/main" id="{634542D4-66C5-78BE-AE1C-5CEB7E19FECA}"/>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4" name="Text Placeholder 23">
            <a:extLst>
              <a:ext uri="{FF2B5EF4-FFF2-40B4-BE49-F238E27FC236}">
                <a16:creationId xmlns:a16="http://schemas.microsoft.com/office/drawing/2014/main" id="{537C8848-429B-9221-B4E9-E95699B11742}"/>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5" name="Text Placeholder 23">
            <a:extLst>
              <a:ext uri="{FF2B5EF4-FFF2-40B4-BE49-F238E27FC236}">
                <a16:creationId xmlns:a16="http://schemas.microsoft.com/office/drawing/2014/main" id="{F2058A62-28C4-F28D-A588-DF165099890A}"/>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061566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Picture Placeholder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30" name="Picture Placeholder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02</a:t>
            </a:r>
            <a:endParaRPr lang="en-US"/>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03</a:t>
            </a:r>
            <a:endParaRPr lang="en-US"/>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Picture Placeholder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_Photo/Text Slide 03">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1F8B28AA-A37F-3D04-FE6B-7976D6F7534B}"/>
              </a:ext>
            </a:extLst>
          </p:cNvPr>
          <p:cNvSpPr/>
          <p:nvPr userDrawn="1"/>
        </p:nvSpPr>
        <p:spPr>
          <a:xfrm rot="16200000">
            <a:off x="586434" y="-358294"/>
            <a:ext cx="3200860" cy="4373727"/>
          </a:xfrm>
          <a:custGeom>
            <a:avLst/>
            <a:gdLst>
              <a:gd name="connsiteX0" fmla="*/ 3200860 w 3200860"/>
              <a:gd name="connsiteY0" fmla="*/ 3341 h 4373727"/>
              <a:gd name="connsiteX1" fmla="*/ 3200860 w 3200860"/>
              <a:gd name="connsiteY1" fmla="*/ 2683476 h 4373727"/>
              <a:gd name="connsiteX2" fmla="*/ 3197520 w 3200860"/>
              <a:gd name="connsiteY2" fmla="*/ 2683476 h 4373727"/>
              <a:gd name="connsiteX3" fmla="*/ 3200860 w 3200860"/>
              <a:gd name="connsiteY3" fmla="*/ 2773667 h 4373727"/>
              <a:gd name="connsiteX4" fmla="*/ 1600429 w 3200860"/>
              <a:gd name="connsiteY4" fmla="*/ 4373727 h 4373727"/>
              <a:gd name="connsiteX5" fmla="*/ 0 w 3200860"/>
              <a:gd name="connsiteY5" fmla="*/ 2773667 h 4373727"/>
              <a:gd name="connsiteX6" fmla="*/ 3340 w 3200860"/>
              <a:gd name="connsiteY6" fmla="*/ 2683475 h 4373727"/>
              <a:gd name="connsiteX7" fmla="*/ 0 w 3200860"/>
              <a:gd name="connsiteY7" fmla="*/ 2683475 h 4373727"/>
              <a:gd name="connsiteX8" fmla="*/ 0 w 3200860"/>
              <a:gd name="connsiteY8" fmla="*/ 102 h 4373727"/>
              <a:gd name="connsiteX9" fmla="*/ 64346 w 3200860"/>
              <a:gd name="connsiteY9" fmla="*/ 3341 h 4373727"/>
              <a:gd name="connsiteX10" fmla="*/ 154537 w 3200860"/>
              <a:gd name="connsiteY10" fmla="*/ 0 h 4373727"/>
              <a:gd name="connsiteX11" fmla="*/ 154537 w 3200860"/>
              <a:gd name="connsiteY11" fmla="*/ 3341 h 437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0860" h="4373727">
                <a:moveTo>
                  <a:pt x="3200860" y="3341"/>
                </a:moveTo>
                <a:lnTo>
                  <a:pt x="3200860" y="2683476"/>
                </a:lnTo>
                <a:lnTo>
                  <a:pt x="3197520" y="2683476"/>
                </a:lnTo>
                <a:cubicBezTo>
                  <a:pt x="3200860" y="2713540"/>
                  <a:pt x="3200860" y="2743604"/>
                  <a:pt x="3200860" y="2773667"/>
                </a:cubicBezTo>
                <a:cubicBezTo>
                  <a:pt x="3200860" y="3658879"/>
                  <a:pt x="2485846" y="4373727"/>
                  <a:pt x="1600429" y="4373727"/>
                </a:cubicBezTo>
                <a:cubicBezTo>
                  <a:pt x="715015" y="4373727"/>
                  <a:pt x="0" y="3655536"/>
                  <a:pt x="0" y="2773667"/>
                </a:cubicBezTo>
                <a:cubicBezTo>
                  <a:pt x="0" y="2743604"/>
                  <a:pt x="0" y="2710198"/>
                  <a:pt x="3340" y="2683475"/>
                </a:cubicBezTo>
                <a:lnTo>
                  <a:pt x="0" y="2683475"/>
                </a:lnTo>
                <a:lnTo>
                  <a:pt x="0" y="102"/>
                </a:lnTo>
                <a:lnTo>
                  <a:pt x="64346" y="3341"/>
                </a:lnTo>
                <a:cubicBezTo>
                  <a:pt x="94409" y="3341"/>
                  <a:pt x="124473" y="3341"/>
                  <a:pt x="154537" y="0"/>
                </a:cubicBezTo>
                <a:lnTo>
                  <a:pt x="154537" y="3341"/>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9" name="Slide Number Placeholder 5">
            <a:extLst>
              <a:ext uri="{FF2B5EF4-FFF2-40B4-BE49-F238E27FC236}">
                <a16:creationId xmlns:a16="http://schemas.microsoft.com/office/drawing/2014/main" id="{3FDF0389-E6EB-0B4F-02E2-5E9DF6D1CAF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1" name="Text Placeholder 17">
            <a:extLst>
              <a:ext uri="{FF2B5EF4-FFF2-40B4-BE49-F238E27FC236}">
                <a16:creationId xmlns:a16="http://schemas.microsoft.com/office/drawing/2014/main" id="{3F944C4F-4FDC-5AF7-E879-42C57B7DB235}"/>
              </a:ext>
            </a:extLst>
          </p:cNvPr>
          <p:cNvSpPr>
            <a:spLocks noGrp="1"/>
          </p:cNvSpPr>
          <p:nvPr>
            <p:ph type="body" sz="quarter" idx="21" hasCustomPrompt="1"/>
          </p:nvPr>
        </p:nvSpPr>
        <p:spPr>
          <a:xfrm>
            <a:off x="6222251" y="747840"/>
            <a:ext cx="5181093"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cxnSp>
        <p:nvCxnSpPr>
          <p:cNvPr id="14" name="Straight Connector 13">
            <a:extLst>
              <a:ext uri="{FF2B5EF4-FFF2-40B4-BE49-F238E27FC236}">
                <a16:creationId xmlns:a16="http://schemas.microsoft.com/office/drawing/2014/main" id="{87C973A2-EB1A-3325-255B-77887E432FA2}"/>
              </a:ext>
            </a:extLst>
          </p:cNvPr>
          <p:cNvCxnSpPr>
            <a:cxnSpLocks/>
          </p:cNvCxnSpPr>
          <p:nvPr userDrawn="1"/>
        </p:nvCxnSpPr>
        <p:spPr>
          <a:xfrm>
            <a:off x="480666" y="132040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 Placeholder 32">
            <a:extLst>
              <a:ext uri="{FF2B5EF4-FFF2-40B4-BE49-F238E27FC236}">
                <a16:creationId xmlns:a16="http://schemas.microsoft.com/office/drawing/2014/main" id="{A692E8A6-D513-08BC-DE9D-49DC6DF4F19F}"/>
              </a:ext>
            </a:extLst>
          </p:cNvPr>
          <p:cNvSpPr>
            <a:spLocks noGrp="1"/>
          </p:cNvSpPr>
          <p:nvPr>
            <p:ph type="body" sz="quarter" idx="18" hasCustomPrompt="1"/>
          </p:nvPr>
        </p:nvSpPr>
        <p:spPr>
          <a:xfrm>
            <a:off x="599910" y="1482295"/>
            <a:ext cx="2975564"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8" name="Text Placeholder 32">
            <a:extLst>
              <a:ext uri="{FF2B5EF4-FFF2-40B4-BE49-F238E27FC236}">
                <a16:creationId xmlns:a16="http://schemas.microsoft.com/office/drawing/2014/main" id="{369B69F7-F1EE-2E71-4BB7-99643496E263}"/>
              </a:ext>
            </a:extLst>
          </p:cNvPr>
          <p:cNvSpPr>
            <a:spLocks noGrp="1"/>
          </p:cNvSpPr>
          <p:nvPr>
            <p:ph type="body" sz="quarter" idx="19" hasCustomPrompt="1"/>
          </p:nvPr>
        </p:nvSpPr>
        <p:spPr>
          <a:xfrm>
            <a:off x="616709" y="547376"/>
            <a:ext cx="2958765"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2003183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04</a:t>
            </a:r>
            <a:endParaRPr lang="en-US"/>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05</a:t>
            </a:r>
            <a:endParaRPr lang="en-US"/>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06</a:t>
            </a:r>
            <a:endParaRPr lang="en-US"/>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07</a:t>
            </a:r>
            <a:endParaRPr lang="en-US"/>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08</a:t>
            </a:r>
            <a:endParaRPr lang="en-US"/>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09</a:t>
            </a:r>
            <a:endParaRPr lang="en-US"/>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5190EFF-3B6C-F041-17B9-03E7DA3E1E91}"/>
              </a:ext>
            </a:extLst>
          </p:cNvPr>
          <p:cNvSpPr/>
          <p:nvPr userDrawn="1"/>
        </p:nvSpPr>
        <p:spPr>
          <a:xfrm>
            <a:off x="9747" y="0"/>
            <a:ext cx="6522544" cy="6858002"/>
          </a:xfrm>
          <a:custGeom>
            <a:avLst/>
            <a:gdLst>
              <a:gd name="connsiteX0" fmla="*/ 0 w 6503537"/>
              <a:gd name="connsiteY0" fmla="*/ 0 h 6838017"/>
              <a:gd name="connsiteX1" fmla="*/ 6503537 w 6503537"/>
              <a:gd name="connsiteY1" fmla="*/ 0 h 6838017"/>
              <a:gd name="connsiteX2" fmla="*/ 6503537 w 6503537"/>
              <a:gd name="connsiteY2" fmla="*/ 3800463 h 6838017"/>
              <a:gd name="connsiteX3" fmla="*/ 6496220 w 6503537"/>
              <a:gd name="connsiteY3" fmla="*/ 3800463 h 6838017"/>
              <a:gd name="connsiteX4" fmla="*/ 6503537 w 6503537"/>
              <a:gd name="connsiteY4" fmla="*/ 3994646 h 6838017"/>
              <a:gd name="connsiteX5" fmla="*/ 5228852 w 6503537"/>
              <a:gd name="connsiteY5" fmla="*/ 6653989 h 6838017"/>
              <a:gd name="connsiteX6" fmla="*/ 4978182 w 6503537"/>
              <a:gd name="connsiteY6" fmla="*/ 6838017 h 6838017"/>
              <a:gd name="connsiteX7" fmla="*/ 1019075 w 6503537"/>
              <a:gd name="connsiteY7" fmla="*/ 6838017 h 6838017"/>
              <a:gd name="connsiteX8" fmla="*/ 965583 w 6503537"/>
              <a:gd name="connsiteY8" fmla="*/ 6802921 h 6838017"/>
              <a:gd name="connsiteX9" fmla="*/ 88357 w 6503537"/>
              <a:gd name="connsiteY9" fmla="*/ 5919024 h 6838017"/>
              <a:gd name="connsiteX10" fmla="*/ 0 w 6503537"/>
              <a:gd name="connsiteY10" fmla="*/ 5775966 h 683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03537" h="6838017">
                <a:moveTo>
                  <a:pt x="0" y="0"/>
                </a:moveTo>
                <a:lnTo>
                  <a:pt x="6503537" y="0"/>
                </a:lnTo>
                <a:lnTo>
                  <a:pt x="6503537" y="3800463"/>
                </a:lnTo>
                <a:lnTo>
                  <a:pt x="6496220" y="3800463"/>
                </a:lnTo>
                <a:cubicBezTo>
                  <a:pt x="6503537" y="3865190"/>
                  <a:pt x="6503537" y="3929921"/>
                  <a:pt x="6503537" y="3994646"/>
                </a:cubicBezTo>
                <a:cubicBezTo>
                  <a:pt x="6503537" y="5066697"/>
                  <a:pt x="6007851" y="6022691"/>
                  <a:pt x="5228852" y="6653989"/>
                </a:cubicBezTo>
                <a:lnTo>
                  <a:pt x="4978182" y="6838017"/>
                </a:lnTo>
                <a:lnTo>
                  <a:pt x="1019075" y="6838017"/>
                </a:lnTo>
                <a:lnTo>
                  <a:pt x="965583" y="6802921"/>
                </a:lnTo>
                <a:cubicBezTo>
                  <a:pt x="621940" y="6562487"/>
                  <a:pt x="324410" y="6262731"/>
                  <a:pt x="88357" y="5919024"/>
                </a:cubicBezTo>
                <a:lnTo>
                  <a:pt x="0" y="5775966"/>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1BF3C018-A57E-95C4-9EB3-8B4A66867DE8}"/>
              </a:ext>
            </a:extLst>
          </p:cNvPr>
          <p:cNvSpPr/>
          <p:nvPr userDrawn="1"/>
        </p:nvSpPr>
        <p:spPr>
          <a:xfrm>
            <a:off x="0" y="206652"/>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7" name="Text Placeholder 25">
            <a:extLst>
              <a:ext uri="{FF2B5EF4-FFF2-40B4-BE49-F238E27FC236}">
                <a16:creationId xmlns:a16="http://schemas.microsoft.com/office/drawing/2014/main" id="{AC08F966-54D9-57EB-774C-AF88A25D1F29}"/>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8" name="Text Placeholder 25">
            <a:extLst>
              <a:ext uri="{FF2B5EF4-FFF2-40B4-BE49-F238E27FC236}">
                <a16:creationId xmlns:a16="http://schemas.microsoft.com/office/drawing/2014/main" id="{0D602D34-6C8F-E332-B784-A6431C285658}"/>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9" name="Text Placeholder 17">
            <a:extLst>
              <a:ext uri="{FF2B5EF4-FFF2-40B4-BE49-F238E27FC236}">
                <a16:creationId xmlns:a16="http://schemas.microsoft.com/office/drawing/2014/main" id="{52B6A7B8-086C-6005-4239-921C574C2D77}"/>
              </a:ext>
            </a:extLst>
          </p:cNvPr>
          <p:cNvSpPr>
            <a:spLocks noGrp="1"/>
          </p:cNvSpPr>
          <p:nvPr>
            <p:ph type="body" sz="quarter" idx="28" hasCustomPrompt="1"/>
          </p:nvPr>
        </p:nvSpPr>
        <p:spPr>
          <a:xfrm>
            <a:off x="979124" y="1714696"/>
            <a:ext cx="4198618" cy="4476077"/>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 Placeholder 25">
            <a:extLst>
              <a:ext uri="{FF2B5EF4-FFF2-40B4-BE49-F238E27FC236}">
                <a16:creationId xmlns:a16="http://schemas.microsoft.com/office/drawing/2014/main" id="{DBB59B6D-7528-8E66-934F-15899D5078C5}"/>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1" name="Text Placeholder 25">
            <a:extLst>
              <a:ext uri="{FF2B5EF4-FFF2-40B4-BE49-F238E27FC236}">
                <a16:creationId xmlns:a16="http://schemas.microsoft.com/office/drawing/2014/main" id="{F74ADC6D-3AA6-435A-82B5-D30EAA3FA472}"/>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2" name="Text Placeholder 25">
            <a:extLst>
              <a:ext uri="{FF2B5EF4-FFF2-40B4-BE49-F238E27FC236}">
                <a16:creationId xmlns:a16="http://schemas.microsoft.com/office/drawing/2014/main" id="{97689B66-FECF-3212-B162-12DF641D9EC2}"/>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13" name="Text Placeholder 25">
            <a:extLst>
              <a:ext uri="{FF2B5EF4-FFF2-40B4-BE49-F238E27FC236}">
                <a16:creationId xmlns:a16="http://schemas.microsoft.com/office/drawing/2014/main" id="{5A9C08FB-486E-D54E-2E91-EA5C6669A319}"/>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Text Placeholder 25">
            <a:extLst>
              <a:ext uri="{FF2B5EF4-FFF2-40B4-BE49-F238E27FC236}">
                <a16:creationId xmlns:a16="http://schemas.microsoft.com/office/drawing/2014/main" id="{97C34161-74EB-7EC0-491A-4CACD50C510D}"/>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15" name="Text Placeholder 25">
            <a:extLst>
              <a:ext uri="{FF2B5EF4-FFF2-40B4-BE49-F238E27FC236}">
                <a16:creationId xmlns:a16="http://schemas.microsoft.com/office/drawing/2014/main" id="{077E275C-6C8B-CBF6-B6FC-6E72F552ED85}"/>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5">
            <a:extLst>
              <a:ext uri="{FF2B5EF4-FFF2-40B4-BE49-F238E27FC236}">
                <a16:creationId xmlns:a16="http://schemas.microsoft.com/office/drawing/2014/main" id="{EBD113A8-C302-3DC6-837B-42A46F929A67}"/>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7" name="Text Placeholder 25">
            <a:extLst>
              <a:ext uri="{FF2B5EF4-FFF2-40B4-BE49-F238E27FC236}">
                <a16:creationId xmlns:a16="http://schemas.microsoft.com/office/drawing/2014/main" id="{1BA9B044-DF1E-C918-387B-DD961A756A29}"/>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A26B3CC5-B580-83C6-B620-FD863E8951A8}"/>
              </a:ext>
            </a:extLst>
          </p:cNvPr>
          <p:cNvSpPr>
            <a:spLocks noGrp="1"/>
          </p:cNvSpPr>
          <p:nvPr>
            <p:ph type="body" sz="quarter" idx="27" hasCustomPrompt="1"/>
          </p:nvPr>
        </p:nvSpPr>
        <p:spPr>
          <a:xfrm>
            <a:off x="864755" y="321248"/>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0" name="Straight Connector 19">
            <a:extLst>
              <a:ext uri="{FF2B5EF4-FFF2-40B4-BE49-F238E27FC236}">
                <a16:creationId xmlns:a16="http://schemas.microsoft.com/office/drawing/2014/main" id="{56D838A2-2525-193F-2A97-E2986C1524CB}"/>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82258826-921D-503D-3879-716EAF1ACC5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3" name="Rectangle 22">
            <a:extLst>
              <a:ext uri="{FF2B5EF4-FFF2-40B4-BE49-F238E27FC236}">
                <a16:creationId xmlns:a16="http://schemas.microsoft.com/office/drawing/2014/main" id="{3AE274F4-99C4-2F60-0300-75C38F3FE66C}"/>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6" name="Picture Placeholder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10" name="Picture Placeholder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94A7A32E-7792-789E-FA64-0EC70650BAFF}"/>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772C84D7-5D46-53B4-105C-D3DAF91ACBD3}"/>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OBLIKOVANJE INOVATIVNIH TURISTIČNIH BIVANJ</a:t>
            </a:r>
          </a:p>
        </p:txBody>
      </p:sp>
      <p:sp>
        <p:nvSpPr>
          <p:cNvPr id="7" name="Slide Number Placeholder 5">
            <a:extLst>
              <a:ext uri="{FF2B5EF4-FFF2-40B4-BE49-F238E27FC236}">
                <a16:creationId xmlns:a16="http://schemas.microsoft.com/office/drawing/2014/main" id="{90774E23-FA45-75F1-4EE6-35EB43EE45BD}"/>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884" r:id="rId15"/>
    <p:sldLayoutId id="2147483841" r:id="rId16"/>
    <p:sldLayoutId id="2147483879" r:id="rId17"/>
    <p:sldLayoutId id="2147483913" r:id="rId18"/>
    <p:sldLayoutId id="2147483914" r:id="rId19"/>
    <p:sldLayoutId id="2147483906" r:id="rId20"/>
    <p:sldLayoutId id="2147483907" r:id="rId21"/>
    <p:sldLayoutId id="2147483878" r:id="rId22"/>
    <p:sldLayoutId id="2147483915" r:id="rId23"/>
    <p:sldLayoutId id="2147483891" r:id="rId24"/>
    <p:sldLayoutId id="2147483894" r:id="rId25"/>
    <p:sldLayoutId id="2147483893" r:id="rId26"/>
    <p:sldLayoutId id="2147483895" r:id="rId27"/>
    <p:sldLayoutId id="2147483896" r:id="rId28"/>
    <p:sldLayoutId id="2147483900" r:id="rId29"/>
    <p:sldLayoutId id="2147483901" r:id="rId30"/>
    <p:sldLayoutId id="2147483902" r:id="rId31"/>
    <p:sldLayoutId id="2147483903" r:id="rId32"/>
    <p:sldLayoutId id="2147483904" r:id="rId33"/>
    <p:sldLayoutId id="2147483853" r:id="rId34"/>
    <p:sldLayoutId id="2147483912" r:id="rId35"/>
    <p:sldLayoutId id="2147483916" r:id="rId36"/>
    <p:sldLayoutId id="2147483917" r:id="rId37"/>
    <p:sldLayoutId id="2147483918" r:id="rId38"/>
    <p:sldLayoutId id="2147483919" r:id="rId39"/>
    <p:sldLayoutId id="2147483920" r:id="rId4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5.xml"/><Relationship Id="rId6" Type="http://schemas.openxmlformats.org/officeDocument/2006/relationships/hyperlink" Target="https://www.youtube.com/watch?v=_oP0qcjYh6I" TargetMode="External"/><Relationship Id="rId5" Type="http://schemas.openxmlformats.org/officeDocument/2006/relationships/image" Target="../media/image12.png"/><Relationship Id="rId4" Type="http://schemas.openxmlformats.org/officeDocument/2006/relationships/hyperlink" Target="https://www.bentral.com/"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kmetija-urska.si/en/price-list/" TargetMode="External"/><Relationship Id="rId2" Type="http://schemas.openxmlformats.org/officeDocument/2006/relationships/image" Target="../media/image13.png"/><Relationship Id="rId1" Type="http://schemas.openxmlformats.org/officeDocument/2006/relationships/slideLayout" Target="../slideLayouts/slideLayout26.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15.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hyperlink" Target="https://youtu.be/5sjI1ThdZr8" TargetMode="External"/><Relationship Id="rId2" Type="http://schemas.openxmlformats.org/officeDocument/2006/relationships/image" Target="../media/image20.jpeg"/><Relationship Id="rId1" Type="http://schemas.openxmlformats.org/officeDocument/2006/relationships/slideLayout" Target="../slideLayouts/slideLayout28.xml"/><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hyperlink" Target="https://www.visitmaribor.si/en/what-to-do/art-and-culture/top-maribor-sights/" TargetMode="External"/><Relationship Id="rId2" Type="http://schemas.openxmlformats.org/officeDocument/2006/relationships/image" Target="../media/image21.png"/><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image" Target="../media/image24.svg"/><Relationship Id="rId5" Type="http://schemas.openxmlformats.org/officeDocument/2006/relationships/image" Target="../media/image16.png"/><Relationship Id="rId4" Type="http://schemas.openxmlformats.org/officeDocument/2006/relationships/image" Target="../media/image23.sv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40.xml"/><Relationship Id="rId5" Type="http://schemas.openxmlformats.org/officeDocument/2006/relationships/hyperlink" Target="https://www.pikol.si/en/namestitve" TargetMode="External"/><Relationship Id="rId4" Type="http://schemas.openxmlformats.org/officeDocument/2006/relationships/image" Target="../media/image2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40.xml"/><Relationship Id="rId6" Type="http://schemas.openxmlformats.org/officeDocument/2006/relationships/hyperlink" Target="https://www.booking.com/hotel/si/turisticna-kmetija-weiss.sl.html?aid=1917098&amp;label=metatripad-link-dmeta-content_opts-0&amp;sid=2198095f7c58d6f7f0517b49d5dc9013&amp;dist=0&amp;keep_landing=1&amp;sb_price_type=total&amp;type=total&amp;#tab-reviews" TargetMode="External"/><Relationship Id="rId5" Type="http://schemas.openxmlformats.org/officeDocument/2006/relationships/hyperlink" Target="https://www.turisticna-kmetija-weiss.si/en/" TargetMode="External"/><Relationship Id="rId4" Type="http://schemas.openxmlformats.org/officeDocument/2006/relationships/image" Target="../media/image27.jpeg"/></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36.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36.xml"/></Relationships>
</file>

<file path=ppt/slides/_rels/slide47.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36.xml"/></Relationships>
</file>

<file path=ppt/slides/_rels/slide48.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36.xml"/></Relationships>
</file>

<file path=ppt/slides/_rels/slide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6.xml"/></Relationships>
</file>

<file path=ppt/slides/_rels/slide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40.xml"/><Relationship Id="rId5" Type="http://schemas.openxmlformats.org/officeDocument/2006/relationships/hyperlink" Target="https://www.jeruzalem-slovenija.si/en-gb/nastanitve/razprseni-hotel" TargetMode="External"/><Relationship Id="rId4" Type="http://schemas.openxmlformats.org/officeDocument/2006/relationships/image" Target="../media/image34.png"/></Relationships>
</file>

<file path=ppt/slides/_rels/slide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3" Type="http://schemas.openxmlformats.org/officeDocument/2006/relationships/hyperlink" Target="https://www.izvornoslovensko.si/" TargetMode="External"/><Relationship Id="rId2" Type="http://schemas.openxmlformats.org/officeDocument/2006/relationships/image" Target="../media/image35.png"/><Relationship Id="rId1" Type="http://schemas.openxmlformats.org/officeDocument/2006/relationships/slideLayout" Target="../slideLayouts/slideLayout25.xml"/></Relationships>
</file>

<file path=ppt/slides/_rels/slide67.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36.xml"/><Relationship Id="rId4" Type="http://schemas.openxmlformats.org/officeDocument/2006/relationships/image" Target="../media/image1.png"/></Relationships>
</file>

<file path=ppt/slides/_rels/slide68.xml.rels><?xml version="1.0" encoding="UTF-8" standalone="yes"?>
<Relationships xmlns="http://schemas.openxmlformats.org/package/2006/relationships"><Relationship Id="rId3" Type="http://schemas.openxmlformats.org/officeDocument/2006/relationships/hyperlink" Target="https://operto.com/blog/hotel-guest-journey/" TargetMode="External"/><Relationship Id="rId2" Type="http://schemas.openxmlformats.org/officeDocument/2006/relationships/notesSlide" Target="../notesSlides/notesSlide4.xml"/><Relationship Id="rId1" Type="http://schemas.openxmlformats.org/officeDocument/2006/relationships/slideLayout" Target="../slideLayouts/slideLayout37.xml"/><Relationship Id="rId5" Type="http://schemas.openxmlformats.org/officeDocument/2006/relationships/image" Target="../media/image36.png"/><Relationship Id="rId4" Type="http://schemas.openxmlformats.org/officeDocument/2006/relationships/image" Target="../media/image4.png"/></Relationships>
</file>

<file path=ppt/slides/_rels/slide69.xml.rels><?xml version="1.0" encoding="UTF-8" standalone="yes"?>
<Relationships xmlns="http://schemas.openxmlformats.org/package/2006/relationships"><Relationship Id="rId3" Type="http://schemas.openxmlformats.org/officeDocument/2006/relationships/hyperlink" Target="https://www.forbes.com/councils/forbesbusinesscouncil/2025/03/17/hospitality-in-the-digital-age-managing-quality-without-being-on-site/" TargetMode="External"/><Relationship Id="rId2" Type="http://schemas.openxmlformats.org/officeDocument/2006/relationships/notesSlide" Target="../notesSlides/notesSlide5.xml"/><Relationship Id="rId1" Type="http://schemas.openxmlformats.org/officeDocument/2006/relationships/slideLayout" Target="../slideLayouts/slideLayout37.xml"/><Relationship Id="rId5" Type="http://schemas.openxmlformats.org/officeDocument/2006/relationships/image" Target="../media/image37.jpe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4.xml"/></Relationships>
</file>

<file path=ppt/slides/_rels/slide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8.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1" descr="Slika, ki vsebuje besede oblačila, človeški obraz, oseba, obleka&#10;&#10;Vsebina, ustvarjena z UI, morda ni pravilna.">
            <a:extLst>
              <a:ext uri="{FF2B5EF4-FFF2-40B4-BE49-F238E27FC236}">
                <a16:creationId xmlns:a16="http://schemas.microsoft.com/office/drawing/2014/main" id="{43A05762-E471-04F6-8E05-565B2CCBE4BB}"/>
              </a:ext>
            </a:extLst>
          </p:cNvPr>
          <p:cNvPicPr>
            <a:picLocks noGrp="1" noChangeAspect="1"/>
          </p:cNvPicPr>
          <p:nvPr>
            <p:ph type="pic" sz="quarter" idx="19"/>
          </p:nvPr>
        </p:nvPicPr>
        <p:blipFill>
          <a:blip r:embed="rId2"/>
          <a:srcRect l="517" r="517"/>
          <a:stretch/>
        </p:blipFill>
        <p:spPr>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p:spPr>
      </p:pic>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580616" y="2473711"/>
            <a:ext cx="5089964" cy="697353"/>
          </a:xfrm>
        </p:spPr>
        <p:txBody>
          <a:bodyPr lIns="91440" tIns="45720" rIns="91440" bIns="45720" anchor="t">
            <a:noAutofit/>
          </a:bodyPr>
          <a:lstStyle/>
          <a:p>
            <a:r>
              <a:rPr lang="en-GB" dirty="0"/>
              <a:t>Modul 5 </a:t>
            </a:r>
            <a:r>
              <a:rPr lang="en-GB" b="0" dirty="0"/>
              <a:t>(1. del)</a:t>
            </a:r>
          </a:p>
          <a:p>
            <a:endParaRPr lang="en-GB" dirty="0"/>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580616" y="3429000"/>
            <a:ext cx="4611316" cy="697353"/>
          </a:xfrm>
        </p:spPr>
        <p:txBody>
          <a:bodyPr lIns="91440" tIns="45720" rIns="91440" bIns="45720" anchor="t">
            <a:noAutofit/>
          </a:bodyPr>
          <a:lstStyle/>
          <a:p>
            <a:pPr defTabSz="777514">
              <a:lnSpc>
                <a:spcPts val="3340"/>
              </a:lnSpc>
              <a:spcBef>
                <a:spcPts val="0"/>
              </a:spcBef>
              <a:defRPr/>
            </a:pPr>
            <a:r>
              <a:rPr lang="sl-SI" sz="3200" dirty="0">
                <a:ea typeface="Calibri"/>
                <a:cs typeface="Calibri"/>
              </a:rPr>
              <a:t>I</a:t>
            </a:r>
            <a:r>
              <a:rPr lang="en-GB" sz="3200" dirty="0" err="1">
                <a:ea typeface="Calibri"/>
                <a:cs typeface="Calibri"/>
              </a:rPr>
              <a:t>zkušnja</a:t>
            </a:r>
            <a:r>
              <a:rPr lang="sl-SI" sz="3200" dirty="0">
                <a:ea typeface="Calibri"/>
                <a:cs typeface="Calibri"/>
              </a:rPr>
              <a:t> gosta</a:t>
            </a:r>
            <a:r>
              <a:rPr lang="en-GB" sz="3200" dirty="0">
                <a:ea typeface="Calibri"/>
                <a:cs typeface="Calibri"/>
              </a:rPr>
              <a:t> – gostoljubnost, vpliv na daljavo in izvedljivost</a:t>
            </a:r>
          </a:p>
          <a:p>
            <a:pPr defTabSz="777514">
              <a:lnSpc>
                <a:spcPts val="3340"/>
              </a:lnSpc>
              <a:spcBef>
                <a:spcPts val="0"/>
              </a:spcBef>
              <a:defRPr/>
            </a:pPr>
            <a:endParaRPr lang="en-GB" sz="3200" dirty="0">
              <a:ea typeface="Calibri"/>
              <a:cs typeface="Calibri"/>
            </a:endParaRPr>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sz="3200" dirty="0" err="1"/>
              <a:t>www.epicstays.eu</a:t>
            </a:r>
            <a:endParaRPr lang="en-GB" sz="3200" dirty="0"/>
          </a:p>
        </p:txBody>
      </p:sp>
      <p:pic>
        <p:nvPicPr>
          <p:cNvPr id="6" name="Picture 5">
            <a:extLst>
              <a:ext uri="{FF2B5EF4-FFF2-40B4-BE49-F238E27FC236}">
                <a16:creationId xmlns:a16="http://schemas.microsoft.com/office/drawing/2014/main" id="{F6790F14-6BCC-A985-63B3-48218C0B1F3B}"/>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6120830" y="2249394"/>
            <a:ext cx="3580276" cy="2659133"/>
          </a:xfrm>
          <a:prstGeom prst="rect">
            <a:avLst/>
          </a:prstGeom>
        </p:spPr>
      </p:pic>
      <p:sp>
        <p:nvSpPr>
          <p:cNvPr id="11" name="Text Placeholder 10">
            <a:extLst>
              <a:ext uri="{FF2B5EF4-FFF2-40B4-BE49-F238E27FC236}">
                <a16:creationId xmlns:a16="http://schemas.microsoft.com/office/drawing/2014/main" id="{1C5AD9F2-07CA-46B6-D7BC-FBB9262431A9}"/>
              </a:ext>
            </a:extLst>
          </p:cNvPr>
          <p:cNvSpPr>
            <a:spLocks noGrp="1"/>
          </p:cNvSpPr>
          <p:nvPr>
            <p:ph type="body" sz="quarter" idx="65"/>
          </p:nvPr>
        </p:nvSpPr>
        <p:spPr>
          <a:xfrm>
            <a:off x="7806267" y="778060"/>
            <a:ext cx="4385733" cy="452458"/>
          </a:xfrm>
          <a:solidFill>
            <a:srgbClr val="EC7C69"/>
          </a:solidFill>
        </p:spPr>
        <p:txBody>
          <a:bodyPr/>
          <a:lstStyle/>
          <a:p>
            <a:pPr algn="ctr"/>
            <a:r>
              <a:rPr lang="en-GB" sz="1200" dirty="0"/>
              <a:t>Avtor fotografije: VSGT Maribor, Slovenija </a:t>
            </a:r>
          </a:p>
        </p:txBody>
      </p:sp>
    </p:spTree>
    <p:extLst>
      <p:ext uri="{BB962C8B-B14F-4D97-AF65-F5344CB8AC3E}">
        <p14:creationId xmlns:p14="http://schemas.microsoft.com/office/powerpoint/2010/main" val="2925093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FDC978-5247-8561-CD71-6CA22367C73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EB50580-04D8-5AF1-5AB5-AA0F6CE9B1C9}"/>
              </a:ext>
            </a:extLst>
          </p:cNvPr>
          <p:cNvSpPr>
            <a:spLocks noGrp="1"/>
          </p:cNvSpPr>
          <p:nvPr>
            <p:ph type="body" sz="quarter" idx="16"/>
          </p:nvPr>
        </p:nvSpPr>
        <p:spPr>
          <a:xfrm>
            <a:off x="457303" y="349193"/>
            <a:ext cx="10614687" cy="803654"/>
          </a:xfrm>
        </p:spPr>
        <p:txBody>
          <a:bodyPr lIns="91440" tIns="45720" rIns="91440" bIns="45720" anchor="t">
            <a:noAutofit/>
          </a:bodyPr>
          <a:lstStyle/>
          <a:p>
            <a:r>
              <a:rPr lang="en-US" dirty="0">
                <a:ea typeface="Calibri"/>
                <a:cs typeface="Calibri"/>
              </a:rPr>
              <a:t>Potovanje gosta</a:t>
            </a:r>
          </a:p>
        </p:txBody>
      </p:sp>
      <p:cxnSp>
        <p:nvCxnSpPr>
          <p:cNvPr id="2" name="Straight Connector 1">
            <a:extLst>
              <a:ext uri="{FF2B5EF4-FFF2-40B4-BE49-F238E27FC236}">
                <a16:creationId xmlns:a16="http://schemas.microsoft.com/office/drawing/2014/main" id="{B40FB76C-8F8D-1DA4-0DE0-3E4A758C8AD4}"/>
              </a:ext>
            </a:extLst>
          </p:cNvPr>
          <p:cNvCxnSpPr>
            <a:cxnSpLocks/>
          </p:cNvCxnSpPr>
          <p:nvPr/>
        </p:nvCxnSpPr>
        <p:spPr>
          <a:xfrm>
            <a:off x="0" y="1046674"/>
            <a:ext cx="32221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graphicFrame>
        <p:nvGraphicFramePr>
          <p:cNvPr id="8" name="Tabela 7">
            <a:extLst>
              <a:ext uri="{FF2B5EF4-FFF2-40B4-BE49-F238E27FC236}">
                <a16:creationId xmlns:a16="http://schemas.microsoft.com/office/drawing/2014/main" id="{6F3C65A4-91CD-3669-A688-FED18BC4249E}"/>
              </a:ext>
            </a:extLst>
          </p:cNvPr>
          <p:cNvGraphicFramePr>
            <a:graphicFrameLocks noGrp="1"/>
          </p:cNvGraphicFramePr>
          <p:nvPr>
            <p:extLst>
              <p:ext uri="{D42A27DB-BD31-4B8C-83A1-F6EECF244321}">
                <p14:modId xmlns:p14="http://schemas.microsoft.com/office/powerpoint/2010/main" val="171448730"/>
              </p:ext>
            </p:extLst>
          </p:nvPr>
        </p:nvGraphicFramePr>
        <p:xfrm>
          <a:off x="494860" y="1345788"/>
          <a:ext cx="11082094" cy="3693320"/>
        </p:xfrm>
        <a:graphic>
          <a:graphicData uri="http://schemas.openxmlformats.org/drawingml/2006/table">
            <a:tbl>
              <a:tblPr firstRow="1" bandRow="1">
                <a:tableStyleId>{5C22544A-7EE6-4342-B048-85BDC9FD1C3A}</a:tableStyleId>
              </a:tblPr>
              <a:tblGrid>
                <a:gridCol w="1312333">
                  <a:extLst>
                    <a:ext uri="{9D8B030D-6E8A-4147-A177-3AD203B41FA5}">
                      <a16:colId xmlns:a16="http://schemas.microsoft.com/office/drawing/2014/main" val="1886933163"/>
                    </a:ext>
                  </a:extLst>
                </a:gridCol>
                <a:gridCol w="1458191">
                  <a:extLst>
                    <a:ext uri="{9D8B030D-6E8A-4147-A177-3AD203B41FA5}">
                      <a16:colId xmlns:a16="http://schemas.microsoft.com/office/drawing/2014/main" val="3141866495"/>
                    </a:ext>
                  </a:extLst>
                </a:gridCol>
                <a:gridCol w="1385262">
                  <a:extLst>
                    <a:ext uri="{9D8B030D-6E8A-4147-A177-3AD203B41FA5}">
                      <a16:colId xmlns:a16="http://schemas.microsoft.com/office/drawing/2014/main" val="421359927"/>
                    </a:ext>
                  </a:extLst>
                </a:gridCol>
                <a:gridCol w="1513416">
                  <a:extLst>
                    <a:ext uri="{9D8B030D-6E8A-4147-A177-3AD203B41FA5}">
                      <a16:colId xmlns:a16="http://schemas.microsoft.com/office/drawing/2014/main" val="1178434084"/>
                    </a:ext>
                  </a:extLst>
                </a:gridCol>
                <a:gridCol w="1344083">
                  <a:extLst>
                    <a:ext uri="{9D8B030D-6E8A-4147-A177-3AD203B41FA5}">
                      <a16:colId xmlns:a16="http://schemas.microsoft.com/office/drawing/2014/main" val="2270773007"/>
                    </a:ext>
                  </a:extLst>
                </a:gridCol>
                <a:gridCol w="1397000">
                  <a:extLst>
                    <a:ext uri="{9D8B030D-6E8A-4147-A177-3AD203B41FA5}">
                      <a16:colId xmlns:a16="http://schemas.microsoft.com/office/drawing/2014/main" val="2044698918"/>
                    </a:ext>
                  </a:extLst>
                </a:gridCol>
                <a:gridCol w="1286547">
                  <a:extLst>
                    <a:ext uri="{9D8B030D-6E8A-4147-A177-3AD203B41FA5}">
                      <a16:colId xmlns:a16="http://schemas.microsoft.com/office/drawing/2014/main" val="926010109"/>
                    </a:ext>
                  </a:extLst>
                </a:gridCol>
                <a:gridCol w="1385262">
                  <a:extLst>
                    <a:ext uri="{9D8B030D-6E8A-4147-A177-3AD203B41FA5}">
                      <a16:colId xmlns:a16="http://schemas.microsoft.com/office/drawing/2014/main" val="772395447"/>
                    </a:ext>
                  </a:extLst>
                </a:gridCol>
              </a:tblGrid>
              <a:tr h="1008032">
                <a:tc>
                  <a:txBody>
                    <a:bodyPr/>
                    <a:lstStyle/>
                    <a:p>
                      <a:pPr>
                        <a:lnSpc>
                          <a:spcPts val="1960"/>
                        </a:lnSpc>
                      </a:pPr>
                      <a:r>
                        <a:rPr lang="sl-SI" sz="1900" dirty="0">
                          <a:solidFill>
                            <a:schemeClr val="bg1"/>
                          </a:solidFill>
                          <a:latin typeface="Calibri" panose="020F0502020204030204" pitchFamily="34" charset="0"/>
                          <a:cs typeface="Calibri" panose="020F0502020204030204" pitchFamily="34" charset="0"/>
                        </a:rPr>
                        <a:t>Stopnje potovanja gosta</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rgbClr val="EC7C69"/>
                    </a:solidFill>
                  </a:tcPr>
                </a:tc>
                <a:tc>
                  <a:txBody>
                    <a:bodyPr/>
                    <a:lstStyle/>
                    <a:p>
                      <a:pPr>
                        <a:lnSpc>
                          <a:spcPts val="1960"/>
                        </a:lnSpc>
                      </a:pPr>
                      <a:r>
                        <a:rPr lang="sl-SI" sz="1900" dirty="0">
                          <a:solidFill>
                            <a:schemeClr val="bg1"/>
                          </a:solidFill>
                          <a:latin typeface="Calibri" panose="020F0502020204030204" pitchFamily="34" charset="0"/>
                          <a:cs typeface="Calibri" panose="020F0502020204030204" pitchFamily="34" charset="0"/>
                        </a:rPr>
                        <a:t>Navdih in raziskovanje</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rgbClr val="EC7C69"/>
                    </a:solidFill>
                  </a:tcPr>
                </a:tc>
                <a:tc>
                  <a:txBody>
                    <a:bodyPr/>
                    <a:lstStyle/>
                    <a:p>
                      <a:pPr>
                        <a:lnSpc>
                          <a:spcPts val="1960"/>
                        </a:lnSpc>
                      </a:pPr>
                      <a:r>
                        <a:rPr lang="en-IE" sz="1900" dirty="0">
                          <a:solidFill>
                            <a:schemeClr val="bg1"/>
                          </a:solidFill>
                          <a:latin typeface="Calibri" panose="020F0502020204030204" pitchFamily="34" charset="0"/>
                          <a:cs typeface="Calibri" panose="020F0502020204030204" pitchFamily="34" charset="0"/>
                        </a:rPr>
                        <a:t>Rezervacije</a:t>
                      </a:r>
                      <a:endParaRPr lang="sl-SI" sz="1900" dirty="0">
                        <a:solidFill>
                          <a:schemeClr val="bg1"/>
                        </a:solidFill>
                        <a:latin typeface="Calibri" panose="020F0502020204030204" pitchFamily="34" charset="0"/>
                        <a:cs typeface="Calibri" panose="020F0502020204030204" pitchFamily="34" charset="0"/>
                      </a:endParaRP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rgbClr val="EC7C69"/>
                    </a:solidFill>
                  </a:tcPr>
                </a:tc>
                <a:tc>
                  <a:txBody>
                    <a:bodyPr/>
                    <a:lstStyle/>
                    <a:p>
                      <a:pPr>
                        <a:lnSpc>
                          <a:spcPts val="1960"/>
                        </a:lnSpc>
                      </a:pPr>
                      <a:r>
                        <a:rPr lang="sl-SI" sz="1900" dirty="0">
                          <a:solidFill>
                            <a:schemeClr val="bg1"/>
                          </a:solidFill>
                          <a:latin typeface="Calibri" panose="020F0502020204030204" pitchFamily="34" charset="0"/>
                          <a:cs typeface="Calibri" panose="020F0502020204030204" pitchFamily="34" charset="0"/>
                        </a:rPr>
                        <a:t>Načrtovanje pred prihodom</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rgbClr val="EC7C69"/>
                    </a:solidFill>
                  </a:tcPr>
                </a:tc>
                <a:tc>
                  <a:txBody>
                    <a:bodyPr/>
                    <a:lstStyle/>
                    <a:p>
                      <a:pPr>
                        <a:lnSpc>
                          <a:spcPts val="1960"/>
                        </a:lnSpc>
                      </a:pPr>
                      <a:r>
                        <a:rPr lang="sl-SI" sz="1900" dirty="0">
                          <a:solidFill>
                            <a:schemeClr val="bg1"/>
                          </a:solidFill>
                          <a:latin typeface="Calibri" panose="020F0502020204030204" pitchFamily="34" charset="0"/>
                          <a:cs typeface="Calibri" panose="020F0502020204030204" pitchFamily="34" charset="0"/>
                        </a:rPr>
                        <a:t>Prijava</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rgbClr val="EC7C69"/>
                    </a:solidFill>
                  </a:tcPr>
                </a:tc>
                <a:tc>
                  <a:txBody>
                    <a:bodyPr/>
                    <a:lstStyle/>
                    <a:p>
                      <a:pPr>
                        <a:lnSpc>
                          <a:spcPts val="1960"/>
                        </a:lnSpc>
                      </a:pPr>
                      <a:r>
                        <a:rPr lang="sl-SI" sz="1900" dirty="0">
                          <a:solidFill>
                            <a:schemeClr val="bg1"/>
                          </a:solidFill>
                          <a:latin typeface="Calibri" panose="020F0502020204030204" pitchFamily="34" charset="0"/>
                          <a:cs typeface="Calibri" panose="020F0502020204030204" pitchFamily="34" charset="0"/>
                        </a:rPr>
                        <a:t>Bivanje</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rgbClr val="EC7C69"/>
                    </a:solidFill>
                  </a:tcPr>
                </a:tc>
                <a:tc>
                  <a:txBody>
                    <a:bodyPr/>
                    <a:lstStyle/>
                    <a:p>
                      <a:pPr>
                        <a:lnSpc>
                          <a:spcPts val="1960"/>
                        </a:lnSpc>
                      </a:pPr>
                      <a:r>
                        <a:rPr lang="sl-SI" sz="1900" dirty="0">
                          <a:solidFill>
                            <a:schemeClr val="bg1"/>
                          </a:solidFill>
                          <a:latin typeface="Calibri" panose="020F0502020204030204" pitchFamily="34" charset="0"/>
                          <a:cs typeface="Calibri" panose="020F0502020204030204" pitchFamily="34" charset="0"/>
                        </a:rPr>
                        <a:t>Odjava</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rgbClr val="EC7C69"/>
                    </a:solidFill>
                  </a:tcPr>
                </a:tc>
                <a:tc>
                  <a:txBody>
                    <a:bodyPr/>
                    <a:lstStyle/>
                    <a:p>
                      <a:pPr>
                        <a:lnSpc>
                          <a:spcPts val="1960"/>
                        </a:lnSpc>
                      </a:pPr>
                      <a:r>
                        <a:rPr lang="sl-SI" sz="1900" dirty="0">
                          <a:solidFill>
                            <a:schemeClr val="bg1"/>
                          </a:solidFill>
                          <a:latin typeface="Calibri" panose="020F0502020204030204" pitchFamily="34" charset="0"/>
                          <a:cs typeface="Calibri" panose="020F0502020204030204" pitchFamily="34" charset="0"/>
                        </a:rPr>
                        <a:t>Ocena in po bivanju</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rgbClr val="EC7C69"/>
                    </a:solidFill>
                  </a:tcPr>
                </a:tc>
                <a:extLst>
                  <a:ext uri="{0D108BD9-81ED-4DB2-BD59-A6C34878D82A}">
                    <a16:rowId xmlns:a16="http://schemas.microsoft.com/office/drawing/2014/main" val="1387785908"/>
                  </a:ext>
                </a:extLst>
              </a:tr>
              <a:tr h="1008032">
                <a:tc>
                  <a:txBody>
                    <a:bodyPr/>
                    <a:lstStyle/>
                    <a:p>
                      <a:pPr>
                        <a:lnSpc>
                          <a:spcPts val="1960"/>
                        </a:lnSpc>
                      </a:pPr>
                      <a:r>
                        <a:rPr lang="sl-SI" sz="1900" b="1" dirty="0">
                          <a:solidFill>
                            <a:srgbClr val="459597"/>
                          </a:solidFill>
                          <a:latin typeface="Calibri" panose="020F0502020204030204" pitchFamily="34" charset="0"/>
                          <a:cs typeface="Calibri" panose="020F0502020204030204" pitchFamily="34" charset="0"/>
                        </a:rPr>
                        <a:t>Ukrepi</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a:lnSpc>
                          <a:spcPts val="1660"/>
                        </a:lnSpc>
                      </a:pPr>
                      <a:r>
                        <a:rPr lang="sl-SI" sz="1700" err="1">
                          <a:solidFill>
                            <a:srgbClr val="414141"/>
                          </a:solidFill>
                          <a:latin typeface="Calibri" panose="020F0502020204030204" pitchFamily="34" charset="0"/>
                          <a:cs typeface="Calibri" panose="020F0502020204030204" pitchFamily="34" charset="0"/>
                        </a:rPr>
                        <a:t>Preglejte svoje spletne </a:t>
                      </a:r>
                      <a:r>
                        <a:rPr lang="sl-SI" sz="1700">
                          <a:solidFill>
                            <a:srgbClr val="414141"/>
                          </a:solidFill>
                          <a:latin typeface="Calibri" panose="020F0502020204030204" pitchFamily="34" charset="0"/>
                          <a:cs typeface="Calibri" panose="020F0502020204030204" pitchFamily="34" charset="0"/>
                        </a:rPr>
                        <a:t>ocene, </a:t>
                      </a:r>
                      <a:r>
                        <a:rPr lang="sl-SI" sz="1700" err="1">
                          <a:solidFill>
                            <a:srgbClr val="414141"/>
                          </a:solidFill>
                          <a:latin typeface="Calibri" panose="020F0502020204030204" pitchFamily="34" charset="0"/>
                          <a:cs typeface="Calibri" panose="020F0502020204030204" pitchFamily="34" charset="0"/>
                        </a:rPr>
                        <a:t>oglase</a:t>
                      </a:r>
                      <a:r>
                        <a:rPr lang="sl-SI" sz="1700">
                          <a:solidFill>
                            <a:srgbClr val="414141"/>
                          </a:solidFill>
                          <a:latin typeface="Calibri" panose="020F0502020204030204" pitchFamily="34" charset="0"/>
                          <a:cs typeface="Calibri" panose="020F0502020204030204" pitchFamily="34" charset="0"/>
                        </a:rPr>
                        <a:t> na spletnih potovalnih agencijah, družbena </a:t>
                      </a:r>
                      <a:r>
                        <a:rPr lang="sl-SI" sz="1700" err="1">
                          <a:solidFill>
                            <a:srgbClr val="414141"/>
                          </a:solidFill>
                          <a:latin typeface="Calibri" panose="020F0502020204030204" pitchFamily="34" charset="0"/>
                          <a:cs typeface="Calibri" panose="020F0502020204030204" pitchFamily="34" charset="0"/>
                        </a:rPr>
                        <a:t>omrežja in rezultate ankete po bivanju</a:t>
                      </a:r>
                      <a:r>
                        <a:rPr lang="sl-SI" sz="1700">
                          <a:solidFill>
                            <a:srgbClr val="414141"/>
                          </a:solidFill>
                          <a:latin typeface="Calibri" panose="020F0502020204030204" pitchFamily="34" charset="0"/>
                          <a:cs typeface="Calibri" panose="020F0502020204030204" pitchFamily="34" charset="0"/>
                        </a:rPr>
                        <a:t>.</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a:lnSpc>
                          <a:spcPts val="1660"/>
                        </a:lnSpc>
                      </a:pPr>
                      <a:r>
                        <a:rPr lang="sl-SI" sz="1700" err="1">
                          <a:solidFill>
                            <a:srgbClr val="414141"/>
                          </a:solidFill>
                          <a:latin typeface="Calibri" panose="020F0502020204030204" pitchFamily="34" charset="0"/>
                          <a:cs typeface="Calibri" panose="020F0502020204030204" pitchFamily="34" charset="0"/>
                        </a:rPr>
                        <a:t>Določite</a:t>
                      </a:r>
                      <a:r>
                        <a:rPr lang="sl-SI" sz="1700">
                          <a:solidFill>
                            <a:srgbClr val="414141"/>
                          </a:solidFill>
                          <a:latin typeface="Calibri" panose="020F0502020204030204" pitchFamily="34" charset="0"/>
                          <a:cs typeface="Calibri" panose="020F0502020204030204" pitchFamily="34" charset="0"/>
                        </a:rPr>
                        <a:t>, </a:t>
                      </a:r>
                      <a:r>
                        <a:rPr lang="sl-SI" sz="1700" err="1">
                          <a:solidFill>
                            <a:srgbClr val="414141"/>
                          </a:solidFill>
                          <a:latin typeface="Calibri" panose="020F0502020204030204" pitchFamily="34" charset="0"/>
                          <a:cs typeface="Calibri" panose="020F0502020204030204" pitchFamily="34" charset="0"/>
                        </a:rPr>
                        <a:t>kje </a:t>
                      </a:r>
                      <a:r>
                        <a:rPr lang="sl-SI" sz="1700">
                          <a:solidFill>
                            <a:srgbClr val="414141"/>
                          </a:solidFill>
                          <a:latin typeface="Calibri" panose="020F0502020204030204" pitchFamily="34" charset="0"/>
                          <a:cs typeface="Calibri" panose="020F0502020204030204" pitchFamily="34" charset="0"/>
                        </a:rPr>
                        <a:t>se boste oglaševali, </a:t>
                      </a:r>
                      <a:r>
                        <a:rPr lang="sl-SI" sz="1700" err="1">
                          <a:solidFill>
                            <a:srgbClr val="414141"/>
                          </a:solidFill>
                          <a:latin typeface="Calibri" panose="020F0502020204030204" pitchFamily="34" charset="0"/>
                          <a:cs typeface="Calibri" panose="020F0502020204030204" pitchFamily="34" charset="0"/>
                        </a:rPr>
                        <a:t>ocenite svojo strategijo</a:t>
                      </a:r>
                      <a:r>
                        <a:rPr lang="sl-SI" sz="1700">
                          <a:solidFill>
                            <a:srgbClr val="414141"/>
                          </a:solidFill>
                          <a:latin typeface="Calibri" panose="020F0502020204030204" pitchFamily="34" charset="0"/>
                          <a:cs typeface="Calibri" panose="020F0502020204030204" pitchFamily="34" charset="0"/>
                        </a:rPr>
                        <a:t> e-poštnega trženja </a:t>
                      </a:r>
                      <a:r>
                        <a:rPr lang="sl-SI" sz="1700" err="1">
                          <a:solidFill>
                            <a:srgbClr val="414141"/>
                          </a:solidFill>
                          <a:latin typeface="Calibri" panose="020F0502020204030204" pitchFamily="34" charset="0"/>
                          <a:cs typeface="Calibri" panose="020F0502020204030204" pitchFamily="34" charset="0"/>
                        </a:rPr>
                        <a:t>in ocene podpore strankam</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a:lnSpc>
                          <a:spcPts val="1660"/>
                        </a:lnSpc>
                      </a:pPr>
                      <a:r>
                        <a:rPr lang="sl-SI" sz="1700" err="1">
                          <a:solidFill>
                            <a:srgbClr val="414141"/>
                          </a:solidFill>
                          <a:latin typeface="Calibri" panose="020F0502020204030204" pitchFamily="34" charset="0"/>
                          <a:cs typeface="Calibri" panose="020F0502020204030204" pitchFamily="34" charset="0"/>
                        </a:rPr>
                        <a:t>Preglejte svojo komunikacijo z gosti in predvidite pogosto zastavljena vprašanja</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a:lnSpc>
                          <a:spcPts val="1660"/>
                        </a:lnSpc>
                      </a:pPr>
                      <a:r>
                        <a:rPr lang="sl-SI" sz="1700" dirty="0">
                          <a:solidFill>
                            <a:srgbClr val="414141"/>
                          </a:solidFill>
                          <a:latin typeface="Calibri" panose="020F0502020204030204" pitchFamily="34" charset="0"/>
                          <a:cs typeface="Calibri" panose="020F0502020204030204" pitchFamily="34" charset="0"/>
                        </a:rPr>
                        <a:t>Preverite svoje ocene in ugotovite, ali je dostop do vašega hotela enostaven. Ocenite svojo komunikacijo z gosti. </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a:lnSpc>
                          <a:spcPts val="1660"/>
                        </a:lnSpc>
                      </a:pPr>
                      <a:r>
                        <a:rPr lang="sl-SI" sz="1700" dirty="0">
                          <a:solidFill>
                            <a:srgbClr val="414141"/>
                          </a:solidFill>
                          <a:latin typeface="Calibri" panose="020F0502020204030204" pitchFamily="34" charset="0"/>
                          <a:cs typeface="Calibri" panose="020F0502020204030204" pitchFamily="34" charset="0"/>
                        </a:rPr>
                        <a:t>Preverite </a:t>
                      </a:r>
                      <a:r>
                        <a:rPr lang="en-US" sz="1700" dirty="0">
                          <a:solidFill>
                            <a:srgbClr val="414141"/>
                          </a:solidFill>
                          <a:latin typeface="Calibri" panose="020F0502020204030204" pitchFamily="34" charset="0"/>
                          <a:cs typeface="Calibri" panose="020F0502020204030204" pitchFamily="34" charset="0"/>
                        </a:rPr>
                        <a:t>stanje sob, komunikacije in </a:t>
                      </a:r>
                      <a:r>
                        <a:rPr lang="sl-SI" sz="1700" dirty="0">
                          <a:solidFill>
                            <a:srgbClr val="414141"/>
                          </a:solidFill>
                          <a:latin typeface="Calibri" panose="020F0502020204030204" pitchFamily="34" charset="0"/>
                          <a:cs typeface="Calibri" panose="020F0502020204030204" pitchFamily="34" charset="0"/>
                        </a:rPr>
                        <a:t>osebja. Izboljšajte svojo tehnološko opremo. </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a:lnSpc>
                          <a:spcPts val="1660"/>
                        </a:lnSpc>
                      </a:pPr>
                      <a:r>
                        <a:rPr lang="sl-SI" sz="1700" dirty="0">
                          <a:solidFill>
                            <a:srgbClr val="414141"/>
                          </a:solidFill>
                          <a:latin typeface="Calibri" panose="020F0502020204030204" pitchFamily="34" charset="0"/>
                          <a:cs typeface="Calibri" panose="020F0502020204030204" pitchFamily="34" charset="0"/>
                        </a:rPr>
                        <a:t>Preglejte postopek odjave </a:t>
                      </a:r>
                      <a:r>
                        <a:rPr lang="sl-SI" sz="1700" b="0" i="0" u="none" strike="noStrike" noProof="0" dirty="0">
                          <a:solidFill>
                            <a:srgbClr val="414141"/>
                          </a:solidFill>
                          <a:latin typeface="Calibri" panose="020F0502020204030204" pitchFamily="34" charset="0"/>
                          <a:cs typeface="Calibri" panose="020F0502020204030204" pitchFamily="34" charset="0"/>
                        </a:rPr>
                        <a:t>in odgovore na ankete po bivanju. </a:t>
                      </a:r>
                      <a:endParaRPr lang="sl-SI" sz="1700" dirty="0">
                        <a:solidFill>
                          <a:srgbClr val="414141"/>
                        </a:solidFill>
                        <a:latin typeface="Calibri" panose="020F0502020204030204" pitchFamily="34" charset="0"/>
                        <a:cs typeface="Calibri" panose="020F0502020204030204" pitchFamily="34" charset="0"/>
                      </a:endParaRP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a:lnSpc>
                          <a:spcPts val="1660"/>
                        </a:lnSpc>
                      </a:pPr>
                      <a:r>
                        <a:rPr lang="sl-SI" sz="1700" dirty="0">
                          <a:solidFill>
                            <a:srgbClr val="414141"/>
                          </a:solidFill>
                          <a:latin typeface="Calibri" panose="020F0502020204030204" pitchFamily="34" charset="0"/>
                          <a:cs typeface="Calibri" panose="020F0502020204030204" pitchFamily="34" charset="0"/>
                        </a:rPr>
                        <a:t>Analizirajte povratne informacije, preberite in odgovorite na spletne ocene ter oblikujte strategijo za povezovanje z gosti po bivanju. </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extLst>
                  <a:ext uri="{0D108BD9-81ED-4DB2-BD59-A6C34878D82A}">
                    <a16:rowId xmlns:a16="http://schemas.microsoft.com/office/drawing/2014/main" val="1403744945"/>
                  </a:ext>
                </a:extLst>
              </a:tr>
            </a:tbl>
          </a:graphicData>
        </a:graphic>
      </p:graphicFrame>
      <p:pic>
        <p:nvPicPr>
          <p:cNvPr id="5" name="Picture 4">
            <a:extLst>
              <a:ext uri="{FF2B5EF4-FFF2-40B4-BE49-F238E27FC236}">
                <a16:creationId xmlns:a16="http://schemas.microsoft.com/office/drawing/2014/main" id="{D9391D41-C166-90EA-30FD-4B8E0E0A51F6}"/>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8128488" y="4760014"/>
            <a:ext cx="3580276" cy="2659133"/>
          </a:xfrm>
          <a:prstGeom prst="rect">
            <a:avLst/>
          </a:prstGeom>
        </p:spPr>
      </p:pic>
      <p:sp>
        <p:nvSpPr>
          <p:cNvPr id="6" name="Slide Number Placeholder 5">
            <a:extLst>
              <a:ext uri="{FF2B5EF4-FFF2-40B4-BE49-F238E27FC236}">
                <a16:creationId xmlns:a16="http://schemas.microsoft.com/office/drawing/2014/main" id="{0ABD8E9B-5419-B1BF-0F66-76C3A243EE9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10</a:t>
            </a:fld>
            <a:endParaRPr lang="fr-CA" sz="1200" dirty="0"/>
          </a:p>
        </p:txBody>
      </p:sp>
    </p:spTree>
    <p:extLst>
      <p:ext uri="{BB962C8B-B14F-4D97-AF65-F5344CB8AC3E}">
        <p14:creationId xmlns:p14="http://schemas.microsoft.com/office/powerpoint/2010/main" val="10918606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D9C43-99B1-D4A0-2821-6327F3BD5FF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21B74E2-3AD1-0E81-62CB-4F333E8AA484}"/>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D785AF10-CF00-63D2-28E6-AC7A04352249}"/>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80105E98-29A5-C2B3-FDB8-7B9DBB9A1380}"/>
              </a:ext>
            </a:extLst>
          </p:cNvPr>
          <p:cNvSpPr>
            <a:spLocks noGrp="1"/>
          </p:cNvSpPr>
          <p:nvPr>
            <p:ph type="body" sz="quarter" idx="16"/>
          </p:nvPr>
        </p:nvSpPr>
        <p:spPr>
          <a:xfrm>
            <a:off x="4061012" y="732734"/>
            <a:ext cx="7859712" cy="803654"/>
          </a:xfrm>
          <a:prstGeom prst="rect">
            <a:avLst/>
          </a:prstGeom>
        </p:spPr>
        <p:txBody>
          <a:bodyPr/>
          <a:lstStyle/>
          <a:p>
            <a:pPr>
              <a:lnSpc>
                <a:spcPts val="2960"/>
              </a:lnSpc>
            </a:pPr>
            <a:r>
              <a:rPr lang="en-GB" dirty="0"/>
              <a:t>Oblikovanje celostne izkušnje gostov</a:t>
            </a:r>
          </a:p>
        </p:txBody>
      </p:sp>
      <p:sp>
        <p:nvSpPr>
          <p:cNvPr id="4" name="Text Placeholder 3">
            <a:extLst>
              <a:ext uri="{FF2B5EF4-FFF2-40B4-BE49-F238E27FC236}">
                <a16:creationId xmlns:a16="http://schemas.microsoft.com/office/drawing/2014/main" id="{299AE6E4-444C-F617-4AF8-40AFB4F4F565}"/>
              </a:ext>
            </a:extLst>
          </p:cNvPr>
          <p:cNvSpPr>
            <a:spLocks noGrp="1"/>
          </p:cNvSpPr>
          <p:nvPr>
            <p:ph type="body" sz="quarter" idx="21"/>
          </p:nvPr>
        </p:nvSpPr>
        <p:spPr>
          <a:xfrm>
            <a:off x="4061011" y="1540001"/>
            <a:ext cx="7511395"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Da bi bili odlični gostitelji, morate razmisliti o celotni izkušnji gostov, ne le o samem bivanju. Gosti si začnejo ustvarjati mnenje že v trenutku, ko vidijo vašo ponudbo. Jasne informacije, prijazna sporočila in nemoten postopek rezervacije pomagajo ustvariti odličen prvi vtis. Ob prihodu morajo gostje čutiti, da so dobrodošli, in vedeti, kaj lahko pričakujejo. </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Med bivanjem lahko udobje in majhne koristne podrobnosti resnično izstopajo. Po odhodu lahko prijazno sporočilo ali zahvala pustita trajen vtis. Celotna izkušnja gradi zaupanje in poveča verjetnost, da se bodo gostje vrnili. V tem delu se boste naučili, kako skrbno načrtovati vsak korak izkušnje. Ni treba, da ste popolni – dovolj je, da ste dosledni, prijazni in pozorni. </a:t>
            </a:r>
          </a:p>
          <a:p>
            <a:pPr>
              <a:lnSpc>
                <a:spcPts val="2340"/>
              </a:lnSpc>
            </a:pPr>
            <a:r>
              <a:rPr lang="en-GB" b="0" i="0" dirty="0">
                <a:effectLst/>
                <a:latin typeface="Calibri"/>
                <a:ea typeface="Calibri"/>
                <a:cs typeface="Calibri"/>
              </a:rPr>
              <a:t>Dobro zasnovana izkušnja gostov naredi vaš objekt nepozaben in vaše ocene močnejše.</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1091CF9C-779E-2B58-5519-C2629B072E6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11</a:t>
            </a:fld>
            <a:endParaRPr lang="fr-CA" sz="1200" dirty="0"/>
          </a:p>
        </p:txBody>
      </p:sp>
    </p:spTree>
    <p:extLst>
      <p:ext uri="{BB962C8B-B14F-4D97-AF65-F5344CB8AC3E}">
        <p14:creationId xmlns:p14="http://schemas.microsoft.com/office/powerpoint/2010/main" val="25658650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92E6C5-A9A5-9B79-8F03-7761411236EE}"/>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AE290928-246F-0D58-19F7-B5194F6C7240}"/>
              </a:ext>
            </a:extLst>
          </p:cNvPr>
          <p:cNvSpPr txBox="1">
            <a:spLocks/>
          </p:cNvSpPr>
          <p:nvPr/>
        </p:nvSpPr>
        <p:spPr>
          <a:xfrm>
            <a:off x="629645" y="307773"/>
            <a:ext cx="10553750" cy="80365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Razumevanje potovanja gosta: </a:t>
            </a:r>
          </a:p>
          <a:p>
            <a:pPr>
              <a:lnSpc>
                <a:spcPts val="3720"/>
              </a:lnSpc>
            </a:pPr>
            <a:r>
              <a:rPr lang="en-US" dirty="0"/>
              <a:t>Pred, med in po </a:t>
            </a:r>
            <a:r>
              <a:rPr lang="en-US" dirty="0" err="1"/>
              <a:t>bivanju</a:t>
            </a:r>
            <a:endParaRPr lang="en-US" dirty="0" err="1">
              <a:ea typeface="Calibri"/>
              <a:cs typeface="Calibri"/>
            </a:endParaRPr>
          </a:p>
          <a:p>
            <a:pPr>
              <a:lnSpc>
                <a:spcPts val="3720"/>
              </a:lnSpc>
            </a:pPr>
            <a:endParaRPr lang="en-US" dirty="0"/>
          </a:p>
        </p:txBody>
      </p:sp>
      <p:cxnSp>
        <p:nvCxnSpPr>
          <p:cNvPr id="10" name="Straight Connector 9">
            <a:extLst>
              <a:ext uri="{FF2B5EF4-FFF2-40B4-BE49-F238E27FC236}">
                <a16:creationId xmlns:a16="http://schemas.microsoft.com/office/drawing/2014/main" id="{C00B059D-C657-74D8-17C8-3CBBB8EA71F6}"/>
              </a:ext>
            </a:extLst>
          </p:cNvPr>
          <p:cNvCxnSpPr>
            <a:cxnSpLocks/>
          </p:cNvCxnSpPr>
          <p:nvPr/>
        </p:nvCxnSpPr>
        <p:spPr>
          <a:xfrm>
            <a:off x="0" y="1500714"/>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1267AEC1-E051-6220-7055-7814DF99FF1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12</a:t>
            </a:fld>
            <a:endParaRPr lang="fr-CA" sz="1200" dirty="0"/>
          </a:p>
        </p:txBody>
      </p:sp>
      <p:sp>
        <p:nvSpPr>
          <p:cNvPr id="4" name="Text Placeholder 5">
            <a:extLst>
              <a:ext uri="{FF2B5EF4-FFF2-40B4-BE49-F238E27FC236}">
                <a16:creationId xmlns:a16="http://schemas.microsoft.com/office/drawing/2014/main" id="{17022490-C0E6-1FA4-19A5-99A11DEFDAA7}"/>
              </a:ext>
            </a:extLst>
          </p:cNvPr>
          <p:cNvSpPr txBox="1">
            <a:spLocks/>
          </p:cNvSpPr>
          <p:nvPr/>
        </p:nvSpPr>
        <p:spPr>
          <a:xfrm>
            <a:off x="629645" y="1718296"/>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Kaj storiti:</a:t>
            </a:r>
          </a:p>
        </p:txBody>
      </p:sp>
      <p:sp>
        <p:nvSpPr>
          <p:cNvPr id="5" name="Text Placeholder 4">
            <a:extLst>
              <a:ext uri="{FF2B5EF4-FFF2-40B4-BE49-F238E27FC236}">
                <a16:creationId xmlns:a16="http://schemas.microsoft.com/office/drawing/2014/main" id="{7D721EB9-3E10-CB97-ABBA-8CBC5BD27CAE}"/>
              </a:ext>
            </a:extLst>
          </p:cNvPr>
          <p:cNvSpPr txBox="1">
            <a:spLocks/>
          </p:cNvSpPr>
          <p:nvPr/>
        </p:nvSpPr>
        <p:spPr>
          <a:xfrm>
            <a:off x="649183" y="2270737"/>
            <a:ext cx="5442220" cy="3657600"/>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Pred bivanjem: </a:t>
            </a:r>
            <a:r>
              <a:rPr lang="en-GB" sz="2200" dirty="0">
                <a:solidFill>
                  <a:srgbClr val="414141"/>
                </a:solidFill>
              </a:rPr>
              <a:t>Poskrbite, da je vaš oglas jasen, popoln in iskren (fotografije, lokacija, hišna pravila, informacije o prijavi). Po rezervaciji pošljite dobrodošlico s praktičnimi podrobnostmi in prijaznim tonom.</a:t>
            </a:r>
          </a:p>
          <a:p>
            <a:pPr marL="342900" indent="-342900">
              <a:lnSpc>
                <a:spcPts val="2240"/>
              </a:lnSpc>
              <a:buClr>
                <a:srgbClr val="459597"/>
              </a:buClr>
              <a:buFont typeface="Arial" panose="020B0604020202020204" pitchFamily="34" charset="0"/>
              <a:buChar char="•"/>
            </a:pPr>
            <a:r>
              <a:rPr lang="en-GB" sz="2200" b="1" dirty="0">
                <a:solidFill>
                  <a:srgbClr val="EC7C69"/>
                </a:solidFill>
              </a:rPr>
              <a:t>Med bivanjem: </a:t>
            </a:r>
            <a:r>
              <a:rPr lang="en-GB" sz="2200" dirty="0">
                <a:solidFill>
                  <a:srgbClr val="414141"/>
                </a:solidFill>
              </a:rPr>
              <a:t>Poskrbite, da je prostor čist, udoben in dobro </a:t>
            </a:r>
            <a:r>
              <a:rPr lang="en-GB" sz="2200" dirty="0" err="1">
                <a:solidFill>
                  <a:srgbClr val="414141"/>
                </a:solidFill>
              </a:rPr>
              <a:t>pripravljen</a:t>
            </a:r>
            <a:r>
              <a:rPr lang="en-GB" sz="2200" dirty="0">
                <a:solidFill>
                  <a:srgbClr val="414141"/>
                </a:solidFill>
              </a:rPr>
              <a:t>. </a:t>
            </a:r>
            <a:r>
              <a:rPr lang="en-GB" sz="2200" dirty="0" err="1">
                <a:solidFill>
                  <a:srgbClr val="414141"/>
                </a:solidFill>
              </a:rPr>
              <a:t>Ponudite</a:t>
            </a:r>
            <a:r>
              <a:rPr lang="en-GB" sz="2200" dirty="0">
                <a:solidFill>
                  <a:srgbClr val="414141"/>
                </a:solidFill>
              </a:rPr>
              <a:t> </a:t>
            </a:r>
            <a:r>
              <a:rPr lang="en-GB" sz="2200" dirty="0" err="1">
                <a:solidFill>
                  <a:srgbClr val="414141"/>
                </a:solidFill>
              </a:rPr>
              <a:t>kratek</a:t>
            </a:r>
            <a:r>
              <a:rPr lang="en-GB" sz="2200" dirty="0">
                <a:solidFill>
                  <a:srgbClr val="414141"/>
                </a:solidFill>
              </a:rPr>
              <a:t> </a:t>
            </a:r>
            <a:r>
              <a:rPr lang="en-GB" sz="2200" dirty="0" err="1">
                <a:solidFill>
                  <a:srgbClr val="414141"/>
                </a:solidFill>
              </a:rPr>
              <a:t>tiskan</a:t>
            </a:r>
            <a:r>
              <a:rPr lang="en-GB" sz="2200" dirty="0">
                <a:solidFill>
                  <a:srgbClr val="414141"/>
                </a:solidFill>
              </a:rPr>
              <a:t> </a:t>
            </a:r>
            <a:r>
              <a:rPr lang="en-GB" sz="2200" dirty="0" err="1">
                <a:solidFill>
                  <a:srgbClr val="414141"/>
                </a:solidFill>
              </a:rPr>
              <a:t>ali</a:t>
            </a:r>
            <a:r>
              <a:rPr lang="en-GB" sz="2200" dirty="0">
                <a:solidFill>
                  <a:srgbClr val="414141"/>
                </a:solidFill>
              </a:rPr>
              <a:t> </a:t>
            </a:r>
            <a:r>
              <a:rPr lang="en-GB" sz="2200" dirty="0" err="1">
                <a:solidFill>
                  <a:srgbClr val="414141"/>
                </a:solidFill>
              </a:rPr>
              <a:t>digitalni</a:t>
            </a:r>
            <a:r>
              <a:rPr lang="en-GB" sz="2200" dirty="0">
                <a:solidFill>
                  <a:srgbClr val="414141"/>
                </a:solidFill>
              </a:rPr>
              <a:t> </a:t>
            </a:r>
            <a:r>
              <a:rPr lang="en-GB" sz="2200" dirty="0" err="1">
                <a:solidFill>
                  <a:srgbClr val="414141"/>
                </a:solidFill>
              </a:rPr>
              <a:t>vodnik</a:t>
            </a:r>
            <a:r>
              <a:rPr lang="en-GB" sz="2200" dirty="0">
                <a:solidFill>
                  <a:srgbClr val="414141"/>
                </a:solidFill>
              </a:rPr>
              <a:t> z </a:t>
            </a:r>
            <a:r>
              <a:rPr lang="en-GB" sz="2200" dirty="0" err="1">
                <a:solidFill>
                  <a:srgbClr val="414141"/>
                </a:solidFill>
              </a:rPr>
              <a:t>lokalnimi</a:t>
            </a:r>
            <a:r>
              <a:rPr lang="en-GB" sz="2200" dirty="0">
                <a:solidFill>
                  <a:srgbClr val="414141"/>
                </a:solidFill>
              </a:rPr>
              <a:t> nasveti in navodili za hišo.</a:t>
            </a:r>
          </a:p>
          <a:p>
            <a:pPr marL="342900" indent="-342900">
              <a:lnSpc>
                <a:spcPts val="2240"/>
              </a:lnSpc>
              <a:buClr>
                <a:srgbClr val="459597"/>
              </a:buClr>
              <a:buFont typeface="Arial" panose="020B0604020202020204" pitchFamily="34" charset="0"/>
              <a:buChar char="•"/>
            </a:pPr>
            <a:r>
              <a:rPr lang="en-GB" sz="2200" b="1" dirty="0">
                <a:solidFill>
                  <a:srgbClr val="EC7C69"/>
                </a:solidFill>
              </a:rPr>
              <a:t>Po bivanju: </a:t>
            </a:r>
            <a:r>
              <a:rPr lang="en-GB" sz="2200" dirty="0">
                <a:solidFill>
                  <a:srgbClr val="414141"/>
                </a:solidFill>
              </a:rPr>
              <a:t>Pošljite vljudno zahvalno sporočilo, vprašajte, ali je vse potekalo v redu, in gostom vljudno predlagajte, naj pustijo oceno.</a:t>
            </a:r>
          </a:p>
          <a:p>
            <a:pPr>
              <a:lnSpc>
                <a:spcPts val="2240"/>
              </a:lnSpc>
            </a:pPr>
            <a:endParaRPr lang="en-US" sz="2200" dirty="0">
              <a:solidFill>
                <a:srgbClr val="414141"/>
              </a:solidFill>
            </a:endParaRPr>
          </a:p>
        </p:txBody>
      </p:sp>
      <p:sp>
        <p:nvSpPr>
          <p:cNvPr id="16" name="Freeform 15">
            <a:extLst>
              <a:ext uri="{FF2B5EF4-FFF2-40B4-BE49-F238E27FC236}">
                <a16:creationId xmlns:a16="http://schemas.microsoft.com/office/drawing/2014/main" id="{7E1CAE27-A87B-2F70-145F-E9B6C2E819B3}"/>
              </a:ext>
            </a:extLst>
          </p:cNvPr>
          <p:cNvSpPr/>
          <p:nvPr/>
        </p:nvSpPr>
        <p:spPr>
          <a:xfrm rot="5400000" flipH="1">
            <a:off x="6476707" y="1997218"/>
            <a:ext cx="4975609" cy="4791681"/>
          </a:xfrm>
          <a:custGeom>
            <a:avLst/>
            <a:gdLst>
              <a:gd name="connsiteX0" fmla="*/ 4975609 w 4975609"/>
              <a:gd name="connsiteY0" fmla="*/ 4393516 h 4791681"/>
              <a:gd name="connsiteX1" fmla="*/ 4975609 w 4975609"/>
              <a:gd name="connsiteY1" fmla="*/ 3860024 h 4791681"/>
              <a:gd name="connsiteX2" fmla="*/ 4975609 w 4975609"/>
              <a:gd name="connsiteY2" fmla="*/ 3778871 h 4791681"/>
              <a:gd name="connsiteX3" fmla="*/ 4975609 w 4975609"/>
              <a:gd name="connsiteY3" fmla="*/ 3245380 h 4791681"/>
              <a:gd name="connsiteX4" fmla="*/ 4975609 w 4975609"/>
              <a:gd name="connsiteY4" fmla="*/ 1148136 h 4791681"/>
              <a:gd name="connsiteX5" fmla="*/ 4975609 w 4975609"/>
              <a:gd name="connsiteY5" fmla="*/ 614644 h 4791681"/>
              <a:gd name="connsiteX6" fmla="*/ 4975609 w 4975609"/>
              <a:gd name="connsiteY6" fmla="*/ 533493 h 4791681"/>
              <a:gd name="connsiteX7" fmla="*/ 4975609 w 4975609"/>
              <a:gd name="connsiteY7" fmla="*/ 1 h 4791681"/>
              <a:gd name="connsiteX8" fmla="*/ 4467295 w 4975609"/>
              <a:gd name="connsiteY8" fmla="*/ 1 h 4791681"/>
              <a:gd name="connsiteX9" fmla="*/ 4336668 w 4975609"/>
              <a:gd name="connsiteY9" fmla="*/ 1 h 4791681"/>
              <a:gd name="connsiteX10" fmla="*/ 4132442 w 4975609"/>
              <a:gd name="connsiteY10" fmla="*/ 1 h 4791681"/>
              <a:gd name="connsiteX11" fmla="*/ 3828354 w 4975609"/>
              <a:gd name="connsiteY11" fmla="*/ 1 h 4791681"/>
              <a:gd name="connsiteX12" fmla="*/ 3624128 w 4975609"/>
              <a:gd name="connsiteY12" fmla="*/ 1 h 4791681"/>
              <a:gd name="connsiteX13" fmla="*/ 3493501 w 4975609"/>
              <a:gd name="connsiteY13" fmla="*/ 1 h 4791681"/>
              <a:gd name="connsiteX14" fmla="*/ 2985187 w 4975609"/>
              <a:gd name="connsiteY14" fmla="*/ 1 h 4791681"/>
              <a:gd name="connsiteX15" fmla="*/ 2499688 w 4975609"/>
              <a:gd name="connsiteY15" fmla="*/ 1 h 4791681"/>
              <a:gd name="connsiteX16" fmla="*/ 2499688 w 4975609"/>
              <a:gd name="connsiteY16" fmla="*/ 0 h 4791681"/>
              <a:gd name="connsiteX17" fmla="*/ 1991374 w 4975609"/>
              <a:gd name="connsiteY17" fmla="*/ 0 h 4791681"/>
              <a:gd name="connsiteX18" fmla="*/ 1860747 w 4975609"/>
              <a:gd name="connsiteY18" fmla="*/ 0 h 4791681"/>
              <a:gd name="connsiteX19" fmla="*/ 1656522 w 4975609"/>
              <a:gd name="connsiteY19" fmla="*/ 0 h 4791681"/>
              <a:gd name="connsiteX20" fmla="*/ 1352433 w 4975609"/>
              <a:gd name="connsiteY20" fmla="*/ 0 h 4791681"/>
              <a:gd name="connsiteX21" fmla="*/ 1148208 w 4975609"/>
              <a:gd name="connsiteY21" fmla="*/ 0 h 4791681"/>
              <a:gd name="connsiteX22" fmla="*/ 1017580 w 4975609"/>
              <a:gd name="connsiteY22" fmla="*/ 0 h 4791681"/>
              <a:gd name="connsiteX23" fmla="*/ 509267 w 4975609"/>
              <a:gd name="connsiteY23" fmla="*/ 0 h 4791681"/>
              <a:gd name="connsiteX24" fmla="*/ 303738 w 4975609"/>
              <a:gd name="connsiteY24" fmla="*/ 0 h 4791681"/>
              <a:gd name="connsiteX25" fmla="*/ 1 w 4975609"/>
              <a:gd name="connsiteY25" fmla="*/ 0 h 4791681"/>
              <a:gd name="connsiteX26" fmla="*/ 1 w 4975609"/>
              <a:gd name="connsiteY26" fmla="*/ 292645 h 4791681"/>
              <a:gd name="connsiteX27" fmla="*/ 1 w 4975609"/>
              <a:gd name="connsiteY27" fmla="*/ 800958 h 4791681"/>
              <a:gd name="connsiteX28" fmla="*/ 1 w 4975609"/>
              <a:gd name="connsiteY28" fmla="*/ 1006487 h 4791681"/>
              <a:gd name="connsiteX29" fmla="*/ 1 w 4975609"/>
              <a:gd name="connsiteY29" fmla="*/ 1514800 h 4791681"/>
              <a:gd name="connsiteX30" fmla="*/ 1 w 4975609"/>
              <a:gd name="connsiteY30" fmla="*/ 1645428 h 4791681"/>
              <a:gd name="connsiteX31" fmla="*/ 1 w 4975609"/>
              <a:gd name="connsiteY31" fmla="*/ 1849654 h 4791681"/>
              <a:gd name="connsiteX32" fmla="*/ 1 w 4975609"/>
              <a:gd name="connsiteY32" fmla="*/ 2153742 h 4791681"/>
              <a:gd name="connsiteX33" fmla="*/ 1 w 4975609"/>
              <a:gd name="connsiteY33" fmla="*/ 2357967 h 4791681"/>
              <a:gd name="connsiteX34" fmla="*/ 1 w 4975609"/>
              <a:gd name="connsiteY34" fmla="*/ 2488594 h 4791681"/>
              <a:gd name="connsiteX35" fmla="*/ 1 w 4975609"/>
              <a:gd name="connsiteY35" fmla="*/ 2996908 h 4791681"/>
              <a:gd name="connsiteX36" fmla="*/ 0 w 4975609"/>
              <a:gd name="connsiteY36" fmla="*/ 2996908 h 4791681"/>
              <a:gd name="connsiteX37" fmla="*/ 0 w 4975609"/>
              <a:gd name="connsiteY37" fmla="*/ 3482407 h 4791681"/>
              <a:gd name="connsiteX38" fmla="*/ 0 w 4975609"/>
              <a:gd name="connsiteY38" fmla="*/ 3990721 h 4791681"/>
              <a:gd name="connsiteX39" fmla="*/ 0 w 4975609"/>
              <a:gd name="connsiteY39" fmla="*/ 4121348 h 4791681"/>
              <a:gd name="connsiteX40" fmla="*/ 0 w 4975609"/>
              <a:gd name="connsiteY40" fmla="*/ 4325574 h 4791681"/>
              <a:gd name="connsiteX41" fmla="*/ 0 w 4975609"/>
              <a:gd name="connsiteY41" fmla="*/ 4629662 h 4791681"/>
              <a:gd name="connsiteX42" fmla="*/ 0 w 4975609"/>
              <a:gd name="connsiteY42" fmla="*/ 4791681 h 4791681"/>
              <a:gd name="connsiteX43" fmla="*/ 54440 w 4975609"/>
              <a:gd name="connsiteY43" fmla="*/ 4791681 h 4791681"/>
              <a:gd name="connsiteX44" fmla="*/ 54443 w 4975609"/>
              <a:gd name="connsiteY44" fmla="*/ 4791681 h 4791681"/>
              <a:gd name="connsiteX45" fmla="*/ 303738 w 4975609"/>
              <a:gd name="connsiteY45" fmla="*/ 4791681 h 4791681"/>
              <a:gd name="connsiteX46" fmla="*/ 562753 w 4975609"/>
              <a:gd name="connsiteY46" fmla="*/ 4791681 h 4791681"/>
              <a:gd name="connsiteX47" fmla="*/ 562757 w 4975609"/>
              <a:gd name="connsiteY47" fmla="*/ 4791681 h 4791681"/>
              <a:gd name="connsiteX48" fmla="*/ 693381 w 4975609"/>
              <a:gd name="connsiteY48" fmla="*/ 4791681 h 4791681"/>
              <a:gd name="connsiteX49" fmla="*/ 693384 w 4975609"/>
              <a:gd name="connsiteY49" fmla="*/ 4791681 h 4791681"/>
              <a:gd name="connsiteX50" fmla="*/ 897606 w 4975609"/>
              <a:gd name="connsiteY50" fmla="*/ 4791681 h 4791681"/>
              <a:gd name="connsiteX51" fmla="*/ 897609 w 4975609"/>
              <a:gd name="connsiteY51" fmla="*/ 4791681 h 4791681"/>
              <a:gd name="connsiteX52" fmla="*/ 1201694 w 4975609"/>
              <a:gd name="connsiteY52" fmla="*/ 4791681 h 4791681"/>
              <a:gd name="connsiteX53" fmla="*/ 1201698 w 4975609"/>
              <a:gd name="connsiteY53" fmla="*/ 4791681 h 4791681"/>
              <a:gd name="connsiteX54" fmla="*/ 1405920 w 4975609"/>
              <a:gd name="connsiteY54" fmla="*/ 4791681 h 4791681"/>
              <a:gd name="connsiteX55" fmla="*/ 1405923 w 4975609"/>
              <a:gd name="connsiteY55" fmla="*/ 4791681 h 4791681"/>
              <a:gd name="connsiteX56" fmla="*/ 1536547 w 4975609"/>
              <a:gd name="connsiteY56" fmla="*/ 4791681 h 4791681"/>
              <a:gd name="connsiteX57" fmla="*/ 1536551 w 4975609"/>
              <a:gd name="connsiteY57" fmla="*/ 4791681 h 4791681"/>
              <a:gd name="connsiteX58" fmla="*/ 2044861 w 4975609"/>
              <a:gd name="connsiteY58" fmla="*/ 4791681 h 4791681"/>
              <a:gd name="connsiteX59" fmla="*/ 2044864 w 4975609"/>
              <a:gd name="connsiteY59" fmla="*/ 4791681 h 4791681"/>
              <a:gd name="connsiteX60" fmla="*/ 2530358 w 4975609"/>
              <a:gd name="connsiteY60" fmla="*/ 4791681 h 4791681"/>
              <a:gd name="connsiteX61" fmla="*/ 3038672 w 4975609"/>
              <a:gd name="connsiteY61" fmla="*/ 4791681 h 4791681"/>
              <a:gd name="connsiteX62" fmla="*/ 3169300 w 4975609"/>
              <a:gd name="connsiteY62" fmla="*/ 4791681 h 4791681"/>
              <a:gd name="connsiteX63" fmla="*/ 3373525 w 4975609"/>
              <a:gd name="connsiteY63" fmla="*/ 4791681 h 4791681"/>
              <a:gd name="connsiteX64" fmla="*/ 3677614 w 4975609"/>
              <a:gd name="connsiteY64" fmla="*/ 4791681 h 4791681"/>
              <a:gd name="connsiteX65" fmla="*/ 3881838 w 4975609"/>
              <a:gd name="connsiteY65" fmla="*/ 4791681 h 4791681"/>
              <a:gd name="connsiteX66" fmla="*/ 4012467 w 4975609"/>
              <a:gd name="connsiteY66" fmla="*/ 4791681 h 4791681"/>
              <a:gd name="connsiteX67" fmla="*/ 4520781 w 4975609"/>
              <a:gd name="connsiteY67" fmla="*/ 4791681 h 4791681"/>
              <a:gd name="connsiteX68" fmla="*/ 4975609 w 4975609"/>
              <a:gd name="connsiteY68" fmla="*/ 4393516 h 4791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975609" h="4791681">
                <a:moveTo>
                  <a:pt x="4975609" y="4393516"/>
                </a:moveTo>
                <a:lnTo>
                  <a:pt x="4975609" y="3860024"/>
                </a:lnTo>
                <a:lnTo>
                  <a:pt x="4975609" y="3778871"/>
                </a:lnTo>
                <a:lnTo>
                  <a:pt x="4975609" y="3245380"/>
                </a:lnTo>
                <a:lnTo>
                  <a:pt x="4975609" y="1148136"/>
                </a:lnTo>
                <a:lnTo>
                  <a:pt x="4975609" y="614644"/>
                </a:lnTo>
                <a:lnTo>
                  <a:pt x="4975609" y="533493"/>
                </a:lnTo>
                <a:lnTo>
                  <a:pt x="4975609" y="1"/>
                </a:lnTo>
                <a:lnTo>
                  <a:pt x="4467295" y="1"/>
                </a:lnTo>
                <a:lnTo>
                  <a:pt x="4336668" y="1"/>
                </a:lnTo>
                <a:lnTo>
                  <a:pt x="4132442" y="1"/>
                </a:lnTo>
                <a:lnTo>
                  <a:pt x="3828354" y="1"/>
                </a:lnTo>
                <a:lnTo>
                  <a:pt x="3624128" y="1"/>
                </a:lnTo>
                <a:lnTo>
                  <a:pt x="3493501" y="1"/>
                </a:lnTo>
                <a:lnTo>
                  <a:pt x="2985187" y="1"/>
                </a:lnTo>
                <a:lnTo>
                  <a:pt x="2499688" y="1"/>
                </a:lnTo>
                <a:lnTo>
                  <a:pt x="2499688" y="0"/>
                </a:lnTo>
                <a:lnTo>
                  <a:pt x="1991374" y="0"/>
                </a:lnTo>
                <a:lnTo>
                  <a:pt x="1860747" y="0"/>
                </a:lnTo>
                <a:lnTo>
                  <a:pt x="1656522" y="0"/>
                </a:lnTo>
                <a:lnTo>
                  <a:pt x="1352433" y="0"/>
                </a:lnTo>
                <a:lnTo>
                  <a:pt x="1148208" y="0"/>
                </a:lnTo>
                <a:lnTo>
                  <a:pt x="1017580" y="0"/>
                </a:lnTo>
                <a:lnTo>
                  <a:pt x="509267" y="0"/>
                </a:lnTo>
                <a:lnTo>
                  <a:pt x="303738" y="0"/>
                </a:lnTo>
                <a:lnTo>
                  <a:pt x="1" y="0"/>
                </a:lnTo>
                <a:lnTo>
                  <a:pt x="1" y="292645"/>
                </a:lnTo>
                <a:lnTo>
                  <a:pt x="1" y="800958"/>
                </a:lnTo>
                <a:lnTo>
                  <a:pt x="1" y="1006487"/>
                </a:lnTo>
                <a:lnTo>
                  <a:pt x="1" y="1514800"/>
                </a:lnTo>
                <a:lnTo>
                  <a:pt x="1" y="1645428"/>
                </a:lnTo>
                <a:lnTo>
                  <a:pt x="1" y="1849654"/>
                </a:lnTo>
                <a:lnTo>
                  <a:pt x="1" y="2153742"/>
                </a:lnTo>
                <a:lnTo>
                  <a:pt x="1" y="2357967"/>
                </a:lnTo>
                <a:lnTo>
                  <a:pt x="1" y="2488594"/>
                </a:lnTo>
                <a:lnTo>
                  <a:pt x="1" y="2996908"/>
                </a:lnTo>
                <a:lnTo>
                  <a:pt x="0" y="2996908"/>
                </a:lnTo>
                <a:lnTo>
                  <a:pt x="0" y="3482407"/>
                </a:lnTo>
                <a:lnTo>
                  <a:pt x="0" y="3990721"/>
                </a:lnTo>
                <a:lnTo>
                  <a:pt x="0" y="4121348"/>
                </a:lnTo>
                <a:lnTo>
                  <a:pt x="0" y="4325574"/>
                </a:lnTo>
                <a:lnTo>
                  <a:pt x="0" y="4629662"/>
                </a:lnTo>
                <a:lnTo>
                  <a:pt x="0" y="4791681"/>
                </a:lnTo>
                <a:lnTo>
                  <a:pt x="54440" y="4791681"/>
                </a:lnTo>
                <a:lnTo>
                  <a:pt x="54443" y="4791681"/>
                </a:lnTo>
                <a:lnTo>
                  <a:pt x="303738" y="4791681"/>
                </a:lnTo>
                <a:lnTo>
                  <a:pt x="562753" y="4791681"/>
                </a:lnTo>
                <a:lnTo>
                  <a:pt x="562757" y="4791681"/>
                </a:lnTo>
                <a:lnTo>
                  <a:pt x="693381" y="4791681"/>
                </a:lnTo>
                <a:lnTo>
                  <a:pt x="693384" y="4791681"/>
                </a:lnTo>
                <a:lnTo>
                  <a:pt x="897606" y="4791681"/>
                </a:lnTo>
                <a:lnTo>
                  <a:pt x="897609" y="4791681"/>
                </a:lnTo>
                <a:lnTo>
                  <a:pt x="1201694" y="4791681"/>
                </a:lnTo>
                <a:lnTo>
                  <a:pt x="1201698" y="4791681"/>
                </a:lnTo>
                <a:lnTo>
                  <a:pt x="1405920" y="4791681"/>
                </a:lnTo>
                <a:lnTo>
                  <a:pt x="1405923" y="4791681"/>
                </a:lnTo>
                <a:lnTo>
                  <a:pt x="1536547" y="4791681"/>
                </a:lnTo>
                <a:lnTo>
                  <a:pt x="1536551" y="4791681"/>
                </a:lnTo>
                <a:lnTo>
                  <a:pt x="2044861" y="4791681"/>
                </a:lnTo>
                <a:lnTo>
                  <a:pt x="2044864" y="4791681"/>
                </a:lnTo>
                <a:lnTo>
                  <a:pt x="2530358" y="4791681"/>
                </a:lnTo>
                <a:lnTo>
                  <a:pt x="3038672" y="4791681"/>
                </a:lnTo>
                <a:lnTo>
                  <a:pt x="3169300" y="4791681"/>
                </a:lnTo>
                <a:lnTo>
                  <a:pt x="3373525" y="4791681"/>
                </a:lnTo>
                <a:lnTo>
                  <a:pt x="3677614" y="4791681"/>
                </a:lnTo>
                <a:lnTo>
                  <a:pt x="3881838" y="4791681"/>
                </a:lnTo>
                <a:lnTo>
                  <a:pt x="4012467" y="4791681"/>
                </a:lnTo>
                <a:lnTo>
                  <a:pt x="4520781" y="4791681"/>
                </a:lnTo>
                <a:cubicBezTo>
                  <a:pt x="4772799" y="4791681"/>
                  <a:pt x="4975609" y="4612831"/>
                  <a:pt x="4975609" y="4393516"/>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2" name="Text Placeholder 1">
            <a:extLst>
              <a:ext uri="{FF2B5EF4-FFF2-40B4-BE49-F238E27FC236}">
                <a16:creationId xmlns:a16="http://schemas.microsoft.com/office/drawing/2014/main" id="{A60F3232-0FF6-F44C-C5CF-37594F5C00E5}"/>
              </a:ext>
            </a:extLst>
          </p:cNvPr>
          <p:cNvSpPr txBox="1">
            <a:spLocks/>
          </p:cNvSpPr>
          <p:nvPr/>
        </p:nvSpPr>
        <p:spPr>
          <a:xfrm>
            <a:off x="6946132" y="2268204"/>
            <a:ext cx="4323947"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Orodja in nasveti:</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Uporabite platforme, kot so Airbnb ali sistem za sporočanje Booking.com, ali druge sisteme za upravljanje </a:t>
            </a:r>
            <a:r>
              <a:rPr lang="en-IE" sz="2200" dirty="0" err="1"/>
              <a:t>nepremičnin</a:t>
            </a:r>
            <a:r>
              <a:rPr lang="en-IE" sz="2200" dirty="0"/>
              <a:t>, da </a:t>
            </a:r>
            <a:r>
              <a:rPr lang="en-IE" sz="2200" dirty="0" err="1"/>
              <a:t>avtomatizirate</a:t>
            </a:r>
            <a:r>
              <a:rPr lang="en-IE" sz="2200" dirty="0"/>
              <a:t> </a:t>
            </a:r>
            <a:r>
              <a:rPr lang="en-IE" sz="2200" dirty="0" err="1"/>
              <a:t>dobrodošlico</a:t>
            </a:r>
            <a:r>
              <a:rPr lang="en-IE" sz="2200" dirty="0"/>
              <a:t> in </a:t>
            </a:r>
            <a:r>
              <a:rPr lang="en-IE" sz="2200" dirty="0" err="1"/>
              <a:t>nadaljnja</a:t>
            </a:r>
            <a:r>
              <a:rPr lang="en-IE" sz="2200" dirty="0"/>
              <a:t> </a:t>
            </a:r>
            <a:r>
              <a:rPr lang="en-IE" sz="2200" dirty="0" err="1"/>
              <a:t>sporočila</a:t>
            </a:r>
            <a:r>
              <a:rPr lang="en-IE" sz="2200" dirty="0"/>
              <a:t>.</a:t>
            </a:r>
          </a:p>
          <a:p>
            <a:pPr marL="342900" indent="-342900" algn="l">
              <a:lnSpc>
                <a:spcPts val="2340"/>
              </a:lnSpc>
              <a:spcBef>
                <a:spcPts val="0"/>
              </a:spcBef>
              <a:buFont typeface="Arial" panose="020B0604020202020204" pitchFamily="34" charset="0"/>
              <a:buChar char="•"/>
            </a:pPr>
            <a:r>
              <a:rPr lang="en-IE" sz="2200" dirty="0"/>
              <a:t>Ustvarite kratek seznam za preverjanje vseh točk potovanja gosta.</a:t>
            </a:r>
          </a:p>
          <a:p>
            <a:pPr marL="342900" indent="-342900" algn="l">
              <a:lnSpc>
                <a:spcPts val="2340"/>
              </a:lnSpc>
              <a:spcBef>
                <a:spcPts val="0"/>
              </a:spcBef>
              <a:buFont typeface="Arial" panose="020B0604020202020204" pitchFamily="34" charset="0"/>
              <a:buChar char="•"/>
            </a:pPr>
            <a:r>
              <a:rPr lang="en-IE" sz="2200" dirty="0"/>
              <a:t>V e-poštno potrditev rezervacije vključite mini časovnico »kaj lahko pričakujete«.</a:t>
            </a:r>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23243983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7EC8D-6B75-77F4-86C0-DC23658A9DDF}"/>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44DF073D-6163-A2D3-16B4-6CBE040C3D26}"/>
              </a:ext>
            </a:extLst>
          </p:cNvPr>
          <p:cNvSpPr txBox="1">
            <a:spLocks/>
          </p:cNvSpPr>
          <p:nvPr/>
        </p:nvSpPr>
        <p:spPr>
          <a:xfrm>
            <a:off x="629645" y="307773"/>
            <a:ext cx="1105182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ts val="3620"/>
              </a:lnSpc>
            </a:pPr>
            <a:r>
              <a:rPr lang="en-US" dirty="0"/>
              <a:t>Pred prihodom gosta: </a:t>
            </a:r>
            <a:r>
              <a:rPr lang="en-US" b="0" dirty="0">
                <a:solidFill>
                  <a:srgbClr val="414141"/>
                </a:solidFill>
              </a:rPr>
              <a:t>Rezervacija sobe, priprava sobe in komunikacija pred prihodom</a:t>
            </a:r>
          </a:p>
          <a:p>
            <a:pPr lvl="0">
              <a:lnSpc>
                <a:spcPts val="3620"/>
              </a:lnSpc>
            </a:pPr>
            <a:endParaRPr lang="en-US" dirty="0"/>
          </a:p>
          <a:p>
            <a:pPr lvl="0">
              <a:lnSpc>
                <a:spcPts val="3620"/>
              </a:lnSpc>
            </a:pPr>
            <a:endParaRPr lang="en-US" dirty="0"/>
          </a:p>
        </p:txBody>
      </p:sp>
      <p:cxnSp>
        <p:nvCxnSpPr>
          <p:cNvPr id="10" name="Straight Connector 9">
            <a:extLst>
              <a:ext uri="{FF2B5EF4-FFF2-40B4-BE49-F238E27FC236}">
                <a16:creationId xmlns:a16="http://schemas.microsoft.com/office/drawing/2014/main" id="{C1C6EF30-9DB0-7D6C-5F4F-39D82FD4C3AC}"/>
              </a:ext>
            </a:extLst>
          </p:cNvPr>
          <p:cNvCxnSpPr>
            <a:cxnSpLocks/>
          </p:cNvCxnSpPr>
          <p:nvPr/>
        </p:nvCxnSpPr>
        <p:spPr>
          <a:xfrm>
            <a:off x="0" y="1331381"/>
            <a:ext cx="952022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E680253B-9CBB-392A-C77D-114584A576A0}"/>
              </a:ext>
            </a:extLst>
          </p:cNvPr>
          <p:cNvSpPr txBox="1">
            <a:spLocks/>
          </p:cNvSpPr>
          <p:nvPr/>
        </p:nvSpPr>
        <p:spPr>
          <a:xfrm>
            <a:off x="629645" y="2594237"/>
            <a:ext cx="8890575" cy="3657600"/>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0" indent="-457200">
              <a:lnSpc>
                <a:spcPts val="2340"/>
              </a:lnSpc>
              <a:spcAft>
                <a:spcPts val="1200"/>
              </a:spcAft>
              <a:buClr>
                <a:srgbClr val="459597"/>
              </a:buClr>
              <a:buFont typeface="+mj-lt"/>
              <a:buAutoNum type="arabicPeriod"/>
            </a:pPr>
            <a:r>
              <a:rPr lang="en-GB" sz="2200" b="1" dirty="0">
                <a:solidFill>
                  <a:srgbClr val="414141"/>
                </a:solidFill>
                <a:latin typeface="Calibri"/>
                <a:ea typeface="Calibri"/>
                <a:cs typeface="Calibri"/>
              </a:rPr>
              <a:t>Izberite zanesljiv sistem za upravljanje nepremičnin </a:t>
            </a:r>
            <a:r>
              <a:rPr lang="en-GB" sz="2200" dirty="0">
                <a:solidFill>
                  <a:srgbClr val="414141"/>
                </a:solidFill>
                <a:latin typeface="Calibri"/>
                <a:ea typeface="Calibri"/>
                <a:cs typeface="Calibri"/>
              </a:rPr>
              <a:t>(PMS), ki </a:t>
            </a:r>
            <a:r>
              <a:rPr lang="en-GB" sz="2200" dirty="0" err="1">
                <a:solidFill>
                  <a:srgbClr val="414141"/>
                </a:solidFill>
                <a:latin typeface="Calibri"/>
                <a:ea typeface="Calibri"/>
                <a:cs typeface="Calibri"/>
              </a:rPr>
              <a:t>vam</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bo</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pomagal</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pri</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rezervacijah</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spletnih</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prijavah</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itd</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Natančno</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preglejte</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rezervacijo</a:t>
            </a:r>
            <a:r>
              <a:rPr lang="en-GB" sz="2200" dirty="0">
                <a:solidFill>
                  <a:srgbClr val="414141"/>
                </a:solidFill>
                <a:latin typeface="Calibri"/>
                <a:ea typeface="Calibri"/>
                <a:cs typeface="Calibri"/>
              </a:rPr>
              <a:t>. </a:t>
            </a:r>
          </a:p>
          <a:p>
            <a:pPr marL="457200" indent="-457200">
              <a:lnSpc>
                <a:spcPts val="2340"/>
              </a:lnSpc>
              <a:spcAft>
                <a:spcPts val="1200"/>
              </a:spcAft>
              <a:buClr>
                <a:srgbClr val="459597"/>
              </a:buClr>
              <a:buFont typeface="+mj-lt"/>
              <a:buAutoNum type="arabicPeriod"/>
            </a:pPr>
            <a:r>
              <a:rPr lang="sl-SI" sz="2200" b="1" i="0" u="none" strike="noStrike" noProof="0" dirty="0">
                <a:solidFill>
                  <a:srgbClr val="414141"/>
                </a:solidFill>
                <a:latin typeface="Calibri" panose="020F0502020204030204" pitchFamily="34" charset="0"/>
                <a:cs typeface="Calibri" panose="020F0502020204030204" pitchFamily="34" charset="0"/>
              </a:rPr>
              <a:t>Sprejmite in preverite rezervacijo </a:t>
            </a:r>
            <a:r>
              <a:rPr lang="sl-SI" sz="2200" b="0" i="0" u="none" strike="noStrike" noProof="0" dirty="0">
                <a:solidFill>
                  <a:srgbClr val="414141"/>
                </a:solidFill>
                <a:latin typeface="Calibri" panose="020F0502020204030204" pitchFamily="34" charset="0"/>
                <a:cs typeface="Calibri" panose="020F0502020204030204" pitchFamily="34" charset="0"/>
              </a:rPr>
              <a:t>(datume, vrsto sobe, posebne zahteve, ceno); še enkrat preverite </a:t>
            </a:r>
            <a:r>
              <a:rPr lang="sl-SI" sz="2200" b="1" i="0" u="none" strike="noStrike" noProof="0" dirty="0">
                <a:solidFill>
                  <a:srgbClr val="414141"/>
                </a:solidFill>
                <a:latin typeface="Calibri" panose="020F0502020204030204" pitchFamily="34" charset="0"/>
                <a:cs typeface="Calibri" panose="020F0502020204030204" pitchFamily="34" charset="0"/>
              </a:rPr>
              <a:t>ime gosta</a:t>
            </a:r>
            <a:r>
              <a:rPr lang="sl-SI" sz="2200" b="0" i="0" u="none" strike="noStrike" noProof="0" dirty="0">
                <a:solidFill>
                  <a:srgbClr val="414141"/>
                </a:solidFill>
                <a:latin typeface="Calibri" panose="020F0502020204030204" pitchFamily="34" charset="0"/>
                <a:cs typeface="Calibri" panose="020F0502020204030204" pitchFamily="34" charset="0"/>
              </a:rPr>
              <a:t>, </a:t>
            </a:r>
            <a:r>
              <a:rPr lang="sl-SI" sz="2200" b="1" i="0" u="none" strike="noStrike" noProof="0" dirty="0">
                <a:solidFill>
                  <a:srgbClr val="414141"/>
                </a:solidFill>
                <a:latin typeface="Calibri" panose="020F0502020204030204" pitchFamily="34" charset="0"/>
                <a:cs typeface="Calibri" panose="020F0502020204030204" pitchFamily="34" charset="0"/>
              </a:rPr>
              <a:t>datum/čas prihoda</a:t>
            </a:r>
            <a:r>
              <a:rPr lang="sl-SI" sz="2200" b="0" i="0" u="none" strike="noStrike" noProof="0" dirty="0">
                <a:solidFill>
                  <a:srgbClr val="414141"/>
                </a:solidFill>
                <a:latin typeface="Calibri" panose="020F0502020204030204" pitchFamily="34" charset="0"/>
                <a:cs typeface="Calibri" panose="020F0502020204030204" pitchFamily="34" charset="0"/>
              </a:rPr>
              <a:t>, </a:t>
            </a:r>
            <a:r>
              <a:rPr lang="sl-SI" sz="2200" b="1" i="0" u="none" strike="noStrike" noProof="0" dirty="0">
                <a:solidFill>
                  <a:srgbClr val="414141"/>
                </a:solidFill>
                <a:latin typeface="Calibri" panose="020F0502020204030204" pitchFamily="34" charset="0"/>
                <a:cs typeface="Calibri" panose="020F0502020204030204" pitchFamily="34" charset="0"/>
              </a:rPr>
              <a:t>dolžino bivanja </a:t>
            </a:r>
            <a:r>
              <a:rPr lang="sl-SI" sz="2200" b="0" i="0" u="none" strike="noStrike" noProof="0" dirty="0">
                <a:solidFill>
                  <a:srgbClr val="414141"/>
                </a:solidFill>
                <a:latin typeface="Calibri" panose="020F0502020204030204" pitchFamily="34" charset="0"/>
                <a:cs typeface="Calibri" panose="020F0502020204030204" pitchFamily="34" charset="0"/>
              </a:rPr>
              <a:t>in </a:t>
            </a:r>
            <a:r>
              <a:rPr lang="sl-SI" sz="2200" b="1" i="0" u="none" strike="noStrike" noProof="0" dirty="0">
                <a:solidFill>
                  <a:srgbClr val="414141"/>
                </a:solidFill>
                <a:latin typeface="Calibri" panose="020F0502020204030204" pitchFamily="34" charset="0"/>
                <a:cs typeface="Calibri" panose="020F0502020204030204" pitchFamily="34" charset="0"/>
              </a:rPr>
              <a:t>vrsto sobe; </a:t>
            </a:r>
            <a:r>
              <a:rPr lang="sl-SI" sz="2200" b="0" i="0" u="none" strike="noStrike" noProof="0" dirty="0">
                <a:solidFill>
                  <a:srgbClr val="414141"/>
                </a:solidFill>
                <a:latin typeface="Calibri" panose="020F0502020204030204" pitchFamily="34" charset="0"/>
                <a:cs typeface="Calibri" panose="020F0502020204030204" pitchFamily="34" charset="0"/>
              </a:rPr>
              <a:t>preverite </a:t>
            </a:r>
            <a:r>
              <a:rPr lang="sl-SI" sz="2200" b="1" i="0" u="none" strike="noStrike" noProof="0" dirty="0">
                <a:solidFill>
                  <a:srgbClr val="414141"/>
                </a:solidFill>
                <a:latin typeface="Calibri" panose="020F0502020204030204" pitchFamily="34" charset="0"/>
                <a:cs typeface="Calibri" panose="020F0502020204030204" pitchFamily="34" charset="0"/>
              </a:rPr>
              <a:t>posebne zahteve </a:t>
            </a:r>
            <a:r>
              <a:rPr lang="sl-SI" sz="2200" b="0" i="0" u="none" strike="noStrike" noProof="0" dirty="0">
                <a:solidFill>
                  <a:srgbClr val="414141"/>
                </a:solidFill>
                <a:latin typeface="Calibri" panose="020F0502020204030204" pitchFamily="34" charset="0"/>
                <a:cs typeface="Calibri" panose="020F0502020204030204" pitchFamily="34" charset="0"/>
              </a:rPr>
              <a:t>(npr. pozno prijavo, sobo, primerno za alergike, dodatne blazine); preverite, ali je gost </a:t>
            </a:r>
            <a:r>
              <a:rPr lang="sl-SI" sz="2200" b="1" i="0" u="none" strike="noStrike" noProof="0" dirty="0">
                <a:solidFill>
                  <a:srgbClr val="414141"/>
                </a:solidFill>
                <a:latin typeface="Calibri" panose="020F0502020204030204" pitchFamily="34" charset="0"/>
                <a:cs typeface="Calibri" panose="020F0502020204030204" pitchFamily="34" charset="0"/>
              </a:rPr>
              <a:t>ponovni gost ali VIP </a:t>
            </a:r>
            <a:r>
              <a:rPr lang="sl-SI" sz="2200" b="0" i="0" u="none" strike="noStrike" noProof="0" dirty="0">
                <a:solidFill>
                  <a:srgbClr val="414141"/>
                </a:solidFill>
                <a:latin typeface="Calibri" panose="020F0502020204030204" pitchFamily="34" charset="0"/>
                <a:cs typeface="Calibri" panose="020F0502020204030204" pitchFamily="34" charset="0"/>
              </a:rPr>
              <a:t>– storitev prilagodite temu.</a:t>
            </a:r>
          </a:p>
          <a:p>
            <a:pPr marL="457200" indent="-457200">
              <a:lnSpc>
                <a:spcPts val="2340"/>
              </a:lnSpc>
              <a:spcAft>
                <a:spcPts val="1200"/>
              </a:spcAft>
              <a:buClr>
                <a:srgbClr val="459597"/>
              </a:buClr>
              <a:buFont typeface="+mj-lt"/>
              <a:buAutoNum type="arabicPeriod"/>
            </a:pPr>
            <a:r>
              <a:rPr lang="sl-SI" sz="2200" b="1" i="0" u="none" strike="noStrike" noProof="0" dirty="0">
                <a:solidFill>
                  <a:srgbClr val="414141"/>
                </a:solidFill>
                <a:latin typeface="Calibri" panose="020F0502020204030204" pitchFamily="34" charset="0"/>
                <a:cs typeface="Calibri" panose="020F0502020204030204" pitchFamily="34" charset="0"/>
              </a:rPr>
              <a:t>Dodelite sobo </a:t>
            </a:r>
            <a:r>
              <a:rPr lang="sl-SI" sz="2200" b="0" i="0" u="none" strike="noStrike" noProof="0" dirty="0">
                <a:solidFill>
                  <a:srgbClr val="414141"/>
                </a:solidFill>
                <a:latin typeface="Calibri" panose="020F0502020204030204" pitchFamily="34" charset="0"/>
                <a:cs typeface="Calibri" panose="020F0502020204030204" pitchFamily="34" charset="0"/>
              </a:rPr>
              <a:t>glede na želje ali zahteve gosta; rezervirajte sobo v svojem sistemu rezervacij, da se izognete prekomernemu število rezervacij ali drugim napakam.</a:t>
            </a:r>
          </a:p>
          <a:p>
            <a:pPr marL="457200" lvl="0" indent="-457200">
              <a:lnSpc>
                <a:spcPts val="2340"/>
              </a:lnSpc>
              <a:spcAft>
                <a:spcPts val="1200"/>
              </a:spcAft>
              <a:buClr>
                <a:srgbClr val="459597"/>
              </a:buClr>
              <a:buFont typeface="+mj-lt"/>
              <a:buAutoNum type="arabicPeriod"/>
            </a:pPr>
            <a:endParaRPr lang="en-GB" sz="220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a:pPr>
            <a:endParaRPr lang="en-US" sz="2200" dirty="0">
              <a:solidFill>
                <a:srgbClr val="414141"/>
              </a:solidFill>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2EC5DD3C-5E20-A58F-D7E6-F2C8BA1C6D7F}"/>
              </a:ext>
            </a:extLst>
          </p:cNvPr>
          <p:cNvSpPr txBox="1"/>
          <p:nvPr/>
        </p:nvSpPr>
        <p:spPr>
          <a:xfrm>
            <a:off x="620120" y="1483781"/>
            <a:ext cx="10340068" cy="446276"/>
          </a:xfrm>
          <a:prstGeom prst="rect">
            <a:avLst/>
          </a:prstGeom>
          <a:noFill/>
        </p:spPr>
        <p:txBody>
          <a:bodyPr wrap="square">
            <a:spAutoFit/>
          </a:bodyPr>
          <a:lstStyle/>
          <a:p>
            <a:pPr lvl="0">
              <a:buNone/>
            </a:pPr>
            <a:r>
              <a:rPr lang="sl-SI" sz="2300" b="0" i="0" u="none" strike="noStrike" noProof="0" dirty="0">
                <a:solidFill>
                  <a:srgbClr val="EC7C69"/>
                </a:solidFill>
              </a:rPr>
              <a:t>Gostu dajte občutek, da je </a:t>
            </a:r>
            <a:r>
              <a:rPr lang="sl-SI" sz="2300" b="1" i="0" u="none" strike="noStrike" noProof="0" dirty="0">
                <a:solidFill>
                  <a:srgbClr val="EC7C69"/>
                </a:solidFill>
              </a:rPr>
              <a:t>pričakovan</a:t>
            </a:r>
            <a:r>
              <a:rPr lang="sl-SI" sz="2300" b="0" i="0" u="none" strike="noStrike" noProof="0" dirty="0">
                <a:solidFill>
                  <a:srgbClr val="EC7C69"/>
                </a:solidFill>
              </a:rPr>
              <a:t>, </a:t>
            </a:r>
            <a:r>
              <a:rPr lang="sl-SI" sz="2300" b="1" i="0" u="none" strike="noStrike" noProof="0" dirty="0">
                <a:solidFill>
                  <a:srgbClr val="EC7C69"/>
                </a:solidFill>
              </a:rPr>
              <a:t>dobrodošel </a:t>
            </a:r>
            <a:r>
              <a:rPr lang="sl-SI" sz="2300" b="0" i="0" u="none" strike="noStrike" noProof="0" dirty="0">
                <a:solidFill>
                  <a:srgbClr val="EC7C69"/>
                </a:solidFill>
              </a:rPr>
              <a:t>in </a:t>
            </a:r>
            <a:r>
              <a:rPr lang="sl-SI" sz="2300" b="1" i="0" u="none" strike="noStrike" noProof="0" dirty="0">
                <a:solidFill>
                  <a:srgbClr val="EC7C69"/>
                </a:solidFill>
              </a:rPr>
              <a:t>dobro obveščen</a:t>
            </a:r>
            <a:r>
              <a:rPr lang="sl-SI" sz="2300" b="0" i="0" u="none" strike="noStrike" noProof="0" dirty="0">
                <a:solidFill>
                  <a:srgbClr val="EC7C69"/>
                </a:solidFill>
              </a:rPr>
              <a:t>, še preden prispe.</a:t>
            </a:r>
            <a:endParaRPr lang="sl-SI" sz="2300" dirty="0">
              <a:solidFill>
                <a:srgbClr val="EC7C69"/>
              </a:solidFill>
            </a:endParaRPr>
          </a:p>
        </p:txBody>
      </p:sp>
      <p:sp>
        <p:nvSpPr>
          <p:cNvPr id="6" name="Text Placeholder 4">
            <a:extLst>
              <a:ext uri="{FF2B5EF4-FFF2-40B4-BE49-F238E27FC236}">
                <a16:creationId xmlns:a16="http://schemas.microsoft.com/office/drawing/2014/main" id="{1DEB1B9C-113D-396C-F95F-D970895CB389}"/>
              </a:ext>
            </a:extLst>
          </p:cNvPr>
          <p:cNvSpPr txBox="1">
            <a:spLocks/>
          </p:cNvSpPr>
          <p:nvPr/>
        </p:nvSpPr>
        <p:spPr>
          <a:xfrm>
            <a:off x="9520220" y="2167661"/>
            <a:ext cx="2176912" cy="430886"/>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indent="0" algn="r">
              <a:lnSpc>
                <a:spcPts val="2340"/>
              </a:lnSpc>
              <a:spcAft>
                <a:spcPts val="600"/>
              </a:spcAft>
              <a:buClr>
                <a:srgbClr val="459597"/>
              </a:buClr>
            </a:pPr>
            <a:r>
              <a:rPr lang="en-IE" sz="2600" b="1" dirty="0">
                <a:solidFill>
                  <a:srgbClr val="EC7C69"/>
                </a:solidFill>
                <a:latin typeface="Calibri" panose="020F0502020204030204" pitchFamily="34" charset="0"/>
                <a:cs typeface="Calibri" panose="020F0502020204030204" pitchFamily="34" charset="0"/>
              </a:rPr>
              <a:t>Da     Ne</a:t>
            </a:r>
          </a:p>
          <a:p>
            <a:pPr lvl="0" indent="0" algn="r">
              <a:lnSpc>
                <a:spcPts val="2340"/>
              </a:lnSpc>
              <a:spcAft>
                <a:spcPts val="600"/>
              </a:spcAft>
              <a:buClr>
                <a:srgbClr val="459597"/>
              </a:buClr>
            </a:pPr>
            <a:endParaRPr lang="en-IE" sz="2800" b="1" dirty="0">
              <a:solidFill>
                <a:srgbClr val="EC7C69"/>
              </a:solidFill>
              <a:latin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575A6C41-5B55-643C-23D9-4A85E9E3EC98}"/>
              </a:ext>
            </a:extLst>
          </p:cNvPr>
          <p:cNvGrpSpPr/>
          <p:nvPr/>
        </p:nvGrpSpPr>
        <p:grpSpPr>
          <a:xfrm>
            <a:off x="10404136" y="2734912"/>
            <a:ext cx="1113217" cy="328866"/>
            <a:chOff x="10421069" y="2969505"/>
            <a:chExt cx="1113217" cy="328866"/>
          </a:xfrm>
        </p:grpSpPr>
        <p:sp>
          <p:nvSpPr>
            <p:cNvPr id="8" name="Rectangle 7">
              <a:extLst>
                <a:ext uri="{FF2B5EF4-FFF2-40B4-BE49-F238E27FC236}">
                  <a16:creationId xmlns:a16="http://schemas.microsoft.com/office/drawing/2014/main" id="{605C5F8E-403F-E125-04AC-79B63CC4A028}"/>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B4CDC5C-FF87-2DB7-E1EB-F0C3F2E42F3B}"/>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4" name="Straight Connector 13">
            <a:extLst>
              <a:ext uri="{FF2B5EF4-FFF2-40B4-BE49-F238E27FC236}">
                <a16:creationId xmlns:a16="http://schemas.microsoft.com/office/drawing/2014/main" id="{AD809B06-276F-C0EE-5AAE-79A2F5A08B25}"/>
              </a:ext>
            </a:extLst>
          </p:cNvPr>
          <p:cNvCxnSpPr>
            <a:cxnSpLocks/>
          </p:cNvCxnSpPr>
          <p:nvPr/>
        </p:nvCxnSpPr>
        <p:spPr>
          <a:xfrm>
            <a:off x="620120" y="4914730"/>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D50CBC6-B423-CECA-A43E-A1B3EB55E4D8}"/>
              </a:ext>
            </a:extLst>
          </p:cNvPr>
          <p:cNvCxnSpPr>
            <a:cxnSpLocks/>
          </p:cNvCxnSpPr>
          <p:nvPr/>
        </p:nvCxnSpPr>
        <p:spPr>
          <a:xfrm>
            <a:off x="620120" y="3297597"/>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D8CD831D-F587-6A38-3AA5-6E16FD53333B}"/>
              </a:ext>
            </a:extLst>
          </p:cNvPr>
          <p:cNvGrpSpPr/>
          <p:nvPr/>
        </p:nvGrpSpPr>
        <p:grpSpPr>
          <a:xfrm>
            <a:off x="10404136" y="3428476"/>
            <a:ext cx="1113217" cy="328866"/>
            <a:chOff x="10421069" y="2969505"/>
            <a:chExt cx="1113217" cy="328866"/>
          </a:xfrm>
        </p:grpSpPr>
        <p:sp>
          <p:nvSpPr>
            <p:cNvPr id="19" name="Rectangle 18">
              <a:extLst>
                <a:ext uri="{FF2B5EF4-FFF2-40B4-BE49-F238E27FC236}">
                  <a16:creationId xmlns:a16="http://schemas.microsoft.com/office/drawing/2014/main" id="{B3809FA8-AFE1-205A-7C37-B8DDF9492D56}"/>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F224CD12-96CC-CEC5-CAC4-1136180B6A57}"/>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a:extLst>
              <a:ext uri="{FF2B5EF4-FFF2-40B4-BE49-F238E27FC236}">
                <a16:creationId xmlns:a16="http://schemas.microsoft.com/office/drawing/2014/main" id="{55BE15B1-776C-076C-C4E9-8659C4D1C77A}"/>
              </a:ext>
            </a:extLst>
          </p:cNvPr>
          <p:cNvGrpSpPr/>
          <p:nvPr/>
        </p:nvGrpSpPr>
        <p:grpSpPr>
          <a:xfrm>
            <a:off x="10404136" y="5032418"/>
            <a:ext cx="1113217" cy="328866"/>
            <a:chOff x="10421069" y="2969505"/>
            <a:chExt cx="1113217" cy="328866"/>
          </a:xfrm>
        </p:grpSpPr>
        <p:sp>
          <p:nvSpPr>
            <p:cNvPr id="22" name="Rectangle 21">
              <a:extLst>
                <a:ext uri="{FF2B5EF4-FFF2-40B4-BE49-F238E27FC236}">
                  <a16:creationId xmlns:a16="http://schemas.microsoft.com/office/drawing/2014/main" id="{08FEC156-2D25-72E2-DAEA-28C9CCE7B54F}"/>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83C021B1-4C3F-039C-A9A0-D13B06CAE416}"/>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TextBox 25">
            <a:extLst>
              <a:ext uri="{FF2B5EF4-FFF2-40B4-BE49-F238E27FC236}">
                <a16:creationId xmlns:a16="http://schemas.microsoft.com/office/drawing/2014/main" id="{317B1493-E402-8FDE-C2E2-ABE0C63EB5DB}"/>
              </a:ext>
            </a:extLst>
          </p:cNvPr>
          <p:cNvSpPr txBox="1"/>
          <p:nvPr/>
        </p:nvSpPr>
        <p:spPr>
          <a:xfrm>
            <a:off x="6831521" y="6251838"/>
            <a:ext cx="4849858" cy="584775"/>
          </a:xfrm>
          <a:prstGeom prst="rect">
            <a:avLst/>
          </a:prstGeom>
          <a:solidFill>
            <a:srgbClr val="EC7C69"/>
          </a:solidFill>
        </p:spPr>
        <p:txBody>
          <a:bodyPr wrap="square" lIns="91440" tIns="45720" rIns="91440" bIns="45720" anchor="t">
            <a:spAutoFit/>
          </a:bodyPr>
          <a:lstStyle/>
          <a:p>
            <a:pPr algn="ctr"/>
            <a:r>
              <a:rPr lang="sl-SI" sz="2200" b="0" i="0" u="none" strike="noStrike" noProof="0" dirty="0">
                <a:solidFill>
                  <a:schemeClr val="bg1"/>
                </a:solidFill>
              </a:rPr>
              <a:t>Nadaljuje se na </a:t>
            </a:r>
            <a:r>
              <a:rPr lang="sl-SI" sz="2200" dirty="0">
                <a:solidFill>
                  <a:schemeClr val="bg1"/>
                </a:solidFill>
              </a:rPr>
              <a:t>naslednjem</a:t>
            </a:r>
            <a:r>
              <a:rPr lang="sl-SI" sz="2200" b="0" i="0" u="none" strike="noStrike" noProof="0" dirty="0">
                <a:solidFill>
                  <a:schemeClr val="bg1"/>
                </a:solidFill>
              </a:rPr>
              <a:t> </a:t>
            </a:r>
            <a:r>
              <a:rPr lang="sl-SI" sz="2200" dirty="0">
                <a:solidFill>
                  <a:schemeClr val="bg1"/>
                </a:solidFill>
              </a:rPr>
              <a:t>diapozitivu</a:t>
            </a:r>
            <a:endParaRPr lang="sl-SI" sz="2200" b="0" i="0" u="none" strike="noStrike" noProof="0" dirty="0">
              <a:solidFill>
                <a:schemeClr val="bg1"/>
              </a:solidFill>
            </a:endParaRPr>
          </a:p>
          <a:p>
            <a:pPr algn="ctr"/>
            <a:endParaRPr lang="sl-SI" sz="1000" dirty="0">
              <a:solidFill>
                <a:schemeClr val="bg1"/>
              </a:solidFill>
            </a:endParaRPr>
          </a:p>
        </p:txBody>
      </p:sp>
      <p:sp>
        <p:nvSpPr>
          <p:cNvPr id="27" name="Slide Number Placeholder 5">
            <a:extLst>
              <a:ext uri="{FF2B5EF4-FFF2-40B4-BE49-F238E27FC236}">
                <a16:creationId xmlns:a16="http://schemas.microsoft.com/office/drawing/2014/main" id="{666BE5F3-6EC7-3358-4B10-C31CB321518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13</a:t>
            </a:fld>
            <a:endParaRPr lang="fr-CA" sz="1200" dirty="0"/>
          </a:p>
        </p:txBody>
      </p:sp>
    </p:spTree>
    <p:extLst>
      <p:ext uri="{BB962C8B-B14F-4D97-AF65-F5344CB8AC3E}">
        <p14:creationId xmlns:p14="http://schemas.microsoft.com/office/powerpoint/2010/main" val="7705877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C01DF-F275-E765-279D-3B0B9642EBFA}"/>
            </a:ext>
          </a:extLst>
        </p:cNvPr>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61DC6545-F250-EB22-D4E7-CAAF4493459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14</a:t>
            </a:fld>
            <a:endParaRPr lang="fr-CA" sz="1200" dirty="0"/>
          </a:p>
        </p:txBody>
      </p:sp>
      <p:sp>
        <p:nvSpPr>
          <p:cNvPr id="5" name="Text Placeholder 4">
            <a:extLst>
              <a:ext uri="{FF2B5EF4-FFF2-40B4-BE49-F238E27FC236}">
                <a16:creationId xmlns:a16="http://schemas.microsoft.com/office/drawing/2014/main" id="{1AB7F543-487A-CA41-7B9F-6FC6387F8448}"/>
              </a:ext>
            </a:extLst>
          </p:cNvPr>
          <p:cNvSpPr txBox="1">
            <a:spLocks/>
          </p:cNvSpPr>
          <p:nvPr/>
        </p:nvSpPr>
        <p:spPr>
          <a:xfrm>
            <a:off x="604210" y="1469474"/>
            <a:ext cx="9408344" cy="3657600"/>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0" indent="-457200">
              <a:lnSpc>
                <a:spcPts val="2340"/>
              </a:lnSpc>
              <a:spcAft>
                <a:spcPts val="1200"/>
              </a:spcAft>
              <a:buClr>
                <a:srgbClr val="459597"/>
              </a:buClr>
              <a:buFont typeface="+mj-lt"/>
              <a:buAutoNum type="arabicPeriod" startAt="4"/>
            </a:pPr>
            <a:r>
              <a:rPr lang="sl-SI" sz="2200" b="1" i="0" u="none" strike="noStrike" noProof="0" dirty="0">
                <a:solidFill>
                  <a:srgbClr val="414141"/>
                </a:solidFill>
                <a:latin typeface="Calibri"/>
                <a:ea typeface="Calibri"/>
                <a:cs typeface="Calibri"/>
              </a:rPr>
              <a:t>Če je mogoče, </a:t>
            </a:r>
            <a:r>
              <a:rPr lang="sl-SI" sz="2200" b="0" i="0" u="none" strike="noStrike" noProof="0" dirty="0">
                <a:solidFill>
                  <a:srgbClr val="414141"/>
                </a:solidFill>
                <a:latin typeface="Calibri"/>
                <a:ea typeface="Calibri"/>
                <a:cs typeface="Calibri"/>
              </a:rPr>
              <a:t>pred prihodom gostov</a:t>
            </a:r>
            <a:r>
              <a:rPr lang="sl-SI" sz="2200" b="1" i="0" u="none" strike="noStrike" noProof="0" dirty="0">
                <a:solidFill>
                  <a:srgbClr val="414141"/>
                </a:solidFill>
                <a:latin typeface="Calibri"/>
                <a:ea typeface="Calibri"/>
                <a:cs typeface="Calibri"/>
              </a:rPr>
              <a:t> pridobite več informacij o njih </a:t>
            </a:r>
            <a:r>
              <a:rPr lang="sl-SI" sz="2200" b="0" i="0" u="none" strike="noStrike" noProof="0" dirty="0">
                <a:solidFill>
                  <a:srgbClr val="414141"/>
                </a:solidFill>
                <a:latin typeface="Calibri"/>
                <a:ea typeface="Calibri"/>
                <a:cs typeface="Calibri"/>
              </a:rPr>
              <a:t>prek </a:t>
            </a:r>
            <a:r>
              <a:rPr lang="sl-SI" sz="2200" dirty="0">
                <a:solidFill>
                  <a:srgbClr val="414141"/>
                </a:solidFill>
                <a:latin typeface="Calibri"/>
                <a:ea typeface="Calibri"/>
                <a:cs typeface="Calibri"/>
              </a:rPr>
              <a:t>spletne</a:t>
            </a:r>
            <a:r>
              <a:rPr lang="sl-SI" sz="2200" b="0" i="0" u="none" strike="noStrike" noProof="0" dirty="0">
                <a:solidFill>
                  <a:srgbClr val="414141"/>
                </a:solidFill>
                <a:latin typeface="Calibri"/>
                <a:ea typeface="Calibri"/>
                <a:cs typeface="Calibri"/>
              </a:rPr>
              <a:t> prijave ali po e-pošti (naslov, datum in kraj rojstva, podatki o osebni izkaznici in druge informacije, ki vam pomagajo, da gostom zagotovite še bolj prijetno bivanje) in se izognete nepotrebni birokraciji/situacijam na dan prihoda.</a:t>
            </a:r>
          </a:p>
          <a:p>
            <a:pPr marL="457200" indent="-457200">
              <a:lnSpc>
                <a:spcPts val="2340"/>
              </a:lnSpc>
              <a:spcAft>
                <a:spcPts val="1200"/>
              </a:spcAft>
              <a:buClr>
                <a:srgbClr val="459597"/>
              </a:buClr>
              <a:buFont typeface="+mj-lt"/>
              <a:buAutoNum type="arabicPeriod" startAt="4"/>
            </a:pPr>
            <a:r>
              <a:rPr lang="sl-SI" sz="2200" b="1" i="0" u="none" strike="noStrike" noProof="0" dirty="0">
                <a:solidFill>
                  <a:srgbClr val="414141"/>
                </a:solidFill>
                <a:latin typeface="Calibri" panose="020F0502020204030204" pitchFamily="34" charset="0"/>
                <a:cs typeface="Calibri" panose="020F0502020204030204" pitchFamily="34" charset="0"/>
              </a:rPr>
              <a:t>Gostom pred prihodom pošljite sporočilo ali e-pošto </a:t>
            </a:r>
            <a:r>
              <a:rPr lang="sl-SI" sz="2200" b="0" i="0" u="none" strike="noStrike" noProof="0" dirty="0">
                <a:solidFill>
                  <a:srgbClr val="414141"/>
                </a:solidFill>
                <a:latin typeface="Calibri" panose="020F0502020204030204" pitchFamily="34" charset="0"/>
                <a:cs typeface="Calibri" panose="020F0502020204030204" pitchFamily="34" charset="0"/>
              </a:rPr>
              <a:t>z natančnim naslovom, navodili za prihod, vašimi kontaktnimi podatki, </a:t>
            </a:r>
            <a:r>
              <a:rPr lang="sl-SI" sz="2200" b="1" i="0" u="none" strike="noStrike" noProof="0" dirty="0">
                <a:solidFill>
                  <a:srgbClr val="414141"/>
                </a:solidFill>
                <a:latin typeface="Calibri" panose="020F0502020204030204" pitchFamily="34" charset="0"/>
                <a:cs typeface="Calibri" panose="020F0502020204030204" pitchFamily="34" charset="0"/>
              </a:rPr>
              <a:t>pravili nastanitve </a:t>
            </a:r>
            <a:r>
              <a:rPr lang="sl-SI" sz="2200" b="0" i="0" u="none" strike="noStrike" noProof="0" dirty="0">
                <a:solidFill>
                  <a:srgbClr val="414141"/>
                </a:solidFill>
                <a:latin typeface="Calibri" panose="020F0502020204030204" pitchFamily="34" charset="0"/>
                <a:cs typeface="Calibri" panose="020F0502020204030204" pitchFamily="34" charset="0"/>
              </a:rPr>
              <a:t>ali hišnimi pravili itd. in jim sporočite, da se veselite njihovega bivanja. </a:t>
            </a:r>
          </a:p>
          <a:p>
            <a:pPr marL="457200" indent="-457200">
              <a:lnSpc>
                <a:spcPts val="2340"/>
              </a:lnSpc>
              <a:spcAft>
                <a:spcPts val="1200"/>
              </a:spcAft>
              <a:buClr>
                <a:srgbClr val="459597"/>
              </a:buClr>
              <a:buFont typeface="+mj-lt"/>
              <a:buAutoNum type="arabicPeriod" startAt="4"/>
            </a:pPr>
            <a:r>
              <a:rPr lang="sl-SI" sz="2200" b="1" i="0" u="none" strike="noStrike" noProof="0" dirty="0">
                <a:solidFill>
                  <a:srgbClr val="414141"/>
                </a:solidFill>
                <a:latin typeface="Calibri" panose="020F0502020204030204" pitchFamily="34" charset="0"/>
                <a:cs typeface="Calibri" panose="020F0502020204030204" pitchFamily="34" charset="0"/>
              </a:rPr>
              <a:t>Na dan prihoda: </a:t>
            </a:r>
            <a:r>
              <a:rPr lang="sl-SI" sz="2200" b="0" i="0" u="none" strike="noStrike" noProof="0" dirty="0">
                <a:solidFill>
                  <a:srgbClr val="414141"/>
                </a:solidFill>
                <a:latin typeface="Calibri" panose="020F0502020204030204" pitchFamily="34" charset="0"/>
                <a:cs typeface="Calibri" panose="020F0502020204030204" pitchFamily="34" charset="0"/>
              </a:rPr>
              <a:t>poskrbite, da je soba </a:t>
            </a:r>
            <a:r>
              <a:rPr lang="sl-SI" sz="2200" b="1" i="0" u="none" strike="noStrike" noProof="0" dirty="0">
                <a:solidFill>
                  <a:srgbClr val="414141"/>
                </a:solidFill>
                <a:latin typeface="Calibri" panose="020F0502020204030204" pitchFamily="34" charset="0"/>
                <a:cs typeface="Calibri" panose="020F0502020204030204" pitchFamily="34" charset="0"/>
              </a:rPr>
              <a:t>očiščena in pregledana; </a:t>
            </a:r>
            <a:r>
              <a:rPr lang="sl-SI" sz="2200" b="0" i="0" u="none" strike="noStrike" noProof="0" dirty="0">
                <a:solidFill>
                  <a:srgbClr val="414141"/>
                </a:solidFill>
                <a:latin typeface="Calibri" panose="020F0502020204030204" pitchFamily="34" charset="0"/>
                <a:cs typeface="Calibri" panose="020F0502020204030204" pitchFamily="34" charset="0"/>
              </a:rPr>
              <a:t>preverite, ali so na voljo vse potrebne dobrine (toaletni pribor, brisače, minibar itd.), preverite, ali delujejo vsi elektronski aparati (televizor, luči, klimatska naprava, Wi-Fi).</a:t>
            </a:r>
          </a:p>
          <a:p>
            <a:pPr marL="457200" indent="-457200">
              <a:lnSpc>
                <a:spcPts val="2340"/>
              </a:lnSpc>
              <a:spcAft>
                <a:spcPts val="1200"/>
              </a:spcAft>
              <a:buClr>
                <a:srgbClr val="459597"/>
              </a:buClr>
              <a:buFont typeface="+mj-lt"/>
              <a:buAutoNum type="arabicPeriod" startAt="4"/>
            </a:pPr>
            <a:r>
              <a:rPr lang="sl-SI" sz="2200" b="1" i="0" u="none" strike="noStrike" noProof="0" dirty="0">
                <a:solidFill>
                  <a:srgbClr val="414141"/>
                </a:solidFill>
                <a:latin typeface="Calibri" panose="020F0502020204030204" pitchFamily="34" charset="0"/>
                <a:cs typeface="Calibri" panose="020F0502020204030204" pitchFamily="34" charset="0"/>
              </a:rPr>
              <a:t>Pripravite dobrodošlico (z komplimenti) ali darilo za dobrodošlico </a:t>
            </a:r>
            <a:r>
              <a:rPr lang="sl-SI" sz="2200" b="0" i="0" u="none" strike="noStrike" noProof="0" dirty="0">
                <a:solidFill>
                  <a:srgbClr val="414141"/>
                </a:solidFill>
                <a:latin typeface="Calibri" panose="020F0502020204030204" pitchFamily="34" charset="0"/>
                <a:cs typeface="Calibri" panose="020F0502020204030204" pitchFamily="34" charset="0"/>
              </a:rPr>
              <a:t>(če je primerno). Bodite pozorni na informacije, ki ste jih prejeli od gosta, na primer: če je že reden gost, njegov rojstni dan, laktozna intoleranca itd.  </a:t>
            </a:r>
            <a:endParaRPr lang="sl-SI" sz="2200" dirty="0">
              <a:solidFill>
                <a:srgbClr val="414141"/>
              </a:solidFill>
              <a:latin typeface="Calibri" panose="020F0502020204030204" pitchFamily="34" charset="0"/>
              <a:cs typeface="Calibri" panose="020F0502020204030204" pitchFamily="34" charset="0"/>
            </a:endParaRPr>
          </a:p>
          <a:p>
            <a:pPr marL="457200" indent="-457200">
              <a:lnSpc>
                <a:spcPts val="2340"/>
              </a:lnSpc>
              <a:spcAft>
                <a:spcPts val="1200"/>
              </a:spcAft>
              <a:buClr>
                <a:srgbClr val="459597"/>
              </a:buClr>
              <a:buFont typeface="+mj-lt"/>
              <a:buAutoNum type="arabicPeriod" startAt="4"/>
            </a:pPr>
            <a:endParaRPr lang="sl-SI" sz="2200" dirty="0">
              <a:solidFill>
                <a:srgbClr val="414141"/>
              </a:solidFill>
              <a:latin typeface="Calibri" panose="020F0502020204030204" pitchFamily="34" charset="0"/>
              <a:cs typeface="Calibri" panose="020F0502020204030204" pitchFamily="34" charset="0"/>
            </a:endParaRPr>
          </a:p>
          <a:p>
            <a:pPr marL="457200" indent="-457200">
              <a:lnSpc>
                <a:spcPts val="2340"/>
              </a:lnSpc>
              <a:spcAft>
                <a:spcPts val="1200"/>
              </a:spcAft>
              <a:buClr>
                <a:srgbClr val="459597"/>
              </a:buClr>
              <a:buFont typeface="+mj-lt"/>
              <a:buAutoNum type="arabicPeriod" startAt="4"/>
            </a:pPr>
            <a:endParaRPr lang="sl-SI" sz="2200" b="0" i="0" u="none" strike="noStrike" noProof="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startAt="4"/>
            </a:pPr>
            <a:endParaRPr lang="sl-SI" sz="2200" b="0" i="0" u="none" strike="noStrike" noProof="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startAt="4"/>
            </a:pPr>
            <a:endParaRPr lang="en-GB" sz="220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startAt="4"/>
            </a:pPr>
            <a:endParaRPr lang="en-US" sz="2200" dirty="0">
              <a:solidFill>
                <a:srgbClr val="414141"/>
              </a:solidFill>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7E3BF4E6-3FAC-3561-94AE-0794B1D5DAE7}"/>
              </a:ext>
            </a:extLst>
          </p:cNvPr>
          <p:cNvSpPr txBox="1"/>
          <p:nvPr/>
        </p:nvSpPr>
        <p:spPr>
          <a:xfrm>
            <a:off x="604454" y="454632"/>
            <a:ext cx="10340068" cy="430887"/>
          </a:xfrm>
          <a:prstGeom prst="rect">
            <a:avLst/>
          </a:prstGeom>
          <a:noFill/>
        </p:spPr>
        <p:txBody>
          <a:bodyPr wrap="square">
            <a:spAutoFit/>
          </a:bodyPr>
          <a:lstStyle/>
          <a:p>
            <a:pPr lvl="0">
              <a:buNone/>
            </a:pPr>
            <a:r>
              <a:rPr lang="sl-SI" sz="2200" b="0" i="0" u="none" strike="noStrike" noProof="0" dirty="0">
                <a:solidFill>
                  <a:srgbClr val="EC7C69"/>
                </a:solidFill>
              </a:rPr>
              <a:t>Gostom dajte občutek, da so </a:t>
            </a:r>
            <a:r>
              <a:rPr lang="sl-SI" sz="2200" b="1" i="0" u="none" strike="noStrike" noProof="0" dirty="0">
                <a:solidFill>
                  <a:srgbClr val="EC7C69"/>
                </a:solidFill>
              </a:rPr>
              <a:t>pričakovani</a:t>
            </a:r>
            <a:r>
              <a:rPr lang="sl-SI" sz="2200" b="0" i="0" u="none" strike="noStrike" noProof="0" dirty="0">
                <a:solidFill>
                  <a:srgbClr val="EC7C69"/>
                </a:solidFill>
              </a:rPr>
              <a:t>, </a:t>
            </a:r>
            <a:r>
              <a:rPr lang="sl-SI" sz="2200" b="1" i="0" u="none" strike="noStrike" noProof="0" dirty="0">
                <a:solidFill>
                  <a:srgbClr val="EC7C69"/>
                </a:solidFill>
              </a:rPr>
              <a:t>dobrodošli </a:t>
            </a:r>
            <a:r>
              <a:rPr lang="sl-SI" sz="2200" b="0" i="0" u="none" strike="noStrike" noProof="0" dirty="0">
                <a:solidFill>
                  <a:srgbClr val="EC7C69"/>
                </a:solidFill>
              </a:rPr>
              <a:t>in </a:t>
            </a:r>
            <a:r>
              <a:rPr lang="sl-SI" sz="2200" b="1" i="0" u="none" strike="noStrike" noProof="0" dirty="0">
                <a:solidFill>
                  <a:srgbClr val="EC7C69"/>
                </a:solidFill>
              </a:rPr>
              <a:t>dobro obveščeni</a:t>
            </a:r>
            <a:r>
              <a:rPr lang="sl-SI" sz="2200" b="0" i="0" u="none" strike="noStrike" noProof="0" dirty="0">
                <a:solidFill>
                  <a:srgbClr val="EC7C69"/>
                </a:solidFill>
              </a:rPr>
              <a:t>, še preden prispejo.</a:t>
            </a:r>
            <a:endParaRPr lang="sl-SI" sz="2200" dirty="0">
              <a:solidFill>
                <a:srgbClr val="EC7C69"/>
              </a:solidFill>
            </a:endParaRPr>
          </a:p>
        </p:txBody>
      </p:sp>
      <p:sp>
        <p:nvSpPr>
          <p:cNvPr id="6" name="Text Placeholder 4">
            <a:extLst>
              <a:ext uri="{FF2B5EF4-FFF2-40B4-BE49-F238E27FC236}">
                <a16:creationId xmlns:a16="http://schemas.microsoft.com/office/drawing/2014/main" id="{47053C65-14D8-A0CB-180B-7925F5F95DC5}"/>
              </a:ext>
            </a:extLst>
          </p:cNvPr>
          <p:cNvSpPr txBox="1">
            <a:spLocks/>
          </p:cNvSpPr>
          <p:nvPr/>
        </p:nvSpPr>
        <p:spPr>
          <a:xfrm>
            <a:off x="9504554" y="1033128"/>
            <a:ext cx="2176912" cy="430886"/>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indent="0" algn="r">
              <a:lnSpc>
                <a:spcPts val="2340"/>
              </a:lnSpc>
              <a:spcAft>
                <a:spcPts val="600"/>
              </a:spcAft>
              <a:buClr>
                <a:srgbClr val="459597"/>
              </a:buClr>
            </a:pPr>
            <a:r>
              <a:rPr lang="en-IE" sz="2600" b="1" dirty="0">
                <a:solidFill>
                  <a:srgbClr val="EC7C69"/>
                </a:solidFill>
                <a:latin typeface="Calibri" panose="020F0502020204030204" pitchFamily="34" charset="0"/>
                <a:cs typeface="Calibri" panose="020F0502020204030204" pitchFamily="34" charset="0"/>
              </a:rPr>
              <a:t>Da     Ne</a:t>
            </a:r>
          </a:p>
          <a:p>
            <a:pPr lvl="0" indent="0" algn="r">
              <a:lnSpc>
                <a:spcPts val="2340"/>
              </a:lnSpc>
              <a:spcAft>
                <a:spcPts val="600"/>
              </a:spcAft>
              <a:buClr>
                <a:srgbClr val="459597"/>
              </a:buClr>
            </a:pPr>
            <a:endParaRPr lang="en-IE" sz="2800" b="1" dirty="0">
              <a:solidFill>
                <a:srgbClr val="EC7C69"/>
              </a:solidFill>
              <a:latin typeface="Calibri" panose="020F0502020204030204" pitchFamily="34" charset="0"/>
              <a:cs typeface="Calibri" panose="020F0502020204030204" pitchFamily="34" charset="0"/>
            </a:endParaRPr>
          </a:p>
        </p:txBody>
      </p:sp>
      <p:cxnSp>
        <p:nvCxnSpPr>
          <p:cNvPr id="14" name="Straight Connector 13">
            <a:extLst>
              <a:ext uri="{FF2B5EF4-FFF2-40B4-BE49-F238E27FC236}">
                <a16:creationId xmlns:a16="http://schemas.microsoft.com/office/drawing/2014/main" id="{D7B3FB92-14A0-BF54-C4D3-AA467A5BA768}"/>
              </a:ext>
            </a:extLst>
          </p:cNvPr>
          <p:cNvCxnSpPr>
            <a:cxnSpLocks/>
          </p:cNvCxnSpPr>
          <p:nvPr/>
        </p:nvCxnSpPr>
        <p:spPr>
          <a:xfrm>
            <a:off x="604454" y="4095350"/>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2DBE7F7-63E7-9369-00E9-A24CC2C9FFB4}"/>
              </a:ext>
            </a:extLst>
          </p:cNvPr>
          <p:cNvCxnSpPr>
            <a:cxnSpLocks/>
          </p:cNvCxnSpPr>
          <p:nvPr/>
        </p:nvCxnSpPr>
        <p:spPr>
          <a:xfrm>
            <a:off x="604454" y="3060533"/>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1F5E4E52-7D1E-2AEB-2F78-33C4E4A56F31}"/>
              </a:ext>
            </a:extLst>
          </p:cNvPr>
          <p:cNvGrpSpPr/>
          <p:nvPr/>
        </p:nvGrpSpPr>
        <p:grpSpPr>
          <a:xfrm>
            <a:off x="10405403" y="1600379"/>
            <a:ext cx="1113217" cy="328866"/>
            <a:chOff x="10421069" y="2969505"/>
            <a:chExt cx="1113217" cy="328866"/>
          </a:xfrm>
        </p:grpSpPr>
        <p:sp>
          <p:nvSpPr>
            <p:cNvPr id="4" name="Rectangle 3">
              <a:extLst>
                <a:ext uri="{FF2B5EF4-FFF2-40B4-BE49-F238E27FC236}">
                  <a16:creationId xmlns:a16="http://schemas.microsoft.com/office/drawing/2014/main" id="{11E4BF49-A3E9-781D-DF40-8528DD8BE476}"/>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67F1130-C602-7019-5AA6-A27DF7FCB870}"/>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3BBB440D-5803-9980-8AEF-81065ADEA8C8}"/>
              </a:ext>
            </a:extLst>
          </p:cNvPr>
          <p:cNvGrpSpPr/>
          <p:nvPr/>
        </p:nvGrpSpPr>
        <p:grpSpPr>
          <a:xfrm>
            <a:off x="10405403" y="3192358"/>
            <a:ext cx="1113217" cy="328866"/>
            <a:chOff x="10421069" y="2969505"/>
            <a:chExt cx="1113217" cy="328866"/>
          </a:xfrm>
        </p:grpSpPr>
        <p:sp>
          <p:nvSpPr>
            <p:cNvPr id="16" name="Rectangle 15">
              <a:extLst>
                <a:ext uri="{FF2B5EF4-FFF2-40B4-BE49-F238E27FC236}">
                  <a16:creationId xmlns:a16="http://schemas.microsoft.com/office/drawing/2014/main" id="{B041E5C1-8355-153C-406C-2D7D36131A27}"/>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AFE677A-59C5-93BE-E2AF-C7A36EDEC100}"/>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 name="Group 24">
            <a:extLst>
              <a:ext uri="{FF2B5EF4-FFF2-40B4-BE49-F238E27FC236}">
                <a16:creationId xmlns:a16="http://schemas.microsoft.com/office/drawing/2014/main" id="{1443F5A3-D76C-9589-CAD6-AAC9C74D0DDB}"/>
              </a:ext>
            </a:extLst>
          </p:cNvPr>
          <p:cNvGrpSpPr/>
          <p:nvPr/>
        </p:nvGrpSpPr>
        <p:grpSpPr>
          <a:xfrm>
            <a:off x="10405403" y="4239282"/>
            <a:ext cx="1113217" cy="328866"/>
            <a:chOff x="10421069" y="2969505"/>
            <a:chExt cx="1113217" cy="328866"/>
          </a:xfrm>
        </p:grpSpPr>
        <p:sp>
          <p:nvSpPr>
            <p:cNvPr id="26" name="Rectangle 25">
              <a:extLst>
                <a:ext uri="{FF2B5EF4-FFF2-40B4-BE49-F238E27FC236}">
                  <a16:creationId xmlns:a16="http://schemas.microsoft.com/office/drawing/2014/main" id="{E0387502-5155-ADA6-6825-DE9233507A1D}"/>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4731CAEF-2D70-0E7C-539C-ABC077CD1121}"/>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8" name="Straight Connector 27">
            <a:extLst>
              <a:ext uri="{FF2B5EF4-FFF2-40B4-BE49-F238E27FC236}">
                <a16:creationId xmlns:a16="http://schemas.microsoft.com/office/drawing/2014/main" id="{50BD9CB7-632C-4B8D-A95F-829ED7355059}"/>
              </a:ext>
            </a:extLst>
          </p:cNvPr>
          <p:cNvCxnSpPr>
            <a:cxnSpLocks/>
          </p:cNvCxnSpPr>
          <p:nvPr/>
        </p:nvCxnSpPr>
        <p:spPr>
          <a:xfrm>
            <a:off x="604454" y="5086131"/>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grpSp>
        <p:nvGrpSpPr>
          <p:cNvPr id="29" name="Group 28">
            <a:extLst>
              <a:ext uri="{FF2B5EF4-FFF2-40B4-BE49-F238E27FC236}">
                <a16:creationId xmlns:a16="http://schemas.microsoft.com/office/drawing/2014/main" id="{8B420783-D159-047F-1C84-33E8694DD042}"/>
              </a:ext>
            </a:extLst>
          </p:cNvPr>
          <p:cNvGrpSpPr/>
          <p:nvPr/>
        </p:nvGrpSpPr>
        <p:grpSpPr>
          <a:xfrm>
            <a:off x="10405403" y="5233741"/>
            <a:ext cx="1113217" cy="328866"/>
            <a:chOff x="10421069" y="2969505"/>
            <a:chExt cx="1113217" cy="328866"/>
          </a:xfrm>
        </p:grpSpPr>
        <p:sp>
          <p:nvSpPr>
            <p:cNvPr id="30" name="Rectangle 29">
              <a:extLst>
                <a:ext uri="{FF2B5EF4-FFF2-40B4-BE49-F238E27FC236}">
                  <a16:creationId xmlns:a16="http://schemas.microsoft.com/office/drawing/2014/main" id="{4DD10BD2-5A58-CBFB-B44A-44E4C6BE9404}"/>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84B0F35F-CCFF-A53D-A261-66F3FF6B8496}"/>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8954566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B80375-AC7B-BA81-BA4F-F01DBD485E97}"/>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B9190B63-8BEB-7D5C-DF87-DAD695C070D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89691" y="49916"/>
            <a:ext cx="6129866" cy="4035547"/>
          </a:xfrm>
          <a:prstGeom prst="rect">
            <a:avLst/>
          </a:prstGeom>
          <a:noFill/>
        </p:spPr>
      </p:pic>
      <p:cxnSp>
        <p:nvCxnSpPr>
          <p:cNvPr id="5" name="Straight Connector 4">
            <a:extLst>
              <a:ext uri="{FF2B5EF4-FFF2-40B4-BE49-F238E27FC236}">
                <a16:creationId xmlns:a16="http://schemas.microsoft.com/office/drawing/2014/main" id="{FFD00143-1398-438B-FCC9-98121B63CCDD}"/>
              </a:ext>
            </a:extLst>
          </p:cNvPr>
          <p:cNvCxnSpPr>
            <a:cxnSpLocks/>
          </p:cNvCxnSpPr>
          <p:nvPr/>
        </p:nvCxnSpPr>
        <p:spPr>
          <a:xfrm>
            <a:off x="0" y="1550269"/>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 Placeholder 4">
            <a:extLst>
              <a:ext uri="{FF2B5EF4-FFF2-40B4-BE49-F238E27FC236}">
                <a16:creationId xmlns:a16="http://schemas.microsoft.com/office/drawing/2014/main" id="{8FA08C31-B48B-4D95-249B-5943CE10BB23}"/>
              </a:ext>
            </a:extLst>
          </p:cNvPr>
          <p:cNvSpPr txBox="1">
            <a:spLocks/>
          </p:cNvSpPr>
          <p:nvPr/>
        </p:nvSpPr>
        <p:spPr>
          <a:xfrm>
            <a:off x="485146" y="418331"/>
            <a:ext cx="5577458"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Primer: </a:t>
            </a:r>
            <a:r>
              <a:rPr lang="en-US" b="0" dirty="0">
                <a:solidFill>
                  <a:srgbClr val="414141"/>
                </a:solidFill>
              </a:rPr>
              <a:t>PMS – sistem za upravljanje nepremičnin</a:t>
            </a:r>
          </a:p>
          <a:p>
            <a:pPr>
              <a:lnSpc>
                <a:spcPts val="3720"/>
              </a:lnSpc>
            </a:pPr>
            <a:endParaRPr lang="en-US" dirty="0"/>
          </a:p>
        </p:txBody>
      </p:sp>
      <p:sp>
        <p:nvSpPr>
          <p:cNvPr id="8" name="Text Placeholder 3">
            <a:extLst>
              <a:ext uri="{FF2B5EF4-FFF2-40B4-BE49-F238E27FC236}">
                <a16:creationId xmlns:a16="http://schemas.microsoft.com/office/drawing/2014/main" id="{0561DFEF-B8B8-ED6D-552E-DBF8EDDCDE07}"/>
              </a:ext>
            </a:extLst>
          </p:cNvPr>
          <p:cNvSpPr txBox="1">
            <a:spLocks/>
          </p:cNvSpPr>
          <p:nvPr/>
        </p:nvSpPr>
        <p:spPr>
          <a:xfrm>
            <a:off x="485146" y="1872405"/>
            <a:ext cx="6034188" cy="1319978"/>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pPr>
            <a:r>
              <a:rPr lang="en-GB" b="1" dirty="0">
                <a:hlinkClick r:id="rId4">
                  <a:extLst>
                    <a:ext uri="{A12FA001-AC4F-418D-AE19-62706E023703}">
                      <ahyp:hlinkClr xmlns:ahyp="http://schemas.microsoft.com/office/drawing/2018/hyperlinkcolor" val="tx"/>
                    </a:ext>
                  </a:extLst>
                </a:hlinkClick>
              </a:rPr>
              <a:t>Bentral </a:t>
            </a:r>
            <a:r>
              <a:rPr lang="en-GB" dirty="0"/>
              <a:t>je programska platforma za upravljanje nepremičnin, zasnovana za ponudnike kratkoročnih najemov, upravitelje nepremičnin in podjetja za počitniške najeme. </a:t>
            </a:r>
          </a:p>
        </p:txBody>
      </p:sp>
      <p:sp>
        <p:nvSpPr>
          <p:cNvPr id="11" name="Text Placeholder 3">
            <a:extLst>
              <a:ext uri="{FF2B5EF4-FFF2-40B4-BE49-F238E27FC236}">
                <a16:creationId xmlns:a16="http://schemas.microsoft.com/office/drawing/2014/main" id="{2F2C583D-BC01-27E0-8927-C69DA6ED67E9}"/>
              </a:ext>
            </a:extLst>
          </p:cNvPr>
          <p:cNvSpPr txBox="1">
            <a:spLocks/>
          </p:cNvSpPr>
          <p:nvPr/>
        </p:nvSpPr>
        <p:spPr>
          <a:xfrm>
            <a:off x="485146" y="3423863"/>
            <a:ext cx="10284455" cy="35290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pPr>
            <a:r>
              <a:rPr lang="en-GB" b="1" dirty="0">
                <a:solidFill>
                  <a:srgbClr val="EC7C69"/>
                </a:solidFill>
              </a:rPr>
              <a:t>Ključne značilnosti </a:t>
            </a:r>
            <a:r>
              <a:rPr lang="en-GB" b="1" dirty="0" err="1">
                <a:solidFill>
                  <a:srgbClr val="EC7C69"/>
                </a:solidFill>
              </a:rPr>
              <a:t>Bentrala</a:t>
            </a:r>
            <a:r>
              <a:rPr lang="en-GB" b="1" dirty="0">
                <a:solidFill>
                  <a:srgbClr val="EC7C69"/>
                </a:solidFill>
              </a:rPr>
              <a:t>:</a:t>
            </a:r>
          </a:p>
          <a:p>
            <a:pPr>
              <a:lnSpc>
                <a:spcPts val="2340"/>
              </a:lnSpc>
              <a:buClr>
                <a:srgbClr val="64AFAF"/>
              </a:buClr>
            </a:pPr>
            <a:endParaRPr lang="en-GB" b="1" dirty="0">
              <a:solidFill>
                <a:srgbClr val="EC7C69"/>
              </a:solidFill>
            </a:endParaRPr>
          </a:p>
          <a:p>
            <a:pPr marL="342900" indent="-342900">
              <a:lnSpc>
                <a:spcPts val="2340"/>
              </a:lnSpc>
              <a:buClr>
                <a:srgbClr val="64AFAF"/>
              </a:buClr>
              <a:buFont typeface="Arial" panose="020B0604020202020204" pitchFamily="34" charset="0"/>
              <a:buChar char="•"/>
            </a:pPr>
            <a:r>
              <a:rPr lang="en-GB" b="1" dirty="0"/>
              <a:t>Upravljanje kanalov: </a:t>
            </a:r>
            <a:r>
              <a:rPr lang="en-GB" dirty="0"/>
              <a:t>sinhronizirajte rezervacije, razpoložljivost in cene na več platformah, da se izognete dvojnim rezervacijam.</a:t>
            </a:r>
          </a:p>
          <a:p>
            <a:pPr marL="342900" indent="-342900">
              <a:lnSpc>
                <a:spcPts val="2340"/>
              </a:lnSpc>
              <a:buClr>
                <a:srgbClr val="64AFAF"/>
              </a:buClr>
              <a:buFont typeface="Arial" panose="020B0604020202020204" pitchFamily="34" charset="0"/>
              <a:buChar char="•"/>
            </a:pPr>
            <a:r>
              <a:rPr lang="en-GB" b="1" dirty="0"/>
              <a:t>Upravljanje rezervacij: </a:t>
            </a:r>
            <a:r>
              <a:rPr lang="en-GB" dirty="0"/>
              <a:t>centraliziran koledar in sistem rezervacij.</a:t>
            </a:r>
          </a:p>
          <a:p>
            <a:pPr marL="342900" indent="-342900">
              <a:lnSpc>
                <a:spcPts val="2340"/>
              </a:lnSpc>
              <a:buClr>
                <a:srgbClr val="64AFAF"/>
              </a:buClr>
              <a:buFont typeface="Arial" panose="020B0604020202020204" pitchFamily="34" charset="0"/>
              <a:buChar char="•"/>
            </a:pPr>
            <a:r>
              <a:rPr lang="en-GB" b="1" dirty="0"/>
              <a:t>Komunikacija z gosti: </a:t>
            </a:r>
            <a:r>
              <a:rPr lang="en-GB" dirty="0"/>
              <a:t>avtomatizirana sporočila in orodja za upravljanje gostov.</a:t>
            </a:r>
          </a:p>
          <a:p>
            <a:pPr marL="342900" indent="-342900">
              <a:lnSpc>
                <a:spcPts val="2340"/>
              </a:lnSpc>
              <a:buClr>
                <a:srgbClr val="64AFAF"/>
              </a:buClr>
              <a:buFont typeface="Arial" panose="020B0604020202020204" pitchFamily="34" charset="0"/>
              <a:buChar char="•"/>
            </a:pPr>
            <a:r>
              <a:rPr lang="en-GB" b="1" dirty="0"/>
              <a:t>Obdelava plačil: </a:t>
            </a:r>
            <a:r>
              <a:rPr lang="en-GB" dirty="0"/>
              <a:t>integracija s plačilnimi vrati za lažje pobiranje plačil.</a:t>
            </a:r>
          </a:p>
          <a:p>
            <a:pPr marL="342900" indent="-342900">
              <a:lnSpc>
                <a:spcPts val="2340"/>
              </a:lnSpc>
              <a:buClr>
                <a:srgbClr val="64AFAF"/>
              </a:buClr>
              <a:buFont typeface="Arial" panose="020B0604020202020204" pitchFamily="34" charset="0"/>
              <a:buChar char="•"/>
            </a:pPr>
            <a:r>
              <a:rPr lang="en-GB" b="1" dirty="0"/>
              <a:t>Poročanje in analitika</a:t>
            </a:r>
            <a:r>
              <a:rPr lang="en-GB" dirty="0"/>
              <a:t>: vpogled v trende rezervacij, prihodke in zasedenost.</a:t>
            </a:r>
          </a:p>
          <a:p>
            <a:pPr>
              <a:lnSpc>
                <a:spcPts val="2340"/>
              </a:lnSpc>
              <a:buClr>
                <a:srgbClr val="64AFAF"/>
              </a:buClr>
            </a:pPr>
            <a:endParaRPr lang="en-GB" dirty="0"/>
          </a:p>
        </p:txBody>
      </p:sp>
      <p:pic>
        <p:nvPicPr>
          <p:cNvPr id="12" name="Označba mesta slike 15" descr="Slika, ki vsebuje besede besedilo, posnetek zaslona, zaslon, računalnik&#10;&#10;Vsebina, ustvarjena z UI, morda ni pravilna.">
            <a:extLst>
              <a:ext uri="{FF2B5EF4-FFF2-40B4-BE49-F238E27FC236}">
                <a16:creationId xmlns:a16="http://schemas.microsoft.com/office/drawing/2014/main" id="{FD44759D-8B9A-36C3-933A-7E669E876CF8}"/>
              </a:ext>
            </a:extLst>
          </p:cNvPr>
          <p:cNvPicPr>
            <a:picLocks noChangeAspect="1"/>
          </p:cNvPicPr>
          <p:nvPr/>
        </p:nvPicPr>
        <p:blipFill rotWithShape="1">
          <a:blip r:embed="rId5"/>
          <a:srcRect l="8638" t="3123" r="13559" b="2164"/>
          <a:stretch/>
        </p:blipFill>
        <p:spPr>
          <a:xfrm>
            <a:off x="7052969" y="418331"/>
            <a:ext cx="4403458" cy="2637414"/>
          </a:xfrm>
          <a:prstGeom prst="rect">
            <a:avLst/>
          </a:prstGeom>
        </p:spPr>
      </p:pic>
      <p:sp>
        <p:nvSpPr>
          <p:cNvPr id="20" name="Flowchart: Connector 22">
            <a:extLst>
              <a:ext uri="{FF2B5EF4-FFF2-40B4-BE49-F238E27FC236}">
                <a16:creationId xmlns:a16="http://schemas.microsoft.com/office/drawing/2014/main" id="{BE636BB8-78F3-B4D8-61B9-EDADD66BFF60}"/>
              </a:ext>
            </a:extLst>
          </p:cNvPr>
          <p:cNvSpPr/>
          <p:nvPr/>
        </p:nvSpPr>
        <p:spPr>
          <a:xfrm>
            <a:off x="5932092" y="648474"/>
            <a:ext cx="1745517" cy="1610221"/>
          </a:xfrm>
          <a:prstGeom prst="flowChartConnector">
            <a:avLst/>
          </a:prstGeom>
          <a:solidFill>
            <a:srgbClr val="459597"/>
          </a:solidFill>
          <a:ln w="57150">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600" b="1" dirty="0">
                <a:solidFill>
                  <a:schemeClr val="bg1"/>
                </a:solidFill>
              </a:rPr>
              <a:t>Kliknite za </a:t>
            </a:r>
            <a:r>
              <a:rPr lang="en-IE" sz="2600" b="1" dirty="0">
                <a:solidFill>
                  <a:schemeClr val="bg1"/>
                </a:solidFill>
                <a:hlinkClick r:id="rId4">
                  <a:extLst>
                    <a:ext uri="{A12FA001-AC4F-418D-AE19-62706E023703}">
                      <ahyp:hlinkClr xmlns:ahyp="http://schemas.microsoft.com/office/drawing/2018/hyperlinkcolor" val="tx"/>
                    </a:ext>
                  </a:extLst>
                </a:hlinkClick>
              </a:rPr>
              <a:t>obisk</a:t>
            </a:r>
            <a:endParaRPr lang="en-IE" sz="2600" b="1" dirty="0">
              <a:solidFill>
                <a:schemeClr val="bg1"/>
              </a:solidFill>
            </a:endParaRPr>
          </a:p>
        </p:txBody>
      </p:sp>
      <p:sp>
        <p:nvSpPr>
          <p:cNvPr id="22" name="TextBox 21">
            <a:extLst>
              <a:ext uri="{FF2B5EF4-FFF2-40B4-BE49-F238E27FC236}">
                <a16:creationId xmlns:a16="http://schemas.microsoft.com/office/drawing/2014/main" id="{1A42B583-7821-85FA-084D-81C2B94170C1}"/>
              </a:ext>
            </a:extLst>
          </p:cNvPr>
          <p:cNvSpPr txBox="1"/>
          <p:nvPr/>
        </p:nvSpPr>
        <p:spPr>
          <a:xfrm>
            <a:off x="804123" y="6024860"/>
            <a:ext cx="6129866" cy="369332"/>
          </a:xfrm>
          <a:prstGeom prst="rect">
            <a:avLst/>
          </a:prstGeom>
          <a:noFill/>
        </p:spPr>
        <p:txBody>
          <a:bodyPr wrap="square">
            <a:spAutoFit/>
          </a:bodyPr>
          <a:lstStyle/>
          <a:p>
            <a:r>
              <a:rPr lang="sl-SI" dirty="0">
                <a:solidFill>
                  <a:srgbClr val="459597"/>
                </a:solidFill>
                <a:ea typeface="Calibri"/>
                <a:cs typeface="Calibri"/>
                <a:hlinkClick r:id="rId4">
                  <a:extLst>
                    <a:ext uri="{A12FA001-AC4F-418D-AE19-62706E023703}">
                      <ahyp:hlinkClr xmlns:ahyp="http://schemas.microsoft.com/office/drawing/2018/hyperlinkcolor" val="tx"/>
                    </a:ext>
                  </a:extLst>
                </a:hlinkClick>
              </a:rPr>
              <a:t>spletno stran Bentral</a:t>
            </a:r>
            <a:r>
              <a:rPr lang="sl-SI" dirty="0">
                <a:solidFill>
                  <a:srgbClr val="459597"/>
                </a:solidFill>
                <a:ea typeface="Calibri"/>
                <a:cs typeface="Calibri"/>
              </a:rPr>
              <a:t>. </a:t>
            </a:r>
            <a:r>
              <a:rPr lang="sl-SI" dirty="0">
                <a:solidFill>
                  <a:srgbClr val="459597"/>
                </a:solidFill>
                <a:ea typeface="Calibri"/>
                <a:cs typeface="Calibri"/>
                <a:hlinkClick r:id="rId6">
                  <a:extLst>
                    <a:ext uri="{A12FA001-AC4F-418D-AE19-62706E023703}">
                      <ahyp:hlinkClr xmlns:ahyp="http://schemas.microsoft.com/office/drawing/2018/hyperlinkcolor" val="tx"/>
                    </a:ext>
                  </a:extLst>
                </a:hlinkClick>
              </a:rPr>
              <a:t>   YouTube video - Bentral</a:t>
            </a:r>
            <a:r>
              <a:rPr lang="sl-SI" dirty="0">
                <a:solidFill>
                  <a:srgbClr val="459597"/>
                </a:solidFill>
                <a:ea typeface="Calibri"/>
                <a:cs typeface="Calibri"/>
              </a:rPr>
              <a:t> </a:t>
            </a:r>
          </a:p>
        </p:txBody>
      </p:sp>
      <p:sp>
        <p:nvSpPr>
          <p:cNvPr id="24" name="Slide Number Placeholder 5">
            <a:extLst>
              <a:ext uri="{FF2B5EF4-FFF2-40B4-BE49-F238E27FC236}">
                <a16:creationId xmlns:a16="http://schemas.microsoft.com/office/drawing/2014/main" id="{EE4C48D0-76EE-31D5-289D-A1FBB068B548}"/>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15</a:t>
            </a:fld>
            <a:endParaRPr lang="fr-CA" sz="1200" dirty="0"/>
          </a:p>
        </p:txBody>
      </p:sp>
    </p:spTree>
    <p:extLst>
      <p:ext uri="{BB962C8B-B14F-4D97-AF65-F5344CB8AC3E}">
        <p14:creationId xmlns:p14="http://schemas.microsoft.com/office/powerpoint/2010/main" val="17430287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3E662B-5BDD-7AC9-0A64-ED919FCA3E48}"/>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C67B9712-1C1F-6466-60BA-0277DB81CBD8}"/>
              </a:ext>
            </a:extLst>
          </p:cNvPr>
          <p:cNvSpPr>
            <a:spLocks noGrp="1"/>
          </p:cNvSpPr>
          <p:nvPr>
            <p:ph type="body" sz="quarter" idx="65"/>
          </p:nvPr>
        </p:nvSpPr>
        <p:spPr/>
        <p:txBody>
          <a:bodyPr lIns="91440" tIns="45720" rIns="91440" bIns="45720" anchor="ctr">
            <a:noAutofit/>
          </a:bodyPr>
          <a:lstStyle/>
          <a:p>
            <a:pPr algn="ctr"/>
            <a:r>
              <a:rPr lang="en-GB" sz="1200">
                <a:latin typeface="Calibri"/>
                <a:ea typeface="Calibri"/>
                <a:cs typeface="Calibri"/>
              </a:rPr>
              <a:t>Avtor fotografije: </a:t>
            </a:r>
            <a:r>
              <a:rPr lang="fr-FR" sz="1200">
                <a:latin typeface="Calibri"/>
                <a:ea typeface="Calibri"/>
                <a:cs typeface="Calibri"/>
              </a:rPr>
              <a:t>Eko </a:t>
            </a:r>
            <a:r>
              <a:rPr lang="fr-FR" sz="1200" err="1">
                <a:latin typeface="Calibri"/>
                <a:ea typeface="Calibri"/>
                <a:cs typeface="Calibri"/>
              </a:rPr>
              <a:t>Kmetija Urška Arbes</a:t>
            </a:r>
            <a:endParaRPr lang="en-GB" sz="1200">
              <a:latin typeface="Calibri"/>
              <a:ea typeface="Calibri"/>
              <a:cs typeface="Calibri"/>
            </a:endParaRPr>
          </a:p>
        </p:txBody>
      </p:sp>
      <p:pic>
        <p:nvPicPr>
          <p:cNvPr id="11" name="Picture Placeholder 10" descr="Slika, ki vsebuje besede oblačila, besedilo, nasmeh, nebo&#10;&#10;Vsebina, ustvarjena z UI, morda ni pravilna.">
            <a:extLst>
              <a:ext uri="{FF2B5EF4-FFF2-40B4-BE49-F238E27FC236}">
                <a16:creationId xmlns:a16="http://schemas.microsoft.com/office/drawing/2014/main" id="{3D4E11F8-CC58-E98C-E9E3-C62DABC3EEBB}"/>
              </a:ext>
            </a:extLst>
          </p:cNvPr>
          <p:cNvPicPr>
            <a:picLocks noGrp="1" noChangeAspect="1"/>
          </p:cNvPicPr>
          <p:nvPr>
            <p:ph type="pic" sz="quarter" idx="13"/>
          </p:nvPr>
        </p:nvPicPr>
        <p:blipFill>
          <a:blip r:embed="rId2"/>
          <a:srcRect l="7025" t="28" r="16253" b="18"/>
          <a:stretch>
            <a:fillRect/>
          </a:stretch>
        </p:blipFill>
        <p:spPr>
          <a:xfrm>
            <a:off x="7002038" y="2817610"/>
            <a:ext cx="3862106" cy="4034924"/>
          </a:xfrm>
        </p:spPr>
      </p:pic>
      <p:cxnSp>
        <p:nvCxnSpPr>
          <p:cNvPr id="4" name="Straight Connector 3">
            <a:extLst>
              <a:ext uri="{FF2B5EF4-FFF2-40B4-BE49-F238E27FC236}">
                <a16:creationId xmlns:a16="http://schemas.microsoft.com/office/drawing/2014/main" id="{C63C48B2-6B21-A42C-9FDA-984D0D763CC3}"/>
              </a:ext>
            </a:extLst>
          </p:cNvPr>
          <p:cNvCxnSpPr>
            <a:cxnSpLocks/>
          </p:cNvCxnSpPr>
          <p:nvPr/>
        </p:nvCxnSpPr>
        <p:spPr>
          <a:xfrm>
            <a:off x="0" y="1550269"/>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6" name="Text Placeholder 4">
            <a:extLst>
              <a:ext uri="{FF2B5EF4-FFF2-40B4-BE49-F238E27FC236}">
                <a16:creationId xmlns:a16="http://schemas.microsoft.com/office/drawing/2014/main" id="{186385F6-56AF-D816-81B9-308DFAEFA171}"/>
              </a:ext>
            </a:extLst>
          </p:cNvPr>
          <p:cNvSpPr txBox="1">
            <a:spLocks/>
          </p:cNvSpPr>
          <p:nvPr/>
        </p:nvSpPr>
        <p:spPr>
          <a:xfrm>
            <a:off x="485146" y="418331"/>
            <a:ext cx="5577458"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Primer: </a:t>
            </a:r>
          </a:p>
          <a:p>
            <a:pPr>
              <a:lnSpc>
                <a:spcPts val="3720"/>
              </a:lnSpc>
            </a:pPr>
            <a:r>
              <a:rPr lang="en-US" dirty="0">
                <a:solidFill>
                  <a:srgbClr val="414141"/>
                </a:solidFill>
              </a:rPr>
              <a:t>EKO </a:t>
            </a:r>
            <a:r>
              <a:rPr lang="en-US" dirty="0" err="1">
                <a:solidFill>
                  <a:srgbClr val="414141"/>
                </a:solidFill>
              </a:rPr>
              <a:t>kmetija </a:t>
            </a:r>
            <a:r>
              <a:rPr lang="en-US" dirty="0">
                <a:solidFill>
                  <a:srgbClr val="414141"/>
                </a:solidFill>
              </a:rPr>
              <a:t>Urška</a:t>
            </a:r>
          </a:p>
          <a:p>
            <a:pPr>
              <a:lnSpc>
                <a:spcPts val="3720"/>
              </a:lnSpc>
            </a:pPr>
            <a:endParaRPr lang="en-US" dirty="0"/>
          </a:p>
        </p:txBody>
      </p:sp>
      <p:sp>
        <p:nvSpPr>
          <p:cNvPr id="9" name="Text Placeholder 3">
            <a:extLst>
              <a:ext uri="{FF2B5EF4-FFF2-40B4-BE49-F238E27FC236}">
                <a16:creationId xmlns:a16="http://schemas.microsoft.com/office/drawing/2014/main" id="{7EC9F777-BD4B-5BE3-5438-15EB4DCC3DDC}"/>
              </a:ext>
            </a:extLst>
          </p:cNvPr>
          <p:cNvSpPr txBox="1">
            <a:spLocks/>
          </p:cNvSpPr>
          <p:nvPr/>
        </p:nvSpPr>
        <p:spPr>
          <a:xfrm>
            <a:off x="485146" y="2018943"/>
            <a:ext cx="6034188" cy="1319978"/>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l-SI" dirty="0">
                <a:ea typeface="Calibri"/>
                <a:cs typeface="Calibri"/>
              </a:rPr>
              <a:t>Poskrbite, da je vaš cenik jasen in pošten.</a:t>
            </a:r>
          </a:p>
          <a:p>
            <a:r>
              <a:rPr lang="sl-SI" dirty="0">
                <a:solidFill>
                  <a:srgbClr val="459597"/>
                </a:solidFill>
                <a:ea typeface="Calibri"/>
                <a:cs typeface="Calibri"/>
                <a:hlinkClick r:id="rId3">
                  <a:extLst>
                    <a:ext uri="{A12FA001-AC4F-418D-AE19-62706E023703}">
                      <ahyp:hlinkClr xmlns:ahyp="http://schemas.microsoft.com/office/drawing/2018/hyperlinkcolor" val="tx"/>
                    </a:ext>
                  </a:extLst>
                </a:hlinkClick>
              </a:rPr>
              <a:t>Cenik - Turistična kmetija Urška</a:t>
            </a:r>
            <a:endParaRPr lang="sl-SI" dirty="0">
              <a:solidFill>
                <a:srgbClr val="459597"/>
              </a:solidFill>
              <a:ea typeface="Calibri"/>
              <a:cs typeface="Calibri"/>
            </a:endParaRPr>
          </a:p>
        </p:txBody>
      </p:sp>
      <p:pic>
        <p:nvPicPr>
          <p:cNvPr id="15" name="Picture 14">
            <a:extLst>
              <a:ext uri="{FF2B5EF4-FFF2-40B4-BE49-F238E27FC236}">
                <a16:creationId xmlns:a16="http://schemas.microsoft.com/office/drawing/2014/main" id="{C35A4B62-78A7-E2FC-AF00-6B0FB39C977F}"/>
              </a:ext>
            </a:extLst>
          </p:cNvPr>
          <p:cNvPicPr>
            <a:picLocks noChangeAspect="1"/>
          </p:cNvPicPr>
          <p:nvPr/>
        </p:nvPicPr>
        <p:blipFill>
          <a:blip r:embed="rId4">
            <a:alphaModFix/>
            <a:extLst>
              <a:ext uri="{28A0092B-C50C-407E-A947-70E740481C1C}">
                <a14:useLocalDpi xmlns:a14="http://schemas.microsoft.com/office/drawing/2010/main" val="0"/>
              </a:ext>
            </a:extLst>
          </a:blip>
          <a:srcRect l="53155" t="-1" r="5047" b="49903"/>
          <a:stretch/>
        </p:blipFill>
        <p:spPr>
          <a:xfrm>
            <a:off x="573069" y="3759113"/>
            <a:ext cx="3580276" cy="2659133"/>
          </a:xfrm>
          <a:prstGeom prst="rect">
            <a:avLst/>
          </a:prstGeom>
        </p:spPr>
      </p:pic>
      <p:sp>
        <p:nvSpPr>
          <p:cNvPr id="17" name="Slide Number Placeholder 5">
            <a:extLst>
              <a:ext uri="{FF2B5EF4-FFF2-40B4-BE49-F238E27FC236}">
                <a16:creationId xmlns:a16="http://schemas.microsoft.com/office/drawing/2014/main" id="{D9AD9511-A2B3-76CC-A0C3-261DF8B619EA}"/>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16</a:t>
            </a:fld>
            <a:endParaRPr lang="fr-CA" sz="1200" dirty="0"/>
          </a:p>
        </p:txBody>
      </p:sp>
    </p:spTree>
    <p:extLst>
      <p:ext uri="{BB962C8B-B14F-4D97-AF65-F5344CB8AC3E}">
        <p14:creationId xmlns:p14="http://schemas.microsoft.com/office/powerpoint/2010/main" val="8666364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95298-4D2C-9957-C3A9-E4AE72B82957}"/>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5D22F27C-BE95-E7FA-DFB7-461F08FD6318}"/>
              </a:ext>
            </a:extLst>
          </p:cNvPr>
          <p:cNvCxnSpPr>
            <a:cxnSpLocks/>
          </p:cNvCxnSpPr>
          <p:nvPr/>
        </p:nvCxnSpPr>
        <p:spPr>
          <a:xfrm>
            <a:off x="1204537" y="0"/>
            <a:ext cx="0" cy="685800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 Placeholder 4">
            <a:extLst>
              <a:ext uri="{FF2B5EF4-FFF2-40B4-BE49-F238E27FC236}">
                <a16:creationId xmlns:a16="http://schemas.microsoft.com/office/drawing/2014/main" id="{A839AE25-A7D7-8A02-8CAA-E004D033B902}"/>
              </a:ext>
            </a:extLst>
          </p:cNvPr>
          <p:cNvSpPr txBox="1">
            <a:spLocks/>
          </p:cNvSpPr>
          <p:nvPr/>
        </p:nvSpPr>
        <p:spPr>
          <a:xfrm rot="16200000">
            <a:off x="-2644565" y="2855476"/>
            <a:ext cx="7326149" cy="1151110"/>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3720"/>
              </a:lnSpc>
            </a:pPr>
            <a:r>
              <a:rPr lang="en-US" sz="3200" dirty="0">
                <a:solidFill>
                  <a:srgbClr val="EC7C69"/>
                </a:solidFill>
              </a:rPr>
              <a:t>Primer: </a:t>
            </a:r>
            <a:r>
              <a:rPr lang="en-US" sz="3200" err="1"/>
              <a:t>Informacije</a:t>
            </a:r>
            <a:r>
              <a:rPr lang="en-US" sz="3200" dirty="0"/>
              <a:t> pred </a:t>
            </a:r>
            <a:r>
              <a:rPr lang="en-US" sz="3200" err="1"/>
              <a:t>prihodom</a:t>
            </a:r>
            <a:endParaRPr lang="en-US" sz="3200">
              <a:ea typeface="Calibri"/>
              <a:cs typeface="Calibri"/>
            </a:endParaRPr>
          </a:p>
        </p:txBody>
      </p:sp>
      <p:sp>
        <p:nvSpPr>
          <p:cNvPr id="8" name="Text Placeholder 3">
            <a:extLst>
              <a:ext uri="{FF2B5EF4-FFF2-40B4-BE49-F238E27FC236}">
                <a16:creationId xmlns:a16="http://schemas.microsoft.com/office/drawing/2014/main" id="{658BCF99-9ABF-61A6-2BF4-0A1BC2C626D2}"/>
              </a:ext>
            </a:extLst>
          </p:cNvPr>
          <p:cNvSpPr txBox="1">
            <a:spLocks/>
          </p:cNvSpPr>
          <p:nvPr/>
        </p:nvSpPr>
        <p:spPr>
          <a:xfrm>
            <a:off x="1388281" y="246648"/>
            <a:ext cx="10349694" cy="2641497"/>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120"/>
              </a:lnSpc>
            </a:pPr>
            <a:r>
              <a:rPr lang="sl-SI" sz="2100" b="1" dirty="0">
                <a:ea typeface="+mn-lt"/>
                <a:cs typeface="+mn-lt"/>
              </a:rPr>
              <a:t>Spoštovani gospod Novak, </a:t>
            </a:r>
            <a:endParaRPr lang="sl-SI" sz="2100" b="1" dirty="0">
              <a:ea typeface="Calibri"/>
              <a:cs typeface="Calibri"/>
            </a:endParaRPr>
          </a:p>
          <a:p>
            <a:endParaRPr lang="sl-SI" sz="800" b="1" dirty="0">
              <a:ea typeface="+mn-lt"/>
              <a:cs typeface="+mn-lt"/>
            </a:endParaRPr>
          </a:p>
          <a:p>
            <a:pPr>
              <a:lnSpc>
                <a:spcPts val="2120"/>
              </a:lnSpc>
            </a:pPr>
            <a:r>
              <a:rPr lang="sl-SI" sz="2100" dirty="0">
                <a:ea typeface="+mn-lt"/>
                <a:cs typeface="+mn-lt"/>
              </a:rPr>
              <a:t>zahvaljujemo se vam, da ste se odločili za bivanje na naši </a:t>
            </a:r>
            <a:r>
              <a:rPr lang="sl-SI" sz="2100" b="1" dirty="0">
                <a:ea typeface="+mn-lt"/>
                <a:cs typeface="+mn-lt"/>
              </a:rPr>
              <a:t>družinski turistični kmetiji. </a:t>
            </a:r>
            <a:r>
              <a:rPr lang="sl-SI" sz="2100" dirty="0">
                <a:ea typeface="+mn-lt"/>
                <a:cs typeface="+mn-lt"/>
              </a:rPr>
              <a:t>Vaša rezervacija je potrjena in pripravili smo vam prijetno bivanje.</a:t>
            </a:r>
          </a:p>
          <a:p>
            <a:endParaRPr lang="sl-SI" sz="800" b="1" dirty="0">
              <a:ea typeface="+mn-lt"/>
              <a:cs typeface="+mn-lt"/>
            </a:endParaRPr>
          </a:p>
          <a:p>
            <a:pPr marL="285750" indent="-285750">
              <a:lnSpc>
                <a:spcPts val="2120"/>
              </a:lnSpc>
              <a:buFont typeface="Calibri"/>
              <a:buChar char="-"/>
            </a:pPr>
            <a:r>
              <a:rPr lang="sl-SI" sz="2100" b="1" dirty="0">
                <a:ea typeface="+mn-lt"/>
                <a:cs typeface="+mn-lt"/>
              </a:rPr>
              <a:t>Prijava: </a:t>
            </a:r>
            <a:r>
              <a:rPr lang="sl-SI" sz="2100">
                <a:ea typeface="+mn-lt"/>
                <a:cs typeface="+mn-lt"/>
              </a:rPr>
              <a:t>petek, 14. junij, od 15.00</a:t>
            </a:r>
            <a:endParaRPr lang="sl-SI" sz="2100" dirty="0">
              <a:ea typeface="Calibri"/>
              <a:cs typeface="Calibri"/>
            </a:endParaRPr>
          </a:p>
          <a:p>
            <a:pPr marL="285750" indent="-285750">
              <a:lnSpc>
                <a:spcPts val="2120"/>
              </a:lnSpc>
              <a:buFont typeface="Calibri"/>
              <a:buChar char="-"/>
            </a:pPr>
            <a:r>
              <a:rPr lang="sl-SI" sz="2100" b="1" dirty="0">
                <a:ea typeface="+mn-lt"/>
                <a:cs typeface="+mn-lt"/>
              </a:rPr>
              <a:t>Odjava: </a:t>
            </a:r>
            <a:r>
              <a:rPr lang="sl-SI" sz="2100">
                <a:ea typeface="+mn-lt"/>
                <a:cs typeface="+mn-lt"/>
              </a:rPr>
              <a:t>ponedeljek, 17. junij, do 11.00</a:t>
            </a:r>
            <a:endParaRPr lang="sl-SI" sz="2100" dirty="0">
              <a:ea typeface="Calibri"/>
              <a:cs typeface="Calibri"/>
            </a:endParaRPr>
          </a:p>
          <a:p>
            <a:pPr marL="285750" indent="-285750">
              <a:lnSpc>
                <a:spcPts val="2120"/>
              </a:lnSpc>
              <a:buFont typeface="Calibri"/>
              <a:buChar char="-"/>
            </a:pPr>
            <a:r>
              <a:rPr lang="sl-SI" sz="2100" b="1" dirty="0">
                <a:ea typeface="+mn-lt"/>
                <a:cs typeface="+mn-lt"/>
              </a:rPr>
              <a:t>Soba: </a:t>
            </a:r>
            <a:r>
              <a:rPr lang="sl-SI" sz="2100" dirty="0">
                <a:ea typeface="+mn-lt"/>
                <a:cs typeface="+mn-lt"/>
              </a:rPr>
              <a:t>Družinska soba z balkonom in pogledom na vrt (polpenzion za 3 goste)</a:t>
            </a:r>
            <a:endParaRPr lang="sl-SI" sz="2100" dirty="0">
              <a:ea typeface="Calibri"/>
              <a:cs typeface="Calibri"/>
            </a:endParaRPr>
          </a:p>
          <a:p>
            <a:pPr marL="285750" indent="-285750">
              <a:lnSpc>
                <a:spcPts val="2120"/>
              </a:lnSpc>
              <a:buFont typeface="Calibri"/>
              <a:buChar char="-"/>
            </a:pPr>
            <a:r>
              <a:rPr lang="sl-SI" sz="2100" b="1" dirty="0">
                <a:ea typeface="Calibri"/>
                <a:cs typeface="Calibri"/>
              </a:rPr>
              <a:t>Lokacija in navodila: </a:t>
            </a:r>
            <a:r>
              <a:rPr lang="sl-SI" sz="2100" dirty="0">
                <a:ea typeface="Calibri"/>
                <a:cs typeface="Calibri"/>
              </a:rPr>
              <a:t>Družinski turistični kmetijski obrat, Skrita cesta 25, 2000 Maribor, Slovenija - </a:t>
            </a:r>
            <a:r>
              <a:rPr lang="sl-SI" sz="2100" dirty="0">
                <a:ea typeface="+mn-lt"/>
                <a:cs typeface="+mn-lt"/>
              </a:rPr>
              <a:t>[povezava do Google Maps]</a:t>
            </a:r>
            <a:r>
              <a:rPr lang="sl-SI" sz="2100" dirty="0">
                <a:ea typeface="+mn-lt"/>
                <a:cs typeface="Calibri"/>
              </a:rPr>
              <a:t>. </a:t>
            </a:r>
            <a:r>
              <a:rPr lang="sl-SI" sz="2100" dirty="0">
                <a:ea typeface="Calibri"/>
                <a:cs typeface="Calibri"/>
              </a:rPr>
              <a:t>Navigacija vas bo pripeljala neposredno do parkirišča pred našo hišo, kjer vas bomo že čakali ob vašem prihodu. </a:t>
            </a:r>
            <a:r>
              <a:rPr lang="sl-SI" sz="2100" dirty="0">
                <a:ea typeface="+mn-lt"/>
                <a:cs typeface="+mn-lt"/>
              </a:rPr>
              <a:t>Prosimo, da nam sporočite čas vašega prihoda.</a:t>
            </a:r>
            <a:endParaRPr lang="sl-SI" sz="2100" dirty="0">
              <a:ea typeface="Calibri"/>
              <a:cs typeface="Calibri"/>
            </a:endParaRPr>
          </a:p>
          <a:p>
            <a:pPr indent="0"/>
            <a:endParaRPr lang="sl-SI" sz="800" dirty="0">
              <a:ea typeface="Calibri"/>
              <a:cs typeface="Calibri"/>
            </a:endParaRPr>
          </a:p>
          <a:p>
            <a:pPr indent="0">
              <a:lnSpc>
                <a:spcPts val="2120"/>
              </a:lnSpc>
            </a:pPr>
            <a:r>
              <a:rPr lang="sl-SI" sz="2100" dirty="0">
                <a:ea typeface="Calibri"/>
                <a:cs typeface="Calibri"/>
              </a:rPr>
              <a:t>Če boste potrebovali dodatno pomoč, nas pokličite na 00386 41 000 000. </a:t>
            </a:r>
            <a:r>
              <a:rPr lang="sl-SI" sz="2100" dirty="0">
                <a:ea typeface="+mn-lt"/>
                <a:cs typeface="+mn-lt"/>
              </a:rPr>
              <a:t>Veselimo se vašega obiska na naši družinski turistični kmetiji! Pričakujte domače dobrote, toplo posteljo in miren oddih.</a:t>
            </a:r>
            <a:endParaRPr lang="sl-SI" sz="2100" dirty="0">
              <a:ea typeface="Calibri"/>
              <a:cs typeface="Calibri"/>
            </a:endParaRPr>
          </a:p>
          <a:p>
            <a:pPr indent="0"/>
            <a:endParaRPr lang="sl-SI" sz="800" dirty="0">
              <a:ea typeface="Calibri"/>
              <a:cs typeface="Calibri"/>
            </a:endParaRPr>
          </a:p>
          <a:p>
            <a:pPr indent="0"/>
            <a:endParaRPr lang="sl-SI" sz="800" dirty="0">
              <a:ea typeface="Calibri"/>
              <a:cs typeface="Calibri"/>
            </a:endParaRPr>
          </a:p>
          <a:p>
            <a:pPr indent="0">
              <a:lnSpc>
                <a:spcPts val="2120"/>
              </a:lnSpc>
            </a:pPr>
            <a:r>
              <a:rPr lang="sl-SI" sz="2100" dirty="0">
                <a:ea typeface="+mn-lt"/>
                <a:cs typeface="+mn-lt"/>
              </a:rPr>
              <a:t>Lep pozdrav, </a:t>
            </a:r>
          </a:p>
          <a:p>
            <a:pPr indent="0">
              <a:lnSpc>
                <a:spcPts val="2120"/>
              </a:lnSpc>
            </a:pPr>
            <a:r>
              <a:rPr lang="sl-SI" sz="2100" dirty="0">
                <a:ea typeface="+mn-lt"/>
                <a:cs typeface="+mn-lt"/>
              </a:rPr>
              <a:t>Tanja in Luka</a:t>
            </a:r>
          </a:p>
          <a:p>
            <a:pPr marL="361950"/>
            <a:endParaRPr lang="sl-SI" sz="800" dirty="0">
              <a:ea typeface="+mn-lt"/>
              <a:cs typeface="+mn-lt"/>
            </a:endParaRPr>
          </a:p>
          <a:p>
            <a:pPr marL="361950"/>
            <a:endParaRPr lang="sl-SI" sz="800" dirty="0">
              <a:ea typeface="+mn-lt"/>
              <a:cs typeface="+mn-lt"/>
            </a:endParaRPr>
          </a:p>
          <a:p>
            <a:pPr marL="269875">
              <a:lnSpc>
                <a:spcPts val="2120"/>
              </a:lnSpc>
            </a:pPr>
            <a:r>
              <a:rPr lang="sl-SI" sz="2100" dirty="0">
                <a:ea typeface="+mn-lt"/>
                <a:cs typeface="+mn-lt"/>
              </a:rPr>
              <a:t>Tel: [vstavite]              E-pošta: [vstavite]                Spletna stran: [vstavite] </a:t>
            </a:r>
          </a:p>
          <a:p>
            <a:pPr marL="269875"/>
            <a:endParaRPr lang="sl-SI" sz="800" dirty="0">
              <a:ea typeface="+mn-lt"/>
              <a:cs typeface="+mn-lt"/>
            </a:endParaRPr>
          </a:p>
          <a:p>
            <a:pPr marL="269875"/>
            <a:endParaRPr lang="sl-SI" sz="800" dirty="0">
              <a:ea typeface="+mn-lt"/>
              <a:cs typeface="+mn-lt"/>
            </a:endParaRPr>
          </a:p>
          <a:p>
            <a:pPr indent="0">
              <a:lnSpc>
                <a:spcPts val="2140"/>
              </a:lnSpc>
            </a:pPr>
            <a:r>
              <a:rPr lang="sl-SI" sz="2100" b="1" dirty="0">
                <a:ea typeface="+mn-lt"/>
                <a:cs typeface="+mn-lt"/>
              </a:rPr>
              <a:t>Priložene datoteke:</a:t>
            </a:r>
            <a:endParaRPr lang="sl-SI" sz="2100" b="1" dirty="0"/>
          </a:p>
          <a:p>
            <a:pPr marL="342900" indent="-342900">
              <a:lnSpc>
                <a:spcPts val="2140"/>
              </a:lnSpc>
              <a:buClr>
                <a:srgbClr val="459597"/>
              </a:buClr>
              <a:buFont typeface="Arial" panose="020B0604020202020204" pitchFamily="34" charset="0"/>
              <a:buChar char="•"/>
            </a:pPr>
            <a:r>
              <a:rPr lang="sl-SI" sz="2100" dirty="0">
                <a:ea typeface="+mn-lt"/>
                <a:cs typeface="+mn-lt"/>
              </a:rPr>
              <a:t>pravila nastanitve ali hišna pravila</a:t>
            </a:r>
          </a:p>
          <a:p>
            <a:pPr marL="342900" indent="-342900">
              <a:lnSpc>
                <a:spcPts val="2140"/>
              </a:lnSpc>
              <a:buClr>
                <a:srgbClr val="459597"/>
              </a:buClr>
              <a:buFont typeface="Arial" panose="020B0604020202020204" pitchFamily="34" charset="0"/>
              <a:buChar char="•"/>
            </a:pPr>
            <a:r>
              <a:rPr lang="sl-SI" sz="2100" dirty="0">
                <a:ea typeface="+mn-lt"/>
                <a:cs typeface="+mn-lt"/>
              </a:rPr>
              <a:t>možnosti za dodatne aktivnosti na destinaciji, dodatne ponudbe itd.</a:t>
            </a:r>
            <a:endParaRPr lang="sl-SI" sz="2100" dirty="0">
              <a:ea typeface="Calibri"/>
              <a:cs typeface="Calibri"/>
            </a:endParaRPr>
          </a:p>
          <a:p>
            <a:pPr marL="342900" indent="-342900">
              <a:lnSpc>
                <a:spcPts val="2140"/>
              </a:lnSpc>
              <a:buClr>
                <a:srgbClr val="459597"/>
              </a:buClr>
              <a:buFont typeface="Arial" panose="020B0604020202020204" pitchFamily="34" charset="0"/>
              <a:buChar char="•"/>
            </a:pPr>
            <a:endParaRPr lang="sl-SI" sz="2100" dirty="0">
              <a:ea typeface="Calibri"/>
              <a:cs typeface="Calibri"/>
            </a:endParaRPr>
          </a:p>
          <a:p>
            <a:pPr marL="342900" indent="-342900">
              <a:lnSpc>
                <a:spcPts val="2140"/>
              </a:lnSpc>
              <a:buClr>
                <a:srgbClr val="459597"/>
              </a:buClr>
              <a:buFont typeface="Arial" panose="020B0604020202020204" pitchFamily="34" charset="0"/>
              <a:buChar char="•"/>
            </a:pPr>
            <a:endParaRPr lang="sl-SI" sz="2100" dirty="0">
              <a:ea typeface="Calibri"/>
              <a:cs typeface="Calibri"/>
            </a:endParaRPr>
          </a:p>
          <a:p>
            <a:pPr marL="342900" indent="-342900">
              <a:lnSpc>
                <a:spcPts val="2140"/>
              </a:lnSpc>
              <a:buClr>
                <a:srgbClr val="459597"/>
              </a:buClr>
              <a:buFont typeface="Arial" panose="020B0604020202020204" pitchFamily="34" charset="0"/>
              <a:buChar char="•"/>
            </a:pPr>
            <a:endParaRPr lang="sl-SI" sz="2100" dirty="0">
              <a:ea typeface="Calibri"/>
              <a:cs typeface="Calibri"/>
            </a:endParaRPr>
          </a:p>
          <a:p>
            <a:pPr>
              <a:lnSpc>
                <a:spcPts val="2140"/>
              </a:lnSpc>
            </a:pPr>
            <a:endParaRPr lang="sl-SI" sz="2100" dirty="0">
              <a:ea typeface="Calibri"/>
              <a:cs typeface="Calibri"/>
            </a:endParaRPr>
          </a:p>
          <a:p>
            <a:pPr indent="0">
              <a:lnSpc>
                <a:spcPts val="2140"/>
              </a:lnSpc>
            </a:pPr>
            <a:endParaRPr lang="sl-SI" sz="2100" dirty="0">
              <a:ea typeface="Calibri"/>
              <a:cs typeface="Calibri"/>
            </a:endParaRPr>
          </a:p>
          <a:p>
            <a:pPr>
              <a:lnSpc>
                <a:spcPts val="2140"/>
              </a:lnSpc>
            </a:pPr>
            <a:endParaRPr lang="sl-SI" sz="2100" dirty="0">
              <a:ea typeface="Calibri"/>
              <a:cs typeface="Calibri"/>
            </a:endParaRPr>
          </a:p>
          <a:p>
            <a:pPr marL="269875">
              <a:lnSpc>
                <a:spcPts val="2120"/>
              </a:lnSpc>
            </a:pPr>
            <a:endParaRPr lang="sl-SI" sz="2100" dirty="0">
              <a:ea typeface="Calibri"/>
              <a:cs typeface="Calibri"/>
            </a:endParaRPr>
          </a:p>
          <a:p>
            <a:pPr>
              <a:lnSpc>
                <a:spcPts val="2120"/>
              </a:lnSpc>
            </a:pPr>
            <a:endParaRPr lang="sl-SI" sz="2100" dirty="0">
              <a:ea typeface="Calibri"/>
              <a:cs typeface="Calibri"/>
            </a:endParaRPr>
          </a:p>
        </p:txBody>
      </p:sp>
      <p:pic>
        <p:nvPicPr>
          <p:cNvPr id="14" name="Graphic 13" descr="Open envelope outline">
            <a:extLst>
              <a:ext uri="{FF2B5EF4-FFF2-40B4-BE49-F238E27FC236}">
                <a16:creationId xmlns:a16="http://schemas.microsoft.com/office/drawing/2014/main" id="{C902D6B7-1F3C-C5C4-1BD6-0E4BF36FE5C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39148" y="4968126"/>
            <a:ext cx="344808" cy="344808"/>
          </a:xfrm>
          <a:prstGeom prst="rect">
            <a:avLst/>
          </a:prstGeom>
        </p:spPr>
      </p:pic>
      <p:pic>
        <p:nvPicPr>
          <p:cNvPr id="16" name="Graphic 15" descr="Internet outline">
            <a:extLst>
              <a:ext uri="{FF2B5EF4-FFF2-40B4-BE49-F238E27FC236}">
                <a16:creationId xmlns:a16="http://schemas.microsoft.com/office/drawing/2014/main" id="{59D20C10-0517-E534-3660-6E768A34F51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921188" y="4911930"/>
            <a:ext cx="457200" cy="457200"/>
          </a:xfrm>
          <a:prstGeom prst="rect">
            <a:avLst/>
          </a:prstGeom>
        </p:spPr>
      </p:pic>
      <p:pic>
        <p:nvPicPr>
          <p:cNvPr id="18" name="Graphic 17" descr="Smart Phone outline">
            <a:extLst>
              <a:ext uri="{FF2B5EF4-FFF2-40B4-BE49-F238E27FC236}">
                <a16:creationId xmlns:a16="http://schemas.microsoft.com/office/drawing/2014/main" id="{E1EE9A7E-B076-D922-1CB3-782237AF0E8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95018" y="4968126"/>
            <a:ext cx="344808" cy="344808"/>
          </a:xfrm>
          <a:prstGeom prst="rect">
            <a:avLst/>
          </a:prstGeom>
        </p:spPr>
      </p:pic>
      <p:sp>
        <p:nvSpPr>
          <p:cNvPr id="26" name="Slide Number Placeholder 5">
            <a:extLst>
              <a:ext uri="{FF2B5EF4-FFF2-40B4-BE49-F238E27FC236}">
                <a16:creationId xmlns:a16="http://schemas.microsoft.com/office/drawing/2014/main" id="{1311E528-8B9A-EC45-5D69-C9F990731BD8}"/>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17</a:t>
            </a:fld>
            <a:endParaRPr lang="fr-CA" sz="1200" dirty="0"/>
          </a:p>
        </p:txBody>
      </p:sp>
    </p:spTree>
    <p:extLst>
      <p:ext uri="{BB962C8B-B14F-4D97-AF65-F5344CB8AC3E}">
        <p14:creationId xmlns:p14="http://schemas.microsoft.com/office/powerpoint/2010/main" val="16490705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B8846-974F-A16C-6F29-912FA0E52870}"/>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59D65FC3-228F-EECB-CE0F-17224FC48654}"/>
              </a:ext>
            </a:extLst>
          </p:cNvPr>
          <p:cNvSpPr txBox="1">
            <a:spLocks/>
          </p:cNvSpPr>
          <p:nvPr/>
        </p:nvSpPr>
        <p:spPr>
          <a:xfrm>
            <a:off x="619876" y="174473"/>
            <a:ext cx="9869289" cy="80365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620"/>
              </a:lnSpc>
            </a:pPr>
            <a:r>
              <a:rPr lang="en-US" dirty="0"/>
              <a:t>Razumevanje potovanja gosta: Seznam za </a:t>
            </a:r>
            <a:r>
              <a:rPr lang="en-US" dirty="0" err="1"/>
              <a:t>preverjanje</a:t>
            </a:r>
            <a:r>
              <a:rPr lang="en-US" dirty="0"/>
              <a:t> „med </a:t>
            </a:r>
            <a:r>
              <a:rPr lang="en-US" dirty="0" err="1"/>
              <a:t>bivanjem</a:t>
            </a:r>
            <a:r>
              <a:rPr lang="en-US" dirty="0"/>
              <a:t>“</a:t>
            </a:r>
          </a:p>
          <a:p>
            <a:pPr>
              <a:lnSpc>
                <a:spcPts val="3620"/>
              </a:lnSpc>
            </a:pPr>
            <a:endParaRPr lang="en-US" dirty="0"/>
          </a:p>
          <a:p>
            <a:pPr>
              <a:lnSpc>
                <a:spcPts val="3620"/>
              </a:lnSpc>
            </a:pPr>
            <a:endParaRPr lang="en-US" dirty="0"/>
          </a:p>
        </p:txBody>
      </p:sp>
      <p:cxnSp>
        <p:nvCxnSpPr>
          <p:cNvPr id="10" name="Straight Connector 9">
            <a:extLst>
              <a:ext uri="{FF2B5EF4-FFF2-40B4-BE49-F238E27FC236}">
                <a16:creationId xmlns:a16="http://schemas.microsoft.com/office/drawing/2014/main" id="{E434F597-CC44-A12E-51F6-21D71A8E14FA}"/>
              </a:ext>
            </a:extLst>
          </p:cNvPr>
          <p:cNvCxnSpPr>
            <a:cxnSpLocks/>
          </p:cNvCxnSpPr>
          <p:nvPr/>
        </p:nvCxnSpPr>
        <p:spPr>
          <a:xfrm>
            <a:off x="0" y="1198081"/>
            <a:ext cx="952022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5D81731C-E0E4-F1B1-6120-9B46C9134C54}"/>
              </a:ext>
            </a:extLst>
          </p:cNvPr>
          <p:cNvSpPr txBox="1">
            <a:spLocks/>
          </p:cNvSpPr>
          <p:nvPr/>
        </p:nvSpPr>
        <p:spPr>
          <a:xfrm>
            <a:off x="619876" y="2142717"/>
            <a:ext cx="9252036" cy="3677138"/>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spcAft>
                <a:spcPts val="1200"/>
              </a:spcAft>
              <a:buClr>
                <a:srgbClr val="459597"/>
              </a:buClr>
              <a:buFont typeface="+mj-lt"/>
              <a:buAutoNum type="arabicPeriod"/>
            </a:pPr>
            <a:r>
              <a:rPr lang="en-IE" sz="2200" b="1" dirty="0">
                <a:solidFill>
                  <a:srgbClr val="414141"/>
                </a:solidFill>
                <a:latin typeface="Calibri" panose="020F0502020204030204" pitchFamily="34" charset="0"/>
                <a:cs typeface="Calibri" panose="020F0502020204030204" pitchFamily="34" charset="0"/>
              </a:rPr>
              <a:t>Goste </a:t>
            </a:r>
            <a:r>
              <a:rPr lang="en-IE" sz="2200" dirty="0">
                <a:solidFill>
                  <a:srgbClr val="414141"/>
                </a:solidFill>
                <a:latin typeface="Calibri" panose="020F0502020204030204" pitchFamily="34" charset="0"/>
                <a:cs typeface="Calibri" panose="020F0502020204030204" pitchFamily="34" charset="0"/>
              </a:rPr>
              <a:t>toplo</a:t>
            </a:r>
            <a:r>
              <a:rPr lang="en-IE" sz="2200" b="1" dirty="0">
                <a:solidFill>
                  <a:srgbClr val="414141"/>
                </a:solidFill>
                <a:latin typeface="Calibri" panose="020F0502020204030204" pitchFamily="34" charset="0"/>
                <a:cs typeface="Calibri" panose="020F0502020204030204" pitchFamily="34" charset="0"/>
              </a:rPr>
              <a:t> pozdravite </a:t>
            </a:r>
            <a:r>
              <a:rPr lang="en-IE" sz="2200" dirty="0">
                <a:solidFill>
                  <a:srgbClr val="414141"/>
                </a:solidFill>
                <a:latin typeface="Calibri" panose="020F0502020204030204" pitchFamily="34" charset="0"/>
                <a:cs typeface="Calibri" panose="020F0502020204030204" pitchFamily="34" charset="0"/>
              </a:rPr>
              <a:t>in </a:t>
            </a:r>
            <a:r>
              <a:rPr lang="en-IE" sz="2200" b="1" dirty="0">
                <a:solidFill>
                  <a:srgbClr val="414141"/>
                </a:solidFill>
                <a:latin typeface="Calibri" panose="020F0502020204030204" pitchFamily="34" charset="0"/>
                <a:cs typeface="Calibri" panose="020F0502020204030204" pitchFamily="34" charset="0"/>
              </a:rPr>
              <a:t>jim zaželite dobrodošlico </a:t>
            </a:r>
            <a:r>
              <a:rPr lang="en-IE" sz="2200" dirty="0">
                <a:solidFill>
                  <a:srgbClr val="414141"/>
                </a:solidFill>
                <a:latin typeface="Calibri" panose="020F0502020204030204" pitchFamily="34" charset="0"/>
                <a:cs typeface="Calibri" panose="020F0502020204030204" pitchFamily="34" charset="0"/>
              </a:rPr>
              <a:t>v vaši regiji in vaši nastanitvi.</a:t>
            </a:r>
          </a:p>
          <a:p>
            <a:pPr marL="457200" indent="-457200">
              <a:lnSpc>
                <a:spcPts val="2340"/>
              </a:lnSpc>
              <a:spcAft>
                <a:spcPts val="1200"/>
              </a:spcAft>
              <a:buClr>
                <a:srgbClr val="459597"/>
              </a:buClr>
              <a:buFont typeface="+mj-lt"/>
              <a:buAutoNum type="arabicPeriod"/>
            </a:pPr>
            <a:r>
              <a:rPr lang="en-IE" sz="2200" b="1" dirty="0">
                <a:solidFill>
                  <a:srgbClr val="414141"/>
                </a:solidFill>
                <a:latin typeface="Calibri" panose="020F0502020204030204" pitchFamily="34" charset="0"/>
                <a:cs typeface="Calibri" panose="020F0502020204030204" pitchFamily="34" charset="0"/>
              </a:rPr>
              <a:t>Potrdite rezervacijo </a:t>
            </a:r>
            <a:r>
              <a:rPr lang="en-IE" sz="2200" dirty="0">
                <a:solidFill>
                  <a:srgbClr val="414141"/>
                </a:solidFill>
                <a:latin typeface="Calibri" panose="020F0502020204030204" pitchFamily="34" charset="0"/>
                <a:cs typeface="Calibri" panose="020F0502020204030204" pitchFamily="34" charset="0"/>
              </a:rPr>
              <a:t>(obdobje bivanja, posebne zahteve, plačilo itd.) in preverite osebni dokument.</a:t>
            </a:r>
          </a:p>
          <a:p>
            <a:pPr marL="457200" indent="-457200">
              <a:lnSpc>
                <a:spcPts val="2340"/>
              </a:lnSpc>
              <a:spcAft>
                <a:spcPts val="1200"/>
              </a:spcAft>
              <a:buClr>
                <a:srgbClr val="459597"/>
              </a:buClr>
              <a:buFont typeface="+mj-lt"/>
              <a:buAutoNum type="arabicPeriod"/>
            </a:pPr>
            <a:r>
              <a:rPr lang="en-IE" sz="2200" b="1" dirty="0">
                <a:solidFill>
                  <a:srgbClr val="414141"/>
                </a:solidFill>
                <a:latin typeface="Calibri" panose="020F0502020204030204" pitchFamily="34" charset="0"/>
                <a:cs typeface="Calibri" panose="020F0502020204030204" pitchFamily="34" charset="0"/>
              </a:rPr>
              <a:t>Goste obvestite </a:t>
            </a:r>
            <a:r>
              <a:rPr lang="en-IE" sz="2200" dirty="0">
                <a:solidFill>
                  <a:srgbClr val="414141"/>
                </a:solidFill>
                <a:latin typeface="Calibri" panose="020F0502020204030204" pitchFamily="34" charset="0"/>
                <a:cs typeface="Calibri" panose="020F0502020204030204" pitchFamily="34" charset="0"/>
              </a:rPr>
              <a:t>o urniku zajtrka in drugih obrokih, če so vključeni, dostopu do</a:t>
            </a:r>
            <a:r>
              <a:rPr lang="en-IE" sz="2200" dirty="0" err="1">
                <a:solidFill>
                  <a:srgbClr val="414141"/>
                </a:solidFill>
                <a:latin typeface="Calibri" panose="020F0502020204030204" pitchFamily="34" charset="0"/>
                <a:cs typeface="Calibri" panose="020F0502020204030204" pitchFamily="34" charset="0"/>
              </a:rPr>
              <a:t> Wi-Fi-ja</a:t>
            </a:r>
            <a:r>
              <a:rPr lang="en-IE" sz="2200" dirty="0">
                <a:solidFill>
                  <a:srgbClr val="414141"/>
                </a:solidFill>
                <a:latin typeface="Calibri" panose="020F0502020204030204" pitchFamily="34" charset="0"/>
                <a:cs typeface="Calibri" panose="020F0502020204030204" pitchFamily="34" charset="0"/>
              </a:rPr>
              <a:t>, ponudbi nastanitve (bazen, aktivnosti na prostem, delavnice itd.) in </a:t>
            </a:r>
            <a:r>
              <a:rPr lang="en-IE" sz="2200" b="1" dirty="0">
                <a:solidFill>
                  <a:srgbClr val="414141"/>
                </a:solidFill>
                <a:latin typeface="Calibri" panose="020F0502020204030204" pitchFamily="34" charset="0"/>
                <a:cs typeface="Calibri" panose="020F0502020204030204" pitchFamily="34" charset="0"/>
              </a:rPr>
              <a:t>lokalnih priporočilih</a:t>
            </a:r>
            <a:r>
              <a:rPr lang="en-IE" sz="2200" dirty="0">
                <a:solidFill>
                  <a:srgbClr val="414141"/>
                </a:solidFill>
                <a:latin typeface="Calibri" panose="020F0502020204030204" pitchFamily="34" charset="0"/>
                <a:cs typeface="Calibri" panose="020F0502020204030204" pitchFamily="34" charset="0"/>
              </a:rPr>
              <a:t>. </a:t>
            </a:r>
          </a:p>
          <a:p>
            <a:pPr marL="457200" indent="-457200">
              <a:lnSpc>
                <a:spcPts val="2340"/>
              </a:lnSpc>
              <a:spcAft>
                <a:spcPts val="1200"/>
              </a:spcAft>
              <a:buClr>
                <a:srgbClr val="459597"/>
              </a:buClr>
              <a:buFont typeface="+mj-lt"/>
              <a:buAutoNum type="arabicPeriod"/>
            </a:pPr>
            <a:r>
              <a:rPr lang="en-IE" sz="2200" b="1" dirty="0">
                <a:solidFill>
                  <a:srgbClr val="414141"/>
                </a:solidFill>
                <a:latin typeface="Calibri" panose="020F0502020204030204" pitchFamily="34" charset="0"/>
                <a:cs typeface="Calibri" panose="020F0502020204030204" pitchFamily="34" charset="0"/>
              </a:rPr>
              <a:t>Pomagajte jim, ne da bi čakali, da vas vprašajo</a:t>
            </a:r>
            <a:r>
              <a:rPr lang="en-IE" sz="2200" dirty="0">
                <a:solidFill>
                  <a:srgbClr val="414141"/>
                </a:solidFill>
                <a:latin typeface="Calibri" panose="020F0502020204030204" pitchFamily="34" charset="0"/>
                <a:cs typeface="Calibri" panose="020F0502020204030204" pitchFamily="34" charset="0"/>
              </a:rPr>
              <a:t>: „Ali nameravate danes raziskovati okolico? Z veseljem vam bom predlagal nekaj edinstvenega!“</a:t>
            </a:r>
          </a:p>
          <a:p>
            <a:pPr marL="457200" indent="-457200">
              <a:lnSpc>
                <a:spcPts val="2340"/>
              </a:lnSpc>
              <a:spcAft>
                <a:spcPts val="1200"/>
              </a:spcAft>
              <a:buClr>
                <a:srgbClr val="459597"/>
              </a:buClr>
              <a:buFont typeface="+mj-lt"/>
              <a:buAutoNum type="arabicPeriod"/>
            </a:pPr>
            <a:r>
              <a:rPr lang="sl-SI" sz="2200" b="1" i="0" u="none" strike="noStrike" noProof="0" dirty="0">
                <a:solidFill>
                  <a:srgbClr val="414141"/>
                </a:solidFill>
                <a:latin typeface="Calibri" panose="020F0502020204030204" pitchFamily="34" charset="0"/>
                <a:cs typeface="Calibri" panose="020F0502020204030204" pitchFamily="34" charset="0"/>
              </a:rPr>
              <a:t>Preverite, ali so podane informacije točne </a:t>
            </a:r>
            <a:r>
              <a:rPr lang="sl-SI" sz="2200" b="0" i="0" u="none" strike="noStrike" noProof="0" dirty="0">
                <a:solidFill>
                  <a:srgbClr val="414141"/>
                </a:solidFill>
                <a:latin typeface="Calibri" panose="020F0502020204030204" pitchFamily="34" charset="0"/>
                <a:cs typeface="Calibri" panose="020F0502020204030204" pitchFamily="34" charset="0"/>
              </a:rPr>
              <a:t>in priporočila verodostojna, saj je to edini način za </a:t>
            </a:r>
            <a:r>
              <a:rPr lang="sl-SI" sz="2200" b="1" i="0" u="none" strike="noStrike" noProof="0" dirty="0">
                <a:solidFill>
                  <a:srgbClr val="414141"/>
                </a:solidFill>
                <a:latin typeface="Calibri" panose="020F0502020204030204" pitchFamily="34" charset="0"/>
                <a:cs typeface="Calibri" panose="020F0502020204030204" pitchFamily="34" charset="0"/>
              </a:rPr>
              <a:t>vzpostavitev medsebojnega zaupanja</a:t>
            </a:r>
            <a:r>
              <a:rPr lang="sl-SI" sz="2200" b="0" i="0" u="none" strike="noStrike" noProof="0" dirty="0">
                <a:solidFill>
                  <a:srgbClr val="414141"/>
                </a:solidFill>
                <a:latin typeface="Calibri" panose="020F0502020204030204" pitchFamily="34" charset="0"/>
                <a:cs typeface="Calibri" panose="020F0502020204030204" pitchFamily="34" charset="0"/>
              </a:rPr>
              <a:t>, ki vodi do večje zadovoljnosti gostov in poveča možnost, da se bodo vrnili. </a:t>
            </a:r>
          </a:p>
          <a:p>
            <a:pPr marL="457200" indent="-457200">
              <a:lnSpc>
                <a:spcPts val="2340"/>
              </a:lnSpc>
              <a:spcAft>
                <a:spcPts val="1200"/>
              </a:spcAft>
              <a:buClr>
                <a:srgbClr val="459597"/>
              </a:buClr>
              <a:buFont typeface="+mj-lt"/>
              <a:buAutoNum type="arabicPeriod"/>
            </a:pPr>
            <a:endParaRPr lang="en-IE" sz="2200" dirty="0">
              <a:solidFill>
                <a:srgbClr val="414141"/>
              </a:solidFill>
              <a:latin typeface="Calibri" panose="020F0502020204030204" pitchFamily="34" charset="0"/>
              <a:cs typeface="Calibri" panose="020F0502020204030204" pitchFamily="34" charset="0"/>
            </a:endParaRPr>
          </a:p>
          <a:p>
            <a:pPr marL="457200" indent="-457200">
              <a:lnSpc>
                <a:spcPts val="2340"/>
              </a:lnSpc>
              <a:spcAft>
                <a:spcPts val="1200"/>
              </a:spcAft>
              <a:buClr>
                <a:srgbClr val="459597"/>
              </a:buClr>
              <a:buFont typeface="+mj-lt"/>
              <a:buAutoNum type="arabicPeriod"/>
            </a:pPr>
            <a:endParaRPr lang="en-IE" sz="2200" dirty="0">
              <a:solidFill>
                <a:srgbClr val="414141"/>
              </a:solidFill>
              <a:latin typeface="Calibri" panose="020F0502020204030204" pitchFamily="34" charset="0"/>
              <a:cs typeface="Calibri" panose="020F0502020204030204" pitchFamily="34" charset="0"/>
            </a:endParaRPr>
          </a:p>
          <a:p>
            <a:pPr marL="457200" indent="-457200">
              <a:lnSpc>
                <a:spcPts val="2340"/>
              </a:lnSpc>
              <a:spcAft>
                <a:spcPts val="1200"/>
              </a:spcAft>
              <a:buClr>
                <a:srgbClr val="459597"/>
              </a:buClr>
              <a:buFont typeface="+mj-lt"/>
              <a:buAutoNum type="arabicPeriod"/>
            </a:pPr>
            <a:endParaRPr lang="sl-SI" sz="2200" b="0" i="0" u="none" strike="noStrike" noProof="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a:pPr>
            <a:endParaRPr lang="en-GB" sz="220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a:pPr>
            <a:endParaRPr lang="en-US" sz="2200" dirty="0">
              <a:solidFill>
                <a:srgbClr val="414141"/>
              </a:solidFill>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72EF390F-BF3A-9BB3-747A-9C9174880599}"/>
              </a:ext>
            </a:extLst>
          </p:cNvPr>
          <p:cNvSpPr txBox="1"/>
          <p:nvPr/>
        </p:nvSpPr>
        <p:spPr>
          <a:xfrm>
            <a:off x="620120" y="1350481"/>
            <a:ext cx="8900100" cy="1016560"/>
          </a:xfrm>
          <a:prstGeom prst="rect">
            <a:avLst/>
          </a:prstGeom>
          <a:noFill/>
        </p:spPr>
        <p:txBody>
          <a:bodyPr wrap="square">
            <a:spAutoFit/>
          </a:bodyPr>
          <a:lstStyle/>
          <a:p>
            <a:pPr>
              <a:lnSpc>
                <a:spcPts val="2360"/>
              </a:lnSpc>
            </a:pPr>
            <a:r>
              <a:rPr lang="sl-SI" sz="2300" b="0" i="0" u="none" strike="noStrike" noProof="0" dirty="0">
                <a:solidFill>
                  <a:srgbClr val="EC7C69"/>
                </a:solidFill>
              </a:rPr>
              <a:t>Zagotovite toplo, pozorno in osebno prilagojeno storitev, da se gostje počutijo kot doma, varno in negovano – ne le nastanjeni.</a:t>
            </a:r>
          </a:p>
          <a:p>
            <a:pPr>
              <a:lnSpc>
                <a:spcPts val="2360"/>
              </a:lnSpc>
            </a:pPr>
            <a:endParaRPr lang="sl-SI" sz="2300" dirty="0">
              <a:solidFill>
                <a:srgbClr val="EC7C69"/>
              </a:solidFill>
            </a:endParaRPr>
          </a:p>
        </p:txBody>
      </p:sp>
      <p:sp>
        <p:nvSpPr>
          <p:cNvPr id="6" name="Text Placeholder 4">
            <a:extLst>
              <a:ext uri="{FF2B5EF4-FFF2-40B4-BE49-F238E27FC236}">
                <a16:creationId xmlns:a16="http://schemas.microsoft.com/office/drawing/2014/main" id="{7BFED609-0758-A694-ED86-8B47DFC485CC}"/>
              </a:ext>
            </a:extLst>
          </p:cNvPr>
          <p:cNvSpPr txBox="1">
            <a:spLocks/>
          </p:cNvSpPr>
          <p:nvPr/>
        </p:nvSpPr>
        <p:spPr>
          <a:xfrm>
            <a:off x="9520220" y="1706371"/>
            <a:ext cx="2176912" cy="430886"/>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indent="0" algn="r">
              <a:lnSpc>
                <a:spcPts val="2340"/>
              </a:lnSpc>
              <a:spcAft>
                <a:spcPts val="600"/>
              </a:spcAft>
              <a:buClr>
                <a:srgbClr val="459597"/>
              </a:buClr>
            </a:pPr>
            <a:r>
              <a:rPr lang="en-IE" sz="2600" b="1" dirty="0">
                <a:solidFill>
                  <a:srgbClr val="EC7C69"/>
                </a:solidFill>
                <a:latin typeface="Calibri" panose="020F0502020204030204" pitchFamily="34" charset="0"/>
                <a:cs typeface="Calibri" panose="020F0502020204030204" pitchFamily="34" charset="0"/>
              </a:rPr>
              <a:t>Da     Ne</a:t>
            </a:r>
          </a:p>
          <a:p>
            <a:pPr lvl="0" indent="0" algn="r">
              <a:lnSpc>
                <a:spcPts val="2340"/>
              </a:lnSpc>
              <a:spcAft>
                <a:spcPts val="600"/>
              </a:spcAft>
              <a:buClr>
                <a:srgbClr val="459597"/>
              </a:buClr>
            </a:pPr>
            <a:endParaRPr lang="en-IE" sz="2800" b="1" dirty="0">
              <a:solidFill>
                <a:srgbClr val="EC7C69"/>
              </a:solidFill>
              <a:latin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33F90A61-16ED-8622-16D6-5AC8970E0C94}"/>
              </a:ext>
            </a:extLst>
          </p:cNvPr>
          <p:cNvGrpSpPr/>
          <p:nvPr/>
        </p:nvGrpSpPr>
        <p:grpSpPr>
          <a:xfrm>
            <a:off x="10404136" y="2273622"/>
            <a:ext cx="1113217" cy="328866"/>
            <a:chOff x="10421069" y="2969505"/>
            <a:chExt cx="1113217" cy="328866"/>
          </a:xfrm>
        </p:grpSpPr>
        <p:sp>
          <p:nvSpPr>
            <p:cNvPr id="8" name="Rectangle 7">
              <a:extLst>
                <a:ext uri="{FF2B5EF4-FFF2-40B4-BE49-F238E27FC236}">
                  <a16:creationId xmlns:a16="http://schemas.microsoft.com/office/drawing/2014/main" id="{C1033BB8-FC3F-5E11-EA1E-023CAF7EA8E4}"/>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45B0C6E-D5E7-B4E6-06DF-2100D6FB47DE}"/>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4" name="Straight Connector 13">
            <a:extLst>
              <a:ext uri="{FF2B5EF4-FFF2-40B4-BE49-F238E27FC236}">
                <a16:creationId xmlns:a16="http://schemas.microsoft.com/office/drawing/2014/main" id="{AE6E296C-D277-C585-49B2-8DCF9BE39A24}"/>
              </a:ext>
            </a:extLst>
          </p:cNvPr>
          <p:cNvCxnSpPr>
            <a:cxnSpLocks/>
          </p:cNvCxnSpPr>
          <p:nvPr/>
        </p:nvCxnSpPr>
        <p:spPr>
          <a:xfrm>
            <a:off x="606000" y="3592829"/>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C602B3E-B8B0-BCC1-1083-10B1A764DEB7}"/>
              </a:ext>
            </a:extLst>
          </p:cNvPr>
          <p:cNvCxnSpPr>
            <a:cxnSpLocks/>
          </p:cNvCxnSpPr>
          <p:nvPr/>
        </p:nvCxnSpPr>
        <p:spPr>
          <a:xfrm>
            <a:off x="620120" y="2863201"/>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6D829E50-9525-6AD8-6F14-9404815D354A}"/>
              </a:ext>
            </a:extLst>
          </p:cNvPr>
          <p:cNvGrpSpPr/>
          <p:nvPr/>
        </p:nvGrpSpPr>
        <p:grpSpPr>
          <a:xfrm>
            <a:off x="10404136" y="2967186"/>
            <a:ext cx="1113217" cy="328866"/>
            <a:chOff x="10421069" y="2969505"/>
            <a:chExt cx="1113217" cy="328866"/>
          </a:xfrm>
        </p:grpSpPr>
        <p:sp>
          <p:nvSpPr>
            <p:cNvPr id="19" name="Rectangle 18">
              <a:extLst>
                <a:ext uri="{FF2B5EF4-FFF2-40B4-BE49-F238E27FC236}">
                  <a16:creationId xmlns:a16="http://schemas.microsoft.com/office/drawing/2014/main" id="{29E2336E-7ED2-FD95-F32A-D5B02DE93E75}"/>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7F15CF36-D2EA-3671-0DC9-E19C1BEC799C}"/>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a:extLst>
              <a:ext uri="{FF2B5EF4-FFF2-40B4-BE49-F238E27FC236}">
                <a16:creationId xmlns:a16="http://schemas.microsoft.com/office/drawing/2014/main" id="{825E47B9-25DF-822C-DB2E-907C05D25751}"/>
              </a:ext>
            </a:extLst>
          </p:cNvPr>
          <p:cNvGrpSpPr/>
          <p:nvPr/>
        </p:nvGrpSpPr>
        <p:grpSpPr>
          <a:xfrm>
            <a:off x="10404136" y="3738071"/>
            <a:ext cx="1113217" cy="328866"/>
            <a:chOff x="10421069" y="2969505"/>
            <a:chExt cx="1113217" cy="328866"/>
          </a:xfrm>
        </p:grpSpPr>
        <p:sp>
          <p:nvSpPr>
            <p:cNvPr id="22" name="Rectangle 21">
              <a:extLst>
                <a:ext uri="{FF2B5EF4-FFF2-40B4-BE49-F238E27FC236}">
                  <a16:creationId xmlns:a16="http://schemas.microsoft.com/office/drawing/2014/main" id="{61A80E24-D883-14EF-FEB0-B3695B65A8DC}"/>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CA99F3C5-47C1-9DEA-1D83-B1871DCDC919}"/>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Slide Number Placeholder 5">
            <a:extLst>
              <a:ext uri="{FF2B5EF4-FFF2-40B4-BE49-F238E27FC236}">
                <a16:creationId xmlns:a16="http://schemas.microsoft.com/office/drawing/2014/main" id="{9EAD5445-7DC5-AB31-3B51-FCE23FFE273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18</a:t>
            </a:fld>
            <a:endParaRPr lang="fr-CA" sz="1200" dirty="0"/>
          </a:p>
        </p:txBody>
      </p:sp>
      <p:cxnSp>
        <p:nvCxnSpPr>
          <p:cNvPr id="2" name="Straight Connector 1">
            <a:extLst>
              <a:ext uri="{FF2B5EF4-FFF2-40B4-BE49-F238E27FC236}">
                <a16:creationId xmlns:a16="http://schemas.microsoft.com/office/drawing/2014/main" id="{E2A447C0-A47E-7EF5-4E27-ECBF530926C8}"/>
              </a:ext>
            </a:extLst>
          </p:cNvPr>
          <p:cNvCxnSpPr>
            <a:cxnSpLocks/>
          </p:cNvCxnSpPr>
          <p:nvPr/>
        </p:nvCxnSpPr>
        <p:spPr>
          <a:xfrm>
            <a:off x="629645" y="4632735"/>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9B39E9A8-F983-E9B3-1F9E-780A905639F5}"/>
              </a:ext>
            </a:extLst>
          </p:cNvPr>
          <p:cNvCxnSpPr>
            <a:cxnSpLocks/>
          </p:cNvCxnSpPr>
          <p:nvPr/>
        </p:nvCxnSpPr>
        <p:spPr>
          <a:xfrm>
            <a:off x="717132" y="5385770"/>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90277A30-87EF-D12E-6D4A-11823182AB87}"/>
              </a:ext>
            </a:extLst>
          </p:cNvPr>
          <p:cNvGrpSpPr/>
          <p:nvPr/>
        </p:nvGrpSpPr>
        <p:grpSpPr>
          <a:xfrm>
            <a:off x="10404136" y="4723126"/>
            <a:ext cx="1113217" cy="328866"/>
            <a:chOff x="10421069" y="2969505"/>
            <a:chExt cx="1113217" cy="328866"/>
          </a:xfrm>
        </p:grpSpPr>
        <p:sp>
          <p:nvSpPr>
            <p:cNvPr id="12" name="Rectangle 11">
              <a:extLst>
                <a:ext uri="{FF2B5EF4-FFF2-40B4-BE49-F238E27FC236}">
                  <a16:creationId xmlns:a16="http://schemas.microsoft.com/office/drawing/2014/main" id="{39075E75-A5FF-98BB-BAE3-EBB5769CBCDB}"/>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C8B0422-38C1-C019-E542-C32642DE7AF0}"/>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15">
            <a:extLst>
              <a:ext uri="{FF2B5EF4-FFF2-40B4-BE49-F238E27FC236}">
                <a16:creationId xmlns:a16="http://schemas.microsoft.com/office/drawing/2014/main" id="{4D76EAED-AC38-AB60-DD8E-4FC6CDF10B7C}"/>
              </a:ext>
            </a:extLst>
          </p:cNvPr>
          <p:cNvGrpSpPr/>
          <p:nvPr/>
        </p:nvGrpSpPr>
        <p:grpSpPr>
          <a:xfrm>
            <a:off x="10404136" y="5494011"/>
            <a:ext cx="1113217" cy="328866"/>
            <a:chOff x="10421069" y="2969505"/>
            <a:chExt cx="1113217" cy="328866"/>
          </a:xfrm>
        </p:grpSpPr>
        <p:sp>
          <p:nvSpPr>
            <p:cNvPr id="24" name="Rectangle 23">
              <a:extLst>
                <a:ext uri="{FF2B5EF4-FFF2-40B4-BE49-F238E27FC236}">
                  <a16:creationId xmlns:a16="http://schemas.microsoft.com/office/drawing/2014/main" id="{E5CBF917-42DF-6E9A-FA0F-B80E3776AC22}"/>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6C7DFCA5-668A-A016-D686-1C6559DCB4B5}"/>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8" name="TextBox 27">
            <a:extLst>
              <a:ext uri="{FF2B5EF4-FFF2-40B4-BE49-F238E27FC236}">
                <a16:creationId xmlns:a16="http://schemas.microsoft.com/office/drawing/2014/main" id="{6FAEC773-10BD-9AE9-5761-D6C5416C442E}"/>
              </a:ext>
            </a:extLst>
          </p:cNvPr>
          <p:cNvSpPr txBox="1"/>
          <p:nvPr/>
        </p:nvSpPr>
        <p:spPr>
          <a:xfrm>
            <a:off x="7964751" y="6400414"/>
            <a:ext cx="3814321" cy="430887"/>
          </a:xfrm>
          <a:prstGeom prst="rect">
            <a:avLst/>
          </a:prstGeom>
          <a:solidFill>
            <a:srgbClr val="EC7C69"/>
          </a:solidFill>
        </p:spPr>
        <p:txBody>
          <a:bodyPr wrap="square" lIns="91440" tIns="45720" rIns="91440" bIns="45720" anchor="t">
            <a:spAutoFit/>
          </a:bodyPr>
          <a:lstStyle/>
          <a:p>
            <a:pPr algn="ctr"/>
            <a:r>
              <a:rPr lang="sl-SI" sz="2200" b="0" i="0" u="none" strike="noStrike" noProof="0" dirty="0">
                <a:solidFill>
                  <a:schemeClr val="bg1"/>
                </a:solidFill>
              </a:rPr>
              <a:t>Nadaljuje se na naslednji strani</a:t>
            </a:r>
          </a:p>
        </p:txBody>
      </p:sp>
    </p:spTree>
    <p:extLst>
      <p:ext uri="{BB962C8B-B14F-4D97-AF65-F5344CB8AC3E}">
        <p14:creationId xmlns:p14="http://schemas.microsoft.com/office/powerpoint/2010/main" val="22302540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518575-EEBB-5F07-742A-16EF80B3131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7151D12-2E02-7684-BC10-37D93142FAC2}"/>
              </a:ext>
            </a:extLst>
          </p:cNvPr>
          <p:cNvSpPr txBox="1">
            <a:spLocks/>
          </p:cNvSpPr>
          <p:nvPr/>
        </p:nvSpPr>
        <p:spPr>
          <a:xfrm>
            <a:off x="613979" y="1651679"/>
            <a:ext cx="9067903" cy="3657600"/>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0" indent="-457200" algn="l" defTabSz="914400" rtl="0" eaLnBrk="1" fontAlgn="auto" latinLnBrk="0" hangingPunct="1">
              <a:lnSpc>
                <a:spcPts val="2380"/>
              </a:lnSpc>
              <a:spcBef>
                <a:spcPts val="0"/>
              </a:spcBef>
              <a:spcAft>
                <a:spcPts val="1200"/>
              </a:spcAft>
              <a:buClr>
                <a:srgbClr val="459597"/>
              </a:buClr>
              <a:buSzTx/>
              <a:buFont typeface="+mj-lt"/>
              <a:buAutoNum type="arabicPeriod" startAt="6"/>
              <a:tabLst/>
              <a:defRPr/>
            </a:pPr>
            <a:r>
              <a:rPr lang="sl-SI" sz="2200" b="1" i="0" u="none" strike="noStrike" noProof="0" dirty="0">
                <a:solidFill>
                  <a:srgbClr val="414141"/>
                </a:solidFill>
                <a:latin typeface="Calibri" panose="020F0502020204030204" pitchFamily="34" charset="0"/>
                <a:cs typeface="Calibri" panose="020F0502020204030204" pitchFamily="34" charset="0"/>
              </a:rPr>
              <a:t>Ponudite pomoč pri prtljagi </a:t>
            </a:r>
            <a:r>
              <a:rPr lang="sl-SI" sz="2200" b="0" i="0" u="none" strike="noStrike" noProof="0" dirty="0">
                <a:solidFill>
                  <a:srgbClr val="414141"/>
                </a:solidFill>
                <a:latin typeface="Calibri" panose="020F0502020204030204" pitchFamily="34" charset="0"/>
                <a:cs typeface="Calibri" panose="020F0502020204030204" pitchFamily="34" charset="0"/>
              </a:rPr>
              <a:t>ali navodila za pot do sobe, poskrbite za dnevno čiščenje sobe (če je to primerno).</a:t>
            </a:r>
          </a:p>
          <a:p>
            <a:pPr marL="457200" marR="0" lvl="0" indent="-457200" algn="l" defTabSz="914400" rtl="0" eaLnBrk="1" fontAlgn="auto" latinLnBrk="0" hangingPunct="1">
              <a:lnSpc>
                <a:spcPts val="2380"/>
              </a:lnSpc>
              <a:spcBef>
                <a:spcPts val="0"/>
              </a:spcBef>
              <a:spcAft>
                <a:spcPts val="1200"/>
              </a:spcAft>
              <a:buClr>
                <a:srgbClr val="459597"/>
              </a:buClr>
              <a:buSzTx/>
              <a:buFont typeface="+mj-lt"/>
              <a:buAutoNum type="arabicPeriod" startAt="6"/>
              <a:tabLst/>
              <a:defRPr/>
            </a:pPr>
            <a:r>
              <a:rPr lang="sl-SI" sz="2200" b="1" i="0" u="none" strike="noStrike" noProof="0" dirty="0">
                <a:solidFill>
                  <a:srgbClr val="414141"/>
                </a:solidFill>
                <a:latin typeface="Calibri" panose="020F0502020204030204" pitchFamily="34" charset="0"/>
                <a:cs typeface="Calibri" panose="020F0502020204030204" pitchFamily="34" charset="0"/>
              </a:rPr>
              <a:t>Goste </a:t>
            </a:r>
            <a:r>
              <a:rPr lang="sl-SI" sz="2200" b="0" i="0" u="none" strike="noStrike" noProof="0" dirty="0">
                <a:solidFill>
                  <a:srgbClr val="414141"/>
                </a:solidFill>
                <a:latin typeface="Calibri" panose="020F0502020204030204" pitchFamily="34" charset="0"/>
                <a:cs typeface="Calibri" panose="020F0502020204030204" pitchFamily="34" charset="0"/>
              </a:rPr>
              <a:t>po možnosti </a:t>
            </a:r>
            <a:r>
              <a:rPr lang="sl-SI" sz="2200" b="1" i="0" u="none" strike="noStrike" noProof="0" dirty="0">
                <a:solidFill>
                  <a:srgbClr val="414141"/>
                </a:solidFill>
                <a:latin typeface="Calibri" panose="020F0502020204030204" pitchFamily="34" charset="0"/>
                <a:cs typeface="Calibri" panose="020F0502020204030204" pitchFamily="34" charset="0"/>
              </a:rPr>
              <a:t>pozdravite po imenu</a:t>
            </a:r>
            <a:r>
              <a:rPr lang="sl-SI" sz="2200" b="0" i="0" u="none" strike="noStrike" noProof="0" dirty="0">
                <a:solidFill>
                  <a:srgbClr val="414141"/>
                </a:solidFill>
                <a:latin typeface="Calibri" panose="020F0502020204030204" pitchFamily="34" charset="0"/>
                <a:cs typeface="Calibri" panose="020F0502020204030204" pitchFamily="34" charset="0"/>
              </a:rPr>
              <a:t>, hitro odgovorite na </a:t>
            </a:r>
            <a:r>
              <a:rPr lang="sl-SI" sz="2200" b="1" i="0" u="none" strike="noStrike" noProof="0" dirty="0">
                <a:solidFill>
                  <a:srgbClr val="414141"/>
                </a:solidFill>
                <a:latin typeface="Calibri" panose="020F0502020204030204" pitchFamily="34" charset="0"/>
                <a:cs typeface="Calibri" panose="020F0502020204030204" pitchFamily="34" charset="0"/>
              </a:rPr>
              <a:t>njihove prošnje ali pritožbe, </a:t>
            </a:r>
            <a:r>
              <a:rPr lang="sl-SI" sz="2200" b="0" i="0" u="none" strike="noStrike" noProof="0" dirty="0">
                <a:solidFill>
                  <a:srgbClr val="414141"/>
                </a:solidFill>
                <a:latin typeface="Calibri" panose="020F0502020204030204" pitchFamily="34" charset="0"/>
                <a:cs typeface="Calibri" panose="020F0502020204030204" pitchFamily="34" charset="0"/>
              </a:rPr>
              <a:t>če je gost sam in odprt za pogovor, </a:t>
            </a:r>
            <a:r>
              <a:rPr lang="sl-SI" sz="2200" b="1" i="0" u="none" strike="noStrike" noProof="0" dirty="0">
                <a:solidFill>
                  <a:srgbClr val="414141"/>
                </a:solidFill>
                <a:latin typeface="Calibri" panose="020F0502020204030204" pitchFamily="34" charset="0"/>
                <a:cs typeface="Calibri" panose="020F0502020204030204" pitchFamily="34" charset="0"/>
              </a:rPr>
              <a:t>pokažite zanimanje </a:t>
            </a:r>
            <a:r>
              <a:rPr lang="sl-SI" sz="2200" b="0" i="0" u="none" strike="noStrike" noProof="0" dirty="0">
                <a:solidFill>
                  <a:srgbClr val="414141"/>
                </a:solidFill>
                <a:latin typeface="Calibri" panose="020F0502020204030204" pitchFamily="34" charset="0"/>
                <a:cs typeface="Calibri" panose="020F0502020204030204" pitchFamily="34" charset="0"/>
              </a:rPr>
              <a:t>za njegovo počutje s preprostim vprašanjem, kot je </a:t>
            </a:r>
            <a:r>
              <a:rPr lang="sl-SI" sz="2200" b="0" i="1" u="none" strike="noStrike" noProof="0" dirty="0">
                <a:solidFill>
                  <a:srgbClr val="414141"/>
                </a:solidFill>
                <a:latin typeface="Calibri" panose="020F0502020204030204" pitchFamily="34" charset="0"/>
                <a:cs typeface="Calibri" panose="020F0502020204030204" pitchFamily="34" charset="0"/>
              </a:rPr>
              <a:t>»Ali ste zadovoljni z bivanjem pri nas? Ali vam lahko kako pomagamo?«</a:t>
            </a:r>
          </a:p>
          <a:p>
            <a:pPr marL="457200" marR="0" lvl="0" indent="-457200" algn="l" defTabSz="914400" rtl="0" eaLnBrk="1" fontAlgn="auto" latinLnBrk="0" hangingPunct="1">
              <a:lnSpc>
                <a:spcPts val="2380"/>
              </a:lnSpc>
              <a:spcBef>
                <a:spcPts val="0"/>
              </a:spcBef>
              <a:spcAft>
                <a:spcPts val="1200"/>
              </a:spcAft>
              <a:buClr>
                <a:srgbClr val="459597"/>
              </a:buClr>
              <a:buSzTx/>
              <a:buFont typeface="+mj-lt"/>
              <a:buAutoNum type="arabicPeriod" startAt="6"/>
              <a:tabLst/>
              <a:defRPr/>
            </a:pPr>
            <a:r>
              <a:rPr lang="sl-SI" sz="2200" b="1" i="0" u="none" strike="noStrike" noProof="0" dirty="0">
                <a:solidFill>
                  <a:srgbClr val="414141"/>
                </a:solidFill>
                <a:latin typeface="Calibri"/>
                <a:ea typeface="Calibri"/>
                <a:cs typeface="Calibri"/>
              </a:rPr>
              <a:t>Če gost praznuje </a:t>
            </a:r>
            <a:r>
              <a:rPr lang="sl-SI" sz="2200" b="0" i="0" u="none" strike="noStrike" noProof="0" dirty="0">
                <a:solidFill>
                  <a:srgbClr val="414141"/>
                </a:solidFill>
                <a:latin typeface="Calibri"/>
                <a:ea typeface="Calibri"/>
                <a:cs typeface="Calibri"/>
              </a:rPr>
              <a:t>rojstni dan, medene tedne ali posebno priložnost, </a:t>
            </a:r>
            <a:r>
              <a:rPr lang="sl-SI" sz="2200" b="0" i="0" u="none" strike="noStrike" noProof="0">
                <a:solidFill>
                  <a:srgbClr val="414141"/>
                </a:solidFill>
                <a:latin typeface="Calibri"/>
                <a:ea typeface="Calibri"/>
                <a:cs typeface="Calibri"/>
              </a:rPr>
              <a:t>pustite v njegovi sobi majhno pozornost ali cvet z ročno </a:t>
            </a:r>
            <a:r>
              <a:rPr lang="sl-SI" sz="2200">
                <a:solidFill>
                  <a:srgbClr val="414141"/>
                </a:solidFill>
                <a:latin typeface="Calibri"/>
                <a:ea typeface="Calibri"/>
                <a:cs typeface="Calibri"/>
              </a:rPr>
              <a:t>napisanim</a:t>
            </a:r>
            <a:r>
              <a:rPr lang="sl-SI" sz="2200" b="0" i="0" u="none" strike="noStrike" noProof="0">
                <a:solidFill>
                  <a:srgbClr val="414141"/>
                </a:solidFill>
                <a:latin typeface="Calibri"/>
                <a:ea typeface="Calibri"/>
                <a:cs typeface="Calibri"/>
              </a:rPr>
              <a:t> </a:t>
            </a:r>
            <a:r>
              <a:rPr lang="sl-SI" sz="2200" b="0" i="0" u="none" strike="noStrike" noProof="0" dirty="0">
                <a:solidFill>
                  <a:srgbClr val="414141"/>
                </a:solidFill>
                <a:latin typeface="Calibri"/>
                <a:ea typeface="Calibri"/>
                <a:cs typeface="Calibri"/>
              </a:rPr>
              <a:t>sporočilom, na primer: »Srečno obletnico od [ime ekipe in objekta]. Želimo vam čudovito bivanje.« itd.</a:t>
            </a:r>
          </a:p>
          <a:p>
            <a:pPr marL="457200" marR="0" lvl="0" indent="-457200" algn="l" defTabSz="914400" rtl="0" eaLnBrk="1" fontAlgn="auto" latinLnBrk="0" hangingPunct="1">
              <a:lnSpc>
                <a:spcPts val="2380"/>
              </a:lnSpc>
              <a:spcBef>
                <a:spcPts val="0"/>
              </a:spcBef>
              <a:spcAft>
                <a:spcPts val="1200"/>
              </a:spcAft>
              <a:buClr>
                <a:srgbClr val="459597"/>
              </a:buClr>
              <a:buSzTx/>
              <a:buFont typeface="+mj-lt"/>
              <a:buAutoNum type="arabicPeriod" startAt="6"/>
              <a:tabLst/>
              <a:defRPr/>
            </a:pPr>
            <a:r>
              <a:rPr lang="sl-SI" sz="2200" b="1" i="0" u="none" strike="noStrike" noProof="0" dirty="0">
                <a:solidFill>
                  <a:srgbClr val="414141"/>
                </a:solidFill>
                <a:latin typeface="Calibri" panose="020F0502020204030204" pitchFamily="34" charset="0"/>
                <a:cs typeface="Calibri" panose="020F0502020204030204" pitchFamily="34" charset="0"/>
              </a:rPr>
              <a:t>Bodite prisotni, prijazni in proaktivni, </a:t>
            </a:r>
            <a:r>
              <a:rPr lang="sl-SI" sz="2200" b="0" i="0" u="none" strike="noStrike" noProof="0" dirty="0">
                <a:solidFill>
                  <a:srgbClr val="414141"/>
                </a:solidFill>
                <a:latin typeface="Calibri" panose="020F0502020204030204" pitchFamily="34" charset="0"/>
                <a:cs typeface="Calibri" panose="020F0502020204030204" pitchFamily="34" charset="0"/>
              </a:rPr>
              <a:t>ko srečate goste v skupnih prostorih, vprašajte jih o njihovem bivanju in ali potrebujejo dodatno pomoč. </a:t>
            </a:r>
            <a:endParaRPr lang="sl-SI" sz="2200" dirty="0">
              <a:solidFill>
                <a:srgbClr val="414141"/>
              </a:solidFill>
              <a:latin typeface="Calibri" panose="020F0502020204030204" pitchFamily="34" charset="0"/>
              <a:cs typeface="Calibri" panose="020F0502020204030204" pitchFamily="34" charset="0"/>
            </a:endParaRPr>
          </a:p>
          <a:p>
            <a:pPr marL="457200" indent="-457200">
              <a:lnSpc>
                <a:spcPts val="2380"/>
              </a:lnSpc>
              <a:spcAft>
                <a:spcPts val="1200"/>
              </a:spcAft>
              <a:buClr>
                <a:srgbClr val="459597"/>
              </a:buClr>
              <a:buFont typeface="+mj-lt"/>
              <a:buAutoNum type="arabicPeriod" startAt="6"/>
            </a:pPr>
            <a:endParaRPr lang="sl-SI" sz="2200" b="0" i="0" u="none" strike="noStrike" noProof="0" dirty="0">
              <a:solidFill>
                <a:srgbClr val="414141"/>
              </a:solidFill>
              <a:latin typeface="Calibri" panose="020F0502020204030204" pitchFamily="34" charset="0"/>
              <a:cs typeface="Calibri" panose="020F0502020204030204" pitchFamily="34" charset="0"/>
            </a:endParaRPr>
          </a:p>
          <a:p>
            <a:pPr marL="457200" lvl="0" indent="-457200">
              <a:lnSpc>
                <a:spcPts val="2380"/>
              </a:lnSpc>
              <a:spcAft>
                <a:spcPts val="1200"/>
              </a:spcAft>
              <a:buClr>
                <a:srgbClr val="459597"/>
              </a:buClr>
              <a:buFont typeface="+mj-lt"/>
              <a:buAutoNum type="arabicPeriod" startAt="6"/>
            </a:pPr>
            <a:endParaRPr lang="en-GB" sz="2200" dirty="0">
              <a:solidFill>
                <a:srgbClr val="414141"/>
              </a:solidFill>
              <a:latin typeface="Calibri" panose="020F0502020204030204" pitchFamily="34" charset="0"/>
              <a:cs typeface="Calibri" panose="020F0502020204030204" pitchFamily="34" charset="0"/>
            </a:endParaRPr>
          </a:p>
          <a:p>
            <a:pPr marL="457200" lvl="0" indent="-457200">
              <a:lnSpc>
                <a:spcPts val="2380"/>
              </a:lnSpc>
              <a:spcAft>
                <a:spcPts val="1200"/>
              </a:spcAft>
              <a:buClr>
                <a:srgbClr val="459597"/>
              </a:buClr>
              <a:buFont typeface="+mj-lt"/>
              <a:buAutoNum type="arabicPeriod" startAt="6"/>
            </a:pPr>
            <a:endParaRPr lang="en-US" sz="2200" dirty="0">
              <a:solidFill>
                <a:srgbClr val="414141"/>
              </a:solidFill>
              <a:latin typeface="Calibri" panose="020F0502020204030204" pitchFamily="34" charset="0"/>
              <a:cs typeface="Calibri" panose="020F0502020204030204" pitchFamily="34" charset="0"/>
            </a:endParaRPr>
          </a:p>
        </p:txBody>
      </p:sp>
      <p:sp>
        <p:nvSpPr>
          <p:cNvPr id="6" name="Text Placeholder 4">
            <a:extLst>
              <a:ext uri="{FF2B5EF4-FFF2-40B4-BE49-F238E27FC236}">
                <a16:creationId xmlns:a16="http://schemas.microsoft.com/office/drawing/2014/main" id="{C0425EC7-1A8D-6C9F-FDA6-18FEA0CB3327}"/>
              </a:ext>
            </a:extLst>
          </p:cNvPr>
          <p:cNvSpPr txBox="1">
            <a:spLocks/>
          </p:cNvSpPr>
          <p:nvPr/>
        </p:nvSpPr>
        <p:spPr>
          <a:xfrm>
            <a:off x="9504554" y="1186026"/>
            <a:ext cx="2176912" cy="430886"/>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indent="0" algn="r">
              <a:lnSpc>
                <a:spcPts val="2340"/>
              </a:lnSpc>
              <a:spcAft>
                <a:spcPts val="600"/>
              </a:spcAft>
              <a:buClr>
                <a:srgbClr val="459597"/>
              </a:buClr>
            </a:pPr>
            <a:r>
              <a:rPr lang="en-IE" sz="2600" b="1" dirty="0">
                <a:solidFill>
                  <a:srgbClr val="EC7C69"/>
                </a:solidFill>
                <a:latin typeface="Calibri" panose="020F0502020204030204" pitchFamily="34" charset="0"/>
                <a:cs typeface="Calibri" panose="020F0502020204030204" pitchFamily="34" charset="0"/>
              </a:rPr>
              <a:t>Da     Ne</a:t>
            </a:r>
          </a:p>
          <a:p>
            <a:pPr lvl="0" indent="0" algn="r">
              <a:lnSpc>
                <a:spcPts val="2340"/>
              </a:lnSpc>
              <a:spcAft>
                <a:spcPts val="600"/>
              </a:spcAft>
              <a:buClr>
                <a:srgbClr val="459597"/>
              </a:buClr>
            </a:pPr>
            <a:endParaRPr lang="en-IE" sz="2800" b="1" dirty="0">
              <a:solidFill>
                <a:srgbClr val="EC7C69"/>
              </a:solidFill>
              <a:latin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A547BBD3-D828-4DC0-DDC2-12A4FD9571D2}"/>
              </a:ext>
            </a:extLst>
          </p:cNvPr>
          <p:cNvGrpSpPr/>
          <p:nvPr/>
        </p:nvGrpSpPr>
        <p:grpSpPr>
          <a:xfrm>
            <a:off x="10388470" y="1753277"/>
            <a:ext cx="1113217" cy="328866"/>
            <a:chOff x="10421069" y="2969505"/>
            <a:chExt cx="1113217" cy="328866"/>
          </a:xfrm>
        </p:grpSpPr>
        <p:sp>
          <p:nvSpPr>
            <p:cNvPr id="8" name="Rectangle 7">
              <a:extLst>
                <a:ext uri="{FF2B5EF4-FFF2-40B4-BE49-F238E27FC236}">
                  <a16:creationId xmlns:a16="http://schemas.microsoft.com/office/drawing/2014/main" id="{120E888F-3EC8-2ECB-F30D-DA6D3CDF1E9F}"/>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8FE7DE2-A9E1-1444-0773-D2DE7824034F}"/>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4" name="Straight Connector 13">
            <a:extLst>
              <a:ext uri="{FF2B5EF4-FFF2-40B4-BE49-F238E27FC236}">
                <a16:creationId xmlns:a16="http://schemas.microsoft.com/office/drawing/2014/main" id="{E61780DD-4813-C1EF-709B-AD8E17AF8E38}"/>
              </a:ext>
            </a:extLst>
          </p:cNvPr>
          <p:cNvCxnSpPr>
            <a:cxnSpLocks/>
          </p:cNvCxnSpPr>
          <p:nvPr/>
        </p:nvCxnSpPr>
        <p:spPr>
          <a:xfrm>
            <a:off x="606000" y="3744837"/>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CACBD0D-7F9F-C340-4457-71C4EA2BDEED}"/>
              </a:ext>
            </a:extLst>
          </p:cNvPr>
          <p:cNvCxnSpPr>
            <a:cxnSpLocks/>
          </p:cNvCxnSpPr>
          <p:nvPr/>
        </p:nvCxnSpPr>
        <p:spPr>
          <a:xfrm>
            <a:off x="606000" y="2383198"/>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3F8D436C-60AE-F35A-FA68-A27068C3E528}"/>
              </a:ext>
            </a:extLst>
          </p:cNvPr>
          <p:cNvGrpSpPr/>
          <p:nvPr/>
        </p:nvGrpSpPr>
        <p:grpSpPr>
          <a:xfrm>
            <a:off x="10388470" y="2514076"/>
            <a:ext cx="1113217" cy="328866"/>
            <a:chOff x="10421069" y="2969505"/>
            <a:chExt cx="1113217" cy="328866"/>
          </a:xfrm>
        </p:grpSpPr>
        <p:sp>
          <p:nvSpPr>
            <p:cNvPr id="19" name="Rectangle 18">
              <a:extLst>
                <a:ext uri="{FF2B5EF4-FFF2-40B4-BE49-F238E27FC236}">
                  <a16:creationId xmlns:a16="http://schemas.microsoft.com/office/drawing/2014/main" id="{33AABD42-071D-5F8E-0314-CE9454BFB928}"/>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F8B60CF-BC02-6E4C-6EB4-621DA340F895}"/>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a:extLst>
              <a:ext uri="{FF2B5EF4-FFF2-40B4-BE49-F238E27FC236}">
                <a16:creationId xmlns:a16="http://schemas.microsoft.com/office/drawing/2014/main" id="{82C7C1F3-6254-F923-724C-3AB6CF50430F}"/>
              </a:ext>
            </a:extLst>
          </p:cNvPr>
          <p:cNvGrpSpPr/>
          <p:nvPr/>
        </p:nvGrpSpPr>
        <p:grpSpPr>
          <a:xfrm>
            <a:off x="10388470" y="3867154"/>
            <a:ext cx="1113217" cy="328866"/>
            <a:chOff x="10421069" y="2969505"/>
            <a:chExt cx="1113217" cy="328866"/>
          </a:xfrm>
        </p:grpSpPr>
        <p:sp>
          <p:nvSpPr>
            <p:cNvPr id="22" name="Rectangle 21">
              <a:extLst>
                <a:ext uri="{FF2B5EF4-FFF2-40B4-BE49-F238E27FC236}">
                  <a16:creationId xmlns:a16="http://schemas.microsoft.com/office/drawing/2014/main" id="{06545CB9-EB31-C84F-A1AE-A9005B952443}"/>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75C60885-7591-1E85-FA1F-EFAC4B2C309C}"/>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Slide Number Placeholder 5">
            <a:extLst>
              <a:ext uri="{FF2B5EF4-FFF2-40B4-BE49-F238E27FC236}">
                <a16:creationId xmlns:a16="http://schemas.microsoft.com/office/drawing/2014/main" id="{06B527FC-AD3B-5C2A-F5E7-B7908E40089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19</a:t>
            </a:fld>
            <a:endParaRPr lang="fr-CA" sz="1200" dirty="0"/>
          </a:p>
        </p:txBody>
      </p:sp>
      <p:sp>
        <p:nvSpPr>
          <p:cNvPr id="7" name="TextBox 6">
            <a:extLst>
              <a:ext uri="{FF2B5EF4-FFF2-40B4-BE49-F238E27FC236}">
                <a16:creationId xmlns:a16="http://schemas.microsoft.com/office/drawing/2014/main" id="{79297534-7AF4-49F7-7C3B-449826923A1A}"/>
              </a:ext>
            </a:extLst>
          </p:cNvPr>
          <p:cNvSpPr txBox="1"/>
          <p:nvPr/>
        </p:nvSpPr>
        <p:spPr>
          <a:xfrm>
            <a:off x="620119" y="558717"/>
            <a:ext cx="8900100" cy="708784"/>
          </a:xfrm>
          <a:prstGeom prst="rect">
            <a:avLst/>
          </a:prstGeom>
          <a:noFill/>
        </p:spPr>
        <p:txBody>
          <a:bodyPr wrap="square" lIns="91440" tIns="45720" rIns="91440" bIns="45720" anchor="t">
            <a:spAutoFit/>
          </a:bodyPr>
          <a:lstStyle/>
          <a:p>
            <a:pPr>
              <a:lnSpc>
                <a:spcPts val="2360"/>
              </a:lnSpc>
            </a:pPr>
            <a:r>
              <a:rPr lang="sl-SI" sz="2300" b="0" i="0" u="none" strike="noStrike" noProof="0" dirty="0">
                <a:solidFill>
                  <a:srgbClr val="EC7C69"/>
                </a:solidFill>
              </a:rPr>
              <a:t>Zagotovite toplo, pozorno in osebno prilagojeno storitev, da se gostje počutijo kot doma, varno in negovano – ne le nastanjeni.</a:t>
            </a:r>
          </a:p>
        </p:txBody>
      </p:sp>
      <p:cxnSp>
        <p:nvCxnSpPr>
          <p:cNvPr id="12" name="Straight Connector 11">
            <a:extLst>
              <a:ext uri="{FF2B5EF4-FFF2-40B4-BE49-F238E27FC236}">
                <a16:creationId xmlns:a16="http://schemas.microsoft.com/office/drawing/2014/main" id="{2E2202E2-BFF3-DF2C-D564-AF6E5CC6B8EE}"/>
              </a:ext>
            </a:extLst>
          </p:cNvPr>
          <p:cNvCxnSpPr>
            <a:cxnSpLocks/>
          </p:cNvCxnSpPr>
          <p:nvPr/>
        </p:nvCxnSpPr>
        <p:spPr>
          <a:xfrm>
            <a:off x="606000" y="5120920"/>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9F4AB503-9DF7-A630-A31A-01A10147D602}"/>
              </a:ext>
            </a:extLst>
          </p:cNvPr>
          <p:cNvGrpSpPr/>
          <p:nvPr/>
        </p:nvGrpSpPr>
        <p:grpSpPr>
          <a:xfrm>
            <a:off x="10388470" y="5247556"/>
            <a:ext cx="1113217" cy="328866"/>
            <a:chOff x="10421069" y="2969505"/>
            <a:chExt cx="1113217" cy="328866"/>
          </a:xfrm>
        </p:grpSpPr>
        <p:sp>
          <p:nvSpPr>
            <p:cNvPr id="16" name="Rectangle 15">
              <a:extLst>
                <a:ext uri="{FF2B5EF4-FFF2-40B4-BE49-F238E27FC236}">
                  <a16:creationId xmlns:a16="http://schemas.microsoft.com/office/drawing/2014/main" id="{2EA12914-869E-731A-B9BD-7762AC530AAA}"/>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14D25BF0-DADB-B7A5-C892-23E9FD0F155B}"/>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956865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882D3-343C-A86E-4427-353C756CA156}"/>
            </a:ext>
          </a:extLst>
        </p:cNvPr>
        <p:cNvGrpSpPr/>
        <p:nvPr/>
      </p:nvGrpSpPr>
      <p:grpSpPr>
        <a:xfrm>
          <a:off x="0" y="0"/>
          <a:ext cx="0" cy="0"/>
          <a:chOff x="0" y="0"/>
          <a:chExt cx="0" cy="0"/>
        </a:xfrm>
      </p:grpSpPr>
      <p:pic>
        <p:nvPicPr>
          <p:cNvPr id="10" name="Picture Placeholder 9" descr="A red camper parked in front of a building&#10;&#10;AI-generated content may be incorrect.">
            <a:extLst>
              <a:ext uri="{FF2B5EF4-FFF2-40B4-BE49-F238E27FC236}">
                <a16:creationId xmlns:a16="http://schemas.microsoft.com/office/drawing/2014/main" id="{EF945E19-6E8C-F843-67D4-2F2206D89D78}"/>
              </a:ext>
            </a:extLst>
          </p:cNvPr>
          <p:cNvPicPr>
            <a:picLocks noGrp="1" noChangeAspect="1"/>
          </p:cNvPicPr>
          <p:nvPr>
            <p:ph type="pic" sz="quarter" idx="19"/>
          </p:nvPr>
        </p:nvPicPr>
        <p:blipFill>
          <a:blip r:embed="rId2"/>
          <a:srcRect t="3695" b="3695"/>
          <a:stretch>
            <a:fillRect/>
          </a:stretch>
        </p:blipFill>
        <p:spPr/>
      </p:pic>
      <p:sp>
        <p:nvSpPr>
          <p:cNvPr id="2" name="Text Placeholder 1">
            <a:extLst>
              <a:ext uri="{FF2B5EF4-FFF2-40B4-BE49-F238E27FC236}">
                <a16:creationId xmlns:a16="http://schemas.microsoft.com/office/drawing/2014/main" id="{BA477325-FD39-810A-DCCC-E2BC43119A96}"/>
              </a:ext>
            </a:extLst>
          </p:cNvPr>
          <p:cNvSpPr>
            <a:spLocks noGrp="1"/>
          </p:cNvSpPr>
          <p:nvPr>
            <p:ph type="body" sz="quarter" idx="16"/>
          </p:nvPr>
        </p:nvSpPr>
        <p:spPr>
          <a:xfrm>
            <a:off x="733931" y="2536482"/>
            <a:ext cx="5015940" cy="3066422"/>
          </a:xfrm>
        </p:spPr>
        <p:txBody>
          <a:bodyPr lIns="91440" tIns="45720" rIns="91440" bIns="45720" anchor="t">
            <a:noAutofit/>
          </a:bodyPr>
          <a:lstStyle/>
          <a:p>
            <a:pPr>
              <a:lnSpc>
                <a:spcPts val="3900"/>
              </a:lnSpc>
            </a:pPr>
            <a:r>
              <a:rPr lang="en-GB" sz="4000" b="1" dirty="0"/>
              <a:t>1. </a:t>
            </a:r>
            <a:r>
              <a:rPr lang="en-GB" sz="4000" b="1" dirty="0" err="1"/>
              <a:t>poglavje</a:t>
            </a:r>
            <a:r>
              <a:rPr lang="en-GB" sz="4000" b="1" dirty="0"/>
              <a:t>  </a:t>
            </a:r>
          </a:p>
          <a:p>
            <a:pPr>
              <a:lnSpc>
                <a:spcPts val="3900"/>
              </a:lnSpc>
            </a:pPr>
            <a:endParaRPr lang="en-GB" sz="4000" dirty="0"/>
          </a:p>
          <a:p>
            <a:pPr>
              <a:lnSpc>
                <a:spcPts val="3900"/>
              </a:lnSpc>
            </a:pPr>
            <a:r>
              <a:rPr lang="en-GB" sz="4000" dirty="0"/>
              <a:t>Upravljanje potovanja gosta – pred, med in po bivanju</a:t>
            </a:r>
          </a:p>
          <a:p>
            <a:pPr>
              <a:lnSpc>
                <a:spcPts val="3900"/>
              </a:lnSpc>
            </a:pPr>
            <a:endParaRPr lang="en-GB" sz="4000" dirty="0"/>
          </a:p>
          <a:p>
            <a:pPr>
              <a:lnSpc>
                <a:spcPts val="3900"/>
              </a:lnSpc>
            </a:pPr>
            <a:endParaRPr lang="en-GB" sz="4000" dirty="0"/>
          </a:p>
        </p:txBody>
      </p:sp>
      <p:sp>
        <p:nvSpPr>
          <p:cNvPr id="3" name="Text Placeholder 2">
            <a:extLst>
              <a:ext uri="{FF2B5EF4-FFF2-40B4-BE49-F238E27FC236}">
                <a16:creationId xmlns:a16="http://schemas.microsoft.com/office/drawing/2014/main" id="{A9176FE3-F725-B493-6590-4D70990DBECD}"/>
              </a:ext>
            </a:extLst>
          </p:cNvPr>
          <p:cNvSpPr>
            <a:spLocks noGrp="1"/>
          </p:cNvSpPr>
          <p:nvPr>
            <p:ph type="body" sz="quarter" idx="17"/>
          </p:nvPr>
        </p:nvSpPr>
        <p:spPr>
          <a:xfrm>
            <a:off x="733931" y="1095586"/>
            <a:ext cx="5362069" cy="582221"/>
          </a:xfrm>
        </p:spPr>
        <p:txBody>
          <a:bodyPr/>
          <a:lstStyle/>
          <a:p>
            <a:r>
              <a:rPr lang="en-IE" sz="5000" b="1" dirty="0"/>
              <a:t>Modul 5 </a:t>
            </a:r>
            <a:r>
              <a:rPr lang="en-IE" sz="5000" dirty="0"/>
              <a:t>(1. del)</a:t>
            </a:r>
          </a:p>
        </p:txBody>
      </p:sp>
      <p:sp>
        <p:nvSpPr>
          <p:cNvPr id="4" name="Freeform 3">
            <a:extLst>
              <a:ext uri="{FF2B5EF4-FFF2-40B4-BE49-F238E27FC236}">
                <a16:creationId xmlns:a16="http://schemas.microsoft.com/office/drawing/2014/main" id="{D4292D93-8DE7-A40F-E533-247469C88E6B}"/>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29CAADF3-C22D-8B68-7235-D1AE5B5CFDE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a:t>
            </a:fld>
            <a:endParaRPr lang="fr-CA" sz="1200" dirty="0"/>
          </a:p>
        </p:txBody>
      </p:sp>
      <p:pic>
        <p:nvPicPr>
          <p:cNvPr id="9" name="Picture 8">
            <a:extLst>
              <a:ext uri="{FF2B5EF4-FFF2-40B4-BE49-F238E27FC236}">
                <a16:creationId xmlns:a16="http://schemas.microsoft.com/office/drawing/2014/main" id="{AB513A41-E00C-2C4B-6CE9-79C3E97C2E47}"/>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17217210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Slika, ki vsebuje besede oblačila, oseba, zaprt prostor, zid&#10;&#10;Vsebina, ustvarjena z UI, morda ni pravilna.">
            <a:extLst>
              <a:ext uri="{FF2B5EF4-FFF2-40B4-BE49-F238E27FC236}">
                <a16:creationId xmlns:a16="http://schemas.microsoft.com/office/drawing/2014/main" id="{E9ECCA0B-496B-A45E-AE28-EC4192D1A755}"/>
              </a:ext>
            </a:extLst>
          </p:cNvPr>
          <p:cNvPicPr>
            <a:picLocks noGrp="1" noChangeAspect="1"/>
          </p:cNvPicPr>
          <p:nvPr>
            <p:ph type="pic" sz="quarter" idx="20"/>
          </p:nvPr>
        </p:nvPicPr>
        <p:blipFill>
          <a:blip r:embed="rId2"/>
          <a:srcRect t="7699" b="7699"/>
          <a:stretch/>
        </p:blipFill>
        <p:spPr/>
      </p:pic>
      <p:sp>
        <p:nvSpPr>
          <p:cNvPr id="4" name="Flowchart: Connector 3">
            <a:extLst>
              <a:ext uri="{FF2B5EF4-FFF2-40B4-BE49-F238E27FC236}">
                <a16:creationId xmlns:a16="http://schemas.microsoft.com/office/drawing/2014/main" id="{ABA6A3B0-884E-6004-676E-1AD30E868AB3}"/>
              </a:ext>
            </a:extLst>
          </p:cNvPr>
          <p:cNvSpPr/>
          <p:nvPr/>
        </p:nvSpPr>
        <p:spPr>
          <a:xfrm>
            <a:off x="5408489" y="319293"/>
            <a:ext cx="1647825" cy="1610221"/>
          </a:xfrm>
          <a:prstGeom prst="flowChartConnector">
            <a:avLst/>
          </a:prstGeom>
          <a:solidFill>
            <a:srgbClr val="459597"/>
          </a:solidFill>
          <a:ln w="57150">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E" sz="2400" b="1">
                <a:solidFill>
                  <a:schemeClr val="bg1"/>
                </a:solidFill>
                <a:hlinkClick r:id="rId3">
                  <a:extLst>
                    <a:ext uri="{A12FA001-AC4F-418D-AE19-62706E023703}">
                      <ahyp:hlinkClr xmlns:ahyp="http://schemas.microsoft.com/office/drawing/2018/hyperlinkcolor" val="tx"/>
                    </a:ext>
                  </a:extLst>
                </a:hlinkClick>
              </a:rPr>
              <a:t>Kliknite za ogled videa</a:t>
            </a:r>
          </a:p>
        </p:txBody>
      </p:sp>
      <p:sp>
        <p:nvSpPr>
          <p:cNvPr id="8" name="Text Placeholder 3">
            <a:extLst>
              <a:ext uri="{FF2B5EF4-FFF2-40B4-BE49-F238E27FC236}">
                <a16:creationId xmlns:a16="http://schemas.microsoft.com/office/drawing/2014/main" id="{D8CA970D-A1D9-71A2-78DF-C8FA73689497}"/>
              </a:ext>
            </a:extLst>
          </p:cNvPr>
          <p:cNvSpPr txBox="1">
            <a:spLocks/>
          </p:cNvSpPr>
          <p:nvPr/>
        </p:nvSpPr>
        <p:spPr>
          <a:xfrm>
            <a:off x="629645" y="722576"/>
            <a:ext cx="882459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Zadovoljstvo gostov  </a:t>
            </a:r>
          </a:p>
          <a:p>
            <a:pPr>
              <a:lnSpc>
                <a:spcPts val="3720"/>
              </a:lnSpc>
            </a:pPr>
            <a:endParaRPr lang="en-US" dirty="0"/>
          </a:p>
        </p:txBody>
      </p:sp>
      <p:sp>
        <p:nvSpPr>
          <p:cNvPr id="11" name="Text Placeholder 5">
            <a:extLst>
              <a:ext uri="{FF2B5EF4-FFF2-40B4-BE49-F238E27FC236}">
                <a16:creationId xmlns:a16="http://schemas.microsoft.com/office/drawing/2014/main" id="{0765BA4F-C590-BEFF-FC43-73BB01A27629}"/>
              </a:ext>
            </a:extLst>
          </p:cNvPr>
          <p:cNvSpPr txBox="1">
            <a:spLocks/>
          </p:cNvSpPr>
          <p:nvPr/>
        </p:nvSpPr>
        <p:spPr>
          <a:xfrm>
            <a:off x="629644" y="2262244"/>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Reševanje težav gostov</a:t>
            </a:r>
          </a:p>
        </p:txBody>
      </p:sp>
      <p:sp>
        <p:nvSpPr>
          <p:cNvPr id="12" name="Text Placeholder 4">
            <a:extLst>
              <a:ext uri="{FF2B5EF4-FFF2-40B4-BE49-F238E27FC236}">
                <a16:creationId xmlns:a16="http://schemas.microsoft.com/office/drawing/2014/main" id="{C5C246AC-D9F1-7676-AA0D-AB157A98A111}"/>
              </a:ext>
            </a:extLst>
          </p:cNvPr>
          <p:cNvSpPr txBox="1">
            <a:spLocks/>
          </p:cNvSpPr>
          <p:nvPr/>
        </p:nvSpPr>
        <p:spPr>
          <a:xfrm>
            <a:off x="707798" y="2917092"/>
            <a:ext cx="5466355" cy="324074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b="1" dirty="0">
                <a:solidFill>
                  <a:srgbClr val="459597"/>
                </a:solidFill>
              </a:rPr>
              <a:t>Opis</a:t>
            </a:r>
            <a:r>
              <a:rPr lang="en-GB" sz="2200" b="1" dirty="0">
                <a:solidFill>
                  <a:srgbClr val="EC7C69"/>
                </a:solidFill>
              </a:rPr>
              <a:t> </a:t>
            </a:r>
          </a:p>
          <a:p>
            <a:pPr indent="0">
              <a:lnSpc>
                <a:spcPts val="2240"/>
              </a:lnSpc>
              <a:buClr>
                <a:srgbClr val="459597"/>
              </a:buClr>
            </a:pPr>
            <a:endParaRPr lang="en-GB" sz="2200" b="1" dirty="0">
              <a:solidFill>
                <a:srgbClr val="EC7C69"/>
              </a:solidFill>
            </a:endParaRPr>
          </a:p>
          <a:p>
            <a:pPr indent="0">
              <a:lnSpc>
                <a:spcPts val="2240"/>
              </a:lnSpc>
              <a:buClr>
                <a:srgbClr val="459597"/>
              </a:buClr>
            </a:pPr>
            <a:r>
              <a:rPr lang="en-GB" sz="2200" dirty="0">
                <a:solidFill>
                  <a:srgbClr val="414141"/>
                </a:solidFill>
              </a:rPr>
              <a:t>Reševanje težav gostov ni le odpravljanje problemov – je pomembna priložnost za okrepitev vrednot blagovne znamke, povečanje zvestobe in izboljšanje splošne uspešnosti. Bodite prijazni in proaktivni, ko srečate goste v skupnih prostorih, vprašajte jih, kako jim je všeč bivanje in ali potrebujejo </a:t>
            </a:r>
            <a:r>
              <a:rPr lang="en-GB" sz="2200" dirty="0" err="1">
                <a:solidFill>
                  <a:srgbClr val="414141"/>
                </a:solidFill>
              </a:rPr>
              <a:t>dodatno </a:t>
            </a:r>
            <a:r>
              <a:rPr lang="en-GB" sz="2200" dirty="0">
                <a:solidFill>
                  <a:srgbClr val="414141"/>
                </a:solidFill>
              </a:rPr>
              <a:t>pomoč.</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pPr>
            <a:endParaRPr lang="en-US" sz="2200" dirty="0">
              <a:solidFill>
                <a:srgbClr val="414141"/>
              </a:solidFill>
            </a:endParaRPr>
          </a:p>
        </p:txBody>
      </p:sp>
      <p:pic>
        <p:nvPicPr>
          <p:cNvPr id="20" name="Picture 19">
            <a:extLst>
              <a:ext uri="{FF2B5EF4-FFF2-40B4-BE49-F238E27FC236}">
                <a16:creationId xmlns:a16="http://schemas.microsoft.com/office/drawing/2014/main" id="{20E4E310-F1B1-0EAC-CFBD-E04B1C90750B}"/>
              </a:ext>
            </a:extLst>
          </p:cNvPr>
          <p:cNvPicPr>
            <a:picLocks noChangeAspect="1"/>
          </p:cNvPicPr>
          <p:nvPr/>
        </p:nvPicPr>
        <p:blipFill>
          <a:blip r:embed="rId4">
            <a:alphaModFix/>
            <a:extLst>
              <a:ext uri="{28A0092B-C50C-407E-A947-70E740481C1C}">
                <a14:useLocalDpi xmlns:a14="http://schemas.microsoft.com/office/drawing/2010/main" val="0"/>
              </a:ext>
            </a:extLst>
          </a:blip>
          <a:srcRect l="53155" t="-1" r="5047" b="49903"/>
          <a:stretch/>
        </p:blipFill>
        <p:spPr>
          <a:xfrm>
            <a:off x="6495981" y="4309191"/>
            <a:ext cx="3580276" cy="2659133"/>
          </a:xfrm>
          <a:prstGeom prst="rect">
            <a:avLst/>
          </a:prstGeom>
        </p:spPr>
      </p:pic>
      <p:cxnSp>
        <p:nvCxnSpPr>
          <p:cNvPr id="23" name="Straight Connector 22">
            <a:extLst>
              <a:ext uri="{FF2B5EF4-FFF2-40B4-BE49-F238E27FC236}">
                <a16:creationId xmlns:a16="http://schemas.microsoft.com/office/drawing/2014/main" id="{EC5D1C08-10AA-A11A-CEBD-0586E6E0AA66}"/>
              </a:ext>
            </a:extLst>
          </p:cNvPr>
          <p:cNvCxnSpPr>
            <a:cxnSpLocks/>
          </p:cNvCxnSpPr>
          <p:nvPr/>
        </p:nvCxnSpPr>
        <p:spPr>
          <a:xfrm>
            <a:off x="0" y="1500714"/>
            <a:ext cx="5041944"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4" name="Slide Number Placeholder 5">
            <a:extLst>
              <a:ext uri="{FF2B5EF4-FFF2-40B4-BE49-F238E27FC236}">
                <a16:creationId xmlns:a16="http://schemas.microsoft.com/office/drawing/2014/main" id="{5D4F132E-2805-B0B2-6527-8BAE46BB4323}"/>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20</a:t>
            </a:fld>
            <a:endParaRPr lang="fr-CA" sz="1200" dirty="0"/>
          </a:p>
        </p:txBody>
      </p:sp>
    </p:spTree>
    <p:extLst>
      <p:ext uri="{BB962C8B-B14F-4D97-AF65-F5344CB8AC3E}">
        <p14:creationId xmlns:p14="http://schemas.microsoft.com/office/powerpoint/2010/main" val="28784417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8F31E-AA62-62BF-95B0-55C1B18CA5C8}"/>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282981F5-E9F7-6B66-15C8-2C807DD0BB62}"/>
              </a:ext>
            </a:extLst>
          </p:cNvPr>
          <p:cNvSpPr>
            <a:spLocks noGrp="1"/>
          </p:cNvSpPr>
          <p:nvPr>
            <p:ph type="body" sz="quarter" idx="65"/>
          </p:nvPr>
        </p:nvSpPr>
        <p:spPr/>
        <p:txBody>
          <a:bodyPr/>
          <a:lstStyle/>
          <a:p>
            <a:pPr algn="ctr"/>
            <a:r>
              <a:rPr lang="en-GB" sz="1200" dirty="0"/>
              <a:t>Avtor fotografije: </a:t>
            </a:r>
            <a:r>
              <a:rPr lang="fr-FR" sz="1200" dirty="0"/>
              <a:t>Châteaux dans Les </a:t>
            </a:r>
            <a:r>
              <a:rPr lang="fr-FR" sz="1200" dirty="0" err="1"/>
              <a:t>Arbes</a:t>
            </a:r>
            <a:endParaRPr lang="en-GB" sz="1200" dirty="0"/>
          </a:p>
        </p:txBody>
      </p:sp>
      <p:pic>
        <p:nvPicPr>
          <p:cNvPr id="12" name="Označba mesta slike 11" descr="Slika, ki vsebuje besede besedilo, oblačila, moški, obutev&#10;&#10;Vsebina, ustvarjena z UI, morda ni pravilna.">
            <a:extLst>
              <a:ext uri="{FF2B5EF4-FFF2-40B4-BE49-F238E27FC236}">
                <a16:creationId xmlns:a16="http://schemas.microsoft.com/office/drawing/2014/main" id="{DAAD4CFD-0C2A-6FF6-6D85-12E64C3DD412}"/>
              </a:ext>
            </a:extLst>
          </p:cNvPr>
          <p:cNvPicPr>
            <a:picLocks noGrp="1" noChangeAspect="1"/>
          </p:cNvPicPr>
          <p:nvPr>
            <p:ph type="pic" sz="quarter" idx="13"/>
          </p:nvPr>
        </p:nvPicPr>
        <p:blipFill>
          <a:blip r:embed="rId2"/>
          <a:srcRect l="2383" r="2383"/>
          <a:stretch/>
        </p:blipFill>
        <p:spPr/>
      </p:pic>
      <p:sp>
        <p:nvSpPr>
          <p:cNvPr id="4" name="Text Placeholder 3">
            <a:extLst>
              <a:ext uri="{FF2B5EF4-FFF2-40B4-BE49-F238E27FC236}">
                <a16:creationId xmlns:a16="http://schemas.microsoft.com/office/drawing/2014/main" id="{5B706A4E-01AA-A462-DF7A-39EC30B31C17}"/>
              </a:ext>
            </a:extLst>
          </p:cNvPr>
          <p:cNvSpPr txBox="1">
            <a:spLocks/>
          </p:cNvSpPr>
          <p:nvPr/>
        </p:nvSpPr>
        <p:spPr>
          <a:xfrm>
            <a:off x="629645" y="722576"/>
            <a:ext cx="709632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Primer: </a:t>
            </a:r>
            <a:r>
              <a:rPr lang="en-US" dirty="0">
                <a:solidFill>
                  <a:srgbClr val="414141"/>
                </a:solidFill>
              </a:rPr>
              <a:t>Predlagajte nekaj edinstvenega</a:t>
            </a:r>
          </a:p>
          <a:p>
            <a:pPr>
              <a:lnSpc>
                <a:spcPts val="3720"/>
              </a:lnSpc>
            </a:pPr>
            <a:endParaRPr lang="en-US" dirty="0"/>
          </a:p>
        </p:txBody>
      </p:sp>
      <p:sp>
        <p:nvSpPr>
          <p:cNvPr id="9" name="Text Placeholder 5">
            <a:extLst>
              <a:ext uri="{FF2B5EF4-FFF2-40B4-BE49-F238E27FC236}">
                <a16:creationId xmlns:a16="http://schemas.microsoft.com/office/drawing/2014/main" id="{80F97502-8678-49A9-30F2-3BB13A45927E}"/>
              </a:ext>
            </a:extLst>
          </p:cNvPr>
          <p:cNvSpPr txBox="1">
            <a:spLocks/>
          </p:cNvSpPr>
          <p:nvPr/>
        </p:nvSpPr>
        <p:spPr>
          <a:xfrm>
            <a:off x="629645" y="2482660"/>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l-SI" b="1" dirty="0">
                <a:ea typeface="Calibri"/>
                <a:cs typeface="Calibri"/>
              </a:rPr>
              <a:t>Maribor:</a:t>
            </a:r>
          </a:p>
          <a:p>
            <a:endParaRPr lang="sl-SI" b="1" dirty="0">
              <a:ea typeface="Calibri"/>
              <a:cs typeface="Calibri"/>
            </a:endParaRPr>
          </a:p>
        </p:txBody>
      </p:sp>
      <p:sp>
        <p:nvSpPr>
          <p:cNvPr id="10" name="Text Placeholder 4">
            <a:extLst>
              <a:ext uri="{FF2B5EF4-FFF2-40B4-BE49-F238E27FC236}">
                <a16:creationId xmlns:a16="http://schemas.microsoft.com/office/drawing/2014/main" id="{04AF7097-074C-7A09-D075-3FD5AA47F2BE}"/>
              </a:ext>
            </a:extLst>
          </p:cNvPr>
          <p:cNvSpPr txBox="1">
            <a:spLocks/>
          </p:cNvSpPr>
          <p:nvPr/>
        </p:nvSpPr>
        <p:spPr>
          <a:xfrm>
            <a:off x="698030" y="3254739"/>
            <a:ext cx="5466355" cy="324074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Clr>
                <a:srgbClr val="459597"/>
              </a:buClr>
              <a:buFont typeface="Arial" panose="020B0604020202020204" pitchFamily="34" charset="0"/>
              <a:buChar char="•"/>
            </a:pPr>
            <a:r>
              <a:rPr lang="sl-SI" sz="2200" dirty="0">
                <a:solidFill>
                  <a:srgbClr val="414141"/>
                </a:solidFill>
                <a:ea typeface="Calibri"/>
                <a:cs typeface="Calibri"/>
              </a:rPr>
              <a:t>Od </a:t>
            </a:r>
            <a:r>
              <a:rPr lang="sl-SI" sz="2200" b="1" dirty="0">
                <a:solidFill>
                  <a:srgbClr val="414141"/>
                </a:solidFill>
                <a:ea typeface="Calibri"/>
                <a:cs typeface="Calibri"/>
              </a:rPr>
              <a:t>najstarejše vinske trte na svetu </a:t>
            </a:r>
            <a:r>
              <a:rPr lang="sl-SI" sz="2200" dirty="0">
                <a:solidFill>
                  <a:srgbClr val="414141"/>
                </a:solidFill>
                <a:ea typeface="Calibri"/>
                <a:cs typeface="Calibri"/>
              </a:rPr>
              <a:t>do ene najstarejših vinskih kleti v Evropi, od mariborskega gradu in Regionalnega muzeja do živahne energije glavnih trgov in mestnega parka.</a:t>
            </a:r>
          </a:p>
          <a:p>
            <a:pPr marL="342900" indent="-342900">
              <a:buClr>
                <a:srgbClr val="459597"/>
              </a:buClr>
              <a:buFont typeface="Arial" panose="020B0604020202020204" pitchFamily="34" charset="0"/>
              <a:buChar char="•"/>
            </a:pPr>
            <a:r>
              <a:rPr lang="sl-SI" sz="2200" dirty="0">
                <a:solidFill>
                  <a:srgbClr val="459597"/>
                </a:solidFill>
                <a:ea typeface="Calibri"/>
                <a:cs typeface="Calibri"/>
                <a:hlinkClick r:id="rId3">
                  <a:extLst>
                    <a:ext uri="{A12FA001-AC4F-418D-AE19-62706E023703}">
                      <ahyp:hlinkClr xmlns:ahyp="http://schemas.microsoft.com/office/drawing/2018/hyperlinkcolor" val="tx"/>
                    </a:ext>
                  </a:extLst>
                </a:hlinkClick>
              </a:rPr>
              <a:t>Najbolj zanimive znamenitosti v Mariboru</a:t>
            </a:r>
            <a:endParaRPr lang="sl-SI" sz="2200" dirty="0">
              <a:solidFill>
                <a:srgbClr val="459597"/>
              </a:solidFill>
              <a:ea typeface="Calibri"/>
              <a:cs typeface="Calibri"/>
            </a:endParaRPr>
          </a:p>
        </p:txBody>
      </p:sp>
      <p:cxnSp>
        <p:nvCxnSpPr>
          <p:cNvPr id="19" name="Straight Connector 18">
            <a:extLst>
              <a:ext uri="{FF2B5EF4-FFF2-40B4-BE49-F238E27FC236}">
                <a16:creationId xmlns:a16="http://schemas.microsoft.com/office/drawing/2014/main" id="{7F76FBA3-8A72-B70F-5A33-BF0FBA124D7C}"/>
              </a:ext>
            </a:extLst>
          </p:cNvPr>
          <p:cNvCxnSpPr>
            <a:cxnSpLocks/>
          </p:cNvCxnSpPr>
          <p:nvPr/>
        </p:nvCxnSpPr>
        <p:spPr>
          <a:xfrm>
            <a:off x="0" y="1890679"/>
            <a:ext cx="5041944"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1" name="Slide Number Placeholder 5">
            <a:extLst>
              <a:ext uri="{FF2B5EF4-FFF2-40B4-BE49-F238E27FC236}">
                <a16:creationId xmlns:a16="http://schemas.microsoft.com/office/drawing/2014/main" id="{2B3E202E-53A5-19FA-19B4-294BFE580C13}"/>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21</a:t>
            </a:fld>
            <a:endParaRPr lang="fr-CA" sz="1200" dirty="0"/>
          </a:p>
        </p:txBody>
      </p:sp>
    </p:spTree>
    <p:extLst>
      <p:ext uri="{BB962C8B-B14F-4D97-AF65-F5344CB8AC3E}">
        <p14:creationId xmlns:p14="http://schemas.microsoft.com/office/powerpoint/2010/main" val="17346298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F55022-2993-0173-6026-8D30E5F567BF}"/>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30AFEBA0-4D02-88E9-2D5F-25CCE44C1C48}"/>
              </a:ext>
            </a:extLst>
          </p:cNvPr>
          <p:cNvSpPr txBox="1">
            <a:spLocks/>
          </p:cNvSpPr>
          <p:nvPr/>
        </p:nvSpPr>
        <p:spPr>
          <a:xfrm>
            <a:off x="619876" y="253985"/>
            <a:ext cx="9781366" cy="80365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620"/>
              </a:lnSpc>
            </a:pPr>
            <a:r>
              <a:rPr lang="en-US" dirty="0"/>
              <a:t>Razumevanje potovanja gosta: Seznam za </a:t>
            </a:r>
            <a:r>
              <a:rPr lang="en-US" dirty="0" err="1"/>
              <a:t>preverjanje</a:t>
            </a:r>
            <a:r>
              <a:rPr lang="en-US" dirty="0"/>
              <a:t> „po </a:t>
            </a:r>
            <a:r>
              <a:rPr lang="en-US" dirty="0" err="1"/>
              <a:t>bivanju</a:t>
            </a:r>
            <a:r>
              <a:rPr lang="en-US" dirty="0"/>
              <a:t>“</a:t>
            </a:r>
          </a:p>
          <a:p>
            <a:pPr>
              <a:lnSpc>
                <a:spcPts val="3620"/>
              </a:lnSpc>
            </a:pPr>
            <a:endParaRPr lang="en-US" dirty="0"/>
          </a:p>
          <a:p>
            <a:pPr>
              <a:lnSpc>
                <a:spcPts val="3620"/>
              </a:lnSpc>
            </a:pPr>
            <a:endParaRPr lang="en-US" dirty="0"/>
          </a:p>
          <a:p>
            <a:pPr>
              <a:lnSpc>
                <a:spcPts val="3620"/>
              </a:lnSpc>
            </a:pPr>
            <a:endParaRPr lang="en-US" dirty="0"/>
          </a:p>
        </p:txBody>
      </p:sp>
      <p:cxnSp>
        <p:nvCxnSpPr>
          <p:cNvPr id="10" name="Straight Connector 9">
            <a:extLst>
              <a:ext uri="{FF2B5EF4-FFF2-40B4-BE49-F238E27FC236}">
                <a16:creationId xmlns:a16="http://schemas.microsoft.com/office/drawing/2014/main" id="{F4B5A36D-651A-4973-957C-D126CCC206AE}"/>
              </a:ext>
            </a:extLst>
          </p:cNvPr>
          <p:cNvCxnSpPr>
            <a:cxnSpLocks/>
          </p:cNvCxnSpPr>
          <p:nvPr/>
        </p:nvCxnSpPr>
        <p:spPr>
          <a:xfrm>
            <a:off x="0" y="1277593"/>
            <a:ext cx="952022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F9EDB281-F6DB-FEE1-A032-E8B6616C0694}"/>
              </a:ext>
            </a:extLst>
          </p:cNvPr>
          <p:cNvSpPr txBox="1">
            <a:spLocks/>
          </p:cNvSpPr>
          <p:nvPr/>
        </p:nvSpPr>
        <p:spPr>
          <a:xfrm>
            <a:off x="629645" y="2485397"/>
            <a:ext cx="8890575" cy="3657600"/>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spcAft>
                <a:spcPts val="1200"/>
              </a:spcAft>
              <a:buClr>
                <a:srgbClr val="459597"/>
              </a:buClr>
              <a:buFont typeface="+mj-lt"/>
              <a:buAutoNum type="arabicPeriod"/>
            </a:pPr>
            <a:r>
              <a:rPr lang="en-IE" sz="2200" b="1" dirty="0" err="1">
                <a:solidFill>
                  <a:srgbClr val="414141"/>
                </a:solidFill>
                <a:latin typeface="Calibri"/>
                <a:ea typeface="Calibri"/>
                <a:cs typeface="Calibri"/>
              </a:rPr>
              <a:t>Vprašajte</a:t>
            </a:r>
            <a:r>
              <a:rPr lang="en-IE" sz="2200" b="1" dirty="0">
                <a:solidFill>
                  <a:srgbClr val="414141"/>
                </a:solidFill>
                <a:latin typeface="Calibri"/>
                <a:ea typeface="Calibri"/>
                <a:cs typeface="Calibri"/>
              </a:rPr>
              <a:t> po </a:t>
            </a:r>
            <a:r>
              <a:rPr lang="en-IE" sz="2200" b="1" dirty="0" err="1">
                <a:solidFill>
                  <a:srgbClr val="414141"/>
                </a:solidFill>
                <a:latin typeface="Calibri"/>
                <a:ea typeface="Calibri"/>
                <a:cs typeface="Calibri"/>
              </a:rPr>
              <a:t>vtisih</a:t>
            </a:r>
            <a:r>
              <a:rPr lang="en-IE" sz="2200" b="1" dirty="0">
                <a:solidFill>
                  <a:srgbClr val="414141"/>
                </a:solidFill>
                <a:latin typeface="Calibri"/>
                <a:ea typeface="Calibri"/>
                <a:cs typeface="Calibri"/>
              </a:rPr>
              <a:t> </a:t>
            </a:r>
            <a:r>
              <a:rPr lang="en-IE" sz="2200" b="1" dirty="0" err="1">
                <a:solidFill>
                  <a:srgbClr val="414141"/>
                </a:solidFill>
                <a:latin typeface="Calibri"/>
                <a:ea typeface="Calibri"/>
                <a:cs typeface="Calibri"/>
              </a:rPr>
              <a:t>iz</a:t>
            </a:r>
            <a:r>
              <a:rPr lang="en-IE" sz="2200" b="1" dirty="0">
                <a:solidFill>
                  <a:srgbClr val="414141"/>
                </a:solidFill>
                <a:latin typeface="Calibri"/>
                <a:ea typeface="Calibri"/>
                <a:cs typeface="Calibri"/>
              </a:rPr>
              <a:t> </a:t>
            </a:r>
            <a:r>
              <a:rPr lang="en-IE" sz="2200" b="1" dirty="0" err="1">
                <a:solidFill>
                  <a:srgbClr val="414141"/>
                </a:solidFill>
                <a:latin typeface="Calibri"/>
                <a:ea typeface="Calibri"/>
                <a:cs typeface="Calibri"/>
              </a:rPr>
              <a:t>bivanja</a:t>
            </a:r>
            <a:r>
              <a:rPr lang="en-IE" sz="2200" b="1" dirty="0">
                <a:solidFill>
                  <a:srgbClr val="414141"/>
                </a:solidFill>
                <a:latin typeface="Calibri"/>
                <a:ea typeface="Calibri"/>
                <a:cs typeface="Calibri"/>
              </a:rPr>
              <a:t> </a:t>
            </a:r>
            <a:r>
              <a:rPr lang="en-IE" sz="2200" dirty="0">
                <a:solidFill>
                  <a:srgbClr val="414141"/>
                </a:solidFill>
                <a:latin typeface="Calibri"/>
                <a:ea typeface="Calibri"/>
                <a:cs typeface="Calibri"/>
              </a:rPr>
              <a:t>– </a:t>
            </a:r>
            <a:r>
              <a:rPr lang="en-IE" sz="2200" dirty="0" err="1">
                <a:solidFill>
                  <a:srgbClr val="414141"/>
                </a:solidFill>
                <a:latin typeface="Calibri"/>
                <a:ea typeface="Calibri"/>
                <a:cs typeface="Calibri"/>
              </a:rPr>
              <a:t>poslušajte</a:t>
            </a:r>
            <a:r>
              <a:rPr lang="en-IE" sz="2200" dirty="0">
                <a:solidFill>
                  <a:srgbClr val="414141"/>
                </a:solidFill>
                <a:latin typeface="Calibri"/>
                <a:ea typeface="Calibri"/>
                <a:cs typeface="Calibri"/>
              </a:rPr>
              <a:t> in </a:t>
            </a:r>
            <a:r>
              <a:rPr lang="en-IE" sz="2200" dirty="0" err="1">
                <a:solidFill>
                  <a:srgbClr val="414141"/>
                </a:solidFill>
                <a:latin typeface="Calibri"/>
                <a:ea typeface="Calibri"/>
                <a:cs typeface="Calibri"/>
              </a:rPr>
              <a:t>odgovorite</a:t>
            </a:r>
            <a:r>
              <a:rPr lang="en-IE" sz="2200" dirty="0">
                <a:solidFill>
                  <a:srgbClr val="414141"/>
                </a:solidFill>
                <a:latin typeface="Calibri"/>
                <a:ea typeface="Calibri"/>
                <a:cs typeface="Calibri"/>
              </a:rPr>
              <a:t> </a:t>
            </a:r>
            <a:r>
              <a:rPr lang="en-IE" sz="2200" dirty="0" err="1">
                <a:solidFill>
                  <a:srgbClr val="414141"/>
                </a:solidFill>
                <a:latin typeface="Calibri"/>
                <a:ea typeface="Calibri"/>
                <a:cs typeface="Calibri"/>
              </a:rPr>
              <a:t>profesionalno</a:t>
            </a:r>
            <a:r>
              <a:rPr lang="en-IE" sz="2200" dirty="0">
                <a:solidFill>
                  <a:srgbClr val="414141"/>
                </a:solidFill>
                <a:latin typeface="Calibri"/>
                <a:ea typeface="Calibri"/>
                <a:cs typeface="Calibri"/>
              </a:rPr>
              <a:t>. </a:t>
            </a:r>
            <a:r>
              <a:rPr lang="en-IE" sz="2200" dirty="0" err="1">
                <a:solidFill>
                  <a:srgbClr val="414141"/>
                </a:solidFill>
                <a:latin typeface="Calibri"/>
                <a:ea typeface="Calibri"/>
                <a:cs typeface="Calibri"/>
              </a:rPr>
              <a:t>Vprašajte</a:t>
            </a:r>
            <a:r>
              <a:rPr lang="en-IE" sz="2200" dirty="0">
                <a:solidFill>
                  <a:srgbClr val="414141"/>
                </a:solidFill>
                <a:latin typeface="Calibri"/>
                <a:ea typeface="Calibri"/>
                <a:cs typeface="Calibri"/>
              </a:rPr>
              <a:t> z iskrenim zanimanjem in pozorno poslušajte odgovor. Če gost izrazi </a:t>
            </a:r>
            <a:r>
              <a:rPr lang="en-IE" sz="2200" b="1" dirty="0">
                <a:solidFill>
                  <a:srgbClr val="414141"/>
                </a:solidFill>
                <a:latin typeface="Calibri"/>
                <a:ea typeface="Calibri"/>
                <a:cs typeface="Calibri"/>
              </a:rPr>
              <a:t>kakršno koli zaskrbljenost</a:t>
            </a:r>
            <a:r>
              <a:rPr lang="en-IE" sz="2200" dirty="0">
                <a:solidFill>
                  <a:srgbClr val="414141"/>
                </a:solidFill>
                <a:latin typeface="Calibri"/>
                <a:ea typeface="Calibri"/>
                <a:cs typeface="Calibri"/>
              </a:rPr>
              <a:t>, odgovorite z empatijo: »Zelo mi je žal, da to slišim. Hvala, da ste nas obvestili. Cenimo vaše povratne informacije, saj so edini način, da izboljšamo naše storitve«. Po potrebi ponudite majhno pozornost (popust, opravičilo, brezplačno kavo).</a:t>
            </a:r>
          </a:p>
          <a:p>
            <a:pPr marL="457200" lvl="0" indent="-457200">
              <a:lnSpc>
                <a:spcPts val="2340"/>
              </a:lnSpc>
              <a:spcAft>
                <a:spcPts val="1200"/>
              </a:spcAft>
              <a:buClr>
                <a:srgbClr val="459597"/>
              </a:buClr>
              <a:buFont typeface="+mj-lt"/>
              <a:buAutoNum type="arabicPeriod"/>
            </a:pPr>
            <a:r>
              <a:rPr lang="en-IE" sz="2200" b="1" dirty="0">
                <a:solidFill>
                  <a:srgbClr val="414141"/>
                </a:solidFill>
                <a:latin typeface="Calibri" panose="020F0502020204030204" pitchFamily="34" charset="0"/>
                <a:cs typeface="Calibri" panose="020F0502020204030204" pitchFamily="34" charset="0"/>
              </a:rPr>
              <a:t>Potrdite morebitne (dodatne) stroške</a:t>
            </a:r>
            <a:r>
              <a:rPr lang="en-IE" sz="2200" dirty="0">
                <a:solidFill>
                  <a:srgbClr val="414141"/>
                </a:solidFill>
                <a:latin typeface="Calibri" panose="020F0502020204030204" pitchFamily="34" charset="0"/>
                <a:cs typeface="Calibri" panose="020F0502020204030204" pitchFamily="34" charset="0"/>
              </a:rPr>
              <a:t>, kot so minibar, sobna strežba itd., in izročite končni račun.</a:t>
            </a:r>
          </a:p>
          <a:p>
            <a:pPr marL="457200" lvl="0" indent="-457200">
              <a:lnSpc>
                <a:spcPts val="2340"/>
              </a:lnSpc>
              <a:spcAft>
                <a:spcPts val="1200"/>
              </a:spcAft>
              <a:buClr>
                <a:srgbClr val="459597"/>
              </a:buClr>
              <a:buFont typeface="+mj-lt"/>
              <a:buAutoNum type="arabicPeriod"/>
            </a:pPr>
            <a:r>
              <a:rPr lang="en-IE" sz="2200" b="1" dirty="0">
                <a:solidFill>
                  <a:srgbClr val="414141"/>
                </a:solidFill>
                <a:latin typeface="Calibri" panose="020F0502020204030204" pitchFamily="34" charset="0"/>
                <a:cs typeface="Calibri" panose="020F0502020204030204" pitchFamily="34" charset="0"/>
              </a:rPr>
              <a:t>Gosta povabite, naj pusti oceno ali povratno informacijo</a:t>
            </a:r>
            <a:r>
              <a:rPr lang="en-IE" sz="2200" dirty="0">
                <a:solidFill>
                  <a:srgbClr val="414141"/>
                </a:solidFill>
                <a:latin typeface="Calibri" panose="020F0502020204030204" pitchFamily="34" charset="0"/>
                <a:cs typeface="Calibri" panose="020F0502020204030204" pitchFamily="34" charset="0"/>
              </a:rPr>
              <a:t>: »Če ste bili zadovoljni z bivanjem, bi bili zelo hvaležni za kratko oceno na spletu – to pomaga tudi drugim, da nas najdejo.« Nikoli ne pritiskajte na gosta. Bodite prijazni in pustite, da je to prostovoljno.</a:t>
            </a:r>
          </a:p>
          <a:p>
            <a:pPr marL="457200" lvl="0" indent="-457200">
              <a:lnSpc>
                <a:spcPts val="2340"/>
              </a:lnSpc>
              <a:spcAft>
                <a:spcPts val="1200"/>
              </a:spcAft>
              <a:buClr>
                <a:srgbClr val="459597"/>
              </a:buClr>
              <a:buFont typeface="+mj-lt"/>
              <a:buAutoNum type="arabicPeriod"/>
            </a:pPr>
            <a:endParaRPr lang="en-IE" sz="2200" dirty="0">
              <a:solidFill>
                <a:srgbClr val="414141"/>
              </a:solidFill>
              <a:latin typeface="Calibri" panose="020F0502020204030204" pitchFamily="34" charset="0"/>
              <a:cs typeface="Calibri" panose="020F0502020204030204" pitchFamily="34" charset="0"/>
            </a:endParaRPr>
          </a:p>
          <a:p>
            <a:pPr marL="457200" indent="-457200">
              <a:lnSpc>
                <a:spcPts val="2340"/>
              </a:lnSpc>
              <a:spcAft>
                <a:spcPts val="1200"/>
              </a:spcAft>
              <a:buClr>
                <a:srgbClr val="459597"/>
              </a:buClr>
              <a:buFont typeface="+mj-lt"/>
              <a:buAutoNum type="arabicPeriod"/>
            </a:pPr>
            <a:endParaRPr lang="en-IE" sz="2200" dirty="0">
              <a:solidFill>
                <a:srgbClr val="414141"/>
              </a:solidFill>
              <a:latin typeface="Calibri" panose="020F0502020204030204" pitchFamily="34" charset="0"/>
              <a:cs typeface="Calibri" panose="020F0502020204030204" pitchFamily="34" charset="0"/>
            </a:endParaRPr>
          </a:p>
          <a:p>
            <a:pPr marL="457200" indent="-457200">
              <a:lnSpc>
                <a:spcPts val="2340"/>
              </a:lnSpc>
              <a:spcAft>
                <a:spcPts val="1200"/>
              </a:spcAft>
              <a:buClr>
                <a:srgbClr val="459597"/>
              </a:buClr>
              <a:buFont typeface="+mj-lt"/>
              <a:buAutoNum type="arabicPeriod"/>
            </a:pPr>
            <a:endParaRPr lang="sl-SI" sz="2200" b="0" i="0" u="none" strike="noStrike" noProof="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a:pPr>
            <a:endParaRPr lang="en-GB" sz="220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a:pPr>
            <a:endParaRPr lang="en-US" sz="2200" dirty="0">
              <a:solidFill>
                <a:srgbClr val="414141"/>
              </a:solidFill>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2A4F6BE2-7A47-AF93-7F39-C3685B3FCF8F}"/>
              </a:ext>
            </a:extLst>
          </p:cNvPr>
          <p:cNvSpPr txBox="1"/>
          <p:nvPr/>
        </p:nvSpPr>
        <p:spPr>
          <a:xfrm>
            <a:off x="620120" y="1429993"/>
            <a:ext cx="8900100" cy="1016560"/>
          </a:xfrm>
          <a:prstGeom prst="rect">
            <a:avLst/>
          </a:prstGeom>
          <a:noFill/>
        </p:spPr>
        <p:txBody>
          <a:bodyPr wrap="square" lIns="91440" tIns="45720" rIns="91440" bIns="45720" anchor="t">
            <a:spAutoFit/>
          </a:bodyPr>
          <a:lstStyle/>
          <a:p>
            <a:pPr>
              <a:lnSpc>
                <a:spcPts val="2360"/>
              </a:lnSpc>
            </a:pPr>
            <a:r>
              <a:rPr lang="sl-SI" sz="2300" b="0" i="0" u="none" strike="noStrike" noProof="0" dirty="0">
                <a:solidFill>
                  <a:srgbClr val="EC7C69"/>
                </a:solidFill>
              </a:rPr>
              <a:t>Gostom pustite topel končni vtis, poskrbite, da se bodo počutili </a:t>
            </a:r>
            <a:r>
              <a:rPr lang="sl-SI" sz="2300" dirty="0">
                <a:solidFill>
                  <a:srgbClr val="EC7C69"/>
                </a:solidFill>
              </a:rPr>
              <a:t>cenjeni</a:t>
            </a:r>
            <a:r>
              <a:rPr lang="sl-SI" sz="2300" b="0" i="0" u="none" strike="noStrike" noProof="0" dirty="0">
                <a:solidFill>
                  <a:srgbClr val="EC7C69"/>
                </a:solidFill>
              </a:rPr>
              <a:t>, in jih povabite, naj se vrnejo ali pustijo oceno.</a:t>
            </a:r>
          </a:p>
          <a:p>
            <a:pPr>
              <a:lnSpc>
                <a:spcPts val="2360"/>
              </a:lnSpc>
            </a:pPr>
            <a:endParaRPr lang="sl-SI" sz="2300" dirty="0">
              <a:solidFill>
                <a:srgbClr val="EC7C69"/>
              </a:solidFill>
            </a:endParaRPr>
          </a:p>
        </p:txBody>
      </p:sp>
      <p:sp>
        <p:nvSpPr>
          <p:cNvPr id="6" name="Text Placeholder 4">
            <a:extLst>
              <a:ext uri="{FF2B5EF4-FFF2-40B4-BE49-F238E27FC236}">
                <a16:creationId xmlns:a16="http://schemas.microsoft.com/office/drawing/2014/main" id="{7CC30289-85E3-EFEF-E0DB-1BCB7A3C6117}"/>
              </a:ext>
            </a:extLst>
          </p:cNvPr>
          <p:cNvSpPr txBox="1">
            <a:spLocks/>
          </p:cNvSpPr>
          <p:nvPr/>
        </p:nvSpPr>
        <p:spPr>
          <a:xfrm>
            <a:off x="9520220" y="2019744"/>
            <a:ext cx="2176912" cy="430886"/>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indent="0" algn="r">
              <a:lnSpc>
                <a:spcPts val="2340"/>
              </a:lnSpc>
              <a:spcAft>
                <a:spcPts val="600"/>
              </a:spcAft>
              <a:buClr>
                <a:srgbClr val="459597"/>
              </a:buClr>
            </a:pPr>
            <a:r>
              <a:rPr lang="en-IE" sz="2600" b="1" dirty="0">
                <a:solidFill>
                  <a:srgbClr val="EC7C69"/>
                </a:solidFill>
                <a:latin typeface="Calibri" panose="020F0502020204030204" pitchFamily="34" charset="0"/>
                <a:cs typeface="Calibri" panose="020F0502020204030204" pitchFamily="34" charset="0"/>
              </a:rPr>
              <a:t>Da     Ne</a:t>
            </a:r>
          </a:p>
          <a:p>
            <a:pPr lvl="0" indent="0" algn="r">
              <a:lnSpc>
                <a:spcPts val="2340"/>
              </a:lnSpc>
              <a:spcAft>
                <a:spcPts val="600"/>
              </a:spcAft>
              <a:buClr>
                <a:srgbClr val="459597"/>
              </a:buClr>
            </a:pPr>
            <a:endParaRPr lang="en-IE" sz="2800" b="1" dirty="0">
              <a:solidFill>
                <a:srgbClr val="EC7C69"/>
              </a:solidFill>
              <a:latin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BF82EC36-C0AB-5F6F-66EA-507B5346F4E6}"/>
              </a:ext>
            </a:extLst>
          </p:cNvPr>
          <p:cNvGrpSpPr/>
          <p:nvPr/>
        </p:nvGrpSpPr>
        <p:grpSpPr>
          <a:xfrm>
            <a:off x="10404136" y="2586995"/>
            <a:ext cx="1113217" cy="328866"/>
            <a:chOff x="10421069" y="2969505"/>
            <a:chExt cx="1113217" cy="328866"/>
          </a:xfrm>
        </p:grpSpPr>
        <p:sp>
          <p:nvSpPr>
            <p:cNvPr id="8" name="Rectangle 7">
              <a:extLst>
                <a:ext uri="{FF2B5EF4-FFF2-40B4-BE49-F238E27FC236}">
                  <a16:creationId xmlns:a16="http://schemas.microsoft.com/office/drawing/2014/main" id="{255FF0D6-83F0-C276-0415-0D2B8F0BAE99}"/>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3F47A84-DEC9-94F4-2B2B-25EAA00CF338}"/>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4" name="Straight Connector 13">
            <a:extLst>
              <a:ext uri="{FF2B5EF4-FFF2-40B4-BE49-F238E27FC236}">
                <a16:creationId xmlns:a16="http://schemas.microsoft.com/office/drawing/2014/main" id="{37EB269F-3A46-17E7-607D-45D89B1DD7FB}"/>
              </a:ext>
            </a:extLst>
          </p:cNvPr>
          <p:cNvCxnSpPr>
            <a:cxnSpLocks/>
          </p:cNvCxnSpPr>
          <p:nvPr/>
        </p:nvCxnSpPr>
        <p:spPr>
          <a:xfrm>
            <a:off x="565361" y="4323062"/>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sp>
        <p:nvSpPr>
          <p:cNvPr id="27" name="Slide Number Placeholder 5">
            <a:extLst>
              <a:ext uri="{FF2B5EF4-FFF2-40B4-BE49-F238E27FC236}">
                <a16:creationId xmlns:a16="http://schemas.microsoft.com/office/drawing/2014/main" id="{99940F04-1ED6-6570-D5BA-33CA41622C3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22</a:t>
            </a:fld>
            <a:endParaRPr lang="fr-CA" sz="1200" dirty="0"/>
          </a:p>
        </p:txBody>
      </p:sp>
      <p:cxnSp>
        <p:nvCxnSpPr>
          <p:cNvPr id="2" name="Straight Connector 1">
            <a:extLst>
              <a:ext uri="{FF2B5EF4-FFF2-40B4-BE49-F238E27FC236}">
                <a16:creationId xmlns:a16="http://schemas.microsoft.com/office/drawing/2014/main" id="{AEC264FA-D12A-88C3-90FA-7CAA1678074A}"/>
              </a:ext>
            </a:extLst>
          </p:cNvPr>
          <p:cNvCxnSpPr>
            <a:cxnSpLocks/>
          </p:cNvCxnSpPr>
          <p:nvPr/>
        </p:nvCxnSpPr>
        <p:spPr>
          <a:xfrm>
            <a:off x="565361" y="5067132"/>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E242D3CE-86A9-539E-19C7-141C2FB2F39C}"/>
              </a:ext>
            </a:extLst>
          </p:cNvPr>
          <p:cNvGrpSpPr/>
          <p:nvPr/>
        </p:nvGrpSpPr>
        <p:grpSpPr>
          <a:xfrm>
            <a:off x="10404136" y="4471725"/>
            <a:ext cx="1113217" cy="328866"/>
            <a:chOff x="10421069" y="2969505"/>
            <a:chExt cx="1113217" cy="328866"/>
          </a:xfrm>
        </p:grpSpPr>
        <p:sp>
          <p:nvSpPr>
            <p:cNvPr id="12" name="Rectangle 11">
              <a:extLst>
                <a:ext uri="{FF2B5EF4-FFF2-40B4-BE49-F238E27FC236}">
                  <a16:creationId xmlns:a16="http://schemas.microsoft.com/office/drawing/2014/main" id="{06A35648-A323-F832-9854-0CE5F1652621}"/>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02A00F7-6790-F4C0-DD4A-A99E2CEC48C4}"/>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15">
            <a:extLst>
              <a:ext uri="{FF2B5EF4-FFF2-40B4-BE49-F238E27FC236}">
                <a16:creationId xmlns:a16="http://schemas.microsoft.com/office/drawing/2014/main" id="{BF75FF04-2D67-B421-B678-580E1DEBB64B}"/>
              </a:ext>
            </a:extLst>
          </p:cNvPr>
          <p:cNvGrpSpPr/>
          <p:nvPr/>
        </p:nvGrpSpPr>
        <p:grpSpPr>
          <a:xfrm>
            <a:off x="10404136" y="5215716"/>
            <a:ext cx="1113217" cy="328866"/>
            <a:chOff x="10421069" y="2969505"/>
            <a:chExt cx="1113217" cy="328866"/>
          </a:xfrm>
        </p:grpSpPr>
        <p:sp>
          <p:nvSpPr>
            <p:cNvPr id="24" name="Rectangle 23">
              <a:extLst>
                <a:ext uri="{FF2B5EF4-FFF2-40B4-BE49-F238E27FC236}">
                  <a16:creationId xmlns:a16="http://schemas.microsoft.com/office/drawing/2014/main" id="{17A3F178-2D11-9D1B-9D24-B5258EC6CB3A}"/>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42A2EB1B-7117-607F-E5DC-42646380CA34}"/>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8" name="TextBox 27">
            <a:extLst>
              <a:ext uri="{FF2B5EF4-FFF2-40B4-BE49-F238E27FC236}">
                <a16:creationId xmlns:a16="http://schemas.microsoft.com/office/drawing/2014/main" id="{98F5D009-0480-7ED2-DC5C-9DD0A006FC33}"/>
              </a:ext>
            </a:extLst>
          </p:cNvPr>
          <p:cNvSpPr txBox="1"/>
          <p:nvPr/>
        </p:nvSpPr>
        <p:spPr>
          <a:xfrm>
            <a:off x="7613059" y="6290914"/>
            <a:ext cx="3814321" cy="584775"/>
          </a:xfrm>
          <a:prstGeom prst="rect">
            <a:avLst/>
          </a:prstGeom>
          <a:solidFill>
            <a:srgbClr val="EC7C69"/>
          </a:solidFill>
        </p:spPr>
        <p:txBody>
          <a:bodyPr wrap="square">
            <a:spAutoFit/>
          </a:bodyPr>
          <a:lstStyle/>
          <a:p>
            <a:pPr algn="ctr"/>
            <a:r>
              <a:rPr lang="sl-SI" sz="2200" b="0" i="0" u="none" strike="noStrike" noProof="0" dirty="0">
                <a:solidFill>
                  <a:schemeClr val="bg1"/>
                </a:solidFill>
              </a:rPr>
              <a:t>Nadaljuje se na naslednji strani</a:t>
            </a:r>
          </a:p>
          <a:p>
            <a:pPr algn="ctr"/>
            <a:endParaRPr lang="sl-SI" sz="1000" dirty="0">
              <a:solidFill>
                <a:schemeClr val="bg1"/>
              </a:solidFill>
            </a:endParaRPr>
          </a:p>
        </p:txBody>
      </p:sp>
    </p:spTree>
    <p:extLst>
      <p:ext uri="{BB962C8B-B14F-4D97-AF65-F5344CB8AC3E}">
        <p14:creationId xmlns:p14="http://schemas.microsoft.com/office/powerpoint/2010/main" val="254227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077674-70C2-D5E6-01DD-5C982A3CB9C1}"/>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84FE28EC-EEF0-66D3-C47C-F9D748B8016C}"/>
              </a:ext>
            </a:extLst>
          </p:cNvPr>
          <p:cNvSpPr txBox="1">
            <a:spLocks/>
          </p:cNvSpPr>
          <p:nvPr/>
        </p:nvSpPr>
        <p:spPr>
          <a:xfrm>
            <a:off x="619876" y="253985"/>
            <a:ext cx="10641059" cy="80365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620"/>
              </a:lnSpc>
            </a:pPr>
            <a:r>
              <a:rPr lang="en-US" dirty="0"/>
              <a:t>Razumevanje potovanja gosta: Seznam za </a:t>
            </a:r>
            <a:r>
              <a:rPr lang="en-US" dirty="0" err="1"/>
              <a:t>preverjanje</a:t>
            </a:r>
            <a:r>
              <a:rPr lang="en-US" dirty="0"/>
              <a:t> „po </a:t>
            </a:r>
            <a:r>
              <a:rPr lang="en-US" dirty="0" err="1"/>
              <a:t>bivanju</a:t>
            </a:r>
            <a:r>
              <a:rPr lang="en-US" dirty="0"/>
              <a:t>“</a:t>
            </a:r>
          </a:p>
          <a:p>
            <a:pPr>
              <a:lnSpc>
                <a:spcPts val="3620"/>
              </a:lnSpc>
            </a:pPr>
            <a:endParaRPr lang="en-US" dirty="0"/>
          </a:p>
          <a:p>
            <a:pPr>
              <a:lnSpc>
                <a:spcPts val="3620"/>
              </a:lnSpc>
            </a:pPr>
            <a:endParaRPr lang="en-US" dirty="0"/>
          </a:p>
          <a:p>
            <a:pPr>
              <a:lnSpc>
                <a:spcPts val="3620"/>
              </a:lnSpc>
            </a:pPr>
            <a:endParaRPr lang="en-US" dirty="0"/>
          </a:p>
        </p:txBody>
      </p:sp>
      <p:cxnSp>
        <p:nvCxnSpPr>
          <p:cNvPr id="10" name="Straight Connector 9">
            <a:extLst>
              <a:ext uri="{FF2B5EF4-FFF2-40B4-BE49-F238E27FC236}">
                <a16:creationId xmlns:a16="http://schemas.microsoft.com/office/drawing/2014/main" id="{000115F1-0CE4-06F0-6234-5AD26222CF1E}"/>
              </a:ext>
            </a:extLst>
          </p:cNvPr>
          <p:cNvCxnSpPr>
            <a:cxnSpLocks/>
          </p:cNvCxnSpPr>
          <p:nvPr/>
        </p:nvCxnSpPr>
        <p:spPr>
          <a:xfrm>
            <a:off x="0" y="1277593"/>
            <a:ext cx="952022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149F1C00-345F-BA78-E2E5-80E3838EA5A4}"/>
              </a:ext>
            </a:extLst>
          </p:cNvPr>
          <p:cNvSpPr txBox="1">
            <a:spLocks/>
          </p:cNvSpPr>
          <p:nvPr/>
        </p:nvSpPr>
        <p:spPr>
          <a:xfrm>
            <a:off x="629646" y="2633314"/>
            <a:ext cx="7868896" cy="3657600"/>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0" indent="-457200">
              <a:lnSpc>
                <a:spcPts val="2340"/>
              </a:lnSpc>
              <a:spcAft>
                <a:spcPts val="1200"/>
              </a:spcAft>
              <a:buClr>
                <a:srgbClr val="459597"/>
              </a:buClr>
              <a:buFont typeface="+mj-lt"/>
              <a:buAutoNum type="arabicPeriod" startAt="4"/>
            </a:pPr>
            <a:r>
              <a:rPr lang="en-IE" sz="2200" b="1" dirty="0">
                <a:solidFill>
                  <a:srgbClr val="414141"/>
                </a:solidFill>
                <a:latin typeface="Calibri" panose="020F0502020204030204" pitchFamily="34" charset="0"/>
                <a:cs typeface="Calibri" panose="020F0502020204030204" pitchFamily="34" charset="0"/>
              </a:rPr>
              <a:t>Ponudite prevoz ali pomoč s prtljago</a:t>
            </a:r>
            <a:r>
              <a:rPr lang="en-IE" sz="2200" dirty="0">
                <a:solidFill>
                  <a:srgbClr val="414141"/>
                </a:solidFill>
                <a:latin typeface="Calibri" panose="020F0502020204030204" pitchFamily="34" charset="0"/>
                <a:cs typeface="Calibri" panose="020F0502020204030204" pitchFamily="34" charset="0"/>
              </a:rPr>
              <a:t>.</a:t>
            </a:r>
          </a:p>
          <a:p>
            <a:pPr marL="457200" lvl="0" indent="-457200">
              <a:lnSpc>
                <a:spcPts val="2340"/>
              </a:lnSpc>
              <a:spcAft>
                <a:spcPts val="1200"/>
              </a:spcAft>
              <a:buClr>
                <a:srgbClr val="459597"/>
              </a:buClr>
              <a:buFont typeface="+mj-lt"/>
              <a:buAutoNum type="arabicPeriod" startAt="4"/>
            </a:pPr>
            <a:r>
              <a:rPr lang="en-IE" sz="2200" dirty="0">
                <a:solidFill>
                  <a:srgbClr val="414141"/>
                </a:solidFill>
                <a:latin typeface="Calibri"/>
                <a:ea typeface="Calibri"/>
                <a:cs typeface="Calibri"/>
              </a:rPr>
              <a:t>V profil gosta </a:t>
            </a:r>
            <a:r>
              <a:rPr lang="en-IE" sz="2200" b="1" dirty="0">
                <a:solidFill>
                  <a:srgbClr val="414141"/>
                </a:solidFill>
                <a:latin typeface="Calibri"/>
                <a:ea typeface="Calibri"/>
                <a:cs typeface="Calibri"/>
              </a:rPr>
              <a:t>vnesite opombe o gostu </a:t>
            </a:r>
            <a:r>
              <a:rPr lang="en-IE" sz="2200" dirty="0">
                <a:solidFill>
                  <a:srgbClr val="414141"/>
                </a:solidFill>
                <a:latin typeface="Calibri"/>
                <a:ea typeface="Calibri"/>
                <a:cs typeface="Calibri"/>
              </a:rPr>
              <a:t>za prihodnja </a:t>
            </a:r>
            <a:r>
              <a:rPr lang="en-IE" sz="2200" dirty="0" err="1">
                <a:solidFill>
                  <a:srgbClr val="414141"/>
                </a:solidFill>
                <a:latin typeface="Calibri"/>
                <a:ea typeface="Calibri"/>
                <a:cs typeface="Calibri"/>
              </a:rPr>
              <a:t>bivanja</a:t>
            </a:r>
            <a:r>
              <a:rPr lang="en-IE" sz="2200" dirty="0">
                <a:solidFill>
                  <a:srgbClr val="414141"/>
                </a:solidFill>
                <a:latin typeface="Calibri"/>
                <a:ea typeface="Calibri"/>
                <a:cs typeface="Calibri"/>
              </a:rPr>
              <a:t>, </a:t>
            </a:r>
            <a:r>
              <a:rPr lang="en-IE" sz="2200" dirty="0" err="1">
                <a:solidFill>
                  <a:srgbClr val="414141"/>
                </a:solidFill>
                <a:latin typeface="Calibri"/>
                <a:ea typeface="Calibri"/>
                <a:cs typeface="Calibri"/>
              </a:rPr>
              <a:t>kot</a:t>
            </a:r>
            <a:r>
              <a:rPr lang="en-IE" sz="2200" dirty="0">
                <a:solidFill>
                  <a:srgbClr val="414141"/>
                </a:solidFill>
                <a:latin typeface="Calibri"/>
                <a:ea typeface="Calibri"/>
                <a:cs typeface="Calibri"/>
              </a:rPr>
              <a:t> so </a:t>
            </a:r>
            <a:r>
              <a:rPr lang="en-IE" sz="2200" dirty="0" err="1">
                <a:solidFill>
                  <a:srgbClr val="414141"/>
                </a:solidFill>
                <a:latin typeface="Calibri"/>
                <a:ea typeface="Calibri"/>
                <a:cs typeface="Calibri"/>
              </a:rPr>
              <a:t>posebne</a:t>
            </a:r>
            <a:r>
              <a:rPr lang="en-IE" sz="2200" dirty="0">
                <a:solidFill>
                  <a:srgbClr val="414141"/>
                </a:solidFill>
                <a:latin typeface="Calibri"/>
                <a:ea typeface="Calibri"/>
                <a:cs typeface="Calibri"/>
              </a:rPr>
              <a:t> </a:t>
            </a:r>
            <a:r>
              <a:rPr lang="en-IE" sz="2200" dirty="0" err="1">
                <a:solidFill>
                  <a:srgbClr val="414141"/>
                </a:solidFill>
                <a:latin typeface="Calibri"/>
                <a:ea typeface="Calibri"/>
                <a:cs typeface="Calibri"/>
              </a:rPr>
              <a:t>priložnosti</a:t>
            </a:r>
            <a:r>
              <a:rPr lang="en-IE" sz="2200" dirty="0">
                <a:solidFill>
                  <a:srgbClr val="414141"/>
                </a:solidFill>
                <a:latin typeface="Calibri"/>
                <a:ea typeface="Calibri"/>
                <a:cs typeface="Calibri"/>
              </a:rPr>
              <a:t>, </a:t>
            </a:r>
            <a:r>
              <a:rPr lang="en-IE" sz="2200" dirty="0" err="1">
                <a:solidFill>
                  <a:srgbClr val="414141"/>
                </a:solidFill>
                <a:latin typeface="Calibri"/>
                <a:ea typeface="Calibri"/>
                <a:cs typeface="Calibri"/>
              </a:rPr>
              <a:t>všečnosti</a:t>
            </a:r>
            <a:r>
              <a:rPr lang="en-IE" sz="2200" dirty="0">
                <a:solidFill>
                  <a:srgbClr val="414141"/>
                </a:solidFill>
                <a:latin typeface="Calibri"/>
                <a:ea typeface="Calibri"/>
                <a:cs typeface="Calibri"/>
              </a:rPr>
              <a:t>/</a:t>
            </a:r>
            <a:r>
              <a:rPr lang="en-IE" sz="2200" dirty="0" err="1">
                <a:solidFill>
                  <a:srgbClr val="414141"/>
                </a:solidFill>
                <a:latin typeface="Calibri"/>
                <a:ea typeface="Calibri"/>
                <a:cs typeface="Calibri"/>
              </a:rPr>
              <a:t>nevšečnosti</a:t>
            </a:r>
            <a:r>
              <a:rPr lang="en-IE" sz="2200" dirty="0">
                <a:solidFill>
                  <a:srgbClr val="414141"/>
                </a:solidFill>
                <a:latin typeface="Calibri"/>
                <a:ea typeface="Calibri"/>
                <a:cs typeface="Calibri"/>
              </a:rPr>
              <a:t>. </a:t>
            </a:r>
            <a:r>
              <a:rPr lang="en-IE" sz="2200" dirty="0" err="1">
                <a:solidFill>
                  <a:srgbClr val="414141"/>
                </a:solidFill>
                <a:latin typeface="Calibri"/>
                <a:ea typeface="Calibri"/>
                <a:cs typeface="Calibri"/>
              </a:rPr>
              <a:t>Zabeležite</a:t>
            </a:r>
            <a:r>
              <a:rPr lang="en-IE" sz="2200" dirty="0">
                <a:solidFill>
                  <a:srgbClr val="414141"/>
                </a:solidFill>
                <a:latin typeface="Calibri"/>
                <a:ea typeface="Calibri"/>
                <a:cs typeface="Calibri"/>
              </a:rPr>
              <a:t> </a:t>
            </a:r>
            <a:r>
              <a:rPr lang="en-IE" sz="2200" dirty="0" err="1">
                <a:solidFill>
                  <a:srgbClr val="414141"/>
                </a:solidFill>
                <a:latin typeface="Calibri"/>
                <a:ea typeface="Calibri"/>
                <a:cs typeface="Calibri"/>
              </a:rPr>
              <a:t>vse</a:t>
            </a:r>
            <a:r>
              <a:rPr lang="en-IE" sz="2200" dirty="0">
                <a:solidFill>
                  <a:srgbClr val="414141"/>
                </a:solidFill>
                <a:latin typeface="Calibri"/>
                <a:ea typeface="Calibri"/>
                <a:cs typeface="Calibri"/>
              </a:rPr>
              <a:t> </a:t>
            </a:r>
            <a:r>
              <a:rPr lang="en-IE" sz="2200" dirty="0" err="1">
                <a:solidFill>
                  <a:srgbClr val="414141"/>
                </a:solidFill>
                <a:latin typeface="Calibri"/>
                <a:ea typeface="Calibri"/>
                <a:cs typeface="Calibri"/>
              </a:rPr>
              <a:t>povratne</a:t>
            </a:r>
            <a:r>
              <a:rPr lang="en-IE" sz="2200" dirty="0">
                <a:solidFill>
                  <a:srgbClr val="414141"/>
                </a:solidFill>
                <a:latin typeface="Calibri"/>
                <a:ea typeface="Calibri"/>
                <a:cs typeface="Calibri"/>
              </a:rPr>
              <a:t> </a:t>
            </a:r>
            <a:r>
              <a:rPr lang="en-IE" sz="2200" dirty="0" err="1">
                <a:solidFill>
                  <a:srgbClr val="414141"/>
                </a:solidFill>
                <a:latin typeface="Calibri"/>
                <a:ea typeface="Calibri"/>
                <a:cs typeface="Calibri"/>
              </a:rPr>
              <a:t>informacije</a:t>
            </a:r>
            <a:r>
              <a:rPr lang="en-IE" sz="2200" dirty="0">
                <a:solidFill>
                  <a:srgbClr val="414141"/>
                </a:solidFill>
                <a:latin typeface="Calibri"/>
                <a:ea typeface="Calibri"/>
                <a:cs typeface="Calibri"/>
              </a:rPr>
              <a:t> ali težave za nenehno izboljševanje.</a:t>
            </a:r>
          </a:p>
          <a:p>
            <a:pPr marL="457200" lvl="0" indent="-457200">
              <a:lnSpc>
                <a:spcPts val="2340"/>
              </a:lnSpc>
              <a:spcAft>
                <a:spcPts val="1200"/>
              </a:spcAft>
              <a:buClr>
                <a:srgbClr val="459597"/>
              </a:buClr>
              <a:buFont typeface="+mj-lt"/>
              <a:buAutoNum type="arabicPeriod" startAt="4"/>
            </a:pPr>
            <a:r>
              <a:rPr lang="en-IE" sz="2200" dirty="0">
                <a:solidFill>
                  <a:srgbClr val="414141"/>
                </a:solidFill>
                <a:latin typeface="Calibri" panose="020F0502020204030204" pitchFamily="34" charset="0"/>
                <a:cs typeface="Calibri" panose="020F0502020204030204" pitchFamily="34" charset="0"/>
              </a:rPr>
              <a:t>Po odhodu gostov jim </a:t>
            </a:r>
            <a:r>
              <a:rPr lang="en-IE" sz="2200" b="1" dirty="0">
                <a:solidFill>
                  <a:srgbClr val="414141"/>
                </a:solidFill>
                <a:latin typeface="Calibri" panose="020F0502020204030204" pitchFamily="34" charset="0"/>
                <a:cs typeface="Calibri" panose="020F0502020204030204" pitchFamily="34" charset="0"/>
              </a:rPr>
              <a:t>pošljite zahvalno e-poštno sporočilo </a:t>
            </a:r>
            <a:r>
              <a:rPr lang="en-IE" sz="2200" dirty="0">
                <a:solidFill>
                  <a:srgbClr val="414141"/>
                </a:solidFill>
                <a:latin typeface="Calibri" panose="020F0502020204030204" pitchFamily="34" charset="0"/>
                <a:cs typeface="Calibri" panose="020F0502020204030204" pitchFamily="34" charset="0"/>
              </a:rPr>
              <a:t>ali sporočilo.</a:t>
            </a:r>
          </a:p>
          <a:p>
            <a:pPr marL="457200" lvl="0" indent="-457200">
              <a:lnSpc>
                <a:spcPts val="2340"/>
              </a:lnSpc>
              <a:spcAft>
                <a:spcPts val="1200"/>
              </a:spcAft>
              <a:buClr>
                <a:srgbClr val="459597"/>
              </a:buClr>
              <a:buFont typeface="+mj-lt"/>
              <a:buAutoNum type="arabicPeriod" startAt="4"/>
            </a:pPr>
            <a:endParaRPr lang="en-IE" sz="2200" dirty="0">
              <a:solidFill>
                <a:srgbClr val="414141"/>
              </a:solidFill>
              <a:latin typeface="Calibri" panose="020F0502020204030204" pitchFamily="34" charset="0"/>
              <a:cs typeface="Calibri" panose="020F0502020204030204" pitchFamily="34" charset="0"/>
            </a:endParaRPr>
          </a:p>
          <a:p>
            <a:pPr marL="457200" indent="-457200">
              <a:lnSpc>
                <a:spcPts val="2340"/>
              </a:lnSpc>
              <a:spcAft>
                <a:spcPts val="1200"/>
              </a:spcAft>
              <a:buClr>
                <a:srgbClr val="459597"/>
              </a:buClr>
              <a:buFont typeface="+mj-lt"/>
              <a:buAutoNum type="arabicPeriod" startAt="4"/>
            </a:pPr>
            <a:endParaRPr lang="en-IE" sz="2200" dirty="0">
              <a:solidFill>
                <a:srgbClr val="414141"/>
              </a:solidFill>
              <a:latin typeface="Calibri" panose="020F0502020204030204" pitchFamily="34" charset="0"/>
              <a:cs typeface="Calibri" panose="020F0502020204030204" pitchFamily="34" charset="0"/>
            </a:endParaRPr>
          </a:p>
          <a:p>
            <a:pPr marL="457200" indent="-457200">
              <a:lnSpc>
                <a:spcPts val="2340"/>
              </a:lnSpc>
              <a:spcAft>
                <a:spcPts val="1200"/>
              </a:spcAft>
              <a:buClr>
                <a:srgbClr val="459597"/>
              </a:buClr>
              <a:buFont typeface="+mj-lt"/>
              <a:buAutoNum type="arabicPeriod" startAt="4"/>
            </a:pPr>
            <a:endParaRPr lang="sl-SI" sz="2200" b="0" i="0" u="none" strike="noStrike" noProof="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startAt="4"/>
            </a:pPr>
            <a:endParaRPr lang="en-GB" sz="220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startAt="4"/>
            </a:pPr>
            <a:endParaRPr lang="en-US" sz="2200" dirty="0">
              <a:solidFill>
                <a:srgbClr val="414141"/>
              </a:solidFill>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83043519-2F35-D9E0-B067-8AA313823D2F}"/>
              </a:ext>
            </a:extLst>
          </p:cNvPr>
          <p:cNvSpPr txBox="1"/>
          <p:nvPr/>
        </p:nvSpPr>
        <p:spPr>
          <a:xfrm>
            <a:off x="629889" y="1625378"/>
            <a:ext cx="8900100" cy="708784"/>
          </a:xfrm>
          <a:prstGeom prst="rect">
            <a:avLst/>
          </a:prstGeom>
          <a:noFill/>
        </p:spPr>
        <p:txBody>
          <a:bodyPr wrap="square" lIns="91440" tIns="45720" rIns="91440" bIns="45720" anchor="t">
            <a:spAutoFit/>
          </a:bodyPr>
          <a:lstStyle/>
          <a:p>
            <a:pPr>
              <a:lnSpc>
                <a:spcPts val="2360"/>
              </a:lnSpc>
            </a:pPr>
            <a:r>
              <a:rPr lang="sl-SI" sz="2300" b="0" i="0" u="none" strike="noStrike" noProof="0" dirty="0">
                <a:solidFill>
                  <a:srgbClr val="EC7C69"/>
                </a:solidFill>
              </a:rPr>
              <a:t>Gostom pustite topel končni vtis, poskrbite, da se bodo počutili </a:t>
            </a:r>
            <a:r>
              <a:rPr lang="sl-SI" sz="2300" dirty="0">
                <a:solidFill>
                  <a:srgbClr val="EC7C69"/>
                </a:solidFill>
              </a:rPr>
              <a:t>slišani</a:t>
            </a:r>
            <a:r>
              <a:rPr lang="sl-SI" sz="2300" b="0" i="0" u="none" strike="noStrike" noProof="0" dirty="0">
                <a:solidFill>
                  <a:srgbClr val="EC7C69"/>
                </a:solidFill>
              </a:rPr>
              <a:t>, in jih povabite, naj se vrnejo ali pustijo oceno.</a:t>
            </a:r>
          </a:p>
        </p:txBody>
      </p:sp>
      <p:sp>
        <p:nvSpPr>
          <p:cNvPr id="6" name="Text Placeholder 4">
            <a:extLst>
              <a:ext uri="{FF2B5EF4-FFF2-40B4-BE49-F238E27FC236}">
                <a16:creationId xmlns:a16="http://schemas.microsoft.com/office/drawing/2014/main" id="{4D465399-53F7-D8EC-A4E2-60F158B47FA4}"/>
              </a:ext>
            </a:extLst>
          </p:cNvPr>
          <p:cNvSpPr txBox="1">
            <a:spLocks/>
          </p:cNvSpPr>
          <p:nvPr/>
        </p:nvSpPr>
        <p:spPr>
          <a:xfrm>
            <a:off x="9520220" y="2127320"/>
            <a:ext cx="2176912" cy="430886"/>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indent="0" algn="r">
              <a:lnSpc>
                <a:spcPts val="2340"/>
              </a:lnSpc>
              <a:spcAft>
                <a:spcPts val="600"/>
              </a:spcAft>
              <a:buClr>
                <a:srgbClr val="459597"/>
              </a:buClr>
            </a:pPr>
            <a:r>
              <a:rPr lang="en-IE" sz="2600" b="1" dirty="0">
                <a:solidFill>
                  <a:srgbClr val="EC7C69"/>
                </a:solidFill>
                <a:latin typeface="Calibri" panose="020F0502020204030204" pitchFamily="34" charset="0"/>
                <a:cs typeface="Calibri" panose="020F0502020204030204" pitchFamily="34" charset="0"/>
              </a:rPr>
              <a:t>Da     Ne</a:t>
            </a:r>
          </a:p>
          <a:p>
            <a:pPr lvl="0" indent="0" algn="r">
              <a:lnSpc>
                <a:spcPts val="2340"/>
              </a:lnSpc>
              <a:spcAft>
                <a:spcPts val="600"/>
              </a:spcAft>
              <a:buClr>
                <a:srgbClr val="459597"/>
              </a:buClr>
            </a:pPr>
            <a:endParaRPr lang="en-IE" sz="2800" b="1" dirty="0">
              <a:solidFill>
                <a:srgbClr val="EC7C69"/>
              </a:solidFill>
              <a:latin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2000B2D5-C284-439E-12DB-964463EDE599}"/>
              </a:ext>
            </a:extLst>
          </p:cNvPr>
          <p:cNvGrpSpPr/>
          <p:nvPr/>
        </p:nvGrpSpPr>
        <p:grpSpPr>
          <a:xfrm>
            <a:off x="10404136" y="2613889"/>
            <a:ext cx="1113217" cy="328866"/>
            <a:chOff x="10421069" y="2969505"/>
            <a:chExt cx="1113217" cy="328866"/>
          </a:xfrm>
        </p:grpSpPr>
        <p:sp>
          <p:nvSpPr>
            <p:cNvPr id="8" name="Rectangle 7">
              <a:extLst>
                <a:ext uri="{FF2B5EF4-FFF2-40B4-BE49-F238E27FC236}">
                  <a16:creationId xmlns:a16="http://schemas.microsoft.com/office/drawing/2014/main" id="{534DC2FE-B8C8-C0E6-3ABC-9EA48BE0DB0F}"/>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1B9EB0C-0AC2-EDA8-61E4-86FB14C23372}"/>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4" name="Straight Connector 13">
            <a:extLst>
              <a:ext uri="{FF2B5EF4-FFF2-40B4-BE49-F238E27FC236}">
                <a16:creationId xmlns:a16="http://schemas.microsoft.com/office/drawing/2014/main" id="{D3A96192-EA69-CF7D-F597-EF104AA83432}"/>
              </a:ext>
            </a:extLst>
          </p:cNvPr>
          <p:cNvCxnSpPr>
            <a:cxnSpLocks/>
          </p:cNvCxnSpPr>
          <p:nvPr/>
        </p:nvCxnSpPr>
        <p:spPr>
          <a:xfrm>
            <a:off x="606000" y="4040672"/>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5697C1A-2F66-F7B9-C953-E55618B24CC3}"/>
              </a:ext>
            </a:extLst>
          </p:cNvPr>
          <p:cNvCxnSpPr>
            <a:cxnSpLocks/>
          </p:cNvCxnSpPr>
          <p:nvPr/>
        </p:nvCxnSpPr>
        <p:spPr>
          <a:xfrm>
            <a:off x="620120" y="3055551"/>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B653FFF5-98B1-55C2-2B63-CC906A41DF4D}"/>
              </a:ext>
            </a:extLst>
          </p:cNvPr>
          <p:cNvGrpSpPr/>
          <p:nvPr/>
        </p:nvGrpSpPr>
        <p:grpSpPr>
          <a:xfrm>
            <a:off x="10404136" y="3213324"/>
            <a:ext cx="1113217" cy="328866"/>
            <a:chOff x="10421069" y="2969505"/>
            <a:chExt cx="1113217" cy="328866"/>
          </a:xfrm>
        </p:grpSpPr>
        <p:sp>
          <p:nvSpPr>
            <p:cNvPr id="19" name="Rectangle 18">
              <a:extLst>
                <a:ext uri="{FF2B5EF4-FFF2-40B4-BE49-F238E27FC236}">
                  <a16:creationId xmlns:a16="http://schemas.microsoft.com/office/drawing/2014/main" id="{3BFEF332-0B99-11D4-A81A-DCC858439E43}"/>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1A1AE18-DA2A-C528-8AF7-03F3F76828A8}"/>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a:extLst>
              <a:ext uri="{FF2B5EF4-FFF2-40B4-BE49-F238E27FC236}">
                <a16:creationId xmlns:a16="http://schemas.microsoft.com/office/drawing/2014/main" id="{11104DB7-4DA9-140C-39CB-EAE1086DC34C}"/>
              </a:ext>
            </a:extLst>
          </p:cNvPr>
          <p:cNvGrpSpPr/>
          <p:nvPr/>
        </p:nvGrpSpPr>
        <p:grpSpPr>
          <a:xfrm>
            <a:off x="10404136" y="4199361"/>
            <a:ext cx="1113217" cy="328866"/>
            <a:chOff x="10421069" y="2969505"/>
            <a:chExt cx="1113217" cy="328866"/>
          </a:xfrm>
        </p:grpSpPr>
        <p:sp>
          <p:nvSpPr>
            <p:cNvPr id="22" name="Rectangle 21">
              <a:extLst>
                <a:ext uri="{FF2B5EF4-FFF2-40B4-BE49-F238E27FC236}">
                  <a16:creationId xmlns:a16="http://schemas.microsoft.com/office/drawing/2014/main" id="{76D3DC12-F902-5D45-56A4-9AC1C323F883}"/>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6142C7CA-252F-82D5-502F-76EFDC58B53E}"/>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Slide Number Placeholder 5">
            <a:extLst>
              <a:ext uri="{FF2B5EF4-FFF2-40B4-BE49-F238E27FC236}">
                <a16:creationId xmlns:a16="http://schemas.microsoft.com/office/drawing/2014/main" id="{DC02CEDC-BB3A-D7B5-A91D-B22B4E8F94A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23</a:t>
            </a:fld>
            <a:endParaRPr lang="fr-CA" sz="1200" dirty="0"/>
          </a:p>
        </p:txBody>
      </p:sp>
      <p:pic>
        <p:nvPicPr>
          <p:cNvPr id="28" name="Picture 27">
            <a:extLst>
              <a:ext uri="{FF2B5EF4-FFF2-40B4-BE49-F238E27FC236}">
                <a16:creationId xmlns:a16="http://schemas.microsoft.com/office/drawing/2014/main" id="{2B1EFE81-7475-0142-6803-B4469394D54E}"/>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6495981" y="4309191"/>
            <a:ext cx="3580276" cy="2659133"/>
          </a:xfrm>
          <a:prstGeom prst="rect">
            <a:avLst/>
          </a:prstGeom>
        </p:spPr>
      </p:pic>
    </p:spTree>
    <p:extLst>
      <p:ext uri="{BB962C8B-B14F-4D97-AF65-F5344CB8AC3E}">
        <p14:creationId xmlns:p14="http://schemas.microsoft.com/office/powerpoint/2010/main" val="14823903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C59D3-CAC8-BA86-35F6-C3BA03F4544E}"/>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465C5A16-5582-7DE8-4FBF-C1BECAAC27A8}"/>
              </a:ext>
            </a:extLst>
          </p:cNvPr>
          <p:cNvSpPr txBox="1">
            <a:spLocks/>
          </p:cNvSpPr>
          <p:nvPr/>
        </p:nvSpPr>
        <p:spPr>
          <a:xfrm>
            <a:off x="629645" y="30777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Kako narediti vsak korak enostaven in prijeten</a:t>
            </a:r>
          </a:p>
          <a:p>
            <a:pPr>
              <a:lnSpc>
                <a:spcPts val="3720"/>
              </a:lnSpc>
            </a:pPr>
            <a:endParaRPr lang="en-US" dirty="0"/>
          </a:p>
        </p:txBody>
      </p:sp>
      <p:cxnSp>
        <p:nvCxnSpPr>
          <p:cNvPr id="10" name="Straight Connector 9">
            <a:extLst>
              <a:ext uri="{FF2B5EF4-FFF2-40B4-BE49-F238E27FC236}">
                <a16:creationId xmlns:a16="http://schemas.microsoft.com/office/drawing/2014/main" id="{2D46B51D-22AC-60CF-7DBE-05E2D7BFBB33}"/>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026C013C-8020-C863-4A64-8650A7BD42D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24</a:t>
            </a:fld>
            <a:endParaRPr lang="fr-CA" sz="1200" dirty="0"/>
          </a:p>
        </p:txBody>
      </p:sp>
      <p:sp>
        <p:nvSpPr>
          <p:cNvPr id="4" name="Text Placeholder 5">
            <a:extLst>
              <a:ext uri="{FF2B5EF4-FFF2-40B4-BE49-F238E27FC236}">
                <a16:creationId xmlns:a16="http://schemas.microsoft.com/office/drawing/2014/main" id="{EE8B1A88-3254-25BC-D2CD-EC0840171D21}"/>
              </a:ext>
            </a:extLst>
          </p:cNvPr>
          <p:cNvSpPr txBox="1">
            <a:spLocks/>
          </p:cNvSpPr>
          <p:nvPr/>
        </p:nvSpPr>
        <p:spPr>
          <a:xfrm>
            <a:off x="629645" y="1321444"/>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Kaj storiti:</a:t>
            </a:r>
          </a:p>
        </p:txBody>
      </p:sp>
      <p:sp>
        <p:nvSpPr>
          <p:cNvPr id="5" name="Text Placeholder 4">
            <a:extLst>
              <a:ext uri="{FF2B5EF4-FFF2-40B4-BE49-F238E27FC236}">
                <a16:creationId xmlns:a16="http://schemas.microsoft.com/office/drawing/2014/main" id="{165AF458-63D5-BEE7-00F8-5F3B1400DCDD}"/>
              </a:ext>
            </a:extLst>
          </p:cNvPr>
          <p:cNvSpPr txBox="1">
            <a:spLocks/>
          </p:cNvSpPr>
          <p:nvPr/>
        </p:nvSpPr>
        <p:spPr>
          <a:xfrm>
            <a:off x="629644" y="1825039"/>
            <a:ext cx="6698197" cy="3657600"/>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414141"/>
                </a:solidFill>
              </a:rPr>
              <a:t>Poskrbite za nemoten prihod: </a:t>
            </a:r>
            <a:r>
              <a:rPr lang="en-GB" sz="2200" dirty="0">
                <a:solidFill>
                  <a:srgbClr val="414141"/>
                </a:solidFill>
              </a:rPr>
              <a:t>po možnosti ponudite samostojno prijavo (sef za ključe, pametna ključavnica) in pošljite podrobna navodila.</a:t>
            </a:r>
          </a:p>
          <a:p>
            <a:pPr marL="342900" indent="-342900">
              <a:lnSpc>
                <a:spcPts val="2240"/>
              </a:lnSpc>
              <a:buClr>
                <a:srgbClr val="459597"/>
              </a:buClr>
              <a:buFont typeface="Arial" panose="020B0604020202020204" pitchFamily="34" charset="0"/>
              <a:buChar char="•"/>
            </a:pPr>
            <a:r>
              <a:rPr lang="en-GB" sz="2200" b="1" dirty="0">
                <a:solidFill>
                  <a:srgbClr val="414141"/>
                </a:solidFill>
              </a:rPr>
              <a:t>Pripravite preprosto, prijazno </a:t>
            </a:r>
            <a:r>
              <a:rPr lang="en-GB" sz="2200" b="1" dirty="0" err="1">
                <a:solidFill>
                  <a:srgbClr val="414141"/>
                </a:solidFill>
              </a:rPr>
              <a:t>dobrodošlico</a:t>
            </a:r>
            <a:r>
              <a:rPr lang="en-GB" sz="2200" b="1" dirty="0">
                <a:solidFill>
                  <a:srgbClr val="414141"/>
                </a:solidFill>
              </a:rPr>
              <a:t> </a:t>
            </a:r>
            <a:r>
              <a:rPr lang="en-GB" sz="2200" dirty="0" err="1">
                <a:solidFill>
                  <a:srgbClr val="414141"/>
                </a:solidFill>
              </a:rPr>
              <a:t>ali</a:t>
            </a:r>
            <a:r>
              <a:rPr lang="en-GB" sz="2200" dirty="0">
                <a:solidFill>
                  <a:srgbClr val="414141"/>
                </a:solidFill>
              </a:rPr>
              <a:t> </a:t>
            </a:r>
            <a:r>
              <a:rPr lang="en-GB" sz="2200" dirty="0" err="1">
                <a:solidFill>
                  <a:srgbClr val="414141"/>
                </a:solidFill>
              </a:rPr>
              <a:t>majhen</a:t>
            </a:r>
            <a:r>
              <a:rPr lang="en-GB" sz="2200" dirty="0">
                <a:solidFill>
                  <a:srgbClr val="414141"/>
                </a:solidFill>
              </a:rPr>
              <a:t> </a:t>
            </a:r>
            <a:r>
              <a:rPr lang="en-GB" sz="2200" dirty="0" err="1">
                <a:solidFill>
                  <a:srgbClr val="414141"/>
                </a:solidFill>
              </a:rPr>
              <a:t>lokalni</a:t>
            </a:r>
            <a:r>
              <a:rPr lang="en-GB" sz="2200" dirty="0">
                <a:solidFill>
                  <a:srgbClr val="414141"/>
                </a:solidFill>
              </a:rPr>
              <a:t> </a:t>
            </a:r>
            <a:r>
              <a:rPr lang="en-GB" sz="2200" dirty="0" err="1">
                <a:solidFill>
                  <a:srgbClr val="414141"/>
                </a:solidFill>
              </a:rPr>
              <a:t>prigrizek</a:t>
            </a:r>
            <a:r>
              <a:rPr lang="en-GB" sz="2200" dirty="0">
                <a:solidFill>
                  <a:srgbClr val="414141"/>
                </a:solidFill>
              </a:rPr>
              <a:t>/</a:t>
            </a:r>
            <a:r>
              <a:rPr lang="en-GB" sz="2200" dirty="0" err="1">
                <a:solidFill>
                  <a:srgbClr val="414141"/>
                </a:solidFill>
              </a:rPr>
              <a:t>pijačo</a:t>
            </a:r>
            <a:r>
              <a:rPr lang="en-GB" sz="2200" dirty="0">
                <a:solidFill>
                  <a:srgbClr val="414141"/>
                </a:solidFill>
              </a:rPr>
              <a:t> </a:t>
            </a:r>
            <a:r>
              <a:rPr lang="en-GB" sz="2200" dirty="0" err="1">
                <a:solidFill>
                  <a:srgbClr val="414141"/>
                </a:solidFill>
              </a:rPr>
              <a:t>kot</a:t>
            </a:r>
            <a:r>
              <a:rPr lang="en-GB" sz="2200" dirty="0">
                <a:solidFill>
                  <a:srgbClr val="414141"/>
                </a:solidFill>
              </a:rPr>
              <a:t> </a:t>
            </a:r>
            <a:r>
              <a:rPr lang="en-GB" sz="2200" dirty="0" err="1">
                <a:solidFill>
                  <a:srgbClr val="414141"/>
                </a:solidFill>
              </a:rPr>
              <a:t>gesto</a:t>
            </a:r>
            <a:r>
              <a:rPr lang="en-GB" sz="2200" dirty="0">
                <a:solidFill>
                  <a:srgbClr val="414141"/>
                </a:solidFill>
              </a:rPr>
              <a:t>.</a:t>
            </a:r>
            <a:endParaRPr lang="en-GB" sz="2200" dirty="0">
              <a:solidFill>
                <a:srgbClr val="414141"/>
              </a:solidFill>
              <a:ea typeface="Calibri"/>
              <a:cs typeface="Calibri"/>
            </a:endParaRPr>
          </a:p>
          <a:p>
            <a:pPr marL="342900" indent="-342900">
              <a:lnSpc>
                <a:spcPts val="2240"/>
              </a:lnSpc>
              <a:buClr>
                <a:srgbClr val="459597"/>
              </a:buClr>
              <a:buFont typeface="Arial" panose="020B0604020202020204" pitchFamily="34" charset="0"/>
              <a:buChar char="•"/>
            </a:pPr>
            <a:r>
              <a:rPr lang="en-GB" sz="2200" b="1" dirty="0">
                <a:solidFill>
                  <a:srgbClr val="414141"/>
                </a:solidFill>
              </a:rPr>
              <a:t>Zagotovite jasne oznake </a:t>
            </a:r>
            <a:r>
              <a:rPr lang="en-GB" sz="2200" dirty="0">
                <a:solidFill>
                  <a:srgbClr val="414141"/>
                </a:solidFill>
              </a:rPr>
              <a:t>(npr. koda za Wi-Fi, navodila za odlaganje smeti, navodila za ogrevanje) znotraj objekta.</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7" name="Freeform 16">
            <a:extLst>
              <a:ext uri="{FF2B5EF4-FFF2-40B4-BE49-F238E27FC236}">
                <a16:creationId xmlns:a16="http://schemas.microsoft.com/office/drawing/2014/main" id="{613AC102-9CDF-EDB5-CE97-74B8612B9482}"/>
              </a:ext>
            </a:extLst>
          </p:cNvPr>
          <p:cNvSpPr/>
          <p:nvPr/>
        </p:nvSpPr>
        <p:spPr>
          <a:xfrm rot="10800000">
            <a:off x="7535017" y="1331211"/>
            <a:ext cx="4656982" cy="4650232"/>
          </a:xfrm>
          <a:custGeom>
            <a:avLst/>
            <a:gdLst>
              <a:gd name="connsiteX0" fmla="*/ 4226014 w 4594159"/>
              <a:gd name="connsiteY0" fmla="*/ 3878463 h 3878463"/>
              <a:gd name="connsiteX1" fmla="*/ 3814577 w 4594159"/>
              <a:gd name="connsiteY1" fmla="*/ 3878463 h 3878463"/>
              <a:gd name="connsiteX2" fmla="*/ 3708843 w 4594159"/>
              <a:gd name="connsiteY2" fmla="*/ 3878463 h 3878463"/>
              <a:gd name="connsiteX3" fmla="*/ 3543541 w 4594159"/>
              <a:gd name="connsiteY3" fmla="*/ 3878463 h 3878463"/>
              <a:gd name="connsiteX4" fmla="*/ 3297407 w 4594159"/>
              <a:gd name="connsiteY4" fmla="*/ 3878463 h 3878463"/>
              <a:gd name="connsiteX5" fmla="*/ 3132104 w 4594159"/>
              <a:gd name="connsiteY5" fmla="*/ 3878463 h 3878463"/>
              <a:gd name="connsiteX6" fmla="*/ 3026371 w 4594159"/>
              <a:gd name="connsiteY6" fmla="*/ 3878463 h 3878463"/>
              <a:gd name="connsiteX7" fmla="*/ 2614934 w 4594159"/>
              <a:gd name="connsiteY7" fmla="*/ 3878463 h 3878463"/>
              <a:gd name="connsiteX8" fmla="*/ 2221967 w 4594159"/>
              <a:gd name="connsiteY8" fmla="*/ 3878463 h 3878463"/>
              <a:gd name="connsiteX9" fmla="*/ 2221965 w 4594159"/>
              <a:gd name="connsiteY9" fmla="*/ 3878463 h 3878463"/>
              <a:gd name="connsiteX10" fmla="*/ 2013626 w 4594159"/>
              <a:gd name="connsiteY10" fmla="*/ 3878463 h 3878463"/>
              <a:gd name="connsiteX11" fmla="*/ 1810531 w 4594159"/>
              <a:gd name="connsiteY11" fmla="*/ 3878463 h 3878463"/>
              <a:gd name="connsiteX12" fmla="*/ 1810527 w 4594159"/>
              <a:gd name="connsiteY12" fmla="*/ 3878463 h 3878463"/>
              <a:gd name="connsiteX13" fmla="*/ 1704798 w 4594159"/>
              <a:gd name="connsiteY13" fmla="*/ 3878463 h 3878463"/>
              <a:gd name="connsiteX14" fmla="*/ 1704796 w 4594159"/>
              <a:gd name="connsiteY14" fmla="*/ 3878463 h 3878463"/>
              <a:gd name="connsiteX15" fmla="*/ 1602189 w 4594159"/>
              <a:gd name="connsiteY15" fmla="*/ 3878463 h 3878463"/>
              <a:gd name="connsiteX16" fmla="*/ 1539495 w 4594159"/>
              <a:gd name="connsiteY16" fmla="*/ 3878463 h 3878463"/>
              <a:gd name="connsiteX17" fmla="*/ 1539492 w 4594159"/>
              <a:gd name="connsiteY17" fmla="*/ 3878463 h 3878463"/>
              <a:gd name="connsiteX18" fmla="*/ 1496455 w 4594159"/>
              <a:gd name="connsiteY18" fmla="*/ 3878463 h 3878463"/>
              <a:gd name="connsiteX19" fmla="*/ 1331153 w 4594159"/>
              <a:gd name="connsiteY19" fmla="*/ 3878463 h 3878463"/>
              <a:gd name="connsiteX20" fmla="*/ 1293361 w 4594159"/>
              <a:gd name="connsiteY20" fmla="*/ 3878463 h 3878463"/>
              <a:gd name="connsiteX21" fmla="*/ 1293359 w 4594159"/>
              <a:gd name="connsiteY21" fmla="*/ 3878463 h 3878463"/>
              <a:gd name="connsiteX22" fmla="*/ 1128058 w 4594159"/>
              <a:gd name="connsiteY22" fmla="*/ 3878463 h 3878463"/>
              <a:gd name="connsiteX23" fmla="*/ 1128056 w 4594159"/>
              <a:gd name="connsiteY23" fmla="*/ 3878463 h 3878463"/>
              <a:gd name="connsiteX24" fmla="*/ 1085019 w 4594159"/>
              <a:gd name="connsiteY24" fmla="*/ 3878463 h 3878463"/>
              <a:gd name="connsiteX25" fmla="*/ 1022326 w 4594159"/>
              <a:gd name="connsiteY25" fmla="*/ 3878463 h 3878463"/>
              <a:gd name="connsiteX26" fmla="*/ 1022323 w 4594159"/>
              <a:gd name="connsiteY26" fmla="*/ 3878463 h 3878463"/>
              <a:gd name="connsiteX27" fmla="*/ 919716 w 4594159"/>
              <a:gd name="connsiteY27" fmla="*/ 3878463 h 3878463"/>
              <a:gd name="connsiteX28" fmla="*/ 813983 w 4594159"/>
              <a:gd name="connsiteY28" fmla="*/ 3878463 h 3878463"/>
              <a:gd name="connsiteX29" fmla="*/ 812672 w 4594159"/>
              <a:gd name="connsiteY29" fmla="*/ 3878463 h 3878463"/>
              <a:gd name="connsiteX30" fmla="*/ 610889 w 4594159"/>
              <a:gd name="connsiteY30" fmla="*/ 3878463 h 3878463"/>
              <a:gd name="connsiteX31" fmla="*/ 610887 w 4594159"/>
              <a:gd name="connsiteY31" fmla="*/ 3878463 h 3878463"/>
              <a:gd name="connsiteX32" fmla="*/ 566822 w 4594159"/>
              <a:gd name="connsiteY32" fmla="*/ 3878463 h 3878463"/>
              <a:gd name="connsiteX33" fmla="*/ 402546 w 4594159"/>
              <a:gd name="connsiteY33" fmla="*/ 3878463 h 3878463"/>
              <a:gd name="connsiteX34" fmla="*/ 9579 w 4594159"/>
              <a:gd name="connsiteY34" fmla="*/ 3878463 h 3878463"/>
              <a:gd name="connsiteX35" fmla="*/ 9577 w 4594159"/>
              <a:gd name="connsiteY35" fmla="*/ 3878463 h 3878463"/>
              <a:gd name="connsiteX36" fmla="*/ 0 w 4594159"/>
              <a:gd name="connsiteY36" fmla="*/ 3878463 h 3878463"/>
              <a:gd name="connsiteX37" fmla="*/ 0 w 4594159"/>
              <a:gd name="connsiteY37" fmla="*/ 3423700 h 3878463"/>
              <a:gd name="connsiteX38" fmla="*/ 0 w 4594159"/>
              <a:gd name="connsiteY38" fmla="*/ 3330792 h 3878463"/>
              <a:gd name="connsiteX39" fmla="*/ 0 w 4594159"/>
              <a:gd name="connsiteY39" fmla="*/ 2720024 h 3878463"/>
              <a:gd name="connsiteX40" fmla="*/ 0 w 4594159"/>
              <a:gd name="connsiteY40" fmla="*/ 318993 h 3878463"/>
              <a:gd name="connsiteX41" fmla="*/ 0 w 4594159"/>
              <a:gd name="connsiteY41" fmla="*/ 0 h 3878463"/>
              <a:gd name="connsiteX42" fmla="*/ 377721 w 4594159"/>
              <a:gd name="connsiteY42" fmla="*/ 0 h 3878463"/>
              <a:gd name="connsiteX43" fmla="*/ 377721 w 4594159"/>
              <a:gd name="connsiteY43" fmla="*/ 1 h 3878463"/>
              <a:gd name="connsiteX44" fmla="*/ 566823 w 4594159"/>
              <a:gd name="connsiteY44" fmla="*/ 1 h 3878463"/>
              <a:gd name="connsiteX45" fmla="*/ 566823 w 4594159"/>
              <a:gd name="connsiteY45" fmla="*/ 0 h 3878463"/>
              <a:gd name="connsiteX46" fmla="*/ 812672 w 4594159"/>
              <a:gd name="connsiteY46" fmla="*/ 0 h 3878463"/>
              <a:gd name="connsiteX47" fmla="*/ 979031 w 4594159"/>
              <a:gd name="connsiteY47" fmla="*/ 0 h 3878463"/>
              <a:gd name="connsiteX48" fmla="*/ 1390467 w 4594159"/>
              <a:gd name="connsiteY48" fmla="*/ 0 h 3878463"/>
              <a:gd name="connsiteX49" fmla="*/ 1496200 w 4594159"/>
              <a:gd name="connsiteY49" fmla="*/ 0 h 3878463"/>
              <a:gd name="connsiteX50" fmla="*/ 1661503 w 4594159"/>
              <a:gd name="connsiteY50" fmla="*/ 0 h 3878463"/>
              <a:gd name="connsiteX51" fmla="*/ 1907637 w 4594159"/>
              <a:gd name="connsiteY51" fmla="*/ 0 h 3878463"/>
              <a:gd name="connsiteX52" fmla="*/ 2072940 w 4594159"/>
              <a:gd name="connsiteY52" fmla="*/ 0 h 3878463"/>
              <a:gd name="connsiteX53" fmla="*/ 2178672 w 4594159"/>
              <a:gd name="connsiteY53" fmla="*/ 0 h 3878463"/>
              <a:gd name="connsiteX54" fmla="*/ 2590109 w 4594159"/>
              <a:gd name="connsiteY54" fmla="*/ 0 h 3878463"/>
              <a:gd name="connsiteX55" fmla="*/ 2590109 w 4594159"/>
              <a:gd name="connsiteY55" fmla="*/ 1 h 3878463"/>
              <a:gd name="connsiteX56" fmla="*/ 2983080 w 4594159"/>
              <a:gd name="connsiteY56" fmla="*/ 1 h 3878463"/>
              <a:gd name="connsiteX57" fmla="*/ 3394517 w 4594159"/>
              <a:gd name="connsiteY57" fmla="*/ 1 h 3878463"/>
              <a:gd name="connsiteX58" fmla="*/ 3500249 w 4594159"/>
              <a:gd name="connsiteY58" fmla="*/ 1 h 3878463"/>
              <a:gd name="connsiteX59" fmla="*/ 3665553 w 4594159"/>
              <a:gd name="connsiteY59" fmla="*/ 1 h 3878463"/>
              <a:gd name="connsiteX60" fmla="*/ 3911686 w 4594159"/>
              <a:gd name="connsiteY60" fmla="*/ 1 h 3878463"/>
              <a:gd name="connsiteX61" fmla="*/ 4076990 w 4594159"/>
              <a:gd name="connsiteY61" fmla="*/ 1 h 3878463"/>
              <a:gd name="connsiteX62" fmla="*/ 4182722 w 4594159"/>
              <a:gd name="connsiteY62" fmla="*/ 1 h 3878463"/>
              <a:gd name="connsiteX63" fmla="*/ 4594159 w 4594159"/>
              <a:gd name="connsiteY63" fmla="*/ 1 h 3878463"/>
              <a:gd name="connsiteX64" fmla="*/ 4594159 w 4594159"/>
              <a:gd name="connsiteY64" fmla="*/ 431818 h 3878463"/>
              <a:gd name="connsiteX65" fmla="*/ 4594159 w 4594159"/>
              <a:gd name="connsiteY65" fmla="*/ 497503 h 3878463"/>
              <a:gd name="connsiteX66" fmla="*/ 4594159 w 4594159"/>
              <a:gd name="connsiteY66" fmla="*/ 929320 h 3878463"/>
              <a:gd name="connsiteX67" fmla="*/ 4594159 w 4594159"/>
              <a:gd name="connsiteY67" fmla="*/ 2626862 h 3878463"/>
              <a:gd name="connsiteX68" fmla="*/ 4594159 w 4594159"/>
              <a:gd name="connsiteY68" fmla="*/ 3058679 h 3878463"/>
              <a:gd name="connsiteX69" fmla="*/ 4594159 w 4594159"/>
              <a:gd name="connsiteY69" fmla="*/ 3124365 h 3878463"/>
              <a:gd name="connsiteX70" fmla="*/ 4594159 w 4594159"/>
              <a:gd name="connsiteY70" fmla="*/ 3556182 h 3878463"/>
              <a:gd name="connsiteX71" fmla="*/ 4226014 w 4594159"/>
              <a:gd name="connsiteY71" fmla="*/ 3878463 h 3878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4594159" h="3878463">
                <a:moveTo>
                  <a:pt x="4226014" y="3878463"/>
                </a:moveTo>
                <a:lnTo>
                  <a:pt x="3814577" y="3878463"/>
                </a:lnTo>
                <a:lnTo>
                  <a:pt x="3708843" y="3878463"/>
                </a:lnTo>
                <a:lnTo>
                  <a:pt x="3543541" y="3878463"/>
                </a:lnTo>
                <a:lnTo>
                  <a:pt x="3297407" y="3878463"/>
                </a:lnTo>
                <a:lnTo>
                  <a:pt x="3132104" y="3878463"/>
                </a:lnTo>
                <a:lnTo>
                  <a:pt x="3026371" y="3878463"/>
                </a:lnTo>
                <a:lnTo>
                  <a:pt x="2614934" y="3878463"/>
                </a:lnTo>
                <a:lnTo>
                  <a:pt x="2221967" y="3878463"/>
                </a:lnTo>
                <a:lnTo>
                  <a:pt x="2221965" y="3878463"/>
                </a:lnTo>
                <a:lnTo>
                  <a:pt x="2013626" y="3878463"/>
                </a:lnTo>
                <a:lnTo>
                  <a:pt x="1810531" y="3878463"/>
                </a:lnTo>
                <a:lnTo>
                  <a:pt x="1810527" y="3878463"/>
                </a:lnTo>
                <a:lnTo>
                  <a:pt x="1704798" y="3878463"/>
                </a:lnTo>
                <a:lnTo>
                  <a:pt x="1704796" y="3878463"/>
                </a:lnTo>
                <a:lnTo>
                  <a:pt x="1602189" y="3878463"/>
                </a:lnTo>
                <a:lnTo>
                  <a:pt x="1539495" y="3878463"/>
                </a:lnTo>
                <a:lnTo>
                  <a:pt x="1539492" y="3878463"/>
                </a:lnTo>
                <a:lnTo>
                  <a:pt x="1496455" y="3878463"/>
                </a:lnTo>
                <a:lnTo>
                  <a:pt x="1331153" y="3878463"/>
                </a:lnTo>
                <a:lnTo>
                  <a:pt x="1293361" y="3878463"/>
                </a:lnTo>
                <a:lnTo>
                  <a:pt x="1293359" y="3878463"/>
                </a:lnTo>
                <a:lnTo>
                  <a:pt x="1128058" y="3878463"/>
                </a:lnTo>
                <a:lnTo>
                  <a:pt x="1128056" y="3878463"/>
                </a:lnTo>
                <a:lnTo>
                  <a:pt x="1085019" y="3878463"/>
                </a:lnTo>
                <a:lnTo>
                  <a:pt x="1022326" y="3878463"/>
                </a:lnTo>
                <a:lnTo>
                  <a:pt x="1022323" y="3878463"/>
                </a:lnTo>
                <a:lnTo>
                  <a:pt x="919716" y="3878463"/>
                </a:lnTo>
                <a:lnTo>
                  <a:pt x="813983" y="3878463"/>
                </a:lnTo>
                <a:lnTo>
                  <a:pt x="812672" y="3878463"/>
                </a:lnTo>
                <a:lnTo>
                  <a:pt x="610889" y="3878463"/>
                </a:lnTo>
                <a:lnTo>
                  <a:pt x="610887" y="3878463"/>
                </a:lnTo>
                <a:lnTo>
                  <a:pt x="566822" y="3878463"/>
                </a:lnTo>
                <a:lnTo>
                  <a:pt x="402546" y="3878463"/>
                </a:lnTo>
                <a:lnTo>
                  <a:pt x="9579" y="3878463"/>
                </a:lnTo>
                <a:lnTo>
                  <a:pt x="9577" y="3878463"/>
                </a:lnTo>
                <a:lnTo>
                  <a:pt x="0" y="3878463"/>
                </a:lnTo>
                <a:lnTo>
                  <a:pt x="0" y="3423700"/>
                </a:lnTo>
                <a:lnTo>
                  <a:pt x="0" y="3330792"/>
                </a:lnTo>
                <a:lnTo>
                  <a:pt x="0" y="2720024"/>
                </a:lnTo>
                <a:lnTo>
                  <a:pt x="0" y="318993"/>
                </a:lnTo>
                <a:lnTo>
                  <a:pt x="0" y="0"/>
                </a:lnTo>
                <a:lnTo>
                  <a:pt x="377721" y="0"/>
                </a:lnTo>
                <a:lnTo>
                  <a:pt x="377721" y="1"/>
                </a:lnTo>
                <a:lnTo>
                  <a:pt x="566823" y="1"/>
                </a:lnTo>
                <a:lnTo>
                  <a:pt x="566823" y="0"/>
                </a:lnTo>
                <a:lnTo>
                  <a:pt x="812672" y="0"/>
                </a:lnTo>
                <a:lnTo>
                  <a:pt x="979031" y="0"/>
                </a:lnTo>
                <a:lnTo>
                  <a:pt x="1390467" y="0"/>
                </a:lnTo>
                <a:lnTo>
                  <a:pt x="1496200" y="0"/>
                </a:lnTo>
                <a:lnTo>
                  <a:pt x="1661503" y="0"/>
                </a:lnTo>
                <a:lnTo>
                  <a:pt x="1907637" y="0"/>
                </a:lnTo>
                <a:lnTo>
                  <a:pt x="2072940" y="0"/>
                </a:lnTo>
                <a:lnTo>
                  <a:pt x="2178672" y="0"/>
                </a:lnTo>
                <a:lnTo>
                  <a:pt x="2590109" y="0"/>
                </a:lnTo>
                <a:lnTo>
                  <a:pt x="2590109" y="1"/>
                </a:lnTo>
                <a:lnTo>
                  <a:pt x="2983080" y="1"/>
                </a:lnTo>
                <a:lnTo>
                  <a:pt x="3394517" y="1"/>
                </a:lnTo>
                <a:lnTo>
                  <a:pt x="3500249" y="1"/>
                </a:lnTo>
                <a:lnTo>
                  <a:pt x="3665553" y="1"/>
                </a:lnTo>
                <a:lnTo>
                  <a:pt x="3911686" y="1"/>
                </a:lnTo>
                <a:lnTo>
                  <a:pt x="4076990" y="1"/>
                </a:lnTo>
                <a:lnTo>
                  <a:pt x="4182722" y="1"/>
                </a:lnTo>
                <a:lnTo>
                  <a:pt x="4594159" y="1"/>
                </a:lnTo>
                <a:lnTo>
                  <a:pt x="4594159" y="431818"/>
                </a:lnTo>
                <a:lnTo>
                  <a:pt x="4594159" y="497503"/>
                </a:lnTo>
                <a:lnTo>
                  <a:pt x="4594159" y="929320"/>
                </a:lnTo>
                <a:lnTo>
                  <a:pt x="4594159" y="2626862"/>
                </a:lnTo>
                <a:lnTo>
                  <a:pt x="4594159" y="3058679"/>
                </a:lnTo>
                <a:lnTo>
                  <a:pt x="4594159" y="3124365"/>
                </a:lnTo>
                <a:lnTo>
                  <a:pt x="4594159" y="3556182"/>
                </a:lnTo>
                <a:cubicBezTo>
                  <a:pt x="4594159" y="3733699"/>
                  <a:pt x="4430001" y="3878463"/>
                  <a:pt x="4226014" y="387846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1" name="Text Placeholder 1">
            <a:extLst>
              <a:ext uri="{FF2B5EF4-FFF2-40B4-BE49-F238E27FC236}">
                <a16:creationId xmlns:a16="http://schemas.microsoft.com/office/drawing/2014/main" id="{F7D23C0A-50FC-78DB-0E3F-870CF557BA39}"/>
              </a:ext>
            </a:extLst>
          </p:cNvPr>
          <p:cNvSpPr txBox="1">
            <a:spLocks/>
          </p:cNvSpPr>
          <p:nvPr/>
        </p:nvSpPr>
        <p:spPr>
          <a:xfrm>
            <a:off x="8121683" y="1562583"/>
            <a:ext cx="3938156" cy="441218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Orodja in nasveti:</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Uporabite Canva za </a:t>
            </a:r>
            <a:r>
              <a:rPr lang="en-IE" sz="2200" dirty="0" err="1"/>
              <a:t>oblikovanje</a:t>
            </a:r>
            <a:r>
              <a:rPr lang="en-IE" sz="2200" dirty="0"/>
              <a:t> </a:t>
            </a:r>
            <a:r>
              <a:rPr lang="en-IE" sz="2200" dirty="0" err="1"/>
              <a:t>natisljive</a:t>
            </a:r>
            <a:r>
              <a:rPr lang="en-IE" sz="2200" dirty="0"/>
              <a:t> </a:t>
            </a:r>
            <a:r>
              <a:rPr lang="en-IE" sz="2200" dirty="0" err="1"/>
              <a:t>dobrodošlice</a:t>
            </a:r>
            <a:r>
              <a:rPr lang="en-IE" sz="2200" dirty="0"/>
              <a:t> z </a:t>
            </a:r>
            <a:r>
              <a:rPr lang="en-IE" sz="2200" dirty="0" err="1"/>
              <a:t>najpomembnejšimi</a:t>
            </a:r>
            <a:r>
              <a:rPr lang="en-IE" sz="2200" dirty="0"/>
              <a:t> informacijami.</a:t>
            </a:r>
          </a:p>
          <a:p>
            <a:pPr marL="342900" indent="-342900" algn="l">
              <a:lnSpc>
                <a:spcPts val="2340"/>
              </a:lnSpc>
              <a:spcBef>
                <a:spcPts val="0"/>
              </a:spcBef>
              <a:buFont typeface="Arial" panose="020B0604020202020204" pitchFamily="34" charset="0"/>
              <a:buChar char="•"/>
            </a:pPr>
            <a:r>
              <a:rPr lang="en-IE" sz="2200" dirty="0"/>
              <a:t>Uporabite QR kode, povezane z online navodili (PDF, Google Drive ali </a:t>
            </a:r>
            <a:r>
              <a:rPr lang="en-IE" sz="2200" dirty="0" err="1"/>
              <a:t>Linktree</a:t>
            </a:r>
            <a:r>
              <a:rPr lang="en-IE" sz="2200" dirty="0"/>
              <a:t>).</a:t>
            </a:r>
          </a:p>
          <a:p>
            <a:pPr marL="342900" indent="-342900" algn="l">
              <a:lnSpc>
                <a:spcPts val="2340"/>
              </a:lnSpc>
              <a:spcBef>
                <a:spcPts val="0"/>
              </a:spcBef>
              <a:buFont typeface="Arial" panose="020B0604020202020204" pitchFamily="34" charset="0"/>
              <a:buChar char="•"/>
            </a:pPr>
            <a:r>
              <a:rPr lang="en-IE" sz="2200" dirty="0"/>
              <a:t>Če je mogoče, navodila pripravite v jeziku(-ih) gostov – pri tem vam lahko pomaga Google Translate.</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pic>
        <p:nvPicPr>
          <p:cNvPr id="18" name="Picture 17">
            <a:extLst>
              <a:ext uri="{FF2B5EF4-FFF2-40B4-BE49-F238E27FC236}">
                <a16:creationId xmlns:a16="http://schemas.microsoft.com/office/drawing/2014/main" id="{F7079995-E40A-D90D-6459-040E49E0204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592100" y="3773866"/>
            <a:ext cx="5043479" cy="3323837"/>
          </a:xfrm>
          <a:prstGeom prst="rect">
            <a:avLst/>
          </a:prstGeom>
          <a:noFill/>
        </p:spPr>
      </p:pic>
      <p:pic>
        <p:nvPicPr>
          <p:cNvPr id="19" name="Picture Placeholder 7">
            <a:extLst>
              <a:ext uri="{FF2B5EF4-FFF2-40B4-BE49-F238E27FC236}">
                <a16:creationId xmlns:a16="http://schemas.microsoft.com/office/drawing/2014/main" id="{75F366F5-F3D5-7208-0C3F-14A319F8418A}"/>
              </a:ext>
            </a:extLst>
          </p:cNvPr>
          <p:cNvPicPr>
            <a:picLocks noChangeAspect="1"/>
          </p:cNvPicPr>
          <p:nvPr/>
        </p:nvPicPr>
        <p:blipFill rotWithShape="1">
          <a:blip r:embed="rId3"/>
          <a:srcRect t="10315" b="10315"/>
          <a:stretch/>
        </p:blipFill>
        <p:spPr>
          <a:xfrm>
            <a:off x="4319318" y="4083850"/>
            <a:ext cx="3536942" cy="2111514"/>
          </a:xfrm>
          <a:prstGeom prst="rect">
            <a:avLst/>
          </a:prstGeom>
        </p:spPr>
      </p:pic>
      <p:sp>
        <p:nvSpPr>
          <p:cNvPr id="20" name="Text Placeholder 7">
            <a:extLst>
              <a:ext uri="{FF2B5EF4-FFF2-40B4-BE49-F238E27FC236}">
                <a16:creationId xmlns:a16="http://schemas.microsoft.com/office/drawing/2014/main" id="{1CA92398-FCE6-1B57-308F-82DFCFBD4143}"/>
              </a:ext>
            </a:extLst>
          </p:cNvPr>
          <p:cNvSpPr txBox="1">
            <a:spLocks/>
          </p:cNvSpPr>
          <p:nvPr/>
        </p:nvSpPr>
        <p:spPr>
          <a:xfrm>
            <a:off x="1366521" y="5382559"/>
            <a:ext cx="2953721" cy="452458"/>
          </a:xfrm>
          <a:prstGeom prst="rect">
            <a:avLst/>
          </a:prstGeom>
          <a:solidFill>
            <a:srgbClr val="EC7C69"/>
          </a:solid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240"/>
              </a:lnSpc>
              <a:spcBef>
                <a:spcPts val="0"/>
              </a:spcBef>
              <a:buNone/>
            </a:pPr>
            <a:r>
              <a:rPr lang="en-GB" sz="1200" dirty="0" err="1">
                <a:solidFill>
                  <a:schemeClr val="bg1"/>
                </a:solidFill>
              </a:rPr>
              <a:t>Fotografija</a:t>
            </a:r>
            <a:r>
              <a:rPr lang="en-GB" sz="1200" dirty="0">
                <a:solidFill>
                  <a:schemeClr val="bg1"/>
                </a:solidFill>
              </a:rPr>
              <a:t>: </a:t>
            </a:r>
            <a:r>
              <a:rPr lang="en-US" sz="1200" dirty="0">
                <a:solidFill>
                  <a:schemeClr val="bg1"/>
                </a:solidFill>
              </a:rPr>
              <a:t>The Birdbox, Donegal Treehouse, Irska</a:t>
            </a:r>
            <a:endParaRPr lang="en-GB" sz="1200" dirty="0">
              <a:solidFill>
                <a:schemeClr val="bg1"/>
              </a:solidFill>
            </a:endParaRPr>
          </a:p>
        </p:txBody>
      </p:sp>
    </p:spTree>
    <p:extLst>
      <p:ext uri="{BB962C8B-B14F-4D97-AF65-F5344CB8AC3E}">
        <p14:creationId xmlns:p14="http://schemas.microsoft.com/office/powerpoint/2010/main" val="27869416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C26CA-9F02-3550-CBAC-4D44D7507403}"/>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F3E671E6-FBE9-444D-C217-A384AC64FD89}"/>
              </a:ext>
            </a:extLst>
          </p:cNvPr>
          <p:cNvSpPr txBox="1">
            <a:spLocks/>
          </p:cNvSpPr>
          <p:nvPr/>
        </p:nvSpPr>
        <p:spPr>
          <a:xfrm>
            <a:off x="629645" y="462291"/>
            <a:ext cx="686036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620"/>
              </a:lnSpc>
            </a:pPr>
            <a:r>
              <a:rPr lang="en-US" dirty="0"/>
              <a:t>Osebna prijava</a:t>
            </a:r>
          </a:p>
        </p:txBody>
      </p:sp>
      <p:sp>
        <p:nvSpPr>
          <p:cNvPr id="5" name="Text Placeholder 4">
            <a:extLst>
              <a:ext uri="{FF2B5EF4-FFF2-40B4-BE49-F238E27FC236}">
                <a16:creationId xmlns:a16="http://schemas.microsoft.com/office/drawing/2014/main" id="{D6D7246C-0D71-BCCD-4579-39B915DAE2B6}"/>
              </a:ext>
            </a:extLst>
          </p:cNvPr>
          <p:cNvSpPr txBox="1">
            <a:spLocks/>
          </p:cNvSpPr>
          <p:nvPr/>
        </p:nvSpPr>
        <p:spPr>
          <a:xfrm>
            <a:off x="629645" y="1718176"/>
            <a:ext cx="9011896" cy="4959522"/>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spcAft>
                <a:spcPts val="1200"/>
              </a:spcAft>
              <a:buClr>
                <a:srgbClr val="459597"/>
              </a:buClr>
              <a:buFont typeface="+mj-lt"/>
              <a:buAutoNum type="arabicPeriod"/>
            </a:pPr>
            <a:r>
              <a:rPr lang="en-IE" sz="2200" b="1" dirty="0" err="1">
                <a:solidFill>
                  <a:srgbClr val="414141"/>
                </a:solidFill>
                <a:latin typeface="Calibri"/>
                <a:ea typeface="Calibri"/>
                <a:cs typeface="Calibri"/>
              </a:rPr>
              <a:t>Bodite</a:t>
            </a:r>
            <a:r>
              <a:rPr lang="en-IE" sz="2200" b="1" dirty="0">
                <a:solidFill>
                  <a:srgbClr val="414141"/>
                </a:solidFill>
                <a:latin typeface="Calibri"/>
                <a:ea typeface="Calibri"/>
                <a:cs typeface="Calibri"/>
              </a:rPr>
              <a:t> </a:t>
            </a:r>
            <a:r>
              <a:rPr lang="en-IE" sz="2200" b="1" dirty="0" err="1">
                <a:solidFill>
                  <a:srgbClr val="414141"/>
                </a:solidFill>
                <a:latin typeface="Calibri"/>
                <a:ea typeface="Calibri"/>
                <a:cs typeface="Calibri"/>
              </a:rPr>
              <a:t>pripravljeni</a:t>
            </a:r>
            <a:r>
              <a:rPr lang="en-IE" sz="2200" b="1" dirty="0">
                <a:solidFill>
                  <a:srgbClr val="414141"/>
                </a:solidFill>
                <a:latin typeface="Calibri"/>
                <a:ea typeface="Calibri"/>
                <a:cs typeface="Calibri"/>
              </a:rPr>
              <a:t> </a:t>
            </a:r>
            <a:r>
              <a:rPr lang="en-IE" sz="2200" b="1" dirty="0" err="1">
                <a:solidFill>
                  <a:srgbClr val="414141"/>
                </a:solidFill>
                <a:latin typeface="Calibri"/>
                <a:ea typeface="Calibri"/>
                <a:cs typeface="Calibri"/>
              </a:rPr>
              <a:t>ob</a:t>
            </a:r>
            <a:r>
              <a:rPr lang="en-IE" sz="2200" b="1" dirty="0">
                <a:solidFill>
                  <a:srgbClr val="414141"/>
                </a:solidFill>
                <a:latin typeface="Calibri"/>
                <a:ea typeface="Calibri"/>
                <a:cs typeface="Calibri"/>
              </a:rPr>
              <a:t> </a:t>
            </a:r>
            <a:r>
              <a:rPr lang="en-IE" sz="2200" b="1" dirty="0" err="1">
                <a:solidFill>
                  <a:srgbClr val="414141"/>
                </a:solidFill>
                <a:latin typeface="Calibri"/>
                <a:ea typeface="Calibri"/>
                <a:cs typeface="Calibri"/>
              </a:rPr>
              <a:t>dogovorjenem</a:t>
            </a:r>
            <a:r>
              <a:rPr lang="en-IE" sz="2200" b="1" dirty="0">
                <a:solidFill>
                  <a:srgbClr val="414141"/>
                </a:solidFill>
                <a:latin typeface="Calibri"/>
                <a:ea typeface="Calibri"/>
                <a:cs typeface="Calibri"/>
              </a:rPr>
              <a:t> </a:t>
            </a:r>
            <a:r>
              <a:rPr lang="en-IE" sz="2200" b="1" dirty="0" err="1">
                <a:solidFill>
                  <a:srgbClr val="414141"/>
                </a:solidFill>
                <a:latin typeface="Calibri"/>
                <a:ea typeface="Calibri"/>
                <a:cs typeface="Calibri"/>
              </a:rPr>
              <a:t>času</a:t>
            </a:r>
            <a:r>
              <a:rPr lang="en-IE" sz="2200" b="1" dirty="0">
                <a:solidFill>
                  <a:srgbClr val="414141"/>
                </a:solidFill>
                <a:latin typeface="Calibri"/>
                <a:ea typeface="Calibri"/>
                <a:cs typeface="Calibri"/>
              </a:rPr>
              <a:t> </a:t>
            </a:r>
            <a:r>
              <a:rPr lang="en-IE" sz="2200" b="1" dirty="0" err="1">
                <a:solidFill>
                  <a:srgbClr val="414141"/>
                </a:solidFill>
                <a:latin typeface="Calibri"/>
                <a:ea typeface="Calibri"/>
                <a:cs typeface="Calibri"/>
              </a:rPr>
              <a:t>prihoda</a:t>
            </a:r>
            <a:r>
              <a:rPr lang="en-IE" sz="2200" b="1" dirty="0">
                <a:solidFill>
                  <a:srgbClr val="414141"/>
                </a:solidFill>
                <a:latin typeface="Calibri"/>
                <a:ea typeface="Calibri"/>
                <a:cs typeface="Calibri"/>
              </a:rPr>
              <a:t>. </a:t>
            </a:r>
          </a:p>
          <a:p>
            <a:pPr marL="457200" indent="-457200">
              <a:lnSpc>
                <a:spcPts val="2340"/>
              </a:lnSpc>
              <a:spcAft>
                <a:spcPts val="1200"/>
              </a:spcAft>
              <a:buClr>
                <a:srgbClr val="459597"/>
              </a:buClr>
              <a:buFont typeface="+mj-lt"/>
              <a:buAutoNum type="arabicPeriod"/>
            </a:pPr>
            <a:r>
              <a:rPr lang="en-IE" sz="2200" b="1" dirty="0">
                <a:solidFill>
                  <a:srgbClr val="414141"/>
                </a:solidFill>
                <a:latin typeface="Calibri" panose="020F0502020204030204" pitchFamily="34" charset="0"/>
                <a:cs typeface="Calibri" panose="020F0502020204030204" pitchFamily="34" charset="0"/>
              </a:rPr>
              <a:t>Nasmehnite se in uporabite ime gosta</a:t>
            </a:r>
            <a:r>
              <a:rPr lang="en-IE" sz="2200" dirty="0">
                <a:solidFill>
                  <a:srgbClr val="414141"/>
                </a:solidFill>
                <a:latin typeface="Calibri" panose="020F0502020204030204" pitchFamily="34" charset="0"/>
                <a:cs typeface="Calibri" panose="020F0502020204030204" pitchFamily="34" charset="0"/>
              </a:rPr>
              <a:t>: »Dobrodošli, gospod in gospa Novak! Veseli smo, da ste pri nas.« </a:t>
            </a:r>
          </a:p>
          <a:p>
            <a:pPr marL="457200" indent="-457200">
              <a:lnSpc>
                <a:spcPts val="2340"/>
              </a:lnSpc>
              <a:spcAft>
                <a:spcPts val="1200"/>
              </a:spcAft>
              <a:buClr>
                <a:srgbClr val="459597"/>
              </a:buClr>
              <a:buFont typeface="+mj-lt"/>
              <a:buAutoNum type="arabicPeriod"/>
            </a:pPr>
            <a:r>
              <a:rPr lang="en-IE" sz="2200" b="1" dirty="0">
                <a:solidFill>
                  <a:srgbClr val="414141"/>
                </a:solidFill>
                <a:latin typeface="Calibri" panose="020F0502020204030204" pitchFamily="34" charset="0"/>
                <a:cs typeface="Calibri" panose="020F0502020204030204" pitchFamily="34" charset="0"/>
              </a:rPr>
              <a:t>Osebno se prijavite in pridobite več informacij o gostu, </a:t>
            </a:r>
            <a:r>
              <a:rPr lang="en-IE" sz="2200" dirty="0">
                <a:solidFill>
                  <a:srgbClr val="414141"/>
                </a:solidFill>
                <a:latin typeface="Calibri" panose="020F0502020204030204" pitchFamily="34" charset="0"/>
                <a:cs typeface="Calibri" panose="020F0502020204030204" pitchFamily="34" charset="0"/>
              </a:rPr>
              <a:t>ki vam bodo pomagale, da bo njegovo bivanje še prijetnejše. </a:t>
            </a:r>
          </a:p>
          <a:p>
            <a:pPr marL="457200" indent="-457200">
              <a:lnSpc>
                <a:spcPts val="2340"/>
              </a:lnSpc>
              <a:spcAft>
                <a:spcPts val="1200"/>
              </a:spcAft>
              <a:buClr>
                <a:srgbClr val="459597"/>
              </a:buClr>
              <a:buFont typeface="+mj-lt"/>
              <a:buAutoNum type="arabicPeriod"/>
            </a:pPr>
            <a:r>
              <a:rPr lang="en-IE" sz="2200" b="1" dirty="0">
                <a:solidFill>
                  <a:srgbClr val="414141"/>
                </a:solidFill>
                <a:latin typeface="Calibri" panose="020F0502020204030204" pitchFamily="34" charset="0"/>
                <a:cs typeface="Calibri" panose="020F0502020204030204" pitchFamily="34" charset="0"/>
              </a:rPr>
              <a:t>Pokažite jim skupne prostore</a:t>
            </a:r>
            <a:r>
              <a:rPr lang="en-IE" sz="2200" dirty="0">
                <a:solidFill>
                  <a:srgbClr val="414141"/>
                </a:solidFill>
                <a:latin typeface="Calibri" panose="020F0502020204030204" pitchFamily="34" charset="0"/>
                <a:cs typeface="Calibri" panose="020F0502020204030204" pitchFamily="34" charset="0"/>
              </a:rPr>
              <a:t>, prostor za zajtrk, vrt, dnevno sobo, wellness cono itd. </a:t>
            </a:r>
          </a:p>
          <a:p>
            <a:pPr marL="457200" indent="-457200">
              <a:lnSpc>
                <a:spcPts val="2340"/>
              </a:lnSpc>
              <a:spcAft>
                <a:spcPts val="1200"/>
              </a:spcAft>
              <a:buClr>
                <a:srgbClr val="459597"/>
              </a:buClr>
              <a:buFont typeface="+mj-lt"/>
              <a:buAutoNum type="arabicPeriod"/>
            </a:pPr>
            <a:r>
              <a:rPr lang="en-IE" sz="2200" b="1" dirty="0" err="1">
                <a:solidFill>
                  <a:srgbClr val="414141"/>
                </a:solidFill>
                <a:latin typeface="Calibri"/>
                <a:ea typeface="Calibri"/>
                <a:cs typeface="Calibri"/>
              </a:rPr>
              <a:t>Jasno</a:t>
            </a:r>
            <a:r>
              <a:rPr lang="en-IE" sz="2200" b="1" dirty="0">
                <a:solidFill>
                  <a:srgbClr val="414141"/>
                </a:solidFill>
                <a:latin typeface="Calibri"/>
                <a:ea typeface="Calibri"/>
                <a:cs typeface="Calibri"/>
              </a:rPr>
              <a:t> </a:t>
            </a:r>
            <a:r>
              <a:rPr lang="en-IE" sz="2200" b="1" dirty="0" err="1">
                <a:solidFill>
                  <a:srgbClr val="414141"/>
                </a:solidFill>
                <a:latin typeface="Calibri"/>
                <a:ea typeface="Calibri"/>
                <a:cs typeface="Calibri"/>
              </a:rPr>
              <a:t>razložite</a:t>
            </a:r>
            <a:r>
              <a:rPr lang="en-IE" sz="2200" b="1" dirty="0">
                <a:solidFill>
                  <a:srgbClr val="414141"/>
                </a:solidFill>
                <a:latin typeface="Calibri"/>
                <a:ea typeface="Calibri"/>
                <a:cs typeface="Calibri"/>
              </a:rPr>
              <a:t> </a:t>
            </a:r>
            <a:r>
              <a:rPr lang="en-IE" sz="2200" b="1" dirty="0" err="1">
                <a:solidFill>
                  <a:srgbClr val="414141"/>
                </a:solidFill>
                <a:latin typeface="Calibri"/>
                <a:ea typeface="Calibri"/>
                <a:cs typeface="Calibri"/>
              </a:rPr>
              <a:t>vse</a:t>
            </a:r>
            <a:r>
              <a:rPr lang="en-IE" sz="2200" b="1" dirty="0">
                <a:solidFill>
                  <a:srgbClr val="414141"/>
                </a:solidFill>
                <a:latin typeface="Calibri"/>
                <a:ea typeface="Calibri"/>
                <a:cs typeface="Calibri"/>
              </a:rPr>
              <a:t> </a:t>
            </a:r>
            <a:r>
              <a:rPr lang="en-IE" sz="2200" b="1" dirty="0" err="1">
                <a:solidFill>
                  <a:srgbClr val="414141"/>
                </a:solidFill>
                <a:latin typeface="Calibri"/>
                <a:ea typeface="Calibri"/>
                <a:cs typeface="Calibri"/>
              </a:rPr>
              <a:t>dostopne</a:t>
            </a:r>
            <a:r>
              <a:rPr lang="en-IE" sz="2200" b="1" dirty="0">
                <a:solidFill>
                  <a:srgbClr val="414141"/>
                </a:solidFill>
                <a:latin typeface="Calibri"/>
                <a:ea typeface="Calibri"/>
                <a:cs typeface="Calibri"/>
              </a:rPr>
              <a:t> </a:t>
            </a:r>
            <a:r>
              <a:rPr lang="en-IE" sz="2200" b="1" dirty="0" err="1">
                <a:solidFill>
                  <a:srgbClr val="414141"/>
                </a:solidFill>
                <a:latin typeface="Calibri"/>
                <a:ea typeface="Calibri"/>
                <a:cs typeface="Calibri"/>
              </a:rPr>
              <a:t>kode</a:t>
            </a:r>
            <a:r>
              <a:rPr lang="en-IE" sz="2200" b="1" dirty="0">
                <a:solidFill>
                  <a:srgbClr val="414141"/>
                </a:solidFill>
                <a:latin typeface="Calibri"/>
                <a:ea typeface="Calibri"/>
                <a:cs typeface="Calibri"/>
              </a:rPr>
              <a:t>, </a:t>
            </a:r>
            <a:r>
              <a:rPr lang="en-IE" sz="2200" b="1" dirty="0" err="1">
                <a:solidFill>
                  <a:srgbClr val="414141"/>
                </a:solidFill>
                <a:latin typeface="Calibri"/>
                <a:ea typeface="Calibri"/>
                <a:cs typeface="Calibri"/>
              </a:rPr>
              <a:t>ključe</a:t>
            </a:r>
            <a:r>
              <a:rPr lang="en-IE" sz="2200" b="1" dirty="0">
                <a:solidFill>
                  <a:srgbClr val="414141"/>
                </a:solidFill>
                <a:latin typeface="Calibri"/>
                <a:ea typeface="Calibri"/>
                <a:cs typeface="Calibri"/>
              </a:rPr>
              <a:t> </a:t>
            </a:r>
            <a:r>
              <a:rPr lang="en-IE" sz="2200" b="1" dirty="0" err="1">
                <a:solidFill>
                  <a:srgbClr val="414141"/>
                </a:solidFill>
                <a:latin typeface="Calibri"/>
                <a:ea typeface="Calibri"/>
                <a:cs typeface="Calibri"/>
              </a:rPr>
              <a:t>ali</a:t>
            </a:r>
            <a:r>
              <a:rPr lang="en-IE" sz="2200" b="1" dirty="0">
                <a:solidFill>
                  <a:srgbClr val="414141"/>
                </a:solidFill>
                <a:latin typeface="Calibri"/>
                <a:ea typeface="Calibri"/>
                <a:cs typeface="Calibri"/>
              </a:rPr>
              <a:t> </a:t>
            </a:r>
            <a:r>
              <a:rPr lang="en-IE" sz="2200" b="1" dirty="0" err="1">
                <a:solidFill>
                  <a:srgbClr val="414141"/>
                </a:solidFill>
                <a:latin typeface="Calibri"/>
                <a:ea typeface="Calibri"/>
                <a:cs typeface="Calibri"/>
              </a:rPr>
              <a:t>ključavnice</a:t>
            </a:r>
            <a:r>
              <a:rPr lang="en-IE" sz="2200" b="1" dirty="0">
                <a:solidFill>
                  <a:srgbClr val="414141"/>
                </a:solidFill>
                <a:latin typeface="Calibri"/>
                <a:ea typeface="Calibri"/>
                <a:cs typeface="Calibri"/>
              </a:rPr>
              <a:t>.</a:t>
            </a:r>
            <a:endParaRPr lang="en-IE" sz="2200" b="1" dirty="0">
              <a:solidFill>
                <a:srgbClr val="414141"/>
              </a:solidFill>
              <a:latin typeface="Calibri" panose="020F0502020204030204" pitchFamily="34" charset="0"/>
              <a:ea typeface="Calibri"/>
              <a:cs typeface="Calibri" panose="020F0502020204030204" pitchFamily="34" charset="0"/>
            </a:endParaRPr>
          </a:p>
          <a:p>
            <a:pPr marL="457200" indent="-457200">
              <a:lnSpc>
                <a:spcPts val="2340"/>
              </a:lnSpc>
              <a:spcAft>
                <a:spcPts val="1200"/>
              </a:spcAft>
              <a:buClr>
                <a:srgbClr val="459597"/>
              </a:buClr>
              <a:buFont typeface="+mj-lt"/>
              <a:buAutoNum type="arabicPeriod"/>
            </a:pPr>
            <a:r>
              <a:rPr lang="en-IE" sz="2200" b="1" dirty="0">
                <a:solidFill>
                  <a:srgbClr val="414141"/>
                </a:solidFill>
                <a:latin typeface="Calibri" panose="020F0502020204030204" pitchFamily="34" charset="0"/>
                <a:cs typeface="Calibri" panose="020F0502020204030204" pitchFamily="34" charset="0"/>
              </a:rPr>
              <a:t>Spremite jih do njihove sobe in jim pokažite</a:t>
            </a:r>
            <a:r>
              <a:rPr lang="en-IE" sz="2200" dirty="0">
                <a:solidFill>
                  <a:srgbClr val="414141"/>
                </a:solidFill>
                <a:latin typeface="Calibri" panose="020F0502020204030204" pitchFamily="34" charset="0"/>
                <a:cs typeface="Calibri" panose="020F0502020204030204" pitchFamily="34" charset="0"/>
              </a:rPr>
              <a:t>: stikala za luči, ogrevanje/klimo, informacije o Wi-Fi-ju, opremo kopalnice in morebitno posebno opremo. </a:t>
            </a:r>
          </a:p>
          <a:p>
            <a:pPr marL="457200" indent="-457200">
              <a:lnSpc>
                <a:spcPts val="2340"/>
              </a:lnSpc>
              <a:spcAft>
                <a:spcPts val="1200"/>
              </a:spcAft>
              <a:buClr>
                <a:srgbClr val="459597"/>
              </a:buClr>
              <a:buFont typeface="+mj-lt"/>
              <a:buAutoNum type="arabicPeriod"/>
            </a:pPr>
            <a:endParaRPr lang="en-IE" sz="220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a:pPr>
            <a:endParaRPr lang="en-IE" sz="2200" dirty="0">
              <a:solidFill>
                <a:srgbClr val="414141"/>
              </a:solidFill>
              <a:latin typeface="Calibri" panose="020F0502020204030204" pitchFamily="34" charset="0"/>
              <a:cs typeface="Calibri" panose="020F0502020204030204" pitchFamily="34" charset="0"/>
            </a:endParaRPr>
          </a:p>
          <a:p>
            <a:pPr marL="457200" indent="-457200">
              <a:lnSpc>
                <a:spcPts val="2340"/>
              </a:lnSpc>
              <a:spcAft>
                <a:spcPts val="1200"/>
              </a:spcAft>
              <a:buClr>
                <a:srgbClr val="459597"/>
              </a:buClr>
              <a:buFont typeface="+mj-lt"/>
              <a:buAutoNum type="arabicPeriod"/>
            </a:pPr>
            <a:endParaRPr lang="en-IE" sz="2200" dirty="0">
              <a:solidFill>
                <a:srgbClr val="414141"/>
              </a:solidFill>
              <a:latin typeface="Calibri" panose="020F0502020204030204" pitchFamily="34" charset="0"/>
              <a:cs typeface="Calibri" panose="020F0502020204030204" pitchFamily="34" charset="0"/>
            </a:endParaRPr>
          </a:p>
          <a:p>
            <a:pPr marL="457200" indent="-457200">
              <a:lnSpc>
                <a:spcPts val="2340"/>
              </a:lnSpc>
              <a:spcAft>
                <a:spcPts val="1200"/>
              </a:spcAft>
              <a:buClr>
                <a:srgbClr val="459597"/>
              </a:buClr>
              <a:buFont typeface="+mj-lt"/>
              <a:buAutoNum type="arabicPeriod"/>
            </a:pPr>
            <a:endParaRPr lang="sl-SI" sz="2200" b="0" i="0" u="none" strike="noStrike" noProof="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a:pPr>
            <a:endParaRPr lang="en-GB" sz="220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a:pPr>
            <a:endParaRPr lang="en-US" sz="2200" dirty="0">
              <a:solidFill>
                <a:srgbClr val="414141"/>
              </a:solidFill>
              <a:latin typeface="Calibri" panose="020F0502020204030204" pitchFamily="34" charset="0"/>
              <a:cs typeface="Calibri" panose="020F0502020204030204" pitchFamily="34" charset="0"/>
            </a:endParaRPr>
          </a:p>
        </p:txBody>
      </p:sp>
      <p:sp>
        <p:nvSpPr>
          <p:cNvPr id="6" name="Text Placeholder 4">
            <a:extLst>
              <a:ext uri="{FF2B5EF4-FFF2-40B4-BE49-F238E27FC236}">
                <a16:creationId xmlns:a16="http://schemas.microsoft.com/office/drawing/2014/main" id="{0C6F9B5F-188C-B149-0EF4-B0AF226C17CE}"/>
              </a:ext>
            </a:extLst>
          </p:cNvPr>
          <p:cNvSpPr txBox="1">
            <a:spLocks/>
          </p:cNvSpPr>
          <p:nvPr/>
        </p:nvSpPr>
        <p:spPr>
          <a:xfrm>
            <a:off x="9479878" y="1212182"/>
            <a:ext cx="2176912" cy="430886"/>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indent="0" algn="r">
              <a:lnSpc>
                <a:spcPts val="2340"/>
              </a:lnSpc>
              <a:spcAft>
                <a:spcPts val="600"/>
              </a:spcAft>
              <a:buClr>
                <a:srgbClr val="459597"/>
              </a:buClr>
            </a:pPr>
            <a:r>
              <a:rPr lang="en-IE" sz="2600" b="1" dirty="0">
                <a:solidFill>
                  <a:srgbClr val="EC7C69"/>
                </a:solidFill>
                <a:latin typeface="Calibri" panose="020F0502020204030204" pitchFamily="34" charset="0"/>
                <a:cs typeface="Calibri" panose="020F0502020204030204" pitchFamily="34" charset="0"/>
              </a:rPr>
              <a:t>Da     Ne</a:t>
            </a:r>
          </a:p>
          <a:p>
            <a:pPr lvl="0" indent="0" algn="r">
              <a:lnSpc>
                <a:spcPts val="2340"/>
              </a:lnSpc>
              <a:spcAft>
                <a:spcPts val="600"/>
              </a:spcAft>
              <a:buClr>
                <a:srgbClr val="459597"/>
              </a:buClr>
            </a:pPr>
            <a:endParaRPr lang="en-IE" sz="2800" b="1" dirty="0">
              <a:solidFill>
                <a:srgbClr val="EC7C69"/>
              </a:solidFill>
              <a:latin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9C4DCDE9-D299-DD74-43D0-39A157D4F537}"/>
              </a:ext>
            </a:extLst>
          </p:cNvPr>
          <p:cNvGrpSpPr/>
          <p:nvPr/>
        </p:nvGrpSpPr>
        <p:grpSpPr>
          <a:xfrm>
            <a:off x="10404135" y="1680727"/>
            <a:ext cx="1113217" cy="328866"/>
            <a:chOff x="10421069" y="2969505"/>
            <a:chExt cx="1113217" cy="328866"/>
          </a:xfrm>
        </p:grpSpPr>
        <p:sp>
          <p:nvSpPr>
            <p:cNvPr id="8" name="Rectangle 7">
              <a:extLst>
                <a:ext uri="{FF2B5EF4-FFF2-40B4-BE49-F238E27FC236}">
                  <a16:creationId xmlns:a16="http://schemas.microsoft.com/office/drawing/2014/main" id="{B696972F-8E2F-CB4C-BFD8-082835AAA1F0}"/>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4AB1F95-C7BC-46A8-EFDD-925D92C6C731}"/>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4" name="Straight Connector 13">
            <a:extLst>
              <a:ext uri="{FF2B5EF4-FFF2-40B4-BE49-F238E27FC236}">
                <a16:creationId xmlns:a16="http://schemas.microsoft.com/office/drawing/2014/main" id="{FF0F80B3-0B3D-319A-1406-48E99555B308}"/>
              </a:ext>
            </a:extLst>
          </p:cNvPr>
          <p:cNvCxnSpPr>
            <a:cxnSpLocks/>
          </p:cNvCxnSpPr>
          <p:nvPr/>
        </p:nvCxnSpPr>
        <p:spPr>
          <a:xfrm>
            <a:off x="591140" y="2856594"/>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65424BF-27A1-EF95-B900-4136656A51FF}"/>
              </a:ext>
            </a:extLst>
          </p:cNvPr>
          <p:cNvCxnSpPr>
            <a:cxnSpLocks/>
          </p:cNvCxnSpPr>
          <p:nvPr/>
        </p:nvCxnSpPr>
        <p:spPr>
          <a:xfrm>
            <a:off x="591140" y="2113519"/>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C7A7DCBD-3D14-850C-9EAA-B3690C3D84D1}"/>
              </a:ext>
            </a:extLst>
          </p:cNvPr>
          <p:cNvGrpSpPr/>
          <p:nvPr/>
        </p:nvGrpSpPr>
        <p:grpSpPr>
          <a:xfrm>
            <a:off x="10404135" y="2298186"/>
            <a:ext cx="1113217" cy="328866"/>
            <a:chOff x="10421069" y="2969505"/>
            <a:chExt cx="1113217" cy="328866"/>
          </a:xfrm>
        </p:grpSpPr>
        <p:sp>
          <p:nvSpPr>
            <p:cNvPr id="19" name="Rectangle 18">
              <a:extLst>
                <a:ext uri="{FF2B5EF4-FFF2-40B4-BE49-F238E27FC236}">
                  <a16:creationId xmlns:a16="http://schemas.microsoft.com/office/drawing/2014/main" id="{F9DE41AE-8117-256C-5A28-D8DF49EDF834}"/>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9C347EB9-9710-CAFE-9675-76777522AD65}"/>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a:extLst>
              <a:ext uri="{FF2B5EF4-FFF2-40B4-BE49-F238E27FC236}">
                <a16:creationId xmlns:a16="http://schemas.microsoft.com/office/drawing/2014/main" id="{A064C27B-6E01-3DB2-AE52-BE758DBDC57D}"/>
              </a:ext>
            </a:extLst>
          </p:cNvPr>
          <p:cNvGrpSpPr/>
          <p:nvPr/>
        </p:nvGrpSpPr>
        <p:grpSpPr>
          <a:xfrm>
            <a:off x="10404135" y="3055241"/>
            <a:ext cx="1113217" cy="328866"/>
            <a:chOff x="10421069" y="2969505"/>
            <a:chExt cx="1113217" cy="328866"/>
          </a:xfrm>
        </p:grpSpPr>
        <p:sp>
          <p:nvSpPr>
            <p:cNvPr id="22" name="Rectangle 21">
              <a:extLst>
                <a:ext uri="{FF2B5EF4-FFF2-40B4-BE49-F238E27FC236}">
                  <a16:creationId xmlns:a16="http://schemas.microsoft.com/office/drawing/2014/main" id="{7C2540FF-D98C-6620-613F-90F2C082F43A}"/>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C736B011-2198-4AB3-A58B-69C4DD6362A1}"/>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Slide Number Placeholder 5">
            <a:extLst>
              <a:ext uri="{FF2B5EF4-FFF2-40B4-BE49-F238E27FC236}">
                <a16:creationId xmlns:a16="http://schemas.microsoft.com/office/drawing/2014/main" id="{AD5CC746-71EA-15D8-5E00-05C1253FA38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25</a:t>
            </a:fld>
            <a:endParaRPr lang="fr-CA" sz="1200" dirty="0"/>
          </a:p>
        </p:txBody>
      </p:sp>
      <p:cxnSp>
        <p:nvCxnSpPr>
          <p:cNvPr id="2" name="Straight Connector 1">
            <a:extLst>
              <a:ext uri="{FF2B5EF4-FFF2-40B4-BE49-F238E27FC236}">
                <a16:creationId xmlns:a16="http://schemas.microsoft.com/office/drawing/2014/main" id="{27AE50A5-E762-93F9-5351-8CAB177E71CA}"/>
              </a:ext>
            </a:extLst>
          </p:cNvPr>
          <p:cNvCxnSpPr>
            <a:cxnSpLocks/>
          </p:cNvCxnSpPr>
          <p:nvPr/>
        </p:nvCxnSpPr>
        <p:spPr>
          <a:xfrm>
            <a:off x="0" y="1034905"/>
            <a:ext cx="4572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11E63B4A-A8B3-9231-8180-4DFD29825E6F}"/>
              </a:ext>
            </a:extLst>
          </p:cNvPr>
          <p:cNvCxnSpPr>
            <a:cxnSpLocks/>
          </p:cNvCxnSpPr>
          <p:nvPr/>
        </p:nvCxnSpPr>
        <p:spPr>
          <a:xfrm>
            <a:off x="591140" y="3598322"/>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8B5B586-388C-782F-F728-FBC7E47CE5D4}"/>
              </a:ext>
            </a:extLst>
          </p:cNvPr>
          <p:cNvCxnSpPr>
            <a:cxnSpLocks/>
          </p:cNvCxnSpPr>
          <p:nvPr/>
        </p:nvCxnSpPr>
        <p:spPr>
          <a:xfrm>
            <a:off x="591140" y="4326806"/>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B87C774-859D-D7C6-6543-861BFCFF4D83}"/>
              </a:ext>
            </a:extLst>
          </p:cNvPr>
          <p:cNvCxnSpPr>
            <a:cxnSpLocks/>
          </p:cNvCxnSpPr>
          <p:nvPr/>
        </p:nvCxnSpPr>
        <p:spPr>
          <a:xfrm>
            <a:off x="591140" y="4779038"/>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D67BADF7-0281-F779-899D-B38CC2E54526}"/>
              </a:ext>
            </a:extLst>
          </p:cNvPr>
          <p:cNvGrpSpPr/>
          <p:nvPr/>
        </p:nvGrpSpPr>
        <p:grpSpPr>
          <a:xfrm>
            <a:off x="10404135" y="3786288"/>
            <a:ext cx="1113217" cy="328866"/>
            <a:chOff x="10421069" y="2969505"/>
            <a:chExt cx="1113217" cy="328866"/>
          </a:xfrm>
        </p:grpSpPr>
        <p:sp>
          <p:nvSpPr>
            <p:cNvPr id="24" name="Rectangle 23">
              <a:extLst>
                <a:ext uri="{FF2B5EF4-FFF2-40B4-BE49-F238E27FC236}">
                  <a16:creationId xmlns:a16="http://schemas.microsoft.com/office/drawing/2014/main" id="{372913B4-5C17-4951-86A7-9EFEEA741421}"/>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714EF214-085E-AD79-25E3-59FD7386805C}"/>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 name="Group 25">
            <a:extLst>
              <a:ext uri="{FF2B5EF4-FFF2-40B4-BE49-F238E27FC236}">
                <a16:creationId xmlns:a16="http://schemas.microsoft.com/office/drawing/2014/main" id="{998A1DFA-A31F-9CB9-F2F8-9BE522A9BD84}"/>
              </a:ext>
            </a:extLst>
          </p:cNvPr>
          <p:cNvGrpSpPr/>
          <p:nvPr/>
        </p:nvGrpSpPr>
        <p:grpSpPr>
          <a:xfrm>
            <a:off x="10404135" y="4407488"/>
            <a:ext cx="1113217" cy="328866"/>
            <a:chOff x="10421069" y="2969505"/>
            <a:chExt cx="1113217" cy="328866"/>
          </a:xfrm>
        </p:grpSpPr>
        <p:sp>
          <p:nvSpPr>
            <p:cNvPr id="29" name="Rectangle 28">
              <a:extLst>
                <a:ext uri="{FF2B5EF4-FFF2-40B4-BE49-F238E27FC236}">
                  <a16:creationId xmlns:a16="http://schemas.microsoft.com/office/drawing/2014/main" id="{6AB9EBF3-39C5-E261-38E9-90CFAD8B8279}"/>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53BA105A-30AC-4F2C-0438-93A8F3B07BD4}"/>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1" name="Group 30">
            <a:extLst>
              <a:ext uri="{FF2B5EF4-FFF2-40B4-BE49-F238E27FC236}">
                <a16:creationId xmlns:a16="http://schemas.microsoft.com/office/drawing/2014/main" id="{409395C3-6653-4CF0-F6AE-32DF805ADD3D}"/>
              </a:ext>
            </a:extLst>
          </p:cNvPr>
          <p:cNvGrpSpPr/>
          <p:nvPr/>
        </p:nvGrpSpPr>
        <p:grpSpPr>
          <a:xfrm>
            <a:off x="10404135" y="5028192"/>
            <a:ext cx="1113217" cy="328866"/>
            <a:chOff x="10421069" y="2969505"/>
            <a:chExt cx="1113217" cy="328866"/>
          </a:xfrm>
        </p:grpSpPr>
        <p:sp>
          <p:nvSpPr>
            <p:cNvPr id="32" name="Rectangle 31">
              <a:extLst>
                <a:ext uri="{FF2B5EF4-FFF2-40B4-BE49-F238E27FC236}">
                  <a16:creationId xmlns:a16="http://schemas.microsoft.com/office/drawing/2014/main" id="{945A7946-9404-271C-3BB7-BCAD07C955AE}"/>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38DCB9F3-0955-F314-1C2D-D324FCC9345A}"/>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TextBox 33">
            <a:extLst>
              <a:ext uri="{FF2B5EF4-FFF2-40B4-BE49-F238E27FC236}">
                <a16:creationId xmlns:a16="http://schemas.microsoft.com/office/drawing/2014/main" id="{35B18A5F-6D21-910C-F446-7F73D70E47AD}"/>
              </a:ext>
            </a:extLst>
          </p:cNvPr>
          <p:cNvSpPr txBox="1"/>
          <p:nvPr/>
        </p:nvSpPr>
        <p:spPr>
          <a:xfrm>
            <a:off x="7613059" y="6290914"/>
            <a:ext cx="3814321" cy="584775"/>
          </a:xfrm>
          <a:prstGeom prst="rect">
            <a:avLst/>
          </a:prstGeom>
          <a:solidFill>
            <a:srgbClr val="EC7C69"/>
          </a:solidFill>
        </p:spPr>
        <p:txBody>
          <a:bodyPr wrap="square">
            <a:spAutoFit/>
          </a:bodyPr>
          <a:lstStyle/>
          <a:p>
            <a:pPr algn="ctr"/>
            <a:r>
              <a:rPr lang="sl-SI" sz="2200" b="0" i="0" u="none" strike="noStrike" noProof="0" dirty="0">
                <a:solidFill>
                  <a:schemeClr val="bg1"/>
                </a:solidFill>
              </a:rPr>
              <a:t>Nadaljuje se na naslednji strani</a:t>
            </a:r>
          </a:p>
          <a:p>
            <a:pPr algn="ctr"/>
            <a:endParaRPr lang="sl-SI" sz="1000" dirty="0">
              <a:solidFill>
                <a:schemeClr val="bg1"/>
              </a:solidFill>
            </a:endParaRPr>
          </a:p>
        </p:txBody>
      </p:sp>
    </p:spTree>
    <p:extLst>
      <p:ext uri="{BB962C8B-B14F-4D97-AF65-F5344CB8AC3E}">
        <p14:creationId xmlns:p14="http://schemas.microsoft.com/office/powerpoint/2010/main" val="22372751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F59FAF-1BDD-95D5-EE12-5B3207297532}"/>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6B46A7D-85AD-2606-B833-2261939912E2}"/>
              </a:ext>
            </a:extLst>
          </p:cNvPr>
          <p:cNvSpPr txBox="1">
            <a:spLocks/>
          </p:cNvSpPr>
          <p:nvPr/>
        </p:nvSpPr>
        <p:spPr>
          <a:xfrm>
            <a:off x="575857" y="1508513"/>
            <a:ext cx="9011896" cy="4959522"/>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spcAft>
                <a:spcPts val="1200"/>
              </a:spcAft>
              <a:buClr>
                <a:srgbClr val="459597"/>
              </a:buClr>
              <a:buFont typeface="+mj-lt"/>
              <a:buAutoNum type="arabicPeriod" startAt="7"/>
            </a:pPr>
            <a:r>
              <a:rPr lang="en-IE" sz="2200" b="1" dirty="0">
                <a:solidFill>
                  <a:srgbClr val="414141"/>
                </a:solidFill>
                <a:latin typeface="Calibri" panose="020F0502020204030204" pitchFamily="34" charset="0"/>
                <a:cs typeface="Calibri" panose="020F0502020204030204" pitchFamily="34" charset="0"/>
              </a:rPr>
              <a:t>Ponudite svoje storitve, če je kaj potrebno</a:t>
            </a:r>
            <a:r>
              <a:rPr lang="en-IE" sz="2200" dirty="0">
                <a:solidFill>
                  <a:srgbClr val="414141"/>
                </a:solidFill>
                <a:latin typeface="Calibri" panose="020F0502020204030204" pitchFamily="34" charset="0"/>
                <a:cs typeface="Calibri" panose="020F0502020204030204" pitchFamily="34" charset="0"/>
              </a:rPr>
              <a:t>, na primer: »Če želite dodatne blazine ali karkoli drugega, nam samo povejte.« Ponudite majhno dobrodošlico v sobi (kot so voda, sok, vino, domača ali lokalna prigrizek) in vključite nekaj sezonskega (npr. cvetje spomladi, vroč čaj pozimi). </a:t>
            </a:r>
          </a:p>
          <a:p>
            <a:pPr marL="457200" indent="-457200">
              <a:lnSpc>
                <a:spcPts val="2340"/>
              </a:lnSpc>
              <a:spcAft>
                <a:spcPts val="1200"/>
              </a:spcAft>
              <a:buClr>
                <a:srgbClr val="459597"/>
              </a:buClr>
              <a:buFont typeface="+mj-lt"/>
              <a:buAutoNum type="arabicPeriod" startAt="7"/>
            </a:pPr>
            <a:r>
              <a:rPr lang="en-IE" sz="2200" b="1" dirty="0">
                <a:solidFill>
                  <a:srgbClr val="414141"/>
                </a:solidFill>
                <a:latin typeface="Calibri" panose="020F0502020204030204" pitchFamily="34" charset="0"/>
                <a:cs typeface="Calibri" panose="020F0502020204030204" pitchFamily="34" charset="0"/>
              </a:rPr>
              <a:t>Če je mogoče</a:t>
            </a:r>
            <a:r>
              <a:rPr lang="en-IE" sz="2200" dirty="0">
                <a:solidFill>
                  <a:srgbClr val="414141"/>
                </a:solidFill>
                <a:latin typeface="Calibri" panose="020F0502020204030204" pitchFamily="34" charset="0"/>
                <a:cs typeface="Calibri" panose="020F0502020204030204" pitchFamily="34" charset="0"/>
              </a:rPr>
              <a:t>, prilo</a:t>
            </a:r>
            <a:r>
              <a:rPr lang="en-IE" sz="2200" b="1" dirty="0">
                <a:solidFill>
                  <a:srgbClr val="414141"/>
                </a:solidFill>
                <a:latin typeface="Calibri" panose="020F0502020204030204" pitchFamily="34" charset="0"/>
                <a:cs typeface="Calibri" panose="020F0502020204030204" pitchFamily="34" charset="0"/>
              </a:rPr>
              <a:t>žite dobrodošlico </a:t>
            </a:r>
            <a:r>
              <a:rPr lang="en-IE" sz="2200" dirty="0">
                <a:solidFill>
                  <a:srgbClr val="414141"/>
                </a:solidFill>
                <a:latin typeface="Calibri" panose="020F0502020204030204" pitchFamily="34" charset="0"/>
                <a:cs typeface="Calibri" panose="020F0502020204030204" pitchFamily="34" charset="0"/>
              </a:rPr>
              <a:t>z osebnimi priporočili (vaša </a:t>
            </a:r>
            <a:r>
              <a:rPr lang="en-IE" sz="2200" dirty="0" err="1">
                <a:solidFill>
                  <a:srgbClr val="414141"/>
                </a:solidFill>
                <a:latin typeface="Calibri" panose="020F0502020204030204" pitchFamily="34" charset="0"/>
                <a:cs typeface="Calibri" panose="020F0502020204030204" pitchFamily="34" charset="0"/>
              </a:rPr>
              <a:t>najljubša </a:t>
            </a:r>
            <a:r>
              <a:rPr lang="en-IE" sz="2200" dirty="0">
                <a:solidFill>
                  <a:srgbClr val="414141"/>
                </a:solidFill>
                <a:latin typeface="Calibri" panose="020F0502020204030204" pitchFamily="34" charset="0"/>
                <a:cs typeface="Calibri" panose="020F0502020204030204" pitchFamily="34" charset="0"/>
              </a:rPr>
              <a:t>kavarna, skriti dragulj v bližini itd.). </a:t>
            </a:r>
          </a:p>
          <a:p>
            <a:pPr marL="457200" indent="-457200">
              <a:lnSpc>
                <a:spcPts val="2340"/>
              </a:lnSpc>
              <a:spcAft>
                <a:spcPts val="1200"/>
              </a:spcAft>
              <a:buClr>
                <a:srgbClr val="459597"/>
              </a:buClr>
              <a:buFont typeface="+mj-lt"/>
              <a:buAutoNum type="arabicPeriod" startAt="7"/>
            </a:pPr>
            <a:r>
              <a:rPr lang="en-IE" sz="2200" b="1" dirty="0">
                <a:solidFill>
                  <a:srgbClr val="414141"/>
                </a:solidFill>
                <a:latin typeface="Calibri" panose="020F0502020204030204" pitchFamily="34" charset="0"/>
                <a:cs typeface="Calibri" panose="020F0502020204030204" pitchFamily="34" charset="0"/>
              </a:rPr>
              <a:t>Zaželite prijetno bivanje in ponudite možnost </a:t>
            </a:r>
            <a:r>
              <a:rPr lang="en-IE" sz="2200" b="1" dirty="0" err="1">
                <a:solidFill>
                  <a:srgbClr val="414141"/>
                </a:solidFill>
                <a:latin typeface="Calibri" panose="020F0502020204030204" pitchFamily="34" charset="0"/>
                <a:cs typeface="Calibri" panose="020F0502020204030204" pitchFamily="34" charset="0"/>
              </a:rPr>
              <a:t>ponovnega </a:t>
            </a:r>
            <a:r>
              <a:rPr lang="en-IE" sz="2200" b="1" dirty="0">
                <a:solidFill>
                  <a:srgbClr val="414141"/>
                </a:solidFill>
                <a:latin typeface="Calibri" panose="020F0502020204030204" pitchFamily="34" charset="0"/>
                <a:cs typeface="Calibri" panose="020F0502020204030204" pitchFamily="34" charset="0"/>
              </a:rPr>
              <a:t>bivanja</a:t>
            </a:r>
            <a:r>
              <a:rPr lang="en-IE" sz="2200" dirty="0">
                <a:solidFill>
                  <a:srgbClr val="414141"/>
                </a:solidFill>
                <a:latin typeface="Calibri" panose="020F0502020204030204" pitchFamily="34" charset="0"/>
                <a:cs typeface="Calibri" panose="020F0502020204030204" pitchFamily="34" charset="0"/>
              </a:rPr>
              <a:t>: »Upamo, da boste imeli udobno in prijetno bivanje. Če potrebujete karkoli, se obrnite na nas.«</a:t>
            </a:r>
          </a:p>
          <a:p>
            <a:pPr marL="457200" indent="-457200">
              <a:lnSpc>
                <a:spcPts val="2340"/>
              </a:lnSpc>
              <a:spcAft>
                <a:spcPts val="1200"/>
              </a:spcAft>
              <a:buClr>
                <a:srgbClr val="459597"/>
              </a:buClr>
              <a:buFont typeface="+mj-lt"/>
              <a:buAutoNum type="arabicPeriod" startAt="7"/>
            </a:pPr>
            <a:endParaRPr lang="en-IE" sz="220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startAt="7"/>
            </a:pPr>
            <a:endParaRPr lang="en-IE" sz="2200" dirty="0">
              <a:solidFill>
                <a:srgbClr val="414141"/>
              </a:solidFill>
              <a:latin typeface="Calibri" panose="020F0502020204030204" pitchFamily="34" charset="0"/>
              <a:cs typeface="Calibri" panose="020F0502020204030204" pitchFamily="34" charset="0"/>
            </a:endParaRPr>
          </a:p>
          <a:p>
            <a:pPr marL="457200" indent="-457200">
              <a:lnSpc>
                <a:spcPts val="2340"/>
              </a:lnSpc>
              <a:spcAft>
                <a:spcPts val="1200"/>
              </a:spcAft>
              <a:buClr>
                <a:srgbClr val="459597"/>
              </a:buClr>
              <a:buFont typeface="+mj-lt"/>
              <a:buAutoNum type="arabicPeriod" startAt="7"/>
            </a:pPr>
            <a:endParaRPr lang="en-IE" sz="2200" dirty="0">
              <a:solidFill>
                <a:srgbClr val="414141"/>
              </a:solidFill>
              <a:latin typeface="Calibri" panose="020F0502020204030204" pitchFamily="34" charset="0"/>
              <a:cs typeface="Calibri" panose="020F0502020204030204" pitchFamily="34" charset="0"/>
            </a:endParaRPr>
          </a:p>
          <a:p>
            <a:pPr marL="457200" indent="-457200">
              <a:lnSpc>
                <a:spcPts val="2340"/>
              </a:lnSpc>
              <a:spcAft>
                <a:spcPts val="1200"/>
              </a:spcAft>
              <a:buClr>
                <a:srgbClr val="459597"/>
              </a:buClr>
              <a:buFont typeface="+mj-lt"/>
              <a:buAutoNum type="arabicPeriod" startAt="7"/>
            </a:pPr>
            <a:endParaRPr lang="sl-SI" sz="2200" b="0" i="0" u="none" strike="noStrike" noProof="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startAt="7"/>
            </a:pPr>
            <a:endParaRPr lang="en-GB" sz="220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startAt="7"/>
            </a:pPr>
            <a:endParaRPr lang="en-US" sz="2200" dirty="0">
              <a:solidFill>
                <a:srgbClr val="414141"/>
              </a:solidFill>
              <a:latin typeface="Calibri" panose="020F0502020204030204" pitchFamily="34" charset="0"/>
              <a:cs typeface="Calibri" panose="020F0502020204030204" pitchFamily="34" charset="0"/>
            </a:endParaRPr>
          </a:p>
        </p:txBody>
      </p:sp>
      <p:sp>
        <p:nvSpPr>
          <p:cNvPr id="6" name="Text Placeholder 4">
            <a:extLst>
              <a:ext uri="{FF2B5EF4-FFF2-40B4-BE49-F238E27FC236}">
                <a16:creationId xmlns:a16="http://schemas.microsoft.com/office/drawing/2014/main" id="{40DA7244-1C60-8D6E-AB1D-A48A6556F28E}"/>
              </a:ext>
            </a:extLst>
          </p:cNvPr>
          <p:cNvSpPr txBox="1">
            <a:spLocks/>
          </p:cNvSpPr>
          <p:nvPr/>
        </p:nvSpPr>
        <p:spPr>
          <a:xfrm>
            <a:off x="9426090" y="1002519"/>
            <a:ext cx="2176912" cy="430886"/>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indent="0" algn="r">
              <a:lnSpc>
                <a:spcPts val="2340"/>
              </a:lnSpc>
              <a:spcAft>
                <a:spcPts val="600"/>
              </a:spcAft>
              <a:buClr>
                <a:srgbClr val="459597"/>
              </a:buClr>
            </a:pPr>
            <a:r>
              <a:rPr lang="en-IE" sz="2600" b="1" dirty="0">
                <a:solidFill>
                  <a:srgbClr val="EC7C69"/>
                </a:solidFill>
                <a:latin typeface="Calibri" panose="020F0502020204030204" pitchFamily="34" charset="0"/>
                <a:cs typeface="Calibri" panose="020F0502020204030204" pitchFamily="34" charset="0"/>
              </a:rPr>
              <a:t>Da     Ne</a:t>
            </a:r>
          </a:p>
          <a:p>
            <a:pPr lvl="0" indent="0" algn="r">
              <a:lnSpc>
                <a:spcPts val="2340"/>
              </a:lnSpc>
              <a:spcAft>
                <a:spcPts val="600"/>
              </a:spcAft>
              <a:buClr>
                <a:srgbClr val="459597"/>
              </a:buClr>
            </a:pPr>
            <a:endParaRPr lang="en-IE" sz="2800" b="1" dirty="0">
              <a:solidFill>
                <a:srgbClr val="EC7C69"/>
              </a:solidFill>
              <a:latin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CDF194EC-4109-AE92-4140-B4556CAA3A11}"/>
              </a:ext>
            </a:extLst>
          </p:cNvPr>
          <p:cNvGrpSpPr/>
          <p:nvPr/>
        </p:nvGrpSpPr>
        <p:grpSpPr>
          <a:xfrm>
            <a:off x="10350347" y="1623558"/>
            <a:ext cx="1113217" cy="328866"/>
            <a:chOff x="10421069" y="2969505"/>
            <a:chExt cx="1113217" cy="328866"/>
          </a:xfrm>
        </p:grpSpPr>
        <p:sp>
          <p:nvSpPr>
            <p:cNvPr id="8" name="Rectangle 7">
              <a:extLst>
                <a:ext uri="{FF2B5EF4-FFF2-40B4-BE49-F238E27FC236}">
                  <a16:creationId xmlns:a16="http://schemas.microsoft.com/office/drawing/2014/main" id="{D8E2661E-31A8-C68B-8CB8-FE24062E2E3A}"/>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E9960D5-DB52-263E-AC08-97D36B7AECA8}"/>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4" name="Straight Connector 13">
            <a:extLst>
              <a:ext uri="{FF2B5EF4-FFF2-40B4-BE49-F238E27FC236}">
                <a16:creationId xmlns:a16="http://schemas.microsoft.com/office/drawing/2014/main" id="{03B3670B-52F4-6715-8E91-3290E4EDC75D}"/>
              </a:ext>
            </a:extLst>
          </p:cNvPr>
          <p:cNvCxnSpPr>
            <a:cxnSpLocks/>
          </p:cNvCxnSpPr>
          <p:nvPr/>
        </p:nvCxnSpPr>
        <p:spPr>
          <a:xfrm>
            <a:off x="552211" y="2754507"/>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C806BA6D-BD50-AD07-5627-10506661CE24}"/>
              </a:ext>
            </a:extLst>
          </p:cNvPr>
          <p:cNvGrpSpPr/>
          <p:nvPr/>
        </p:nvGrpSpPr>
        <p:grpSpPr>
          <a:xfrm>
            <a:off x="10350347" y="2912813"/>
            <a:ext cx="1113217" cy="328866"/>
            <a:chOff x="10421069" y="2969505"/>
            <a:chExt cx="1113217" cy="328866"/>
          </a:xfrm>
        </p:grpSpPr>
        <p:sp>
          <p:nvSpPr>
            <p:cNvPr id="22" name="Rectangle 21">
              <a:extLst>
                <a:ext uri="{FF2B5EF4-FFF2-40B4-BE49-F238E27FC236}">
                  <a16:creationId xmlns:a16="http://schemas.microsoft.com/office/drawing/2014/main" id="{D742849A-CD66-9278-FDBD-B739ED895101}"/>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6079BA5-294B-22EE-7A4B-F132901B49FE}"/>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Slide Number Placeholder 5">
            <a:extLst>
              <a:ext uri="{FF2B5EF4-FFF2-40B4-BE49-F238E27FC236}">
                <a16:creationId xmlns:a16="http://schemas.microsoft.com/office/drawing/2014/main" id="{E9B4DA2C-5630-68D1-8833-213A91C44D6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26</a:t>
            </a:fld>
            <a:endParaRPr lang="fr-CA" sz="1200" dirty="0"/>
          </a:p>
        </p:txBody>
      </p:sp>
      <p:cxnSp>
        <p:nvCxnSpPr>
          <p:cNvPr id="7" name="Straight Connector 6">
            <a:extLst>
              <a:ext uri="{FF2B5EF4-FFF2-40B4-BE49-F238E27FC236}">
                <a16:creationId xmlns:a16="http://schemas.microsoft.com/office/drawing/2014/main" id="{42FEDE1D-3B2E-1E78-200F-945D54A4381A}"/>
              </a:ext>
            </a:extLst>
          </p:cNvPr>
          <p:cNvCxnSpPr>
            <a:cxnSpLocks/>
          </p:cNvCxnSpPr>
          <p:nvPr/>
        </p:nvCxnSpPr>
        <p:spPr>
          <a:xfrm>
            <a:off x="701156" y="3473019"/>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5CDC7883-5A96-2361-C4EA-A10CB0B1B15F}"/>
              </a:ext>
            </a:extLst>
          </p:cNvPr>
          <p:cNvGrpSpPr/>
          <p:nvPr/>
        </p:nvGrpSpPr>
        <p:grpSpPr>
          <a:xfrm>
            <a:off x="10361851" y="3657307"/>
            <a:ext cx="1113217" cy="328866"/>
            <a:chOff x="10421069" y="2969505"/>
            <a:chExt cx="1113217" cy="328866"/>
          </a:xfrm>
        </p:grpSpPr>
        <p:sp>
          <p:nvSpPr>
            <p:cNvPr id="24" name="Rectangle 23">
              <a:extLst>
                <a:ext uri="{FF2B5EF4-FFF2-40B4-BE49-F238E27FC236}">
                  <a16:creationId xmlns:a16="http://schemas.microsoft.com/office/drawing/2014/main" id="{6A52BE68-C261-9523-CF17-D7C5EAECEB1E}"/>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C0DDAFA-5BEA-7325-C5E7-263E51C369FE}"/>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 Placeholder 3">
            <a:extLst>
              <a:ext uri="{FF2B5EF4-FFF2-40B4-BE49-F238E27FC236}">
                <a16:creationId xmlns:a16="http://schemas.microsoft.com/office/drawing/2014/main" id="{AAFD1AFC-8744-A4F2-AA06-B48AFE4C9473}"/>
              </a:ext>
            </a:extLst>
          </p:cNvPr>
          <p:cNvSpPr txBox="1">
            <a:spLocks/>
          </p:cNvSpPr>
          <p:nvPr/>
        </p:nvSpPr>
        <p:spPr>
          <a:xfrm>
            <a:off x="629645" y="462291"/>
            <a:ext cx="686036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620"/>
              </a:lnSpc>
            </a:pPr>
            <a:r>
              <a:rPr lang="en-US" dirty="0"/>
              <a:t>Osebno prijavo</a:t>
            </a:r>
          </a:p>
        </p:txBody>
      </p:sp>
      <p:cxnSp>
        <p:nvCxnSpPr>
          <p:cNvPr id="4" name="Straight Connector 3">
            <a:extLst>
              <a:ext uri="{FF2B5EF4-FFF2-40B4-BE49-F238E27FC236}">
                <a16:creationId xmlns:a16="http://schemas.microsoft.com/office/drawing/2014/main" id="{4D96A1C7-E6BF-624F-6B70-398BF855CB2D}"/>
              </a:ext>
            </a:extLst>
          </p:cNvPr>
          <p:cNvCxnSpPr>
            <a:cxnSpLocks/>
          </p:cNvCxnSpPr>
          <p:nvPr/>
        </p:nvCxnSpPr>
        <p:spPr>
          <a:xfrm>
            <a:off x="0" y="1122828"/>
            <a:ext cx="4572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751104EE-E1CA-40F9-B660-9D15F317C39C}"/>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5699874" y="4386186"/>
            <a:ext cx="3580276" cy="2659133"/>
          </a:xfrm>
          <a:prstGeom prst="rect">
            <a:avLst/>
          </a:prstGeom>
        </p:spPr>
      </p:pic>
    </p:spTree>
    <p:extLst>
      <p:ext uri="{BB962C8B-B14F-4D97-AF65-F5344CB8AC3E}">
        <p14:creationId xmlns:p14="http://schemas.microsoft.com/office/powerpoint/2010/main" val="23375699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B880A-D6DC-CE05-41D9-64730FF1B66B}"/>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E222A06A-60FC-360F-78AD-6AD430071850}"/>
              </a:ext>
            </a:extLst>
          </p:cNvPr>
          <p:cNvSpPr txBox="1">
            <a:spLocks/>
          </p:cNvSpPr>
          <p:nvPr/>
        </p:nvSpPr>
        <p:spPr>
          <a:xfrm>
            <a:off x="629645" y="462291"/>
            <a:ext cx="686036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Samostojna prijava</a:t>
            </a:r>
            <a:endParaRPr lang="sl-SI" dirty="0"/>
          </a:p>
        </p:txBody>
      </p:sp>
      <p:sp>
        <p:nvSpPr>
          <p:cNvPr id="5" name="Text Placeholder 4">
            <a:extLst>
              <a:ext uri="{FF2B5EF4-FFF2-40B4-BE49-F238E27FC236}">
                <a16:creationId xmlns:a16="http://schemas.microsoft.com/office/drawing/2014/main" id="{89618572-9554-719D-2485-7CDA10CDAAC8}"/>
              </a:ext>
            </a:extLst>
          </p:cNvPr>
          <p:cNvSpPr txBox="1">
            <a:spLocks/>
          </p:cNvSpPr>
          <p:nvPr/>
        </p:nvSpPr>
        <p:spPr>
          <a:xfrm>
            <a:off x="564190" y="2646273"/>
            <a:ext cx="9011896" cy="4959522"/>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spcAft>
                <a:spcPts val="1200"/>
              </a:spcAft>
              <a:buClr>
                <a:srgbClr val="459597"/>
              </a:buClr>
              <a:buFont typeface="+mj-lt"/>
              <a:buAutoNum type="arabicPeriod"/>
            </a:pPr>
            <a:r>
              <a:rPr lang="en-IE" sz="2200" b="1" dirty="0">
                <a:solidFill>
                  <a:srgbClr val="414141"/>
                </a:solidFill>
                <a:latin typeface="Calibri"/>
                <a:ea typeface="Calibri"/>
                <a:cs typeface="Calibri"/>
              </a:rPr>
              <a:t>Izberite zanesljiv sistem za upravljanje nepremičnin (PMS)</a:t>
            </a:r>
            <a:r>
              <a:rPr lang="en-IE" sz="2200" dirty="0">
                <a:solidFill>
                  <a:srgbClr val="414141"/>
                </a:solidFill>
                <a:latin typeface="Calibri"/>
                <a:ea typeface="Calibri"/>
                <a:cs typeface="Calibri"/>
              </a:rPr>
              <a:t>, ki </a:t>
            </a:r>
            <a:r>
              <a:rPr lang="en-IE" sz="2200" dirty="0" err="1">
                <a:solidFill>
                  <a:srgbClr val="414141"/>
                </a:solidFill>
                <a:latin typeface="Calibri"/>
                <a:ea typeface="Calibri"/>
                <a:cs typeface="Calibri"/>
              </a:rPr>
              <a:t>vam</a:t>
            </a:r>
            <a:r>
              <a:rPr lang="en-IE" sz="2200" dirty="0">
                <a:solidFill>
                  <a:srgbClr val="414141"/>
                </a:solidFill>
                <a:latin typeface="Calibri"/>
                <a:ea typeface="Calibri"/>
                <a:cs typeface="Calibri"/>
              </a:rPr>
              <a:t> </a:t>
            </a:r>
            <a:r>
              <a:rPr lang="en-IE" sz="2200" dirty="0" err="1">
                <a:solidFill>
                  <a:srgbClr val="414141"/>
                </a:solidFill>
                <a:latin typeface="Calibri"/>
                <a:ea typeface="Calibri"/>
                <a:cs typeface="Calibri"/>
              </a:rPr>
              <a:t>bo</a:t>
            </a:r>
            <a:r>
              <a:rPr lang="en-IE" sz="2200" dirty="0">
                <a:solidFill>
                  <a:srgbClr val="414141"/>
                </a:solidFill>
                <a:latin typeface="Calibri"/>
                <a:ea typeface="Calibri"/>
                <a:cs typeface="Calibri"/>
              </a:rPr>
              <a:t> </a:t>
            </a:r>
            <a:r>
              <a:rPr lang="en-IE" sz="2200" dirty="0" err="1">
                <a:solidFill>
                  <a:srgbClr val="414141"/>
                </a:solidFill>
                <a:latin typeface="Calibri"/>
                <a:ea typeface="Calibri"/>
                <a:cs typeface="Calibri"/>
              </a:rPr>
              <a:t>pomagal</a:t>
            </a:r>
            <a:r>
              <a:rPr lang="en-IE" sz="2200" dirty="0">
                <a:solidFill>
                  <a:srgbClr val="414141"/>
                </a:solidFill>
                <a:latin typeface="Calibri"/>
                <a:ea typeface="Calibri"/>
                <a:cs typeface="Calibri"/>
              </a:rPr>
              <a:t> </a:t>
            </a:r>
            <a:r>
              <a:rPr lang="en-IE" sz="2200" dirty="0" err="1">
                <a:solidFill>
                  <a:srgbClr val="414141"/>
                </a:solidFill>
                <a:latin typeface="Calibri"/>
                <a:ea typeface="Calibri"/>
                <a:cs typeface="Calibri"/>
              </a:rPr>
              <a:t>pri</a:t>
            </a:r>
            <a:r>
              <a:rPr lang="en-IE" sz="2200" dirty="0">
                <a:solidFill>
                  <a:srgbClr val="414141"/>
                </a:solidFill>
                <a:latin typeface="Calibri"/>
                <a:ea typeface="Calibri"/>
                <a:cs typeface="Calibri"/>
              </a:rPr>
              <a:t> </a:t>
            </a:r>
            <a:r>
              <a:rPr lang="en-IE" sz="2200" dirty="0" err="1">
                <a:solidFill>
                  <a:srgbClr val="414141"/>
                </a:solidFill>
                <a:latin typeface="Calibri"/>
                <a:ea typeface="Calibri"/>
                <a:cs typeface="Calibri"/>
              </a:rPr>
              <a:t>rezervacijah</a:t>
            </a:r>
            <a:r>
              <a:rPr lang="en-IE" sz="2200" dirty="0">
                <a:solidFill>
                  <a:srgbClr val="414141"/>
                </a:solidFill>
                <a:latin typeface="Calibri"/>
                <a:ea typeface="Calibri"/>
                <a:cs typeface="Calibri"/>
              </a:rPr>
              <a:t>, </a:t>
            </a:r>
            <a:r>
              <a:rPr lang="en-IE" sz="2200" dirty="0" err="1">
                <a:solidFill>
                  <a:srgbClr val="414141"/>
                </a:solidFill>
                <a:latin typeface="Calibri"/>
                <a:ea typeface="Calibri"/>
                <a:cs typeface="Calibri"/>
              </a:rPr>
              <a:t>spletni</a:t>
            </a:r>
            <a:r>
              <a:rPr lang="en-IE" sz="2200" dirty="0">
                <a:solidFill>
                  <a:srgbClr val="414141"/>
                </a:solidFill>
                <a:latin typeface="Calibri"/>
                <a:ea typeface="Calibri"/>
                <a:cs typeface="Calibri"/>
              </a:rPr>
              <a:t> </a:t>
            </a:r>
            <a:r>
              <a:rPr lang="en-IE" sz="2200" dirty="0" err="1">
                <a:solidFill>
                  <a:srgbClr val="414141"/>
                </a:solidFill>
                <a:latin typeface="Calibri"/>
                <a:ea typeface="Calibri"/>
                <a:cs typeface="Calibri"/>
              </a:rPr>
              <a:t>prijavi</a:t>
            </a:r>
            <a:r>
              <a:rPr lang="en-IE" sz="2200" dirty="0">
                <a:solidFill>
                  <a:srgbClr val="414141"/>
                </a:solidFill>
                <a:latin typeface="Calibri"/>
                <a:ea typeface="Calibri"/>
                <a:cs typeface="Calibri"/>
              </a:rPr>
              <a:t> </a:t>
            </a:r>
            <a:r>
              <a:rPr lang="en-IE" sz="2200" dirty="0" err="1">
                <a:solidFill>
                  <a:srgbClr val="414141"/>
                </a:solidFill>
                <a:latin typeface="Calibri"/>
                <a:ea typeface="Calibri"/>
                <a:cs typeface="Calibri"/>
              </a:rPr>
              <a:t>itd</a:t>
            </a:r>
            <a:r>
              <a:rPr lang="en-IE" sz="2200" dirty="0">
                <a:solidFill>
                  <a:srgbClr val="414141"/>
                </a:solidFill>
                <a:latin typeface="Calibri"/>
                <a:ea typeface="Calibri"/>
                <a:cs typeface="Calibri"/>
              </a:rPr>
              <a:t>.</a:t>
            </a:r>
          </a:p>
          <a:p>
            <a:pPr marL="457200" indent="-457200">
              <a:lnSpc>
                <a:spcPts val="2340"/>
              </a:lnSpc>
              <a:spcAft>
                <a:spcPts val="1200"/>
              </a:spcAft>
              <a:buClr>
                <a:srgbClr val="459597"/>
              </a:buClr>
              <a:buFont typeface="+mj-lt"/>
              <a:buAutoNum type="arabicPeriod"/>
            </a:pPr>
            <a:r>
              <a:rPr lang="en-IE" sz="2200" b="1" dirty="0">
                <a:solidFill>
                  <a:srgbClr val="414141"/>
                </a:solidFill>
                <a:latin typeface="Calibri" panose="020F0502020204030204" pitchFamily="34" charset="0"/>
                <a:cs typeface="Calibri" panose="020F0502020204030204" pitchFamily="34" charset="0"/>
              </a:rPr>
              <a:t>Jasno sporočite navodila za prijavo </a:t>
            </a:r>
            <a:r>
              <a:rPr lang="en-IE" sz="2200" dirty="0">
                <a:solidFill>
                  <a:srgbClr val="414141"/>
                </a:solidFill>
                <a:latin typeface="Calibri" panose="020F0502020204030204" pitchFamily="34" charset="0"/>
                <a:cs typeface="Calibri" panose="020F0502020204030204" pitchFamily="34" charset="0"/>
              </a:rPr>
              <a:t>in gostom </a:t>
            </a:r>
            <a:r>
              <a:rPr lang="en-IE" sz="2200" b="1" dirty="0">
                <a:solidFill>
                  <a:srgbClr val="414141"/>
                </a:solidFill>
                <a:latin typeface="Calibri" panose="020F0502020204030204" pitchFamily="34" charset="0"/>
                <a:cs typeface="Calibri" panose="020F0502020204030204" pitchFamily="34" charset="0"/>
              </a:rPr>
              <a:t>vsaj 24 ur pred </a:t>
            </a:r>
            <a:r>
              <a:rPr lang="en-IE" sz="2200" dirty="0">
                <a:solidFill>
                  <a:srgbClr val="414141"/>
                </a:solidFill>
                <a:latin typeface="Calibri" panose="020F0502020204030204" pitchFamily="34" charset="0"/>
                <a:cs typeface="Calibri" panose="020F0502020204030204" pitchFamily="34" charset="0"/>
              </a:rPr>
              <a:t>prihodom pošljite </a:t>
            </a:r>
            <a:r>
              <a:rPr lang="en-IE" sz="2200" b="1" dirty="0">
                <a:solidFill>
                  <a:srgbClr val="414141"/>
                </a:solidFill>
                <a:latin typeface="Calibri" panose="020F0502020204030204" pitchFamily="34" charset="0"/>
                <a:cs typeface="Calibri" panose="020F0502020204030204" pitchFamily="34" charset="0"/>
              </a:rPr>
              <a:t>podrobna navodila</a:t>
            </a:r>
            <a:r>
              <a:rPr lang="en-IE" sz="2200" dirty="0">
                <a:solidFill>
                  <a:srgbClr val="414141"/>
                </a:solidFill>
                <a:latin typeface="Calibri" panose="020F0502020204030204" pitchFamily="34" charset="0"/>
                <a:cs typeface="Calibri" panose="020F0502020204030204" pitchFamily="34" charset="0"/>
              </a:rPr>
              <a:t>, vključno z natančnim naslovom, navodili za prihod, vašimi kontaktnimi podatki, pravili nastanitve ali hišnimi pravili itd. ter jim sporočite, da se veselite njihovega obiska.</a:t>
            </a:r>
          </a:p>
          <a:p>
            <a:pPr marL="457200" indent="-457200">
              <a:lnSpc>
                <a:spcPts val="2340"/>
              </a:lnSpc>
              <a:spcAft>
                <a:spcPts val="1200"/>
              </a:spcAft>
              <a:buClr>
                <a:srgbClr val="459597"/>
              </a:buClr>
              <a:buFont typeface="+mj-lt"/>
              <a:buAutoNum type="arabicPeriod"/>
            </a:pPr>
            <a:endParaRPr lang="en-IE" sz="2200" dirty="0">
              <a:solidFill>
                <a:srgbClr val="414141"/>
              </a:solidFill>
              <a:latin typeface="Calibri" panose="020F0502020204030204" pitchFamily="34" charset="0"/>
              <a:cs typeface="Calibri" panose="020F0502020204030204" pitchFamily="34" charset="0"/>
            </a:endParaRPr>
          </a:p>
          <a:p>
            <a:pPr marL="457200" indent="-457200">
              <a:lnSpc>
                <a:spcPts val="2340"/>
              </a:lnSpc>
              <a:spcAft>
                <a:spcPts val="1200"/>
              </a:spcAft>
              <a:buClr>
                <a:srgbClr val="459597"/>
              </a:buClr>
              <a:buFont typeface="+mj-lt"/>
              <a:buAutoNum type="arabicPeriod"/>
            </a:pPr>
            <a:endParaRPr lang="en-IE" sz="220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a:pPr>
            <a:endParaRPr lang="en-IE" sz="2200" dirty="0">
              <a:solidFill>
                <a:srgbClr val="414141"/>
              </a:solidFill>
              <a:latin typeface="Calibri" panose="020F0502020204030204" pitchFamily="34" charset="0"/>
              <a:cs typeface="Calibri" panose="020F0502020204030204" pitchFamily="34" charset="0"/>
            </a:endParaRPr>
          </a:p>
          <a:p>
            <a:pPr marL="457200" indent="-457200">
              <a:lnSpc>
                <a:spcPts val="2340"/>
              </a:lnSpc>
              <a:spcAft>
                <a:spcPts val="1200"/>
              </a:spcAft>
              <a:buClr>
                <a:srgbClr val="459597"/>
              </a:buClr>
              <a:buFont typeface="+mj-lt"/>
              <a:buAutoNum type="arabicPeriod"/>
            </a:pPr>
            <a:endParaRPr lang="en-IE" sz="2200" dirty="0">
              <a:solidFill>
                <a:srgbClr val="414141"/>
              </a:solidFill>
              <a:latin typeface="Calibri" panose="020F0502020204030204" pitchFamily="34" charset="0"/>
              <a:cs typeface="Calibri" panose="020F0502020204030204" pitchFamily="34" charset="0"/>
            </a:endParaRPr>
          </a:p>
          <a:p>
            <a:pPr marL="457200" indent="-457200">
              <a:lnSpc>
                <a:spcPts val="2340"/>
              </a:lnSpc>
              <a:spcAft>
                <a:spcPts val="1200"/>
              </a:spcAft>
              <a:buClr>
                <a:srgbClr val="459597"/>
              </a:buClr>
              <a:buFont typeface="+mj-lt"/>
              <a:buAutoNum type="arabicPeriod"/>
            </a:pPr>
            <a:endParaRPr lang="sl-SI" sz="2200" i="0" u="none" strike="noStrike" noProof="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a:pPr>
            <a:endParaRPr lang="en-GB" sz="220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a:pPr>
            <a:endParaRPr lang="en-US" sz="2200" dirty="0">
              <a:solidFill>
                <a:srgbClr val="414141"/>
              </a:solidFill>
              <a:latin typeface="Calibri" panose="020F0502020204030204" pitchFamily="34" charset="0"/>
              <a:cs typeface="Calibri" panose="020F0502020204030204" pitchFamily="34" charset="0"/>
            </a:endParaRPr>
          </a:p>
        </p:txBody>
      </p:sp>
      <p:sp>
        <p:nvSpPr>
          <p:cNvPr id="6" name="Text Placeholder 4">
            <a:extLst>
              <a:ext uri="{FF2B5EF4-FFF2-40B4-BE49-F238E27FC236}">
                <a16:creationId xmlns:a16="http://schemas.microsoft.com/office/drawing/2014/main" id="{92D471C1-E4A7-38E9-0D2A-5C8DD20EE092}"/>
              </a:ext>
            </a:extLst>
          </p:cNvPr>
          <p:cNvSpPr txBox="1">
            <a:spLocks/>
          </p:cNvSpPr>
          <p:nvPr/>
        </p:nvSpPr>
        <p:spPr>
          <a:xfrm>
            <a:off x="9414423" y="2154134"/>
            <a:ext cx="2176912" cy="430886"/>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indent="0" algn="r">
              <a:lnSpc>
                <a:spcPts val="2340"/>
              </a:lnSpc>
              <a:spcAft>
                <a:spcPts val="600"/>
              </a:spcAft>
              <a:buClr>
                <a:srgbClr val="459597"/>
              </a:buClr>
            </a:pPr>
            <a:r>
              <a:rPr lang="en-IE" sz="2600" b="1" dirty="0">
                <a:solidFill>
                  <a:srgbClr val="EC7C69"/>
                </a:solidFill>
                <a:latin typeface="Calibri" panose="020F0502020204030204" pitchFamily="34" charset="0"/>
                <a:cs typeface="Calibri" panose="020F0502020204030204" pitchFamily="34" charset="0"/>
              </a:rPr>
              <a:t>Da     Ne</a:t>
            </a:r>
          </a:p>
          <a:p>
            <a:pPr lvl="0" indent="0" algn="r">
              <a:lnSpc>
                <a:spcPts val="2340"/>
              </a:lnSpc>
              <a:spcAft>
                <a:spcPts val="600"/>
              </a:spcAft>
              <a:buClr>
                <a:srgbClr val="459597"/>
              </a:buClr>
            </a:pPr>
            <a:endParaRPr lang="en-IE" sz="2800" b="1" dirty="0">
              <a:solidFill>
                <a:srgbClr val="EC7C69"/>
              </a:solidFill>
              <a:latin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7805817D-96BA-3262-C766-ABEF4B9964BF}"/>
              </a:ext>
            </a:extLst>
          </p:cNvPr>
          <p:cNvGrpSpPr/>
          <p:nvPr/>
        </p:nvGrpSpPr>
        <p:grpSpPr>
          <a:xfrm>
            <a:off x="10338680" y="2622679"/>
            <a:ext cx="1113217" cy="328866"/>
            <a:chOff x="10421069" y="2969505"/>
            <a:chExt cx="1113217" cy="328866"/>
          </a:xfrm>
        </p:grpSpPr>
        <p:sp>
          <p:nvSpPr>
            <p:cNvPr id="8" name="Rectangle 7">
              <a:extLst>
                <a:ext uri="{FF2B5EF4-FFF2-40B4-BE49-F238E27FC236}">
                  <a16:creationId xmlns:a16="http://schemas.microsoft.com/office/drawing/2014/main" id="{9B2B7587-6D47-E656-0EED-2BE17ED0E7B4}"/>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FF58875-4CE0-7BB5-7DC7-DAC9CECD6FFE}"/>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7" name="Straight Connector 16">
            <a:extLst>
              <a:ext uri="{FF2B5EF4-FFF2-40B4-BE49-F238E27FC236}">
                <a16:creationId xmlns:a16="http://schemas.microsoft.com/office/drawing/2014/main" id="{FBF0169A-8AA0-4747-2CF1-FEC2C82B3579}"/>
              </a:ext>
            </a:extLst>
          </p:cNvPr>
          <p:cNvCxnSpPr>
            <a:cxnSpLocks/>
          </p:cNvCxnSpPr>
          <p:nvPr/>
        </p:nvCxnSpPr>
        <p:spPr>
          <a:xfrm>
            <a:off x="525685" y="3374134"/>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C68CFC75-0D6D-61CE-F84C-E7162D22EA91}"/>
              </a:ext>
            </a:extLst>
          </p:cNvPr>
          <p:cNvGrpSpPr/>
          <p:nvPr/>
        </p:nvGrpSpPr>
        <p:grpSpPr>
          <a:xfrm>
            <a:off x="10338680" y="3558801"/>
            <a:ext cx="1113217" cy="328866"/>
            <a:chOff x="10421069" y="2969505"/>
            <a:chExt cx="1113217" cy="328866"/>
          </a:xfrm>
        </p:grpSpPr>
        <p:sp>
          <p:nvSpPr>
            <p:cNvPr id="19" name="Rectangle 18">
              <a:extLst>
                <a:ext uri="{FF2B5EF4-FFF2-40B4-BE49-F238E27FC236}">
                  <a16:creationId xmlns:a16="http://schemas.microsoft.com/office/drawing/2014/main" id="{FC96629E-08FB-149F-84F1-8C70743D9668}"/>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EB7F116-D42B-6DEC-C158-44C477435EFE}"/>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Slide Number Placeholder 5">
            <a:extLst>
              <a:ext uri="{FF2B5EF4-FFF2-40B4-BE49-F238E27FC236}">
                <a16:creationId xmlns:a16="http://schemas.microsoft.com/office/drawing/2014/main" id="{A3A49F95-924F-FE2E-DC7E-8C000631F64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27</a:t>
            </a:fld>
            <a:endParaRPr lang="fr-CA" sz="1200" dirty="0"/>
          </a:p>
        </p:txBody>
      </p:sp>
      <p:cxnSp>
        <p:nvCxnSpPr>
          <p:cNvPr id="2" name="Straight Connector 1">
            <a:extLst>
              <a:ext uri="{FF2B5EF4-FFF2-40B4-BE49-F238E27FC236}">
                <a16:creationId xmlns:a16="http://schemas.microsoft.com/office/drawing/2014/main" id="{705EB06A-749E-C5D7-CDC3-52FD81DA90BD}"/>
              </a:ext>
            </a:extLst>
          </p:cNvPr>
          <p:cNvCxnSpPr>
            <a:cxnSpLocks/>
          </p:cNvCxnSpPr>
          <p:nvPr/>
        </p:nvCxnSpPr>
        <p:spPr>
          <a:xfrm>
            <a:off x="0" y="1122828"/>
            <a:ext cx="4572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E695DC85-2367-58A1-943A-93B827686E36}"/>
              </a:ext>
            </a:extLst>
          </p:cNvPr>
          <p:cNvSpPr txBox="1"/>
          <p:nvPr/>
        </p:nvSpPr>
        <p:spPr>
          <a:xfrm>
            <a:off x="7613059" y="6290914"/>
            <a:ext cx="3814321" cy="584775"/>
          </a:xfrm>
          <a:prstGeom prst="rect">
            <a:avLst/>
          </a:prstGeom>
          <a:solidFill>
            <a:srgbClr val="EC7C69"/>
          </a:solidFill>
        </p:spPr>
        <p:txBody>
          <a:bodyPr wrap="square">
            <a:spAutoFit/>
          </a:bodyPr>
          <a:lstStyle/>
          <a:p>
            <a:pPr algn="ctr"/>
            <a:r>
              <a:rPr lang="sl-SI" sz="2200" b="0" i="0" u="none" strike="noStrike" noProof="0" dirty="0">
                <a:solidFill>
                  <a:schemeClr val="bg1"/>
                </a:solidFill>
              </a:rPr>
              <a:t>Nadaljuje se na naslednji strani</a:t>
            </a:r>
          </a:p>
          <a:p>
            <a:pPr algn="ctr"/>
            <a:endParaRPr lang="sl-SI" sz="1000" dirty="0">
              <a:solidFill>
                <a:schemeClr val="bg1"/>
              </a:solidFill>
            </a:endParaRPr>
          </a:p>
        </p:txBody>
      </p:sp>
      <p:sp>
        <p:nvSpPr>
          <p:cNvPr id="3" name="TextBox 2">
            <a:extLst>
              <a:ext uri="{FF2B5EF4-FFF2-40B4-BE49-F238E27FC236}">
                <a16:creationId xmlns:a16="http://schemas.microsoft.com/office/drawing/2014/main" id="{2E07553F-60E8-C2A4-22DF-D1CAD0A366D6}"/>
              </a:ext>
            </a:extLst>
          </p:cNvPr>
          <p:cNvSpPr txBox="1"/>
          <p:nvPr/>
        </p:nvSpPr>
        <p:spPr>
          <a:xfrm>
            <a:off x="620120" y="1429993"/>
            <a:ext cx="8900100" cy="1016560"/>
          </a:xfrm>
          <a:prstGeom prst="rect">
            <a:avLst/>
          </a:prstGeom>
          <a:noFill/>
        </p:spPr>
        <p:txBody>
          <a:bodyPr wrap="square">
            <a:spAutoFit/>
          </a:bodyPr>
          <a:lstStyle/>
          <a:p>
            <a:pPr>
              <a:lnSpc>
                <a:spcPts val="2360"/>
              </a:lnSpc>
            </a:pPr>
            <a:r>
              <a:rPr lang="sl-SI" sz="2400" b="0" i="0" u="none" strike="noStrike" noProof="0" dirty="0">
                <a:solidFill>
                  <a:srgbClr val="EC7C69"/>
                </a:solidFill>
                <a:latin typeface="Calibri" panose="020F0502020204030204" pitchFamily="34" charset="0"/>
                <a:cs typeface="Calibri" panose="020F0502020204030204" pitchFamily="34" charset="0"/>
              </a:rPr>
              <a:t>Zagotovite, da imajo gostje </a:t>
            </a:r>
            <a:r>
              <a:rPr lang="sl-SI" sz="2400" b="1" i="0" u="none" strike="noStrike" noProof="0" dirty="0">
                <a:solidFill>
                  <a:srgbClr val="EC7C69"/>
                </a:solidFill>
                <a:latin typeface="Calibri" panose="020F0502020204030204" pitchFamily="34" charset="0"/>
                <a:cs typeface="Calibri" panose="020F0502020204030204" pitchFamily="34" charset="0"/>
              </a:rPr>
              <a:t>varen, enostaven in samostojen dostop do </a:t>
            </a:r>
            <a:r>
              <a:rPr lang="sl-SI" sz="2400" b="0" i="0" u="none" strike="noStrike" noProof="0" dirty="0">
                <a:solidFill>
                  <a:srgbClr val="EC7C69"/>
                </a:solidFill>
                <a:latin typeface="Calibri" panose="020F0502020204030204" pitchFamily="34" charset="0"/>
                <a:cs typeface="Calibri" panose="020F0502020204030204" pitchFamily="34" charset="0"/>
              </a:rPr>
              <a:t>vaše nepremičnine – in da se počutijo podprti tudi brez osebnega stika.</a:t>
            </a:r>
            <a:endParaRPr lang="sl-SI" sz="2400" dirty="0">
              <a:solidFill>
                <a:srgbClr val="EC7C69"/>
              </a:solidFill>
              <a:latin typeface="Calibri" panose="020F0502020204030204" pitchFamily="34" charset="0"/>
              <a:cs typeface="Calibri" panose="020F0502020204030204" pitchFamily="34" charset="0"/>
            </a:endParaRPr>
          </a:p>
          <a:p>
            <a:pPr>
              <a:lnSpc>
                <a:spcPts val="2360"/>
              </a:lnSpc>
            </a:pPr>
            <a:endParaRPr lang="sl-SI" sz="2300" dirty="0">
              <a:solidFill>
                <a:srgbClr val="EC7C69"/>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BFA29109-82FD-15A8-C7C2-8F367A6A3B84}"/>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3531108" y="4405605"/>
            <a:ext cx="3580276" cy="2659133"/>
          </a:xfrm>
          <a:prstGeom prst="rect">
            <a:avLst/>
          </a:prstGeom>
        </p:spPr>
      </p:pic>
    </p:spTree>
    <p:extLst>
      <p:ext uri="{BB962C8B-B14F-4D97-AF65-F5344CB8AC3E}">
        <p14:creationId xmlns:p14="http://schemas.microsoft.com/office/powerpoint/2010/main" val="19691091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25F9B-F1B0-1F6B-C250-FF6F1F58C173}"/>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B3B59EDF-D42E-A146-F744-374356667512}"/>
              </a:ext>
            </a:extLst>
          </p:cNvPr>
          <p:cNvSpPr txBox="1">
            <a:spLocks/>
          </p:cNvSpPr>
          <p:nvPr/>
        </p:nvSpPr>
        <p:spPr>
          <a:xfrm>
            <a:off x="629645" y="462291"/>
            <a:ext cx="686036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Samostojna prijava</a:t>
            </a:r>
            <a:endParaRPr lang="sl-SI" dirty="0"/>
          </a:p>
        </p:txBody>
      </p:sp>
      <p:sp>
        <p:nvSpPr>
          <p:cNvPr id="5" name="Text Placeholder 4">
            <a:extLst>
              <a:ext uri="{FF2B5EF4-FFF2-40B4-BE49-F238E27FC236}">
                <a16:creationId xmlns:a16="http://schemas.microsoft.com/office/drawing/2014/main" id="{4EFFE6C0-85E9-01B0-C9CB-4C46A649C636}"/>
              </a:ext>
            </a:extLst>
          </p:cNvPr>
          <p:cNvSpPr txBox="1">
            <a:spLocks/>
          </p:cNvSpPr>
          <p:nvPr/>
        </p:nvSpPr>
        <p:spPr>
          <a:xfrm>
            <a:off x="564190" y="2493871"/>
            <a:ext cx="8275010" cy="4959522"/>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spcAft>
                <a:spcPts val="1200"/>
              </a:spcAft>
              <a:buClr>
                <a:srgbClr val="459597"/>
              </a:buClr>
              <a:buFont typeface="+mj-lt"/>
              <a:buAutoNum type="arabicPeriod" startAt="3"/>
            </a:pPr>
            <a:r>
              <a:rPr lang="en-IE" sz="2200" b="1" dirty="0">
                <a:solidFill>
                  <a:srgbClr val="414141"/>
                </a:solidFill>
                <a:latin typeface="Calibri" panose="020F0502020204030204" pitchFamily="34" charset="0"/>
                <a:cs typeface="Calibri" panose="020F0502020204030204" pitchFamily="34" charset="0"/>
              </a:rPr>
              <a:t>Vključi:</a:t>
            </a:r>
          </a:p>
          <a:p>
            <a:pPr marL="845820" indent="-436245">
              <a:lnSpc>
                <a:spcPts val="2340"/>
              </a:lnSpc>
              <a:buClr>
                <a:srgbClr val="459597"/>
              </a:buClr>
              <a:buFont typeface="Arial" panose="020B0604020202020204" pitchFamily="34" charset="0"/>
              <a:buChar char="•"/>
            </a:pPr>
            <a:r>
              <a:rPr lang="en-IE" sz="2200" dirty="0">
                <a:solidFill>
                  <a:srgbClr val="414141"/>
                </a:solidFill>
                <a:latin typeface="Calibri"/>
                <a:ea typeface="Calibri"/>
                <a:cs typeface="Calibri"/>
              </a:rPr>
              <a:t>vrsto in lokacijo sistema za vstop (npr. »Črna ključavnica je na levem stebru vrat«),</a:t>
            </a:r>
            <a:endParaRPr lang="en-IE" sz="2200" dirty="0">
              <a:solidFill>
                <a:srgbClr val="414141"/>
              </a:solidFill>
              <a:latin typeface="Calibri" panose="020F0502020204030204" pitchFamily="34" charset="0"/>
              <a:ea typeface="Calibri"/>
              <a:cs typeface="Calibri" panose="020F0502020204030204" pitchFamily="34" charset="0"/>
            </a:endParaRPr>
          </a:p>
          <a:p>
            <a:pPr marL="845820" indent="-436245">
              <a:lnSpc>
                <a:spcPts val="2340"/>
              </a:lnSpc>
              <a:buClr>
                <a:srgbClr val="459597"/>
              </a:buClr>
              <a:buFont typeface="Arial" panose="020B0604020202020204" pitchFamily="34" charset="0"/>
              <a:buChar char="•"/>
            </a:pPr>
            <a:r>
              <a:rPr lang="en-IE" sz="2200" dirty="0">
                <a:solidFill>
                  <a:srgbClr val="414141"/>
                </a:solidFill>
                <a:latin typeface="Calibri"/>
                <a:ea typeface="Calibri"/>
                <a:cs typeface="Calibri"/>
              </a:rPr>
              <a:t>kodo za dostop in čas, ko postane aktivna (npr. »Koda 5932 deluje od 15. ure«),</a:t>
            </a:r>
            <a:endParaRPr lang="en-IE" sz="2200" dirty="0">
              <a:solidFill>
                <a:srgbClr val="414141"/>
              </a:solidFill>
              <a:latin typeface="Calibri" panose="020F0502020204030204" pitchFamily="34" charset="0"/>
              <a:ea typeface="Calibri"/>
              <a:cs typeface="Calibri" panose="020F0502020204030204" pitchFamily="34" charset="0"/>
            </a:endParaRPr>
          </a:p>
          <a:p>
            <a:pPr marL="845820" indent="-436245">
              <a:lnSpc>
                <a:spcPts val="2340"/>
              </a:lnSpc>
              <a:buClr>
                <a:srgbClr val="459597"/>
              </a:buClr>
              <a:buFont typeface="Arial" panose="020B0604020202020204" pitchFamily="34" charset="0"/>
              <a:buChar char="•"/>
            </a:pPr>
            <a:r>
              <a:rPr lang="en-IE" sz="2200" dirty="0">
                <a:solidFill>
                  <a:srgbClr val="414141"/>
                </a:solidFill>
                <a:latin typeface="Calibri"/>
                <a:ea typeface="Calibri"/>
                <a:cs typeface="Calibri"/>
              </a:rPr>
              <a:t>številko sobe in nadstropje, informacije o brezžičnem internetu, telefonsko številko za nujne primere (za pomoč ob </a:t>
            </a:r>
            <a:r>
              <a:rPr lang="en-IE" sz="2200" dirty="0" err="1">
                <a:solidFill>
                  <a:srgbClr val="414141"/>
                </a:solidFill>
                <a:latin typeface="Calibri"/>
                <a:ea typeface="Calibri"/>
                <a:cs typeface="Calibri"/>
              </a:rPr>
              <a:t>prihodu</a:t>
            </a:r>
            <a:r>
              <a:rPr lang="en-IE" sz="2200" dirty="0">
                <a:solidFill>
                  <a:srgbClr val="414141"/>
                </a:solidFill>
                <a:latin typeface="Calibri"/>
                <a:ea typeface="Calibri"/>
                <a:cs typeface="Calibri"/>
              </a:rPr>
              <a:t>), </a:t>
            </a:r>
            <a:r>
              <a:rPr lang="en-IE" sz="2200" dirty="0" err="1">
                <a:solidFill>
                  <a:srgbClr val="414141"/>
                </a:solidFill>
                <a:latin typeface="Calibri"/>
                <a:ea typeface="Calibri"/>
                <a:cs typeface="Calibri"/>
              </a:rPr>
              <a:t>hišna</a:t>
            </a:r>
            <a:r>
              <a:rPr lang="en-IE" sz="2200" dirty="0">
                <a:solidFill>
                  <a:srgbClr val="414141"/>
                </a:solidFill>
                <a:latin typeface="Calibri"/>
                <a:ea typeface="Calibri"/>
                <a:cs typeface="Calibri"/>
              </a:rPr>
              <a:t> </a:t>
            </a:r>
            <a:r>
              <a:rPr lang="en-IE" sz="2200" dirty="0" err="1">
                <a:solidFill>
                  <a:srgbClr val="414141"/>
                </a:solidFill>
                <a:latin typeface="Calibri"/>
                <a:ea typeface="Calibri"/>
                <a:cs typeface="Calibri"/>
              </a:rPr>
              <a:t>pravila</a:t>
            </a:r>
            <a:r>
              <a:rPr lang="en-IE" sz="2200" dirty="0">
                <a:solidFill>
                  <a:srgbClr val="414141"/>
                </a:solidFill>
                <a:latin typeface="Calibri"/>
                <a:ea typeface="Calibri"/>
                <a:cs typeface="Calibri"/>
              </a:rPr>
              <a:t>, </a:t>
            </a:r>
            <a:r>
              <a:rPr lang="en-IE" sz="2200" dirty="0" err="1">
                <a:solidFill>
                  <a:srgbClr val="414141"/>
                </a:solidFill>
                <a:latin typeface="Calibri"/>
                <a:ea typeface="Calibri"/>
                <a:cs typeface="Calibri"/>
              </a:rPr>
              <a:t>možnosti</a:t>
            </a:r>
            <a:r>
              <a:rPr lang="en-IE" sz="2200" dirty="0">
                <a:solidFill>
                  <a:srgbClr val="414141"/>
                </a:solidFill>
                <a:latin typeface="Calibri"/>
                <a:ea typeface="Calibri"/>
                <a:cs typeface="Calibri"/>
              </a:rPr>
              <a:t> </a:t>
            </a:r>
            <a:r>
              <a:rPr lang="en-IE" sz="2200" dirty="0" err="1">
                <a:solidFill>
                  <a:srgbClr val="414141"/>
                </a:solidFill>
                <a:latin typeface="Calibri"/>
                <a:ea typeface="Calibri"/>
                <a:cs typeface="Calibri"/>
              </a:rPr>
              <a:t>parkiranja</a:t>
            </a:r>
            <a:r>
              <a:rPr lang="en-IE" sz="2200" dirty="0">
                <a:solidFill>
                  <a:srgbClr val="414141"/>
                </a:solidFill>
                <a:latin typeface="Calibri"/>
                <a:ea typeface="Calibri"/>
                <a:cs typeface="Calibri"/>
              </a:rPr>
              <a:t> </a:t>
            </a:r>
            <a:r>
              <a:rPr lang="en-IE" sz="2200" dirty="0" err="1">
                <a:solidFill>
                  <a:srgbClr val="414141"/>
                </a:solidFill>
                <a:latin typeface="Calibri"/>
                <a:ea typeface="Calibri"/>
                <a:cs typeface="Calibri"/>
              </a:rPr>
              <a:t>itd</a:t>
            </a:r>
            <a:r>
              <a:rPr lang="en-IE" sz="2200" dirty="0">
                <a:solidFill>
                  <a:srgbClr val="414141"/>
                </a:solidFill>
                <a:latin typeface="Calibri"/>
                <a:ea typeface="Calibri"/>
                <a:cs typeface="Calibri"/>
              </a:rPr>
              <a:t>.,</a:t>
            </a:r>
            <a:endParaRPr lang="en-IE" sz="2200" dirty="0">
              <a:solidFill>
                <a:srgbClr val="414141"/>
              </a:solidFill>
              <a:latin typeface="Calibri" panose="020F0502020204030204" pitchFamily="34" charset="0"/>
              <a:ea typeface="Calibri"/>
              <a:cs typeface="Calibri" panose="020F0502020204030204" pitchFamily="34" charset="0"/>
            </a:endParaRPr>
          </a:p>
          <a:p>
            <a:pPr marL="845820" indent="-436245">
              <a:lnSpc>
                <a:spcPts val="2340"/>
              </a:lnSpc>
              <a:buClr>
                <a:srgbClr val="459597"/>
              </a:buClr>
              <a:buFont typeface="Arial" panose="020B0604020202020204" pitchFamily="34" charset="0"/>
              <a:buChar char="•"/>
            </a:pPr>
            <a:r>
              <a:rPr lang="en-IE" sz="2200" dirty="0">
                <a:solidFill>
                  <a:srgbClr val="414141"/>
                </a:solidFill>
                <a:latin typeface="Calibri"/>
                <a:ea typeface="Calibri"/>
                <a:cs typeface="Calibri"/>
              </a:rPr>
              <a:t>dodajte fotografije ali </a:t>
            </a:r>
            <a:r>
              <a:rPr lang="en-IE" sz="2200" dirty="0" err="1">
                <a:solidFill>
                  <a:srgbClr val="414141"/>
                </a:solidFill>
                <a:latin typeface="Calibri"/>
                <a:ea typeface="Calibri"/>
                <a:cs typeface="Calibri"/>
              </a:rPr>
              <a:t>kratek</a:t>
            </a:r>
            <a:r>
              <a:rPr lang="en-IE" sz="2200" dirty="0">
                <a:solidFill>
                  <a:srgbClr val="414141"/>
                </a:solidFill>
                <a:latin typeface="Calibri"/>
                <a:ea typeface="Calibri"/>
                <a:cs typeface="Calibri"/>
              </a:rPr>
              <a:t> </a:t>
            </a:r>
            <a:r>
              <a:rPr lang="en-IE" sz="2200" b="1" dirty="0">
                <a:solidFill>
                  <a:srgbClr val="414141"/>
                </a:solidFill>
                <a:latin typeface="Calibri"/>
                <a:ea typeface="Calibri"/>
                <a:cs typeface="Calibri"/>
              </a:rPr>
              <a:t>video ogled,</a:t>
            </a:r>
            <a:endParaRPr lang="en-IE" sz="2200" b="1" dirty="0">
              <a:solidFill>
                <a:srgbClr val="414141"/>
              </a:solidFill>
              <a:latin typeface="Calibri" panose="020F0502020204030204" pitchFamily="34" charset="0"/>
              <a:ea typeface="Calibri"/>
              <a:cs typeface="Calibri" panose="020F0502020204030204" pitchFamily="34" charset="0"/>
            </a:endParaRPr>
          </a:p>
          <a:p>
            <a:pPr marL="845820" indent="-436245">
              <a:lnSpc>
                <a:spcPts val="2340"/>
              </a:lnSpc>
              <a:buClr>
                <a:srgbClr val="459597"/>
              </a:buClr>
              <a:buFont typeface="Arial" panose="020B0604020202020204" pitchFamily="34" charset="0"/>
              <a:buChar char="•"/>
            </a:pPr>
            <a:r>
              <a:rPr lang="en-IE" sz="2200" dirty="0">
                <a:solidFill>
                  <a:srgbClr val="414141"/>
                </a:solidFill>
                <a:latin typeface="Calibri"/>
                <a:ea typeface="Calibri"/>
                <a:cs typeface="Calibri"/>
              </a:rPr>
              <a:t>uporabite varen sistem za sporočanje rezervacijske platforme (Airbnb, Booking.com) </a:t>
            </a:r>
            <a:r>
              <a:rPr lang="en-IE" sz="2200" dirty="0" err="1">
                <a:solidFill>
                  <a:srgbClr val="414141"/>
                </a:solidFill>
                <a:latin typeface="Calibri"/>
                <a:ea typeface="Calibri"/>
                <a:cs typeface="Calibri"/>
              </a:rPr>
              <a:t>ali</a:t>
            </a:r>
            <a:r>
              <a:rPr lang="en-IE" sz="2200" dirty="0">
                <a:solidFill>
                  <a:srgbClr val="414141"/>
                </a:solidFill>
                <a:latin typeface="Calibri"/>
                <a:ea typeface="Calibri"/>
                <a:cs typeface="Calibri"/>
              </a:rPr>
              <a:t> e-</a:t>
            </a:r>
            <a:r>
              <a:rPr lang="en-IE" sz="2200" dirty="0" err="1">
                <a:solidFill>
                  <a:srgbClr val="414141"/>
                </a:solidFill>
                <a:latin typeface="Calibri"/>
                <a:ea typeface="Calibri"/>
                <a:cs typeface="Calibri"/>
              </a:rPr>
              <a:t>pošto</a:t>
            </a:r>
            <a:r>
              <a:rPr lang="en-IE" sz="2200" dirty="0">
                <a:solidFill>
                  <a:srgbClr val="414141"/>
                </a:solidFill>
                <a:latin typeface="Calibri"/>
                <a:ea typeface="Calibri"/>
                <a:cs typeface="Calibri"/>
              </a:rPr>
              <a:t>.</a:t>
            </a:r>
            <a:endParaRPr lang="en-IE" sz="2200" dirty="0">
              <a:solidFill>
                <a:srgbClr val="414141"/>
              </a:solidFill>
              <a:latin typeface="Calibri" panose="020F0502020204030204" pitchFamily="34" charset="0"/>
              <a:ea typeface="Calibri"/>
              <a:cs typeface="Calibri" panose="020F0502020204030204" pitchFamily="34" charset="0"/>
            </a:endParaRPr>
          </a:p>
        </p:txBody>
      </p:sp>
      <p:sp>
        <p:nvSpPr>
          <p:cNvPr id="6" name="Text Placeholder 4">
            <a:extLst>
              <a:ext uri="{FF2B5EF4-FFF2-40B4-BE49-F238E27FC236}">
                <a16:creationId xmlns:a16="http://schemas.microsoft.com/office/drawing/2014/main" id="{C318A848-5419-9FF5-32EE-83754EE6EB5C}"/>
              </a:ext>
            </a:extLst>
          </p:cNvPr>
          <p:cNvSpPr txBox="1">
            <a:spLocks/>
          </p:cNvSpPr>
          <p:nvPr/>
        </p:nvSpPr>
        <p:spPr>
          <a:xfrm>
            <a:off x="9414423" y="2209552"/>
            <a:ext cx="2176912" cy="430886"/>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indent="0" algn="r">
              <a:lnSpc>
                <a:spcPts val="2340"/>
              </a:lnSpc>
              <a:spcAft>
                <a:spcPts val="600"/>
              </a:spcAft>
              <a:buClr>
                <a:srgbClr val="459597"/>
              </a:buClr>
            </a:pPr>
            <a:r>
              <a:rPr lang="en-IE" sz="2600" b="1" dirty="0">
                <a:solidFill>
                  <a:srgbClr val="EC7C69"/>
                </a:solidFill>
                <a:latin typeface="Calibri" panose="020F0502020204030204" pitchFamily="34" charset="0"/>
                <a:cs typeface="Calibri" panose="020F0502020204030204" pitchFamily="34" charset="0"/>
              </a:rPr>
              <a:t>Da     Ne</a:t>
            </a:r>
          </a:p>
          <a:p>
            <a:pPr lvl="0" indent="0" algn="r">
              <a:lnSpc>
                <a:spcPts val="2340"/>
              </a:lnSpc>
              <a:spcAft>
                <a:spcPts val="600"/>
              </a:spcAft>
              <a:buClr>
                <a:srgbClr val="459597"/>
              </a:buClr>
            </a:pPr>
            <a:endParaRPr lang="en-IE" sz="2800" b="1" dirty="0">
              <a:solidFill>
                <a:srgbClr val="EC7C69"/>
              </a:solidFill>
              <a:latin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0D031C82-879A-EDDC-3A48-6C7CA8C842DB}"/>
              </a:ext>
            </a:extLst>
          </p:cNvPr>
          <p:cNvGrpSpPr/>
          <p:nvPr/>
        </p:nvGrpSpPr>
        <p:grpSpPr>
          <a:xfrm>
            <a:off x="10338680" y="2705807"/>
            <a:ext cx="1113217" cy="328866"/>
            <a:chOff x="10421069" y="2969505"/>
            <a:chExt cx="1113217" cy="328866"/>
          </a:xfrm>
        </p:grpSpPr>
        <p:sp>
          <p:nvSpPr>
            <p:cNvPr id="8" name="Rectangle 7">
              <a:extLst>
                <a:ext uri="{FF2B5EF4-FFF2-40B4-BE49-F238E27FC236}">
                  <a16:creationId xmlns:a16="http://schemas.microsoft.com/office/drawing/2014/main" id="{899FA171-5A2A-CDD0-E5B7-11E7CB0A4B3D}"/>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8A128B2-E2DE-7D10-4147-0BA8392416BE}"/>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Slide Number Placeholder 5">
            <a:extLst>
              <a:ext uri="{FF2B5EF4-FFF2-40B4-BE49-F238E27FC236}">
                <a16:creationId xmlns:a16="http://schemas.microsoft.com/office/drawing/2014/main" id="{448E3CC3-E579-0D08-F00F-39C58058E32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28</a:t>
            </a:fld>
            <a:endParaRPr lang="fr-CA" sz="1200" dirty="0"/>
          </a:p>
        </p:txBody>
      </p:sp>
      <p:cxnSp>
        <p:nvCxnSpPr>
          <p:cNvPr id="2" name="Straight Connector 1">
            <a:extLst>
              <a:ext uri="{FF2B5EF4-FFF2-40B4-BE49-F238E27FC236}">
                <a16:creationId xmlns:a16="http://schemas.microsoft.com/office/drawing/2014/main" id="{B5536444-6B98-3057-20CD-E712850D0BB6}"/>
              </a:ext>
            </a:extLst>
          </p:cNvPr>
          <p:cNvCxnSpPr>
            <a:cxnSpLocks/>
          </p:cNvCxnSpPr>
          <p:nvPr/>
        </p:nvCxnSpPr>
        <p:spPr>
          <a:xfrm>
            <a:off x="0" y="1122828"/>
            <a:ext cx="4572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F3CEB0FE-B799-D399-D555-D10D709AE3C6}"/>
              </a:ext>
            </a:extLst>
          </p:cNvPr>
          <p:cNvSpPr txBox="1"/>
          <p:nvPr/>
        </p:nvSpPr>
        <p:spPr>
          <a:xfrm>
            <a:off x="7613059" y="6290914"/>
            <a:ext cx="3814321" cy="584775"/>
          </a:xfrm>
          <a:prstGeom prst="rect">
            <a:avLst/>
          </a:prstGeom>
          <a:solidFill>
            <a:srgbClr val="EC7C69"/>
          </a:solidFill>
        </p:spPr>
        <p:txBody>
          <a:bodyPr wrap="square">
            <a:spAutoFit/>
          </a:bodyPr>
          <a:lstStyle/>
          <a:p>
            <a:pPr algn="ctr"/>
            <a:r>
              <a:rPr lang="sl-SI" sz="2200" b="0" i="0" u="none" strike="noStrike" noProof="0" dirty="0">
                <a:solidFill>
                  <a:schemeClr val="bg1"/>
                </a:solidFill>
              </a:rPr>
              <a:t>Nadaljuje se na naslednji strani</a:t>
            </a:r>
          </a:p>
          <a:p>
            <a:pPr algn="ctr"/>
            <a:endParaRPr lang="sl-SI" sz="1000" dirty="0">
              <a:solidFill>
                <a:schemeClr val="bg1"/>
              </a:solidFill>
            </a:endParaRPr>
          </a:p>
        </p:txBody>
      </p:sp>
      <p:sp>
        <p:nvSpPr>
          <p:cNvPr id="3" name="TextBox 2">
            <a:extLst>
              <a:ext uri="{FF2B5EF4-FFF2-40B4-BE49-F238E27FC236}">
                <a16:creationId xmlns:a16="http://schemas.microsoft.com/office/drawing/2014/main" id="{06C41A86-BF66-C411-9F1A-3528850D7C51}"/>
              </a:ext>
            </a:extLst>
          </p:cNvPr>
          <p:cNvSpPr txBox="1"/>
          <p:nvPr/>
        </p:nvSpPr>
        <p:spPr>
          <a:xfrm>
            <a:off x="561505" y="1498377"/>
            <a:ext cx="10482715" cy="712183"/>
          </a:xfrm>
          <a:prstGeom prst="rect">
            <a:avLst/>
          </a:prstGeom>
          <a:noFill/>
        </p:spPr>
        <p:txBody>
          <a:bodyPr wrap="square" lIns="91440" tIns="45720" rIns="91440" bIns="45720" anchor="t">
            <a:spAutoFit/>
          </a:bodyPr>
          <a:lstStyle/>
          <a:p>
            <a:pPr>
              <a:lnSpc>
                <a:spcPts val="2360"/>
              </a:lnSpc>
            </a:pPr>
            <a:r>
              <a:rPr lang="sl-SI" sz="2400" b="0" i="0" u="none" strike="noStrike" noProof="0" dirty="0">
                <a:solidFill>
                  <a:srgbClr val="EC7C69"/>
                </a:solidFill>
                <a:latin typeface="Calibri"/>
                <a:ea typeface="Calibri"/>
                <a:cs typeface="Calibri"/>
              </a:rPr>
              <a:t>Zagotovite, da imajo gostje </a:t>
            </a:r>
            <a:r>
              <a:rPr lang="sl-SI" sz="2400" b="1" i="0" u="none" strike="noStrike" noProof="0" dirty="0">
                <a:solidFill>
                  <a:srgbClr val="EC7C69"/>
                </a:solidFill>
                <a:latin typeface="Calibri"/>
                <a:ea typeface="Calibri"/>
                <a:cs typeface="Calibri"/>
              </a:rPr>
              <a:t>varen, enostaven in neodvisen dostop do </a:t>
            </a:r>
            <a:r>
              <a:rPr lang="sl-SI" sz="2400" b="0" i="0" u="none" strike="noStrike" noProof="0" dirty="0">
                <a:solidFill>
                  <a:srgbClr val="EC7C69"/>
                </a:solidFill>
                <a:latin typeface="Calibri"/>
                <a:ea typeface="Calibri"/>
                <a:cs typeface="Calibri"/>
              </a:rPr>
              <a:t>vaše nepremičnine – in da se počutijo podprti tudi brez osebnega stika.</a:t>
            </a:r>
            <a:endParaRPr lang="sl-SI" sz="2400" dirty="0">
              <a:solidFill>
                <a:srgbClr val="EC7C69"/>
              </a:solidFill>
              <a:latin typeface="Calibri"/>
              <a:ea typeface="Calibri"/>
              <a:cs typeface="Calibri"/>
            </a:endParaRPr>
          </a:p>
        </p:txBody>
      </p:sp>
    </p:spTree>
    <p:extLst>
      <p:ext uri="{BB962C8B-B14F-4D97-AF65-F5344CB8AC3E}">
        <p14:creationId xmlns:p14="http://schemas.microsoft.com/office/powerpoint/2010/main" val="34009203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B66D87-CBD5-D8E7-782D-4A7952016ED6}"/>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3EC823AD-CE17-9AF6-1E44-17103E8A866F}"/>
              </a:ext>
            </a:extLst>
          </p:cNvPr>
          <p:cNvSpPr txBox="1">
            <a:spLocks/>
          </p:cNvSpPr>
          <p:nvPr/>
        </p:nvSpPr>
        <p:spPr>
          <a:xfrm>
            <a:off x="629645" y="462291"/>
            <a:ext cx="6860367" cy="80365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t>Samostojna</a:t>
            </a:r>
            <a:r>
              <a:rPr lang="en-US" dirty="0"/>
              <a:t> </a:t>
            </a:r>
            <a:r>
              <a:rPr lang="en-US" dirty="0" err="1"/>
              <a:t>prijava</a:t>
            </a:r>
            <a:endParaRPr lang="sl-SI" dirty="0" err="1"/>
          </a:p>
        </p:txBody>
      </p:sp>
      <p:sp>
        <p:nvSpPr>
          <p:cNvPr id="5" name="Text Placeholder 4">
            <a:extLst>
              <a:ext uri="{FF2B5EF4-FFF2-40B4-BE49-F238E27FC236}">
                <a16:creationId xmlns:a16="http://schemas.microsoft.com/office/drawing/2014/main" id="{2CA0B8AE-262C-1D06-816D-904512E76112}"/>
              </a:ext>
            </a:extLst>
          </p:cNvPr>
          <p:cNvSpPr txBox="1">
            <a:spLocks/>
          </p:cNvSpPr>
          <p:nvPr/>
        </p:nvSpPr>
        <p:spPr>
          <a:xfrm>
            <a:off x="564190" y="2493871"/>
            <a:ext cx="9011896" cy="4959522"/>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spcAft>
                <a:spcPts val="1200"/>
              </a:spcAft>
              <a:buClr>
                <a:srgbClr val="459597"/>
              </a:buClr>
              <a:buFont typeface="+mj-lt"/>
              <a:buAutoNum type="arabicPeriod" startAt="4"/>
            </a:pPr>
            <a:r>
              <a:rPr lang="en-IE" sz="2200" b="1" dirty="0">
                <a:solidFill>
                  <a:srgbClr val="414141"/>
                </a:solidFill>
                <a:latin typeface="Calibri" panose="020F0502020204030204" pitchFamily="34" charset="0"/>
                <a:cs typeface="Calibri" panose="020F0502020204030204" pitchFamily="34" charset="0"/>
              </a:rPr>
              <a:t>Preizkusite sistem sami </a:t>
            </a:r>
            <a:r>
              <a:rPr lang="en-IE" sz="2200" dirty="0">
                <a:solidFill>
                  <a:srgbClr val="414141"/>
                </a:solidFill>
                <a:latin typeface="Calibri" panose="020F0502020204030204" pitchFamily="34" charset="0"/>
                <a:cs typeface="Calibri" panose="020F0502020204030204" pitchFamily="34" charset="0"/>
              </a:rPr>
              <a:t>(če koda deluje, se ključavnica zlahka odpre, vrata se zaprejo in zaklenejo pravilno, gost lahko pride do objekta iz parkirišča, dvigala, stopnic itd.) in uporabite enaka navodila, kot jih bo dobil gost, ter poskusite opraviti prijavo, kot da bi bili vi gost.</a:t>
            </a:r>
          </a:p>
          <a:p>
            <a:pPr marL="457200" indent="-457200">
              <a:lnSpc>
                <a:spcPts val="2340"/>
              </a:lnSpc>
              <a:spcAft>
                <a:spcPts val="1200"/>
              </a:spcAft>
              <a:buClr>
                <a:srgbClr val="459597"/>
              </a:buClr>
              <a:buFont typeface="+mj-lt"/>
              <a:buAutoNum type="arabicPeriod" startAt="4"/>
            </a:pPr>
            <a:r>
              <a:rPr lang="en-IE" sz="2200" b="1" dirty="0">
                <a:solidFill>
                  <a:srgbClr val="414141"/>
                </a:solidFill>
                <a:latin typeface="Calibri" panose="020F0502020204030204" pitchFamily="34" charset="0"/>
                <a:cs typeface="Calibri" panose="020F0502020204030204" pitchFamily="34" charset="0"/>
              </a:rPr>
              <a:t>Pripravite objekt za nemoten prihod in pustite luči </a:t>
            </a:r>
            <a:r>
              <a:rPr lang="en-IE" sz="2200" dirty="0">
                <a:solidFill>
                  <a:srgbClr val="414141"/>
                </a:solidFill>
                <a:latin typeface="Calibri" panose="020F0502020204030204" pitchFamily="34" charset="0"/>
                <a:cs typeface="Calibri" panose="020F0502020204030204" pitchFamily="34" charset="0"/>
              </a:rPr>
              <a:t>prižgane, če gostje pridejo po mraku, v sobo postavite </a:t>
            </a:r>
            <a:r>
              <a:rPr lang="en-IE" sz="2200" b="1" dirty="0">
                <a:solidFill>
                  <a:srgbClr val="414141"/>
                </a:solidFill>
                <a:latin typeface="Calibri" panose="020F0502020204030204" pitchFamily="34" charset="0"/>
                <a:cs typeface="Calibri" panose="020F0502020204030204" pitchFamily="34" charset="0"/>
              </a:rPr>
              <a:t>dobrodošlico </a:t>
            </a:r>
            <a:r>
              <a:rPr lang="en-IE" sz="2200" dirty="0">
                <a:solidFill>
                  <a:srgbClr val="414141"/>
                </a:solidFill>
                <a:latin typeface="Calibri" panose="020F0502020204030204" pitchFamily="34" charset="0"/>
                <a:cs typeface="Calibri" panose="020F0502020204030204" pitchFamily="34" charset="0"/>
              </a:rPr>
              <a:t>z imenom gosta (neobvezno, vendar osebno) itd.</a:t>
            </a:r>
          </a:p>
          <a:p>
            <a:pPr marL="457200" indent="-457200">
              <a:lnSpc>
                <a:spcPts val="2340"/>
              </a:lnSpc>
              <a:spcAft>
                <a:spcPts val="1200"/>
              </a:spcAft>
              <a:buClr>
                <a:srgbClr val="459597"/>
              </a:buClr>
              <a:buFont typeface="+mj-lt"/>
              <a:buAutoNum type="arabicPeriod" startAt="4"/>
            </a:pPr>
            <a:r>
              <a:rPr lang="en-IE" sz="2200" b="1" dirty="0">
                <a:solidFill>
                  <a:srgbClr val="414141"/>
                </a:solidFill>
                <a:latin typeface="Calibri"/>
                <a:ea typeface="Calibri"/>
                <a:cs typeface="Calibri"/>
              </a:rPr>
              <a:t>Bodite </a:t>
            </a:r>
            <a:r>
              <a:rPr lang="en-IE" sz="2200" b="1" dirty="0" err="1">
                <a:solidFill>
                  <a:srgbClr val="414141"/>
                </a:solidFill>
                <a:latin typeface="Calibri"/>
                <a:ea typeface="Calibri"/>
                <a:cs typeface="Calibri"/>
              </a:rPr>
              <a:t>dosegljivi</a:t>
            </a:r>
            <a:r>
              <a:rPr lang="en-IE" sz="2200" b="1" dirty="0">
                <a:solidFill>
                  <a:srgbClr val="414141"/>
                </a:solidFill>
                <a:latin typeface="Calibri"/>
                <a:ea typeface="Calibri"/>
                <a:cs typeface="Calibri"/>
              </a:rPr>
              <a:t> po </a:t>
            </a:r>
            <a:r>
              <a:rPr lang="en-IE" sz="2200" b="1" dirty="0" err="1">
                <a:solidFill>
                  <a:srgbClr val="414141"/>
                </a:solidFill>
                <a:latin typeface="Calibri"/>
                <a:ea typeface="Calibri"/>
                <a:cs typeface="Calibri"/>
              </a:rPr>
              <a:t>telefonu</a:t>
            </a:r>
            <a:r>
              <a:rPr lang="en-IE" sz="2200" b="1" dirty="0">
                <a:solidFill>
                  <a:srgbClr val="414141"/>
                </a:solidFill>
                <a:latin typeface="Calibri"/>
                <a:ea typeface="Calibri"/>
                <a:cs typeface="Calibri"/>
              </a:rPr>
              <a:t>, </a:t>
            </a:r>
            <a:r>
              <a:rPr lang="en-IE" sz="2200" dirty="0" err="1">
                <a:solidFill>
                  <a:srgbClr val="414141"/>
                </a:solidFill>
                <a:latin typeface="Calibri"/>
                <a:ea typeface="Calibri"/>
                <a:cs typeface="Calibri"/>
              </a:rPr>
              <a:t>gostom</a:t>
            </a:r>
            <a:r>
              <a:rPr lang="en-IE" sz="2200" dirty="0">
                <a:solidFill>
                  <a:srgbClr val="414141"/>
                </a:solidFill>
                <a:latin typeface="Calibri"/>
                <a:ea typeface="Calibri"/>
                <a:cs typeface="Calibri"/>
              </a:rPr>
              <a:t> </a:t>
            </a:r>
            <a:r>
              <a:rPr lang="en-IE" sz="2200" dirty="0" err="1">
                <a:solidFill>
                  <a:srgbClr val="414141"/>
                </a:solidFill>
                <a:latin typeface="Calibri"/>
                <a:ea typeface="Calibri"/>
                <a:cs typeface="Calibri"/>
              </a:rPr>
              <a:t>povejte</a:t>
            </a:r>
            <a:r>
              <a:rPr lang="en-IE" sz="2200" dirty="0">
                <a:solidFill>
                  <a:srgbClr val="414141"/>
                </a:solidFill>
                <a:latin typeface="Calibri"/>
                <a:ea typeface="Calibri"/>
                <a:cs typeface="Calibri"/>
              </a:rPr>
              <a:t>, da vas </a:t>
            </a:r>
            <a:r>
              <a:rPr lang="en-IE" sz="2200" dirty="0" err="1">
                <a:solidFill>
                  <a:srgbClr val="414141"/>
                </a:solidFill>
                <a:latin typeface="Calibri"/>
                <a:ea typeface="Calibri"/>
                <a:cs typeface="Calibri"/>
              </a:rPr>
              <a:t>lahko</a:t>
            </a:r>
            <a:r>
              <a:rPr lang="en-IE" sz="2200" dirty="0">
                <a:solidFill>
                  <a:srgbClr val="414141"/>
                </a:solidFill>
                <a:latin typeface="Calibri"/>
                <a:ea typeface="Calibri"/>
                <a:cs typeface="Calibri"/>
              </a:rPr>
              <a:t> </a:t>
            </a:r>
            <a:r>
              <a:rPr lang="en-IE" sz="2200" dirty="0" err="1">
                <a:solidFill>
                  <a:srgbClr val="414141"/>
                </a:solidFill>
                <a:latin typeface="Calibri"/>
                <a:ea typeface="Calibri"/>
                <a:cs typeface="Calibri"/>
              </a:rPr>
              <a:t>kadar</a:t>
            </a:r>
            <a:r>
              <a:rPr lang="en-IE" sz="2200" dirty="0">
                <a:solidFill>
                  <a:srgbClr val="414141"/>
                </a:solidFill>
                <a:latin typeface="Calibri"/>
                <a:ea typeface="Calibri"/>
                <a:cs typeface="Calibri"/>
              </a:rPr>
              <a:t> </a:t>
            </a:r>
            <a:r>
              <a:rPr lang="en-IE" sz="2200" dirty="0" err="1">
                <a:solidFill>
                  <a:srgbClr val="414141"/>
                </a:solidFill>
                <a:latin typeface="Calibri"/>
                <a:ea typeface="Calibri"/>
                <a:cs typeface="Calibri"/>
              </a:rPr>
              <a:t>koli</a:t>
            </a:r>
            <a:r>
              <a:rPr lang="en-IE" sz="2200" dirty="0">
                <a:solidFill>
                  <a:srgbClr val="414141"/>
                </a:solidFill>
                <a:latin typeface="Calibri"/>
                <a:ea typeface="Calibri"/>
                <a:cs typeface="Calibri"/>
              </a:rPr>
              <a:t> med </a:t>
            </a:r>
            <a:r>
              <a:rPr lang="en-IE" sz="2200" dirty="0" err="1">
                <a:solidFill>
                  <a:srgbClr val="414141"/>
                </a:solidFill>
                <a:latin typeface="Calibri"/>
                <a:ea typeface="Calibri"/>
                <a:cs typeface="Calibri"/>
              </a:rPr>
              <a:t>prijavo</a:t>
            </a:r>
            <a:r>
              <a:rPr lang="en-IE" sz="2200" dirty="0">
                <a:solidFill>
                  <a:srgbClr val="414141"/>
                </a:solidFill>
                <a:latin typeface="Calibri"/>
                <a:ea typeface="Calibri"/>
                <a:cs typeface="Calibri"/>
              </a:rPr>
              <a:t> </a:t>
            </a:r>
            <a:r>
              <a:rPr lang="en-IE" sz="2200" b="1" dirty="0" err="1">
                <a:solidFill>
                  <a:srgbClr val="414141"/>
                </a:solidFill>
                <a:latin typeface="Calibri"/>
                <a:ea typeface="Calibri"/>
                <a:cs typeface="Calibri"/>
              </a:rPr>
              <a:t>pokličejo</a:t>
            </a:r>
            <a:r>
              <a:rPr lang="en-IE" sz="2200" b="1" dirty="0">
                <a:solidFill>
                  <a:srgbClr val="414141"/>
                </a:solidFill>
                <a:latin typeface="Calibri"/>
                <a:ea typeface="Calibri"/>
                <a:cs typeface="Calibri"/>
              </a:rPr>
              <a:t>, </a:t>
            </a:r>
            <a:r>
              <a:rPr lang="en-IE" sz="2200" b="1" dirty="0" err="1">
                <a:solidFill>
                  <a:srgbClr val="414141"/>
                </a:solidFill>
                <a:latin typeface="Calibri"/>
                <a:ea typeface="Calibri"/>
                <a:cs typeface="Calibri"/>
              </a:rPr>
              <a:t>pošljejo</a:t>
            </a:r>
            <a:r>
              <a:rPr lang="en-IE" sz="2200" b="1" dirty="0">
                <a:solidFill>
                  <a:srgbClr val="414141"/>
                </a:solidFill>
                <a:latin typeface="Calibri"/>
                <a:ea typeface="Calibri"/>
                <a:cs typeface="Calibri"/>
              </a:rPr>
              <a:t> SMS </a:t>
            </a:r>
            <a:r>
              <a:rPr lang="en-IE" sz="2200" b="1" dirty="0" err="1">
                <a:solidFill>
                  <a:srgbClr val="414141"/>
                </a:solidFill>
                <a:latin typeface="Calibri"/>
                <a:ea typeface="Calibri"/>
                <a:cs typeface="Calibri"/>
              </a:rPr>
              <a:t>ali</a:t>
            </a:r>
            <a:r>
              <a:rPr lang="en-IE" sz="2200" b="1" dirty="0">
                <a:solidFill>
                  <a:srgbClr val="414141"/>
                </a:solidFill>
                <a:latin typeface="Calibri"/>
                <a:ea typeface="Calibri"/>
                <a:cs typeface="Calibri"/>
              </a:rPr>
              <a:t> sporočilo.</a:t>
            </a:r>
          </a:p>
          <a:p>
            <a:pPr marL="457200" indent="-457200">
              <a:lnSpc>
                <a:spcPts val="2340"/>
              </a:lnSpc>
              <a:spcAft>
                <a:spcPts val="1200"/>
              </a:spcAft>
              <a:buClr>
                <a:srgbClr val="459597"/>
              </a:buClr>
              <a:buFont typeface="+mj-lt"/>
              <a:buAutoNum type="arabicPeriod" startAt="4"/>
            </a:pPr>
            <a:endParaRPr lang="en-IE" sz="220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startAt="4"/>
            </a:pPr>
            <a:endParaRPr lang="en-IE" sz="2200" dirty="0">
              <a:solidFill>
                <a:srgbClr val="414141"/>
              </a:solidFill>
              <a:latin typeface="Calibri" panose="020F0502020204030204" pitchFamily="34" charset="0"/>
              <a:cs typeface="Calibri" panose="020F0502020204030204" pitchFamily="34" charset="0"/>
            </a:endParaRPr>
          </a:p>
          <a:p>
            <a:pPr marL="457200" indent="-457200">
              <a:lnSpc>
                <a:spcPts val="2340"/>
              </a:lnSpc>
              <a:spcAft>
                <a:spcPts val="1200"/>
              </a:spcAft>
              <a:buClr>
                <a:srgbClr val="459597"/>
              </a:buClr>
              <a:buFont typeface="+mj-lt"/>
              <a:buAutoNum type="arabicPeriod" startAt="4"/>
            </a:pPr>
            <a:endParaRPr lang="en-IE" sz="2200" dirty="0">
              <a:solidFill>
                <a:srgbClr val="414141"/>
              </a:solidFill>
              <a:latin typeface="Calibri" panose="020F0502020204030204" pitchFamily="34" charset="0"/>
              <a:cs typeface="Calibri" panose="020F0502020204030204" pitchFamily="34" charset="0"/>
            </a:endParaRPr>
          </a:p>
          <a:p>
            <a:pPr marL="457200" indent="-457200">
              <a:lnSpc>
                <a:spcPts val="2340"/>
              </a:lnSpc>
              <a:spcAft>
                <a:spcPts val="1200"/>
              </a:spcAft>
              <a:buClr>
                <a:srgbClr val="459597"/>
              </a:buClr>
              <a:buFont typeface="+mj-lt"/>
              <a:buAutoNum type="arabicPeriod" startAt="4"/>
            </a:pPr>
            <a:endParaRPr lang="sl-SI" sz="2200" i="0" u="none" strike="noStrike" noProof="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startAt="4"/>
            </a:pPr>
            <a:endParaRPr lang="en-GB" sz="220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startAt="4"/>
            </a:pPr>
            <a:endParaRPr lang="en-US" sz="2200" dirty="0">
              <a:solidFill>
                <a:srgbClr val="414141"/>
              </a:solidFill>
              <a:latin typeface="Calibri" panose="020F0502020204030204" pitchFamily="34" charset="0"/>
              <a:cs typeface="Calibri" panose="020F0502020204030204" pitchFamily="34" charset="0"/>
            </a:endParaRPr>
          </a:p>
        </p:txBody>
      </p:sp>
      <p:sp>
        <p:nvSpPr>
          <p:cNvPr id="6" name="Text Placeholder 4">
            <a:extLst>
              <a:ext uri="{FF2B5EF4-FFF2-40B4-BE49-F238E27FC236}">
                <a16:creationId xmlns:a16="http://schemas.microsoft.com/office/drawing/2014/main" id="{43B4FECC-E942-D573-11D2-B06609E77547}"/>
              </a:ext>
            </a:extLst>
          </p:cNvPr>
          <p:cNvSpPr txBox="1">
            <a:spLocks/>
          </p:cNvSpPr>
          <p:nvPr/>
        </p:nvSpPr>
        <p:spPr>
          <a:xfrm>
            <a:off x="9414423" y="1987877"/>
            <a:ext cx="2176912" cy="430886"/>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indent="0" algn="r">
              <a:lnSpc>
                <a:spcPts val="2340"/>
              </a:lnSpc>
              <a:spcAft>
                <a:spcPts val="600"/>
              </a:spcAft>
              <a:buClr>
                <a:srgbClr val="459597"/>
              </a:buClr>
            </a:pPr>
            <a:r>
              <a:rPr lang="en-IE" sz="2600" b="1" dirty="0">
                <a:solidFill>
                  <a:srgbClr val="EC7C69"/>
                </a:solidFill>
                <a:latin typeface="Calibri" panose="020F0502020204030204" pitchFamily="34" charset="0"/>
                <a:cs typeface="Calibri" panose="020F0502020204030204" pitchFamily="34" charset="0"/>
              </a:rPr>
              <a:t>Da     Ne</a:t>
            </a:r>
          </a:p>
          <a:p>
            <a:pPr lvl="0" indent="0" algn="r">
              <a:lnSpc>
                <a:spcPts val="2340"/>
              </a:lnSpc>
              <a:spcAft>
                <a:spcPts val="600"/>
              </a:spcAft>
              <a:buClr>
                <a:srgbClr val="459597"/>
              </a:buClr>
            </a:pPr>
            <a:endParaRPr lang="en-IE" sz="2800" b="1" dirty="0">
              <a:solidFill>
                <a:srgbClr val="EC7C69"/>
              </a:solidFill>
              <a:latin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57ED954D-4D19-5971-CFE0-5502D7454F78}"/>
              </a:ext>
            </a:extLst>
          </p:cNvPr>
          <p:cNvGrpSpPr/>
          <p:nvPr/>
        </p:nvGrpSpPr>
        <p:grpSpPr>
          <a:xfrm>
            <a:off x="10338680" y="2567262"/>
            <a:ext cx="1113217" cy="328866"/>
            <a:chOff x="10421069" y="2969505"/>
            <a:chExt cx="1113217" cy="328866"/>
          </a:xfrm>
        </p:grpSpPr>
        <p:sp>
          <p:nvSpPr>
            <p:cNvPr id="8" name="Rectangle 7">
              <a:extLst>
                <a:ext uri="{FF2B5EF4-FFF2-40B4-BE49-F238E27FC236}">
                  <a16:creationId xmlns:a16="http://schemas.microsoft.com/office/drawing/2014/main" id="{5B11C07E-BF6D-6CCE-0B0A-0DEEA5E6B38F}"/>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15DB933-475A-F2C5-F887-34556B33BBD7}"/>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4" name="Straight Connector 13">
            <a:extLst>
              <a:ext uri="{FF2B5EF4-FFF2-40B4-BE49-F238E27FC236}">
                <a16:creationId xmlns:a16="http://schemas.microsoft.com/office/drawing/2014/main" id="{78D6CF2A-D400-4A64-3430-0B638A3252D4}"/>
              </a:ext>
            </a:extLst>
          </p:cNvPr>
          <p:cNvCxnSpPr>
            <a:cxnSpLocks/>
          </p:cNvCxnSpPr>
          <p:nvPr/>
        </p:nvCxnSpPr>
        <p:spPr>
          <a:xfrm>
            <a:off x="525685" y="3756984"/>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28A05A69-A459-1451-1689-7B5CF4EC8FEB}"/>
              </a:ext>
            </a:extLst>
          </p:cNvPr>
          <p:cNvGrpSpPr/>
          <p:nvPr/>
        </p:nvGrpSpPr>
        <p:grpSpPr>
          <a:xfrm>
            <a:off x="10338680" y="3955631"/>
            <a:ext cx="1113217" cy="328866"/>
            <a:chOff x="10421069" y="2969505"/>
            <a:chExt cx="1113217" cy="328866"/>
          </a:xfrm>
        </p:grpSpPr>
        <p:sp>
          <p:nvSpPr>
            <p:cNvPr id="22" name="Rectangle 21">
              <a:extLst>
                <a:ext uri="{FF2B5EF4-FFF2-40B4-BE49-F238E27FC236}">
                  <a16:creationId xmlns:a16="http://schemas.microsoft.com/office/drawing/2014/main" id="{5CEBAA39-34E7-F051-0239-5580BE7FAF0E}"/>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088A269C-5602-FED9-26B8-C6CD7C190E13}"/>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Slide Number Placeholder 5">
            <a:extLst>
              <a:ext uri="{FF2B5EF4-FFF2-40B4-BE49-F238E27FC236}">
                <a16:creationId xmlns:a16="http://schemas.microsoft.com/office/drawing/2014/main" id="{65879798-D936-4653-FB7B-F4FA156B46E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29</a:t>
            </a:fld>
            <a:endParaRPr lang="fr-CA" sz="1200" dirty="0"/>
          </a:p>
        </p:txBody>
      </p:sp>
      <p:cxnSp>
        <p:nvCxnSpPr>
          <p:cNvPr id="2" name="Straight Connector 1">
            <a:extLst>
              <a:ext uri="{FF2B5EF4-FFF2-40B4-BE49-F238E27FC236}">
                <a16:creationId xmlns:a16="http://schemas.microsoft.com/office/drawing/2014/main" id="{DF021A63-18D8-CB16-FD32-FD1232E2CC34}"/>
              </a:ext>
            </a:extLst>
          </p:cNvPr>
          <p:cNvCxnSpPr>
            <a:cxnSpLocks/>
          </p:cNvCxnSpPr>
          <p:nvPr/>
        </p:nvCxnSpPr>
        <p:spPr>
          <a:xfrm>
            <a:off x="0" y="1122828"/>
            <a:ext cx="4572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0893A87E-BB8F-BF37-DBC3-E0706AA875D8}"/>
              </a:ext>
            </a:extLst>
          </p:cNvPr>
          <p:cNvCxnSpPr>
            <a:cxnSpLocks/>
          </p:cNvCxnSpPr>
          <p:nvPr/>
        </p:nvCxnSpPr>
        <p:spPr>
          <a:xfrm>
            <a:off x="525685" y="4817365"/>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32A7FF10-7DF1-0A08-539A-1407ECD8775F}"/>
              </a:ext>
            </a:extLst>
          </p:cNvPr>
          <p:cNvGrpSpPr/>
          <p:nvPr/>
        </p:nvGrpSpPr>
        <p:grpSpPr>
          <a:xfrm>
            <a:off x="10338680" y="5005331"/>
            <a:ext cx="1113217" cy="328866"/>
            <a:chOff x="10421069" y="2969505"/>
            <a:chExt cx="1113217" cy="328866"/>
          </a:xfrm>
        </p:grpSpPr>
        <p:sp>
          <p:nvSpPr>
            <p:cNvPr id="24" name="Rectangle 23">
              <a:extLst>
                <a:ext uri="{FF2B5EF4-FFF2-40B4-BE49-F238E27FC236}">
                  <a16:creationId xmlns:a16="http://schemas.microsoft.com/office/drawing/2014/main" id="{9562C0C0-D564-5C09-860E-E31B3E8323E4}"/>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6D011ED-49CB-06DC-B7B5-1FD2E9C2A683}"/>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TextBox 33">
            <a:extLst>
              <a:ext uri="{FF2B5EF4-FFF2-40B4-BE49-F238E27FC236}">
                <a16:creationId xmlns:a16="http://schemas.microsoft.com/office/drawing/2014/main" id="{FC68B7FD-3FD5-69BE-5550-A00AB5FFB30C}"/>
              </a:ext>
            </a:extLst>
          </p:cNvPr>
          <p:cNvSpPr txBox="1"/>
          <p:nvPr/>
        </p:nvSpPr>
        <p:spPr>
          <a:xfrm>
            <a:off x="7613059" y="6290914"/>
            <a:ext cx="3814321" cy="584775"/>
          </a:xfrm>
          <a:prstGeom prst="rect">
            <a:avLst/>
          </a:prstGeom>
          <a:solidFill>
            <a:srgbClr val="EC7C69"/>
          </a:solidFill>
        </p:spPr>
        <p:txBody>
          <a:bodyPr wrap="square">
            <a:spAutoFit/>
          </a:bodyPr>
          <a:lstStyle/>
          <a:p>
            <a:pPr algn="ctr"/>
            <a:r>
              <a:rPr lang="sl-SI" sz="2200" b="0" i="0" u="none" strike="noStrike" noProof="0" dirty="0">
                <a:solidFill>
                  <a:schemeClr val="bg1"/>
                </a:solidFill>
              </a:rPr>
              <a:t>Nadaljuje se na naslednji strani</a:t>
            </a:r>
          </a:p>
          <a:p>
            <a:pPr algn="ctr"/>
            <a:endParaRPr lang="sl-SI" sz="1000" dirty="0">
              <a:solidFill>
                <a:schemeClr val="bg1"/>
              </a:solidFill>
            </a:endParaRPr>
          </a:p>
        </p:txBody>
      </p:sp>
      <p:sp>
        <p:nvSpPr>
          <p:cNvPr id="3" name="TextBox 2">
            <a:extLst>
              <a:ext uri="{FF2B5EF4-FFF2-40B4-BE49-F238E27FC236}">
                <a16:creationId xmlns:a16="http://schemas.microsoft.com/office/drawing/2014/main" id="{451A3A54-8BF5-3C66-545B-BE97EDBFF74A}"/>
              </a:ext>
            </a:extLst>
          </p:cNvPr>
          <p:cNvSpPr txBox="1"/>
          <p:nvPr/>
        </p:nvSpPr>
        <p:spPr>
          <a:xfrm>
            <a:off x="629889" y="1429993"/>
            <a:ext cx="10258023" cy="1016560"/>
          </a:xfrm>
          <a:prstGeom prst="rect">
            <a:avLst/>
          </a:prstGeom>
          <a:noFill/>
        </p:spPr>
        <p:txBody>
          <a:bodyPr wrap="square">
            <a:spAutoFit/>
          </a:bodyPr>
          <a:lstStyle/>
          <a:p>
            <a:pPr>
              <a:lnSpc>
                <a:spcPts val="2360"/>
              </a:lnSpc>
            </a:pPr>
            <a:r>
              <a:rPr lang="sl-SI" sz="2400" b="0" i="0" u="none" strike="noStrike" noProof="0" dirty="0">
                <a:solidFill>
                  <a:srgbClr val="EC7C69"/>
                </a:solidFill>
                <a:latin typeface="Calibri" panose="020F0502020204030204" pitchFamily="34" charset="0"/>
                <a:cs typeface="Calibri" panose="020F0502020204030204" pitchFamily="34" charset="0"/>
              </a:rPr>
              <a:t>Zagotovite, da imajo gostje </a:t>
            </a:r>
            <a:r>
              <a:rPr lang="sl-SI" sz="2400" b="1" i="0" u="none" strike="noStrike" noProof="0" dirty="0">
                <a:solidFill>
                  <a:srgbClr val="EC7C69"/>
                </a:solidFill>
                <a:latin typeface="Calibri" panose="020F0502020204030204" pitchFamily="34" charset="0"/>
                <a:cs typeface="Calibri" panose="020F0502020204030204" pitchFamily="34" charset="0"/>
              </a:rPr>
              <a:t>varen, enostaven in samostojen dostop do </a:t>
            </a:r>
            <a:r>
              <a:rPr lang="sl-SI" sz="2400" b="0" i="0" u="none" strike="noStrike" noProof="0" dirty="0">
                <a:solidFill>
                  <a:srgbClr val="EC7C69"/>
                </a:solidFill>
                <a:latin typeface="Calibri" panose="020F0502020204030204" pitchFamily="34" charset="0"/>
                <a:cs typeface="Calibri" panose="020F0502020204030204" pitchFamily="34" charset="0"/>
              </a:rPr>
              <a:t>vaše nepremičnine – in da se počutijo podprti tudi brez osebnega stika.</a:t>
            </a:r>
            <a:endParaRPr lang="sl-SI" sz="2400" dirty="0">
              <a:solidFill>
                <a:srgbClr val="EC7C69"/>
              </a:solidFill>
              <a:latin typeface="Calibri" panose="020F0502020204030204" pitchFamily="34" charset="0"/>
              <a:cs typeface="Calibri" panose="020F0502020204030204" pitchFamily="34" charset="0"/>
            </a:endParaRPr>
          </a:p>
          <a:p>
            <a:pPr>
              <a:lnSpc>
                <a:spcPts val="2360"/>
              </a:lnSpc>
            </a:pPr>
            <a:endParaRPr lang="sl-SI" sz="2300" dirty="0">
              <a:solidFill>
                <a:srgbClr val="EC7C69"/>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260315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a:xfrm>
            <a:off x="5744879" y="960858"/>
            <a:ext cx="700387" cy="689518"/>
          </a:xfrm>
        </p:spPr>
        <p:txBody>
          <a:bodyPr anchor="b"/>
          <a:lstStyle/>
          <a:p>
            <a:r>
              <a:rPr lang="en-US" sz="3600" b="1" dirty="0"/>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6679764" y="960858"/>
            <a:ext cx="4415332" cy="689519"/>
          </a:xfrm>
        </p:spPr>
        <p:txBody>
          <a:bodyPr anchor="t"/>
          <a:lstStyle/>
          <a:p>
            <a:pPr>
              <a:lnSpc>
                <a:spcPts val="2240"/>
              </a:lnSpc>
            </a:pPr>
            <a:r>
              <a:rPr lang="en-GB" b="1" kern="1200" dirty="0">
                <a:solidFill>
                  <a:srgbClr val="EC7C69"/>
                </a:solidFill>
                <a:latin typeface="+mn-lt"/>
                <a:ea typeface="+mn-ea"/>
                <a:cs typeface="+mn-cs"/>
              </a:rPr>
              <a:t>Upravljanje potovanja gostov – pred, med in po bivanju</a:t>
            </a:r>
          </a:p>
          <a:p>
            <a:pPr>
              <a:lnSpc>
                <a:spcPts val="2240"/>
              </a:lnSpc>
            </a:pPr>
            <a:endParaRPr lang="en-GB" b="1" kern="1200" dirty="0">
              <a:solidFill>
                <a:srgbClr val="EC7C69"/>
              </a:solidFill>
              <a:latin typeface="+mn-lt"/>
              <a:ea typeface="+mn-ea"/>
              <a:cs typeface="+mn-cs"/>
            </a:endParaRP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506218" y="1305618"/>
            <a:ext cx="5235446" cy="4246763"/>
          </a:xfrm>
        </p:spPr>
        <p:txBody>
          <a:bodyPr/>
          <a:lstStyle/>
          <a:p>
            <a:pPr marL="0" indent="0">
              <a:lnSpc>
                <a:spcPts val="2180"/>
              </a:lnSpc>
            </a:pPr>
            <a:r>
              <a:rPr lang="en-US" sz="2200" b="0" dirty="0"/>
              <a:t>Ta modul raziskuje, kako oblikovati in zagotoviti </a:t>
            </a:r>
            <a:r>
              <a:rPr lang="en-US" sz="2200" dirty="0"/>
              <a:t>gostom izkušnjo</a:t>
            </a:r>
            <a:r>
              <a:rPr lang="en-US" sz="2200" b="0" dirty="0"/>
              <a:t>,</a:t>
            </a:r>
            <a:r>
              <a:rPr lang="en-US" sz="2200" dirty="0"/>
              <a:t> ki presega samo bivanje</a:t>
            </a:r>
            <a:r>
              <a:rPr lang="en-US" sz="2200" b="0" dirty="0"/>
              <a:t>, tako da se obiskovalci počutijo cenjeni, negovani in želijo se vrniti. Povezuje </a:t>
            </a:r>
            <a:r>
              <a:rPr lang="en-US" sz="2200" dirty="0"/>
              <a:t>potovanje gostov, operativne sisteme </a:t>
            </a:r>
            <a:r>
              <a:rPr lang="en-US" sz="2200" b="0" dirty="0"/>
              <a:t>in </a:t>
            </a:r>
            <a:r>
              <a:rPr lang="en-US" sz="2200" dirty="0"/>
              <a:t>dolgoročne strategije rasti </a:t>
            </a:r>
            <a:r>
              <a:rPr lang="en-US" sz="2200" b="0" dirty="0"/>
              <a:t>v eno jasno pot za trajnostni uspeh.</a:t>
            </a:r>
          </a:p>
          <a:p>
            <a:pPr marL="0" indent="0">
              <a:lnSpc>
                <a:spcPts val="2180"/>
              </a:lnSpc>
            </a:pPr>
            <a:endParaRPr lang="en-US" sz="2200" b="0" dirty="0"/>
          </a:p>
          <a:p>
            <a:pPr marL="0" indent="0">
              <a:lnSpc>
                <a:spcPts val="2180"/>
              </a:lnSpc>
            </a:pPr>
            <a:r>
              <a:rPr lang="en-US" sz="2200" b="0" dirty="0"/>
              <a:t>Potovanje se začne z </a:t>
            </a:r>
            <a:r>
              <a:rPr lang="en-US" sz="2200" dirty="0"/>
              <a:t>upravljanjem potovanja gostov </a:t>
            </a:r>
            <a:r>
              <a:rPr lang="en-US" sz="2200" b="0" dirty="0"/>
              <a:t>– pred, med in po bivanju, kjer udeleženci odkrijejo, kako ustvariti pozitivne vtise že ob prvem stiku, zagotoviti toplino in pozornost med bivanjem ter ohraniti odnose po odhodu. S pomočjo močne komunikacije in majhnih osebnih dotikov lahko gostitelji gradijo zvestobo in ponovne posle.</a:t>
            </a:r>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6679764" y="1651246"/>
            <a:ext cx="4938958" cy="311554"/>
          </a:xfrm>
        </p:spPr>
        <p:txBody>
          <a:bodyPr anchor="t"/>
          <a:lstStyle/>
          <a:p>
            <a:pPr marL="342900" indent="-342900">
              <a:spcAft>
                <a:spcPts val="600"/>
              </a:spcAft>
              <a:buFont typeface="Arial" panose="020B0604020202020204" pitchFamily="34" charset="0"/>
              <a:buChar char="•"/>
            </a:pPr>
            <a:r>
              <a:rPr lang="en-US" sz="2000" dirty="0">
                <a:solidFill>
                  <a:srgbClr val="414141"/>
                </a:solidFill>
              </a:rPr>
              <a:t>Naučite se, kako </a:t>
            </a:r>
            <a:r>
              <a:rPr lang="en-GB" sz="2000" b="1" dirty="0">
                <a:solidFill>
                  <a:srgbClr val="414141"/>
                </a:solidFill>
              </a:rPr>
              <a:t>ustvariti odlično izkušnjo gostov od začetka do konca</a:t>
            </a:r>
            <a:r>
              <a:rPr lang="en-GB" sz="2000" dirty="0">
                <a:solidFill>
                  <a:srgbClr val="414141"/>
                </a:solidFill>
              </a:rPr>
              <a:t>. </a:t>
            </a:r>
          </a:p>
          <a:p>
            <a:pPr marL="342900" indent="-342900">
              <a:spcAft>
                <a:spcPts val="600"/>
              </a:spcAft>
              <a:buFont typeface="Arial" panose="020B0604020202020204" pitchFamily="34" charset="0"/>
              <a:buChar char="•"/>
            </a:pPr>
            <a:r>
              <a:rPr lang="en-US" sz="2000" dirty="0">
                <a:solidFill>
                  <a:srgbClr val="414141"/>
                </a:solidFill>
              </a:rPr>
              <a:t>Načrtujte faze </a:t>
            </a:r>
            <a:r>
              <a:rPr lang="en-US" sz="2000" b="1" dirty="0">
                <a:solidFill>
                  <a:srgbClr val="414141"/>
                </a:solidFill>
              </a:rPr>
              <a:t>potovanja gostov </a:t>
            </a:r>
            <a:r>
              <a:rPr lang="en-US" sz="2000" dirty="0">
                <a:solidFill>
                  <a:srgbClr val="414141"/>
                </a:solidFill>
              </a:rPr>
              <a:t>in </a:t>
            </a:r>
            <a:r>
              <a:rPr lang="en-US" sz="2000" b="1" dirty="0">
                <a:solidFill>
                  <a:srgbClr val="414141"/>
                </a:solidFill>
              </a:rPr>
              <a:t>identificirajte priložnosti </a:t>
            </a:r>
            <a:r>
              <a:rPr lang="en-US" sz="2000" dirty="0">
                <a:solidFill>
                  <a:srgbClr val="414141"/>
                </a:solidFill>
              </a:rPr>
              <a:t>za </a:t>
            </a:r>
            <a:r>
              <a:rPr lang="en-US" sz="2000" b="1" dirty="0">
                <a:solidFill>
                  <a:srgbClr val="414141"/>
                </a:solidFill>
              </a:rPr>
              <a:t>izboljšanje izkušnje.</a:t>
            </a:r>
          </a:p>
          <a:p>
            <a:pPr marL="342900" indent="-342900">
              <a:spcAft>
                <a:spcPts val="600"/>
              </a:spcAft>
              <a:buFont typeface="Arial" panose="020B0604020202020204" pitchFamily="34" charset="0"/>
              <a:buChar char="•"/>
            </a:pPr>
            <a:r>
              <a:rPr lang="en-US" sz="2000" b="1" dirty="0">
                <a:solidFill>
                  <a:srgbClr val="414141"/>
                </a:solidFill>
              </a:rPr>
              <a:t>Uporabite učinkovito komunikacijo </a:t>
            </a:r>
            <a:r>
              <a:rPr lang="en-US" sz="2000" dirty="0">
                <a:solidFill>
                  <a:srgbClr val="414141"/>
                </a:solidFill>
              </a:rPr>
              <a:t>pred, med in po bivanju, da zgradite zaupanje in zadovoljstvo.</a:t>
            </a:r>
          </a:p>
          <a:p>
            <a:pPr marL="342900" indent="-342900">
              <a:spcAft>
                <a:spcPts val="600"/>
              </a:spcAft>
              <a:buFont typeface="Arial" panose="020B0604020202020204" pitchFamily="34" charset="0"/>
              <a:buChar char="•"/>
            </a:pPr>
            <a:r>
              <a:rPr lang="en-US" sz="2000" dirty="0">
                <a:solidFill>
                  <a:srgbClr val="414141"/>
                </a:solidFill>
              </a:rPr>
              <a:t>Uporabite </a:t>
            </a:r>
            <a:r>
              <a:rPr lang="en-US" sz="2000" b="1" dirty="0">
                <a:solidFill>
                  <a:srgbClr val="414141"/>
                </a:solidFill>
              </a:rPr>
              <a:t>osebne dotike, </a:t>
            </a:r>
            <a:r>
              <a:rPr lang="en-US" sz="2000" dirty="0">
                <a:solidFill>
                  <a:srgbClr val="414141"/>
                </a:solidFill>
              </a:rPr>
              <a:t>da se </a:t>
            </a:r>
            <a:r>
              <a:rPr lang="en-US" sz="2000" b="1" dirty="0">
                <a:solidFill>
                  <a:srgbClr val="414141"/>
                </a:solidFill>
              </a:rPr>
              <a:t>gostje počutijo dobrodošli in cenjeni.</a:t>
            </a:r>
          </a:p>
          <a:p>
            <a:pPr marL="342900" indent="-342900">
              <a:spcAft>
                <a:spcPts val="600"/>
              </a:spcAft>
              <a:buFont typeface="Arial" panose="020B0604020202020204" pitchFamily="34" charset="0"/>
              <a:buChar char="•"/>
            </a:pPr>
            <a:r>
              <a:rPr lang="en-US" sz="2000" dirty="0">
                <a:solidFill>
                  <a:srgbClr val="414141"/>
                </a:solidFill>
              </a:rPr>
              <a:t>Izvajajte strategije, ki </a:t>
            </a:r>
            <a:r>
              <a:rPr lang="en-US" sz="2000" b="1" dirty="0">
                <a:solidFill>
                  <a:srgbClr val="414141"/>
                </a:solidFill>
              </a:rPr>
              <a:t>spodbujajo zvestobo gostov </a:t>
            </a:r>
            <a:r>
              <a:rPr lang="en-US" sz="2000" dirty="0">
                <a:solidFill>
                  <a:srgbClr val="414141"/>
                </a:solidFill>
              </a:rPr>
              <a:t>in ponovne rezervacije.</a:t>
            </a:r>
          </a:p>
          <a:p>
            <a:pPr marL="342900" indent="-342900">
              <a:spcAft>
                <a:spcPts val="600"/>
              </a:spcAft>
              <a:buFont typeface="Arial" panose="020B0604020202020204" pitchFamily="34" charset="0"/>
              <a:buChar char="•"/>
            </a:pPr>
            <a:endParaRPr lang="en-GB" sz="2000" dirty="0">
              <a:solidFill>
                <a:srgbClr val="414141"/>
              </a:solidFill>
            </a:endParaRP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b="1" dirty="0"/>
              <a:t>Pregled modula 5</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5775159" y="164942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a:t>
            </a:fld>
            <a:endParaRPr lang="fr-CA" sz="1200" dirty="0"/>
          </a:p>
        </p:txBody>
      </p:sp>
      <p:pic>
        <p:nvPicPr>
          <p:cNvPr id="16" name="Picture 15">
            <a:extLst>
              <a:ext uri="{FF2B5EF4-FFF2-40B4-BE49-F238E27FC236}">
                <a16:creationId xmlns:a16="http://schemas.microsoft.com/office/drawing/2014/main" id="{DCA9F3E8-C2BE-ABB8-F726-1FD6A11DF63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2003122" y="4955651"/>
            <a:ext cx="3580276" cy="2123680"/>
          </a:xfrm>
          <a:prstGeom prst="rect">
            <a:avLst/>
          </a:prstGeom>
        </p:spPr>
      </p:pic>
      <p:sp>
        <p:nvSpPr>
          <p:cNvPr id="22" name="Text Placeholder 5">
            <a:extLst>
              <a:ext uri="{FF2B5EF4-FFF2-40B4-BE49-F238E27FC236}">
                <a16:creationId xmlns:a16="http://schemas.microsoft.com/office/drawing/2014/main" id="{9F1B5339-4A6C-61A5-1898-59F5DB59093C}"/>
              </a:ext>
            </a:extLst>
          </p:cNvPr>
          <p:cNvSpPr txBox="1">
            <a:spLocks/>
          </p:cNvSpPr>
          <p:nvPr/>
        </p:nvSpPr>
        <p:spPr>
          <a:xfrm>
            <a:off x="6708063" y="383826"/>
            <a:ext cx="4415332" cy="689519"/>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3200" b="1" dirty="0"/>
              <a:t>Učni izidi</a:t>
            </a:r>
          </a:p>
          <a:p>
            <a:pPr>
              <a:lnSpc>
                <a:spcPts val="2240"/>
              </a:lnSpc>
            </a:pPr>
            <a:endParaRPr lang="en-GB" sz="3200" b="1" dirty="0"/>
          </a:p>
        </p:txBody>
      </p:sp>
    </p:spTree>
    <p:extLst>
      <p:ext uri="{BB962C8B-B14F-4D97-AF65-F5344CB8AC3E}">
        <p14:creationId xmlns:p14="http://schemas.microsoft.com/office/powerpoint/2010/main" val="6481647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CDD39C-3303-CB26-D460-9A5A338AC43E}"/>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A8982785-4511-BE4E-11FB-1C7AB2DA548F}"/>
              </a:ext>
            </a:extLst>
          </p:cNvPr>
          <p:cNvSpPr txBox="1">
            <a:spLocks/>
          </p:cNvSpPr>
          <p:nvPr/>
        </p:nvSpPr>
        <p:spPr>
          <a:xfrm>
            <a:off x="629645" y="462291"/>
            <a:ext cx="6860367" cy="80365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t>Samostojna</a:t>
            </a:r>
            <a:r>
              <a:rPr lang="en-US" dirty="0"/>
              <a:t> </a:t>
            </a:r>
            <a:r>
              <a:rPr lang="en-US" dirty="0" err="1"/>
              <a:t>prijava</a:t>
            </a:r>
            <a:endParaRPr lang="sl-SI" dirty="0" err="1"/>
          </a:p>
        </p:txBody>
      </p:sp>
      <p:sp>
        <p:nvSpPr>
          <p:cNvPr id="5" name="Text Placeholder 4">
            <a:extLst>
              <a:ext uri="{FF2B5EF4-FFF2-40B4-BE49-F238E27FC236}">
                <a16:creationId xmlns:a16="http://schemas.microsoft.com/office/drawing/2014/main" id="{435A7A9A-55CD-A116-ABCC-03A6CB3F2F0E}"/>
              </a:ext>
            </a:extLst>
          </p:cNvPr>
          <p:cNvSpPr txBox="1">
            <a:spLocks/>
          </p:cNvSpPr>
          <p:nvPr/>
        </p:nvSpPr>
        <p:spPr>
          <a:xfrm>
            <a:off x="632575" y="2464563"/>
            <a:ext cx="9011896" cy="4959522"/>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spcAft>
                <a:spcPts val="1200"/>
              </a:spcAft>
              <a:buClr>
                <a:srgbClr val="459597"/>
              </a:buClr>
              <a:buFont typeface="+mj-lt"/>
              <a:buAutoNum type="arabicPeriod" startAt="7"/>
            </a:pPr>
            <a:r>
              <a:rPr lang="en-IE" sz="2200" dirty="0">
                <a:solidFill>
                  <a:srgbClr val="414141"/>
                </a:solidFill>
                <a:latin typeface="Calibri"/>
                <a:ea typeface="Calibri"/>
                <a:cs typeface="Calibri"/>
              </a:rPr>
              <a:t>Pripravite rezervni načrt za primer okvare sistema (koda ne deluje, gost ne najde ključavnice), bodite pripravljeni, da jim po telefonu pomagate pri postopku, ponudite alternativni način vstopa (npr. ključ pri </a:t>
            </a:r>
            <a:r>
              <a:rPr lang="en-IE" sz="2200" dirty="0" err="1">
                <a:solidFill>
                  <a:srgbClr val="414141"/>
                </a:solidFill>
                <a:latin typeface="Calibri"/>
                <a:ea typeface="Calibri"/>
                <a:cs typeface="Calibri"/>
              </a:rPr>
              <a:t>sosedu</a:t>
            </a:r>
            <a:r>
              <a:rPr lang="en-IE" sz="2200" dirty="0">
                <a:solidFill>
                  <a:srgbClr val="414141"/>
                </a:solidFill>
                <a:latin typeface="Calibri"/>
                <a:ea typeface="Calibri"/>
                <a:cs typeface="Calibri"/>
              </a:rPr>
              <a:t> ali v ključavnici) ali se kot skrajni ukrep osebno zglasite na kraju samem.</a:t>
            </a:r>
          </a:p>
          <a:p>
            <a:pPr marL="457200" indent="-457200">
              <a:lnSpc>
                <a:spcPts val="2340"/>
              </a:lnSpc>
              <a:spcAft>
                <a:spcPts val="1200"/>
              </a:spcAft>
              <a:buClr>
                <a:srgbClr val="459597"/>
              </a:buClr>
              <a:buFont typeface="+mj-lt"/>
              <a:buAutoNum type="arabicPeriod" startAt="7"/>
            </a:pPr>
            <a:r>
              <a:rPr lang="en-IE" sz="2200" b="1" dirty="0" err="1">
                <a:solidFill>
                  <a:srgbClr val="414141"/>
                </a:solidFill>
                <a:latin typeface="Calibri"/>
                <a:ea typeface="Calibri"/>
                <a:cs typeface="Calibri"/>
              </a:rPr>
              <a:t>Kmalu</a:t>
            </a:r>
            <a:r>
              <a:rPr lang="en-IE" sz="2200" b="1" dirty="0">
                <a:solidFill>
                  <a:srgbClr val="414141"/>
                </a:solidFill>
                <a:latin typeface="Calibri"/>
                <a:ea typeface="Calibri"/>
                <a:cs typeface="Calibri"/>
              </a:rPr>
              <a:t> po </a:t>
            </a:r>
            <a:r>
              <a:rPr lang="en-IE" sz="2200" b="1" dirty="0" err="1">
                <a:solidFill>
                  <a:srgbClr val="414141"/>
                </a:solidFill>
                <a:latin typeface="Calibri"/>
                <a:ea typeface="Calibri"/>
                <a:cs typeface="Calibri"/>
              </a:rPr>
              <a:t>prijavi</a:t>
            </a:r>
            <a:r>
              <a:rPr lang="en-IE" sz="2200" b="1" dirty="0">
                <a:solidFill>
                  <a:srgbClr val="414141"/>
                </a:solidFill>
                <a:latin typeface="Calibri"/>
                <a:ea typeface="Calibri"/>
                <a:cs typeface="Calibri"/>
              </a:rPr>
              <a:t> </a:t>
            </a:r>
            <a:r>
              <a:rPr lang="en-IE" sz="2200" b="1" dirty="0" err="1">
                <a:solidFill>
                  <a:srgbClr val="414141"/>
                </a:solidFill>
                <a:latin typeface="Calibri"/>
                <a:ea typeface="Calibri"/>
                <a:cs typeface="Calibri"/>
              </a:rPr>
              <a:t>pošljite</a:t>
            </a:r>
            <a:r>
              <a:rPr lang="en-IE" sz="2200" b="1" dirty="0">
                <a:solidFill>
                  <a:srgbClr val="414141"/>
                </a:solidFill>
                <a:latin typeface="Calibri"/>
                <a:ea typeface="Calibri"/>
                <a:cs typeface="Calibri"/>
              </a:rPr>
              <a:t> </a:t>
            </a:r>
            <a:r>
              <a:rPr lang="en-IE" sz="2200" b="1" dirty="0" err="1">
                <a:solidFill>
                  <a:srgbClr val="414141"/>
                </a:solidFill>
                <a:latin typeface="Calibri"/>
                <a:ea typeface="Calibri"/>
                <a:cs typeface="Calibri"/>
              </a:rPr>
              <a:t>sporočilo</a:t>
            </a:r>
            <a:r>
              <a:rPr lang="en-IE" sz="2200" b="1" dirty="0">
                <a:solidFill>
                  <a:srgbClr val="414141"/>
                </a:solidFill>
                <a:latin typeface="Calibri"/>
                <a:ea typeface="Calibri"/>
                <a:cs typeface="Calibri"/>
              </a:rPr>
              <a:t> »</a:t>
            </a:r>
            <a:r>
              <a:rPr lang="en-IE" sz="2200" b="1" dirty="0" err="1">
                <a:solidFill>
                  <a:srgbClr val="414141"/>
                </a:solidFill>
                <a:latin typeface="Calibri"/>
                <a:ea typeface="Calibri"/>
                <a:cs typeface="Calibri"/>
              </a:rPr>
              <a:t>Dobrodošli</a:t>
            </a:r>
            <a:r>
              <a:rPr lang="en-IE" sz="2200" b="1" dirty="0">
                <a:solidFill>
                  <a:srgbClr val="414141"/>
                </a:solidFill>
                <a:latin typeface="Calibri"/>
                <a:ea typeface="Calibri"/>
                <a:cs typeface="Calibri"/>
              </a:rPr>
              <a:t>«.</a:t>
            </a:r>
            <a:endParaRPr lang="en-IE" sz="2200" b="1" dirty="0">
              <a:solidFill>
                <a:srgbClr val="414141"/>
              </a:solidFill>
              <a:latin typeface="Calibri" panose="020F0502020204030204" pitchFamily="34" charset="0"/>
              <a:ea typeface="Calibri"/>
              <a:cs typeface="Calibri" panose="020F0502020204030204" pitchFamily="34" charset="0"/>
            </a:endParaRPr>
          </a:p>
          <a:p>
            <a:pPr marL="457200" indent="-457200">
              <a:lnSpc>
                <a:spcPts val="2340"/>
              </a:lnSpc>
              <a:spcAft>
                <a:spcPts val="1200"/>
              </a:spcAft>
              <a:buClr>
                <a:srgbClr val="459597"/>
              </a:buClr>
              <a:buFont typeface="+mj-lt"/>
              <a:buAutoNum type="arabicPeriod" startAt="7"/>
            </a:pPr>
            <a:endParaRPr lang="en-IE" sz="2200" b="1" dirty="0">
              <a:solidFill>
                <a:srgbClr val="414141"/>
              </a:solidFill>
              <a:latin typeface="Calibri" panose="020F0502020204030204" pitchFamily="34" charset="0"/>
              <a:cs typeface="Calibri" panose="020F0502020204030204" pitchFamily="34" charset="0"/>
            </a:endParaRPr>
          </a:p>
          <a:p>
            <a:pPr marL="457200" indent="-457200">
              <a:lnSpc>
                <a:spcPts val="2340"/>
              </a:lnSpc>
              <a:spcAft>
                <a:spcPts val="1200"/>
              </a:spcAft>
              <a:buClr>
                <a:srgbClr val="459597"/>
              </a:buClr>
              <a:buFont typeface="+mj-lt"/>
              <a:buAutoNum type="arabicPeriod" startAt="7"/>
            </a:pPr>
            <a:r>
              <a:rPr lang="en-IE" sz="2200" b="1" dirty="0">
                <a:solidFill>
                  <a:srgbClr val="414141"/>
                </a:solidFill>
                <a:latin typeface="Calibri" panose="020F0502020204030204" pitchFamily="34" charset="0"/>
                <a:cs typeface="Calibri" panose="020F0502020204030204" pitchFamily="34" charset="0"/>
              </a:rPr>
              <a:t>Varnostni nasveti: </a:t>
            </a:r>
            <a:r>
              <a:rPr lang="en-IE" sz="2200" dirty="0">
                <a:solidFill>
                  <a:srgbClr val="414141"/>
                </a:solidFill>
                <a:latin typeface="Calibri" panose="020F0502020204030204" pitchFamily="34" charset="0"/>
                <a:cs typeface="Calibri" panose="020F0502020204030204" pitchFamily="34" charset="0"/>
              </a:rPr>
              <a:t>po vsakem bivanju spremenite </a:t>
            </a:r>
            <a:r>
              <a:rPr lang="en-IE" sz="2200" b="1" dirty="0">
                <a:solidFill>
                  <a:srgbClr val="414141"/>
                </a:solidFill>
                <a:latin typeface="Calibri" panose="020F0502020204030204" pitchFamily="34" charset="0"/>
                <a:cs typeface="Calibri" panose="020F0502020204030204" pitchFamily="34" charset="0"/>
              </a:rPr>
              <a:t>PIN kode </a:t>
            </a:r>
            <a:r>
              <a:rPr lang="en-IE" sz="2200" dirty="0">
                <a:solidFill>
                  <a:srgbClr val="414141"/>
                </a:solidFill>
                <a:latin typeface="Calibri" panose="020F0502020204030204" pitchFamily="34" charset="0"/>
                <a:cs typeface="Calibri" panose="020F0502020204030204" pitchFamily="34" charset="0"/>
              </a:rPr>
              <a:t>(pametne ključavnice lahko to opravijo samodejno), nikoli ne zapisujte dostopne kode na </a:t>
            </a:r>
            <a:r>
              <a:rPr lang="en-IE" sz="2200" b="1" dirty="0">
                <a:solidFill>
                  <a:srgbClr val="414141"/>
                </a:solidFill>
                <a:latin typeface="Calibri" panose="020F0502020204030204" pitchFamily="34" charset="0"/>
                <a:cs typeface="Calibri" panose="020F0502020204030204" pitchFamily="34" charset="0"/>
              </a:rPr>
              <a:t>javni oglasni deski</a:t>
            </a:r>
            <a:r>
              <a:rPr lang="en-IE" sz="2200" dirty="0">
                <a:solidFill>
                  <a:srgbClr val="414141"/>
                </a:solidFill>
                <a:latin typeface="Calibri" panose="020F0502020204030204" pitchFamily="34" charset="0"/>
                <a:cs typeface="Calibri" panose="020F0502020204030204" pitchFamily="34" charset="0"/>
              </a:rPr>
              <a:t>, poskrbite, da </a:t>
            </a:r>
            <a:r>
              <a:rPr lang="en-IE" sz="2200" b="1" dirty="0">
                <a:solidFill>
                  <a:srgbClr val="414141"/>
                </a:solidFill>
                <a:latin typeface="Calibri" panose="020F0502020204030204" pitchFamily="34" charset="0"/>
                <a:cs typeface="Calibri" panose="020F0502020204030204" pitchFamily="34" charset="0"/>
              </a:rPr>
              <a:t>so vstopne točke dobro osvetljene in jasno označene</a:t>
            </a:r>
            <a:r>
              <a:rPr lang="en-IE" sz="2200" dirty="0">
                <a:solidFill>
                  <a:srgbClr val="414141"/>
                </a:solidFill>
                <a:latin typeface="Calibri" panose="020F0502020204030204" pitchFamily="34" charset="0"/>
                <a:cs typeface="Calibri" panose="020F0502020204030204" pitchFamily="34" charset="0"/>
              </a:rPr>
              <a:t>, v primeru tehnične napake imejte v bližini</a:t>
            </a:r>
            <a:r>
              <a:rPr lang="en-IE" sz="2200" b="1" dirty="0">
                <a:solidFill>
                  <a:srgbClr val="414141"/>
                </a:solidFill>
                <a:latin typeface="Calibri" panose="020F0502020204030204" pitchFamily="34" charset="0"/>
                <a:cs typeface="Calibri" panose="020F0502020204030204" pitchFamily="34" charset="0"/>
              </a:rPr>
              <a:t> rezervni ključ</a:t>
            </a:r>
            <a:r>
              <a:rPr lang="en-IE" sz="2200" dirty="0">
                <a:solidFill>
                  <a:srgbClr val="414141"/>
                </a:solidFill>
                <a:latin typeface="Calibri" panose="020F0502020204030204" pitchFamily="34" charset="0"/>
                <a:cs typeface="Calibri" panose="020F0502020204030204" pitchFamily="34" charset="0"/>
              </a:rPr>
              <a:t>, vendar na varnem mestu.</a:t>
            </a:r>
          </a:p>
          <a:p>
            <a:pPr marL="457200" indent="-457200">
              <a:lnSpc>
                <a:spcPts val="2340"/>
              </a:lnSpc>
              <a:spcAft>
                <a:spcPts val="1200"/>
              </a:spcAft>
              <a:buClr>
                <a:srgbClr val="459597"/>
              </a:buClr>
              <a:buFont typeface="+mj-lt"/>
              <a:buAutoNum type="arabicPeriod" startAt="7"/>
            </a:pPr>
            <a:endParaRPr lang="en-IE" sz="2200" dirty="0">
              <a:solidFill>
                <a:srgbClr val="414141"/>
              </a:solidFill>
              <a:latin typeface="Calibri" panose="020F0502020204030204" pitchFamily="34" charset="0"/>
              <a:cs typeface="Calibri" panose="020F0502020204030204" pitchFamily="34" charset="0"/>
            </a:endParaRPr>
          </a:p>
          <a:p>
            <a:pPr marL="457200" indent="-457200">
              <a:lnSpc>
                <a:spcPts val="2340"/>
              </a:lnSpc>
              <a:spcAft>
                <a:spcPts val="1200"/>
              </a:spcAft>
              <a:buClr>
                <a:srgbClr val="459597"/>
              </a:buClr>
              <a:buFont typeface="+mj-lt"/>
              <a:buAutoNum type="arabicPeriod" startAt="7"/>
            </a:pPr>
            <a:endParaRPr lang="en-IE" sz="220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startAt="7"/>
            </a:pPr>
            <a:endParaRPr lang="en-IE" sz="2200" dirty="0">
              <a:solidFill>
                <a:srgbClr val="414141"/>
              </a:solidFill>
              <a:latin typeface="Calibri" panose="020F0502020204030204" pitchFamily="34" charset="0"/>
              <a:cs typeface="Calibri" panose="020F0502020204030204" pitchFamily="34" charset="0"/>
            </a:endParaRPr>
          </a:p>
          <a:p>
            <a:pPr marL="457200" indent="-457200">
              <a:lnSpc>
                <a:spcPts val="2340"/>
              </a:lnSpc>
              <a:spcAft>
                <a:spcPts val="1200"/>
              </a:spcAft>
              <a:buClr>
                <a:srgbClr val="459597"/>
              </a:buClr>
              <a:buFont typeface="+mj-lt"/>
              <a:buAutoNum type="arabicPeriod" startAt="7"/>
            </a:pPr>
            <a:endParaRPr lang="en-IE" sz="2200" dirty="0">
              <a:solidFill>
                <a:srgbClr val="414141"/>
              </a:solidFill>
              <a:latin typeface="Calibri" panose="020F0502020204030204" pitchFamily="34" charset="0"/>
              <a:cs typeface="Calibri" panose="020F0502020204030204" pitchFamily="34" charset="0"/>
            </a:endParaRPr>
          </a:p>
          <a:p>
            <a:pPr marL="457200" indent="-457200">
              <a:lnSpc>
                <a:spcPts val="2340"/>
              </a:lnSpc>
              <a:spcAft>
                <a:spcPts val="1200"/>
              </a:spcAft>
              <a:buClr>
                <a:srgbClr val="459597"/>
              </a:buClr>
              <a:buFont typeface="+mj-lt"/>
              <a:buAutoNum type="arabicPeriod" startAt="7"/>
            </a:pPr>
            <a:endParaRPr lang="sl-SI" sz="2200" i="0" u="none" strike="noStrike" noProof="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startAt="7"/>
            </a:pPr>
            <a:endParaRPr lang="en-GB" sz="220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startAt="7"/>
            </a:pPr>
            <a:endParaRPr lang="en-US" sz="2200" dirty="0">
              <a:solidFill>
                <a:srgbClr val="414141"/>
              </a:solidFill>
              <a:latin typeface="Calibri" panose="020F0502020204030204" pitchFamily="34" charset="0"/>
              <a:cs typeface="Calibri" panose="020F0502020204030204" pitchFamily="34" charset="0"/>
            </a:endParaRPr>
          </a:p>
        </p:txBody>
      </p:sp>
      <p:sp>
        <p:nvSpPr>
          <p:cNvPr id="6" name="Text Placeholder 4">
            <a:extLst>
              <a:ext uri="{FF2B5EF4-FFF2-40B4-BE49-F238E27FC236}">
                <a16:creationId xmlns:a16="http://schemas.microsoft.com/office/drawing/2014/main" id="{A59C4C8B-18D3-C3A2-3B4B-C3FD2060CF94}"/>
              </a:ext>
            </a:extLst>
          </p:cNvPr>
          <p:cNvSpPr txBox="1">
            <a:spLocks/>
          </p:cNvSpPr>
          <p:nvPr/>
        </p:nvSpPr>
        <p:spPr>
          <a:xfrm>
            <a:off x="9414423" y="1987877"/>
            <a:ext cx="2176912" cy="430886"/>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indent="0" algn="r">
              <a:lnSpc>
                <a:spcPts val="2340"/>
              </a:lnSpc>
              <a:spcAft>
                <a:spcPts val="600"/>
              </a:spcAft>
              <a:buClr>
                <a:srgbClr val="459597"/>
              </a:buClr>
            </a:pPr>
            <a:r>
              <a:rPr lang="en-IE" sz="2600" b="1" dirty="0">
                <a:solidFill>
                  <a:srgbClr val="EC7C69"/>
                </a:solidFill>
                <a:latin typeface="Calibri" panose="020F0502020204030204" pitchFamily="34" charset="0"/>
                <a:cs typeface="Calibri" panose="020F0502020204030204" pitchFamily="34" charset="0"/>
              </a:rPr>
              <a:t>Da     Ne</a:t>
            </a:r>
          </a:p>
          <a:p>
            <a:pPr lvl="0" indent="0" algn="r">
              <a:lnSpc>
                <a:spcPts val="2340"/>
              </a:lnSpc>
              <a:spcAft>
                <a:spcPts val="600"/>
              </a:spcAft>
              <a:buClr>
                <a:srgbClr val="459597"/>
              </a:buClr>
            </a:pPr>
            <a:endParaRPr lang="en-IE" sz="2800" b="1" dirty="0">
              <a:solidFill>
                <a:srgbClr val="EC7C69"/>
              </a:solidFill>
              <a:latin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99314DA7-73D5-50E4-47B0-4F7CB4D299C0}"/>
              </a:ext>
            </a:extLst>
          </p:cNvPr>
          <p:cNvGrpSpPr/>
          <p:nvPr/>
        </p:nvGrpSpPr>
        <p:grpSpPr>
          <a:xfrm>
            <a:off x="10338680" y="2567261"/>
            <a:ext cx="1113217" cy="328866"/>
            <a:chOff x="10421069" y="2969505"/>
            <a:chExt cx="1113217" cy="328866"/>
          </a:xfrm>
        </p:grpSpPr>
        <p:sp>
          <p:nvSpPr>
            <p:cNvPr id="8" name="Rectangle 7">
              <a:extLst>
                <a:ext uri="{FF2B5EF4-FFF2-40B4-BE49-F238E27FC236}">
                  <a16:creationId xmlns:a16="http://schemas.microsoft.com/office/drawing/2014/main" id="{83C41639-4A4E-1B8D-E71A-329C0606A36E}"/>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B09BD48-E7E6-D65D-8305-DE4464787020}"/>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4" name="Straight Connector 13">
            <a:extLst>
              <a:ext uri="{FF2B5EF4-FFF2-40B4-BE49-F238E27FC236}">
                <a16:creationId xmlns:a16="http://schemas.microsoft.com/office/drawing/2014/main" id="{8F9C4757-5CEB-1B31-3ADE-2051D243DCFC}"/>
              </a:ext>
            </a:extLst>
          </p:cNvPr>
          <p:cNvCxnSpPr>
            <a:cxnSpLocks/>
          </p:cNvCxnSpPr>
          <p:nvPr/>
        </p:nvCxnSpPr>
        <p:spPr>
          <a:xfrm>
            <a:off x="525685" y="3770836"/>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51DB76F9-8CE3-8F43-DC42-820E49AB8275}"/>
              </a:ext>
            </a:extLst>
          </p:cNvPr>
          <p:cNvGrpSpPr/>
          <p:nvPr/>
        </p:nvGrpSpPr>
        <p:grpSpPr>
          <a:xfrm>
            <a:off x="10338680" y="3983338"/>
            <a:ext cx="1113217" cy="328866"/>
            <a:chOff x="10421069" y="2969505"/>
            <a:chExt cx="1113217" cy="328866"/>
          </a:xfrm>
        </p:grpSpPr>
        <p:sp>
          <p:nvSpPr>
            <p:cNvPr id="22" name="Rectangle 21">
              <a:extLst>
                <a:ext uri="{FF2B5EF4-FFF2-40B4-BE49-F238E27FC236}">
                  <a16:creationId xmlns:a16="http://schemas.microsoft.com/office/drawing/2014/main" id="{9ACB30C5-7B68-9336-8113-4FF6219ACCFA}"/>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0560F667-C5CB-25E1-3930-7D5BCA6630FF}"/>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Slide Number Placeholder 5">
            <a:extLst>
              <a:ext uri="{FF2B5EF4-FFF2-40B4-BE49-F238E27FC236}">
                <a16:creationId xmlns:a16="http://schemas.microsoft.com/office/drawing/2014/main" id="{1F16333B-136F-34C8-5FD5-71061771597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30</a:t>
            </a:fld>
            <a:endParaRPr lang="fr-CA" sz="1200" dirty="0"/>
          </a:p>
        </p:txBody>
      </p:sp>
      <p:cxnSp>
        <p:nvCxnSpPr>
          <p:cNvPr id="2" name="Straight Connector 1">
            <a:extLst>
              <a:ext uri="{FF2B5EF4-FFF2-40B4-BE49-F238E27FC236}">
                <a16:creationId xmlns:a16="http://schemas.microsoft.com/office/drawing/2014/main" id="{DF1F34E4-0F78-D66E-8056-72EC84CE345C}"/>
              </a:ext>
            </a:extLst>
          </p:cNvPr>
          <p:cNvCxnSpPr>
            <a:cxnSpLocks/>
          </p:cNvCxnSpPr>
          <p:nvPr/>
        </p:nvCxnSpPr>
        <p:spPr>
          <a:xfrm>
            <a:off x="0" y="1122828"/>
            <a:ext cx="4572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7C45007-360C-DA4C-D58D-2DF9C4B3ABDF}"/>
              </a:ext>
            </a:extLst>
          </p:cNvPr>
          <p:cNvCxnSpPr>
            <a:cxnSpLocks/>
          </p:cNvCxnSpPr>
          <p:nvPr/>
        </p:nvCxnSpPr>
        <p:spPr>
          <a:xfrm>
            <a:off x="525685" y="4595689"/>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BDC826C0-3B77-69EB-80B4-7BA68F96DC2A}"/>
              </a:ext>
            </a:extLst>
          </p:cNvPr>
          <p:cNvGrpSpPr/>
          <p:nvPr/>
        </p:nvGrpSpPr>
        <p:grpSpPr>
          <a:xfrm>
            <a:off x="10338680" y="4783655"/>
            <a:ext cx="1113217" cy="328866"/>
            <a:chOff x="10421069" y="2969505"/>
            <a:chExt cx="1113217" cy="328866"/>
          </a:xfrm>
        </p:grpSpPr>
        <p:sp>
          <p:nvSpPr>
            <p:cNvPr id="24" name="Rectangle 23">
              <a:extLst>
                <a:ext uri="{FF2B5EF4-FFF2-40B4-BE49-F238E27FC236}">
                  <a16:creationId xmlns:a16="http://schemas.microsoft.com/office/drawing/2014/main" id="{16D3956E-2279-2F5B-9D2C-1D9F0BE53C1C}"/>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C858A05-C1C7-5AD5-43BC-7720B8043E97}"/>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B40B88CF-C37E-E1D8-B291-FE84E867C4FD}"/>
              </a:ext>
            </a:extLst>
          </p:cNvPr>
          <p:cNvSpPr txBox="1"/>
          <p:nvPr/>
        </p:nvSpPr>
        <p:spPr>
          <a:xfrm>
            <a:off x="629889" y="1429993"/>
            <a:ext cx="9701177" cy="1016560"/>
          </a:xfrm>
          <a:prstGeom prst="rect">
            <a:avLst/>
          </a:prstGeom>
          <a:noFill/>
        </p:spPr>
        <p:txBody>
          <a:bodyPr wrap="square">
            <a:spAutoFit/>
          </a:bodyPr>
          <a:lstStyle/>
          <a:p>
            <a:pPr>
              <a:lnSpc>
                <a:spcPts val="2360"/>
              </a:lnSpc>
            </a:pPr>
            <a:r>
              <a:rPr lang="sl-SI" sz="2400" b="0" i="0" u="none" strike="noStrike" noProof="0" dirty="0">
                <a:solidFill>
                  <a:srgbClr val="EC7C69"/>
                </a:solidFill>
                <a:latin typeface="Calibri" panose="020F0502020204030204" pitchFamily="34" charset="0"/>
                <a:cs typeface="Calibri" panose="020F0502020204030204" pitchFamily="34" charset="0"/>
              </a:rPr>
              <a:t>Zagotovite, da imajo gostje </a:t>
            </a:r>
            <a:r>
              <a:rPr lang="sl-SI" sz="2400" b="1" i="0" u="none" strike="noStrike" noProof="0" dirty="0">
                <a:solidFill>
                  <a:srgbClr val="EC7C69"/>
                </a:solidFill>
                <a:latin typeface="Calibri" panose="020F0502020204030204" pitchFamily="34" charset="0"/>
                <a:cs typeface="Calibri" panose="020F0502020204030204" pitchFamily="34" charset="0"/>
              </a:rPr>
              <a:t>varen, enostaven in samostojen dostop do </a:t>
            </a:r>
            <a:r>
              <a:rPr lang="sl-SI" sz="2400" b="0" i="0" u="none" strike="noStrike" noProof="0" dirty="0">
                <a:solidFill>
                  <a:srgbClr val="EC7C69"/>
                </a:solidFill>
                <a:latin typeface="Calibri" panose="020F0502020204030204" pitchFamily="34" charset="0"/>
                <a:cs typeface="Calibri" panose="020F0502020204030204" pitchFamily="34" charset="0"/>
              </a:rPr>
              <a:t>vaše nepremičnine – in da se počutijo podprti tudi brez osebnega stika.</a:t>
            </a:r>
            <a:endParaRPr lang="sl-SI" sz="2400" dirty="0">
              <a:solidFill>
                <a:srgbClr val="EC7C69"/>
              </a:solidFill>
              <a:latin typeface="Calibri" panose="020F0502020204030204" pitchFamily="34" charset="0"/>
              <a:cs typeface="Calibri" panose="020F0502020204030204" pitchFamily="34" charset="0"/>
            </a:endParaRPr>
          </a:p>
          <a:p>
            <a:pPr>
              <a:lnSpc>
                <a:spcPts val="2360"/>
              </a:lnSpc>
            </a:pPr>
            <a:endParaRPr lang="sl-SI" sz="2300" dirty="0">
              <a:solidFill>
                <a:srgbClr val="EC7C69"/>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955988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5F0E64-B5EF-6218-FEC6-EBD8CDAB3254}"/>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39F1966-E6A3-EEF6-E454-CBFE62BB8198}"/>
              </a:ext>
            </a:extLst>
          </p:cNvPr>
          <p:cNvCxnSpPr>
            <a:cxnSpLocks/>
          </p:cNvCxnSpPr>
          <p:nvPr/>
        </p:nvCxnSpPr>
        <p:spPr>
          <a:xfrm>
            <a:off x="1204537" y="0"/>
            <a:ext cx="0" cy="685800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 Placeholder 4">
            <a:extLst>
              <a:ext uri="{FF2B5EF4-FFF2-40B4-BE49-F238E27FC236}">
                <a16:creationId xmlns:a16="http://schemas.microsoft.com/office/drawing/2014/main" id="{5D1CA883-9822-28BC-F692-588EEDF815A5}"/>
              </a:ext>
            </a:extLst>
          </p:cNvPr>
          <p:cNvSpPr txBox="1">
            <a:spLocks/>
          </p:cNvSpPr>
          <p:nvPr/>
        </p:nvSpPr>
        <p:spPr>
          <a:xfrm rot="16200000">
            <a:off x="-2014450" y="2879898"/>
            <a:ext cx="5577458"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720"/>
              </a:lnSpc>
            </a:pPr>
            <a:r>
              <a:rPr lang="en-US" dirty="0">
                <a:solidFill>
                  <a:srgbClr val="EC7C69"/>
                </a:solidFill>
              </a:rPr>
              <a:t>Primer: </a:t>
            </a:r>
            <a:r>
              <a:rPr lang="en-US" dirty="0"/>
              <a:t>Samostojna prijava</a:t>
            </a:r>
          </a:p>
        </p:txBody>
      </p:sp>
      <p:sp>
        <p:nvSpPr>
          <p:cNvPr id="8" name="Text Placeholder 3">
            <a:extLst>
              <a:ext uri="{FF2B5EF4-FFF2-40B4-BE49-F238E27FC236}">
                <a16:creationId xmlns:a16="http://schemas.microsoft.com/office/drawing/2014/main" id="{99C07962-A954-909F-0379-13A975277A87}"/>
              </a:ext>
            </a:extLst>
          </p:cNvPr>
          <p:cNvSpPr txBox="1">
            <a:spLocks/>
          </p:cNvSpPr>
          <p:nvPr/>
        </p:nvSpPr>
        <p:spPr>
          <a:xfrm>
            <a:off x="1593435" y="256417"/>
            <a:ext cx="10248116" cy="2641497"/>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120"/>
              </a:lnSpc>
            </a:pPr>
            <a:r>
              <a:rPr lang="en-US" sz="2100" b="1" dirty="0">
                <a:latin typeface="Calibri"/>
                <a:ea typeface="+mn-lt"/>
                <a:cs typeface="Calibri"/>
              </a:rPr>
              <a:t>Spoštovani </a:t>
            </a:r>
            <a:r>
              <a:rPr lang="en-US" sz="2100" b="1" dirty="0" err="1">
                <a:latin typeface="Calibri"/>
                <a:ea typeface="+mn-lt"/>
                <a:cs typeface="Calibri"/>
              </a:rPr>
              <a:t>gospod</a:t>
            </a:r>
            <a:r>
              <a:rPr lang="en-US" sz="2100" b="1" dirty="0">
                <a:latin typeface="Calibri"/>
                <a:ea typeface="+mn-lt"/>
                <a:cs typeface="Calibri"/>
              </a:rPr>
              <a:t> Marko,</a:t>
            </a:r>
            <a:endParaRPr lang="sl-SI" sz="2100" b="1" dirty="0">
              <a:latin typeface="Calibri"/>
              <a:ea typeface="Calibri"/>
              <a:cs typeface="Calibri"/>
            </a:endParaRPr>
          </a:p>
          <a:p>
            <a:endParaRPr lang="en-US" sz="800" dirty="0">
              <a:latin typeface="Calibri" panose="020F0502020204030204" pitchFamily="34" charset="0"/>
              <a:ea typeface="+mn-lt"/>
              <a:cs typeface="Calibri" panose="020F0502020204030204" pitchFamily="34" charset="0"/>
            </a:endParaRPr>
          </a:p>
          <a:p>
            <a:pPr>
              <a:lnSpc>
                <a:spcPts val="2120"/>
              </a:lnSpc>
            </a:pPr>
            <a:r>
              <a:rPr lang="en-US" sz="2100">
                <a:latin typeface="Calibri"/>
                <a:ea typeface="+mn-lt"/>
                <a:cs typeface="Calibri"/>
              </a:rPr>
              <a:t>z veseljem vas pozdravljamo na </a:t>
            </a:r>
            <a:r>
              <a:rPr lang="sl-SI" sz="2100">
                <a:latin typeface="Calibri"/>
                <a:ea typeface="+mn-lt"/>
                <a:cs typeface="Calibri"/>
              </a:rPr>
              <a:t>družinskem posestvu, Skrita cesta 25, 2000 Maribor, Slovenija </a:t>
            </a:r>
            <a:r>
              <a:rPr lang="sl-SI" sz="2100" dirty="0">
                <a:latin typeface="Calibri"/>
                <a:ea typeface="+mn-lt"/>
                <a:cs typeface="Calibri"/>
              </a:rPr>
              <a:t>– [povezava do Google Maps], kjer smo za vas že pripravili </a:t>
            </a:r>
            <a:r>
              <a:rPr lang="sl-SI" sz="2100" b="1" dirty="0">
                <a:latin typeface="Calibri"/>
                <a:ea typeface="+mn-lt"/>
                <a:cs typeface="Calibri"/>
              </a:rPr>
              <a:t>apartma št. 2</a:t>
            </a:r>
            <a:r>
              <a:rPr lang="sl-SI" sz="2100" dirty="0">
                <a:latin typeface="Calibri"/>
                <a:ea typeface="+mn-lt"/>
                <a:cs typeface="Calibri"/>
              </a:rPr>
              <a:t>.</a:t>
            </a:r>
            <a:endParaRPr lang="en-US" sz="2100" dirty="0">
              <a:latin typeface="Calibri" panose="020F0502020204030204" pitchFamily="34" charset="0"/>
              <a:ea typeface="+mn-lt"/>
              <a:cs typeface="Calibri" panose="020F0502020204030204" pitchFamily="34" charset="0"/>
            </a:endParaRPr>
          </a:p>
          <a:p>
            <a:endParaRPr lang="en-US" sz="800" dirty="0">
              <a:latin typeface="Calibri" panose="020F0502020204030204" pitchFamily="34" charset="0"/>
              <a:ea typeface="+mn-lt"/>
              <a:cs typeface="Calibri" panose="020F0502020204030204" pitchFamily="34" charset="0"/>
            </a:endParaRPr>
          </a:p>
          <a:p>
            <a:pPr>
              <a:lnSpc>
                <a:spcPts val="2120"/>
              </a:lnSpc>
            </a:pPr>
            <a:r>
              <a:rPr lang="en-US" sz="2100" dirty="0">
                <a:latin typeface="Calibri" panose="020F0502020204030204" pitchFamily="34" charset="0"/>
                <a:ea typeface="+mn-lt"/>
                <a:cs typeface="Calibri" panose="020F0502020204030204" pitchFamily="34" charset="0"/>
              </a:rPr>
              <a:t>Spodaj najdete podatke za dostop:</a:t>
            </a:r>
            <a:endParaRPr lang="en-US" sz="2100" dirty="0">
              <a:latin typeface="Calibri" panose="020F0502020204030204" pitchFamily="34" charset="0"/>
              <a:ea typeface="Calibri"/>
              <a:cs typeface="Calibri" panose="020F0502020204030204" pitchFamily="34" charset="0"/>
            </a:endParaRPr>
          </a:p>
          <a:p>
            <a:pPr marL="285750" indent="-285750">
              <a:lnSpc>
                <a:spcPts val="2120"/>
              </a:lnSpc>
              <a:buFont typeface="Arial"/>
              <a:buChar char="•"/>
            </a:pPr>
            <a:r>
              <a:rPr lang="en-US" sz="2100" b="1" dirty="0">
                <a:latin typeface="Calibri"/>
                <a:ea typeface="+mn-lt"/>
                <a:cs typeface="Calibri"/>
              </a:rPr>
              <a:t>Dostop do parkirišča: </a:t>
            </a:r>
            <a:r>
              <a:rPr lang="en-US" sz="2100" dirty="0">
                <a:latin typeface="Calibri"/>
                <a:ea typeface="+mn-lt"/>
                <a:cs typeface="Calibri"/>
              </a:rPr>
              <a:t>pokličite</a:t>
            </a:r>
            <a:r>
              <a:rPr lang="en-US" sz="2100" b="1" dirty="0">
                <a:latin typeface="Calibri"/>
                <a:ea typeface="+mn-lt"/>
                <a:cs typeface="Calibri"/>
              </a:rPr>
              <a:t> </a:t>
            </a:r>
            <a:r>
              <a:rPr lang="en-US" sz="2100" dirty="0">
                <a:latin typeface="Calibri"/>
                <a:ea typeface="+mn-lt"/>
                <a:cs typeface="Calibri"/>
              </a:rPr>
              <a:t>številko</a:t>
            </a:r>
            <a:r>
              <a:rPr lang="en-US" sz="2100" b="1" dirty="0">
                <a:latin typeface="Calibri"/>
                <a:ea typeface="+mn-lt"/>
                <a:cs typeface="Calibri"/>
              </a:rPr>
              <a:t> 00386 40 000 00X </a:t>
            </a:r>
            <a:r>
              <a:rPr lang="en-US" sz="2100" dirty="0">
                <a:latin typeface="Calibri"/>
                <a:ea typeface="+mn-lt"/>
                <a:cs typeface="Calibri"/>
              </a:rPr>
              <a:t>s svojim mobilnim telefonom. S </a:t>
            </a:r>
            <a:r>
              <a:rPr lang="en-US" sz="2100">
                <a:latin typeface="Calibri"/>
                <a:ea typeface="+mn-lt"/>
                <a:cs typeface="Calibri"/>
              </a:rPr>
              <a:t>klicem na to številko se odklenejo glavna vhodna vrata. Če tipkovnica začasno ne odgovarja, </a:t>
            </a:r>
            <a:r>
              <a:rPr lang="en-US" sz="2100" dirty="0">
                <a:latin typeface="Calibri"/>
                <a:ea typeface="+mn-lt"/>
                <a:cs typeface="Calibri"/>
              </a:rPr>
              <a:t>počakajte trenutek in poskusite znova.</a:t>
            </a:r>
            <a:endParaRPr lang="en-US" sz="2100" dirty="0">
              <a:latin typeface="Calibri"/>
              <a:ea typeface="Calibri"/>
              <a:cs typeface="Calibri"/>
            </a:endParaRPr>
          </a:p>
          <a:p>
            <a:pPr marL="285750" indent="-285750">
              <a:lnSpc>
                <a:spcPts val="2120"/>
              </a:lnSpc>
              <a:buFont typeface="Arial"/>
              <a:buChar char="•"/>
            </a:pPr>
            <a:r>
              <a:rPr lang="en-US" sz="2100" b="1" dirty="0">
                <a:latin typeface="Calibri" panose="020F0502020204030204" pitchFamily="34" charset="0"/>
                <a:ea typeface="+mn-lt"/>
                <a:cs typeface="Calibri" panose="020F0502020204030204" pitchFamily="34" charset="0"/>
              </a:rPr>
              <a:t>Recepcija: </a:t>
            </a:r>
            <a:r>
              <a:rPr lang="en-US" sz="2100" dirty="0">
                <a:latin typeface="Calibri" panose="020F0502020204030204" pitchFamily="34" charset="0"/>
                <a:ea typeface="+mn-lt"/>
                <a:cs typeface="Calibri" panose="020F0502020204030204" pitchFamily="34" charset="0"/>
              </a:rPr>
              <a:t>ob prihodu ni potrebno obiskati recepcije. Vse formalnosti so bile urejene vnaprej (plačilo in spletna prijava).</a:t>
            </a:r>
          </a:p>
          <a:p>
            <a:pPr marL="285750" indent="-285750">
              <a:lnSpc>
                <a:spcPts val="2120"/>
              </a:lnSpc>
              <a:buFont typeface="Arial"/>
              <a:buChar char="•"/>
            </a:pPr>
            <a:r>
              <a:rPr lang="en-US" sz="2100" b="1" dirty="0">
                <a:latin typeface="Calibri" panose="020F0502020204030204" pitchFamily="34" charset="0"/>
                <a:ea typeface="+mn-lt"/>
                <a:cs typeface="Calibri" panose="020F0502020204030204" pitchFamily="34" charset="0"/>
              </a:rPr>
              <a:t>Koda za dostop do apartmaja:</a:t>
            </a:r>
            <a:r>
              <a:rPr lang="en-US" sz="2100" dirty="0">
                <a:latin typeface="Calibri" panose="020F0502020204030204" pitchFamily="34" charset="0"/>
                <a:ea typeface="+mn-lt"/>
                <a:cs typeface="Calibri" panose="020F0502020204030204" pitchFamily="34" charset="0"/>
              </a:rPr>
              <a:t> 52426. S to kodo boste lahko vstopili v </a:t>
            </a:r>
            <a:r>
              <a:rPr lang="en-US" sz="2100" b="1" dirty="0">
                <a:latin typeface="Calibri" panose="020F0502020204030204" pitchFamily="34" charset="0"/>
                <a:ea typeface="+mn-lt"/>
                <a:cs typeface="Calibri" panose="020F0502020204030204" pitchFamily="34" charset="0"/>
              </a:rPr>
              <a:t>apartma št. 2 </a:t>
            </a:r>
            <a:r>
              <a:rPr lang="en-US" sz="2100" dirty="0">
                <a:latin typeface="Calibri" panose="020F0502020204030204" pitchFamily="34" charset="0"/>
                <a:ea typeface="+mn-lt"/>
                <a:cs typeface="Calibri" panose="020F0502020204030204" pitchFamily="34" charset="0"/>
              </a:rPr>
              <a:t>(pritličje).</a:t>
            </a:r>
            <a:r>
              <a:rPr lang="en-US" sz="2100" b="1" dirty="0">
                <a:latin typeface="Calibri" panose="020F0502020204030204" pitchFamily="34" charset="0"/>
                <a:ea typeface="+mn-lt"/>
                <a:cs typeface="Calibri" panose="020F0502020204030204" pitchFamily="34" charset="0"/>
              </a:rPr>
              <a:t> </a:t>
            </a:r>
            <a:endParaRPr lang="en-US" sz="2100" dirty="0">
              <a:latin typeface="Calibri" panose="020F0502020204030204" pitchFamily="34" charset="0"/>
              <a:ea typeface="+mn-lt"/>
              <a:cs typeface="Calibri" panose="020F0502020204030204" pitchFamily="34" charset="0"/>
            </a:endParaRPr>
          </a:p>
          <a:p>
            <a:pPr marL="285750" indent="-285750">
              <a:buFont typeface="Arial"/>
              <a:buChar char="•"/>
            </a:pPr>
            <a:endParaRPr lang="en-US" sz="800" dirty="0">
              <a:latin typeface="Calibri" panose="020F0502020204030204" pitchFamily="34" charset="0"/>
              <a:ea typeface="+mn-lt"/>
              <a:cs typeface="Calibri" panose="020F0502020204030204" pitchFamily="34" charset="0"/>
            </a:endParaRPr>
          </a:p>
          <a:p>
            <a:pPr indent="0">
              <a:lnSpc>
                <a:spcPts val="2120"/>
              </a:lnSpc>
            </a:pPr>
            <a:r>
              <a:rPr lang="sl-SI" sz="2100" dirty="0">
                <a:latin typeface="Calibri"/>
                <a:ea typeface="+mn-lt"/>
                <a:cs typeface="Calibri"/>
              </a:rPr>
              <a:t>Če boste potrebovali dodatno pomoč, nas pokličite na 00386 41 000 000. Veselimo </a:t>
            </a:r>
            <a:r>
              <a:rPr lang="sl-SI" sz="2400" dirty="0">
                <a:ea typeface="+mn-lt"/>
                <a:cs typeface="+mn-lt"/>
              </a:rPr>
              <a:t>se </a:t>
            </a:r>
            <a:r>
              <a:rPr lang="sl-SI" sz="2100" dirty="0">
                <a:ea typeface="+mn-lt"/>
                <a:cs typeface="+mn-lt"/>
              </a:rPr>
              <a:t>vašega obiska na naši družinski posesti!</a:t>
            </a:r>
          </a:p>
          <a:p>
            <a:pPr indent="0"/>
            <a:endParaRPr lang="sl-SI" sz="800" dirty="0">
              <a:ea typeface="Calibri"/>
              <a:cs typeface="Calibri"/>
            </a:endParaRPr>
          </a:p>
          <a:p>
            <a:pPr indent="0"/>
            <a:endParaRPr lang="sl-SI" sz="800" dirty="0">
              <a:ea typeface="Calibri"/>
              <a:cs typeface="Calibri"/>
            </a:endParaRPr>
          </a:p>
          <a:p>
            <a:pPr indent="0">
              <a:lnSpc>
                <a:spcPts val="2120"/>
              </a:lnSpc>
            </a:pPr>
            <a:r>
              <a:rPr lang="sl-SI" sz="2100" dirty="0">
                <a:ea typeface="+mn-lt"/>
                <a:cs typeface="+mn-lt"/>
              </a:rPr>
              <a:t>Lep pozdrav, </a:t>
            </a:r>
          </a:p>
          <a:p>
            <a:pPr indent="0">
              <a:lnSpc>
                <a:spcPts val="2120"/>
              </a:lnSpc>
            </a:pPr>
            <a:r>
              <a:rPr lang="sl-SI" sz="2100" dirty="0">
                <a:ea typeface="+mn-lt"/>
                <a:cs typeface="+mn-lt"/>
              </a:rPr>
              <a:t>Tanja in Luka</a:t>
            </a:r>
          </a:p>
          <a:p>
            <a:pPr marL="361950"/>
            <a:endParaRPr lang="sl-SI" sz="800" dirty="0">
              <a:ea typeface="+mn-lt"/>
              <a:cs typeface="+mn-lt"/>
            </a:endParaRPr>
          </a:p>
          <a:p>
            <a:pPr marL="361950"/>
            <a:endParaRPr lang="sl-SI" sz="800" dirty="0">
              <a:ea typeface="+mn-lt"/>
              <a:cs typeface="+mn-lt"/>
            </a:endParaRPr>
          </a:p>
          <a:p>
            <a:pPr marL="269875">
              <a:lnSpc>
                <a:spcPts val="2120"/>
              </a:lnSpc>
            </a:pPr>
            <a:r>
              <a:rPr lang="sl-SI" sz="2100" dirty="0">
                <a:ea typeface="+mn-lt"/>
                <a:cs typeface="+mn-lt"/>
              </a:rPr>
              <a:t>Tel: [vstavite]              E-pošta: [vstavite]                Spletna stran: [vstavite] </a:t>
            </a:r>
          </a:p>
          <a:p>
            <a:pPr marL="269875"/>
            <a:endParaRPr lang="sl-SI" sz="800" dirty="0">
              <a:ea typeface="+mn-lt"/>
              <a:cs typeface="+mn-lt"/>
            </a:endParaRPr>
          </a:p>
          <a:p>
            <a:pPr marL="269875"/>
            <a:endParaRPr lang="sl-SI" sz="800" dirty="0">
              <a:ea typeface="+mn-lt"/>
              <a:cs typeface="+mn-lt"/>
            </a:endParaRPr>
          </a:p>
          <a:p>
            <a:pPr indent="0">
              <a:lnSpc>
                <a:spcPts val="2140"/>
              </a:lnSpc>
            </a:pPr>
            <a:r>
              <a:rPr lang="sl-SI" sz="2100" b="1" dirty="0">
                <a:ea typeface="+mn-lt"/>
                <a:cs typeface="+mn-lt"/>
              </a:rPr>
              <a:t>Priložene datoteke:</a:t>
            </a:r>
            <a:endParaRPr lang="sl-SI" sz="2100" b="1" dirty="0"/>
          </a:p>
          <a:p>
            <a:pPr marL="342900" indent="-342900">
              <a:lnSpc>
                <a:spcPts val="2140"/>
              </a:lnSpc>
              <a:buClr>
                <a:srgbClr val="459597"/>
              </a:buClr>
              <a:buFont typeface="Arial" panose="020B0604020202020204" pitchFamily="34" charset="0"/>
              <a:buChar char="•"/>
            </a:pPr>
            <a:r>
              <a:rPr lang="sl-SI" sz="2100" dirty="0">
                <a:ea typeface="+mn-lt"/>
                <a:cs typeface="+mn-lt"/>
              </a:rPr>
              <a:t>pravila lastništva ali hišna pravila</a:t>
            </a:r>
          </a:p>
          <a:p>
            <a:pPr marL="342900" indent="-342900">
              <a:lnSpc>
                <a:spcPts val="2140"/>
              </a:lnSpc>
              <a:buClr>
                <a:srgbClr val="459597"/>
              </a:buClr>
              <a:buFont typeface="Arial" panose="020B0604020202020204" pitchFamily="34" charset="0"/>
              <a:buChar char="•"/>
            </a:pPr>
            <a:r>
              <a:rPr lang="sl-SI" sz="2100" dirty="0">
                <a:ea typeface="+mn-lt"/>
                <a:cs typeface="+mn-lt"/>
              </a:rPr>
              <a:t>možnosti za dodatne aktivnosti na destinaciji, dodatne ponudbe itd.</a:t>
            </a:r>
            <a:endParaRPr lang="sl-SI" sz="2100" dirty="0">
              <a:ea typeface="Calibri"/>
              <a:cs typeface="Calibri"/>
            </a:endParaRPr>
          </a:p>
          <a:p>
            <a:pPr marL="342900" indent="-342900">
              <a:lnSpc>
                <a:spcPts val="2140"/>
              </a:lnSpc>
              <a:buClr>
                <a:srgbClr val="459597"/>
              </a:buClr>
              <a:buFont typeface="Arial" panose="020B0604020202020204" pitchFamily="34" charset="0"/>
              <a:buChar char="•"/>
            </a:pPr>
            <a:endParaRPr lang="sl-SI" sz="2100" dirty="0">
              <a:ea typeface="Calibri"/>
              <a:cs typeface="Calibri"/>
            </a:endParaRPr>
          </a:p>
          <a:p>
            <a:pPr marL="342900" indent="-342900">
              <a:lnSpc>
                <a:spcPts val="2140"/>
              </a:lnSpc>
              <a:buClr>
                <a:srgbClr val="459597"/>
              </a:buClr>
              <a:buFont typeface="Arial" panose="020B0604020202020204" pitchFamily="34" charset="0"/>
              <a:buChar char="•"/>
            </a:pPr>
            <a:endParaRPr lang="sl-SI" sz="2100" dirty="0">
              <a:ea typeface="Calibri"/>
              <a:cs typeface="Calibri"/>
            </a:endParaRPr>
          </a:p>
          <a:p>
            <a:pPr marL="342900" indent="-342900">
              <a:lnSpc>
                <a:spcPts val="2140"/>
              </a:lnSpc>
              <a:buClr>
                <a:srgbClr val="459597"/>
              </a:buClr>
              <a:buFont typeface="Arial" panose="020B0604020202020204" pitchFamily="34" charset="0"/>
              <a:buChar char="•"/>
            </a:pPr>
            <a:endParaRPr lang="sl-SI" sz="2100" dirty="0">
              <a:ea typeface="Calibri"/>
              <a:cs typeface="Calibri"/>
            </a:endParaRPr>
          </a:p>
          <a:p>
            <a:pPr>
              <a:lnSpc>
                <a:spcPts val="2140"/>
              </a:lnSpc>
            </a:pPr>
            <a:endParaRPr lang="sl-SI" sz="2100" dirty="0">
              <a:ea typeface="Calibri"/>
              <a:cs typeface="Calibri"/>
            </a:endParaRPr>
          </a:p>
          <a:p>
            <a:pPr indent="0">
              <a:lnSpc>
                <a:spcPts val="2140"/>
              </a:lnSpc>
            </a:pPr>
            <a:endParaRPr lang="sl-SI" sz="2100" dirty="0">
              <a:ea typeface="Calibri"/>
              <a:cs typeface="Calibri"/>
            </a:endParaRPr>
          </a:p>
          <a:p>
            <a:pPr>
              <a:lnSpc>
                <a:spcPts val="2140"/>
              </a:lnSpc>
            </a:pPr>
            <a:endParaRPr lang="sl-SI" sz="2100" dirty="0">
              <a:ea typeface="Calibri"/>
              <a:cs typeface="Calibri"/>
            </a:endParaRPr>
          </a:p>
          <a:p>
            <a:pPr marL="269875">
              <a:lnSpc>
                <a:spcPts val="2120"/>
              </a:lnSpc>
            </a:pPr>
            <a:endParaRPr lang="sl-SI" sz="2100" dirty="0">
              <a:ea typeface="Calibri"/>
              <a:cs typeface="Calibri"/>
            </a:endParaRPr>
          </a:p>
          <a:p>
            <a:pPr>
              <a:lnSpc>
                <a:spcPts val="2120"/>
              </a:lnSpc>
            </a:pPr>
            <a:endParaRPr lang="sl-SI" sz="2100" dirty="0">
              <a:ea typeface="Calibri"/>
              <a:cs typeface="Calibri"/>
            </a:endParaRPr>
          </a:p>
        </p:txBody>
      </p:sp>
      <p:pic>
        <p:nvPicPr>
          <p:cNvPr id="14" name="Graphic 13" descr="Open envelope outline">
            <a:extLst>
              <a:ext uri="{FF2B5EF4-FFF2-40B4-BE49-F238E27FC236}">
                <a16:creationId xmlns:a16="http://schemas.microsoft.com/office/drawing/2014/main" id="{EF62404B-430B-39DD-71C9-9239AE14F11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39148" y="5245221"/>
            <a:ext cx="344808" cy="344808"/>
          </a:xfrm>
          <a:prstGeom prst="rect">
            <a:avLst/>
          </a:prstGeom>
        </p:spPr>
      </p:pic>
      <p:pic>
        <p:nvPicPr>
          <p:cNvPr id="16" name="Graphic 15" descr="Internet outline">
            <a:extLst>
              <a:ext uri="{FF2B5EF4-FFF2-40B4-BE49-F238E27FC236}">
                <a16:creationId xmlns:a16="http://schemas.microsoft.com/office/drawing/2014/main" id="{7C9FA53A-2EE8-FCE4-D395-8A62F83874D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921188" y="5189025"/>
            <a:ext cx="457200" cy="457200"/>
          </a:xfrm>
          <a:prstGeom prst="rect">
            <a:avLst/>
          </a:prstGeom>
        </p:spPr>
      </p:pic>
      <p:pic>
        <p:nvPicPr>
          <p:cNvPr id="18" name="Graphic 17" descr="Smart Phone outline">
            <a:extLst>
              <a:ext uri="{FF2B5EF4-FFF2-40B4-BE49-F238E27FC236}">
                <a16:creationId xmlns:a16="http://schemas.microsoft.com/office/drawing/2014/main" id="{C3FC227A-126D-6988-7D7A-EBF6FEEB41E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95018" y="5245221"/>
            <a:ext cx="344808" cy="344808"/>
          </a:xfrm>
          <a:prstGeom prst="rect">
            <a:avLst/>
          </a:prstGeom>
        </p:spPr>
      </p:pic>
      <p:sp>
        <p:nvSpPr>
          <p:cNvPr id="2" name="Slide Number Placeholder 5">
            <a:extLst>
              <a:ext uri="{FF2B5EF4-FFF2-40B4-BE49-F238E27FC236}">
                <a16:creationId xmlns:a16="http://schemas.microsoft.com/office/drawing/2014/main" id="{76FFA997-3A47-9B81-1168-B73941325A22}"/>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31</a:t>
            </a:fld>
            <a:endParaRPr lang="fr-CA" sz="1200" dirty="0"/>
          </a:p>
        </p:txBody>
      </p:sp>
    </p:spTree>
    <p:extLst>
      <p:ext uri="{BB962C8B-B14F-4D97-AF65-F5344CB8AC3E}">
        <p14:creationId xmlns:p14="http://schemas.microsoft.com/office/powerpoint/2010/main" val="40931793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044F0-CD05-6C3B-96A9-0A58F51C8112}"/>
            </a:ext>
          </a:extLst>
        </p:cNvPr>
        <p:cNvGrpSpPr/>
        <p:nvPr/>
      </p:nvGrpSpPr>
      <p:grpSpPr>
        <a:xfrm>
          <a:off x="0" y="0"/>
          <a:ext cx="0" cy="0"/>
          <a:chOff x="0" y="0"/>
          <a:chExt cx="0" cy="0"/>
        </a:xfrm>
      </p:grpSpPr>
      <p:sp>
        <p:nvSpPr>
          <p:cNvPr id="14" name="Text Placeholder 2">
            <a:extLst>
              <a:ext uri="{FF2B5EF4-FFF2-40B4-BE49-F238E27FC236}">
                <a16:creationId xmlns:a16="http://schemas.microsoft.com/office/drawing/2014/main" id="{CCC37BB3-CD85-2142-761F-77AE95FC93D3}"/>
              </a:ext>
            </a:extLst>
          </p:cNvPr>
          <p:cNvSpPr>
            <a:spLocks noGrp="1"/>
          </p:cNvSpPr>
          <p:nvPr>
            <p:ph type="body" sz="quarter" idx="18"/>
          </p:nvPr>
        </p:nvSpPr>
        <p:spPr>
          <a:xfrm>
            <a:off x="615337" y="1548294"/>
            <a:ext cx="2975564" cy="1049221"/>
          </a:xfrm>
          <a:prstGeom prst="rect">
            <a:avLst/>
          </a:prstGeom>
        </p:spPr>
        <p:txBody>
          <a:bodyPr/>
          <a:lstStyle/>
          <a:p>
            <a:r>
              <a:rPr lang="en-US" dirty="0"/>
              <a:t>Vinsko posestvo </a:t>
            </a:r>
            <a:r>
              <a:rPr lang="en-US" dirty="0" err="1"/>
              <a:t>Pikol </a:t>
            </a:r>
            <a:r>
              <a:rPr lang="en-US" dirty="0"/>
              <a:t>Lake Village, Slovenija</a:t>
            </a:r>
          </a:p>
        </p:txBody>
      </p:sp>
      <p:sp>
        <p:nvSpPr>
          <p:cNvPr id="15" name="Text Placeholder 3">
            <a:extLst>
              <a:ext uri="{FF2B5EF4-FFF2-40B4-BE49-F238E27FC236}">
                <a16:creationId xmlns:a16="http://schemas.microsoft.com/office/drawing/2014/main" id="{77562066-0E0E-569C-1A48-D1F50B1B5D70}"/>
              </a:ext>
            </a:extLst>
          </p:cNvPr>
          <p:cNvSpPr>
            <a:spLocks noGrp="1"/>
          </p:cNvSpPr>
          <p:nvPr>
            <p:ph type="body" sz="quarter" idx="19"/>
          </p:nvPr>
        </p:nvSpPr>
        <p:spPr>
          <a:xfrm>
            <a:off x="632136" y="613375"/>
            <a:ext cx="2958765" cy="385564"/>
          </a:xfrm>
          <a:prstGeom prst="rect">
            <a:avLst/>
          </a:prstGeom>
        </p:spPr>
        <p:txBody>
          <a:bodyPr/>
          <a:lstStyle/>
          <a:p>
            <a:r>
              <a:rPr lang="en-GB" dirty="0"/>
              <a:t>Primer</a:t>
            </a:r>
          </a:p>
        </p:txBody>
      </p:sp>
      <p:sp>
        <p:nvSpPr>
          <p:cNvPr id="16" name="Text Placeholder 4">
            <a:extLst>
              <a:ext uri="{FF2B5EF4-FFF2-40B4-BE49-F238E27FC236}">
                <a16:creationId xmlns:a16="http://schemas.microsoft.com/office/drawing/2014/main" id="{10534C82-2F3E-4773-473E-CF376F87C680}"/>
              </a:ext>
            </a:extLst>
          </p:cNvPr>
          <p:cNvSpPr txBox="1">
            <a:spLocks/>
          </p:cNvSpPr>
          <p:nvPr/>
        </p:nvSpPr>
        <p:spPr>
          <a:xfrm>
            <a:off x="5452851" y="2019050"/>
            <a:ext cx="5944597" cy="4050389"/>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EC7C69"/>
              </a:buClr>
            </a:pPr>
            <a:r>
              <a:rPr lang="en-IE" sz="3000" b="1" dirty="0">
                <a:solidFill>
                  <a:srgbClr val="EC7C69"/>
                </a:solidFill>
              </a:rPr>
              <a:t>Informacije za dostop </a:t>
            </a:r>
          </a:p>
          <a:p>
            <a:pPr>
              <a:lnSpc>
                <a:spcPts val="2340"/>
              </a:lnSpc>
              <a:buClr>
                <a:srgbClr val="EC7C69"/>
              </a:buClr>
            </a:pPr>
            <a:r>
              <a:rPr lang="en-IE" sz="3000" b="1" dirty="0">
                <a:solidFill>
                  <a:srgbClr val="EC7C69"/>
                </a:solidFill>
              </a:rPr>
              <a:t>Vaš apartma</a:t>
            </a:r>
          </a:p>
          <a:p>
            <a:pPr>
              <a:lnSpc>
                <a:spcPts val="2340"/>
              </a:lnSpc>
              <a:buClr>
                <a:srgbClr val="EC7C69"/>
              </a:buClr>
            </a:pPr>
            <a:endParaRPr lang="en-IE" dirty="0"/>
          </a:p>
          <a:p>
            <a:pPr>
              <a:lnSpc>
                <a:spcPts val="2340"/>
              </a:lnSpc>
              <a:buClr>
                <a:srgbClr val="EC7C69"/>
              </a:buClr>
            </a:pPr>
            <a:r>
              <a:rPr lang="en-IE"/>
              <a:t>Samostojna prijava v eni od vil z uporabo sistema </a:t>
            </a:r>
            <a:r>
              <a:rPr lang="en-IE" dirty="0"/>
              <a:t>za upravljanje </a:t>
            </a:r>
            <a:r>
              <a:rPr lang="en-IE" dirty="0" err="1"/>
              <a:t>nepremičnin</a:t>
            </a:r>
            <a:r>
              <a:rPr lang="en-IE" dirty="0"/>
              <a:t> (PMS) </a:t>
            </a:r>
            <a:r>
              <a:rPr lang="en-IE" dirty="0" err="1"/>
              <a:t>Bentral</a:t>
            </a:r>
            <a:r>
              <a:rPr lang="en-IE" dirty="0"/>
              <a:t> </a:t>
            </a:r>
          </a:p>
          <a:p>
            <a:pPr>
              <a:lnSpc>
                <a:spcPts val="2340"/>
              </a:lnSpc>
              <a:buClr>
                <a:srgbClr val="EC7C69"/>
              </a:buClr>
            </a:pPr>
            <a:r>
              <a:rPr lang="en-IE" dirty="0"/>
              <a:t>v PIKOL Lake Village Wine Estate</a:t>
            </a:r>
          </a:p>
          <a:p>
            <a:pPr>
              <a:lnSpc>
                <a:spcPts val="2340"/>
              </a:lnSpc>
              <a:buClr>
                <a:srgbClr val="EC7C69"/>
              </a:buClr>
            </a:pPr>
            <a:endParaRPr lang="en-IE" dirty="0"/>
          </a:p>
          <a:p>
            <a:pPr>
              <a:lnSpc>
                <a:spcPts val="2340"/>
              </a:lnSpc>
              <a:buClr>
                <a:srgbClr val="EC7C69"/>
              </a:buClr>
            </a:pPr>
            <a:endParaRPr lang="en-IE" i="1" dirty="0"/>
          </a:p>
        </p:txBody>
      </p:sp>
      <p:sp>
        <p:nvSpPr>
          <p:cNvPr id="19" name="Slide Number Placeholder 5">
            <a:extLst>
              <a:ext uri="{FF2B5EF4-FFF2-40B4-BE49-F238E27FC236}">
                <a16:creationId xmlns:a16="http://schemas.microsoft.com/office/drawing/2014/main" id="{81659B8D-91AE-D478-B036-0ABFA9EADDF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32</a:t>
            </a:fld>
            <a:endParaRPr lang="fr-CA" sz="1200" dirty="0"/>
          </a:p>
        </p:txBody>
      </p:sp>
      <p:sp>
        <p:nvSpPr>
          <p:cNvPr id="3" name="Text Placeholder 3">
            <a:extLst>
              <a:ext uri="{FF2B5EF4-FFF2-40B4-BE49-F238E27FC236}">
                <a16:creationId xmlns:a16="http://schemas.microsoft.com/office/drawing/2014/main" id="{D50FF910-5D09-1811-E7B0-A60829C46129}"/>
              </a:ext>
            </a:extLst>
          </p:cNvPr>
          <p:cNvSpPr txBox="1">
            <a:spLocks/>
          </p:cNvSpPr>
          <p:nvPr/>
        </p:nvSpPr>
        <p:spPr>
          <a:xfrm>
            <a:off x="5485403" y="613375"/>
            <a:ext cx="473925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Prvi plavajoči glamping v Sloveniji</a:t>
            </a:r>
          </a:p>
          <a:p>
            <a:pPr>
              <a:lnSpc>
                <a:spcPts val="3720"/>
              </a:lnSpc>
            </a:pPr>
            <a:endParaRPr lang="en-US" dirty="0"/>
          </a:p>
        </p:txBody>
      </p:sp>
      <p:cxnSp>
        <p:nvCxnSpPr>
          <p:cNvPr id="4" name="Straight Connector 3">
            <a:extLst>
              <a:ext uri="{FF2B5EF4-FFF2-40B4-BE49-F238E27FC236}">
                <a16:creationId xmlns:a16="http://schemas.microsoft.com/office/drawing/2014/main" id="{DDABB471-8DD3-3379-4D63-79BEF4321646}"/>
              </a:ext>
            </a:extLst>
          </p:cNvPr>
          <p:cNvCxnSpPr>
            <a:cxnSpLocks/>
          </p:cNvCxnSpPr>
          <p:nvPr/>
        </p:nvCxnSpPr>
        <p:spPr>
          <a:xfrm>
            <a:off x="5451231" y="1805688"/>
            <a:ext cx="6376042"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A0676F76-5E63-A447-53FB-0A662313F305}"/>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1848159" y="1754697"/>
            <a:ext cx="4246690" cy="3154091"/>
          </a:xfrm>
          <a:prstGeom prst="rect">
            <a:avLst/>
          </a:prstGeom>
        </p:spPr>
      </p:pic>
      <p:pic>
        <p:nvPicPr>
          <p:cNvPr id="13" name="Picture 12">
            <a:extLst>
              <a:ext uri="{FF2B5EF4-FFF2-40B4-BE49-F238E27FC236}">
                <a16:creationId xmlns:a16="http://schemas.microsoft.com/office/drawing/2014/main" id="{EEB828AB-23C4-A29E-6CCD-38CAD49CD24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5055" y="2779050"/>
            <a:ext cx="5840450" cy="3845012"/>
          </a:xfrm>
          <a:prstGeom prst="rect">
            <a:avLst/>
          </a:prstGeom>
          <a:noFill/>
        </p:spPr>
      </p:pic>
      <p:pic>
        <p:nvPicPr>
          <p:cNvPr id="8" name="Picture Placeholder 8" descr="Slika, ki vsebuje besede rastlina, drevo, hiša, stavba&#10;&#10;Vsebina, ustvarjena z UI, morda ni pravilna.">
            <a:extLst>
              <a:ext uri="{FF2B5EF4-FFF2-40B4-BE49-F238E27FC236}">
                <a16:creationId xmlns:a16="http://schemas.microsoft.com/office/drawing/2014/main" id="{6F5A1468-5DBC-48F5-B6C7-FB2943868265}"/>
              </a:ext>
            </a:extLst>
          </p:cNvPr>
          <p:cNvPicPr>
            <a:picLocks noChangeAspect="1"/>
          </p:cNvPicPr>
          <p:nvPr/>
        </p:nvPicPr>
        <p:blipFill rotWithShape="1">
          <a:blip r:embed="rId4"/>
          <a:srcRect l="3493" r="3493"/>
          <a:stretch/>
        </p:blipFill>
        <p:spPr>
          <a:xfrm>
            <a:off x="663476" y="3219247"/>
            <a:ext cx="4130197" cy="2486130"/>
          </a:xfrm>
          <a:prstGeom prst="rect">
            <a:avLst/>
          </a:prstGeom>
        </p:spPr>
      </p:pic>
      <p:sp>
        <p:nvSpPr>
          <p:cNvPr id="9" name="Oval 8">
            <a:extLst>
              <a:ext uri="{FF2B5EF4-FFF2-40B4-BE49-F238E27FC236}">
                <a16:creationId xmlns:a16="http://schemas.microsoft.com/office/drawing/2014/main" id="{6E80E4CE-1EE8-FD13-F7C7-1F7F418FF89B}"/>
              </a:ext>
            </a:extLst>
          </p:cNvPr>
          <p:cNvSpPr/>
          <p:nvPr/>
        </p:nvSpPr>
        <p:spPr>
          <a:xfrm>
            <a:off x="3886837" y="4707005"/>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21">
            <a:extLst>
              <a:ext uri="{FF2B5EF4-FFF2-40B4-BE49-F238E27FC236}">
                <a16:creationId xmlns:a16="http://schemas.microsoft.com/office/drawing/2014/main" id="{BD864281-E3BE-185C-AEF8-D89053C62FD9}"/>
              </a:ext>
            </a:extLst>
          </p:cNvPr>
          <p:cNvSpPr/>
          <p:nvPr/>
        </p:nvSpPr>
        <p:spPr>
          <a:xfrm>
            <a:off x="3787261" y="4702227"/>
            <a:ext cx="1862748" cy="1649298"/>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Kliknite za </a:t>
            </a:r>
            <a:r>
              <a:rPr lang="en-IE" sz="2800" b="1" dirty="0">
                <a:solidFill>
                  <a:schemeClr val="bg1"/>
                </a:solidFill>
                <a:hlinkClick r:id="rId5">
                  <a:extLst>
                    <a:ext uri="{A12FA001-AC4F-418D-AE19-62706E023703}">
                      <ahyp:hlinkClr xmlns:ahyp="http://schemas.microsoft.com/office/drawing/2018/hyperlinkcolor" val="tx"/>
                    </a:ext>
                  </a:extLst>
                </a:hlinkClick>
              </a:rPr>
              <a:t>obisk</a:t>
            </a:r>
            <a:endParaRPr lang="en-IE" sz="2800" b="1" dirty="0">
              <a:solidFill>
                <a:schemeClr val="bg1"/>
              </a:solidFill>
            </a:endParaRPr>
          </a:p>
        </p:txBody>
      </p:sp>
      <p:pic>
        <p:nvPicPr>
          <p:cNvPr id="11" name="Picture 10">
            <a:extLst>
              <a:ext uri="{FF2B5EF4-FFF2-40B4-BE49-F238E27FC236}">
                <a16:creationId xmlns:a16="http://schemas.microsoft.com/office/drawing/2014/main" id="{B71BFA05-278A-CBDB-90AF-F301F31436B7}"/>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6855618" y="4112041"/>
            <a:ext cx="3580276" cy="2659133"/>
          </a:xfrm>
          <a:prstGeom prst="rect">
            <a:avLst/>
          </a:prstGeom>
        </p:spPr>
      </p:pic>
    </p:spTree>
    <p:extLst>
      <p:ext uri="{BB962C8B-B14F-4D97-AF65-F5344CB8AC3E}">
        <p14:creationId xmlns:p14="http://schemas.microsoft.com/office/powerpoint/2010/main" val="14581623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46FBB-3898-2B18-8377-74D0956D69AE}"/>
            </a:ext>
          </a:extLst>
        </p:cNvPr>
        <p:cNvGrpSpPr/>
        <p:nvPr/>
      </p:nvGrpSpPr>
      <p:grpSpPr>
        <a:xfrm>
          <a:off x="0" y="0"/>
          <a:ext cx="0" cy="0"/>
          <a:chOff x="0" y="0"/>
          <a:chExt cx="0" cy="0"/>
        </a:xfrm>
      </p:grpSpPr>
      <p:sp>
        <p:nvSpPr>
          <p:cNvPr id="6" name="Freeform 5">
            <a:extLst>
              <a:ext uri="{FF2B5EF4-FFF2-40B4-BE49-F238E27FC236}">
                <a16:creationId xmlns:a16="http://schemas.microsoft.com/office/drawing/2014/main" id="{36452537-EDC1-D8A6-1F4E-2D2B1AC50BC2}"/>
              </a:ext>
            </a:extLst>
          </p:cNvPr>
          <p:cNvSpPr/>
          <p:nvPr/>
        </p:nvSpPr>
        <p:spPr>
          <a:xfrm rot="10800000">
            <a:off x="6359237" y="1915081"/>
            <a:ext cx="4656982" cy="4942919"/>
          </a:xfrm>
          <a:custGeom>
            <a:avLst/>
            <a:gdLst>
              <a:gd name="connsiteX0" fmla="*/ 4283803 w 4656982"/>
              <a:gd name="connsiteY0" fmla="*/ 4942919 h 4942919"/>
              <a:gd name="connsiteX1" fmla="*/ 3866740 w 4656982"/>
              <a:gd name="connsiteY1" fmla="*/ 4942919 h 4942919"/>
              <a:gd name="connsiteX2" fmla="*/ 3759560 w 4656982"/>
              <a:gd name="connsiteY2" fmla="*/ 4942919 h 4942919"/>
              <a:gd name="connsiteX3" fmla="*/ 3591997 w 4656982"/>
              <a:gd name="connsiteY3" fmla="*/ 4942919 h 4942919"/>
              <a:gd name="connsiteX4" fmla="*/ 3342498 w 4656982"/>
              <a:gd name="connsiteY4" fmla="*/ 4942919 h 4942919"/>
              <a:gd name="connsiteX5" fmla="*/ 3174934 w 4656982"/>
              <a:gd name="connsiteY5" fmla="*/ 4942919 h 4942919"/>
              <a:gd name="connsiteX6" fmla="*/ 3067755 w 4656982"/>
              <a:gd name="connsiteY6" fmla="*/ 4942919 h 4942919"/>
              <a:gd name="connsiteX7" fmla="*/ 2650692 w 4656982"/>
              <a:gd name="connsiteY7" fmla="*/ 4942919 h 4942919"/>
              <a:gd name="connsiteX8" fmla="*/ 2252351 w 4656982"/>
              <a:gd name="connsiteY8" fmla="*/ 4942919 h 4942919"/>
              <a:gd name="connsiteX9" fmla="*/ 2252349 w 4656982"/>
              <a:gd name="connsiteY9" fmla="*/ 4942919 h 4942919"/>
              <a:gd name="connsiteX10" fmla="*/ 2041161 w 4656982"/>
              <a:gd name="connsiteY10" fmla="*/ 4942919 h 4942919"/>
              <a:gd name="connsiteX11" fmla="*/ 1835289 w 4656982"/>
              <a:gd name="connsiteY11" fmla="*/ 4942919 h 4942919"/>
              <a:gd name="connsiteX12" fmla="*/ 1835285 w 4656982"/>
              <a:gd name="connsiteY12" fmla="*/ 4942919 h 4942919"/>
              <a:gd name="connsiteX13" fmla="*/ 1728110 w 4656982"/>
              <a:gd name="connsiteY13" fmla="*/ 4942919 h 4942919"/>
              <a:gd name="connsiteX14" fmla="*/ 1728108 w 4656982"/>
              <a:gd name="connsiteY14" fmla="*/ 4942919 h 4942919"/>
              <a:gd name="connsiteX15" fmla="*/ 1624098 w 4656982"/>
              <a:gd name="connsiteY15" fmla="*/ 4942919 h 4942919"/>
              <a:gd name="connsiteX16" fmla="*/ 1560547 w 4656982"/>
              <a:gd name="connsiteY16" fmla="*/ 4942919 h 4942919"/>
              <a:gd name="connsiteX17" fmla="*/ 1560544 w 4656982"/>
              <a:gd name="connsiteY17" fmla="*/ 4942919 h 4942919"/>
              <a:gd name="connsiteX18" fmla="*/ 1516918 w 4656982"/>
              <a:gd name="connsiteY18" fmla="*/ 4942919 h 4942919"/>
              <a:gd name="connsiteX19" fmla="*/ 1349356 w 4656982"/>
              <a:gd name="connsiteY19" fmla="*/ 4942919 h 4942919"/>
              <a:gd name="connsiteX20" fmla="*/ 1311047 w 4656982"/>
              <a:gd name="connsiteY20" fmla="*/ 4942919 h 4942919"/>
              <a:gd name="connsiteX21" fmla="*/ 1311045 w 4656982"/>
              <a:gd name="connsiteY21" fmla="*/ 4942919 h 4942919"/>
              <a:gd name="connsiteX22" fmla="*/ 1143484 w 4656982"/>
              <a:gd name="connsiteY22" fmla="*/ 4942919 h 4942919"/>
              <a:gd name="connsiteX23" fmla="*/ 1143482 w 4656982"/>
              <a:gd name="connsiteY23" fmla="*/ 4942919 h 4942919"/>
              <a:gd name="connsiteX24" fmla="*/ 1099856 w 4656982"/>
              <a:gd name="connsiteY24" fmla="*/ 4942919 h 4942919"/>
              <a:gd name="connsiteX25" fmla="*/ 1036306 w 4656982"/>
              <a:gd name="connsiteY25" fmla="*/ 4942919 h 4942919"/>
              <a:gd name="connsiteX26" fmla="*/ 1036303 w 4656982"/>
              <a:gd name="connsiteY26" fmla="*/ 4942919 h 4942919"/>
              <a:gd name="connsiteX27" fmla="*/ 932293 w 4656982"/>
              <a:gd name="connsiteY27" fmla="*/ 4942919 h 4942919"/>
              <a:gd name="connsiteX28" fmla="*/ 825114 w 4656982"/>
              <a:gd name="connsiteY28" fmla="*/ 4942919 h 4942919"/>
              <a:gd name="connsiteX29" fmla="*/ 823785 w 4656982"/>
              <a:gd name="connsiteY29" fmla="*/ 4942919 h 4942919"/>
              <a:gd name="connsiteX30" fmla="*/ 619243 w 4656982"/>
              <a:gd name="connsiteY30" fmla="*/ 4942919 h 4942919"/>
              <a:gd name="connsiteX31" fmla="*/ 619241 w 4656982"/>
              <a:gd name="connsiteY31" fmla="*/ 4942919 h 4942919"/>
              <a:gd name="connsiteX32" fmla="*/ 574573 w 4656982"/>
              <a:gd name="connsiteY32" fmla="*/ 4942919 h 4942919"/>
              <a:gd name="connsiteX33" fmla="*/ 408051 w 4656982"/>
              <a:gd name="connsiteY33" fmla="*/ 4942919 h 4942919"/>
              <a:gd name="connsiteX34" fmla="*/ 9710 w 4656982"/>
              <a:gd name="connsiteY34" fmla="*/ 4942919 h 4942919"/>
              <a:gd name="connsiteX35" fmla="*/ 9708 w 4656982"/>
              <a:gd name="connsiteY35" fmla="*/ 4942919 h 4942919"/>
              <a:gd name="connsiteX36" fmla="*/ 0 w 4656982"/>
              <a:gd name="connsiteY36" fmla="*/ 4942919 h 4942919"/>
              <a:gd name="connsiteX37" fmla="*/ 0 w 4656982"/>
              <a:gd name="connsiteY37" fmla="*/ 4488156 h 4942919"/>
              <a:gd name="connsiteX38" fmla="*/ 0 w 4656982"/>
              <a:gd name="connsiteY38" fmla="*/ 4395248 h 4942919"/>
              <a:gd name="connsiteX39" fmla="*/ 0 w 4656982"/>
              <a:gd name="connsiteY39" fmla="*/ 3878463 h 4942919"/>
              <a:gd name="connsiteX40" fmla="*/ 0 w 4656982"/>
              <a:gd name="connsiteY40" fmla="*/ 3784480 h 4942919"/>
              <a:gd name="connsiteX41" fmla="*/ 0 w 4656982"/>
              <a:gd name="connsiteY41" fmla="*/ 3423700 h 4942919"/>
              <a:gd name="connsiteX42" fmla="*/ 0 w 4656982"/>
              <a:gd name="connsiteY42" fmla="*/ 3330792 h 4942919"/>
              <a:gd name="connsiteX43" fmla="*/ 0 w 4656982"/>
              <a:gd name="connsiteY43" fmla="*/ 2720024 h 4942919"/>
              <a:gd name="connsiteX44" fmla="*/ 0 w 4656982"/>
              <a:gd name="connsiteY44" fmla="*/ 1383449 h 4942919"/>
              <a:gd name="connsiteX45" fmla="*/ 0 w 4656982"/>
              <a:gd name="connsiteY45" fmla="*/ 1064456 h 4942919"/>
              <a:gd name="connsiteX46" fmla="*/ 0 w 4656982"/>
              <a:gd name="connsiteY46" fmla="*/ 318993 h 4942919"/>
              <a:gd name="connsiteX47" fmla="*/ 0 w 4656982"/>
              <a:gd name="connsiteY47" fmla="*/ 0 h 4942919"/>
              <a:gd name="connsiteX48" fmla="*/ 382886 w 4656982"/>
              <a:gd name="connsiteY48" fmla="*/ 0 h 4942919"/>
              <a:gd name="connsiteX49" fmla="*/ 382886 w 4656982"/>
              <a:gd name="connsiteY49" fmla="*/ 1 h 4942919"/>
              <a:gd name="connsiteX50" fmla="*/ 574574 w 4656982"/>
              <a:gd name="connsiteY50" fmla="*/ 1 h 4942919"/>
              <a:gd name="connsiteX51" fmla="*/ 574574 w 4656982"/>
              <a:gd name="connsiteY51" fmla="*/ 0 h 4942919"/>
              <a:gd name="connsiteX52" fmla="*/ 823785 w 4656982"/>
              <a:gd name="connsiteY52" fmla="*/ 0 h 4942919"/>
              <a:gd name="connsiteX53" fmla="*/ 992419 w 4656982"/>
              <a:gd name="connsiteY53" fmla="*/ 0 h 4942919"/>
              <a:gd name="connsiteX54" fmla="*/ 1409481 w 4656982"/>
              <a:gd name="connsiteY54" fmla="*/ 0 h 4942919"/>
              <a:gd name="connsiteX55" fmla="*/ 1516660 w 4656982"/>
              <a:gd name="connsiteY55" fmla="*/ 0 h 4942919"/>
              <a:gd name="connsiteX56" fmla="*/ 1684223 w 4656982"/>
              <a:gd name="connsiteY56" fmla="*/ 0 h 4942919"/>
              <a:gd name="connsiteX57" fmla="*/ 1933723 w 4656982"/>
              <a:gd name="connsiteY57" fmla="*/ 0 h 4942919"/>
              <a:gd name="connsiteX58" fmla="*/ 2101287 w 4656982"/>
              <a:gd name="connsiteY58" fmla="*/ 0 h 4942919"/>
              <a:gd name="connsiteX59" fmla="*/ 2208464 w 4656982"/>
              <a:gd name="connsiteY59" fmla="*/ 0 h 4942919"/>
              <a:gd name="connsiteX60" fmla="*/ 2625527 w 4656982"/>
              <a:gd name="connsiteY60" fmla="*/ 0 h 4942919"/>
              <a:gd name="connsiteX61" fmla="*/ 2625527 w 4656982"/>
              <a:gd name="connsiteY61" fmla="*/ 1 h 4942919"/>
              <a:gd name="connsiteX62" fmla="*/ 3023872 w 4656982"/>
              <a:gd name="connsiteY62" fmla="*/ 1 h 4942919"/>
              <a:gd name="connsiteX63" fmla="*/ 3440936 w 4656982"/>
              <a:gd name="connsiteY63" fmla="*/ 1 h 4942919"/>
              <a:gd name="connsiteX64" fmla="*/ 3548113 w 4656982"/>
              <a:gd name="connsiteY64" fmla="*/ 1 h 4942919"/>
              <a:gd name="connsiteX65" fmla="*/ 3715678 w 4656982"/>
              <a:gd name="connsiteY65" fmla="*/ 1 h 4942919"/>
              <a:gd name="connsiteX66" fmla="*/ 3965177 w 4656982"/>
              <a:gd name="connsiteY66" fmla="*/ 1 h 4942919"/>
              <a:gd name="connsiteX67" fmla="*/ 4132741 w 4656982"/>
              <a:gd name="connsiteY67" fmla="*/ 1 h 4942919"/>
              <a:gd name="connsiteX68" fmla="*/ 4239919 w 4656982"/>
              <a:gd name="connsiteY68" fmla="*/ 1 h 4942919"/>
              <a:gd name="connsiteX69" fmla="*/ 4656982 w 4656982"/>
              <a:gd name="connsiteY69" fmla="*/ 1 h 4942919"/>
              <a:gd name="connsiteX70" fmla="*/ 4656982 w 4656982"/>
              <a:gd name="connsiteY70" fmla="*/ 431818 h 4942919"/>
              <a:gd name="connsiteX71" fmla="*/ 4656982 w 4656982"/>
              <a:gd name="connsiteY71" fmla="*/ 497503 h 4942919"/>
              <a:gd name="connsiteX72" fmla="*/ 4656982 w 4656982"/>
              <a:gd name="connsiteY72" fmla="*/ 929320 h 4942919"/>
              <a:gd name="connsiteX73" fmla="*/ 4656982 w 4656982"/>
              <a:gd name="connsiteY73" fmla="*/ 1064457 h 4942919"/>
              <a:gd name="connsiteX74" fmla="*/ 4656982 w 4656982"/>
              <a:gd name="connsiteY74" fmla="*/ 1496274 h 4942919"/>
              <a:gd name="connsiteX75" fmla="*/ 4656982 w 4656982"/>
              <a:gd name="connsiteY75" fmla="*/ 1561959 h 4942919"/>
              <a:gd name="connsiteX76" fmla="*/ 4656982 w 4656982"/>
              <a:gd name="connsiteY76" fmla="*/ 1993776 h 4942919"/>
              <a:gd name="connsiteX77" fmla="*/ 4656982 w 4656982"/>
              <a:gd name="connsiteY77" fmla="*/ 2626862 h 4942919"/>
              <a:gd name="connsiteX78" fmla="*/ 4656982 w 4656982"/>
              <a:gd name="connsiteY78" fmla="*/ 3058679 h 4942919"/>
              <a:gd name="connsiteX79" fmla="*/ 4656982 w 4656982"/>
              <a:gd name="connsiteY79" fmla="*/ 3124365 h 4942919"/>
              <a:gd name="connsiteX80" fmla="*/ 4656982 w 4656982"/>
              <a:gd name="connsiteY80" fmla="*/ 3556182 h 4942919"/>
              <a:gd name="connsiteX81" fmla="*/ 4656982 w 4656982"/>
              <a:gd name="connsiteY81" fmla="*/ 3691318 h 4942919"/>
              <a:gd name="connsiteX82" fmla="*/ 4656982 w 4656982"/>
              <a:gd name="connsiteY82" fmla="*/ 4123135 h 4942919"/>
              <a:gd name="connsiteX83" fmla="*/ 4656982 w 4656982"/>
              <a:gd name="connsiteY83" fmla="*/ 4188821 h 4942919"/>
              <a:gd name="connsiteX84" fmla="*/ 4656982 w 4656982"/>
              <a:gd name="connsiteY84" fmla="*/ 4620638 h 4942919"/>
              <a:gd name="connsiteX85" fmla="*/ 4283803 w 4656982"/>
              <a:gd name="connsiteY85" fmla="*/ 4942919 h 4942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656982" h="4942919">
                <a:moveTo>
                  <a:pt x="4283803" y="4942919"/>
                </a:moveTo>
                <a:lnTo>
                  <a:pt x="3866740" y="4942919"/>
                </a:lnTo>
                <a:lnTo>
                  <a:pt x="3759560" y="4942919"/>
                </a:lnTo>
                <a:lnTo>
                  <a:pt x="3591997" y="4942919"/>
                </a:lnTo>
                <a:lnTo>
                  <a:pt x="3342498" y="4942919"/>
                </a:lnTo>
                <a:lnTo>
                  <a:pt x="3174934" y="4942919"/>
                </a:lnTo>
                <a:lnTo>
                  <a:pt x="3067755" y="4942919"/>
                </a:lnTo>
                <a:lnTo>
                  <a:pt x="2650692" y="4942919"/>
                </a:lnTo>
                <a:lnTo>
                  <a:pt x="2252351" y="4942919"/>
                </a:lnTo>
                <a:lnTo>
                  <a:pt x="2252349" y="4942919"/>
                </a:lnTo>
                <a:lnTo>
                  <a:pt x="2041161" y="4942919"/>
                </a:lnTo>
                <a:lnTo>
                  <a:pt x="1835289" y="4942919"/>
                </a:lnTo>
                <a:lnTo>
                  <a:pt x="1835285" y="4942919"/>
                </a:lnTo>
                <a:lnTo>
                  <a:pt x="1728110" y="4942919"/>
                </a:lnTo>
                <a:lnTo>
                  <a:pt x="1728108" y="4942919"/>
                </a:lnTo>
                <a:lnTo>
                  <a:pt x="1624098" y="4942919"/>
                </a:lnTo>
                <a:lnTo>
                  <a:pt x="1560547" y="4942919"/>
                </a:lnTo>
                <a:lnTo>
                  <a:pt x="1560544" y="4942919"/>
                </a:lnTo>
                <a:lnTo>
                  <a:pt x="1516918" y="4942919"/>
                </a:lnTo>
                <a:lnTo>
                  <a:pt x="1349356" y="4942919"/>
                </a:lnTo>
                <a:lnTo>
                  <a:pt x="1311047" y="4942919"/>
                </a:lnTo>
                <a:lnTo>
                  <a:pt x="1311045" y="4942919"/>
                </a:lnTo>
                <a:lnTo>
                  <a:pt x="1143484" y="4942919"/>
                </a:lnTo>
                <a:lnTo>
                  <a:pt x="1143482" y="4942919"/>
                </a:lnTo>
                <a:lnTo>
                  <a:pt x="1099856" y="4942919"/>
                </a:lnTo>
                <a:lnTo>
                  <a:pt x="1036306" y="4942919"/>
                </a:lnTo>
                <a:lnTo>
                  <a:pt x="1036303" y="4942919"/>
                </a:lnTo>
                <a:lnTo>
                  <a:pt x="932293" y="4942919"/>
                </a:lnTo>
                <a:lnTo>
                  <a:pt x="825114" y="4942919"/>
                </a:lnTo>
                <a:lnTo>
                  <a:pt x="823785" y="4942919"/>
                </a:lnTo>
                <a:lnTo>
                  <a:pt x="619243" y="4942919"/>
                </a:lnTo>
                <a:lnTo>
                  <a:pt x="619241" y="4942919"/>
                </a:lnTo>
                <a:lnTo>
                  <a:pt x="574573" y="4942919"/>
                </a:lnTo>
                <a:lnTo>
                  <a:pt x="408051" y="4942919"/>
                </a:lnTo>
                <a:lnTo>
                  <a:pt x="9710" y="4942919"/>
                </a:lnTo>
                <a:lnTo>
                  <a:pt x="9708" y="4942919"/>
                </a:lnTo>
                <a:lnTo>
                  <a:pt x="0" y="4942919"/>
                </a:lnTo>
                <a:lnTo>
                  <a:pt x="0" y="4488156"/>
                </a:lnTo>
                <a:lnTo>
                  <a:pt x="0" y="4395248"/>
                </a:lnTo>
                <a:lnTo>
                  <a:pt x="0" y="3878463"/>
                </a:lnTo>
                <a:lnTo>
                  <a:pt x="0" y="3784480"/>
                </a:lnTo>
                <a:lnTo>
                  <a:pt x="0" y="3423700"/>
                </a:lnTo>
                <a:lnTo>
                  <a:pt x="0" y="3330792"/>
                </a:lnTo>
                <a:lnTo>
                  <a:pt x="0" y="2720024"/>
                </a:lnTo>
                <a:lnTo>
                  <a:pt x="0" y="1383449"/>
                </a:lnTo>
                <a:lnTo>
                  <a:pt x="0" y="1064456"/>
                </a:lnTo>
                <a:lnTo>
                  <a:pt x="0" y="318993"/>
                </a:lnTo>
                <a:lnTo>
                  <a:pt x="0" y="0"/>
                </a:lnTo>
                <a:lnTo>
                  <a:pt x="382886" y="0"/>
                </a:lnTo>
                <a:lnTo>
                  <a:pt x="382886" y="1"/>
                </a:lnTo>
                <a:lnTo>
                  <a:pt x="574574" y="1"/>
                </a:lnTo>
                <a:lnTo>
                  <a:pt x="574574" y="0"/>
                </a:lnTo>
                <a:lnTo>
                  <a:pt x="823785" y="0"/>
                </a:lnTo>
                <a:lnTo>
                  <a:pt x="992419" y="0"/>
                </a:lnTo>
                <a:lnTo>
                  <a:pt x="1409481" y="0"/>
                </a:lnTo>
                <a:lnTo>
                  <a:pt x="1516660" y="0"/>
                </a:lnTo>
                <a:lnTo>
                  <a:pt x="1684223" y="0"/>
                </a:lnTo>
                <a:lnTo>
                  <a:pt x="1933723" y="0"/>
                </a:lnTo>
                <a:lnTo>
                  <a:pt x="2101287" y="0"/>
                </a:lnTo>
                <a:lnTo>
                  <a:pt x="2208464" y="0"/>
                </a:lnTo>
                <a:lnTo>
                  <a:pt x="2625527" y="0"/>
                </a:lnTo>
                <a:lnTo>
                  <a:pt x="2625527" y="1"/>
                </a:lnTo>
                <a:lnTo>
                  <a:pt x="3023872" y="1"/>
                </a:lnTo>
                <a:lnTo>
                  <a:pt x="3440936" y="1"/>
                </a:lnTo>
                <a:lnTo>
                  <a:pt x="3548113" y="1"/>
                </a:lnTo>
                <a:lnTo>
                  <a:pt x="3715678" y="1"/>
                </a:lnTo>
                <a:lnTo>
                  <a:pt x="3965177" y="1"/>
                </a:lnTo>
                <a:lnTo>
                  <a:pt x="4132741" y="1"/>
                </a:lnTo>
                <a:lnTo>
                  <a:pt x="4239919" y="1"/>
                </a:lnTo>
                <a:lnTo>
                  <a:pt x="4656982" y="1"/>
                </a:lnTo>
                <a:lnTo>
                  <a:pt x="4656982" y="431818"/>
                </a:lnTo>
                <a:lnTo>
                  <a:pt x="4656982" y="497503"/>
                </a:lnTo>
                <a:lnTo>
                  <a:pt x="4656982" y="929320"/>
                </a:lnTo>
                <a:lnTo>
                  <a:pt x="4656982" y="1064457"/>
                </a:lnTo>
                <a:lnTo>
                  <a:pt x="4656982" y="1496274"/>
                </a:lnTo>
                <a:lnTo>
                  <a:pt x="4656982" y="1561959"/>
                </a:lnTo>
                <a:lnTo>
                  <a:pt x="4656982" y="1993776"/>
                </a:lnTo>
                <a:lnTo>
                  <a:pt x="4656982" y="2626862"/>
                </a:lnTo>
                <a:lnTo>
                  <a:pt x="4656982" y="3058679"/>
                </a:lnTo>
                <a:lnTo>
                  <a:pt x="4656982" y="3124365"/>
                </a:lnTo>
                <a:lnTo>
                  <a:pt x="4656982" y="3556182"/>
                </a:lnTo>
                <a:lnTo>
                  <a:pt x="4656982" y="3691318"/>
                </a:lnTo>
                <a:lnTo>
                  <a:pt x="4656982" y="4123135"/>
                </a:lnTo>
                <a:lnTo>
                  <a:pt x="4656982" y="4188821"/>
                </a:lnTo>
                <a:lnTo>
                  <a:pt x="4656982" y="4620638"/>
                </a:lnTo>
                <a:cubicBezTo>
                  <a:pt x="4656982" y="4798155"/>
                  <a:pt x="4490579" y="4942919"/>
                  <a:pt x="4283803" y="4942919"/>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9" name="Text Placeholder 3">
            <a:extLst>
              <a:ext uri="{FF2B5EF4-FFF2-40B4-BE49-F238E27FC236}">
                <a16:creationId xmlns:a16="http://schemas.microsoft.com/office/drawing/2014/main" id="{E8F26C47-9360-3366-556F-D340BDF1AC91}"/>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Primer: </a:t>
            </a:r>
            <a:r>
              <a:rPr lang="en-US" dirty="0">
                <a:solidFill>
                  <a:srgbClr val="EC7C69"/>
                </a:solidFill>
              </a:rPr>
              <a:t>Trajni vtisi</a:t>
            </a:r>
          </a:p>
          <a:p>
            <a:pPr>
              <a:lnSpc>
                <a:spcPts val="3720"/>
              </a:lnSpc>
            </a:pPr>
            <a:endParaRPr lang="en-US" dirty="0"/>
          </a:p>
        </p:txBody>
      </p:sp>
      <p:cxnSp>
        <p:nvCxnSpPr>
          <p:cNvPr id="10" name="Straight Connector 9">
            <a:extLst>
              <a:ext uri="{FF2B5EF4-FFF2-40B4-BE49-F238E27FC236}">
                <a16:creationId xmlns:a16="http://schemas.microsoft.com/office/drawing/2014/main" id="{D7243FF7-F3EB-E622-1510-6CF4BD4B8276}"/>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AFD8B64E-5E04-5D54-AC01-7725BE9A18B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33</a:t>
            </a:fld>
            <a:endParaRPr lang="fr-CA" sz="1200" dirty="0"/>
          </a:p>
        </p:txBody>
      </p:sp>
      <p:sp>
        <p:nvSpPr>
          <p:cNvPr id="4" name="Text Placeholder 5">
            <a:extLst>
              <a:ext uri="{FF2B5EF4-FFF2-40B4-BE49-F238E27FC236}">
                <a16:creationId xmlns:a16="http://schemas.microsoft.com/office/drawing/2014/main" id="{AD9510A4-8EE2-778B-45FD-D535050A50FF}"/>
              </a:ext>
            </a:extLst>
          </p:cNvPr>
          <p:cNvSpPr txBox="1">
            <a:spLocks/>
          </p:cNvSpPr>
          <p:nvPr/>
        </p:nvSpPr>
        <p:spPr>
          <a:xfrm>
            <a:off x="610106" y="1717369"/>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Kaj storiti:</a:t>
            </a:r>
          </a:p>
        </p:txBody>
      </p:sp>
      <p:sp>
        <p:nvSpPr>
          <p:cNvPr id="5" name="Text Placeholder 4">
            <a:extLst>
              <a:ext uri="{FF2B5EF4-FFF2-40B4-BE49-F238E27FC236}">
                <a16:creationId xmlns:a16="http://schemas.microsoft.com/office/drawing/2014/main" id="{D4B51BCB-42B7-F1F0-EA7E-9D85F133E4F1}"/>
              </a:ext>
            </a:extLst>
          </p:cNvPr>
          <p:cNvSpPr txBox="1">
            <a:spLocks/>
          </p:cNvSpPr>
          <p:nvPr/>
        </p:nvSpPr>
        <p:spPr>
          <a:xfrm>
            <a:off x="610106" y="2433473"/>
            <a:ext cx="5203120"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Bodite dosledni: </a:t>
            </a:r>
            <a:r>
              <a:rPr lang="en-GB" sz="2200" dirty="0">
                <a:solidFill>
                  <a:srgbClr val="414141"/>
                </a:solidFill>
              </a:rPr>
              <a:t>izpolnite obljube iz oglasa.</a:t>
            </a:r>
          </a:p>
          <a:p>
            <a:pPr marL="342900" indent="-342900">
              <a:lnSpc>
                <a:spcPts val="2240"/>
              </a:lnSpc>
              <a:buClr>
                <a:srgbClr val="459597"/>
              </a:buClr>
              <a:buFont typeface="Arial" panose="020B0604020202020204" pitchFamily="34" charset="0"/>
              <a:buChar char="•"/>
            </a:pPr>
            <a:r>
              <a:rPr lang="en-GB" sz="2200" b="1" dirty="0">
                <a:solidFill>
                  <a:srgbClr val="EC7C69"/>
                </a:solidFill>
              </a:rPr>
              <a:t>Pokažite, da vam je mar: hitro odgovarjajte </a:t>
            </a:r>
            <a:r>
              <a:rPr lang="en-GB" sz="2200" dirty="0">
                <a:solidFill>
                  <a:srgbClr val="414141"/>
                </a:solidFill>
              </a:rPr>
              <a:t>na sporočila gostov, četudi samo z besedami: »Preveril bom in se vam javil.«</a:t>
            </a:r>
          </a:p>
          <a:p>
            <a:pPr marL="342900" indent="-342900">
              <a:lnSpc>
                <a:spcPts val="2240"/>
              </a:lnSpc>
              <a:buClr>
                <a:srgbClr val="459597"/>
              </a:buClr>
              <a:buFont typeface="Arial" panose="020B0604020202020204" pitchFamily="34" charset="0"/>
              <a:buChar char="•"/>
            </a:pPr>
            <a:r>
              <a:rPr lang="en-GB" sz="2200" b="1" dirty="0">
                <a:solidFill>
                  <a:srgbClr val="EC7C69"/>
                </a:solidFill>
              </a:rPr>
              <a:t>Bodite osebni: </a:t>
            </a:r>
            <a:r>
              <a:rPr lang="en-GB" sz="2200" dirty="0">
                <a:solidFill>
                  <a:srgbClr val="414141"/>
                </a:solidFill>
              </a:rPr>
              <a:t>omenite njihovo ime, sklicujte se na razlog njihovega potovanja, če ga poznate, ali ponudite prilagojene predloge (npr. bližnjo vegansko kavarno, če so vprašali za hrano).</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1" name="Text Placeholder 1">
            <a:extLst>
              <a:ext uri="{FF2B5EF4-FFF2-40B4-BE49-F238E27FC236}">
                <a16:creationId xmlns:a16="http://schemas.microsoft.com/office/drawing/2014/main" id="{F3CA5C7F-BBB1-9274-8BB9-1978E122F282}"/>
              </a:ext>
            </a:extLst>
          </p:cNvPr>
          <p:cNvSpPr txBox="1">
            <a:spLocks/>
          </p:cNvSpPr>
          <p:nvPr/>
        </p:nvSpPr>
        <p:spPr>
          <a:xfrm>
            <a:off x="6655278" y="2017801"/>
            <a:ext cx="4067962"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Orodja in nasveti:</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Uporabite predloge sporočil z možnostjo osebne prilagoditve (</a:t>
            </a:r>
            <a:r>
              <a:rPr lang="en-IE" sz="2200" i="1" dirty="0"/>
              <a:t>npr. »Pozdravljeni [ime], želim vam prijetno bivanje v Mariboru – vreme je </a:t>
            </a:r>
            <a:r>
              <a:rPr lang="en-IE" sz="2200" dirty="0"/>
              <a:t>danes </a:t>
            </a:r>
            <a:r>
              <a:rPr lang="en-IE" sz="2200" i="1" dirty="0"/>
              <a:t>idealno </a:t>
            </a:r>
            <a:r>
              <a:rPr lang="en-IE" sz="2200" dirty="0"/>
              <a:t>za raziskovanje!«).</a:t>
            </a:r>
          </a:p>
          <a:p>
            <a:pPr marL="342900" indent="-342900" algn="l">
              <a:lnSpc>
                <a:spcPts val="2340"/>
              </a:lnSpc>
              <a:spcBef>
                <a:spcPts val="0"/>
              </a:spcBef>
              <a:buFont typeface="Arial" panose="020B0604020202020204" pitchFamily="34" charset="0"/>
              <a:buChar char="•"/>
            </a:pPr>
            <a:r>
              <a:rPr lang="en-IE" sz="2200" dirty="0"/>
              <a:t>Prosite za iskreno mnenje in ukrepajte v skladu z njim, da pokažete izboljšanje.</a:t>
            </a:r>
          </a:p>
          <a:p>
            <a:pPr marL="342900" indent="-342900" algn="l">
              <a:lnSpc>
                <a:spcPts val="2340"/>
              </a:lnSpc>
              <a:spcBef>
                <a:spcPts val="0"/>
              </a:spcBef>
              <a:buFont typeface="Arial" panose="020B0604020202020204" pitchFamily="34" charset="0"/>
              <a:buChar char="•"/>
            </a:pPr>
            <a:r>
              <a:rPr lang="en-IE" sz="2200" dirty="0"/>
              <a:t>Na kraju samem imejte majhno knjigo gostov ali kartico za povratne informacije.</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6360599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B6A96B-E497-1DA6-6BA9-1788A978AAC1}"/>
            </a:ext>
          </a:extLst>
        </p:cNvPr>
        <p:cNvGrpSpPr/>
        <p:nvPr/>
      </p:nvGrpSpPr>
      <p:grpSpPr>
        <a:xfrm>
          <a:off x="0" y="0"/>
          <a:ext cx="0" cy="0"/>
          <a:chOff x="0" y="0"/>
          <a:chExt cx="0" cy="0"/>
        </a:xfrm>
      </p:grpSpPr>
      <p:sp>
        <p:nvSpPr>
          <p:cNvPr id="27" name="Freeform 26">
            <a:extLst>
              <a:ext uri="{FF2B5EF4-FFF2-40B4-BE49-F238E27FC236}">
                <a16:creationId xmlns:a16="http://schemas.microsoft.com/office/drawing/2014/main" id="{8602243A-A8E5-D728-1D5C-8669FAB7A978}"/>
              </a:ext>
            </a:extLst>
          </p:cNvPr>
          <p:cNvSpPr/>
          <p:nvPr/>
        </p:nvSpPr>
        <p:spPr>
          <a:xfrm>
            <a:off x="5444836" y="-9524"/>
            <a:ext cx="6747166" cy="5896454"/>
          </a:xfrm>
          <a:custGeom>
            <a:avLst/>
            <a:gdLst>
              <a:gd name="connsiteX0" fmla="*/ 100484 w 6747166"/>
              <a:gd name="connsiteY0" fmla="*/ 0 h 5896454"/>
              <a:gd name="connsiteX1" fmla="*/ 6747165 w 6747166"/>
              <a:gd name="connsiteY1" fmla="*/ 0 h 5896454"/>
              <a:gd name="connsiteX2" fmla="*/ 6747166 w 6747166"/>
              <a:gd name="connsiteY2" fmla="*/ 4370799 h 5896454"/>
              <a:gd name="connsiteX3" fmla="*/ 6701832 w 6747166"/>
              <a:gd name="connsiteY3" fmla="*/ 4426118 h 5896454"/>
              <a:gd name="connsiteX4" fmla="*/ 3980302 w 6747166"/>
              <a:gd name="connsiteY4" fmla="*/ 5895522 h 5896454"/>
              <a:gd name="connsiteX5" fmla="*/ 3891611 w 6747166"/>
              <a:gd name="connsiteY5" fmla="*/ 5664719 h 5896454"/>
              <a:gd name="connsiteX6" fmla="*/ 4734676 w 6747166"/>
              <a:gd name="connsiteY6" fmla="*/ 4870808 h 5896454"/>
              <a:gd name="connsiteX7" fmla="*/ 4576536 w 6747166"/>
              <a:gd name="connsiteY7" fmla="*/ 4607950 h 5896454"/>
              <a:gd name="connsiteX8" fmla="*/ 3526179 w 6747166"/>
              <a:gd name="connsiteY8" fmla="*/ 4670991 h 5896454"/>
              <a:gd name="connsiteX9" fmla="*/ 11799 w 6747166"/>
              <a:gd name="connsiteY9" fmla="*/ 564654 h 5896454"/>
              <a:gd name="connsiteX10" fmla="*/ 12868 w 6747166"/>
              <a:gd name="connsiteY10" fmla="*/ 564654 h 5896454"/>
              <a:gd name="connsiteX11" fmla="*/ 96749 w 6747166"/>
              <a:gd name="connsiteY11" fmla="*/ 14098 h 5896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7166" h="5896454">
                <a:moveTo>
                  <a:pt x="100484" y="0"/>
                </a:moveTo>
                <a:lnTo>
                  <a:pt x="6747165" y="0"/>
                </a:lnTo>
                <a:lnTo>
                  <a:pt x="6747166" y="4370799"/>
                </a:lnTo>
                <a:lnTo>
                  <a:pt x="6701832" y="4426118"/>
                </a:lnTo>
                <a:cubicBezTo>
                  <a:pt x="5982782" y="5252804"/>
                  <a:pt x="5010092" y="5783327"/>
                  <a:pt x="3980302" y="5895522"/>
                </a:cubicBezTo>
                <a:cubicBezTo>
                  <a:pt x="3848870" y="5910480"/>
                  <a:pt x="3784758" y="5741655"/>
                  <a:pt x="3891611" y="5664719"/>
                </a:cubicBezTo>
                <a:cubicBezTo>
                  <a:pt x="4200414" y="5441398"/>
                  <a:pt x="4484642" y="5174268"/>
                  <a:pt x="4734676" y="4870808"/>
                </a:cubicBezTo>
                <a:cubicBezTo>
                  <a:pt x="4831912" y="4753270"/>
                  <a:pt x="4727200" y="4578033"/>
                  <a:pt x="4576536" y="4607950"/>
                </a:cubicBezTo>
                <a:cubicBezTo>
                  <a:pt x="4238882" y="4675270"/>
                  <a:pt x="3886268" y="4698775"/>
                  <a:pt x="3526179" y="4670991"/>
                </a:cubicBezTo>
                <a:cubicBezTo>
                  <a:pt x="1423320" y="4508579"/>
                  <a:pt x="-152753" y="2667512"/>
                  <a:pt x="11799" y="564654"/>
                </a:cubicBezTo>
                <a:lnTo>
                  <a:pt x="12868" y="564654"/>
                </a:lnTo>
                <a:cubicBezTo>
                  <a:pt x="27829" y="376595"/>
                  <a:pt x="56145" y="192808"/>
                  <a:pt x="96749" y="14098"/>
                </a:cubicBezTo>
                <a:close/>
              </a:path>
            </a:pathLst>
          </a:custGeom>
          <a:solidFill>
            <a:srgbClr val="459597"/>
          </a:solidFill>
          <a:ln w="9534" cap="flat">
            <a:noFill/>
            <a:prstDash val="solid"/>
            <a:miter/>
          </a:ln>
        </p:spPr>
        <p:txBody>
          <a:bodyPr wrap="square" rtlCol="0" anchor="ctr">
            <a:noAutofit/>
          </a:bodyPr>
          <a:lstStyle/>
          <a:p>
            <a:endParaRPr lang="en-US"/>
          </a:p>
        </p:txBody>
      </p:sp>
      <p:sp>
        <p:nvSpPr>
          <p:cNvPr id="11" name="Freeform 10">
            <a:extLst>
              <a:ext uri="{FF2B5EF4-FFF2-40B4-BE49-F238E27FC236}">
                <a16:creationId xmlns:a16="http://schemas.microsoft.com/office/drawing/2014/main" id="{C87718EF-CFD5-30D9-A65C-A9CB4939073E}"/>
              </a:ext>
            </a:extLst>
          </p:cNvPr>
          <p:cNvSpPr/>
          <p:nvPr/>
        </p:nvSpPr>
        <p:spPr>
          <a:xfrm>
            <a:off x="2591100" y="1874559"/>
            <a:ext cx="4591442" cy="5185062"/>
          </a:xfrm>
          <a:custGeom>
            <a:avLst/>
            <a:gdLst>
              <a:gd name="connsiteX0" fmla="*/ 3618309 w 5411373"/>
              <a:gd name="connsiteY0" fmla="*/ 5935901 h 6111001"/>
              <a:gd name="connsiteX1" fmla="*/ 1967854 w 5411373"/>
              <a:gd name="connsiteY1" fmla="*/ 6011224 h 6111001"/>
              <a:gd name="connsiteX2" fmla="*/ 132427 w 5411373"/>
              <a:gd name="connsiteY2" fmla="*/ 2275534 h 6111001"/>
              <a:gd name="connsiteX3" fmla="*/ 2682956 w 5411373"/>
              <a:gd name="connsiteY3" fmla="*/ 557 h 6111001"/>
              <a:gd name="connsiteX4" fmla="*/ 2743022 w 5411373"/>
              <a:gd name="connsiteY4" fmla="*/ 158834 h 6111001"/>
              <a:gd name="connsiteX5" fmla="*/ 2165219 w 5411373"/>
              <a:gd name="connsiteY5" fmla="*/ 703265 h 6111001"/>
              <a:gd name="connsiteX6" fmla="*/ 2273919 w 5411373"/>
              <a:gd name="connsiteY6" fmla="*/ 883470 h 6111001"/>
              <a:gd name="connsiteX7" fmla="*/ 2993787 w 5411373"/>
              <a:gd name="connsiteY7" fmla="*/ 839609 h 6111001"/>
              <a:gd name="connsiteX8" fmla="*/ 5403200 w 5411373"/>
              <a:gd name="connsiteY8" fmla="*/ 3655206 h 6111001"/>
              <a:gd name="connsiteX9" fmla="*/ 3617355 w 5411373"/>
              <a:gd name="connsiteY9" fmla="*/ 5935901 h 6111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11373" h="6111001">
                <a:moveTo>
                  <a:pt x="3618309" y="5935901"/>
                </a:moveTo>
                <a:cubicBezTo>
                  <a:pt x="3096760" y="6133270"/>
                  <a:pt x="2525633" y="6171409"/>
                  <a:pt x="1967854" y="6011224"/>
                </a:cubicBezTo>
                <a:cubicBezTo>
                  <a:pt x="483301" y="5584071"/>
                  <a:pt x="-337636" y="3911688"/>
                  <a:pt x="132427" y="2275534"/>
                </a:cubicBezTo>
                <a:cubicBezTo>
                  <a:pt x="498558" y="1001699"/>
                  <a:pt x="1539748" y="125462"/>
                  <a:pt x="2682956" y="557"/>
                </a:cubicBezTo>
                <a:cubicBezTo>
                  <a:pt x="2772581" y="-8978"/>
                  <a:pt x="2816441" y="106393"/>
                  <a:pt x="2743022" y="158834"/>
                </a:cubicBezTo>
                <a:cubicBezTo>
                  <a:pt x="2531355" y="312343"/>
                  <a:pt x="2336844" y="494454"/>
                  <a:pt x="2165219" y="703265"/>
                </a:cubicBezTo>
                <a:cubicBezTo>
                  <a:pt x="2098477" y="784310"/>
                  <a:pt x="2169987" y="904446"/>
                  <a:pt x="2273919" y="883470"/>
                </a:cubicBezTo>
                <a:cubicBezTo>
                  <a:pt x="2505610" y="836751"/>
                  <a:pt x="2746835" y="820540"/>
                  <a:pt x="2993787" y="839609"/>
                </a:cubicBezTo>
                <a:cubicBezTo>
                  <a:pt x="4435430" y="950213"/>
                  <a:pt x="5516662" y="2213559"/>
                  <a:pt x="5403200" y="3655206"/>
                </a:cubicBezTo>
                <a:cubicBezTo>
                  <a:pt x="5318343" y="4737393"/>
                  <a:pt x="4587030" y="5614584"/>
                  <a:pt x="3617355" y="5935901"/>
                </a:cubicBezTo>
                <a:close/>
              </a:path>
            </a:pathLst>
          </a:custGeom>
          <a:solidFill>
            <a:srgbClr val="EC7C69"/>
          </a:solidFill>
          <a:ln w="9534" cap="flat">
            <a:noFill/>
            <a:prstDash val="solid"/>
            <a:miter/>
          </a:ln>
        </p:spPr>
        <p:txBody>
          <a:bodyPr rtlCol="0" anchor="ctr"/>
          <a:lstStyle/>
          <a:p>
            <a:endParaRPr lang="en-US"/>
          </a:p>
        </p:txBody>
      </p:sp>
      <p:sp>
        <p:nvSpPr>
          <p:cNvPr id="15" name="Text Placeholder 4">
            <a:extLst>
              <a:ext uri="{FF2B5EF4-FFF2-40B4-BE49-F238E27FC236}">
                <a16:creationId xmlns:a16="http://schemas.microsoft.com/office/drawing/2014/main" id="{FCA4B01C-1D93-BC60-1D18-469926E7EE02}"/>
              </a:ext>
            </a:extLst>
          </p:cNvPr>
          <p:cNvSpPr txBox="1">
            <a:spLocks/>
          </p:cNvSpPr>
          <p:nvPr/>
        </p:nvSpPr>
        <p:spPr>
          <a:xfrm>
            <a:off x="7572143" y="895020"/>
            <a:ext cx="3311237" cy="1202192"/>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ctr">
              <a:lnSpc>
                <a:spcPts val="3240"/>
              </a:lnSpc>
              <a:buClr>
                <a:srgbClr val="459597"/>
              </a:buClr>
            </a:pPr>
            <a:r>
              <a:rPr lang="en-GB" sz="3200" i="1" dirty="0">
                <a:solidFill>
                  <a:schemeClr val="bg1"/>
                </a:solidFill>
              </a:rPr>
              <a:t>„Dragi James, odlično vprašanje – bom </a:t>
            </a:r>
            <a:r>
              <a:rPr lang="en-GB" sz="3200" i="1" dirty="0" err="1">
                <a:solidFill>
                  <a:schemeClr val="bg1"/>
                </a:solidFill>
              </a:rPr>
              <a:t>še</a:t>
            </a:r>
            <a:r>
              <a:rPr lang="en-GB" sz="3200" i="1" dirty="0">
                <a:solidFill>
                  <a:schemeClr val="bg1"/>
                </a:solidFill>
              </a:rPr>
              <a:t> </a:t>
            </a:r>
            <a:r>
              <a:rPr lang="en-GB" sz="3200" i="1" dirty="0" err="1">
                <a:solidFill>
                  <a:schemeClr val="bg1"/>
                </a:solidFill>
              </a:rPr>
              <a:t>enkrat</a:t>
            </a:r>
            <a:r>
              <a:rPr lang="en-GB" sz="3200" i="1" dirty="0">
                <a:solidFill>
                  <a:schemeClr val="bg1"/>
                </a:solidFill>
              </a:rPr>
              <a:t> </a:t>
            </a:r>
            <a:r>
              <a:rPr lang="en-GB" sz="3200" i="1" dirty="0" err="1">
                <a:solidFill>
                  <a:schemeClr val="bg1"/>
                </a:solidFill>
              </a:rPr>
              <a:t>preverila</a:t>
            </a:r>
            <a:r>
              <a:rPr lang="en-GB" sz="3200" i="1" dirty="0">
                <a:solidFill>
                  <a:schemeClr val="bg1"/>
                </a:solidFill>
              </a:rPr>
              <a:t> in </a:t>
            </a:r>
            <a:r>
              <a:rPr lang="en-GB" sz="3200" i="1" dirty="0" err="1">
                <a:solidFill>
                  <a:schemeClr val="bg1"/>
                </a:solidFill>
              </a:rPr>
              <a:t>ti</a:t>
            </a:r>
            <a:r>
              <a:rPr lang="en-GB" sz="3200" i="1" dirty="0">
                <a:solidFill>
                  <a:schemeClr val="bg1"/>
                </a:solidFill>
              </a:rPr>
              <a:t> </a:t>
            </a:r>
            <a:r>
              <a:rPr lang="en-GB" sz="3200" i="1" dirty="0" err="1">
                <a:solidFill>
                  <a:schemeClr val="bg1"/>
                </a:solidFill>
              </a:rPr>
              <a:t>odgovorila</a:t>
            </a:r>
            <a:r>
              <a:rPr lang="en-GB" sz="3200" i="1" dirty="0">
                <a:solidFill>
                  <a:schemeClr val="bg1"/>
                </a:solidFill>
              </a:rPr>
              <a:t> v </a:t>
            </a:r>
            <a:r>
              <a:rPr lang="en-GB" sz="3200" i="1" dirty="0" err="1">
                <a:solidFill>
                  <a:schemeClr val="bg1"/>
                </a:solidFill>
              </a:rPr>
              <a:t>roku</a:t>
            </a:r>
            <a:r>
              <a:rPr lang="en-GB" sz="3200" i="1" dirty="0">
                <a:solidFill>
                  <a:schemeClr val="bg1"/>
                </a:solidFill>
              </a:rPr>
              <a:t> ene ure.“</a:t>
            </a:r>
          </a:p>
        </p:txBody>
      </p:sp>
      <p:sp>
        <p:nvSpPr>
          <p:cNvPr id="17" name="Text Placeholder 5">
            <a:extLst>
              <a:ext uri="{FF2B5EF4-FFF2-40B4-BE49-F238E27FC236}">
                <a16:creationId xmlns:a16="http://schemas.microsoft.com/office/drawing/2014/main" id="{68FED026-5331-385E-30D3-143404CEDD34}"/>
              </a:ext>
            </a:extLst>
          </p:cNvPr>
          <p:cNvSpPr txBox="1">
            <a:spLocks/>
          </p:cNvSpPr>
          <p:nvPr/>
        </p:nvSpPr>
        <p:spPr>
          <a:xfrm>
            <a:off x="3372843" y="3549692"/>
            <a:ext cx="3027956"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2900"/>
              </a:lnSpc>
            </a:pPr>
            <a:r>
              <a:rPr lang="en-US" dirty="0">
                <a:solidFill>
                  <a:schemeClr val="bg1"/>
                </a:solidFill>
              </a:rPr>
              <a:t>Hitra in skrbna komunikacija: </a:t>
            </a:r>
          </a:p>
        </p:txBody>
      </p:sp>
      <p:sp>
        <p:nvSpPr>
          <p:cNvPr id="18" name="Text Placeholder 4">
            <a:extLst>
              <a:ext uri="{FF2B5EF4-FFF2-40B4-BE49-F238E27FC236}">
                <a16:creationId xmlns:a16="http://schemas.microsoft.com/office/drawing/2014/main" id="{8BF1EEB8-9808-E469-C1AA-8577BC80BB5D}"/>
              </a:ext>
            </a:extLst>
          </p:cNvPr>
          <p:cNvSpPr txBox="1">
            <a:spLocks/>
          </p:cNvSpPr>
          <p:nvPr/>
        </p:nvSpPr>
        <p:spPr>
          <a:xfrm>
            <a:off x="3372844" y="4425733"/>
            <a:ext cx="3179510"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ctr">
              <a:lnSpc>
                <a:spcPts val="2240"/>
              </a:lnSpc>
              <a:buClr>
                <a:srgbClr val="459597"/>
              </a:buClr>
            </a:pPr>
            <a:r>
              <a:rPr lang="en-GB" sz="2200" dirty="0">
                <a:solidFill>
                  <a:schemeClr val="bg1"/>
                </a:solidFill>
              </a:rPr>
              <a:t>Sara odgovori na vsa sporočila gostov v roku ene ure. Če nima takojšnjega odgovora, odgovori z:</a:t>
            </a:r>
          </a:p>
          <a:p>
            <a:pPr indent="0" algn="ctr">
              <a:lnSpc>
                <a:spcPts val="2240"/>
              </a:lnSpc>
              <a:buClr>
                <a:srgbClr val="459597"/>
              </a:buClr>
            </a:pPr>
            <a:endParaRPr lang="en-GB" sz="2200" dirty="0">
              <a:solidFill>
                <a:schemeClr val="bg1"/>
              </a:solidFill>
            </a:endParaRPr>
          </a:p>
          <a:p>
            <a:pPr indent="0" algn="ctr">
              <a:lnSpc>
                <a:spcPts val="2240"/>
              </a:lnSpc>
              <a:buClr>
                <a:srgbClr val="459597"/>
              </a:buClr>
            </a:pPr>
            <a:endParaRPr lang="en-GB" sz="2200" dirty="0">
              <a:solidFill>
                <a:schemeClr val="bg1"/>
              </a:solidFill>
            </a:endParaRPr>
          </a:p>
        </p:txBody>
      </p:sp>
      <p:sp>
        <p:nvSpPr>
          <p:cNvPr id="19" name="Text Placeholder 3">
            <a:extLst>
              <a:ext uri="{FF2B5EF4-FFF2-40B4-BE49-F238E27FC236}">
                <a16:creationId xmlns:a16="http://schemas.microsoft.com/office/drawing/2014/main" id="{422EA20D-FD4B-67B9-809A-C60B366A655F}"/>
              </a:ext>
            </a:extLst>
          </p:cNvPr>
          <p:cNvSpPr txBox="1">
            <a:spLocks/>
          </p:cNvSpPr>
          <p:nvPr/>
        </p:nvSpPr>
        <p:spPr>
          <a:xfrm>
            <a:off x="609624" y="493193"/>
            <a:ext cx="425332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Gradnja zaupanja in trajnih vtisov</a:t>
            </a:r>
          </a:p>
        </p:txBody>
      </p:sp>
      <p:cxnSp>
        <p:nvCxnSpPr>
          <p:cNvPr id="20" name="Straight Connector 19">
            <a:extLst>
              <a:ext uri="{FF2B5EF4-FFF2-40B4-BE49-F238E27FC236}">
                <a16:creationId xmlns:a16="http://schemas.microsoft.com/office/drawing/2014/main" id="{C9727771-F721-CA5F-9117-226F6160BBEB}"/>
              </a:ext>
            </a:extLst>
          </p:cNvPr>
          <p:cNvCxnSpPr>
            <a:cxnSpLocks/>
          </p:cNvCxnSpPr>
          <p:nvPr/>
        </p:nvCxnSpPr>
        <p:spPr>
          <a:xfrm>
            <a:off x="0" y="1665608"/>
            <a:ext cx="486294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BD512EFB-9945-51A2-D856-BE4EDC09FF59}"/>
              </a:ext>
            </a:extLst>
          </p:cNvPr>
          <p:cNvSpPr txBox="1"/>
          <p:nvPr/>
        </p:nvSpPr>
        <p:spPr>
          <a:xfrm>
            <a:off x="7034781" y="5886929"/>
            <a:ext cx="4028708" cy="660502"/>
          </a:xfrm>
          <a:prstGeom prst="rect">
            <a:avLst/>
          </a:prstGeom>
          <a:noFill/>
        </p:spPr>
        <p:txBody>
          <a:bodyPr wrap="square" anchor="ctr">
            <a:spAutoFit/>
          </a:bodyPr>
          <a:lstStyle/>
          <a:p>
            <a:pPr indent="0">
              <a:lnSpc>
                <a:spcPts val="2240"/>
              </a:lnSpc>
              <a:buClr>
                <a:srgbClr val="459597"/>
              </a:buClr>
            </a:pPr>
            <a:r>
              <a:rPr lang="en-IE" sz="2200" dirty="0">
                <a:solidFill>
                  <a:srgbClr val="414141"/>
                </a:solidFill>
              </a:rPr>
              <a:t>To gradi zaupanje in goste prepriča, da so njihove potrebe pomembne.</a:t>
            </a:r>
            <a:endParaRPr lang="en-GB" sz="2200" dirty="0">
              <a:solidFill>
                <a:srgbClr val="414141"/>
              </a:solidFill>
            </a:endParaRPr>
          </a:p>
        </p:txBody>
      </p:sp>
      <p:sp>
        <p:nvSpPr>
          <p:cNvPr id="34" name="Slide Number Placeholder 5">
            <a:extLst>
              <a:ext uri="{FF2B5EF4-FFF2-40B4-BE49-F238E27FC236}">
                <a16:creationId xmlns:a16="http://schemas.microsoft.com/office/drawing/2014/main" id="{7B940AD4-3A79-0CC8-DF56-8F4601B85E7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34</a:t>
            </a:fld>
            <a:endParaRPr lang="fr-CA" sz="1200" dirty="0"/>
          </a:p>
        </p:txBody>
      </p:sp>
      <p:pic>
        <p:nvPicPr>
          <p:cNvPr id="36" name="Picture 35">
            <a:extLst>
              <a:ext uri="{FF2B5EF4-FFF2-40B4-BE49-F238E27FC236}">
                <a16:creationId xmlns:a16="http://schemas.microsoft.com/office/drawing/2014/main" id="{B825F0D6-00B9-3C8C-7BF6-6101BA770E21}"/>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1505274" y="5302967"/>
            <a:ext cx="3580276" cy="2123680"/>
          </a:xfrm>
          <a:prstGeom prst="rect">
            <a:avLst/>
          </a:prstGeom>
        </p:spPr>
      </p:pic>
    </p:spTree>
    <p:extLst>
      <p:ext uri="{BB962C8B-B14F-4D97-AF65-F5344CB8AC3E}">
        <p14:creationId xmlns:p14="http://schemas.microsoft.com/office/powerpoint/2010/main" val="34467817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EFDB3-28A2-E133-4B8C-D6BD16A56C03}"/>
            </a:ext>
          </a:extLst>
        </p:cNvPr>
        <p:cNvGrpSpPr/>
        <p:nvPr/>
      </p:nvGrpSpPr>
      <p:grpSpPr>
        <a:xfrm>
          <a:off x="0" y="0"/>
          <a:ext cx="0" cy="0"/>
          <a:chOff x="0" y="0"/>
          <a:chExt cx="0" cy="0"/>
        </a:xfrm>
      </p:grpSpPr>
      <p:sp>
        <p:nvSpPr>
          <p:cNvPr id="27" name="Freeform 26">
            <a:extLst>
              <a:ext uri="{FF2B5EF4-FFF2-40B4-BE49-F238E27FC236}">
                <a16:creationId xmlns:a16="http://schemas.microsoft.com/office/drawing/2014/main" id="{0F862C2A-CB8C-E9A1-9A1D-1CEFF6E6C515}"/>
              </a:ext>
            </a:extLst>
          </p:cNvPr>
          <p:cNvSpPr/>
          <p:nvPr/>
        </p:nvSpPr>
        <p:spPr>
          <a:xfrm>
            <a:off x="5444836" y="-9524"/>
            <a:ext cx="6747166" cy="5896454"/>
          </a:xfrm>
          <a:custGeom>
            <a:avLst/>
            <a:gdLst>
              <a:gd name="connsiteX0" fmla="*/ 100484 w 6747166"/>
              <a:gd name="connsiteY0" fmla="*/ 0 h 5896454"/>
              <a:gd name="connsiteX1" fmla="*/ 6747165 w 6747166"/>
              <a:gd name="connsiteY1" fmla="*/ 0 h 5896454"/>
              <a:gd name="connsiteX2" fmla="*/ 6747166 w 6747166"/>
              <a:gd name="connsiteY2" fmla="*/ 4370799 h 5896454"/>
              <a:gd name="connsiteX3" fmla="*/ 6701832 w 6747166"/>
              <a:gd name="connsiteY3" fmla="*/ 4426118 h 5896454"/>
              <a:gd name="connsiteX4" fmla="*/ 3980302 w 6747166"/>
              <a:gd name="connsiteY4" fmla="*/ 5895522 h 5896454"/>
              <a:gd name="connsiteX5" fmla="*/ 3891611 w 6747166"/>
              <a:gd name="connsiteY5" fmla="*/ 5664719 h 5896454"/>
              <a:gd name="connsiteX6" fmla="*/ 4734676 w 6747166"/>
              <a:gd name="connsiteY6" fmla="*/ 4870808 h 5896454"/>
              <a:gd name="connsiteX7" fmla="*/ 4576536 w 6747166"/>
              <a:gd name="connsiteY7" fmla="*/ 4607950 h 5896454"/>
              <a:gd name="connsiteX8" fmla="*/ 3526179 w 6747166"/>
              <a:gd name="connsiteY8" fmla="*/ 4670991 h 5896454"/>
              <a:gd name="connsiteX9" fmla="*/ 11799 w 6747166"/>
              <a:gd name="connsiteY9" fmla="*/ 564654 h 5896454"/>
              <a:gd name="connsiteX10" fmla="*/ 12868 w 6747166"/>
              <a:gd name="connsiteY10" fmla="*/ 564654 h 5896454"/>
              <a:gd name="connsiteX11" fmla="*/ 96749 w 6747166"/>
              <a:gd name="connsiteY11" fmla="*/ 14098 h 5896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7166" h="5896454">
                <a:moveTo>
                  <a:pt x="100484" y="0"/>
                </a:moveTo>
                <a:lnTo>
                  <a:pt x="6747165" y="0"/>
                </a:lnTo>
                <a:lnTo>
                  <a:pt x="6747166" y="4370799"/>
                </a:lnTo>
                <a:lnTo>
                  <a:pt x="6701832" y="4426118"/>
                </a:lnTo>
                <a:cubicBezTo>
                  <a:pt x="5982782" y="5252804"/>
                  <a:pt x="5010092" y="5783327"/>
                  <a:pt x="3980302" y="5895522"/>
                </a:cubicBezTo>
                <a:cubicBezTo>
                  <a:pt x="3848870" y="5910480"/>
                  <a:pt x="3784758" y="5741655"/>
                  <a:pt x="3891611" y="5664719"/>
                </a:cubicBezTo>
                <a:cubicBezTo>
                  <a:pt x="4200414" y="5441398"/>
                  <a:pt x="4484642" y="5174268"/>
                  <a:pt x="4734676" y="4870808"/>
                </a:cubicBezTo>
                <a:cubicBezTo>
                  <a:pt x="4831912" y="4753270"/>
                  <a:pt x="4727200" y="4578033"/>
                  <a:pt x="4576536" y="4607950"/>
                </a:cubicBezTo>
                <a:cubicBezTo>
                  <a:pt x="4238882" y="4675270"/>
                  <a:pt x="3886268" y="4698775"/>
                  <a:pt x="3526179" y="4670991"/>
                </a:cubicBezTo>
                <a:cubicBezTo>
                  <a:pt x="1423320" y="4508579"/>
                  <a:pt x="-152753" y="2667512"/>
                  <a:pt x="11799" y="564654"/>
                </a:cubicBezTo>
                <a:lnTo>
                  <a:pt x="12868" y="564654"/>
                </a:lnTo>
                <a:cubicBezTo>
                  <a:pt x="27829" y="376595"/>
                  <a:pt x="56145" y="192808"/>
                  <a:pt x="96749" y="14098"/>
                </a:cubicBezTo>
                <a:close/>
              </a:path>
            </a:pathLst>
          </a:custGeom>
          <a:solidFill>
            <a:srgbClr val="459597"/>
          </a:solidFill>
          <a:ln w="9534" cap="flat">
            <a:noFill/>
            <a:prstDash val="solid"/>
            <a:miter/>
          </a:ln>
        </p:spPr>
        <p:txBody>
          <a:bodyPr wrap="square" rtlCol="0" anchor="ctr">
            <a:noAutofit/>
          </a:bodyPr>
          <a:lstStyle/>
          <a:p>
            <a:endParaRPr lang="en-US"/>
          </a:p>
        </p:txBody>
      </p:sp>
      <p:sp>
        <p:nvSpPr>
          <p:cNvPr id="11" name="Freeform 10">
            <a:extLst>
              <a:ext uri="{FF2B5EF4-FFF2-40B4-BE49-F238E27FC236}">
                <a16:creationId xmlns:a16="http://schemas.microsoft.com/office/drawing/2014/main" id="{6F41A5B2-C60C-3392-22FD-3F79ED87FCFA}"/>
              </a:ext>
            </a:extLst>
          </p:cNvPr>
          <p:cNvSpPr/>
          <p:nvPr/>
        </p:nvSpPr>
        <p:spPr>
          <a:xfrm rot="17100000">
            <a:off x="2111268" y="1792078"/>
            <a:ext cx="4591442" cy="5185062"/>
          </a:xfrm>
          <a:custGeom>
            <a:avLst/>
            <a:gdLst>
              <a:gd name="connsiteX0" fmla="*/ 3618309 w 5411373"/>
              <a:gd name="connsiteY0" fmla="*/ 5935901 h 6111001"/>
              <a:gd name="connsiteX1" fmla="*/ 1967854 w 5411373"/>
              <a:gd name="connsiteY1" fmla="*/ 6011224 h 6111001"/>
              <a:gd name="connsiteX2" fmla="*/ 132427 w 5411373"/>
              <a:gd name="connsiteY2" fmla="*/ 2275534 h 6111001"/>
              <a:gd name="connsiteX3" fmla="*/ 2682956 w 5411373"/>
              <a:gd name="connsiteY3" fmla="*/ 557 h 6111001"/>
              <a:gd name="connsiteX4" fmla="*/ 2743022 w 5411373"/>
              <a:gd name="connsiteY4" fmla="*/ 158834 h 6111001"/>
              <a:gd name="connsiteX5" fmla="*/ 2165219 w 5411373"/>
              <a:gd name="connsiteY5" fmla="*/ 703265 h 6111001"/>
              <a:gd name="connsiteX6" fmla="*/ 2273919 w 5411373"/>
              <a:gd name="connsiteY6" fmla="*/ 883470 h 6111001"/>
              <a:gd name="connsiteX7" fmla="*/ 2993787 w 5411373"/>
              <a:gd name="connsiteY7" fmla="*/ 839609 h 6111001"/>
              <a:gd name="connsiteX8" fmla="*/ 5403200 w 5411373"/>
              <a:gd name="connsiteY8" fmla="*/ 3655206 h 6111001"/>
              <a:gd name="connsiteX9" fmla="*/ 3617355 w 5411373"/>
              <a:gd name="connsiteY9" fmla="*/ 5935901 h 6111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11373" h="6111001">
                <a:moveTo>
                  <a:pt x="3618309" y="5935901"/>
                </a:moveTo>
                <a:cubicBezTo>
                  <a:pt x="3096760" y="6133270"/>
                  <a:pt x="2525633" y="6171409"/>
                  <a:pt x="1967854" y="6011224"/>
                </a:cubicBezTo>
                <a:cubicBezTo>
                  <a:pt x="483301" y="5584071"/>
                  <a:pt x="-337636" y="3911688"/>
                  <a:pt x="132427" y="2275534"/>
                </a:cubicBezTo>
                <a:cubicBezTo>
                  <a:pt x="498558" y="1001699"/>
                  <a:pt x="1539748" y="125462"/>
                  <a:pt x="2682956" y="557"/>
                </a:cubicBezTo>
                <a:cubicBezTo>
                  <a:pt x="2772581" y="-8978"/>
                  <a:pt x="2816441" y="106393"/>
                  <a:pt x="2743022" y="158834"/>
                </a:cubicBezTo>
                <a:cubicBezTo>
                  <a:pt x="2531355" y="312343"/>
                  <a:pt x="2336844" y="494454"/>
                  <a:pt x="2165219" y="703265"/>
                </a:cubicBezTo>
                <a:cubicBezTo>
                  <a:pt x="2098477" y="784310"/>
                  <a:pt x="2169987" y="904446"/>
                  <a:pt x="2273919" y="883470"/>
                </a:cubicBezTo>
                <a:cubicBezTo>
                  <a:pt x="2505610" y="836751"/>
                  <a:pt x="2746835" y="820540"/>
                  <a:pt x="2993787" y="839609"/>
                </a:cubicBezTo>
                <a:cubicBezTo>
                  <a:pt x="4435430" y="950213"/>
                  <a:pt x="5516662" y="2213559"/>
                  <a:pt x="5403200" y="3655206"/>
                </a:cubicBezTo>
                <a:cubicBezTo>
                  <a:pt x="5318343" y="4737393"/>
                  <a:pt x="4587030" y="5614584"/>
                  <a:pt x="3617355" y="5935901"/>
                </a:cubicBezTo>
                <a:close/>
              </a:path>
            </a:pathLst>
          </a:custGeom>
          <a:solidFill>
            <a:srgbClr val="EC7C69"/>
          </a:solidFill>
          <a:ln w="9534" cap="flat">
            <a:noFill/>
            <a:prstDash val="solid"/>
            <a:miter/>
          </a:ln>
        </p:spPr>
        <p:txBody>
          <a:bodyPr rtlCol="0" anchor="ctr"/>
          <a:lstStyle/>
          <a:p>
            <a:endParaRPr lang="en-US"/>
          </a:p>
        </p:txBody>
      </p:sp>
      <p:sp>
        <p:nvSpPr>
          <p:cNvPr id="15" name="Text Placeholder 4">
            <a:extLst>
              <a:ext uri="{FF2B5EF4-FFF2-40B4-BE49-F238E27FC236}">
                <a16:creationId xmlns:a16="http://schemas.microsoft.com/office/drawing/2014/main" id="{AC167498-05AE-5FB8-47EF-60C639BD65AE}"/>
              </a:ext>
            </a:extLst>
          </p:cNvPr>
          <p:cNvSpPr txBox="1">
            <a:spLocks/>
          </p:cNvSpPr>
          <p:nvPr/>
        </p:nvSpPr>
        <p:spPr>
          <a:xfrm>
            <a:off x="6758609" y="895020"/>
            <a:ext cx="4124771" cy="1202192"/>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ctr">
              <a:lnSpc>
                <a:spcPts val="3240"/>
              </a:lnSpc>
              <a:buClr>
                <a:srgbClr val="459597"/>
              </a:buClr>
            </a:pPr>
            <a:r>
              <a:rPr lang="en-GB" sz="3200" i="1" dirty="0">
                <a:solidFill>
                  <a:schemeClr val="bg1"/>
                </a:solidFill>
              </a:rPr>
              <a:t> „Pozdravljena Lena in Marco, čestitke! V </a:t>
            </a:r>
            <a:r>
              <a:rPr lang="en-GB" sz="3200" i="1" dirty="0" err="1">
                <a:solidFill>
                  <a:schemeClr val="bg1"/>
                </a:solidFill>
              </a:rPr>
              <a:t>hladilniku</a:t>
            </a:r>
            <a:r>
              <a:rPr lang="en-GB" sz="3200" i="1" dirty="0">
                <a:solidFill>
                  <a:schemeClr val="bg1"/>
                </a:solidFill>
              </a:rPr>
              <a:t> </a:t>
            </a:r>
            <a:r>
              <a:rPr lang="en-GB" sz="3200" i="1" dirty="0" err="1">
                <a:solidFill>
                  <a:schemeClr val="bg1"/>
                </a:solidFill>
              </a:rPr>
              <a:t>sem</a:t>
            </a:r>
            <a:r>
              <a:rPr lang="en-GB" sz="3200" i="1" dirty="0">
                <a:solidFill>
                  <a:schemeClr val="bg1"/>
                </a:solidFill>
              </a:rPr>
              <a:t> </a:t>
            </a:r>
            <a:r>
              <a:rPr lang="en-GB" sz="3200" i="1" dirty="0" err="1">
                <a:solidFill>
                  <a:schemeClr val="bg1"/>
                </a:solidFill>
              </a:rPr>
              <a:t>vamapustila</a:t>
            </a:r>
            <a:r>
              <a:rPr lang="en-GB" sz="3200" i="1" dirty="0">
                <a:solidFill>
                  <a:schemeClr val="bg1"/>
                </a:solidFill>
              </a:rPr>
              <a:t> </a:t>
            </a:r>
            <a:r>
              <a:rPr lang="en-GB" sz="3200" i="1" dirty="0" err="1">
                <a:solidFill>
                  <a:schemeClr val="bg1"/>
                </a:solidFill>
              </a:rPr>
              <a:t>majhno</a:t>
            </a:r>
            <a:r>
              <a:rPr lang="en-GB" sz="3200" i="1" dirty="0">
                <a:solidFill>
                  <a:schemeClr val="bg1"/>
                </a:solidFill>
              </a:rPr>
              <a:t> </a:t>
            </a:r>
            <a:r>
              <a:rPr lang="en-GB" sz="3200" i="1" dirty="0" err="1">
                <a:solidFill>
                  <a:schemeClr val="bg1"/>
                </a:solidFill>
              </a:rPr>
              <a:t>steklenico</a:t>
            </a:r>
            <a:r>
              <a:rPr lang="en-GB" sz="3200" i="1" dirty="0">
                <a:solidFill>
                  <a:schemeClr val="bg1"/>
                </a:solidFill>
              </a:rPr>
              <a:t> </a:t>
            </a:r>
            <a:r>
              <a:rPr lang="en-GB" sz="3200" i="1" dirty="0" err="1">
                <a:solidFill>
                  <a:schemeClr val="bg1"/>
                </a:solidFill>
              </a:rPr>
              <a:t>penečega</a:t>
            </a:r>
            <a:r>
              <a:rPr lang="en-GB" sz="3200" i="1" dirty="0">
                <a:solidFill>
                  <a:schemeClr val="bg1"/>
                </a:solidFill>
              </a:rPr>
              <a:t> vina. Uživajta v Mariboru!“</a:t>
            </a:r>
          </a:p>
          <a:p>
            <a:pPr indent="0" algn="ctr">
              <a:lnSpc>
                <a:spcPts val="3240"/>
              </a:lnSpc>
              <a:buClr>
                <a:srgbClr val="459597"/>
              </a:buClr>
            </a:pPr>
            <a:endParaRPr lang="en-GB" sz="3200" i="1" dirty="0">
              <a:solidFill>
                <a:schemeClr val="bg1"/>
              </a:solidFill>
            </a:endParaRPr>
          </a:p>
        </p:txBody>
      </p:sp>
      <p:sp>
        <p:nvSpPr>
          <p:cNvPr id="17" name="Text Placeholder 5">
            <a:extLst>
              <a:ext uri="{FF2B5EF4-FFF2-40B4-BE49-F238E27FC236}">
                <a16:creationId xmlns:a16="http://schemas.microsoft.com/office/drawing/2014/main" id="{3CF3FE18-90DB-F0ED-8DEA-E80AA42E2A44}"/>
              </a:ext>
            </a:extLst>
          </p:cNvPr>
          <p:cNvSpPr txBox="1">
            <a:spLocks/>
          </p:cNvSpPr>
          <p:nvPr/>
        </p:nvSpPr>
        <p:spPr>
          <a:xfrm>
            <a:off x="3068044" y="3340557"/>
            <a:ext cx="3027956"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2900"/>
              </a:lnSpc>
            </a:pPr>
            <a:r>
              <a:rPr lang="en-US" dirty="0">
                <a:solidFill>
                  <a:schemeClr val="bg1"/>
                </a:solidFill>
              </a:rPr>
              <a:t>Osebni dotiki:</a:t>
            </a:r>
          </a:p>
        </p:txBody>
      </p:sp>
      <p:sp>
        <p:nvSpPr>
          <p:cNvPr id="18" name="Text Placeholder 4">
            <a:extLst>
              <a:ext uri="{FF2B5EF4-FFF2-40B4-BE49-F238E27FC236}">
                <a16:creationId xmlns:a16="http://schemas.microsoft.com/office/drawing/2014/main" id="{F94765D8-21AC-A3DA-783D-1F8BEB6156A3}"/>
              </a:ext>
            </a:extLst>
          </p:cNvPr>
          <p:cNvSpPr txBox="1">
            <a:spLocks/>
          </p:cNvSpPr>
          <p:nvPr/>
        </p:nvSpPr>
        <p:spPr>
          <a:xfrm>
            <a:off x="3068045" y="4216598"/>
            <a:ext cx="3179510"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ctr">
              <a:lnSpc>
                <a:spcPts val="2240"/>
              </a:lnSpc>
              <a:buClr>
                <a:srgbClr val="459597"/>
              </a:buClr>
            </a:pPr>
            <a:r>
              <a:rPr lang="en-GB" sz="2200" dirty="0">
                <a:solidFill>
                  <a:schemeClr val="bg1"/>
                </a:solidFill>
              </a:rPr>
              <a:t>Ko Sara vidi, da je gost rezerviral apartma za medene tedne, napiše:</a:t>
            </a:r>
          </a:p>
          <a:p>
            <a:pPr indent="0" algn="ctr">
              <a:lnSpc>
                <a:spcPts val="2240"/>
              </a:lnSpc>
              <a:buClr>
                <a:srgbClr val="459597"/>
              </a:buClr>
            </a:pPr>
            <a:endParaRPr lang="en-GB" sz="2200" dirty="0">
              <a:solidFill>
                <a:schemeClr val="bg1"/>
              </a:solidFill>
            </a:endParaRPr>
          </a:p>
          <a:p>
            <a:pPr indent="0" algn="ctr">
              <a:lnSpc>
                <a:spcPts val="2240"/>
              </a:lnSpc>
              <a:buClr>
                <a:srgbClr val="459597"/>
              </a:buClr>
            </a:pPr>
            <a:endParaRPr lang="en-GB" sz="2200" dirty="0">
              <a:solidFill>
                <a:schemeClr val="bg1"/>
              </a:solidFill>
            </a:endParaRPr>
          </a:p>
        </p:txBody>
      </p:sp>
      <p:sp>
        <p:nvSpPr>
          <p:cNvPr id="19" name="Text Placeholder 3">
            <a:extLst>
              <a:ext uri="{FF2B5EF4-FFF2-40B4-BE49-F238E27FC236}">
                <a16:creationId xmlns:a16="http://schemas.microsoft.com/office/drawing/2014/main" id="{F84ACF40-6AC5-447B-3C5B-6CCEE53F4E36}"/>
              </a:ext>
            </a:extLst>
          </p:cNvPr>
          <p:cNvSpPr txBox="1">
            <a:spLocks/>
          </p:cNvSpPr>
          <p:nvPr/>
        </p:nvSpPr>
        <p:spPr>
          <a:xfrm>
            <a:off x="609624" y="493193"/>
            <a:ext cx="425332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Gradnja zaupanja in trajnih vtisov</a:t>
            </a:r>
          </a:p>
        </p:txBody>
      </p:sp>
      <p:cxnSp>
        <p:nvCxnSpPr>
          <p:cNvPr id="20" name="Straight Connector 19">
            <a:extLst>
              <a:ext uri="{FF2B5EF4-FFF2-40B4-BE49-F238E27FC236}">
                <a16:creationId xmlns:a16="http://schemas.microsoft.com/office/drawing/2014/main" id="{51640911-4186-7763-38B7-A13DF897C158}"/>
              </a:ext>
            </a:extLst>
          </p:cNvPr>
          <p:cNvCxnSpPr>
            <a:cxnSpLocks/>
          </p:cNvCxnSpPr>
          <p:nvPr/>
        </p:nvCxnSpPr>
        <p:spPr>
          <a:xfrm>
            <a:off x="0" y="1665608"/>
            <a:ext cx="486294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 name="Slide Number Placeholder 5">
            <a:extLst>
              <a:ext uri="{FF2B5EF4-FFF2-40B4-BE49-F238E27FC236}">
                <a16:creationId xmlns:a16="http://schemas.microsoft.com/office/drawing/2014/main" id="{BEFE01A6-BD9E-2B88-317F-10688EBB8E1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35</a:t>
            </a:fld>
            <a:endParaRPr lang="fr-CA" sz="1200" dirty="0"/>
          </a:p>
        </p:txBody>
      </p:sp>
      <p:pic>
        <p:nvPicPr>
          <p:cNvPr id="4" name="Picture 3">
            <a:extLst>
              <a:ext uri="{FF2B5EF4-FFF2-40B4-BE49-F238E27FC236}">
                <a16:creationId xmlns:a16="http://schemas.microsoft.com/office/drawing/2014/main" id="{AF33EB38-8938-C2CD-D634-C8C729CC3D2A}"/>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3594308" y="5109122"/>
            <a:ext cx="3580276" cy="2123680"/>
          </a:xfrm>
          <a:prstGeom prst="rect">
            <a:avLst/>
          </a:prstGeom>
        </p:spPr>
      </p:pic>
    </p:spTree>
    <p:extLst>
      <p:ext uri="{BB962C8B-B14F-4D97-AF65-F5344CB8AC3E}">
        <p14:creationId xmlns:p14="http://schemas.microsoft.com/office/powerpoint/2010/main" val="41752938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8C2829-EE36-81DD-F287-02A06E4F0E2C}"/>
            </a:ext>
          </a:extLst>
        </p:cNvPr>
        <p:cNvGrpSpPr/>
        <p:nvPr/>
      </p:nvGrpSpPr>
      <p:grpSpPr>
        <a:xfrm>
          <a:off x="0" y="0"/>
          <a:ext cx="0" cy="0"/>
          <a:chOff x="0" y="0"/>
          <a:chExt cx="0" cy="0"/>
        </a:xfrm>
      </p:grpSpPr>
      <p:sp>
        <p:nvSpPr>
          <p:cNvPr id="27" name="Freeform 26">
            <a:extLst>
              <a:ext uri="{FF2B5EF4-FFF2-40B4-BE49-F238E27FC236}">
                <a16:creationId xmlns:a16="http://schemas.microsoft.com/office/drawing/2014/main" id="{C2B7AAC6-701C-660A-917A-6BA6389E5BA7}"/>
              </a:ext>
            </a:extLst>
          </p:cNvPr>
          <p:cNvSpPr/>
          <p:nvPr/>
        </p:nvSpPr>
        <p:spPr>
          <a:xfrm>
            <a:off x="5444836" y="-9524"/>
            <a:ext cx="6747166" cy="5896454"/>
          </a:xfrm>
          <a:custGeom>
            <a:avLst/>
            <a:gdLst>
              <a:gd name="connsiteX0" fmla="*/ 100484 w 6747166"/>
              <a:gd name="connsiteY0" fmla="*/ 0 h 5896454"/>
              <a:gd name="connsiteX1" fmla="*/ 6747165 w 6747166"/>
              <a:gd name="connsiteY1" fmla="*/ 0 h 5896454"/>
              <a:gd name="connsiteX2" fmla="*/ 6747166 w 6747166"/>
              <a:gd name="connsiteY2" fmla="*/ 4370799 h 5896454"/>
              <a:gd name="connsiteX3" fmla="*/ 6701832 w 6747166"/>
              <a:gd name="connsiteY3" fmla="*/ 4426118 h 5896454"/>
              <a:gd name="connsiteX4" fmla="*/ 3980302 w 6747166"/>
              <a:gd name="connsiteY4" fmla="*/ 5895522 h 5896454"/>
              <a:gd name="connsiteX5" fmla="*/ 3891611 w 6747166"/>
              <a:gd name="connsiteY5" fmla="*/ 5664719 h 5896454"/>
              <a:gd name="connsiteX6" fmla="*/ 4734676 w 6747166"/>
              <a:gd name="connsiteY6" fmla="*/ 4870808 h 5896454"/>
              <a:gd name="connsiteX7" fmla="*/ 4576536 w 6747166"/>
              <a:gd name="connsiteY7" fmla="*/ 4607950 h 5896454"/>
              <a:gd name="connsiteX8" fmla="*/ 3526179 w 6747166"/>
              <a:gd name="connsiteY8" fmla="*/ 4670991 h 5896454"/>
              <a:gd name="connsiteX9" fmla="*/ 11799 w 6747166"/>
              <a:gd name="connsiteY9" fmla="*/ 564654 h 5896454"/>
              <a:gd name="connsiteX10" fmla="*/ 12868 w 6747166"/>
              <a:gd name="connsiteY10" fmla="*/ 564654 h 5896454"/>
              <a:gd name="connsiteX11" fmla="*/ 96749 w 6747166"/>
              <a:gd name="connsiteY11" fmla="*/ 14098 h 5896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7166" h="5896454">
                <a:moveTo>
                  <a:pt x="100484" y="0"/>
                </a:moveTo>
                <a:lnTo>
                  <a:pt x="6747165" y="0"/>
                </a:lnTo>
                <a:lnTo>
                  <a:pt x="6747166" y="4370799"/>
                </a:lnTo>
                <a:lnTo>
                  <a:pt x="6701832" y="4426118"/>
                </a:lnTo>
                <a:cubicBezTo>
                  <a:pt x="5982782" y="5252804"/>
                  <a:pt x="5010092" y="5783327"/>
                  <a:pt x="3980302" y="5895522"/>
                </a:cubicBezTo>
                <a:cubicBezTo>
                  <a:pt x="3848870" y="5910480"/>
                  <a:pt x="3784758" y="5741655"/>
                  <a:pt x="3891611" y="5664719"/>
                </a:cubicBezTo>
                <a:cubicBezTo>
                  <a:pt x="4200414" y="5441398"/>
                  <a:pt x="4484642" y="5174268"/>
                  <a:pt x="4734676" y="4870808"/>
                </a:cubicBezTo>
                <a:cubicBezTo>
                  <a:pt x="4831912" y="4753270"/>
                  <a:pt x="4727200" y="4578033"/>
                  <a:pt x="4576536" y="4607950"/>
                </a:cubicBezTo>
                <a:cubicBezTo>
                  <a:pt x="4238882" y="4675270"/>
                  <a:pt x="3886268" y="4698775"/>
                  <a:pt x="3526179" y="4670991"/>
                </a:cubicBezTo>
                <a:cubicBezTo>
                  <a:pt x="1423320" y="4508579"/>
                  <a:pt x="-152753" y="2667512"/>
                  <a:pt x="11799" y="564654"/>
                </a:cubicBezTo>
                <a:lnTo>
                  <a:pt x="12868" y="564654"/>
                </a:lnTo>
                <a:cubicBezTo>
                  <a:pt x="27829" y="376595"/>
                  <a:pt x="56145" y="192808"/>
                  <a:pt x="96749" y="14098"/>
                </a:cubicBezTo>
                <a:close/>
              </a:path>
            </a:pathLst>
          </a:custGeom>
          <a:solidFill>
            <a:srgbClr val="459597"/>
          </a:solidFill>
          <a:ln w="9534" cap="flat">
            <a:noFill/>
            <a:prstDash val="solid"/>
            <a:miter/>
          </a:ln>
        </p:spPr>
        <p:txBody>
          <a:bodyPr wrap="square" rtlCol="0" anchor="ctr">
            <a:noAutofit/>
          </a:bodyPr>
          <a:lstStyle/>
          <a:p>
            <a:endParaRPr lang="en-US"/>
          </a:p>
        </p:txBody>
      </p:sp>
      <p:sp>
        <p:nvSpPr>
          <p:cNvPr id="11" name="Freeform 10">
            <a:extLst>
              <a:ext uri="{FF2B5EF4-FFF2-40B4-BE49-F238E27FC236}">
                <a16:creationId xmlns:a16="http://schemas.microsoft.com/office/drawing/2014/main" id="{F947289D-3192-ED31-129D-4AF2982F02EA}"/>
              </a:ext>
            </a:extLst>
          </p:cNvPr>
          <p:cNvSpPr/>
          <p:nvPr/>
        </p:nvSpPr>
        <p:spPr>
          <a:xfrm>
            <a:off x="2591100" y="1874559"/>
            <a:ext cx="4591442" cy="5185062"/>
          </a:xfrm>
          <a:custGeom>
            <a:avLst/>
            <a:gdLst>
              <a:gd name="connsiteX0" fmla="*/ 3618309 w 5411373"/>
              <a:gd name="connsiteY0" fmla="*/ 5935901 h 6111001"/>
              <a:gd name="connsiteX1" fmla="*/ 1967854 w 5411373"/>
              <a:gd name="connsiteY1" fmla="*/ 6011224 h 6111001"/>
              <a:gd name="connsiteX2" fmla="*/ 132427 w 5411373"/>
              <a:gd name="connsiteY2" fmla="*/ 2275534 h 6111001"/>
              <a:gd name="connsiteX3" fmla="*/ 2682956 w 5411373"/>
              <a:gd name="connsiteY3" fmla="*/ 557 h 6111001"/>
              <a:gd name="connsiteX4" fmla="*/ 2743022 w 5411373"/>
              <a:gd name="connsiteY4" fmla="*/ 158834 h 6111001"/>
              <a:gd name="connsiteX5" fmla="*/ 2165219 w 5411373"/>
              <a:gd name="connsiteY5" fmla="*/ 703265 h 6111001"/>
              <a:gd name="connsiteX6" fmla="*/ 2273919 w 5411373"/>
              <a:gd name="connsiteY6" fmla="*/ 883470 h 6111001"/>
              <a:gd name="connsiteX7" fmla="*/ 2993787 w 5411373"/>
              <a:gd name="connsiteY7" fmla="*/ 839609 h 6111001"/>
              <a:gd name="connsiteX8" fmla="*/ 5403200 w 5411373"/>
              <a:gd name="connsiteY8" fmla="*/ 3655206 h 6111001"/>
              <a:gd name="connsiteX9" fmla="*/ 3617355 w 5411373"/>
              <a:gd name="connsiteY9" fmla="*/ 5935901 h 6111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11373" h="6111001">
                <a:moveTo>
                  <a:pt x="3618309" y="5935901"/>
                </a:moveTo>
                <a:cubicBezTo>
                  <a:pt x="3096760" y="6133270"/>
                  <a:pt x="2525633" y="6171409"/>
                  <a:pt x="1967854" y="6011224"/>
                </a:cubicBezTo>
                <a:cubicBezTo>
                  <a:pt x="483301" y="5584071"/>
                  <a:pt x="-337636" y="3911688"/>
                  <a:pt x="132427" y="2275534"/>
                </a:cubicBezTo>
                <a:cubicBezTo>
                  <a:pt x="498558" y="1001699"/>
                  <a:pt x="1539748" y="125462"/>
                  <a:pt x="2682956" y="557"/>
                </a:cubicBezTo>
                <a:cubicBezTo>
                  <a:pt x="2772581" y="-8978"/>
                  <a:pt x="2816441" y="106393"/>
                  <a:pt x="2743022" y="158834"/>
                </a:cubicBezTo>
                <a:cubicBezTo>
                  <a:pt x="2531355" y="312343"/>
                  <a:pt x="2336844" y="494454"/>
                  <a:pt x="2165219" y="703265"/>
                </a:cubicBezTo>
                <a:cubicBezTo>
                  <a:pt x="2098477" y="784310"/>
                  <a:pt x="2169987" y="904446"/>
                  <a:pt x="2273919" y="883470"/>
                </a:cubicBezTo>
                <a:cubicBezTo>
                  <a:pt x="2505610" y="836751"/>
                  <a:pt x="2746835" y="820540"/>
                  <a:pt x="2993787" y="839609"/>
                </a:cubicBezTo>
                <a:cubicBezTo>
                  <a:pt x="4435430" y="950213"/>
                  <a:pt x="5516662" y="2213559"/>
                  <a:pt x="5403200" y="3655206"/>
                </a:cubicBezTo>
                <a:cubicBezTo>
                  <a:pt x="5318343" y="4737393"/>
                  <a:pt x="4587030" y="5614584"/>
                  <a:pt x="3617355" y="5935901"/>
                </a:cubicBezTo>
                <a:close/>
              </a:path>
            </a:pathLst>
          </a:custGeom>
          <a:solidFill>
            <a:srgbClr val="EC7C69"/>
          </a:solidFill>
          <a:ln w="9534" cap="flat">
            <a:noFill/>
            <a:prstDash val="solid"/>
            <a:miter/>
          </a:ln>
        </p:spPr>
        <p:txBody>
          <a:bodyPr rtlCol="0" anchor="ctr"/>
          <a:lstStyle/>
          <a:p>
            <a:endParaRPr lang="en-US"/>
          </a:p>
        </p:txBody>
      </p:sp>
      <p:sp>
        <p:nvSpPr>
          <p:cNvPr id="15" name="Text Placeholder 4">
            <a:extLst>
              <a:ext uri="{FF2B5EF4-FFF2-40B4-BE49-F238E27FC236}">
                <a16:creationId xmlns:a16="http://schemas.microsoft.com/office/drawing/2014/main" id="{FAD95DF1-6CA1-337A-CFD3-09AC400DAFE5}"/>
              </a:ext>
            </a:extLst>
          </p:cNvPr>
          <p:cNvSpPr txBox="1">
            <a:spLocks/>
          </p:cNvSpPr>
          <p:nvPr/>
        </p:nvSpPr>
        <p:spPr>
          <a:xfrm>
            <a:off x="6934938" y="895020"/>
            <a:ext cx="4124771" cy="1202192"/>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ctr">
              <a:lnSpc>
                <a:spcPts val="3240"/>
              </a:lnSpc>
              <a:buClr>
                <a:srgbClr val="459597"/>
              </a:buClr>
            </a:pPr>
            <a:r>
              <a:rPr lang="en-GB" sz="3200" i="1" dirty="0">
                <a:solidFill>
                  <a:schemeClr val="bg1"/>
                </a:solidFill>
              </a:rPr>
              <a:t> „Le 5 minut hoje stran je odlična veganska kavarna z </a:t>
            </a:r>
            <a:r>
              <a:rPr lang="en-GB" sz="3200" i="1" dirty="0" err="1">
                <a:solidFill>
                  <a:schemeClr val="bg1"/>
                </a:solidFill>
              </a:rPr>
              <a:t>imenom</a:t>
            </a:r>
            <a:r>
              <a:rPr lang="en-GB" sz="3200" i="1" dirty="0">
                <a:solidFill>
                  <a:schemeClr val="bg1"/>
                </a:solidFill>
              </a:rPr>
              <a:t> </a:t>
            </a:r>
            <a:r>
              <a:rPr lang="en-GB" sz="3200" i="1" dirty="0" err="1">
                <a:solidFill>
                  <a:schemeClr val="bg1"/>
                </a:solidFill>
              </a:rPr>
              <a:t>Rustika</a:t>
            </a:r>
            <a:r>
              <a:rPr lang="en-GB" sz="3200" i="1" dirty="0">
                <a:solidFill>
                  <a:schemeClr val="bg1"/>
                </a:solidFill>
              </a:rPr>
              <a:t>. </a:t>
            </a:r>
            <a:r>
              <a:rPr lang="en-GB" sz="3200" i="1" dirty="0" err="1">
                <a:solidFill>
                  <a:schemeClr val="bg1"/>
                </a:solidFill>
              </a:rPr>
              <a:t>Označila</a:t>
            </a:r>
            <a:r>
              <a:rPr lang="en-GB" sz="3200" i="1" dirty="0">
                <a:solidFill>
                  <a:schemeClr val="bg1"/>
                </a:solidFill>
              </a:rPr>
              <a:t> </a:t>
            </a:r>
            <a:r>
              <a:rPr lang="en-GB" sz="3200" i="1" dirty="0" err="1">
                <a:solidFill>
                  <a:schemeClr val="bg1"/>
                </a:solidFill>
              </a:rPr>
              <a:t>sem</a:t>
            </a:r>
            <a:r>
              <a:rPr lang="en-GB" sz="3200" i="1" dirty="0">
                <a:solidFill>
                  <a:schemeClr val="bg1"/>
                </a:solidFill>
              </a:rPr>
              <a:t> jo za vas na zemljevidu.“</a:t>
            </a:r>
          </a:p>
          <a:p>
            <a:pPr indent="0" algn="ctr">
              <a:lnSpc>
                <a:spcPts val="3240"/>
              </a:lnSpc>
              <a:buClr>
                <a:srgbClr val="459597"/>
              </a:buClr>
            </a:pPr>
            <a:endParaRPr lang="en-GB" sz="3200" i="1" dirty="0">
              <a:solidFill>
                <a:schemeClr val="bg1"/>
              </a:solidFill>
            </a:endParaRPr>
          </a:p>
        </p:txBody>
      </p:sp>
      <p:sp>
        <p:nvSpPr>
          <p:cNvPr id="17" name="Text Placeholder 5">
            <a:extLst>
              <a:ext uri="{FF2B5EF4-FFF2-40B4-BE49-F238E27FC236}">
                <a16:creationId xmlns:a16="http://schemas.microsoft.com/office/drawing/2014/main" id="{A39E281B-EAF9-BC1C-6347-F07F47F84064}"/>
              </a:ext>
            </a:extLst>
          </p:cNvPr>
          <p:cNvSpPr txBox="1">
            <a:spLocks/>
          </p:cNvSpPr>
          <p:nvPr/>
        </p:nvSpPr>
        <p:spPr>
          <a:xfrm>
            <a:off x="3372843" y="3549692"/>
            <a:ext cx="3027956"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2900"/>
              </a:lnSpc>
            </a:pPr>
            <a:r>
              <a:rPr lang="en-US" dirty="0">
                <a:solidFill>
                  <a:schemeClr val="bg1"/>
                </a:solidFill>
              </a:rPr>
              <a:t>Osebni dotiki: </a:t>
            </a:r>
          </a:p>
        </p:txBody>
      </p:sp>
      <p:sp>
        <p:nvSpPr>
          <p:cNvPr id="18" name="Text Placeholder 4">
            <a:extLst>
              <a:ext uri="{FF2B5EF4-FFF2-40B4-BE49-F238E27FC236}">
                <a16:creationId xmlns:a16="http://schemas.microsoft.com/office/drawing/2014/main" id="{B4F10847-9315-57B6-3B2A-09876CF2E867}"/>
              </a:ext>
            </a:extLst>
          </p:cNvPr>
          <p:cNvSpPr txBox="1">
            <a:spLocks/>
          </p:cNvSpPr>
          <p:nvPr/>
        </p:nvSpPr>
        <p:spPr>
          <a:xfrm>
            <a:off x="3372844" y="4425733"/>
            <a:ext cx="3179510"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ctr">
              <a:lnSpc>
                <a:spcPts val="2240"/>
              </a:lnSpc>
              <a:buClr>
                <a:srgbClr val="459597"/>
              </a:buClr>
            </a:pPr>
            <a:r>
              <a:rPr lang="en-GB" sz="2200" dirty="0">
                <a:solidFill>
                  <a:schemeClr val="bg1"/>
                </a:solidFill>
              </a:rPr>
              <a:t>Za vegansko </a:t>
            </a:r>
            <a:r>
              <a:rPr lang="en-GB" sz="2200" dirty="0" err="1">
                <a:solidFill>
                  <a:schemeClr val="bg1"/>
                </a:solidFill>
              </a:rPr>
              <a:t>popotnico</a:t>
            </a:r>
            <a:r>
              <a:rPr lang="en-GB" sz="2200" dirty="0">
                <a:solidFill>
                  <a:schemeClr val="bg1"/>
                </a:solidFill>
              </a:rPr>
              <a:t>, ki je povprašala o možnostih prehrane, doda:</a:t>
            </a:r>
          </a:p>
          <a:p>
            <a:pPr indent="0" algn="ctr">
              <a:lnSpc>
                <a:spcPts val="2240"/>
              </a:lnSpc>
              <a:buClr>
                <a:srgbClr val="459597"/>
              </a:buClr>
            </a:pPr>
            <a:endParaRPr lang="en-GB" sz="2200" dirty="0">
              <a:solidFill>
                <a:schemeClr val="bg1"/>
              </a:solidFill>
            </a:endParaRPr>
          </a:p>
        </p:txBody>
      </p:sp>
      <p:sp>
        <p:nvSpPr>
          <p:cNvPr id="19" name="Text Placeholder 3">
            <a:extLst>
              <a:ext uri="{FF2B5EF4-FFF2-40B4-BE49-F238E27FC236}">
                <a16:creationId xmlns:a16="http://schemas.microsoft.com/office/drawing/2014/main" id="{E8C11C65-B94C-A938-8AD2-B37454A83EE8}"/>
              </a:ext>
            </a:extLst>
          </p:cNvPr>
          <p:cNvSpPr txBox="1">
            <a:spLocks/>
          </p:cNvSpPr>
          <p:nvPr/>
        </p:nvSpPr>
        <p:spPr>
          <a:xfrm>
            <a:off x="609624" y="493193"/>
            <a:ext cx="425332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Gradnja zaupanja in trajnih vtisov</a:t>
            </a:r>
          </a:p>
        </p:txBody>
      </p:sp>
      <p:cxnSp>
        <p:nvCxnSpPr>
          <p:cNvPr id="20" name="Straight Connector 19">
            <a:extLst>
              <a:ext uri="{FF2B5EF4-FFF2-40B4-BE49-F238E27FC236}">
                <a16:creationId xmlns:a16="http://schemas.microsoft.com/office/drawing/2014/main" id="{063B14EB-DE22-3B2A-8205-8056DCCEC77B}"/>
              </a:ext>
            </a:extLst>
          </p:cNvPr>
          <p:cNvCxnSpPr>
            <a:cxnSpLocks/>
          </p:cNvCxnSpPr>
          <p:nvPr/>
        </p:nvCxnSpPr>
        <p:spPr>
          <a:xfrm>
            <a:off x="0" y="1665608"/>
            <a:ext cx="486294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 name="Slide Number Placeholder 5">
            <a:extLst>
              <a:ext uri="{FF2B5EF4-FFF2-40B4-BE49-F238E27FC236}">
                <a16:creationId xmlns:a16="http://schemas.microsoft.com/office/drawing/2014/main" id="{0A1DDE7C-E68A-AE9F-C32B-10E9526C44B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36</a:t>
            </a:fld>
            <a:endParaRPr lang="fr-CA" sz="1200" dirty="0"/>
          </a:p>
        </p:txBody>
      </p:sp>
      <p:pic>
        <p:nvPicPr>
          <p:cNvPr id="4" name="Picture 3">
            <a:extLst>
              <a:ext uri="{FF2B5EF4-FFF2-40B4-BE49-F238E27FC236}">
                <a16:creationId xmlns:a16="http://schemas.microsoft.com/office/drawing/2014/main" id="{BD302049-54C6-323E-F086-6D2A07D10787}"/>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3594308" y="5109122"/>
            <a:ext cx="3580276" cy="2123680"/>
          </a:xfrm>
          <a:prstGeom prst="rect">
            <a:avLst/>
          </a:prstGeom>
        </p:spPr>
      </p:pic>
    </p:spTree>
    <p:extLst>
      <p:ext uri="{BB962C8B-B14F-4D97-AF65-F5344CB8AC3E}">
        <p14:creationId xmlns:p14="http://schemas.microsoft.com/office/powerpoint/2010/main" val="7710839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486AF-6E26-8FB0-B8FC-270C8DAEEF5E}"/>
            </a:ext>
          </a:extLst>
        </p:cNvPr>
        <p:cNvGrpSpPr/>
        <p:nvPr/>
      </p:nvGrpSpPr>
      <p:grpSpPr>
        <a:xfrm>
          <a:off x="0" y="0"/>
          <a:ext cx="0" cy="0"/>
          <a:chOff x="0" y="0"/>
          <a:chExt cx="0" cy="0"/>
        </a:xfrm>
      </p:grpSpPr>
      <p:sp>
        <p:nvSpPr>
          <p:cNvPr id="14" name="Text Placeholder 2">
            <a:extLst>
              <a:ext uri="{FF2B5EF4-FFF2-40B4-BE49-F238E27FC236}">
                <a16:creationId xmlns:a16="http://schemas.microsoft.com/office/drawing/2014/main" id="{832C9BE7-B36B-081D-3910-E6FA17601F7C}"/>
              </a:ext>
            </a:extLst>
          </p:cNvPr>
          <p:cNvSpPr>
            <a:spLocks noGrp="1"/>
          </p:cNvSpPr>
          <p:nvPr>
            <p:ph type="body" sz="quarter" idx="18"/>
          </p:nvPr>
        </p:nvSpPr>
        <p:spPr>
          <a:xfrm>
            <a:off x="615337" y="1548294"/>
            <a:ext cx="2975564" cy="1049221"/>
          </a:xfrm>
          <a:prstGeom prst="rect">
            <a:avLst/>
          </a:prstGeom>
        </p:spPr>
        <p:txBody>
          <a:bodyPr/>
          <a:lstStyle/>
          <a:p>
            <a:r>
              <a:rPr lang="fr-FR" sz="2800" dirty="0" err="1">
                <a:latin typeface="Calibri"/>
                <a:ea typeface="Open Sans"/>
                <a:cs typeface="Calibri"/>
              </a:rPr>
              <a:t>Turistična kmetija </a:t>
            </a:r>
            <a:r>
              <a:rPr lang="fr-FR" sz="2800" dirty="0">
                <a:latin typeface="Calibri"/>
                <a:ea typeface="Open Sans"/>
                <a:cs typeface="Calibri"/>
              </a:rPr>
              <a:t>Weiss, </a:t>
            </a:r>
            <a:r>
              <a:rPr lang="en-US" sz="2800" dirty="0">
                <a:latin typeface="Calibri"/>
                <a:ea typeface="Open Sans"/>
                <a:cs typeface="Calibri"/>
              </a:rPr>
              <a:t>Slovenija</a:t>
            </a:r>
            <a:endParaRPr lang="en-GB" sz="2800" dirty="0">
              <a:latin typeface="Calibri"/>
              <a:ea typeface="Open Sans"/>
              <a:cs typeface="Calibri"/>
            </a:endParaRPr>
          </a:p>
          <a:p>
            <a:endParaRPr lang="en-US" dirty="0"/>
          </a:p>
        </p:txBody>
      </p:sp>
      <p:sp>
        <p:nvSpPr>
          <p:cNvPr id="15" name="Text Placeholder 3">
            <a:extLst>
              <a:ext uri="{FF2B5EF4-FFF2-40B4-BE49-F238E27FC236}">
                <a16:creationId xmlns:a16="http://schemas.microsoft.com/office/drawing/2014/main" id="{D6CC4B07-AB4B-6FB0-4721-FF5F5664FFD9}"/>
              </a:ext>
            </a:extLst>
          </p:cNvPr>
          <p:cNvSpPr>
            <a:spLocks noGrp="1"/>
          </p:cNvSpPr>
          <p:nvPr>
            <p:ph type="body" sz="quarter" idx="19"/>
          </p:nvPr>
        </p:nvSpPr>
        <p:spPr>
          <a:xfrm>
            <a:off x="632136" y="613375"/>
            <a:ext cx="2958765" cy="385564"/>
          </a:xfrm>
          <a:prstGeom prst="rect">
            <a:avLst/>
          </a:prstGeom>
        </p:spPr>
        <p:txBody>
          <a:bodyPr/>
          <a:lstStyle/>
          <a:p>
            <a:r>
              <a:rPr lang="en-GB" dirty="0"/>
              <a:t>Primer</a:t>
            </a:r>
          </a:p>
        </p:txBody>
      </p:sp>
      <p:sp>
        <p:nvSpPr>
          <p:cNvPr id="16" name="Text Placeholder 4">
            <a:extLst>
              <a:ext uri="{FF2B5EF4-FFF2-40B4-BE49-F238E27FC236}">
                <a16:creationId xmlns:a16="http://schemas.microsoft.com/office/drawing/2014/main" id="{80E01363-3586-BEDB-467B-7D5B5B30A6F4}"/>
              </a:ext>
            </a:extLst>
          </p:cNvPr>
          <p:cNvSpPr txBox="1">
            <a:spLocks/>
          </p:cNvSpPr>
          <p:nvPr/>
        </p:nvSpPr>
        <p:spPr>
          <a:xfrm>
            <a:off x="5251838" y="1404794"/>
            <a:ext cx="6662142" cy="4050389"/>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EC7C69"/>
              </a:buClr>
              <a:buFont typeface="Arial" panose="020B0604020202020204" pitchFamily="34" charset="0"/>
              <a:buChar char="•"/>
            </a:pPr>
            <a:r>
              <a:rPr lang="en-IE" b="1"/>
              <a:t>Bodite dosledni.</a:t>
            </a:r>
            <a:r>
              <a:rPr lang="en-IE" dirty="0"/>
              <a:t> Na svoji spletni strani obljubljajo domačo hrano, pristno vzdušje in tradicionalno opremo – in glede na ocene gostov to tudi dosledno izpolnjujejo.</a:t>
            </a:r>
          </a:p>
          <a:p>
            <a:pPr marL="342900" indent="-342900">
              <a:lnSpc>
                <a:spcPts val="2340"/>
              </a:lnSpc>
              <a:buClr>
                <a:srgbClr val="EC7C69"/>
              </a:buClr>
              <a:buFont typeface="Arial" panose="020B0604020202020204" pitchFamily="34" charset="0"/>
              <a:buChar char="•"/>
            </a:pPr>
            <a:r>
              <a:rPr lang="en-IE" b="1"/>
              <a:t>Pokazati, da vam je mar. </a:t>
            </a:r>
            <a:r>
              <a:rPr lang="en-IE" dirty="0"/>
              <a:t>Maja in Roman sta pohvaljena za hitre odgovore, natančno pozornost do podrobnosti in proaktivno pomoč pri lokalnih aktivnostih.</a:t>
            </a:r>
          </a:p>
          <a:p>
            <a:pPr marL="342900" indent="-342900">
              <a:lnSpc>
                <a:spcPts val="2340"/>
              </a:lnSpc>
              <a:buClr>
                <a:srgbClr val="EC7C69"/>
              </a:buClr>
              <a:buFont typeface="Arial" panose="020B0604020202020204" pitchFamily="34" charset="0"/>
              <a:buChar char="•"/>
            </a:pPr>
            <a:r>
              <a:rPr lang="en-IE" b="1"/>
              <a:t>Bodite osebni. </a:t>
            </a:r>
            <a:r>
              <a:rPr lang="en-IE" dirty="0"/>
              <a:t>Goste pozdravljata po imenu, vsak dan pripravljata zajtrk po meri in priporočata kolesarske poti ali enodnevne izlete glede na njihova zanimanja.</a:t>
            </a:r>
          </a:p>
          <a:p>
            <a:pPr marL="342900" lvl="0" indent="-342900">
              <a:lnSpc>
                <a:spcPts val="2340"/>
              </a:lnSpc>
              <a:buClr>
                <a:srgbClr val="EC7C69"/>
              </a:buClr>
              <a:buFont typeface="Arial" panose="020B0604020202020204" pitchFamily="34" charset="0"/>
              <a:buChar char="•"/>
            </a:pPr>
            <a:r>
              <a:rPr lang="en-IE" b="1" dirty="0"/>
              <a:t>Orodja in povratne informacije </a:t>
            </a:r>
            <a:r>
              <a:rPr lang="en-IE" dirty="0"/>
              <a:t>– spodbujata povratne informacije prek ocen in osebnih interakcij. Vsaka podrobnost – kot so možnosti savne, čistoča sob in odzivna komunikacija – je izboljšana na podlagi povratnih informacij gostov.</a:t>
            </a:r>
          </a:p>
          <a:p>
            <a:pPr marL="342900" lvl="0" indent="-342900">
              <a:lnSpc>
                <a:spcPts val="2340"/>
              </a:lnSpc>
              <a:buClr>
                <a:srgbClr val="EC7C69"/>
              </a:buClr>
              <a:buFont typeface="Arial" panose="020B0604020202020204" pitchFamily="34" charset="0"/>
              <a:buChar char="•"/>
            </a:pPr>
            <a:endParaRPr lang="en-IE" i="1" dirty="0"/>
          </a:p>
        </p:txBody>
      </p:sp>
      <p:sp>
        <p:nvSpPr>
          <p:cNvPr id="19" name="Slide Number Placeholder 5">
            <a:extLst>
              <a:ext uri="{FF2B5EF4-FFF2-40B4-BE49-F238E27FC236}">
                <a16:creationId xmlns:a16="http://schemas.microsoft.com/office/drawing/2014/main" id="{DA3AE65A-993D-3405-CBAB-26EAF6B7941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37</a:t>
            </a:fld>
            <a:endParaRPr lang="fr-CA" sz="1200" dirty="0"/>
          </a:p>
        </p:txBody>
      </p:sp>
      <p:sp>
        <p:nvSpPr>
          <p:cNvPr id="3" name="Text Placeholder 3">
            <a:extLst>
              <a:ext uri="{FF2B5EF4-FFF2-40B4-BE49-F238E27FC236}">
                <a16:creationId xmlns:a16="http://schemas.microsoft.com/office/drawing/2014/main" id="{68D1B32B-480B-B1A8-D808-7E645F6E2BB8}"/>
              </a:ext>
            </a:extLst>
          </p:cNvPr>
          <p:cNvSpPr txBox="1">
            <a:spLocks/>
          </p:cNvSpPr>
          <p:nvPr/>
        </p:nvSpPr>
        <p:spPr>
          <a:xfrm>
            <a:off x="5253242" y="216825"/>
            <a:ext cx="6212794"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Kako to uporablja turistična kmetija Weiss</a:t>
            </a:r>
          </a:p>
          <a:p>
            <a:pPr>
              <a:lnSpc>
                <a:spcPts val="3720"/>
              </a:lnSpc>
            </a:pPr>
            <a:endParaRPr lang="en-US" dirty="0"/>
          </a:p>
        </p:txBody>
      </p:sp>
      <p:cxnSp>
        <p:nvCxnSpPr>
          <p:cNvPr id="4" name="Straight Connector 3">
            <a:extLst>
              <a:ext uri="{FF2B5EF4-FFF2-40B4-BE49-F238E27FC236}">
                <a16:creationId xmlns:a16="http://schemas.microsoft.com/office/drawing/2014/main" id="{A248AD39-B5C5-AAF0-8E10-6E23B6BAD672}"/>
              </a:ext>
            </a:extLst>
          </p:cNvPr>
          <p:cNvCxnSpPr>
            <a:cxnSpLocks/>
          </p:cNvCxnSpPr>
          <p:nvPr/>
        </p:nvCxnSpPr>
        <p:spPr>
          <a:xfrm>
            <a:off x="5416552" y="1266956"/>
            <a:ext cx="6376042"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845230C6-26AC-3AB8-D2A8-F627ED108F7F}"/>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1848159" y="1754697"/>
            <a:ext cx="4246690" cy="3154091"/>
          </a:xfrm>
          <a:prstGeom prst="rect">
            <a:avLst/>
          </a:prstGeom>
        </p:spPr>
      </p:pic>
      <p:pic>
        <p:nvPicPr>
          <p:cNvPr id="13" name="Picture 12">
            <a:extLst>
              <a:ext uri="{FF2B5EF4-FFF2-40B4-BE49-F238E27FC236}">
                <a16:creationId xmlns:a16="http://schemas.microsoft.com/office/drawing/2014/main" id="{9BC1399F-CB1B-1E47-2673-B1030F401CD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3209" y="2857204"/>
            <a:ext cx="5840450" cy="3845012"/>
          </a:xfrm>
          <a:prstGeom prst="rect">
            <a:avLst/>
          </a:prstGeom>
          <a:noFill/>
        </p:spPr>
      </p:pic>
      <p:pic>
        <p:nvPicPr>
          <p:cNvPr id="5" name="Picture Placeholder 11" descr="Slika, ki vsebuje besede na prostem, oblak, drevo, nebo&#10;&#10;Vsebina, ustvarjena z UI, morda ni pravilna.">
            <a:extLst>
              <a:ext uri="{FF2B5EF4-FFF2-40B4-BE49-F238E27FC236}">
                <a16:creationId xmlns:a16="http://schemas.microsoft.com/office/drawing/2014/main" id="{C4A10E92-8A3A-1769-F987-4609075B6F60}"/>
              </a:ext>
            </a:extLst>
          </p:cNvPr>
          <p:cNvPicPr>
            <a:picLocks noChangeAspect="1"/>
          </p:cNvPicPr>
          <p:nvPr/>
        </p:nvPicPr>
        <p:blipFill>
          <a:blip r:embed="rId4"/>
          <a:srcRect l="792" r="792"/>
          <a:stretch/>
        </p:blipFill>
        <p:spPr>
          <a:xfrm>
            <a:off x="540362" y="3211295"/>
            <a:ext cx="4369616" cy="2498247"/>
          </a:xfrm>
          <a:prstGeom prst="rect">
            <a:avLst/>
          </a:prstGeom>
        </p:spPr>
      </p:pic>
      <p:sp>
        <p:nvSpPr>
          <p:cNvPr id="6" name="Oval 5">
            <a:extLst>
              <a:ext uri="{FF2B5EF4-FFF2-40B4-BE49-F238E27FC236}">
                <a16:creationId xmlns:a16="http://schemas.microsoft.com/office/drawing/2014/main" id="{66DC4E72-2306-FD08-088F-481E232B98BF}"/>
              </a:ext>
            </a:extLst>
          </p:cNvPr>
          <p:cNvSpPr/>
          <p:nvPr/>
        </p:nvSpPr>
        <p:spPr>
          <a:xfrm>
            <a:off x="3471483" y="2700897"/>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Connector 21">
            <a:extLst>
              <a:ext uri="{FF2B5EF4-FFF2-40B4-BE49-F238E27FC236}">
                <a16:creationId xmlns:a16="http://schemas.microsoft.com/office/drawing/2014/main" id="{F2C36E30-46A2-FF2C-5ACA-86F599D45B02}"/>
              </a:ext>
            </a:extLst>
          </p:cNvPr>
          <p:cNvSpPr/>
          <p:nvPr/>
        </p:nvSpPr>
        <p:spPr>
          <a:xfrm>
            <a:off x="3342599" y="2725426"/>
            <a:ext cx="1911592" cy="1600452"/>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Kliknite za </a:t>
            </a:r>
            <a:r>
              <a:rPr lang="en-IE" sz="2800" b="1" dirty="0">
                <a:solidFill>
                  <a:schemeClr val="bg1"/>
                </a:solidFill>
                <a:hlinkClick r:id="rId5">
                  <a:extLst>
                    <a:ext uri="{A12FA001-AC4F-418D-AE19-62706E023703}">
                      <ahyp:hlinkClr xmlns:ahyp="http://schemas.microsoft.com/office/drawing/2018/hyperlinkcolor" val="tx"/>
                    </a:ext>
                  </a:extLst>
                </a:hlinkClick>
              </a:rPr>
              <a:t>obisk</a:t>
            </a:r>
            <a:endParaRPr lang="en-IE" sz="2800" b="1" dirty="0">
              <a:solidFill>
                <a:schemeClr val="bg1"/>
              </a:solidFill>
            </a:endParaRPr>
          </a:p>
        </p:txBody>
      </p:sp>
      <p:sp>
        <p:nvSpPr>
          <p:cNvPr id="17" name="TextBox 16">
            <a:extLst>
              <a:ext uri="{FF2B5EF4-FFF2-40B4-BE49-F238E27FC236}">
                <a16:creationId xmlns:a16="http://schemas.microsoft.com/office/drawing/2014/main" id="{514F598F-0BE2-3CDB-357E-FCFE4C118DC2}"/>
              </a:ext>
            </a:extLst>
          </p:cNvPr>
          <p:cNvSpPr txBox="1"/>
          <p:nvPr/>
        </p:nvSpPr>
        <p:spPr>
          <a:xfrm>
            <a:off x="6141056" y="6367131"/>
            <a:ext cx="5418872" cy="348813"/>
          </a:xfrm>
          <a:prstGeom prst="rect">
            <a:avLst/>
          </a:prstGeom>
          <a:noFill/>
        </p:spPr>
        <p:txBody>
          <a:bodyPr wrap="square" lIns="91440" tIns="45720" rIns="91440" bIns="45720" anchor="t">
            <a:spAutoFit/>
          </a:bodyPr>
          <a:lstStyle/>
          <a:p>
            <a:pPr>
              <a:lnSpc>
                <a:spcPts val="1960"/>
              </a:lnSpc>
            </a:pPr>
            <a:r>
              <a:rPr lang="en-IE" b="1" dirty="0">
                <a:solidFill>
                  <a:srgbClr val="414141"/>
                </a:solidFill>
              </a:rPr>
              <a:t>Vir</a:t>
            </a:r>
            <a:r>
              <a:rPr lang="en-IE" b="1" dirty="0">
                <a:solidFill>
                  <a:srgbClr val="414141"/>
                </a:solidFill>
                <a:cs typeface="Calibri"/>
              </a:rPr>
              <a:t>: </a:t>
            </a:r>
            <a:r>
              <a:rPr lang="en-IE" dirty="0">
                <a:solidFill>
                  <a:srgbClr val="459597"/>
                </a:solidFill>
                <a:ea typeface="Calibri" panose="020F0502020204030204"/>
                <a:cs typeface="Calibri" panose="020F0502020204030204"/>
                <a:hlinkClick r:id="rId6">
                  <a:extLst>
                    <a:ext uri="{A12FA001-AC4F-418D-AE19-62706E023703}">
                      <ahyp:hlinkClr xmlns:ahyp="http://schemas.microsoft.com/office/drawing/2018/hyperlinkcolor" val="tx"/>
                    </a:ext>
                  </a:extLst>
                </a:hlinkClick>
              </a:rPr>
              <a:t>  Booking.com – Turistična kmetija Weiss </a:t>
            </a:r>
            <a:r>
              <a:rPr lang="en-IE" dirty="0">
                <a:solidFill>
                  <a:srgbClr val="459597"/>
                </a:solidFill>
                <a:ea typeface="Calibri" panose="020F0502020204030204"/>
                <a:cs typeface="Calibri" panose="020F0502020204030204"/>
              </a:rPr>
              <a:t>   </a:t>
            </a:r>
            <a:endParaRPr lang="en-IE" dirty="0">
              <a:solidFill>
                <a:srgbClr val="459597"/>
              </a:solidFill>
              <a:hlinkClick r:id="rId6">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14273596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9BC53D-0819-CF28-21A8-18EAC6E29A1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A2E5384B-BDC8-E88E-E460-A8738EB892DB}"/>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E4A04BE2-D4E1-B941-BC0D-815493B51A4A}"/>
              </a:ext>
            </a:extLst>
          </p:cNvPr>
          <p:cNvSpPr>
            <a:spLocks noGrp="1"/>
          </p:cNvSpPr>
          <p:nvPr>
            <p:ph type="body" sz="quarter" idx="19"/>
          </p:nvPr>
        </p:nvSpPr>
        <p:spPr>
          <a:xfrm>
            <a:off x="423358" y="941779"/>
            <a:ext cx="1197303" cy="385564"/>
          </a:xfrm>
        </p:spPr>
        <p:txBody>
          <a:bodyPr/>
          <a:lstStyle/>
          <a:p>
            <a:r>
              <a:rPr lang="en-US" dirty="0"/>
              <a:t>02</a:t>
            </a:r>
          </a:p>
        </p:txBody>
      </p:sp>
      <p:sp>
        <p:nvSpPr>
          <p:cNvPr id="7" name="Text Placeholder 6">
            <a:extLst>
              <a:ext uri="{FF2B5EF4-FFF2-40B4-BE49-F238E27FC236}">
                <a16:creationId xmlns:a16="http://schemas.microsoft.com/office/drawing/2014/main" id="{13083FC7-241C-7EEA-B15D-5475F74C1BCB}"/>
              </a:ext>
            </a:extLst>
          </p:cNvPr>
          <p:cNvSpPr>
            <a:spLocks noGrp="1"/>
          </p:cNvSpPr>
          <p:nvPr>
            <p:ph type="body" sz="quarter" idx="16"/>
          </p:nvPr>
        </p:nvSpPr>
        <p:spPr>
          <a:xfrm>
            <a:off x="4335481" y="827416"/>
            <a:ext cx="6695704" cy="803654"/>
          </a:xfrm>
          <a:prstGeom prst="rect">
            <a:avLst/>
          </a:prstGeom>
        </p:spPr>
        <p:txBody>
          <a:bodyPr/>
          <a:lstStyle/>
          <a:p>
            <a:pPr>
              <a:lnSpc>
                <a:spcPts val="2960"/>
              </a:lnSpc>
            </a:pPr>
            <a:r>
              <a:rPr lang="en-GB" dirty="0"/>
              <a:t>Vzpostavitev jasne in pravočasne komunikacije</a:t>
            </a:r>
          </a:p>
          <a:p>
            <a:pPr>
              <a:lnSpc>
                <a:spcPts val="2960"/>
              </a:lnSpc>
            </a:pPr>
            <a:endParaRPr lang="en-GB" dirty="0"/>
          </a:p>
        </p:txBody>
      </p:sp>
      <p:sp>
        <p:nvSpPr>
          <p:cNvPr id="4" name="Text Placeholder 3">
            <a:extLst>
              <a:ext uri="{FF2B5EF4-FFF2-40B4-BE49-F238E27FC236}">
                <a16:creationId xmlns:a16="http://schemas.microsoft.com/office/drawing/2014/main" id="{078DE5BA-3CC1-6C01-61AC-6D48696976B6}"/>
              </a:ext>
            </a:extLst>
          </p:cNvPr>
          <p:cNvSpPr>
            <a:spLocks noGrp="1"/>
          </p:cNvSpPr>
          <p:nvPr>
            <p:ph type="body" sz="quarter" idx="21"/>
          </p:nvPr>
        </p:nvSpPr>
        <p:spPr>
          <a:xfrm>
            <a:off x="4335481" y="1927759"/>
            <a:ext cx="7036480"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Dobra komunikacija je eden najpomembnejših delov gostiteljstva. Ni vam treba pisati dolgih e-poštnih sporočil – samo posredujte prave informacije v pravem trenutku. Orodja, kot so predloge sporočil ali načrtovani odgovori, vam lahko prihranijo čas.</a:t>
            </a:r>
          </a:p>
          <a:p>
            <a:pPr>
              <a:lnSpc>
                <a:spcPts val="2340"/>
              </a:lnSpc>
            </a:pPr>
            <a:br>
              <a:rPr lang="en-GB" b="0" i="0" dirty="0">
                <a:effectLst/>
                <a:latin typeface="Calibri"/>
                <a:ea typeface="Calibri"/>
                <a:cs typeface="Calibri"/>
              </a:rPr>
            </a:br>
            <a:r>
              <a:rPr lang="en-GB" b="0" i="0" dirty="0">
                <a:effectLst/>
                <a:latin typeface="Calibri"/>
                <a:ea typeface="Calibri"/>
                <a:cs typeface="Calibri"/>
              </a:rPr>
              <a:t>V tem delu bomo pogledali nasvete in orodja za nemoteno komunikacijo. Jasna sporočila pomenijo manj vprašanj, boljše bivanje in zadovoljnejše goste.</a:t>
            </a:r>
          </a:p>
          <a:p>
            <a:pPr>
              <a:lnSpc>
                <a:spcPts val="2340"/>
              </a:lnSpc>
            </a:pPr>
            <a:endParaRPr lang="en-US" sz="2200" dirty="0"/>
          </a:p>
        </p:txBody>
      </p:sp>
      <p:sp>
        <p:nvSpPr>
          <p:cNvPr id="11" name="Slide Number Placeholder 5">
            <a:extLst>
              <a:ext uri="{FF2B5EF4-FFF2-40B4-BE49-F238E27FC236}">
                <a16:creationId xmlns:a16="http://schemas.microsoft.com/office/drawing/2014/main" id="{CA175973-EA29-615C-377A-E1BF238C791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38</a:t>
            </a:fld>
            <a:endParaRPr lang="fr-CA" sz="1200" dirty="0"/>
          </a:p>
        </p:txBody>
      </p:sp>
      <p:pic>
        <p:nvPicPr>
          <p:cNvPr id="2" name="Picture 1">
            <a:extLst>
              <a:ext uri="{FF2B5EF4-FFF2-40B4-BE49-F238E27FC236}">
                <a16:creationId xmlns:a16="http://schemas.microsoft.com/office/drawing/2014/main" id="{F2BEC4EC-AD49-7F82-F4AB-2ED4D4265D65}"/>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630216" y="3941530"/>
            <a:ext cx="3580276" cy="2659133"/>
          </a:xfrm>
          <a:prstGeom prst="rect">
            <a:avLst/>
          </a:prstGeom>
        </p:spPr>
      </p:pic>
    </p:spTree>
    <p:extLst>
      <p:ext uri="{BB962C8B-B14F-4D97-AF65-F5344CB8AC3E}">
        <p14:creationId xmlns:p14="http://schemas.microsoft.com/office/powerpoint/2010/main" val="13414726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4D7EA80-DF18-54D4-BB28-B7282BCAD6D0}"/>
              </a:ext>
            </a:extLst>
          </p:cNvPr>
          <p:cNvSpPr>
            <a:spLocks noGrp="1"/>
          </p:cNvSpPr>
          <p:nvPr>
            <p:ph type="body" sz="quarter" idx="13"/>
          </p:nvPr>
        </p:nvSpPr>
        <p:spPr>
          <a:xfrm>
            <a:off x="429270" y="842737"/>
            <a:ext cx="4802284" cy="4556399"/>
          </a:xfrm>
        </p:spPr>
        <p:txBody>
          <a:bodyPr lIns="91440" tIns="45720" rIns="91440" bIns="45720" anchor="ctr">
            <a:normAutofit/>
          </a:bodyPr>
          <a:lstStyle/>
          <a:p>
            <a:pPr>
              <a:lnSpc>
                <a:spcPts val="2760"/>
              </a:lnSpc>
            </a:pPr>
            <a:r>
              <a:rPr lang="en-US" b="1" dirty="0"/>
              <a:t>"Najpomembnejša stvar v komunikaciji je slišati tisto, kar ni izrečeno." </a:t>
            </a:r>
            <a:r>
              <a:rPr lang="en-US" dirty="0"/>
              <a:t>— </a:t>
            </a:r>
          </a:p>
          <a:p>
            <a:pPr>
              <a:lnSpc>
                <a:spcPts val="2760"/>
              </a:lnSpc>
            </a:pPr>
            <a:r>
              <a:rPr lang="en-US" dirty="0"/>
              <a:t>Peter Drucker</a:t>
            </a:r>
            <a:endParaRPr lang="sl-SI" dirty="0"/>
          </a:p>
          <a:p>
            <a:endParaRPr lang="sl-SI" dirty="0"/>
          </a:p>
          <a:p>
            <a:endParaRPr lang="sl-SI" dirty="0"/>
          </a:p>
          <a:p>
            <a:pPr>
              <a:lnSpc>
                <a:spcPts val="2340"/>
              </a:lnSpc>
            </a:pPr>
            <a:r>
              <a:rPr lang="en-US" sz="2400" dirty="0"/>
              <a:t>Ta citat poudarja moč digitalnih in neverbalnih signalov — kot so pogovori po e-pošti, govorica telesa, izraz obraza in ton glasu — pri učinkovitem reševanju problemov in razumevanju vprašanj, ki so pogosto pomembnejši od samih besed. </a:t>
            </a:r>
            <a:endParaRPr lang="en-GB" sz="2400" dirty="0"/>
          </a:p>
        </p:txBody>
      </p:sp>
      <p:pic>
        <p:nvPicPr>
          <p:cNvPr id="7" name="Picture Placeholder 6">
            <a:extLst>
              <a:ext uri="{FF2B5EF4-FFF2-40B4-BE49-F238E27FC236}">
                <a16:creationId xmlns:a16="http://schemas.microsoft.com/office/drawing/2014/main" id="{DDE8E84C-FE4F-66F5-8906-5F0E95EBF707}"/>
              </a:ext>
            </a:extLst>
          </p:cNvPr>
          <p:cNvPicPr>
            <a:picLocks noGrp="1" noChangeAspect="1"/>
          </p:cNvPicPr>
          <p:nvPr>
            <p:ph type="pic" sz="quarter" idx="19"/>
          </p:nvPr>
        </p:nvPicPr>
        <p:blipFill>
          <a:blip r:embed="rId2"/>
          <a:srcRect l="2197" r="2197"/>
          <a:stretch>
            <a:fillRect/>
          </a:stretch>
        </p:blipFill>
        <p:spPr/>
      </p:pic>
      <p:sp>
        <p:nvSpPr>
          <p:cNvPr id="4" name="Text Placeholder 3">
            <a:extLst>
              <a:ext uri="{FF2B5EF4-FFF2-40B4-BE49-F238E27FC236}">
                <a16:creationId xmlns:a16="http://schemas.microsoft.com/office/drawing/2014/main" id="{B8ABA7A9-18A2-7CF6-F78A-CE4C039898B2}"/>
              </a:ext>
            </a:extLst>
          </p:cNvPr>
          <p:cNvSpPr>
            <a:spLocks noGrp="1"/>
          </p:cNvSpPr>
          <p:nvPr>
            <p:ph type="body" sz="quarter" idx="65"/>
          </p:nvPr>
        </p:nvSpPr>
        <p:spPr/>
        <p:txBody>
          <a:bodyPr lIns="91440" tIns="45720" rIns="91440" bIns="45720" anchor="ctr">
            <a:noAutofit/>
          </a:bodyPr>
          <a:lstStyle/>
          <a:p>
            <a:pPr algn="ctr"/>
            <a:r>
              <a:rPr lang="en-GB" sz="1200" dirty="0" err="1">
                <a:latin typeface="Calibri"/>
                <a:ea typeface="Calibri"/>
                <a:cs typeface="Calibri"/>
              </a:rPr>
              <a:t>Fotografija</a:t>
            </a:r>
            <a:r>
              <a:rPr lang="en-GB" sz="1200" dirty="0">
                <a:latin typeface="Calibri"/>
                <a:ea typeface="Calibri"/>
                <a:cs typeface="Calibri"/>
              </a:rPr>
              <a:t>: Amsterdam, </a:t>
            </a:r>
            <a:r>
              <a:rPr lang="en-GB" sz="1200" dirty="0" err="1">
                <a:latin typeface="Calibri"/>
                <a:ea typeface="Calibri"/>
                <a:cs typeface="Calibri"/>
              </a:rPr>
              <a:t>čoln</a:t>
            </a:r>
            <a:r>
              <a:rPr lang="en-GB" sz="1200" dirty="0">
                <a:latin typeface="Calibri"/>
                <a:ea typeface="Calibri"/>
                <a:cs typeface="Calibri"/>
              </a:rPr>
              <a:t>, </a:t>
            </a:r>
            <a:r>
              <a:rPr lang="en-GB" sz="1200" dirty="0" err="1">
                <a:latin typeface="Calibri"/>
                <a:ea typeface="Calibri"/>
                <a:cs typeface="Calibri"/>
              </a:rPr>
              <a:t>Nizozemska</a:t>
            </a:r>
            <a:endParaRPr lang="en-GB" sz="1200">
              <a:latin typeface="Calibri"/>
              <a:ea typeface="Calibri"/>
              <a:cs typeface="Calibri"/>
            </a:endParaRPr>
          </a:p>
        </p:txBody>
      </p:sp>
      <p:sp>
        <p:nvSpPr>
          <p:cNvPr id="5" name="Freeform 4">
            <a:extLst>
              <a:ext uri="{FF2B5EF4-FFF2-40B4-BE49-F238E27FC236}">
                <a16:creationId xmlns:a16="http://schemas.microsoft.com/office/drawing/2014/main" id="{CEB5F2D8-978B-52FA-7566-47DD3B617177}"/>
              </a:ext>
            </a:extLst>
          </p:cNvPr>
          <p:cNvSpPr/>
          <p:nvPr/>
        </p:nvSpPr>
        <p:spPr>
          <a:xfrm>
            <a:off x="5032550" y="1749336"/>
            <a:ext cx="1894725" cy="137160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3" name="Slide Number Placeholder 5">
            <a:extLst>
              <a:ext uri="{FF2B5EF4-FFF2-40B4-BE49-F238E27FC236}">
                <a16:creationId xmlns:a16="http://schemas.microsoft.com/office/drawing/2014/main" id="{EA92514A-06EE-F809-64EB-1200864D8594}"/>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39</a:t>
            </a:fld>
            <a:endParaRPr lang="fr-CA" sz="1200" dirty="0"/>
          </a:p>
        </p:txBody>
      </p:sp>
    </p:spTree>
    <p:extLst>
      <p:ext uri="{BB962C8B-B14F-4D97-AF65-F5344CB8AC3E}">
        <p14:creationId xmlns:p14="http://schemas.microsoft.com/office/powerpoint/2010/main" val="41181867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AC5DD5-9E28-0485-AF10-C3227E47CFA1}"/>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B26CCF2-4A4C-E1AD-652E-289325730406}"/>
              </a:ext>
            </a:extLst>
          </p:cNvPr>
          <p:cNvSpPr>
            <a:spLocks noGrp="1"/>
          </p:cNvSpPr>
          <p:nvPr>
            <p:ph type="body" sz="quarter" idx="15"/>
          </p:nvPr>
        </p:nvSpPr>
        <p:spPr>
          <a:xfrm>
            <a:off x="5910956" y="1073345"/>
            <a:ext cx="700387" cy="689518"/>
          </a:xfrm>
        </p:spPr>
        <p:txBody>
          <a:bodyPr anchor="b"/>
          <a:lstStyle/>
          <a:p>
            <a:r>
              <a:rPr lang="en-US" sz="3600" b="1" dirty="0"/>
              <a:t>02</a:t>
            </a:r>
          </a:p>
        </p:txBody>
      </p:sp>
      <p:sp>
        <p:nvSpPr>
          <p:cNvPr id="6" name="Text Placeholder 5">
            <a:extLst>
              <a:ext uri="{FF2B5EF4-FFF2-40B4-BE49-F238E27FC236}">
                <a16:creationId xmlns:a16="http://schemas.microsoft.com/office/drawing/2014/main" id="{FDF3E9C7-2198-75C9-78C6-4F8002402391}"/>
              </a:ext>
            </a:extLst>
          </p:cNvPr>
          <p:cNvSpPr>
            <a:spLocks noGrp="1"/>
          </p:cNvSpPr>
          <p:nvPr>
            <p:ph type="body" sz="quarter" idx="14"/>
          </p:nvPr>
        </p:nvSpPr>
        <p:spPr>
          <a:xfrm>
            <a:off x="6679764" y="1073345"/>
            <a:ext cx="4415332" cy="689519"/>
          </a:xfrm>
        </p:spPr>
        <p:txBody>
          <a:bodyPr anchor="t"/>
          <a:lstStyle/>
          <a:p>
            <a:pPr>
              <a:lnSpc>
                <a:spcPts val="2240"/>
              </a:lnSpc>
            </a:pPr>
            <a:r>
              <a:rPr lang="en-US" b="1" kern="1200" dirty="0">
                <a:solidFill>
                  <a:srgbClr val="EC7C69"/>
                </a:solidFill>
                <a:latin typeface="+mn-lt"/>
                <a:ea typeface="+mn-ea"/>
                <a:cs typeface="+mn-cs"/>
              </a:rPr>
              <a:t>Orodja in sistemi za učinkovito delovanje</a:t>
            </a:r>
          </a:p>
          <a:p>
            <a:pPr>
              <a:lnSpc>
                <a:spcPts val="2240"/>
              </a:lnSpc>
            </a:pPr>
            <a:endParaRPr lang="en-GB" b="1" kern="1200" dirty="0">
              <a:solidFill>
                <a:srgbClr val="EC7C69"/>
              </a:solidFill>
              <a:latin typeface="+mn-lt"/>
              <a:ea typeface="+mn-ea"/>
              <a:cs typeface="+mn-cs"/>
            </a:endParaRPr>
          </a:p>
        </p:txBody>
      </p:sp>
      <p:sp>
        <p:nvSpPr>
          <p:cNvPr id="9" name="Text Placeholder 8">
            <a:extLst>
              <a:ext uri="{FF2B5EF4-FFF2-40B4-BE49-F238E27FC236}">
                <a16:creationId xmlns:a16="http://schemas.microsoft.com/office/drawing/2014/main" id="{EE89ECEB-888E-DCE3-4D08-92982163BB44}"/>
              </a:ext>
            </a:extLst>
          </p:cNvPr>
          <p:cNvSpPr>
            <a:spLocks noGrp="1"/>
          </p:cNvSpPr>
          <p:nvPr>
            <p:ph type="body" sz="quarter" idx="28"/>
          </p:nvPr>
        </p:nvSpPr>
        <p:spPr>
          <a:xfrm>
            <a:off x="476910" y="1588926"/>
            <a:ext cx="5235446" cy="4246763"/>
          </a:xfrm>
        </p:spPr>
        <p:txBody>
          <a:bodyPr lIns="91440" tIns="45720" rIns="91440" bIns="45720" anchor="t"/>
          <a:lstStyle/>
          <a:p>
            <a:pPr marL="0" indent="0">
              <a:lnSpc>
                <a:spcPts val="2180"/>
              </a:lnSpc>
            </a:pPr>
            <a:r>
              <a:rPr lang="en-US" sz="2200" b="0" dirty="0"/>
              <a:t>V nadaljevanju modul predstavlja </a:t>
            </a:r>
            <a:r>
              <a:rPr lang="en-US" sz="2200" dirty="0"/>
              <a:t>orodja in sisteme za učinkovito delovanje ter </a:t>
            </a:r>
            <a:r>
              <a:rPr lang="en-US" sz="2200" b="0" dirty="0"/>
              <a:t>poudarja</a:t>
            </a:r>
            <a:r>
              <a:rPr lang="en-US" sz="2200" dirty="0"/>
              <a:t>,</a:t>
            </a:r>
            <a:r>
              <a:rPr lang="en-US" sz="2200" b="0" dirty="0"/>
              <a:t> kako lahko cenovno dostopne digitalne rešitve in avtomatizacija zmanjšajo stres, prihranijo čas in zagotovijo dosledno raven storitev. </a:t>
            </a:r>
          </a:p>
          <a:p>
            <a:pPr marL="0" indent="0">
              <a:lnSpc>
                <a:spcPts val="2180"/>
              </a:lnSpc>
            </a:pPr>
            <a:endParaRPr lang="en-US" sz="2200" b="0" dirty="0"/>
          </a:p>
          <a:p>
            <a:pPr marL="0" indent="0">
              <a:lnSpc>
                <a:spcPts val="2180"/>
              </a:lnSpc>
            </a:pPr>
            <a:r>
              <a:rPr lang="en-US" sz="2200" b="0" dirty="0" err="1"/>
              <a:t>Študenti</a:t>
            </a:r>
            <a:r>
              <a:rPr lang="en-US" sz="2200" b="0" dirty="0"/>
              <a:t> </a:t>
            </a:r>
            <a:r>
              <a:rPr lang="en-US" sz="2200" b="0" dirty="0" err="1"/>
              <a:t>bodo</a:t>
            </a:r>
            <a:r>
              <a:rPr lang="en-US" sz="2200" b="0" dirty="0"/>
              <a:t> </a:t>
            </a:r>
            <a:r>
              <a:rPr lang="en-US" sz="2200" b="0" dirty="0" err="1"/>
              <a:t>spoznali</a:t>
            </a:r>
            <a:r>
              <a:rPr lang="en-US" sz="2200" b="0" dirty="0"/>
              <a:t>, </a:t>
            </a:r>
            <a:r>
              <a:rPr lang="en-US" sz="2200" b="0" dirty="0" err="1"/>
              <a:t>kako</a:t>
            </a:r>
            <a:r>
              <a:rPr lang="en-US" sz="2200" b="0" dirty="0"/>
              <a:t> </a:t>
            </a:r>
            <a:r>
              <a:rPr lang="en-US" sz="2200" b="0" dirty="0" err="1"/>
              <a:t>jim</a:t>
            </a:r>
            <a:r>
              <a:rPr lang="en-US" sz="2200" b="0" dirty="0"/>
              <a:t> </a:t>
            </a:r>
            <a:r>
              <a:rPr lang="en-US" sz="2200" b="0" dirty="0" err="1"/>
              <a:t>učinkoviti</a:t>
            </a:r>
            <a:r>
              <a:rPr lang="en-US" sz="2200" b="0" dirty="0"/>
              <a:t> </a:t>
            </a:r>
            <a:r>
              <a:rPr lang="en-US" sz="2200" b="0" dirty="0" err="1"/>
              <a:t>sistemi</a:t>
            </a:r>
            <a:r>
              <a:rPr lang="en-US" sz="2200" b="0" dirty="0"/>
              <a:t> </a:t>
            </a:r>
            <a:r>
              <a:rPr lang="en-US" sz="2200" b="0" dirty="0" err="1"/>
              <a:t>omogočajo</a:t>
            </a:r>
            <a:r>
              <a:rPr lang="en-US" sz="2200" b="0" dirty="0"/>
              <a:t>, da se osredotočijo na najpomembnejše – ustvarjanje nepozabnih izkušenj za goste.</a:t>
            </a:r>
          </a:p>
        </p:txBody>
      </p:sp>
      <p:sp>
        <p:nvSpPr>
          <p:cNvPr id="11" name="Text Placeholder 10">
            <a:extLst>
              <a:ext uri="{FF2B5EF4-FFF2-40B4-BE49-F238E27FC236}">
                <a16:creationId xmlns:a16="http://schemas.microsoft.com/office/drawing/2014/main" id="{8DCD2C7B-2B9F-8C77-4662-84F71B106E1D}"/>
              </a:ext>
            </a:extLst>
          </p:cNvPr>
          <p:cNvSpPr>
            <a:spLocks noGrp="1"/>
          </p:cNvSpPr>
          <p:nvPr>
            <p:ph type="body" sz="quarter" idx="30"/>
          </p:nvPr>
        </p:nvSpPr>
        <p:spPr>
          <a:xfrm>
            <a:off x="6679764" y="1763733"/>
            <a:ext cx="4938958" cy="311554"/>
          </a:xfrm>
        </p:spPr>
        <p:txBody>
          <a:bodyPr anchor="t"/>
          <a:lstStyle/>
          <a:p>
            <a:pPr marL="342900" indent="-342900">
              <a:spcAft>
                <a:spcPts val="600"/>
              </a:spcAft>
              <a:buFont typeface="Arial" panose="020B0604020202020204" pitchFamily="34" charset="0"/>
              <a:buChar char="•"/>
            </a:pPr>
            <a:r>
              <a:rPr lang="en-US" sz="2000" dirty="0">
                <a:solidFill>
                  <a:srgbClr val="414141"/>
                </a:solidFill>
              </a:rPr>
              <a:t>Uporabite preprosta orodja, da boste </a:t>
            </a:r>
            <a:r>
              <a:rPr lang="en-US" sz="2000" b="1" dirty="0">
                <a:solidFill>
                  <a:srgbClr val="414141"/>
                </a:solidFill>
              </a:rPr>
              <a:t>ostali </a:t>
            </a:r>
            <a:r>
              <a:rPr lang="en-US" sz="2000" b="1" dirty="0" err="1">
                <a:solidFill>
                  <a:srgbClr val="414141"/>
                </a:solidFill>
              </a:rPr>
              <a:t>organizirani</a:t>
            </a:r>
            <a:r>
              <a:rPr lang="en-US" sz="2000" b="1" dirty="0">
                <a:solidFill>
                  <a:srgbClr val="414141"/>
                </a:solidFill>
              </a:rPr>
              <a:t>. </a:t>
            </a:r>
          </a:p>
          <a:p>
            <a:pPr marL="342900" indent="-342900">
              <a:spcAft>
                <a:spcPts val="600"/>
              </a:spcAft>
              <a:buFont typeface="Arial" panose="020B0604020202020204" pitchFamily="34" charset="0"/>
              <a:buChar char="•"/>
            </a:pPr>
            <a:r>
              <a:rPr lang="en-US" sz="2000" dirty="0">
                <a:solidFill>
                  <a:srgbClr val="414141"/>
                </a:solidFill>
              </a:rPr>
              <a:t>Poiščite cenovno dostopna orodja, ki </a:t>
            </a:r>
            <a:r>
              <a:rPr lang="en-US" sz="2000" b="1" dirty="0">
                <a:solidFill>
                  <a:srgbClr val="414141"/>
                </a:solidFill>
              </a:rPr>
              <a:t>poenostavljajo vsakodnevne naloge gostitelja</a:t>
            </a:r>
            <a:r>
              <a:rPr lang="en-US" sz="2000" dirty="0">
                <a:solidFill>
                  <a:srgbClr val="414141"/>
                </a:solidFill>
              </a:rPr>
              <a:t>.</a:t>
            </a:r>
          </a:p>
          <a:p>
            <a:pPr marL="342900" indent="-342900">
              <a:spcAft>
                <a:spcPts val="600"/>
              </a:spcAft>
              <a:buFont typeface="Arial" panose="020B0604020202020204" pitchFamily="34" charset="0"/>
              <a:buChar char="•"/>
            </a:pPr>
            <a:r>
              <a:rPr lang="en-US" sz="2000" b="1" dirty="0">
                <a:solidFill>
                  <a:srgbClr val="414141"/>
                </a:solidFill>
              </a:rPr>
              <a:t>Avtomatizirajte rutinske procese, </a:t>
            </a:r>
            <a:r>
              <a:rPr lang="en-US" sz="2000" dirty="0">
                <a:solidFill>
                  <a:srgbClr val="414141"/>
                </a:solidFill>
              </a:rPr>
              <a:t>kot so navodila za prijavo, opomniki in zahteve za ocene.</a:t>
            </a:r>
          </a:p>
          <a:p>
            <a:pPr marL="342900" indent="-342900">
              <a:spcAft>
                <a:spcPts val="600"/>
              </a:spcAft>
              <a:buFont typeface="Arial" panose="020B0604020202020204" pitchFamily="34" charset="0"/>
              <a:buChar char="•"/>
            </a:pPr>
            <a:r>
              <a:rPr lang="en-US" sz="2000" dirty="0">
                <a:solidFill>
                  <a:srgbClr val="414141"/>
                </a:solidFill>
              </a:rPr>
              <a:t>Učinkovito </a:t>
            </a:r>
            <a:r>
              <a:rPr lang="en-US" sz="2000" dirty="0" err="1">
                <a:solidFill>
                  <a:srgbClr val="414141"/>
                </a:solidFill>
              </a:rPr>
              <a:t>organizirajte </a:t>
            </a:r>
            <a:r>
              <a:rPr lang="en-US" sz="2000" dirty="0">
                <a:solidFill>
                  <a:srgbClr val="414141"/>
                </a:solidFill>
              </a:rPr>
              <a:t>poslovanje, </a:t>
            </a:r>
            <a:r>
              <a:rPr lang="en-US" sz="2000" b="1" dirty="0">
                <a:solidFill>
                  <a:srgbClr val="414141"/>
                </a:solidFill>
              </a:rPr>
              <a:t>da prihranite čas in zmanjšate stres.</a:t>
            </a:r>
          </a:p>
          <a:p>
            <a:pPr marL="342900" indent="-342900">
              <a:spcAft>
                <a:spcPts val="600"/>
              </a:spcAft>
              <a:buFont typeface="Arial" panose="020B0604020202020204" pitchFamily="34" charset="0"/>
              <a:buChar char="•"/>
            </a:pPr>
            <a:r>
              <a:rPr lang="en-US" sz="2000" dirty="0">
                <a:solidFill>
                  <a:srgbClr val="414141"/>
                </a:solidFill>
              </a:rPr>
              <a:t>Uravnotežite avtomatizacijo z osebnim pristopom, da ohranite </a:t>
            </a:r>
            <a:r>
              <a:rPr lang="en-US" sz="2000" b="1" dirty="0">
                <a:solidFill>
                  <a:srgbClr val="414141"/>
                </a:solidFill>
              </a:rPr>
              <a:t>visoko kakovostno izkušnjo gostov.</a:t>
            </a:r>
          </a:p>
          <a:p>
            <a:pPr marL="342900" indent="-342900">
              <a:spcAft>
                <a:spcPts val="600"/>
              </a:spcAft>
              <a:buFont typeface="Arial" panose="020B0604020202020204" pitchFamily="34" charset="0"/>
              <a:buChar char="•"/>
            </a:pPr>
            <a:endParaRPr lang="en-GB" sz="2000" dirty="0">
              <a:solidFill>
                <a:srgbClr val="414141"/>
              </a:solidFill>
            </a:endParaRPr>
          </a:p>
        </p:txBody>
      </p:sp>
      <p:sp>
        <p:nvSpPr>
          <p:cNvPr id="8" name="Text Placeholder 7">
            <a:extLst>
              <a:ext uri="{FF2B5EF4-FFF2-40B4-BE49-F238E27FC236}">
                <a16:creationId xmlns:a16="http://schemas.microsoft.com/office/drawing/2014/main" id="{36AD0CAE-C7BE-39E2-3933-B1E3E8483915}"/>
              </a:ext>
            </a:extLst>
          </p:cNvPr>
          <p:cNvSpPr>
            <a:spLocks noGrp="1"/>
          </p:cNvSpPr>
          <p:nvPr>
            <p:ph type="body" sz="quarter" idx="27"/>
          </p:nvPr>
        </p:nvSpPr>
        <p:spPr>
          <a:xfrm>
            <a:off x="675469" y="352593"/>
            <a:ext cx="5041923" cy="720752"/>
          </a:xfrm>
        </p:spPr>
        <p:txBody>
          <a:bodyPr lIns="91440" tIns="45720" rIns="91440" bIns="45720" anchor="ctr">
            <a:noAutofit/>
          </a:bodyPr>
          <a:lstStyle/>
          <a:p>
            <a:r>
              <a:rPr lang="en-US" b="1" dirty="0"/>
              <a:t>Pregled modula 5</a:t>
            </a:r>
          </a:p>
        </p:txBody>
      </p:sp>
      <p:cxnSp>
        <p:nvCxnSpPr>
          <p:cNvPr id="34" name="Straight Connector 33">
            <a:extLst>
              <a:ext uri="{FF2B5EF4-FFF2-40B4-BE49-F238E27FC236}">
                <a16:creationId xmlns:a16="http://schemas.microsoft.com/office/drawing/2014/main" id="{86B8D434-90D2-06A8-ED69-342AFABB41E2}"/>
              </a:ext>
            </a:extLst>
          </p:cNvPr>
          <p:cNvCxnSpPr>
            <a:cxnSpLocks/>
          </p:cNvCxnSpPr>
          <p:nvPr/>
        </p:nvCxnSpPr>
        <p:spPr>
          <a:xfrm flipH="1">
            <a:off x="6009620" y="171306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CAC5A78D-68E6-9F3C-04B9-45BE7EA2E4A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4</a:t>
            </a:fld>
            <a:endParaRPr lang="fr-CA" sz="1200" dirty="0"/>
          </a:p>
        </p:txBody>
      </p:sp>
      <p:pic>
        <p:nvPicPr>
          <p:cNvPr id="16" name="Picture 15">
            <a:extLst>
              <a:ext uri="{FF2B5EF4-FFF2-40B4-BE49-F238E27FC236}">
                <a16:creationId xmlns:a16="http://schemas.microsoft.com/office/drawing/2014/main" id="{71BA04FB-6C9D-19B8-82B2-C0FA17BFDBD8}"/>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2003122" y="4955651"/>
            <a:ext cx="3580276" cy="2123680"/>
          </a:xfrm>
          <a:prstGeom prst="rect">
            <a:avLst/>
          </a:prstGeom>
        </p:spPr>
      </p:pic>
      <p:sp>
        <p:nvSpPr>
          <p:cNvPr id="2" name="Text Placeholder 5">
            <a:extLst>
              <a:ext uri="{FF2B5EF4-FFF2-40B4-BE49-F238E27FC236}">
                <a16:creationId xmlns:a16="http://schemas.microsoft.com/office/drawing/2014/main" id="{2816CF39-7BE1-6994-46CA-E2068089E5BA}"/>
              </a:ext>
            </a:extLst>
          </p:cNvPr>
          <p:cNvSpPr txBox="1">
            <a:spLocks/>
          </p:cNvSpPr>
          <p:nvPr/>
        </p:nvSpPr>
        <p:spPr>
          <a:xfrm>
            <a:off x="6708063" y="383826"/>
            <a:ext cx="4415332" cy="689519"/>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3200" b="1" dirty="0"/>
              <a:t>Učni izidi</a:t>
            </a:r>
          </a:p>
          <a:p>
            <a:pPr>
              <a:lnSpc>
                <a:spcPts val="2240"/>
              </a:lnSpc>
            </a:pPr>
            <a:endParaRPr lang="en-GB" sz="3200" b="1" dirty="0"/>
          </a:p>
        </p:txBody>
      </p:sp>
    </p:spTree>
    <p:extLst>
      <p:ext uri="{BB962C8B-B14F-4D97-AF65-F5344CB8AC3E}">
        <p14:creationId xmlns:p14="http://schemas.microsoft.com/office/powerpoint/2010/main" val="10181297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3C712F-59D8-0D13-35CB-83B9BCE3BFA8}"/>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92877BE4-BCD9-69DF-6D20-3B6D85DB9C12}"/>
              </a:ext>
            </a:extLst>
          </p:cNvPr>
          <p:cNvSpPr txBox="1">
            <a:spLocks/>
          </p:cNvSpPr>
          <p:nvPr/>
        </p:nvSpPr>
        <p:spPr>
          <a:xfrm>
            <a:off x="629645" y="307773"/>
            <a:ext cx="631648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Potrditev rezervacije po e-pošti – </a:t>
            </a:r>
            <a:r>
              <a:rPr lang="en-US" dirty="0">
                <a:solidFill>
                  <a:srgbClr val="EC7C69"/>
                </a:solidFill>
              </a:rPr>
              <a:t>določite pričakovanja</a:t>
            </a:r>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45E6E8A9-BC70-9544-9863-C23DFC80EDF3}"/>
              </a:ext>
            </a:extLst>
          </p:cNvPr>
          <p:cNvCxnSpPr>
            <a:cxnSpLocks/>
          </p:cNvCxnSpPr>
          <p:nvPr/>
        </p:nvCxnSpPr>
        <p:spPr>
          <a:xfrm>
            <a:off x="0" y="1500714"/>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40857E91-9A1B-57D1-CC13-9D9663631C5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40</a:t>
            </a:fld>
            <a:endParaRPr lang="fr-CA" sz="1200" dirty="0"/>
          </a:p>
        </p:txBody>
      </p:sp>
      <p:sp>
        <p:nvSpPr>
          <p:cNvPr id="5" name="Text Placeholder 4">
            <a:extLst>
              <a:ext uri="{FF2B5EF4-FFF2-40B4-BE49-F238E27FC236}">
                <a16:creationId xmlns:a16="http://schemas.microsoft.com/office/drawing/2014/main" id="{25609A00-5A3C-C845-5B04-D0E8FA182F75}"/>
              </a:ext>
            </a:extLst>
          </p:cNvPr>
          <p:cNvSpPr txBox="1">
            <a:spLocks/>
          </p:cNvSpPr>
          <p:nvPr/>
        </p:nvSpPr>
        <p:spPr>
          <a:xfrm>
            <a:off x="4226395" y="1890002"/>
            <a:ext cx="6648594" cy="3657600"/>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380"/>
              </a:lnSpc>
              <a:buClr>
                <a:srgbClr val="459597"/>
              </a:buClr>
            </a:pPr>
            <a:r>
              <a:rPr lang="en-GB" sz="2200" b="1">
                <a:solidFill>
                  <a:srgbClr val="EC7C69"/>
                </a:solidFill>
              </a:rPr>
              <a:t>Pred </a:t>
            </a:r>
            <a:r>
              <a:rPr lang="en-GB" sz="2200" b="1" err="1">
                <a:solidFill>
                  <a:srgbClr val="EC7C69"/>
                </a:solidFill>
              </a:rPr>
              <a:t>bivanjem</a:t>
            </a:r>
            <a:r>
              <a:rPr lang="en-GB" sz="2200" b="1">
                <a:solidFill>
                  <a:srgbClr val="EC7C69"/>
                </a:solidFill>
              </a:rPr>
              <a:t> </a:t>
            </a:r>
            <a:endParaRPr lang="en-GB" sz="2200">
              <a:solidFill>
                <a:srgbClr val="EC7C69"/>
              </a:solidFill>
            </a:endParaRPr>
          </a:p>
          <a:p>
            <a:pPr marL="285750" indent="-285750">
              <a:lnSpc>
                <a:spcPts val="2380"/>
              </a:lnSpc>
              <a:buClr>
                <a:srgbClr val="459597"/>
              </a:buClr>
              <a:buFont typeface="Arial,Sans-Serif"/>
              <a:buChar char="•"/>
            </a:pPr>
            <a:r>
              <a:rPr lang="sl-SI" sz="2200" b="1" dirty="0">
                <a:solidFill>
                  <a:srgbClr val="414141"/>
                </a:solidFill>
                <a:ea typeface="+mn-lt"/>
                <a:cs typeface="+mn-lt"/>
              </a:rPr>
              <a:t>Rezervacija potrjena: </a:t>
            </a:r>
            <a:r>
              <a:rPr lang="sl-SI" sz="2200" dirty="0">
                <a:solidFill>
                  <a:srgbClr val="414141"/>
                </a:solidFill>
                <a:ea typeface="+mn-lt"/>
                <a:cs typeface="+mn-lt"/>
              </a:rPr>
              <a:t>Rezervirali smo vam mesto – pripravite </a:t>
            </a:r>
            <a:r>
              <a:rPr lang="sl-SI" sz="2200" dirty="0">
                <a:solidFill>
                  <a:srgbClr val="414141"/>
                </a:solidFill>
                <a:ea typeface="Calibri"/>
                <a:cs typeface="Calibri"/>
              </a:rPr>
              <a:t>se </a:t>
            </a:r>
            <a:r>
              <a:rPr lang="sl-SI" sz="2200" dirty="0">
                <a:solidFill>
                  <a:srgbClr val="414141"/>
                </a:solidFill>
                <a:ea typeface="+mn-lt"/>
                <a:cs typeface="+mn-lt"/>
              </a:rPr>
              <a:t>na čudovito doživetje.</a:t>
            </a:r>
          </a:p>
          <a:p>
            <a:pPr marL="285750" indent="-285750">
              <a:lnSpc>
                <a:spcPts val="2380"/>
              </a:lnSpc>
              <a:buClr>
                <a:srgbClr val="459597"/>
              </a:buClr>
              <a:buFont typeface="Arial,Sans-Serif"/>
              <a:buChar char="•"/>
            </a:pPr>
            <a:r>
              <a:rPr lang="sl-SI" sz="2200" b="1" dirty="0">
                <a:solidFill>
                  <a:srgbClr val="414141"/>
                </a:solidFill>
                <a:ea typeface="+mn-lt"/>
                <a:cs typeface="+mn-lt"/>
              </a:rPr>
              <a:t>Prijava: </a:t>
            </a:r>
            <a:r>
              <a:rPr lang="sl-SI" sz="2200" dirty="0">
                <a:solidFill>
                  <a:srgbClr val="414141"/>
                </a:solidFill>
                <a:ea typeface="+mn-lt"/>
                <a:cs typeface="+mn-lt"/>
              </a:rPr>
              <a:t>[Čas, npr. 15:00] – Podrobnosti o samostojni prijavi vam bomo poslali po e-pošti ali SMS-sporočilu.</a:t>
            </a:r>
          </a:p>
          <a:p>
            <a:pPr marL="285750" indent="-285750">
              <a:lnSpc>
                <a:spcPts val="2380"/>
              </a:lnSpc>
              <a:buClr>
                <a:srgbClr val="459597"/>
              </a:buClr>
              <a:buFont typeface="Arial,Sans-Serif"/>
              <a:buChar char="•"/>
            </a:pPr>
            <a:r>
              <a:rPr lang="sl-SI" sz="2200" b="1" dirty="0">
                <a:solidFill>
                  <a:srgbClr val="414141"/>
                </a:solidFill>
                <a:ea typeface="+mn-lt"/>
                <a:cs typeface="+mn-lt"/>
              </a:rPr>
              <a:t>3 dni pred </a:t>
            </a:r>
            <a:r>
              <a:rPr lang="sl-SI" sz="2200" b="1" dirty="0">
                <a:solidFill>
                  <a:srgbClr val="414141"/>
                </a:solidFill>
                <a:ea typeface="Calibri"/>
                <a:cs typeface="Calibri"/>
              </a:rPr>
              <a:t>prihodom: </a:t>
            </a:r>
            <a:r>
              <a:rPr lang="sl-SI" sz="2200" dirty="0">
                <a:solidFill>
                  <a:srgbClr val="414141"/>
                </a:solidFill>
                <a:ea typeface="Calibri"/>
                <a:cs typeface="Calibri"/>
              </a:rPr>
              <a:t>Prejeli boste </a:t>
            </a:r>
            <a:r>
              <a:rPr lang="sl-SI" sz="2200" dirty="0">
                <a:solidFill>
                  <a:srgbClr val="414141"/>
                </a:solidFill>
                <a:ea typeface="+mn-lt"/>
                <a:cs typeface="+mn-lt"/>
              </a:rPr>
              <a:t>navodila</a:t>
            </a:r>
            <a:r>
              <a:rPr lang="sl-SI" sz="2200" dirty="0">
                <a:solidFill>
                  <a:srgbClr val="414141"/>
                </a:solidFill>
                <a:ea typeface="Calibri"/>
                <a:cs typeface="Calibri"/>
              </a:rPr>
              <a:t> za prijavo in dodatne podrobnosti.</a:t>
            </a:r>
          </a:p>
          <a:p>
            <a:pPr marL="285750" indent="-285750">
              <a:lnSpc>
                <a:spcPts val="2380"/>
              </a:lnSpc>
              <a:buClr>
                <a:srgbClr val="459597"/>
              </a:buClr>
              <a:buFont typeface="Arial,Sans-Serif"/>
              <a:buChar char="•"/>
            </a:pPr>
            <a:r>
              <a:rPr lang="sl-SI" sz="2200" b="1" dirty="0">
                <a:solidFill>
                  <a:srgbClr val="414141"/>
                </a:solidFill>
                <a:ea typeface="Calibri"/>
                <a:cs typeface="Calibri"/>
              </a:rPr>
              <a:t>1 dan pred prihodom: </a:t>
            </a:r>
            <a:r>
              <a:rPr lang="sl-SI" sz="2200" dirty="0">
                <a:solidFill>
                  <a:srgbClr val="414141"/>
                </a:solidFill>
                <a:ea typeface="Calibri"/>
                <a:cs typeface="Calibri"/>
              </a:rPr>
              <a:t>Opomnik z navodili, informacijami o parkiranju in lokalnimi nasveti</a:t>
            </a:r>
            <a:r>
              <a:rPr lang="sl-SI" sz="2200" dirty="0">
                <a:solidFill>
                  <a:srgbClr val="414141"/>
                </a:solidFill>
                <a:ea typeface="+mn-lt"/>
                <a:cs typeface="+mn-lt"/>
              </a:rPr>
              <a:t>.</a:t>
            </a:r>
            <a:endParaRPr lang="sl-SI" sz="2200" dirty="0">
              <a:solidFill>
                <a:srgbClr val="414141"/>
              </a:solidFill>
              <a:ea typeface="Calibri"/>
              <a:cs typeface="Calibri"/>
            </a:endParaRPr>
          </a:p>
          <a:p>
            <a:pPr marL="285750" indent="-285750">
              <a:lnSpc>
                <a:spcPts val="2380"/>
              </a:lnSpc>
              <a:buClr>
                <a:srgbClr val="459597"/>
              </a:buClr>
              <a:buFont typeface="Arial,Sans-Serif"/>
              <a:buChar char="•"/>
            </a:pPr>
            <a:endParaRPr lang="sl-SI" sz="2200" dirty="0">
              <a:solidFill>
                <a:srgbClr val="414141"/>
              </a:solidFill>
              <a:ea typeface="Calibri"/>
              <a:cs typeface="Calibri"/>
            </a:endParaRPr>
          </a:p>
          <a:p>
            <a:pPr indent="0">
              <a:lnSpc>
                <a:spcPts val="2380"/>
              </a:lnSpc>
              <a:buClr>
                <a:srgbClr val="459597"/>
              </a:buClr>
            </a:pPr>
            <a:r>
              <a:rPr lang="sl-SI" sz="2200" b="1" dirty="0">
                <a:solidFill>
                  <a:srgbClr val="EC7C69"/>
                </a:solidFill>
                <a:ea typeface="Calibri"/>
                <a:cs typeface="Calibri"/>
              </a:rPr>
              <a:t>Med bivanjem</a:t>
            </a:r>
            <a:endParaRPr lang="sl-SI" sz="2200" dirty="0">
              <a:solidFill>
                <a:srgbClr val="EC7C69"/>
              </a:solidFill>
              <a:ea typeface="Calibri"/>
              <a:cs typeface="Calibri"/>
            </a:endParaRPr>
          </a:p>
          <a:p>
            <a:pPr marL="285750" indent="-285750">
              <a:lnSpc>
                <a:spcPts val="2380"/>
              </a:lnSpc>
              <a:buClr>
                <a:srgbClr val="459597"/>
              </a:buClr>
              <a:buFont typeface="Arial,Sans-Serif"/>
              <a:buChar char="•"/>
            </a:pPr>
            <a:r>
              <a:rPr lang="sl-SI" sz="2200" b="1" dirty="0">
                <a:solidFill>
                  <a:srgbClr val="414141"/>
                </a:solidFill>
                <a:ea typeface="Calibri"/>
                <a:cs typeface="Calibri"/>
              </a:rPr>
              <a:t>Podpora med bivanjem: </a:t>
            </a:r>
            <a:r>
              <a:rPr lang="sl-SI" sz="2200" dirty="0">
                <a:solidFill>
                  <a:srgbClr val="414141"/>
                </a:solidFill>
                <a:ea typeface="Calibri"/>
                <a:cs typeface="Calibri"/>
              </a:rPr>
              <a:t>Potrebujete kaj? Pišite nam kadar koli na [e-pošta] ali [telefonska številka]</a:t>
            </a:r>
          </a:p>
          <a:p>
            <a:pPr marL="285750" indent="-285750">
              <a:lnSpc>
                <a:spcPts val="2380"/>
              </a:lnSpc>
              <a:buClr>
                <a:srgbClr val="459597"/>
              </a:buClr>
              <a:buFont typeface="Arial,Sans-Serif"/>
              <a:buChar char="•"/>
            </a:pPr>
            <a:r>
              <a:rPr lang="sl-SI" sz="2200" b="1" dirty="0">
                <a:solidFill>
                  <a:srgbClr val="414141"/>
                </a:solidFill>
                <a:ea typeface="+mn-lt"/>
                <a:cs typeface="+mn-lt"/>
              </a:rPr>
              <a:t>Lokalna priporočila: </a:t>
            </a:r>
            <a:r>
              <a:rPr lang="sl-SI" sz="2200" dirty="0">
                <a:solidFill>
                  <a:srgbClr val="414141"/>
                </a:solidFill>
                <a:ea typeface="+mn-lt"/>
                <a:cs typeface="+mn-lt"/>
              </a:rPr>
              <a:t>Raziskujte izbrane vodiče in ekskluzivne ugodnosti za goste.</a:t>
            </a:r>
            <a:endParaRPr lang="sl-SI" sz="2200" dirty="0">
              <a:solidFill>
                <a:srgbClr val="414141"/>
              </a:solidFill>
              <a:ea typeface="Calibri"/>
              <a:cs typeface="Calibri"/>
            </a:endParaRPr>
          </a:p>
          <a:p>
            <a:pPr>
              <a:lnSpc>
                <a:spcPts val="2380"/>
              </a:lnSpc>
              <a:buClr>
                <a:srgbClr val="459597"/>
              </a:buClr>
            </a:pPr>
            <a:endParaRPr lang="en-US" sz="2200" dirty="0">
              <a:solidFill>
                <a:srgbClr val="414141"/>
              </a:solidFill>
            </a:endParaRPr>
          </a:p>
        </p:txBody>
      </p:sp>
      <p:sp>
        <p:nvSpPr>
          <p:cNvPr id="13" name="Freeform 12">
            <a:extLst>
              <a:ext uri="{FF2B5EF4-FFF2-40B4-BE49-F238E27FC236}">
                <a16:creationId xmlns:a16="http://schemas.microsoft.com/office/drawing/2014/main" id="{7F116803-ED11-9561-4620-A0A2ADC4AC63}"/>
              </a:ext>
            </a:extLst>
          </p:cNvPr>
          <p:cNvSpPr/>
          <p:nvPr/>
        </p:nvSpPr>
        <p:spPr>
          <a:xfrm rot="5400000" flipH="1">
            <a:off x="-366118" y="2543963"/>
            <a:ext cx="5037047" cy="3591023"/>
          </a:xfrm>
          <a:custGeom>
            <a:avLst/>
            <a:gdLst>
              <a:gd name="connsiteX0" fmla="*/ 4812577 w 4812577"/>
              <a:gd name="connsiteY0" fmla="*/ 3145894 h 3430993"/>
              <a:gd name="connsiteX1" fmla="*/ 4812577 w 4812577"/>
              <a:gd name="connsiteY1" fmla="*/ 2763897 h 3430993"/>
              <a:gd name="connsiteX2" fmla="*/ 4812577 w 4812577"/>
              <a:gd name="connsiteY2" fmla="*/ 2705790 h 3430993"/>
              <a:gd name="connsiteX3" fmla="*/ 4812577 w 4812577"/>
              <a:gd name="connsiteY3" fmla="*/ 2323793 h 3430993"/>
              <a:gd name="connsiteX4" fmla="*/ 4812577 w 4812577"/>
              <a:gd name="connsiteY4" fmla="*/ 822101 h 3430993"/>
              <a:gd name="connsiteX5" fmla="*/ 4812577 w 4812577"/>
              <a:gd name="connsiteY5" fmla="*/ 440104 h 3430993"/>
              <a:gd name="connsiteX6" fmla="*/ 4812577 w 4812577"/>
              <a:gd name="connsiteY6" fmla="*/ 381997 h 3430993"/>
              <a:gd name="connsiteX7" fmla="*/ 4812577 w 4812577"/>
              <a:gd name="connsiteY7" fmla="*/ 1 h 3430993"/>
              <a:gd name="connsiteX8" fmla="*/ 4440516 w 4812577"/>
              <a:gd name="connsiteY8" fmla="*/ 1 h 3430993"/>
              <a:gd name="connsiteX9" fmla="*/ 4344904 w 4812577"/>
              <a:gd name="connsiteY9" fmla="*/ 1 h 3430993"/>
              <a:gd name="connsiteX10" fmla="*/ 4195420 w 4812577"/>
              <a:gd name="connsiteY10" fmla="*/ 1 h 3430993"/>
              <a:gd name="connsiteX11" fmla="*/ 3972843 w 4812577"/>
              <a:gd name="connsiteY11" fmla="*/ 1 h 3430993"/>
              <a:gd name="connsiteX12" fmla="*/ 3823359 w 4812577"/>
              <a:gd name="connsiteY12" fmla="*/ 1 h 3430993"/>
              <a:gd name="connsiteX13" fmla="*/ 3727747 w 4812577"/>
              <a:gd name="connsiteY13" fmla="*/ 1 h 3430993"/>
              <a:gd name="connsiteX14" fmla="*/ 3641902 w 4812577"/>
              <a:gd name="connsiteY14" fmla="*/ 1 h 3430993"/>
              <a:gd name="connsiteX15" fmla="*/ 3355686 w 4812577"/>
              <a:gd name="connsiteY15" fmla="*/ 1 h 3430993"/>
              <a:gd name="connsiteX16" fmla="*/ 3269841 w 4812577"/>
              <a:gd name="connsiteY16" fmla="*/ 1 h 3430993"/>
              <a:gd name="connsiteX17" fmla="*/ 3174229 w 4812577"/>
              <a:gd name="connsiteY17" fmla="*/ 1 h 3430993"/>
              <a:gd name="connsiteX18" fmla="*/ 3024745 w 4812577"/>
              <a:gd name="connsiteY18" fmla="*/ 1 h 3430993"/>
              <a:gd name="connsiteX19" fmla="*/ 3000324 w 4812577"/>
              <a:gd name="connsiteY19" fmla="*/ 1 h 3430993"/>
              <a:gd name="connsiteX20" fmla="*/ 3000324 w 4812577"/>
              <a:gd name="connsiteY20" fmla="*/ 0 h 3430993"/>
              <a:gd name="connsiteX21" fmla="*/ 2628264 w 4812577"/>
              <a:gd name="connsiteY21" fmla="*/ 0 h 3430993"/>
              <a:gd name="connsiteX22" fmla="*/ 2532651 w 4812577"/>
              <a:gd name="connsiteY22" fmla="*/ 0 h 3430993"/>
              <a:gd name="connsiteX23" fmla="*/ 2383168 w 4812577"/>
              <a:gd name="connsiteY23" fmla="*/ 0 h 3430993"/>
              <a:gd name="connsiteX24" fmla="*/ 2160590 w 4812577"/>
              <a:gd name="connsiteY24" fmla="*/ 0 h 3430993"/>
              <a:gd name="connsiteX25" fmla="*/ 2011107 w 4812577"/>
              <a:gd name="connsiteY25" fmla="*/ 0 h 3430993"/>
              <a:gd name="connsiteX26" fmla="*/ 1915494 w 4812577"/>
              <a:gd name="connsiteY26" fmla="*/ 0 h 3430993"/>
              <a:gd name="connsiteX27" fmla="*/ 1829649 w 4812577"/>
              <a:gd name="connsiteY27" fmla="*/ 0 h 3430993"/>
              <a:gd name="connsiteX28" fmla="*/ 1543434 w 4812577"/>
              <a:gd name="connsiteY28" fmla="*/ 0 h 3430993"/>
              <a:gd name="connsiteX29" fmla="*/ 1457589 w 4812577"/>
              <a:gd name="connsiteY29" fmla="*/ 0 h 3430993"/>
              <a:gd name="connsiteX30" fmla="*/ 1392997 w 4812577"/>
              <a:gd name="connsiteY30" fmla="*/ 0 h 3430993"/>
              <a:gd name="connsiteX31" fmla="*/ 1361976 w 4812577"/>
              <a:gd name="connsiteY31" fmla="*/ 0 h 3430993"/>
              <a:gd name="connsiteX32" fmla="*/ 1212493 w 4812577"/>
              <a:gd name="connsiteY32" fmla="*/ 0 h 3430993"/>
              <a:gd name="connsiteX33" fmla="*/ 1170676 w 4812577"/>
              <a:gd name="connsiteY33" fmla="*/ 0 h 3430993"/>
              <a:gd name="connsiteX34" fmla="*/ 989915 w 4812577"/>
              <a:gd name="connsiteY34" fmla="*/ 0 h 3430993"/>
              <a:gd name="connsiteX35" fmla="*/ 840432 w 4812577"/>
              <a:gd name="connsiteY35" fmla="*/ 0 h 3430993"/>
              <a:gd name="connsiteX36" fmla="*/ 744819 w 4812577"/>
              <a:gd name="connsiteY36" fmla="*/ 0 h 3430993"/>
              <a:gd name="connsiteX37" fmla="*/ 372759 w 4812577"/>
              <a:gd name="connsiteY37" fmla="*/ 0 h 3430993"/>
              <a:gd name="connsiteX38" fmla="*/ 222322 w 4812577"/>
              <a:gd name="connsiteY38" fmla="*/ 0 h 3430993"/>
              <a:gd name="connsiteX39" fmla="*/ 1 w 4812577"/>
              <a:gd name="connsiteY39" fmla="*/ 0 h 3430993"/>
              <a:gd name="connsiteX40" fmla="*/ 1 w 4812577"/>
              <a:gd name="connsiteY40" fmla="*/ 209543 h 3430993"/>
              <a:gd name="connsiteX41" fmla="*/ 1 w 4812577"/>
              <a:gd name="connsiteY41" fmla="*/ 573511 h 3430993"/>
              <a:gd name="connsiteX42" fmla="*/ 1 w 4812577"/>
              <a:gd name="connsiteY42" fmla="*/ 720676 h 3430993"/>
              <a:gd name="connsiteX43" fmla="*/ 1 w 4812577"/>
              <a:gd name="connsiteY43" fmla="*/ 1084644 h 3430993"/>
              <a:gd name="connsiteX44" fmla="*/ 1 w 4812577"/>
              <a:gd name="connsiteY44" fmla="*/ 1178178 h 3430993"/>
              <a:gd name="connsiteX45" fmla="*/ 1 w 4812577"/>
              <a:gd name="connsiteY45" fmla="*/ 1324410 h 3430993"/>
              <a:gd name="connsiteX46" fmla="*/ 1 w 4812577"/>
              <a:gd name="connsiteY46" fmla="*/ 1542147 h 3430993"/>
              <a:gd name="connsiteX47" fmla="*/ 1 w 4812577"/>
              <a:gd name="connsiteY47" fmla="*/ 1688378 h 3430993"/>
              <a:gd name="connsiteX48" fmla="*/ 1 w 4812577"/>
              <a:gd name="connsiteY48" fmla="*/ 1781911 h 3430993"/>
              <a:gd name="connsiteX49" fmla="*/ 1 w 4812577"/>
              <a:gd name="connsiteY49" fmla="*/ 2145880 h 3430993"/>
              <a:gd name="connsiteX50" fmla="*/ 0 w 4812577"/>
              <a:gd name="connsiteY50" fmla="*/ 2145880 h 3430993"/>
              <a:gd name="connsiteX51" fmla="*/ 0 w 4812577"/>
              <a:gd name="connsiteY51" fmla="*/ 2493512 h 3430993"/>
              <a:gd name="connsiteX52" fmla="*/ 0 w 4812577"/>
              <a:gd name="connsiteY52" fmla="*/ 2857481 h 3430993"/>
              <a:gd name="connsiteX53" fmla="*/ 0 w 4812577"/>
              <a:gd name="connsiteY53" fmla="*/ 2951014 h 3430993"/>
              <a:gd name="connsiteX54" fmla="*/ 0 w 4812577"/>
              <a:gd name="connsiteY54" fmla="*/ 3097246 h 3430993"/>
              <a:gd name="connsiteX55" fmla="*/ 0 w 4812577"/>
              <a:gd name="connsiteY55" fmla="*/ 3314982 h 3430993"/>
              <a:gd name="connsiteX56" fmla="*/ 0 w 4812577"/>
              <a:gd name="connsiteY56" fmla="*/ 3430993 h 3430993"/>
              <a:gd name="connsiteX57" fmla="*/ 39848 w 4812577"/>
              <a:gd name="connsiteY57" fmla="*/ 3430993 h 3430993"/>
              <a:gd name="connsiteX58" fmla="*/ 39850 w 4812577"/>
              <a:gd name="connsiteY58" fmla="*/ 3430993 h 3430993"/>
              <a:gd name="connsiteX59" fmla="*/ 222322 w 4812577"/>
              <a:gd name="connsiteY59" fmla="*/ 3430993 h 3430993"/>
              <a:gd name="connsiteX60" fmla="*/ 411908 w 4812577"/>
              <a:gd name="connsiteY60" fmla="*/ 3430993 h 3430993"/>
              <a:gd name="connsiteX61" fmla="*/ 411911 w 4812577"/>
              <a:gd name="connsiteY61" fmla="*/ 3430993 h 3430993"/>
              <a:gd name="connsiteX62" fmla="*/ 507521 w 4812577"/>
              <a:gd name="connsiteY62" fmla="*/ 3430993 h 3430993"/>
              <a:gd name="connsiteX63" fmla="*/ 507523 w 4812577"/>
              <a:gd name="connsiteY63" fmla="*/ 3430993 h 3430993"/>
              <a:gd name="connsiteX64" fmla="*/ 657004 w 4812577"/>
              <a:gd name="connsiteY64" fmla="*/ 3430993 h 3430993"/>
              <a:gd name="connsiteX65" fmla="*/ 657006 w 4812577"/>
              <a:gd name="connsiteY65" fmla="*/ 3430993 h 3430993"/>
              <a:gd name="connsiteX66" fmla="*/ 879581 w 4812577"/>
              <a:gd name="connsiteY66" fmla="*/ 3430993 h 3430993"/>
              <a:gd name="connsiteX67" fmla="*/ 879584 w 4812577"/>
              <a:gd name="connsiteY67" fmla="*/ 3430993 h 3430993"/>
              <a:gd name="connsiteX68" fmla="*/ 1029065 w 4812577"/>
              <a:gd name="connsiteY68" fmla="*/ 3430993 h 3430993"/>
              <a:gd name="connsiteX69" fmla="*/ 1029067 w 4812577"/>
              <a:gd name="connsiteY69" fmla="*/ 3430993 h 3430993"/>
              <a:gd name="connsiteX70" fmla="*/ 1124677 w 4812577"/>
              <a:gd name="connsiteY70" fmla="*/ 3430993 h 3430993"/>
              <a:gd name="connsiteX71" fmla="*/ 1124680 w 4812577"/>
              <a:gd name="connsiteY71" fmla="*/ 3430993 h 3430993"/>
              <a:gd name="connsiteX72" fmla="*/ 1170675 w 4812577"/>
              <a:gd name="connsiteY72" fmla="*/ 3430993 h 3430993"/>
              <a:gd name="connsiteX73" fmla="*/ 1210523 w 4812577"/>
              <a:gd name="connsiteY73" fmla="*/ 3430993 h 3430993"/>
              <a:gd name="connsiteX74" fmla="*/ 1210525 w 4812577"/>
              <a:gd name="connsiteY74" fmla="*/ 3430993 h 3430993"/>
              <a:gd name="connsiteX75" fmla="*/ 1392997 w 4812577"/>
              <a:gd name="connsiteY75" fmla="*/ 3430993 h 3430993"/>
              <a:gd name="connsiteX76" fmla="*/ 1496738 w 4812577"/>
              <a:gd name="connsiteY76" fmla="*/ 3430993 h 3430993"/>
              <a:gd name="connsiteX77" fmla="*/ 1496741 w 4812577"/>
              <a:gd name="connsiteY77" fmla="*/ 3430993 h 3430993"/>
              <a:gd name="connsiteX78" fmla="*/ 1582583 w 4812577"/>
              <a:gd name="connsiteY78" fmla="*/ 3430993 h 3430993"/>
              <a:gd name="connsiteX79" fmla="*/ 1582586 w 4812577"/>
              <a:gd name="connsiteY79" fmla="*/ 3430993 h 3430993"/>
              <a:gd name="connsiteX80" fmla="*/ 1678196 w 4812577"/>
              <a:gd name="connsiteY80" fmla="*/ 3430993 h 3430993"/>
              <a:gd name="connsiteX81" fmla="*/ 1678198 w 4812577"/>
              <a:gd name="connsiteY81" fmla="*/ 3430993 h 3430993"/>
              <a:gd name="connsiteX82" fmla="*/ 1827679 w 4812577"/>
              <a:gd name="connsiteY82" fmla="*/ 3430993 h 3430993"/>
              <a:gd name="connsiteX83" fmla="*/ 1827681 w 4812577"/>
              <a:gd name="connsiteY83" fmla="*/ 3430993 h 3430993"/>
              <a:gd name="connsiteX84" fmla="*/ 1852098 w 4812577"/>
              <a:gd name="connsiteY84" fmla="*/ 3430993 h 3430993"/>
              <a:gd name="connsiteX85" fmla="*/ 2050256 w 4812577"/>
              <a:gd name="connsiteY85" fmla="*/ 3430993 h 3430993"/>
              <a:gd name="connsiteX86" fmla="*/ 2050259 w 4812577"/>
              <a:gd name="connsiteY86" fmla="*/ 3430993 h 3430993"/>
              <a:gd name="connsiteX87" fmla="*/ 2199740 w 4812577"/>
              <a:gd name="connsiteY87" fmla="*/ 3430993 h 3430993"/>
              <a:gd name="connsiteX88" fmla="*/ 2199742 w 4812577"/>
              <a:gd name="connsiteY88" fmla="*/ 3430993 h 3430993"/>
              <a:gd name="connsiteX89" fmla="*/ 2224159 w 4812577"/>
              <a:gd name="connsiteY89" fmla="*/ 3430993 h 3430993"/>
              <a:gd name="connsiteX90" fmla="*/ 2295352 w 4812577"/>
              <a:gd name="connsiteY90" fmla="*/ 3430993 h 3430993"/>
              <a:gd name="connsiteX91" fmla="*/ 2295355 w 4812577"/>
              <a:gd name="connsiteY91" fmla="*/ 3430993 h 3430993"/>
              <a:gd name="connsiteX92" fmla="*/ 2319773 w 4812577"/>
              <a:gd name="connsiteY92" fmla="*/ 3430993 h 3430993"/>
              <a:gd name="connsiteX93" fmla="*/ 2469255 w 4812577"/>
              <a:gd name="connsiteY93" fmla="*/ 3430993 h 3430993"/>
              <a:gd name="connsiteX94" fmla="*/ 2667413 w 4812577"/>
              <a:gd name="connsiteY94" fmla="*/ 3430993 h 3430993"/>
              <a:gd name="connsiteX95" fmla="*/ 2667415 w 4812577"/>
              <a:gd name="connsiteY95" fmla="*/ 3430993 h 3430993"/>
              <a:gd name="connsiteX96" fmla="*/ 2691833 w 4812577"/>
              <a:gd name="connsiteY96" fmla="*/ 3430993 h 3430993"/>
              <a:gd name="connsiteX97" fmla="*/ 2841315 w 4812577"/>
              <a:gd name="connsiteY97" fmla="*/ 3430993 h 3430993"/>
              <a:gd name="connsiteX98" fmla="*/ 2936929 w 4812577"/>
              <a:gd name="connsiteY98" fmla="*/ 3430993 h 3430993"/>
              <a:gd name="connsiteX99" fmla="*/ 3022773 w 4812577"/>
              <a:gd name="connsiteY99" fmla="*/ 3430993 h 3430993"/>
              <a:gd name="connsiteX100" fmla="*/ 3308990 w 4812577"/>
              <a:gd name="connsiteY100" fmla="*/ 3430993 h 3430993"/>
              <a:gd name="connsiteX101" fmla="*/ 3394834 w 4812577"/>
              <a:gd name="connsiteY101" fmla="*/ 3430993 h 3430993"/>
              <a:gd name="connsiteX102" fmla="*/ 3490447 w 4812577"/>
              <a:gd name="connsiteY102" fmla="*/ 3430993 h 3430993"/>
              <a:gd name="connsiteX103" fmla="*/ 3639930 w 4812577"/>
              <a:gd name="connsiteY103" fmla="*/ 3430993 h 3430993"/>
              <a:gd name="connsiteX104" fmla="*/ 3862508 w 4812577"/>
              <a:gd name="connsiteY104" fmla="*/ 3430993 h 3430993"/>
              <a:gd name="connsiteX105" fmla="*/ 4011990 w 4812577"/>
              <a:gd name="connsiteY105" fmla="*/ 3430993 h 3430993"/>
              <a:gd name="connsiteX106" fmla="*/ 4107604 w 4812577"/>
              <a:gd name="connsiteY106" fmla="*/ 3430993 h 3430993"/>
              <a:gd name="connsiteX107" fmla="*/ 4479665 w 4812577"/>
              <a:gd name="connsiteY107" fmla="*/ 3430993 h 3430993"/>
              <a:gd name="connsiteX108" fmla="*/ 4812577 w 4812577"/>
              <a:gd name="connsiteY108" fmla="*/ 3145894 h 3430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4812577" h="3430993">
                <a:moveTo>
                  <a:pt x="4812577" y="3145894"/>
                </a:moveTo>
                <a:lnTo>
                  <a:pt x="4812577" y="2763897"/>
                </a:lnTo>
                <a:lnTo>
                  <a:pt x="4812577" y="2705790"/>
                </a:lnTo>
                <a:lnTo>
                  <a:pt x="4812577" y="2323793"/>
                </a:lnTo>
                <a:lnTo>
                  <a:pt x="4812577" y="822101"/>
                </a:lnTo>
                <a:lnTo>
                  <a:pt x="4812577" y="440104"/>
                </a:lnTo>
                <a:lnTo>
                  <a:pt x="4812577" y="381997"/>
                </a:lnTo>
                <a:lnTo>
                  <a:pt x="4812577" y="1"/>
                </a:lnTo>
                <a:lnTo>
                  <a:pt x="4440516" y="1"/>
                </a:lnTo>
                <a:lnTo>
                  <a:pt x="4344904" y="1"/>
                </a:lnTo>
                <a:lnTo>
                  <a:pt x="4195420" y="1"/>
                </a:lnTo>
                <a:lnTo>
                  <a:pt x="3972843" y="1"/>
                </a:lnTo>
                <a:lnTo>
                  <a:pt x="3823359" y="1"/>
                </a:lnTo>
                <a:lnTo>
                  <a:pt x="3727747" y="1"/>
                </a:lnTo>
                <a:lnTo>
                  <a:pt x="3641902" y="1"/>
                </a:lnTo>
                <a:lnTo>
                  <a:pt x="3355686" y="1"/>
                </a:lnTo>
                <a:lnTo>
                  <a:pt x="3269841" y="1"/>
                </a:lnTo>
                <a:lnTo>
                  <a:pt x="3174229" y="1"/>
                </a:lnTo>
                <a:lnTo>
                  <a:pt x="3024745" y="1"/>
                </a:lnTo>
                <a:lnTo>
                  <a:pt x="3000324" y="1"/>
                </a:lnTo>
                <a:lnTo>
                  <a:pt x="3000324" y="0"/>
                </a:lnTo>
                <a:lnTo>
                  <a:pt x="2628264" y="0"/>
                </a:lnTo>
                <a:lnTo>
                  <a:pt x="2532651" y="0"/>
                </a:lnTo>
                <a:lnTo>
                  <a:pt x="2383168" y="0"/>
                </a:lnTo>
                <a:lnTo>
                  <a:pt x="2160590" y="0"/>
                </a:lnTo>
                <a:lnTo>
                  <a:pt x="2011107" y="0"/>
                </a:lnTo>
                <a:lnTo>
                  <a:pt x="1915494" y="0"/>
                </a:lnTo>
                <a:lnTo>
                  <a:pt x="1829649" y="0"/>
                </a:lnTo>
                <a:lnTo>
                  <a:pt x="1543434" y="0"/>
                </a:lnTo>
                <a:lnTo>
                  <a:pt x="1457589" y="0"/>
                </a:lnTo>
                <a:lnTo>
                  <a:pt x="1392997" y="0"/>
                </a:lnTo>
                <a:lnTo>
                  <a:pt x="1361976" y="0"/>
                </a:lnTo>
                <a:lnTo>
                  <a:pt x="1212493" y="0"/>
                </a:lnTo>
                <a:lnTo>
                  <a:pt x="1170676" y="0"/>
                </a:lnTo>
                <a:lnTo>
                  <a:pt x="989915" y="0"/>
                </a:lnTo>
                <a:lnTo>
                  <a:pt x="840432" y="0"/>
                </a:lnTo>
                <a:lnTo>
                  <a:pt x="744819" y="0"/>
                </a:lnTo>
                <a:lnTo>
                  <a:pt x="372759" y="0"/>
                </a:lnTo>
                <a:lnTo>
                  <a:pt x="222322" y="0"/>
                </a:lnTo>
                <a:lnTo>
                  <a:pt x="1" y="0"/>
                </a:lnTo>
                <a:lnTo>
                  <a:pt x="1" y="209543"/>
                </a:lnTo>
                <a:lnTo>
                  <a:pt x="1" y="573511"/>
                </a:lnTo>
                <a:lnTo>
                  <a:pt x="1" y="720676"/>
                </a:lnTo>
                <a:lnTo>
                  <a:pt x="1" y="1084644"/>
                </a:lnTo>
                <a:lnTo>
                  <a:pt x="1" y="1178178"/>
                </a:lnTo>
                <a:lnTo>
                  <a:pt x="1" y="1324410"/>
                </a:lnTo>
                <a:lnTo>
                  <a:pt x="1" y="1542147"/>
                </a:lnTo>
                <a:lnTo>
                  <a:pt x="1" y="1688378"/>
                </a:lnTo>
                <a:lnTo>
                  <a:pt x="1" y="1781911"/>
                </a:lnTo>
                <a:lnTo>
                  <a:pt x="1" y="2145880"/>
                </a:lnTo>
                <a:lnTo>
                  <a:pt x="0" y="2145880"/>
                </a:lnTo>
                <a:lnTo>
                  <a:pt x="0" y="2493512"/>
                </a:lnTo>
                <a:lnTo>
                  <a:pt x="0" y="2857481"/>
                </a:lnTo>
                <a:lnTo>
                  <a:pt x="0" y="2951014"/>
                </a:lnTo>
                <a:lnTo>
                  <a:pt x="0" y="3097246"/>
                </a:lnTo>
                <a:lnTo>
                  <a:pt x="0" y="3314982"/>
                </a:lnTo>
                <a:lnTo>
                  <a:pt x="0" y="3430993"/>
                </a:lnTo>
                <a:lnTo>
                  <a:pt x="39848" y="3430993"/>
                </a:lnTo>
                <a:lnTo>
                  <a:pt x="39850" y="3430993"/>
                </a:lnTo>
                <a:lnTo>
                  <a:pt x="222322" y="3430993"/>
                </a:lnTo>
                <a:lnTo>
                  <a:pt x="411908" y="3430993"/>
                </a:lnTo>
                <a:lnTo>
                  <a:pt x="411911" y="3430993"/>
                </a:lnTo>
                <a:lnTo>
                  <a:pt x="507521" y="3430993"/>
                </a:lnTo>
                <a:lnTo>
                  <a:pt x="507523" y="3430993"/>
                </a:lnTo>
                <a:lnTo>
                  <a:pt x="657004" y="3430993"/>
                </a:lnTo>
                <a:lnTo>
                  <a:pt x="657006" y="3430993"/>
                </a:lnTo>
                <a:lnTo>
                  <a:pt x="879581" y="3430993"/>
                </a:lnTo>
                <a:lnTo>
                  <a:pt x="879584" y="3430993"/>
                </a:lnTo>
                <a:lnTo>
                  <a:pt x="1029065" y="3430993"/>
                </a:lnTo>
                <a:lnTo>
                  <a:pt x="1029067" y="3430993"/>
                </a:lnTo>
                <a:lnTo>
                  <a:pt x="1124677" y="3430993"/>
                </a:lnTo>
                <a:lnTo>
                  <a:pt x="1124680" y="3430993"/>
                </a:lnTo>
                <a:lnTo>
                  <a:pt x="1170675" y="3430993"/>
                </a:lnTo>
                <a:lnTo>
                  <a:pt x="1210523" y="3430993"/>
                </a:lnTo>
                <a:lnTo>
                  <a:pt x="1210525" y="3430993"/>
                </a:lnTo>
                <a:lnTo>
                  <a:pt x="1392997" y="3430993"/>
                </a:lnTo>
                <a:lnTo>
                  <a:pt x="1496738" y="3430993"/>
                </a:lnTo>
                <a:lnTo>
                  <a:pt x="1496741" y="3430993"/>
                </a:lnTo>
                <a:lnTo>
                  <a:pt x="1582583" y="3430993"/>
                </a:lnTo>
                <a:lnTo>
                  <a:pt x="1582586" y="3430993"/>
                </a:lnTo>
                <a:lnTo>
                  <a:pt x="1678196" y="3430993"/>
                </a:lnTo>
                <a:lnTo>
                  <a:pt x="1678198" y="3430993"/>
                </a:lnTo>
                <a:lnTo>
                  <a:pt x="1827679" y="3430993"/>
                </a:lnTo>
                <a:lnTo>
                  <a:pt x="1827681" y="3430993"/>
                </a:lnTo>
                <a:lnTo>
                  <a:pt x="1852098" y="3430993"/>
                </a:lnTo>
                <a:lnTo>
                  <a:pt x="2050256" y="3430993"/>
                </a:lnTo>
                <a:lnTo>
                  <a:pt x="2050259" y="3430993"/>
                </a:lnTo>
                <a:lnTo>
                  <a:pt x="2199740" y="3430993"/>
                </a:lnTo>
                <a:lnTo>
                  <a:pt x="2199742" y="3430993"/>
                </a:lnTo>
                <a:lnTo>
                  <a:pt x="2224159" y="3430993"/>
                </a:lnTo>
                <a:lnTo>
                  <a:pt x="2295352" y="3430993"/>
                </a:lnTo>
                <a:lnTo>
                  <a:pt x="2295355" y="3430993"/>
                </a:lnTo>
                <a:lnTo>
                  <a:pt x="2319773" y="3430993"/>
                </a:lnTo>
                <a:lnTo>
                  <a:pt x="2469255" y="3430993"/>
                </a:lnTo>
                <a:lnTo>
                  <a:pt x="2667413" y="3430993"/>
                </a:lnTo>
                <a:lnTo>
                  <a:pt x="2667415" y="3430993"/>
                </a:lnTo>
                <a:lnTo>
                  <a:pt x="2691833" y="3430993"/>
                </a:lnTo>
                <a:lnTo>
                  <a:pt x="2841315" y="3430993"/>
                </a:lnTo>
                <a:lnTo>
                  <a:pt x="2936929" y="3430993"/>
                </a:lnTo>
                <a:lnTo>
                  <a:pt x="3022773" y="3430993"/>
                </a:lnTo>
                <a:lnTo>
                  <a:pt x="3308990" y="3430993"/>
                </a:lnTo>
                <a:lnTo>
                  <a:pt x="3394834" y="3430993"/>
                </a:lnTo>
                <a:lnTo>
                  <a:pt x="3490447" y="3430993"/>
                </a:lnTo>
                <a:lnTo>
                  <a:pt x="3639930" y="3430993"/>
                </a:lnTo>
                <a:lnTo>
                  <a:pt x="3862508" y="3430993"/>
                </a:lnTo>
                <a:lnTo>
                  <a:pt x="4011990" y="3430993"/>
                </a:lnTo>
                <a:lnTo>
                  <a:pt x="4107604" y="3430993"/>
                </a:lnTo>
                <a:lnTo>
                  <a:pt x="4479665" y="3430993"/>
                </a:lnTo>
                <a:cubicBezTo>
                  <a:pt x="4664130" y="3430993"/>
                  <a:pt x="4812577" y="3302931"/>
                  <a:pt x="4812577" y="3145894"/>
                </a:cubicBezTo>
                <a:close/>
              </a:path>
            </a:pathLst>
          </a:custGeom>
          <a:solidFill>
            <a:srgbClr val="EC7C69"/>
          </a:solidFill>
          <a:ln w="24491" cap="flat">
            <a:noFill/>
            <a:prstDash val="solid"/>
            <a:miter/>
          </a:ln>
        </p:spPr>
        <p:txBody>
          <a:bodyPr wrap="square" rtlCol="0" anchor="ctr">
            <a:noAutofit/>
          </a:bodyPr>
          <a:lstStyle/>
          <a:p>
            <a:endParaRPr lang="en-US" dirty="0"/>
          </a:p>
        </p:txBody>
      </p:sp>
      <p:sp>
        <p:nvSpPr>
          <p:cNvPr id="8" name="Text Placeholder 1">
            <a:extLst>
              <a:ext uri="{FF2B5EF4-FFF2-40B4-BE49-F238E27FC236}">
                <a16:creationId xmlns:a16="http://schemas.microsoft.com/office/drawing/2014/main" id="{C8170554-A968-55A5-6C08-360CB56483F7}"/>
              </a:ext>
            </a:extLst>
          </p:cNvPr>
          <p:cNvSpPr txBox="1">
            <a:spLocks/>
          </p:cNvSpPr>
          <p:nvPr/>
        </p:nvSpPr>
        <p:spPr>
          <a:xfrm>
            <a:off x="659947" y="2234744"/>
            <a:ext cx="2650495"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sz="2200" dirty="0"/>
              <a:t>V potrditev rezervacije vključite nekaj od naslednjih primerov. To pomaga oblikovati pričakovanja in izboljšati izkušnjo gostov pred, med in po bivanju. </a:t>
            </a:r>
          </a:p>
          <a:p>
            <a:pPr algn="l">
              <a:lnSpc>
                <a:spcPts val="2340"/>
              </a:lnSpc>
              <a:spcBef>
                <a:spcPts val="0"/>
              </a:spcBef>
            </a:pPr>
            <a:endParaRPr lang="en-US" sz="2200" dirty="0">
              <a:solidFill>
                <a:srgbClr val="414141"/>
              </a:solidFill>
            </a:endParaRPr>
          </a:p>
        </p:txBody>
      </p:sp>
      <p:pic>
        <p:nvPicPr>
          <p:cNvPr id="11" name="Picture 10">
            <a:extLst>
              <a:ext uri="{FF2B5EF4-FFF2-40B4-BE49-F238E27FC236}">
                <a16:creationId xmlns:a16="http://schemas.microsoft.com/office/drawing/2014/main" id="{040657C9-8F61-BBEF-F7DA-2ED67032AAD7}"/>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659947" y="5037048"/>
            <a:ext cx="3580276" cy="2123680"/>
          </a:xfrm>
          <a:prstGeom prst="rect">
            <a:avLst/>
          </a:prstGeom>
        </p:spPr>
      </p:pic>
    </p:spTree>
    <p:extLst>
      <p:ext uri="{BB962C8B-B14F-4D97-AF65-F5344CB8AC3E}">
        <p14:creationId xmlns:p14="http://schemas.microsoft.com/office/powerpoint/2010/main" val="26156919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6058AC-A51C-EE7F-08FF-3368953912E2}"/>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4839912D-CEAC-88D4-A3A0-388344B95250}"/>
              </a:ext>
            </a:extLst>
          </p:cNvPr>
          <p:cNvSpPr txBox="1">
            <a:spLocks/>
          </p:cNvSpPr>
          <p:nvPr/>
        </p:nvSpPr>
        <p:spPr>
          <a:xfrm>
            <a:off x="658952" y="307773"/>
            <a:ext cx="868064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Potrditveno e-sporočilo o rezervaciji – </a:t>
            </a:r>
            <a:r>
              <a:rPr lang="en-US" dirty="0">
                <a:solidFill>
                  <a:srgbClr val="EC7C69"/>
                </a:solidFill>
              </a:rPr>
              <a:t>določite pričakovanja</a:t>
            </a:r>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03709C02-005B-BD0D-7DA3-F246946F98E8}"/>
              </a:ext>
            </a:extLst>
          </p:cNvPr>
          <p:cNvCxnSpPr>
            <a:cxnSpLocks/>
          </p:cNvCxnSpPr>
          <p:nvPr/>
        </p:nvCxnSpPr>
        <p:spPr>
          <a:xfrm>
            <a:off x="0" y="1500714"/>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6B2A99B2-CB46-18F8-D884-60893A8AFF1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41</a:t>
            </a:fld>
            <a:endParaRPr lang="fr-CA" sz="1200" dirty="0"/>
          </a:p>
        </p:txBody>
      </p:sp>
      <p:sp>
        <p:nvSpPr>
          <p:cNvPr id="5" name="Text Placeholder 4">
            <a:extLst>
              <a:ext uri="{FF2B5EF4-FFF2-40B4-BE49-F238E27FC236}">
                <a16:creationId xmlns:a16="http://schemas.microsoft.com/office/drawing/2014/main" id="{BA751F17-550F-1CE8-F383-41FA8850FE00}"/>
              </a:ext>
            </a:extLst>
          </p:cNvPr>
          <p:cNvSpPr txBox="1">
            <a:spLocks/>
          </p:cNvSpPr>
          <p:nvPr/>
        </p:nvSpPr>
        <p:spPr>
          <a:xfrm>
            <a:off x="4370774" y="2194810"/>
            <a:ext cx="5864089" cy="3657600"/>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380"/>
              </a:lnSpc>
              <a:buClr>
                <a:srgbClr val="459597"/>
              </a:buClr>
            </a:pPr>
            <a:r>
              <a:rPr lang="sl-SI" sz="2200" b="1" dirty="0">
                <a:solidFill>
                  <a:srgbClr val="EC7C69"/>
                </a:solidFill>
                <a:ea typeface="Calibri"/>
                <a:cs typeface="Calibri"/>
              </a:rPr>
              <a:t>Po bivanju</a:t>
            </a:r>
            <a:endParaRPr lang="sl-SI" sz="2200" dirty="0">
              <a:solidFill>
                <a:srgbClr val="EC7C69"/>
              </a:solidFill>
              <a:ea typeface="Calibri"/>
              <a:cs typeface="Calibri"/>
            </a:endParaRPr>
          </a:p>
          <a:p>
            <a:pPr marL="285750" indent="-285750">
              <a:lnSpc>
                <a:spcPts val="2380"/>
              </a:lnSpc>
              <a:buClr>
                <a:srgbClr val="459597"/>
              </a:buClr>
              <a:buFont typeface="Arial,Sans-Serif"/>
              <a:buChar char="•"/>
            </a:pPr>
            <a:r>
              <a:rPr lang="sl-SI" sz="2200" b="1" dirty="0">
                <a:solidFill>
                  <a:srgbClr val="414141"/>
                </a:solidFill>
                <a:ea typeface="+mn-lt"/>
                <a:cs typeface="+mn-lt"/>
              </a:rPr>
              <a:t>Odjava: </a:t>
            </a:r>
            <a:r>
              <a:rPr lang="sl-SI" sz="2200" dirty="0">
                <a:solidFill>
                  <a:srgbClr val="414141"/>
                </a:solidFill>
                <a:ea typeface="+mn-lt"/>
                <a:cs typeface="+mn-lt"/>
              </a:rPr>
              <a:t>[Čas, npr. 11:00] - Samo zaklenite in odidite.</a:t>
            </a:r>
          </a:p>
          <a:p>
            <a:pPr marL="285750" indent="-285750">
              <a:lnSpc>
                <a:spcPts val="2380"/>
              </a:lnSpc>
              <a:buClr>
                <a:srgbClr val="459597"/>
              </a:buClr>
              <a:buFont typeface="Arial,Sans-Serif"/>
              <a:buChar char="•"/>
            </a:pPr>
            <a:r>
              <a:rPr lang="sl-SI" sz="2200" b="1" dirty="0">
                <a:solidFill>
                  <a:srgbClr val="414141"/>
                </a:solidFill>
                <a:ea typeface="+mn-lt"/>
                <a:cs typeface="+mn-lt"/>
              </a:rPr>
              <a:t>Zahvala in prošnja za povratne informacije: </a:t>
            </a:r>
            <a:r>
              <a:rPr lang="sl-SI" sz="2200" dirty="0">
                <a:solidFill>
                  <a:srgbClr val="414141"/>
                </a:solidFill>
                <a:ea typeface="+mn-lt"/>
                <a:cs typeface="+mn-lt"/>
              </a:rPr>
              <a:t>Po vašem odhodu vas bomo prosili, da izpolnite kratek vprašalnik, da bomo izvedeli, kako ste bili zadovoljni z našimi storitvami.</a:t>
            </a:r>
          </a:p>
          <a:p>
            <a:pPr marL="285750" indent="-285750">
              <a:lnSpc>
                <a:spcPts val="2380"/>
              </a:lnSpc>
              <a:buClr>
                <a:srgbClr val="459597"/>
              </a:buClr>
              <a:buFont typeface="Arial,Sans-Serif"/>
              <a:buChar char="•"/>
            </a:pPr>
            <a:r>
              <a:rPr lang="sl-SI" sz="2200" b="1" dirty="0">
                <a:solidFill>
                  <a:srgbClr val="414141"/>
                </a:solidFill>
                <a:ea typeface="+mn-lt"/>
                <a:cs typeface="+mn-lt"/>
              </a:rPr>
              <a:t>Zvestobne ugodnosti: </a:t>
            </a:r>
            <a:r>
              <a:rPr lang="sl-SI" sz="2200" dirty="0">
                <a:solidFill>
                  <a:srgbClr val="414141"/>
                </a:solidFill>
                <a:ea typeface="+mn-lt"/>
                <a:cs typeface="+mn-lt"/>
              </a:rPr>
              <a:t>Ponovni gostje prejmejo [X] % popusta na prihodnje bivanje.</a:t>
            </a:r>
            <a:endParaRPr lang="sl-SI" sz="2200" dirty="0">
              <a:solidFill>
                <a:srgbClr val="414141"/>
              </a:solidFill>
              <a:ea typeface="Calibri"/>
              <a:cs typeface="Calibri"/>
            </a:endParaRPr>
          </a:p>
          <a:p>
            <a:pPr>
              <a:lnSpc>
                <a:spcPts val="2380"/>
              </a:lnSpc>
              <a:buClr>
                <a:srgbClr val="459597"/>
              </a:buClr>
            </a:pPr>
            <a:endParaRPr lang="en-US" sz="2200" dirty="0">
              <a:solidFill>
                <a:srgbClr val="414141"/>
              </a:solidFill>
            </a:endParaRPr>
          </a:p>
        </p:txBody>
      </p:sp>
      <p:sp>
        <p:nvSpPr>
          <p:cNvPr id="13" name="Freeform 12">
            <a:extLst>
              <a:ext uri="{FF2B5EF4-FFF2-40B4-BE49-F238E27FC236}">
                <a16:creationId xmlns:a16="http://schemas.microsoft.com/office/drawing/2014/main" id="{55C96397-C56E-63E8-2F73-80FEAF9F44BD}"/>
              </a:ext>
            </a:extLst>
          </p:cNvPr>
          <p:cNvSpPr/>
          <p:nvPr/>
        </p:nvSpPr>
        <p:spPr>
          <a:xfrm rot="5400000" flipH="1">
            <a:off x="-366118" y="2543963"/>
            <a:ext cx="5037047" cy="3591023"/>
          </a:xfrm>
          <a:custGeom>
            <a:avLst/>
            <a:gdLst>
              <a:gd name="connsiteX0" fmla="*/ 4812577 w 4812577"/>
              <a:gd name="connsiteY0" fmla="*/ 3145894 h 3430993"/>
              <a:gd name="connsiteX1" fmla="*/ 4812577 w 4812577"/>
              <a:gd name="connsiteY1" fmla="*/ 2763897 h 3430993"/>
              <a:gd name="connsiteX2" fmla="*/ 4812577 w 4812577"/>
              <a:gd name="connsiteY2" fmla="*/ 2705790 h 3430993"/>
              <a:gd name="connsiteX3" fmla="*/ 4812577 w 4812577"/>
              <a:gd name="connsiteY3" fmla="*/ 2323793 h 3430993"/>
              <a:gd name="connsiteX4" fmla="*/ 4812577 w 4812577"/>
              <a:gd name="connsiteY4" fmla="*/ 822101 h 3430993"/>
              <a:gd name="connsiteX5" fmla="*/ 4812577 w 4812577"/>
              <a:gd name="connsiteY5" fmla="*/ 440104 h 3430993"/>
              <a:gd name="connsiteX6" fmla="*/ 4812577 w 4812577"/>
              <a:gd name="connsiteY6" fmla="*/ 381997 h 3430993"/>
              <a:gd name="connsiteX7" fmla="*/ 4812577 w 4812577"/>
              <a:gd name="connsiteY7" fmla="*/ 1 h 3430993"/>
              <a:gd name="connsiteX8" fmla="*/ 4440516 w 4812577"/>
              <a:gd name="connsiteY8" fmla="*/ 1 h 3430993"/>
              <a:gd name="connsiteX9" fmla="*/ 4344904 w 4812577"/>
              <a:gd name="connsiteY9" fmla="*/ 1 h 3430993"/>
              <a:gd name="connsiteX10" fmla="*/ 4195420 w 4812577"/>
              <a:gd name="connsiteY10" fmla="*/ 1 h 3430993"/>
              <a:gd name="connsiteX11" fmla="*/ 3972843 w 4812577"/>
              <a:gd name="connsiteY11" fmla="*/ 1 h 3430993"/>
              <a:gd name="connsiteX12" fmla="*/ 3823359 w 4812577"/>
              <a:gd name="connsiteY12" fmla="*/ 1 h 3430993"/>
              <a:gd name="connsiteX13" fmla="*/ 3727747 w 4812577"/>
              <a:gd name="connsiteY13" fmla="*/ 1 h 3430993"/>
              <a:gd name="connsiteX14" fmla="*/ 3641902 w 4812577"/>
              <a:gd name="connsiteY14" fmla="*/ 1 h 3430993"/>
              <a:gd name="connsiteX15" fmla="*/ 3355686 w 4812577"/>
              <a:gd name="connsiteY15" fmla="*/ 1 h 3430993"/>
              <a:gd name="connsiteX16" fmla="*/ 3269841 w 4812577"/>
              <a:gd name="connsiteY16" fmla="*/ 1 h 3430993"/>
              <a:gd name="connsiteX17" fmla="*/ 3174229 w 4812577"/>
              <a:gd name="connsiteY17" fmla="*/ 1 h 3430993"/>
              <a:gd name="connsiteX18" fmla="*/ 3024745 w 4812577"/>
              <a:gd name="connsiteY18" fmla="*/ 1 h 3430993"/>
              <a:gd name="connsiteX19" fmla="*/ 3000324 w 4812577"/>
              <a:gd name="connsiteY19" fmla="*/ 1 h 3430993"/>
              <a:gd name="connsiteX20" fmla="*/ 3000324 w 4812577"/>
              <a:gd name="connsiteY20" fmla="*/ 0 h 3430993"/>
              <a:gd name="connsiteX21" fmla="*/ 2628264 w 4812577"/>
              <a:gd name="connsiteY21" fmla="*/ 0 h 3430993"/>
              <a:gd name="connsiteX22" fmla="*/ 2532651 w 4812577"/>
              <a:gd name="connsiteY22" fmla="*/ 0 h 3430993"/>
              <a:gd name="connsiteX23" fmla="*/ 2383168 w 4812577"/>
              <a:gd name="connsiteY23" fmla="*/ 0 h 3430993"/>
              <a:gd name="connsiteX24" fmla="*/ 2160590 w 4812577"/>
              <a:gd name="connsiteY24" fmla="*/ 0 h 3430993"/>
              <a:gd name="connsiteX25" fmla="*/ 2011107 w 4812577"/>
              <a:gd name="connsiteY25" fmla="*/ 0 h 3430993"/>
              <a:gd name="connsiteX26" fmla="*/ 1915494 w 4812577"/>
              <a:gd name="connsiteY26" fmla="*/ 0 h 3430993"/>
              <a:gd name="connsiteX27" fmla="*/ 1829649 w 4812577"/>
              <a:gd name="connsiteY27" fmla="*/ 0 h 3430993"/>
              <a:gd name="connsiteX28" fmla="*/ 1543434 w 4812577"/>
              <a:gd name="connsiteY28" fmla="*/ 0 h 3430993"/>
              <a:gd name="connsiteX29" fmla="*/ 1457589 w 4812577"/>
              <a:gd name="connsiteY29" fmla="*/ 0 h 3430993"/>
              <a:gd name="connsiteX30" fmla="*/ 1392997 w 4812577"/>
              <a:gd name="connsiteY30" fmla="*/ 0 h 3430993"/>
              <a:gd name="connsiteX31" fmla="*/ 1361976 w 4812577"/>
              <a:gd name="connsiteY31" fmla="*/ 0 h 3430993"/>
              <a:gd name="connsiteX32" fmla="*/ 1212493 w 4812577"/>
              <a:gd name="connsiteY32" fmla="*/ 0 h 3430993"/>
              <a:gd name="connsiteX33" fmla="*/ 1170676 w 4812577"/>
              <a:gd name="connsiteY33" fmla="*/ 0 h 3430993"/>
              <a:gd name="connsiteX34" fmla="*/ 989915 w 4812577"/>
              <a:gd name="connsiteY34" fmla="*/ 0 h 3430993"/>
              <a:gd name="connsiteX35" fmla="*/ 840432 w 4812577"/>
              <a:gd name="connsiteY35" fmla="*/ 0 h 3430993"/>
              <a:gd name="connsiteX36" fmla="*/ 744819 w 4812577"/>
              <a:gd name="connsiteY36" fmla="*/ 0 h 3430993"/>
              <a:gd name="connsiteX37" fmla="*/ 372759 w 4812577"/>
              <a:gd name="connsiteY37" fmla="*/ 0 h 3430993"/>
              <a:gd name="connsiteX38" fmla="*/ 222322 w 4812577"/>
              <a:gd name="connsiteY38" fmla="*/ 0 h 3430993"/>
              <a:gd name="connsiteX39" fmla="*/ 1 w 4812577"/>
              <a:gd name="connsiteY39" fmla="*/ 0 h 3430993"/>
              <a:gd name="connsiteX40" fmla="*/ 1 w 4812577"/>
              <a:gd name="connsiteY40" fmla="*/ 209543 h 3430993"/>
              <a:gd name="connsiteX41" fmla="*/ 1 w 4812577"/>
              <a:gd name="connsiteY41" fmla="*/ 573511 h 3430993"/>
              <a:gd name="connsiteX42" fmla="*/ 1 w 4812577"/>
              <a:gd name="connsiteY42" fmla="*/ 720676 h 3430993"/>
              <a:gd name="connsiteX43" fmla="*/ 1 w 4812577"/>
              <a:gd name="connsiteY43" fmla="*/ 1084644 h 3430993"/>
              <a:gd name="connsiteX44" fmla="*/ 1 w 4812577"/>
              <a:gd name="connsiteY44" fmla="*/ 1178178 h 3430993"/>
              <a:gd name="connsiteX45" fmla="*/ 1 w 4812577"/>
              <a:gd name="connsiteY45" fmla="*/ 1324410 h 3430993"/>
              <a:gd name="connsiteX46" fmla="*/ 1 w 4812577"/>
              <a:gd name="connsiteY46" fmla="*/ 1542147 h 3430993"/>
              <a:gd name="connsiteX47" fmla="*/ 1 w 4812577"/>
              <a:gd name="connsiteY47" fmla="*/ 1688378 h 3430993"/>
              <a:gd name="connsiteX48" fmla="*/ 1 w 4812577"/>
              <a:gd name="connsiteY48" fmla="*/ 1781911 h 3430993"/>
              <a:gd name="connsiteX49" fmla="*/ 1 w 4812577"/>
              <a:gd name="connsiteY49" fmla="*/ 2145880 h 3430993"/>
              <a:gd name="connsiteX50" fmla="*/ 0 w 4812577"/>
              <a:gd name="connsiteY50" fmla="*/ 2145880 h 3430993"/>
              <a:gd name="connsiteX51" fmla="*/ 0 w 4812577"/>
              <a:gd name="connsiteY51" fmla="*/ 2493512 h 3430993"/>
              <a:gd name="connsiteX52" fmla="*/ 0 w 4812577"/>
              <a:gd name="connsiteY52" fmla="*/ 2857481 h 3430993"/>
              <a:gd name="connsiteX53" fmla="*/ 0 w 4812577"/>
              <a:gd name="connsiteY53" fmla="*/ 2951014 h 3430993"/>
              <a:gd name="connsiteX54" fmla="*/ 0 w 4812577"/>
              <a:gd name="connsiteY54" fmla="*/ 3097246 h 3430993"/>
              <a:gd name="connsiteX55" fmla="*/ 0 w 4812577"/>
              <a:gd name="connsiteY55" fmla="*/ 3314982 h 3430993"/>
              <a:gd name="connsiteX56" fmla="*/ 0 w 4812577"/>
              <a:gd name="connsiteY56" fmla="*/ 3430993 h 3430993"/>
              <a:gd name="connsiteX57" fmla="*/ 39848 w 4812577"/>
              <a:gd name="connsiteY57" fmla="*/ 3430993 h 3430993"/>
              <a:gd name="connsiteX58" fmla="*/ 39850 w 4812577"/>
              <a:gd name="connsiteY58" fmla="*/ 3430993 h 3430993"/>
              <a:gd name="connsiteX59" fmla="*/ 222322 w 4812577"/>
              <a:gd name="connsiteY59" fmla="*/ 3430993 h 3430993"/>
              <a:gd name="connsiteX60" fmla="*/ 411908 w 4812577"/>
              <a:gd name="connsiteY60" fmla="*/ 3430993 h 3430993"/>
              <a:gd name="connsiteX61" fmla="*/ 411911 w 4812577"/>
              <a:gd name="connsiteY61" fmla="*/ 3430993 h 3430993"/>
              <a:gd name="connsiteX62" fmla="*/ 507521 w 4812577"/>
              <a:gd name="connsiteY62" fmla="*/ 3430993 h 3430993"/>
              <a:gd name="connsiteX63" fmla="*/ 507523 w 4812577"/>
              <a:gd name="connsiteY63" fmla="*/ 3430993 h 3430993"/>
              <a:gd name="connsiteX64" fmla="*/ 657004 w 4812577"/>
              <a:gd name="connsiteY64" fmla="*/ 3430993 h 3430993"/>
              <a:gd name="connsiteX65" fmla="*/ 657006 w 4812577"/>
              <a:gd name="connsiteY65" fmla="*/ 3430993 h 3430993"/>
              <a:gd name="connsiteX66" fmla="*/ 879581 w 4812577"/>
              <a:gd name="connsiteY66" fmla="*/ 3430993 h 3430993"/>
              <a:gd name="connsiteX67" fmla="*/ 879584 w 4812577"/>
              <a:gd name="connsiteY67" fmla="*/ 3430993 h 3430993"/>
              <a:gd name="connsiteX68" fmla="*/ 1029065 w 4812577"/>
              <a:gd name="connsiteY68" fmla="*/ 3430993 h 3430993"/>
              <a:gd name="connsiteX69" fmla="*/ 1029067 w 4812577"/>
              <a:gd name="connsiteY69" fmla="*/ 3430993 h 3430993"/>
              <a:gd name="connsiteX70" fmla="*/ 1124677 w 4812577"/>
              <a:gd name="connsiteY70" fmla="*/ 3430993 h 3430993"/>
              <a:gd name="connsiteX71" fmla="*/ 1124680 w 4812577"/>
              <a:gd name="connsiteY71" fmla="*/ 3430993 h 3430993"/>
              <a:gd name="connsiteX72" fmla="*/ 1170675 w 4812577"/>
              <a:gd name="connsiteY72" fmla="*/ 3430993 h 3430993"/>
              <a:gd name="connsiteX73" fmla="*/ 1210523 w 4812577"/>
              <a:gd name="connsiteY73" fmla="*/ 3430993 h 3430993"/>
              <a:gd name="connsiteX74" fmla="*/ 1210525 w 4812577"/>
              <a:gd name="connsiteY74" fmla="*/ 3430993 h 3430993"/>
              <a:gd name="connsiteX75" fmla="*/ 1392997 w 4812577"/>
              <a:gd name="connsiteY75" fmla="*/ 3430993 h 3430993"/>
              <a:gd name="connsiteX76" fmla="*/ 1496738 w 4812577"/>
              <a:gd name="connsiteY76" fmla="*/ 3430993 h 3430993"/>
              <a:gd name="connsiteX77" fmla="*/ 1496741 w 4812577"/>
              <a:gd name="connsiteY77" fmla="*/ 3430993 h 3430993"/>
              <a:gd name="connsiteX78" fmla="*/ 1582583 w 4812577"/>
              <a:gd name="connsiteY78" fmla="*/ 3430993 h 3430993"/>
              <a:gd name="connsiteX79" fmla="*/ 1582586 w 4812577"/>
              <a:gd name="connsiteY79" fmla="*/ 3430993 h 3430993"/>
              <a:gd name="connsiteX80" fmla="*/ 1678196 w 4812577"/>
              <a:gd name="connsiteY80" fmla="*/ 3430993 h 3430993"/>
              <a:gd name="connsiteX81" fmla="*/ 1678198 w 4812577"/>
              <a:gd name="connsiteY81" fmla="*/ 3430993 h 3430993"/>
              <a:gd name="connsiteX82" fmla="*/ 1827679 w 4812577"/>
              <a:gd name="connsiteY82" fmla="*/ 3430993 h 3430993"/>
              <a:gd name="connsiteX83" fmla="*/ 1827681 w 4812577"/>
              <a:gd name="connsiteY83" fmla="*/ 3430993 h 3430993"/>
              <a:gd name="connsiteX84" fmla="*/ 1852098 w 4812577"/>
              <a:gd name="connsiteY84" fmla="*/ 3430993 h 3430993"/>
              <a:gd name="connsiteX85" fmla="*/ 2050256 w 4812577"/>
              <a:gd name="connsiteY85" fmla="*/ 3430993 h 3430993"/>
              <a:gd name="connsiteX86" fmla="*/ 2050259 w 4812577"/>
              <a:gd name="connsiteY86" fmla="*/ 3430993 h 3430993"/>
              <a:gd name="connsiteX87" fmla="*/ 2199740 w 4812577"/>
              <a:gd name="connsiteY87" fmla="*/ 3430993 h 3430993"/>
              <a:gd name="connsiteX88" fmla="*/ 2199742 w 4812577"/>
              <a:gd name="connsiteY88" fmla="*/ 3430993 h 3430993"/>
              <a:gd name="connsiteX89" fmla="*/ 2224159 w 4812577"/>
              <a:gd name="connsiteY89" fmla="*/ 3430993 h 3430993"/>
              <a:gd name="connsiteX90" fmla="*/ 2295352 w 4812577"/>
              <a:gd name="connsiteY90" fmla="*/ 3430993 h 3430993"/>
              <a:gd name="connsiteX91" fmla="*/ 2295355 w 4812577"/>
              <a:gd name="connsiteY91" fmla="*/ 3430993 h 3430993"/>
              <a:gd name="connsiteX92" fmla="*/ 2319773 w 4812577"/>
              <a:gd name="connsiteY92" fmla="*/ 3430993 h 3430993"/>
              <a:gd name="connsiteX93" fmla="*/ 2469255 w 4812577"/>
              <a:gd name="connsiteY93" fmla="*/ 3430993 h 3430993"/>
              <a:gd name="connsiteX94" fmla="*/ 2667413 w 4812577"/>
              <a:gd name="connsiteY94" fmla="*/ 3430993 h 3430993"/>
              <a:gd name="connsiteX95" fmla="*/ 2667415 w 4812577"/>
              <a:gd name="connsiteY95" fmla="*/ 3430993 h 3430993"/>
              <a:gd name="connsiteX96" fmla="*/ 2691833 w 4812577"/>
              <a:gd name="connsiteY96" fmla="*/ 3430993 h 3430993"/>
              <a:gd name="connsiteX97" fmla="*/ 2841315 w 4812577"/>
              <a:gd name="connsiteY97" fmla="*/ 3430993 h 3430993"/>
              <a:gd name="connsiteX98" fmla="*/ 2936929 w 4812577"/>
              <a:gd name="connsiteY98" fmla="*/ 3430993 h 3430993"/>
              <a:gd name="connsiteX99" fmla="*/ 3022773 w 4812577"/>
              <a:gd name="connsiteY99" fmla="*/ 3430993 h 3430993"/>
              <a:gd name="connsiteX100" fmla="*/ 3308990 w 4812577"/>
              <a:gd name="connsiteY100" fmla="*/ 3430993 h 3430993"/>
              <a:gd name="connsiteX101" fmla="*/ 3394834 w 4812577"/>
              <a:gd name="connsiteY101" fmla="*/ 3430993 h 3430993"/>
              <a:gd name="connsiteX102" fmla="*/ 3490447 w 4812577"/>
              <a:gd name="connsiteY102" fmla="*/ 3430993 h 3430993"/>
              <a:gd name="connsiteX103" fmla="*/ 3639930 w 4812577"/>
              <a:gd name="connsiteY103" fmla="*/ 3430993 h 3430993"/>
              <a:gd name="connsiteX104" fmla="*/ 3862508 w 4812577"/>
              <a:gd name="connsiteY104" fmla="*/ 3430993 h 3430993"/>
              <a:gd name="connsiteX105" fmla="*/ 4011990 w 4812577"/>
              <a:gd name="connsiteY105" fmla="*/ 3430993 h 3430993"/>
              <a:gd name="connsiteX106" fmla="*/ 4107604 w 4812577"/>
              <a:gd name="connsiteY106" fmla="*/ 3430993 h 3430993"/>
              <a:gd name="connsiteX107" fmla="*/ 4479665 w 4812577"/>
              <a:gd name="connsiteY107" fmla="*/ 3430993 h 3430993"/>
              <a:gd name="connsiteX108" fmla="*/ 4812577 w 4812577"/>
              <a:gd name="connsiteY108" fmla="*/ 3145894 h 3430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4812577" h="3430993">
                <a:moveTo>
                  <a:pt x="4812577" y="3145894"/>
                </a:moveTo>
                <a:lnTo>
                  <a:pt x="4812577" y="2763897"/>
                </a:lnTo>
                <a:lnTo>
                  <a:pt x="4812577" y="2705790"/>
                </a:lnTo>
                <a:lnTo>
                  <a:pt x="4812577" y="2323793"/>
                </a:lnTo>
                <a:lnTo>
                  <a:pt x="4812577" y="822101"/>
                </a:lnTo>
                <a:lnTo>
                  <a:pt x="4812577" y="440104"/>
                </a:lnTo>
                <a:lnTo>
                  <a:pt x="4812577" y="381997"/>
                </a:lnTo>
                <a:lnTo>
                  <a:pt x="4812577" y="1"/>
                </a:lnTo>
                <a:lnTo>
                  <a:pt x="4440516" y="1"/>
                </a:lnTo>
                <a:lnTo>
                  <a:pt x="4344904" y="1"/>
                </a:lnTo>
                <a:lnTo>
                  <a:pt x="4195420" y="1"/>
                </a:lnTo>
                <a:lnTo>
                  <a:pt x="3972843" y="1"/>
                </a:lnTo>
                <a:lnTo>
                  <a:pt x="3823359" y="1"/>
                </a:lnTo>
                <a:lnTo>
                  <a:pt x="3727747" y="1"/>
                </a:lnTo>
                <a:lnTo>
                  <a:pt x="3641902" y="1"/>
                </a:lnTo>
                <a:lnTo>
                  <a:pt x="3355686" y="1"/>
                </a:lnTo>
                <a:lnTo>
                  <a:pt x="3269841" y="1"/>
                </a:lnTo>
                <a:lnTo>
                  <a:pt x="3174229" y="1"/>
                </a:lnTo>
                <a:lnTo>
                  <a:pt x="3024745" y="1"/>
                </a:lnTo>
                <a:lnTo>
                  <a:pt x="3000324" y="1"/>
                </a:lnTo>
                <a:lnTo>
                  <a:pt x="3000324" y="0"/>
                </a:lnTo>
                <a:lnTo>
                  <a:pt x="2628264" y="0"/>
                </a:lnTo>
                <a:lnTo>
                  <a:pt x="2532651" y="0"/>
                </a:lnTo>
                <a:lnTo>
                  <a:pt x="2383168" y="0"/>
                </a:lnTo>
                <a:lnTo>
                  <a:pt x="2160590" y="0"/>
                </a:lnTo>
                <a:lnTo>
                  <a:pt x="2011107" y="0"/>
                </a:lnTo>
                <a:lnTo>
                  <a:pt x="1915494" y="0"/>
                </a:lnTo>
                <a:lnTo>
                  <a:pt x="1829649" y="0"/>
                </a:lnTo>
                <a:lnTo>
                  <a:pt x="1543434" y="0"/>
                </a:lnTo>
                <a:lnTo>
                  <a:pt x="1457589" y="0"/>
                </a:lnTo>
                <a:lnTo>
                  <a:pt x="1392997" y="0"/>
                </a:lnTo>
                <a:lnTo>
                  <a:pt x="1361976" y="0"/>
                </a:lnTo>
                <a:lnTo>
                  <a:pt x="1212493" y="0"/>
                </a:lnTo>
                <a:lnTo>
                  <a:pt x="1170676" y="0"/>
                </a:lnTo>
                <a:lnTo>
                  <a:pt x="989915" y="0"/>
                </a:lnTo>
                <a:lnTo>
                  <a:pt x="840432" y="0"/>
                </a:lnTo>
                <a:lnTo>
                  <a:pt x="744819" y="0"/>
                </a:lnTo>
                <a:lnTo>
                  <a:pt x="372759" y="0"/>
                </a:lnTo>
                <a:lnTo>
                  <a:pt x="222322" y="0"/>
                </a:lnTo>
                <a:lnTo>
                  <a:pt x="1" y="0"/>
                </a:lnTo>
                <a:lnTo>
                  <a:pt x="1" y="209543"/>
                </a:lnTo>
                <a:lnTo>
                  <a:pt x="1" y="573511"/>
                </a:lnTo>
                <a:lnTo>
                  <a:pt x="1" y="720676"/>
                </a:lnTo>
                <a:lnTo>
                  <a:pt x="1" y="1084644"/>
                </a:lnTo>
                <a:lnTo>
                  <a:pt x="1" y="1178178"/>
                </a:lnTo>
                <a:lnTo>
                  <a:pt x="1" y="1324410"/>
                </a:lnTo>
                <a:lnTo>
                  <a:pt x="1" y="1542147"/>
                </a:lnTo>
                <a:lnTo>
                  <a:pt x="1" y="1688378"/>
                </a:lnTo>
                <a:lnTo>
                  <a:pt x="1" y="1781911"/>
                </a:lnTo>
                <a:lnTo>
                  <a:pt x="1" y="2145880"/>
                </a:lnTo>
                <a:lnTo>
                  <a:pt x="0" y="2145880"/>
                </a:lnTo>
                <a:lnTo>
                  <a:pt x="0" y="2493512"/>
                </a:lnTo>
                <a:lnTo>
                  <a:pt x="0" y="2857481"/>
                </a:lnTo>
                <a:lnTo>
                  <a:pt x="0" y="2951014"/>
                </a:lnTo>
                <a:lnTo>
                  <a:pt x="0" y="3097246"/>
                </a:lnTo>
                <a:lnTo>
                  <a:pt x="0" y="3314982"/>
                </a:lnTo>
                <a:lnTo>
                  <a:pt x="0" y="3430993"/>
                </a:lnTo>
                <a:lnTo>
                  <a:pt x="39848" y="3430993"/>
                </a:lnTo>
                <a:lnTo>
                  <a:pt x="39850" y="3430993"/>
                </a:lnTo>
                <a:lnTo>
                  <a:pt x="222322" y="3430993"/>
                </a:lnTo>
                <a:lnTo>
                  <a:pt x="411908" y="3430993"/>
                </a:lnTo>
                <a:lnTo>
                  <a:pt x="411911" y="3430993"/>
                </a:lnTo>
                <a:lnTo>
                  <a:pt x="507521" y="3430993"/>
                </a:lnTo>
                <a:lnTo>
                  <a:pt x="507523" y="3430993"/>
                </a:lnTo>
                <a:lnTo>
                  <a:pt x="657004" y="3430993"/>
                </a:lnTo>
                <a:lnTo>
                  <a:pt x="657006" y="3430993"/>
                </a:lnTo>
                <a:lnTo>
                  <a:pt x="879581" y="3430993"/>
                </a:lnTo>
                <a:lnTo>
                  <a:pt x="879584" y="3430993"/>
                </a:lnTo>
                <a:lnTo>
                  <a:pt x="1029065" y="3430993"/>
                </a:lnTo>
                <a:lnTo>
                  <a:pt x="1029067" y="3430993"/>
                </a:lnTo>
                <a:lnTo>
                  <a:pt x="1124677" y="3430993"/>
                </a:lnTo>
                <a:lnTo>
                  <a:pt x="1124680" y="3430993"/>
                </a:lnTo>
                <a:lnTo>
                  <a:pt x="1170675" y="3430993"/>
                </a:lnTo>
                <a:lnTo>
                  <a:pt x="1210523" y="3430993"/>
                </a:lnTo>
                <a:lnTo>
                  <a:pt x="1210525" y="3430993"/>
                </a:lnTo>
                <a:lnTo>
                  <a:pt x="1392997" y="3430993"/>
                </a:lnTo>
                <a:lnTo>
                  <a:pt x="1496738" y="3430993"/>
                </a:lnTo>
                <a:lnTo>
                  <a:pt x="1496741" y="3430993"/>
                </a:lnTo>
                <a:lnTo>
                  <a:pt x="1582583" y="3430993"/>
                </a:lnTo>
                <a:lnTo>
                  <a:pt x="1582586" y="3430993"/>
                </a:lnTo>
                <a:lnTo>
                  <a:pt x="1678196" y="3430993"/>
                </a:lnTo>
                <a:lnTo>
                  <a:pt x="1678198" y="3430993"/>
                </a:lnTo>
                <a:lnTo>
                  <a:pt x="1827679" y="3430993"/>
                </a:lnTo>
                <a:lnTo>
                  <a:pt x="1827681" y="3430993"/>
                </a:lnTo>
                <a:lnTo>
                  <a:pt x="1852098" y="3430993"/>
                </a:lnTo>
                <a:lnTo>
                  <a:pt x="2050256" y="3430993"/>
                </a:lnTo>
                <a:lnTo>
                  <a:pt x="2050259" y="3430993"/>
                </a:lnTo>
                <a:lnTo>
                  <a:pt x="2199740" y="3430993"/>
                </a:lnTo>
                <a:lnTo>
                  <a:pt x="2199742" y="3430993"/>
                </a:lnTo>
                <a:lnTo>
                  <a:pt x="2224159" y="3430993"/>
                </a:lnTo>
                <a:lnTo>
                  <a:pt x="2295352" y="3430993"/>
                </a:lnTo>
                <a:lnTo>
                  <a:pt x="2295355" y="3430993"/>
                </a:lnTo>
                <a:lnTo>
                  <a:pt x="2319773" y="3430993"/>
                </a:lnTo>
                <a:lnTo>
                  <a:pt x="2469255" y="3430993"/>
                </a:lnTo>
                <a:lnTo>
                  <a:pt x="2667413" y="3430993"/>
                </a:lnTo>
                <a:lnTo>
                  <a:pt x="2667415" y="3430993"/>
                </a:lnTo>
                <a:lnTo>
                  <a:pt x="2691833" y="3430993"/>
                </a:lnTo>
                <a:lnTo>
                  <a:pt x="2841315" y="3430993"/>
                </a:lnTo>
                <a:lnTo>
                  <a:pt x="2936929" y="3430993"/>
                </a:lnTo>
                <a:lnTo>
                  <a:pt x="3022773" y="3430993"/>
                </a:lnTo>
                <a:lnTo>
                  <a:pt x="3308990" y="3430993"/>
                </a:lnTo>
                <a:lnTo>
                  <a:pt x="3394834" y="3430993"/>
                </a:lnTo>
                <a:lnTo>
                  <a:pt x="3490447" y="3430993"/>
                </a:lnTo>
                <a:lnTo>
                  <a:pt x="3639930" y="3430993"/>
                </a:lnTo>
                <a:lnTo>
                  <a:pt x="3862508" y="3430993"/>
                </a:lnTo>
                <a:lnTo>
                  <a:pt x="4011990" y="3430993"/>
                </a:lnTo>
                <a:lnTo>
                  <a:pt x="4107604" y="3430993"/>
                </a:lnTo>
                <a:lnTo>
                  <a:pt x="4479665" y="3430993"/>
                </a:lnTo>
                <a:cubicBezTo>
                  <a:pt x="4664130" y="3430993"/>
                  <a:pt x="4812577" y="3302931"/>
                  <a:pt x="4812577" y="3145894"/>
                </a:cubicBezTo>
                <a:close/>
              </a:path>
            </a:pathLst>
          </a:custGeom>
          <a:solidFill>
            <a:srgbClr val="EC7C69"/>
          </a:solidFill>
          <a:ln w="24491" cap="flat">
            <a:noFill/>
            <a:prstDash val="solid"/>
            <a:miter/>
          </a:ln>
        </p:spPr>
        <p:txBody>
          <a:bodyPr wrap="square" rtlCol="0" anchor="ctr">
            <a:noAutofit/>
          </a:bodyPr>
          <a:lstStyle/>
          <a:p>
            <a:endParaRPr lang="en-US" dirty="0"/>
          </a:p>
        </p:txBody>
      </p:sp>
      <p:sp>
        <p:nvSpPr>
          <p:cNvPr id="8" name="Text Placeholder 1">
            <a:extLst>
              <a:ext uri="{FF2B5EF4-FFF2-40B4-BE49-F238E27FC236}">
                <a16:creationId xmlns:a16="http://schemas.microsoft.com/office/drawing/2014/main" id="{718AC01E-C0E6-D4CD-1ABF-EFAE77114E10}"/>
              </a:ext>
            </a:extLst>
          </p:cNvPr>
          <p:cNvSpPr txBox="1">
            <a:spLocks/>
          </p:cNvSpPr>
          <p:nvPr/>
        </p:nvSpPr>
        <p:spPr>
          <a:xfrm>
            <a:off x="659947" y="2234744"/>
            <a:ext cx="2650495"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sz="2200" dirty="0"/>
              <a:t>V potrditev rezervacije vključite nekaj od naslednjih primerov. To pomaga oblikovati pričakovanja in izboljšati izkušnjo gostov pred, med in po bivanju. </a:t>
            </a:r>
          </a:p>
          <a:p>
            <a:pPr algn="l">
              <a:lnSpc>
                <a:spcPts val="2340"/>
              </a:lnSpc>
              <a:spcBef>
                <a:spcPts val="0"/>
              </a:spcBef>
            </a:pPr>
            <a:endParaRPr lang="en-US" sz="2200" dirty="0">
              <a:solidFill>
                <a:srgbClr val="414141"/>
              </a:solidFill>
            </a:endParaRPr>
          </a:p>
        </p:txBody>
      </p:sp>
      <p:pic>
        <p:nvPicPr>
          <p:cNvPr id="11" name="Picture 10">
            <a:extLst>
              <a:ext uri="{FF2B5EF4-FFF2-40B4-BE49-F238E27FC236}">
                <a16:creationId xmlns:a16="http://schemas.microsoft.com/office/drawing/2014/main" id="{2AD66284-55AF-FF4C-A956-0D46893D89D3}"/>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659947" y="5037048"/>
            <a:ext cx="3580276" cy="2123680"/>
          </a:xfrm>
          <a:prstGeom prst="rect">
            <a:avLst/>
          </a:prstGeom>
        </p:spPr>
      </p:pic>
    </p:spTree>
    <p:extLst>
      <p:ext uri="{BB962C8B-B14F-4D97-AF65-F5344CB8AC3E}">
        <p14:creationId xmlns:p14="http://schemas.microsoft.com/office/powerpoint/2010/main" val="30416856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05F240-11A1-04D6-5497-E53FB9B6AF84}"/>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703B31C8-D9CB-54C3-0125-AF6E856C47A9}"/>
              </a:ext>
            </a:extLst>
          </p:cNvPr>
          <p:cNvSpPr>
            <a:spLocks noGrp="1"/>
          </p:cNvSpPr>
          <p:nvPr>
            <p:ph type="body" sz="quarter" idx="4294967295"/>
          </p:nvPr>
        </p:nvSpPr>
        <p:spPr>
          <a:xfrm>
            <a:off x="937708" y="763768"/>
            <a:ext cx="10409846" cy="720752"/>
          </a:xfrm>
          <a:prstGeom prst="rect">
            <a:avLst/>
          </a:prstGeom>
        </p:spPr>
        <p:txBody>
          <a:bodyPr/>
          <a:lstStyle/>
          <a:p>
            <a:pPr marL="0" indent="0">
              <a:lnSpc>
                <a:spcPts val="3720"/>
              </a:lnSpc>
              <a:spcBef>
                <a:spcPts val="0"/>
              </a:spcBef>
              <a:buNone/>
            </a:pPr>
            <a:r>
              <a:rPr lang="en-US" sz="3600" b="1" dirty="0">
                <a:solidFill>
                  <a:srgbClr val="EC7C69"/>
                </a:solidFill>
              </a:rPr>
              <a:t>Praktična vaja: </a:t>
            </a:r>
            <a:r>
              <a:rPr lang="en-US" sz="3600" b="1" dirty="0">
                <a:solidFill>
                  <a:srgbClr val="459597"/>
                </a:solidFill>
              </a:rPr>
              <a:t>Kartiranje poti gosta</a:t>
            </a:r>
          </a:p>
          <a:p>
            <a:pPr marL="0" indent="0">
              <a:lnSpc>
                <a:spcPts val="3720"/>
              </a:lnSpc>
              <a:spcBef>
                <a:spcPts val="0"/>
              </a:spcBef>
              <a:buNone/>
            </a:pPr>
            <a:endParaRPr lang="en-US" sz="3600" b="1" dirty="0">
              <a:solidFill>
                <a:srgbClr val="EC7C69"/>
              </a:solidFill>
            </a:endParaRPr>
          </a:p>
        </p:txBody>
      </p:sp>
      <p:pic>
        <p:nvPicPr>
          <p:cNvPr id="10" name="Graphic 9" descr="Signature with solid fill">
            <a:extLst>
              <a:ext uri="{FF2B5EF4-FFF2-40B4-BE49-F238E27FC236}">
                <a16:creationId xmlns:a16="http://schemas.microsoft.com/office/drawing/2014/main" id="{EDED4B4A-AA94-DDE0-2425-AB9D029C537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590D5724-A22C-0A77-FF02-EDE5A2E1BF1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42</a:t>
            </a:fld>
            <a:endParaRPr lang="fr-CA" sz="1200" dirty="0">
              <a:solidFill>
                <a:schemeClr val="bg1"/>
              </a:solidFill>
            </a:endParaRPr>
          </a:p>
        </p:txBody>
      </p:sp>
      <p:sp>
        <p:nvSpPr>
          <p:cNvPr id="2" name="Freeform 1">
            <a:extLst>
              <a:ext uri="{FF2B5EF4-FFF2-40B4-BE49-F238E27FC236}">
                <a16:creationId xmlns:a16="http://schemas.microsoft.com/office/drawing/2014/main" id="{39DEDE19-AB47-6AC1-8CE5-40DDD6671196}"/>
              </a:ext>
            </a:extLst>
          </p:cNvPr>
          <p:cNvSpPr/>
          <p:nvPr/>
        </p:nvSpPr>
        <p:spPr>
          <a:xfrm rot="5400000" flipH="1">
            <a:off x="631538" y="2283593"/>
            <a:ext cx="5069731" cy="4261960"/>
          </a:xfrm>
          <a:custGeom>
            <a:avLst/>
            <a:gdLst>
              <a:gd name="connsiteX0" fmla="*/ 5069731 w 5069731"/>
              <a:gd name="connsiteY0" fmla="*/ 3902947 h 4261960"/>
              <a:gd name="connsiteX1" fmla="*/ 5069731 w 5069731"/>
              <a:gd name="connsiteY1" fmla="*/ 3429024 h 4261960"/>
              <a:gd name="connsiteX2" fmla="*/ 5069731 w 5069731"/>
              <a:gd name="connsiteY2" fmla="*/ 3356933 h 4261960"/>
              <a:gd name="connsiteX3" fmla="*/ 5069731 w 5069731"/>
              <a:gd name="connsiteY3" fmla="*/ 2883010 h 4261960"/>
              <a:gd name="connsiteX4" fmla="*/ 5069731 w 5069731"/>
              <a:gd name="connsiteY4" fmla="*/ 1019939 h 4261960"/>
              <a:gd name="connsiteX5" fmla="*/ 5069731 w 5069731"/>
              <a:gd name="connsiteY5" fmla="*/ 546015 h 4261960"/>
              <a:gd name="connsiteX6" fmla="*/ 5069731 w 5069731"/>
              <a:gd name="connsiteY6" fmla="*/ 473924 h 4261960"/>
              <a:gd name="connsiteX7" fmla="*/ 5069731 w 5069731"/>
              <a:gd name="connsiteY7" fmla="*/ 1 h 4261960"/>
              <a:gd name="connsiteX8" fmla="*/ 4502132 w 5069731"/>
              <a:gd name="connsiteY8" fmla="*/ 1 h 4261960"/>
              <a:gd name="connsiteX9" fmla="*/ 2870264 w 5069731"/>
              <a:gd name="connsiteY9" fmla="*/ 1 h 4261960"/>
              <a:gd name="connsiteX10" fmla="*/ 2870264 w 5069731"/>
              <a:gd name="connsiteY10" fmla="*/ 0 h 4261960"/>
              <a:gd name="connsiteX11" fmla="*/ 2302667 w 5069731"/>
              <a:gd name="connsiteY11" fmla="*/ 0 h 4261960"/>
              <a:gd name="connsiteX12" fmla="*/ 919509 w 5069731"/>
              <a:gd name="connsiteY12" fmla="*/ 0 h 4261960"/>
              <a:gd name="connsiteX13" fmla="*/ 919509 w 5069731"/>
              <a:gd name="connsiteY13" fmla="*/ 5305 h 4261960"/>
              <a:gd name="connsiteX14" fmla="*/ 0 w 5069731"/>
              <a:gd name="connsiteY14" fmla="*/ 5305 h 4261960"/>
              <a:gd name="connsiteX15" fmla="*/ 0 w 5069731"/>
              <a:gd name="connsiteY15" fmla="*/ 479229 h 4261960"/>
              <a:gd name="connsiteX16" fmla="*/ 0 w 5069731"/>
              <a:gd name="connsiteY16" fmla="*/ 924189 h 4261960"/>
              <a:gd name="connsiteX17" fmla="*/ 0 w 5069731"/>
              <a:gd name="connsiteY17" fmla="*/ 924192 h 4261960"/>
              <a:gd name="connsiteX18" fmla="*/ 0 w 5069731"/>
              <a:gd name="connsiteY18" fmla="*/ 1398113 h 4261960"/>
              <a:gd name="connsiteX19" fmla="*/ 0 w 5069731"/>
              <a:gd name="connsiteY19" fmla="*/ 1398116 h 4261960"/>
              <a:gd name="connsiteX20" fmla="*/ 0 w 5069731"/>
              <a:gd name="connsiteY20" fmla="*/ 1491788 h 4261960"/>
              <a:gd name="connsiteX21" fmla="*/ 0 w 5069731"/>
              <a:gd name="connsiteY21" fmla="*/ 1491791 h 4261960"/>
              <a:gd name="connsiteX22" fmla="*/ 0 w 5069731"/>
              <a:gd name="connsiteY22" fmla="*/ 1965712 h 4261960"/>
              <a:gd name="connsiteX23" fmla="*/ 0 w 5069731"/>
              <a:gd name="connsiteY23" fmla="*/ 1965715 h 4261960"/>
              <a:gd name="connsiteX24" fmla="*/ 0 w 5069731"/>
              <a:gd name="connsiteY24" fmla="*/ 3788036 h 4261960"/>
              <a:gd name="connsiteX25" fmla="*/ 0 w 5069731"/>
              <a:gd name="connsiteY25" fmla="*/ 4261960 h 4261960"/>
              <a:gd name="connsiteX26" fmla="*/ 979115 w 5069731"/>
              <a:gd name="connsiteY26" fmla="*/ 4261960 h 4261960"/>
              <a:gd name="connsiteX27" fmla="*/ 979118 w 5069731"/>
              <a:gd name="connsiteY27" fmla="*/ 4261960 h 4261960"/>
              <a:gd name="connsiteX28" fmla="*/ 1546714 w 5069731"/>
              <a:gd name="connsiteY28" fmla="*/ 4261960 h 4261960"/>
              <a:gd name="connsiteX29" fmla="*/ 1546717 w 5069731"/>
              <a:gd name="connsiteY29" fmla="*/ 4261960 h 4261960"/>
              <a:gd name="connsiteX30" fmla="*/ 3178579 w 5069731"/>
              <a:gd name="connsiteY30" fmla="*/ 4261960 h 4261960"/>
              <a:gd name="connsiteX31" fmla="*/ 3746178 w 5069731"/>
              <a:gd name="connsiteY31" fmla="*/ 4261960 h 4261960"/>
              <a:gd name="connsiteX32" fmla="*/ 3806269 w 5069731"/>
              <a:gd name="connsiteY32" fmla="*/ 4256655 h 4261960"/>
              <a:gd name="connsiteX33" fmla="*/ 4098088 w 5069731"/>
              <a:gd name="connsiteY33" fmla="*/ 4256655 h 4261960"/>
              <a:gd name="connsiteX34" fmla="*/ 4665687 w 5069731"/>
              <a:gd name="connsiteY34" fmla="*/ 4256655 h 4261960"/>
              <a:gd name="connsiteX35" fmla="*/ 5069731 w 5069731"/>
              <a:gd name="connsiteY35" fmla="*/ 3902947 h 426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069731" h="4261960">
                <a:moveTo>
                  <a:pt x="5069731" y="3902947"/>
                </a:moveTo>
                <a:lnTo>
                  <a:pt x="5069731" y="3429024"/>
                </a:lnTo>
                <a:lnTo>
                  <a:pt x="5069731" y="3356933"/>
                </a:lnTo>
                <a:lnTo>
                  <a:pt x="5069731" y="2883010"/>
                </a:lnTo>
                <a:lnTo>
                  <a:pt x="5069731" y="1019939"/>
                </a:lnTo>
                <a:lnTo>
                  <a:pt x="5069731" y="546015"/>
                </a:lnTo>
                <a:lnTo>
                  <a:pt x="5069731" y="473924"/>
                </a:lnTo>
                <a:lnTo>
                  <a:pt x="5069731" y="1"/>
                </a:lnTo>
                <a:lnTo>
                  <a:pt x="4502132" y="1"/>
                </a:lnTo>
                <a:lnTo>
                  <a:pt x="2870264" y="1"/>
                </a:lnTo>
                <a:lnTo>
                  <a:pt x="2870264" y="0"/>
                </a:lnTo>
                <a:lnTo>
                  <a:pt x="2302667" y="0"/>
                </a:lnTo>
                <a:lnTo>
                  <a:pt x="919509" y="0"/>
                </a:lnTo>
                <a:lnTo>
                  <a:pt x="919509" y="5305"/>
                </a:lnTo>
                <a:lnTo>
                  <a:pt x="0" y="5305"/>
                </a:lnTo>
                <a:lnTo>
                  <a:pt x="0" y="479229"/>
                </a:lnTo>
                <a:lnTo>
                  <a:pt x="0" y="924189"/>
                </a:lnTo>
                <a:lnTo>
                  <a:pt x="0" y="924192"/>
                </a:lnTo>
                <a:lnTo>
                  <a:pt x="0" y="1398113"/>
                </a:lnTo>
                <a:lnTo>
                  <a:pt x="0" y="1398116"/>
                </a:lnTo>
                <a:lnTo>
                  <a:pt x="0" y="1491788"/>
                </a:lnTo>
                <a:lnTo>
                  <a:pt x="0" y="1491791"/>
                </a:lnTo>
                <a:lnTo>
                  <a:pt x="0" y="1965712"/>
                </a:lnTo>
                <a:lnTo>
                  <a:pt x="0" y="1965715"/>
                </a:lnTo>
                <a:lnTo>
                  <a:pt x="0" y="3788036"/>
                </a:lnTo>
                <a:lnTo>
                  <a:pt x="0" y="4261960"/>
                </a:lnTo>
                <a:lnTo>
                  <a:pt x="979115" y="4261960"/>
                </a:lnTo>
                <a:lnTo>
                  <a:pt x="979118" y="4261960"/>
                </a:lnTo>
                <a:lnTo>
                  <a:pt x="1546714" y="4261960"/>
                </a:lnTo>
                <a:lnTo>
                  <a:pt x="1546717" y="4261960"/>
                </a:lnTo>
                <a:lnTo>
                  <a:pt x="3178579" y="4261960"/>
                </a:lnTo>
                <a:lnTo>
                  <a:pt x="3746178" y="4261960"/>
                </a:lnTo>
                <a:lnTo>
                  <a:pt x="3806269" y="4256655"/>
                </a:lnTo>
                <a:lnTo>
                  <a:pt x="4098088" y="4256655"/>
                </a:lnTo>
                <a:lnTo>
                  <a:pt x="4665687" y="4256655"/>
                </a:lnTo>
                <a:cubicBezTo>
                  <a:pt x="4889567" y="4256655"/>
                  <a:pt x="5069731" y="4097776"/>
                  <a:pt x="5069731" y="3902947"/>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4" name="Text Placeholder 1">
            <a:extLst>
              <a:ext uri="{FF2B5EF4-FFF2-40B4-BE49-F238E27FC236}">
                <a16:creationId xmlns:a16="http://schemas.microsoft.com/office/drawing/2014/main" id="{4B86102C-D060-5398-5137-6500DF922A38}"/>
              </a:ext>
            </a:extLst>
          </p:cNvPr>
          <p:cNvSpPr txBox="1">
            <a:spLocks/>
          </p:cNvSpPr>
          <p:nvPr/>
        </p:nvSpPr>
        <p:spPr>
          <a:xfrm>
            <a:off x="5612176" y="2186948"/>
            <a:ext cx="5576404"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l">
              <a:lnSpc>
                <a:spcPct val="150000"/>
              </a:lnSpc>
              <a:spcBef>
                <a:spcPts val="0"/>
              </a:spcBef>
              <a:buClr>
                <a:srgbClr val="459597"/>
              </a:buClr>
              <a:buFont typeface="Wingdings" pitchFamily="2" charset="2"/>
              <a:buChar char="q"/>
            </a:pPr>
            <a:r>
              <a:rPr lang="en-IE" sz="2200" dirty="0" err="1">
                <a:solidFill>
                  <a:srgbClr val="414141"/>
                </a:solidFill>
              </a:rPr>
              <a:t>Pošljite</a:t>
            </a:r>
            <a:r>
              <a:rPr lang="en-IE" sz="2200" dirty="0">
                <a:solidFill>
                  <a:srgbClr val="414141"/>
                </a:solidFill>
              </a:rPr>
              <a:t> </a:t>
            </a:r>
            <a:r>
              <a:rPr lang="en-IE" sz="2200" dirty="0" err="1">
                <a:solidFill>
                  <a:srgbClr val="414141"/>
                </a:solidFill>
              </a:rPr>
              <a:t>navodila</a:t>
            </a:r>
            <a:r>
              <a:rPr lang="en-IE" sz="2200" dirty="0">
                <a:solidFill>
                  <a:srgbClr val="414141"/>
                </a:solidFill>
              </a:rPr>
              <a:t> za </a:t>
            </a:r>
            <a:r>
              <a:rPr lang="en-IE" sz="2200" dirty="0" err="1">
                <a:solidFill>
                  <a:srgbClr val="414141"/>
                </a:solidFill>
              </a:rPr>
              <a:t>prijavo</a:t>
            </a:r>
            <a:r>
              <a:rPr lang="en-IE" sz="2200" dirty="0">
                <a:solidFill>
                  <a:srgbClr val="414141"/>
                </a:solidFill>
              </a:rPr>
              <a:t>.</a:t>
            </a:r>
          </a:p>
          <a:p>
            <a:pPr marL="457200" indent="-457200" algn="l">
              <a:lnSpc>
                <a:spcPct val="150000"/>
              </a:lnSpc>
              <a:spcBef>
                <a:spcPts val="0"/>
              </a:spcBef>
              <a:buClr>
                <a:srgbClr val="459597"/>
              </a:buClr>
              <a:buFont typeface="Wingdings" pitchFamily="2" charset="2"/>
              <a:buChar char="q"/>
            </a:pPr>
            <a:r>
              <a:rPr lang="en-IE" sz="2200" dirty="0" err="1">
                <a:solidFill>
                  <a:srgbClr val="414141"/>
                </a:solidFill>
              </a:rPr>
              <a:t>Zahvalite</a:t>
            </a:r>
            <a:r>
              <a:rPr lang="en-IE" sz="2200" dirty="0">
                <a:solidFill>
                  <a:srgbClr val="414141"/>
                </a:solidFill>
              </a:rPr>
              <a:t> se </a:t>
            </a:r>
            <a:r>
              <a:rPr lang="en-IE" sz="2200" dirty="0" err="1">
                <a:solidFill>
                  <a:srgbClr val="414141"/>
                </a:solidFill>
              </a:rPr>
              <a:t>gostu</a:t>
            </a:r>
            <a:r>
              <a:rPr lang="en-IE" sz="2200" dirty="0">
                <a:solidFill>
                  <a:srgbClr val="414141"/>
                </a:solidFill>
              </a:rPr>
              <a:t> za </a:t>
            </a:r>
            <a:r>
              <a:rPr lang="en-IE" sz="2200" dirty="0" err="1">
                <a:solidFill>
                  <a:srgbClr val="414141"/>
                </a:solidFill>
              </a:rPr>
              <a:t>bivanje</a:t>
            </a:r>
            <a:r>
              <a:rPr lang="en-IE" sz="2200" dirty="0">
                <a:solidFill>
                  <a:srgbClr val="414141"/>
                </a:solidFill>
              </a:rPr>
              <a:t>.</a:t>
            </a:r>
            <a:endParaRPr lang="en-IE" sz="2200">
              <a:solidFill>
                <a:srgbClr val="414141"/>
              </a:solidFill>
              <a:ea typeface="Calibri"/>
              <a:cs typeface="Calibri"/>
            </a:endParaRPr>
          </a:p>
          <a:p>
            <a:pPr marL="457200" indent="-457200" algn="l">
              <a:lnSpc>
                <a:spcPct val="150000"/>
              </a:lnSpc>
              <a:spcBef>
                <a:spcPts val="0"/>
              </a:spcBef>
              <a:buClr>
                <a:srgbClr val="459597"/>
              </a:buClr>
              <a:buFont typeface="Wingdings" pitchFamily="2" charset="2"/>
              <a:buChar char="q"/>
            </a:pPr>
            <a:r>
              <a:rPr lang="en-IE" sz="2200">
                <a:solidFill>
                  <a:srgbClr val="414141"/>
                </a:solidFill>
              </a:rPr>
              <a:t>Pripravite </a:t>
            </a:r>
            <a:r>
              <a:rPr lang="en-IE" sz="2200" err="1">
                <a:solidFill>
                  <a:srgbClr val="414141"/>
                </a:solidFill>
              </a:rPr>
              <a:t>košarico</a:t>
            </a:r>
            <a:r>
              <a:rPr lang="en-IE" sz="2200">
                <a:solidFill>
                  <a:srgbClr val="414141"/>
                </a:solidFill>
              </a:rPr>
              <a:t> za </a:t>
            </a:r>
            <a:r>
              <a:rPr lang="en-IE" sz="2200" err="1">
                <a:solidFill>
                  <a:srgbClr val="414141"/>
                </a:solidFill>
              </a:rPr>
              <a:t>dobrodošlico</a:t>
            </a:r>
            <a:r>
              <a:rPr lang="en-IE" sz="2200">
                <a:solidFill>
                  <a:srgbClr val="414141"/>
                </a:solidFill>
              </a:rPr>
              <a:t>.</a:t>
            </a:r>
            <a:endParaRPr lang="en-IE" sz="2200">
              <a:solidFill>
                <a:srgbClr val="414141"/>
              </a:solidFill>
              <a:ea typeface="Calibri" panose="020F0502020204030204"/>
              <a:cs typeface="Calibri" panose="020F0502020204030204"/>
            </a:endParaRPr>
          </a:p>
          <a:p>
            <a:pPr marL="457200" indent="-457200" algn="l">
              <a:lnSpc>
                <a:spcPct val="150000"/>
              </a:lnSpc>
              <a:spcBef>
                <a:spcPts val="0"/>
              </a:spcBef>
              <a:buClr>
                <a:srgbClr val="459597"/>
              </a:buClr>
              <a:buFont typeface="Wingdings" pitchFamily="2" charset="2"/>
              <a:buChar char="q"/>
            </a:pPr>
            <a:r>
              <a:rPr lang="en-IE" sz="2200" err="1">
                <a:solidFill>
                  <a:srgbClr val="414141"/>
                </a:solidFill>
              </a:rPr>
              <a:t>Prosite</a:t>
            </a:r>
            <a:r>
              <a:rPr lang="en-IE" sz="2200">
                <a:solidFill>
                  <a:srgbClr val="414141"/>
                </a:solidFill>
              </a:rPr>
              <a:t> za </a:t>
            </a:r>
            <a:r>
              <a:rPr lang="en-IE" sz="2200" err="1">
                <a:solidFill>
                  <a:srgbClr val="414141"/>
                </a:solidFill>
              </a:rPr>
              <a:t>oceno</a:t>
            </a:r>
            <a:r>
              <a:rPr lang="en-IE" sz="2200">
                <a:solidFill>
                  <a:srgbClr val="414141"/>
                </a:solidFill>
              </a:rPr>
              <a:t>.</a:t>
            </a:r>
            <a:endParaRPr lang="en-IE" sz="2200">
              <a:solidFill>
                <a:srgbClr val="414141"/>
              </a:solidFill>
              <a:ea typeface="Calibri" panose="020F0502020204030204"/>
              <a:cs typeface="Calibri" panose="020F0502020204030204"/>
            </a:endParaRPr>
          </a:p>
          <a:p>
            <a:pPr marL="457200" indent="-457200" algn="l">
              <a:lnSpc>
                <a:spcPct val="150000"/>
              </a:lnSpc>
              <a:spcBef>
                <a:spcPts val="0"/>
              </a:spcBef>
              <a:buClr>
                <a:srgbClr val="459597"/>
              </a:buClr>
              <a:buFont typeface="Wingdings" pitchFamily="2" charset="2"/>
              <a:buChar char="q"/>
            </a:pPr>
            <a:r>
              <a:rPr lang="en-IE" sz="2200" err="1">
                <a:solidFill>
                  <a:srgbClr val="414141"/>
                </a:solidFill>
              </a:rPr>
              <a:t>Potrdite</a:t>
            </a:r>
            <a:r>
              <a:rPr lang="en-IE" sz="2200">
                <a:solidFill>
                  <a:srgbClr val="414141"/>
                </a:solidFill>
              </a:rPr>
              <a:t> </a:t>
            </a:r>
            <a:r>
              <a:rPr lang="en-IE" sz="2200" err="1">
                <a:solidFill>
                  <a:srgbClr val="414141"/>
                </a:solidFill>
              </a:rPr>
              <a:t>rezervacijo</a:t>
            </a:r>
            <a:r>
              <a:rPr lang="en-IE" sz="2200">
                <a:solidFill>
                  <a:srgbClr val="414141"/>
                </a:solidFill>
              </a:rPr>
              <a:t>.</a:t>
            </a:r>
            <a:endParaRPr lang="en-IE" sz="2200">
              <a:solidFill>
                <a:srgbClr val="414141"/>
              </a:solidFill>
              <a:ea typeface="Calibri" panose="020F0502020204030204"/>
              <a:cs typeface="Calibri" panose="020F0502020204030204"/>
            </a:endParaRPr>
          </a:p>
          <a:p>
            <a:pPr marL="457200" indent="-457200" algn="l">
              <a:lnSpc>
                <a:spcPct val="150000"/>
              </a:lnSpc>
              <a:spcBef>
                <a:spcPts val="0"/>
              </a:spcBef>
              <a:buClr>
                <a:srgbClr val="459597"/>
              </a:buClr>
              <a:buFont typeface="Wingdings" pitchFamily="2" charset="2"/>
              <a:buChar char="q"/>
            </a:pPr>
            <a:r>
              <a:rPr lang="en-IE" sz="2200" dirty="0" err="1">
                <a:solidFill>
                  <a:srgbClr val="414141"/>
                </a:solidFill>
              </a:rPr>
              <a:t>Ponudite</a:t>
            </a:r>
            <a:r>
              <a:rPr lang="en-IE" sz="2200" dirty="0">
                <a:solidFill>
                  <a:srgbClr val="414141"/>
                </a:solidFill>
              </a:rPr>
              <a:t> </a:t>
            </a:r>
            <a:r>
              <a:rPr lang="en-IE" sz="2200" dirty="0" err="1">
                <a:solidFill>
                  <a:srgbClr val="414141"/>
                </a:solidFill>
              </a:rPr>
              <a:t>lokalna</a:t>
            </a:r>
            <a:r>
              <a:rPr lang="en-IE" sz="2200" dirty="0">
                <a:solidFill>
                  <a:srgbClr val="414141"/>
                </a:solidFill>
              </a:rPr>
              <a:t> </a:t>
            </a:r>
            <a:r>
              <a:rPr lang="en-IE" sz="2200" dirty="0" err="1">
                <a:solidFill>
                  <a:srgbClr val="414141"/>
                </a:solidFill>
              </a:rPr>
              <a:t>priporočila</a:t>
            </a:r>
            <a:r>
              <a:rPr lang="en-IE" sz="2200" dirty="0">
                <a:solidFill>
                  <a:srgbClr val="414141"/>
                </a:solidFill>
              </a:rPr>
              <a:t>.</a:t>
            </a:r>
          </a:p>
          <a:p>
            <a:pPr marL="457200" indent="-457200" algn="l">
              <a:lnSpc>
                <a:spcPct val="150000"/>
              </a:lnSpc>
              <a:spcBef>
                <a:spcPts val="0"/>
              </a:spcBef>
              <a:buClr>
                <a:srgbClr val="459597"/>
              </a:buClr>
              <a:buFont typeface="Wingdings" pitchFamily="2" charset="2"/>
              <a:buChar char="q"/>
            </a:pPr>
            <a:endParaRPr lang="en-IE" sz="2400" dirty="0">
              <a:solidFill>
                <a:srgbClr val="414141"/>
              </a:solidFill>
            </a:endParaRPr>
          </a:p>
          <a:p>
            <a:pPr marL="342900" indent="-342900" algn="l">
              <a:lnSpc>
                <a:spcPct val="150000"/>
              </a:lnSpc>
              <a:spcBef>
                <a:spcPts val="0"/>
              </a:spcBef>
              <a:buFont typeface="Wingdings" pitchFamily="2" charset="2"/>
              <a:buChar char="q"/>
            </a:pPr>
            <a:endParaRPr lang="en-US" sz="2400" dirty="0">
              <a:solidFill>
                <a:srgbClr val="414141"/>
              </a:solidFill>
            </a:endParaRPr>
          </a:p>
        </p:txBody>
      </p:sp>
      <p:sp>
        <p:nvSpPr>
          <p:cNvPr id="7" name="Text Placeholder 1">
            <a:extLst>
              <a:ext uri="{FF2B5EF4-FFF2-40B4-BE49-F238E27FC236}">
                <a16:creationId xmlns:a16="http://schemas.microsoft.com/office/drawing/2014/main" id="{79FB8C90-AEEE-D204-11D9-E444711B446F}"/>
              </a:ext>
            </a:extLst>
          </p:cNvPr>
          <p:cNvSpPr txBox="1">
            <a:spLocks/>
          </p:cNvSpPr>
          <p:nvPr/>
        </p:nvSpPr>
        <p:spPr>
          <a:xfrm>
            <a:off x="1494814" y="2186948"/>
            <a:ext cx="3337874"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spcAft>
                <a:spcPts val="1200"/>
              </a:spcAft>
            </a:pPr>
            <a:r>
              <a:rPr lang="en-IE" sz="2800" b="1" dirty="0"/>
              <a:t>Opis naloge:</a:t>
            </a:r>
          </a:p>
          <a:p>
            <a:pPr algn="l">
              <a:lnSpc>
                <a:spcPts val="2340"/>
              </a:lnSpc>
              <a:spcBef>
                <a:spcPts val="0"/>
              </a:spcBef>
              <a:spcAft>
                <a:spcPts val="1200"/>
              </a:spcAft>
            </a:pPr>
            <a:br>
              <a:rPr lang="en-IE" sz="2200" dirty="0"/>
            </a:br>
            <a:r>
              <a:rPr lang="en-IE" sz="2200" dirty="0"/>
              <a:t>Navedite naslednje ukrepe v pravilnem vrstnem redu glede na potek bivanja gosta (pred bivanjem, med bivanjem, po bivanju). V kvadratke vpišite zaporedne številke (od 1 do 6).</a:t>
            </a:r>
          </a:p>
          <a:p>
            <a:pPr algn="l">
              <a:lnSpc>
                <a:spcPts val="2340"/>
              </a:lnSpc>
              <a:spcBef>
                <a:spcPts val="0"/>
              </a:spcBef>
              <a:spcAft>
                <a:spcPts val="1200"/>
              </a:spcAft>
            </a:pPr>
            <a:endParaRPr lang="en-IE" sz="2200" dirty="0"/>
          </a:p>
          <a:p>
            <a:pPr marL="492125" indent="-492125" algn="l">
              <a:lnSpc>
                <a:spcPts val="2340"/>
              </a:lnSpc>
              <a:spcBef>
                <a:spcPts val="0"/>
              </a:spcBef>
              <a:spcAft>
                <a:spcPts val="1200"/>
              </a:spcAft>
              <a:buFont typeface="Wingdings" panose="05000000000000000000" pitchFamily="2" charset="2"/>
              <a:buChar char="q"/>
            </a:pPr>
            <a:endParaRPr lang="en-US" sz="2200" dirty="0">
              <a:solidFill>
                <a:srgbClr val="414141"/>
              </a:solidFill>
            </a:endParaRPr>
          </a:p>
        </p:txBody>
      </p:sp>
    </p:spTree>
    <p:extLst>
      <p:ext uri="{BB962C8B-B14F-4D97-AF65-F5344CB8AC3E}">
        <p14:creationId xmlns:p14="http://schemas.microsoft.com/office/powerpoint/2010/main" val="12443112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F47CA-A033-AEAC-93AB-2AEF78804988}"/>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641F0D99-961E-128F-8939-7F558B26A923}"/>
              </a:ext>
            </a:extLst>
          </p:cNvPr>
          <p:cNvSpPr txBox="1">
            <a:spLocks/>
          </p:cNvSpPr>
          <p:nvPr/>
        </p:nvSpPr>
        <p:spPr>
          <a:xfrm>
            <a:off x="629646" y="307773"/>
            <a:ext cx="927008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Preprosta orodja za prihranek časa in ohranjanje profesionalnosti</a:t>
            </a:r>
          </a:p>
          <a:p>
            <a:pPr>
              <a:lnSpc>
                <a:spcPts val="3720"/>
              </a:lnSpc>
            </a:pPr>
            <a:endParaRPr lang="en-US" dirty="0"/>
          </a:p>
        </p:txBody>
      </p:sp>
      <p:cxnSp>
        <p:nvCxnSpPr>
          <p:cNvPr id="10" name="Straight Connector 9">
            <a:extLst>
              <a:ext uri="{FF2B5EF4-FFF2-40B4-BE49-F238E27FC236}">
                <a16:creationId xmlns:a16="http://schemas.microsoft.com/office/drawing/2014/main" id="{76024B02-2B62-1ACF-06DA-5AAA7E5FAE9B}"/>
              </a:ext>
            </a:extLst>
          </p:cNvPr>
          <p:cNvCxnSpPr>
            <a:cxnSpLocks/>
          </p:cNvCxnSpPr>
          <p:nvPr/>
        </p:nvCxnSpPr>
        <p:spPr>
          <a:xfrm>
            <a:off x="0" y="1500714"/>
            <a:ext cx="65686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FCF79275-0C9D-B90B-F82E-29792F8835F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43</a:t>
            </a:fld>
            <a:endParaRPr lang="fr-CA" sz="1200" dirty="0"/>
          </a:p>
        </p:txBody>
      </p:sp>
      <p:sp>
        <p:nvSpPr>
          <p:cNvPr id="4" name="Text Placeholder 5">
            <a:extLst>
              <a:ext uri="{FF2B5EF4-FFF2-40B4-BE49-F238E27FC236}">
                <a16:creationId xmlns:a16="http://schemas.microsoft.com/office/drawing/2014/main" id="{790C0FBA-1E4A-1029-968A-60948B6BF5DE}"/>
              </a:ext>
            </a:extLst>
          </p:cNvPr>
          <p:cNvSpPr txBox="1">
            <a:spLocks/>
          </p:cNvSpPr>
          <p:nvPr/>
        </p:nvSpPr>
        <p:spPr>
          <a:xfrm>
            <a:off x="629645" y="2202045"/>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Kaj storiti:</a:t>
            </a:r>
          </a:p>
        </p:txBody>
      </p:sp>
      <p:sp>
        <p:nvSpPr>
          <p:cNvPr id="5" name="Text Placeholder 4">
            <a:extLst>
              <a:ext uri="{FF2B5EF4-FFF2-40B4-BE49-F238E27FC236}">
                <a16:creationId xmlns:a16="http://schemas.microsoft.com/office/drawing/2014/main" id="{DBA8F7DA-1E37-64E9-BE42-0C86245F02BF}"/>
              </a:ext>
            </a:extLst>
          </p:cNvPr>
          <p:cNvSpPr txBox="1">
            <a:spLocks/>
          </p:cNvSpPr>
          <p:nvPr/>
        </p:nvSpPr>
        <p:spPr>
          <a:xfrm>
            <a:off x="629645" y="2882750"/>
            <a:ext cx="5442220" cy="3657600"/>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0" indent="-342900">
              <a:lnSpc>
                <a:spcPts val="2240"/>
              </a:lnSpc>
              <a:buClr>
                <a:srgbClr val="459597"/>
              </a:buClr>
              <a:buFont typeface="Arial" panose="020B0604020202020204" pitchFamily="34" charset="0"/>
              <a:buChar char="•"/>
            </a:pPr>
            <a:r>
              <a:rPr lang="en-GB" sz="2200" b="1" dirty="0">
                <a:solidFill>
                  <a:srgbClr val="EC7C69"/>
                </a:solidFill>
              </a:rPr>
              <a:t>Napišite in shranite </a:t>
            </a:r>
            <a:r>
              <a:rPr lang="en-GB" sz="2200" dirty="0">
                <a:solidFill>
                  <a:srgbClr val="414141"/>
                </a:solidFill>
              </a:rPr>
              <a:t>predloge</a:t>
            </a:r>
            <a:r>
              <a:rPr lang="en-GB" sz="2200" b="1" dirty="0">
                <a:solidFill>
                  <a:srgbClr val="EC7C69"/>
                </a:solidFill>
              </a:rPr>
              <a:t> kratkih sporočil </a:t>
            </a:r>
            <a:r>
              <a:rPr lang="en-GB" sz="2200" dirty="0">
                <a:solidFill>
                  <a:srgbClr val="414141"/>
                </a:solidFill>
              </a:rPr>
              <a:t>za pogoste situacije (rezervacije, navodila, hišna pravila, opomniki za odhod).</a:t>
            </a:r>
          </a:p>
          <a:p>
            <a:pPr marL="342900" lvl="0" indent="-342900">
              <a:lnSpc>
                <a:spcPts val="2240"/>
              </a:lnSpc>
              <a:buClr>
                <a:srgbClr val="459597"/>
              </a:buClr>
              <a:buFont typeface="Arial" panose="020B0604020202020204" pitchFamily="34" charset="0"/>
              <a:buChar char="•"/>
            </a:pPr>
            <a:r>
              <a:rPr lang="en-GB" sz="2200" b="1" dirty="0">
                <a:solidFill>
                  <a:srgbClr val="EC7C69"/>
                </a:solidFill>
              </a:rPr>
              <a:t>Avtomatizirajte, kar je smiselno</a:t>
            </a:r>
            <a:r>
              <a:rPr lang="en-GB" sz="2200" dirty="0">
                <a:solidFill>
                  <a:srgbClr val="414141"/>
                </a:solidFill>
              </a:rPr>
              <a:t>: navodila za prijavo, zahvalna pisma, prošnje za ocene.</a:t>
            </a:r>
          </a:p>
          <a:p>
            <a:pPr marL="342900" lvl="0" indent="-342900">
              <a:lnSpc>
                <a:spcPts val="2240"/>
              </a:lnSpc>
              <a:buClr>
                <a:srgbClr val="459597"/>
              </a:buClr>
              <a:buFont typeface="Arial" panose="020B0604020202020204" pitchFamily="34" charset="0"/>
              <a:buChar char="•"/>
            </a:pPr>
            <a:r>
              <a:rPr lang="en-GB" sz="2200" b="1" dirty="0">
                <a:solidFill>
                  <a:srgbClr val="EC7C69"/>
                </a:solidFill>
              </a:rPr>
              <a:t>Vedno ohranjajte prijazen</a:t>
            </a:r>
            <a:r>
              <a:rPr lang="en-GB" sz="2200" dirty="0">
                <a:solidFill>
                  <a:srgbClr val="414141"/>
                </a:solidFill>
              </a:rPr>
              <a:t>, koristen in jasen </a:t>
            </a:r>
            <a:r>
              <a:rPr lang="en-GB" sz="2200" b="1" dirty="0">
                <a:solidFill>
                  <a:srgbClr val="EC7C69"/>
                </a:solidFill>
              </a:rPr>
              <a:t>ton </a:t>
            </a:r>
            <a:r>
              <a:rPr lang="en-GB" sz="2200" dirty="0">
                <a:solidFill>
                  <a:srgbClr val="414141"/>
                </a:solidFill>
              </a:rPr>
              <a:t>– ne preveč formalen, a </a:t>
            </a:r>
            <a:r>
              <a:rPr lang="en-GB" sz="2200" dirty="0" err="1">
                <a:solidFill>
                  <a:srgbClr val="414141"/>
                </a:solidFill>
              </a:rPr>
              <a:t>tudi</a:t>
            </a:r>
            <a:r>
              <a:rPr lang="en-GB" sz="2200" dirty="0">
                <a:solidFill>
                  <a:srgbClr val="414141"/>
                </a:solidFill>
              </a:rPr>
              <a:t> ne </a:t>
            </a:r>
            <a:r>
              <a:rPr lang="en-GB" sz="2200" dirty="0" err="1">
                <a:solidFill>
                  <a:srgbClr val="414141"/>
                </a:solidFill>
              </a:rPr>
              <a:t>preveč</a:t>
            </a:r>
            <a:r>
              <a:rPr lang="en-GB" sz="2200" dirty="0">
                <a:solidFill>
                  <a:srgbClr val="414141"/>
                </a:solidFill>
              </a:rPr>
              <a:t> </a:t>
            </a:r>
            <a:r>
              <a:rPr lang="en-GB" sz="2200" dirty="0" err="1">
                <a:solidFill>
                  <a:srgbClr val="414141"/>
                </a:solidFill>
              </a:rPr>
              <a:t>neformalen</a:t>
            </a:r>
            <a:r>
              <a:rPr lang="en-GB" sz="2200" dirty="0">
                <a:solidFill>
                  <a:srgbClr val="414141"/>
                </a:solidFill>
              </a:rPr>
              <a:t>.</a:t>
            </a:r>
            <a:endParaRPr lang="en-GB" sz="2200" dirty="0">
              <a:solidFill>
                <a:srgbClr val="414141"/>
              </a:solidFill>
              <a:ea typeface="Calibri"/>
              <a:cs typeface="Calibri"/>
            </a:endParaRPr>
          </a:p>
          <a:p>
            <a:pPr marL="342900" lvl="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6" name="Freeform 15">
            <a:extLst>
              <a:ext uri="{FF2B5EF4-FFF2-40B4-BE49-F238E27FC236}">
                <a16:creationId xmlns:a16="http://schemas.microsoft.com/office/drawing/2014/main" id="{C7854E72-AD4D-95C8-7819-B8AC1CC28C32}"/>
              </a:ext>
            </a:extLst>
          </p:cNvPr>
          <p:cNvSpPr/>
          <p:nvPr/>
        </p:nvSpPr>
        <p:spPr>
          <a:xfrm rot="5400000" flipH="1">
            <a:off x="6476707" y="1997218"/>
            <a:ext cx="4975609" cy="4791681"/>
          </a:xfrm>
          <a:custGeom>
            <a:avLst/>
            <a:gdLst>
              <a:gd name="connsiteX0" fmla="*/ 4975609 w 4975609"/>
              <a:gd name="connsiteY0" fmla="*/ 4393516 h 4791681"/>
              <a:gd name="connsiteX1" fmla="*/ 4975609 w 4975609"/>
              <a:gd name="connsiteY1" fmla="*/ 3860024 h 4791681"/>
              <a:gd name="connsiteX2" fmla="*/ 4975609 w 4975609"/>
              <a:gd name="connsiteY2" fmla="*/ 3778871 h 4791681"/>
              <a:gd name="connsiteX3" fmla="*/ 4975609 w 4975609"/>
              <a:gd name="connsiteY3" fmla="*/ 3245380 h 4791681"/>
              <a:gd name="connsiteX4" fmla="*/ 4975609 w 4975609"/>
              <a:gd name="connsiteY4" fmla="*/ 1148136 h 4791681"/>
              <a:gd name="connsiteX5" fmla="*/ 4975609 w 4975609"/>
              <a:gd name="connsiteY5" fmla="*/ 614644 h 4791681"/>
              <a:gd name="connsiteX6" fmla="*/ 4975609 w 4975609"/>
              <a:gd name="connsiteY6" fmla="*/ 533493 h 4791681"/>
              <a:gd name="connsiteX7" fmla="*/ 4975609 w 4975609"/>
              <a:gd name="connsiteY7" fmla="*/ 1 h 4791681"/>
              <a:gd name="connsiteX8" fmla="*/ 4467295 w 4975609"/>
              <a:gd name="connsiteY8" fmla="*/ 1 h 4791681"/>
              <a:gd name="connsiteX9" fmla="*/ 4336668 w 4975609"/>
              <a:gd name="connsiteY9" fmla="*/ 1 h 4791681"/>
              <a:gd name="connsiteX10" fmla="*/ 4132442 w 4975609"/>
              <a:gd name="connsiteY10" fmla="*/ 1 h 4791681"/>
              <a:gd name="connsiteX11" fmla="*/ 3828354 w 4975609"/>
              <a:gd name="connsiteY11" fmla="*/ 1 h 4791681"/>
              <a:gd name="connsiteX12" fmla="*/ 3624128 w 4975609"/>
              <a:gd name="connsiteY12" fmla="*/ 1 h 4791681"/>
              <a:gd name="connsiteX13" fmla="*/ 3493501 w 4975609"/>
              <a:gd name="connsiteY13" fmla="*/ 1 h 4791681"/>
              <a:gd name="connsiteX14" fmla="*/ 2985187 w 4975609"/>
              <a:gd name="connsiteY14" fmla="*/ 1 h 4791681"/>
              <a:gd name="connsiteX15" fmla="*/ 2499688 w 4975609"/>
              <a:gd name="connsiteY15" fmla="*/ 1 h 4791681"/>
              <a:gd name="connsiteX16" fmla="*/ 2499688 w 4975609"/>
              <a:gd name="connsiteY16" fmla="*/ 0 h 4791681"/>
              <a:gd name="connsiteX17" fmla="*/ 1991374 w 4975609"/>
              <a:gd name="connsiteY17" fmla="*/ 0 h 4791681"/>
              <a:gd name="connsiteX18" fmla="*/ 1860747 w 4975609"/>
              <a:gd name="connsiteY18" fmla="*/ 0 h 4791681"/>
              <a:gd name="connsiteX19" fmla="*/ 1656522 w 4975609"/>
              <a:gd name="connsiteY19" fmla="*/ 0 h 4791681"/>
              <a:gd name="connsiteX20" fmla="*/ 1352433 w 4975609"/>
              <a:gd name="connsiteY20" fmla="*/ 0 h 4791681"/>
              <a:gd name="connsiteX21" fmla="*/ 1148208 w 4975609"/>
              <a:gd name="connsiteY21" fmla="*/ 0 h 4791681"/>
              <a:gd name="connsiteX22" fmla="*/ 1017580 w 4975609"/>
              <a:gd name="connsiteY22" fmla="*/ 0 h 4791681"/>
              <a:gd name="connsiteX23" fmla="*/ 509267 w 4975609"/>
              <a:gd name="connsiteY23" fmla="*/ 0 h 4791681"/>
              <a:gd name="connsiteX24" fmla="*/ 303738 w 4975609"/>
              <a:gd name="connsiteY24" fmla="*/ 0 h 4791681"/>
              <a:gd name="connsiteX25" fmla="*/ 1 w 4975609"/>
              <a:gd name="connsiteY25" fmla="*/ 0 h 4791681"/>
              <a:gd name="connsiteX26" fmla="*/ 1 w 4975609"/>
              <a:gd name="connsiteY26" fmla="*/ 292645 h 4791681"/>
              <a:gd name="connsiteX27" fmla="*/ 1 w 4975609"/>
              <a:gd name="connsiteY27" fmla="*/ 800958 h 4791681"/>
              <a:gd name="connsiteX28" fmla="*/ 1 w 4975609"/>
              <a:gd name="connsiteY28" fmla="*/ 1006487 h 4791681"/>
              <a:gd name="connsiteX29" fmla="*/ 1 w 4975609"/>
              <a:gd name="connsiteY29" fmla="*/ 1514800 h 4791681"/>
              <a:gd name="connsiteX30" fmla="*/ 1 w 4975609"/>
              <a:gd name="connsiteY30" fmla="*/ 1645428 h 4791681"/>
              <a:gd name="connsiteX31" fmla="*/ 1 w 4975609"/>
              <a:gd name="connsiteY31" fmla="*/ 1849654 h 4791681"/>
              <a:gd name="connsiteX32" fmla="*/ 1 w 4975609"/>
              <a:gd name="connsiteY32" fmla="*/ 2153742 h 4791681"/>
              <a:gd name="connsiteX33" fmla="*/ 1 w 4975609"/>
              <a:gd name="connsiteY33" fmla="*/ 2357967 h 4791681"/>
              <a:gd name="connsiteX34" fmla="*/ 1 w 4975609"/>
              <a:gd name="connsiteY34" fmla="*/ 2488594 h 4791681"/>
              <a:gd name="connsiteX35" fmla="*/ 1 w 4975609"/>
              <a:gd name="connsiteY35" fmla="*/ 2996908 h 4791681"/>
              <a:gd name="connsiteX36" fmla="*/ 0 w 4975609"/>
              <a:gd name="connsiteY36" fmla="*/ 2996908 h 4791681"/>
              <a:gd name="connsiteX37" fmla="*/ 0 w 4975609"/>
              <a:gd name="connsiteY37" fmla="*/ 3482407 h 4791681"/>
              <a:gd name="connsiteX38" fmla="*/ 0 w 4975609"/>
              <a:gd name="connsiteY38" fmla="*/ 3990721 h 4791681"/>
              <a:gd name="connsiteX39" fmla="*/ 0 w 4975609"/>
              <a:gd name="connsiteY39" fmla="*/ 4121348 h 4791681"/>
              <a:gd name="connsiteX40" fmla="*/ 0 w 4975609"/>
              <a:gd name="connsiteY40" fmla="*/ 4325574 h 4791681"/>
              <a:gd name="connsiteX41" fmla="*/ 0 w 4975609"/>
              <a:gd name="connsiteY41" fmla="*/ 4629662 h 4791681"/>
              <a:gd name="connsiteX42" fmla="*/ 0 w 4975609"/>
              <a:gd name="connsiteY42" fmla="*/ 4791681 h 4791681"/>
              <a:gd name="connsiteX43" fmla="*/ 54440 w 4975609"/>
              <a:gd name="connsiteY43" fmla="*/ 4791681 h 4791681"/>
              <a:gd name="connsiteX44" fmla="*/ 54443 w 4975609"/>
              <a:gd name="connsiteY44" fmla="*/ 4791681 h 4791681"/>
              <a:gd name="connsiteX45" fmla="*/ 303738 w 4975609"/>
              <a:gd name="connsiteY45" fmla="*/ 4791681 h 4791681"/>
              <a:gd name="connsiteX46" fmla="*/ 562753 w 4975609"/>
              <a:gd name="connsiteY46" fmla="*/ 4791681 h 4791681"/>
              <a:gd name="connsiteX47" fmla="*/ 562757 w 4975609"/>
              <a:gd name="connsiteY47" fmla="*/ 4791681 h 4791681"/>
              <a:gd name="connsiteX48" fmla="*/ 693381 w 4975609"/>
              <a:gd name="connsiteY48" fmla="*/ 4791681 h 4791681"/>
              <a:gd name="connsiteX49" fmla="*/ 693384 w 4975609"/>
              <a:gd name="connsiteY49" fmla="*/ 4791681 h 4791681"/>
              <a:gd name="connsiteX50" fmla="*/ 897606 w 4975609"/>
              <a:gd name="connsiteY50" fmla="*/ 4791681 h 4791681"/>
              <a:gd name="connsiteX51" fmla="*/ 897609 w 4975609"/>
              <a:gd name="connsiteY51" fmla="*/ 4791681 h 4791681"/>
              <a:gd name="connsiteX52" fmla="*/ 1201694 w 4975609"/>
              <a:gd name="connsiteY52" fmla="*/ 4791681 h 4791681"/>
              <a:gd name="connsiteX53" fmla="*/ 1201698 w 4975609"/>
              <a:gd name="connsiteY53" fmla="*/ 4791681 h 4791681"/>
              <a:gd name="connsiteX54" fmla="*/ 1405920 w 4975609"/>
              <a:gd name="connsiteY54" fmla="*/ 4791681 h 4791681"/>
              <a:gd name="connsiteX55" fmla="*/ 1405923 w 4975609"/>
              <a:gd name="connsiteY55" fmla="*/ 4791681 h 4791681"/>
              <a:gd name="connsiteX56" fmla="*/ 1536547 w 4975609"/>
              <a:gd name="connsiteY56" fmla="*/ 4791681 h 4791681"/>
              <a:gd name="connsiteX57" fmla="*/ 1536551 w 4975609"/>
              <a:gd name="connsiteY57" fmla="*/ 4791681 h 4791681"/>
              <a:gd name="connsiteX58" fmla="*/ 2044861 w 4975609"/>
              <a:gd name="connsiteY58" fmla="*/ 4791681 h 4791681"/>
              <a:gd name="connsiteX59" fmla="*/ 2044864 w 4975609"/>
              <a:gd name="connsiteY59" fmla="*/ 4791681 h 4791681"/>
              <a:gd name="connsiteX60" fmla="*/ 2530358 w 4975609"/>
              <a:gd name="connsiteY60" fmla="*/ 4791681 h 4791681"/>
              <a:gd name="connsiteX61" fmla="*/ 3038672 w 4975609"/>
              <a:gd name="connsiteY61" fmla="*/ 4791681 h 4791681"/>
              <a:gd name="connsiteX62" fmla="*/ 3169300 w 4975609"/>
              <a:gd name="connsiteY62" fmla="*/ 4791681 h 4791681"/>
              <a:gd name="connsiteX63" fmla="*/ 3373525 w 4975609"/>
              <a:gd name="connsiteY63" fmla="*/ 4791681 h 4791681"/>
              <a:gd name="connsiteX64" fmla="*/ 3677614 w 4975609"/>
              <a:gd name="connsiteY64" fmla="*/ 4791681 h 4791681"/>
              <a:gd name="connsiteX65" fmla="*/ 3881838 w 4975609"/>
              <a:gd name="connsiteY65" fmla="*/ 4791681 h 4791681"/>
              <a:gd name="connsiteX66" fmla="*/ 4012467 w 4975609"/>
              <a:gd name="connsiteY66" fmla="*/ 4791681 h 4791681"/>
              <a:gd name="connsiteX67" fmla="*/ 4520781 w 4975609"/>
              <a:gd name="connsiteY67" fmla="*/ 4791681 h 4791681"/>
              <a:gd name="connsiteX68" fmla="*/ 4975609 w 4975609"/>
              <a:gd name="connsiteY68" fmla="*/ 4393516 h 4791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975609" h="4791681">
                <a:moveTo>
                  <a:pt x="4975609" y="4393516"/>
                </a:moveTo>
                <a:lnTo>
                  <a:pt x="4975609" y="3860024"/>
                </a:lnTo>
                <a:lnTo>
                  <a:pt x="4975609" y="3778871"/>
                </a:lnTo>
                <a:lnTo>
                  <a:pt x="4975609" y="3245380"/>
                </a:lnTo>
                <a:lnTo>
                  <a:pt x="4975609" y="1148136"/>
                </a:lnTo>
                <a:lnTo>
                  <a:pt x="4975609" y="614644"/>
                </a:lnTo>
                <a:lnTo>
                  <a:pt x="4975609" y="533493"/>
                </a:lnTo>
                <a:lnTo>
                  <a:pt x="4975609" y="1"/>
                </a:lnTo>
                <a:lnTo>
                  <a:pt x="4467295" y="1"/>
                </a:lnTo>
                <a:lnTo>
                  <a:pt x="4336668" y="1"/>
                </a:lnTo>
                <a:lnTo>
                  <a:pt x="4132442" y="1"/>
                </a:lnTo>
                <a:lnTo>
                  <a:pt x="3828354" y="1"/>
                </a:lnTo>
                <a:lnTo>
                  <a:pt x="3624128" y="1"/>
                </a:lnTo>
                <a:lnTo>
                  <a:pt x="3493501" y="1"/>
                </a:lnTo>
                <a:lnTo>
                  <a:pt x="2985187" y="1"/>
                </a:lnTo>
                <a:lnTo>
                  <a:pt x="2499688" y="1"/>
                </a:lnTo>
                <a:lnTo>
                  <a:pt x="2499688" y="0"/>
                </a:lnTo>
                <a:lnTo>
                  <a:pt x="1991374" y="0"/>
                </a:lnTo>
                <a:lnTo>
                  <a:pt x="1860747" y="0"/>
                </a:lnTo>
                <a:lnTo>
                  <a:pt x="1656522" y="0"/>
                </a:lnTo>
                <a:lnTo>
                  <a:pt x="1352433" y="0"/>
                </a:lnTo>
                <a:lnTo>
                  <a:pt x="1148208" y="0"/>
                </a:lnTo>
                <a:lnTo>
                  <a:pt x="1017580" y="0"/>
                </a:lnTo>
                <a:lnTo>
                  <a:pt x="509267" y="0"/>
                </a:lnTo>
                <a:lnTo>
                  <a:pt x="303738" y="0"/>
                </a:lnTo>
                <a:lnTo>
                  <a:pt x="1" y="0"/>
                </a:lnTo>
                <a:lnTo>
                  <a:pt x="1" y="292645"/>
                </a:lnTo>
                <a:lnTo>
                  <a:pt x="1" y="800958"/>
                </a:lnTo>
                <a:lnTo>
                  <a:pt x="1" y="1006487"/>
                </a:lnTo>
                <a:lnTo>
                  <a:pt x="1" y="1514800"/>
                </a:lnTo>
                <a:lnTo>
                  <a:pt x="1" y="1645428"/>
                </a:lnTo>
                <a:lnTo>
                  <a:pt x="1" y="1849654"/>
                </a:lnTo>
                <a:lnTo>
                  <a:pt x="1" y="2153742"/>
                </a:lnTo>
                <a:lnTo>
                  <a:pt x="1" y="2357967"/>
                </a:lnTo>
                <a:lnTo>
                  <a:pt x="1" y="2488594"/>
                </a:lnTo>
                <a:lnTo>
                  <a:pt x="1" y="2996908"/>
                </a:lnTo>
                <a:lnTo>
                  <a:pt x="0" y="2996908"/>
                </a:lnTo>
                <a:lnTo>
                  <a:pt x="0" y="3482407"/>
                </a:lnTo>
                <a:lnTo>
                  <a:pt x="0" y="3990721"/>
                </a:lnTo>
                <a:lnTo>
                  <a:pt x="0" y="4121348"/>
                </a:lnTo>
                <a:lnTo>
                  <a:pt x="0" y="4325574"/>
                </a:lnTo>
                <a:lnTo>
                  <a:pt x="0" y="4629662"/>
                </a:lnTo>
                <a:lnTo>
                  <a:pt x="0" y="4791681"/>
                </a:lnTo>
                <a:lnTo>
                  <a:pt x="54440" y="4791681"/>
                </a:lnTo>
                <a:lnTo>
                  <a:pt x="54443" y="4791681"/>
                </a:lnTo>
                <a:lnTo>
                  <a:pt x="303738" y="4791681"/>
                </a:lnTo>
                <a:lnTo>
                  <a:pt x="562753" y="4791681"/>
                </a:lnTo>
                <a:lnTo>
                  <a:pt x="562757" y="4791681"/>
                </a:lnTo>
                <a:lnTo>
                  <a:pt x="693381" y="4791681"/>
                </a:lnTo>
                <a:lnTo>
                  <a:pt x="693384" y="4791681"/>
                </a:lnTo>
                <a:lnTo>
                  <a:pt x="897606" y="4791681"/>
                </a:lnTo>
                <a:lnTo>
                  <a:pt x="897609" y="4791681"/>
                </a:lnTo>
                <a:lnTo>
                  <a:pt x="1201694" y="4791681"/>
                </a:lnTo>
                <a:lnTo>
                  <a:pt x="1201698" y="4791681"/>
                </a:lnTo>
                <a:lnTo>
                  <a:pt x="1405920" y="4791681"/>
                </a:lnTo>
                <a:lnTo>
                  <a:pt x="1405923" y="4791681"/>
                </a:lnTo>
                <a:lnTo>
                  <a:pt x="1536547" y="4791681"/>
                </a:lnTo>
                <a:lnTo>
                  <a:pt x="1536551" y="4791681"/>
                </a:lnTo>
                <a:lnTo>
                  <a:pt x="2044861" y="4791681"/>
                </a:lnTo>
                <a:lnTo>
                  <a:pt x="2044864" y="4791681"/>
                </a:lnTo>
                <a:lnTo>
                  <a:pt x="2530358" y="4791681"/>
                </a:lnTo>
                <a:lnTo>
                  <a:pt x="3038672" y="4791681"/>
                </a:lnTo>
                <a:lnTo>
                  <a:pt x="3169300" y="4791681"/>
                </a:lnTo>
                <a:lnTo>
                  <a:pt x="3373525" y="4791681"/>
                </a:lnTo>
                <a:lnTo>
                  <a:pt x="3677614" y="4791681"/>
                </a:lnTo>
                <a:lnTo>
                  <a:pt x="3881838" y="4791681"/>
                </a:lnTo>
                <a:lnTo>
                  <a:pt x="4012467" y="4791681"/>
                </a:lnTo>
                <a:lnTo>
                  <a:pt x="4520781" y="4791681"/>
                </a:lnTo>
                <a:cubicBezTo>
                  <a:pt x="4772799" y="4791681"/>
                  <a:pt x="4975609" y="4612831"/>
                  <a:pt x="4975609" y="4393516"/>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2" name="Text Placeholder 1">
            <a:extLst>
              <a:ext uri="{FF2B5EF4-FFF2-40B4-BE49-F238E27FC236}">
                <a16:creationId xmlns:a16="http://schemas.microsoft.com/office/drawing/2014/main" id="{23B7AAF6-7680-4E3D-971B-6AA7FA58EE95}"/>
              </a:ext>
            </a:extLst>
          </p:cNvPr>
          <p:cNvSpPr txBox="1">
            <a:spLocks/>
          </p:cNvSpPr>
          <p:nvPr/>
        </p:nvSpPr>
        <p:spPr>
          <a:xfrm>
            <a:off x="6946132" y="2268204"/>
            <a:ext cx="4109024"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Orodja in nasveti:</a:t>
            </a:r>
          </a:p>
          <a:p>
            <a:pPr algn="l">
              <a:lnSpc>
                <a:spcPts val="2340"/>
              </a:lnSpc>
              <a:spcBef>
                <a:spcPts val="0"/>
              </a:spcBef>
            </a:pPr>
            <a:endParaRPr lang="en-IE" sz="2200" dirty="0"/>
          </a:p>
          <a:p>
            <a:pPr marL="342900" lvl="0" indent="-342900" algn="l">
              <a:lnSpc>
                <a:spcPts val="2340"/>
              </a:lnSpc>
              <a:spcBef>
                <a:spcPts val="0"/>
              </a:spcBef>
              <a:buFont typeface="Arial" panose="020B0604020202020204" pitchFamily="34" charset="0"/>
              <a:buChar char="•"/>
            </a:pPr>
            <a:r>
              <a:rPr lang="en-IE" sz="2200" dirty="0"/>
              <a:t>Google Sheets: preprost sistem za sledenje opravljenih nalog za poslana sporočila.</a:t>
            </a:r>
          </a:p>
          <a:p>
            <a:pPr marL="342900" indent="-342900" algn="l">
              <a:lnSpc>
                <a:spcPts val="2340"/>
              </a:lnSpc>
              <a:spcBef>
                <a:spcPts val="0"/>
              </a:spcBef>
              <a:buFont typeface="Arial" panose="020B0604020202020204" pitchFamily="34" charset="0"/>
              <a:buChar char="•"/>
            </a:pPr>
            <a:r>
              <a:rPr lang="en-IE" sz="2200" dirty="0"/>
              <a:t>Airbnb/Booking.com </a:t>
            </a:r>
            <a:r>
              <a:rPr lang="en-IE" sz="2200" dirty="0" err="1"/>
              <a:t>avtomatski</a:t>
            </a:r>
            <a:r>
              <a:rPr lang="en-IE" sz="2200" dirty="0"/>
              <a:t> </a:t>
            </a:r>
            <a:r>
              <a:rPr lang="en-IE" sz="2200" dirty="0" err="1"/>
              <a:t>odgovori</a:t>
            </a:r>
            <a:r>
              <a:rPr lang="en-IE" sz="2200" dirty="0"/>
              <a:t> </a:t>
            </a:r>
            <a:r>
              <a:rPr lang="en-IE" sz="2200" dirty="0" err="1"/>
              <a:t>ali</a:t>
            </a:r>
            <a:r>
              <a:rPr lang="en-IE" sz="2200" dirty="0"/>
              <a:t> </a:t>
            </a:r>
            <a:r>
              <a:rPr lang="en-IE" sz="2200" dirty="0" err="1"/>
              <a:t>načrtovana</a:t>
            </a:r>
            <a:r>
              <a:rPr lang="en-IE" sz="2200" dirty="0"/>
              <a:t> sporočila.</a:t>
            </a:r>
          </a:p>
          <a:p>
            <a:pPr marL="342900" lvl="0" indent="-342900" algn="l">
              <a:lnSpc>
                <a:spcPts val="2340"/>
              </a:lnSpc>
              <a:spcBef>
                <a:spcPts val="0"/>
              </a:spcBef>
              <a:buFont typeface="Arial" panose="020B0604020202020204" pitchFamily="34" charset="0"/>
              <a:buChar char="•"/>
            </a:pPr>
            <a:r>
              <a:rPr lang="en-IE" sz="2200" dirty="0"/>
              <a:t>Za shranjevanje standardnih besedil ali pogostih vprašanj uporabite orodja, kot sta Notion ali Trello.</a:t>
            </a:r>
          </a:p>
          <a:p>
            <a:pPr algn="l">
              <a:lnSpc>
                <a:spcPts val="2340"/>
              </a:lnSpc>
              <a:spcBef>
                <a:spcPts val="0"/>
              </a:spcBef>
            </a:pPr>
            <a:endParaRPr lang="en-US" sz="2200" dirty="0">
              <a:solidFill>
                <a:srgbClr val="414141"/>
              </a:solidFill>
            </a:endParaRPr>
          </a:p>
        </p:txBody>
      </p:sp>
      <p:pic>
        <p:nvPicPr>
          <p:cNvPr id="3" name="Picture 2">
            <a:extLst>
              <a:ext uri="{FF2B5EF4-FFF2-40B4-BE49-F238E27FC236}">
                <a16:creationId xmlns:a16="http://schemas.microsoft.com/office/drawing/2014/main" id="{C24CE298-3AC1-AF0E-4613-A9DD051DE2FD}"/>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6640936" y="4221730"/>
            <a:ext cx="3580276" cy="2659133"/>
          </a:xfrm>
          <a:prstGeom prst="rect">
            <a:avLst/>
          </a:prstGeom>
        </p:spPr>
      </p:pic>
    </p:spTree>
    <p:extLst>
      <p:ext uri="{BB962C8B-B14F-4D97-AF65-F5344CB8AC3E}">
        <p14:creationId xmlns:p14="http://schemas.microsoft.com/office/powerpoint/2010/main" val="305948209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AD9394-527D-F613-5553-3EDE30F784FA}"/>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EA3621DC-C92F-177E-5CAC-614225EBF1AB}"/>
              </a:ext>
            </a:extLst>
          </p:cNvPr>
          <p:cNvSpPr txBox="1">
            <a:spLocks/>
          </p:cNvSpPr>
          <p:nvPr/>
        </p:nvSpPr>
        <p:spPr>
          <a:xfrm>
            <a:off x="629645" y="307773"/>
            <a:ext cx="111979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Obravnavanje vprašanj in problemov s komunikacijo Verbalna komunikacija</a:t>
            </a:r>
          </a:p>
          <a:p>
            <a:pPr>
              <a:lnSpc>
                <a:spcPts val="3720"/>
              </a:lnSpc>
            </a:pPr>
            <a:endParaRPr lang="en-US" dirty="0"/>
          </a:p>
        </p:txBody>
      </p:sp>
      <p:cxnSp>
        <p:nvCxnSpPr>
          <p:cNvPr id="10" name="Straight Connector 9">
            <a:extLst>
              <a:ext uri="{FF2B5EF4-FFF2-40B4-BE49-F238E27FC236}">
                <a16:creationId xmlns:a16="http://schemas.microsoft.com/office/drawing/2014/main" id="{AA5B9526-0E0E-FBBD-383D-DDE1F1EE8B5A}"/>
              </a:ext>
            </a:extLst>
          </p:cNvPr>
          <p:cNvCxnSpPr>
            <a:cxnSpLocks/>
          </p:cNvCxnSpPr>
          <p:nvPr/>
        </p:nvCxnSpPr>
        <p:spPr>
          <a:xfrm>
            <a:off x="0" y="1500714"/>
            <a:ext cx="65686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DA0C9249-26AE-093C-9130-58F5F18CA69D}"/>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44</a:t>
            </a:fld>
            <a:endParaRPr lang="fr-CA" sz="1200" dirty="0"/>
          </a:p>
        </p:txBody>
      </p:sp>
      <p:sp>
        <p:nvSpPr>
          <p:cNvPr id="4" name="Text Placeholder 5">
            <a:extLst>
              <a:ext uri="{FF2B5EF4-FFF2-40B4-BE49-F238E27FC236}">
                <a16:creationId xmlns:a16="http://schemas.microsoft.com/office/drawing/2014/main" id="{5138A689-E8E3-0BB2-C033-F7FDFE637F3D}"/>
              </a:ext>
            </a:extLst>
          </p:cNvPr>
          <p:cNvSpPr txBox="1">
            <a:spLocks/>
          </p:cNvSpPr>
          <p:nvPr/>
        </p:nvSpPr>
        <p:spPr>
          <a:xfrm>
            <a:off x="629645" y="2188598"/>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Kaj storiti:</a:t>
            </a:r>
          </a:p>
        </p:txBody>
      </p:sp>
      <p:sp>
        <p:nvSpPr>
          <p:cNvPr id="5" name="Text Placeholder 4">
            <a:extLst>
              <a:ext uri="{FF2B5EF4-FFF2-40B4-BE49-F238E27FC236}">
                <a16:creationId xmlns:a16="http://schemas.microsoft.com/office/drawing/2014/main" id="{7F172B2E-CE35-F0D3-F1FF-82E859E5A26B}"/>
              </a:ext>
            </a:extLst>
          </p:cNvPr>
          <p:cNvSpPr txBox="1">
            <a:spLocks/>
          </p:cNvSpPr>
          <p:nvPr/>
        </p:nvSpPr>
        <p:spPr>
          <a:xfrm>
            <a:off x="629644" y="2892627"/>
            <a:ext cx="3888567" cy="3657600"/>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Hitro odgovorite </a:t>
            </a:r>
            <a:r>
              <a:rPr lang="en-GB" sz="2200" dirty="0">
                <a:solidFill>
                  <a:srgbClr val="414141"/>
                </a:solidFill>
              </a:rPr>
              <a:t>– že </a:t>
            </a:r>
            <a:r>
              <a:rPr lang="en-GB" sz="2200" dirty="0" err="1">
                <a:solidFill>
                  <a:srgbClr val="414141"/>
                </a:solidFill>
              </a:rPr>
              <a:t>kratka</a:t>
            </a:r>
            <a:r>
              <a:rPr lang="en-GB" sz="2200" dirty="0">
                <a:solidFill>
                  <a:srgbClr val="414141"/>
                </a:solidFill>
              </a:rPr>
              <a:t> </a:t>
            </a:r>
            <a:r>
              <a:rPr lang="en-GB" sz="2200" dirty="0" err="1">
                <a:solidFill>
                  <a:srgbClr val="414141"/>
                </a:solidFill>
              </a:rPr>
              <a:t>izjava</a:t>
            </a:r>
            <a:r>
              <a:rPr lang="en-GB" sz="2200" dirty="0">
                <a:solidFill>
                  <a:srgbClr val="414141"/>
                </a:solidFill>
              </a:rPr>
              <a:t> »</a:t>
            </a:r>
            <a:r>
              <a:rPr lang="en-GB" sz="2200" dirty="0" err="1">
                <a:solidFill>
                  <a:srgbClr val="414141"/>
                </a:solidFill>
              </a:rPr>
              <a:t>Pogledam</a:t>
            </a:r>
            <a:r>
              <a:rPr lang="en-GB" sz="2200" dirty="0">
                <a:solidFill>
                  <a:srgbClr val="414141"/>
                </a:solidFill>
              </a:rPr>
              <a:t>, </a:t>
            </a:r>
            <a:r>
              <a:rPr lang="en-GB" sz="2200" dirty="0" err="1">
                <a:solidFill>
                  <a:srgbClr val="414141"/>
                </a:solidFill>
              </a:rPr>
              <a:t>kaj</a:t>
            </a:r>
            <a:r>
              <a:rPr lang="en-GB" sz="2200" dirty="0">
                <a:solidFill>
                  <a:srgbClr val="414141"/>
                </a:solidFill>
              </a:rPr>
              <a:t> se dogaja« vzbuja zaupanje.</a:t>
            </a:r>
          </a:p>
          <a:p>
            <a:pPr marL="342900" indent="-342900">
              <a:lnSpc>
                <a:spcPts val="2240"/>
              </a:lnSpc>
              <a:buClr>
                <a:srgbClr val="459597"/>
              </a:buClr>
              <a:buFont typeface="Arial" panose="020B0604020202020204" pitchFamily="34" charset="0"/>
              <a:buChar char="•"/>
            </a:pPr>
            <a:r>
              <a:rPr lang="en-GB" sz="2200" b="1" dirty="0">
                <a:solidFill>
                  <a:srgbClr val="EC7C69"/>
                </a:solidFill>
              </a:rPr>
              <a:t>Ostanite mirni in vljudni, </a:t>
            </a:r>
            <a:r>
              <a:rPr lang="en-GB" sz="2200" dirty="0">
                <a:solidFill>
                  <a:srgbClr val="414141"/>
                </a:solidFill>
              </a:rPr>
              <a:t>če so gostje razburjeni ali zmedeni.</a:t>
            </a:r>
          </a:p>
          <a:p>
            <a:pPr marL="342900" indent="-342900">
              <a:lnSpc>
                <a:spcPts val="2240"/>
              </a:lnSpc>
              <a:buClr>
                <a:srgbClr val="459597"/>
              </a:buClr>
              <a:buFont typeface="Arial" panose="020B0604020202020204" pitchFamily="34" charset="0"/>
              <a:buChar char="•"/>
            </a:pPr>
            <a:r>
              <a:rPr lang="en-GB" sz="2200" b="1" dirty="0">
                <a:solidFill>
                  <a:srgbClr val="EC7C69"/>
                </a:solidFill>
              </a:rPr>
              <a:t>Postavljajte jasna dodatna vprašanja, </a:t>
            </a:r>
            <a:r>
              <a:rPr lang="en-GB" sz="2200" dirty="0">
                <a:solidFill>
                  <a:srgbClr val="414141"/>
                </a:solidFill>
              </a:rPr>
              <a:t>da v celoti razumete problem, preden odgovorite z rešitvijo.</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lvl="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6" name="Freeform 5">
            <a:extLst>
              <a:ext uri="{FF2B5EF4-FFF2-40B4-BE49-F238E27FC236}">
                <a16:creationId xmlns:a16="http://schemas.microsoft.com/office/drawing/2014/main" id="{B0E2EB30-3098-D74A-E8F7-110CF0DA9F3A}"/>
              </a:ext>
            </a:extLst>
          </p:cNvPr>
          <p:cNvSpPr/>
          <p:nvPr/>
        </p:nvSpPr>
        <p:spPr>
          <a:xfrm rot="5400000" flipH="1">
            <a:off x="6012228" y="1515613"/>
            <a:ext cx="4939029" cy="5757220"/>
          </a:xfrm>
          <a:custGeom>
            <a:avLst/>
            <a:gdLst>
              <a:gd name="connsiteX0" fmla="*/ 4939029 w 4939029"/>
              <a:gd name="connsiteY0" fmla="*/ 5278824 h 5757220"/>
              <a:gd name="connsiteX1" fmla="*/ 4939029 w 4939029"/>
              <a:gd name="connsiteY1" fmla="*/ 4637831 h 5757220"/>
              <a:gd name="connsiteX2" fmla="*/ 4939029 w 4939029"/>
              <a:gd name="connsiteY2" fmla="*/ 4540326 h 5757220"/>
              <a:gd name="connsiteX3" fmla="*/ 4939029 w 4939029"/>
              <a:gd name="connsiteY3" fmla="*/ 3899335 h 5757220"/>
              <a:gd name="connsiteX4" fmla="*/ 4939029 w 4939029"/>
              <a:gd name="connsiteY4" fmla="*/ 1379489 h 5757220"/>
              <a:gd name="connsiteX5" fmla="*/ 4939029 w 4939029"/>
              <a:gd name="connsiteY5" fmla="*/ 738497 h 5757220"/>
              <a:gd name="connsiteX6" fmla="*/ 4939029 w 4939029"/>
              <a:gd name="connsiteY6" fmla="*/ 640994 h 5757220"/>
              <a:gd name="connsiteX7" fmla="*/ 4939029 w 4939029"/>
              <a:gd name="connsiteY7" fmla="*/ 1 h 5757220"/>
              <a:gd name="connsiteX8" fmla="*/ 4328288 w 4939029"/>
              <a:gd name="connsiteY8" fmla="*/ 1 h 5757220"/>
              <a:gd name="connsiteX9" fmla="*/ 4171340 w 4939029"/>
              <a:gd name="connsiteY9" fmla="*/ 1 h 5757220"/>
              <a:gd name="connsiteX10" fmla="*/ 3925961 w 4939029"/>
              <a:gd name="connsiteY10" fmla="*/ 1 h 5757220"/>
              <a:gd name="connsiteX11" fmla="*/ 3560599 w 4939029"/>
              <a:gd name="connsiteY11" fmla="*/ 1 h 5757220"/>
              <a:gd name="connsiteX12" fmla="*/ 3315220 w 4939029"/>
              <a:gd name="connsiteY12" fmla="*/ 1 h 5757220"/>
              <a:gd name="connsiteX13" fmla="*/ 3158272 w 4939029"/>
              <a:gd name="connsiteY13" fmla="*/ 1 h 5757220"/>
              <a:gd name="connsiteX14" fmla="*/ 2547531 w 4939029"/>
              <a:gd name="connsiteY14" fmla="*/ 1 h 5757220"/>
              <a:gd name="connsiteX15" fmla="*/ 1964202 w 4939029"/>
              <a:gd name="connsiteY15" fmla="*/ 1 h 5757220"/>
              <a:gd name="connsiteX16" fmla="*/ 1964202 w 4939029"/>
              <a:gd name="connsiteY16" fmla="*/ 0 h 5757220"/>
              <a:gd name="connsiteX17" fmla="*/ 1353461 w 4939029"/>
              <a:gd name="connsiteY17" fmla="*/ 0 h 5757220"/>
              <a:gd name="connsiteX18" fmla="*/ 1196513 w 4939029"/>
              <a:gd name="connsiteY18" fmla="*/ 0 h 5757220"/>
              <a:gd name="connsiteX19" fmla="*/ 951136 w 4939029"/>
              <a:gd name="connsiteY19" fmla="*/ 0 h 5757220"/>
              <a:gd name="connsiteX20" fmla="*/ 585772 w 4939029"/>
              <a:gd name="connsiteY20" fmla="*/ 0 h 5757220"/>
              <a:gd name="connsiteX21" fmla="*/ 340395 w 4939029"/>
              <a:gd name="connsiteY21" fmla="*/ 0 h 5757220"/>
              <a:gd name="connsiteX22" fmla="*/ 183445 w 4939029"/>
              <a:gd name="connsiteY22" fmla="*/ 0 h 5757220"/>
              <a:gd name="connsiteX23" fmla="*/ 1 w 4939029"/>
              <a:gd name="connsiteY23" fmla="*/ 0 h 5757220"/>
              <a:gd name="connsiteX24" fmla="*/ 1 w 4939029"/>
              <a:gd name="connsiteY24" fmla="*/ 87662 h 5757220"/>
              <a:gd name="connsiteX25" fmla="*/ 1 w 4939029"/>
              <a:gd name="connsiteY25" fmla="*/ 439189 h 5757220"/>
              <a:gd name="connsiteX26" fmla="*/ 1 w 4939029"/>
              <a:gd name="connsiteY26" fmla="*/ 962610 h 5757220"/>
              <a:gd name="connsiteX27" fmla="*/ 1 w 4939029"/>
              <a:gd name="connsiteY27" fmla="*/ 1314137 h 5757220"/>
              <a:gd name="connsiteX28" fmla="*/ 1 w 4939029"/>
              <a:gd name="connsiteY28" fmla="*/ 1538982 h 5757220"/>
              <a:gd name="connsiteX29" fmla="*/ 1 w 4939029"/>
              <a:gd name="connsiteY29" fmla="*/ 2413930 h 5757220"/>
              <a:gd name="connsiteX30" fmla="*/ 0 w 4939029"/>
              <a:gd name="connsiteY30" fmla="*/ 2413930 h 5757220"/>
              <a:gd name="connsiteX31" fmla="*/ 0 w 4939029"/>
              <a:gd name="connsiteY31" fmla="*/ 3249606 h 5757220"/>
              <a:gd name="connsiteX32" fmla="*/ 0 w 4939029"/>
              <a:gd name="connsiteY32" fmla="*/ 4124554 h 5757220"/>
              <a:gd name="connsiteX33" fmla="*/ 0 w 4939029"/>
              <a:gd name="connsiteY33" fmla="*/ 4349399 h 5757220"/>
              <a:gd name="connsiteX34" fmla="*/ 0 w 4939029"/>
              <a:gd name="connsiteY34" fmla="*/ 4700928 h 5757220"/>
              <a:gd name="connsiteX35" fmla="*/ 0 w 4939029"/>
              <a:gd name="connsiteY35" fmla="*/ 5224347 h 5757220"/>
              <a:gd name="connsiteX36" fmla="*/ 0 w 4939029"/>
              <a:gd name="connsiteY36" fmla="*/ 5575876 h 5757220"/>
              <a:gd name="connsiteX37" fmla="*/ 0 w 4939029"/>
              <a:gd name="connsiteY37" fmla="*/ 5757220 h 5757220"/>
              <a:gd name="connsiteX38" fmla="*/ 39296 w 4939029"/>
              <a:gd name="connsiteY38" fmla="*/ 5757220 h 5757220"/>
              <a:gd name="connsiteX39" fmla="*/ 39299 w 4939029"/>
              <a:gd name="connsiteY39" fmla="*/ 5757220 h 5757220"/>
              <a:gd name="connsiteX40" fmla="*/ 404658 w 4939029"/>
              <a:gd name="connsiteY40" fmla="*/ 5757220 h 5757220"/>
              <a:gd name="connsiteX41" fmla="*/ 404663 w 4939029"/>
              <a:gd name="connsiteY41" fmla="*/ 5757220 h 5757220"/>
              <a:gd name="connsiteX42" fmla="*/ 650037 w 4939029"/>
              <a:gd name="connsiteY42" fmla="*/ 5757220 h 5757220"/>
              <a:gd name="connsiteX43" fmla="*/ 650040 w 4939029"/>
              <a:gd name="connsiteY43" fmla="*/ 5757220 h 5757220"/>
              <a:gd name="connsiteX44" fmla="*/ 806985 w 4939029"/>
              <a:gd name="connsiteY44" fmla="*/ 5757220 h 5757220"/>
              <a:gd name="connsiteX45" fmla="*/ 806990 w 4939029"/>
              <a:gd name="connsiteY45" fmla="*/ 5757220 h 5757220"/>
              <a:gd name="connsiteX46" fmla="*/ 1417726 w 4939029"/>
              <a:gd name="connsiteY46" fmla="*/ 5757220 h 5757220"/>
              <a:gd name="connsiteX47" fmla="*/ 1417730 w 4939029"/>
              <a:gd name="connsiteY47" fmla="*/ 5757220 h 5757220"/>
              <a:gd name="connsiteX48" fmla="*/ 2001052 w 4939029"/>
              <a:gd name="connsiteY48" fmla="*/ 5757220 h 5757220"/>
              <a:gd name="connsiteX49" fmla="*/ 2611793 w 4939029"/>
              <a:gd name="connsiteY49" fmla="*/ 5757220 h 5757220"/>
              <a:gd name="connsiteX50" fmla="*/ 2768743 w 4939029"/>
              <a:gd name="connsiteY50" fmla="*/ 5757220 h 5757220"/>
              <a:gd name="connsiteX51" fmla="*/ 3014120 w 4939029"/>
              <a:gd name="connsiteY51" fmla="*/ 5757220 h 5757220"/>
              <a:gd name="connsiteX52" fmla="*/ 3379484 w 4939029"/>
              <a:gd name="connsiteY52" fmla="*/ 5757220 h 5757220"/>
              <a:gd name="connsiteX53" fmla="*/ 3624859 w 4939029"/>
              <a:gd name="connsiteY53" fmla="*/ 5757220 h 5757220"/>
              <a:gd name="connsiteX54" fmla="*/ 3781811 w 4939029"/>
              <a:gd name="connsiteY54" fmla="*/ 5757220 h 5757220"/>
              <a:gd name="connsiteX55" fmla="*/ 4392551 w 4939029"/>
              <a:gd name="connsiteY55" fmla="*/ 5757220 h 5757220"/>
              <a:gd name="connsiteX56" fmla="*/ 4939029 w 4939029"/>
              <a:gd name="connsiteY56" fmla="*/ 5278824 h 575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939029" h="5757220">
                <a:moveTo>
                  <a:pt x="4939029" y="5278824"/>
                </a:moveTo>
                <a:lnTo>
                  <a:pt x="4939029" y="4637831"/>
                </a:lnTo>
                <a:lnTo>
                  <a:pt x="4939029" y="4540326"/>
                </a:lnTo>
                <a:lnTo>
                  <a:pt x="4939029" y="3899335"/>
                </a:lnTo>
                <a:lnTo>
                  <a:pt x="4939029" y="1379489"/>
                </a:lnTo>
                <a:lnTo>
                  <a:pt x="4939029" y="738497"/>
                </a:lnTo>
                <a:lnTo>
                  <a:pt x="4939029" y="640994"/>
                </a:lnTo>
                <a:lnTo>
                  <a:pt x="4939029" y="1"/>
                </a:lnTo>
                <a:lnTo>
                  <a:pt x="4328288" y="1"/>
                </a:lnTo>
                <a:lnTo>
                  <a:pt x="4171340" y="1"/>
                </a:lnTo>
                <a:lnTo>
                  <a:pt x="3925961" y="1"/>
                </a:lnTo>
                <a:lnTo>
                  <a:pt x="3560599" y="1"/>
                </a:lnTo>
                <a:lnTo>
                  <a:pt x="3315220" y="1"/>
                </a:lnTo>
                <a:lnTo>
                  <a:pt x="3158272" y="1"/>
                </a:lnTo>
                <a:lnTo>
                  <a:pt x="2547531" y="1"/>
                </a:lnTo>
                <a:lnTo>
                  <a:pt x="1964202" y="1"/>
                </a:lnTo>
                <a:lnTo>
                  <a:pt x="1964202" y="0"/>
                </a:lnTo>
                <a:lnTo>
                  <a:pt x="1353461" y="0"/>
                </a:lnTo>
                <a:lnTo>
                  <a:pt x="1196513" y="0"/>
                </a:lnTo>
                <a:lnTo>
                  <a:pt x="951136" y="0"/>
                </a:lnTo>
                <a:lnTo>
                  <a:pt x="585772" y="0"/>
                </a:lnTo>
                <a:lnTo>
                  <a:pt x="340395" y="0"/>
                </a:lnTo>
                <a:lnTo>
                  <a:pt x="183445" y="0"/>
                </a:lnTo>
                <a:lnTo>
                  <a:pt x="1" y="0"/>
                </a:lnTo>
                <a:lnTo>
                  <a:pt x="1" y="87662"/>
                </a:lnTo>
                <a:lnTo>
                  <a:pt x="1" y="439189"/>
                </a:lnTo>
                <a:lnTo>
                  <a:pt x="1" y="962610"/>
                </a:lnTo>
                <a:lnTo>
                  <a:pt x="1" y="1314137"/>
                </a:lnTo>
                <a:lnTo>
                  <a:pt x="1" y="1538982"/>
                </a:lnTo>
                <a:lnTo>
                  <a:pt x="1" y="2413930"/>
                </a:lnTo>
                <a:lnTo>
                  <a:pt x="0" y="2413930"/>
                </a:lnTo>
                <a:lnTo>
                  <a:pt x="0" y="3249606"/>
                </a:lnTo>
                <a:lnTo>
                  <a:pt x="0" y="4124554"/>
                </a:lnTo>
                <a:lnTo>
                  <a:pt x="0" y="4349399"/>
                </a:lnTo>
                <a:lnTo>
                  <a:pt x="0" y="4700928"/>
                </a:lnTo>
                <a:lnTo>
                  <a:pt x="0" y="5224347"/>
                </a:lnTo>
                <a:lnTo>
                  <a:pt x="0" y="5575876"/>
                </a:lnTo>
                <a:lnTo>
                  <a:pt x="0" y="5757220"/>
                </a:lnTo>
                <a:lnTo>
                  <a:pt x="39296" y="5757220"/>
                </a:lnTo>
                <a:lnTo>
                  <a:pt x="39299" y="5757220"/>
                </a:lnTo>
                <a:lnTo>
                  <a:pt x="404658" y="5757220"/>
                </a:lnTo>
                <a:lnTo>
                  <a:pt x="404663" y="5757220"/>
                </a:lnTo>
                <a:lnTo>
                  <a:pt x="650037" y="5757220"/>
                </a:lnTo>
                <a:lnTo>
                  <a:pt x="650040" y="5757220"/>
                </a:lnTo>
                <a:lnTo>
                  <a:pt x="806985" y="5757220"/>
                </a:lnTo>
                <a:lnTo>
                  <a:pt x="806990" y="5757220"/>
                </a:lnTo>
                <a:lnTo>
                  <a:pt x="1417726" y="5757220"/>
                </a:lnTo>
                <a:lnTo>
                  <a:pt x="1417730" y="5757220"/>
                </a:lnTo>
                <a:lnTo>
                  <a:pt x="2001052" y="5757220"/>
                </a:lnTo>
                <a:lnTo>
                  <a:pt x="2611793" y="5757220"/>
                </a:lnTo>
                <a:lnTo>
                  <a:pt x="2768743" y="5757220"/>
                </a:lnTo>
                <a:lnTo>
                  <a:pt x="3014120" y="5757220"/>
                </a:lnTo>
                <a:lnTo>
                  <a:pt x="3379484" y="5757220"/>
                </a:lnTo>
                <a:lnTo>
                  <a:pt x="3624859" y="5757220"/>
                </a:lnTo>
                <a:lnTo>
                  <a:pt x="3781811" y="5757220"/>
                </a:lnTo>
                <a:lnTo>
                  <a:pt x="4392551" y="5757220"/>
                </a:lnTo>
                <a:cubicBezTo>
                  <a:pt x="4695352" y="5757220"/>
                  <a:pt x="4939029" y="5542331"/>
                  <a:pt x="4939029" y="5278824"/>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2" name="Text Placeholder 1">
            <a:extLst>
              <a:ext uri="{FF2B5EF4-FFF2-40B4-BE49-F238E27FC236}">
                <a16:creationId xmlns:a16="http://schemas.microsoft.com/office/drawing/2014/main" id="{B54C0F2C-EB0A-3705-5FD5-D51B184771AF}"/>
              </a:ext>
            </a:extLst>
          </p:cNvPr>
          <p:cNvSpPr txBox="1">
            <a:spLocks/>
          </p:cNvSpPr>
          <p:nvPr/>
        </p:nvSpPr>
        <p:spPr>
          <a:xfrm>
            <a:off x="6002163" y="2290151"/>
            <a:ext cx="4959157"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Orodja in nasveti:</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b="1" dirty="0"/>
              <a:t>Uporabite pomirjujoč jezik: </a:t>
            </a:r>
            <a:r>
              <a:rPr lang="en-IE" sz="2200" dirty="0"/>
              <a:t>„Hvala, da ste me obvestili“, „Razumem, da je to lahko frustrirajoče“, „Poiščimo rešitev“.</a:t>
            </a:r>
          </a:p>
          <a:p>
            <a:pPr marL="342900" indent="-342900" algn="l">
              <a:lnSpc>
                <a:spcPts val="2340"/>
              </a:lnSpc>
              <a:spcBef>
                <a:spcPts val="0"/>
              </a:spcBef>
              <a:buFont typeface="Arial" panose="020B0604020202020204" pitchFamily="34" charset="0"/>
              <a:buChar char="•"/>
            </a:pPr>
            <a:r>
              <a:rPr lang="en-IE" sz="2200" b="1" dirty="0"/>
              <a:t>Vodite evidenco preteklih vprašanj ali težav, </a:t>
            </a:r>
            <a:r>
              <a:rPr lang="en-IE" sz="2200" dirty="0"/>
              <a:t>da boste v prihodnje lahko delili boljše informacije.</a:t>
            </a:r>
          </a:p>
          <a:p>
            <a:pPr marL="342900" indent="-342900" algn="l">
              <a:lnSpc>
                <a:spcPts val="2340"/>
              </a:lnSpc>
              <a:spcBef>
                <a:spcPts val="0"/>
              </a:spcBef>
              <a:buFont typeface="Arial" panose="020B0604020202020204" pitchFamily="34" charset="0"/>
              <a:buChar char="•"/>
            </a:pPr>
            <a:r>
              <a:rPr lang="en-IE" sz="2200" b="1" dirty="0"/>
              <a:t>Določite meje komunikacije </a:t>
            </a:r>
            <a:r>
              <a:rPr lang="en-IE" sz="2200" dirty="0"/>
              <a:t>(npr. »Običajno </a:t>
            </a:r>
            <a:r>
              <a:rPr lang="en-IE" sz="2200" dirty="0" err="1"/>
              <a:t>odgovarjam</a:t>
            </a:r>
            <a:r>
              <a:rPr lang="en-IE" sz="2200" dirty="0"/>
              <a:t> med 8.00 in 20.00«) in </a:t>
            </a:r>
            <a:r>
              <a:rPr lang="en-IE" sz="2200" dirty="0" err="1"/>
              <a:t>jih</a:t>
            </a:r>
            <a:r>
              <a:rPr lang="en-IE" sz="2200" dirty="0"/>
              <a:t> vključite v svoj vodnik za goste.</a:t>
            </a:r>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pic>
        <p:nvPicPr>
          <p:cNvPr id="2" name="Picture 1">
            <a:extLst>
              <a:ext uri="{FF2B5EF4-FFF2-40B4-BE49-F238E27FC236}">
                <a16:creationId xmlns:a16="http://schemas.microsoft.com/office/drawing/2014/main" id="{78E8C038-E147-5C3F-C083-3DC3D74D25D8}"/>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4646250" y="4822738"/>
            <a:ext cx="3580276" cy="2659133"/>
          </a:xfrm>
          <a:prstGeom prst="rect">
            <a:avLst/>
          </a:prstGeom>
        </p:spPr>
      </p:pic>
    </p:spTree>
    <p:extLst>
      <p:ext uri="{BB962C8B-B14F-4D97-AF65-F5344CB8AC3E}">
        <p14:creationId xmlns:p14="http://schemas.microsoft.com/office/powerpoint/2010/main" val="6396367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3C0B1B-8D95-7021-F21C-65B4BDAA08EA}"/>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7B30BD4F-3995-9AE0-35AB-427B18954896}"/>
              </a:ext>
            </a:extLst>
          </p:cNvPr>
          <p:cNvSpPr txBox="1">
            <a:spLocks/>
          </p:cNvSpPr>
          <p:nvPr/>
        </p:nvSpPr>
        <p:spPr>
          <a:xfrm>
            <a:off x="629646" y="307773"/>
            <a:ext cx="10425510"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Obravnavanje vprašanj in problemov s komunikacijo Neverbalna komunikacija</a:t>
            </a:r>
          </a:p>
          <a:p>
            <a:pPr>
              <a:lnSpc>
                <a:spcPts val="3720"/>
              </a:lnSpc>
            </a:pPr>
            <a:endParaRPr lang="en-US" dirty="0"/>
          </a:p>
        </p:txBody>
      </p:sp>
      <p:cxnSp>
        <p:nvCxnSpPr>
          <p:cNvPr id="10" name="Straight Connector 9">
            <a:extLst>
              <a:ext uri="{FF2B5EF4-FFF2-40B4-BE49-F238E27FC236}">
                <a16:creationId xmlns:a16="http://schemas.microsoft.com/office/drawing/2014/main" id="{BCC99864-4474-4AE2-F01E-B0530FAF6F87}"/>
              </a:ext>
            </a:extLst>
          </p:cNvPr>
          <p:cNvCxnSpPr>
            <a:cxnSpLocks/>
          </p:cNvCxnSpPr>
          <p:nvPr/>
        </p:nvCxnSpPr>
        <p:spPr>
          <a:xfrm>
            <a:off x="0" y="1500714"/>
            <a:ext cx="9587753"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D4877CA3-8BB4-334A-F8CD-DEBA129CB68D}"/>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45</a:t>
            </a:fld>
            <a:endParaRPr lang="fr-CA" sz="1200" dirty="0"/>
          </a:p>
        </p:txBody>
      </p:sp>
      <p:sp>
        <p:nvSpPr>
          <p:cNvPr id="5" name="Text Placeholder 4">
            <a:extLst>
              <a:ext uri="{FF2B5EF4-FFF2-40B4-BE49-F238E27FC236}">
                <a16:creationId xmlns:a16="http://schemas.microsoft.com/office/drawing/2014/main" id="{3F292763-97E1-C312-7936-4CC0D227A3A8}"/>
              </a:ext>
            </a:extLst>
          </p:cNvPr>
          <p:cNvSpPr txBox="1">
            <a:spLocks/>
          </p:cNvSpPr>
          <p:nvPr/>
        </p:nvSpPr>
        <p:spPr>
          <a:xfrm>
            <a:off x="629647" y="1795379"/>
            <a:ext cx="10813800" cy="6168292"/>
          </a:xfrm>
          <a:prstGeom prst="rect">
            <a:avLst/>
          </a:prstGeom>
        </p:spPr>
        <p:txBody>
          <a:bodyPr lIns="91440" tIns="45720" rIns="91440" bIns="45720" numCol="2" spcCol="28800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b="1" dirty="0">
                <a:solidFill>
                  <a:srgbClr val="EC7C69"/>
                </a:solidFill>
              </a:rPr>
              <a:t>Pozitivna govorica telesa</a:t>
            </a:r>
          </a:p>
          <a:p>
            <a:pPr marL="342900" indent="-342900">
              <a:lnSpc>
                <a:spcPts val="2240"/>
              </a:lnSpc>
              <a:buClr>
                <a:srgbClr val="459597"/>
              </a:buClr>
              <a:buFont typeface="Arial" panose="020B0604020202020204" pitchFamily="34" charset="0"/>
              <a:buChar char="•"/>
            </a:pPr>
            <a:r>
              <a:rPr lang="en-GB" sz="2200" dirty="0">
                <a:solidFill>
                  <a:srgbClr val="414141"/>
                </a:solidFill>
              </a:rPr>
              <a:t>Ohranjajte odprto držo (</a:t>
            </a:r>
            <a:r>
              <a:rPr lang="en-GB" sz="2200" err="1">
                <a:solidFill>
                  <a:srgbClr val="414141"/>
                </a:solidFill>
              </a:rPr>
              <a:t>izogibajte</a:t>
            </a:r>
            <a:r>
              <a:rPr lang="en-GB" sz="2200" dirty="0">
                <a:solidFill>
                  <a:srgbClr val="414141"/>
                </a:solidFill>
              </a:rPr>
              <a:t> se </a:t>
            </a:r>
            <a:r>
              <a:rPr lang="en-GB" sz="2200" err="1">
                <a:solidFill>
                  <a:srgbClr val="414141"/>
                </a:solidFill>
              </a:rPr>
              <a:t>prekrižanim</a:t>
            </a:r>
            <a:r>
              <a:rPr lang="en-GB" sz="2200" dirty="0">
                <a:solidFill>
                  <a:srgbClr val="414141"/>
                </a:solidFill>
              </a:rPr>
              <a:t> </a:t>
            </a:r>
            <a:r>
              <a:rPr lang="en-GB" sz="2200" err="1">
                <a:solidFill>
                  <a:srgbClr val="414141"/>
                </a:solidFill>
              </a:rPr>
              <a:t>rokam</a:t>
            </a:r>
            <a:r>
              <a:rPr lang="en-GB" sz="2200" dirty="0">
                <a:solidFill>
                  <a:srgbClr val="414141"/>
                </a:solidFill>
              </a:rPr>
              <a:t>).</a:t>
            </a:r>
            <a:endParaRPr lang="en-GB" sz="2200" dirty="0">
              <a:solidFill>
                <a:srgbClr val="414141"/>
              </a:solidFill>
              <a:ea typeface="Calibri"/>
              <a:cs typeface="Calibri"/>
            </a:endParaRPr>
          </a:p>
          <a:p>
            <a:pPr marL="342900" indent="-342900">
              <a:lnSpc>
                <a:spcPts val="2240"/>
              </a:lnSpc>
              <a:buClr>
                <a:srgbClr val="459597"/>
              </a:buClr>
              <a:buFont typeface="Arial" panose="020B0604020202020204" pitchFamily="34" charset="0"/>
              <a:buChar char="•"/>
            </a:pPr>
            <a:r>
              <a:rPr lang="en-GB" sz="2200" dirty="0">
                <a:solidFill>
                  <a:srgbClr val="414141"/>
                </a:solidFill>
              </a:rPr>
              <a:t>Nasmehnite se naravno in </a:t>
            </a:r>
            <a:r>
              <a:rPr lang="en-GB" sz="2200" err="1">
                <a:solidFill>
                  <a:srgbClr val="414141"/>
                </a:solidFill>
              </a:rPr>
              <a:t>vzpostavite</a:t>
            </a:r>
            <a:r>
              <a:rPr lang="en-GB" sz="2200" dirty="0">
                <a:solidFill>
                  <a:srgbClr val="414141"/>
                </a:solidFill>
              </a:rPr>
              <a:t> </a:t>
            </a:r>
            <a:r>
              <a:rPr lang="en-GB" sz="2200" err="1">
                <a:solidFill>
                  <a:srgbClr val="414141"/>
                </a:solidFill>
              </a:rPr>
              <a:t>primeren</a:t>
            </a:r>
            <a:r>
              <a:rPr lang="en-GB" sz="2200" dirty="0">
                <a:solidFill>
                  <a:srgbClr val="414141"/>
                </a:solidFill>
              </a:rPr>
              <a:t> </a:t>
            </a:r>
            <a:r>
              <a:rPr lang="en-GB" sz="2200" err="1">
                <a:solidFill>
                  <a:srgbClr val="414141"/>
                </a:solidFill>
              </a:rPr>
              <a:t>očesni</a:t>
            </a:r>
            <a:r>
              <a:rPr lang="en-GB" sz="2200" dirty="0">
                <a:solidFill>
                  <a:srgbClr val="414141"/>
                </a:solidFill>
              </a:rPr>
              <a:t> </a:t>
            </a:r>
            <a:r>
              <a:rPr lang="en-GB" sz="2200" err="1">
                <a:solidFill>
                  <a:srgbClr val="414141"/>
                </a:solidFill>
              </a:rPr>
              <a:t>stik</a:t>
            </a:r>
            <a:r>
              <a:rPr lang="en-GB" sz="2200" dirty="0">
                <a:solidFill>
                  <a:srgbClr val="414141"/>
                </a:solidFill>
              </a:rPr>
              <a:t>.</a:t>
            </a:r>
            <a:endParaRPr lang="en-GB" sz="2200" dirty="0">
              <a:solidFill>
                <a:srgbClr val="414141"/>
              </a:solidFill>
              <a:ea typeface="Calibri"/>
              <a:cs typeface="Calibri"/>
            </a:endParaRPr>
          </a:p>
          <a:p>
            <a:pPr marL="342900" indent="-342900">
              <a:lnSpc>
                <a:spcPts val="2240"/>
              </a:lnSpc>
              <a:buClr>
                <a:srgbClr val="459597"/>
              </a:buClr>
              <a:buFont typeface="Arial" panose="020B0604020202020204" pitchFamily="34" charset="0"/>
              <a:buChar char="•"/>
            </a:pPr>
            <a:r>
              <a:rPr lang="en-GB" sz="2200" dirty="0">
                <a:solidFill>
                  <a:srgbClr val="414141"/>
                </a:solidFill>
              </a:rPr>
              <a:t>Občasno prikimavajte, da </a:t>
            </a:r>
            <a:r>
              <a:rPr lang="en-GB" sz="2200" err="1">
                <a:solidFill>
                  <a:srgbClr val="414141"/>
                </a:solidFill>
              </a:rPr>
              <a:t>pokažete</a:t>
            </a:r>
            <a:r>
              <a:rPr lang="en-GB" sz="2200" dirty="0">
                <a:solidFill>
                  <a:srgbClr val="414141"/>
                </a:solidFill>
              </a:rPr>
              <a:t> </a:t>
            </a:r>
            <a:r>
              <a:rPr lang="en-GB" sz="2200" err="1">
                <a:solidFill>
                  <a:srgbClr val="414141"/>
                </a:solidFill>
              </a:rPr>
              <a:t>razumevanje</a:t>
            </a:r>
            <a:r>
              <a:rPr lang="en-GB" sz="2200" dirty="0">
                <a:solidFill>
                  <a:srgbClr val="414141"/>
                </a:solidFill>
              </a:rPr>
              <a:t>.</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indent="0">
              <a:lnSpc>
                <a:spcPts val="2240"/>
              </a:lnSpc>
              <a:buClr>
                <a:srgbClr val="459597"/>
              </a:buClr>
            </a:pPr>
            <a:r>
              <a:rPr lang="en-GB" sz="2200" b="1" dirty="0">
                <a:solidFill>
                  <a:srgbClr val="EC7C69"/>
                </a:solidFill>
              </a:rPr>
              <a:t>Geste in </a:t>
            </a:r>
            <a:r>
              <a:rPr lang="en-GB" sz="2200" b="1" dirty="0" err="1">
                <a:solidFill>
                  <a:srgbClr val="EC7C69"/>
                </a:solidFill>
              </a:rPr>
              <a:t>gibanje</a:t>
            </a:r>
            <a:endParaRPr lang="en-GB" sz="2200" b="1" dirty="0" err="1">
              <a:solidFill>
                <a:srgbClr val="EC7C69"/>
              </a:solidFill>
              <a:ea typeface="Calibri"/>
              <a:cs typeface="Calibri"/>
            </a:endParaRPr>
          </a:p>
          <a:p>
            <a:pPr marL="342900" indent="-342900">
              <a:lnSpc>
                <a:spcPts val="2240"/>
              </a:lnSpc>
              <a:buClr>
                <a:srgbClr val="459597"/>
              </a:buClr>
              <a:buFont typeface="Arial" panose="020B0604020202020204" pitchFamily="34" charset="0"/>
              <a:buChar char="•"/>
            </a:pPr>
            <a:r>
              <a:rPr lang="en-GB" sz="2200" dirty="0">
                <a:solidFill>
                  <a:srgbClr val="414141"/>
                </a:solidFill>
              </a:rPr>
              <a:t>Uporabljajte mirne, počasne </a:t>
            </a:r>
            <a:r>
              <a:rPr lang="en-GB" sz="2200" err="1">
                <a:solidFill>
                  <a:srgbClr val="414141"/>
                </a:solidFill>
              </a:rPr>
              <a:t>geste</a:t>
            </a:r>
            <a:r>
              <a:rPr lang="en-GB" sz="2200" dirty="0">
                <a:solidFill>
                  <a:srgbClr val="414141"/>
                </a:solidFill>
              </a:rPr>
              <a:t>, da </a:t>
            </a:r>
            <a:r>
              <a:rPr lang="en-GB" sz="2200" err="1">
                <a:solidFill>
                  <a:srgbClr val="414141"/>
                </a:solidFill>
              </a:rPr>
              <a:t>pojasnite</a:t>
            </a:r>
            <a:r>
              <a:rPr lang="en-GB" sz="2200" dirty="0">
                <a:solidFill>
                  <a:srgbClr val="414141"/>
                </a:solidFill>
              </a:rPr>
              <a:t> </a:t>
            </a:r>
            <a:r>
              <a:rPr lang="en-GB" sz="2200" err="1">
                <a:solidFill>
                  <a:srgbClr val="414141"/>
                </a:solidFill>
              </a:rPr>
              <a:t>navodila</a:t>
            </a:r>
            <a:r>
              <a:rPr lang="en-GB" sz="2200" dirty="0">
                <a:solidFill>
                  <a:srgbClr val="414141"/>
                </a:solidFill>
              </a:rPr>
              <a:t> </a:t>
            </a:r>
            <a:r>
              <a:rPr lang="en-GB" sz="2200" err="1">
                <a:solidFill>
                  <a:srgbClr val="414141"/>
                </a:solidFill>
              </a:rPr>
              <a:t>ali</a:t>
            </a:r>
            <a:r>
              <a:rPr lang="en-GB" sz="2200" dirty="0">
                <a:solidFill>
                  <a:srgbClr val="414141"/>
                </a:solidFill>
              </a:rPr>
              <a:t> </a:t>
            </a:r>
            <a:r>
              <a:rPr lang="en-GB" sz="2200" err="1">
                <a:solidFill>
                  <a:srgbClr val="414141"/>
                </a:solidFill>
              </a:rPr>
              <a:t>nekaj</a:t>
            </a:r>
            <a:r>
              <a:rPr lang="en-GB" sz="2200" dirty="0">
                <a:solidFill>
                  <a:srgbClr val="414141"/>
                </a:solidFill>
              </a:rPr>
              <a:t> </a:t>
            </a:r>
            <a:r>
              <a:rPr lang="en-GB" sz="2200" err="1">
                <a:solidFill>
                  <a:srgbClr val="414141"/>
                </a:solidFill>
              </a:rPr>
              <a:t>pokažete</a:t>
            </a:r>
            <a:r>
              <a:rPr lang="en-GB" sz="2200" dirty="0">
                <a:solidFill>
                  <a:srgbClr val="414141"/>
                </a:solidFill>
              </a:rPr>
              <a:t>.</a:t>
            </a:r>
            <a:endParaRPr lang="en-GB" sz="2200" dirty="0">
              <a:solidFill>
                <a:srgbClr val="414141"/>
              </a:solidFill>
              <a:ea typeface="Calibri"/>
              <a:cs typeface="Calibri"/>
            </a:endParaRPr>
          </a:p>
          <a:p>
            <a:pPr marL="342900" indent="-342900">
              <a:lnSpc>
                <a:spcPts val="2240"/>
              </a:lnSpc>
              <a:buClr>
                <a:srgbClr val="459597"/>
              </a:buClr>
              <a:buFont typeface="Arial" panose="020B0604020202020204" pitchFamily="34" charset="0"/>
              <a:buChar char="•"/>
            </a:pPr>
            <a:r>
              <a:rPr lang="en-GB" sz="2200" dirty="0">
                <a:solidFill>
                  <a:srgbClr val="414141"/>
                </a:solidFill>
              </a:rPr>
              <a:t>Izogibajte se nenadnim ali preveč izrazitim gibom, ki bi lahko zmedli </a:t>
            </a:r>
            <a:r>
              <a:rPr lang="en-GB" sz="2200" err="1">
                <a:solidFill>
                  <a:srgbClr val="414141"/>
                </a:solidFill>
              </a:rPr>
              <a:t>ali</a:t>
            </a:r>
            <a:r>
              <a:rPr lang="en-GB" sz="2200" dirty="0">
                <a:solidFill>
                  <a:srgbClr val="414141"/>
                </a:solidFill>
              </a:rPr>
              <a:t> </a:t>
            </a:r>
            <a:r>
              <a:rPr lang="en-GB" sz="2200" err="1">
                <a:solidFill>
                  <a:srgbClr val="414141"/>
                </a:solidFill>
              </a:rPr>
              <a:t>prestrašili</a:t>
            </a:r>
            <a:r>
              <a:rPr lang="en-GB" sz="2200" dirty="0">
                <a:solidFill>
                  <a:srgbClr val="414141"/>
                </a:solidFill>
              </a:rPr>
              <a:t> </a:t>
            </a:r>
            <a:r>
              <a:rPr lang="en-GB" sz="2200" err="1">
                <a:solidFill>
                  <a:srgbClr val="414141"/>
                </a:solidFill>
              </a:rPr>
              <a:t>gosta</a:t>
            </a:r>
            <a:r>
              <a:rPr lang="en-GB" sz="2200" dirty="0">
                <a:solidFill>
                  <a:srgbClr val="414141"/>
                </a:solidFill>
              </a:rPr>
              <a:t>.</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Char char="•"/>
            </a:pPr>
            <a:endParaRPr lang="en-GB" sz="2200" dirty="0">
              <a:solidFill>
                <a:srgbClr val="414141"/>
              </a:solidFill>
              <a:ea typeface="Calibri" panose="020F0502020204030204"/>
              <a:cs typeface="Calibri" panose="020F0502020204030204"/>
            </a:endParaRPr>
          </a:p>
          <a:p>
            <a:pPr marL="342900" indent="-342900">
              <a:lnSpc>
                <a:spcPts val="2240"/>
              </a:lnSpc>
              <a:buClr>
                <a:srgbClr val="459597"/>
              </a:buClr>
              <a:buChar char="•"/>
            </a:pPr>
            <a:endParaRPr lang="en-GB" sz="2200" dirty="0">
              <a:solidFill>
                <a:srgbClr val="414141"/>
              </a:solidFill>
              <a:ea typeface="Calibri" panose="020F0502020204030204"/>
              <a:cs typeface="Calibri" panose="020F0502020204030204"/>
            </a:endParaRPr>
          </a:p>
          <a:p>
            <a:pPr marL="342900" indent="-342900">
              <a:lnSpc>
                <a:spcPts val="2240"/>
              </a:lnSpc>
              <a:buClr>
                <a:srgbClr val="459597"/>
              </a:buClr>
              <a:buChar char="•"/>
            </a:pPr>
            <a:endParaRPr lang="en-GB" sz="2200" dirty="0">
              <a:solidFill>
                <a:srgbClr val="414141"/>
              </a:solidFill>
              <a:ea typeface="Calibri" panose="020F0502020204030204"/>
              <a:cs typeface="Calibri" panose="020F0502020204030204"/>
            </a:endParaRPr>
          </a:p>
          <a:p>
            <a:pPr marL="342900" indent="-342900">
              <a:lnSpc>
                <a:spcPts val="2240"/>
              </a:lnSpc>
              <a:buClr>
                <a:srgbClr val="459597"/>
              </a:buClr>
              <a:buChar char="•"/>
            </a:pPr>
            <a:endParaRPr lang="en-GB" sz="2200" dirty="0">
              <a:solidFill>
                <a:srgbClr val="414141"/>
              </a:solidFill>
              <a:ea typeface="Calibri" panose="020F0502020204030204"/>
              <a:cs typeface="Calibri" panose="020F0502020204030204"/>
            </a:endParaRPr>
          </a:p>
          <a:p>
            <a:pPr marL="342900" indent="-342900">
              <a:lnSpc>
                <a:spcPts val="2240"/>
              </a:lnSpc>
              <a:buClr>
                <a:srgbClr val="459597"/>
              </a:buClr>
              <a:buChar char="•"/>
            </a:pPr>
            <a:endParaRPr lang="en-GB" sz="2200" dirty="0">
              <a:solidFill>
                <a:srgbClr val="414141"/>
              </a:solidFill>
              <a:ea typeface="Calibri" panose="020F0502020204030204"/>
              <a:cs typeface="Calibri" panose="020F0502020204030204"/>
            </a:endParaRPr>
          </a:p>
          <a:p>
            <a:pPr indent="0">
              <a:lnSpc>
                <a:spcPts val="2240"/>
              </a:lnSpc>
              <a:buClr>
                <a:srgbClr val="459597"/>
              </a:buClr>
            </a:pPr>
            <a:endParaRPr lang="en-GB" sz="2200" dirty="0">
              <a:solidFill>
                <a:srgbClr val="414141"/>
              </a:solidFill>
              <a:ea typeface="Calibri" panose="020F0502020204030204"/>
              <a:cs typeface="Calibri" panose="020F0502020204030204"/>
            </a:endParaRPr>
          </a:p>
          <a:p>
            <a:pPr indent="0">
              <a:lnSpc>
                <a:spcPts val="2240"/>
              </a:lnSpc>
              <a:buClr>
                <a:srgbClr val="459597"/>
              </a:buClr>
            </a:pPr>
            <a:r>
              <a:rPr lang="en-GB" sz="2200" b="1" dirty="0">
                <a:solidFill>
                  <a:srgbClr val="EC7C69"/>
                </a:solidFill>
              </a:rPr>
              <a:t>Izrazi na obrazu</a:t>
            </a:r>
          </a:p>
          <a:p>
            <a:pPr marL="342900" indent="-342900">
              <a:lnSpc>
                <a:spcPts val="2240"/>
              </a:lnSpc>
              <a:buClr>
                <a:srgbClr val="459597"/>
              </a:buClr>
              <a:buFont typeface="Arial" panose="020B0604020202020204" pitchFamily="34" charset="0"/>
              <a:buChar char="•"/>
            </a:pPr>
            <a:r>
              <a:rPr lang="en-GB" sz="2200" dirty="0" err="1">
                <a:solidFill>
                  <a:srgbClr val="414141"/>
                </a:solidFill>
              </a:rPr>
              <a:t>Ohranjajte</a:t>
            </a:r>
            <a:r>
              <a:rPr lang="en-GB" sz="2200" dirty="0">
                <a:solidFill>
                  <a:srgbClr val="414141"/>
                </a:solidFill>
              </a:rPr>
              <a:t> </a:t>
            </a:r>
            <a:r>
              <a:rPr lang="en-GB" sz="2200" dirty="0" err="1">
                <a:solidFill>
                  <a:srgbClr val="414141"/>
                </a:solidFill>
              </a:rPr>
              <a:t>prijazen</a:t>
            </a:r>
            <a:r>
              <a:rPr lang="en-GB" sz="2200" dirty="0">
                <a:solidFill>
                  <a:srgbClr val="414141"/>
                </a:solidFill>
              </a:rPr>
              <a:t> in </a:t>
            </a:r>
            <a:r>
              <a:rPr lang="en-GB" sz="2200" dirty="0" err="1">
                <a:solidFill>
                  <a:srgbClr val="414141"/>
                </a:solidFill>
              </a:rPr>
              <a:t>miren</a:t>
            </a:r>
            <a:r>
              <a:rPr lang="en-GB" sz="2200" dirty="0">
                <a:solidFill>
                  <a:srgbClr val="414141"/>
                </a:solidFill>
              </a:rPr>
              <a:t> </a:t>
            </a:r>
            <a:r>
              <a:rPr lang="en-GB" sz="2200" dirty="0" err="1">
                <a:solidFill>
                  <a:srgbClr val="414141"/>
                </a:solidFill>
              </a:rPr>
              <a:t>izraz</a:t>
            </a:r>
            <a:r>
              <a:rPr lang="en-GB" sz="2200" dirty="0">
                <a:solidFill>
                  <a:srgbClr val="414141"/>
                </a:solidFill>
              </a:rPr>
              <a:t>.</a:t>
            </a:r>
            <a:endParaRPr lang="en-GB" sz="2200" dirty="0">
              <a:solidFill>
                <a:srgbClr val="414141"/>
              </a:solidFill>
              <a:ea typeface="Calibri"/>
              <a:cs typeface="Calibri"/>
            </a:endParaRPr>
          </a:p>
          <a:p>
            <a:pPr marL="342900" indent="-342900">
              <a:lnSpc>
                <a:spcPts val="2240"/>
              </a:lnSpc>
              <a:buClr>
                <a:srgbClr val="459597"/>
              </a:buClr>
              <a:buFont typeface="Arial" panose="020B0604020202020204" pitchFamily="34" charset="0"/>
              <a:buChar char="•"/>
            </a:pPr>
            <a:r>
              <a:rPr lang="en-GB" sz="2200" dirty="0">
                <a:solidFill>
                  <a:srgbClr val="414141"/>
                </a:solidFill>
              </a:rPr>
              <a:t>Izogibajte se namrščanju obrvi ali raztresenemu pogledu.</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indent="0">
              <a:lnSpc>
                <a:spcPts val="2240"/>
              </a:lnSpc>
              <a:buClr>
                <a:srgbClr val="459597"/>
              </a:buClr>
            </a:pPr>
            <a:r>
              <a:rPr lang="en-GB" sz="2200" b="1" dirty="0">
                <a:solidFill>
                  <a:srgbClr val="EC7C69"/>
                </a:solidFill>
              </a:rPr>
              <a:t>Osebni prostor</a:t>
            </a:r>
          </a:p>
          <a:p>
            <a:pPr marL="342900" indent="-342900">
              <a:lnSpc>
                <a:spcPts val="2240"/>
              </a:lnSpc>
              <a:buClr>
                <a:srgbClr val="459597"/>
              </a:buClr>
              <a:buFont typeface="Arial" panose="020B0604020202020204" pitchFamily="34" charset="0"/>
              <a:buChar char="•"/>
            </a:pPr>
            <a:r>
              <a:rPr lang="en-GB" sz="2200" dirty="0">
                <a:solidFill>
                  <a:srgbClr val="414141"/>
                </a:solidFill>
              </a:rPr>
              <a:t>Spoštujte gostovo cono udobja.</a:t>
            </a:r>
          </a:p>
          <a:p>
            <a:pPr marL="342900" indent="-342900">
              <a:lnSpc>
                <a:spcPts val="2240"/>
              </a:lnSpc>
              <a:buClr>
                <a:srgbClr val="459597"/>
              </a:buClr>
              <a:buFont typeface="Arial" panose="020B0604020202020204" pitchFamily="34" charset="0"/>
              <a:buChar char="•"/>
            </a:pPr>
            <a:r>
              <a:rPr lang="en-GB" sz="2200" dirty="0">
                <a:solidFill>
                  <a:srgbClr val="414141"/>
                </a:solidFill>
              </a:rPr>
              <a:t>Ne </a:t>
            </a:r>
            <a:r>
              <a:rPr lang="en-GB" sz="2200" err="1">
                <a:solidFill>
                  <a:srgbClr val="414141"/>
                </a:solidFill>
              </a:rPr>
              <a:t>stojte</a:t>
            </a:r>
            <a:r>
              <a:rPr lang="en-GB" sz="2200" dirty="0">
                <a:solidFill>
                  <a:srgbClr val="414141"/>
                </a:solidFill>
              </a:rPr>
              <a:t> </a:t>
            </a:r>
            <a:r>
              <a:rPr lang="en-GB" sz="2200" err="1">
                <a:solidFill>
                  <a:srgbClr val="414141"/>
                </a:solidFill>
              </a:rPr>
              <a:t>preblizu</a:t>
            </a:r>
            <a:r>
              <a:rPr lang="en-GB" sz="2200" dirty="0">
                <a:solidFill>
                  <a:srgbClr val="414141"/>
                </a:solidFill>
              </a:rPr>
              <a:t> </a:t>
            </a:r>
            <a:r>
              <a:rPr lang="en-GB" sz="2200" err="1">
                <a:solidFill>
                  <a:srgbClr val="414141"/>
                </a:solidFill>
              </a:rPr>
              <a:t>gostu</a:t>
            </a:r>
            <a:r>
              <a:rPr lang="en-GB" sz="2200" dirty="0">
                <a:solidFill>
                  <a:srgbClr val="414141"/>
                </a:solidFill>
              </a:rPr>
              <a:t>, </a:t>
            </a:r>
            <a:r>
              <a:rPr lang="en-GB" sz="2200" err="1">
                <a:solidFill>
                  <a:srgbClr val="414141"/>
                </a:solidFill>
              </a:rPr>
              <a:t>razen</a:t>
            </a:r>
            <a:r>
              <a:rPr lang="en-GB" sz="2200" dirty="0">
                <a:solidFill>
                  <a:srgbClr val="414141"/>
                </a:solidFill>
              </a:rPr>
              <a:t> </a:t>
            </a:r>
            <a:r>
              <a:rPr lang="en-GB" sz="2200" err="1">
                <a:solidFill>
                  <a:srgbClr val="414141"/>
                </a:solidFill>
              </a:rPr>
              <a:t>če</a:t>
            </a:r>
            <a:r>
              <a:rPr lang="en-GB" sz="2200" dirty="0">
                <a:solidFill>
                  <a:srgbClr val="414141"/>
                </a:solidFill>
              </a:rPr>
              <a:t> </a:t>
            </a:r>
            <a:r>
              <a:rPr lang="en-GB" sz="2200" err="1">
                <a:solidFill>
                  <a:srgbClr val="414141"/>
                </a:solidFill>
              </a:rPr>
              <a:t>ni</a:t>
            </a:r>
            <a:r>
              <a:rPr lang="en-GB" sz="2200" dirty="0">
                <a:solidFill>
                  <a:srgbClr val="414141"/>
                </a:solidFill>
              </a:rPr>
              <a:t> </a:t>
            </a:r>
            <a:r>
              <a:rPr lang="en-GB" sz="2200" err="1">
                <a:solidFill>
                  <a:srgbClr val="414141"/>
                </a:solidFill>
              </a:rPr>
              <a:t>nujno</a:t>
            </a:r>
            <a:r>
              <a:rPr lang="en-GB" sz="2200" dirty="0">
                <a:solidFill>
                  <a:srgbClr val="414141"/>
                </a:solidFill>
              </a:rPr>
              <a:t> </a:t>
            </a:r>
            <a:r>
              <a:rPr lang="en-GB" sz="2200" err="1">
                <a:solidFill>
                  <a:srgbClr val="414141"/>
                </a:solidFill>
              </a:rPr>
              <a:t>potrebno</a:t>
            </a:r>
            <a:r>
              <a:rPr lang="en-GB" sz="2200" dirty="0">
                <a:solidFill>
                  <a:srgbClr val="414141"/>
                </a:solidFill>
              </a:rPr>
              <a:t>.</a:t>
            </a:r>
            <a:endParaRPr lang="en-GB" sz="2200" dirty="0">
              <a:solidFill>
                <a:srgbClr val="414141"/>
              </a:solidFill>
              <a:ea typeface="Calibri"/>
              <a:cs typeface="Calibri"/>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indent="0">
              <a:lnSpc>
                <a:spcPts val="2240"/>
              </a:lnSpc>
              <a:buClr>
                <a:srgbClr val="459597"/>
              </a:buClr>
            </a:pPr>
            <a:r>
              <a:rPr lang="en-GB" sz="2200" b="1" dirty="0">
                <a:solidFill>
                  <a:srgbClr val="EC7C69"/>
                </a:solidFill>
              </a:rPr>
              <a:t>Ton in odnos</a:t>
            </a:r>
          </a:p>
          <a:p>
            <a:pPr marL="342900" indent="-342900">
              <a:lnSpc>
                <a:spcPts val="2240"/>
              </a:lnSpc>
              <a:buClr>
                <a:srgbClr val="459597"/>
              </a:buClr>
              <a:buFont typeface="Arial" panose="020B0604020202020204" pitchFamily="34" charset="0"/>
              <a:buChar char="•"/>
            </a:pPr>
            <a:r>
              <a:rPr lang="en-GB" sz="2200" dirty="0">
                <a:solidFill>
                  <a:srgbClr val="414141"/>
                </a:solidFill>
              </a:rPr>
              <a:t>Vaš odnos se kaže v drži in </a:t>
            </a:r>
            <a:r>
              <a:rPr lang="en-GB" sz="2200" err="1">
                <a:solidFill>
                  <a:srgbClr val="414141"/>
                </a:solidFill>
              </a:rPr>
              <a:t>izrazu</a:t>
            </a:r>
            <a:r>
              <a:rPr lang="en-GB" sz="2200" dirty="0">
                <a:solidFill>
                  <a:srgbClr val="414141"/>
                </a:solidFill>
              </a:rPr>
              <a:t> </a:t>
            </a:r>
            <a:r>
              <a:rPr lang="en-GB" sz="2200" err="1">
                <a:solidFill>
                  <a:srgbClr val="414141"/>
                </a:solidFill>
              </a:rPr>
              <a:t>obraza</a:t>
            </a:r>
            <a:r>
              <a:rPr lang="en-GB" sz="2200" dirty="0">
                <a:solidFill>
                  <a:srgbClr val="414141"/>
                </a:solidFill>
              </a:rPr>
              <a:t>, </a:t>
            </a:r>
            <a:r>
              <a:rPr lang="en-GB" sz="2200" err="1">
                <a:solidFill>
                  <a:srgbClr val="414141"/>
                </a:solidFill>
              </a:rPr>
              <a:t>tudi</a:t>
            </a:r>
            <a:r>
              <a:rPr lang="en-GB" sz="2200" dirty="0">
                <a:solidFill>
                  <a:srgbClr val="414141"/>
                </a:solidFill>
              </a:rPr>
              <a:t> </a:t>
            </a:r>
            <a:r>
              <a:rPr lang="en-GB" sz="2200" err="1">
                <a:solidFill>
                  <a:srgbClr val="414141"/>
                </a:solidFill>
              </a:rPr>
              <a:t>brez</a:t>
            </a:r>
            <a:r>
              <a:rPr lang="en-GB" sz="2200" dirty="0">
                <a:solidFill>
                  <a:srgbClr val="414141"/>
                </a:solidFill>
              </a:rPr>
              <a:t> </a:t>
            </a:r>
            <a:r>
              <a:rPr lang="en-GB" sz="2200" err="1">
                <a:solidFill>
                  <a:srgbClr val="414141"/>
                </a:solidFill>
              </a:rPr>
              <a:t>besed</a:t>
            </a:r>
            <a:r>
              <a:rPr lang="en-GB" sz="2200" dirty="0">
                <a:solidFill>
                  <a:srgbClr val="414141"/>
                </a:solidFill>
              </a:rPr>
              <a:t>.</a:t>
            </a:r>
            <a:endParaRPr lang="en-GB" sz="2200" dirty="0">
              <a:solidFill>
                <a:srgbClr val="414141"/>
              </a:solidFill>
              <a:ea typeface="Calibri"/>
              <a:cs typeface="Calibri"/>
            </a:endParaRPr>
          </a:p>
          <a:p>
            <a:pPr marL="342900" indent="-342900">
              <a:lnSpc>
                <a:spcPts val="2240"/>
              </a:lnSpc>
              <a:buClr>
                <a:srgbClr val="459597"/>
              </a:buClr>
              <a:buFont typeface="Arial" panose="020B0604020202020204" pitchFamily="34" charset="0"/>
              <a:buChar char="•"/>
            </a:pPr>
            <a:r>
              <a:rPr lang="en-GB" sz="2200" dirty="0" err="1">
                <a:solidFill>
                  <a:srgbClr val="414141"/>
                </a:solidFill>
              </a:rPr>
              <a:t>Bodite</a:t>
            </a:r>
            <a:r>
              <a:rPr lang="en-GB" sz="2200" dirty="0">
                <a:solidFill>
                  <a:srgbClr val="414141"/>
                </a:solidFill>
              </a:rPr>
              <a:t> </a:t>
            </a:r>
            <a:r>
              <a:rPr lang="en-GB" sz="2200" dirty="0" err="1">
                <a:solidFill>
                  <a:srgbClr val="414141"/>
                </a:solidFill>
              </a:rPr>
              <a:t>dostopni</a:t>
            </a:r>
            <a:r>
              <a:rPr lang="en-GB" sz="2200" dirty="0">
                <a:solidFill>
                  <a:srgbClr val="414141"/>
                </a:solidFill>
              </a:rPr>
              <a:t> in </a:t>
            </a:r>
            <a:r>
              <a:rPr lang="en-GB" sz="2200" dirty="0" err="1">
                <a:solidFill>
                  <a:srgbClr val="414141"/>
                </a:solidFill>
              </a:rPr>
              <a:t>pozorni</a:t>
            </a:r>
            <a:r>
              <a:rPr lang="en-GB" sz="2200" dirty="0">
                <a:solidFill>
                  <a:srgbClr val="414141"/>
                </a:solidFill>
              </a:rPr>
              <a:t>.</a:t>
            </a:r>
            <a:endParaRPr lang="en-GB" sz="2200" dirty="0">
              <a:solidFill>
                <a:srgbClr val="414141"/>
              </a:solidFill>
              <a:ea typeface="Calibri"/>
              <a:cs typeface="Calibri"/>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US" sz="2200" dirty="0">
              <a:solidFill>
                <a:srgbClr val="414141"/>
              </a:solidFill>
            </a:endParaRPr>
          </a:p>
        </p:txBody>
      </p:sp>
    </p:spTree>
    <p:extLst>
      <p:ext uri="{BB962C8B-B14F-4D97-AF65-F5344CB8AC3E}">
        <p14:creationId xmlns:p14="http://schemas.microsoft.com/office/powerpoint/2010/main" val="7216413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B984A-809C-CF28-811D-839BC4BB21A9}"/>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921783B-13AE-A537-C64E-9350B2127753}"/>
              </a:ext>
            </a:extLst>
          </p:cNvPr>
          <p:cNvSpPr>
            <a:spLocks noGrp="1"/>
          </p:cNvSpPr>
          <p:nvPr>
            <p:ph type="body" sz="quarter" idx="4294967295"/>
          </p:nvPr>
        </p:nvSpPr>
        <p:spPr>
          <a:xfrm>
            <a:off x="1035400" y="539076"/>
            <a:ext cx="9293004" cy="720752"/>
          </a:xfrm>
          <a:prstGeom prst="rect">
            <a:avLst/>
          </a:prstGeom>
        </p:spPr>
        <p:txBody>
          <a:bodyPr lIns="91440" tIns="45720" rIns="91440" bIns="45720" anchor="t"/>
          <a:lstStyle/>
          <a:p>
            <a:pPr marL="0" indent="0">
              <a:lnSpc>
                <a:spcPts val="3720"/>
              </a:lnSpc>
              <a:spcBef>
                <a:spcPts val="0"/>
              </a:spcBef>
              <a:buNone/>
            </a:pPr>
            <a:r>
              <a:rPr lang="en-US" sz="3600" b="1" dirty="0" err="1">
                <a:solidFill>
                  <a:srgbClr val="EC7C69"/>
                </a:solidFill>
              </a:rPr>
              <a:t>Praktična</a:t>
            </a:r>
            <a:r>
              <a:rPr lang="en-US" sz="3600" b="1" dirty="0">
                <a:solidFill>
                  <a:srgbClr val="EC7C69"/>
                </a:solidFill>
              </a:rPr>
              <a:t> </a:t>
            </a:r>
            <a:r>
              <a:rPr lang="en-US" sz="3600" b="1" dirty="0" err="1">
                <a:solidFill>
                  <a:srgbClr val="EC7C69"/>
                </a:solidFill>
              </a:rPr>
              <a:t>vaja</a:t>
            </a:r>
            <a:r>
              <a:rPr lang="en-US" sz="3600" b="1" dirty="0">
                <a:solidFill>
                  <a:srgbClr val="EC7C69"/>
                </a:solidFill>
              </a:rPr>
              <a:t>: </a:t>
            </a:r>
            <a:r>
              <a:rPr lang="en-US" sz="3600" b="1" dirty="0" err="1">
                <a:solidFill>
                  <a:srgbClr val="459597"/>
                </a:solidFill>
              </a:rPr>
              <a:t>Oblikujte</a:t>
            </a:r>
            <a:r>
              <a:rPr lang="en-US" sz="3600" b="1" dirty="0">
                <a:solidFill>
                  <a:srgbClr val="459597"/>
                </a:solidFill>
              </a:rPr>
              <a:t> </a:t>
            </a:r>
            <a:r>
              <a:rPr lang="en-US" sz="3600" b="1" dirty="0" err="1">
                <a:solidFill>
                  <a:srgbClr val="459597"/>
                </a:solidFill>
              </a:rPr>
              <a:t>svoj</a:t>
            </a:r>
            <a:r>
              <a:rPr lang="en-US" sz="3600" b="1" dirty="0">
                <a:solidFill>
                  <a:srgbClr val="459597"/>
                </a:solidFill>
              </a:rPr>
              <a:t> </a:t>
            </a:r>
            <a:r>
              <a:rPr lang="en-US" sz="3600" b="1" dirty="0" err="1">
                <a:solidFill>
                  <a:srgbClr val="459597"/>
                </a:solidFill>
              </a:rPr>
              <a:t>komplet</a:t>
            </a:r>
            <a:r>
              <a:rPr lang="en-US" sz="3600" b="1" dirty="0">
                <a:solidFill>
                  <a:srgbClr val="459597"/>
                </a:solidFill>
              </a:rPr>
              <a:t> </a:t>
            </a:r>
            <a:r>
              <a:rPr lang="en-US" sz="3600" b="1" dirty="0" err="1">
                <a:solidFill>
                  <a:srgbClr val="459597"/>
                </a:solidFill>
              </a:rPr>
              <a:t>orodij</a:t>
            </a:r>
            <a:r>
              <a:rPr lang="en-US" sz="3600" b="1" dirty="0">
                <a:solidFill>
                  <a:srgbClr val="459597"/>
                </a:solidFill>
              </a:rPr>
              <a:t> za </a:t>
            </a:r>
            <a:r>
              <a:rPr lang="en-US" sz="3600" b="1" dirty="0" err="1">
                <a:solidFill>
                  <a:srgbClr val="459597"/>
                </a:solidFill>
              </a:rPr>
              <a:t>komunikacijo</a:t>
            </a:r>
            <a:r>
              <a:rPr lang="en-US" sz="3600" b="1" dirty="0">
                <a:solidFill>
                  <a:srgbClr val="459597"/>
                </a:solidFill>
              </a:rPr>
              <a:t> z </a:t>
            </a:r>
            <a:r>
              <a:rPr lang="en-US" sz="3600" b="1" dirty="0" err="1">
                <a:solidFill>
                  <a:srgbClr val="459597"/>
                </a:solidFill>
              </a:rPr>
              <a:t>gostitelji</a:t>
            </a:r>
            <a:endParaRPr lang="en-US" sz="3600" b="1" dirty="0">
              <a:solidFill>
                <a:srgbClr val="459597"/>
              </a:solidFill>
              <a:ea typeface="Calibri"/>
              <a:cs typeface="Calibri"/>
            </a:endParaRPr>
          </a:p>
          <a:p>
            <a:pPr marL="0" indent="0">
              <a:lnSpc>
                <a:spcPts val="3720"/>
              </a:lnSpc>
              <a:spcBef>
                <a:spcPts val="0"/>
              </a:spcBef>
              <a:buNone/>
            </a:pPr>
            <a:endParaRPr lang="en-US" sz="3600" b="1" dirty="0">
              <a:solidFill>
                <a:srgbClr val="EC7C69"/>
              </a:solidFill>
            </a:endParaRPr>
          </a:p>
        </p:txBody>
      </p:sp>
      <p:pic>
        <p:nvPicPr>
          <p:cNvPr id="10" name="Graphic 9" descr="Signature with solid fill">
            <a:extLst>
              <a:ext uri="{FF2B5EF4-FFF2-40B4-BE49-F238E27FC236}">
                <a16:creationId xmlns:a16="http://schemas.microsoft.com/office/drawing/2014/main" id="{017E4942-D4BC-2B2C-1B24-1648E4C2ECF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AAC4C9F0-3094-F48F-A6C7-291C126C7DA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46</a:t>
            </a:fld>
            <a:endParaRPr lang="fr-CA" sz="1200" dirty="0">
              <a:solidFill>
                <a:schemeClr val="bg1"/>
              </a:solidFill>
            </a:endParaRPr>
          </a:p>
        </p:txBody>
      </p:sp>
      <p:sp>
        <p:nvSpPr>
          <p:cNvPr id="3" name="Text Placeholder 1">
            <a:extLst>
              <a:ext uri="{FF2B5EF4-FFF2-40B4-BE49-F238E27FC236}">
                <a16:creationId xmlns:a16="http://schemas.microsoft.com/office/drawing/2014/main" id="{77CB7A40-3833-53F4-091E-A78645A69227}"/>
              </a:ext>
            </a:extLst>
          </p:cNvPr>
          <p:cNvSpPr txBox="1">
            <a:spLocks/>
          </p:cNvSpPr>
          <p:nvPr/>
        </p:nvSpPr>
        <p:spPr>
          <a:xfrm>
            <a:off x="5171913" y="2136606"/>
            <a:ext cx="5666645"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buClr>
                <a:srgbClr val="459597"/>
              </a:buClr>
            </a:pPr>
            <a:r>
              <a:rPr lang="en-IE" sz="2400" b="1" dirty="0">
                <a:solidFill>
                  <a:srgbClr val="EC7C69"/>
                </a:solidFill>
              </a:rPr>
              <a:t>Korak 1:  Predloge</a:t>
            </a:r>
          </a:p>
          <a:p>
            <a:pPr algn="l">
              <a:lnSpc>
                <a:spcPts val="2340"/>
              </a:lnSpc>
              <a:spcBef>
                <a:spcPts val="0"/>
              </a:spcBef>
              <a:buClr>
                <a:srgbClr val="459597"/>
              </a:buClr>
            </a:pPr>
            <a:endParaRPr lang="en-IE" sz="2400" b="1" dirty="0">
              <a:solidFill>
                <a:srgbClr val="EC7C69"/>
              </a:solidFill>
            </a:endParaRPr>
          </a:p>
          <a:p>
            <a:pPr algn="l">
              <a:lnSpc>
                <a:spcPts val="2340"/>
              </a:lnSpc>
              <a:spcBef>
                <a:spcPts val="0"/>
              </a:spcBef>
              <a:buClr>
                <a:srgbClr val="459597"/>
              </a:buClr>
            </a:pPr>
            <a:r>
              <a:rPr lang="en-IE" sz="2200" dirty="0">
                <a:solidFill>
                  <a:srgbClr val="414141"/>
                </a:solidFill>
              </a:rPr>
              <a:t>Napišite tri predloge kratkih sporočil, ki bi jih uporabljali v vsakdanjem delu:</a:t>
            </a:r>
          </a:p>
          <a:p>
            <a:pPr marL="457200" indent="-457200" algn="l">
              <a:lnSpc>
                <a:spcPts val="2340"/>
              </a:lnSpc>
              <a:spcBef>
                <a:spcPts val="0"/>
              </a:spcBef>
              <a:buClr>
                <a:srgbClr val="459597"/>
              </a:buClr>
              <a:buFont typeface="+mj-lt"/>
              <a:buAutoNum type="arabicPeriod"/>
            </a:pPr>
            <a:r>
              <a:rPr lang="en-IE" sz="2200" dirty="0">
                <a:solidFill>
                  <a:srgbClr val="414141"/>
                </a:solidFill>
              </a:rPr>
              <a:t>Sporočilo o potrditvi rezervacije</a:t>
            </a:r>
          </a:p>
          <a:p>
            <a:pPr marL="457200" indent="-457200" algn="l">
              <a:lnSpc>
                <a:spcPts val="2340"/>
              </a:lnSpc>
              <a:spcBef>
                <a:spcPts val="0"/>
              </a:spcBef>
              <a:buClr>
                <a:srgbClr val="459597"/>
              </a:buClr>
              <a:buFont typeface="+mj-lt"/>
              <a:buAutoNum type="arabicPeriod"/>
            </a:pPr>
            <a:r>
              <a:rPr lang="en-IE" sz="2200" dirty="0">
                <a:solidFill>
                  <a:srgbClr val="414141"/>
                </a:solidFill>
              </a:rPr>
              <a:t>Navodila za prijavo</a:t>
            </a:r>
          </a:p>
          <a:p>
            <a:pPr marL="457200" indent="-457200" algn="l">
              <a:lnSpc>
                <a:spcPts val="2340"/>
              </a:lnSpc>
              <a:spcBef>
                <a:spcPts val="0"/>
              </a:spcBef>
              <a:buClr>
                <a:srgbClr val="459597"/>
              </a:buClr>
              <a:buFont typeface="+mj-lt"/>
              <a:buAutoNum type="arabicPeriod"/>
            </a:pPr>
            <a:r>
              <a:rPr lang="en-IE" sz="2200" dirty="0">
                <a:solidFill>
                  <a:srgbClr val="414141"/>
                </a:solidFill>
              </a:rPr>
              <a:t>Zahvala in prošnja za oceno</a:t>
            </a:r>
          </a:p>
          <a:p>
            <a:pPr marL="457200" indent="-457200" algn="l">
              <a:lnSpc>
                <a:spcPts val="2340"/>
              </a:lnSpc>
              <a:spcBef>
                <a:spcPts val="0"/>
              </a:spcBef>
              <a:buClr>
                <a:srgbClr val="459597"/>
              </a:buClr>
              <a:buFont typeface="+mj-lt"/>
              <a:buAutoNum type="arabicPeriod"/>
            </a:pPr>
            <a:endParaRPr lang="en-IE" sz="2200" dirty="0">
              <a:solidFill>
                <a:srgbClr val="414141"/>
              </a:solidFill>
            </a:endParaRPr>
          </a:p>
          <a:p>
            <a:pPr algn="l">
              <a:lnSpc>
                <a:spcPts val="2340"/>
              </a:lnSpc>
              <a:spcBef>
                <a:spcPts val="0"/>
              </a:spcBef>
              <a:buClr>
                <a:srgbClr val="459597"/>
              </a:buClr>
            </a:pPr>
            <a:r>
              <a:rPr lang="en-IE" sz="2200" b="1" dirty="0">
                <a:solidFill>
                  <a:srgbClr val="414141"/>
                </a:solidFill>
              </a:rPr>
              <a:t>Nasvet</a:t>
            </a:r>
            <a:r>
              <a:rPr lang="en-IE" sz="2200" dirty="0">
                <a:solidFill>
                  <a:srgbClr val="414141"/>
                </a:solidFill>
              </a:rPr>
              <a:t>: Uporabite prijazen, koristen in jasen ton (ne preveč formalno, ne preveč neformalno).</a:t>
            </a:r>
          </a:p>
          <a:p>
            <a:pPr marL="457200" indent="-457200" algn="l">
              <a:lnSpc>
                <a:spcPts val="2340"/>
              </a:lnSpc>
              <a:spcBef>
                <a:spcPts val="0"/>
              </a:spcBef>
              <a:buClr>
                <a:srgbClr val="459597"/>
              </a:buClr>
              <a:buFont typeface="+mj-lt"/>
              <a:buAutoNum type="arabicPeriod"/>
            </a:pPr>
            <a:endParaRPr lang="en-IE" sz="2200" dirty="0">
              <a:solidFill>
                <a:srgbClr val="414141"/>
              </a:solidFill>
            </a:endParaRPr>
          </a:p>
          <a:p>
            <a:pPr marL="457200" indent="-457200" algn="l">
              <a:lnSpc>
                <a:spcPts val="2340"/>
              </a:lnSpc>
              <a:spcBef>
                <a:spcPts val="0"/>
              </a:spcBef>
              <a:buClr>
                <a:srgbClr val="459597"/>
              </a:buClr>
              <a:buFont typeface="+mj-lt"/>
              <a:buAutoNum type="arabicPeriod"/>
            </a:pPr>
            <a:endParaRPr lang="en-IE" sz="2200" dirty="0">
              <a:solidFill>
                <a:srgbClr val="414141"/>
              </a:solidFill>
            </a:endParaRPr>
          </a:p>
          <a:p>
            <a:pPr marL="457200" indent="-457200" algn="l">
              <a:lnSpc>
                <a:spcPts val="2340"/>
              </a:lnSpc>
              <a:spcBef>
                <a:spcPts val="0"/>
              </a:spcBef>
              <a:buClr>
                <a:srgbClr val="459597"/>
              </a:buClr>
              <a:buFont typeface="+mj-lt"/>
              <a:buAutoNum type="arabicPeriod"/>
            </a:pPr>
            <a:endParaRPr lang="en-IE" sz="2400" dirty="0">
              <a:solidFill>
                <a:srgbClr val="414141"/>
              </a:solidFill>
            </a:endParaRPr>
          </a:p>
          <a:p>
            <a:pPr algn="l">
              <a:lnSpc>
                <a:spcPts val="2540"/>
              </a:lnSpc>
              <a:spcBef>
                <a:spcPts val="0"/>
              </a:spcBef>
            </a:pPr>
            <a:endParaRPr lang="en-US" sz="2400" dirty="0">
              <a:solidFill>
                <a:srgbClr val="414141"/>
              </a:solidFill>
            </a:endParaRPr>
          </a:p>
        </p:txBody>
      </p:sp>
      <p:sp>
        <p:nvSpPr>
          <p:cNvPr id="5" name="Freeform 4">
            <a:extLst>
              <a:ext uri="{FF2B5EF4-FFF2-40B4-BE49-F238E27FC236}">
                <a16:creationId xmlns:a16="http://schemas.microsoft.com/office/drawing/2014/main" id="{F8E08334-38E3-88EB-AEC0-B89F118EE8EA}"/>
              </a:ext>
            </a:extLst>
          </p:cNvPr>
          <p:cNvSpPr/>
          <p:nvPr/>
        </p:nvSpPr>
        <p:spPr>
          <a:xfrm rot="5400000" flipH="1">
            <a:off x="302266" y="2513439"/>
            <a:ext cx="4756025" cy="3998237"/>
          </a:xfrm>
          <a:custGeom>
            <a:avLst/>
            <a:gdLst>
              <a:gd name="connsiteX0" fmla="*/ 5069731 w 5069731"/>
              <a:gd name="connsiteY0" fmla="*/ 3902947 h 4261960"/>
              <a:gd name="connsiteX1" fmla="*/ 5069731 w 5069731"/>
              <a:gd name="connsiteY1" fmla="*/ 3429024 h 4261960"/>
              <a:gd name="connsiteX2" fmla="*/ 5069731 w 5069731"/>
              <a:gd name="connsiteY2" fmla="*/ 3356933 h 4261960"/>
              <a:gd name="connsiteX3" fmla="*/ 5069731 w 5069731"/>
              <a:gd name="connsiteY3" fmla="*/ 2883010 h 4261960"/>
              <a:gd name="connsiteX4" fmla="*/ 5069731 w 5069731"/>
              <a:gd name="connsiteY4" fmla="*/ 1019939 h 4261960"/>
              <a:gd name="connsiteX5" fmla="*/ 5069731 w 5069731"/>
              <a:gd name="connsiteY5" fmla="*/ 546015 h 4261960"/>
              <a:gd name="connsiteX6" fmla="*/ 5069731 w 5069731"/>
              <a:gd name="connsiteY6" fmla="*/ 473924 h 4261960"/>
              <a:gd name="connsiteX7" fmla="*/ 5069731 w 5069731"/>
              <a:gd name="connsiteY7" fmla="*/ 1 h 4261960"/>
              <a:gd name="connsiteX8" fmla="*/ 4502132 w 5069731"/>
              <a:gd name="connsiteY8" fmla="*/ 1 h 4261960"/>
              <a:gd name="connsiteX9" fmla="*/ 2870264 w 5069731"/>
              <a:gd name="connsiteY9" fmla="*/ 1 h 4261960"/>
              <a:gd name="connsiteX10" fmla="*/ 2870264 w 5069731"/>
              <a:gd name="connsiteY10" fmla="*/ 0 h 4261960"/>
              <a:gd name="connsiteX11" fmla="*/ 2302667 w 5069731"/>
              <a:gd name="connsiteY11" fmla="*/ 0 h 4261960"/>
              <a:gd name="connsiteX12" fmla="*/ 919509 w 5069731"/>
              <a:gd name="connsiteY12" fmla="*/ 0 h 4261960"/>
              <a:gd name="connsiteX13" fmla="*/ 919509 w 5069731"/>
              <a:gd name="connsiteY13" fmla="*/ 5305 h 4261960"/>
              <a:gd name="connsiteX14" fmla="*/ 0 w 5069731"/>
              <a:gd name="connsiteY14" fmla="*/ 5305 h 4261960"/>
              <a:gd name="connsiteX15" fmla="*/ 0 w 5069731"/>
              <a:gd name="connsiteY15" fmla="*/ 479229 h 4261960"/>
              <a:gd name="connsiteX16" fmla="*/ 0 w 5069731"/>
              <a:gd name="connsiteY16" fmla="*/ 924189 h 4261960"/>
              <a:gd name="connsiteX17" fmla="*/ 0 w 5069731"/>
              <a:gd name="connsiteY17" fmla="*/ 924192 h 4261960"/>
              <a:gd name="connsiteX18" fmla="*/ 0 w 5069731"/>
              <a:gd name="connsiteY18" fmla="*/ 1398113 h 4261960"/>
              <a:gd name="connsiteX19" fmla="*/ 0 w 5069731"/>
              <a:gd name="connsiteY19" fmla="*/ 1398116 h 4261960"/>
              <a:gd name="connsiteX20" fmla="*/ 0 w 5069731"/>
              <a:gd name="connsiteY20" fmla="*/ 1491788 h 4261960"/>
              <a:gd name="connsiteX21" fmla="*/ 0 w 5069731"/>
              <a:gd name="connsiteY21" fmla="*/ 1491791 h 4261960"/>
              <a:gd name="connsiteX22" fmla="*/ 0 w 5069731"/>
              <a:gd name="connsiteY22" fmla="*/ 1965712 h 4261960"/>
              <a:gd name="connsiteX23" fmla="*/ 0 w 5069731"/>
              <a:gd name="connsiteY23" fmla="*/ 1965715 h 4261960"/>
              <a:gd name="connsiteX24" fmla="*/ 0 w 5069731"/>
              <a:gd name="connsiteY24" fmla="*/ 3788036 h 4261960"/>
              <a:gd name="connsiteX25" fmla="*/ 0 w 5069731"/>
              <a:gd name="connsiteY25" fmla="*/ 4261960 h 4261960"/>
              <a:gd name="connsiteX26" fmla="*/ 979115 w 5069731"/>
              <a:gd name="connsiteY26" fmla="*/ 4261960 h 4261960"/>
              <a:gd name="connsiteX27" fmla="*/ 979118 w 5069731"/>
              <a:gd name="connsiteY27" fmla="*/ 4261960 h 4261960"/>
              <a:gd name="connsiteX28" fmla="*/ 1546714 w 5069731"/>
              <a:gd name="connsiteY28" fmla="*/ 4261960 h 4261960"/>
              <a:gd name="connsiteX29" fmla="*/ 1546717 w 5069731"/>
              <a:gd name="connsiteY29" fmla="*/ 4261960 h 4261960"/>
              <a:gd name="connsiteX30" fmla="*/ 3178579 w 5069731"/>
              <a:gd name="connsiteY30" fmla="*/ 4261960 h 4261960"/>
              <a:gd name="connsiteX31" fmla="*/ 3746178 w 5069731"/>
              <a:gd name="connsiteY31" fmla="*/ 4261960 h 4261960"/>
              <a:gd name="connsiteX32" fmla="*/ 3806269 w 5069731"/>
              <a:gd name="connsiteY32" fmla="*/ 4256655 h 4261960"/>
              <a:gd name="connsiteX33" fmla="*/ 4098088 w 5069731"/>
              <a:gd name="connsiteY33" fmla="*/ 4256655 h 4261960"/>
              <a:gd name="connsiteX34" fmla="*/ 4665687 w 5069731"/>
              <a:gd name="connsiteY34" fmla="*/ 4256655 h 4261960"/>
              <a:gd name="connsiteX35" fmla="*/ 5069731 w 5069731"/>
              <a:gd name="connsiteY35" fmla="*/ 3902947 h 426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069731" h="4261960">
                <a:moveTo>
                  <a:pt x="5069731" y="3902947"/>
                </a:moveTo>
                <a:lnTo>
                  <a:pt x="5069731" y="3429024"/>
                </a:lnTo>
                <a:lnTo>
                  <a:pt x="5069731" y="3356933"/>
                </a:lnTo>
                <a:lnTo>
                  <a:pt x="5069731" y="2883010"/>
                </a:lnTo>
                <a:lnTo>
                  <a:pt x="5069731" y="1019939"/>
                </a:lnTo>
                <a:lnTo>
                  <a:pt x="5069731" y="546015"/>
                </a:lnTo>
                <a:lnTo>
                  <a:pt x="5069731" y="473924"/>
                </a:lnTo>
                <a:lnTo>
                  <a:pt x="5069731" y="1"/>
                </a:lnTo>
                <a:lnTo>
                  <a:pt x="4502132" y="1"/>
                </a:lnTo>
                <a:lnTo>
                  <a:pt x="2870264" y="1"/>
                </a:lnTo>
                <a:lnTo>
                  <a:pt x="2870264" y="0"/>
                </a:lnTo>
                <a:lnTo>
                  <a:pt x="2302667" y="0"/>
                </a:lnTo>
                <a:lnTo>
                  <a:pt x="919509" y="0"/>
                </a:lnTo>
                <a:lnTo>
                  <a:pt x="919509" y="5305"/>
                </a:lnTo>
                <a:lnTo>
                  <a:pt x="0" y="5305"/>
                </a:lnTo>
                <a:lnTo>
                  <a:pt x="0" y="479229"/>
                </a:lnTo>
                <a:lnTo>
                  <a:pt x="0" y="924189"/>
                </a:lnTo>
                <a:lnTo>
                  <a:pt x="0" y="924192"/>
                </a:lnTo>
                <a:lnTo>
                  <a:pt x="0" y="1398113"/>
                </a:lnTo>
                <a:lnTo>
                  <a:pt x="0" y="1398116"/>
                </a:lnTo>
                <a:lnTo>
                  <a:pt x="0" y="1491788"/>
                </a:lnTo>
                <a:lnTo>
                  <a:pt x="0" y="1491791"/>
                </a:lnTo>
                <a:lnTo>
                  <a:pt x="0" y="1965712"/>
                </a:lnTo>
                <a:lnTo>
                  <a:pt x="0" y="1965715"/>
                </a:lnTo>
                <a:lnTo>
                  <a:pt x="0" y="3788036"/>
                </a:lnTo>
                <a:lnTo>
                  <a:pt x="0" y="4261960"/>
                </a:lnTo>
                <a:lnTo>
                  <a:pt x="979115" y="4261960"/>
                </a:lnTo>
                <a:lnTo>
                  <a:pt x="979118" y="4261960"/>
                </a:lnTo>
                <a:lnTo>
                  <a:pt x="1546714" y="4261960"/>
                </a:lnTo>
                <a:lnTo>
                  <a:pt x="1546717" y="4261960"/>
                </a:lnTo>
                <a:lnTo>
                  <a:pt x="3178579" y="4261960"/>
                </a:lnTo>
                <a:lnTo>
                  <a:pt x="3746178" y="4261960"/>
                </a:lnTo>
                <a:lnTo>
                  <a:pt x="3806269" y="4256655"/>
                </a:lnTo>
                <a:lnTo>
                  <a:pt x="4098088" y="4256655"/>
                </a:lnTo>
                <a:lnTo>
                  <a:pt x="4665687" y="4256655"/>
                </a:lnTo>
                <a:cubicBezTo>
                  <a:pt x="4889567" y="4256655"/>
                  <a:pt x="5069731" y="4097776"/>
                  <a:pt x="5069731" y="3902947"/>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8" name="Text Placeholder 1">
            <a:extLst>
              <a:ext uri="{FF2B5EF4-FFF2-40B4-BE49-F238E27FC236}">
                <a16:creationId xmlns:a16="http://schemas.microsoft.com/office/drawing/2014/main" id="{341DE2A4-76AF-71AE-3B25-9995EC7FA7FB}"/>
              </a:ext>
            </a:extLst>
          </p:cNvPr>
          <p:cNvSpPr txBox="1">
            <a:spLocks/>
          </p:cNvSpPr>
          <p:nvPr/>
        </p:nvSpPr>
        <p:spPr>
          <a:xfrm>
            <a:off x="1202984" y="2537144"/>
            <a:ext cx="3337874"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spcAft>
                <a:spcPts val="1200"/>
              </a:spcAft>
            </a:pPr>
            <a:r>
              <a:rPr lang="en-IE" sz="2800" b="1" dirty="0"/>
              <a:t>Opis naloge:</a:t>
            </a:r>
          </a:p>
          <a:p>
            <a:pPr algn="l">
              <a:lnSpc>
                <a:spcPts val="2340"/>
              </a:lnSpc>
              <a:spcBef>
                <a:spcPts val="0"/>
              </a:spcBef>
              <a:spcAft>
                <a:spcPts val="1200"/>
              </a:spcAft>
            </a:pPr>
            <a:br>
              <a:rPr lang="en-IE" sz="2200" dirty="0"/>
            </a:br>
            <a:r>
              <a:rPr lang="en-IE" sz="2200" dirty="0"/>
              <a:t>Ste </a:t>
            </a:r>
            <a:r>
              <a:rPr lang="en-IE" sz="2200" dirty="0" err="1"/>
              <a:t>gostitelj</a:t>
            </a:r>
            <a:r>
              <a:rPr lang="en-IE" sz="2200" dirty="0"/>
              <a:t> </a:t>
            </a:r>
            <a:r>
              <a:rPr lang="en-IE" sz="2200" dirty="0" err="1"/>
              <a:t>majhnega</a:t>
            </a:r>
            <a:r>
              <a:rPr lang="en-IE" sz="2200" dirty="0"/>
              <a:t> </a:t>
            </a:r>
            <a:r>
              <a:rPr lang="en-IE" sz="2200" dirty="0" err="1"/>
              <a:t>podeželskega</a:t>
            </a:r>
            <a:r>
              <a:rPr lang="en-IE" sz="2200" dirty="0"/>
              <a:t> </a:t>
            </a:r>
            <a:r>
              <a:rPr lang="en-IE" sz="2200" dirty="0" err="1"/>
              <a:t>gostišča</a:t>
            </a:r>
            <a:r>
              <a:rPr lang="en-IE" sz="2200" dirty="0"/>
              <a:t>. Da bi ostali organizirani in prihranili čas, morate vzpostaviti preprost komunikacijski sistem z uporabo digitalnih orodij, navedenih v predstavitvi.</a:t>
            </a:r>
          </a:p>
          <a:p>
            <a:pPr algn="l">
              <a:lnSpc>
                <a:spcPts val="2340"/>
              </a:lnSpc>
              <a:spcBef>
                <a:spcPts val="0"/>
              </a:spcBef>
              <a:spcAft>
                <a:spcPts val="1200"/>
              </a:spcAft>
            </a:pPr>
            <a:endParaRPr lang="en-IE" sz="2200" dirty="0"/>
          </a:p>
          <a:p>
            <a:pPr marL="492125" indent="-492125" algn="l">
              <a:lnSpc>
                <a:spcPts val="2340"/>
              </a:lnSpc>
              <a:spcBef>
                <a:spcPts val="0"/>
              </a:spcBef>
              <a:spcAft>
                <a:spcPts val="1200"/>
              </a:spcAft>
              <a:buFont typeface="Wingdings" panose="05000000000000000000" pitchFamily="2" charset="2"/>
              <a:buChar char="q"/>
            </a:pPr>
            <a:endParaRPr lang="en-US" sz="2200" dirty="0">
              <a:solidFill>
                <a:srgbClr val="414141"/>
              </a:solidFill>
            </a:endParaRPr>
          </a:p>
        </p:txBody>
      </p:sp>
    </p:spTree>
    <p:extLst>
      <p:ext uri="{BB962C8B-B14F-4D97-AF65-F5344CB8AC3E}">
        <p14:creationId xmlns:p14="http://schemas.microsoft.com/office/powerpoint/2010/main" val="13930945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5BCDE-571C-FEF2-0562-439271C91F36}"/>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9E6E42D-9837-62C7-0945-8F3BAC8926CD}"/>
              </a:ext>
            </a:extLst>
          </p:cNvPr>
          <p:cNvSpPr>
            <a:spLocks noGrp="1"/>
          </p:cNvSpPr>
          <p:nvPr>
            <p:ph type="body" sz="quarter" idx="4294967295"/>
          </p:nvPr>
        </p:nvSpPr>
        <p:spPr>
          <a:xfrm>
            <a:off x="1035424" y="591168"/>
            <a:ext cx="10045235" cy="720752"/>
          </a:xfrm>
          <a:prstGeom prst="rect">
            <a:avLst/>
          </a:prstGeom>
        </p:spPr>
        <p:txBody>
          <a:bodyPr lIns="91440" tIns="45720" rIns="91440" bIns="45720" anchor="t"/>
          <a:lstStyle/>
          <a:p>
            <a:pPr marL="0" indent="0">
              <a:lnSpc>
                <a:spcPts val="3720"/>
              </a:lnSpc>
              <a:spcBef>
                <a:spcPts val="0"/>
              </a:spcBef>
              <a:buNone/>
            </a:pPr>
            <a:r>
              <a:rPr lang="en-US" sz="3600" b="1" dirty="0" err="1">
                <a:solidFill>
                  <a:srgbClr val="EC7C69"/>
                </a:solidFill>
              </a:rPr>
              <a:t>Praktična</a:t>
            </a:r>
            <a:r>
              <a:rPr lang="en-US" sz="3600" b="1" dirty="0">
                <a:solidFill>
                  <a:srgbClr val="EC7C69"/>
                </a:solidFill>
              </a:rPr>
              <a:t> </a:t>
            </a:r>
            <a:r>
              <a:rPr lang="en-US" sz="3600" b="1" dirty="0" err="1">
                <a:solidFill>
                  <a:srgbClr val="EC7C69"/>
                </a:solidFill>
              </a:rPr>
              <a:t>vaja</a:t>
            </a:r>
            <a:r>
              <a:rPr lang="en-US" sz="3600" b="1" dirty="0">
                <a:solidFill>
                  <a:srgbClr val="EC7C69"/>
                </a:solidFill>
              </a:rPr>
              <a:t>: </a:t>
            </a:r>
            <a:r>
              <a:rPr lang="en-US" sz="3600" b="1" dirty="0" err="1">
                <a:solidFill>
                  <a:srgbClr val="459597"/>
                </a:solidFill>
              </a:rPr>
              <a:t>Oblikujte</a:t>
            </a:r>
            <a:r>
              <a:rPr lang="en-US" sz="3600" b="1" dirty="0">
                <a:solidFill>
                  <a:srgbClr val="459597"/>
                </a:solidFill>
              </a:rPr>
              <a:t> </a:t>
            </a:r>
            <a:r>
              <a:rPr lang="en-US" sz="3600" b="1" dirty="0" err="1">
                <a:solidFill>
                  <a:srgbClr val="459597"/>
                </a:solidFill>
              </a:rPr>
              <a:t>svoj</a:t>
            </a:r>
            <a:r>
              <a:rPr lang="en-US" sz="3600" b="1" dirty="0">
                <a:solidFill>
                  <a:srgbClr val="459597"/>
                </a:solidFill>
              </a:rPr>
              <a:t> </a:t>
            </a:r>
            <a:r>
              <a:rPr lang="en-US" sz="3600" b="1" dirty="0" err="1">
                <a:solidFill>
                  <a:srgbClr val="459597"/>
                </a:solidFill>
              </a:rPr>
              <a:t>komplet</a:t>
            </a:r>
            <a:r>
              <a:rPr lang="en-US" sz="3600" b="1" dirty="0">
                <a:solidFill>
                  <a:srgbClr val="459597"/>
                </a:solidFill>
              </a:rPr>
              <a:t> </a:t>
            </a:r>
            <a:r>
              <a:rPr lang="en-US" sz="3600" b="1" dirty="0" err="1">
                <a:solidFill>
                  <a:srgbClr val="459597"/>
                </a:solidFill>
              </a:rPr>
              <a:t>orodij</a:t>
            </a:r>
            <a:r>
              <a:rPr lang="en-US" sz="3600" b="1" dirty="0">
                <a:solidFill>
                  <a:srgbClr val="459597"/>
                </a:solidFill>
              </a:rPr>
              <a:t> za </a:t>
            </a:r>
            <a:r>
              <a:rPr lang="en-US" sz="3600" b="1" dirty="0" err="1">
                <a:solidFill>
                  <a:srgbClr val="459597"/>
                </a:solidFill>
              </a:rPr>
              <a:t>komunikacijo</a:t>
            </a:r>
            <a:r>
              <a:rPr lang="en-US" sz="3600" b="1" dirty="0">
                <a:solidFill>
                  <a:srgbClr val="459597"/>
                </a:solidFill>
              </a:rPr>
              <a:t> z </a:t>
            </a:r>
            <a:r>
              <a:rPr lang="en-US" sz="3600" b="1" dirty="0" err="1">
                <a:solidFill>
                  <a:srgbClr val="459597"/>
                </a:solidFill>
              </a:rPr>
              <a:t>gostitelji</a:t>
            </a:r>
            <a:endParaRPr lang="en-US" sz="3600" b="1" err="1">
              <a:solidFill>
                <a:srgbClr val="459597"/>
              </a:solidFill>
              <a:ea typeface="Calibri"/>
              <a:cs typeface="Calibri"/>
            </a:endParaRPr>
          </a:p>
          <a:p>
            <a:pPr marL="0" indent="0">
              <a:lnSpc>
                <a:spcPts val="3720"/>
              </a:lnSpc>
              <a:spcBef>
                <a:spcPts val="0"/>
              </a:spcBef>
              <a:buNone/>
            </a:pPr>
            <a:endParaRPr lang="en-US" sz="3600" b="1" dirty="0">
              <a:solidFill>
                <a:srgbClr val="EC7C69"/>
              </a:solidFill>
            </a:endParaRPr>
          </a:p>
        </p:txBody>
      </p:sp>
      <p:pic>
        <p:nvPicPr>
          <p:cNvPr id="10" name="Graphic 9" descr="Signature with solid fill">
            <a:extLst>
              <a:ext uri="{FF2B5EF4-FFF2-40B4-BE49-F238E27FC236}">
                <a16:creationId xmlns:a16="http://schemas.microsoft.com/office/drawing/2014/main" id="{9D4F00BC-93ED-5540-BD7C-AC1EFE986EE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485041FE-C085-AAB3-432B-5FC7D28E9D2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47</a:t>
            </a:fld>
            <a:endParaRPr lang="fr-CA" sz="1200" dirty="0">
              <a:solidFill>
                <a:schemeClr val="bg1"/>
              </a:solidFill>
            </a:endParaRPr>
          </a:p>
        </p:txBody>
      </p:sp>
      <p:sp>
        <p:nvSpPr>
          <p:cNvPr id="3" name="Text Placeholder 1">
            <a:extLst>
              <a:ext uri="{FF2B5EF4-FFF2-40B4-BE49-F238E27FC236}">
                <a16:creationId xmlns:a16="http://schemas.microsoft.com/office/drawing/2014/main" id="{79B8AD77-04E1-DCEC-0BB2-04D348EA59FE}"/>
              </a:ext>
            </a:extLst>
          </p:cNvPr>
          <p:cNvSpPr txBox="1">
            <a:spLocks/>
          </p:cNvSpPr>
          <p:nvPr/>
        </p:nvSpPr>
        <p:spPr>
          <a:xfrm>
            <a:off x="4918655" y="1903722"/>
            <a:ext cx="6448158"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buClr>
                <a:srgbClr val="459597"/>
              </a:buClr>
            </a:pPr>
            <a:r>
              <a:rPr lang="en-IE" sz="2400" b="1" dirty="0">
                <a:solidFill>
                  <a:srgbClr val="EC7C69"/>
                </a:solidFill>
              </a:rPr>
              <a:t>Korak 2:  Uredite svoja orodja</a:t>
            </a:r>
          </a:p>
          <a:p>
            <a:pPr algn="l">
              <a:lnSpc>
                <a:spcPct val="100000"/>
              </a:lnSpc>
              <a:spcBef>
                <a:spcPts val="0"/>
              </a:spcBef>
              <a:buClr>
                <a:srgbClr val="459597"/>
              </a:buClr>
            </a:pPr>
            <a:endParaRPr lang="en-IE" sz="800" b="1" dirty="0">
              <a:solidFill>
                <a:srgbClr val="EC7C69"/>
              </a:solidFill>
            </a:endParaRPr>
          </a:p>
          <a:p>
            <a:pPr algn="l">
              <a:lnSpc>
                <a:spcPts val="2340"/>
              </a:lnSpc>
              <a:spcBef>
                <a:spcPts val="0"/>
              </a:spcBef>
              <a:buClr>
                <a:srgbClr val="459597"/>
              </a:buClr>
            </a:pPr>
            <a:r>
              <a:rPr lang="en-IE" sz="2200" dirty="0">
                <a:solidFill>
                  <a:srgbClr val="414141"/>
                </a:solidFill>
              </a:rPr>
              <a:t>Izberite dve orodji iz spodnjega seznama in pojasnite, kako bi ju uporabili za upravljanje komunikacije:</a:t>
            </a:r>
          </a:p>
          <a:p>
            <a:pPr algn="l">
              <a:lnSpc>
                <a:spcPts val="2340"/>
              </a:lnSpc>
              <a:spcBef>
                <a:spcPts val="0"/>
              </a:spcBef>
              <a:buClr>
                <a:srgbClr val="459597"/>
              </a:buClr>
            </a:pPr>
            <a:endParaRPr lang="en-IE" sz="2200" dirty="0">
              <a:solidFill>
                <a:srgbClr val="414141"/>
              </a:solidFill>
            </a:endParaRPr>
          </a:p>
          <a:p>
            <a:pPr algn="l">
              <a:lnSpc>
                <a:spcPts val="2340"/>
              </a:lnSpc>
              <a:spcBef>
                <a:spcPts val="0"/>
              </a:spcBef>
              <a:buClr>
                <a:srgbClr val="459597"/>
              </a:buClr>
            </a:pPr>
            <a:endParaRPr lang="en-IE" sz="2200" dirty="0">
              <a:solidFill>
                <a:srgbClr val="414141"/>
              </a:solidFill>
            </a:endParaRPr>
          </a:p>
          <a:p>
            <a:pPr algn="l">
              <a:lnSpc>
                <a:spcPts val="2340"/>
              </a:lnSpc>
              <a:spcBef>
                <a:spcPts val="0"/>
              </a:spcBef>
              <a:buClr>
                <a:srgbClr val="459597"/>
              </a:buClr>
            </a:pPr>
            <a:endParaRPr lang="en-IE" sz="2200" dirty="0">
              <a:solidFill>
                <a:srgbClr val="414141"/>
              </a:solidFill>
            </a:endParaRPr>
          </a:p>
          <a:p>
            <a:pPr algn="l">
              <a:lnSpc>
                <a:spcPct val="100000"/>
              </a:lnSpc>
              <a:spcBef>
                <a:spcPts val="0"/>
              </a:spcBef>
              <a:buClr>
                <a:srgbClr val="459597"/>
              </a:buClr>
            </a:pPr>
            <a:endParaRPr lang="en-IE" sz="1400" dirty="0">
              <a:solidFill>
                <a:srgbClr val="414141"/>
              </a:solidFill>
            </a:endParaRPr>
          </a:p>
          <a:p>
            <a:pPr algn="l">
              <a:lnSpc>
                <a:spcPts val="2340"/>
              </a:lnSpc>
              <a:spcBef>
                <a:spcPts val="0"/>
              </a:spcBef>
              <a:buClr>
                <a:srgbClr val="459597"/>
              </a:buClr>
            </a:pPr>
            <a:endParaRPr lang="en-IE" sz="2200" dirty="0">
              <a:solidFill>
                <a:srgbClr val="414141"/>
              </a:solidFill>
            </a:endParaRPr>
          </a:p>
          <a:p>
            <a:pPr algn="l">
              <a:lnSpc>
                <a:spcPts val="2340"/>
              </a:lnSpc>
              <a:spcBef>
                <a:spcPts val="0"/>
              </a:spcBef>
              <a:buClr>
                <a:srgbClr val="459597"/>
              </a:buClr>
            </a:pPr>
            <a:endParaRPr lang="en-IE" sz="2200" dirty="0">
              <a:solidFill>
                <a:srgbClr val="414141"/>
              </a:solidFill>
            </a:endParaRPr>
          </a:p>
          <a:p>
            <a:pPr algn="l">
              <a:lnSpc>
                <a:spcPts val="2340"/>
              </a:lnSpc>
              <a:spcBef>
                <a:spcPts val="0"/>
              </a:spcBef>
              <a:buClr>
                <a:srgbClr val="459597"/>
              </a:buClr>
            </a:pPr>
            <a:endParaRPr lang="en-IE" sz="2200" dirty="0">
              <a:solidFill>
                <a:srgbClr val="414141"/>
              </a:solidFill>
            </a:endParaRPr>
          </a:p>
          <a:p>
            <a:pPr algn="l">
              <a:lnSpc>
                <a:spcPts val="2340"/>
              </a:lnSpc>
              <a:spcBef>
                <a:spcPts val="0"/>
              </a:spcBef>
              <a:buClr>
                <a:srgbClr val="459597"/>
              </a:buClr>
            </a:pPr>
            <a:endParaRPr lang="en-IE" sz="2200" dirty="0">
              <a:solidFill>
                <a:srgbClr val="414141"/>
              </a:solidFill>
            </a:endParaRPr>
          </a:p>
          <a:p>
            <a:pPr algn="l">
              <a:lnSpc>
                <a:spcPct val="100000"/>
              </a:lnSpc>
              <a:spcBef>
                <a:spcPts val="0"/>
              </a:spcBef>
              <a:buClr>
                <a:srgbClr val="459597"/>
              </a:buClr>
            </a:pPr>
            <a:endParaRPr lang="en-IE" sz="800" dirty="0">
              <a:solidFill>
                <a:srgbClr val="414141"/>
              </a:solidFill>
            </a:endParaRPr>
          </a:p>
          <a:p>
            <a:pPr algn="l">
              <a:lnSpc>
                <a:spcPct val="100000"/>
              </a:lnSpc>
              <a:spcBef>
                <a:spcPts val="0"/>
              </a:spcBef>
              <a:buClr>
                <a:srgbClr val="459597"/>
              </a:buClr>
            </a:pPr>
            <a:endParaRPr lang="en-IE" sz="800" b="1" dirty="0">
              <a:solidFill>
                <a:srgbClr val="414141"/>
              </a:solidFill>
            </a:endParaRPr>
          </a:p>
          <a:p>
            <a:pPr algn="l">
              <a:lnSpc>
                <a:spcPts val="2340"/>
              </a:lnSpc>
              <a:spcBef>
                <a:spcPts val="0"/>
              </a:spcBef>
              <a:buClr>
                <a:srgbClr val="459597"/>
              </a:buClr>
            </a:pPr>
            <a:r>
              <a:rPr lang="en-IE" sz="2200" b="1" dirty="0">
                <a:solidFill>
                  <a:srgbClr val="414141"/>
                </a:solidFill>
              </a:rPr>
              <a:t>Nasvet: </a:t>
            </a:r>
            <a:r>
              <a:rPr lang="en-IE" sz="2200" dirty="0">
                <a:solidFill>
                  <a:srgbClr val="414141"/>
                </a:solidFill>
              </a:rPr>
              <a:t>Ohranite prijazen, koristen in jasen ton (ne preveč formalno, ne preveč neformalno).</a:t>
            </a:r>
          </a:p>
          <a:p>
            <a:pPr algn="l">
              <a:lnSpc>
                <a:spcPts val="2340"/>
              </a:lnSpc>
              <a:spcBef>
                <a:spcPts val="0"/>
              </a:spcBef>
              <a:buClr>
                <a:srgbClr val="459597"/>
              </a:buClr>
            </a:pPr>
            <a:endParaRPr lang="en-IE" sz="2200" dirty="0">
              <a:solidFill>
                <a:srgbClr val="414141"/>
              </a:solidFill>
            </a:endParaRPr>
          </a:p>
          <a:p>
            <a:pPr marL="457200" indent="-457200" algn="l">
              <a:lnSpc>
                <a:spcPts val="2340"/>
              </a:lnSpc>
              <a:spcBef>
                <a:spcPts val="0"/>
              </a:spcBef>
              <a:buClr>
                <a:srgbClr val="459597"/>
              </a:buClr>
              <a:buFont typeface="+mj-lt"/>
              <a:buAutoNum type="arabicPeriod"/>
            </a:pPr>
            <a:endParaRPr lang="en-IE" sz="2200" dirty="0">
              <a:solidFill>
                <a:srgbClr val="414141"/>
              </a:solidFill>
            </a:endParaRPr>
          </a:p>
          <a:p>
            <a:pPr marL="457200" indent="-457200" algn="l">
              <a:lnSpc>
                <a:spcPts val="2340"/>
              </a:lnSpc>
              <a:spcBef>
                <a:spcPts val="0"/>
              </a:spcBef>
              <a:buClr>
                <a:srgbClr val="459597"/>
              </a:buClr>
              <a:buFont typeface="+mj-lt"/>
              <a:buAutoNum type="arabicPeriod"/>
            </a:pPr>
            <a:endParaRPr lang="en-IE" sz="2200" dirty="0">
              <a:solidFill>
                <a:srgbClr val="414141"/>
              </a:solidFill>
            </a:endParaRPr>
          </a:p>
          <a:p>
            <a:pPr marL="457200" indent="-457200" algn="l">
              <a:lnSpc>
                <a:spcPts val="2340"/>
              </a:lnSpc>
              <a:spcBef>
                <a:spcPts val="0"/>
              </a:spcBef>
              <a:buClr>
                <a:srgbClr val="459597"/>
              </a:buClr>
              <a:buFont typeface="+mj-lt"/>
              <a:buAutoNum type="arabicPeriod"/>
            </a:pPr>
            <a:endParaRPr lang="en-IE" sz="2400" dirty="0">
              <a:solidFill>
                <a:srgbClr val="414141"/>
              </a:solidFill>
            </a:endParaRPr>
          </a:p>
          <a:p>
            <a:pPr algn="l">
              <a:lnSpc>
                <a:spcPts val="2540"/>
              </a:lnSpc>
              <a:spcBef>
                <a:spcPts val="0"/>
              </a:spcBef>
            </a:pPr>
            <a:endParaRPr lang="en-US" sz="2400" dirty="0">
              <a:solidFill>
                <a:srgbClr val="414141"/>
              </a:solidFill>
            </a:endParaRPr>
          </a:p>
        </p:txBody>
      </p:sp>
      <p:sp>
        <p:nvSpPr>
          <p:cNvPr id="5" name="Freeform 4">
            <a:extLst>
              <a:ext uri="{FF2B5EF4-FFF2-40B4-BE49-F238E27FC236}">
                <a16:creationId xmlns:a16="http://schemas.microsoft.com/office/drawing/2014/main" id="{2E7C7A46-C270-3790-3A9F-FC4BA3437AA0}"/>
              </a:ext>
            </a:extLst>
          </p:cNvPr>
          <p:cNvSpPr/>
          <p:nvPr/>
        </p:nvSpPr>
        <p:spPr>
          <a:xfrm rot="5400000" flipH="1">
            <a:off x="226872" y="2282617"/>
            <a:ext cx="4756025" cy="3998237"/>
          </a:xfrm>
          <a:custGeom>
            <a:avLst/>
            <a:gdLst>
              <a:gd name="connsiteX0" fmla="*/ 5069731 w 5069731"/>
              <a:gd name="connsiteY0" fmla="*/ 3902947 h 4261960"/>
              <a:gd name="connsiteX1" fmla="*/ 5069731 w 5069731"/>
              <a:gd name="connsiteY1" fmla="*/ 3429024 h 4261960"/>
              <a:gd name="connsiteX2" fmla="*/ 5069731 w 5069731"/>
              <a:gd name="connsiteY2" fmla="*/ 3356933 h 4261960"/>
              <a:gd name="connsiteX3" fmla="*/ 5069731 w 5069731"/>
              <a:gd name="connsiteY3" fmla="*/ 2883010 h 4261960"/>
              <a:gd name="connsiteX4" fmla="*/ 5069731 w 5069731"/>
              <a:gd name="connsiteY4" fmla="*/ 1019939 h 4261960"/>
              <a:gd name="connsiteX5" fmla="*/ 5069731 w 5069731"/>
              <a:gd name="connsiteY5" fmla="*/ 546015 h 4261960"/>
              <a:gd name="connsiteX6" fmla="*/ 5069731 w 5069731"/>
              <a:gd name="connsiteY6" fmla="*/ 473924 h 4261960"/>
              <a:gd name="connsiteX7" fmla="*/ 5069731 w 5069731"/>
              <a:gd name="connsiteY7" fmla="*/ 1 h 4261960"/>
              <a:gd name="connsiteX8" fmla="*/ 4502132 w 5069731"/>
              <a:gd name="connsiteY8" fmla="*/ 1 h 4261960"/>
              <a:gd name="connsiteX9" fmla="*/ 2870264 w 5069731"/>
              <a:gd name="connsiteY9" fmla="*/ 1 h 4261960"/>
              <a:gd name="connsiteX10" fmla="*/ 2870264 w 5069731"/>
              <a:gd name="connsiteY10" fmla="*/ 0 h 4261960"/>
              <a:gd name="connsiteX11" fmla="*/ 2302667 w 5069731"/>
              <a:gd name="connsiteY11" fmla="*/ 0 h 4261960"/>
              <a:gd name="connsiteX12" fmla="*/ 919509 w 5069731"/>
              <a:gd name="connsiteY12" fmla="*/ 0 h 4261960"/>
              <a:gd name="connsiteX13" fmla="*/ 919509 w 5069731"/>
              <a:gd name="connsiteY13" fmla="*/ 5305 h 4261960"/>
              <a:gd name="connsiteX14" fmla="*/ 0 w 5069731"/>
              <a:gd name="connsiteY14" fmla="*/ 5305 h 4261960"/>
              <a:gd name="connsiteX15" fmla="*/ 0 w 5069731"/>
              <a:gd name="connsiteY15" fmla="*/ 479229 h 4261960"/>
              <a:gd name="connsiteX16" fmla="*/ 0 w 5069731"/>
              <a:gd name="connsiteY16" fmla="*/ 924189 h 4261960"/>
              <a:gd name="connsiteX17" fmla="*/ 0 w 5069731"/>
              <a:gd name="connsiteY17" fmla="*/ 924192 h 4261960"/>
              <a:gd name="connsiteX18" fmla="*/ 0 w 5069731"/>
              <a:gd name="connsiteY18" fmla="*/ 1398113 h 4261960"/>
              <a:gd name="connsiteX19" fmla="*/ 0 w 5069731"/>
              <a:gd name="connsiteY19" fmla="*/ 1398116 h 4261960"/>
              <a:gd name="connsiteX20" fmla="*/ 0 w 5069731"/>
              <a:gd name="connsiteY20" fmla="*/ 1491788 h 4261960"/>
              <a:gd name="connsiteX21" fmla="*/ 0 w 5069731"/>
              <a:gd name="connsiteY21" fmla="*/ 1491791 h 4261960"/>
              <a:gd name="connsiteX22" fmla="*/ 0 w 5069731"/>
              <a:gd name="connsiteY22" fmla="*/ 1965712 h 4261960"/>
              <a:gd name="connsiteX23" fmla="*/ 0 w 5069731"/>
              <a:gd name="connsiteY23" fmla="*/ 1965715 h 4261960"/>
              <a:gd name="connsiteX24" fmla="*/ 0 w 5069731"/>
              <a:gd name="connsiteY24" fmla="*/ 3788036 h 4261960"/>
              <a:gd name="connsiteX25" fmla="*/ 0 w 5069731"/>
              <a:gd name="connsiteY25" fmla="*/ 4261960 h 4261960"/>
              <a:gd name="connsiteX26" fmla="*/ 979115 w 5069731"/>
              <a:gd name="connsiteY26" fmla="*/ 4261960 h 4261960"/>
              <a:gd name="connsiteX27" fmla="*/ 979118 w 5069731"/>
              <a:gd name="connsiteY27" fmla="*/ 4261960 h 4261960"/>
              <a:gd name="connsiteX28" fmla="*/ 1546714 w 5069731"/>
              <a:gd name="connsiteY28" fmla="*/ 4261960 h 4261960"/>
              <a:gd name="connsiteX29" fmla="*/ 1546717 w 5069731"/>
              <a:gd name="connsiteY29" fmla="*/ 4261960 h 4261960"/>
              <a:gd name="connsiteX30" fmla="*/ 3178579 w 5069731"/>
              <a:gd name="connsiteY30" fmla="*/ 4261960 h 4261960"/>
              <a:gd name="connsiteX31" fmla="*/ 3746178 w 5069731"/>
              <a:gd name="connsiteY31" fmla="*/ 4261960 h 4261960"/>
              <a:gd name="connsiteX32" fmla="*/ 3806269 w 5069731"/>
              <a:gd name="connsiteY32" fmla="*/ 4256655 h 4261960"/>
              <a:gd name="connsiteX33" fmla="*/ 4098088 w 5069731"/>
              <a:gd name="connsiteY33" fmla="*/ 4256655 h 4261960"/>
              <a:gd name="connsiteX34" fmla="*/ 4665687 w 5069731"/>
              <a:gd name="connsiteY34" fmla="*/ 4256655 h 4261960"/>
              <a:gd name="connsiteX35" fmla="*/ 5069731 w 5069731"/>
              <a:gd name="connsiteY35" fmla="*/ 3902947 h 426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069731" h="4261960">
                <a:moveTo>
                  <a:pt x="5069731" y="3902947"/>
                </a:moveTo>
                <a:lnTo>
                  <a:pt x="5069731" y="3429024"/>
                </a:lnTo>
                <a:lnTo>
                  <a:pt x="5069731" y="3356933"/>
                </a:lnTo>
                <a:lnTo>
                  <a:pt x="5069731" y="2883010"/>
                </a:lnTo>
                <a:lnTo>
                  <a:pt x="5069731" y="1019939"/>
                </a:lnTo>
                <a:lnTo>
                  <a:pt x="5069731" y="546015"/>
                </a:lnTo>
                <a:lnTo>
                  <a:pt x="5069731" y="473924"/>
                </a:lnTo>
                <a:lnTo>
                  <a:pt x="5069731" y="1"/>
                </a:lnTo>
                <a:lnTo>
                  <a:pt x="4502132" y="1"/>
                </a:lnTo>
                <a:lnTo>
                  <a:pt x="2870264" y="1"/>
                </a:lnTo>
                <a:lnTo>
                  <a:pt x="2870264" y="0"/>
                </a:lnTo>
                <a:lnTo>
                  <a:pt x="2302667" y="0"/>
                </a:lnTo>
                <a:lnTo>
                  <a:pt x="919509" y="0"/>
                </a:lnTo>
                <a:lnTo>
                  <a:pt x="919509" y="5305"/>
                </a:lnTo>
                <a:lnTo>
                  <a:pt x="0" y="5305"/>
                </a:lnTo>
                <a:lnTo>
                  <a:pt x="0" y="479229"/>
                </a:lnTo>
                <a:lnTo>
                  <a:pt x="0" y="924189"/>
                </a:lnTo>
                <a:lnTo>
                  <a:pt x="0" y="924192"/>
                </a:lnTo>
                <a:lnTo>
                  <a:pt x="0" y="1398113"/>
                </a:lnTo>
                <a:lnTo>
                  <a:pt x="0" y="1398116"/>
                </a:lnTo>
                <a:lnTo>
                  <a:pt x="0" y="1491788"/>
                </a:lnTo>
                <a:lnTo>
                  <a:pt x="0" y="1491791"/>
                </a:lnTo>
                <a:lnTo>
                  <a:pt x="0" y="1965712"/>
                </a:lnTo>
                <a:lnTo>
                  <a:pt x="0" y="1965715"/>
                </a:lnTo>
                <a:lnTo>
                  <a:pt x="0" y="3788036"/>
                </a:lnTo>
                <a:lnTo>
                  <a:pt x="0" y="4261960"/>
                </a:lnTo>
                <a:lnTo>
                  <a:pt x="979115" y="4261960"/>
                </a:lnTo>
                <a:lnTo>
                  <a:pt x="979118" y="4261960"/>
                </a:lnTo>
                <a:lnTo>
                  <a:pt x="1546714" y="4261960"/>
                </a:lnTo>
                <a:lnTo>
                  <a:pt x="1546717" y="4261960"/>
                </a:lnTo>
                <a:lnTo>
                  <a:pt x="3178579" y="4261960"/>
                </a:lnTo>
                <a:lnTo>
                  <a:pt x="3746178" y="4261960"/>
                </a:lnTo>
                <a:lnTo>
                  <a:pt x="3806269" y="4256655"/>
                </a:lnTo>
                <a:lnTo>
                  <a:pt x="4098088" y="4256655"/>
                </a:lnTo>
                <a:lnTo>
                  <a:pt x="4665687" y="4256655"/>
                </a:lnTo>
                <a:cubicBezTo>
                  <a:pt x="4889567" y="4256655"/>
                  <a:pt x="5069731" y="4097776"/>
                  <a:pt x="5069731" y="3902947"/>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8" name="Text Placeholder 1">
            <a:extLst>
              <a:ext uri="{FF2B5EF4-FFF2-40B4-BE49-F238E27FC236}">
                <a16:creationId xmlns:a16="http://schemas.microsoft.com/office/drawing/2014/main" id="{EFDBAEFC-97E6-F310-9096-33CE44ABE9A5}"/>
              </a:ext>
            </a:extLst>
          </p:cNvPr>
          <p:cNvSpPr txBox="1">
            <a:spLocks/>
          </p:cNvSpPr>
          <p:nvPr/>
        </p:nvSpPr>
        <p:spPr>
          <a:xfrm>
            <a:off x="1127590" y="2306322"/>
            <a:ext cx="3337874"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spcAft>
                <a:spcPts val="1200"/>
              </a:spcAft>
            </a:pPr>
            <a:r>
              <a:rPr lang="en-IE" sz="2800" b="1" dirty="0"/>
              <a:t>Opis naloge:</a:t>
            </a:r>
          </a:p>
          <a:p>
            <a:pPr algn="l">
              <a:lnSpc>
                <a:spcPts val="2340"/>
              </a:lnSpc>
              <a:spcBef>
                <a:spcPts val="0"/>
              </a:spcBef>
              <a:spcAft>
                <a:spcPts val="1200"/>
              </a:spcAft>
            </a:pPr>
            <a:br>
              <a:rPr lang="en-IE" sz="2200" dirty="0"/>
            </a:br>
            <a:r>
              <a:rPr lang="en-IE" sz="2200" dirty="0"/>
              <a:t>Ste </a:t>
            </a:r>
            <a:r>
              <a:rPr lang="en-IE" sz="2200" dirty="0" err="1"/>
              <a:t>gostitelj</a:t>
            </a:r>
            <a:r>
              <a:rPr lang="en-IE" sz="2200" dirty="0"/>
              <a:t> </a:t>
            </a:r>
            <a:r>
              <a:rPr lang="en-IE" sz="2200" dirty="0" err="1"/>
              <a:t>majhnega</a:t>
            </a:r>
            <a:r>
              <a:rPr lang="en-IE" sz="2200" dirty="0"/>
              <a:t> </a:t>
            </a:r>
            <a:r>
              <a:rPr lang="en-IE" sz="2200" dirty="0" err="1"/>
              <a:t>podeželskega</a:t>
            </a:r>
            <a:r>
              <a:rPr lang="en-IE" sz="2200" dirty="0"/>
              <a:t> </a:t>
            </a:r>
            <a:r>
              <a:rPr lang="en-IE" sz="2200" dirty="0" err="1"/>
              <a:t>gostišča</a:t>
            </a:r>
            <a:r>
              <a:rPr lang="en-IE" sz="2200" dirty="0"/>
              <a:t>. Da bi </a:t>
            </a:r>
            <a:r>
              <a:rPr lang="en-IE" sz="2200" dirty="0" err="1"/>
              <a:t>ostali</a:t>
            </a:r>
            <a:r>
              <a:rPr lang="en-IE" sz="2200" dirty="0"/>
              <a:t> </a:t>
            </a:r>
            <a:r>
              <a:rPr lang="en-IE" sz="2200" dirty="0" err="1"/>
              <a:t>organizirani</a:t>
            </a:r>
            <a:r>
              <a:rPr lang="en-IE" sz="2200" dirty="0"/>
              <a:t> in prihranili čas, morate zgraditi preprost komunikacijski sistem z uporabo digitalnih orodij, navedenih v predstavitvi.</a:t>
            </a:r>
          </a:p>
          <a:p>
            <a:pPr algn="l">
              <a:lnSpc>
                <a:spcPts val="2340"/>
              </a:lnSpc>
              <a:spcBef>
                <a:spcPts val="0"/>
              </a:spcBef>
              <a:spcAft>
                <a:spcPts val="1200"/>
              </a:spcAft>
            </a:pPr>
            <a:endParaRPr lang="en-IE" sz="2200" dirty="0"/>
          </a:p>
          <a:p>
            <a:pPr marL="492125" indent="-492125" algn="l">
              <a:lnSpc>
                <a:spcPts val="2340"/>
              </a:lnSpc>
              <a:spcBef>
                <a:spcPts val="0"/>
              </a:spcBef>
              <a:spcAft>
                <a:spcPts val="1200"/>
              </a:spcAft>
              <a:buFont typeface="Wingdings" panose="05000000000000000000" pitchFamily="2" charset="2"/>
              <a:buChar char="q"/>
            </a:pPr>
            <a:endParaRPr lang="en-US" sz="2200" dirty="0">
              <a:solidFill>
                <a:srgbClr val="414141"/>
              </a:solidFill>
            </a:endParaRPr>
          </a:p>
        </p:txBody>
      </p:sp>
      <p:graphicFrame>
        <p:nvGraphicFramePr>
          <p:cNvPr id="2" name="Tabela 1">
            <a:extLst>
              <a:ext uri="{FF2B5EF4-FFF2-40B4-BE49-F238E27FC236}">
                <a16:creationId xmlns:a16="http://schemas.microsoft.com/office/drawing/2014/main" id="{0733F273-3F57-E998-9D18-06F304E1B7BD}"/>
              </a:ext>
            </a:extLst>
          </p:cNvPr>
          <p:cNvGraphicFramePr>
            <a:graphicFrameLocks noGrp="1"/>
          </p:cNvGraphicFramePr>
          <p:nvPr>
            <p:extLst>
              <p:ext uri="{D42A27DB-BD31-4B8C-83A1-F6EECF244321}">
                <p14:modId xmlns:p14="http://schemas.microsoft.com/office/powerpoint/2010/main" val="2813484938"/>
              </p:ext>
            </p:extLst>
          </p:nvPr>
        </p:nvGraphicFramePr>
        <p:xfrm>
          <a:off x="4994049" y="3087326"/>
          <a:ext cx="6297366" cy="2180747"/>
        </p:xfrm>
        <a:graphic>
          <a:graphicData uri="http://schemas.openxmlformats.org/drawingml/2006/table">
            <a:tbl>
              <a:tblPr>
                <a:tableStyleId>{35758FB7-9AC5-4552-8A53-C91805E547FA}</a:tableStyleId>
              </a:tblPr>
              <a:tblGrid>
                <a:gridCol w="2603500">
                  <a:extLst>
                    <a:ext uri="{9D8B030D-6E8A-4147-A177-3AD203B41FA5}">
                      <a16:colId xmlns:a16="http://schemas.microsoft.com/office/drawing/2014/main" val="2606307863"/>
                    </a:ext>
                  </a:extLst>
                </a:gridCol>
                <a:gridCol w="3693866">
                  <a:extLst>
                    <a:ext uri="{9D8B030D-6E8A-4147-A177-3AD203B41FA5}">
                      <a16:colId xmlns:a16="http://schemas.microsoft.com/office/drawing/2014/main" val="57734428"/>
                    </a:ext>
                  </a:extLst>
                </a:gridCol>
              </a:tblGrid>
              <a:tr h="448340">
                <a:tc>
                  <a:txBody>
                    <a:bodyPr/>
                    <a:lstStyle/>
                    <a:p>
                      <a:pPr>
                        <a:lnSpc>
                          <a:spcPts val="1940"/>
                        </a:lnSpc>
                      </a:pPr>
                      <a:r>
                        <a:rPr lang="sl-SI" sz="1900" b="1" dirty="0">
                          <a:solidFill>
                            <a:schemeClr val="bg1"/>
                          </a:solidFill>
                        </a:rPr>
                        <a:t>Orodje</a:t>
                      </a:r>
                    </a:p>
                  </a:txBody>
                  <a:tcPr anchor="b">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rgbClr val="EC7C69"/>
                    </a:solidFill>
                  </a:tcPr>
                </a:tc>
                <a:tc>
                  <a:txBody>
                    <a:bodyPr/>
                    <a:lstStyle/>
                    <a:p>
                      <a:pPr>
                        <a:lnSpc>
                          <a:spcPts val="1940"/>
                        </a:lnSpc>
                      </a:pPr>
                      <a:r>
                        <a:rPr lang="sl-SI" sz="1900" b="1" dirty="0">
                          <a:solidFill>
                            <a:schemeClr val="bg1"/>
                          </a:solidFill>
                        </a:rPr>
                        <a:t>Primer uporabe</a:t>
                      </a:r>
                    </a:p>
                  </a:txBody>
                  <a:tcPr anchor="b">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rgbClr val="EC7C69"/>
                    </a:solidFill>
                  </a:tcPr>
                </a:tc>
                <a:extLst>
                  <a:ext uri="{0D108BD9-81ED-4DB2-BD59-A6C34878D82A}">
                    <a16:rowId xmlns:a16="http://schemas.microsoft.com/office/drawing/2014/main" val="2020131226"/>
                  </a:ext>
                </a:extLst>
              </a:tr>
              <a:tr h="576000">
                <a:tc>
                  <a:txBody>
                    <a:bodyPr/>
                    <a:lstStyle/>
                    <a:p>
                      <a:pPr>
                        <a:lnSpc>
                          <a:spcPts val="1940"/>
                        </a:lnSpc>
                      </a:pPr>
                      <a:r>
                        <a:rPr lang="sl-SI" sz="1900" dirty="0">
                          <a:solidFill>
                            <a:srgbClr val="414141"/>
                          </a:solidFill>
                        </a:rPr>
                        <a:t>Google Sheets</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tc>
                  <a:txBody>
                    <a:bodyPr/>
                    <a:lstStyle/>
                    <a:p>
                      <a:pPr>
                        <a:lnSpc>
                          <a:spcPts val="1940"/>
                        </a:lnSpc>
                      </a:pPr>
                      <a:r>
                        <a:rPr lang="en-US" sz="1900" dirty="0">
                          <a:solidFill>
                            <a:srgbClr val="414141"/>
                          </a:solidFill>
                        </a:rPr>
                        <a:t>Sledenje, kateri gostje so prejeli katera sporočila</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extLst>
                  <a:ext uri="{0D108BD9-81ED-4DB2-BD59-A6C34878D82A}">
                    <a16:rowId xmlns:a16="http://schemas.microsoft.com/office/drawing/2014/main" val="1026019042"/>
                  </a:ext>
                </a:extLst>
              </a:tr>
              <a:tr h="576000">
                <a:tc>
                  <a:txBody>
                    <a:bodyPr/>
                    <a:lstStyle/>
                    <a:p>
                      <a:pPr>
                        <a:lnSpc>
                          <a:spcPts val="1940"/>
                        </a:lnSpc>
                      </a:pPr>
                      <a:r>
                        <a:rPr lang="sl-SI" sz="1900" err="1">
                          <a:solidFill>
                            <a:srgbClr val="414141"/>
                          </a:solidFill>
                        </a:rPr>
                        <a:t>Trello</a:t>
                      </a:r>
                      <a:r>
                        <a:rPr lang="sl-SI" sz="1900" dirty="0">
                          <a:solidFill>
                            <a:srgbClr val="414141"/>
                          </a:solidFill>
                        </a:rPr>
                        <a:t> ali </a:t>
                      </a:r>
                      <a:r>
                        <a:rPr lang="sl-SI" sz="1900" err="1">
                          <a:solidFill>
                            <a:srgbClr val="414141"/>
                          </a:solidFill>
                        </a:rPr>
                        <a:t>Notion</a:t>
                      </a:r>
                      <a:endParaRPr lang="sl-SI" sz="1900">
                        <a:solidFill>
                          <a:srgbClr val="414141"/>
                        </a:solidFill>
                      </a:endParaRP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tc>
                  <a:txBody>
                    <a:bodyPr/>
                    <a:lstStyle/>
                    <a:p>
                      <a:pPr>
                        <a:lnSpc>
                          <a:spcPts val="1940"/>
                        </a:lnSpc>
                      </a:pPr>
                      <a:r>
                        <a:rPr lang="en-US" sz="1900" dirty="0">
                          <a:solidFill>
                            <a:srgbClr val="414141"/>
                          </a:solidFill>
                        </a:rPr>
                        <a:t>Shranjevanje predlog za sporočila ali odgovore na pogosta vprašanja</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extLst>
                  <a:ext uri="{0D108BD9-81ED-4DB2-BD59-A6C34878D82A}">
                    <a16:rowId xmlns:a16="http://schemas.microsoft.com/office/drawing/2014/main" val="1764102087"/>
                  </a:ext>
                </a:extLst>
              </a:tr>
              <a:tr h="576000">
                <a:tc>
                  <a:txBody>
                    <a:bodyPr/>
                    <a:lstStyle/>
                    <a:p>
                      <a:pPr>
                        <a:lnSpc>
                          <a:spcPts val="1940"/>
                        </a:lnSpc>
                      </a:pPr>
                      <a:r>
                        <a:rPr lang="sl-SI" sz="1900" dirty="0">
                          <a:solidFill>
                            <a:srgbClr val="414141"/>
                          </a:solidFill>
                        </a:rPr>
                        <a:t>Airbnb/Booking Avtomatska odgovora</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tc>
                  <a:txBody>
                    <a:bodyPr/>
                    <a:lstStyle/>
                    <a:p>
                      <a:pPr>
                        <a:lnSpc>
                          <a:spcPts val="1940"/>
                        </a:lnSpc>
                      </a:pPr>
                      <a:r>
                        <a:rPr lang="en-US" sz="1900" dirty="0">
                          <a:solidFill>
                            <a:srgbClr val="414141"/>
                          </a:solidFill>
                        </a:rPr>
                        <a:t>Načrtovanje zahtevkov za ocene in sporočil ob prijavi</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extLst>
                  <a:ext uri="{0D108BD9-81ED-4DB2-BD59-A6C34878D82A}">
                    <a16:rowId xmlns:a16="http://schemas.microsoft.com/office/drawing/2014/main" val="3316746786"/>
                  </a:ext>
                </a:extLst>
              </a:tr>
            </a:tbl>
          </a:graphicData>
        </a:graphic>
      </p:graphicFrame>
    </p:spTree>
    <p:extLst>
      <p:ext uri="{BB962C8B-B14F-4D97-AF65-F5344CB8AC3E}">
        <p14:creationId xmlns:p14="http://schemas.microsoft.com/office/powerpoint/2010/main" val="36618504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2D636-D182-5557-9422-65ECE1079649}"/>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55E82801-4A0C-3EA0-2D97-067873ADBF96}"/>
              </a:ext>
            </a:extLst>
          </p:cNvPr>
          <p:cNvSpPr>
            <a:spLocks noGrp="1"/>
          </p:cNvSpPr>
          <p:nvPr>
            <p:ph type="body" sz="quarter" idx="4294967295"/>
          </p:nvPr>
        </p:nvSpPr>
        <p:spPr>
          <a:xfrm>
            <a:off x="1035400" y="558614"/>
            <a:ext cx="9742389" cy="720752"/>
          </a:xfrm>
          <a:prstGeom prst="rect">
            <a:avLst/>
          </a:prstGeom>
        </p:spPr>
        <p:txBody>
          <a:bodyPr lIns="91440" tIns="45720" rIns="91440" bIns="45720" anchor="t"/>
          <a:lstStyle/>
          <a:p>
            <a:pPr marL="0" indent="0">
              <a:lnSpc>
                <a:spcPts val="3720"/>
              </a:lnSpc>
              <a:spcBef>
                <a:spcPts val="0"/>
              </a:spcBef>
              <a:buNone/>
            </a:pPr>
            <a:r>
              <a:rPr lang="en-US" sz="3600" b="1" dirty="0" err="1">
                <a:solidFill>
                  <a:srgbClr val="EC7C69"/>
                </a:solidFill>
              </a:rPr>
              <a:t>Praktična</a:t>
            </a:r>
            <a:r>
              <a:rPr lang="en-US" sz="3600" b="1" dirty="0">
                <a:solidFill>
                  <a:srgbClr val="EC7C69"/>
                </a:solidFill>
              </a:rPr>
              <a:t> </a:t>
            </a:r>
            <a:r>
              <a:rPr lang="en-US" sz="3600" b="1" dirty="0" err="1">
                <a:solidFill>
                  <a:srgbClr val="EC7C69"/>
                </a:solidFill>
              </a:rPr>
              <a:t>vaja</a:t>
            </a:r>
            <a:r>
              <a:rPr lang="en-US" sz="3600" b="1" dirty="0">
                <a:solidFill>
                  <a:srgbClr val="EC7C69"/>
                </a:solidFill>
              </a:rPr>
              <a:t>: </a:t>
            </a:r>
            <a:r>
              <a:rPr lang="en-US" sz="3600" b="1" dirty="0" err="1">
                <a:solidFill>
                  <a:srgbClr val="459597"/>
                </a:solidFill>
              </a:rPr>
              <a:t>Oblikujte</a:t>
            </a:r>
            <a:r>
              <a:rPr lang="en-US" sz="3600" b="1" dirty="0">
                <a:solidFill>
                  <a:srgbClr val="459597"/>
                </a:solidFill>
              </a:rPr>
              <a:t> </a:t>
            </a:r>
            <a:r>
              <a:rPr lang="en-US" sz="3600" b="1" dirty="0" err="1">
                <a:solidFill>
                  <a:srgbClr val="459597"/>
                </a:solidFill>
              </a:rPr>
              <a:t>svoj</a:t>
            </a:r>
            <a:r>
              <a:rPr lang="en-US" sz="3600" b="1" dirty="0">
                <a:solidFill>
                  <a:srgbClr val="459597"/>
                </a:solidFill>
              </a:rPr>
              <a:t> </a:t>
            </a:r>
            <a:r>
              <a:rPr lang="en-US" sz="3600" b="1" dirty="0" err="1">
                <a:solidFill>
                  <a:srgbClr val="459597"/>
                </a:solidFill>
              </a:rPr>
              <a:t>komplet</a:t>
            </a:r>
            <a:r>
              <a:rPr lang="en-US" sz="3600" b="1" dirty="0">
                <a:solidFill>
                  <a:srgbClr val="459597"/>
                </a:solidFill>
              </a:rPr>
              <a:t> </a:t>
            </a:r>
            <a:r>
              <a:rPr lang="en-US" sz="3600" b="1" dirty="0" err="1">
                <a:solidFill>
                  <a:srgbClr val="459597"/>
                </a:solidFill>
              </a:rPr>
              <a:t>orodij</a:t>
            </a:r>
            <a:r>
              <a:rPr lang="en-US" sz="3600" b="1" dirty="0">
                <a:solidFill>
                  <a:srgbClr val="459597"/>
                </a:solidFill>
              </a:rPr>
              <a:t> za </a:t>
            </a:r>
            <a:r>
              <a:rPr lang="en-US" sz="3600" b="1" dirty="0" err="1">
                <a:solidFill>
                  <a:srgbClr val="459597"/>
                </a:solidFill>
              </a:rPr>
              <a:t>komunikacijo</a:t>
            </a:r>
            <a:r>
              <a:rPr lang="en-US" sz="3600" b="1" dirty="0">
                <a:solidFill>
                  <a:srgbClr val="459597"/>
                </a:solidFill>
              </a:rPr>
              <a:t> z </a:t>
            </a:r>
            <a:r>
              <a:rPr lang="en-US" sz="3600" b="1" dirty="0" err="1">
                <a:solidFill>
                  <a:srgbClr val="459597"/>
                </a:solidFill>
              </a:rPr>
              <a:t>gostitelji</a:t>
            </a:r>
            <a:endParaRPr lang="en-US" sz="3600" b="1" err="1">
              <a:solidFill>
                <a:srgbClr val="459597"/>
              </a:solidFill>
              <a:ea typeface="Calibri"/>
              <a:cs typeface="Calibri"/>
            </a:endParaRPr>
          </a:p>
          <a:p>
            <a:pPr marL="0" indent="0">
              <a:lnSpc>
                <a:spcPts val="3720"/>
              </a:lnSpc>
              <a:spcBef>
                <a:spcPts val="0"/>
              </a:spcBef>
              <a:buNone/>
            </a:pPr>
            <a:endParaRPr lang="en-US" sz="3600" b="1" dirty="0">
              <a:solidFill>
                <a:srgbClr val="EC7C69"/>
              </a:solidFill>
            </a:endParaRPr>
          </a:p>
        </p:txBody>
      </p:sp>
      <p:pic>
        <p:nvPicPr>
          <p:cNvPr id="10" name="Graphic 9" descr="Signature with solid fill">
            <a:extLst>
              <a:ext uri="{FF2B5EF4-FFF2-40B4-BE49-F238E27FC236}">
                <a16:creationId xmlns:a16="http://schemas.microsoft.com/office/drawing/2014/main" id="{A84C5C4E-FC88-C91F-6402-E66E8E2372B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0374B0C7-C9F3-44B4-D1EE-A236E8537FE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48</a:t>
            </a:fld>
            <a:endParaRPr lang="fr-CA" sz="1200" dirty="0">
              <a:solidFill>
                <a:schemeClr val="bg1"/>
              </a:solidFill>
            </a:endParaRPr>
          </a:p>
        </p:txBody>
      </p:sp>
      <p:sp>
        <p:nvSpPr>
          <p:cNvPr id="3" name="Text Placeholder 1">
            <a:extLst>
              <a:ext uri="{FF2B5EF4-FFF2-40B4-BE49-F238E27FC236}">
                <a16:creationId xmlns:a16="http://schemas.microsoft.com/office/drawing/2014/main" id="{BCA567A6-9AFB-3D6F-CE77-E068EF50E049}"/>
              </a:ext>
            </a:extLst>
          </p:cNvPr>
          <p:cNvSpPr txBox="1">
            <a:spLocks/>
          </p:cNvSpPr>
          <p:nvPr/>
        </p:nvSpPr>
        <p:spPr>
          <a:xfrm>
            <a:off x="5201221" y="2537144"/>
            <a:ext cx="5666645"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buClr>
                <a:srgbClr val="459597"/>
              </a:buClr>
            </a:pPr>
            <a:r>
              <a:rPr lang="en-IE" sz="2400" b="1" dirty="0">
                <a:solidFill>
                  <a:srgbClr val="EC7C69"/>
                </a:solidFill>
              </a:rPr>
              <a:t>Korak 3:  Razmislek</a:t>
            </a:r>
          </a:p>
          <a:p>
            <a:pPr algn="l">
              <a:lnSpc>
                <a:spcPts val="2340"/>
              </a:lnSpc>
              <a:spcBef>
                <a:spcPts val="0"/>
              </a:spcBef>
              <a:buClr>
                <a:srgbClr val="459597"/>
              </a:buClr>
            </a:pPr>
            <a:endParaRPr lang="en-IE" sz="2400" b="1" dirty="0">
              <a:solidFill>
                <a:srgbClr val="EC7C69"/>
              </a:solidFill>
            </a:endParaRPr>
          </a:p>
          <a:p>
            <a:pPr algn="l">
              <a:lnSpc>
                <a:spcPts val="2340"/>
              </a:lnSpc>
              <a:spcBef>
                <a:spcPts val="0"/>
              </a:spcBef>
              <a:buClr>
                <a:srgbClr val="459597"/>
              </a:buClr>
            </a:pPr>
            <a:r>
              <a:rPr lang="en-IE" sz="2200" b="1" dirty="0">
                <a:solidFill>
                  <a:srgbClr val="414141"/>
                </a:solidFill>
              </a:rPr>
              <a:t>Kratko odgovorite:</a:t>
            </a:r>
          </a:p>
          <a:p>
            <a:pPr marL="457200" indent="-457200" algn="l">
              <a:lnSpc>
                <a:spcPts val="2340"/>
              </a:lnSpc>
              <a:spcBef>
                <a:spcPts val="0"/>
              </a:spcBef>
              <a:buClr>
                <a:srgbClr val="459597"/>
              </a:buClr>
              <a:buFont typeface="+mj-lt"/>
              <a:buAutoNum type="arabicPeriod"/>
            </a:pPr>
            <a:r>
              <a:rPr lang="en-IE" sz="2200" dirty="0">
                <a:solidFill>
                  <a:srgbClr val="414141"/>
                </a:solidFill>
              </a:rPr>
              <a:t>Kakšne so prednosti avtomatizacije nekaterih od teh nalog?</a:t>
            </a:r>
          </a:p>
          <a:p>
            <a:pPr marL="457200" indent="-457200" algn="l">
              <a:lnSpc>
                <a:spcPts val="2340"/>
              </a:lnSpc>
              <a:spcBef>
                <a:spcPts val="0"/>
              </a:spcBef>
              <a:buClr>
                <a:srgbClr val="459597"/>
              </a:buClr>
              <a:buFont typeface="+mj-lt"/>
              <a:buAutoNum type="arabicPeriod"/>
            </a:pPr>
            <a:r>
              <a:rPr lang="en-IE" sz="2200" dirty="0">
                <a:solidFill>
                  <a:srgbClr val="414141"/>
                </a:solidFill>
              </a:rPr>
              <a:t>Kakšna so tveganja, če avtomatizacija ni izvedena pravilno?</a:t>
            </a:r>
          </a:p>
          <a:p>
            <a:pPr algn="l">
              <a:lnSpc>
                <a:spcPts val="2340"/>
              </a:lnSpc>
              <a:spcBef>
                <a:spcPts val="0"/>
              </a:spcBef>
              <a:buClr>
                <a:srgbClr val="459597"/>
              </a:buClr>
            </a:pPr>
            <a:endParaRPr lang="en-IE" sz="2200" dirty="0">
              <a:solidFill>
                <a:srgbClr val="414141"/>
              </a:solidFill>
            </a:endParaRPr>
          </a:p>
          <a:p>
            <a:pPr marL="457200" indent="-457200" algn="l">
              <a:lnSpc>
                <a:spcPts val="2340"/>
              </a:lnSpc>
              <a:spcBef>
                <a:spcPts val="0"/>
              </a:spcBef>
              <a:buClr>
                <a:srgbClr val="459597"/>
              </a:buClr>
              <a:buFont typeface="+mj-lt"/>
              <a:buAutoNum type="arabicPeriod"/>
            </a:pPr>
            <a:endParaRPr lang="en-IE" sz="2200" dirty="0">
              <a:solidFill>
                <a:srgbClr val="414141"/>
              </a:solidFill>
            </a:endParaRPr>
          </a:p>
          <a:p>
            <a:pPr marL="457200" indent="-457200" algn="l">
              <a:lnSpc>
                <a:spcPts val="2340"/>
              </a:lnSpc>
              <a:spcBef>
                <a:spcPts val="0"/>
              </a:spcBef>
              <a:buClr>
                <a:srgbClr val="459597"/>
              </a:buClr>
              <a:buFont typeface="+mj-lt"/>
              <a:buAutoNum type="arabicPeriod"/>
            </a:pPr>
            <a:endParaRPr lang="en-IE" sz="2200" dirty="0">
              <a:solidFill>
                <a:srgbClr val="414141"/>
              </a:solidFill>
            </a:endParaRPr>
          </a:p>
          <a:p>
            <a:pPr marL="457200" indent="-457200" algn="l">
              <a:lnSpc>
                <a:spcPts val="2340"/>
              </a:lnSpc>
              <a:spcBef>
                <a:spcPts val="0"/>
              </a:spcBef>
              <a:buClr>
                <a:srgbClr val="459597"/>
              </a:buClr>
              <a:buFont typeface="+mj-lt"/>
              <a:buAutoNum type="arabicPeriod"/>
            </a:pPr>
            <a:endParaRPr lang="en-IE" sz="2400" dirty="0">
              <a:solidFill>
                <a:srgbClr val="414141"/>
              </a:solidFill>
            </a:endParaRPr>
          </a:p>
          <a:p>
            <a:pPr algn="l">
              <a:lnSpc>
                <a:spcPts val="2540"/>
              </a:lnSpc>
              <a:spcBef>
                <a:spcPts val="0"/>
              </a:spcBef>
            </a:pPr>
            <a:endParaRPr lang="en-US" sz="2400" dirty="0">
              <a:solidFill>
                <a:srgbClr val="414141"/>
              </a:solidFill>
            </a:endParaRPr>
          </a:p>
        </p:txBody>
      </p:sp>
      <p:sp>
        <p:nvSpPr>
          <p:cNvPr id="5" name="Freeform 4">
            <a:extLst>
              <a:ext uri="{FF2B5EF4-FFF2-40B4-BE49-F238E27FC236}">
                <a16:creationId xmlns:a16="http://schemas.microsoft.com/office/drawing/2014/main" id="{C83D32A0-C014-F48C-F47A-DE55FE571004}"/>
              </a:ext>
            </a:extLst>
          </p:cNvPr>
          <p:cNvSpPr/>
          <p:nvPr/>
        </p:nvSpPr>
        <p:spPr>
          <a:xfrm rot="5400000" flipH="1">
            <a:off x="302266" y="2513439"/>
            <a:ext cx="4756025" cy="3998237"/>
          </a:xfrm>
          <a:custGeom>
            <a:avLst/>
            <a:gdLst>
              <a:gd name="connsiteX0" fmla="*/ 5069731 w 5069731"/>
              <a:gd name="connsiteY0" fmla="*/ 3902947 h 4261960"/>
              <a:gd name="connsiteX1" fmla="*/ 5069731 w 5069731"/>
              <a:gd name="connsiteY1" fmla="*/ 3429024 h 4261960"/>
              <a:gd name="connsiteX2" fmla="*/ 5069731 w 5069731"/>
              <a:gd name="connsiteY2" fmla="*/ 3356933 h 4261960"/>
              <a:gd name="connsiteX3" fmla="*/ 5069731 w 5069731"/>
              <a:gd name="connsiteY3" fmla="*/ 2883010 h 4261960"/>
              <a:gd name="connsiteX4" fmla="*/ 5069731 w 5069731"/>
              <a:gd name="connsiteY4" fmla="*/ 1019939 h 4261960"/>
              <a:gd name="connsiteX5" fmla="*/ 5069731 w 5069731"/>
              <a:gd name="connsiteY5" fmla="*/ 546015 h 4261960"/>
              <a:gd name="connsiteX6" fmla="*/ 5069731 w 5069731"/>
              <a:gd name="connsiteY6" fmla="*/ 473924 h 4261960"/>
              <a:gd name="connsiteX7" fmla="*/ 5069731 w 5069731"/>
              <a:gd name="connsiteY7" fmla="*/ 1 h 4261960"/>
              <a:gd name="connsiteX8" fmla="*/ 4502132 w 5069731"/>
              <a:gd name="connsiteY8" fmla="*/ 1 h 4261960"/>
              <a:gd name="connsiteX9" fmla="*/ 2870264 w 5069731"/>
              <a:gd name="connsiteY9" fmla="*/ 1 h 4261960"/>
              <a:gd name="connsiteX10" fmla="*/ 2870264 w 5069731"/>
              <a:gd name="connsiteY10" fmla="*/ 0 h 4261960"/>
              <a:gd name="connsiteX11" fmla="*/ 2302667 w 5069731"/>
              <a:gd name="connsiteY11" fmla="*/ 0 h 4261960"/>
              <a:gd name="connsiteX12" fmla="*/ 919509 w 5069731"/>
              <a:gd name="connsiteY12" fmla="*/ 0 h 4261960"/>
              <a:gd name="connsiteX13" fmla="*/ 919509 w 5069731"/>
              <a:gd name="connsiteY13" fmla="*/ 5305 h 4261960"/>
              <a:gd name="connsiteX14" fmla="*/ 0 w 5069731"/>
              <a:gd name="connsiteY14" fmla="*/ 5305 h 4261960"/>
              <a:gd name="connsiteX15" fmla="*/ 0 w 5069731"/>
              <a:gd name="connsiteY15" fmla="*/ 479229 h 4261960"/>
              <a:gd name="connsiteX16" fmla="*/ 0 w 5069731"/>
              <a:gd name="connsiteY16" fmla="*/ 924189 h 4261960"/>
              <a:gd name="connsiteX17" fmla="*/ 0 w 5069731"/>
              <a:gd name="connsiteY17" fmla="*/ 924192 h 4261960"/>
              <a:gd name="connsiteX18" fmla="*/ 0 w 5069731"/>
              <a:gd name="connsiteY18" fmla="*/ 1398113 h 4261960"/>
              <a:gd name="connsiteX19" fmla="*/ 0 w 5069731"/>
              <a:gd name="connsiteY19" fmla="*/ 1398116 h 4261960"/>
              <a:gd name="connsiteX20" fmla="*/ 0 w 5069731"/>
              <a:gd name="connsiteY20" fmla="*/ 1491788 h 4261960"/>
              <a:gd name="connsiteX21" fmla="*/ 0 w 5069731"/>
              <a:gd name="connsiteY21" fmla="*/ 1491791 h 4261960"/>
              <a:gd name="connsiteX22" fmla="*/ 0 w 5069731"/>
              <a:gd name="connsiteY22" fmla="*/ 1965712 h 4261960"/>
              <a:gd name="connsiteX23" fmla="*/ 0 w 5069731"/>
              <a:gd name="connsiteY23" fmla="*/ 1965715 h 4261960"/>
              <a:gd name="connsiteX24" fmla="*/ 0 w 5069731"/>
              <a:gd name="connsiteY24" fmla="*/ 3788036 h 4261960"/>
              <a:gd name="connsiteX25" fmla="*/ 0 w 5069731"/>
              <a:gd name="connsiteY25" fmla="*/ 4261960 h 4261960"/>
              <a:gd name="connsiteX26" fmla="*/ 979115 w 5069731"/>
              <a:gd name="connsiteY26" fmla="*/ 4261960 h 4261960"/>
              <a:gd name="connsiteX27" fmla="*/ 979118 w 5069731"/>
              <a:gd name="connsiteY27" fmla="*/ 4261960 h 4261960"/>
              <a:gd name="connsiteX28" fmla="*/ 1546714 w 5069731"/>
              <a:gd name="connsiteY28" fmla="*/ 4261960 h 4261960"/>
              <a:gd name="connsiteX29" fmla="*/ 1546717 w 5069731"/>
              <a:gd name="connsiteY29" fmla="*/ 4261960 h 4261960"/>
              <a:gd name="connsiteX30" fmla="*/ 3178579 w 5069731"/>
              <a:gd name="connsiteY30" fmla="*/ 4261960 h 4261960"/>
              <a:gd name="connsiteX31" fmla="*/ 3746178 w 5069731"/>
              <a:gd name="connsiteY31" fmla="*/ 4261960 h 4261960"/>
              <a:gd name="connsiteX32" fmla="*/ 3806269 w 5069731"/>
              <a:gd name="connsiteY32" fmla="*/ 4256655 h 4261960"/>
              <a:gd name="connsiteX33" fmla="*/ 4098088 w 5069731"/>
              <a:gd name="connsiteY33" fmla="*/ 4256655 h 4261960"/>
              <a:gd name="connsiteX34" fmla="*/ 4665687 w 5069731"/>
              <a:gd name="connsiteY34" fmla="*/ 4256655 h 4261960"/>
              <a:gd name="connsiteX35" fmla="*/ 5069731 w 5069731"/>
              <a:gd name="connsiteY35" fmla="*/ 3902947 h 426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069731" h="4261960">
                <a:moveTo>
                  <a:pt x="5069731" y="3902947"/>
                </a:moveTo>
                <a:lnTo>
                  <a:pt x="5069731" y="3429024"/>
                </a:lnTo>
                <a:lnTo>
                  <a:pt x="5069731" y="3356933"/>
                </a:lnTo>
                <a:lnTo>
                  <a:pt x="5069731" y="2883010"/>
                </a:lnTo>
                <a:lnTo>
                  <a:pt x="5069731" y="1019939"/>
                </a:lnTo>
                <a:lnTo>
                  <a:pt x="5069731" y="546015"/>
                </a:lnTo>
                <a:lnTo>
                  <a:pt x="5069731" y="473924"/>
                </a:lnTo>
                <a:lnTo>
                  <a:pt x="5069731" y="1"/>
                </a:lnTo>
                <a:lnTo>
                  <a:pt x="4502132" y="1"/>
                </a:lnTo>
                <a:lnTo>
                  <a:pt x="2870264" y="1"/>
                </a:lnTo>
                <a:lnTo>
                  <a:pt x="2870264" y="0"/>
                </a:lnTo>
                <a:lnTo>
                  <a:pt x="2302667" y="0"/>
                </a:lnTo>
                <a:lnTo>
                  <a:pt x="919509" y="0"/>
                </a:lnTo>
                <a:lnTo>
                  <a:pt x="919509" y="5305"/>
                </a:lnTo>
                <a:lnTo>
                  <a:pt x="0" y="5305"/>
                </a:lnTo>
                <a:lnTo>
                  <a:pt x="0" y="479229"/>
                </a:lnTo>
                <a:lnTo>
                  <a:pt x="0" y="924189"/>
                </a:lnTo>
                <a:lnTo>
                  <a:pt x="0" y="924192"/>
                </a:lnTo>
                <a:lnTo>
                  <a:pt x="0" y="1398113"/>
                </a:lnTo>
                <a:lnTo>
                  <a:pt x="0" y="1398116"/>
                </a:lnTo>
                <a:lnTo>
                  <a:pt x="0" y="1491788"/>
                </a:lnTo>
                <a:lnTo>
                  <a:pt x="0" y="1491791"/>
                </a:lnTo>
                <a:lnTo>
                  <a:pt x="0" y="1965712"/>
                </a:lnTo>
                <a:lnTo>
                  <a:pt x="0" y="1965715"/>
                </a:lnTo>
                <a:lnTo>
                  <a:pt x="0" y="3788036"/>
                </a:lnTo>
                <a:lnTo>
                  <a:pt x="0" y="4261960"/>
                </a:lnTo>
                <a:lnTo>
                  <a:pt x="979115" y="4261960"/>
                </a:lnTo>
                <a:lnTo>
                  <a:pt x="979118" y="4261960"/>
                </a:lnTo>
                <a:lnTo>
                  <a:pt x="1546714" y="4261960"/>
                </a:lnTo>
                <a:lnTo>
                  <a:pt x="1546717" y="4261960"/>
                </a:lnTo>
                <a:lnTo>
                  <a:pt x="3178579" y="4261960"/>
                </a:lnTo>
                <a:lnTo>
                  <a:pt x="3746178" y="4261960"/>
                </a:lnTo>
                <a:lnTo>
                  <a:pt x="3806269" y="4256655"/>
                </a:lnTo>
                <a:lnTo>
                  <a:pt x="4098088" y="4256655"/>
                </a:lnTo>
                <a:lnTo>
                  <a:pt x="4665687" y="4256655"/>
                </a:lnTo>
                <a:cubicBezTo>
                  <a:pt x="4889567" y="4256655"/>
                  <a:pt x="5069731" y="4097776"/>
                  <a:pt x="5069731" y="3902947"/>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8" name="Text Placeholder 1">
            <a:extLst>
              <a:ext uri="{FF2B5EF4-FFF2-40B4-BE49-F238E27FC236}">
                <a16:creationId xmlns:a16="http://schemas.microsoft.com/office/drawing/2014/main" id="{23728696-37C6-843B-0BC1-7B8B806BEA8E}"/>
              </a:ext>
            </a:extLst>
          </p:cNvPr>
          <p:cNvSpPr txBox="1">
            <a:spLocks/>
          </p:cNvSpPr>
          <p:nvPr/>
        </p:nvSpPr>
        <p:spPr>
          <a:xfrm>
            <a:off x="1202984" y="2537144"/>
            <a:ext cx="3337874"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spcAft>
                <a:spcPts val="1200"/>
              </a:spcAft>
            </a:pPr>
            <a:r>
              <a:rPr lang="en-IE" sz="2800" b="1" dirty="0"/>
              <a:t>Opis naloge:</a:t>
            </a:r>
          </a:p>
          <a:p>
            <a:pPr algn="l">
              <a:lnSpc>
                <a:spcPts val="2340"/>
              </a:lnSpc>
              <a:spcBef>
                <a:spcPts val="0"/>
              </a:spcBef>
              <a:spcAft>
                <a:spcPts val="1200"/>
              </a:spcAft>
            </a:pPr>
            <a:br>
              <a:rPr lang="en-IE" sz="2200" dirty="0"/>
            </a:br>
            <a:r>
              <a:rPr lang="en-IE" sz="2200" dirty="0"/>
              <a:t>Ste </a:t>
            </a:r>
            <a:r>
              <a:rPr lang="en-IE" sz="2200" dirty="0" err="1"/>
              <a:t>lastnik</a:t>
            </a:r>
            <a:r>
              <a:rPr lang="en-IE" sz="2200" dirty="0"/>
              <a:t> </a:t>
            </a:r>
            <a:r>
              <a:rPr lang="en-IE" sz="2200" dirty="0" err="1"/>
              <a:t>majhnega</a:t>
            </a:r>
            <a:r>
              <a:rPr lang="en-IE" sz="2200" dirty="0"/>
              <a:t> </a:t>
            </a:r>
            <a:r>
              <a:rPr lang="en-IE" sz="2200" dirty="0" err="1"/>
              <a:t>podeželskega</a:t>
            </a:r>
            <a:r>
              <a:rPr lang="en-IE" sz="2200" dirty="0"/>
              <a:t> </a:t>
            </a:r>
            <a:r>
              <a:rPr lang="en-IE" sz="2200" dirty="0" err="1"/>
              <a:t>gostišča</a:t>
            </a:r>
            <a:r>
              <a:rPr lang="en-IE" sz="2200" dirty="0"/>
              <a:t>. Da bi ohranili red in prihranili čas, morate vzpostaviti preprost komunikacijski sistem z uporabo digitalnih orodij, navedenih v predstavitvi.</a:t>
            </a:r>
          </a:p>
          <a:p>
            <a:pPr algn="l">
              <a:lnSpc>
                <a:spcPts val="2340"/>
              </a:lnSpc>
              <a:spcBef>
                <a:spcPts val="0"/>
              </a:spcBef>
              <a:spcAft>
                <a:spcPts val="1200"/>
              </a:spcAft>
            </a:pPr>
            <a:endParaRPr lang="en-IE" sz="2200" dirty="0"/>
          </a:p>
          <a:p>
            <a:pPr marL="492125" indent="-492125" algn="l">
              <a:lnSpc>
                <a:spcPts val="2340"/>
              </a:lnSpc>
              <a:spcBef>
                <a:spcPts val="0"/>
              </a:spcBef>
              <a:spcAft>
                <a:spcPts val="1200"/>
              </a:spcAft>
              <a:buFont typeface="Wingdings" panose="05000000000000000000" pitchFamily="2" charset="2"/>
              <a:buChar char="q"/>
            </a:pPr>
            <a:endParaRPr lang="en-US" sz="2200" dirty="0">
              <a:solidFill>
                <a:srgbClr val="414141"/>
              </a:solidFill>
            </a:endParaRPr>
          </a:p>
        </p:txBody>
      </p:sp>
    </p:spTree>
    <p:extLst>
      <p:ext uri="{BB962C8B-B14F-4D97-AF65-F5344CB8AC3E}">
        <p14:creationId xmlns:p14="http://schemas.microsoft.com/office/powerpoint/2010/main" val="32223922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6C637-C2F3-40E6-4199-6061F87379D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723D788-F9FA-1289-D5C6-265D531EEEEC}"/>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D84577FE-922E-26C7-AE70-76D8F33A89B5}"/>
              </a:ext>
            </a:extLst>
          </p:cNvPr>
          <p:cNvSpPr>
            <a:spLocks noGrp="1"/>
          </p:cNvSpPr>
          <p:nvPr>
            <p:ph type="body" sz="quarter" idx="19"/>
          </p:nvPr>
        </p:nvSpPr>
        <p:spPr>
          <a:xfrm>
            <a:off x="423358" y="941779"/>
            <a:ext cx="1197303" cy="385564"/>
          </a:xfrm>
        </p:spPr>
        <p:txBody>
          <a:bodyPr/>
          <a:lstStyle/>
          <a:p>
            <a:r>
              <a:rPr lang="en-US" dirty="0"/>
              <a:t>03</a:t>
            </a:r>
          </a:p>
        </p:txBody>
      </p:sp>
      <p:sp>
        <p:nvSpPr>
          <p:cNvPr id="7" name="Text Placeholder 6">
            <a:extLst>
              <a:ext uri="{FF2B5EF4-FFF2-40B4-BE49-F238E27FC236}">
                <a16:creationId xmlns:a16="http://schemas.microsoft.com/office/drawing/2014/main" id="{86D72953-939E-2EE5-3603-AC209AEA3BB4}"/>
              </a:ext>
            </a:extLst>
          </p:cNvPr>
          <p:cNvSpPr>
            <a:spLocks noGrp="1"/>
          </p:cNvSpPr>
          <p:nvPr>
            <p:ph type="body" sz="quarter" idx="16"/>
          </p:nvPr>
        </p:nvSpPr>
        <p:spPr>
          <a:xfrm>
            <a:off x="4061943" y="544108"/>
            <a:ext cx="6238020" cy="803654"/>
          </a:xfrm>
          <a:prstGeom prst="rect">
            <a:avLst/>
          </a:prstGeom>
        </p:spPr>
        <p:txBody>
          <a:bodyPr lIns="91440" tIns="45720" rIns="91440" bIns="45720" anchor="t">
            <a:noAutofit/>
          </a:bodyPr>
          <a:lstStyle/>
          <a:p>
            <a:pPr>
              <a:lnSpc>
                <a:spcPts val="2960"/>
              </a:lnSpc>
            </a:pPr>
            <a:r>
              <a:rPr lang="en-GB" dirty="0" err="1"/>
              <a:t>Dodajanje</a:t>
            </a:r>
            <a:r>
              <a:rPr lang="en-GB" dirty="0"/>
              <a:t> </a:t>
            </a:r>
            <a:r>
              <a:rPr lang="en-GB" dirty="0" err="1"/>
              <a:t>osebne</a:t>
            </a:r>
            <a:r>
              <a:rPr lang="en-GB" dirty="0"/>
              <a:t> note</a:t>
            </a:r>
          </a:p>
          <a:p>
            <a:pPr>
              <a:lnSpc>
                <a:spcPts val="2960"/>
              </a:lnSpc>
            </a:pPr>
            <a:endParaRPr lang="en-GB" sz="2800" dirty="0"/>
          </a:p>
        </p:txBody>
      </p:sp>
      <p:sp>
        <p:nvSpPr>
          <p:cNvPr id="4" name="Text Placeholder 3">
            <a:extLst>
              <a:ext uri="{FF2B5EF4-FFF2-40B4-BE49-F238E27FC236}">
                <a16:creationId xmlns:a16="http://schemas.microsoft.com/office/drawing/2014/main" id="{BA9102F0-F3DE-CB6E-1E6D-EBA64EB77B8E}"/>
              </a:ext>
            </a:extLst>
          </p:cNvPr>
          <p:cNvSpPr>
            <a:spLocks noGrp="1"/>
          </p:cNvSpPr>
          <p:nvPr>
            <p:ph type="body" sz="quarter" idx="21"/>
          </p:nvPr>
        </p:nvSpPr>
        <p:spPr>
          <a:xfrm>
            <a:off x="4061943" y="1540101"/>
            <a:ext cx="7515172" cy="4779414"/>
          </a:xfrm>
          <a:prstGeom prst="rect">
            <a:avLst/>
          </a:prstGeom>
        </p:spPr>
        <p:txBody>
          <a:bodyPr lIns="91440" tIns="45720" rIns="91440" bIns="45720" anchor="t"/>
          <a:lstStyle/>
          <a:p>
            <a:pPr>
              <a:lnSpc>
                <a:spcPts val="2340"/>
              </a:lnSpc>
            </a:pPr>
            <a:r>
              <a:rPr lang="en-GB" err="1">
                <a:latin typeface="Calibri"/>
                <a:ea typeface="Calibri"/>
                <a:cs typeface="Calibri"/>
              </a:rPr>
              <a:t>Majhna</a:t>
            </a:r>
            <a:r>
              <a:rPr lang="en-GB">
                <a:latin typeface="Calibri"/>
                <a:ea typeface="Calibri"/>
                <a:cs typeface="Calibri"/>
              </a:rPr>
              <a:t> </a:t>
            </a:r>
            <a:r>
              <a:rPr lang="en-GB" err="1">
                <a:latin typeface="Calibri"/>
                <a:ea typeface="Calibri"/>
                <a:cs typeface="Calibri"/>
              </a:rPr>
              <a:t>osebna</a:t>
            </a:r>
            <a:r>
              <a:rPr lang="en-GB">
                <a:latin typeface="Calibri"/>
                <a:ea typeface="Calibri"/>
                <a:cs typeface="Calibri"/>
              </a:rPr>
              <a:t> nota </a:t>
            </a:r>
            <a:r>
              <a:rPr lang="en-GB" b="0" i="0" err="1">
                <a:effectLst/>
                <a:latin typeface="Calibri"/>
                <a:ea typeface="Calibri"/>
                <a:cs typeface="Calibri"/>
              </a:rPr>
              <a:t>lahko</a:t>
            </a:r>
            <a:r>
              <a:rPr lang="en-GB" b="0" i="0">
                <a:effectLst/>
                <a:latin typeface="Calibri"/>
                <a:ea typeface="Calibri"/>
                <a:cs typeface="Calibri"/>
              </a:rPr>
              <a:t> naredi veliko razliko. Gosti se pogosto spominjajo </a:t>
            </a:r>
            <a:r>
              <a:rPr lang="en-GB" b="0" i="0" dirty="0">
                <a:effectLst/>
                <a:latin typeface="Calibri"/>
                <a:ea typeface="Calibri"/>
                <a:cs typeface="Calibri"/>
              </a:rPr>
              <a:t>stvari, kot so ročno napisana sporočila, nasveti o </a:t>
            </a:r>
            <a:r>
              <a:rPr lang="en-GB" b="0" i="0">
                <a:effectLst/>
                <a:latin typeface="Calibri"/>
                <a:ea typeface="Calibri"/>
                <a:cs typeface="Calibri"/>
              </a:rPr>
              <a:t>lokalni hrani ali prijetna darila za dobrodošlico. </a:t>
            </a:r>
            <a:r>
              <a:rPr lang="en-GB">
                <a:latin typeface="Calibri"/>
                <a:ea typeface="Calibri"/>
                <a:cs typeface="Calibri"/>
              </a:rPr>
              <a:t>Te</a:t>
            </a:r>
            <a:r>
              <a:rPr lang="en-GB" b="0" i="0">
                <a:effectLst/>
                <a:latin typeface="Calibri"/>
                <a:ea typeface="Calibri"/>
                <a:cs typeface="Calibri"/>
              </a:rPr>
              <a:t> podrobnosti </a:t>
            </a:r>
            <a:r>
              <a:rPr lang="en-GB" b="0" i="0" dirty="0">
                <a:effectLst/>
                <a:latin typeface="Calibri"/>
                <a:ea typeface="Calibri"/>
                <a:cs typeface="Calibri"/>
              </a:rPr>
              <a:t>pomagajo pokazati vašo osebnost in tisto, kar vaš objekt naredi posebnega. Pomagajo tudi gostom, da se počutijo, kot da bivajo na edinstvenem mestu, ne pa v kateri koli sobi.  Ni vam treba porabiti veliko denarja – preprosti, premišljeni dodatki imajo velik učinek. Že uporaba imena </a:t>
            </a:r>
            <a:r>
              <a:rPr lang="en-GB" b="0" i="0" dirty="0" err="1">
                <a:effectLst/>
                <a:latin typeface="Calibri"/>
                <a:ea typeface="Calibri"/>
                <a:cs typeface="Calibri"/>
              </a:rPr>
              <a:t>gosta</a:t>
            </a:r>
            <a:r>
              <a:rPr lang="en-GB" b="0" i="0" dirty="0">
                <a:effectLst/>
                <a:latin typeface="Calibri"/>
                <a:ea typeface="Calibri"/>
                <a:cs typeface="Calibri"/>
              </a:rPr>
              <a:t> </a:t>
            </a:r>
            <a:r>
              <a:rPr lang="en-GB" b="0" i="0" dirty="0" err="1">
                <a:effectLst/>
                <a:latin typeface="Calibri"/>
                <a:ea typeface="Calibri"/>
                <a:cs typeface="Calibri"/>
              </a:rPr>
              <a:t>ali</a:t>
            </a:r>
            <a:r>
              <a:rPr lang="en-GB" b="0" i="0" dirty="0">
                <a:effectLst/>
                <a:latin typeface="Calibri"/>
                <a:ea typeface="Calibri"/>
                <a:cs typeface="Calibri"/>
              </a:rPr>
              <a:t> </a:t>
            </a:r>
            <a:r>
              <a:rPr lang="en-GB" b="0" i="0" dirty="0" err="1">
                <a:effectLst/>
                <a:latin typeface="Calibri"/>
                <a:ea typeface="Calibri"/>
                <a:cs typeface="Calibri"/>
              </a:rPr>
              <a:t>priporočilo</a:t>
            </a:r>
            <a:r>
              <a:rPr lang="en-GB" b="0" i="0" dirty="0">
                <a:effectLst/>
                <a:latin typeface="Calibri"/>
                <a:ea typeface="Calibri"/>
                <a:cs typeface="Calibri"/>
              </a:rPr>
              <a:t> </a:t>
            </a:r>
            <a:r>
              <a:rPr lang="en-GB" b="0" i="0" dirty="0" err="1">
                <a:effectLst/>
                <a:latin typeface="Calibri"/>
                <a:ea typeface="Calibri"/>
                <a:cs typeface="Calibri"/>
              </a:rPr>
              <a:t>vašega</a:t>
            </a:r>
            <a:r>
              <a:rPr lang="en-GB" b="0" i="0" dirty="0">
                <a:effectLst/>
                <a:latin typeface="Calibri"/>
                <a:ea typeface="Calibri"/>
                <a:cs typeface="Calibri"/>
              </a:rPr>
              <a:t> </a:t>
            </a:r>
            <a:r>
              <a:rPr lang="en-GB" b="0" i="0" dirty="0" err="1">
                <a:effectLst/>
                <a:latin typeface="Calibri"/>
                <a:ea typeface="Calibri"/>
                <a:cs typeface="Calibri"/>
              </a:rPr>
              <a:t>najljubšega</a:t>
            </a:r>
            <a:r>
              <a:rPr lang="en-GB" b="0" i="0" dirty="0">
                <a:effectLst/>
                <a:latin typeface="Calibri"/>
                <a:ea typeface="Calibri"/>
                <a:cs typeface="Calibri"/>
              </a:rPr>
              <a:t> </a:t>
            </a:r>
            <a:r>
              <a:rPr lang="en-GB" b="0" i="0" dirty="0" err="1">
                <a:effectLst/>
                <a:latin typeface="Calibri"/>
                <a:ea typeface="Calibri"/>
                <a:cs typeface="Calibri"/>
              </a:rPr>
              <a:t>sprehoda</a:t>
            </a:r>
            <a:r>
              <a:rPr lang="en-GB" b="0" i="0" dirty="0">
                <a:effectLst/>
                <a:latin typeface="Calibri"/>
                <a:ea typeface="Calibri"/>
                <a:cs typeface="Calibri"/>
              </a:rPr>
              <a:t> v </a:t>
            </a:r>
            <a:r>
              <a:rPr lang="en-GB" b="0" i="0" dirty="0" err="1">
                <a:effectLst/>
                <a:latin typeface="Calibri"/>
                <a:ea typeface="Calibri"/>
                <a:cs typeface="Calibri"/>
              </a:rPr>
              <a:t>bližini</a:t>
            </a:r>
            <a:r>
              <a:rPr lang="en-GB" b="0" i="0" dirty="0">
                <a:effectLst/>
                <a:latin typeface="Calibri"/>
                <a:ea typeface="Calibri"/>
                <a:cs typeface="Calibri"/>
              </a:rPr>
              <a:t> lahko goste nasmeji. </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V tem delu boste izvedeli, kako dodati te dodatke na </a:t>
            </a:r>
            <a:r>
              <a:rPr lang="en-GB" b="0" i="0" dirty="0" err="1">
                <a:effectLst/>
                <a:latin typeface="Calibri"/>
                <a:ea typeface="Calibri"/>
                <a:cs typeface="Calibri"/>
              </a:rPr>
              <a:t>način</a:t>
            </a:r>
            <a:r>
              <a:rPr lang="en-GB" b="0" i="0" dirty="0">
                <a:effectLst/>
                <a:latin typeface="Calibri"/>
                <a:ea typeface="Calibri"/>
                <a:cs typeface="Calibri"/>
              </a:rPr>
              <a:t>, ki </a:t>
            </a:r>
            <a:r>
              <a:rPr lang="en-GB" b="0" i="0" err="1">
                <a:effectLst/>
                <a:latin typeface="Calibri"/>
                <a:ea typeface="Calibri"/>
                <a:cs typeface="Calibri"/>
              </a:rPr>
              <a:t>ustreza</a:t>
            </a:r>
            <a:r>
              <a:rPr lang="en-GB" b="0" i="0">
                <a:effectLst/>
                <a:latin typeface="Calibri"/>
                <a:ea typeface="Calibri"/>
                <a:cs typeface="Calibri"/>
              </a:rPr>
              <a:t> </a:t>
            </a:r>
            <a:r>
              <a:rPr lang="en-GB" b="0" i="0" err="1">
                <a:effectLst/>
                <a:latin typeface="Calibri"/>
                <a:ea typeface="Calibri"/>
                <a:cs typeface="Calibri"/>
              </a:rPr>
              <a:t>vašemu</a:t>
            </a:r>
            <a:r>
              <a:rPr lang="en-GB" b="0" i="0">
                <a:effectLst/>
                <a:latin typeface="Calibri"/>
                <a:ea typeface="Calibri"/>
                <a:cs typeface="Calibri"/>
              </a:rPr>
              <a:t> </a:t>
            </a:r>
            <a:r>
              <a:rPr lang="en-GB" b="0" i="0" err="1">
                <a:effectLst/>
                <a:latin typeface="Calibri"/>
                <a:ea typeface="Calibri"/>
                <a:cs typeface="Calibri"/>
              </a:rPr>
              <a:t>času</a:t>
            </a:r>
            <a:r>
              <a:rPr lang="en-GB" b="0" i="0">
                <a:effectLst/>
                <a:latin typeface="Calibri"/>
                <a:ea typeface="Calibri"/>
                <a:cs typeface="Calibri"/>
              </a:rPr>
              <a:t> in </a:t>
            </a:r>
            <a:r>
              <a:rPr lang="en-GB" b="0" i="0" err="1">
                <a:effectLst/>
                <a:latin typeface="Calibri"/>
                <a:ea typeface="Calibri"/>
                <a:cs typeface="Calibri"/>
              </a:rPr>
              <a:t>proračunu</a:t>
            </a:r>
            <a:r>
              <a:rPr lang="en-GB" b="0" i="0">
                <a:effectLst/>
                <a:latin typeface="Calibri"/>
                <a:ea typeface="Calibri"/>
                <a:cs typeface="Calibri"/>
              </a:rPr>
              <a:t>. </a:t>
            </a:r>
            <a:r>
              <a:rPr lang="en-GB" err="1">
                <a:latin typeface="Calibri"/>
                <a:ea typeface="Calibri"/>
                <a:cs typeface="Calibri"/>
              </a:rPr>
              <a:t>Osebne</a:t>
            </a:r>
            <a:r>
              <a:rPr lang="en-GB">
                <a:latin typeface="Calibri"/>
                <a:ea typeface="Calibri"/>
                <a:cs typeface="Calibri"/>
              </a:rPr>
              <a:t> note </a:t>
            </a:r>
            <a:r>
              <a:rPr lang="en-GB" b="0" i="0">
                <a:effectLst/>
                <a:latin typeface="Calibri"/>
                <a:ea typeface="Calibri"/>
                <a:cs typeface="Calibri"/>
              </a:rPr>
              <a:t>lahko odražajo </a:t>
            </a:r>
            <a:r>
              <a:rPr lang="en-GB" b="0" i="0" dirty="0">
                <a:effectLst/>
                <a:latin typeface="Calibri"/>
                <a:ea typeface="Calibri"/>
                <a:cs typeface="Calibri"/>
              </a:rPr>
              <a:t>vašo okolico, vaše vrednote ali vaš stil. Pomagajo gostom, da se povežejo z vami in z lokalno izkušnjo. Ta povezava je pogosto tisto, kar bivanje spremeni v spomin.</a:t>
            </a:r>
          </a:p>
          <a:p>
            <a:pPr>
              <a:lnSpc>
                <a:spcPts val="2340"/>
              </a:lnSpc>
            </a:pPr>
            <a:endParaRPr lang="en-US" sz="2200" dirty="0"/>
          </a:p>
        </p:txBody>
      </p:sp>
      <p:sp>
        <p:nvSpPr>
          <p:cNvPr id="11" name="Slide Number Placeholder 5">
            <a:extLst>
              <a:ext uri="{FF2B5EF4-FFF2-40B4-BE49-F238E27FC236}">
                <a16:creationId xmlns:a16="http://schemas.microsoft.com/office/drawing/2014/main" id="{62C2724A-436D-1577-2885-21DD64A7C9E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49</a:t>
            </a:fld>
            <a:endParaRPr lang="fr-CA" sz="1200" dirty="0"/>
          </a:p>
        </p:txBody>
      </p:sp>
      <p:pic>
        <p:nvPicPr>
          <p:cNvPr id="2" name="Picture 1">
            <a:extLst>
              <a:ext uri="{FF2B5EF4-FFF2-40B4-BE49-F238E27FC236}">
                <a16:creationId xmlns:a16="http://schemas.microsoft.com/office/drawing/2014/main" id="{15A0BBDD-E142-453B-2AA8-41E0AA025CB3}"/>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40500" y="3863376"/>
            <a:ext cx="3580276" cy="2659133"/>
          </a:xfrm>
          <a:prstGeom prst="rect">
            <a:avLst/>
          </a:prstGeom>
        </p:spPr>
      </p:pic>
    </p:spTree>
    <p:extLst>
      <p:ext uri="{BB962C8B-B14F-4D97-AF65-F5344CB8AC3E}">
        <p14:creationId xmlns:p14="http://schemas.microsoft.com/office/powerpoint/2010/main" val="38237059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B3E8AD-411F-DF6A-BC7F-31C4380F8E92}"/>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BC6DC8E0-AE11-0B4C-E055-73BE9E2C62F6}"/>
              </a:ext>
            </a:extLst>
          </p:cNvPr>
          <p:cNvSpPr>
            <a:spLocks noGrp="1"/>
          </p:cNvSpPr>
          <p:nvPr>
            <p:ph type="body" sz="quarter" idx="15"/>
          </p:nvPr>
        </p:nvSpPr>
        <p:spPr>
          <a:xfrm>
            <a:off x="5842571" y="1073345"/>
            <a:ext cx="700387" cy="689518"/>
          </a:xfrm>
        </p:spPr>
        <p:txBody>
          <a:bodyPr anchor="b"/>
          <a:lstStyle/>
          <a:p>
            <a:r>
              <a:rPr lang="en-US" sz="3600" b="1" dirty="0"/>
              <a:t>03</a:t>
            </a:r>
          </a:p>
        </p:txBody>
      </p:sp>
      <p:sp>
        <p:nvSpPr>
          <p:cNvPr id="6" name="Text Placeholder 5">
            <a:extLst>
              <a:ext uri="{FF2B5EF4-FFF2-40B4-BE49-F238E27FC236}">
                <a16:creationId xmlns:a16="http://schemas.microsoft.com/office/drawing/2014/main" id="{86AA1835-DC6B-CCB6-57FC-71ECD590E4CB}"/>
              </a:ext>
            </a:extLst>
          </p:cNvPr>
          <p:cNvSpPr>
            <a:spLocks noGrp="1"/>
          </p:cNvSpPr>
          <p:nvPr>
            <p:ph type="body" sz="quarter" idx="14"/>
          </p:nvPr>
        </p:nvSpPr>
        <p:spPr>
          <a:xfrm>
            <a:off x="6709071" y="1073345"/>
            <a:ext cx="5353178" cy="689519"/>
          </a:xfrm>
        </p:spPr>
        <p:txBody>
          <a:bodyPr anchor="t"/>
          <a:lstStyle/>
          <a:p>
            <a:pPr>
              <a:lnSpc>
                <a:spcPts val="2240"/>
              </a:lnSpc>
            </a:pPr>
            <a:r>
              <a:rPr lang="en-US" b="1" kern="1200" dirty="0">
                <a:solidFill>
                  <a:srgbClr val="EC7C69"/>
                </a:solidFill>
                <a:latin typeface="+mn-lt"/>
                <a:ea typeface="+mn-ea"/>
                <a:cs typeface="+mn-cs"/>
              </a:rPr>
              <a:t>Pametna rast – partnerstva, dodatna prodaja in dolgoročno načrtovanje</a:t>
            </a:r>
            <a:endParaRPr lang="en-GB" b="1" kern="1200" dirty="0">
              <a:solidFill>
                <a:srgbClr val="EC7C69"/>
              </a:solidFill>
              <a:latin typeface="+mn-lt"/>
              <a:ea typeface="+mn-ea"/>
              <a:cs typeface="+mn-cs"/>
            </a:endParaRPr>
          </a:p>
        </p:txBody>
      </p:sp>
      <p:sp>
        <p:nvSpPr>
          <p:cNvPr id="9" name="Text Placeholder 8">
            <a:extLst>
              <a:ext uri="{FF2B5EF4-FFF2-40B4-BE49-F238E27FC236}">
                <a16:creationId xmlns:a16="http://schemas.microsoft.com/office/drawing/2014/main" id="{26F7DC88-EFF5-C239-9628-85F23052E8B2}"/>
              </a:ext>
            </a:extLst>
          </p:cNvPr>
          <p:cNvSpPr>
            <a:spLocks noGrp="1"/>
          </p:cNvSpPr>
          <p:nvPr>
            <p:ph type="body" sz="quarter" idx="28"/>
          </p:nvPr>
        </p:nvSpPr>
        <p:spPr>
          <a:xfrm>
            <a:off x="428064" y="1217695"/>
            <a:ext cx="5411292" cy="4246763"/>
          </a:xfrm>
        </p:spPr>
        <p:txBody>
          <a:bodyPr/>
          <a:lstStyle/>
          <a:p>
            <a:pPr marL="0" indent="0">
              <a:lnSpc>
                <a:spcPts val="2180"/>
              </a:lnSpc>
            </a:pPr>
            <a:r>
              <a:rPr lang="en-US" sz="2200" b="0" dirty="0"/>
              <a:t>Nazadnje se udeleženci premaknejo k </a:t>
            </a:r>
            <a:r>
              <a:rPr lang="en-US" sz="2200" dirty="0"/>
              <a:t>pametni rasti – partnerstvom, dodatnim prodajam in dolgoročnemu načrtovanju</a:t>
            </a:r>
            <a:r>
              <a:rPr lang="en-US" sz="2200" b="0" dirty="0"/>
              <a:t>, kjer raziskujejo, kako razširiti svoje poslovanje na načine, ki so tako donosni kot smiselni. S sodelovanjem z lokalnimi podjetji, ponujanjem storitev z dodano vrednostjo in strateškim načrtovanjem za prihodnost lahko gostitelji trajnostno rastejo in hkrati prispevajo k svojim skupnostim.</a:t>
            </a:r>
          </a:p>
          <a:p>
            <a:pPr marL="0" indent="0">
              <a:lnSpc>
                <a:spcPts val="2180"/>
              </a:lnSpc>
            </a:pPr>
            <a:endParaRPr lang="en-US" sz="2200" b="0" dirty="0"/>
          </a:p>
          <a:p>
            <a:pPr marL="0" indent="0">
              <a:lnSpc>
                <a:spcPts val="2180"/>
              </a:lnSpc>
            </a:pPr>
            <a:r>
              <a:rPr lang="en-US" sz="2200" b="0" dirty="0"/>
              <a:t>Ti trije sklopi skupaj kažejo, da </a:t>
            </a:r>
            <a:r>
              <a:rPr lang="en-US" sz="2200" dirty="0"/>
              <a:t>gostinska izkušnja ni le dobra gostoljubnost, </a:t>
            </a:r>
            <a:r>
              <a:rPr lang="en-US" sz="2200" b="0" dirty="0"/>
              <a:t>ampak tudi </a:t>
            </a:r>
            <a:r>
              <a:rPr lang="en-US" sz="2200" dirty="0"/>
              <a:t>pametno poslovanje in napredno razmišljanje o rasti</a:t>
            </a:r>
            <a:r>
              <a:rPr lang="en-US" sz="2200" b="0" dirty="0"/>
              <a:t>, kar alternativnim nastanitvenim podjetjem omogoča uspešno delovanje z dušo, vplivom in dolgoročno uspešnostjo.</a:t>
            </a:r>
          </a:p>
        </p:txBody>
      </p:sp>
      <p:sp>
        <p:nvSpPr>
          <p:cNvPr id="11" name="Text Placeholder 10">
            <a:extLst>
              <a:ext uri="{FF2B5EF4-FFF2-40B4-BE49-F238E27FC236}">
                <a16:creationId xmlns:a16="http://schemas.microsoft.com/office/drawing/2014/main" id="{3565E3EF-C307-B569-54A2-2C98CA868697}"/>
              </a:ext>
            </a:extLst>
          </p:cNvPr>
          <p:cNvSpPr>
            <a:spLocks noGrp="1"/>
          </p:cNvSpPr>
          <p:nvPr>
            <p:ph type="body" sz="quarter" idx="30"/>
          </p:nvPr>
        </p:nvSpPr>
        <p:spPr>
          <a:xfrm>
            <a:off x="6679764" y="1763733"/>
            <a:ext cx="4938958" cy="311554"/>
          </a:xfrm>
        </p:spPr>
        <p:txBody>
          <a:bodyPr lIns="91440" tIns="45720" rIns="91440" bIns="45720" anchor="t">
            <a:noAutofit/>
          </a:bodyPr>
          <a:lstStyle/>
          <a:p>
            <a:pPr marL="342900" indent="-342900">
              <a:spcAft>
                <a:spcPts val="600"/>
              </a:spcAft>
              <a:buFont typeface="Arial" panose="020B0604020202020204" pitchFamily="34" charset="0"/>
              <a:buChar char="•"/>
            </a:pPr>
            <a:r>
              <a:rPr lang="en-GB" sz="2000" b="1" dirty="0">
                <a:solidFill>
                  <a:srgbClr val="414141"/>
                </a:solidFill>
              </a:rPr>
              <a:t>Trajnostno razvijajte svoje podjetje </a:t>
            </a:r>
            <a:r>
              <a:rPr lang="en-GB" sz="2000" dirty="0">
                <a:solidFill>
                  <a:srgbClr val="414141"/>
                </a:solidFill>
              </a:rPr>
              <a:t>s pametnimi potezami in </a:t>
            </a:r>
            <a:r>
              <a:rPr lang="en-GB" sz="2000" b="1" dirty="0">
                <a:solidFill>
                  <a:srgbClr val="414141"/>
                </a:solidFill>
              </a:rPr>
              <a:t>lokalnimi partnerstvi. </a:t>
            </a:r>
          </a:p>
          <a:p>
            <a:pPr marL="342900" indent="-342900">
              <a:spcAft>
                <a:spcPts val="600"/>
              </a:spcAft>
              <a:buFont typeface="Arial" panose="020B0604020202020204" pitchFamily="34" charset="0"/>
              <a:buChar char="•"/>
            </a:pPr>
            <a:r>
              <a:rPr lang="en-US" sz="2000" dirty="0">
                <a:solidFill>
                  <a:srgbClr val="414141"/>
                </a:solidFill>
              </a:rPr>
              <a:t>Sodelujte z lokalnimi podjetji in ustvarite partnerstva, ki </a:t>
            </a:r>
            <a:r>
              <a:rPr lang="en-US" sz="2000" b="1" dirty="0">
                <a:solidFill>
                  <a:srgbClr val="414141"/>
                </a:solidFill>
              </a:rPr>
              <a:t>gostom prinašajo dodano vrednost</a:t>
            </a:r>
            <a:r>
              <a:rPr lang="en-US" sz="2000" dirty="0">
                <a:solidFill>
                  <a:srgbClr val="414141"/>
                </a:solidFill>
              </a:rPr>
              <a:t>.</a:t>
            </a:r>
          </a:p>
          <a:p>
            <a:pPr marL="342900" indent="-342900">
              <a:spcAft>
                <a:spcPts val="600"/>
              </a:spcAft>
              <a:buFont typeface="Arial" panose="020B0604020202020204" pitchFamily="34" charset="0"/>
              <a:buChar char="•"/>
            </a:pPr>
            <a:r>
              <a:rPr lang="en-US" sz="2000" dirty="0" err="1">
                <a:solidFill>
                  <a:srgbClr val="414141"/>
                </a:solidFill>
              </a:rPr>
              <a:t>Oblikujte</a:t>
            </a:r>
            <a:r>
              <a:rPr lang="en-US" sz="2000" dirty="0">
                <a:solidFill>
                  <a:srgbClr val="414141"/>
                </a:solidFill>
              </a:rPr>
              <a:t> </a:t>
            </a:r>
            <a:r>
              <a:rPr lang="en-US" sz="2000" b="1" dirty="0" err="1">
                <a:solidFill>
                  <a:srgbClr val="414141"/>
                </a:solidFill>
              </a:rPr>
              <a:t>priložnosti</a:t>
            </a:r>
            <a:r>
              <a:rPr lang="en-US" sz="2000" b="1" dirty="0">
                <a:solidFill>
                  <a:srgbClr val="414141"/>
                </a:solidFill>
              </a:rPr>
              <a:t> za </a:t>
            </a:r>
            <a:r>
              <a:rPr lang="en-US" sz="2000" b="1" dirty="0" err="1">
                <a:solidFill>
                  <a:srgbClr val="414141"/>
                </a:solidFill>
              </a:rPr>
              <a:t>dodatno</a:t>
            </a:r>
            <a:r>
              <a:rPr lang="en-US" sz="2000" b="1" dirty="0">
                <a:solidFill>
                  <a:srgbClr val="414141"/>
                </a:solidFill>
              </a:rPr>
              <a:t> prodajo, </a:t>
            </a:r>
            <a:r>
              <a:rPr lang="en-US" sz="2000" dirty="0">
                <a:solidFill>
                  <a:srgbClr val="414141"/>
                </a:solidFill>
              </a:rPr>
              <a:t>ki povečajo prihodke in hkrati izboljšajo izkušnjo gostov.</a:t>
            </a:r>
          </a:p>
          <a:p>
            <a:pPr marL="342900" indent="-342900">
              <a:spcAft>
                <a:spcPts val="600"/>
              </a:spcAft>
              <a:buFont typeface="Arial" panose="020B0604020202020204" pitchFamily="34" charset="0"/>
              <a:buChar char="•"/>
            </a:pPr>
            <a:r>
              <a:rPr lang="en-US" sz="2000" dirty="0">
                <a:solidFill>
                  <a:srgbClr val="414141"/>
                </a:solidFill>
              </a:rPr>
              <a:t>Uporabite </a:t>
            </a:r>
            <a:r>
              <a:rPr lang="en-US" sz="2000" b="1" dirty="0">
                <a:solidFill>
                  <a:srgbClr val="414141"/>
                </a:solidFill>
              </a:rPr>
              <a:t>tehnike dolgoročnega načrtovanja, </a:t>
            </a:r>
            <a:r>
              <a:rPr lang="en-US" sz="2000" dirty="0">
                <a:solidFill>
                  <a:srgbClr val="414141"/>
                </a:solidFill>
              </a:rPr>
              <a:t>ki usklajujejo rast podjetja z osebnimi cilji in vplivom na skupnost.</a:t>
            </a:r>
            <a:endParaRPr lang="en-GB" sz="2000" dirty="0">
              <a:solidFill>
                <a:srgbClr val="414141"/>
              </a:solidFill>
            </a:endParaRPr>
          </a:p>
          <a:p>
            <a:pPr marL="342900" indent="-342900">
              <a:spcAft>
                <a:spcPts val="600"/>
              </a:spcAft>
              <a:buFont typeface="Arial" panose="020B0604020202020204" pitchFamily="34" charset="0"/>
              <a:buChar char="•"/>
            </a:pPr>
            <a:endParaRPr lang="en-GB" sz="2000" dirty="0">
              <a:solidFill>
                <a:srgbClr val="414141"/>
              </a:solidFill>
            </a:endParaRPr>
          </a:p>
        </p:txBody>
      </p:sp>
      <p:sp>
        <p:nvSpPr>
          <p:cNvPr id="8" name="Text Placeholder 7">
            <a:extLst>
              <a:ext uri="{FF2B5EF4-FFF2-40B4-BE49-F238E27FC236}">
                <a16:creationId xmlns:a16="http://schemas.microsoft.com/office/drawing/2014/main" id="{BF966DF3-DDBB-0691-A08D-B9C4B55754DE}"/>
              </a:ext>
            </a:extLst>
          </p:cNvPr>
          <p:cNvSpPr>
            <a:spLocks noGrp="1"/>
          </p:cNvSpPr>
          <p:nvPr>
            <p:ph type="body" sz="quarter" idx="27"/>
          </p:nvPr>
        </p:nvSpPr>
        <p:spPr>
          <a:xfrm>
            <a:off x="441008" y="235362"/>
            <a:ext cx="5041923" cy="720752"/>
          </a:xfrm>
        </p:spPr>
        <p:txBody>
          <a:bodyPr lIns="91440" tIns="45720" rIns="91440" bIns="45720" anchor="ctr">
            <a:noAutofit/>
          </a:bodyPr>
          <a:lstStyle/>
          <a:p>
            <a:r>
              <a:rPr lang="en-US" b="1" dirty="0"/>
              <a:t>Pregled modula 5</a:t>
            </a:r>
          </a:p>
        </p:txBody>
      </p:sp>
      <p:cxnSp>
        <p:nvCxnSpPr>
          <p:cNvPr id="34" name="Straight Connector 33">
            <a:extLst>
              <a:ext uri="{FF2B5EF4-FFF2-40B4-BE49-F238E27FC236}">
                <a16:creationId xmlns:a16="http://schemas.microsoft.com/office/drawing/2014/main" id="{85A7DC77-FDF9-510D-8D5F-7EFB2E86A121}"/>
              </a:ext>
            </a:extLst>
          </p:cNvPr>
          <p:cNvCxnSpPr>
            <a:cxnSpLocks/>
          </p:cNvCxnSpPr>
          <p:nvPr/>
        </p:nvCxnSpPr>
        <p:spPr>
          <a:xfrm flipH="1">
            <a:off x="5843545" y="1742369"/>
            <a:ext cx="6900460" cy="29307"/>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59192E2D-5B22-7530-D9F7-002A3A73AD4F}"/>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5</a:t>
            </a:fld>
            <a:endParaRPr lang="fr-CA" sz="1200" dirty="0"/>
          </a:p>
        </p:txBody>
      </p:sp>
      <p:pic>
        <p:nvPicPr>
          <p:cNvPr id="16" name="Picture 15">
            <a:extLst>
              <a:ext uri="{FF2B5EF4-FFF2-40B4-BE49-F238E27FC236}">
                <a16:creationId xmlns:a16="http://schemas.microsoft.com/office/drawing/2014/main" id="{8C4D350B-6C3C-E07E-453F-E431811C02D6}"/>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2003122" y="4955651"/>
            <a:ext cx="3580276" cy="2123680"/>
          </a:xfrm>
          <a:prstGeom prst="rect">
            <a:avLst/>
          </a:prstGeom>
        </p:spPr>
      </p:pic>
      <p:sp>
        <p:nvSpPr>
          <p:cNvPr id="2" name="Text Placeholder 5">
            <a:extLst>
              <a:ext uri="{FF2B5EF4-FFF2-40B4-BE49-F238E27FC236}">
                <a16:creationId xmlns:a16="http://schemas.microsoft.com/office/drawing/2014/main" id="{D6A45B87-11C8-E0E3-CEA0-1083851EE662}"/>
              </a:ext>
            </a:extLst>
          </p:cNvPr>
          <p:cNvSpPr txBox="1">
            <a:spLocks/>
          </p:cNvSpPr>
          <p:nvPr/>
        </p:nvSpPr>
        <p:spPr>
          <a:xfrm>
            <a:off x="6708063" y="383826"/>
            <a:ext cx="4415332" cy="689519"/>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3200" b="1" dirty="0"/>
              <a:t>Učni izidi</a:t>
            </a:r>
          </a:p>
          <a:p>
            <a:pPr>
              <a:lnSpc>
                <a:spcPts val="2240"/>
              </a:lnSpc>
            </a:pPr>
            <a:endParaRPr lang="en-GB" sz="3200" b="1" dirty="0"/>
          </a:p>
        </p:txBody>
      </p:sp>
    </p:spTree>
    <p:extLst>
      <p:ext uri="{BB962C8B-B14F-4D97-AF65-F5344CB8AC3E}">
        <p14:creationId xmlns:p14="http://schemas.microsoft.com/office/powerpoint/2010/main" val="345442395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5D17EC51-EDA1-756D-E256-A59176A18C9C}"/>
              </a:ext>
            </a:extLst>
          </p:cNvPr>
          <p:cNvSpPr>
            <a:spLocks noGrp="1"/>
          </p:cNvSpPr>
          <p:nvPr>
            <p:ph type="body" sz="quarter" idx="65"/>
          </p:nvPr>
        </p:nvSpPr>
        <p:spPr/>
        <p:txBody>
          <a:bodyPr lIns="91440" tIns="45720" rIns="91440" bIns="45720" anchor="ctr">
            <a:noAutofit/>
          </a:bodyPr>
          <a:lstStyle/>
          <a:p>
            <a:pPr algn="ctr"/>
            <a:r>
              <a:rPr lang="en-GB" sz="1200" dirty="0">
                <a:latin typeface="Calibri"/>
                <a:ea typeface="Calibri"/>
                <a:cs typeface="Calibri"/>
              </a:rPr>
              <a:t>Avtor fotografije: Gregor Jamnik</a:t>
            </a:r>
            <a:endParaRPr lang="en-US" sz="1200" dirty="0">
              <a:latin typeface="Calibri"/>
              <a:ea typeface="Calibri"/>
              <a:cs typeface="Calibri"/>
            </a:endParaRPr>
          </a:p>
        </p:txBody>
      </p:sp>
      <p:pic>
        <p:nvPicPr>
          <p:cNvPr id="18" name="Picture Placeholder 17" descr="Slika, ki vsebuje besede vaza, zaprt prostor, cvetje, miza&#10;&#10;Vsebina, ustvarjena z UI, morda ni pravilna.">
            <a:extLst>
              <a:ext uri="{FF2B5EF4-FFF2-40B4-BE49-F238E27FC236}">
                <a16:creationId xmlns:a16="http://schemas.microsoft.com/office/drawing/2014/main" id="{3EDB0E00-81C9-CBEC-D19C-4FB40BF8C96C}"/>
              </a:ext>
            </a:extLst>
          </p:cNvPr>
          <p:cNvPicPr>
            <a:picLocks noGrp="1" noChangeAspect="1"/>
          </p:cNvPicPr>
          <p:nvPr>
            <p:ph type="pic" sz="quarter" idx="13"/>
          </p:nvPr>
        </p:nvPicPr>
        <p:blipFill>
          <a:blip r:embed="rId2"/>
          <a:srcRect t="12147" b="12147"/>
          <a:stretch/>
        </p:blipFill>
        <p:spPr/>
      </p:pic>
      <p:sp>
        <p:nvSpPr>
          <p:cNvPr id="6" name="Text Placeholder 3">
            <a:extLst>
              <a:ext uri="{FF2B5EF4-FFF2-40B4-BE49-F238E27FC236}">
                <a16:creationId xmlns:a16="http://schemas.microsoft.com/office/drawing/2014/main" id="{759014E2-E877-0249-49AE-5CE0CD2FD493}"/>
              </a:ext>
            </a:extLst>
          </p:cNvPr>
          <p:cNvSpPr txBox="1">
            <a:spLocks/>
          </p:cNvSpPr>
          <p:nvPr/>
        </p:nvSpPr>
        <p:spPr>
          <a:xfrm>
            <a:off x="629646" y="493388"/>
            <a:ext cx="8506195" cy="80365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Primer: </a:t>
            </a:r>
            <a:r>
              <a:rPr lang="en-US" dirty="0" err="1"/>
              <a:t>Osebna</a:t>
            </a:r>
            <a:r>
              <a:rPr lang="en-US" dirty="0"/>
              <a:t> nota za </a:t>
            </a:r>
            <a:r>
              <a:rPr lang="en-US" dirty="0" err="1"/>
              <a:t>praznike</a:t>
            </a:r>
          </a:p>
          <a:p>
            <a:pPr>
              <a:lnSpc>
                <a:spcPts val="3720"/>
              </a:lnSpc>
            </a:pPr>
            <a:endParaRPr lang="en-US" dirty="0"/>
          </a:p>
        </p:txBody>
      </p:sp>
      <p:cxnSp>
        <p:nvCxnSpPr>
          <p:cNvPr id="7" name="Straight Connector 6">
            <a:extLst>
              <a:ext uri="{FF2B5EF4-FFF2-40B4-BE49-F238E27FC236}">
                <a16:creationId xmlns:a16="http://schemas.microsoft.com/office/drawing/2014/main" id="{C03E6327-8DC1-BB03-D308-B02BA789DE3A}"/>
              </a:ext>
            </a:extLst>
          </p:cNvPr>
          <p:cNvCxnSpPr>
            <a:cxnSpLocks/>
          </p:cNvCxnSpPr>
          <p:nvPr/>
        </p:nvCxnSpPr>
        <p:spPr>
          <a:xfrm>
            <a:off x="0" y="1500714"/>
            <a:ext cx="65686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4">
            <a:extLst>
              <a:ext uri="{FF2B5EF4-FFF2-40B4-BE49-F238E27FC236}">
                <a16:creationId xmlns:a16="http://schemas.microsoft.com/office/drawing/2014/main" id="{A28F8077-4532-2B50-FDA8-F6040B3A38F6}"/>
              </a:ext>
            </a:extLst>
          </p:cNvPr>
          <p:cNvSpPr txBox="1">
            <a:spLocks/>
          </p:cNvSpPr>
          <p:nvPr/>
        </p:nvSpPr>
        <p:spPr>
          <a:xfrm>
            <a:off x="629644" y="2098629"/>
            <a:ext cx="5321451" cy="4451598"/>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V telefonskem pogovoru gost omenja, da bosta z ženo med počitnicami praznovala obletnico poroke. Zabeležite si to informacijo in med bivanjem izvedite več podrobnosti v neformalnem pogovoru, da ju boste lahko presenetili na ta dan. </a:t>
            </a:r>
          </a:p>
          <a:p>
            <a:pPr indent="0">
              <a:lnSpc>
                <a:spcPts val="2240"/>
              </a:lnSpc>
              <a:buClr>
                <a:srgbClr val="459597"/>
              </a:buClr>
            </a:pPr>
            <a:endParaRPr lang="en-GB" sz="2200" dirty="0">
              <a:solidFill>
                <a:srgbClr val="414141"/>
              </a:solidFill>
            </a:endParaRPr>
          </a:p>
          <a:p>
            <a:pPr indent="0">
              <a:lnSpc>
                <a:spcPts val="2240"/>
              </a:lnSpc>
              <a:buClr>
                <a:srgbClr val="459597"/>
              </a:buClr>
            </a:pPr>
            <a:r>
              <a:rPr lang="en-GB" sz="2200" dirty="0">
                <a:solidFill>
                  <a:srgbClr val="414141"/>
                </a:solidFill>
              </a:rPr>
              <a:t>Če sta redna gosta, s katerima ste že vzpostavili osebni odnos, ju lahko spremljate tudi na družbenih omrežjih. Če gostite goste druge vere med njihovimi prazniki, ju presenetite z </a:t>
            </a:r>
            <a:r>
              <a:rPr lang="en-GB" sz="2200" dirty="0" err="1">
                <a:solidFill>
                  <a:srgbClr val="414141"/>
                </a:solidFill>
              </a:rPr>
              <a:t>majhno</a:t>
            </a:r>
            <a:r>
              <a:rPr lang="en-GB" sz="2200" dirty="0">
                <a:solidFill>
                  <a:srgbClr val="414141"/>
                </a:solidFill>
              </a:rPr>
              <a:t> </a:t>
            </a:r>
            <a:r>
              <a:rPr lang="en-GB" sz="2200" dirty="0" err="1">
                <a:solidFill>
                  <a:srgbClr val="414141"/>
                </a:solidFill>
              </a:rPr>
              <a:t>gesto</a:t>
            </a:r>
            <a:r>
              <a:rPr lang="en-GB" sz="2200" dirty="0">
                <a:solidFill>
                  <a:srgbClr val="414141"/>
                </a:solidFill>
              </a:rPr>
              <a:t> (</a:t>
            </a:r>
            <a:r>
              <a:rPr lang="en-GB" sz="2200" dirty="0" err="1">
                <a:solidFill>
                  <a:srgbClr val="414141"/>
                </a:solidFill>
              </a:rPr>
              <a:t>na</a:t>
            </a:r>
            <a:r>
              <a:rPr lang="en-GB" sz="2200" dirty="0">
                <a:solidFill>
                  <a:srgbClr val="414141"/>
                </a:solidFill>
              </a:rPr>
              <a:t> primer s torto v sobi), da pokažete, da vam je mar. </a:t>
            </a:r>
          </a:p>
          <a:p>
            <a:pPr indent="0">
              <a:lnSpc>
                <a:spcPts val="2240"/>
              </a:lnSpc>
              <a:buClr>
                <a:srgbClr val="459597"/>
              </a:buClr>
            </a:pPr>
            <a:endParaRPr lang="en-US" sz="2200" dirty="0">
              <a:solidFill>
                <a:srgbClr val="414141"/>
              </a:solidFill>
            </a:endParaRPr>
          </a:p>
        </p:txBody>
      </p:sp>
      <p:sp>
        <p:nvSpPr>
          <p:cNvPr id="14" name="Slide Number Placeholder 5">
            <a:extLst>
              <a:ext uri="{FF2B5EF4-FFF2-40B4-BE49-F238E27FC236}">
                <a16:creationId xmlns:a16="http://schemas.microsoft.com/office/drawing/2014/main" id="{C7BCA156-F6AD-C8AF-C075-74FE88F11254}"/>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50</a:t>
            </a:fld>
            <a:endParaRPr lang="fr-CA" sz="1200" dirty="0"/>
          </a:p>
        </p:txBody>
      </p:sp>
    </p:spTree>
    <p:extLst>
      <p:ext uri="{BB962C8B-B14F-4D97-AF65-F5344CB8AC3E}">
        <p14:creationId xmlns:p14="http://schemas.microsoft.com/office/powerpoint/2010/main" val="33115717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BFF07-BA4E-ED91-289F-AAEE909E3A3D}"/>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55AB393E-EBF6-8470-D2C8-A4DEA51A189F}"/>
              </a:ext>
            </a:extLst>
          </p:cNvPr>
          <p:cNvSpPr txBox="1">
            <a:spLocks/>
          </p:cNvSpPr>
          <p:nvPr/>
        </p:nvSpPr>
        <p:spPr>
          <a:xfrm>
            <a:off x="619876" y="561773"/>
            <a:ext cx="909660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Zakaj so majhni detajli pomembni za goste</a:t>
            </a:r>
          </a:p>
          <a:p>
            <a:pPr>
              <a:lnSpc>
                <a:spcPts val="3720"/>
              </a:lnSpc>
            </a:pPr>
            <a:endParaRPr lang="en-US" dirty="0"/>
          </a:p>
        </p:txBody>
      </p:sp>
      <p:cxnSp>
        <p:nvCxnSpPr>
          <p:cNvPr id="10" name="Straight Connector 9">
            <a:extLst>
              <a:ext uri="{FF2B5EF4-FFF2-40B4-BE49-F238E27FC236}">
                <a16:creationId xmlns:a16="http://schemas.microsoft.com/office/drawing/2014/main" id="{788FEB66-AA50-F8EB-93F2-22A2BB75F620}"/>
              </a:ext>
            </a:extLst>
          </p:cNvPr>
          <p:cNvCxnSpPr>
            <a:cxnSpLocks/>
          </p:cNvCxnSpPr>
          <p:nvPr/>
        </p:nvCxnSpPr>
        <p:spPr>
          <a:xfrm>
            <a:off x="0" y="1500714"/>
            <a:ext cx="65686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8B3AC1E4-D139-D09D-4E9F-128A09B99C7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51</a:t>
            </a:fld>
            <a:endParaRPr lang="fr-CA" sz="1200" dirty="0"/>
          </a:p>
        </p:txBody>
      </p:sp>
      <p:sp>
        <p:nvSpPr>
          <p:cNvPr id="4" name="Text Placeholder 5">
            <a:extLst>
              <a:ext uri="{FF2B5EF4-FFF2-40B4-BE49-F238E27FC236}">
                <a16:creationId xmlns:a16="http://schemas.microsoft.com/office/drawing/2014/main" id="{A60BD44D-7E7C-8230-0B32-363B573A17EC}"/>
              </a:ext>
            </a:extLst>
          </p:cNvPr>
          <p:cNvSpPr txBox="1">
            <a:spLocks/>
          </p:cNvSpPr>
          <p:nvPr/>
        </p:nvSpPr>
        <p:spPr>
          <a:xfrm>
            <a:off x="629645" y="2188598"/>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Kaj storiti:</a:t>
            </a:r>
          </a:p>
        </p:txBody>
      </p:sp>
      <p:sp>
        <p:nvSpPr>
          <p:cNvPr id="5" name="Text Placeholder 4">
            <a:extLst>
              <a:ext uri="{FF2B5EF4-FFF2-40B4-BE49-F238E27FC236}">
                <a16:creationId xmlns:a16="http://schemas.microsoft.com/office/drawing/2014/main" id="{10037A03-2936-D6B5-5C1A-C1798BAF138F}"/>
              </a:ext>
            </a:extLst>
          </p:cNvPr>
          <p:cNvSpPr txBox="1">
            <a:spLocks/>
          </p:cNvSpPr>
          <p:nvPr/>
        </p:nvSpPr>
        <p:spPr>
          <a:xfrm>
            <a:off x="629644" y="2892627"/>
            <a:ext cx="4541963" cy="3657600"/>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414141"/>
                </a:solidFill>
              </a:rPr>
              <a:t>Gosti se spominjajo občutka</a:t>
            </a:r>
            <a:r>
              <a:rPr lang="en-GB" sz="2200" dirty="0">
                <a:solidFill>
                  <a:srgbClr val="414141"/>
                </a:solidFill>
              </a:rPr>
              <a:t>, ne le pohištva.</a:t>
            </a:r>
          </a:p>
          <a:p>
            <a:pPr marL="342900" indent="-342900">
              <a:lnSpc>
                <a:spcPts val="2240"/>
              </a:lnSpc>
              <a:buClr>
                <a:srgbClr val="459597"/>
              </a:buClr>
              <a:buFont typeface="Arial" panose="020B0604020202020204" pitchFamily="34" charset="0"/>
              <a:buChar char="•"/>
            </a:pPr>
            <a:r>
              <a:rPr lang="en-GB" sz="2200" b="1" dirty="0" err="1">
                <a:solidFill>
                  <a:srgbClr val="414141"/>
                </a:solidFill>
              </a:rPr>
              <a:t>Ročno</a:t>
            </a:r>
            <a:r>
              <a:rPr lang="en-GB" sz="2200" b="1" dirty="0">
                <a:solidFill>
                  <a:srgbClr val="414141"/>
                </a:solidFill>
              </a:rPr>
              <a:t> </a:t>
            </a:r>
            <a:r>
              <a:rPr lang="en-GB" sz="2200" b="1" dirty="0" err="1">
                <a:solidFill>
                  <a:srgbClr val="414141"/>
                </a:solidFill>
              </a:rPr>
              <a:t>napisana</a:t>
            </a:r>
            <a:r>
              <a:rPr lang="en-GB" sz="2200" b="1" dirty="0">
                <a:solidFill>
                  <a:srgbClr val="414141"/>
                </a:solidFill>
              </a:rPr>
              <a:t> </a:t>
            </a:r>
            <a:r>
              <a:rPr lang="en-GB" sz="2200" b="1" dirty="0" err="1">
                <a:solidFill>
                  <a:srgbClr val="414141"/>
                </a:solidFill>
              </a:rPr>
              <a:t>sporočilca</a:t>
            </a:r>
            <a:r>
              <a:rPr lang="en-GB" sz="2200" dirty="0">
                <a:solidFill>
                  <a:srgbClr val="414141"/>
                </a:solidFill>
              </a:rPr>
              <a:t>, </a:t>
            </a:r>
            <a:r>
              <a:rPr lang="en-GB" sz="2200" dirty="0" err="1">
                <a:solidFill>
                  <a:srgbClr val="414141"/>
                </a:solidFill>
              </a:rPr>
              <a:t>lokalne</a:t>
            </a:r>
            <a:r>
              <a:rPr lang="en-GB" sz="2200" dirty="0">
                <a:solidFill>
                  <a:srgbClr val="414141"/>
                </a:solidFill>
              </a:rPr>
              <a:t> </a:t>
            </a:r>
            <a:r>
              <a:rPr lang="en-GB" sz="2200" dirty="0" err="1">
                <a:solidFill>
                  <a:srgbClr val="414141"/>
                </a:solidFill>
              </a:rPr>
              <a:t>dobrote</a:t>
            </a:r>
            <a:r>
              <a:rPr lang="en-GB" sz="2200" dirty="0">
                <a:solidFill>
                  <a:srgbClr val="414141"/>
                </a:solidFill>
              </a:rPr>
              <a:t> </a:t>
            </a:r>
            <a:r>
              <a:rPr lang="en-GB" sz="2200" dirty="0" err="1">
                <a:solidFill>
                  <a:srgbClr val="414141"/>
                </a:solidFill>
              </a:rPr>
              <a:t>ali</a:t>
            </a:r>
            <a:r>
              <a:rPr lang="en-GB" sz="2200" dirty="0">
                <a:solidFill>
                  <a:srgbClr val="414141"/>
                </a:solidFill>
              </a:rPr>
              <a:t> sveže cvetje lahko ustvarijo toplo in prijetno vzdušje.</a:t>
            </a:r>
          </a:p>
          <a:p>
            <a:pPr marL="342900" indent="-342900">
              <a:lnSpc>
                <a:spcPts val="2240"/>
              </a:lnSpc>
              <a:buClr>
                <a:srgbClr val="459597"/>
              </a:buClr>
              <a:buFont typeface="Arial" panose="020B0604020202020204" pitchFamily="34" charset="0"/>
              <a:buChar char="•"/>
            </a:pPr>
            <a:r>
              <a:rPr lang="en-GB" sz="2200" b="1" dirty="0">
                <a:solidFill>
                  <a:srgbClr val="414141"/>
                </a:solidFill>
              </a:rPr>
              <a:t>Osebni dotiki </a:t>
            </a:r>
            <a:r>
              <a:rPr lang="en-GB" sz="2200" dirty="0">
                <a:solidFill>
                  <a:srgbClr val="414141"/>
                </a:solidFill>
              </a:rPr>
              <a:t>ustvarjajo čustveno povezavo, kar vodi do boljših ocen in ponovnih obiskov.</a:t>
            </a:r>
          </a:p>
          <a:p>
            <a:pPr marL="342900" indent="-342900">
              <a:lnSpc>
                <a:spcPts val="2240"/>
              </a:lnSpc>
              <a:buClr>
                <a:srgbClr val="459597"/>
              </a:buClr>
              <a:buFont typeface="Arial" panose="020B0604020202020204" pitchFamily="34" charset="0"/>
              <a:buChar char="•"/>
            </a:pPr>
            <a:r>
              <a:rPr lang="en-GB" sz="2200" b="1" dirty="0">
                <a:solidFill>
                  <a:srgbClr val="414141"/>
                </a:solidFill>
              </a:rPr>
              <a:t>Gostom pokažite, </a:t>
            </a:r>
            <a:r>
              <a:rPr lang="en-GB" sz="2200" dirty="0">
                <a:solidFill>
                  <a:srgbClr val="414141"/>
                </a:solidFill>
              </a:rPr>
              <a:t>da so več kot le rezervacija.</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6" name="Freeform 5">
            <a:extLst>
              <a:ext uri="{FF2B5EF4-FFF2-40B4-BE49-F238E27FC236}">
                <a16:creationId xmlns:a16="http://schemas.microsoft.com/office/drawing/2014/main" id="{66EF3A68-CDEE-DB41-6784-5093F236FEBC}"/>
              </a:ext>
            </a:extLst>
          </p:cNvPr>
          <p:cNvSpPr/>
          <p:nvPr/>
        </p:nvSpPr>
        <p:spPr>
          <a:xfrm rot="5400000" flipH="1">
            <a:off x="6012228" y="1515613"/>
            <a:ext cx="4939029" cy="5757220"/>
          </a:xfrm>
          <a:custGeom>
            <a:avLst/>
            <a:gdLst>
              <a:gd name="connsiteX0" fmla="*/ 4939029 w 4939029"/>
              <a:gd name="connsiteY0" fmla="*/ 5278824 h 5757220"/>
              <a:gd name="connsiteX1" fmla="*/ 4939029 w 4939029"/>
              <a:gd name="connsiteY1" fmla="*/ 4637831 h 5757220"/>
              <a:gd name="connsiteX2" fmla="*/ 4939029 w 4939029"/>
              <a:gd name="connsiteY2" fmla="*/ 4540326 h 5757220"/>
              <a:gd name="connsiteX3" fmla="*/ 4939029 w 4939029"/>
              <a:gd name="connsiteY3" fmla="*/ 3899335 h 5757220"/>
              <a:gd name="connsiteX4" fmla="*/ 4939029 w 4939029"/>
              <a:gd name="connsiteY4" fmla="*/ 1379489 h 5757220"/>
              <a:gd name="connsiteX5" fmla="*/ 4939029 w 4939029"/>
              <a:gd name="connsiteY5" fmla="*/ 738497 h 5757220"/>
              <a:gd name="connsiteX6" fmla="*/ 4939029 w 4939029"/>
              <a:gd name="connsiteY6" fmla="*/ 640994 h 5757220"/>
              <a:gd name="connsiteX7" fmla="*/ 4939029 w 4939029"/>
              <a:gd name="connsiteY7" fmla="*/ 1 h 5757220"/>
              <a:gd name="connsiteX8" fmla="*/ 4328288 w 4939029"/>
              <a:gd name="connsiteY8" fmla="*/ 1 h 5757220"/>
              <a:gd name="connsiteX9" fmla="*/ 4171340 w 4939029"/>
              <a:gd name="connsiteY9" fmla="*/ 1 h 5757220"/>
              <a:gd name="connsiteX10" fmla="*/ 3925961 w 4939029"/>
              <a:gd name="connsiteY10" fmla="*/ 1 h 5757220"/>
              <a:gd name="connsiteX11" fmla="*/ 3560599 w 4939029"/>
              <a:gd name="connsiteY11" fmla="*/ 1 h 5757220"/>
              <a:gd name="connsiteX12" fmla="*/ 3315220 w 4939029"/>
              <a:gd name="connsiteY12" fmla="*/ 1 h 5757220"/>
              <a:gd name="connsiteX13" fmla="*/ 3158272 w 4939029"/>
              <a:gd name="connsiteY13" fmla="*/ 1 h 5757220"/>
              <a:gd name="connsiteX14" fmla="*/ 2547531 w 4939029"/>
              <a:gd name="connsiteY14" fmla="*/ 1 h 5757220"/>
              <a:gd name="connsiteX15" fmla="*/ 1964202 w 4939029"/>
              <a:gd name="connsiteY15" fmla="*/ 1 h 5757220"/>
              <a:gd name="connsiteX16" fmla="*/ 1964202 w 4939029"/>
              <a:gd name="connsiteY16" fmla="*/ 0 h 5757220"/>
              <a:gd name="connsiteX17" fmla="*/ 1353461 w 4939029"/>
              <a:gd name="connsiteY17" fmla="*/ 0 h 5757220"/>
              <a:gd name="connsiteX18" fmla="*/ 1196513 w 4939029"/>
              <a:gd name="connsiteY18" fmla="*/ 0 h 5757220"/>
              <a:gd name="connsiteX19" fmla="*/ 951136 w 4939029"/>
              <a:gd name="connsiteY19" fmla="*/ 0 h 5757220"/>
              <a:gd name="connsiteX20" fmla="*/ 585772 w 4939029"/>
              <a:gd name="connsiteY20" fmla="*/ 0 h 5757220"/>
              <a:gd name="connsiteX21" fmla="*/ 340395 w 4939029"/>
              <a:gd name="connsiteY21" fmla="*/ 0 h 5757220"/>
              <a:gd name="connsiteX22" fmla="*/ 183445 w 4939029"/>
              <a:gd name="connsiteY22" fmla="*/ 0 h 5757220"/>
              <a:gd name="connsiteX23" fmla="*/ 1 w 4939029"/>
              <a:gd name="connsiteY23" fmla="*/ 0 h 5757220"/>
              <a:gd name="connsiteX24" fmla="*/ 1 w 4939029"/>
              <a:gd name="connsiteY24" fmla="*/ 87662 h 5757220"/>
              <a:gd name="connsiteX25" fmla="*/ 1 w 4939029"/>
              <a:gd name="connsiteY25" fmla="*/ 439189 h 5757220"/>
              <a:gd name="connsiteX26" fmla="*/ 1 w 4939029"/>
              <a:gd name="connsiteY26" fmla="*/ 962610 h 5757220"/>
              <a:gd name="connsiteX27" fmla="*/ 1 w 4939029"/>
              <a:gd name="connsiteY27" fmla="*/ 1314137 h 5757220"/>
              <a:gd name="connsiteX28" fmla="*/ 1 w 4939029"/>
              <a:gd name="connsiteY28" fmla="*/ 1538982 h 5757220"/>
              <a:gd name="connsiteX29" fmla="*/ 1 w 4939029"/>
              <a:gd name="connsiteY29" fmla="*/ 2413930 h 5757220"/>
              <a:gd name="connsiteX30" fmla="*/ 0 w 4939029"/>
              <a:gd name="connsiteY30" fmla="*/ 2413930 h 5757220"/>
              <a:gd name="connsiteX31" fmla="*/ 0 w 4939029"/>
              <a:gd name="connsiteY31" fmla="*/ 3249606 h 5757220"/>
              <a:gd name="connsiteX32" fmla="*/ 0 w 4939029"/>
              <a:gd name="connsiteY32" fmla="*/ 4124554 h 5757220"/>
              <a:gd name="connsiteX33" fmla="*/ 0 w 4939029"/>
              <a:gd name="connsiteY33" fmla="*/ 4349399 h 5757220"/>
              <a:gd name="connsiteX34" fmla="*/ 0 w 4939029"/>
              <a:gd name="connsiteY34" fmla="*/ 4700928 h 5757220"/>
              <a:gd name="connsiteX35" fmla="*/ 0 w 4939029"/>
              <a:gd name="connsiteY35" fmla="*/ 5224347 h 5757220"/>
              <a:gd name="connsiteX36" fmla="*/ 0 w 4939029"/>
              <a:gd name="connsiteY36" fmla="*/ 5575876 h 5757220"/>
              <a:gd name="connsiteX37" fmla="*/ 0 w 4939029"/>
              <a:gd name="connsiteY37" fmla="*/ 5757220 h 5757220"/>
              <a:gd name="connsiteX38" fmla="*/ 39296 w 4939029"/>
              <a:gd name="connsiteY38" fmla="*/ 5757220 h 5757220"/>
              <a:gd name="connsiteX39" fmla="*/ 39299 w 4939029"/>
              <a:gd name="connsiteY39" fmla="*/ 5757220 h 5757220"/>
              <a:gd name="connsiteX40" fmla="*/ 404658 w 4939029"/>
              <a:gd name="connsiteY40" fmla="*/ 5757220 h 5757220"/>
              <a:gd name="connsiteX41" fmla="*/ 404663 w 4939029"/>
              <a:gd name="connsiteY41" fmla="*/ 5757220 h 5757220"/>
              <a:gd name="connsiteX42" fmla="*/ 650037 w 4939029"/>
              <a:gd name="connsiteY42" fmla="*/ 5757220 h 5757220"/>
              <a:gd name="connsiteX43" fmla="*/ 650040 w 4939029"/>
              <a:gd name="connsiteY43" fmla="*/ 5757220 h 5757220"/>
              <a:gd name="connsiteX44" fmla="*/ 806985 w 4939029"/>
              <a:gd name="connsiteY44" fmla="*/ 5757220 h 5757220"/>
              <a:gd name="connsiteX45" fmla="*/ 806990 w 4939029"/>
              <a:gd name="connsiteY45" fmla="*/ 5757220 h 5757220"/>
              <a:gd name="connsiteX46" fmla="*/ 1417726 w 4939029"/>
              <a:gd name="connsiteY46" fmla="*/ 5757220 h 5757220"/>
              <a:gd name="connsiteX47" fmla="*/ 1417730 w 4939029"/>
              <a:gd name="connsiteY47" fmla="*/ 5757220 h 5757220"/>
              <a:gd name="connsiteX48" fmla="*/ 2001052 w 4939029"/>
              <a:gd name="connsiteY48" fmla="*/ 5757220 h 5757220"/>
              <a:gd name="connsiteX49" fmla="*/ 2611793 w 4939029"/>
              <a:gd name="connsiteY49" fmla="*/ 5757220 h 5757220"/>
              <a:gd name="connsiteX50" fmla="*/ 2768743 w 4939029"/>
              <a:gd name="connsiteY50" fmla="*/ 5757220 h 5757220"/>
              <a:gd name="connsiteX51" fmla="*/ 3014120 w 4939029"/>
              <a:gd name="connsiteY51" fmla="*/ 5757220 h 5757220"/>
              <a:gd name="connsiteX52" fmla="*/ 3379484 w 4939029"/>
              <a:gd name="connsiteY52" fmla="*/ 5757220 h 5757220"/>
              <a:gd name="connsiteX53" fmla="*/ 3624859 w 4939029"/>
              <a:gd name="connsiteY53" fmla="*/ 5757220 h 5757220"/>
              <a:gd name="connsiteX54" fmla="*/ 3781811 w 4939029"/>
              <a:gd name="connsiteY54" fmla="*/ 5757220 h 5757220"/>
              <a:gd name="connsiteX55" fmla="*/ 4392551 w 4939029"/>
              <a:gd name="connsiteY55" fmla="*/ 5757220 h 5757220"/>
              <a:gd name="connsiteX56" fmla="*/ 4939029 w 4939029"/>
              <a:gd name="connsiteY56" fmla="*/ 5278824 h 575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939029" h="5757220">
                <a:moveTo>
                  <a:pt x="4939029" y="5278824"/>
                </a:moveTo>
                <a:lnTo>
                  <a:pt x="4939029" y="4637831"/>
                </a:lnTo>
                <a:lnTo>
                  <a:pt x="4939029" y="4540326"/>
                </a:lnTo>
                <a:lnTo>
                  <a:pt x="4939029" y="3899335"/>
                </a:lnTo>
                <a:lnTo>
                  <a:pt x="4939029" y="1379489"/>
                </a:lnTo>
                <a:lnTo>
                  <a:pt x="4939029" y="738497"/>
                </a:lnTo>
                <a:lnTo>
                  <a:pt x="4939029" y="640994"/>
                </a:lnTo>
                <a:lnTo>
                  <a:pt x="4939029" y="1"/>
                </a:lnTo>
                <a:lnTo>
                  <a:pt x="4328288" y="1"/>
                </a:lnTo>
                <a:lnTo>
                  <a:pt x="4171340" y="1"/>
                </a:lnTo>
                <a:lnTo>
                  <a:pt x="3925961" y="1"/>
                </a:lnTo>
                <a:lnTo>
                  <a:pt x="3560599" y="1"/>
                </a:lnTo>
                <a:lnTo>
                  <a:pt x="3315220" y="1"/>
                </a:lnTo>
                <a:lnTo>
                  <a:pt x="3158272" y="1"/>
                </a:lnTo>
                <a:lnTo>
                  <a:pt x="2547531" y="1"/>
                </a:lnTo>
                <a:lnTo>
                  <a:pt x="1964202" y="1"/>
                </a:lnTo>
                <a:lnTo>
                  <a:pt x="1964202" y="0"/>
                </a:lnTo>
                <a:lnTo>
                  <a:pt x="1353461" y="0"/>
                </a:lnTo>
                <a:lnTo>
                  <a:pt x="1196513" y="0"/>
                </a:lnTo>
                <a:lnTo>
                  <a:pt x="951136" y="0"/>
                </a:lnTo>
                <a:lnTo>
                  <a:pt x="585772" y="0"/>
                </a:lnTo>
                <a:lnTo>
                  <a:pt x="340395" y="0"/>
                </a:lnTo>
                <a:lnTo>
                  <a:pt x="183445" y="0"/>
                </a:lnTo>
                <a:lnTo>
                  <a:pt x="1" y="0"/>
                </a:lnTo>
                <a:lnTo>
                  <a:pt x="1" y="87662"/>
                </a:lnTo>
                <a:lnTo>
                  <a:pt x="1" y="439189"/>
                </a:lnTo>
                <a:lnTo>
                  <a:pt x="1" y="962610"/>
                </a:lnTo>
                <a:lnTo>
                  <a:pt x="1" y="1314137"/>
                </a:lnTo>
                <a:lnTo>
                  <a:pt x="1" y="1538982"/>
                </a:lnTo>
                <a:lnTo>
                  <a:pt x="1" y="2413930"/>
                </a:lnTo>
                <a:lnTo>
                  <a:pt x="0" y="2413930"/>
                </a:lnTo>
                <a:lnTo>
                  <a:pt x="0" y="3249606"/>
                </a:lnTo>
                <a:lnTo>
                  <a:pt x="0" y="4124554"/>
                </a:lnTo>
                <a:lnTo>
                  <a:pt x="0" y="4349399"/>
                </a:lnTo>
                <a:lnTo>
                  <a:pt x="0" y="4700928"/>
                </a:lnTo>
                <a:lnTo>
                  <a:pt x="0" y="5224347"/>
                </a:lnTo>
                <a:lnTo>
                  <a:pt x="0" y="5575876"/>
                </a:lnTo>
                <a:lnTo>
                  <a:pt x="0" y="5757220"/>
                </a:lnTo>
                <a:lnTo>
                  <a:pt x="39296" y="5757220"/>
                </a:lnTo>
                <a:lnTo>
                  <a:pt x="39299" y="5757220"/>
                </a:lnTo>
                <a:lnTo>
                  <a:pt x="404658" y="5757220"/>
                </a:lnTo>
                <a:lnTo>
                  <a:pt x="404663" y="5757220"/>
                </a:lnTo>
                <a:lnTo>
                  <a:pt x="650037" y="5757220"/>
                </a:lnTo>
                <a:lnTo>
                  <a:pt x="650040" y="5757220"/>
                </a:lnTo>
                <a:lnTo>
                  <a:pt x="806985" y="5757220"/>
                </a:lnTo>
                <a:lnTo>
                  <a:pt x="806990" y="5757220"/>
                </a:lnTo>
                <a:lnTo>
                  <a:pt x="1417726" y="5757220"/>
                </a:lnTo>
                <a:lnTo>
                  <a:pt x="1417730" y="5757220"/>
                </a:lnTo>
                <a:lnTo>
                  <a:pt x="2001052" y="5757220"/>
                </a:lnTo>
                <a:lnTo>
                  <a:pt x="2611793" y="5757220"/>
                </a:lnTo>
                <a:lnTo>
                  <a:pt x="2768743" y="5757220"/>
                </a:lnTo>
                <a:lnTo>
                  <a:pt x="3014120" y="5757220"/>
                </a:lnTo>
                <a:lnTo>
                  <a:pt x="3379484" y="5757220"/>
                </a:lnTo>
                <a:lnTo>
                  <a:pt x="3624859" y="5757220"/>
                </a:lnTo>
                <a:lnTo>
                  <a:pt x="3781811" y="5757220"/>
                </a:lnTo>
                <a:lnTo>
                  <a:pt x="4392551" y="5757220"/>
                </a:lnTo>
                <a:cubicBezTo>
                  <a:pt x="4695352" y="5757220"/>
                  <a:pt x="4939029" y="5542331"/>
                  <a:pt x="4939029" y="5278824"/>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2" name="Text Placeholder 1">
            <a:extLst>
              <a:ext uri="{FF2B5EF4-FFF2-40B4-BE49-F238E27FC236}">
                <a16:creationId xmlns:a16="http://schemas.microsoft.com/office/drawing/2014/main" id="{D4CF2A4D-1ABC-AC65-17A9-2435263C7F27}"/>
              </a:ext>
            </a:extLst>
          </p:cNvPr>
          <p:cNvSpPr txBox="1">
            <a:spLocks/>
          </p:cNvSpPr>
          <p:nvPr/>
        </p:nvSpPr>
        <p:spPr>
          <a:xfrm>
            <a:off x="6099856" y="2456228"/>
            <a:ext cx="4970292"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Orodja in nasveti:</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Za sporočila uporabite recikliran papir ali majhne lokalne razglednice.</a:t>
            </a:r>
          </a:p>
          <a:p>
            <a:pPr marL="342900" indent="-342900" algn="l">
              <a:lnSpc>
                <a:spcPts val="2340"/>
              </a:lnSpc>
              <a:spcBef>
                <a:spcPts val="0"/>
              </a:spcBef>
              <a:buFont typeface="Arial" panose="020B0604020202020204" pitchFamily="34" charset="0"/>
              <a:buChar char="•"/>
            </a:pPr>
            <a:r>
              <a:rPr lang="en-IE" sz="2200" dirty="0"/>
              <a:t>Dodajte lokalni izraz (npr. </a:t>
            </a:r>
            <a:r>
              <a:rPr lang="en-IE" sz="2200" dirty="0" err="1"/>
              <a:t>»Dobrodošli</a:t>
            </a:r>
            <a:r>
              <a:rPr lang="en-IE" sz="2200" dirty="0"/>
              <a:t>!« ali »Dobrodošli v Mariboru!«).</a:t>
            </a:r>
          </a:p>
          <a:p>
            <a:pPr marL="342900" indent="-342900" algn="l">
              <a:lnSpc>
                <a:spcPts val="2340"/>
              </a:lnSpc>
              <a:spcBef>
                <a:spcPts val="0"/>
              </a:spcBef>
              <a:buFont typeface="Arial" panose="020B0604020202020204" pitchFamily="34" charset="0"/>
              <a:buChar char="•"/>
            </a:pPr>
            <a:r>
              <a:rPr lang="en-IE" sz="2200" dirty="0"/>
              <a:t>Pripravite košarico z majhnimi sezonskimi izdelki – zeliščnim čajem, domačo marmelado ali suhim sadjem iz regije.</a:t>
            </a:r>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pic>
        <p:nvPicPr>
          <p:cNvPr id="2" name="Picture 1">
            <a:extLst>
              <a:ext uri="{FF2B5EF4-FFF2-40B4-BE49-F238E27FC236}">
                <a16:creationId xmlns:a16="http://schemas.microsoft.com/office/drawing/2014/main" id="{494C000D-6D87-7563-A628-093624E01C0D}"/>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4646250" y="4822738"/>
            <a:ext cx="3580276" cy="2659133"/>
          </a:xfrm>
          <a:prstGeom prst="rect">
            <a:avLst/>
          </a:prstGeom>
        </p:spPr>
      </p:pic>
    </p:spTree>
    <p:extLst>
      <p:ext uri="{BB962C8B-B14F-4D97-AF65-F5344CB8AC3E}">
        <p14:creationId xmlns:p14="http://schemas.microsoft.com/office/powerpoint/2010/main" val="7290828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30BB9-D46B-7969-B284-7DB4107F7124}"/>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463E3F9C-49A9-5C52-5F04-89FBE9E5A2FF}"/>
              </a:ext>
            </a:extLst>
          </p:cNvPr>
          <p:cNvSpPr txBox="1">
            <a:spLocks/>
          </p:cNvSpPr>
          <p:nvPr/>
        </p:nvSpPr>
        <p:spPr>
          <a:xfrm>
            <a:off x="629645" y="757158"/>
            <a:ext cx="737562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Primer: </a:t>
            </a:r>
            <a:r>
              <a:rPr lang="en-US" dirty="0"/>
              <a:t>S pozdravi za redne goste</a:t>
            </a:r>
          </a:p>
          <a:p>
            <a:pPr>
              <a:lnSpc>
                <a:spcPts val="3720"/>
              </a:lnSpc>
            </a:pPr>
            <a:endParaRPr lang="en-US" dirty="0"/>
          </a:p>
        </p:txBody>
      </p:sp>
      <p:cxnSp>
        <p:nvCxnSpPr>
          <p:cNvPr id="10" name="Straight Connector 9">
            <a:extLst>
              <a:ext uri="{FF2B5EF4-FFF2-40B4-BE49-F238E27FC236}">
                <a16:creationId xmlns:a16="http://schemas.microsoft.com/office/drawing/2014/main" id="{2310155E-C852-C0EE-12C9-91B66AB02FA3}"/>
              </a:ext>
            </a:extLst>
          </p:cNvPr>
          <p:cNvCxnSpPr>
            <a:cxnSpLocks/>
          </p:cNvCxnSpPr>
          <p:nvPr/>
        </p:nvCxnSpPr>
        <p:spPr>
          <a:xfrm>
            <a:off x="0" y="2010379"/>
            <a:ext cx="455701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3E33C5CE-E032-2E53-0011-A0B2032AFA2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52</a:t>
            </a:fld>
            <a:endParaRPr lang="fr-CA" sz="1200" dirty="0"/>
          </a:p>
        </p:txBody>
      </p:sp>
      <p:sp>
        <p:nvSpPr>
          <p:cNvPr id="5" name="Text Placeholder 4">
            <a:extLst>
              <a:ext uri="{FF2B5EF4-FFF2-40B4-BE49-F238E27FC236}">
                <a16:creationId xmlns:a16="http://schemas.microsoft.com/office/drawing/2014/main" id="{9EE294C6-E85D-950E-B72C-3ACC8AAD15E3}"/>
              </a:ext>
            </a:extLst>
          </p:cNvPr>
          <p:cNvSpPr txBox="1">
            <a:spLocks/>
          </p:cNvSpPr>
          <p:nvPr/>
        </p:nvSpPr>
        <p:spPr>
          <a:xfrm>
            <a:off x="629644" y="2892627"/>
            <a:ext cx="3807445"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Ročno napisana kartica bo še dodatno izrazila vašo iskrenost in hvaležnost za ponovni obisk. </a:t>
            </a:r>
          </a:p>
          <a:p>
            <a:pPr indent="0">
              <a:lnSpc>
                <a:spcPts val="2240"/>
              </a:lnSpc>
              <a:buClr>
                <a:srgbClr val="459597"/>
              </a:buClr>
            </a:pPr>
            <a:endParaRPr lang="en-GB" sz="2200" dirty="0">
              <a:solidFill>
                <a:srgbClr val="414141"/>
              </a:solidFill>
            </a:endParaRPr>
          </a:p>
          <a:p>
            <a:pPr indent="0">
              <a:lnSpc>
                <a:spcPts val="2240"/>
              </a:lnSpc>
              <a:buClr>
                <a:srgbClr val="459597"/>
              </a:buClr>
            </a:pPr>
            <a:r>
              <a:rPr lang="en-GB" sz="2200" dirty="0">
                <a:solidFill>
                  <a:srgbClr val="414141"/>
                </a:solidFill>
              </a:rPr>
              <a:t>Dodajte svojemu posvetilu pozornost, ki prihaja iz srca, ki jo je mogoče porabiti ali shraniti kot spomin. </a:t>
            </a:r>
          </a:p>
          <a:p>
            <a:pPr indent="0">
              <a:lnSpc>
                <a:spcPts val="2240"/>
              </a:lnSpc>
              <a:buClr>
                <a:srgbClr val="459597"/>
              </a:buClr>
            </a:pPr>
            <a:endParaRPr lang="en-US" sz="2200" dirty="0">
              <a:solidFill>
                <a:srgbClr val="414141"/>
              </a:solidFill>
            </a:endParaRPr>
          </a:p>
        </p:txBody>
      </p:sp>
      <p:pic>
        <p:nvPicPr>
          <p:cNvPr id="3" name="Picture 2">
            <a:extLst>
              <a:ext uri="{FF2B5EF4-FFF2-40B4-BE49-F238E27FC236}">
                <a16:creationId xmlns:a16="http://schemas.microsoft.com/office/drawing/2014/main" id="{CC3462F9-72EE-2919-E69A-2511F3A23E7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167266" y="1256818"/>
            <a:ext cx="8024734" cy="5283017"/>
          </a:xfrm>
          <a:prstGeom prst="rect">
            <a:avLst/>
          </a:prstGeom>
          <a:noFill/>
        </p:spPr>
      </p:pic>
      <p:sp>
        <p:nvSpPr>
          <p:cNvPr id="13" name="Rectangle 12">
            <a:extLst>
              <a:ext uri="{FF2B5EF4-FFF2-40B4-BE49-F238E27FC236}">
                <a16:creationId xmlns:a16="http://schemas.microsoft.com/office/drawing/2014/main" id="{3D01F6A0-1643-451D-6769-8240299DD886}"/>
              </a:ext>
            </a:extLst>
          </p:cNvPr>
          <p:cNvSpPr/>
          <p:nvPr/>
        </p:nvSpPr>
        <p:spPr>
          <a:xfrm>
            <a:off x="5276400" y="1828800"/>
            <a:ext cx="5756361" cy="32378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Slika 4" descr="Slika, ki vsebuje besede besedilo, rokopis, pisava, posnetek zaslona&#10;&#10;Vsebina, ustvarjena z UI, morda ni pravilna.">
            <a:extLst>
              <a:ext uri="{FF2B5EF4-FFF2-40B4-BE49-F238E27FC236}">
                <a16:creationId xmlns:a16="http://schemas.microsoft.com/office/drawing/2014/main" id="{01DCCFD4-4BC6-18C8-C8DD-5455BC53549A}"/>
              </a:ext>
            </a:extLst>
          </p:cNvPr>
          <p:cNvPicPr>
            <a:picLocks noChangeAspect="1"/>
          </p:cNvPicPr>
          <p:nvPr/>
        </p:nvPicPr>
        <p:blipFill>
          <a:blip r:embed="rId3"/>
          <a:srcRect l="14667" t="10471" r="7369" b="13456"/>
          <a:stretch/>
        </p:blipFill>
        <p:spPr>
          <a:xfrm>
            <a:off x="5546223" y="2339006"/>
            <a:ext cx="5151371" cy="2446145"/>
          </a:xfrm>
          <a:prstGeom prst="rect">
            <a:avLst/>
          </a:prstGeom>
        </p:spPr>
      </p:pic>
      <p:pic>
        <p:nvPicPr>
          <p:cNvPr id="15" name="Slika 4" descr="Slika, ki vsebuje besede besedilo, rokopis, pisava, posnetek zaslona&#10;&#10;Vsebina, ustvarjena z UI, morda ni pravilna.">
            <a:extLst>
              <a:ext uri="{FF2B5EF4-FFF2-40B4-BE49-F238E27FC236}">
                <a16:creationId xmlns:a16="http://schemas.microsoft.com/office/drawing/2014/main" id="{072FBE63-EA3C-E113-1397-557A3B4565E4}"/>
              </a:ext>
            </a:extLst>
          </p:cNvPr>
          <p:cNvPicPr>
            <a:picLocks noChangeAspect="1"/>
          </p:cNvPicPr>
          <p:nvPr/>
        </p:nvPicPr>
        <p:blipFill>
          <a:blip r:embed="rId3"/>
          <a:srcRect l="576" t="7958" r="85077" b="63769"/>
          <a:stretch/>
        </p:blipFill>
        <p:spPr>
          <a:xfrm>
            <a:off x="9927830" y="1895692"/>
            <a:ext cx="1039587" cy="996935"/>
          </a:xfrm>
          <a:prstGeom prst="rect">
            <a:avLst/>
          </a:prstGeom>
        </p:spPr>
      </p:pic>
    </p:spTree>
    <p:extLst>
      <p:ext uri="{BB962C8B-B14F-4D97-AF65-F5344CB8AC3E}">
        <p14:creationId xmlns:p14="http://schemas.microsoft.com/office/powerpoint/2010/main" val="40928339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A313C-7F74-92B0-19CA-532DFA7F9B96}"/>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C21C60D6-2622-F028-A959-9278F3780C47}"/>
              </a:ext>
            </a:extLst>
          </p:cNvPr>
          <p:cNvSpPr txBox="1">
            <a:spLocks/>
          </p:cNvSpPr>
          <p:nvPr/>
        </p:nvSpPr>
        <p:spPr>
          <a:xfrm>
            <a:off x="629645" y="307773"/>
            <a:ext cx="6335931" cy="80365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"Enostavne ideje za </a:t>
            </a:r>
            <a:r>
              <a:rPr lang="en-US" dirty="0" err="1"/>
              <a:t>osebne</a:t>
            </a:r>
            <a:r>
              <a:rPr lang="en-US" dirty="0"/>
              <a:t> </a:t>
            </a:r>
            <a:r>
              <a:rPr lang="en-US" dirty="0" err="1"/>
              <a:t>dodatke</a:t>
            </a:r>
            <a:r>
              <a:rPr lang="en-US" dirty="0"/>
              <a:t>, ki ne </a:t>
            </a:r>
            <a:r>
              <a:rPr lang="en-US" dirty="0" err="1"/>
              <a:t>stanejo</a:t>
            </a:r>
            <a:r>
              <a:rPr lang="en-US" dirty="0"/>
              <a:t> </a:t>
            </a:r>
            <a:r>
              <a:rPr lang="en-US" dirty="0" err="1"/>
              <a:t>veliko</a:t>
            </a:r>
            <a:r>
              <a:rPr lang="en-US" dirty="0"/>
              <a:t>."</a:t>
            </a:r>
          </a:p>
          <a:p>
            <a:pPr>
              <a:lnSpc>
                <a:spcPts val="3720"/>
              </a:lnSpc>
            </a:pPr>
            <a:endParaRPr lang="en-US" dirty="0"/>
          </a:p>
        </p:txBody>
      </p:sp>
      <p:cxnSp>
        <p:nvCxnSpPr>
          <p:cNvPr id="10" name="Straight Connector 9">
            <a:extLst>
              <a:ext uri="{FF2B5EF4-FFF2-40B4-BE49-F238E27FC236}">
                <a16:creationId xmlns:a16="http://schemas.microsoft.com/office/drawing/2014/main" id="{42B89DCB-74DD-CA73-B42B-D7EEC2E58ED8}"/>
              </a:ext>
            </a:extLst>
          </p:cNvPr>
          <p:cNvCxnSpPr>
            <a:cxnSpLocks/>
          </p:cNvCxnSpPr>
          <p:nvPr/>
        </p:nvCxnSpPr>
        <p:spPr>
          <a:xfrm>
            <a:off x="0" y="1500714"/>
            <a:ext cx="65686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2B5983EB-7F02-FF3F-4601-17C7B815ED0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53</a:t>
            </a:fld>
            <a:endParaRPr lang="fr-CA" sz="1200" dirty="0"/>
          </a:p>
        </p:txBody>
      </p:sp>
      <p:sp>
        <p:nvSpPr>
          <p:cNvPr id="4" name="Text Placeholder 5">
            <a:extLst>
              <a:ext uri="{FF2B5EF4-FFF2-40B4-BE49-F238E27FC236}">
                <a16:creationId xmlns:a16="http://schemas.microsoft.com/office/drawing/2014/main" id="{D1131F13-FF0D-597E-4DD2-F0483DA220CF}"/>
              </a:ext>
            </a:extLst>
          </p:cNvPr>
          <p:cNvSpPr txBox="1">
            <a:spLocks/>
          </p:cNvSpPr>
          <p:nvPr/>
        </p:nvSpPr>
        <p:spPr>
          <a:xfrm>
            <a:off x="629645" y="1709906"/>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Kaj storiti:</a:t>
            </a:r>
          </a:p>
        </p:txBody>
      </p:sp>
      <p:sp>
        <p:nvSpPr>
          <p:cNvPr id="5" name="Text Placeholder 4">
            <a:extLst>
              <a:ext uri="{FF2B5EF4-FFF2-40B4-BE49-F238E27FC236}">
                <a16:creationId xmlns:a16="http://schemas.microsoft.com/office/drawing/2014/main" id="{2D2EEECD-7303-1561-1006-DD1E59EBFCDD}"/>
              </a:ext>
            </a:extLst>
          </p:cNvPr>
          <p:cNvSpPr txBox="1">
            <a:spLocks/>
          </p:cNvSpPr>
          <p:nvPr/>
        </p:nvSpPr>
        <p:spPr>
          <a:xfrm>
            <a:off x="629644" y="2384627"/>
            <a:ext cx="4305427"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414141"/>
                </a:solidFill>
              </a:rPr>
              <a:t>Pustite kratek seznam </a:t>
            </a:r>
            <a:r>
              <a:rPr lang="en-GB" sz="2200" dirty="0">
                <a:solidFill>
                  <a:srgbClr val="414141"/>
                </a:solidFill>
              </a:rPr>
              <a:t>svojih </a:t>
            </a:r>
            <a:r>
              <a:rPr lang="en-GB" sz="2200" dirty="0" err="1">
                <a:solidFill>
                  <a:srgbClr val="414141"/>
                </a:solidFill>
              </a:rPr>
              <a:t>najljubših </a:t>
            </a:r>
            <a:r>
              <a:rPr lang="en-GB" sz="2200" dirty="0">
                <a:solidFill>
                  <a:srgbClr val="414141"/>
                </a:solidFill>
              </a:rPr>
              <a:t>kavarn, tržnic ali sprehajališč v bližini.</a:t>
            </a:r>
          </a:p>
          <a:p>
            <a:pPr marL="342900" indent="-342900">
              <a:lnSpc>
                <a:spcPts val="2240"/>
              </a:lnSpc>
              <a:buClr>
                <a:srgbClr val="459597"/>
              </a:buClr>
              <a:buFont typeface="Arial" panose="020B0604020202020204" pitchFamily="34" charset="0"/>
              <a:buChar char="•"/>
            </a:pPr>
            <a:r>
              <a:rPr lang="en-GB" sz="2200" b="1" dirty="0">
                <a:solidFill>
                  <a:srgbClr val="414141"/>
                </a:solidFill>
              </a:rPr>
              <a:t>Uporabite vonj: </a:t>
            </a:r>
            <a:r>
              <a:rPr lang="en-GB" sz="2200" dirty="0">
                <a:solidFill>
                  <a:srgbClr val="414141"/>
                </a:solidFill>
              </a:rPr>
              <a:t>lahka vrečka sivke, sveži citrus v kuhinji ali pomirjujoča zeliščna mešanica.</a:t>
            </a:r>
          </a:p>
          <a:p>
            <a:pPr marL="342900" indent="-342900">
              <a:lnSpc>
                <a:spcPts val="2240"/>
              </a:lnSpc>
              <a:buClr>
                <a:srgbClr val="459597"/>
              </a:buClr>
              <a:buFont typeface="Arial" panose="020B0604020202020204" pitchFamily="34" charset="0"/>
              <a:buChar char="•"/>
            </a:pPr>
            <a:r>
              <a:rPr lang="en-GB" sz="2200" b="1" dirty="0">
                <a:solidFill>
                  <a:srgbClr val="414141"/>
                </a:solidFill>
              </a:rPr>
              <a:t>Ponudite </a:t>
            </a:r>
            <a:r>
              <a:rPr lang="en-GB" sz="2200" dirty="0">
                <a:solidFill>
                  <a:srgbClr val="414141"/>
                </a:solidFill>
              </a:rPr>
              <a:t>gostom </a:t>
            </a:r>
            <a:r>
              <a:rPr lang="en-GB" sz="2200" b="1" dirty="0">
                <a:solidFill>
                  <a:srgbClr val="414141"/>
                </a:solidFill>
              </a:rPr>
              <a:t>ponovno </a:t>
            </a:r>
            <a:r>
              <a:rPr lang="en-GB" sz="2200" dirty="0">
                <a:solidFill>
                  <a:srgbClr val="414141"/>
                </a:solidFill>
              </a:rPr>
              <a:t>uporabno</a:t>
            </a:r>
            <a:r>
              <a:rPr lang="en-GB" sz="2200" b="1" dirty="0">
                <a:solidFill>
                  <a:srgbClr val="414141"/>
                </a:solidFill>
              </a:rPr>
              <a:t> nakupovalno vrečko </a:t>
            </a:r>
            <a:r>
              <a:rPr lang="en-GB" sz="2200" dirty="0">
                <a:solidFill>
                  <a:srgbClr val="414141"/>
                </a:solidFill>
              </a:rPr>
              <a:t>ali dežnik.</a:t>
            </a:r>
          </a:p>
          <a:p>
            <a:pPr marL="342900" indent="-342900">
              <a:lnSpc>
                <a:spcPts val="2240"/>
              </a:lnSpc>
              <a:buClr>
                <a:srgbClr val="459597"/>
              </a:buClr>
              <a:buFont typeface="Arial" panose="020B0604020202020204" pitchFamily="34" charset="0"/>
              <a:buChar char="•"/>
            </a:pPr>
            <a:r>
              <a:rPr lang="en-GB" sz="2200" b="1" dirty="0">
                <a:solidFill>
                  <a:srgbClr val="414141"/>
                </a:solidFill>
              </a:rPr>
              <a:t>Praznujte posebne trenutke </a:t>
            </a:r>
            <a:r>
              <a:rPr lang="en-GB" sz="2200" dirty="0">
                <a:solidFill>
                  <a:srgbClr val="414141"/>
                </a:solidFill>
              </a:rPr>
              <a:t>– vprašajte, ali praznujejo kaj posebnega, in pustite sporočilo ali majhno pozornost.</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lvl="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6" name="Freeform 5">
            <a:extLst>
              <a:ext uri="{FF2B5EF4-FFF2-40B4-BE49-F238E27FC236}">
                <a16:creationId xmlns:a16="http://schemas.microsoft.com/office/drawing/2014/main" id="{8FD07853-CD11-0848-10B0-D2A63235320C}"/>
              </a:ext>
            </a:extLst>
          </p:cNvPr>
          <p:cNvSpPr/>
          <p:nvPr/>
        </p:nvSpPr>
        <p:spPr>
          <a:xfrm rot="5400000" flipH="1">
            <a:off x="6012228" y="1515613"/>
            <a:ext cx="4939029" cy="5757220"/>
          </a:xfrm>
          <a:custGeom>
            <a:avLst/>
            <a:gdLst>
              <a:gd name="connsiteX0" fmla="*/ 4939029 w 4939029"/>
              <a:gd name="connsiteY0" fmla="*/ 5278824 h 5757220"/>
              <a:gd name="connsiteX1" fmla="*/ 4939029 w 4939029"/>
              <a:gd name="connsiteY1" fmla="*/ 4637831 h 5757220"/>
              <a:gd name="connsiteX2" fmla="*/ 4939029 w 4939029"/>
              <a:gd name="connsiteY2" fmla="*/ 4540326 h 5757220"/>
              <a:gd name="connsiteX3" fmla="*/ 4939029 w 4939029"/>
              <a:gd name="connsiteY3" fmla="*/ 3899335 h 5757220"/>
              <a:gd name="connsiteX4" fmla="*/ 4939029 w 4939029"/>
              <a:gd name="connsiteY4" fmla="*/ 1379489 h 5757220"/>
              <a:gd name="connsiteX5" fmla="*/ 4939029 w 4939029"/>
              <a:gd name="connsiteY5" fmla="*/ 738497 h 5757220"/>
              <a:gd name="connsiteX6" fmla="*/ 4939029 w 4939029"/>
              <a:gd name="connsiteY6" fmla="*/ 640994 h 5757220"/>
              <a:gd name="connsiteX7" fmla="*/ 4939029 w 4939029"/>
              <a:gd name="connsiteY7" fmla="*/ 1 h 5757220"/>
              <a:gd name="connsiteX8" fmla="*/ 4328288 w 4939029"/>
              <a:gd name="connsiteY8" fmla="*/ 1 h 5757220"/>
              <a:gd name="connsiteX9" fmla="*/ 4171340 w 4939029"/>
              <a:gd name="connsiteY9" fmla="*/ 1 h 5757220"/>
              <a:gd name="connsiteX10" fmla="*/ 3925961 w 4939029"/>
              <a:gd name="connsiteY10" fmla="*/ 1 h 5757220"/>
              <a:gd name="connsiteX11" fmla="*/ 3560599 w 4939029"/>
              <a:gd name="connsiteY11" fmla="*/ 1 h 5757220"/>
              <a:gd name="connsiteX12" fmla="*/ 3315220 w 4939029"/>
              <a:gd name="connsiteY12" fmla="*/ 1 h 5757220"/>
              <a:gd name="connsiteX13" fmla="*/ 3158272 w 4939029"/>
              <a:gd name="connsiteY13" fmla="*/ 1 h 5757220"/>
              <a:gd name="connsiteX14" fmla="*/ 2547531 w 4939029"/>
              <a:gd name="connsiteY14" fmla="*/ 1 h 5757220"/>
              <a:gd name="connsiteX15" fmla="*/ 1964202 w 4939029"/>
              <a:gd name="connsiteY15" fmla="*/ 1 h 5757220"/>
              <a:gd name="connsiteX16" fmla="*/ 1964202 w 4939029"/>
              <a:gd name="connsiteY16" fmla="*/ 0 h 5757220"/>
              <a:gd name="connsiteX17" fmla="*/ 1353461 w 4939029"/>
              <a:gd name="connsiteY17" fmla="*/ 0 h 5757220"/>
              <a:gd name="connsiteX18" fmla="*/ 1196513 w 4939029"/>
              <a:gd name="connsiteY18" fmla="*/ 0 h 5757220"/>
              <a:gd name="connsiteX19" fmla="*/ 951136 w 4939029"/>
              <a:gd name="connsiteY19" fmla="*/ 0 h 5757220"/>
              <a:gd name="connsiteX20" fmla="*/ 585772 w 4939029"/>
              <a:gd name="connsiteY20" fmla="*/ 0 h 5757220"/>
              <a:gd name="connsiteX21" fmla="*/ 340395 w 4939029"/>
              <a:gd name="connsiteY21" fmla="*/ 0 h 5757220"/>
              <a:gd name="connsiteX22" fmla="*/ 183445 w 4939029"/>
              <a:gd name="connsiteY22" fmla="*/ 0 h 5757220"/>
              <a:gd name="connsiteX23" fmla="*/ 1 w 4939029"/>
              <a:gd name="connsiteY23" fmla="*/ 0 h 5757220"/>
              <a:gd name="connsiteX24" fmla="*/ 1 w 4939029"/>
              <a:gd name="connsiteY24" fmla="*/ 87662 h 5757220"/>
              <a:gd name="connsiteX25" fmla="*/ 1 w 4939029"/>
              <a:gd name="connsiteY25" fmla="*/ 439189 h 5757220"/>
              <a:gd name="connsiteX26" fmla="*/ 1 w 4939029"/>
              <a:gd name="connsiteY26" fmla="*/ 962610 h 5757220"/>
              <a:gd name="connsiteX27" fmla="*/ 1 w 4939029"/>
              <a:gd name="connsiteY27" fmla="*/ 1314137 h 5757220"/>
              <a:gd name="connsiteX28" fmla="*/ 1 w 4939029"/>
              <a:gd name="connsiteY28" fmla="*/ 1538982 h 5757220"/>
              <a:gd name="connsiteX29" fmla="*/ 1 w 4939029"/>
              <a:gd name="connsiteY29" fmla="*/ 2413930 h 5757220"/>
              <a:gd name="connsiteX30" fmla="*/ 0 w 4939029"/>
              <a:gd name="connsiteY30" fmla="*/ 2413930 h 5757220"/>
              <a:gd name="connsiteX31" fmla="*/ 0 w 4939029"/>
              <a:gd name="connsiteY31" fmla="*/ 3249606 h 5757220"/>
              <a:gd name="connsiteX32" fmla="*/ 0 w 4939029"/>
              <a:gd name="connsiteY32" fmla="*/ 4124554 h 5757220"/>
              <a:gd name="connsiteX33" fmla="*/ 0 w 4939029"/>
              <a:gd name="connsiteY33" fmla="*/ 4349399 h 5757220"/>
              <a:gd name="connsiteX34" fmla="*/ 0 w 4939029"/>
              <a:gd name="connsiteY34" fmla="*/ 4700928 h 5757220"/>
              <a:gd name="connsiteX35" fmla="*/ 0 w 4939029"/>
              <a:gd name="connsiteY35" fmla="*/ 5224347 h 5757220"/>
              <a:gd name="connsiteX36" fmla="*/ 0 w 4939029"/>
              <a:gd name="connsiteY36" fmla="*/ 5575876 h 5757220"/>
              <a:gd name="connsiteX37" fmla="*/ 0 w 4939029"/>
              <a:gd name="connsiteY37" fmla="*/ 5757220 h 5757220"/>
              <a:gd name="connsiteX38" fmla="*/ 39296 w 4939029"/>
              <a:gd name="connsiteY38" fmla="*/ 5757220 h 5757220"/>
              <a:gd name="connsiteX39" fmla="*/ 39299 w 4939029"/>
              <a:gd name="connsiteY39" fmla="*/ 5757220 h 5757220"/>
              <a:gd name="connsiteX40" fmla="*/ 404658 w 4939029"/>
              <a:gd name="connsiteY40" fmla="*/ 5757220 h 5757220"/>
              <a:gd name="connsiteX41" fmla="*/ 404663 w 4939029"/>
              <a:gd name="connsiteY41" fmla="*/ 5757220 h 5757220"/>
              <a:gd name="connsiteX42" fmla="*/ 650037 w 4939029"/>
              <a:gd name="connsiteY42" fmla="*/ 5757220 h 5757220"/>
              <a:gd name="connsiteX43" fmla="*/ 650040 w 4939029"/>
              <a:gd name="connsiteY43" fmla="*/ 5757220 h 5757220"/>
              <a:gd name="connsiteX44" fmla="*/ 806985 w 4939029"/>
              <a:gd name="connsiteY44" fmla="*/ 5757220 h 5757220"/>
              <a:gd name="connsiteX45" fmla="*/ 806990 w 4939029"/>
              <a:gd name="connsiteY45" fmla="*/ 5757220 h 5757220"/>
              <a:gd name="connsiteX46" fmla="*/ 1417726 w 4939029"/>
              <a:gd name="connsiteY46" fmla="*/ 5757220 h 5757220"/>
              <a:gd name="connsiteX47" fmla="*/ 1417730 w 4939029"/>
              <a:gd name="connsiteY47" fmla="*/ 5757220 h 5757220"/>
              <a:gd name="connsiteX48" fmla="*/ 2001052 w 4939029"/>
              <a:gd name="connsiteY48" fmla="*/ 5757220 h 5757220"/>
              <a:gd name="connsiteX49" fmla="*/ 2611793 w 4939029"/>
              <a:gd name="connsiteY49" fmla="*/ 5757220 h 5757220"/>
              <a:gd name="connsiteX50" fmla="*/ 2768743 w 4939029"/>
              <a:gd name="connsiteY50" fmla="*/ 5757220 h 5757220"/>
              <a:gd name="connsiteX51" fmla="*/ 3014120 w 4939029"/>
              <a:gd name="connsiteY51" fmla="*/ 5757220 h 5757220"/>
              <a:gd name="connsiteX52" fmla="*/ 3379484 w 4939029"/>
              <a:gd name="connsiteY52" fmla="*/ 5757220 h 5757220"/>
              <a:gd name="connsiteX53" fmla="*/ 3624859 w 4939029"/>
              <a:gd name="connsiteY53" fmla="*/ 5757220 h 5757220"/>
              <a:gd name="connsiteX54" fmla="*/ 3781811 w 4939029"/>
              <a:gd name="connsiteY54" fmla="*/ 5757220 h 5757220"/>
              <a:gd name="connsiteX55" fmla="*/ 4392551 w 4939029"/>
              <a:gd name="connsiteY55" fmla="*/ 5757220 h 5757220"/>
              <a:gd name="connsiteX56" fmla="*/ 4939029 w 4939029"/>
              <a:gd name="connsiteY56" fmla="*/ 5278824 h 575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939029" h="5757220">
                <a:moveTo>
                  <a:pt x="4939029" y="5278824"/>
                </a:moveTo>
                <a:lnTo>
                  <a:pt x="4939029" y="4637831"/>
                </a:lnTo>
                <a:lnTo>
                  <a:pt x="4939029" y="4540326"/>
                </a:lnTo>
                <a:lnTo>
                  <a:pt x="4939029" y="3899335"/>
                </a:lnTo>
                <a:lnTo>
                  <a:pt x="4939029" y="1379489"/>
                </a:lnTo>
                <a:lnTo>
                  <a:pt x="4939029" y="738497"/>
                </a:lnTo>
                <a:lnTo>
                  <a:pt x="4939029" y="640994"/>
                </a:lnTo>
                <a:lnTo>
                  <a:pt x="4939029" y="1"/>
                </a:lnTo>
                <a:lnTo>
                  <a:pt x="4328288" y="1"/>
                </a:lnTo>
                <a:lnTo>
                  <a:pt x="4171340" y="1"/>
                </a:lnTo>
                <a:lnTo>
                  <a:pt x="3925961" y="1"/>
                </a:lnTo>
                <a:lnTo>
                  <a:pt x="3560599" y="1"/>
                </a:lnTo>
                <a:lnTo>
                  <a:pt x="3315220" y="1"/>
                </a:lnTo>
                <a:lnTo>
                  <a:pt x="3158272" y="1"/>
                </a:lnTo>
                <a:lnTo>
                  <a:pt x="2547531" y="1"/>
                </a:lnTo>
                <a:lnTo>
                  <a:pt x="1964202" y="1"/>
                </a:lnTo>
                <a:lnTo>
                  <a:pt x="1964202" y="0"/>
                </a:lnTo>
                <a:lnTo>
                  <a:pt x="1353461" y="0"/>
                </a:lnTo>
                <a:lnTo>
                  <a:pt x="1196513" y="0"/>
                </a:lnTo>
                <a:lnTo>
                  <a:pt x="951136" y="0"/>
                </a:lnTo>
                <a:lnTo>
                  <a:pt x="585772" y="0"/>
                </a:lnTo>
                <a:lnTo>
                  <a:pt x="340395" y="0"/>
                </a:lnTo>
                <a:lnTo>
                  <a:pt x="183445" y="0"/>
                </a:lnTo>
                <a:lnTo>
                  <a:pt x="1" y="0"/>
                </a:lnTo>
                <a:lnTo>
                  <a:pt x="1" y="87662"/>
                </a:lnTo>
                <a:lnTo>
                  <a:pt x="1" y="439189"/>
                </a:lnTo>
                <a:lnTo>
                  <a:pt x="1" y="962610"/>
                </a:lnTo>
                <a:lnTo>
                  <a:pt x="1" y="1314137"/>
                </a:lnTo>
                <a:lnTo>
                  <a:pt x="1" y="1538982"/>
                </a:lnTo>
                <a:lnTo>
                  <a:pt x="1" y="2413930"/>
                </a:lnTo>
                <a:lnTo>
                  <a:pt x="0" y="2413930"/>
                </a:lnTo>
                <a:lnTo>
                  <a:pt x="0" y="3249606"/>
                </a:lnTo>
                <a:lnTo>
                  <a:pt x="0" y="4124554"/>
                </a:lnTo>
                <a:lnTo>
                  <a:pt x="0" y="4349399"/>
                </a:lnTo>
                <a:lnTo>
                  <a:pt x="0" y="4700928"/>
                </a:lnTo>
                <a:lnTo>
                  <a:pt x="0" y="5224347"/>
                </a:lnTo>
                <a:lnTo>
                  <a:pt x="0" y="5575876"/>
                </a:lnTo>
                <a:lnTo>
                  <a:pt x="0" y="5757220"/>
                </a:lnTo>
                <a:lnTo>
                  <a:pt x="39296" y="5757220"/>
                </a:lnTo>
                <a:lnTo>
                  <a:pt x="39299" y="5757220"/>
                </a:lnTo>
                <a:lnTo>
                  <a:pt x="404658" y="5757220"/>
                </a:lnTo>
                <a:lnTo>
                  <a:pt x="404663" y="5757220"/>
                </a:lnTo>
                <a:lnTo>
                  <a:pt x="650037" y="5757220"/>
                </a:lnTo>
                <a:lnTo>
                  <a:pt x="650040" y="5757220"/>
                </a:lnTo>
                <a:lnTo>
                  <a:pt x="806985" y="5757220"/>
                </a:lnTo>
                <a:lnTo>
                  <a:pt x="806990" y="5757220"/>
                </a:lnTo>
                <a:lnTo>
                  <a:pt x="1417726" y="5757220"/>
                </a:lnTo>
                <a:lnTo>
                  <a:pt x="1417730" y="5757220"/>
                </a:lnTo>
                <a:lnTo>
                  <a:pt x="2001052" y="5757220"/>
                </a:lnTo>
                <a:lnTo>
                  <a:pt x="2611793" y="5757220"/>
                </a:lnTo>
                <a:lnTo>
                  <a:pt x="2768743" y="5757220"/>
                </a:lnTo>
                <a:lnTo>
                  <a:pt x="3014120" y="5757220"/>
                </a:lnTo>
                <a:lnTo>
                  <a:pt x="3379484" y="5757220"/>
                </a:lnTo>
                <a:lnTo>
                  <a:pt x="3624859" y="5757220"/>
                </a:lnTo>
                <a:lnTo>
                  <a:pt x="3781811" y="5757220"/>
                </a:lnTo>
                <a:lnTo>
                  <a:pt x="4392551" y="5757220"/>
                </a:lnTo>
                <a:cubicBezTo>
                  <a:pt x="4695352" y="5757220"/>
                  <a:pt x="4939029" y="5542331"/>
                  <a:pt x="4939029" y="5278824"/>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2" name="Text Placeholder 1">
            <a:extLst>
              <a:ext uri="{FF2B5EF4-FFF2-40B4-BE49-F238E27FC236}">
                <a16:creationId xmlns:a16="http://schemas.microsoft.com/office/drawing/2014/main" id="{A247ED23-EDC3-8F96-153F-EF9DADE51CAC}"/>
              </a:ext>
            </a:extLst>
          </p:cNvPr>
          <p:cNvSpPr txBox="1">
            <a:spLocks/>
          </p:cNvSpPr>
          <p:nvPr/>
        </p:nvSpPr>
        <p:spPr>
          <a:xfrm>
            <a:off x="6002164" y="2290151"/>
            <a:ext cx="4647908"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Orodja in nasveti:</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Ustvarite preprosto, ponovno uporabno dobrodošlico s pomočjo Canva.</a:t>
            </a:r>
          </a:p>
          <a:p>
            <a:pPr marL="342900" indent="-342900" algn="l">
              <a:lnSpc>
                <a:spcPts val="2340"/>
              </a:lnSpc>
              <a:spcBef>
                <a:spcPts val="0"/>
              </a:spcBef>
              <a:buFont typeface="Arial" panose="020B0604020202020204" pitchFamily="34" charset="0"/>
              <a:buChar char="•"/>
            </a:pPr>
            <a:r>
              <a:rPr lang="en-IE" sz="2200" dirty="0"/>
              <a:t>QR-koda, ki povezuje na </a:t>
            </a:r>
            <a:r>
              <a:rPr lang="en-IE" sz="2200" dirty="0" err="1"/>
              <a:t>vaš</a:t>
            </a:r>
            <a:r>
              <a:rPr lang="en-IE" sz="2200" dirty="0"/>
              <a:t> </a:t>
            </a:r>
            <a:r>
              <a:rPr lang="en-IE" sz="2200" dirty="0" err="1"/>
              <a:t>osebni</a:t>
            </a:r>
            <a:r>
              <a:rPr lang="en-IE" sz="2200" dirty="0"/>
              <a:t> Google Map s </a:t>
            </a:r>
            <a:r>
              <a:rPr lang="en-IE" sz="2200" dirty="0" err="1"/>
              <a:t>priporočili</a:t>
            </a:r>
            <a:r>
              <a:rPr lang="en-IE" sz="2200" dirty="0"/>
              <a:t>.</a:t>
            </a:r>
            <a:endParaRPr lang="en-IE" sz="2200" dirty="0">
              <a:ea typeface="Calibri"/>
              <a:cs typeface="Calibri"/>
            </a:endParaRPr>
          </a:p>
          <a:p>
            <a:pPr marL="342900" indent="-342900" algn="l">
              <a:lnSpc>
                <a:spcPts val="2340"/>
              </a:lnSpc>
              <a:spcBef>
                <a:spcPts val="0"/>
              </a:spcBef>
              <a:buFont typeface="Arial" panose="020B0604020202020204" pitchFamily="34" charset="0"/>
              <a:buChar char="•"/>
            </a:pPr>
            <a:r>
              <a:rPr lang="en-IE" sz="2200" dirty="0"/>
              <a:t>Uporabite predloge za sporočila gostom, ki vključujejo toplo dobrodošlico, prilagojeno sezoni ali prazniku.</a:t>
            </a:r>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pic>
        <p:nvPicPr>
          <p:cNvPr id="2" name="Picture 1">
            <a:extLst>
              <a:ext uri="{FF2B5EF4-FFF2-40B4-BE49-F238E27FC236}">
                <a16:creationId xmlns:a16="http://schemas.microsoft.com/office/drawing/2014/main" id="{E31C9999-A1B6-45D4-542D-751D24A29EE9}"/>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4646250" y="4822738"/>
            <a:ext cx="3580276" cy="2659133"/>
          </a:xfrm>
          <a:prstGeom prst="rect">
            <a:avLst/>
          </a:prstGeom>
        </p:spPr>
      </p:pic>
    </p:spTree>
    <p:extLst>
      <p:ext uri="{BB962C8B-B14F-4D97-AF65-F5344CB8AC3E}">
        <p14:creationId xmlns:p14="http://schemas.microsoft.com/office/powerpoint/2010/main" val="230262599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861256-86F4-A6BB-F62E-CF2D08D27E02}"/>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9F4DEBBB-392E-AAA5-C297-16BF88B2772E}"/>
              </a:ext>
            </a:extLst>
          </p:cNvPr>
          <p:cNvSpPr txBox="1">
            <a:spLocks/>
          </p:cNvSpPr>
          <p:nvPr/>
        </p:nvSpPr>
        <p:spPr>
          <a:xfrm>
            <a:off x="629645" y="485239"/>
            <a:ext cx="6990355" cy="80365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"Da se bo vaš </a:t>
            </a:r>
            <a:r>
              <a:rPr lang="en-US" dirty="0" err="1"/>
              <a:t>prostor</a:t>
            </a:r>
            <a:r>
              <a:rPr lang="en-US" dirty="0"/>
              <a:t> </a:t>
            </a:r>
            <a:r>
              <a:rPr lang="en-US" dirty="0" err="1"/>
              <a:t>počutil</a:t>
            </a:r>
            <a:r>
              <a:rPr lang="en-US" dirty="0"/>
              <a:t> </a:t>
            </a:r>
            <a:r>
              <a:rPr lang="en-US" dirty="0" err="1"/>
              <a:t>posebnega</a:t>
            </a:r>
            <a:r>
              <a:rPr lang="en-US" dirty="0"/>
              <a:t> in </a:t>
            </a:r>
            <a:r>
              <a:rPr lang="en-US" dirty="0" err="1"/>
              <a:t>nepozabnega</a:t>
            </a:r>
            <a:r>
              <a:rPr lang="en-US" dirty="0"/>
              <a:t>."</a:t>
            </a:r>
          </a:p>
          <a:p>
            <a:pPr>
              <a:lnSpc>
                <a:spcPts val="3720"/>
              </a:lnSpc>
            </a:pPr>
            <a:endParaRPr lang="en-US" dirty="0"/>
          </a:p>
        </p:txBody>
      </p:sp>
      <p:cxnSp>
        <p:nvCxnSpPr>
          <p:cNvPr id="10" name="Straight Connector 9">
            <a:extLst>
              <a:ext uri="{FF2B5EF4-FFF2-40B4-BE49-F238E27FC236}">
                <a16:creationId xmlns:a16="http://schemas.microsoft.com/office/drawing/2014/main" id="{1F72C8F7-D1F3-A016-76C8-8787B9729E0A}"/>
              </a:ext>
            </a:extLst>
          </p:cNvPr>
          <p:cNvCxnSpPr>
            <a:cxnSpLocks/>
          </p:cNvCxnSpPr>
          <p:nvPr/>
        </p:nvCxnSpPr>
        <p:spPr>
          <a:xfrm>
            <a:off x="0" y="1678180"/>
            <a:ext cx="65686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12F01D42-C204-D8D0-D62D-084FAF5B5EF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54</a:t>
            </a:fld>
            <a:endParaRPr lang="fr-CA" sz="1200" dirty="0"/>
          </a:p>
        </p:txBody>
      </p:sp>
      <p:sp>
        <p:nvSpPr>
          <p:cNvPr id="4" name="Text Placeholder 5">
            <a:extLst>
              <a:ext uri="{FF2B5EF4-FFF2-40B4-BE49-F238E27FC236}">
                <a16:creationId xmlns:a16="http://schemas.microsoft.com/office/drawing/2014/main" id="{F712B895-692F-7EE4-8EF1-805182E46F1F}"/>
              </a:ext>
            </a:extLst>
          </p:cNvPr>
          <p:cNvSpPr txBox="1">
            <a:spLocks/>
          </p:cNvSpPr>
          <p:nvPr/>
        </p:nvSpPr>
        <p:spPr>
          <a:xfrm>
            <a:off x="629645" y="1924829"/>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Kaj storiti:</a:t>
            </a:r>
          </a:p>
        </p:txBody>
      </p:sp>
      <p:sp>
        <p:nvSpPr>
          <p:cNvPr id="5" name="Text Placeholder 4">
            <a:extLst>
              <a:ext uri="{FF2B5EF4-FFF2-40B4-BE49-F238E27FC236}">
                <a16:creationId xmlns:a16="http://schemas.microsoft.com/office/drawing/2014/main" id="{A7E60AD6-CFD0-6C30-B688-657BDE4D632C}"/>
              </a:ext>
            </a:extLst>
          </p:cNvPr>
          <p:cNvSpPr txBox="1">
            <a:spLocks/>
          </p:cNvSpPr>
          <p:nvPr/>
        </p:nvSpPr>
        <p:spPr>
          <a:xfrm>
            <a:off x="629644" y="2498421"/>
            <a:ext cx="4711224"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414141"/>
                </a:solidFill>
              </a:rPr>
              <a:t>Dodajte majhne predmete, ki odražajo vašo regijo</a:t>
            </a:r>
            <a:r>
              <a:rPr lang="en-GB" sz="2200" dirty="0">
                <a:solidFill>
                  <a:srgbClr val="414141"/>
                </a:solidFill>
              </a:rPr>
              <a:t>: lokalne izdelke, rastline ali zgodovinske fotografije.</a:t>
            </a:r>
          </a:p>
          <a:p>
            <a:pPr marL="342900" indent="-342900">
              <a:lnSpc>
                <a:spcPts val="2240"/>
              </a:lnSpc>
              <a:buClr>
                <a:srgbClr val="459597"/>
              </a:buClr>
              <a:buFont typeface="Arial" panose="020B0604020202020204" pitchFamily="34" charset="0"/>
              <a:buChar char="•"/>
            </a:pPr>
            <a:r>
              <a:rPr lang="en-GB" sz="2200" b="1" dirty="0">
                <a:solidFill>
                  <a:srgbClr val="414141"/>
                </a:solidFill>
              </a:rPr>
              <a:t>Vključite knjigo gostov, </a:t>
            </a:r>
            <a:r>
              <a:rPr lang="en-GB" sz="2200" dirty="0">
                <a:solidFill>
                  <a:srgbClr val="414141"/>
                </a:solidFill>
              </a:rPr>
              <a:t>v katero lahko obiskovalci vpišejo komentarje, risbe ali potovalne nasvete.</a:t>
            </a:r>
          </a:p>
          <a:p>
            <a:pPr marL="342900" indent="-342900">
              <a:lnSpc>
                <a:spcPts val="2240"/>
              </a:lnSpc>
              <a:buClr>
                <a:srgbClr val="459597"/>
              </a:buClr>
              <a:buFont typeface="Arial" panose="020B0604020202020204" pitchFamily="34" charset="0"/>
              <a:buChar char="•"/>
            </a:pPr>
            <a:r>
              <a:rPr lang="en-GB" sz="2200" b="1" dirty="0">
                <a:solidFill>
                  <a:srgbClr val="414141"/>
                </a:solidFill>
              </a:rPr>
              <a:t>Prilagodite jo glede na to, kdo prihaja </a:t>
            </a:r>
            <a:r>
              <a:rPr lang="en-GB" sz="2200" dirty="0">
                <a:solidFill>
                  <a:srgbClr val="414141"/>
                </a:solidFill>
              </a:rPr>
              <a:t>(npr. družina z otroki → </a:t>
            </a:r>
            <a:r>
              <a:rPr lang="en-GB" sz="2200" dirty="0" err="1">
                <a:solidFill>
                  <a:srgbClr val="414141"/>
                </a:solidFill>
              </a:rPr>
              <a:t>barvne </a:t>
            </a:r>
            <a:r>
              <a:rPr lang="en-GB" sz="2200" dirty="0">
                <a:solidFill>
                  <a:srgbClr val="414141"/>
                </a:solidFill>
              </a:rPr>
              <a:t>slike in barvice, poslovni </a:t>
            </a:r>
            <a:r>
              <a:rPr lang="en-GB" sz="2200" dirty="0" err="1">
                <a:solidFill>
                  <a:srgbClr val="414141"/>
                </a:solidFill>
              </a:rPr>
              <a:t>potnik </a:t>
            </a:r>
            <a:r>
              <a:rPr lang="en-GB" sz="2200" dirty="0">
                <a:solidFill>
                  <a:srgbClr val="414141"/>
                </a:solidFill>
              </a:rPr>
              <a:t>→ zvezek in pero).</a:t>
            </a:r>
          </a:p>
          <a:p>
            <a:pPr marL="342900" indent="-342900">
              <a:lnSpc>
                <a:spcPts val="2240"/>
              </a:lnSpc>
              <a:buClr>
                <a:srgbClr val="459597"/>
              </a:buClr>
              <a:buFont typeface="Arial" panose="020B0604020202020204" pitchFamily="34" charset="0"/>
              <a:buChar char="•"/>
            </a:pPr>
            <a:r>
              <a:rPr lang="en-GB" sz="2200" b="1" dirty="0">
                <a:solidFill>
                  <a:srgbClr val="414141"/>
                </a:solidFill>
              </a:rPr>
              <a:t>Delite kratko zgodbo </a:t>
            </a:r>
            <a:r>
              <a:rPr lang="en-GB" sz="2200" dirty="0">
                <a:solidFill>
                  <a:srgbClr val="414141"/>
                </a:solidFill>
              </a:rPr>
              <a:t>o prostoru ali vaši poti kot gostitelj.</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6" name="Freeform 5">
            <a:extLst>
              <a:ext uri="{FF2B5EF4-FFF2-40B4-BE49-F238E27FC236}">
                <a16:creationId xmlns:a16="http://schemas.microsoft.com/office/drawing/2014/main" id="{546A8E2B-5482-33F9-A945-BADE3B489BD5}"/>
              </a:ext>
            </a:extLst>
          </p:cNvPr>
          <p:cNvSpPr/>
          <p:nvPr/>
        </p:nvSpPr>
        <p:spPr>
          <a:xfrm rot="5400000" flipH="1">
            <a:off x="6012228" y="1515613"/>
            <a:ext cx="4939029" cy="5757220"/>
          </a:xfrm>
          <a:custGeom>
            <a:avLst/>
            <a:gdLst>
              <a:gd name="connsiteX0" fmla="*/ 4939029 w 4939029"/>
              <a:gd name="connsiteY0" fmla="*/ 5278824 h 5757220"/>
              <a:gd name="connsiteX1" fmla="*/ 4939029 w 4939029"/>
              <a:gd name="connsiteY1" fmla="*/ 4637831 h 5757220"/>
              <a:gd name="connsiteX2" fmla="*/ 4939029 w 4939029"/>
              <a:gd name="connsiteY2" fmla="*/ 4540326 h 5757220"/>
              <a:gd name="connsiteX3" fmla="*/ 4939029 w 4939029"/>
              <a:gd name="connsiteY3" fmla="*/ 3899335 h 5757220"/>
              <a:gd name="connsiteX4" fmla="*/ 4939029 w 4939029"/>
              <a:gd name="connsiteY4" fmla="*/ 1379489 h 5757220"/>
              <a:gd name="connsiteX5" fmla="*/ 4939029 w 4939029"/>
              <a:gd name="connsiteY5" fmla="*/ 738497 h 5757220"/>
              <a:gd name="connsiteX6" fmla="*/ 4939029 w 4939029"/>
              <a:gd name="connsiteY6" fmla="*/ 640994 h 5757220"/>
              <a:gd name="connsiteX7" fmla="*/ 4939029 w 4939029"/>
              <a:gd name="connsiteY7" fmla="*/ 1 h 5757220"/>
              <a:gd name="connsiteX8" fmla="*/ 4328288 w 4939029"/>
              <a:gd name="connsiteY8" fmla="*/ 1 h 5757220"/>
              <a:gd name="connsiteX9" fmla="*/ 4171340 w 4939029"/>
              <a:gd name="connsiteY9" fmla="*/ 1 h 5757220"/>
              <a:gd name="connsiteX10" fmla="*/ 3925961 w 4939029"/>
              <a:gd name="connsiteY10" fmla="*/ 1 h 5757220"/>
              <a:gd name="connsiteX11" fmla="*/ 3560599 w 4939029"/>
              <a:gd name="connsiteY11" fmla="*/ 1 h 5757220"/>
              <a:gd name="connsiteX12" fmla="*/ 3315220 w 4939029"/>
              <a:gd name="connsiteY12" fmla="*/ 1 h 5757220"/>
              <a:gd name="connsiteX13" fmla="*/ 3158272 w 4939029"/>
              <a:gd name="connsiteY13" fmla="*/ 1 h 5757220"/>
              <a:gd name="connsiteX14" fmla="*/ 2547531 w 4939029"/>
              <a:gd name="connsiteY14" fmla="*/ 1 h 5757220"/>
              <a:gd name="connsiteX15" fmla="*/ 1964202 w 4939029"/>
              <a:gd name="connsiteY15" fmla="*/ 1 h 5757220"/>
              <a:gd name="connsiteX16" fmla="*/ 1964202 w 4939029"/>
              <a:gd name="connsiteY16" fmla="*/ 0 h 5757220"/>
              <a:gd name="connsiteX17" fmla="*/ 1353461 w 4939029"/>
              <a:gd name="connsiteY17" fmla="*/ 0 h 5757220"/>
              <a:gd name="connsiteX18" fmla="*/ 1196513 w 4939029"/>
              <a:gd name="connsiteY18" fmla="*/ 0 h 5757220"/>
              <a:gd name="connsiteX19" fmla="*/ 951136 w 4939029"/>
              <a:gd name="connsiteY19" fmla="*/ 0 h 5757220"/>
              <a:gd name="connsiteX20" fmla="*/ 585772 w 4939029"/>
              <a:gd name="connsiteY20" fmla="*/ 0 h 5757220"/>
              <a:gd name="connsiteX21" fmla="*/ 340395 w 4939029"/>
              <a:gd name="connsiteY21" fmla="*/ 0 h 5757220"/>
              <a:gd name="connsiteX22" fmla="*/ 183445 w 4939029"/>
              <a:gd name="connsiteY22" fmla="*/ 0 h 5757220"/>
              <a:gd name="connsiteX23" fmla="*/ 1 w 4939029"/>
              <a:gd name="connsiteY23" fmla="*/ 0 h 5757220"/>
              <a:gd name="connsiteX24" fmla="*/ 1 w 4939029"/>
              <a:gd name="connsiteY24" fmla="*/ 87662 h 5757220"/>
              <a:gd name="connsiteX25" fmla="*/ 1 w 4939029"/>
              <a:gd name="connsiteY25" fmla="*/ 439189 h 5757220"/>
              <a:gd name="connsiteX26" fmla="*/ 1 w 4939029"/>
              <a:gd name="connsiteY26" fmla="*/ 962610 h 5757220"/>
              <a:gd name="connsiteX27" fmla="*/ 1 w 4939029"/>
              <a:gd name="connsiteY27" fmla="*/ 1314137 h 5757220"/>
              <a:gd name="connsiteX28" fmla="*/ 1 w 4939029"/>
              <a:gd name="connsiteY28" fmla="*/ 1538982 h 5757220"/>
              <a:gd name="connsiteX29" fmla="*/ 1 w 4939029"/>
              <a:gd name="connsiteY29" fmla="*/ 2413930 h 5757220"/>
              <a:gd name="connsiteX30" fmla="*/ 0 w 4939029"/>
              <a:gd name="connsiteY30" fmla="*/ 2413930 h 5757220"/>
              <a:gd name="connsiteX31" fmla="*/ 0 w 4939029"/>
              <a:gd name="connsiteY31" fmla="*/ 3249606 h 5757220"/>
              <a:gd name="connsiteX32" fmla="*/ 0 w 4939029"/>
              <a:gd name="connsiteY32" fmla="*/ 4124554 h 5757220"/>
              <a:gd name="connsiteX33" fmla="*/ 0 w 4939029"/>
              <a:gd name="connsiteY33" fmla="*/ 4349399 h 5757220"/>
              <a:gd name="connsiteX34" fmla="*/ 0 w 4939029"/>
              <a:gd name="connsiteY34" fmla="*/ 4700928 h 5757220"/>
              <a:gd name="connsiteX35" fmla="*/ 0 w 4939029"/>
              <a:gd name="connsiteY35" fmla="*/ 5224347 h 5757220"/>
              <a:gd name="connsiteX36" fmla="*/ 0 w 4939029"/>
              <a:gd name="connsiteY36" fmla="*/ 5575876 h 5757220"/>
              <a:gd name="connsiteX37" fmla="*/ 0 w 4939029"/>
              <a:gd name="connsiteY37" fmla="*/ 5757220 h 5757220"/>
              <a:gd name="connsiteX38" fmla="*/ 39296 w 4939029"/>
              <a:gd name="connsiteY38" fmla="*/ 5757220 h 5757220"/>
              <a:gd name="connsiteX39" fmla="*/ 39299 w 4939029"/>
              <a:gd name="connsiteY39" fmla="*/ 5757220 h 5757220"/>
              <a:gd name="connsiteX40" fmla="*/ 404658 w 4939029"/>
              <a:gd name="connsiteY40" fmla="*/ 5757220 h 5757220"/>
              <a:gd name="connsiteX41" fmla="*/ 404663 w 4939029"/>
              <a:gd name="connsiteY41" fmla="*/ 5757220 h 5757220"/>
              <a:gd name="connsiteX42" fmla="*/ 650037 w 4939029"/>
              <a:gd name="connsiteY42" fmla="*/ 5757220 h 5757220"/>
              <a:gd name="connsiteX43" fmla="*/ 650040 w 4939029"/>
              <a:gd name="connsiteY43" fmla="*/ 5757220 h 5757220"/>
              <a:gd name="connsiteX44" fmla="*/ 806985 w 4939029"/>
              <a:gd name="connsiteY44" fmla="*/ 5757220 h 5757220"/>
              <a:gd name="connsiteX45" fmla="*/ 806990 w 4939029"/>
              <a:gd name="connsiteY45" fmla="*/ 5757220 h 5757220"/>
              <a:gd name="connsiteX46" fmla="*/ 1417726 w 4939029"/>
              <a:gd name="connsiteY46" fmla="*/ 5757220 h 5757220"/>
              <a:gd name="connsiteX47" fmla="*/ 1417730 w 4939029"/>
              <a:gd name="connsiteY47" fmla="*/ 5757220 h 5757220"/>
              <a:gd name="connsiteX48" fmla="*/ 2001052 w 4939029"/>
              <a:gd name="connsiteY48" fmla="*/ 5757220 h 5757220"/>
              <a:gd name="connsiteX49" fmla="*/ 2611793 w 4939029"/>
              <a:gd name="connsiteY49" fmla="*/ 5757220 h 5757220"/>
              <a:gd name="connsiteX50" fmla="*/ 2768743 w 4939029"/>
              <a:gd name="connsiteY50" fmla="*/ 5757220 h 5757220"/>
              <a:gd name="connsiteX51" fmla="*/ 3014120 w 4939029"/>
              <a:gd name="connsiteY51" fmla="*/ 5757220 h 5757220"/>
              <a:gd name="connsiteX52" fmla="*/ 3379484 w 4939029"/>
              <a:gd name="connsiteY52" fmla="*/ 5757220 h 5757220"/>
              <a:gd name="connsiteX53" fmla="*/ 3624859 w 4939029"/>
              <a:gd name="connsiteY53" fmla="*/ 5757220 h 5757220"/>
              <a:gd name="connsiteX54" fmla="*/ 3781811 w 4939029"/>
              <a:gd name="connsiteY54" fmla="*/ 5757220 h 5757220"/>
              <a:gd name="connsiteX55" fmla="*/ 4392551 w 4939029"/>
              <a:gd name="connsiteY55" fmla="*/ 5757220 h 5757220"/>
              <a:gd name="connsiteX56" fmla="*/ 4939029 w 4939029"/>
              <a:gd name="connsiteY56" fmla="*/ 5278824 h 575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939029" h="5757220">
                <a:moveTo>
                  <a:pt x="4939029" y="5278824"/>
                </a:moveTo>
                <a:lnTo>
                  <a:pt x="4939029" y="4637831"/>
                </a:lnTo>
                <a:lnTo>
                  <a:pt x="4939029" y="4540326"/>
                </a:lnTo>
                <a:lnTo>
                  <a:pt x="4939029" y="3899335"/>
                </a:lnTo>
                <a:lnTo>
                  <a:pt x="4939029" y="1379489"/>
                </a:lnTo>
                <a:lnTo>
                  <a:pt x="4939029" y="738497"/>
                </a:lnTo>
                <a:lnTo>
                  <a:pt x="4939029" y="640994"/>
                </a:lnTo>
                <a:lnTo>
                  <a:pt x="4939029" y="1"/>
                </a:lnTo>
                <a:lnTo>
                  <a:pt x="4328288" y="1"/>
                </a:lnTo>
                <a:lnTo>
                  <a:pt x="4171340" y="1"/>
                </a:lnTo>
                <a:lnTo>
                  <a:pt x="3925961" y="1"/>
                </a:lnTo>
                <a:lnTo>
                  <a:pt x="3560599" y="1"/>
                </a:lnTo>
                <a:lnTo>
                  <a:pt x="3315220" y="1"/>
                </a:lnTo>
                <a:lnTo>
                  <a:pt x="3158272" y="1"/>
                </a:lnTo>
                <a:lnTo>
                  <a:pt x="2547531" y="1"/>
                </a:lnTo>
                <a:lnTo>
                  <a:pt x="1964202" y="1"/>
                </a:lnTo>
                <a:lnTo>
                  <a:pt x="1964202" y="0"/>
                </a:lnTo>
                <a:lnTo>
                  <a:pt x="1353461" y="0"/>
                </a:lnTo>
                <a:lnTo>
                  <a:pt x="1196513" y="0"/>
                </a:lnTo>
                <a:lnTo>
                  <a:pt x="951136" y="0"/>
                </a:lnTo>
                <a:lnTo>
                  <a:pt x="585772" y="0"/>
                </a:lnTo>
                <a:lnTo>
                  <a:pt x="340395" y="0"/>
                </a:lnTo>
                <a:lnTo>
                  <a:pt x="183445" y="0"/>
                </a:lnTo>
                <a:lnTo>
                  <a:pt x="1" y="0"/>
                </a:lnTo>
                <a:lnTo>
                  <a:pt x="1" y="87662"/>
                </a:lnTo>
                <a:lnTo>
                  <a:pt x="1" y="439189"/>
                </a:lnTo>
                <a:lnTo>
                  <a:pt x="1" y="962610"/>
                </a:lnTo>
                <a:lnTo>
                  <a:pt x="1" y="1314137"/>
                </a:lnTo>
                <a:lnTo>
                  <a:pt x="1" y="1538982"/>
                </a:lnTo>
                <a:lnTo>
                  <a:pt x="1" y="2413930"/>
                </a:lnTo>
                <a:lnTo>
                  <a:pt x="0" y="2413930"/>
                </a:lnTo>
                <a:lnTo>
                  <a:pt x="0" y="3249606"/>
                </a:lnTo>
                <a:lnTo>
                  <a:pt x="0" y="4124554"/>
                </a:lnTo>
                <a:lnTo>
                  <a:pt x="0" y="4349399"/>
                </a:lnTo>
                <a:lnTo>
                  <a:pt x="0" y="4700928"/>
                </a:lnTo>
                <a:lnTo>
                  <a:pt x="0" y="5224347"/>
                </a:lnTo>
                <a:lnTo>
                  <a:pt x="0" y="5575876"/>
                </a:lnTo>
                <a:lnTo>
                  <a:pt x="0" y="5757220"/>
                </a:lnTo>
                <a:lnTo>
                  <a:pt x="39296" y="5757220"/>
                </a:lnTo>
                <a:lnTo>
                  <a:pt x="39299" y="5757220"/>
                </a:lnTo>
                <a:lnTo>
                  <a:pt x="404658" y="5757220"/>
                </a:lnTo>
                <a:lnTo>
                  <a:pt x="404663" y="5757220"/>
                </a:lnTo>
                <a:lnTo>
                  <a:pt x="650037" y="5757220"/>
                </a:lnTo>
                <a:lnTo>
                  <a:pt x="650040" y="5757220"/>
                </a:lnTo>
                <a:lnTo>
                  <a:pt x="806985" y="5757220"/>
                </a:lnTo>
                <a:lnTo>
                  <a:pt x="806990" y="5757220"/>
                </a:lnTo>
                <a:lnTo>
                  <a:pt x="1417726" y="5757220"/>
                </a:lnTo>
                <a:lnTo>
                  <a:pt x="1417730" y="5757220"/>
                </a:lnTo>
                <a:lnTo>
                  <a:pt x="2001052" y="5757220"/>
                </a:lnTo>
                <a:lnTo>
                  <a:pt x="2611793" y="5757220"/>
                </a:lnTo>
                <a:lnTo>
                  <a:pt x="2768743" y="5757220"/>
                </a:lnTo>
                <a:lnTo>
                  <a:pt x="3014120" y="5757220"/>
                </a:lnTo>
                <a:lnTo>
                  <a:pt x="3379484" y="5757220"/>
                </a:lnTo>
                <a:lnTo>
                  <a:pt x="3624859" y="5757220"/>
                </a:lnTo>
                <a:lnTo>
                  <a:pt x="3781811" y="5757220"/>
                </a:lnTo>
                <a:lnTo>
                  <a:pt x="4392551" y="5757220"/>
                </a:lnTo>
                <a:cubicBezTo>
                  <a:pt x="4695352" y="5757220"/>
                  <a:pt x="4939029" y="5542331"/>
                  <a:pt x="4939029" y="5278824"/>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2" name="Text Placeholder 1">
            <a:extLst>
              <a:ext uri="{FF2B5EF4-FFF2-40B4-BE49-F238E27FC236}">
                <a16:creationId xmlns:a16="http://schemas.microsoft.com/office/drawing/2014/main" id="{B5F88157-402A-56D8-9B62-7B88DE540D50}"/>
              </a:ext>
            </a:extLst>
          </p:cNvPr>
          <p:cNvSpPr txBox="1">
            <a:spLocks/>
          </p:cNvSpPr>
          <p:nvPr/>
        </p:nvSpPr>
        <p:spPr>
          <a:xfrm>
            <a:off x="6002163" y="2290151"/>
            <a:ext cx="4959157"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Orodja in nasveti:</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Hranite mapo ali knjižico z zgodbami gostov, lokalnimi dogodki in majhnimi presenečenji.</a:t>
            </a:r>
          </a:p>
          <a:p>
            <a:pPr marL="342900" indent="-342900" algn="l">
              <a:lnSpc>
                <a:spcPts val="2340"/>
              </a:lnSpc>
              <a:spcBef>
                <a:spcPts val="0"/>
              </a:spcBef>
              <a:buFont typeface="Arial" panose="020B0604020202020204" pitchFamily="34" charset="0"/>
              <a:buChar char="•"/>
            </a:pPr>
            <a:r>
              <a:rPr lang="en-IE" sz="2200" dirty="0" err="1"/>
              <a:t>Uporabite</a:t>
            </a:r>
            <a:r>
              <a:rPr lang="en-IE" sz="2200" dirty="0"/>
              <a:t> </a:t>
            </a:r>
            <a:r>
              <a:rPr lang="en-IE" sz="2200" dirty="0" err="1"/>
              <a:t>blagovno</a:t>
            </a:r>
            <a:r>
              <a:rPr lang="en-IE" sz="2200" dirty="0"/>
              <a:t> </a:t>
            </a:r>
            <a:r>
              <a:rPr lang="en-IE" sz="2200" dirty="0" err="1"/>
              <a:t>znamko</a:t>
            </a:r>
            <a:r>
              <a:rPr lang="en-IE" sz="2200" dirty="0"/>
              <a:t> dobrodošlice ali natisnite svojo gostiteljsko ime/logotip, če ga imate.</a:t>
            </a:r>
          </a:p>
          <a:p>
            <a:pPr marL="342900" indent="-342900" algn="l">
              <a:lnSpc>
                <a:spcPts val="2340"/>
              </a:lnSpc>
              <a:spcBef>
                <a:spcPts val="0"/>
              </a:spcBef>
              <a:buFont typeface="Arial" panose="020B0604020202020204" pitchFamily="34" charset="0"/>
              <a:buChar char="•"/>
            </a:pPr>
            <a:r>
              <a:rPr lang="en-IE" sz="2200" dirty="0" err="1"/>
              <a:t>Fotografije</a:t>
            </a:r>
            <a:r>
              <a:rPr lang="en-IE" sz="2200" dirty="0"/>
              <a:t> </a:t>
            </a:r>
            <a:r>
              <a:rPr lang="en-IE" sz="2200" dirty="0" err="1"/>
              <a:t>preteklih</a:t>
            </a:r>
            <a:r>
              <a:rPr lang="en-IE" sz="2200" dirty="0"/>
              <a:t> </a:t>
            </a:r>
            <a:r>
              <a:rPr lang="en-IE" sz="2200" dirty="0" err="1"/>
              <a:t>gostov</a:t>
            </a:r>
            <a:r>
              <a:rPr lang="en-IE" sz="2200" dirty="0"/>
              <a:t> (z dovoljenjem) ali zahvalna pisma razstavite v prijetnem kotičku.</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pic>
        <p:nvPicPr>
          <p:cNvPr id="2" name="Picture 1">
            <a:extLst>
              <a:ext uri="{FF2B5EF4-FFF2-40B4-BE49-F238E27FC236}">
                <a16:creationId xmlns:a16="http://schemas.microsoft.com/office/drawing/2014/main" id="{7CC0DDEA-F2F1-B510-0140-75EE2C58BBD7}"/>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4646250" y="4822738"/>
            <a:ext cx="3580276" cy="2659133"/>
          </a:xfrm>
          <a:prstGeom prst="rect">
            <a:avLst/>
          </a:prstGeom>
        </p:spPr>
      </p:pic>
    </p:spTree>
    <p:extLst>
      <p:ext uri="{BB962C8B-B14F-4D97-AF65-F5344CB8AC3E}">
        <p14:creationId xmlns:p14="http://schemas.microsoft.com/office/powerpoint/2010/main" val="314031619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FDA2A-0BBB-6525-EA6A-4B8DE82A72FA}"/>
            </a:ext>
          </a:extLst>
        </p:cNvPr>
        <p:cNvGrpSpPr/>
        <p:nvPr/>
      </p:nvGrpSpPr>
      <p:grpSpPr>
        <a:xfrm>
          <a:off x="0" y="0"/>
          <a:ext cx="0" cy="0"/>
          <a:chOff x="0" y="0"/>
          <a:chExt cx="0" cy="0"/>
        </a:xfrm>
      </p:grpSpPr>
      <p:sp>
        <p:nvSpPr>
          <p:cNvPr id="5" name="Text Placeholder 3">
            <a:extLst>
              <a:ext uri="{FF2B5EF4-FFF2-40B4-BE49-F238E27FC236}">
                <a16:creationId xmlns:a16="http://schemas.microsoft.com/office/drawing/2014/main" id="{3165999D-FA58-0ED5-D51A-141FA1BD5D6F}"/>
              </a:ext>
            </a:extLst>
          </p:cNvPr>
          <p:cNvSpPr txBox="1">
            <a:spLocks/>
          </p:cNvSpPr>
          <p:nvPr/>
        </p:nvSpPr>
        <p:spPr>
          <a:xfrm>
            <a:off x="629645" y="485239"/>
            <a:ext cx="890059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Primer: </a:t>
            </a:r>
            <a:r>
              <a:rPr lang="en-US" dirty="0"/>
              <a:t>„Storitev za zmanjšanje glasnosti“</a:t>
            </a:r>
          </a:p>
          <a:p>
            <a:pPr>
              <a:lnSpc>
                <a:spcPts val="3720"/>
              </a:lnSpc>
            </a:pPr>
            <a:endParaRPr lang="en-US" dirty="0"/>
          </a:p>
        </p:txBody>
      </p:sp>
      <p:cxnSp>
        <p:nvCxnSpPr>
          <p:cNvPr id="6" name="Straight Connector 5">
            <a:extLst>
              <a:ext uri="{FF2B5EF4-FFF2-40B4-BE49-F238E27FC236}">
                <a16:creationId xmlns:a16="http://schemas.microsoft.com/office/drawing/2014/main" id="{E3923B65-E087-11CE-996C-F847D1E210E4}"/>
              </a:ext>
            </a:extLst>
          </p:cNvPr>
          <p:cNvCxnSpPr>
            <a:cxnSpLocks/>
          </p:cNvCxnSpPr>
          <p:nvPr/>
        </p:nvCxnSpPr>
        <p:spPr>
          <a:xfrm>
            <a:off x="0" y="1288893"/>
            <a:ext cx="65686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4">
            <a:extLst>
              <a:ext uri="{FF2B5EF4-FFF2-40B4-BE49-F238E27FC236}">
                <a16:creationId xmlns:a16="http://schemas.microsoft.com/office/drawing/2014/main" id="{F2F5FF6D-1777-3633-22E7-48367DBBC5DC}"/>
              </a:ext>
            </a:extLst>
          </p:cNvPr>
          <p:cNvSpPr txBox="1">
            <a:spLocks/>
          </p:cNvSpPr>
          <p:nvPr/>
        </p:nvSpPr>
        <p:spPr>
          <a:xfrm>
            <a:off x="4810475" y="1862169"/>
            <a:ext cx="6568671" cy="4817471"/>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tabLst>
                <a:tab pos="457200" algn="l"/>
              </a:tabLst>
            </a:pPr>
            <a:endParaRPr lang="sl-SI" sz="2200" dirty="0">
              <a:solidFill>
                <a:srgbClr val="414141"/>
              </a:solidFill>
              <a:ea typeface="+mn-lt"/>
              <a:cs typeface="+mn-lt"/>
            </a:endParaRPr>
          </a:p>
          <a:p>
            <a:pPr>
              <a:lnSpc>
                <a:spcPts val="2340"/>
              </a:lnSpc>
              <a:tabLst>
                <a:tab pos="457200" algn="l"/>
              </a:tabLst>
            </a:pPr>
            <a:r>
              <a:rPr lang="sl-SI" sz="2200" dirty="0">
                <a:solidFill>
                  <a:srgbClr val="414141"/>
                </a:solidFill>
                <a:ea typeface="+mn-lt"/>
                <a:cs typeface="+mn-lt"/>
              </a:rPr>
              <a:t>Nekatere dišave lahko znatno skrajšajo čas, potreben za uspavanje (kako hitro zaspite), in izboljšajo splošno kakovost spanja.</a:t>
            </a:r>
          </a:p>
          <a:p>
            <a:pPr marL="342900" indent="-342900">
              <a:lnSpc>
                <a:spcPts val="2340"/>
              </a:lnSpc>
              <a:buClr>
                <a:srgbClr val="459597"/>
              </a:buClr>
              <a:buFont typeface="Arial" panose="020B0604020202020204" pitchFamily="34" charset="0"/>
              <a:buChar char="•"/>
              <a:tabLst>
                <a:tab pos="457200" algn="l"/>
              </a:tabLst>
            </a:pPr>
            <a:endParaRPr lang="sl-SI" sz="2200" dirty="0">
              <a:solidFill>
                <a:srgbClr val="414141"/>
              </a:solidFill>
              <a:ea typeface="Calibri"/>
              <a:cs typeface="Calibri"/>
            </a:endParaRPr>
          </a:p>
          <a:p>
            <a:pPr marL="342900" indent="-342900">
              <a:lnSpc>
                <a:spcPts val="2340"/>
              </a:lnSpc>
              <a:buClr>
                <a:srgbClr val="459597"/>
              </a:buClr>
              <a:buFont typeface="Arial" panose="020B0604020202020204" pitchFamily="34" charset="0"/>
              <a:buChar char="•"/>
              <a:tabLst>
                <a:tab pos="457200" algn="l"/>
              </a:tabLst>
            </a:pPr>
            <a:r>
              <a:rPr lang="sl-SI" sz="2200" b="1" dirty="0">
                <a:solidFill>
                  <a:srgbClr val="EC7C69"/>
                </a:solidFill>
                <a:ea typeface="Calibri"/>
                <a:cs typeface="Calibri"/>
              </a:rPr>
              <a:t>Sivka: </a:t>
            </a:r>
            <a:r>
              <a:rPr lang="sl-SI" sz="2200">
                <a:solidFill>
                  <a:srgbClr val="414141"/>
                </a:solidFill>
                <a:ea typeface="Calibri"/>
                <a:cs typeface="Calibri"/>
              </a:rPr>
              <a:t>zmanjšuje tesnobo in spodbuja globlji spanec.</a:t>
            </a:r>
          </a:p>
          <a:p>
            <a:pPr marL="342900" indent="-342900">
              <a:lnSpc>
                <a:spcPts val="2340"/>
              </a:lnSpc>
              <a:buClr>
                <a:srgbClr val="459597"/>
              </a:buClr>
              <a:buFont typeface="Arial" panose="020B0604020202020204" pitchFamily="34" charset="0"/>
              <a:buChar char="•"/>
              <a:tabLst>
                <a:tab pos="457200" algn="l"/>
              </a:tabLst>
            </a:pPr>
            <a:r>
              <a:rPr lang="sl-SI" sz="2200" b="1" dirty="0">
                <a:solidFill>
                  <a:srgbClr val="EC7C69"/>
                </a:solidFill>
                <a:ea typeface="+mn-lt"/>
                <a:cs typeface="+mn-lt"/>
              </a:rPr>
              <a:t>Kamilica: </a:t>
            </a:r>
            <a:r>
              <a:rPr lang="sl-SI" sz="2200" dirty="0">
                <a:solidFill>
                  <a:srgbClr val="414141"/>
                </a:solidFill>
                <a:ea typeface="+mn-lt"/>
                <a:cs typeface="+mn-lt"/>
              </a:rPr>
              <a:t>znižuje raven stresnih hormonov in sprošča telo.</a:t>
            </a:r>
            <a:endParaRPr lang="sl-SI" sz="2200" dirty="0">
              <a:solidFill>
                <a:srgbClr val="414141"/>
              </a:solidFill>
              <a:ea typeface="Calibri"/>
              <a:cs typeface="Calibri"/>
            </a:endParaRPr>
          </a:p>
          <a:p>
            <a:pPr marL="342900" indent="-342900">
              <a:lnSpc>
                <a:spcPts val="2340"/>
              </a:lnSpc>
              <a:buClr>
                <a:srgbClr val="459597"/>
              </a:buClr>
              <a:buFont typeface="Arial" panose="020B0604020202020204" pitchFamily="34" charset="0"/>
              <a:buChar char="•"/>
              <a:tabLst>
                <a:tab pos="457200" algn="l"/>
              </a:tabLst>
            </a:pPr>
            <a:r>
              <a:rPr lang="sl-SI" sz="2200" b="1" dirty="0">
                <a:solidFill>
                  <a:srgbClr val="EC7C69"/>
                </a:solidFill>
                <a:ea typeface="+mn-lt"/>
                <a:cs typeface="+mn-lt"/>
              </a:rPr>
              <a:t>Vetiver: </a:t>
            </a:r>
            <a:r>
              <a:rPr lang="sl-SI" sz="2200" dirty="0">
                <a:solidFill>
                  <a:srgbClr val="414141"/>
                </a:solidFill>
                <a:ea typeface="+mn-lt"/>
                <a:cs typeface="+mn-lt"/>
              </a:rPr>
              <a:t>umirja živčni sistem in pomirja prekomerno aktivni um.</a:t>
            </a:r>
            <a:endParaRPr lang="sl-SI" sz="2200" dirty="0">
              <a:solidFill>
                <a:srgbClr val="414141"/>
              </a:solidFill>
              <a:ea typeface="Calibri"/>
              <a:cs typeface="Calibri"/>
            </a:endParaRPr>
          </a:p>
          <a:p>
            <a:pPr marL="342900" indent="-342900">
              <a:lnSpc>
                <a:spcPts val="2340"/>
              </a:lnSpc>
              <a:buClr>
                <a:srgbClr val="459597"/>
              </a:buClr>
              <a:buFont typeface="Arial" panose="020B0604020202020204" pitchFamily="34" charset="0"/>
              <a:buChar char="•"/>
              <a:tabLst>
                <a:tab pos="457200" algn="l"/>
              </a:tabLst>
            </a:pPr>
            <a:r>
              <a:rPr lang="sl-SI" sz="2200" b="1" dirty="0">
                <a:solidFill>
                  <a:srgbClr val="EC7C69"/>
                </a:solidFill>
                <a:ea typeface="+mn-lt"/>
                <a:cs typeface="+mn-lt"/>
              </a:rPr>
              <a:t>Ylang-ylang: </a:t>
            </a:r>
            <a:r>
              <a:rPr lang="sl-SI" sz="2200" dirty="0">
                <a:solidFill>
                  <a:srgbClr val="414141"/>
                </a:solidFill>
                <a:ea typeface="+mn-lt"/>
                <a:cs typeface="+mn-lt"/>
              </a:rPr>
              <a:t>znižuje krvni tlak in ustvarja občutek </a:t>
            </a:r>
            <a:r>
              <a:rPr lang="sl-SI" sz="2200">
                <a:solidFill>
                  <a:srgbClr val="414141"/>
                </a:solidFill>
                <a:ea typeface="+mn-lt"/>
                <a:cs typeface="+mn-lt"/>
              </a:rPr>
              <a:t>udobja.</a:t>
            </a:r>
            <a:endParaRPr lang="sl-SI" sz="2200" dirty="0">
              <a:solidFill>
                <a:srgbClr val="414141"/>
              </a:solidFill>
              <a:ea typeface="Calibri"/>
              <a:cs typeface="Calibri"/>
            </a:endParaRPr>
          </a:p>
          <a:p>
            <a:pPr marL="342900" indent="-342900">
              <a:lnSpc>
                <a:spcPts val="2340"/>
              </a:lnSpc>
              <a:buClr>
                <a:srgbClr val="459597"/>
              </a:buClr>
              <a:buFont typeface="Arial" panose="020B0604020202020204" pitchFamily="34" charset="0"/>
              <a:buChar char="•"/>
              <a:tabLst>
                <a:tab pos="457200" algn="l"/>
              </a:tabLst>
            </a:pPr>
            <a:r>
              <a:rPr lang="sl-SI" sz="2200" b="1" dirty="0">
                <a:solidFill>
                  <a:srgbClr val="EC7C69"/>
                </a:solidFill>
                <a:ea typeface="+mn-lt"/>
                <a:cs typeface="+mn-lt"/>
              </a:rPr>
              <a:t>Bergamotka: </a:t>
            </a:r>
            <a:r>
              <a:rPr lang="sl-SI" sz="2200" dirty="0">
                <a:solidFill>
                  <a:srgbClr val="414141"/>
                </a:solidFill>
                <a:ea typeface="+mn-lt"/>
                <a:cs typeface="+mn-lt"/>
              </a:rPr>
              <a:t>zmanjša srčni utrip in pripravi telo na počitek.</a:t>
            </a:r>
          </a:p>
          <a:p>
            <a:pPr>
              <a:lnSpc>
                <a:spcPts val="2340"/>
              </a:lnSpc>
              <a:spcAft>
                <a:spcPts val="800"/>
              </a:spcAft>
              <a:tabLst>
                <a:tab pos="457200" algn="l"/>
              </a:tabLst>
            </a:pPr>
            <a:endParaRPr lang="sl-SI" sz="2200" dirty="0">
              <a:solidFill>
                <a:srgbClr val="414141"/>
              </a:solidFill>
              <a:ea typeface="+mn-lt"/>
              <a:cs typeface="+mn-lt"/>
            </a:endParaRPr>
          </a:p>
          <a:p>
            <a:pPr>
              <a:lnSpc>
                <a:spcPts val="2340"/>
              </a:lnSpc>
              <a:tabLst>
                <a:tab pos="457200" algn="l"/>
              </a:tabLst>
            </a:pPr>
            <a:endParaRPr lang="sl-SI" sz="2200" dirty="0">
              <a:solidFill>
                <a:srgbClr val="414141"/>
              </a:solidFill>
              <a:ea typeface="Calibri"/>
              <a:cs typeface="Calibri"/>
            </a:endParaRPr>
          </a:p>
        </p:txBody>
      </p:sp>
      <p:sp>
        <p:nvSpPr>
          <p:cNvPr id="17" name="Freeform 16">
            <a:extLst>
              <a:ext uri="{FF2B5EF4-FFF2-40B4-BE49-F238E27FC236}">
                <a16:creationId xmlns:a16="http://schemas.microsoft.com/office/drawing/2014/main" id="{2EC9707F-65E8-E674-FC1A-F5AB342EBFB0}"/>
              </a:ext>
            </a:extLst>
          </p:cNvPr>
          <p:cNvSpPr/>
          <p:nvPr/>
        </p:nvSpPr>
        <p:spPr>
          <a:xfrm rot="5400000" flipH="1">
            <a:off x="-503" y="2524103"/>
            <a:ext cx="4980346" cy="3720057"/>
          </a:xfrm>
          <a:custGeom>
            <a:avLst/>
            <a:gdLst>
              <a:gd name="connsiteX0" fmla="*/ 4980346 w 4980346"/>
              <a:gd name="connsiteY0" fmla="*/ 3410939 h 3720057"/>
              <a:gd name="connsiteX1" fmla="*/ 4980346 w 4980346"/>
              <a:gd name="connsiteY1" fmla="*/ 2996758 h 3720057"/>
              <a:gd name="connsiteX2" fmla="*/ 4980346 w 4980346"/>
              <a:gd name="connsiteY2" fmla="*/ 2933755 h 3720057"/>
              <a:gd name="connsiteX3" fmla="*/ 4980346 w 4980346"/>
              <a:gd name="connsiteY3" fmla="*/ 2519575 h 3720057"/>
              <a:gd name="connsiteX4" fmla="*/ 4980346 w 4980346"/>
              <a:gd name="connsiteY4" fmla="*/ 891364 h 3720057"/>
              <a:gd name="connsiteX5" fmla="*/ 4980346 w 4980346"/>
              <a:gd name="connsiteY5" fmla="*/ 477184 h 3720057"/>
              <a:gd name="connsiteX6" fmla="*/ 4980346 w 4980346"/>
              <a:gd name="connsiteY6" fmla="*/ 414182 h 3720057"/>
              <a:gd name="connsiteX7" fmla="*/ 4980346 w 4980346"/>
              <a:gd name="connsiteY7" fmla="*/ 1 h 3720057"/>
              <a:gd name="connsiteX8" fmla="*/ 4585713 w 4980346"/>
              <a:gd name="connsiteY8" fmla="*/ 1 h 3720057"/>
              <a:gd name="connsiteX9" fmla="*/ 4484300 w 4980346"/>
              <a:gd name="connsiteY9" fmla="*/ 1 h 3720057"/>
              <a:gd name="connsiteX10" fmla="*/ 4325747 w 4980346"/>
              <a:gd name="connsiteY10" fmla="*/ 1 h 3720057"/>
              <a:gd name="connsiteX11" fmla="*/ 4089666 w 4980346"/>
              <a:gd name="connsiteY11" fmla="*/ 1 h 3720057"/>
              <a:gd name="connsiteX12" fmla="*/ 3931113 w 4980346"/>
              <a:gd name="connsiteY12" fmla="*/ 1 h 3720057"/>
              <a:gd name="connsiteX13" fmla="*/ 3829701 w 4980346"/>
              <a:gd name="connsiteY13" fmla="*/ 1 h 3720057"/>
              <a:gd name="connsiteX14" fmla="*/ 3435067 w 4980346"/>
              <a:gd name="connsiteY14" fmla="*/ 1 h 3720057"/>
              <a:gd name="connsiteX15" fmla="*/ 3191379 w 4980346"/>
              <a:gd name="connsiteY15" fmla="*/ 1 h 3720057"/>
              <a:gd name="connsiteX16" fmla="*/ 3058146 w 4980346"/>
              <a:gd name="connsiteY16" fmla="*/ 1 h 3720057"/>
              <a:gd name="connsiteX17" fmla="*/ 3058146 w 4980346"/>
              <a:gd name="connsiteY17" fmla="*/ 0 h 3720057"/>
              <a:gd name="connsiteX18" fmla="*/ 2663513 w 4980346"/>
              <a:gd name="connsiteY18" fmla="*/ 0 h 3720057"/>
              <a:gd name="connsiteX19" fmla="*/ 2562100 w 4980346"/>
              <a:gd name="connsiteY19" fmla="*/ 0 h 3720057"/>
              <a:gd name="connsiteX20" fmla="*/ 2403549 w 4980346"/>
              <a:gd name="connsiteY20" fmla="*/ 0 h 3720057"/>
              <a:gd name="connsiteX21" fmla="*/ 2167467 w 4980346"/>
              <a:gd name="connsiteY21" fmla="*/ 0 h 3720057"/>
              <a:gd name="connsiteX22" fmla="*/ 2008915 w 4980346"/>
              <a:gd name="connsiteY22" fmla="*/ 0 h 3720057"/>
              <a:gd name="connsiteX23" fmla="*/ 1907501 w 4980346"/>
              <a:gd name="connsiteY23" fmla="*/ 0 h 3720057"/>
              <a:gd name="connsiteX24" fmla="*/ 1788968 w 4980346"/>
              <a:gd name="connsiteY24" fmla="*/ 0 h 3720057"/>
              <a:gd name="connsiteX25" fmla="*/ 1788968 w 4980346"/>
              <a:gd name="connsiteY25" fmla="*/ 1 h 3720057"/>
              <a:gd name="connsiteX26" fmla="*/ 1646100 w 4980346"/>
              <a:gd name="connsiteY26" fmla="*/ 1 h 3720057"/>
              <a:gd name="connsiteX27" fmla="*/ 1269179 w 4980346"/>
              <a:gd name="connsiteY27" fmla="*/ 1 h 3720057"/>
              <a:gd name="connsiteX28" fmla="*/ 1269179 w 4980346"/>
              <a:gd name="connsiteY28" fmla="*/ 0 h 3720057"/>
              <a:gd name="connsiteX29" fmla="*/ 874546 w 4980346"/>
              <a:gd name="connsiteY29" fmla="*/ 0 h 3720057"/>
              <a:gd name="connsiteX30" fmla="*/ 773133 w 4980346"/>
              <a:gd name="connsiteY30" fmla="*/ 0 h 3720057"/>
              <a:gd name="connsiteX31" fmla="*/ 614582 w 4980346"/>
              <a:gd name="connsiteY31" fmla="*/ 0 h 3720057"/>
              <a:gd name="connsiteX32" fmla="*/ 378500 w 4980346"/>
              <a:gd name="connsiteY32" fmla="*/ 0 h 3720057"/>
              <a:gd name="connsiteX33" fmla="*/ 219948 w 4980346"/>
              <a:gd name="connsiteY33" fmla="*/ 0 h 3720057"/>
              <a:gd name="connsiteX34" fmla="*/ 118534 w 4980346"/>
              <a:gd name="connsiteY34" fmla="*/ 0 h 3720057"/>
              <a:gd name="connsiteX35" fmla="*/ 1 w 4980346"/>
              <a:gd name="connsiteY35" fmla="*/ 0 h 3720057"/>
              <a:gd name="connsiteX36" fmla="*/ 1 w 4980346"/>
              <a:gd name="connsiteY36" fmla="*/ 56643 h 3720057"/>
              <a:gd name="connsiteX37" fmla="*/ 1 w 4980346"/>
              <a:gd name="connsiteY37" fmla="*/ 283784 h 3720057"/>
              <a:gd name="connsiteX38" fmla="*/ 1 w 4980346"/>
              <a:gd name="connsiteY38" fmla="*/ 621996 h 3720057"/>
              <a:gd name="connsiteX39" fmla="*/ 1 w 4980346"/>
              <a:gd name="connsiteY39" fmla="*/ 849136 h 3720057"/>
              <a:gd name="connsiteX40" fmla="*/ 1 w 4980346"/>
              <a:gd name="connsiteY40" fmla="*/ 994421 h 3720057"/>
              <a:gd name="connsiteX41" fmla="*/ 1 w 4980346"/>
              <a:gd name="connsiteY41" fmla="*/ 1559773 h 3720057"/>
              <a:gd name="connsiteX42" fmla="*/ 0 w 4980346"/>
              <a:gd name="connsiteY42" fmla="*/ 1559773 h 3720057"/>
              <a:gd name="connsiteX43" fmla="*/ 0 w 4980346"/>
              <a:gd name="connsiteY43" fmla="*/ 2099750 h 3720057"/>
              <a:gd name="connsiteX44" fmla="*/ 0 w 4980346"/>
              <a:gd name="connsiteY44" fmla="*/ 2665102 h 3720057"/>
              <a:gd name="connsiteX45" fmla="*/ 0 w 4980346"/>
              <a:gd name="connsiteY45" fmla="*/ 2810386 h 3720057"/>
              <a:gd name="connsiteX46" fmla="*/ 0 w 4980346"/>
              <a:gd name="connsiteY46" fmla="*/ 3037528 h 3720057"/>
              <a:gd name="connsiteX47" fmla="*/ 0 w 4980346"/>
              <a:gd name="connsiteY47" fmla="*/ 3375738 h 3720057"/>
              <a:gd name="connsiteX48" fmla="*/ 0 w 4980346"/>
              <a:gd name="connsiteY48" fmla="*/ 3602881 h 3720057"/>
              <a:gd name="connsiteX49" fmla="*/ 0 w 4980346"/>
              <a:gd name="connsiteY49" fmla="*/ 3720057 h 3720057"/>
              <a:gd name="connsiteX50" fmla="*/ 25392 w 4980346"/>
              <a:gd name="connsiteY50" fmla="*/ 3720057 h 3720057"/>
              <a:gd name="connsiteX51" fmla="*/ 25394 w 4980346"/>
              <a:gd name="connsiteY51" fmla="*/ 3720057 h 3720057"/>
              <a:gd name="connsiteX52" fmla="*/ 261472 w 4980346"/>
              <a:gd name="connsiteY52" fmla="*/ 3720057 h 3720057"/>
              <a:gd name="connsiteX53" fmla="*/ 261475 w 4980346"/>
              <a:gd name="connsiteY53" fmla="*/ 3720057 h 3720057"/>
              <a:gd name="connsiteX54" fmla="*/ 420025 w 4980346"/>
              <a:gd name="connsiteY54" fmla="*/ 3720057 h 3720057"/>
              <a:gd name="connsiteX55" fmla="*/ 420027 w 4980346"/>
              <a:gd name="connsiteY55" fmla="*/ 3720057 h 3720057"/>
              <a:gd name="connsiteX56" fmla="*/ 521438 w 4980346"/>
              <a:gd name="connsiteY56" fmla="*/ 3720057 h 3720057"/>
              <a:gd name="connsiteX57" fmla="*/ 521441 w 4980346"/>
              <a:gd name="connsiteY57" fmla="*/ 3720057 h 3720057"/>
              <a:gd name="connsiteX58" fmla="*/ 916071 w 4980346"/>
              <a:gd name="connsiteY58" fmla="*/ 3720057 h 3720057"/>
              <a:gd name="connsiteX59" fmla="*/ 916074 w 4980346"/>
              <a:gd name="connsiteY59" fmla="*/ 3720057 h 3720057"/>
              <a:gd name="connsiteX60" fmla="*/ 1292990 w 4980346"/>
              <a:gd name="connsiteY60" fmla="*/ 3720057 h 3720057"/>
              <a:gd name="connsiteX61" fmla="*/ 1687624 w 4980346"/>
              <a:gd name="connsiteY61" fmla="*/ 3720057 h 3720057"/>
              <a:gd name="connsiteX62" fmla="*/ 1788967 w 4980346"/>
              <a:gd name="connsiteY62" fmla="*/ 3720057 h 3720057"/>
              <a:gd name="connsiteX63" fmla="*/ 1789038 w 4980346"/>
              <a:gd name="connsiteY63" fmla="*/ 3720057 h 3720057"/>
              <a:gd name="connsiteX64" fmla="*/ 1814359 w 4980346"/>
              <a:gd name="connsiteY64" fmla="*/ 3720057 h 3720057"/>
              <a:gd name="connsiteX65" fmla="*/ 1814361 w 4980346"/>
              <a:gd name="connsiteY65" fmla="*/ 3720057 h 3720057"/>
              <a:gd name="connsiteX66" fmla="*/ 1947589 w 4980346"/>
              <a:gd name="connsiteY66" fmla="*/ 3720057 h 3720057"/>
              <a:gd name="connsiteX67" fmla="*/ 2050439 w 4980346"/>
              <a:gd name="connsiteY67" fmla="*/ 3720057 h 3720057"/>
              <a:gd name="connsiteX68" fmla="*/ 2050442 w 4980346"/>
              <a:gd name="connsiteY68" fmla="*/ 3720057 h 3720057"/>
              <a:gd name="connsiteX69" fmla="*/ 2183671 w 4980346"/>
              <a:gd name="connsiteY69" fmla="*/ 3720057 h 3720057"/>
              <a:gd name="connsiteX70" fmla="*/ 2208992 w 4980346"/>
              <a:gd name="connsiteY70" fmla="*/ 3720057 h 3720057"/>
              <a:gd name="connsiteX71" fmla="*/ 2208994 w 4980346"/>
              <a:gd name="connsiteY71" fmla="*/ 3720057 h 3720057"/>
              <a:gd name="connsiteX72" fmla="*/ 2310405 w 4980346"/>
              <a:gd name="connsiteY72" fmla="*/ 3720057 h 3720057"/>
              <a:gd name="connsiteX73" fmla="*/ 2310408 w 4980346"/>
              <a:gd name="connsiteY73" fmla="*/ 3720057 h 3720057"/>
              <a:gd name="connsiteX74" fmla="*/ 2342221 w 4980346"/>
              <a:gd name="connsiteY74" fmla="*/ 3720057 h 3720057"/>
              <a:gd name="connsiteX75" fmla="*/ 2443637 w 4980346"/>
              <a:gd name="connsiteY75" fmla="*/ 3720057 h 3720057"/>
              <a:gd name="connsiteX76" fmla="*/ 2705038 w 4980346"/>
              <a:gd name="connsiteY76" fmla="*/ 3720057 h 3720057"/>
              <a:gd name="connsiteX77" fmla="*/ 2705041 w 4980346"/>
              <a:gd name="connsiteY77" fmla="*/ 3720057 h 3720057"/>
              <a:gd name="connsiteX78" fmla="*/ 2838270 w 4980346"/>
              <a:gd name="connsiteY78" fmla="*/ 3720057 h 3720057"/>
              <a:gd name="connsiteX79" fmla="*/ 3081957 w 4980346"/>
              <a:gd name="connsiteY79" fmla="*/ 3720057 h 3720057"/>
              <a:gd name="connsiteX80" fmla="*/ 3476591 w 4980346"/>
              <a:gd name="connsiteY80" fmla="*/ 3720057 h 3720057"/>
              <a:gd name="connsiteX81" fmla="*/ 3578005 w 4980346"/>
              <a:gd name="connsiteY81" fmla="*/ 3720057 h 3720057"/>
              <a:gd name="connsiteX82" fmla="*/ 3736556 w 4980346"/>
              <a:gd name="connsiteY82" fmla="*/ 3720057 h 3720057"/>
              <a:gd name="connsiteX83" fmla="*/ 3972638 w 4980346"/>
              <a:gd name="connsiteY83" fmla="*/ 3720057 h 3720057"/>
              <a:gd name="connsiteX84" fmla="*/ 4131188 w 4980346"/>
              <a:gd name="connsiteY84" fmla="*/ 3720057 h 3720057"/>
              <a:gd name="connsiteX85" fmla="*/ 4232604 w 4980346"/>
              <a:gd name="connsiteY85" fmla="*/ 3720057 h 3720057"/>
              <a:gd name="connsiteX86" fmla="*/ 4627237 w 4980346"/>
              <a:gd name="connsiteY86" fmla="*/ 3720057 h 3720057"/>
              <a:gd name="connsiteX87" fmla="*/ 4980346 w 4980346"/>
              <a:gd name="connsiteY87" fmla="*/ 3410939 h 3720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4980346" h="3720057">
                <a:moveTo>
                  <a:pt x="4980346" y="3410939"/>
                </a:moveTo>
                <a:lnTo>
                  <a:pt x="4980346" y="2996758"/>
                </a:lnTo>
                <a:lnTo>
                  <a:pt x="4980346" y="2933755"/>
                </a:lnTo>
                <a:lnTo>
                  <a:pt x="4980346" y="2519575"/>
                </a:lnTo>
                <a:lnTo>
                  <a:pt x="4980346" y="891364"/>
                </a:lnTo>
                <a:lnTo>
                  <a:pt x="4980346" y="477184"/>
                </a:lnTo>
                <a:lnTo>
                  <a:pt x="4980346" y="414182"/>
                </a:lnTo>
                <a:lnTo>
                  <a:pt x="4980346" y="1"/>
                </a:lnTo>
                <a:lnTo>
                  <a:pt x="4585713" y="1"/>
                </a:lnTo>
                <a:lnTo>
                  <a:pt x="4484300" y="1"/>
                </a:lnTo>
                <a:lnTo>
                  <a:pt x="4325747" y="1"/>
                </a:lnTo>
                <a:lnTo>
                  <a:pt x="4089666" y="1"/>
                </a:lnTo>
                <a:lnTo>
                  <a:pt x="3931113" y="1"/>
                </a:lnTo>
                <a:lnTo>
                  <a:pt x="3829701" y="1"/>
                </a:lnTo>
                <a:lnTo>
                  <a:pt x="3435067" y="1"/>
                </a:lnTo>
                <a:lnTo>
                  <a:pt x="3191379" y="1"/>
                </a:lnTo>
                <a:lnTo>
                  <a:pt x="3058146" y="1"/>
                </a:lnTo>
                <a:lnTo>
                  <a:pt x="3058146" y="0"/>
                </a:lnTo>
                <a:lnTo>
                  <a:pt x="2663513" y="0"/>
                </a:lnTo>
                <a:lnTo>
                  <a:pt x="2562100" y="0"/>
                </a:lnTo>
                <a:lnTo>
                  <a:pt x="2403549" y="0"/>
                </a:lnTo>
                <a:lnTo>
                  <a:pt x="2167467" y="0"/>
                </a:lnTo>
                <a:lnTo>
                  <a:pt x="2008915" y="0"/>
                </a:lnTo>
                <a:lnTo>
                  <a:pt x="1907501" y="0"/>
                </a:lnTo>
                <a:lnTo>
                  <a:pt x="1788968" y="0"/>
                </a:lnTo>
                <a:lnTo>
                  <a:pt x="1788968" y="1"/>
                </a:lnTo>
                <a:lnTo>
                  <a:pt x="1646100" y="1"/>
                </a:lnTo>
                <a:lnTo>
                  <a:pt x="1269179" y="1"/>
                </a:lnTo>
                <a:lnTo>
                  <a:pt x="1269179" y="0"/>
                </a:lnTo>
                <a:lnTo>
                  <a:pt x="874546" y="0"/>
                </a:lnTo>
                <a:lnTo>
                  <a:pt x="773133" y="0"/>
                </a:lnTo>
                <a:lnTo>
                  <a:pt x="614582" y="0"/>
                </a:lnTo>
                <a:lnTo>
                  <a:pt x="378500" y="0"/>
                </a:lnTo>
                <a:lnTo>
                  <a:pt x="219948" y="0"/>
                </a:lnTo>
                <a:lnTo>
                  <a:pt x="118534" y="0"/>
                </a:lnTo>
                <a:lnTo>
                  <a:pt x="1" y="0"/>
                </a:lnTo>
                <a:lnTo>
                  <a:pt x="1" y="56643"/>
                </a:lnTo>
                <a:lnTo>
                  <a:pt x="1" y="283784"/>
                </a:lnTo>
                <a:lnTo>
                  <a:pt x="1" y="621996"/>
                </a:lnTo>
                <a:lnTo>
                  <a:pt x="1" y="849136"/>
                </a:lnTo>
                <a:lnTo>
                  <a:pt x="1" y="994421"/>
                </a:lnTo>
                <a:lnTo>
                  <a:pt x="1" y="1559773"/>
                </a:lnTo>
                <a:lnTo>
                  <a:pt x="0" y="1559773"/>
                </a:lnTo>
                <a:lnTo>
                  <a:pt x="0" y="2099750"/>
                </a:lnTo>
                <a:lnTo>
                  <a:pt x="0" y="2665102"/>
                </a:lnTo>
                <a:lnTo>
                  <a:pt x="0" y="2810386"/>
                </a:lnTo>
                <a:lnTo>
                  <a:pt x="0" y="3037528"/>
                </a:lnTo>
                <a:lnTo>
                  <a:pt x="0" y="3375738"/>
                </a:lnTo>
                <a:lnTo>
                  <a:pt x="0" y="3602881"/>
                </a:lnTo>
                <a:lnTo>
                  <a:pt x="0" y="3720057"/>
                </a:lnTo>
                <a:lnTo>
                  <a:pt x="25392" y="3720057"/>
                </a:lnTo>
                <a:lnTo>
                  <a:pt x="25394" y="3720057"/>
                </a:lnTo>
                <a:lnTo>
                  <a:pt x="261472" y="3720057"/>
                </a:lnTo>
                <a:lnTo>
                  <a:pt x="261475" y="3720057"/>
                </a:lnTo>
                <a:lnTo>
                  <a:pt x="420025" y="3720057"/>
                </a:lnTo>
                <a:lnTo>
                  <a:pt x="420027" y="3720057"/>
                </a:lnTo>
                <a:lnTo>
                  <a:pt x="521438" y="3720057"/>
                </a:lnTo>
                <a:lnTo>
                  <a:pt x="521441" y="3720057"/>
                </a:lnTo>
                <a:lnTo>
                  <a:pt x="916071" y="3720057"/>
                </a:lnTo>
                <a:lnTo>
                  <a:pt x="916074" y="3720057"/>
                </a:lnTo>
                <a:lnTo>
                  <a:pt x="1292990" y="3720057"/>
                </a:lnTo>
                <a:lnTo>
                  <a:pt x="1687624" y="3720057"/>
                </a:lnTo>
                <a:lnTo>
                  <a:pt x="1788967" y="3720057"/>
                </a:lnTo>
                <a:lnTo>
                  <a:pt x="1789038" y="3720057"/>
                </a:lnTo>
                <a:lnTo>
                  <a:pt x="1814359" y="3720057"/>
                </a:lnTo>
                <a:lnTo>
                  <a:pt x="1814361" y="3720057"/>
                </a:lnTo>
                <a:lnTo>
                  <a:pt x="1947589" y="3720057"/>
                </a:lnTo>
                <a:lnTo>
                  <a:pt x="2050439" y="3720057"/>
                </a:lnTo>
                <a:lnTo>
                  <a:pt x="2050442" y="3720057"/>
                </a:lnTo>
                <a:lnTo>
                  <a:pt x="2183671" y="3720057"/>
                </a:lnTo>
                <a:lnTo>
                  <a:pt x="2208992" y="3720057"/>
                </a:lnTo>
                <a:lnTo>
                  <a:pt x="2208994" y="3720057"/>
                </a:lnTo>
                <a:lnTo>
                  <a:pt x="2310405" y="3720057"/>
                </a:lnTo>
                <a:lnTo>
                  <a:pt x="2310408" y="3720057"/>
                </a:lnTo>
                <a:lnTo>
                  <a:pt x="2342221" y="3720057"/>
                </a:lnTo>
                <a:lnTo>
                  <a:pt x="2443637" y="3720057"/>
                </a:lnTo>
                <a:lnTo>
                  <a:pt x="2705038" y="3720057"/>
                </a:lnTo>
                <a:lnTo>
                  <a:pt x="2705041" y="3720057"/>
                </a:lnTo>
                <a:lnTo>
                  <a:pt x="2838270" y="3720057"/>
                </a:lnTo>
                <a:lnTo>
                  <a:pt x="3081957" y="3720057"/>
                </a:lnTo>
                <a:lnTo>
                  <a:pt x="3476591" y="3720057"/>
                </a:lnTo>
                <a:lnTo>
                  <a:pt x="3578005" y="3720057"/>
                </a:lnTo>
                <a:lnTo>
                  <a:pt x="3736556" y="3720057"/>
                </a:lnTo>
                <a:lnTo>
                  <a:pt x="3972638" y="3720057"/>
                </a:lnTo>
                <a:lnTo>
                  <a:pt x="4131188" y="3720057"/>
                </a:lnTo>
                <a:lnTo>
                  <a:pt x="4232604" y="3720057"/>
                </a:lnTo>
                <a:lnTo>
                  <a:pt x="4627237" y="3720057"/>
                </a:lnTo>
                <a:cubicBezTo>
                  <a:pt x="4822893" y="3720057"/>
                  <a:pt x="4980346" y="3581205"/>
                  <a:pt x="4980346" y="3410939"/>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6" name="Text Placeholder 4">
            <a:extLst>
              <a:ext uri="{FF2B5EF4-FFF2-40B4-BE49-F238E27FC236}">
                <a16:creationId xmlns:a16="http://schemas.microsoft.com/office/drawing/2014/main" id="{A106E829-06B2-A7E1-692F-A836D8B6F965}"/>
              </a:ext>
            </a:extLst>
          </p:cNvPr>
          <p:cNvSpPr txBox="1">
            <a:spLocks/>
          </p:cNvSpPr>
          <p:nvPr/>
        </p:nvSpPr>
        <p:spPr>
          <a:xfrm>
            <a:off x="974354" y="2008708"/>
            <a:ext cx="2984188" cy="4817471"/>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tabLst>
                <a:tab pos="457200" algn="l"/>
              </a:tabLst>
            </a:pPr>
            <a:endParaRPr lang="sl-SI" sz="2200" dirty="0">
              <a:solidFill>
                <a:schemeClr val="bg1"/>
              </a:solidFill>
              <a:ea typeface="+mn-lt"/>
              <a:cs typeface="+mn-lt"/>
            </a:endParaRPr>
          </a:p>
          <a:p>
            <a:pPr>
              <a:lnSpc>
                <a:spcPts val="2340"/>
              </a:lnSpc>
              <a:tabLst>
                <a:tab pos="457200" algn="l"/>
              </a:tabLst>
            </a:pPr>
            <a:r>
              <a:rPr lang="sl-SI" sz="2200" b="1" dirty="0">
                <a:solidFill>
                  <a:schemeClr val="bg1"/>
                </a:solidFill>
                <a:ea typeface="+mn-lt"/>
                <a:cs typeface="+mn-lt"/>
              </a:rPr>
              <a:t>Storitev priprave postelje </a:t>
            </a:r>
            <a:r>
              <a:rPr lang="sl-SI" sz="2200" dirty="0">
                <a:solidFill>
                  <a:schemeClr val="bg1"/>
                </a:solidFill>
                <a:ea typeface="+mn-lt"/>
                <a:cs typeface="+mn-lt"/>
              </a:rPr>
              <a:t>se običajno obravnava kot posebna pozornost, ki okrepi občutek skrbi za gosta med bivanjem.</a:t>
            </a:r>
            <a:endParaRPr lang="sl-SI" sz="2200" dirty="0">
              <a:solidFill>
                <a:schemeClr val="bg1"/>
              </a:solidFill>
            </a:endParaRPr>
          </a:p>
          <a:p>
            <a:pPr>
              <a:lnSpc>
                <a:spcPts val="2340"/>
              </a:lnSpc>
              <a:tabLst>
                <a:tab pos="457200" algn="l"/>
              </a:tabLst>
            </a:pPr>
            <a:endParaRPr lang="sl-SI" sz="2200" dirty="0">
              <a:solidFill>
                <a:schemeClr val="bg1"/>
              </a:solidFill>
              <a:ea typeface="+mn-lt"/>
              <a:cs typeface="+mn-lt"/>
            </a:endParaRPr>
          </a:p>
          <a:p>
            <a:pPr>
              <a:lnSpc>
                <a:spcPts val="2340"/>
              </a:lnSpc>
              <a:tabLst>
                <a:tab pos="457200" algn="l"/>
              </a:tabLst>
            </a:pPr>
            <a:r>
              <a:rPr lang="sl-SI" sz="2200" b="1" dirty="0">
                <a:solidFill>
                  <a:schemeClr val="bg1"/>
                </a:solidFill>
                <a:ea typeface="+mn-lt"/>
                <a:cs typeface="+mn-lt"/>
              </a:rPr>
              <a:t>Na primer: </a:t>
            </a:r>
            <a:r>
              <a:rPr lang="sl-SI" sz="2200" dirty="0">
                <a:solidFill>
                  <a:schemeClr val="bg1"/>
                </a:solidFill>
                <a:ea typeface="+mn-lt"/>
                <a:cs typeface="+mn-lt"/>
              </a:rPr>
              <a:t>izkoristite svoj (zeliščni) vrt in obogatite svojo ponudbo s sprejem za globok spanec. </a:t>
            </a:r>
            <a:endParaRPr lang="sl-SI" sz="2200" dirty="0">
              <a:solidFill>
                <a:schemeClr val="bg1"/>
              </a:solidFill>
              <a:ea typeface="Calibri"/>
              <a:cs typeface="Calibri"/>
            </a:endParaRPr>
          </a:p>
        </p:txBody>
      </p:sp>
      <p:pic>
        <p:nvPicPr>
          <p:cNvPr id="18" name="Picture 17">
            <a:extLst>
              <a:ext uri="{FF2B5EF4-FFF2-40B4-BE49-F238E27FC236}">
                <a16:creationId xmlns:a16="http://schemas.microsoft.com/office/drawing/2014/main" id="{22B913F7-0EA4-781B-8A69-D6194D32ED89}"/>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186545" y="5043194"/>
            <a:ext cx="3580276" cy="2659133"/>
          </a:xfrm>
          <a:prstGeom prst="rect">
            <a:avLst/>
          </a:prstGeom>
        </p:spPr>
      </p:pic>
      <p:sp>
        <p:nvSpPr>
          <p:cNvPr id="19" name="Slide Number Placeholder 5">
            <a:extLst>
              <a:ext uri="{FF2B5EF4-FFF2-40B4-BE49-F238E27FC236}">
                <a16:creationId xmlns:a16="http://schemas.microsoft.com/office/drawing/2014/main" id="{81063966-5504-D41A-BE2B-D836C799ADB2}"/>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55</a:t>
            </a:fld>
            <a:endParaRPr lang="fr-CA" sz="1200" dirty="0"/>
          </a:p>
        </p:txBody>
      </p:sp>
    </p:spTree>
    <p:extLst>
      <p:ext uri="{BB962C8B-B14F-4D97-AF65-F5344CB8AC3E}">
        <p14:creationId xmlns:p14="http://schemas.microsoft.com/office/powerpoint/2010/main" val="423164899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4A761A-4671-9653-6EB6-631DEDE4835F}"/>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A9A6D2E-E147-F2E4-43E2-F1DD665B1FA8}"/>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FA6F0F51-008C-312C-8193-0803B8A49310}"/>
              </a:ext>
            </a:extLst>
          </p:cNvPr>
          <p:cNvSpPr>
            <a:spLocks noGrp="1"/>
          </p:cNvSpPr>
          <p:nvPr>
            <p:ph type="body" sz="quarter" idx="19"/>
          </p:nvPr>
        </p:nvSpPr>
        <p:spPr>
          <a:xfrm>
            <a:off x="423358" y="941779"/>
            <a:ext cx="1197303" cy="385564"/>
          </a:xfrm>
        </p:spPr>
        <p:txBody>
          <a:bodyPr/>
          <a:lstStyle/>
          <a:p>
            <a:r>
              <a:rPr lang="en-US" dirty="0"/>
              <a:t>04</a:t>
            </a:r>
          </a:p>
        </p:txBody>
      </p:sp>
      <p:sp>
        <p:nvSpPr>
          <p:cNvPr id="7" name="Text Placeholder 6">
            <a:extLst>
              <a:ext uri="{FF2B5EF4-FFF2-40B4-BE49-F238E27FC236}">
                <a16:creationId xmlns:a16="http://schemas.microsoft.com/office/drawing/2014/main" id="{7A8F2072-8539-9D6F-4D12-BA0E73C41999}"/>
              </a:ext>
            </a:extLst>
          </p:cNvPr>
          <p:cNvSpPr>
            <a:spLocks noGrp="1"/>
          </p:cNvSpPr>
          <p:nvPr>
            <p:ph type="body" sz="quarter" idx="16"/>
          </p:nvPr>
        </p:nvSpPr>
        <p:spPr>
          <a:xfrm>
            <a:off x="4061943" y="544108"/>
            <a:ext cx="6238020" cy="803654"/>
          </a:xfrm>
          <a:prstGeom prst="rect">
            <a:avLst/>
          </a:prstGeom>
        </p:spPr>
        <p:txBody>
          <a:bodyPr/>
          <a:lstStyle/>
          <a:p>
            <a:pPr>
              <a:lnSpc>
                <a:spcPts val="2960"/>
              </a:lnSpc>
            </a:pPr>
            <a:r>
              <a:rPr lang="en-GB" dirty="0"/>
              <a:t>Mirno in profesionalno reševanje pogostih težav gostov</a:t>
            </a:r>
          </a:p>
          <a:p>
            <a:pPr>
              <a:lnSpc>
                <a:spcPts val="2960"/>
              </a:lnSpc>
            </a:pPr>
            <a:endParaRPr lang="en-GB" sz="2800" dirty="0"/>
          </a:p>
        </p:txBody>
      </p:sp>
      <p:sp>
        <p:nvSpPr>
          <p:cNvPr id="4" name="Text Placeholder 3">
            <a:extLst>
              <a:ext uri="{FF2B5EF4-FFF2-40B4-BE49-F238E27FC236}">
                <a16:creationId xmlns:a16="http://schemas.microsoft.com/office/drawing/2014/main" id="{C2215E06-55DD-6FFB-AFB8-12088E518594}"/>
              </a:ext>
            </a:extLst>
          </p:cNvPr>
          <p:cNvSpPr>
            <a:spLocks noGrp="1"/>
          </p:cNvSpPr>
          <p:nvPr>
            <p:ph type="body" sz="quarter" idx="21"/>
          </p:nvPr>
        </p:nvSpPr>
        <p:spPr>
          <a:xfrm>
            <a:off x="4061943" y="1616344"/>
            <a:ext cx="7427249" cy="4994337"/>
          </a:xfrm>
          <a:prstGeom prst="rect">
            <a:avLst/>
          </a:prstGeom>
        </p:spPr>
        <p:txBody>
          <a:bodyPr lIns="91440" tIns="45720" rIns="91440" bIns="45720" anchor="t"/>
          <a:lstStyle/>
          <a:p>
            <a:pPr>
              <a:lnSpc>
                <a:spcPts val="2340"/>
              </a:lnSpc>
            </a:pPr>
            <a:r>
              <a:rPr lang="en-GB" b="0" i="0" dirty="0">
                <a:effectLst/>
                <a:latin typeface="Calibri"/>
                <a:ea typeface="Calibri"/>
                <a:cs typeface="Calibri"/>
              </a:rPr>
              <a:t>Včasih se stvari pokvarijo – in to je v redu. Pozni prihodi, izgubljeni ključi ali nezadovoljni gostje so del gostiteljstva. Ključno je, da ostanete mirni, vljudni in hitro rešite problem. </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V tem delu se boste naučili, kako se s pogostimi težavami spopasti na prijazen in profesionalen način. Ugotovili boste, da si večina gostov želi le, da jih poslušate in spoštujete. Že kratko sporočilo ali hitra rešitev lahko spremenita situacijo. Pomembno je tudi vedeti, kdaj reči ne – in kako to storiti na prijazen način. Ni vam treba biti na voljo 24 ur na dan, 7 dni na teden, vendar je dobro biti pripravljen. </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V tem poglavju boste našli resnične primere in preproste odgovore, ki jih lahko uporabite. Ko se dobro spopadete s težavami, se gostje spomnijo vašega prizadevanja – ne le težave.</a:t>
            </a:r>
          </a:p>
          <a:p>
            <a:pPr>
              <a:lnSpc>
                <a:spcPts val="2340"/>
              </a:lnSpc>
            </a:pPr>
            <a:endParaRPr lang="en-US" sz="2200" dirty="0"/>
          </a:p>
        </p:txBody>
      </p:sp>
      <p:sp>
        <p:nvSpPr>
          <p:cNvPr id="11" name="Slide Number Placeholder 5">
            <a:extLst>
              <a:ext uri="{FF2B5EF4-FFF2-40B4-BE49-F238E27FC236}">
                <a16:creationId xmlns:a16="http://schemas.microsoft.com/office/drawing/2014/main" id="{F9D65DE1-7122-F273-6087-816CDCD3AD9D}"/>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56</a:t>
            </a:fld>
            <a:endParaRPr lang="fr-CA" sz="1200" dirty="0"/>
          </a:p>
        </p:txBody>
      </p:sp>
      <p:pic>
        <p:nvPicPr>
          <p:cNvPr id="2" name="Picture 1">
            <a:extLst>
              <a:ext uri="{FF2B5EF4-FFF2-40B4-BE49-F238E27FC236}">
                <a16:creationId xmlns:a16="http://schemas.microsoft.com/office/drawing/2014/main" id="{B1C394D8-4177-AB93-ECF8-812303EA7C83}"/>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198359" y="3903653"/>
            <a:ext cx="3580276" cy="2659133"/>
          </a:xfrm>
          <a:prstGeom prst="rect">
            <a:avLst/>
          </a:prstGeom>
        </p:spPr>
      </p:pic>
    </p:spTree>
    <p:extLst>
      <p:ext uri="{BB962C8B-B14F-4D97-AF65-F5344CB8AC3E}">
        <p14:creationId xmlns:p14="http://schemas.microsoft.com/office/powerpoint/2010/main" val="8040623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04447-5340-74D5-D6BC-C4C6047015D6}"/>
            </a:ext>
          </a:extLst>
        </p:cNvPr>
        <p:cNvGrpSpPr/>
        <p:nvPr/>
      </p:nvGrpSpPr>
      <p:grpSpPr>
        <a:xfrm>
          <a:off x="0" y="0"/>
          <a:ext cx="0" cy="0"/>
          <a:chOff x="0" y="0"/>
          <a:chExt cx="0" cy="0"/>
        </a:xfrm>
      </p:grpSpPr>
      <p:sp>
        <p:nvSpPr>
          <p:cNvPr id="8" name="Freeform 7">
            <a:extLst>
              <a:ext uri="{FF2B5EF4-FFF2-40B4-BE49-F238E27FC236}">
                <a16:creationId xmlns:a16="http://schemas.microsoft.com/office/drawing/2014/main" id="{1FDC6DD7-4D8E-854C-0B1A-47CF12A0054C}"/>
              </a:ext>
            </a:extLst>
          </p:cNvPr>
          <p:cNvSpPr/>
          <p:nvPr/>
        </p:nvSpPr>
        <p:spPr>
          <a:xfrm rot="5400000" flipH="1">
            <a:off x="6272216" y="1755980"/>
            <a:ext cx="5075839" cy="5128200"/>
          </a:xfrm>
          <a:custGeom>
            <a:avLst/>
            <a:gdLst>
              <a:gd name="connsiteX0" fmla="*/ 5075839 w 5075839"/>
              <a:gd name="connsiteY0" fmla="*/ 4702073 h 5128200"/>
              <a:gd name="connsiteX1" fmla="*/ 5075839 w 5075839"/>
              <a:gd name="connsiteY1" fmla="*/ 4131113 h 5128200"/>
              <a:gd name="connsiteX2" fmla="*/ 5075839 w 5075839"/>
              <a:gd name="connsiteY2" fmla="*/ 4044261 h 5128200"/>
              <a:gd name="connsiteX3" fmla="*/ 5075839 w 5075839"/>
              <a:gd name="connsiteY3" fmla="*/ 3473303 h 5128200"/>
              <a:gd name="connsiteX4" fmla="*/ 5075839 w 5075839"/>
              <a:gd name="connsiteY4" fmla="*/ 1228769 h 5128200"/>
              <a:gd name="connsiteX5" fmla="*/ 5075839 w 5075839"/>
              <a:gd name="connsiteY5" fmla="*/ 657810 h 5128200"/>
              <a:gd name="connsiteX6" fmla="*/ 5075839 w 5075839"/>
              <a:gd name="connsiteY6" fmla="*/ 570960 h 5128200"/>
              <a:gd name="connsiteX7" fmla="*/ 5075839 w 5075839"/>
              <a:gd name="connsiteY7" fmla="*/ 0 h 5128200"/>
              <a:gd name="connsiteX8" fmla="*/ 4531826 w 5075839"/>
              <a:gd name="connsiteY8" fmla="*/ 0 h 5128200"/>
              <a:gd name="connsiteX9" fmla="*/ 4399404 w 5075839"/>
              <a:gd name="connsiteY9" fmla="*/ 0 h 5128200"/>
              <a:gd name="connsiteX10" fmla="*/ 4392026 w 5075839"/>
              <a:gd name="connsiteY10" fmla="*/ 0 h 5128200"/>
              <a:gd name="connsiteX11" fmla="*/ 4173456 w 5075839"/>
              <a:gd name="connsiteY11" fmla="*/ 0 h 5128200"/>
              <a:gd name="connsiteX12" fmla="*/ 3855391 w 5075839"/>
              <a:gd name="connsiteY12" fmla="*/ 0 h 5128200"/>
              <a:gd name="connsiteX13" fmla="*/ 3848013 w 5075839"/>
              <a:gd name="connsiteY13" fmla="*/ 0 h 5128200"/>
              <a:gd name="connsiteX14" fmla="*/ 3715591 w 5075839"/>
              <a:gd name="connsiteY14" fmla="*/ 0 h 5128200"/>
              <a:gd name="connsiteX15" fmla="*/ 3629443 w 5075839"/>
              <a:gd name="connsiteY15" fmla="*/ 0 h 5128200"/>
              <a:gd name="connsiteX16" fmla="*/ 3497021 w 5075839"/>
              <a:gd name="connsiteY16" fmla="*/ 0 h 5128200"/>
              <a:gd name="connsiteX17" fmla="*/ 3489643 w 5075839"/>
              <a:gd name="connsiteY17" fmla="*/ 0 h 5128200"/>
              <a:gd name="connsiteX18" fmla="*/ 3171578 w 5075839"/>
              <a:gd name="connsiteY18" fmla="*/ 0 h 5128200"/>
              <a:gd name="connsiteX19" fmla="*/ 2953008 w 5075839"/>
              <a:gd name="connsiteY19" fmla="*/ 0 h 5128200"/>
              <a:gd name="connsiteX20" fmla="*/ 2945630 w 5075839"/>
              <a:gd name="connsiteY20" fmla="*/ 0 h 5128200"/>
              <a:gd name="connsiteX21" fmla="*/ 2813208 w 5075839"/>
              <a:gd name="connsiteY21" fmla="*/ 0 h 5128200"/>
              <a:gd name="connsiteX22" fmla="*/ 2426034 w 5075839"/>
              <a:gd name="connsiteY22" fmla="*/ 0 h 5128200"/>
              <a:gd name="connsiteX23" fmla="*/ 2269195 w 5075839"/>
              <a:gd name="connsiteY23" fmla="*/ 0 h 5128200"/>
              <a:gd name="connsiteX24" fmla="*/ 1882021 w 5075839"/>
              <a:gd name="connsiteY24" fmla="*/ 0 h 5128200"/>
              <a:gd name="connsiteX25" fmla="*/ 1749599 w 5075839"/>
              <a:gd name="connsiteY25" fmla="*/ 0 h 5128200"/>
              <a:gd name="connsiteX26" fmla="*/ 1742221 w 5075839"/>
              <a:gd name="connsiteY26" fmla="*/ 0 h 5128200"/>
              <a:gd name="connsiteX27" fmla="*/ 1523653 w 5075839"/>
              <a:gd name="connsiteY27" fmla="*/ 0 h 5128200"/>
              <a:gd name="connsiteX28" fmla="*/ 1205586 w 5075839"/>
              <a:gd name="connsiteY28" fmla="*/ 0 h 5128200"/>
              <a:gd name="connsiteX29" fmla="*/ 1198207 w 5075839"/>
              <a:gd name="connsiteY29" fmla="*/ 0 h 5128200"/>
              <a:gd name="connsiteX30" fmla="*/ 1065786 w 5075839"/>
              <a:gd name="connsiteY30" fmla="*/ 0 h 5128200"/>
              <a:gd name="connsiteX31" fmla="*/ 979640 w 5075839"/>
              <a:gd name="connsiteY31" fmla="*/ 0 h 5128200"/>
              <a:gd name="connsiteX32" fmla="*/ 847218 w 5075839"/>
              <a:gd name="connsiteY32" fmla="*/ 0 h 5128200"/>
              <a:gd name="connsiteX33" fmla="*/ 839838 w 5075839"/>
              <a:gd name="connsiteY33" fmla="*/ 0 h 5128200"/>
              <a:gd name="connsiteX34" fmla="*/ 676436 w 5075839"/>
              <a:gd name="connsiteY34" fmla="*/ 0 h 5128200"/>
              <a:gd name="connsiteX35" fmla="*/ 521772 w 5075839"/>
              <a:gd name="connsiteY35" fmla="*/ 0 h 5128200"/>
              <a:gd name="connsiteX36" fmla="*/ 303205 w 5075839"/>
              <a:gd name="connsiteY36" fmla="*/ 0 h 5128200"/>
              <a:gd name="connsiteX37" fmla="*/ 163403 w 5075839"/>
              <a:gd name="connsiteY37" fmla="*/ 0 h 5128200"/>
              <a:gd name="connsiteX38" fmla="*/ 1 w 5075839"/>
              <a:gd name="connsiteY38" fmla="*/ 0 h 5128200"/>
              <a:gd name="connsiteX39" fmla="*/ 1 w 5075839"/>
              <a:gd name="connsiteY39" fmla="*/ 78084 h 5128200"/>
              <a:gd name="connsiteX40" fmla="*/ 1 w 5075839"/>
              <a:gd name="connsiteY40" fmla="*/ 391204 h 5128200"/>
              <a:gd name="connsiteX41" fmla="*/ 1 w 5075839"/>
              <a:gd name="connsiteY41" fmla="*/ 857437 h 5128200"/>
              <a:gd name="connsiteX42" fmla="*/ 1 w 5075839"/>
              <a:gd name="connsiteY42" fmla="*/ 1170557 h 5128200"/>
              <a:gd name="connsiteX43" fmla="*/ 1 w 5075839"/>
              <a:gd name="connsiteY43" fmla="*/ 1370836 h 5128200"/>
              <a:gd name="connsiteX44" fmla="*/ 1 w 5075839"/>
              <a:gd name="connsiteY44" fmla="*/ 2150190 h 5128200"/>
              <a:gd name="connsiteX45" fmla="*/ 0 w 5075839"/>
              <a:gd name="connsiteY45" fmla="*/ 2150190 h 5128200"/>
              <a:gd name="connsiteX46" fmla="*/ 0 w 5075839"/>
              <a:gd name="connsiteY46" fmla="*/ 2894562 h 5128200"/>
              <a:gd name="connsiteX47" fmla="*/ 0 w 5075839"/>
              <a:gd name="connsiteY47" fmla="*/ 3673915 h 5128200"/>
              <a:gd name="connsiteX48" fmla="*/ 0 w 5075839"/>
              <a:gd name="connsiteY48" fmla="*/ 3874194 h 5128200"/>
              <a:gd name="connsiteX49" fmla="*/ 0 w 5075839"/>
              <a:gd name="connsiteY49" fmla="*/ 4187316 h 5128200"/>
              <a:gd name="connsiteX50" fmla="*/ 0 w 5075839"/>
              <a:gd name="connsiteY50" fmla="*/ 4653548 h 5128200"/>
              <a:gd name="connsiteX51" fmla="*/ 0 w 5075839"/>
              <a:gd name="connsiteY51" fmla="*/ 4966669 h 5128200"/>
              <a:gd name="connsiteX52" fmla="*/ 0 w 5075839"/>
              <a:gd name="connsiteY52" fmla="*/ 5128200 h 5128200"/>
              <a:gd name="connsiteX53" fmla="*/ 35003 w 5075839"/>
              <a:gd name="connsiteY53" fmla="*/ 5128200 h 5128200"/>
              <a:gd name="connsiteX54" fmla="*/ 35006 w 5075839"/>
              <a:gd name="connsiteY54" fmla="*/ 5128200 h 5128200"/>
              <a:gd name="connsiteX55" fmla="*/ 360446 w 5075839"/>
              <a:gd name="connsiteY55" fmla="*/ 5128200 h 5128200"/>
              <a:gd name="connsiteX56" fmla="*/ 360451 w 5075839"/>
              <a:gd name="connsiteY56" fmla="*/ 5128200 h 5128200"/>
              <a:gd name="connsiteX57" fmla="*/ 579016 w 5075839"/>
              <a:gd name="connsiteY57" fmla="*/ 5128200 h 5128200"/>
              <a:gd name="connsiteX58" fmla="*/ 579019 w 5075839"/>
              <a:gd name="connsiteY58" fmla="*/ 5128200 h 5128200"/>
              <a:gd name="connsiteX59" fmla="*/ 676435 w 5075839"/>
              <a:gd name="connsiteY59" fmla="*/ 5128200 h 5128200"/>
              <a:gd name="connsiteX60" fmla="*/ 711438 w 5075839"/>
              <a:gd name="connsiteY60" fmla="*/ 5128200 h 5128200"/>
              <a:gd name="connsiteX61" fmla="*/ 711441 w 5075839"/>
              <a:gd name="connsiteY61" fmla="*/ 5128200 h 5128200"/>
              <a:gd name="connsiteX62" fmla="*/ 718816 w 5075839"/>
              <a:gd name="connsiteY62" fmla="*/ 5128200 h 5128200"/>
              <a:gd name="connsiteX63" fmla="*/ 718821 w 5075839"/>
              <a:gd name="connsiteY63" fmla="*/ 5128200 h 5128200"/>
              <a:gd name="connsiteX64" fmla="*/ 1036881 w 5075839"/>
              <a:gd name="connsiteY64" fmla="*/ 5128200 h 5128200"/>
              <a:gd name="connsiteX65" fmla="*/ 1036886 w 5075839"/>
              <a:gd name="connsiteY65" fmla="*/ 5128200 h 5128200"/>
              <a:gd name="connsiteX66" fmla="*/ 1255451 w 5075839"/>
              <a:gd name="connsiteY66" fmla="*/ 5128200 h 5128200"/>
              <a:gd name="connsiteX67" fmla="*/ 1255454 w 5075839"/>
              <a:gd name="connsiteY67" fmla="*/ 5128200 h 5128200"/>
              <a:gd name="connsiteX68" fmla="*/ 1262829 w 5075839"/>
              <a:gd name="connsiteY68" fmla="*/ 5128200 h 5128200"/>
              <a:gd name="connsiteX69" fmla="*/ 1262833 w 5075839"/>
              <a:gd name="connsiteY69" fmla="*/ 5128200 h 5128200"/>
              <a:gd name="connsiteX70" fmla="*/ 1395251 w 5075839"/>
              <a:gd name="connsiteY70" fmla="*/ 5128200 h 5128200"/>
              <a:gd name="connsiteX71" fmla="*/ 1395256 w 5075839"/>
              <a:gd name="connsiteY71" fmla="*/ 5128200 h 5128200"/>
              <a:gd name="connsiteX72" fmla="*/ 1782423 w 5075839"/>
              <a:gd name="connsiteY72" fmla="*/ 5128200 h 5128200"/>
              <a:gd name="connsiteX73" fmla="*/ 1939264 w 5075839"/>
              <a:gd name="connsiteY73" fmla="*/ 5128200 h 5128200"/>
              <a:gd name="connsiteX74" fmla="*/ 1939268 w 5075839"/>
              <a:gd name="connsiteY74" fmla="*/ 5128200 h 5128200"/>
              <a:gd name="connsiteX75" fmla="*/ 2326436 w 5075839"/>
              <a:gd name="connsiteY75" fmla="*/ 5128200 h 5128200"/>
              <a:gd name="connsiteX76" fmla="*/ 2458858 w 5075839"/>
              <a:gd name="connsiteY76" fmla="*/ 5128200 h 5128200"/>
              <a:gd name="connsiteX77" fmla="*/ 2466238 w 5075839"/>
              <a:gd name="connsiteY77" fmla="*/ 5128200 h 5128200"/>
              <a:gd name="connsiteX78" fmla="*/ 2684805 w 5075839"/>
              <a:gd name="connsiteY78" fmla="*/ 5128200 h 5128200"/>
              <a:gd name="connsiteX79" fmla="*/ 3002871 w 5075839"/>
              <a:gd name="connsiteY79" fmla="*/ 5128200 h 5128200"/>
              <a:gd name="connsiteX80" fmla="*/ 3010251 w 5075839"/>
              <a:gd name="connsiteY80" fmla="*/ 5128200 h 5128200"/>
              <a:gd name="connsiteX81" fmla="*/ 3142673 w 5075839"/>
              <a:gd name="connsiteY81" fmla="*/ 5128200 h 5128200"/>
              <a:gd name="connsiteX82" fmla="*/ 3228817 w 5075839"/>
              <a:gd name="connsiteY82" fmla="*/ 5128200 h 5128200"/>
              <a:gd name="connsiteX83" fmla="*/ 3361240 w 5075839"/>
              <a:gd name="connsiteY83" fmla="*/ 5128200 h 5128200"/>
              <a:gd name="connsiteX84" fmla="*/ 3368621 w 5075839"/>
              <a:gd name="connsiteY84" fmla="*/ 5128200 h 5128200"/>
              <a:gd name="connsiteX85" fmla="*/ 3686686 w 5075839"/>
              <a:gd name="connsiteY85" fmla="*/ 5128200 h 5128200"/>
              <a:gd name="connsiteX86" fmla="*/ 3905252 w 5075839"/>
              <a:gd name="connsiteY86" fmla="*/ 5128200 h 5128200"/>
              <a:gd name="connsiteX87" fmla="*/ 3912633 w 5075839"/>
              <a:gd name="connsiteY87" fmla="*/ 5128200 h 5128200"/>
              <a:gd name="connsiteX88" fmla="*/ 4045056 w 5075839"/>
              <a:gd name="connsiteY88" fmla="*/ 5128200 h 5128200"/>
              <a:gd name="connsiteX89" fmla="*/ 4589068 w 5075839"/>
              <a:gd name="connsiteY89" fmla="*/ 5128200 h 5128200"/>
              <a:gd name="connsiteX90" fmla="*/ 5075839 w 5075839"/>
              <a:gd name="connsiteY90" fmla="*/ 4702073 h 512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075839" h="5128200">
                <a:moveTo>
                  <a:pt x="5075839" y="4702073"/>
                </a:moveTo>
                <a:lnTo>
                  <a:pt x="5075839" y="4131113"/>
                </a:lnTo>
                <a:lnTo>
                  <a:pt x="5075839" y="4044261"/>
                </a:lnTo>
                <a:lnTo>
                  <a:pt x="5075839" y="3473303"/>
                </a:lnTo>
                <a:lnTo>
                  <a:pt x="5075839" y="1228769"/>
                </a:lnTo>
                <a:lnTo>
                  <a:pt x="5075839" y="657810"/>
                </a:lnTo>
                <a:lnTo>
                  <a:pt x="5075839" y="570960"/>
                </a:lnTo>
                <a:lnTo>
                  <a:pt x="5075839" y="0"/>
                </a:lnTo>
                <a:lnTo>
                  <a:pt x="4531826" y="0"/>
                </a:lnTo>
                <a:lnTo>
                  <a:pt x="4399404" y="0"/>
                </a:lnTo>
                <a:lnTo>
                  <a:pt x="4392026" y="0"/>
                </a:lnTo>
                <a:lnTo>
                  <a:pt x="4173456" y="0"/>
                </a:lnTo>
                <a:lnTo>
                  <a:pt x="3855391" y="0"/>
                </a:lnTo>
                <a:lnTo>
                  <a:pt x="3848013" y="0"/>
                </a:lnTo>
                <a:lnTo>
                  <a:pt x="3715591" y="0"/>
                </a:lnTo>
                <a:lnTo>
                  <a:pt x="3629443" y="0"/>
                </a:lnTo>
                <a:lnTo>
                  <a:pt x="3497021" y="0"/>
                </a:lnTo>
                <a:lnTo>
                  <a:pt x="3489643" y="0"/>
                </a:lnTo>
                <a:lnTo>
                  <a:pt x="3171578" y="0"/>
                </a:lnTo>
                <a:lnTo>
                  <a:pt x="2953008" y="0"/>
                </a:lnTo>
                <a:lnTo>
                  <a:pt x="2945630" y="0"/>
                </a:lnTo>
                <a:lnTo>
                  <a:pt x="2813208" y="0"/>
                </a:lnTo>
                <a:lnTo>
                  <a:pt x="2426034" y="0"/>
                </a:lnTo>
                <a:lnTo>
                  <a:pt x="2269195" y="0"/>
                </a:lnTo>
                <a:lnTo>
                  <a:pt x="1882021" y="0"/>
                </a:lnTo>
                <a:lnTo>
                  <a:pt x="1749599" y="0"/>
                </a:lnTo>
                <a:lnTo>
                  <a:pt x="1742221" y="0"/>
                </a:lnTo>
                <a:lnTo>
                  <a:pt x="1523653" y="0"/>
                </a:lnTo>
                <a:lnTo>
                  <a:pt x="1205586" y="0"/>
                </a:lnTo>
                <a:lnTo>
                  <a:pt x="1198207" y="0"/>
                </a:lnTo>
                <a:lnTo>
                  <a:pt x="1065786" y="0"/>
                </a:lnTo>
                <a:lnTo>
                  <a:pt x="979640" y="0"/>
                </a:lnTo>
                <a:lnTo>
                  <a:pt x="847218" y="0"/>
                </a:lnTo>
                <a:lnTo>
                  <a:pt x="839838" y="0"/>
                </a:lnTo>
                <a:lnTo>
                  <a:pt x="676436" y="0"/>
                </a:lnTo>
                <a:lnTo>
                  <a:pt x="521772" y="0"/>
                </a:lnTo>
                <a:lnTo>
                  <a:pt x="303205" y="0"/>
                </a:lnTo>
                <a:lnTo>
                  <a:pt x="163403" y="0"/>
                </a:lnTo>
                <a:lnTo>
                  <a:pt x="1" y="0"/>
                </a:lnTo>
                <a:lnTo>
                  <a:pt x="1" y="78084"/>
                </a:lnTo>
                <a:lnTo>
                  <a:pt x="1" y="391204"/>
                </a:lnTo>
                <a:lnTo>
                  <a:pt x="1" y="857437"/>
                </a:lnTo>
                <a:lnTo>
                  <a:pt x="1" y="1170557"/>
                </a:lnTo>
                <a:lnTo>
                  <a:pt x="1" y="1370836"/>
                </a:lnTo>
                <a:lnTo>
                  <a:pt x="1" y="2150190"/>
                </a:lnTo>
                <a:lnTo>
                  <a:pt x="0" y="2150190"/>
                </a:lnTo>
                <a:lnTo>
                  <a:pt x="0" y="2894562"/>
                </a:lnTo>
                <a:lnTo>
                  <a:pt x="0" y="3673915"/>
                </a:lnTo>
                <a:lnTo>
                  <a:pt x="0" y="3874194"/>
                </a:lnTo>
                <a:lnTo>
                  <a:pt x="0" y="4187316"/>
                </a:lnTo>
                <a:lnTo>
                  <a:pt x="0" y="4653548"/>
                </a:lnTo>
                <a:lnTo>
                  <a:pt x="0" y="4966669"/>
                </a:lnTo>
                <a:lnTo>
                  <a:pt x="0" y="5128200"/>
                </a:lnTo>
                <a:lnTo>
                  <a:pt x="35003" y="5128200"/>
                </a:lnTo>
                <a:lnTo>
                  <a:pt x="35006" y="5128200"/>
                </a:lnTo>
                <a:lnTo>
                  <a:pt x="360446" y="5128200"/>
                </a:lnTo>
                <a:lnTo>
                  <a:pt x="360451" y="5128200"/>
                </a:lnTo>
                <a:lnTo>
                  <a:pt x="579016" y="5128200"/>
                </a:lnTo>
                <a:lnTo>
                  <a:pt x="579019" y="5128200"/>
                </a:lnTo>
                <a:lnTo>
                  <a:pt x="676435" y="5128200"/>
                </a:lnTo>
                <a:lnTo>
                  <a:pt x="711438" y="5128200"/>
                </a:lnTo>
                <a:lnTo>
                  <a:pt x="711441" y="5128200"/>
                </a:lnTo>
                <a:lnTo>
                  <a:pt x="718816" y="5128200"/>
                </a:lnTo>
                <a:lnTo>
                  <a:pt x="718821" y="5128200"/>
                </a:lnTo>
                <a:lnTo>
                  <a:pt x="1036881" y="5128200"/>
                </a:lnTo>
                <a:lnTo>
                  <a:pt x="1036886" y="5128200"/>
                </a:lnTo>
                <a:lnTo>
                  <a:pt x="1255451" y="5128200"/>
                </a:lnTo>
                <a:lnTo>
                  <a:pt x="1255454" y="5128200"/>
                </a:lnTo>
                <a:lnTo>
                  <a:pt x="1262829" y="5128200"/>
                </a:lnTo>
                <a:lnTo>
                  <a:pt x="1262833" y="5128200"/>
                </a:lnTo>
                <a:lnTo>
                  <a:pt x="1395251" y="5128200"/>
                </a:lnTo>
                <a:lnTo>
                  <a:pt x="1395256" y="5128200"/>
                </a:lnTo>
                <a:lnTo>
                  <a:pt x="1782423" y="5128200"/>
                </a:lnTo>
                <a:lnTo>
                  <a:pt x="1939264" y="5128200"/>
                </a:lnTo>
                <a:lnTo>
                  <a:pt x="1939268" y="5128200"/>
                </a:lnTo>
                <a:lnTo>
                  <a:pt x="2326436" y="5128200"/>
                </a:lnTo>
                <a:lnTo>
                  <a:pt x="2458858" y="5128200"/>
                </a:lnTo>
                <a:lnTo>
                  <a:pt x="2466238" y="5128200"/>
                </a:lnTo>
                <a:lnTo>
                  <a:pt x="2684805" y="5128200"/>
                </a:lnTo>
                <a:lnTo>
                  <a:pt x="3002871" y="5128200"/>
                </a:lnTo>
                <a:lnTo>
                  <a:pt x="3010251" y="5128200"/>
                </a:lnTo>
                <a:lnTo>
                  <a:pt x="3142673" y="5128200"/>
                </a:lnTo>
                <a:lnTo>
                  <a:pt x="3228817" y="5128200"/>
                </a:lnTo>
                <a:lnTo>
                  <a:pt x="3361240" y="5128200"/>
                </a:lnTo>
                <a:lnTo>
                  <a:pt x="3368621" y="5128200"/>
                </a:lnTo>
                <a:lnTo>
                  <a:pt x="3686686" y="5128200"/>
                </a:lnTo>
                <a:lnTo>
                  <a:pt x="3905252" y="5128200"/>
                </a:lnTo>
                <a:lnTo>
                  <a:pt x="3912633" y="5128200"/>
                </a:lnTo>
                <a:lnTo>
                  <a:pt x="4045056" y="5128200"/>
                </a:lnTo>
                <a:lnTo>
                  <a:pt x="4589068" y="5128200"/>
                </a:lnTo>
                <a:cubicBezTo>
                  <a:pt x="4858785" y="5128200"/>
                  <a:pt x="5075839" y="4936789"/>
                  <a:pt x="5075839" y="470207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9" name="Text Placeholder 3">
            <a:extLst>
              <a:ext uri="{FF2B5EF4-FFF2-40B4-BE49-F238E27FC236}">
                <a16:creationId xmlns:a16="http://schemas.microsoft.com/office/drawing/2014/main" id="{1D7375FF-B6EA-3517-A314-71F9C02E15ED}"/>
              </a:ext>
            </a:extLst>
          </p:cNvPr>
          <p:cNvSpPr txBox="1">
            <a:spLocks/>
          </p:cNvSpPr>
          <p:nvPr/>
        </p:nvSpPr>
        <p:spPr>
          <a:xfrm>
            <a:off x="629645" y="307773"/>
            <a:ext cx="6147673" cy="80365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"Priprava na </a:t>
            </a:r>
            <a:r>
              <a:rPr lang="en-US" dirty="0" err="1"/>
              <a:t>pogoste</a:t>
            </a:r>
            <a:r>
              <a:rPr lang="en-US" dirty="0"/>
              <a:t> </a:t>
            </a:r>
            <a:r>
              <a:rPr lang="en-US" dirty="0" err="1"/>
              <a:t>težave</a:t>
            </a:r>
            <a:r>
              <a:rPr lang="en-US" dirty="0"/>
              <a:t>, </a:t>
            </a:r>
            <a:r>
              <a:rPr lang="en-US" dirty="0" err="1"/>
              <a:t>preden</a:t>
            </a:r>
            <a:r>
              <a:rPr lang="en-US" dirty="0"/>
              <a:t> se </a:t>
            </a:r>
            <a:r>
              <a:rPr lang="en-US" dirty="0" err="1"/>
              <a:t>pojavijo</a:t>
            </a:r>
            <a:r>
              <a:rPr lang="en-US" dirty="0"/>
              <a:t>."</a:t>
            </a:r>
          </a:p>
          <a:p>
            <a:pPr>
              <a:lnSpc>
                <a:spcPts val="3720"/>
              </a:lnSpc>
            </a:pPr>
            <a:endParaRPr lang="en-US" dirty="0"/>
          </a:p>
        </p:txBody>
      </p:sp>
      <p:cxnSp>
        <p:nvCxnSpPr>
          <p:cNvPr id="10" name="Straight Connector 9">
            <a:extLst>
              <a:ext uri="{FF2B5EF4-FFF2-40B4-BE49-F238E27FC236}">
                <a16:creationId xmlns:a16="http://schemas.microsoft.com/office/drawing/2014/main" id="{7C07A831-5A91-79F1-393D-5237A2E80C03}"/>
              </a:ext>
            </a:extLst>
          </p:cNvPr>
          <p:cNvCxnSpPr>
            <a:cxnSpLocks/>
          </p:cNvCxnSpPr>
          <p:nvPr/>
        </p:nvCxnSpPr>
        <p:spPr>
          <a:xfrm>
            <a:off x="0" y="1500714"/>
            <a:ext cx="65686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3762B447-43CA-B051-D83E-52359661248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57</a:t>
            </a:fld>
            <a:endParaRPr lang="fr-CA" sz="1200" dirty="0"/>
          </a:p>
        </p:txBody>
      </p:sp>
      <p:sp>
        <p:nvSpPr>
          <p:cNvPr id="4" name="Text Placeholder 5">
            <a:extLst>
              <a:ext uri="{FF2B5EF4-FFF2-40B4-BE49-F238E27FC236}">
                <a16:creationId xmlns:a16="http://schemas.microsoft.com/office/drawing/2014/main" id="{822BB0A6-8584-FC0E-199D-A86E143CCE19}"/>
              </a:ext>
            </a:extLst>
          </p:cNvPr>
          <p:cNvSpPr txBox="1">
            <a:spLocks/>
          </p:cNvSpPr>
          <p:nvPr/>
        </p:nvSpPr>
        <p:spPr>
          <a:xfrm>
            <a:off x="629645" y="1778290"/>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Kaj storiti:</a:t>
            </a:r>
          </a:p>
        </p:txBody>
      </p:sp>
      <p:sp>
        <p:nvSpPr>
          <p:cNvPr id="5" name="Text Placeholder 4">
            <a:extLst>
              <a:ext uri="{FF2B5EF4-FFF2-40B4-BE49-F238E27FC236}">
                <a16:creationId xmlns:a16="http://schemas.microsoft.com/office/drawing/2014/main" id="{48D297A6-AFA3-D577-27EF-A7FACABDAB74}"/>
              </a:ext>
            </a:extLst>
          </p:cNvPr>
          <p:cNvSpPr txBox="1">
            <a:spLocks/>
          </p:cNvSpPr>
          <p:nvPr/>
        </p:nvSpPr>
        <p:spPr>
          <a:xfrm>
            <a:off x="629644" y="2404165"/>
            <a:ext cx="5121378" cy="3657600"/>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414141"/>
                </a:solidFill>
              </a:rPr>
              <a:t>Ugotovite najpogostejše </a:t>
            </a:r>
            <a:r>
              <a:rPr lang="en-GB" sz="2200" b="1" dirty="0" err="1">
                <a:solidFill>
                  <a:srgbClr val="414141"/>
                </a:solidFill>
              </a:rPr>
              <a:t>težave</a:t>
            </a:r>
            <a:r>
              <a:rPr lang="en-GB" sz="2200" b="1" dirty="0">
                <a:solidFill>
                  <a:srgbClr val="414141"/>
                </a:solidFill>
              </a:rPr>
              <a:t> </a:t>
            </a:r>
            <a:r>
              <a:rPr lang="en-GB" sz="2200" b="1" dirty="0" err="1">
                <a:solidFill>
                  <a:srgbClr val="414141"/>
                </a:solidFill>
              </a:rPr>
              <a:t>gostov</a:t>
            </a:r>
            <a:r>
              <a:rPr lang="en-GB" sz="2200" dirty="0">
                <a:solidFill>
                  <a:srgbClr val="414141"/>
                </a:solidFill>
              </a:rPr>
              <a:t>: </a:t>
            </a:r>
            <a:r>
              <a:rPr lang="en-GB" sz="2200" dirty="0" err="1">
                <a:solidFill>
                  <a:srgbClr val="414141"/>
                </a:solidFill>
              </a:rPr>
              <a:t>pozni</a:t>
            </a:r>
            <a:r>
              <a:rPr lang="en-GB" sz="2200" dirty="0">
                <a:solidFill>
                  <a:srgbClr val="414141"/>
                </a:solidFill>
              </a:rPr>
              <a:t> </a:t>
            </a:r>
            <a:r>
              <a:rPr lang="en-GB" sz="2200" dirty="0" err="1">
                <a:solidFill>
                  <a:srgbClr val="414141"/>
                </a:solidFill>
              </a:rPr>
              <a:t>prihod</a:t>
            </a:r>
            <a:r>
              <a:rPr lang="en-GB" sz="2200" dirty="0">
                <a:solidFill>
                  <a:srgbClr val="414141"/>
                </a:solidFill>
              </a:rPr>
              <a:t>, </a:t>
            </a:r>
            <a:r>
              <a:rPr lang="en-GB" sz="2200" dirty="0" err="1">
                <a:solidFill>
                  <a:srgbClr val="414141"/>
                </a:solidFill>
              </a:rPr>
              <a:t>težave</a:t>
            </a:r>
            <a:r>
              <a:rPr lang="en-GB" sz="2200" dirty="0">
                <a:solidFill>
                  <a:srgbClr val="414141"/>
                </a:solidFill>
              </a:rPr>
              <a:t> z Wi-Fi, hrup, nejasna navodila za uporabo aparatov.</a:t>
            </a:r>
          </a:p>
          <a:p>
            <a:pPr marL="342900" indent="-342900">
              <a:lnSpc>
                <a:spcPts val="2240"/>
              </a:lnSpc>
              <a:buClr>
                <a:srgbClr val="459597"/>
              </a:buClr>
              <a:buFont typeface="Arial" panose="020B0604020202020204" pitchFamily="34" charset="0"/>
              <a:buChar char="•"/>
            </a:pPr>
            <a:r>
              <a:rPr lang="en-GB" sz="2200" dirty="0">
                <a:solidFill>
                  <a:srgbClr val="414141"/>
                </a:solidFill>
              </a:rPr>
              <a:t>V vodnik za goste </a:t>
            </a:r>
            <a:r>
              <a:rPr lang="en-GB" sz="2200" b="1" dirty="0">
                <a:solidFill>
                  <a:srgbClr val="414141"/>
                </a:solidFill>
              </a:rPr>
              <a:t>dodajte jasne informacije</a:t>
            </a:r>
            <a:r>
              <a:rPr lang="en-GB" sz="2200" dirty="0">
                <a:solidFill>
                  <a:srgbClr val="414141"/>
                </a:solidFill>
              </a:rPr>
              <a:t>, vključno z navodili „</a:t>
            </a:r>
            <a:r>
              <a:rPr lang="en-GB" sz="2200" dirty="0" err="1">
                <a:solidFill>
                  <a:srgbClr val="414141"/>
                </a:solidFill>
              </a:rPr>
              <a:t>kaj</a:t>
            </a:r>
            <a:r>
              <a:rPr lang="en-GB" sz="2200" dirty="0">
                <a:solidFill>
                  <a:srgbClr val="414141"/>
                </a:solidFill>
              </a:rPr>
              <a:t> </a:t>
            </a:r>
            <a:r>
              <a:rPr lang="en-GB" sz="2200" dirty="0" err="1">
                <a:solidFill>
                  <a:srgbClr val="414141"/>
                </a:solidFill>
              </a:rPr>
              <a:t>storiti</a:t>
            </a:r>
            <a:r>
              <a:rPr lang="en-GB" sz="2200" dirty="0">
                <a:solidFill>
                  <a:srgbClr val="414141"/>
                </a:solidFill>
              </a:rPr>
              <a:t>, </a:t>
            </a:r>
            <a:r>
              <a:rPr lang="en-GB" sz="2200" dirty="0" err="1">
                <a:solidFill>
                  <a:srgbClr val="414141"/>
                </a:solidFill>
              </a:rPr>
              <a:t>če</a:t>
            </a:r>
            <a:r>
              <a:rPr lang="en-GB" sz="2200" dirty="0">
                <a:solidFill>
                  <a:srgbClr val="414141"/>
                </a:solidFill>
              </a:rPr>
              <a:t> ...“.</a:t>
            </a:r>
            <a:endParaRPr lang="en-GB" sz="2200" dirty="0">
              <a:solidFill>
                <a:srgbClr val="414141"/>
              </a:solidFill>
              <a:ea typeface="Calibri"/>
              <a:cs typeface="Calibri"/>
            </a:endParaRPr>
          </a:p>
          <a:p>
            <a:pPr marL="342900" indent="-342900">
              <a:lnSpc>
                <a:spcPts val="2240"/>
              </a:lnSpc>
              <a:buClr>
                <a:srgbClr val="459597"/>
              </a:buClr>
              <a:buFont typeface="Arial" panose="020B0604020202020204" pitchFamily="34" charset="0"/>
              <a:buChar char="•"/>
            </a:pPr>
            <a:r>
              <a:rPr lang="en-GB" sz="2200" b="1" dirty="0">
                <a:solidFill>
                  <a:srgbClr val="414141"/>
                </a:solidFill>
              </a:rPr>
              <a:t>Pripravite rezervne načrte za ključne situacije </a:t>
            </a:r>
            <a:r>
              <a:rPr lang="en-GB" sz="2200" dirty="0">
                <a:solidFill>
                  <a:srgbClr val="414141"/>
                </a:solidFill>
              </a:rPr>
              <a:t>(dodatni ključi, nadomestni kontakt, številke za nujne primere).</a:t>
            </a:r>
          </a:p>
          <a:p>
            <a:pPr marL="342900" indent="-342900">
              <a:lnSpc>
                <a:spcPts val="2240"/>
              </a:lnSpc>
              <a:buClr>
                <a:srgbClr val="459597"/>
              </a:buClr>
              <a:buFont typeface="Arial" panose="020B0604020202020204" pitchFamily="34" charset="0"/>
              <a:buChar char="•"/>
            </a:pPr>
            <a:r>
              <a:rPr lang="en-GB" sz="2200" b="1" dirty="0">
                <a:solidFill>
                  <a:srgbClr val="414141"/>
                </a:solidFill>
              </a:rPr>
              <a:t>Pustite osnovne predmete</a:t>
            </a:r>
            <a:r>
              <a:rPr lang="en-GB" sz="2200" dirty="0">
                <a:solidFill>
                  <a:srgbClr val="414141"/>
                </a:solidFill>
              </a:rPr>
              <a:t>, kot so svetilka, dodatne baterije ali rezervni polnilnik, za primer potrebe.</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2" name="Text Placeholder 1">
            <a:extLst>
              <a:ext uri="{FF2B5EF4-FFF2-40B4-BE49-F238E27FC236}">
                <a16:creationId xmlns:a16="http://schemas.microsoft.com/office/drawing/2014/main" id="{B0A8B64E-52B9-FC53-1BE5-769FEB3EE78F}"/>
              </a:ext>
            </a:extLst>
          </p:cNvPr>
          <p:cNvSpPr txBox="1">
            <a:spLocks/>
          </p:cNvSpPr>
          <p:nvPr/>
        </p:nvSpPr>
        <p:spPr>
          <a:xfrm>
            <a:off x="6607206" y="2270382"/>
            <a:ext cx="4405861"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Orodja in nasveti:</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err="1"/>
              <a:t>Uporabite</a:t>
            </a:r>
            <a:r>
              <a:rPr lang="en-IE" sz="2200" dirty="0"/>
              <a:t> (</a:t>
            </a:r>
            <a:r>
              <a:rPr lang="en-IE" sz="2200" dirty="0" err="1"/>
              <a:t>tiskano</a:t>
            </a:r>
            <a:r>
              <a:rPr lang="en-IE" sz="2200" dirty="0"/>
              <a:t> </a:t>
            </a:r>
            <a:r>
              <a:rPr lang="en-IE" sz="2200" dirty="0" err="1"/>
              <a:t>ali</a:t>
            </a:r>
            <a:r>
              <a:rPr lang="en-IE" sz="2200" dirty="0"/>
              <a:t> </a:t>
            </a:r>
            <a:r>
              <a:rPr lang="en-IE" sz="2200" dirty="0" err="1"/>
              <a:t>digitalno</a:t>
            </a:r>
            <a:r>
              <a:rPr lang="en-IE" sz="2200" dirty="0"/>
              <a:t>) </a:t>
            </a:r>
            <a:r>
              <a:rPr lang="en-IE" sz="2200" dirty="0" err="1"/>
              <a:t>pogosto</a:t>
            </a:r>
            <a:r>
              <a:rPr lang="en-IE" sz="2200" dirty="0"/>
              <a:t> </a:t>
            </a:r>
            <a:r>
              <a:rPr lang="en-IE" sz="2200" dirty="0" err="1"/>
              <a:t>zastavljena</a:t>
            </a:r>
            <a:r>
              <a:rPr lang="en-IE" sz="2200" dirty="0"/>
              <a:t> </a:t>
            </a:r>
            <a:r>
              <a:rPr lang="en-IE" sz="2200" dirty="0" err="1"/>
              <a:t>vprašanja</a:t>
            </a:r>
            <a:r>
              <a:rPr lang="en-IE" sz="2200" dirty="0"/>
              <a:t> s </a:t>
            </a:r>
            <a:r>
              <a:rPr lang="en-IE" sz="2200" dirty="0" err="1"/>
              <a:t>hitrimi</a:t>
            </a:r>
            <a:r>
              <a:rPr lang="en-IE" sz="2200" dirty="0"/>
              <a:t> </a:t>
            </a:r>
            <a:r>
              <a:rPr lang="en-IE" sz="2200" dirty="0" err="1"/>
              <a:t>rešitvami</a:t>
            </a:r>
            <a:r>
              <a:rPr lang="en-IE" sz="2200" dirty="0"/>
              <a:t>.</a:t>
            </a:r>
          </a:p>
          <a:p>
            <a:pPr marL="342900" indent="-342900" algn="l">
              <a:lnSpc>
                <a:spcPts val="2340"/>
              </a:lnSpc>
              <a:spcBef>
                <a:spcPts val="0"/>
              </a:spcBef>
              <a:buFont typeface="Arial" panose="020B0604020202020204" pitchFamily="34" charset="0"/>
              <a:buChar char="•"/>
            </a:pPr>
            <a:r>
              <a:rPr lang="en-IE" sz="2200" dirty="0"/>
              <a:t>Med prihodom gostov poskrbite, da je vaš telefon napolnjen in dosegljiv.</a:t>
            </a:r>
          </a:p>
          <a:p>
            <a:pPr marL="342900" indent="-342900" algn="l">
              <a:lnSpc>
                <a:spcPts val="2340"/>
              </a:lnSpc>
              <a:spcBef>
                <a:spcPts val="0"/>
              </a:spcBef>
              <a:buFont typeface="Arial" panose="020B0604020202020204" pitchFamily="34" charset="0"/>
              <a:buChar char="•"/>
            </a:pPr>
            <a:r>
              <a:rPr lang="en-IE" sz="2200" dirty="0" err="1"/>
              <a:t>Uporabite</a:t>
            </a:r>
            <a:r>
              <a:rPr lang="en-IE" sz="2200" dirty="0"/>
              <a:t> </a:t>
            </a:r>
            <a:r>
              <a:rPr lang="en-IE" sz="2200" dirty="0" err="1"/>
              <a:t>laminirane</a:t>
            </a:r>
            <a:r>
              <a:rPr lang="en-IE" sz="2200" dirty="0"/>
              <a:t> </a:t>
            </a:r>
            <a:r>
              <a:rPr lang="en-IE" sz="2200" dirty="0" err="1"/>
              <a:t>kartice</a:t>
            </a:r>
            <a:r>
              <a:rPr lang="en-IE" sz="2200" dirty="0"/>
              <a:t> s »</a:t>
            </a:r>
            <a:r>
              <a:rPr lang="en-IE" sz="2200" dirty="0" err="1"/>
              <a:t>hitro</a:t>
            </a:r>
            <a:r>
              <a:rPr lang="en-IE" sz="2200" dirty="0"/>
              <a:t> </a:t>
            </a:r>
            <a:r>
              <a:rPr lang="en-IE" sz="2200" dirty="0" err="1"/>
              <a:t>pomočjo</a:t>
            </a:r>
            <a:r>
              <a:rPr lang="en-IE" sz="2200" dirty="0"/>
              <a:t>« na ključnih mestih (npr. navodila za ponastavitev usmerjevalnika v bližini Wi-Fi omarice).</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pic>
        <p:nvPicPr>
          <p:cNvPr id="2" name="Picture 1">
            <a:extLst>
              <a:ext uri="{FF2B5EF4-FFF2-40B4-BE49-F238E27FC236}">
                <a16:creationId xmlns:a16="http://schemas.microsoft.com/office/drawing/2014/main" id="{5E9930AB-D1C9-6CA1-6E8B-C62C2498688A}"/>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4885303" y="4853198"/>
            <a:ext cx="3580276" cy="2659133"/>
          </a:xfrm>
          <a:prstGeom prst="rect">
            <a:avLst/>
          </a:prstGeom>
        </p:spPr>
      </p:pic>
    </p:spTree>
    <p:extLst>
      <p:ext uri="{BB962C8B-B14F-4D97-AF65-F5344CB8AC3E}">
        <p14:creationId xmlns:p14="http://schemas.microsoft.com/office/powerpoint/2010/main" val="323917818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A82591-9C90-FA8A-2F09-7069BC10F8A5}"/>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34605FEF-8A26-20CC-1A88-60C820181C30}"/>
              </a:ext>
            </a:extLst>
          </p:cNvPr>
          <p:cNvSpPr txBox="1">
            <a:spLocks/>
          </p:cNvSpPr>
          <p:nvPr/>
        </p:nvSpPr>
        <p:spPr>
          <a:xfrm>
            <a:off x="629645" y="307773"/>
            <a:ext cx="6147673" cy="80365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"Priprava na </a:t>
            </a:r>
            <a:r>
              <a:rPr lang="en-US" dirty="0" err="1"/>
              <a:t>pogoste</a:t>
            </a:r>
            <a:r>
              <a:rPr lang="en-US" dirty="0"/>
              <a:t> </a:t>
            </a:r>
            <a:r>
              <a:rPr lang="en-US" dirty="0" err="1"/>
              <a:t>težave</a:t>
            </a:r>
            <a:r>
              <a:rPr lang="en-US" dirty="0"/>
              <a:t>, </a:t>
            </a:r>
            <a:r>
              <a:rPr lang="en-US" dirty="0" err="1"/>
              <a:t>preden</a:t>
            </a:r>
            <a:r>
              <a:rPr lang="en-US" dirty="0"/>
              <a:t> se </a:t>
            </a:r>
            <a:r>
              <a:rPr lang="en-US" dirty="0" err="1"/>
              <a:t>pojavijo</a:t>
            </a:r>
            <a:r>
              <a:rPr lang="en-US" dirty="0"/>
              <a:t>."</a:t>
            </a:r>
          </a:p>
          <a:p>
            <a:pPr>
              <a:lnSpc>
                <a:spcPts val="3720"/>
              </a:lnSpc>
            </a:pPr>
            <a:endParaRPr lang="en-US" dirty="0"/>
          </a:p>
        </p:txBody>
      </p:sp>
      <p:cxnSp>
        <p:nvCxnSpPr>
          <p:cNvPr id="10" name="Straight Connector 9">
            <a:extLst>
              <a:ext uri="{FF2B5EF4-FFF2-40B4-BE49-F238E27FC236}">
                <a16:creationId xmlns:a16="http://schemas.microsoft.com/office/drawing/2014/main" id="{75418094-ED33-3D86-788D-9569C40D1AAB}"/>
              </a:ext>
            </a:extLst>
          </p:cNvPr>
          <p:cNvCxnSpPr>
            <a:cxnSpLocks/>
          </p:cNvCxnSpPr>
          <p:nvPr/>
        </p:nvCxnSpPr>
        <p:spPr>
          <a:xfrm>
            <a:off x="0" y="1500714"/>
            <a:ext cx="65686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0776C33E-C1C8-A748-8CBB-439BFE2BC7E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58</a:t>
            </a:fld>
            <a:endParaRPr lang="fr-CA" sz="1200" dirty="0"/>
          </a:p>
        </p:txBody>
      </p:sp>
      <p:sp>
        <p:nvSpPr>
          <p:cNvPr id="4" name="Text Placeholder 5">
            <a:extLst>
              <a:ext uri="{FF2B5EF4-FFF2-40B4-BE49-F238E27FC236}">
                <a16:creationId xmlns:a16="http://schemas.microsoft.com/office/drawing/2014/main" id="{D14C864C-2085-6082-AB75-218960661FB5}"/>
              </a:ext>
            </a:extLst>
          </p:cNvPr>
          <p:cNvSpPr txBox="1">
            <a:spLocks/>
          </p:cNvSpPr>
          <p:nvPr/>
        </p:nvSpPr>
        <p:spPr>
          <a:xfrm>
            <a:off x="629645" y="2188598"/>
            <a:ext cx="4910543" cy="80365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Mlada družina je zaradi oglaševane ponudbe različnih zabavnih dejavnosti za otroke rezervirala varstvo otrok med počitnicami. Prvotna varuška je odpovedala, zato ste prisiljeni najeti novo </a:t>
            </a:r>
            <a:r>
              <a:rPr lang="en-US" dirty="0" err="1"/>
              <a:t>osebo</a:t>
            </a:r>
            <a:r>
              <a:rPr lang="en-US" dirty="0"/>
              <a:t>. Toda, </a:t>
            </a:r>
            <a:r>
              <a:rPr lang="en-US" dirty="0" err="1"/>
              <a:t>ali</a:t>
            </a:r>
            <a:r>
              <a:rPr lang="en-US" dirty="0"/>
              <a:t> </a:t>
            </a:r>
            <a:r>
              <a:rPr lang="en-US" dirty="0" err="1"/>
              <a:t>bo</a:t>
            </a:r>
            <a:r>
              <a:rPr lang="en-US" dirty="0"/>
              <a:t> izpolnila pričakovanja? </a:t>
            </a:r>
          </a:p>
          <a:p>
            <a:pPr>
              <a:lnSpc>
                <a:spcPts val="2900"/>
              </a:lnSpc>
            </a:pPr>
            <a:endParaRPr lang="en-US" dirty="0"/>
          </a:p>
        </p:txBody>
      </p:sp>
      <p:sp>
        <p:nvSpPr>
          <p:cNvPr id="5" name="Text Placeholder 4">
            <a:extLst>
              <a:ext uri="{FF2B5EF4-FFF2-40B4-BE49-F238E27FC236}">
                <a16:creationId xmlns:a16="http://schemas.microsoft.com/office/drawing/2014/main" id="{DCF4C835-692E-63FC-37AB-334AA4C6DDFC}"/>
              </a:ext>
            </a:extLst>
          </p:cNvPr>
          <p:cNvSpPr txBox="1">
            <a:spLocks/>
          </p:cNvSpPr>
          <p:nvPr/>
        </p:nvSpPr>
        <p:spPr>
          <a:xfrm>
            <a:off x="6568671" y="2188598"/>
            <a:ext cx="4726858"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b="1" dirty="0">
                <a:solidFill>
                  <a:srgbClr val="414141"/>
                </a:solidFill>
              </a:rPr>
              <a:t>Bodite pripravljeni na nove goste!</a:t>
            </a:r>
          </a:p>
          <a:p>
            <a:pPr indent="0">
              <a:lnSpc>
                <a:spcPts val="2240"/>
              </a:lnSpc>
              <a:buClr>
                <a:srgbClr val="459597"/>
              </a:buClr>
            </a:pPr>
            <a:endParaRPr lang="en-GB" sz="2200" dirty="0">
              <a:solidFill>
                <a:srgbClr val="414141"/>
              </a:solidFill>
            </a:endParaRPr>
          </a:p>
          <a:p>
            <a:pPr indent="0">
              <a:lnSpc>
                <a:spcPts val="2240"/>
              </a:lnSpc>
              <a:buClr>
                <a:srgbClr val="459597"/>
              </a:buClr>
            </a:pPr>
            <a:r>
              <a:rPr lang="en-GB" sz="2200" dirty="0">
                <a:solidFill>
                  <a:srgbClr val="414141"/>
                </a:solidFill>
              </a:rPr>
              <a:t>Povabite svoje otroke ali druge mlajše člane družine na poskusno varstvo in animacijo. Pazite, ali je nova varuška primerna za to delo.</a:t>
            </a:r>
            <a:endParaRPr lang="en-US" sz="2200" dirty="0">
              <a:solidFill>
                <a:srgbClr val="414141"/>
              </a:solidFill>
            </a:endParaRPr>
          </a:p>
        </p:txBody>
      </p:sp>
      <p:pic>
        <p:nvPicPr>
          <p:cNvPr id="3" name="Picture 2">
            <a:extLst>
              <a:ext uri="{FF2B5EF4-FFF2-40B4-BE49-F238E27FC236}">
                <a16:creationId xmlns:a16="http://schemas.microsoft.com/office/drawing/2014/main" id="{31B7A60B-4FEB-6375-09E6-3CCB00CB2F72}"/>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5345594" y="3952025"/>
            <a:ext cx="3580276" cy="2659133"/>
          </a:xfrm>
          <a:prstGeom prst="rect">
            <a:avLst/>
          </a:prstGeom>
        </p:spPr>
      </p:pic>
    </p:spTree>
    <p:extLst>
      <p:ext uri="{BB962C8B-B14F-4D97-AF65-F5344CB8AC3E}">
        <p14:creationId xmlns:p14="http://schemas.microsoft.com/office/powerpoint/2010/main" val="79924790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E56AA2-F4B9-BF1F-7771-C49A4AE14FF0}"/>
            </a:ext>
          </a:extLst>
        </p:cNvPr>
        <p:cNvGrpSpPr/>
        <p:nvPr/>
      </p:nvGrpSpPr>
      <p:grpSpPr>
        <a:xfrm>
          <a:off x="0" y="0"/>
          <a:ext cx="0" cy="0"/>
          <a:chOff x="0" y="0"/>
          <a:chExt cx="0" cy="0"/>
        </a:xfrm>
      </p:grpSpPr>
      <p:sp>
        <p:nvSpPr>
          <p:cNvPr id="8" name="Freeform 7">
            <a:extLst>
              <a:ext uri="{FF2B5EF4-FFF2-40B4-BE49-F238E27FC236}">
                <a16:creationId xmlns:a16="http://schemas.microsoft.com/office/drawing/2014/main" id="{577E1EB6-77B9-E8BC-8C49-17B1918B53C6}"/>
              </a:ext>
            </a:extLst>
          </p:cNvPr>
          <p:cNvSpPr/>
          <p:nvPr/>
        </p:nvSpPr>
        <p:spPr>
          <a:xfrm rot="10800000">
            <a:off x="7800239" y="1321442"/>
            <a:ext cx="4391760" cy="4716920"/>
          </a:xfrm>
          <a:custGeom>
            <a:avLst/>
            <a:gdLst>
              <a:gd name="connsiteX0" fmla="*/ 4039834 w 4391760"/>
              <a:gd name="connsiteY0" fmla="*/ 4716920 h 4716920"/>
              <a:gd name="connsiteX1" fmla="*/ 3646523 w 4391760"/>
              <a:gd name="connsiteY1" fmla="*/ 4716920 h 4716920"/>
              <a:gd name="connsiteX2" fmla="*/ 3545447 w 4391760"/>
              <a:gd name="connsiteY2" fmla="*/ 4716920 h 4716920"/>
              <a:gd name="connsiteX3" fmla="*/ 3387428 w 4391760"/>
              <a:gd name="connsiteY3" fmla="*/ 4716920 h 4716920"/>
              <a:gd name="connsiteX4" fmla="*/ 3152137 w 4391760"/>
              <a:gd name="connsiteY4" fmla="*/ 4716920 h 4716920"/>
              <a:gd name="connsiteX5" fmla="*/ 2994117 w 4391760"/>
              <a:gd name="connsiteY5" fmla="*/ 4716920 h 4716920"/>
              <a:gd name="connsiteX6" fmla="*/ 2893042 w 4391760"/>
              <a:gd name="connsiteY6" fmla="*/ 4716920 h 4716920"/>
              <a:gd name="connsiteX7" fmla="*/ 2499731 w 4391760"/>
              <a:gd name="connsiteY7" fmla="*/ 4716920 h 4716920"/>
              <a:gd name="connsiteX8" fmla="*/ 2124077 w 4391760"/>
              <a:gd name="connsiteY8" fmla="*/ 4716920 h 4716920"/>
              <a:gd name="connsiteX9" fmla="*/ 2124075 w 4391760"/>
              <a:gd name="connsiteY9" fmla="*/ 4716920 h 4716920"/>
              <a:gd name="connsiteX10" fmla="*/ 1924914 w 4391760"/>
              <a:gd name="connsiteY10" fmla="*/ 4716920 h 4716920"/>
              <a:gd name="connsiteX11" fmla="*/ 1730767 w 4391760"/>
              <a:gd name="connsiteY11" fmla="*/ 4716920 h 4716920"/>
              <a:gd name="connsiteX12" fmla="*/ 1730763 w 4391760"/>
              <a:gd name="connsiteY12" fmla="*/ 4716920 h 4716920"/>
              <a:gd name="connsiteX13" fmla="*/ 1629692 w 4391760"/>
              <a:gd name="connsiteY13" fmla="*/ 4716920 h 4716920"/>
              <a:gd name="connsiteX14" fmla="*/ 1629690 w 4391760"/>
              <a:gd name="connsiteY14" fmla="*/ 4716920 h 4716920"/>
              <a:gd name="connsiteX15" fmla="*/ 1531603 w 4391760"/>
              <a:gd name="connsiteY15" fmla="*/ 4716920 h 4716920"/>
              <a:gd name="connsiteX16" fmla="*/ 1471671 w 4391760"/>
              <a:gd name="connsiteY16" fmla="*/ 4716920 h 4716920"/>
              <a:gd name="connsiteX17" fmla="*/ 1471669 w 4391760"/>
              <a:gd name="connsiteY17" fmla="*/ 4716920 h 4716920"/>
              <a:gd name="connsiteX18" fmla="*/ 1430528 w 4391760"/>
              <a:gd name="connsiteY18" fmla="*/ 4716920 h 4716920"/>
              <a:gd name="connsiteX19" fmla="*/ 1272508 w 4391760"/>
              <a:gd name="connsiteY19" fmla="*/ 4716920 h 4716920"/>
              <a:gd name="connsiteX20" fmla="*/ 1236381 w 4391760"/>
              <a:gd name="connsiteY20" fmla="*/ 4716920 h 4716920"/>
              <a:gd name="connsiteX21" fmla="*/ 1236379 w 4391760"/>
              <a:gd name="connsiteY21" fmla="*/ 4716920 h 4716920"/>
              <a:gd name="connsiteX22" fmla="*/ 1078361 w 4391760"/>
              <a:gd name="connsiteY22" fmla="*/ 4716920 h 4716920"/>
              <a:gd name="connsiteX23" fmla="*/ 1078359 w 4391760"/>
              <a:gd name="connsiteY23" fmla="*/ 4716920 h 4716920"/>
              <a:gd name="connsiteX24" fmla="*/ 1037218 w 4391760"/>
              <a:gd name="connsiteY24" fmla="*/ 4716920 h 4716920"/>
              <a:gd name="connsiteX25" fmla="*/ 977287 w 4391760"/>
              <a:gd name="connsiteY25" fmla="*/ 4716920 h 4716920"/>
              <a:gd name="connsiteX26" fmla="*/ 977284 w 4391760"/>
              <a:gd name="connsiteY26" fmla="*/ 4716920 h 4716920"/>
              <a:gd name="connsiteX27" fmla="*/ 879197 w 4391760"/>
              <a:gd name="connsiteY27" fmla="*/ 4716920 h 4716920"/>
              <a:gd name="connsiteX28" fmla="*/ 778122 w 4391760"/>
              <a:gd name="connsiteY28" fmla="*/ 4716920 h 4716920"/>
              <a:gd name="connsiteX29" fmla="*/ 776869 w 4391760"/>
              <a:gd name="connsiteY29" fmla="*/ 4716920 h 4716920"/>
              <a:gd name="connsiteX30" fmla="*/ 583976 w 4391760"/>
              <a:gd name="connsiteY30" fmla="*/ 4716920 h 4716920"/>
              <a:gd name="connsiteX31" fmla="*/ 583974 w 4391760"/>
              <a:gd name="connsiteY31" fmla="*/ 4716920 h 4716920"/>
              <a:gd name="connsiteX32" fmla="*/ 541850 w 4391760"/>
              <a:gd name="connsiteY32" fmla="*/ 4716920 h 4716920"/>
              <a:gd name="connsiteX33" fmla="*/ 384812 w 4391760"/>
              <a:gd name="connsiteY33" fmla="*/ 4716920 h 4716920"/>
              <a:gd name="connsiteX34" fmla="*/ 9157 w 4391760"/>
              <a:gd name="connsiteY34" fmla="*/ 4716920 h 4716920"/>
              <a:gd name="connsiteX35" fmla="*/ 9155 w 4391760"/>
              <a:gd name="connsiteY35" fmla="*/ 4716920 h 4716920"/>
              <a:gd name="connsiteX36" fmla="*/ 0 w 4391760"/>
              <a:gd name="connsiteY36" fmla="*/ 4716920 h 4716920"/>
              <a:gd name="connsiteX37" fmla="*/ 0 w 4391760"/>
              <a:gd name="connsiteY37" fmla="*/ 4288056 h 4716920"/>
              <a:gd name="connsiteX38" fmla="*/ 0 w 4391760"/>
              <a:gd name="connsiteY38" fmla="*/ 4200440 h 4716920"/>
              <a:gd name="connsiteX39" fmla="*/ 0 w 4391760"/>
              <a:gd name="connsiteY39" fmla="*/ 3657579 h 4716920"/>
              <a:gd name="connsiteX40" fmla="*/ 0 w 4391760"/>
              <a:gd name="connsiteY40" fmla="*/ 3624456 h 4716920"/>
              <a:gd name="connsiteX41" fmla="*/ 0 w 4391760"/>
              <a:gd name="connsiteY41" fmla="*/ 3228716 h 4716920"/>
              <a:gd name="connsiteX42" fmla="*/ 0 w 4391760"/>
              <a:gd name="connsiteY42" fmla="*/ 3141099 h 4716920"/>
              <a:gd name="connsiteX43" fmla="*/ 0 w 4391760"/>
              <a:gd name="connsiteY43" fmla="*/ 2565115 h 4716920"/>
              <a:gd name="connsiteX44" fmla="*/ 0 w 4391760"/>
              <a:gd name="connsiteY44" fmla="*/ 1360167 h 4716920"/>
              <a:gd name="connsiteX45" fmla="*/ 0 w 4391760"/>
              <a:gd name="connsiteY45" fmla="*/ 1059341 h 4716920"/>
              <a:gd name="connsiteX46" fmla="*/ 0 w 4391760"/>
              <a:gd name="connsiteY46" fmla="*/ 300826 h 4716920"/>
              <a:gd name="connsiteX47" fmla="*/ 0 w 4391760"/>
              <a:gd name="connsiteY47" fmla="*/ 0 h 4716920"/>
              <a:gd name="connsiteX48" fmla="*/ 361080 w 4391760"/>
              <a:gd name="connsiteY48" fmla="*/ 0 h 4716920"/>
              <a:gd name="connsiteX49" fmla="*/ 361080 w 4391760"/>
              <a:gd name="connsiteY49" fmla="*/ 1 h 4716920"/>
              <a:gd name="connsiteX50" fmla="*/ 541851 w 4391760"/>
              <a:gd name="connsiteY50" fmla="*/ 1 h 4716920"/>
              <a:gd name="connsiteX51" fmla="*/ 541851 w 4391760"/>
              <a:gd name="connsiteY51" fmla="*/ 0 h 4716920"/>
              <a:gd name="connsiteX52" fmla="*/ 776869 w 4391760"/>
              <a:gd name="connsiteY52" fmla="*/ 0 h 4716920"/>
              <a:gd name="connsiteX53" fmla="*/ 935899 w 4391760"/>
              <a:gd name="connsiteY53" fmla="*/ 0 h 4716920"/>
              <a:gd name="connsiteX54" fmla="*/ 1329209 w 4391760"/>
              <a:gd name="connsiteY54" fmla="*/ 0 h 4716920"/>
              <a:gd name="connsiteX55" fmla="*/ 1430284 w 4391760"/>
              <a:gd name="connsiteY55" fmla="*/ 0 h 4716920"/>
              <a:gd name="connsiteX56" fmla="*/ 1588304 w 4391760"/>
              <a:gd name="connsiteY56" fmla="*/ 0 h 4716920"/>
              <a:gd name="connsiteX57" fmla="*/ 1823595 w 4391760"/>
              <a:gd name="connsiteY57" fmla="*/ 0 h 4716920"/>
              <a:gd name="connsiteX58" fmla="*/ 1981615 w 4391760"/>
              <a:gd name="connsiteY58" fmla="*/ 0 h 4716920"/>
              <a:gd name="connsiteX59" fmla="*/ 2082689 w 4391760"/>
              <a:gd name="connsiteY59" fmla="*/ 0 h 4716920"/>
              <a:gd name="connsiteX60" fmla="*/ 2476000 w 4391760"/>
              <a:gd name="connsiteY60" fmla="*/ 0 h 4716920"/>
              <a:gd name="connsiteX61" fmla="*/ 2476000 w 4391760"/>
              <a:gd name="connsiteY61" fmla="*/ 1 h 4716920"/>
              <a:gd name="connsiteX62" fmla="*/ 2851658 w 4391760"/>
              <a:gd name="connsiteY62" fmla="*/ 1 h 4716920"/>
              <a:gd name="connsiteX63" fmla="*/ 3244969 w 4391760"/>
              <a:gd name="connsiteY63" fmla="*/ 1 h 4716920"/>
              <a:gd name="connsiteX64" fmla="*/ 3346043 w 4391760"/>
              <a:gd name="connsiteY64" fmla="*/ 1 h 4716920"/>
              <a:gd name="connsiteX65" fmla="*/ 3504065 w 4391760"/>
              <a:gd name="connsiteY65" fmla="*/ 1 h 4716920"/>
              <a:gd name="connsiteX66" fmla="*/ 3739354 w 4391760"/>
              <a:gd name="connsiteY66" fmla="*/ 1 h 4716920"/>
              <a:gd name="connsiteX67" fmla="*/ 3897375 w 4391760"/>
              <a:gd name="connsiteY67" fmla="*/ 1 h 4716920"/>
              <a:gd name="connsiteX68" fmla="*/ 3998449 w 4391760"/>
              <a:gd name="connsiteY68" fmla="*/ 1 h 4716920"/>
              <a:gd name="connsiteX69" fmla="*/ 4391760 w 4391760"/>
              <a:gd name="connsiteY69" fmla="*/ 1 h 4716920"/>
              <a:gd name="connsiteX70" fmla="*/ 4391760 w 4391760"/>
              <a:gd name="connsiteY70" fmla="*/ 407226 h 4716920"/>
              <a:gd name="connsiteX71" fmla="*/ 4391760 w 4391760"/>
              <a:gd name="connsiteY71" fmla="*/ 469170 h 4716920"/>
              <a:gd name="connsiteX72" fmla="*/ 4391760 w 4391760"/>
              <a:gd name="connsiteY72" fmla="*/ 876394 h 4716920"/>
              <a:gd name="connsiteX73" fmla="*/ 4391760 w 4391760"/>
              <a:gd name="connsiteY73" fmla="*/ 1059342 h 4716920"/>
              <a:gd name="connsiteX74" fmla="*/ 4391760 w 4391760"/>
              <a:gd name="connsiteY74" fmla="*/ 1466567 h 4716920"/>
              <a:gd name="connsiteX75" fmla="*/ 4391760 w 4391760"/>
              <a:gd name="connsiteY75" fmla="*/ 1528511 h 4716920"/>
              <a:gd name="connsiteX76" fmla="*/ 4391760 w 4391760"/>
              <a:gd name="connsiteY76" fmla="*/ 1935735 h 4716920"/>
              <a:gd name="connsiteX77" fmla="*/ 4391760 w 4391760"/>
              <a:gd name="connsiteY77" fmla="*/ 2477259 h 4716920"/>
              <a:gd name="connsiteX78" fmla="*/ 4391760 w 4391760"/>
              <a:gd name="connsiteY78" fmla="*/ 2884483 h 4716920"/>
              <a:gd name="connsiteX79" fmla="*/ 4391760 w 4391760"/>
              <a:gd name="connsiteY79" fmla="*/ 2946428 h 4716920"/>
              <a:gd name="connsiteX80" fmla="*/ 4391760 w 4391760"/>
              <a:gd name="connsiteY80" fmla="*/ 3353652 h 4716920"/>
              <a:gd name="connsiteX81" fmla="*/ 4391760 w 4391760"/>
              <a:gd name="connsiteY81" fmla="*/ 3536600 h 4716920"/>
              <a:gd name="connsiteX82" fmla="*/ 4391760 w 4391760"/>
              <a:gd name="connsiteY82" fmla="*/ 3943824 h 4716920"/>
              <a:gd name="connsiteX83" fmla="*/ 4391760 w 4391760"/>
              <a:gd name="connsiteY83" fmla="*/ 4005769 h 4716920"/>
              <a:gd name="connsiteX84" fmla="*/ 4391760 w 4391760"/>
              <a:gd name="connsiteY84" fmla="*/ 4412993 h 4716920"/>
              <a:gd name="connsiteX85" fmla="*/ 4039834 w 4391760"/>
              <a:gd name="connsiteY85" fmla="*/ 4716920 h 4716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391760" h="4716920">
                <a:moveTo>
                  <a:pt x="4039834" y="4716920"/>
                </a:moveTo>
                <a:lnTo>
                  <a:pt x="3646523" y="4716920"/>
                </a:lnTo>
                <a:lnTo>
                  <a:pt x="3545447" y="4716920"/>
                </a:lnTo>
                <a:lnTo>
                  <a:pt x="3387428" y="4716920"/>
                </a:lnTo>
                <a:lnTo>
                  <a:pt x="3152137" y="4716920"/>
                </a:lnTo>
                <a:lnTo>
                  <a:pt x="2994117" y="4716920"/>
                </a:lnTo>
                <a:lnTo>
                  <a:pt x="2893042" y="4716920"/>
                </a:lnTo>
                <a:lnTo>
                  <a:pt x="2499731" y="4716920"/>
                </a:lnTo>
                <a:lnTo>
                  <a:pt x="2124077" y="4716920"/>
                </a:lnTo>
                <a:lnTo>
                  <a:pt x="2124075" y="4716920"/>
                </a:lnTo>
                <a:lnTo>
                  <a:pt x="1924914" y="4716920"/>
                </a:lnTo>
                <a:lnTo>
                  <a:pt x="1730767" y="4716920"/>
                </a:lnTo>
                <a:lnTo>
                  <a:pt x="1730763" y="4716920"/>
                </a:lnTo>
                <a:lnTo>
                  <a:pt x="1629692" y="4716920"/>
                </a:lnTo>
                <a:lnTo>
                  <a:pt x="1629690" y="4716920"/>
                </a:lnTo>
                <a:lnTo>
                  <a:pt x="1531603" y="4716920"/>
                </a:lnTo>
                <a:lnTo>
                  <a:pt x="1471671" y="4716920"/>
                </a:lnTo>
                <a:lnTo>
                  <a:pt x="1471669" y="4716920"/>
                </a:lnTo>
                <a:lnTo>
                  <a:pt x="1430528" y="4716920"/>
                </a:lnTo>
                <a:lnTo>
                  <a:pt x="1272508" y="4716920"/>
                </a:lnTo>
                <a:lnTo>
                  <a:pt x="1236381" y="4716920"/>
                </a:lnTo>
                <a:lnTo>
                  <a:pt x="1236379" y="4716920"/>
                </a:lnTo>
                <a:lnTo>
                  <a:pt x="1078361" y="4716920"/>
                </a:lnTo>
                <a:lnTo>
                  <a:pt x="1078359" y="4716920"/>
                </a:lnTo>
                <a:lnTo>
                  <a:pt x="1037218" y="4716920"/>
                </a:lnTo>
                <a:lnTo>
                  <a:pt x="977287" y="4716920"/>
                </a:lnTo>
                <a:lnTo>
                  <a:pt x="977284" y="4716920"/>
                </a:lnTo>
                <a:lnTo>
                  <a:pt x="879197" y="4716920"/>
                </a:lnTo>
                <a:lnTo>
                  <a:pt x="778122" y="4716920"/>
                </a:lnTo>
                <a:lnTo>
                  <a:pt x="776869" y="4716920"/>
                </a:lnTo>
                <a:lnTo>
                  <a:pt x="583976" y="4716920"/>
                </a:lnTo>
                <a:lnTo>
                  <a:pt x="583974" y="4716920"/>
                </a:lnTo>
                <a:lnTo>
                  <a:pt x="541850" y="4716920"/>
                </a:lnTo>
                <a:lnTo>
                  <a:pt x="384812" y="4716920"/>
                </a:lnTo>
                <a:lnTo>
                  <a:pt x="9157" y="4716920"/>
                </a:lnTo>
                <a:lnTo>
                  <a:pt x="9155" y="4716920"/>
                </a:lnTo>
                <a:lnTo>
                  <a:pt x="0" y="4716920"/>
                </a:lnTo>
                <a:lnTo>
                  <a:pt x="0" y="4288056"/>
                </a:lnTo>
                <a:lnTo>
                  <a:pt x="0" y="4200440"/>
                </a:lnTo>
                <a:lnTo>
                  <a:pt x="0" y="3657579"/>
                </a:lnTo>
                <a:lnTo>
                  <a:pt x="0" y="3624456"/>
                </a:lnTo>
                <a:lnTo>
                  <a:pt x="0" y="3228716"/>
                </a:lnTo>
                <a:lnTo>
                  <a:pt x="0" y="3141099"/>
                </a:lnTo>
                <a:lnTo>
                  <a:pt x="0" y="2565115"/>
                </a:lnTo>
                <a:lnTo>
                  <a:pt x="0" y="1360167"/>
                </a:lnTo>
                <a:lnTo>
                  <a:pt x="0" y="1059341"/>
                </a:lnTo>
                <a:lnTo>
                  <a:pt x="0" y="300826"/>
                </a:lnTo>
                <a:lnTo>
                  <a:pt x="0" y="0"/>
                </a:lnTo>
                <a:lnTo>
                  <a:pt x="361080" y="0"/>
                </a:lnTo>
                <a:lnTo>
                  <a:pt x="361080" y="1"/>
                </a:lnTo>
                <a:lnTo>
                  <a:pt x="541851" y="1"/>
                </a:lnTo>
                <a:lnTo>
                  <a:pt x="541851" y="0"/>
                </a:lnTo>
                <a:lnTo>
                  <a:pt x="776869" y="0"/>
                </a:lnTo>
                <a:lnTo>
                  <a:pt x="935899" y="0"/>
                </a:lnTo>
                <a:lnTo>
                  <a:pt x="1329209" y="0"/>
                </a:lnTo>
                <a:lnTo>
                  <a:pt x="1430284" y="0"/>
                </a:lnTo>
                <a:lnTo>
                  <a:pt x="1588304" y="0"/>
                </a:lnTo>
                <a:lnTo>
                  <a:pt x="1823595" y="0"/>
                </a:lnTo>
                <a:lnTo>
                  <a:pt x="1981615" y="0"/>
                </a:lnTo>
                <a:lnTo>
                  <a:pt x="2082689" y="0"/>
                </a:lnTo>
                <a:lnTo>
                  <a:pt x="2476000" y="0"/>
                </a:lnTo>
                <a:lnTo>
                  <a:pt x="2476000" y="1"/>
                </a:lnTo>
                <a:lnTo>
                  <a:pt x="2851658" y="1"/>
                </a:lnTo>
                <a:lnTo>
                  <a:pt x="3244969" y="1"/>
                </a:lnTo>
                <a:lnTo>
                  <a:pt x="3346043" y="1"/>
                </a:lnTo>
                <a:lnTo>
                  <a:pt x="3504065" y="1"/>
                </a:lnTo>
                <a:lnTo>
                  <a:pt x="3739354" y="1"/>
                </a:lnTo>
                <a:lnTo>
                  <a:pt x="3897375" y="1"/>
                </a:lnTo>
                <a:lnTo>
                  <a:pt x="3998449" y="1"/>
                </a:lnTo>
                <a:lnTo>
                  <a:pt x="4391760" y="1"/>
                </a:lnTo>
                <a:lnTo>
                  <a:pt x="4391760" y="407226"/>
                </a:lnTo>
                <a:lnTo>
                  <a:pt x="4391760" y="469170"/>
                </a:lnTo>
                <a:lnTo>
                  <a:pt x="4391760" y="876394"/>
                </a:lnTo>
                <a:lnTo>
                  <a:pt x="4391760" y="1059342"/>
                </a:lnTo>
                <a:lnTo>
                  <a:pt x="4391760" y="1466567"/>
                </a:lnTo>
                <a:lnTo>
                  <a:pt x="4391760" y="1528511"/>
                </a:lnTo>
                <a:lnTo>
                  <a:pt x="4391760" y="1935735"/>
                </a:lnTo>
                <a:lnTo>
                  <a:pt x="4391760" y="2477259"/>
                </a:lnTo>
                <a:lnTo>
                  <a:pt x="4391760" y="2884483"/>
                </a:lnTo>
                <a:lnTo>
                  <a:pt x="4391760" y="2946428"/>
                </a:lnTo>
                <a:lnTo>
                  <a:pt x="4391760" y="3353652"/>
                </a:lnTo>
                <a:lnTo>
                  <a:pt x="4391760" y="3536600"/>
                </a:lnTo>
                <a:lnTo>
                  <a:pt x="4391760" y="3943824"/>
                </a:lnTo>
                <a:lnTo>
                  <a:pt x="4391760" y="4005769"/>
                </a:lnTo>
                <a:lnTo>
                  <a:pt x="4391760" y="4412993"/>
                </a:lnTo>
                <a:cubicBezTo>
                  <a:pt x="4391760" y="4580400"/>
                  <a:pt x="4234834" y="4716920"/>
                  <a:pt x="4039834" y="4716920"/>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9" name="Text Placeholder 3">
            <a:extLst>
              <a:ext uri="{FF2B5EF4-FFF2-40B4-BE49-F238E27FC236}">
                <a16:creationId xmlns:a16="http://schemas.microsoft.com/office/drawing/2014/main" id="{C757199D-B664-A3DA-9842-1F235B7E3FFA}"/>
              </a:ext>
            </a:extLst>
          </p:cNvPr>
          <p:cNvSpPr txBox="1">
            <a:spLocks/>
          </p:cNvSpPr>
          <p:nvPr/>
        </p:nvSpPr>
        <p:spPr>
          <a:xfrm>
            <a:off x="629645" y="30777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sz="3600" dirty="0"/>
              <a:t>"Ohranjanje mirnosti in hitro reševanje problemov"</a:t>
            </a:r>
            <a:endParaRPr lang="en-US" sz="3600" dirty="0">
              <a:ea typeface="Calibri"/>
              <a:cs typeface="Calibri"/>
            </a:endParaRPr>
          </a:p>
          <a:p>
            <a:pPr>
              <a:lnSpc>
                <a:spcPts val="3720"/>
              </a:lnSpc>
            </a:pPr>
            <a:endParaRPr lang="en-US" dirty="0"/>
          </a:p>
        </p:txBody>
      </p:sp>
      <p:cxnSp>
        <p:nvCxnSpPr>
          <p:cNvPr id="10" name="Straight Connector 9">
            <a:extLst>
              <a:ext uri="{FF2B5EF4-FFF2-40B4-BE49-F238E27FC236}">
                <a16:creationId xmlns:a16="http://schemas.microsoft.com/office/drawing/2014/main" id="{3BAAF900-B956-6C3A-1603-B0D2D512027D}"/>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C6509716-05E8-6981-A59B-9F93D90BFD0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59</a:t>
            </a:fld>
            <a:endParaRPr lang="fr-CA" sz="1200" dirty="0"/>
          </a:p>
        </p:txBody>
      </p:sp>
      <p:sp>
        <p:nvSpPr>
          <p:cNvPr id="4" name="Text Placeholder 5">
            <a:extLst>
              <a:ext uri="{FF2B5EF4-FFF2-40B4-BE49-F238E27FC236}">
                <a16:creationId xmlns:a16="http://schemas.microsoft.com/office/drawing/2014/main" id="{EEDACC9A-B502-C6AD-337C-E7CB7F2684BA}"/>
              </a:ext>
            </a:extLst>
          </p:cNvPr>
          <p:cNvSpPr txBox="1">
            <a:spLocks/>
          </p:cNvSpPr>
          <p:nvPr/>
        </p:nvSpPr>
        <p:spPr>
          <a:xfrm>
            <a:off x="629645" y="1321444"/>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Kaj storiti:</a:t>
            </a:r>
          </a:p>
        </p:txBody>
      </p:sp>
      <p:sp>
        <p:nvSpPr>
          <p:cNvPr id="5" name="Text Placeholder 4">
            <a:extLst>
              <a:ext uri="{FF2B5EF4-FFF2-40B4-BE49-F238E27FC236}">
                <a16:creationId xmlns:a16="http://schemas.microsoft.com/office/drawing/2014/main" id="{BB2FB4CE-529C-43A9-6F54-6A4C210B42FB}"/>
              </a:ext>
            </a:extLst>
          </p:cNvPr>
          <p:cNvSpPr txBox="1">
            <a:spLocks/>
          </p:cNvSpPr>
          <p:nvPr/>
        </p:nvSpPr>
        <p:spPr>
          <a:xfrm>
            <a:off x="629644" y="1961808"/>
            <a:ext cx="6698197" cy="3657600"/>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414141"/>
                </a:solidFill>
              </a:rPr>
              <a:t>Odgovorite v 10–30 minutah</a:t>
            </a:r>
            <a:r>
              <a:rPr lang="en-GB" sz="2200" dirty="0">
                <a:solidFill>
                  <a:srgbClr val="414141"/>
                </a:solidFill>
              </a:rPr>
              <a:t>, kadar je to mogoče – tudi če je to le za to, da poveste, da preverjate.</a:t>
            </a:r>
          </a:p>
          <a:p>
            <a:pPr marL="342900" indent="-342900">
              <a:lnSpc>
                <a:spcPts val="2240"/>
              </a:lnSpc>
              <a:buClr>
                <a:srgbClr val="459597"/>
              </a:buClr>
              <a:buFont typeface="Arial" panose="020B0604020202020204" pitchFamily="34" charset="0"/>
              <a:buChar char="•"/>
            </a:pPr>
            <a:r>
              <a:rPr lang="en-GB" sz="2200" b="1" dirty="0">
                <a:solidFill>
                  <a:srgbClr val="414141"/>
                </a:solidFill>
              </a:rPr>
              <a:t>Bodite vljudni, pokažite sočutje </a:t>
            </a:r>
            <a:r>
              <a:rPr lang="en-GB" sz="2200" dirty="0">
                <a:solidFill>
                  <a:srgbClr val="414141"/>
                </a:solidFill>
              </a:rPr>
              <a:t>in predlagajte jasen naslednji korak.</a:t>
            </a:r>
          </a:p>
          <a:p>
            <a:pPr marL="342900" indent="-342900">
              <a:lnSpc>
                <a:spcPts val="2240"/>
              </a:lnSpc>
              <a:buClr>
                <a:srgbClr val="459597"/>
              </a:buClr>
              <a:buFont typeface="Arial" panose="020B0604020202020204" pitchFamily="34" charset="0"/>
              <a:buChar char="•"/>
            </a:pPr>
            <a:r>
              <a:rPr lang="en-GB" sz="2200" b="1" dirty="0">
                <a:solidFill>
                  <a:srgbClr val="414141"/>
                </a:solidFill>
              </a:rPr>
              <a:t>Če je gost razburjen, najprej prisluhnite, </a:t>
            </a:r>
            <a:r>
              <a:rPr lang="en-GB" sz="2200" dirty="0">
                <a:solidFill>
                  <a:srgbClr val="414141"/>
                </a:solidFill>
              </a:rPr>
              <a:t>se mu zahvalite za opozorilo in se izogibajte obtoževanju.</a:t>
            </a:r>
          </a:p>
          <a:p>
            <a:pPr marL="342900" indent="-342900">
              <a:lnSpc>
                <a:spcPts val="2240"/>
              </a:lnSpc>
              <a:buClr>
                <a:srgbClr val="459597"/>
              </a:buClr>
              <a:buFont typeface="Arial" panose="020B0604020202020204" pitchFamily="34" charset="0"/>
              <a:buChar char="•"/>
            </a:pPr>
            <a:r>
              <a:rPr lang="en-GB" sz="2200" b="1" dirty="0">
                <a:solidFill>
                  <a:srgbClr val="414141"/>
                </a:solidFill>
              </a:rPr>
              <a:t>Ponudite rešitev ali jasen časovni okvir: </a:t>
            </a:r>
            <a:r>
              <a:rPr lang="en-GB" sz="2200" dirty="0">
                <a:solidFill>
                  <a:srgbClr val="414141"/>
                </a:solidFill>
              </a:rPr>
              <a:t>»Do 18. </a:t>
            </a:r>
            <a:r>
              <a:rPr lang="en-GB" sz="2200" dirty="0" err="1">
                <a:solidFill>
                  <a:srgbClr val="414141"/>
                </a:solidFill>
              </a:rPr>
              <a:t>ure</a:t>
            </a:r>
            <a:r>
              <a:rPr lang="en-GB" sz="2200" dirty="0">
                <a:solidFill>
                  <a:srgbClr val="414141"/>
                </a:solidFill>
              </a:rPr>
              <a:t> </a:t>
            </a:r>
            <a:r>
              <a:rPr lang="en-GB" sz="2200" dirty="0" err="1">
                <a:solidFill>
                  <a:srgbClr val="414141"/>
                </a:solidFill>
              </a:rPr>
              <a:t>bom</a:t>
            </a:r>
            <a:r>
              <a:rPr lang="en-GB" sz="2200" dirty="0">
                <a:solidFill>
                  <a:srgbClr val="414141"/>
                </a:solidFill>
              </a:rPr>
              <a:t> </a:t>
            </a:r>
            <a:r>
              <a:rPr lang="en-GB" sz="2200" dirty="0" err="1">
                <a:solidFill>
                  <a:srgbClr val="414141"/>
                </a:solidFill>
              </a:rPr>
              <a:t>prinesel</a:t>
            </a:r>
            <a:r>
              <a:rPr lang="en-GB" sz="2200" dirty="0">
                <a:solidFill>
                  <a:srgbClr val="414141"/>
                </a:solidFill>
              </a:rPr>
              <a:t> </a:t>
            </a:r>
            <a:r>
              <a:rPr lang="en-GB" sz="2200" dirty="0" err="1">
                <a:solidFill>
                  <a:srgbClr val="414141"/>
                </a:solidFill>
              </a:rPr>
              <a:t>nov</a:t>
            </a:r>
            <a:r>
              <a:rPr lang="en-GB" sz="2200" dirty="0">
                <a:solidFill>
                  <a:srgbClr val="414141"/>
                </a:solidFill>
              </a:rPr>
              <a:t> </a:t>
            </a:r>
            <a:r>
              <a:rPr lang="en-GB" sz="2200" dirty="0" err="1">
                <a:solidFill>
                  <a:srgbClr val="414141"/>
                </a:solidFill>
              </a:rPr>
              <a:t>čajnik</a:t>
            </a:r>
            <a:r>
              <a:rPr lang="en-GB" sz="2200" dirty="0">
                <a:solidFill>
                  <a:srgbClr val="414141"/>
                </a:solidFill>
              </a:rPr>
              <a:t>.« </a:t>
            </a:r>
            <a:r>
              <a:rPr lang="en-GB" sz="2200" dirty="0" err="1">
                <a:solidFill>
                  <a:srgbClr val="414141"/>
                </a:solidFill>
              </a:rPr>
              <a:t>ali</a:t>
            </a:r>
            <a:r>
              <a:rPr lang="en-GB" sz="2200" dirty="0">
                <a:solidFill>
                  <a:srgbClr val="414141"/>
                </a:solidFill>
              </a:rPr>
              <a:t> »</a:t>
            </a:r>
            <a:r>
              <a:rPr lang="en-GB" sz="2200" dirty="0" err="1">
                <a:solidFill>
                  <a:srgbClr val="414141"/>
                </a:solidFill>
              </a:rPr>
              <a:t>Tukaj</a:t>
            </a:r>
            <a:r>
              <a:rPr lang="en-GB" sz="2200" dirty="0">
                <a:solidFill>
                  <a:srgbClr val="414141"/>
                </a:solidFill>
              </a:rPr>
              <a:t> je </a:t>
            </a:r>
            <a:r>
              <a:rPr lang="en-GB" sz="2200" dirty="0" err="1">
                <a:solidFill>
                  <a:srgbClr val="414141"/>
                </a:solidFill>
              </a:rPr>
              <a:t>hitra</a:t>
            </a:r>
            <a:r>
              <a:rPr lang="en-GB" sz="2200" dirty="0">
                <a:solidFill>
                  <a:srgbClr val="414141"/>
                </a:solidFill>
              </a:rPr>
              <a:t> </a:t>
            </a:r>
            <a:r>
              <a:rPr lang="en-GB" sz="2200" dirty="0" err="1">
                <a:solidFill>
                  <a:srgbClr val="414141"/>
                </a:solidFill>
              </a:rPr>
              <a:t>rešitev</a:t>
            </a:r>
            <a:r>
              <a:rPr lang="en-GB" sz="2200" dirty="0">
                <a:solidFill>
                  <a:srgbClr val="414141"/>
                </a:solidFill>
              </a:rPr>
              <a:t> za </a:t>
            </a:r>
            <a:r>
              <a:rPr lang="en-GB" sz="2200" dirty="0" err="1">
                <a:solidFill>
                  <a:srgbClr val="414141"/>
                </a:solidFill>
              </a:rPr>
              <a:t>grelnik</a:t>
            </a:r>
            <a:r>
              <a:rPr lang="en-GB" sz="2200" dirty="0">
                <a:solidFill>
                  <a:srgbClr val="414141"/>
                </a:solidFill>
              </a:rPr>
              <a:t>.«.</a:t>
            </a:r>
            <a:endParaRPr lang="en-GB" sz="2200" dirty="0">
              <a:solidFill>
                <a:srgbClr val="414141"/>
              </a:solidFill>
              <a:ea typeface="Calibri"/>
              <a:cs typeface="Calibri"/>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lvl="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6" name="Text Placeholder 1">
            <a:extLst>
              <a:ext uri="{FF2B5EF4-FFF2-40B4-BE49-F238E27FC236}">
                <a16:creationId xmlns:a16="http://schemas.microsoft.com/office/drawing/2014/main" id="{04FBDA5D-2535-C907-AC00-242A9928FC43}"/>
              </a:ext>
            </a:extLst>
          </p:cNvPr>
          <p:cNvSpPr txBox="1">
            <a:spLocks/>
          </p:cNvSpPr>
          <p:nvPr/>
        </p:nvSpPr>
        <p:spPr>
          <a:xfrm>
            <a:off x="8255761" y="1649599"/>
            <a:ext cx="366244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Orodja in nasveti:</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Uporabljajte mirne fraze: „Hvala, da ste me obvestili“, „Razumem“, „To bomo rešili skupaj“.</a:t>
            </a:r>
          </a:p>
          <a:p>
            <a:pPr marL="342900" indent="-342900" algn="l">
              <a:lnSpc>
                <a:spcPts val="2340"/>
              </a:lnSpc>
              <a:spcBef>
                <a:spcPts val="0"/>
              </a:spcBef>
              <a:buFont typeface="Arial" panose="020B0604020202020204" pitchFamily="34" charset="0"/>
              <a:buChar char="•"/>
            </a:pPr>
            <a:r>
              <a:rPr lang="en-IE" sz="2200" dirty="0"/>
              <a:t>Za sebe pripravite kratek seznam za podporo gostom.</a:t>
            </a:r>
          </a:p>
          <a:p>
            <a:pPr marL="342900" indent="-342900" algn="l">
              <a:lnSpc>
                <a:spcPts val="2340"/>
              </a:lnSpc>
              <a:spcBef>
                <a:spcPts val="0"/>
              </a:spcBef>
              <a:buFont typeface="Arial" panose="020B0604020202020204" pitchFamily="34" charset="0"/>
              <a:buChar char="•"/>
            </a:pPr>
            <a:r>
              <a:rPr lang="en-IE" sz="2200" dirty="0"/>
              <a:t>Če uporabljate platforme, kot je Airbnb, odgovorite prek aplikacije, da se komunikacija zabeleži.</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pic>
        <p:nvPicPr>
          <p:cNvPr id="2" name="Picture 1">
            <a:extLst>
              <a:ext uri="{FF2B5EF4-FFF2-40B4-BE49-F238E27FC236}">
                <a16:creationId xmlns:a16="http://schemas.microsoft.com/office/drawing/2014/main" id="{0C471A5E-4A43-4D96-4419-8101AF2D2B9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315700" y="4194416"/>
            <a:ext cx="4486633" cy="2962375"/>
          </a:xfrm>
          <a:prstGeom prst="rect">
            <a:avLst/>
          </a:prstGeom>
          <a:noFill/>
        </p:spPr>
      </p:pic>
      <p:sp>
        <p:nvSpPr>
          <p:cNvPr id="3" name="Text Placeholder 7">
            <a:extLst>
              <a:ext uri="{FF2B5EF4-FFF2-40B4-BE49-F238E27FC236}">
                <a16:creationId xmlns:a16="http://schemas.microsoft.com/office/drawing/2014/main" id="{0A57C4FF-873C-96B7-AB45-54D96F6DA68E}"/>
              </a:ext>
            </a:extLst>
          </p:cNvPr>
          <p:cNvSpPr txBox="1">
            <a:spLocks/>
          </p:cNvSpPr>
          <p:nvPr/>
        </p:nvSpPr>
        <p:spPr>
          <a:xfrm>
            <a:off x="1366521" y="5382559"/>
            <a:ext cx="2953721" cy="452458"/>
          </a:xfrm>
          <a:prstGeom prst="rect">
            <a:avLst/>
          </a:prstGeom>
          <a:solidFill>
            <a:srgbClr val="EC7C69"/>
          </a:solid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240"/>
              </a:lnSpc>
              <a:spcBef>
                <a:spcPts val="0"/>
              </a:spcBef>
              <a:buNone/>
            </a:pPr>
            <a:r>
              <a:rPr lang="en-US" sz="1200" dirty="0" err="1">
                <a:solidFill>
                  <a:schemeClr val="bg1"/>
                </a:solidFill>
              </a:rPr>
              <a:t>Fotografija</a:t>
            </a:r>
            <a:r>
              <a:rPr lang="en-US" sz="1200" dirty="0">
                <a:solidFill>
                  <a:schemeClr val="bg1"/>
                </a:solidFill>
              </a:rPr>
              <a:t>:</a:t>
            </a:r>
          </a:p>
          <a:p>
            <a:pPr marL="0" indent="0" algn="ctr">
              <a:lnSpc>
                <a:spcPts val="1240"/>
              </a:lnSpc>
              <a:spcBef>
                <a:spcPts val="0"/>
              </a:spcBef>
              <a:buNone/>
            </a:pPr>
            <a:r>
              <a:rPr lang="en-US" sz="1200" dirty="0">
                <a:solidFill>
                  <a:schemeClr val="bg1"/>
                </a:solidFill>
              </a:rPr>
              <a:t> The Bubble Hotel, Islandija</a:t>
            </a:r>
          </a:p>
          <a:p>
            <a:pPr marL="0" indent="0" algn="ctr">
              <a:lnSpc>
                <a:spcPts val="1240"/>
              </a:lnSpc>
              <a:spcBef>
                <a:spcPts val="0"/>
              </a:spcBef>
              <a:buNone/>
            </a:pPr>
            <a:endParaRPr lang="en-GB" sz="1200" dirty="0">
              <a:solidFill>
                <a:schemeClr val="bg1"/>
              </a:solidFill>
            </a:endParaRPr>
          </a:p>
        </p:txBody>
      </p:sp>
      <p:pic>
        <p:nvPicPr>
          <p:cNvPr id="11" name="Picture Placeholder 14">
            <a:extLst>
              <a:ext uri="{FF2B5EF4-FFF2-40B4-BE49-F238E27FC236}">
                <a16:creationId xmlns:a16="http://schemas.microsoft.com/office/drawing/2014/main" id="{B8F09F52-7537-DF60-B161-A1648189115F}"/>
              </a:ext>
            </a:extLst>
          </p:cNvPr>
          <p:cNvPicPr>
            <a:picLocks noChangeAspect="1"/>
          </p:cNvPicPr>
          <p:nvPr/>
        </p:nvPicPr>
        <p:blipFill rotWithShape="1">
          <a:blip r:embed="rId3"/>
          <a:srcRect l="209" r="209"/>
          <a:stretch/>
        </p:blipFill>
        <p:spPr>
          <a:xfrm>
            <a:off x="4927034" y="4440254"/>
            <a:ext cx="3261688" cy="1892832"/>
          </a:xfrm>
          <a:prstGeom prst="rect">
            <a:avLst/>
          </a:prstGeom>
        </p:spPr>
      </p:pic>
    </p:spTree>
    <p:extLst>
      <p:ext uri="{BB962C8B-B14F-4D97-AF65-F5344CB8AC3E}">
        <p14:creationId xmlns:p14="http://schemas.microsoft.com/office/powerpoint/2010/main" val="29374092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882D3-343C-A86E-4427-353C756CA156}"/>
            </a:ext>
          </a:extLst>
        </p:cNvPr>
        <p:cNvGrpSpPr/>
        <p:nvPr/>
      </p:nvGrpSpPr>
      <p:grpSpPr>
        <a:xfrm>
          <a:off x="0" y="0"/>
          <a:ext cx="0" cy="0"/>
          <a:chOff x="0" y="0"/>
          <a:chExt cx="0" cy="0"/>
        </a:xfrm>
      </p:grpSpPr>
      <p:pic>
        <p:nvPicPr>
          <p:cNvPr id="10" name="Označba mesta slike 9" descr="Slika, ki vsebuje besede na prostem, stavba, rastlina, drevo&#10;&#10;Vsebina, ustvarjena z UI, morda ni pravilna.">
            <a:extLst>
              <a:ext uri="{FF2B5EF4-FFF2-40B4-BE49-F238E27FC236}">
                <a16:creationId xmlns:a16="http://schemas.microsoft.com/office/drawing/2014/main" id="{BBBE35DE-C03A-D589-F473-D21CD7188ED5}"/>
              </a:ext>
            </a:extLst>
          </p:cNvPr>
          <p:cNvPicPr>
            <a:picLocks noGrp="1" noChangeAspect="1"/>
          </p:cNvPicPr>
          <p:nvPr>
            <p:ph type="pic" sz="quarter" idx="19"/>
          </p:nvPr>
        </p:nvPicPr>
        <p:blipFill>
          <a:blip r:embed="rId2"/>
          <a:srcRect l="2084" r="2084"/>
          <a:stretch>
            <a:fillRect/>
          </a:stretch>
        </p:blipFill>
        <p:spPr/>
      </p:pic>
      <p:sp>
        <p:nvSpPr>
          <p:cNvPr id="2" name="Text Placeholder 1">
            <a:extLst>
              <a:ext uri="{FF2B5EF4-FFF2-40B4-BE49-F238E27FC236}">
                <a16:creationId xmlns:a16="http://schemas.microsoft.com/office/drawing/2014/main" id="{BA477325-FD39-810A-DCCC-E2BC43119A96}"/>
              </a:ext>
            </a:extLst>
          </p:cNvPr>
          <p:cNvSpPr>
            <a:spLocks noGrp="1"/>
          </p:cNvSpPr>
          <p:nvPr>
            <p:ph type="body" sz="quarter" idx="16"/>
          </p:nvPr>
        </p:nvSpPr>
        <p:spPr>
          <a:xfrm>
            <a:off x="733931" y="2695992"/>
            <a:ext cx="4070544" cy="3066422"/>
          </a:xfrm>
        </p:spPr>
        <p:txBody>
          <a:bodyPr>
            <a:noAutofit/>
          </a:bodyPr>
          <a:lstStyle/>
          <a:p>
            <a:pPr>
              <a:lnSpc>
                <a:spcPts val="3900"/>
              </a:lnSpc>
            </a:pPr>
            <a:r>
              <a:rPr lang="en-GB" sz="4000" dirty="0"/>
              <a:t>Upravljanje potovanja gosta – pred, med in po bivanju</a:t>
            </a:r>
          </a:p>
          <a:p>
            <a:pPr>
              <a:lnSpc>
                <a:spcPts val="3900"/>
              </a:lnSpc>
            </a:pPr>
            <a:endParaRPr lang="en-GB" sz="4000" dirty="0"/>
          </a:p>
        </p:txBody>
      </p:sp>
      <p:sp>
        <p:nvSpPr>
          <p:cNvPr id="3" name="Text Placeholder 2">
            <a:extLst>
              <a:ext uri="{FF2B5EF4-FFF2-40B4-BE49-F238E27FC236}">
                <a16:creationId xmlns:a16="http://schemas.microsoft.com/office/drawing/2014/main" id="{A9176FE3-F725-B493-6590-4D70990DBECD}"/>
              </a:ext>
            </a:extLst>
          </p:cNvPr>
          <p:cNvSpPr>
            <a:spLocks noGrp="1"/>
          </p:cNvSpPr>
          <p:nvPr>
            <p:ph type="body" sz="quarter" idx="17"/>
          </p:nvPr>
        </p:nvSpPr>
        <p:spPr>
          <a:xfrm>
            <a:off x="733931" y="1095586"/>
            <a:ext cx="5362069" cy="582221"/>
          </a:xfrm>
        </p:spPr>
        <p:txBody>
          <a:bodyPr lIns="91440" tIns="45720" rIns="91440" bIns="45720" anchor="t">
            <a:noAutofit/>
          </a:bodyPr>
          <a:lstStyle/>
          <a:p>
            <a:r>
              <a:rPr lang="en-IE" sz="6600" b="1" dirty="0"/>
              <a:t>1. POGLAVJE</a:t>
            </a:r>
            <a:endParaRPr lang="en-GB" sz="6600" b="1" dirty="0"/>
          </a:p>
        </p:txBody>
      </p:sp>
      <p:sp>
        <p:nvSpPr>
          <p:cNvPr id="4" name="Freeform 3">
            <a:extLst>
              <a:ext uri="{FF2B5EF4-FFF2-40B4-BE49-F238E27FC236}">
                <a16:creationId xmlns:a16="http://schemas.microsoft.com/office/drawing/2014/main" id="{D4292D93-8DE7-A40F-E533-247469C88E6B}"/>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29CAADF3-C22D-8B68-7235-D1AE5B5CFDE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6</a:t>
            </a:fld>
            <a:endParaRPr lang="fr-CA" sz="1200" dirty="0"/>
          </a:p>
        </p:txBody>
      </p:sp>
      <p:pic>
        <p:nvPicPr>
          <p:cNvPr id="9" name="Picture 8">
            <a:extLst>
              <a:ext uri="{FF2B5EF4-FFF2-40B4-BE49-F238E27FC236}">
                <a16:creationId xmlns:a16="http://schemas.microsoft.com/office/drawing/2014/main" id="{AB513A41-E00C-2C4B-6CE9-79C3E97C2E47}"/>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38015101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469EC-1A59-3573-4F9C-E95C4C34B108}"/>
            </a:ext>
          </a:extLst>
        </p:cNvPr>
        <p:cNvGrpSpPr/>
        <p:nvPr/>
      </p:nvGrpSpPr>
      <p:grpSpPr>
        <a:xfrm>
          <a:off x="0" y="0"/>
          <a:ext cx="0" cy="0"/>
          <a:chOff x="0" y="0"/>
          <a:chExt cx="0" cy="0"/>
        </a:xfrm>
      </p:grpSpPr>
      <p:sp>
        <p:nvSpPr>
          <p:cNvPr id="8" name="Freeform 7">
            <a:extLst>
              <a:ext uri="{FF2B5EF4-FFF2-40B4-BE49-F238E27FC236}">
                <a16:creationId xmlns:a16="http://schemas.microsoft.com/office/drawing/2014/main" id="{4D5120E3-B76B-4218-33FD-2082580FE9F0}"/>
              </a:ext>
            </a:extLst>
          </p:cNvPr>
          <p:cNvSpPr/>
          <p:nvPr/>
        </p:nvSpPr>
        <p:spPr>
          <a:xfrm rot="5400000" flipH="1">
            <a:off x="6272216" y="1755980"/>
            <a:ext cx="5075839" cy="5128200"/>
          </a:xfrm>
          <a:custGeom>
            <a:avLst/>
            <a:gdLst>
              <a:gd name="connsiteX0" fmla="*/ 5075839 w 5075839"/>
              <a:gd name="connsiteY0" fmla="*/ 4702073 h 5128200"/>
              <a:gd name="connsiteX1" fmla="*/ 5075839 w 5075839"/>
              <a:gd name="connsiteY1" fmla="*/ 4131113 h 5128200"/>
              <a:gd name="connsiteX2" fmla="*/ 5075839 w 5075839"/>
              <a:gd name="connsiteY2" fmla="*/ 4044261 h 5128200"/>
              <a:gd name="connsiteX3" fmla="*/ 5075839 w 5075839"/>
              <a:gd name="connsiteY3" fmla="*/ 3473303 h 5128200"/>
              <a:gd name="connsiteX4" fmla="*/ 5075839 w 5075839"/>
              <a:gd name="connsiteY4" fmla="*/ 1228769 h 5128200"/>
              <a:gd name="connsiteX5" fmla="*/ 5075839 w 5075839"/>
              <a:gd name="connsiteY5" fmla="*/ 657810 h 5128200"/>
              <a:gd name="connsiteX6" fmla="*/ 5075839 w 5075839"/>
              <a:gd name="connsiteY6" fmla="*/ 570960 h 5128200"/>
              <a:gd name="connsiteX7" fmla="*/ 5075839 w 5075839"/>
              <a:gd name="connsiteY7" fmla="*/ 0 h 5128200"/>
              <a:gd name="connsiteX8" fmla="*/ 4531826 w 5075839"/>
              <a:gd name="connsiteY8" fmla="*/ 0 h 5128200"/>
              <a:gd name="connsiteX9" fmla="*/ 4399404 w 5075839"/>
              <a:gd name="connsiteY9" fmla="*/ 0 h 5128200"/>
              <a:gd name="connsiteX10" fmla="*/ 4392026 w 5075839"/>
              <a:gd name="connsiteY10" fmla="*/ 0 h 5128200"/>
              <a:gd name="connsiteX11" fmla="*/ 4173456 w 5075839"/>
              <a:gd name="connsiteY11" fmla="*/ 0 h 5128200"/>
              <a:gd name="connsiteX12" fmla="*/ 3855391 w 5075839"/>
              <a:gd name="connsiteY12" fmla="*/ 0 h 5128200"/>
              <a:gd name="connsiteX13" fmla="*/ 3848013 w 5075839"/>
              <a:gd name="connsiteY13" fmla="*/ 0 h 5128200"/>
              <a:gd name="connsiteX14" fmla="*/ 3715591 w 5075839"/>
              <a:gd name="connsiteY14" fmla="*/ 0 h 5128200"/>
              <a:gd name="connsiteX15" fmla="*/ 3629443 w 5075839"/>
              <a:gd name="connsiteY15" fmla="*/ 0 h 5128200"/>
              <a:gd name="connsiteX16" fmla="*/ 3497021 w 5075839"/>
              <a:gd name="connsiteY16" fmla="*/ 0 h 5128200"/>
              <a:gd name="connsiteX17" fmla="*/ 3489643 w 5075839"/>
              <a:gd name="connsiteY17" fmla="*/ 0 h 5128200"/>
              <a:gd name="connsiteX18" fmla="*/ 3171578 w 5075839"/>
              <a:gd name="connsiteY18" fmla="*/ 0 h 5128200"/>
              <a:gd name="connsiteX19" fmla="*/ 2953008 w 5075839"/>
              <a:gd name="connsiteY19" fmla="*/ 0 h 5128200"/>
              <a:gd name="connsiteX20" fmla="*/ 2945630 w 5075839"/>
              <a:gd name="connsiteY20" fmla="*/ 0 h 5128200"/>
              <a:gd name="connsiteX21" fmla="*/ 2813208 w 5075839"/>
              <a:gd name="connsiteY21" fmla="*/ 0 h 5128200"/>
              <a:gd name="connsiteX22" fmla="*/ 2426034 w 5075839"/>
              <a:gd name="connsiteY22" fmla="*/ 0 h 5128200"/>
              <a:gd name="connsiteX23" fmla="*/ 2269195 w 5075839"/>
              <a:gd name="connsiteY23" fmla="*/ 0 h 5128200"/>
              <a:gd name="connsiteX24" fmla="*/ 1882021 w 5075839"/>
              <a:gd name="connsiteY24" fmla="*/ 0 h 5128200"/>
              <a:gd name="connsiteX25" fmla="*/ 1749599 w 5075839"/>
              <a:gd name="connsiteY25" fmla="*/ 0 h 5128200"/>
              <a:gd name="connsiteX26" fmla="*/ 1742221 w 5075839"/>
              <a:gd name="connsiteY26" fmla="*/ 0 h 5128200"/>
              <a:gd name="connsiteX27" fmla="*/ 1523653 w 5075839"/>
              <a:gd name="connsiteY27" fmla="*/ 0 h 5128200"/>
              <a:gd name="connsiteX28" fmla="*/ 1205586 w 5075839"/>
              <a:gd name="connsiteY28" fmla="*/ 0 h 5128200"/>
              <a:gd name="connsiteX29" fmla="*/ 1198207 w 5075839"/>
              <a:gd name="connsiteY29" fmla="*/ 0 h 5128200"/>
              <a:gd name="connsiteX30" fmla="*/ 1065786 w 5075839"/>
              <a:gd name="connsiteY30" fmla="*/ 0 h 5128200"/>
              <a:gd name="connsiteX31" fmla="*/ 979640 w 5075839"/>
              <a:gd name="connsiteY31" fmla="*/ 0 h 5128200"/>
              <a:gd name="connsiteX32" fmla="*/ 847218 w 5075839"/>
              <a:gd name="connsiteY32" fmla="*/ 0 h 5128200"/>
              <a:gd name="connsiteX33" fmla="*/ 839838 w 5075839"/>
              <a:gd name="connsiteY33" fmla="*/ 0 h 5128200"/>
              <a:gd name="connsiteX34" fmla="*/ 676436 w 5075839"/>
              <a:gd name="connsiteY34" fmla="*/ 0 h 5128200"/>
              <a:gd name="connsiteX35" fmla="*/ 521772 w 5075839"/>
              <a:gd name="connsiteY35" fmla="*/ 0 h 5128200"/>
              <a:gd name="connsiteX36" fmla="*/ 303205 w 5075839"/>
              <a:gd name="connsiteY36" fmla="*/ 0 h 5128200"/>
              <a:gd name="connsiteX37" fmla="*/ 163403 w 5075839"/>
              <a:gd name="connsiteY37" fmla="*/ 0 h 5128200"/>
              <a:gd name="connsiteX38" fmla="*/ 1 w 5075839"/>
              <a:gd name="connsiteY38" fmla="*/ 0 h 5128200"/>
              <a:gd name="connsiteX39" fmla="*/ 1 w 5075839"/>
              <a:gd name="connsiteY39" fmla="*/ 78084 h 5128200"/>
              <a:gd name="connsiteX40" fmla="*/ 1 w 5075839"/>
              <a:gd name="connsiteY40" fmla="*/ 391204 h 5128200"/>
              <a:gd name="connsiteX41" fmla="*/ 1 w 5075839"/>
              <a:gd name="connsiteY41" fmla="*/ 857437 h 5128200"/>
              <a:gd name="connsiteX42" fmla="*/ 1 w 5075839"/>
              <a:gd name="connsiteY42" fmla="*/ 1170557 h 5128200"/>
              <a:gd name="connsiteX43" fmla="*/ 1 w 5075839"/>
              <a:gd name="connsiteY43" fmla="*/ 1370836 h 5128200"/>
              <a:gd name="connsiteX44" fmla="*/ 1 w 5075839"/>
              <a:gd name="connsiteY44" fmla="*/ 2150190 h 5128200"/>
              <a:gd name="connsiteX45" fmla="*/ 0 w 5075839"/>
              <a:gd name="connsiteY45" fmla="*/ 2150190 h 5128200"/>
              <a:gd name="connsiteX46" fmla="*/ 0 w 5075839"/>
              <a:gd name="connsiteY46" fmla="*/ 2894562 h 5128200"/>
              <a:gd name="connsiteX47" fmla="*/ 0 w 5075839"/>
              <a:gd name="connsiteY47" fmla="*/ 3673915 h 5128200"/>
              <a:gd name="connsiteX48" fmla="*/ 0 w 5075839"/>
              <a:gd name="connsiteY48" fmla="*/ 3874194 h 5128200"/>
              <a:gd name="connsiteX49" fmla="*/ 0 w 5075839"/>
              <a:gd name="connsiteY49" fmla="*/ 4187316 h 5128200"/>
              <a:gd name="connsiteX50" fmla="*/ 0 w 5075839"/>
              <a:gd name="connsiteY50" fmla="*/ 4653548 h 5128200"/>
              <a:gd name="connsiteX51" fmla="*/ 0 w 5075839"/>
              <a:gd name="connsiteY51" fmla="*/ 4966669 h 5128200"/>
              <a:gd name="connsiteX52" fmla="*/ 0 w 5075839"/>
              <a:gd name="connsiteY52" fmla="*/ 5128200 h 5128200"/>
              <a:gd name="connsiteX53" fmla="*/ 35003 w 5075839"/>
              <a:gd name="connsiteY53" fmla="*/ 5128200 h 5128200"/>
              <a:gd name="connsiteX54" fmla="*/ 35006 w 5075839"/>
              <a:gd name="connsiteY54" fmla="*/ 5128200 h 5128200"/>
              <a:gd name="connsiteX55" fmla="*/ 360446 w 5075839"/>
              <a:gd name="connsiteY55" fmla="*/ 5128200 h 5128200"/>
              <a:gd name="connsiteX56" fmla="*/ 360451 w 5075839"/>
              <a:gd name="connsiteY56" fmla="*/ 5128200 h 5128200"/>
              <a:gd name="connsiteX57" fmla="*/ 579016 w 5075839"/>
              <a:gd name="connsiteY57" fmla="*/ 5128200 h 5128200"/>
              <a:gd name="connsiteX58" fmla="*/ 579019 w 5075839"/>
              <a:gd name="connsiteY58" fmla="*/ 5128200 h 5128200"/>
              <a:gd name="connsiteX59" fmla="*/ 676435 w 5075839"/>
              <a:gd name="connsiteY59" fmla="*/ 5128200 h 5128200"/>
              <a:gd name="connsiteX60" fmla="*/ 711438 w 5075839"/>
              <a:gd name="connsiteY60" fmla="*/ 5128200 h 5128200"/>
              <a:gd name="connsiteX61" fmla="*/ 711441 w 5075839"/>
              <a:gd name="connsiteY61" fmla="*/ 5128200 h 5128200"/>
              <a:gd name="connsiteX62" fmla="*/ 718816 w 5075839"/>
              <a:gd name="connsiteY62" fmla="*/ 5128200 h 5128200"/>
              <a:gd name="connsiteX63" fmla="*/ 718821 w 5075839"/>
              <a:gd name="connsiteY63" fmla="*/ 5128200 h 5128200"/>
              <a:gd name="connsiteX64" fmla="*/ 1036881 w 5075839"/>
              <a:gd name="connsiteY64" fmla="*/ 5128200 h 5128200"/>
              <a:gd name="connsiteX65" fmla="*/ 1036886 w 5075839"/>
              <a:gd name="connsiteY65" fmla="*/ 5128200 h 5128200"/>
              <a:gd name="connsiteX66" fmla="*/ 1255451 w 5075839"/>
              <a:gd name="connsiteY66" fmla="*/ 5128200 h 5128200"/>
              <a:gd name="connsiteX67" fmla="*/ 1255454 w 5075839"/>
              <a:gd name="connsiteY67" fmla="*/ 5128200 h 5128200"/>
              <a:gd name="connsiteX68" fmla="*/ 1262829 w 5075839"/>
              <a:gd name="connsiteY68" fmla="*/ 5128200 h 5128200"/>
              <a:gd name="connsiteX69" fmla="*/ 1262833 w 5075839"/>
              <a:gd name="connsiteY69" fmla="*/ 5128200 h 5128200"/>
              <a:gd name="connsiteX70" fmla="*/ 1395251 w 5075839"/>
              <a:gd name="connsiteY70" fmla="*/ 5128200 h 5128200"/>
              <a:gd name="connsiteX71" fmla="*/ 1395256 w 5075839"/>
              <a:gd name="connsiteY71" fmla="*/ 5128200 h 5128200"/>
              <a:gd name="connsiteX72" fmla="*/ 1782423 w 5075839"/>
              <a:gd name="connsiteY72" fmla="*/ 5128200 h 5128200"/>
              <a:gd name="connsiteX73" fmla="*/ 1939264 w 5075839"/>
              <a:gd name="connsiteY73" fmla="*/ 5128200 h 5128200"/>
              <a:gd name="connsiteX74" fmla="*/ 1939268 w 5075839"/>
              <a:gd name="connsiteY74" fmla="*/ 5128200 h 5128200"/>
              <a:gd name="connsiteX75" fmla="*/ 2326436 w 5075839"/>
              <a:gd name="connsiteY75" fmla="*/ 5128200 h 5128200"/>
              <a:gd name="connsiteX76" fmla="*/ 2458858 w 5075839"/>
              <a:gd name="connsiteY76" fmla="*/ 5128200 h 5128200"/>
              <a:gd name="connsiteX77" fmla="*/ 2466238 w 5075839"/>
              <a:gd name="connsiteY77" fmla="*/ 5128200 h 5128200"/>
              <a:gd name="connsiteX78" fmla="*/ 2684805 w 5075839"/>
              <a:gd name="connsiteY78" fmla="*/ 5128200 h 5128200"/>
              <a:gd name="connsiteX79" fmla="*/ 3002871 w 5075839"/>
              <a:gd name="connsiteY79" fmla="*/ 5128200 h 5128200"/>
              <a:gd name="connsiteX80" fmla="*/ 3010251 w 5075839"/>
              <a:gd name="connsiteY80" fmla="*/ 5128200 h 5128200"/>
              <a:gd name="connsiteX81" fmla="*/ 3142673 w 5075839"/>
              <a:gd name="connsiteY81" fmla="*/ 5128200 h 5128200"/>
              <a:gd name="connsiteX82" fmla="*/ 3228817 w 5075839"/>
              <a:gd name="connsiteY82" fmla="*/ 5128200 h 5128200"/>
              <a:gd name="connsiteX83" fmla="*/ 3361240 w 5075839"/>
              <a:gd name="connsiteY83" fmla="*/ 5128200 h 5128200"/>
              <a:gd name="connsiteX84" fmla="*/ 3368621 w 5075839"/>
              <a:gd name="connsiteY84" fmla="*/ 5128200 h 5128200"/>
              <a:gd name="connsiteX85" fmla="*/ 3686686 w 5075839"/>
              <a:gd name="connsiteY85" fmla="*/ 5128200 h 5128200"/>
              <a:gd name="connsiteX86" fmla="*/ 3905252 w 5075839"/>
              <a:gd name="connsiteY86" fmla="*/ 5128200 h 5128200"/>
              <a:gd name="connsiteX87" fmla="*/ 3912633 w 5075839"/>
              <a:gd name="connsiteY87" fmla="*/ 5128200 h 5128200"/>
              <a:gd name="connsiteX88" fmla="*/ 4045056 w 5075839"/>
              <a:gd name="connsiteY88" fmla="*/ 5128200 h 5128200"/>
              <a:gd name="connsiteX89" fmla="*/ 4589068 w 5075839"/>
              <a:gd name="connsiteY89" fmla="*/ 5128200 h 5128200"/>
              <a:gd name="connsiteX90" fmla="*/ 5075839 w 5075839"/>
              <a:gd name="connsiteY90" fmla="*/ 4702073 h 512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075839" h="5128200">
                <a:moveTo>
                  <a:pt x="5075839" y="4702073"/>
                </a:moveTo>
                <a:lnTo>
                  <a:pt x="5075839" y="4131113"/>
                </a:lnTo>
                <a:lnTo>
                  <a:pt x="5075839" y="4044261"/>
                </a:lnTo>
                <a:lnTo>
                  <a:pt x="5075839" y="3473303"/>
                </a:lnTo>
                <a:lnTo>
                  <a:pt x="5075839" y="1228769"/>
                </a:lnTo>
                <a:lnTo>
                  <a:pt x="5075839" y="657810"/>
                </a:lnTo>
                <a:lnTo>
                  <a:pt x="5075839" y="570960"/>
                </a:lnTo>
                <a:lnTo>
                  <a:pt x="5075839" y="0"/>
                </a:lnTo>
                <a:lnTo>
                  <a:pt x="4531826" y="0"/>
                </a:lnTo>
                <a:lnTo>
                  <a:pt x="4399404" y="0"/>
                </a:lnTo>
                <a:lnTo>
                  <a:pt x="4392026" y="0"/>
                </a:lnTo>
                <a:lnTo>
                  <a:pt x="4173456" y="0"/>
                </a:lnTo>
                <a:lnTo>
                  <a:pt x="3855391" y="0"/>
                </a:lnTo>
                <a:lnTo>
                  <a:pt x="3848013" y="0"/>
                </a:lnTo>
                <a:lnTo>
                  <a:pt x="3715591" y="0"/>
                </a:lnTo>
                <a:lnTo>
                  <a:pt x="3629443" y="0"/>
                </a:lnTo>
                <a:lnTo>
                  <a:pt x="3497021" y="0"/>
                </a:lnTo>
                <a:lnTo>
                  <a:pt x="3489643" y="0"/>
                </a:lnTo>
                <a:lnTo>
                  <a:pt x="3171578" y="0"/>
                </a:lnTo>
                <a:lnTo>
                  <a:pt x="2953008" y="0"/>
                </a:lnTo>
                <a:lnTo>
                  <a:pt x="2945630" y="0"/>
                </a:lnTo>
                <a:lnTo>
                  <a:pt x="2813208" y="0"/>
                </a:lnTo>
                <a:lnTo>
                  <a:pt x="2426034" y="0"/>
                </a:lnTo>
                <a:lnTo>
                  <a:pt x="2269195" y="0"/>
                </a:lnTo>
                <a:lnTo>
                  <a:pt x="1882021" y="0"/>
                </a:lnTo>
                <a:lnTo>
                  <a:pt x="1749599" y="0"/>
                </a:lnTo>
                <a:lnTo>
                  <a:pt x="1742221" y="0"/>
                </a:lnTo>
                <a:lnTo>
                  <a:pt x="1523653" y="0"/>
                </a:lnTo>
                <a:lnTo>
                  <a:pt x="1205586" y="0"/>
                </a:lnTo>
                <a:lnTo>
                  <a:pt x="1198207" y="0"/>
                </a:lnTo>
                <a:lnTo>
                  <a:pt x="1065786" y="0"/>
                </a:lnTo>
                <a:lnTo>
                  <a:pt x="979640" y="0"/>
                </a:lnTo>
                <a:lnTo>
                  <a:pt x="847218" y="0"/>
                </a:lnTo>
                <a:lnTo>
                  <a:pt x="839838" y="0"/>
                </a:lnTo>
                <a:lnTo>
                  <a:pt x="676436" y="0"/>
                </a:lnTo>
                <a:lnTo>
                  <a:pt x="521772" y="0"/>
                </a:lnTo>
                <a:lnTo>
                  <a:pt x="303205" y="0"/>
                </a:lnTo>
                <a:lnTo>
                  <a:pt x="163403" y="0"/>
                </a:lnTo>
                <a:lnTo>
                  <a:pt x="1" y="0"/>
                </a:lnTo>
                <a:lnTo>
                  <a:pt x="1" y="78084"/>
                </a:lnTo>
                <a:lnTo>
                  <a:pt x="1" y="391204"/>
                </a:lnTo>
                <a:lnTo>
                  <a:pt x="1" y="857437"/>
                </a:lnTo>
                <a:lnTo>
                  <a:pt x="1" y="1170557"/>
                </a:lnTo>
                <a:lnTo>
                  <a:pt x="1" y="1370836"/>
                </a:lnTo>
                <a:lnTo>
                  <a:pt x="1" y="2150190"/>
                </a:lnTo>
                <a:lnTo>
                  <a:pt x="0" y="2150190"/>
                </a:lnTo>
                <a:lnTo>
                  <a:pt x="0" y="2894562"/>
                </a:lnTo>
                <a:lnTo>
                  <a:pt x="0" y="3673915"/>
                </a:lnTo>
                <a:lnTo>
                  <a:pt x="0" y="3874194"/>
                </a:lnTo>
                <a:lnTo>
                  <a:pt x="0" y="4187316"/>
                </a:lnTo>
                <a:lnTo>
                  <a:pt x="0" y="4653548"/>
                </a:lnTo>
                <a:lnTo>
                  <a:pt x="0" y="4966669"/>
                </a:lnTo>
                <a:lnTo>
                  <a:pt x="0" y="5128200"/>
                </a:lnTo>
                <a:lnTo>
                  <a:pt x="35003" y="5128200"/>
                </a:lnTo>
                <a:lnTo>
                  <a:pt x="35006" y="5128200"/>
                </a:lnTo>
                <a:lnTo>
                  <a:pt x="360446" y="5128200"/>
                </a:lnTo>
                <a:lnTo>
                  <a:pt x="360451" y="5128200"/>
                </a:lnTo>
                <a:lnTo>
                  <a:pt x="579016" y="5128200"/>
                </a:lnTo>
                <a:lnTo>
                  <a:pt x="579019" y="5128200"/>
                </a:lnTo>
                <a:lnTo>
                  <a:pt x="676435" y="5128200"/>
                </a:lnTo>
                <a:lnTo>
                  <a:pt x="711438" y="5128200"/>
                </a:lnTo>
                <a:lnTo>
                  <a:pt x="711441" y="5128200"/>
                </a:lnTo>
                <a:lnTo>
                  <a:pt x="718816" y="5128200"/>
                </a:lnTo>
                <a:lnTo>
                  <a:pt x="718821" y="5128200"/>
                </a:lnTo>
                <a:lnTo>
                  <a:pt x="1036881" y="5128200"/>
                </a:lnTo>
                <a:lnTo>
                  <a:pt x="1036886" y="5128200"/>
                </a:lnTo>
                <a:lnTo>
                  <a:pt x="1255451" y="5128200"/>
                </a:lnTo>
                <a:lnTo>
                  <a:pt x="1255454" y="5128200"/>
                </a:lnTo>
                <a:lnTo>
                  <a:pt x="1262829" y="5128200"/>
                </a:lnTo>
                <a:lnTo>
                  <a:pt x="1262833" y="5128200"/>
                </a:lnTo>
                <a:lnTo>
                  <a:pt x="1395251" y="5128200"/>
                </a:lnTo>
                <a:lnTo>
                  <a:pt x="1395256" y="5128200"/>
                </a:lnTo>
                <a:lnTo>
                  <a:pt x="1782423" y="5128200"/>
                </a:lnTo>
                <a:lnTo>
                  <a:pt x="1939264" y="5128200"/>
                </a:lnTo>
                <a:lnTo>
                  <a:pt x="1939268" y="5128200"/>
                </a:lnTo>
                <a:lnTo>
                  <a:pt x="2326436" y="5128200"/>
                </a:lnTo>
                <a:lnTo>
                  <a:pt x="2458858" y="5128200"/>
                </a:lnTo>
                <a:lnTo>
                  <a:pt x="2466238" y="5128200"/>
                </a:lnTo>
                <a:lnTo>
                  <a:pt x="2684805" y="5128200"/>
                </a:lnTo>
                <a:lnTo>
                  <a:pt x="3002871" y="5128200"/>
                </a:lnTo>
                <a:lnTo>
                  <a:pt x="3010251" y="5128200"/>
                </a:lnTo>
                <a:lnTo>
                  <a:pt x="3142673" y="5128200"/>
                </a:lnTo>
                <a:lnTo>
                  <a:pt x="3228817" y="5128200"/>
                </a:lnTo>
                <a:lnTo>
                  <a:pt x="3361240" y="5128200"/>
                </a:lnTo>
                <a:lnTo>
                  <a:pt x="3368621" y="5128200"/>
                </a:lnTo>
                <a:lnTo>
                  <a:pt x="3686686" y="5128200"/>
                </a:lnTo>
                <a:lnTo>
                  <a:pt x="3905252" y="5128200"/>
                </a:lnTo>
                <a:lnTo>
                  <a:pt x="3912633" y="5128200"/>
                </a:lnTo>
                <a:lnTo>
                  <a:pt x="4045056" y="5128200"/>
                </a:lnTo>
                <a:lnTo>
                  <a:pt x="4589068" y="5128200"/>
                </a:lnTo>
                <a:cubicBezTo>
                  <a:pt x="4858785" y="5128200"/>
                  <a:pt x="5075839" y="4936789"/>
                  <a:pt x="5075839" y="470207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9" name="Text Placeholder 3">
            <a:extLst>
              <a:ext uri="{FF2B5EF4-FFF2-40B4-BE49-F238E27FC236}">
                <a16:creationId xmlns:a16="http://schemas.microsoft.com/office/drawing/2014/main" id="{BAD05FE5-1549-A5F2-05E9-B8C393A881AF}"/>
              </a:ext>
            </a:extLst>
          </p:cNvPr>
          <p:cNvSpPr txBox="1">
            <a:spLocks/>
          </p:cNvSpPr>
          <p:nvPr/>
        </p:nvSpPr>
        <p:spPr>
          <a:xfrm>
            <a:off x="629645" y="307773"/>
            <a:ext cx="614767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„Preoblikovanje težav v pozitivne izkušnje“</a:t>
            </a:r>
          </a:p>
          <a:p>
            <a:pPr>
              <a:lnSpc>
                <a:spcPts val="3720"/>
              </a:lnSpc>
            </a:pPr>
            <a:endParaRPr lang="en-US" dirty="0"/>
          </a:p>
        </p:txBody>
      </p:sp>
      <p:cxnSp>
        <p:nvCxnSpPr>
          <p:cNvPr id="10" name="Straight Connector 9">
            <a:extLst>
              <a:ext uri="{FF2B5EF4-FFF2-40B4-BE49-F238E27FC236}">
                <a16:creationId xmlns:a16="http://schemas.microsoft.com/office/drawing/2014/main" id="{489B53DF-4B06-3453-F0FA-FA3785DFE164}"/>
              </a:ext>
            </a:extLst>
          </p:cNvPr>
          <p:cNvCxnSpPr>
            <a:cxnSpLocks/>
          </p:cNvCxnSpPr>
          <p:nvPr/>
        </p:nvCxnSpPr>
        <p:spPr>
          <a:xfrm>
            <a:off x="0" y="1500714"/>
            <a:ext cx="65686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2C4C97D9-ACD6-4D7D-3C8D-60000EF7CE8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60</a:t>
            </a:fld>
            <a:endParaRPr lang="fr-CA" sz="1200" dirty="0"/>
          </a:p>
        </p:txBody>
      </p:sp>
      <p:sp>
        <p:nvSpPr>
          <p:cNvPr id="4" name="Text Placeholder 5">
            <a:extLst>
              <a:ext uri="{FF2B5EF4-FFF2-40B4-BE49-F238E27FC236}">
                <a16:creationId xmlns:a16="http://schemas.microsoft.com/office/drawing/2014/main" id="{77C22BBC-D39B-9CB3-4CFA-33834D8B2E06}"/>
              </a:ext>
            </a:extLst>
          </p:cNvPr>
          <p:cNvSpPr txBox="1">
            <a:spLocks/>
          </p:cNvSpPr>
          <p:nvPr/>
        </p:nvSpPr>
        <p:spPr>
          <a:xfrm>
            <a:off x="629645" y="1866213"/>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Kaj storiti:</a:t>
            </a:r>
          </a:p>
        </p:txBody>
      </p:sp>
      <p:sp>
        <p:nvSpPr>
          <p:cNvPr id="5" name="Text Placeholder 4">
            <a:extLst>
              <a:ext uri="{FF2B5EF4-FFF2-40B4-BE49-F238E27FC236}">
                <a16:creationId xmlns:a16="http://schemas.microsoft.com/office/drawing/2014/main" id="{30CA3E04-46CD-F921-DAEA-7038187B1AD6}"/>
              </a:ext>
            </a:extLst>
          </p:cNvPr>
          <p:cNvSpPr txBox="1">
            <a:spLocks/>
          </p:cNvSpPr>
          <p:nvPr/>
        </p:nvSpPr>
        <p:spPr>
          <a:xfrm>
            <a:off x="629644" y="2531165"/>
            <a:ext cx="4886917"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414141"/>
                </a:solidFill>
              </a:rPr>
              <a:t>Po rešitvi problema </a:t>
            </a:r>
            <a:r>
              <a:rPr lang="en-GB" sz="2200" dirty="0">
                <a:solidFill>
                  <a:srgbClr val="414141"/>
                </a:solidFill>
              </a:rPr>
              <a:t>se oglasite s kratkim sporočilom: „Upam, da je zdaj vse v redu – povejte mi, če potrebujete še kaj.“</a:t>
            </a:r>
          </a:p>
          <a:p>
            <a:pPr marL="342900" indent="-342900">
              <a:lnSpc>
                <a:spcPts val="2240"/>
              </a:lnSpc>
              <a:buClr>
                <a:srgbClr val="459597"/>
              </a:buClr>
              <a:buFont typeface="Arial" panose="020B0604020202020204" pitchFamily="34" charset="0"/>
              <a:buChar char="•"/>
            </a:pPr>
            <a:r>
              <a:rPr lang="en-GB" sz="2200" dirty="0">
                <a:solidFill>
                  <a:srgbClr val="414141"/>
                </a:solidFill>
              </a:rPr>
              <a:t>Če je bil problem resen, </a:t>
            </a:r>
            <a:r>
              <a:rPr lang="en-GB" sz="2200" b="1" dirty="0">
                <a:solidFill>
                  <a:srgbClr val="414141"/>
                </a:solidFill>
              </a:rPr>
              <a:t>ponudite majhno pozornost </a:t>
            </a:r>
            <a:r>
              <a:rPr lang="en-GB" sz="2200" dirty="0">
                <a:solidFill>
                  <a:srgbClr val="414141"/>
                </a:solidFill>
              </a:rPr>
              <a:t>(npr. lokalno darilo, majhen popust, poznejši odhod).</a:t>
            </a:r>
          </a:p>
          <a:p>
            <a:pPr marL="342900" indent="-342900">
              <a:lnSpc>
                <a:spcPts val="2240"/>
              </a:lnSpc>
              <a:buClr>
                <a:srgbClr val="459597"/>
              </a:buClr>
              <a:buFont typeface="Arial" panose="020B0604020202020204" pitchFamily="34" charset="0"/>
              <a:buChar char="•"/>
            </a:pPr>
            <a:r>
              <a:rPr lang="en-GB" sz="2200" b="1" dirty="0">
                <a:solidFill>
                  <a:srgbClr val="414141"/>
                </a:solidFill>
              </a:rPr>
              <a:t>Izrazite hvaležnost za njihovo potrpežljivost: </a:t>
            </a:r>
            <a:r>
              <a:rPr lang="en-GB" sz="2200" dirty="0">
                <a:solidFill>
                  <a:srgbClr val="414141"/>
                </a:solidFill>
              </a:rPr>
              <a:t>ljudje cenijo, da jih poslušajo.</a:t>
            </a:r>
          </a:p>
          <a:p>
            <a:pPr marL="342900" indent="-342900">
              <a:lnSpc>
                <a:spcPts val="2240"/>
              </a:lnSpc>
              <a:buClr>
                <a:srgbClr val="459597"/>
              </a:buClr>
              <a:buFont typeface="Arial" panose="020B0604020202020204" pitchFamily="34" charset="0"/>
              <a:buChar char="•"/>
            </a:pPr>
            <a:r>
              <a:rPr lang="en-GB" sz="2200" b="1" dirty="0">
                <a:solidFill>
                  <a:srgbClr val="414141"/>
                </a:solidFill>
              </a:rPr>
              <a:t>Po bivanju </a:t>
            </a:r>
            <a:r>
              <a:rPr lang="en-GB" sz="2200" dirty="0">
                <a:solidFill>
                  <a:srgbClr val="414141"/>
                </a:solidFill>
              </a:rPr>
              <a:t>se jim ponovno zahvalite in pokažite, da vam je mar.</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2" name="Text Placeholder 1">
            <a:extLst>
              <a:ext uri="{FF2B5EF4-FFF2-40B4-BE49-F238E27FC236}">
                <a16:creationId xmlns:a16="http://schemas.microsoft.com/office/drawing/2014/main" id="{B7D05A11-34D8-F8D1-C3AA-4A58C949844E}"/>
              </a:ext>
            </a:extLst>
          </p:cNvPr>
          <p:cNvSpPr txBox="1">
            <a:spLocks/>
          </p:cNvSpPr>
          <p:nvPr/>
        </p:nvSpPr>
        <p:spPr>
          <a:xfrm>
            <a:off x="6607206" y="2270382"/>
            <a:ext cx="389448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Orodja in nasveti:</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Pripravite vnaprej napisana sporočila za nadaljnje spremljanje po rešitvi težave.</a:t>
            </a:r>
          </a:p>
          <a:p>
            <a:pPr marL="342900" indent="-342900" algn="l">
              <a:lnSpc>
                <a:spcPts val="2340"/>
              </a:lnSpc>
              <a:spcBef>
                <a:spcPts val="0"/>
              </a:spcBef>
              <a:buFont typeface="Arial" panose="020B0604020202020204" pitchFamily="34" charset="0"/>
              <a:buChar char="•"/>
            </a:pPr>
            <a:r>
              <a:rPr lang="en-IE" sz="2200" dirty="0"/>
              <a:t>Pripravite „komplet za nego gostov“ z majhnimi darilci ali sporočilci.</a:t>
            </a:r>
          </a:p>
          <a:p>
            <a:pPr marL="342900" indent="-342900" algn="l">
              <a:lnSpc>
                <a:spcPts val="2340"/>
              </a:lnSpc>
              <a:spcBef>
                <a:spcPts val="0"/>
              </a:spcBef>
              <a:buFont typeface="Arial" panose="020B0604020202020204" pitchFamily="34" charset="0"/>
              <a:buChar char="•"/>
            </a:pPr>
            <a:r>
              <a:rPr lang="en-IE" sz="2200" dirty="0"/>
              <a:t>Vzemite povratne informacije resno in na podlagi njih posodobite svoje informacije ali nastavitve.</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pic>
        <p:nvPicPr>
          <p:cNvPr id="2" name="Picture 1">
            <a:extLst>
              <a:ext uri="{FF2B5EF4-FFF2-40B4-BE49-F238E27FC236}">
                <a16:creationId xmlns:a16="http://schemas.microsoft.com/office/drawing/2014/main" id="{6F475EED-6373-EC53-9DBF-7763F57022A0}"/>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4885303" y="4853198"/>
            <a:ext cx="3580276" cy="2659133"/>
          </a:xfrm>
          <a:prstGeom prst="rect">
            <a:avLst/>
          </a:prstGeom>
        </p:spPr>
      </p:pic>
    </p:spTree>
    <p:extLst>
      <p:ext uri="{BB962C8B-B14F-4D97-AF65-F5344CB8AC3E}">
        <p14:creationId xmlns:p14="http://schemas.microsoft.com/office/powerpoint/2010/main" val="255613350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309573-AD1A-1B0F-47DE-EAD30AE1B10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6DA5037-E982-FBD6-1CDC-D16B0E437CF2}"/>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6C9BA5EF-F460-FB54-DC71-14AFCABE7B32}"/>
              </a:ext>
            </a:extLst>
          </p:cNvPr>
          <p:cNvSpPr>
            <a:spLocks noGrp="1"/>
          </p:cNvSpPr>
          <p:nvPr>
            <p:ph type="body" sz="quarter" idx="19"/>
          </p:nvPr>
        </p:nvSpPr>
        <p:spPr>
          <a:xfrm>
            <a:off x="423358" y="941779"/>
            <a:ext cx="1197303" cy="385564"/>
          </a:xfrm>
        </p:spPr>
        <p:txBody>
          <a:bodyPr/>
          <a:lstStyle/>
          <a:p>
            <a:r>
              <a:rPr lang="en-US" dirty="0"/>
              <a:t>05</a:t>
            </a:r>
          </a:p>
        </p:txBody>
      </p:sp>
      <p:sp>
        <p:nvSpPr>
          <p:cNvPr id="7" name="Text Placeholder 6">
            <a:extLst>
              <a:ext uri="{FF2B5EF4-FFF2-40B4-BE49-F238E27FC236}">
                <a16:creationId xmlns:a16="http://schemas.microsoft.com/office/drawing/2014/main" id="{F0649533-976E-707D-1308-B40DD360B389}"/>
              </a:ext>
            </a:extLst>
          </p:cNvPr>
          <p:cNvSpPr>
            <a:spLocks noGrp="1"/>
          </p:cNvSpPr>
          <p:nvPr>
            <p:ph type="body" sz="quarter" idx="16"/>
          </p:nvPr>
        </p:nvSpPr>
        <p:spPr>
          <a:xfrm>
            <a:off x="4061943" y="544108"/>
            <a:ext cx="7035673" cy="793885"/>
          </a:xfrm>
          <a:prstGeom prst="rect">
            <a:avLst/>
          </a:prstGeom>
        </p:spPr>
        <p:txBody>
          <a:bodyPr/>
          <a:lstStyle/>
          <a:p>
            <a:pPr>
              <a:lnSpc>
                <a:spcPts val="2960"/>
              </a:lnSpc>
            </a:pPr>
            <a:r>
              <a:rPr lang="en-GB" dirty="0"/>
              <a:t>Spodbujanje ocen, ponovnih obiskov in priporočil</a:t>
            </a:r>
          </a:p>
          <a:p>
            <a:pPr>
              <a:lnSpc>
                <a:spcPts val="2960"/>
              </a:lnSpc>
            </a:pPr>
            <a:endParaRPr lang="en-GB" sz="2800" dirty="0"/>
          </a:p>
        </p:txBody>
      </p:sp>
      <p:sp>
        <p:nvSpPr>
          <p:cNvPr id="4" name="Text Placeholder 3">
            <a:extLst>
              <a:ext uri="{FF2B5EF4-FFF2-40B4-BE49-F238E27FC236}">
                <a16:creationId xmlns:a16="http://schemas.microsoft.com/office/drawing/2014/main" id="{67AC3957-9E0B-2A6B-A7F3-147991E83556}"/>
              </a:ext>
            </a:extLst>
          </p:cNvPr>
          <p:cNvSpPr>
            <a:spLocks noGrp="1"/>
          </p:cNvSpPr>
          <p:nvPr>
            <p:ph type="body" sz="quarter" idx="21"/>
          </p:nvPr>
        </p:nvSpPr>
        <p:spPr>
          <a:xfrm>
            <a:off x="4061943" y="1714036"/>
            <a:ext cx="7036480" cy="4808722"/>
          </a:xfrm>
          <a:prstGeom prst="rect">
            <a:avLst/>
          </a:prstGeom>
        </p:spPr>
        <p:txBody>
          <a:bodyPr lIns="91440" tIns="45720" rIns="91440" bIns="45720" anchor="t"/>
          <a:lstStyle/>
          <a:p>
            <a:pPr>
              <a:lnSpc>
                <a:spcPts val="2340"/>
              </a:lnSpc>
            </a:pPr>
            <a:r>
              <a:rPr lang="en-GB" b="0" i="0" dirty="0">
                <a:effectLst/>
                <a:latin typeface="Calibri"/>
                <a:ea typeface="Calibri"/>
                <a:cs typeface="Calibri"/>
              </a:rPr>
              <a:t>Pozitivne ocene so eden najboljših načinov za rast vašega gostinskega podjetja. Večina gostov z veseljem pusti oceno – potrebujejo le majhen opomnik. Naučili se boste, kdaj in kako prositi na naraven in vljudni način. Pogovarjali se bomo tudi o tem, kako narediti bivanje tako nepozabno, da se bodo gostje želeli vrniti. Preprosta sporočila za spremljanje ali zahvalna pisma lahko pomagajo graditi zvestobo. Lahko dodate tudi majhne dodatke ali ponudbe za ponovne goste.</a:t>
            </a:r>
          </a:p>
          <a:p>
            <a:pPr>
              <a:lnSpc>
                <a:spcPts val="2340"/>
              </a:lnSpc>
            </a:pPr>
            <a:br>
              <a:rPr lang="en-GB" b="0" i="0" dirty="0">
                <a:effectLst/>
                <a:latin typeface="Calibri"/>
                <a:ea typeface="Calibri"/>
                <a:cs typeface="Calibri"/>
              </a:rPr>
            </a:br>
            <a:r>
              <a:rPr lang="en-GB" b="0" i="0" dirty="0">
                <a:effectLst/>
                <a:latin typeface="Calibri"/>
                <a:ea typeface="Calibri"/>
                <a:cs typeface="Calibri"/>
              </a:rPr>
              <a:t>Gosti, ki se počutijo cenjeni, to pogosto povedo svojim prijateljem in družini. Tako delujejo priporočila iz ust v usta – in so zelo močna. Ta del vam pomaga rasti, ne da bi porabili denar za oglaševanje ali velike marketinške akcije.  Prijaznost, kakovost in nadaljnje spremljanje vodijo do boljših ocen in ponovnih rezervacij.</a:t>
            </a:r>
          </a:p>
          <a:p>
            <a:pPr>
              <a:lnSpc>
                <a:spcPts val="2340"/>
              </a:lnSpc>
            </a:pPr>
            <a:endParaRPr lang="en-US" sz="2200" dirty="0"/>
          </a:p>
        </p:txBody>
      </p:sp>
      <p:sp>
        <p:nvSpPr>
          <p:cNvPr id="11" name="Slide Number Placeholder 5">
            <a:extLst>
              <a:ext uri="{FF2B5EF4-FFF2-40B4-BE49-F238E27FC236}">
                <a16:creationId xmlns:a16="http://schemas.microsoft.com/office/drawing/2014/main" id="{3FF29B79-F6CC-69F2-5E32-BACE534E66B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61</a:t>
            </a:fld>
            <a:endParaRPr lang="fr-CA" sz="1200" dirty="0"/>
          </a:p>
        </p:txBody>
      </p:sp>
      <p:pic>
        <p:nvPicPr>
          <p:cNvPr id="2" name="Picture 1">
            <a:extLst>
              <a:ext uri="{FF2B5EF4-FFF2-40B4-BE49-F238E27FC236}">
                <a16:creationId xmlns:a16="http://schemas.microsoft.com/office/drawing/2014/main" id="{07CD9644-393B-ECF1-BC6E-A48BF392F0F4}"/>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481667" y="4460499"/>
            <a:ext cx="3580276" cy="2659133"/>
          </a:xfrm>
          <a:prstGeom prst="rect">
            <a:avLst/>
          </a:prstGeom>
        </p:spPr>
      </p:pic>
    </p:spTree>
    <p:extLst>
      <p:ext uri="{BB962C8B-B14F-4D97-AF65-F5344CB8AC3E}">
        <p14:creationId xmlns:p14="http://schemas.microsoft.com/office/powerpoint/2010/main" val="97711480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4EEEBB-BDC9-9789-1946-68A9A8885645}"/>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7F3FAC33-A597-B744-E7D4-627F9D67A2FF}"/>
              </a:ext>
            </a:extLst>
          </p:cNvPr>
          <p:cNvSpPr txBox="1">
            <a:spLocks/>
          </p:cNvSpPr>
          <p:nvPr/>
        </p:nvSpPr>
        <p:spPr>
          <a:xfrm>
            <a:off x="629645" y="307773"/>
            <a:ext cx="111979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"Enostavno prositi za ocene"</a:t>
            </a:r>
          </a:p>
          <a:p>
            <a:pPr>
              <a:lnSpc>
                <a:spcPts val="3720"/>
              </a:lnSpc>
            </a:pPr>
            <a:endParaRPr lang="en-US" dirty="0"/>
          </a:p>
        </p:txBody>
      </p:sp>
      <p:cxnSp>
        <p:nvCxnSpPr>
          <p:cNvPr id="10" name="Straight Connector 9">
            <a:extLst>
              <a:ext uri="{FF2B5EF4-FFF2-40B4-BE49-F238E27FC236}">
                <a16:creationId xmlns:a16="http://schemas.microsoft.com/office/drawing/2014/main" id="{DAE668EC-7DB0-168B-9256-C78CDBF0581E}"/>
              </a:ext>
            </a:extLst>
          </p:cNvPr>
          <p:cNvCxnSpPr>
            <a:cxnSpLocks/>
          </p:cNvCxnSpPr>
          <p:nvPr/>
        </p:nvCxnSpPr>
        <p:spPr>
          <a:xfrm>
            <a:off x="0" y="1132965"/>
            <a:ext cx="65686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EEA2B904-0470-DC92-A19C-D875EAEDD8E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62</a:t>
            </a:fld>
            <a:endParaRPr lang="fr-CA" sz="1200" dirty="0"/>
          </a:p>
        </p:txBody>
      </p:sp>
      <p:sp>
        <p:nvSpPr>
          <p:cNvPr id="4" name="Text Placeholder 5">
            <a:extLst>
              <a:ext uri="{FF2B5EF4-FFF2-40B4-BE49-F238E27FC236}">
                <a16:creationId xmlns:a16="http://schemas.microsoft.com/office/drawing/2014/main" id="{63121FD7-20C9-B114-46F0-9217B1AF23A8}"/>
              </a:ext>
            </a:extLst>
          </p:cNvPr>
          <p:cNvSpPr txBox="1">
            <a:spLocks/>
          </p:cNvSpPr>
          <p:nvPr/>
        </p:nvSpPr>
        <p:spPr>
          <a:xfrm>
            <a:off x="629645" y="1529232"/>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Kaj storiti:</a:t>
            </a:r>
          </a:p>
        </p:txBody>
      </p:sp>
      <p:sp>
        <p:nvSpPr>
          <p:cNvPr id="5" name="Text Placeholder 4">
            <a:extLst>
              <a:ext uri="{FF2B5EF4-FFF2-40B4-BE49-F238E27FC236}">
                <a16:creationId xmlns:a16="http://schemas.microsoft.com/office/drawing/2014/main" id="{B8D50C35-88F2-1170-1D15-14C942971846}"/>
              </a:ext>
            </a:extLst>
          </p:cNvPr>
          <p:cNvSpPr txBox="1">
            <a:spLocks/>
          </p:cNvSpPr>
          <p:nvPr/>
        </p:nvSpPr>
        <p:spPr>
          <a:xfrm>
            <a:off x="629645" y="2294182"/>
            <a:ext cx="4493684"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dirty="0">
                <a:solidFill>
                  <a:srgbClr val="414141"/>
                </a:solidFill>
              </a:rPr>
              <a:t>V 24 urah po odhodu gostov </a:t>
            </a:r>
            <a:r>
              <a:rPr lang="en-GB" sz="2200" b="1" dirty="0">
                <a:solidFill>
                  <a:srgbClr val="414141"/>
                </a:solidFill>
              </a:rPr>
              <a:t>pošljite zahvalno sporočilo</a:t>
            </a:r>
            <a:r>
              <a:rPr lang="en-GB" sz="2200" dirty="0">
                <a:solidFill>
                  <a:srgbClr val="414141"/>
                </a:solidFill>
              </a:rPr>
              <a:t>, v katerem vljudno prosite za oceno.</a:t>
            </a:r>
          </a:p>
          <a:p>
            <a:pPr marL="342900" indent="-342900">
              <a:lnSpc>
                <a:spcPts val="2240"/>
              </a:lnSpc>
              <a:buClr>
                <a:srgbClr val="459597"/>
              </a:buClr>
              <a:buFont typeface="Arial" panose="020B0604020202020204" pitchFamily="34" charset="0"/>
              <a:buChar char="•"/>
            </a:pPr>
            <a:r>
              <a:rPr lang="en-GB" sz="2200" b="1" dirty="0">
                <a:solidFill>
                  <a:srgbClr val="414141"/>
                </a:solidFill>
              </a:rPr>
              <a:t>Sporočilo naj bo kratko in prijazno: </a:t>
            </a:r>
            <a:r>
              <a:rPr lang="en-GB" sz="2200" dirty="0">
                <a:solidFill>
                  <a:srgbClr val="414141"/>
                </a:solidFill>
              </a:rPr>
              <a:t>„Z veseljem smo vas gostili – zelo bi bili hvaležni, če bi nam pustili kratko oceno.“</a:t>
            </a:r>
          </a:p>
          <a:p>
            <a:pPr marL="342900" indent="-342900">
              <a:lnSpc>
                <a:spcPts val="2240"/>
              </a:lnSpc>
              <a:buClr>
                <a:srgbClr val="459597"/>
              </a:buClr>
              <a:buFont typeface="Arial" panose="020B0604020202020204" pitchFamily="34" charset="0"/>
              <a:buChar char="•"/>
            </a:pPr>
            <a:r>
              <a:rPr lang="en-GB" sz="2200" b="1" dirty="0">
                <a:solidFill>
                  <a:srgbClr val="414141"/>
                </a:solidFill>
              </a:rPr>
              <a:t>Omenite, da ocene </a:t>
            </a:r>
            <a:r>
              <a:rPr lang="en-GB" sz="2200" dirty="0">
                <a:solidFill>
                  <a:srgbClr val="414141"/>
                </a:solidFill>
              </a:rPr>
              <a:t>pomagajo majhnim gostiteljem, kot ste vi, pri rasti.</a:t>
            </a:r>
          </a:p>
          <a:p>
            <a:pPr marL="342900" indent="-342900">
              <a:lnSpc>
                <a:spcPts val="2240"/>
              </a:lnSpc>
              <a:buClr>
                <a:srgbClr val="459597"/>
              </a:buClr>
              <a:buFont typeface="Arial" panose="020B0604020202020204" pitchFamily="34" charset="0"/>
              <a:buChar char="•"/>
            </a:pPr>
            <a:r>
              <a:rPr lang="en-GB" sz="2200" b="1" dirty="0">
                <a:solidFill>
                  <a:srgbClr val="414141"/>
                </a:solidFill>
              </a:rPr>
              <a:t>Ne prosite prekmalu </a:t>
            </a:r>
            <a:r>
              <a:rPr lang="en-GB" sz="2200" dirty="0">
                <a:solidFill>
                  <a:srgbClr val="414141"/>
                </a:solidFill>
              </a:rPr>
              <a:t>– počakajte, da se njihova izkušnja konča.</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lvl="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6" name="Freeform 5">
            <a:extLst>
              <a:ext uri="{FF2B5EF4-FFF2-40B4-BE49-F238E27FC236}">
                <a16:creationId xmlns:a16="http://schemas.microsoft.com/office/drawing/2014/main" id="{0F18F2B5-FA84-EF6E-017F-E16F60203CEA}"/>
              </a:ext>
            </a:extLst>
          </p:cNvPr>
          <p:cNvSpPr/>
          <p:nvPr/>
        </p:nvSpPr>
        <p:spPr>
          <a:xfrm rot="5400000" flipH="1">
            <a:off x="6012228" y="1515613"/>
            <a:ext cx="4939029" cy="5757220"/>
          </a:xfrm>
          <a:custGeom>
            <a:avLst/>
            <a:gdLst>
              <a:gd name="connsiteX0" fmla="*/ 4939029 w 4939029"/>
              <a:gd name="connsiteY0" fmla="*/ 5278824 h 5757220"/>
              <a:gd name="connsiteX1" fmla="*/ 4939029 w 4939029"/>
              <a:gd name="connsiteY1" fmla="*/ 4637831 h 5757220"/>
              <a:gd name="connsiteX2" fmla="*/ 4939029 w 4939029"/>
              <a:gd name="connsiteY2" fmla="*/ 4540326 h 5757220"/>
              <a:gd name="connsiteX3" fmla="*/ 4939029 w 4939029"/>
              <a:gd name="connsiteY3" fmla="*/ 3899335 h 5757220"/>
              <a:gd name="connsiteX4" fmla="*/ 4939029 w 4939029"/>
              <a:gd name="connsiteY4" fmla="*/ 1379489 h 5757220"/>
              <a:gd name="connsiteX5" fmla="*/ 4939029 w 4939029"/>
              <a:gd name="connsiteY5" fmla="*/ 738497 h 5757220"/>
              <a:gd name="connsiteX6" fmla="*/ 4939029 w 4939029"/>
              <a:gd name="connsiteY6" fmla="*/ 640994 h 5757220"/>
              <a:gd name="connsiteX7" fmla="*/ 4939029 w 4939029"/>
              <a:gd name="connsiteY7" fmla="*/ 1 h 5757220"/>
              <a:gd name="connsiteX8" fmla="*/ 4328288 w 4939029"/>
              <a:gd name="connsiteY8" fmla="*/ 1 h 5757220"/>
              <a:gd name="connsiteX9" fmla="*/ 4171340 w 4939029"/>
              <a:gd name="connsiteY9" fmla="*/ 1 h 5757220"/>
              <a:gd name="connsiteX10" fmla="*/ 3925961 w 4939029"/>
              <a:gd name="connsiteY10" fmla="*/ 1 h 5757220"/>
              <a:gd name="connsiteX11" fmla="*/ 3560599 w 4939029"/>
              <a:gd name="connsiteY11" fmla="*/ 1 h 5757220"/>
              <a:gd name="connsiteX12" fmla="*/ 3315220 w 4939029"/>
              <a:gd name="connsiteY12" fmla="*/ 1 h 5757220"/>
              <a:gd name="connsiteX13" fmla="*/ 3158272 w 4939029"/>
              <a:gd name="connsiteY13" fmla="*/ 1 h 5757220"/>
              <a:gd name="connsiteX14" fmla="*/ 2547531 w 4939029"/>
              <a:gd name="connsiteY14" fmla="*/ 1 h 5757220"/>
              <a:gd name="connsiteX15" fmla="*/ 1964202 w 4939029"/>
              <a:gd name="connsiteY15" fmla="*/ 1 h 5757220"/>
              <a:gd name="connsiteX16" fmla="*/ 1964202 w 4939029"/>
              <a:gd name="connsiteY16" fmla="*/ 0 h 5757220"/>
              <a:gd name="connsiteX17" fmla="*/ 1353461 w 4939029"/>
              <a:gd name="connsiteY17" fmla="*/ 0 h 5757220"/>
              <a:gd name="connsiteX18" fmla="*/ 1196513 w 4939029"/>
              <a:gd name="connsiteY18" fmla="*/ 0 h 5757220"/>
              <a:gd name="connsiteX19" fmla="*/ 951136 w 4939029"/>
              <a:gd name="connsiteY19" fmla="*/ 0 h 5757220"/>
              <a:gd name="connsiteX20" fmla="*/ 585772 w 4939029"/>
              <a:gd name="connsiteY20" fmla="*/ 0 h 5757220"/>
              <a:gd name="connsiteX21" fmla="*/ 340395 w 4939029"/>
              <a:gd name="connsiteY21" fmla="*/ 0 h 5757220"/>
              <a:gd name="connsiteX22" fmla="*/ 183445 w 4939029"/>
              <a:gd name="connsiteY22" fmla="*/ 0 h 5757220"/>
              <a:gd name="connsiteX23" fmla="*/ 1 w 4939029"/>
              <a:gd name="connsiteY23" fmla="*/ 0 h 5757220"/>
              <a:gd name="connsiteX24" fmla="*/ 1 w 4939029"/>
              <a:gd name="connsiteY24" fmla="*/ 87662 h 5757220"/>
              <a:gd name="connsiteX25" fmla="*/ 1 w 4939029"/>
              <a:gd name="connsiteY25" fmla="*/ 439189 h 5757220"/>
              <a:gd name="connsiteX26" fmla="*/ 1 w 4939029"/>
              <a:gd name="connsiteY26" fmla="*/ 962610 h 5757220"/>
              <a:gd name="connsiteX27" fmla="*/ 1 w 4939029"/>
              <a:gd name="connsiteY27" fmla="*/ 1314137 h 5757220"/>
              <a:gd name="connsiteX28" fmla="*/ 1 w 4939029"/>
              <a:gd name="connsiteY28" fmla="*/ 1538982 h 5757220"/>
              <a:gd name="connsiteX29" fmla="*/ 1 w 4939029"/>
              <a:gd name="connsiteY29" fmla="*/ 2413930 h 5757220"/>
              <a:gd name="connsiteX30" fmla="*/ 0 w 4939029"/>
              <a:gd name="connsiteY30" fmla="*/ 2413930 h 5757220"/>
              <a:gd name="connsiteX31" fmla="*/ 0 w 4939029"/>
              <a:gd name="connsiteY31" fmla="*/ 3249606 h 5757220"/>
              <a:gd name="connsiteX32" fmla="*/ 0 w 4939029"/>
              <a:gd name="connsiteY32" fmla="*/ 4124554 h 5757220"/>
              <a:gd name="connsiteX33" fmla="*/ 0 w 4939029"/>
              <a:gd name="connsiteY33" fmla="*/ 4349399 h 5757220"/>
              <a:gd name="connsiteX34" fmla="*/ 0 w 4939029"/>
              <a:gd name="connsiteY34" fmla="*/ 4700928 h 5757220"/>
              <a:gd name="connsiteX35" fmla="*/ 0 w 4939029"/>
              <a:gd name="connsiteY35" fmla="*/ 5224347 h 5757220"/>
              <a:gd name="connsiteX36" fmla="*/ 0 w 4939029"/>
              <a:gd name="connsiteY36" fmla="*/ 5575876 h 5757220"/>
              <a:gd name="connsiteX37" fmla="*/ 0 w 4939029"/>
              <a:gd name="connsiteY37" fmla="*/ 5757220 h 5757220"/>
              <a:gd name="connsiteX38" fmla="*/ 39296 w 4939029"/>
              <a:gd name="connsiteY38" fmla="*/ 5757220 h 5757220"/>
              <a:gd name="connsiteX39" fmla="*/ 39299 w 4939029"/>
              <a:gd name="connsiteY39" fmla="*/ 5757220 h 5757220"/>
              <a:gd name="connsiteX40" fmla="*/ 404658 w 4939029"/>
              <a:gd name="connsiteY40" fmla="*/ 5757220 h 5757220"/>
              <a:gd name="connsiteX41" fmla="*/ 404663 w 4939029"/>
              <a:gd name="connsiteY41" fmla="*/ 5757220 h 5757220"/>
              <a:gd name="connsiteX42" fmla="*/ 650037 w 4939029"/>
              <a:gd name="connsiteY42" fmla="*/ 5757220 h 5757220"/>
              <a:gd name="connsiteX43" fmla="*/ 650040 w 4939029"/>
              <a:gd name="connsiteY43" fmla="*/ 5757220 h 5757220"/>
              <a:gd name="connsiteX44" fmla="*/ 806985 w 4939029"/>
              <a:gd name="connsiteY44" fmla="*/ 5757220 h 5757220"/>
              <a:gd name="connsiteX45" fmla="*/ 806990 w 4939029"/>
              <a:gd name="connsiteY45" fmla="*/ 5757220 h 5757220"/>
              <a:gd name="connsiteX46" fmla="*/ 1417726 w 4939029"/>
              <a:gd name="connsiteY46" fmla="*/ 5757220 h 5757220"/>
              <a:gd name="connsiteX47" fmla="*/ 1417730 w 4939029"/>
              <a:gd name="connsiteY47" fmla="*/ 5757220 h 5757220"/>
              <a:gd name="connsiteX48" fmla="*/ 2001052 w 4939029"/>
              <a:gd name="connsiteY48" fmla="*/ 5757220 h 5757220"/>
              <a:gd name="connsiteX49" fmla="*/ 2611793 w 4939029"/>
              <a:gd name="connsiteY49" fmla="*/ 5757220 h 5757220"/>
              <a:gd name="connsiteX50" fmla="*/ 2768743 w 4939029"/>
              <a:gd name="connsiteY50" fmla="*/ 5757220 h 5757220"/>
              <a:gd name="connsiteX51" fmla="*/ 3014120 w 4939029"/>
              <a:gd name="connsiteY51" fmla="*/ 5757220 h 5757220"/>
              <a:gd name="connsiteX52" fmla="*/ 3379484 w 4939029"/>
              <a:gd name="connsiteY52" fmla="*/ 5757220 h 5757220"/>
              <a:gd name="connsiteX53" fmla="*/ 3624859 w 4939029"/>
              <a:gd name="connsiteY53" fmla="*/ 5757220 h 5757220"/>
              <a:gd name="connsiteX54" fmla="*/ 3781811 w 4939029"/>
              <a:gd name="connsiteY54" fmla="*/ 5757220 h 5757220"/>
              <a:gd name="connsiteX55" fmla="*/ 4392551 w 4939029"/>
              <a:gd name="connsiteY55" fmla="*/ 5757220 h 5757220"/>
              <a:gd name="connsiteX56" fmla="*/ 4939029 w 4939029"/>
              <a:gd name="connsiteY56" fmla="*/ 5278824 h 575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939029" h="5757220">
                <a:moveTo>
                  <a:pt x="4939029" y="5278824"/>
                </a:moveTo>
                <a:lnTo>
                  <a:pt x="4939029" y="4637831"/>
                </a:lnTo>
                <a:lnTo>
                  <a:pt x="4939029" y="4540326"/>
                </a:lnTo>
                <a:lnTo>
                  <a:pt x="4939029" y="3899335"/>
                </a:lnTo>
                <a:lnTo>
                  <a:pt x="4939029" y="1379489"/>
                </a:lnTo>
                <a:lnTo>
                  <a:pt x="4939029" y="738497"/>
                </a:lnTo>
                <a:lnTo>
                  <a:pt x="4939029" y="640994"/>
                </a:lnTo>
                <a:lnTo>
                  <a:pt x="4939029" y="1"/>
                </a:lnTo>
                <a:lnTo>
                  <a:pt x="4328288" y="1"/>
                </a:lnTo>
                <a:lnTo>
                  <a:pt x="4171340" y="1"/>
                </a:lnTo>
                <a:lnTo>
                  <a:pt x="3925961" y="1"/>
                </a:lnTo>
                <a:lnTo>
                  <a:pt x="3560599" y="1"/>
                </a:lnTo>
                <a:lnTo>
                  <a:pt x="3315220" y="1"/>
                </a:lnTo>
                <a:lnTo>
                  <a:pt x="3158272" y="1"/>
                </a:lnTo>
                <a:lnTo>
                  <a:pt x="2547531" y="1"/>
                </a:lnTo>
                <a:lnTo>
                  <a:pt x="1964202" y="1"/>
                </a:lnTo>
                <a:lnTo>
                  <a:pt x="1964202" y="0"/>
                </a:lnTo>
                <a:lnTo>
                  <a:pt x="1353461" y="0"/>
                </a:lnTo>
                <a:lnTo>
                  <a:pt x="1196513" y="0"/>
                </a:lnTo>
                <a:lnTo>
                  <a:pt x="951136" y="0"/>
                </a:lnTo>
                <a:lnTo>
                  <a:pt x="585772" y="0"/>
                </a:lnTo>
                <a:lnTo>
                  <a:pt x="340395" y="0"/>
                </a:lnTo>
                <a:lnTo>
                  <a:pt x="183445" y="0"/>
                </a:lnTo>
                <a:lnTo>
                  <a:pt x="1" y="0"/>
                </a:lnTo>
                <a:lnTo>
                  <a:pt x="1" y="87662"/>
                </a:lnTo>
                <a:lnTo>
                  <a:pt x="1" y="439189"/>
                </a:lnTo>
                <a:lnTo>
                  <a:pt x="1" y="962610"/>
                </a:lnTo>
                <a:lnTo>
                  <a:pt x="1" y="1314137"/>
                </a:lnTo>
                <a:lnTo>
                  <a:pt x="1" y="1538982"/>
                </a:lnTo>
                <a:lnTo>
                  <a:pt x="1" y="2413930"/>
                </a:lnTo>
                <a:lnTo>
                  <a:pt x="0" y="2413930"/>
                </a:lnTo>
                <a:lnTo>
                  <a:pt x="0" y="3249606"/>
                </a:lnTo>
                <a:lnTo>
                  <a:pt x="0" y="4124554"/>
                </a:lnTo>
                <a:lnTo>
                  <a:pt x="0" y="4349399"/>
                </a:lnTo>
                <a:lnTo>
                  <a:pt x="0" y="4700928"/>
                </a:lnTo>
                <a:lnTo>
                  <a:pt x="0" y="5224347"/>
                </a:lnTo>
                <a:lnTo>
                  <a:pt x="0" y="5575876"/>
                </a:lnTo>
                <a:lnTo>
                  <a:pt x="0" y="5757220"/>
                </a:lnTo>
                <a:lnTo>
                  <a:pt x="39296" y="5757220"/>
                </a:lnTo>
                <a:lnTo>
                  <a:pt x="39299" y="5757220"/>
                </a:lnTo>
                <a:lnTo>
                  <a:pt x="404658" y="5757220"/>
                </a:lnTo>
                <a:lnTo>
                  <a:pt x="404663" y="5757220"/>
                </a:lnTo>
                <a:lnTo>
                  <a:pt x="650037" y="5757220"/>
                </a:lnTo>
                <a:lnTo>
                  <a:pt x="650040" y="5757220"/>
                </a:lnTo>
                <a:lnTo>
                  <a:pt x="806985" y="5757220"/>
                </a:lnTo>
                <a:lnTo>
                  <a:pt x="806990" y="5757220"/>
                </a:lnTo>
                <a:lnTo>
                  <a:pt x="1417726" y="5757220"/>
                </a:lnTo>
                <a:lnTo>
                  <a:pt x="1417730" y="5757220"/>
                </a:lnTo>
                <a:lnTo>
                  <a:pt x="2001052" y="5757220"/>
                </a:lnTo>
                <a:lnTo>
                  <a:pt x="2611793" y="5757220"/>
                </a:lnTo>
                <a:lnTo>
                  <a:pt x="2768743" y="5757220"/>
                </a:lnTo>
                <a:lnTo>
                  <a:pt x="3014120" y="5757220"/>
                </a:lnTo>
                <a:lnTo>
                  <a:pt x="3379484" y="5757220"/>
                </a:lnTo>
                <a:lnTo>
                  <a:pt x="3624859" y="5757220"/>
                </a:lnTo>
                <a:lnTo>
                  <a:pt x="3781811" y="5757220"/>
                </a:lnTo>
                <a:lnTo>
                  <a:pt x="4392551" y="5757220"/>
                </a:lnTo>
                <a:cubicBezTo>
                  <a:pt x="4695352" y="5757220"/>
                  <a:pt x="4939029" y="5542331"/>
                  <a:pt x="4939029" y="5278824"/>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2" name="Text Placeholder 1">
            <a:extLst>
              <a:ext uri="{FF2B5EF4-FFF2-40B4-BE49-F238E27FC236}">
                <a16:creationId xmlns:a16="http://schemas.microsoft.com/office/drawing/2014/main" id="{14F9B7AF-5ADB-EF23-C9EA-896D35EE8F1C}"/>
              </a:ext>
            </a:extLst>
          </p:cNvPr>
          <p:cNvSpPr txBox="1">
            <a:spLocks/>
          </p:cNvSpPr>
          <p:nvPr/>
        </p:nvSpPr>
        <p:spPr>
          <a:xfrm>
            <a:off x="6002163" y="2290151"/>
            <a:ext cx="459411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Orodja in nasveti:</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Uporabite avtomatska sporočila na platformah, kot je Airbnb, da načrtujete prošnje za oceno.</a:t>
            </a:r>
          </a:p>
          <a:p>
            <a:pPr marL="342900" indent="-342900" algn="l">
              <a:lnSpc>
                <a:spcPts val="2340"/>
              </a:lnSpc>
              <a:spcBef>
                <a:spcPts val="0"/>
              </a:spcBef>
              <a:buFont typeface="Arial" panose="020B0604020202020204" pitchFamily="34" charset="0"/>
              <a:buChar char="•"/>
            </a:pPr>
            <a:r>
              <a:rPr lang="en-IE" sz="2200" dirty="0"/>
              <a:t>Shranite predlogo za prošnjo za oceno v svojem telefonu ali aplikaciji za beležke.</a:t>
            </a:r>
          </a:p>
          <a:p>
            <a:pPr marL="342900" indent="-342900" algn="l">
              <a:lnSpc>
                <a:spcPts val="2340"/>
              </a:lnSpc>
              <a:spcBef>
                <a:spcPts val="0"/>
              </a:spcBef>
              <a:buFont typeface="Arial" panose="020B0604020202020204" pitchFamily="34" charset="0"/>
              <a:buChar char="•"/>
            </a:pPr>
            <a:r>
              <a:rPr lang="en-IE" sz="2200" dirty="0"/>
              <a:t>V natisnjen vodnik ali navodila za odhod vključite QR-kodo, ki neposredno povezuje na vašo stran z ocenami.</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pic>
        <p:nvPicPr>
          <p:cNvPr id="2" name="Picture 1">
            <a:extLst>
              <a:ext uri="{FF2B5EF4-FFF2-40B4-BE49-F238E27FC236}">
                <a16:creationId xmlns:a16="http://schemas.microsoft.com/office/drawing/2014/main" id="{8DEF524C-AF72-FFCE-F64D-E9B1C8F16DA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4646250" y="4822738"/>
            <a:ext cx="3580276" cy="2659133"/>
          </a:xfrm>
          <a:prstGeom prst="rect">
            <a:avLst/>
          </a:prstGeom>
        </p:spPr>
      </p:pic>
    </p:spTree>
    <p:extLst>
      <p:ext uri="{BB962C8B-B14F-4D97-AF65-F5344CB8AC3E}">
        <p14:creationId xmlns:p14="http://schemas.microsoft.com/office/powerpoint/2010/main" val="238389223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FD5D5-E885-E3BF-8797-2964C5C94A06}"/>
            </a:ext>
          </a:extLst>
        </p:cNvPr>
        <p:cNvGrpSpPr/>
        <p:nvPr/>
      </p:nvGrpSpPr>
      <p:grpSpPr>
        <a:xfrm>
          <a:off x="0" y="0"/>
          <a:ext cx="0" cy="0"/>
          <a:chOff x="0" y="0"/>
          <a:chExt cx="0" cy="0"/>
        </a:xfrm>
      </p:grpSpPr>
      <p:sp>
        <p:nvSpPr>
          <p:cNvPr id="8" name="Freeform 7">
            <a:extLst>
              <a:ext uri="{FF2B5EF4-FFF2-40B4-BE49-F238E27FC236}">
                <a16:creationId xmlns:a16="http://schemas.microsoft.com/office/drawing/2014/main" id="{BAE663D9-A1FF-ECAA-FC94-B77E90129CEE}"/>
              </a:ext>
            </a:extLst>
          </p:cNvPr>
          <p:cNvSpPr/>
          <p:nvPr/>
        </p:nvSpPr>
        <p:spPr>
          <a:xfrm rot="10800000">
            <a:off x="7800239" y="1321442"/>
            <a:ext cx="4391760" cy="4716920"/>
          </a:xfrm>
          <a:custGeom>
            <a:avLst/>
            <a:gdLst>
              <a:gd name="connsiteX0" fmla="*/ 4039834 w 4391760"/>
              <a:gd name="connsiteY0" fmla="*/ 4716920 h 4716920"/>
              <a:gd name="connsiteX1" fmla="*/ 3646523 w 4391760"/>
              <a:gd name="connsiteY1" fmla="*/ 4716920 h 4716920"/>
              <a:gd name="connsiteX2" fmla="*/ 3545447 w 4391760"/>
              <a:gd name="connsiteY2" fmla="*/ 4716920 h 4716920"/>
              <a:gd name="connsiteX3" fmla="*/ 3387428 w 4391760"/>
              <a:gd name="connsiteY3" fmla="*/ 4716920 h 4716920"/>
              <a:gd name="connsiteX4" fmla="*/ 3152137 w 4391760"/>
              <a:gd name="connsiteY4" fmla="*/ 4716920 h 4716920"/>
              <a:gd name="connsiteX5" fmla="*/ 2994117 w 4391760"/>
              <a:gd name="connsiteY5" fmla="*/ 4716920 h 4716920"/>
              <a:gd name="connsiteX6" fmla="*/ 2893042 w 4391760"/>
              <a:gd name="connsiteY6" fmla="*/ 4716920 h 4716920"/>
              <a:gd name="connsiteX7" fmla="*/ 2499731 w 4391760"/>
              <a:gd name="connsiteY7" fmla="*/ 4716920 h 4716920"/>
              <a:gd name="connsiteX8" fmla="*/ 2124077 w 4391760"/>
              <a:gd name="connsiteY8" fmla="*/ 4716920 h 4716920"/>
              <a:gd name="connsiteX9" fmla="*/ 2124075 w 4391760"/>
              <a:gd name="connsiteY9" fmla="*/ 4716920 h 4716920"/>
              <a:gd name="connsiteX10" fmla="*/ 1924914 w 4391760"/>
              <a:gd name="connsiteY10" fmla="*/ 4716920 h 4716920"/>
              <a:gd name="connsiteX11" fmla="*/ 1730767 w 4391760"/>
              <a:gd name="connsiteY11" fmla="*/ 4716920 h 4716920"/>
              <a:gd name="connsiteX12" fmla="*/ 1730763 w 4391760"/>
              <a:gd name="connsiteY12" fmla="*/ 4716920 h 4716920"/>
              <a:gd name="connsiteX13" fmla="*/ 1629692 w 4391760"/>
              <a:gd name="connsiteY13" fmla="*/ 4716920 h 4716920"/>
              <a:gd name="connsiteX14" fmla="*/ 1629690 w 4391760"/>
              <a:gd name="connsiteY14" fmla="*/ 4716920 h 4716920"/>
              <a:gd name="connsiteX15" fmla="*/ 1531603 w 4391760"/>
              <a:gd name="connsiteY15" fmla="*/ 4716920 h 4716920"/>
              <a:gd name="connsiteX16" fmla="*/ 1471671 w 4391760"/>
              <a:gd name="connsiteY16" fmla="*/ 4716920 h 4716920"/>
              <a:gd name="connsiteX17" fmla="*/ 1471669 w 4391760"/>
              <a:gd name="connsiteY17" fmla="*/ 4716920 h 4716920"/>
              <a:gd name="connsiteX18" fmla="*/ 1430528 w 4391760"/>
              <a:gd name="connsiteY18" fmla="*/ 4716920 h 4716920"/>
              <a:gd name="connsiteX19" fmla="*/ 1272508 w 4391760"/>
              <a:gd name="connsiteY19" fmla="*/ 4716920 h 4716920"/>
              <a:gd name="connsiteX20" fmla="*/ 1236381 w 4391760"/>
              <a:gd name="connsiteY20" fmla="*/ 4716920 h 4716920"/>
              <a:gd name="connsiteX21" fmla="*/ 1236379 w 4391760"/>
              <a:gd name="connsiteY21" fmla="*/ 4716920 h 4716920"/>
              <a:gd name="connsiteX22" fmla="*/ 1078361 w 4391760"/>
              <a:gd name="connsiteY22" fmla="*/ 4716920 h 4716920"/>
              <a:gd name="connsiteX23" fmla="*/ 1078359 w 4391760"/>
              <a:gd name="connsiteY23" fmla="*/ 4716920 h 4716920"/>
              <a:gd name="connsiteX24" fmla="*/ 1037218 w 4391760"/>
              <a:gd name="connsiteY24" fmla="*/ 4716920 h 4716920"/>
              <a:gd name="connsiteX25" fmla="*/ 977287 w 4391760"/>
              <a:gd name="connsiteY25" fmla="*/ 4716920 h 4716920"/>
              <a:gd name="connsiteX26" fmla="*/ 977284 w 4391760"/>
              <a:gd name="connsiteY26" fmla="*/ 4716920 h 4716920"/>
              <a:gd name="connsiteX27" fmla="*/ 879197 w 4391760"/>
              <a:gd name="connsiteY27" fmla="*/ 4716920 h 4716920"/>
              <a:gd name="connsiteX28" fmla="*/ 778122 w 4391760"/>
              <a:gd name="connsiteY28" fmla="*/ 4716920 h 4716920"/>
              <a:gd name="connsiteX29" fmla="*/ 776869 w 4391760"/>
              <a:gd name="connsiteY29" fmla="*/ 4716920 h 4716920"/>
              <a:gd name="connsiteX30" fmla="*/ 583976 w 4391760"/>
              <a:gd name="connsiteY30" fmla="*/ 4716920 h 4716920"/>
              <a:gd name="connsiteX31" fmla="*/ 583974 w 4391760"/>
              <a:gd name="connsiteY31" fmla="*/ 4716920 h 4716920"/>
              <a:gd name="connsiteX32" fmla="*/ 541850 w 4391760"/>
              <a:gd name="connsiteY32" fmla="*/ 4716920 h 4716920"/>
              <a:gd name="connsiteX33" fmla="*/ 384812 w 4391760"/>
              <a:gd name="connsiteY33" fmla="*/ 4716920 h 4716920"/>
              <a:gd name="connsiteX34" fmla="*/ 9157 w 4391760"/>
              <a:gd name="connsiteY34" fmla="*/ 4716920 h 4716920"/>
              <a:gd name="connsiteX35" fmla="*/ 9155 w 4391760"/>
              <a:gd name="connsiteY35" fmla="*/ 4716920 h 4716920"/>
              <a:gd name="connsiteX36" fmla="*/ 0 w 4391760"/>
              <a:gd name="connsiteY36" fmla="*/ 4716920 h 4716920"/>
              <a:gd name="connsiteX37" fmla="*/ 0 w 4391760"/>
              <a:gd name="connsiteY37" fmla="*/ 4288056 h 4716920"/>
              <a:gd name="connsiteX38" fmla="*/ 0 w 4391760"/>
              <a:gd name="connsiteY38" fmla="*/ 4200440 h 4716920"/>
              <a:gd name="connsiteX39" fmla="*/ 0 w 4391760"/>
              <a:gd name="connsiteY39" fmla="*/ 3657579 h 4716920"/>
              <a:gd name="connsiteX40" fmla="*/ 0 w 4391760"/>
              <a:gd name="connsiteY40" fmla="*/ 3624456 h 4716920"/>
              <a:gd name="connsiteX41" fmla="*/ 0 w 4391760"/>
              <a:gd name="connsiteY41" fmla="*/ 3228716 h 4716920"/>
              <a:gd name="connsiteX42" fmla="*/ 0 w 4391760"/>
              <a:gd name="connsiteY42" fmla="*/ 3141099 h 4716920"/>
              <a:gd name="connsiteX43" fmla="*/ 0 w 4391760"/>
              <a:gd name="connsiteY43" fmla="*/ 2565115 h 4716920"/>
              <a:gd name="connsiteX44" fmla="*/ 0 w 4391760"/>
              <a:gd name="connsiteY44" fmla="*/ 1360167 h 4716920"/>
              <a:gd name="connsiteX45" fmla="*/ 0 w 4391760"/>
              <a:gd name="connsiteY45" fmla="*/ 1059341 h 4716920"/>
              <a:gd name="connsiteX46" fmla="*/ 0 w 4391760"/>
              <a:gd name="connsiteY46" fmla="*/ 300826 h 4716920"/>
              <a:gd name="connsiteX47" fmla="*/ 0 w 4391760"/>
              <a:gd name="connsiteY47" fmla="*/ 0 h 4716920"/>
              <a:gd name="connsiteX48" fmla="*/ 361080 w 4391760"/>
              <a:gd name="connsiteY48" fmla="*/ 0 h 4716920"/>
              <a:gd name="connsiteX49" fmla="*/ 361080 w 4391760"/>
              <a:gd name="connsiteY49" fmla="*/ 1 h 4716920"/>
              <a:gd name="connsiteX50" fmla="*/ 541851 w 4391760"/>
              <a:gd name="connsiteY50" fmla="*/ 1 h 4716920"/>
              <a:gd name="connsiteX51" fmla="*/ 541851 w 4391760"/>
              <a:gd name="connsiteY51" fmla="*/ 0 h 4716920"/>
              <a:gd name="connsiteX52" fmla="*/ 776869 w 4391760"/>
              <a:gd name="connsiteY52" fmla="*/ 0 h 4716920"/>
              <a:gd name="connsiteX53" fmla="*/ 935899 w 4391760"/>
              <a:gd name="connsiteY53" fmla="*/ 0 h 4716920"/>
              <a:gd name="connsiteX54" fmla="*/ 1329209 w 4391760"/>
              <a:gd name="connsiteY54" fmla="*/ 0 h 4716920"/>
              <a:gd name="connsiteX55" fmla="*/ 1430284 w 4391760"/>
              <a:gd name="connsiteY55" fmla="*/ 0 h 4716920"/>
              <a:gd name="connsiteX56" fmla="*/ 1588304 w 4391760"/>
              <a:gd name="connsiteY56" fmla="*/ 0 h 4716920"/>
              <a:gd name="connsiteX57" fmla="*/ 1823595 w 4391760"/>
              <a:gd name="connsiteY57" fmla="*/ 0 h 4716920"/>
              <a:gd name="connsiteX58" fmla="*/ 1981615 w 4391760"/>
              <a:gd name="connsiteY58" fmla="*/ 0 h 4716920"/>
              <a:gd name="connsiteX59" fmla="*/ 2082689 w 4391760"/>
              <a:gd name="connsiteY59" fmla="*/ 0 h 4716920"/>
              <a:gd name="connsiteX60" fmla="*/ 2476000 w 4391760"/>
              <a:gd name="connsiteY60" fmla="*/ 0 h 4716920"/>
              <a:gd name="connsiteX61" fmla="*/ 2476000 w 4391760"/>
              <a:gd name="connsiteY61" fmla="*/ 1 h 4716920"/>
              <a:gd name="connsiteX62" fmla="*/ 2851658 w 4391760"/>
              <a:gd name="connsiteY62" fmla="*/ 1 h 4716920"/>
              <a:gd name="connsiteX63" fmla="*/ 3244969 w 4391760"/>
              <a:gd name="connsiteY63" fmla="*/ 1 h 4716920"/>
              <a:gd name="connsiteX64" fmla="*/ 3346043 w 4391760"/>
              <a:gd name="connsiteY64" fmla="*/ 1 h 4716920"/>
              <a:gd name="connsiteX65" fmla="*/ 3504065 w 4391760"/>
              <a:gd name="connsiteY65" fmla="*/ 1 h 4716920"/>
              <a:gd name="connsiteX66" fmla="*/ 3739354 w 4391760"/>
              <a:gd name="connsiteY66" fmla="*/ 1 h 4716920"/>
              <a:gd name="connsiteX67" fmla="*/ 3897375 w 4391760"/>
              <a:gd name="connsiteY67" fmla="*/ 1 h 4716920"/>
              <a:gd name="connsiteX68" fmla="*/ 3998449 w 4391760"/>
              <a:gd name="connsiteY68" fmla="*/ 1 h 4716920"/>
              <a:gd name="connsiteX69" fmla="*/ 4391760 w 4391760"/>
              <a:gd name="connsiteY69" fmla="*/ 1 h 4716920"/>
              <a:gd name="connsiteX70" fmla="*/ 4391760 w 4391760"/>
              <a:gd name="connsiteY70" fmla="*/ 407226 h 4716920"/>
              <a:gd name="connsiteX71" fmla="*/ 4391760 w 4391760"/>
              <a:gd name="connsiteY71" fmla="*/ 469170 h 4716920"/>
              <a:gd name="connsiteX72" fmla="*/ 4391760 w 4391760"/>
              <a:gd name="connsiteY72" fmla="*/ 876394 h 4716920"/>
              <a:gd name="connsiteX73" fmla="*/ 4391760 w 4391760"/>
              <a:gd name="connsiteY73" fmla="*/ 1059342 h 4716920"/>
              <a:gd name="connsiteX74" fmla="*/ 4391760 w 4391760"/>
              <a:gd name="connsiteY74" fmla="*/ 1466567 h 4716920"/>
              <a:gd name="connsiteX75" fmla="*/ 4391760 w 4391760"/>
              <a:gd name="connsiteY75" fmla="*/ 1528511 h 4716920"/>
              <a:gd name="connsiteX76" fmla="*/ 4391760 w 4391760"/>
              <a:gd name="connsiteY76" fmla="*/ 1935735 h 4716920"/>
              <a:gd name="connsiteX77" fmla="*/ 4391760 w 4391760"/>
              <a:gd name="connsiteY77" fmla="*/ 2477259 h 4716920"/>
              <a:gd name="connsiteX78" fmla="*/ 4391760 w 4391760"/>
              <a:gd name="connsiteY78" fmla="*/ 2884483 h 4716920"/>
              <a:gd name="connsiteX79" fmla="*/ 4391760 w 4391760"/>
              <a:gd name="connsiteY79" fmla="*/ 2946428 h 4716920"/>
              <a:gd name="connsiteX80" fmla="*/ 4391760 w 4391760"/>
              <a:gd name="connsiteY80" fmla="*/ 3353652 h 4716920"/>
              <a:gd name="connsiteX81" fmla="*/ 4391760 w 4391760"/>
              <a:gd name="connsiteY81" fmla="*/ 3536600 h 4716920"/>
              <a:gd name="connsiteX82" fmla="*/ 4391760 w 4391760"/>
              <a:gd name="connsiteY82" fmla="*/ 3943824 h 4716920"/>
              <a:gd name="connsiteX83" fmla="*/ 4391760 w 4391760"/>
              <a:gd name="connsiteY83" fmla="*/ 4005769 h 4716920"/>
              <a:gd name="connsiteX84" fmla="*/ 4391760 w 4391760"/>
              <a:gd name="connsiteY84" fmla="*/ 4412993 h 4716920"/>
              <a:gd name="connsiteX85" fmla="*/ 4039834 w 4391760"/>
              <a:gd name="connsiteY85" fmla="*/ 4716920 h 4716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391760" h="4716920">
                <a:moveTo>
                  <a:pt x="4039834" y="4716920"/>
                </a:moveTo>
                <a:lnTo>
                  <a:pt x="3646523" y="4716920"/>
                </a:lnTo>
                <a:lnTo>
                  <a:pt x="3545447" y="4716920"/>
                </a:lnTo>
                <a:lnTo>
                  <a:pt x="3387428" y="4716920"/>
                </a:lnTo>
                <a:lnTo>
                  <a:pt x="3152137" y="4716920"/>
                </a:lnTo>
                <a:lnTo>
                  <a:pt x="2994117" y="4716920"/>
                </a:lnTo>
                <a:lnTo>
                  <a:pt x="2893042" y="4716920"/>
                </a:lnTo>
                <a:lnTo>
                  <a:pt x="2499731" y="4716920"/>
                </a:lnTo>
                <a:lnTo>
                  <a:pt x="2124077" y="4716920"/>
                </a:lnTo>
                <a:lnTo>
                  <a:pt x="2124075" y="4716920"/>
                </a:lnTo>
                <a:lnTo>
                  <a:pt x="1924914" y="4716920"/>
                </a:lnTo>
                <a:lnTo>
                  <a:pt x="1730767" y="4716920"/>
                </a:lnTo>
                <a:lnTo>
                  <a:pt x="1730763" y="4716920"/>
                </a:lnTo>
                <a:lnTo>
                  <a:pt x="1629692" y="4716920"/>
                </a:lnTo>
                <a:lnTo>
                  <a:pt x="1629690" y="4716920"/>
                </a:lnTo>
                <a:lnTo>
                  <a:pt x="1531603" y="4716920"/>
                </a:lnTo>
                <a:lnTo>
                  <a:pt x="1471671" y="4716920"/>
                </a:lnTo>
                <a:lnTo>
                  <a:pt x="1471669" y="4716920"/>
                </a:lnTo>
                <a:lnTo>
                  <a:pt x="1430528" y="4716920"/>
                </a:lnTo>
                <a:lnTo>
                  <a:pt x="1272508" y="4716920"/>
                </a:lnTo>
                <a:lnTo>
                  <a:pt x="1236381" y="4716920"/>
                </a:lnTo>
                <a:lnTo>
                  <a:pt x="1236379" y="4716920"/>
                </a:lnTo>
                <a:lnTo>
                  <a:pt x="1078361" y="4716920"/>
                </a:lnTo>
                <a:lnTo>
                  <a:pt x="1078359" y="4716920"/>
                </a:lnTo>
                <a:lnTo>
                  <a:pt x="1037218" y="4716920"/>
                </a:lnTo>
                <a:lnTo>
                  <a:pt x="977287" y="4716920"/>
                </a:lnTo>
                <a:lnTo>
                  <a:pt x="977284" y="4716920"/>
                </a:lnTo>
                <a:lnTo>
                  <a:pt x="879197" y="4716920"/>
                </a:lnTo>
                <a:lnTo>
                  <a:pt x="778122" y="4716920"/>
                </a:lnTo>
                <a:lnTo>
                  <a:pt x="776869" y="4716920"/>
                </a:lnTo>
                <a:lnTo>
                  <a:pt x="583976" y="4716920"/>
                </a:lnTo>
                <a:lnTo>
                  <a:pt x="583974" y="4716920"/>
                </a:lnTo>
                <a:lnTo>
                  <a:pt x="541850" y="4716920"/>
                </a:lnTo>
                <a:lnTo>
                  <a:pt x="384812" y="4716920"/>
                </a:lnTo>
                <a:lnTo>
                  <a:pt x="9157" y="4716920"/>
                </a:lnTo>
                <a:lnTo>
                  <a:pt x="9155" y="4716920"/>
                </a:lnTo>
                <a:lnTo>
                  <a:pt x="0" y="4716920"/>
                </a:lnTo>
                <a:lnTo>
                  <a:pt x="0" y="4288056"/>
                </a:lnTo>
                <a:lnTo>
                  <a:pt x="0" y="4200440"/>
                </a:lnTo>
                <a:lnTo>
                  <a:pt x="0" y="3657579"/>
                </a:lnTo>
                <a:lnTo>
                  <a:pt x="0" y="3624456"/>
                </a:lnTo>
                <a:lnTo>
                  <a:pt x="0" y="3228716"/>
                </a:lnTo>
                <a:lnTo>
                  <a:pt x="0" y="3141099"/>
                </a:lnTo>
                <a:lnTo>
                  <a:pt x="0" y="2565115"/>
                </a:lnTo>
                <a:lnTo>
                  <a:pt x="0" y="1360167"/>
                </a:lnTo>
                <a:lnTo>
                  <a:pt x="0" y="1059341"/>
                </a:lnTo>
                <a:lnTo>
                  <a:pt x="0" y="300826"/>
                </a:lnTo>
                <a:lnTo>
                  <a:pt x="0" y="0"/>
                </a:lnTo>
                <a:lnTo>
                  <a:pt x="361080" y="0"/>
                </a:lnTo>
                <a:lnTo>
                  <a:pt x="361080" y="1"/>
                </a:lnTo>
                <a:lnTo>
                  <a:pt x="541851" y="1"/>
                </a:lnTo>
                <a:lnTo>
                  <a:pt x="541851" y="0"/>
                </a:lnTo>
                <a:lnTo>
                  <a:pt x="776869" y="0"/>
                </a:lnTo>
                <a:lnTo>
                  <a:pt x="935899" y="0"/>
                </a:lnTo>
                <a:lnTo>
                  <a:pt x="1329209" y="0"/>
                </a:lnTo>
                <a:lnTo>
                  <a:pt x="1430284" y="0"/>
                </a:lnTo>
                <a:lnTo>
                  <a:pt x="1588304" y="0"/>
                </a:lnTo>
                <a:lnTo>
                  <a:pt x="1823595" y="0"/>
                </a:lnTo>
                <a:lnTo>
                  <a:pt x="1981615" y="0"/>
                </a:lnTo>
                <a:lnTo>
                  <a:pt x="2082689" y="0"/>
                </a:lnTo>
                <a:lnTo>
                  <a:pt x="2476000" y="0"/>
                </a:lnTo>
                <a:lnTo>
                  <a:pt x="2476000" y="1"/>
                </a:lnTo>
                <a:lnTo>
                  <a:pt x="2851658" y="1"/>
                </a:lnTo>
                <a:lnTo>
                  <a:pt x="3244969" y="1"/>
                </a:lnTo>
                <a:lnTo>
                  <a:pt x="3346043" y="1"/>
                </a:lnTo>
                <a:lnTo>
                  <a:pt x="3504065" y="1"/>
                </a:lnTo>
                <a:lnTo>
                  <a:pt x="3739354" y="1"/>
                </a:lnTo>
                <a:lnTo>
                  <a:pt x="3897375" y="1"/>
                </a:lnTo>
                <a:lnTo>
                  <a:pt x="3998449" y="1"/>
                </a:lnTo>
                <a:lnTo>
                  <a:pt x="4391760" y="1"/>
                </a:lnTo>
                <a:lnTo>
                  <a:pt x="4391760" y="407226"/>
                </a:lnTo>
                <a:lnTo>
                  <a:pt x="4391760" y="469170"/>
                </a:lnTo>
                <a:lnTo>
                  <a:pt x="4391760" y="876394"/>
                </a:lnTo>
                <a:lnTo>
                  <a:pt x="4391760" y="1059342"/>
                </a:lnTo>
                <a:lnTo>
                  <a:pt x="4391760" y="1466567"/>
                </a:lnTo>
                <a:lnTo>
                  <a:pt x="4391760" y="1528511"/>
                </a:lnTo>
                <a:lnTo>
                  <a:pt x="4391760" y="1935735"/>
                </a:lnTo>
                <a:lnTo>
                  <a:pt x="4391760" y="2477259"/>
                </a:lnTo>
                <a:lnTo>
                  <a:pt x="4391760" y="2884483"/>
                </a:lnTo>
                <a:lnTo>
                  <a:pt x="4391760" y="2946428"/>
                </a:lnTo>
                <a:lnTo>
                  <a:pt x="4391760" y="3353652"/>
                </a:lnTo>
                <a:lnTo>
                  <a:pt x="4391760" y="3536600"/>
                </a:lnTo>
                <a:lnTo>
                  <a:pt x="4391760" y="3943824"/>
                </a:lnTo>
                <a:lnTo>
                  <a:pt x="4391760" y="4005769"/>
                </a:lnTo>
                <a:lnTo>
                  <a:pt x="4391760" y="4412993"/>
                </a:lnTo>
                <a:cubicBezTo>
                  <a:pt x="4391760" y="4580400"/>
                  <a:pt x="4234834" y="4716920"/>
                  <a:pt x="4039834" y="4716920"/>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9" name="Text Placeholder 3">
            <a:extLst>
              <a:ext uri="{FF2B5EF4-FFF2-40B4-BE49-F238E27FC236}">
                <a16:creationId xmlns:a16="http://schemas.microsoft.com/office/drawing/2014/main" id="{5BEFD668-D95D-1A0F-0500-2C509B69E12C}"/>
              </a:ext>
            </a:extLst>
          </p:cNvPr>
          <p:cNvSpPr txBox="1">
            <a:spLocks/>
          </p:cNvSpPr>
          <p:nvPr/>
        </p:nvSpPr>
        <p:spPr>
          <a:xfrm>
            <a:off x="629645" y="30777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"Zgradite zvestobo gostov s preprostimi ukrepi"</a:t>
            </a:r>
          </a:p>
          <a:p>
            <a:pPr>
              <a:lnSpc>
                <a:spcPts val="3720"/>
              </a:lnSpc>
            </a:pPr>
            <a:endParaRPr lang="en-US" dirty="0"/>
          </a:p>
        </p:txBody>
      </p:sp>
      <p:cxnSp>
        <p:nvCxnSpPr>
          <p:cNvPr id="10" name="Straight Connector 9">
            <a:extLst>
              <a:ext uri="{FF2B5EF4-FFF2-40B4-BE49-F238E27FC236}">
                <a16:creationId xmlns:a16="http://schemas.microsoft.com/office/drawing/2014/main" id="{8C73E885-8668-FF02-9AA0-BE55F026EE8E}"/>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FF0F6B77-DFFF-9D9F-7219-3FF6E6A9F49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63</a:t>
            </a:fld>
            <a:endParaRPr lang="fr-CA" sz="1200" dirty="0"/>
          </a:p>
        </p:txBody>
      </p:sp>
      <p:sp>
        <p:nvSpPr>
          <p:cNvPr id="4" name="Text Placeholder 5">
            <a:extLst>
              <a:ext uri="{FF2B5EF4-FFF2-40B4-BE49-F238E27FC236}">
                <a16:creationId xmlns:a16="http://schemas.microsoft.com/office/drawing/2014/main" id="{B1EBAFA6-26C9-6AC7-3520-265CEC7020D0}"/>
              </a:ext>
            </a:extLst>
          </p:cNvPr>
          <p:cNvSpPr txBox="1">
            <a:spLocks/>
          </p:cNvSpPr>
          <p:nvPr/>
        </p:nvSpPr>
        <p:spPr>
          <a:xfrm>
            <a:off x="629645" y="1321444"/>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Kaj storiti:</a:t>
            </a:r>
          </a:p>
        </p:txBody>
      </p:sp>
      <p:sp>
        <p:nvSpPr>
          <p:cNvPr id="5" name="Text Placeholder 4">
            <a:extLst>
              <a:ext uri="{FF2B5EF4-FFF2-40B4-BE49-F238E27FC236}">
                <a16:creationId xmlns:a16="http://schemas.microsoft.com/office/drawing/2014/main" id="{745A430A-1673-0492-89CE-B976C5996CE9}"/>
              </a:ext>
            </a:extLst>
          </p:cNvPr>
          <p:cNvSpPr txBox="1">
            <a:spLocks/>
          </p:cNvSpPr>
          <p:nvPr/>
        </p:nvSpPr>
        <p:spPr>
          <a:xfrm>
            <a:off x="629644" y="1854346"/>
            <a:ext cx="6698197"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0" indent="-342900">
              <a:lnSpc>
                <a:spcPts val="2240"/>
              </a:lnSpc>
              <a:buClr>
                <a:srgbClr val="459597"/>
              </a:buClr>
              <a:buFont typeface="Arial" panose="020B0604020202020204" pitchFamily="34" charset="0"/>
              <a:buChar char="•"/>
            </a:pPr>
            <a:r>
              <a:rPr lang="en-GB" sz="2200" b="1" dirty="0">
                <a:solidFill>
                  <a:srgbClr val="414141"/>
                </a:solidFill>
              </a:rPr>
              <a:t>Pustite osebno zahvalno kartico </a:t>
            </a:r>
            <a:r>
              <a:rPr lang="en-GB" sz="2200" dirty="0">
                <a:solidFill>
                  <a:srgbClr val="414141"/>
                </a:solidFill>
              </a:rPr>
              <a:t>ali pošljite e-poštno sporočilo nekaj dni po njihovem bivanju.</a:t>
            </a:r>
          </a:p>
          <a:p>
            <a:pPr marL="342900" lvl="0" indent="-342900">
              <a:lnSpc>
                <a:spcPts val="2240"/>
              </a:lnSpc>
              <a:buClr>
                <a:srgbClr val="459597"/>
              </a:buClr>
              <a:buFont typeface="Arial" panose="020B0604020202020204" pitchFamily="34" charset="0"/>
              <a:buChar char="•"/>
            </a:pPr>
            <a:r>
              <a:rPr lang="en-GB" sz="2200" b="1" dirty="0">
                <a:solidFill>
                  <a:srgbClr val="414141"/>
                </a:solidFill>
              </a:rPr>
              <a:t>Povabite goste, </a:t>
            </a:r>
            <a:r>
              <a:rPr lang="en-GB" sz="2200" dirty="0">
                <a:solidFill>
                  <a:srgbClr val="414141"/>
                </a:solidFill>
              </a:rPr>
              <a:t>da</a:t>
            </a:r>
            <a:r>
              <a:rPr lang="en-GB" sz="2200" b="1" dirty="0">
                <a:solidFill>
                  <a:srgbClr val="414141"/>
                </a:solidFill>
              </a:rPr>
              <a:t> se vrnejo</a:t>
            </a:r>
            <a:r>
              <a:rPr lang="en-GB" sz="2200" dirty="0">
                <a:solidFill>
                  <a:srgbClr val="414141"/>
                </a:solidFill>
              </a:rPr>
              <a:t>, in jim ponudite </a:t>
            </a:r>
            <a:r>
              <a:rPr lang="en-GB" sz="2200" b="1" dirty="0">
                <a:solidFill>
                  <a:srgbClr val="414141"/>
                </a:solidFill>
              </a:rPr>
              <a:t>majhen popust </a:t>
            </a:r>
            <a:r>
              <a:rPr lang="en-GB" sz="2200" dirty="0">
                <a:solidFill>
                  <a:srgbClr val="414141"/>
                </a:solidFill>
              </a:rPr>
              <a:t>ali dodaten bonus (npr. brezplačen zajtrk).</a:t>
            </a:r>
          </a:p>
          <a:p>
            <a:pPr marL="342900" lvl="0" indent="-342900">
              <a:lnSpc>
                <a:spcPts val="2240"/>
              </a:lnSpc>
              <a:buClr>
                <a:srgbClr val="459597"/>
              </a:buClr>
              <a:buFont typeface="Arial" panose="020B0604020202020204" pitchFamily="34" charset="0"/>
              <a:buChar char="•"/>
            </a:pPr>
            <a:r>
              <a:rPr lang="en-GB" sz="2200" b="1" dirty="0">
                <a:solidFill>
                  <a:srgbClr val="414141"/>
                </a:solidFill>
              </a:rPr>
              <a:t>Omenite lokalne dogodke ali festivale, </a:t>
            </a:r>
            <a:r>
              <a:rPr lang="en-GB" sz="2200" dirty="0">
                <a:solidFill>
                  <a:srgbClr val="414141"/>
                </a:solidFill>
              </a:rPr>
              <a:t>zaradi katerih bi se morda želeli vrniti.</a:t>
            </a:r>
          </a:p>
          <a:p>
            <a:pPr marL="342900" lvl="0" indent="-342900">
              <a:lnSpc>
                <a:spcPts val="2240"/>
              </a:lnSpc>
              <a:buClr>
                <a:srgbClr val="459597"/>
              </a:buClr>
              <a:buFont typeface="Arial" panose="020B0604020202020204" pitchFamily="34" charset="0"/>
              <a:buChar char="•"/>
            </a:pPr>
            <a:r>
              <a:rPr lang="en-GB" sz="2200" b="1" dirty="0">
                <a:solidFill>
                  <a:srgbClr val="414141"/>
                </a:solidFill>
              </a:rPr>
              <a:t>Vsakega gosta obravnavajte kot potencialnega rednega gosta</a:t>
            </a:r>
            <a:r>
              <a:rPr lang="en-GB" sz="2200" dirty="0">
                <a:solidFill>
                  <a:srgbClr val="414141"/>
                </a:solidFill>
              </a:rPr>
              <a:t>, tudi če je pri vas le enkrat.</a:t>
            </a:r>
          </a:p>
          <a:p>
            <a:pPr marL="342900" lvl="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6" name="Text Placeholder 1">
            <a:extLst>
              <a:ext uri="{FF2B5EF4-FFF2-40B4-BE49-F238E27FC236}">
                <a16:creationId xmlns:a16="http://schemas.microsoft.com/office/drawing/2014/main" id="{5052D329-7FF4-953E-85B2-2E1E12B7E4D4}"/>
              </a:ext>
            </a:extLst>
          </p:cNvPr>
          <p:cNvSpPr txBox="1">
            <a:spLocks/>
          </p:cNvSpPr>
          <p:nvPr/>
        </p:nvSpPr>
        <p:spPr>
          <a:xfrm>
            <a:off x="8255761" y="1551906"/>
            <a:ext cx="3764022" cy="3220341"/>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Orodja in nasveti:</a:t>
            </a:r>
          </a:p>
          <a:p>
            <a:pPr algn="l">
              <a:lnSpc>
                <a:spcPts val="2340"/>
              </a:lnSpc>
              <a:spcBef>
                <a:spcPts val="0"/>
              </a:spcBef>
            </a:pPr>
            <a:endParaRPr lang="en-IE" sz="2200" dirty="0"/>
          </a:p>
          <a:p>
            <a:pPr marL="342900" lvl="0" indent="-342900" algn="l">
              <a:lnSpc>
                <a:spcPts val="2340"/>
              </a:lnSpc>
              <a:spcBef>
                <a:spcPts val="0"/>
              </a:spcBef>
              <a:buFont typeface="Arial" panose="020B0604020202020204" pitchFamily="34" charset="0"/>
              <a:buChar char="•"/>
            </a:pPr>
            <a:r>
              <a:rPr lang="en-IE" sz="2200" dirty="0"/>
              <a:t>Vodite seznam preteklih gostov in zapiske o njihovih preferencah (npr. „ljubitelj kolesarskih izletov“).</a:t>
            </a:r>
          </a:p>
          <a:p>
            <a:pPr marL="342900" lvl="0" indent="-342900" algn="l">
              <a:lnSpc>
                <a:spcPts val="2340"/>
              </a:lnSpc>
              <a:spcBef>
                <a:spcPts val="0"/>
              </a:spcBef>
              <a:buFont typeface="Arial" panose="020B0604020202020204" pitchFamily="34" charset="0"/>
              <a:buChar char="•"/>
            </a:pPr>
            <a:r>
              <a:rPr lang="en-IE" sz="2200" dirty="0"/>
              <a:t>Uporabite e-pošto ali neposredna sporočila (če to omogoča platforma), da občasno ostajate v stiku.</a:t>
            </a:r>
          </a:p>
          <a:p>
            <a:pPr marL="342900" indent="-342900" algn="l">
              <a:lnSpc>
                <a:spcPts val="2340"/>
              </a:lnSpc>
              <a:spcBef>
                <a:spcPts val="0"/>
              </a:spcBef>
              <a:buFont typeface="Arial" panose="020B0604020202020204" pitchFamily="34" charset="0"/>
              <a:buChar char="•"/>
            </a:pPr>
            <a:r>
              <a:rPr lang="en-IE" sz="2200" dirty="0" err="1"/>
              <a:t>Ponudite</a:t>
            </a:r>
            <a:r>
              <a:rPr lang="en-IE" sz="2200" dirty="0"/>
              <a:t> </a:t>
            </a:r>
            <a:r>
              <a:rPr lang="en-IE" sz="2200" dirty="0" err="1"/>
              <a:t>kartico</a:t>
            </a:r>
            <a:r>
              <a:rPr lang="en-IE" sz="2200" dirty="0"/>
              <a:t> »</a:t>
            </a:r>
            <a:r>
              <a:rPr lang="en-IE" sz="2200" dirty="0" err="1"/>
              <a:t>kmalu</a:t>
            </a:r>
            <a:r>
              <a:rPr lang="en-IE" sz="2200" dirty="0"/>
              <a:t> se </a:t>
            </a:r>
            <a:r>
              <a:rPr lang="en-IE" sz="2200" dirty="0" err="1"/>
              <a:t>vrnite</a:t>
            </a:r>
            <a:r>
              <a:rPr lang="en-IE" sz="2200" dirty="0"/>
              <a:t>« s </a:t>
            </a:r>
            <a:r>
              <a:rPr lang="en-IE" sz="2200" dirty="0" err="1"/>
              <a:t>preprosto</a:t>
            </a:r>
            <a:r>
              <a:rPr lang="en-IE" sz="2200" dirty="0"/>
              <a:t> </a:t>
            </a:r>
            <a:r>
              <a:rPr lang="en-IE" sz="2200" dirty="0" err="1"/>
              <a:t>promocijsko</a:t>
            </a:r>
            <a:r>
              <a:rPr lang="en-IE" sz="2200" dirty="0"/>
              <a:t> </a:t>
            </a:r>
            <a:r>
              <a:rPr lang="en-IE" sz="2200" dirty="0" err="1"/>
              <a:t>kodo</a:t>
            </a:r>
            <a:r>
              <a:rPr lang="en-IE" sz="2200" dirty="0"/>
              <a:t> </a:t>
            </a:r>
            <a:r>
              <a:rPr lang="en-IE" sz="2200" dirty="0" err="1"/>
              <a:t>ali</a:t>
            </a:r>
            <a:r>
              <a:rPr lang="en-IE" sz="2200" dirty="0"/>
              <a:t> </a:t>
            </a:r>
            <a:r>
              <a:rPr lang="en-IE" sz="2200" dirty="0" err="1"/>
              <a:t>kontaktno</a:t>
            </a:r>
            <a:r>
              <a:rPr lang="en-IE" sz="2200" dirty="0"/>
              <a:t> številko.</a:t>
            </a:r>
          </a:p>
          <a:p>
            <a:pPr marL="342900" lvl="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pic>
        <p:nvPicPr>
          <p:cNvPr id="12" name="Picture 11">
            <a:extLst>
              <a:ext uri="{FF2B5EF4-FFF2-40B4-BE49-F238E27FC236}">
                <a16:creationId xmlns:a16="http://schemas.microsoft.com/office/drawing/2014/main" id="{B317C041-FBC8-C68F-800C-1B411517F4F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159393" y="4047877"/>
            <a:ext cx="4682017" cy="3108914"/>
          </a:xfrm>
          <a:prstGeom prst="rect">
            <a:avLst/>
          </a:prstGeom>
          <a:noFill/>
        </p:spPr>
      </p:pic>
      <p:sp>
        <p:nvSpPr>
          <p:cNvPr id="13" name="Text Placeholder 7">
            <a:extLst>
              <a:ext uri="{FF2B5EF4-FFF2-40B4-BE49-F238E27FC236}">
                <a16:creationId xmlns:a16="http://schemas.microsoft.com/office/drawing/2014/main" id="{5873F6A2-B949-A732-EC67-E0640A18BDA5}"/>
              </a:ext>
            </a:extLst>
          </p:cNvPr>
          <p:cNvSpPr txBox="1">
            <a:spLocks/>
          </p:cNvSpPr>
          <p:nvPr/>
        </p:nvSpPr>
        <p:spPr>
          <a:xfrm>
            <a:off x="1366521" y="5382559"/>
            <a:ext cx="2953721" cy="452458"/>
          </a:xfrm>
          <a:prstGeom prst="rect">
            <a:avLst/>
          </a:prstGeom>
          <a:solidFill>
            <a:srgbClr val="EC7C69"/>
          </a:solid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240"/>
              </a:lnSpc>
              <a:spcBef>
                <a:spcPts val="0"/>
              </a:spcBef>
              <a:buNone/>
            </a:pPr>
            <a:r>
              <a:rPr lang="en-US" sz="1200" dirty="0" err="1">
                <a:solidFill>
                  <a:schemeClr val="bg1"/>
                </a:solidFill>
              </a:rPr>
              <a:t>Fotografija</a:t>
            </a:r>
            <a:r>
              <a:rPr lang="en-US" sz="1200" dirty="0">
                <a:solidFill>
                  <a:schemeClr val="bg1"/>
                </a:solidFill>
              </a:rPr>
              <a:t>:</a:t>
            </a:r>
          </a:p>
          <a:p>
            <a:pPr marL="0" indent="0" algn="ctr">
              <a:lnSpc>
                <a:spcPts val="1240"/>
              </a:lnSpc>
              <a:spcBef>
                <a:spcPts val="0"/>
              </a:spcBef>
              <a:buNone/>
            </a:pPr>
            <a:r>
              <a:rPr lang="en-US" sz="1200" dirty="0">
                <a:solidFill>
                  <a:schemeClr val="bg1"/>
                </a:solidFill>
              </a:rPr>
              <a:t> The Bubble Hotel, Islandija</a:t>
            </a:r>
          </a:p>
          <a:p>
            <a:pPr marL="0" indent="0" algn="ctr">
              <a:lnSpc>
                <a:spcPts val="1240"/>
              </a:lnSpc>
              <a:spcBef>
                <a:spcPts val="0"/>
              </a:spcBef>
              <a:buNone/>
            </a:pPr>
            <a:endParaRPr lang="en-GB" sz="1200" dirty="0">
              <a:solidFill>
                <a:schemeClr val="bg1"/>
              </a:solidFill>
            </a:endParaRPr>
          </a:p>
        </p:txBody>
      </p:sp>
      <p:pic>
        <p:nvPicPr>
          <p:cNvPr id="14" name="Picture Placeholder 14">
            <a:extLst>
              <a:ext uri="{FF2B5EF4-FFF2-40B4-BE49-F238E27FC236}">
                <a16:creationId xmlns:a16="http://schemas.microsoft.com/office/drawing/2014/main" id="{972EC591-71CE-BAD5-19C6-B6B73CEA4F4C}"/>
              </a:ext>
            </a:extLst>
          </p:cNvPr>
          <p:cNvPicPr>
            <a:picLocks noChangeAspect="1"/>
          </p:cNvPicPr>
          <p:nvPr/>
        </p:nvPicPr>
        <p:blipFill rotWithShape="1">
          <a:blip r:embed="rId3"/>
          <a:srcRect l="209" r="209"/>
          <a:stretch/>
        </p:blipFill>
        <p:spPr>
          <a:xfrm>
            <a:off x="4741419" y="4352330"/>
            <a:ext cx="3515689" cy="1980756"/>
          </a:xfrm>
          <a:prstGeom prst="rect">
            <a:avLst/>
          </a:prstGeom>
        </p:spPr>
      </p:pic>
    </p:spTree>
    <p:extLst>
      <p:ext uri="{BB962C8B-B14F-4D97-AF65-F5344CB8AC3E}">
        <p14:creationId xmlns:p14="http://schemas.microsoft.com/office/powerpoint/2010/main" val="205756008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044F0-CD05-6C3B-96A9-0A58F51C8112}"/>
            </a:ext>
          </a:extLst>
        </p:cNvPr>
        <p:cNvGrpSpPr/>
        <p:nvPr/>
      </p:nvGrpSpPr>
      <p:grpSpPr>
        <a:xfrm>
          <a:off x="0" y="0"/>
          <a:ext cx="0" cy="0"/>
          <a:chOff x="0" y="0"/>
          <a:chExt cx="0" cy="0"/>
        </a:xfrm>
      </p:grpSpPr>
      <p:sp>
        <p:nvSpPr>
          <p:cNvPr id="14" name="Text Placeholder 2">
            <a:extLst>
              <a:ext uri="{FF2B5EF4-FFF2-40B4-BE49-F238E27FC236}">
                <a16:creationId xmlns:a16="http://schemas.microsoft.com/office/drawing/2014/main" id="{CCC37BB3-CD85-2142-761F-77AE95FC93D3}"/>
              </a:ext>
            </a:extLst>
          </p:cNvPr>
          <p:cNvSpPr>
            <a:spLocks noGrp="1"/>
          </p:cNvSpPr>
          <p:nvPr>
            <p:ph type="body" sz="quarter" idx="18"/>
          </p:nvPr>
        </p:nvSpPr>
        <p:spPr>
          <a:xfrm>
            <a:off x="615337" y="1548294"/>
            <a:ext cx="2975564" cy="1049221"/>
          </a:xfrm>
          <a:prstGeom prst="rect">
            <a:avLst/>
          </a:prstGeom>
        </p:spPr>
        <p:txBody>
          <a:bodyPr/>
          <a:lstStyle/>
          <a:p>
            <a:r>
              <a:rPr lang="en-US" dirty="0"/>
              <a:t>Razpršen hotel </a:t>
            </a:r>
            <a:r>
              <a:rPr lang="en-US" dirty="0" err="1"/>
              <a:t>Jeruzalem</a:t>
            </a:r>
            <a:r>
              <a:rPr lang="en-US" dirty="0"/>
              <a:t>, Slovenija</a:t>
            </a:r>
          </a:p>
          <a:p>
            <a:endParaRPr lang="en-US" dirty="0"/>
          </a:p>
        </p:txBody>
      </p:sp>
      <p:sp>
        <p:nvSpPr>
          <p:cNvPr id="15" name="Text Placeholder 3">
            <a:extLst>
              <a:ext uri="{FF2B5EF4-FFF2-40B4-BE49-F238E27FC236}">
                <a16:creationId xmlns:a16="http://schemas.microsoft.com/office/drawing/2014/main" id="{77562066-0E0E-569C-1A48-D1F50B1B5D70}"/>
              </a:ext>
            </a:extLst>
          </p:cNvPr>
          <p:cNvSpPr>
            <a:spLocks noGrp="1"/>
          </p:cNvSpPr>
          <p:nvPr>
            <p:ph type="body" sz="quarter" idx="19"/>
          </p:nvPr>
        </p:nvSpPr>
        <p:spPr>
          <a:xfrm>
            <a:off x="632136" y="613375"/>
            <a:ext cx="2958765" cy="385564"/>
          </a:xfrm>
          <a:prstGeom prst="rect">
            <a:avLst/>
          </a:prstGeom>
        </p:spPr>
        <p:txBody>
          <a:bodyPr/>
          <a:lstStyle/>
          <a:p>
            <a:r>
              <a:rPr lang="en-GB" dirty="0"/>
              <a:t>Primer</a:t>
            </a:r>
          </a:p>
        </p:txBody>
      </p:sp>
      <p:sp>
        <p:nvSpPr>
          <p:cNvPr id="16" name="Text Placeholder 4">
            <a:extLst>
              <a:ext uri="{FF2B5EF4-FFF2-40B4-BE49-F238E27FC236}">
                <a16:creationId xmlns:a16="http://schemas.microsoft.com/office/drawing/2014/main" id="{10534C82-2F3E-4773-473E-CF376F87C680}"/>
              </a:ext>
            </a:extLst>
          </p:cNvPr>
          <p:cNvSpPr txBox="1">
            <a:spLocks/>
          </p:cNvSpPr>
          <p:nvPr/>
        </p:nvSpPr>
        <p:spPr>
          <a:xfrm>
            <a:off x="5903259" y="2019050"/>
            <a:ext cx="5494189" cy="4050389"/>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sl-SI" dirty="0"/>
              <a:t>Razpršen hotel v Jeruzalemu v Sloveniji združuje različne namestitvene enote, vinske kleti, kulinarične lokacije in lokalne znamenitosti v </a:t>
            </a:r>
            <a:r>
              <a:rPr lang="sl-SI" b="1" dirty="0"/>
              <a:t>enotno usklajeno gostinsko izkušnjo. </a:t>
            </a:r>
            <a:r>
              <a:rPr lang="sl-SI" dirty="0"/>
              <a:t>Da bi v celoti izkoristili potencial tega modela, je vključevanje lokalnih deležnikov bistveno za ustvarjanje </a:t>
            </a:r>
            <a:r>
              <a:rPr lang="sl-SI" b="1" dirty="0"/>
              <a:t>multiplikacijskega učinka </a:t>
            </a:r>
            <a:r>
              <a:rPr lang="sl-SI" dirty="0"/>
              <a:t>prek </a:t>
            </a:r>
            <a:r>
              <a:rPr lang="sl-SI" b="1" dirty="0"/>
              <a:t>skupne promocije in skupnega ustvarjanja vrednosti</a:t>
            </a:r>
            <a:r>
              <a:rPr lang="sl-SI" dirty="0"/>
              <a:t>. </a:t>
            </a:r>
            <a:r>
              <a:rPr lang="sl-SI" dirty="0">
                <a:ea typeface="Calibri"/>
                <a:cs typeface="Calibri"/>
              </a:rPr>
              <a:t>Ponudite svojim gostom verodostojna priporočila in izboljšajte njihovo zvestobo. </a:t>
            </a:r>
          </a:p>
        </p:txBody>
      </p:sp>
      <p:sp>
        <p:nvSpPr>
          <p:cNvPr id="19" name="Slide Number Placeholder 5">
            <a:extLst>
              <a:ext uri="{FF2B5EF4-FFF2-40B4-BE49-F238E27FC236}">
                <a16:creationId xmlns:a16="http://schemas.microsoft.com/office/drawing/2014/main" id="{81659B8D-91AE-D478-B036-0ABFA9EADDF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64</a:t>
            </a:fld>
            <a:endParaRPr lang="fr-CA" sz="1200" dirty="0"/>
          </a:p>
        </p:txBody>
      </p:sp>
      <p:sp>
        <p:nvSpPr>
          <p:cNvPr id="3" name="Text Placeholder 3">
            <a:extLst>
              <a:ext uri="{FF2B5EF4-FFF2-40B4-BE49-F238E27FC236}">
                <a16:creationId xmlns:a16="http://schemas.microsoft.com/office/drawing/2014/main" id="{D50FF910-5D09-1811-E7B0-A60829C46129}"/>
              </a:ext>
            </a:extLst>
          </p:cNvPr>
          <p:cNvSpPr txBox="1">
            <a:spLocks/>
          </p:cNvSpPr>
          <p:nvPr/>
        </p:nvSpPr>
        <p:spPr>
          <a:xfrm>
            <a:off x="5806467" y="613375"/>
            <a:ext cx="4776368"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Zvestoba gostov s preprostimi ukrepi</a:t>
            </a:r>
          </a:p>
          <a:p>
            <a:pPr>
              <a:lnSpc>
                <a:spcPts val="3720"/>
              </a:lnSpc>
            </a:pPr>
            <a:endParaRPr lang="en-US" dirty="0"/>
          </a:p>
        </p:txBody>
      </p:sp>
      <p:cxnSp>
        <p:nvCxnSpPr>
          <p:cNvPr id="4" name="Straight Connector 3">
            <a:extLst>
              <a:ext uri="{FF2B5EF4-FFF2-40B4-BE49-F238E27FC236}">
                <a16:creationId xmlns:a16="http://schemas.microsoft.com/office/drawing/2014/main" id="{DDABB471-8DD3-3379-4D63-79BEF4321646}"/>
              </a:ext>
            </a:extLst>
          </p:cNvPr>
          <p:cNvCxnSpPr>
            <a:cxnSpLocks/>
          </p:cNvCxnSpPr>
          <p:nvPr/>
        </p:nvCxnSpPr>
        <p:spPr>
          <a:xfrm>
            <a:off x="5275385" y="1805688"/>
            <a:ext cx="6376042"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A0676F76-5E63-A447-53FB-0A662313F305}"/>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1848159" y="1754697"/>
            <a:ext cx="4246690" cy="3154091"/>
          </a:xfrm>
          <a:prstGeom prst="rect">
            <a:avLst/>
          </a:prstGeom>
        </p:spPr>
      </p:pic>
      <p:pic>
        <p:nvPicPr>
          <p:cNvPr id="13" name="Picture 12">
            <a:extLst>
              <a:ext uri="{FF2B5EF4-FFF2-40B4-BE49-F238E27FC236}">
                <a16:creationId xmlns:a16="http://schemas.microsoft.com/office/drawing/2014/main" id="{EEB828AB-23C4-A29E-6CCD-38CAD49CD24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4714" y="3045072"/>
            <a:ext cx="5840450" cy="3845012"/>
          </a:xfrm>
          <a:prstGeom prst="rect">
            <a:avLst/>
          </a:prstGeom>
          <a:noFill/>
        </p:spPr>
      </p:pic>
      <p:pic>
        <p:nvPicPr>
          <p:cNvPr id="8" name="Picture Placeholder 10" descr="Slika, ki vsebuje besede drevo, posnetek zaslona, zračna fotografija, hiša&#10;&#10;Vsebina, ustvarjena z UI, morda ni pravilna.">
            <a:extLst>
              <a:ext uri="{FF2B5EF4-FFF2-40B4-BE49-F238E27FC236}">
                <a16:creationId xmlns:a16="http://schemas.microsoft.com/office/drawing/2014/main" id="{F6151F57-843D-B29E-3BB7-82670BD33AF2}"/>
              </a:ext>
            </a:extLst>
          </p:cNvPr>
          <p:cNvPicPr>
            <a:picLocks noChangeAspect="1"/>
          </p:cNvPicPr>
          <p:nvPr/>
        </p:nvPicPr>
        <p:blipFill rotWithShape="1">
          <a:blip r:embed="rId4"/>
          <a:srcRect l="15899" r="1395"/>
          <a:stretch/>
        </p:blipFill>
        <p:spPr>
          <a:xfrm>
            <a:off x="672478" y="3460742"/>
            <a:ext cx="4168464" cy="2363595"/>
          </a:xfrm>
          <a:prstGeom prst="rect">
            <a:avLst/>
          </a:prstGeom>
        </p:spPr>
      </p:pic>
      <p:sp>
        <p:nvSpPr>
          <p:cNvPr id="9" name="Oval 8">
            <a:extLst>
              <a:ext uri="{FF2B5EF4-FFF2-40B4-BE49-F238E27FC236}">
                <a16:creationId xmlns:a16="http://schemas.microsoft.com/office/drawing/2014/main" id="{0198D469-22EE-2FA4-84C5-D2DF047C0BB4}"/>
              </a:ext>
            </a:extLst>
          </p:cNvPr>
          <p:cNvSpPr/>
          <p:nvPr/>
        </p:nvSpPr>
        <p:spPr>
          <a:xfrm>
            <a:off x="3696475" y="2113913"/>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21">
            <a:extLst>
              <a:ext uri="{FF2B5EF4-FFF2-40B4-BE49-F238E27FC236}">
                <a16:creationId xmlns:a16="http://schemas.microsoft.com/office/drawing/2014/main" id="{E0B06217-9B47-C642-CCD0-8A870C19B845}"/>
              </a:ext>
            </a:extLst>
          </p:cNvPr>
          <p:cNvSpPr/>
          <p:nvPr/>
        </p:nvSpPr>
        <p:spPr>
          <a:xfrm>
            <a:off x="3567591" y="2109135"/>
            <a:ext cx="1901824" cy="1649298"/>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Kliknite za </a:t>
            </a:r>
            <a:r>
              <a:rPr lang="en-IE" sz="2800" b="1" dirty="0">
                <a:solidFill>
                  <a:schemeClr val="bg1"/>
                </a:solidFill>
                <a:hlinkClick r:id="rId5">
                  <a:extLst>
                    <a:ext uri="{A12FA001-AC4F-418D-AE19-62706E023703}">
                      <ahyp:hlinkClr xmlns:ahyp="http://schemas.microsoft.com/office/drawing/2018/hyperlinkcolor" val="tx"/>
                    </a:ext>
                  </a:extLst>
                </a:hlinkClick>
              </a:rPr>
              <a:t>ogled</a:t>
            </a:r>
            <a:endParaRPr lang="en-IE" sz="2800" b="1" dirty="0">
              <a:solidFill>
                <a:schemeClr val="bg1"/>
              </a:solidFill>
            </a:endParaRPr>
          </a:p>
        </p:txBody>
      </p:sp>
      <p:sp>
        <p:nvSpPr>
          <p:cNvPr id="11" name="Text Placeholder 5">
            <a:extLst>
              <a:ext uri="{FF2B5EF4-FFF2-40B4-BE49-F238E27FC236}">
                <a16:creationId xmlns:a16="http://schemas.microsoft.com/office/drawing/2014/main" id="{20A245A7-F68A-C0C2-6B17-39B40A74C9B9}"/>
              </a:ext>
            </a:extLst>
          </p:cNvPr>
          <p:cNvSpPr txBox="1">
            <a:spLocks/>
          </p:cNvSpPr>
          <p:nvPr/>
        </p:nvSpPr>
        <p:spPr>
          <a:xfrm>
            <a:off x="3699356" y="5615877"/>
            <a:ext cx="2953721" cy="452458"/>
          </a:xfrm>
          <a:prstGeom prst="rect">
            <a:avLst/>
          </a:prstGeom>
          <a:solidFill>
            <a:srgbClr val="EC7C69"/>
          </a:solidFill>
        </p:spPr>
        <p:txBody>
          <a:bodyPr lIns="91440" tIns="45720" rIns="91440" bIns="4572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200" dirty="0" err="1">
                <a:solidFill>
                  <a:schemeClr val="bg1"/>
                </a:solidFill>
                <a:latin typeface="Calibri"/>
                <a:ea typeface="Calibri"/>
                <a:cs typeface="Calibri"/>
              </a:rPr>
              <a:t>Fotografija</a:t>
            </a:r>
            <a:r>
              <a:rPr lang="en-GB" sz="1200" dirty="0">
                <a:solidFill>
                  <a:schemeClr val="bg1"/>
                </a:solidFill>
                <a:latin typeface="Calibri"/>
                <a:ea typeface="Calibri"/>
                <a:cs typeface="Calibri"/>
              </a:rPr>
              <a:t>: </a:t>
            </a:r>
            <a:r>
              <a:rPr lang="en-GB" sz="1200" dirty="0" err="1">
                <a:solidFill>
                  <a:schemeClr val="bg1"/>
                </a:solidFill>
                <a:latin typeface="Calibri"/>
                <a:ea typeface="Calibri"/>
                <a:cs typeface="Calibri"/>
              </a:rPr>
              <a:t>Razpršen</a:t>
            </a:r>
            <a:r>
              <a:rPr lang="en-GB" sz="1200" dirty="0">
                <a:solidFill>
                  <a:schemeClr val="bg1"/>
                </a:solidFill>
                <a:latin typeface="Calibri"/>
                <a:ea typeface="Calibri"/>
                <a:cs typeface="Calibri"/>
              </a:rPr>
              <a:t> hotel </a:t>
            </a:r>
            <a:r>
              <a:rPr lang="en-GB" sz="1200" dirty="0" err="1">
                <a:solidFill>
                  <a:schemeClr val="bg1"/>
                </a:solidFill>
                <a:latin typeface="Calibri"/>
                <a:ea typeface="Calibri"/>
                <a:cs typeface="Calibri"/>
              </a:rPr>
              <a:t>Jeruzalem</a:t>
            </a:r>
            <a:endParaRPr lang="en-GB" sz="1200" dirty="0">
              <a:solidFill>
                <a:schemeClr val="bg1"/>
              </a:solidFill>
              <a:latin typeface="Calibri"/>
              <a:ea typeface="Calibri"/>
              <a:cs typeface="Calibri"/>
            </a:endParaRPr>
          </a:p>
        </p:txBody>
      </p:sp>
    </p:spTree>
    <p:extLst>
      <p:ext uri="{BB962C8B-B14F-4D97-AF65-F5344CB8AC3E}">
        <p14:creationId xmlns:p14="http://schemas.microsoft.com/office/powerpoint/2010/main" val="407494107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2C33E-91A3-D0DF-F485-8D24B2147013}"/>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8DE3321E-9E87-2CA4-36B6-1AB1C41D100D}"/>
              </a:ext>
            </a:extLst>
          </p:cNvPr>
          <p:cNvSpPr txBox="1">
            <a:spLocks/>
          </p:cNvSpPr>
          <p:nvPr/>
        </p:nvSpPr>
        <p:spPr>
          <a:xfrm>
            <a:off x="649183" y="151465"/>
            <a:ext cx="111979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„Kako lahko ustno priporočilo pomaga rasti vašemu podjetju“</a:t>
            </a:r>
          </a:p>
        </p:txBody>
      </p:sp>
      <p:cxnSp>
        <p:nvCxnSpPr>
          <p:cNvPr id="10" name="Straight Connector 9">
            <a:extLst>
              <a:ext uri="{FF2B5EF4-FFF2-40B4-BE49-F238E27FC236}">
                <a16:creationId xmlns:a16="http://schemas.microsoft.com/office/drawing/2014/main" id="{59AC6F03-5E9E-1D82-96FB-81C1C954FF88}"/>
              </a:ext>
            </a:extLst>
          </p:cNvPr>
          <p:cNvCxnSpPr>
            <a:cxnSpLocks/>
          </p:cNvCxnSpPr>
          <p:nvPr/>
        </p:nvCxnSpPr>
        <p:spPr>
          <a:xfrm>
            <a:off x="0" y="1132965"/>
            <a:ext cx="65686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53B6BF7E-6A0D-7549-BB16-7B1ED400994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65</a:t>
            </a:fld>
            <a:endParaRPr lang="fr-CA" sz="1200" dirty="0"/>
          </a:p>
        </p:txBody>
      </p:sp>
      <p:sp>
        <p:nvSpPr>
          <p:cNvPr id="4" name="Text Placeholder 5">
            <a:extLst>
              <a:ext uri="{FF2B5EF4-FFF2-40B4-BE49-F238E27FC236}">
                <a16:creationId xmlns:a16="http://schemas.microsoft.com/office/drawing/2014/main" id="{81F4A08F-611A-E8F4-A6BE-58E59D109D13}"/>
              </a:ext>
            </a:extLst>
          </p:cNvPr>
          <p:cNvSpPr txBox="1">
            <a:spLocks/>
          </p:cNvSpPr>
          <p:nvPr/>
        </p:nvSpPr>
        <p:spPr>
          <a:xfrm>
            <a:off x="629645" y="1318223"/>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Kaj storiti:</a:t>
            </a:r>
          </a:p>
        </p:txBody>
      </p:sp>
      <p:sp>
        <p:nvSpPr>
          <p:cNvPr id="5" name="Text Placeholder 4">
            <a:extLst>
              <a:ext uri="{FF2B5EF4-FFF2-40B4-BE49-F238E27FC236}">
                <a16:creationId xmlns:a16="http://schemas.microsoft.com/office/drawing/2014/main" id="{8B13ABF8-7B55-1A3A-F580-E36A94FE5FE8}"/>
              </a:ext>
            </a:extLst>
          </p:cNvPr>
          <p:cNvSpPr txBox="1">
            <a:spLocks/>
          </p:cNvSpPr>
          <p:nvPr/>
        </p:nvSpPr>
        <p:spPr>
          <a:xfrm>
            <a:off x="650545" y="1798473"/>
            <a:ext cx="4581607" cy="4810369"/>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414141"/>
                </a:solidFill>
              </a:rPr>
              <a:t>Goste spodbudite, </a:t>
            </a:r>
            <a:r>
              <a:rPr lang="en-GB" sz="2200" dirty="0">
                <a:solidFill>
                  <a:srgbClr val="414141"/>
                </a:solidFill>
              </a:rPr>
              <a:t>da</a:t>
            </a:r>
            <a:r>
              <a:rPr lang="en-GB" sz="2200" b="1" dirty="0">
                <a:solidFill>
                  <a:srgbClr val="414141"/>
                </a:solidFill>
              </a:rPr>
              <a:t> </a:t>
            </a:r>
            <a:r>
              <a:rPr lang="en-GB" sz="2200" dirty="0">
                <a:solidFill>
                  <a:srgbClr val="414141"/>
                </a:solidFill>
              </a:rPr>
              <a:t>vaš lokal </a:t>
            </a:r>
            <a:r>
              <a:rPr lang="en-GB" sz="2200" b="1" dirty="0">
                <a:solidFill>
                  <a:srgbClr val="414141"/>
                </a:solidFill>
              </a:rPr>
              <a:t>priporočijo </a:t>
            </a:r>
            <a:r>
              <a:rPr lang="en-GB" sz="2200" dirty="0">
                <a:solidFill>
                  <a:srgbClr val="414141"/>
                </a:solidFill>
              </a:rPr>
              <a:t>prijateljem ali družini.</a:t>
            </a:r>
          </a:p>
          <a:p>
            <a:pPr marL="342900" indent="-342900">
              <a:lnSpc>
                <a:spcPts val="2240"/>
              </a:lnSpc>
              <a:buClr>
                <a:srgbClr val="459597"/>
              </a:buClr>
              <a:buFont typeface="Arial" panose="020B0604020202020204" pitchFamily="34" charset="0"/>
              <a:buChar char="•"/>
            </a:pPr>
            <a:r>
              <a:rPr lang="en-GB" sz="2200" b="1" dirty="0">
                <a:solidFill>
                  <a:srgbClr val="414141"/>
                </a:solidFill>
              </a:rPr>
              <a:t>Povejte nekaj takega: </a:t>
            </a:r>
            <a:r>
              <a:rPr lang="en-GB" sz="2200" dirty="0">
                <a:solidFill>
                  <a:srgbClr val="414141"/>
                </a:solidFill>
              </a:rPr>
              <a:t>"Če poznate koga, ki obiskuje Maribor, mu lahko posredujete moje kontaktne podatke – z veseljem ga bom gostil!"</a:t>
            </a:r>
          </a:p>
          <a:p>
            <a:pPr marL="342900" indent="-342900">
              <a:lnSpc>
                <a:spcPts val="2240"/>
              </a:lnSpc>
              <a:buClr>
                <a:srgbClr val="459597"/>
              </a:buClr>
              <a:buFont typeface="Arial" panose="020B0604020202020204" pitchFamily="34" charset="0"/>
              <a:buChar char="•"/>
            </a:pPr>
            <a:r>
              <a:rPr lang="en-GB" sz="2200" b="1" dirty="0">
                <a:solidFill>
                  <a:srgbClr val="414141"/>
                </a:solidFill>
              </a:rPr>
              <a:t>Olajšajte deljenje informacij </a:t>
            </a:r>
            <a:r>
              <a:rPr lang="en-GB" sz="2200" dirty="0">
                <a:solidFill>
                  <a:srgbClr val="414141"/>
                </a:solidFill>
              </a:rPr>
              <a:t>tako, da jim ponudite vizitko ali Instagram profil.</a:t>
            </a:r>
          </a:p>
          <a:p>
            <a:pPr marL="342900" indent="-342900">
              <a:lnSpc>
                <a:spcPts val="2240"/>
              </a:lnSpc>
              <a:buClr>
                <a:srgbClr val="459597"/>
              </a:buClr>
              <a:buFont typeface="Arial" panose="020B0604020202020204" pitchFamily="34" charset="0"/>
              <a:buChar char="•"/>
            </a:pPr>
            <a:r>
              <a:rPr lang="en-GB" sz="2200" b="1" dirty="0">
                <a:solidFill>
                  <a:srgbClr val="414141"/>
                </a:solidFill>
              </a:rPr>
              <a:t>Prosite za dovoljenje, da lahko delite fotografije ali zgodbe gostov </a:t>
            </a:r>
            <a:r>
              <a:rPr lang="en-GB" sz="2200" dirty="0">
                <a:solidFill>
                  <a:srgbClr val="414141"/>
                </a:solidFill>
              </a:rPr>
              <a:t>(če vas označijo v svojih objavah). Deljenje pristnih izkušenj gostov gradi zaupanje in privablja potencialne goste.</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lvl="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6" name="Freeform 5">
            <a:extLst>
              <a:ext uri="{FF2B5EF4-FFF2-40B4-BE49-F238E27FC236}">
                <a16:creationId xmlns:a16="http://schemas.microsoft.com/office/drawing/2014/main" id="{C43163D8-3A93-592B-08EB-237C28DE9EDF}"/>
              </a:ext>
            </a:extLst>
          </p:cNvPr>
          <p:cNvSpPr/>
          <p:nvPr/>
        </p:nvSpPr>
        <p:spPr>
          <a:xfrm rot="5400000" flipH="1">
            <a:off x="6012228" y="1515613"/>
            <a:ext cx="4939029" cy="5757220"/>
          </a:xfrm>
          <a:custGeom>
            <a:avLst/>
            <a:gdLst>
              <a:gd name="connsiteX0" fmla="*/ 4939029 w 4939029"/>
              <a:gd name="connsiteY0" fmla="*/ 5278824 h 5757220"/>
              <a:gd name="connsiteX1" fmla="*/ 4939029 w 4939029"/>
              <a:gd name="connsiteY1" fmla="*/ 4637831 h 5757220"/>
              <a:gd name="connsiteX2" fmla="*/ 4939029 w 4939029"/>
              <a:gd name="connsiteY2" fmla="*/ 4540326 h 5757220"/>
              <a:gd name="connsiteX3" fmla="*/ 4939029 w 4939029"/>
              <a:gd name="connsiteY3" fmla="*/ 3899335 h 5757220"/>
              <a:gd name="connsiteX4" fmla="*/ 4939029 w 4939029"/>
              <a:gd name="connsiteY4" fmla="*/ 1379489 h 5757220"/>
              <a:gd name="connsiteX5" fmla="*/ 4939029 w 4939029"/>
              <a:gd name="connsiteY5" fmla="*/ 738497 h 5757220"/>
              <a:gd name="connsiteX6" fmla="*/ 4939029 w 4939029"/>
              <a:gd name="connsiteY6" fmla="*/ 640994 h 5757220"/>
              <a:gd name="connsiteX7" fmla="*/ 4939029 w 4939029"/>
              <a:gd name="connsiteY7" fmla="*/ 1 h 5757220"/>
              <a:gd name="connsiteX8" fmla="*/ 4328288 w 4939029"/>
              <a:gd name="connsiteY8" fmla="*/ 1 h 5757220"/>
              <a:gd name="connsiteX9" fmla="*/ 4171340 w 4939029"/>
              <a:gd name="connsiteY9" fmla="*/ 1 h 5757220"/>
              <a:gd name="connsiteX10" fmla="*/ 3925961 w 4939029"/>
              <a:gd name="connsiteY10" fmla="*/ 1 h 5757220"/>
              <a:gd name="connsiteX11" fmla="*/ 3560599 w 4939029"/>
              <a:gd name="connsiteY11" fmla="*/ 1 h 5757220"/>
              <a:gd name="connsiteX12" fmla="*/ 3315220 w 4939029"/>
              <a:gd name="connsiteY12" fmla="*/ 1 h 5757220"/>
              <a:gd name="connsiteX13" fmla="*/ 3158272 w 4939029"/>
              <a:gd name="connsiteY13" fmla="*/ 1 h 5757220"/>
              <a:gd name="connsiteX14" fmla="*/ 2547531 w 4939029"/>
              <a:gd name="connsiteY14" fmla="*/ 1 h 5757220"/>
              <a:gd name="connsiteX15" fmla="*/ 1964202 w 4939029"/>
              <a:gd name="connsiteY15" fmla="*/ 1 h 5757220"/>
              <a:gd name="connsiteX16" fmla="*/ 1964202 w 4939029"/>
              <a:gd name="connsiteY16" fmla="*/ 0 h 5757220"/>
              <a:gd name="connsiteX17" fmla="*/ 1353461 w 4939029"/>
              <a:gd name="connsiteY17" fmla="*/ 0 h 5757220"/>
              <a:gd name="connsiteX18" fmla="*/ 1196513 w 4939029"/>
              <a:gd name="connsiteY18" fmla="*/ 0 h 5757220"/>
              <a:gd name="connsiteX19" fmla="*/ 951136 w 4939029"/>
              <a:gd name="connsiteY19" fmla="*/ 0 h 5757220"/>
              <a:gd name="connsiteX20" fmla="*/ 585772 w 4939029"/>
              <a:gd name="connsiteY20" fmla="*/ 0 h 5757220"/>
              <a:gd name="connsiteX21" fmla="*/ 340395 w 4939029"/>
              <a:gd name="connsiteY21" fmla="*/ 0 h 5757220"/>
              <a:gd name="connsiteX22" fmla="*/ 183445 w 4939029"/>
              <a:gd name="connsiteY22" fmla="*/ 0 h 5757220"/>
              <a:gd name="connsiteX23" fmla="*/ 1 w 4939029"/>
              <a:gd name="connsiteY23" fmla="*/ 0 h 5757220"/>
              <a:gd name="connsiteX24" fmla="*/ 1 w 4939029"/>
              <a:gd name="connsiteY24" fmla="*/ 87662 h 5757220"/>
              <a:gd name="connsiteX25" fmla="*/ 1 w 4939029"/>
              <a:gd name="connsiteY25" fmla="*/ 439189 h 5757220"/>
              <a:gd name="connsiteX26" fmla="*/ 1 w 4939029"/>
              <a:gd name="connsiteY26" fmla="*/ 962610 h 5757220"/>
              <a:gd name="connsiteX27" fmla="*/ 1 w 4939029"/>
              <a:gd name="connsiteY27" fmla="*/ 1314137 h 5757220"/>
              <a:gd name="connsiteX28" fmla="*/ 1 w 4939029"/>
              <a:gd name="connsiteY28" fmla="*/ 1538982 h 5757220"/>
              <a:gd name="connsiteX29" fmla="*/ 1 w 4939029"/>
              <a:gd name="connsiteY29" fmla="*/ 2413930 h 5757220"/>
              <a:gd name="connsiteX30" fmla="*/ 0 w 4939029"/>
              <a:gd name="connsiteY30" fmla="*/ 2413930 h 5757220"/>
              <a:gd name="connsiteX31" fmla="*/ 0 w 4939029"/>
              <a:gd name="connsiteY31" fmla="*/ 3249606 h 5757220"/>
              <a:gd name="connsiteX32" fmla="*/ 0 w 4939029"/>
              <a:gd name="connsiteY32" fmla="*/ 4124554 h 5757220"/>
              <a:gd name="connsiteX33" fmla="*/ 0 w 4939029"/>
              <a:gd name="connsiteY33" fmla="*/ 4349399 h 5757220"/>
              <a:gd name="connsiteX34" fmla="*/ 0 w 4939029"/>
              <a:gd name="connsiteY34" fmla="*/ 4700928 h 5757220"/>
              <a:gd name="connsiteX35" fmla="*/ 0 w 4939029"/>
              <a:gd name="connsiteY35" fmla="*/ 5224347 h 5757220"/>
              <a:gd name="connsiteX36" fmla="*/ 0 w 4939029"/>
              <a:gd name="connsiteY36" fmla="*/ 5575876 h 5757220"/>
              <a:gd name="connsiteX37" fmla="*/ 0 w 4939029"/>
              <a:gd name="connsiteY37" fmla="*/ 5757220 h 5757220"/>
              <a:gd name="connsiteX38" fmla="*/ 39296 w 4939029"/>
              <a:gd name="connsiteY38" fmla="*/ 5757220 h 5757220"/>
              <a:gd name="connsiteX39" fmla="*/ 39299 w 4939029"/>
              <a:gd name="connsiteY39" fmla="*/ 5757220 h 5757220"/>
              <a:gd name="connsiteX40" fmla="*/ 404658 w 4939029"/>
              <a:gd name="connsiteY40" fmla="*/ 5757220 h 5757220"/>
              <a:gd name="connsiteX41" fmla="*/ 404663 w 4939029"/>
              <a:gd name="connsiteY41" fmla="*/ 5757220 h 5757220"/>
              <a:gd name="connsiteX42" fmla="*/ 650037 w 4939029"/>
              <a:gd name="connsiteY42" fmla="*/ 5757220 h 5757220"/>
              <a:gd name="connsiteX43" fmla="*/ 650040 w 4939029"/>
              <a:gd name="connsiteY43" fmla="*/ 5757220 h 5757220"/>
              <a:gd name="connsiteX44" fmla="*/ 806985 w 4939029"/>
              <a:gd name="connsiteY44" fmla="*/ 5757220 h 5757220"/>
              <a:gd name="connsiteX45" fmla="*/ 806990 w 4939029"/>
              <a:gd name="connsiteY45" fmla="*/ 5757220 h 5757220"/>
              <a:gd name="connsiteX46" fmla="*/ 1417726 w 4939029"/>
              <a:gd name="connsiteY46" fmla="*/ 5757220 h 5757220"/>
              <a:gd name="connsiteX47" fmla="*/ 1417730 w 4939029"/>
              <a:gd name="connsiteY47" fmla="*/ 5757220 h 5757220"/>
              <a:gd name="connsiteX48" fmla="*/ 2001052 w 4939029"/>
              <a:gd name="connsiteY48" fmla="*/ 5757220 h 5757220"/>
              <a:gd name="connsiteX49" fmla="*/ 2611793 w 4939029"/>
              <a:gd name="connsiteY49" fmla="*/ 5757220 h 5757220"/>
              <a:gd name="connsiteX50" fmla="*/ 2768743 w 4939029"/>
              <a:gd name="connsiteY50" fmla="*/ 5757220 h 5757220"/>
              <a:gd name="connsiteX51" fmla="*/ 3014120 w 4939029"/>
              <a:gd name="connsiteY51" fmla="*/ 5757220 h 5757220"/>
              <a:gd name="connsiteX52" fmla="*/ 3379484 w 4939029"/>
              <a:gd name="connsiteY52" fmla="*/ 5757220 h 5757220"/>
              <a:gd name="connsiteX53" fmla="*/ 3624859 w 4939029"/>
              <a:gd name="connsiteY53" fmla="*/ 5757220 h 5757220"/>
              <a:gd name="connsiteX54" fmla="*/ 3781811 w 4939029"/>
              <a:gd name="connsiteY54" fmla="*/ 5757220 h 5757220"/>
              <a:gd name="connsiteX55" fmla="*/ 4392551 w 4939029"/>
              <a:gd name="connsiteY55" fmla="*/ 5757220 h 5757220"/>
              <a:gd name="connsiteX56" fmla="*/ 4939029 w 4939029"/>
              <a:gd name="connsiteY56" fmla="*/ 5278824 h 575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939029" h="5757220">
                <a:moveTo>
                  <a:pt x="4939029" y="5278824"/>
                </a:moveTo>
                <a:lnTo>
                  <a:pt x="4939029" y="4637831"/>
                </a:lnTo>
                <a:lnTo>
                  <a:pt x="4939029" y="4540326"/>
                </a:lnTo>
                <a:lnTo>
                  <a:pt x="4939029" y="3899335"/>
                </a:lnTo>
                <a:lnTo>
                  <a:pt x="4939029" y="1379489"/>
                </a:lnTo>
                <a:lnTo>
                  <a:pt x="4939029" y="738497"/>
                </a:lnTo>
                <a:lnTo>
                  <a:pt x="4939029" y="640994"/>
                </a:lnTo>
                <a:lnTo>
                  <a:pt x="4939029" y="1"/>
                </a:lnTo>
                <a:lnTo>
                  <a:pt x="4328288" y="1"/>
                </a:lnTo>
                <a:lnTo>
                  <a:pt x="4171340" y="1"/>
                </a:lnTo>
                <a:lnTo>
                  <a:pt x="3925961" y="1"/>
                </a:lnTo>
                <a:lnTo>
                  <a:pt x="3560599" y="1"/>
                </a:lnTo>
                <a:lnTo>
                  <a:pt x="3315220" y="1"/>
                </a:lnTo>
                <a:lnTo>
                  <a:pt x="3158272" y="1"/>
                </a:lnTo>
                <a:lnTo>
                  <a:pt x="2547531" y="1"/>
                </a:lnTo>
                <a:lnTo>
                  <a:pt x="1964202" y="1"/>
                </a:lnTo>
                <a:lnTo>
                  <a:pt x="1964202" y="0"/>
                </a:lnTo>
                <a:lnTo>
                  <a:pt x="1353461" y="0"/>
                </a:lnTo>
                <a:lnTo>
                  <a:pt x="1196513" y="0"/>
                </a:lnTo>
                <a:lnTo>
                  <a:pt x="951136" y="0"/>
                </a:lnTo>
                <a:lnTo>
                  <a:pt x="585772" y="0"/>
                </a:lnTo>
                <a:lnTo>
                  <a:pt x="340395" y="0"/>
                </a:lnTo>
                <a:lnTo>
                  <a:pt x="183445" y="0"/>
                </a:lnTo>
                <a:lnTo>
                  <a:pt x="1" y="0"/>
                </a:lnTo>
                <a:lnTo>
                  <a:pt x="1" y="87662"/>
                </a:lnTo>
                <a:lnTo>
                  <a:pt x="1" y="439189"/>
                </a:lnTo>
                <a:lnTo>
                  <a:pt x="1" y="962610"/>
                </a:lnTo>
                <a:lnTo>
                  <a:pt x="1" y="1314137"/>
                </a:lnTo>
                <a:lnTo>
                  <a:pt x="1" y="1538982"/>
                </a:lnTo>
                <a:lnTo>
                  <a:pt x="1" y="2413930"/>
                </a:lnTo>
                <a:lnTo>
                  <a:pt x="0" y="2413930"/>
                </a:lnTo>
                <a:lnTo>
                  <a:pt x="0" y="3249606"/>
                </a:lnTo>
                <a:lnTo>
                  <a:pt x="0" y="4124554"/>
                </a:lnTo>
                <a:lnTo>
                  <a:pt x="0" y="4349399"/>
                </a:lnTo>
                <a:lnTo>
                  <a:pt x="0" y="4700928"/>
                </a:lnTo>
                <a:lnTo>
                  <a:pt x="0" y="5224347"/>
                </a:lnTo>
                <a:lnTo>
                  <a:pt x="0" y="5575876"/>
                </a:lnTo>
                <a:lnTo>
                  <a:pt x="0" y="5757220"/>
                </a:lnTo>
                <a:lnTo>
                  <a:pt x="39296" y="5757220"/>
                </a:lnTo>
                <a:lnTo>
                  <a:pt x="39299" y="5757220"/>
                </a:lnTo>
                <a:lnTo>
                  <a:pt x="404658" y="5757220"/>
                </a:lnTo>
                <a:lnTo>
                  <a:pt x="404663" y="5757220"/>
                </a:lnTo>
                <a:lnTo>
                  <a:pt x="650037" y="5757220"/>
                </a:lnTo>
                <a:lnTo>
                  <a:pt x="650040" y="5757220"/>
                </a:lnTo>
                <a:lnTo>
                  <a:pt x="806985" y="5757220"/>
                </a:lnTo>
                <a:lnTo>
                  <a:pt x="806990" y="5757220"/>
                </a:lnTo>
                <a:lnTo>
                  <a:pt x="1417726" y="5757220"/>
                </a:lnTo>
                <a:lnTo>
                  <a:pt x="1417730" y="5757220"/>
                </a:lnTo>
                <a:lnTo>
                  <a:pt x="2001052" y="5757220"/>
                </a:lnTo>
                <a:lnTo>
                  <a:pt x="2611793" y="5757220"/>
                </a:lnTo>
                <a:lnTo>
                  <a:pt x="2768743" y="5757220"/>
                </a:lnTo>
                <a:lnTo>
                  <a:pt x="3014120" y="5757220"/>
                </a:lnTo>
                <a:lnTo>
                  <a:pt x="3379484" y="5757220"/>
                </a:lnTo>
                <a:lnTo>
                  <a:pt x="3624859" y="5757220"/>
                </a:lnTo>
                <a:lnTo>
                  <a:pt x="3781811" y="5757220"/>
                </a:lnTo>
                <a:lnTo>
                  <a:pt x="4392551" y="5757220"/>
                </a:lnTo>
                <a:cubicBezTo>
                  <a:pt x="4695352" y="5757220"/>
                  <a:pt x="4939029" y="5542331"/>
                  <a:pt x="4939029" y="5278824"/>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2" name="Text Placeholder 1">
            <a:extLst>
              <a:ext uri="{FF2B5EF4-FFF2-40B4-BE49-F238E27FC236}">
                <a16:creationId xmlns:a16="http://schemas.microsoft.com/office/drawing/2014/main" id="{FE223D8A-9343-F576-35AD-7EF3411BEEB4}"/>
              </a:ext>
            </a:extLst>
          </p:cNvPr>
          <p:cNvSpPr txBox="1">
            <a:spLocks/>
          </p:cNvSpPr>
          <p:nvPr/>
        </p:nvSpPr>
        <p:spPr>
          <a:xfrm>
            <a:off x="6002163" y="2290151"/>
            <a:ext cx="459411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Orodja in nasveti:</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Ustvarite preprosto »kartico za priporočilo« ali digitalno zahvalo s svojimi kontaktnimi podatki in podatki za IG/Facebook.</a:t>
            </a:r>
          </a:p>
          <a:p>
            <a:pPr marL="342900" indent="-342900" algn="l">
              <a:lnSpc>
                <a:spcPts val="2340"/>
              </a:lnSpc>
              <a:spcBef>
                <a:spcPts val="0"/>
              </a:spcBef>
              <a:buFont typeface="Arial" panose="020B0604020202020204" pitchFamily="34" charset="0"/>
              <a:buChar char="•"/>
            </a:pPr>
            <a:r>
              <a:rPr lang="en-IE" sz="2200" dirty="0"/>
              <a:t>Na svojem profilu za rezervacije objavite komentarje ali fotografije zadovoljnih gostov (z njihovim soglasjem).</a:t>
            </a:r>
          </a:p>
          <a:p>
            <a:pPr marL="342900" indent="-342900" algn="l">
              <a:lnSpc>
                <a:spcPts val="2340"/>
              </a:lnSpc>
              <a:spcBef>
                <a:spcPts val="0"/>
              </a:spcBef>
              <a:buFont typeface="Arial" panose="020B0604020202020204" pitchFamily="34" charset="0"/>
              <a:buChar char="•"/>
            </a:pPr>
            <a:r>
              <a:rPr lang="en-IE" sz="2200" dirty="0"/>
              <a:t>Uporabite socialno dokazilo: dobre ocene privabijo več rezervacij in hitreje gradijo zaupanje kot oglasi.</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pic>
        <p:nvPicPr>
          <p:cNvPr id="2" name="Picture 1">
            <a:extLst>
              <a:ext uri="{FF2B5EF4-FFF2-40B4-BE49-F238E27FC236}">
                <a16:creationId xmlns:a16="http://schemas.microsoft.com/office/drawing/2014/main" id="{2384AE17-9E9B-0300-DC35-DF20211F315C}"/>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4646250" y="4822738"/>
            <a:ext cx="3580276" cy="2659133"/>
          </a:xfrm>
          <a:prstGeom prst="rect">
            <a:avLst/>
          </a:prstGeom>
        </p:spPr>
      </p:pic>
    </p:spTree>
    <p:extLst>
      <p:ext uri="{BB962C8B-B14F-4D97-AF65-F5344CB8AC3E}">
        <p14:creationId xmlns:p14="http://schemas.microsoft.com/office/powerpoint/2010/main" val="176452912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091E55-F192-E8AB-4B32-C8C81745CAB7}"/>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51A5C4A-364F-520A-9B7D-A6B58B6955E6}"/>
              </a:ext>
            </a:extLst>
          </p:cNvPr>
          <p:cNvPicPr>
            <a:picLocks noGrp="1" noChangeAspect="1"/>
          </p:cNvPicPr>
          <p:nvPr>
            <p:ph type="pic" sz="quarter" idx="13"/>
          </p:nvPr>
        </p:nvPicPr>
        <p:blipFill>
          <a:blip r:embed="rId2"/>
          <a:srcRect l="9684" r="9684"/>
          <a:stretch/>
        </p:blipFill>
        <p:spPr/>
      </p:pic>
      <p:sp>
        <p:nvSpPr>
          <p:cNvPr id="8" name="Text Placeholder 7">
            <a:extLst>
              <a:ext uri="{FF2B5EF4-FFF2-40B4-BE49-F238E27FC236}">
                <a16:creationId xmlns:a16="http://schemas.microsoft.com/office/drawing/2014/main" id="{C75C1F23-28F0-DDC4-1338-B045BB3BBA45}"/>
              </a:ext>
            </a:extLst>
          </p:cNvPr>
          <p:cNvSpPr>
            <a:spLocks noGrp="1"/>
          </p:cNvSpPr>
          <p:nvPr>
            <p:ph type="body" sz="quarter" idx="65"/>
          </p:nvPr>
        </p:nvSpPr>
        <p:spPr>
          <a:xfrm rot="16200000">
            <a:off x="9807495" y="1288249"/>
            <a:ext cx="2953721" cy="452458"/>
          </a:xfrm>
        </p:spPr>
        <p:txBody>
          <a:bodyPr lIns="91440" tIns="45720" rIns="91440" bIns="45720" anchor="ctr">
            <a:noAutofit/>
          </a:bodyPr>
          <a:lstStyle/>
          <a:p>
            <a:r>
              <a:rPr lang="en-GB" dirty="0">
                <a:latin typeface="Calibri"/>
                <a:ea typeface="Calibri"/>
                <a:cs typeface="Calibri"/>
              </a:rPr>
              <a:t>Avtor fotografije: </a:t>
            </a:r>
            <a:r>
              <a:rPr lang="en-GB" dirty="0" err="1">
                <a:latin typeface="Calibri"/>
                <a:ea typeface="Calibri"/>
                <a:cs typeface="Calibri"/>
              </a:rPr>
              <a:t>iZVORNO </a:t>
            </a:r>
            <a:r>
              <a:rPr lang="en-GB" dirty="0">
                <a:latin typeface="Calibri"/>
                <a:ea typeface="Calibri"/>
                <a:cs typeface="Calibri"/>
              </a:rPr>
              <a:t>SLOVENSKO</a:t>
            </a:r>
            <a:endParaRPr lang="en-GB" dirty="0">
              <a:ea typeface="Calibri"/>
            </a:endParaRPr>
          </a:p>
        </p:txBody>
      </p:sp>
      <p:sp>
        <p:nvSpPr>
          <p:cNvPr id="7" name="Text Placeholder 3">
            <a:extLst>
              <a:ext uri="{FF2B5EF4-FFF2-40B4-BE49-F238E27FC236}">
                <a16:creationId xmlns:a16="http://schemas.microsoft.com/office/drawing/2014/main" id="{8F3E2A69-2E91-1BAE-CFDF-A38962421FBD}"/>
              </a:ext>
            </a:extLst>
          </p:cNvPr>
          <p:cNvSpPr txBox="1">
            <a:spLocks/>
          </p:cNvSpPr>
          <p:nvPr/>
        </p:nvSpPr>
        <p:spPr>
          <a:xfrm>
            <a:off x="629646" y="522696"/>
            <a:ext cx="666762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PRIMER: </a:t>
            </a:r>
            <a:r>
              <a:rPr lang="en-US" dirty="0"/>
              <a:t>Kako delati in vzpostaviti stik z lokalno skupnostjo</a:t>
            </a:r>
          </a:p>
          <a:p>
            <a:pPr>
              <a:lnSpc>
                <a:spcPts val="3720"/>
              </a:lnSpc>
            </a:pPr>
            <a:endParaRPr lang="en-US" dirty="0"/>
          </a:p>
        </p:txBody>
      </p:sp>
      <p:cxnSp>
        <p:nvCxnSpPr>
          <p:cNvPr id="9" name="Straight Connector 8">
            <a:extLst>
              <a:ext uri="{FF2B5EF4-FFF2-40B4-BE49-F238E27FC236}">
                <a16:creationId xmlns:a16="http://schemas.microsoft.com/office/drawing/2014/main" id="{505C46C7-45A1-E1E1-672A-C65F445DD0DA}"/>
              </a:ext>
            </a:extLst>
          </p:cNvPr>
          <p:cNvCxnSpPr>
            <a:cxnSpLocks/>
          </p:cNvCxnSpPr>
          <p:nvPr/>
        </p:nvCxnSpPr>
        <p:spPr>
          <a:xfrm>
            <a:off x="0" y="1886000"/>
            <a:ext cx="5513294"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5">
            <a:extLst>
              <a:ext uri="{FF2B5EF4-FFF2-40B4-BE49-F238E27FC236}">
                <a16:creationId xmlns:a16="http://schemas.microsoft.com/office/drawing/2014/main" id="{4DB0D686-EAE6-8577-4149-DC3BE34FAEAC}"/>
              </a:ext>
            </a:extLst>
          </p:cNvPr>
          <p:cNvSpPr txBox="1">
            <a:spLocks/>
          </p:cNvSpPr>
          <p:nvPr/>
        </p:nvSpPr>
        <p:spPr>
          <a:xfrm>
            <a:off x="629645" y="2187685"/>
            <a:ext cx="5616391" cy="705962"/>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hlinkClick r:id="rId3">
                  <a:extLst>
                    <a:ext uri="{A12FA001-AC4F-418D-AE19-62706E023703}">
                      <ahyp:hlinkClr xmlns:ahyp="http://schemas.microsoft.com/office/drawing/2018/hyperlinkcolor" val="tx"/>
                    </a:ext>
                  </a:extLst>
                </a:hlinkClick>
              </a:rPr>
              <a:t>IZVORNO SLOVENSKO</a:t>
            </a:r>
            <a:endParaRPr lang="en-US" dirty="0"/>
          </a:p>
        </p:txBody>
      </p:sp>
      <p:sp>
        <p:nvSpPr>
          <p:cNvPr id="11" name="Text Placeholder 4">
            <a:extLst>
              <a:ext uri="{FF2B5EF4-FFF2-40B4-BE49-F238E27FC236}">
                <a16:creationId xmlns:a16="http://schemas.microsoft.com/office/drawing/2014/main" id="{F345E57E-6D5B-5DA7-B502-1644C51897B9}"/>
              </a:ext>
            </a:extLst>
          </p:cNvPr>
          <p:cNvSpPr txBox="1">
            <a:spLocks/>
          </p:cNvSpPr>
          <p:nvPr/>
        </p:nvSpPr>
        <p:spPr>
          <a:xfrm>
            <a:off x="631007" y="2892627"/>
            <a:ext cx="5461429" cy="3638062"/>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Teritorialne kolektivne blagovne znamke predstavljajo edinstven koncept v trženju in prepoznavnosti lokalnih visokokakovostnih izdelkov in storitev.  Ta pristop ne le spodbuja lokalno gospodarstvo, ampak tudi ustvarja močno povezavo med različnimi akterji sodobnega razvoja v regiji – od kmetov, prek ponudnikov gostinskih storitev, do ponudnikov pustolovskih doživetij.  V svojo ponudbo vključite lokalne certificirane izdelke, ki povečajo vrednost vašega priporočila.</a:t>
            </a:r>
            <a:endParaRPr lang="en-US" sz="2200" dirty="0">
              <a:solidFill>
                <a:srgbClr val="414141"/>
              </a:solidFill>
            </a:endParaRPr>
          </a:p>
        </p:txBody>
      </p:sp>
      <p:sp>
        <p:nvSpPr>
          <p:cNvPr id="17" name="Slide Number Placeholder 5">
            <a:extLst>
              <a:ext uri="{FF2B5EF4-FFF2-40B4-BE49-F238E27FC236}">
                <a16:creationId xmlns:a16="http://schemas.microsoft.com/office/drawing/2014/main" id="{6EAC8A84-684A-09EC-6401-CC8716804207}"/>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66</a:t>
            </a:fld>
            <a:endParaRPr lang="fr-CA" sz="1200" dirty="0"/>
          </a:p>
        </p:txBody>
      </p:sp>
    </p:spTree>
    <p:extLst>
      <p:ext uri="{BB962C8B-B14F-4D97-AF65-F5344CB8AC3E}">
        <p14:creationId xmlns:p14="http://schemas.microsoft.com/office/powerpoint/2010/main" val="285579476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29268-AA05-11C1-4D2F-1E7E622A0F97}"/>
            </a:ext>
          </a:extLst>
        </p:cNvPr>
        <p:cNvGrpSpPr/>
        <p:nvPr/>
      </p:nvGrpSpPr>
      <p:grpSpPr>
        <a:xfrm>
          <a:off x="0" y="0"/>
          <a:ext cx="0" cy="0"/>
          <a:chOff x="0" y="0"/>
          <a:chExt cx="0" cy="0"/>
        </a:xfrm>
      </p:grpSpPr>
      <p:sp>
        <p:nvSpPr>
          <p:cNvPr id="4" name="Freeform 3">
            <a:extLst>
              <a:ext uri="{FF2B5EF4-FFF2-40B4-BE49-F238E27FC236}">
                <a16:creationId xmlns:a16="http://schemas.microsoft.com/office/drawing/2014/main" id="{ACDD1792-7BE0-B034-6C57-245F31A49A36}"/>
              </a:ext>
            </a:extLst>
          </p:cNvPr>
          <p:cNvSpPr/>
          <p:nvPr/>
        </p:nvSpPr>
        <p:spPr>
          <a:xfrm rot="5400000" flipH="1">
            <a:off x="7220909" y="3658537"/>
            <a:ext cx="2295605" cy="4113563"/>
          </a:xfrm>
          <a:custGeom>
            <a:avLst/>
            <a:gdLst>
              <a:gd name="connsiteX0" fmla="*/ 2295605 w 2295605"/>
              <a:gd name="connsiteY0" fmla="*/ 3767051 h 4113563"/>
              <a:gd name="connsiteX1" fmla="*/ 2295605 w 2295605"/>
              <a:gd name="connsiteY1" fmla="*/ 3309629 h 4113563"/>
              <a:gd name="connsiteX2" fmla="*/ 2295605 w 2295605"/>
              <a:gd name="connsiteY2" fmla="*/ 3240048 h 4113563"/>
              <a:gd name="connsiteX3" fmla="*/ 2295605 w 2295605"/>
              <a:gd name="connsiteY3" fmla="*/ 2782627 h 4113563"/>
              <a:gd name="connsiteX4" fmla="*/ 2295605 w 2295605"/>
              <a:gd name="connsiteY4" fmla="*/ 984426 h 4113563"/>
              <a:gd name="connsiteX5" fmla="*/ 2295605 w 2295605"/>
              <a:gd name="connsiteY5" fmla="*/ 527003 h 4113563"/>
              <a:gd name="connsiteX6" fmla="*/ 2295605 w 2295605"/>
              <a:gd name="connsiteY6" fmla="*/ 457422 h 4113563"/>
              <a:gd name="connsiteX7" fmla="*/ 2295605 w 2295605"/>
              <a:gd name="connsiteY7" fmla="*/ 0 h 4113563"/>
              <a:gd name="connsiteX8" fmla="*/ 1759047 w 2295605"/>
              <a:gd name="connsiteY8" fmla="*/ 0 h 4113563"/>
              <a:gd name="connsiteX9" fmla="*/ 216425 w 2295605"/>
              <a:gd name="connsiteY9" fmla="*/ 0 h 4113563"/>
              <a:gd name="connsiteX10" fmla="*/ 0 w 2295605"/>
              <a:gd name="connsiteY10" fmla="*/ 0 h 4113563"/>
              <a:gd name="connsiteX11" fmla="*/ 0 w 2295605"/>
              <a:gd name="connsiteY11" fmla="*/ 406245 h 4113563"/>
              <a:gd name="connsiteX12" fmla="*/ 5120 w 2295605"/>
              <a:gd name="connsiteY12" fmla="*/ 406245 h 4113563"/>
              <a:gd name="connsiteX13" fmla="*/ 5120 w 2295605"/>
              <a:gd name="connsiteY13" fmla="*/ 1713759 h 4113563"/>
              <a:gd name="connsiteX14" fmla="*/ 5120 w 2295605"/>
              <a:gd name="connsiteY14" fmla="*/ 2250314 h 4113563"/>
              <a:gd name="connsiteX15" fmla="*/ 5119 w 2295605"/>
              <a:gd name="connsiteY15" fmla="*/ 2250314 h 4113563"/>
              <a:gd name="connsiteX16" fmla="*/ 5120 w 2295605"/>
              <a:gd name="connsiteY16" fmla="*/ 3792936 h 4113563"/>
              <a:gd name="connsiteX17" fmla="*/ 5120 w 2295605"/>
              <a:gd name="connsiteY17" fmla="*/ 4113563 h 4113563"/>
              <a:gd name="connsiteX18" fmla="*/ 507879 w 2295605"/>
              <a:gd name="connsiteY18" fmla="*/ 4113563 h 4113563"/>
              <a:gd name="connsiteX19" fmla="*/ 1044437 w 2295605"/>
              <a:gd name="connsiteY19" fmla="*/ 4113563 h 4113563"/>
              <a:gd name="connsiteX20" fmla="*/ 1101241 w 2295605"/>
              <a:gd name="connsiteY20" fmla="*/ 4108443 h 4113563"/>
              <a:gd name="connsiteX21" fmla="*/ 1377101 w 2295605"/>
              <a:gd name="connsiteY21" fmla="*/ 4108443 h 4113563"/>
              <a:gd name="connsiteX22" fmla="*/ 1913658 w 2295605"/>
              <a:gd name="connsiteY22" fmla="*/ 4108443 h 4113563"/>
              <a:gd name="connsiteX23" fmla="*/ 2295605 w 2295605"/>
              <a:gd name="connsiteY23" fmla="*/ 3767051 h 4113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95605" h="4113563">
                <a:moveTo>
                  <a:pt x="2295605" y="3767051"/>
                </a:moveTo>
                <a:lnTo>
                  <a:pt x="2295605" y="3309629"/>
                </a:lnTo>
                <a:lnTo>
                  <a:pt x="2295605" y="3240048"/>
                </a:lnTo>
                <a:lnTo>
                  <a:pt x="2295605" y="2782627"/>
                </a:lnTo>
                <a:lnTo>
                  <a:pt x="2295605" y="984426"/>
                </a:lnTo>
                <a:lnTo>
                  <a:pt x="2295605" y="527003"/>
                </a:lnTo>
                <a:lnTo>
                  <a:pt x="2295605" y="457422"/>
                </a:lnTo>
                <a:lnTo>
                  <a:pt x="2295605" y="0"/>
                </a:lnTo>
                <a:lnTo>
                  <a:pt x="1759047" y="0"/>
                </a:lnTo>
                <a:lnTo>
                  <a:pt x="216425" y="0"/>
                </a:lnTo>
                <a:lnTo>
                  <a:pt x="0" y="0"/>
                </a:lnTo>
                <a:lnTo>
                  <a:pt x="0" y="406245"/>
                </a:lnTo>
                <a:lnTo>
                  <a:pt x="5120" y="406245"/>
                </a:lnTo>
                <a:lnTo>
                  <a:pt x="5120" y="1713759"/>
                </a:lnTo>
                <a:lnTo>
                  <a:pt x="5120" y="2250314"/>
                </a:lnTo>
                <a:lnTo>
                  <a:pt x="5119" y="2250314"/>
                </a:lnTo>
                <a:lnTo>
                  <a:pt x="5120" y="3792936"/>
                </a:lnTo>
                <a:lnTo>
                  <a:pt x="5120" y="4113563"/>
                </a:lnTo>
                <a:lnTo>
                  <a:pt x="507879" y="4113563"/>
                </a:lnTo>
                <a:lnTo>
                  <a:pt x="1044437" y="4113563"/>
                </a:lnTo>
                <a:lnTo>
                  <a:pt x="1101241" y="4108443"/>
                </a:lnTo>
                <a:lnTo>
                  <a:pt x="1377101" y="4108443"/>
                </a:lnTo>
                <a:lnTo>
                  <a:pt x="1913658" y="4108443"/>
                </a:lnTo>
                <a:cubicBezTo>
                  <a:pt x="2125294" y="4108443"/>
                  <a:pt x="2295605" y="3955096"/>
                  <a:pt x="2295605" y="3767051"/>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5">
            <a:extLst>
              <a:ext uri="{FF2B5EF4-FFF2-40B4-BE49-F238E27FC236}">
                <a16:creationId xmlns:a16="http://schemas.microsoft.com/office/drawing/2014/main" id="{B272A7BB-2283-24CD-7B33-FC2B41645216}"/>
              </a:ext>
            </a:extLst>
          </p:cNvPr>
          <p:cNvSpPr>
            <a:spLocks noGrp="1"/>
          </p:cNvSpPr>
          <p:nvPr>
            <p:ph type="body" sz="quarter" idx="4294967295"/>
          </p:nvPr>
        </p:nvSpPr>
        <p:spPr>
          <a:xfrm>
            <a:off x="1035399" y="714923"/>
            <a:ext cx="8869901" cy="750059"/>
          </a:xfrm>
          <a:prstGeom prst="rect">
            <a:avLst/>
          </a:prstGeom>
        </p:spPr>
        <p:txBody>
          <a:bodyPr/>
          <a:lstStyle/>
          <a:p>
            <a:pPr marL="0" indent="0">
              <a:lnSpc>
                <a:spcPts val="3720"/>
              </a:lnSpc>
              <a:spcBef>
                <a:spcPts val="0"/>
              </a:spcBef>
              <a:buNone/>
            </a:pPr>
            <a:r>
              <a:rPr lang="en-US" sz="3600" b="1" dirty="0">
                <a:solidFill>
                  <a:srgbClr val="EC7C69"/>
                </a:solidFill>
              </a:rPr>
              <a:t>Praktična vaja: </a:t>
            </a:r>
            <a:r>
              <a:rPr lang="en-US" sz="3600" b="1" dirty="0">
                <a:solidFill>
                  <a:srgbClr val="459597"/>
                </a:solidFill>
              </a:rPr>
              <a:t>Test znanja o izkušnjah gostov</a:t>
            </a:r>
          </a:p>
          <a:p>
            <a:pPr marL="0" indent="0">
              <a:lnSpc>
                <a:spcPts val="3720"/>
              </a:lnSpc>
              <a:spcBef>
                <a:spcPts val="0"/>
              </a:spcBef>
              <a:buNone/>
            </a:pPr>
            <a:endParaRPr lang="en-US" sz="3600" b="1" dirty="0">
              <a:solidFill>
                <a:srgbClr val="EC7C69"/>
              </a:solidFill>
            </a:endParaRPr>
          </a:p>
        </p:txBody>
      </p:sp>
      <p:sp>
        <p:nvSpPr>
          <p:cNvPr id="8" name="Text Placeholder 1">
            <a:extLst>
              <a:ext uri="{FF2B5EF4-FFF2-40B4-BE49-F238E27FC236}">
                <a16:creationId xmlns:a16="http://schemas.microsoft.com/office/drawing/2014/main" id="{8FD4D745-2364-CFEF-DCFD-94A89DC55BF8}"/>
              </a:ext>
            </a:extLst>
          </p:cNvPr>
          <p:cNvSpPr txBox="1">
            <a:spLocks/>
          </p:cNvSpPr>
          <p:nvPr/>
        </p:nvSpPr>
        <p:spPr>
          <a:xfrm>
            <a:off x="1035399" y="2036465"/>
            <a:ext cx="6274916" cy="2783361"/>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800" b="1" dirty="0">
                <a:solidFill>
                  <a:srgbClr val="EC7C69"/>
                </a:solidFill>
              </a:rPr>
              <a:t>Kako naj zaprosite gosta za oceno?</a:t>
            </a:r>
          </a:p>
          <a:p>
            <a:pPr algn="l">
              <a:lnSpc>
                <a:spcPct val="100000"/>
              </a:lnSpc>
              <a:spcBef>
                <a:spcPts val="0"/>
              </a:spcBef>
            </a:pPr>
            <a:endParaRPr lang="en-IE" sz="800" b="1" dirty="0">
              <a:solidFill>
                <a:srgbClr val="EC7C69"/>
              </a:solidFill>
            </a:endParaRPr>
          </a:p>
          <a:p>
            <a:pPr marL="457200" indent="-457200" algn="l">
              <a:lnSpc>
                <a:spcPts val="2540"/>
              </a:lnSpc>
              <a:spcBef>
                <a:spcPts val="0"/>
              </a:spcBef>
              <a:buClr>
                <a:srgbClr val="459597"/>
              </a:buClr>
              <a:buAutoNum type="alphaLcParenR"/>
            </a:pPr>
            <a:r>
              <a:rPr lang="en-IE" sz="2200" dirty="0">
                <a:solidFill>
                  <a:srgbClr val="414141"/>
                </a:solidFill>
              </a:rPr>
              <a:t>Pred prijavo</a:t>
            </a:r>
            <a:endParaRPr lang="en-IE" sz="2200" dirty="0">
              <a:solidFill>
                <a:srgbClr val="414141"/>
              </a:solidFill>
              <a:ea typeface="Calibri" panose="020F0502020204030204"/>
              <a:cs typeface="Calibri" panose="020F0502020204030204"/>
            </a:endParaRPr>
          </a:p>
          <a:p>
            <a:pPr marL="457200" indent="-457200" algn="l">
              <a:lnSpc>
                <a:spcPts val="2540"/>
              </a:lnSpc>
              <a:spcBef>
                <a:spcPts val="0"/>
              </a:spcBef>
              <a:buClr>
                <a:srgbClr val="459597"/>
              </a:buClr>
              <a:buAutoNum type="alphaLcParenR"/>
            </a:pPr>
            <a:r>
              <a:rPr lang="en-IE" sz="2200" dirty="0">
                <a:solidFill>
                  <a:srgbClr val="414141"/>
                </a:solidFill>
              </a:rPr>
              <a:t>Med prvo nočjo</a:t>
            </a:r>
            <a:endParaRPr lang="en-IE" sz="2200" dirty="0">
              <a:solidFill>
                <a:srgbClr val="414141"/>
              </a:solidFill>
              <a:ea typeface="Calibri" panose="020F0502020204030204"/>
              <a:cs typeface="Calibri" panose="020F0502020204030204"/>
            </a:endParaRPr>
          </a:p>
          <a:p>
            <a:pPr marL="457200" indent="-457200" algn="l">
              <a:lnSpc>
                <a:spcPts val="2540"/>
              </a:lnSpc>
              <a:spcBef>
                <a:spcPts val="0"/>
              </a:spcBef>
              <a:buClr>
                <a:srgbClr val="459597"/>
              </a:buClr>
              <a:buAutoNum type="alphaLcParenR"/>
            </a:pPr>
            <a:r>
              <a:rPr lang="en-IE" sz="2200" dirty="0">
                <a:solidFill>
                  <a:srgbClr val="414141"/>
                </a:solidFill>
              </a:rPr>
              <a:t>V 24 urah po odjavi</a:t>
            </a:r>
            <a:endParaRPr lang="en-IE" sz="2200" dirty="0">
              <a:solidFill>
                <a:srgbClr val="414141"/>
              </a:solidFill>
              <a:ea typeface="Calibri" panose="020F0502020204030204"/>
              <a:cs typeface="Calibri" panose="020F0502020204030204"/>
            </a:endParaRPr>
          </a:p>
          <a:p>
            <a:pPr marL="457200" indent="-457200" algn="l">
              <a:lnSpc>
                <a:spcPts val="2540"/>
              </a:lnSpc>
              <a:spcBef>
                <a:spcPts val="0"/>
              </a:spcBef>
              <a:buClr>
                <a:srgbClr val="459597"/>
              </a:buClr>
              <a:buAutoNum type="alphaLcParenR"/>
            </a:pPr>
            <a:r>
              <a:rPr lang="en-IE" sz="2200" dirty="0">
                <a:solidFill>
                  <a:srgbClr val="414141"/>
                </a:solidFill>
              </a:rPr>
              <a:t>Šele po prejemu pritožbe</a:t>
            </a:r>
            <a:endParaRPr lang="en-IE" sz="2200" dirty="0">
              <a:solidFill>
                <a:srgbClr val="414141"/>
              </a:solidFill>
              <a:ea typeface="Calibri" panose="020F0502020204030204"/>
              <a:cs typeface="Calibri" panose="020F0502020204030204"/>
            </a:endParaRPr>
          </a:p>
          <a:p>
            <a:pPr algn="l">
              <a:lnSpc>
                <a:spcPts val="2540"/>
              </a:lnSpc>
              <a:spcBef>
                <a:spcPts val="0"/>
              </a:spcBef>
            </a:pPr>
            <a:endParaRPr lang="en-IE" sz="2200" dirty="0">
              <a:solidFill>
                <a:srgbClr val="414141"/>
              </a:solidFill>
            </a:endParaRPr>
          </a:p>
          <a:p>
            <a:pPr algn="l">
              <a:lnSpc>
                <a:spcPts val="2540"/>
              </a:lnSpc>
              <a:spcBef>
                <a:spcPts val="0"/>
              </a:spcBef>
            </a:pPr>
            <a:endParaRPr lang="en-IE" sz="2200" dirty="0">
              <a:solidFill>
                <a:srgbClr val="414141"/>
              </a:solidFill>
            </a:endParaRPr>
          </a:p>
          <a:p>
            <a:pPr algn="l">
              <a:lnSpc>
                <a:spcPts val="2540"/>
              </a:lnSpc>
              <a:spcBef>
                <a:spcPts val="0"/>
              </a:spcBef>
            </a:pPr>
            <a:endParaRPr lang="en-IE" sz="2200" dirty="0">
              <a:solidFill>
                <a:srgbClr val="414141"/>
              </a:solidFill>
            </a:endParaRPr>
          </a:p>
          <a:p>
            <a:pPr algn="l">
              <a:lnSpc>
                <a:spcPts val="2540"/>
              </a:lnSpc>
              <a:spcBef>
                <a:spcPts val="0"/>
              </a:spcBef>
            </a:pPr>
            <a:endParaRPr lang="en-US" sz="2400" dirty="0">
              <a:solidFill>
                <a:srgbClr val="414141"/>
              </a:solidFill>
            </a:endParaRPr>
          </a:p>
        </p:txBody>
      </p:sp>
      <p:pic>
        <p:nvPicPr>
          <p:cNvPr id="10" name="Graphic 9" descr="Signature with solid fill">
            <a:extLst>
              <a:ext uri="{FF2B5EF4-FFF2-40B4-BE49-F238E27FC236}">
                <a16:creationId xmlns:a16="http://schemas.microsoft.com/office/drawing/2014/main" id="{66AEEB0B-7293-6617-CBA0-91D38FECB13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F6DD1865-1232-92B4-CC82-D4F105E1504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67</a:t>
            </a:fld>
            <a:endParaRPr lang="fr-CA" sz="1200" dirty="0">
              <a:solidFill>
                <a:schemeClr val="bg1"/>
              </a:solidFill>
            </a:endParaRPr>
          </a:p>
        </p:txBody>
      </p:sp>
      <p:sp>
        <p:nvSpPr>
          <p:cNvPr id="5" name="Text Placeholder 1">
            <a:extLst>
              <a:ext uri="{FF2B5EF4-FFF2-40B4-BE49-F238E27FC236}">
                <a16:creationId xmlns:a16="http://schemas.microsoft.com/office/drawing/2014/main" id="{CAAE3CC1-BEF1-B1BC-AD6C-26A580398084}"/>
              </a:ext>
            </a:extLst>
          </p:cNvPr>
          <p:cNvSpPr txBox="1">
            <a:spLocks/>
          </p:cNvSpPr>
          <p:nvPr/>
        </p:nvSpPr>
        <p:spPr>
          <a:xfrm>
            <a:off x="6613070" y="4984309"/>
            <a:ext cx="3581546"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spcAft>
                <a:spcPts val="1200"/>
              </a:spcAft>
            </a:pPr>
            <a:r>
              <a:rPr lang="en-IE" sz="2800" b="1" dirty="0"/>
              <a:t>Pravilen odgovor: C</a:t>
            </a:r>
          </a:p>
          <a:p>
            <a:pPr algn="l">
              <a:lnSpc>
                <a:spcPts val="2340"/>
              </a:lnSpc>
              <a:spcBef>
                <a:spcPts val="0"/>
              </a:spcBef>
              <a:spcAft>
                <a:spcPts val="1200"/>
              </a:spcAft>
            </a:pPr>
            <a:endParaRPr lang="en-US" sz="2200" dirty="0">
              <a:solidFill>
                <a:srgbClr val="414141"/>
              </a:solidFill>
            </a:endParaRPr>
          </a:p>
        </p:txBody>
      </p:sp>
      <p:pic>
        <p:nvPicPr>
          <p:cNvPr id="2" name="Picture 1">
            <a:extLst>
              <a:ext uri="{FF2B5EF4-FFF2-40B4-BE49-F238E27FC236}">
                <a16:creationId xmlns:a16="http://schemas.microsoft.com/office/drawing/2014/main" id="{EF87050E-2F95-7A50-2242-80F46F4A76C7}"/>
              </a:ext>
            </a:extLst>
          </p:cNvPr>
          <p:cNvPicPr>
            <a:picLocks noChangeAspect="1"/>
          </p:cNvPicPr>
          <p:nvPr/>
        </p:nvPicPr>
        <p:blipFill>
          <a:blip r:embed="rId4">
            <a:biLevel thresh="25000"/>
            <a:alphaModFix amt="45000"/>
            <a:extLst>
              <a:ext uri="{28A0092B-C50C-407E-A947-70E740481C1C}">
                <a14:useLocalDpi xmlns:a14="http://schemas.microsoft.com/office/drawing/2010/main" val="0"/>
              </a:ext>
            </a:extLst>
          </a:blip>
          <a:srcRect l="59438" t="-10658" r="-1236" b="60560"/>
          <a:stretch/>
        </p:blipFill>
        <p:spPr>
          <a:xfrm>
            <a:off x="8101190" y="4507409"/>
            <a:ext cx="3580276" cy="2659133"/>
          </a:xfrm>
          <a:prstGeom prst="rect">
            <a:avLst/>
          </a:prstGeom>
        </p:spPr>
      </p:pic>
    </p:spTree>
    <p:extLst>
      <p:ext uri="{BB962C8B-B14F-4D97-AF65-F5344CB8AC3E}">
        <p14:creationId xmlns:p14="http://schemas.microsoft.com/office/powerpoint/2010/main" val="408845814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F0B5F-4085-829D-1B7F-0A3FFBE1B39A}"/>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8894265C-5AA7-B2CC-B98E-57419323571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68</a:t>
            </a:fld>
            <a:endParaRPr lang="fr-CA" sz="1200" dirty="0">
              <a:solidFill>
                <a:schemeClr val="bg1"/>
              </a:solidFill>
            </a:endParaRPr>
          </a:p>
        </p:txBody>
      </p:sp>
      <p:sp>
        <p:nvSpPr>
          <p:cNvPr id="8" name="Freeform 7">
            <a:extLst>
              <a:ext uri="{FF2B5EF4-FFF2-40B4-BE49-F238E27FC236}">
                <a16:creationId xmlns:a16="http://schemas.microsoft.com/office/drawing/2014/main" id="{47D9B29D-E70A-F0A6-EB46-F76C9CEE0078}"/>
              </a:ext>
            </a:extLst>
          </p:cNvPr>
          <p:cNvSpPr/>
          <p:nvPr/>
        </p:nvSpPr>
        <p:spPr>
          <a:xfrm>
            <a:off x="33940" y="426469"/>
            <a:ext cx="4969498" cy="875479"/>
          </a:xfrm>
          <a:custGeom>
            <a:avLst/>
            <a:gdLst>
              <a:gd name="connsiteX0" fmla="*/ 0 w 4969498"/>
              <a:gd name="connsiteY0" fmla="*/ 0 h 875479"/>
              <a:gd name="connsiteX1" fmla="*/ 259418 w 4969498"/>
              <a:gd name="connsiteY1" fmla="*/ 0 h 875479"/>
              <a:gd name="connsiteX2" fmla="*/ 479934 w 4969498"/>
              <a:gd name="connsiteY2" fmla="*/ 0 h 875479"/>
              <a:gd name="connsiteX3" fmla="*/ 983356 w 4969498"/>
              <a:gd name="connsiteY3" fmla="*/ 0 h 875479"/>
              <a:gd name="connsiteX4" fmla="*/ 1888567 w 4969498"/>
              <a:gd name="connsiteY4" fmla="*/ 0 h 875479"/>
              <a:gd name="connsiteX5" fmla="*/ 2024418 w 4969498"/>
              <a:gd name="connsiteY5" fmla="*/ 0 h 875479"/>
              <a:gd name="connsiteX6" fmla="*/ 2612505 w 4969498"/>
              <a:gd name="connsiteY6" fmla="*/ 0 h 875479"/>
              <a:gd name="connsiteX7" fmla="*/ 2748356 w 4969498"/>
              <a:gd name="connsiteY7" fmla="*/ 0 h 875479"/>
              <a:gd name="connsiteX8" fmla="*/ 3653567 w 4969498"/>
              <a:gd name="connsiteY8" fmla="*/ 0 h 875479"/>
              <a:gd name="connsiteX9" fmla="*/ 4377505 w 4969498"/>
              <a:gd name="connsiteY9" fmla="*/ 0 h 875479"/>
              <a:gd name="connsiteX10" fmla="*/ 4969498 w 4969498"/>
              <a:gd name="connsiteY10" fmla="*/ 473717 h 875479"/>
              <a:gd name="connsiteX11" fmla="*/ 4969498 w 4969498"/>
              <a:gd name="connsiteY11" fmla="*/ 875479 h 875479"/>
              <a:gd name="connsiteX12" fmla="*/ 4245560 w 4969498"/>
              <a:gd name="connsiteY12" fmla="*/ 875479 h 875479"/>
              <a:gd name="connsiteX13" fmla="*/ 3340349 w 4969498"/>
              <a:gd name="connsiteY13" fmla="*/ 875479 h 875479"/>
              <a:gd name="connsiteX14" fmla="*/ 3204498 w 4969498"/>
              <a:gd name="connsiteY14" fmla="*/ 875479 h 875479"/>
              <a:gd name="connsiteX15" fmla="*/ 2616411 w 4969498"/>
              <a:gd name="connsiteY15" fmla="*/ 875479 h 875479"/>
              <a:gd name="connsiteX16" fmla="*/ 2480560 w 4969498"/>
              <a:gd name="connsiteY16" fmla="*/ 875479 h 875479"/>
              <a:gd name="connsiteX17" fmla="*/ 1575349 w 4969498"/>
              <a:gd name="connsiteY17" fmla="*/ 875479 h 875479"/>
              <a:gd name="connsiteX18" fmla="*/ 851411 w 4969498"/>
              <a:gd name="connsiteY18" fmla="*/ 875479 h 875479"/>
              <a:gd name="connsiteX19" fmla="*/ 479934 w 4969498"/>
              <a:gd name="connsiteY19" fmla="*/ 875479 h 875479"/>
              <a:gd name="connsiteX20" fmla="*/ 0 w 4969498"/>
              <a:gd name="connsiteY20" fmla="*/ 875479 h 875479"/>
              <a:gd name="connsiteX21" fmla="*/ 0 w 4969498"/>
              <a:gd name="connsiteY21" fmla="*/ 469593 h 875479"/>
              <a:gd name="connsiteX22" fmla="*/ 0 w 4969498"/>
              <a:gd name="connsiteY22" fmla="*/ 333742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69498" h="875479">
                <a:moveTo>
                  <a:pt x="0" y="0"/>
                </a:moveTo>
                <a:lnTo>
                  <a:pt x="259418" y="0"/>
                </a:lnTo>
                <a:lnTo>
                  <a:pt x="479934" y="0"/>
                </a:lnTo>
                <a:lnTo>
                  <a:pt x="983356" y="0"/>
                </a:lnTo>
                <a:lnTo>
                  <a:pt x="1888567" y="0"/>
                </a:lnTo>
                <a:lnTo>
                  <a:pt x="2024418" y="0"/>
                </a:lnTo>
                <a:lnTo>
                  <a:pt x="2612505" y="0"/>
                </a:lnTo>
                <a:lnTo>
                  <a:pt x="2748356" y="0"/>
                </a:lnTo>
                <a:lnTo>
                  <a:pt x="3653567" y="0"/>
                </a:lnTo>
                <a:lnTo>
                  <a:pt x="4377505" y="0"/>
                </a:lnTo>
                <a:cubicBezTo>
                  <a:pt x="4703477" y="0"/>
                  <a:pt x="4969498" y="212873"/>
                  <a:pt x="4969498" y="473717"/>
                </a:cubicBezTo>
                <a:lnTo>
                  <a:pt x="4969498" y="875479"/>
                </a:lnTo>
                <a:lnTo>
                  <a:pt x="4245560" y="875479"/>
                </a:lnTo>
                <a:lnTo>
                  <a:pt x="3340349" y="875479"/>
                </a:lnTo>
                <a:lnTo>
                  <a:pt x="3204498" y="875479"/>
                </a:lnTo>
                <a:lnTo>
                  <a:pt x="2616411" y="875479"/>
                </a:lnTo>
                <a:lnTo>
                  <a:pt x="2480560" y="875479"/>
                </a:lnTo>
                <a:lnTo>
                  <a:pt x="1575349" y="875479"/>
                </a:lnTo>
                <a:lnTo>
                  <a:pt x="851411" y="875479"/>
                </a:lnTo>
                <a:lnTo>
                  <a:pt x="479934" y="875479"/>
                </a:lnTo>
                <a:lnTo>
                  <a:pt x="0" y="875479"/>
                </a:lnTo>
                <a:lnTo>
                  <a:pt x="0" y="469593"/>
                </a:lnTo>
                <a:lnTo>
                  <a:pt x="0" y="333742"/>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A2BB03F2-A079-7C66-76D7-7363A331346B}"/>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Dodatno branje</a:t>
            </a:r>
          </a:p>
        </p:txBody>
      </p:sp>
      <p:sp>
        <p:nvSpPr>
          <p:cNvPr id="2" name="Text Placeholder 5">
            <a:extLst>
              <a:ext uri="{FF2B5EF4-FFF2-40B4-BE49-F238E27FC236}">
                <a16:creationId xmlns:a16="http://schemas.microsoft.com/office/drawing/2014/main" id="{31723DDD-585A-1EE4-B299-3CD4141E7AF8}"/>
              </a:ext>
            </a:extLst>
          </p:cNvPr>
          <p:cNvSpPr txBox="1">
            <a:spLocks/>
          </p:cNvSpPr>
          <p:nvPr/>
        </p:nvSpPr>
        <p:spPr>
          <a:xfrm>
            <a:off x="885302" y="1812500"/>
            <a:ext cx="5210698" cy="720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spcBef>
                <a:spcPts val="0"/>
              </a:spcBef>
              <a:buNone/>
            </a:pPr>
            <a:r>
              <a:rPr lang="en-US" sz="3600" b="1" dirty="0">
                <a:solidFill>
                  <a:srgbClr val="EC7C69"/>
                </a:solidFill>
                <a:hlinkClick r:id="rId3">
                  <a:extLst>
                    <a:ext uri="{A12FA001-AC4F-418D-AE19-62706E023703}">
                      <ahyp:hlinkClr xmlns:ahyp="http://schemas.microsoft.com/office/drawing/2018/hyperlinkcolor" val="tx"/>
                    </a:ext>
                  </a:extLst>
                </a:hlinkClick>
              </a:rPr>
              <a:t>Potovanje gosta v hotelu: kako analizirati (korak za korakom)</a:t>
            </a:r>
            <a:endParaRPr lang="en-US" sz="3600" b="1" dirty="0">
              <a:solidFill>
                <a:srgbClr val="EC7C69"/>
              </a:solidFill>
            </a:endParaRPr>
          </a:p>
        </p:txBody>
      </p:sp>
      <p:sp>
        <p:nvSpPr>
          <p:cNvPr id="6" name="Text Placeholder 1">
            <a:extLst>
              <a:ext uri="{FF2B5EF4-FFF2-40B4-BE49-F238E27FC236}">
                <a16:creationId xmlns:a16="http://schemas.microsoft.com/office/drawing/2014/main" id="{3E401D42-D010-B352-E576-0F14FB1CB727}"/>
              </a:ext>
            </a:extLst>
          </p:cNvPr>
          <p:cNvSpPr txBox="1">
            <a:spLocks/>
          </p:cNvSpPr>
          <p:nvPr/>
        </p:nvSpPr>
        <p:spPr>
          <a:xfrm>
            <a:off x="885302" y="3429000"/>
            <a:ext cx="4926562" cy="1514959"/>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200" dirty="0">
                <a:solidFill>
                  <a:srgbClr val="414141"/>
                </a:solidFill>
              </a:rPr>
              <a:t>Podroben vodnik za načrtovanje celotne poti gosta – od »sanjarjenja« do ocene po bivanju – s poudarkom na fazah, stičnih točkah in strategijah optimizacije.</a:t>
            </a:r>
            <a:endParaRPr lang="en-US" sz="2400" dirty="0">
              <a:solidFill>
                <a:srgbClr val="414141"/>
              </a:solidFill>
            </a:endParaRPr>
          </a:p>
        </p:txBody>
      </p:sp>
      <p:pic>
        <p:nvPicPr>
          <p:cNvPr id="7" name="Picture 6">
            <a:extLst>
              <a:ext uri="{FF2B5EF4-FFF2-40B4-BE49-F238E27FC236}">
                <a16:creationId xmlns:a16="http://schemas.microsoft.com/office/drawing/2014/main" id="{35D8A992-AEE6-AD9A-E461-990AB6E20EC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94300" y="2907361"/>
            <a:ext cx="5840450" cy="3845012"/>
          </a:xfrm>
          <a:prstGeom prst="rect">
            <a:avLst/>
          </a:prstGeom>
          <a:noFill/>
        </p:spPr>
      </p:pic>
      <p:pic>
        <p:nvPicPr>
          <p:cNvPr id="12" name="Picture 2" descr="authentic marketing">
            <a:extLst>
              <a:ext uri="{FF2B5EF4-FFF2-40B4-BE49-F238E27FC236}">
                <a16:creationId xmlns:a16="http://schemas.microsoft.com/office/drawing/2014/main" id="{E58EF247-7819-7011-F0BB-B1348AF4FC8E}"/>
              </a:ext>
            </a:extLst>
          </p:cNvPr>
          <p:cNvPicPr>
            <a:picLocks noChangeAspect="1" noChangeArrowheads="1"/>
          </p:cNvPicPr>
          <p:nvPr/>
        </p:nvPicPr>
        <p:blipFill rotWithShape="1">
          <a:blip r:embed="rId5">
            <a:alphaModFix/>
            <a:extLst>
              <a:ext uri="{28A0092B-C50C-407E-A947-70E740481C1C}">
                <a14:useLocalDpi xmlns:a14="http://schemas.microsoft.com/office/drawing/2010/main" val="0"/>
              </a:ext>
            </a:extLst>
          </a:blip>
          <a:srcRect l="4823" r="4823"/>
          <a:stretch/>
        </p:blipFill>
        <p:spPr bwMode="auto">
          <a:xfrm>
            <a:off x="6556075" y="3312318"/>
            <a:ext cx="4099293" cy="2381894"/>
          </a:xfrm>
          <a:prstGeom prst="rect">
            <a:avLst/>
          </a:prstGeom>
          <a:noFill/>
          <a:extLst>
            <a:ext uri="{909E8E84-426E-40DD-AFC4-6F175D3DCCD1}">
              <a14:hiddenFill xmlns:a14="http://schemas.microsoft.com/office/drawing/2010/main">
                <a:solidFill>
                  <a:srgbClr val="FFFFFF"/>
                </a:solidFill>
              </a14:hiddenFill>
            </a:ext>
          </a:extLst>
        </p:spPr>
      </p:pic>
      <p:sp>
        <p:nvSpPr>
          <p:cNvPr id="13" name="Oval 12">
            <a:extLst>
              <a:ext uri="{FF2B5EF4-FFF2-40B4-BE49-F238E27FC236}">
                <a16:creationId xmlns:a16="http://schemas.microsoft.com/office/drawing/2014/main" id="{63D6267B-7945-45C8-E330-BC7C18FF3F6C}"/>
              </a:ext>
            </a:extLst>
          </p:cNvPr>
          <p:cNvSpPr/>
          <p:nvPr/>
        </p:nvSpPr>
        <p:spPr>
          <a:xfrm>
            <a:off x="9657780" y="2285731"/>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Connector 21">
            <a:extLst>
              <a:ext uri="{FF2B5EF4-FFF2-40B4-BE49-F238E27FC236}">
                <a16:creationId xmlns:a16="http://schemas.microsoft.com/office/drawing/2014/main" id="{F32F6B26-67AD-7348-E9F5-CD17953D0BB6}"/>
              </a:ext>
            </a:extLst>
          </p:cNvPr>
          <p:cNvSpPr/>
          <p:nvPr/>
        </p:nvSpPr>
        <p:spPr>
          <a:xfrm>
            <a:off x="9538665" y="2280953"/>
            <a:ext cx="1872517" cy="1649298"/>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Kliknite za </a:t>
            </a:r>
            <a:r>
              <a:rPr lang="en-IE" sz="2800" b="1" dirty="0">
                <a:solidFill>
                  <a:schemeClr val="bg1"/>
                </a:solidFill>
                <a:hlinkClick r:id="rId3">
                  <a:extLst>
                    <a:ext uri="{A12FA001-AC4F-418D-AE19-62706E023703}">
                      <ahyp:hlinkClr xmlns:ahyp="http://schemas.microsoft.com/office/drawing/2018/hyperlinkcolor" val="tx"/>
                    </a:ext>
                  </a:extLst>
                </a:hlinkClick>
              </a:rPr>
              <a:t>branje</a:t>
            </a:r>
            <a:endParaRPr lang="en-IE" sz="2800" b="1" dirty="0">
              <a:solidFill>
                <a:schemeClr val="bg1"/>
              </a:solidFill>
            </a:endParaRPr>
          </a:p>
        </p:txBody>
      </p:sp>
    </p:spTree>
    <p:extLst>
      <p:ext uri="{BB962C8B-B14F-4D97-AF65-F5344CB8AC3E}">
        <p14:creationId xmlns:p14="http://schemas.microsoft.com/office/powerpoint/2010/main" val="222757313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02DFB3-6903-C570-575A-8FC2A3548FEF}"/>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42878CF6-9069-785A-1127-E9B4B10FA42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69</a:t>
            </a:fld>
            <a:endParaRPr lang="fr-CA" sz="1200" dirty="0">
              <a:solidFill>
                <a:schemeClr val="bg1"/>
              </a:solidFill>
            </a:endParaRPr>
          </a:p>
        </p:txBody>
      </p:sp>
      <p:sp>
        <p:nvSpPr>
          <p:cNvPr id="8" name="Freeform 7">
            <a:extLst>
              <a:ext uri="{FF2B5EF4-FFF2-40B4-BE49-F238E27FC236}">
                <a16:creationId xmlns:a16="http://schemas.microsoft.com/office/drawing/2014/main" id="{5111593A-9568-7EE9-A2C4-F13C172EC55E}"/>
              </a:ext>
            </a:extLst>
          </p:cNvPr>
          <p:cNvSpPr/>
          <p:nvPr/>
        </p:nvSpPr>
        <p:spPr>
          <a:xfrm>
            <a:off x="33940" y="426469"/>
            <a:ext cx="4969498" cy="875479"/>
          </a:xfrm>
          <a:custGeom>
            <a:avLst/>
            <a:gdLst>
              <a:gd name="connsiteX0" fmla="*/ 0 w 4969498"/>
              <a:gd name="connsiteY0" fmla="*/ 0 h 875479"/>
              <a:gd name="connsiteX1" fmla="*/ 259418 w 4969498"/>
              <a:gd name="connsiteY1" fmla="*/ 0 h 875479"/>
              <a:gd name="connsiteX2" fmla="*/ 479934 w 4969498"/>
              <a:gd name="connsiteY2" fmla="*/ 0 h 875479"/>
              <a:gd name="connsiteX3" fmla="*/ 983356 w 4969498"/>
              <a:gd name="connsiteY3" fmla="*/ 0 h 875479"/>
              <a:gd name="connsiteX4" fmla="*/ 1888567 w 4969498"/>
              <a:gd name="connsiteY4" fmla="*/ 0 h 875479"/>
              <a:gd name="connsiteX5" fmla="*/ 2024418 w 4969498"/>
              <a:gd name="connsiteY5" fmla="*/ 0 h 875479"/>
              <a:gd name="connsiteX6" fmla="*/ 2612505 w 4969498"/>
              <a:gd name="connsiteY6" fmla="*/ 0 h 875479"/>
              <a:gd name="connsiteX7" fmla="*/ 2748356 w 4969498"/>
              <a:gd name="connsiteY7" fmla="*/ 0 h 875479"/>
              <a:gd name="connsiteX8" fmla="*/ 3653567 w 4969498"/>
              <a:gd name="connsiteY8" fmla="*/ 0 h 875479"/>
              <a:gd name="connsiteX9" fmla="*/ 4377505 w 4969498"/>
              <a:gd name="connsiteY9" fmla="*/ 0 h 875479"/>
              <a:gd name="connsiteX10" fmla="*/ 4969498 w 4969498"/>
              <a:gd name="connsiteY10" fmla="*/ 473717 h 875479"/>
              <a:gd name="connsiteX11" fmla="*/ 4969498 w 4969498"/>
              <a:gd name="connsiteY11" fmla="*/ 875479 h 875479"/>
              <a:gd name="connsiteX12" fmla="*/ 4245560 w 4969498"/>
              <a:gd name="connsiteY12" fmla="*/ 875479 h 875479"/>
              <a:gd name="connsiteX13" fmla="*/ 3340349 w 4969498"/>
              <a:gd name="connsiteY13" fmla="*/ 875479 h 875479"/>
              <a:gd name="connsiteX14" fmla="*/ 3204498 w 4969498"/>
              <a:gd name="connsiteY14" fmla="*/ 875479 h 875479"/>
              <a:gd name="connsiteX15" fmla="*/ 2616411 w 4969498"/>
              <a:gd name="connsiteY15" fmla="*/ 875479 h 875479"/>
              <a:gd name="connsiteX16" fmla="*/ 2480560 w 4969498"/>
              <a:gd name="connsiteY16" fmla="*/ 875479 h 875479"/>
              <a:gd name="connsiteX17" fmla="*/ 1575349 w 4969498"/>
              <a:gd name="connsiteY17" fmla="*/ 875479 h 875479"/>
              <a:gd name="connsiteX18" fmla="*/ 851411 w 4969498"/>
              <a:gd name="connsiteY18" fmla="*/ 875479 h 875479"/>
              <a:gd name="connsiteX19" fmla="*/ 479934 w 4969498"/>
              <a:gd name="connsiteY19" fmla="*/ 875479 h 875479"/>
              <a:gd name="connsiteX20" fmla="*/ 0 w 4969498"/>
              <a:gd name="connsiteY20" fmla="*/ 875479 h 875479"/>
              <a:gd name="connsiteX21" fmla="*/ 0 w 4969498"/>
              <a:gd name="connsiteY21" fmla="*/ 469593 h 875479"/>
              <a:gd name="connsiteX22" fmla="*/ 0 w 4969498"/>
              <a:gd name="connsiteY22" fmla="*/ 333742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69498" h="875479">
                <a:moveTo>
                  <a:pt x="0" y="0"/>
                </a:moveTo>
                <a:lnTo>
                  <a:pt x="259418" y="0"/>
                </a:lnTo>
                <a:lnTo>
                  <a:pt x="479934" y="0"/>
                </a:lnTo>
                <a:lnTo>
                  <a:pt x="983356" y="0"/>
                </a:lnTo>
                <a:lnTo>
                  <a:pt x="1888567" y="0"/>
                </a:lnTo>
                <a:lnTo>
                  <a:pt x="2024418" y="0"/>
                </a:lnTo>
                <a:lnTo>
                  <a:pt x="2612505" y="0"/>
                </a:lnTo>
                <a:lnTo>
                  <a:pt x="2748356" y="0"/>
                </a:lnTo>
                <a:lnTo>
                  <a:pt x="3653567" y="0"/>
                </a:lnTo>
                <a:lnTo>
                  <a:pt x="4377505" y="0"/>
                </a:lnTo>
                <a:cubicBezTo>
                  <a:pt x="4703477" y="0"/>
                  <a:pt x="4969498" y="212873"/>
                  <a:pt x="4969498" y="473717"/>
                </a:cubicBezTo>
                <a:lnTo>
                  <a:pt x="4969498" y="875479"/>
                </a:lnTo>
                <a:lnTo>
                  <a:pt x="4245560" y="875479"/>
                </a:lnTo>
                <a:lnTo>
                  <a:pt x="3340349" y="875479"/>
                </a:lnTo>
                <a:lnTo>
                  <a:pt x="3204498" y="875479"/>
                </a:lnTo>
                <a:lnTo>
                  <a:pt x="2616411" y="875479"/>
                </a:lnTo>
                <a:lnTo>
                  <a:pt x="2480560" y="875479"/>
                </a:lnTo>
                <a:lnTo>
                  <a:pt x="1575349" y="875479"/>
                </a:lnTo>
                <a:lnTo>
                  <a:pt x="851411" y="875479"/>
                </a:lnTo>
                <a:lnTo>
                  <a:pt x="479934" y="875479"/>
                </a:lnTo>
                <a:lnTo>
                  <a:pt x="0" y="875479"/>
                </a:lnTo>
                <a:lnTo>
                  <a:pt x="0" y="469593"/>
                </a:lnTo>
                <a:lnTo>
                  <a:pt x="0" y="333742"/>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C4046220-C7F8-698E-BC86-325B408EB3A0}"/>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Dodatno branje</a:t>
            </a:r>
          </a:p>
        </p:txBody>
      </p:sp>
      <p:sp>
        <p:nvSpPr>
          <p:cNvPr id="2" name="Text Placeholder 5">
            <a:extLst>
              <a:ext uri="{FF2B5EF4-FFF2-40B4-BE49-F238E27FC236}">
                <a16:creationId xmlns:a16="http://schemas.microsoft.com/office/drawing/2014/main" id="{170492CB-1E8F-FBC3-56B0-2B0C6026E311}"/>
              </a:ext>
            </a:extLst>
          </p:cNvPr>
          <p:cNvSpPr txBox="1">
            <a:spLocks/>
          </p:cNvSpPr>
          <p:nvPr/>
        </p:nvSpPr>
        <p:spPr>
          <a:xfrm>
            <a:off x="885302" y="1760918"/>
            <a:ext cx="8767617" cy="720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spcBef>
                <a:spcPts val="0"/>
              </a:spcBef>
              <a:buNone/>
            </a:pPr>
            <a:r>
              <a:rPr lang="en-US" sz="3600" b="1" dirty="0">
                <a:solidFill>
                  <a:srgbClr val="EC7C69"/>
                </a:solidFill>
                <a:hlinkClick r:id="rId3">
                  <a:extLst>
                    <a:ext uri="{A12FA001-AC4F-418D-AE19-62706E023703}">
                      <ahyp:hlinkClr xmlns:ahyp="http://schemas.microsoft.com/office/drawing/2018/hyperlinkcolor" val="tx"/>
                    </a:ext>
                  </a:extLst>
                </a:hlinkClick>
              </a:rPr>
              <a:t>Gostoljubnost v digitalni dobi: upravljanje kakovosti brez prisotnosti na kraju samem (Forbes)</a:t>
            </a:r>
            <a:endParaRPr lang="en-US" sz="3600" b="1" dirty="0">
              <a:solidFill>
                <a:srgbClr val="EC7C69"/>
              </a:solidFill>
            </a:endParaRPr>
          </a:p>
          <a:p>
            <a:pPr marL="0" indent="0">
              <a:lnSpc>
                <a:spcPts val="3720"/>
              </a:lnSpc>
              <a:spcBef>
                <a:spcPts val="0"/>
              </a:spcBef>
              <a:buNone/>
            </a:pPr>
            <a:endParaRPr lang="en-US" sz="3600" b="1" dirty="0">
              <a:solidFill>
                <a:srgbClr val="EC7C69"/>
              </a:solidFill>
            </a:endParaRPr>
          </a:p>
        </p:txBody>
      </p:sp>
      <p:sp>
        <p:nvSpPr>
          <p:cNvPr id="6" name="Text Placeholder 1">
            <a:extLst>
              <a:ext uri="{FF2B5EF4-FFF2-40B4-BE49-F238E27FC236}">
                <a16:creationId xmlns:a16="http://schemas.microsoft.com/office/drawing/2014/main" id="{31E0003F-56E2-2115-406D-391999A18E8B}"/>
              </a:ext>
            </a:extLst>
          </p:cNvPr>
          <p:cNvSpPr txBox="1">
            <a:spLocks/>
          </p:cNvSpPr>
          <p:nvPr/>
        </p:nvSpPr>
        <p:spPr>
          <a:xfrm>
            <a:off x="885302" y="3429000"/>
            <a:ext cx="4926562" cy="1514959"/>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200" dirty="0">
                <a:solidFill>
                  <a:srgbClr val="414141"/>
                </a:solidFill>
              </a:rPr>
              <a:t>Mnenjski članek, ki raziskuje upravljanje na daljavo, nadzor kakovosti in kako ohraniti odličnost storitev v digitalnem svetu gostinstva.</a:t>
            </a:r>
          </a:p>
          <a:p>
            <a:pPr algn="l">
              <a:lnSpc>
                <a:spcPts val="2540"/>
              </a:lnSpc>
              <a:spcBef>
                <a:spcPts val="0"/>
              </a:spcBef>
            </a:pPr>
            <a:endParaRPr lang="en-US" sz="2400" dirty="0">
              <a:solidFill>
                <a:srgbClr val="414141"/>
              </a:solidFill>
            </a:endParaRPr>
          </a:p>
        </p:txBody>
      </p:sp>
      <p:pic>
        <p:nvPicPr>
          <p:cNvPr id="7" name="Picture 6">
            <a:extLst>
              <a:ext uri="{FF2B5EF4-FFF2-40B4-BE49-F238E27FC236}">
                <a16:creationId xmlns:a16="http://schemas.microsoft.com/office/drawing/2014/main" id="{0F5A4E4E-F5AF-1645-990D-193FCEB20F5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94300" y="2907361"/>
            <a:ext cx="5840450" cy="3845012"/>
          </a:xfrm>
          <a:prstGeom prst="rect">
            <a:avLst/>
          </a:prstGeom>
          <a:noFill/>
        </p:spPr>
      </p:pic>
      <p:pic>
        <p:nvPicPr>
          <p:cNvPr id="5" name="Picture 4" descr="A person's face with a city in the background&#10;&#10;Description automatically generated">
            <a:extLst>
              <a:ext uri="{FF2B5EF4-FFF2-40B4-BE49-F238E27FC236}">
                <a16:creationId xmlns:a16="http://schemas.microsoft.com/office/drawing/2014/main" id="{8ECF6F2D-918C-66F0-354F-2041D9124E48}"/>
              </a:ext>
            </a:extLst>
          </p:cNvPr>
          <p:cNvPicPr>
            <a:picLocks noChangeAspect="1"/>
          </p:cNvPicPr>
          <p:nvPr/>
        </p:nvPicPr>
        <p:blipFill rotWithShape="1">
          <a:blip r:embed="rId5">
            <a:alphaModFix/>
          </a:blip>
          <a:srcRect t="2108" b="2108"/>
          <a:stretch/>
        </p:blipFill>
        <p:spPr>
          <a:xfrm>
            <a:off x="6543861" y="3317908"/>
            <a:ext cx="4204651" cy="2375525"/>
          </a:xfrm>
          <a:prstGeom prst="rect">
            <a:avLst/>
          </a:prstGeom>
        </p:spPr>
      </p:pic>
      <p:sp>
        <p:nvSpPr>
          <p:cNvPr id="9" name="Oval 8">
            <a:extLst>
              <a:ext uri="{FF2B5EF4-FFF2-40B4-BE49-F238E27FC236}">
                <a16:creationId xmlns:a16="http://schemas.microsoft.com/office/drawing/2014/main" id="{A2117391-BD96-C4BE-71E9-118E24CA3FEC}"/>
              </a:ext>
            </a:extLst>
          </p:cNvPr>
          <p:cNvSpPr/>
          <p:nvPr/>
        </p:nvSpPr>
        <p:spPr>
          <a:xfrm>
            <a:off x="9657780" y="2285731"/>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21">
            <a:extLst>
              <a:ext uri="{FF2B5EF4-FFF2-40B4-BE49-F238E27FC236}">
                <a16:creationId xmlns:a16="http://schemas.microsoft.com/office/drawing/2014/main" id="{B8C798A6-B373-77A0-43B1-A4D35C817BA2}"/>
              </a:ext>
            </a:extLst>
          </p:cNvPr>
          <p:cNvSpPr/>
          <p:nvPr/>
        </p:nvSpPr>
        <p:spPr>
          <a:xfrm>
            <a:off x="9538665" y="2280953"/>
            <a:ext cx="1882286" cy="1649298"/>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Kliknite za </a:t>
            </a:r>
            <a:r>
              <a:rPr lang="en-IE" sz="2800" b="1" dirty="0">
                <a:solidFill>
                  <a:schemeClr val="bg1"/>
                </a:solidFill>
                <a:hlinkClick r:id="rId3">
                  <a:extLst>
                    <a:ext uri="{A12FA001-AC4F-418D-AE19-62706E023703}">
                      <ahyp:hlinkClr xmlns:ahyp="http://schemas.microsoft.com/office/drawing/2018/hyperlinkcolor" val="tx"/>
                    </a:ext>
                  </a:extLst>
                </a:hlinkClick>
              </a:rPr>
              <a:t>članek</a:t>
            </a:r>
            <a:endParaRPr lang="en-IE" sz="2800" b="1" dirty="0">
              <a:solidFill>
                <a:schemeClr val="bg1"/>
              </a:solidFill>
            </a:endParaRPr>
          </a:p>
        </p:txBody>
      </p:sp>
    </p:spTree>
    <p:extLst>
      <p:ext uri="{BB962C8B-B14F-4D97-AF65-F5344CB8AC3E}">
        <p14:creationId xmlns:p14="http://schemas.microsoft.com/office/powerpoint/2010/main" val="11645273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CDF59-C2C2-0F71-9473-8D778266160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0EE4489-BED2-40C4-B487-666D244E48C7}"/>
              </a:ext>
            </a:extLst>
          </p:cNvPr>
          <p:cNvSpPr>
            <a:spLocks noGrp="1"/>
          </p:cNvSpPr>
          <p:nvPr>
            <p:ph type="body" sz="quarter" idx="18"/>
          </p:nvPr>
        </p:nvSpPr>
        <p:spPr>
          <a:xfrm>
            <a:off x="7253207" y="1618150"/>
            <a:ext cx="4267624" cy="870198"/>
          </a:xfrm>
        </p:spPr>
        <p:txBody>
          <a:bodyPr/>
          <a:lstStyle/>
          <a:p>
            <a:pPr>
              <a:lnSpc>
                <a:spcPts val="3240"/>
              </a:lnSpc>
            </a:pPr>
            <a:r>
              <a:rPr lang="en-GB" sz="3200" dirty="0"/>
              <a:t>Upravljanje potovanja gostov – pred, med in po bivanju</a:t>
            </a:r>
          </a:p>
          <a:p>
            <a:pPr>
              <a:lnSpc>
                <a:spcPts val="3240"/>
              </a:lnSpc>
            </a:pPr>
            <a:endParaRPr lang="en-GB" sz="3200" dirty="0"/>
          </a:p>
        </p:txBody>
      </p:sp>
      <p:sp>
        <p:nvSpPr>
          <p:cNvPr id="3" name="Text Placeholder 2">
            <a:extLst>
              <a:ext uri="{FF2B5EF4-FFF2-40B4-BE49-F238E27FC236}">
                <a16:creationId xmlns:a16="http://schemas.microsoft.com/office/drawing/2014/main" id="{8E0DC63F-1113-8B2F-1469-86F174148462}"/>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Poglavje 1</a:t>
            </a:r>
          </a:p>
        </p:txBody>
      </p:sp>
      <p:sp>
        <p:nvSpPr>
          <p:cNvPr id="29" name="Slide Number Placeholder 5">
            <a:extLst>
              <a:ext uri="{FF2B5EF4-FFF2-40B4-BE49-F238E27FC236}">
                <a16:creationId xmlns:a16="http://schemas.microsoft.com/office/drawing/2014/main" id="{34392913-5D35-7857-F687-67AA0DFE900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7</a:t>
            </a:fld>
            <a:endParaRPr lang="fr-CA" sz="1200" dirty="0"/>
          </a:p>
        </p:txBody>
      </p:sp>
      <p:sp>
        <p:nvSpPr>
          <p:cNvPr id="25" name="Text Placeholder 4">
            <a:extLst>
              <a:ext uri="{FF2B5EF4-FFF2-40B4-BE49-F238E27FC236}">
                <a16:creationId xmlns:a16="http://schemas.microsoft.com/office/drawing/2014/main" id="{8D450DFA-D326-43D0-9DF1-C765CEBB9981}"/>
              </a:ext>
            </a:extLst>
          </p:cNvPr>
          <p:cNvSpPr>
            <a:spLocks noGrp="1"/>
          </p:cNvSpPr>
          <p:nvPr>
            <p:ph type="body" sz="quarter" idx="23"/>
          </p:nvPr>
        </p:nvSpPr>
        <p:spPr>
          <a:xfrm>
            <a:off x="455462" y="3682738"/>
            <a:ext cx="3130702" cy="1373830"/>
          </a:xfrm>
        </p:spPr>
        <p:txBody>
          <a:bodyPr lIns="91440" tIns="45720" rIns="91440" bIns="45720" anchor="t"/>
          <a:lstStyle/>
          <a:p>
            <a:pPr>
              <a:buNone/>
            </a:pPr>
            <a:r>
              <a:rPr lang="en-US" sz="4000" b="1" dirty="0">
                <a:solidFill>
                  <a:srgbClr val="EC7C69"/>
                </a:solidFill>
              </a:rPr>
              <a:t>Pregled:</a:t>
            </a:r>
            <a:endParaRPr lang="en-US" sz="4000" dirty="0"/>
          </a:p>
        </p:txBody>
      </p:sp>
      <p:sp>
        <p:nvSpPr>
          <p:cNvPr id="26" name="Text Placeholder 4">
            <a:extLst>
              <a:ext uri="{FF2B5EF4-FFF2-40B4-BE49-F238E27FC236}">
                <a16:creationId xmlns:a16="http://schemas.microsoft.com/office/drawing/2014/main" id="{E692E126-A856-F0CE-FE52-EDEEF84A76E2}"/>
              </a:ext>
            </a:extLst>
          </p:cNvPr>
          <p:cNvSpPr txBox="1">
            <a:spLocks/>
          </p:cNvSpPr>
          <p:nvPr/>
        </p:nvSpPr>
        <p:spPr>
          <a:xfrm>
            <a:off x="4091553" y="4103689"/>
            <a:ext cx="7429278" cy="70420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dirty="0"/>
              <a:t>Naučili se boste, kako jasno komunicirati, dodati osebne dotike, ki odražajo vaš stil in lokacijo, ter mirno in profesionalno </a:t>
            </a:r>
            <a:r>
              <a:rPr lang="en-IE"/>
              <a:t>obravnavati pogoste težave. Cilj je, da se gostje </a:t>
            </a:r>
            <a:r>
              <a:rPr lang="en-IE" err="1"/>
              <a:t>počutijo</a:t>
            </a:r>
            <a:r>
              <a:rPr lang="en-IE"/>
              <a:t> </a:t>
            </a:r>
            <a:r>
              <a:rPr lang="en-IE" err="1"/>
              <a:t>cenjeni</a:t>
            </a:r>
            <a:r>
              <a:rPr lang="en-IE"/>
              <a:t>, </a:t>
            </a:r>
            <a:r>
              <a:rPr lang="en-IE" err="1"/>
              <a:t>kar</a:t>
            </a:r>
            <a:r>
              <a:rPr lang="en-IE"/>
              <a:t> </a:t>
            </a:r>
            <a:r>
              <a:rPr lang="en-IE" err="1"/>
              <a:t>prispeva</a:t>
            </a:r>
            <a:r>
              <a:rPr lang="en-IE"/>
              <a:t> k </a:t>
            </a:r>
            <a:r>
              <a:rPr lang="en-IE" err="1"/>
              <a:t>več</a:t>
            </a:r>
            <a:r>
              <a:rPr lang="en-IE"/>
              <a:t> </a:t>
            </a:r>
            <a:r>
              <a:rPr lang="en-IE" err="1"/>
              <a:t>pozitivnim</a:t>
            </a:r>
            <a:r>
              <a:rPr lang="en-IE"/>
              <a:t> </a:t>
            </a:r>
            <a:r>
              <a:rPr lang="en-IE" err="1"/>
              <a:t>ocenam</a:t>
            </a:r>
            <a:r>
              <a:rPr lang="en-IE"/>
              <a:t>, </a:t>
            </a:r>
            <a:r>
              <a:rPr lang="en-IE" err="1"/>
              <a:t>ponovnim</a:t>
            </a:r>
            <a:r>
              <a:rPr lang="en-IE"/>
              <a:t> </a:t>
            </a:r>
            <a:r>
              <a:rPr lang="en-IE" dirty="0" err="1"/>
              <a:t>obiskom</a:t>
            </a:r>
            <a:r>
              <a:rPr lang="en-IE" dirty="0"/>
              <a:t> in priporočilom. Z osredotočanjem na vsako fazo potovanja gostov lahko zgradite zaupanje in ustvarite nepozabna bivanja.</a:t>
            </a:r>
          </a:p>
        </p:txBody>
      </p:sp>
      <p:sp>
        <p:nvSpPr>
          <p:cNvPr id="27" name="Text Placeholder 4">
            <a:extLst>
              <a:ext uri="{FF2B5EF4-FFF2-40B4-BE49-F238E27FC236}">
                <a16:creationId xmlns:a16="http://schemas.microsoft.com/office/drawing/2014/main" id="{71E24FF5-0447-4C0E-374E-FA093D1717F6}"/>
              </a:ext>
            </a:extLst>
          </p:cNvPr>
          <p:cNvSpPr txBox="1">
            <a:spLocks/>
          </p:cNvSpPr>
          <p:nvPr/>
        </p:nvSpPr>
        <p:spPr>
          <a:xfrm>
            <a:off x="473839" y="4455381"/>
            <a:ext cx="3354242"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dirty="0"/>
              <a:t>V tem poglavju se boste naučili, kako ustvariti gladko in prijetno izkušnjo za vaše goste, od trenutka, ko rezervirajo, do trenutka, ko odidejo. </a:t>
            </a:r>
            <a:endParaRPr lang="en-IE" dirty="0"/>
          </a:p>
        </p:txBody>
      </p:sp>
      <p:pic>
        <p:nvPicPr>
          <p:cNvPr id="8" name="Picture Placeholder 7" descr="A hand opening a hotel room door&#10;&#10;AI-generated content may be incorrect.">
            <a:extLst>
              <a:ext uri="{FF2B5EF4-FFF2-40B4-BE49-F238E27FC236}">
                <a16:creationId xmlns:a16="http://schemas.microsoft.com/office/drawing/2014/main" id="{51F9242A-D916-0D2D-FD2B-F2D692F53A48}"/>
              </a:ext>
            </a:extLst>
          </p:cNvPr>
          <p:cNvPicPr>
            <a:picLocks noGrp="1" noChangeAspect="1"/>
          </p:cNvPicPr>
          <p:nvPr>
            <p:ph type="pic" sz="quarter" idx="67"/>
          </p:nvPr>
        </p:nvPicPr>
        <p:blipFill>
          <a:blip r:embed="rId2"/>
          <a:srcRect t="647" b="647"/>
          <a:stretch>
            <a:fillRect/>
          </a:stretch>
        </p:blipFill>
        <p:spPr/>
      </p:pic>
    </p:spTree>
    <p:extLst>
      <p:ext uri="{BB962C8B-B14F-4D97-AF65-F5344CB8AC3E}">
        <p14:creationId xmlns:p14="http://schemas.microsoft.com/office/powerpoint/2010/main" val="116480247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err="1">
                <a:solidFill>
                  <a:srgbClr val="459597"/>
                </a:solidFill>
              </a:rPr>
              <a:t>Zaključili</a:t>
            </a:r>
            <a:r>
              <a:rPr lang="en-US" sz="3200" b="1" dirty="0">
                <a:solidFill>
                  <a:srgbClr val="459597"/>
                </a:solidFill>
              </a:rPr>
              <a:t> </a:t>
            </a:r>
            <a:r>
              <a:rPr lang="en-US" sz="3200" b="1" dirty="0" err="1">
                <a:solidFill>
                  <a:srgbClr val="459597"/>
                </a:solidFill>
              </a:rPr>
              <a:t>ste</a:t>
            </a:r>
            <a:r>
              <a:rPr lang="en-US" sz="3200" b="1" dirty="0">
                <a:solidFill>
                  <a:srgbClr val="459597"/>
                </a:solidFill>
              </a:rPr>
              <a:t> …             Modul 5 (1. del)</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3906799"/>
            <a:ext cx="4734298" cy="1696426"/>
          </a:xfrm>
          <a:prstGeom prst="rect">
            <a:avLst/>
          </a:prstGeom>
          <a:noFill/>
        </p:spPr>
        <p:txBody>
          <a:bodyPr wrap="square" rtlCol="0">
            <a:spAutoFit/>
          </a:bodyPr>
          <a:lstStyle/>
          <a:p>
            <a:pPr algn="ctr">
              <a:lnSpc>
                <a:spcPts val="2520"/>
              </a:lnSpc>
            </a:pPr>
            <a:r>
              <a:rPr lang="en-IE" sz="2400" b="1" dirty="0">
                <a:solidFill>
                  <a:srgbClr val="459597"/>
                </a:solidFill>
              </a:rPr>
              <a:t>Poglavje 1: </a:t>
            </a:r>
            <a:r>
              <a:rPr lang="en-IE" sz="2400" dirty="0">
                <a:solidFill>
                  <a:srgbClr val="414141"/>
                </a:solidFill>
              </a:rPr>
              <a:t>Upravljanje potovanja gosta – pred, med </a:t>
            </a:r>
          </a:p>
          <a:p>
            <a:pPr algn="ctr">
              <a:lnSpc>
                <a:spcPts val="2520"/>
              </a:lnSpc>
            </a:pPr>
            <a:r>
              <a:rPr lang="en-IE" sz="2400" dirty="0">
                <a:solidFill>
                  <a:srgbClr val="414141"/>
                </a:solidFill>
              </a:rPr>
              <a:t>in po bivanju</a:t>
            </a:r>
          </a:p>
          <a:p>
            <a:pPr algn="ctr">
              <a:lnSpc>
                <a:spcPts val="2520"/>
              </a:lnSpc>
            </a:pP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92374" y="616259"/>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 5 (2. del)</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292374" y="1229510"/>
            <a:ext cx="4464312" cy="2658228"/>
          </a:xfrm>
          <a:prstGeom prst="rect">
            <a:avLst/>
          </a:prstGeom>
          <a:noFill/>
        </p:spPr>
        <p:txBody>
          <a:bodyPr wrap="square" rtlCol="0">
            <a:spAutoFit/>
          </a:bodyPr>
          <a:lstStyle/>
          <a:p>
            <a:pPr algn="ctr">
              <a:lnSpc>
                <a:spcPts val="2520"/>
              </a:lnSpc>
            </a:pPr>
            <a:r>
              <a:rPr lang="en-IE" sz="2400" b="1" dirty="0">
                <a:solidFill>
                  <a:srgbClr val="EC7C69"/>
                </a:solidFill>
              </a:rPr>
              <a:t>Poglavje 2: </a:t>
            </a:r>
            <a:r>
              <a:rPr lang="en-IE" sz="2400" dirty="0">
                <a:solidFill>
                  <a:srgbClr val="414141"/>
                </a:solidFill>
              </a:rPr>
              <a:t>Orodja in sistemi za učinkovito delovanje</a:t>
            </a:r>
          </a:p>
          <a:p>
            <a:pPr algn="ctr">
              <a:lnSpc>
                <a:spcPts val="2520"/>
              </a:lnSpc>
            </a:pPr>
            <a:endParaRPr lang="en-IE" sz="2400" dirty="0">
              <a:solidFill>
                <a:srgbClr val="414141"/>
              </a:solidFill>
            </a:endParaRPr>
          </a:p>
          <a:p>
            <a:pPr algn="ctr">
              <a:lnSpc>
                <a:spcPts val="2520"/>
              </a:lnSpc>
            </a:pPr>
            <a:r>
              <a:rPr lang="en-IE" sz="2400" b="1" dirty="0">
                <a:solidFill>
                  <a:srgbClr val="EC7C69"/>
                </a:solidFill>
              </a:rPr>
              <a:t>Poglavje 3: </a:t>
            </a:r>
            <a:r>
              <a:rPr lang="en-IE" sz="2400" dirty="0">
                <a:solidFill>
                  <a:srgbClr val="414141"/>
                </a:solidFill>
              </a:rPr>
              <a:t>Pametna rast</a:t>
            </a:r>
          </a:p>
          <a:p>
            <a:pPr algn="ctr">
              <a:lnSpc>
                <a:spcPts val="2520"/>
              </a:lnSpc>
            </a:pPr>
            <a:r>
              <a:rPr lang="en-IE" sz="2400" dirty="0">
                <a:solidFill>
                  <a:srgbClr val="414141"/>
                </a:solidFill>
              </a:rPr>
              <a:t> – partnerstva, dodatna prodaja in dolgoročno načrtovanje</a:t>
            </a:r>
          </a:p>
          <a:p>
            <a:pPr algn="ctr">
              <a:lnSpc>
                <a:spcPts val="2520"/>
              </a:lnSpc>
            </a:pPr>
            <a:endParaRPr lang="en-IE" sz="2400" dirty="0">
              <a:solidFill>
                <a:srgbClr val="414141"/>
              </a:solidFill>
            </a:endParaRP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654630" y="5112701"/>
            <a:ext cx="2093956" cy="990015"/>
          </a:xfrm>
          <a:prstGeom prst="rect">
            <a:avLst/>
          </a:prstGeom>
          <a:noFill/>
        </p:spPr>
        <p:txBody>
          <a:bodyPr wrap="square" lIns="91440" tIns="45720" rIns="91440" bIns="45720" anchor="t">
            <a:spAutoFit/>
          </a:bodyPr>
          <a:lstStyle/>
          <a:p>
            <a:pPr algn="ctr">
              <a:lnSpc>
                <a:spcPts val="3540"/>
              </a:lnSpc>
            </a:pPr>
            <a:r>
              <a:rPr lang="en-US" sz="3200" b="1" dirty="0">
                <a:solidFill>
                  <a:schemeClr val="bg1"/>
                </a:solidFill>
              </a:rPr>
              <a:t>Naslednje </a:t>
            </a:r>
            <a:r>
              <a:rPr lang="en-US" sz="3200" b="1">
                <a:solidFill>
                  <a:schemeClr val="bg1"/>
                </a:solidFill>
              </a:rPr>
              <a:t>je …</a:t>
            </a:r>
            <a:endParaRPr lang="en-US" sz="320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3510963" y="979749"/>
            <a:ext cx="2459491" cy="941283"/>
          </a:xfrm>
          <a:prstGeom prst="rect">
            <a:avLst/>
          </a:prstGeom>
          <a:noFill/>
        </p:spPr>
        <p:txBody>
          <a:bodyPr wrap="square">
            <a:spAutoFit/>
          </a:bodyPr>
          <a:lstStyle/>
          <a:p>
            <a:pPr algn="ctr">
              <a:lnSpc>
                <a:spcPts val="3340"/>
              </a:lnSpc>
            </a:pPr>
            <a:r>
              <a:rPr lang="en-US" sz="3200" b="1" dirty="0">
                <a:solidFill>
                  <a:schemeClr val="bg1"/>
                </a:solidFill>
              </a:rPr>
              <a:t>Dobro opravljeno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4B62E-661E-E8A3-6785-8D40A9572BE4}"/>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AE752E43-493E-0FA7-2AFA-9DCD82469B6A}"/>
              </a:ext>
            </a:extLst>
          </p:cNvPr>
          <p:cNvSpPr txBox="1">
            <a:spLocks/>
          </p:cNvSpPr>
          <p:nvPr/>
        </p:nvSpPr>
        <p:spPr>
          <a:xfrm>
            <a:off x="629645" y="307773"/>
            <a:ext cx="882459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Uvod – Upravljanje potovanja gosta – pred, med in po bivanju</a:t>
            </a:r>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744F8B49-D69A-6E72-728B-56285D55571E}"/>
              </a:ext>
            </a:extLst>
          </p:cNvPr>
          <p:cNvCxnSpPr>
            <a:cxnSpLocks/>
          </p:cNvCxnSpPr>
          <p:nvPr/>
        </p:nvCxnSpPr>
        <p:spPr>
          <a:xfrm>
            <a:off x="0" y="1500714"/>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D2EB433A-48BA-2209-0B5B-A2026216FC41}"/>
              </a:ext>
            </a:extLst>
          </p:cNvPr>
          <p:cNvSpPr txBox="1">
            <a:spLocks/>
          </p:cNvSpPr>
          <p:nvPr/>
        </p:nvSpPr>
        <p:spPr>
          <a:xfrm>
            <a:off x="629645" y="1889178"/>
            <a:ext cx="9624698" cy="3902247"/>
          </a:xfrm>
          <a:prstGeom prst="rect">
            <a:avLst/>
          </a:prstGeom>
        </p:spPr>
        <p:txBody>
          <a:bodyPr lIns="91440" tIns="45720" rIns="91440" bIns="45720" numCol="1" spcCol="36000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340"/>
              </a:lnSpc>
              <a:buClr>
                <a:srgbClr val="EC7C69"/>
              </a:buClr>
            </a:pPr>
            <a:r>
              <a:rPr lang="en-GB" sz="2200" dirty="0">
                <a:solidFill>
                  <a:srgbClr val="414141"/>
                </a:solidFill>
              </a:rPr>
              <a:t>Izkušnja vsakega gosta se začne v trenutku, ko najde vašo ponudbo, in se nadaljuje tudi po odhodu. Dobro potovanje gosta sestavljajo majhni koraki – </a:t>
            </a:r>
            <a:r>
              <a:rPr lang="en-GB" sz="2200" dirty="0" err="1">
                <a:solidFill>
                  <a:srgbClr val="414141"/>
                </a:solidFill>
              </a:rPr>
              <a:t>rezervacija</a:t>
            </a:r>
            <a:r>
              <a:rPr lang="en-GB" sz="2200" dirty="0">
                <a:solidFill>
                  <a:srgbClr val="414141"/>
                </a:solidFill>
              </a:rPr>
              <a:t>, </a:t>
            </a:r>
            <a:r>
              <a:rPr lang="en-GB" sz="2200" dirty="0" err="1">
                <a:solidFill>
                  <a:srgbClr val="414141"/>
                </a:solidFill>
              </a:rPr>
              <a:t>prihod</a:t>
            </a:r>
            <a:r>
              <a:rPr lang="en-GB" sz="2200" dirty="0">
                <a:solidFill>
                  <a:srgbClr val="414141"/>
                </a:solidFill>
              </a:rPr>
              <a:t>, </a:t>
            </a:r>
            <a:r>
              <a:rPr lang="en-GB" sz="2200" dirty="0" err="1">
                <a:solidFill>
                  <a:srgbClr val="414141"/>
                </a:solidFill>
              </a:rPr>
              <a:t>bivanje</a:t>
            </a:r>
            <a:r>
              <a:rPr lang="en-GB" sz="2200" dirty="0">
                <a:solidFill>
                  <a:srgbClr val="414141"/>
                </a:solidFill>
              </a:rPr>
              <a:t> in </a:t>
            </a:r>
            <a:r>
              <a:rPr lang="en-GB" sz="2200" dirty="0" err="1">
                <a:solidFill>
                  <a:srgbClr val="414141"/>
                </a:solidFill>
              </a:rPr>
              <a:t>nadaljnje</a:t>
            </a:r>
            <a:r>
              <a:rPr lang="en-GB" sz="2200" dirty="0">
                <a:solidFill>
                  <a:srgbClr val="414141"/>
                </a:solidFill>
              </a:rPr>
              <a:t> spremljanje po odhodu. Na vsakem koraku imate priložnost, da gostom zagotovite prijetno, varno in skrbno doživetje. </a:t>
            </a:r>
          </a:p>
          <a:p>
            <a:pPr indent="0">
              <a:lnSpc>
                <a:spcPts val="2340"/>
              </a:lnSpc>
              <a:buClr>
                <a:srgbClr val="EC7C69"/>
              </a:buClr>
            </a:pPr>
            <a:endParaRPr lang="en-GB" sz="2200" dirty="0">
              <a:solidFill>
                <a:srgbClr val="414141"/>
              </a:solidFill>
            </a:endParaRPr>
          </a:p>
          <a:p>
            <a:pPr indent="0">
              <a:lnSpc>
                <a:spcPts val="2340"/>
              </a:lnSpc>
              <a:buClr>
                <a:srgbClr val="EC7C69"/>
              </a:buClr>
            </a:pPr>
            <a:r>
              <a:rPr lang="en-GB" sz="2200" dirty="0">
                <a:solidFill>
                  <a:srgbClr val="414141"/>
                </a:solidFill>
              </a:rPr>
              <a:t>V tem poglavju se boste naučili, kako jasno komunicirati, dodati osebne dotike, ki odražajo vaš stil in lokalno okolje, ter reševati probleme mirno in profesionalno. Naučili se boste tudi preprostih načinov, kako pridobiti dobre ocene, spodbuditi goste, da se vrnejo, in jih prepričati, da vas priporočijo drugim. Ko dobro upravljate celotno potovanje gostov, gradite zaupanje, ustvarjate lepe spomine za svoje goste in sčasoma razširjate svoje poslovanje.</a:t>
            </a:r>
          </a:p>
          <a:p>
            <a:pPr indent="0">
              <a:lnSpc>
                <a:spcPts val="2340"/>
              </a:lnSpc>
              <a:buClr>
                <a:srgbClr val="EC7C69"/>
              </a:buClr>
            </a:pPr>
            <a:endParaRPr lang="en-US" sz="2200" dirty="0">
              <a:solidFill>
                <a:srgbClr val="414141"/>
              </a:solidFill>
            </a:endParaRPr>
          </a:p>
        </p:txBody>
      </p:sp>
      <p:pic>
        <p:nvPicPr>
          <p:cNvPr id="2" name="Picture 1">
            <a:extLst>
              <a:ext uri="{FF2B5EF4-FFF2-40B4-BE49-F238E27FC236}">
                <a16:creationId xmlns:a16="http://schemas.microsoft.com/office/drawing/2014/main" id="{D9FAF786-B9E2-8826-964D-8E5C07EFAE81}"/>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8720939" y="4199819"/>
            <a:ext cx="3580276" cy="2659133"/>
          </a:xfrm>
          <a:prstGeom prst="rect">
            <a:avLst/>
          </a:prstGeom>
        </p:spPr>
      </p:pic>
      <p:sp>
        <p:nvSpPr>
          <p:cNvPr id="3" name="TextBox 2">
            <a:extLst>
              <a:ext uri="{FF2B5EF4-FFF2-40B4-BE49-F238E27FC236}">
                <a16:creationId xmlns:a16="http://schemas.microsoft.com/office/drawing/2014/main" id="{3779196A-1ACC-6549-C2A9-947F08747415}"/>
              </a:ext>
            </a:extLst>
          </p:cNvPr>
          <p:cNvSpPr txBox="1"/>
          <p:nvPr/>
        </p:nvSpPr>
        <p:spPr>
          <a:xfrm>
            <a:off x="629645" y="6056924"/>
            <a:ext cx="7457765" cy="369332"/>
          </a:xfrm>
          <a:prstGeom prst="rect">
            <a:avLst/>
          </a:prstGeom>
          <a:noFill/>
        </p:spPr>
        <p:txBody>
          <a:bodyPr wrap="square" rtlCol="0">
            <a:spAutoFit/>
          </a:bodyPr>
          <a:lstStyle/>
          <a:p>
            <a:r>
              <a:rPr lang="en-IE" b="1" dirty="0">
                <a:solidFill>
                  <a:srgbClr val="414141"/>
                </a:solidFill>
              </a:rPr>
              <a:t>Vir: </a:t>
            </a:r>
            <a:r>
              <a:rPr lang="en-US" dirty="0" err="1">
                <a:solidFill>
                  <a:srgbClr val="459597"/>
                </a:solidFill>
              </a:rPr>
              <a:t>Booking.com </a:t>
            </a:r>
            <a:r>
              <a:rPr lang="en-US" dirty="0">
                <a:solidFill>
                  <a:srgbClr val="459597"/>
                </a:solidFill>
              </a:rPr>
              <a:t>Partner Hub – »Zagotavljanje odličnih izkušenj gostom«</a:t>
            </a:r>
            <a:endParaRPr lang="en-IE" dirty="0">
              <a:solidFill>
                <a:srgbClr val="459597"/>
              </a:solidFill>
            </a:endParaRPr>
          </a:p>
        </p:txBody>
      </p:sp>
      <p:sp>
        <p:nvSpPr>
          <p:cNvPr id="7" name="Slide Number Placeholder 5">
            <a:extLst>
              <a:ext uri="{FF2B5EF4-FFF2-40B4-BE49-F238E27FC236}">
                <a16:creationId xmlns:a16="http://schemas.microsoft.com/office/drawing/2014/main" id="{724492B5-235D-D735-1EAC-806BFD8C626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8</a:t>
            </a:fld>
            <a:endParaRPr lang="fr-CA" sz="1200" dirty="0"/>
          </a:p>
        </p:txBody>
      </p:sp>
    </p:spTree>
    <p:extLst>
      <p:ext uri="{BB962C8B-B14F-4D97-AF65-F5344CB8AC3E}">
        <p14:creationId xmlns:p14="http://schemas.microsoft.com/office/powerpoint/2010/main" val="35132360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FC397-5D33-5EF5-B62A-9C10A6E4DDF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78F2A95-22F0-0A77-B0ED-D1DE9773DEF0}"/>
              </a:ext>
            </a:extLst>
          </p:cNvPr>
          <p:cNvSpPr>
            <a:spLocks noGrp="1"/>
          </p:cNvSpPr>
          <p:nvPr>
            <p:ph type="body" sz="quarter" idx="16"/>
          </p:nvPr>
        </p:nvSpPr>
        <p:spPr>
          <a:xfrm>
            <a:off x="457303" y="349193"/>
            <a:ext cx="10614687" cy="803654"/>
          </a:xfrm>
        </p:spPr>
        <p:txBody>
          <a:bodyPr lIns="91440" tIns="45720" rIns="91440" bIns="45720" anchor="t">
            <a:noAutofit/>
          </a:bodyPr>
          <a:lstStyle/>
          <a:p>
            <a:r>
              <a:rPr lang="en-US" dirty="0">
                <a:ea typeface="Calibri"/>
                <a:cs typeface="Calibri"/>
              </a:rPr>
              <a:t>Potovanje gosta</a:t>
            </a:r>
          </a:p>
        </p:txBody>
      </p:sp>
      <p:cxnSp>
        <p:nvCxnSpPr>
          <p:cNvPr id="2" name="Straight Connector 1">
            <a:extLst>
              <a:ext uri="{FF2B5EF4-FFF2-40B4-BE49-F238E27FC236}">
                <a16:creationId xmlns:a16="http://schemas.microsoft.com/office/drawing/2014/main" id="{E5308BA8-BD73-2509-C914-B25EAC3313BB}"/>
              </a:ext>
            </a:extLst>
          </p:cNvPr>
          <p:cNvCxnSpPr>
            <a:cxnSpLocks/>
          </p:cNvCxnSpPr>
          <p:nvPr/>
        </p:nvCxnSpPr>
        <p:spPr>
          <a:xfrm>
            <a:off x="0" y="1046674"/>
            <a:ext cx="32221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graphicFrame>
        <p:nvGraphicFramePr>
          <p:cNvPr id="8" name="Tabela 7">
            <a:extLst>
              <a:ext uri="{FF2B5EF4-FFF2-40B4-BE49-F238E27FC236}">
                <a16:creationId xmlns:a16="http://schemas.microsoft.com/office/drawing/2014/main" id="{7506D4EB-4806-FF78-CFF1-128FD64BBD8A}"/>
              </a:ext>
            </a:extLst>
          </p:cNvPr>
          <p:cNvGraphicFramePr>
            <a:graphicFrameLocks noGrp="1"/>
          </p:cNvGraphicFramePr>
          <p:nvPr>
            <p:extLst>
              <p:ext uri="{D42A27DB-BD31-4B8C-83A1-F6EECF244321}">
                <p14:modId xmlns:p14="http://schemas.microsoft.com/office/powerpoint/2010/main" val="3633023476"/>
              </p:ext>
            </p:extLst>
          </p:nvPr>
        </p:nvGraphicFramePr>
        <p:xfrm>
          <a:off x="494860" y="1345788"/>
          <a:ext cx="11082089" cy="4435508"/>
        </p:xfrm>
        <a:graphic>
          <a:graphicData uri="http://schemas.openxmlformats.org/drawingml/2006/table">
            <a:tbl>
              <a:tblPr firstRow="1" bandRow="1">
                <a:tableStyleId>{5C22544A-7EE6-4342-B048-85BDC9FD1C3A}</a:tableStyleId>
              </a:tblPr>
              <a:tblGrid>
                <a:gridCol w="1354665">
                  <a:extLst>
                    <a:ext uri="{9D8B030D-6E8A-4147-A177-3AD203B41FA5}">
                      <a16:colId xmlns:a16="http://schemas.microsoft.com/office/drawing/2014/main" val="1886933163"/>
                    </a:ext>
                  </a:extLst>
                </a:gridCol>
                <a:gridCol w="1415857">
                  <a:extLst>
                    <a:ext uri="{9D8B030D-6E8A-4147-A177-3AD203B41FA5}">
                      <a16:colId xmlns:a16="http://schemas.microsoft.com/office/drawing/2014/main" val="3141866495"/>
                    </a:ext>
                  </a:extLst>
                </a:gridCol>
                <a:gridCol w="1385262">
                  <a:extLst>
                    <a:ext uri="{9D8B030D-6E8A-4147-A177-3AD203B41FA5}">
                      <a16:colId xmlns:a16="http://schemas.microsoft.com/office/drawing/2014/main" val="421359927"/>
                    </a:ext>
                  </a:extLst>
                </a:gridCol>
                <a:gridCol w="1471083">
                  <a:extLst>
                    <a:ext uri="{9D8B030D-6E8A-4147-A177-3AD203B41FA5}">
                      <a16:colId xmlns:a16="http://schemas.microsoft.com/office/drawing/2014/main" val="1178434084"/>
                    </a:ext>
                  </a:extLst>
                </a:gridCol>
                <a:gridCol w="1299440">
                  <a:extLst>
                    <a:ext uri="{9D8B030D-6E8A-4147-A177-3AD203B41FA5}">
                      <a16:colId xmlns:a16="http://schemas.microsoft.com/office/drawing/2014/main" val="2270773007"/>
                    </a:ext>
                  </a:extLst>
                </a:gridCol>
                <a:gridCol w="1232972">
                  <a:extLst>
                    <a:ext uri="{9D8B030D-6E8A-4147-A177-3AD203B41FA5}">
                      <a16:colId xmlns:a16="http://schemas.microsoft.com/office/drawing/2014/main" val="2044698918"/>
                    </a:ext>
                  </a:extLst>
                </a:gridCol>
                <a:gridCol w="1306284">
                  <a:extLst>
                    <a:ext uri="{9D8B030D-6E8A-4147-A177-3AD203B41FA5}">
                      <a16:colId xmlns:a16="http://schemas.microsoft.com/office/drawing/2014/main" val="926010109"/>
                    </a:ext>
                  </a:extLst>
                </a:gridCol>
                <a:gridCol w="1616526">
                  <a:extLst>
                    <a:ext uri="{9D8B030D-6E8A-4147-A177-3AD203B41FA5}">
                      <a16:colId xmlns:a16="http://schemas.microsoft.com/office/drawing/2014/main" val="772395447"/>
                    </a:ext>
                  </a:extLst>
                </a:gridCol>
              </a:tblGrid>
              <a:tr h="1008032">
                <a:tc>
                  <a:txBody>
                    <a:bodyPr/>
                    <a:lstStyle/>
                    <a:p>
                      <a:pPr>
                        <a:lnSpc>
                          <a:spcPts val="1960"/>
                        </a:lnSpc>
                      </a:pPr>
                      <a:r>
                        <a:rPr lang="sl-SI" sz="1900" dirty="0">
                          <a:solidFill>
                            <a:schemeClr val="bg1"/>
                          </a:solidFill>
                          <a:latin typeface="Calibri" panose="020F0502020204030204" pitchFamily="34" charset="0"/>
                          <a:cs typeface="Calibri" panose="020F0502020204030204" pitchFamily="34" charset="0"/>
                        </a:rPr>
                        <a:t>Stopnje potovanja gosta</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rgbClr val="EC7C69"/>
                    </a:solidFill>
                  </a:tcPr>
                </a:tc>
                <a:tc>
                  <a:txBody>
                    <a:bodyPr/>
                    <a:lstStyle/>
                    <a:p>
                      <a:pPr>
                        <a:lnSpc>
                          <a:spcPts val="1960"/>
                        </a:lnSpc>
                      </a:pPr>
                      <a:r>
                        <a:rPr lang="sl-SI" sz="1900" dirty="0">
                          <a:solidFill>
                            <a:schemeClr val="bg1"/>
                          </a:solidFill>
                          <a:latin typeface="Calibri" panose="020F0502020204030204" pitchFamily="34" charset="0"/>
                          <a:cs typeface="Calibri" panose="020F0502020204030204" pitchFamily="34" charset="0"/>
                        </a:rPr>
                        <a:t>Navdih in raziskovanje</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rgbClr val="EC7C69"/>
                    </a:solidFill>
                  </a:tcPr>
                </a:tc>
                <a:tc>
                  <a:txBody>
                    <a:bodyPr/>
                    <a:lstStyle/>
                    <a:p>
                      <a:pPr>
                        <a:lnSpc>
                          <a:spcPts val="1960"/>
                        </a:lnSpc>
                      </a:pPr>
                      <a:r>
                        <a:rPr lang="en-IE" sz="1900" dirty="0">
                          <a:solidFill>
                            <a:schemeClr val="bg1"/>
                          </a:solidFill>
                          <a:latin typeface="Calibri" panose="020F0502020204030204" pitchFamily="34" charset="0"/>
                          <a:cs typeface="Calibri" panose="020F0502020204030204" pitchFamily="34" charset="0"/>
                        </a:rPr>
                        <a:t>Rezervacije</a:t>
                      </a:r>
                      <a:endParaRPr lang="sl-SI" sz="1900" dirty="0">
                        <a:solidFill>
                          <a:schemeClr val="bg1"/>
                        </a:solidFill>
                        <a:latin typeface="Calibri" panose="020F0502020204030204" pitchFamily="34" charset="0"/>
                        <a:cs typeface="Calibri" panose="020F0502020204030204" pitchFamily="34" charset="0"/>
                      </a:endParaRP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rgbClr val="EC7C69"/>
                    </a:solidFill>
                  </a:tcPr>
                </a:tc>
                <a:tc>
                  <a:txBody>
                    <a:bodyPr/>
                    <a:lstStyle/>
                    <a:p>
                      <a:pPr>
                        <a:lnSpc>
                          <a:spcPts val="1960"/>
                        </a:lnSpc>
                      </a:pPr>
                      <a:r>
                        <a:rPr lang="sl-SI" sz="1900" dirty="0">
                          <a:solidFill>
                            <a:schemeClr val="bg1"/>
                          </a:solidFill>
                          <a:latin typeface="Calibri" panose="020F0502020204030204" pitchFamily="34" charset="0"/>
                          <a:cs typeface="Calibri" panose="020F0502020204030204" pitchFamily="34" charset="0"/>
                        </a:rPr>
                        <a:t>Načrtovanje pred prihodom</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rgbClr val="EC7C69"/>
                    </a:solidFill>
                  </a:tcPr>
                </a:tc>
                <a:tc>
                  <a:txBody>
                    <a:bodyPr/>
                    <a:lstStyle/>
                    <a:p>
                      <a:pPr>
                        <a:lnSpc>
                          <a:spcPts val="1960"/>
                        </a:lnSpc>
                      </a:pPr>
                      <a:r>
                        <a:rPr lang="sl-SI" sz="1900" dirty="0">
                          <a:solidFill>
                            <a:schemeClr val="bg1"/>
                          </a:solidFill>
                          <a:latin typeface="Calibri" panose="020F0502020204030204" pitchFamily="34" charset="0"/>
                          <a:cs typeface="Calibri" panose="020F0502020204030204" pitchFamily="34" charset="0"/>
                        </a:rPr>
                        <a:t>Prijava</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rgbClr val="EC7C69"/>
                    </a:solidFill>
                  </a:tcPr>
                </a:tc>
                <a:tc>
                  <a:txBody>
                    <a:bodyPr/>
                    <a:lstStyle/>
                    <a:p>
                      <a:pPr>
                        <a:lnSpc>
                          <a:spcPts val="1960"/>
                        </a:lnSpc>
                      </a:pPr>
                      <a:r>
                        <a:rPr lang="sl-SI" sz="1900" dirty="0">
                          <a:solidFill>
                            <a:schemeClr val="bg1"/>
                          </a:solidFill>
                          <a:latin typeface="Calibri" panose="020F0502020204030204" pitchFamily="34" charset="0"/>
                          <a:cs typeface="Calibri" panose="020F0502020204030204" pitchFamily="34" charset="0"/>
                        </a:rPr>
                        <a:t>Bivanje</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rgbClr val="EC7C69"/>
                    </a:solidFill>
                  </a:tcPr>
                </a:tc>
                <a:tc>
                  <a:txBody>
                    <a:bodyPr/>
                    <a:lstStyle/>
                    <a:p>
                      <a:pPr>
                        <a:lnSpc>
                          <a:spcPts val="1960"/>
                        </a:lnSpc>
                      </a:pPr>
                      <a:r>
                        <a:rPr lang="sl-SI" sz="1900" dirty="0">
                          <a:solidFill>
                            <a:schemeClr val="bg1"/>
                          </a:solidFill>
                          <a:latin typeface="Calibri" panose="020F0502020204030204" pitchFamily="34" charset="0"/>
                          <a:cs typeface="Calibri" panose="020F0502020204030204" pitchFamily="34" charset="0"/>
                        </a:rPr>
                        <a:t>Odjava</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rgbClr val="EC7C69"/>
                    </a:solidFill>
                  </a:tcPr>
                </a:tc>
                <a:tc>
                  <a:txBody>
                    <a:bodyPr/>
                    <a:lstStyle/>
                    <a:p>
                      <a:pPr>
                        <a:lnSpc>
                          <a:spcPts val="1960"/>
                        </a:lnSpc>
                      </a:pPr>
                      <a:r>
                        <a:rPr lang="sl-SI" sz="1900" dirty="0">
                          <a:solidFill>
                            <a:schemeClr val="bg1"/>
                          </a:solidFill>
                          <a:latin typeface="Calibri" panose="020F0502020204030204" pitchFamily="34" charset="0"/>
                          <a:cs typeface="Calibri" panose="020F0502020204030204" pitchFamily="34" charset="0"/>
                        </a:rPr>
                        <a:t>Ocena in po bivanju</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rgbClr val="EC7C69"/>
                    </a:solidFill>
                  </a:tcPr>
                </a:tc>
                <a:extLst>
                  <a:ext uri="{0D108BD9-81ED-4DB2-BD59-A6C34878D82A}">
                    <a16:rowId xmlns:a16="http://schemas.microsoft.com/office/drawing/2014/main" val="1387785908"/>
                  </a:ext>
                </a:extLst>
              </a:tr>
              <a:tr h="1008032">
                <a:tc>
                  <a:txBody>
                    <a:bodyPr/>
                    <a:lstStyle/>
                    <a:p>
                      <a:pPr>
                        <a:lnSpc>
                          <a:spcPts val="1960"/>
                        </a:lnSpc>
                      </a:pPr>
                      <a:r>
                        <a:rPr lang="sl-SI" sz="1900" b="1" dirty="0">
                          <a:solidFill>
                            <a:srgbClr val="459597"/>
                          </a:solidFill>
                          <a:latin typeface="Calibri" panose="020F0502020204030204" pitchFamily="34" charset="0"/>
                          <a:cs typeface="Calibri" panose="020F0502020204030204" pitchFamily="34" charset="0"/>
                        </a:rPr>
                        <a:t>Motivatorji in težave</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a:lnSpc>
                          <a:spcPts val="1660"/>
                        </a:lnSpc>
                      </a:pPr>
                      <a:r>
                        <a:rPr lang="sl-SI" sz="1700" dirty="0">
                          <a:solidFill>
                            <a:srgbClr val="414141"/>
                          </a:solidFill>
                          <a:latin typeface="Calibri" panose="020F0502020204030204" pitchFamily="34" charset="0"/>
                          <a:cs typeface="Calibri" panose="020F0502020204030204" pitchFamily="34" charset="0"/>
                        </a:rPr>
                        <a:t>Napišite motivacijske dejavnike in težave gostov v vsaki fazi</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lvl="0">
                        <a:lnSpc>
                          <a:spcPts val="1660"/>
                        </a:lnSpc>
                        <a:buNone/>
                      </a:pPr>
                      <a:r>
                        <a:rPr lang="sl-SI" sz="1700" b="0" i="0" u="none" strike="noStrike" noProof="0" dirty="0">
                          <a:solidFill>
                            <a:srgbClr val="414141"/>
                          </a:solidFill>
                          <a:latin typeface="Calibri" panose="020F0502020204030204" pitchFamily="34" charset="0"/>
                          <a:cs typeface="Calibri" panose="020F0502020204030204" pitchFamily="34" charset="0"/>
                        </a:rPr>
                        <a:t>Navedite motivacijske dejavnike in težave gostov v vsaki fazi</a:t>
                      </a:r>
                      <a:endParaRPr lang="sl-SI" sz="1700" dirty="0">
                        <a:solidFill>
                          <a:srgbClr val="414141"/>
                        </a:solidFill>
                        <a:latin typeface="Calibri" panose="020F0502020204030204" pitchFamily="34" charset="0"/>
                        <a:cs typeface="Calibri" panose="020F0502020204030204" pitchFamily="34" charset="0"/>
                      </a:endParaRP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lvl="0">
                        <a:lnSpc>
                          <a:spcPts val="1660"/>
                        </a:lnSpc>
                        <a:buNone/>
                      </a:pPr>
                      <a:r>
                        <a:rPr lang="sl-SI" sz="1700" b="0" i="0" u="none" strike="noStrike" noProof="0" dirty="0">
                          <a:solidFill>
                            <a:srgbClr val="414141"/>
                          </a:solidFill>
                          <a:latin typeface="Calibri" panose="020F0502020204030204" pitchFamily="34" charset="0"/>
                          <a:cs typeface="Calibri" panose="020F0502020204030204" pitchFamily="34" charset="0"/>
                        </a:rPr>
                        <a:t>Navedite motivatorje in težave gostov v vsaki fazi</a:t>
                      </a:r>
                      <a:endParaRPr lang="sl-SI" sz="1700" dirty="0">
                        <a:solidFill>
                          <a:srgbClr val="414141"/>
                        </a:solidFill>
                        <a:latin typeface="Calibri" panose="020F0502020204030204" pitchFamily="34" charset="0"/>
                        <a:cs typeface="Calibri" panose="020F0502020204030204" pitchFamily="34" charset="0"/>
                      </a:endParaRP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lvl="0">
                        <a:lnSpc>
                          <a:spcPts val="1660"/>
                        </a:lnSpc>
                        <a:buNone/>
                      </a:pPr>
                      <a:r>
                        <a:rPr lang="sl-SI" sz="1700" b="0" i="0" u="none" strike="noStrike" noProof="0" dirty="0">
                          <a:solidFill>
                            <a:srgbClr val="414141"/>
                          </a:solidFill>
                          <a:latin typeface="Calibri" panose="020F0502020204030204" pitchFamily="34" charset="0"/>
                          <a:cs typeface="Calibri" panose="020F0502020204030204" pitchFamily="34" charset="0"/>
                        </a:rPr>
                        <a:t>Navedite motivatorje in težave gostov v vsaki fazi</a:t>
                      </a:r>
                      <a:endParaRPr lang="sl-SI" sz="1700" dirty="0">
                        <a:solidFill>
                          <a:srgbClr val="414141"/>
                        </a:solidFill>
                        <a:latin typeface="Calibri" panose="020F0502020204030204" pitchFamily="34" charset="0"/>
                        <a:cs typeface="Calibri" panose="020F0502020204030204" pitchFamily="34" charset="0"/>
                      </a:endParaRP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lvl="0">
                        <a:lnSpc>
                          <a:spcPts val="1660"/>
                        </a:lnSpc>
                        <a:buNone/>
                      </a:pPr>
                      <a:r>
                        <a:rPr lang="sl-SI" sz="1700" b="0" i="0" u="none" strike="noStrike" noProof="0" dirty="0">
                          <a:solidFill>
                            <a:srgbClr val="414141"/>
                          </a:solidFill>
                          <a:latin typeface="Calibri" panose="020F0502020204030204" pitchFamily="34" charset="0"/>
                          <a:cs typeface="Calibri" panose="020F0502020204030204" pitchFamily="34" charset="0"/>
                        </a:rPr>
                        <a:t>Navedite motivatorje in težave gostov </a:t>
                      </a:r>
                      <a:r>
                        <a:rPr lang="en-IE" sz="1700" b="0" i="0" u="none" strike="noStrike" noProof="0" dirty="0">
                          <a:solidFill>
                            <a:srgbClr val="414141"/>
                          </a:solidFill>
                          <a:latin typeface="Calibri" panose="020F0502020204030204" pitchFamily="34" charset="0"/>
                          <a:cs typeface="Calibri" panose="020F0502020204030204" pitchFamily="34" charset="0"/>
                        </a:rPr>
                        <a:t>na </a:t>
                      </a:r>
                      <a:r>
                        <a:rPr lang="sl-SI" sz="1700" b="0" i="0" u="none" strike="noStrike" noProof="0" dirty="0">
                          <a:solidFill>
                            <a:srgbClr val="414141"/>
                          </a:solidFill>
                          <a:latin typeface="Calibri" panose="020F0502020204030204" pitchFamily="34" charset="0"/>
                          <a:cs typeface="Calibri" panose="020F0502020204030204" pitchFamily="34" charset="0"/>
                        </a:rPr>
                        <a:t>vsaki stopnji</a:t>
                      </a:r>
                      <a:endParaRPr lang="sl-SI" sz="1700" dirty="0">
                        <a:solidFill>
                          <a:srgbClr val="414141"/>
                        </a:solidFill>
                        <a:latin typeface="Calibri" panose="020F0502020204030204" pitchFamily="34" charset="0"/>
                        <a:cs typeface="Calibri" panose="020F0502020204030204" pitchFamily="34" charset="0"/>
                      </a:endParaRP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lvl="0">
                        <a:lnSpc>
                          <a:spcPts val="1660"/>
                        </a:lnSpc>
                        <a:buNone/>
                      </a:pPr>
                      <a:r>
                        <a:rPr lang="sl-SI" sz="1700" b="0" i="0" u="none" strike="noStrike" noProof="0" dirty="0">
                          <a:solidFill>
                            <a:srgbClr val="414141"/>
                          </a:solidFill>
                          <a:latin typeface="Calibri" panose="020F0502020204030204" pitchFamily="34" charset="0"/>
                          <a:cs typeface="Calibri" panose="020F0502020204030204" pitchFamily="34" charset="0"/>
                        </a:rPr>
                        <a:t>Napišite motivacijske dejavnike in težave gostov v vsaki fazi</a:t>
                      </a:r>
                      <a:endParaRPr lang="sl-SI" sz="1700" dirty="0">
                        <a:solidFill>
                          <a:srgbClr val="414141"/>
                        </a:solidFill>
                        <a:latin typeface="Calibri" panose="020F0502020204030204" pitchFamily="34" charset="0"/>
                        <a:cs typeface="Calibri" panose="020F0502020204030204" pitchFamily="34" charset="0"/>
                      </a:endParaRP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lvl="0">
                        <a:lnSpc>
                          <a:spcPts val="1660"/>
                        </a:lnSpc>
                        <a:buNone/>
                      </a:pPr>
                      <a:r>
                        <a:rPr lang="sl-SI" sz="1700" b="0" i="0" u="none" strike="noStrike" noProof="0" dirty="0">
                          <a:solidFill>
                            <a:srgbClr val="414141"/>
                          </a:solidFill>
                          <a:latin typeface="Calibri" panose="020F0502020204030204" pitchFamily="34" charset="0"/>
                          <a:cs typeface="Calibri" panose="020F0502020204030204" pitchFamily="34" charset="0"/>
                        </a:rPr>
                        <a:t>Napišite motivacijske dejavnike in težave gostov v vsaki fazi</a:t>
                      </a:r>
                      <a:endParaRPr lang="sl-SI" sz="1700" dirty="0">
                        <a:solidFill>
                          <a:srgbClr val="414141"/>
                        </a:solidFill>
                        <a:latin typeface="Calibri" panose="020F0502020204030204" pitchFamily="34" charset="0"/>
                        <a:cs typeface="Calibri" panose="020F0502020204030204" pitchFamily="34" charset="0"/>
                      </a:endParaRP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extLst>
                  <a:ext uri="{0D108BD9-81ED-4DB2-BD59-A6C34878D82A}">
                    <a16:rowId xmlns:a16="http://schemas.microsoft.com/office/drawing/2014/main" val="3229714294"/>
                  </a:ext>
                </a:extLst>
              </a:tr>
              <a:tr h="1008032">
                <a:tc>
                  <a:txBody>
                    <a:bodyPr/>
                    <a:lstStyle/>
                    <a:p>
                      <a:pPr>
                        <a:lnSpc>
                          <a:spcPts val="1960"/>
                        </a:lnSpc>
                      </a:pPr>
                      <a:r>
                        <a:rPr lang="sl-SI" sz="1900" b="1" err="1">
                          <a:solidFill>
                            <a:srgbClr val="459597"/>
                          </a:solidFill>
                          <a:latin typeface="Calibri"/>
                          <a:cs typeface="Calibri"/>
                        </a:rPr>
                        <a:t>Stične točke</a:t>
                      </a:r>
                      <a:endParaRPr lang="sl-SI" sz="1900" b="1">
                        <a:solidFill>
                          <a:srgbClr val="459597"/>
                        </a:solidFill>
                        <a:latin typeface="Calibri"/>
                        <a:cs typeface="Calibri"/>
                      </a:endParaRP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a:lnSpc>
                          <a:spcPts val="1660"/>
                        </a:lnSpc>
                      </a:pPr>
                      <a:r>
                        <a:rPr lang="sl-SI" sz="1700" dirty="0">
                          <a:solidFill>
                            <a:srgbClr val="414141"/>
                          </a:solidFill>
                          <a:latin typeface="Calibri" panose="020F0502020204030204" pitchFamily="34" charset="0"/>
                          <a:cs typeface="Calibri" panose="020F0502020204030204" pitchFamily="34" charset="0"/>
                        </a:rPr>
                        <a:t>Ustno priporočilo, družbeni mediji, oglasi na spletnih potovalnih agencijah, vplivneži</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a:lnSpc>
                          <a:spcPts val="1660"/>
                        </a:lnSpc>
                      </a:pPr>
                      <a:r>
                        <a:rPr lang="sl-SI" sz="1700" dirty="0">
                          <a:solidFill>
                            <a:srgbClr val="414141"/>
                          </a:solidFill>
                          <a:latin typeface="Calibri"/>
                          <a:cs typeface="Calibri"/>
                        </a:rPr>
                        <a:t>OTA, e-pošta, podpora strankam, vaša spletna stran</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a:lnSpc>
                          <a:spcPts val="1660"/>
                        </a:lnSpc>
                      </a:pPr>
                      <a:r>
                        <a:rPr lang="sl-SI" sz="1700" dirty="0">
                          <a:solidFill>
                            <a:srgbClr val="414141"/>
                          </a:solidFill>
                          <a:latin typeface="Calibri" panose="020F0502020204030204" pitchFamily="34" charset="0"/>
                          <a:cs typeface="Calibri" panose="020F0502020204030204" pitchFamily="34" charset="0"/>
                        </a:rPr>
                        <a:t>E-pošta, opomniki, podpora strankam</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a:lnSpc>
                          <a:spcPts val="1660"/>
                        </a:lnSpc>
                      </a:pPr>
                      <a:r>
                        <a:rPr lang="sl-SI" sz="1700" dirty="0">
                          <a:solidFill>
                            <a:srgbClr val="414141"/>
                          </a:solidFill>
                          <a:latin typeface="Calibri" panose="020F0502020204030204" pitchFamily="34" charset="0"/>
                          <a:cs typeface="Calibri" panose="020F0502020204030204" pitchFamily="34" charset="0"/>
                        </a:rPr>
                        <a:t>Enostavnost dostopa, pravočasen check-in, stanje sob, osebje (hotela), storitve</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a:lnSpc>
                          <a:spcPts val="1660"/>
                        </a:lnSpc>
                      </a:pPr>
                      <a:r>
                        <a:rPr lang="sl-SI" sz="1700" dirty="0">
                          <a:solidFill>
                            <a:srgbClr val="414141"/>
                          </a:solidFill>
                          <a:latin typeface="Calibri" panose="020F0502020204030204" pitchFamily="34" charset="0"/>
                          <a:cs typeface="Calibri" panose="020F0502020204030204" pitchFamily="34" charset="0"/>
                        </a:rPr>
                        <a:t>Kakovost bivanja, toaletni pribor, (hotelsko) osebje, aktivnosti, stik med bivanjem</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a:lnSpc>
                          <a:spcPts val="1660"/>
                        </a:lnSpc>
                      </a:pPr>
                      <a:r>
                        <a:rPr lang="sl-SI" sz="1700" dirty="0">
                          <a:solidFill>
                            <a:srgbClr val="414141"/>
                          </a:solidFill>
                          <a:latin typeface="Calibri" panose="020F0502020204030204" pitchFamily="34" charset="0"/>
                          <a:cs typeface="Calibri" panose="020F0502020204030204" pitchFamily="34" charset="0"/>
                        </a:rPr>
                        <a:t>Osebje (hotela), storitve ob odjavi, e-pošta</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a:lnSpc>
                          <a:spcPts val="1660"/>
                        </a:lnSpc>
                      </a:pPr>
                      <a:r>
                        <a:rPr lang="sl-SI" sz="1700" dirty="0">
                          <a:solidFill>
                            <a:srgbClr val="414141"/>
                          </a:solidFill>
                          <a:latin typeface="Calibri" panose="020F0502020204030204" pitchFamily="34" charset="0"/>
                          <a:cs typeface="Calibri" panose="020F0502020204030204" pitchFamily="34" charset="0"/>
                        </a:rPr>
                        <a:t>Družabna srečanja, opomniki po e-pošti in komunikacija po bivanju</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extLst>
                  <a:ext uri="{0D108BD9-81ED-4DB2-BD59-A6C34878D82A}">
                    <a16:rowId xmlns:a16="http://schemas.microsoft.com/office/drawing/2014/main" val="1124543049"/>
                  </a:ext>
                </a:extLst>
              </a:tr>
            </a:tbl>
          </a:graphicData>
        </a:graphic>
      </p:graphicFrame>
      <p:pic>
        <p:nvPicPr>
          <p:cNvPr id="5" name="Picture 4">
            <a:extLst>
              <a:ext uri="{FF2B5EF4-FFF2-40B4-BE49-F238E27FC236}">
                <a16:creationId xmlns:a16="http://schemas.microsoft.com/office/drawing/2014/main" id="{0DAB13F7-55D0-A973-A1D5-83F342E962F0}"/>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9085872" y="4760014"/>
            <a:ext cx="2593585" cy="2004595"/>
          </a:xfrm>
          <a:prstGeom prst="rect">
            <a:avLst/>
          </a:prstGeom>
        </p:spPr>
      </p:pic>
      <p:sp>
        <p:nvSpPr>
          <p:cNvPr id="6" name="Slide Number Placeholder 5">
            <a:extLst>
              <a:ext uri="{FF2B5EF4-FFF2-40B4-BE49-F238E27FC236}">
                <a16:creationId xmlns:a16="http://schemas.microsoft.com/office/drawing/2014/main" id="{78E17BB3-AE15-A1F2-3E8A-7ADDBA1691A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9</a:t>
            </a:fld>
            <a:endParaRPr lang="fr-CA" sz="1200" dirty="0"/>
          </a:p>
        </p:txBody>
      </p:sp>
    </p:spTree>
    <p:extLst>
      <p:ext uri="{BB962C8B-B14F-4D97-AF65-F5344CB8AC3E}">
        <p14:creationId xmlns:p14="http://schemas.microsoft.com/office/powerpoint/2010/main" val="653632351"/>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6" ma:contentTypeDescription="Create a new document." ma:contentTypeScope="" ma:versionID="9419557d0d05647896247c76f8082c8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8bb00514f3168b1377ce5798e928eabc"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076E18-2B84-4508-B120-3C096464AE89}">
  <ds:schemaRefs>
    <ds:schemaRef ds:uri="7b53bf8c-4569-44df-ad60-bb18397340c4"/>
    <ds:schemaRef ds:uri="835803b3-5fd4-490d-9118-e08d8d43fc1e"/>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9AC85329-4F53-4995-A204-691117D32702}">
  <ds:schemaRefs>
    <ds:schemaRef ds:uri="http://schemas.microsoft.com/sharepoint/v3/contenttype/forms"/>
  </ds:schemaRefs>
</ds:datastoreItem>
</file>

<file path=customXml/itemProps3.xml><?xml version="1.0" encoding="utf-8"?>
<ds:datastoreItem xmlns:ds="http://schemas.openxmlformats.org/officeDocument/2006/customXml" ds:itemID="{728C4B7F-F70D-4F99-8BAE-81ABA85F55FD}"/>
</file>

<file path=docProps/app.xml><?xml version="1.0" encoding="utf-8"?>
<Properties xmlns="http://schemas.openxmlformats.org/officeDocument/2006/extended-properties" xmlns:vt="http://schemas.openxmlformats.org/officeDocument/2006/docPropsVTypes">
  <TotalTime>836</TotalTime>
  <Words>7838</Words>
  <Application>Microsoft Office PowerPoint</Application>
  <PresentationFormat>Širokozaslonsko</PresentationFormat>
  <Paragraphs>794</Paragraphs>
  <Slides>70</Slides>
  <Notes>5</Notes>
  <HiddenSlides>0</HiddenSlides>
  <MMClips>0</MMClips>
  <ScaleCrop>false</ScaleCrop>
  <HeadingPairs>
    <vt:vector size="4" baseType="variant">
      <vt:variant>
        <vt:lpstr>Tema</vt:lpstr>
      </vt:variant>
      <vt:variant>
        <vt:i4>1</vt:i4>
      </vt:variant>
      <vt:variant>
        <vt:lpstr>Naslovi diapozitivov</vt:lpstr>
      </vt:variant>
      <vt:variant>
        <vt:i4>70</vt:i4>
      </vt:variant>
    </vt:vector>
  </HeadingPairs>
  <TitlesOfParts>
    <vt:vector size="71" baseType="lpstr">
      <vt:lpstr>Office Theme</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docId:368E2463866D7D22D8971A494890AA7E</cp:keywords>
  <cp:lastModifiedBy>Tatjana Klakočar</cp:lastModifiedBy>
  <cp:revision>417</cp:revision>
  <dcterms:created xsi:type="dcterms:W3CDTF">2020-10-14T13:32:04Z</dcterms:created>
  <dcterms:modified xsi:type="dcterms:W3CDTF">2026-01-07T10:33:08Z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y fmtid="{D5CDD505-2E9C-101B-9397-08002B2CF9AE}" pid="3" name="MediaServiceImageTags">
    <vt:lpwstr/>
  </property>
</Properties>
</file>