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
  </p:notesMasterIdLst>
  <p:handoutMasterIdLst>
    <p:handoutMasterId r:id="rId8"/>
  </p:handoutMasterIdLst>
  <p:sldIdLst>
    <p:sldId id="6421" r:id="rId2"/>
    <p:sldId id="6996" r:id="rId3"/>
    <p:sldId id="6994" r:id="rId4"/>
    <p:sldId id="6995" r:id="rId5"/>
    <p:sldId id="699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C7C69"/>
    <a:srgbClr val="494949"/>
    <a:srgbClr val="459597"/>
    <a:srgbClr val="3B7F81"/>
    <a:srgbClr val="00B0F0"/>
    <a:srgbClr val="B8DDDE"/>
    <a:srgbClr val="93CCCD"/>
    <a:srgbClr val="FBA63B"/>
    <a:srgbClr val="E54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10" autoAdjust="0"/>
    <p:restoredTop sz="95082"/>
  </p:normalViewPr>
  <p:slideViewPr>
    <p:cSldViewPr snapToGrid="0" snapToObjects="1">
      <p:cViewPr varScale="1">
        <p:scale>
          <a:sx n="60" d="100"/>
          <a:sy n="60" d="100"/>
        </p:scale>
        <p:origin x="29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26/08/2025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crossoverlodge.com/calculator/" TargetMode="External"/><Relationship Id="rId2" Type="http://schemas.openxmlformats.org/officeDocument/2006/relationships/hyperlink" Target="https://crossoverlodge.com/2025/04/07/how-to-start-set-up-a-glamping-business/" TargetMode="Externa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hyperlink" Target="https://touchstay.com/blog/starting-glamping-business#:~:text=Utilities%20and%20infrastructure%3A%20%C2%A335%2C000%20,%C2%A3150%2C000"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ouchstay.com/blog/starting-glamping-business#:~:text=,materials" TargetMode="Externa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1D523-467A-60D3-A08A-61475A8EE23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45D52CB-F447-9E68-E6B1-7BFD0CBDDB9F}"/>
              </a:ext>
            </a:extLst>
          </p:cNvPr>
          <p:cNvSpPr>
            <a:spLocks noGrp="1"/>
          </p:cNvSpPr>
          <p:nvPr>
            <p:ph type="body" sz="quarter" idx="18"/>
          </p:nvPr>
        </p:nvSpPr>
        <p:spPr>
          <a:xfrm>
            <a:off x="455460" y="4836656"/>
            <a:ext cx="3680605" cy="1403226"/>
          </a:xfrm>
        </p:spPr>
        <p:txBody>
          <a:bodyPr/>
          <a:lstStyle/>
          <a:p>
            <a:pPr>
              <a:lnSpc>
                <a:spcPct val="100000"/>
              </a:lnSpc>
            </a:pPr>
            <a:r>
              <a:rPr lang="en-US" sz="2600" b="0" dirty="0"/>
              <a:t>﻿﻿Financial Planning</a:t>
            </a:r>
            <a:r>
              <a:rPr lang="en-US" sz="2600" b="0"/>
              <a:t>, Budgeting &amp; Costing</a:t>
            </a:r>
            <a:endParaRPr lang="en-US" sz="2600" b="0" dirty="0"/>
          </a:p>
          <a:p>
            <a:pPr>
              <a:lnSpc>
                <a:spcPct val="100000"/>
              </a:lnSpc>
            </a:pPr>
            <a:endParaRPr lang="en-GB" sz="2600" dirty="0"/>
          </a:p>
        </p:txBody>
      </p:sp>
      <p:sp>
        <p:nvSpPr>
          <p:cNvPr id="4" name="Text Placeholder 3">
            <a:extLst>
              <a:ext uri="{FF2B5EF4-FFF2-40B4-BE49-F238E27FC236}">
                <a16:creationId xmlns:a16="http://schemas.microsoft.com/office/drawing/2014/main" id="{66BED652-62F2-9FF1-D75A-A5374EBCB75B}"/>
              </a:ext>
            </a:extLst>
          </p:cNvPr>
          <p:cNvSpPr>
            <a:spLocks noGrp="1"/>
          </p:cNvSpPr>
          <p:nvPr>
            <p:ph type="body" sz="quarter" idx="19"/>
          </p:nvPr>
        </p:nvSpPr>
        <p:spPr>
          <a:xfrm>
            <a:off x="314325" y="3985017"/>
            <a:ext cx="4274607" cy="246741"/>
          </a:xfrm>
        </p:spPr>
        <p:txBody>
          <a:bodyPr/>
          <a:lstStyle/>
          <a:p>
            <a:r>
              <a:rPr lang="en-GB" dirty="0"/>
              <a:t>FREE Resource </a:t>
            </a:r>
          </a:p>
        </p:txBody>
      </p:sp>
      <p:sp>
        <p:nvSpPr>
          <p:cNvPr id="7" name="Slide Number Placeholder 5">
            <a:extLst>
              <a:ext uri="{FF2B5EF4-FFF2-40B4-BE49-F238E27FC236}">
                <a16:creationId xmlns:a16="http://schemas.microsoft.com/office/drawing/2014/main" id="{C7C082AE-5DB8-E89F-682D-A77474DA8F16}"/>
              </a:ext>
            </a:extLst>
          </p:cNvPr>
          <p:cNvSpPr>
            <a:spLocks noGrp="1"/>
          </p:cNvSpPr>
          <p:nvPr>
            <p:ph type="sldNum" sz="quarter" idx="4"/>
          </p:nvPr>
        </p:nvSpPr>
        <p:spPr>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a:t>
            </a:fld>
            <a:endParaRPr lang="fr-CA"/>
          </a:p>
        </p:txBody>
      </p:sp>
      <p:sp>
        <p:nvSpPr>
          <p:cNvPr id="5" name="Text Placeholder 4">
            <a:extLst>
              <a:ext uri="{FF2B5EF4-FFF2-40B4-BE49-F238E27FC236}">
                <a16:creationId xmlns:a16="http://schemas.microsoft.com/office/drawing/2014/main" id="{BBD61CE5-F644-7793-8AC9-47545204253B}"/>
              </a:ext>
            </a:extLst>
          </p:cNvPr>
          <p:cNvSpPr>
            <a:spLocks noGrp="1"/>
          </p:cNvSpPr>
          <p:nvPr>
            <p:ph type="body" sz="quarter" idx="21"/>
          </p:nvPr>
        </p:nvSpPr>
        <p:spPr>
          <a:xfrm>
            <a:off x="7735481" y="257177"/>
            <a:ext cx="4142194" cy="5147782"/>
          </a:xfrm>
        </p:spPr>
        <p:txBody>
          <a:bodyPr/>
          <a:lstStyle/>
          <a:p>
            <a:r>
              <a:rPr lang="en-US" sz="2400" b="1" dirty="0">
                <a:solidFill>
                  <a:srgbClr val="459597"/>
                </a:solidFill>
              </a:rPr>
              <a:t>Inside the Free </a:t>
            </a:r>
            <a:r>
              <a:rPr lang="en-US" sz="2400" b="1">
                <a:solidFill>
                  <a:srgbClr val="459597"/>
                </a:solidFill>
              </a:rPr>
              <a:t>Resource—</a:t>
            </a:r>
          </a:p>
          <a:p>
            <a:endParaRPr lang="en-US" sz="2200" dirty="0">
              <a:solidFill>
                <a:srgbClr val="414141"/>
              </a:solidFill>
            </a:endParaRPr>
          </a:p>
          <a:p>
            <a:r>
              <a:rPr lang="en-IE" sz="2000" dirty="0"/>
              <a:t>We’ve created </a:t>
            </a:r>
            <a:r>
              <a:rPr lang="en-IE" sz="2000" b="1" dirty="0"/>
              <a:t>Sample Budgets for Glamping</a:t>
            </a:r>
            <a:r>
              <a:rPr lang="en-IE" sz="2000" dirty="0"/>
              <a:t> that give you a realistic picture of costs at different scales:</a:t>
            </a:r>
          </a:p>
          <a:p>
            <a:endParaRPr lang="en-IE" sz="2000" dirty="0"/>
          </a:p>
          <a:p>
            <a:pPr lvl="0"/>
            <a:r>
              <a:rPr lang="en-IE" sz="2000" b="1" dirty="0"/>
              <a:t>1 Pod or Tiny Cabin (€53,000 – €201,000)</a:t>
            </a:r>
            <a:r>
              <a:rPr lang="en-IE" sz="2000" dirty="0"/>
              <a:t> – A good way to test the market without huge investment.</a:t>
            </a:r>
          </a:p>
          <a:p>
            <a:pPr lvl="0"/>
            <a:endParaRPr lang="en-IE" sz="2000" dirty="0"/>
          </a:p>
          <a:p>
            <a:pPr lvl="0"/>
            <a:r>
              <a:rPr lang="en-IE" sz="2000" b="1" dirty="0"/>
              <a:t>2 Furnished Tents (€428,700 – €452,700)</a:t>
            </a:r>
            <a:r>
              <a:rPr lang="en-IE" sz="2000" dirty="0"/>
              <a:t> – More setup but also more income potential.</a:t>
            </a:r>
          </a:p>
          <a:p>
            <a:pPr lvl="0"/>
            <a:endParaRPr lang="en-IE" sz="2000" dirty="0"/>
          </a:p>
          <a:p>
            <a:pPr lvl="0"/>
            <a:r>
              <a:rPr lang="en-IE" sz="2000" b="1" dirty="0"/>
              <a:t>5–10 Units (€150,000 – €573,000)</a:t>
            </a:r>
            <a:r>
              <a:rPr lang="en-IE" sz="2000" dirty="0"/>
              <a:t> – A serious investment for those ready to grow into a larger business.</a:t>
            </a:r>
          </a:p>
        </p:txBody>
      </p:sp>
      <p:pic>
        <p:nvPicPr>
          <p:cNvPr id="2" name="Picture 1" descr="Co-funded by the European Union logo in png for web usage">
            <a:extLst>
              <a:ext uri="{FF2B5EF4-FFF2-40B4-BE49-F238E27FC236}">
                <a16:creationId xmlns:a16="http://schemas.microsoft.com/office/drawing/2014/main" id="{F1FF8601-4346-DA15-B12D-3FD4733671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7474" y="6415920"/>
            <a:ext cx="1530819" cy="319792"/>
          </a:xfrm>
          <a:prstGeom prst="rect">
            <a:avLst/>
          </a:prstGeom>
          <a:noFill/>
          <a:ln>
            <a:noFill/>
          </a:ln>
        </p:spPr>
      </p:pic>
      <p:sp>
        <p:nvSpPr>
          <p:cNvPr id="8" name="Rectangle 7">
            <a:extLst>
              <a:ext uri="{FF2B5EF4-FFF2-40B4-BE49-F238E27FC236}">
                <a16:creationId xmlns:a16="http://schemas.microsoft.com/office/drawing/2014/main" id="{2CB0EAC2-986F-1752-6143-BCFD69CFC6E9}"/>
              </a:ext>
            </a:extLst>
          </p:cNvPr>
          <p:cNvSpPr/>
          <p:nvPr/>
        </p:nvSpPr>
        <p:spPr>
          <a:xfrm>
            <a:off x="7237581" y="6269434"/>
            <a:ext cx="4292836" cy="553998"/>
          </a:xfrm>
          <a:prstGeom prst="rect">
            <a:avLst/>
          </a:prstGeom>
        </p:spPr>
        <p:txBody>
          <a:bodyPr wrap="square">
            <a:spAutoFit/>
          </a:bodyPr>
          <a:lstStyle/>
          <a:p>
            <a:pPr algn="just">
              <a:lnSpc>
                <a:spcPts val="880"/>
              </a:lnSpc>
            </a:pPr>
            <a:r>
              <a:rPr lang="en-US" sz="80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9" name="Group 8">
            <a:extLst>
              <a:ext uri="{FF2B5EF4-FFF2-40B4-BE49-F238E27FC236}">
                <a16:creationId xmlns:a16="http://schemas.microsoft.com/office/drawing/2014/main" id="{6CAC3316-AD5C-CD5E-9838-125AEC54D30A}"/>
              </a:ext>
            </a:extLst>
          </p:cNvPr>
          <p:cNvGrpSpPr/>
          <p:nvPr/>
        </p:nvGrpSpPr>
        <p:grpSpPr>
          <a:xfrm>
            <a:off x="4333690" y="5976865"/>
            <a:ext cx="1307461" cy="742180"/>
            <a:chOff x="340586" y="8789227"/>
            <a:chExt cx="1307461" cy="742180"/>
          </a:xfrm>
        </p:grpSpPr>
        <p:sp>
          <p:nvSpPr>
            <p:cNvPr id="11" name="Rectangle 10">
              <a:extLst>
                <a:ext uri="{FF2B5EF4-FFF2-40B4-BE49-F238E27FC236}">
                  <a16:creationId xmlns:a16="http://schemas.microsoft.com/office/drawing/2014/main" id="{E344967F-F56D-C161-4208-7CD8C0FC0815}"/>
                </a:ext>
              </a:extLst>
            </p:cNvPr>
            <p:cNvSpPr/>
            <p:nvPr userDrawn="1"/>
          </p:nvSpPr>
          <p:spPr>
            <a:xfrm>
              <a:off x="340586" y="8789227"/>
              <a:ext cx="1307461" cy="369332"/>
            </a:xfrm>
            <a:prstGeom prst="rect">
              <a:avLst/>
            </a:prstGeom>
          </p:spPr>
          <p:txBody>
            <a:bodyPr wrap="square" anchor="ctr">
              <a:spAutoFit/>
            </a:bodyPr>
            <a:lstStyle/>
            <a:p>
              <a:pPr algn="just"/>
              <a:r>
                <a:rPr lang="en-US" sz="900" b="1">
                  <a:solidFill>
                    <a:schemeClr val="tx1"/>
                  </a:solidFill>
                  <a:latin typeface="+mj-lt"/>
                </a:rPr>
                <a:t>EPIC STAYS is licensed </a:t>
              </a:r>
            </a:p>
            <a:p>
              <a:pPr algn="just"/>
              <a:r>
                <a:rPr lang="en-US" sz="900" b="1">
                  <a:solidFill>
                    <a:schemeClr val="tx1"/>
                  </a:solidFill>
                  <a:latin typeface="+mj-lt"/>
                </a:rPr>
                <a:t>under </a:t>
              </a:r>
              <a:r>
                <a:rPr lang="en-US" sz="900" b="1">
                  <a:solidFill>
                    <a:srgbClr val="459597"/>
                  </a:solidFill>
                  <a:latin typeface="+mj-lt"/>
                  <a:hlinkClick r:id="rId3">
                    <a:extLst>
                      <a:ext uri="{A12FA001-AC4F-418D-AE19-62706E023703}">
                        <ahyp:hlinkClr xmlns:ahyp="http://schemas.microsoft.com/office/drawing/2018/hyperlinkcolor" val="tx"/>
                      </a:ext>
                    </a:extLst>
                  </a:hlinkClick>
                </a:rPr>
                <a:t>CC BY-SA 4.0</a:t>
              </a:r>
              <a:endParaRPr lang="en-US" sz="900" b="1">
                <a:solidFill>
                  <a:schemeClr val="tx1">
                    <a:lumMod val="50000"/>
                    <a:lumOff val="50000"/>
                  </a:schemeClr>
                </a:solidFill>
                <a:latin typeface="+mj-lt"/>
              </a:endParaRPr>
            </a:p>
          </p:txBody>
        </p:sp>
        <p:pic>
          <p:nvPicPr>
            <p:cNvPr id="12" name="Picture 11">
              <a:extLst>
                <a:ext uri="{FF2B5EF4-FFF2-40B4-BE49-F238E27FC236}">
                  <a16:creationId xmlns:a16="http://schemas.microsoft.com/office/drawing/2014/main" id="{A5983E8D-81CC-C2AB-8934-71C224CE79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pic>
        <p:nvPicPr>
          <p:cNvPr id="16" name="Picture Placeholder 15" descr="A group of houses in the snow&#10;&#10;AI-generated content may be incorrect.">
            <a:extLst>
              <a:ext uri="{FF2B5EF4-FFF2-40B4-BE49-F238E27FC236}">
                <a16:creationId xmlns:a16="http://schemas.microsoft.com/office/drawing/2014/main" id="{C7D94165-41B5-97D4-2692-74E9155654A9}"/>
              </a:ext>
            </a:extLst>
          </p:cNvPr>
          <p:cNvPicPr>
            <a:picLocks noGrp="1" noChangeAspect="1"/>
          </p:cNvPicPr>
          <p:nvPr>
            <p:ph type="pic" sz="quarter" idx="34"/>
          </p:nvPr>
        </p:nvPicPr>
        <p:blipFill>
          <a:blip r:embed="rId5"/>
          <a:srcRect t="7134" b="7134"/>
          <a:stretch>
            <a:fillRect/>
          </a:stretch>
        </p:blipFill>
        <p:spPr/>
      </p:pic>
    </p:spTree>
    <p:extLst>
      <p:ext uri="{BB962C8B-B14F-4D97-AF65-F5344CB8AC3E}">
        <p14:creationId xmlns:p14="http://schemas.microsoft.com/office/powerpoint/2010/main" val="205277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29825-7658-43A7-40BA-5A9E47D1857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BC04681-5996-7A47-201C-BA4C7FC04659}"/>
              </a:ext>
            </a:extLst>
          </p:cNvPr>
          <p:cNvGraphicFramePr>
            <a:graphicFrameLocks noGrp="1"/>
          </p:cNvGraphicFramePr>
          <p:nvPr/>
        </p:nvGraphicFramePr>
        <p:xfrm>
          <a:off x="266700" y="801480"/>
          <a:ext cx="11696700" cy="5897880"/>
        </p:xfrm>
        <a:graphic>
          <a:graphicData uri="http://schemas.openxmlformats.org/drawingml/2006/table">
            <a:tbl>
              <a:tblPr firstRow="1" bandRow="1">
                <a:tableStyleId>{5C22544A-7EE6-4342-B048-85BDC9FD1C3A}</a:tableStyleId>
              </a:tblPr>
              <a:tblGrid>
                <a:gridCol w="3222375">
                  <a:extLst>
                    <a:ext uri="{9D8B030D-6E8A-4147-A177-3AD203B41FA5}">
                      <a16:colId xmlns:a16="http://schemas.microsoft.com/office/drawing/2014/main" val="1315654808"/>
                    </a:ext>
                  </a:extLst>
                </a:gridCol>
                <a:gridCol w="2332726">
                  <a:extLst>
                    <a:ext uri="{9D8B030D-6E8A-4147-A177-3AD203B41FA5}">
                      <a16:colId xmlns:a16="http://schemas.microsoft.com/office/drawing/2014/main" val="2964838693"/>
                    </a:ext>
                  </a:extLst>
                </a:gridCol>
                <a:gridCol w="6141599">
                  <a:extLst>
                    <a:ext uri="{9D8B030D-6E8A-4147-A177-3AD203B41FA5}">
                      <a16:colId xmlns:a16="http://schemas.microsoft.com/office/drawing/2014/main" val="3364942898"/>
                    </a:ext>
                  </a:extLst>
                </a:gridCol>
              </a:tblGrid>
              <a:tr h="370840">
                <a:tc>
                  <a:txBody>
                    <a:bodyPr/>
                    <a:lstStyle/>
                    <a:p>
                      <a:r>
                        <a:rPr lang="en-IE" b="1" dirty="0">
                          <a:effectLst/>
                        </a:rPr>
                        <a:t>Item</a:t>
                      </a:r>
                    </a:p>
                  </a:txBody>
                  <a:tcPr anchor="ctr"/>
                </a:tc>
                <a:tc>
                  <a:txBody>
                    <a:bodyPr/>
                    <a:lstStyle/>
                    <a:p>
                      <a:r>
                        <a:rPr lang="en-IE" b="1" dirty="0">
                          <a:effectLst/>
                        </a:rPr>
                        <a:t>Est Cost Range (€)</a:t>
                      </a:r>
                    </a:p>
                  </a:txBody>
                  <a:tcPr anchor="ctr"/>
                </a:tc>
                <a:tc>
                  <a:txBody>
                    <a:bodyPr/>
                    <a:lstStyle/>
                    <a:p>
                      <a:r>
                        <a:rPr lang="en-IE" b="1" dirty="0">
                          <a:effectLst/>
                        </a:rPr>
                        <a:t>Tips</a:t>
                      </a:r>
                    </a:p>
                  </a:txBody>
                  <a:tcPr anchor="ctr"/>
                </a:tc>
                <a:extLst>
                  <a:ext uri="{0D108BD9-81ED-4DB2-BD59-A6C34878D82A}">
                    <a16:rowId xmlns:a16="http://schemas.microsoft.com/office/drawing/2014/main" val="3641832468"/>
                  </a:ext>
                </a:extLst>
              </a:tr>
              <a:tr h="370840">
                <a:tc>
                  <a:txBody>
                    <a:bodyPr/>
                    <a:lstStyle/>
                    <a:p>
                      <a:r>
                        <a:rPr lang="en-IE" dirty="0">
                          <a:effectLst/>
                        </a:rPr>
                        <a:t>Land purchase (1-3 acres)</a:t>
                      </a:r>
                    </a:p>
                  </a:txBody>
                  <a:tcPr anchor="ctr"/>
                </a:tc>
                <a:tc>
                  <a:txBody>
                    <a:bodyPr/>
                    <a:lstStyle/>
                    <a:p>
                      <a:r>
                        <a:rPr lang="en-IE" dirty="0"/>
                        <a:t>€10,000 – €80,000</a:t>
                      </a:r>
                      <a:endParaRPr lang="en-IE" dirty="0">
                        <a:effectLst/>
                      </a:endParaRPr>
                    </a:p>
                  </a:txBody>
                  <a:tcPr anchor="ctr"/>
                </a:tc>
                <a:tc>
                  <a:txBody>
                    <a:bodyPr/>
                    <a:lstStyle/>
                    <a:p>
                      <a:r>
                        <a:rPr lang="en-US" dirty="0"/>
                        <a:t>Prices vary by location, zoning, and access. Consider leasing first.</a:t>
                      </a:r>
                      <a:endParaRPr lang="en-IE" dirty="0">
                        <a:effectLst/>
                      </a:endParaRPr>
                    </a:p>
                  </a:txBody>
                  <a:tcPr anchor="ctr"/>
                </a:tc>
                <a:extLst>
                  <a:ext uri="{0D108BD9-81ED-4DB2-BD59-A6C34878D82A}">
                    <a16:rowId xmlns:a16="http://schemas.microsoft.com/office/drawing/2014/main" val="436756021"/>
                  </a:ext>
                </a:extLst>
              </a:tr>
              <a:tr h="370840">
                <a:tc>
                  <a:txBody>
                    <a:bodyPr/>
                    <a:lstStyle/>
                    <a:p>
                      <a:r>
                        <a:rPr lang="en-IE" dirty="0"/>
                        <a:t>Planning Permission &amp; Reports</a:t>
                      </a:r>
                      <a:endParaRPr lang="en-IE" dirty="0">
                        <a:effectLst/>
                      </a:endParaRPr>
                    </a:p>
                  </a:txBody>
                  <a:tcPr anchor="ctr"/>
                </a:tc>
                <a:tc>
                  <a:txBody>
                    <a:bodyPr/>
                    <a:lstStyle/>
                    <a:p>
                      <a:r>
                        <a:rPr lang="en-IE" dirty="0"/>
                        <a:t>€2,500 – €12,000</a:t>
                      </a:r>
                      <a:endParaRPr lang="en-IE" dirty="0">
                        <a:effectLst/>
                      </a:endParaRPr>
                    </a:p>
                  </a:txBody>
                  <a:tcPr anchor="ctr"/>
                </a:tc>
                <a:tc>
                  <a:txBody>
                    <a:bodyPr/>
                    <a:lstStyle/>
                    <a:p>
                      <a:r>
                        <a:rPr lang="en-US" dirty="0"/>
                        <a:t>Includes application fees, environmental assessments, and consultant fees.</a:t>
                      </a:r>
                      <a:endParaRPr lang="en-IE" dirty="0">
                        <a:effectLst/>
                      </a:endParaRPr>
                    </a:p>
                  </a:txBody>
                  <a:tcPr anchor="ctr"/>
                </a:tc>
                <a:extLst>
                  <a:ext uri="{0D108BD9-81ED-4DB2-BD59-A6C34878D82A}">
                    <a16:rowId xmlns:a16="http://schemas.microsoft.com/office/drawing/2014/main" val="2119150372"/>
                  </a:ext>
                </a:extLst>
              </a:tr>
              <a:tr h="370840">
                <a:tc>
                  <a:txBody>
                    <a:bodyPr/>
                    <a:lstStyle/>
                    <a:p>
                      <a:r>
                        <a:rPr lang="en-IE" dirty="0"/>
                        <a:t>Basic Pod / Tiny Cabin</a:t>
                      </a:r>
                      <a:endParaRPr lang="en-IE" dirty="0">
                        <a:effectLst/>
                      </a:endParaRPr>
                    </a:p>
                  </a:txBody>
                  <a:tcPr anchor="ctr"/>
                </a:tc>
                <a:tc>
                  <a:txBody>
                    <a:bodyPr/>
                    <a:lstStyle/>
                    <a:p>
                      <a:r>
                        <a:rPr lang="en-IE" dirty="0"/>
                        <a:t>€6,000 – €12,000</a:t>
                      </a:r>
                      <a:endParaRPr lang="en-IE" dirty="0">
                        <a:effectLst/>
                      </a:endParaRPr>
                    </a:p>
                  </a:txBody>
                  <a:tcPr anchor="ctr"/>
                </a:tc>
                <a:tc>
                  <a:txBody>
                    <a:bodyPr/>
                    <a:lstStyle/>
                    <a:p>
                      <a:r>
                        <a:rPr lang="en-US" dirty="0"/>
                        <a:t>Entry-level glamping pod or wooden unit. Prefab can save time/money.</a:t>
                      </a:r>
                      <a:endParaRPr lang="en-IE" dirty="0">
                        <a:effectLst/>
                      </a:endParaRPr>
                    </a:p>
                  </a:txBody>
                  <a:tcPr anchor="ctr"/>
                </a:tc>
                <a:extLst>
                  <a:ext uri="{0D108BD9-81ED-4DB2-BD59-A6C34878D82A}">
                    <a16:rowId xmlns:a16="http://schemas.microsoft.com/office/drawing/2014/main" val="1324824433"/>
                  </a:ext>
                </a:extLst>
              </a:tr>
              <a:tr h="370840">
                <a:tc>
                  <a:txBody>
                    <a:bodyPr/>
                    <a:lstStyle/>
                    <a:p>
                      <a:r>
                        <a:rPr lang="en-IE" dirty="0"/>
                        <a:t>Luxury Pod / Eco Modular Unit</a:t>
                      </a:r>
                      <a:endParaRPr lang="en-IE" dirty="0">
                        <a:effectLst/>
                      </a:endParaRPr>
                    </a:p>
                  </a:txBody>
                  <a:tcPr anchor="ctr"/>
                </a:tc>
                <a:tc>
                  <a:txBody>
                    <a:bodyPr/>
                    <a:lstStyle/>
                    <a:p>
                      <a:r>
                        <a:rPr lang="en-IE" dirty="0"/>
                        <a:t>€15,000 – €40,000</a:t>
                      </a:r>
                      <a:endParaRPr lang="en-IE" dirty="0">
                        <a:effectLst/>
                      </a:endParaRPr>
                    </a:p>
                  </a:txBody>
                  <a:tcPr anchor="ctr"/>
                </a:tc>
                <a:tc>
                  <a:txBody>
                    <a:bodyPr/>
                    <a:lstStyle/>
                    <a:p>
                      <a:r>
                        <a:rPr lang="en-US" dirty="0"/>
                        <a:t>Includes insulation, bathroom, kitchen, and heating.</a:t>
                      </a:r>
                      <a:endParaRPr lang="en-IE" dirty="0">
                        <a:effectLst/>
                      </a:endParaRPr>
                    </a:p>
                  </a:txBody>
                  <a:tcPr anchor="ctr"/>
                </a:tc>
                <a:extLst>
                  <a:ext uri="{0D108BD9-81ED-4DB2-BD59-A6C34878D82A}">
                    <a16:rowId xmlns:a16="http://schemas.microsoft.com/office/drawing/2014/main" val="1847260058"/>
                  </a:ext>
                </a:extLst>
              </a:tr>
              <a:tr h="370840">
                <a:tc>
                  <a:txBody>
                    <a:bodyPr/>
                    <a:lstStyle/>
                    <a:p>
                      <a:r>
                        <a:rPr lang="en-IE" dirty="0"/>
                        <a:t>Solar Power Setup</a:t>
                      </a:r>
                      <a:endParaRPr lang="en-IE" dirty="0">
                        <a:effectLst/>
                      </a:endParaRPr>
                    </a:p>
                  </a:txBody>
                  <a:tcPr anchor="ctr"/>
                </a:tc>
                <a:tc>
                  <a:txBody>
                    <a:bodyPr/>
                    <a:lstStyle/>
                    <a:p>
                      <a:r>
                        <a:rPr lang="en-IE" dirty="0"/>
                        <a:t>€4,000 – €10,000</a:t>
                      </a:r>
                      <a:endParaRPr lang="en-IE" dirty="0">
                        <a:effectLst/>
                      </a:endParaRPr>
                    </a:p>
                  </a:txBody>
                  <a:tcPr anchor="ctr"/>
                </a:tc>
                <a:tc>
                  <a:txBody>
                    <a:bodyPr/>
                    <a:lstStyle/>
                    <a:p>
                      <a:r>
                        <a:rPr lang="en-US" dirty="0"/>
                        <a:t>Varies by system size and battery storage.</a:t>
                      </a:r>
                      <a:endParaRPr lang="en-IE" dirty="0">
                        <a:effectLst/>
                      </a:endParaRPr>
                    </a:p>
                  </a:txBody>
                  <a:tcPr anchor="ctr"/>
                </a:tc>
                <a:extLst>
                  <a:ext uri="{0D108BD9-81ED-4DB2-BD59-A6C34878D82A}">
                    <a16:rowId xmlns:a16="http://schemas.microsoft.com/office/drawing/2014/main" val="1360181461"/>
                  </a:ext>
                </a:extLst>
              </a:tr>
              <a:tr h="370840">
                <a:tc>
                  <a:txBody>
                    <a:bodyPr/>
                    <a:lstStyle/>
                    <a:p>
                      <a:r>
                        <a:rPr lang="en-IE" dirty="0"/>
                        <a:t>Water &amp; Waste Systems</a:t>
                      </a:r>
                      <a:endParaRPr lang="en-IE" dirty="0">
                        <a:effectLst/>
                      </a:endParaRPr>
                    </a:p>
                  </a:txBody>
                  <a:tcPr anchor="ctr"/>
                </a:tc>
                <a:tc>
                  <a:txBody>
                    <a:bodyPr/>
                    <a:lstStyle/>
                    <a:p>
                      <a:r>
                        <a:rPr lang="en-IE" dirty="0"/>
                        <a:t>€5,000 – €20,000</a:t>
                      </a:r>
                      <a:endParaRPr lang="en-IE" dirty="0">
                        <a:effectLst/>
                      </a:endParaRPr>
                    </a:p>
                  </a:txBody>
                  <a:tcPr anchor="ctr"/>
                </a:tc>
                <a:tc>
                  <a:txBody>
                    <a:bodyPr/>
                    <a:lstStyle/>
                    <a:p>
                      <a:r>
                        <a:rPr lang="en-US" dirty="0"/>
                        <a:t>Includes septic tanks, composting toilets, or reed bed systems.</a:t>
                      </a:r>
                      <a:endParaRPr lang="en-IE" dirty="0">
                        <a:effectLst/>
                      </a:endParaRPr>
                    </a:p>
                  </a:txBody>
                  <a:tcPr anchor="ctr"/>
                </a:tc>
                <a:extLst>
                  <a:ext uri="{0D108BD9-81ED-4DB2-BD59-A6C34878D82A}">
                    <a16:rowId xmlns:a16="http://schemas.microsoft.com/office/drawing/2014/main" val="1947757819"/>
                  </a:ext>
                </a:extLst>
              </a:tr>
              <a:tr h="370840">
                <a:tc>
                  <a:txBody>
                    <a:bodyPr/>
                    <a:lstStyle/>
                    <a:p>
                      <a:r>
                        <a:rPr lang="en-IE" dirty="0"/>
                        <a:t>Pathways, Lighting, Signage</a:t>
                      </a:r>
                      <a:endParaRPr lang="en-IE" dirty="0">
                        <a:effectLst/>
                      </a:endParaRPr>
                    </a:p>
                  </a:txBody>
                  <a:tcPr anchor="ctr"/>
                </a:tc>
                <a:tc>
                  <a:txBody>
                    <a:bodyPr/>
                    <a:lstStyle/>
                    <a:p>
                      <a:r>
                        <a:rPr lang="en-IE" dirty="0"/>
                        <a:t>€1,000 – €4,000</a:t>
                      </a:r>
                      <a:endParaRPr lang="en-IE" dirty="0">
                        <a:effectLst/>
                      </a:endParaRPr>
                    </a:p>
                  </a:txBody>
                  <a:tcPr anchor="ctr"/>
                </a:tc>
                <a:tc>
                  <a:txBody>
                    <a:bodyPr/>
                    <a:lstStyle/>
                    <a:p>
                      <a:r>
                        <a:rPr lang="en-US" dirty="0"/>
                        <a:t>Use gravel paths and solar lights to save costs.</a:t>
                      </a:r>
                      <a:endParaRPr lang="en-IE" dirty="0">
                        <a:effectLst/>
                      </a:endParaRPr>
                    </a:p>
                  </a:txBody>
                  <a:tcPr anchor="ctr"/>
                </a:tc>
                <a:extLst>
                  <a:ext uri="{0D108BD9-81ED-4DB2-BD59-A6C34878D82A}">
                    <a16:rowId xmlns:a16="http://schemas.microsoft.com/office/drawing/2014/main" val="21074735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Furnishings &amp; Fit-Out (per unit)</a:t>
                      </a:r>
                      <a:endParaRPr lang="en-IE" dirty="0">
                        <a:effectLst/>
                      </a:endParaRPr>
                    </a:p>
                  </a:txBody>
                  <a:tcPr anchor="ctr"/>
                </a:tc>
                <a:tc>
                  <a:txBody>
                    <a:bodyPr/>
                    <a:lstStyle/>
                    <a:p>
                      <a:r>
                        <a:rPr lang="en-IE" dirty="0"/>
                        <a:t>€1,500 – €5,000 </a:t>
                      </a:r>
                    </a:p>
                  </a:txBody>
                  <a:tcPr anchor="ctr"/>
                </a:tc>
                <a:tc>
                  <a:txBody>
                    <a:bodyPr/>
                    <a:lstStyle/>
                    <a:p>
                      <a:r>
                        <a:rPr lang="en-US" dirty="0" err="1"/>
                        <a:t>Opt</a:t>
                      </a:r>
                      <a:r>
                        <a:rPr lang="en-US" dirty="0"/>
                        <a:t> for upcycled or local second-hand where possible.</a:t>
                      </a:r>
                      <a:endParaRPr lang="en-IE" dirty="0">
                        <a:effectLst/>
                      </a:endParaRPr>
                    </a:p>
                  </a:txBody>
                  <a:tcPr anchor="ctr"/>
                </a:tc>
                <a:extLst>
                  <a:ext uri="{0D108BD9-81ED-4DB2-BD59-A6C34878D82A}">
                    <a16:rowId xmlns:a16="http://schemas.microsoft.com/office/drawing/2014/main" val="2187594481"/>
                  </a:ext>
                </a:extLst>
              </a:tr>
              <a:tr h="370840">
                <a:tc>
                  <a:txBody>
                    <a:bodyPr/>
                    <a:lstStyle/>
                    <a:p>
                      <a:r>
                        <a:rPr lang="en-IE" dirty="0"/>
                        <a:t>Marketing &amp; Branding</a:t>
                      </a:r>
                      <a:endParaRPr lang="en-IE" dirty="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€1,000 – €3,000</a:t>
                      </a:r>
                    </a:p>
                    <a:p>
                      <a:endParaRPr lang="en-IE" dirty="0">
                        <a:effectLst/>
                      </a:endParaRPr>
                    </a:p>
                  </a:txBody>
                  <a:tcPr anchor="ctr"/>
                </a:tc>
                <a:tc>
                  <a:txBody>
                    <a:bodyPr/>
                    <a:lstStyle/>
                    <a:p>
                      <a:r>
                        <a:rPr lang="en-IE" dirty="0"/>
                        <a:t>Website, logo, social media setup, initial photography.</a:t>
                      </a:r>
                      <a:endParaRPr lang="en-IE" dirty="0">
                        <a:effectLst/>
                      </a:endParaRPr>
                    </a:p>
                  </a:txBody>
                  <a:tcPr anchor="ctr"/>
                </a:tc>
                <a:extLst>
                  <a:ext uri="{0D108BD9-81ED-4DB2-BD59-A6C34878D82A}">
                    <a16:rowId xmlns:a16="http://schemas.microsoft.com/office/drawing/2014/main" val="1902947797"/>
                  </a:ext>
                </a:extLst>
              </a:tr>
              <a:tr h="370840">
                <a:tc>
                  <a:txBody>
                    <a:bodyPr/>
                    <a:lstStyle/>
                    <a:p>
                      <a:r>
                        <a:rPr lang="en-IE" dirty="0"/>
                        <a:t>Insurance &amp; Maintenance Setup</a:t>
                      </a:r>
                      <a:endParaRPr lang="en-IE" dirty="0">
                        <a:effectLst/>
                      </a:endParaRPr>
                    </a:p>
                  </a:txBody>
                  <a:tcPr anchor="ctr"/>
                </a:tc>
                <a:tc>
                  <a:txBody>
                    <a:bodyPr/>
                    <a:lstStyle/>
                    <a:p>
                      <a:r>
                        <a:rPr lang="en-IE" dirty="0"/>
                        <a:t>€2,000 – €5,000</a:t>
                      </a:r>
                      <a:endParaRPr lang="en-IE" dirty="0">
                        <a:effectLst/>
                      </a:endParaRPr>
                    </a:p>
                  </a:txBody>
                  <a:tcPr anchor="ctr"/>
                </a:tc>
                <a:tc>
                  <a:txBody>
                    <a:bodyPr/>
                    <a:lstStyle/>
                    <a:p>
                      <a:r>
                        <a:rPr lang="en-US" dirty="0"/>
                        <a:t>Initial setup costs for guest liability and general insurance.</a:t>
                      </a:r>
                      <a:endParaRPr lang="en-IE" dirty="0">
                        <a:effectLst/>
                      </a:endParaRPr>
                    </a:p>
                  </a:txBody>
                  <a:tcPr anchor="ctr"/>
                </a:tc>
                <a:extLst>
                  <a:ext uri="{0D108BD9-81ED-4DB2-BD59-A6C34878D82A}">
                    <a16:rowId xmlns:a16="http://schemas.microsoft.com/office/drawing/2014/main" val="3728786853"/>
                  </a:ext>
                </a:extLst>
              </a:tr>
              <a:tr h="370840">
                <a:tc>
                  <a:txBody>
                    <a:bodyPr/>
                    <a:lstStyle/>
                    <a:p>
                      <a:r>
                        <a:rPr lang="en-IE" dirty="0">
                          <a:effectLst/>
                        </a:rPr>
                        <a:t>Contingency</a:t>
                      </a:r>
                    </a:p>
                  </a:txBody>
                  <a:tcPr anchor="ctr"/>
                </a:tc>
                <a:tc>
                  <a:txBody>
                    <a:bodyPr/>
                    <a:lstStyle/>
                    <a:p>
                      <a:r>
                        <a:rPr lang="en-IE" dirty="0"/>
                        <a:t>€</a:t>
                      </a:r>
                      <a:r>
                        <a:rPr lang="en-IE" dirty="0">
                          <a:effectLst/>
                        </a:rPr>
                        <a:t>5,000 – </a:t>
                      </a:r>
                      <a:r>
                        <a:rPr lang="en-IE" dirty="0"/>
                        <a:t>€</a:t>
                      </a:r>
                      <a:r>
                        <a:rPr lang="en-IE" dirty="0">
                          <a:effectLst/>
                        </a:rPr>
                        <a:t>10,000</a:t>
                      </a:r>
                    </a:p>
                  </a:txBody>
                  <a:tcPr anchor="ctr"/>
                </a:tc>
                <a:tc>
                  <a:txBody>
                    <a:bodyPr/>
                    <a:lstStyle/>
                    <a:p>
                      <a:r>
                        <a:rPr lang="en-IE" dirty="0">
                          <a:effectLst/>
                        </a:rPr>
                        <a:t>Always plan extra</a:t>
                      </a:r>
                    </a:p>
                  </a:txBody>
                  <a:tcPr anchor="ctr"/>
                </a:tc>
                <a:extLst>
                  <a:ext uri="{0D108BD9-81ED-4DB2-BD59-A6C34878D82A}">
                    <a16:rowId xmlns:a16="http://schemas.microsoft.com/office/drawing/2014/main" val="3109908443"/>
                  </a:ext>
                </a:extLst>
              </a:tr>
              <a:tr h="370840">
                <a:tc>
                  <a:txBody>
                    <a:bodyPr/>
                    <a:lstStyle/>
                    <a:p>
                      <a:r>
                        <a:rPr lang="en-IE" b="1" dirty="0">
                          <a:solidFill>
                            <a:srgbClr val="E96751"/>
                          </a:solidFill>
                          <a:effectLst/>
                        </a:rPr>
                        <a:t>Total Estimate:</a:t>
                      </a:r>
                    </a:p>
                  </a:txBody>
                  <a:tcPr anchor="ctr"/>
                </a:tc>
                <a:tc gridSpan="2">
                  <a:txBody>
                    <a:bodyPr/>
                    <a:lstStyle/>
                    <a:p>
                      <a:r>
                        <a:rPr lang="en-IE" b="1" dirty="0">
                          <a:solidFill>
                            <a:srgbClr val="E96751"/>
                          </a:solidFill>
                          <a:effectLst/>
                        </a:rPr>
                        <a:t>€53,000 – €201,000</a:t>
                      </a:r>
                    </a:p>
                  </a:txBody>
                  <a:tcPr anchor="ctr"/>
                </a:tc>
                <a:tc hMerge="1">
                  <a:txBody>
                    <a:bodyPr/>
                    <a:lstStyle/>
                    <a:p>
                      <a:endParaRPr lang="en-IE"/>
                    </a:p>
                  </a:txBody>
                  <a:tcPr/>
                </a:tc>
                <a:extLst>
                  <a:ext uri="{0D108BD9-81ED-4DB2-BD59-A6C34878D82A}">
                    <a16:rowId xmlns:a16="http://schemas.microsoft.com/office/drawing/2014/main" val="2906796694"/>
                  </a:ext>
                </a:extLst>
              </a:tr>
            </a:tbl>
          </a:graphicData>
        </a:graphic>
      </p:graphicFrame>
      <p:sp>
        <p:nvSpPr>
          <p:cNvPr id="6" name="Text Placeholder 2">
            <a:extLst>
              <a:ext uri="{FF2B5EF4-FFF2-40B4-BE49-F238E27FC236}">
                <a16:creationId xmlns:a16="http://schemas.microsoft.com/office/drawing/2014/main" id="{D218FD28-9D76-5E2D-324F-802E284982DD}"/>
              </a:ext>
            </a:extLst>
          </p:cNvPr>
          <p:cNvSpPr txBox="1">
            <a:spLocks/>
          </p:cNvSpPr>
          <p:nvPr/>
        </p:nvSpPr>
        <p:spPr>
          <a:xfrm>
            <a:off x="228600" y="-2174"/>
            <a:ext cx="1061468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IE" sz="2400" dirty="0"/>
              <a:t>Financial Planning &amp; Costs</a:t>
            </a:r>
          </a:p>
          <a:p>
            <a:pPr fontAlgn="base"/>
            <a:r>
              <a:rPr lang="en-US" sz="2400" b="0" dirty="0"/>
              <a:t>Sample Budget – Glamping </a:t>
            </a:r>
            <a:r>
              <a:rPr lang="en-US" sz="2400" dirty="0">
                <a:solidFill>
                  <a:srgbClr val="E96751"/>
                </a:solidFill>
              </a:rPr>
              <a:t>(1 Unit – </a:t>
            </a:r>
            <a:r>
              <a:rPr lang="en-US" sz="2400" b="0" dirty="0">
                <a:solidFill>
                  <a:srgbClr val="E96751"/>
                </a:solidFill>
              </a:rPr>
              <a:t>Basic Pod or Tiny Cabin)</a:t>
            </a:r>
            <a:endParaRPr lang="en-IE" sz="2400" b="0" dirty="0">
              <a:solidFill>
                <a:srgbClr val="E96751"/>
              </a:solidFill>
            </a:endParaRPr>
          </a:p>
          <a:p>
            <a:endParaRPr lang="en-IE" sz="2400" dirty="0"/>
          </a:p>
        </p:txBody>
      </p:sp>
    </p:spTree>
    <p:extLst>
      <p:ext uri="{BB962C8B-B14F-4D97-AF65-F5344CB8AC3E}">
        <p14:creationId xmlns:p14="http://schemas.microsoft.com/office/powerpoint/2010/main" val="255563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28AE7-85BC-2880-1CBC-7F584CD466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5DCD527-DA05-2ADF-5ECB-E34A7FE5550B}"/>
              </a:ext>
            </a:extLst>
          </p:cNvPr>
          <p:cNvSpPr>
            <a:spLocks noGrp="1"/>
          </p:cNvSpPr>
          <p:nvPr>
            <p:ph type="body" sz="quarter" idx="16"/>
          </p:nvPr>
        </p:nvSpPr>
        <p:spPr>
          <a:xfrm>
            <a:off x="485775" y="218309"/>
            <a:ext cx="10614687" cy="803654"/>
          </a:xfrm>
        </p:spPr>
        <p:txBody>
          <a:bodyPr/>
          <a:lstStyle/>
          <a:p>
            <a:pPr fontAlgn="base"/>
            <a:r>
              <a:rPr lang="en-IE" sz="2800" dirty="0"/>
              <a:t>Financial Planning &amp; Costs</a:t>
            </a:r>
          </a:p>
          <a:p>
            <a:pPr fontAlgn="base"/>
            <a:r>
              <a:rPr lang="en-US" sz="2800" b="0" dirty="0"/>
              <a:t>Sample Budget – Glamping </a:t>
            </a:r>
            <a:r>
              <a:rPr lang="en-US" sz="2800" dirty="0">
                <a:solidFill>
                  <a:srgbClr val="E96751"/>
                </a:solidFill>
              </a:rPr>
              <a:t>(2 Units </a:t>
            </a:r>
            <a:r>
              <a:rPr lang="en-US" sz="2800" b="0" dirty="0">
                <a:solidFill>
                  <a:srgbClr val="E96751"/>
                </a:solidFill>
              </a:rPr>
              <a:t>– 2 Glamping Tents</a:t>
            </a:r>
            <a:r>
              <a:rPr lang="en-US" sz="2800" dirty="0">
                <a:solidFill>
                  <a:srgbClr val="E96751"/>
                </a:solidFill>
              </a:rPr>
              <a:t>)</a:t>
            </a:r>
            <a:endParaRPr lang="en-IE" sz="2800" dirty="0">
              <a:solidFill>
                <a:srgbClr val="E96751"/>
              </a:solidFill>
            </a:endParaRPr>
          </a:p>
          <a:p>
            <a:endParaRPr lang="en-IE" sz="2800" dirty="0"/>
          </a:p>
        </p:txBody>
      </p:sp>
      <p:graphicFrame>
        <p:nvGraphicFramePr>
          <p:cNvPr id="5" name="Table 4">
            <a:extLst>
              <a:ext uri="{FF2B5EF4-FFF2-40B4-BE49-F238E27FC236}">
                <a16:creationId xmlns:a16="http://schemas.microsoft.com/office/drawing/2014/main" id="{89175C18-5274-C32E-90C5-3D4DCFDB1F5D}"/>
              </a:ext>
            </a:extLst>
          </p:cNvPr>
          <p:cNvGraphicFramePr>
            <a:graphicFrameLocks noGrp="1"/>
          </p:cNvGraphicFramePr>
          <p:nvPr/>
        </p:nvGraphicFramePr>
        <p:xfrm>
          <a:off x="485775" y="1163430"/>
          <a:ext cx="11069731" cy="4079240"/>
        </p:xfrm>
        <a:graphic>
          <a:graphicData uri="http://schemas.openxmlformats.org/drawingml/2006/table">
            <a:tbl>
              <a:tblPr firstRow="1" bandRow="1">
                <a:tableStyleId>{5C22544A-7EE6-4342-B048-85BDC9FD1C3A}</a:tableStyleId>
              </a:tblPr>
              <a:tblGrid>
                <a:gridCol w="3714687">
                  <a:extLst>
                    <a:ext uri="{9D8B030D-6E8A-4147-A177-3AD203B41FA5}">
                      <a16:colId xmlns:a16="http://schemas.microsoft.com/office/drawing/2014/main" val="1315654808"/>
                    </a:ext>
                  </a:extLst>
                </a:gridCol>
                <a:gridCol w="3677522">
                  <a:extLst>
                    <a:ext uri="{9D8B030D-6E8A-4147-A177-3AD203B41FA5}">
                      <a16:colId xmlns:a16="http://schemas.microsoft.com/office/drawing/2014/main" val="2964838693"/>
                    </a:ext>
                  </a:extLst>
                </a:gridCol>
                <a:gridCol w="3677522">
                  <a:extLst>
                    <a:ext uri="{9D8B030D-6E8A-4147-A177-3AD203B41FA5}">
                      <a16:colId xmlns:a16="http://schemas.microsoft.com/office/drawing/2014/main" val="573140853"/>
                    </a:ext>
                  </a:extLst>
                </a:gridCol>
              </a:tblGrid>
              <a:tr h="370840">
                <a:tc>
                  <a:txBody>
                    <a:bodyPr/>
                    <a:lstStyle/>
                    <a:p>
                      <a:r>
                        <a:rPr lang="en-IE" b="1" dirty="0">
                          <a:effectLst/>
                        </a:rPr>
                        <a:t>Item</a:t>
                      </a:r>
                    </a:p>
                  </a:txBody>
                  <a:tcPr anchor="ctr"/>
                </a:tc>
                <a:tc>
                  <a:txBody>
                    <a:bodyPr/>
                    <a:lstStyle/>
                    <a:p>
                      <a:r>
                        <a:rPr lang="en-IE" b="1">
                          <a:effectLst/>
                        </a:rPr>
                        <a:t>Cost (€)</a:t>
                      </a:r>
                    </a:p>
                  </a:txBody>
                  <a:tcPr anchor="ctr"/>
                </a:tc>
                <a:tc>
                  <a:txBody>
                    <a:bodyPr/>
                    <a:lstStyle/>
                    <a:p>
                      <a:r>
                        <a:rPr lang="en-IE" b="1">
                          <a:effectLst/>
                        </a:rPr>
                        <a:t>Notes</a:t>
                      </a:r>
                    </a:p>
                  </a:txBody>
                  <a:tcPr anchor="ctr"/>
                </a:tc>
                <a:extLst>
                  <a:ext uri="{0D108BD9-81ED-4DB2-BD59-A6C34878D82A}">
                    <a16:rowId xmlns:a16="http://schemas.microsoft.com/office/drawing/2014/main" val="3641832468"/>
                  </a:ext>
                </a:extLst>
              </a:tr>
              <a:tr h="370840">
                <a:tc>
                  <a:txBody>
                    <a:bodyPr/>
                    <a:lstStyle/>
                    <a:p>
                      <a:r>
                        <a:rPr lang="en-IE" dirty="0">
                          <a:effectLst/>
                        </a:rPr>
                        <a:t>Land purchase</a:t>
                      </a:r>
                    </a:p>
                  </a:txBody>
                  <a:tcPr anchor="ctr"/>
                </a:tc>
                <a:tc>
                  <a:txBody>
                    <a:bodyPr/>
                    <a:lstStyle/>
                    <a:p>
                      <a:r>
                        <a:rPr lang="en-IE">
                          <a:effectLst/>
                        </a:rPr>
                        <a:t>327,000</a:t>
                      </a:r>
                    </a:p>
                  </a:txBody>
                  <a:tcPr anchor="ctr"/>
                </a:tc>
                <a:tc>
                  <a:txBody>
                    <a:bodyPr/>
                    <a:lstStyle/>
                    <a:p>
                      <a:r>
                        <a:rPr lang="en-IE">
                          <a:effectLst/>
                        </a:rPr>
                        <a:t>Excl. taxes</a:t>
                      </a:r>
                    </a:p>
                  </a:txBody>
                  <a:tcPr anchor="ctr"/>
                </a:tc>
                <a:extLst>
                  <a:ext uri="{0D108BD9-81ED-4DB2-BD59-A6C34878D82A}">
                    <a16:rowId xmlns:a16="http://schemas.microsoft.com/office/drawing/2014/main" val="436756021"/>
                  </a:ext>
                </a:extLst>
              </a:tr>
              <a:tr h="370840">
                <a:tc>
                  <a:txBody>
                    <a:bodyPr/>
                    <a:lstStyle/>
                    <a:p>
                      <a:r>
                        <a:rPr lang="en-IE" dirty="0">
                          <a:effectLst/>
                        </a:rPr>
                        <a:t>2 Glamping tents</a:t>
                      </a:r>
                    </a:p>
                  </a:txBody>
                  <a:tcPr anchor="ctr"/>
                </a:tc>
                <a:tc>
                  <a:txBody>
                    <a:bodyPr/>
                    <a:lstStyle/>
                    <a:p>
                      <a:r>
                        <a:rPr lang="en-IE">
                          <a:effectLst/>
                        </a:rPr>
                        <a:t>71,200</a:t>
                      </a:r>
                    </a:p>
                  </a:txBody>
                  <a:tcPr anchor="ctr"/>
                </a:tc>
                <a:tc>
                  <a:txBody>
                    <a:bodyPr/>
                    <a:lstStyle/>
                    <a:p>
                      <a:r>
                        <a:rPr lang="en-IE">
                          <a:effectLst/>
                        </a:rPr>
                        <a:t>Fully furnished</a:t>
                      </a:r>
                    </a:p>
                  </a:txBody>
                  <a:tcPr anchor="ctr"/>
                </a:tc>
                <a:extLst>
                  <a:ext uri="{0D108BD9-81ED-4DB2-BD59-A6C34878D82A}">
                    <a16:rowId xmlns:a16="http://schemas.microsoft.com/office/drawing/2014/main" val="2119150372"/>
                  </a:ext>
                </a:extLst>
              </a:tr>
              <a:tr h="370840">
                <a:tc>
                  <a:txBody>
                    <a:bodyPr/>
                    <a:lstStyle/>
                    <a:p>
                      <a:r>
                        <a:rPr lang="en-IE" dirty="0">
                          <a:effectLst/>
                        </a:rPr>
                        <a:t>Permits/advice</a:t>
                      </a:r>
                    </a:p>
                  </a:txBody>
                  <a:tcPr anchor="ctr"/>
                </a:tc>
                <a:tc>
                  <a:txBody>
                    <a:bodyPr/>
                    <a:lstStyle/>
                    <a:p>
                      <a:r>
                        <a:rPr lang="en-IE">
                          <a:effectLst/>
                        </a:rPr>
                        <a:t>5,000–10,000</a:t>
                      </a:r>
                    </a:p>
                  </a:txBody>
                  <a:tcPr anchor="ctr"/>
                </a:tc>
                <a:tc>
                  <a:txBody>
                    <a:bodyPr/>
                    <a:lstStyle/>
                    <a:p>
                      <a:r>
                        <a:rPr lang="en-IE">
                          <a:effectLst/>
                        </a:rPr>
                        <a:t>Local costs</a:t>
                      </a:r>
                    </a:p>
                  </a:txBody>
                  <a:tcPr anchor="ctr"/>
                </a:tc>
                <a:extLst>
                  <a:ext uri="{0D108BD9-81ED-4DB2-BD59-A6C34878D82A}">
                    <a16:rowId xmlns:a16="http://schemas.microsoft.com/office/drawing/2014/main" val="1324824433"/>
                  </a:ext>
                </a:extLst>
              </a:tr>
              <a:tr h="370840">
                <a:tc>
                  <a:txBody>
                    <a:bodyPr/>
                    <a:lstStyle/>
                    <a:p>
                      <a:r>
                        <a:rPr lang="en-IE" dirty="0">
                          <a:effectLst/>
                        </a:rPr>
                        <a:t>Insurance</a:t>
                      </a:r>
                    </a:p>
                  </a:txBody>
                  <a:tcPr anchor="ctr"/>
                </a:tc>
                <a:tc>
                  <a:txBody>
                    <a:bodyPr/>
                    <a:lstStyle/>
                    <a:p>
                      <a:r>
                        <a:rPr lang="en-IE">
                          <a:effectLst/>
                        </a:rPr>
                        <a:t>2,500</a:t>
                      </a:r>
                    </a:p>
                  </a:txBody>
                  <a:tcPr anchor="ctr"/>
                </a:tc>
                <a:tc>
                  <a:txBody>
                    <a:bodyPr/>
                    <a:lstStyle/>
                    <a:p>
                      <a:r>
                        <a:rPr lang="en-IE">
                          <a:effectLst/>
                        </a:rPr>
                        <a:t>Annual</a:t>
                      </a:r>
                    </a:p>
                  </a:txBody>
                  <a:tcPr anchor="ctr"/>
                </a:tc>
                <a:extLst>
                  <a:ext uri="{0D108BD9-81ED-4DB2-BD59-A6C34878D82A}">
                    <a16:rowId xmlns:a16="http://schemas.microsoft.com/office/drawing/2014/main" val="1847260058"/>
                  </a:ext>
                </a:extLst>
              </a:tr>
              <a:tr h="370840">
                <a:tc>
                  <a:txBody>
                    <a:bodyPr/>
                    <a:lstStyle/>
                    <a:p>
                      <a:r>
                        <a:rPr lang="en-IE" dirty="0">
                          <a:effectLst/>
                        </a:rPr>
                        <a:t>Solar power</a:t>
                      </a:r>
                    </a:p>
                  </a:txBody>
                  <a:tcPr anchor="ctr"/>
                </a:tc>
                <a:tc>
                  <a:txBody>
                    <a:bodyPr/>
                    <a:lstStyle/>
                    <a:p>
                      <a:r>
                        <a:rPr lang="en-IE">
                          <a:effectLst/>
                        </a:rPr>
                        <a:t>8,000–15,000</a:t>
                      </a:r>
                    </a:p>
                  </a:txBody>
                  <a:tcPr anchor="ctr"/>
                </a:tc>
                <a:tc>
                  <a:txBody>
                    <a:bodyPr/>
                    <a:lstStyle/>
                    <a:p>
                      <a:r>
                        <a:rPr lang="en-IE">
                          <a:effectLst/>
                        </a:rPr>
                        <a:t>Basic setup</a:t>
                      </a:r>
                    </a:p>
                  </a:txBody>
                  <a:tcPr anchor="ctr"/>
                </a:tc>
                <a:extLst>
                  <a:ext uri="{0D108BD9-81ED-4DB2-BD59-A6C34878D82A}">
                    <a16:rowId xmlns:a16="http://schemas.microsoft.com/office/drawing/2014/main" val="1360181461"/>
                  </a:ext>
                </a:extLst>
              </a:tr>
              <a:tr h="370840">
                <a:tc>
                  <a:txBody>
                    <a:bodyPr/>
                    <a:lstStyle/>
                    <a:p>
                      <a:r>
                        <a:rPr lang="en-IE" dirty="0">
                          <a:effectLst/>
                        </a:rPr>
                        <a:t>Septic system</a:t>
                      </a:r>
                    </a:p>
                  </a:txBody>
                  <a:tcPr anchor="ctr"/>
                </a:tc>
                <a:tc>
                  <a:txBody>
                    <a:bodyPr/>
                    <a:lstStyle/>
                    <a:p>
                      <a:r>
                        <a:rPr lang="en-IE">
                          <a:effectLst/>
                        </a:rPr>
                        <a:t>6,000–10,000</a:t>
                      </a:r>
                    </a:p>
                  </a:txBody>
                  <a:tcPr anchor="ctr"/>
                </a:tc>
                <a:tc>
                  <a:txBody>
                    <a:bodyPr/>
                    <a:lstStyle/>
                    <a:p>
                      <a:r>
                        <a:rPr lang="en-IE">
                          <a:effectLst/>
                        </a:rPr>
                        <a:t>For 2 units</a:t>
                      </a:r>
                    </a:p>
                  </a:txBody>
                  <a:tcPr anchor="ctr"/>
                </a:tc>
                <a:extLst>
                  <a:ext uri="{0D108BD9-81ED-4DB2-BD59-A6C34878D82A}">
                    <a16:rowId xmlns:a16="http://schemas.microsoft.com/office/drawing/2014/main" val="1947757819"/>
                  </a:ext>
                </a:extLst>
              </a:tr>
              <a:tr h="370840">
                <a:tc>
                  <a:txBody>
                    <a:bodyPr/>
                    <a:lstStyle/>
                    <a:p>
                      <a:r>
                        <a:rPr lang="en-IE" dirty="0">
                          <a:effectLst/>
                        </a:rPr>
                        <a:t>Parking access</a:t>
                      </a:r>
                    </a:p>
                  </a:txBody>
                  <a:tcPr anchor="ctr"/>
                </a:tc>
                <a:tc>
                  <a:txBody>
                    <a:bodyPr/>
                    <a:lstStyle/>
                    <a:p>
                      <a:r>
                        <a:rPr lang="en-IE" dirty="0">
                          <a:effectLst/>
                        </a:rPr>
                        <a:t>3,000–5,000</a:t>
                      </a:r>
                    </a:p>
                  </a:txBody>
                  <a:tcPr anchor="ctr"/>
                </a:tc>
                <a:tc>
                  <a:txBody>
                    <a:bodyPr/>
                    <a:lstStyle/>
                    <a:p>
                      <a:r>
                        <a:rPr lang="en-IE">
                          <a:effectLst/>
                        </a:rPr>
                        <a:t>Gravel road</a:t>
                      </a:r>
                    </a:p>
                  </a:txBody>
                  <a:tcPr anchor="ctr"/>
                </a:tc>
                <a:extLst>
                  <a:ext uri="{0D108BD9-81ED-4DB2-BD59-A6C34878D82A}">
                    <a16:rowId xmlns:a16="http://schemas.microsoft.com/office/drawing/2014/main" val="2107473532"/>
                  </a:ext>
                </a:extLst>
              </a:tr>
              <a:tr h="370840">
                <a:tc>
                  <a:txBody>
                    <a:bodyPr/>
                    <a:lstStyle/>
                    <a:p>
                      <a:r>
                        <a:rPr lang="en-IE">
                          <a:effectLst/>
                        </a:rPr>
                        <a:t>Website/booking</a:t>
                      </a:r>
                    </a:p>
                  </a:txBody>
                  <a:tcPr anchor="ctr"/>
                </a:tc>
                <a:tc>
                  <a:txBody>
                    <a:bodyPr/>
                    <a:lstStyle/>
                    <a:p>
                      <a:r>
                        <a:rPr lang="en-IE" dirty="0">
                          <a:effectLst/>
                        </a:rPr>
                        <a:t>1,000–2,000</a:t>
                      </a:r>
                    </a:p>
                  </a:txBody>
                  <a:tcPr anchor="ctr"/>
                </a:tc>
                <a:tc>
                  <a:txBody>
                    <a:bodyPr/>
                    <a:lstStyle/>
                    <a:p>
                      <a:r>
                        <a:rPr lang="en-IE">
                          <a:effectLst/>
                        </a:rPr>
                        <a:t>Platform setup</a:t>
                      </a:r>
                    </a:p>
                  </a:txBody>
                  <a:tcPr anchor="ctr"/>
                </a:tc>
                <a:extLst>
                  <a:ext uri="{0D108BD9-81ED-4DB2-BD59-A6C34878D82A}">
                    <a16:rowId xmlns:a16="http://schemas.microsoft.com/office/drawing/2014/main" val="2187594481"/>
                  </a:ext>
                </a:extLst>
              </a:tr>
              <a:tr h="370840">
                <a:tc>
                  <a:txBody>
                    <a:bodyPr/>
                    <a:lstStyle/>
                    <a:p>
                      <a:r>
                        <a:rPr lang="en-IE" dirty="0">
                          <a:effectLst/>
                        </a:rPr>
                        <a:t>Contingency</a:t>
                      </a:r>
                    </a:p>
                  </a:txBody>
                  <a:tcPr anchor="ctr"/>
                </a:tc>
                <a:tc>
                  <a:txBody>
                    <a:bodyPr/>
                    <a:lstStyle/>
                    <a:p>
                      <a:r>
                        <a:rPr lang="en-IE" dirty="0">
                          <a:effectLst/>
                        </a:rPr>
                        <a:t>5,000–10,000</a:t>
                      </a:r>
                    </a:p>
                  </a:txBody>
                  <a:tcPr anchor="ctr"/>
                </a:tc>
                <a:tc>
                  <a:txBody>
                    <a:bodyPr/>
                    <a:lstStyle/>
                    <a:p>
                      <a:r>
                        <a:rPr lang="en-IE">
                          <a:effectLst/>
                        </a:rPr>
                        <a:t>Always plan extra</a:t>
                      </a:r>
                    </a:p>
                  </a:txBody>
                  <a:tcPr anchor="ctr"/>
                </a:tc>
                <a:extLst>
                  <a:ext uri="{0D108BD9-81ED-4DB2-BD59-A6C34878D82A}">
                    <a16:rowId xmlns:a16="http://schemas.microsoft.com/office/drawing/2014/main" val="3109908443"/>
                  </a:ext>
                </a:extLst>
              </a:tr>
              <a:tr h="370840">
                <a:tc>
                  <a:txBody>
                    <a:bodyPr/>
                    <a:lstStyle/>
                    <a:p>
                      <a:r>
                        <a:rPr lang="en-IE" b="1" dirty="0">
                          <a:solidFill>
                            <a:srgbClr val="E96751"/>
                          </a:solidFill>
                          <a:effectLst/>
                        </a:rPr>
                        <a:t>Total Estimate:</a:t>
                      </a:r>
                    </a:p>
                  </a:txBody>
                  <a:tcPr anchor="ctr"/>
                </a:tc>
                <a:tc gridSpan="2">
                  <a:txBody>
                    <a:bodyPr/>
                    <a:lstStyle/>
                    <a:p>
                      <a:r>
                        <a:rPr lang="en-IE" b="1" dirty="0">
                          <a:solidFill>
                            <a:srgbClr val="E96751"/>
                          </a:solidFill>
                          <a:effectLst/>
                        </a:rPr>
                        <a:t>€428,700 – €452,700</a:t>
                      </a:r>
                    </a:p>
                  </a:txBody>
                  <a:tcPr anchor="ctr"/>
                </a:tc>
                <a:tc hMerge="1">
                  <a:txBody>
                    <a:bodyPr/>
                    <a:lstStyle/>
                    <a:p>
                      <a:endParaRPr lang="en-IE"/>
                    </a:p>
                  </a:txBody>
                  <a:tcPr/>
                </a:tc>
                <a:extLst>
                  <a:ext uri="{0D108BD9-81ED-4DB2-BD59-A6C34878D82A}">
                    <a16:rowId xmlns:a16="http://schemas.microsoft.com/office/drawing/2014/main" val="921707400"/>
                  </a:ext>
                </a:extLst>
              </a:tr>
            </a:tbl>
          </a:graphicData>
        </a:graphic>
      </p:graphicFrame>
      <p:sp>
        <p:nvSpPr>
          <p:cNvPr id="6" name="TextBox 5">
            <a:extLst>
              <a:ext uri="{FF2B5EF4-FFF2-40B4-BE49-F238E27FC236}">
                <a16:creationId xmlns:a16="http://schemas.microsoft.com/office/drawing/2014/main" id="{27A4D7E8-A567-36C2-8C11-0ED4CBC38E02}"/>
              </a:ext>
            </a:extLst>
          </p:cNvPr>
          <p:cNvSpPr txBox="1"/>
          <p:nvPr/>
        </p:nvSpPr>
        <p:spPr>
          <a:xfrm>
            <a:off x="1295400" y="6266802"/>
            <a:ext cx="6311152" cy="369332"/>
          </a:xfrm>
          <a:prstGeom prst="rect">
            <a:avLst/>
          </a:prstGeom>
          <a:noFill/>
        </p:spPr>
        <p:txBody>
          <a:bodyPr wrap="square" rtlCol="0">
            <a:spAutoFit/>
          </a:bodyPr>
          <a:lstStyle/>
          <a:p>
            <a:r>
              <a:rPr lang="en-US" dirty="0">
                <a:solidFill>
                  <a:srgbClr val="459597"/>
                </a:solidFill>
                <a:hlinkClick r:id="rId2">
                  <a:extLst>
                    <a:ext uri="{A12FA001-AC4F-418D-AE19-62706E023703}">
                      <ahyp:hlinkClr xmlns:ahyp="http://schemas.microsoft.com/office/drawing/2018/hyperlinkcolor" val="tx"/>
                    </a:ext>
                  </a:extLst>
                </a:hlinkClick>
              </a:rPr>
              <a:t>How To Start, Set Up, And Build A Profitable Glamping Business</a:t>
            </a:r>
            <a:endParaRPr lang="en-IE" dirty="0">
              <a:solidFill>
                <a:srgbClr val="459597"/>
              </a:solidFill>
            </a:endParaRPr>
          </a:p>
        </p:txBody>
      </p:sp>
      <p:sp>
        <p:nvSpPr>
          <p:cNvPr id="4" name="TextBox 3">
            <a:extLst>
              <a:ext uri="{FF2B5EF4-FFF2-40B4-BE49-F238E27FC236}">
                <a16:creationId xmlns:a16="http://schemas.microsoft.com/office/drawing/2014/main" id="{0D24CE02-A27F-C842-DB13-127BD24019F9}"/>
              </a:ext>
            </a:extLst>
          </p:cNvPr>
          <p:cNvSpPr txBox="1"/>
          <p:nvPr/>
        </p:nvSpPr>
        <p:spPr>
          <a:xfrm>
            <a:off x="1295400" y="5919200"/>
            <a:ext cx="9601200" cy="369332"/>
          </a:xfrm>
          <a:prstGeom prst="rect">
            <a:avLst/>
          </a:prstGeom>
          <a:noFill/>
        </p:spPr>
        <p:txBody>
          <a:bodyPr wrap="square">
            <a:spAutoFit/>
          </a:bodyPr>
          <a:lstStyle/>
          <a:p>
            <a:r>
              <a:rPr lang="en-US" b="0" i="0" dirty="0">
                <a:solidFill>
                  <a:srgbClr val="414141"/>
                </a:solidFill>
                <a:effectLst/>
              </a:rPr>
              <a:t>Use the </a:t>
            </a:r>
            <a:r>
              <a:rPr lang="en-US" b="0" i="0" u="none" strike="noStrike" dirty="0">
                <a:solidFill>
                  <a:srgbClr val="459597"/>
                </a:solidFill>
                <a:effectLst/>
                <a:hlinkClick r:id="rId3">
                  <a:extLst>
                    <a:ext uri="{A12FA001-AC4F-418D-AE19-62706E023703}">
                      <ahyp:hlinkClr xmlns:ahyp="http://schemas.microsoft.com/office/drawing/2018/hyperlinkcolor" val="tx"/>
                    </a:ext>
                  </a:extLst>
                </a:hlinkClick>
              </a:rPr>
              <a:t>Crossover Lodge ROI Calculator</a:t>
            </a:r>
            <a:r>
              <a:rPr lang="en-US" b="0" i="0" dirty="0">
                <a:solidFill>
                  <a:srgbClr val="459597"/>
                </a:solidFill>
                <a:effectLst/>
              </a:rPr>
              <a:t> </a:t>
            </a:r>
            <a:r>
              <a:rPr lang="en-US" b="0" i="0" dirty="0">
                <a:solidFill>
                  <a:srgbClr val="414141"/>
                </a:solidFill>
                <a:effectLst/>
              </a:rPr>
              <a:t>to calculate your ROI.</a:t>
            </a:r>
            <a:endParaRPr lang="en-IE" dirty="0">
              <a:solidFill>
                <a:srgbClr val="414141"/>
              </a:solidFill>
            </a:endParaRPr>
          </a:p>
        </p:txBody>
      </p:sp>
      <p:pic>
        <p:nvPicPr>
          <p:cNvPr id="2" name="Picture 1">
            <a:extLst>
              <a:ext uri="{FF2B5EF4-FFF2-40B4-BE49-F238E27FC236}">
                <a16:creationId xmlns:a16="http://schemas.microsoft.com/office/drawing/2014/main" id="{C134C2E1-4E20-7327-0F2E-33840EA70C0B}"/>
              </a:ext>
            </a:extLst>
          </p:cNvPr>
          <p:cNvPicPr>
            <a:picLocks noChangeAspect="1"/>
          </p:cNvPicPr>
          <p:nvPr/>
        </p:nvPicPr>
        <p:blipFill>
          <a:blip r:embed="rId4"/>
          <a:stretch>
            <a:fillRect/>
          </a:stretch>
        </p:blipFill>
        <p:spPr>
          <a:xfrm>
            <a:off x="363361" y="5789423"/>
            <a:ext cx="850589" cy="846711"/>
          </a:xfrm>
          <a:prstGeom prst="rect">
            <a:avLst/>
          </a:prstGeom>
        </p:spPr>
      </p:pic>
    </p:spTree>
    <p:extLst>
      <p:ext uri="{BB962C8B-B14F-4D97-AF65-F5344CB8AC3E}">
        <p14:creationId xmlns:p14="http://schemas.microsoft.com/office/powerpoint/2010/main" val="182876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C1065-B1CA-1ECD-0E1E-9CFE94246A07}"/>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0CFED5E-84A7-7136-3A35-DF687F375F15}"/>
              </a:ext>
            </a:extLst>
          </p:cNvPr>
          <p:cNvGraphicFramePr>
            <a:graphicFrameLocks noGrp="1"/>
          </p:cNvGraphicFramePr>
          <p:nvPr/>
        </p:nvGraphicFramePr>
        <p:xfrm>
          <a:off x="266700" y="1202910"/>
          <a:ext cx="11696700" cy="4856480"/>
        </p:xfrm>
        <a:graphic>
          <a:graphicData uri="http://schemas.openxmlformats.org/drawingml/2006/table">
            <a:tbl>
              <a:tblPr firstRow="1" bandRow="1">
                <a:tableStyleId>{5C22544A-7EE6-4342-B048-85BDC9FD1C3A}</a:tableStyleId>
              </a:tblPr>
              <a:tblGrid>
                <a:gridCol w="3222375">
                  <a:extLst>
                    <a:ext uri="{9D8B030D-6E8A-4147-A177-3AD203B41FA5}">
                      <a16:colId xmlns:a16="http://schemas.microsoft.com/office/drawing/2014/main" val="1315654808"/>
                    </a:ext>
                  </a:extLst>
                </a:gridCol>
                <a:gridCol w="2149725">
                  <a:extLst>
                    <a:ext uri="{9D8B030D-6E8A-4147-A177-3AD203B41FA5}">
                      <a16:colId xmlns:a16="http://schemas.microsoft.com/office/drawing/2014/main" val="2964838693"/>
                    </a:ext>
                  </a:extLst>
                </a:gridCol>
                <a:gridCol w="6324600">
                  <a:extLst>
                    <a:ext uri="{9D8B030D-6E8A-4147-A177-3AD203B41FA5}">
                      <a16:colId xmlns:a16="http://schemas.microsoft.com/office/drawing/2014/main" val="3364942898"/>
                    </a:ext>
                  </a:extLst>
                </a:gridCol>
              </a:tblGrid>
              <a:tr h="370840">
                <a:tc>
                  <a:txBody>
                    <a:bodyPr/>
                    <a:lstStyle/>
                    <a:p>
                      <a:r>
                        <a:rPr lang="en-IE" b="1" dirty="0">
                          <a:effectLst/>
                        </a:rPr>
                        <a:t>Item</a:t>
                      </a:r>
                    </a:p>
                  </a:txBody>
                  <a:tcPr anchor="ctr"/>
                </a:tc>
                <a:tc>
                  <a:txBody>
                    <a:bodyPr/>
                    <a:lstStyle/>
                    <a:p>
                      <a:r>
                        <a:rPr lang="en-IE" b="1" dirty="0">
                          <a:effectLst/>
                        </a:rPr>
                        <a:t>Est Cost Range (€)</a:t>
                      </a:r>
                    </a:p>
                  </a:txBody>
                  <a:tcPr anchor="ctr"/>
                </a:tc>
                <a:tc>
                  <a:txBody>
                    <a:bodyPr/>
                    <a:lstStyle/>
                    <a:p>
                      <a:r>
                        <a:rPr lang="en-IE" b="1" dirty="0">
                          <a:effectLst/>
                        </a:rPr>
                        <a:t>Tips</a:t>
                      </a:r>
                    </a:p>
                  </a:txBody>
                  <a:tcPr anchor="ctr"/>
                </a:tc>
                <a:extLst>
                  <a:ext uri="{0D108BD9-81ED-4DB2-BD59-A6C34878D82A}">
                    <a16:rowId xmlns:a16="http://schemas.microsoft.com/office/drawing/2014/main" val="3641832468"/>
                  </a:ext>
                </a:extLst>
              </a:tr>
              <a:tr h="370840">
                <a:tc>
                  <a:txBody>
                    <a:bodyPr/>
                    <a:lstStyle/>
                    <a:p>
                      <a:r>
                        <a:rPr lang="en-IE" dirty="0">
                          <a:effectLst/>
                        </a:rPr>
                        <a:t>Land purchase or lease (5-10 glamping units)</a:t>
                      </a:r>
                    </a:p>
                  </a:txBody>
                  <a:tcPr anchor="ctr"/>
                </a:tc>
                <a:tc>
                  <a:txBody>
                    <a:bodyPr/>
                    <a:lstStyle/>
                    <a:p>
                      <a:r>
                        <a:rPr lang="en-IE" dirty="0"/>
                        <a:t>€50,000 – €300,000+</a:t>
                      </a:r>
                      <a:endParaRPr lang="en-IE" dirty="0">
                        <a:effectLst/>
                      </a:endParaRPr>
                    </a:p>
                  </a:txBody>
                  <a:tcPr anchor="ctr"/>
                </a:tc>
                <a:tc>
                  <a:txBody>
                    <a:bodyPr/>
                    <a:lstStyle/>
                    <a:p>
                      <a:r>
                        <a:rPr lang="en-US" dirty="0"/>
                        <a:t>Prices vary by location, zoning, and access. Consider leasing first. Leasing can lower upfront cost.</a:t>
                      </a:r>
                      <a:endParaRPr lang="en-IE" dirty="0">
                        <a:effectLst/>
                      </a:endParaRPr>
                    </a:p>
                  </a:txBody>
                  <a:tcPr anchor="ctr"/>
                </a:tc>
                <a:extLst>
                  <a:ext uri="{0D108BD9-81ED-4DB2-BD59-A6C34878D82A}">
                    <a16:rowId xmlns:a16="http://schemas.microsoft.com/office/drawing/2014/main" val="436756021"/>
                  </a:ext>
                </a:extLst>
              </a:tr>
              <a:tr h="370840">
                <a:tc>
                  <a:txBody>
                    <a:bodyPr/>
                    <a:lstStyle/>
                    <a:p>
                      <a:r>
                        <a:rPr lang="en-IE" dirty="0"/>
                        <a:t>Planning Permission &amp; Reports</a:t>
                      </a:r>
                      <a:endParaRPr lang="en-IE" dirty="0">
                        <a:effectLst/>
                      </a:endParaRPr>
                    </a:p>
                  </a:txBody>
                  <a:tcPr anchor="ctr"/>
                </a:tc>
                <a:tc>
                  <a:txBody>
                    <a:bodyPr/>
                    <a:lstStyle/>
                    <a:p>
                      <a:r>
                        <a:rPr lang="en-IE" dirty="0"/>
                        <a:t>€2,500 – €12,000</a:t>
                      </a:r>
                      <a:endParaRPr lang="en-IE" dirty="0">
                        <a:effectLst/>
                      </a:endParaRPr>
                    </a:p>
                  </a:txBody>
                  <a:tcPr anchor="ctr"/>
                </a:tc>
                <a:tc>
                  <a:txBody>
                    <a:bodyPr/>
                    <a:lstStyle/>
                    <a:p>
                      <a:r>
                        <a:rPr lang="en-US" dirty="0"/>
                        <a:t>Includes application fees, environmental assessments, and consultant fees.</a:t>
                      </a:r>
                      <a:endParaRPr lang="en-IE" dirty="0">
                        <a:effectLst/>
                      </a:endParaRPr>
                    </a:p>
                  </a:txBody>
                  <a:tcPr anchor="ctr"/>
                </a:tc>
                <a:extLst>
                  <a:ext uri="{0D108BD9-81ED-4DB2-BD59-A6C34878D82A}">
                    <a16:rowId xmlns:a16="http://schemas.microsoft.com/office/drawing/2014/main" val="2119150372"/>
                  </a:ext>
                </a:extLst>
              </a:tr>
              <a:tr h="370840">
                <a:tc>
                  <a:txBody>
                    <a:bodyPr/>
                    <a:lstStyle/>
                    <a:p>
                      <a:r>
                        <a:rPr lang="en-IE" b="1" dirty="0"/>
                        <a:t>Permits &amp; Professional Fees</a:t>
                      </a:r>
                      <a:endParaRPr lang="en-IE" b="1" dirty="0">
                        <a:effectLst/>
                      </a:endParaRPr>
                    </a:p>
                  </a:txBody>
                  <a:tcPr anchor="ctr"/>
                </a:tc>
                <a:tc>
                  <a:txBody>
                    <a:bodyPr/>
                    <a:lstStyle/>
                    <a:p>
                      <a:r>
                        <a:rPr lang="en-IE" dirty="0"/>
                        <a:t>€5,000 – €20,000</a:t>
                      </a:r>
                      <a:endParaRPr lang="en-IE" dirty="0">
                        <a:effectLst/>
                      </a:endParaRPr>
                    </a:p>
                  </a:txBody>
                  <a:tcPr anchor="ctr"/>
                </a:tc>
                <a:tc>
                  <a:txBody>
                    <a:bodyPr/>
                    <a:lstStyle/>
                    <a:p>
                      <a:r>
                        <a:rPr lang="en-US" dirty="0"/>
                        <a:t>Planning permits, environmental assessments, legal and accounting fees. Varies by country regulations.</a:t>
                      </a:r>
                      <a:endParaRPr lang="en-IE" dirty="0">
                        <a:effectLst/>
                      </a:endParaRPr>
                    </a:p>
                  </a:txBody>
                  <a:tcPr anchor="ctr"/>
                </a:tc>
                <a:extLst>
                  <a:ext uri="{0D108BD9-81ED-4DB2-BD59-A6C34878D82A}">
                    <a16:rowId xmlns:a16="http://schemas.microsoft.com/office/drawing/2014/main" val="523606283"/>
                  </a:ext>
                </a:extLst>
              </a:tr>
              <a:tr h="370840">
                <a:tc>
                  <a:txBody>
                    <a:bodyPr/>
                    <a:lstStyle/>
                    <a:p>
                      <a:r>
                        <a:rPr lang="en-IE" b="1" dirty="0"/>
                        <a:t>Accommodation Units </a:t>
                      </a:r>
                    </a:p>
                  </a:txBody>
                  <a:tcPr anchor="ctr"/>
                </a:tc>
                <a:tc>
                  <a:txBody>
                    <a:bodyPr/>
                    <a:lstStyle/>
                    <a:p>
                      <a:r>
                        <a:rPr lang="en-IE" dirty="0"/>
                        <a:t>€6,000 – €45,000</a:t>
                      </a:r>
                      <a:endParaRPr lang="en-IE" dirty="0">
                        <a:effectLst/>
                      </a:endParaRPr>
                    </a:p>
                  </a:txBody>
                  <a:tcPr anchor="ctr"/>
                </a:tc>
                <a:tc>
                  <a:txBody>
                    <a:bodyPr/>
                    <a:lstStyle/>
                    <a:p>
                      <a:r>
                        <a:rPr lang="en-US" dirty="0"/>
                        <a:t>Entry-level glamping pod or wooden unit. Prefab can save time/money. </a:t>
                      </a:r>
                      <a:r>
                        <a:rPr lang="en-IE" dirty="0"/>
                        <a:t>E.g. 10 units × €6k–€45k each (tents, pods, cabins) including basic interiors. Scale down for fewer units.</a:t>
                      </a:r>
                      <a:endParaRPr lang="en-IE" dirty="0">
                        <a:effectLst/>
                      </a:endParaRPr>
                    </a:p>
                  </a:txBody>
                  <a:tcPr anchor="ctr"/>
                </a:tc>
                <a:extLst>
                  <a:ext uri="{0D108BD9-81ED-4DB2-BD59-A6C34878D82A}">
                    <a16:rowId xmlns:a16="http://schemas.microsoft.com/office/drawing/2014/main" val="1714669129"/>
                  </a:ext>
                </a:extLst>
              </a:tr>
              <a:tr h="370840">
                <a:tc>
                  <a:txBody>
                    <a:bodyPr/>
                    <a:lstStyle/>
                    <a:p>
                      <a:r>
                        <a:rPr lang="en-IE" dirty="0"/>
                        <a:t>Accommodation Units </a:t>
                      </a:r>
                    </a:p>
                    <a:p>
                      <a:r>
                        <a:rPr lang="en-IE" dirty="0"/>
                        <a:t>Basic Pod / Tiny Cabin </a:t>
                      </a:r>
                      <a:endParaRPr lang="en-IE" dirty="0">
                        <a:effectLst/>
                      </a:endParaRPr>
                    </a:p>
                  </a:txBody>
                  <a:tcPr anchor="ctr"/>
                </a:tc>
                <a:tc>
                  <a:txBody>
                    <a:bodyPr/>
                    <a:lstStyle/>
                    <a:p>
                      <a:r>
                        <a:rPr lang="en-IE" dirty="0"/>
                        <a:t>€6,000 – €12,000</a:t>
                      </a:r>
                      <a:endParaRPr lang="en-IE" dirty="0">
                        <a:effectLst/>
                      </a:endParaRPr>
                    </a:p>
                  </a:txBody>
                  <a:tcPr anchor="ctr"/>
                </a:tc>
                <a:tc>
                  <a:txBody>
                    <a:bodyPr/>
                    <a:lstStyle/>
                    <a:p>
                      <a:r>
                        <a:rPr lang="en-US" dirty="0"/>
                        <a:t>Entry-level glamping pod or wooden unit. Prefab can save time/money. </a:t>
                      </a:r>
                      <a:endParaRPr lang="en-IE" dirty="0">
                        <a:effectLst/>
                      </a:endParaRPr>
                    </a:p>
                  </a:txBody>
                  <a:tcPr anchor="ctr"/>
                </a:tc>
                <a:extLst>
                  <a:ext uri="{0D108BD9-81ED-4DB2-BD59-A6C34878D82A}">
                    <a16:rowId xmlns:a16="http://schemas.microsoft.com/office/drawing/2014/main" val="1324824433"/>
                  </a:ext>
                </a:extLst>
              </a:tr>
              <a:tr h="370840">
                <a:tc>
                  <a:txBody>
                    <a:bodyPr/>
                    <a:lstStyle/>
                    <a:p>
                      <a:r>
                        <a:rPr lang="en-IE" dirty="0"/>
                        <a:t>Luxury Pod / Eco Modular Unit</a:t>
                      </a:r>
                      <a:endParaRPr lang="en-IE" dirty="0">
                        <a:effectLst/>
                      </a:endParaRPr>
                    </a:p>
                  </a:txBody>
                  <a:tcPr anchor="ctr"/>
                </a:tc>
                <a:tc>
                  <a:txBody>
                    <a:bodyPr/>
                    <a:lstStyle/>
                    <a:p>
                      <a:r>
                        <a:rPr lang="en-IE" dirty="0"/>
                        <a:t>€15,000 – €45,000</a:t>
                      </a:r>
                      <a:endParaRPr lang="en-IE" dirty="0">
                        <a:effectLst/>
                      </a:endParaRPr>
                    </a:p>
                  </a:txBody>
                  <a:tcPr anchor="ctr"/>
                </a:tc>
                <a:tc>
                  <a:txBody>
                    <a:bodyPr/>
                    <a:lstStyle/>
                    <a:p>
                      <a:r>
                        <a:rPr lang="en-US" dirty="0"/>
                        <a:t>Includes insulation, bathroom, kitchen, and heating.</a:t>
                      </a:r>
                      <a:endParaRPr lang="en-IE" dirty="0">
                        <a:effectLst/>
                      </a:endParaRPr>
                    </a:p>
                  </a:txBody>
                  <a:tcPr anchor="ctr"/>
                </a:tc>
                <a:extLst>
                  <a:ext uri="{0D108BD9-81ED-4DB2-BD59-A6C34878D82A}">
                    <a16:rowId xmlns:a16="http://schemas.microsoft.com/office/drawing/2014/main" val="1847260058"/>
                  </a:ext>
                </a:extLst>
              </a:tr>
              <a:tr h="370840">
                <a:tc>
                  <a:txBody>
                    <a:bodyPr/>
                    <a:lstStyle/>
                    <a:p>
                      <a:r>
                        <a:rPr lang="en-IE" b="1" dirty="0"/>
                        <a:t>Utilities &amp; Infrastructure</a:t>
                      </a:r>
                      <a:endParaRPr lang="en-IE" b="1" dirty="0">
                        <a:effectLst/>
                      </a:endParaRPr>
                    </a:p>
                  </a:txBody>
                  <a:tcPr anchor="ctr"/>
                </a:tc>
                <a:tc>
                  <a:txBody>
                    <a:bodyPr/>
                    <a:lstStyle/>
                    <a:p>
                      <a:r>
                        <a:rPr lang="en-IE" dirty="0"/>
                        <a:t>€40,000 – €150,000</a:t>
                      </a:r>
                      <a:endParaRPr lang="en-IE" dirty="0">
                        <a:effectLst/>
                      </a:endParaRPr>
                    </a:p>
                  </a:txBody>
                  <a:tcPr anchor="ctr"/>
                </a:tc>
                <a:tc>
                  <a:txBody>
                    <a:bodyPr/>
                    <a:lstStyle/>
                    <a:p>
                      <a:r>
                        <a:rPr lang="en-US" dirty="0"/>
                        <a:t>Water supply (wells/connection), electricity (grid or solar), sewage (septic or treatment)</a:t>
                      </a:r>
                      <a:r>
                        <a:rPr lang="en-US" dirty="0">
                          <a:hlinkClick r:id="rId2"/>
                        </a:rPr>
                        <a:t>touchstay.com</a:t>
                      </a:r>
                      <a:r>
                        <a:rPr lang="en-US" dirty="0"/>
                        <a:t>, Wi-Fi setup, etc.</a:t>
                      </a:r>
                      <a:endParaRPr lang="en-IE" dirty="0">
                        <a:effectLst/>
                      </a:endParaRPr>
                    </a:p>
                  </a:txBody>
                  <a:tcPr anchor="ctr"/>
                </a:tc>
                <a:extLst>
                  <a:ext uri="{0D108BD9-81ED-4DB2-BD59-A6C34878D82A}">
                    <a16:rowId xmlns:a16="http://schemas.microsoft.com/office/drawing/2014/main" val="19179786"/>
                  </a:ext>
                </a:extLst>
              </a:tr>
            </a:tbl>
          </a:graphicData>
        </a:graphic>
      </p:graphicFrame>
      <p:sp>
        <p:nvSpPr>
          <p:cNvPr id="6" name="Text Placeholder 2">
            <a:extLst>
              <a:ext uri="{FF2B5EF4-FFF2-40B4-BE49-F238E27FC236}">
                <a16:creationId xmlns:a16="http://schemas.microsoft.com/office/drawing/2014/main" id="{7385AEEC-DC1E-C955-2F41-6797BF9E9819}"/>
              </a:ext>
            </a:extLst>
          </p:cNvPr>
          <p:cNvSpPr txBox="1">
            <a:spLocks/>
          </p:cNvSpPr>
          <p:nvPr/>
        </p:nvSpPr>
        <p:spPr>
          <a:xfrm>
            <a:off x="266700" y="142109"/>
            <a:ext cx="1061468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IE" dirty="0"/>
              <a:t>Financial Planning &amp; Costs</a:t>
            </a:r>
          </a:p>
          <a:p>
            <a:pPr fontAlgn="base"/>
            <a:r>
              <a:rPr lang="en-US" b="0" dirty="0"/>
              <a:t>Sample Budget – Glamping </a:t>
            </a:r>
            <a:r>
              <a:rPr lang="en-US" b="0" dirty="0">
                <a:solidFill>
                  <a:srgbClr val="E96751"/>
                </a:solidFill>
              </a:rPr>
              <a:t>(5-10 Units – Glamping Tents)</a:t>
            </a:r>
            <a:endParaRPr lang="en-IE" b="0" dirty="0">
              <a:solidFill>
                <a:srgbClr val="E96751"/>
              </a:solidFill>
            </a:endParaRPr>
          </a:p>
          <a:p>
            <a:endParaRPr lang="en-IE" dirty="0"/>
          </a:p>
        </p:txBody>
      </p:sp>
    </p:spTree>
    <p:extLst>
      <p:ext uri="{BB962C8B-B14F-4D97-AF65-F5344CB8AC3E}">
        <p14:creationId xmlns:p14="http://schemas.microsoft.com/office/powerpoint/2010/main" val="1436262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F14EC-027D-E05F-04B7-598E1DAB374D}"/>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5607EA0-8E56-C554-27F2-2B33EE5F2712}"/>
              </a:ext>
            </a:extLst>
          </p:cNvPr>
          <p:cNvGraphicFramePr>
            <a:graphicFrameLocks noGrp="1"/>
          </p:cNvGraphicFramePr>
          <p:nvPr/>
        </p:nvGraphicFramePr>
        <p:xfrm>
          <a:off x="266700" y="469485"/>
          <a:ext cx="11696700" cy="5064760"/>
        </p:xfrm>
        <a:graphic>
          <a:graphicData uri="http://schemas.openxmlformats.org/drawingml/2006/table">
            <a:tbl>
              <a:tblPr firstRow="1" bandRow="1">
                <a:tableStyleId>{5C22544A-7EE6-4342-B048-85BDC9FD1C3A}</a:tableStyleId>
              </a:tblPr>
              <a:tblGrid>
                <a:gridCol w="3222375">
                  <a:extLst>
                    <a:ext uri="{9D8B030D-6E8A-4147-A177-3AD203B41FA5}">
                      <a16:colId xmlns:a16="http://schemas.microsoft.com/office/drawing/2014/main" val="1315654808"/>
                    </a:ext>
                  </a:extLst>
                </a:gridCol>
                <a:gridCol w="2149725">
                  <a:extLst>
                    <a:ext uri="{9D8B030D-6E8A-4147-A177-3AD203B41FA5}">
                      <a16:colId xmlns:a16="http://schemas.microsoft.com/office/drawing/2014/main" val="2964838693"/>
                    </a:ext>
                  </a:extLst>
                </a:gridCol>
                <a:gridCol w="6324600">
                  <a:extLst>
                    <a:ext uri="{9D8B030D-6E8A-4147-A177-3AD203B41FA5}">
                      <a16:colId xmlns:a16="http://schemas.microsoft.com/office/drawing/2014/main" val="3364942898"/>
                    </a:ext>
                  </a:extLst>
                </a:gridCol>
              </a:tblGrid>
              <a:tr h="370840">
                <a:tc>
                  <a:txBody>
                    <a:bodyPr/>
                    <a:lstStyle/>
                    <a:p>
                      <a:r>
                        <a:rPr lang="en-IE" b="1" dirty="0">
                          <a:effectLst/>
                        </a:rPr>
                        <a:t>Item</a:t>
                      </a:r>
                    </a:p>
                  </a:txBody>
                  <a:tcPr anchor="ctr"/>
                </a:tc>
                <a:tc>
                  <a:txBody>
                    <a:bodyPr/>
                    <a:lstStyle/>
                    <a:p>
                      <a:r>
                        <a:rPr lang="en-IE" b="1" dirty="0">
                          <a:effectLst/>
                        </a:rPr>
                        <a:t>Est Cost Range (€)</a:t>
                      </a:r>
                    </a:p>
                  </a:txBody>
                  <a:tcPr anchor="ctr"/>
                </a:tc>
                <a:tc>
                  <a:txBody>
                    <a:bodyPr/>
                    <a:lstStyle/>
                    <a:p>
                      <a:r>
                        <a:rPr lang="en-IE" b="1" dirty="0">
                          <a:effectLst/>
                        </a:rPr>
                        <a:t>Tips</a:t>
                      </a:r>
                    </a:p>
                  </a:txBody>
                  <a:tcPr anchor="ctr"/>
                </a:tc>
                <a:extLst>
                  <a:ext uri="{0D108BD9-81ED-4DB2-BD59-A6C34878D82A}">
                    <a16:rowId xmlns:a16="http://schemas.microsoft.com/office/drawing/2014/main" val="3641832468"/>
                  </a:ext>
                </a:extLst>
              </a:tr>
              <a:tr h="370840">
                <a:tc>
                  <a:txBody>
                    <a:bodyPr/>
                    <a:lstStyle/>
                    <a:p>
                      <a:r>
                        <a:rPr lang="en-IE" dirty="0"/>
                        <a:t>Solar Power Setup</a:t>
                      </a:r>
                      <a:endParaRPr lang="en-IE" dirty="0">
                        <a:effectLst/>
                      </a:endParaRPr>
                    </a:p>
                  </a:txBody>
                  <a:tcPr anchor="ctr"/>
                </a:tc>
                <a:tc>
                  <a:txBody>
                    <a:bodyPr/>
                    <a:lstStyle/>
                    <a:p>
                      <a:r>
                        <a:rPr lang="en-IE" dirty="0"/>
                        <a:t>€4,000 – €10,000</a:t>
                      </a:r>
                      <a:endParaRPr lang="en-IE" dirty="0">
                        <a:effectLst/>
                      </a:endParaRPr>
                    </a:p>
                  </a:txBody>
                  <a:tcPr anchor="ctr"/>
                </a:tc>
                <a:tc>
                  <a:txBody>
                    <a:bodyPr/>
                    <a:lstStyle/>
                    <a:p>
                      <a:r>
                        <a:rPr lang="en-US" dirty="0"/>
                        <a:t>Varies by system size and battery storage.</a:t>
                      </a:r>
                      <a:endParaRPr lang="en-IE" dirty="0">
                        <a:effectLst/>
                      </a:endParaRPr>
                    </a:p>
                  </a:txBody>
                  <a:tcPr anchor="ctr"/>
                </a:tc>
                <a:extLst>
                  <a:ext uri="{0D108BD9-81ED-4DB2-BD59-A6C34878D82A}">
                    <a16:rowId xmlns:a16="http://schemas.microsoft.com/office/drawing/2014/main" val="1360181461"/>
                  </a:ext>
                </a:extLst>
              </a:tr>
              <a:tr h="370840">
                <a:tc>
                  <a:txBody>
                    <a:bodyPr/>
                    <a:lstStyle/>
                    <a:p>
                      <a:r>
                        <a:rPr lang="en-IE" dirty="0"/>
                        <a:t>Water &amp; Waste Systems</a:t>
                      </a:r>
                      <a:endParaRPr lang="en-IE" dirty="0">
                        <a:effectLst/>
                      </a:endParaRPr>
                    </a:p>
                  </a:txBody>
                  <a:tcPr anchor="ctr"/>
                </a:tc>
                <a:tc>
                  <a:txBody>
                    <a:bodyPr/>
                    <a:lstStyle/>
                    <a:p>
                      <a:r>
                        <a:rPr lang="en-IE" dirty="0"/>
                        <a:t>€5,000 – €20,000</a:t>
                      </a:r>
                      <a:endParaRPr lang="en-IE" dirty="0">
                        <a:effectLst/>
                      </a:endParaRPr>
                    </a:p>
                  </a:txBody>
                  <a:tcPr anchor="ctr"/>
                </a:tc>
                <a:tc>
                  <a:txBody>
                    <a:bodyPr/>
                    <a:lstStyle/>
                    <a:p>
                      <a:r>
                        <a:rPr lang="en-US" dirty="0"/>
                        <a:t>Includes septic tanks, composting toilets, or reed bed systems.</a:t>
                      </a:r>
                      <a:endParaRPr lang="en-IE" dirty="0">
                        <a:effectLst/>
                      </a:endParaRPr>
                    </a:p>
                  </a:txBody>
                  <a:tcPr anchor="ctr"/>
                </a:tc>
                <a:extLst>
                  <a:ext uri="{0D108BD9-81ED-4DB2-BD59-A6C34878D82A}">
                    <a16:rowId xmlns:a16="http://schemas.microsoft.com/office/drawing/2014/main" val="1947757819"/>
                  </a:ext>
                </a:extLst>
              </a:tr>
              <a:tr h="370840">
                <a:tc>
                  <a:txBody>
                    <a:bodyPr/>
                    <a:lstStyle/>
                    <a:p>
                      <a:r>
                        <a:rPr lang="en-IE" dirty="0"/>
                        <a:t>Pathways, Lighting, Signage</a:t>
                      </a:r>
                      <a:endParaRPr lang="en-IE" dirty="0">
                        <a:effectLst/>
                      </a:endParaRPr>
                    </a:p>
                  </a:txBody>
                  <a:tcPr anchor="ctr"/>
                </a:tc>
                <a:tc>
                  <a:txBody>
                    <a:bodyPr/>
                    <a:lstStyle/>
                    <a:p>
                      <a:r>
                        <a:rPr lang="en-IE" dirty="0"/>
                        <a:t>€1,000 – €4,000</a:t>
                      </a:r>
                      <a:endParaRPr lang="en-IE" dirty="0">
                        <a:effectLst/>
                      </a:endParaRPr>
                    </a:p>
                  </a:txBody>
                  <a:tcPr anchor="ctr"/>
                </a:tc>
                <a:tc>
                  <a:txBody>
                    <a:bodyPr/>
                    <a:lstStyle/>
                    <a:p>
                      <a:r>
                        <a:rPr lang="en-US" dirty="0"/>
                        <a:t>Use gravel paths and solar lights to save costs.</a:t>
                      </a:r>
                      <a:endParaRPr lang="en-IE" dirty="0">
                        <a:effectLst/>
                      </a:endParaRPr>
                    </a:p>
                  </a:txBody>
                  <a:tcPr anchor="ctr"/>
                </a:tc>
                <a:extLst>
                  <a:ext uri="{0D108BD9-81ED-4DB2-BD59-A6C34878D82A}">
                    <a16:rowId xmlns:a16="http://schemas.microsoft.com/office/drawing/2014/main" val="2107473532"/>
                  </a:ext>
                </a:extLst>
              </a:tr>
              <a:tr h="370840">
                <a:tc>
                  <a:txBody>
                    <a:bodyPr/>
                    <a:lstStyle/>
                    <a:p>
                      <a:r>
                        <a:rPr lang="en-IE" b="1" dirty="0"/>
                        <a:t>Furnishings &amp; Amenities</a:t>
                      </a:r>
                      <a:endParaRPr lang="en-IE" dirty="0"/>
                    </a:p>
                  </a:txBody>
                  <a:tcPr anchor="ctr"/>
                </a:tc>
                <a:tc>
                  <a:txBody>
                    <a:bodyPr/>
                    <a:lstStyle/>
                    <a:p>
                      <a:r>
                        <a:rPr lang="en-IE" dirty="0"/>
                        <a:t>€30,000 – €100,000</a:t>
                      </a:r>
                    </a:p>
                  </a:txBody>
                  <a:tcPr anchor="ctr"/>
                </a:tc>
                <a:tc>
                  <a:txBody>
                    <a:bodyPr/>
                    <a:lstStyle/>
                    <a:p>
                      <a:r>
                        <a:rPr lang="en-US" dirty="0"/>
                        <a:t>Beds, linens, furniture, décor, hot tubs or stoves, etc. Can start simple and upgrade over time.</a:t>
                      </a:r>
                      <a:endParaRPr lang="en-IE" dirty="0">
                        <a:effectLst/>
                      </a:endParaRPr>
                    </a:p>
                  </a:txBody>
                  <a:tcPr anchor="ctr"/>
                </a:tc>
                <a:extLst>
                  <a:ext uri="{0D108BD9-81ED-4DB2-BD59-A6C34878D82A}">
                    <a16:rowId xmlns:a16="http://schemas.microsoft.com/office/drawing/2014/main" val="2872299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Furnishings &amp; Fit-Out (per unit)</a:t>
                      </a:r>
                      <a:endParaRPr lang="en-IE" dirty="0">
                        <a:effectLst/>
                      </a:endParaRPr>
                    </a:p>
                  </a:txBody>
                  <a:tcPr anchor="ctr"/>
                </a:tc>
                <a:tc>
                  <a:txBody>
                    <a:bodyPr/>
                    <a:lstStyle/>
                    <a:p>
                      <a:r>
                        <a:rPr lang="en-IE" dirty="0"/>
                        <a:t>€1,500 – €5,000 </a:t>
                      </a:r>
                    </a:p>
                  </a:txBody>
                  <a:tcPr anchor="ctr"/>
                </a:tc>
                <a:tc>
                  <a:txBody>
                    <a:bodyPr/>
                    <a:lstStyle/>
                    <a:p>
                      <a:r>
                        <a:rPr lang="en-US" dirty="0" err="1"/>
                        <a:t>Opt</a:t>
                      </a:r>
                      <a:r>
                        <a:rPr lang="en-US" dirty="0"/>
                        <a:t> for upcycled or local second-hand where possible.</a:t>
                      </a:r>
                      <a:endParaRPr lang="en-IE" dirty="0">
                        <a:effectLst/>
                      </a:endParaRPr>
                    </a:p>
                  </a:txBody>
                  <a:tcPr anchor="ctr"/>
                </a:tc>
                <a:extLst>
                  <a:ext uri="{0D108BD9-81ED-4DB2-BD59-A6C34878D82A}">
                    <a16:rowId xmlns:a16="http://schemas.microsoft.com/office/drawing/2014/main" val="2187594481"/>
                  </a:ext>
                </a:extLst>
              </a:tr>
              <a:tr h="370840">
                <a:tc>
                  <a:txBody>
                    <a:bodyPr/>
                    <a:lstStyle/>
                    <a:p>
                      <a:r>
                        <a:rPr lang="en-IE" b="1" dirty="0"/>
                        <a:t>Marketing &amp; Branding</a:t>
                      </a:r>
                      <a:endParaRPr lang="en-IE" b="1" dirty="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€5,000 – €25,000</a:t>
                      </a:r>
                      <a:endParaRPr lang="en-IE" dirty="0">
                        <a:effectLst/>
                      </a:endParaRPr>
                    </a:p>
                  </a:txBody>
                  <a:tcPr anchor="ctr"/>
                </a:tc>
                <a:tc>
                  <a:txBody>
                    <a:bodyPr/>
                    <a:lstStyle/>
                    <a:p>
                      <a:r>
                        <a:rPr lang="en-US" dirty="0"/>
                        <a:t>Branding, website development, initial advertising. Many startups start small (basic website, logo, social media and </a:t>
                      </a:r>
                      <a:r>
                        <a:rPr lang="en-IE" dirty="0"/>
                        <a:t>initial photography.</a:t>
                      </a:r>
                      <a:endParaRPr lang="en-IE" dirty="0">
                        <a:effectLst/>
                      </a:endParaRPr>
                    </a:p>
                  </a:txBody>
                  <a:tcPr anchor="ctr"/>
                </a:tc>
                <a:extLst>
                  <a:ext uri="{0D108BD9-81ED-4DB2-BD59-A6C34878D82A}">
                    <a16:rowId xmlns:a16="http://schemas.microsoft.com/office/drawing/2014/main" val="1902947797"/>
                  </a:ext>
                </a:extLst>
              </a:tr>
              <a:tr h="370840">
                <a:tc>
                  <a:txBody>
                    <a:bodyPr/>
                    <a:lstStyle/>
                    <a:p>
                      <a:r>
                        <a:rPr lang="en-IE" b="1" dirty="0"/>
                        <a:t>Insurance &amp; Maintenance Setup</a:t>
                      </a:r>
                      <a:endParaRPr lang="en-IE" b="1" dirty="0">
                        <a:effectLst/>
                      </a:endParaRPr>
                    </a:p>
                  </a:txBody>
                  <a:tcPr anchor="ctr"/>
                </a:tc>
                <a:tc>
                  <a:txBody>
                    <a:bodyPr/>
                    <a:lstStyle/>
                    <a:p>
                      <a:r>
                        <a:rPr lang="en-IE" dirty="0"/>
                        <a:t>€2,000 – €5,000</a:t>
                      </a:r>
                      <a:endParaRPr lang="en-IE" dirty="0">
                        <a:effectLst/>
                      </a:endParaRPr>
                    </a:p>
                  </a:txBody>
                  <a:tcPr anchor="ctr"/>
                </a:tc>
                <a:tc>
                  <a:txBody>
                    <a:bodyPr/>
                    <a:lstStyle/>
                    <a:p>
                      <a:r>
                        <a:rPr lang="en-US" dirty="0"/>
                        <a:t>Initial setup costs for guest liability and general insurance.</a:t>
                      </a:r>
                      <a:endParaRPr lang="en-IE" dirty="0">
                        <a:effectLst/>
                      </a:endParaRPr>
                    </a:p>
                  </a:txBody>
                  <a:tcPr anchor="ctr"/>
                </a:tc>
                <a:extLst>
                  <a:ext uri="{0D108BD9-81ED-4DB2-BD59-A6C34878D82A}">
                    <a16:rowId xmlns:a16="http://schemas.microsoft.com/office/drawing/2014/main" val="3728786853"/>
                  </a:ext>
                </a:extLst>
              </a:tr>
              <a:tr h="370840">
                <a:tc>
                  <a:txBody>
                    <a:bodyPr/>
                    <a:lstStyle/>
                    <a:p>
                      <a:r>
                        <a:rPr lang="en-IE" dirty="0">
                          <a:effectLst/>
                        </a:rPr>
                        <a:t>Contingency</a:t>
                      </a:r>
                    </a:p>
                  </a:txBody>
                  <a:tcPr anchor="ctr"/>
                </a:tc>
                <a:tc>
                  <a:txBody>
                    <a:bodyPr/>
                    <a:lstStyle/>
                    <a:p>
                      <a:r>
                        <a:rPr lang="en-IE" dirty="0"/>
                        <a:t>€2</a:t>
                      </a:r>
                      <a:r>
                        <a:rPr lang="en-IE" dirty="0">
                          <a:effectLst/>
                        </a:rPr>
                        <a:t>5,000 – </a:t>
                      </a:r>
                      <a:r>
                        <a:rPr lang="en-IE" dirty="0"/>
                        <a:t>€</a:t>
                      </a:r>
                      <a:r>
                        <a:rPr lang="en-IE" dirty="0">
                          <a:effectLst/>
                        </a:rPr>
                        <a:t>100,000</a:t>
                      </a:r>
                    </a:p>
                  </a:txBody>
                  <a:tcPr anchor="ctr"/>
                </a:tc>
                <a:tc>
                  <a:txBody>
                    <a:bodyPr/>
                    <a:lstStyle/>
                    <a:p>
                      <a:r>
                        <a:rPr lang="en-IE" b="1" dirty="0">
                          <a:effectLst/>
                        </a:rPr>
                        <a:t>Always plan extra. Have a Res</a:t>
                      </a:r>
                      <a:r>
                        <a:rPr lang="en-US" b="1" dirty="0" err="1"/>
                        <a:t>erve</a:t>
                      </a:r>
                      <a:r>
                        <a:rPr lang="en-US" b="1" dirty="0"/>
                        <a:t> plan or fund</a:t>
                      </a:r>
                      <a:r>
                        <a:rPr lang="en-US" dirty="0"/>
                        <a:t> for unexpected costs (recommend 10–20% of total). Crucial in case of construction overruns or delays.</a:t>
                      </a:r>
                      <a:endParaRPr lang="en-IE" dirty="0">
                        <a:effectLst/>
                      </a:endParaRPr>
                    </a:p>
                  </a:txBody>
                  <a:tcPr anchor="ctr"/>
                </a:tc>
                <a:extLst>
                  <a:ext uri="{0D108BD9-81ED-4DB2-BD59-A6C34878D82A}">
                    <a16:rowId xmlns:a16="http://schemas.microsoft.com/office/drawing/2014/main" val="3109908443"/>
                  </a:ext>
                </a:extLst>
              </a:tr>
              <a:tr h="370840">
                <a:tc>
                  <a:txBody>
                    <a:bodyPr/>
                    <a:lstStyle/>
                    <a:p>
                      <a:r>
                        <a:rPr lang="en-IE" b="1" dirty="0">
                          <a:solidFill>
                            <a:srgbClr val="E96751"/>
                          </a:solidFill>
                          <a:effectLst/>
                        </a:rPr>
                        <a:t>Total Estimate:</a:t>
                      </a:r>
                    </a:p>
                  </a:txBody>
                  <a:tcPr anchor="ctr"/>
                </a:tc>
                <a:tc gridSpan="2">
                  <a:txBody>
                    <a:bodyPr/>
                    <a:lstStyle/>
                    <a:p>
                      <a:r>
                        <a:rPr lang="en-IE" b="1" dirty="0">
                          <a:solidFill>
                            <a:srgbClr val="E96751"/>
                          </a:solidFill>
                          <a:effectLst/>
                        </a:rPr>
                        <a:t>€150,000 – €573,000</a:t>
                      </a:r>
                    </a:p>
                  </a:txBody>
                  <a:tcPr anchor="ctr"/>
                </a:tc>
                <a:tc hMerge="1">
                  <a:txBody>
                    <a:bodyPr/>
                    <a:lstStyle/>
                    <a:p>
                      <a:endParaRPr lang="en-IE"/>
                    </a:p>
                  </a:txBody>
                  <a:tcPr/>
                </a:tc>
                <a:extLst>
                  <a:ext uri="{0D108BD9-81ED-4DB2-BD59-A6C34878D82A}">
                    <a16:rowId xmlns:a16="http://schemas.microsoft.com/office/drawing/2014/main" val="2906796694"/>
                  </a:ext>
                </a:extLst>
              </a:tr>
            </a:tbl>
          </a:graphicData>
        </a:graphic>
      </p:graphicFrame>
      <p:sp>
        <p:nvSpPr>
          <p:cNvPr id="3" name="TextBox 2">
            <a:extLst>
              <a:ext uri="{FF2B5EF4-FFF2-40B4-BE49-F238E27FC236}">
                <a16:creationId xmlns:a16="http://schemas.microsoft.com/office/drawing/2014/main" id="{A8994FFA-A99B-7760-B11A-B7014219BB38}"/>
              </a:ext>
            </a:extLst>
          </p:cNvPr>
          <p:cNvSpPr txBox="1"/>
          <p:nvPr/>
        </p:nvSpPr>
        <p:spPr>
          <a:xfrm>
            <a:off x="228600" y="5327117"/>
            <a:ext cx="6096000" cy="586058"/>
          </a:xfrm>
          <a:prstGeom prst="rect">
            <a:avLst/>
          </a:prstGeom>
          <a:noFill/>
        </p:spPr>
        <p:txBody>
          <a:bodyPr wrap="square">
            <a:spAutoFit/>
          </a:bodyPr>
          <a:lstStyle/>
          <a:p>
            <a:pPr algn="l" fontAlgn="base">
              <a:lnSpc>
                <a:spcPts val="4500"/>
              </a:lnSpc>
            </a:pPr>
            <a:r>
              <a:rPr lang="en-US" b="0" i="0" dirty="0">
                <a:solidFill>
                  <a:srgbClr val="E96751"/>
                </a:solidFill>
                <a:effectLst/>
                <a:latin typeface="Spoof"/>
                <a:hlinkClick r:id="rId2">
                  <a:extLst>
                    <a:ext uri="{A12FA001-AC4F-418D-AE19-62706E023703}">
                      <ahyp:hlinkClr xmlns:ahyp="http://schemas.microsoft.com/office/drawing/2018/hyperlinkcolor" val="tx"/>
                    </a:ext>
                  </a:extLst>
                </a:hlinkClick>
              </a:rPr>
              <a:t>Starting a glamping business: full guide</a:t>
            </a:r>
            <a:endParaRPr lang="en-US" b="0" i="0" dirty="0">
              <a:solidFill>
                <a:srgbClr val="E96751"/>
              </a:solidFill>
              <a:effectLst/>
              <a:latin typeface="Spoof"/>
            </a:endParaRPr>
          </a:p>
        </p:txBody>
      </p:sp>
      <p:pic>
        <p:nvPicPr>
          <p:cNvPr id="2" name="Picture 1" descr="Co-funded by the European Union logo in png for web usage">
            <a:extLst>
              <a:ext uri="{FF2B5EF4-FFF2-40B4-BE49-F238E27FC236}">
                <a16:creationId xmlns:a16="http://schemas.microsoft.com/office/drawing/2014/main" id="{8E95DFFE-EBF1-A890-1C9F-CE3A3529FB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7425" y="6365698"/>
            <a:ext cx="1530819" cy="319792"/>
          </a:xfrm>
          <a:prstGeom prst="rect">
            <a:avLst/>
          </a:prstGeom>
          <a:noFill/>
          <a:ln>
            <a:noFill/>
          </a:ln>
        </p:spPr>
      </p:pic>
      <p:sp>
        <p:nvSpPr>
          <p:cNvPr id="4" name="Rectangle 3">
            <a:extLst>
              <a:ext uri="{FF2B5EF4-FFF2-40B4-BE49-F238E27FC236}">
                <a16:creationId xmlns:a16="http://schemas.microsoft.com/office/drawing/2014/main" id="{05257B9C-F745-8F38-627B-CC5463B9212B}"/>
              </a:ext>
            </a:extLst>
          </p:cNvPr>
          <p:cNvSpPr/>
          <p:nvPr/>
        </p:nvSpPr>
        <p:spPr>
          <a:xfrm>
            <a:off x="6697532" y="6303842"/>
            <a:ext cx="5121982" cy="4385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D31E50EC-9D00-21A7-5F9B-B7DDB4695462}"/>
              </a:ext>
            </a:extLst>
          </p:cNvPr>
          <p:cNvGrpSpPr/>
          <p:nvPr/>
        </p:nvGrpSpPr>
        <p:grpSpPr>
          <a:xfrm>
            <a:off x="3793641" y="5926643"/>
            <a:ext cx="1307461" cy="742180"/>
            <a:chOff x="340586" y="8789227"/>
            <a:chExt cx="1307461" cy="742180"/>
          </a:xfrm>
        </p:grpSpPr>
        <p:sp>
          <p:nvSpPr>
            <p:cNvPr id="7" name="Rectangle 6">
              <a:extLst>
                <a:ext uri="{FF2B5EF4-FFF2-40B4-BE49-F238E27FC236}">
                  <a16:creationId xmlns:a16="http://schemas.microsoft.com/office/drawing/2014/main" id="{2A0981F0-BD54-DB54-4334-D4EFEED655BC}"/>
                </a:ext>
              </a:extLst>
            </p:cNvPr>
            <p:cNvSpPr/>
            <p:nvPr/>
          </p:nvSpPr>
          <p:spPr>
            <a:xfrm>
              <a:off x="340586" y="8789227"/>
              <a:ext cx="1307461" cy="369332"/>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8" name="Picture 7">
              <a:extLst>
                <a:ext uri="{FF2B5EF4-FFF2-40B4-BE49-F238E27FC236}">
                  <a16:creationId xmlns:a16="http://schemas.microsoft.com/office/drawing/2014/main" id="{7F97836B-01C9-A0E9-F4CF-C4C26B815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57590640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14580</TotalTime>
  <Words>1030</Words>
  <Application>Microsoft Office PowerPoint</Application>
  <PresentationFormat>Widescreen</PresentationFormat>
  <Paragraphs>151</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Aptos</vt:lpstr>
      <vt:lpstr>Arial</vt:lpstr>
      <vt:lpstr>Calibri</vt:lpstr>
      <vt:lpstr>Montserrat</vt:lpstr>
      <vt:lpstr>Montserrat Light</vt:lpstr>
      <vt:lpstr>Spoof</vt:lpstr>
      <vt:lpstr>Verdana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413</cp:revision>
  <dcterms:created xsi:type="dcterms:W3CDTF">2020-10-14T13:32:04Z</dcterms:created>
  <dcterms:modified xsi:type="dcterms:W3CDTF">2025-08-26T09:42:04Z</dcterms:modified>
</cp:coreProperties>
</file>