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
  </p:notesMasterIdLst>
  <p:sldIdLst>
    <p:sldId id="6525" r:id="rId5"/>
    <p:sldId id="651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C5C0C-A832-9207-444C-F7B11B4E8A97}" name="Laura Magan (MMS,Ireland)" initials="LM" userId="S::Laura@momentumconsulting.ie::c3f3bbb9-9632-4ba0-9147-5662ad5f24a3" providerId="AD"/>
  <p188:author id="{5F7D6D1E-1627-C361-10E7-F5411C5295C7}" name="Kjartan Bollason - HOL" initials="KB" userId="S::kjartan@holar.is::1445eabb-cb7d-4a40-93f8-3a9d43ef6b96" providerId="AD"/>
  <p188:author id="{5B06AF7F-A50A-6EBB-BDEF-B338F78A1AA6}" name="Magnea Elínardóttir" initials="ME" userId="da796e0a37551b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000000"/>
    <a:srgbClr val="414141"/>
    <a:srgbClr val="459597"/>
    <a:srgbClr val="82CCCA"/>
    <a:srgbClr val="E5BEAC"/>
    <a:srgbClr val="0C4659"/>
    <a:srgbClr val="FBA63B"/>
    <a:srgbClr val="F6BF8C"/>
    <a:srgbClr val="F1B4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C457E-2FBE-43DE-936C-8457911C1F34}" v="24" dt="2025-08-29T09:09:36.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67" autoAdjust="0"/>
    <p:restoredTop sz="94243" autoAdjust="0"/>
  </p:normalViewPr>
  <p:slideViewPr>
    <p:cSldViewPr snapToGrid="0" snapToObjects="1">
      <p:cViewPr varScale="1">
        <p:scale>
          <a:sx n="104" d="100"/>
          <a:sy n="104" d="100"/>
        </p:scale>
        <p:origin x="34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jana Klakočar" userId="52d434e4-ce75-449b-9aeb-5e821878ed4a" providerId="ADAL" clId="{52EC457E-2FBE-43DE-936C-8457911C1F34}"/>
    <pc:docChg chg="custSel modSld">
      <pc:chgData name="Tatjana Klakočar" userId="52d434e4-ce75-449b-9aeb-5e821878ed4a" providerId="ADAL" clId="{52EC457E-2FBE-43DE-936C-8457911C1F34}" dt="2025-08-29T09:09:36.330" v="67" actId="14826"/>
      <pc:docMkLst>
        <pc:docMk/>
      </pc:docMkLst>
      <pc:sldChg chg="delSp modSp mod delAnim">
        <pc:chgData name="Tatjana Klakočar" userId="52d434e4-ce75-449b-9aeb-5e821878ed4a" providerId="ADAL" clId="{52EC457E-2FBE-43DE-936C-8457911C1F34}" dt="2025-08-29T09:09:36.330" v="67" actId="14826"/>
        <pc:sldMkLst>
          <pc:docMk/>
          <pc:sldMk cId="585145148" sldId="6517"/>
        </pc:sldMkLst>
        <pc:spChg chg="mod">
          <ac:chgData name="Tatjana Klakočar" userId="52d434e4-ce75-449b-9aeb-5e821878ed4a" providerId="ADAL" clId="{52EC457E-2FBE-43DE-936C-8457911C1F34}" dt="2025-08-29T08:55:59.133" v="50" actId="20577"/>
          <ac:spMkLst>
            <pc:docMk/>
            <pc:sldMk cId="585145148" sldId="6517"/>
            <ac:spMk id="3" creationId="{EAD2D116-B74C-02E9-74E0-A1C36278BB20}"/>
          </ac:spMkLst>
        </pc:spChg>
        <pc:spChg chg="mod">
          <ac:chgData name="Tatjana Klakočar" userId="52d434e4-ce75-449b-9aeb-5e821878ed4a" providerId="ADAL" clId="{52EC457E-2FBE-43DE-936C-8457911C1F34}" dt="2025-08-29T08:55:19.635" v="46" actId="20577"/>
          <ac:spMkLst>
            <pc:docMk/>
            <pc:sldMk cId="585145148" sldId="6517"/>
            <ac:spMk id="16" creationId="{7438C4E5-C88C-DAA4-C1A8-CC4EDBB35F05}"/>
          </ac:spMkLst>
        </pc:spChg>
        <pc:spChg chg="mod">
          <ac:chgData name="Tatjana Klakočar" userId="52d434e4-ce75-449b-9aeb-5e821878ed4a" providerId="ADAL" clId="{52EC457E-2FBE-43DE-936C-8457911C1F34}" dt="2025-08-29T08:56:26.059" v="56"/>
          <ac:spMkLst>
            <pc:docMk/>
            <pc:sldMk cId="585145148" sldId="6517"/>
            <ac:spMk id="17" creationId="{61EF60B2-B2AB-3F5A-EBDD-9FFF44ADA1B2}"/>
          </ac:spMkLst>
        </pc:spChg>
        <pc:picChg chg="mod">
          <ac:chgData name="Tatjana Klakočar" userId="52d434e4-ce75-449b-9aeb-5e821878ed4a" providerId="ADAL" clId="{52EC457E-2FBE-43DE-936C-8457911C1F34}" dt="2025-08-29T09:09:36.330" v="67" actId="14826"/>
          <ac:picMkLst>
            <pc:docMk/>
            <pc:sldMk cId="585145148" sldId="6517"/>
            <ac:picMk id="2" creationId="{E9911489-25ED-0DCA-AA42-D7149E657E27}"/>
          </ac:picMkLst>
        </pc:picChg>
        <pc:picChg chg="del">
          <ac:chgData name="Tatjana Klakočar" userId="52d434e4-ce75-449b-9aeb-5e821878ed4a" providerId="ADAL" clId="{52EC457E-2FBE-43DE-936C-8457911C1F34}" dt="2025-08-29T09:08:47.882" v="65" actId="478"/>
          <ac:picMkLst>
            <pc:docMk/>
            <pc:sldMk cId="585145148" sldId="6517"/>
            <ac:picMk id="9" creationId="{59779F1C-AD4E-B66F-D670-129C1C2816D6}"/>
          </ac:picMkLst>
        </pc:picChg>
      </pc:sldChg>
      <pc:sldChg chg="modSp mod">
        <pc:chgData name="Tatjana Klakočar" userId="52d434e4-ce75-449b-9aeb-5e821878ed4a" providerId="ADAL" clId="{52EC457E-2FBE-43DE-936C-8457911C1F34}" dt="2025-08-29T09:08:29.743" v="64" actId="14826"/>
        <pc:sldMkLst>
          <pc:docMk/>
          <pc:sldMk cId="2469016225" sldId="6525"/>
        </pc:sldMkLst>
        <pc:spChg chg="mod">
          <ac:chgData name="Tatjana Klakočar" userId="52d434e4-ce75-449b-9aeb-5e821878ed4a" providerId="ADAL" clId="{52EC457E-2FBE-43DE-936C-8457911C1F34}" dt="2025-08-29T08:56:11.053" v="51" actId="20577"/>
          <ac:spMkLst>
            <pc:docMk/>
            <pc:sldMk cId="2469016225" sldId="6525"/>
            <ac:spMk id="3" creationId="{488F4A94-BCD4-2797-3F7D-1E0121ECB7E6}"/>
          </ac:spMkLst>
        </pc:spChg>
        <pc:spChg chg="mod">
          <ac:chgData name="Tatjana Klakočar" userId="52d434e4-ce75-449b-9aeb-5e821878ed4a" providerId="ADAL" clId="{52EC457E-2FBE-43DE-936C-8457911C1F34}" dt="2025-08-29T08:54:26.590" v="40"/>
          <ac:spMkLst>
            <pc:docMk/>
            <pc:sldMk cId="2469016225" sldId="6525"/>
            <ac:spMk id="5" creationId="{D6567DFA-28D8-B541-1DA4-1262D2F865D4}"/>
          </ac:spMkLst>
        </pc:spChg>
        <pc:spChg chg="mod">
          <ac:chgData name="Tatjana Klakočar" userId="52d434e4-ce75-449b-9aeb-5e821878ed4a" providerId="ADAL" clId="{52EC457E-2FBE-43DE-936C-8457911C1F34}" dt="2025-08-29T08:53:16.702" v="33" actId="20577"/>
          <ac:spMkLst>
            <pc:docMk/>
            <pc:sldMk cId="2469016225" sldId="6525"/>
            <ac:spMk id="6" creationId="{B52A04F5-1F75-6DF9-4787-55ED669C0998}"/>
          </ac:spMkLst>
        </pc:spChg>
        <pc:spChg chg="mod">
          <ac:chgData name="Tatjana Klakočar" userId="52d434e4-ce75-449b-9aeb-5e821878ed4a" providerId="ADAL" clId="{52EC457E-2FBE-43DE-936C-8457911C1F34}" dt="2025-08-29T08:54:06.234" v="38"/>
          <ac:spMkLst>
            <pc:docMk/>
            <pc:sldMk cId="2469016225" sldId="6525"/>
            <ac:spMk id="10" creationId="{18BB6434-0059-619C-478A-8B63A6AF5F52}"/>
          </ac:spMkLst>
        </pc:spChg>
        <pc:picChg chg="mod">
          <ac:chgData name="Tatjana Klakočar" userId="52d434e4-ce75-449b-9aeb-5e821878ed4a" providerId="ADAL" clId="{52EC457E-2FBE-43DE-936C-8457911C1F34}" dt="2025-08-29T09:08:29.743" v="64" actId="14826"/>
          <ac:picMkLst>
            <pc:docMk/>
            <pc:sldMk cId="2469016225" sldId="6525"/>
            <ac:picMk id="9" creationId="{B840A916-6B10-F411-92A6-007DC5F7B7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Picture Placeholder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algn="l">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buNone/>
              <a:defRPr sz="2200" b="0" i="0" spc="0">
                <a:solidFill>
                  <a:srgbClr val="4141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9E36BAD-46DC-CB80-8640-EC3B27C0CA3B}"/>
              </a:ext>
            </a:extLst>
          </p:cNvPr>
          <p:cNvSpPr/>
          <p:nvPr userDrawn="1"/>
        </p:nvSpPr>
        <p:spPr>
          <a:xfrm rot="16200000">
            <a:off x="586095" y="2388918"/>
            <a:ext cx="3200860" cy="4373727"/>
          </a:xfrm>
          <a:custGeom>
            <a:avLst/>
            <a:gdLst>
              <a:gd name="connsiteX0" fmla="*/ 3200860 w 3200860"/>
              <a:gd name="connsiteY0" fmla="*/ 3341 h 4373727"/>
              <a:gd name="connsiteX1" fmla="*/ 3200860 w 3200860"/>
              <a:gd name="connsiteY1" fmla="*/ 2683476 h 4373727"/>
              <a:gd name="connsiteX2" fmla="*/ 3197520 w 3200860"/>
              <a:gd name="connsiteY2" fmla="*/ 2683476 h 4373727"/>
              <a:gd name="connsiteX3" fmla="*/ 3200860 w 3200860"/>
              <a:gd name="connsiteY3" fmla="*/ 2773667 h 4373727"/>
              <a:gd name="connsiteX4" fmla="*/ 1600429 w 3200860"/>
              <a:gd name="connsiteY4" fmla="*/ 4373727 h 4373727"/>
              <a:gd name="connsiteX5" fmla="*/ 0 w 3200860"/>
              <a:gd name="connsiteY5" fmla="*/ 2773667 h 4373727"/>
              <a:gd name="connsiteX6" fmla="*/ 3340 w 3200860"/>
              <a:gd name="connsiteY6" fmla="*/ 2683475 h 4373727"/>
              <a:gd name="connsiteX7" fmla="*/ 0 w 3200860"/>
              <a:gd name="connsiteY7" fmla="*/ 2683475 h 4373727"/>
              <a:gd name="connsiteX8" fmla="*/ 0 w 3200860"/>
              <a:gd name="connsiteY8" fmla="*/ 102 h 4373727"/>
              <a:gd name="connsiteX9" fmla="*/ 64346 w 3200860"/>
              <a:gd name="connsiteY9" fmla="*/ 3341 h 4373727"/>
              <a:gd name="connsiteX10" fmla="*/ 154537 w 3200860"/>
              <a:gd name="connsiteY10" fmla="*/ 0 h 4373727"/>
              <a:gd name="connsiteX11" fmla="*/ 154537 w 3200860"/>
              <a:gd name="connsiteY11" fmla="*/ 3341 h 43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860" h="4373727">
                <a:moveTo>
                  <a:pt x="3200860" y="3341"/>
                </a:moveTo>
                <a:lnTo>
                  <a:pt x="3200860" y="2683476"/>
                </a:lnTo>
                <a:lnTo>
                  <a:pt x="3197520" y="2683476"/>
                </a:lnTo>
                <a:cubicBezTo>
                  <a:pt x="3200860" y="2713540"/>
                  <a:pt x="3200860" y="2743604"/>
                  <a:pt x="3200860" y="2773667"/>
                </a:cubicBezTo>
                <a:cubicBezTo>
                  <a:pt x="3200860" y="3658879"/>
                  <a:pt x="2485846" y="4373727"/>
                  <a:pt x="1600429" y="4373727"/>
                </a:cubicBezTo>
                <a:cubicBezTo>
                  <a:pt x="715015" y="4373727"/>
                  <a:pt x="0" y="3655536"/>
                  <a:pt x="0" y="2773667"/>
                </a:cubicBezTo>
                <a:cubicBezTo>
                  <a:pt x="0" y="2743604"/>
                  <a:pt x="0" y="2710198"/>
                  <a:pt x="3340" y="2683475"/>
                </a:cubicBezTo>
                <a:lnTo>
                  <a:pt x="0" y="2683475"/>
                </a:lnTo>
                <a:lnTo>
                  <a:pt x="0" y="102"/>
                </a:lnTo>
                <a:lnTo>
                  <a:pt x="64346" y="3341"/>
                </a:lnTo>
                <a:cubicBezTo>
                  <a:pt x="94409" y="3341"/>
                  <a:pt x="124473" y="3341"/>
                  <a:pt x="154537" y="0"/>
                </a:cubicBezTo>
                <a:lnTo>
                  <a:pt x="154537" y="3341"/>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7" name="Picture Placeholder 28">
            <a:extLst>
              <a:ext uri="{FF2B5EF4-FFF2-40B4-BE49-F238E27FC236}">
                <a16:creationId xmlns:a16="http://schemas.microsoft.com/office/drawing/2014/main" id="{042B26D5-DF58-7ED3-D2DF-9E02401B40B6}"/>
              </a:ext>
            </a:extLst>
          </p:cNvPr>
          <p:cNvSpPr>
            <a:spLocks noGrp="1"/>
          </p:cNvSpPr>
          <p:nvPr>
            <p:ph type="pic" sz="quarter" idx="34"/>
          </p:nvPr>
        </p:nvSpPr>
        <p:spPr>
          <a:xfrm>
            <a:off x="-4485" y="435943"/>
            <a:ext cx="5974236" cy="3624947"/>
          </a:xfrm>
          <a:custGeom>
            <a:avLst/>
            <a:gdLst>
              <a:gd name="connsiteX0" fmla="*/ 0 w 5974236"/>
              <a:gd name="connsiteY0" fmla="*/ 0 h 3624947"/>
              <a:gd name="connsiteX1" fmla="*/ 4056490 w 5974236"/>
              <a:gd name="connsiteY1" fmla="*/ 0 h 3624947"/>
              <a:gd name="connsiteX2" fmla="*/ 4056490 w 5974236"/>
              <a:gd name="connsiteY2" fmla="*/ 3790 h 3624947"/>
              <a:gd name="connsiteX3" fmla="*/ 4158820 w 5974236"/>
              <a:gd name="connsiteY3" fmla="*/ 0 h 3624947"/>
              <a:gd name="connsiteX4" fmla="*/ 5974236 w 5974236"/>
              <a:gd name="connsiteY4" fmla="*/ 1815837 h 3624947"/>
              <a:gd name="connsiteX5" fmla="*/ 4344096 w 5974236"/>
              <a:gd name="connsiteY5" fmla="*/ 3622318 h 3624947"/>
              <a:gd name="connsiteX6" fmla="*/ 4292044 w 5974236"/>
              <a:gd name="connsiteY6" fmla="*/ 3624947 h 3624947"/>
              <a:gd name="connsiteX7" fmla="*/ 4252347 w 5974236"/>
              <a:gd name="connsiteY7" fmla="*/ 3516237 h 3624947"/>
              <a:gd name="connsiteX8" fmla="*/ 3796233 w 5974236"/>
              <a:gd name="connsiteY8" fmla="*/ 2904377 h 3624947"/>
              <a:gd name="connsiteX9" fmla="*/ 3752900 w 5974236"/>
              <a:gd name="connsiteY9" fmla="*/ 2871988 h 3624947"/>
              <a:gd name="connsiteX10" fmla="*/ 3689452 w 5974236"/>
              <a:gd name="connsiteY10" fmla="*/ 2816372 h 3624947"/>
              <a:gd name="connsiteX11" fmla="*/ 2853773 w 5974236"/>
              <a:gd name="connsiteY11" fmla="*/ 2539409 h 3624947"/>
              <a:gd name="connsiteX12" fmla="*/ 2810022 w 5974236"/>
              <a:gd name="connsiteY12" fmla="*/ 2541030 h 3624947"/>
              <a:gd name="connsiteX13" fmla="*/ 2777814 w 5974236"/>
              <a:gd name="connsiteY13" fmla="*/ 2539409 h 3624947"/>
              <a:gd name="connsiteX14" fmla="*/ 2775098 w 5974236"/>
              <a:gd name="connsiteY14" fmla="*/ 2539509 h 3624947"/>
              <a:gd name="connsiteX15" fmla="*/ 2775098 w 5974236"/>
              <a:gd name="connsiteY15" fmla="*/ 2539409 h 3624947"/>
              <a:gd name="connsiteX16" fmla="*/ 2687623 w 5974236"/>
              <a:gd name="connsiteY16" fmla="*/ 2539409 h 3624947"/>
              <a:gd name="connsiteX17" fmla="*/ 2687623 w 5974236"/>
              <a:gd name="connsiteY17" fmla="*/ 2539409 h 3624947"/>
              <a:gd name="connsiteX18" fmla="*/ 4139 w 5974236"/>
              <a:gd name="connsiteY18" fmla="*/ 2539409 h 3624947"/>
              <a:gd name="connsiteX19" fmla="*/ 4139 w 5974236"/>
              <a:gd name="connsiteY19" fmla="*/ 269370 h 3624947"/>
              <a:gd name="connsiteX20" fmla="*/ 1449 w 5974236"/>
              <a:gd name="connsiteY20" fmla="*/ 269370 h 3624947"/>
              <a:gd name="connsiteX21" fmla="*/ 4139 w 5974236"/>
              <a:gd name="connsiteY21" fmla="*/ 142822 h 362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4236" h="3624947">
                <a:moveTo>
                  <a:pt x="0" y="0"/>
                </a:moveTo>
                <a:lnTo>
                  <a:pt x="4056490" y="0"/>
                </a:lnTo>
                <a:lnTo>
                  <a:pt x="4056490" y="3790"/>
                </a:lnTo>
                <a:cubicBezTo>
                  <a:pt x="4090599" y="0"/>
                  <a:pt x="4124711" y="0"/>
                  <a:pt x="4158820" y="0"/>
                </a:cubicBezTo>
                <a:cubicBezTo>
                  <a:pt x="5163175" y="0"/>
                  <a:pt x="5974236" y="811251"/>
                  <a:pt x="5974236" y="1815837"/>
                </a:cubicBezTo>
                <a:cubicBezTo>
                  <a:pt x="5974236" y="2757635"/>
                  <a:pt x="5258056" y="3529512"/>
                  <a:pt x="4344096" y="3622318"/>
                </a:cubicBezTo>
                <a:lnTo>
                  <a:pt x="4292044" y="3624947"/>
                </a:lnTo>
                <a:lnTo>
                  <a:pt x="4252347" y="3516237"/>
                </a:lnTo>
                <a:cubicBezTo>
                  <a:pt x="4151287" y="3276807"/>
                  <a:pt x="3993710" y="3067313"/>
                  <a:pt x="3796233" y="2904377"/>
                </a:cubicBezTo>
                <a:lnTo>
                  <a:pt x="3752900" y="2871988"/>
                </a:lnTo>
                <a:lnTo>
                  <a:pt x="3689452" y="2816372"/>
                </a:lnTo>
                <a:cubicBezTo>
                  <a:pt x="3456649" y="2642347"/>
                  <a:pt x="3167475" y="2539409"/>
                  <a:pt x="2853773" y="2539409"/>
                </a:cubicBezTo>
                <a:lnTo>
                  <a:pt x="2810022" y="2541030"/>
                </a:lnTo>
                <a:lnTo>
                  <a:pt x="2777814" y="2539409"/>
                </a:lnTo>
                <a:lnTo>
                  <a:pt x="2775098" y="2539509"/>
                </a:lnTo>
                <a:lnTo>
                  <a:pt x="2775098" y="2539409"/>
                </a:lnTo>
                <a:lnTo>
                  <a:pt x="2687623" y="2539409"/>
                </a:lnTo>
                <a:lnTo>
                  <a:pt x="2687623" y="2539409"/>
                </a:lnTo>
                <a:lnTo>
                  <a:pt x="4139" y="2539409"/>
                </a:lnTo>
                <a:lnTo>
                  <a:pt x="4139" y="269370"/>
                </a:lnTo>
                <a:lnTo>
                  <a:pt x="1449" y="269370"/>
                </a:lnTo>
                <a:cubicBezTo>
                  <a:pt x="4139" y="231875"/>
                  <a:pt x="4139" y="185003"/>
                  <a:pt x="4139" y="142822"/>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CB53742D-45B4-F262-F473-DEDB01FA48D3}"/>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Text Placeholder 17">
            <a:extLst>
              <a:ext uri="{FF2B5EF4-FFF2-40B4-BE49-F238E27FC236}">
                <a16:creationId xmlns:a16="http://schemas.microsoft.com/office/drawing/2014/main" id="{74502A85-9F33-0718-6C07-6B31F439651A}"/>
              </a:ext>
            </a:extLst>
          </p:cNvPr>
          <p:cNvSpPr>
            <a:spLocks noGrp="1"/>
          </p:cNvSpPr>
          <p:nvPr>
            <p:ph type="body" sz="quarter" idx="21" hasCustomPrompt="1"/>
          </p:nvPr>
        </p:nvSpPr>
        <p:spPr>
          <a:xfrm>
            <a:off x="6222251" y="747840"/>
            <a:ext cx="5181093"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7FA9A808-2E54-0F64-B5ED-E8D67BD3571B}"/>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4" name="Straight Connector 13">
            <a:extLst>
              <a:ext uri="{FF2B5EF4-FFF2-40B4-BE49-F238E27FC236}">
                <a16:creationId xmlns:a16="http://schemas.microsoft.com/office/drawing/2014/main" id="{9C9454A6-E064-62DC-DF81-6B7361E562C8}"/>
              </a:ext>
            </a:extLst>
          </p:cNvPr>
          <p:cNvCxnSpPr>
            <a:cxnSpLocks/>
          </p:cNvCxnSpPr>
          <p:nvPr userDrawn="1"/>
        </p:nvCxnSpPr>
        <p:spPr>
          <a:xfrm>
            <a:off x="480327" y="406761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49FF81AA-6C50-0117-EE29-54B92AD393C8}"/>
              </a:ext>
            </a:extLst>
          </p:cNvPr>
          <p:cNvSpPr>
            <a:spLocks noGrp="1"/>
          </p:cNvSpPr>
          <p:nvPr>
            <p:ph type="body" sz="quarter" idx="18" hasCustomPrompt="1"/>
          </p:nvPr>
        </p:nvSpPr>
        <p:spPr>
          <a:xfrm>
            <a:off x="599571" y="4229507"/>
            <a:ext cx="2975564"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8" name="Text Placeholder 32">
            <a:extLst>
              <a:ext uri="{FF2B5EF4-FFF2-40B4-BE49-F238E27FC236}">
                <a16:creationId xmlns:a16="http://schemas.microsoft.com/office/drawing/2014/main" id="{3E71AAD4-A09A-3801-1F7B-CC03CF9E577D}"/>
              </a:ext>
            </a:extLst>
          </p:cNvPr>
          <p:cNvSpPr>
            <a:spLocks noGrp="1"/>
          </p:cNvSpPr>
          <p:nvPr>
            <p:ph type="body" sz="quarter" idx="19" hasCustomPrompt="1"/>
          </p:nvPr>
        </p:nvSpPr>
        <p:spPr>
          <a:xfrm>
            <a:off x="616370" y="3294588"/>
            <a:ext cx="2958765"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5285CEB-1371-869A-13FE-22D9D1E3636A}"/>
              </a:ext>
            </a:extLst>
          </p:cNvPr>
          <p:cNvSpPr/>
          <p:nvPr userDrawn="1"/>
        </p:nvSpPr>
        <p:spPr>
          <a:xfrm rot="16200000">
            <a:off x="586434" y="-358294"/>
            <a:ext cx="3200860" cy="4373727"/>
          </a:xfrm>
          <a:custGeom>
            <a:avLst/>
            <a:gdLst>
              <a:gd name="connsiteX0" fmla="*/ 3200860 w 3200860"/>
              <a:gd name="connsiteY0" fmla="*/ 3341 h 4373727"/>
              <a:gd name="connsiteX1" fmla="*/ 3200860 w 3200860"/>
              <a:gd name="connsiteY1" fmla="*/ 2683476 h 4373727"/>
              <a:gd name="connsiteX2" fmla="*/ 3197520 w 3200860"/>
              <a:gd name="connsiteY2" fmla="*/ 2683476 h 4373727"/>
              <a:gd name="connsiteX3" fmla="*/ 3200860 w 3200860"/>
              <a:gd name="connsiteY3" fmla="*/ 2773667 h 4373727"/>
              <a:gd name="connsiteX4" fmla="*/ 1600429 w 3200860"/>
              <a:gd name="connsiteY4" fmla="*/ 4373727 h 4373727"/>
              <a:gd name="connsiteX5" fmla="*/ 0 w 3200860"/>
              <a:gd name="connsiteY5" fmla="*/ 2773667 h 4373727"/>
              <a:gd name="connsiteX6" fmla="*/ 3340 w 3200860"/>
              <a:gd name="connsiteY6" fmla="*/ 2683475 h 4373727"/>
              <a:gd name="connsiteX7" fmla="*/ 0 w 3200860"/>
              <a:gd name="connsiteY7" fmla="*/ 2683475 h 4373727"/>
              <a:gd name="connsiteX8" fmla="*/ 0 w 3200860"/>
              <a:gd name="connsiteY8" fmla="*/ 102 h 4373727"/>
              <a:gd name="connsiteX9" fmla="*/ 64346 w 3200860"/>
              <a:gd name="connsiteY9" fmla="*/ 3341 h 4373727"/>
              <a:gd name="connsiteX10" fmla="*/ 154537 w 3200860"/>
              <a:gd name="connsiteY10" fmla="*/ 0 h 4373727"/>
              <a:gd name="connsiteX11" fmla="*/ 154537 w 3200860"/>
              <a:gd name="connsiteY11" fmla="*/ 3341 h 43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860" h="4373727">
                <a:moveTo>
                  <a:pt x="3200860" y="3341"/>
                </a:moveTo>
                <a:lnTo>
                  <a:pt x="3200860" y="2683476"/>
                </a:lnTo>
                <a:lnTo>
                  <a:pt x="3197520" y="2683476"/>
                </a:lnTo>
                <a:cubicBezTo>
                  <a:pt x="3200860" y="2713540"/>
                  <a:pt x="3200860" y="2743604"/>
                  <a:pt x="3200860" y="2773667"/>
                </a:cubicBezTo>
                <a:cubicBezTo>
                  <a:pt x="3200860" y="3658879"/>
                  <a:pt x="2485846" y="4373727"/>
                  <a:pt x="1600429" y="4373727"/>
                </a:cubicBezTo>
                <a:cubicBezTo>
                  <a:pt x="715015" y="4373727"/>
                  <a:pt x="0" y="3655536"/>
                  <a:pt x="0" y="2773667"/>
                </a:cubicBezTo>
                <a:cubicBezTo>
                  <a:pt x="0" y="2743604"/>
                  <a:pt x="0" y="2710198"/>
                  <a:pt x="3340" y="2683475"/>
                </a:cubicBezTo>
                <a:lnTo>
                  <a:pt x="0" y="2683475"/>
                </a:lnTo>
                <a:lnTo>
                  <a:pt x="0" y="102"/>
                </a:lnTo>
                <a:lnTo>
                  <a:pt x="64346" y="3341"/>
                </a:lnTo>
                <a:cubicBezTo>
                  <a:pt x="94409" y="3341"/>
                  <a:pt x="124473" y="3341"/>
                  <a:pt x="154537" y="0"/>
                </a:cubicBezTo>
                <a:lnTo>
                  <a:pt x="154537" y="3341"/>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298A6628-F017-E07D-291A-A57FF29C5083}"/>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5F1804CA-64EB-535D-A241-2CCB20222306}"/>
              </a:ext>
            </a:extLst>
          </p:cNvPr>
          <p:cNvSpPr>
            <a:spLocks noGrp="1"/>
          </p:cNvSpPr>
          <p:nvPr>
            <p:ph type="body" sz="quarter" idx="21" hasCustomPrompt="1"/>
          </p:nvPr>
        </p:nvSpPr>
        <p:spPr>
          <a:xfrm>
            <a:off x="6222251" y="747840"/>
            <a:ext cx="5181093"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cxnSp>
        <p:nvCxnSpPr>
          <p:cNvPr id="6" name="Straight Connector 5">
            <a:extLst>
              <a:ext uri="{FF2B5EF4-FFF2-40B4-BE49-F238E27FC236}">
                <a16:creationId xmlns:a16="http://schemas.microsoft.com/office/drawing/2014/main" id="{D9E23A66-DC58-CA74-1F43-C606843D633E}"/>
              </a:ext>
            </a:extLst>
          </p:cNvPr>
          <p:cNvCxnSpPr>
            <a:cxnSpLocks/>
          </p:cNvCxnSpPr>
          <p:nvPr userDrawn="1"/>
        </p:nvCxnSpPr>
        <p:spPr>
          <a:xfrm>
            <a:off x="480666" y="132040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2">
            <a:extLst>
              <a:ext uri="{FF2B5EF4-FFF2-40B4-BE49-F238E27FC236}">
                <a16:creationId xmlns:a16="http://schemas.microsoft.com/office/drawing/2014/main" id="{E607E3F8-4C8F-3FA4-F43B-FA064DB3F930}"/>
              </a:ext>
            </a:extLst>
          </p:cNvPr>
          <p:cNvSpPr>
            <a:spLocks noGrp="1"/>
          </p:cNvSpPr>
          <p:nvPr>
            <p:ph type="body" sz="quarter" idx="18" hasCustomPrompt="1"/>
          </p:nvPr>
        </p:nvSpPr>
        <p:spPr>
          <a:xfrm>
            <a:off x="599910" y="1482295"/>
            <a:ext cx="2975564"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FE5AAB35-FA87-85B9-1F69-601237BBBF6F}"/>
              </a:ext>
            </a:extLst>
          </p:cNvPr>
          <p:cNvSpPr>
            <a:spLocks noGrp="1"/>
          </p:cNvSpPr>
          <p:nvPr>
            <p:ph type="body" sz="quarter" idx="19" hasCustomPrompt="1"/>
          </p:nvPr>
        </p:nvSpPr>
        <p:spPr>
          <a:xfrm>
            <a:off x="616709" y="547376"/>
            <a:ext cx="2958765"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383764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Picture Placeholder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884" r:id="rId15"/>
    <p:sldLayoutId id="2147483841" r:id="rId16"/>
    <p:sldLayoutId id="2147483879" r:id="rId17"/>
    <p:sldLayoutId id="2147483913" r:id="rId18"/>
    <p:sldLayoutId id="2147483914" r:id="rId19"/>
    <p:sldLayoutId id="2147483906" r:id="rId20"/>
    <p:sldLayoutId id="2147483907" r:id="rId21"/>
    <p:sldLayoutId id="2147483878" r:id="rId22"/>
    <p:sldLayoutId id="2147483915" r:id="rId23"/>
    <p:sldLayoutId id="2147483916" r:id="rId24"/>
    <p:sldLayoutId id="2147483891" r:id="rId25"/>
    <p:sldLayoutId id="2147483894" r:id="rId26"/>
    <p:sldLayoutId id="2147483893" r:id="rId27"/>
    <p:sldLayoutId id="2147483895" r:id="rId28"/>
    <p:sldLayoutId id="2147483896" r:id="rId29"/>
    <p:sldLayoutId id="2147483900" r:id="rId30"/>
    <p:sldLayoutId id="2147483901" r:id="rId31"/>
    <p:sldLayoutId id="2147483902" r:id="rId32"/>
    <p:sldLayoutId id="2147483903" r:id="rId33"/>
    <p:sldLayoutId id="2147483904" r:id="rId34"/>
    <p:sldLayoutId id="2147483853" r:id="rId35"/>
    <p:sldLayoutId id="2147483912"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840A916-6B10-F411-92A6-007DC5F7B740}"/>
              </a:ext>
            </a:extLst>
          </p:cNvPr>
          <p:cNvPicPr>
            <a:picLocks noGrp="1" noChangeAspect="1"/>
          </p:cNvPicPr>
          <p:nvPr>
            <p:ph type="pic" sz="quarter" idx="34"/>
          </p:nvPr>
        </p:nvPicPr>
        <p:blipFill>
          <a:blip r:embed="rId2"/>
          <a:srcRect l="3647" r="3647"/>
          <a:stretch/>
        </p:blipFill>
        <p:spPr>
          <a:xfrm>
            <a:off x="0" y="435943"/>
            <a:ext cx="5974236" cy="3624947"/>
          </a:xfrm>
        </p:spPr>
      </p:pic>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6222251" y="521611"/>
            <a:ext cx="5496429" cy="4050389"/>
          </a:xfrm>
        </p:spPr>
        <p:txBody>
          <a:bodyPr/>
          <a:lstStyle/>
          <a:p>
            <a:pPr>
              <a:lnSpc>
                <a:spcPts val="2340"/>
              </a:lnSpc>
            </a:pPr>
            <a:r>
              <a:rPr lang="en-US" sz="2400" b="1" dirty="0">
                <a:solidFill>
                  <a:srgbClr val="EC7C69"/>
                </a:solidFill>
              </a:rPr>
              <a:t>Accommodation Type: </a:t>
            </a:r>
          </a:p>
          <a:p>
            <a:pPr>
              <a:lnSpc>
                <a:spcPts val="2340"/>
              </a:lnSpc>
            </a:pPr>
            <a:r>
              <a:rPr lang="en-US" sz="2400" dirty="0">
                <a:solidFill>
                  <a:srgbClr val="414141"/>
                </a:solidFill>
              </a:rPr>
              <a:t>Dispersed hotel </a:t>
            </a:r>
            <a:endParaRPr lang="sl-SI" sz="2400" dirty="0">
              <a:solidFill>
                <a:srgbClr val="414141"/>
              </a:solidFill>
            </a:endParaRPr>
          </a:p>
          <a:p>
            <a:pPr>
              <a:lnSpc>
                <a:spcPts val="2340"/>
              </a:lnSpc>
            </a:pPr>
            <a:endParaRPr lang="en-US" sz="2400" dirty="0">
              <a:solidFill>
                <a:srgbClr val="414141"/>
              </a:solidFill>
            </a:endParaRPr>
          </a:p>
          <a:p>
            <a:pPr>
              <a:lnSpc>
                <a:spcPts val="2340"/>
              </a:lnSpc>
            </a:pPr>
            <a:r>
              <a:rPr lang="en-US" sz="2400" b="1" dirty="0">
                <a:solidFill>
                  <a:srgbClr val="EC7C69"/>
                </a:solidFill>
              </a:rPr>
              <a:t>Concept: </a:t>
            </a:r>
          </a:p>
          <a:p>
            <a:pPr>
              <a:lnSpc>
                <a:spcPts val="2340"/>
              </a:lnSpc>
            </a:pPr>
            <a:r>
              <a:rPr lang="en-US" sz="2400" dirty="0">
                <a:solidFill>
                  <a:srgbClr val="414141"/>
                </a:solidFill>
              </a:rPr>
              <a:t>The Dispersed Hotel </a:t>
            </a:r>
            <a:r>
              <a:rPr lang="en-US" sz="2400" dirty="0" err="1">
                <a:solidFill>
                  <a:srgbClr val="414141"/>
                </a:solidFill>
              </a:rPr>
              <a:t>Jeruzalem</a:t>
            </a:r>
            <a:r>
              <a:rPr lang="en-US" sz="2400" dirty="0">
                <a:solidFill>
                  <a:srgbClr val="414141"/>
                </a:solidFill>
              </a:rPr>
              <a:t> represents an innovative approach to alternative accommodation that </a:t>
            </a:r>
            <a:r>
              <a:rPr lang="en-US" sz="2400" dirty="0" err="1">
                <a:solidFill>
                  <a:srgbClr val="414141"/>
                </a:solidFill>
              </a:rPr>
              <a:t>revitalises</a:t>
            </a:r>
            <a:r>
              <a:rPr lang="en-US" sz="2400" dirty="0">
                <a:solidFill>
                  <a:srgbClr val="414141"/>
                </a:solidFill>
              </a:rPr>
              <a:t> the wine-growing region of </a:t>
            </a:r>
            <a:r>
              <a:rPr lang="en-US" sz="2400" dirty="0" err="1">
                <a:solidFill>
                  <a:srgbClr val="414141"/>
                </a:solidFill>
              </a:rPr>
              <a:t>Prlekija</a:t>
            </a:r>
            <a:r>
              <a:rPr lang="en-US" sz="2400" dirty="0">
                <a:solidFill>
                  <a:srgbClr val="414141"/>
                </a:solidFill>
              </a:rPr>
              <a:t>, Slovenia. Instead of a single building, the “hotel” is spread across several carefully restored village houses and apartments, allowing visitors to experience authentic local life while enjoying the benefits of a hotel-like service structure.</a:t>
            </a:r>
            <a:endParaRPr lang="en-US" sz="2400" i="1" dirty="0">
              <a:solidFill>
                <a:srgbClr val="414141"/>
              </a:solidFill>
            </a:endParaRPr>
          </a:p>
        </p:txBody>
      </p:sp>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3168869" cy="452458"/>
          </a:xfrm>
          <a:solidFill>
            <a:srgbClr val="459597"/>
          </a:solidFill>
        </p:spPr>
        <p:txBody>
          <a:bodyPr/>
          <a:lstStyle/>
          <a:p>
            <a:pPr algn="ctr"/>
            <a:r>
              <a:rPr lang="en-GB" sz="1200" dirty="0"/>
              <a:t>Photo Credit: </a:t>
            </a:r>
            <a:r>
              <a:rPr lang="sl-SI" sz="1200" dirty="0" err="1"/>
              <a:t>Dispersed</a:t>
            </a:r>
            <a:r>
              <a:rPr lang="sl-SI" sz="1200" dirty="0"/>
              <a:t> hotel </a:t>
            </a:r>
            <a:r>
              <a:rPr lang="sl-SI" sz="1200" dirty="0" err="1"/>
              <a:t>Jerusalem</a:t>
            </a:r>
            <a:r>
              <a:rPr lang="sl-SI" sz="1200" dirty="0"/>
              <a:t> </a:t>
            </a:r>
            <a:r>
              <a:rPr lang="sl-SI" sz="1200" dirty="0" err="1"/>
              <a:t>Slovenia</a:t>
            </a:r>
            <a:endParaRPr lang="en-GB" sz="1200" dirty="0"/>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prstGeom prst="rect">
            <a:avLst/>
          </a:prstGeom>
        </p:spPr>
        <p:txBody>
          <a:bodyPr/>
          <a:lstStyle/>
          <a:p>
            <a:r>
              <a:rPr lang="sl-SI" dirty="0" err="1"/>
              <a:t>Dispersed</a:t>
            </a:r>
            <a:r>
              <a:rPr lang="sl-SI" dirty="0"/>
              <a:t> hotel Jeruzalem, </a:t>
            </a:r>
            <a:r>
              <a:rPr lang="sl-SI" dirty="0" err="1"/>
              <a:t>Slovenia</a:t>
            </a:r>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6321204" y="5701340"/>
            <a:ext cx="5486513" cy="646331"/>
          </a:xfrm>
          <a:prstGeom prst="rect">
            <a:avLst/>
          </a:prstGeom>
          <a:noFill/>
        </p:spPr>
        <p:txBody>
          <a:bodyPr wrap="square" rtlCol="0">
            <a:spAutoFit/>
          </a:bodyPr>
          <a:lstStyle/>
          <a:p>
            <a:r>
              <a:rPr lang="en-IE" b="1" dirty="0">
                <a:solidFill>
                  <a:srgbClr val="414141"/>
                </a:solidFill>
              </a:rPr>
              <a:t>Website: </a:t>
            </a:r>
            <a:r>
              <a:rPr lang="en-IE" dirty="0">
                <a:solidFill>
                  <a:srgbClr val="459597"/>
                </a:solidFill>
              </a:rPr>
              <a:t>https://www.jeruzalem-slovenija.si/en-gb/nastanitve/razprseni-hotel</a:t>
            </a: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1" name="Picture 10">
            <a:extLst>
              <a:ext uri="{FF2B5EF4-FFF2-40B4-BE49-F238E27FC236}">
                <a16:creationId xmlns:a16="http://schemas.microsoft.com/office/drawing/2014/main" id="{FB67985B-D803-AD74-E44B-410C403B3B6B}"/>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584434" y="4260402"/>
            <a:ext cx="3580276" cy="2659133"/>
          </a:xfrm>
          <a:prstGeom prst="rect">
            <a:avLst/>
          </a:prstGeom>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4796-BB31-8BB6-1C43-61DCD0C68A16}"/>
            </a:ext>
          </a:extLst>
        </p:cNvPr>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773DA04-74DD-2A3A-6E4D-5B708D2E20AE}"/>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a:t>
            </a:fld>
            <a:endParaRPr lang="fr-CA" dirty="0"/>
          </a:p>
        </p:txBody>
      </p:sp>
      <p:sp>
        <p:nvSpPr>
          <p:cNvPr id="3" name="Text Placeholder 2">
            <a:extLst>
              <a:ext uri="{FF2B5EF4-FFF2-40B4-BE49-F238E27FC236}">
                <a16:creationId xmlns:a16="http://schemas.microsoft.com/office/drawing/2014/main" id="{EAD2D116-B74C-02E9-74E0-A1C36278BB20}"/>
              </a:ext>
            </a:extLst>
          </p:cNvPr>
          <p:cNvSpPr>
            <a:spLocks noGrp="1"/>
          </p:cNvSpPr>
          <p:nvPr>
            <p:ph type="body" sz="quarter" idx="18"/>
          </p:nvPr>
        </p:nvSpPr>
        <p:spPr>
          <a:prstGeom prst="rect">
            <a:avLst/>
          </a:prstGeom>
        </p:spPr>
        <p:txBody>
          <a:bodyPr/>
          <a:lstStyle/>
          <a:p>
            <a:r>
              <a:rPr lang="sl-SI" dirty="0" err="1"/>
              <a:t>Dispersed</a:t>
            </a:r>
            <a:r>
              <a:rPr lang="sl-SI" dirty="0"/>
              <a:t> hotel Jeruzalem, </a:t>
            </a:r>
            <a:r>
              <a:rPr lang="sl-SI" dirty="0" err="1"/>
              <a:t>Slovenia</a:t>
            </a:r>
            <a:endParaRPr lang="en-US" dirty="0"/>
          </a:p>
        </p:txBody>
      </p:sp>
      <p:sp>
        <p:nvSpPr>
          <p:cNvPr id="4" name="Text Placeholder 3">
            <a:extLst>
              <a:ext uri="{FF2B5EF4-FFF2-40B4-BE49-F238E27FC236}">
                <a16:creationId xmlns:a16="http://schemas.microsoft.com/office/drawing/2014/main" id="{2286B672-90BF-B433-4D2B-B62F0FDA7F9A}"/>
              </a:ext>
            </a:extLst>
          </p:cNvPr>
          <p:cNvSpPr>
            <a:spLocks noGrp="1"/>
          </p:cNvSpPr>
          <p:nvPr>
            <p:ph type="body" sz="quarter" idx="19"/>
          </p:nvPr>
        </p:nvSpPr>
        <p:spPr>
          <a:prstGeom prst="rect">
            <a:avLst/>
          </a:prstGeom>
        </p:spPr>
        <p:txBody>
          <a:bodyPr/>
          <a:lstStyle/>
          <a:p>
            <a:r>
              <a:rPr lang="en-GB" dirty="0"/>
              <a:t>Case Study</a:t>
            </a:r>
          </a:p>
        </p:txBody>
      </p:sp>
      <p:pic>
        <p:nvPicPr>
          <p:cNvPr id="2" name="Picture 1">
            <a:extLst>
              <a:ext uri="{FF2B5EF4-FFF2-40B4-BE49-F238E27FC236}">
                <a16:creationId xmlns:a16="http://schemas.microsoft.com/office/drawing/2014/main" id="{E9911489-25ED-0DCA-AA42-D7149E657E27}"/>
              </a:ext>
            </a:extLst>
          </p:cNvPr>
          <p:cNvPicPr>
            <a:picLocks noChangeAspect="1"/>
          </p:cNvPicPr>
          <p:nvPr/>
        </p:nvPicPr>
        <p:blipFill>
          <a:blip r:embed="rId2"/>
          <a:srcRect/>
          <a:stretch/>
        </p:blipFill>
        <p:spPr>
          <a:xfrm>
            <a:off x="-195055" y="3463613"/>
            <a:ext cx="5840450" cy="2632194"/>
          </a:xfrm>
          <a:prstGeom prst="rect">
            <a:avLst/>
          </a:prstGeom>
          <a:noFill/>
        </p:spPr>
      </p:pic>
      <p:sp>
        <p:nvSpPr>
          <p:cNvPr id="16" name="Text Placeholder 4">
            <a:extLst>
              <a:ext uri="{FF2B5EF4-FFF2-40B4-BE49-F238E27FC236}">
                <a16:creationId xmlns:a16="http://schemas.microsoft.com/office/drawing/2014/main" id="{7438C4E5-C88C-DAA4-C1A8-CC4EDBB35F05}"/>
              </a:ext>
            </a:extLst>
          </p:cNvPr>
          <p:cNvSpPr txBox="1">
            <a:spLocks/>
          </p:cNvSpPr>
          <p:nvPr/>
        </p:nvSpPr>
        <p:spPr>
          <a:xfrm>
            <a:off x="5625289" y="521611"/>
            <a:ext cx="6093391" cy="4050389"/>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40"/>
              </a:lnSpc>
            </a:pPr>
            <a:r>
              <a:rPr lang="en-IE" sz="2400" b="1" dirty="0">
                <a:solidFill>
                  <a:srgbClr val="EC7C69"/>
                </a:solidFill>
              </a:rPr>
              <a:t>Value Proposition:</a:t>
            </a:r>
            <a:br>
              <a:rPr lang="en-IE" sz="2400" dirty="0"/>
            </a:br>
            <a:r>
              <a:rPr lang="en-US" sz="2400" dirty="0"/>
              <a:t>The </a:t>
            </a:r>
            <a:r>
              <a:rPr lang="en-US" sz="2400" dirty="0" err="1"/>
              <a:t>Jeruzalem</a:t>
            </a:r>
            <a:r>
              <a:rPr lang="en-US" sz="2400" dirty="0"/>
              <a:t> Dispersed Hotel shows that alternative accommodation can be more than a place to sleep—it can be a living ecosystem of culture, community, and sustainability.</a:t>
            </a:r>
            <a:r>
              <a:rPr lang="sl-SI" sz="2400" dirty="0"/>
              <a:t> </a:t>
            </a:r>
            <a:r>
              <a:rPr lang="en-US" sz="2400" dirty="0"/>
              <a:t>The model is inspired by the Italian concept albergo </a:t>
            </a:r>
            <a:r>
              <a:rPr lang="en-US" sz="2400" dirty="0" err="1"/>
              <a:t>diffuso</a:t>
            </a:r>
            <a:r>
              <a:rPr lang="en-US" sz="2400" dirty="0"/>
              <a:t> but adapted to the Slovenian cultural and geographical context. It merges tradition with modern hospitality, offering </a:t>
            </a:r>
            <a:r>
              <a:rPr lang="en-US" sz="2400" dirty="0" err="1"/>
              <a:t>centralised</a:t>
            </a:r>
            <a:r>
              <a:rPr lang="en-US" sz="2400" dirty="0"/>
              <a:t> reception, guest services, and coordinated promotion, while preserving the authenticity of independent village dwellings. Guests are invited to immerse themselves in the cultural landscape of </a:t>
            </a:r>
            <a:r>
              <a:rPr lang="en-US" sz="2400" dirty="0" err="1"/>
              <a:t>Jeruzalem’s</a:t>
            </a:r>
            <a:r>
              <a:rPr lang="en-US" sz="2400" dirty="0"/>
              <a:t> rolling vineyards and unique heritage.</a:t>
            </a:r>
            <a:endParaRPr lang="en-IE" sz="2400" i="1" dirty="0"/>
          </a:p>
        </p:txBody>
      </p:sp>
      <p:sp>
        <p:nvSpPr>
          <p:cNvPr id="17" name="TextBox 16">
            <a:extLst>
              <a:ext uri="{FF2B5EF4-FFF2-40B4-BE49-F238E27FC236}">
                <a16:creationId xmlns:a16="http://schemas.microsoft.com/office/drawing/2014/main" id="{61EF60B2-B2AB-3F5A-EBDD-9FFF44ADA1B2}"/>
              </a:ext>
            </a:extLst>
          </p:cNvPr>
          <p:cNvSpPr txBox="1"/>
          <p:nvPr/>
        </p:nvSpPr>
        <p:spPr>
          <a:xfrm>
            <a:off x="5928727" y="5374550"/>
            <a:ext cx="5486513" cy="646331"/>
          </a:xfrm>
          <a:prstGeom prst="rect">
            <a:avLst/>
          </a:prstGeom>
          <a:noFill/>
        </p:spPr>
        <p:txBody>
          <a:bodyPr wrap="square" rtlCol="0">
            <a:spAutoFit/>
          </a:bodyPr>
          <a:lstStyle/>
          <a:p>
            <a:r>
              <a:rPr lang="en-IE" b="1" dirty="0">
                <a:solidFill>
                  <a:srgbClr val="414141"/>
                </a:solidFill>
              </a:rPr>
              <a:t>Website: </a:t>
            </a:r>
            <a:r>
              <a:rPr lang="en-IE" dirty="0">
                <a:solidFill>
                  <a:srgbClr val="459597"/>
                </a:solidFill>
              </a:rPr>
              <a:t>https://www.jeruzalem-slovenija.si/en-gb/nastanitve/razprseni-hotel</a:t>
            </a:r>
          </a:p>
        </p:txBody>
      </p:sp>
    </p:spTree>
    <p:extLst>
      <p:ext uri="{BB962C8B-B14F-4D97-AF65-F5344CB8AC3E}">
        <p14:creationId xmlns:p14="http://schemas.microsoft.com/office/powerpoint/2010/main" val="58514514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5" ma:contentTypeDescription="Create a new document." ma:contentTypeScope="" ma:versionID="1004a1fcfdaedc499d1fdbf9e606bbc9">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c246fbac5ae566393edce5c1df43e7b4"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C85329-4F53-4995-A204-691117D32702}">
  <ds:schemaRefs>
    <ds:schemaRef ds:uri="http://schemas.microsoft.com/sharepoint/v3/contenttype/forms"/>
  </ds:schemaRefs>
</ds:datastoreItem>
</file>

<file path=customXml/itemProps2.xml><?xml version="1.0" encoding="utf-8"?>
<ds:datastoreItem xmlns:ds="http://schemas.openxmlformats.org/officeDocument/2006/customXml" ds:itemID="{2E59C63F-829D-49AE-9103-D67903FDC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3bf8c-4569-44df-ad60-bb18397340c4"/>
    <ds:schemaRef ds:uri="835803b3-5fd4-490d-9118-e08d8d43f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076E18-2B84-4508-B120-3C096464AE89}">
  <ds:schemaRefs>
    <ds:schemaRef ds:uri="http://schemas.microsoft.com/office/2006/metadata/properties"/>
    <ds:schemaRef ds:uri="http://schemas.microsoft.com/office/infopath/2007/PartnerControls"/>
    <ds:schemaRef ds:uri="835803b3-5fd4-490d-9118-e08d8d43fc1e"/>
    <ds:schemaRef ds:uri="7b53bf8c-4569-44df-ad60-bb18397340c4"/>
  </ds:schemaRefs>
</ds:datastoreItem>
</file>

<file path=docProps/app.xml><?xml version="1.0" encoding="utf-8"?>
<Properties xmlns="http://schemas.openxmlformats.org/officeDocument/2006/extended-properties" xmlns:vt="http://schemas.openxmlformats.org/officeDocument/2006/docPropsVTypes">
  <TotalTime>12218</TotalTime>
  <Words>219</Words>
  <Application>Microsoft Office PowerPoint</Application>
  <PresentationFormat>Širokozaslonsko</PresentationFormat>
  <Paragraphs>15</Paragraphs>
  <Slides>2</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vt:i4>
      </vt:variant>
    </vt:vector>
  </HeadingPairs>
  <TitlesOfParts>
    <vt:vector size="8" baseType="lpstr">
      <vt:lpstr>Arial</vt:lpstr>
      <vt:lpstr>Calibri</vt:lpstr>
      <vt:lpstr>Montserrat</vt:lpstr>
      <vt:lpstr>Montserrat Light</vt:lpstr>
      <vt:lpstr>Verdana</vt:lpstr>
      <vt:lpstr>Office Theme</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Tatjana Klakočar</cp:lastModifiedBy>
  <cp:revision>772</cp:revision>
  <dcterms:created xsi:type="dcterms:W3CDTF">2020-10-14T13:32:04Z</dcterms:created>
  <dcterms:modified xsi:type="dcterms:W3CDTF">2025-08-29T09:09:45Z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y fmtid="{D5CDD505-2E9C-101B-9397-08002B2CF9AE}" pid="3" name="MediaServiceImageTags">
    <vt:lpwstr/>
  </property>
</Properties>
</file>