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4"/>
  </p:notesMasterIdLst>
  <p:sldIdLst>
    <p:sldId id="7829" r:id="rId2"/>
    <p:sldId id="7854" r:id="rId3"/>
    <p:sldId id="7830" r:id="rId4"/>
    <p:sldId id="7852" r:id="rId5"/>
    <p:sldId id="7832" r:id="rId6"/>
    <p:sldId id="7838" r:id="rId7"/>
    <p:sldId id="7853" r:id="rId8"/>
    <p:sldId id="7855" r:id="rId9"/>
    <p:sldId id="7857" r:id="rId10"/>
    <p:sldId id="7858" r:id="rId11"/>
    <p:sldId id="7859" r:id="rId12"/>
    <p:sldId id="7860" r:id="rId13"/>
    <p:sldId id="7861" r:id="rId14"/>
    <p:sldId id="7862" r:id="rId15"/>
    <p:sldId id="7863" r:id="rId16"/>
    <p:sldId id="7834" r:id="rId17"/>
    <p:sldId id="7871" r:id="rId18"/>
    <p:sldId id="7870" r:id="rId19"/>
    <p:sldId id="7865" r:id="rId20"/>
    <p:sldId id="7866" r:id="rId21"/>
    <p:sldId id="7868" r:id="rId22"/>
    <p:sldId id="78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D4D4D"/>
    <a:srgbClr val="EC7C69"/>
    <a:srgbClr val="FBA63B"/>
    <a:srgbClr val="459597"/>
    <a:srgbClr val="E5BEAC"/>
    <a:srgbClr val="82CCCA"/>
    <a:srgbClr val="F6BF8C"/>
    <a:srgbClr val="F1B4AC"/>
    <a:srgbClr val="64A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5082"/>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46326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F14EC81C-8641-E2A9-3384-31AA0CF3A64E}"/>
              </a:ext>
            </a:extLst>
          </p:cNvPr>
          <p:cNvSpPr/>
          <p:nvPr userDrawn="1"/>
        </p:nvSpPr>
        <p:spPr>
          <a:xfrm>
            <a:off x="10474836" y="424675"/>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15" name="Graphic 30">
            <a:extLst>
              <a:ext uri="{FF2B5EF4-FFF2-40B4-BE49-F238E27FC236}">
                <a16:creationId xmlns:a16="http://schemas.microsoft.com/office/drawing/2014/main" id="{240266CC-6416-D8BB-A2AA-EC77518E9DEF}"/>
              </a:ext>
            </a:extLst>
          </p:cNvPr>
          <p:cNvSpPr/>
          <p:nvPr userDrawn="1"/>
        </p:nvSpPr>
        <p:spPr>
          <a:xfrm>
            <a:off x="5719801" y="3069112"/>
            <a:ext cx="841590" cy="2511014"/>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F0E4548-F18D-7BCB-3630-D5C3F80C5CA8}"/>
              </a:ext>
            </a:extLst>
          </p:cNvPr>
          <p:cNvGrpSpPr/>
          <p:nvPr userDrawn="1"/>
        </p:nvGrpSpPr>
        <p:grpSpPr>
          <a:xfrm flipH="1">
            <a:off x="5653791" y="520064"/>
            <a:ext cx="718990" cy="2714630"/>
            <a:chOff x="1127677" y="228112"/>
            <a:chExt cx="3378745" cy="9336067"/>
          </a:xfrm>
          <a:solidFill>
            <a:srgbClr val="9AD1FF"/>
          </a:solidFill>
        </p:grpSpPr>
        <p:sp>
          <p:nvSpPr>
            <p:cNvPr id="12" name="Freeform 11">
              <a:extLst>
                <a:ext uri="{FF2B5EF4-FFF2-40B4-BE49-F238E27FC236}">
                  <a16:creationId xmlns:a16="http://schemas.microsoft.com/office/drawing/2014/main" id="{A530F6BC-96E1-4035-228F-9543AF251B59}"/>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D5321C8-39B3-CFFF-2124-F51888C76155}"/>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6A724109-267B-A8C7-A787-8007112C49B7}"/>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220E388E-4C68-6750-0B05-BA704F811D42}"/>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76699F41-EAA8-D039-1620-1ABB5F05333B}"/>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A2F3BDD2-244C-191E-1684-30F930614DD3}"/>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226617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4419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907" r:id="rId10"/>
    <p:sldLayoutId id="2147483889" r:id="rId11"/>
    <p:sldLayoutId id="2147483861" r:id="rId12"/>
    <p:sldLayoutId id="2147483890" r:id="rId13"/>
    <p:sldLayoutId id="2147483899" r:id="rId14"/>
    <p:sldLayoutId id="2147483884" r:id="rId15"/>
    <p:sldLayoutId id="2147483841" r:id="rId16"/>
    <p:sldLayoutId id="2147483879" r:id="rId17"/>
    <p:sldLayoutId id="2147483878" r:id="rId18"/>
    <p:sldLayoutId id="2147483891" r:id="rId19"/>
    <p:sldLayoutId id="2147483894" r:id="rId20"/>
    <p:sldLayoutId id="2147483893" r:id="rId21"/>
    <p:sldLayoutId id="2147483895" r:id="rId22"/>
    <p:sldLayoutId id="2147483896" r:id="rId23"/>
    <p:sldLayoutId id="2147483900" r:id="rId24"/>
    <p:sldLayoutId id="2147483901" r:id="rId25"/>
    <p:sldLayoutId id="2147483902" r:id="rId26"/>
    <p:sldLayoutId id="2147483903" r:id="rId27"/>
    <p:sldLayoutId id="2147483904" r:id="rId28"/>
    <p:sldLayoutId id="2147483853" r:id="rId29"/>
    <p:sldLayoutId id="214748390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lampingunderthestars.ie/music-house/" TargetMode="External"/><Relationship Id="rId1" Type="http://schemas.openxmlformats.org/officeDocument/2006/relationships/slideLayout" Target="../slideLayouts/slideLayout13.xml"/><Relationship Id="rId4" Type="http://schemas.openxmlformats.org/officeDocument/2006/relationships/hyperlink" Target="https://www.glampingunderthestars.i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lampingunderthestars.ie/hen-party-glamping/"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hyperlink" Target="https://www.glampingunderthestars.ie/family-glampi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lampingunderthestars.ie/" TargetMode="External"/><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globalactionplan.ie/schools-education/global-sustainable-development-goals/" TargetMode="External"/><Relationship Id="rId2" Type="http://schemas.openxmlformats.org/officeDocument/2006/relationships/hyperlink" Target="https://www.glampingunderthestars.ie/hen-party-glamping/" TargetMode="Externa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glampingunderthestars.ie/hen-party-glamping/" TargetMode="External"/><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hyperlink" Target="https://creativecommons.org/licenses/by-sa/4.0/?ref=chooser-v1" TargetMode="External"/><Relationship Id="rId5" Type="http://schemas.openxmlformats.org/officeDocument/2006/relationships/image" Target="../media/image2.png"/><Relationship Id="rId4" Type="http://schemas.openxmlformats.org/officeDocument/2006/relationships/hyperlink" Target="https://www.glampingunderthestars.ie/family-glamp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glampingunderthestars.ie/" TargetMode="External"/><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glampingunderthestars.ie/wood-lodges/" TargetMode="External"/><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www.glampingunderthestars.ie/wood-lodges/" TargetMode="External"/><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glampingunderthestars.ie/wood-lodges/" TargetMode="External"/><Relationship Id="rId2" Type="http://schemas.openxmlformats.org/officeDocument/2006/relationships/image" Target="../media/image1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24BC2-4613-57E9-2E8F-44E21D93E8D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8FE77C1-1B0B-4BBF-3822-78D96BE350C7}"/>
              </a:ext>
            </a:extLst>
          </p:cNvPr>
          <p:cNvSpPr>
            <a:spLocks noGrp="1"/>
          </p:cNvSpPr>
          <p:nvPr>
            <p:ph type="body" sz="quarter" idx="16"/>
          </p:nvPr>
        </p:nvSpPr>
        <p:spPr>
          <a:xfrm>
            <a:off x="400555" y="2320314"/>
            <a:ext cx="5234715" cy="3066422"/>
          </a:xfrm>
        </p:spPr>
        <p:txBody>
          <a:bodyPr>
            <a:normAutofit/>
          </a:bodyPr>
          <a:lstStyle/>
          <a:p>
            <a:r>
              <a:rPr lang="en-IE" sz="3600" b="1" dirty="0"/>
              <a:t>Glamping Under the Stars</a:t>
            </a:r>
          </a:p>
          <a:p>
            <a:r>
              <a:rPr lang="en-IE" sz="3200" dirty="0"/>
              <a:t>Laois, Ireland</a:t>
            </a:r>
          </a:p>
          <a:p>
            <a:endParaRPr lang="en-IE" sz="3200" dirty="0"/>
          </a:p>
          <a:p>
            <a:r>
              <a:rPr lang="en-US" sz="2800" i="1" dirty="0"/>
              <a:t>Low Impact, Family Friendly Glamping</a:t>
            </a:r>
            <a:endParaRPr lang="en-IE" sz="2800" i="1" dirty="0"/>
          </a:p>
        </p:txBody>
      </p:sp>
      <p:sp>
        <p:nvSpPr>
          <p:cNvPr id="2" name="Text Placeholder 1">
            <a:extLst>
              <a:ext uri="{FF2B5EF4-FFF2-40B4-BE49-F238E27FC236}">
                <a16:creationId xmlns:a16="http://schemas.microsoft.com/office/drawing/2014/main" id="{26771B59-59E9-505A-78C2-E365D745DA3F}"/>
              </a:ext>
            </a:extLst>
          </p:cNvPr>
          <p:cNvSpPr>
            <a:spLocks noGrp="1"/>
          </p:cNvSpPr>
          <p:nvPr>
            <p:ph type="body" sz="quarter" idx="65"/>
          </p:nvPr>
        </p:nvSpPr>
        <p:spPr/>
        <p:txBody>
          <a:bodyPr/>
          <a:lstStyle/>
          <a:p>
            <a:r>
              <a:rPr lang="en-IE" dirty="0">
                <a:hlinkClick r:id="rId2">
                  <a:extLst>
                    <a:ext uri="{A12FA001-AC4F-418D-AE19-62706E023703}">
                      <ahyp:hlinkClr xmlns:ahyp="http://schemas.microsoft.com/office/drawing/2018/hyperlinkcolor" val="tx"/>
                    </a:ext>
                  </a:extLst>
                </a:hlinkClick>
              </a:rPr>
              <a:t>https://www.glampingunderthestars.ie/music-house/</a:t>
            </a:r>
            <a:r>
              <a:rPr lang="en-IE" dirty="0"/>
              <a:t> </a:t>
            </a:r>
          </a:p>
        </p:txBody>
      </p:sp>
      <p:sp>
        <p:nvSpPr>
          <p:cNvPr id="12" name="Text Placeholder 8">
            <a:extLst>
              <a:ext uri="{FF2B5EF4-FFF2-40B4-BE49-F238E27FC236}">
                <a16:creationId xmlns:a16="http://schemas.microsoft.com/office/drawing/2014/main" id="{5E3BD5C2-3326-7D9C-010B-7282ACCED933}"/>
              </a:ext>
            </a:extLst>
          </p:cNvPr>
          <p:cNvSpPr txBox="1">
            <a:spLocks/>
          </p:cNvSpPr>
          <p:nvPr/>
        </p:nvSpPr>
        <p:spPr>
          <a:xfrm>
            <a:off x="400555" y="691626"/>
            <a:ext cx="6447919"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7200" dirty="0">
                <a:solidFill>
                  <a:schemeClr val="bg1"/>
                </a:solidFill>
              </a:rPr>
              <a:t>Case Study</a:t>
            </a:r>
          </a:p>
        </p:txBody>
      </p:sp>
      <p:pic>
        <p:nvPicPr>
          <p:cNvPr id="6" name="Picture Placeholder 5" descr="A wooden house with a round door&#10;&#10;AI-generated content may be incorrect.">
            <a:extLst>
              <a:ext uri="{FF2B5EF4-FFF2-40B4-BE49-F238E27FC236}">
                <a16:creationId xmlns:a16="http://schemas.microsoft.com/office/drawing/2014/main" id="{941DD790-CA15-AA73-01DB-62D3D86A74E8}"/>
              </a:ext>
            </a:extLst>
          </p:cNvPr>
          <p:cNvPicPr>
            <a:picLocks noGrp="1" noChangeAspect="1"/>
          </p:cNvPicPr>
          <p:nvPr>
            <p:ph type="pic" sz="quarter" idx="19"/>
          </p:nvPr>
        </p:nvPicPr>
        <p:blipFill>
          <a:blip r:embed="rId3"/>
          <a:srcRect l="8387" r="8387"/>
          <a:stretch>
            <a:fillRect/>
          </a:stretch>
        </p:blipFill>
        <p:spPr/>
      </p:pic>
      <p:sp>
        <p:nvSpPr>
          <p:cNvPr id="4" name="TextBox 3">
            <a:extLst>
              <a:ext uri="{FF2B5EF4-FFF2-40B4-BE49-F238E27FC236}">
                <a16:creationId xmlns:a16="http://schemas.microsoft.com/office/drawing/2014/main" id="{32FE2273-BC24-333D-A441-98A3B2F4AA0D}"/>
              </a:ext>
            </a:extLst>
          </p:cNvPr>
          <p:cNvSpPr txBox="1"/>
          <p:nvPr/>
        </p:nvSpPr>
        <p:spPr>
          <a:xfrm>
            <a:off x="6848474" y="6372900"/>
            <a:ext cx="6124574" cy="369332"/>
          </a:xfrm>
          <a:prstGeom prst="rect">
            <a:avLst/>
          </a:prstGeom>
          <a:noFill/>
        </p:spPr>
        <p:txBody>
          <a:bodyPr wrap="square">
            <a:spAutoFit/>
          </a:bodyPr>
          <a:lstStyle/>
          <a:p>
            <a:r>
              <a:rPr lang="en-IE" dirty="0">
                <a:solidFill>
                  <a:srgbClr val="4D4D4D"/>
                </a:solidFill>
                <a:hlinkClick r:id="rId4">
                  <a:extLst>
                    <a:ext uri="{A12FA001-AC4F-418D-AE19-62706E023703}">
                      <ahyp:hlinkClr xmlns:ahyp="http://schemas.microsoft.com/office/drawing/2018/hyperlinkcolor" val="tx"/>
                    </a:ext>
                  </a:extLst>
                </a:hlinkClick>
              </a:rPr>
              <a:t>Image source: https://www.glampingunderthestars.ie/</a:t>
            </a:r>
            <a:r>
              <a:rPr lang="en-IE" dirty="0">
                <a:solidFill>
                  <a:srgbClr val="4D4D4D"/>
                </a:solidFill>
              </a:rPr>
              <a:t> </a:t>
            </a:r>
          </a:p>
        </p:txBody>
      </p:sp>
    </p:spTree>
    <p:extLst>
      <p:ext uri="{BB962C8B-B14F-4D97-AF65-F5344CB8AC3E}">
        <p14:creationId xmlns:p14="http://schemas.microsoft.com/office/powerpoint/2010/main" val="212284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96512-04FF-FA24-06D7-B2F447A0A289}"/>
              </a:ext>
            </a:extLst>
          </p:cNvPr>
          <p:cNvSpPr>
            <a:spLocks noGrp="1"/>
          </p:cNvSpPr>
          <p:nvPr>
            <p:ph type="body" sz="quarter" idx="18"/>
          </p:nvPr>
        </p:nvSpPr>
        <p:spPr>
          <a:xfrm>
            <a:off x="788658" y="2396438"/>
            <a:ext cx="5131336" cy="3499183"/>
          </a:xfrm>
        </p:spPr>
        <p:txBody>
          <a:bodyPr/>
          <a:lstStyle/>
          <a:p>
            <a:pPr marL="342900" indent="-342900">
              <a:buFont typeface="Arial"/>
              <a:buChar char="•"/>
            </a:pPr>
            <a:r>
              <a:rPr lang="en-IE" dirty="0"/>
              <a:t>Biodiversity pond and planting of hundreds of native hardwood trees.</a:t>
            </a:r>
            <a:endParaRPr lang="en-IE" dirty="0">
              <a:ea typeface="Calibri" panose="020F0502020204030204"/>
              <a:cs typeface="Calibri" panose="020F0502020204030204"/>
            </a:endParaRPr>
          </a:p>
          <a:p>
            <a:pPr marL="342900" indent="-342900">
              <a:buFont typeface="Arial"/>
              <a:buChar char="•"/>
            </a:pPr>
            <a:r>
              <a:rPr lang="en-IE" dirty="0"/>
              <a:t>Protection of dark skies through low-level, sensitive lighting.</a:t>
            </a:r>
            <a:endParaRPr lang="en-IE" dirty="0">
              <a:ea typeface="Calibri" panose="020F0502020204030204"/>
              <a:cs typeface="Calibri" panose="020F0502020204030204"/>
            </a:endParaRPr>
          </a:p>
          <a:p>
            <a:pPr marL="342900" indent="-342900">
              <a:buFont typeface="Arial"/>
              <a:buChar char="•"/>
            </a:pPr>
            <a:r>
              <a:rPr lang="en-IE" dirty="0"/>
              <a:t>Creation of a safe habitat for a wide range of native wildlife, including insects, birds, bats, amphibians, mammals, and occasional pine martens.</a:t>
            </a:r>
            <a:endParaRPr lang="en-IE" dirty="0">
              <a:ea typeface="Calibri"/>
              <a:cs typeface="Calibri"/>
            </a:endParaRPr>
          </a:p>
          <a:p>
            <a:endParaRPr lang="en-IE" dirty="0"/>
          </a:p>
        </p:txBody>
      </p:sp>
      <p:sp>
        <p:nvSpPr>
          <p:cNvPr id="8" name="Text Placeholder 4">
            <a:extLst>
              <a:ext uri="{FF2B5EF4-FFF2-40B4-BE49-F238E27FC236}">
                <a16:creationId xmlns:a16="http://schemas.microsoft.com/office/drawing/2014/main" id="{E31027EA-F25B-1ED6-0A43-840B812465A3}"/>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Sustainability &amp; Biodiversity</a:t>
            </a:r>
          </a:p>
        </p:txBody>
      </p:sp>
      <p:sp>
        <p:nvSpPr>
          <p:cNvPr id="9" name="Text Placeholder 8">
            <a:extLst>
              <a:ext uri="{FF2B5EF4-FFF2-40B4-BE49-F238E27FC236}">
                <a16:creationId xmlns:a16="http://schemas.microsoft.com/office/drawing/2014/main" id="{191DC5F2-CA97-7D93-5F6E-8D00C1C37EC0}"/>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Hands-On Actions with Real Ecological Impact</a:t>
            </a:r>
            <a:endParaRPr lang="en-IE" sz="3200" i="1" dirty="0">
              <a:solidFill>
                <a:srgbClr val="EC7C69"/>
              </a:solidFill>
            </a:endParaRPr>
          </a:p>
        </p:txBody>
      </p:sp>
      <p:pic>
        <p:nvPicPr>
          <p:cNvPr id="8196" name="Picture 4" descr="With its’ unique octagonal shape &amp; 'chocolate box' windows, you'll feel like you're living in a fairytale in our pretty Sunset Lodge.&#10; &#10; Lovingly handcrafted, the lodge is the perfect compromise for anyone not used to camping under canvas. You have the excitement and adventure of staying somewhere really special, with all the comforts of home. There's even a wood burning stove to keep you warm on cooler nights. &#10; &#10; Sleeps a family of six.">
            <a:extLst>
              <a:ext uri="{FF2B5EF4-FFF2-40B4-BE49-F238E27FC236}">
                <a16:creationId xmlns:a16="http://schemas.microsoft.com/office/drawing/2014/main" id="{8F8E49F6-5959-AF88-E720-1E1E5C6A8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008" y="1495439"/>
            <a:ext cx="5614319" cy="4597016"/>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 Placeholder 10">
            <a:extLst>
              <a:ext uri="{FF2B5EF4-FFF2-40B4-BE49-F238E27FC236}">
                <a16:creationId xmlns:a16="http://schemas.microsoft.com/office/drawing/2014/main" id="{B75131A5-9CA5-07A4-1453-841D1DDF5550}"/>
              </a:ext>
            </a:extLst>
          </p:cNvPr>
          <p:cNvSpPr txBox="1">
            <a:spLocks/>
          </p:cNvSpPr>
          <p:nvPr/>
        </p:nvSpPr>
        <p:spPr>
          <a:xfrm>
            <a:off x="7844119" y="6009099"/>
            <a:ext cx="4347882"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Image source: Trip Advisor</a:t>
            </a:r>
            <a:endParaRPr lang="en-IE" sz="1400" dirty="0">
              <a:solidFill>
                <a:schemeClr val="bg1"/>
              </a:solidFill>
            </a:endParaRPr>
          </a:p>
        </p:txBody>
      </p:sp>
    </p:spTree>
    <p:extLst>
      <p:ext uri="{BB962C8B-B14F-4D97-AF65-F5344CB8AC3E}">
        <p14:creationId xmlns:p14="http://schemas.microsoft.com/office/powerpoint/2010/main" val="828649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D15BF-9C6D-6A5E-780C-38EEDB785435}"/>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294984-85B3-E102-F3AA-029D6C418CFF}"/>
              </a:ext>
            </a:extLst>
          </p:cNvPr>
          <p:cNvPicPr>
            <a:picLocks noGrp="1" noChangeAspect="1"/>
          </p:cNvPicPr>
          <p:nvPr>
            <p:ph type="pic" sz="quarter" idx="19"/>
          </p:nvPr>
        </p:nvPicPr>
        <p:blipFill>
          <a:blip r:embed="rId2"/>
          <a:srcRect t="871" b="871"/>
          <a:stretch/>
        </p:blipFill>
        <p:spPr>
          <a:xfrm>
            <a:off x="5631688" y="1678929"/>
            <a:ext cx="6560312" cy="4556399"/>
          </a:xfrm>
        </p:spPr>
      </p:pic>
      <p:sp>
        <p:nvSpPr>
          <p:cNvPr id="11" name="Text Placeholder 10">
            <a:extLst>
              <a:ext uri="{FF2B5EF4-FFF2-40B4-BE49-F238E27FC236}">
                <a16:creationId xmlns:a16="http://schemas.microsoft.com/office/drawing/2014/main" id="{A106025B-459B-4EB1-36EF-8A881C5AF0CE}"/>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https://www.glampingunderthestars.ie/hen-party-glamping/</a:t>
            </a:r>
            <a:r>
              <a:rPr lang="en-US" dirty="0"/>
              <a:t> </a:t>
            </a:r>
            <a:endParaRPr lang="en-IE" dirty="0"/>
          </a:p>
        </p:txBody>
      </p:sp>
      <p:sp>
        <p:nvSpPr>
          <p:cNvPr id="16" name="Text Placeholder 7">
            <a:extLst>
              <a:ext uri="{FF2B5EF4-FFF2-40B4-BE49-F238E27FC236}">
                <a16:creationId xmlns:a16="http://schemas.microsoft.com/office/drawing/2014/main" id="{27401EB7-8C39-2FE1-0081-1420039F72EA}"/>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Low-carbon design and infrastructure are integral to the business. Energy efficient accommodation are created using Insulated Concrete Framework (ICF).</a:t>
            </a:r>
          </a:p>
          <a:p>
            <a:pPr marL="0" indent="0">
              <a:spcAft>
                <a:spcPts val="600"/>
              </a:spcAft>
              <a:buNone/>
            </a:pPr>
            <a:r>
              <a:rPr lang="en-US" sz="2400" dirty="0">
                <a:solidFill>
                  <a:srgbClr val="000000"/>
                </a:solidFill>
              </a:rPr>
              <a:t>The buildings are designed to blend naturally into the landscape and reduce environmental footprint reflecting thoughtful design and construction.</a:t>
            </a:r>
          </a:p>
          <a:p>
            <a:pPr marL="0" indent="0">
              <a:spcAft>
                <a:spcPts val="600"/>
              </a:spcAft>
              <a:buNone/>
            </a:pPr>
            <a:endParaRPr lang="en-US" sz="2400" dirty="0">
              <a:solidFill>
                <a:srgbClr val="4D4D4D"/>
              </a:solidFill>
            </a:endParaRPr>
          </a:p>
          <a:p>
            <a:endParaRPr lang="en-IE" sz="2400" dirty="0">
              <a:solidFill>
                <a:srgbClr val="4D4D4D"/>
              </a:solidFill>
            </a:endParaRPr>
          </a:p>
        </p:txBody>
      </p:sp>
      <p:sp>
        <p:nvSpPr>
          <p:cNvPr id="17" name="Text Placeholder 4">
            <a:extLst>
              <a:ext uri="{FF2B5EF4-FFF2-40B4-BE49-F238E27FC236}">
                <a16:creationId xmlns:a16="http://schemas.microsoft.com/office/drawing/2014/main" id="{DF454665-61A6-1B2D-D435-EC03EA5B4584}"/>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Low-Carbon Design</a:t>
            </a:r>
          </a:p>
        </p:txBody>
      </p:sp>
      <p:sp>
        <p:nvSpPr>
          <p:cNvPr id="18" name="Text Placeholder 8">
            <a:extLst>
              <a:ext uri="{FF2B5EF4-FFF2-40B4-BE49-F238E27FC236}">
                <a16:creationId xmlns:a16="http://schemas.microsoft.com/office/drawing/2014/main" id="{1C5273F2-D39B-958D-F002-3452C4DD822C}"/>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Designing in Harmony with Nature</a:t>
            </a:r>
            <a:endParaRPr lang="en-IE" sz="3200" i="1" dirty="0">
              <a:solidFill>
                <a:srgbClr val="EC7C69"/>
              </a:solidFill>
            </a:endParaRPr>
          </a:p>
        </p:txBody>
      </p:sp>
    </p:spTree>
    <p:extLst>
      <p:ext uri="{BB962C8B-B14F-4D97-AF65-F5344CB8AC3E}">
        <p14:creationId xmlns:p14="http://schemas.microsoft.com/office/powerpoint/2010/main" val="145235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08AAC-4698-3CCC-A368-F77D63FCDBF9}"/>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0B743C-5503-F94D-19D8-F0D565841FCA}"/>
              </a:ext>
            </a:extLst>
          </p:cNvPr>
          <p:cNvPicPr>
            <a:picLocks noGrp="1" noChangeAspect="1"/>
          </p:cNvPicPr>
          <p:nvPr>
            <p:ph type="pic" sz="quarter" idx="19"/>
          </p:nvPr>
        </p:nvPicPr>
        <p:blipFill>
          <a:blip r:embed="rId2"/>
          <a:srcRect l="2024" r="2024"/>
          <a:stretch/>
        </p:blipFill>
        <p:spPr>
          <a:xfrm>
            <a:off x="5631688" y="1678929"/>
            <a:ext cx="6560312" cy="4556399"/>
          </a:xfrm>
        </p:spPr>
      </p:pic>
      <p:sp>
        <p:nvSpPr>
          <p:cNvPr id="11" name="Text Placeholder 10">
            <a:extLst>
              <a:ext uri="{FF2B5EF4-FFF2-40B4-BE49-F238E27FC236}">
                <a16:creationId xmlns:a16="http://schemas.microsoft.com/office/drawing/2014/main" id="{0DFBF81B-AC1D-79FE-F364-B3DCCE2E7561}"/>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https://www.glampingunderthestars.ie/hen-party-glamping/</a:t>
            </a:r>
            <a:r>
              <a:rPr lang="en-US" dirty="0"/>
              <a:t> </a:t>
            </a:r>
            <a:endParaRPr lang="en-IE" dirty="0"/>
          </a:p>
        </p:txBody>
      </p:sp>
      <p:sp>
        <p:nvSpPr>
          <p:cNvPr id="16" name="Text Placeholder 7">
            <a:extLst>
              <a:ext uri="{FF2B5EF4-FFF2-40B4-BE49-F238E27FC236}">
                <a16:creationId xmlns:a16="http://schemas.microsoft.com/office/drawing/2014/main" id="{B882FE5C-FC2C-483A-5029-883C7CEC888C}"/>
              </a:ext>
            </a:extLst>
          </p:cNvPr>
          <p:cNvSpPr txBox="1">
            <a:spLocks/>
          </p:cNvSpPr>
          <p:nvPr/>
        </p:nvSpPr>
        <p:spPr>
          <a:xfrm>
            <a:off x="294640" y="1793151"/>
            <a:ext cx="5598160" cy="37846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A strong commitment to waste reduction and responsible consumption is demonstrated through waste </a:t>
            </a:r>
            <a:r>
              <a:rPr lang="en-US" sz="2400" dirty="0" err="1">
                <a:solidFill>
                  <a:srgbClr val="000000"/>
                </a:solidFill>
              </a:rPr>
              <a:t>minimisation</a:t>
            </a:r>
            <a:r>
              <a:rPr lang="en-US" sz="2400" dirty="0">
                <a:solidFill>
                  <a:srgbClr val="000000"/>
                </a:solidFill>
              </a:rPr>
              <a:t>, reduced use of single-use plastics, and composting where feasible. </a:t>
            </a:r>
          </a:p>
          <a:p>
            <a:pPr marL="0" indent="0">
              <a:spcAft>
                <a:spcPts val="600"/>
              </a:spcAft>
              <a:buNone/>
            </a:pPr>
            <a:r>
              <a:rPr lang="en-US" sz="2400" dirty="0">
                <a:solidFill>
                  <a:srgbClr val="000000"/>
                </a:solidFill>
              </a:rPr>
              <a:t>This approach is further supported by encouraging guests to recycle and reuse, alongside the owners’ ongoing exploration of eco-friendly cleaning products and toiletries.</a:t>
            </a:r>
          </a:p>
          <a:p>
            <a:pPr marL="0" indent="0">
              <a:spcAft>
                <a:spcPts val="600"/>
              </a:spcAft>
              <a:buNone/>
            </a:pPr>
            <a:endParaRPr lang="en-US" sz="2400" dirty="0">
              <a:solidFill>
                <a:srgbClr val="4D4D4D"/>
              </a:solidFill>
            </a:endParaRPr>
          </a:p>
          <a:p>
            <a:endParaRPr lang="en-IE" sz="2400" dirty="0">
              <a:solidFill>
                <a:srgbClr val="4D4D4D"/>
              </a:solidFill>
            </a:endParaRPr>
          </a:p>
        </p:txBody>
      </p:sp>
      <p:sp>
        <p:nvSpPr>
          <p:cNvPr id="17" name="Text Placeholder 4">
            <a:extLst>
              <a:ext uri="{FF2B5EF4-FFF2-40B4-BE49-F238E27FC236}">
                <a16:creationId xmlns:a16="http://schemas.microsoft.com/office/drawing/2014/main" id="{FCAC84F6-FAAD-D9C3-84A2-BFA205F556E7}"/>
              </a:ext>
            </a:extLst>
          </p:cNvPr>
          <p:cNvSpPr txBox="1">
            <a:spLocks/>
          </p:cNvSpPr>
          <p:nvPr/>
        </p:nvSpPr>
        <p:spPr>
          <a:xfrm>
            <a:off x="294641" y="331568"/>
            <a:ext cx="695137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Low-Carbon Design</a:t>
            </a:r>
          </a:p>
        </p:txBody>
      </p:sp>
      <p:sp>
        <p:nvSpPr>
          <p:cNvPr id="18" name="Text Placeholder 8">
            <a:extLst>
              <a:ext uri="{FF2B5EF4-FFF2-40B4-BE49-F238E27FC236}">
                <a16:creationId xmlns:a16="http://schemas.microsoft.com/office/drawing/2014/main" id="{D43DE971-A752-874E-DBE3-C5A724F09D7F}"/>
              </a:ext>
            </a:extLst>
          </p:cNvPr>
          <p:cNvSpPr txBox="1">
            <a:spLocks/>
          </p:cNvSpPr>
          <p:nvPr/>
        </p:nvSpPr>
        <p:spPr>
          <a:xfrm>
            <a:off x="294640" y="973154"/>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Building in Balance with the Natural Environment</a:t>
            </a:r>
            <a:endParaRPr lang="en-IE" sz="3200" i="1" dirty="0">
              <a:solidFill>
                <a:srgbClr val="EC7C69"/>
              </a:solidFill>
            </a:endParaRPr>
          </a:p>
        </p:txBody>
      </p:sp>
    </p:spTree>
    <p:extLst>
      <p:ext uri="{BB962C8B-B14F-4D97-AF65-F5344CB8AC3E}">
        <p14:creationId xmlns:p14="http://schemas.microsoft.com/office/powerpoint/2010/main" val="339150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5F715-46DE-D9E8-79DE-FC52C7173B73}"/>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97F346-AD2C-B351-F0E5-D2418FBD297B}"/>
              </a:ext>
            </a:extLst>
          </p:cNvPr>
          <p:cNvPicPr>
            <a:picLocks noGrp="1" noChangeAspect="1"/>
          </p:cNvPicPr>
          <p:nvPr>
            <p:ph type="pic" sz="quarter" idx="19"/>
          </p:nvPr>
        </p:nvPicPr>
        <p:blipFill>
          <a:blip r:embed="rId2"/>
          <a:srcRect l="2178" r="2178"/>
          <a:stretch/>
        </p:blipFill>
        <p:spPr>
          <a:xfrm>
            <a:off x="5631688" y="1678929"/>
            <a:ext cx="6560312" cy="4556399"/>
          </a:xfrm>
        </p:spPr>
      </p:pic>
      <p:sp>
        <p:nvSpPr>
          <p:cNvPr id="11" name="Text Placeholder 10">
            <a:extLst>
              <a:ext uri="{FF2B5EF4-FFF2-40B4-BE49-F238E27FC236}">
                <a16:creationId xmlns:a16="http://schemas.microsoft.com/office/drawing/2014/main" id="{7FC3BAC6-E742-31D9-923E-8E5FAD3E2C19}"/>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https://www.glampingunderthestars.ie/hen-party-glamping/</a:t>
            </a:r>
            <a:r>
              <a:rPr lang="en-US" dirty="0"/>
              <a:t> </a:t>
            </a:r>
            <a:endParaRPr lang="en-IE" dirty="0"/>
          </a:p>
        </p:txBody>
      </p:sp>
      <p:sp>
        <p:nvSpPr>
          <p:cNvPr id="16" name="Text Placeholder 7">
            <a:extLst>
              <a:ext uri="{FF2B5EF4-FFF2-40B4-BE49-F238E27FC236}">
                <a16:creationId xmlns:a16="http://schemas.microsoft.com/office/drawing/2014/main" id="{3F3F0D5C-75C9-B317-E1AC-B926E1C157D0}"/>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Education, guest awareness, and engagement are central to the business’s sustainability approach. </a:t>
            </a:r>
          </a:p>
          <a:p>
            <a:pPr marL="0" indent="0">
              <a:spcAft>
                <a:spcPts val="600"/>
              </a:spcAft>
              <a:buNone/>
            </a:pPr>
            <a:r>
              <a:rPr lang="en-US" sz="2400" dirty="0">
                <a:solidFill>
                  <a:srgbClr val="000000"/>
                </a:solidFill>
              </a:rPr>
              <a:t>Nature trails winding through wildflower meadows encourage guests to explore and connect with the landscape, while clearly presented information points help build understanding of local wildlife and ecosystems. </a:t>
            </a:r>
            <a:endParaRPr lang="en-IE" sz="2400" dirty="0">
              <a:solidFill>
                <a:srgbClr val="000000"/>
              </a:solidFill>
            </a:endParaRPr>
          </a:p>
        </p:txBody>
      </p:sp>
      <p:sp>
        <p:nvSpPr>
          <p:cNvPr id="17" name="Text Placeholder 4">
            <a:extLst>
              <a:ext uri="{FF2B5EF4-FFF2-40B4-BE49-F238E27FC236}">
                <a16:creationId xmlns:a16="http://schemas.microsoft.com/office/drawing/2014/main" id="{DD71C857-FFC2-5CCF-00E1-99E3DF608721}"/>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Guest Education &amp; Engagement</a:t>
            </a:r>
          </a:p>
        </p:txBody>
      </p:sp>
      <p:sp>
        <p:nvSpPr>
          <p:cNvPr id="18" name="Text Placeholder 8">
            <a:extLst>
              <a:ext uri="{FF2B5EF4-FFF2-40B4-BE49-F238E27FC236}">
                <a16:creationId xmlns:a16="http://schemas.microsoft.com/office/drawing/2014/main" id="{0DF54F42-8AF8-85A2-0825-89EC918A5AD0}"/>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Turning Guests into Environmental Stewards</a:t>
            </a:r>
            <a:endParaRPr lang="en-IE" sz="3200" i="1" dirty="0">
              <a:solidFill>
                <a:srgbClr val="EC7C69"/>
              </a:solidFill>
            </a:endParaRPr>
          </a:p>
        </p:txBody>
      </p:sp>
    </p:spTree>
    <p:extLst>
      <p:ext uri="{BB962C8B-B14F-4D97-AF65-F5344CB8AC3E}">
        <p14:creationId xmlns:p14="http://schemas.microsoft.com/office/powerpoint/2010/main" val="8980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5BC5-E161-10CC-6DCA-B813943429A9}"/>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166AAB5-A70C-252B-C44F-B0B038A50854}"/>
              </a:ext>
            </a:extLst>
          </p:cNvPr>
          <p:cNvPicPr>
            <a:picLocks noGrp="1" noChangeAspect="1"/>
          </p:cNvPicPr>
          <p:nvPr>
            <p:ph type="pic" sz="quarter" idx="19"/>
          </p:nvPr>
        </p:nvPicPr>
        <p:blipFill>
          <a:blip r:embed="rId2"/>
          <a:srcRect l="2007" r="2007"/>
          <a:stretch/>
        </p:blipFill>
        <p:spPr>
          <a:xfrm>
            <a:off x="5631688" y="1678929"/>
            <a:ext cx="6560312" cy="4556399"/>
          </a:xfrm>
        </p:spPr>
      </p:pic>
      <p:sp>
        <p:nvSpPr>
          <p:cNvPr id="11" name="Text Placeholder 10">
            <a:extLst>
              <a:ext uri="{FF2B5EF4-FFF2-40B4-BE49-F238E27FC236}">
                <a16:creationId xmlns:a16="http://schemas.microsoft.com/office/drawing/2014/main" id="{CAF70430-CEB7-80A7-F168-E0E831FF4ED4}"/>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https://www.glampingunderthestars.ie/hen-party-glamping/</a:t>
            </a:r>
            <a:r>
              <a:rPr lang="en-US" dirty="0"/>
              <a:t> </a:t>
            </a:r>
            <a:endParaRPr lang="en-IE" dirty="0"/>
          </a:p>
        </p:txBody>
      </p:sp>
      <p:sp>
        <p:nvSpPr>
          <p:cNvPr id="16" name="Text Placeholder 7">
            <a:extLst>
              <a:ext uri="{FF2B5EF4-FFF2-40B4-BE49-F238E27FC236}">
                <a16:creationId xmlns:a16="http://schemas.microsoft.com/office/drawing/2014/main" id="{FFFEB58E-C42D-699E-D399-BA9FB673BF9E}"/>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This education and interpretation is further supported through planned activities such as stargazing events, foraging walks, and family-friendly biodiversity experiences. </a:t>
            </a:r>
          </a:p>
          <a:p>
            <a:pPr marL="0" indent="0">
              <a:spcAft>
                <a:spcPts val="600"/>
              </a:spcAft>
              <a:buNone/>
            </a:pPr>
            <a:endParaRPr lang="en-US" sz="2400" dirty="0">
              <a:solidFill>
                <a:srgbClr val="000000"/>
              </a:solidFill>
            </a:endParaRPr>
          </a:p>
          <a:p>
            <a:pPr marL="0" indent="0">
              <a:spcAft>
                <a:spcPts val="600"/>
              </a:spcAft>
              <a:buNone/>
            </a:pPr>
            <a:r>
              <a:rPr lang="en-US" sz="2400" dirty="0">
                <a:solidFill>
                  <a:srgbClr val="000000"/>
                </a:solidFill>
              </a:rPr>
              <a:t>These initiatives are designed to actively engage guests while fostering a deeper appreciation of nature and environmental stewardship</a:t>
            </a:r>
            <a:r>
              <a:rPr lang="en-US" sz="2400" dirty="0"/>
              <a:t>.</a:t>
            </a:r>
            <a:endParaRPr lang="en-US" sz="2400" dirty="0">
              <a:solidFill>
                <a:srgbClr val="4D4D4D"/>
              </a:solidFill>
            </a:endParaRPr>
          </a:p>
          <a:p>
            <a:pPr marL="0" indent="0">
              <a:spcAft>
                <a:spcPts val="600"/>
              </a:spcAft>
              <a:buNone/>
            </a:pPr>
            <a:endParaRPr lang="en-US" sz="2400" dirty="0">
              <a:solidFill>
                <a:srgbClr val="4D4D4D"/>
              </a:solidFill>
            </a:endParaRPr>
          </a:p>
          <a:p>
            <a:pPr marL="0" indent="0">
              <a:spcAft>
                <a:spcPts val="600"/>
              </a:spcAft>
              <a:buNone/>
            </a:pPr>
            <a:endParaRPr lang="en-US" sz="2400" dirty="0">
              <a:solidFill>
                <a:srgbClr val="4D4D4D"/>
              </a:solidFill>
            </a:endParaRPr>
          </a:p>
          <a:p>
            <a:endParaRPr lang="en-IE" sz="2400" dirty="0">
              <a:solidFill>
                <a:srgbClr val="4D4D4D"/>
              </a:solidFill>
            </a:endParaRPr>
          </a:p>
        </p:txBody>
      </p:sp>
      <p:sp>
        <p:nvSpPr>
          <p:cNvPr id="17" name="Text Placeholder 4">
            <a:extLst>
              <a:ext uri="{FF2B5EF4-FFF2-40B4-BE49-F238E27FC236}">
                <a16:creationId xmlns:a16="http://schemas.microsoft.com/office/drawing/2014/main" id="{885B9512-69E8-7FA9-3626-F1F6D71B430D}"/>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Guest Education &amp; Engagement</a:t>
            </a:r>
          </a:p>
        </p:txBody>
      </p:sp>
      <p:sp>
        <p:nvSpPr>
          <p:cNvPr id="18" name="Text Placeholder 8">
            <a:extLst>
              <a:ext uri="{FF2B5EF4-FFF2-40B4-BE49-F238E27FC236}">
                <a16:creationId xmlns:a16="http://schemas.microsoft.com/office/drawing/2014/main" id="{A71425B2-AD97-CF85-E647-4B198156A86E}"/>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Turning Guests into Environmental Stewards</a:t>
            </a:r>
            <a:endParaRPr lang="en-IE" sz="3200" i="1" dirty="0">
              <a:solidFill>
                <a:srgbClr val="EC7C69"/>
              </a:solidFill>
            </a:endParaRPr>
          </a:p>
        </p:txBody>
      </p:sp>
    </p:spTree>
    <p:extLst>
      <p:ext uri="{BB962C8B-B14F-4D97-AF65-F5344CB8AC3E}">
        <p14:creationId xmlns:p14="http://schemas.microsoft.com/office/powerpoint/2010/main" val="342526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6FCE-4843-C272-3553-5F0D72B04574}"/>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D6C8CDD-1A66-145D-9660-C7790921FF7F}"/>
              </a:ext>
            </a:extLst>
          </p:cNvPr>
          <p:cNvPicPr>
            <a:picLocks noGrp="1" noChangeAspect="1"/>
          </p:cNvPicPr>
          <p:nvPr>
            <p:ph type="pic" sz="quarter" idx="19"/>
          </p:nvPr>
        </p:nvPicPr>
        <p:blipFill>
          <a:blip r:embed="rId2"/>
          <a:srcRect t="4881" b="4881"/>
          <a:stretch/>
        </p:blipFill>
        <p:spPr>
          <a:xfrm>
            <a:off x="5631688" y="1678929"/>
            <a:ext cx="6560312" cy="4556399"/>
          </a:xfrm>
        </p:spPr>
      </p:pic>
      <p:sp>
        <p:nvSpPr>
          <p:cNvPr id="11" name="Text Placeholder 10">
            <a:extLst>
              <a:ext uri="{FF2B5EF4-FFF2-40B4-BE49-F238E27FC236}">
                <a16:creationId xmlns:a16="http://schemas.microsoft.com/office/drawing/2014/main" id="{87DFB09B-4F0D-DCE8-B7D0-318341840042}"/>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a:t>
            </a:r>
            <a:r>
              <a:rPr lang="en-US" dirty="0">
                <a:hlinkClick r:id="rId3">
                  <a:extLst>
                    <a:ext uri="{A12FA001-AC4F-418D-AE19-62706E023703}">
                      <ahyp:hlinkClr xmlns:ahyp="http://schemas.microsoft.com/office/drawing/2018/hyperlinkcolor" val="tx"/>
                    </a:ext>
                  </a:extLst>
                </a:hlinkClick>
              </a:rPr>
              <a:t> https://www.glampingunderthestars.ie/hen-party-glamping/</a:t>
            </a:r>
            <a:r>
              <a:rPr lang="en-US" dirty="0"/>
              <a:t> </a:t>
            </a:r>
            <a:endParaRPr lang="en-IE" dirty="0"/>
          </a:p>
        </p:txBody>
      </p:sp>
      <p:sp>
        <p:nvSpPr>
          <p:cNvPr id="16" name="Text Placeholder 7">
            <a:extLst>
              <a:ext uri="{FF2B5EF4-FFF2-40B4-BE49-F238E27FC236}">
                <a16:creationId xmlns:a16="http://schemas.microsoft.com/office/drawing/2014/main" id="{20CDA1CE-9484-4791-AEF4-D65BEA9A8C0A}"/>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The business </a:t>
            </a:r>
            <a:r>
              <a:rPr lang="en-US" sz="2400" dirty="0" err="1">
                <a:solidFill>
                  <a:srgbClr val="000000"/>
                </a:solidFill>
              </a:rPr>
              <a:t>recognises</a:t>
            </a:r>
            <a:r>
              <a:rPr lang="en-US" sz="2400" dirty="0">
                <a:solidFill>
                  <a:srgbClr val="000000"/>
                </a:solidFill>
              </a:rPr>
              <a:t> the value of embracing community and local economic initiatives by actively fostering collaboration with local businesses, service providers, and community groups. </a:t>
            </a:r>
          </a:p>
          <a:p>
            <a:pPr marL="0" indent="0">
              <a:spcAft>
                <a:spcPts val="600"/>
              </a:spcAft>
              <a:buNone/>
            </a:pPr>
            <a:r>
              <a:rPr lang="en-US" sz="2400" dirty="0">
                <a:solidFill>
                  <a:srgbClr val="000000"/>
                </a:solidFill>
              </a:rPr>
              <a:t>This approach supports a vibrant and sustainable local economy while promoting Laois as a low-impact, must-visit destination, enhancing both the region’s appeal and the business’s positive impact.</a:t>
            </a:r>
          </a:p>
          <a:p>
            <a:pPr marL="0" indent="0">
              <a:spcAft>
                <a:spcPts val="600"/>
              </a:spcAft>
              <a:buNone/>
            </a:pPr>
            <a:endParaRPr lang="en-US" sz="2400" dirty="0">
              <a:solidFill>
                <a:srgbClr val="4D4D4D"/>
              </a:solidFill>
            </a:endParaRPr>
          </a:p>
          <a:p>
            <a:pPr marL="0" indent="0">
              <a:spcAft>
                <a:spcPts val="600"/>
              </a:spcAft>
              <a:buNone/>
            </a:pPr>
            <a:endParaRPr lang="en-US" sz="2400" dirty="0">
              <a:solidFill>
                <a:srgbClr val="4D4D4D"/>
              </a:solidFill>
            </a:endParaRPr>
          </a:p>
          <a:p>
            <a:endParaRPr lang="en-IE" sz="2400" dirty="0">
              <a:solidFill>
                <a:srgbClr val="4D4D4D"/>
              </a:solidFill>
            </a:endParaRPr>
          </a:p>
        </p:txBody>
      </p:sp>
      <p:sp>
        <p:nvSpPr>
          <p:cNvPr id="17" name="Text Placeholder 4">
            <a:extLst>
              <a:ext uri="{FF2B5EF4-FFF2-40B4-BE49-F238E27FC236}">
                <a16:creationId xmlns:a16="http://schemas.microsoft.com/office/drawing/2014/main" id="{8D9E34D7-9501-AAD0-329B-D6B998A99A32}"/>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Community Collaboration</a:t>
            </a:r>
          </a:p>
        </p:txBody>
      </p:sp>
      <p:sp>
        <p:nvSpPr>
          <p:cNvPr id="18" name="Text Placeholder 8">
            <a:extLst>
              <a:ext uri="{FF2B5EF4-FFF2-40B4-BE49-F238E27FC236}">
                <a16:creationId xmlns:a16="http://schemas.microsoft.com/office/drawing/2014/main" id="{D19302E2-692B-6A3D-E9B4-DBBAD40879D1}"/>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Strengthening the Local Economy</a:t>
            </a:r>
            <a:endParaRPr lang="en-IE" sz="3200" i="1" dirty="0">
              <a:solidFill>
                <a:srgbClr val="EC7C69"/>
              </a:solidFill>
            </a:endParaRPr>
          </a:p>
        </p:txBody>
      </p:sp>
    </p:spTree>
    <p:extLst>
      <p:ext uri="{BB962C8B-B14F-4D97-AF65-F5344CB8AC3E}">
        <p14:creationId xmlns:p14="http://schemas.microsoft.com/office/powerpoint/2010/main" val="56648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8E4D26-8099-3B3E-8667-BF60AEDC8089}"/>
              </a:ext>
            </a:extLst>
          </p:cNvPr>
          <p:cNvSpPr>
            <a:spLocks noGrp="1"/>
          </p:cNvSpPr>
          <p:nvPr>
            <p:ph type="body" sz="quarter" idx="27"/>
          </p:nvPr>
        </p:nvSpPr>
        <p:spPr>
          <a:xfrm>
            <a:off x="849241" y="221661"/>
            <a:ext cx="9494909" cy="720752"/>
          </a:xfrm>
        </p:spPr>
        <p:txBody>
          <a:bodyPr/>
          <a:lstStyle/>
          <a:p>
            <a:r>
              <a:rPr lang="en-IE" sz="3200" dirty="0"/>
              <a:t>Expanding the product offering</a:t>
            </a:r>
          </a:p>
        </p:txBody>
      </p:sp>
      <p:pic>
        <p:nvPicPr>
          <p:cNvPr id="9" name="Picture 8" descr="A log cabin with a deck and trees&#10;&#10;AI-generated content may be incorrect.">
            <a:extLst>
              <a:ext uri="{FF2B5EF4-FFF2-40B4-BE49-F238E27FC236}">
                <a16:creationId xmlns:a16="http://schemas.microsoft.com/office/drawing/2014/main" id="{13BD07CB-F5F5-1248-4A22-D8FACC67FEC0}"/>
              </a:ext>
            </a:extLst>
          </p:cNvPr>
          <p:cNvPicPr>
            <a:picLocks noChangeAspect="1"/>
          </p:cNvPicPr>
          <p:nvPr/>
        </p:nvPicPr>
        <p:blipFill>
          <a:blip r:embed="rId2"/>
          <a:srcRect t="31116"/>
          <a:stretch>
            <a:fillRect/>
          </a:stretch>
        </p:blipFill>
        <p:spPr>
          <a:xfrm>
            <a:off x="627897" y="3429000"/>
            <a:ext cx="10783805" cy="3300747"/>
          </a:xfrm>
          <a:prstGeom prst="rect">
            <a:avLst/>
          </a:prstGeom>
        </p:spPr>
      </p:pic>
      <p:sp>
        <p:nvSpPr>
          <p:cNvPr id="11" name="TextBox 10">
            <a:extLst>
              <a:ext uri="{FF2B5EF4-FFF2-40B4-BE49-F238E27FC236}">
                <a16:creationId xmlns:a16="http://schemas.microsoft.com/office/drawing/2014/main" id="{6CF04582-7DD4-17AA-B4F2-F4F78660BDEE}"/>
              </a:ext>
            </a:extLst>
          </p:cNvPr>
          <p:cNvSpPr txBox="1"/>
          <p:nvPr/>
        </p:nvSpPr>
        <p:spPr>
          <a:xfrm>
            <a:off x="849241" y="819584"/>
            <a:ext cx="9494909" cy="2646878"/>
          </a:xfrm>
          <a:prstGeom prst="rect">
            <a:avLst/>
          </a:prstGeom>
          <a:noFill/>
        </p:spPr>
        <p:txBody>
          <a:bodyPr wrap="square">
            <a:spAutoFit/>
          </a:bodyPr>
          <a:lstStyle/>
          <a:p>
            <a:pPr fontAlgn="base">
              <a:buNone/>
            </a:pPr>
            <a:r>
              <a:rPr lang="en-US" sz="2400" dirty="0">
                <a:solidFill>
                  <a:srgbClr val="000000"/>
                </a:solidFill>
              </a:rPr>
              <a:t>Secured </a:t>
            </a:r>
            <a:r>
              <a:rPr lang="en-GB" sz="2400" dirty="0">
                <a:solidFill>
                  <a:srgbClr val="000000"/>
                </a:solidFill>
              </a:rPr>
              <a:t>€300,000 under Fáilte Ireland’s </a:t>
            </a:r>
            <a:r>
              <a:rPr lang="en-GB" sz="2400" i="1" dirty="0">
                <a:solidFill>
                  <a:srgbClr val="000000"/>
                </a:solidFill>
              </a:rPr>
              <a:t>Just Transition Fund </a:t>
            </a:r>
            <a:r>
              <a:rPr lang="en-GB" sz="2400" dirty="0">
                <a:solidFill>
                  <a:srgbClr val="000000"/>
                </a:solidFill>
              </a:rPr>
              <a:t>for Treehouse Cabins &amp; Eco Lodge.</a:t>
            </a:r>
          </a:p>
          <a:p>
            <a:pPr fontAlgn="base">
              <a:buNone/>
            </a:pPr>
            <a:endParaRPr lang="en-GB" sz="2400" dirty="0">
              <a:solidFill>
                <a:srgbClr val="000000"/>
              </a:solidFill>
            </a:endParaRPr>
          </a:p>
          <a:p>
            <a:pPr fontAlgn="base">
              <a:buNone/>
            </a:pPr>
            <a:r>
              <a:rPr lang="en-US" sz="2400" dirty="0">
                <a:solidFill>
                  <a:srgbClr val="000000"/>
                </a:solidFill>
              </a:rPr>
              <a:t>This new accommodation offering will provide luxury, creativity, and memorable experiences. The project will deliver three innovative, low-carbon tourism options, comprising two treehouses and an eco-lodge.</a:t>
            </a:r>
            <a:endParaRPr lang="en-GB" sz="2400" dirty="0">
              <a:solidFill>
                <a:srgbClr val="000000"/>
              </a:solidFill>
            </a:endParaRPr>
          </a:p>
          <a:p>
            <a:pPr fontAlgn="base">
              <a:buNone/>
            </a:pPr>
            <a:endParaRPr lang="en-US" sz="2200" dirty="0">
              <a:solidFill>
                <a:srgbClr val="000000"/>
              </a:solidFill>
            </a:endParaRPr>
          </a:p>
        </p:txBody>
      </p:sp>
    </p:spTree>
    <p:extLst>
      <p:ext uri="{BB962C8B-B14F-4D97-AF65-F5344CB8AC3E}">
        <p14:creationId xmlns:p14="http://schemas.microsoft.com/office/powerpoint/2010/main" val="81668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42CF5-EF18-E1BD-E949-35BD2849131C}"/>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1EF3667-F485-D7D7-260E-BEBF28C7F15C}"/>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a:t>
            </a:r>
            <a:r>
              <a:rPr lang="en-US" dirty="0">
                <a:hlinkClick r:id="rId2">
                  <a:extLst>
                    <a:ext uri="{A12FA001-AC4F-418D-AE19-62706E023703}">
                      <ahyp:hlinkClr xmlns:ahyp="http://schemas.microsoft.com/office/drawing/2018/hyperlinkcolor" val="tx"/>
                    </a:ext>
                  </a:extLst>
                </a:hlinkClick>
              </a:rPr>
              <a:t> https://www.glampingunderthestars.ie/hen-party-glamping/</a:t>
            </a:r>
            <a:r>
              <a:rPr lang="en-US" dirty="0"/>
              <a:t> </a:t>
            </a:r>
            <a:endParaRPr lang="en-IE" dirty="0"/>
          </a:p>
        </p:txBody>
      </p:sp>
      <p:sp>
        <p:nvSpPr>
          <p:cNvPr id="16" name="Text Placeholder 7">
            <a:extLst>
              <a:ext uri="{FF2B5EF4-FFF2-40B4-BE49-F238E27FC236}">
                <a16:creationId xmlns:a16="http://schemas.microsoft.com/office/drawing/2014/main" id="{7C583E2F-5FDA-3AB4-CF45-0967EA1BEAC7}"/>
              </a:ext>
            </a:extLst>
          </p:cNvPr>
          <p:cNvSpPr txBox="1">
            <a:spLocks/>
          </p:cNvSpPr>
          <p:nvPr/>
        </p:nvSpPr>
        <p:spPr>
          <a:xfrm>
            <a:off x="437139" y="1339210"/>
            <a:ext cx="5730579"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200" dirty="0" err="1">
                <a:solidFill>
                  <a:srgbClr val="000000"/>
                </a:solidFill>
              </a:rPr>
              <a:t>Recognised</a:t>
            </a:r>
            <a:r>
              <a:rPr lang="en-US" sz="2200" dirty="0">
                <a:solidFill>
                  <a:srgbClr val="000000"/>
                </a:solidFill>
              </a:rPr>
              <a:t> through numerous regional and national awards, including Tripadvisor </a:t>
            </a:r>
            <a:r>
              <a:rPr lang="en-US" sz="2200" dirty="0" err="1">
                <a:solidFill>
                  <a:srgbClr val="000000"/>
                </a:solidFill>
              </a:rPr>
              <a:t>Traveller’s</a:t>
            </a:r>
            <a:r>
              <a:rPr lang="en-US" sz="2200" dirty="0">
                <a:solidFill>
                  <a:srgbClr val="000000"/>
                </a:solidFill>
              </a:rPr>
              <a:t> Choice, Midlands103 Hospitality Awards; Laois Chamber and Google Digital Excellence Awards, alongside a 4-Star Failte Ireland Quality Assurance rating and among Ireland’s Fab 50 Best Places To Stay to name but a few.</a:t>
            </a:r>
          </a:p>
          <a:p>
            <a:pPr marL="0" indent="0">
              <a:spcAft>
                <a:spcPts val="600"/>
              </a:spcAft>
              <a:buNone/>
            </a:pPr>
            <a:r>
              <a:rPr lang="en-US" sz="2200" dirty="0">
                <a:solidFill>
                  <a:srgbClr val="000000"/>
                </a:solidFill>
              </a:rPr>
              <a:t>They are proud members of the </a:t>
            </a:r>
            <a:r>
              <a:rPr lang="en-US" sz="2200" b="1" dirty="0">
                <a:solidFill>
                  <a:srgbClr val="000000"/>
                </a:solidFill>
              </a:rPr>
              <a:t>Sustainable Tourism Network Ireland</a:t>
            </a:r>
            <a:r>
              <a:rPr lang="en-US" sz="2200" dirty="0">
                <a:solidFill>
                  <a:srgbClr val="000000"/>
                </a:solidFill>
              </a:rPr>
              <a:t> and continue to spearhead tourism development in Laois as a Key Account for Fáilte Ireland selected for mentoring and business advisory support.  They have featured in leading media such as The Sunday Times and The Irish Independent, with consistently outstanding guest reviews across Google and TripAdvisor.</a:t>
            </a:r>
          </a:p>
          <a:p>
            <a:pPr marL="0" indent="0">
              <a:spcAft>
                <a:spcPts val="600"/>
              </a:spcAft>
              <a:buNone/>
            </a:pPr>
            <a:endParaRPr lang="en-US" sz="2400" dirty="0">
              <a:solidFill>
                <a:srgbClr val="000000"/>
              </a:solidFill>
            </a:endParaRPr>
          </a:p>
          <a:p>
            <a:pPr marL="0" indent="0">
              <a:spcAft>
                <a:spcPts val="600"/>
              </a:spcAft>
              <a:buNone/>
            </a:pPr>
            <a:endParaRPr lang="en-US" sz="2400" dirty="0">
              <a:solidFill>
                <a:srgbClr val="000000"/>
              </a:solidFill>
            </a:endParaRPr>
          </a:p>
          <a:p>
            <a:pPr marL="0" indent="0">
              <a:spcAft>
                <a:spcPts val="600"/>
              </a:spcAft>
              <a:buNone/>
            </a:pPr>
            <a:endParaRPr lang="en-US" sz="2400" dirty="0">
              <a:solidFill>
                <a:srgbClr val="4D4D4D"/>
              </a:solidFill>
            </a:endParaRPr>
          </a:p>
          <a:p>
            <a:pPr marL="0" indent="0">
              <a:spcAft>
                <a:spcPts val="600"/>
              </a:spcAft>
              <a:buNone/>
            </a:pPr>
            <a:endParaRPr lang="en-US" sz="2400" dirty="0">
              <a:solidFill>
                <a:srgbClr val="4D4D4D"/>
              </a:solidFill>
            </a:endParaRPr>
          </a:p>
          <a:p>
            <a:endParaRPr lang="en-IE" sz="2400" dirty="0">
              <a:solidFill>
                <a:srgbClr val="4D4D4D"/>
              </a:solidFill>
            </a:endParaRPr>
          </a:p>
        </p:txBody>
      </p:sp>
      <p:sp>
        <p:nvSpPr>
          <p:cNvPr id="17" name="Text Placeholder 4">
            <a:extLst>
              <a:ext uri="{FF2B5EF4-FFF2-40B4-BE49-F238E27FC236}">
                <a16:creationId xmlns:a16="http://schemas.microsoft.com/office/drawing/2014/main" id="{2D894C99-78E8-5FF4-651E-BB7B2C47093E}"/>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Recognised for Excellence</a:t>
            </a:r>
          </a:p>
        </p:txBody>
      </p:sp>
      <p:sp>
        <p:nvSpPr>
          <p:cNvPr id="18" name="Text Placeholder 8">
            <a:extLst>
              <a:ext uri="{FF2B5EF4-FFF2-40B4-BE49-F238E27FC236}">
                <a16:creationId xmlns:a16="http://schemas.microsoft.com/office/drawing/2014/main" id="{201E0C09-A761-3247-765E-7612768630C1}"/>
              </a:ext>
            </a:extLst>
          </p:cNvPr>
          <p:cNvSpPr txBox="1">
            <a:spLocks/>
          </p:cNvSpPr>
          <p:nvPr/>
        </p:nvSpPr>
        <p:spPr>
          <a:xfrm>
            <a:off x="437139" y="774356"/>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i="1" dirty="0">
                <a:solidFill>
                  <a:srgbClr val="EC7C69"/>
                </a:solidFill>
              </a:rPr>
              <a:t>Celebrating Achievement</a:t>
            </a:r>
          </a:p>
        </p:txBody>
      </p:sp>
      <p:pic>
        <p:nvPicPr>
          <p:cNvPr id="7" name="Picture 10" descr="Award winning Glampsite ireland">
            <a:extLst>
              <a:ext uri="{FF2B5EF4-FFF2-40B4-BE49-F238E27FC236}">
                <a16:creationId xmlns:a16="http://schemas.microsoft.com/office/drawing/2014/main" id="{A33B0130-34B0-E28C-2DB2-1E087C4D87AA}"/>
              </a:ext>
            </a:extLst>
          </p:cNvPr>
          <p:cNvPicPr>
            <a:picLocks noGrp="1" noChangeAspect="1" noChangeArrowheads="1"/>
          </p:cNvPicPr>
          <p:nvPr>
            <p:ph type="pic" sz="quarter" idx="19"/>
          </p:nvPr>
        </p:nvPicPr>
        <p:blipFill>
          <a:blip r:embed="rId3">
            <a:extLst>
              <a:ext uri="{28A0092B-C50C-407E-A947-70E740481C1C}">
                <a14:useLocalDpi xmlns:a14="http://schemas.microsoft.com/office/drawing/2010/main" val="0"/>
              </a:ext>
            </a:extLst>
          </a:blip>
          <a:srcRect t="932" b="932"/>
          <a:stretch>
            <a:fillRect/>
          </a:stretch>
        </p:blipFill>
        <p:spPr bwMode="auto">
          <a:xfrm>
            <a:off x="7246014" y="624366"/>
            <a:ext cx="4752947" cy="4664372"/>
          </a:xfrm>
          <a:prstGeom prst="flowChartAlternateProcess">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10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C67D7-6EF5-68FB-3F74-DE21248F0CBF}"/>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CB315EC-A1D3-221D-E34D-2551CB072B3C}"/>
              </a:ext>
            </a:extLst>
          </p:cNvPr>
          <p:cNvPicPr>
            <a:picLocks noGrp="1" noChangeAspect="1"/>
          </p:cNvPicPr>
          <p:nvPr>
            <p:ph type="pic" sz="quarter" idx="19"/>
          </p:nvPr>
        </p:nvPicPr>
        <p:blipFill>
          <a:blip r:embed="rId2"/>
          <a:srcRect t="4881" b="4881"/>
          <a:stretch/>
        </p:blipFill>
        <p:spPr>
          <a:xfrm>
            <a:off x="5631688" y="1678929"/>
            <a:ext cx="6560312" cy="4556399"/>
          </a:xfrm>
        </p:spPr>
      </p:pic>
      <p:sp>
        <p:nvSpPr>
          <p:cNvPr id="11" name="Text Placeholder 10">
            <a:extLst>
              <a:ext uri="{FF2B5EF4-FFF2-40B4-BE49-F238E27FC236}">
                <a16:creationId xmlns:a16="http://schemas.microsoft.com/office/drawing/2014/main" id="{D6CE2BEE-9F44-53DC-FBA0-3AF3F8E49D61}"/>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a:t>
            </a:r>
            <a:r>
              <a:rPr lang="en-US" dirty="0">
                <a:hlinkClick r:id="rId3">
                  <a:extLst>
                    <a:ext uri="{A12FA001-AC4F-418D-AE19-62706E023703}">
                      <ahyp:hlinkClr xmlns:ahyp="http://schemas.microsoft.com/office/drawing/2018/hyperlinkcolor" val="tx"/>
                    </a:ext>
                  </a:extLst>
                </a:hlinkClick>
              </a:rPr>
              <a:t> https://www.glampingunderthestars.ie/hen-party-glamping/</a:t>
            </a:r>
            <a:r>
              <a:rPr lang="en-US" dirty="0"/>
              <a:t> </a:t>
            </a:r>
            <a:endParaRPr lang="en-IE" dirty="0"/>
          </a:p>
        </p:txBody>
      </p:sp>
      <p:sp>
        <p:nvSpPr>
          <p:cNvPr id="16" name="Text Placeholder 7">
            <a:extLst>
              <a:ext uri="{FF2B5EF4-FFF2-40B4-BE49-F238E27FC236}">
                <a16:creationId xmlns:a16="http://schemas.microsoft.com/office/drawing/2014/main" id="{53FFC18D-8BA6-9E85-F938-C4E6DA0F6CFE}"/>
              </a:ext>
            </a:extLst>
          </p:cNvPr>
          <p:cNvSpPr txBox="1">
            <a:spLocks/>
          </p:cNvSpPr>
          <p:nvPr/>
        </p:nvSpPr>
        <p:spPr>
          <a:xfrm>
            <a:off x="423283" y="1532383"/>
            <a:ext cx="5052483"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rgbClr val="000000"/>
                </a:solidFill>
              </a:rPr>
              <a:t>The long-term plan for the business will concentrate  on advancing sustainability while enriching visitor experiences. Plans feature:</a:t>
            </a:r>
          </a:p>
          <a:p>
            <a:pPr marL="0" indent="0">
              <a:lnSpc>
                <a:spcPct val="100000"/>
              </a:lnSpc>
              <a:spcBef>
                <a:spcPts val="0"/>
              </a:spcBef>
              <a:buNone/>
            </a:pPr>
            <a:endParaRPr lang="en-US" sz="2400" dirty="0">
              <a:solidFill>
                <a:srgbClr val="000000"/>
              </a:solidFill>
            </a:endParaRPr>
          </a:p>
          <a:p>
            <a:pPr>
              <a:lnSpc>
                <a:spcPct val="100000"/>
              </a:lnSpc>
              <a:spcBef>
                <a:spcPts val="0"/>
              </a:spcBef>
            </a:pPr>
            <a:r>
              <a:rPr lang="en-US" sz="2400" dirty="0">
                <a:solidFill>
                  <a:srgbClr val="000000"/>
                </a:solidFill>
              </a:rPr>
              <a:t>Implementing renewable energy solutions, such as solar panels, to further reduce carbon emissions subject to resources.</a:t>
            </a:r>
          </a:p>
          <a:p>
            <a:pPr>
              <a:lnSpc>
                <a:spcPct val="100000"/>
              </a:lnSpc>
              <a:spcBef>
                <a:spcPts val="0"/>
              </a:spcBef>
            </a:pPr>
            <a:endParaRPr lang="en-US" sz="2400" dirty="0">
              <a:solidFill>
                <a:srgbClr val="4D4D4D"/>
              </a:solidFill>
            </a:endParaRPr>
          </a:p>
          <a:p>
            <a:pPr marL="0" indent="0">
              <a:lnSpc>
                <a:spcPct val="100000"/>
              </a:lnSpc>
              <a:spcBef>
                <a:spcPts val="0"/>
              </a:spcBef>
              <a:buNone/>
            </a:pPr>
            <a:endParaRPr lang="en-US" sz="2400" dirty="0">
              <a:solidFill>
                <a:srgbClr val="4D4D4D"/>
              </a:solidFill>
            </a:endParaRPr>
          </a:p>
          <a:p>
            <a:pPr marL="0" indent="0">
              <a:lnSpc>
                <a:spcPct val="100000"/>
              </a:lnSpc>
              <a:spcBef>
                <a:spcPts val="0"/>
              </a:spcBef>
              <a:buNone/>
            </a:pPr>
            <a:endParaRPr lang="en-US" sz="2400" dirty="0">
              <a:solidFill>
                <a:srgbClr val="4D4D4D"/>
              </a:solidFill>
            </a:endParaRPr>
          </a:p>
          <a:p>
            <a:pPr>
              <a:lnSpc>
                <a:spcPct val="100000"/>
              </a:lnSpc>
              <a:spcBef>
                <a:spcPts val="0"/>
              </a:spcBef>
            </a:pPr>
            <a:endParaRPr lang="en-IE" sz="2400" dirty="0">
              <a:solidFill>
                <a:srgbClr val="4D4D4D"/>
              </a:solidFill>
            </a:endParaRPr>
          </a:p>
        </p:txBody>
      </p:sp>
      <p:sp>
        <p:nvSpPr>
          <p:cNvPr id="17" name="Text Placeholder 4">
            <a:extLst>
              <a:ext uri="{FF2B5EF4-FFF2-40B4-BE49-F238E27FC236}">
                <a16:creationId xmlns:a16="http://schemas.microsoft.com/office/drawing/2014/main" id="{C0C2528D-15E3-6B93-A409-5D854C48AF44}"/>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Looking Ahead</a:t>
            </a:r>
          </a:p>
        </p:txBody>
      </p:sp>
      <p:sp>
        <p:nvSpPr>
          <p:cNvPr id="18" name="Text Placeholder 8">
            <a:extLst>
              <a:ext uri="{FF2B5EF4-FFF2-40B4-BE49-F238E27FC236}">
                <a16:creationId xmlns:a16="http://schemas.microsoft.com/office/drawing/2014/main" id="{558D3EF8-1EC8-06A4-A7EC-9FFFD66BFA6A}"/>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Future-Proofing Through Sustainability</a:t>
            </a:r>
            <a:endParaRPr lang="en-IE" sz="3200" i="1" dirty="0">
              <a:solidFill>
                <a:srgbClr val="EC7C69"/>
              </a:solidFill>
            </a:endParaRPr>
          </a:p>
        </p:txBody>
      </p:sp>
    </p:spTree>
    <p:extLst>
      <p:ext uri="{BB962C8B-B14F-4D97-AF65-F5344CB8AC3E}">
        <p14:creationId xmlns:p14="http://schemas.microsoft.com/office/powerpoint/2010/main" val="3009843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9F078-B87F-1BB6-419E-22A3BDB2C45D}"/>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D08631B-F5EF-8B2D-E26F-36CA36716A99}"/>
              </a:ext>
            </a:extLst>
          </p:cNvPr>
          <p:cNvPicPr>
            <a:picLocks noGrp="1" noChangeAspect="1"/>
          </p:cNvPicPr>
          <p:nvPr>
            <p:ph type="pic" sz="quarter" idx="19"/>
          </p:nvPr>
        </p:nvPicPr>
        <p:blipFill>
          <a:blip r:embed="rId2"/>
          <a:srcRect t="19572" b="19572"/>
          <a:stretch/>
        </p:blipFill>
        <p:spPr>
          <a:xfrm>
            <a:off x="5631688" y="1678929"/>
            <a:ext cx="6560312" cy="4556399"/>
          </a:xfrm>
        </p:spPr>
      </p:pic>
      <p:sp>
        <p:nvSpPr>
          <p:cNvPr id="11" name="Text Placeholder 10">
            <a:extLst>
              <a:ext uri="{FF2B5EF4-FFF2-40B4-BE49-F238E27FC236}">
                <a16:creationId xmlns:a16="http://schemas.microsoft.com/office/drawing/2014/main" id="{22604B65-412C-D3B1-ED47-91F022D30B6F}"/>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a:t>
            </a:r>
            <a:r>
              <a:rPr lang="en-US" dirty="0">
                <a:hlinkClick r:id="rId3">
                  <a:extLst>
                    <a:ext uri="{A12FA001-AC4F-418D-AE19-62706E023703}">
                      <ahyp:hlinkClr xmlns:ahyp="http://schemas.microsoft.com/office/drawing/2018/hyperlinkcolor" val="tx"/>
                    </a:ext>
                  </a:extLst>
                </a:hlinkClick>
              </a:rPr>
              <a:t> </a:t>
            </a:r>
            <a:r>
              <a:rPr lang="en-US" dirty="0">
                <a:hlinkClick r:id="rId4">
                  <a:extLst>
                    <a:ext uri="{A12FA001-AC4F-418D-AE19-62706E023703}">
                      <ahyp:hlinkClr xmlns:ahyp="http://schemas.microsoft.com/office/drawing/2018/hyperlinkcolor" val="tx"/>
                    </a:ext>
                  </a:extLst>
                </a:hlinkClick>
              </a:rPr>
              <a:t>Family Friendly Glamping Ireland - Short Drive from Dublin</a:t>
            </a:r>
            <a:endParaRPr lang="en-IE" dirty="0"/>
          </a:p>
        </p:txBody>
      </p:sp>
      <p:sp>
        <p:nvSpPr>
          <p:cNvPr id="16" name="Text Placeholder 7">
            <a:extLst>
              <a:ext uri="{FF2B5EF4-FFF2-40B4-BE49-F238E27FC236}">
                <a16:creationId xmlns:a16="http://schemas.microsoft.com/office/drawing/2014/main" id="{C00962ED-F374-0E14-0034-576A59559604}"/>
              </a:ext>
            </a:extLst>
          </p:cNvPr>
          <p:cNvSpPr txBox="1">
            <a:spLocks/>
          </p:cNvSpPr>
          <p:nvPr/>
        </p:nvSpPr>
        <p:spPr>
          <a:xfrm>
            <a:off x="423283" y="1532383"/>
            <a:ext cx="5052483"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solidFill>
                  <a:srgbClr val="000000"/>
                </a:solidFill>
              </a:rPr>
              <a:t>Ongoing commitment and meaningful action to protect the natural environment, support the local community, and ensure a thriving, sustainable future for both the land and those who live and visit the area.</a:t>
            </a:r>
          </a:p>
          <a:p>
            <a:pPr>
              <a:lnSpc>
                <a:spcPct val="100000"/>
              </a:lnSpc>
              <a:spcBef>
                <a:spcPts val="0"/>
              </a:spcBef>
            </a:pPr>
            <a:endParaRPr lang="en-US" sz="2400" dirty="0">
              <a:solidFill>
                <a:srgbClr val="000000"/>
              </a:solidFill>
            </a:endParaRPr>
          </a:p>
          <a:p>
            <a:pPr marL="0" indent="0">
              <a:lnSpc>
                <a:spcPct val="100000"/>
              </a:lnSpc>
              <a:spcBef>
                <a:spcPts val="0"/>
              </a:spcBef>
              <a:buNone/>
            </a:pPr>
            <a:r>
              <a:rPr lang="en-US" sz="2400" dirty="0">
                <a:solidFill>
                  <a:srgbClr val="000000"/>
                </a:solidFill>
              </a:rPr>
              <a:t>Looking forward in this way is important because it ensures that business decisions made today support long-term sustainability and resilience</a:t>
            </a:r>
            <a:r>
              <a:rPr lang="en-US" sz="2400" dirty="0">
                <a:solidFill>
                  <a:srgbClr val="4D4D4D"/>
                </a:solidFill>
              </a:rPr>
              <a:t>. </a:t>
            </a:r>
            <a:endParaRPr lang="en-GB" sz="2400" dirty="0">
              <a:solidFill>
                <a:srgbClr val="4D4D4D"/>
              </a:solidFill>
            </a:endParaRPr>
          </a:p>
          <a:p>
            <a:pPr marL="0" indent="0">
              <a:lnSpc>
                <a:spcPct val="100000"/>
              </a:lnSpc>
              <a:spcBef>
                <a:spcPts val="0"/>
              </a:spcBef>
              <a:buNone/>
            </a:pPr>
            <a:endParaRPr lang="en-US" sz="2400" dirty="0">
              <a:solidFill>
                <a:srgbClr val="4D4D4D"/>
              </a:solidFill>
            </a:endParaRPr>
          </a:p>
          <a:p>
            <a:pPr marL="0" indent="0">
              <a:lnSpc>
                <a:spcPct val="100000"/>
              </a:lnSpc>
              <a:spcBef>
                <a:spcPts val="0"/>
              </a:spcBef>
              <a:buNone/>
            </a:pPr>
            <a:endParaRPr lang="en-US" sz="2400" dirty="0">
              <a:solidFill>
                <a:srgbClr val="4D4D4D"/>
              </a:solidFill>
            </a:endParaRPr>
          </a:p>
          <a:p>
            <a:pPr marL="0" indent="0">
              <a:lnSpc>
                <a:spcPct val="100000"/>
              </a:lnSpc>
              <a:spcBef>
                <a:spcPts val="0"/>
              </a:spcBef>
              <a:buNone/>
            </a:pPr>
            <a:endParaRPr lang="en-US" sz="2400" dirty="0">
              <a:solidFill>
                <a:srgbClr val="4D4D4D"/>
              </a:solidFill>
            </a:endParaRPr>
          </a:p>
          <a:p>
            <a:pPr>
              <a:lnSpc>
                <a:spcPct val="100000"/>
              </a:lnSpc>
              <a:spcBef>
                <a:spcPts val="0"/>
              </a:spcBef>
            </a:pPr>
            <a:endParaRPr lang="en-IE" sz="2400" dirty="0">
              <a:solidFill>
                <a:srgbClr val="4D4D4D"/>
              </a:solidFill>
            </a:endParaRPr>
          </a:p>
        </p:txBody>
      </p:sp>
      <p:sp>
        <p:nvSpPr>
          <p:cNvPr id="17" name="Text Placeholder 4">
            <a:extLst>
              <a:ext uri="{FF2B5EF4-FFF2-40B4-BE49-F238E27FC236}">
                <a16:creationId xmlns:a16="http://schemas.microsoft.com/office/drawing/2014/main" id="{F3B77F45-8135-A4B1-31FA-B28F9ECD5ACF}"/>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Looking Ahead</a:t>
            </a:r>
          </a:p>
        </p:txBody>
      </p:sp>
      <p:sp>
        <p:nvSpPr>
          <p:cNvPr id="18" name="Text Placeholder 8">
            <a:extLst>
              <a:ext uri="{FF2B5EF4-FFF2-40B4-BE49-F238E27FC236}">
                <a16:creationId xmlns:a16="http://schemas.microsoft.com/office/drawing/2014/main" id="{3DBBC025-2EE2-7869-2830-C60B26DCC4E3}"/>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Future-Proofing Through Sustainability</a:t>
            </a:r>
            <a:endParaRPr lang="en-IE" sz="3200" i="1" dirty="0">
              <a:solidFill>
                <a:srgbClr val="EC7C69"/>
              </a:solidFill>
            </a:endParaRPr>
          </a:p>
        </p:txBody>
      </p:sp>
    </p:spTree>
    <p:extLst>
      <p:ext uri="{BB962C8B-B14F-4D97-AF65-F5344CB8AC3E}">
        <p14:creationId xmlns:p14="http://schemas.microsoft.com/office/powerpoint/2010/main" val="186168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F8E46-B859-4797-3025-EE08F108EA5B}"/>
            </a:ext>
          </a:extLst>
        </p:cNvPr>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26AEBBF3-1E7D-C95B-4133-E610CB663EAA}"/>
              </a:ext>
            </a:extLst>
          </p:cNvPr>
          <p:cNvPicPr>
            <a:picLocks noGrp="1" noChangeAspect="1"/>
          </p:cNvPicPr>
          <p:nvPr>
            <p:ph type="pic" sz="quarter" idx="19"/>
          </p:nvPr>
        </p:nvPicPr>
        <p:blipFill>
          <a:blip r:embed="rId2"/>
          <a:srcRect t="5599" b="5599"/>
          <a:stretch>
            <a:fillRect/>
          </a:stretch>
        </p:blipFill>
        <p:spPr/>
      </p:pic>
      <p:sp>
        <p:nvSpPr>
          <p:cNvPr id="11" name="Text Placeholder 10">
            <a:extLst>
              <a:ext uri="{FF2B5EF4-FFF2-40B4-BE49-F238E27FC236}">
                <a16:creationId xmlns:a16="http://schemas.microsoft.com/office/drawing/2014/main" id="{3F4D32C6-37D0-C885-842B-50F03F253017}"/>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a:t>
            </a:r>
            <a:r>
              <a:rPr lang="en-US" dirty="0"/>
              <a:t>  </a:t>
            </a:r>
          </a:p>
          <a:p>
            <a:endParaRPr lang="en-IE" dirty="0"/>
          </a:p>
        </p:txBody>
      </p:sp>
      <p:sp>
        <p:nvSpPr>
          <p:cNvPr id="16" name="Text Placeholder 7">
            <a:extLst>
              <a:ext uri="{FF2B5EF4-FFF2-40B4-BE49-F238E27FC236}">
                <a16:creationId xmlns:a16="http://schemas.microsoft.com/office/drawing/2014/main" id="{FB488979-8B7C-1836-EADD-4C9F4BC52C1F}"/>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This case study explores a family-operated glamping destination in rural County Laois, part of Ireland’s Ancient East, with a strong commitment to low-carbon and low-impact practices.</a:t>
            </a:r>
            <a:endParaRPr lang="en-US" sz="2400" dirty="0">
              <a:solidFill>
                <a:srgbClr val="4D4D4D"/>
              </a:solidFill>
            </a:endParaRPr>
          </a:p>
          <a:p>
            <a:pPr marL="0" indent="0">
              <a:spcAft>
                <a:spcPts val="600"/>
              </a:spcAft>
              <a:buNone/>
            </a:pPr>
            <a:r>
              <a:rPr lang="en-US" sz="2400" dirty="0">
                <a:solidFill>
                  <a:srgbClr val="000000"/>
                </a:solidFill>
              </a:rPr>
              <a:t>Glamping Under the Stars was founded with a clear mission to </a:t>
            </a:r>
            <a:r>
              <a:rPr lang="en-IE" sz="2400" dirty="0">
                <a:solidFill>
                  <a:srgbClr val="000000"/>
                </a:solidFill>
              </a:rPr>
              <a:t>create magical, memorable stays while protecting and enhancing the natural environment</a:t>
            </a:r>
            <a:r>
              <a:rPr lang="en-IE" sz="2400" dirty="0">
                <a:solidFill>
                  <a:srgbClr val="4D4D4D"/>
                </a:solidFill>
              </a:rPr>
              <a:t>.</a:t>
            </a:r>
          </a:p>
          <a:p>
            <a:endParaRPr lang="en-IE" sz="2400" dirty="0">
              <a:solidFill>
                <a:srgbClr val="4D4D4D"/>
              </a:solidFill>
            </a:endParaRPr>
          </a:p>
        </p:txBody>
      </p:sp>
      <p:sp>
        <p:nvSpPr>
          <p:cNvPr id="17" name="Text Placeholder 4">
            <a:extLst>
              <a:ext uri="{FF2B5EF4-FFF2-40B4-BE49-F238E27FC236}">
                <a16:creationId xmlns:a16="http://schemas.microsoft.com/office/drawing/2014/main" id="{6D33DCBE-7288-9AD8-BA0B-9522E3BB0D48}"/>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Glamping Under the Stars</a:t>
            </a:r>
          </a:p>
        </p:txBody>
      </p:sp>
      <p:sp>
        <p:nvSpPr>
          <p:cNvPr id="18" name="Text Placeholder 8">
            <a:extLst>
              <a:ext uri="{FF2B5EF4-FFF2-40B4-BE49-F238E27FC236}">
                <a16:creationId xmlns:a16="http://schemas.microsoft.com/office/drawing/2014/main" id="{59CBD834-A65B-9982-C118-2F2F217162F9}"/>
              </a:ext>
            </a:extLst>
          </p:cNvPr>
          <p:cNvSpPr txBox="1">
            <a:spLocks/>
          </p:cNvSpPr>
          <p:nvPr/>
        </p:nvSpPr>
        <p:spPr>
          <a:xfrm>
            <a:off x="423284" y="989497"/>
            <a:ext cx="680887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EC7C69"/>
                </a:solidFill>
              </a:rPr>
              <a:t>A Magical Stay with a Clear Mission</a:t>
            </a:r>
            <a:endParaRPr lang="en-IE" sz="3200" dirty="0">
              <a:solidFill>
                <a:srgbClr val="EC7C69"/>
              </a:solidFill>
            </a:endParaRPr>
          </a:p>
        </p:txBody>
      </p:sp>
    </p:spTree>
    <p:extLst>
      <p:ext uri="{BB962C8B-B14F-4D97-AF65-F5344CB8AC3E}">
        <p14:creationId xmlns:p14="http://schemas.microsoft.com/office/powerpoint/2010/main" val="718324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B875-2446-0490-C0CB-0B6762DAC2FD}"/>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4F829A48-AE49-9F25-972E-3D2DE11FE05F}"/>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a:t>
            </a:r>
            <a:r>
              <a:rPr lang="en-US" dirty="0">
                <a:hlinkClick r:id="rId2">
                  <a:extLst>
                    <a:ext uri="{A12FA001-AC4F-418D-AE19-62706E023703}">
                      <ahyp:hlinkClr xmlns:ahyp="http://schemas.microsoft.com/office/drawing/2018/hyperlinkcolor" val="tx"/>
                    </a:ext>
                  </a:extLst>
                </a:hlinkClick>
              </a:rPr>
              <a:t> </a:t>
            </a:r>
            <a:r>
              <a:rPr lang="en-US" dirty="0">
                <a:hlinkClick r:id="rId3">
                  <a:extLst>
                    <a:ext uri="{A12FA001-AC4F-418D-AE19-62706E023703}">
                      <ahyp:hlinkClr xmlns:ahyp="http://schemas.microsoft.com/office/drawing/2018/hyperlinkcolor" val="tx"/>
                    </a:ext>
                  </a:extLst>
                </a:hlinkClick>
              </a:rPr>
              <a:t>The Sustainable Development Goals - Global Action Plan </a:t>
            </a:r>
            <a:endParaRPr lang="en-IE" dirty="0"/>
          </a:p>
        </p:txBody>
      </p:sp>
      <p:sp>
        <p:nvSpPr>
          <p:cNvPr id="16" name="Text Placeholder 7">
            <a:extLst>
              <a:ext uri="{FF2B5EF4-FFF2-40B4-BE49-F238E27FC236}">
                <a16:creationId xmlns:a16="http://schemas.microsoft.com/office/drawing/2014/main" id="{16E1BA67-2970-B223-240D-9A5BDA8C6870}"/>
              </a:ext>
            </a:extLst>
          </p:cNvPr>
          <p:cNvSpPr txBox="1">
            <a:spLocks/>
          </p:cNvSpPr>
          <p:nvPr/>
        </p:nvSpPr>
        <p:spPr>
          <a:xfrm>
            <a:off x="423283" y="1532383"/>
            <a:ext cx="6509146"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400" dirty="0">
                <a:solidFill>
                  <a:srgbClr val="000000"/>
                </a:solidFill>
              </a:rPr>
              <a:t>The business demonstrates strong alignment the United Nations Sustainable Development Goals. The business initiatives support:</a:t>
            </a:r>
          </a:p>
          <a:p>
            <a:pPr marL="0" lvl="0" indent="0">
              <a:buNone/>
            </a:pPr>
            <a:r>
              <a:rPr lang="en-US" sz="2400" b="1" dirty="0">
                <a:solidFill>
                  <a:srgbClr val="000000"/>
                </a:solidFill>
              </a:rPr>
              <a:t>SDG 15: Life on Land</a:t>
            </a:r>
            <a:r>
              <a:rPr lang="en-US" sz="2400" dirty="0">
                <a:solidFill>
                  <a:srgbClr val="000000"/>
                </a:solidFill>
              </a:rPr>
              <a:t> through the protection and careful management of natural habitats.</a:t>
            </a:r>
          </a:p>
          <a:p>
            <a:pPr marL="0" lvl="0" indent="0">
              <a:buNone/>
            </a:pPr>
            <a:r>
              <a:rPr lang="en-US" sz="2400" dirty="0">
                <a:solidFill>
                  <a:srgbClr val="000000"/>
                </a:solidFill>
              </a:rPr>
              <a:t>Efforts to adopt renewable energy solutions, such as solar panels, contribute to </a:t>
            </a:r>
            <a:r>
              <a:rPr lang="en-US" sz="2400" b="1" dirty="0">
                <a:solidFill>
                  <a:srgbClr val="000000"/>
                </a:solidFill>
              </a:rPr>
              <a:t>SDG 7: Affordable and Clean Energy</a:t>
            </a:r>
            <a:r>
              <a:rPr lang="en-US" sz="2400" dirty="0">
                <a:solidFill>
                  <a:srgbClr val="000000"/>
                </a:solidFill>
              </a:rPr>
              <a:t>. </a:t>
            </a:r>
          </a:p>
          <a:p>
            <a:pPr marL="0" lvl="0" indent="0">
              <a:buNone/>
            </a:pPr>
            <a:r>
              <a:rPr lang="en-US" sz="2400" dirty="0">
                <a:solidFill>
                  <a:srgbClr val="000000"/>
                </a:solidFill>
              </a:rPr>
              <a:t>By promoting low-carbon tourism, sustainable infrastructure, and community engagement, the business advances </a:t>
            </a:r>
            <a:r>
              <a:rPr lang="en-US" sz="2400" b="1" dirty="0">
                <a:solidFill>
                  <a:srgbClr val="000000"/>
                </a:solidFill>
              </a:rPr>
              <a:t>SDG 11: Sustainable Cities and Communities</a:t>
            </a:r>
            <a:r>
              <a:rPr lang="en-US" sz="2400" dirty="0">
                <a:solidFill>
                  <a:srgbClr val="000000"/>
                </a:solidFill>
              </a:rPr>
              <a:t>, fostering resilient, environmentally responsible destinations.</a:t>
            </a:r>
            <a:endParaRPr lang="en-IE" sz="2400" b="1" dirty="0">
              <a:solidFill>
                <a:srgbClr val="000000"/>
              </a:solidFill>
            </a:endParaRPr>
          </a:p>
          <a:p>
            <a:pPr marL="0" indent="0">
              <a:lnSpc>
                <a:spcPct val="100000"/>
              </a:lnSpc>
              <a:spcBef>
                <a:spcPts val="0"/>
              </a:spcBef>
              <a:buNone/>
            </a:pPr>
            <a:endParaRPr lang="en-US" sz="2400" dirty="0">
              <a:solidFill>
                <a:srgbClr val="4D4D4D"/>
              </a:solidFill>
            </a:endParaRPr>
          </a:p>
          <a:p>
            <a:pPr marL="0" indent="0">
              <a:lnSpc>
                <a:spcPct val="100000"/>
              </a:lnSpc>
              <a:spcBef>
                <a:spcPts val="0"/>
              </a:spcBef>
              <a:buNone/>
            </a:pPr>
            <a:endParaRPr lang="en-US" sz="2400" dirty="0">
              <a:solidFill>
                <a:srgbClr val="4D4D4D"/>
              </a:solidFill>
            </a:endParaRPr>
          </a:p>
          <a:p>
            <a:pPr marL="0" indent="0">
              <a:lnSpc>
                <a:spcPct val="100000"/>
              </a:lnSpc>
              <a:spcBef>
                <a:spcPts val="0"/>
              </a:spcBef>
              <a:buNone/>
            </a:pPr>
            <a:endParaRPr lang="en-US" sz="2400" dirty="0">
              <a:solidFill>
                <a:srgbClr val="4D4D4D"/>
              </a:solidFill>
            </a:endParaRPr>
          </a:p>
          <a:p>
            <a:pPr marL="0" indent="0">
              <a:lnSpc>
                <a:spcPct val="100000"/>
              </a:lnSpc>
              <a:spcBef>
                <a:spcPts val="0"/>
              </a:spcBef>
              <a:buNone/>
            </a:pPr>
            <a:endParaRPr lang="en-IE" sz="2400" dirty="0">
              <a:solidFill>
                <a:srgbClr val="4D4D4D"/>
              </a:solidFill>
            </a:endParaRPr>
          </a:p>
        </p:txBody>
      </p:sp>
      <p:sp>
        <p:nvSpPr>
          <p:cNvPr id="17" name="Text Placeholder 4">
            <a:extLst>
              <a:ext uri="{FF2B5EF4-FFF2-40B4-BE49-F238E27FC236}">
                <a16:creationId xmlns:a16="http://schemas.microsoft.com/office/drawing/2014/main" id="{633B5552-DB4D-42CC-66EE-0EE18792BBFA}"/>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Alignment  to UNSDGs</a:t>
            </a:r>
          </a:p>
        </p:txBody>
      </p:sp>
      <p:sp>
        <p:nvSpPr>
          <p:cNvPr id="18" name="Text Placeholder 8">
            <a:extLst>
              <a:ext uri="{FF2B5EF4-FFF2-40B4-BE49-F238E27FC236}">
                <a16:creationId xmlns:a16="http://schemas.microsoft.com/office/drawing/2014/main" id="{614D3852-8E19-8F97-9C86-30EC19BA7AB5}"/>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Contributing to Global Sustainability Goals</a:t>
            </a:r>
            <a:endParaRPr lang="en-IE" sz="3200" i="1" dirty="0">
              <a:solidFill>
                <a:srgbClr val="EC7C69"/>
              </a:solidFill>
            </a:endParaRPr>
          </a:p>
        </p:txBody>
      </p:sp>
      <p:pic>
        <p:nvPicPr>
          <p:cNvPr id="2052" name="Picture 4" descr="SDGs_poster_new1">
            <a:extLst>
              <a:ext uri="{FF2B5EF4-FFF2-40B4-BE49-F238E27FC236}">
                <a16:creationId xmlns:a16="http://schemas.microsoft.com/office/drawing/2014/main" id="{50458D70-6AEA-C80B-DF79-07A96D7B32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2" r="3982"/>
          <a:stretch>
            <a:fillRect/>
          </a:stretch>
        </p:blipFill>
        <p:spPr bwMode="auto">
          <a:xfrm>
            <a:off x="6833190" y="1565667"/>
            <a:ext cx="5358810" cy="349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748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2BD5-32FC-A9B2-415A-E8BFC013E532}"/>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40DEFF-0C24-C5C5-FE0D-663CA9D73F8E}"/>
              </a:ext>
            </a:extLst>
          </p:cNvPr>
          <p:cNvPicPr>
            <a:picLocks noGrp="1" noChangeAspect="1"/>
          </p:cNvPicPr>
          <p:nvPr>
            <p:ph type="pic" sz="quarter" idx="19"/>
          </p:nvPr>
        </p:nvPicPr>
        <p:blipFill>
          <a:blip r:embed="rId2"/>
          <a:srcRect l="2024" r="2024"/>
          <a:stretch/>
        </p:blipFill>
        <p:spPr>
          <a:xfrm>
            <a:off x="5631688" y="1678929"/>
            <a:ext cx="6560312" cy="4556399"/>
          </a:xfrm>
        </p:spPr>
      </p:pic>
      <p:sp>
        <p:nvSpPr>
          <p:cNvPr id="11" name="Text Placeholder 10">
            <a:extLst>
              <a:ext uri="{FF2B5EF4-FFF2-40B4-BE49-F238E27FC236}">
                <a16:creationId xmlns:a16="http://schemas.microsoft.com/office/drawing/2014/main" id="{5A31A77B-B69D-679C-EB18-91F3DAE33C37}"/>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a:t>
            </a:r>
            <a:r>
              <a:rPr lang="en-US" dirty="0">
                <a:hlinkClick r:id="rId3">
                  <a:extLst>
                    <a:ext uri="{A12FA001-AC4F-418D-AE19-62706E023703}">
                      <ahyp:hlinkClr xmlns:ahyp="http://schemas.microsoft.com/office/drawing/2018/hyperlinkcolor" val="tx"/>
                    </a:ext>
                  </a:extLst>
                </a:hlinkClick>
              </a:rPr>
              <a:t> </a:t>
            </a:r>
            <a:r>
              <a:rPr lang="en-US" dirty="0"/>
              <a:t>Trip Advisor</a:t>
            </a:r>
            <a:endParaRPr lang="en-IE" dirty="0"/>
          </a:p>
        </p:txBody>
      </p:sp>
      <p:sp>
        <p:nvSpPr>
          <p:cNvPr id="18" name="Text Placeholder 8">
            <a:extLst>
              <a:ext uri="{FF2B5EF4-FFF2-40B4-BE49-F238E27FC236}">
                <a16:creationId xmlns:a16="http://schemas.microsoft.com/office/drawing/2014/main" id="{894C242A-072F-971F-7481-0B4CD821DFCD}"/>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Why This Model Works</a:t>
            </a:r>
          </a:p>
        </p:txBody>
      </p:sp>
      <p:sp>
        <p:nvSpPr>
          <p:cNvPr id="2" name="Text Placeholder 7">
            <a:extLst>
              <a:ext uri="{FF2B5EF4-FFF2-40B4-BE49-F238E27FC236}">
                <a16:creationId xmlns:a16="http://schemas.microsoft.com/office/drawing/2014/main" id="{9E903512-2739-4424-8107-D119AC12BFCD}"/>
              </a:ext>
            </a:extLst>
          </p:cNvPr>
          <p:cNvSpPr txBox="1">
            <a:spLocks/>
          </p:cNvSpPr>
          <p:nvPr/>
        </p:nvSpPr>
        <p:spPr>
          <a:xfrm>
            <a:off x="423283" y="1815711"/>
            <a:ext cx="5052484"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v"/>
            </a:pPr>
            <a:r>
              <a:rPr lang="en-US" sz="2400" b="1" dirty="0">
                <a:solidFill>
                  <a:srgbClr val="000000"/>
                </a:solidFill>
              </a:rPr>
              <a:t>Sustainability: </a:t>
            </a:r>
            <a:r>
              <a:rPr lang="en-US" sz="2400" dirty="0">
                <a:solidFill>
                  <a:srgbClr val="000000"/>
                </a:solidFill>
              </a:rPr>
              <a:t>Eco-conscious glamping in wildflower meadows, under dark skies. Showcases inclusivity, biodiversity &amp; creative, low-impact design. Support for local community</a:t>
            </a:r>
          </a:p>
          <a:p>
            <a:pPr lvl="0">
              <a:buFont typeface="Wingdings" panose="05000000000000000000" pitchFamily="2" charset="2"/>
              <a:buChar char="v"/>
            </a:pPr>
            <a:r>
              <a:rPr lang="en-US" sz="2400" b="1" dirty="0">
                <a:solidFill>
                  <a:srgbClr val="000000"/>
                </a:solidFill>
              </a:rPr>
              <a:t>Guest Experience: </a:t>
            </a:r>
            <a:r>
              <a:rPr lang="en-US" sz="2400" dirty="0">
                <a:solidFill>
                  <a:srgbClr val="000000"/>
                </a:solidFill>
              </a:rPr>
              <a:t>Guests stay within a beautiful biodiverse environment, while enjoying modern comforts.</a:t>
            </a:r>
          </a:p>
          <a:p>
            <a:pPr lvl="0">
              <a:buFont typeface="Wingdings" panose="05000000000000000000" pitchFamily="2" charset="2"/>
              <a:buChar char="v"/>
            </a:pPr>
            <a:endParaRPr lang="en-US" sz="2400" dirty="0">
              <a:solidFill>
                <a:srgbClr val="4D4D4D"/>
              </a:solidFill>
            </a:endParaRPr>
          </a:p>
          <a:p>
            <a:pPr>
              <a:lnSpc>
                <a:spcPct val="100000"/>
              </a:lnSpc>
              <a:spcBef>
                <a:spcPts val="0"/>
              </a:spcBef>
              <a:buFont typeface="Wingdings" panose="05000000000000000000" pitchFamily="2" charset="2"/>
              <a:buChar char="v"/>
            </a:pPr>
            <a:endParaRPr lang="en-US" sz="2400" dirty="0">
              <a:solidFill>
                <a:srgbClr val="4D4D4D"/>
              </a:solidFill>
            </a:endParaRPr>
          </a:p>
          <a:p>
            <a:pPr>
              <a:lnSpc>
                <a:spcPct val="100000"/>
              </a:lnSpc>
              <a:spcBef>
                <a:spcPts val="0"/>
              </a:spcBef>
              <a:buFont typeface="Wingdings" panose="05000000000000000000" pitchFamily="2" charset="2"/>
              <a:buChar char="v"/>
            </a:pPr>
            <a:endParaRPr lang="en-US" sz="2400" dirty="0">
              <a:solidFill>
                <a:srgbClr val="4D4D4D"/>
              </a:solidFill>
            </a:endParaRPr>
          </a:p>
          <a:p>
            <a:pPr>
              <a:lnSpc>
                <a:spcPct val="100000"/>
              </a:lnSpc>
              <a:spcBef>
                <a:spcPts val="0"/>
              </a:spcBef>
              <a:buFont typeface="Wingdings" panose="05000000000000000000" pitchFamily="2" charset="2"/>
              <a:buChar char="v"/>
            </a:pPr>
            <a:endParaRPr lang="en-US" sz="2400" dirty="0">
              <a:solidFill>
                <a:srgbClr val="4D4D4D"/>
              </a:solidFill>
            </a:endParaRPr>
          </a:p>
          <a:p>
            <a:pPr marL="0" indent="0">
              <a:lnSpc>
                <a:spcPct val="100000"/>
              </a:lnSpc>
              <a:spcBef>
                <a:spcPts val="0"/>
              </a:spcBef>
              <a:buNone/>
            </a:pPr>
            <a:endParaRPr lang="en-IE" sz="2400" dirty="0">
              <a:solidFill>
                <a:srgbClr val="4D4D4D"/>
              </a:solidFill>
            </a:endParaRPr>
          </a:p>
        </p:txBody>
      </p:sp>
      <p:sp>
        <p:nvSpPr>
          <p:cNvPr id="3" name="Text Placeholder 4">
            <a:extLst>
              <a:ext uri="{FF2B5EF4-FFF2-40B4-BE49-F238E27FC236}">
                <a16:creationId xmlns:a16="http://schemas.microsoft.com/office/drawing/2014/main" id="{3E35F2BA-30EB-5C1E-9E3E-F09E0EB42FE2}"/>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Key Strengths</a:t>
            </a:r>
          </a:p>
        </p:txBody>
      </p:sp>
    </p:spTree>
    <p:extLst>
      <p:ext uri="{BB962C8B-B14F-4D97-AF65-F5344CB8AC3E}">
        <p14:creationId xmlns:p14="http://schemas.microsoft.com/office/powerpoint/2010/main" val="139484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12BD9-A52C-EF68-BFA4-F660853A5BCD}"/>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C485C0C-EE1F-F894-90BC-801246E83223}"/>
              </a:ext>
            </a:extLst>
          </p:cNvPr>
          <p:cNvPicPr>
            <a:picLocks noGrp="1" noChangeAspect="1"/>
          </p:cNvPicPr>
          <p:nvPr>
            <p:ph type="pic" sz="quarter" idx="19"/>
          </p:nvPr>
        </p:nvPicPr>
        <p:blipFill>
          <a:blip r:embed="rId2"/>
          <a:srcRect t="15273" b="15273"/>
          <a:stretch/>
        </p:blipFill>
        <p:spPr>
          <a:xfrm>
            <a:off x="5631688" y="1678929"/>
            <a:ext cx="6560312" cy="4556399"/>
          </a:xfrm>
        </p:spPr>
      </p:pic>
      <p:sp>
        <p:nvSpPr>
          <p:cNvPr id="11" name="Text Placeholder 10">
            <a:extLst>
              <a:ext uri="{FF2B5EF4-FFF2-40B4-BE49-F238E27FC236}">
                <a16:creationId xmlns:a16="http://schemas.microsoft.com/office/drawing/2014/main" id="{4C85C4E6-BFC8-9B55-66BF-1BFF0F7925B8}"/>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a:t>
            </a:r>
            <a:r>
              <a:rPr lang="en-US" dirty="0">
                <a:hlinkClick r:id="rId3">
                  <a:extLst>
                    <a:ext uri="{A12FA001-AC4F-418D-AE19-62706E023703}">
                      <ahyp:hlinkClr xmlns:ahyp="http://schemas.microsoft.com/office/drawing/2018/hyperlinkcolor" val="tx"/>
                    </a:ext>
                  </a:extLst>
                </a:hlinkClick>
              </a:rPr>
              <a:t> </a:t>
            </a:r>
            <a:r>
              <a:rPr lang="en-US" dirty="0">
                <a:hlinkClick r:id="rId4">
                  <a:extLst>
                    <a:ext uri="{A12FA001-AC4F-418D-AE19-62706E023703}">
                      <ahyp:hlinkClr xmlns:ahyp="http://schemas.microsoft.com/office/drawing/2018/hyperlinkcolor" val="tx"/>
                    </a:ext>
                  </a:extLst>
                </a:hlinkClick>
              </a:rPr>
              <a:t>Family Friendly Glamping Ireland - Short Drive from Dublin</a:t>
            </a:r>
            <a:endParaRPr lang="en-IE" dirty="0"/>
          </a:p>
        </p:txBody>
      </p:sp>
      <p:sp>
        <p:nvSpPr>
          <p:cNvPr id="18" name="Text Placeholder 8">
            <a:extLst>
              <a:ext uri="{FF2B5EF4-FFF2-40B4-BE49-F238E27FC236}">
                <a16:creationId xmlns:a16="http://schemas.microsoft.com/office/drawing/2014/main" id="{314D2795-7FEB-C9B6-6C7D-88B6C41AF127}"/>
              </a:ext>
            </a:extLst>
          </p:cNvPr>
          <p:cNvSpPr txBox="1">
            <a:spLocks/>
          </p:cNvSpPr>
          <p:nvPr/>
        </p:nvSpPr>
        <p:spPr>
          <a:xfrm>
            <a:off x="437139" y="75461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Why This Model Works</a:t>
            </a:r>
          </a:p>
        </p:txBody>
      </p:sp>
      <p:sp>
        <p:nvSpPr>
          <p:cNvPr id="2" name="Text Placeholder 7">
            <a:extLst>
              <a:ext uri="{FF2B5EF4-FFF2-40B4-BE49-F238E27FC236}">
                <a16:creationId xmlns:a16="http://schemas.microsoft.com/office/drawing/2014/main" id="{A267678E-D158-E7F2-D207-67C755735688}"/>
              </a:ext>
            </a:extLst>
          </p:cNvPr>
          <p:cNvSpPr txBox="1">
            <a:spLocks/>
          </p:cNvSpPr>
          <p:nvPr/>
        </p:nvSpPr>
        <p:spPr>
          <a:xfrm>
            <a:off x="423283" y="1298467"/>
            <a:ext cx="4999322"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v"/>
            </a:pPr>
            <a:r>
              <a:rPr lang="en-US" sz="2200" b="1" dirty="0">
                <a:solidFill>
                  <a:srgbClr val="000000"/>
                </a:solidFill>
              </a:rPr>
              <a:t>Viability: </a:t>
            </a:r>
            <a:r>
              <a:rPr lang="en-US" sz="2200" dirty="0">
                <a:solidFill>
                  <a:srgbClr val="000000"/>
                </a:solidFill>
              </a:rPr>
              <a:t>Sustainable business for over a decade with a loyal and growing customer base.</a:t>
            </a:r>
          </a:p>
          <a:p>
            <a:pPr lvl="0">
              <a:buFont typeface="Wingdings" panose="05000000000000000000" pitchFamily="2" charset="2"/>
              <a:buChar char="v"/>
            </a:pPr>
            <a:r>
              <a:rPr lang="en-US" sz="2200" b="1" dirty="0">
                <a:solidFill>
                  <a:srgbClr val="000000"/>
                </a:solidFill>
              </a:rPr>
              <a:t>Differentiation: </a:t>
            </a:r>
            <a:r>
              <a:rPr lang="en-US" sz="2200" dirty="0">
                <a:solidFill>
                  <a:srgbClr val="000000"/>
                </a:solidFill>
              </a:rPr>
              <a:t>appealing to a wide range of visitors,  responding to changing consumer demands and spreading risk.</a:t>
            </a:r>
          </a:p>
          <a:p>
            <a:pPr lvl="0">
              <a:buFont typeface="Wingdings" panose="05000000000000000000" pitchFamily="2" charset="2"/>
              <a:buChar char="v"/>
            </a:pPr>
            <a:r>
              <a:rPr lang="en-US" sz="2200" b="1" dirty="0">
                <a:solidFill>
                  <a:srgbClr val="000000"/>
                </a:solidFill>
              </a:rPr>
              <a:t>Owner-operated: </a:t>
            </a:r>
            <a:r>
              <a:rPr lang="en-US" sz="2200" dirty="0">
                <a:solidFill>
                  <a:srgbClr val="000000"/>
                </a:solidFill>
              </a:rPr>
              <a:t>facilitates a personal, hands-on approach, ensuring high-quality service and attention to detail. It fosters authentic guest experiences, quick decision-making, and a strong commitment to sustainability and community engagement.</a:t>
            </a:r>
          </a:p>
          <a:p>
            <a:pPr lvl="0">
              <a:buFont typeface="Wingdings" panose="05000000000000000000" pitchFamily="2" charset="2"/>
              <a:buChar char="v"/>
            </a:pPr>
            <a:endParaRPr lang="en-US" sz="2200" dirty="0">
              <a:solidFill>
                <a:srgbClr val="4D4D4D"/>
              </a:solidFill>
            </a:endParaRPr>
          </a:p>
          <a:p>
            <a:pPr>
              <a:lnSpc>
                <a:spcPct val="100000"/>
              </a:lnSpc>
              <a:spcBef>
                <a:spcPts val="0"/>
              </a:spcBef>
              <a:buFont typeface="Wingdings" panose="05000000000000000000" pitchFamily="2" charset="2"/>
              <a:buChar char="v"/>
            </a:pPr>
            <a:endParaRPr lang="en-US" sz="2200" dirty="0">
              <a:solidFill>
                <a:srgbClr val="4D4D4D"/>
              </a:solidFill>
            </a:endParaRPr>
          </a:p>
          <a:p>
            <a:pPr>
              <a:lnSpc>
                <a:spcPct val="100000"/>
              </a:lnSpc>
              <a:spcBef>
                <a:spcPts val="0"/>
              </a:spcBef>
              <a:buFont typeface="Wingdings" panose="05000000000000000000" pitchFamily="2" charset="2"/>
              <a:buChar char="v"/>
            </a:pPr>
            <a:endParaRPr lang="en-US" sz="2200" dirty="0">
              <a:solidFill>
                <a:srgbClr val="4D4D4D"/>
              </a:solidFill>
            </a:endParaRPr>
          </a:p>
          <a:p>
            <a:pPr>
              <a:lnSpc>
                <a:spcPct val="100000"/>
              </a:lnSpc>
              <a:spcBef>
                <a:spcPts val="0"/>
              </a:spcBef>
              <a:buFont typeface="Wingdings" panose="05000000000000000000" pitchFamily="2" charset="2"/>
              <a:buChar char="v"/>
            </a:pPr>
            <a:endParaRPr lang="en-US" sz="2200" dirty="0">
              <a:solidFill>
                <a:srgbClr val="4D4D4D"/>
              </a:solidFill>
            </a:endParaRPr>
          </a:p>
          <a:p>
            <a:pPr marL="0" indent="0">
              <a:lnSpc>
                <a:spcPct val="100000"/>
              </a:lnSpc>
              <a:spcBef>
                <a:spcPts val="0"/>
              </a:spcBef>
              <a:buNone/>
            </a:pPr>
            <a:endParaRPr lang="en-IE" sz="2200" dirty="0">
              <a:solidFill>
                <a:srgbClr val="4D4D4D"/>
              </a:solidFill>
            </a:endParaRPr>
          </a:p>
        </p:txBody>
      </p:sp>
      <p:sp>
        <p:nvSpPr>
          <p:cNvPr id="3" name="Text Placeholder 4">
            <a:extLst>
              <a:ext uri="{FF2B5EF4-FFF2-40B4-BE49-F238E27FC236}">
                <a16:creationId xmlns:a16="http://schemas.microsoft.com/office/drawing/2014/main" id="{B0756865-E0A4-7A77-B061-584689F6F236}"/>
              </a:ext>
            </a:extLst>
          </p:cNvPr>
          <p:cNvSpPr txBox="1">
            <a:spLocks/>
          </p:cNvSpPr>
          <p:nvPr/>
        </p:nvSpPr>
        <p:spPr>
          <a:xfrm>
            <a:off x="437139" y="185843"/>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Key Strengths</a:t>
            </a:r>
          </a:p>
        </p:txBody>
      </p:sp>
      <p:pic>
        <p:nvPicPr>
          <p:cNvPr id="4" name="Picture 3" descr="Co-funded by the European Union logo in png for web usage">
            <a:extLst>
              <a:ext uri="{FF2B5EF4-FFF2-40B4-BE49-F238E27FC236}">
                <a16:creationId xmlns:a16="http://schemas.microsoft.com/office/drawing/2014/main" id="{BE6CD10C-496F-5620-5DB6-CCE4BB62E1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6" name="Rectangle 5">
            <a:extLst>
              <a:ext uri="{FF2B5EF4-FFF2-40B4-BE49-F238E27FC236}">
                <a16:creationId xmlns:a16="http://schemas.microsoft.com/office/drawing/2014/main" id="{3B20A378-D445-0005-5F56-8487CECF0130}"/>
              </a:ext>
            </a:extLst>
          </p:cNvPr>
          <p:cNvSpPr/>
          <p:nvPr/>
        </p:nvSpPr>
        <p:spPr>
          <a:xfrm>
            <a:off x="3345743" y="6283747"/>
            <a:ext cx="4296357"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CFC7BCE5-F8FD-3EAB-4CCD-5D1921C57FC8}"/>
              </a:ext>
            </a:extLst>
          </p:cNvPr>
          <p:cNvGrpSpPr/>
          <p:nvPr/>
        </p:nvGrpSpPr>
        <p:grpSpPr>
          <a:xfrm>
            <a:off x="441852" y="5906548"/>
            <a:ext cx="1307461" cy="742180"/>
            <a:chOff x="340586" y="8789227"/>
            <a:chExt cx="1307461" cy="742180"/>
          </a:xfrm>
        </p:grpSpPr>
        <p:sp>
          <p:nvSpPr>
            <p:cNvPr id="8" name="Rectangle 7">
              <a:extLst>
                <a:ext uri="{FF2B5EF4-FFF2-40B4-BE49-F238E27FC236}">
                  <a16:creationId xmlns:a16="http://schemas.microsoft.com/office/drawing/2014/main" id="{6C22EC9F-9830-16FE-1693-B9CE9F8BDF75}"/>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6">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9" name="Picture 8">
              <a:extLst>
                <a:ext uri="{FF2B5EF4-FFF2-40B4-BE49-F238E27FC236}">
                  <a16:creationId xmlns:a16="http://schemas.microsoft.com/office/drawing/2014/main" id="{573EFDCE-D8DD-41DD-F182-88A7C38A24C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973962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B105E3-1E80-C85E-8651-F1570AAA6534}"/>
              </a:ext>
            </a:extLst>
          </p:cNvPr>
          <p:cNvPicPr>
            <a:picLocks noChangeAspect="1"/>
          </p:cNvPicPr>
          <p:nvPr/>
        </p:nvPicPr>
        <p:blipFill>
          <a:blip r:embed="rId2"/>
          <a:stretch>
            <a:fillRect/>
          </a:stretch>
        </p:blipFill>
        <p:spPr>
          <a:xfrm>
            <a:off x="0" y="1242159"/>
            <a:ext cx="12192000" cy="4394002"/>
          </a:xfrm>
          <a:prstGeom prst="rect">
            <a:avLst/>
          </a:prstGeom>
        </p:spPr>
      </p:pic>
      <p:pic>
        <p:nvPicPr>
          <p:cNvPr id="2" name="Picture 1" descr="Co-funded by the European Union logo in png for web usage">
            <a:extLst>
              <a:ext uri="{FF2B5EF4-FFF2-40B4-BE49-F238E27FC236}">
                <a16:creationId xmlns:a16="http://schemas.microsoft.com/office/drawing/2014/main" id="{B99FC090-8E51-00A1-5ABE-BA1CF4F7B7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3" name="Rectangle 2">
            <a:extLst>
              <a:ext uri="{FF2B5EF4-FFF2-40B4-BE49-F238E27FC236}">
                <a16:creationId xmlns:a16="http://schemas.microsoft.com/office/drawing/2014/main" id="{E8CFD8B7-BE42-BF69-78AF-A68E7B19D792}"/>
              </a:ext>
            </a:extLst>
          </p:cNvPr>
          <p:cNvSpPr/>
          <p:nvPr/>
        </p:nvSpPr>
        <p:spPr>
          <a:xfrm>
            <a:off x="3345743" y="6283747"/>
            <a:ext cx="5121982" cy="438582"/>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4" name="Group 3">
            <a:extLst>
              <a:ext uri="{FF2B5EF4-FFF2-40B4-BE49-F238E27FC236}">
                <a16:creationId xmlns:a16="http://schemas.microsoft.com/office/drawing/2014/main" id="{4027996E-BDF1-C146-8E24-14B0F5FA07F4}"/>
              </a:ext>
            </a:extLst>
          </p:cNvPr>
          <p:cNvGrpSpPr/>
          <p:nvPr/>
        </p:nvGrpSpPr>
        <p:grpSpPr>
          <a:xfrm>
            <a:off x="441852" y="5906548"/>
            <a:ext cx="1307461" cy="742180"/>
            <a:chOff x="340586" y="8789227"/>
            <a:chExt cx="1307461" cy="742180"/>
          </a:xfrm>
        </p:grpSpPr>
        <p:sp>
          <p:nvSpPr>
            <p:cNvPr id="5" name="Rectangle 4">
              <a:extLst>
                <a:ext uri="{FF2B5EF4-FFF2-40B4-BE49-F238E27FC236}">
                  <a16:creationId xmlns:a16="http://schemas.microsoft.com/office/drawing/2014/main" id="{019B3AD5-D0EE-490C-F8E0-7E95CECB6194}"/>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6" name="Picture 5">
              <a:extLst>
                <a:ext uri="{FF2B5EF4-FFF2-40B4-BE49-F238E27FC236}">
                  <a16:creationId xmlns:a16="http://schemas.microsoft.com/office/drawing/2014/main" id="{2586CB6A-4E7B-96F8-3209-070A6E07DD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7" name="Text Placeholder 4">
            <a:extLst>
              <a:ext uri="{FF2B5EF4-FFF2-40B4-BE49-F238E27FC236}">
                <a16:creationId xmlns:a16="http://schemas.microsoft.com/office/drawing/2014/main" id="{A5E9E215-3776-E3AC-7A2B-1FF153CFAEBA}"/>
              </a:ext>
            </a:extLst>
          </p:cNvPr>
          <p:cNvSpPr txBox="1">
            <a:spLocks/>
          </p:cNvSpPr>
          <p:nvPr/>
        </p:nvSpPr>
        <p:spPr>
          <a:xfrm>
            <a:off x="437139" y="331568"/>
            <a:ext cx="104080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The Hobbit Village: </a:t>
            </a:r>
            <a:r>
              <a:rPr lang="en-IE" sz="3600" dirty="0">
                <a:solidFill>
                  <a:srgbClr val="EC7C69"/>
                </a:solidFill>
              </a:rPr>
              <a:t>Immersive &amp; Sustainable Design</a:t>
            </a:r>
          </a:p>
        </p:txBody>
      </p:sp>
    </p:spTree>
    <p:extLst>
      <p:ext uri="{BB962C8B-B14F-4D97-AF65-F5344CB8AC3E}">
        <p14:creationId xmlns:p14="http://schemas.microsoft.com/office/powerpoint/2010/main" val="3670254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B4C55-4D02-9446-C823-3D3ADCAED832}"/>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42E1602-36FF-ECD1-8DA0-DEE1B042AB3F}"/>
              </a:ext>
            </a:extLst>
          </p:cNvPr>
          <p:cNvPicPr>
            <a:picLocks noGrp="1" noChangeAspect="1"/>
          </p:cNvPicPr>
          <p:nvPr>
            <p:ph type="pic" sz="quarter" idx="19"/>
          </p:nvPr>
        </p:nvPicPr>
        <p:blipFill>
          <a:blip r:embed="rId2"/>
          <a:srcRect l="8799" r="8799"/>
          <a:stretch/>
        </p:blipFill>
        <p:spPr>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rgbClr val="FFFFFF">
              <a:lumMod val="95000"/>
            </a:srgbClr>
          </a:solidFill>
        </p:spPr>
      </p:pic>
      <p:sp>
        <p:nvSpPr>
          <p:cNvPr id="11" name="Text Placeholder 10">
            <a:extLst>
              <a:ext uri="{FF2B5EF4-FFF2-40B4-BE49-F238E27FC236}">
                <a16:creationId xmlns:a16="http://schemas.microsoft.com/office/drawing/2014/main" id="{10F8D20D-86DF-4FED-73BD-242166E23C71}"/>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a:t>
            </a:r>
            <a:endParaRPr lang="en-IE" dirty="0"/>
          </a:p>
        </p:txBody>
      </p:sp>
      <p:sp>
        <p:nvSpPr>
          <p:cNvPr id="16" name="Text Placeholder 7">
            <a:extLst>
              <a:ext uri="{FF2B5EF4-FFF2-40B4-BE49-F238E27FC236}">
                <a16:creationId xmlns:a16="http://schemas.microsoft.com/office/drawing/2014/main" id="{1ACD7678-F779-B01E-B1F1-FFBB736D2A9A}"/>
              </a:ext>
            </a:extLst>
          </p:cNvPr>
          <p:cNvSpPr txBox="1">
            <a:spLocks/>
          </p:cNvSpPr>
          <p:nvPr/>
        </p:nvSpPr>
        <p:spPr>
          <a:xfrm>
            <a:off x="423284" y="1793151"/>
            <a:ext cx="4978056"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4D4D4D"/>
                </a:solidFill>
              </a:rPr>
              <a:t>Its distinctive accommodation offering includes the “Hobbit Village,” comprising six quirky, grass-roofed units, each designed around a unique theme. Each unit offers a distinct narrative and guest experience.</a:t>
            </a:r>
          </a:p>
          <a:p>
            <a:pPr marL="0" indent="0">
              <a:spcAft>
                <a:spcPts val="600"/>
              </a:spcAft>
              <a:buNone/>
            </a:pPr>
            <a:r>
              <a:rPr lang="en-US" sz="2400" dirty="0">
                <a:solidFill>
                  <a:srgbClr val="4D4D4D"/>
                </a:solidFill>
              </a:rPr>
              <a:t>These characterful hobbit houses provide an immersive guest experience that extends well beyond novelty, while showcasing sustainable design principles that align with the site’s low-impact, low carbon and environmentally responsible ethos.</a:t>
            </a:r>
          </a:p>
          <a:p>
            <a:endParaRPr lang="en-IE" sz="2400" dirty="0">
              <a:solidFill>
                <a:srgbClr val="4D4D4D"/>
              </a:solidFill>
            </a:endParaRPr>
          </a:p>
        </p:txBody>
      </p:sp>
      <p:sp>
        <p:nvSpPr>
          <p:cNvPr id="6" name="Text Placeholder 4">
            <a:extLst>
              <a:ext uri="{FF2B5EF4-FFF2-40B4-BE49-F238E27FC236}">
                <a16:creationId xmlns:a16="http://schemas.microsoft.com/office/drawing/2014/main" id="{22EBB3E1-7172-804C-0620-BA830C9B6F44}"/>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Glamping Under the Stars</a:t>
            </a:r>
          </a:p>
        </p:txBody>
      </p:sp>
      <p:sp>
        <p:nvSpPr>
          <p:cNvPr id="7" name="Text Placeholder 8">
            <a:extLst>
              <a:ext uri="{FF2B5EF4-FFF2-40B4-BE49-F238E27FC236}">
                <a16:creationId xmlns:a16="http://schemas.microsoft.com/office/drawing/2014/main" id="{74A3D03B-1B54-3D5E-94CA-24FD90696CB9}"/>
              </a:ext>
            </a:extLst>
          </p:cNvPr>
          <p:cNvSpPr txBox="1">
            <a:spLocks/>
          </p:cNvSpPr>
          <p:nvPr/>
        </p:nvSpPr>
        <p:spPr>
          <a:xfrm>
            <a:off x="423284" y="989497"/>
            <a:ext cx="680887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EC7C69"/>
                </a:solidFill>
              </a:rPr>
              <a:t>Low-Impact, Family-Run Glamping</a:t>
            </a:r>
            <a:endParaRPr lang="en-IE" sz="3200" dirty="0">
              <a:solidFill>
                <a:srgbClr val="EC7C69"/>
              </a:solidFill>
            </a:endParaRPr>
          </a:p>
        </p:txBody>
      </p:sp>
    </p:spTree>
    <p:extLst>
      <p:ext uri="{BB962C8B-B14F-4D97-AF65-F5344CB8AC3E}">
        <p14:creationId xmlns:p14="http://schemas.microsoft.com/office/powerpoint/2010/main" val="34512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12D016-4D75-0355-9840-08B90D154704}"/>
              </a:ext>
            </a:extLst>
          </p:cNvPr>
          <p:cNvPicPr>
            <a:picLocks noChangeAspect="1"/>
          </p:cNvPicPr>
          <p:nvPr/>
        </p:nvPicPr>
        <p:blipFill>
          <a:blip r:embed="rId2"/>
          <a:srcRect t="3188" b="4519"/>
          <a:stretch>
            <a:fillRect/>
          </a:stretch>
        </p:blipFill>
        <p:spPr>
          <a:xfrm>
            <a:off x="1489114" y="1486763"/>
            <a:ext cx="8681622" cy="5191125"/>
          </a:xfrm>
          <a:prstGeom prst="rect">
            <a:avLst/>
          </a:prstGeom>
        </p:spPr>
      </p:pic>
      <p:sp>
        <p:nvSpPr>
          <p:cNvPr id="3" name="TextBox 2">
            <a:extLst>
              <a:ext uri="{FF2B5EF4-FFF2-40B4-BE49-F238E27FC236}">
                <a16:creationId xmlns:a16="http://schemas.microsoft.com/office/drawing/2014/main" id="{8E739871-9A91-F159-4D79-4534EC17F9EA}"/>
              </a:ext>
            </a:extLst>
          </p:cNvPr>
          <p:cNvSpPr txBox="1"/>
          <p:nvPr/>
        </p:nvSpPr>
        <p:spPr>
          <a:xfrm>
            <a:off x="447676" y="180112"/>
            <a:ext cx="11134724" cy="1200329"/>
          </a:xfrm>
          <a:prstGeom prst="rect">
            <a:avLst/>
          </a:prstGeom>
          <a:noFill/>
        </p:spPr>
        <p:txBody>
          <a:bodyPr wrap="square">
            <a:spAutoFit/>
          </a:bodyPr>
          <a:lstStyle/>
          <a:p>
            <a:pPr algn="just" fontAlgn="base">
              <a:buNone/>
            </a:pPr>
            <a:r>
              <a:rPr lang="en-US" sz="2400" dirty="0">
                <a:solidFill>
                  <a:srgbClr val="4D4D4D"/>
                </a:solidFill>
              </a:rPr>
              <a:t>Each of these characterful accommodations features its own distinctive theme, adding to the sense of magic and escapism. Guests can choose from the Beach House, Woodcutter’s House, Music House, Stargazer’s House, Garden House, or Ski Chalet</a:t>
            </a:r>
            <a:endParaRPr lang="en-US" sz="2400" b="0" i="0" dirty="0">
              <a:solidFill>
                <a:srgbClr val="4D4D4D"/>
              </a:solidFill>
              <a:effectLst/>
            </a:endParaRPr>
          </a:p>
        </p:txBody>
      </p:sp>
    </p:spTree>
    <p:extLst>
      <p:ext uri="{BB962C8B-B14F-4D97-AF65-F5344CB8AC3E}">
        <p14:creationId xmlns:p14="http://schemas.microsoft.com/office/powerpoint/2010/main" val="42827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D85F89D-C822-5D06-7A07-87015C28FD3D}"/>
              </a:ext>
            </a:extLst>
          </p:cNvPr>
          <p:cNvSpPr>
            <a:spLocks noGrp="1"/>
          </p:cNvSpPr>
          <p:nvPr>
            <p:ph type="body" sz="quarter" idx="13"/>
          </p:nvPr>
        </p:nvSpPr>
        <p:spPr>
          <a:xfrm>
            <a:off x="0" y="1237807"/>
            <a:ext cx="5209195" cy="4299625"/>
          </a:xfrm>
        </p:spPr>
        <p:txBody>
          <a:bodyPr lIns="91440" tIns="45720" rIns="91440" bIns="45720" anchor="ctr">
            <a:normAutofit/>
          </a:bodyPr>
          <a:lstStyle/>
          <a:p>
            <a:pPr fontAlgn="base">
              <a:lnSpc>
                <a:spcPct val="120000"/>
              </a:lnSpc>
            </a:pPr>
            <a:endParaRPr lang="en-US" i="0" dirty="0"/>
          </a:p>
          <a:p>
            <a:pPr fontAlgn="base">
              <a:lnSpc>
                <a:spcPct val="120000"/>
              </a:lnSpc>
            </a:pPr>
            <a:endParaRPr lang="en-US" i="0" dirty="0"/>
          </a:p>
          <a:p>
            <a:pPr fontAlgn="base">
              <a:lnSpc>
                <a:spcPct val="120000"/>
              </a:lnSpc>
            </a:pPr>
            <a:endParaRPr lang="en-US" i="0" dirty="0"/>
          </a:p>
          <a:p>
            <a:pPr fontAlgn="base">
              <a:lnSpc>
                <a:spcPct val="120000"/>
              </a:lnSpc>
            </a:pPr>
            <a:endParaRPr lang="en-US" i="0" dirty="0"/>
          </a:p>
          <a:p>
            <a:pPr fontAlgn="base">
              <a:lnSpc>
                <a:spcPct val="120000"/>
              </a:lnSpc>
            </a:pPr>
            <a:endParaRPr lang="en-US" sz="2000" i="0" dirty="0"/>
          </a:p>
          <a:p>
            <a:pPr algn="l" fontAlgn="base">
              <a:lnSpc>
                <a:spcPct val="120000"/>
              </a:lnSpc>
            </a:pPr>
            <a:endParaRPr lang="en-US" sz="2000" i="0" dirty="0"/>
          </a:p>
        </p:txBody>
      </p:sp>
      <p:sp>
        <p:nvSpPr>
          <p:cNvPr id="8" name="Text Placeholder 7">
            <a:extLst>
              <a:ext uri="{FF2B5EF4-FFF2-40B4-BE49-F238E27FC236}">
                <a16:creationId xmlns:a16="http://schemas.microsoft.com/office/drawing/2014/main" id="{1A49EB15-929F-4DB3-0331-CE6D3EE9D7E8}"/>
              </a:ext>
            </a:extLst>
          </p:cNvPr>
          <p:cNvSpPr>
            <a:spLocks noGrp="1"/>
          </p:cNvSpPr>
          <p:nvPr>
            <p:ph type="body" sz="quarter" idx="65"/>
          </p:nvPr>
        </p:nvSpPr>
        <p:spPr/>
        <p:txBody>
          <a:bodyPr/>
          <a:lstStyle/>
          <a:p>
            <a:r>
              <a:rPr lang="en-IE" dirty="0"/>
              <a:t>www.glampingunderthestars.ie  </a:t>
            </a:r>
          </a:p>
        </p:txBody>
      </p:sp>
      <p:pic>
        <p:nvPicPr>
          <p:cNvPr id="13" name="Picture Placeholder 12" descr="Two men standing in front of a wooden house&#10;&#10;AI-generated content may be incorrect.">
            <a:extLst>
              <a:ext uri="{FF2B5EF4-FFF2-40B4-BE49-F238E27FC236}">
                <a16:creationId xmlns:a16="http://schemas.microsoft.com/office/drawing/2014/main" id="{5AA67A7D-5664-14AD-CBC4-4791F9F0CB7B}"/>
              </a:ext>
            </a:extLst>
          </p:cNvPr>
          <p:cNvPicPr>
            <a:picLocks noGrp="1" noChangeAspect="1"/>
          </p:cNvPicPr>
          <p:nvPr>
            <p:ph type="pic" sz="quarter" idx="19"/>
          </p:nvPr>
        </p:nvPicPr>
        <p:blipFill>
          <a:blip r:embed="rId2"/>
          <a:srcRect l="2009" r="2009"/>
          <a:stretch>
            <a:fillRect/>
          </a:stretch>
        </p:blipFill>
        <p:spPr/>
      </p:pic>
      <p:sp>
        <p:nvSpPr>
          <p:cNvPr id="3" name="TextBox 2">
            <a:extLst>
              <a:ext uri="{FF2B5EF4-FFF2-40B4-BE49-F238E27FC236}">
                <a16:creationId xmlns:a16="http://schemas.microsoft.com/office/drawing/2014/main" id="{EA2D3E68-0085-EC0F-3254-75321F1BBB7F}"/>
              </a:ext>
            </a:extLst>
          </p:cNvPr>
          <p:cNvSpPr txBox="1"/>
          <p:nvPr/>
        </p:nvSpPr>
        <p:spPr>
          <a:xfrm>
            <a:off x="478700" y="984179"/>
            <a:ext cx="4919307" cy="4047262"/>
          </a:xfrm>
          <a:prstGeom prst="rect">
            <a:avLst/>
          </a:prstGeom>
          <a:noFill/>
        </p:spPr>
        <p:txBody>
          <a:bodyPr wrap="square" lIns="91440" tIns="45720" rIns="91440" bIns="45720" anchor="t">
            <a:spAutoFit/>
          </a:bodyPr>
          <a:lstStyle/>
          <a:p>
            <a:pPr>
              <a:spcAft>
                <a:spcPts val="600"/>
              </a:spcAft>
            </a:pPr>
            <a:endParaRPr lang="en-IE" sz="2800" i="1" dirty="0">
              <a:solidFill>
                <a:srgbClr val="000000"/>
              </a:solidFill>
              <a:ea typeface="Calibri"/>
              <a:cs typeface="Calibri"/>
            </a:endParaRPr>
          </a:p>
          <a:p>
            <a:pPr>
              <a:spcAft>
                <a:spcPts val="600"/>
              </a:spcAft>
            </a:pPr>
            <a:r>
              <a:rPr lang="en-IE" sz="2800" i="1" dirty="0">
                <a:solidFill>
                  <a:schemeClr val="bg1"/>
                </a:solidFill>
              </a:rPr>
              <a:t>The grass roofs on our cosy hobbit houses don’t just look enchanting - they naturally insulate the buildings, support birds and insects, and blend into the wider green landscape, creating a stunning eco-friendly hideaway. </a:t>
            </a:r>
            <a:endParaRPr lang="en-GB" sz="2800" dirty="0">
              <a:solidFill>
                <a:schemeClr val="bg1"/>
              </a:solidFill>
              <a:ea typeface="Calibri"/>
              <a:cs typeface="Calibri"/>
            </a:endParaRPr>
          </a:p>
        </p:txBody>
      </p:sp>
      <p:sp>
        <p:nvSpPr>
          <p:cNvPr id="4" name="TextBox 3">
            <a:extLst>
              <a:ext uri="{FF2B5EF4-FFF2-40B4-BE49-F238E27FC236}">
                <a16:creationId xmlns:a16="http://schemas.microsoft.com/office/drawing/2014/main" id="{2FBD118D-79FF-A475-717C-3DCA192BB47B}"/>
              </a:ext>
            </a:extLst>
          </p:cNvPr>
          <p:cNvSpPr txBox="1"/>
          <p:nvPr/>
        </p:nvSpPr>
        <p:spPr>
          <a:xfrm>
            <a:off x="478700" y="5031441"/>
            <a:ext cx="6108404" cy="402546"/>
          </a:xfrm>
          <a:prstGeom prst="rect">
            <a:avLst/>
          </a:prstGeom>
          <a:noFill/>
        </p:spPr>
        <p:txBody>
          <a:bodyPr wrap="square">
            <a:spAutoFit/>
          </a:bodyPr>
          <a:lstStyle/>
          <a:p>
            <a:pPr algn="l">
              <a:lnSpc>
                <a:spcPct val="120000"/>
              </a:lnSpc>
            </a:pPr>
            <a:r>
              <a:rPr lang="en-US" sz="1800" i="0" dirty="0">
                <a:solidFill>
                  <a:schemeClr val="bg1"/>
                </a:solidFill>
              </a:rPr>
              <a:t>Business Owner, Kyra Fingleton</a:t>
            </a:r>
            <a:endParaRPr lang="en-US" sz="1800" i="0" dirty="0">
              <a:solidFill>
                <a:schemeClr val="bg1"/>
              </a:solidFill>
              <a:ea typeface="Calibri" panose="020F0502020204030204"/>
              <a:cs typeface="Calibri" panose="020F0502020204030204"/>
            </a:endParaRPr>
          </a:p>
        </p:txBody>
      </p:sp>
      <p:sp>
        <p:nvSpPr>
          <p:cNvPr id="7" name="TextBox 6">
            <a:extLst>
              <a:ext uri="{FF2B5EF4-FFF2-40B4-BE49-F238E27FC236}">
                <a16:creationId xmlns:a16="http://schemas.microsoft.com/office/drawing/2014/main" id="{BE5836B8-3FE9-C158-2087-5C6A509BB7AA}"/>
              </a:ext>
            </a:extLst>
          </p:cNvPr>
          <p:cNvSpPr txBox="1"/>
          <p:nvPr/>
        </p:nvSpPr>
        <p:spPr>
          <a:xfrm>
            <a:off x="478700" y="976197"/>
            <a:ext cx="6097772" cy="523220"/>
          </a:xfrm>
          <a:prstGeom prst="rect">
            <a:avLst/>
          </a:prstGeom>
          <a:noFill/>
        </p:spPr>
        <p:txBody>
          <a:bodyPr wrap="square">
            <a:spAutoFit/>
          </a:bodyPr>
          <a:lstStyle/>
          <a:p>
            <a:r>
              <a:rPr lang="en-US" sz="2800" b="1" dirty="0">
                <a:solidFill>
                  <a:schemeClr val="bg1"/>
                </a:solidFill>
              </a:rPr>
              <a:t>Sustainability That Works with Nature</a:t>
            </a:r>
            <a:endParaRPr lang="en-IE" sz="2800" b="1" dirty="0">
              <a:solidFill>
                <a:schemeClr val="bg1"/>
              </a:solidFill>
            </a:endParaRPr>
          </a:p>
        </p:txBody>
      </p:sp>
    </p:spTree>
    <p:extLst>
      <p:ext uri="{BB962C8B-B14F-4D97-AF65-F5344CB8AC3E}">
        <p14:creationId xmlns:p14="http://schemas.microsoft.com/office/powerpoint/2010/main" val="3317261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8D3F4-57B6-D51E-53A0-7EFE5ABBDF5B}"/>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DA227E2-FD0E-728E-4E2B-D8CC42359BD9}"/>
              </a:ext>
            </a:extLst>
          </p:cNvPr>
          <p:cNvPicPr>
            <a:picLocks noGrp="1" noChangeAspect="1"/>
          </p:cNvPicPr>
          <p:nvPr>
            <p:ph type="pic" sz="quarter" idx="19"/>
          </p:nvPr>
        </p:nvPicPr>
        <p:blipFill>
          <a:blip r:embed="rId2"/>
          <a:srcRect l="2039" r="2039"/>
          <a:stretch>
            <a:fillRect/>
          </a:stretch>
        </p:blipFill>
        <p:spPr/>
      </p:pic>
      <p:sp>
        <p:nvSpPr>
          <p:cNvPr id="11" name="Text Placeholder 10">
            <a:extLst>
              <a:ext uri="{FF2B5EF4-FFF2-40B4-BE49-F238E27FC236}">
                <a16:creationId xmlns:a16="http://schemas.microsoft.com/office/drawing/2014/main" id="{11DF5BC6-F24C-9C90-64EC-A2771D7F7855}"/>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https://www.glampingunderthestars.ie/wood-lodges/</a:t>
            </a:r>
            <a:r>
              <a:rPr lang="en-US" dirty="0"/>
              <a:t> </a:t>
            </a:r>
            <a:endParaRPr lang="en-IE" dirty="0"/>
          </a:p>
        </p:txBody>
      </p:sp>
      <p:sp>
        <p:nvSpPr>
          <p:cNvPr id="16" name="Text Placeholder 7">
            <a:extLst>
              <a:ext uri="{FF2B5EF4-FFF2-40B4-BE49-F238E27FC236}">
                <a16:creationId xmlns:a16="http://schemas.microsoft.com/office/drawing/2014/main" id="{81E8EE81-0420-104A-1BA6-103518DADFB4}"/>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Diversification is a strategic driver for  glamping under the stars reducing reliance on a single offering while extending their market reach.</a:t>
            </a:r>
          </a:p>
          <a:p>
            <a:pPr marL="0" indent="0">
              <a:spcAft>
                <a:spcPts val="600"/>
              </a:spcAft>
              <a:buNone/>
            </a:pPr>
            <a:r>
              <a:rPr lang="en-US" sz="2400" dirty="0">
                <a:solidFill>
                  <a:srgbClr val="000000"/>
                </a:solidFill>
              </a:rPr>
              <a:t>Existing and proposed offerings feature low-carbon accommodation options, including wood lodges, hobbit houses, a shepherd’s hut, treehouse cabins and an accessible eco-lodge, all designed to deliver immersive outdoor experiences while upholding sustainability standards.</a:t>
            </a:r>
            <a:endParaRPr lang="en-IE" sz="2400" dirty="0">
              <a:solidFill>
                <a:srgbClr val="000000"/>
              </a:solidFill>
            </a:endParaRPr>
          </a:p>
        </p:txBody>
      </p:sp>
      <p:sp>
        <p:nvSpPr>
          <p:cNvPr id="17" name="Text Placeholder 4">
            <a:extLst>
              <a:ext uri="{FF2B5EF4-FFF2-40B4-BE49-F238E27FC236}">
                <a16:creationId xmlns:a16="http://schemas.microsoft.com/office/drawing/2014/main" id="{3954A0DF-A7E9-2C26-4267-C71E5F57CB26}"/>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Diversification Strategy</a:t>
            </a:r>
          </a:p>
        </p:txBody>
      </p:sp>
      <p:sp>
        <p:nvSpPr>
          <p:cNvPr id="18" name="Text Placeholder 8">
            <a:extLst>
              <a:ext uri="{FF2B5EF4-FFF2-40B4-BE49-F238E27FC236}">
                <a16:creationId xmlns:a16="http://schemas.microsoft.com/office/drawing/2014/main" id="{44AE05D9-6D13-B10F-20E2-F19C5E84D620}"/>
              </a:ext>
            </a:extLst>
          </p:cNvPr>
          <p:cNvSpPr txBox="1">
            <a:spLocks/>
          </p:cNvSpPr>
          <p:nvPr/>
        </p:nvSpPr>
        <p:spPr>
          <a:xfrm>
            <a:off x="423284" y="989497"/>
            <a:ext cx="680887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Diversification as a Driver of Resilience</a:t>
            </a:r>
            <a:endParaRPr lang="en-IE" sz="3200" i="1" dirty="0">
              <a:solidFill>
                <a:srgbClr val="EC7C69"/>
              </a:solidFill>
            </a:endParaRPr>
          </a:p>
        </p:txBody>
      </p:sp>
    </p:spTree>
    <p:extLst>
      <p:ext uri="{BB962C8B-B14F-4D97-AF65-F5344CB8AC3E}">
        <p14:creationId xmlns:p14="http://schemas.microsoft.com/office/powerpoint/2010/main" val="1159908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C283E-3D8F-3097-7F62-F4D29562C7CD}"/>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7DCF4F6-7845-EB28-9BC0-A62B04E04ABE}"/>
              </a:ext>
            </a:extLst>
          </p:cNvPr>
          <p:cNvPicPr>
            <a:picLocks noGrp="1" noChangeAspect="1"/>
          </p:cNvPicPr>
          <p:nvPr>
            <p:ph type="pic" sz="quarter" idx="19"/>
          </p:nvPr>
        </p:nvPicPr>
        <p:blipFill>
          <a:blip r:embed="rId2"/>
          <a:srcRect t="15192" b="15192"/>
          <a:stretch>
            <a:fillRect/>
          </a:stretch>
        </p:blipFill>
        <p:spPr/>
      </p:pic>
      <p:sp>
        <p:nvSpPr>
          <p:cNvPr id="11" name="Text Placeholder 10">
            <a:extLst>
              <a:ext uri="{FF2B5EF4-FFF2-40B4-BE49-F238E27FC236}">
                <a16:creationId xmlns:a16="http://schemas.microsoft.com/office/drawing/2014/main" id="{F9EF0C67-B363-5966-B638-40E1E0B5CE02}"/>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Log Cabins Glamping in Co. Laois Ireland </a:t>
            </a:r>
            <a:endParaRPr lang="en-IE" dirty="0"/>
          </a:p>
        </p:txBody>
      </p:sp>
      <p:sp>
        <p:nvSpPr>
          <p:cNvPr id="16" name="Text Placeholder 7">
            <a:extLst>
              <a:ext uri="{FF2B5EF4-FFF2-40B4-BE49-F238E27FC236}">
                <a16:creationId xmlns:a16="http://schemas.microsoft.com/office/drawing/2014/main" id="{D6974C2A-3144-82D9-8418-4685CEA286DF}"/>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By offering distinctive, memorable experiences that differ from conventional lodging, the business attracts a broader range of visitors,  enhances financial stability, improves asset </a:t>
            </a:r>
            <a:r>
              <a:rPr lang="en-US" sz="2400" dirty="0" err="1">
                <a:solidFill>
                  <a:srgbClr val="000000"/>
                </a:solidFill>
              </a:rPr>
              <a:t>utilisation</a:t>
            </a:r>
            <a:r>
              <a:rPr lang="en-US" sz="2400" dirty="0">
                <a:solidFill>
                  <a:srgbClr val="000000"/>
                </a:solidFill>
              </a:rPr>
              <a:t> and strengthens its position as an innovative, environmentally responsible destination.</a:t>
            </a:r>
          </a:p>
          <a:p>
            <a:endParaRPr lang="en-IE" sz="2400" dirty="0">
              <a:solidFill>
                <a:srgbClr val="4D4D4D"/>
              </a:solidFill>
            </a:endParaRPr>
          </a:p>
        </p:txBody>
      </p:sp>
      <p:sp>
        <p:nvSpPr>
          <p:cNvPr id="17" name="Text Placeholder 4">
            <a:extLst>
              <a:ext uri="{FF2B5EF4-FFF2-40B4-BE49-F238E27FC236}">
                <a16:creationId xmlns:a16="http://schemas.microsoft.com/office/drawing/2014/main" id="{278FFC34-3A67-592F-11D4-14FBFFB95707}"/>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Diversification Strategy</a:t>
            </a:r>
          </a:p>
        </p:txBody>
      </p:sp>
      <p:sp>
        <p:nvSpPr>
          <p:cNvPr id="18" name="Text Placeholder 8">
            <a:extLst>
              <a:ext uri="{FF2B5EF4-FFF2-40B4-BE49-F238E27FC236}">
                <a16:creationId xmlns:a16="http://schemas.microsoft.com/office/drawing/2014/main" id="{911B1E87-5412-A0C4-59F8-C3B86D49F6CB}"/>
              </a:ext>
            </a:extLst>
          </p:cNvPr>
          <p:cNvSpPr txBox="1">
            <a:spLocks/>
          </p:cNvSpPr>
          <p:nvPr/>
        </p:nvSpPr>
        <p:spPr>
          <a:xfrm>
            <a:off x="423284" y="989497"/>
            <a:ext cx="680887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Diversification as a Driver of Resilience</a:t>
            </a:r>
            <a:endParaRPr lang="en-IE" sz="3200" i="1" dirty="0">
              <a:solidFill>
                <a:srgbClr val="EC7C69"/>
              </a:solidFill>
            </a:endParaRPr>
          </a:p>
        </p:txBody>
      </p:sp>
    </p:spTree>
    <p:extLst>
      <p:ext uri="{BB962C8B-B14F-4D97-AF65-F5344CB8AC3E}">
        <p14:creationId xmlns:p14="http://schemas.microsoft.com/office/powerpoint/2010/main" val="3358899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A0E20-6C89-4EE8-BD5A-180A046335D4}"/>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157A95-22C7-64FF-E813-BA90CDA413A0}"/>
              </a:ext>
            </a:extLst>
          </p:cNvPr>
          <p:cNvPicPr>
            <a:picLocks noGrp="1" noChangeAspect="1"/>
          </p:cNvPicPr>
          <p:nvPr>
            <p:ph type="pic" sz="quarter" idx="19"/>
          </p:nvPr>
        </p:nvPicPr>
        <p:blipFill>
          <a:blip r:embed="rId2"/>
          <a:srcRect t="33535" b="6804"/>
          <a:stretch>
            <a:fillRect/>
          </a:stretch>
        </p:blipFill>
        <p:spPr>
          <a:xfrm>
            <a:off x="5631688" y="1678929"/>
            <a:ext cx="6560312" cy="4556399"/>
          </a:xfrm>
        </p:spPr>
      </p:pic>
      <p:sp>
        <p:nvSpPr>
          <p:cNvPr id="11" name="Text Placeholder 10">
            <a:extLst>
              <a:ext uri="{FF2B5EF4-FFF2-40B4-BE49-F238E27FC236}">
                <a16:creationId xmlns:a16="http://schemas.microsoft.com/office/drawing/2014/main" id="{6C2612A5-E1E0-C0C3-B3BB-32B670473711}"/>
              </a:ext>
            </a:extLst>
          </p:cNvPr>
          <p:cNvSpPr>
            <a:spLocks noGrp="1"/>
          </p:cNvSpPr>
          <p:nvPr>
            <p:ph type="body" sz="quarter" idx="65"/>
          </p:nvPr>
        </p:nvSpPr>
        <p:spPr>
          <a:xfrm>
            <a:off x="7844119" y="6009099"/>
            <a:ext cx="4347882" cy="452458"/>
          </a:xfrm>
          <a:solidFill>
            <a:srgbClr val="EC7C69"/>
          </a:solidFill>
        </p:spPr>
        <p:txBody>
          <a:bodyPr/>
          <a:lstStyle/>
          <a:p>
            <a:r>
              <a:rPr lang="en-US" dirty="0"/>
              <a:t>Image source: </a:t>
            </a:r>
            <a:r>
              <a:rPr lang="en-US" dirty="0">
                <a:hlinkClick r:id="rId3">
                  <a:extLst>
                    <a:ext uri="{A12FA001-AC4F-418D-AE19-62706E023703}">
                      <ahyp:hlinkClr xmlns:ahyp="http://schemas.microsoft.com/office/drawing/2018/hyperlinkcolor" val="tx"/>
                    </a:ext>
                  </a:extLst>
                </a:hlinkClick>
              </a:rPr>
              <a:t>https://www.glampingunderthestars.ie/wood-lodges/</a:t>
            </a:r>
            <a:r>
              <a:rPr lang="en-US" dirty="0"/>
              <a:t> </a:t>
            </a:r>
            <a:endParaRPr lang="en-IE" dirty="0"/>
          </a:p>
        </p:txBody>
      </p:sp>
      <p:sp>
        <p:nvSpPr>
          <p:cNvPr id="16" name="Text Placeholder 7">
            <a:extLst>
              <a:ext uri="{FF2B5EF4-FFF2-40B4-BE49-F238E27FC236}">
                <a16:creationId xmlns:a16="http://schemas.microsoft.com/office/drawing/2014/main" id="{2EAF2EF3-77E6-F8CC-8DFD-BF1BFA1B1E74}"/>
              </a:ext>
            </a:extLst>
          </p:cNvPr>
          <p:cNvSpPr txBox="1">
            <a:spLocks/>
          </p:cNvSpPr>
          <p:nvPr/>
        </p:nvSpPr>
        <p:spPr>
          <a:xfrm>
            <a:off x="423284" y="1793151"/>
            <a:ext cx="482597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rPr>
              <a:t>Sustainability has been embedded in the business for over a decade and places strong emphasis on protecting and enhancing local biodiversity.</a:t>
            </a:r>
          </a:p>
          <a:p>
            <a:pPr marL="0" indent="0">
              <a:spcAft>
                <a:spcPts val="600"/>
              </a:spcAft>
              <a:buNone/>
            </a:pPr>
            <a:r>
              <a:rPr lang="en-US" sz="2400" dirty="0">
                <a:solidFill>
                  <a:srgbClr val="000000"/>
                </a:solidFill>
              </a:rPr>
              <a:t>Rather than relying on symbolic measures, the business implements hands-on actions that deliver real, tangible ecological benefits, including:</a:t>
            </a:r>
          </a:p>
          <a:p>
            <a:pPr marL="342900" lvl="0" indent="-342900">
              <a:buFont typeface="Arial"/>
              <a:buChar char="•"/>
            </a:pPr>
            <a:r>
              <a:rPr lang="en-IE" sz="2400" dirty="0">
                <a:solidFill>
                  <a:srgbClr val="000000"/>
                </a:solidFill>
              </a:rPr>
              <a:t>Pollinator-friendly planting and wildflower meadows, accommodation with living roofs and zooned wild areas. </a:t>
            </a:r>
            <a:endParaRPr lang="en-IE" sz="2400" dirty="0">
              <a:solidFill>
                <a:srgbClr val="000000"/>
              </a:solidFill>
              <a:ea typeface="Calibri"/>
              <a:cs typeface="Calibri"/>
            </a:endParaRPr>
          </a:p>
          <a:p>
            <a:pPr marL="0" indent="0">
              <a:spcAft>
                <a:spcPts val="600"/>
              </a:spcAft>
              <a:buNone/>
            </a:pPr>
            <a:endParaRPr lang="en-US" sz="2400" dirty="0">
              <a:solidFill>
                <a:srgbClr val="4D4D4D"/>
              </a:solidFill>
            </a:endParaRPr>
          </a:p>
          <a:p>
            <a:endParaRPr lang="en-IE" sz="2400" dirty="0">
              <a:solidFill>
                <a:srgbClr val="4D4D4D"/>
              </a:solidFill>
            </a:endParaRPr>
          </a:p>
        </p:txBody>
      </p:sp>
      <p:sp>
        <p:nvSpPr>
          <p:cNvPr id="17" name="Text Placeholder 4">
            <a:extLst>
              <a:ext uri="{FF2B5EF4-FFF2-40B4-BE49-F238E27FC236}">
                <a16:creationId xmlns:a16="http://schemas.microsoft.com/office/drawing/2014/main" id="{1D1053FA-8978-EDA4-4C10-58E10987F562}"/>
              </a:ext>
            </a:extLst>
          </p:cNvPr>
          <p:cNvSpPr txBox="1">
            <a:spLocks/>
          </p:cNvSpPr>
          <p:nvPr/>
        </p:nvSpPr>
        <p:spPr>
          <a:xfrm>
            <a:off x="437139" y="331568"/>
            <a:ext cx="68088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459597"/>
                </a:solidFill>
              </a:rPr>
              <a:t>Sustainability &amp; Biodiversity</a:t>
            </a:r>
          </a:p>
        </p:txBody>
      </p:sp>
      <p:sp>
        <p:nvSpPr>
          <p:cNvPr id="18" name="Text Placeholder 8">
            <a:extLst>
              <a:ext uri="{FF2B5EF4-FFF2-40B4-BE49-F238E27FC236}">
                <a16:creationId xmlns:a16="http://schemas.microsoft.com/office/drawing/2014/main" id="{D112F658-048D-375C-DBB2-F6783D82A980}"/>
              </a:ext>
            </a:extLst>
          </p:cNvPr>
          <p:cNvSpPr txBox="1">
            <a:spLocks/>
          </p:cNvSpPr>
          <p:nvPr/>
        </p:nvSpPr>
        <p:spPr>
          <a:xfrm>
            <a:off x="423283" y="989497"/>
            <a:ext cx="874198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solidFill>
                  <a:srgbClr val="EC7C69"/>
                </a:solidFill>
              </a:rPr>
              <a:t>Hands-On Actions with Real Ecological Impact</a:t>
            </a:r>
            <a:endParaRPr lang="en-IE" sz="3200" i="1" dirty="0">
              <a:solidFill>
                <a:srgbClr val="EC7C69"/>
              </a:solidFill>
            </a:endParaRPr>
          </a:p>
        </p:txBody>
      </p:sp>
    </p:spTree>
    <p:extLst>
      <p:ext uri="{BB962C8B-B14F-4D97-AF65-F5344CB8AC3E}">
        <p14:creationId xmlns:p14="http://schemas.microsoft.com/office/powerpoint/2010/main" val="141178109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68b196a-2d57-407f-a70d-3c0571c3266a}" enabled="0" method="" siteId="{068b196a-2d57-407f-a70d-3c0571c3266a}" removed="1"/>
</clbl:labelList>
</file>

<file path=docProps/app.xml><?xml version="1.0" encoding="utf-8"?>
<Properties xmlns="http://schemas.openxmlformats.org/officeDocument/2006/extended-properties" xmlns:vt="http://schemas.openxmlformats.org/officeDocument/2006/docPropsVTypes">
  <TotalTime>6828</TotalTime>
  <Words>1601</Words>
  <Application>Microsoft Office PowerPoint</Application>
  <PresentationFormat>Widescreen</PresentationFormat>
  <Paragraphs>137</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230</cp:revision>
  <dcterms:created xsi:type="dcterms:W3CDTF">2020-10-14T13:32:04Z</dcterms:created>
  <dcterms:modified xsi:type="dcterms:W3CDTF">2025-12-22T09:43:11Z</dcterms:modified>
</cp:coreProperties>
</file>