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8"/>
  </p:notesMasterIdLst>
  <p:handoutMasterIdLst>
    <p:handoutMasterId r:id="rId9"/>
  </p:handoutMasterIdLst>
  <p:sldIdLst>
    <p:sldId id="7829" r:id="rId2"/>
    <p:sldId id="6884" r:id="rId3"/>
    <p:sldId id="6885" r:id="rId4"/>
    <p:sldId id="6886" r:id="rId5"/>
    <p:sldId id="6681" r:id="rId6"/>
    <p:sldId id="783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59597"/>
    <a:srgbClr val="0D9390"/>
    <a:srgbClr val="E96751"/>
    <a:srgbClr val="494949"/>
    <a:srgbClr val="F2A158"/>
    <a:srgbClr val="DCC5ED"/>
    <a:srgbClr val="3FB5A1"/>
    <a:srgbClr val="E1FFE1"/>
    <a:srgbClr val="CEFA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58" autoAdjust="0"/>
    <p:restoredTop sz="95082"/>
  </p:normalViewPr>
  <p:slideViewPr>
    <p:cSldViewPr snapToGrid="0" snapToObjects="1">
      <p:cViewPr varScale="1">
        <p:scale>
          <a:sx n="60" d="100"/>
          <a:sy n="60" d="100"/>
        </p:scale>
        <p:origin x="292" y="2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20/08/2025</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ardenvillagebled.com/en/" TargetMode="External"/><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booking.com/hotel/si/tourist-green-resort-garden-village-bled.en-gb.html?aid=356980&amp;label=gog235jc-1FCAsoywFCKHRvdXJpc3QtZ3JlZW4tcmVzb3J0LWdhcmRlbi12aWxsYWdlLWJsZWRIM1gDaGmIAQGYAQm4ARfIAQzYAQHoAQH4AQyIAgGoAgO4AuuAh8IGwAIB0gIkYjRlYzExMDUtNDAxYS00N2JjLTk4MDUtZWFjY2Y3OGM4NmYz2AIG4AIB&amp;sid=fc9292a8233ebebf1904eb1dfe6b8eec&amp;age=0&amp;checkin=2025-09-01&amp;checkout=2025-09-05&amp;dest_id=-75414&amp;dest_type=city&amp;dist=0&amp;group_adults=2&amp;group_children=0&amp;hapos=1&amp;hpos=1&amp;no_rooms=1&amp;req_adults=2&amp;req_children=0&amp;room1=A%2CA&amp;sb_price_type=total&amp;soh=1&amp;sr_order=popularity&amp;srepoch=1749139569&amp;srpvid=290671369eaa0273&amp;type=total&amp;ucfs=1&amp;activeTab=main"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gardenvillagebled.com/en/?_gl=1*vdfp7j*_up*MQ..*_ga*MTUzNjQ1ODg2MS4xNzQ5MTM4Mzk5*_ga_2T4B5SM7N4*czE3NDkxNDA3OTAkbzIkZzEkdDE3NDkxNDA4MjAkajMwJGwwJGgw" TargetMode="External"/><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failteireland.ie/FailteIreland/media/WebsiteStructure/Documents/2_Develop_Your_Business/Key%20Projects/Taste%20the%20Island/Destination-case-study_Slovenia.pdf.com" TargetMode="Externa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hyperlink" Target="https://www.youtube.com/watch?time_continue=56&amp;v=DQWbqNI5y1A&amp;embeds_referring_euri=https%3A%2F%2Fwww.gardenvillagebled.com%2F&amp;embeds_referring_origin=https%3A%2F%2Fwww.gardenvillagebled.com&amp;source_ve_path=Mjg2Nj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sloveniabusiness.eu/success-stories/garden-village-green-tourist-resort-hospitality-the-way-nature-intended#:~:text=GARDEN%20VILLAGE%20G" TargetMode="Externa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hyperlink" Target="https://creativecommons.org/licenses/by-sa/4.0/?ref=chooser-v1"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24BC2-4613-57E9-2E8F-44E21D93E8D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8FE77C1-1B0B-4BBF-3822-78D96BE350C7}"/>
              </a:ext>
            </a:extLst>
          </p:cNvPr>
          <p:cNvSpPr>
            <a:spLocks noGrp="1"/>
          </p:cNvSpPr>
          <p:nvPr>
            <p:ph type="body" sz="quarter" idx="16"/>
          </p:nvPr>
        </p:nvSpPr>
        <p:spPr>
          <a:xfrm>
            <a:off x="400555" y="2320314"/>
            <a:ext cx="5234715" cy="3066422"/>
          </a:xfrm>
        </p:spPr>
        <p:txBody>
          <a:bodyPr>
            <a:normAutofit/>
          </a:bodyPr>
          <a:lstStyle/>
          <a:p>
            <a:r>
              <a:rPr lang="en-US" sz="4000" b="1" dirty="0"/>
              <a:t>Garden Village Bled, Slovenia</a:t>
            </a:r>
          </a:p>
          <a:p>
            <a:r>
              <a:rPr lang="en-US" sz="3200" i="1" dirty="0"/>
              <a:t>Garden Village Among the Treetops</a:t>
            </a:r>
            <a:endParaRPr lang="en-IE" sz="3200" i="1" dirty="0"/>
          </a:p>
        </p:txBody>
      </p:sp>
      <p:sp>
        <p:nvSpPr>
          <p:cNvPr id="2" name="Text Placeholder 1">
            <a:extLst>
              <a:ext uri="{FF2B5EF4-FFF2-40B4-BE49-F238E27FC236}">
                <a16:creationId xmlns:a16="http://schemas.microsoft.com/office/drawing/2014/main" id="{26771B59-59E9-505A-78C2-E365D745DA3F}"/>
              </a:ext>
            </a:extLst>
          </p:cNvPr>
          <p:cNvSpPr>
            <a:spLocks noGrp="1"/>
          </p:cNvSpPr>
          <p:nvPr>
            <p:ph type="body" sz="quarter" idx="65"/>
          </p:nvPr>
        </p:nvSpPr>
        <p:spPr/>
        <p:txBody>
          <a:bodyPr/>
          <a:lstStyle/>
          <a:p>
            <a:r>
              <a:rPr lang="en-IE" dirty="0"/>
              <a:t>BOOKING.COM</a:t>
            </a:r>
          </a:p>
        </p:txBody>
      </p:sp>
      <p:sp>
        <p:nvSpPr>
          <p:cNvPr id="12" name="Text Placeholder 8">
            <a:extLst>
              <a:ext uri="{FF2B5EF4-FFF2-40B4-BE49-F238E27FC236}">
                <a16:creationId xmlns:a16="http://schemas.microsoft.com/office/drawing/2014/main" id="{5E3BD5C2-3326-7D9C-010B-7282ACCED933}"/>
              </a:ext>
            </a:extLst>
          </p:cNvPr>
          <p:cNvSpPr txBox="1">
            <a:spLocks/>
          </p:cNvSpPr>
          <p:nvPr/>
        </p:nvSpPr>
        <p:spPr>
          <a:xfrm>
            <a:off x="400555" y="894233"/>
            <a:ext cx="6447919"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7200" dirty="0">
                <a:solidFill>
                  <a:schemeClr val="bg1"/>
                </a:solidFill>
              </a:rPr>
              <a:t>Case Study</a:t>
            </a:r>
          </a:p>
        </p:txBody>
      </p:sp>
      <p:pic>
        <p:nvPicPr>
          <p:cNvPr id="16" name="Picture Placeholder 15">
            <a:extLst>
              <a:ext uri="{FF2B5EF4-FFF2-40B4-BE49-F238E27FC236}">
                <a16:creationId xmlns:a16="http://schemas.microsoft.com/office/drawing/2014/main" id="{DBB69B30-855D-A5AD-AC91-06AE546A2A50}"/>
              </a:ext>
            </a:extLst>
          </p:cNvPr>
          <p:cNvPicPr>
            <a:picLocks noGrp="1" noChangeAspect="1"/>
          </p:cNvPicPr>
          <p:nvPr>
            <p:ph type="pic" sz="quarter" idx="19"/>
          </p:nvPr>
        </p:nvPicPr>
        <p:blipFill>
          <a:blip r:embed="rId2"/>
          <a:srcRect l="1986" r="1986"/>
          <a:stretch>
            <a:fillRect/>
          </a:stretch>
        </p:blipFill>
        <p:spPr/>
      </p:pic>
      <p:sp>
        <p:nvSpPr>
          <p:cNvPr id="19" name="TextBox 18">
            <a:extLst>
              <a:ext uri="{FF2B5EF4-FFF2-40B4-BE49-F238E27FC236}">
                <a16:creationId xmlns:a16="http://schemas.microsoft.com/office/drawing/2014/main" id="{BA6EB7B2-734A-45B2-3F3B-711B59F3E7F9}"/>
              </a:ext>
            </a:extLst>
          </p:cNvPr>
          <p:cNvSpPr txBox="1"/>
          <p:nvPr/>
        </p:nvSpPr>
        <p:spPr>
          <a:xfrm>
            <a:off x="400555" y="6011619"/>
            <a:ext cx="6124574" cy="369332"/>
          </a:xfrm>
          <a:prstGeom prst="rect">
            <a:avLst/>
          </a:prstGeom>
          <a:noFill/>
        </p:spPr>
        <p:txBody>
          <a:bodyPr wrap="square">
            <a:spAutoFit/>
          </a:bodyPr>
          <a:lstStyle/>
          <a:p>
            <a:r>
              <a:rPr lang="en-IE" dirty="0">
                <a:hlinkClick r:id="rId3"/>
              </a:rPr>
              <a:t>https://www.gardenvillagebled.com/en/</a:t>
            </a:r>
            <a:r>
              <a:rPr lang="en-IE" dirty="0"/>
              <a:t> </a:t>
            </a:r>
          </a:p>
        </p:txBody>
      </p:sp>
    </p:spTree>
    <p:extLst>
      <p:ext uri="{BB962C8B-B14F-4D97-AF65-F5344CB8AC3E}">
        <p14:creationId xmlns:p14="http://schemas.microsoft.com/office/powerpoint/2010/main" val="2122844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12273-A2DF-230A-4105-D759475D91E2}"/>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708EF65F-6176-6F9A-FAA8-9FD80AAC48E1}"/>
              </a:ext>
            </a:extLst>
          </p:cNvPr>
          <p:cNvSpPr>
            <a:spLocks noGrp="1"/>
          </p:cNvSpPr>
          <p:nvPr>
            <p:ph type="body" sz="quarter" idx="18"/>
          </p:nvPr>
        </p:nvSpPr>
        <p:spPr>
          <a:xfrm>
            <a:off x="466459" y="826860"/>
            <a:ext cx="11335681" cy="3499183"/>
          </a:xfrm>
        </p:spPr>
        <p:txBody>
          <a:bodyPr/>
          <a:lstStyle/>
          <a:p>
            <a:r>
              <a:rPr lang="en-US" b="1" dirty="0"/>
              <a:t>Garden Village Bled, Slovenia:</a:t>
            </a:r>
            <a:r>
              <a:rPr lang="en-US" dirty="0"/>
              <a:t> A high-end glamping resort near Lake Bled known for its treehouses and glamping tents. </a:t>
            </a:r>
            <a:r>
              <a:rPr lang="en-IE" dirty="0"/>
              <a:t>It is a pioneering eco-resort exemplifying sustainable tourism through innovative design and environmental stewardship.</a:t>
            </a:r>
            <a:r>
              <a:rPr lang="en-US" dirty="0"/>
              <a:t> </a:t>
            </a:r>
            <a:r>
              <a:rPr lang="en-US" b="1" dirty="0"/>
              <a:t>Garden Village Bled, Slovenia:</a:t>
            </a:r>
            <a:r>
              <a:rPr lang="en-US" dirty="0"/>
              <a:t> A high-end glamping resort near Lake Bled known for its treehouses and glamping tents. Established in June 2014 on a former plant nursery, Garden Village Bled was conceived to offer guests a luxurious yet environmentally conscious experience. The resort features unique accommodations such as treehouses, pier tents over ponds, glamping tents with private hot tubs, and deluxe apartments. Amenities include a natural swimming pond, a Finnish sauna set among the trees, and a restaurant with a stream flowing through it, where herbs grow directly on the tables </a:t>
            </a:r>
            <a:r>
              <a:rPr lang="en-IE" dirty="0"/>
              <a:t> </a:t>
            </a:r>
            <a:r>
              <a:rPr lang="en-IE" dirty="0">
                <a:solidFill>
                  <a:srgbClr val="E96751"/>
                </a:solidFill>
                <a:hlinkClick r:id="rId2">
                  <a:extLst>
                    <a:ext uri="{A12FA001-AC4F-418D-AE19-62706E023703}">
                      <ahyp:hlinkClr xmlns:ahyp="http://schemas.microsoft.com/office/drawing/2018/hyperlinkcolor" val="tx"/>
                    </a:ext>
                  </a:extLst>
                </a:hlinkClick>
              </a:rPr>
              <a:t>Source</a:t>
            </a:r>
            <a:endParaRPr lang="en-IE" dirty="0">
              <a:solidFill>
                <a:srgbClr val="E96751"/>
              </a:solidFill>
            </a:endParaRPr>
          </a:p>
        </p:txBody>
      </p:sp>
      <p:sp>
        <p:nvSpPr>
          <p:cNvPr id="9" name="Text Placeholder 8">
            <a:extLst>
              <a:ext uri="{FF2B5EF4-FFF2-40B4-BE49-F238E27FC236}">
                <a16:creationId xmlns:a16="http://schemas.microsoft.com/office/drawing/2014/main" id="{F27B37ED-9864-4E7F-8FF0-DE150B05E6CE}"/>
              </a:ext>
            </a:extLst>
          </p:cNvPr>
          <p:cNvSpPr>
            <a:spLocks noGrp="1"/>
          </p:cNvSpPr>
          <p:nvPr>
            <p:ph type="body" sz="quarter" idx="16"/>
          </p:nvPr>
        </p:nvSpPr>
        <p:spPr>
          <a:xfrm>
            <a:off x="466459" y="187004"/>
            <a:ext cx="10614687" cy="803654"/>
          </a:xfrm>
        </p:spPr>
        <p:txBody>
          <a:bodyPr/>
          <a:lstStyle/>
          <a:p>
            <a:r>
              <a:rPr lang="en-IE" sz="4000" dirty="0">
                <a:solidFill>
                  <a:srgbClr val="E96751"/>
                </a:solidFill>
              </a:rPr>
              <a:t>Case </a:t>
            </a:r>
            <a:r>
              <a:rPr lang="en-IE" sz="4000" dirty="0">
                <a:solidFill>
                  <a:srgbClr val="EC7C69"/>
                </a:solidFill>
              </a:rPr>
              <a:t>Study</a:t>
            </a:r>
            <a:r>
              <a:rPr lang="en-IE" sz="4000" dirty="0">
                <a:solidFill>
                  <a:srgbClr val="E96751"/>
                </a:solidFill>
              </a:rPr>
              <a:t>: </a:t>
            </a:r>
            <a:r>
              <a:rPr lang="en-IE" dirty="0"/>
              <a:t>Garden Village Bled, Slovenia</a:t>
            </a:r>
          </a:p>
        </p:txBody>
      </p:sp>
      <p:pic>
        <p:nvPicPr>
          <p:cNvPr id="7" name="Picture 6">
            <a:extLst>
              <a:ext uri="{FF2B5EF4-FFF2-40B4-BE49-F238E27FC236}">
                <a16:creationId xmlns:a16="http://schemas.microsoft.com/office/drawing/2014/main" id="{C50D1025-6D68-083F-0410-79C8B49F450A}"/>
              </a:ext>
            </a:extLst>
          </p:cNvPr>
          <p:cNvPicPr>
            <a:picLocks noChangeAspect="1"/>
          </p:cNvPicPr>
          <p:nvPr/>
        </p:nvPicPr>
        <p:blipFill>
          <a:blip r:embed="rId3"/>
          <a:stretch>
            <a:fillRect/>
          </a:stretch>
        </p:blipFill>
        <p:spPr>
          <a:xfrm>
            <a:off x="569165" y="3939890"/>
            <a:ext cx="10409274" cy="2918109"/>
          </a:xfrm>
          <a:prstGeom prst="rect">
            <a:avLst/>
          </a:prstGeom>
        </p:spPr>
      </p:pic>
    </p:spTree>
    <p:extLst>
      <p:ext uri="{BB962C8B-B14F-4D97-AF65-F5344CB8AC3E}">
        <p14:creationId xmlns:p14="http://schemas.microsoft.com/office/powerpoint/2010/main" val="951169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887B1-8F9E-6560-E732-881213F01D3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F4ECABB-584E-0D19-E1C1-7380B6EECD57}"/>
              </a:ext>
            </a:extLst>
          </p:cNvPr>
          <p:cNvSpPr>
            <a:spLocks noGrp="1"/>
          </p:cNvSpPr>
          <p:nvPr>
            <p:ph type="body" sz="quarter" idx="18"/>
          </p:nvPr>
        </p:nvSpPr>
        <p:spPr>
          <a:xfrm>
            <a:off x="691820" y="3290474"/>
            <a:ext cx="2774394" cy="1049221"/>
          </a:xfrm>
        </p:spPr>
        <p:txBody>
          <a:bodyPr/>
          <a:lstStyle/>
          <a:p>
            <a:pPr algn="ctr">
              <a:lnSpc>
                <a:spcPct val="100000"/>
              </a:lnSpc>
            </a:pPr>
            <a:r>
              <a:rPr lang="en-IE" sz="3000" dirty="0"/>
              <a:t>Garden Village Bled, Slovenia</a:t>
            </a:r>
          </a:p>
        </p:txBody>
      </p:sp>
      <p:sp>
        <p:nvSpPr>
          <p:cNvPr id="3" name="Text Placeholder 2">
            <a:extLst>
              <a:ext uri="{FF2B5EF4-FFF2-40B4-BE49-F238E27FC236}">
                <a16:creationId xmlns:a16="http://schemas.microsoft.com/office/drawing/2014/main" id="{9BC7BB2A-D325-09F0-F806-2A0F380A99F8}"/>
              </a:ext>
            </a:extLst>
          </p:cNvPr>
          <p:cNvSpPr>
            <a:spLocks noGrp="1"/>
          </p:cNvSpPr>
          <p:nvPr>
            <p:ph type="body" sz="quarter" idx="19"/>
          </p:nvPr>
        </p:nvSpPr>
        <p:spPr>
          <a:xfrm>
            <a:off x="691820" y="2264325"/>
            <a:ext cx="2774394" cy="385564"/>
          </a:xfrm>
        </p:spPr>
        <p:txBody>
          <a:bodyPr/>
          <a:lstStyle/>
          <a:p>
            <a:r>
              <a:rPr lang="en-IE" dirty="0"/>
              <a:t>Case Study</a:t>
            </a:r>
          </a:p>
        </p:txBody>
      </p:sp>
      <p:sp>
        <p:nvSpPr>
          <p:cNvPr id="6" name="Text Placeholder 5">
            <a:extLst>
              <a:ext uri="{FF2B5EF4-FFF2-40B4-BE49-F238E27FC236}">
                <a16:creationId xmlns:a16="http://schemas.microsoft.com/office/drawing/2014/main" id="{A1A612E0-0D41-F3C1-89C4-42B1654513CC}"/>
              </a:ext>
            </a:extLst>
          </p:cNvPr>
          <p:cNvSpPr>
            <a:spLocks noGrp="1"/>
          </p:cNvSpPr>
          <p:nvPr>
            <p:ph type="body" sz="quarter" idx="21"/>
          </p:nvPr>
        </p:nvSpPr>
        <p:spPr>
          <a:xfrm>
            <a:off x="4594467" y="196156"/>
            <a:ext cx="7292733" cy="3499183"/>
          </a:xfrm>
        </p:spPr>
        <p:txBody>
          <a:bodyPr/>
          <a:lstStyle/>
          <a:p>
            <a:pPr>
              <a:spcAft>
                <a:spcPts val="600"/>
              </a:spcAft>
            </a:pPr>
            <a:r>
              <a:rPr lang="en-US" sz="2400" b="1" dirty="0">
                <a:solidFill>
                  <a:srgbClr val="E96751"/>
                </a:solidFill>
                <a:hlinkClick r:id="rId2">
                  <a:extLst>
                    <a:ext uri="{A12FA001-AC4F-418D-AE19-62706E023703}">
                      <ahyp:hlinkClr xmlns:ahyp="http://schemas.microsoft.com/office/drawing/2018/hyperlinkcolor" val="tx"/>
                    </a:ext>
                  </a:extLst>
                </a:hlinkClick>
              </a:rPr>
              <a:t>Garden Village, Accommodations</a:t>
            </a:r>
            <a:r>
              <a:rPr lang="en-US" sz="2400" b="1" dirty="0">
                <a:solidFill>
                  <a:srgbClr val="E96751"/>
                </a:solidFill>
              </a:rPr>
              <a:t>:</a:t>
            </a:r>
          </a:p>
          <a:p>
            <a:pPr marL="342900" indent="-342900">
              <a:spcAft>
                <a:spcPts val="600"/>
              </a:spcAft>
              <a:buFont typeface="Arial" panose="020B0604020202020204" pitchFamily="34" charset="0"/>
              <a:buChar char="•"/>
            </a:pPr>
            <a:r>
              <a:rPr lang="en-US" sz="2100" b="1" dirty="0"/>
              <a:t>Tree Houses: </a:t>
            </a:r>
            <a:r>
              <a:rPr lang="en-US" sz="2100" dirty="0"/>
              <a:t>Built among the trees, fully equipped with private bathrooms. Elevated decks offer forest views and a feeling of immersion in nature</a:t>
            </a:r>
          </a:p>
          <a:p>
            <a:pPr marL="342900" indent="-342900">
              <a:spcAft>
                <a:spcPts val="600"/>
              </a:spcAft>
              <a:buFont typeface="Arial" panose="020B0604020202020204" pitchFamily="34" charset="0"/>
              <a:buChar char="•"/>
            </a:pPr>
            <a:r>
              <a:rPr lang="en-US" sz="2100" b="1" dirty="0"/>
              <a:t>Pier Tents. </a:t>
            </a:r>
            <a:r>
              <a:rPr lang="en-US" sz="2100" dirty="0"/>
              <a:t>Set over a natural stream and </a:t>
            </a:r>
            <a:r>
              <a:rPr lang="en-US" sz="2100" dirty="0" err="1"/>
              <a:t>pondsWooden</a:t>
            </a:r>
            <a:r>
              <a:rPr lang="en-US" sz="2100" dirty="0"/>
              <a:t> platforms, luxury beds, and electricity included. Guests hear the gentle sound of flowing water beneath</a:t>
            </a:r>
          </a:p>
          <a:p>
            <a:pPr marL="342900" indent="-342900">
              <a:spcAft>
                <a:spcPts val="600"/>
              </a:spcAft>
              <a:buFont typeface="Arial" panose="020B0604020202020204" pitchFamily="34" charset="0"/>
              <a:buChar char="•"/>
            </a:pPr>
            <a:r>
              <a:rPr lang="en-US" sz="2100" b="1" dirty="0"/>
              <a:t>Glamping Tents. </a:t>
            </a:r>
            <a:r>
              <a:rPr lang="en-US" sz="2100" dirty="0"/>
              <a:t>Spacious, safari-style tents with wooden flooring and private hot tubs. Some include en-suite bathrooms</a:t>
            </a:r>
          </a:p>
          <a:p>
            <a:pPr marL="342900" indent="-342900">
              <a:spcAft>
                <a:spcPts val="600"/>
              </a:spcAft>
              <a:buFont typeface="Arial" panose="020B0604020202020204" pitchFamily="34" charset="0"/>
              <a:buChar char="•"/>
            </a:pPr>
            <a:r>
              <a:rPr lang="en-US" sz="2100" b="1" dirty="0"/>
              <a:t>Apartments (Luxury Suites).</a:t>
            </a:r>
            <a:r>
              <a:rPr lang="en-US" sz="2100" dirty="0"/>
              <a:t>For guests wanting more comfort and privacy. Full kitchens, living areas, and eco-conscious interiors</a:t>
            </a:r>
          </a:p>
          <a:p>
            <a:pPr>
              <a:spcAft>
                <a:spcPts val="600"/>
              </a:spcAft>
            </a:pPr>
            <a:endParaRPr lang="en-US" sz="1000" dirty="0"/>
          </a:p>
          <a:p>
            <a:r>
              <a:rPr lang="en-US" b="1" dirty="0">
                <a:solidFill>
                  <a:srgbClr val="3B7F81"/>
                </a:solidFill>
              </a:rPr>
              <a:t>Stay in the Midst of Nature: </a:t>
            </a:r>
            <a:r>
              <a:rPr lang="en-US" b="1" i="1" dirty="0">
                <a:solidFill>
                  <a:srgbClr val="3B7F81"/>
                </a:solidFill>
              </a:rPr>
              <a:t>‘</a:t>
            </a:r>
            <a:r>
              <a:rPr lang="en-US" i="1" dirty="0">
                <a:solidFill>
                  <a:srgbClr val="3B7F81"/>
                </a:solidFill>
              </a:rPr>
              <a:t>Garden Village Bled is a world unlike any other. It offers five different types of accommodation – all of them among the trees, bringing you closer to the luxury of nature’</a:t>
            </a:r>
            <a:endParaRPr lang="en-US" sz="2100" i="1" dirty="0">
              <a:solidFill>
                <a:srgbClr val="3B7F81"/>
              </a:solidFill>
            </a:endParaRPr>
          </a:p>
          <a:p>
            <a:pPr>
              <a:spcAft>
                <a:spcPts val="600"/>
              </a:spcAft>
            </a:pPr>
            <a:endParaRPr lang="en-IE" dirty="0">
              <a:solidFill>
                <a:srgbClr val="494949"/>
              </a:solidFill>
            </a:endParaRPr>
          </a:p>
        </p:txBody>
      </p:sp>
      <p:sp>
        <p:nvSpPr>
          <p:cNvPr id="8" name="Text Placeholder 7">
            <a:extLst>
              <a:ext uri="{FF2B5EF4-FFF2-40B4-BE49-F238E27FC236}">
                <a16:creationId xmlns:a16="http://schemas.microsoft.com/office/drawing/2014/main" id="{162F0310-BD30-25BD-DEE2-7DE9A8E283BD}"/>
              </a:ext>
            </a:extLst>
          </p:cNvPr>
          <p:cNvSpPr>
            <a:spLocks noGrp="1"/>
          </p:cNvSpPr>
          <p:nvPr>
            <p:ph type="body" sz="quarter" idx="66"/>
          </p:nvPr>
        </p:nvSpPr>
        <p:spPr/>
        <p:txBody>
          <a:bodyPr/>
          <a:lstStyle/>
          <a:p>
            <a:r>
              <a:rPr lang="en-US" dirty="0"/>
              <a:t>Images from Garden Village Bled, Slovenia</a:t>
            </a:r>
          </a:p>
          <a:p>
            <a:endParaRPr lang="en-IE" dirty="0"/>
          </a:p>
        </p:txBody>
      </p:sp>
      <p:pic>
        <p:nvPicPr>
          <p:cNvPr id="11" name="Picture 10">
            <a:extLst>
              <a:ext uri="{FF2B5EF4-FFF2-40B4-BE49-F238E27FC236}">
                <a16:creationId xmlns:a16="http://schemas.microsoft.com/office/drawing/2014/main" id="{E66D9686-486F-F193-9785-0CDF1A6BB435}"/>
              </a:ext>
            </a:extLst>
          </p:cNvPr>
          <p:cNvPicPr>
            <a:picLocks noChangeAspect="1"/>
          </p:cNvPicPr>
          <p:nvPr/>
        </p:nvPicPr>
        <p:blipFill>
          <a:blip r:embed="rId3"/>
          <a:srcRect l="6153" r="6526" b="1381"/>
          <a:stretch>
            <a:fillRect/>
          </a:stretch>
        </p:blipFill>
        <p:spPr>
          <a:xfrm>
            <a:off x="368820" y="0"/>
            <a:ext cx="3200175" cy="2017950"/>
          </a:xfrm>
          <a:prstGeom prst="rect">
            <a:avLst/>
          </a:prstGeom>
        </p:spPr>
      </p:pic>
      <p:pic>
        <p:nvPicPr>
          <p:cNvPr id="28678" name="Picture 6">
            <a:extLst>
              <a:ext uri="{FF2B5EF4-FFF2-40B4-BE49-F238E27FC236}">
                <a16:creationId xmlns:a16="http://schemas.microsoft.com/office/drawing/2014/main" id="{35FD345C-6A58-D27E-F4D5-DB37830EC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44145"/>
            <a:ext cx="4178690" cy="233310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176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3AE86-F36A-C261-04CC-B98DA20F86A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0AB3594-019F-054D-8380-41BBA3DDA0CE}"/>
              </a:ext>
            </a:extLst>
          </p:cNvPr>
          <p:cNvSpPr>
            <a:spLocks noGrp="1"/>
          </p:cNvSpPr>
          <p:nvPr>
            <p:ph type="body" sz="quarter" idx="21"/>
          </p:nvPr>
        </p:nvSpPr>
        <p:spPr>
          <a:xfrm>
            <a:off x="4594467" y="196156"/>
            <a:ext cx="7292733" cy="3499183"/>
          </a:xfrm>
        </p:spPr>
        <p:txBody>
          <a:bodyPr/>
          <a:lstStyle/>
          <a:p>
            <a:pPr>
              <a:spcAft>
                <a:spcPts val="600"/>
              </a:spcAft>
            </a:pPr>
            <a:r>
              <a:rPr lang="en-US" sz="2400" b="1" dirty="0">
                <a:solidFill>
                  <a:srgbClr val="E96751"/>
                </a:solidFill>
              </a:rPr>
              <a:t>Sustainability </a:t>
            </a:r>
          </a:p>
          <a:p>
            <a:pPr>
              <a:spcAft>
                <a:spcPts val="600"/>
              </a:spcAft>
            </a:pPr>
            <a:r>
              <a:rPr lang="en-US" dirty="0"/>
              <a:t>They built with </a:t>
            </a:r>
            <a:r>
              <a:rPr lang="en-US" b="1" dirty="0"/>
              <a:t>sustainability at the core </a:t>
            </a:r>
            <a:r>
              <a:rPr lang="en-US" dirty="0"/>
              <a:t>(solar energy, on-site organic greenhouse restaurant) and have been very successful in attracting global visitors at premium rates. See how they integrate sustainability into every aspect of their operations: </a:t>
            </a:r>
          </a:p>
          <a:p>
            <a:pPr marL="342900" indent="-342900">
              <a:spcAft>
                <a:spcPts val="600"/>
              </a:spcAft>
              <a:buFont typeface="Arial" panose="020B0604020202020204" pitchFamily="34" charset="0"/>
              <a:buChar char="•"/>
            </a:pPr>
            <a:r>
              <a:rPr lang="en-US" b="1" dirty="0"/>
              <a:t>Eco-Friendly Accommodations</a:t>
            </a:r>
            <a:r>
              <a:rPr lang="en-US" dirty="0"/>
              <a:t>: Structures are built using natural materials, blending seamlessly with the surrounding environment.</a:t>
            </a:r>
          </a:p>
          <a:p>
            <a:pPr marL="342900" indent="-342900">
              <a:spcAft>
                <a:spcPts val="600"/>
              </a:spcAft>
              <a:buFont typeface="Arial" panose="020B0604020202020204" pitchFamily="34" charset="0"/>
              <a:buChar char="•"/>
            </a:pPr>
            <a:r>
              <a:rPr lang="en-US" b="1" dirty="0"/>
              <a:t>Natural Water Features</a:t>
            </a:r>
            <a:r>
              <a:rPr lang="en-US" dirty="0"/>
              <a:t>: The resort includes a swimming pond purified by aquatic plants and a stream that runs through the restaurant, enhancing the natural ambience. </a:t>
            </a:r>
            <a:r>
              <a:rPr lang="en-US" b="1" dirty="0"/>
              <a:t>On-Site Organic Garden</a:t>
            </a:r>
            <a:r>
              <a:rPr lang="en-US" dirty="0"/>
              <a:t>: Guests are encouraged to pick vegetables, herbs, and fruits from the resort's gardens, promoting a farm-to-table experience.</a:t>
            </a:r>
          </a:p>
          <a:p>
            <a:pPr marL="342900" indent="-342900">
              <a:spcAft>
                <a:spcPts val="600"/>
              </a:spcAft>
              <a:buFont typeface="Arial" panose="020B0604020202020204" pitchFamily="34" charset="0"/>
              <a:buChar char="•"/>
            </a:pPr>
            <a:r>
              <a:rPr lang="en-US" b="1" dirty="0"/>
              <a:t>Energy Efficiency</a:t>
            </a:r>
            <a:r>
              <a:rPr lang="en-US" dirty="0"/>
              <a:t>: Accommodations are designed for energy efficiency, and the resort utilizes renewable energy sources where possible.</a:t>
            </a:r>
          </a:p>
          <a:p>
            <a:pPr marL="342900" indent="-342900">
              <a:spcAft>
                <a:spcPts val="600"/>
              </a:spcAft>
              <a:buFont typeface="Arial" panose="020B0604020202020204" pitchFamily="34" charset="0"/>
              <a:buChar char="•"/>
            </a:pPr>
            <a:r>
              <a:rPr lang="en-US" sz="2000" b="1" dirty="0"/>
              <a:t>Source: </a:t>
            </a:r>
            <a:r>
              <a:rPr lang="en-US" sz="2000" dirty="0">
                <a:solidFill>
                  <a:srgbClr val="00B0F0"/>
                </a:solidFill>
                <a:hlinkClick r:id="rId2">
                  <a:extLst>
                    <a:ext uri="{A12FA001-AC4F-418D-AE19-62706E023703}">
                      <ahyp:hlinkClr xmlns:ahyp="http://schemas.microsoft.com/office/drawing/2018/hyperlinkcolor" val="tx"/>
                    </a:ext>
                  </a:extLst>
                </a:hlinkClick>
              </a:rPr>
              <a:t>Slovenia Tourism – Destination Case Studies</a:t>
            </a:r>
            <a:endParaRPr lang="en-US" sz="2000" dirty="0">
              <a:solidFill>
                <a:srgbClr val="00B0F0"/>
              </a:solidFill>
            </a:endParaRPr>
          </a:p>
          <a:p>
            <a:pPr>
              <a:spcAft>
                <a:spcPts val="600"/>
              </a:spcAft>
            </a:pPr>
            <a:endParaRPr lang="en-US" sz="2000" b="1" dirty="0">
              <a:solidFill>
                <a:srgbClr val="E96751"/>
              </a:solidFill>
            </a:endParaRPr>
          </a:p>
          <a:p>
            <a:pPr>
              <a:spcAft>
                <a:spcPts val="600"/>
              </a:spcAft>
            </a:pPr>
            <a:endParaRPr lang="en-IE" dirty="0">
              <a:solidFill>
                <a:srgbClr val="494949"/>
              </a:solidFill>
            </a:endParaRPr>
          </a:p>
        </p:txBody>
      </p:sp>
      <p:sp>
        <p:nvSpPr>
          <p:cNvPr id="8" name="Text Placeholder 7">
            <a:extLst>
              <a:ext uri="{FF2B5EF4-FFF2-40B4-BE49-F238E27FC236}">
                <a16:creationId xmlns:a16="http://schemas.microsoft.com/office/drawing/2014/main" id="{809CDDF4-C80A-6F9A-353B-C81102543653}"/>
              </a:ext>
            </a:extLst>
          </p:cNvPr>
          <p:cNvSpPr>
            <a:spLocks noGrp="1"/>
          </p:cNvSpPr>
          <p:nvPr>
            <p:ph type="body" sz="quarter" idx="66"/>
          </p:nvPr>
        </p:nvSpPr>
        <p:spPr/>
        <p:txBody>
          <a:bodyPr/>
          <a:lstStyle/>
          <a:p>
            <a:r>
              <a:rPr lang="en-US" dirty="0"/>
              <a:t>Images from Garden Village Bled, Slovenia</a:t>
            </a:r>
          </a:p>
          <a:p>
            <a:endParaRPr lang="en-IE" dirty="0"/>
          </a:p>
        </p:txBody>
      </p:sp>
      <p:pic>
        <p:nvPicPr>
          <p:cNvPr id="7" name="Picture 6">
            <a:extLst>
              <a:ext uri="{FF2B5EF4-FFF2-40B4-BE49-F238E27FC236}">
                <a16:creationId xmlns:a16="http://schemas.microsoft.com/office/drawing/2014/main" id="{06350641-A929-08B9-65E4-B1103A7905F2}"/>
              </a:ext>
            </a:extLst>
          </p:cNvPr>
          <p:cNvPicPr>
            <a:picLocks noChangeAspect="1"/>
          </p:cNvPicPr>
          <p:nvPr/>
        </p:nvPicPr>
        <p:blipFill>
          <a:blip r:embed="rId3"/>
          <a:srcRect l="10257" r="7292"/>
          <a:stretch>
            <a:fillRect/>
          </a:stretch>
        </p:blipFill>
        <p:spPr>
          <a:xfrm>
            <a:off x="389861" y="-1"/>
            <a:ext cx="3179134" cy="2152833"/>
          </a:xfrm>
          <a:prstGeom prst="rect">
            <a:avLst/>
          </a:prstGeom>
        </p:spPr>
      </p:pic>
      <p:sp>
        <p:nvSpPr>
          <p:cNvPr id="11" name="Text Placeholder 1">
            <a:extLst>
              <a:ext uri="{FF2B5EF4-FFF2-40B4-BE49-F238E27FC236}">
                <a16:creationId xmlns:a16="http://schemas.microsoft.com/office/drawing/2014/main" id="{E1E476F0-CF30-5952-296A-2C3982A3F3EF}"/>
              </a:ext>
            </a:extLst>
          </p:cNvPr>
          <p:cNvSpPr>
            <a:spLocks noGrp="1"/>
          </p:cNvSpPr>
          <p:nvPr>
            <p:ph type="body" sz="quarter" idx="18"/>
          </p:nvPr>
        </p:nvSpPr>
        <p:spPr>
          <a:xfrm>
            <a:off x="691820" y="3186444"/>
            <a:ext cx="2774394" cy="1049221"/>
          </a:xfrm>
        </p:spPr>
        <p:txBody>
          <a:bodyPr/>
          <a:lstStyle/>
          <a:p>
            <a:pPr algn="ctr">
              <a:lnSpc>
                <a:spcPct val="100000"/>
              </a:lnSpc>
            </a:pPr>
            <a:r>
              <a:rPr lang="en-IE" sz="3000" dirty="0"/>
              <a:t>Click to Watch Video</a:t>
            </a:r>
          </a:p>
        </p:txBody>
      </p:sp>
      <p:sp>
        <p:nvSpPr>
          <p:cNvPr id="12" name="Text Placeholder 2">
            <a:extLst>
              <a:ext uri="{FF2B5EF4-FFF2-40B4-BE49-F238E27FC236}">
                <a16:creationId xmlns:a16="http://schemas.microsoft.com/office/drawing/2014/main" id="{8ADCF753-5D3F-1285-3505-84E043E7994D}"/>
              </a:ext>
            </a:extLst>
          </p:cNvPr>
          <p:cNvSpPr>
            <a:spLocks noGrp="1"/>
          </p:cNvSpPr>
          <p:nvPr>
            <p:ph type="body" sz="quarter" idx="19"/>
          </p:nvPr>
        </p:nvSpPr>
        <p:spPr>
          <a:xfrm>
            <a:off x="691820" y="2264325"/>
            <a:ext cx="2774394" cy="385564"/>
          </a:xfrm>
        </p:spPr>
        <p:txBody>
          <a:bodyPr/>
          <a:lstStyle/>
          <a:p>
            <a:r>
              <a:rPr lang="en-IE" dirty="0"/>
              <a:t>Case Study</a:t>
            </a:r>
          </a:p>
        </p:txBody>
      </p:sp>
      <p:pic>
        <p:nvPicPr>
          <p:cNvPr id="14" name="Picture 13">
            <a:hlinkClick r:id="rId4"/>
            <a:extLst>
              <a:ext uri="{FF2B5EF4-FFF2-40B4-BE49-F238E27FC236}">
                <a16:creationId xmlns:a16="http://schemas.microsoft.com/office/drawing/2014/main" id="{81C4E5E7-8DE0-B340-E009-0D52837DDD30}"/>
              </a:ext>
            </a:extLst>
          </p:cNvPr>
          <p:cNvPicPr>
            <a:picLocks noChangeAspect="1"/>
          </p:cNvPicPr>
          <p:nvPr/>
        </p:nvPicPr>
        <p:blipFill>
          <a:blip r:embed="rId5"/>
          <a:stretch>
            <a:fillRect/>
          </a:stretch>
        </p:blipFill>
        <p:spPr>
          <a:xfrm>
            <a:off x="138224" y="4208112"/>
            <a:ext cx="4274288" cy="2318022"/>
          </a:xfrm>
          <a:prstGeom prst="rect">
            <a:avLst/>
          </a:prstGeom>
        </p:spPr>
      </p:pic>
    </p:spTree>
    <p:extLst>
      <p:ext uri="{BB962C8B-B14F-4D97-AF65-F5344CB8AC3E}">
        <p14:creationId xmlns:p14="http://schemas.microsoft.com/office/powerpoint/2010/main" val="1269112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C5DB8-47CE-6D83-F3C4-87E2446510E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994A50F-E82B-C265-813D-8B9D3E419622}"/>
              </a:ext>
            </a:extLst>
          </p:cNvPr>
          <p:cNvSpPr>
            <a:spLocks noGrp="1"/>
          </p:cNvSpPr>
          <p:nvPr>
            <p:ph type="body" sz="quarter" idx="21"/>
          </p:nvPr>
        </p:nvSpPr>
        <p:spPr>
          <a:xfrm>
            <a:off x="4594467" y="196156"/>
            <a:ext cx="7292733" cy="3499183"/>
          </a:xfrm>
        </p:spPr>
        <p:txBody>
          <a:bodyPr/>
          <a:lstStyle/>
          <a:p>
            <a:pPr>
              <a:spcAft>
                <a:spcPts val="600"/>
              </a:spcAft>
            </a:pPr>
            <a:r>
              <a:rPr lang="en-US" sz="2400" b="1" dirty="0">
                <a:solidFill>
                  <a:srgbClr val="E96751"/>
                </a:solidFill>
              </a:rPr>
              <a:t>Funding and Development:</a:t>
            </a:r>
          </a:p>
          <a:p>
            <a:pPr>
              <a:spcAft>
                <a:spcPts val="600"/>
              </a:spcAft>
            </a:pPr>
            <a:r>
              <a:rPr lang="en-US" dirty="0"/>
              <a:t>The resort was developed through a </a:t>
            </a:r>
            <a:r>
              <a:rPr lang="en-US" b="1" dirty="0"/>
              <a:t>partnership </a:t>
            </a:r>
            <a:r>
              <a:rPr lang="en-US" dirty="0"/>
              <a:t>between an investor with experience in tourism and the owner of the previously neglected nursery site. </a:t>
            </a:r>
          </a:p>
          <a:p>
            <a:pPr>
              <a:spcAft>
                <a:spcPts val="600"/>
              </a:spcAft>
            </a:pPr>
            <a:r>
              <a:rPr lang="en-US" dirty="0"/>
              <a:t>While specific funding sources are not publicly detailed, the project in</a:t>
            </a:r>
            <a:r>
              <a:rPr lang="en-US" b="1" dirty="0"/>
              <a:t>volved collaboration with local and national stakeholders, </a:t>
            </a:r>
            <a:r>
              <a:rPr lang="en-US" dirty="0"/>
              <a:t>including the municipality, tourism </a:t>
            </a:r>
            <a:r>
              <a:rPr lang="en-US" dirty="0" err="1"/>
              <a:t>organisations</a:t>
            </a:r>
            <a:r>
              <a:rPr lang="en-US" dirty="0"/>
              <a:t>, and the national tourism board, to gain support and necessary permissions </a:t>
            </a:r>
          </a:p>
          <a:p>
            <a:pPr>
              <a:spcAft>
                <a:spcPts val="600"/>
              </a:spcAft>
            </a:pPr>
            <a:r>
              <a:rPr lang="en-US" dirty="0">
                <a:solidFill>
                  <a:srgbClr val="494949"/>
                </a:solidFill>
              </a:rPr>
              <a:t>It’s an example of a larger private investment that also received </a:t>
            </a:r>
            <a:r>
              <a:rPr lang="en-US" b="1" dirty="0">
                <a:solidFill>
                  <a:srgbClr val="494949"/>
                </a:solidFill>
              </a:rPr>
              <a:t>support from Slovenia’s tourism incentives</a:t>
            </a:r>
            <a:r>
              <a:rPr lang="en-US" dirty="0">
                <a:solidFill>
                  <a:srgbClr val="494949"/>
                </a:solidFill>
              </a:rPr>
              <a:t>, as it was highlighted as an innovative green resort financed with backing from the </a:t>
            </a:r>
            <a:r>
              <a:rPr lang="en-US" dirty="0">
                <a:solidFill>
                  <a:srgbClr val="E96751"/>
                </a:solidFill>
                <a:hlinkClick r:id="rId2">
                  <a:extLst>
                    <a:ext uri="{A12FA001-AC4F-418D-AE19-62706E023703}">
                      <ahyp:hlinkClr xmlns:ahyp="http://schemas.microsoft.com/office/drawing/2018/hyperlinkcolor" val="tx"/>
                    </a:ext>
                  </a:extLst>
                </a:hlinkClick>
              </a:rPr>
              <a:t>Ministry of Economy/Tourism</a:t>
            </a:r>
            <a:r>
              <a:rPr lang="en-US" dirty="0">
                <a:solidFill>
                  <a:srgbClr val="494949"/>
                </a:solidFill>
              </a:rPr>
              <a:t>. </a:t>
            </a:r>
          </a:p>
          <a:p>
            <a:pPr>
              <a:spcAft>
                <a:spcPts val="600"/>
              </a:spcAft>
            </a:pPr>
            <a:r>
              <a:rPr lang="en-US" b="1" dirty="0">
                <a:solidFill>
                  <a:srgbClr val="E96751"/>
                </a:solidFill>
              </a:rPr>
              <a:t>The takeaway: </a:t>
            </a:r>
            <a:r>
              <a:rPr lang="en-US" dirty="0">
                <a:solidFill>
                  <a:srgbClr val="494949"/>
                </a:solidFill>
              </a:rPr>
              <a:t>ambitious projects can seek a combination of </a:t>
            </a:r>
            <a:r>
              <a:rPr lang="en-US" b="1" dirty="0">
                <a:solidFill>
                  <a:srgbClr val="494949"/>
                </a:solidFill>
              </a:rPr>
              <a:t>private investors plus government support</a:t>
            </a:r>
            <a:r>
              <a:rPr lang="en-US" dirty="0">
                <a:solidFill>
                  <a:srgbClr val="494949"/>
                </a:solidFill>
              </a:rPr>
              <a:t> (in this case, possibly a favorable loan or subsidy via SPIRIT Slovenia) and achieve international visibility.</a:t>
            </a:r>
          </a:p>
          <a:p>
            <a:pPr>
              <a:spcAft>
                <a:spcPts val="600"/>
              </a:spcAft>
            </a:pPr>
            <a:endParaRPr lang="en-IE" dirty="0">
              <a:solidFill>
                <a:srgbClr val="494949"/>
              </a:solidFill>
            </a:endParaRPr>
          </a:p>
        </p:txBody>
      </p:sp>
      <p:sp>
        <p:nvSpPr>
          <p:cNvPr id="8" name="Text Placeholder 7">
            <a:extLst>
              <a:ext uri="{FF2B5EF4-FFF2-40B4-BE49-F238E27FC236}">
                <a16:creationId xmlns:a16="http://schemas.microsoft.com/office/drawing/2014/main" id="{622364C7-B834-9B1F-5219-ABA6E096D885}"/>
              </a:ext>
            </a:extLst>
          </p:cNvPr>
          <p:cNvSpPr>
            <a:spLocks noGrp="1"/>
          </p:cNvSpPr>
          <p:nvPr>
            <p:ph type="body" sz="quarter" idx="66"/>
          </p:nvPr>
        </p:nvSpPr>
        <p:spPr/>
        <p:txBody>
          <a:bodyPr/>
          <a:lstStyle/>
          <a:p>
            <a:r>
              <a:rPr lang="en-US" dirty="0"/>
              <a:t>Images from Garden Village Bled, Slovenia</a:t>
            </a:r>
          </a:p>
          <a:p>
            <a:endParaRPr lang="en-IE" dirty="0"/>
          </a:p>
        </p:txBody>
      </p:sp>
      <p:sp>
        <p:nvSpPr>
          <p:cNvPr id="13" name="Text Placeholder 1">
            <a:extLst>
              <a:ext uri="{FF2B5EF4-FFF2-40B4-BE49-F238E27FC236}">
                <a16:creationId xmlns:a16="http://schemas.microsoft.com/office/drawing/2014/main" id="{82F2E16D-9DB8-0FC1-617A-E21A8C1F21DF}"/>
              </a:ext>
            </a:extLst>
          </p:cNvPr>
          <p:cNvSpPr txBox="1">
            <a:spLocks/>
          </p:cNvSpPr>
          <p:nvPr/>
        </p:nvSpPr>
        <p:spPr>
          <a:xfrm>
            <a:off x="691820" y="3290474"/>
            <a:ext cx="277439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IE" sz="3000"/>
              <a:t>Garden Village Bled, Slovenia</a:t>
            </a:r>
          </a:p>
        </p:txBody>
      </p:sp>
      <p:pic>
        <p:nvPicPr>
          <p:cNvPr id="16" name="Picture 15">
            <a:extLst>
              <a:ext uri="{FF2B5EF4-FFF2-40B4-BE49-F238E27FC236}">
                <a16:creationId xmlns:a16="http://schemas.microsoft.com/office/drawing/2014/main" id="{95572874-7613-DE73-A102-622D32BA7E4D}"/>
              </a:ext>
            </a:extLst>
          </p:cNvPr>
          <p:cNvPicPr>
            <a:picLocks noChangeAspect="1"/>
          </p:cNvPicPr>
          <p:nvPr/>
        </p:nvPicPr>
        <p:blipFill>
          <a:blip r:embed="rId3"/>
          <a:stretch>
            <a:fillRect/>
          </a:stretch>
        </p:blipFill>
        <p:spPr>
          <a:xfrm>
            <a:off x="382772" y="10563"/>
            <a:ext cx="3186223" cy="3186223"/>
          </a:xfrm>
          <a:prstGeom prst="rect">
            <a:avLst/>
          </a:prstGeom>
        </p:spPr>
      </p:pic>
      <p:pic>
        <p:nvPicPr>
          <p:cNvPr id="2" name="Picture 1" descr="Co-funded by the European Union logo in png for web usage">
            <a:extLst>
              <a:ext uri="{FF2B5EF4-FFF2-40B4-BE49-F238E27FC236}">
                <a16:creationId xmlns:a16="http://schemas.microsoft.com/office/drawing/2014/main" id="{676F0CAA-19E4-5EFB-0D67-3AFDE86C56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3" name="Rectangle 2">
            <a:extLst>
              <a:ext uri="{FF2B5EF4-FFF2-40B4-BE49-F238E27FC236}">
                <a16:creationId xmlns:a16="http://schemas.microsoft.com/office/drawing/2014/main" id="{B6FCBC3E-EAD3-74AE-5AAA-27BBAB2C3191}"/>
              </a:ext>
            </a:extLst>
          </p:cNvPr>
          <p:cNvSpPr/>
          <p:nvPr/>
        </p:nvSpPr>
        <p:spPr>
          <a:xfrm>
            <a:off x="3345743" y="6283747"/>
            <a:ext cx="5121982" cy="438582"/>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4" name="Group 3">
            <a:extLst>
              <a:ext uri="{FF2B5EF4-FFF2-40B4-BE49-F238E27FC236}">
                <a16:creationId xmlns:a16="http://schemas.microsoft.com/office/drawing/2014/main" id="{5CB482CB-24BE-1410-316A-6C538E50ED0E}"/>
              </a:ext>
            </a:extLst>
          </p:cNvPr>
          <p:cNvGrpSpPr/>
          <p:nvPr/>
        </p:nvGrpSpPr>
        <p:grpSpPr>
          <a:xfrm>
            <a:off x="441852" y="5906548"/>
            <a:ext cx="1307461" cy="742180"/>
            <a:chOff x="340586" y="8789227"/>
            <a:chExt cx="1307461" cy="742180"/>
          </a:xfrm>
        </p:grpSpPr>
        <p:sp>
          <p:nvSpPr>
            <p:cNvPr id="5" name="Rectangle 4">
              <a:extLst>
                <a:ext uri="{FF2B5EF4-FFF2-40B4-BE49-F238E27FC236}">
                  <a16:creationId xmlns:a16="http://schemas.microsoft.com/office/drawing/2014/main" id="{A2DE412D-03E2-8CAB-9C2E-D556C1CFC601}"/>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5">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7" name="Picture 6">
              <a:extLst>
                <a:ext uri="{FF2B5EF4-FFF2-40B4-BE49-F238E27FC236}">
                  <a16:creationId xmlns:a16="http://schemas.microsoft.com/office/drawing/2014/main" id="{5EF4CE0E-7B81-24E8-C000-D5E2848055C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525349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FE2913B-5638-C3EE-1CCD-750D79641FB6}"/>
              </a:ext>
            </a:extLst>
          </p:cNvPr>
          <p:cNvPicPr>
            <a:picLocks noChangeAspect="1"/>
          </p:cNvPicPr>
          <p:nvPr/>
        </p:nvPicPr>
        <p:blipFill>
          <a:blip r:embed="rId2"/>
          <a:stretch>
            <a:fillRect/>
          </a:stretch>
        </p:blipFill>
        <p:spPr>
          <a:xfrm>
            <a:off x="165860" y="66205"/>
            <a:ext cx="11860280" cy="6725589"/>
          </a:xfrm>
          <a:prstGeom prst="rect">
            <a:avLst/>
          </a:prstGeom>
        </p:spPr>
      </p:pic>
    </p:spTree>
    <p:extLst>
      <p:ext uri="{BB962C8B-B14F-4D97-AF65-F5344CB8AC3E}">
        <p14:creationId xmlns:p14="http://schemas.microsoft.com/office/powerpoint/2010/main" val="319553709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13696</TotalTime>
  <Words>694</Words>
  <Application>Microsoft Office PowerPoint</Application>
  <PresentationFormat>Widescreen</PresentationFormat>
  <Paragraphs>36</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Aptos</vt:lpstr>
      <vt:lpstr>Arial</vt:lpstr>
      <vt:lpstr>Calibri</vt:lpstr>
      <vt:lpstr>Montserrat</vt:lpstr>
      <vt:lpstr>Montserrat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562</cp:revision>
  <dcterms:created xsi:type="dcterms:W3CDTF">2020-10-14T13:32:04Z</dcterms:created>
  <dcterms:modified xsi:type="dcterms:W3CDTF">2025-08-20T19:22:57Z</dcterms:modified>
</cp:coreProperties>
</file>