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6525" r:id="rId2"/>
    <p:sldId id="6810" r:id="rId3"/>
    <p:sldId id="681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597"/>
    <a:srgbClr val="5A5A5A"/>
    <a:srgbClr val="E96751"/>
    <a:srgbClr val="494949"/>
    <a:srgbClr val="EC7C69"/>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ogue.com/article/son-blanc-farmhouse-first-look.com" TargetMode="Externa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sonblancmenorca.com/" TargetMode="External"/><Relationship Id="rId7" Type="http://schemas.openxmlformats.org/officeDocument/2006/relationships/image" Target="../media/image3.png"/><Relationship Id="rId2" Type="http://schemas.openxmlformats.org/officeDocument/2006/relationships/hyperlink" Target="https://www.youtube.com/watch?v=-2ihmF1drM4" TargetMode="External"/><Relationship Id="rId1" Type="http://schemas.openxmlformats.org/officeDocument/2006/relationships/slideLayout" Target="../slideLayouts/slideLayout32.xml"/><Relationship Id="rId6" Type="http://schemas.openxmlformats.org/officeDocument/2006/relationships/hyperlink" Target="https://creativecommons.org/licenses/by-sa/4.0/?ref=chooser-v1" TargetMode="External"/><Relationship Id="rId5"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599570" y="4919936"/>
            <a:ext cx="3419979" cy="1049221"/>
          </a:xfrm>
          <a:prstGeom prst="rect">
            <a:avLst/>
          </a:prstGeom>
        </p:spPr>
        <p:txBody>
          <a:bodyPr/>
          <a:lstStyle/>
          <a:p>
            <a:r>
              <a:rPr lang="en-IE" b="0" dirty="0"/>
              <a:t>Son Blanc, Menorca, Spain</a:t>
            </a:r>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958765"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083473" y="5700218"/>
            <a:ext cx="3419980" cy="923330"/>
          </a:xfrm>
          <a:prstGeom prst="rect">
            <a:avLst/>
          </a:prstGeom>
          <a:noFill/>
        </p:spPr>
        <p:txBody>
          <a:bodyPr wrap="square" rtlCol="0">
            <a:spAutoFit/>
          </a:bodyPr>
          <a:lstStyle/>
          <a:p>
            <a:r>
              <a:rPr lang="en-IE" b="1" dirty="0">
                <a:solidFill>
                  <a:srgbClr val="414141"/>
                </a:solidFill>
              </a:rPr>
              <a:t>Website </a:t>
            </a:r>
            <a:r>
              <a:rPr lang="en-US" dirty="0">
                <a:solidFill>
                  <a:srgbClr val="00B0F0"/>
                </a:solidFill>
                <a:hlinkClick r:id="rId2">
                  <a:extLst>
                    <a:ext uri="{A12FA001-AC4F-418D-AE19-62706E023703}">
                      <ahyp:hlinkClr xmlns:ahyp="http://schemas.microsoft.com/office/drawing/2018/hyperlinkcolor" val="tx"/>
                    </a:ext>
                  </a:extLst>
                </a:hlinkClick>
              </a:rPr>
              <a:t>Vogue: Inside Son Blanc Farmhouse, a New Eco-Retreat in Menorca</a:t>
            </a:r>
            <a:endParaRPr lang="en-US" dirty="0">
              <a:solidFill>
                <a:srgbClr val="00B0F0"/>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2" name="Picture 1">
            <a:extLst>
              <a:ext uri="{FF2B5EF4-FFF2-40B4-BE49-F238E27FC236}">
                <a16:creationId xmlns:a16="http://schemas.microsoft.com/office/drawing/2014/main" id="{E88A0D24-1549-D8F2-D466-E097E35C3D56}"/>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
        <p:nvSpPr>
          <p:cNvPr id="8" name="Text Placeholder 7">
            <a:extLst>
              <a:ext uri="{FF2B5EF4-FFF2-40B4-BE49-F238E27FC236}">
                <a16:creationId xmlns:a16="http://schemas.microsoft.com/office/drawing/2014/main" id="{D038722A-0885-B555-21C5-C64648E611EF}"/>
              </a:ext>
            </a:extLst>
          </p:cNvPr>
          <p:cNvSpPr>
            <a:spLocks noGrp="1"/>
          </p:cNvSpPr>
          <p:nvPr>
            <p:ph type="body" sz="quarter" idx="21"/>
          </p:nvPr>
        </p:nvSpPr>
        <p:spPr>
          <a:xfrm>
            <a:off x="7746924" y="484341"/>
            <a:ext cx="3934542" cy="5147782"/>
          </a:xfrm>
        </p:spPr>
        <p:txBody>
          <a:bodyPr/>
          <a:lstStyle/>
          <a:p>
            <a:r>
              <a:rPr lang="en-IE" sz="2800" dirty="0">
                <a:solidFill>
                  <a:srgbClr val="E96751"/>
                </a:solidFill>
              </a:rPr>
              <a:t>Traditional Menorcan Farmhouse</a:t>
            </a:r>
          </a:p>
          <a:p>
            <a:r>
              <a:rPr lang="en-IE" sz="2800" dirty="0">
                <a:solidFill>
                  <a:srgbClr val="E96751"/>
                </a:solidFill>
              </a:rPr>
              <a:t>.</a:t>
            </a:r>
          </a:p>
          <a:p>
            <a:endParaRPr lang="en-US" dirty="0">
              <a:solidFill>
                <a:srgbClr val="5A5A5A"/>
              </a:solidFill>
            </a:endParaRPr>
          </a:p>
          <a:p>
            <a:endParaRPr lang="en-IE" dirty="0">
              <a:solidFill>
                <a:srgbClr val="5A5A5A"/>
              </a:solidFill>
            </a:endParaRPr>
          </a:p>
        </p:txBody>
      </p:sp>
      <p:sp>
        <p:nvSpPr>
          <p:cNvPr id="7" name="TextBox 6">
            <a:extLst>
              <a:ext uri="{FF2B5EF4-FFF2-40B4-BE49-F238E27FC236}">
                <a16:creationId xmlns:a16="http://schemas.microsoft.com/office/drawing/2014/main" id="{7BE8570B-482E-85E7-E574-5BD909D3B26A}"/>
              </a:ext>
            </a:extLst>
          </p:cNvPr>
          <p:cNvSpPr txBox="1"/>
          <p:nvPr/>
        </p:nvSpPr>
        <p:spPr>
          <a:xfrm>
            <a:off x="7746925" y="1432788"/>
            <a:ext cx="4093142" cy="4893647"/>
          </a:xfrm>
          <a:prstGeom prst="rect">
            <a:avLst/>
          </a:prstGeom>
          <a:noFill/>
        </p:spPr>
        <p:txBody>
          <a:bodyPr wrap="square">
            <a:spAutoFit/>
          </a:bodyPr>
          <a:lstStyle/>
          <a:p>
            <a:r>
              <a:rPr lang="en-US" sz="2400" dirty="0">
                <a:solidFill>
                  <a:srgbClr val="5A5A5A"/>
                </a:solidFill>
              </a:rPr>
              <a:t>A lovingly </a:t>
            </a:r>
            <a:r>
              <a:rPr lang="en-US" sz="2400" b="1" dirty="0">
                <a:solidFill>
                  <a:srgbClr val="5A5A5A"/>
                </a:solidFill>
              </a:rPr>
              <a:t>restored traditional Menorcan farmhouse </a:t>
            </a:r>
            <a:r>
              <a:rPr lang="en-US" sz="2400" dirty="0">
                <a:solidFill>
                  <a:srgbClr val="5A5A5A"/>
                </a:solidFill>
              </a:rPr>
              <a:t>to an </a:t>
            </a:r>
            <a:r>
              <a:rPr lang="en-US" sz="2400" b="1" dirty="0">
                <a:solidFill>
                  <a:srgbClr val="5A5A5A"/>
                </a:solidFill>
              </a:rPr>
              <a:t>eco-hotel,</a:t>
            </a:r>
            <a:r>
              <a:rPr lang="en-US" sz="2400" dirty="0">
                <a:solidFill>
                  <a:srgbClr val="5A5A5A"/>
                </a:solidFill>
              </a:rPr>
              <a:t> designed to blend seamlessly with the breathtaking landscape.</a:t>
            </a:r>
          </a:p>
          <a:p>
            <a:endParaRPr lang="en-US" sz="2400" dirty="0">
              <a:solidFill>
                <a:srgbClr val="5A5A5A"/>
              </a:solidFill>
            </a:endParaRPr>
          </a:p>
          <a:p>
            <a:r>
              <a:rPr lang="en-US" sz="2400" dirty="0">
                <a:solidFill>
                  <a:srgbClr val="5A5A5A"/>
                </a:solidFill>
              </a:rPr>
              <a:t>Converted into a </a:t>
            </a:r>
            <a:r>
              <a:rPr lang="en-US" sz="2400" b="1" dirty="0">
                <a:solidFill>
                  <a:srgbClr val="5A5A5A"/>
                </a:solidFill>
              </a:rPr>
              <a:t>14-room retreat </a:t>
            </a:r>
            <a:r>
              <a:rPr lang="en-US" sz="2400" dirty="0">
                <a:solidFill>
                  <a:srgbClr val="5A5A5A"/>
                </a:solidFill>
              </a:rPr>
              <a:t>through</a:t>
            </a:r>
            <a:r>
              <a:rPr lang="en-US" sz="2400" b="1" dirty="0">
                <a:solidFill>
                  <a:srgbClr val="5A5A5A"/>
                </a:solidFill>
              </a:rPr>
              <a:t> </a:t>
            </a:r>
            <a:r>
              <a:rPr lang="en-US" sz="2400" dirty="0">
                <a:solidFill>
                  <a:srgbClr val="5A5A5A"/>
                </a:solidFill>
              </a:rPr>
              <a:t>creative </a:t>
            </a:r>
            <a:r>
              <a:rPr lang="en-US" sz="2400" b="1" dirty="0">
                <a:solidFill>
                  <a:srgbClr val="5A5A5A"/>
                </a:solidFill>
              </a:rPr>
              <a:t>community collaboration</a:t>
            </a:r>
            <a:r>
              <a:rPr lang="en-US" sz="2400" dirty="0">
                <a:solidFill>
                  <a:srgbClr val="5A5A5A"/>
                </a:solidFill>
              </a:rPr>
              <a:t> between architects and artisans expressed through natural materials such as stone, clay, wood and textiles.</a:t>
            </a:r>
            <a:endParaRPr lang="en-US" sz="2200" dirty="0">
              <a:solidFill>
                <a:srgbClr val="5A5A5A"/>
              </a:solidFill>
            </a:endParaRPr>
          </a:p>
        </p:txBody>
      </p:sp>
      <p:pic>
        <p:nvPicPr>
          <p:cNvPr id="12" name="Picture Placeholder 11" descr="A bed in a room&#10;&#10;AI-generated content may be incorrect.">
            <a:extLst>
              <a:ext uri="{FF2B5EF4-FFF2-40B4-BE49-F238E27FC236}">
                <a16:creationId xmlns:a16="http://schemas.microsoft.com/office/drawing/2014/main" id="{BEEF330D-0543-BAE3-9400-249C741812BC}"/>
              </a:ext>
            </a:extLst>
          </p:cNvPr>
          <p:cNvPicPr>
            <a:picLocks noGrp="1" noChangeAspect="1"/>
          </p:cNvPicPr>
          <p:nvPr>
            <p:ph type="pic" sz="quarter" idx="34"/>
          </p:nvPr>
        </p:nvPicPr>
        <p:blipFill>
          <a:blip r:embed="rId4"/>
          <a:srcRect l="8003" r="8003"/>
          <a:stretch>
            <a:fillRect/>
          </a:stretch>
        </p:blipFill>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9CD7-A8BC-0276-83C5-F8053578B3D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EDC1809-8BA9-697A-2C44-406486B69033}"/>
              </a:ext>
            </a:extLst>
          </p:cNvPr>
          <p:cNvSpPr>
            <a:spLocks noGrp="1"/>
          </p:cNvSpPr>
          <p:nvPr>
            <p:ph type="body" sz="quarter" idx="18"/>
          </p:nvPr>
        </p:nvSpPr>
        <p:spPr>
          <a:xfrm>
            <a:off x="482257" y="1298256"/>
            <a:ext cx="5082674" cy="3499183"/>
          </a:xfrm>
        </p:spPr>
        <p:txBody>
          <a:bodyPr/>
          <a:lstStyle/>
          <a:p>
            <a:r>
              <a:rPr lang="en-US" b="1" dirty="0"/>
              <a:t>Guests experience </a:t>
            </a:r>
            <a:r>
              <a:rPr lang="en-US" dirty="0"/>
              <a:t>an immersive journey that combines nature, culture, and self-discovery. Delicious meals are prepared with fresh, </a:t>
            </a:r>
            <a:r>
              <a:rPr lang="en-US" b="1" dirty="0"/>
              <a:t>local ingredients grown on-site </a:t>
            </a:r>
            <a:r>
              <a:rPr lang="en-US" dirty="0"/>
              <a:t>using sustainable practices. Participate in </a:t>
            </a:r>
            <a:r>
              <a:rPr lang="en-US" b="1" dirty="0"/>
              <a:t>unique activities, </a:t>
            </a:r>
            <a:r>
              <a:rPr lang="en-US" dirty="0"/>
              <a:t>from </a:t>
            </a:r>
            <a:r>
              <a:rPr lang="en-US" b="1" dirty="0"/>
              <a:t>yoga on the lawn</a:t>
            </a:r>
            <a:r>
              <a:rPr lang="en-US" dirty="0"/>
              <a:t> to </a:t>
            </a:r>
            <a:r>
              <a:rPr lang="en-US" b="1" dirty="0"/>
              <a:t>pottery workshops </a:t>
            </a:r>
            <a:r>
              <a:rPr lang="en-US" dirty="0"/>
              <a:t>with local artisans. </a:t>
            </a:r>
          </a:p>
          <a:p>
            <a:endParaRPr lang="en-US" i="1" dirty="0">
              <a:solidFill>
                <a:srgbClr val="459597"/>
              </a:solidFill>
            </a:endParaRPr>
          </a:p>
          <a:p>
            <a:r>
              <a:rPr lang="en-US" i="1" dirty="0">
                <a:solidFill>
                  <a:srgbClr val="459597"/>
                </a:solidFill>
              </a:rPr>
              <a:t>The reserve is a place for exploration and communion with nature, oneself and with good company. A sensory journey to truly reconnect with what makes one feel alive and appreciate the authenticity of things.</a:t>
            </a:r>
            <a:endParaRPr lang="en-IE" i="1" dirty="0">
              <a:solidFill>
                <a:srgbClr val="459597"/>
              </a:solidFill>
            </a:endParaRPr>
          </a:p>
        </p:txBody>
      </p:sp>
      <p:sp>
        <p:nvSpPr>
          <p:cNvPr id="6" name="Text Placeholder 5">
            <a:extLst>
              <a:ext uri="{FF2B5EF4-FFF2-40B4-BE49-F238E27FC236}">
                <a16:creationId xmlns:a16="http://schemas.microsoft.com/office/drawing/2014/main" id="{501ED90C-F6C5-0E1A-F176-D1CB9C7D2C65}"/>
              </a:ext>
            </a:extLst>
          </p:cNvPr>
          <p:cNvSpPr>
            <a:spLocks noGrp="1"/>
          </p:cNvSpPr>
          <p:nvPr>
            <p:ph type="body" sz="quarter" idx="16"/>
          </p:nvPr>
        </p:nvSpPr>
        <p:spPr>
          <a:xfrm>
            <a:off x="417401" y="141100"/>
            <a:ext cx="7326643" cy="803654"/>
          </a:xfrm>
        </p:spPr>
        <p:txBody>
          <a:bodyPr/>
          <a:lstStyle/>
          <a:p>
            <a:r>
              <a:rPr lang="en-IE" sz="3200" dirty="0">
                <a:solidFill>
                  <a:srgbClr val="E96751"/>
                </a:solidFill>
              </a:rPr>
              <a:t>Case Study: </a:t>
            </a:r>
            <a:r>
              <a:rPr lang="en-IE" sz="3200" b="0" dirty="0"/>
              <a:t>Son Blanc, Menorca, Spain</a:t>
            </a:r>
          </a:p>
        </p:txBody>
      </p:sp>
      <p:sp>
        <p:nvSpPr>
          <p:cNvPr id="8" name="Text Placeholder 7">
            <a:extLst>
              <a:ext uri="{FF2B5EF4-FFF2-40B4-BE49-F238E27FC236}">
                <a16:creationId xmlns:a16="http://schemas.microsoft.com/office/drawing/2014/main" id="{D4C683EE-505B-6621-DBEA-1A4F40DA9F65}"/>
              </a:ext>
            </a:extLst>
          </p:cNvPr>
          <p:cNvSpPr>
            <a:spLocks noGrp="1"/>
          </p:cNvSpPr>
          <p:nvPr>
            <p:ph type="body" sz="quarter" idx="19"/>
          </p:nvPr>
        </p:nvSpPr>
        <p:spPr>
          <a:xfrm>
            <a:off x="417401" y="684439"/>
            <a:ext cx="6914895" cy="803654"/>
          </a:xfrm>
        </p:spPr>
        <p:txBody>
          <a:bodyPr/>
          <a:lstStyle/>
          <a:p>
            <a:r>
              <a:rPr lang="en-IE" sz="2800" b="0" dirty="0"/>
              <a:t>Traditional Menorcan Farmhouse</a:t>
            </a:r>
            <a:endParaRPr lang="en-IE" sz="2800" b="0" dirty="0">
              <a:solidFill>
                <a:srgbClr val="E96751"/>
              </a:solidFill>
            </a:endParaRPr>
          </a:p>
        </p:txBody>
      </p:sp>
      <p:sp>
        <p:nvSpPr>
          <p:cNvPr id="11" name="TextBox 10">
            <a:extLst>
              <a:ext uri="{FF2B5EF4-FFF2-40B4-BE49-F238E27FC236}">
                <a16:creationId xmlns:a16="http://schemas.microsoft.com/office/drawing/2014/main" id="{0E490E7C-6EB4-9489-9F9F-FEA010AB1C07}"/>
              </a:ext>
            </a:extLst>
          </p:cNvPr>
          <p:cNvSpPr txBox="1"/>
          <p:nvPr/>
        </p:nvSpPr>
        <p:spPr>
          <a:xfrm>
            <a:off x="6078664" y="5834921"/>
            <a:ext cx="6096000" cy="369332"/>
          </a:xfrm>
          <a:prstGeom prst="rect">
            <a:avLst/>
          </a:prstGeom>
          <a:noFill/>
        </p:spPr>
        <p:txBody>
          <a:bodyPr wrap="square">
            <a:spAutoFit/>
          </a:bodyPr>
          <a:lstStyle/>
          <a:p>
            <a:r>
              <a:rPr lang="en-IE" dirty="0">
                <a:solidFill>
                  <a:srgbClr val="E96751"/>
                </a:solidFill>
                <a:hlinkClick r:id="rId2">
                  <a:extLst>
                    <a:ext uri="{A12FA001-AC4F-418D-AE19-62706E023703}">
                      <ahyp:hlinkClr xmlns:ahyp="http://schemas.microsoft.com/office/drawing/2018/hyperlinkcolor" val="tx"/>
                    </a:ext>
                  </a:extLst>
                </a:hlinkClick>
              </a:rPr>
              <a:t>https://www.youtube.com/watch?v=-2ihmF1drM4</a:t>
            </a:r>
            <a:r>
              <a:rPr lang="en-IE" dirty="0">
                <a:solidFill>
                  <a:srgbClr val="E96751"/>
                </a:solidFill>
              </a:rPr>
              <a:t> </a:t>
            </a:r>
          </a:p>
        </p:txBody>
      </p:sp>
      <p:sp>
        <p:nvSpPr>
          <p:cNvPr id="12" name="Rectangle: Rounded Corners 11">
            <a:extLst>
              <a:ext uri="{FF2B5EF4-FFF2-40B4-BE49-F238E27FC236}">
                <a16:creationId xmlns:a16="http://schemas.microsoft.com/office/drawing/2014/main" id="{CA59E9FC-ABB7-B9F1-E5DE-F8F75DC49B6B}"/>
              </a:ext>
            </a:extLst>
          </p:cNvPr>
          <p:cNvSpPr/>
          <p:nvPr/>
        </p:nvSpPr>
        <p:spPr>
          <a:xfrm>
            <a:off x="6830654" y="5097997"/>
            <a:ext cx="3354573" cy="646331"/>
          </a:xfrm>
          <a:prstGeom prst="roundRect">
            <a:avLst/>
          </a:prstGeom>
          <a:solidFill>
            <a:srgbClr val="EE4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bg1"/>
                </a:solidFill>
                <a:latin typeface="Abadi" panose="020B0604020104020204" pitchFamily="34" charset="0"/>
                <a:cs typeface="Aharoni" panose="02010803020104030203" pitchFamily="2" charset="-79"/>
                <a:hlinkClick r:id="rId2">
                  <a:extLst>
                    <a:ext uri="{A12FA001-AC4F-418D-AE19-62706E023703}">
                      <ahyp:hlinkClr xmlns:ahyp="http://schemas.microsoft.com/office/drawing/2018/hyperlinkcolor" val="tx"/>
                    </a:ext>
                  </a:extLst>
                </a:hlinkClick>
              </a:rPr>
              <a:t>Click To Watch</a:t>
            </a:r>
            <a:endParaRPr lang="en-IE" sz="2400" dirty="0">
              <a:solidFill>
                <a:schemeClr val="bg1"/>
              </a:solidFill>
              <a:latin typeface="Abadi" panose="020B0604020104020204" pitchFamily="34" charset="0"/>
              <a:cs typeface="Aharoni" panose="02010803020104030203" pitchFamily="2" charset="-79"/>
            </a:endParaRPr>
          </a:p>
        </p:txBody>
      </p:sp>
      <p:sp>
        <p:nvSpPr>
          <p:cNvPr id="73" name="TextBox 72">
            <a:extLst>
              <a:ext uri="{FF2B5EF4-FFF2-40B4-BE49-F238E27FC236}">
                <a16:creationId xmlns:a16="http://schemas.microsoft.com/office/drawing/2014/main" id="{1C946BDB-668B-C5EA-94F6-FF75D00F016E}"/>
              </a:ext>
            </a:extLst>
          </p:cNvPr>
          <p:cNvSpPr txBox="1"/>
          <p:nvPr/>
        </p:nvSpPr>
        <p:spPr>
          <a:xfrm>
            <a:off x="5564931" y="6238498"/>
            <a:ext cx="6096000" cy="369332"/>
          </a:xfrm>
          <a:prstGeom prst="rect">
            <a:avLst/>
          </a:prstGeom>
          <a:noFill/>
        </p:spPr>
        <p:txBody>
          <a:bodyPr wrap="square">
            <a:spAutoFit/>
          </a:bodyPr>
          <a:lstStyle/>
          <a:p>
            <a:pPr algn="ctr"/>
            <a:r>
              <a:rPr lang="en-IE" dirty="0">
                <a:solidFill>
                  <a:srgbClr val="E96751"/>
                </a:solidFill>
                <a:hlinkClick r:id="rId3">
                  <a:extLst>
                    <a:ext uri="{A12FA001-AC4F-418D-AE19-62706E023703}">
                      <ahyp:hlinkClr xmlns:ahyp="http://schemas.microsoft.com/office/drawing/2018/hyperlinkcolor" val="tx"/>
                    </a:ext>
                  </a:extLst>
                </a:hlinkClick>
              </a:rPr>
              <a:t>https://sonblancmenorca.com/</a:t>
            </a:r>
            <a:r>
              <a:rPr lang="en-IE" dirty="0">
                <a:solidFill>
                  <a:srgbClr val="E96751"/>
                </a:solidFill>
              </a:rPr>
              <a:t> </a:t>
            </a:r>
          </a:p>
        </p:txBody>
      </p:sp>
      <p:pic>
        <p:nvPicPr>
          <p:cNvPr id="2" name="Picture 1">
            <a:hlinkClick r:id="rId2"/>
            <a:extLst>
              <a:ext uri="{FF2B5EF4-FFF2-40B4-BE49-F238E27FC236}">
                <a16:creationId xmlns:a16="http://schemas.microsoft.com/office/drawing/2014/main" id="{4E4BF8D0-953D-1741-66CF-5E98E7F811B0}"/>
              </a:ext>
            </a:extLst>
          </p:cNvPr>
          <p:cNvPicPr>
            <a:picLocks noChangeAspect="1"/>
          </p:cNvPicPr>
          <p:nvPr/>
        </p:nvPicPr>
        <p:blipFill>
          <a:blip r:embed="rId4"/>
          <a:stretch>
            <a:fillRect/>
          </a:stretch>
        </p:blipFill>
        <p:spPr>
          <a:xfrm>
            <a:off x="6004861" y="1921009"/>
            <a:ext cx="4939364" cy="3015982"/>
          </a:xfrm>
          <a:prstGeom prst="rect">
            <a:avLst/>
          </a:prstGeom>
        </p:spPr>
      </p:pic>
      <p:sp>
        <p:nvSpPr>
          <p:cNvPr id="9" name="TextBox 8">
            <a:extLst>
              <a:ext uri="{FF2B5EF4-FFF2-40B4-BE49-F238E27FC236}">
                <a16:creationId xmlns:a16="http://schemas.microsoft.com/office/drawing/2014/main" id="{90FB58D2-B2BA-6E72-0818-3EF5C08A4E7D}"/>
              </a:ext>
            </a:extLst>
          </p:cNvPr>
          <p:cNvSpPr txBox="1"/>
          <p:nvPr/>
        </p:nvSpPr>
        <p:spPr>
          <a:xfrm>
            <a:off x="5459940" y="619502"/>
            <a:ext cx="6096000" cy="1061829"/>
          </a:xfrm>
          <a:prstGeom prst="rect">
            <a:avLst/>
          </a:prstGeom>
          <a:noFill/>
        </p:spPr>
        <p:txBody>
          <a:bodyPr wrap="square">
            <a:spAutoFit/>
          </a:bodyPr>
          <a:lstStyle/>
          <a:p>
            <a:pPr algn="ctr"/>
            <a:r>
              <a:rPr lang="en-US" sz="2100" i="1" dirty="0">
                <a:solidFill>
                  <a:srgbClr val="E96751"/>
                </a:solidFill>
                <a:effectLst/>
                <a:latin typeface="Azeret Mono"/>
              </a:rPr>
              <a:t>‘We strive towards a sustainable way of life, on an audacious journey to self-sufficiency in energy, water and food, all without compromising comfort’.</a:t>
            </a:r>
            <a:endParaRPr lang="en-IE" sz="2100" i="1" dirty="0">
              <a:solidFill>
                <a:srgbClr val="E96751"/>
              </a:solidFill>
            </a:endParaRPr>
          </a:p>
        </p:txBody>
      </p:sp>
      <p:pic>
        <p:nvPicPr>
          <p:cNvPr id="3" name="Picture 2" descr="Co-funded by the European Union logo in png for web usage">
            <a:extLst>
              <a:ext uri="{FF2B5EF4-FFF2-40B4-BE49-F238E27FC236}">
                <a16:creationId xmlns:a16="http://schemas.microsoft.com/office/drawing/2014/main" id="{77EA1FD2-38A4-B632-13B4-2141038BAA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1120" y="6383930"/>
            <a:ext cx="1530819" cy="319792"/>
          </a:xfrm>
          <a:prstGeom prst="rect">
            <a:avLst/>
          </a:prstGeom>
          <a:noFill/>
          <a:ln>
            <a:noFill/>
          </a:ln>
        </p:spPr>
      </p:pic>
      <p:sp>
        <p:nvSpPr>
          <p:cNvPr id="4" name="Rectangle 3">
            <a:extLst>
              <a:ext uri="{FF2B5EF4-FFF2-40B4-BE49-F238E27FC236}">
                <a16:creationId xmlns:a16="http://schemas.microsoft.com/office/drawing/2014/main" id="{A6956ACD-D6C1-6798-AD93-C2211CA5AE28}"/>
              </a:ext>
            </a:extLst>
          </p:cNvPr>
          <p:cNvSpPr/>
          <p:nvPr/>
        </p:nvSpPr>
        <p:spPr>
          <a:xfrm>
            <a:off x="2791978" y="6184492"/>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4F354FE6-2C3D-35B6-ED40-63A407C30488}"/>
              </a:ext>
            </a:extLst>
          </p:cNvPr>
          <p:cNvGrpSpPr/>
          <p:nvPr/>
        </p:nvGrpSpPr>
        <p:grpSpPr>
          <a:xfrm>
            <a:off x="17336" y="5944875"/>
            <a:ext cx="1307461" cy="742180"/>
            <a:chOff x="340586" y="8789227"/>
            <a:chExt cx="1307461" cy="742180"/>
          </a:xfrm>
        </p:grpSpPr>
        <p:sp>
          <p:nvSpPr>
            <p:cNvPr id="10" name="Rectangle 9">
              <a:extLst>
                <a:ext uri="{FF2B5EF4-FFF2-40B4-BE49-F238E27FC236}">
                  <a16:creationId xmlns:a16="http://schemas.microsoft.com/office/drawing/2014/main" id="{FACA0B90-A2CA-6FB2-66A2-5E9400196E3E}"/>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6">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3" name="Picture 12">
              <a:extLst>
                <a:ext uri="{FF2B5EF4-FFF2-40B4-BE49-F238E27FC236}">
                  <a16:creationId xmlns:a16="http://schemas.microsoft.com/office/drawing/2014/main" id="{A4568004-C761-1D23-565D-B9E6B33644E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5180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7559D5-610E-9B12-1875-CBA7FF822C12}"/>
              </a:ext>
            </a:extLst>
          </p:cNvPr>
          <p:cNvPicPr>
            <a:picLocks noChangeAspect="1"/>
          </p:cNvPicPr>
          <p:nvPr/>
        </p:nvPicPr>
        <p:blipFill>
          <a:blip r:embed="rId2"/>
          <a:stretch>
            <a:fillRect/>
          </a:stretch>
        </p:blipFill>
        <p:spPr>
          <a:xfrm>
            <a:off x="0" y="564189"/>
            <a:ext cx="12192000" cy="5729622"/>
          </a:xfrm>
          <a:prstGeom prst="rect">
            <a:avLst/>
          </a:prstGeom>
        </p:spPr>
      </p:pic>
    </p:spTree>
    <p:extLst>
      <p:ext uri="{BB962C8B-B14F-4D97-AF65-F5344CB8AC3E}">
        <p14:creationId xmlns:p14="http://schemas.microsoft.com/office/powerpoint/2010/main" val="361537055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14602</TotalTime>
  <Words>279</Words>
  <Application>Microsoft Office PowerPoint</Application>
  <PresentationFormat>Widescreen</PresentationFormat>
  <Paragraphs>21</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Abadi</vt:lpstr>
      <vt:lpstr>Aptos</vt:lpstr>
      <vt:lpstr>Arial</vt:lpstr>
      <vt:lpstr>Azeret Mono</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417</cp:revision>
  <dcterms:created xsi:type="dcterms:W3CDTF">2020-10-14T13:32:04Z</dcterms:created>
  <dcterms:modified xsi:type="dcterms:W3CDTF">2025-08-20T18:05:50Z</dcterms:modified>
</cp:coreProperties>
</file>