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9"/>
  </p:notesMasterIdLst>
  <p:handoutMasterIdLst>
    <p:handoutMasterId r:id="rId10"/>
  </p:handoutMasterIdLst>
  <p:sldIdLst>
    <p:sldId id="6525" r:id="rId2"/>
    <p:sldId id="6815" r:id="rId3"/>
    <p:sldId id="6811" r:id="rId4"/>
    <p:sldId id="6812" r:id="rId5"/>
    <p:sldId id="6814" r:id="rId6"/>
    <p:sldId id="6816" r:id="rId7"/>
    <p:sldId id="681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597"/>
    <a:srgbClr val="5A5A5A"/>
    <a:srgbClr val="494949"/>
    <a:srgbClr val="EC7C69"/>
    <a:srgbClr val="E96751"/>
    <a:srgbClr val="3B7F81"/>
    <a:srgbClr val="00B0F0"/>
    <a:srgbClr val="B8DDDE"/>
    <a:srgbClr val="93CCCD"/>
    <a:srgbClr val="FBA6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10" autoAdjust="0"/>
    <p:restoredTop sz="95082"/>
  </p:normalViewPr>
  <p:slideViewPr>
    <p:cSldViewPr snapToGrid="0" snapToObjects="1">
      <p:cViewPr varScale="1">
        <p:scale>
          <a:sx n="100" d="100"/>
          <a:sy n="100" d="100"/>
        </p:scale>
        <p:origin x="11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20/08/2025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92523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589569" y="-1017807"/>
            <a:ext cx="40097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223593"/>
            <a:ext cx="6560312" cy="3473075"/>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92523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728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4170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99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271304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043783" y="-295306"/>
            <a:ext cx="3462496"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3485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8077"/>
            <a:ext cx="6185499"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923"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24" r:id="rId24"/>
    <p:sldLayoutId id="2147483907" r:id="rId25"/>
    <p:sldLayoutId id="2147483878" r:id="rId26"/>
    <p:sldLayoutId id="2147483915" r:id="rId27"/>
    <p:sldLayoutId id="2147483891" r:id="rId28"/>
    <p:sldLayoutId id="2147483925" r:id="rId29"/>
    <p:sldLayoutId id="2147483922" r:id="rId30"/>
    <p:sldLayoutId id="2147483921" r:id="rId31"/>
    <p:sldLayoutId id="2147483894" r:id="rId32"/>
    <p:sldLayoutId id="2147483916" r:id="rId33"/>
    <p:sldLayoutId id="2147483893" r:id="rId34"/>
    <p:sldLayoutId id="2147483895" r:id="rId35"/>
    <p:sldLayoutId id="2147483896" r:id="rId36"/>
    <p:sldLayoutId id="2147483900" r:id="rId37"/>
    <p:sldLayoutId id="2147483901" r:id="rId38"/>
    <p:sldLayoutId id="2147483902" r:id="rId39"/>
    <p:sldLayoutId id="2147483903" r:id="rId40"/>
    <p:sldLayoutId id="2147483904" r:id="rId41"/>
    <p:sldLayoutId id="2147483853" r:id="rId42"/>
    <p:sldLayoutId id="2147483912"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olarbranco.com/" TargetMode="External"/><Relationship Id="rId2" Type="http://schemas.openxmlformats.org/officeDocument/2006/relationships/hyperlink" Target="https://solarbranco.com/gallery/" TargetMode="External"/><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solarbranco.com/sustainability/" TargetMode="External"/><Relationship Id="rId2" Type="http://schemas.openxmlformats.org/officeDocument/2006/relationships/hyperlink" Target="https://solarbranco.com/gallery/" TargetMode="External"/><Relationship Id="rId1" Type="http://schemas.openxmlformats.org/officeDocument/2006/relationships/slideLayout" Target="../slideLayouts/slideLayout37.xml"/><Relationship Id="rId5" Type="http://schemas.openxmlformats.org/officeDocument/2006/relationships/hyperlink" Target="https://www.booking.com/hotel/pt/solar-branco-eco-estate-amp-boutique.en-gb.html?aid=356980&amp;label=gog235jc-1FCAsouwFCJHNvbGFyLWJyYW5jby1lY28tZXN0YXRlLWFtcC1ib3V0aXF1ZUgzWANoaYgBAZgBCbgBF8gBDNgBAegBAfgBDIgCAagCA7gCgrTiwQbAAgHSAiQ5MTJmMGY0Zi1lMGUzLTQ1NWItOGIzYS03MmI5YWMxN2Q3Y2bYAgbgAgE&amp;sid=fc9292a8233ebebf1904eb1dfe6b8eec&amp;all_sr_blocks=979136305_370182354_2_1_0_323474&amp;checkin=2025-09-01&amp;checkout=2025-09-05&amp;dest_id=-2172835&amp;dest_type=city&amp;dist=0&amp;group_adults=1&amp;group_children=0&amp;hapos=1&amp;highlighted_blocks=979136305_370182354_2_1_0_323474&amp;hpos=1&amp;matching_block_id=979136305_370182354_2_1_0_323474&amp;no_rooms=1&amp;req_adults=1&amp;req_children=0&amp;room1=A&amp;sb_price_type=total&amp;sr_order=popularity&amp;sr_pri_blocks=979136305_370182354_2_1_0_323474_111016&amp;srepoch=1748539913&amp;srpvid=d5037b414aa7061d&amp;type=total&amp;ucfs=1&amp;"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solarbranco.com/accommodation-barn/"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solarbranco.com/accommodation-barn/"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cntraveller.com/hotels/solar-branco-eco-estate" TargetMode="External"/><Relationship Id="rId1" Type="http://schemas.openxmlformats.org/officeDocument/2006/relationships/slideLayout" Target="../slideLayouts/slideLayout4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C43D-1492-049F-56D6-DB2E9868F36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6567DFA-28D8-B541-1DA4-1262D2F865D4}"/>
              </a:ext>
            </a:extLst>
          </p:cNvPr>
          <p:cNvSpPr>
            <a:spLocks noGrp="1"/>
          </p:cNvSpPr>
          <p:nvPr>
            <p:ph type="body" sz="quarter" idx="21"/>
          </p:nvPr>
        </p:nvSpPr>
        <p:spPr>
          <a:xfrm>
            <a:off x="7871948" y="288004"/>
            <a:ext cx="3812755" cy="4050389"/>
          </a:xfrm>
        </p:spPr>
        <p:txBody>
          <a:bodyPr/>
          <a:lstStyle/>
          <a:p>
            <a:pPr>
              <a:lnSpc>
                <a:spcPts val="2340"/>
              </a:lnSpc>
            </a:pPr>
            <a:r>
              <a:rPr lang="en-US" sz="2200" b="1" dirty="0">
                <a:solidFill>
                  <a:srgbClr val="EC7C69"/>
                </a:solidFill>
              </a:rPr>
              <a:t>Accommodation Type:</a:t>
            </a:r>
          </a:p>
          <a:p>
            <a:pPr>
              <a:lnSpc>
                <a:spcPts val="2340"/>
              </a:lnSpc>
            </a:pPr>
            <a:r>
              <a:rPr lang="en-US" sz="2200" dirty="0">
                <a:solidFill>
                  <a:srgbClr val="414141"/>
                </a:solidFill>
              </a:rPr>
              <a:t>Regenerative Tourism Example</a:t>
            </a:r>
          </a:p>
          <a:p>
            <a:pPr>
              <a:lnSpc>
                <a:spcPts val="2340"/>
              </a:lnSpc>
            </a:pPr>
            <a:endParaRPr lang="en-US" dirty="0"/>
          </a:p>
          <a:p>
            <a:pPr fontAlgn="base"/>
            <a:r>
              <a:rPr lang="en-US" b="1" dirty="0">
                <a:solidFill>
                  <a:srgbClr val="459597"/>
                </a:solidFill>
              </a:rPr>
              <a:t>Eco Conscious Luxury</a:t>
            </a:r>
          </a:p>
          <a:p>
            <a:pPr fontAlgn="base"/>
            <a:r>
              <a:rPr lang="en-US" b="1" dirty="0">
                <a:solidFill>
                  <a:srgbClr val="459597"/>
                </a:solidFill>
              </a:rPr>
              <a:t>Stay With Hosts Who Share Your Values</a:t>
            </a:r>
          </a:p>
          <a:p>
            <a:pPr fontAlgn="base"/>
            <a:endParaRPr lang="en-US" b="1" dirty="0">
              <a:solidFill>
                <a:srgbClr val="459597"/>
              </a:solidFill>
            </a:endParaRPr>
          </a:p>
          <a:p>
            <a:pPr fontAlgn="base"/>
            <a:r>
              <a:rPr lang="en-US" b="1" dirty="0"/>
              <a:t>A Leading Eco Hotel: </a:t>
            </a:r>
            <a:r>
              <a:rPr lang="en-US" dirty="0"/>
              <a:t>Breathe in the clear Azorean Atlantic air as you walk through the citrus-inspired gardens. Enjoy this beautiful heritage home, built over 100 years ago, lovingly restored and brought back to life. Sleep in the big, dreamy beds. Hike, run, read. Relax. Put your phone down. Laugh out loud. Dream. Enjoy life with those around you.</a:t>
            </a:r>
          </a:p>
          <a:p>
            <a:pPr fontAlgn="base"/>
            <a:endParaRPr lang="en-US" b="1" dirty="0">
              <a:solidFill>
                <a:srgbClr val="459597"/>
              </a:solidFill>
            </a:endParaRPr>
          </a:p>
          <a:p>
            <a:pPr>
              <a:lnSpc>
                <a:spcPts val="2340"/>
              </a:lnSpc>
            </a:pPr>
            <a:endParaRPr lang="en-US" sz="2200" dirty="0">
              <a:solidFill>
                <a:srgbClr val="414141"/>
              </a:solidFill>
            </a:endParaRPr>
          </a:p>
          <a:p>
            <a:pPr>
              <a:lnSpc>
                <a:spcPts val="2340"/>
              </a:lnSpc>
            </a:pPr>
            <a:endParaRPr lang="en-US" sz="2200" dirty="0">
              <a:solidFill>
                <a:srgbClr val="414141"/>
              </a:solidFill>
            </a:endParaRPr>
          </a:p>
          <a:p>
            <a:pPr>
              <a:lnSpc>
                <a:spcPts val="2340"/>
              </a:lnSpc>
            </a:pPr>
            <a:endParaRPr lang="en-US" sz="2200" i="1" dirty="0">
              <a:solidFill>
                <a:srgbClr val="414141"/>
              </a:solidFill>
            </a:endParaRPr>
          </a:p>
        </p:txBody>
      </p:sp>
      <p:sp>
        <p:nvSpPr>
          <p:cNvPr id="3" name="Text Placeholder 2">
            <a:extLst>
              <a:ext uri="{FF2B5EF4-FFF2-40B4-BE49-F238E27FC236}">
                <a16:creationId xmlns:a16="http://schemas.microsoft.com/office/drawing/2014/main" id="{488F4A94-BCD4-2797-3F7D-1E0121ECB7E6}"/>
              </a:ext>
            </a:extLst>
          </p:cNvPr>
          <p:cNvSpPr>
            <a:spLocks noGrp="1"/>
          </p:cNvSpPr>
          <p:nvPr>
            <p:ph type="body" sz="quarter" idx="18"/>
          </p:nvPr>
        </p:nvSpPr>
        <p:spPr>
          <a:xfrm>
            <a:off x="616370" y="4905938"/>
            <a:ext cx="2975564" cy="1049221"/>
          </a:xfrm>
          <a:prstGeom prst="rect">
            <a:avLst/>
          </a:prstGeom>
        </p:spPr>
        <p:txBody>
          <a:bodyPr/>
          <a:lstStyle/>
          <a:p>
            <a:r>
              <a:rPr lang="en-IE" dirty="0">
                <a:hlinkClick r:id="rId2">
                  <a:extLst>
                    <a:ext uri="{A12FA001-AC4F-418D-AE19-62706E023703}">
                      <ahyp:hlinkClr xmlns:ahyp="http://schemas.microsoft.com/office/drawing/2018/hyperlinkcolor" val="tx"/>
                    </a:ext>
                  </a:extLst>
                </a:hlinkClick>
              </a:rPr>
              <a:t>Solar Branco on São Miguel island in the Azores</a:t>
            </a:r>
            <a:endParaRPr lang="en-US" dirty="0"/>
          </a:p>
        </p:txBody>
      </p:sp>
      <p:sp>
        <p:nvSpPr>
          <p:cNvPr id="4" name="Text Placeholder 3">
            <a:extLst>
              <a:ext uri="{FF2B5EF4-FFF2-40B4-BE49-F238E27FC236}">
                <a16:creationId xmlns:a16="http://schemas.microsoft.com/office/drawing/2014/main" id="{FC76CE66-93DE-F341-34F3-EB7EDDAC985A}"/>
              </a:ext>
            </a:extLst>
          </p:cNvPr>
          <p:cNvSpPr>
            <a:spLocks noGrp="1"/>
          </p:cNvSpPr>
          <p:nvPr>
            <p:ph type="body" sz="quarter" idx="19"/>
          </p:nvPr>
        </p:nvSpPr>
        <p:spPr>
          <a:xfrm>
            <a:off x="616370" y="3985017"/>
            <a:ext cx="2958765" cy="385564"/>
          </a:xfrm>
          <a:prstGeom prst="rect">
            <a:avLst/>
          </a:prstGeom>
        </p:spPr>
        <p:txBody>
          <a:bodyPr/>
          <a:lstStyle/>
          <a:p>
            <a:r>
              <a:rPr lang="en-GB" dirty="0"/>
              <a:t>Case Study</a:t>
            </a:r>
          </a:p>
        </p:txBody>
      </p:sp>
      <p:sp>
        <p:nvSpPr>
          <p:cNvPr id="10" name="TextBox 9">
            <a:extLst>
              <a:ext uri="{FF2B5EF4-FFF2-40B4-BE49-F238E27FC236}">
                <a16:creationId xmlns:a16="http://schemas.microsoft.com/office/drawing/2014/main" id="{18BB6434-0059-619C-478A-8B63A6AF5F52}"/>
              </a:ext>
            </a:extLst>
          </p:cNvPr>
          <p:cNvSpPr txBox="1"/>
          <p:nvPr/>
        </p:nvSpPr>
        <p:spPr>
          <a:xfrm>
            <a:off x="4269992" y="6373329"/>
            <a:ext cx="5486513" cy="646331"/>
          </a:xfrm>
          <a:prstGeom prst="rect">
            <a:avLst/>
          </a:prstGeom>
          <a:noFill/>
        </p:spPr>
        <p:txBody>
          <a:bodyPr wrap="square" rtlCol="0">
            <a:spAutoFit/>
          </a:bodyPr>
          <a:lstStyle/>
          <a:p>
            <a:pPr>
              <a:tabLst>
                <a:tab pos="927100" algn="l"/>
              </a:tabLst>
            </a:pPr>
            <a:r>
              <a:rPr lang="en-IE" sz="1800" b="1" dirty="0">
                <a:solidFill>
                  <a:srgbClr val="414141"/>
                </a:solidFill>
              </a:rPr>
              <a:t>Website:</a:t>
            </a:r>
            <a:r>
              <a:rPr lang="en-IE" b="1" dirty="0">
                <a:solidFill>
                  <a:srgbClr val="414141"/>
                </a:solidFill>
              </a:rPr>
              <a:t> </a:t>
            </a:r>
            <a:r>
              <a:rPr lang="en-IE" b="1" dirty="0">
                <a:solidFill>
                  <a:srgbClr val="414141"/>
                </a:solidFill>
                <a:hlinkClick r:id="rId3"/>
              </a:rPr>
              <a:t>https://solarbranco.com</a:t>
            </a:r>
            <a:endParaRPr lang="en-IE" b="1" dirty="0">
              <a:solidFill>
                <a:srgbClr val="414141"/>
              </a:solidFill>
            </a:endParaRPr>
          </a:p>
          <a:p>
            <a:pPr>
              <a:tabLst>
                <a:tab pos="927100" algn="l"/>
              </a:tabLst>
            </a:pPr>
            <a:endParaRPr lang="en-IE" dirty="0">
              <a:solidFill>
                <a:srgbClr val="459597"/>
              </a:solidFill>
            </a:endParaRPr>
          </a:p>
        </p:txBody>
      </p:sp>
      <p:sp>
        <p:nvSpPr>
          <p:cNvPr id="27" name="Slide Number Placeholder 5">
            <a:extLst>
              <a:ext uri="{FF2B5EF4-FFF2-40B4-BE49-F238E27FC236}">
                <a16:creationId xmlns:a16="http://schemas.microsoft.com/office/drawing/2014/main" id="{626A0EC5-389F-FC0C-B7EC-4D07CA344AA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a:t>
            </a:fld>
            <a:endParaRPr lang="fr-CA" sz="1200" dirty="0"/>
          </a:p>
        </p:txBody>
      </p:sp>
      <p:pic>
        <p:nvPicPr>
          <p:cNvPr id="12" name="Picture 11">
            <a:extLst>
              <a:ext uri="{FF2B5EF4-FFF2-40B4-BE49-F238E27FC236}">
                <a16:creationId xmlns:a16="http://schemas.microsoft.com/office/drawing/2014/main" id="{1AC20655-19DE-1807-DDDD-E86F8DE158F4}"/>
              </a:ext>
            </a:extLst>
          </p:cNvPr>
          <p:cNvPicPr>
            <a:picLocks noChangeAspect="1"/>
          </p:cNvPicPr>
          <p:nvPr/>
        </p:nvPicPr>
        <p:blipFill>
          <a:blip r:embed="rId4">
            <a:biLevel thresh="25000"/>
            <a:alphaModFix amt="45000"/>
            <a:extLst>
              <a:ext uri="{28A0092B-C50C-407E-A947-70E740481C1C}">
                <a14:useLocalDpi xmlns:a14="http://schemas.microsoft.com/office/drawing/2010/main" val="0"/>
              </a:ext>
            </a:extLst>
          </a:blip>
          <a:srcRect l="53155" t="-1" r="5047" b="49903"/>
          <a:stretch/>
        </p:blipFill>
        <p:spPr>
          <a:xfrm>
            <a:off x="1784997" y="4302557"/>
            <a:ext cx="3580276" cy="2659133"/>
          </a:xfrm>
          <a:prstGeom prst="rect">
            <a:avLst/>
          </a:prstGeom>
        </p:spPr>
      </p:pic>
      <p:sp>
        <p:nvSpPr>
          <p:cNvPr id="14" name="TextBox 13">
            <a:extLst>
              <a:ext uri="{FF2B5EF4-FFF2-40B4-BE49-F238E27FC236}">
                <a16:creationId xmlns:a16="http://schemas.microsoft.com/office/drawing/2014/main" id="{D20E8201-D23F-2EDC-1CB9-B65F7EC794E4}"/>
              </a:ext>
            </a:extLst>
          </p:cNvPr>
          <p:cNvSpPr txBox="1"/>
          <p:nvPr/>
        </p:nvSpPr>
        <p:spPr>
          <a:xfrm>
            <a:off x="4253193" y="5415635"/>
            <a:ext cx="3685613" cy="769441"/>
          </a:xfrm>
          <a:prstGeom prst="rect">
            <a:avLst/>
          </a:prstGeom>
          <a:noFill/>
        </p:spPr>
        <p:txBody>
          <a:bodyPr wrap="square">
            <a:spAutoFit/>
          </a:bodyPr>
          <a:lstStyle/>
          <a:p>
            <a:pPr fontAlgn="base"/>
            <a:r>
              <a:rPr lang="en-US" sz="2200" i="1" dirty="0">
                <a:solidFill>
                  <a:srgbClr val="414141"/>
                </a:solidFill>
              </a:rPr>
              <a:t>Enjoy the Gin Library and Our Sushi Dining Experience</a:t>
            </a:r>
          </a:p>
        </p:txBody>
      </p:sp>
      <p:pic>
        <p:nvPicPr>
          <p:cNvPr id="21" name="Picture Placeholder 20" descr="A white building with a sign on the side&#10;&#10;AI-generated content may be incorrect.">
            <a:extLst>
              <a:ext uri="{FF2B5EF4-FFF2-40B4-BE49-F238E27FC236}">
                <a16:creationId xmlns:a16="http://schemas.microsoft.com/office/drawing/2014/main" id="{362C32BB-E217-6244-0C7A-B0BC616E820C}"/>
              </a:ext>
            </a:extLst>
          </p:cNvPr>
          <p:cNvPicPr>
            <a:picLocks noGrp="1" noChangeAspect="1"/>
          </p:cNvPicPr>
          <p:nvPr>
            <p:ph type="pic" sz="quarter" idx="34"/>
          </p:nvPr>
        </p:nvPicPr>
        <p:blipFill>
          <a:blip r:embed="rId5"/>
          <a:srcRect t="11897" b="11897"/>
          <a:stretch>
            <a:fillRect/>
          </a:stretch>
        </p:blipFill>
        <p:spPr/>
      </p:pic>
      <p:sp>
        <p:nvSpPr>
          <p:cNvPr id="6" name="Text Placeholder 5">
            <a:extLst>
              <a:ext uri="{FF2B5EF4-FFF2-40B4-BE49-F238E27FC236}">
                <a16:creationId xmlns:a16="http://schemas.microsoft.com/office/drawing/2014/main" id="{B52A04F5-1F75-6DF9-4787-55ED669C0998}"/>
              </a:ext>
            </a:extLst>
          </p:cNvPr>
          <p:cNvSpPr>
            <a:spLocks noGrp="1"/>
          </p:cNvSpPr>
          <p:nvPr>
            <p:ph type="body" sz="quarter" idx="66"/>
          </p:nvPr>
        </p:nvSpPr>
        <p:spPr>
          <a:xfrm>
            <a:off x="0" y="295382"/>
            <a:ext cx="3394129" cy="452458"/>
          </a:xfrm>
          <a:solidFill>
            <a:srgbClr val="459597"/>
          </a:solidFill>
        </p:spPr>
        <p:txBody>
          <a:bodyPr/>
          <a:lstStyle/>
          <a:p>
            <a:pPr algn="ctr"/>
            <a:r>
              <a:rPr lang="en-GB" sz="1200" dirty="0"/>
              <a:t>https://solarbranco.com/gallery/</a:t>
            </a:r>
          </a:p>
        </p:txBody>
      </p:sp>
    </p:spTree>
    <p:extLst>
      <p:ext uri="{BB962C8B-B14F-4D97-AF65-F5344CB8AC3E}">
        <p14:creationId xmlns:p14="http://schemas.microsoft.com/office/powerpoint/2010/main" val="24690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212A55-13F5-8B26-5417-15A320A92BF5}"/>
              </a:ext>
            </a:extLst>
          </p:cNvPr>
          <p:cNvPicPr>
            <a:picLocks noChangeAspect="1"/>
          </p:cNvPicPr>
          <p:nvPr/>
        </p:nvPicPr>
        <p:blipFill>
          <a:blip r:embed="rId2"/>
          <a:stretch>
            <a:fillRect/>
          </a:stretch>
        </p:blipFill>
        <p:spPr>
          <a:xfrm>
            <a:off x="0" y="988640"/>
            <a:ext cx="12192000" cy="4880720"/>
          </a:xfrm>
          <a:prstGeom prst="rect">
            <a:avLst/>
          </a:prstGeom>
        </p:spPr>
      </p:pic>
    </p:spTree>
    <p:extLst>
      <p:ext uri="{BB962C8B-B14F-4D97-AF65-F5344CB8AC3E}">
        <p14:creationId xmlns:p14="http://schemas.microsoft.com/office/powerpoint/2010/main" val="222495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63E37-3336-17D1-A728-4FDCE224E76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BB2471B-C796-11E3-7241-AA52344A7F7D}"/>
              </a:ext>
            </a:extLst>
          </p:cNvPr>
          <p:cNvSpPr>
            <a:spLocks noGrp="1"/>
          </p:cNvSpPr>
          <p:nvPr>
            <p:ph type="body" sz="quarter" idx="42"/>
          </p:nvPr>
        </p:nvSpPr>
        <p:spPr/>
        <p:txBody>
          <a:bodyPr/>
          <a:lstStyle/>
          <a:p>
            <a:r>
              <a:rPr lang="en-GB" dirty="0"/>
              <a:t>Azores</a:t>
            </a:r>
          </a:p>
        </p:txBody>
      </p:sp>
      <p:sp>
        <p:nvSpPr>
          <p:cNvPr id="7" name="Text Placeholder 6">
            <a:extLst>
              <a:ext uri="{FF2B5EF4-FFF2-40B4-BE49-F238E27FC236}">
                <a16:creationId xmlns:a16="http://schemas.microsoft.com/office/drawing/2014/main" id="{64AA2A28-1BCD-E90F-9C2B-A5D688F432D1}"/>
              </a:ext>
            </a:extLst>
          </p:cNvPr>
          <p:cNvSpPr>
            <a:spLocks noGrp="1"/>
          </p:cNvSpPr>
          <p:nvPr>
            <p:ph type="body" sz="quarter" idx="65"/>
          </p:nvPr>
        </p:nvSpPr>
        <p:spPr/>
        <p:txBody>
          <a:bodyPr/>
          <a:lstStyle/>
          <a:p>
            <a:endParaRPr lang="en-GB" dirty="0"/>
          </a:p>
        </p:txBody>
      </p:sp>
      <p:sp>
        <p:nvSpPr>
          <p:cNvPr id="17" name="TextBox 16">
            <a:extLst>
              <a:ext uri="{FF2B5EF4-FFF2-40B4-BE49-F238E27FC236}">
                <a16:creationId xmlns:a16="http://schemas.microsoft.com/office/drawing/2014/main" id="{67FC9F7C-E49A-A356-CDF7-74B3086987B2}"/>
              </a:ext>
            </a:extLst>
          </p:cNvPr>
          <p:cNvSpPr txBox="1"/>
          <p:nvPr/>
        </p:nvSpPr>
        <p:spPr>
          <a:xfrm>
            <a:off x="169716" y="3944791"/>
            <a:ext cx="10898334" cy="2923877"/>
          </a:xfrm>
          <a:prstGeom prst="rect">
            <a:avLst/>
          </a:prstGeom>
          <a:noFill/>
        </p:spPr>
        <p:txBody>
          <a:bodyPr wrap="square" rtlCol="0">
            <a:spAutoFit/>
          </a:bodyPr>
          <a:lstStyle/>
          <a:p>
            <a:r>
              <a:rPr lang="en-IE" sz="2400" b="1" dirty="0">
                <a:solidFill>
                  <a:srgbClr val="E96751"/>
                </a:solidFill>
                <a:hlinkClick r:id="rId2">
                  <a:extLst>
                    <a:ext uri="{A12FA001-AC4F-418D-AE19-62706E023703}">
                      <ahyp:hlinkClr xmlns:ahyp="http://schemas.microsoft.com/office/drawing/2018/hyperlinkcolor" val="tx"/>
                    </a:ext>
                  </a:extLst>
                </a:hlinkClick>
              </a:rPr>
              <a:t>Solar Branco on São Miguel island in the Azores</a:t>
            </a:r>
            <a:r>
              <a:rPr lang="en-IE" sz="2400" b="1" dirty="0">
                <a:solidFill>
                  <a:srgbClr val="E96751"/>
                </a:solidFill>
              </a:rPr>
              <a:t>, </a:t>
            </a:r>
            <a:r>
              <a:rPr lang="en-IE" sz="2400" dirty="0">
                <a:solidFill>
                  <a:srgbClr val="E96751"/>
                </a:solidFill>
              </a:rPr>
              <a:t>Regenerative Tourism Example</a:t>
            </a:r>
          </a:p>
          <a:p>
            <a:r>
              <a:rPr lang="en-US" sz="2000" dirty="0">
                <a:solidFill>
                  <a:srgbClr val="494949"/>
                </a:solidFill>
              </a:rPr>
              <a:t>Passionate about preserving the planet, this historic farm, built over 100 years ago, has been transformed into an eco-resort featuring local </a:t>
            </a:r>
            <a:r>
              <a:rPr lang="en-US" sz="2000" dirty="0" err="1">
                <a:solidFill>
                  <a:srgbClr val="494949"/>
                </a:solidFill>
              </a:rPr>
              <a:t>enogastronomy</a:t>
            </a:r>
            <a:r>
              <a:rPr lang="en-US" sz="2000" dirty="0">
                <a:solidFill>
                  <a:srgbClr val="494949"/>
                </a:solidFill>
              </a:rPr>
              <a:t>, architectural traditions, a renowned Gin Library with classes, and a sushi bar offering a sushi-making experience. </a:t>
            </a:r>
          </a:p>
          <a:p>
            <a:endParaRPr lang="en-US" sz="2000" dirty="0">
              <a:solidFill>
                <a:srgbClr val="494949"/>
              </a:solidFill>
            </a:endParaRPr>
          </a:p>
          <a:p>
            <a:r>
              <a:rPr lang="en-US" sz="2000" b="1" dirty="0">
                <a:solidFill>
                  <a:srgbClr val="494949"/>
                </a:solidFill>
              </a:rPr>
              <a:t>Its </a:t>
            </a:r>
            <a:r>
              <a:rPr lang="en-US" sz="2000" b="1" dirty="0">
                <a:solidFill>
                  <a:srgbClr val="494949"/>
                </a:solidFill>
                <a:hlinkClick r:id="rId3">
                  <a:extLst>
                    <a:ext uri="{A12FA001-AC4F-418D-AE19-62706E023703}">
                      <ahyp:hlinkClr xmlns:ahyp="http://schemas.microsoft.com/office/drawing/2018/hyperlinkcolor" val="tx"/>
                    </a:ext>
                  </a:extLst>
                </a:hlinkClick>
              </a:rPr>
              <a:t>eco-sustainable initiatives </a:t>
            </a:r>
            <a:r>
              <a:rPr lang="en-US" sz="2000" dirty="0">
                <a:solidFill>
                  <a:srgbClr val="494949"/>
                </a:solidFill>
              </a:rPr>
              <a:t>include boosting biodiversity, energy tracking, banning plastics and pesticides, zero food waste, dedicated wildlife ponds for wildlife, free-range hens, and sourcing food from local vendors. </a:t>
            </a:r>
          </a:p>
          <a:p>
            <a:endParaRPr lang="en-IE" sz="2000" dirty="0">
              <a:solidFill>
                <a:srgbClr val="494949"/>
              </a:solidFill>
            </a:endParaRPr>
          </a:p>
        </p:txBody>
      </p:sp>
      <p:pic>
        <p:nvPicPr>
          <p:cNvPr id="19" name="Picture 18">
            <a:extLst>
              <a:ext uri="{FF2B5EF4-FFF2-40B4-BE49-F238E27FC236}">
                <a16:creationId xmlns:a16="http://schemas.microsoft.com/office/drawing/2014/main" id="{1312C0CC-8E72-59FD-5476-C68E6BF54383}"/>
              </a:ext>
            </a:extLst>
          </p:cNvPr>
          <p:cNvPicPr>
            <a:picLocks noChangeAspect="1"/>
          </p:cNvPicPr>
          <p:nvPr/>
        </p:nvPicPr>
        <p:blipFill>
          <a:blip r:embed="rId4"/>
          <a:stretch>
            <a:fillRect/>
          </a:stretch>
        </p:blipFill>
        <p:spPr>
          <a:xfrm>
            <a:off x="0" y="63955"/>
            <a:ext cx="8105775" cy="3735014"/>
          </a:xfrm>
          <a:prstGeom prst="rect">
            <a:avLst/>
          </a:prstGeom>
        </p:spPr>
      </p:pic>
      <p:sp>
        <p:nvSpPr>
          <p:cNvPr id="20" name="TextBox 19">
            <a:extLst>
              <a:ext uri="{FF2B5EF4-FFF2-40B4-BE49-F238E27FC236}">
                <a16:creationId xmlns:a16="http://schemas.microsoft.com/office/drawing/2014/main" id="{CCCF2BB2-0DD5-03A8-3528-4274A63C47B2}"/>
              </a:ext>
            </a:extLst>
          </p:cNvPr>
          <p:cNvSpPr txBox="1"/>
          <p:nvPr/>
        </p:nvSpPr>
        <p:spPr>
          <a:xfrm>
            <a:off x="8105775" y="3511887"/>
            <a:ext cx="3295650" cy="338554"/>
          </a:xfrm>
          <a:prstGeom prst="rect">
            <a:avLst/>
          </a:prstGeom>
          <a:noFill/>
        </p:spPr>
        <p:txBody>
          <a:bodyPr wrap="square" rtlCol="0">
            <a:spAutoFit/>
          </a:bodyPr>
          <a:lstStyle/>
          <a:p>
            <a:r>
              <a:rPr lang="en-IE" sz="1600" dirty="0">
                <a:hlinkClick r:id="rId5"/>
              </a:rPr>
              <a:t>Images from Booking.com</a:t>
            </a:r>
            <a:endParaRPr lang="en-IE" sz="1600" dirty="0"/>
          </a:p>
        </p:txBody>
      </p:sp>
      <p:sp>
        <p:nvSpPr>
          <p:cNvPr id="4" name="TextBox 3">
            <a:extLst>
              <a:ext uri="{FF2B5EF4-FFF2-40B4-BE49-F238E27FC236}">
                <a16:creationId xmlns:a16="http://schemas.microsoft.com/office/drawing/2014/main" id="{E5C80994-0666-5F65-EBF9-6FA6CC2653C9}"/>
              </a:ext>
            </a:extLst>
          </p:cNvPr>
          <p:cNvSpPr txBox="1"/>
          <p:nvPr/>
        </p:nvSpPr>
        <p:spPr>
          <a:xfrm>
            <a:off x="8105775" y="1285131"/>
            <a:ext cx="3012281" cy="769441"/>
          </a:xfrm>
          <a:prstGeom prst="rect">
            <a:avLst/>
          </a:prstGeom>
          <a:noFill/>
        </p:spPr>
        <p:txBody>
          <a:bodyPr wrap="square">
            <a:spAutoFit/>
          </a:bodyPr>
          <a:lstStyle/>
          <a:p>
            <a:pPr algn="ctr"/>
            <a:r>
              <a:rPr lang="en-US" sz="4400" b="1" dirty="0">
                <a:solidFill>
                  <a:srgbClr val="E96751"/>
                </a:solidFill>
              </a:rPr>
              <a:t>Case Study </a:t>
            </a:r>
            <a:endParaRPr lang="en-IE" sz="4400" b="1" dirty="0"/>
          </a:p>
        </p:txBody>
      </p:sp>
    </p:spTree>
    <p:extLst>
      <p:ext uri="{BB962C8B-B14F-4D97-AF65-F5344CB8AC3E}">
        <p14:creationId xmlns:p14="http://schemas.microsoft.com/office/powerpoint/2010/main" val="190948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3C50D43-D481-5907-D48D-8A951C0ACC69}"/>
              </a:ext>
            </a:extLst>
          </p:cNvPr>
          <p:cNvSpPr>
            <a:spLocks noGrp="1"/>
          </p:cNvSpPr>
          <p:nvPr>
            <p:ph type="body" sz="quarter" idx="18"/>
          </p:nvPr>
        </p:nvSpPr>
        <p:spPr>
          <a:xfrm>
            <a:off x="603353" y="1204926"/>
            <a:ext cx="6948488" cy="3499183"/>
          </a:xfrm>
        </p:spPr>
        <p:txBody>
          <a:bodyPr/>
          <a:lstStyle/>
          <a:p>
            <a:pPr>
              <a:spcAft>
                <a:spcPts val="600"/>
              </a:spcAft>
            </a:pPr>
            <a:r>
              <a:rPr lang="en-US" sz="2100" b="1" dirty="0"/>
              <a:t>The Barn is a two-</a:t>
            </a:r>
            <a:r>
              <a:rPr lang="en-US" sz="2100" b="1" dirty="0" err="1"/>
              <a:t>storey</a:t>
            </a:r>
            <a:r>
              <a:rPr lang="en-US" sz="2100" b="1" dirty="0"/>
              <a:t> cottage built on the site that previously housed an old farmyard storage shed.</a:t>
            </a:r>
          </a:p>
          <a:p>
            <a:pPr marL="342900" indent="-342900">
              <a:spcAft>
                <a:spcPts val="600"/>
              </a:spcAft>
              <a:buFont typeface="Wingdings" panose="05000000000000000000" pitchFamily="2" charset="2"/>
              <a:buChar char="v"/>
            </a:pPr>
            <a:r>
              <a:rPr lang="en-US" sz="2100" dirty="0"/>
              <a:t>Building and infrastructure were planned with consideration given to the </a:t>
            </a:r>
            <a:r>
              <a:rPr lang="en-US" sz="2100" b="1" dirty="0"/>
              <a:t>natural landscape </a:t>
            </a:r>
            <a:r>
              <a:rPr lang="en-US" sz="2100" dirty="0"/>
              <a:t>and heritage. The exterior of the building is </a:t>
            </a:r>
            <a:r>
              <a:rPr lang="en-US" sz="2100" b="1" dirty="0"/>
              <a:t>clad in whitewashed wood panels</a:t>
            </a:r>
            <a:r>
              <a:rPr lang="en-US" sz="2100" dirty="0"/>
              <a:t> and </a:t>
            </a:r>
            <a:r>
              <a:rPr lang="en-US" sz="2100" b="1" dirty="0"/>
              <a:t>volcanic stone tiles. </a:t>
            </a:r>
          </a:p>
          <a:p>
            <a:pPr marL="342900" indent="-342900">
              <a:spcAft>
                <a:spcPts val="600"/>
              </a:spcAft>
              <a:buFont typeface="Wingdings" panose="05000000000000000000" pitchFamily="2" charset="2"/>
              <a:buChar char="v"/>
            </a:pPr>
            <a:r>
              <a:rPr lang="en-US" sz="2100" dirty="0"/>
              <a:t>They used </a:t>
            </a:r>
            <a:r>
              <a:rPr lang="en-US" sz="2100" b="1" dirty="0"/>
              <a:t>local materials </a:t>
            </a:r>
            <a:r>
              <a:rPr lang="en-US" sz="2100" dirty="0"/>
              <a:t>and sustainable design, incorporating </a:t>
            </a:r>
            <a:r>
              <a:rPr lang="en-US" sz="2100" b="1" dirty="0"/>
              <a:t>endemic plants </a:t>
            </a:r>
            <a:r>
              <a:rPr lang="en-US" sz="2100" dirty="0"/>
              <a:t>for landscaping. Used </a:t>
            </a:r>
            <a:r>
              <a:rPr lang="en-US" sz="2100" b="1" dirty="0"/>
              <a:t>local products </a:t>
            </a:r>
            <a:r>
              <a:rPr lang="en-US" sz="2100" dirty="0"/>
              <a:t>and furnishings to complete each room.</a:t>
            </a:r>
          </a:p>
          <a:p>
            <a:pPr marL="342900" indent="-342900">
              <a:spcAft>
                <a:spcPts val="600"/>
              </a:spcAft>
              <a:buFont typeface="Wingdings" panose="05000000000000000000" pitchFamily="2" charset="2"/>
              <a:buChar char="v"/>
            </a:pPr>
            <a:r>
              <a:rPr lang="en-US" sz="2100" dirty="0"/>
              <a:t>This </a:t>
            </a:r>
            <a:r>
              <a:rPr lang="en-US" sz="2100" b="1" dirty="0"/>
              <a:t>bedroom has 2 south-facing windows</a:t>
            </a:r>
            <a:r>
              <a:rPr lang="en-US" sz="2100" dirty="0"/>
              <a:t>, offering views of the countryside and the ocean beyond. </a:t>
            </a:r>
          </a:p>
          <a:p>
            <a:pPr marL="342900" indent="-342900">
              <a:spcAft>
                <a:spcPts val="600"/>
              </a:spcAft>
              <a:buFont typeface="Wingdings" panose="05000000000000000000" pitchFamily="2" charset="2"/>
              <a:buChar char="v"/>
            </a:pPr>
            <a:r>
              <a:rPr lang="en-US" sz="2100" dirty="0"/>
              <a:t>The mattress is </a:t>
            </a:r>
            <a:r>
              <a:rPr lang="en-US" sz="2100" b="1" dirty="0"/>
              <a:t>made of all-natural materials</a:t>
            </a:r>
            <a:r>
              <a:rPr lang="en-US" sz="2100" dirty="0"/>
              <a:t> and luxury bed linen to help regulate body temperature. </a:t>
            </a:r>
          </a:p>
          <a:p>
            <a:pPr marL="342900" indent="-342900">
              <a:spcAft>
                <a:spcPts val="600"/>
              </a:spcAft>
              <a:buFont typeface="Wingdings" panose="05000000000000000000" pitchFamily="2" charset="2"/>
              <a:buChar char="v"/>
            </a:pPr>
            <a:r>
              <a:rPr lang="en-US" sz="2100" dirty="0"/>
              <a:t>The </a:t>
            </a:r>
            <a:r>
              <a:rPr lang="en-US" sz="2100" b="1" dirty="0"/>
              <a:t>furniture</a:t>
            </a:r>
            <a:r>
              <a:rPr lang="en-US" sz="2100" dirty="0"/>
              <a:t> includes a raw-edge wooden dining table made by a </a:t>
            </a:r>
            <a:r>
              <a:rPr lang="en-US" sz="2100" b="1" dirty="0"/>
              <a:t>local artisan, </a:t>
            </a:r>
            <a:r>
              <a:rPr lang="en-US" sz="2100" dirty="0"/>
              <a:t>and a sideboard made from </a:t>
            </a:r>
            <a:r>
              <a:rPr lang="en-US" sz="2100" b="1" dirty="0"/>
              <a:t>recycled wood </a:t>
            </a:r>
            <a:r>
              <a:rPr lang="en-US" sz="2100" dirty="0"/>
              <a:t>by a </a:t>
            </a:r>
            <a:r>
              <a:rPr lang="en-US" sz="2100" b="1" dirty="0"/>
              <a:t>local social enterprise</a:t>
            </a:r>
            <a:r>
              <a:rPr lang="en-US" sz="2100" dirty="0"/>
              <a:t>.</a:t>
            </a:r>
          </a:p>
          <a:p>
            <a:pPr>
              <a:spcAft>
                <a:spcPts val="600"/>
              </a:spcAft>
            </a:pPr>
            <a:r>
              <a:rPr lang="en-US" sz="2100" dirty="0"/>
              <a:t> </a:t>
            </a:r>
          </a:p>
          <a:p>
            <a:pPr>
              <a:spcAft>
                <a:spcPts val="600"/>
              </a:spcAft>
            </a:pPr>
            <a:endParaRPr lang="en-IE" sz="2100" dirty="0"/>
          </a:p>
        </p:txBody>
      </p:sp>
      <p:sp>
        <p:nvSpPr>
          <p:cNvPr id="8" name="Text Placeholder 7">
            <a:extLst>
              <a:ext uri="{FF2B5EF4-FFF2-40B4-BE49-F238E27FC236}">
                <a16:creationId xmlns:a16="http://schemas.microsoft.com/office/drawing/2014/main" id="{C65AA364-AA0A-CBFE-9DF8-B35AFDA54981}"/>
              </a:ext>
            </a:extLst>
          </p:cNvPr>
          <p:cNvSpPr>
            <a:spLocks noGrp="1"/>
          </p:cNvSpPr>
          <p:nvPr>
            <p:ph type="body" sz="quarter" idx="16"/>
          </p:nvPr>
        </p:nvSpPr>
        <p:spPr>
          <a:xfrm>
            <a:off x="603353" y="131938"/>
            <a:ext cx="10614687" cy="803654"/>
          </a:xfrm>
        </p:spPr>
        <p:txBody>
          <a:bodyPr/>
          <a:lstStyle/>
          <a:p>
            <a:r>
              <a:rPr lang="en-IE" sz="3000" dirty="0">
                <a:solidFill>
                  <a:srgbClr val="E96751"/>
                </a:solidFill>
              </a:rPr>
              <a:t>Wow Factor! </a:t>
            </a:r>
            <a:r>
              <a:rPr lang="en-IE" sz="3000" dirty="0"/>
              <a:t>Solar Branco, Sao Miguel, Azores</a:t>
            </a:r>
          </a:p>
        </p:txBody>
      </p:sp>
      <p:sp>
        <p:nvSpPr>
          <p:cNvPr id="10" name="Text Placeholder 9">
            <a:extLst>
              <a:ext uri="{FF2B5EF4-FFF2-40B4-BE49-F238E27FC236}">
                <a16:creationId xmlns:a16="http://schemas.microsoft.com/office/drawing/2014/main" id="{6FD68F61-1008-8CDA-4B5F-56B856C03385}"/>
              </a:ext>
            </a:extLst>
          </p:cNvPr>
          <p:cNvSpPr>
            <a:spLocks noGrp="1"/>
          </p:cNvSpPr>
          <p:nvPr>
            <p:ph type="body" sz="quarter" idx="19"/>
          </p:nvPr>
        </p:nvSpPr>
        <p:spPr>
          <a:xfrm>
            <a:off x="603353" y="655802"/>
            <a:ext cx="10614687" cy="803654"/>
          </a:xfrm>
        </p:spPr>
        <p:txBody>
          <a:bodyPr/>
          <a:lstStyle/>
          <a:p>
            <a:r>
              <a:rPr lang="en-IE" dirty="0"/>
              <a:t>Eco-Building and Planning Considerations – </a:t>
            </a:r>
            <a:r>
              <a:rPr lang="en-IE" b="0" dirty="0">
                <a:solidFill>
                  <a:srgbClr val="E96751"/>
                </a:solidFill>
                <a:hlinkClick r:id="rId2">
                  <a:extLst>
                    <a:ext uri="{A12FA001-AC4F-418D-AE19-62706E023703}">
                      <ahyp:hlinkClr xmlns:ahyp="http://schemas.microsoft.com/office/drawing/2018/hyperlinkcolor" val="tx"/>
                    </a:ext>
                  </a:extLst>
                </a:hlinkClick>
              </a:rPr>
              <a:t>Example ‘The Barn’</a:t>
            </a:r>
            <a:endParaRPr lang="en-IE" b="0" dirty="0">
              <a:solidFill>
                <a:srgbClr val="E96751"/>
              </a:solidFill>
            </a:endParaRPr>
          </a:p>
        </p:txBody>
      </p:sp>
      <p:pic>
        <p:nvPicPr>
          <p:cNvPr id="2050" name="Picture 2" descr="a view from the door of a house with a tree at Solar Branco Eco Estate in Ponta Delgada">
            <a:extLst>
              <a:ext uri="{FF2B5EF4-FFF2-40B4-BE49-F238E27FC236}">
                <a16:creationId xmlns:a16="http://schemas.microsoft.com/office/drawing/2014/main" id="{9BF13C9E-3DEF-813C-2D2A-C31356DBE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249538"/>
            <a:ext cx="4546615" cy="340996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777F6-978F-71B4-E320-90A2C361BA9C}"/>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C572F0BF-61CE-BDDA-0643-09B5F5247245}"/>
              </a:ext>
            </a:extLst>
          </p:cNvPr>
          <p:cNvSpPr>
            <a:spLocks noGrp="1"/>
          </p:cNvSpPr>
          <p:nvPr>
            <p:ph type="body" sz="quarter" idx="18"/>
          </p:nvPr>
        </p:nvSpPr>
        <p:spPr>
          <a:xfrm>
            <a:off x="603353" y="1451694"/>
            <a:ext cx="6483247" cy="3499183"/>
          </a:xfrm>
        </p:spPr>
        <p:txBody>
          <a:bodyPr/>
          <a:lstStyle/>
          <a:p>
            <a:pPr marL="342900" indent="-342900">
              <a:spcAft>
                <a:spcPts val="600"/>
              </a:spcAft>
              <a:buFont typeface="Wingdings" panose="05000000000000000000" pitchFamily="2" charset="2"/>
              <a:buChar char="v"/>
            </a:pPr>
            <a:r>
              <a:rPr lang="en-US" dirty="0"/>
              <a:t> The </a:t>
            </a:r>
            <a:r>
              <a:rPr lang="en-US" b="1" dirty="0"/>
              <a:t>fridge </a:t>
            </a:r>
            <a:r>
              <a:rPr lang="en-US" dirty="0"/>
              <a:t>is restocked daily with complimentary local beers, soft drinks and water.</a:t>
            </a:r>
          </a:p>
          <a:p>
            <a:pPr marL="342900" indent="-342900">
              <a:spcAft>
                <a:spcPts val="600"/>
              </a:spcAft>
              <a:buFont typeface="Wingdings" panose="05000000000000000000" pitchFamily="2" charset="2"/>
              <a:buChar char="v"/>
            </a:pPr>
            <a:r>
              <a:rPr lang="en-US" dirty="0"/>
              <a:t>The </a:t>
            </a:r>
            <a:r>
              <a:rPr lang="en-US" b="1" dirty="0"/>
              <a:t>bathroom </a:t>
            </a:r>
            <a:r>
              <a:rPr lang="en-US" dirty="0"/>
              <a:t>has high-end fittings, finished with </a:t>
            </a:r>
            <a:r>
              <a:rPr lang="en-US" b="1" dirty="0"/>
              <a:t>handmade Portuguese tiles </a:t>
            </a:r>
            <a:r>
              <a:rPr lang="en-US" dirty="0"/>
              <a:t>in a pink tone referencing the pigs that once lived next door to The Barn.</a:t>
            </a:r>
          </a:p>
          <a:p>
            <a:pPr marL="342900" indent="-342900">
              <a:spcAft>
                <a:spcPts val="600"/>
              </a:spcAft>
              <a:buFont typeface="Wingdings" panose="05000000000000000000" pitchFamily="2" charset="2"/>
              <a:buChar char="v"/>
            </a:pPr>
            <a:r>
              <a:rPr lang="en-US" b="1" dirty="0"/>
              <a:t> Eco touches </a:t>
            </a:r>
            <a:r>
              <a:rPr lang="en-US" dirty="0"/>
              <a:t>such as </a:t>
            </a:r>
            <a:r>
              <a:rPr lang="en-US" b="1" dirty="0"/>
              <a:t>solar power, recycling, </a:t>
            </a:r>
            <a:r>
              <a:rPr lang="en-US" dirty="0"/>
              <a:t>and</a:t>
            </a:r>
            <a:r>
              <a:rPr lang="en-US" b="1" dirty="0"/>
              <a:t> controlled individual electricity usage</a:t>
            </a:r>
            <a:r>
              <a:rPr lang="en-US" dirty="0"/>
              <a:t>.</a:t>
            </a:r>
          </a:p>
          <a:p>
            <a:pPr marL="342900" indent="-342900">
              <a:spcAft>
                <a:spcPts val="600"/>
              </a:spcAft>
              <a:buFont typeface="Wingdings" panose="05000000000000000000" pitchFamily="2" charset="2"/>
              <a:buChar char="v"/>
            </a:pPr>
            <a:r>
              <a:rPr lang="en-US" b="1" dirty="0"/>
              <a:t>Donations</a:t>
            </a:r>
            <a:r>
              <a:rPr lang="en-US" dirty="0"/>
              <a:t> from Gin sales go to the Whales in the Azores Ocean. </a:t>
            </a:r>
          </a:p>
          <a:p>
            <a:pPr marL="342900" indent="-342900">
              <a:spcAft>
                <a:spcPts val="600"/>
              </a:spcAft>
              <a:buFont typeface="Wingdings" panose="05000000000000000000" pitchFamily="2" charset="2"/>
              <a:buChar char="v"/>
            </a:pPr>
            <a:r>
              <a:rPr lang="en-US" dirty="0"/>
              <a:t>Work with </a:t>
            </a:r>
            <a:r>
              <a:rPr lang="en-US" b="1" dirty="0"/>
              <a:t>local entrepreneurs </a:t>
            </a:r>
            <a:r>
              <a:rPr lang="en-US" dirty="0"/>
              <a:t>and guides provides an </a:t>
            </a:r>
            <a:r>
              <a:rPr lang="en-US" b="1" dirty="0"/>
              <a:t>immersive, local, cultural experience.</a:t>
            </a:r>
          </a:p>
          <a:p>
            <a:pPr marL="342900" indent="-342900">
              <a:spcAft>
                <a:spcPts val="600"/>
              </a:spcAft>
              <a:buFont typeface="Wingdings" panose="05000000000000000000" pitchFamily="2" charset="2"/>
              <a:buChar char="v"/>
            </a:pPr>
            <a:r>
              <a:rPr lang="en-US" dirty="0"/>
              <a:t>Share information with guests on how to </a:t>
            </a:r>
            <a:r>
              <a:rPr lang="en-US" b="1" dirty="0"/>
              <a:t>enjoy the Azorean island and nature in a sustainable way.</a:t>
            </a:r>
          </a:p>
          <a:p>
            <a:pPr marL="342900" indent="-342900">
              <a:spcAft>
                <a:spcPts val="600"/>
              </a:spcAft>
              <a:buFont typeface="Wingdings" panose="05000000000000000000" pitchFamily="2" charset="2"/>
              <a:buChar char="v"/>
            </a:pPr>
            <a:endParaRPr lang="en-US" dirty="0"/>
          </a:p>
          <a:p>
            <a:pPr>
              <a:spcAft>
                <a:spcPts val="600"/>
              </a:spcAft>
            </a:pPr>
            <a:endParaRPr lang="en-IE" dirty="0"/>
          </a:p>
        </p:txBody>
      </p:sp>
      <p:sp>
        <p:nvSpPr>
          <p:cNvPr id="8" name="Text Placeholder 7">
            <a:extLst>
              <a:ext uri="{FF2B5EF4-FFF2-40B4-BE49-F238E27FC236}">
                <a16:creationId xmlns:a16="http://schemas.microsoft.com/office/drawing/2014/main" id="{38ED28D3-E5D0-251B-C259-4BA9145CD267}"/>
              </a:ext>
            </a:extLst>
          </p:cNvPr>
          <p:cNvSpPr>
            <a:spLocks noGrp="1"/>
          </p:cNvSpPr>
          <p:nvPr>
            <p:ph type="body" sz="quarter" idx="16"/>
          </p:nvPr>
        </p:nvSpPr>
        <p:spPr>
          <a:xfrm>
            <a:off x="603353" y="131938"/>
            <a:ext cx="10614687" cy="803654"/>
          </a:xfrm>
        </p:spPr>
        <p:txBody>
          <a:bodyPr/>
          <a:lstStyle/>
          <a:p>
            <a:r>
              <a:rPr lang="en-IE" sz="3000">
                <a:solidFill>
                  <a:srgbClr val="E96751"/>
                </a:solidFill>
              </a:rPr>
              <a:t>Wow Factor! </a:t>
            </a:r>
            <a:r>
              <a:rPr lang="en-IE" sz="3000"/>
              <a:t>Solar Branco, Sao Miguel, Azores</a:t>
            </a:r>
            <a:endParaRPr lang="en-IE" sz="3000" dirty="0"/>
          </a:p>
        </p:txBody>
      </p:sp>
      <p:sp>
        <p:nvSpPr>
          <p:cNvPr id="10" name="Text Placeholder 9">
            <a:extLst>
              <a:ext uri="{FF2B5EF4-FFF2-40B4-BE49-F238E27FC236}">
                <a16:creationId xmlns:a16="http://schemas.microsoft.com/office/drawing/2014/main" id="{6DDE7C99-C034-E18D-C402-7BCB590A020E}"/>
              </a:ext>
            </a:extLst>
          </p:cNvPr>
          <p:cNvSpPr>
            <a:spLocks noGrp="1"/>
          </p:cNvSpPr>
          <p:nvPr>
            <p:ph type="body" sz="quarter" idx="19"/>
          </p:nvPr>
        </p:nvSpPr>
        <p:spPr>
          <a:xfrm>
            <a:off x="603353" y="655802"/>
            <a:ext cx="10614687" cy="803654"/>
          </a:xfrm>
        </p:spPr>
        <p:txBody>
          <a:bodyPr/>
          <a:lstStyle/>
          <a:p>
            <a:r>
              <a:rPr lang="en-IE"/>
              <a:t>Eco-Building and Planning Considerations – </a:t>
            </a:r>
            <a:r>
              <a:rPr lang="en-IE" b="0">
                <a:solidFill>
                  <a:srgbClr val="E96751"/>
                </a:solidFill>
                <a:hlinkClick r:id="rId2">
                  <a:extLst>
                    <a:ext uri="{A12FA001-AC4F-418D-AE19-62706E023703}">
                      <ahyp:hlinkClr xmlns:ahyp="http://schemas.microsoft.com/office/drawing/2018/hyperlinkcolor" val="tx"/>
                    </a:ext>
                  </a:extLst>
                </a:hlinkClick>
              </a:rPr>
              <a:t>Example ‘The Barn’</a:t>
            </a:r>
            <a:endParaRPr lang="en-IE" b="0" dirty="0">
              <a:solidFill>
                <a:srgbClr val="E96751"/>
              </a:solidFill>
            </a:endParaRPr>
          </a:p>
        </p:txBody>
      </p:sp>
      <p:pic>
        <p:nvPicPr>
          <p:cNvPr id="1026" name="Picture 2" descr="a palm tree and a walkway in front of a building at Solar Branco Eco Estate in Ponta Delgada">
            <a:extLst>
              <a:ext uri="{FF2B5EF4-FFF2-40B4-BE49-F238E27FC236}">
                <a16:creationId xmlns:a16="http://schemas.microsoft.com/office/drawing/2014/main" id="{E7C3234A-D569-82E1-1864-89DBAE474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7821"/>
            <a:ext cx="4675445" cy="3118485"/>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71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30370A-CEB3-ED8B-0139-DC580192212A}"/>
              </a:ext>
            </a:extLst>
          </p:cNvPr>
          <p:cNvPicPr>
            <a:picLocks noChangeAspect="1"/>
          </p:cNvPicPr>
          <p:nvPr/>
        </p:nvPicPr>
        <p:blipFill>
          <a:blip r:embed="rId2"/>
          <a:stretch>
            <a:fillRect/>
          </a:stretch>
        </p:blipFill>
        <p:spPr>
          <a:xfrm>
            <a:off x="0" y="967282"/>
            <a:ext cx="12192000" cy="4923436"/>
          </a:xfrm>
          <a:prstGeom prst="rect">
            <a:avLst/>
          </a:prstGeom>
        </p:spPr>
      </p:pic>
    </p:spTree>
    <p:extLst>
      <p:ext uri="{BB962C8B-B14F-4D97-AF65-F5344CB8AC3E}">
        <p14:creationId xmlns:p14="http://schemas.microsoft.com/office/powerpoint/2010/main" val="127236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159271C-3B4A-565D-CB1A-6F6114269A9D}"/>
              </a:ext>
            </a:extLst>
          </p:cNvPr>
          <p:cNvSpPr txBox="1"/>
          <p:nvPr/>
        </p:nvSpPr>
        <p:spPr>
          <a:xfrm>
            <a:off x="191574" y="3787259"/>
            <a:ext cx="5238750" cy="646331"/>
          </a:xfrm>
          <a:prstGeom prst="rect">
            <a:avLst/>
          </a:prstGeom>
          <a:noFill/>
        </p:spPr>
        <p:txBody>
          <a:bodyPr wrap="square">
            <a:spAutoFit/>
          </a:bodyPr>
          <a:lstStyle/>
          <a:p>
            <a:r>
              <a:rPr lang="en-IE" dirty="0">
                <a:solidFill>
                  <a:srgbClr val="E96751"/>
                </a:solidFill>
                <a:hlinkClick r:id="rId2">
                  <a:extLst>
                    <a:ext uri="{A12FA001-AC4F-418D-AE19-62706E023703}">
                      <ahyp:hlinkClr xmlns:ahyp="http://schemas.microsoft.com/office/drawing/2018/hyperlinkcolor" val="tx"/>
                    </a:ext>
                  </a:extLst>
                </a:hlinkClick>
              </a:rPr>
              <a:t>https://www.cntraveller.com/hotels/solar-branco-eco-estate</a:t>
            </a:r>
            <a:r>
              <a:rPr lang="en-IE" dirty="0">
                <a:solidFill>
                  <a:srgbClr val="E96751"/>
                </a:solidFill>
              </a:rPr>
              <a:t> </a:t>
            </a:r>
          </a:p>
        </p:txBody>
      </p:sp>
      <p:sp>
        <p:nvSpPr>
          <p:cNvPr id="8" name="TextBox 7">
            <a:extLst>
              <a:ext uri="{FF2B5EF4-FFF2-40B4-BE49-F238E27FC236}">
                <a16:creationId xmlns:a16="http://schemas.microsoft.com/office/drawing/2014/main" id="{AD32B89E-994A-7B95-124C-F99247E33610}"/>
              </a:ext>
            </a:extLst>
          </p:cNvPr>
          <p:cNvSpPr txBox="1"/>
          <p:nvPr/>
        </p:nvSpPr>
        <p:spPr>
          <a:xfrm>
            <a:off x="191574" y="2083793"/>
            <a:ext cx="5087424" cy="1785104"/>
          </a:xfrm>
          <a:prstGeom prst="rect">
            <a:avLst/>
          </a:prstGeom>
          <a:noFill/>
        </p:spPr>
        <p:txBody>
          <a:bodyPr wrap="square">
            <a:spAutoFit/>
          </a:bodyPr>
          <a:lstStyle/>
          <a:p>
            <a:r>
              <a:rPr lang="en-US" sz="2200" b="1" dirty="0">
                <a:solidFill>
                  <a:srgbClr val="494949"/>
                </a:solidFill>
              </a:rPr>
              <a:t>Wow Factor: </a:t>
            </a:r>
            <a:r>
              <a:rPr lang="en-US" sz="2200" dirty="0">
                <a:solidFill>
                  <a:srgbClr val="494949"/>
                </a:solidFill>
              </a:rPr>
              <a:t>countryside views, daily invite to Gin </a:t>
            </a:r>
            <a:r>
              <a:rPr lang="en-US" sz="2200" dirty="0" err="1">
                <a:solidFill>
                  <a:srgbClr val="494949"/>
                </a:solidFill>
              </a:rPr>
              <a:t>O’Clock</a:t>
            </a:r>
            <a:r>
              <a:rPr lang="en-US" sz="2200" dirty="0">
                <a:solidFill>
                  <a:srgbClr val="494949"/>
                </a:solidFill>
              </a:rPr>
              <a:t> and complimentary G&amp;T, rain shower, king sized bed, digital guide of the island, concierge services and eco reporting from stay.</a:t>
            </a:r>
            <a:endParaRPr lang="en-IE" sz="2200" dirty="0">
              <a:solidFill>
                <a:srgbClr val="494949"/>
              </a:solidFill>
            </a:endParaRPr>
          </a:p>
        </p:txBody>
      </p:sp>
      <p:pic>
        <p:nvPicPr>
          <p:cNvPr id="3074" name="Picture 2" descr="a bar with a lot of bottles of alcohol at Solar Branco Eco Estate in Ponta Delgada">
            <a:extLst>
              <a:ext uri="{FF2B5EF4-FFF2-40B4-BE49-F238E27FC236}">
                <a16:creationId xmlns:a16="http://schemas.microsoft.com/office/drawing/2014/main" id="{2C1FA75C-8059-EFA8-9BE0-E654943B3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414" y="170378"/>
            <a:ext cx="4348421" cy="2900363"/>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076" name="Picture 4" descr="a building with a stone wall with a window at Solar Branco Eco Estate in Ponta Delgada">
            <a:extLst>
              <a:ext uri="{FF2B5EF4-FFF2-40B4-BE49-F238E27FC236}">
                <a16:creationId xmlns:a16="http://schemas.microsoft.com/office/drawing/2014/main" id="{94BA8777-34EC-1F78-F885-909E60C10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624" y="2818468"/>
            <a:ext cx="4876801" cy="325278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99293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14569</TotalTime>
  <Words>557</Words>
  <Application>Microsoft Office PowerPoint</Application>
  <PresentationFormat>Widescreen</PresentationFormat>
  <Paragraphs>41</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Calibri</vt:lpstr>
      <vt:lpstr>Montserrat</vt:lpstr>
      <vt:lpstr>Montserrat Light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411</cp:revision>
  <dcterms:created xsi:type="dcterms:W3CDTF">2020-10-14T13:32:04Z</dcterms:created>
  <dcterms:modified xsi:type="dcterms:W3CDTF">2025-08-20T17:28:30Z</dcterms:modified>
</cp:coreProperties>
</file>