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
  </p:notesMasterIdLst>
  <p:handoutMasterIdLst>
    <p:handoutMasterId r:id="rId5"/>
  </p:handoutMasterIdLst>
  <p:sldIdLst>
    <p:sldId id="6525" r:id="rId2"/>
    <p:sldId id="680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E96751"/>
    <a:srgbClr val="459597"/>
    <a:srgbClr val="494949"/>
    <a:srgbClr val="EC7C69"/>
    <a:srgbClr val="3B7F81"/>
    <a:srgbClr val="00B0F0"/>
    <a:srgbClr val="B8DDDE"/>
    <a:srgbClr val="93CCCD"/>
    <a:srgbClr val="FBA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0" autoAdjust="0"/>
    <p:restoredTop sz="95082"/>
  </p:normalViewPr>
  <p:slideViewPr>
    <p:cSldViewPr snapToGrid="0" snapToObjects="1">
      <p:cViewPr varScale="1">
        <p:scale>
          <a:sx n="102" d="100"/>
          <a:sy n="102" d="100"/>
        </p:scale>
        <p:origin x="120" y="2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zafirohotels.com/en/son-sabater-by-zafiro/" TargetMode="Externa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preferredbynature.org/certification/carbon-footprint-certification#:~:text=The%20Carbon%20Footprint%20Certification%20Standard,and%20reporting%20of%20GHG%20emissions." TargetMode="External"/><Relationship Id="rId7" Type="http://schemas.openxmlformats.org/officeDocument/2006/relationships/hyperlink" Target="https://ecobnb.com/DE-schleswig-flensburg/bed-breakfast/janbeck-s-fairhaus/pLmqN#:~:text=We%20are%20a%20member%20of,for%20bees%20and%20other%20animals." TargetMode="External"/><Relationship Id="rId2" Type="http://schemas.openxmlformats.org/officeDocument/2006/relationships/hyperlink" Target="https://destinet.eu/News/resources/certificates/viabono" TargetMode="Externa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hyperlink" Target="https://www.youtube.com/watch?v=yQfKDaNonf8" TargetMode="External"/><Relationship Id="rId10" Type="http://schemas.openxmlformats.org/officeDocument/2006/relationships/image" Target="../media/image3.png"/><Relationship Id="rId4" Type="http://schemas.openxmlformats.org/officeDocument/2006/relationships/hyperlink" Target="https://www.edina.eu/power/cogeneration-chp" TargetMode="External"/><Relationship Id="rId9" Type="http://schemas.openxmlformats.org/officeDocument/2006/relationships/hyperlink" Target="https://creativecommons.org/licenses/by-sa/4.0/?ref=chooser-v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52A04F5-1F75-6DF9-4787-55ED669C0998}"/>
              </a:ext>
            </a:extLst>
          </p:cNvPr>
          <p:cNvSpPr>
            <a:spLocks noGrp="1"/>
          </p:cNvSpPr>
          <p:nvPr>
            <p:ph type="body" sz="quarter" idx="66"/>
          </p:nvPr>
        </p:nvSpPr>
        <p:spPr>
          <a:xfrm>
            <a:off x="0" y="295382"/>
            <a:ext cx="2958765" cy="452458"/>
          </a:xfrm>
          <a:solidFill>
            <a:srgbClr val="459597"/>
          </a:solidFill>
        </p:spPr>
        <p:txBody>
          <a:bodyPr/>
          <a:lstStyle/>
          <a:p>
            <a:pPr algn="ctr"/>
            <a:r>
              <a:rPr lang="en-GB" sz="1200" dirty="0"/>
              <a:t>Photo Credit: Midgard Base Camp</a:t>
            </a: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599570" y="4919936"/>
            <a:ext cx="3419979" cy="1049221"/>
          </a:xfrm>
          <a:prstGeom prst="rect">
            <a:avLst/>
          </a:prstGeom>
        </p:spPr>
        <p:txBody>
          <a:bodyPr/>
          <a:lstStyle/>
          <a:p>
            <a:r>
              <a:rPr lang="en-IE" b="0" dirty="0" err="1"/>
              <a:t>Fairhaus</a:t>
            </a:r>
            <a:r>
              <a:rPr lang="en-IE" b="0" dirty="0"/>
              <a:t> Hotel, Germany</a:t>
            </a:r>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958765"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4083473" y="5700218"/>
            <a:ext cx="3419980" cy="923330"/>
          </a:xfrm>
          <a:prstGeom prst="rect">
            <a:avLst/>
          </a:prstGeom>
          <a:noFill/>
        </p:spPr>
        <p:txBody>
          <a:bodyPr wrap="square" rtlCol="0">
            <a:spAutoFit/>
          </a:bodyPr>
          <a:lstStyle/>
          <a:p>
            <a:r>
              <a:rPr lang="en-IE" b="1" dirty="0">
                <a:solidFill>
                  <a:srgbClr val="414141"/>
                </a:solidFill>
              </a:rPr>
              <a:t>Website </a:t>
            </a:r>
            <a:r>
              <a:rPr lang="en-IE" dirty="0">
                <a:solidFill>
                  <a:srgbClr val="414141"/>
                </a:solidFill>
                <a:hlinkClick r:id="rId2"/>
              </a:rPr>
              <a:t>https://www.zafirohotels.com/en/son-sabater-by-zafiro/</a:t>
            </a:r>
            <a:r>
              <a:rPr lang="en-IE" dirty="0">
                <a:solidFill>
                  <a:srgbClr val="414141"/>
                </a:solidFill>
              </a:rPr>
              <a:t>   </a:t>
            </a:r>
            <a:endParaRPr lang="en-IE" dirty="0">
              <a:solidFill>
                <a:srgbClr val="459597"/>
              </a:solidFill>
            </a:endParaRP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2" name="Picture 1">
            <a:extLst>
              <a:ext uri="{FF2B5EF4-FFF2-40B4-BE49-F238E27FC236}">
                <a16:creationId xmlns:a16="http://schemas.microsoft.com/office/drawing/2014/main" id="{E88A0D24-1549-D8F2-D466-E097E35C3D56}"/>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sp>
        <p:nvSpPr>
          <p:cNvPr id="8" name="Text Placeholder 7">
            <a:extLst>
              <a:ext uri="{FF2B5EF4-FFF2-40B4-BE49-F238E27FC236}">
                <a16:creationId xmlns:a16="http://schemas.microsoft.com/office/drawing/2014/main" id="{D038722A-0885-B555-21C5-C64648E611EF}"/>
              </a:ext>
            </a:extLst>
          </p:cNvPr>
          <p:cNvSpPr>
            <a:spLocks noGrp="1"/>
          </p:cNvSpPr>
          <p:nvPr>
            <p:ph type="body" sz="quarter" idx="21"/>
          </p:nvPr>
        </p:nvSpPr>
        <p:spPr>
          <a:xfrm>
            <a:off x="7746924" y="484341"/>
            <a:ext cx="3934542" cy="5147782"/>
          </a:xfrm>
        </p:spPr>
        <p:txBody>
          <a:bodyPr/>
          <a:lstStyle/>
          <a:p>
            <a:r>
              <a:rPr lang="en-IE" sz="2800" dirty="0">
                <a:solidFill>
                  <a:srgbClr val="E96751"/>
                </a:solidFill>
              </a:rPr>
              <a:t>Farm Converted into a Climate-Neutral Hotel.</a:t>
            </a:r>
          </a:p>
          <a:p>
            <a:endParaRPr lang="en-US" dirty="0">
              <a:solidFill>
                <a:srgbClr val="5A5A5A"/>
              </a:solidFill>
            </a:endParaRPr>
          </a:p>
          <a:p>
            <a:endParaRPr lang="en-IE" dirty="0">
              <a:solidFill>
                <a:srgbClr val="5A5A5A"/>
              </a:solidFill>
            </a:endParaRPr>
          </a:p>
        </p:txBody>
      </p:sp>
      <p:sp>
        <p:nvSpPr>
          <p:cNvPr id="7" name="TextBox 6">
            <a:extLst>
              <a:ext uri="{FF2B5EF4-FFF2-40B4-BE49-F238E27FC236}">
                <a16:creationId xmlns:a16="http://schemas.microsoft.com/office/drawing/2014/main" id="{7BE8570B-482E-85E7-E574-5BD909D3B26A}"/>
              </a:ext>
            </a:extLst>
          </p:cNvPr>
          <p:cNvSpPr txBox="1"/>
          <p:nvPr/>
        </p:nvSpPr>
        <p:spPr>
          <a:xfrm>
            <a:off x="7746925" y="1432788"/>
            <a:ext cx="4093142" cy="3816429"/>
          </a:xfrm>
          <a:prstGeom prst="rect">
            <a:avLst/>
          </a:prstGeom>
          <a:noFill/>
        </p:spPr>
        <p:txBody>
          <a:bodyPr wrap="square">
            <a:spAutoFit/>
          </a:bodyPr>
          <a:lstStyle/>
          <a:p>
            <a:r>
              <a:rPr lang="en-US" sz="2200" dirty="0">
                <a:solidFill>
                  <a:srgbClr val="5A5A5A"/>
                </a:solidFill>
              </a:rPr>
              <a:t>The </a:t>
            </a:r>
            <a:r>
              <a:rPr lang="en-US" sz="2200" dirty="0" err="1">
                <a:solidFill>
                  <a:srgbClr val="5A5A5A"/>
                </a:solidFill>
              </a:rPr>
              <a:t>Fairhaus</a:t>
            </a:r>
            <a:r>
              <a:rPr lang="en-US" sz="2200" dirty="0">
                <a:solidFill>
                  <a:srgbClr val="5A5A5A"/>
                </a:solidFill>
              </a:rPr>
              <a:t> hotel in Germany, is one of the most climate-neutral hotels in Germany. A former farm transformed into a low-impact hotel. </a:t>
            </a:r>
          </a:p>
          <a:p>
            <a:endParaRPr lang="en-US" sz="2200" dirty="0">
              <a:solidFill>
                <a:srgbClr val="5A5A5A"/>
              </a:solidFill>
            </a:endParaRPr>
          </a:p>
          <a:p>
            <a:r>
              <a:rPr lang="en-US" sz="2200" dirty="0">
                <a:solidFill>
                  <a:srgbClr val="5A5A5A"/>
                </a:solidFill>
              </a:rPr>
              <a:t>Guests stay overnight in a </a:t>
            </a:r>
            <a:r>
              <a:rPr lang="en-US" sz="2200" b="1" dirty="0">
                <a:solidFill>
                  <a:srgbClr val="5A5A5A"/>
                </a:solidFill>
              </a:rPr>
              <a:t>climate-positive manner</a:t>
            </a:r>
            <a:r>
              <a:rPr lang="en-US" sz="2200" dirty="0">
                <a:solidFill>
                  <a:srgbClr val="5A5A5A"/>
                </a:solidFill>
              </a:rPr>
              <a:t>, surrounded by nature and animals. Guests help </a:t>
            </a:r>
            <a:r>
              <a:rPr lang="en-US" sz="2200" b="1" dirty="0">
                <a:solidFill>
                  <a:srgbClr val="5A5A5A"/>
                </a:solidFill>
              </a:rPr>
              <a:t>plant trees</a:t>
            </a:r>
            <a:r>
              <a:rPr lang="en-US" sz="2200" dirty="0">
                <a:solidFill>
                  <a:srgbClr val="5A5A5A"/>
                </a:solidFill>
              </a:rPr>
              <a:t> and build an </a:t>
            </a:r>
            <a:r>
              <a:rPr lang="en-US" sz="2200" b="1" dirty="0">
                <a:solidFill>
                  <a:srgbClr val="5A5A5A"/>
                </a:solidFill>
              </a:rPr>
              <a:t>eco-paradise for bees</a:t>
            </a:r>
            <a:r>
              <a:rPr lang="en-US" sz="2200" dirty="0">
                <a:solidFill>
                  <a:srgbClr val="5A5A5A"/>
                </a:solidFill>
              </a:rPr>
              <a:t>.</a:t>
            </a:r>
          </a:p>
        </p:txBody>
      </p:sp>
      <p:pic>
        <p:nvPicPr>
          <p:cNvPr id="17" name="Picture Placeholder 16" descr="A house with a thatched roof&#10;&#10;AI-generated content may be incorrect.">
            <a:extLst>
              <a:ext uri="{FF2B5EF4-FFF2-40B4-BE49-F238E27FC236}">
                <a16:creationId xmlns:a16="http://schemas.microsoft.com/office/drawing/2014/main" id="{722B1B15-ECBF-0D73-2D76-8418D6CBFB00}"/>
              </a:ext>
            </a:extLst>
          </p:cNvPr>
          <p:cNvPicPr>
            <a:picLocks noGrp="1" noChangeAspect="1"/>
          </p:cNvPicPr>
          <p:nvPr>
            <p:ph type="pic" sz="quarter" idx="34"/>
          </p:nvPr>
        </p:nvPicPr>
        <p:blipFill>
          <a:blip r:embed="rId4"/>
          <a:srcRect l="1033" r="1033"/>
          <a:stretch>
            <a:fillRect/>
          </a:stretch>
        </p:blipFill>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50E5437-FA26-67BB-244E-73F35614BD6E}"/>
              </a:ext>
            </a:extLst>
          </p:cNvPr>
          <p:cNvSpPr>
            <a:spLocks noGrp="1"/>
          </p:cNvSpPr>
          <p:nvPr>
            <p:ph type="body" sz="quarter" idx="18"/>
          </p:nvPr>
        </p:nvSpPr>
        <p:spPr>
          <a:xfrm>
            <a:off x="512761" y="852772"/>
            <a:ext cx="5197373" cy="3499183"/>
          </a:xfrm>
        </p:spPr>
        <p:txBody>
          <a:bodyPr/>
          <a:lstStyle/>
          <a:p>
            <a:r>
              <a:rPr lang="en-US" i="1" dirty="0"/>
              <a:t>Our special features are our ecological concept: We are not an organic hotel, but a VIABONO-certified company, waste separation and the conservation of resources are a matter of course for us. We offer you various residential units (from rooms to holiday apartments) integrated into an ecological concept with as many circuits as possible </a:t>
            </a:r>
          </a:p>
          <a:p>
            <a:r>
              <a:rPr lang="en-US" dirty="0">
                <a:solidFill>
                  <a:srgbClr val="E96751"/>
                </a:solidFill>
                <a:hlinkClick r:id="rId2">
                  <a:extLst>
                    <a:ext uri="{A12FA001-AC4F-418D-AE19-62706E023703}">
                      <ahyp:hlinkClr xmlns:ahyp="http://schemas.microsoft.com/office/drawing/2018/hyperlinkcolor" val="tx"/>
                    </a:ext>
                  </a:extLst>
                </a:hlinkClick>
              </a:rPr>
              <a:t>VIABONO-certified </a:t>
            </a:r>
            <a:r>
              <a:rPr lang="en-US" dirty="0"/>
              <a:t>and </a:t>
            </a:r>
            <a:r>
              <a:rPr lang="en-US" dirty="0">
                <a:solidFill>
                  <a:srgbClr val="E96751"/>
                </a:solidFill>
                <a:hlinkClick r:id="rId3">
                  <a:extLst>
                    <a:ext uri="{A12FA001-AC4F-418D-AE19-62706E023703}">
                      <ahyp:hlinkClr xmlns:ahyp="http://schemas.microsoft.com/office/drawing/2018/hyperlinkcolor" val="tx"/>
                    </a:ext>
                  </a:extLst>
                </a:hlinkClick>
              </a:rPr>
              <a:t>CO2</a:t>
            </a:r>
            <a:r>
              <a:rPr lang="en-US" dirty="0">
                <a:solidFill>
                  <a:srgbClr val="87A66E"/>
                </a:solidFill>
                <a:hlinkClick r:id="rId3">
                  <a:extLst>
                    <a:ext uri="{A12FA001-AC4F-418D-AE19-62706E023703}">
                      <ahyp:hlinkClr xmlns:ahyp="http://schemas.microsoft.com/office/drawing/2018/hyperlinkcolor" val="tx"/>
                    </a:ext>
                  </a:extLst>
                </a:hlinkClick>
              </a:rPr>
              <a:t> </a:t>
            </a:r>
            <a:r>
              <a:rPr lang="en-US" dirty="0">
                <a:solidFill>
                  <a:srgbClr val="E96751"/>
                </a:solidFill>
                <a:hlinkClick r:id="rId3">
                  <a:extLst>
                    <a:ext uri="{A12FA001-AC4F-418D-AE19-62706E023703}">
                      <ahyp:hlinkClr xmlns:ahyp="http://schemas.microsoft.com/office/drawing/2018/hyperlinkcolor" val="tx"/>
                    </a:ext>
                  </a:extLst>
                </a:hlinkClick>
              </a:rPr>
              <a:t>footprint certified by CO2OL</a:t>
            </a:r>
            <a:r>
              <a:rPr lang="en-US" dirty="0"/>
              <a:t>. </a:t>
            </a:r>
            <a:r>
              <a:rPr lang="en-US" b="1" dirty="0">
                <a:solidFill>
                  <a:srgbClr val="E96751"/>
                </a:solidFill>
              </a:rPr>
              <a:t> </a:t>
            </a:r>
            <a:r>
              <a:rPr lang="en-US" dirty="0"/>
              <a:t>They</a:t>
            </a:r>
            <a:r>
              <a:rPr lang="en-US" b="1" dirty="0">
                <a:solidFill>
                  <a:srgbClr val="E96751"/>
                </a:solidFill>
              </a:rPr>
              <a:t> </a:t>
            </a:r>
            <a:r>
              <a:rPr lang="en-US" dirty="0"/>
              <a:t>generate electricity with </a:t>
            </a:r>
            <a:r>
              <a:rPr lang="en-US" dirty="0">
                <a:solidFill>
                  <a:srgbClr val="E96751"/>
                </a:solidFill>
                <a:hlinkClick r:id="rId4">
                  <a:extLst>
                    <a:ext uri="{A12FA001-AC4F-418D-AE19-62706E023703}">
                      <ahyp:hlinkClr xmlns:ahyp="http://schemas.microsoft.com/office/drawing/2018/hyperlinkcolor" val="tx"/>
                    </a:ext>
                  </a:extLst>
                </a:hlinkClick>
              </a:rPr>
              <a:t>CHP</a:t>
            </a:r>
            <a:r>
              <a:rPr lang="en-US" dirty="0"/>
              <a:t> and sun. Use the water several times and operate their own, fully biological sewage treatment plant. Constructed wetlands for wastewater treatment and have a photovoltaic system! </a:t>
            </a:r>
            <a:endParaRPr lang="en-IE" dirty="0"/>
          </a:p>
        </p:txBody>
      </p:sp>
      <p:sp>
        <p:nvSpPr>
          <p:cNvPr id="6" name="Text Placeholder 5">
            <a:extLst>
              <a:ext uri="{FF2B5EF4-FFF2-40B4-BE49-F238E27FC236}">
                <a16:creationId xmlns:a16="http://schemas.microsoft.com/office/drawing/2014/main" id="{F9922841-F98F-3D3F-597F-766E3F97567D}"/>
              </a:ext>
            </a:extLst>
          </p:cNvPr>
          <p:cNvSpPr>
            <a:spLocks noGrp="1"/>
          </p:cNvSpPr>
          <p:nvPr>
            <p:ph type="body" sz="quarter" idx="16"/>
          </p:nvPr>
        </p:nvSpPr>
        <p:spPr>
          <a:xfrm>
            <a:off x="417401" y="141100"/>
            <a:ext cx="7326643" cy="803654"/>
          </a:xfrm>
        </p:spPr>
        <p:txBody>
          <a:bodyPr/>
          <a:lstStyle/>
          <a:p>
            <a:r>
              <a:rPr lang="en-IE" sz="3200" dirty="0"/>
              <a:t>Case Study: </a:t>
            </a:r>
            <a:r>
              <a:rPr lang="en-IE" sz="3200" b="0" dirty="0" err="1"/>
              <a:t>Fairhaus</a:t>
            </a:r>
            <a:r>
              <a:rPr lang="en-IE" sz="3200" b="0" dirty="0"/>
              <a:t> Hotel, Germany</a:t>
            </a:r>
          </a:p>
        </p:txBody>
      </p:sp>
      <p:sp>
        <p:nvSpPr>
          <p:cNvPr id="11" name="TextBox 10">
            <a:extLst>
              <a:ext uri="{FF2B5EF4-FFF2-40B4-BE49-F238E27FC236}">
                <a16:creationId xmlns:a16="http://schemas.microsoft.com/office/drawing/2014/main" id="{34BCA653-D9A8-4782-6770-112D9A38F50D}"/>
              </a:ext>
            </a:extLst>
          </p:cNvPr>
          <p:cNvSpPr txBox="1"/>
          <p:nvPr/>
        </p:nvSpPr>
        <p:spPr>
          <a:xfrm>
            <a:off x="6078664" y="5834921"/>
            <a:ext cx="6096000" cy="369332"/>
          </a:xfrm>
          <a:prstGeom prst="rect">
            <a:avLst/>
          </a:prstGeom>
          <a:noFill/>
        </p:spPr>
        <p:txBody>
          <a:bodyPr wrap="square">
            <a:spAutoFit/>
          </a:bodyPr>
          <a:lstStyle/>
          <a:p>
            <a:r>
              <a:rPr lang="en-IE" dirty="0">
                <a:solidFill>
                  <a:srgbClr val="E96751"/>
                </a:solidFill>
                <a:hlinkClick r:id="rId5">
                  <a:extLst>
                    <a:ext uri="{A12FA001-AC4F-418D-AE19-62706E023703}">
                      <ahyp:hlinkClr xmlns:ahyp="http://schemas.microsoft.com/office/drawing/2018/hyperlinkcolor" val="tx"/>
                    </a:ext>
                  </a:extLst>
                </a:hlinkClick>
              </a:rPr>
              <a:t>https://www.youtube.com/watch?v=yQfKDaNonf8</a:t>
            </a:r>
            <a:r>
              <a:rPr lang="en-IE" dirty="0">
                <a:solidFill>
                  <a:srgbClr val="E96751"/>
                </a:solidFill>
              </a:rPr>
              <a:t> </a:t>
            </a:r>
          </a:p>
        </p:txBody>
      </p:sp>
      <p:sp>
        <p:nvSpPr>
          <p:cNvPr id="12" name="Rectangle: Rounded Corners 11">
            <a:extLst>
              <a:ext uri="{FF2B5EF4-FFF2-40B4-BE49-F238E27FC236}">
                <a16:creationId xmlns:a16="http://schemas.microsoft.com/office/drawing/2014/main" id="{B2136D68-39F8-5530-ECD7-A56F2AF2B3EC}"/>
              </a:ext>
            </a:extLst>
          </p:cNvPr>
          <p:cNvSpPr/>
          <p:nvPr/>
        </p:nvSpPr>
        <p:spPr>
          <a:xfrm>
            <a:off x="6830654" y="5097997"/>
            <a:ext cx="3354573" cy="646331"/>
          </a:xfrm>
          <a:prstGeom prst="roundRect">
            <a:avLst/>
          </a:prstGeom>
          <a:solidFill>
            <a:srgbClr val="EE4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bg1"/>
                </a:solidFill>
                <a:latin typeface="Abadi" panose="020B0604020104020204" pitchFamily="34" charset="0"/>
                <a:cs typeface="Aharoni" panose="02010803020104030203" pitchFamily="2" charset="-79"/>
                <a:hlinkClick r:id="rId5">
                  <a:extLst>
                    <a:ext uri="{A12FA001-AC4F-418D-AE19-62706E023703}">
                      <ahyp:hlinkClr xmlns:ahyp="http://schemas.microsoft.com/office/drawing/2018/hyperlinkcolor" val="tx"/>
                    </a:ext>
                  </a:extLst>
                </a:hlinkClick>
              </a:rPr>
              <a:t>Click To Watch</a:t>
            </a:r>
            <a:endParaRPr lang="en-IE" sz="2400" dirty="0">
              <a:solidFill>
                <a:schemeClr val="bg1"/>
              </a:solidFill>
              <a:latin typeface="Abadi" panose="020B0604020104020204" pitchFamily="34" charset="0"/>
              <a:cs typeface="Aharoni" panose="02010803020104030203" pitchFamily="2" charset="-79"/>
            </a:endParaRPr>
          </a:p>
        </p:txBody>
      </p:sp>
      <p:pic>
        <p:nvPicPr>
          <p:cNvPr id="14" name="Picture 13">
            <a:extLst>
              <a:ext uri="{FF2B5EF4-FFF2-40B4-BE49-F238E27FC236}">
                <a16:creationId xmlns:a16="http://schemas.microsoft.com/office/drawing/2014/main" id="{F74935F3-EBDA-EBB7-3A3D-DF49C577EEA8}"/>
              </a:ext>
            </a:extLst>
          </p:cNvPr>
          <p:cNvPicPr>
            <a:picLocks noChangeAspect="1"/>
          </p:cNvPicPr>
          <p:nvPr/>
        </p:nvPicPr>
        <p:blipFill>
          <a:blip r:embed="rId6"/>
          <a:stretch>
            <a:fillRect/>
          </a:stretch>
        </p:blipFill>
        <p:spPr>
          <a:xfrm>
            <a:off x="6096000" y="1905987"/>
            <a:ext cx="4823882" cy="3101417"/>
          </a:xfrm>
          <a:prstGeom prst="rect">
            <a:avLst/>
          </a:prstGeom>
        </p:spPr>
      </p:pic>
      <p:grpSp>
        <p:nvGrpSpPr>
          <p:cNvPr id="15" name="Graphic 4">
            <a:extLst>
              <a:ext uri="{FF2B5EF4-FFF2-40B4-BE49-F238E27FC236}">
                <a16:creationId xmlns:a16="http://schemas.microsoft.com/office/drawing/2014/main" id="{AF66DD61-39CE-430C-EFB5-F360B1466796}"/>
              </a:ext>
            </a:extLst>
          </p:cNvPr>
          <p:cNvGrpSpPr/>
          <p:nvPr/>
        </p:nvGrpSpPr>
        <p:grpSpPr>
          <a:xfrm>
            <a:off x="7950526" y="376263"/>
            <a:ext cx="899215" cy="598657"/>
            <a:chOff x="8321314" y="1790175"/>
            <a:chExt cx="1456348" cy="1130621"/>
          </a:xfrm>
        </p:grpSpPr>
        <p:sp>
          <p:nvSpPr>
            <p:cNvPr id="16" name="Freeform 965">
              <a:extLst>
                <a:ext uri="{FF2B5EF4-FFF2-40B4-BE49-F238E27FC236}">
                  <a16:creationId xmlns:a16="http://schemas.microsoft.com/office/drawing/2014/main" id="{1359A904-FA10-8D8E-D373-1EB8EED012BA}"/>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17" name="Freeform 966">
              <a:extLst>
                <a:ext uri="{FF2B5EF4-FFF2-40B4-BE49-F238E27FC236}">
                  <a16:creationId xmlns:a16="http://schemas.microsoft.com/office/drawing/2014/main" id="{F524DAD8-DBC4-DF79-7C7C-462F872575E1}"/>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18" name="Freeform 967">
              <a:extLst>
                <a:ext uri="{FF2B5EF4-FFF2-40B4-BE49-F238E27FC236}">
                  <a16:creationId xmlns:a16="http://schemas.microsoft.com/office/drawing/2014/main" id="{828114AE-C19B-2A9E-AECD-BDEE668CF6E5}"/>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19" name="Freeform 968">
              <a:extLst>
                <a:ext uri="{FF2B5EF4-FFF2-40B4-BE49-F238E27FC236}">
                  <a16:creationId xmlns:a16="http://schemas.microsoft.com/office/drawing/2014/main" id="{53DCB100-2364-CA7F-D9A8-75AFBB2AD0BF}"/>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20" name="Freeform 969">
              <a:extLst>
                <a:ext uri="{FF2B5EF4-FFF2-40B4-BE49-F238E27FC236}">
                  <a16:creationId xmlns:a16="http://schemas.microsoft.com/office/drawing/2014/main" id="{06529CF2-D974-5AD3-EFF5-CC100F1592A4}"/>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21" name="Freeform 970">
              <a:extLst>
                <a:ext uri="{FF2B5EF4-FFF2-40B4-BE49-F238E27FC236}">
                  <a16:creationId xmlns:a16="http://schemas.microsoft.com/office/drawing/2014/main" id="{D0053589-0629-F543-2D72-4A457FBD822A}"/>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22" name="Freeform 971">
              <a:extLst>
                <a:ext uri="{FF2B5EF4-FFF2-40B4-BE49-F238E27FC236}">
                  <a16:creationId xmlns:a16="http://schemas.microsoft.com/office/drawing/2014/main" id="{DDF7A550-4B17-012F-2304-0409EEE7FC11}"/>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23" name="Freeform 972">
              <a:extLst>
                <a:ext uri="{FF2B5EF4-FFF2-40B4-BE49-F238E27FC236}">
                  <a16:creationId xmlns:a16="http://schemas.microsoft.com/office/drawing/2014/main" id="{CF673F7C-C481-E004-1602-C84AC4CF8643}"/>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24" name="Freeform 973">
              <a:extLst>
                <a:ext uri="{FF2B5EF4-FFF2-40B4-BE49-F238E27FC236}">
                  <a16:creationId xmlns:a16="http://schemas.microsoft.com/office/drawing/2014/main" id="{DB442F9F-3341-506C-2BCB-A858919E7DD5}"/>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25" name="Freeform 974">
              <a:extLst>
                <a:ext uri="{FF2B5EF4-FFF2-40B4-BE49-F238E27FC236}">
                  <a16:creationId xmlns:a16="http://schemas.microsoft.com/office/drawing/2014/main" id="{E91C0E6E-5A85-67A3-3508-9171DA8186E7}"/>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26" name="Freeform 975">
              <a:extLst>
                <a:ext uri="{FF2B5EF4-FFF2-40B4-BE49-F238E27FC236}">
                  <a16:creationId xmlns:a16="http://schemas.microsoft.com/office/drawing/2014/main" id="{289C1385-FB77-C09E-C6D9-A3DA09E10B7F}"/>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27" name="Freeform 976">
              <a:extLst>
                <a:ext uri="{FF2B5EF4-FFF2-40B4-BE49-F238E27FC236}">
                  <a16:creationId xmlns:a16="http://schemas.microsoft.com/office/drawing/2014/main" id="{45ECCB7E-F1C8-4B0F-B1AA-AB77B9202E3E}"/>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28" name="Freeform 977">
              <a:extLst>
                <a:ext uri="{FF2B5EF4-FFF2-40B4-BE49-F238E27FC236}">
                  <a16:creationId xmlns:a16="http://schemas.microsoft.com/office/drawing/2014/main" id="{47A62120-DB38-8661-30C8-2B382C31B1C5}"/>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29" name="Freeform 978">
              <a:extLst>
                <a:ext uri="{FF2B5EF4-FFF2-40B4-BE49-F238E27FC236}">
                  <a16:creationId xmlns:a16="http://schemas.microsoft.com/office/drawing/2014/main" id="{538212D2-4E8B-536D-26D6-40B93D249E61}"/>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30" name="Freeform 979">
              <a:extLst>
                <a:ext uri="{FF2B5EF4-FFF2-40B4-BE49-F238E27FC236}">
                  <a16:creationId xmlns:a16="http://schemas.microsoft.com/office/drawing/2014/main" id="{CA2EE036-F5AE-249A-08DE-3FC553DC0F90}"/>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980">
              <a:extLst>
                <a:ext uri="{FF2B5EF4-FFF2-40B4-BE49-F238E27FC236}">
                  <a16:creationId xmlns:a16="http://schemas.microsoft.com/office/drawing/2014/main" id="{9782FC5A-E28E-4329-57CB-7669834AE74C}"/>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32" name="Freeform 981">
              <a:extLst>
                <a:ext uri="{FF2B5EF4-FFF2-40B4-BE49-F238E27FC236}">
                  <a16:creationId xmlns:a16="http://schemas.microsoft.com/office/drawing/2014/main" id="{17C85B8F-9F2A-94BF-85E6-9BAF55143A08}"/>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982">
              <a:extLst>
                <a:ext uri="{FF2B5EF4-FFF2-40B4-BE49-F238E27FC236}">
                  <a16:creationId xmlns:a16="http://schemas.microsoft.com/office/drawing/2014/main" id="{3E713960-AD49-19A4-8DB7-DBFC7B991009}"/>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34" name="Freeform 983">
              <a:extLst>
                <a:ext uri="{FF2B5EF4-FFF2-40B4-BE49-F238E27FC236}">
                  <a16:creationId xmlns:a16="http://schemas.microsoft.com/office/drawing/2014/main" id="{38C7C075-5923-245B-8771-B8F9B3F20E7C}"/>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984">
              <a:extLst>
                <a:ext uri="{FF2B5EF4-FFF2-40B4-BE49-F238E27FC236}">
                  <a16:creationId xmlns:a16="http://schemas.microsoft.com/office/drawing/2014/main" id="{6FD3C039-46EA-A4DD-4198-9D26842EA756}"/>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985">
              <a:extLst>
                <a:ext uri="{FF2B5EF4-FFF2-40B4-BE49-F238E27FC236}">
                  <a16:creationId xmlns:a16="http://schemas.microsoft.com/office/drawing/2014/main" id="{25FD5A4F-D884-2470-1B46-561E70AD8BF5}"/>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37" name="Freeform 986">
              <a:extLst>
                <a:ext uri="{FF2B5EF4-FFF2-40B4-BE49-F238E27FC236}">
                  <a16:creationId xmlns:a16="http://schemas.microsoft.com/office/drawing/2014/main" id="{F4E1C796-83BF-26D4-96B8-D474683496C9}"/>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8" name="Freeform 987">
              <a:extLst>
                <a:ext uri="{FF2B5EF4-FFF2-40B4-BE49-F238E27FC236}">
                  <a16:creationId xmlns:a16="http://schemas.microsoft.com/office/drawing/2014/main" id="{99B3EF9F-CCC9-7070-1ED6-93CBBC578C18}"/>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9" name="Freeform 988">
              <a:extLst>
                <a:ext uri="{FF2B5EF4-FFF2-40B4-BE49-F238E27FC236}">
                  <a16:creationId xmlns:a16="http://schemas.microsoft.com/office/drawing/2014/main" id="{7A84A540-42AB-C80A-4DA5-718E46696004}"/>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40" name="Freeform 989">
              <a:extLst>
                <a:ext uri="{FF2B5EF4-FFF2-40B4-BE49-F238E27FC236}">
                  <a16:creationId xmlns:a16="http://schemas.microsoft.com/office/drawing/2014/main" id="{B246E920-DB44-D65C-313C-7823C5CE22D0}"/>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41" name="Freeform 990">
              <a:extLst>
                <a:ext uri="{FF2B5EF4-FFF2-40B4-BE49-F238E27FC236}">
                  <a16:creationId xmlns:a16="http://schemas.microsoft.com/office/drawing/2014/main" id="{B9220A3D-3A8B-BDB8-A0C7-A2C6B43C09A0}"/>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42" name="Freeform 991">
              <a:extLst>
                <a:ext uri="{FF2B5EF4-FFF2-40B4-BE49-F238E27FC236}">
                  <a16:creationId xmlns:a16="http://schemas.microsoft.com/office/drawing/2014/main" id="{BE978CF2-F8FE-DB10-84EF-AF05CC010E33}"/>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43" name="Freeform 992">
              <a:extLst>
                <a:ext uri="{FF2B5EF4-FFF2-40B4-BE49-F238E27FC236}">
                  <a16:creationId xmlns:a16="http://schemas.microsoft.com/office/drawing/2014/main" id="{A11A17BD-0C8D-E097-657D-9BED228E780A}"/>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44" name="Freeform 993">
              <a:extLst>
                <a:ext uri="{FF2B5EF4-FFF2-40B4-BE49-F238E27FC236}">
                  <a16:creationId xmlns:a16="http://schemas.microsoft.com/office/drawing/2014/main" id="{1B9DADC0-E97D-DA43-ED78-CF6BE3167A04}"/>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45" name="Freeform 994">
              <a:extLst>
                <a:ext uri="{FF2B5EF4-FFF2-40B4-BE49-F238E27FC236}">
                  <a16:creationId xmlns:a16="http://schemas.microsoft.com/office/drawing/2014/main" id="{49565B58-EE82-5DEE-72B9-2F2AC40A0A5A}"/>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46" name="Freeform 995">
              <a:extLst>
                <a:ext uri="{FF2B5EF4-FFF2-40B4-BE49-F238E27FC236}">
                  <a16:creationId xmlns:a16="http://schemas.microsoft.com/office/drawing/2014/main" id="{4B8BE7F1-A3FA-9135-F81C-4922E1AAC1B4}"/>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47" name="Freeform 996">
              <a:extLst>
                <a:ext uri="{FF2B5EF4-FFF2-40B4-BE49-F238E27FC236}">
                  <a16:creationId xmlns:a16="http://schemas.microsoft.com/office/drawing/2014/main" id="{358ADBBA-EE09-D638-ED55-E725385CB70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48" name="Freeform 997">
              <a:extLst>
                <a:ext uri="{FF2B5EF4-FFF2-40B4-BE49-F238E27FC236}">
                  <a16:creationId xmlns:a16="http://schemas.microsoft.com/office/drawing/2014/main" id="{249C8B50-5F74-65F1-576C-7CD986CD701B}"/>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49" name="Freeform 998">
              <a:extLst>
                <a:ext uri="{FF2B5EF4-FFF2-40B4-BE49-F238E27FC236}">
                  <a16:creationId xmlns:a16="http://schemas.microsoft.com/office/drawing/2014/main" id="{BEFDDE50-9068-EDB5-68EF-4778534FCAA4}"/>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50" name="Freeform 999">
              <a:extLst>
                <a:ext uri="{FF2B5EF4-FFF2-40B4-BE49-F238E27FC236}">
                  <a16:creationId xmlns:a16="http://schemas.microsoft.com/office/drawing/2014/main" id="{2427C9CD-2082-B3C5-2626-870E519FF2E2}"/>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51" name="Freeform 1000">
              <a:extLst>
                <a:ext uri="{FF2B5EF4-FFF2-40B4-BE49-F238E27FC236}">
                  <a16:creationId xmlns:a16="http://schemas.microsoft.com/office/drawing/2014/main" id="{09EF5CF5-149C-A6F5-13D9-C80A6211ED63}"/>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52" name="Freeform 1001">
              <a:extLst>
                <a:ext uri="{FF2B5EF4-FFF2-40B4-BE49-F238E27FC236}">
                  <a16:creationId xmlns:a16="http://schemas.microsoft.com/office/drawing/2014/main" id="{C1140254-56A9-826B-9EA8-A91E8756F284}"/>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53" name="Freeform 1002">
              <a:extLst>
                <a:ext uri="{FF2B5EF4-FFF2-40B4-BE49-F238E27FC236}">
                  <a16:creationId xmlns:a16="http://schemas.microsoft.com/office/drawing/2014/main" id="{38311961-ACA9-3A95-05F5-B4326C491DD0}"/>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54" name="Freeform 1003">
              <a:extLst>
                <a:ext uri="{FF2B5EF4-FFF2-40B4-BE49-F238E27FC236}">
                  <a16:creationId xmlns:a16="http://schemas.microsoft.com/office/drawing/2014/main" id="{F52099B8-5E91-FBE8-C036-B860011B8ADB}"/>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55" name="Freeform 1004">
              <a:extLst>
                <a:ext uri="{FF2B5EF4-FFF2-40B4-BE49-F238E27FC236}">
                  <a16:creationId xmlns:a16="http://schemas.microsoft.com/office/drawing/2014/main" id="{E444FE15-D8FF-9413-D105-FA5C79F58223}"/>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6" name="Freeform 1005">
              <a:extLst>
                <a:ext uri="{FF2B5EF4-FFF2-40B4-BE49-F238E27FC236}">
                  <a16:creationId xmlns:a16="http://schemas.microsoft.com/office/drawing/2014/main" id="{E2B24481-33FC-206E-A11E-4FF4CAD95067}"/>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7" name="Freeform 1006">
              <a:extLst>
                <a:ext uri="{FF2B5EF4-FFF2-40B4-BE49-F238E27FC236}">
                  <a16:creationId xmlns:a16="http://schemas.microsoft.com/office/drawing/2014/main" id="{D0BCFA82-A743-A4ED-A7FC-28D47708BFD1}"/>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58" name="Freeform 1007">
              <a:extLst>
                <a:ext uri="{FF2B5EF4-FFF2-40B4-BE49-F238E27FC236}">
                  <a16:creationId xmlns:a16="http://schemas.microsoft.com/office/drawing/2014/main" id="{DEFC02BD-8C53-34A2-7A63-F5133FF5E8A3}"/>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59" name="Freeform 1008">
              <a:extLst>
                <a:ext uri="{FF2B5EF4-FFF2-40B4-BE49-F238E27FC236}">
                  <a16:creationId xmlns:a16="http://schemas.microsoft.com/office/drawing/2014/main" id="{9480AAAC-8B45-F5F8-8958-17EEE77C0FCD}"/>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60" name="Freeform 1009">
              <a:extLst>
                <a:ext uri="{FF2B5EF4-FFF2-40B4-BE49-F238E27FC236}">
                  <a16:creationId xmlns:a16="http://schemas.microsoft.com/office/drawing/2014/main" id="{5C0EACFF-A3A5-6A5F-8232-0317BAEB3F7E}"/>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61" name="Freeform 1010">
              <a:extLst>
                <a:ext uri="{FF2B5EF4-FFF2-40B4-BE49-F238E27FC236}">
                  <a16:creationId xmlns:a16="http://schemas.microsoft.com/office/drawing/2014/main" id="{A85EE0F2-935B-D7C3-AB58-17D4EBEE4E3D}"/>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noFill/>
              <a:prstDash val="solid"/>
              <a:miter/>
            </a:ln>
          </p:spPr>
          <p:txBody>
            <a:bodyPr rtlCol="0" anchor="ctr"/>
            <a:lstStyle/>
            <a:p>
              <a:endParaRPr lang="en-US"/>
            </a:p>
          </p:txBody>
        </p:sp>
        <p:sp>
          <p:nvSpPr>
            <p:cNvPr id="62" name="Freeform 1011">
              <a:extLst>
                <a:ext uri="{FF2B5EF4-FFF2-40B4-BE49-F238E27FC236}">
                  <a16:creationId xmlns:a16="http://schemas.microsoft.com/office/drawing/2014/main" id="{7BB9C69C-DB7E-EFAB-E72C-10578E4305D9}"/>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noFill/>
              <a:prstDash val="solid"/>
              <a:miter/>
            </a:ln>
          </p:spPr>
          <p:txBody>
            <a:bodyPr rtlCol="0" anchor="ctr"/>
            <a:lstStyle/>
            <a:p>
              <a:endParaRPr lang="en-US"/>
            </a:p>
          </p:txBody>
        </p:sp>
        <p:sp>
          <p:nvSpPr>
            <p:cNvPr id="63" name="Freeform 1012">
              <a:extLst>
                <a:ext uri="{FF2B5EF4-FFF2-40B4-BE49-F238E27FC236}">
                  <a16:creationId xmlns:a16="http://schemas.microsoft.com/office/drawing/2014/main" id="{388DD709-543B-1FF6-B3EC-AED8535E0D75}"/>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64" name="Freeform 1013">
              <a:extLst>
                <a:ext uri="{FF2B5EF4-FFF2-40B4-BE49-F238E27FC236}">
                  <a16:creationId xmlns:a16="http://schemas.microsoft.com/office/drawing/2014/main" id="{0BFCC1A1-D2A1-280B-8AD3-B08FFD07FBA2}"/>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65" name="Freeform 1014">
              <a:extLst>
                <a:ext uri="{FF2B5EF4-FFF2-40B4-BE49-F238E27FC236}">
                  <a16:creationId xmlns:a16="http://schemas.microsoft.com/office/drawing/2014/main" id="{D2830960-BE3A-DA36-7FF6-A82D8EDBCA15}"/>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66" name="Freeform 1015">
              <a:extLst>
                <a:ext uri="{FF2B5EF4-FFF2-40B4-BE49-F238E27FC236}">
                  <a16:creationId xmlns:a16="http://schemas.microsoft.com/office/drawing/2014/main" id="{84E8384C-1B25-9D3D-AD06-5095995B7DC7}"/>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67" name="Freeform 1016">
              <a:extLst>
                <a:ext uri="{FF2B5EF4-FFF2-40B4-BE49-F238E27FC236}">
                  <a16:creationId xmlns:a16="http://schemas.microsoft.com/office/drawing/2014/main" id="{F5AF2237-E909-315C-468F-F39BD4D56D48}"/>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68" name="Freeform 1017">
              <a:extLst>
                <a:ext uri="{FF2B5EF4-FFF2-40B4-BE49-F238E27FC236}">
                  <a16:creationId xmlns:a16="http://schemas.microsoft.com/office/drawing/2014/main" id="{928DE2C5-3175-F29E-79D2-2866B6BC33AD}"/>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69" name="Freeform 1018">
              <a:extLst>
                <a:ext uri="{FF2B5EF4-FFF2-40B4-BE49-F238E27FC236}">
                  <a16:creationId xmlns:a16="http://schemas.microsoft.com/office/drawing/2014/main" id="{45C2E9B6-97B0-76D9-8083-CD68331B7DDF}"/>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70" name="Freeform 1019">
              <a:extLst>
                <a:ext uri="{FF2B5EF4-FFF2-40B4-BE49-F238E27FC236}">
                  <a16:creationId xmlns:a16="http://schemas.microsoft.com/office/drawing/2014/main" id="{F983C798-F34C-1D06-9EAD-0E82FBCAC2B6}"/>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71" name="Freeform 1020">
              <a:extLst>
                <a:ext uri="{FF2B5EF4-FFF2-40B4-BE49-F238E27FC236}">
                  <a16:creationId xmlns:a16="http://schemas.microsoft.com/office/drawing/2014/main" id="{CD27A75F-507C-F3F8-D0C2-5A2790110E1E}"/>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72" name="Freeform 1021">
              <a:extLst>
                <a:ext uri="{FF2B5EF4-FFF2-40B4-BE49-F238E27FC236}">
                  <a16:creationId xmlns:a16="http://schemas.microsoft.com/office/drawing/2014/main" id="{EB17E0AA-4FF4-0160-61FB-8F620B0548CD}"/>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sp>
        <p:nvSpPr>
          <p:cNvPr id="76" name="TextBox 75">
            <a:extLst>
              <a:ext uri="{FF2B5EF4-FFF2-40B4-BE49-F238E27FC236}">
                <a16:creationId xmlns:a16="http://schemas.microsoft.com/office/drawing/2014/main" id="{3FDAEB86-F4AE-C85F-0566-E15AF61FC47A}"/>
              </a:ext>
            </a:extLst>
          </p:cNvPr>
          <p:cNvSpPr txBox="1"/>
          <p:nvPr/>
        </p:nvSpPr>
        <p:spPr>
          <a:xfrm>
            <a:off x="8874262" y="564825"/>
            <a:ext cx="2786669" cy="461665"/>
          </a:xfrm>
          <a:prstGeom prst="rect">
            <a:avLst/>
          </a:prstGeom>
          <a:noFill/>
        </p:spPr>
        <p:txBody>
          <a:bodyPr wrap="square">
            <a:spAutoFit/>
          </a:bodyPr>
          <a:lstStyle/>
          <a:p>
            <a:pPr algn="l"/>
            <a:r>
              <a:rPr lang="en-IE" sz="2400" b="1" i="0" dirty="0">
                <a:solidFill>
                  <a:srgbClr val="E96751"/>
                </a:solidFill>
                <a:effectLst/>
                <a:latin typeface="system-ui"/>
                <a:hlinkClick r:id="rId7">
                  <a:extLst>
                    <a:ext uri="{A12FA001-AC4F-418D-AE19-62706E023703}">
                      <ahyp:hlinkClr xmlns:ahyp="http://schemas.microsoft.com/office/drawing/2018/hyperlinkcolor" val="tx"/>
                    </a:ext>
                  </a:extLst>
                </a:hlinkClick>
              </a:rPr>
              <a:t>FAIRhaus on </a:t>
            </a:r>
            <a:r>
              <a:rPr lang="en-IE" sz="2400" b="1" i="0" dirty="0" err="1">
                <a:solidFill>
                  <a:srgbClr val="E96751"/>
                </a:solidFill>
                <a:effectLst/>
                <a:latin typeface="system-ui"/>
                <a:hlinkClick r:id="rId7">
                  <a:extLst>
                    <a:ext uri="{A12FA001-AC4F-418D-AE19-62706E023703}">
                      <ahyp:hlinkClr xmlns:ahyp="http://schemas.microsoft.com/office/drawing/2018/hyperlinkcolor" val="tx"/>
                    </a:ext>
                  </a:extLst>
                </a:hlinkClick>
              </a:rPr>
              <a:t>ecobnb</a:t>
            </a:r>
            <a:endParaRPr lang="en-IE" sz="2400" b="0" i="0" dirty="0">
              <a:solidFill>
                <a:srgbClr val="E96751"/>
              </a:solidFill>
              <a:effectLst/>
              <a:latin typeface="system-ui"/>
            </a:endParaRPr>
          </a:p>
        </p:txBody>
      </p:sp>
      <p:pic>
        <p:nvPicPr>
          <p:cNvPr id="2" name="Picture 1" descr="Co-funded by the European Union logo in png for web usage">
            <a:extLst>
              <a:ext uri="{FF2B5EF4-FFF2-40B4-BE49-F238E27FC236}">
                <a16:creationId xmlns:a16="http://schemas.microsoft.com/office/drawing/2014/main" id="{9AEF7B43-1169-0CEA-B6EB-4FC3C541B88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5058" y="6433323"/>
            <a:ext cx="1530819" cy="319792"/>
          </a:xfrm>
          <a:prstGeom prst="rect">
            <a:avLst/>
          </a:prstGeom>
          <a:noFill/>
          <a:ln>
            <a:noFill/>
          </a:ln>
        </p:spPr>
      </p:pic>
      <p:sp>
        <p:nvSpPr>
          <p:cNvPr id="3" name="Rectangle 2">
            <a:extLst>
              <a:ext uri="{FF2B5EF4-FFF2-40B4-BE49-F238E27FC236}">
                <a16:creationId xmlns:a16="http://schemas.microsoft.com/office/drawing/2014/main" id="{0BC33F6C-846C-BC7C-0383-1E20ED75E9EF}"/>
              </a:ext>
            </a:extLst>
          </p:cNvPr>
          <p:cNvSpPr/>
          <p:nvPr/>
        </p:nvSpPr>
        <p:spPr>
          <a:xfrm>
            <a:off x="2025165" y="628683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4" name="Group 3">
            <a:extLst>
              <a:ext uri="{FF2B5EF4-FFF2-40B4-BE49-F238E27FC236}">
                <a16:creationId xmlns:a16="http://schemas.microsoft.com/office/drawing/2014/main" id="{3063EBE1-DB1A-6BFD-D259-ABEC2B580A4D}"/>
              </a:ext>
            </a:extLst>
          </p:cNvPr>
          <p:cNvGrpSpPr/>
          <p:nvPr/>
        </p:nvGrpSpPr>
        <p:grpSpPr>
          <a:xfrm>
            <a:off x="6312547" y="6157239"/>
            <a:ext cx="1632525" cy="640339"/>
            <a:chOff x="340586" y="8607555"/>
            <a:chExt cx="1307461" cy="923852"/>
          </a:xfrm>
        </p:grpSpPr>
        <p:sp>
          <p:nvSpPr>
            <p:cNvPr id="5" name="Rectangle 4">
              <a:extLst>
                <a:ext uri="{FF2B5EF4-FFF2-40B4-BE49-F238E27FC236}">
                  <a16:creationId xmlns:a16="http://schemas.microsoft.com/office/drawing/2014/main" id="{4F1EAA8D-AB02-7EA1-D787-58074C4B0FEC}"/>
                </a:ext>
              </a:extLst>
            </p:cNvPr>
            <p:cNvSpPr/>
            <p:nvPr userDrawn="1"/>
          </p:nvSpPr>
          <p:spPr>
            <a:xfrm>
              <a:off x="340586" y="8607555"/>
              <a:ext cx="1307461" cy="732675"/>
            </a:xfrm>
            <a:prstGeom prst="rect">
              <a:avLst/>
            </a:prstGeom>
          </p:spPr>
          <p:txBody>
            <a:bodyPr wrap="square" anchor="ctr">
              <a:spAutoFit/>
            </a:bodyPr>
            <a:lstStyle/>
            <a:p>
              <a:r>
                <a:rPr lang="en-US" sz="900" b="1" dirty="0">
                  <a:solidFill>
                    <a:schemeClr val="tx1"/>
                  </a:solidFill>
                  <a:latin typeface="+mj-lt"/>
                </a:rPr>
                <a:t>EPIC STAYS is licensed </a:t>
              </a:r>
            </a:p>
            <a:p>
              <a:r>
                <a:rPr lang="en-US" sz="900" b="1" dirty="0">
                  <a:solidFill>
                    <a:schemeClr val="tx1"/>
                  </a:solidFill>
                  <a:latin typeface="+mj-lt"/>
                </a:rPr>
                <a:t>under </a:t>
              </a:r>
              <a:r>
                <a:rPr lang="en-US" sz="900" b="1" dirty="0">
                  <a:solidFill>
                    <a:srgbClr val="459597"/>
                  </a:solidFill>
                  <a:latin typeface="+mj-lt"/>
                  <a:hlinkClick r:id="rId9">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9" name="Picture 8">
              <a:extLst>
                <a:ext uri="{FF2B5EF4-FFF2-40B4-BE49-F238E27FC236}">
                  <a16:creationId xmlns:a16="http://schemas.microsoft.com/office/drawing/2014/main" id="{6CE194F7-001F-8F82-6689-844F386AC37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28194917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14561</TotalTime>
  <Words>273</Words>
  <Application>Microsoft Office PowerPoint</Application>
  <PresentationFormat>Widescreen</PresentationFormat>
  <Paragraphs>18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Abadi</vt:lpstr>
      <vt:lpstr>Aptos</vt:lpstr>
      <vt:lpstr>Arial</vt:lpstr>
      <vt:lpstr>Calibri</vt:lpstr>
      <vt:lpstr>Montserrat</vt:lpstr>
      <vt:lpstr>Montserrat Light</vt:lpstr>
      <vt:lpstr>system-ui</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411</cp:revision>
  <dcterms:created xsi:type="dcterms:W3CDTF">2020-10-14T13:32:04Z</dcterms:created>
  <dcterms:modified xsi:type="dcterms:W3CDTF">2025-08-20T15:35:57Z</dcterms:modified>
</cp:coreProperties>
</file>