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16"/>
  </p:notesMasterIdLst>
  <p:sldIdLst>
    <p:sldId id="6525" r:id="rId5"/>
    <p:sldId id="6516" r:id="rId6"/>
    <p:sldId id="6424" r:id="rId7"/>
    <p:sldId id="6526" r:id="rId8"/>
    <p:sldId id="6423" r:id="rId9"/>
    <p:sldId id="6527" r:id="rId10"/>
    <p:sldId id="6528" r:id="rId11"/>
    <p:sldId id="6529" r:id="rId12"/>
    <p:sldId id="6422" r:id="rId13"/>
    <p:sldId id="6460" r:id="rId14"/>
    <p:sldId id="433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14141"/>
    <a:srgbClr val="000000"/>
    <a:srgbClr val="82CCCA"/>
    <a:srgbClr val="E5BEAC"/>
    <a:srgbClr val="0C4659"/>
    <a:srgbClr val="FBA63B"/>
    <a:srgbClr val="F6BF8C"/>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29" autoAdjust="0"/>
    <p:restoredTop sz="94653"/>
  </p:normalViewPr>
  <p:slideViewPr>
    <p:cSldViewPr snapToGrid="0">
      <p:cViewPr varScale="1">
        <p:scale>
          <a:sx n="105" d="100"/>
          <a:sy n="105" d="100"/>
        </p:scale>
        <p:origin x="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1375397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9" name="Freeform 8">
            <a:extLst>
              <a:ext uri="{FF2B5EF4-FFF2-40B4-BE49-F238E27FC236}">
                <a16:creationId xmlns:a16="http://schemas.microsoft.com/office/drawing/2014/main" id="{24669F08-F8A4-B4A7-3169-F11D9701CBE8}"/>
              </a:ext>
            </a:extLst>
          </p:cNvPr>
          <p:cNvSpPr>
            <a:spLocks noGrp="1"/>
          </p:cNvSpPr>
          <p:nvPr>
            <p:ph type="pic" sz="quarter" idx="10"/>
          </p:nvPr>
        </p:nvSpPr>
        <p:spPr>
          <a:xfrm>
            <a:off x="391599" y="18192"/>
            <a:ext cx="3423163" cy="2953721"/>
          </a:xfrm>
          <a:custGeom>
            <a:avLst/>
            <a:gdLst>
              <a:gd name="connsiteX0" fmla="*/ 0 w 3187494"/>
              <a:gd name="connsiteY0" fmla="*/ 0 h 1945748"/>
              <a:gd name="connsiteX1" fmla="*/ 3187494 w 3187494"/>
              <a:gd name="connsiteY1" fmla="*/ 0 h 1945748"/>
              <a:gd name="connsiteX2" fmla="*/ 3187494 w 3187494"/>
              <a:gd name="connsiteY2" fmla="*/ 36 h 1945748"/>
              <a:gd name="connsiteX3" fmla="*/ 3174391 w 3187494"/>
              <a:gd name="connsiteY3" fmla="*/ 36 h 1945748"/>
              <a:gd name="connsiteX4" fmla="*/ 3174391 w 3187494"/>
              <a:gd name="connsiteY4" fmla="*/ 1945748 h 1945748"/>
              <a:gd name="connsiteX5" fmla="*/ 0 w 3187494"/>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7494" h="1945748">
                <a:moveTo>
                  <a:pt x="0" y="0"/>
                </a:moveTo>
                <a:lnTo>
                  <a:pt x="3187494" y="0"/>
                </a:lnTo>
                <a:lnTo>
                  <a:pt x="3187494"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a:solidFill>
            <a:srgbClr val="EC7C69"/>
          </a:solidFill>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867D9F5-3E74-3B86-C7D6-51353957A634}"/>
              </a:ext>
            </a:extLst>
          </p:cNvPr>
          <p:cNvSpPr/>
          <p:nvPr userDrawn="1"/>
        </p:nvSpPr>
        <p:spPr>
          <a:xfrm rot="16200000">
            <a:off x="586095" y="2388918"/>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7" name="Picture Placeholder 28">
            <a:extLst>
              <a:ext uri="{FF2B5EF4-FFF2-40B4-BE49-F238E27FC236}">
                <a16:creationId xmlns:a16="http://schemas.microsoft.com/office/drawing/2014/main" id="{6038FE88-73BA-F99C-966B-03C44B3FF9AF}"/>
              </a:ext>
            </a:extLst>
          </p:cNvPr>
          <p:cNvSpPr>
            <a:spLocks noGrp="1"/>
          </p:cNvSpPr>
          <p:nvPr>
            <p:ph type="pic" sz="quarter" idx="34"/>
          </p:nvPr>
        </p:nvSpPr>
        <p:spPr>
          <a:xfrm>
            <a:off x="-4485" y="435943"/>
            <a:ext cx="5974236" cy="3624947"/>
          </a:xfrm>
          <a:custGeom>
            <a:avLst/>
            <a:gdLst>
              <a:gd name="connsiteX0" fmla="*/ 0 w 5974236"/>
              <a:gd name="connsiteY0" fmla="*/ 0 h 3624947"/>
              <a:gd name="connsiteX1" fmla="*/ 4056490 w 5974236"/>
              <a:gd name="connsiteY1" fmla="*/ 0 h 3624947"/>
              <a:gd name="connsiteX2" fmla="*/ 4056490 w 5974236"/>
              <a:gd name="connsiteY2" fmla="*/ 3790 h 3624947"/>
              <a:gd name="connsiteX3" fmla="*/ 4158820 w 5974236"/>
              <a:gd name="connsiteY3" fmla="*/ 0 h 3624947"/>
              <a:gd name="connsiteX4" fmla="*/ 5974236 w 5974236"/>
              <a:gd name="connsiteY4" fmla="*/ 1815837 h 3624947"/>
              <a:gd name="connsiteX5" fmla="*/ 4344096 w 5974236"/>
              <a:gd name="connsiteY5" fmla="*/ 3622318 h 3624947"/>
              <a:gd name="connsiteX6" fmla="*/ 4292044 w 5974236"/>
              <a:gd name="connsiteY6" fmla="*/ 3624947 h 3624947"/>
              <a:gd name="connsiteX7" fmla="*/ 4252347 w 5974236"/>
              <a:gd name="connsiteY7" fmla="*/ 3516237 h 3624947"/>
              <a:gd name="connsiteX8" fmla="*/ 3796233 w 5974236"/>
              <a:gd name="connsiteY8" fmla="*/ 2904377 h 3624947"/>
              <a:gd name="connsiteX9" fmla="*/ 3752900 w 5974236"/>
              <a:gd name="connsiteY9" fmla="*/ 2871988 h 3624947"/>
              <a:gd name="connsiteX10" fmla="*/ 3689452 w 5974236"/>
              <a:gd name="connsiteY10" fmla="*/ 2816372 h 3624947"/>
              <a:gd name="connsiteX11" fmla="*/ 2853773 w 5974236"/>
              <a:gd name="connsiteY11" fmla="*/ 2539409 h 3624947"/>
              <a:gd name="connsiteX12" fmla="*/ 2810022 w 5974236"/>
              <a:gd name="connsiteY12" fmla="*/ 2541030 h 3624947"/>
              <a:gd name="connsiteX13" fmla="*/ 2777814 w 5974236"/>
              <a:gd name="connsiteY13" fmla="*/ 2539409 h 3624947"/>
              <a:gd name="connsiteX14" fmla="*/ 2775098 w 5974236"/>
              <a:gd name="connsiteY14" fmla="*/ 2539509 h 3624947"/>
              <a:gd name="connsiteX15" fmla="*/ 2775098 w 5974236"/>
              <a:gd name="connsiteY15" fmla="*/ 2539409 h 3624947"/>
              <a:gd name="connsiteX16" fmla="*/ 2687623 w 5974236"/>
              <a:gd name="connsiteY16" fmla="*/ 2539409 h 3624947"/>
              <a:gd name="connsiteX17" fmla="*/ 2687623 w 5974236"/>
              <a:gd name="connsiteY17" fmla="*/ 2539409 h 3624947"/>
              <a:gd name="connsiteX18" fmla="*/ 4139 w 5974236"/>
              <a:gd name="connsiteY18" fmla="*/ 2539409 h 3624947"/>
              <a:gd name="connsiteX19" fmla="*/ 4139 w 5974236"/>
              <a:gd name="connsiteY19" fmla="*/ 269370 h 3624947"/>
              <a:gd name="connsiteX20" fmla="*/ 1449 w 5974236"/>
              <a:gd name="connsiteY20" fmla="*/ 269370 h 3624947"/>
              <a:gd name="connsiteX21" fmla="*/ 4139 w 5974236"/>
              <a:gd name="connsiteY21" fmla="*/ 142822 h 36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4236" h="3624947">
                <a:moveTo>
                  <a:pt x="0" y="0"/>
                </a:moveTo>
                <a:lnTo>
                  <a:pt x="4056490" y="0"/>
                </a:lnTo>
                <a:lnTo>
                  <a:pt x="4056490" y="3790"/>
                </a:lnTo>
                <a:cubicBezTo>
                  <a:pt x="4090599" y="0"/>
                  <a:pt x="4124711" y="0"/>
                  <a:pt x="4158820" y="0"/>
                </a:cubicBezTo>
                <a:cubicBezTo>
                  <a:pt x="5163175" y="0"/>
                  <a:pt x="5974236" y="811251"/>
                  <a:pt x="5974236" y="1815837"/>
                </a:cubicBezTo>
                <a:cubicBezTo>
                  <a:pt x="5974236" y="2757635"/>
                  <a:pt x="5258056" y="3529512"/>
                  <a:pt x="4344096" y="3622318"/>
                </a:cubicBezTo>
                <a:lnTo>
                  <a:pt x="4292044" y="3624947"/>
                </a:lnTo>
                <a:lnTo>
                  <a:pt x="4252347" y="3516237"/>
                </a:lnTo>
                <a:cubicBezTo>
                  <a:pt x="4151287" y="3276807"/>
                  <a:pt x="3993710" y="3067313"/>
                  <a:pt x="3796233" y="2904377"/>
                </a:cubicBezTo>
                <a:lnTo>
                  <a:pt x="3752900" y="2871988"/>
                </a:lnTo>
                <a:lnTo>
                  <a:pt x="3689452" y="2816372"/>
                </a:lnTo>
                <a:cubicBezTo>
                  <a:pt x="3456649" y="2642347"/>
                  <a:pt x="3167475" y="2539409"/>
                  <a:pt x="2853773" y="2539409"/>
                </a:cubicBezTo>
                <a:lnTo>
                  <a:pt x="2810022" y="2541030"/>
                </a:lnTo>
                <a:lnTo>
                  <a:pt x="2777814" y="2539409"/>
                </a:lnTo>
                <a:lnTo>
                  <a:pt x="2775098" y="2539509"/>
                </a:lnTo>
                <a:lnTo>
                  <a:pt x="2775098" y="2539409"/>
                </a:lnTo>
                <a:lnTo>
                  <a:pt x="2687623" y="2539409"/>
                </a:lnTo>
                <a:lnTo>
                  <a:pt x="2687623" y="2539409"/>
                </a:lnTo>
                <a:lnTo>
                  <a:pt x="4139" y="2539409"/>
                </a:lnTo>
                <a:lnTo>
                  <a:pt x="4139" y="269370"/>
                </a:lnTo>
                <a:lnTo>
                  <a:pt x="1449" y="269370"/>
                </a:lnTo>
                <a:cubicBezTo>
                  <a:pt x="4139" y="231875"/>
                  <a:pt x="4139" y="185003"/>
                  <a:pt x="4139" y="142822"/>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9" name="Slide Number Placeholder 5">
            <a:extLst>
              <a:ext uri="{FF2B5EF4-FFF2-40B4-BE49-F238E27FC236}">
                <a16:creationId xmlns:a16="http://schemas.microsoft.com/office/drawing/2014/main" id="{B89D2CF8-91B2-38E2-3BC5-F49F26CD70C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5C3DAE1-0231-139F-2C39-A4D30D184C87}"/>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B9294D17-8E45-13EE-4570-CE93B7AF3E78}"/>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663BDFB4-72ED-25EC-3F30-9AA26F24B0C9}"/>
              </a:ext>
            </a:extLst>
          </p:cNvPr>
          <p:cNvCxnSpPr>
            <a:cxnSpLocks/>
          </p:cNvCxnSpPr>
          <p:nvPr userDrawn="1"/>
        </p:nvCxnSpPr>
        <p:spPr>
          <a:xfrm>
            <a:off x="480327" y="406761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74618F39-A226-AA2C-28BC-60357FDC1DB2}"/>
              </a:ext>
            </a:extLst>
          </p:cNvPr>
          <p:cNvSpPr>
            <a:spLocks noGrp="1"/>
          </p:cNvSpPr>
          <p:nvPr>
            <p:ph type="body" sz="quarter" idx="18" hasCustomPrompt="1"/>
          </p:nvPr>
        </p:nvSpPr>
        <p:spPr>
          <a:xfrm>
            <a:off x="599571" y="4229507"/>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B95AF08-D233-3A9C-7467-90480DDE22E3}"/>
              </a:ext>
            </a:extLst>
          </p:cNvPr>
          <p:cNvSpPr>
            <a:spLocks noGrp="1"/>
          </p:cNvSpPr>
          <p:nvPr>
            <p:ph type="body" sz="quarter" idx="19" hasCustomPrompt="1"/>
          </p:nvPr>
        </p:nvSpPr>
        <p:spPr>
          <a:xfrm>
            <a:off x="616370" y="3294588"/>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33937" y="1736144"/>
            <a:ext cx="4522234" cy="512185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7253912" y="3177289"/>
            <a:ext cx="3609690" cy="368071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95450"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701460"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0" name="Picture Placeholder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46606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8077"/>
            <a:ext cx="6185499"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5872009" cy="633903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00" r:id="rId29"/>
    <p:sldLayoutId id="2147483901" r:id="rId30"/>
    <p:sldLayoutId id="2147483902" r:id="rId31"/>
    <p:sldLayoutId id="2147483903" r:id="rId32"/>
    <p:sldLayoutId id="2147483904" r:id="rId33"/>
    <p:sldLayoutId id="2147483853" r:id="rId34"/>
    <p:sldLayoutId id="2147483912" r:id="rId35"/>
    <p:sldLayoutId id="2147483916"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iviaggidiliz.it/dormire-in-una-casa-sullalbero-in-puglia-ecco-dove/" TargetMode="External"/><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png"/><Relationship Id="rId5" Type="http://schemas.openxmlformats.org/officeDocument/2006/relationships/hyperlink" Target="https://www.visitbiccari.com/attivita/casette-sugli-alberi-di-daunia-avventura/" TargetMode="External"/><Relationship Id="rId4" Type="http://schemas.openxmlformats.org/officeDocument/2006/relationships/hyperlink" Target="https://www.visitbiccari.com/attivita/casette-"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iviaggidiliz.it/dormire-in-una-casa-sullalbero-in-puglia-ecco-dove/"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png"/><Relationship Id="rId5" Type="http://schemas.openxmlformats.org/officeDocument/2006/relationships/hyperlink" Target="https://www.visitbiccari.com/attivita/casette-sugli-alberi-di-daunia-avventura/" TargetMode="External"/><Relationship Id="rId4" Type="http://schemas.openxmlformats.org/officeDocument/2006/relationships/hyperlink" Target="https://www.visitbiccari.com/attivita/casett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M385NhRBE7o" TargetMode="External"/><Relationship Id="rId2" Type="http://schemas.openxmlformats.org/officeDocument/2006/relationships/image" Target="../media/image10.jpeg"/><Relationship Id="rId1" Type="http://schemas.openxmlformats.org/officeDocument/2006/relationships/slideLayout" Target="../slideLayouts/slideLayout28.xml"/><Relationship Id="rId5" Type="http://schemas.openxmlformats.org/officeDocument/2006/relationships/hyperlink" Target="https://www.facebook.com/reel/1057735442583795"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M385NhRBE7o" TargetMode="External"/><Relationship Id="rId2" Type="http://schemas.openxmlformats.org/officeDocument/2006/relationships/image" Target="../media/image10.jpeg"/><Relationship Id="rId1" Type="http://schemas.openxmlformats.org/officeDocument/2006/relationships/slideLayout" Target="../slideLayouts/slideLayout28.xml"/><Relationship Id="rId5" Type="http://schemas.openxmlformats.org/officeDocument/2006/relationships/hyperlink" Target="https://www.facebook.com/reel/1057735442583795"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hyperlink" Target="https://creativecommons.org/licenses/by-sa/4.0/?ref=chooser-v1"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4C43D-1492-049F-56D6-DB2E9868F363}"/>
            </a:ext>
          </a:extLst>
        </p:cNvPr>
        <p:cNvGrpSpPr/>
        <p:nvPr/>
      </p:nvGrpSpPr>
      <p:grpSpPr>
        <a:xfrm>
          <a:off x="0" y="0"/>
          <a:ext cx="0" cy="0"/>
          <a:chOff x="0" y="0"/>
          <a:chExt cx="0" cy="0"/>
        </a:xfrm>
      </p:grpSpPr>
      <p:pic>
        <p:nvPicPr>
          <p:cNvPr id="11" name="Picture Placeholder 10" descr="A body of water with trees in the background&#10;&#10;AI-generated content may be incorrect.">
            <a:extLst>
              <a:ext uri="{FF2B5EF4-FFF2-40B4-BE49-F238E27FC236}">
                <a16:creationId xmlns:a16="http://schemas.microsoft.com/office/drawing/2014/main" id="{E8EDC21D-A30F-3F51-029A-80AA1474C147}"/>
              </a:ext>
            </a:extLst>
          </p:cNvPr>
          <p:cNvPicPr>
            <a:picLocks noGrp="1" noChangeAspect="1"/>
          </p:cNvPicPr>
          <p:nvPr>
            <p:ph type="pic" sz="quarter" idx="34"/>
          </p:nvPr>
        </p:nvPicPr>
        <p:blipFill>
          <a:blip r:embed="rId2"/>
          <a:srcRect l="2958" r="2958"/>
          <a:stretch>
            <a:fillRect/>
          </a:stretch>
        </p:blipFill>
        <p:spPr>
          <a:xfrm>
            <a:off x="-4485" y="462837"/>
            <a:ext cx="5974236" cy="3624947"/>
          </a:xfrm>
        </p:spPr>
      </p:pic>
      <p:sp>
        <p:nvSpPr>
          <p:cNvPr id="5" name="Text Placeholder 4">
            <a:extLst>
              <a:ext uri="{FF2B5EF4-FFF2-40B4-BE49-F238E27FC236}">
                <a16:creationId xmlns:a16="http://schemas.microsoft.com/office/drawing/2014/main" id="{D6567DFA-28D8-B541-1DA4-1262D2F865D4}"/>
              </a:ext>
            </a:extLst>
          </p:cNvPr>
          <p:cNvSpPr>
            <a:spLocks noGrp="1"/>
          </p:cNvSpPr>
          <p:nvPr>
            <p:ph type="body" sz="quarter" idx="21"/>
          </p:nvPr>
        </p:nvSpPr>
        <p:spPr>
          <a:xfrm>
            <a:off x="6321204" y="521611"/>
            <a:ext cx="4933984" cy="4050389"/>
          </a:xfrm>
        </p:spPr>
        <p:txBody>
          <a:bodyPr/>
          <a:lstStyle/>
          <a:p>
            <a:pPr>
              <a:lnSpc>
                <a:spcPts val="2340"/>
              </a:lnSpc>
            </a:pPr>
            <a:r>
              <a:rPr lang="en-US" sz="2400" b="1" dirty="0">
                <a:solidFill>
                  <a:srgbClr val="EC7C69"/>
                </a:solidFill>
              </a:rPr>
              <a:t>Accommodation Type:</a:t>
            </a:r>
          </a:p>
          <a:p>
            <a:pPr>
              <a:lnSpc>
                <a:spcPts val="2340"/>
              </a:lnSpc>
            </a:pPr>
            <a:r>
              <a:rPr lang="en-US" sz="2400" dirty="0">
                <a:solidFill>
                  <a:srgbClr val="414141"/>
                </a:solidFill>
              </a:rPr>
              <a:t>Eco-friendly treehouses and lightweight wooden cabins in a natural forest setting</a:t>
            </a:r>
          </a:p>
          <a:p>
            <a:pPr>
              <a:lnSpc>
                <a:spcPts val="2340"/>
              </a:lnSpc>
            </a:pPr>
            <a:endParaRPr lang="en-US" sz="2400" dirty="0">
              <a:solidFill>
                <a:srgbClr val="414141"/>
              </a:solidFill>
            </a:endParaRPr>
          </a:p>
          <a:p>
            <a:pPr>
              <a:lnSpc>
                <a:spcPts val="2340"/>
              </a:lnSpc>
            </a:pPr>
            <a:r>
              <a:rPr lang="en-US" sz="2400" b="1" dirty="0">
                <a:solidFill>
                  <a:srgbClr val="EC7C69"/>
                </a:solidFill>
              </a:rPr>
              <a:t>Start-Up Focus: </a:t>
            </a:r>
          </a:p>
          <a:p>
            <a:pPr>
              <a:lnSpc>
                <a:spcPts val="2340"/>
              </a:lnSpc>
            </a:pPr>
            <a:r>
              <a:rPr lang="en-US" sz="2400" dirty="0" err="1">
                <a:solidFill>
                  <a:srgbClr val="414141"/>
                </a:solidFill>
              </a:rPr>
              <a:t>Bed&amp;Tree</a:t>
            </a:r>
            <a:r>
              <a:rPr lang="en-US" sz="2400" dirty="0">
                <a:solidFill>
                  <a:srgbClr val="414141"/>
                </a:solidFill>
              </a:rPr>
              <a:t> offers immersive stays in </a:t>
            </a:r>
            <a:r>
              <a:rPr lang="en-US" sz="2400" dirty="0" err="1">
                <a:solidFill>
                  <a:srgbClr val="414141"/>
                </a:solidFill>
              </a:rPr>
              <a:t>Biccari’s</a:t>
            </a:r>
            <a:r>
              <a:rPr lang="en-US" sz="2400" dirty="0">
                <a:solidFill>
                  <a:srgbClr val="414141"/>
                </a:solidFill>
              </a:rPr>
              <a:t> forest using minimal-impact, lightweight construction. The project revitalizes rural land through sustainable tourism and community engagement.</a:t>
            </a:r>
          </a:p>
          <a:p>
            <a:pPr>
              <a:lnSpc>
                <a:spcPts val="2340"/>
              </a:lnSpc>
            </a:pPr>
            <a:endParaRPr lang="en-US" sz="2400" dirty="0">
              <a:solidFill>
                <a:srgbClr val="414141"/>
              </a:solidFill>
            </a:endParaRPr>
          </a:p>
          <a:p>
            <a:pPr>
              <a:lnSpc>
                <a:spcPts val="2340"/>
              </a:lnSpc>
            </a:pPr>
            <a:endParaRPr lang="en-US" sz="2400" i="1" dirty="0">
              <a:solidFill>
                <a:srgbClr val="414141"/>
              </a:solidFill>
            </a:endParaRPr>
          </a:p>
        </p:txBody>
      </p:sp>
      <p:sp>
        <p:nvSpPr>
          <p:cNvPr id="6" name="Text Placeholder 5">
            <a:extLst>
              <a:ext uri="{FF2B5EF4-FFF2-40B4-BE49-F238E27FC236}">
                <a16:creationId xmlns:a16="http://schemas.microsoft.com/office/drawing/2014/main" id="{B52A04F5-1F75-6DF9-4787-55ED669C0998}"/>
              </a:ext>
            </a:extLst>
          </p:cNvPr>
          <p:cNvSpPr>
            <a:spLocks noGrp="1"/>
          </p:cNvSpPr>
          <p:nvPr>
            <p:ph type="body" sz="quarter" idx="66"/>
          </p:nvPr>
        </p:nvSpPr>
        <p:spPr>
          <a:xfrm>
            <a:off x="0" y="295382"/>
            <a:ext cx="2958765" cy="452458"/>
          </a:xfrm>
          <a:solidFill>
            <a:srgbClr val="459597"/>
          </a:solidFill>
        </p:spPr>
        <p:txBody>
          <a:bodyPr/>
          <a:lstStyle/>
          <a:p>
            <a:pPr algn="ctr"/>
            <a:r>
              <a:rPr lang="en-GB" sz="1200" dirty="0"/>
              <a:t>Photo Credit: </a:t>
            </a:r>
            <a:r>
              <a:rPr lang="en-GB" sz="1200" dirty="0" err="1"/>
              <a:t>Meridaunia</a:t>
            </a:r>
            <a:endParaRPr lang="en-GB" sz="1200" dirty="0"/>
          </a:p>
        </p:txBody>
      </p:sp>
      <p:sp>
        <p:nvSpPr>
          <p:cNvPr id="3" name="Text Placeholder 2">
            <a:extLst>
              <a:ext uri="{FF2B5EF4-FFF2-40B4-BE49-F238E27FC236}">
                <a16:creationId xmlns:a16="http://schemas.microsoft.com/office/drawing/2014/main" id="{488F4A94-BCD4-2797-3F7D-1E0121ECB7E6}"/>
              </a:ext>
            </a:extLst>
          </p:cNvPr>
          <p:cNvSpPr>
            <a:spLocks noGrp="1"/>
          </p:cNvSpPr>
          <p:nvPr>
            <p:ph type="body" sz="quarter" idx="18"/>
          </p:nvPr>
        </p:nvSpPr>
        <p:spPr>
          <a:xfrm>
            <a:off x="599571" y="4229507"/>
            <a:ext cx="2547666" cy="1049221"/>
          </a:xfrm>
          <a:prstGeom prst="rect">
            <a:avLst/>
          </a:prstGeom>
        </p:spPr>
        <p:txBody>
          <a:bodyPr/>
          <a:lstStyle/>
          <a:p>
            <a:pPr>
              <a:lnSpc>
                <a:spcPct val="100000"/>
              </a:lnSpc>
            </a:pPr>
            <a:r>
              <a:rPr lang="en-US" sz="3600" dirty="0" err="1"/>
              <a:t>Bed&amp;Tree</a:t>
            </a:r>
            <a:r>
              <a:rPr lang="en-US" sz="3600" dirty="0"/>
              <a:t>  – </a:t>
            </a:r>
            <a:r>
              <a:rPr lang="en-US" sz="3600" dirty="0" err="1"/>
              <a:t>Biccari</a:t>
            </a:r>
            <a:r>
              <a:rPr lang="en-US" sz="3600" dirty="0"/>
              <a:t>, Italy</a:t>
            </a:r>
          </a:p>
          <a:p>
            <a:pPr>
              <a:lnSpc>
                <a:spcPct val="100000"/>
              </a:lnSpc>
            </a:pPr>
            <a:endParaRPr lang="en-US" sz="3600" dirty="0"/>
          </a:p>
        </p:txBody>
      </p:sp>
      <p:sp>
        <p:nvSpPr>
          <p:cNvPr id="4" name="Text Placeholder 3">
            <a:extLst>
              <a:ext uri="{FF2B5EF4-FFF2-40B4-BE49-F238E27FC236}">
                <a16:creationId xmlns:a16="http://schemas.microsoft.com/office/drawing/2014/main" id="{FC76CE66-93DE-F341-34F3-EB7EDDAC985A}"/>
              </a:ext>
            </a:extLst>
          </p:cNvPr>
          <p:cNvSpPr>
            <a:spLocks noGrp="1"/>
          </p:cNvSpPr>
          <p:nvPr>
            <p:ph type="body" sz="quarter" idx="19"/>
          </p:nvPr>
        </p:nvSpPr>
        <p:spPr>
          <a:prstGeom prst="rect">
            <a:avLst/>
          </a:prstGeom>
        </p:spPr>
        <p:txBody>
          <a:bodyPr/>
          <a:lstStyle/>
          <a:p>
            <a:r>
              <a:rPr lang="en-GB" dirty="0"/>
              <a:t>Case Study</a:t>
            </a:r>
          </a:p>
        </p:txBody>
      </p:sp>
      <p:sp>
        <p:nvSpPr>
          <p:cNvPr id="10" name="TextBox 9">
            <a:extLst>
              <a:ext uri="{FF2B5EF4-FFF2-40B4-BE49-F238E27FC236}">
                <a16:creationId xmlns:a16="http://schemas.microsoft.com/office/drawing/2014/main" id="{18BB6434-0059-619C-478A-8B63A6AF5F52}"/>
              </a:ext>
            </a:extLst>
          </p:cNvPr>
          <p:cNvSpPr txBox="1"/>
          <p:nvPr/>
        </p:nvSpPr>
        <p:spPr>
          <a:xfrm>
            <a:off x="6321204" y="4859061"/>
            <a:ext cx="5486513" cy="1477328"/>
          </a:xfrm>
          <a:prstGeom prst="rect">
            <a:avLst/>
          </a:prstGeom>
          <a:noFill/>
        </p:spPr>
        <p:txBody>
          <a:bodyPr wrap="square" rtlCol="0">
            <a:spAutoFit/>
          </a:bodyPr>
          <a:lstStyle/>
          <a:p>
            <a:r>
              <a:rPr lang="en-IE" b="1" dirty="0">
                <a:solidFill>
                  <a:srgbClr val="414141"/>
                </a:solidFill>
              </a:rPr>
              <a:t>Source	</a:t>
            </a:r>
            <a:r>
              <a:rPr lang="en-IE" sz="1800" dirty="0">
                <a:solidFill>
                  <a:srgbClr val="459597"/>
                </a:solidFill>
                <a:ea typeface="+mn-lt"/>
                <a:cs typeface="+mn-lt"/>
                <a:hlinkClick r:id="rId3">
                  <a:extLst>
                    <a:ext uri="{A12FA001-AC4F-418D-AE19-62706E023703}">
                      <ahyp:hlinkClr xmlns:ahyp="http://schemas.microsoft.com/office/drawing/2018/hyperlinkcolor" val="tx"/>
                    </a:ext>
                  </a:extLst>
                </a:hlinkClick>
              </a:rPr>
              <a:t>https://www.iviaggidiliz.it/dormire-in-una-</a:t>
            </a:r>
            <a:r>
              <a:rPr lang="en-IE" sz="1800" dirty="0">
                <a:solidFill>
                  <a:srgbClr val="459597"/>
                </a:solidFill>
                <a:ea typeface="+mn-lt"/>
                <a:cs typeface="+mn-lt"/>
              </a:rPr>
              <a:t>	</a:t>
            </a:r>
            <a:r>
              <a:rPr lang="en-IE" sz="1800" dirty="0">
                <a:solidFill>
                  <a:srgbClr val="459597"/>
                </a:solidFill>
                <a:ea typeface="+mn-lt"/>
                <a:cs typeface="+mn-lt"/>
                <a:hlinkClick r:id="rId3">
                  <a:extLst>
                    <a:ext uri="{A12FA001-AC4F-418D-AE19-62706E023703}">
                      <ahyp:hlinkClr xmlns:ahyp="http://schemas.microsoft.com/office/drawing/2018/hyperlinkcolor" val="tx"/>
                    </a:ext>
                  </a:extLst>
                </a:hlinkClick>
              </a:rPr>
              <a:t>casa-sullalbero-in-puglia-ecco-dove/</a:t>
            </a:r>
            <a:r>
              <a:rPr lang="en-IE" sz="1800" dirty="0">
                <a:solidFill>
                  <a:srgbClr val="459597"/>
                </a:solidFill>
                <a:ea typeface="+mn-lt"/>
                <a:cs typeface="+mn-lt"/>
              </a:rPr>
              <a:t> </a:t>
            </a:r>
          </a:p>
          <a:p>
            <a:r>
              <a:rPr lang="en-IE" sz="1800" b="1" dirty="0">
                <a:solidFill>
                  <a:srgbClr val="414141"/>
                </a:solidFill>
              </a:rPr>
              <a:t>Website: </a:t>
            </a:r>
            <a:r>
              <a:rPr lang="en-IE" sz="1800" dirty="0">
                <a:solidFill>
                  <a:srgbClr val="459597"/>
                </a:solidFill>
                <a:ea typeface="+mn-lt"/>
                <a:cs typeface="+mn-lt"/>
                <a:hlinkClick r:id="rId4">
                  <a:extLst>
                    <a:ext uri="{A12FA001-AC4F-418D-AE19-62706E023703}">
                      <ahyp:hlinkClr xmlns:ahyp="http://schemas.microsoft.com/office/drawing/2018/hyperlinkcolor" val="tx"/>
                    </a:ext>
                  </a:extLst>
                </a:hlinkClick>
              </a:rPr>
              <a:t>https://www.visitbiccari.com/attivita/casette-</a:t>
            </a:r>
            <a:r>
              <a:rPr lang="en-IE" sz="1800" dirty="0">
                <a:solidFill>
                  <a:srgbClr val="459597"/>
                </a:solidFill>
                <a:ea typeface="+mn-lt"/>
                <a:cs typeface="+mn-lt"/>
              </a:rPr>
              <a:t>	</a:t>
            </a:r>
            <a:r>
              <a:rPr lang="en-IE" sz="1800" dirty="0">
                <a:solidFill>
                  <a:srgbClr val="459597"/>
                </a:solidFill>
                <a:ea typeface="+mn-lt"/>
                <a:cs typeface="+mn-lt"/>
                <a:hlinkClick r:id="rId5">
                  <a:extLst>
                    <a:ext uri="{A12FA001-AC4F-418D-AE19-62706E023703}">
                      <ahyp:hlinkClr xmlns:ahyp="http://schemas.microsoft.com/office/drawing/2018/hyperlinkcolor" val="tx"/>
                    </a:ext>
                  </a:extLst>
                </a:hlinkClick>
              </a:rPr>
              <a:t>sugli-alberi-di-daunia-avventura/</a:t>
            </a:r>
            <a:r>
              <a:rPr lang="en-IE" sz="1800" dirty="0">
                <a:solidFill>
                  <a:srgbClr val="459597"/>
                </a:solidFill>
                <a:ea typeface="+mn-lt"/>
                <a:cs typeface="+mn-lt"/>
              </a:rPr>
              <a:t> </a:t>
            </a:r>
            <a:endParaRPr lang="en-IE" sz="1800" dirty="0">
              <a:solidFill>
                <a:srgbClr val="459597"/>
              </a:solidFill>
              <a:ea typeface="Calibri"/>
              <a:cs typeface="Calibri"/>
            </a:endParaRPr>
          </a:p>
          <a:p>
            <a:endParaRPr lang="en-IE" dirty="0">
              <a:solidFill>
                <a:srgbClr val="459597"/>
              </a:solidFill>
            </a:endParaRPr>
          </a:p>
        </p:txBody>
      </p:sp>
      <p:sp>
        <p:nvSpPr>
          <p:cNvPr id="27" name="Slide Number Placeholder 5">
            <a:extLst>
              <a:ext uri="{FF2B5EF4-FFF2-40B4-BE49-F238E27FC236}">
                <a16:creationId xmlns:a16="http://schemas.microsoft.com/office/drawing/2014/main" id="{626A0EC5-389F-FC0C-B7EC-4D07CA344AA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a:t>
            </a:fld>
            <a:endParaRPr lang="fr-CA" sz="1200" dirty="0"/>
          </a:p>
        </p:txBody>
      </p:sp>
      <p:pic>
        <p:nvPicPr>
          <p:cNvPr id="12" name="Picture 11">
            <a:extLst>
              <a:ext uri="{FF2B5EF4-FFF2-40B4-BE49-F238E27FC236}">
                <a16:creationId xmlns:a16="http://schemas.microsoft.com/office/drawing/2014/main" id="{1AC20655-19DE-1807-DDDD-E86F8DE158F4}"/>
              </a:ext>
            </a:extLst>
          </p:cNvPr>
          <p:cNvPicPr>
            <a:picLocks noChangeAspect="1"/>
          </p:cNvPicPr>
          <p:nvPr/>
        </p:nvPicPr>
        <p:blipFill>
          <a:blip r:embed="rId6">
            <a:biLevel thresh="25000"/>
            <a:alphaModFix amt="45000"/>
            <a:extLst>
              <a:ext uri="{28A0092B-C50C-407E-A947-70E740481C1C}">
                <a14:useLocalDpi xmlns:a14="http://schemas.microsoft.com/office/drawing/2010/main" val="0"/>
              </a:ext>
            </a:extLst>
          </a:blip>
          <a:srcRect l="53155" t="-1" r="5047" b="49903"/>
          <a:stretch/>
        </p:blipFill>
        <p:spPr>
          <a:xfrm>
            <a:off x="1784997" y="4302557"/>
            <a:ext cx="3580276" cy="2659133"/>
          </a:xfrm>
          <a:prstGeom prst="rect">
            <a:avLst/>
          </a:prstGeom>
        </p:spPr>
      </p:pic>
    </p:spTree>
    <p:extLst>
      <p:ext uri="{BB962C8B-B14F-4D97-AF65-F5344CB8AC3E}">
        <p14:creationId xmlns:p14="http://schemas.microsoft.com/office/powerpoint/2010/main" val="2469016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815C-7CAA-3C4A-B838-712A65BF7F3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2545E45-323C-0C6C-E1B2-3BDB4C26F9AA}"/>
              </a:ext>
            </a:extLst>
          </p:cNvPr>
          <p:cNvSpPr>
            <a:spLocks noGrp="1"/>
          </p:cNvSpPr>
          <p:nvPr>
            <p:ph type="body" sz="quarter" idx="16"/>
          </p:nvPr>
        </p:nvSpPr>
        <p:spPr>
          <a:xfrm>
            <a:off x="774804" y="359776"/>
            <a:ext cx="7522032" cy="803654"/>
          </a:xfrm>
        </p:spPr>
        <p:txBody>
          <a:bodyPr/>
          <a:lstStyle/>
          <a:p>
            <a:pPr>
              <a:lnSpc>
                <a:spcPts val="3620"/>
              </a:lnSpc>
            </a:pPr>
            <a:r>
              <a:rPr lang="en-US" dirty="0"/>
              <a:t>Key Takeaways</a:t>
            </a:r>
          </a:p>
          <a:p>
            <a:pPr>
              <a:lnSpc>
                <a:spcPts val="3620"/>
              </a:lnSpc>
            </a:pPr>
            <a:endParaRPr lang="en-US" dirty="0"/>
          </a:p>
        </p:txBody>
      </p:sp>
      <p:sp>
        <p:nvSpPr>
          <p:cNvPr id="6" name="Slide Number Placeholder 5">
            <a:extLst>
              <a:ext uri="{FF2B5EF4-FFF2-40B4-BE49-F238E27FC236}">
                <a16:creationId xmlns:a16="http://schemas.microsoft.com/office/drawing/2014/main" id="{A946C786-43F6-EF41-A48D-58FE14B25FD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10</a:t>
            </a:fld>
            <a:endParaRPr lang="fr-CA" sz="1200" dirty="0"/>
          </a:p>
        </p:txBody>
      </p:sp>
      <p:sp>
        <p:nvSpPr>
          <p:cNvPr id="7" name="Text Placeholder 4">
            <a:extLst>
              <a:ext uri="{FF2B5EF4-FFF2-40B4-BE49-F238E27FC236}">
                <a16:creationId xmlns:a16="http://schemas.microsoft.com/office/drawing/2014/main" id="{7ABAE6AF-742D-AEC2-1ED2-45BF3AFF69F3}"/>
              </a:ext>
            </a:extLst>
          </p:cNvPr>
          <p:cNvSpPr txBox="1">
            <a:spLocks/>
          </p:cNvSpPr>
          <p:nvPr/>
        </p:nvSpPr>
        <p:spPr>
          <a:xfrm>
            <a:off x="774804" y="1057759"/>
            <a:ext cx="10389382" cy="4104528"/>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Clr>
                <a:srgbClr val="459597"/>
              </a:buClr>
              <a:buFont typeface="Arial" panose="020B0604020202020204" pitchFamily="34" charset="0"/>
              <a:buChar char="•"/>
            </a:pPr>
            <a:r>
              <a:rPr lang="en-GB" sz="2200" b="1" dirty="0">
                <a:solidFill>
                  <a:srgbClr val="EC7C69"/>
                </a:solidFill>
              </a:rPr>
              <a:t>Design for Shared Use and Flexibility</a:t>
            </a:r>
            <a:br>
              <a:rPr lang="en-GB" sz="2200" dirty="0">
                <a:solidFill>
                  <a:srgbClr val="414141"/>
                </a:solidFill>
              </a:rPr>
            </a:br>
            <a:r>
              <a:rPr lang="en-GB" sz="2200" b="1" dirty="0" err="1">
                <a:solidFill>
                  <a:srgbClr val="414141"/>
                </a:solidFill>
              </a:rPr>
              <a:t>Bed&amp;Tree</a:t>
            </a:r>
            <a:r>
              <a:rPr lang="en-GB" sz="2200" b="1" dirty="0">
                <a:solidFill>
                  <a:srgbClr val="414141"/>
                </a:solidFill>
              </a:rPr>
              <a:t> </a:t>
            </a:r>
            <a:r>
              <a:rPr lang="en-GB" sz="2200" dirty="0">
                <a:solidFill>
                  <a:srgbClr val="414141"/>
                </a:solidFill>
              </a:rPr>
              <a:t>is not just about overnight stays; it serves as part of a broader multifunctional space within the Lago Pescara Didactic Forest. The area hosts educational programs, adventure tourism, and environmental awareness activities, making the accommodation part of a flexible ecosystem that benefits both visitors and residents.</a:t>
            </a:r>
          </a:p>
          <a:p>
            <a:pPr marL="342900" indent="-342900">
              <a:spcAft>
                <a:spcPts val="600"/>
              </a:spcAft>
              <a:buClr>
                <a:srgbClr val="459597"/>
              </a:buClr>
              <a:buFont typeface="Arial" panose="020B0604020202020204" pitchFamily="34" charset="0"/>
              <a:buChar char="•"/>
            </a:pPr>
            <a:r>
              <a:rPr lang="en-GB" sz="2200" b="1" dirty="0">
                <a:solidFill>
                  <a:srgbClr val="EC7C69"/>
                </a:solidFill>
              </a:rPr>
              <a:t>Public-Private Collaboration is Key</a:t>
            </a:r>
            <a:br>
              <a:rPr lang="en-GB" sz="2200" dirty="0">
                <a:solidFill>
                  <a:srgbClr val="414141"/>
                </a:solidFill>
              </a:rPr>
            </a:br>
            <a:r>
              <a:rPr lang="en-GB" sz="2200" dirty="0">
                <a:solidFill>
                  <a:srgbClr val="414141"/>
                </a:solidFill>
              </a:rPr>
              <a:t> By leveraging local development funds (GAL </a:t>
            </a:r>
            <a:r>
              <a:rPr lang="en-GB" sz="2200" dirty="0" err="1">
                <a:solidFill>
                  <a:srgbClr val="414141"/>
                </a:solidFill>
              </a:rPr>
              <a:t>Meridaunia</a:t>
            </a:r>
            <a:r>
              <a:rPr lang="en-GB" sz="2200" dirty="0">
                <a:solidFill>
                  <a:srgbClr val="414141"/>
                </a:solidFill>
              </a:rPr>
              <a:t>) and working closely with municipal authorities, the project showcases how public-private partnerships can deliver successful rural regeneration projects. This model allows small municipalities to attract tourism without overbuilding or compromising local heritage.</a:t>
            </a:r>
          </a:p>
          <a:p>
            <a:pPr marL="342900" indent="-342900">
              <a:spcAft>
                <a:spcPts val="600"/>
              </a:spcAft>
              <a:buClr>
                <a:srgbClr val="459597"/>
              </a:buClr>
              <a:buFont typeface="Arial" panose="020B0604020202020204" pitchFamily="34" charset="0"/>
              <a:buChar char="•"/>
            </a:pPr>
            <a:r>
              <a:rPr lang="en-GB" sz="2200" b="1" dirty="0">
                <a:solidFill>
                  <a:srgbClr val="EC7C69"/>
                </a:solidFill>
              </a:rPr>
              <a:t>Eco-Tourism Enhances Community Resilience</a:t>
            </a:r>
            <a:br>
              <a:rPr lang="en-GB" sz="2200" dirty="0">
                <a:solidFill>
                  <a:srgbClr val="414141"/>
                </a:solidFill>
              </a:rPr>
            </a:br>
            <a:r>
              <a:rPr lang="en-GB" sz="2200" dirty="0" err="1">
                <a:solidFill>
                  <a:srgbClr val="414141"/>
                </a:solidFill>
              </a:rPr>
              <a:t>Bed&amp;Tree</a:t>
            </a:r>
            <a:r>
              <a:rPr lang="en-GB" sz="2200" dirty="0">
                <a:solidFill>
                  <a:srgbClr val="414141"/>
                </a:solidFill>
              </a:rPr>
              <a:t> diversifies the local economy by creating sustainable tourism opportunities in a remote area. It generates new income streams while protecting natural and cultural assets, proving that small-scale, environmentally friendly tourism can contribute to long-term community resilience.</a:t>
            </a:r>
          </a:p>
          <a:p>
            <a:pPr marL="342900" indent="-342900">
              <a:spcAft>
                <a:spcPts val="600"/>
              </a:spcAft>
              <a:buClr>
                <a:srgbClr val="459597"/>
              </a:buClr>
              <a:buFont typeface="Arial" panose="020B0604020202020204" pitchFamily="34" charset="0"/>
              <a:buChar char="•"/>
            </a:pPr>
            <a:endParaRPr lang="en-US" sz="2200" dirty="0">
              <a:solidFill>
                <a:srgbClr val="459597"/>
              </a:solidFill>
            </a:endParaRPr>
          </a:p>
        </p:txBody>
      </p:sp>
      <p:cxnSp>
        <p:nvCxnSpPr>
          <p:cNvPr id="8" name="Straight Connector 7">
            <a:extLst>
              <a:ext uri="{FF2B5EF4-FFF2-40B4-BE49-F238E27FC236}">
                <a16:creationId xmlns:a16="http://schemas.microsoft.com/office/drawing/2014/main" id="{74D35FC8-A182-5B56-6A6D-54C4E8FF4721}"/>
              </a:ext>
            </a:extLst>
          </p:cNvPr>
          <p:cNvCxnSpPr>
            <a:cxnSpLocks/>
          </p:cNvCxnSpPr>
          <p:nvPr/>
        </p:nvCxnSpPr>
        <p:spPr>
          <a:xfrm>
            <a:off x="0" y="973630"/>
            <a:ext cx="865990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E8EC35A-DC2E-B44D-FDC3-B18443E117DA}"/>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584459" y="-1033032"/>
            <a:ext cx="4194013" cy="3114966"/>
          </a:xfrm>
          <a:prstGeom prst="rect">
            <a:avLst/>
          </a:prstGeom>
        </p:spPr>
      </p:pic>
    </p:spTree>
    <p:extLst>
      <p:ext uri="{BB962C8B-B14F-4D97-AF65-F5344CB8AC3E}">
        <p14:creationId xmlns:p14="http://schemas.microsoft.com/office/powerpoint/2010/main" val="2884040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8EB48E-7120-D652-CCE3-99A84CA442D2}"/>
              </a:ext>
            </a:extLst>
          </p:cNvPr>
          <p:cNvSpPr>
            <a:spLocks noGrp="1"/>
          </p:cNvSpPr>
          <p:nvPr>
            <p:ph type="body" sz="quarter" idx="13"/>
          </p:nvPr>
        </p:nvSpPr>
        <p:spPr>
          <a:xfrm>
            <a:off x="1177369" y="808753"/>
            <a:ext cx="4231539" cy="2838867"/>
          </a:xfrm>
        </p:spPr>
        <p:txBody>
          <a:bodyPr lIns="91440" tIns="45720" rIns="91440" bIns="45720" anchor="ctr">
            <a:normAutofit/>
          </a:bodyPr>
          <a:lstStyle/>
          <a:p>
            <a:r>
              <a:rPr lang="en-GB" sz="2400" dirty="0">
                <a:ea typeface="+mn-lt"/>
                <a:cs typeface="+mn-lt"/>
              </a:rPr>
              <a:t>"True sustainability in tourism is not about building more—it’s about building wisely. When design respects nature and materials reflect local identity, hospitality becomes a tool for regeneration, not consumption"</a:t>
            </a:r>
            <a:endParaRPr lang="it-IT" sz="2400" dirty="0"/>
          </a:p>
        </p:txBody>
      </p:sp>
      <p:pic>
        <p:nvPicPr>
          <p:cNvPr id="6" name="Picture Placeholder 5" descr="Immagine che contiene aria aperta, nuvola, cielo, albero&#10;&#10;Il contenuto generato dall&amp;#39;IA potrebbe non essere corretto.">
            <a:extLst>
              <a:ext uri="{FF2B5EF4-FFF2-40B4-BE49-F238E27FC236}">
                <a16:creationId xmlns:a16="http://schemas.microsoft.com/office/drawing/2014/main" id="{A77FCD6B-E91A-BA37-0E3C-C2F2669F038C}"/>
              </a:ext>
            </a:extLst>
          </p:cNvPr>
          <p:cNvPicPr>
            <a:picLocks noGrp="1" noChangeAspect="1"/>
          </p:cNvPicPr>
          <p:nvPr>
            <p:ph type="pic" sz="quarter" idx="41"/>
          </p:nvPr>
        </p:nvPicPr>
        <p:blipFill>
          <a:blip r:embed="rId2"/>
          <a:srcRect l="15342" r="15342"/>
          <a:stretch>
            <a:fillRect/>
          </a:stretch>
        </p:blipFill>
        <p:spPr>
          <a:xfrm>
            <a:off x="5408908" y="2519508"/>
            <a:ext cx="5942600" cy="4338491"/>
          </a:xfrm>
        </p:spPr>
      </p:pic>
      <p:sp>
        <p:nvSpPr>
          <p:cNvPr id="4" name="Text Placeholder 3">
            <a:extLst>
              <a:ext uri="{FF2B5EF4-FFF2-40B4-BE49-F238E27FC236}">
                <a16:creationId xmlns:a16="http://schemas.microsoft.com/office/drawing/2014/main" id="{6C292DD5-930D-ECC3-8E2D-6881CFD6D595}"/>
              </a:ext>
            </a:extLst>
          </p:cNvPr>
          <p:cNvSpPr>
            <a:spLocks noGrp="1"/>
          </p:cNvSpPr>
          <p:nvPr>
            <p:ph type="body" sz="quarter" idx="65"/>
          </p:nvPr>
        </p:nvSpPr>
        <p:spPr>
          <a:solidFill>
            <a:srgbClr val="EC7C69"/>
          </a:solidFill>
        </p:spPr>
        <p:txBody>
          <a:bodyPr lIns="91440" tIns="45720" rIns="91440" bIns="45720" anchor="ctr">
            <a:noAutofit/>
          </a:bodyPr>
          <a:lstStyle/>
          <a:p>
            <a:pPr algn="ctr"/>
            <a:r>
              <a:rPr lang="en-GB" dirty="0">
                <a:latin typeface="Calibri"/>
                <a:ea typeface="Calibri"/>
                <a:cs typeface="Calibri"/>
              </a:rPr>
              <a:t>Photo Credit: </a:t>
            </a:r>
            <a:r>
              <a:rPr lang="en-GB" dirty="0" err="1">
                <a:latin typeface="Calibri"/>
                <a:ea typeface="Calibri"/>
                <a:cs typeface="Calibri"/>
              </a:rPr>
              <a:t>Meridaunia</a:t>
            </a:r>
            <a:endParaRPr lang="en-GB" dirty="0" err="1">
              <a:ea typeface="Calibri"/>
            </a:endParaRPr>
          </a:p>
        </p:txBody>
      </p:sp>
      <p:sp>
        <p:nvSpPr>
          <p:cNvPr id="7" name="Freeform 6">
            <a:extLst>
              <a:ext uri="{FF2B5EF4-FFF2-40B4-BE49-F238E27FC236}">
                <a16:creationId xmlns:a16="http://schemas.microsoft.com/office/drawing/2014/main" id="{4A448368-4AD6-D1FA-0E61-7E23F2DBE07B}"/>
              </a:ext>
            </a:extLst>
          </p:cNvPr>
          <p:cNvSpPr/>
          <p:nvPr/>
        </p:nvSpPr>
        <p:spPr>
          <a:xfrm>
            <a:off x="5344824" y="3213951"/>
            <a:ext cx="1443878" cy="104523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3AC334A1-6359-BE63-2195-4E46700CB980}"/>
              </a:ext>
            </a:extLst>
          </p:cNvPr>
          <p:cNvGrpSpPr/>
          <p:nvPr/>
        </p:nvGrpSpPr>
        <p:grpSpPr>
          <a:xfrm flipH="1">
            <a:off x="183985" y="3736566"/>
            <a:ext cx="1073276" cy="2965650"/>
            <a:chOff x="1127677" y="228112"/>
            <a:chExt cx="3378745" cy="9336067"/>
          </a:xfrm>
          <a:solidFill>
            <a:srgbClr val="459597"/>
          </a:solidFill>
        </p:grpSpPr>
        <p:sp>
          <p:nvSpPr>
            <p:cNvPr id="10" name="Freeform 9">
              <a:extLst>
                <a:ext uri="{FF2B5EF4-FFF2-40B4-BE49-F238E27FC236}">
                  <a16:creationId xmlns:a16="http://schemas.microsoft.com/office/drawing/2014/main" id="{37D2F8EF-C504-F529-C0AD-3C8D396DCC62}"/>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06405641-DC41-DBE4-9A46-BF7017221BC2}"/>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8DA3C822-EF95-7C3D-8367-04BC167E9B40}"/>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186832DC-E6A1-D728-85CE-587730B378F4}"/>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62C1D969-3D50-389B-5CD9-064F7B1908CB}"/>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C18C22D6-E151-73BB-95B0-E142E0CCCD0D}"/>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3" name="Slide Number Placeholder 5">
            <a:extLst>
              <a:ext uri="{FF2B5EF4-FFF2-40B4-BE49-F238E27FC236}">
                <a16:creationId xmlns:a16="http://schemas.microsoft.com/office/drawing/2014/main" id="{C4390ACA-55A4-9945-E85F-BED1DBFC160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11</a:t>
            </a:fld>
            <a:endParaRPr lang="fr-CA" sz="1200" dirty="0"/>
          </a:p>
        </p:txBody>
      </p:sp>
      <p:pic>
        <p:nvPicPr>
          <p:cNvPr id="5" name="Picture 4">
            <a:extLst>
              <a:ext uri="{FF2B5EF4-FFF2-40B4-BE49-F238E27FC236}">
                <a16:creationId xmlns:a16="http://schemas.microsoft.com/office/drawing/2014/main" id="{08FFDA3B-C8A6-B960-923F-38F87FC366E8}"/>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2451074" y="3829267"/>
            <a:ext cx="3580276" cy="2659133"/>
          </a:xfrm>
          <a:prstGeom prst="rect">
            <a:avLst/>
          </a:prstGeom>
        </p:spPr>
      </p:pic>
    </p:spTree>
    <p:extLst>
      <p:ext uri="{BB962C8B-B14F-4D97-AF65-F5344CB8AC3E}">
        <p14:creationId xmlns:p14="http://schemas.microsoft.com/office/powerpoint/2010/main" val="2325923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47331-0637-A00B-203D-D0AD7EE0768E}"/>
            </a:ext>
          </a:extLst>
        </p:cNvPr>
        <p:cNvGrpSpPr/>
        <p:nvPr/>
      </p:nvGrpSpPr>
      <p:grpSpPr>
        <a:xfrm>
          <a:off x="0" y="0"/>
          <a:ext cx="0" cy="0"/>
          <a:chOff x="0" y="0"/>
          <a:chExt cx="0" cy="0"/>
        </a:xfrm>
      </p:grpSpPr>
      <p:sp>
        <p:nvSpPr>
          <p:cNvPr id="15" name="Text Placeholder 3">
            <a:extLst>
              <a:ext uri="{FF2B5EF4-FFF2-40B4-BE49-F238E27FC236}">
                <a16:creationId xmlns:a16="http://schemas.microsoft.com/office/drawing/2014/main" id="{8C7BA1EB-E096-9035-C288-8BB1C92A7DDF}"/>
              </a:ext>
            </a:extLst>
          </p:cNvPr>
          <p:cNvSpPr>
            <a:spLocks noGrp="1"/>
          </p:cNvSpPr>
          <p:nvPr>
            <p:ph type="body" sz="quarter" idx="19"/>
          </p:nvPr>
        </p:nvSpPr>
        <p:spPr>
          <a:xfrm>
            <a:off x="632136" y="613375"/>
            <a:ext cx="2958765" cy="385564"/>
          </a:xfrm>
          <a:prstGeom prst="rect">
            <a:avLst/>
          </a:prstGeom>
        </p:spPr>
        <p:txBody>
          <a:bodyPr/>
          <a:lstStyle/>
          <a:p>
            <a:r>
              <a:rPr lang="en-GB" dirty="0"/>
              <a:t>Case Study</a:t>
            </a:r>
          </a:p>
        </p:txBody>
      </p:sp>
      <p:sp>
        <p:nvSpPr>
          <p:cNvPr id="16" name="Text Placeholder 4">
            <a:extLst>
              <a:ext uri="{FF2B5EF4-FFF2-40B4-BE49-F238E27FC236}">
                <a16:creationId xmlns:a16="http://schemas.microsoft.com/office/drawing/2014/main" id="{35ADAE2C-5ADC-C0DB-AF79-5D4496414E0F}"/>
              </a:ext>
            </a:extLst>
          </p:cNvPr>
          <p:cNvSpPr txBox="1">
            <a:spLocks/>
          </p:cNvSpPr>
          <p:nvPr/>
        </p:nvSpPr>
        <p:spPr>
          <a:xfrm>
            <a:off x="6472586" y="729321"/>
            <a:ext cx="5208880"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US" sz="2800" b="1" dirty="0">
                <a:solidFill>
                  <a:srgbClr val="EC7C69"/>
                </a:solidFill>
              </a:rPr>
              <a:t>Ecological Impact:</a:t>
            </a:r>
          </a:p>
          <a:p>
            <a:pPr>
              <a:lnSpc>
                <a:spcPts val="2340"/>
              </a:lnSpc>
            </a:pPr>
            <a:r>
              <a:rPr lang="en-US" sz="2800" b="1" dirty="0">
                <a:solidFill>
                  <a:srgbClr val="EC7C69"/>
                </a:solidFill>
              </a:rPr>
              <a:t> </a:t>
            </a:r>
          </a:p>
          <a:p>
            <a:pPr>
              <a:lnSpc>
                <a:spcPts val="2340"/>
              </a:lnSpc>
            </a:pPr>
            <a:r>
              <a:rPr lang="en-US" sz="2400" dirty="0">
                <a:solidFill>
                  <a:srgbClr val="414141"/>
                </a:solidFill>
              </a:rPr>
              <a:t>Treehouses are built with local wood and elevated platforms to protect the environment. </a:t>
            </a:r>
          </a:p>
          <a:p>
            <a:pPr>
              <a:lnSpc>
                <a:spcPts val="2340"/>
              </a:lnSpc>
            </a:pPr>
            <a:endParaRPr lang="en-US" sz="2400" dirty="0"/>
          </a:p>
          <a:p>
            <a:pPr>
              <a:lnSpc>
                <a:spcPts val="2340"/>
              </a:lnSpc>
            </a:pPr>
            <a:r>
              <a:rPr lang="en-US" sz="2400" dirty="0">
                <a:solidFill>
                  <a:srgbClr val="414141"/>
                </a:solidFill>
              </a:rPr>
              <a:t>The use of dry toilets, low-energy systems, and eco-conscious design </a:t>
            </a:r>
            <a:r>
              <a:rPr lang="en-US" sz="2400" dirty="0" err="1">
                <a:solidFill>
                  <a:srgbClr val="414141"/>
                </a:solidFill>
              </a:rPr>
              <a:t>minimi</a:t>
            </a:r>
            <a:r>
              <a:rPr lang="en-US" sz="2400" dirty="0" err="1"/>
              <a:t>s</a:t>
            </a:r>
            <a:r>
              <a:rPr lang="en-US" sz="2400" dirty="0" err="1">
                <a:solidFill>
                  <a:srgbClr val="414141"/>
                </a:solidFill>
              </a:rPr>
              <a:t>es</a:t>
            </a:r>
            <a:r>
              <a:rPr lang="en-US" sz="2400" dirty="0">
                <a:solidFill>
                  <a:srgbClr val="414141"/>
                </a:solidFill>
              </a:rPr>
              <a:t> resource use while promoting biodiversity and environmental education.</a:t>
            </a:r>
          </a:p>
        </p:txBody>
      </p:sp>
      <p:sp>
        <p:nvSpPr>
          <p:cNvPr id="19" name="Slide Number Placeholder 5">
            <a:extLst>
              <a:ext uri="{FF2B5EF4-FFF2-40B4-BE49-F238E27FC236}">
                <a16:creationId xmlns:a16="http://schemas.microsoft.com/office/drawing/2014/main" id="{C5FEDD8F-CFCC-B63F-96A6-355DE3D1942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a:t>
            </a:fld>
            <a:endParaRPr lang="fr-CA" sz="1200" dirty="0"/>
          </a:p>
        </p:txBody>
      </p:sp>
      <p:sp>
        <p:nvSpPr>
          <p:cNvPr id="5" name="TextBox 4">
            <a:extLst>
              <a:ext uri="{FF2B5EF4-FFF2-40B4-BE49-F238E27FC236}">
                <a16:creationId xmlns:a16="http://schemas.microsoft.com/office/drawing/2014/main" id="{CD58BC74-FD82-C521-2EC5-D5C1BA3C8051}"/>
              </a:ext>
            </a:extLst>
          </p:cNvPr>
          <p:cNvSpPr txBox="1"/>
          <p:nvPr/>
        </p:nvSpPr>
        <p:spPr>
          <a:xfrm>
            <a:off x="6321204" y="4859061"/>
            <a:ext cx="5486513" cy="1477328"/>
          </a:xfrm>
          <a:prstGeom prst="rect">
            <a:avLst/>
          </a:prstGeom>
          <a:noFill/>
        </p:spPr>
        <p:txBody>
          <a:bodyPr wrap="square" rtlCol="0">
            <a:spAutoFit/>
          </a:bodyPr>
          <a:lstStyle/>
          <a:p>
            <a:r>
              <a:rPr lang="en-IE" b="1" dirty="0">
                <a:solidFill>
                  <a:srgbClr val="414141"/>
                </a:solidFill>
              </a:rPr>
              <a:t>Source	</a:t>
            </a:r>
            <a:r>
              <a:rPr lang="en-IE" sz="1800" dirty="0">
                <a:solidFill>
                  <a:srgbClr val="459597"/>
                </a:solidFill>
                <a:ea typeface="+mn-lt"/>
                <a:cs typeface="+mn-lt"/>
                <a:hlinkClick r:id="rId3">
                  <a:extLst>
                    <a:ext uri="{A12FA001-AC4F-418D-AE19-62706E023703}">
                      <ahyp:hlinkClr xmlns:ahyp="http://schemas.microsoft.com/office/drawing/2018/hyperlinkcolor" val="tx"/>
                    </a:ext>
                  </a:extLst>
                </a:hlinkClick>
              </a:rPr>
              <a:t>https://www.iviaggidiliz.it/dormire-in-una-</a:t>
            </a:r>
            <a:r>
              <a:rPr lang="en-IE" sz="1800" dirty="0">
                <a:solidFill>
                  <a:srgbClr val="459597"/>
                </a:solidFill>
                <a:ea typeface="+mn-lt"/>
                <a:cs typeface="+mn-lt"/>
              </a:rPr>
              <a:t>	</a:t>
            </a:r>
            <a:r>
              <a:rPr lang="en-IE" sz="1800" dirty="0">
                <a:solidFill>
                  <a:srgbClr val="459597"/>
                </a:solidFill>
                <a:ea typeface="+mn-lt"/>
                <a:cs typeface="+mn-lt"/>
                <a:hlinkClick r:id="rId3">
                  <a:extLst>
                    <a:ext uri="{A12FA001-AC4F-418D-AE19-62706E023703}">
                      <ahyp:hlinkClr xmlns:ahyp="http://schemas.microsoft.com/office/drawing/2018/hyperlinkcolor" val="tx"/>
                    </a:ext>
                  </a:extLst>
                </a:hlinkClick>
              </a:rPr>
              <a:t>casa-sullalbero-in-puglia-ecco-dove/</a:t>
            </a:r>
            <a:r>
              <a:rPr lang="en-IE" sz="1800" dirty="0">
                <a:solidFill>
                  <a:srgbClr val="459597"/>
                </a:solidFill>
                <a:ea typeface="+mn-lt"/>
                <a:cs typeface="+mn-lt"/>
              </a:rPr>
              <a:t> </a:t>
            </a:r>
          </a:p>
          <a:p>
            <a:r>
              <a:rPr lang="en-IE" sz="1800" b="1" dirty="0">
                <a:solidFill>
                  <a:srgbClr val="414141"/>
                </a:solidFill>
              </a:rPr>
              <a:t>Website: </a:t>
            </a:r>
            <a:r>
              <a:rPr lang="en-IE" sz="1800" dirty="0">
                <a:solidFill>
                  <a:srgbClr val="459597"/>
                </a:solidFill>
                <a:ea typeface="+mn-lt"/>
                <a:cs typeface="+mn-lt"/>
                <a:hlinkClick r:id="rId4">
                  <a:extLst>
                    <a:ext uri="{A12FA001-AC4F-418D-AE19-62706E023703}">
                      <ahyp:hlinkClr xmlns:ahyp="http://schemas.microsoft.com/office/drawing/2018/hyperlinkcolor" val="tx"/>
                    </a:ext>
                  </a:extLst>
                </a:hlinkClick>
              </a:rPr>
              <a:t>https://www.visitbiccari.com/attivita/casette-</a:t>
            </a:r>
            <a:r>
              <a:rPr lang="en-IE" sz="1800" dirty="0">
                <a:solidFill>
                  <a:srgbClr val="459597"/>
                </a:solidFill>
                <a:ea typeface="+mn-lt"/>
                <a:cs typeface="+mn-lt"/>
              </a:rPr>
              <a:t>	</a:t>
            </a:r>
            <a:r>
              <a:rPr lang="en-IE" sz="1800" dirty="0">
                <a:solidFill>
                  <a:srgbClr val="459597"/>
                </a:solidFill>
                <a:ea typeface="+mn-lt"/>
                <a:cs typeface="+mn-lt"/>
                <a:hlinkClick r:id="rId5">
                  <a:extLst>
                    <a:ext uri="{A12FA001-AC4F-418D-AE19-62706E023703}">
                      <ahyp:hlinkClr xmlns:ahyp="http://schemas.microsoft.com/office/drawing/2018/hyperlinkcolor" val="tx"/>
                    </a:ext>
                  </a:extLst>
                </a:hlinkClick>
              </a:rPr>
              <a:t>sugli-alberi-di-daunia-avventura/</a:t>
            </a:r>
            <a:r>
              <a:rPr lang="en-IE" sz="1800" dirty="0">
                <a:solidFill>
                  <a:srgbClr val="459597"/>
                </a:solidFill>
                <a:ea typeface="+mn-lt"/>
                <a:cs typeface="+mn-lt"/>
              </a:rPr>
              <a:t> </a:t>
            </a:r>
            <a:endParaRPr lang="en-IE" sz="1800" dirty="0">
              <a:solidFill>
                <a:srgbClr val="459597"/>
              </a:solidFill>
              <a:ea typeface="Calibri"/>
              <a:cs typeface="Calibri"/>
            </a:endParaRPr>
          </a:p>
          <a:p>
            <a:endParaRPr lang="en-IE" dirty="0">
              <a:solidFill>
                <a:srgbClr val="459597"/>
              </a:solidFill>
            </a:endParaRPr>
          </a:p>
        </p:txBody>
      </p:sp>
      <p:pic>
        <p:nvPicPr>
          <p:cNvPr id="10" name="Picture 9">
            <a:extLst>
              <a:ext uri="{FF2B5EF4-FFF2-40B4-BE49-F238E27FC236}">
                <a16:creationId xmlns:a16="http://schemas.microsoft.com/office/drawing/2014/main" id="{96D740E6-37D2-4405-9A44-2ED73767C94D}"/>
              </a:ext>
            </a:extLst>
          </p:cNvPr>
          <p:cNvPicPr>
            <a:picLocks noChangeAspect="1"/>
          </p:cNvPicPr>
          <p:nvPr/>
        </p:nvPicPr>
        <p:blipFill>
          <a:blip r:embed="rId6">
            <a:biLevel thresh="25000"/>
            <a:alphaModFix amt="45000"/>
            <a:extLst>
              <a:ext uri="{28A0092B-C50C-407E-A947-70E740481C1C}">
                <a14:useLocalDpi xmlns:a14="http://schemas.microsoft.com/office/drawing/2010/main" val="0"/>
              </a:ext>
            </a:extLst>
          </a:blip>
          <a:srcRect l="53155" t="-1" r="5047" b="49903"/>
          <a:stretch/>
        </p:blipFill>
        <p:spPr>
          <a:xfrm>
            <a:off x="-1985193" y="1601353"/>
            <a:ext cx="3580276" cy="2659133"/>
          </a:xfrm>
          <a:prstGeom prst="rect">
            <a:avLst/>
          </a:prstGeom>
        </p:spPr>
      </p:pic>
      <p:pic>
        <p:nvPicPr>
          <p:cNvPr id="17" name="Picture 16">
            <a:extLst>
              <a:ext uri="{FF2B5EF4-FFF2-40B4-BE49-F238E27FC236}">
                <a16:creationId xmlns:a16="http://schemas.microsoft.com/office/drawing/2014/main" id="{ED7222C0-A09F-8D80-17B7-37071A0F54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pic>
        <p:nvPicPr>
          <p:cNvPr id="18" name="Picture 17" descr="A tree house in the woods&#10;&#10;AI-generated content may be incorrect.">
            <a:extLst>
              <a:ext uri="{FF2B5EF4-FFF2-40B4-BE49-F238E27FC236}">
                <a16:creationId xmlns:a16="http://schemas.microsoft.com/office/drawing/2014/main" id="{4C7849A6-4065-E560-4A8B-CEBE9A524C97}"/>
              </a:ext>
            </a:extLst>
          </p:cNvPr>
          <p:cNvPicPr>
            <a:picLocks noChangeAspect="1"/>
          </p:cNvPicPr>
          <p:nvPr/>
        </p:nvPicPr>
        <p:blipFill rotWithShape="1">
          <a:blip r:embed="rId8"/>
          <a:srcRect b="6897"/>
          <a:stretch/>
        </p:blipFill>
        <p:spPr>
          <a:xfrm>
            <a:off x="572712" y="3281054"/>
            <a:ext cx="4244664" cy="2412632"/>
          </a:xfrm>
          <a:prstGeom prst="rect">
            <a:avLst/>
          </a:prstGeom>
        </p:spPr>
      </p:pic>
      <p:sp>
        <p:nvSpPr>
          <p:cNvPr id="20" name="Oval 19">
            <a:extLst>
              <a:ext uri="{FF2B5EF4-FFF2-40B4-BE49-F238E27FC236}">
                <a16:creationId xmlns:a16="http://schemas.microsoft.com/office/drawing/2014/main" id="{8B782690-333D-3DCA-5690-32204AE4CF56}"/>
              </a:ext>
            </a:extLst>
          </p:cNvPr>
          <p:cNvSpPr/>
          <p:nvPr/>
        </p:nvSpPr>
        <p:spPr>
          <a:xfrm>
            <a:off x="4004940" y="2414042"/>
            <a:ext cx="1532965" cy="1532965"/>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1">
            <a:extLst>
              <a:ext uri="{FF2B5EF4-FFF2-40B4-BE49-F238E27FC236}">
                <a16:creationId xmlns:a16="http://schemas.microsoft.com/office/drawing/2014/main" id="{049BDE42-9B9B-294D-C39D-5690373E1A15}"/>
              </a:ext>
            </a:extLst>
          </p:cNvPr>
          <p:cNvSpPr/>
          <p:nvPr/>
        </p:nvSpPr>
        <p:spPr>
          <a:xfrm>
            <a:off x="3851665" y="2414042"/>
            <a:ext cx="1839514" cy="1386103"/>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1"/>
                </a:solidFill>
                <a:hlinkClick r:id="rId5">
                  <a:extLst>
                    <a:ext uri="{A12FA001-AC4F-418D-AE19-62706E023703}">
                      <ahyp:hlinkClr xmlns:ahyp="http://schemas.microsoft.com/office/drawing/2018/hyperlinkcolor" val="tx"/>
                    </a:ext>
                  </a:extLst>
                </a:hlinkClick>
              </a:rPr>
              <a:t>Click to  Website</a:t>
            </a:r>
            <a:endParaRPr lang="en-IE" sz="2400" b="1" dirty="0">
              <a:solidFill>
                <a:schemeClr val="bg1"/>
              </a:solidFill>
              <a:ea typeface="Calibri"/>
              <a:cs typeface="Calibri"/>
            </a:endParaRPr>
          </a:p>
        </p:txBody>
      </p:sp>
      <p:sp>
        <p:nvSpPr>
          <p:cNvPr id="4" name="Text Placeholder 2">
            <a:extLst>
              <a:ext uri="{FF2B5EF4-FFF2-40B4-BE49-F238E27FC236}">
                <a16:creationId xmlns:a16="http://schemas.microsoft.com/office/drawing/2014/main" id="{16787DB9-362F-9AE7-45E1-8C3C2E031858}"/>
              </a:ext>
            </a:extLst>
          </p:cNvPr>
          <p:cNvSpPr txBox="1">
            <a:spLocks/>
          </p:cNvSpPr>
          <p:nvPr/>
        </p:nvSpPr>
        <p:spPr>
          <a:xfrm>
            <a:off x="711954" y="1406016"/>
            <a:ext cx="2547666"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a:t>Bed&amp;Tree  – Biccari, Italy</a:t>
            </a:r>
          </a:p>
          <a:p>
            <a:pPr>
              <a:lnSpc>
                <a:spcPct val="100000"/>
              </a:lnSpc>
            </a:pPr>
            <a:endParaRPr lang="en-US" sz="3600" dirty="0"/>
          </a:p>
        </p:txBody>
      </p:sp>
    </p:spTree>
    <p:extLst>
      <p:ext uri="{BB962C8B-B14F-4D97-AF65-F5344CB8AC3E}">
        <p14:creationId xmlns:p14="http://schemas.microsoft.com/office/powerpoint/2010/main" val="42899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E0B00-6D4E-9DA8-5018-6389B5903D0E}"/>
            </a:ext>
          </a:extLst>
        </p:cNvPr>
        <p:cNvGrpSpPr/>
        <p:nvPr/>
      </p:nvGrpSpPr>
      <p:grpSpPr>
        <a:xfrm>
          <a:off x="0" y="0"/>
          <a:ext cx="0" cy="0"/>
          <a:chOff x="0" y="0"/>
          <a:chExt cx="0" cy="0"/>
        </a:xfrm>
      </p:grpSpPr>
      <p:pic>
        <p:nvPicPr>
          <p:cNvPr id="9" name="Segnaposto immagine 8" descr="Immagine che contiene aria aperta, giungla, pianta, albero&#10;&#10;Il contenuto generato dall&amp;#39;IA potrebbe non essere corretto.">
            <a:extLst>
              <a:ext uri="{FF2B5EF4-FFF2-40B4-BE49-F238E27FC236}">
                <a16:creationId xmlns:a16="http://schemas.microsoft.com/office/drawing/2014/main" id="{DE0178FD-2A58-24A3-8AC0-ECD4152548F7}"/>
              </a:ext>
            </a:extLst>
          </p:cNvPr>
          <p:cNvPicPr>
            <a:picLocks noGrp="1" noChangeAspect="1"/>
          </p:cNvPicPr>
          <p:nvPr>
            <p:ph type="pic" sz="quarter" idx="20"/>
          </p:nvPr>
        </p:nvPicPr>
        <p:blipFill>
          <a:blip r:embed="rId2"/>
          <a:srcRect t="10500" b="10500"/>
          <a:stretch>
            <a:fillRect/>
          </a:stretch>
        </p:blipFill>
        <p:spPr>
          <a:xfrm>
            <a:off x="7143399" y="1219242"/>
            <a:ext cx="3918486" cy="2209758"/>
          </a:xfrm>
        </p:spPr>
      </p:pic>
      <p:sp>
        <p:nvSpPr>
          <p:cNvPr id="6" name="Flowchart: Connector 3">
            <a:extLst>
              <a:ext uri="{FF2B5EF4-FFF2-40B4-BE49-F238E27FC236}">
                <a16:creationId xmlns:a16="http://schemas.microsoft.com/office/drawing/2014/main" id="{5B54A87E-379D-AD1B-D05C-14B3199D1CFC}"/>
              </a:ext>
            </a:extLst>
          </p:cNvPr>
          <p:cNvSpPr/>
          <p:nvPr/>
        </p:nvSpPr>
        <p:spPr>
          <a:xfrm>
            <a:off x="5568553" y="230877"/>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IE" sz="2400" b="1" dirty="0">
              <a:solidFill>
                <a:schemeClr val="bg2"/>
              </a:solidFill>
              <a:hlinkClick r:id="rId3">
                <a:extLst>
                  <a:ext uri="{A12FA001-AC4F-418D-AE19-62706E023703}">
                    <ahyp:hlinkClr xmlns:ahyp="http://schemas.microsoft.com/office/drawing/2018/hyperlinkcolor" val="tx"/>
                  </a:ext>
                </a:extLst>
              </a:hlinkClick>
            </a:endParaRPr>
          </a:p>
        </p:txBody>
      </p:sp>
      <p:sp>
        <p:nvSpPr>
          <p:cNvPr id="7" name="Text Placeholder 3">
            <a:extLst>
              <a:ext uri="{FF2B5EF4-FFF2-40B4-BE49-F238E27FC236}">
                <a16:creationId xmlns:a16="http://schemas.microsoft.com/office/drawing/2014/main" id="{1B150709-68B8-83D9-FFF7-A3EFBB2D18D8}"/>
              </a:ext>
            </a:extLst>
          </p:cNvPr>
          <p:cNvSpPr txBox="1">
            <a:spLocks/>
          </p:cNvSpPr>
          <p:nvPr/>
        </p:nvSpPr>
        <p:spPr>
          <a:xfrm>
            <a:off x="615788" y="620807"/>
            <a:ext cx="468153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Bed&amp;Tree</a:t>
            </a:r>
            <a:r>
              <a:rPr lang="en-US" dirty="0"/>
              <a:t>, </a:t>
            </a:r>
            <a:r>
              <a:rPr lang="en-US" dirty="0" err="1"/>
              <a:t>Biccari</a:t>
            </a:r>
            <a:r>
              <a:rPr lang="en-US" dirty="0"/>
              <a:t>, Italy</a:t>
            </a:r>
          </a:p>
          <a:p>
            <a:pPr>
              <a:lnSpc>
                <a:spcPts val="3720"/>
              </a:lnSpc>
            </a:pPr>
            <a:endParaRPr lang="en-US" dirty="0"/>
          </a:p>
          <a:p>
            <a:pPr>
              <a:lnSpc>
                <a:spcPts val="3720"/>
              </a:lnSpc>
            </a:pPr>
            <a:r>
              <a:rPr lang="en-US" dirty="0"/>
              <a:t> </a:t>
            </a:r>
          </a:p>
        </p:txBody>
      </p:sp>
      <p:sp>
        <p:nvSpPr>
          <p:cNvPr id="8" name="Text Placeholder 4">
            <a:extLst>
              <a:ext uri="{FF2B5EF4-FFF2-40B4-BE49-F238E27FC236}">
                <a16:creationId xmlns:a16="http://schemas.microsoft.com/office/drawing/2014/main" id="{0AF8D887-558B-0EA4-BB7D-A0E5A67AD47E}"/>
              </a:ext>
            </a:extLst>
          </p:cNvPr>
          <p:cNvSpPr txBox="1">
            <a:spLocks/>
          </p:cNvSpPr>
          <p:nvPr/>
        </p:nvSpPr>
        <p:spPr>
          <a:xfrm>
            <a:off x="615788" y="1939803"/>
            <a:ext cx="5903495"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endParaRPr lang="en-GB" dirty="0">
              <a:solidFill>
                <a:srgbClr val="414141"/>
              </a:solidFill>
            </a:endParaRPr>
          </a:p>
          <a:p>
            <a:pPr indent="0">
              <a:lnSpc>
                <a:spcPts val="2240"/>
              </a:lnSpc>
              <a:buClr>
                <a:srgbClr val="459597"/>
              </a:buClr>
            </a:pPr>
            <a:r>
              <a:rPr lang="en-GB" sz="2800" b="1" dirty="0">
                <a:solidFill>
                  <a:srgbClr val="EC7C69"/>
                </a:solidFill>
              </a:rPr>
              <a:t>Video:</a:t>
            </a:r>
          </a:p>
          <a:p>
            <a:pPr indent="0">
              <a:lnSpc>
                <a:spcPts val="2240"/>
              </a:lnSpc>
              <a:buClr>
                <a:srgbClr val="459597"/>
              </a:buClr>
            </a:pPr>
            <a:r>
              <a:rPr lang="en-GB" dirty="0">
                <a:solidFill>
                  <a:srgbClr val="414141"/>
                </a:solidFill>
              </a:rPr>
              <a:t>The reel showcases </a:t>
            </a:r>
            <a:r>
              <a:rPr lang="en-GB" dirty="0" err="1">
                <a:solidFill>
                  <a:srgbClr val="414141"/>
                </a:solidFill>
              </a:rPr>
              <a:t>Bed&amp;Tree</a:t>
            </a:r>
            <a:r>
              <a:rPr lang="en-GB" dirty="0">
                <a:solidFill>
                  <a:srgbClr val="414141"/>
                </a:solidFill>
              </a:rPr>
              <a:t>, a treehouse accommodation project in the natural forest area of </a:t>
            </a:r>
            <a:r>
              <a:rPr lang="en-GB" dirty="0" err="1">
                <a:solidFill>
                  <a:srgbClr val="414141"/>
                </a:solidFill>
              </a:rPr>
              <a:t>Biccari</a:t>
            </a:r>
            <a:r>
              <a:rPr lang="en-GB" dirty="0">
                <a:solidFill>
                  <a:srgbClr val="414141"/>
                </a:solidFill>
              </a:rPr>
              <a:t>, in the Monti </a:t>
            </a:r>
            <a:r>
              <a:rPr lang="en-GB" dirty="0" err="1">
                <a:solidFill>
                  <a:srgbClr val="414141"/>
                </a:solidFill>
              </a:rPr>
              <a:t>Dauni</a:t>
            </a:r>
            <a:r>
              <a:rPr lang="en-GB" dirty="0">
                <a:solidFill>
                  <a:srgbClr val="414141"/>
                </a:solidFill>
              </a:rPr>
              <a:t> (Puglia, Italy). </a:t>
            </a:r>
          </a:p>
          <a:p>
            <a:pPr indent="0">
              <a:lnSpc>
                <a:spcPts val="2240"/>
              </a:lnSpc>
              <a:buClr>
                <a:srgbClr val="459597"/>
              </a:buClr>
            </a:pPr>
            <a:endParaRPr lang="en-GB" dirty="0">
              <a:solidFill>
                <a:srgbClr val="414141"/>
              </a:solidFill>
            </a:endParaRPr>
          </a:p>
          <a:p>
            <a:pPr indent="0">
              <a:lnSpc>
                <a:spcPts val="2240"/>
              </a:lnSpc>
              <a:buClr>
                <a:srgbClr val="459597"/>
              </a:buClr>
            </a:pPr>
            <a:r>
              <a:rPr lang="en-GB" dirty="0">
                <a:solidFill>
                  <a:srgbClr val="414141"/>
                </a:solidFill>
              </a:rPr>
              <a:t>The video highlights the immersive experience of staying in eco-friendly wooden cabins elevated among the trees, allowing guests to reconnect with nature while minimising environmental impact. </a:t>
            </a:r>
          </a:p>
        </p:txBody>
      </p:sp>
      <p:cxnSp>
        <p:nvCxnSpPr>
          <p:cNvPr id="11" name="Straight Connector 10">
            <a:extLst>
              <a:ext uri="{FF2B5EF4-FFF2-40B4-BE49-F238E27FC236}">
                <a16:creationId xmlns:a16="http://schemas.microsoft.com/office/drawing/2014/main" id="{4FD06E1B-41A1-1955-FE7B-D33DD78C2F3D}"/>
              </a:ext>
            </a:extLst>
          </p:cNvPr>
          <p:cNvCxnSpPr>
            <a:cxnSpLocks/>
          </p:cNvCxnSpPr>
          <p:nvPr/>
        </p:nvCxnSpPr>
        <p:spPr>
          <a:xfrm>
            <a:off x="1" y="1424461"/>
            <a:ext cx="485438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A545439-33EC-9809-317D-DF2D47983A16}"/>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7004314" y="3923796"/>
            <a:ext cx="4194013" cy="3114966"/>
          </a:xfrm>
          <a:prstGeom prst="rect">
            <a:avLst/>
          </a:prstGeom>
        </p:spPr>
      </p:pic>
      <p:sp>
        <p:nvSpPr>
          <p:cNvPr id="13" name="Flowchart: Connector 21">
            <a:extLst>
              <a:ext uri="{FF2B5EF4-FFF2-40B4-BE49-F238E27FC236}">
                <a16:creationId xmlns:a16="http://schemas.microsoft.com/office/drawing/2014/main" id="{2A8B1B3F-DC76-B607-5347-982092355A98}"/>
              </a:ext>
            </a:extLst>
          </p:cNvPr>
          <p:cNvSpPr/>
          <p:nvPr/>
        </p:nvSpPr>
        <p:spPr>
          <a:xfrm>
            <a:off x="5605322" y="329582"/>
            <a:ext cx="1647824" cy="1386103"/>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5">
                  <a:extLst>
                    <a:ext uri="{A12FA001-AC4F-418D-AE19-62706E023703}">
                      <ahyp:hlinkClr xmlns:ahyp="http://schemas.microsoft.com/office/drawing/2018/hyperlinkcolor" val="tx"/>
                    </a:ext>
                  </a:extLst>
                </a:hlinkClick>
              </a:rPr>
              <a:t>Click to Watch Video</a:t>
            </a:r>
            <a:endParaRPr lang="en-IE" sz="2400" b="1" dirty="0">
              <a:solidFill>
                <a:schemeClr val="bg2"/>
              </a:solidFill>
              <a:ea typeface="Calibri"/>
              <a:cs typeface="Calibri"/>
            </a:endParaRPr>
          </a:p>
        </p:txBody>
      </p:sp>
      <p:sp>
        <p:nvSpPr>
          <p:cNvPr id="28" name="Slide Number Placeholder 5">
            <a:extLst>
              <a:ext uri="{FF2B5EF4-FFF2-40B4-BE49-F238E27FC236}">
                <a16:creationId xmlns:a16="http://schemas.microsoft.com/office/drawing/2014/main" id="{80DE3427-9CF4-9700-975E-88BE1D1FE2F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a:t>
            </a:fld>
            <a:endParaRPr lang="fr-CA" sz="1200" dirty="0"/>
          </a:p>
        </p:txBody>
      </p:sp>
    </p:spTree>
    <p:extLst>
      <p:ext uri="{BB962C8B-B14F-4D97-AF65-F5344CB8AC3E}">
        <p14:creationId xmlns:p14="http://schemas.microsoft.com/office/powerpoint/2010/main" val="2298289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3A967-2AB2-9CB1-F95A-9B5D2DF9C669}"/>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1544685-6E20-A4E5-C306-592EDF0C463F}"/>
              </a:ext>
            </a:extLst>
          </p:cNvPr>
          <p:cNvCxnSpPr>
            <a:cxnSpLocks/>
          </p:cNvCxnSpPr>
          <p:nvPr/>
        </p:nvCxnSpPr>
        <p:spPr>
          <a:xfrm>
            <a:off x="3119717" y="7970172"/>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9" name="Segnaposto immagine 8" descr="Immagine che contiene aria aperta, giungla, pianta, albero&#10;&#10;Il contenuto generato dall&amp;#39;IA potrebbe non essere corretto.">
            <a:extLst>
              <a:ext uri="{FF2B5EF4-FFF2-40B4-BE49-F238E27FC236}">
                <a16:creationId xmlns:a16="http://schemas.microsoft.com/office/drawing/2014/main" id="{F7B78859-750A-E074-B42D-6FE935115A1D}"/>
              </a:ext>
            </a:extLst>
          </p:cNvPr>
          <p:cNvPicPr>
            <a:picLocks noGrp="1" noChangeAspect="1"/>
          </p:cNvPicPr>
          <p:nvPr>
            <p:ph type="pic" sz="quarter" idx="20"/>
          </p:nvPr>
        </p:nvPicPr>
        <p:blipFill>
          <a:blip r:embed="rId2"/>
          <a:srcRect t="10500" b="10500"/>
          <a:stretch>
            <a:fillRect/>
          </a:stretch>
        </p:blipFill>
        <p:spPr>
          <a:xfrm>
            <a:off x="7143399" y="1219242"/>
            <a:ext cx="3918486" cy="2209758"/>
          </a:xfrm>
        </p:spPr>
      </p:pic>
      <p:sp>
        <p:nvSpPr>
          <p:cNvPr id="6" name="Flowchart: Connector 3">
            <a:extLst>
              <a:ext uri="{FF2B5EF4-FFF2-40B4-BE49-F238E27FC236}">
                <a16:creationId xmlns:a16="http://schemas.microsoft.com/office/drawing/2014/main" id="{966D1DA0-C8B0-E126-BB88-0BB929278F03}"/>
              </a:ext>
            </a:extLst>
          </p:cNvPr>
          <p:cNvSpPr/>
          <p:nvPr/>
        </p:nvSpPr>
        <p:spPr>
          <a:xfrm>
            <a:off x="5568553" y="230877"/>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IE" sz="2400" b="1" dirty="0">
              <a:solidFill>
                <a:schemeClr val="bg2"/>
              </a:solidFill>
              <a:hlinkClick r:id="rId3">
                <a:extLst>
                  <a:ext uri="{A12FA001-AC4F-418D-AE19-62706E023703}">
                    <ahyp:hlinkClr xmlns:ahyp="http://schemas.microsoft.com/office/drawing/2018/hyperlinkcolor" val="tx"/>
                  </a:ext>
                </a:extLst>
              </a:hlinkClick>
            </a:endParaRPr>
          </a:p>
        </p:txBody>
      </p:sp>
      <p:sp>
        <p:nvSpPr>
          <p:cNvPr id="7" name="Text Placeholder 3">
            <a:extLst>
              <a:ext uri="{FF2B5EF4-FFF2-40B4-BE49-F238E27FC236}">
                <a16:creationId xmlns:a16="http://schemas.microsoft.com/office/drawing/2014/main" id="{BA7D8A79-0F1F-CE04-F8FB-AE37931E3C34}"/>
              </a:ext>
            </a:extLst>
          </p:cNvPr>
          <p:cNvSpPr txBox="1">
            <a:spLocks/>
          </p:cNvSpPr>
          <p:nvPr/>
        </p:nvSpPr>
        <p:spPr>
          <a:xfrm>
            <a:off x="615788" y="620807"/>
            <a:ext cx="468153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Bed&amp;Tree</a:t>
            </a:r>
            <a:r>
              <a:rPr lang="en-US" dirty="0"/>
              <a:t>, </a:t>
            </a:r>
            <a:r>
              <a:rPr lang="en-US" dirty="0" err="1"/>
              <a:t>Biccari</a:t>
            </a:r>
            <a:r>
              <a:rPr lang="en-US" dirty="0"/>
              <a:t>, Italy</a:t>
            </a:r>
          </a:p>
          <a:p>
            <a:pPr>
              <a:lnSpc>
                <a:spcPts val="3720"/>
              </a:lnSpc>
            </a:pPr>
            <a:r>
              <a:rPr lang="en-US" dirty="0"/>
              <a:t> </a:t>
            </a:r>
          </a:p>
        </p:txBody>
      </p:sp>
      <p:sp>
        <p:nvSpPr>
          <p:cNvPr id="8" name="Text Placeholder 4">
            <a:extLst>
              <a:ext uri="{FF2B5EF4-FFF2-40B4-BE49-F238E27FC236}">
                <a16:creationId xmlns:a16="http://schemas.microsoft.com/office/drawing/2014/main" id="{3EF97C25-9358-136C-3C63-C18155ED4D98}"/>
              </a:ext>
            </a:extLst>
          </p:cNvPr>
          <p:cNvSpPr txBox="1">
            <a:spLocks/>
          </p:cNvSpPr>
          <p:nvPr/>
        </p:nvSpPr>
        <p:spPr>
          <a:xfrm>
            <a:off x="615788" y="2094996"/>
            <a:ext cx="52556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800" b="1" dirty="0">
                <a:solidFill>
                  <a:srgbClr val="EC7C69"/>
                </a:solidFill>
              </a:rPr>
              <a:t>The visuals emphasize:</a:t>
            </a:r>
          </a:p>
          <a:p>
            <a:pPr indent="0">
              <a:lnSpc>
                <a:spcPts val="2240"/>
              </a:lnSpc>
              <a:buClr>
                <a:srgbClr val="459597"/>
              </a:buClr>
            </a:pPr>
            <a:endParaRPr lang="en-GB" sz="2200" b="1" dirty="0">
              <a:solidFill>
                <a:srgbClr val="EC7C69"/>
              </a:solidFill>
            </a:endParaRPr>
          </a:p>
          <a:p>
            <a:pPr marL="342900" indent="-342900">
              <a:lnSpc>
                <a:spcPts val="2240"/>
              </a:lnSpc>
              <a:buClr>
                <a:srgbClr val="459597"/>
              </a:buClr>
              <a:buFont typeface="Arial" panose="020B0604020202020204" pitchFamily="34" charset="0"/>
              <a:buChar char="•"/>
            </a:pPr>
            <a:r>
              <a:rPr lang="en-GB" sz="2200" dirty="0">
                <a:solidFill>
                  <a:srgbClr val="414141"/>
                </a:solidFill>
              </a:rPr>
              <a:t>Simple, sustainable design using natural materials</a:t>
            </a:r>
          </a:p>
          <a:p>
            <a:pPr marL="342900" indent="-342900">
              <a:lnSpc>
                <a:spcPts val="2240"/>
              </a:lnSpc>
              <a:buClr>
                <a:srgbClr val="459597"/>
              </a:buClr>
              <a:buFont typeface="Arial" panose="020B0604020202020204" pitchFamily="34" charset="0"/>
              <a:buChar char="•"/>
            </a:pPr>
            <a:r>
              <a:rPr lang="en-GB" sz="2200" dirty="0">
                <a:solidFill>
                  <a:srgbClr val="414141"/>
                </a:solidFill>
              </a:rPr>
              <a:t>Integration with the forest environment, offering views of Lago Pescara and the Apennines</a:t>
            </a:r>
          </a:p>
          <a:p>
            <a:pPr marL="342900" indent="-342900">
              <a:lnSpc>
                <a:spcPts val="2240"/>
              </a:lnSpc>
              <a:buClr>
                <a:srgbClr val="459597"/>
              </a:buClr>
              <a:buFont typeface="Arial" panose="020B0604020202020204" pitchFamily="34" charset="0"/>
              <a:buChar char="•"/>
            </a:pPr>
            <a:r>
              <a:rPr lang="en-GB" sz="2200" dirty="0">
                <a:solidFill>
                  <a:srgbClr val="414141"/>
                </a:solidFill>
              </a:rPr>
              <a:t>The concept of slow tourism and outdoor hospitality, promoting local experiences</a:t>
            </a:r>
          </a:p>
          <a:p>
            <a:pPr marL="342900" indent="-342900">
              <a:lnSpc>
                <a:spcPts val="2240"/>
              </a:lnSpc>
              <a:buClr>
                <a:srgbClr val="459597"/>
              </a:buClr>
              <a:buFont typeface="Arial" panose="020B0604020202020204" pitchFamily="34" charset="0"/>
              <a:buChar char="•"/>
            </a:pPr>
            <a:r>
              <a:rPr lang="en-GB" sz="2200" dirty="0">
                <a:solidFill>
                  <a:srgbClr val="414141"/>
                </a:solidFill>
              </a:rPr>
              <a:t>An invitation to experience the area’s beauty in a low-impact, nature-</a:t>
            </a:r>
            <a:r>
              <a:rPr lang="en-GB" sz="2200" dirty="0" err="1">
                <a:solidFill>
                  <a:srgbClr val="414141"/>
                </a:solidFill>
              </a:rPr>
              <a:t>centered</a:t>
            </a:r>
            <a:r>
              <a:rPr lang="en-GB" sz="2200" dirty="0">
                <a:solidFill>
                  <a:srgbClr val="414141"/>
                </a:solidFill>
              </a:rPr>
              <a:t> way</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cxnSp>
        <p:nvCxnSpPr>
          <p:cNvPr id="11" name="Straight Connector 10">
            <a:extLst>
              <a:ext uri="{FF2B5EF4-FFF2-40B4-BE49-F238E27FC236}">
                <a16:creationId xmlns:a16="http://schemas.microsoft.com/office/drawing/2014/main" id="{963EA567-B7AF-D137-E6BE-23728FF2FA5C}"/>
              </a:ext>
            </a:extLst>
          </p:cNvPr>
          <p:cNvCxnSpPr>
            <a:cxnSpLocks/>
          </p:cNvCxnSpPr>
          <p:nvPr/>
        </p:nvCxnSpPr>
        <p:spPr>
          <a:xfrm>
            <a:off x="1" y="1424461"/>
            <a:ext cx="485438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5C791C3-48C4-0595-841C-81F353582367}"/>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5809819" y="3903019"/>
            <a:ext cx="4194013" cy="3114966"/>
          </a:xfrm>
          <a:prstGeom prst="rect">
            <a:avLst/>
          </a:prstGeom>
        </p:spPr>
      </p:pic>
      <p:sp>
        <p:nvSpPr>
          <p:cNvPr id="13" name="Flowchart: Connector 21">
            <a:extLst>
              <a:ext uri="{FF2B5EF4-FFF2-40B4-BE49-F238E27FC236}">
                <a16:creationId xmlns:a16="http://schemas.microsoft.com/office/drawing/2014/main" id="{23CFA339-063C-69FF-E995-EFF1B8D04CE0}"/>
              </a:ext>
            </a:extLst>
          </p:cNvPr>
          <p:cNvSpPr/>
          <p:nvPr/>
        </p:nvSpPr>
        <p:spPr>
          <a:xfrm>
            <a:off x="5605322" y="329582"/>
            <a:ext cx="1647824" cy="1386103"/>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5">
                  <a:extLst>
                    <a:ext uri="{A12FA001-AC4F-418D-AE19-62706E023703}">
                      <ahyp:hlinkClr xmlns:ahyp="http://schemas.microsoft.com/office/drawing/2018/hyperlinkcolor" val="tx"/>
                    </a:ext>
                  </a:extLst>
                </a:hlinkClick>
              </a:rPr>
              <a:t>Click to Watch Video</a:t>
            </a:r>
            <a:endParaRPr lang="en-IE" sz="2400" b="1" dirty="0">
              <a:solidFill>
                <a:schemeClr val="bg2"/>
              </a:solidFill>
              <a:ea typeface="Calibri"/>
              <a:cs typeface="Calibri"/>
            </a:endParaRPr>
          </a:p>
        </p:txBody>
      </p:sp>
      <p:sp>
        <p:nvSpPr>
          <p:cNvPr id="4" name="Slide Number Placeholder 5">
            <a:extLst>
              <a:ext uri="{FF2B5EF4-FFF2-40B4-BE49-F238E27FC236}">
                <a16:creationId xmlns:a16="http://schemas.microsoft.com/office/drawing/2014/main" id="{9F433A4A-FD33-CB39-08AC-69C24B90162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a:t>
            </a:fld>
            <a:endParaRPr lang="fr-CA" sz="1200" dirty="0"/>
          </a:p>
        </p:txBody>
      </p:sp>
    </p:spTree>
    <p:extLst>
      <p:ext uri="{BB962C8B-B14F-4D97-AF65-F5344CB8AC3E}">
        <p14:creationId xmlns:p14="http://schemas.microsoft.com/office/powerpoint/2010/main" val="2781150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2C309-7D47-6928-7054-660E393B56B8}"/>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378317C2-7F08-6043-D225-B28E80980A49}"/>
              </a:ext>
            </a:extLst>
          </p:cNvPr>
          <p:cNvSpPr>
            <a:spLocks noGrp="1"/>
          </p:cNvSpPr>
          <p:nvPr>
            <p:ph type="body" sz="quarter" idx="18"/>
          </p:nvPr>
        </p:nvSpPr>
        <p:spPr>
          <a:xfrm>
            <a:off x="675020" y="3392026"/>
            <a:ext cx="2546645" cy="1049221"/>
          </a:xfrm>
        </p:spPr>
        <p:txBody>
          <a:bodyPr/>
          <a:lstStyle/>
          <a:p>
            <a:pPr>
              <a:lnSpc>
                <a:spcPct val="100000"/>
              </a:lnSpc>
            </a:pPr>
            <a:r>
              <a:rPr lang="en-US" sz="3600" dirty="0" err="1"/>
              <a:t>Bed&amp;Tree</a:t>
            </a:r>
            <a:r>
              <a:rPr lang="en-US" sz="3600" dirty="0"/>
              <a:t>, </a:t>
            </a:r>
            <a:r>
              <a:rPr lang="en-US" sz="3600" dirty="0" err="1"/>
              <a:t>Biccari</a:t>
            </a:r>
            <a:r>
              <a:rPr lang="en-US" sz="3600" dirty="0"/>
              <a:t>, Italy</a:t>
            </a:r>
          </a:p>
          <a:p>
            <a:pPr>
              <a:lnSpc>
                <a:spcPct val="100000"/>
              </a:lnSpc>
            </a:pPr>
            <a:endParaRPr lang="en-US" sz="3600" dirty="0"/>
          </a:p>
        </p:txBody>
      </p:sp>
      <p:sp>
        <p:nvSpPr>
          <p:cNvPr id="8" name="Text Placeholder 7">
            <a:extLst>
              <a:ext uri="{FF2B5EF4-FFF2-40B4-BE49-F238E27FC236}">
                <a16:creationId xmlns:a16="http://schemas.microsoft.com/office/drawing/2014/main" id="{5AC2EBA3-BB7D-779E-540C-670680A26EB4}"/>
              </a:ext>
            </a:extLst>
          </p:cNvPr>
          <p:cNvSpPr>
            <a:spLocks noGrp="1"/>
          </p:cNvSpPr>
          <p:nvPr>
            <p:ph type="body" sz="quarter" idx="66"/>
          </p:nvPr>
        </p:nvSpPr>
        <p:spPr/>
        <p:txBody>
          <a:bodyPr lIns="91440" tIns="45720" rIns="91440" bIns="45720" anchor="ctr">
            <a:noAutofit/>
          </a:bodyPr>
          <a:lstStyle/>
          <a:p>
            <a:r>
              <a:rPr lang="fr-FR" dirty="0">
                <a:latin typeface="Calibri"/>
                <a:ea typeface="Calibri"/>
                <a:cs typeface="Calibri"/>
              </a:rPr>
              <a:t>Photo </a:t>
            </a:r>
            <a:r>
              <a:rPr lang="fr-FR" dirty="0" err="1">
                <a:latin typeface="Calibri"/>
                <a:ea typeface="Calibri"/>
                <a:cs typeface="Calibri"/>
              </a:rPr>
              <a:t>Credit</a:t>
            </a:r>
            <a:r>
              <a:rPr lang="fr-FR" dirty="0">
                <a:latin typeface="Calibri"/>
                <a:ea typeface="Calibri"/>
                <a:cs typeface="Calibri"/>
              </a:rPr>
              <a:t>: </a:t>
            </a:r>
            <a:r>
              <a:rPr lang="fr-FR" dirty="0" err="1">
                <a:latin typeface="Calibri"/>
                <a:ea typeface="Calibri"/>
                <a:cs typeface="Calibri"/>
              </a:rPr>
              <a:t>Meridaunia</a:t>
            </a:r>
            <a:endParaRPr lang="it-IT" dirty="0" err="1"/>
          </a:p>
        </p:txBody>
      </p:sp>
      <p:sp>
        <p:nvSpPr>
          <p:cNvPr id="21" name="Text Placeholder 3">
            <a:extLst>
              <a:ext uri="{FF2B5EF4-FFF2-40B4-BE49-F238E27FC236}">
                <a16:creationId xmlns:a16="http://schemas.microsoft.com/office/drawing/2014/main" id="{6BE4EBF9-7C1E-3613-7EDB-A82F9D24E45A}"/>
              </a:ext>
            </a:extLst>
          </p:cNvPr>
          <p:cNvSpPr txBox="1">
            <a:spLocks/>
          </p:cNvSpPr>
          <p:nvPr/>
        </p:nvSpPr>
        <p:spPr>
          <a:xfrm>
            <a:off x="4520332" y="533132"/>
            <a:ext cx="643648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Alternative &amp; Unique Accommodation: </a:t>
            </a:r>
          </a:p>
        </p:txBody>
      </p:sp>
      <p:sp>
        <p:nvSpPr>
          <p:cNvPr id="22" name="Text Placeholder 4">
            <a:extLst>
              <a:ext uri="{FF2B5EF4-FFF2-40B4-BE49-F238E27FC236}">
                <a16:creationId xmlns:a16="http://schemas.microsoft.com/office/drawing/2014/main" id="{3AEE83AB-1247-69BA-4FBD-D0E162131309}"/>
              </a:ext>
            </a:extLst>
          </p:cNvPr>
          <p:cNvSpPr txBox="1">
            <a:spLocks/>
          </p:cNvSpPr>
          <p:nvPr/>
        </p:nvSpPr>
        <p:spPr>
          <a:xfrm>
            <a:off x="4520332" y="1802492"/>
            <a:ext cx="693182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err="1">
                <a:solidFill>
                  <a:srgbClr val="414141"/>
                </a:solidFill>
              </a:rPr>
              <a:t>Bed&amp;Tree</a:t>
            </a:r>
            <a:r>
              <a:rPr lang="en-GB" sz="2200" dirty="0">
                <a:solidFill>
                  <a:srgbClr val="414141"/>
                </a:solidFill>
              </a:rPr>
              <a:t> in </a:t>
            </a:r>
            <a:r>
              <a:rPr lang="en-GB" sz="2200" dirty="0" err="1">
                <a:solidFill>
                  <a:srgbClr val="414141"/>
                </a:solidFill>
              </a:rPr>
              <a:t>Biccari</a:t>
            </a:r>
            <a:r>
              <a:rPr lang="en-GB" sz="2200" dirty="0">
                <a:solidFill>
                  <a:srgbClr val="414141"/>
                </a:solidFill>
              </a:rPr>
              <a:t> offers an immersive eco-tourism experience through a collection of small, sustainable treehouses nestled in the Lago Pescara forest in the Monti </a:t>
            </a:r>
            <a:r>
              <a:rPr lang="en-GB" sz="2200" dirty="0" err="1">
                <a:solidFill>
                  <a:srgbClr val="414141"/>
                </a:solidFill>
              </a:rPr>
              <a:t>Dauni</a:t>
            </a:r>
            <a:r>
              <a:rPr lang="en-GB" sz="2200" dirty="0">
                <a:solidFill>
                  <a:srgbClr val="414141"/>
                </a:solidFill>
              </a:rPr>
              <a:t>, Puglia.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This innovative project reimagines rural hospitality by providing guests with the opportunity to sleep among the trees while maintaining full respect for the natural environment. Each treehouse is built with lightweight, locally sourced wood, ensuring minimal environmental impact and seamless integration into the forest landscape. </a:t>
            </a:r>
          </a:p>
        </p:txBody>
      </p:sp>
      <p:pic>
        <p:nvPicPr>
          <p:cNvPr id="29" name="Segnaposto immagine 6" descr="Immagine che contiene aria aperta, nuvola, paesaggio, albero&#10;&#10;Il contenuto generato dall&amp;#39;IA potrebbe non essere corretto.">
            <a:extLst>
              <a:ext uri="{FF2B5EF4-FFF2-40B4-BE49-F238E27FC236}">
                <a16:creationId xmlns:a16="http://schemas.microsoft.com/office/drawing/2014/main" id="{878815D1-5D4E-198F-1951-0AB93285774E}"/>
              </a:ext>
            </a:extLst>
          </p:cNvPr>
          <p:cNvPicPr>
            <a:picLocks noGrp="1" noChangeAspect="1"/>
          </p:cNvPicPr>
          <p:nvPr>
            <p:ph type="pic" sz="quarter" idx="10"/>
          </p:nvPr>
        </p:nvPicPr>
        <p:blipFill>
          <a:blip r:embed="rId2"/>
          <a:srcRect t="15473" b="15473"/>
          <a:stretch>
            <a:fillRect/>
          </a:stretch>
        </p:blipFill>
        <p:spPr>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p:spPr>
      </p:pic>
      <p:pic>
        <p:nvPicPr>
          <p:cNvPr id="30" name="Picture 29">
            <a:extLst>
              <a:ext uri="{FF2B5EF4-FFF2-40B4-BE49-F238E27FC236}">
                <a16:creationId xmlns:a16="http://schemas.microsoft.com/office/drawing/2014/main" id="{8842E2EB-8DEA-A800-D1E3-629A937C2F3F}"/>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30550" y="4357737"/>
            <a:ext cx="3580276" cy="2659133"/>
          </a:xfrm>
          <a:prstGeom prst="rect">
            <a:avLst/>
          </a:prstGeom>
        </p:spPr>
      </p:pic>
      <p:grpSp>
        <p:nvGrpSpPr>
          <p:cNvPr id="31" name="Group 30">
            <a:extLst>
              <a:ext uri="{FF2B5EF4-FFF2-40B4-BE49-F238E27FC236}">
                <a16:creationId xmlns:a16="http://schemas.microsoft.com/office/drawing/2014/main" id="{D4C129A7-4904-8F79-62E0-7701CB8A4C45}"/>
              </a:ext>
            </a:extLst>
          </p:cNvPr>
          <p:cNvGrpSpPr/>
          <p:nvPr/>
        </p:nvGrpSpPr>
        <p:grpSpPr>
          <a:xfrm>
            <a:off x="4548875" y="5694791"/>
            <a:ext cx="6969049" cy="851642"/>
            <a:chOff x="441852" y="5691396"/>
            <a:chExt cx="6969049" cy="851642"/>
          </a:xfrm>
        </p:grpSpPr>
        <p:pic>
          <p:nvPicPr>
            <p:cNvPr id="32" name="Picture 31" descr="Co-funded by the European Union logo in png for web usage">
              <a:extLst>
                <a:ext uri="{FF2B5EF4-FFF2-40B4-BE49-F238E27FC236}">
                  <a16:creationId xmlns:a16="http://schemas.microsoft.com/office/drawing/2014/main" id="{FF684696-8FB8-F1F2-72F4-B4D24041239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33" name="Rectangle 32">
              <a:extLst>
                <a:ext uri="{FF2B5EF4-FFF2-40B4-BE49-F238E27FC236}">
                  <a16:creationId xmlns:a16="http://schemas.microsoft.com/office/drawing/2014/main" id="{AE8A8246-E4FA-B191-5DAA-D14148C04979}"/>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34" name="Group 33">
              <a:extLst>
                <a:ext uri="{FF2B5EF4-FFF2-40B4-BE49-F238E27FC236}">
                  <a16:creationId xmlns:a16="http://schemas.microsoft.com/office/drawing/2014/main" id="{2F132F82-EF32-A078-7DD8-2E2AC38A161B}"/>
                </a:ext>
              </a:extLst>
            </p:cNvPr>
            <p:cNvGrpSpPr/>
            <p:nvPr userDrawn="1"/>
          </p:nvGrpSpPr>
          <p:grpSpPr>
            <a:xfrm>
              <a:off x="441852" y="5691396"/>
              <a:ext cx="1307461" cy="742180"/>
              <a:chOff x="340586" y="8789227"/>
              <a:chExt cx="1307461" cy="742180"/>
            </a:xfrm>
          </p:grpSpPr>
          <p:sp>
            <p:nvSpPr>
              <p:cNvPr id="35" name="Rectangle 34">
                <a:extLst>
                  <a:ext uri="{FF2B5EF4-FFF2-40B4-BE49-F238E27FC236}">
                    <a16:creationId xmlns:a16="http://schemas.microsoft.com/office/drawing/2014/main" id="{D12A250D-F076-2DD9-7674-6EB82C3474C9}"/>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5">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36" name="Picture 35">
                <a:extLst>
                  <a:ext uri="{FF2B5EF4-FFF2-40B4-BE49-F238E27FC236}">
                    <a16:creationId xmlns:a16="http://schemas.microsoft.com/office/drawing/2014/main" id="{54C5BCF6-77F0-199C-E703-451D8C3828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
        <p:nvSpPr>
          <p:cNvPr id="38" name="Slide Number Placeholder 5">
            <a:extLst>
              <a:ext uri="{FF2B5EF4-FFF2-40B4-BE49-F238E27FC236}">
                <a16:creationId xmlns:a16="http://schemas.microsoft.com/office/drawing/2014/main" id="{87D571BD-5665-AA51-E49E-16FBE2B7DF5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a:t>
            </a:fld>
            <a:endParaRPr lang="fr-CA" sz="1200" dirty="0"/>
          </a:p>
        </p:txBody>
      </p:sp>
      <p:cxnSp>
        <p:nvCxnSpPr>
          <p:cNvPr id="39" name="Straight Connector 38">
            <a:extLst>
              <a:ext uri="{FF2B5EF4-FFF2-40B4-BE49-F238E27FC236}">
                <a16:creationId xmlns:a16="http://schemas.microsoft.com/office/drawing/2014/main" id="{D5BBEDB6-C93E-ACAE-0EB5-0CDB6A05B9B2}"/>
              </a:ext>
            </a:extLst>
          </p:cNvPr>
          <p:cNvCxnSpPr>
            <a:cxnSpLocks/>
          </p:cNvCxnSpPr>
          <p:nvPr/>
        </p:nvCxnSpPr>
        <p:spPr>
          <a:xfrm>
            <a:off x="4304179" y="1611680"/>
            <a:ext cx="485438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736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FFA68-404F-25AF-CCE7-5A8B5470FB2B}"/>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DD29BB6-4973-6606-1F18-1DC1EF58F734}"/>
              </a:ext>
            </a:extLst>
          </p:cNvPr>
          <p:cNvSpPr>
            <a:spLocks noGrp="1"/>
          </p:cNvSpPr>
          <p:nvPr>
            <p:ph type="body" sz="quarter" idx="18"/>
          </p:nvPr>
        </p:nvSpPr>
        <p:spPr>
          <a:xfrm>
            <a:off x="675020" y="3392026"/>
            <a:ext cx="2068179" cy="1049221"/>
          </a:xfrm>
        </p:spPr>
        <p:txBody>
          <a:bodyPr/>
          <a:lstStyle/>
          <a:p>
            <a:r>
              <a:rPr lang="en-US" dirty="0" err="1"/>
              <a:t>Bed&amp;Tree</a:t>
            </a:r>
            <a:r>
              <a:rPr lang="en-US" dirty="0"/>
              <a:t>, </a:t>
            </a:r>
            <a:r>
              <a:rPr lang="en-US" dirty="0" err="1"/>
              <a:t>Biccari</a:t>
            </a:r>
            <a:r>
              <a:rPr lang="en-US" dirty="0"/>
              <a:t>, Italy</a:t>
            </a:r>
          </a:p>
          <a:p>
            <a:endParaRPr lang="en-US" dirty="0"/>
          </a:p>
        </p:txBody>
      </p:sp>
      <p:sp>
        <p:nvSpPr>
          <p:cNvPr id="8" name="Text Placeholder 7">
            <a:extLst>
              <a:ext uri="{FF2B5EF4-FFF2-40B4-BE49-F238E27FC236}">
                <a16:creationId xmlns:a16="http://schemas.microsoft.com/office/drawing/2014/main" id="{8230106D-3D74-B863-7A9B-9E455760F385}"/>
              </a:ext>
            </a:extLst>
          </p:cNvPr>
          <p:cNvSpPr>
            <a:spLocks noGrp="1"/>
          </p:cNvSpPr>
          <p:nvPr>
            <p:ph type="body" sz="quarter" idx="66"/>
          </p:nvPr>
        </p:nvSpPr>
        <p:spPr/>
        <p:txBody>
          <a:bodyPr lIns="91440" tIns="45720" rIns="91440" bIns="45720" anchor="ctr">
            <a:noAutofit/>
          </a:bodyPr>
          <a:lstStyle/>
          <a:p>
            <a:r>
              <a:rPr lang="fr-FR" dirty="0">
                <a:latin typeface="Calibri"/>
                <a:ea typeface="Calibri"/>
                <a:cs typeface="Calibri"/>
              </a:rPr>
              <a:t>Photo </a:t>
            </a:r>
            <a:r>
              <a:rPr lang="fr-FR" dirty="0" err="1">
                <a:latin typeface="Calibri"/>
                <a:ea typeface="Calibri"/>
                <a:cs typeface="Calibri"/>
              </a:rPr>
              <a:t>Credit</a:t>
            </a:r>
            <a:r>
              <a:rPr lang="fr-FR" dirty="0">
                <a:latin typeface="Calibri"/>
                <a:ea typeface="Calibri"/>
                <a:cs typeface="Calibri"/>
              </a:rPr>
              <a:t>: </a:t>
            </a:r>
            <a:r>
              <a:rPr lang="fr-FR" dirty="0" err="1">
                <a:latin typeface="Calibri"/>
                <a:ea typeface="Calibri"/>
                <a:cs typeface="Calibri"/>
              </a:rPr>
              <a:t>Meridaunia</a:t>
            </a:r>
            <a:endParaRPr lang="it-IT" dirty="0" err="1"/>
          </a:p>
        </p:txBody>
      </p:sp>
      <p:sp>
        <p:nvSpPr>
          <p:cNvPr id="21" name="Text Placeholder 3">
            <a:extLst>
              <a:ext uri="{FF2B5EF4-FFF2-40B4-BE49-F238E27FC236}">
                <a16:creationId xmlns:a16="http://schemas.microsoft.com/office/drawing/2014/main" id="{2301B8C6-2481-B67D-43BE-65436BBBF66D}"/>
              </a:ext>
            </a:extLst>
          </p:cNvPr>
          <p:cNvSpPr txBox="1">
            <a:spLocks/>
          </p:cNvSpPr>
          <p:nvPr/>
        </p:nvSpPr>
        <p:spPr>
          <a:xfrm>
            <a:off x="4520332" y="533132"/>
            <a:ext cx="643648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Alternative &amp; Unique Accommodation: </a:t>
            </a:r>
          </a:p>
        </p:txBody>
      </p:sp>
      <p:sp>
        <p:nvSpPr>
          <p:cNvPr id="22" name="Text Placeholder 4">
            <a:extLst>
              <a:ext uri="{FF2B5EF4-FFF2-40B4-BE49-F238E27FC236}">
                <a16:creationId xmlns:a16="http://schemas.microsoft.com/office/drawing/2014/main" id="{CABAB2FC-A607-7157-83B0-55964AB607C9}"/>
              </a:ext>
            </a:extLst>
          </p:cNvPr>
          <p:cNvSpPr txBox="1">
            <a:spLocks/>
          </p:cNvSpPr>
          <p:nvPr/>
        </p:nvSpPr>
        <p:spPr>
          <a:xfrm>
            <a:off x="4520332" y="1802492"/>
            <a:ext cx="693182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dirty="0">
                <a:solidFill>
                  <a:srgbClr val="414141"/>
                </a:solidFill>
              </a:rPr>
              <a:t>The concept promotes a return to simple pleasures - disconnecting from everyday stress and reconnecting with nature - while fostering slow, sustainable tourism. </a:t>
            </a:r>
          </a:p>
          <a:p>
            <a:pPr indent="0">
              <a:lnSpc>
                <a:spcPts val="2240"/>
              </a:lnSpc>
              <a:buClr>
                <a:srgbClr val="459597"/>
              </a:buClr>
            </a:pPr>
            <a:endParaRPr lang="en-GB" dirty="0">
              <a:solidFill>
                <a:srgbClr val="414141"/>
              </a:solidFill>
            </a:endParaRPr>
          </a:p>
          <a:p>
            <a:pPr indent="0">
              <a:lnSpc>
                <a:spcPts val="2240"/>
              </a:lnSpc>
              <a:buClr>
                <a:srgbClr val="459597"/>
              </a:buClr>
            </a:pPr>
            <a:r>
              <a:rPr lang="en-GB" dirty="0">
                <a:solidFill>
                  <a:srgbClr val="414141"/>
                </a:solidFill>
              </a:rPr>
              <a:t>Guests are invited to enjoy panoramic views, outdoor activities, and local experiences that highlight the cultural and natural richness of </a:t>
            </a:r>
            <a:r>
              <a:rPr lang="en-GB" dirty="0" err="1">
                <a:solidFill>
                  <a:srgbClr val="414141"/>
                </a:solidFill>
              </a:rPr>
              <a:t>Biccari</a:t>
            </a:r>
            <a:r>
              <a:rPr lang="en-GB" dirty="0">
                <a:solidFill>
                  <a:srgbClr val="414141"/>
                </a:solidFill>
              </a:rPr>
              <a:t>, creating a stay that is both memorable and environmentally responsible.</a:t>
            </a:r>
          </a:p>
        </p:txBody>
      </p:sp>
      <p:pic>
        <p:nvPicPr>
          <p:cNvPr id="29" name="Segnaposto immagine 6" descr="Immagine che contiene aria aperta, nuvola, paesaggio, albero&#10;&#10;Il contenuto generato dall&amp;#39;IA potrebbe non essere corretto.">
            <a:extLst>
              <a:ext uri="{FF2B5EF4-FFF2-40B4-BE49-F238E27FC236}">
                <a16:creationId xmlns:a16="http://schemas.microsoft.com/office/drawing/2014/main" id="{9AA0A1A0-BDE6-C399-92AF-618EB8E3855A}"/>
              </a:ext>
            </a:extLst>
          </p:cNvPr>
          <p:cNvPicPr>
            <a:picLocks noGrp="1" noChangeAspect="1"/>
          </p:cNvPicPr>
          <p:nvPr>
            <p:ph type="pic" sz="quarter" idx="10"/>
          </p:nvPr>
        </p:nvPicPr>
        <p:blipFill>
          <a:blip r:embed="rId2"/>
          <a:srcRect t="15473" b="15473"/>
          <a:stretch>
            <a:fillRect/>
          </a:stretch>
        </p:blipFill>
        <p:spPr>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p:spPr>
      </p:pic>
      <p:pic>
        <p:nvPicPr>
          <p:cNvPr id="30" name="Picture 29">
            <a:extLst>
              <a:ext uri="{FF2B5EF4-FFF2-40B4-BE49-F238E27FC236}">
                <a16:creationId xmlns:a16="http://schemas.microsoft.com/office/drawing/2014/main" id="{68BE6811-399A-20F1-778D-9E770F8DDE80}"/>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30550" y="4357737"/>
            <a:ext cx="3580276" cy="2659133"/>
          </a:xfrm>
          <a:prstGeom prst="rect">
            <a:avLst/>
          </a:prstGeom>
        </p:spPr>
      </p:pic>
      <p:sp>
        <p:nvSpPr>
          <p:cNvPr id="38" name="Slide Number Placeholder 5">
            <a:extLst>
              <a:ext uri="{FF2B5EF4-FFF2-40B4-BE49-F238E27FC236}">
                <a16:creationId xmlns:a16="http://schemas.microsoft.com/office/drawing/2014/main" id="{5FDF5ED5-3491-127D-BA64-4DCC792A57A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a:t>
            </a:fld>
            <a:endParaRPr lang="fr-CA" sz="1200" dirty="0"/>
          </a:p>
        </p:txBody>
      </p:sp>
      <p:cxnSp>
        <p:nvCxnSpPr>
          <p:cNvPr id="2" name="Straight Connector 1">
            <a:extLst>
              <a:ext uri="{FF2B5EF4-FFF2-40B4-BE49-F238E27FC236}">
                <a16:creationId xmlns:a16="http://schemas.microsoft.com/office/drawing/2014/main" id="{00D0D7E9-5D76-30C1-2249-A8C596C58149}"/>
              </a:ext>
            </a:extLst>
          </p:cNvPr>
          <p:cNvCxnSpPr>
            <a:cxnSpLocks/>
          </p:cNvCxnSpPr>
          <p:nvPr/>
        </p:nvCxnSpPr>
        <p:spPr>
          <a:xfrm>
            <a:off x="4304179" y="1611680"/>
            <a:ext cx="485438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871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1D3EF-C16F-7CC4-57E3-9557ED16843A}"/>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9F4CFA53-231D-E25F-1D70-8D013526FFE4}"/>
              </a:ext>
            </a:extLst>
          </p:cNvPr>
          <p:cNvSpPr>
            <a:spLocks noGrp="1"/>
          </p:cNvSpPr>
          <p:nvPr>
            <p:ph type="body" sz="quarter" idx="18"/>
          </p:nvPr>
        </p:nvSpPr>
        <p:spPr>
          <a:xfrm>
            <a:off x="675020" y="3392026"/>
            <a:ext cx="2068179" cy="1049221"/>
          </a:xfrm>
        </p:spPr>
        <p:txBody>
          <a:bodyPr/>
          <a:lstStyle/>
          <a:p>
            <a:r>
              <a:rPr lang="en-US" dirty="0" err="1"/>
              <a:t>Bed&amp;Tree</a:t>
            </a:r>
            <a:r>
              <a:rPr lang="en-US" dirty="0"/>
              <a:t>, </a:t>
            </a:r>
            <a:r>
              <a:rPr lang="en-US" dirty="0" err="1"/>
              <a:t>Biccari</a:t>
            </a:r>
            <a:r>
              <a:rPr lang="en-US" dirty="0"/>
              <a:t>, Italy</a:t>
            </a:r>
          </a:p>
          <a:p>
            <a:endParaRPr lang="en-US" dirty="0"/>
          </a:p>
        </p:txBody>
      </p:sp>
      <p:sp>
        <p:nvSpPr>
          <p:cNvPr id="8" name="Text Placeholder 7">
            <a:extLst>
              <a:ext uri="{FF2B5EF4-FFF2-40B4-BE49-F238E27FC236}">
                <a16:creationId xmlns:a16="http://schemas.microsoft.com/office/drawing/2014/main" id="{0D99585D-9530-B5AF-A758-E87B21AB84FA}"/>
              </a:ext>
            </a:extLst>
          </p:cNvPr>
          <p:cNvSpPr>
            <a:spLocks noGrp="1"/>
          </p:cNvSpPr>
          <p:nvPr>
            <p:ph type="body" sz="quarter" idx="66"/>
          </p:nvPr>
        </p:nvSpPr>
        <p:spPr/>
        <p:txBody>
          <a:bodyPr lIns="91440" tIns="45720" rIns="91440" bIns="45720" anchor="ctr">
            <a:noAutofit/>
          </a:bodyPr>
          <a:lstStyle/>
          <a:p>
            <a:r>
              <a:rPr lang="fr-FR" dirty="0">
                <a:latin typeface="Calibri"/>
                <a:ea typeface="Calibri"/>
                <a:cs typeface="Calibri"/>
              </a:rPr>
              <a:t>Photo </a:t>
            </a:r>
            <a:r>
              <a:rPr lang="fr-FR" dirty="0" err="1">
                <a:latin typeface="Calibri"/>
                <a:ea typeface="Calibri"/>
                <a:cs typeface="Calibri"/>
              </a:rPr>
              <a:t>Credit</a:t>
            </a:r>
            <a:r>
              <a:rPr lang="fr-FR" dirty="0">
                <a:latin typeface="Calibri"/>
                <a:ea typeface="Calibri"/>
                <a:cs typeface="Calibri"/>
              </a:rPr>
              <a:t>: </a:t>
            </a:r>
            <a:r>
              <a:rPr lang="fr-FR" dirty="0" err="1">
                <a:latin typeface="Calibri"/>
                <a:ea typeface="Calibri"/>
                <a:cs typeface="Calibri"/>
              </a:rPr>
              <a:t>Meridaunia</a:t>
            </a:r>
            <a:endParaRPr lang="it-IT" dirty="0" err="1"/>
          </a:p>
        </p:txBody>
      </p:sp>
      <p:sp>
        <p:nvSpPr>
          <p:cNvPr id="21" name="Text Placeholder 3">
            <a:extLst>
              <a:ext uri="{FF2B5EF4-FFF2-40B4-BE49-F238E27FC236}">
                <a16:creationId xmlns:a16="http://schemas.microsoft.com/office/drawing/2014/main" id="{A2C4BC68-F7D6-C9A4-1DDC-DE46C900F8D2}"/>
              </a:ext>
            </a:extLst>
          </p:cNvPr>
          <p:cNvSpPr txBox="1">
            <a:spLocks/>
          </p:cNvSpPr>
          <p:nvPr/>
        </p:nvSpPr>
        <p:spPr>
          <a:xfrm>
            <a:off x="4520331" y="533132"/>
            <a:ext cx="728006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Alternative Accommodation                    - Financial Journey: </a:t>
            </a:r>
          </a:p>
        </p:txBody>
      </p:sp>
      <p:sp>
        <p:nvSpPr>
          <p:cNvPr id="22" name="Text Placeholder 4">
            <a:extLst>
              <a:ext uri="{FF2B5EF4-FFF2-40B4-BE49-F238E27FC236}">
                <a16:creationId xmlns:a16="http://schemas.microsoft.com/office/drawing/2014/main" id="{A4C67FFF-4EA7-C203-0EC0-134CA3BF2326}"/>
              </a:ext>
            </a:extLst>
          </p:cNvPr>
          <p:cNvSpPr txBox="1">
            <a:spLocks/>
          </p:cNvSpPr>
          <p:nvPr/>
        </p:nvSpPr>
        <p:spPr>
          <a:xfrm>
            <a:off x="4520333" y="1802492"/>
            <a:ext cx="617975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The </a:t>
            </a:r>
            <a:r>
              <a:rPr lang="en-GB" sz="2200" dirty="0" err="1">
                <a:solidFill>
                  <a:srgbClr val="414141"/>
                </a:solidFill>
              </a:rPr>
              <a:t>Bed&amp;Tree</a:t>
            </a:r>
            <a:r>
              <a:rPr lang="en-GB" sz="2200" dirty="0">
                <a:solidFill>
                  <a:srgbClr val="414141"/>
                </a:solidFill>
              </a:rPr>
              <a:t> project in </a:t>
            </a:r>
            <a:r>
              <a:rPr lang="en-GB" sz="2200" dirty="0" err="1">
                <a:solidFill>
                  <a:srgbClr val="414141"/>
                </a:solidFill>
              </a:rPr>
              <a:t>Biccari</a:t>
            </a:r>
            <a:r>
              <a:rPr lang="en-GB" sz="2200" dirty="0">
                <a:solidFill>
                  <a:srgbClr val="414141"/>
                </a:solidFill>
              </a:rPr>
              <a:t> was made possible through a mix of public funding, local development initiatives, and community-driven investment. The primary financial support came from GAL </a:t>
            </a:r>
            <a:r>
              <a:rPr lang="en-GB" sz="2200" dirty="0" err="1">
                <a:solidFill>
                  <a:srgbClr val="414141"/>
                </a:solidFill>
              </a:rPr>
              <a:t>Meridaunia</a:t>
            </a:r>
            <a:r>
              <a:rPr lang="en-GB" sz="2200" dirty="0">
                <a:solidFill>
                  <a:srgbClr val="414141"/>
                </a:solidFill>
              </a:rPr>
              <a:t>, under the Puglia Rural Development Programme.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This measure focuses on fostering non-agricultural activities in rural areas, encouraging innovative tourism services, crafts, and personal care enterprises that complement traditional agriculture.</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The funding covered critical start-up costs, including the construction of the treehouses, the redevelopment of the Lago Pescara didactic forest, and the installation of eco-friendly facilities such as dry toilets and minimal-impact utilities. </a:t>
            </a:r>
          </a:p>
        </p:txBody>
      </p:sp>
      <p:cxnSp>
        <p:nvCxnSpPr>
          <p:cNvPr id="23" name="Straight Connector 22">
            <a:extLst>
              <a:ext uri="{FF2B5EF4-FFF2-40B4-BE49-F238E27FC236}">
                <a16:creationId xmlns:a16="http://schemas.microsoft.com/office/drawing/2014/main" id="{A5166AF8-E560-65B6-E23C-BF7B59659612}"/>
              </a:ext>
            </a:extLst>
          </p:cNvPr>
          <p:cNvCxnSpPr>
            <a:cxnSpLocks/>
          </p:cNvCxnSpPr>
          <p:nvPr/>
        </p:nvCxnSpPr>
        <p:spPr>
          <a:xfrm>
            <a:off x="4304179" y="1611680"/>
            <a:ext cx="485438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2EE39C7-05CE-B06D-01A4-BA55E5516EDD}"/>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30550" y="4357737"/>
            <a:ext cx="3580276" cy="2659133"/>
          </a:xfrm>
          <a:prstGeom prst="rect">
            <a:avLst/>
          </a:prstGeom>
        </p:spPr>
      </p:pic>
      <p:pic>
        <p:nvPicPr>
          <p:cNvPr id="4" name="Segnaposto immagine 8" descr="Immagine che contiene aria aperta, erba, pianta, primavera&#10;&#10;Il contenuto generato dall&amp;#39;IA potrebbe non essere corretto.">
            <a:extLst>
              <a:ext uri="{FF2B5EF4-FFF2-40B4-BE49-F238E27FC236}">
                <a16:creationId xmlns:a16="http://schemas.microsoft.com/office/drawing/2014/main" id="{0478E933-78C3-23C2-7FFC-78BA5E6027D3}"/>
              </a:ext>
            </a:extLst>
          </p:cNvPr>
          <p:cNvPicPr>
            <a:picLocks noGrp="1" noChangeAspect="1"/>
          </p:cNvPicPr>
          <p:nvPr>
            <p:ph type="pic" sz="quarter" idx="10"/>
          </p:nvPr>
        </p:nvPicPr>
        <p:blipFill>
          <a:blip r:embed="rId3"/>
          <a:srcRect t="15473" b="15473"/>
          <a:stretch>
            <a:fillRect/>
          </a:stretch>
        </p:blipFill>
        <p:spPr>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p:spPr>
      </p:pic>
      <p:sp>
        <p:nvSpPr>
          <p:cNvPr id="5" name="Slide Number Placeholder 5">
            <a:extLst>
              <a:ext uri="{FF2B5EF4-FFF2-40B4-BE49-F238E27FC236}">
                <a16:creationId xmlns:a16="http://schemas.microsoft.com/office/drawing/2014/main" id="{FC1E9C36-0518-984B-B0FC-9104ADE2A0B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a:t>
            </a:fld>
            <a:endParaRPr lang="fr-CA" sz="1200" dirty="0"/>
          </a:p>
        </p:txBody>
      </p:sp>
    </p:spTree>
    <p:extLst>
      <p:ext uri="{BB962C8B-B14F-4D97-AF65-F5344CB8AC3E}">
        <p14:creationId xmlns:p14="http://schemas.microsoft.com/office/powerpoint/2010/main" val="1763202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89BE7-C2FA-010B-7296-148B6E11A77D}"/>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9202C9BC-B097-7633-D12A-AE4F44942037}"/>
              </a:ext>
            </a:extLst>
          </p:cNvPr>
          <p:cNvSpPr>
            <a:spLocks noGrp="1"/>
          </p:cNvSpPr>
          <p:nvPr>
            <p:ph type="body" sz="quarter" idx="18"/>
          </p:nvPr>
        </p:nvSpPr>
        <p:spPr>
          <a:xfrm>
            <a:off x="675020" y="3392026"/>
            <a:ext cx="2068179" cy="1049221"/>
          </a:xfrm>
        </p:spPr>
        <p:txBody>
          <a:bodyPr/>
          <a:lstStyle/>
          <a:p>
            <a:r>
              <a:rPr lang="en-US" dirty="0" err="1"/>
              <a:t>Bed&amp;Tree</a:t>
            </a:r>
            <a:r>
              <a:rPr lang="en-US" dirty="0"/>
              <a:t>, </a:t>
            </a:r>
            <a:r>
              <a:rPr lang="en-US" dirty="0" err="1"/>
              <a:t>Biccari</a:t>
            </a:r>
            <a:r>
              <a:rPr lang="en-US" dirty="0"/>
              <a:t>, Italy</a:t>
            </a:r>
          </a:p>
          <a:p>
            <a:endParaRPr lang="en-US" dirty="0"/>
          </a:p>
        </p:txBody>
      </p:sp>
      <p:sp>
        <p:nvSpPr>
          <p:cNvPr id="8" name="Text Placeholder 7">
            <a:extLst>
              <a:ext uri="{FF2B5EF4-FFF2-40B4-BE49-F238E27FC236}">
                <a16:creationId xmlns:a16="http://schemas.microsoft.com/office/drawing/2014/main" id="{9BDBA716-F5DB-DFB6-9463-C163734B49B1}"/>
              </a:ext>
            </a:extLst>
          </p:cNvPr>
          <p:cNvSpPr>
            <a:spLocks noGrp="1"/>
          </p:cNvSpPr>
          <p:nvPr>
            <p:ph type="body" sz="quarter" idx="66"/>
          </p:nvPr>
        </p:nvSpPr>
        <p:spPr/>
        <p:txBody>
          <a:bodyPr lIns="91440" tIns="45720" rIns="91440" bIns="45720" anchor="ctr">
            <a:noAutofit/>
          </a:bodyPr>
          <a:lstStyle/>
          <a:p>
            <a:r>
              <a:rPr lang="fr-FR" dirty="0">
                <a:latin typeface="Calibri"/>
                <a:ea typeface="Calibri"/>
                <a:cs typeface="Calibri"/>
              </a:rPr>
              <a:t>Photo </a:t>
            </a:r>
            <a:r>
              <a:rPr lang="fr-FR" dirty="0" err="1">
                <a:latin typeface="Calibri"/>
                <a:ea typeface="Calibri"/>
                <a:cs typeface="Calibri"/>
              </a:rPr>
              <a:t>Credit</a:t>
            </a:r>
            <a:r>
              <a:rPr lang="fr-FR" dirty="0">
                <a:latin typeface="Calibri"/>
                <a:ea typeface="Calibri"/>
                <a:cs typeface="Calibri"/>
              </a:rPr>
              <a:t>: </a:t>
            </a:r>
            <a:r>
              <a:rPr lang="fr-FR" dirty="0" err="1">
                <a:latin typeface="Calibri"/>
                <a:ea typeface="Calibri"/>
                <a:cs typeface="Calibri"/>
              </a:rPr>
              <a:t>Meridaunia</a:t>
            </a:r>
            <a:endParaRPr lang="it-IT" dirty="0" err="1"/>
          </a:p>
        </p:txBody>
      </p:sp>
      <p:sp>
        <p:nvSpPr>
          <p:cNvPr id="21" name="Text Placeholder 3">
            <a:extLst>
              <a:ext uri="{FF2B5EF4-FFF2-40B4-BE49-F238E27FC236}">
                <a16:creationId xmlns:a16="http://schemas.microsoft.com/office/drawing/2014/main" id="{4230E49A-189A-0FCB-955E-6525C7FBDBFF}"/>
              </a:ext>
            </a:extLst>
          </p:cNvPr>
          <p:cNvSpPr txBox="1">
            <a:spLocks/>
          </p:cNvSpPr>
          <p:nvPr/>
        </p:nvSpPr>
        <p:spPr>
          <a:xfrm>
            <a:off x="4520331" y="533132"/>
            <a:ext cx="728006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Alternative Accommodation                    - Financial Journey: </a:t>
            </a:r>
          </a:p>
        </p:txBody>
      </p:sp>
      <p:sp>
        <p:nvSpPr>
          <p:cNvPr id="22" name="Text Placeholder 4">
            <a:extLst>
              <a:ext uri="{FF2B5EF4-FFF2-40B4-BE49-F238E27FC236}">
                <a16:creationId xmlns:a16="http://schemas.microsoft.com/office/drawing/2014/main" id="{B4909784-2F3F-E437-5A5E-D4590F3A5A46}"/>
              </a:ext>
            </a:extLst>
          </p:cNvPr>
          <p:cNvSpPr txBox="1">
            <a:spLocks/>
          </p:cNvSpPr>
          <p:nvPr/>
        </p:nvSpPr>
        <p:spPr>
          <a:xfrm>
            <a:off x="4520332" y="1802492"/>
            <a:ext cx="640434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The project was also supported by the Municipality of </a:t>
            </a:r>
            <a:r>
              <a:rPr lang="en-GB" sz="2200" dirty="0" err="1">
                <a:solidFill>
                  <a:srgbClr val="414141"/>
                </a:solidFill>
              </a:rPr>
              <a:t>Biccari</a:t>
            </a:r>
            <a:r>
              <a:rPr lang="en-GB" sz="2200" dirty="0">
                <a:solidFill>
                  <a:srgbClr val="414141"/>
                </a:solidFill>
              </a:rPr>
              <a:t>, which provided access to public forest land and facilitated administrative procedures.</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By combining EU rural development funds, local governance support, and the vision of </a:t>
            </a:r>
            <a:r>
              <a:rPr lang="en-GB" sz="2200" dirty="0" err="1">
                <a:solidFill>
                  <a:srgbClr val="414141"/>
                </a:solidFill>
              </a:rPr>
              <a:t>Biccari’s</a:t>
            </a:r>
            <a:r>
              <a:rPr lang="en-GB" sz="2200" dirty="0">
                <a:solidFill>
                  <a:srgbClr val="414141"/>
                </a:solidFill>
              </a:rPr>
              <a:t> municipal leaders, </a:t>
            </a:r>
            <a:r>
              <a:rPr lang="en-GB" sz="2200" dirty="0" err="1">
                <a:solidFill>
                  <a:srgbClr val="414141"/>
                </a:solidFill>
              </a:rPr>
              <a:t>Bed&amp;Tree</a:t>
            </a:r>
            <a:r>
              <a:rPr lang="en-GB" sz="2200" dirty="0">
                <a:solidFill>
                  <a:srgbClr val="414141"/>
                </a:solidFill>
              </a:rPr>
              <a:t> has become a model for low-cost, sustainable tourism investment that stimulates the local economy without overburdening natural resources. The financial model prioritizes long-term sustainability, with revenues from tourism reinvested into forest maintenance, educational activities, and further eco-tourism development in the area..</a:t>
            </a:r>
          </a:p>
          <a:p>
            <a:pPr indent="0">
              <a:lnSpc>
                <a:spcPts val="2240"/>
              </a:lnSpc>
              <a:buClr>
                <a:srgbClr val="459597"/>
              </a:buClr>
            </a:pPr>
            <a:endParaRPr lang="en-GB" sz="2200" dirty="0">
              <a:solidFill>
                <a:srgbClr val="414141"/>
              </a:solidFill>
            </a:endParaRPr>
          </a:p>
        </p:txBody>
      </p:sp>
      <p:pic>
        <p:nvPicPr>
          <p:cNvPr id="30" name="Picture 29">
            <a:extLst>
              <a:ext uri="{FF2B5EF4-FFF2-40B4-BE49-F238E27FC236}">
                <a16:creationId xmlns:a16="http://schemas.microsoft.com/office/drawing/2014/main" id="{28FD9C55-A53A-50FC-76AD-6FD4D551880C}"/>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30550" y="4357737"/>
            <a:ext cx="3580276" cy="2659133"/>
          </a:xfrm>
          <a:prstGeom prst="rect">
            <a:avLst/>
          </a:prstGeom>
        </p:spPr>
      </p:pic>
      <p:pic>
        <p:nvPicPr>
          <p:cNvPr id="4" name="Segnaposto immagine 8" descr="Immagine che contiene aria aperta, erba, pianta, primavera&#10;&#10;Il contenuto generato dall&amp;#39;IA potrebbe non essere corretto.">
            <a:extLst>
              <a:ext uri="{FF2B5EF4-FFF2-40B4-BE49-F238E27FC236}">
                <a16:creationId xmlns:a16="http://schemas.microsoft.com/office/drawing/2014/main" id="{59E33BBF-E2F9-DC26-0EF0-7415CC9E9EA3}"/>
              </a:ext>
            </a:extLst>
          </p:cNvPr>
          <p:cNvPicPr>
            <a:picLocks noGrp="1" noChangeAspect="1"/>
          </p:cNvPicPr>
          <p:nvPr>
            <p:ph type="pic" sz="quarter" idx="10"/>
          </p:nvPr>
        </p:nvPicPr>
        <p:blipFill>
          <a:blip r:embed="rId3"/>
          <a:srcRect t="15473" b="15473"/>
          <a:stretch>
            <a:fillRect/>
          </a:stretch>
        </p:blipFill>
        <p:spPr>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p:spPr>
      </p:pic>
      <p:sp>
        <p:nvSpPr>
          <p:cNvPr id="2" name="Slide Number Placeholder 5">
            <a:extLst>
              <a:ext uri="{FF2B5EF4-FFF2-40B4-BE49-F238E27FC236}">
                <a16:creationId xmlns:a16="http://schemas.microsoft.com/office/drawing/2014/main" id="{3D9E629A-273B-6C1F-399D-92685167492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8</a:t>
            </a:fld>
            <a:endParaRPr lang="fr-CA" sz="1200" dirty="0"/>
          </a:p>
        </p:txBody>
      </p:sp>
      <p:cxnSp>
        <p:nvCxnSpPr>
          <p:cNvPr id="3" name="Straight Connector 2">
            <a:extLst>
              <a:ext uri="{FF2B5EF4-FFF2-40B4-BE49-F238E27FC236}">
                <a16:creationId xmlns:a16="http://schemas.microsoft.com/office/drawing/2014/main" id="{B0659CDD-FC9A-A8D0-5AD1-5726141FB453}"/>
              </a:ext>
            </a:extLst>
          </p:cNvPr>
          <p:cNvCxnSpPr>
            <a:cxnSpLocks/>
          </p:cNvCxnSpPr>
          <p:nvPr/>
        </p:nvCxnSpPr>
        <p:spPr>
          <a:xfrm>
            <a:off x="4304179" y="1611680"/>
            <a:ext cx="485438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371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662B-5BDD-7AC9-0A64-ED919FCA3E4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67B9712-1C1F-6466-60BA-0277DB81CBD8}"/>
              </a:ext>
            </a:extLst>
          </p:cNvPr>
          <p:cNvSpPr>
            <a:spLocks noGrp="1"/>
          </p:cNvSpPr>
          <p:nvPr>
            <p:ph type="body" sz="quarter" idx="65"/>
          </p:nvPr>
        </p:nvSpPr>
        <p:spPr/>
        <p:txBody>
          <a:bodyPr lIns="91440" tIns="45720" rIns="91440" bIns="45720" anchor="ctr">
            <a:noAutofit/>
          </a:bodyPr>
          <a:lstStyle/>
          <a:p>
            <a:pPr algn="ctr"/>
            <a:r>
              <a:rPr lang="fr-FR" sz="1200" dirty="0">
                <a:latin typeface="Calibri"/>
                <a:ea typeface="Calibri"/>
                <a:cs typeface="Calibri"/>
              </a:rPr>
              <a:t>Photo </a:t>
            </a:r>
            <a:r>
              <a:rPr lang="fr-FR" sz="1200" dirty="0" err="1">
                <a:latin typeface="Calibri"/>
                <a:ea typeface="Calibri"/>
                <a:cs typeface="Calibri"/>
              </a:rPr>
              <a:t>Credit</a:t>
            </a:r>
            <a:r>
              <a:rPr lang="fr-FR" sz="1200" dirty="0">
                <a:latin typeface="Calibri"/>
                <a:ea typeface="Calibri"/>
                <a:cs typeface="Calibri"/>
              </a:rPr>
              <a:t>: </a:t>
            </a:r>
            <a:r>
              <a:rPr lang="fr-FR" sz="1200" dirty="0" err="1">
                <a:latin typeface="Calibri"/>
                <a:ea typeface="Calibri"/>
                <a:cs typeface="Calibri"/>
              </a:rPr>
              <a:t>Meridaunia</a:t>
            </a:r>
            <a:endParaRPr lang="it-IT" sz="1200" dirty="0" err="1"/>
          </a:p>
        </p:txBody>
      </p:sp>
      <p:pic>
        <p:nvPicPr>
          <p:cNvPr id="10" name="Segnaposto immagine 9" descr="Immagine che contiene aria aperta, albero, erba, cielo&#10;&#10;Il contenuto generato dall&amp;#39;IA potrebbe non essere corretto.">
            <a:extLst>
              <a:ext uri="{FF2B5EF4-FFF2-40B4-BE49-F238E27FC236}">
                <a16:creationId xmlns:a16="http://schemas.microsoft.com/office/drawing/2014/main" id="{396C3A77-3322-8545-55A3-1FB9CDCF8D30}"/>
              </a:ext>
            </a:extLst>
          </p:cNvPr>
          <p:cNvPicPr>
            <a:picLocks noGrp="1" noChangeAspect="1"/>
          </p:cNvPicPr>
          <p:nvPr>
            <p:ph type="pic" sz="quarter" idx="13"/>
          </p:nvPr>
        </p:nvPicPr>
        <p:blipFill>
          <a:blip r:embed="rId2"/>
          <a:srcRect l="17329" r="17329"/>
          <a:stretch>
            <a:fillRect/>
          </a:stretch>
        </p:blipFill>
        <p:spPr>
          <a:xfrm>
            <a:off x="7326049" y="3144257"/>
            <a:ext cx="3642084" cy="3713743"/>
          </a:xfrm>
        </p:spPr>
      </p:pic>
      <p:sp>
        <p:nvSpPr>
          <p:cNvPr id="9" name="Text Placeholder 3">
            <a:extLst>
              <a:ext uri="{FF2B5EF4-FFF2-40B4-BE49-F238E27FC236}">
                <a16:creationId xmlns:a16="http://schemas.microsoft.com/office/drawing/2014/main" id="{0274C141-914A-F41C-0582-8FA4B0476571}"/>
              </a:ext>
            </a:extLst>
          </p:cNvPr>
          <p:cNvSpPr>
            <a:spLocks noGrp="1"/>
          </p:cNvSpPr>
          <p:nvPr>
            <p:ph type="body" sz="quarter" idx="16"/>
          </p:nvPr>
        </p:nvSpPr>
        <p:spPr>
          <a:xfrm>
            <a:off x="774804" y="359776"/>
            <a:ext cx="7522032" cy="803654"/>
          </a:xfrm>
        </p:spPr>
        <p:txBody>
          <a:bodyPr/>
          <a:lstStyle/>
          <a:p>
            <a:pPr>
              <a:lnSpc>
                <a:spcPts val="3620"/>
              </a:lnSpc>
            </a:pPr>
            <a:r>
              <a:rPr lang="en-US" dirty="0"/>
              <a:t>Key Takeaways</a:t>
            </a:r>
          </a:p>
          <a:p>
            <a:pPr>
              <a:lnSpc>
                <a:spcPts val="3620"/>
              </a:lnSpc>
            </a:pPr>
            <a:endParaRPr lang="en-US" dirty="0"/>
          </a:p>
        </p:txBody>
      </p:sp>
      <p:sp>
        <p:nvSpPr>
          <p:cNvPr id="11" name="Text Placeholder 4">
            <a:extLst>
              <a:ext uri="{FF2B5EF4-FFF2-40B4-BE49-F238E27FC236}">
                <a16:creationId xmlns:a16="http://schemas.microsoft.com/office/drawing/2014/main" id="{E97AB335-8502-318F-A485-FE1073AFBE27}"/>
              </a:ext>
            </a:extLst>
          </p:cNvPr>
          <p:cNvSpPr txBox="1">
            <a:spLocks/>
          </p:cNvSpPr>
          <p:nvPr/>
        </p:nvSpPr>
        <p:spPr>
          <a:xfrm>
            <a:off x="774804" y="1163430"/>
            <a:ext cx="6114828" cy="4104528"/>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459597"/>
              </a:buClr>
              <a:buFont typeface="Arial" panose="020B0604020202020204" pitchFamily="34" charset="0"/>
              <a:buChar char="•"/>
            </a:pPr>
            <a:r>
              <a:rPr lang="en-GB" sz="2200" b="1" dirty="0">
                <a:solidFill>
                  <a:srgbClr val="EC7C69"/>
                </a:solidFill>
              </a:rPr>
              <a:t>Build Light, Stay Green: </a:t>
            </a:r>
            <a:r>
              <a:rPr lang="en-GB" sz="2200" dirty="0" err="1">
                <a:solidFill>
                  <a:srgbClr val="414141"/>
                </a:solidFill>
              </a:rPr>
              <a:t>Bed&amp;Tree</a:t>
            </a:r>
            <a:r>
              <a:rPr lang="en-GB" sz="2200" dirty="0">
                <a:solidFill>
                  <a:srgbClr val="414141"/>
                </a:solidFill>
              </a:rPr>
              <a:t> demonstrates how small-scale, eco-sensitive accommodations can minimize environmental impact through low-footprint construction. The treehouses are built with lightweight materials and installed using non-invasive techniques, avoiding damage to the forest ecosystem. This approach preserves biodiversity while offering a unique guest experience.</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r>
              <a:rPr lang="en-GB" sz="2200" b="1" dirty="0">
                <a:solidFill>
                  <a:srgbClr val="EC7C69"/>
                </a:solidFill>
              </a:rPr>
              <a:t>Use Local Resources and Skills: </a:t>
            </a:r>
            <a:r>
              <a:rPr lang="en-GB" sz="2200" dirty="0">
                <a:solidFill>
                  <a:srgbClr val="414141"/>
                </a:solidFill>
              </a:rPr>
              <a:t>The project integrates local artisanship and materials into its design and construction. This reduces transportation emissions, supports the regional economy, and creates accommodations that reflect local identity. Involving the community also strengthens ownership and fosters long-term sustainability.</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endParaRPr lang="en-US" sz="2200" dirty="0">
              <a:solidFill>
                <a:srgbClr val="459597"/>
              </a:solidFill>
            </a:endParaRPr>
          </a:p>
        </p:txBody>
      </p:sp>
      <p:cxnSp>
        <p:nvCxnSpPr>
          <p:cNvPr id="12" name="Straight Connector 11">
            <a:extLst>
              <a:ext uri="{FF2B5EF4-FFF2-40B4-BE49-F238E27FC236}">
                <a16:creationId xmlns:a16="http://schemas.microsoft.com/office/drawing/2014/main" id="{5A8EDB33-5417-C00F-17B6-EDB33EA56D9E}"/>
              </a:ext>
            </a:extLst>
          </p:cNvPr>
          <p:cNvCxnSpPr>
            <a:cxnSpLocks/>
          </p:cNvCxnSpPr>
          <p:nvPr/>
        </p:nvCxnSpPr>
        <p:spPr>
          <a:xfrm>
            <a:off x="0" y="970925"/>
            <a:ext cx="567890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1FA31FEA-83E4-8771-6BAE-51914315AB5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9</a:t>
            </a:fld>
            <a:endParaRPr lang="fr-CA" sz="1200" dirty="0"/>
          </a:p>
        </p:txBody>
      </p:sp>
    </p:spTree>
    <p:extLst>
      <p:ext uri="{BB962C8B-B14F-4D97-AF65-F5344CB8AC3E}">
        <p14:creationId xmlns:p14="http://schemas.microsoft.com/office/powerpoint/2010/main" val="86663648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1004a1fcfdaedc499d1fdbf9e606bbc9">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c246fbac5ae566393edce5c1df43e7b4"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714666-09BC-4A43-BA78-186F902D22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3.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101</TotalTime>
  <Words>1088</Words>
  <Application>Microsoft Office PowerPoint</Application>
  <PresentationFormat>Widescreen</PresentationFormat>
  <Paragraphs>96</Paragraphs>
  <Slides>11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Montserrat</vt:lpstr>
      <vt:lpstr>Montserrat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705</cp:revision>
  <dcterms:created xsi:type="dcterms:W3CDTF">2020-10-14T13:32:04Z</dcterms:created>
  <dcterms:modified xsi:type="dcterms:W3CDTF">2025-08-20T13:27:29Z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