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6" r:id="rId4"/>
  </p:sldMasterIdLst>
  <p:notesMasterIdLst>
    <p:notesMasterId r:id="rId10"/>
  </p:notesMasterIdLst>
  <p:sldIdLst>
    <p:sldId id="6445" r:id="rId5"/>
    <p:sldId id="6446" r:id="rId6"/>
    <p:sldId id="6447" r:id="rId7"/>
    <p:sldId id="6514" r:id="rId8"/>
    <p:sldId id="433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EE7B43-E15E-DDBC-E647-F7CDA4D2A392}" name="Catriona.Murphy" initials="Ca" userId="S::catriona.murphy_tus.ie#ext#@reiknistofnun.onmicrosoft.com::8b535ec4-35cb-43c7-9541-bb97663a9aec" providerId="AD"/>
  <p188:author id="{1450D1C3-813B-B09B-BB4C-66AE08CDB7A6}" name="Lucia Tomassini" initials="LT" userId="S::lucia.tomassini@nhlstenden.com::f7f3da5d-b0ad-45c9-9cb4-3963a74d6a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41"/>
    <a:srgbClr val="000000"/>
    <a:srgbClr val="EC7C69"/>
    <a:srgbClr val="459597"/>
    <a:srgbClr val="82CCCA"/>
    <a:srgbClr val="E5BEAC"/>
    <a:srgbClr val="0C4659"/>
    <a:srgbClr val="FBA63B"/>
    <a:srgbClr val="F6BF8C"/>
    <a:srgbClr val="F1B4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65"/>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8/10/relationships/authors" Target="author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509760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939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3572530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494236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33564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68992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6" r:id="rId3"/>
    <p:sldLayoutId id="2147483929" r:id="rId4"/>
    <p:sldLayoutId id="214748393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biner.com/"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https://creativecommons.org/licenses/by-sa/4.0/?ref=chooser-v1"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ZqE5xanR1sg"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youtube.com/watch?v=Nvk8iKjfBW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1D523-467A-60D3-A08A-61475A8EE23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45D52CB-F447-9E68-E6B1-7BFD0CBDDB9F}"/>
              </a:ext>
            </a:extLst>
          </p:cNvPr>
          <p:cNvSpPr>
            <a:spLocks noGrp="1"/>
          </p:cNvSpPr>
          <p:nvPr>
            <p:ph type="body" sz="quarter" idx="18"/>
          </p:nvPr>
        </p:nvSpPr>
        <p:spPr>
          <a:xfrm>
            <a:off x="599571" y="4919936"/>
            <a:ext cx="3219954" cy="1049221"/>
          </a:xfrm>
        </p:spPr>
        <p:txBody>
          <a:bodyPr/>
          <a:lstStyle/>
          <a:p>
            <a:pPr>
              <a:lnSpc>
                <a:spcPct val="100000"/>
              </a:lnSpc>
            </a:pPr>
            <a:r>
              <a:rPr lang="fr-FR" dirty="0"/>
              <a:t>Cabiner, </a:t>
            </a:r>
            <a:r>
              <a:rPr lang="en-US" dirty="0"/>
              <a:t>Netherlands</a:t>
            </a:r>
            <a:endParaRPr lang="en-GB" dirty="0"/>
          </a:p>
        </p:txBody>
      </p:sp>
      <p:sp>
        <p:nvSpPr>
          <p:cNvPr id="4" name="Text Placeholder 3">
            <a:extLst>
              <a:ext uri="{FF2B5EF4-FFF2-40B4-BE49-F238E27FC236}">
                <a16:creationId xmlns:a16="http://schemas.microsoft.com/office/drawing/2014/main" id="{66BED652-62F2-9FF1-D75A-A5374EBCB75B}"/>
              </a:ext>
            </a:extLst>
          </p:cNvPr>
          <p:cNvSpPr>
            <a:spLocks noGrp="1"/>
          </p:cNvSpPr>
          <p:nvPr>
            <p:ph type="body" sz="quarter" idx="19"/>
          </p:nvPr>
        </p:nvSpPr>
        <p:spPr>
          <a:xfrm>
            <a:off x="616370" y="3985017"/>
            <a:ext cx="2917405" cy="385564"/>
          </a:xfrm>
        </p:spPr>
        <p:txBody>
          <a:bodyPr/>
          <a:lstStyle/>
          <a:p>
            <a:r>
              <a:rPr lang="en-GB"/>
              <a:t>Case Study</a:t>
            </a:r>
          </a:p>
        </p:txBody>
      </p:sp>
      <p:sp>
        <p:nvSpPr>
          <p:cNvPr id="7" name="Slide Number Placeholder 5">
            <a:extLst>
              <a:ext uri="{FF2B5EF4-FFF2-40B4-BE49-F238E27FC236}">
                <a16:creationId xmlns:a16="http://schemas.microsoft.com/office/drawing/2014/main" id="{C7C082AE-5DB8-E89F-682D-A77474DA8F16}"/>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1</a:t>
            </a:fld>
            <a:endParaRPr lang="fr-CA"/>
          </a:p>
        </p:txBody>
      </p:sp>
      <p:sp>
        <p:nvSpPr>
          <p:cNvPr id="5" name="Text Placeholder 4">
            <a:extLst>
              <a:ext uri="{FF2B5EF4-FFF2-40B4-BE49-F238E27FC236}">
                <a16:creationId xmlns:a16="http://schemas.microsoft.com/office/drawing/2014/main" id="{BBD61CE5-F644-7793-8AC9-47545204253B}"/>
              </a:ext>
            </a:extLst>
          </p:cNvPr>
          <p:cNvSpPr>
            <a:spLocks noGrp="1"/>
          </p:cNvSpPr>
          <p:nvPr>
            <p:ph type="body" sz="quarter" idx="21"/>
          </p:nvPr>
        </p:nvSpPr>
        <p:spPr>
          <a:xfrm>
            <a:off x="7735481" y="257177"/>
            <a:ext cx="4142194" cy="5147782"/>
          </a:xfrm>
        </p:spPr>
        <p:txBody>
          <a:bodyPr/>
          <a:lstStyle/>
          <a:p>
            <a:pPr>
              <a:spcAft>
                <a:spcPts val="600"/>
              </a:spcAft>
            </a:pPr>
            <a:r>
              <a:rPr lang="en-US" sz="2600" b="1" dirty="0">
                <a:solidFill>
                  <a:srgbClr val="EC7C69"/>
                </a:solidFill>
              </a:rPr>
              <a:t>Accommodation Type: </a:t>
            </a:r>
            <a:r>
              <a:rPr lang="en-US" sz="2600" dirty="0"/>
              <a:t>In nature off-grid cabin</a:t>
            </a:r>
          </a:p>
          <a:p>
            <a:pPr>
              <a:spcAft>
                <a:spcPts val="600"/>
              </a:spcAft>
            </a:pPr>
            <a:endParaRPr lang="en-US" sz="2600" dirty="0">
              <a:solidFill>
                <a:srgbClr val="414141"/>
              </a:solidFill>
            </a:endParaRPr>
          </a:p>
          <a:p>
            <a:pPr>
              <a:spcAft>
                <a:spcPts val="600"/>
              </a:spcAft>
            </a:pPr>
            <a:r>
              <a:rPr lang="en-US" sz="2400" b="1" dirty="0">
                <a:solidFill>
                  <a:srgbClr val="EC7C69"/>
                </a:solidFill>
              </a:rPr>
              <a:t>Link with natural environment and hiking trails:</a:t>
            </a:r>
            <a:r>
              <a:rPr lang="en-US" sz="2400" dirty="0">
                <a:solidFill>
                  <a:srgbClr val="EC7C69"/>
                </a:solidFill>
              </a:rPr>
              <a:t> </a:t>
            </a:r>
            <a:r>
              <a:rPr lang="en-US" sz="2400" dirty="0" err="1">
                <a:solidFill>
                  <a:srgbClr val="414141"/>
                </a:solidFill>
              </a:rPr>
              <a:t>Cabiner</a:t>
            </a:r>
            <a:r>
              <a:rPr lang="en-US" sz="2400" dirty="0">
                <a:solidFill>
                  <a:srgbClr val="414141"/>
                </a:solidFill>
              </a:rPr>
              <a:t> is a network of off-grid cabins in the most beautiful spots of Dutch nature.</a:t>
            </a:r>
          </a:p>
        </p:txBody>
      </p:sp>
      <p:sp>
        <p:nvSpPr>
          <p:cNvPr id="6" name="Text Placeholder 5">
            <a:extLst>
              <a:ext uri="{FF2B5EF4-FFF2-40B4-BE49-F238E27FC236}">
                <a16:creationId xmlns:a16="http://schemas.microsoft.com/office/drawing/2014/main" id="{BAEFA900-E439-A650-578C-A7D2033EB2EE}"/>
              </a:ext>
            </a:extLst>
          </p:cNvPr>
          <p:cNvSpPr>
            <a:spLocks noGrp="1"/>
          </p:cNvSpPr>
          <p:nvPr>
            <p:ph type="body" sz="quarter" idx="66"/>
          </p:nvPr>
        </p:nvSpPr>
        <p:spPr/>
        <p:txBody>
          <a:bodyPr/>
          <a:lstStyle/>
          <a:p>
            <a:r>
              <a:rPr lang="en-GB"/>
              <a:t>Photo Credit: </a:t>
            </a:r>
            <a:r>
              <a:rPr lang="fr-FR"/>
              <a:t>Cabiner</a:t>
            </a:r>
            <a:endParaRPr lang="en-GB"/>
          </a:p>
        </p:txBody>
      </p:sp>
      <p:sp>
        <p:nvSpPr>
          <p:cNvPr id="10" name="TextBox 9">
            <a:extLst>
              <a:ext uri="{FF2B5EF4-FFF2-40B4-BE49-F238E27FC236}">
                <a16:creationId xmlns:a16="http://schemas.microsoft.com/office/drawing/2014/main" id="{BBA22D6C-50D8-478E-20F5-3DE0F7D08A9D}"/>
              </a:ext>
            </a:extLst>
          </p:cNvPr>
          <p:cNvSpPr txBox="1"/>
          <p:nvPr/>
        </p:nvSpPr>
        <p:spPr>
          <a:xfrm>
            <a:off x="4333690" y="4768828"/>
            <a:ext cx="6186826" cy="769441"/>
          </a:xfrm>
          <a:prstGeom prst="rect">
            <a:avLst/>
          </a:prstGeom>
          <a:noFill/>
        </p:spPr>
        <p:txBody>
          <a:bodyPr wrap="square" rtlCol="0">
            <a:spAutoFit/>
          </a:bodyPr>
          <a:lstStyle/>
          <a:p>
            <a:r>
              <a:rPr lang="en-IE" sz="2200" b="1" dirty="0">
                <a:solidFill>
                  <a:srgbClr val="414141"/>
                </a:solidFill>
              </a:rPr>
              <a:t>Information Sources: </a:t>
            </a:r>
            <a:r>
              <a:rPr lang="en-IE" sz="2200" dirty="0">
                <a:solidFill>
                  <a:srgbClr val="414141"/>
                </a:solidFill>
              </a:rPr>
              <a:t>Off-grid cabin in Dutch nature </a:t>
            </a:r>
          </a:p>
          <a:p>
            <a:r>
              <a:rPr lang="en-IE" sz="2200" b="1" dirty="0">
                <a:solidFill>
                  <a:srgbClr val="414141"/>
                </a:solidFill>
              </a:rPr>
              <a:t>Website: </a:t>
            </a:r>
            <a:r>
              <a:rPr lang="en-IE" sz="2200" dirty="0">
                <a:solidFill>
                  <a:srgbClr val="459597"/>
                </a:solidFill>
                <a:hlinkClick r:id="rId3"/>
              </a:rPr>
              <a:t>https://www.cabiner.com</a:t>
            </a:r>
            <a:r>
              <a:rPr lang="en-IE" sz="2200" dirty="0">
                <a:solidFill>
                  <a:srgbClr val="459597"/>
                </a:solidFill>
              </a:rPr>
              <a:t> </a:t>
            </a:r>
          </a:p>
        </p:txBody>
      </p:sp>
      <p:pic>
        <p:nvPicPr>
          <p:cNvPr id="14" name="Picture Placeholder 13">
            <a:extLst>
              <a:ext uri="{FF2B5EF4-FFF2-40B4-BE49-F238E27FC236}">
                <a16:creationId xmlns:a16="http://schemas.microsoft.com/office/drawing/2014/main" id="{178E31C3-C721-BF71-0ED5-6FF744646AC3}"/>
              </a:ext>
            </a:extLst>
          </p:cNvPr>
          <p:cNvPicPr>
            <a:picLocks noGrp="1" noChangeAspect="1"/>
          </p:cNvPicPr>
          <p:nvPr>
            <p:ph type="pic" sz="quarter" idx="34"/>
          </p:nvPr>
        </p:nvPicPr>
        <p:blipFill>
          <a:blip r:embed="rId4"/>
          <a:srcRect l="12852" r="12852"/>
          <a:stretch/>
        </p:blipFill>
        <p:spPr>
          <a:xfrm>
            <a:off x="7089" y="257177"/>
            <a:ext cx="7575621" cy="4331221"/>
          </a:xfrm>
        </p:spPr>
      </p:pic>
      <p:pic>
        <p:nvPicPr>
          <p:cNvPr id="2" name="Picture 1" descr="Co-funded by the European Union logo in png for web usage">
            <a:extLst>
              <a:ext uri="{FF2B5EF4-FFF2-40B4-BE49-F238E27FC236}">
                <a16:creationId xmlns:a16="http://schemas.microsoft.com/office/drawing/2014/main" id="{99CF7207-83D1-0394-DEDE-F247631D0C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40492" y="6311643"/>
            <a:ext cx="1530819" cy="319792"/>
          </a:xfrm>
          <a:prstGeom prst="rect">
            <a:avLst/>
          </a:prstGeom>
          <a:noFill/>
          <a:ln>
            <a:noFill/>
          </a:ln>
        </p:spPr>
      </p:pic>
      <p:sp>
        <p:nvSpPr>
          <p:cNvPr id="8" name="Rectangle 7">
            <a:extLst>
              <a:ext uri="{FF2B5EF4-FFF2-40B4-BE49-F238E27FC236}">
                <a16:creationId xmlns:a16="http://schemas.microsoft.com/office/drawing/2014/main" id="{B1D81CC2-16AD-4677-A781-15747DDF2F4C}"/>
              </a:ext>
            </a:extLst>
          </p:cNvPr>
          <p:cNvSpPr/>
          <p:nvPr/>
        </p:nvSpPr>
        <p:spPr>
          <a:xfrm>
            <a:off x="7240599" y="616515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E283D1E1-0274-AE5B-0A51-76F18C92F326}"/>
              </a:ext>
            </a:extLst>
          </p:cNvPr>
          <p:cNvGrpSpPr/>
          <p:nvPr/>
        </p:nvGrpSpPr>
        <p:grpSpPr>
          <a:xfrm>
            <a:off x="4336708" y="5872588"/>
            <a:ext cx="1307461" cy="742180"/>
            <a:chOff x="340586" y="8789227"/>
            <a:chExt cx="1307461" cy="742180"/>
          </a:xfrm>
        </p:grpSpPr>
        <p:sp>
          <p:nvSpPr>
            <p:cNvPr id="11" name="Rectangle 10">
              <a:extLst>
                <a:ext uri="{FF2B5EF4-FFF2-40B4-BE49-F238E27FC236}">
                  <a16:creationId xmlns:a16="http://schemas.microsoft.com/office/drawing/2014/main" id="{77906B74-489A-AFA9-CF5B-FA8316481E07}"/>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6">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2" name="Picture 11">
              <a:extLst>
                <a:ext uri="{FF2B5EF4-FFF2-40B4-BE49-F238E27FC236}">
                  <a16:creationId xmlns:a16="http://schemas.microsoft.com/office/drawing/2014/main" id="{E2DCC864-08FA-ECBA-1D91-25A69914403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411127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E0B00-6D4E-9DA8-5018-6389B5903D0E}"/>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23E3D45-8C3E-D219-49AC-338B2F020F4C}"/>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2</a:t>
            </a:fld>
            <a:endParaRPr lang="fr-CA"/>
          </a:p>
        </p:txBody>
      </p:sp>
      <p:sp>
        <p:nvSpPr>
          <p:cNvPr id="5" name="Text Placeholder 4">
            <a:extLst>
              <a:ext uri="{FF2B5EF4-FFF2-40B4-BE49-F238E27FC236}">
                <a16:creationId xmlns:a16="http://schemas.microsoft.com/office/drawing/2014/main" id="{AAF06024-6F6C-9160-25BE-31E3B1250425}"/>
              </a:ext>
            </a:extLst>
          </p:cNvPr>
          <p:cNvSpPr>
            <a:spLocks noGrp="1"/>
          </p:cNvSpPr>
          <p:nvPr>
            <p:ph type="body" sz="quarter" idx="16"/>
          </p:nvPr>
        </p:nvSpPr>
        <p:spPr>
          <a:xfrm>
            <a:off x="456670" y="424434"/>
            <a:ext cx="4726115" cy="803654"/>
          </a:xfrm>
          <a:prstGeom prst="rect">
            <a:avLst/>
          </a:prstGeom>
        </p:spPr>
        <p:txBody>
          <a:bodyPr/>
          <a:lstStyle/>
          <a:p>
            <a:r>
              <a:rPr lang="en-US"/>
              <a:t>Click to See Videos</a:t>
            </a:r>
          </a:p>
        </p:txBody>
      </p:sp>
      <p:cxnSp>
        <p:nvCxnSpPr>
          <p:cNvPr id="2" name="Straight Connector 1">
            <a:extLst>
              <a:ext uri="{FF2B5EF4-FFF2-40B4-BE49-F238E27FC236}">
                <a16:creationId xmlns:a16="http://schemas.microsoft.com/office/drawing/2014/main" id="{28C14F03-ED70-3EC7-0763-EC443BA6D439}"/>
              </a:ext>
            </a:extLst>
          </p:cNvPr>
          <p:cNvCxnSpPr>
            <a:cxnSpLocks/>
          </p:cNvCxnSpPr>
          <p:nvPr/>
        </p:nvCxnSpPr>
        <p:spPr>
          <a:xfrm>
            <a:off x="0" y="1240770"/>
            <a:ext cx="32221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44E7A9A3-7785-A766-6346-997E2919A7A2}"/>
              </a:ext>
            </a:extLst>
          </p:cNvPr>
          <p:cNvSpPr>
            <a:spLocks noGrp="1"/>
          </p:cNvSpPr>
          <p:nvPr>
            <p:ph type="body" sz="quarter" idx="18"/>
          </p:nvPr>
        </p:nvSpPr>
        <p:spPr>
          <a:xfrm>
            <a:off x="395069" y="1367799"/>
            <a:ext cx="5977156" cy="3849918"/>
          </a:xfrm>
        </p:spPr>
        <p:txBody>
          <a:bodyPr/>
          <a:lstStyle/>
          <a:p>
            <a:pPr>
              <a:spcAft>
                <a:spcPts val="600"/>
              </a:spcAft>
            </a:pPr>
            <a:r>
              <a:rPr lang="en-US" sz="2800" b="1" dirty="0">
                <a:solidFill>
                  <a:srgbClr val="EC7C69"/>
                </a:solidFill>
              </a:rPr>
              <a:t>Name: </a:t>
            </a:r>
            <a:r>
              <a:rPr lang="fr-FR" sz="2800" dirty="0">
                <a:solidFill>
                  <a:srgbClr val="414141"/>
                </a:solidFill>
              </a:rPr>
              <a:t>Cabiner</a:t>
            </a:r>
          </a:p>
          <a:p>
            <a:pPr>
              <a:spcAft>
                <a:spcPts val="600"/>
              </a:spcAft>
            </a:pPr>
            <a:endParaRPr lang="fr-FR" sz="2000" dirty="0">
              <a:solidFill>
                <a:srgbClr val="414141"/>
              </a:solidFill>
            </a:endParaRPr>
          </a:p>
          <a:p>
            <a:pPr>
              <a:spcAft>
                <a:spcPts val="600"/>
              </a:spcAft>
            </a:pPr>
            <a:r>
              <a:rPr lang="en-US" b="1" dirty="0">
                <a:solidFill>
                  <a:srgbClr val="EC7C69"/>
                </a:solidFill>
              </a:rPr>
              <a:t>Video 1 - A </a:t>
            </a:r>
            <a:r>
              <a:rPr lang="en-US" b="1" dirty="0" err="1">
                <a:solidFill>
                  <a:srgbClr val="EC7C69"/>
                </a:solidFill>
              </a:rPr>
              <a:t>Cabiner</a:t>
            </a:r>
            <a:r>
              <a:rPr lang="en-US" b="1" dirty="0">
                <a:solidFill>
                  <a:srgbClr val="EC7C69"/>
                </a:solidFill>
              </a:rPr>
              <a:t> Story </a:t>
            </a:r>
            <a:r>
              <a:rPr lang="en-US" dirty="0">
                <a:solidFill>
                  <a:srgbClr val="414141"/>
                </a:solidFill>
              </a:rPr>
              <a:t>shows the unique experience the guests will experience by pumping their own water and chopping wood in a tiny small house off-grid in the middle of Dutch nature.</a:t>
            </a:r>
            <a:endParaRPr lang="en-US" dirty="0"/>
          </a:p>
          <a:p>
            <a:pPr>
              <a:spcAft>
                <a:spcPts val="600"/>
              </a:spcAft>
            </a:pPr>
            <a:endParaRPr lang="en-US" b="1" dirty="0"/>
          </a:p>
          <a:p>
            <a:pPr>
              <a:spcAft>
                <a:spcPts val="600"/>
              </a:spcAft>
            </a:pPr>
            <a:r>
              <a:rPr lang="en-US" b="1" dirty="0">
                <a:solidFill>
                  <a:srgbClr val="EC7C69"/>
                </a:solidFill>
              </a:rPr>
              <a:t>Video 2 - Traveler’s experience </a:t>
            </a:r>
            <a:r>
              <a:rPr lang="en-US" dirty="0">
                <a:solidFill>
                  <a:srgbClr val="414141"/>
                </a:solidFill>
              </a:rPr>
              <a:t>This video showcases </a:t>
            </a:r>
            <a:r>
              <a:rPr lang="en-US" dirty="0"/>
              <a:t>the first-hand experience of a couple using a </a:t>
            </a:r>
            <a:r>
              <a:rPr lang="en-US" dirty="0" err="1"/>
              <a:t>Cabiner</a:t>
            </a:r>
            <a:r>
              <a:rPr lang="en-US" dirty="0"/>
              <a:t> cabin while travelling through the Netherlands. Showcasing the uniqueness of the experience and of the context can help you to promote the key features and context of your alternative accommodation.</a:t>
            </a:r>
            <a:endParaRPr lang="en-US" dirty="0">
              <a:solidFill>
                <a:srgbClr val="414141"/>
              </a:solidFill>
            </a:endParaRPr>
          </a:p>
        </p:txBody>
      </p:sp>
      <p:pic>
        <p:nvPicPr>
          <p:cNvPr id="8" name="Picture Placeholder 7">
            <a:hlinkClick r:id="rId2"/>
            <a:extLst>
              <a:ext uri="{FF2B5EF4-FFF2-40B4-BE49-F238E27FC236}">
                <a16:creationId xmlns:a16="http://schemas.microsoft.com/office/drawing/2014/main" id="{80042625-88B6-8393-EE48-2BDA020535CD}"/>
              </a:ext>
            </a:extLst>
          </p:cNvPr>
          <p:cNvPicPr>
            <a:picLocks noGrp="1" noChangeAspect="1"/>
          </p:cNvPicPr>
          <p:nvPr>
            <p:ph type="pic" sz="quarter" idx="20"/>
          </p:nvPr>
        </p:nvPicPr>
        <p:blipFill>
          <a:blip r:embed="rId3"/>
          <a:srcRect l="6691" r="6691"/>
          <a:stretch/>
        </p:blipFill>
        <p:spPr>
          <a:xfrm>
            <a:off x="7143400" y="1219242"/>
            <a:ext cx="3918486" cy="2209758"/>
          </a:xfrm>
        </p:spPr>
      </p:pic>
      <p:sp>
        <p:nvSpPr>
          <p:cNvPr id="16" name="TextBox 15">
            <a:extLst>
              <a:ext uri="{FF2B5EF4-FFF2-40B4-BE49-F238E27FC236}">
                <a16:creationId xmlns:a16="http://schemas.microsoft.com/office/drawing/2014/main" id="{2593BBE9-B783-6826-009C-90EAF0A776E1}"/>
              </a:ext>
            </a:extLst>
          </p:cNvPr>
          <p:cNvSpPr txBox="1"/>
          <p:nvPr/>
        </p:nvSpPr>
        <p:spPr>
          <a:xfrm>
            <a:off x="5978096" y="424434"/>
            <a:ext cx="6100762" cy="369332"/>
          </a:xfrm>
          <a:prstGeom prst="rect">
            <a:avLst/>
          </a:prstGeom>
          <a:noFill/>
        </p:spPr>
        <p:txBody>
          <a:bodyPr wrap="square">
            <a:spAutoFit/>
          </a:bodyPr>
          <a:lstStyle/>
          <a:p>
            <a:pPr algn="ctr"/>
            <a:r>
              <a:rPr lang="en-US" sz="1800" b="1">
                <a:solidFill>
                  <a:srgbClr val="414141"/>
                </a:solidFill>
              </a:rPr>
              <a:t>Link: </a:t>
            </a:r>
            <a:r>
              <a:rPr lang="en-US" sz="1800">
                <a:solidFill>
                  <a:srgbClr val="414141"/>
                </a:solidFill>
                <a:hlinkClick r:id="rId2"/>
              </a:rPr>
              <a:t>https://www.youtube.com/watch?v=ZqE5xanR1sg</a:t>
            </a:r>
            <a:endParaRPr lang="en-US" sz="1800">
              <a:solidFill>
                <a:srgbClr val="414141"/>
              </a:solidFill>
            </a:endParaRPr>
          </a:p>
        </p:txBody>
      </p:sp>
      <p:sp>
        <p:nvSpPr>
          <p:cNvPr id="17" name="TextBox 16">
            <a:extLst>
              <a:ext uri="{FF2B5EF4-FFF2-40B4-BE49-F238E27FC236}">
                <a16:creationId xmlns:a16="http://schemas.microsoft.com/office/drawing/2014/main" id="{5AC96889-F4ED-B999-893C-656AE2B84F13}"/>
              </a:ext>
            </a:extLst>
          </p:cNvPr>
          <p:cNvSpPr txBox="1"/>
          <p:nvPr/>
        </p:nvSpPr>
        <p:spPr>
          <a:xfrm>
            <a:off x="7143400" y="3527093"/>
            <a:ext cx="3429350" cy="369332"/>
          </a:xfrm>
          <a:prstGeom prst="rect">
            <a:avLst/>
          </a:prstGeom>
          <a:noFill/>
        </p:spPr>
        <p:txBody>
          <a:bodyPr wrap="square" rtlCol="0">
            <a:spAutoFit/>
          </a:bodyPr>
          <a:lstStyle/>
          <a:p>
            <a:pPr algn="ctr"/>
            <a:r>
              <a:rPr lang="en-IE">
                <a:solidFill>
                  <a:srgbClr val="414141"/>
                </a:solidFill>
              </a:rPr>
              <a:t>A </a:t>
            </a:r>
            <a:r>
              <a:rPr lang="en-IE" err="1">
                <a:solidFill>
                  <a:srgbClr val="414141"/>
                </a:solidFill>
              </a:rPr>
              <a:t>Cabiner</a:t>
            </a:r>
            <a:r>
              <a:rPr lang="en-IE">
                <a:solidFill>
                  <a:srgbClr val="414141"/>
                </a:solidFill>
              </a:rPr>
              <a:t> story</a:t>
            </a:r>
          </a:p>
        </p:txBody>
      </p:sp>
      <p:pic>
        <p:nvPicPr>
          <p:cNvPr id="19" name="Picture 18">
            <a:hlinkClick r:id="rId4"/>
            <a:extLst>
              <a:ext uri="{FF2B5EF4-FFF2-40B4-BE49-F238E27FC236}">
                <a16:creationId xmlns:a16="http://schemas.microsoft.com/office/drawing/2014/main" id="{07DB0D38-1EAB-A477-9474-44430000FCAE}"/>
              </a:ext>
            </a:extLst>
          </p:cNvPr>
          <p:cNvPicPr>
            <a:picLocks noChangeAspect="1"/>
          </p:cNvPicPr>
          <p:nvPr/>
        </p:nvPicPr>
        <p:blipFill>
          <a:blip r:embed="rId5"/>
          <a:srcRect/>
          <a:stretch/>
        </p:blipFill>
        <p:spPr>
          <a:xfrm>
            <a:off x="7052554" y="4078974"/>
            <a:ext cx="4144462" cy="2277486"/>
          </a:xfrm>
          <a:prstGeom prst="rect">
            <a:avLst/>
          </a:prstGeom>
        </p:spPr>
      </p:pic>
      <p:sp>
        <p:nvSpPr>
          <p:cNvPr id="22" name="Flowchart: Connector 21">
            <a:extLst>
              <a:ext uri="{FF2B5EF4-FFF2-40B4-BE49-F238E27FC236}">
                <a16:creationId xmlns:a16="http://schemas.microsoft.com/office/drawing/2014/main" id="{193BCCEB-A36F-F45A-6921-82EA93CED68B}"/>
              </a:ext>
            </a:extLst>
          </p:cNvPr>
          <p:cNvSpPr/>
          <p:nvPr/>
        </p:nvSpPr>
        <p:spPr>
          <a:xfrm>
            <a:off x="6319487" y="824745"/>
            <a:ext cx="1647825" cy="1610221"/>
          </a:xfrm>
          <a:prstGeom prst="flowChartConnector">
            <a:avLst/>
          </a:prstGeom>
          <a:solidFill>
            <a:srgbClr val="EC7C69"/>
          </a:solidFill>
          <a:ln w="57150">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a:t>Click to Watch Video</a:t>
            </a:r>
          </a:p>
        </p:txBody>
      </p:sp>
      <p:sp>
        <p:nvSpPr>
          <p:cNvPr id="11" name="TextBox 16">
            <a:extLst>
              <a:ext uri="{FF2B5EF4-FFF2-40B4-BE49-F238E27FC236}">
                <a16:creationId xmlns:a16="http://schemas.microsoft.com/office/drawing/2014/main" id="{384B7150-F575-8D4C-8D62-C83313345EB1}"/>
              </a:ext>
            </a:extLst>
          </p:cNvPr>
          <p:cNvSpPr txBox="1"/>
          <p:nvPr/>
        </p:nvSpPr>
        <p:spPr>
          <a:xfrm>
            <a:off x="7313802" y="6361767"/>
            <a:ext cx="3429350" cy="369332"/>
          </a:xfrm>
          <a:prstGeom prst="rect">
            <a:avLst/>
          </a:prstGeom>
          <a:noFill/>
        </p:spPr>
        <p:txBody>
          <a:bodyPr wrap="square" rtlCol="0">
            <a:spAutoFit/>
          </a:bodyPr>
          <a:lstStyle/>
          <a:p>
            <a:pPr algn="ctr"/>
            <a:r>
              <a:rPr lang="en-IE" err="1">
                <a:solidFill>
                  <a:srgbClr val="414141"/>
                </a:solidFill>
              </a:rPr>
              <a:t>Traveler’s</a:t>
            </a:r>
            <a:r>
              <a:rPr lang="en-IE">
                <a:solidFill>
                  <a:srgbClr val="414141"/>
                </a:solidFill>
              </a:rPr>
              <a:t> experience</a:t>
            </a:r>
          </a:p>
        </p:txBody>
      </p:sp>
    </p:spTree>
    <p:extLst>
      <p:ext uri="{BB962C8B-B14F-4D97-AF65-F5344CB8AC3E}">
        <p14:creationId xmlns:p14="http://schemas.microsoft.com/office/powerpoint/2010/main" val="3614584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2C309-7D47-6928-7054-660E393B56B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E4820D4-BAD7-868D-142B-3F5F177238E3}"/>
              </a:ext>
            </a:extLst>
          </p:cNvPr>
          <p:cNvSpPr>
            <a:spLocks noGrp="1"/>
          </p:cNvSpPr>
          <p:nvPr>
            <p:ph type="body" sz="quarter" idx="18"/>
          </p:nvPr>
        </p:nvSpPr>
        <p:spPr>
          <a:xfrm>
            <a:off x="675020" y="3392026"/>
            <a:ext cx="2982579" cy="1049221"/>
          </a:xfrm>
        </p:spPr>
        <p:txBody>
          <a:bodyPr/>
          <a:lstStyle/>
          <a:p>
            <a:pPr>
              <a:lnSpc>
                <a:spcPct val="100000"/>
              </a:lnSpc>
            </a:pPr>
            <a:r>
              <a:rPr lang="en-GB" sz="3200" b="1" dirty="0"/>
              <a:t>Nature-based experience</a:t>
            </a:r>
            <a:endParaRPr lang="en-GB" sz="3200" dirty="0"/>
          </a:p>
        </p:txBody>
      </p:sp>
      <p:sp>
        <p:nvSpPr>
          <p:cNvPr id="3" name="Text Placeholder 2">
            <a:extLst>
              <a:ext uri="{FF2B5EF4-FFF2-40B4-BE49-F238E27FC236}">
                <a16:creationId xmlns:a16="http://schemas.microsoft.com/office/drawing/2014/main" id="{61D231DA-705F-2754-DA66-7152FADB3A3B}"/>
              </a:ext>
            </a:extLst>
          </p:cNvPr>
          <p:cNvSpPr>
            <a:spLocks noGrp="1"/>
          </p:cNvSpPr>
          <p:nvPr>
            <p:ph type="body" sz="quarter" idx="19"/>
          </p:nvPr>
        </p:nvSpPr>
        <p:spPr>
          <a:xfrm>
            <a:off x="691820" y="2267551"/>
            <a:ext cx="2965780" cy="385564"/>
          </a:xfrm>
        </p:spPr>
        <p:txBody>
          <a:bodyPr/>
          <a:lstStyle/>
          <a:p>
            <a:r>
              <a:rPr lang="fr-FR" sz="3200" dirty="0"/>
              <a:t>Cabiner, </a:t>
            </a:r>
            <a:r>
              <a:rPr lang="fr-FR" sz="3200" dirty="0" err="1"/>
              <a:t>Netherlands</a:t>
            </a:r>
            <a:r>
              <a:rPr lang="fr-FR" sz="3200" dirty="0"/>
              <a:t> </a:t>
            </a:r>
            <a:endParaRPr lang="en-GB" sz="3200" dirty="0"/>
          </a:p>
        </p:txBody>
      </p:sp>
      <p:sp>
        <p:nvSpPr>
          <p:cNvPr id="8" name="Text Placeholder 7">
            <a:extLst>
              <a:ext uri="{FF2B5EF4-FFF2-40B4-BE49-F238E27FC236}">
                <a16:creationId xmlns:a16="http://schemas.microsoft.com/office/drawing/2014/main" id="{5AC2EBA3-BB7D-779E-540C-670680A26EB4}"/>
              </a:ext>
            </a:extLst>
          </p:cNvPr>
          <p:cNvSpPr>
            <a:spLocks noGrp="1"/>
          </p:cNvSpPr>
          <p:nvPr>
            <p:ph type="body" sz="quarter" idx="66"/>
          </p:nvPr>
        </p:nvSpPr>
        <p:spPr/>
        <p:txBody>
          <a:bodyPr/>
          <a:lstStyle/>
          <a:p>
            <a:r>
              <a:rPr lang="en-GB"/>
              <a:t>Photo Credit: </a:t>
            </a:r>
            <a:r>
              <a:rPr lang="fr-FR"/>
              <a:t>Cabiner (NL)</a:t>
            </a:r>
            <a:endParaRPr lang="en-GB"/>
          </a:p>
        </p:txBody>
      </p:sp>
      <p:sp>
        <p:nvSpPr>
          <p:cNvPr id="11" name="Slide Number Placeholder 5">
            <a:extLst>
              <a:ext uri="{FF2B5EF4-FFF2-40B4-BE49-F238E27FC236}">
                <a16:creationId xmlns:a16="http://schemas.microsoft.com/office/drawing/2014/main" id="{382FBD43-F89F-27F2-7668-C24357A2C3F5}"/>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3</a:t>
            </a:fld>
            <a:endParaRPr lang="fr-CA"/>
          </a:p>
        </p:txBody>
      </p:sp>
      <p:pic>
        <p:nvPicPr>
          <p:cNvPr id="21" name="Picture Placeholder 20">
            <a:extLst>
              <a:ext uri="{FF2B5EF4-FFF2-40B4-BE49-F238E27FC236}">
                <a16:creationId xmlns:a16="http://schemas.microsoft.com/office/drawing/2014/main" id="{8EA3CC65-64C6-F22A-2072-0C0A6AB522CE}"/>
              </a:ext>
            </a:extLst>
          </p:cNvPr>
          <p:cNvPicPr>
            <a:picLocks noGrp="1" noChangeAspect="1"/>
          </p:cNvPicPr>
          <p:nvPr>
            <p:ph type="pic" sz="quarter" idx="10"/>
          </p:nvPr>
        </p:nvPicPr>
        <p:blipFill>
          <a:blip r:embed="rId2"/>
          <a:srcRect l="834" r="834"/>
          <a:stretch/>
        </p:blipFill>
        <p:spPr>
          <a:xfrm>
            <a:off x="391600" y="0"/>
            <a:ext cx="3423163" cy="1945748"/>
          </a:xfrm>
        </p:spPr>
      </p:pic>
      <p:sp>
        <p:nvSpPr>
          <p:cNvPr id="15" name="Text Placeholder 4">
            <a:extLst>
              <a:ext uri="{FF2B5EF4-FFF2-40B4-BE49-F238E27FC236}">
                <a16:creationId xmlns:a16="http://schemas.microsoft.com/office/drawing/2014/main" id="{D58F3BEE-1EAA-F1BE-280B-2813B1580D50}"/>
              </a:ext>
            </a:extLst>
          </p:cNvPr>
          <p:cNvSpPr txBox="1">
            <a:spLocks/>
          </p:cNvSpPr>
          <p:nvPr/>
        </p:nvSpPr>
        <p:spPr>
          <a:xfrm>
            <a:off x="4264734" y="268780"/>
            <a:ext cx="6908091" cy="514778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200" b="1" dirty="0">
                <a:solidFill>
                  <a:srgbClr val="EC7C69"/>
                </a:solidFill>
              </a:rPr>
              <a:t>Reconnecting People with Nature:</a:t>
            </a:r>
            <a:r>
              <a:rPr lang="en-US" sz="2200" dirty="0">
                <a:solidFill>
                  <a:srgbClr val="414141"/>
                </a:solidFill>
              </a:rPr>
              <a:t> </a:t>
            </a:r>
            <a:r>
              <a:rPr lang="en-US" sz="2200" dirty="0" err="1">
                <a:solidFill>
                  <a:srgbClr val="414141"/>
                </a:solidFill>
              </a:rPr>
              <a:t>Cabiner</a:t>
            </a:r>
            <a:r>
              <a:rPr lang="en-US" sz="2200" dirty="0">
                <a:solidFill>
                  <a:srgbClr val="414141"/>
                </a:solidFill>
              </a:rPr>
              <a:t> illustrates how accommodation can become a tool for rewilding and mental restoration. By requiring guests to hike to remote cabins, it creates a slowed-down experience that enhances awareness of natural surroundings—offering a model for integrating physical activity, nature immersion, and minimalist tourism in hospitality entrepreneurship.</a:t>
            </a:r>
          </a:p>
          <a:p>
            <a:pPr>
              <a:spcAft>
                <a:spcPts val="1200"/>
              </a:spcAft>
            </a:pPr>
            <a:endParaRPr lang="en-US" sz="2200" dirty="0">
              <a:solidFill>
                <a:srgbClr val="414141"/>
              </a:solidFill>
            </a:endParaRPr>
          </a:p>
          <a:p>
            <a:pPr>
              <a:spcAft>
                <a:spcPts val="1200"/>
              </a:spcAft>
            </a:pPr>
            <a:r>
              <a:rPr lang="en-US" sz="2200" b="1" dirty="0">
                <a:solidFill>
                  <a:srgbClr val="EC7C69"/>
                </a:solidFill>
              </a:rPr>
              <a:t>Sustainable Off-Grid Design: </a:t>
            </a:r>
            <a:r>
              <a:rPr lang="en-US" sz="2200" dirty="0" err="1">
                <a:solidFill>
                  <a:srgbClr val="414141"/>
                </a:solidFill>
              </a:rPr>
              <a:t>Cabiner</a:t>
            </a:r>
            <a:r>
              <a:rPr lang="en-US" sz="2200" dirty="0">
                <a:solidFill>
                  <a:srgbClr val="414141"/>
                </a:solidFill>
              </a:rPr>
              <a:t> demonstrates how sustainability and autonomy can drive innovation in hospitality. Each cabin operates off-grid with solar panels, water pumps, and composting systems. Designed to leave no trace, this approach offers valuable insights into low-impact, mobile architecture and regenerative design as emerging business opportunities in eco-conscious tourism.</a:t>
            </a:r>
          </a:p>
          <a:p>
            <a:pPr>
              <a:spcAft>
                <a:spcPts val="1200"/>
              </a:spcAft>
            </a:pPr>
            <a:endParaRPr lang="en-GB" sz="2200" dirty="0">
              <a:solidFill>
                <a:srgbClr val="414141"/>
              </a:solidFill>
            </a:endParaRPr>
          </a:p>
        </p:txBody>
      </p:sp>
    </p:spTree>
    <p:extLst>
      <p:ext uri="{BB962C8B-B14F-4D97-AF65-F5344CB8AC3E}">
        <p14:creationId xmlns:p14="http://schemas.microsoft.com/office/powerpoint/2010/main" val="3850289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662B-5BDD-7AC9-0A64-ED919FCA3E48}"/>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E6601EF-C0A6-99C4-5E6B-023FC65CEE55}"/>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4</a:t>
            </a:fld>
            <a:endParaRPr lang="fr-CA"/>
          </a:p>
        </p:txBody>
      </p:sp>
      <p:sp>
        <p:nvSpPr>
          <p:cNvPr id="4" name="Text Placeholder 3">
            <a:extLst>
              <a:ext uri="{FF2B5EF4-FFF2-40B4-BE49-F238E27FC236}">
                <a16:creationId xmlns:a16="http://schemas.microsoft.com/office/drawing/2014/main" id="{1B9A7EEC-A726-3CA2-22C8-55FEAFD8263A}"/>
              </a:ext>
            </a:extLst>
          </p:cNvPr>
          <p:cNvSpPr>
            <a:spLocks noGrp="1"/>
          </p:cNvSpPr>
          <p:nvPr>
            <p:ph type="body" sz="quarter" idx="18"/>
          </p:nvPr>
        </p:nvSpPr>
        <p:spPr>
          <a:xfrm>
            <a:off x="209550" y="1045277"/>
            <a:ext cx="6372812" cy="3499183"/>
          </a:xfrm>
          <a:prstGeom prst="rect">
            <a:avLst/>
          </a:prstGeom>
        </p:spPr>
        <p:txBody>
          <a:bodyPr/>
          <a:lstStyle/>
          <a:p>
            <a:endParaRPr lang="en-US" sz="2200" dirty="0">
              <a:solidFill>
                <a:srgbClr val="414141"/>
              </a:solidFill>
            </a:endParaRPr>
          </a:p>
          <a:p>
            <a:pPr marL="342900" indent="-342900">
              <a:buFont typeface="Wingdings" panose="05000000000000000000" pitchFamily="2" charset="2"/>
              <a:buChar char="v"/>
            </a:pPr>
            <a:r>
              <a:rPr lang="en-US" sz="2200" b="1" dirty="0">
                <a:solidFill>
                  <a:srgbClr val="414141"/>
                </a:solidFill>
              </a:rPr>
              <a:t>Nature as core experience: </a:t>
            </a:r>
            <a:r>
              <a:rPr lang="en-US" dirty="0"/>
              <a:t>By designing accesses through hiking and/or connecting your accommodation to nature, you can turn the journey itself into an immersive, reflective part of your guest’s experience.</a:t>
            </a:r>
          </a:p>
          <a:p>
            <a:pPr marL="342900" indent="-342900">
              <a:buFont typeface="Wingdings" panose="05000000000000000000" pitchFamily="2" charset="2"/>
              <a:buChar char="v"/>
            </a:pPr>
            <a:r>
              <a:rPr lang="en-US" b="1" dirty="0"/>
              <a:t>S</a:t>
            </a:r>
            <a:r>
              <a:rPr lang="en-US" sz="2200" b="1" dirty="0">
                <a:solidFill>
                  <a:srgbClr val="414141"/>
                </a:solidFill>
              </a:rPr>
              <a:t>ustainable innovative design</a:t>
            </a:r>
            <a:r>
              <a:rPr lang="en-US" b="1" dirty="0"/>
              <a:t>: </a:t>
            </a:r>
            <a:r>
              <a:rPr lang="en-US" dirty="0"/>
              <a:t>By using off-grid systems like solar power and composting toilets, you can embed sustainability into your accommodation while reducing reliance on fixed infrastructure and utilities</a:t>
            </a:r>
          </a:p>
          <a:p>
            <a:pPr marL="342900" indent="-342900">
              <a:buFont typeface="Wingdings" panose="05000000000000000000" pitchFamily="2" charset="2"/>
              <a:buChar char="v"/>
            </a:pPr>
            <a:r>
              <a:rPr lang="en-US" sz="2200" b="1" dirty="0">
                <a:solidFill>
                  <a:srgbClr val="414141"/>
                </a:solidFill>
              </a:rPr>
              <a:t>Unique </a:t>
            </a:r>
            <a:r>
              <a:rPr lang="en-US" b="1" dirty="0"/>
              <a:t>experience</a:t>
            </a:r>
            <a:r>
              <a:rPr lang="en-US" sz="2200" dirty="0">
                <a:solidFill>
                  <a:srgbClr val="414141"/>
                </a:solidFill>
              </a:rPr>
              <a:t>: By limiting access and offering remote, minimalist stays, you can create a sense of escape and exclusivity that sets your accommodation apart from conventional options.</a:t>
            </a:r>
          </a:p>
        </p:txBody>
      </p:sp>
      <p:sp>
        <p:nvSpPr>
          <p:cNvPr id="5" name="Text Placeholder 4">
            <a:extLst>
              <a:ext uri="{FF2B5EF4-FFF2-40B4-BE49-F238E27FC236}">
                <a16:creationId xmlns:a16="http://schemas.microsoft.com/office/drawing/2014/main" id="{D633A95B-FE9A-8940-B491-308BE239285B}"/>
              </a:ext>
            </a:extLst>
          </p:cNvPr>
          <p:cNvSpPr>
            <a:spLocks noGrp="1"/>
          </p:cNvSpPr>
          <p:nvPr>
            <p:ph type="body" sz="quarter" idx="16"/>
          </p:nvPr>
        </p:nvSpPr>
        <p:spPr>
          <a:xfrm>
            <a:off x="209550" y="241623"/>
            <a:ext cx="4726115" cy="803654"/>
          </a:xfrm>
          <a:prstGeom prst="rect">
            <a:avLst/>
          </a:prstGeom>
        </p:spPr>
        <p:txBody>
          <a:bodyPr/>
          <a:lstStyle/>
          <a:p>
            <a:r>
              <a:rPr lang="en-US"/>
              <a:t>Key Takeaways</a:t>
            </a:r>
          </a:p>
        </p:txBody>
      </p:sp>
      <p:sp>
        <p:nvSpPr>
          <p:cNvPr id="8" name="Text Placeholder 7">
            <a:extLst>
              <a:ext uri="{FF2B5EF4-FFF2-40B4-BE49-F238E27FC236}">
                <a16:creationId xmlns:a16="http://schemas.microsoft.com/office/drawing/2014/main" id="{C67B9712-1C1F-6466-60BA-0277DB81CBD8}"/>
              </a:ext>
            </a:extLst>
          </p:cNvPr>
          <p:cNvSpPr>
            <a:spLocks noGrp="1"/>
          </p:cNvSpPr>
          <p:nvPr>
            <p:ph type="body" sz="quarter" idx="65"/>
          </p:nvPr>
        </p:nvSpPr>
        <p:spPr/>
        <p:txBody>
          <a:bodyPr/>
          <a:lstStyle/>
          <a:p>
            <a:r>
              <a:rPr lang="en-GB"/>
              <a:t>Photo Credit: </a:t>
            </a:r>
            <a:r>
              <a:rPr lang="fr-FR" err="1"/>
              <a:t>Bunk</a:t>
            </a:r>
            <a:r>
              <a:rPr lang="fr-FR"/>
              <a:t> Amsterdam</a:t>
            </a:r>
            <a:endParaRPr lang="en-GB"/>
          </a:p>
        </p:txBody>
      </p:sp>
      <p:cxnSp>
        <p:nvCxnSpPr>
          <p:cNvPr id="2" name="Straight Connector 1">
            <a:extLst>
              <a:ext uri="{FF2B5EF4-FFF2-40B4-BE49-F238E27FC236}">
                <a16:creationId xmlns:a16="http://schemas.microsoft.com/office/drawing/2014/main" id="{33DC6738-5B33-C2AA-3B2F-5F8C8B932E88}"/>
              </a:ext>
            </a:extLst>
          </p:cNvPr>
          <p:cNvCxnSpPr>
            <a:cxnSpLocks/>
          </p:cNvCxnSpPr>
          <p:nvPr/>
        </p:nvCxnSpPr>
        <p:spPr>
          <a:xfrm>
            <a:off x="0" y="955657"/>
            <a:ext cx="32221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898D0CD9-A1AC-6790-F6BA-776D53F795A9}"/>
              </a:ext>
            </a:extLst>
          </p:cNvPr>
          <p:cNvPicPr>
            <a:picLocks noGrp="1" noChangeAspect="1"/>
          </p:cNvPicPr>
          <p:nvPr>
            <p:ph type="pic" sz="quarter" idx="13"/>
          </p:nvPr>
        </p:nvPicPr>
        <p:blipFill>
          <a:blip r:embed="rId2"/>
          <a:srcRect l="11786" r="11786"/>
          <a:stretch/>
        </p:blipFill>
        <p:spPr>
          <a:xfrm>
            <a:off x="6966760" y="2884487"/>
            <a:ext cx="3896842" cy="3973513"/>
          </a:xfrm>
        </p:spPr>
      </p:pic>
    </p:spTree>
    <p:extLst>
      <p:ext uri="{BB962C8B-B14F-4D97-AF65-F5344CB8AC3E}">
        <p14:creationId xmlns:p14="http://schemas.microsoft.com/office/powerpoint/2010/main" val="73273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38E276-227A-63EC-D34E-B71F75ECED97}"/>
              </a:ext>
            </a:extLst>
          </p:cNvPr>
          <p:cNvSpPr>
            <a:spLocks noGrp="1"/>
          </p:cNvSpPr>
          <p:nvPr>
            <p:ph type="body" sz="quarter" idx="42"/>
          </p:nvPr>
        </p:nvSpPr>
        <p:spPr/>
        <p:txBody>
          <a:bodyPr/>
          <a:lstStyle/>
          <a:p>
            <a:r>
              <a:rPr lang="fr-FR" sz="2000" b="0" dirty="0"/>
              <a:t>Cabiner, </a:t>
            </a:r>
            <a:r>
              <a:rPr lang="en-US" sz="2000" b="0" dirty="0"/>
              <a:t>Netherlands</a:t>
            </a:r>
            <a:endParaRPr lang="en-GB" sz="2000" b="0" dirty="0"/>
          </a:p>
        </p:txBody>
      </p:sp>
      <p:sp>
        <p:nvSpPr>
          <p:cNvPr id="2" name="Slide Number Placeholder 5">
            <a:extLst>
              <a:ext uri="{FF2B5EF4-FFF2-40B4-BE49-F238E27FC236}">
                <a16:creationId xmlns:a16="http://schemas.microsoft.com/office/drawing/2014/main" id="{8668702D-FDEB-6201-57CA-430E5F781C2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a:t>
            </a:fld>
            <a:endParaRPr lang="fr-CA" sz="1200" dirty="0"/>
          </a:p>
        </p:txBody>
      </p:sp>
      <p:pic>
        <p:nvPicPr>
          <p:cNvPr id="19" name="Picture 18">
            <a:extLst>
              <a:ext uri="{FF2B5EF4-FFF2-40B4-BE49-F238E27FC236}">
                <a16:creationId xmlns:a16="http://schemas.microsoft.com/office/drawing/2014/main" id="{653EA202-EB02-6FEB-3536-1721E685D7CB}"/>
              </a:ext>
            </a:extLst>
          </p:cNvPr>
          <p:cNvPicPr>
            <a:picLocks noChangeAspect="1"/>
          </p:cNvPicPr>
          <p:nvPr/>
        </p:nvPicPr>
        <p:blipFill>
          <a:blip r:embed="rId2"/>
          <a:stretch>
            <a:fillRect/>
          </a:stretch>
        </p:blipFill>
        <p:spPr>
          <a:xfrm>
            <a:off x="5477612" y="-10668"/>
            <a:ext cx="6039168" cy="6868668"/>
          </a:xfrm>
          <a:prstGeom prst="rect">
            <a:avLst/>
          </a:prstGeom>
        </p:spPr>
      </p:pic>
      <p:pic>
        <p:nvPicPr>
          <p:cNvPr id="21" name="Picture 20">
            <a:extLst>
              <a:ext uri="{FF2B5EF4-FFF2-40B4-BE49-F238E27FC236}">
                <a16:creationId xmlns:a16="http://schemas.microsoft.com/office/drawing/2014/main" id="{F9CBBE75-776B-D174-BDD5-56BDFBE5B005}"/>
              </a:ext>
            </a:extLst>
          </p:cNvPr>
          <p:cNvPicPr>
            <a:picLocks noChangeAspect="1"/>
          </p:cNvPicPr>
          <p:nvPr/>
        </p:nvPicPr>
        <p:blipFill>
          <a:blip r:embed="rId3"/>
          <a:srcRect l="15073" b="6915"/>
          <a:stretch>
            <a:fillRect/>
          </a:stretch>
        </p:blipFill>
        <p:spPr>
          <a:xfrm>
            <a:off x="0" y="1"/>
            <a:ext cx="5477612" cy="6868668"/>
          </a:xfrm>
          <a:prstGeom prst="rect">
            <a:avLst/>
          </a:prstGeom>
        </p:spPr>
      </p:pic>
    </p:spTree>
    <p:extLst>
      <p:ext uri="{BB962C8B-B14F-4D97-AF65-F5344CB8AC3E}">
        <p14:creationId xmlns:p14="http://schemas.microsoft.com/office/powerpoint/2010/main" val="257974647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1004a1fcfdaedc499d1fdbf9e606bbc9">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c246fbac5ae566393edce5c1df43e7b4"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2.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12B7FC3-1DFB-416B-A34E-EFD21FB5BE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275</TotalTime>
  <Words>475</Words>
  <Application>Microsoft Office PowerPoint</Application>
  <PresentationFormat>Widescreen</PresentationFormat>
  <Paragraphs>40</Paragraphs>
  <Slides>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Montserrat</vt:lpstr>
      <vt:lpstr>Montserrat Light</vt:lpstr>
      <vt:lpstr>Wingdings</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152</cp:revision>
  <dcterms:created xsi:type="dcterms:W3CDTF">2020-10-14T13:32:04Z</dcterms:created>
  <dcterms:modified xsi:type="dcterms:W3CDTF">2025-08-19T15:59:28Z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