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2"/>
  </p:notesMasterIdLst>
  <p:handoutMasterIdLst>
    <p:handoutMasterId r:id="rId43"/>
  </p:handoutMasterIdLst>
  <p:sldIdLst>
    <p:sldId id="1389" r:id="rId5"/>
    <p:sldId id="257" r:id="rId6"/>
    <p:sldId id="1403" r:id="rId7"/>
    <p:sldId id="1576" r:id="rId8"/>
    <p:sldId id="715" r:id="rId9"/>
    <p:sldId id="1577" r:id="rId10"/>
    <p:sldId id="1422" r:id="rId11"/>
    <p:sldId id="1488" r:id="rId12"/>
    <p:sldId id="1593" r:id="rId13"/>
    <p:sldId id="268" r:id="rId14"/>
    <p:sldId id="1609" r:id="rId15"/>
    <p:sldId id="1400" r:id="rId16"/>
    <p:sldId id="1579" r:id="rId17"/>
    <p:sldId id="1602" r:id="rId18"/>
    <p:sldId id="1584" r:id="rId19"/>
    <p:sldId id="1594" r:id="rId20"/>
    <p:sldId id="1595" r:id="rId21"/>
    <p:sldId id="1596" r:id="rId22"/>
    <p:sldId id="1597" r:id="rId23"/>
    <p:sldId id="1598" r:id="rId24"/>
    <p:sldId id="1599" r:id="rId25"/>
    <p:sldId id="1600" r:id="rId26"/>
    <p:sldId id="1590" r:id="rId27"/>
    <p:sldId id="1606" r:id="rId28"/>
    <p:sldId id="1404" r:id="rId29"/>
    <p:sldId id="1478" r:id="rId30"/>
    <p:sldId id="1588" r:id="rId31"/>
    <p:sldId id="1589" r:id="rId32"/>
    <p:sldId id="1607" r:id="rId33"/>
    <p:sldId id="1604" r:id="rId34"/>
    <p:sldId id="1608" r:id="rId35"/>
    <p:sldId id="1489" r:id="rId36"/>
    <p:sldId id="1585" r:id="rId37"/>
    <p:sldId id="1586" r:id="rId38"/>
    <p:sldId id="1399" r:id="rId39"/>
    <p:sldId id="1587" r:id="rId40"/>
    <p:sldId id="1402" r:id="rId41"/>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D6D1E-1627-C361-10E7-F5411C5295C7}" name="Kjartan Bollason - HOL" initials="KH" userId="S::kjartan@holar.is::1445eabb-cb7d-4a40-93f8-3a9d43ef6b96" providerId="AD"/>
  <p188:author id="{3A646A2A-5463-31BB-24B8-887E45DDAF69}" name="Orla Casey" initials="OC" userId="S::orla@momentumconsulting.ie::ee9f56f0-43a2-47ae-a5b8-d4a7d2f5cec3" providerId="AD"/>
  <p188:author id="{CDEE7B43-E15E-DDBC-E647-F7CDA4D2A392}" name="Catriona.Murphy" initials="Ca" userId="S::catriona.murphy_tus.ie#ext#@reiknistofnun.onmicrosoft.com::8b535ec4-35cb-43c7-9541-bb97663a9aec" providerId="AD"/>
  <p188:author id="{7CAADE7B-0596-6B4D-7283-206E085B6C0A}" name="Tatjana Klakočar" initials="TK" userId="S::tatjana.klakocar_vsgt.si#ext#@reiknistofnun.onmicrosoft.com::4f4c5361-8ee0-4fa0-89aa-f4c6bf1f5c1b" providerId="AD"/>
  <p188:author id="{B7FB2F86-5C14-4A5B-6A72-9A2396CAAED2}" name="Kjartan Bollason" initials="KB" userId="f11355c3228dd10e" providerId="Windows Live"/>
  <p188:author id="{A9EC3BDA-669E-5F0A-F046-E8D167BBA893}" name="Yi Yu" initials="YY" userId="S::yi.yu@tus.ie::6d1f11a7-2b95-4221-98c7-7e3830619cf6" providerId="AD"/>
  <p188:author id="{2F5770EA-9B05-F903-8097-135F1979FDD1}" name="Noelle OConnor" initials="NO" userId="S::noelle.oconnor@tus.ie::b17087ed-ef77-483a-8bab-d7904b9d24ed" providerId="AD"/>
  <p188:author id="{19CC73F2-73AD-D8C9-02BA-2DEC22ED58B2}" name="Catriona Murphy" initials="CM" userId="S::catriona.murphy@tus.ie::50de1f5d-d37b-4c65-86ef-6d98a70961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200"/>
    <a:srgbClr val="EC7C69"/>
    <a:srgbClr val="459597"/>
    <a:srgbClr val="D9D521"/>
    <a:srgbClr val="F1B749"/>
    <a:srgbClr val="2D2C29"/>
    <a:srgbClr val="9AD1FF"/>
    <a:srgbClr val="D01F34"/>
    <a:srgbClr val="5D5952"/>
    <a:srgbClr val="C6C7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5DC5C2-614B-46D4-836F-F4B8EA8171C9}" v="1" dt="2025-12-15T10:58:41.9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3186" y="90"/>
      </p:cViewPr>
      <p:guideLst>
        <p:guide pos="2449"/>
        <p:guide pos="4626"/>
        <p:guide orient="horz" pos="6225"/>
        <p:guide pos="272"/>
        <p:guide orient="horz" pos="8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Klakočar" userId="52d434e4-ce75-449b-9aeb-5e821878ed4a" providerId="ADAL" clId="{D8D32C91-BE42-40E1-B42D-8F1FE048F9A6}"/>
    <pc:docChg chg="modSld">
      <pc:chgData name="Tatjana Klakočar" userId="52d434e4-ce75-449b-9aeb-5e821878ed4a" providerId="ADAL" clId="{D8D32C91-BE42-40E1-B42D-8F1FE048F9A6}" dt="2025-12-15T11:09:48.604" v="246" actId="14100"/>
      <pc:docMkLst>
        <pc:docMk/>
      </pc:docMkLst>
      <pc:sldChg chg="modSp mod">
        <pc:chgData name="Tatjana Klakočar" userId="52d434e4-ce75-449b-9aeb-5e821878ed4a" providerId="ADAL" clId="{D8D32C91-BE42-40E1-B42D-8F1FE048F9A6}" dt="2025-12-15T10:40:40.707" v="0" actId="20577"/>
        <pc:sldMkLst>
          <pc:docMk/>
          <pc:sldMk cId="1538236853" sldId="257"/>
        </pc:sldMkLst>
        <pc:spChg chg="mod">
          <ac:chgData name="Tatjana Klakočar" userId="52d434e4-ce75-449b-9aeb-5e821878ed4a" providerId="ADAL" clId="{D8D32C91-BE42-40E1-B42D-8F1FE048F9A6}" dt="2025-12-15T10:40:40.707" v="0" actId="20577"/>
          <ac:spMkLst>
            <pc:docMk/>
            <pc:sldMk cId="1538236853" sldId="257"/>
            <ac:spMk id="17" creationId="{865AC94C-3996-364F-A4BC-E1C6507ECEEF}"/>
          </ac:spMkLst>
        </pc:spChg>
      </pc:sldChg>
      <pc:sldChg chg="modSp mod">
        <pc:chgData name="Tatjana Klakočar" userId="52d434e4-ce75-449b-9aeb-5e821878ed4a" providerId="ADAL" clId="{D8D32C91-BE42-40E1-B42D-8F1FE048F9A6}" dt="2025-12-15T10:43:37.382" v="76" actId="20577"/>
        <pc:sldMkLst>
          <pc:docMk/>
          <pc:sldMk cId="1678370129" sldId="715"/>
        </pc:sldMkLst>
        <pc:spChg chg="mod">
          <ac:chgData name="Tatjana Klakočar" userId="52d434e4-ce75-449b-9aeb-5e821878ed4a" providerId="ADAL" clId="{D8D32C91-BE42-40E1-B42D-8F1FE048F9A6}" dt="2025-12-15T10:43:37.382" v="76" actId="20577"/>
          <ac:spMkLst>
            <pc:docMk/>
            <pc:sldMk cId="1678370129" sldId="715"/>
            <ac:spMk id="204" creationId="{AF7156A4-5754-3BB7-7705-38770E5855D3}"/>
          </ac:spMkLst>
        </pc:spChg>
      </pc:sldChg>
      <pc:sldChg chg="modSp mod">
        <pc:chgData name="Tatjana Klakočar" userId="52d434e4-ce75-449b-9aeb-5e821878ed4a" providerId="ADAL" clId="{D8D32C91-BE42-40E1-B42D-8F1FE048F9A6}" dt="2025-12-15T10:41:27.963" v="9" actId="20577"/>
        <pc:sldMkLst>
          <pc:docMk/>
          <pc:sldMk cId="3730578741" sldId="1403"/>
        </pc:sldMkLst>
        <pc:spChg chg="mod">
          <ac:chgData name="Tatjana Klakočar" userId="52d434e4-ce75-449b-9aeb-5e821878ed4a" providerId="ADAL" clId="{D8D32C91-BE42-40E1-B42D-8F1FE048F9A6}" dt="2025-12-15T10:41:27.963" v="9" actId="20577"/>
          <ac:spMkLst>
            <pc:docMk/>
            <pc:sldMk cId="3730578741" sldId="1403"/>
            <ac:spMk id="29" creationId="{B8F0D2E9-5CEF-E259-54B8-8E2A5235DE27}"/>
          </ac:spMkLst>
        </pc:spChg>
      </pc:sldChg>
      <pc:sldChg chg="modSp mod">
        <pc:chgData name="Tatjana Klakočar" userId="52d434e4-ce75-449b-9aeb-5e821878ed4a" providerId="ADAL" clId="{D8D32C91-BE42-40E1-B42D-8F1FE048F9A6}" dt="2025-12-15T11:07:06.894" v="210" actId="20577"/>
        <pc:sldMkLst>
          <pc:docMk/>
          <pc:sldMk cId="2191526302" sldId="1478"/>
        </pc:sldMkLst>
        <pc:graphicFrameChg chg="modGraphic">
          <ac:chgData name="Tatjana Klakočar" userId="52d434e4-ce75-449b-9aeb-5e821878ed4a" providerId="ADAL" clId="{D8D32C91-BE42-40E1-B42D-8F1FE048F9A6}" dt="2025-12-15T11:07:06.894" v="210" actId="20577"/>
          <ac:graphicFrameMkLst>
            <pc:docMk/>
            <pc:sldMk cId="2191526302" sldId="1478"/>
            <ac:graphicFrameMk id="9" creationId="{279E7E57-ECB7-45ED-9D2B-A1BA920F1D2E}"/>
          </ac:graphicFrameMkLst>
        </pc:graphicFrameChg>
      </pc:sldChg>
      <pc:sldChg chg="modSp mod">
        <pc:chgData name="Tatjana Klakočar" userId="52d434e4-ce75-449b-9aeb-5e821878ed4a" providerId="ADAL" clId="{D8D32C91-BE42-40E1-B42D-8F1FE048F9A6}" dt="2025-12-15T10:42:52.032" v="61" actId="20577"/>
        <pc:sldMkLst>
          <pc:docMk/>
          <pc:sldMk cId="2964890228" sldId="1576"/>
        </pc:sldMkLst>
        <pc:spChg chg="mod">
          <ac:chgData name="Tatjana Klakočar" userId="52d434e4-ce75-449b-9aeb-5e821878ed4a" providerId="ADAL" clId="{D8D32C91-BE42-40E1-B42D-8F1FE048F9A6}" dt="2025-12-15T10:42:52.032" v="61" actId="20577"/>
          <ac:spMkLst>
            <pc:docMk/>
            <pc:sldMk cId="2964890228" sldId="1576"/>
            <ac:spMk id="13" creationId="{F798AD0A-93F9-BFCE-A7BE-0EB3D0E951B3}"/>
          </ac:spMkLst>
        </pc:spChg>
        <pc:spChg chg="mod">
          <ac:chgData name="Tatjana Klakočar" userId="52d434e4-ce75-449b-9aeb-5e821878ed4a" providerId="ADAL" clId="{D8D32C91-BE42-40E1-B42D-8F1FE048F9A6}" dt="2025-12-15T10:42:04.118" v="29" actId="20577"/>
          <ac:spMkLst>
            <pc:docMk/>
            <pc:sldMk cId="2964890228" sldId="1576"/>
            <ac:spMk id="16" creationId="{3F333D53-F5E2-0A68-8CC6-3378E40300D4}"/>
          </ac:spMkLst>
        </pc:spChg>
      </pc:sldChg>
      <pc:sldChg chg="modSp mod">
        <pc:chgData name="Tatjana Klakočar" userId="52d434e4-ce75-449b-9aeb-5e821878ed4a" providerId="ADAL" clId="{D8D32C91-BE42-40E1-B42D-8F1FE048F9A6}" dt="2025-12-15T10:44:18.266" v="86" actId="20577"/>
        <pc:sldMkLst>
          <pc:docMk/>
          <pc:sldMk cId="3343788559" sldId="1577"/>
        </pc:sldMkLst>
        <pc:spChg chg="mod">
          <ac:chgData name="Tatjana Klakočar" userId="52d434e4-ce75-449b-9aeb-5e821878ed4a" providerId="ADAL" clId="{D8D32C91-BE42-40E1-B42D-8F1FE048F9A6}" dt="2025-12-15T10:44:18.266" v="86" actId="20577"/>
          <ac:spMkLst>
            <pc:docMk/>
            <pc:sldMk cId="3343788559" sldId="1577"/>
            <ac:spMk id="2" creationId="{2474C271-3B8A-BB61-C936-5FC8B5E6AFC5}"/>
          </ac:spMkLst>
        </pc:spChg>
        <pc:spChg chg="mod">
          <ac:chgData name="Tatjana Klakočar" userId="52d434e4-ce75-449b-9aeb-5e821878ed4a" providerId="ADAL" clId="{D8D32C91-BE42-40E1-B42D-8F1FE048F9A6}" dt="2025-12-15T10:43:59.013" v="82" actId="20577"/>
          <ac:spMkLst>
            <pc:docMk/>
            <pc:sldMk cId="3343788559" sldId="1577"/>
            <ac:spMk id="6" creationId="{38DF7D20-F9C9-240C-9452-D3FD66E28042}"/>
          </ac:spMkLst>
        </pc:spChg>
      </pc:sldChg>
      <pc:sldChg chg="modSp mod">
        <pc:chgData name="Tatjana Klakočar" userId="52d434e4-ce75-449b-9aeb-5e821878ed4a" providerId="ADAL" clId="{D8D32C91-BE42-40E1-B42D-8F1FE048F9A6}" dt="2025-12-15T10:51:32.937" v="103" actId="20577"/>
        <pc:sldMkLst>
          <pc:docMk/>
          <pc:sldMk cId="2849403846" sldId="1579"/>
        </pc:sldMkLst>
        <pc:spChg chg="mod">
          <ac:chgData name="Tatjana Klakočar" userId="52d434e4-ce75-449b-9aeb-5e821878ed4a" providerId="ADAL" clId="{D8D32C91-BE42-40E1-B42D-8F1FE048F9A6}" dt="2025-12-15T10:51:32.937" v="103" actId="20577"/>
          <ac:spMkLst>
            <pc:docMk/>
            <pc:sldMk cId="2849403846" sldId="1579"/>
            <ac:spMk id="4" creationId="{DEBC9575-27F2-4988-B9EF-44CB4DEDEF61}"/>
          </ac:spMkLst>
        </pc:spChg>
      </pc:sldChg>
      <pc:sldChg chg="modSp mod">
        <pc:chgData name="Tatjana Klakočar" userId="52d434e4-ce75-449b-9aeb-5e821878ed4a" providerId="ADAL" clId="{D8D32C91-BE42-40E1-B42D-8F1FE048F9A6}" dt="2025-12-15T11:09:48.604" v="246" actId="14100"/>
        <pc:sldMkLst>
          <pc:docMk/>
          <pc:sldMk cId="745272275" sldId="1585"/>
        </pc:sldMkLst>
        <pc:spChg chg="mod">
          <ac:chgData name="Tatjana Klakočar" userId="52d434e4-ce75-449b-9aeb-5e821878ed4a" providerId="ADAL" clId="{D8D32C91-BE42-40E1-B42D-8F1FE048F9A6}" dt="2025-12-15T11:09:48.604" v="246" actId="14100"/>
          <ac:spMkLst>
            <pc:docMk/>
            <pc:sldMk cId="745272275" sldId="1585"/>
            <ac:spMk id="29" creationId="{24E99D7C-16BE-E416-A2E6-686EB488F2DB}"/>
          </ac:spMkLst>
        </pc:spChg>
      </pc:sldChg>
      <pc:sldChg chg="modSp mod">
        <pc:chgData name="Tatjana Klakočar" userId="52d434e4-ce75-449b-9aeb-5e821878ed4a" providerId="ADAL" clId="{D8D32C91-BE42-40E1-B42D-8F1FE048F9A6}" dt="2025-12-15T11:08:12.471" v="236" actId="20577"/>
        <pc:sldMkLst>
          <pc:docMk/>
          <pc:sldMk cId="4065360831" sldId="1589"/>
        </pc:sldMkLst>
        <pc:spChg chg="mod">
          <ac:chgData name="Tatjana Klakočar" userId="52d434e4-ce75-449b-9aeb-5e821878ed4a" providerId="ADAL" clId="{D8D32C91-BE42-40E1-B42D-8F1FE048F9A6}" dt="2025-12-15T11:08:12.471" v="236" actId="20577"/>
          <ac:spMkLst>
            <pc:docMk/>
            <pc:sldMk cId="4065360831" sldId="1589"/>
            <ac:spMk id="327" creationId="{00000000-0000-0000-0000-000000000000}"/>
          </ac:spMkLst>
        </pc:spChg>
        <pc:spChg chg="mod">
          <ac:chgData name="Tatjana Klakočar" userId="52d434e4-ce75-449b-9aeb-5e821878ed4a" providerId="ADAL" clId="{D8D32C91-BE42-40E1-B42D-8F1FE048F9A6}" dt="2025-12-15T11:08:06.129" v="223" actId="20577"/>
          <ac:spMkLst>
            <pc:docMk/>
            <pc:sldMk cId="4065360831" sldId="1589"/>
            <ac:spMk id="329" creationId="{00000000-0000-0000-0000-000000000000}"/>
          </ac:spMkLst>
        </pc:spChg>
      </pc:sldChg>
      <pc:sldChg chg="modSp mod">
        <pc:chgData name="Tatjana Klakočar" userId="52d434e4-ce75-449b-9aeb-5e821878ed4a" providerId="ADAL" clId="{D8D32C91-BE42-40E1-B42D-8F1FE048F9A6}" dt="2025-12-15T11:04:08.425" v="182" actId="20577"/>
        <pc:sldMkLst>
          <pc:docMk/>
          <pc:sldMk cId="301381838" sldId="1590"/>
        </pc:sldMkLst>
        <pc:spChg chg="mod">
          <ac:chgData name="Tatjana Klakočar" userId="52d434e4-ce75-449b-9aeb-5e821878ed4a" providerId="ADAL" clId="{D8D32C91-BE42-40E1-B42D-8F1FE048F9A6}" dt="2025-12-15T11:04:08.425" v="182" actId="20577"/>
          <ac:spMkLst>
            <pc:docMk/>
            <pc:sldMk cId="301381838" sldId="1590"/>
            <ac:spMk id="30" creationId="{4A590751-8CA8-029E-2318-17976A6ADDFC}"/>
          </ac:spMkLst>
        </pc:spChg>
      </pc:sldChg>
      <pc:sldChg chg="modSp mod">
        <pc:chgData name="Tatjana Klakočar" userId="52d434e4-ce75-449b-9aeb-5e821878ed4a" providerId="ADAL" clId="{D8D32C91-BE42-40E1-B42D-8F1FE048F9A6}" dt="2025-12-15T10:45:47.707" v="100" actId="20577"/>
        <pc:sldMkLst>
          <pc:docMk/>
          <pc:sldMk cId="3869064378" sldId="1593"/>
        </pc:sldMkLst>
        <pc:spChg chg="mod">
          <ac:chgData name="Tatjana Klakočar" userId="52d434e4-ce75-449b-9aeb-5e821878ed4a" providerId="ADAL" clId="{D8D32C91-BE42-40E1-B42D-8F1FE048F9A6}" dt="2025-12-15T10:45:47.707" v="100" actId="20577"/>
          <ac:spMkLst>
            <pc:docMk/>
            <pc:sldMk cId="3869064378" sldId="1593"/>
            <ac:spMk id="3" creationId="{D1733BD3-28DA-1D1E-1151-02D2001D19B7}"/>
          </ac:spMkLst>
        </pc:spChg>
        <pc:spChg chg="mod">
          <ac:chgData name="Tatjana Klakočar" userId="52d434e4-ce75-449b-9aeb-5e821878ed4a" providerId="ADAL" clId="{D8D32C91-BE42-40E1-B42D-8F1FE048F9A6}" dt="2025-12-15T10:45:07.293" v="87" actId="20577"/>
          <ac:spMkLst>
            <pc:docMk/>
            <pc:sldMk cId="3869064378" sldId="1593"/>
            <ac:spMk id="327" creationId="{C1D31932-ACDD-0915-AA1B-A935B5368BDF}"/>
          </ac:spMkLst>
        </pc:spChg>
      </pc:sldChg>
      <pc:sldChg chg="modSp mod">
        <pc:chgData name="Tatjana Klakočar" userId="52d434e4-ce75-449b-9aeb-5e821878ed4a" providerId="ADAL" clId="{D8D32C91-BE42-40E1-B42D-8F1FE048F9A6}" dt="2025-12-15T10:53:28.945" v="115" actId="14100"/>
        <pc:sldMkLst>
          <pc:docMk/>
          <pc:sldMk cId="407216130" sldId="1595"/>
        </pc:sldMkLst>
        <pc:spChg chg="mod">
          <ac:chgData name="Tatjana Klakočar" userId="52d434e4-ce75-449b-9aeb-5e821878ed4a" providerId="ADAL" clId="{D8D32C91-BE42-40E1-B42D-8F1FE048F9A6}" dt="2025-12-15T10:53:28.945" v="115" actId="14100"/>
          <ac:spMkLst>
            <pc:docMk/>
            <pc:sldMk cId="407216130" sldId="1595"/>
            <ac:spMk id="28" creationId="{9A061416-C2EE-2E00-1F64-EF37239339E1}"/>
          </ac:spMkLst>
        </pc:spChg>
        <pc:spChg chg="mod">
          <ac:chgData name="Tatjana Klakočar" userId="52d434e4-ce75-449b-9aeb-5e821878ed4a" providerId="ADAL" clId="{D8D32C91-BE42-40E1-B42D-8F1FE048F9A6}" dt="2025-12-15T10:53:22.041" v="114" actId="14100"/>
          <ac:spMkLst>
            <pc:docMk/>
            <pc:sldMk cId="407216130" sldId="1595"/>
            <ac:spMk id="30" creationId="{D34A4142-C8F5-621F-3F43-E0F2A43143B7}"/>
          </ac:spMkLst>
        </pc:spChg>
      </pc:sldChg>
      <pc:sldChg chg="modSp mod">
        <pc:chgData name="Tatjana Klakočar" userId="52d434e4-ce75-449b-9aeb-5e821878ed4a" providerId="ADAL" clId="{D8D32C91-BE42-40E1-B42D-8F1FE048F9A6}" dt="2025-12-15T11:00:32.326" v="123" actId="20577"/>
        <pc:sldMkLst>
          <pc:docMk/>
          <pc:sldMk cId="1647086138" sldId="1597"/>
        </pc:sldMkLst>
        <pc:spChg chg="mod">
          <ac:chgData name="Tatjana Klakočar" userId="52d434e4-ce75-449b-9aeb-5e821878ed4a" providerId="ADAL" clId="{D8D32C91-BE42-40E1-B42D-8F1FE048F9A6}" dt="2025-12-15T10:58:45.812" v="120" actId="20577"/>
          <ac:spMkLst>
            <pc:docMk/>
            <pc:sldMk cId="1647086138" sldId="1597"/>
            <ac:spMk id="28" creationId="{9A061416-C2EE-2E00-1F64-EF37239339E1}"/>
          </ac:spMkLst>
        </pc:spChg>
        <pc:spChg chg="mod">
          <ac:chgData name="Tatjana Klakočar" userId="52d434e4-ce75-449b-9aeb-5e821878ed4a" providerId="ADAL" clId="{D8D32C91-BE42-40E1-B42D-8F1FE048F9A6}" dt="2025-12-15T11:00:32.326" v="123" actId="20577"/>
          <ac:spMkLst>
            <pc:docMk/>
            <pc:sldMk cId="1647086138" sldId="1597"/>
            <ac:spMk id="30" creationId="{D34A4142-C8F5-621F-3F43-E0F2A43143B7}"/>
          </ac:spMkLst>
        </pc:spChg>
      </pc:sldChg>
      <pc:sldChg chg="modSp mod">
        <pc:chgData name="Tatjana Klakočar" userId="52d434e4-ce75-449b-9aeb-5e821878ed4a" providerId="ADAL" clId="{D8D32C91-BE42-40E1-B42D-8F1FE048F9A6}" dt="2025-12-15T11:01:08.213" v="143" actId="20577"/>
        <pc:sldMkLst>
          <pc:docMk/>
          <pc:sldMk cId="921666784" sldId="1598"/>
        </pc:sldMkLst>
        <pc:spChg chg="mod">
          <ac:chgData name="Tatjana Klakočar" userId="52d434e4-ce75-449b-9aeb-5e821878ed4a" providerId="ADAL" clId="{D8D32C91-BE42-40E1-B42D-8F1FE048F9A6}" dt="2025-12-15T11:01:08.213" v="143" actId="20577"/>
          <ac:spMkLst>
            <pc:docMk/>
            <pc:sldMk cId="921666784" sldId="1598"/>
            <ac:spMk id="28" creationId="{9A061416-C2EE-2E00-1F64-EF37239339E1}"/>
          </ac:spMkLst>
        </pc:spChg>
      </pc:sldChg>
      <pc:sldChg chg="modSp mod">
        <pc:chgData name="Tatjana Klakočar" userId="52d434e4-ce75-449b-9aeb-5e821878ed4a" providerId="ADAL" clId="{D8D32C91-BE42-40E1-B42D-8F1FE048F9A6}" dt="2025-12-15T11:02:34.415" v="144" actId="14100"/>
        <pc:sldMkLst>
          <pc:docMk/>
          <pc:sldMk cId="3738641661" sldId="1599"/>
        </pc:sldMkLst>
        <pc:spChg chg="mod">
          <ac:chgData name="Tatjana Klakočar" userId="52d434e4-ce75-449b-9aeb-5e821878ed4a" providerId="ADAL" clId="{D8D32C91-BE42-40E1-B42D-8F1FE048F9A6}" dt="2025-12-15T11:02:34.415" v="144" actId="14100"/>
          <ac:spMkLst>
            <pc:docMk/>
            <pc:sldMk cId="3738641661" sldId="1599"/>
            <ac:spMk id="28" creationId="{9A061416-C2EE-2E00-1F64-EF37239339E1}"/>
          </ac:spMkLst>
        </pc:spChg>
      </pc:sldChg>
      <pc:sldChg chg="modSp mod">
        <pc:chgData name="Tatjana Klakočar" userId="52d434e4-ce75-449b-9aeb-5e821878ed4a" providerId="ADAL" clId="{D8D32C91-BE42-40E1-B42D-8F1FE048F9A6}" dt="2025-12-15T11:02:56.014" v="145" actId="14100"/>
        <pc:sldMkLst>
          <pc:docMk/>
          <pc:sldMk cId="1943156857" sldId="1600"/>
        </pc:sldMkLst>
        <pc:spChg chg="mod">
          <ac:chgData name="Tatjana Klakočar" userId="52d434e4-ce75-449b-9aeb-5e821878ed4a" providerId="ADAL" clId="{D8D32C91-BE42-40E1-B42D-8F1FE048F9A6}" dt="2025-12-15T11:02:56.014" v="145" actId="14100"/>
          <ac:spMkLst>
            <pc:docMk/>
            <pc:sldMk cId="1943156857" sldId="1600"/>
            <ac:spMk id="28" creationId="{9A061416-C2EE-2E00-1F64-EF37239339E1}"/>
          </ac:spMkLst>
        </pc:spChg>
      </pc:sldChg>
      <pc:sldChg chg="modSp mod">
        <pc:chgData name="Tatjana Klakočar" userId="52d434e4-ce75-449b-9aeb-5e821878ed4a" providerId="ADAL" clId="{D8D32C91-BE42-40E1-B42D-8F1FE048F9A6}" dt="2025-12-15T11:04:46.690" v="192" actId="14100"/>
        <pc:sldMkLst>
          <pc:docMk/>
          <pc:sldMk cId="84011404" sldId="1606"/>
        </pc:sldMkLst>
        <pc:spChg chg="mod">
          <ac:chgData name="Tatjana Klakočar" userId="52d434e4-ce75-449b-9aeb-5e821878ed4a" providerId="ADAL" clId="{D8D32C91-BE42-40E1-B42D-8F1FE048F9A6}" dt="2025-12-15T11:04:46.690" v="192" actId="14100"/>
          <ac:spMkLst>
            <pc:docMk/>
            <pc:sldMk cId="84011404" sldId="1606"/>
            <ac:spMk id="30" creationId="{72CA4069-EFDB-31F8-4F76-914A2E878B99}"/>
          </ac:spMkLst>
        </pc:spChg>
      </pc:sldChg>
      <pc:sldChg chg="modSp mod">
        <pc:chgData name="Tatjana Klakočar" userId="52d434e4-ce75-449b-9aeb-5e821878ed4a" providerId="ADAL" clId="{D8D32C91-BE42-40E1-B42D-8F1FE048F9A6}" dt="2025-12-15T11:08:53.404" v="244" actId="20577"/>
        <pc:sldMkLst>
          <pc:docMk/>
          <pc:sldMk cId="2124808332" sldId="1607"/>
        </pc:sldMkLst>
        <pc:spChg chg="mod">
          <ac:chgData name="Tatjana Klakočar" userId="52d434e4-ce75-449b-9aeb-5e821878ed4a" providerId="ADAL" clId="{D8D32C91-BE42-40E1-B42D-8F1FE048F9A6}" dt="2025-12-15T11:08:53.404" v="244" actId="20577"/>
          <ac:spMkLst>
            <pc:docMk/>
            <pc:sldMk cId="2124808332" sldId="1607"/>
            <ac:spMk id="330" creationId="{55612D60-D1B2-4C93-C2DB-44EEEB18AB98}"/>
          </ac:spMkLst>
        </pc:spChg>
      </pc:sldChg>
      <pc:sldChg chg="modSp mod">
        <pc:chgData name="Tatjana Klakočar" userId="52d434e4-ce75-449b-9aeb-5e821878ed4a" providerId="ADAL" clId="{D8D32C91-BE42-40E1-B42D-8F1FE048F9A6}" dt="2025-12-15T11:09:35.064" v="245" actId="255"/>
        <pc:sldMkLst>
          <pc:docMk/>
          <pc:sldMk cId="3586374292" sldId="1608"/>
        </pc:sldMkLst>
        <pc:spChg chg="mod">
          <ac:chgData name="Tatjana Klakočar" userId="52d434e4-ce75-449b-9aeb-5e821878ed4a" providerId="ADAL" clId="{D8D32C91-BE42-40E1-B42D-8F1FE048F9A6}" dt="2025-12-15T11:09:35.064" v="245" actId="255"/>
          <ac:spMkLst>
            <pc:docMk/>
            <pc:sldMk cId="3586374292" sldId="1608"/>
            <ac:spMk id="330" creationId="{25219D98-2E3B-D0D9-DB11-C241FD4960E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2025-12-15</a:t>
            </a:fld>
            <a:endParaRPr lang="fr-CA"/>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2025-12-15</a:t>
            </a:fld>
            <a:endParaRPr lang="fr-CA"/>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Uredi glavne sloge besedila</a:t>
            </a:r>
          </a:p>
          <a:p>
            <a:pPr lvl="1"/>
            <a:r>
              <a:rPr lang="en-US"/>
              <a:t>Druga raven</a:t>
            </a:r>
          </a:p>
          <a:p>
            <a:pPr lvl="2"/>
            <a:r>
              <a:rPr lang="en-US"/>
              <a:t>Tretja raven</a:t>
            </a:r>
          </a:p>
          <a:p>
            <a:pPr lvl="3"/>
            <a:r>
              <a:rPr lang="en-US"/>
              <a:t>Četrta stopnja</a:t>
            </a:r>
          </a:p>
          <a:p>
            <a:pPr lvl="4"/>
            <a:r>
              <a:rPr lang="en-US"/>
              <a:t>Peta raven</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499343D-6115-ABF3-5659-683D6F8A904D}"/>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678AEBFC-818C-91A8-A3EE-669866F4B1D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43C211D6-04DA-9339-97B9-76C79E6CE955}"/>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344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D7B59164-CFDA-81EE-FEE8-D074C87B45B0}"/>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E8370E21-2F9F-22B1-D91E-B578D9EE88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5D757B95-730D-1755-E027-12E49F1ED45C}"/>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2130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82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504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365FA82-22D4-8008-14AB-81C93F3E48E2}"/>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AC987222-6ECC-590F-EFF6-68BEC1B0263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26B83A4C-A35D-4C20-C625-25F371FDE894}"/>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093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8F31565E-92DC-3142-2856-E777912DB89B}"/>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DBF7429E-2151-3520-0BD7-EE1804BC9DE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FDAB5AC2-EEB6-CB3A-82A8-5542AFBB643E}"/>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2907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E86587EC-8256-44EC-7244-FD8BDDB6A269}"/>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FF609EE4-4E7E-EFE7-E5AD-E6C791191B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096F9516-C559-1F20-4B33-9DE82A746333}"/>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5820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Epic Stays</a:t>
            </a:r>
            <a:endParaRPr lang="en-US"/>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www.epicstays.eu</a:t>
            </a:r>
            <a:endParaRPr lang="en-US"/>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5325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17963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D"/>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428135"/>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415636"/>
            <a:ext cx="3686400" cy="5619750"/>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32732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gazine/Newsletter Cover">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A5D47D1-2E4D-53CD-5BC3-8F1CDDFDBF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000000">
            <a:off x="4275622" y="-1436503"/>
            <a:ext cx="5350911" cy="5537326"/>
          </a:xfrm>
          <a:custGeom>
            <a:avLst/>
            <a:gdLst>
              <a:gd name="connsiteX0" fmla="*/ 0 w 6275419"/>
              <a:gd name="connsiteY0" fmla="*/ 2338122 h 6547299"/>
              <a:gd name="connsiteX1" fmla="*/ 0 w 6275419"/>
              <a:gd name="connsiteY1" fmla="*/ 0 h 6547299"/>
              <a:gd name="connsiteX2" fmla="*/ 1349916 w 6275419"/>
              <a:gd name="connsiteY2" fmla="*/ 0 h 6547299"/>
              <a:gd name="connsiteX3" fmla="*/ 994942 w 6275419"/>
              <a:gd name="connsiteY3" fmla="*/ 614832 h 6547299"/>
              <a:gd name="connsiteX4" fmla="*/ 177967 w 6275419"/>
              <a:gd name="connsiteY4" fmla="*/ 614832 h 6547299"/>
              <a:gd name="connsiteX5" fmla="*/ 177967 w 6275419"/>
              <a:gd name="connsiteY5" fmla="*/ 2029874 h 6547299"/>
              <a:gd name="connsiteX6" fmla="*/ 3561392 w 6275419"/>
              <a:gd name="connsiteY6" fmla="*/ 6547299 h 6547299"/>
              <a:gd name="connsiteX7" fmla="*/ 4084033 w 6275419"/>
              <a:gd name="connsiteY7" fmla="*/ 5642058 h 6547299"/>
              <a:gd name="connsiteX8" fmla="*/ 1736058 w 6275419"/>
              <a:gd name="connsiteY8" fmla="*/ 4286454 h 6547299"/>
              <a:gd name="connsiteX9" fmla="*/ 1736058 w 6275419"/>
              <a:gd name="connsiteY9" fmla="*/ 3785708 h 6547299"/>
              <a:gd name="connsiteX10" fmla="*/ 3877337 w 6275419"/>
              <a:gd name="connsiteY10" fmla="*/ 76905 h 6547299"/>
              <a:gd name="connsiteX11" fmla="*/ 3744133 w 6275419"/>
              <a:gd name="connsiteY11" fmla="*/ 0 h 6547299"/>
              <a:gd name="connsiteX12" fmla="*/ 6275419 w 6275419"/>
              <a:gd name="connsiteY12" fmla="*/ 0 h 6547299"/>
              <a:gd name="connsiteX13" fmla="*/ 6275419 w 6275419"/>
              <a:gd name="connsiteY13" fmla="*/ 6547299 h 6547299"/>
              <a:gd name="connsiteX14" fmla="*/ 0 w 6275419"/>
              <a:gd name="connsiteY14" fmla="*/ 6547299 h 6547299"/>
              <a:gd name="connsiteX15" fmla="*/ 0 w 6275419"/>
              <a:gd name="connsiteY15" fmla="*/ 3284141 h 6547299"/>
              <a:gd name="connsiteX16" fmla="*/ 177967 w 6275419"/>
              <a:gd name="connsiteY16" fmla="*/ 3386890 h 6547299"/>
              <a:gd name="connsiteX17" fmla="*/ 177968 w 6275419"/>
              <a:gd name="connsiteY17" fmla="*/ 4620240 h 6547299"/>
              <a:gd name="connsiteX18" fmla="*/ 119092 w 6275419"/>
              <a:gd name="connsiteY18" fmla="*/ 4722215 h 6547299"/>
              <a:gd name="connsiteX19" fmla="*/ 177968 w 6275419"/>
              <a:gd name="connsiteY19" fmla="*/ 4756207 h 6547299"/>
              <a:gd name="connsiteX20" fmla="*/ 177968 w 6275419"/>
              <a:gd name="connsiteY20" fmla="*/ 5344355 h 6547299"/>
              <a:gd name="connsiteX21" fmla="*/ 1196669 w 6275419"/>
              <a:gd name="connsiteY21" fmla="*/ 5344354 h 6547299"/>
              <a:gd name="connsiteX22" fmla="*/ 3280230 w 6275419"/>
              <a:gd name="connsiteY22" fmla="*/ 6547299 h 654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75419" h="654729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p:spPr>
      </p:pic>
      <p:sp>
        <p:nvSpPr>
          <p:cNvPr id="296" name="Text Placeholder 32">
            <a:extLst>
              <a:ext uri="{FF2B5EF4-FFF2-40B4-BE49-F238E27FC236}">
                <a16:creationId xmlns:a16="http://schemas.microsoft.com/office/drawing/2014/main" id="{ECA6C077-5204-6C4D-9FFA-06AB7E6C2557}"/>
              </a:ext>
            </a:extLst>
          </p:cNvPr>
          <p:cNvSpPr>
            <a:spLocks noGrp="1"/>
          </p:cNvSpPr>
          <p:nvPr>
            <p:ph type="body" sz="quarter" idx="34" hasCustomPrompt="1"/>
          </p:nvPr>
        </p:nvSpPr>
        <p:spPr>
          <a:xfrm>
            <a:off x="6693261" y="3945362"/>
            <a:ext cx="1112379" cy="419932"/>
          </a:xfrm>
        </p:spPr>
        <p:txBody>
          <a:bodyPr anchor="ctr">
            <a:noAutofit/>
          </a:bodyPr>
          <a:lstStyle>
            <a:lvl1pPr marL="0" indent="0" algn="l">
              <a:buNone/>
              <a:defRPr sz="1020" b="0" i="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03.01.2023</a:t>
            </a:r>
            <a:endParaRPr lang="en-US"/>
          </a:p>
        </p:txBody>
      </p:sp>
      <p:sp>
        <p:nvSpPr>
          <p:cNvPr id="951" name="Text Placeholder 32">
            <a:extLst>
              <a:ext uri="{FF2B5EF4-FFF2-40B4-BE49-F238E27FC236}">
                <a16:creationId xmlns:a16="http://schemas.microsoft.com/office/drawing/2014/main" id="{5B25CC80-B1CE-B74C-877E-AE820AED9FCB}"/>
              </a:ext>
            </a:extLst>
          </p:cNvPr>
          <p:cNvSpPr>
            <a:spLocks noGrp="1"/>
          </p:cNvSpPr>
          <p:nvPr userDrawn="1">
            <p:ph type="body" sz="quarter" idx="46" hasCustomPrompt="1"/>
          </p:nvPr>
        </p:nvSpPr>
        <p:spPr>
          <a:xfrm>
            <a:off x="345625" y="2929669"/>
            <a:ext cx="3480107" cy="79815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lang="en-US" sz="1836"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a:t>sub-heading</a:t>
            </a:r>
            <a:endParaRPr lang="en-US"/>
          </a:p>
          <a:p>
            <a:pPr lvl="0"/>
            <a:endParaRPr lang="en-US"/>
          </a:p>
        </p:txBody>
      </p:sp>
      <p:sp>
        <p:nvSpPr>
          <p:cNvPr id="952" name="Text Placeholder 32">
            <a:extLst>
              <a:ext uri="{FF2B5EF4-FFF2-40B4-BE49-F238E27FC236}">
                <a16:creationId xmlns:a16="http://schemas.microsoft.com/office/drawing/2014/main" id="{ED82B23B-FF73-0D4C-801A-57724D278473}"/>
              </a:ext>
            </a:extLst>
          </p:cNvPr>
          <p:cNvSpPr>
            <a:spLocks noGrp="1"/>
          </p:cNvSpPr>
          <p:nvPr userDrawn="1">
            <p:ph type="body" sz="quarter" idx="47" hasCustomPrompt="1"/>
          </p:nvPr>
        </p:nvSpPr>
        <p:spPr>
          <a:xfrm>
            <a:off x="327074" y="2248482"/>
            <a:ext cx="3480107" cy="678575"/>
          </a:xfrm>
        </p:spPr>
        <p:txBody>
          <a:bodyPr>
            <a:noAutofit/>
          </a:bodyPr>
          <a:lstStyle>
            <a:lvl1pPr marL="0" indent="0" algn="l">
              <a:spcBef>
                <a:spcPts val="0"/>
              </a:spcBef>
              <a:buNone/>
              <a:defRPr lang="en-US" sz="2857" b="1" i="0" kern="1200" dirty="0">
                <a:solidFill>
                  <a:srgbClr val="EC7C69"/>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957" name="Text Placeholder 32">
            <a:extLst>
              <a:ext uri="{FF2B5EF4-FFF2-40B4-BE49-F238E27FC236}">
                <a16:creationId xmlns:a16="http://schemas.microsoft.com/office/drawing/2014/main" id="{14453E36-43B2-A742-AAE1-1D6615402456}"/>
              </a:ext>
            </a:extLst>
          </p:cNvPr>
          <p:cNvSpPr>
            <a:spLocks noGrp="1"/>
          </p:cNvSpPr>
          <p:nvPr userDrawn="1">
            <p:ph type="body" sz="quarter" idx="48" hasCustomPrompt="1"/>
          </p:nvPr>
        </p:nvSpPr>
        <p:spPr>
          <a:xfrm>
            <a:off x="5949363" y="3946264"/>
            <a:ext cx="1097067" cy="419932"/>
          </a:xfrm>
        </p:spPr>
        <p:txBody>
          <a:bodyPr anchor="ctr">
            <a:noAutofit/>
          </a:bodyPr>
          <a:lstStyle>
            <a:lvl1pPr marL="0" indent="0" algn="l">
              <a:buNone/>
              <a:defRPr sz="1020" b="1" i="0">
                <a:solidFill>
                  <a:srgbClr val="69ADAD"/>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ISSUE 1 |</a:t>
            </a:r>
            <a:endParaRPr lang="en-US"/>
          </a:p>
        </p:txBody>
      </p:sp>
      <p:sp>
        <p:nvSpPr>
          <p:cNvPr id="26" name="Freeform 25">
            <a:extLst>
              <a:ext uri="{FF2B5EF4-FFF2-40B4-BE49-F238E27FC236}">
                <a16:creationId xmlns:a16="http://schemas.microsoft.com/office/drawing/2014/main" id="{824723B6-F575-08AD-98AE-555F9A51F052}"/>
              </a:ext>
            </a:extLst>
          </p:cNvPr>
          <p:cNvSpPr/>
          <p:nvPr userDrawn="1"/>
        </p:nvSpPr>
        <p:spPr>
          <a:xfrm>
            <a:off x="-3111" y="3908104"/>
            <a:ext cx="5329197" cy="6038704"/>
          </a:xfrm>
          <a:custGeom>
            <a:avLst/>
            <a:gdLst>
              <a:gd name="connsiteX0" fmla="*/ 2260494 w 5317284"/>
              <a:gd name="connsiteY0" fmla="*/ 0 h 6074616"/>
              <a:gd name="connsiteX1" fmla="*/ 5317284 w 5317284"/>
              <a:gd name="connsiteY1" fmla="*/ 3037308 h 6074616"/>
              <a:gd name="connsiteX2" fmla="*/ 2260494 w 5317284"/>
              <a:gd name="connsiteY2" fmla="*/ 6074616 h 6074616"/>
              <a:gd name="connsiteX3" fmla="*/ 99017 w 5317284"/>
              <a:gd name="connsiteY3" fmla="*/ 5185009 h 6074616"/>
              <a:gd name="connsiteX4" fmla="*/ 0 w 5317284"/>
              <a:gd name="connsiteY4" fmla="*/ 5076758 h 6074616"/>
              <a:gd name="connsiteX5" fmla="*/ 0 w 5317284"/>
              <a:gd name="connsiteY5" fmla="*/ 997859 h 6074616"/>
              <a:gd name="connsiteX6" fmla="*/ 99017 w 5317284"/>
              <a:gd name="connsiteY6" fmla="*/ 889607 h 6074616"/>
              <a:gd name="connsiteX7" fmla="*/ 2260494 w 5317284"/>
              <a:gd name="connsiteY7" fmla="*/ 0 h 607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284" h="6074616">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36"/>
          </a:p>
        </p:txBody>
      </p:sp>
      <p:sp>
        <p:nvSpPr>
          <p:cNvPr id="306" name="Text Placeholder 32">
            <a:extLst>
              <a:ext uri="{FF2B5EF4-FFF2-40B4-BE49-F238E27FC236}">
                <a16:creationId xmlns:a16="http://schemas.microsoft.com/office/drawing/2014/main" id="{D17BC012-D9EA-534A-BEFC-2C2863DD8823}"/>
              </a:ext>
            </a:extLst>
          </p:cNvPr>
          <p:cNvSpPr>
            <a:spLocks noGrp="1"/>
          </p:cNvSpPr>
          <p:nvPr userDrawn="1">
            <p:ph type="body" sz="quarter" idx="14" hasCustomPrompt="1"/>
          </p:nvPr>
        </p:nvSpPr>
        <p:spPr>
          <a:xfrm>
            <a:off x="662711" y="568711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a:t>
            </a:r>
            <a:endParaRPr lang="en-US"/>
          </a:p>
        </p:txBody>
      </p:sp>
      <p:sp>
        <p:nvSpPr>
          <p:cNvPr id="307" name="Text Placeholder 32">
            <a:extLst>
              <a:ext uri="{FF2B5EF4-FFF2-40B4-BE49-F238E27FC236}">
                <a16:creationId xmlns:a16="http://schemas.microsoft.com/office/drawing/2014/main" id="{382A08F1-9E54-5648-BB22-C9AF6ACC09EB}"/>
              </a:ext>
            </a:extLst>
          </p:cNvPr>
          <p:cNvSpPr>
            <a:spLocks noGrp="1"/>
          </p:cNvSpPr>
          <p:nvPr userDrawn="1">
            <p:ph type="body" sz="quarter" idx="15" hasCustomPrompt="1"/>
          </p:nvPr>
        </p:nvSpPr>
        <p:spPr>
          <a:xfrm>
            <a:off x="1294874" y="5677102"/>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08" name="Text Placeholder 32">
            <a:extLst>
              <a:ext uri="{FF2B5EF4-FFF2-40B4-BE49-F238E27FC236}">
                <a16:creationId xmlns:a16="http://schemas.microsoft.com/office/drawing/2014/main" id="{3DB9BB93-CE9E-B84F-BB30-28EF773833E9}"/>
              </a:ext>
            </a:extLst>
          </p:cNvPr>
          <p:cNvSpPr>
            <a:spLocks noGrp="1"/>
          </p:cNvSpPr>
          <p:nvPr userDrawn="1">
            <p:ph type="body" sz="quarter" idx="16" hasCustomPrompt="1"/>
          </p:nvPr>
        </p:nvSpPr>
        <p:spPr>
          <a:xfrm>
            <a:off x="662711" y="628730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2</a:t>
            </a:r>
            <a:endParaRPr lang="en-US"/>
          </a:p>
        </p:txBody>
      </p:sp>
      <p:sp>
        <p:nvSpPr>
          <p:cNvPr id="309" name="Text Placeholder 32">
            <a:extLst>
              <a:ext uri="{FF2B5EF4-FFF2-40B4-BE49-F238E27FC236}">
                <a16:creationId xmlns:a16="http://schemas.microsoft.com/office/drawing/2014/main" id="{75FF6FF5-50D5-024F-8A24-1F56A4BB1620}"/>
              </a:ext>
            </a:extLst>
          </p:cNvPr>
          <p:cNvSpPr>
            <a:spLocks noGrp="1"/>
          </p:cNvSpPr>
          <p:nvPr userDrawn="1">
            <p:ph type="body" sz="quarter" idx="17" hasCustomPrompt="1"/>
          </p:nvPr>
        </p:nvSpPr>
        <p:spPr>
          <a:xfrm>
            <a:off x="1294874" y="6287111"/>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0" name="Text Placeholder 32">
            <a:extLst>
              <a:ext uri="{FF2B5EF4-FFF2-40B4-BE49-F238E27FC236}">
                <a16:creationId xmlns:a16="http://schemas.microsoft.com/office/drawing/2014/main" id="{D5FEB1B5-8091-D241-825E-C6721C051129}"/>
              </a:ext>
            </a:extLst>
          </p:cNvPr>
          <p:cNvSpPr>
            <a:spLocks noGrp="1"/>
          </p:cNvSpPr>
          <p:nvPr userDrawn="1">
            <p:ph type="body" sz="quarter" idx="18" hasCustomPrompt="1"/>
          </p:nvPr>
        </p:nvSpPr>
        <p:spPr>
          <a:xfrm>
            <a:off x="662711" y="688749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3</a:t>
            </a:r>
            <a:endParaRPr lang="en-US"/>
          </a:p>
        </p:txBody>
      </p:sp>
      <p:sp>
        <p:nvSpPr>
          <p:cNvPr id="311" name="Text Placeholder 32">
            <a:extLst>
              <a:ext uri="{FF2B5EF4-FFF2-40B4-BE49-F238E27FC236}">
                <a16:creationId xmlns:a16="http://schemas.microsoft.com/office/drawing/2014/main" id="{BAC969AF-A73C-7A4B-9CA1-3361BC420950}"/>
              </a:ext>
            </a:extLst>
          </p:cNvPr>
          <p:cNvSpPr>
            <a:spLocks noGrp="1"/>
          </p:cNvSpPr>
          <p:nvPr userDrawn="1">
            <p:ph type="body" sz="quarter" idx="19" hasCustomPrompt="1"/>
          </p:nvPr>
        </p:nvSpPr>
        <p:spPr>
          <a:xfrm>
            <a:off x="1294874" y="6897120"/>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2" name="Text Placeholder 32">
            <a:extLst>
              <a:ext uri="{FF2B5EF4-FFF2-40B4-BE49-F238E27FC236}">
                <a16:creationId xmlns:a16="http://schemas.microsoft.com/office/drawing/2014/main" id="{343765AB-3721-9749-A9F9-DF462E313BEA}"/>
              </a:ext>
            </a:extLst>
          </p:cNvPr>
          <p:cNvSpPr>
            <a:spLocks noGrp="1"/>
          </p:cNvSpPr>
          <p:nvPr userDrawn="1">
            <p:ph type="body" sz="quarter" idx="20" hasCustomPrompt="1"/>
          </p:nvPr>
        </p:nvSpPr>
        <p:spPr>
          <a:xfrm>
            <a:off x="662711" y="748768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4</a:t>
            </a:r>
            <a:endParaRPr lang="en-US"/>
          </a:p>
        </p:txBody>
      </p:sp>
      <p:sp>
        <p:nvSpPr>
          <p:cNvPr id="313" name="Text Placeholder 32">
            <a:extLst>
              <a:ext uri="{FF2B5EF4-FFF2-40B4-BE49-F238E27FC236}">
                <a16:creationId xmlns:a16="http://schemas.microsoft.com/office/drawing/2014/main" id="{9889A35B-E120-8E49-A5B4-C5FCFCF87EC6}"/>
              </a:ext>
            </a:extLst>
          </p:cNvPr>
          <p:cNvSpPr>
            <a:spLocks noGrp="1"/>
          </p:cNvSpPr>
          <p:nvPr userDrawn="1">
            <p:ph type="body" sz="quarter" idx="21" hasCustomPrompt="1"/>
          </p:nvPr>
        </p:nvSpPr>
        <p:spPr>
          <a:xfrm>
            <a:off x="1294874" y="750712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4" name="Text Placeholder 32">
            <a:extLst>
              <a:ext uri="{FF2B5EF4-FFF2-40B4-BE49-F238E27FC236}">
                <a16:creationId xmlns:a16="http://schemas.microsoft.com/office/drawing/2014/main" id="{C4311BDE-0796-C64F-9A76-1278AE3223D2}"/>
              </a:ext>
            </a:extLst>
          </p:cNvPr>
          <p:cNvSpPr>
            <a:spLocks noGrp="1"/>
          </p:cNvSpPr>
          <p:nvPr userDrawn="1">
            <p:ph type="body" sz="quarter" idx="22" hasCustomPrompt="1"/>
          </p:nvPr>
        </p:nvSpPr>
        <p:spPr>
          <a:xfrm>
            <a:off x="662711" y="808787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5</a:t>
            </a:r>
            <a:endParaRPr lang="en-US"/>
          </a:p>
        </p:txBody>
      </p:sp>
      <p:sp>
        <p:nvSpPr>
          <p:cNvPr id="315" name="Text Placeholder 32">
            <a:extLst>
              <a:ext uri="{FF2B5EF4-FFF2-40B4-BE49-F238E27FC236}">
                <a16:creationId xmlns:a16="http://schemas.microsoft.com/office/drawing/2014/main" id="{9FC9CF8B-67BA-EC41-A4A7-5C8AC34284B1}"/>
              </a:ext>
            </a:extLst>
          </p:cNvPr>
          <p:cNvSpPr>
            <a:spLocks noGrp="1"/>
          </p:cNvSpPr>
          <p:nvPr userDrawn="1">
            <p:ph type="body" sz="quarter" idx="23" hasCustomPrompt="1"/>
          </p:nvPr>
        </p:nvSpPr>
        <p:spPr>
          <a:xfrm>
            <a:off x="1294874" y="8117138"/>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6" name="Text Placeholder 32">
            <a:extLst>
              <a:ext uri="{FF2B5EF4-FFF2-40B4-BE49-F238E27FC236}">
                <a16:creationId xmlns:a16="http://schemas.microsoft.com/office/drawing/2014/main" id="{AF4A4BF6-A11E-FF41-A48C-590E8063A5B7}"/>
              </a:ext>
            </a:extLst>
          </p:cNvPr>
          <p:cNvSpPr>
            <a:spLocks noGrp="1"/>
          </p:cNvSpPr>
          <p:nvPr userDrawn="1">
            <p:ph type="body" sz="quarter" idx="24" hasCustomPrompt="1"/>
          </p:nvPr>
        </p:nvSpPr>
        <p:spPr>
          <a:xfrm>
            <a:off x="662711" y="868806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6</a:t>
            </a:r>
            <a:endParaRPr lang="en-US"/>
          </a:p>
        </p:txBody>
      </p:sp>
      <p:sp>
        <p:nvSpPr>
          <p:cNvPr id="317" name="Text Placeholder 32">
            <a:extLst>
              <a:ext uri="{FF2B5EF4-FFF2-40B4-BE49-F238E27FC236}">
                <a16:creationId xmlns:a16="http://schemas.microsoft.com/office/drawing/2014/main" id="{90821062-2E4A-054F-9C7C-75FAB0DD6336}"/>
              </a:ext>
            </a:extLst>
          </p:cNvPr>
          <p:cNvSpPr>
            <a:spLocks noGrp="1"/>
          </p:cNvSpPr>
          <p:nvPr userDrawn="1">
            <p:ph type="body" sz="quarter" idx="25" hasCustomPrompt="1"/>
          </p:nvPr>
        </p:nvSpPr>
        <p:spPr>
          <a:xfrm>
            <a:off x="1294874" y="872714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955" name="Text Placeholder 32">
            <a:extLst>
              <a:ext uri="{FF2B5EF4-FFF2-40B4-BE49-F238E27FC236}">
                <a16:creationId xmlns:a16="http://schemas.microsoft.com/office/drawing/2014/main" id="{333B2BA7-6721-2145-A936-107B17A549E6}"/>
              </a:ext>
            </a:extLst>
          </p:cNvPr>
          <p:cNvSpPr>
            <a:spLocks noGrp="1"/>
          </p:cNvSpPr>
          <p:nvPr userDrawn="1">
            <p:ph type="body" sz="quarter" idx="13" hasCustomPrompt="1"/>
          </p:nvPr>
        </p:nvSpPr>
        <p:spPr>
          <a:xfrm>
            <a:off x="555019" y="4827606"/>
            <a:ext cx="3902850" cy="736913"/>
          </a:xfrm>
        </p:spPr>
        <p:txBody>
          <a:bodyPr>
            <a:noAutofit/>
          </a:bodyPr>
          <a:lstStyle>
            <a:lvl1pPr marL="0" indent="0" algn="l">
              <a:lnSpc>
                <a:spcPct val="100000"/>
              </a:lnSpc>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What’s Inside…</a:t>
            </a:r>
            <a:endParaRPr lang="en-US"/>
          </a:p>
        </p:txBody>
      </p:sp>
      <p:grpSp>
        <p:nvGrpSpPr>
          <p:cNvPr id="897" name="Group 896">
            <a:extLst>
              <a:ext uri="{FF2B5EF4-FFF2-40B4-BE49-F238E27FC236}">
                <a16:creationId xmlns:a16="http://schemas.microsoft.com/office/drawing/2014/main" id="{960F2289-09B7-A769-4059-857B88CBDC65}"/>
              </a:ext>
            </a:extLst>
          </p:cNvPr>
          <p:cNvGrpSpPr/>
          <p:nvPr userDrawn="1"/>
        </p:nvGrpSpPr>
        <p:grpSpPr>
          <a:xfrm>
            <a:off x="646211" y="6198331"/>
            <a:ext cx="3811659" cy="3027371"/>
            <a:chOff x="-3025" y="5942032"/>
            <a:chExt cx="3207651" cy="2490651"/>
          </a:xfrm>
        </p:grpSpPr>
        <p:cxnSp>
          <p:nvCxnSpPr>
            <p:cNvPr id="6" name="Straight Connector 5">
              <a:extLst>
                <a:ext uri="{FF2B5EF4-FFF2-40B4-BE49-F238E27FC236}">
                  <a16:creationId xmlns:a16="http://schemas.microsoft.com/office/drawing/2014/main" id="{57F303C9-5E96-9AD9-1F42-0C74B9CE06C9}"/>
                </a:ext>
              </a:extLst>
            </p:cNvPr>
            <p:cNvCxnSpPr>
              <a:cxnSpLocks/>
            </p:cNvCxnSpPr>
            <p:nvPr userDrawn="1"/>
          </p:nvCxnSpPr>
          <p:spPr>
            <a:xfrm>
              <a:off x="0" y="594203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5B910E-9013-72F3-89F3-342960CE179D}"/>
                </a:ext>
              </a:extLst>
            </p:cNvPr>
            <p:cNvCxnSpPr>
              <a:cxnSpLocks/>
            </p:cNvCxnSpPr>
            <p:nvPr userDrawn="1"/>
          </p:nvCxnSpPr>
          <p:spPr>
            <a:xfrm>
              <a:off x="0" y="693829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69F735-B873-B958-D2A8-D2642EE7BEEA}"/>
                </a:ext>
              </a:extLst>
            </p:cNvPr>
            <p:cNvCxnSpPr>
              <a:cxnSpLocks/>
            </p:cNvCxnSpPr>
            <p:nvPr userDrawn="1"/>
          </p:nvCxnSpPr>
          <p:spPr>
            <a:xfrm>
              <a:off x="0" y="743642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8235DC-D91B-C7CA-69C8-02109E7CD22C}"/>
                </a:ext>
              </a:extLst>
            </p:cNvPr>
            <p:cNvCxnSpPr>
              <a:cxnSpLocks/>
            </p:cNvCxnSpPr>
            <p:nvPr userDrawn="1"/>
          </p:nvCxnSpPr>
          <p:spPr>
            <a:xfrm>
              <a:off x="0" y="793455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40BF19-A7BE-FE95-C650-E84C45F76C62}"/>
                </a:ext>
              </a:extLst>
            </p:cNvPr>
            <p:cNvCxnSpPr>
              <a:cxnSpLocks/>
            </p:cNvCxnSpPr>
            <p:nvPr userDrawn="1"/>
          </p:nvCxnSpPr>
          <p:spPr>
            <a:xfrm>
              <a:off x="0" y="8417115"/>
              <a:ext cx="3204626" cy="1556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36CCC5E1-7D22-B178-317D-4938605F670F}"/>
              </a:ext>
            </a:extLst>
          </p:cNvPr>
          <p:cNvSpPr/>
          <p:nvPr userDrawn="1"/>
        </p:nvSpPr>
        <p:spPr>
          <a:xfrm>
            <a:off x="-3111" y="9466817"/>
            <a:ext cx="3945817" cy="542704"/>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896" name="Text Placeholder 32">
            <a:extLst>
              <a:ext uri="{FF2B5EF4-FFF2-40B4-BE49-F238E27FC236}">
                <a16:creationId xmlns:a16="http://schemas.microsoft.com/office/drawing/2014/main" id="{7B30A735-15EC-EACA-B538-641B72ABBA35}"/>
              </a:ext>
            </a:extLst>
          </p:cNvPr>
          <p:cNvSpPr>
            <a:spLocks noGrp="1"/>
          </p:cNvSpPr>
          <p:nvPr>
            <p:ph type="body" sz="quarter" idx="50"/>
          </p:nvPr>
        </p:nvSpPr>
        <p:spPr>
          <a:xfrm>
            <a:off x="20393" y="9532023"/>
            <a:ext cx="3902850" cy="507057"/>
          </a:xfrm>
        </p:spPr>
        <p:txBody>
          <a:bodyPr anchor="t">
            <a:noAutofit/>
          </a:bodyPr>
          <a:lstStyle>
            <a:lvl1pPr marL="0" indent="0" algn="ctr">
              <a:lnSpc>
                <a:spcPct val="100000"/>
              </a:lnSpc>
              <a:spcBef>
                <a:spcPts val="0"/>
              </a:spcBef>
              <a:buNone/>
              <a:defRPr sz="1836"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endParaRPr lang="en-US"/>
          </a:p>
        </p:txBody>
      </p:sp>
      <p:cxnSp>
        <p:nvCxnSpPr>
          <p:cNvPr id="900" name="Straight Connector 899">
            <a:extLst>
              <a:ext uri="{FF2B5EF4-FFF2-40B4-BE49-F238E27FC236}">
                <a16:creationId xmlns:a16="http://schemas.microsoft.com/office/drawing/2014/main" id="{A5FAE43B-7996-437F-8774-15C5BE016BEA}"/>
              </a:ext>
            </a:extLst>
          </p:cNvPr>
          <p:cNvCxnSpPr>
            <a:cxnSpLocks/>
          </p:cNvCxnSpPr>
          <p:nvPr userDrawn="1"/>
        </p:nvCxnSpPr>
        <p:spPr>
          <a:xfrm>
            <a:off x="-3111" y="2915313"/>
            <a:ext cx="3877427"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BBEF3B85-E5B0-198A-2FB0-5B8A9464F7D9}"/>
              </a:ext>
            </a:extLst>
          </p:cNvPr>
          <p:cNvSpPr>
            <a:spLocks noGrp="1"/>
          </p:cNvSpPr>
          <p:nvPr>
            <p:ph type="pic" sz="quarter" idx="44"/>
          </p:nvPr>
        </p:nvSpPr>
        <p:spPr>
          <a:xfrm>
            <a:off x="5354010" y="0"/>
            <a:ext cx="2421565" cy="2920306"/>
          </a:xfrm>
          <a:custGeom>
            <a:avLst/>
            <a:gdLst>
              <a:gd name="connsiteX0" fmla="*/ 690431 w 2354327"/>
              <a:gd name="connsiteY0" fmla="*/ 0 h 2862503"/>
              <a:gd name="connsiteX1" fmla="*/ 2354327 w 2354327"/>
              <a:gd name="connsiteY1" fmla="*/ 0 h 2862503"/>
              <a:gd name="connsiteX2" fmla="*/ 2354327 w 2354327"/>
              <a:gd name="connsiteY2" fmla="*/ 2647036 h 2862503"/>
              <a:gd name="connsiteX3" fmla="*/ 2310514 w 2354327"/>
              <a:gd name="connsiteY3" fmla="*/ 2673653 h 2862503"/>
              <a:gd name="connsiteX4" fmla="*/ 1564690 w 2354327"/>
              <a:gd name="connsiteY4" fmla="*/ 2862503 h 2862503"/>
              <a:gd name="connsiteX5" fmla="*/ 0 w 2354327"/>
              <a:gd name="connsiteY5" fmla="*/ 1297814 h 2862503"/>
              <a:gd name="connsiteX6" fmla="*/ 689858 w 2354327"/>
              <a:gd name="connsiteY6" fmla="*/ 349 h 2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4327" h="2862503">
                <a:moveTo>
                  <a:pt x="690431" y="0"/>
                </a:moveTo>
                <a:lnTo>
                  <a:pt x="2354327" y="0"/>
                </a:lnTo>
                <a:lnTo>
                  <a:pt x="2354327" y="2647036"/>
                </a:lnTo>
                <a:lnTo>
                  <a:pt x="2310514" y="2673653"/>
                </a:lnTo>
                <a:cubicBezTo>
                  <a:pt x="2088808" y="2794091"/>
                  <a:pt x="1834738" y="2862503"/>
                  <a:pt x="1564690" y="2862503"/>
                </a:cubicBezTo>
                <a:cubicBezTo>
                  <a:pt x="700537" y="2862503"/>
                  <a:pt x="0" y="2161967"/>
                  <a:pt x="0" y="1297814"/>
                </a:cubicBezTo>
                <a:cubicBezTo>
                  <a:pt x="0" y="757718"/>
                  <a:pt x="273647" y="281535"/>
                  <a:pt x="689858" y="349"/>
                </a:cubicBezTo>
                <a:close/>
              </a:path>
            </a:pathLst>
          </a:custGeom>
        </p:spPr>
        <p:txBody>
          <a:bodyPr wrap="square">
            <a:noAutofit/>
          </a:bodyPr>
          <a:lstStyle>
            <a:lvl1pPr>
              <a:defRPr sz="1632"/>
            </a:lvl1pPr>
          </a:lstStyle>
          <a:p>
            <a:endParaRPr lang="en-GB"/>
          </a:p>
        </p:txBody>
      </p:sp>
      <p:cxnSp>
        <p:nvCxnSpPr>
          <p:cNvPr id="44" name="Straight Connector 43">
            <a:extLst>
              <a:ext uri="{FF2B5EF4-FFF2-40B4-BE49-F238E27FC236}">
                <a16:creationId xmlns:a16="http://schemas.microsoft.com/office/drawing/2014/main" id="{657E68B2-4066-2E7B-3026-0165D01EB0C3}"/>
              </a:ext>
            </a:extLst>
          </p:cNvPr>
          <p:cNvCxnSpPr>
            <a:cxnSpLocks/>
          </p:cNvCxnSpPr>
          <p:nvPr userDrawn="1"/>
        </p:nvCxnSpPr>
        <p:spPr>
          <a:xfrm>
            <a:off x="5920482" y="4355522"/>
            <a:ext cx="1855093" cy="9772"/>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C4039C-F04B-7553-E129-4EED77475F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Tree>
    <p:extLst>
      <p:ext uri="{BB962C8B-B14F-4D97-AF65-F5344CB8AC3E}">
        <p14:creationId xmlns:p14="http://schemas.microsoft.com/office/powerpoint/2010/main" val="1729734739"/>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976110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Photo Slide 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BBF513EF-4080-1659-7751-FCB108A018E0}"/>
              </a:ext>
            </a:extLst>
          </p:cNvPr>
          <p:cNvSpPr>
            <a:spLocks noGrp="1"/>
          </p:cNvSpPr>
          <p:nvPr>
            <p:ph type="body" sz="quarter" idx="30" hasCustomPrompt="1"/>
          </p:nvPr>
        </p:nvSpPr>
        <p:spPr>
          <a:xfrm>
            <a:off x="544826" y="753772"/>
            <a:ext cx="6685917" cy="758619"/>
          </a:xfrm>
        </p:spPr>
        <p:txBody>
          <a:bodyPr>
            <a:noAutofit/>
          </a:bodyPr>
          <a:lstStyle>
            <a:lvl1pPr marL="0" indent="0" algn="l">
              <a:buNone/>
              <a:defRPr sz="2959"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5" name="Text Placeholder 32">
            <a:extLst>
              <a:ext uri="{FF2B5EF4-FFF2-40B4-BE49-F238E27FC236}">
                <a16:creationId xmlns:a16="http://schemas.microsoft.com/office/drawing/2014/main" id="{A1F3232A-DA7B-1D25-2611-8D7BF1BBFEBB}"/>
              </a:ext>
            </a:extLst>
          </p:cNvPr>
          <p:cNvSpPr>
            <a:spLocks noGrp="1"/>
          </p:cNvSpPr>
          <p:nvPr>
            <p:ph type="body" sz="quarter" idx="47" hasCustomPrompt="1"/>
          </p:nvPr>
        </p:nvSpPr>
        <p:spPr>
          <a:xfrm>
            <a:off x="537058" y="1775564"/>
            <a:ext cx="6685917" cy="758619"/>
          </a:xfrm>
        </p:spPr>
        <p:txBody>
          <a:bodyPr>
            <a:noAutofit/>
          </a:bodyPr>
          <a:lstStyle>
            <a:lvl1pPr marL="0" indent="0" algn="l">
              <a:buNone/>
              <a:defRPr sz="1836"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Sub-Heading</a:t>
            </a:r>
          </a:p>
        </p:txBody>
      </p:sp>
      <p:sp>
        <p:nvSpPr>
          <p:cNvPr id="6" name="Text Placeholder 32">
            <a:extLst>
              <a:ext uri="{FF2B5EF4-FFF2-40B4-BE49-F238E27FC236}">
                <a16:creationId xmlns:a16="http://schemas.microsoft.com/office/drawing/2014/main" id="{E6C25261-36F8-F4D5-1B70-BAEF51BC48BA}"/>
              </a:ext>
            </a:extLst>
          </p:cNvPr>
          <p:cNvSpPr>
            <a:spLocks noGrp="1"/>
          </p:cNvSpPr>
          <p:nvPr>
            <p:ph type="body" sz="quarter" idx="48" hasCustomPrompt="1"/>
          </p:nvPr>
        </p:nvSpPr>
        <p:spPr>
          <a:xfrm>
            <a:off x="544827" y="3048875"/>
            <a:ext cx="6685916" cy="6977903"/>
          </a:xfrm>
        </p:spPr>
        <p:txBody>
          <a:bodyPr numCol="2" spcCol="288000" anchor="t">
            <a:noAutofit/>
          </a:bodyPr>
          <a:lstStyle>
            <a:lvl1pPr marL="0" indent="0" algn="l">
              <a:lnSpc>
                <a:spcPct val="100000"/>
              </a:lnSpc>
              <a:spcBef>
                <a:spcPts val="0"/>
              </a:spcBef>
              <a:buNone/>
              <a:defRPr sz="1122" b="0"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4375417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 2 columns">
  <p:cSld name="Text Slide - 2 columns">
    <p:spTree>
      <p:nvGrpSpPr>
        <p:cNvPr id="1" name="Shape 74"/>
        <p:cNvGrpSpPr/>
        <p:nvPr/>
      </p:nvGrpSpPr>
      <p:grpSpPr>
        <a:xfrm>
          <a:off x="0" y="0"/>
          <a:ext cx="0" cy="0"/>
          <a:chOff x="0" y="0"/>
          <a:chExt cx="0" cy="0"/>
        </a:xfrm>
      </p:grpSpPr>
      <p:sp>
        <p:nvSpPr>
          <p:cNvPr id="75" name="Google Shape;75;p30"/>
          <p:cNvSpPr txBox="1">
            <a:spLocks noGrp="1"/>
          </p:cNvSpPr>
          <p:nvPr>
            <p:ph type="body" idx="1"/>
          </p:nvPr>
        </p:nvSpPr>
        <p:spPr>
          <a:xfrm>
            <a:off x="544828" y="922006"/>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305C6F"/>
              </a:buClr>
              <a:buSzPts val="2900"/>
              <a:buNone/>
              <a:defRPr sz="2959" b="1" i="0">
                <a:solidFill>
                  <a:srgbClr val="305C6F"/>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6" name="Google Shape;76;p30"/>
          <p:cNvSpPr/>
          <p:nvPr/>
        </p:nvSpPr>
        <p:spPr>
          <a:xfrm>
            <a:off x="1015624" y="0"/>
            <a:ext cx="5744325" cy="306501"/>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8362" tIns="74168" rIns="148362" bIns="74168" anchor="t" anchorCtr="0">
            <a:noAutofit/>
          </a:bodyPr>
          <a:lstStyle/>
          <a:p>
            <a:pPr marL="0" marR="0" lvl="0" indent="0" algn="ctr" rtl="0">
              <a:spcBef>
                <a:spcPts val="0"/>
              </a:spcBef>
              <a:spcAft>
                <a:spcPts val="0"/>
              </a:spcAft>
              <a:buNone/>
            </a:pPr>
            <a:endParaRPr sz="4381">
              <a:solidFill>
                <a:schemeClr val="dk1"/>
              </a:solidFill>
              <a:latin typeface="Century Schoolbook"/>
              <a:ea typeface="Century Schoolbook"/>
              <a:cs typeface="Century Schoolbook"/>
              <a:sym typeface="Century Schoolbook"/>
            </a:endParaRPr>
          </a:p>
        </p:txBody>
      </p:sp>
      <p:sp>
        <p:nvSpPr>
          <p:cNvPr id="77" name="Google Shape;77;p30"/>
          <p:cNvSpPr txBox="1">
            <a:spLocks noGrp="1"/>
          </p:cNvSpPr>
          <p:nvPr>
            <p:ph type="body" idx="2"/>
          </p:nvPr>
        </p:nvSpPr>
        <p:spPr>
          <a:xfrm>
            <a:off x="537060" y="1943798"/>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151D24"/>
              </a:buClr>
              <a:buSzPts val="1800"/>
              <a:buNone/>
              <a:defRPr sz="1836" b="1" i="0">
                <a:solidFill>
                  <a:srgbClr val="151D24"/>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8" name="Google Shape;78;p30"/>
          <p:cNvSpPr txBox="1">
            <a:spLocks noGrp="1"/>
          </p:cNvSpPr>
          <p:nvPr>
            <p:ph type="body" idx="3"/>
          </p:nvPr>
        </p:nvSpPr>
        <p:spPr>
          <a:xfrm>
            <a:off x="544827" y="2965589"/>
            <a:ext cx="6685916" cy="7061188"/>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0"/>
              </a:spcBef>
              <a:spcAft>
                <a:spcPts val="0"/>
              </a:spcAft>
              <a:buClr>
                <a:schemeClr val="dk1"/>
              </a:buClr>
              <a:buSzPts val="1100"/>
              <a:buNone/>
              <a:defRPr sz="1122" b="0" i="0">
                <a:solidFill>
                  <a:schemeClr val="dk1"/>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9" name="Google Shape;79;p30"/>
          <p:cNvSpPr txBox="1">
            <a:spLocks noGrp="1"/>
          </p:cNvSpPr>
          <p:nvPr>
            <p:ph type="sldNum" idx="12"/>
          </p:nvPr>
        </p:nvSpPr>
        <p:spPr>
          <a:xfrm>
            <a:off x="7338314" y="10524618"/>
            <a:ext cx="367811" cy="271977"/>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16" b="0" i="0">
                <a:solidFill>
                  <a:schemeClr val="dk1"/>
                </a:solidFill>
                <a:latin typeface="Calibri"/>
                <a:ea typeface="Calibri"/>
                <a:cs typeface="Calibri"/>
                <a:sym typeface="Calibri"/>
              </a:defRPr>
            </a:lvl1pPr>
            <a:lvl2pPr marL="0" lvl="1" indent="0" algn="ctr">
              <a:spcBef>
                <a:spcPts val="0"/>
              </a:spcBef>
              <a:buNone/>
              <a:defRPr sz="816" b="0" i="0">
                <a:solidFill>
                  <a:schemeClr val="dk1"/>
                </a:solidFill>
                <a:latin typeface="Calibri"/>
                <a:ea typeface="Calibri"/>
                <a:cs typeface="Calibri"/>
                <a:sym typeface="Calibri"/>
              </a:defRPr>
            </a:lvl2pPr>
            <a:lvl3pPr marL="0" lvl="2" indent="0" algn="ctr">
              <a:spcBef>
                <a:spcPts val="0"/>
              </a:spcBef>
              <a:buNone/>
              <a:defRPr sz="816" b="0" i="0">
                <a:solidFill>
                  <a:schemeClr val="dk1"/>
                </a:solidFill>
                <a:latin typeface="Calibri"/>
                <a:ea typeface="Calibri"/>
                <a:cs typeface="Calibri"/>
                <a:sym typeface="Calibri"/>
              </a:defRPr>
            </a:lvl3pPr>
            <a:lvl4pPr marL="0" lvl="3" indent="0" algn="ctr">
              <a:spcBef>
                <a:spcPts val="0"/>
              </a:spcBef>
              <a:buNone/>
              <a:defRPr sz="816" b="0" i="0">
                <a:solidFill>
                  <a:schemeClr val="dk1"/>
                </a:solidFill>
                <a:latin typeface="Calibri"/>
                <a:ea typeface="Calibri"/>
                <a:cs typeface="Calibri"/>
                <a:sym typeface="Calibri"/>
              </a:defRPr>
            </a:lvl4pPr>
            <a:lvl5pPr marL="0" lvl="4" indent="0" algn="ctr">
              <a:spcBef>
                <a:spcPts val="0"/>
              </a:spcBef>
              <a:buNone/>
              <a:defRPr sz="816" b="0" i="0">
                <a:solidFill>
                  <a:schemeClr val="dk1"/>
                </a:solidFill>
                <a:latin typeface="Calibri"/>
                <a:ea typeface="Calibri"/>
                <a:cs typeface="Calibri"/>
                <a:sym typeface="Calibri"/>
              </a:defRPr>
            </a:lvl5pPr>
            <a:lvl6pPr marL="0" lvl="5" indent="0" algn="ctr">
              <a:spcBef>
                <a:spcPts val="0"/>
              </a:spcBef>
              <a:buNone/>
              <a:defRPr sz="816" b="0" i="0">
                <a:solidFill>
                  <a:schemeClr val="dk1"/>
                </a:solidFill>
                <a:latin typeface="Calibri"/>
                <a:ea typeface="Calibri"/>
                <a:cs typeface="Calibri"/>
                <a:sym typeface="Calibri"/>
              </a:defRPr>
            </a:lvl6pPr>
            <a:lvl7pPr marL="0" lvl="6" indent="0" algn="ctr">
              <a:spcBef>
                <a:spcPts val="0"/>
              </a:spcBef>
              <a:buNone/>
              <a:defRPr sz="816" b="0" i="0">
                <a:solidFill>
                  <a:schemeClr val="dk1"/>
                </a:solidFill>
                <a:latin typeface="Calibri"/>
                <a:ea typeface="Calibri"/>
                <a:cs typeface="Calibri"/>
                <a:sym typeface="Calibri"/>
              </a:defRPr>
            </a:lvl7pPr>
            <a:lvl8pPr marL="0" lvl="7" indent="0" algn="ctr">
              <a:spcBef>
                <a:spcPts val="0"/>
              </a:spcBef>
              <a:buNone/>
              <a:defRPr sz="816" b="0" i="0">
                <a:solidFill>
                  <a:schemeClr val="dk1"/>
                </a:solidFill>
                <a:latin typeface="Calibri"/>
                <a:ea typeface="Calibri"/>
                <a:cs typeface="Calibri"/>
                <a:sym typeface="Calibri"/>
              </a:defRPr>
            </a:lvl8pPr>
            <a:lvl9pPr marL="0" lvl="8" indent="0" algn="ctr">
              <a:spcBef>
                <a:spcPts val="0"/>
              </a:spcBef>
              <a:buNone/>
              <a:defRPr sz="816" b="0" i="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8273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02</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03</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Kliknite za urejanje sloga glavnega naslova</a:t>
            </a:r>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Kliknite, da uredite sloge glavnega besedila</a:t>
            </a:r>
          </a:p>
          <a:p>
            <a:pPr lvl="1"/>
            <a:r>
              <a:rPr lang="en-US"/>
              <a:t>Druga raven</a:t>
            </a:r>
          </a:p>
          <a:p>
            <a:pPr lvl="2"/>
            <a:r>
              <a:rPr lang="en-US"/>
              <a:t>Tretja raven</a:t>
            </a:r>
          </a:p>
          <a:p>
            <a:pPr lvl="3"/>
            <a:r>
              <a:rPr lang="en-US"/>
              <a:t>Četrta raven</a:t>
            </a:r>
          </a:p>
          <a:p>
            <a:pPr lvl="4"/>
            <a:r>
              <a:rPr lang="en-US"/>
              <a:t>Peta raven</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09" r:id="rId14"/>
    <p:sldLayoutId id="2147483997" r:id="rId15"/>
    <p:sldLayoutId id="2147483998" r:id="rId16"/>
    <p:sldLayoutId id="2147483999" r:id="rId17"/>
    <p:sldLayoutId id="2147484000" r:id="rId18"/>
    <p:sldLayoutId id="2147484002" r:id="rId19"/>
    <p:sldLayoutId id="2147484003" r:id="rId20"/>
    <p:sldLayoutId id="2147484004" r:id="rId21"/>
    <p:sldLayoutId id="2147484020" r:id="rId22"/>
    <p:sldLayoutId id="2147484021" r:id="rId23"/>
    <p:sldLayoutId id="2147484022" r:id="rId24"/>
    <p:sldLayoutId id="2147484023" r:id="rId25"/>
    <p:sldLayoutId id="2147484024" r:id="rId26"/>
    <p:sldLayoutId id="2147484005" r:id="rId27"/>
    <p:sldLayoutId id="2147484006" r:id="rId28"/>
    <p:sldLayoutId id="2147484007" r:id="rId29"/>
    <p:sldLayoutId id="2147484008" r:id="rId30"/>
    <p:sldLayoutId id="2147484025" r:id="rId31"/>
    <p:sldLayoutId id="2147484026" r:id="rId32"/>
    <p:sldLayoutId id="2147484027" r:id="rId33"/>
    <p:sldLayoutId id="2147484028" r:id="rId34"/>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picstays.eu/modules/"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hyperlink" Target="https://epicstays.eu/download/2494/?tmstv=1731678579" TargetMode="External"/><Relationship Id="rId4" Type="http://schemas.openxmlformats.org/officeDocument/2006/relationships/hyperlink" Target="https://epicstays.eu/download/2474/?tmstv=1731675537"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file:///C:\Users\Catriona.Murphy\Downloads\Epic-Stays-WP2-Research-Report-2024-PDF%20(2).pdf"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 Id="rId4" Type="http://schemas.openxmlformats.org/officeDocument/2006/relationships/hyperlink" Target="https://epicstays.eu/download/2474/?tmstv=1731675537"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30.xml"/><Relationship Id="rId5" Type="http://schemas.openxmlformats.org/officeDocument/2006/relationships/image" Target="../media/image34.sv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378556" y="2717604"/>
            <a:ext cx="5400207" cy="2049416"/>
          </a:xfrm>
        </p:spPr>
        <p:txBody>
          <a:bodyPr vert="horz" lIns="91440" tIns="45720" rIns="91440" bIns="45720" rtlCol="0" anchor="t">
            <a:noAutofit/>
          </a:bodyPr>
          <a:lstStyle/>
          <a:p>
            <a:r>
              <a:rPr lang="en-US" b="0">
                <a:latin typeface="Calibri"/>
                <a:ea typeface="Open Sans"/>
                <a:cs typeface="Calibri"/>
              </a:rPr>
              <a:t>Vodnik za trenerje</a:t>
            </a:r>
          </a:p>
          <a:p>
            <a:endParaRPr lang="en-US">
              <a:latin typeface="Calibri"/>
              <a:ea typeface="Open Sans"/>
              <a:cs typeface="Calibri"/>
            </a:endParaRPr>
          </a:p>
          <a:p>
            <a:r>
              <a:rPr lang="en-US">
                <a:latin typeface="Calibri"/>
                <a:ea typeface="Open Sans"/>
                <a:cs typeface="Calibri"/>
              </a:rPr>
              <a:t>epskih bivanj </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www.epicstays.eu</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a:t>Foto: </a:t>
            </a:r>
            <a:r>
              <a:rPr lang="en-US"/>
              <a:t>Kmetija Pomona, Slovenija</a:t>
            </a:r>
            <a:endParaRPr lang="en-GB"/>
          </a:p>
        </p:txBody>
      </p:sp>
      <p:pic>
        <p:nvPicPr>
          <p:cNvPr id="19" name="Picture Placeholder 18">
            <a:extLst>
              <a:ext uri="{FF2B5EF4-FFF2-40B4-BE49-F238E27FC236}">
                <a16:creationId xmlns:a16="http://schemas.microsoft.com/office/drawing/2014/main" id="{D90C564E-E7CC-D91F-2B86-113FDBD43C4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2743" r="12743"/>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2" name="Text Placeholder 1">
            <a:extLst>
              <a:ext uri="{FF2B5EF4-FFF2-40B4-BE49-F238E27FC236}">
                <a16:creationId xmlns:a16="http://schemas.microsoft.com/office/drawing/2014/main" id="{3B500C3D-BF71-498C-8BE5-25DE0F8D6277}"/>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en-IE" sz="1800" kern="0">
                <a:solidFill>
                  <a:srgbClr val="040200"/>
                </a:solidFill>
                <a:latin typeface="Calibri"/>
                <a:ea typeface="Calibri"/>
                <a:cs typeface="Calibri"/>
                <a:sym typeface="Calibri"/>
              </a:rPr>
              <a:t>Učni materiali in viri obsegajo</a:t>
            </a:r>
            <a:r>
              <a:rPr lang="en-IE" sz="1800" b="1" kern="0">
                <a:solidFill>
                  <a:srgbClr val="040200"/>
                </a:solidFill>
                <a:latin typeface="Calibri"/>
                <a:ea typeface="Calibri"/>
                <a:cs typeface="Calibri"/>
                <a:sym typeface="Calibri"/>
              </a:rPr>
              <a:t> 8 modulov tečaja</a:t>
            </a:r>
            <a:r>
              <a:rPr lang="en-IE" sz="1800" kern="0">
                <a:solidFill>
                  <a:srgbClr val="040200"/>
                </a:solidFill>
                <a:latin typeface="Calibri"/>
                <a:ea typeface="Calibri"/>
                <a:cs typeface="Calibri"/>
                <a:sym typeface="Calibri"/>
              </a:rPr>
              <a:t>, ki so na voljo na spletni strani Epic Stays:  </a:t>
            </a:r>
            <a:r>
              <a:rPr lang="en-IE" sz="1800" kern="0">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https://epicstays.eu/modules/</a:t>
            </a:r>
            <a:endParaRPr lang="en-IE" sz="1800" kern="0">
              <a:solidFill>
                <a:srgbClr val="0070C0"/>
              </a:solidFill>
              <a:latin typeface="Calibri"/>
              <a:ea typeface="Calibri"/>
              <a:cs typeface="Calibri"/>
            </a:endParaRPr>
          </a:p>
          <a:p>
            <a:pPr marL="0" marR="0" lvl="0" indent="0" algn="l" defTabSz="914400">
              <a:lnSpc>
                <a:spcPct val="100000"/>
              </a:lnSpc>
              <a:spcBef>
                <a:spcPts val="0"/>
              </a:spcBef>
              <a:spcAft>
                <a:spcPts val="0"/>
              </a:spcAft>
              <a:buSzPts val="1100"/>
              <a:buFont typeface="Arial"/>
              <a:buNone/>
              <a:tabLst/>
              <a:defRPr/>
            </a:pPr>
            <a:endParaRPr lang="en-IE" sz="1800" kern="0">
              <a:solidFill>
                <a:srgbClr val="0070C0"/>
              </a:solidFill>
              <a:latin typeface="Calibri"/>
              <a:ea typeface="Calibri"/>
              <a:cs typeface="Calibri"/>
            </a:endParaRPr>
          </a:p>
          <a:p>
            <a:pPr algn="l" defTabSz="914400">
              <a:lnSpc>
                <a:spcPct val="100000"/>
              </a:lnSpc>
              <a:buSzPts val="1100"/>
              <a:buFont typeface="Arial"/>
              <a:defRPr/>
            </a:pPr>
            <a:r>
              <a:rPr lang="en-IE" sz="1800" kern="0">
                <a:solidFill>
                  <a:schemeClr val="tx1"/>
                </a:solidFill>
                <a:latin typeface="Calibri"/>
                <a:ea typeface="Calibri"/>
                <a:cs typeface="Calibri"/>
              </a:rPr>
              <a:t>Na spletni strani so na voljo </a:t>
            </a:r>
            <a:r>
              <a:rPr lang="en-IE" sz="1800" b="1" kern="0">
                <a:solidFill>
                  <a:schemeClr val="tx1"/>
                </a:solidFill>
                <a:latin typeface="Calibri"/>
                <a:ea typeface="Calibri"/>
                <a:cs typeface="Calibri"/>
              </a:rPr>
              <a:t>izčrpne študije primerov </a:t>
            </a:r>
            <a:r>
              <a:rPr lang="en-IE" sz="1800" kern="0">
                <a:solidFill>
                  <a:schemeClr val="tx1"/>
                </a:solidFill>
                <a:latin typeface="Calibri"/>
                <a:ea typeface="Calibri"/>
                <a:cs typeface="Calibri"/>
              </a:rPr>
              <a:t>iz Islandije, Irske, Italije, Nizozemske in Slovenije. Vsaka študija primera vključuje podrobno uvodno besedilo, visokokakovostne fotografije in neposredne povezave do drugih spletnih virov.</a:t>
            </a:r>
          </a:p>
          <a:p>
            <a:pPr algn="l" defTabSz="914400">
              <a:lnSpc>
                <a:spcPct val="100000"/>
              </a:lnSpc>
              <a:buSzPts val="1100"/>
              <a:buFont typeface="Arial"/>
              <a:defRPr/>
            </a:pPr>
            <a:endParaRPr lang="en-IE" sz="1800" b="1" kern="0">
              <a:solidFill>
                <a:srgbClr val="040200"/>
              </a:solidFill>
              <a:ea typeface="Calibri"/>
            </a:endParaRPr>
          </a:p>
          <a:p>
            <a:pPr algn="l" defTabSz="914400">
              <a:lnSpc>
                <a:spcPct val="100000"/>
              </a:lnSpc>
              <a:buClr>
                <a:srgbClr val="7C946D"/>
              </a:buClr>
              <a:buSzPts val="1100"/>
              <a:defRPr/>
            </a:pPr>
            <a:r>
              <a:rPr lang="en-IE" sz="1800" b="1" kern="0">
                <a:solidFill>
                  <a:srgbClr val="040200"/>
                </a:solidFill>
                <a:latin typeface="Calibri"/>
                <a:ea typeface="Calibri"/>
                <a:cs typeface="Calibri"/>
                <a:sym typeface="Calibri"/>
              </a:rPr>
              <a:t>Poročilo</a:t>
            </a:r>
            <a:r>
              <a:rPr kumimoji="0" lang="en-IE" sz="1800" b="1" i="0" u="none" strike="noStrike" kern="0" cap="none" spc="0" normalizeH="0" baseline="0" noProof="0">
                <a:ln>
                  <a:noFill/>
                </a:ln>
                <a:solidFill>
                  <a:srgbClr val="040200"/>
                </a:solidFill>
                <a:effectLst/>
                <a:uLnTx/>
                <a:uFillTx/>
                <a:latin typeface="Calibri"/>
                <a:ea typeface="Calibri"/>
                <a:cs typeface="Calibri"/>
                <a:sym typeface="Calibri"/>
              </a:rPr>
              <a:t> o potrebi po alternativnih turističnih nastanitvah v Evropi </a:t>
            </a:r>
            <a:r>
              <a:rPr lang="en-IE" sz="1800" kern="0">
                <a:solidFill>
                  <a:srgbClr val="040200"/>
                </a:solidFill>
                <a:latin typeface="Calibri"/>
                <a:ea typeface="Calibri"/>
                <a:cs typeface="Calibri"/>
                <a:sym typeface="Calibri"/>
              </a:rPr>
              <a:t>je na voljo za ogled in prenos </a:t>
            </a:r>
            <a:r>
              <a:rPr kumimoji="0" lang="en-IE" sz="1800" i="0" u="none" strike="noStrike" kern="0" cap="none" spc="0" normalizeH="0" baseline="0" noProof="0">
                <a:ln>
                  <a:noFill/>
                </a:ln>
                <a:solidFill>
                  <a:srgbClr val="040200"/>
                </a:solidFill>
                <a:effectLst/>
                <a:uLnTx/>
                <a:uFillTx/>
                <a:latin typeface="Calibri"/>
                <a:ea typeface="Calibri"/>
                <a:cs typeface="Calibri"/>
                <a:sym typeface="Calibri"/>
              </a:rPr>
              <a:t>na spletni strani Epic Stays:</a:t>
            </a:r>
            <a:r>
              <a:rPr kumimoji="0" lang="en-IE" sz="1800" i="0" u="none" strike="noStrike" kern="0" cap="none" spc="0" normalizeH="0" baseline="0" noProof="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 https://epicstays.eu/download/2474/?tmstv=1731675537</a:t>
            </a:r>
            <a:endParaRPr lang="en-IE" sz="1800" i="0" u="none" strike="noStrike" kern="0" cap="none" spc="0" normalizeH="0" baseline="0" noProof="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a:solidFill>
                <a:srgbClr val="040200"/>
              </a:solidFill>
              <a:latin typeface="Calibri"/>
              <a:ea typeface="Calibri"/>
              <a:cs typeface="Calibri"/>
            </a:endParaRPr>
          </a:p>
          <a:p>
            <a:pPr algn="l" defTabSz="914400">
              <a:lnSpc>
                <a:spcPct val="100000"/>
              </a:lnSpc>
              <a:buClr>
                <a:srgbClr val="7C946D"/>
              </a:buClr>
              <a:buSzPts val="1100"/>
              <a:defRPr/>
            </a:pPr>
            <a:r>
              <a:rPr kumimoji="0" lang="en-IE" sz="1800" b="1" i="0" u="none" strike="noStrike" kern="0" cap="none" spc="0" normalizeH="0" baseline="0" noProof="0">
                <a:ln>
                  <a:noFill/>
                </a:ln>
                <a:solidFill>
                  <a:srgbClr val="040200"/>
                </a:solidFill>
                <a:effectLst/>
                <a:uLnTx/>
                <a:uFillTx/>
                <a:latin typeface="Calibri"/>
                <a:ea typeface="Calibri"/>
                <a:cs typeface="Calibri"/>
                <a:sym typeface="Calibri"/>
              </a:rPr>
              <a:t>Epic Stays EU Compendium of Good Practice in Alternative Tourism Accommodation (Zbirka dobrih praks Epic Stays EU na področju alternativnih turističnih namestitev) </a:t>
            </a:r>
            <a:r>
              <a:rPr lang="en-IE" sz="1800" kern="0">
                <a:solidFill>
                  <a:srgbClr val="040200"/>
                </a:solidFill>
                <a:latin typeface="Calibri"/>
                <a:ea typeface="Calibri"/>
                <a:cs typeface="Calibri"/>
                <a:sym typeface="Calibri"/>
              </a:rPr>
              <a:t>je na voljo na</a:t>
            </a:r>
            <a:r>
              <a:rPr kumimoji="0" lang="en-IE" sz="1800" i="0" u="none" strike="noStrike" kern="0" cap="none" spc="0" normalizeH="0" baseline="0" noProof="0">
                <a:ln>
                  <a:noFill/>
                </a:ln>
                <a:solidFill>
                  <a:srgbClr val="040200"/>
                </a:solidFill>
                <a:effectLst/>
                <a:uLnTx/>
                <a:uFillTx/>
                <a:latin typeface="Calibri"/>
                <a:ea typeface="Calibri"/>
                <a:cs typeface="Calibri"/>
                <a:sym typeface="Calibri"/>
              </a:rPr>
              <a:t>:</a:t>
            </a:r>
            <a:r>
              <a:rPr kumimoji="0" lang="en-IE" sz="1800" i="0" u="none" strike="noStrike" kern="0" cap="none" spc="0" normalizeH="0" baseline="0" noProof="0">
                <a:ln>
                  <a:noFill/>
                </a:ln>
                <a:solidFill>
                  <a:srgbClr val="0070C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 https://epicstays.eu/download/2494/?tmstv=1731678579</a:t>
            </a:r>
            <a:endParaRPr lang="en-IE" sz="1800" i="0" u="none" strike="noStrike" kern="0" cap="none" spc="0" normalizeH="0" baseline="0" noProof="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a:solidFill>
                <a:srgbClr val="0402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en-IE" sz="1800" b="1" kern="0">
                <a:solidFill>
                  <a:srgbClr val="040200"/>
                </a:solidFill>
                <a:latin typeface="Calibri"/>
                <a:ea typeface="Calibri"/>
                <a:cs typeface="Calibri"/>
                <a:sym typeface="Calibri"/>
              </a:rPr>
              <a:t>Blogi in novice, </a:t>
            </a:r>
            <a:r>
              <a:rPr lang="en-IE" sz="1800" kern="0">
                <a:solidFill>
                  <a:srgbClr val="040200"/>
                </a:solidFill>
                <a:latin typeface="Calibri"/>
                <a:ea typeface="Calibri"/>
                <a:cs typeface="Calibri"/>
                <a:sym typeface="Calibri"/>
              </a:rPr>
              <a:t>ki jih posodabljajo partnerji Epic Stays, se redno posodabljajo na spletni strani.</a:t>
            </a:r>
            <a:endParaRPr lang="en-IE" sz="1800" i="0" u="none" strike="noStrike" kern="0" cap="none" spc="0" normalizeH="0" baseline="0" noProof="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a:ln>
                <a:noFill/>
              </a:ln>
              <a:solidFill>
                <a:srgbClr val="151D24"/>
              </a:solidFill>
              <a:effectLst/>
              <a:uLnTx/>
              <a:uFillTx/>
              <a:latin typeface="Calibri"/>
              <a:ea typeface="Calibri"/>
              <a:cs typeface="Calibri"/>
            </a:endParaRPr>
          </a:p>
          <a:p>
            <a:endParaRPr lang="en-IE"/>
          </a:p>
        </p:txBody>
      </p:sp>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a:t>Različni viri za usposabljanje </a:t>
            </a:r>
            <a:endParaRPr/>
          </a:p>
        </p:txBody>
      </p:sp>
      <p:sp>
        <p:nvSpPr>
          <p:cNvPr id="329" name="Google Shape;329;p13"/>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Splošne informacije </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FF4CDD2-8434-D8A7-4C38-FEB2C37896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D66D5-D90D-891A-95DB-ED6F9BD5F473}"/>
              </a:ext>
            </a:extLst>
          </p:cNvPr>
          <p:cNvSpPr>
            <a:spLocks noGrp="1"/>
          </p:cNvSpPr>
          <p:nvPr>
            <p:ph type="body" sz="quarter" idx="32"/>
          </p:nvPr>
        </p:nvSpPr>
        <p:spPr>
          <a:xfrm>
            <a:off x="10007" y="3282081"/>
            <a:ext cx="7762078" cy="7643471"/>
          </a:xfrm>
        </p:spPr>
        <p:txBody>
          <a:bodyPr/>
          <a:lstStyle/>
          <a:p>
            <a:pPr defTabSz="914400">
              <a:lnSpc>
                <a:spcPct val="100000"/>
              </a:lnSpc>
              <a:buClr>
                <a:srgbClr val="7C946D"/>
              </a:buClr>
              <a:buSzPts val="1100"/>
              <a:defRPr/>
            </a:pPr>
            <a:r>
              <a:rPr lang="en-IE" sz="2400" kern="0" dirty="0">
                <a:solidFill>
                  <a:srgbClr val="040200"/>
                </a:solidFill>
                <a:latin typeface="Calibri"/>
                <a:ea typeface="Calibri"/>
                <a:cs typeface="Calibri"/>
              </a:rPr>
              <a:t>Moduli Epic Stays si prizadevajo razviti 8 ključnih kompetenc in praktičnih veščin, ki so neposredno povezane z vsakodnevnim upravljanjem in delovanjem trajnostnih alternativnih turističnih namestitev:</a:t>
            </a:r>
            <a:endParaRPr lang="en-IE" sz="2400" kern="0" dirty="0">
              <a:solidFill>
                <a:srgbClr val="040200"/>
              </a:solidFill>
              <a:ea typeface="Calibri"/>
            </a:endParaRPr>
          </a:p>
          <a:p>
            <a:pPr algn="l" defTabSz="914400">
              <a:lnSpc>
                <a:spcPct val="100000"/>
              </a:lnSpc>
              <a:buSzPts val="1100"/>
              <a:defRPr/>
            </a:pPr>
            <a:endParaRPr lang="en-IE" sz="2400" kern="0" dirty="0">
              <a:solidFill>
                <a:srgbClr val="040200"/>
              </a:solidFill>
              <a:latin typeface="Calibri"/>
              <a:ea typeface="Calibri"/>
              <a:cs typeface="Calibri"/>
            </a:endParaRPr>
          </a:p>
          <a:p>
            <a:pPr algn="l" defTabSz="914400">
              <a:lnSpc>
                <a:spcPct val="100000"/>
              </a:lnSpc>
              <a:buSzPts val="1100"/>
              <a:defRPr/>
            </a:pPr>
            <a:r>
              <a:rPr lang="en-IE" sz="2400" b="1" kern="0" dirty="0">
                <a:solidFill>
                  <a:srgbClr val="040200"/>
                </a:solidFill>
                <a:latin typeface="Calibri"/>
                <a:ea typeface="Calibri"/>
                <a:cs typeface="Calibri"/>
              </a:rPr>
              <a:t>Ključne kompetence</a:t>
            </a:r>
          </a:p>
          <a:p>
            <a:pPr algn="l" defTabSz="914400">
              <a:lnSpc>
                <a:spcPct val="100000"/>
              </a:lnSpc>
              <a:buSzPts val="1100"/>
              <a:defRPr/>
            </a:pPr>
            <a:endParaRPr lang="en-IE" sz="2400" kern="0" dirty="0">
              <a:solidFill>
                <a:srgbClr val="040200"/>
              </a:solidFill>
              <a:latin typeface="Calibri"/>
              <a:ea typeface="Calibri"/>
              <a:cs typeface="Calibri"/>
            </a:endParaRP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Trajnostne turistične prakse</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Ocena vpliva na okolje </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Vključevanje in sodelovanje skupnosti</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Digitalno trženje za turizem</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Oblikovanje storitev za stranke in izkušenj</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Varnost strank in obvladovanje tveganj</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Finančno upravljanje in proračunsko načrtovanje</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Tehnike ohranjanja kulturne dediščine</a:t>
            </a: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r>
              <a:rPr lang="en-IE" sz="1800" kern="0" dirty="0">
                <a:solidFill>
                  <a:srgbClr val="040200"/>
                </a:solidFill>
                <a:latin typeface="Calibri"/>
                <a:ea typeface="Calibri"/>
                <a:cs typeface="Calibri"/>
              </a:rPr>
              <a:t>Za več podrobnosti: </a:t>
            </a:r>
            <a:r>
              <a:rPr lang="en-IE" sz="1800" kern="0" dirty="0">
                <a:solidFill>
                  <a:srgbClr val="040200"/>
                </a:solidFill>
                <a:latin typeface="Calibri"/>
                <a:ea typeface="Calibri"/>
                <a:cs typeface="Calibri"/>
                <a:hlinkClick r:id="rId3"/>
              </a:rPr>
              <a:t>Epic-Stays-WP2-Research-Report-2024-PDF (2).pdf</a:t>
            </a: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r>
              <a:rPr lang="en-IE" sz="1800" kern="0" dirty="0">
                <a:solidFill>
                  <a:srgbClr val="040200"/>
                </a:solidFill>
                <a:latin typeface="Calibri"/>
                <a:ea typeface="Calibri"/>
                <a:cs typeface="Calibri"/>
                <a:sym typeface="Calibri"/>
              </a:rPr>
              <a:t>Dodatne informacije so na voljo na:  </a:t>
            </a:r>
            <a:r>
              <a:rPr kumimoji="0" lang="en-IE"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https://epicstays.eu/download/2474/?tmstv=1731675537</a:t>
            </a:r>
            <a:endParaRPr lang="en-IE" sz="1800" i="0" u="none" strike="noStrike" kern="0" cap="none" spc="0" normalizeH="0" baseline="0" noProof="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a:solidFill>
                <a:srgbClr val="040200"/>
              </a:solidFill>
              <a:latin typeface="Calibri"/>
              <a:ea typeface="Calibri"/>
              <a:cs typeface="Calibri"/>
            </a:endParaRPr>
          </a:p>
          <a:p>
            <a:pPr algn="l" defTabSz="914400">
              <a:lnSpc>
                <a:spcPct val="100000"/>
              </a:lnSpc>
              <a:buClr>
                <a:srgbClr val="7C946D"/>
              </a:buClr>
              <a:buSzPts val="1100"/>
              <a:defRPr/>
            </a:pPr>
            <a:endParaRPr lang="en-IE" sz="1800" b="1" kern="0" dirty="0">
              <a:solidFill>
                <a:srgbClr val="040200"/>
              </a:solidFill>
              <a:ea typeface="Calibri"/>
            </a:endParaRPr>
          </a:p>
        </p:txBody>
      </p:sp>
      <p:sp>
        <p:nvSpPr>
          <p:cNvPr id="327" name="Google Shape;327;p13">
            <a:extLst>
              <a:ext uri="{FF2B5EF4-FFF2-40B4-BE49-F238E27FC236}">
                <a16:creationId xmlns:a16="http://schemas.microsoft.com/office/drawing/2014/main" id="{50080536-B072-B2A0-FC1D-03B5C879DC44}"/>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Razvoj ključnih kompetenc </a:t>
            </a:r>
            <a:endParaRPr dirty="0">
              <a:latin typeface="Calibri"/>
              <a:ea typeface="Open Sans"/>
              <a:cs typeface="Calibri"/>
            </a:endParaRPr>
          </a:p>
        </p:txBody>
      </p:sp>
      <p:sp>
        <p:nvSpPr>
          <p:cNvPr id="329" name="Google Shape;329;p13">
            <a:extLst>
              <a:ext uri="{FF2B5EF4-FFF2-40B4-BE49-F238E27FC236}">
                <a16:creationId xmlns:a16="http://schemas.microsoft.com/office/drawing/2014/main" id="{B78F09FB-A7A7-7E06-07AD-394375A9FA05}"/>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Splošne informacije </a:t>
            </a:r>
          </a:p>
        </p:txBody>
      </p:sp>
      <p:sp>
        <p:nvSpPr>
          <p:cNvPr id="328" name="Google Shape;328;p13">
            <a:extLst>
              <a:ext uri="{FF2B5EF4-FFF2-40B4-BE49-F238E27FC236}">
                <a16:creationId xmlns:a16="http://schemas.microsoft.com/office/drawing/2014/main" id="{1E7ECB16-8481-D1FF-368F-BFEA01503766}"/>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11</a:t>
            </a:fld>
            <a:endParaRPr/>
          </a:p>
        </p:txBody>
      </p:sp>
    </p:spTree>
    <p:extLst>
      <p:ext uri="{BB962C8B-B14F-4D97-AF65-F5344CB8AC3E}">
        <p14:creationId xmlns:p14="http://schemas.microsoft.com/office/powerpoint/2010/main" val="3268778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8B44B3F-DC40-B202-ED59-36ECAD9CD816}"/>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BF86C65F-69E3-E05E-B7E2-4FB93D3F61E0}"/>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6693208-888F-F709-CFDF-67BDB5E253F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A472F0D-5A2F-54A5-C658-64B486BB5C27}"/>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91BA300-C2D0-6066-B974-9440B89CF2F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49B91B1-1B35-C7D9-86E2-133BB2837B49}"/>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A633804-250F-7B3C-0D3C-5696283EF67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645715" y="2515764"/>
            <a:ext cx="3503541" cy="2442124"/>
          </a:xfrm>
        </p:spPr>
        <p:txBody>
          <a:bodyPr/>
          <a:lstStyle/>
          <a:p>
            <a:pPr algn="l">
              <a:lnSpc>
                <a:spcPct val="100000"/>
              </a:lnSpc>
            </a:pPr>
            <a:r>
              <a:rPr lang="en-US" sz="4800" b="1" i="0"/>
              <a:t>Moduli tečaja Epic Stays</a:t>
            </a:r>
          </a:p>
        </p:txBody>
      </p:sp>
      <p:pic>
        <p:nvPicPr>
          <p:cNvPr id="6" name="Picture Placeholder 5">
            <a:extLst>
              <a:ext uri="{FF2B5EF4-FFF2-40B4-BE49-F238E27FC236}">
                <a16:creationId xmlns:a16="http://schemas.microsoft.com/office/drawing/2014/main" id="{F14727FF-B63D-60B0-4396-A77FD9BD4FB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5" r="10115"/>
          <a:stretch/>
        </p:blipFill>
        <p:spPr/>
      </p:pic>
      <p:sp>
        <p:nvSpPr>
          <p:cNvPr id="2" name="Text Placeholder 1">
            <a:extLst>
              <a:ext uri="{FF2B5EF4-FFF2-40B4-BE49-F238E27FC236}">
                <a16:creationId xmlns:a16="http://schemas.microsoft.com/office/drawing/2014/main" id="{6F2B475E-ABE2-71B9-8913-B642D592FAB1}"/>
              </a:ext>
            </a:extLst>
          </p:cNvPr>
          <p:cNvSpPr>
            <a:spLocks noGrp="1"/>
          </p:cNvSpPr>
          <p:nvPr>
            <p:ph type="body" sz="quarter" idx="65"/>
          </p:nvPr>
        </p:nvSpPr>
        <p:spPr/>
        <p:txBody>
          <a:bodyPr/>
          <a:lstStyle/>
          <a:p>
            <a:r>
              <a:rPr lang="en-GB"/>
              <a:t>Foto: </a:t>
            </a:r>
            <a:r>
              <a:rPr lang="en-US"/>
              <a:t>Viking House and Settlement, Wexford, Irska</a:t>
            </a:r>
            <a:endParaRPr lang="en-GB"/>
          </a:p>
        </p:txBody>
      </p:sp>
      <p:sp>
        <p:nvSpPr>
          <p:cNvPr id="15" name="Slide Number Placeholder 5">
            <a:extLst>
              <a:ext uri="{FF2B5EF4-FFF2-40B4-BE49-F238E27FC236}">
                <a16:creationId xmlns:a16="http://schemas.microsoft.com/office/drawing/2014/main" id="{D9222D1F-CB12-D60F-93D0-D1AC50D4DD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12</a:t>
            </a:fld>
            <a:endParaRPr lang="fr-CA"/>
          </a:p>
        </p:txBody>
      </p:sp>
      <p:sp>
        <p:nvSpPr>
          <p:cNvPr id="20" name="Text Placeholder 27">
            <a:extLst>
              <a:ext uri="{FF2B5EF4-FFF2-40B4-BE49-F238E27FC236}">
                <a16:creationId xmlns:a16="http://schemas.microsoft.com/office/drawing/2014/main" id="{AF71ECBC-6019-44AB-A953-EF2C4572FFC1}"/>
              </a:ext>
            </a:extLst>
          </p:cNvPr>
          <p:cNvSpPr txBox="1">
            <a:spLocks/>
          </p:cNvSpPr>
          <p:nvPr/>
        </p:nvSpPr>
        <p:spPr>
          <a:xfrm>
            <a:off x="573496" y="1220938"/>
            <a:ext cx="1952282" cy="1564946"/>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US" sz="10000">
                <a:solidFill>
                  <a:schemeClr val="bg1"/>
                </a:solidFill>
              </a:rPr>
              <a:t>03</a:t>
            </a:r>
          </a:p>
        </p:txBody>
      </p:sp>
    </p:spTree>
    <p:extLst>
      <p:ext uri="{BB962C8B-B14F-4D97-AF65-F5344CB8AC3E}">
        <p14:creationId xmlns:p14="http://schemas.microsoft.com/office/powerpoint/2010/main" val="774269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a:latin typeface="Calibri"/>
                <a:ea typeface="Open Sans"/>
                <a:cs typeface="Calibri"/>
              </a:rPr>
              <a:t>8 modulov na voljo na spletni strani Epic Stays</a:t>
            </a: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6581" y="849544"/>
            <a:ext cx="3253444" cy="385564"/>
          </a:xfrm>
        </p:spPr>
        <p:txBody>
          <a:bodyPr/>
          <a:lstStyle/>
          <a:p>
            <a:r>
              <a:rPr lang="en-US" sz="3200"/>
              <a:t>Moduli</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4" name="TextBox 1">
            <a:extLst>
              <a:ext uri="{FF2B5EF4-FFF2-40B4-BE49-F238E27FC236}">
                <a16:creationId xmlns:a16="http://schemas.microsoft.com/office/drawing/2014/main" id="{DEBC9575-27F2-4988-B9EF-44CB4DEDEF61}"/>
              </a:ext>
            </a:extLst>
          </p:cNvPr>
          <p:cNvSpPr txBox="1"/>
          <p:nvPr/>
        </p:nvSpPr>
        <p:spPr>
          <a:xfrm>
            <a:off x="406960" y="3829758"/>
            <a:ext cx="6894720" cy="594008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IE" sz="2000" b="1" dirty="0"/>
              <a:t>8 </a:t>
            </a:r>
            <a:r>
              <a:rPr lang="en-IE" sz="2000" dirty="0" err="1"/>
              <a:t>modulov</a:t>
            </a:r>
            <a:r>
              <a:rPr lang="en-IE" sz="2000" dirty="0"/>
              <a:t> </a:t>
            </a:r>
          </a:p>
          <a:p>
            <a:pPr marL="342900" indent="-342900">
              <a:buFont typeface="Arial" panose="020B0604020202020204" pitchFamily="34" charset="0"/>
              <a:buChar char="•"/>
            </a:pPr>
            <a:r>
              <a:rPr lang="en-IE" sz="2000" b="1" dirty="0"/>
              <a:t>27 </a:t>
            </a:r>
            <a:r>
              <a:rPr lang="en-IE" sz="2000" dirty="0" err="1"/>
              <a:t>področij</a:t>
            </a:r>
            <a:r>
              <a:rPr lang="en-IE" sz="2000" dirty="0"/>
              <a:t> </a:t>
            </a:r>
            <a:r>
              <a:rPr lang="en-IE" sz="2000" dirty="0" err="1"/>
              <a:t>učenja</a:t>
            </a:r>
            <a:endParaRPr lang="en-IE" sz="2000" dirty="0">
              <a:ea typeface="Calibri"/>
              <a:cs typeface="Calibri"/>
            </a:endParaRPr>
          </a:p>
          <a:p>
            <a:pPr marL="342900" indent="-342900">
              <a:buFont typeface="Arial" panose="020B0604020202020204" pitchFamily="34" charset="0"/>
              <a:buChar char="•"/>
            </a:pPr>
            <a:r>
              <a:rPr lang="en-IE" sz="2000" b="1" dirty="0"/>
              <a:t>30+ </a:t>
            </a:r>
            <a:r>
              <a:rPr lang="en-IE" sz="2000" dirty="0" err="1"/>
              <a:t>študij</a:t>
            </a:r>
            <a:r>
              <a:rPr lang="en-IE" sz="2000" dirty="0"/>
              <a:t> </a:t>
            </a:r>
            <a:r>
              <a:rPr lang="en-IE" sz="2000" dirty="0" err="1"/>
              <a:t>primerov</a:t>
            </a:r>
            <a:endParaRPr lang="en-IE" sz="2000" dirty="0">
              <a:ea typeface="Calibri"/>
              <a:cs typeface="Calibri"/>
            </a:endParaRPr>
          </a:p>
          <a:p>
            <a:endParaRPr lang="en-IE" sz="2000" dirty="0"/>
          </a:p>
          <a:p>
            <a:r>
              <a:rPr lang="en-IE" sz="2000" b="1" dirty="0"/>
              <a:t>Na </a:t>
            </a:r>
            <a:r>
              <a:rPr lang="en-IE" sz="2000" b="1" dirty="0" err="1"/>
              <a:t>voljo</a:t>
            </a:r>
            <a:r>
              <a:rPr lang="en-IE" sz="2000" b="1" dirty="0"/>
              <a:t> </a:t>
            </a:r>
            <a:r>
              <a:rPr lang="en-IE" sz="2000" b="1" dirty="0" err="1"/>
              <a:t>na</a:t>
            </a:r>
            <a:r>
              <a:rPr lang="en-IE" sz="2000" b="1" dirty="0">
                <a:hlinkClick r:id="rId2"/>
              </a:rPr>
              <a:t> https://epicstays.eu/modules/</a:t>
            </a:r>
            <a:endParaRPr lang="en-IE" sz="2000" b="1" dirty="0"/>
          </a:p>
          <a:p>
            <a:endParaRPr lang="en-IE" sz="2000" dirty="0"/>
          </a:p>
          <a:p>
            <a:r>
              <a:rPr lang="en-IE" sz="2000" dirty="0" err="1"/>
              <a:t>Namenjeno</a:t>
            </a:r>
            <a:r>
              <a:rPr lang="en-IE" sz="2000" dirty="0"/>
              <a:t> za:</a:t>
            </a:r>
          </a:p>
          <a:p>
            <a:pPr marL="342900" indent="-342900">
              <a:buFont typeface="Wingdings" panose="05000000000000000000" pitchFamily="2" charset="2"/>
              <a:buChar char="Ø"/>
            </a:pPr>
            <a:endParaRPr lang="en-IE" sz="2000" dirty="0"/>
          </a:p>
          <a:p>
            <a:pPr marL="342900" indent="-342900">
              <a:buFont typeface="Wingdings" panose="05000000000000000000" pitchFamily="2" charset="2"/>
              <a:buChar char="Ø"/>
            </a:pPr>
            <a:r>
              <a:rPr lang="en-IE" sz="2000" b="1" dirty="0"/>
              <a:t>Nove </a:t>
            </a:r>
            <a:r>
              <a:rPr lang="en-IE" sz="2000" b="1" dirty="0" err="1"/>
              <a:t>podjetnike</a:t>
            </a:r>
            <a:r>
              <a:rPr lang="en-IE" sz="2000" b="1" dirty="0"/>
              <a:t> in start-upe, </a:t>
            </a:r>
            <a:r>
              <a:rPr lang="en-IE" sz="2000" dirty="0"/>
              <a:t>ki </a:t>
            </a:r>
            <a:r>
              <a:rPr lang="en-IE" sz="2000" dirty="0" err="1"/>
              <a:t>želijo</a:t>
            </a:r>
            <a:r>
              <a:rPr lang="en-IE" sz="2000" dirty="0"/>
              <a:t> </a:t>
            </a:r>
            <a:r>
              <a:rPr lang="en-IE" sz="2000" dirty="0" err="1"/>
              <a:t>začeti</a:t>
            </a:r>
            <a:r>
              <a:rPr lang="en-IE" sz="2000" dirty="0"/>
              <a:t> z </a:t>
            </a:r>
            <a:r>
              <a:rPr lang="en-IE" sz="2000" dirty="0" err="1"/>
              <a:t>alternativnim</a:t>
            </a:r>
            <a:r>
              <a:rPr lang="en-IE" sz="2000" dirty="0"/>
              <a:t> </a:t>
            </a:r>
            <a:r>
              <a:rPr lang="en-IE" sz="2000" dirty="0" err="1"/>
              <a:t>turističnim</a:t>
            </a:r>
            <a:r>
              <a:rPr lang="en-IE" sz="2000" dirty="0"/>
              <a:t> </a:t>
            </a:r>
            <a:r>
              <a:rPr lang="en-IE" sz="2000" dirty="0" err="1"/>
              <a:t>nastanitvenim</a:t>
            </a:r>
            <a:r>
              <a:rPr lang="en-IE" sz="2000" dirty="0"/>
              <a:t> </a:t>
            </a:r>
            <a:r>
              <a:rPr lang="en-IE" sz="2000" dirty="0" err="1"/>
              <a:t>poslom</a:t>
            </a:r>
            <a:r>
              <a:rPr lang="en-IE" sz="2000" dirty="0"/>
              <a:t>.</a:t>
            </a:r>
            <a:endParaRPr lang="en-IE" sz="2000" dirty="0">
              <a:ea typeface="Calibri"/>
              <a:cs typeface="Calibri"/>
            </a:endParaRPr>
          </a:p>
          <a:p>
            <a:pPr marL="342900" indent="-342900">
              <a:buFont typeface="Wingdings" panose="05000000000000000000" pitchFamily="2" charset="2"/>
              <a:buChar char="Ø"/>
            </a:pPr>
            <a:r>
              <a:rPr lang="en-IE" sz="2000" b="1" dirty="0" err="1"/>
              <a:t>Študente</a:t>
            </a:r>
            <a:r>
              <a:rPr lang="en-IE" sz="2000" b="1" dirty="0"/>
              <a:t> in </a:t>
            </a:r>
            <a:r>
              <a:rPr lang="en-IE" sz="2000" b="1" dirty="0" err="1"/>
              <a:t>mlade</a:t>
            </a:r>
            <a:r>
              <a:rPr lang="en-IE" sz="2000" b="1" dirty="0"/>
              <a:t> </a:t>
            </a:r>
            <a:r>
              <a:rPr lang="en-IE" sz="2000" b="1" dirty="0" err="1"/>
              <a:t>strokovnjake</a:t>
            </a:r>
            <a:r>
              <a:rPr lang="en-IE" sz="2000" b="1" dirty="0"/>
              <a:t>, ki </a:t>
            </a:r>
            <a:r>
              <a:rPr lang="en-IE" sz="2000" dirty="0"/>
              <a:t>se </a:t>
            </a:r>
            <a:r>
              <a:rPr lang="en-IE" sz="2000" dirty="0" err="1"/>
              <a:t>zanimajo</a:t>
            </a:r>
            <a:r>
              <a:rPr lang="en-IE" sz="2000" dirty="0"/>
              <a:t> za </a:t>
            </a:r>
            <a:r>
              <a:rPr lang="en-IE" sz="2000" dirty="0" err="1"/>
              <a:t>nastanitve</a:t>
            </a:r>
            <a:r>
              <a:rPr lang="en-IE" sz="2000" dirty="0"/>
              <a:t>, </a:t>
            </a:r>
            <a:r>
              <a:rPr lang="en-IE" sz="2000" dirty="0" err="1"/>
              <a:t>ekološki</a:t>
            </a:r>
            <a:r>
              <a:rPr lang="en-IE" sz="2000" dirty="0"/>
              <a:t> turizem, </a:t>
            </a:r>
            <a:r>
              <a:rPr lang="en-IE" sz="2000" dirty="0" err="1"/>
              <a:t>podeželski</a:t>
            </a:r>
            <a:r>
              <a:rPr lang="en-IE" sz="2000" dirty="0"/>
              <a:t> turizem, </a:t>
            </a:r>
            <a:r>
              <a:rPr lang="en-IE" sz="2000" dirty="0" err="1"/>
              <a:t>načrtovanje</a:t>
            </a:r>
            <a:r>
              <a:rPr lang="en-IE" sz="2000" dirty="0"/>
              <a:t> </a:t>
            </a:r>
            <a:r>
              <a:rPr lang="en-IE" sz="2000" dirty="0" err="1"/>
              <a:t>destinacij</a:t>
            </a:r>
            <a:r>
              <a:rPr lang="en-IE" sz="2000" dirty="0"/>
              <a:t>, </a:t>
            </a:r>
            <a:r>
              <a:rPr lang="en-IE" sz="2000" dirty="0" err="1"/>
              <a:t>prihodnje</a:t>
            </a:r>
            <a:r>
              <a:rPr lang="en-IE" sz="2000" dirty="0"/>
              <a:t> </a:t>
            </a:r>
            <a:r>
              <a:rPr lang="en-IE" sz="2000" dirty="0" err="1"/>
              <a:t>trende</a:t>
            </a:r>
            <a:r>
              <a:rPr lang="en-IE" sz="2000" dirty="0"/>
              <a:t> in </a:t>
            </a:r>
            <a:r>
              <a:rPr lang="en-IE" sz="2000" dirty="0" err="1"/>
              <a:t>sveže</a:t>
            </a:r>
            <a:r>
              <a:rPr lang="en-IE" sz="2000" dirty="0"/>
              <a:t> </a:t>
            </a:r>
            <a:r>
              <a:rPr lang="en-IE" sz="2000" dirty="0" err="1"/>
              <a:t>ideje</a:t>
            </a:r>
            <a:r>
              <a:rPr lang="en-IE" sz="2000" dirty="0"/>
              <a:t>.</a:t>
            </a:r>
            <a:endParaRPr lang="en-IE" sz="2000" dirty="0">
              <a:ea typeface="Calibri"/>
              <a:cs typeface="Calibri"/>
            </a:endParaRPr>
          </a:p>
          <a:p>
            <a:pPr marL="342900" indent="-342900">
              <a:buFont typeface="Wingdings" panose="05000000000000000000" pitchFamily="2" charset="2"/>
              <a:buChar char="Ø"/>
            </a:pPr>
            <a:r>
              <a:rPr lang="en-IE" sz="2000" b="1" dirty="0" err="1"/>
              <a:t>Lastnike</a:t>
            </a:r>
            <a:r>
              <a:rPr lang="en-IE" sz="2000" b="1" dirty="0"/>
              <a:t> </a:t>
            </a:r>
            <a:r>
              <a:rPr lang="en-IE" sz="2000" b="1" dirty="0" err="1"/>
              <a:t>malih</a:t>
            </a:r>
            <a:r>
              <a:rPr lang="en-IE" sz="2000" b="1" dirty="0"/>
              <a:t> </a:t>
            </a:r>
            <a:r>
              <a:rPr lang="en-IE" sz="2000" b="1" dirty="0" err="1"/>
              <a:t>podjetij</a:t>
            </a:r>
            <a:r>
              <a:rPr lang="en-IE" sz="2000" b="1" dirty="0"/>
              <a:t>, </a:t>
            </a:r>
            <a:r>
              <a:rPr lang="en-IE" sz="2000" dirty="0"/>
              <a:t>ki </a:t>
            </a:r>
            <a:r>
              <a:rPr lang="en-IE" sz="2000" dirty="0" err="1"/>
              <a:t>trenutno</a:t>
            </a:r>
            <a:r>
              <a:rPr lang="en-IE" sz="2000" dirty="0"/>
              <a:t> </a:t>
            </a:r>
            <a:r>
              <a:rPr lang="en-IE" sz="2000" dirty="0" err="1"/>
              <a:t>upravljajo</a:t>
            </a:r>
            <a:r>
              <a:rPr lang="en-IE" sz="2000" dirty="0"/>
              <a:t> glamping, B&amp;B, </a:t>
            </a:r>
            <a:r>
              <a:rPr lang="en-IE" sz="2000" dirty="0" err="1"/>
              <a:t>ekološke</a:t>
            </a:r>
            <a:r>
              <a:rPr lang="en-IE" sz="2000" dirty="0"/>
              <a:t> </a:t>
            </a:r>
            <a:r>
              <a:rPr lang="en-IE" sz="2000" dirty="0" err="1"/>
              <a:t>koče</a:t>
            </a:r>
            <a:r>
              <a:rPr lang="en-IE" sz="2000" dirty="0"/>
              <a:t> </a:t>
            </a:r>
            <a:r>
              <a:rPr lang="en-IE" sz="2000" dirty="0" err="1"/>
              <a:t>ali</a:t>
            </a:r>
            <a:r>
              <a:rPr lang="en-IE" sz="2000" dirty="0"/>
              <a:t> </a:t>
            </a:r>
            <a:r>
              <a:rPr lang="en-IE" sz="2000" dirty="0" err="1"/>
              <a:t>edinstvene</a:t>
            </a:r>
            <a:r>
              <a:rPr lang="en-IE" sz="2000" dirty="0"/>
              <a:t> </a:t>
            </a:r>
            <a:r>
              <a:rPr lang="en-IE" sz="2000" dirty="0" err="1"/>
              <a:t>namestitve</a:t>
            </a:r>
            <a:r>
              <a:rPr lang="en-IE" sz="2000" dirty="0"/>
              <a:t> in </a:t>
            </a:r>
            <a:r>
              <a:rPr lang="en-IE" sz="2000" dirty="0" err="1"/>
              <a:t>želijo</a:t>
            </a:r>
            <a:r>
              <a:rPr lang="en-IE" sz="2000" dirty="0"/>
              <a:t> </a:t>
            </a:r>
            <a:r>
              <a:rPr lang="en-IE" sz="2000" dirty="0" err="1"/>
              <a:t>rasti</a:t>
            </a:r>
            <a:r>
              <a:rPr lang="en-IE" sz="2000" dirty="0"/>
              <a:t> in se </a:t>
            </a:r>
            <a:r>
              <a:rPr lang="en-IE" sz="2000" dirty="0" err="1"/>
              <a:t>širiti</a:t>
            </a:r>
            <a:r>
              <a:rPr lang="en-IE" sz="2000" dirty="0"/>
              <a:t>.</a:t>
            </a:r>
            <a:endParaRPr lang="en-IE" sz="2000" dirty="0">
              <a:ea typeface="Calibri"/>
              <a:cs typeface="Calibri"/>
            </a:endParaRPr>
          </a:p>
          <a:p>
            <a:pPr marL="342900" indent="-342900">
              <a:buFont typeface="Wingdings" panose="05000000000000000000" pitchFamily="2" charset="2"/>
              <a:buChar char="Ø"/>
            </a:pPr>
            <a:r>
              <a:rPr lang="en-IE" sz="2000" b="1" dirty="0" err="1"/>
              <a:t>Skupnosti</a:t>
            </a:r>
            <a:r>
              <a:rPr lang="en-IE" sz="2000" b="1" dirty="0"/>
              <a:t> in </a:t>
            </a:r>
            <a:r>
              <a:rPr lang="en-IE" sz="2000" b="1" dirty="0" err="1"/>
              <a:t>ustvarjalci</a:t>
            </a:r>
            <a:r>
              <a:rPr lang="en-IE" sz="2000" b="1" dirty="0"/>
              <a:t> </a:t>
            </a:r>
            <a:r>
              <a:rPr lang="en-IE" sz="2000" b="1" dirty="0" err="1"/>
              <a:t>sprememb</a:t>
            </a:r>
            <a:r>
              <a:rPr lang="en-IE" sz="2000" b="1" dirty="0"/>
              <a:t>, </a:t>
            </a:r>
            <a:r>
              <a:rPr lang="en-IE" sz="2000" dirty="0"/>
              <a:t>ki </a:t>
            </a:r>
            <a:r>
              <a:rPr lang="en-IE" sz="2000" dirty="0" err="1"/>
              <a:t>želijo</a:t>
            </a:r>
            <a:r>
              <a:rPr lang="en-IE" sz="2000" dirty="0"/>
              <a:t> </a:t>
            </a:r>
            <a:r>
              <a:rPr lang="en-IE" sz="2000" dirty="0" err="1"/>
              <a:t>izkoristiti</a:t>
            </a:r>
            <a:r>
              <a:rPr lang="en-IE" sz="2000" dirty="0"/>
              <a:t> </a:t>
            </a:r>
            <a:r>
              <a:rPr lang="en-IE" sz="2000" dirty="0" err="1"/>
              <a:t>potencial</a:t>
            </a:r>
            <a:r>
              <a:rPr lang="en-IE" sz="2000" dirty="0"/>
              <a:t> </a:t>
            </a:r>
            <a:r>
              <a:rPr lang="en-IE" sz="2000" dirty="0" err="1"/>
              <a:t>alternativnih</a:t>
            </a:r>
            <a:r>
              <a:rPr lang="en-IE" sz="2000" dirty="0"/>
              <a:t> </a:t>
            </a:r>
            <a:r>
              <a:rPr lang="en-IE" sz="2000" dirty="0" err="1"/>
              <a:t>turističnih</a:t>
            </a:r>
            <a:r>
              <a:rPr lang="en-IE" sz="2000" dirty="0"/>
              <a:t> </a:t>
            </a:r>
            <a:r>
              <a:rPr lang="en-IE" sz="2000" dirty="0" err="1"/>
              <a:t>nastanitev</a:t>
            </a:r>
            <a:r>
              <a:rPr lang="en-IE" sz="2000" dirty="0"/>
              <a:t> v </a:t>
            </a:r>
            <a:r>
              <a:rPr lang="en-IE" sz="2000" dirty="0" err="1"/>
              <a:t>svojih</a:t>
            </a:r>
            <a:r>
              <a:rPr lang="en-IE" sz="2000" dirty="0"/>
              <a:t> </a:t>
            </a:r>
            <a:r>
              <a:rPr lang="en-IE" sz="2000" dirty="0" err="1"/>
              <a:t>lokalnih</a:t>
            </a:r>
            <a:r>
              <a:rPr lang="en-IE" sz="2000" dirty="0"/>
              <a:t> </a:t>
            </a:r>
            <a:r>
              <a:rPr lang="en-IE" sz="2000" dirty="0" err="1"/>
              <a:t>okoljih</a:t>
            </a:r>
            <a:r>
              <a:rPr lang="en-IE" sz="2000" dirty="0"/>
              <a:t>.</a:t>
            </a:r>
            <a:endParaRPr lang="en-IE" sz="2000" dirty="0">
              <a:ea typeface="Calibri"/>
              <a:cs typeface="Calibri"/>
            </a:endParaRPr>
          </a:p>
        </p:txBody>
      </p:sp>
    </p:spTree>
    <p:extLst>
      <p:ext uri="{BB962C8B-B14F-4D97-AF65-F5344CB8AC3E}">
        <p14:creationId xmlns:p14="http://schemas.microsoft.com/office/powerpoint/2010/main" val="2849403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8882BE-E5B7-B346-6EC3-49D99BC7CB81}"/>
              </a:ext>
            </a:extLst>
          </p:cNvPr>
          <p:cNvSpPr>
            <a:spLocks noGrp="1"/>
          </p:cNvSpPr>
          <p:nvPr>
            <p:ph type="sldNum" sz="quarter" idx="4"/>
          </p:nvPr>
        </p:nvSpPr>
        <p:spPr/>
        <p:txBody>
          <a:bodyPr/>
          <a:lstStyle/>
          <a:p>
            <a:fld id="{9C527BFA-2C0E-4CEC-B6A5-913A56FEF4B4}" type="slidenum">
              <a:rPr lang="fr-CA" smtClean="0"/>
              <a:t>14</a:t>
            </a:fld>
            <a:endParaRPr lang="fr-CA"/>
          </a:p>
        </p:txBody>
      </p:sp>
      <p:pic>
        <p:nvPicPr>
          <p:cNvPr id="7" name="Picture 6">
            <a:extLst>
              <a:ext uri="{FF2B5EF4-FFF2-40B4-BE49-F238E27FC236}">
                <a16:creationId xmlns:a16="http://schemas.microsoft.com/office/drawing/2014/main" id="{A0129A2E-AD6A-CE23-10DD-150543D0F932}"/>
              </a:ext>
            </a:extLst>
          </p:cNvPr>
          <p:cNvPicPr>
            <a:picLocks noChangeAspect="1"/>
          </p:cNvPicPr>
          <p:nvPr/>
        </p:nvPicPr>
        <p:blipFill>
          <a:blip r:embed="rId2"/>
          <a:stretch>
            <a:fillRect/>
          </a:stretch>
        </p:blipFill>
        <p:spPr>
          <a:xfrm>
            <a:off x="222285" y="375232"/>
            <a:ext cx="7315408" cy="10456125"/>
          </a:xfrm>
          <a:prstGeom prst="rect">
            <a:avLst/>
          </a:prstGeom>
        </p:spPr>
      </p:pic>
    </p:spTree>
    <p:extLst>
      <p:ext uri="{BB962C8B-B14F-4D97-AF65-F5344CB8AC3E}">
        <p14:creationId xmlns:p14="http://schemas.microsoft.com/office/powerpoint/2010/main" val="933234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513769"/>
            <a:ext cx="7199709" cy="6648074"/>
          </a:xfrm>
        </p:spPr>
        <p:txBody>
          <a:bodyPr numCol="1"/>
          <a:lstStyle/>
          <a:p>
            <a:r>
              <a:rPr lang="en-IE" sz="2000" b="1">
                <a:solidFill>
                  <a:srgbClr val="459597"/>
                </a:solidFill>
                <a:latin typeface="Calibri"/>
                <a:ea typeface="Calibri"/>
                <a:cs typeface="Calibri"/>
              </a:rPr>
              <a:t>Pregled modula</a:t>
            </a:r>
            <a:endParaRPr lang="en-GB" sz="2000">
              <a:latin typeface="Calibri"/>
              <a:ea typeface="Calibri"/>
              <a:cs typeface="Calibri"/>
            </a:endParaRPr>
          </a:p>
          <a:p>
            <a:endParaRPr lang="en-IE" sz="2000" b="1">
              <a:solidFill>
                <a:srgbClr val="459597"/>
              </a:solidFill>
              <a:latin typeface="Calibri"/>
              <a:ea typeface="Calibri"/>
              <a:cs typeface="Calibri"/>
            </a:endParaRPr>
          </a:p>
          <a:p>
            <a:pPr algn="l">
              <a:lnSpc>
                <a:spcPts val="2480"/>
              </a:lnSpc>
            </a:pPr>
            <a:r>
              <a:rPr lang="en-GB" sz="1800" b="0">
                <a:latin typeface="Calibri"/>
                <a:ea typeface="Calibri"/>
                <a:cs typeface="Calibri"/>
              </a:rPr>
              <a:t>Ta modul ponuja poglobljeno raziskovanje alternativnih turističnih </a:t>
            </a:r>
            <a:r>
              <a:rPr lang="en-GB" sz="1800">
                <a:latin typeface="Calibri"/>
                <a:ea typeface="Calibri"/>
                <a:cs typeface="Calibri"/>
              </a:rPr>
              <a:t>namestitev s poudarkom </a:t>
            </a:r>
            <a:r>
              <a:rPr lang="en-GB" sz="1800" b="0">
                <a:latin typeface="Calibri"/>
                <a:ea typeface="Calibri"/>
                <a:cs typeface="Calibri"/>
              </a:rPr>
              <a:t>na njihovi definiciji, ključnih vrstah, trendih in poslovnih potencialih. </a:t>
            </a:r>
          </a:p>
          <a:p>
            <a:pPr marL="0" indent="0" algn="l">
              <a:lnSpc>
                <a:spcPts val="2480"/>
              </a:lnSpc>
            </a:pPr>
            <a:endParaRPr lang="en-GB" sz="1800" b="0"/>
          </a:p>
          <a:p>
            <a:pPr marL="0" indent="0" algn="l">
              <a:lnSpc>
                <a:spcPts val="2480"/>
              </a:lnSpc>
            </a:pPr>
            <a:r>
              <a:rPr lang="en-GB" sz="1800">
                <a:latin typeface="Calibri"/>
                <a:ea typeface="Calibri"/>
                <a:cs typeface="Calibri"/>
              </a:rPr>
              <a:t>S pomočjo </a:t>
            </a:r>
            <a:r>
              <a:rPr lang="en-GB" sz="1800" b="0">
                <a:latin typeface="Calibri"/>
                <a:ea typeface="Calibri"/>
                <a:cs typeface="Calibri"/>
              </a:rPr>
              <a:t>študij primerov, primerov iz industrije in praktičnih spoznanj bodo študenti pridobili celovito razumevanje, kako alternativne nastanitve preoblikujejo turistično industrijo.</a:t>
            </a:r>
            <a:endParaRPr lang="en-US" sz="1800" b="0">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r>
              <a:rPr lang="en-IE" sz="2000" b="1">
                <a:solidFill>
                  <a:srgbClr val="459597"/>
                </a:solidFill>
                <a:latin typeface="Calibri"/>
                <a:ea typeface="Calibri"/>
                <a:cs typeface="Calibri"/>
              </a:rPr>
              <a:t>Cilji učenja</a:t>
            </a:r>
            <a:endParaRPr lang="en-IE" sz="2000">
              <a:latin typeface="Calibri"/>
              <a:ea typeface="Calibri"/>
              <a:cs typeface="Calibri"/>
            </a:endParaRPr>
          </a:p>
          <a:p>
            <a:pPr marL="342900" indent="-342900" algn="l">
              <a:lnSpc>
                <a:spcPts val="2100"/>
              </a:lnSpc>
              <a:spcBef>
                <a:spcPts val="0"/>
              </a:spcBef>
              <a:buFont typeface="Arial" panose="020B0604020202020204" pitchFamily="34" charset="0"/>
              <a:buChar char="•"/>
            </a:pPr>
            <a:r>
              <a:rPr lang="en-GB" sz="1800">
                <a:solidFill>
                  <a:srgbClr val="414141"/>
                </a:solidFill>
                <a:latin typeface="Calibri"/>
                <a:ea typeface="Calibri"/>
                <a:cs typeface="Calibri"/>
              </a:rPr>
              <a:t>Razumevanje alternativnih turističnih namestitev in kako se taka mala in srednja podjetja vključujejo v gostinski sektor, trende, značilnosti in ključne teme. </a:t>
            </a:r>
          </a:p>
          <a:p>
            <a:pPr marL="342900" indent="-342900" algn="l">
              <a:lnSpc>
                <a:spcPts val="2100"/>
              </a:lnSpc>
              <a:spcBef>
                <a:spcPts val="0"/>
              </a:spcBef>
              <a:buFont typeface="Arial" panose="020B0604020202020204" pitchFamily="34" charset="0"/>
              <a:buChar char="•"/>
            </a:pPr>
            <a:r>
              <a:rPr lang="en-GB" sz="1800">
                <a:solidFill>
                  <a:srgbClr val="414141"/>
                </a:solidFill>
                <a:latin typeface="Calibri"/>
                <a:ea typeface="Calibri"/>
                <a:cs typeface="Calibri"/>
              </a:rPr>
              <a:t>Naučiti se, kako opredeliti alternativne nastanitve in prepoznati njihove ključne vrste, trende in poslovne možnosti. </a:t>
            </a:r>
          </a:p>
          <a:p>
            <a:pPr marL="342900" indent="-342900" algn="l">
              <a:lnSpc>
                <a:spcPts val="2100"/>
              </a:lnSpc>
              <a:buFont typeface="Arial" panose="020B0604020202020204" pitchFamily="34" charset="0"/>
              <a:buChar char="•"/>
            </a:pPr>
            <a:r>
              <a:rPr lang="en-GB" sz="1800">
                <a:solidFill>
                  <a:srgbClr val="414141"/>
                </a:solidFill>
                <a:latin typeface="Calibri"/>
                <a:ea typeface="Calibri"/>
                <a:cs typeface="Calibri"/>
              </a:rPr>
              <a:t>Seznanite se s tem, kako današnji popotniki </a:t>
            </a:r>
            <a:r>
              <a:rPr lang="en-US" sz="1800">
                <a:solidFill>
                  <a:srgbClr val="414141"/>
                </a:solidFill>
                <a:latin typeface="Calibri"/>
                <a:ea typeface="Calibri"/>
                <a:cs typeface="Calibri"/>
              </a:rPr>
              <a:t>iščejo več kot le mesto za spanje. Naučite se, </a:t>
            </a:r>
            <a:r>
              <a:rPr lang="en-GB" sz="1800">
                <a:solidFill>
                  <a:srgbClr val="414141"/>
                </a:solidFill>
                <a:latin typeface="Calibri"/>
                <a:ea typeface="Calibri"/>
                <a:cs typeface="Calibri"/>
              </a:rPr>
              <a:t>kako </a:t>
            </a:r>
            <a:r>
              <a:rPr lang="en-US" sz="1800">
                <a:solidFill>
                  <a:srgbClr val="414141"/>
                </a:solidFill>
                <a:latin typeface="Calibri"/>
                <a:ea typeface="Calibri"/>
                <a:cs typeface="Calibri"/>
              </a:rPr>
              <a:t>si želijo avtentičnih, pomenljivih bivanj, zakoreninjenih v lokalni kulturi, naravi in skupnosti. </a:t>
            </a:r>
          </a:p>
          <a:p>
            <a:pPr marL="342900" indent="-342900" algn="l">
              <a:lnSpc>
                <a:spcPts val="2100"/>
              </a:lnSpc>
              <a:buFont typeface="Arial" panose="020B0604020202020204" pitchFamily="34" charset="0"/>
              <a:buChar char="•"/>
            </a:pPr>
            <a:r>
              <a:rPr lang="en-US" sz="1800">
                <a:solidFill>
                  <a:srgbClr val="414141"/>
                </a:solidFill>
                <a:latin typeface="Calibri"/>
                <a:ea typeface="Calibri"/>
                <a:cs typeface="Calibri"/>
              </a:rPr>
              <a:t>Naučite se, kako izkoristiti edinstveno zgodbo vašega območja, odkriti nove poslovne priložnosti in zgraditi bolj trajnostno, na kraju temelječo namestitev, ki resnično povezuje goste.</a:t>
            </a:r>
            <a:endParaRPr lang="en-GB" sz="1800">
              <a:solidFill>
                <a:srgbClr val="414141"/>
              </a:solidFill>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a:latin typeface="Calibri"/>
                <a:ea typeface="Calibri"/>
                <a:cs typeface="Calibri"/>
              </a:rPr>
              <a:t>Uvod v alternativno turistično nastanitev</a:t>
            </a:r>
            <a:endParaRPr lang="en-IE">
              <a:latin typeface="Open Sans"/>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1</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15</a:t>
            </a:fld>
            <a:endParaRPr lang="fr-CA"/>
          </a:p>
        </p:txBody>
      </p:sp>
    </p:spTree>
    <p:extLst>
      <p:ext uri="{BB962C8B-B14F-4D97-AF65-F5344CB8AC3E}">
        <p14:creationId xmlns:p14="http://schemas.microsoft.com/office/powerpoint/2010/main" val="2018720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8148" y="3271376"/>
            <a:ext cx="7199709" cy="6890467"/>
          </a:xfrm>
        </p:spPr>
        <p:txBody>
          <a:bodyPr numCol="1"/>
          <a:lstStyle/>
          <a:p>
            <a:r>
              <a:rPr lang="en-IE" sz="2000" b="1">
                <a:solidFill>
                  <a:srgbClr val="459597"/>
                </a:solidFill>
                <a:latin typeface="Calibri"/>
                <a:ea typeface="Calibri"/>
                <a:cs typeface="Calibri"/>
              </a:rPr>
              <a:t>Pregled modula</a:t>
            </a:r>
            <a:endParaRPr lang="en-GB" sz="2000">
              <a:latin typeface="Calibri"/>
              <a:ea typeface="Calibri"/>
              <a:cs typeface="Calibri"/>
            </a:endParaRPr>
          </a:p>
          <a:p>
            <a:endParaRPr lang="en-IE" sz="2000" b="1">
              <a:solidFill>
                <a:srgbClr val="459597"/>
              </a:solidFill>
              <a:latin typeface="Calibri"/>
              <a:ea typeface="Calibri"/>
              <a:cs typeface="Calibri"/>
            </a:endParaRPr>
          </a:p>
          <a:p>
            <a:pPr marL="0" indent="0" algn="l">
              <a:lnSpc>
                <a:spcPts val="2480"/>
              </a:lnSpc>
            </a:pPr>
            <a:r>
              <a:rPr lang="en-IE" sz="1800" b="0">
                <a:latin typeface="Calibri"/>
                <a:ea typeface="Calibri"/>
                <a:cs typeface="Calibri"/>
              </a:rPr>
              <a:t>Ta modul raziskuje, kako lahko svojo edinstveno idejo o nastanitvi spremenite v resnično poslovno priložnost. Udeleženci bodo pridobili praktična znanja, da bodo bolje razumeli svoje goste, raziskali trg, razvili močan koncept in ga samozavestno predstavili.</a:t>
            </a:r>
          </a:p>
          <a:p>
            <a:pPr marL="0" indent="0" algn="l">
              <a:lnSpc>
                <a:spcPts val="2480"/>
              </a:lnSpc>
            </a:pPr>
            <a:endParaRPr lang="en-IE" sz="1800" b="0"/>
          </a:p>
          <a:p>
            <a:pPr marL="0" indent="0" algn="l">
              <a:lnSpc>
                <a:spcPts val="2480"/>
              </a:lnSpc>
            </a:pPr>
            <a:r>
              <a:rPr lang="en-IE" sz="1800" b="0">
                <a:latin typeface="Calibri"/>
                <a:ea typeface="Calibri"/>
                <a:cs typeface="Calibri"/>
              </a:rPr>
              <a:t>Pot se začne z raziskavo trga, kjer se predstavijo preprosta in učinkovita orodja za zbiranje zanesljivih informacij o tem, kdo so vaši gostje, kaj želijo in kaj je že na voljo v lokalnem okolju.</a:t>
            </a:r>
          </a:p>
          <a:p>
            <a:pPr marL="0" indent="0" algn="l">
              <a:lnSpc>
                <a:spcPts val="2480"/>
              </a:lnSpc>
            </a:pPr>
            <a:endParaRPr lang="en-IE" sz="2000">
              <a:ea typeface="Calibri"/>
            </a:endParaRPr>
          </a:p>
          <a:p>
            <a:pPr>
              <a:lnSpc>
                <a:spcPct val="107000"/>
              </a:lnSpc>
            </a:pPr>
            <a:r>
              <a:rPr lang="en-IE" sz="2000" b="1">
                <a:solidFill>
                  <a:srgbClr val="459597"/>
                </a:solidFill>
                <a:latin typeface="Calibri"/>
                <a:ea typeface="Calibri"/>
                <a:cs typeface="Calibri"/>
              </a:rPr>
              <a:t>Cilji učenja</a:t>
            </a:r>
          </a:p>
          <a:p>
            <a:pPr marL="285750" indent="-285750" algn="l">
              <a:lnSpc>
                <a:spcPct val="100000"/>
              </a:lnSpc>
              <a:buFont typeface="Arial" panose="020B0604020202020204" pitchFamily="34" charset="0"/>
              <a:buChar char="•"/>
            </a:pPr>
            <a:r>
              <a:rPr lang="en-IE" sz="1600">
                <a:latin typeface="Calibri"/>
                <a:ea typeface="Calibri"/>
                <a:cs typeface="Times New Roman"/>
              </a:rPr>
              <a:t>Uporabiti praktične metode za zbiranje zanesljivih informacij o lokalnem turističnem trgu.</a:t>
            </a:r>
          </a:p>
          <a:p>
            <a:pPr marL="285750" indent="-285750" algn="l">
              <a:lnSpc>
                <a:spcPct val="100000"/>
              </a:lnSpc>
              <a:buFont typeface="Arial" panose="020B0604020202020204" pitchFamily="34" charset="0"/>
              <a:buChar char="•"/>
            </a:pPr>
            <a:r>
              <a:rPr lang="en-IE" sz="1600">
                <a:latin typeface="Calibri"/>
                <a:ea typeface="Calibri"/>
                <a:cs typeface="Times New Roman"/>
              </a:rPr>
              <a:t>Uporabiti preproste in učinkovite raziskovalne tehnike za zbiranje in interpretacijo podatkov o gostih.</a:t>
            </a:r>
          </a:p>
          <a:p>
            <a:pPr marL="285750" indent="-285750" algn="l">
              <a:lnSpc>
                <a:spcPct val="100000"/>
              </a:lnSpc>
              <a:buFont typeface="Arial" panose="020B0604020202020204" pitchFamily="34" charset="0"/>
              <a:buChar char="•"/>
            </a:pPr>
            <a:r>
              <a:rPr lang="en-IE" sz="1600">
                <a:latin typeface="Calibri"/>
                <a:ea typeface="Calibri"/>
                <a:cs typeface="Times New Roman"/>
              </a:rPr>
              <a:t>Opraviti tržno raziskavo za identifikacijo ciljnih gostov in njihovih potreb.</a:t>
            </a:r>
          </a:p>
          <a:p>
            <a:pPr marL="285750" indent="-285750" algn="l">
              <a:lnSpc>
                <a:spcPct val="100000"/>
              </a:lnSpc>
              <a:buFont typeface="Arial" panose="020B0604020202020204" pitchFamily="34" charset="0"/>
              <a:buChar char="•"/>
            </a:pPr>
            <a:r>
              <a:rPr lang="en-IE" sz="1600">
                <a:latin typeface="Calibri"/>
                <a:ea typeface="Calibri"/>
                <a:cs typeface="Times New Roman"/>
              </a:rPr>
              <a:t>Uporabiti orodja, usmerjena v goste, za analizo, kdo obiskuje (ali bi lahko obiskoval) območje, kaj jih motivira in kje obstajajo vrzeli v ponudbi namestitev.</a:t>
            </a:r>
          </a:p>
          <a:p>
            <a:pPr marL="285750" indent="-285750" algn="l">
              <a:lnSpc>
                <a:spcPct val="100000"/>
              </a:lnSpc>
              <a:buFont typeface="Arial" panose="020B0604020202020204" pitchFamily="34" charset="0"/>
              <a:buChar char="•"/>
            </a:pPr>
            <a:r>
              <a:rPr lang="en-IE" sz="1600">
                <a:latin typeface="Calibri"/>
                <a:ea typeface="Calibri"/>
                <a:cs typeface="Times New Roman"/>
              </a:rPr>
              <a:t>Prevesti ugotovitve tržne raziskave v jasno in privlačno poslovno idejo z uporabo metode Pitch Deck.</a:t>
            </a:r>
          </a:p>
          <a:p>
            <a:pPr marL="285750" indent="-285750" algn="l">
              <a:lnSpc>
                <a:spcPct val="100000"/>
              </a:lnSpc>
              <a:buFont typeface="Arial" panose="020B0604020202020204" pitchFamily="34" charset="0"/>
              <a:buChar char="•"/>
            </a:pPr>
            <a:r>
              <a:rPr lang="en-IE" sz="1600">
                <a:latin typeface="Calibri"/>
                <a:ea typeface="Calibri"/>
                <a:cs typeface="Times New Roman"/>
              </a:rPr>
              <a:t>Opredeliti lastnosti močnega koncepta in opredeliti vrednostno ponudbo, ki poudarja, zakaj bi gostje izbrali njihovo namestitev.</a:t>
            </a:r>
          </a:p>
          <a:p>
            <a:pPr marL="285750" indent="-285750" algn="l">
              <a:lnSpc>
                <a:spcPct val="100000"/>
              </a:lnSpc>
              <a:buFont typeface="Arial" panose="020B0604020202020204" pitchFamily="34" charset="0"/>
              <a:buChar char="•"/>
            </a:pPr>
            <a:r>
              <a:rPr lang="en-IE" sz="1600">
                <a:latin typeface="Calibri"/>
                <a:ea typeface="Calibri"/>
                <a:cs typeface="Times New Roman"/>
              </a:rPr>
              <a:t>Razvijte jasen koncept in vrednostno ponudbo za svoje podjetje.</a:t>
            </a:r>
          </a:p>
          <a:p>
            <a:pPr marL="285750" indent="-285750" algn="l">
              <a:lnSpc>
                <a:spcPct val="100000"/>
              </a:lnSpc>
              <a:buFont typeface="Arial" panose="020B0604020202020204" pitchFamily="34" charset="0"/>
              <a:buChar char="•"/>
            </a:pPr>
            <a:r>
              <a:rPr lang="en-IE" sz="1600">
                <a:latin typeface="Calibri"/>
                <a:ea typeface="Calibri"/>
                <a:cs typeface="Times New Roman"/>
              </a:rPr>
              <a:t>Ustvarite kratek pitch deck, da preizkusite idejo za možnosti financiranja ali sodelovanja.</a:t>
            </a:r>
          </a:p>
          <a:p>
            <a:pPr marL="285750" indent="-285750" algn="l">
              <a:lnSpc>
                <a:spcPct val="100000"/>
              </a:lnSpc>
              <a:buFont typeface="Arial" panose="020B0604020202020204" pitchFamily="34" charset="0"/>
              <a:buChar char="•"/>
            </a:pPr>
            <a:r>
              <a:rPr lang="en-IE" sz="1600">
                <a:latin typeface="Calibri"/>
                <a:ea typeface="Calibri"/>
                <a:cs typeface="Times New Roman"/>
              </a:rPr>
              <a:t>Jasno komunicirajte svojo vrednostno ponudbo gostom in partnerjem.</a:t>
            </a:r>
          </a:p>
          <a:p>
            <a:pPr algn="l">
              <a:lnSpc>
                <a:spcPct val="100000"/>
              </a:lnSpc>
              <a:spcAft>
                <a:spcPts val="600"/>
              </a:spcAft>
            </a:pPr>
            <a:endParaRPr lang="en-IE" sz="1800">
              <a:ea typeface="Calibri"/>
            </a:endParaRPr>
          </a:p>
          <a:p>
            <a:pPr algn="l">
              <a:lnSpc>
                <a:spcPct val="100000"/>
              </a:lnSpc>
              <a:spcAft>
                <a:spcPts val="600"/>
              </a:spcAft>
            </a:pPr>
            <a:endParaRPr lang="en-IE" sz="1600">
              <a:ea typeface="Calibri"/>
            </a:endParaRPr>
          </a:p>
          <a:p>
            <a:pPr algn="l">
              <a:lnSpc>
                <a:spcPct val="100000"/>
              </a:lnSpc>
              <a:spcAft>
                <a:spcPts val="600"/>
              </a:spcAft>
            </a:pPr>
            <a:endParaRPr lang="en-IE" sz="1600">
              <a:ea typeface="Calibri"/>
            </a:endParaRPr>
          </a:p>
          <a:p>
            <a:pPr algn="l">
              <a:lnSpc>
                <a:spcPct val="100000"/>
              </a:lnSpc>
              <a:spcAft>
                <a:spcPts val="600"/>
              </a:spcAft>
            </a:pPr>
            <a:endParaRPr lang="en-IE" sz="18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a:latin typeface="Calibri"/>
                <a:ea typeface="Calibri"/>
                <a:cs typeface="Calibri"/>
              </a:rPr>
              <a:t>Tržne raziskave in poslovno načrtovanje</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2</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16</a:t>
            </a:fld>
            <a:endParaRPr lang="fr-CA"/>
          </a:p>
        </p:txBody>
      </p:sp>
    </p:spTree>
    <p:extLst>
      <p:ext uri="{BB962C8B-B14F-4D97-AF65-F5344CB8AC3E}">
        <p14:creationId xmlns:p14="http://schemas.microsoft.com/office/powerpoint/2010/main" val="2427491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7932" y="3260201"/>
            <a:ext cx="7199709" cy="7238643"/>
          </a:xfrm>
        </p:spPr>
        <p:txBody>
          <a:bodyPr numCol="1"/>
          <a:lstStyle/>
          <a:p>
            <a:pPr>
              <a:lnSpc>
                <a:spcPts val="2180"/>
              </a:lnSpc>
            </a:pPr>
            <a:r>
              <a:rPr lang="en-IE" sz="2000" b="1" dirty="0" err="1">
                <a:solidFill>
                  <a:srgbClr val="459597"/>
                </a:solidFill>
                <a:latin typeface="Calibri"/>
                <a:ea typeface="Calibri"/>
                <a:cs typeface="Calibri"/>
              </a:rPr>
              <a:t>Pregled</a:t>
            </a:r>
            <a:r>
              <a:rPr lang="en-IE" sz="2000" b="1" dirty="0">
                <a:solidFill>
                  <a:srgbClr val="459597"/>
                </a:solidFill>
                <a:latin typeface="Calibri"/>
                <a:ea typeface="Calibri"/>
                <a:cs typeface="Calibri"/>
              </a:rPr>
              <a:t> </a:t>
            </a:r>
            <a:r>
              <a:rPr lang="en-IE" sz="2000" b="1" dirty="0" err="1">
                <a:solidFill>
                  <a:srgbClr val="459597"/>
                </a:solidFill>
                <a:latin typeface="Calibri"/>
                <a:ea typeface="Calibri"/>
                <a:cs typeface="Calibri"/>
              </a:rPr>
              <a:t>modula</a:t>
            </a:r>
            <a:endParaRPr lang="en-GB" sz="2000" dirty="0">
              <a:latin typeface="Calibri"/>
              <a:ea typeface="Calibri"/>
              <a:cs typeface="Calibri"/>
            </a:endParaRPr>
          </a:p>
          <a:p>
            <a:pPr marL="0" indent="0" algn="l">
              <a:lnSpc>
                <a:spcPts val="2180"/>
              </a:lnSpc>
            </a:pPr>
            <a:r>
              <a:rPr lang="en-GB" sz="1800" b="0" dirty="0">
                <a:latin typeface="Calibri"/>
                <a:ea typeface="Calibri"/>
                <a:cs typeface="Calibri"/>
              </a:rPr>
              <a:t>Modul 3 </a:t>
            </a:r>
            <a:r>
              <a:rPr lang="en-GB" sz="1800" b="0" dirty="0" err="1">
                <a:latin typeface="Calibri"/>
                <a:ea typeface="Calibri"/>
                <a:cs typeface="Calibri"/>
              </a:rPr>
              <a:t>prikazuje</a:t>
            </a:r>
            <a:r>
              <a:rPr lang="en-GB" sz="1800" b="0" dirty="0">
                <a:latin typeface="Calibri"/>
                <a:ea typeface="Calibri"/>
                <a:cs typeface="Calibri"/>
              </a:rPr>
              <a:t>, </a:t>
            </a:r>
            <a:r>
              <a:rPr lang="en-GB" sz="1800" b="0" dirty="0" err="1">
                <a:latin typeface="Calibri"/>
                <a:ea typeface="Calibri"/>
                <a:cs typeface="Calibri"/>
              </a:rPr>
              <a:t>kako</a:t>
            </a:r>
            <a:r>
              <a:rPr lang="en-GB" sz="1800" b="0" dirty="0">
                <a:latin typeface="Calibri"/>
                <a:ea typeface="Calibri"/>
                <a:cs typeface="Calibri"/>
              </a:rPr>
              <a:t> </a:t>
            </a:r>
            <a:r>
              <a:rPr lang="en-GB" sz="1800" b="0" dirty="0" err="1">
                <a:latin typeface="Calibri"/>
                <a:ea typeface="Calibri"/>
                <a:cs typeface="Calibri"/>
              </a:rPr>
              <a:t>lje</a:t>
            </a:r>
            <a:r>
              <a:rPr lang="en-GB" sz="1800" b="0" dirty="0">
                <a:latin typeface="Calibri"/>
                <a:ea typeface="Calibri"/>
                <a:cs typeface="Calibri"/>
              </a:rPr>
              <a:t> </a:t>
            </a:r>
            <a:r>
              <a:rPr lang="en-GB" sz="1800" b="0" dirty="0" err="1">
                <a:latin typeface="Calibri"/>
                <a:ea typeface="Calibri"/>
                <a:cs typeface="Calibri"/>
              </a:rPr>
              <a:t>ahko</a:t>
            </a:r>
            <a:r>
              <a:rPr lang="en-GB" sz="1800" b="0" dirty="0">
                <a:latin typeface="Calibri"/>
                <a:ea typeface="Calibri"/>
                <a:cs typeface="Calibri"/>
              </a:rPr>
              <a:t> </a:t>
            </a:r>
            <a:r>
              <a:rPr lang="en-GB" sz="1800" b="0" dirty="0" err="1">
                <a:latin typeface="Calibri"/>
                <a:ea typeface="Calibri"/>
                <a:cs typeface="Calibri"/>
              </a:rPr>
              <a:t>alternativna</a:t>
            </a:r>
            <a:r>
              <a:rPr lang="en-GB" sz="1800" b="0" dirty="0">
                <a:latin typeface="Calibri"/>
                <a:ea typeface="Calibri"/>
                <a:cs typeface="Calibri"/>
              </a:rPr>
              <a:t> </a:t>
            </a:r>
            <a:r>
              <a:rPr lang="en-GB" sz="1800" b="0" dirty="0" err="1">
                <a:latin typeface="Calibri"/>
                <a:ea typeface="Calibri"/>
                <a:cs typeface="Calibri"/>
              </a:rPr>
              <a:t>namestitev</a:t>
            </a:r>
            <a:r>
              <a:rPr lang="en-GB" sz="1800" b="0" dirty="0">
                <a:latin typeface="Calibri"/>
                <a:ea typeface="Calibri"/>
                <a:cs typeface="Calibri"/>
              </a:rPr>
              <a:t> </a:t>
            </a:r>
            <a:r>
              <a:rPr lang="en-GB" sz="1800" b="0" dirty="0" err="1">
                <a:latin typeface="Calibri"/>
                <a:ea typeface="Calibri"/>
                <a:cs typeface="Calibri"/>
              </a:rPr>
              <a:t>trajnostna</a:t>
            </a:r>
            <a:r>
              <a:rPr lang="en-GB" sz="1800" b="0" dirty="0">
                <a:latin typeface="Calibri"/>
                <a:ea typeface="Calibri"/>
                <a:cs typeface="Calibri"/>
              </a:rPr>
              <a:t> in </a:t>
            </a:r>
            <a:r>
              <a:rPr lang="en-GB" sz="1800" b="0" dirty="0" err="1">
                <a:latin typeface="Calibri"/>
                <a:ea typeface="Calibri"/>
                <a:cs typeface="Calibri"/>
              </a:rPr>
              <a:t>hkrati</a:t>
            </a:r>
            <a:r>
              <a:rPr lang="en-GB" sz="1800" b="0" dirty="0">
                <a:latin typeface="Calibri"/>
                <a:ea typeface="Calibri"/>
                <a:cs typeface="Calibri"/>
              </a:rPr>
              <a:t> </a:t>
            </a:r>
            <a:r>
              <a:rPr lang="en-GB" sz="1800" b="0" dirty="0" err="1">
                <a:latin typeface="Calibri"/>
                <a:ea typeface="Calibri"/>
                <a:cs typeface="Calibri"/>
              </a:rPr>
              <a:t>tesno</a:t>
            </a:r>
            <a:r>
              <a:rPr lang="en-GB" sz="1800" b="0" dirty="0">
                <a:latin typeface="Calibri"/>
                <a:ea typeface="Calibri"/>
                <a:cs typeface="Calibri"/>
              </a:rPr>
              <a:t> </a:t>
            </a:r>
            <a:r>
              <a:rPr lang="en-GB" sz="1800" b="0" dirty="0" err="1">
                <a:latin typeface="Calibri"/>
                <a:ea typeface="Calibri"/>
                <a:cs typeface="Calibri"/>
              </a:rPr>
              <a:t>povezana</a:t>
            </a:r>
            <a:r>
              <a:rPr lang="en-GB" sz="1800" b="0" dirty="0">
                <a:latin typeface="Calibri"/>
                <a:ea typeface="Calibri"/>
                <a:cs typeface="Calibri"/>
              </a:rPr>
              <a:t> z </a:t>
            </a:r>
            <a:r>
              <a:rPr lang="en-GB" sz="1800" b="0" dirty="0" err="1">
                <a:latin typeface="Calibri"/>
                <a:ea typeface="Calibri"/>
                <a:cs typeface="Calibri"/>
              </a:rPr>
              <a:t>lokalno</a:t>
            </a:r>
            <a:r>
              <a:rPr lang="en-GB" sz="1800" b="0" dirty="0">
                <a:latin typeface="Calibri"/>
                <a:ea typeface="Calibri"/>
                <a:cs typeface="Calibri"/>
              </a:rPr>
              <a:t> </a:t>
            </a:r>
            <a:r>
              <a:rPr lang="en-GB" sz="1800" b="0" dirty="0" err="1">
                <a:latin typeface="Calibri"/>
                <a:ea typeface="Calibri"/>
                <a:cs typeface="Calibri"/>
              </a:rPr>
              <a:t>identiteto</a:t>
            </a:r>
            <a:r>
              <a:rPr lang="en-GB" sz="1800" b="0" dirty="0">
                <a:latin typeface="Calibri"/>
                <a:ea typeface="Calibri"/>
                <a:cs typeface="Calibri"/>
              </a:rPr>
              <a:t>. </a:t>
            </a:r>
            <a:r>
              <a:rPr lang="en-GB" sz="1800" b="0" dirty="0" err="1">
                <a:latin typeface="Calibri"/>
                <a:ea typeface="Calibri"/>
                <a:cs typeface="Calibri"/>
              </a:rPr>
              <a:t>Odkrijte</a:t>
            </a:r>
            <a:r>
              <a:rPr lang="en-GB" sz="1800" b="0" dirty="0">
                <a:latin typeface="Calibri"/>
                <a:ea typeface="Calibri"/>
                <a:cs typeface="Calibri"/>
              </a:rPr>
              <a:t>, </a:t>
            </a:r>
            <a:r>
              <a:rPr lang="en-GB" sz="1800" b="0" dirty="0" err="1">
                <a:latin typeface="Calibri"/>
                <a:ea typeface="Calibri"/>
                <a:cs typeface="Calibri"/>
              </a:rPr>
              <a:t>kako</a:t>
            </a:r>
            <a:r>
              <a:rPr lang="en-GB" sz="1800" b="0" dirty="0">
                <a:latin typeface="Calibri"/>
                <a:ea typeface="Calibri"/>
                <a:cs typeface="Calibri"/>
              </a:rPr>
              <a:t> </a:t>
            </a:r>
            <a:r>
              <a:rPr lang="en-GB" sz="1800" b="0" dirty="0" err="1">
                <a:latin typeface="Calibri"/>
                <a:ea typeface="Calibri"/>
                <a:cs typeface="Calibri"/>
              </a:rPr>
              <a:t>premišljeno</a:t>
            </a:r>
            <a:r>
              <a:rPr lang="en-GB" sz="1800" b="0" dirty="0">
                <a:latin typeface="Calibri"/>
                <a:ea typeface="Calibri"/>
                <a:cs typeface="Calibri"/>
              </a:rPr>
              <a:t> </a:t>
            </a:r>
            <a:r>
              <a:rPr lang="en-GB" sz="1800" b="0" dirty="0" err="1">
                <a:latin typeface="Calibri"/>
                <a:ea typeface="Calibri"/>
                <a:cs typeface="Calibri"/>
              </a:rPr>
              <a:t>oblikovanje</a:t>
            </a:r>
            <a:r>
              <a:rPr lang="en-GB" sz="1800" b="0" dirty="0">
                <a:latin typeface="Calibri"/>
                <a:ea typeface="Calibri"/>
                <a:cs typeface="Calibri"/>
              </a:rPr>
              <a:t>, </a:t>
            </a:r>
            <a:r>
              <a:rPr lang="en-GB" sz="1800" b="0" dirty="0" err="1">
                <a:latin typeface="Calibri"/>
                <a:ea typeface="Calibri"/>
                <a:cs typeface="Calibri"/>
              </a:rPr>
              <a:t>izbira</a:t>
            </a:r>
            <a:r>
              <a:rPr lang="en-GB" sz="1800" b="0" dirty="0">
                <a:latin typeface="Calibri"/>
                <a:ea typeface="Calibri"/>
                <a:cs typeface="Calibri"/>
              </a:rPr>
              <a:t> </a:t>
            </a:r>
            <a:r>
              <a:rPr lang="en-GB" sz="1800" b="0" dirty="0" err="1">
                <a:latin typeface="Calibri"/>
                <a:ea typeface="Calibri"/>
                <a:cs typeface="Calibri"/>
              </a:rPr>
              <a:t>materialov</a:t>
            </a:r>
            <a:r>
              <a:rPr lang="en-GB" sz="1800" b="0" dirty="0">
                <a:latin typeface="Calibri"/>
                <a:ea typeface="Calibri"/>
                <a:cs typeface="Calibri"/>
              </a:rPr>
              <a:t> in </a:t>
            </a:r>
            <a:r>
              <a:rPr lang="en-GB" sz="1800" b="0" dirty="0" err="1">
                <a:latin typeface="Calibri"/>
                <a:ea typeface="Calibri"/>
                <a:cs typeface="Calibri"/>
              </a:rPr>
              <a:t>integracija</a:t>
            </a:r>
            <a:r>
              <a:rPr lang="en-GB" sz="1800" b="0" dirty="0">
                <a:latin typeface="Calibri"/>
                <a:ea typeface="Calibri"/>
                <a:cs typeface="Calibri"/>
              </a:rPr>
              <a:t> v </a:t>
            </a:r>
            <a:r>
              <a:rPr lang="en-GB" sz="1800" b="0" dirty="0" err="1">
                <a:latin typeface="Calibri"/>
                <a:ea typeface="Calibri"/>
                <a:cs typeface="Calibri"/>
              </a:rPr>
              <a:t>pokrajino</a:t>
            </a:r>
            <a:r>
              <a:rPr lang="en-GB" sz="1800" b="0" dirty="0">
                <a:latin typeface="Calibri"/>
                <a:ea typeface="Calibri"/>
                <a:cs typeface="Calibri"/>
              </a:rPr>
              <a:t> ne le </a:t>
            </a:r>
            <a:r>
              <a:rPr lang="en-GB" sz="1800" b="0" dirty="0" err="1">
                <a:latin typeface="Calibri"/>
                <a:ea typeface="Calibri"/>
                <a:cs typeface="Calibri"/>
              </a:rPr>
              <a:t>podpirajo</a:t>
            </a:r>
            <a:r>
              <a:rPr lang="en-GB" sz="1800" b="0" dirty="0">
                <a:latin typeface="Calibri"/>
                <a:ea typeface="Calibri"/>
                <a:cs typeface="Calibri"/>
              </a:rPr>
              <a:t> </a:t>
            </a:r>
            <a:r>
              <a:rPr lang="en-GB" sz="1800" b="0" dirty="0" err="1">
                <a:latin typeface="Calibri"/>
                <a:ea typeface="Calibri"/>
                <a:cs typeface="Calibri"/>
              </a:rPr>
              <a:t>okolje</a:t>
            </a:r>
            <a:r>
              <a:rPr lang="en-GB" sz="1800" b="0" dirty="0">
                <a:latin typeface="Calibri"/>
                <a:ea typeface="Calibri"/>
                <a:cs typeface="Calibri"/>
              </a:rPr>
              <a:t>, </a:t>
            </a:r>
            <a:r>
              <a:rPr lang="en-GB" sz="1800" b="0" dirty="0" err="1">
                <a:latin typeface="Calibri"/>
                <a:ea typeface="Calibri"/>
                <a:cs typeface="Calibri"/>
              </a:rPr>
              <a:t>ampak</a:t>
            </a:r>
            <a:r>
              <a:rPr lang="en-GB" sz="1800" b="0" dirty="0">
                <a:latin typeface="Calibri"/>
                <a:ea typeface="Calibri"/>
                <a:cs typeface="Calibri"/>
              </a:rPr>
              <a:t> </a:t>
            </a:r>
            <a:r>
              <a:rPr lang="en-GB" sz="1800" b="0" dirty="0" err="1">
                <a:latin typeface="Calibri"/>
                <a:ea typeface="Calibri"/>
                <a:cs typeface="Calibri"/>
              </a:rPr>
              <a:t>tudi</a:t>
            </a:r>
            <a:r>
              <a:rPr lang="en-GB" sz="1800" b="0" dirty="0">
                <a:latin typeface="Calibri"/>
                <a:ea typeface="Calibri"/>
                <a:cs typeface="Calibri"/>
              </a:rPr>
              <a:t> </a:t>
            </a:r>
            <a:r>
              <a:rPr lang="en-GB" sz="1800" b="0" dirty="0" err="1">
                <a:latin typeface="Calibri"/>
                <a:ea typeface="Calibri"/>
                <a:cs typeface="Calibri"/>
              </a:rPr>
              <a:t>krepijo</a:t>
            </a:r>
            <a:r>
              <a:rPr lang="en-GB" sz="1800" b="0" dirty="0">
                <a:latin typeface="Calibri"/>
                <a:ea typeface="Calibri"/>
                <a:cs typeface="Calibri"/>
              </a:rPr>
              <a:t> </a:t>
            </a:r>
            <a:r>
              <a:rPr lang="en-GB" sz="1800" b="0" dirty="0" err="1">
                <a:latin typeface="Calibri"/>
                <a:ea typeface="Calibri"/>
                <a:cs typeface="Calibri"/>
              </a:rPr>
              <a:t>skupnosti</a:t>
            </a:r>
            <a:r>
              <a:rPr lang="en-GB" sz="1800" b="0" dirty="0">
                <a:latin typeface="Calibri"/>
                <a:ea typeface="Calibri"/>
                <a:cs typeface="Calibri"/>
              </a:rPr>
              <a:t> in </a:t>
            </a:r>
            <a:r>
              <a:rPr lang="en-GB" sz="1800" b="0" dirty="0" err="1">
                <a:latin typeface="Calibri"/>
                <a:ea typeface="Calibri"/>
                <a:cs typeface="Calibri"/>
              </a:rPr>
              <a:t>ohranjajo</a:t>
            </a:r>
            <a:r>
              <a:rPr lang="en-GB" sz="1800" b="0" dirty="0">
                <a:latin typeface="Calibri"/>
                <a:ea typeface="Calibri"/>
                <a:cs typeface="Calibri"/>
              </a:rPr>
              <a:t> </a:t>
            </a:r>
            <a:r>
              <a:rPr lang="en-GB" sz="1800" b="0" dirty="0" err="1">
                <a:latin typeface="Calibri"/>
                <a:ea typeface="Calibri"/>
                <a:cs typeface="Calibri"/>
              </a:rPr>
              <a:t>kulturo</a:t>
            </a:r>
            <a:r>
              <a:rPr lang="en-GB" sz="1800" b="0" dirty="0">
                <a:latin typeface="Calibri"/>
                <a:ea typeface="Calibri"/>
                <a:cs typeface="Calibri"/>
              </a:rPr>
              <a:t>. </a:t>
            </a:r>
            <a:r>
              <a:rPr lang="en-GB" sz="1800" b="0" dirty="0" err="1">
                <a:latin typeface="Calibri"/>
                <a:ea typeface="Calibri"/>
                <a:cs typeface="Calibri"/>
              </a:rPr>
              <a:t>Spoznajte</a:t>
            </a:r>
            <a:r>
              <a:rPr lang="en-GB" sz="1800" b="0" dirty="0">
                <a:latin typeface="Calibri"/>
                <a:ea typeface="Calibri"/>
                <a:cs typeface="Calibri"/>
              </a:rPr>
              <a:t>, </a:t>
            </a:r>
            <a:r>
              <a:rPr lang="en-GB" sz="1800" b="0" dirty="0" err="1">
                <a:latin typeface="Calibri"/>
                <a:ea typeface="Calibri"/>
                <a:cs typeface="Calibri"/>
              </a:rPr>
              <a:t>kako</a:t>
            </a:r>
            <a:r>
              <a:rPr lang="en-GB" sz="1800" b="0" dirty="0">
                <a:latin typeface="Calibri"/>
                <a:ea typeface="Calibri"/>
                <a:cs typeface="Calibri"/>
              </a:rPr>
              <a:t> </a:t>
            </a:r>
            <a:r>
              <a:rPr lang="en-GB" sz="1800" b="0" dirty="0" err="1">
                <a:latin typeface="Calibri"/>
                <a:ea typeface="Calibri"/>
                <a:cs typeface="Calibri"/>
              </a:rPr>
              <a:t>lahko</a:t>
            </a:r>
            <a:r>
              <a:rPr lang="en-GB" sz="1800" b="0" dirty="0">
                <a:latin typeface="Calibri"/>
                <a:ea typeface="Calibri"/>
                <a:cs typeface="Calibri"/>
              </a:rPr>
              <a:t> </a:t>
            </a:r>
            <a:r>
              <a:rPr lang="en-GB" sz="1800" b="0" dirty="0" err="1">
                <a:latin typeface="Calibri"/>
                <a:ea typeface="Calibri"/>
                <a:cs typeface="Calibri"/>
              </a:rPr>
              <a:t>izbira</a:t>
            </a:r>
            <a:r>
              <a:rPr lang="en-GB" sz="1800" b="0" dirty="0">
                <a:latin typeface="Calibri"/>
                <a:ea typeface="Calibri"/>
                <a:cs typeface="Calibri"/>
              </a:rPr>
              <a:t> </a:t>
            </a:r>
            <a:r>
              <a:rPr lang="en-GB" sz="1800" b="0" dirty="0" err="1">
                <a:latin typeface="Calibri"/>
                <a:ea typeface="Calibri"/>
                <a:cs typeface="Calibri"/>
              </a:rPr>
              <a:t>gradnje</a:t>
            </a:r>
            <a:r>
              <a:rPr lang="en-GB" sz="1800" b="0" dirty="0">
                <a:latin typeface="Calibri"/>
                <a:ea typeface="Calibri"/>
                <a:cs typeface="Calibri"/>
              </a:rPr>
              <a:t> </a:t>
            </a:r>
            <a:r>
              <a:rPr lang="en-GB" sz="1800" b="0" dirty="0" err="1">
                <a:latin typeface="Calibri"/>
                <a:ea typeface="Calibri"/>
                <a:cs typeface="Calibri"/>
              </a:rPr>
              <a:t>ustvari</a:t>
            </a:r>
            <a:r>
              <a:rPr lang="en-GB" sz="1800" b="0" dirty="0">
                <a:latin typeface="Calibri"/>
                <a:ea typeface="Calibri"/>
                <a:cs typeface="Calibri"/>
              </a:rPr>
              <a:t> </a:t>
            </a:r>
            <a:r>
              <a:rPr lang="en-GB" sz="1800" b="0" dirty="0" err="1">
                <a:latin typeface="Calibri"/>
                <a:ea typeface="Calibri"/>
                <a:cs typeface="Calibri"/>
              </a:rPr>
              <a:t>edinstvene</a:t>
            </a:r>
            <a:r>
              <a:rPr lang="en-GB" sz="1800" b="0" dirty="0">
                <a:latin typeface="Calibri"/>
                <a:ea typeface="Calibri"/>
                <a:cs typeface="Calibri"/>
              </a:rPr>
              <a:t>, </a:t>
            </a:r>
            <a:r>
              <a:rPr lang="en-GB" sz="1800" b="0" dirty="0" err="1">
                <a:latin typeface="Calibri"/>
                <a:ea typeface="Calibri"/>
                <a:cs typeface="Calibri"/>
              </a:rPr>
              <a:t>nepozabne</a:t>
            </a:r>
            <a:r>
              <a:rPr lang="en-GB" sz="1800" b="0" dirty="0">
                <a:latin typeface="Calibri"/>
                <a:ea typeface="Calibri"/>
                <a:cs typeface="Calibri"/>
              </a:rPr>
              <a:t> </a:t>
            </a:r>
            <a:r>
              <a:rPr lang="en-GB" sz="1800" b="0" dirty="0" err="1">
                <a:latin typeface="Calibri"/>
                <a:ea typeface="Calibri"/>
                <a:cs typeface="Calibri"/>
              </a:rPr>
              <a:t>turistične</a:t>
            </a:r>
            <a:r>
              <a:rPr lang="en-GB" sz="1800" b="0" dirty="0">
                <a:latin typeface="Calibri"/>
                <a:ea typeface="Calibri"/>
                <a:cs typeface="Calibri"/>
              </a:rPr>
              <a:t> </a:t>
            </a:r>
            <a:r>
              <a:rPr lang="en-GB" sz="1800" b="0" dirty="0" err="1">
                <a:latin typeface="Calibri"/>
                <a:ea typeface="Calibri"/>
                <a:cs typeface="Calibri"/>
              </a:rPr>
              <a:t>izkušnje</a:t>
            </a:r>
            <a:r>
              <a:rPr lang="en-GB" sz="1800" b="0" dirty="0">
                <a:latin typeface="Calibri"/>
                <a:ea typeface="Calibri"/>
                <a:cs typeface="Calibri"/>
              </a:rPr>
              <a:t>, </a:t>
            </a:r>
            <a:r>
              <a:rPr lang="en-GB" sz="1800" b="0" dirty="0" err="1">
                <a:latin typeface="Calibri"/>
                <a:ea typeface="Calibri"/>
                <a:cs typeface="Calibri"/>
              </a:rPr>
              <a:t>zlasti</a:t>
            </a:r>
            <a:r>
              <a:rPr lang="en-GB" sz="1800" b="0" dirty="0">
                <a:latin typeface="Calibri"/>
                <a:ea typeface="Calibri"/>
                <a:cs typeface="Calibri"/>
              </a:rPr>
              <a:t> </a:t>
            </a:r>
            <a:r>
              <a:rPr lang="en-GB" sz="1800" b="0" dirty="0" err="1">
                <a:latin typeface="Calibri"/>
                <a:ea typeface="Calibri"/>
                <a:cs typeface="Calibri"/>
              </a:rPr>
              <a:t>na</a:t>
            </a:r>
            <a:r>
              <a:rPr lang="en-GB" sz="1800" b="0" dirty="0">
                <a:latin typeface="Calibri"/>
                <a:ea typeface="Calibri"/>
                <a:cs typeface="Calibri"/>
              </a:rPr>
              <a:t> </a:t>
            </a:r>
            <a:r>
              <a:rPr lang="en-GB" sz="1800" b="0" dirty="0" err="1">
                <a:latin typeface="Calibri"/>
                <a:ea typeface="Calibri"/>
                <a:cs typeface="Calibri"/>
              </a:rPr>
              <a:t>podeželju</a:t>
            </a:r>
            <a:r>
              <a:rPr lang="en-GB" sz="1800" b="0" dirty="0">
                <a:latin typeface="Calibri"/>
                <a:ea typeface="Calibri"/>
                <a:cs typeface="Calibri"/>
              </a:rPr>
              <a:t> </a:t>
            </a:r>
            <a:r>
              <a:rPr lang="en-GB" sz="1800" b="0" dirty="0" err="1">
                <a:latin typeface="Calibri"/>
                <a:ea typeface="Calibri"/>
                <a:cs typeface="Calibri"/>
              </a:rPr>
              <a:t>ali</a:t>
            </a:r>
            <a:r>
              <a:rPr lang="en-GB" sz="1800" b="0" dirty="0">
                <a:latin typeface="Calibri"/>
                <a:ea typeface="Calibri"/>
                <a:cs typeface="Calibri"/>
              </a:rPr>
              <a:t> v </a:t>
            </a:r>
            <a:r>
              <a:rPr lang="en-GB" sz="1800" b="0" dirty="0" err="1">
                <a:latin typeface="Calibri"/>
                <a:ea typeface="Calibri"/>
                <a:cs typeface="Calibri"/>
              </a:rPr>
              <a:t>prezrtih</a:t>
            </a:r>
            <a:r>
              <a:rPr lang="en-GB" sz="1800" b="0" dirty="0">
                <a:latin typeface="Calibri"/>
                <a:ea typeface="Calibri"/>
                <a:cs typeface="Calibri"/>
              </a:rPr>
              <a:t> </a:t>
            </a:r>
            <a:r>
              <a:rPr lang="en-GB" sz="1800" b="0" dirty="0" err="1">
                <a:latin typeface="Calibri"/>
                <a:ea typeface="Calibri"/>
                <a:cs typeface="Calibri"/>
              </a:rPr>
              <a:t>območjih</a:t>
            </a:r>
            <a:r>
              <a:rPr lang="en-GB" sz="1800" b="0" dirty="0">
                <a:latin typeface="Calibri"/>
                <a:ea typeface="Calibri"/>
                <a:cs typeface="Calibri"/>
              </a:rPr>
              <a:t>.</a:t>
            </a:r>
          </a:p>
          <a:p>
            <a:pPr marL="0" indent="0" algn="l">
              <a:lnSpc>
                <a:spcPts val="2180"/>
              </a:lnSpc>
            </a:pPr>
            <a:endParaRPr lang="en-GB" sz="1800" b="0" dirty="0"/>
          </a:p>
          <a:p>
            <a:pPr marL="0" indent="0" algn="l">
              <a:lnSpc>
                <a:spcPts val="2180"/>
              </a:lnSpc>
            </a:pPr>
            <a:r>
              <a:rPr lang="en-GB" sz="1800" b="0" dirty="0">
                <a:latin typeface="Calibri"/>
                <a:ea typeface="Calibri"/>
                <a:cs typeface="Calibri"/>
              </a:rPr>
              <a:t> Modul </a:t>
            </a:r>
            <a:r>
              <a:rPr lang="en-GB" sz="1800" b="0" dirty="0" err="1">
                <a:latin typeface="Calibri"/>
                <a:ea typeface="Calibri"/>
                <a:cs typeface="Calibri"/>
              </a:rPr>
              <a:t>zajema</a:t>
            </a:r>
            <a:r>
              <a:rPr lang="en-GB" sz="1800" b="0" dirty="0">
                <a:latin typeface="Calibri"/>
                <a:ea typeface="Calibri"/>
                <a:cs typeface="Calibri"/>
              </a:rPr>
              <a:t> 3 </a:t>
            </a:r>
            <a:r>
              <a:rPr lang="en-GB" sz="1800" b="0" dirty="0" err="1">
                <a:latin typeface="Calibri"/>
                <a:ea typeface="Calibri"/>
                <a:cs typeface="Calibri"/>
              </a:rPr>
              <a:t>ključne</a:t>
            </a:r>
            <a:r>
              <a:rPr lang="en-GB" sz="1800" b="0" dirty="0">
                <a:latin typeface="Calibri"/>
                <a:ea typeface="Calibri"/>
                <a:cs typeface="Calibri"/>
              </a:rPr>
              <a:t> </a:t>
            </a:r>
            <a:r>
              <a:rPr lang="en-GB" sz="1800" dirty="0">
                <a:latin typeface="Calibri"/>
                <a:ea typeface="Calibri"/>
                <a:cs typeface="Calibri"/>
              </a:rPr>
              <a:t>dele: </a:t>
            </a:r>
          </a:p>
          <a:p>
            <a:pPr marL="457200" indent="-457200" algn="l">
              <a:lnSpc>
                <a:spcPts val="2180"/>
              </a:lnSpc>
              <a:buFont typeface="+mj-lt"/>
              <a:buAutoNum type="arabicPeriod"/>
            </a:pPr>
            <a:r>
              <a:rPr lang="en-GB" sz="1800" dirty="0" err="1">
                <a:latin typeface="Calibri"/>
                <a:ea typeface="Calibri"/>
                <a:cs typeface="Calibri"/>
              </a:rPr>
              <a:t>Pametni</a:t>
            </a:r>
            <a:r>
              <a:rPr lang="en-GB" sz="1800" dirty="0">
                <a:latin typeface="Calibri"/>
                <a:ea typeface="Calibri"/>
                <a:cs typeface="Calibri"/>
              </a:rPr>
              <a:t> </a:t>
            </a:r>
            <a:r>
              <a:rPr lang="en-GB" sz="1800" dirty="0" err="1">
                <a:latin typeface="Calibri"/>
                <a:ea typeface="Calibri"/>
                <a:cs typeface="Calibri"/>
              </a:rPr>
              <a:t>začetki</a:t>
            </a:r>
            <a:r>
              <a:rPr lang="en-GB" sz="1800" dirty="0">
                <a:latin typeface="Calibri"/>
                <a:ea typeface="Calibri"/>
                <a:cs typeface="Calibri"/>
              </a:rPr>
              <a:t>: </a:t>
            </a:r>
            <a:r>
              <a:rPr lang="en-GB" sz="1800" b="0" dirty="0" err="1">
                <a:latin typeface="Calibri"/>
                <a:ea typeface="Calibri"/>
                <a:cs typeface="Calibri"/>
              </a:rPr>
              <a:t>prilagajanje</a:t>
            </a:r>
            <a:r>
              <a:rPr lang="en-GB" sz="1800" b="0" dirty="0">
                <a:latin typeface="Calibri"/>
                <a:ea typeface="Calibri"/>
                <a:cs typeface="Calibri"/>
              </a:rPr>
              <a:t> </a:t>
            </a:r>
            <a:r>
              <a:rPr lang="en-GB" sz="1800" b="0" dirty="0" err="1">
                <a:latin typeface="Calibri"/>
                <a:ea typeface="Calibri"/>
                <a:cs typeface="Calibri"/>
              </a:rPr>
              <a:t>stavb</a:t>
            </a:r>
            <a:r>
              <a:rPr lang="en-GB" sz="1800" b="0" dirty="0">
                <a:latin typeface="Calibri"/>
                <a:ea typeface="Calibri"/>
                <a:cs typeface="Calibri"/>
              </a:rPr>
              <a:t> in </a:t>
            </a:r>
            <a:r>
              <a:rPr lang="en-GB" sz="1800" b="0" dirty="0" err="1">
                <a:latin typeface="Calibri"/>
                <a:ea typeface="Calibri"/>
                <a:cs typeface="Calibri"/>
              </a:rPr>
              <a:t>uporaba</a:t>
            </a:r>
            <a:r>
              <a:rPr lang="en-GB" sz="1800" b="0" dirty="0">
                <a:latin typeface="Calibri"/>
                <a:ea typeface="Calibri"/>
                <a:cs typeface="Calibri"/>
              </a:rPr>
              <a:t> </a:t>
            </a:r>
            <a:r>
              <a:rPr lang="en-GB" sz="1800" b="0" dirty="0" err="1">
                <a:latin typeface="Calibri"/>
                <a:ea typeface="Calibri"/>
                <a:cs typeface="Calibri"/>
              </a:rPr>
              <a:t>vnaprej</a:t>
            </a:r>
            <a:r>
              <a:rPr lang="en-GB" sz="1800" b="0" dirty="0">
                <a:latin typeface="Calibri"/>
                <a:ea typeface="Calibri"/>
                <a:cs typeface="Calibri"/>
              </a:rPr>
              <a:t> </a:t>
            </a:r>
            <a:r>
              <a:rPr lang="en-GB" sz="1800" b="0" dirty="0" err="1">
                <a:latin typeface="Calibri"/>
                <a:ea typeface="Calibri"/>
                <a:cs typeface="Calibri"/>
              </a:rPr>
              <a:t>zgrajenih</a:t>
            </a:r>
            <a:r>
              <a:rPr lang="en-GB" sz="1800" b="0" dirty="0">
                <a:latin typeface="Calibri"/>
                <a:ea typeface="Calibri"/>
                <a:cs typeface="Calibri"/>
              </a:rPr>
              <a:t> </a:t>
            </a:r>
            <a:r>
              <a:rPr lang="en-GB" sz="1800" b="0" dirty="0" err="1">
                <a:latin typeface="Calibri"/>
                <a:ea typeface="Calibri"/>
                <a:cs typeface="Calibri"/>
              </a:rPr>
              <a:t>enot</a:t>
            </a:r>
            <a:endParaRPr lang="en-GB" sz="1800" b="0" dirty="0">
              <a:latin typeface="Calibri"/>
              <a:ea typeface="Calibri"/>
              <a:cs typeface="Calibri"/>
            </a:endParaRPr>
          </a:p>
          <a:p>
            <a:pPr marL="457200" indent="-457200" algn="l">
              <a:lnSpc>
                <a:spcPts val="2180"/>
              </a:lnSpc>
              <a:buFont typeface="+mj-lt"/>
              <a:buAutoNum type="arabicPeriod"/>
            </a:pPr>
            <a:r>
              <a:rPr lang="en-GB" sz="1800" dirty="0" err="1">
                <a:latin typeface="Calibri"/>
                <a:ea typeface="Calibri"/>
                <a:cs typeface="Calibri"/>
              </a:rPr>
              <a:t>Boljše</a:t>
            </a:r>
            <a:r>
              <a:rPr lang="en-GB" sz="1800" dirty="0">
                <a:latin typeface="Calibri"/>
                <a:ea typeface="Calibri"/>
                <a:cs typeface="Calibri"/>
              </a:rPr>
              <a:t> </a:t>
            </a:r>
            <a:r>
              <a:rPr lang="en-GB" sz="1800" dirty="0" err="1">
                <a:latin typeface="Calibri"/>
                <a:ea typeface="Calibri"/>
                <a:cs typeface="Calibri"/>
              </a:rPr>
              <a:t>izbire</a:t>
            </a:r>
            <a:r>
              <a:rPr lang="en-GB" sz="1800" dirty="0">
                <a:latin typeface="Calibri"/>
                <a:ea typeface="Calibri"/>
                <a:cs typeface="Calibri"/>
              </a:rPr>
              <a:t> </a:t>
            </a:r>
            <a:r>
              <a:rPr lang="en-GB" sz="1800" dirty="0" err="1">
                <a:latin typeface="Calibri"/>
                <a:ea typeface="Calibri"/>
                <a:cs typeface="Calibri"/>
              </a:rPr>
              <a:t>gradnje</a:t>
            </a:r>
            <a:r>
              <a:rPr lang="en-GB" sz="1800" dirty="0">
                <a:latin typeface="Calibri"/>
                <a:ea typeface="Calibri"/>
                <a:cs typeface="Calibri"/>
              </a:rPr>
              <a:t> </a:t>
            </a:r>
            <a:r>
              <a:rPr lang="en-GB" sz="1800" b="0" dirty="0">
                <a:latin typeface="Calibri"/>
                <a:ea typeface="Calibri"/>
                <a:cs typeface="Calibri"/>
              </a:rPr>
              <a:t>– </a:t>
            </a:r>
            <a:r>
              <a:rPr lang="en-GB" sz="1800" b="0" dirty="0" err="1">
                <a:latin typeface="Calibri"/>
                <a:ea typeface="Calibri"/>
                <a:cs typeface="Calibri"/>
              </a:rPr>
              <a:t>materiali</a:t>
            </a:r>
            <a:r>
              <a:rPr lang="en-GB" sz="1800" b="0" dirty="0">
                <a:latin typeface="Calibri"/>
                <a:ea typeface="Calibri"/>
                <a:cs typeface="Calibri"/>
              </a:rPr>
              <a:t>, </a:t>
            </a:r>
            <a:r>
              <a:rPr lang="en-GB" sz="1800" b="0" dirty="0" err="1">
                <a:latin typeface="Calibri"/>
                <a:ea typeface="Calibri"/>
                <a:cs typeface="Calibri"/>
              </a:rPr>
              <a:t>razpored</a:t>
            </a:r>
            <a:r>
              <a:rPr lang="en-GB" sz="1800" b="0" dirty="0">
                <a:latin typeface="Calibri"/>
                <a:ea typeface="Calibri"/>
                <a:cs typeface="Calibri"/>
              </a:rPr>
              <a:t> in </a:t>
            </a:r>
            <a:r>
              <a:rPr lang="en-GB" sz="1800" b="0" dirty="0" err="1">
                <a:latin typeface="Calibri"/>
                <a:ea typeface="Calibri"/>
                <a:cs typeface="Calibri"/>
              </a:rPr>
              <a:t>prilagodljivost</a:t>
            </a:r>
            <a:endParaRPr lang="en-GB" sz="1800" b="0" dirty="0">
              <a:latin typeface="Calibri"/>
              <a:ea typeface="Calibri"/>
              <a:cs typeface="Calibri"/>
            </a:endParaRPr>
          </a:p>
          <a:p>
            <a:pPr marL="457200" indent="-457200" algn="l">
              <a:lnSpc>
                <a:spcPts val="2180"/>
              </a:lnSpc>
              <a:buFont typeface="+mj-lt"/>
              <a:buAutoNum type="arabicPeriod"/>
            </a:pPr>
            <a:r>
              <a:rPr lang="en-GB" sz="1800" b="0" dirty="0" err="1">
                <a:latin typeface="Calibri"/>
                <a:ea typeface="Calibri"/>
                <a:cs typeface="Calibri"/>
              </a:rPr>
              <a:t>Pravilno</a:t>
            </a:r>
            <a:r>
              <a:rPr lang="en-GB" sz="1800" b="0" dirty="0">
                <a:latin typeface="Calibri"/>
                <a:ea typeface="Calibri"/>
                <a:cs typeface="Calibri"/>
              </a:rPr>
              <a:t> </a:t>
            </a:r>
            <a:r>
              <a:rPr lang="en-GB" sz="1800" b="0" dirty="0" err="1">
                <a:latin typeface="Calibri"/>
                <a:ea typeface="Calibri"/>
                <a:cs typeface="Calibri"/>
              </a:rPr>
              <a:t>dimenzionirana</a:t>
            </a:r>
            <a:r>
              <a:rPr lang="en-GB" sz="1800" b="0" dirty="0">
                <a:latin typeface="Calibri"/>
                <a:ea typeface="Calibri"/>
                <a:cs typeface="Calibri"/>
              </a:rPr>
              <a:t> </a:t>
            </a:r>
            <a:r>
              <a:rPr lang="en-GB" sz="1800" b="0" dirty="0" err="1">
                <a:latin typeface="Calibri"/>
                <a:ea typeface="Calibri"/>
                <a:cs typeface="Calibri"/>
              </a:rPr>
              <a:t>namestitev</a:t>
            </a:r>
            <a:r>
              <a:rPr lang="en-GB" sz="1800" b="0" dirty="0">
                <a:latin typeface="Calibri"/>
                <a:ea typeface="Calibri"/>
                <a:cs typeface="Calibri"/>
              </a:rPr>
              <a:t>, ki </a:t>
            </a:r>
            <a:r>
              <a:rPr lang="en-GB" sz="1800" b="0" dirty="0" err="1">
                <a:latin typeface="Calibri"/>
                <a:ea typeface="Calibri"/>
                <a:cs typeface="Calibri"/>
              </a:rPr>
              <a:t>vpliva</a:t>
            </a:r>
            <a:r>
              <a:rPr lang="en-GB" sz="1800" b="0" dirty="0">
                <a:latin typeface="Calibri"/>
                <a:ea typeface="Calibri"/>
                <a:cs typeface="Calibri"/>
              </a:rPr>
              <a:t> </a:t>
            </a:r>
            <a:r>
              <a:rPr lang="en-GB" sz="1800" b="0" dirty="0" err="1">
                <a:latin typeface="Calibri"/>
                <a:ea typeface="Calibri"/>
                <a:cs typeface="Calibri"/>
              </a:rPr>
              <a:t>na</a:t>
            </a:r>
            <a:r>
              <a:rPr lang="en-GB" sz="1800" b="0" dirty="0">
                <a:latin typeface="Calibri"/>
                <a:ea typeface="Calibri"/>
                <a:cs typeface="Calibri"/>
              </a:rPr>
              <a:t> </a:t>
            </a:r>
            <a:r>
              <a:rPr lang="en-GB" sz="1800" b="0" dirty="0" err="1">
                <a:latin typeface="Calibri"/>
                <a:ea typeface="Calibri"/>
                <a:cs typeface="Calibri"/>
              </a:rPr>
              <a:t>lokalno</a:t>
            </a:r>
            <a:r>
              <a:rPr lang="en-GB" sz="1800" b="0" dirty="0">
                <a:latin typeface="Calibri"/>
                <a:ea typeface="Calibri"/>
                <a:cs typeface="Calibri"/>
              </a:rPr>
              <a:t> </a:t>
            </a:r>
            <a:r>
              <a:rPr lang="en-GB" sz="1800" b="0" dirty="0" err="1">
                <a:latin typeface="Calibri"/>
                <a:ea typeface="Calibri"/>
                <a:cs typeface="Calibri"/>
              </a:rPr>
              <a:t>okolje</a:t>
            </a:r>
            <a:endParaRPr lang="en-IE" sz="2000" dirty="0">
              <a:ea typeface="Calibri"/>
            </a:endParaRPr>
          </a:p>
          <a:p>
            <a:pPr algn="l">
              <a:lnSpc>
                <a:spcPct val="100000"/>
              </a:lnSpc>
              <a:spcAft>
                <a:spcPts val="600"/>
              </a:spcAft>
            </a:pPr>
            <a:r>
              <a:rPr lang="en-IE" sz="2000" b="1" dirty="0" err="1">
                <a:solidFill>
                  <a:srgbClr val="459597"/>
                </a:solidFill>
                <a:latin typeface="Calibri"/>
                <a:ea typeface="Calibri"/>
                <a:cs typeface="Calibri"/>
              </a:rPr>
              <a:t>Cilji</a:t>
            </a:r>
            <a:r>
              <a:rPr lang="en-IE" sz="2000" b="1" dirty="0">
                <a:solidFill>
                  <a:srgbClr val="459597"/>
                </a:solidFill>
                <a:latin typeface="Calibri"/>
                <a:ea typeface="Calibri"/>
                <a:cs typeface="Calibri"/>
              </a:rPr>
              <a:t> </a:t>
            </a:r>
            <a:r>
              <a:rPr lang="en-IE" sz="2000" b="1" dirty="0" err="1">
                <a:solidFill>
                  <a:srgbClr val="459597"/>
                </a:solidFill>
                <a:latin typeface="Calibri"/>
                <a:ea typeface="Calibri"/>
                <a:cs typeface="Calibri"/>
              </a:rPr>
              <a:t>učenja</a:t>
            </a:r>
            <a:endParaRPr lang="en-IE" sz="2000" b="1" dirty="0">
              <a:solidFill>
                <a:srgbClr val="459597"/>
              </a:solidFill>
              <a:latin typeface="Calibri"/>
              <a:ea typeface="Calibri"/>
              <a:cs typeface="Calibri"/>
            </a:endParaRPr>
          </a:p>
          <a:p>
            <a:pPr marL="285750" indent="-285750" algn="l">
              <a:lnSpc>
                <a:spcPct val="100000"/>
              </a:lnSpc>
              <a:spcAft>
                <a:spcPts val="600"/>
              </a:spcAft>
              <a:buFont typeface="Arial" panose="020B0604020202020204" pitchFamily="34" charset="0"/>
              <a:buChar char="•"/>
            </a:pPr>
            <a:r>
              <a:rPr lang="en-IE" sz="1800" dirty="0" err="1">
                <a:latin typeface="Calibri"/>
                <a:ea typeface="Calibri"/>
                <a:cs typeface="Calibri"/>
              </a:rPr>
              <a:t>Naučite</a:t>
            </a:r>
            <a:r>
              <a:rPr lang="en-IE" sz="1800" dirty="0">
                <a:latin typeface="Calibri"/>
                <a:ea typeface="Calibri"/>
                <a:cs typeface="Calibri"/>
              </a:rPr>
              <a:t> se, </a:t>
            </a:r>
            <a:r>
              <a:rPr lang="en-IE" sz="1800" dirty="0" err="1">
                <a:latin typeface="Calibri"/>
                <a:ea typeface="Calibri"/>
                <a:cs typeface="Calibri"/>
              </a:rPr>
              <a:t>kako</a:t>
            </a:r>
            <a:r>
              <a:rPr lang="en-IE" sz="1800" dirty="0">
                <a:latin typeface="Calibri"/>
                <a:ea typeface="Calibri"/>
                <a:cs typeface="Calibri"/>
              </a:rPr>
              <a:t> </a:t>
            </a:r>
            <a:r>
              <a:rPr lang="en-IE" sz="1800" dirty="0" err="1">
                <a:latin typeface="Calibri"/>
                <a:ea typeface="Calibri"/>
                <a:cs typeface="Calibri"/>
              </a:rPr>
              <a:t>izkoristiti</a:t>
            </a:r>
            <a:r>
              <a:rPr lang="en-IE" sz="1800" dirty="0">
                <a:latin typeface="Calibri"/>
                <a:ea typeface="Calibri"/>
                <a:cs typeface="Calibri"/>
              </a:rPr>
              <a:t> </a:t>
            </a:r>
            <a:r>
              <a:rPr lang="en-IE" sz="1800" dirty="0" err="1">
                <a:latin typeface="Calibri"/>
                <a:ea typeface="Calibri"/>
                <a:cs typeface="Calibri"/>
              </a:rPr>
              <a:t>potencial</a:t>
            </a:r>
            <a:r>
              <a:rPr lang="en-IE" sz="1800" dirty="0">
                <a:latin typeface="Calibri"/>
                <a:ea typeface="Calibri"/>
                <a:cs typeface="Calibri"/>
              </a:rPr>
              <a:t> </a:t>
            </a:r>
            <a:r>
              <a:rPr lang="en-IE" sz="1800" dirty="0" err="1">
                <a:latin typeface="Calibri"/>
                <a:ea typeface="Calibri"/>
                <a:cs typeface="Calibri"/>
              </a:rPr>
              <a:t>obstoječih</a:t>
            </a:r>
            <a:r>
              <a:rPr lang="en-IE" sz="1800" dirty="0">
                <a:latin typeface="Calibri"/>
                <a:ea typeface="Calibri"/>
                <a:cs typeface="Calibri"/>
              </a:rPr>
              <a:t> </a:t>
            </a:r>
            <a:r>
              <a:rPr lang="en-IE" sz="1800" dirty="0" err="1">
                <a:latin typeface="Calibri"/>
                <a:ea typeface="Calibri"/>
                <a:cs typeface="Calibri"/>
              </a:rPr>
              <a:t>prostorov</a:t>
            </a:r>
            <a:r>
              <a:rPr lang="en-IE" sz="1800" dirty="0">
                <a:latin typeface="Calibri"/>
                <a:ea typeface="Calibri"/>
                <a:cs typeface="Calibri"/>
              </a:rPr>
              <a:t> s </a:t>
            </a:r>
            <a:r>
              <a:rPr lang="en-IE" sz="1800" dirty="0" err="1">
                <a:latin typeface="Calibri"/>
                <a:ea typeface="Calibri"/>
                <a:cs typeface="Calibri"/>
              </a:rPr>
              <a:t>preoblikovanjem</a:t>
            </a:r>
            <a:r>
              <a:rPr lang="en-IE" sz="1800" dirty="0">
                <a:latin typeface="Calibri"/>
                <a:ea typeface="Calibri"/>
                <a:cs typeface="Calibri"/>
              </a:rPr>
              <a:t> </a:t>
            </a:r>
            <a:r>
              <a:rPr lang="en-IE" sz="1800" dirty="0" err="1">
                <a:latin typeface="Calibri"/>
                <a:ea typeface="Calibri"/>
                <a:cs typeface="Calibri"/>
              </a:rPr>
              <a:t>obstoječih</a:t>
            </a:r>
            <a:r>
              <a:rPr lang="en-IE" sz="1800" dirty="0">
                <a:latin typeface="Calibri"/>
                <a:ea typeface="Calibri"/>
                <a:cs typeface="Calibri"/>
              </a:rPr>
              <a:t> </a:t>
            </a:r>
            <a:r>
              <a:rPr lang="en-IE" sz="1800" dirty="0" err="1">
                <a:latin typeface="Calibri"/>
                <a:ea typeface="Calibri"/>
                <a:cs typeface="Calibri"/>
              </a:rPr>
              <a:t>ali</a:t>
            </a:r>
            <a:r>
              <a:rPr lang="en-IE" sz="1800" dirty="0">
                <a:latin typeface="Calibri"/>
                <a:ea typeface="Calibri"/>
                <a:cs typeface="Calibri"/>
              </a:rPr>
              <a:t> </a:t>
            </a:r>
            <a:r>
              <a:rPr lang="en-IE" sz="1800" dirty="0" err="1">
                <a:latin typeface="Calibri"/>
                <a:ea typeface="Calibri"/>
                <a:cs typeface="Calibri"/>
              </a:rPr>
              <a:t>podeželskih</a:t>
            </a:r>
            <a:r>
              <a:rPr lang="en-IE" sz="1800" dirty="0">
                <a:latin typeface="Calibri"/>
                <a:ea typeface="Calibri"/>
                <a:cs typeface="Calibri"/>
              </a:rPr>
              <a:t> </a:t>
            </a:r>
            <a:r>
              <a:rPr lang="en-IE" sz="1800" dirty="0" err="1">
                <a:latin typeface="Calibri"/>
                <a:ea typeface="Calibri"/>
                <a:cs typeface="Calibri"/>
              </a:rPr>
              <a:t>zgodovinskih</a:t>
            </a:r>
            <a:r>
              <a:rPr lang="en-IE" sz="1800" dirty="0">
                <a:latin typeface="Calibri"/>
                <a:ea typeface="Calibri"/>
                <a:cs typeface="Calibri"/>
              </a:rPr>
              <a:t> </a:t>
            </a:r>
            <a:r>
              <a:rPr lang="en-IE" sz="1800" dirty="0" err="1">
                <a:latin typeface="Calibri"/>
                <a:ea typeface="Calibri"/>
                <a:cs typeface="Calibri"/>
              </a:rPr>
              <a:t>stavb</a:t>
            </a:r>
            <a:r>
              <a:rPr lang="en-IE" sz="1800" dirty="0">
                <a:latin typeface="Calibri"/>
                <a:ea typeface="Calibri"/>
                <a:cs typeface="Calibri"/>
              </a:rPr>
              <a:t> in </a:t>
            </a:r>
            <a:r>
              <a:rPr lang="en-IE" sz="1800" dirty="0" err="1">
                <a:latin typeface="Calibri"/>
                <a:ea typeface="Calibri"/>
                <a:cs typeface="Calibri"/>
              </a:rPr>
              <a:t>zapuščenih</a:t>
            </a:r>
            <a:r>
              <a:rPr lang="en-IE" sz="1800" dirty="0">
                <a:latin typeface="Calibri"/>
                <a:ea typeface="Calibri"/>
                <a:cs typeface="Calibri"/>
              </a:rPr>
              <a:t> </a:t>
            </a:r>
            <a:r>
              <a:rPr lang="en-IE" sz="1800" dirty="0" err="1">
                <a:latin typeface="Calibri"/>
                <a:ea typeface="Calibri"/>
                <a:cs typeface="Calibri"/>
              </a:rPr>
              <a:t>območij</a:t>
            </a:r>
            <a:r>
              <a:rPr lang="en-IE" sz="1800" dirty="0">
                <a:latin typeface="Calibri"/>
                <a:ea typeface="Calibri"/>
                <a:cs typeface="Calibri"/>
              </a:rPr>
              <a:t>. </a:t>
            </a:r>
          </a:p>
          <a:p>
            <a:pPr marL="285750" indent="-285750" algn="l">
              <a:lnSpc>
                <a:spcPct val="100000"/>
              </a:lnSpc>
              <a:spcAft>
                <a:spcPts val="600"/>
              </a:spcAft>
              <a:buFont typeface="Arial" panose="020B0604020202020204" pitchFamily="34" charset="0"/>
              <a:buChar char="•"/>
            </a:pPr>
            <a:r>
              <a:rPr lang="en-IE" sz="1800" dirty="0" err="1">
                <a:latin typeface="Calibri"/>
                <a:ea typeface="Calibri"/>
                <a:cs typeface="Calibri"/>
              </a:rPr>
              <a:t>Raziščite</a:t>
            </a:r>
            <a:r>
              <a:rPr lang="en-IE" sz="1800" dirty="0">
                <a:latin typeface="Calibri"/>
                <a:ea typeface="Calibri"/>
                <a:cs typeface="Calibri"/>
              </a:rPr>
              <a:t>, </a:t>
            </a:r>
            <a:r>
              <a:rPr lang="en-IE" sz="1800" dirty="0" err="1">
                <a:latin typeface="Calibri"/>
                <a:ea typeface="Calibri"/>
                <a:cs typeface="Calibri"/>
              </a:rPr>
              <a:t>kako</a:t>
            </a:r>
            <a:r>
              <a:rPr lang="en-IE" sz="1800" dirty="0">
                <a:latin typeface="Calibri"/>
                <a:ea typeface="Calibri"/>
                <a:cs typeface="Calibri"/>
              </a:rPr>
              <a:t> </a:t>
            </a:r>
            <a:r>
              <a:rPr lang="en-IE" sz="1800" dirty="0" err="1">
                <a:latin typeface="Calibri"/>
                <a:ea typeface="Calibri"/>
                <a:cs typeface="Calibri"/>
              </a:rPr>
              <a:t>obstoječe</a:t>
            </a:r>
            <a:r>
              <a:rPr lang="en-IE" sz="1800" dirty="0">
                <a:latin typeface="Calibri"/>
                <a:ea typeface="Calibri"/>
                <a:cs typeface="Calibri"/>
              </a:rPr>
              <a:t> </a:t>
            </a:r>
            <a:r>
              <a:rPr lang="en-IE" sz="1800" dirty="0" err="1">
                <a:latin typeface="Calibri"/>
                <a:ea typeface="Calibri"/>
                <a:cs typeface="Calibri"/>
              </a:rPr>
              <a:t>ali</a:t>
            </a:r>
            <a:r>
              <a:rPr lang="en-IE" sz="1800" dirty="0">
                <a:latin typeface="Calibri"/>
                <a:ea typeface="Calibri"/>
                <a:cs typeface="Calibri"/>
              </a:rPr>
              <a:t> </a:t>
            </a:r>
            <a:r>
              <a:rPr lang="en-IE" sz="1800" dirty="0" err="1">
                <a:latin typeface="Calibri"/>
                <a:ea typeface="Calibri"/>
                <a:cs typeface="Calibri"/>
              </a:rPr>
              <a:t>podeželske</a:t>
            </a:r>
            <a:r>
              <a:rPr lang="en-IE" sz="1800" dirty="0">
                <a:latin typeface="Calibri"/>
                <a:ea typeface="Calibri"/>
                <a:cs typeface="Calibri"/>
              </a:rPr>
              <a:t> </a:t>
            </a:r>
            <a:r>
              <a:rPr lang="en-IE" sz="1800" dirty="0" err="1">
                <a:latin typeface="Calibri"/>
                <a:ea typeface="Calibri"/>
                <a:cs typeface="Calibri"/>
              </a:rPr>
              <a:t>dediščinske</a:t>
            </a:r>
            <a:r>
              <a:rPr lang="en-IE" sz="1800" dirty="0">
                <a:latin typeface="Calibri"/>
                <a:ea typeface="Calibri"/>
                <a:cs typeface="Calibri"/>
              </a:rPr>
              <a:t> </a:t>
            </a:r>
            <a:r>
              <a:rPr lang="en-IE" sz="1800" dirty="0" err="1">
                <a:latin typeface="Calibri"/>
                <a:ea typeface="Calibri"/>
                <a:cs typeface="Calibri"/>
              </a:rPr>
              <a:t>stavbe</a:t>
            </a:r>
            <a:r>
              <a:rPr lang="en-IE" sz="1800" dirty="0">
                <a:latin typeface="Calibri"/>
                <a:ea typeface="Calibri"/>
                <a:cs typeface="Calibri"/>
              </a:rPr>
              <a:t> </a:t>
            </a:r>
            <a:r>
              <a:rPr lang="en-IE" sz="1800" dirty="0" err="1">
                <a:latin typeface="Calibri"/>
                <a:ea typeface="Calibri"/>
                <a:cs typeface="Calibri"/>
              </a:rPr>
              <a:t>oživljajo</a:t>
            </a:r>
            <a:r>
              <a:rPr lang="en-IE" sz="1800" dirty="0">
                <a:latin typeface="Calibri"/>
                <a:ea typeface="Calibri"/>
                <a:cs typeface="Calibri"/>
              </a:rPr>
              <a:t> </a:t>
            </a:r>
            <a:r>
              <a:rPr lang="en-IE" sz="1800" dirty="0" err="1">
                <a:latin typeface="Calibri"/>
                <a:ea typeface="Calibri"/>
                <a:cs typeface="Calibri"/>
              </a:rPr>
              <a:t>skupnosti</a:t>
            </a:r>
            <a:r>
              <a:rPr lang="en-IE" sz="1800" dirty="0">
                <a:latin typeface="Calibri"/>
                <a:ea typeface="Calibri"/>
                <a:cs typeface="Calibri"/>
              </a:rPr>
              <a:t> in </a:t>
            </a:r>
            <a:r>
              <a:rPr lang="en-IE" sz="1800" dirty="0" err="1">
                <a:latin typeface="Calibri"/>
                <a:ea typeface="Calibri"/>
                <a:cs typeface="Calibri"/>
              </a:rPr>
              <a:t>gospodarstvo</a:t>
            </a:r>
            <a:r>
              <a:rPr lang="en-IE" sz="1800" dirty="0">
                <a:latin typeface="Calibri"/>
                <a:ea typeface="Calibri"/>
                <a:cs typeface="Calibri"/>
              </a:rPr>
              <a:t>. </a:t>
            </a:r>
          </a:p>
          <a:p>
            <a:pPr marL="285750" indent="-285750" algn="l">
              <a:lnSpc>
                <a:spcPct val="100000"/>
              </a:lnSpc>
              <a:spcAft>
                <a:spcPts val="600"/>
              </a:spcAft>
              <a:buFont typeface="Arial" panose="020B0604020202020204" pitchFamily="34" charset="0"/>
              <a:buChar char="•"/>
            </a:pPr>
            <a:r>
              <a:rPr lang="en-IE" sz="1800" dirty="0" err="1">
                <a:latin typeface="Calibri"/>
                <a:ea typeface="Calibri"/>
                <a:cs typeface="Calibri"/>
              </a:rPr>
              <a:t>Raziščite</a:t>
            </a:r>
            <a:r>
              <a:rPr lang="en-IE" sz="1800" dirty="0">
                <a:latin typeface="Calibri"/>
                <a:ea typeface="Calibri"/>
                <a:cs typeface="Calibri"/>
              </a:rPr>
              <a:t> </a:t>
            </a:r>
            <a:r>
              <a:rPr lang="en-IE" sz="1800" dirty="0" err="1">
                <a:latin typeface="Calibri"/>
                <a:ea typeface="Calibri"/>
                <a:cs typeface="Calibri"/>
              </a:rPr>
              <a:t>modularne</a:t>
            </a:r>
            <a:r>
              <a:rPr lang="en-IE" sz="1800" dirty="0">
                <a:latin typeface="Calibri"/>
                <a:ea typeface="Calibri"/>
                <a:cs typeface="Calibri"/>
              </a:rPr>
              <a:t>, </a:t>
            </a:r>
            <a:r>
              <a:rPr lang="en-IE" sz="1800" dirty="0" err="1">
                <a:latin typeface="Calibri"/>
                <a:ea typeface="Calibri"/>
                <a:cs typeface="Calibri"/>
              </a:rPr>
              <a:t>prilagodljive</a:t>
            </a:r>
            <a:r>
              <a:rPr lang="en-IE" sz="1800" dirty="0">
                <a:latin typeface="Calibri"/>
                <a:ea typeface="Calibri"/>
                <a:cs typeface="Calibri"/>
              </a:rPr>
              <a:t> </a:t>
            </a:r>
            <a:r>
              <a:rPr lang="en-IE" sz="1800" dirty="0" err="1">
                <a:latin typeface="Calibri"/>
                <a:ea typeface="Calibri"/>
                <a:cs typeface="Calibri"/>
              </a:rPr>
              <a:t>rešitve</a:t>
            </a:r>
            <a:r>
              <a:rPr lang="en-IE" sz="1800" dirty="0">
                <a:latin typeface="Calibri"/>
                <a:ea typeface="Calibri"/>
                <a:cs typeface="Calibri"/>
              </a:rPr>
              <a:t> in </a:t>
            </a:r>
            <a:r>
              <a:rPr lang="en-IE" sz="1800" dirty="0" err="1">
                <a:latin typeface="Calibri"/>
                <a:ea typeface="Calibri"/>
                <a:cs typeface="Calibri"/>
              </a:rPr>
              <a:t>gradbene</a:t>
            </a:r>
            <a:r>
              <a:rPr lang="en-IE" sz="1800" dirty="0">
                <a:latin typeface="Calibri"/>
                <a:ea typeface="Calibri"/>
                <a:cs typeface="Calibri"/>
              </a:rPr>
              <a:t> </a:t>
            </a:r>
            <a:r>
              <a:rPr lang="en-IE" sz="1800" dirty="0" err="1">
                <a:latin typeface="Calibri"/>
                <a:ea typeface="Calibri"/>
                <a:cs typeface="Calibri"/>
              </a:rPr>
              <a:t>metode</a:t>
            </a:r>
            <a:r>
              <a:rPr lang="en-IE" sz="1800" dirty="0">
                <a:latin typeface="Calibri"/>
                <a:ea typeface="Calibri"/>
                <a:cs typeface="Calibri"/>
              </a:rPr>
              <a:t> z </a:t>
            </a:r>
            <a:r>
              <a:rPr lang="en-IE" sz="1800" dirty="0" err="1">
                <a:latin typeface="Calibri"/>
                <a:ea typeface="Calibri"/>
                <a:cs typeface="Calibri"/>
              </a:rPr>
              <a:t>majhnim</a:t>
            </a:r>
            <a:r>
              <a:rPr lang="en-IE" sz="1800" dirty="0">
                <a:latin typeface="Calibri"/>
                <a:ea typeface="Calibri"/>
                <a:cs typeface="Calibri"/>
              </a:rPr>
              <a:t> </a:t>
            </a:r>
            <a:r>
              <a:rPr lang="en-IE" sz="1800" dirty="0" err="1">
                <a:latin typeface="Calibri"/>
                <a:ea typeface="Calibri"/>
                <a:cs typeface="Calibri"/>
              </a:rPr>
              <a:t>vplivom</a:t>
            </a:r>
            <a:r>
              <a:rPr lang="en-IE" sz="1800" dirty="0">
                <a:latin typeface="Calibri"/>
                <a:ea typeface="Calibri"/>
                <a:cs typeface="Calibri"/>
              </a:rPr>
              <a:t>, ki </a:t>
            </a:r>
            <a:r>
              <a:rPr lang="en-IE" sz="1800" dirty="0" err="1">
                <a:latin typeface="Calibri"/>
                <a:ea typeface="Calibri"/>
                <a:cs typeface="Calibri"/>
              </a:rPr>
              <a:t>ohranjajo</a:t>
            </a:r>
            <a:r>
              <a:rPr lang="en-IE" sz="1800" dirty="0">
                <a:latin typeface="Calibri"/>
                <a:ea typeface="Calibri"/>
                <a:cs typeface="Calibri"/>
              </a:rPr>
              <a:t> </a:t>
            </a:r>
            <a:r>
              <a:rPr lang="en-IE" sz="1800" dirty="0" err="1">
                <a:latin typeface="Calibri"/>
                <a:ea typeface="Calibri"/>
                <a:cs typeface="Calibri"/>
              </a:rPr>
              <a:t>lokalni</a:t>
            </a:r>
            <a:r>
              <a:rPr lang="en-IE" sz="1800" dirty="0">
                <a:latin typeface="Calibri"/>
                <a:ea typeface="Calibri"/>
                <a:cs typeface="Calibri"/>
              </a:rPr>
              <a:t> </a:t>
            </a:r>
            <a:r>
              <a:rPr lang="en-IE" sz="1800" dirty="0" err="1">
                <a:latin typeface="Calibri"/>
                <a:ea typeface="Calibri"/>
                <a:cs typeface="Calibri"/>
              </a:rPr>
              <a:t>čar</a:t>
            </a:r>
            <a:r>
              <a:rPr lang="en-IE" sz="1800" dirty="0">
                <a:latin typeface="Calibri"/>
                <a:ea typeface="Calibri"/>
                <a:cs typeface="Calibri"/>
              </a:rPr>
              <a:t> in </a:t>
            </a:r>
            <a:r>
              <a:rPr lang="en-IE" sz="1800" dirty="0" err="1">
                <a:latin typeface="Calibri"/>
                <a:ea typeface="Calibri"/>
                <a:cs typeface="Calibri"/>
              </a:rPr>
              <a:t>podpirajo</a:t>
            </a:r>
            <a:r>
              <a:rPr lang="en-IE" sz="1800" dirty="0">
                <a:latin typeface="Calibri"/>
                <a:ea typeface="Calibri"/>
                <a:cs typeface="Calibri"/>
              </a:rPr>
              <a:t> </a:t>
            </a:r>
            <a:r>
              <a:rPr lang="en-IE" sz="1800" dirty="0" err="1">
                <a:latin typeface="Calibri"/>
                <a:ea typeface="Calibri"/>
                <a:cs typeface="Calibri"/>
              </a:rPr>
              <a:t>trajnostni</a:t>
            </a:r>
            <a:r>
              <a:rPr lang="en-IE" sz="1800" dirty="0">
                <a:latin typeface="Calibri"/>
                <a:ea typeface="Calibri"/>
                <a:cs typeface="Calibri"/>
              </a:rPr>
              <a:t> turizem.</a:t>
            </a:r>
          </a:p>
          <a:p>
            <a:pPr marL="285750" indent="-285750" algn="l">
              <a:lnSpc>
                <a:spcPct val="100000"/>
              </a:lnSpc>
              <a:spcAft>
                <a:spcPts val="600"/>
              </a:spcAft>
              <a:buFont typeface="Arial" panose="020B0604020202020204" pitchFamily="34" charset="0"/>
              <a:buChar char="•"/>
            </a:pPr>
            <a:r>
              <a:rPr lang="en-IE" sz="1800" dirty="0" err="1">
                <a:latin typeface="Calibri"/>
                <a:ea typeface="Calibri"/>
                <a:cs typeface="Calibri"/>
              </a:rPr>
              <a:t>Naučite</a:t>
            </a:r>
            <a:r>
              <a:rPr lang="en-IE" sz="1800" dirty="0">
                <a:latin typeface="Calibri"/>
                <a:ea typeface="Calibri"/>
                <a:cs typeface="Calibri"/>
              </a:rPr>
              <a:t> se, </a:t>
            </a:r>
            <a:r>
              <a:rPr lang="en-IE" sz="1800" dirty="0" err="1">
                <a:latin typeface="Calibri"/>
                <a:ea typeface="Calibri"/>
                <a:cs typeface="Calibri"/>
              </a:rPr>
              <a:t>kako</a:t>
            </a:r>
            <a:r>
              <a:rPr lang="en-IE" sz="1800" dirty="0">
                <a:latin typeface="Calibri"/>
                <a:ea typeface="Calibri"/>
                <a:cs typeface="Calibri"/>
              </a:rPr>
              <a:t> se </a:t>
            </a:r>
            <a:r>
              <a:rPr lang="en-IE" sz="1800" dirty="0" err="1">
                <a:latin typeface="Calibri"/>
                <a:ea typeface="Calibri"/>
                <a:cs typeface="Calibri"/>
              </a:rPr>
              <a:t>lahko</a:t>
            </a:r>
            <a:r>
              <a:rPr lang="en-IE" sz="1800" dirty="0">
                <a:latin typeface="Calibri"/>
                <a:ea typeface="Calibri"/>
                <a:cs typeface="Calibri"/>
              </a:rPr>
              <a:t> </a:t>
            </a:r>
            <a:r>
              <a:rPr lang="en-IE" sz="1800" dirty="0" err="1">
                <a:latin typeface="Calibri"/>
                <a:ea typeface="Calibri"/>
                <a:cs typeface="Calibri"/>
              </a:rPr>
              <a:t>enote</a:t>
            </a:r>
            <a:r>
              <a:rPr lang="en-IE" sz="1800" dirty="0">
                <a:latin typeface="Calibri"/>
                <a:ea typeface="Calibri"/>
                <a:cs typeface="Calibri"/>
              </a:rPr>
              <a:t> </a:t>
            </a:r>
            <a:r>
              <a:rPr lang="en-IE" sz="1800" dirty="0" err="1">
                <a:latin typeface="Calibri"/>
                <a:ea typeface="Calibri"/>
                <a:cs typeface="Calibri"/>
              </a:rPr>
              <a:t>prilagodijo</a:t>
            </a:r>
            <a:r>
              <a:rPr lang="en-IE" sz="1800" dirty="0">
                <a:latin typeface="Calibri"/>
                <a:ea typeface="Calibri"/>
                <a:cs typeface="Calibri"/>
              </a:rPr>
              <a:t> in </a:t>
            </a:r>
            <a:r>
              <a:rPr lang="en-IE" sz="1800" dirty="0" err="1">
                <a:latin typeface="Calibri"/>
                <a:ea typeface="Calibri"/>
                <a:cs typeface="Calibri"/>
              </a:rPr>
              <a:t>ponovno</a:t>
            </a:r>
            <a:r>
              <a:rPr lang="en-IE" sz="1800" dirty="0">
                <a:latin typeface="Calibri"/>
                <a:ea typeface="Calibri"/>
                <a:cs typeface="Calibri"/>
              </a:rPr>
              <a:t> </a:t>
            </a:r>
            <a:r>
              <a:rPr lang="en-IE" sz="1800" dirty="0" err="1">
                <a:latin typeface="Calibri"/>
                <a:ea typeface="Calibri"/>
                <a:cs typeface="Calibri"/>
              </a:rPr>
              <a:t>uporabijo</a:t>
            </a:r>
            <a:r>
              <a:rPr lang="en-IE" sz="1800" dirty="0">
                <a:latin typeface="Calibri"/>
                <a:ea typeface="Calibri"/>
                <a:cs typeface="Calibri"/>
              </a:rPr>
              <a:t> ter </a:t>
            </a:r>
            <a:r>
              <a:rPr lang="en-IE" sz="1800" dirty="0" err="1">
                <a:latin typeface="Calibri"/>
                <a:ea typeface="Calibri"/>
                <a:cs typeface="Calibri"/>
              </a:rPr>
              <a:t>kako</a:t>
            </a:r>
            <a:r>
              <a:rPr lang="en-IE" sz="1800" dirty="0">
                <a:latin typeface="Calibri"/>
                <a:ea typeface="Calibri"/>
                <a:cs typeface="Calibri"/>
              </a:rPr>
              <a:t> </a:t>
            </a:r>
            <a:r>
              <a:rPr lang="en-IE" sz="1800" dirty="0" err="1">
                <a:latin typeface="Calibri"/>
                <a:ea typeface="Calibri"/>
                <a:cs typeface="Calibri"/>
              </a:rPr>
              <a:t>lahko</a:t>
            </a:r>
            <a:r>
              <a:rPr lang="en-IE" sz="1800" dirty="0">
                <a:latin typeface="Calibri"/>
                <a:ea typeface="Calibri"/>
                <a:cs typeface="Calibri"/>
              </a:rPr>
              <a:t> </a:t>
            </a:r>
            <a:r>
              <a:rPr lang="en-IE" sz="1800" dirty="0" err="1">
                <a:latin typeface="Calibri"/>
                <a:ea typeface="Calibri"/>
                <a:cs typeface="Calibri"/>
              </a:rPr>
              <a:t>kot</a:t>
            </a:r>
            <a:r>
              <a:rPr lang="en-IE" sz="1800" dirty="0">
                <a:latin typeface="Calibri"/>
                <a:ea typeface="Calibri"/>
                <a:cs typeface="Calibri"/>
              </a:rPr>
              <a:t> </a:t>
            </a:r>
            <a:r>
              <a:rPr lang="en-IE" sz="1800" dirty="0" err="1">
                <a:latin typeface="Calibri"/>
                <a:ea typeface="Calibri"/>
                <a:cs typeface="Calibri"/>
              </a:rPr>
              <a:t>lahka</a:t>
            </a:r>
            <a:r>
              <a:rPr lang="en-IE" sz="1800" dirty="0">
                <a:latin typeface="Calibri"/>
                <a:ea typeface="Calibri"/>
                <a:cs typeface="Calibri"/>
              </a:rPr>
              <a:t> </a:t>
            </a:r>
            <a:r>
              <a:rPr lang="en-IE" sz="1800" dirty="0" err="1">
                <a:latin typeface="Calibri"/>
                <a:ea typeface="Calibri"/>
                <a:cs typeface="Calibri"/>
              </a:rPr>
              <a:t>konstrukcija</a:t>
            </a:r>
            <a:r>
              <a:rPr lang="en-IE" sz="1800" dirty="0">
                <a:latin typeface="Calibri"/>
                <a:ea typeface="Calibri"/>
                <a:cs typeface="Calibri"/>
              </a:rPr>
              <a:t> </a:t>
            </a:r>
            <a:r>
              <a:rPr lang="en-IE" sz="1800" dirty="0" err="1">
                <a:latin typeface="Calibri"/>
                <a:ea typeface="Calibri"/>
                <a:cs typeface="Calibri"/>
              </a:rPr>
              <a:t>ohranjajo</a:t>
            </a:r>
            <a:r>
              <a:rPr lang="en-IE" sz="1800" dirty="0">
                <a:latin typeface="Calibri"/>
                <a:ea typeface="Calibri"/>
                <a:cs typeface="Calibri"/>
              </a:rPr>
              <a:t> </a:t>
            </a:r>
            <a:r>
              <a:rPr lang="en-IE" sz="1800" dirty="0" err="1">
                <a:latin typeface="Calibri"/>
                <a:ea typeface="Calibri"/>
                <a:cs typeface="Calibri"/>
              </a:rPr>
              <a:t>naravo</a:t>
            </a:r>
            <a:r>
              <a:rPr lang="en-IE" sz="1800" dirty="0">
                <a:latin typeface="Calibri"/>
                <a:ea typeface="Calibri"/>
                <a:cs typeface="Calibri"/>
              </a:rPr>
              <a:t>, </a:t>
            </a:r>
            <a:r>
              <a:rPr lang="en-IE" sz="1800" dirty="0" err="1">
                <a:latin typeface="Calibri"/>
                <a:ea typeface="Calibri"/>
                <a:cs typeface="Calibri"/>
              </a:rPr>
              <a:t>slavijo</a:t>
            </a:r>
            <a:r>
              <a:rPr lang="en-IE" sz="1800" dirty="0">
                <a:latin typeface="Calibri"/>
                <a:ea typeface="Calibri"/>
                <a:cs typeface="Calibri"/>
              </a:rPr>
              <a:t> </a:t>
            </a:r>
            <a:r>
              <a:rPr lang="en-IE" sz="1800" dirty="0" err="1">
                <a:latin typeface="Calibri"/>
                <a:ea typeface="Calibri"/>
                <a:cs typeface="Calibri"/>
              </a:rPr>
              <a:t>lokalno</a:t>
            </a:r>
            <a:r>
              <a:rPr lang="en-IE" sz="1800" dirty="0">
                <a:latin typeface="Calibri"/>
                <a:ea typeface="Calibri"/>
                <a:cs typeface="Calibri"/>
              </a:rPr>
              <a:t> </a:t>
            </a:r>
            <a:r>
              <a:rPr lang="en-IE" sz="1800" dirty="0" err="1">
                <a:latin typeface="Calibri"/>
                <a:ea typeface="Calibri"/>
                <a:cs typeface="Calibri"/>
              </a:rPr>
              <a:t>identiteto</a:t>
            </a:r>
            <a:r>
              <a:rPr lang="en-IE" sz="1800" dirty="0">
                <a:latin typeface="Calibri"/>
                <a:ea typeface="Calibri"/>
                <a:cs typeface="Calibri"/>
              </a:rPr>
              <a:t> in </a:t>
            </a:r>
            <a:r>
              <a:rPr lang="en-IE" sz="1800" dirty="0" err="1">
                <a:latin typeface="Calibri"/>
                <a:ea typeface="Calibri"/>
                <a:cs typeface="Calibri"/>
              </a:rPr>
              <a:t>spodbujajo</a:t>
            </a:r>
            <a:r>
              <a:rPr lang="en-IE" sz="1800" dirty="0">
                <a:latin typeface="Calibri"/>
                <a:ea typeface="Calibri"/>
                <a:cs typeface="Calibri"/>
              </a:rPr>
              <a:t> </a:t>
            </a:r>
            <a:r>
              <a:rPr lang="en-IE" sz="1800" dirty="0" err="1">
                <a:latin typeface="Calibri"/>
                <a:ea typeface="Calibri"/>
                <a:cs typeface="Calibri"/>
              </a:rPr>
              <a:t>podeželski</a:t>
            </a:r>
            <a:r>
              <a:rPr lang="en-IE" sz="1800" dirty="0">
                <a:latin typeface="Calibri"/>
                <a:ea typeface="Calibri"/>
                <a:cs typeface="Calibri"/>
              </a:rPr>
              <a:t> turizem.</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715348"/>
            <a:ext cx="3467091" cy="1302789"/>
          </a:xfrm>
        </p:spPr>
        <p:txBody>
          <a:bodyPr/>
          <a:lstStyle/>
          <a:p>
            <a:r>
              <a:rPr lang="en-IE" sz="2800" dirty="0" err="1">
                <a:latin typeface="Calibri"/>
                <a:ea typeface="Calibri"/>
                <a:cs typeface="Calibri"/>
              </a:rPr>
              <a:t>Načrtovanje</a:t>
            </a:r>
            <a:r>
              <a:rPr lang="en-IE" sz="2800" dirty="0">
                <a:latin typeface="Calibri"/>
                <a:ea typeface="Calibri"/>
                <a:cs typeface="Calibri"/>
              </a:rPr>
              <a:t> </a:t>
            </a:r>
            <a:r>
              <a:rPr lang="en-IE" sz="2800" dirty="0" err="1">
                <a:latin typeface="Calibri"/>
                <a:ea typeface="Calibri"/>
                <a:cs typeface="Calibri"/>
              </a:rPr>
              <a:t>trajnostnih</a:t>
            </a:r>
            <a:r>
              <a:rPr lang="en-IE" sz="2800" dirty="0">
                <a:latin typeface="Calibri"/>
                <a:ea typeface="Calibri"/>
                <a:cs typeface="Calibri"/>
              </a:rPr>
              <a:t> in </a:t>
            </a:r>
            <a:r>
              <a:rPr lang="en-IE" sz="2800" dirty="0" err="1">
                <a:latin typeface="Calibri"/>
                <a:ea typeface="Calibri"/>
                <a:cs typeface="Calibri"/>
              </a:rPr>
              <a:t>lokalno</a:t>
            </a:r>
            <a:r>
              <a:rPr lang="en-IE" sz="2800" dirty="0">
                <a:latin typeface="Calibri"/>
                <a:ea typeface="Calibri"/>
                <a:cs typeface="Calibri"/>
              </a:rPr>
              <a:t> </a:t>
            </a:r>
            <a:r>
              <a:rPr lang="en-IE" sz="2800" dirty="0" err="1">
                <a:latin typeface="Calibri"/>
                <a:ea typeface="Calibri"/>
                <a:cs typeface="Calibri"/>
              </a:rPr>
              <a:t>prilagojenih</a:t>
            </a:r>
            <a:r>
              <a:rPr lang="en-IE" sz="2800" dirty="0">
                <a:latin typeface="Calibri"/>
                <a:ea typeface="Calibri"/>
                <a:cs typeface="Calibri"/>
              </a:rPr>
              <a:t> </a:t>
            </a:r>
            <a:r>
              <a:rPr lang="en-IE" sz="2800" dirty="0" err="1">
                <a:latin typeface="Calibri"/>
                <a:ea typeface="Calibri"/>
                <a:cs typeface="Calibri"/>
              </a:rPr>
              <a:t>namestitev</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3</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17</a:t>
            </a:fld>
            <a:endParaRPr lang="fr-CA"/>
          </a:p>
        </p:txBody>
      </p:sp>
    </p:spTree>
    <p:extLst>
      <p:ext uri="{BB962C8B-B14F-4D97-AF65-F5344CB8AC3E}">
        <p14:creationId xmlns:p14="http://schemas.microsoft.com/office/powerpoint/2010/main" val="40721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406582"/>
            <a:ext cx="7199709" cy="6648074"/>
          </a:xfrm>
        </p:spPr>
        <p:txBody>
          <a:bodyPr numCol="1"/>
          <a:lstStyle/>
          <a:p>
            <a:pPr>
              <a:lnSpc>
                <a:spcPts val="2180"/>
              </a:lnSpc>
            </a:pPr>
            <a:r>
              <a:rPr lang="en-IE" sz="2000" b="1">
                <a:solidFill>
                  <a:srgbClr val="459597"/>
                </a:solidFill>
              </a:rPr>
              <a:t>Pregled modula</a:t>
            </a:r>
            <a:endParaRPr lang="en-GB" sz="2000"/>
          </a:p>
          <a:p>
            <a:pPr marL="0" indent="0" algn="l">
              <a:lnSpc>
                <a:spcPts val="2180"/>
              </a:lnSpc>
            </a:pPr>
            <a:r>
              <a:rPr lang="en-IE" sz="1800" b="0"/>
              <a:t>Alternativne namestitve imajo naravno prednost, ko gre za blagovno znamko. Takšne nepremičnine so po naravi edinstvene, pogosto osebne in običajno zakoreninjene v močnem občutku pripadnosti kraju – vse to prispeva k močnim, zapomnljivim zgodbam blagovnih znamk.</a:t>
            </a:r>
          </a:p>
          <a:p>
            <a:pPr marL="0" indent="0" algn="l">
              <a:lnSpc>
                <a:spcPts val="2180"/>
              </a:lnSpc>
            </a:pPr>
            <a:endParaRPr lang="en-IE" sz="1800" b="0"/>
          </a:p>
          <a:p>
            <a:pPr marL="0" indent="0" algn="l">
              <a:lnSpc>
                <a:spcPts val="2180"/>
              </a:lnSpc>
            </a:pPr>
            <a:r>
              <a:rPr lang="en-IE" sz="1800" b="0"/>
              <a:t>V tem modulu se boste naučili, kako promovirati svojo namestitev tako, da svojo blagovno znamko uskladite z lokalno kulturo, podpirate lokalno gospodarstvo in ustvarjate avtentične izkušnje s sodelovanjem z lokalnimi obrtniki, vodniki in proizvajalci hrane. </a:t>
            </a:r>
          </a:p>
          <a:p>
            <a:pPr marL="0" indent="0" algn="l">
              <a:lnSpc>
                <a:spcPts val="2180"/>
              </a:lnSpc>
            </a:pPr>
            <a:endParaRPr lang="en-IE" sz="2400">
              <a:ea typeface="Calibri"/>
            </a:endParaRPr>
          </a:p>
          <a:p>
            <a:pPr algn="l">
              <a:lnSpc>
                <a:spcPct val="100000"/>
              </a:lnSpc>
              <a:spcAft>
                <a:spcPts val="600"/>
              </a:spcAft>
            </a:pPr>
            <a:r>
              <a:rPr lang="en-IE" sz="2400" b="1">
                <a:solidFill>
                  <a:srgbClr val="459597"/>
                </a:solidFill>
              </a:rPr>
              <a:t>Cilji učenja</a:t>
            </a:r>
          </a:p>
          <a:p>
            <a:pPr marL="285750" indent="-285750">
              <a:lnSpc>
                <a:spcPts val="1800"/>
              </a:lnSpc>
              <a:buFont typeface="Arial" panose="020B0604020202020204" pitchFamily="34" charset="0"/>
              <a:buChar char="•"/>
            </a:pPr>
            <a:r>
              <a:rPr lang="en-GB" sz="1800">
                <a:solidFill>
                  <a:srgbClr val="414141"/>
                </a:solidFill>
              </a:rPr>
              <a:t>Naučili se boste, kako prepoznati svoje edinstvene prednosti in jih spremeniti v blagovno znamko, ki izstopa, se povezuje z vašo ciljno publiko in spodbuja rezervacije. </a:t>
            </a:r>
          </a:p>
          <a:p>
            <a:pPr marL="285750" indent="-285750" algn="l">
              <a:lnSpc>
                <a:spcPct val="100000"/>
              </a:lnSpc>
              <a:spcAft>
                <a:spcPts val="600"/>
              </a:spcAft>
              <a:buFont typeface="Arial" panose="020B0604020202020204" pitchFamily="34" charset="0"/>
              <a:buChar char="•"/>
            </a:pPr>
            <a:r>
              <a:rPr lang="en-IE" sz="1800">
                <a:ea typeface="Calibri"/>
              </a:rPr>
              <a:t>Naučite se, kako lahko ponudba avtentičnih, trajnostnih in lokalno zakoreninjenih doživetij dodaja resnično vrednost vaši ponudbi in identiteti blagovne znamke, gostom pomaga, da se počutijo bolj povezani, in preproste obiske spremeni v trajne spomine.</a:t>
            </a:r>
          </a:p>
          <a:p>
            <a:pPr marL="285750" indent="-285750" algn="l">
              <a:lnSpc>
                <a:spcPct val="100000"/>
              </a:lnSpc>
              <a:spcAft>
                <a:spcPts val="600"/>
              </a:spcAft>
              <a:buFont typeface="Arial" panose="020B0604020202020204" pitchFamily="34" charset="0"/>
              <a:buChar char="•"/>
            </a:pPr>
            <a:r>
              <a:rPr lang="en-IE" sz="1800">
                <a:ea typeface="Calibri"/>
              </a:rPr>
              <a:t>Naučite se, kako z močnimi vizualnimi elementi, avtentičnim pripovedovanjem zgodb, vključevanjem skupnosti in digitalnimi platformami graditi zaupanje, ustvarjati čustvene vezi, povečati število neposrednih rezervacij in podpirati dolgoročni uspeh alternativnih podeželskih namestitev.</a:t>
            </a: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36816" y="1861729"/>
            <a:ext cx="3467091" cy="1049221"/>
          </a:xfrm>
        </p:spPr>
        <p:txBody>
          <a:bodyPr/>
          <a:lstStyle/>
          <a:p>
            <a:r>
              <a:rPr lang="en-IE" sz="2800">
                <a:latin typeface="Calibri"/>
                <a:ea typeface="Calibri"/>
                <a:cs typeface="Calibri"/>
              </a:rPr>
              <a:t>Branding, trženje skozi pripovedovanje zgodb, skupnost in pridobivanje rezervacij</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4</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18</a:t>
            </a:fld>
            <a:endParaRPr lang="fr-CA"/>
          </a:p>
        </p:txBody>
      </p:sp>
    </p:spTree>
    <p:extLst>
      <p:ext uri="{BB962C8B-B14F-4D97-AF65-F5344CB8AC3E}">
        <p14:creationId xmlns:p14="http://schemas.microsoft.com/office/powerpoint/2010/main" val="3677281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222171"/>
            <a:ext cx="7199709" cy="7685541"/>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Pregled</a:t>
            </a: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a:t>
            </a: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modula</a:t>
            </a:r>
            <a:endPar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Ta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modul</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raziskuje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kako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oblikovati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in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zagotoviti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gostom</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izkušnjo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ki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presega</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samo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bivanje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tako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da se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obiskovalci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počutijo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cenjeni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negovani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in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želijo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se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vrniti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Povezuje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potovanje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gostov</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operativne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sisteme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in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dolgoročne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strategije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rasti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eno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jasno</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pot za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trajnostni</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uspeh</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lang="en-IE" sz="2000" b="0" i="0" u="none" strike="noStrike" kern="120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Cilji</a:t>
            </a: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a:t>
            </a: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učenja</a:t>
            </a:r>
            <a:endPar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endParaRP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Naučite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se,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kako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ustvariti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odlično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izkušnjo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600" dirty="0">
                <a:effectLst/>
                <a:latin typeface="Calibri" panose="020F0502020204030204" pitchFamily="34" charset="0"/>
                <a:ea typeface="Calibri" panose="020F0502020204030204" pitchFamily="34" charset="0"/>
                <a:cs typeface="Times New Roman" panose="02020603050405020304" pitchFamily="18" charset="0"/>
              </a:rPr>
              <a:t> od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začetka</a:t>
            </a:r>
            <a:r>
              <a:rPr lang="en-IE" sz="1600" dirty="0">
                <a:effectLst/>
                <a:latin typeface="Calibri" panose="020F0502020204030204" pitchFamily="34" charset="0"/>
                <a:ea typeface="Calibri" panose="020F0502020204030204" pitchFamily="34" charset="0"/>
                <a:cs typeface="Times New Roman" panose="02020603050405020304" pitchFamily="18" charset="0"/>
              </a:rPr>
              <a:t> do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konca</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Načrtujte</a:t>
            </a:r>
            <a:r>
              <a:rPr lang="en-IE" sz="1600" dirty="0">
                <a:effectLst/>
                <a:latin typeface="Calibri" panose="020F0502020204030204" pitchFamily="34" charset="0"/>
                <a:ea typeface="Calibri" panose="020F0502020204030204" pitchFamily="34" charset="0"/>
                <a:cs typeface="Times New Roman" panose="02020603050405020304" pitchFamily="18" charset="0"/>
              </a:rPr>
              <a:t> faze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potovanja</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opredelite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priložnosti</a:t>
            </a:r>
            <a:r>
              <a:rPr lang="en-IE" sz="1600" dirty="0">
                <a:effectLst/>
                <a:latin typeface="Calibri" panose="020F0502020204030204" pitchFamily="34" charset="0"/>
                <a:ea typeface="Calibri" panose="020F0502020204030204" pitchFamily="34" charset="0"/>
                <a:cs typeface="Times New Roman" panose="02020603050405020304" pitchFamily="18" charset="0"/>
              </a:rPr>
              <a:t> za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izboljšanje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izkušnje</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Uporabite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učinkovito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komunikacijo</a:t>
            </a:r>
            <a:r>
              <a:rPr lang="en-IE" sz="1600" dirty="0">
                <a:effectLst/>
                <a:latin typeface="Calibri" panose="020F0502020204030204" pitchFamily="34" charset="0"/>
                <a:ea typeface="Calibri" panose="020F0502020204030204" pitchFamily="34" charset="0"/>
                <a:cs typeface="Times New Roman" panose="02020603050405020304" pitchFamily="18" charset="0"/>
              </a:rPr>
              <a:t> pred, med in po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bivanju</a:t>
            </a:r>
            <a:r>
              <a:rPr lang="en-IE" sz="1600" dirty="0">
                <a:effectLst/>
                <a:latin typeface="Calibri" panose="020F0502020204030204" pitchFamily="34" charset="0"/>
                <a:ea typeface="Calibri" panose="020F0502020204030204" pitchFamily="34" charset="0"/>
                <a:cs typeface="Times New Roman" panose="02020603050405020304" pitchFamily="18" charset="0"/>
              </a:rPr>
              <a:t>, da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zgradite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zaupanje</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zadovoljstvo</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Uporabite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osebne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dotike</a:t>
            </a:r>
            <a:r>
              <a:rPr lang="en-IE" sz="1600" dirty="0">
                <a:effectLst/>
                <a:latin typeface="Calibri" panose="020F0502020204030204" pitchFamily="34" charset="0"/>
                <a:ea typeface="Calibri" panose="020F0502020204030204" pitchFamily="34" charset="0"/>
                <a:cs typeface="Times New Roman" panose="02020603050405020304" pitchFamily="18" charset="0"/>
              </a:rPr>
              <a:t>, da se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gostje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počutijo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dobrodošli</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cenjeni</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Uporabite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strategije</a:t>
            </a:r>
            <a:r>
              <a:rPr lang="en-IE" sz="1600" dirty="0">
                <a:effectLst/>
                <a:latin typeface="Calibri" panose="020F0502020204030204" pitchFamily="34" charset="0"/>
                <a:ea typeface="Calibri" panose="020F0502020204030204" pitchFamily="34" charset="0"/>
                <a:cs typeface="Times New Roman" panose="02020603050405020304" pitchFamily="18" charset="0"/>
              </a:rPr>
              <a:t>, ki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spodbujajo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zvestobo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ponovne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rezervacije</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Uporabite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preprosta</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orodja</a:t>
            </a:r>
            <a:r>
              <a:rPr lang="en-IE" sz="1600" dirty="0">
                <a:effectLst/>
                <a:latin typeface="Calibri" panose="020F0502020204030204" pitchFamily="34" charset="0"/>
                <a:ea typeface="Calibri" panose="020F0502020204030204" pitchFamily="34" charset="0"/>
                <a:cs typeface="Times New Roman" panose="02020603050405020304" pitchFamily="18" charset="0"/>
              </a:rPr>
              <a:t>, da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boste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ostali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organizirani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Poiščite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cenovno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dostopna</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orodja</a:t>
            </a:r>
            <a:r>
              <a:rPr lang="en-IE" sz="1600" dirty="0">
                <a:effectLst/>
                <a:latin typeface="Calibri" panose="020F0502020204030204" pitchFamily="34" charset="0"/>
                <a:ea typeface="Calibri" panose="020F0502020204030204" pitchFamily="34" charset="0"/>
                <a:cs typeface="Times New Roman" panose="02020603050405020304" pitchFamily="18" charset="0"/>
              </a:rPr>
              <a:t>, ki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poenostavljajo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vsakodnevne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naloge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gostitelja</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Avtomatizirajte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rutinske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procese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kot</a:t>
            </a:r>
            <a:r>
              <a:rPr lang="en-IE" sz="1600" dirty="0">
                <a:effectLst/>
                <a:latin typeface="Calibri" panose="020F0502020204030204" pitchFamily="34" charset="0"/>
                <a:ea typeface="Calibri" panose="020F0502020204030204" pitchFamily="34" charset="0"/>
                <a:cs typeface="Times New Roman" panose="02020603050405020304" pitchFamily="18" charset="0"/>
              </a:rPr>
              <a:t> so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navodila</a:t>
            </a:r>
            <a:r>
              <a:rPr lang="en-IE" sz="1600" dirty="0">
                <a:effectLst/>
                <a:latin typeface="Calibri" panose="020F0502020204030204" pitchFamily="34" charset="0"/>
                <a:ea typeface="Calibri" panose="020F0502020204030204" pitchFamily="34" charset="0"/>
                <a:cs typeface="Times New Roman" panose="02020603050405020304" pitchFamily="18" charset="0"/>
              </a:rPr>
              <a:t> za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prijavo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opomniki</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prošnje</a:t>
            </a:r>
            <a:r>
              <a:rPr lang="en-IE" sz="1600" dirty="0">
                <a:effectLst/>
                <a:latin typeface="Calibri" panose="020F0502020204030204" pitchFamily="34" charset="0"/>
                <a:ea typeface="Calibri" panose="020F0502020204030204" pitchFamily="34" charset="0"/>
                <a:cs typeface="Times New Roman" panose="02020603050405020304" pitchFamily="18" charset="0"/>
              </a:rPr>
              <a:t> za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ocene</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Učinkovito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organizirajte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delovanje</a:t>
            </a:r>
            <a:r>
              <a:rPr lang="en-IE" sz="1600" dirty="0">
                <a:effectLst/>
                <a:latin typeface="Calibri" panose="020F0502020204030204" pitchFamily="34" charset="0"/>
                <a:ea typeface="Calibri" panose="020F0502020204030204" pitchFamily="34" charset="0"/>
                <a:cs typeface="Times New Roman" panose="02020603050405020304" pitchFamily="18" charset="0"/>
              </a:rPr>
              <a:t>, da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prihranite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čas</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zmanjšate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stres</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Uravnotežite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avtomatizacijo</a:t>
            </a:r>
            <a:r>
              <a:rPr lang="en-IE" sz="1600" dirty="0">
                <a:effectLst/>
                <a:latin typeface="Calibri" panose="020F0502020204030204" pitchFamily="34" charset="0"/>
                <a:ea typeface="Calibri" panose="020F0502020204030204" pitchFamily="34" charset="0"/>
                <a:cs typeface="Times New Roman" panose="02020603050405020304" pitchFamily="18" charset="0"/>
              </a:rPr>
              <a:t> z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osebnim</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pristopom</a:t>
            </a:r>
            <a:r>
              <a:rPr lang="en-IE" sz="1600" dirty="0">
                <a:effectLst/>
                <a:latin typeface="Calibri" panose="020F0502020204030204" pitchFamily="34" charset="0"/>
                <a:ea typeface="Calibri" panose="020F0502020204030204" pitchFamily="34" charset="0"/>
                <a:cs typeface="Times New Roman" panose="02020603050405020304" pitchFamily="18" charset="0"/>
              </a:rPr>
              <a:t>, da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ohranite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visoko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kakovostno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izkušnjo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Trajnostno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razvijajte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svoje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podjetje</a:t>
            </a:r>
            <a:r>
              <a:rPr lang="en-IE" sz="1600" dirty="0">
                <a:effectLst/>
                <a:latin typeface="Calibri" panose="020F0502020204030204" pitchFamily="34" charset="0"/>
                <a:ea typeface="Calibri" panose="020F0502020204030204" pitchFamily="34" charset="0"/>
                <a:cs typeface="Times New Roman" panose="02020603050405020304" pitchFamily="18" charset="0"/>
              </a:rPr>
              <a:t> s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pametnimi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potezami</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lokalnimi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partnerstvi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Sodelujte</a:t>
            </a:r>
            <a:r>
              <a:rPr lang="en-IE" sz="1600" dirty="0">
                <a:effectLst/>
                <a:latin typeface="Calibri" panose="020F0502020204030204" pitchFamily="34" charset="0"/>
                <a:ea typeface="Calibri" panose="020F0502020204030204" pitchFamily="34" charset="0"/>
                <a:cs typeface="Times New Roman" panose="02020603050405020304" pitchFamily="18" charset="0"/>
              </a:rPr>
              <a:t> z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lokalnimi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podjetji</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ustvarite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partnerstva</a:t>
            </a:r>
            <a:r>
              <a:rPr lang="en-IE" sz="1600" dirty="0">
                <a:effectLst/>
                <a:latin typeface="Calibri" panose="020F0502020204030204" pitchFamily="34" charset="0"/>
                <a:ea typeface="Calibri" panose="020F0502020204030204" pitchFamily="34" charset="0"/>
                <a:cs typeface="Times New Roman" panose="02020603050405020304" pitchFamily="18" charset="0"/>
              </a:rPr>
              <a:t>, ki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gostom</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prinašajo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dodano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vrednost</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Oblikovajte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priložnosti</a:t>
            </a:r>
            <a:r>
              <a:rPr lang="en-IE" sz="1600" dirty="0">
                <a:effectLst/>
                <a:latin typeface="Calibri" panose="020F0502020204030204" pitchFamily="34" charset="0"/>
                <a:ea typeface="Calibri" panose="020F0502020204030204" pitchFamily="34" charset="0"/>
                <a:cs typeface="Times New Roman" panose="02020603050405020304" pitchFamily="18" charset="0"/>
              </a:rPr>
              <a:t> za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dodatno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prodajo</a:t>
            </a:r>
            <a:r>
              <a:rPr lang="en-IE" sz="1600" dirty="0">
                <a:effectLst/>
                <a:latin typeface="Calibri" panose="020F0502020204030204" pitchFamily="34" charset="0"/>
                <a:ea typeface="Calibri" panose="020F0502020204030204" pitchFamily="34" charset="0"/>
                <a:cs typeface="Times New Roman" panose="02020603050405020304" pitchFamily="18" charset="0"/>
              </a:rPr>
              <a:t>, ki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povečajo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prihodke</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hkrati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izboljšajo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izkušnjo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spcAft>
                <a:spcPts val="800"/>
              </a:spcAft>
              <a:buFont typeface="Symbol" panose="05050102010706020507" pitchFamily="18" charset="2"/>
              <a:buChar char=""/>
            </a:pPr>
            <a:r>
              <a:rPr lang="en-IE" sz="1600" dirty="0" err="1">
                <a:effectLst/>
                <a:latin typeface="Calibri" panose="020F0502020204030204" pitchFamily="34" charset="0"/>
                <a:ea typeface="Calibri" panose="020F0502020204030204" pitchFamily="34" charset="0"/>
                <a:cs typeface="Times New Roman" panose="02020603050405020304" pitchFamily="18" charset="0"/>
              </a:rPr>
              <a:t>Uporabite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tehnike</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dolgoročnega</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načrtovanja</a:t>
            </a:r>
            <a:r>
              <a:rPr lang="en-IE" sz="1600" dirty="0">
                <a:effectLst/>
                <a:latin typeface="Calibri" panose="020F0502020204030204" pitchFamily="34" charset="0"/>
                <a:ea typeface="Calibri" panose="020F0502020204030204" pitchFamily="34" charset="0"/>
                <a:cs typeface="Times New Roman" panose="02020603050405020304" pitchFamily="18" charset="0"/>
              </a:rPr>
              <a:t>, ki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usklajujejo</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rast</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podjetja</a:t>
            </a:r>
            <a:r>
              <a:rPr lang="en-IE" sz="1600" dirty="0">
                <a:effectLst/>
                <a:latin typeface="Calibri" panose="020F0502020204030204" pitchFamily="34" charset="0"/>
                <a:ea typeface="Calibri" panose="020F0502020204030204" pitchFamily="34" charset="0"/>
                <a:cs typeface="Times New Roman" panose="02020603050405020304" pitchFamily="18" charset="0"/>
              </a:rPr>
              <a:t> z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osebnimi</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cilji</a:t>
            </a:r>
            <a:r>
              <a:rPr lang="en-IE" sz="1600" dirty="0">
                <a:effectLst/>
                <a:latin typeface="Calibri" panose="020F0502020204030204" pitchFamily="34" charset="0"/>
                <a:ea typeface="Calibri" panose="020F0502020204030204" pitchFamily="34" charset="0"/>
                <a:cs typeface="Times New Roman" panose="02020603050405020304" pitchFamily="18" charset="0"/>
              </a:rPr>
              <a:t> in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vplivom</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na</a:t>
            </a:r>
            <a:r>
              <a:rPr lang="en-IE" sz="1600" dirty="0">
                <a:effectLst/>
                <a:latin typeface="Calibri" panose="020F0502020204030204" pitchFamily="34" charset="0"/>
                <a:ea typeface="Calibri" panose="020F0502020204030204" pitchFamily="34" charset="0"/>
                <a:cs typeface="Times New Roman" panose="02020603050405020304" pitchFamily="18" charset="0"/>
              </a:rPr>
              <a:t> </a:t>
            </a:r>
            <a:r>
              <a:rPr lang="en-IE" sz="1600" dirty="0" err="1">
                <a:effectLst/>
                <a:latin typeface="Calibri" panose="020F0502020204030204" pitchFamily="34" charset="0"/>
                <a:ea typeface="Calibri" panose="020F0502020204030204" pitchFamily="34" charset="0"/>
                <a:cs typeface="Times New Roman" panose="02020603050405020304" pitchFamily="18" charset="0"/>
              </a:rPr>
              <a:t>skupnost</a:t>
            </a:r>
            <a:r>
              <a:rPr lang="en-I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indent="-342900" algn="l">
              <a:spcAft>
                <a:spcPts val="600"/>
              </a:spcAft>
              <a:buFont typeface="Arial" panose="020B0604020202020204" pitchFamily="34" charset="0"/>
              <a:buChar char="•"/>
            </a:pPr>
            <a:endParaRPr lang="en-US" sz="1800" b="1" dirty="0">
              <a:solidFill>
                <a:srgbClr val="414141"/>
              </a:solidFill>
            </a:endParaRPr>
          </a:p>
          <a:p>
            <a:pPr marL="285750" marR="0" lvl="0" indent="-285750" algn="l" defTabSz="777514" rtl="0" eaLnBrk="1" fontAlgn="auto" latinLnBrk="0" hangingPunct="1">
              <a:lnSpc>
                <a:spcPts val="1800"/>
              </a:lnSpc>
              <a:spcBef>
                <a:spcPts val="0"/>
              </a:spcBef>
              <a:spcAft>
                <a:spcPts val="0"/>
              </a:spcAft>
              <a:buClrTx/>
              <a:buSzTx/>
              <a:buFont typeface="Arial" panose="020B0604020202020204" pitchFamily="34" charset="0"/>
              <a:buChar char="•"/>
              <a:tabLst/>
              <a:defRPr/>
            </a:pPr>
            <a:endParaRPr kumimoji="0" lang="en-IE" sz="1800" b="0" i="0" u="none" strike="noStrike" kern="1200" cap="none" spc="0" normalizeH="0" baseline="0" noProof="0" dirty="0">
              <a:ln>
                <a:noFill/>
              </a:ln>
              <a:solidFill>
                <a:srgbClr val="414141"/>
              </a:solidFill>
              <a:effectLst/>
              <a:uLnTx/>
              <a:uFillTx/>
              <a:latin typeface="Calibri" panose="020F0502020204030204" pitchFamily="34" charset="0"/>
              <a:ea typeface="+mn-ea"/>
              <a:cs typeface="Calibri" panose="020F0502020204030204" pitchFamily="34" charset="0"/>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dirty="0" err="1">
                <a:latin typeface="Calibri"/>
                <a:ea typeface="Calibri"/>
                <a:cs typeface="Calibri"/>
              </a:rPr>
              <a:t>Upravljanje</a:t>
            </a:r>
            <a:r>
              <a:rPr lang="en-IE" sz="2800" dirty="0">
                <a:latin typeface="Calibri"/>
                <a:ea typeface="Calibri"/>
                <a:cs typeface="Calibri"/>
              </a:rPr>
              <a:t> </a:t>
            </a:r>
            <a:r>
              <a:rPr lang="en-IE" sz="2800" dirty="0" err="1">
                <a:latin typeface="Calibri"/>
                <a:ea typeface="Calibri"/>
                <a:cs typeface="Calibri"/>
              </a:rPr>
              <a:t>gostovega</a:t>
            </a:r>
            <a:r>
              <a:rPr lang="en-IE" sz="2800" dirty="0">
                <a:latin typeface="Calibri"/>
                <a:ea typeface="Calibri"/>
                <a:cs typeface="Calibri"/>
              </a:rPr>
              <a:t> </a:t>
            </a:r>
            <a:r>
              <a:rPr lang="en-IE" sz="2800" dirty="0" err="1">
                <a:latin typeface="Calibri"/>
                <a:ea typeface="Calibri"/>
                <a:cs typeface="Calibri"/>
              </a:rPr>
              <a:t>potovanja</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5</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19</a:t>
            </a:fld>
            <a:endParaRPr lang="fr-CA"/>
          </a:p>
        </p:txBody>
      </p:sp>
    </p:spTree>
    <p:extLst>
      <p:ext uri="{BB962C8B-B14F-4D97-AF65-F5344CB8AC3E}">
        <p14:creationId xmlns:p14="http://schemas.microsoft.com/office/powerpoint/2010/main" val="1647086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65AC94C-3996-364F-A4BC-E1C6507ECEEF}"/>
              </a:ext>
            </a:extLst>
          </p:cNvPr>
          <p:cNvSpPr>
            <a:spLocks noGrp="1"/>
          </p:cNvSpPr>
          <p:nvPr>
            <p:ph type="body" sz="quarter" idx="46"/>
          </p:nvPr>
        </p:nvSpPr>
        <p:spPr/>
        <p:txBody>
          <a:bodyPr/>
          <a:lstStyle/>
          <a:p>
            <a:r>
              <a:rPr lang="en-US" sz="1800" dirty="0">
                <a:latin typeface="Verdana"/>
                <a:ea typeface="Verdana"/>
                <a:cs typeface="Segoe UI"/>
              </a:rPr>
              <a:t>Vodnik za </a:t>
            </a:r>
            <a:r>
              <a:rPr lang="en-US" sz="1800" dirty="0" err="1">
                <a:latin typeface="Verdana"/>
                <a:ea typeface="Verdana"/>
                <a:cs typeface="Segoe UI"/>
              </a:rPr>
              <a:t>trenerje</a:t>
            </a:r>
            <a:r>
              <a:rPr lang="en-US" sz="1800" dirty="0">
                <a:latin typeface="Verdana"/>
                <a:ea typeface="Verdana"/>
                <a:cs typeface="Segoe UI"/>
              </a:rPr>
              <a:t> za </a:t>
            </a:r>
            <a:r>
              <a:rPr lang="en-US" sz="1800" dirty="0" err="1">
                <a:latin typeface="Verdana"/>
                <a:ea typeface="Verdana"/>
                <a:cs typeface="Segoe UI"/>
              </a:rPr>
              <a:t>projekt</a:t>
            </a:r>
            <a:r>
              <a:rPr lang="en-US" sz="1800" dirty="0">
                <a:latin typeface="Verdana"/>
                <a:ea typeface="Verdana"/>
                <a:cs typeface="Segoe UI"/>
              </a:rPr>
              <a:t> Epic Stays</a:t>
            </a:r>
            <a:endParaRPr lang="en-US" dirty="0"/>
          </a:p>
        </p:txBody>
      </p:sp>
      <p:sp>
        <p:nvSpPr>
          <p:cNvPr id="18" name="Text Placeholder 17">
            <a:extLst>
              <a:ext uri="{FF2B5EF4-FFF2-40B4-BE49-F238E27FC236}">
                <a16:creationId xmlns:a16="http://schemas.microsoft.com/office/drawing/2014/main" id="{F63F3581-181C-EF44-BA65-6C15A4FEE75C}"/>
              </a:ext>
            </a:extLst>
          </p:cNvPr>
          <p:cNvSpPr>
            <a:spLocks noGrp="1"/>
          </p:cNvSpPr>
          <p:nvPr>
            <p:ph type="body" sz="quarter" idx="47"/>
          </p:nvPr>
        </p:nvSpPr>
        <p:spPr>
          <a:xfrm>
            <a:off x="347270" y="2248482"/>
            <a:ext cx="4469725" cy="375583"/>
          </a:xfrm>
        </p:spPr>
        <p:txBody>
          <a:bodyPr vert="horz" lIns="91440" tIns="45720" rIns="91440" bIns="45720" rtlCol="0" anchor="t">
            <a:noAutofit/>
          </a:bodyPr>
          <a:lstStyle/>
          <a:p>
            <a:r>
              <a:rPr lang="en-US" sz="2850">
                <a:latin typeface="Verdana"/>
                <a:ea typeface="Verdana"/>
              </a:rPr>
              <a:t>Vodnik za trenerje</a:t>
            </a:r>
          </a:p>
        </p:txBody>
      </p:sp>
      <p:sp>
        <p:nvSpPr>
          <p:cNvPr id="4" name="Text Placeholder 3">
            <a:extLst>
              <a:ext uri="{FF2B5EF4-FFF2-40B4-BE49-F238E27FC236}">
                <a16:creationId xmlns:a16="http://schemas.microsoft.com/office/drawing/2014/main" id="{5E0F3FC5-03C8-A587-D526-8672EB82C6C1}"/>
              </a:ext>
            </a:extLst>
          </p:cNvPr>
          <p:cNvSpPr>
            <a:spLocks noGrp="1"/>
          </p:cNvSpPr>
          <p:nvPr>
            <p:ph type="body" sz="quarter" idx="14"/>
          </p:nvPr>
        </p:nvSpPr>
        <p:spPr/>
        <p:txBody>
          <a:bodyPr/>
          <a:lstStyle/>
          <a:p>
            <a:r>
              <a:rPr lang="en-GB"/>
              <a:t>1</a:t>
            </a:r>
          </a:p>
        </p:txBody>
      </p:sp>
      <p:sp>
        <p:nvSpPr>
          <p:cNvPr id="5" name="Text Placeholder 4">
            <a:extLst>
              <a:ext uri="{FF2B5EF4-FFF2-40B4-BE49-F238E27FC236}">
                <a16:creationId xmlns:a16="http://schemas.microsoft.com/office/drawing/2014/main" id="{CD0B3439-C73D-50DD-AF1C-563355EA8D2A}"/>
              </a:ext>
            </a:extLst>
          </p:cNvPr>
          <p:cNvSpPr>
            <a:spLocks noGrp="1"/>
          </p:cNvSpPr>
          <p:nvPr>
            <p:ph type="body" sz="quarter" idx="15"/>
          </p:nvPr>
        </p:nvSpPr>
        <p:spPr>
          <a:xfrm>
            <a:off x="1294874" y="5785621"/>
            <a:ext cx="3486872" cy="305547"/>
          </a:xfrm>
        </p:spPr>
        <p:txBody>
          <a:bodyPr/>
          <a:lstStyle/>
          <a:p>
            <a:r>
              <a:rPr lang="en-GB" sz="1428"/>
              <a:t>O Epic Stays</a:t>
            </a:r>
          </a:p>
        </p:txBody>
      </p:sp>
      <p:sp>
        <p:nvSpPr>
          <p:cNvPr id="6" name="Text Placeholder 5">
            <a:extLst>
              <a:ext uri="{FF2B5EF4-FFF2-40B4-BE49-F238E27FC236}">
                <a16:creationId xmlns:a16="http://schemas.microsoft.com/office/drawing/2014/main" id="{81ADE54F-8BC0-82D4-5D8D-AA1E6B4943F3}"/>
              </a:ext>
            </a:extLst>
          </p:cNvPr>
          <p:cNvSpPr>
            <a:spLocks noGrp="1"/>
          </p:cNvSpPr>
          <p:nvPr>
            <p:ph type="body" sz="quarter" idx="16"/>
          </p:nvPr>
        </p:nvSpPr>
        <p:spPr/>
        <p:txBody>
          <a:bodyPr/>
          <a:lstStyle/>
          <a:p>
            <a:r>
              <a:rPr lang="en-GB"/>
              <a:t>2</a:t>
            </a:r>
          </a:p>
        </p:txBody>
      </p:sp>
      <p:sp>
        <p:nvSpPr>
          <p:cNvPr id="7" name="Text Placeholder 6">
            <a:extLst>
              <a:ext uri="{FF2B5EF4-FFF2-40B4-BE49-F238E27FC236}">
                <a16:creationId xmlns:a16="http://schemas.microsoft.com/office/drawing/2014/main" id="{F18C74CE-DC40-F632-8BB5-237964714FD3}"/>
              </a:ext>
            </a:extLst>
          </p:cNvPr>
          <p:cNvSpPr>
            <a:spLocks noGrp="1"/>
          </p:cNvSpPr>
          <p:nvPr>
            <p:ph type="body" sz="quarter" idx="17"/>
          </p:nvPr>
        </p:nvSpPr>
        <p:spPr>
          <a:xfrm>
            <a:off x="1294874" y="6356582"/>
            <a:ext cx="3162995" cy="415096"/>
          </a:xfrm>
        </p:spPr>
        <p:txBody>
          <a:bodyPr anchor="t"/>
          <a:lstStyle/>
          <a:p>
            <a:r>
              <a:rPr lang="en-GB" sz="1428"/>
              <a:t>Splošne informacije za trenerje</a:t>
            </a:r>
          </a:p>
        </p:txBody>
      </p:sp>
      <p:sp>
        <p:nvSpPr>
          <p:cNvPr id="8" name="Text Placeholder 7">
            <a:extLst>
              <a:ext uri="{FF2B5EF4-FFF2-40B4-BE49-F238E27FC236}">
                <a16:creationId xmlns:a16="http://schemas.microsoft.com/office/drawing/2014/main" id="{0513FB7A-2C44-6C12-500E-97584A39935F}"/>
              </a:ext>
            </a:extLst>
          </p:cNvPr>
          <p:cNvSpPr>
            <a:spLocks noGrp="1"/>
          </p:cNvSpPr>
          <p:nvPr>
            <p:ph type="body" sz="quarter" idx="18"/>
          </p:nvPr>
        </p:nvSpPr>
        <p:spPr/>
        <p:txBody>
          <a:bodyPr/>
          <a:lstStyle/>
          <a:p>
            <a:r>
              <a:rPr lang="en-GB"/>
              <a:t>3</a:t>
            </a:r>
          </a:p>
        </p:txBody>
      </p:sp>
      <p:sp>
        <p:nvSpPr>
          <p:cNvPr id="9" name="Text Placeholder 8">
            <a:extLst>
              <a:ext uri="{FF2B5EF4-FFF2-40B4-BE49-F238E27FC236}">
                <a16:creationId xmlns:a16="http://schemas.microsoft.com/office/drawing/2014/main" id="{C4046804-162D-F783-9ED8-D157E9BF4850}"/>
              </a:ext>
            </a:extLst>
          </p:cNvPr>
          <p:cNvSpPr>
            <a:spLocks noGrp="1"/>
          </p:cNvSpPr>
          <p:nvPr>
            <p:ph type="body" sz="quarter" idx="19"/>
          </p:nvPr>
        </p:nvSpPr>
        <p:spPr>
          <a:xfrm>
            <a:off x="1294875" y="7500852"/>
            <a:ext cx="3162995" cy="415096"/>
          </a:xfrm>
        </p:spPr>
        <p:txBody>
          <a:bodyPr anchor="t"/>
          <a:lstStyle/>
          <a:p>
            <a:r>
              <a:rPr lang="en-GB" sz="1428"/>
              <a:t>Možnosti izvedbe tečaja</a:t>
            </a:r>
          </a:p>
        </p:txBody>
      </p:sp>
      <p:sp>
        <p:nvSpPr>
          <p:cNvPr id="10" name="Text Placeholder 9">
            <a:extLst>
              <a:ext uri="{FF2B5EF4-FFF2-40B4-BE49-F238E27FC236}">
                <a16:creationId xmlns:a16="http://schemas.microsoft.com/office/drawing/2014/main" id="{63D7BEB8-B3E0-D2DD-DD6A-F3C9BEED9B3E}"/>
              </a:ext>
            </a:extLst>
          </p:cNvPr>
          <p:cNvSpPr>
            <a:spLocks noGrp="1"/>
          </p:cNvSpPr>
          <p:nvPr>
            <p:ph type="body" sz="quarter" idx="20"/>
          </p:nvPr>
        </p:nvSpPr>
        <p:spPr/>
        <p:txBody>
          <a:bodyPr/>
          <a:lstStyle/>
          <a:p>
            <a:r>
              <a:rPr lang="en-GB"/>
              <a:t>4</a:t>
            </a:r>
          </a:p>
        </p:txBody>
      </p:sp>
      <p:sp>
        <p:nvSpPr>
          <p:cNvPr id="11" name="Text Placeholder 10">
            <a:extLst>
              <a:ext uri="{FF2B5EF4-FFF2-40B4-BE49-F238E27FC236}">
                <a16:creationId xmlns:a16="http://schemas.microsoft.com/office/drawing/2014/main" id="{1A0A1843-EAA0-B866-0022-BB0FC288F420}"/>
              </a:ext>
            </a:extLst>
          </p:cNvPr>
          <p:cNvSpPr>
            <a:spLocks noGrp="1"/>
          </p:cNvSpPr>
          <p:nvPr>
            <p:ph type="body" sz="quarter" idx="21"/>
          </p:nvPr>
        </p:nvSpPr>
        <p:spPr>
          <a:xfrm>
            <a:off x="1294874" y="6883922"/>
            <a:ext cx="3162995" cy="415096"/>
          </a:xfrm>
        </p:spPr>
        <p:txBody>
          <a:bodyPr/>
          <a:lstStyle/>
          <a:p>
            <a:r>
              <a:rPr lang="en-GB" sz="1428" dirty="0"/>
              <a:t>Moduli </a:t>
            </a:r>
            <a:r>
              <a:rPr lang="en-GB" sz="1428" dirty="0" err="1"/>
              <a:t>tečaja</a:t>
            </a:r>
            <a:r>
              <a:rPr lang="en-GB" sz="1428" dirty="0"/>
              <a:t> Epic Stays</a:t>
            </a:r>
          </a:p>
        </p:txBody>
      </p:sp>
      <p:sp>
        <p:nvSpPr>
          <p:cNvPr id="12" name="Text Placeholder 11">
            <a:extLst>
              <a:ext uri="{FF2B5EF4-FFF2-40B4-BE49-F238E27FC236}">
                <a16:creationId xmlns:a16="http://schemas.microsoft.com/office/drawing/2014/main" id="{B92DBE86-6355-8626-58D0-91A5F686431A}"/>
              </a:ext>
            </a:extLst>
          </p:cNvPr>
          <p:cNvSpPr>
            <a:spLocks noGrp="1"/>
          </p:cNvSpPr>
          <p:nvPr>
            <p:ph type="body" sz="quarter" idx="22"/>
          </p:nvPr>
        </p:nvSpPr>
        <p:spPr/>
        <p:txBody>
          <a:bodyPr/>
          <a:lstStyle/>
          <a:p>
            <a:r>
              <a:rPr lang="en-GB"/>
              <a:t>5</a:t>
            </a:r>
          </a:p>
        </p:txBody>
      </p:sp>
      <p:sp>
        <p:nvSpPr>
          <p:cNvPr id="13" name="Text Placeholder 12">
            <a:extLst>
              <a:ext uri="{FF2B5EF4-FFF2-40B4-BE49-F238E27FC236}">
                <a16:creationId xmlns:a16="http://schemas.microsoft.com/office/drawing/2014/main" id="{3F89BBEB-52E6-1179-2EA2-EA314BFDCF57}"/>
              </a:ext>
            </a:extLst>
          </p:cNvPr>
          <p:cNvSpPr>
            <a:spLocks noGrp="1"/>
          </p:cNvSpPr>
          <p:nvPr>
            <p:ph type="body" sz="quarter" idx="23"/>
          </p:nvPr>
        </p:nvSpPr>
        <p:spPr>
          <a:xfrm>
            <a:off x="1314359" y="8078187"/>
            <a:ext cx="3162995" cy="415096"/>
          </a:xfrm>
        </p:spPr>
        <p:txBody>
          <a:bodyPr/>
          <a:lstStyle/>
          <a:p>
            <a:r>
              <a:rPr lang="en-GB" sz="1428"/>
              <a:t>Drugi viri</a:t>
            </a:r>
          </a:p>
        </p:txBody>
      </p:sp>
      <p:sp>
        <p:nvSpPr>
          <p:cNvPr id="14" name="Text Placeholder 13">
            <a:extLst>
              <a:ext uri="{FF2B5EF4-FFF2-40B4-BE49-F238E27FC236}">
                <a16:creationId xmlns:a16="http://schemas.microsoft.com/office/drawing/2014/main" id="{C03AB988-83EC-E792-4D27-B66306FFDA06}"/>
              </a:ext>
            </a:extLst>
          </p:cNvPr>
          <p:cNvSpPr>
            <a:spLocks noGrp="1"/>
          </p:cNvSpPr>
          <p:nvPr>
            <p:ph type="body" sz="quarter" idx="24"/>
          </p:nvPr>
        </p:nvSpPr>
        <p:spPr>
          <a:xfrm>
            <a:off x="662711" y="8659648"/>
            <a:ext cx="424160" cy="415096"/>
          </a:xfrm>
        </p:spPr>
        <p:txBody>
          <a:bodyPr/>
          <a:lstStyle/>
          <a:p>
            <a:r>
              <a:rPr lang="en-GB"/>
              <a:t>6</a:t>
            </a:r>
          </a:p>
        </p:txBody>
      </p:sp>
      <p:sp>
        <p:nvSpPr>
          <p:cNvPr id="15" name="Text Placeholder 14">
            <a:extLst>
              <a:ext uri="{FF2B5EF4-FFF2-40B4-BE49-F238E27FC236}">
                <a16:creationId xmlns:a16="http://schemas.microsoft.com/office/drawing/2014/main" id="{317CE403-CC71-5A96-FD3F-42E772527CCB}"/>
              </a:ext>
            </a:extLst>
          </p:cNvPr>
          <p:cNvSpPr>
            <a:spLocks noGrp="1"/>
          </p:cNvSpPr>
          <p:nvPr>
            <p:ph type="body" sz="quarter" idx="25"/>
          </p:nvPr>
        </p:nvSpPr>
        <p:spPr>
          <a:xfrm>
            <a:off x="1294874" y="8731259"/>
            <a:ext cx="3162995" cy="415096"/>
          </a:xfrm>
        </p:spPr>
        <p:txBody>
          <a:bodyPr/>
          <a:lstStyle/>
          <a:p>
            <a:r>
              <a:rPr lang="en-GB" sz="1430"/>
              <a:t>Vzorec urnika</a:t>
            </a:r>
          </a:p>
        </p:txBody>
      </p:sp>
      <p:sp>
        <p:nvSpPr>
          <p:cNvPr id="3" name="Text Placeholder 2">
            <a:extLst>
              <a:ext uri="{FF2B5EF4-FFF2-40B4-BE49-F238E27FC236}">
                <a16:creationId xmlns:a16="http://schemas.microsoft.com/office/drawing/2014/main" id="{7820D49B-E109-1231-86C8-E64D7BACAB6A}"/>
              </a:ext>
            </a:extLst>
          </p:cNvPr>
          <p:cNvSpPr>
            <a:spLocks noGrp="1"/>
          </p:cNvSpPr>
          <p:nvPr>
            <p:ph type="body" sz="quarter" idx="13"/>
          </p:nvPr>
        </p:nvSpPr>
        <p:spPr/>
        <p:txBody>
          <a:bodyPr/>
          <a:lstStyle/>
          <a:p>
            <a:r>
              <a:rPr lang="en-GB"/>
              <a:t>Vsebina</a:t>
            </a:r>
          </a:p>
        </p:txBody>
      </p:sp>
      <p:sp>
        <p:nvSpPr>
          <p:cNvPr id="23" name="Text Placeholder 22">
            <a:extLst>
              <a:ext uri="{FF2B5EF4-FFF2-40B4-BE49-F238E27FC236}">
                <a16:creationId xmlns:a16="http://schemas.microsoft.com/office/drawing/2014/main" id="{41062939-C45E-1C68-752E-9FCA01F33973}"/>
              </a:ext>
            </a:extLst>
          </p:cNvPr>
          <p:cNvSpPr>
            <a:spLocks noGrp="1"/>
          </p:cNvSpPr>
          <p:nvPr>
            <p:ph type="body" sz="quarter" idx="50"/>
          </p:nvPr>
        </p:nvSpPr>
        <p:spPr>
          <a:solidFill>
            <a:srgbClr val="EC7C69"/>
          </a:solidFill>
        </p:spPr>
        <p:txBody>
          <a:bodyPr/>
          <a:lstStyle/>
          <a:p>
            <a:r>
              <a:rPr lang="en-US" sz="2000" b="0">
                <a:solidFill>
                  <a:srgbClr val="FFFFFF"/>
                </a:solidFill>
                <a:latin typeface="Calibri" panose="020F0502020204030204" pitchFamily="34" charset="0"/>
                <a:cs typeface="Calibri" panose="020F0502020204030204" pitchFamily="34" charset="0"/>
              </a:rPr>
              <a:t>www.epicstays.eu</a:t>
            </a:r>
          </a:p>
        </p:txBody>
      </p:sp>
      <p:pic>
        <p:nvPicPr>
          <p:cNvPr id="16" name="Picture Placeholder 15">
            <a:extLst>
              <a:ext uri="{FF2B5EF4-FFF2-40B4-BE49-F238E27FC236}">
                <a16:creationId xmlns:a16="http://schemas.microsoft.com/office/drawing/2014/main" id="{6B2A71D8-6E81-4BD9-9EF7-805AFEFF9081}"/>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t="1738" b="1738"/>
          <a:stretch>
            <a:fillRect/>
          </a:stretch>
        </p:blipFill>
        <p:spPr/>
      </p:pic>
    </p:spTree>
    <p:extLst>
      <p:ext uri="{BB962C8B-B14F-4D97-AF65-F5344CB8AC3E}">
        <p14:creationId xmlns:p14="http://schemas.microsoft.com/office/powerpoint/2010/main" val="1538236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260202"/>
            <a:ext cx="7199709" cy="6648074"/>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Pregled</a:t>
            </a: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a:t>
            </a: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modula</a:t>
            </a:r>
            <a:endPar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lgn="l">
              <a:lnSpc>
                <a:spcPts val="2180"/>
              </a:lnSpc>
              <a:defRPr/>
            </a:pP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Ta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modul</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en-IE" sz="1800" dirty="0" err="1">
                <a:solidFill>
                  <a:srgbClr val="000000"/>
                </a:solidFill>
              </a:rPr>
              <a:t>obravnava</a:t>
            </a:r>
            <a:r>
              <a:rPr lang="en-IE" sz="1800" dirty="0">
                <a:solidFill>
                  <a:srgbClr val="000000"/>
                </a:solidFill>
              </a:rPr>
              <a:t> </a:t>
            </a:r>
            <a:r>
              <a:rPr lang="en-IE" sz="1800" dirty="0" err="1">
                <a:solidFill>
                  <a:srgbClr val="000000"/>
                </a:solidFill>
              </a:rPr>
              <a:t>načrtovanje</a:t>
            </a:r>
            <a:r>
              <a:rPr lang="en-IE" sz="1800" dirty="0">
                <a:solidFill>
                  <a:srgbClr val="000000"/>
                </a:solidFill>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zagona</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podjetja</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in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kapitalskih</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stroškov</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en-IE" sz="1800" dirty="0" err="1">
                <a:solidFill>
                  <a:srgbClr val="000000"/>
                </a:solidFill>
              </a:rPr>
              <a:t>finančno</a:t>
            </a:r>
            <a:r>
              <a:rPr lang="en-IE" sz="1800" dirty="0">
                <a:solidFill>
                  <a:srgbClr val="000000"/>
                </a:solidFill>
              </a:rPr>
              <a:t> </a:t>
            </a:r>
            <a:r>
              <a:rPr kumimoji="0" lang="en-I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načrtovanje</a:t>
            </a: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en-IE" sz="1800" dirty="0">
                <a:solidFill>
                  <a:srgbClr val="000000"/>
                </a:solidFill>
              </a:rPr>
              <a:t>in </a:t>
            </a:r>
            <a:r>
              <a:rPr lang="en-IE" sz="1800" dirty="0" err="1">
                <a:solidFill>
                  <a:srgbClr val="000000"/>
                </a:solidFill>
              </a:rPr>
              <a:t>financiranje</a:t>
            </a:r>
            <a:r>
              <a:rPr lang="en-IE" sz="1800" dirty="0">
                <a:solidFill>
                  <a:srgbClr val="000000"/>
                </a:solidFill>
              </a:rPr>
              <a:t>. </a:t>
            </a:r>
            <a:r>
              <a:rPr lang="en-IE" sz="1800" dirty="0" err="1">
                <a:solidFill>
                  <a:srgbClr val="000000"/>
                </a:solidFill>
              </a:rPr>
              <a:t>Trije</a:t>
            </a:r>
            <a:r>
              <a:rPr lang="en-IE" sz="1800" dirty="0">
                <a:solidFill>
                  <a:srgbClr val="000000"/>
                </a:solidFill>
              </a:rPr>
              <a:t> </a:t>
            </a:r>
            <a:r>
              <a:rPr lang="en-IE" sz="1800" dirty="0" err="1">
                <a:solidFill>
                  <a:srgbClr val="000000"/>
                </a:solidFill>
              </a:rPr>
              <a:t>sklopi</a:t>
            </a:r>
            <a:r>
              <a:rPr lang="en-IE" sz="1800" dirty="0">
                <a:solidFill>
                  <a:srgbClr val="000000"/>
                </a:solidFill>
              </a:rPr>
              <a:t> </a:t>
            </a:r>
            <a:r>
              <a:rPr lang="en-IE" sz="1800" dirty="0" err="1">
                <a:solidFill>
                  <a:srgbClr val="000000"/>
                </a:solidFill>
              </a:rPr>
              <a:t>vključujejo</a:t>
            </a:r>
            <a:r>
              <a:rPr lang="en-IE" sz="1800" dirty="0">
                <a:solidFill>
                  <a:srgbClr val="000000"/>
                </a:solidFill>
              </a:rPr>
              <a:t> </a:t>
            </a:r>
            <a:r>
              <a:rPr lang="en-IE" sz="1800" dirty="0" err="1">
                <a:solidFill>
                  <a:srgbClr val="000000"/>
                </a:solidFill>
              </a:rPr>
              <a:t>postavitev</a:t>
            </a:r>
            <a:r>
              <a:rPr lang="en-IE" sz="1800" dirty="0">
                <a:solidFill>
                  <a:srgbClr val="000000"/>
                </a:solidFill>
              </a:rPr>
              <a:t> </a:t>
            </a:r>
            <a:r>
              <a:rPr lang="en-IE" sz="1800" dirty="0" err="1">
                <a:solidFill>
                  <a:srgbClr val="000000"/>
                </a:solidFill>
              </a:rPr>
              <a:t>finančnih</a:t>
            </a:r>
            <a:r>
              <a:rPr lang="en-IE" sz="1800" dirty="0">
                <a:solidFill>
                  <a:srgbClr val="000000"/>
                </a:solidFill>
              </a:rPr>
              <a:t> </a:t>
            </a:r>
            <a:r>
              <a:rPr lang="en-IE" sz="1800" dirty="0" err="1">
                <a:solidFill>
                  <a:srgbClr val="000000"/>
                </a:solidFill>
              </a:rPr>
              <a:t>temeljev</a:t>
            </a:r>
            <a:r>
              <a:rPr lang="en-IE" sz="1800" dirty="0">
                <a:solidFill>
                  <a:srgbClr val="000000"/>
                </a:solidFill>
              </a:rPr>
              <a:t> </a:t>
            </a:r>
            <a:r>
              <a:rPr lang="en-IE" sz="1800" dirty="0" err="1">
                <a:solidFill>
                  <a:srgbClr val="000000"/>
                </a:solidFill>
              </a:rPr>
              <a:t>vašega</a:t>
            </a:r>
            <a:r>
              <a:rPr lang="en-IE" sz="1800" dirty="0">
                <a:solidFill>
                  <a:srgbClr val="000000"/>
                </a:solidFill>
              </a:rPr>
              <a:t> </a:t>
            </a:r>
            <a:r>
              <a:rPr lang="en-IE" sz="1800" dirty="0" err="1">
                <a:solidFill>
                  <a:srgbClr val="000000"/>
                </a:solidFill>
              </a:rPr>
              <a:t>podjetja</a:t>
            </a:r>
            <a:r>
              <a:rPr lang="en-IE" sz="1800" dirty="0">
                <a:solidFill>
                  <a:srgbClr val="000000"/>
                </a:solidFill>
              </a:rPr>
              <a:t> in </a:t>
            </a:r>
            <a:r>
              <a:rPr lang="en-IE" sz="1800" dirty="0" err="1">
                <a:solidFill>
                  <a:srgbClr val="000000"/>
                </a:solidFill>
              </a:rPr>
              <a:t>trga</a:t>
            </a:r>
            <a:r>
              <a:rPr lang="en-IE" sz="1800" dirty="0">
                <a:solidFill>
                  <a:srgbClr val="000000"/>
                </a:solidFill>
              </a:rPr>
              <a:t>; </a:t>
            </a:r>
            <a:r>
              <a:rPr lang="en-US" sz="1800" dirty="0" err="1"/>
              <a:t>lokacijo</a:t>
            </a:r>
            <a:r>
              <a:rPr lang="en-US" sz="1800" dirty="0"/>
              <a:t>, </a:t>
            </a:r>
            <a:r>
              <a:rPr lang="en-US" sz="1800" dirty="0" err="1"/>
              <a:t>zemljišče</a:t>
            </a:r>
            <a:r>
              <a:rPr lang="en-US" sz="1800" dirty="0"/>
              <a:t> in </a:t>
            </a:r>
            <a:r>
              <a:rPr lang="en-US" sz="1800" dirty="0" err="1"/>
              <a:t>logistiko</a:t>
            </a:r>
            <a:r>
              <a:rPr lang="en-US" sz="1800" dirty="0"/>
              <a:t> – </a:t>
            </a:r>
            <a:r>
              <a:rPr lang="en-US" sz="1800" dirty="0" err="1"/>
              <a:t>načrtovanje</a:t>
            </a:r>
            <a:r>
              <a:rPr lang="en-US" sz="1800" dirty="0"/>
              <a:t> </a:t>
            </a:r>
            <a:r>
              <a:rPr lang="en-US" sz="1800" dirty="0" err="1"/>
              <a:t>donosne</a:t>
            </a:r>
            <a:r>
              <a:rPr lang="en-US" sz="1800" dirty="0"/>
              <a:t> </a:t>
            </a:r>
            <a:r>
              <a:rPr lang="en-US" sz="1800" dirty="0" err="1"/>
              <a:t>lokacije</a:t>
            </a:r>
            <a:r>
              <a:rPr lang="en-US" sz="1800" dirty="0"/>
              <a:t>; ter </a:t>
            </a:r>
            <a:r>
              <a:rPr lang="en-IE" sz="1800" dirty="0" err="1"/>
              <a:t>trajnost</a:t>
            </a:r>
            <a:r>
              <a:rPr lang="en-IE" sz="1800" dirty="0"/>
              <a:t>, </a:t>
            </a:r>
            <a:r>
              <a:rPr lang="en-IE" sz="1800" dirty="0" err="1"/>
              <a:t>vlaganje</a:t>
            </a:r>
            <a:r>
              <a:rPr lang="en-IE" sz="1800" dirty="0"/>
              <a:t> v </a:t>
            </a:r>
            <a:r>
              <a:rPr lang="en-IE" sz="1800" dirty="0" err="1"/>
              <a:t>faktor</a:t>
            </a:r>
            <a:r>
              <a:rPr lang="en-IE" sz="1800" dirty="0"/>
              <a:t> WOW.</a:t>
            </a: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Cilji</a:t>
            </a: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a:t>
            </a: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učenja</a:t>
            </a:r>
            <a:endPar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endParaRP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Prepoznajte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različne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vrste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alternativnih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turističnih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namestitev</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razumite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kaj</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jih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loči</a:t>
            </a:r>
            <a:r>
              <a:rPr lang="en-IE" sz="1400" dirty="0">
                <a:effectLst/>
                <a:latin typeface="Calibri" panose="020F0502020204030204" pitchFamily="34" charset="0"/>
                <a:ea typeface="Calibri" panose="020F0502020204030204" pitchFamily="34" charset="0"/>
                <a:cs typeface="Times New Roman" panose="02020603050405020304" pitchFamily="18" charset="0"/>
              </a:rPr>
              <a:t> od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tradicionalnih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modelov</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Opredeliti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svoje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finančne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omejitve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proračun</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zagon</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želeni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poslovni</a:t>
            </a:r>
            <a:r>
              <a:rPr lang="en-IE" sz="1400" dirty="0">
                <a:effectLst/>
                <a:latin typeface="Calibri" panose="020F0502020204030204" pitchFamily="34" charset="0"/>
                <a:ea typeface="Calibri" panose="020F0502020204030204" pitchFamily="34" charset="0"/>
                <a:cs typeface="Times New Roman" panose="02020603050405020304" pitchFamily="18" charset="0"/>
              </a:rPr>
              <a:t> model.</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Ocenite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kako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pričakovanja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njihova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pripravljenost</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plačati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vplivajo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oblikovanje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cen</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zasnovo</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načrtovanje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izkušenj</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Prilagodite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svojo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ponudbo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pravi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ciljni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skupini</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pozicionirajte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svojo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namestitev</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uspeh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konkurenčnem</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vrednotno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usmerjenem</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trgu</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Razumeti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postopke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coniranja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načrtovanja</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pridobivanja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dovoljenj</a:t>
            </a:r>
            <a:r>
              <a:rPr lang="en-IE" sz="1400" dirty="0">
                <a:effectLst/>
                <a:latin typeface="Calibri" panose="020F0502020204030204" pitchFamily="34" charset="0"/>
                <a:ea typeface="Calibri" panose="020F0502020204030204" pitchFamily="34" charset="0"/>
                <a:cs typeface="Times New Roman" panose="02020603050405020304" pitchFamily="18" charset="0"/>
              </a:rPr>
              <a:t>, ki so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pomembni</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alternativne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namestitve</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Ocenite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primernost</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zemljišča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podlagi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terena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odvodnjavanja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tal</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gradbenih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možnosti</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Izračunajte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realne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stroške</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možnosti</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priključitev</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ali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zamenjavo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infrastrukture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kot</a:t>
            </a:r>
            <a:r>
              <a:rPr lang="en-IE" sz="1400" dirty="0">
                <a:effectLst/>
                <a:latin typeface="Calibri" panose="020F0502020204030204" pitchFamily="34" charset="0"/>
                <a:ea typeface="Calibri" panose="020F0502020204030204" pitchFamily="34" charset="0"/>
                <a:cs typeface="Times New Roman" panose="02020603050405020304" pitchFamily="18" charset="0"/>
              </a:rPr>
              <a:t> so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elektrika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voda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odpadki</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internet.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Ocenite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dostopnost</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prometne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vidike</a:t>
            </a:r>
            <a:r>
              <a:rPr lang="en-IE" sz="1400" dirty="0">
                <a:effectLst/>
                <a:latin typeface="Calibri" panose="020F0502020204030204" pitchFamily="34" charset="0"/>
                <a:ea typeface="Calibri" panose="020F0502020204030204" pitchFamily="34" charset="0"/>
                <a:cs typeface="Times New Roman" panose="02020603050405020304" pitchFamily="18" charset="0"/>
              </a:rPr>
              <a:t>, da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zagotovite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udobje</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varnost</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Izogibajte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se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pogostim</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težavam</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povezanim</a:t>
            </a:r>
            <a:r>
              <a:rPr lang="en-IE" sz="1400" dirty="0">
                <a:effectLst/>
                <a:latin typeface="Calibri" panose="020F0502020204030204" pitchFamily="34" charset="0"/>
                <a:ea typeface="Calibri" panose="020F0502020204030204" pitchFamily="34" charset="0"/>
                <a:cs typeface="Times New Roman" panose="02020603050405020304" pitchFamily="18" charset="0"/>
              </a:rPr>
              <a:t> z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lokacijo</a:t>
            </a:r>
            <a:r>
              <a:rPr lang="en-IE" sz="1400" dirty="0">
                <a:effectLst/>
                <a:latin typeface="Calibri" panose="020F0502020204030204" pitchFamily="34" charset="0"/>
                <a:ea typeface="Calibri" panose="020F0502020204030204" pitchFamily="34" charset="0"/>
                <a:cs typeface="Times New Roman" panose="02020603050405020304" pitchFamily="18" charset="0"/>
              </a:rPr>
              <a:t>, ki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vodijo</a:t>
            </a:r>
            <a:r>
              <a:rPr lang="en-IE" sz="1400" dirty="0">
                <a:effectLst/>
                <a:latin typeface="Calibri" panose="020F0502020204030204" pitchFamily="34" charset="0"/>
                <a:ea typeface="Calibri" panose="020F0502020204030204" pitchFamily="34" charset="0"/>
                <a:cs typeface="Times New Roman" panose="02020603050405020304" pitchFamily="18" charset="0"/>
              </a:rPr>
              <a:t> do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dragih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popravil</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zamud</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ali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izgube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prihodkov</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Naučite</a:t>
            </a:r>
            <a:r>
              <a:rPr lang="en-IE" sz="1400" dirty="0">
                <a:effectLst/>
                <a:latin typeface="Calibri" panose="020F0502020204030204" pitchFamily="34" charset="0"/>
                <a:ea typeface="Calibri" panose="020F0502020204030204" pitchFamily="34" charset="0"/>
                <a:cs typeface="Times New Roman" panose="02020603050405020304" pitchFamily="18" charset="0"/>
              </a:rPr>
              <a:t> se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tehtati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kratkoročne</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dolgoročne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finančne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posledice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trajnostnih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naložb</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razumeti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kako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lahko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okolju</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prijazne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odločitve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zmanjšajo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stroške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ali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privabijo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financiranje</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Prepoznajte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oblikujte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značilnosti</a:t>
            </a:r>
            <a:r>
              <a:rPr lang="en-IE" sz="1400" dirty="0">
                <a:effectLst/>
                <a:latin typeface="Calibri" panose="020F0502020204030204" pitchFamily="34" charset="0"/>
                <a:ea typeface="Calibri" panose="020F0502020204030204" pitchFamily="34" charset="0"/>
                <a:cs typeface="Times New Roman" panose="02020603050405020304" pitchFamily="18" charset="0"/>
              </a:rPr>
              <a:t>, ki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navdušujejo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povečujejo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zadovoljstvo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gostov</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upravičujejo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višje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cene</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izboljšujejo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trženjske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rezultate</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Dostopajte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do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praktičnih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orodij</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načrtovanje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vključno</a:t>
            </a:r>
            <a:r>
              <a:rPr lang="en-IE" sz="1400" dirty="0">
                <a:effectLst/>
                <a:latin typeface="Calibri" panose="020F0502020204030204" pitchFamily="34" charset="0"/>
                <a:ea typeface="Calibri" panose="020F0502020204030204" pitchFamily="34" charset="0"/>
                <a:cs typeface="Times New Roman" panose="02020603050405020304" pitchFamily="18" charset="0"/>
              </a:rPr>
              <a:t> s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predlogami</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proračun</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kontrolnimi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seznami</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coniranje</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načrtovalci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privlačnosti</a:t>
            </a:r>
            <a:r>
              <a:rPr lang="en-IE" sz="1400" dirty="0">
                <a:effectLst/>
                <a:latin typeface="Calibri" panose="020F0502020204030204" pitchFamily="34" charset="0"/>
                <a:ea typeface="Calibri" panose="020F0502020204030204" pitchFamily="34" charset="0"/>
                <a:cs typeface="Times New Roman" panose="02020603050405020304" pitchFamily="18" charset="0"/>
              </a:rPr>
              <a:t> za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goste</a:t>
            </a:r>
            <a:r>
              <a:rPr lang="en-IE" sz="1400" dirty="0">
                <a:effectLst/>
                <a:latin typeface="Calibri" panose="020F0502020204030204" pitchFamily="34" charset="0"/>
                <a:ea typeface="Calibri" panose="020F0502020204030204" pitchFamily="34" charset="0"/>
                <a:cs typeface="Times New Roman" panose="02020603050405020304" pitchFamily="18" charset="0"/>
              </a:rPr>
              <a:t>, ter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jih</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uporabljajte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buFont typeface="Symbol" panose="05050102010706020507" pitchFamily="18" charset="2"/>
              <a:buChar char=""/>
            </a:pPr>
            <a:r>
              <a:rPr lang="en-IE" sz="1400" dirty="0" err="1">
                <a:effectLst/>
                <a:latin typeface="Calibri" panose="020F0502020204030204" pitchFamily="34" charset="0"/>
                <a:ea typeface="Calibri" panose="020F0502020204030204" pitchFamily="34" charset="0"/>
                <a:cs typeface="Times New Roman" panose="02020603050405020304" pitchFamily="18" charset="0"/>
              </a:rPr>
              <a:t>Sprejemajte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strateške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stroškovno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ozaveščene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odločitve</a:t>
            </a:r>
            <a:r>
              <a:rPr lang="en-IE" sz="1400" dirty="0">
                <a:effectLst/>
                <a:latin typeface="Calibri" panose="020F0502020204030204" pitchFamily="34" charset="0"/>
                <a:ea typeface="Calibri" panose="020F0502020204030204" pitchFamily="34" charset="0"/>
                <a:cs typeface="Times New Roman" panose="02020603050405020304" pitchFamily="18" charset="0"/>
              </a:rPr>
              <a:t>, ki so v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skladu</a:t>
            </a:r>
            <a:r>
              <a:rPr lang="en-IE" sz="1400" dirty="0">
                <a:effectLst/>
                <a:latin typeface="Calibri" panose="020F0502020204030204" pitchFamily="34" charset="0"/>
                <a:ea typeface="Calibri" panose="020F0502020204030204" pitchFamily="34" charset="0"/>
                <a:cs typeface="Times New Roman" panose="02020603050405020304" pitchFamily="18" charset="0"/>
              </a:rPr>
              <a:t> z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okoljskimi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cilji</a:t>
            </a:r>
            <a:r>
              <a:rPr lang="en-IE" sz="1400" dirty="0">
                <a:effectLst/>
                <a:latin typeface="Calibri" panose="020F0502020204030204" pitchFamily="34" charset="0"/>
                <a:ea typeface="Calibri" panose="020F0502020204030204" pitchFamily="34" charset="0"/>
                <a:cs typeface="Times New Roman" panose="02020603050405020304" pitchFamily="18" charset="0"/>
              </a:rPr>
              <a:t> in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dolgoročno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poslovno</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uspešnostjo</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00000"/>
              </a:lnSpc>
              <a:spcAft>
                <a:spcPts val="800"/>
              </a:spcAft>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Z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ustreznimi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podpornimi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viri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voljo</a:t>
            </a:r>
            <a:r>
              <a:rPr lang="en-IE" sz="1400" dirty="0">
                <a:effectLst/>
                <a:latin typeface="Calibri" panose="020F0502020204030204" pitchFamily="34" charset="0"/>
                <a:ea typeface="Calibri" panose="020F0502020204030204" pitchFamily="34" charset="0"/>
                <a:cs typeface="Times New Roman" panose="02020603050405020304" pitchFamily="18" charset="0"/>
              </a:rPr>
              <a:t> se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zaupajte</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pri</a:t>
            </a:r>
            <a:r>
              <a:rPr lang="en-IE" sz="1400" dirty="0">
                <a:effectLst/>
                <a:latin typeface="Calibri" panose="020F0502020204030204" pitchFamily="34" charset="0"/>
                <a:ea typeface="Calibri" panose="020F0502020204030204" pitchFamily="34" charset="0"/>
                <a:cs typeface="Times New Roman" panose="02020603050405020304" pitchFamily="18" charset="0"/>
              </a:rPr>
              <a:t>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prehodu</a:t>
            </a:r>
            <a:r>
              <a:rPr lang="en-IE" sz="1400" dirty="0">
                <a:effectLst/>
                <a:latin typeface="Calibri" panose="020F0502020204030204" pitchFamily="34" charset="0"/>
                <a:ea typeface="Calibri" panose="020F0502020204030204" pitchFamily="34" charset="0"/>
                <a:cs typeface="Times New Roman" panose="02020603050405020304" pitchFamily="18" charset="0"/>
              </a:rPr>
              <a:t> od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načrtovanja</a:t>
            </a:r>
            <a:r>
              <a:rPr lang="en-IE" sz="1400" dirty="0">
                <a:effectLst/>
                <a:latin typeface="Calibri" panose="020F0502020204030204" pitchFamily="34" charset="0"/>
                <a:ea typeface="Calibri" panose="020F0502020204030204" pitchFamily="34" charset="0"/>
                <a:cs typeface="Times New Roman" panose="02020603050405020304" pitchFamily="18" charset="0"/>
              </a:rPr>
              <a:t> k </a:t>
            </a:r>
            <a:r>
              <a:rPr lang="en-IE" sz="1400" dirty="0" err="1">
                <a:effectLst/>
                <a:latin typeface="Calibri" panose="020F0502020204030204" pitchFamily="34" charset="0"/>
                <a:ea typeface="Calibri" panose="020F0502020204030204" pitchFamily="34" charset="0"/>
                <a:cs typeface="Times New Roman" panose="02020603050405020304" pitchFamily="18" charset="0"/>
              </a:rPr>
              <a:t>izvajanju</a:t>
            </a:r>
            <a:r>
              <a:rPr lang="en-IE" sz="14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pPr algn="l">
              <a:lnSpc>
                <a:spcPct val="100000"/>
              </a:lnSpc>
              <a:spcAft>
                <a:spcPts val="600"/>
              </a:spcAft>
            </a:pPr>
            <a:r>
              <a:rPr lang="en-IE" sz="2800" dirty="0" err="1">
                <a:latin typeface="Calibri"/>
                <a:ea typeface="Calibri"/>
                <a:cs typeface="Calibri"/>
              </a:rPr>
              <a:t>Pametna</a:t>
            </a:r>
            <a:r>
              <a:rPr lang="en-IE" sz="2800" dirty="0">
                <a:latin typeface="Calibri"/>
                <a:ea typeface="Calibri"/>
                <a:cs typeface="Calibri"/>
              </a:rPr>
              <a:t> </a:t>
            </a:r>
            <a:r>
              <a:rPr lang="en-IE" sz="2800" dirty="0" err="1">
                <a:latin typeface="Calibri"/>
                <a:ea typeface="Calibri"/>
                <a:cs typeface="Calibri"/>
              </a:rPr>
              <a:t>nastavitev</a:t>
            </a:r>
            <a:r>
              <a:rPr lang="en-IE" sz="2800" dirty="0">
                <a:latin typeface="Calibri"/>
                <a:ea typeface="Calibri"/>
                <a:cs typeface="Calibri"/>
              </a:rPr>
              <a:t> in </a:t>
            </a:r>
            <a:r>
              <a:rPr lang="en-IE" sz="2800" dirty="0" err="1">
                <a:latin typeface="Calibri"/>
                <a:ea typeface="Calibri"/>
                <a:cs typeface="Calibri"/>
              </a:rPr>
              <a:t>zagon</a:t>
            </a:r>
            <a:r>
              <a:rPr lang="en-IE" sz="2800" dirty="0">
                <a:latin typeface="Calibri"/>
                <a:ea typeface="Calibri"/>
                <a:cs typeface="Calibri"/>
              </a:rPr>
              <a:t> </a:t>
            </a:r>
            <a:r>
              <a:rPr lang="en-IE" sz="2800" dirty="0" err="1">
                <a:latin typeface="Calibri"/>
                <a:ea typeface="Calibri"/>
                <a:cs typeface="Calibri"/>
              </a:rPr>
              <a:t>podjetja</a:t>
            </a:r>
            <a:endParaRPr lang="en-IE" dirty="0">
              <a:ea typeface="Calibri"/>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6</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20</a:t>
            </a:fld>
            <a:endParaRPr lang="fr-CA"/>
          </a:p>
        </p:txBody>
      </p:sp>
    </p:spTree>
    <p:extLst>
      <p:ext uri="{BB962C8B-B14F-4D97-AF65-F5344CB8AC3E}">
        <p14:creationId xmlns:p14="http://schemas.microsoft.com/office/powerpoint/2010/main" val="921666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388263"/>
            <a:ext cx="7199709" cy="6648074"/>
          </a:xfrm>
        </p:spPr>
        <p:txBody>
          <a:bodyPr numCol="1"/>
          <a:lstStyle/>
          <a:p>
            <a:pPr algn="l">
              <a:lnSpc>
                <a:spcPct val="100000"/>
              </a:lnSpc>
              <a:spcAft>
                <a:spcPts val="600"/>
              </a:spcAft>
            </a:pP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Pregled</a:t>
            </a: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a:t>
            </a: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modula</a:t>
            </a:r>
            <a:endParaRPr lang="en-IE" sz="2000" dirty="0">
              <a:latin typeface="Calibri"/>
              <a:ea typeface="Calibri"/>
              <a:cs typeface="Calibri"/>
            </a:endParaRPr>
          </a:p>
          <a:p>
            <a:pPr algn="l">
              <a:lnSpc>
                <a:spcPct val="100000"/>
              </a:lnSpc>
              <a:spcAft>
                <a:spcPts val="600"/>
              </a:spcAft>
            </a:pPr>
            <a:r>
              <a:rPr lang="en-IE" sz="1800" dirty="0">
                <a:latin typeface="Calibri"/>
                <a:ea typeface="Calibri"/>
                <a:cs typeface="Calibri"/>
              </a:rPr>
              <a:t>Ta </a:t>
            </a:r>
            <a:r>
              <a:rPr lang="en-IE" sz="1800" dirty="0" err="1">
                <a:latin typeface="Calibri"/>
                <a:ea typeface="Calibri"/>
                <a:cs typeface="Calibri"/>
              </a:rPr>
              <a:t>modul</a:t>
            </a:r>
            <a:r>
              <a:rPr lang="en-IE" sz="1800" dirty="0">
                <a:latin typeface="Calibri"/>
                <a:ea typeface="Calibri"/>
                <a:cs typeface="Calibri"/>
              </a:rPr>
              <a:t> vas </a:t>
            </a:r>
            <a:r>
              <a:rPr lang="en-IE" sz="1800" dirty="0" err="1">
                <a:latin typeface="Calibri"/>
                <a:ea typeface="Calibri"/>
                <a:cs typeface="Calibri"/>
              </a:rPr>
              <a:t>bo</a:t>
            </a:r>
            <a:r>
              <a:rPr lang="en-IE" sz="1800" dirty="0">
                <a:latin typeface="Calibri"/>
                <a:ea typeface="Calibri"/>
                <a:cs typeface="Calibri"/>
              </a:rPr>
              <a:t> </a:t>
            </a:r>
            <a:r>
              <a:rPr lang="en-IE" sz="1800" dirty="0" err="1">
                <a:latin typeface="Calibri"/>
                <a:ea typeface="Calibri"/>
                <a:cs typeface="Calibri"/>
              </a:rPr>
              <a:t>vodil</a:t>
            </a:r>
            <a:r>
              <a:rPr lang="en-IE" sz="1800" dirty="0">
                <a:latin typeface="Calibri"/>
                <a:ea typeface="Calibri"/>
                <a:cs typeface="Calibri"/>
              </a:rPr>
              <a:t> </a:t>
            </a:r>
            <a:r>
              <a:rPr lang="en-IE" sz="1800" dirty="0" err="1">
                <a:latin typeface="Calibri"/>
                <a:ea typeface="Calibri"/>
                <a:cs typeface="Calibri"/>
              </a:rPr>
              <a:t>skozi</a:t>
            </a:r>
            <a:r>
              <a:rPr lang="en-IE" sz="1800" dirty="0">
                <a:latin typeface="Calibri"/>
                <a:ea typeface="Calibri"/>
                <a:cs typeface="Calibri"/>
              </a:rPr>
              <a:t> </a:t>
            </a:r>
            <a:r>
              <a:rPr lang="en-IE" sz="1800" dirty="0" err="1">
                <a:latin typeface="Calibri"/>
                <a:ea typeface="Calibri"/>
                <a:cs typeface="Calibri"/>
              </a:rPr>
              <a:t>načrtovanje</a:t>
            </a:r>
            <a:r>
              <a:rPr lang="en-IE" sz="1800" dirty="0">
                <a:latin typeface="Calibri"/>
                <a:ea typeface="Calibri"/>
                <a:cs typeface="Calibri"/>
              </a:rPr>
              <a:t> </a:t>
            </a:r>
            <a:r>
              <a:rPr lang="en-IE" sz="1800" dirty="0" err="1">
                <a:latin typeface="Calibri"/>
                <a:ea typeface="Calibri"/>
                <a:cs typeface="Calibri"/>
              </a:rPr>
              <a:t>financ</a:t>
            </a:r>
            <a:r>
              <a:rPr lang="en-IE" sz="1800" dirty="0">
                <a:latin typeface="Calibri"/>
                <a:ea typeface="Calibri"/>
                <a:cs typeface="Calibri"/>
              </a:rPr>
              <a:t> in </a:t>
            </a:r>
            <a:r>
              <a:rPr lang="en-IE" sz="1800" dirty="0" err="1">
                <a:latin typeface="Calibri"/>
                <a:ea typeface="Calibri"/>
                <a:cs typeface="Calibri"/>
              </a:rPr>
              <a:t>raziskovanje</a:t>
            </a:r>
            <a:r>
              <a:rPr lang="en-IE" sz="1800" dirty="0">
                <a:latin typeface="Calibri"/>
                <a:ea typeface="Calibri"/>
                <a:cs typeface="Calibri"/>
              </a:rPr>
              <a:t> </a:t>
            </a:r>
            <a:r>
              <a:rPr lang="en-IE" sz="1800" dirty="0" err="1">
                <a:latin typeface="Calibri"/>
                <a:ea typeface="Calibri"/>
                <a:cs typeface="Calibri"/>
              </a:rPr>
              <a:t>možnosti</a:t>
            </a:r>
            <a:r>
              <a:rPr lang="en-IE" sz="1800" dirty="0">
                <a:latin typeface="Calibri"/>
                <a:ea typeface="Calibri"/>
                <a:cs typeface="Calibri"/>
              </a:rPr>
              <a:t> </a:t>
            </a:r>
            <a:r>
              <a:rPr lang="en-IE" sz="1800" dirty="0" err="1">
                <a:latin typeface="Calibri"/>
                <a:ea typeface="Calibri"/>
                <a:cs typeface="Calibri"/>
              </a:rPr>
              <a:t>financiranja</a:t>
            </a:r>
            <a:r>
              <a:rPr lang="en-IE" sz="1800" dirty="0">
                <a:latin typeface="Calibri"/>
                <a:ea typeface="Calibri"/>
                <a:cs typeface="Calibri"/>
              </a:rPr>
              <a:t> za </a:t>
            </a:r>
            <a:r>
              <a:rPr lang="en-IE" sz="1800" dirty="0" err="1">
                <a:latin typeface="Calibri"/>
                <a:ea typeface="Calibri"/>
                <a:cs typeface="Calibri"/>
              </a:rPr>
              <a:t>vaše</a:t>
            </a:r>
            <a:r>
              <a:rPr lang="en-IE" sz="1800" dirty="0">
                <a:latin typeface="Calibri"/>
                <a:ea typeface="Calibri"/>
                <a:cs typeface="Calibri"/>
              </a:rPr>
              <a:t> </a:t>
            </a:r>
            <a:r>
              <a:rPr lang="en-IE" sz="1800" dirty="0" err="1">
                <a:latin typeface="Calibri"/>
                <a:ea typeface="Calibri"/>
                <a:cs typeface="Calibri"/>
              </a:rPr>
              <a:t>podjetje</a:t>
            </a:r>
            <a:r>
              <a:rPr lang="en-IE" sz="1800" dirty="0">
                <a:latin typeface="Calibri"/>
                <a:ea typeface="Calibri"/>
                <a:cs typeface="Calibri"/>
              </a:rPr>
              <a:t> </a:t>
            </a:r>
            <a:r>
              <a:rPr lang="en-IE" sz="1800" dirty="0" err="1">
                <a:latin typeface="Calibri"/>
                <a:ea typeface="Calibri"/>
                <a:cs typeface="Calibri"/>
              </a:rPr>
              <a:t>na</a:t>
            </a:r>
            <a:r>
              <a:rPr lang="en-IE" sz="1800" dirty="0">
                <a:latin typeface="Calibri"/>
                <a:ea typeface="Calibri"/>
                <a:cs typeface="Calibri"/>
              </a:rPr>
              <a:t> </a:t>
            </a:r>
            <a:r>
              <a:rPr lang="en-IE" sz="1800" dirty="0" err="1">
                <a:latin typeface="Calibri"/>
                <a:ea typeface="Calibri"/>
                <a:cs typeface="Calibri"/>
              </a:rPr>
              <a:t>področju</a:t>
            </a:r>
            <a:r>
              <a:rPr lang="en-IE" sz="1800" dirty="0">
                <a:latin typeface="Calibri"/>
                <a:ea typeface="Calibri"/>
                <a:cs typeface="Calibri"/>
              </a:rPr>
              <a:t> </a:t>
            </a:r>
            <a:r>
              <a:rPr lang="en-IE" sz="1800" dirty="0" err="1">
                <a:latin typeface="Calibri"/>
                <a:ea typeface="Calibri"/>
                <a:cs typeface="Calibri"/>
              </a:rPr>
              <a:t>alternativnih</a:t>
            </a:r>
            <a:r>
              <a:rPr lang="en-IE" sz="1800" dirty="0">
                <a:latin typeface="Calibri"/>
                <a:ea typeface="Calibri"/>
                <a:cs typeface="Calibri"/>
              </a:rPr>
              <a:t> </a:t>
            </a:r>
            <a:r>
              <a:rPr lang="en-IE" sz="1800" dirty="0" err="1">
                <a:latin typeface="Calibri"/>
                <a:ea typeface="Calibri"/>
                <a:cs typeface="Calibri"/>
              </a:rPr>
              <a:t>namestitev</a:t>
            </a:r>
            <a:r>
              <a:rPr lang="en-IE" sz="1800" dirty="0">
                <a:latin typeface="Calibri"/>
                <a:ea typeface="Calibri"/>
                <a:cs typeface="Calibri"/>
              </a:rPr>
              <a:t>. </a:t>
            </a:r>
          </a:p>
          <a:p>
            <a:pPr algn="l">
              <a:lnSpc>
                <a:spcPct val="100000"/>
              </a:lnSpc>
              <a:spcAft>
                <a:spcPts val="600"/>
              </a:spcAft>
            </a:pPr>
            <a:r>
              <a:rPr lang="en-IE" sz="1800" dirty="0" err="1">
                <a:latin typeface="Calibri"/>
                <a:ea typeface="Calibri"/>
                <a:cs typeface="Calibri"/>
              </a:rPr>
              <a:t>Odkrijte</a:t>
            </a:r>
            <a:r>
              <a:rPr lang="en-IE" sz="1800" dirty="0">
                <a:latin typeface="Calibri"/>
                <a:ea typeface="Calibri"/>
                <a:cs typeface="Calibri"/>
              </a:rPr>
              <a:t> </a:t>
            </a:r>
            <a:r>
              <a:rPr lang="en-IE" sz="1800" dirty="0" err="1">
                <a:latin typeface="Calibri"/>
                <a:ea typeface="Calibri"/>
                <a:cs typeface="Calibri"/>
              </a:rPr>
              <a:t>različne</a:t>
            </a:r>
            <a:r>
              <a:rPr lang="en-IE" sz="1800" dirty="0">
                <a:latin typeface="Calibri"/>
                <a:ea typeface="Calibri"/>
                <a:cs typeface="Calibri"/>
              </a:rPr>
              <a:t> </a:t>
            </a:r>
            <a:r>
              <a:rPr lang="en-IE" sz="1800" dirty="0" err="1">
                <a:latin typeface="Calibri"/>
                <a:ea typeface="Calibri"/>
                <a:cs typeface="Calibri"/>
              </a:rPr>
              <a:t>možnosti</a:t>
            </a:r>
            <a:r>
              <a:rPr lang="en-IE" sz="1800" dirty="0">
                <a:latin typeface="Calibri"/>
                <a:ea typeface="Calibri"/>
                <a:cs typeface="Calibri"/>
              </a:rPr>
              <a:t> – od </a:t>
            </a:r>
            <a:r>
              <a:rPr lang="en-IE" sz="1800" dirty="0" err="1">
                <a:latin typeface="Calibri"/>
                <a:ea typeface="Calibri"/>
                <a:cs typeface="Calibri"/>
              </a:rPr>
              <a:t>osebnih</a:t>
            </a:r>
            <a:r>
              <a:rPr lang="en-IE" sz="1800" dirty="0">
                <a:latin typeface="Calibri"/>
                <a:ea typeface="Calibri"/>
                <a:cs typeface="Calibri"/>
              </a:rPr>
              <a:t> </a:t>
            </a:r>
            <a:r>
              <a:rPr lang="en-IE" sz="1800" dirty="0" err="1">
                <a:latin typeface="Calibri"/>
                <a:ea typeface="Calibri"/>
                <a:cs typeface="Calibri"/>
              </a:rPr>
              <a:t>prihrankov</a:t>
            </a:r>
            <a:r>
              <a:rPr lang="en-IE" sz="1800" dirty="0">
                <a:latin typeface="Calibri"/>
                <a:ea typeface="Calibri"/>
                <a:cs typeface="Calibri"/>
              </a:rPr>
              <a:t> in </a:t>
            </a:r>
            <a:r>
              <a:rPr lang="en-IE" sz="1800" dirty="0" err="1">
                <a:latin typeface="Calibri"/>
                <a:ea typeface="Calibri"/>
                <a:cs typeface="Calibri"/>
              </a:rPr>
              <a:t>javnih</a:t>
            </a:r>
            <a:r>
              <a:rPr lang="en-IE" sz="1800" dirty="0">
                <a:latin typeface="Calibri"/>
                <a:ea typeface="Calibri"/>
                <a:cs typeface="Calibri"/>
              </a:rPr>
              <a:t> </a:t>
            </a:r>
            <a:r>
              <a:rPr lang="en-IE" sz="1800" dirty="0" err="1">
                <a:latin typeface="Calibri"/>
                <a:ea typeface="Calibri"/>
                <a:cs typeface="Calibri"/>
              </a:rPr>
              <a:t>subvencij</a:t>
            </a:r>
            <a:r>
              <a:rPr lang="en-IE" sz="1800" dirty="0">
                <a:latin typeface="Calibri"/>
                <a:ea typeface="Calibri"/>
                <a:cs typeface="Calibri"/>
              </a:rPr>
              <a:t> do </a:t>
            </a:r>
            <a:r>
              <a:rPr lang="en-IE" sz="1800" dirty="0" err="1">
                <a:latin typeface="Calibri"/>
                <a:ea typeface="Calibri"/>
                <a:cs typeface="Calibri"/>
              </a:rPr>
              <a:t>etičnih</a:t>
            </a:r>
            <a:r>
              <a:rPr lang="en-IE" sz="1800" dirty="0">
                <a:latin typeface="Calibri"/>
                <a:ea typeface="Calibri"/>
                <a:cs typeface="Calibri"/>
              </a:rPr>
              <a:t> </a:t>
            </a:r>
            <a:r>
              <a:rPr lang="en-IE" sz="1800" dirty="0" err="1">
                <a:latin typeface="Calibri"/>
                <a:ea typeface="Calibri"/>
                <a:cs typeface="Calibri"/>
              </a:rPr>
              <a:t>posojilodajalcev</a:t>
            </a:r>
            <a:r>
              <a:rPr lang="en-IE" sz="1800" dirty="0">
                <a:latin typeface="Calibri"/>
                <a:ea typeface="Calibri"/>
                <a:cs typeface="Calibri"/>
              </a:rPr>
              <a:t> in </a:t>
            </a:r>
            <a:r>
              <a:rPr lang="en-IE" sz="1800" dirty="0" err="1">
                <a:latin typeface="Calibri"/>
                <a:ea typeface="Calibri"/>
                <a:cs typeface="Calibri"/>
              </a:rPr>
              <a:t>zelenih</a:t>
            </a:r>
            <a:r>
              <a:rPr lang="en-IE" sz="1800" dirty="0">
                <a:latin typeface="Calibri"/>
                <a:ea typeface="Calibri"/>
                <a:cs typeface="Calibri"/>
              </a:rPr>
              <a:t> </a:t>
            </a:r>
            <a:r>
              <a:rPr lang="en-IE" sz="1800" dirty="0" err="1">
                <a:latin typeface="Calibri"/>
                <a:ea typeface="Calibri"/>
                <a:cs typeface="Calibri"/>
              </a:rPr>
              <a:t>vlagateljev</a:t>
            </a:r>
            <a:r>
              <a:rPr lang="en-IE" sz="1800" dirty="0">
                <a:latin typeface="Calibri"/>
                <a:ea typeface="Calibri"/>
                <a:cs typeface="Calibri"/>
              </a:rPr>
              <a:t>. </a:t>
            </a:r>
            <a:r>
              <a:rPr lang="en-IE" sz="1800" dirty="0" err="1">
                <a:latin typeface="Calibri"/>
                <a:ea typeface="Calibri"/>
                <a:cs typeface="Calibri"/>
              </a:rPr>
              <a:t>Odkrijte</a:t>
            </a:r>
            <a:r>
              <a:rPr lang="en-IE" sz="1800" dirty="0">
                <a:latin typeface="Calibri"/>
                <a:ea typeface="Calibri"/>
                <a:cs typeface="Calibri"/>
              </a:rPr>
              <a:t>, </a:t>
            </a:r>
            <a:r>
              <a:rPr lang="en-IE" sz="1800" dirty="0" err="1">
                <a:latin typeface="Calibri"/>
                <a:ea typeface="Calibri"/>
                <a:cs typeface="Calibri"/>
              </a:rPr>
              <a:t>kaj</a:t>
            </a:r>
            <a:r>
              <a:rPr lang="en-IE" sz="1800" dirty="0">
                <a:latin typeface="Calibri"/>
                <a:ea typeface="Calibri"/>
                <a:cs typeface="Calibri"/>
              </a:rPr>
              <a:t> </a:t>
            </a:r>
            <a:r>
              <a:rPr lang="en-IE" sz="1800" dirty="0" err="1">
                <a:latin typeface="Calibri"/>
                <a:ea typeface="Calibri"/>
                <a:cs typeface="Calibri"/>
              </a:rPr>
              <a:t>iščejo</a:t>
            </a:r>
            <a:r>
              <a:rPr lang="en-IE" sz="1800" dirty="0">
                <a:latin typeface="Calibri"/>
                <a:ea typeface="Calibri"/>
                <a:cs typeface="Calibri"/>
              </a:rPr>
              <a:t> </a:t>
            </a:r>
            <a:r>
              <a:rPr lang="en-IE" sz="1800" dirty="0" err="1">
                <a:latin typeface="Calibri"/>
                <a:ea typeface="Calibri"/>
                <a:cs typeface="Calibri"/>
              </a:rPr>
              <a:t>vlagatelji</a:t>
            </a:r>
            <a:r>
              <a:rPr lang="en-IE" sz="1800" dirty="0">
                <a:latin typeface="Calibri"/>
                <a:ea typeface="Calibri"/>
                <a:cs typeface="Calibri"/>
              </a:rPr>
              <a:t>, </a:t>
            </a:r>
            <a:r>
              <a:rPr lang="en-IE" sz="1800" dirty="0" err="1">
                <a:latin typeface="Calibri"/>
                <a:ea typeface="Calibri"/>
                <a:cs typeface="Calibri"/>
              </a:rPr>
              <a:t>vključno</a:t>
            </a:r>
            <a:r>
              <a:rPr lang="en-IE" sz="1800" dirty="0">
                <a:latin typeface="Calibri"/>
                <a:ea typeface="Calibri"/>
                <a:cs typeface="Calibri"/>
              </a:rPr>
              <a:t> z </a:t>
            </a:r>
            <a:r>
              <a:rPr lang="en-IE" sz="1800" dirty="0" err="1">
                <a:latin typeface="Calibri"/>
                <a:ea typeface="Calibri"/>
                <a:cs typeface="Calibri"/>
              </a:rPr>
              <a:t>zanesljivimi</a:t>
            </a:r>
            <a:r>
              <a:rPr lang="en-IE" sz="1800" dirty="0">
                <a:latin typeface="Calibri"/>
                <a:ea typeface="Calibri"/>
                <a:cs typeface="Calibri"/>
              </a:rPr>
              <a:t> </a:t>
            </a:r>
            <a:r>
              <a:rPr lang="en-IE" sz="1800" dirty="0" err="1">
                <a:latin typeface="Calibri"/>
                <a:ea typeface="Calibri"/>
                <a:cs typeface="Calibri"/>
              </a:rPr>
              <a:t>poslovnimi</a:t>
            </a:r>
            <a:r>
              <a:rPr lang="en-IE" sz="1800" dirty="0">
                <a:latin typeface="Calibri"/>
                <a:ea typeface="Calibri"/>
                <a:cs typeface="Calibri"/>
              </a:rPr>
              <a:t> </a:t>
            </a:r>
            <a:r>
              <a:rPr lang="en-IE" sz="1800" dirty="0" err="1">
                <a:latin typeface="Calibri"/>
                <a:ea typeface="Calibri"/>
                <a:cs typeface="Calibri"/>
              </a:rPr>
              <a:t>načrti</a:t>
            </a:r>
            <a:r>
              <a:rPr lang="en-IE" sz="1800" dirty="0">
                <a:latin typeface="Calibri"/>
                <a:ea typeface="Calibri"/>
                <a:cs typeface="Calibri"/>
              </a:rPr>
              <a:t>, </a:t>
            </a:r>
            <a:r>
              <a:rPr lang="en-IE" sz="1800" dirty="0" err="1">
                <a:latin typeface="Calibri"/>
                <a:ea typeface="Calibri"/>
                <a:cs typeface="Calibri"/>
              </a:rPr>
              <a:t>merljivim</a:t>
            </a:r>
            <a:r>
              <a:rPr lang="en-IE" sz="1800" dirty="0">
                <a:latin typeface="Calibri"/>
                <a:ea typeface="Calibri"/>
                <a:cs typeface="Calibri"/>
              </a:rPr>
              <a:t> </a:t>
            </a:r>
            <a:r>
              <a:rPr lang="en-IE" sz="1800" dirty="0" err="1">
                <a:latin typeface="Calibri"/>
                <a:ea typeface="Calibri"/>
                <a:cs typeface="Calibri"/>
              </a:rPr>
              <a:t>vplivom</a:t>
            </a:r>
            <a:r>
              <a:rPr lang="en-IE" sz="1800" dirty="0">
                <a:latin typeface="Calibri"/>
                <a:ea typeface="Calibri"/>
                <a:cs typeface="Calibri"/>
              </a:rPr>
              <a:t> </a:t>
            </a:r>
            <a:r>
              <a:rPr lang="en-IE" sz="1800" dirty="0" err="1">
                <a:latin typeface="Calibri"/>
                <a:ea typeface="Calibri"/>
                <a:cs typeface="Calibri"/>
              </a:rPr>
              <a:t>na</a:t>
            </a:r>
            <a:r>
              <a:rPr lang="en-IE" sz="1800" dirty="0">
                <a:latin typeface="Calibri"/>
                <a:ea typeface="Calibri"/>
                <a:cs typeface="Calibri"/>
              </a:rPr>
              <a:t> </a:t>
            </a:r>
            <a:r>
              <a:rPr lang="en-IE" sz="1800" dirty="0" err="1">
                <a:latin typeface="Calibri"/>
                <a:ea typeface="Calibri"/>
                <a:cs typeface="Calibri"/>
              </a:rPr>
              <a:t>trajnost</a:t>
            </a:r>
            <a:r>
              <a:rPr lang="en-IE" sz="1800" dirty="0">
                <a:latin typeface="Calibri"/>
                <a:ea typeface="Calibri"/>
                <a:cs typeface="Calibri"/>
              </a:rPr>
              <a:t> in </a:t>
            </a:r>
            <a:r>
              <a:rPr lang="en-IE" sz="1800" dirty="0" err="1">
                <a:latin typeface="Calibri"/>
                <a:ea typeface="Calibri"/>
                <a:cs typeface="Calibri"/>
              </a:rPr>
              <a:t>finančno</a:t>
            </a:r>
            <a:r>
              <a:rPr lang="en-IE" sz="1800" dirty="0">
                <a:latin typeface="Calibri"/>
                <a:ea typeface="Calibri"/>
                <a:cs typeface="Calibri"/>
              </a:rPr>
              <a:t> </a:t>
            </a:r>
            <a:r>
              <a:rPr lang="en-IE" sz="1800" dirty="0" err="1">
                <a:latin typeface="Calibri"/>
                <a:ea typeface="Calibri"/>
                <a:cs typeface="Calibri"/>
              </a:rPr>
              <a:t>sposobnostjo</a:t>
            </a:r>
            <a:r>
              <a:rPr lang="en-IE" sz="1800" dirty="0">
                <a:latin typeface="Calibri"/>
                <a:ea typeface="Calibri"/>
                <a:cs typeface="Calibri"/>
              </a:rPr>
              <a:t>. </a:t>
            </a:r>
          </a:p>
          <a:p>
            <a:pPr algn="l">
              <a:lnSpc>
                <a:spcPct val="100000"/>
              </a:lnSpc>
              <a:spcAft>
                <a:spcPts val="600"/>
              </a:spcAft>
            </a:pPr>
            <a:r>
              <a:rPr lang="en-IE" sz="1800" dirty="0">
                <a:latin typeface="Calibri"/>
                <a:ea typeface="Calibri"/>
                <a:cs typeface="Calibri"/>
              </a:rPr>
              <a:t>Ta </a:t>
            </a:r>
            <a:r>
              <a:rPr lang="en-IE" sz="1800" dirty="0" err="1">
                <a:latin typeface="Calibri"/>
                <a:ea typeface="Calibri"/>
                <a:cs typeface="Calibri"/>
              </a:rPr>
              <a:t>modul</a:t>
            </a:r>
            <a:r>
              <a:rPr lang="en-IE" sz="1800" dirty="0">
                <a:latin typeface="Calibri"/>
                <a:ea typeface="Calibri"/>
                <a:cs typeface="Calibri"/>
              </a:rPr>
              <a:t> </a:t>
            </a:r>
            <a:r>
              <a:rPr lang="en-IE" sz="1800" dirty="0" err="1">
                <a:latin typeface="Calibri"/>
                <a:ea typeface="Calibri"/>
                <a:cs typeface="Calibri"/>
              </a:rPr>
              <a:t>raziskuje</a:t>
            </a:r>
            <a:r>
              <a:rPr lang="en-IE" sz="1800" dirty="0">
                <a:latin typeface="Calibri"/>
                <a:ea typeface="Calibri"/>
                <a:cs typeface="Calibri"/>
              </a:rPr>
              <a:t> </a:t>
            </a:r>
            <a:r>
              <a:rPr lang="en-IE" sz="1800" dirty="0" err="1">
                <a:latin typeface="Calibri"/>
                <a:ea typeface="Calibri"/>
                <a:cs typeface="Calibri"/>
              </a:rPr>
              <a:t>tudi</a:t>
            </a:r>
            <a:r>
              <a:rPr lang="en-IE" sz="1800" dirty="0">
                <a:latin typeface="Calibri"/>
                <a:ea typeface="Calibri"/>
                <a:cs typeface="Calibri"/>
              </a:rPr>
              <a:t> </a:t>
            </a:r>
            <a:r>
              <a:rPr lang="en-IE" sz="1800" dirty="0" err="1">
                <a:latin typeface="Calibri"/>
                <a:ea typeface="Calibri"/>
                <a:cs typeface="Calibri"/>
              </a:rPr>
              <a:t>prilagojene</a:t>
            </a:r>
            <a:r>
              <a:rPr lang="en-IE" sz="1800" dirty="0">
                <a:latin typeface="Calibri"/>
                <a:ea typeface="Calibri"/>
                <a:cs typeface="Calibri"/>
              </a:rPr>
              <a:t> </a:t>
            </a:r>
            <a:r>
              <a:rPr lang="en-IE" sz="1800" dirty="0" err="1">
                <a:latin typeface="Calibri"/>
                <a:ea typeface="Calibri"/>
                <a:cs typeface="Calibri"/>
              </a:rPr>
              <a:t>možnosti</a:t>
            </a:r>
            <a:r>
              <a:rPr lang="en-IE" sz="1800" dirty="0">
                <a:latin typeface="Calibri"/>
                <a:ea typeface="Calibri"/>
                <a:cs typeface="Calibri"/>
              </a:rPr>
              <a:t> </a:t>
            </a:r>
            <a:r>
              <a:rPr lang="en-IE" sz="1800" dirty="0" err="1">
                <a:latin typeface="Calibri"/>
                <a:ea typeface="Calibri"/>
                <a:cs typeface="Calibri"/>
              </a:rPr>
              <a:t>financiranja</a:t>
            </a:r>
            <a:r>
              <a:rPr lang="en-IE" sz="1800" dirty="0">
                <a:latin typeface="Calibri"/>
                <a:ea typeface="Calibri"/>
                <a:cs typeface="Calibri"/>
              </a:rPr>
              <a:t> za </a:t>
            </a:r>
            <a:r>
              <a:rPr lang="en-IE" sz="1800" dirty="0" err="1">
                <a:latin typeface="Calibri"/>
                <a:ea typeface="Calibri"/>
                <a:cs typeface="Calibri"/>
              </a:rPr>
              <a:t>alternativne</a:t>
            </a:r>
            <a:r>
              <a:rPr lang="en-IE" sz="1800" dirty="0">
                <a:latin typeface="Calibri"/>
                <a:ea typeface="Calibri"/>
                <a:cs typeface="Calibri"/>
              </a:rPr>
              <a:t> </a:t>
            </a:r>
            <a:r>
              <a:rPr lang="en-IE" sz="1800" dirty="0" err="1">
                <a:latin typeface="Calibri"/>
                <a:ea typeface="Calibri"/>
                <a:cs typeface="Calibri"/>
              </a:rPr>
              <a:t>turistične</a:t>
            </a:r>
            <a:r>
              <a:rPr lang="en-IE" sz="1800" dirty="0">
                <a:latin typeface="Calibri"/>
                <a:ea typeface="Calibri"/>
                <a:cs typeface="Calibri"/>
              </a:rPr>
              <a:t> </a:t>
            </a:r>
            <a:r>
              <a:rPr lang="en-IE" sz="1800" dirty="0" err="1">
                <a:latin typeface="Calibri"/>
                <a:ea typeface="Calibri"/>
                <a:cs typeface="Calibri"/>
              </a:rPr>
              <a:t>nastanitve</a:t>
            </a:r>
            <a:r>
              <a:rPr lang="en-IE" sz="1800" dirty="0">
                <a:latin typeface="Calibri"/>
                <a:ea typeface="Calibri"/>
                <a:cs typeface="Calibri"/>
              </a:rPr>
              <a:t> </a:t>
            </a:r>
            <a:r>
              <a:rPr lang="en-IE" sz="1800" dirty="0" err="1">
                <a:latin typeface="Calibri"/>
                <a:ea typeface="Calibri"/>
                <a:cs typeface="Calibri"/>
              </a:rPr>
              <a:t>na</a:t>
            </a:r>
            <a:r>
              <a:rPr lang="en-IE" sz="1800" dirty="0">
                <a:latin typeface="Calibri"/>
                <a:ea typeface="Calibri"/>
                <a:cs typeface="Calibri"/>
              </a:rPr>
              <a:t> </a:t>
            </a:r>
            <a:r>
              <a:rPr lang="en-IE" sz="1800" dirty="0" err="1">
                <a:latin typeface="Calibri"/>
                <a:ea typeface="Calibri"/>
                <a:cs typeface="Calibri"/>
              </a:rPr>
              <a:t>Irskem</a:t>
            </a:r>
            <a:r>
              <a:rPr lang="en-IE" sz="1800" dirty="0">
                <a:latin typeface="Calibri"/>
                <a:ea typeface="Calibri"/>
                <a:cs typeface="Calibri"/>
              </a:rPr>
              <a:t>, v </a:t>
            </a:r>
            <a:r>
              <a:rPr lang="en-IE" sz="1800" dirty="0" err="1">
                <a:latin typeface="Calibri"/>
                <a:ea typeface="Calibri"/>
                <a:cs typeface="Calibri"/>
              </a:rPr>
              <a:t>Sloveniji</a:t>
            </a:r>
            <a:r>
              <a:rPr lang="en-IE" sz="1800" dirty="0">
                <a:latin typeface="Calibri"/>
                <a:ea typeface="Calibri"/>
                <a:cs typeface="Calibri"/>
              </a:rPr>
              <a:t>, </a:t>
            </a:r>
            <a:r>
              <a:rPr lang="en-IE" sz="1800" dirty="0" err="1">
                <a:latin typeface="Calibri"/>
                <a:ea typeface="Calibri"/>
                <a:cs typeface="Calibri"/>
              </a:rPr>
              <a:t>Islandiji</a:t>
            </a:r>
            <a:r>
              <a:rPr lang="en-IE" sz="1800" dirty="0">
                <a:latin typeface="Calibri"/>
                <a:ea typeface="Calibri"/>
                <a:cs typeface="Calibri"/>
              </a:rPr>
              <a:t>, </a:t>
            </a:r>
            <a:r>
              <a:rPr lang="en-IE" sz="1800" dirty="0" err="1">
                <a:latin typeface="Calibri"/>
                <a:ea typeface="Calibri"/>
                <a:cs typeface="Calibri"/>
              </a:rPr>
              <a:t>Italiji</a:t>
            </a:r>
            <a:r>
              <a:rPr lang="en-IE" sz="1800" dirty="0">
                <a:latin typeface="Calibri"/>
                <a:ea typeface="Calibri"/>
                <a:cs typeface="Calibri"/>
              </a:rPr>
              <a:t> in </a:t>
            </a:r>
            <a:r>
              <a:rPr lang="en-IE" sz="1800" dirty="0" err="1">
                <a:latin typeface="Calibri"/>
                <a:ea typeface="Calibri"/>
                <a:cs typeface="Calibri"/>
              </a:rPr>
              <a:t>na</a:t>
            </a:r>
            <a:r>
              <a:rPr lang="en-IE" sz="1800" dirty="0">
                <a:latin typeface="Calibri"/>
                <a:ea typeface="Calibri"/>
                <a:cs typeface="Calibri"/>
              </a:rPr>
              <a:t> </a:t>
            </a:r>
            <a:r>
              <a:rPr lang="en-IE" sz="1800" dirty="0" err="1">
                <a:latin typeface="Calibri"/>
                <a:ea typeface="Calibri"/>
                <a:cs typeface="Calibri"/>
              </a:rPr>
              <a:t>Nizozemskem</a:t>
            </a:r>
            <a:r>
              <a:rPr lang="en-IE" sz="1800" dirty="0">
                <a:latin typeface="Calibri"/>
                <a:ea typeface="Calibri"/>
                <a:cs typeface="Calibri"/>
              </a:rPr>
              <a:t>.</a:t>
            </a:r>
          </a:p>
          <a:p>
            <a:pPr algn="l">
              <a:lnSpc>
                <a:spcPct val="100000"/>
              </a:lnSpc>
              <a:spcAft>
                <a:spcPts val="600"/>
              </a:spcAft>
            </a:pP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Cilji</a:t>
            </a: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 </a:t>
            </a:r>
            <a:r>
              <a:rPr kumimoji="0" lang="en-IE" sz="2000" b="1" i="0" u="none" strike="noStrike" kern="1200" cap="none" spc="0" normalizeH="0" baseline="0" noProof="0" dirty="0" err="1">
                <a:ln>
                  <a:noFill/>
                </a:ln>
                <a:solidFill>
                  <a:srgbClr val="459597"/>
                </a:solidFill>
                <a:effectLst/>
                <a:uLnTx/>
                <a:uFillTx/>
                <a:latin typeface="Calibri" panose="020F0502020204030204" pitchFamily="34" charset="0"/>
                <a:ea typeface="+mn-ea"/>
                <a:cs typeface="Calibri" panose="020F0502020204030204" pitchFamily="34" charset="0"/>
              </a:rPr>
              <a:t>učenja</a:t>
            </a:r>
            <a:endPar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endParaRPr>
          </a:p>
          <a:p>
            <a:pPr marL="285750" indent="-285750" algn="l">
              <a:lnSpc>
                <a:spcPct val="100000"/>
              </a:lnSpc>
              <a:spcAft>
                <a:spcPts val="600"/>
              </a:spcAft>
              <a:buFont typeface="Arial" panose="020B0604020202020204" pitchFamily="34" charset="0"/>
              <a:buChar char="•"/>
            </a:pPr>
            <a:r>
              <a:rPr lang="en-IE" sz="1800" dirty="0" err="1">
                <a:ea typeface="Calibri"/>
              </a:rPr>
              <a:t>Prepoznajte</a:t>
            </a:r>
            <a:r>
              <a:rPr lang="en-IE" sz="1800" dirty="0">
                <a:ea typeface="Calibri"/>
              </a:rPr>
              <a:t> </a:t>
            </a:r>
            <a:r>
              <a:rPr lang="en-IE" sz="1800" dirty="0" err="1">
                <a:ea typeface="Calibri"/>
              </a:rPr>
              <a:t>glavne</a:t>
            </a:r>
            <a:r>
              <a:rPr lang="en-IE" sz="1800" dirty="0">
                <a:ea typeface="Calibri"/>
              </a:rPr>
              <a:t> </a:t>
            </a:r>
            <a:r>
              <a:rPr lang="en-IE" sz="1800" dirty="0" err="1">
                <a:ea typeface="Calibri"/>
              </a:rPr>
              <a:t>možnosti</a:t>
            </a:r>
            <a:r>
              <a:rPr lang="en-IE" sz="1800" dirty="0">
                <a:ea typeface="Calibri"/>
              </a:rPr>
              <a:t> </a:t>
            </a:r>
            <a:r>
              <a:rPr lang="en-IE" sz="1800" dirty="0" err="1">
                <a:ea typeface="Calibri"/>
              </a:rPr>
              <a:t>financiranja</a:t>
            </a:r>
            <a:r>
              <a:rPr lang="en-IE" sz="1800" dirty="0">
                <a:ea typeface="Calibri"/>
              </a:rPr>
              <a:t>, </a:t>
            </a:r>
            <a:r>
              <a:rPr lang="en-IE" sz="1800" dirty="0" err="1">
                <a:ea typeface="Calibri"/>
              </a:rPr>
              <a:t>vključno</a:t>
            </a:r>
            <a:r>
              <a:rPr lang="en-IE" sz="1800" dirty="0">
                <a:ea typeface="Calibri"/>
              </a:rPr>
              <a:t> s </a:t>
            </a:r>
            <a:r>
              <a:rPr lang="en-IE" sz="1800" dirty="0" err="1">
                <a:ea typeface="Calibri"/>
              </a:rPr>
              <a:t>skladom</a:t>
            </a:r>
            <a:r>
              <a:rPr lang="en-IE" sz="1800" dirty="0">
                <a:ea typeface="Calibri"/>
              </a:rPr>
              <a:t> za </a:t>
            </a:r>
            <a:r>
              <a:rPr lang="en-IE" sz="1800" dirty="0" err="1">
                <a:ea typeface="Calibri"/>
              </a:rPr>
              <a:t>zaščito</a:t>
            </a:r>
            <a:r>
              <a:rPr lang="en-IE" sz="1800" dirty="0">
                <a:ea typeface="Calibri"/>
              </a:rPr>
              <a:t> </a:t>
            </a:r>
            <a:r>
              <a:rPr lang="en-IE" sz="1800" dirty="0" err="1">
                <a:ea typeface="Calibri"/>
              </a:rPr>
              <a:t>turističnih</a:t>
            </a:r>
            <a:r>
              <a:rPr lang="en-IE" sz="1800" dirty="0">
                <a:ea typeface="Calibri"/>
              </a:rPr>
              <a:t> </a:t>
            </a:r>
            <a:r>
              <a:rPr lang="en-IE" sz="1800" dirty="0" err="1">
                <a:ea typeface="Calibri"/>
              </a:rPr>
              <a:t>znamenitosti</a:t>
            </a:r>
            <a:r>
              <a:rPr lang="en-IE" sz="1800" dirty="0">
                <a:ea typeface="Calibri"/>
              </a:rPr>
              <a:t>, </a:t>
            </a:r>
            <a:r>
              <a:rPr lang="en-IE" sz="1800" dirty="0" err="1">
                <a:ea typeface="Calibri"/>
              </a:rPr>
              <a:t>regionalnimi</a:t>
            </a:r>
            <a:r>
              <a:rPr lang="en-IE" sz="1800" dirty="0">
                <a:ea typeface="Calibri"/>
              </a:rPr>
              <a:t> </a:t>
            </a:r>
            <a:r>
              <a:rPr lang="en-IE" sz="1800" dirty="0" err="1">
                <a:ea typeface="Calibri"/>
              </a:rPr>
              <a:t>skladi</a:t>
            </a:r>
            <a:r>
              <a:rPr lang="en-IE" sz="1800" dirty="0">
                <a:ea typeface="Calibri"/>
              </a:rPr>
              <a:t>, </a:t>
            </a:r>
            <a:r>
              <a:rPr lang="en-IE" sz="1800" dirty="0" err="1">
                <a:ea typeface="Calibri"/>
              </a:rPr>
              <a:t>posojili</a:t>
            </a:r>
            <a:r>
              <a:rPr lang="en-IE" sz="1800" dirty="0">
                <a:ea typeface="Calibri"/>
              </a:rPr>
              <a:t> za </a:t>
            </a:r>
            <a:r>
              <a:rPr lang="en-IE" sz="1800" dirty="0" err="1">
                <a:ea typeface="Calibri"/>
              </a:rPr>
              <a:t>podeželje</a:t>
            </a:r>
            <a:r>
              <a:rPr lang="en-IE" sz="1800" dirty="0">
                <a:ea typeface="Calibri"/>
              </a:rPr>
              <a:t> in </a:t>
            </a:r>
            <a:r>
              <a:rPr lang="en-IE" sz="1800" dirty="0" err="1">
                <a:ea typeface="Calibri"/>
              </a:rPr>
              <a:t>subvencijami</a:t>
            </a:r>
            <a:r>
              <a:rPr lang="en-IE" sz="1800" dirty="0">
                <a:ea typeface="Calibri"/>
              </a:rPr>
              <a:t> NATA.</a:t>
            </a:r>
          </a:p>
          <a:p>
            <a:pPr marL="285750" indent="-285750" algn="l">
              <a:lnSpc>
                <a:spcPct val="100000"/>
              </a:lnSpc>
              <a:spcAft>
                <a:spcPts val="600"/>
              </a:spcAft>
              <a:buFont typeface="Arial" panose="020B0604020202020204" pitchFamily="34" charset="0"/>
              <a:buChar char="•"/>
            </a:pPr>
            <a:r>
              <a:rPr lang="en-IE" sz="1800" dirty="0" err="1">
                <a:ea typeface="Calibri"/>
              </a:rPr>
              <a:t>Razumeti</a:t>
            </a:r>
            <a:r>
              <a:rPr lang="en-IE" sz="1800" dirty="0">
                <a:ea typeface="Calibri"/>
              </a:rPr>
              <a:t> </a:t>
            </a:r>
            <a:r>
              <a:rPr lang="en-IE" sz="1800" dirty="0" err="1">
                <a:ea typeface="Calibri"/>
              </a:rPr>
              <a:t>vlogo</a:t>
            </a:r>
            <a:r>
              <a:rPr lang="en-IE" sz="1800" dirty="0">
                <a:ea typeface="Calibri"/>
              </a:rPr>
              <a:t> </a:t>
            </a:r>
            <a:r>
              <a:rPr lang="en-IE" sz="1800" dirty="0" err="1">
                <a:ea typeface="Calibri"/>
              </a:rPr>
              <a:t>financiranja</a:t>
            </a:r>
            <a:r>
              <a:rPr lang="en-IE" sz="1800" dirty="0">
                <a:ea typeface="Calibri"/>
              </a:rPr>
              <a:t> </a:t>
            </a:r>
            <a:r>
              <a:rPr lang="en-IE" sz="1800" dirty="0" err="1">
                <a:ea typeface="Calibri"/>
              </a:rPr>
              <a:t>infrastrukture</a:t>
            </a:r>
            <a:r>
              <a:rPr lang="en-IE" sz="1800" dirty="0">
                <a:ea typeface="Calibri"/>
              </a:rPr>
              <a:t> in </a:t>
            </a:r>
            <a:r>
              <a:rPr lang="en-IE" sz="1800" dirty="0" err="1">
                <a:ea typeface="Calibri"/>
              </a:rPr>
              <a:t>okolja</a:t>
            </a:r>
            <a:r>
              <a:rPr lang="en-IE" sz="1800" dirty="0">
                <a:ea typeface="Calibri"/>
              </a:rPr>
              <a:t> v </a:t>
            </a:r>
            <a:r>
              <a:rPr lang="en-IE" sz="1800" dirty="0" err="1">
                <a:ea typeface="Calibri"/>
              </a:rPr>
              <a:t>projektih</a:t>
            </a:r>
            <a:r>
              <a:rPr lang="en-IE" sz="1800" dirty="0">
                <a:ea typeface="Calibri"/>
              </a:rPr>
              <a:t> Epic Stays.</a:t>
            </a:r>
          </a:p>
          <a:p>
            <a:pPr marL="285750" indent="-285750" algn="l">
              <a:lnSpc>
                <a:spcPct val="100000"/>
              </a:lnSpc>
              <a:spcAft>
                <a:spcPts val="600"/>
              </a:spcAft>
              <a:buFont typeface="Arial" panose="020B0604020202020204" pitchFamily="34" charset="0"/>
              <a:buChar char="•"/>
            </a:pPr>
            <a:r>
              <a:rPr lang="en-IE" sz="1800" dirty="0" err="1">
                <a:ea typeface="Calibri"/>
              </a:rPr>
              <a:t>Prepoznajte</a:t>
            </a:r>
            <a:r>
              <a:rPr lang="en-IE" sz="1800" dirty="0">
                <a:ea typeface="Calibri"/>
              </a:rPr>
              <a:t>, </a:t>
            </a:r>
            <a:r>
              <a:rPr lang="en-IE" sz="1800" dirty="0" err="1">
                <a:ea typeface="Calibri"/>
              </a:rPr>
              <a:t>kako</a:t>
            </a:r>
            <a:r>
              <a:rPr lang="en-IE" sz="1800" dirty="0">
                <a:ea typeface="Calibri"/>
              </a:rPr>
              <a:t> </a:t>
            </a:r>
            <a:r>
              <a:rPr lang="en-IE" sz="1800" dirty="0" err="1">
                <a:ea typeface="Calibri"/>
              </a:rPr>
              <a:t>nordijska</a:t>
            </a:r>
            <a:r>
              <a:rPr lang="en-IE" sz="1800" dirty="0">
                <a:ea typeface="Calibri"/>
              </a:rPr>
              <a:t> in EU </a:t>
            </a:r>
            <a:r>
              <a:rPr lang="en-IE" sz="1800" dirty="0" err="1">
                <a:ea typeface="Calibri"/>
              </a:rPr>
              <a:t>podprta</a:t>
            </a:r>
            <a:r>
              <a:rPr lang="en-IE" sz="1800" dirty="0">
                <a:ea typeface="Calibri"/>
              </a:rPr>
              <a:t> </a:t>
            </a:r>
            <a:r>
              <a:rPr lang="en-IE" sz="1800" dirty="0" err="1">
                <a:ea typeface="Calibri"/>
              </a:rPr>
              <a:t>zelena</a:t>
            </a:r>
            <a:r>
              <a:rPr lang="en-IE" sz="1800" dirty="0">
                <a:ea typeface="Calibri"/>
              </a:rPr>
              <a:t> </a:t>
            </a:r>
            <a:r>
              <a:rPr lang="en-IE" sz="1800" dirty="0" err="1">
                <a:ea typeface="Calibri"/>
              </a:rPr>
              <a:t>posojilna</a:t>
            </a:r>
            <a:r>
              <a:rPr lang="en-IE" sz="1800" dirty="0">
                <a:ea typeface="Calibri"/>
              </a:rPr>
              <a:t> </a:t>
            </a:r>
            <a:r>
              <a:rPr lang="en-IE" sz="1800" dirty="0" err="1">
                <a:ea typeface="Calibri"/>
              </a:rPr>
              <a:t>jamstva</a:t>
            </a:r>
            <a:r>
              <a:rPr lang="en-IE" sz="1800" dirty="0">
                <a:ea typeface="Calibri"/>
              </a:rPr>
              <a:t> </a:t>
            </a:r>
            <a:r>
              <a:rPr lang="en-IE" sz="1800" dirty="0" err="1">
                <a:ea typeface="Calibri"/>
              </a:rPr>
              <a:t>podpirajo</a:t>
            </a:r>
            <a:r>
              <a:rPr lang="en-IE" sz="1800" dirty="0">
                <a:ea typeface="Calibri"/>
              </a:rPr>
              <a:t> </a:t>
            </a:r>
            <a:r>
              <a:rPr lang="en-IE" sz="1800" dirty="0" err="1">
                <a:ea typeface="Calibri"/>
              </a:rPr>
              <a:t>geotermalne</a:t>
            </a:r>
            <a:r>
              <a:rPr lang="en-IE" sz="1800" dirty="0">
                <a:ea typeface="Calibri"/>
              </a:rPr>
              <a:t>, </a:t>
            </a:r>
            <a:r>
              <a:rPr lang="en-IE" sz="1800" dirty="0" err="1">
                <a:ea typeface="Calibri"/>
              </a:rPr>
              <a:t>ekološke</a:t>
            </a:r>
            <a:r>
              <a:rPr lang="en-IE" sz="1800" dirty="0">
                <a:ea typeface="Calibri"/>
              </a:rPr>
              <a:t> </a:t>
            </a:r>
            <a:r>
              <a:rPr lang="en-IE" sz="1800" dirty="0" err="1">
                <a:ea typeface="Calibri"/>
              </a:rPr>
              <a:t>gradnje</a:t>
            </a:r>
            <a:r>
              <a:rPr lang="en-IE" sz="1800" dirty="0">
                <a:ea typeface="Calibri"/>
              </a:rPr>
              <a:t> in </a:t>
            </a:r>
            <a:r>
              <a:rPr lang="en-IE" sz="1800" dirty="0" err="1">
                <a:ea typeface="Calibri"/>
              </a:rPr>
              <a:t>rešitve</a:t>
            </a:r>
            <a:r>
              <a:rPr lang="en-IE" sz="1800" dirty="0">
                <a:ea typeface="Calibri"/>
              </a:rPr>
              <a:t> </a:t>
            </a:r>
            <a:r>
              <a:rPr lang="en-IE" sz="1800" dirty="0" err="1">
                <a:ea typeface="Calibri"/>
              </a:rPr>
              <a:t>brez</a:t>
            </a:r>
            <a:r>
              <a:rPr lang="en-IE" sz="1800" dirty="0">
                <a:ea typeface="Calibri"/>
              </a:rPr>
              <a:t> </a:t>
            </a:r>
            <a:r>
              <a:rPr lang="en-IE" sz="1800" dirty="0" err="1">
                <a:ea typeface="Calibri"/>
              </a:rPr>
              <a:t>omrežja</a:t>
            </a:r>
            <a:r>
              <a:rPr lang="en-IE" sz="1800" dirty="0">
                <a:ea typeface="Calibri"/>
              </a:rPr>
              <a:t>.</a:t>
            </a:r>
          </a:p>
          <a:p>
            <a:pPr marL="285750" indent="-285750" algn="l">
              <a:lnSpc>
                <a:spcPct val="100000"/>
              </a:lnSpc>
              <a:spcAft>
                <a:spcPts val="600"/>
              </a:spcAft>
              <a:buFont typeface="Arial" panose="020B0604020202020204" pitchFamily="34" charset="0"/>
              <a:buChar char="•"/>
            </a:pPr>
            <a:r>
              <a:rPr lang="en-IE" sz="1800" dirty="0" err="1">
                <a:ea typeface="Calibri"/>
              </a:rPr>
              <a:t>Oceniti</a:t>
            </a:r>
            <a:r>
              <a:rPr lang="en-IE" sz="1800" dirty="0">
                <a:ea typeface="Calibri"/>
              </a:rPr>
              <a:t>, </a:t>
            </a:r>
            <a:r>
              <a:rPr lang="en-IE" sz="1800" dirty="0" err="1">
                <a:ea typeface="Calibri"/>
              </a:rPr>
              <a:t>kako</a:t>
            </a:r>
            <a:r>
              <a:rPr lang="en-IE" sz="1800" dirty="0">
                <a:ea typeface="Calibri"/>
              </a:rPr>
              <a:t> </a:t>
            </a:r>
            <a:r>
              <a:rPr lang="en-IE" sz="1800" dirty="0" err="1">
                <a:ea typeface="Calibri"/>
              </a:rPr>
              <a:t>uskladiti</a:t>
            </a:r>
            <a:r>
              <a:rPr lang="en-IE" sz="1800" dirty="0">
                <a:ea typeface="Calibri"/>
              </a:rPr>
              <a:t> </a:t>
            </a:r>
            <a:r>
              <a:rPr lang="en-IE" sz="1800" dirty="0" err="1">
                <a:ea typeface="Calibri"/>
              </a:rPr>
              <a:t>projekte</a:t>
            </a:r>
            <a:r>
              <a:rPr lang="en-IE" sz="1800" dirty="0">
                <a:ea typeface="Calibri"/>
              </a:rPr>
              <a:t> s </a:t>
            </a:r>
            <a:r>
              <a:rPr lang="en-IE" sz="1800" dirty="0" err="1">
                <a:ea typeface="Calibri"/>
              </a:rPr>
              <a:t>prednostnimi</a:t>
            </a:r>
            <a:r>
              <a:rPr lang="en-IE" sz="1800" dirty="0">
                <a:ea typeface="Calibri"/>
              </a:rPr>
              <a:t> </a:t>
            </a:r>
            <a:r>
              <a:rPr lang="en-IE" sz="1800" dirty="0" err="1">
                <a:ea typeface="Calibri"/>
              </a:rPr>
              <a:t>nalogami</a:t>
            </a:r>
            <a:r>
              <a:rPr lang="en-IE" sz="1800" dirty="0">
                <a:ea typeface="Calibri"/>
              </a:rPr>
              <a:t> </a:t>
            </a:r>
            <a:r>
              <a:rPr lang="en-IE" sz="1800" dirty="0" err="1">
                <a:ea typeface="Calibri"/>
              </a:rPr>
              <a:t>posameznih</a:t>
            </a:r>
            <a:r>
              <a:rPr lang="en-IE" sz="1800" dirty="0">
                <a:ea typeface="Calibri"/>
              </a:rPr>
              <a:t> </a:t>
            </a:r>
            <a:r>
              <a:rPr lang="en-IE" sz="1800" dirty="0" err="1">
                <a:ea typeface="Calibri"/>
              </a:rPr>
              <a:t>držav</a:t>
            </a:r>
            <a:r>
              <a:rPr lang="en-IE" sz="1800" dirty="0">
                <a:ea typeface="Calibri"/>
              </a:rPr>
              <a:t> – </a:t>
            </a:r>
            <a:r>
              <a:rPr lang="en-IE" sz="1800" dirty="0" err="1">
                <a:ea typeface="Calibri"/>
              </a:rPr>
              <a:t>zaščita</a:t>
            </a:r>
            <a:r>
              <a:rPr lang="en-IE" sz="1800" dirty="0">
                <a:ea typeface="Calibri"/>
              </a:rPr>
              <a:t> </a:t>
            </a:r>
            <a:r>
              <a:rPr lang="en-IE" sz="1800" dirty="0" err="1">
                <a:ea typeface="Calibri"/>
              </a:rPr>
              <a:t>narave</a:t>
            </a:r>
            <a:r>
              <a:rPr lang="en-IE" sz="1800" dirty="0">
                <a:ea typeface="Calibri"/>
              </a:rPr>
              <a:t>, </a:t>
            </a:r>
            <a:r>
              <a:rPr lang="en-IE" sz="1800" dirty="0" err="1">
                <a:ea typeface="Calibri"/>
              </a:rPr>
              <a:t>razpršitev</a:t>
            </a:r>
            <a:r>
              <a:rPr lang="en-IE" sz="1800" dirty="0">
                <a:ea typeface="Calibri"/>
              </a:rPr>
              <a:t> </a:t>
            </a:r>
            <a:r>
              <a:rPr lang="en-IE" sz="1800" dirty="0" err="1">
                <a:ea typeface="Calibri"/>
              </a:rPr>
              <a:t>turizma</a:t>
            </a:r>
            <a:r>
              <a:rPr lang="en-IE" sz="1800" dirty="0">
                <a:ea typeface="Calibri"/>
              </a:rPr>
              <a:t> in </a:t>
            </a:r>
            <a:r>
              <a:rPr lang="en-IE" sz="1800" dirty="0" err="1">
                <a:ea typeface="Calibri"/>
              </a:rPr>
              <a:t>ekološka</a:t>
            </a:r>
            <a:r>
              <a:rPr lang="en-IE" sz="1800" dirty="0">
                <a:ea typeface="Calibri"/>
              </a:rPr>
              <a:t> </a:t>
            </a:r>
            <a:r>
              <a:rPr lang="en-IE" sz="1800" dirty="0" err="1">
                <a:ea typeface="Calibri"/>
              </a:rPr>
              <a:t>občutljivost</a:t>
            </a:r>
            <a:r>
              <a:rPr lang="en-IE" sz="1800" dirty="0">
                <a:ea typeface="Calibri"/>
              </a:rPr>
              <a:t>.</a:t>
            </a:r>
          </a:p>
          <a:p>
            <a:pPr marL="285750" indent="-285750" algn="l">
              <a:lnSpc>
                <a:spcPct val="100000"/>
              </a:lnSpc>
              <a:spcAft>
                <a:spcPts val="600"/>
              </a:spcAft>
              <a:buFont typeface="Arial" panose="020B0604020202020204" pitchFamily="34" charset="0"/>
              <a:buChar char="•"/>
            </a:pPr>
            <a:r>
              <a:rPr lang="en-IE" sz="1800" dirty="0" err="1">
                <a:ea typeface="Calibri"/>
              </a:rPr>
              <a:t>Predstaviti</a:t>
            </a:r>
            <a:r>
              <a:rPr lang="en-IE" sz="1800" dirty="0">
                <a:ea typeface="Calibri"/>
              </a:rPr>
              <a:t> </a:t>
            </a:r>
            <a:r>
              <a:rPr lang="en-IE" sz="1800" dirty="0" err="1">
                <a:ea typeface="Calibri"/>
              </a:rPr>
              <a:t>strategije</a:t>
            </a:r>
            <a:r>
              <a:rPr lang="en-IE" sz="1800" dirty="0">
                <a:ea typeface="Calibri"/>
              </a:rPr>
              <a:t> za </a:t>
            </a:r>
            <a:r>
              <a:rPr lang="en-IE" sz="1800" dirty="0" err="1">
                <a:ea typeface="Calibri"/>
              </a:rPr>
              <a:t>zmanjšanje</a:t>
            </a:r>
            <a:r>
              <a:rPr lang="en-IE" sz="1800" dirty="0">
                <a:ea typeface="Calibri"/>
              </a:rPr>
              <a:t> </a:t>
            </a:r>
            <a:r>
              <a:rPr lang="en-IE" sz="1800" dirty="0" err="1">
                <a:ea typeface="Calibri"/>
              </a:rPr>
              <a:t>obremenitve</a:t>
            </a:r>
            <a:r>
              <a:rPr lang="en-IE" sz="1800" dirty="0">
                <a:ea typeface="Calibri"/>
              </a:rPr>
              <a:t> </a:t>
            </a:r>
            <a:r>
              <a:rPr lang="en-IE" sz="1800" dirty="0" err="1">
                <a:ea typeface="Calibri"/>
              </a:rPr>
              <a:t>naravnih</a:t>
            </a:r>
            <a:r>
              <a:rPr lang="en-IE" sz="1800" dirty="0">
                <a:ea typeface="Calibri"/>
              </a:rPr>
              <a:t> </a:t>
            </a:r>
            <a:r>
              <a:rPr lang="en-IE" sz="1800" dirty="0" err="1">
                <a:ea typeface="Calibri"/>
              </a:rPr>
              <a:t>lokacij</a:t>
            </a:r>
            <a:r>
              <a:rPr lang="en-IE" sz="1800" dirty="0">
                <a:ea typeface="Calibri"/>
              </a:rPr>
              <a:t>.</a:t>
            </a:r>
          </a:p>
          <a:p>
            <a:pPr marL="285750" indent="-285750" algn="l">
              <a:lnSpc>
                <a:spcPct val="100000"/>
              </a:lnSpc>
              <a:spcAft>
                <a:spcPts val="600"/>
              </a:spcAft>
              <a:buFont typeface="Arial" panose="020B0604020202020204" pitchFamily="34" charset="0"/>
              <a:buChar char="•"/>
            </a:pPr>
            <a:r>
              <a:rPr lang="en-IE" sz="1800" dirty="0" err="1">
                <a:ea typeface="Calibri"/>
              </a:rPr>
              <a:t>Okrepite</a:t>
            </a:r>
            <a:r>
              <a:rPr lang="en-IE" sz="1800" dirty="0">
                <a:ea typeface="Calibri"/>
              </a:rPr>
              <a:t> </a:t>
            </a:r>
            <a:r>
              <a:rPr lang="en-IE" sz="1800" dirty="0" err="1">
                <a:ea typeface="Calibri"/>
              </a:rPr>
              <a:t>projektne</a:t>
            </a:r>
            <a:r>
              <a:rPr lang="en-IE" sz="1800" dirty="0">
                <a:ea typeface="Calibri"/>
              </a:rPr>
              <a:t> </a:t>
            </a:r>
            <a:r>
              <a:rPr lang="en-IE" sz="1800" dirty="0" err="1">
                <a:ea typeface="Calibri"/>
              </a:rPr>
              <a:t>predloge</a:t>
            </a:r>
            <a:r>
              <a:rPr lang="en-IE" sz="1800" dirty="0">
                <a:ea typeface="Calibri"/>
              </a:rPr>
              <a:t> s </a:t>
            </a:r>
            <a:r>
              <a:rPr lang="en-IE" sz="1800" dirty="0" err="1">
                <a:ea typeface="Calibri"/>
              </a:rPr>
              <a:t>sodelovanjem</a:t>
            </a:r>
            <a:r>
              <a:rPr lang="en-IE" sz="1800" dirty="0">
                <a:ea typeface="Calibri"/>
              </a:rPr>
              <a:t> z </a:t>
            </a:r>
            <a:r>
              <a:rPr lang="en-IE" sz="1800" dirty="0" err="1">
                <a:ea typeface="Calibri"/>
              </a:rPr>
              <a:t>lokalnimi</a:t>
            </a:r>
            <a:r>
              <a:rPr lang="en-IE" sz="1800" dirty="0">
                <a:ea typeface="Calibri"/>
              </a:rPr>
              <a:t> </a:t>
            </a:r>
            <a:r>
              <a:rPr lang="en-IE" sz="1800" dirty="0" err="1">
                <a:ea typeface="Calibri"/>
              </a:rPr>
              <a:t>organi</a:t>
            </a:r>
            <a:r>
              <a:rPr lang="en-IE" sz="1800" dirty="0">
                <a:ea typeface="Calibri"/>
              </a:rPr>
              <a:t>.</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29736" y="1712686"/>
            <a:ext cx="3467091" cy="1426647"/>
          </a:xfrm>
        </p:spPr>
        <p:txBody>
          <a:bodyPr/>
          <a:lstStyle/>
          <a:p>
            <a:r>
              <a:rPr lang="en-IE" sz="2800" dirty="0" err="1">
                <a:latin typeface="Calibri"/>
                <a:ea typeface="Calibri"/>
                <a:cs typeface="Calibri"/>
              </a:rPr>
              <a:t>Financiranje</a:t>
            </a:r>
            <a:r>
              <a:rPr lang="en-IE" sz="2800" dirty="0">
                <a:latin typeface="Calibri"/>
                <a:ea typeface="Calibri"/>
                <a:cs typeface="Calibri"/>
              </a:rPr>
              <a:t> </a:t>
            </a:r>
            <a:r>
              <a:rPr lang="en-IE" sz="2800" dirty="0" err="1">
                <a:latin typeface="Calibri"/>
                <a:ea typeface="Calibri"/>
                <a:cs typeface="Calibri"/>
              </a:rPr>
              <a:t>naložb</a:t>
            </a:r>
            <a:r>
              <a:rPr lang="en-IE" sz="2800" dirty="0">
                <a:latin typeface="Calibri"/>
                <a:ea typeface="Calibri"/>
                <a:cs typeface="Calibri"/>
              </a:rPr>
              <a:t>, </a:t>
            </a:r>
            <a:r>
              <a:rPr lang="en-IE" sz="2800" dirty="0" err="1">
                <a:latin typeface="Calibri"/>
                <a:ea typeface="Calibri"/>
                <a:cs typeface="Calibri"/>
              </a:rPr>
              <a:t>vloge</a:t>
            </a:r>
            <a:r>
              <a:rPr lang="en-IE" sz="2800" dirty="0">
                <a:latin typeface="Calibri"/>
                <a:ea typeface="Calibri"/>
                <a:cs typeface="Calibri"/>
              </a:rPr>
              <a:t> za </a:t>
            </a:r>
            <a:r>
              <a:rPr lang="en-IE" sz="2800" dirty="0" err="1">
                <a:latin typeface="Calibri"/>
                <a:ea typeface="Calibri"/>
                <a:cs typeface="Calibri"/>
              </a:rPr>
              <a:t>subvencije</a:t>
            </a:r>
            <a:r>
              <a:rPr lang="en-IE" sz="2800" dirty="0">
                <a:latin typeface="Calibri"/>
                <a:ea typeface="Calibri"/>
                <a:cs typeface="Calibri"/>
              </a:rPr>
              <a:t> in </a:t>
            </a:r>
            <a:r>
              <a:rPr lang="en-IE" sz="2800" dirty="0" err="1">
                <a:latin typeface="Calibri"/>
                <a:ea typeface="Calibri"/>
                <a:cs typeface="Calibri"/>
              </a:rPr>
              <a:t>predstavitev</a:t>
            </a:r>
            <a:r>
              <a:rPr lang="en-IE" sz="2800" dirty="0">
                <a:latin typeface="Calibri"/>
                <a:ea typeface="Calibri"/>
                <a:cs typeface="Calibri"/>
              </a:rPr>
              <a:t> </a:t>
            </a:r>
            <a:r>
              <a:rPr lang="en-IE" sz="2800" dirty="0" err="1">
                <a:latin typeface="Calibri"/>
                <a:ea typeface="Calibri"/>
                <a:cs typeface="Calibri"/>
              </a:rPr>
              <a:t>vaše</a:t>
            </a:r>
            <a:r>
              <a:rPr lang="en-IE" sz="2800" dirty="0">
                <a:latin typeface="Calibri"/>
                <a:ea typeface="Calibri"/>
                <a:cs typeface="Calibri"/>
              </a:rPr>
              <a:t> </a:t>
            </a:r>
            <a:r>
              <a:rPr lang="en-IE" sz="2800" dirty="0" err="1">
                <a:latin typeface="Calibri"/>
                <a:ea typeface="Calibri"/>
                <a:cs typeface="Calibri"/>
              </a:rPr>
              <a:t>ideje</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7</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21</a:t>
            </a:fld>
            <a:endParaRPr lang="fr-CA"/>
          </a:p>
        </p:txBody>
      </p:sp>
    </p:spTree>
    <p:extLst>
      <p:ext uri="{BB962C8B-B14F-4D97-AF65-F5344CB8AC3E}">
        <p14:creationId xmlns:p14="http://schemas.microsoft.com/office/powerpoint/2010/main" val="373864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45099" y="3313595"/>
            <a:ext cx="7199709" cy="6648074"/>
          </a:xfrm>
        </p:spPr>
        <p:txBody>
          <a:bodyPr numCol="1"/>
          <a:lstStyle/>
          <a:p>
            <a:pPr algn="l">
              <a:lnSpc>
                <a:spcPct val="100000"/>
              </a:lnSpc>
              <a:spcAft>
                <a:spcPts val="600"/>
              </a:spcAft>
            </a:pPr>
            <a:r>
              <a:rPr kumimoji="0" lang="en-IE" sz="2000" b="1" i="0" u="none" strike="noStrike" kern="1200" cap="none" spc="0" normalizeH="0" baseline="0" noProof="0">
                <a:ln>
                  <a:noFill/>
                </a:ln>
                <a:solidFill>
                  <a:srgbClr val="459597"/>
                </a:solidFill>
                <a:effectLst/>
                <a:uLnTx/>
                <a:uFillTx/>
                <a:latin typeface="Calibri" panose="020F0502020204030204" pitchFamily="34" charset="0"/>
                <a:ea typeface="+mn-ea"/>
                <a:cs typeface="Calibri" panose="020F0502020204030204" pitchFamily="34" charset="0"/>
              </a:rPr>
              <a:t>Pregled modula</a:t>
            </a:r>
            <a:endParaRPr lang="en-IE" sz="2000">
              <a:latin typeface="Calibri"/>
              <a:ea typeface="Calibri"/>
              <a:cs typeface="Calibri"/>
            </a:endParaRPr>
          </a:p>
          <a:p>
            <a:pPr algn="l">
              <a:lnSpc>
                <a:spcPct val="100000"/>
              </a:lnSpc>
              <a:spcAft>
                <a:spcPts val="600"/>
              </a:spcAft>
            </a:pPr>
            <a:r>
              <a:rPr lang="en-IE" sz="1800">
                <a:latin typeface="Calibri"/>
                <a:ea typeface="Calibri"/>
                <a:cs typeface="Calibri"/>
              </a:rPr>
              <a:t>Ta modul predstavlja temeljna načela finančnega upravljanja, ki vam bodo pomagala zgraditi odporno in donosno podjetje, ne glede na to, ali šele začenjate ali krepite obstoječe podjetje. Od izbire pravega poslovnega modela in opredelitve virov prihodkov do razumevanja stroškov, cenovnih strategij in dolgoročnega upravljanja tveganj – ta modul ponuja načrt za ustvarjanje finančno uspešne in vrednotno usmerjene ponudbe namestitev.</a:t>
            </a:r>
          </a:p>
          <a:p>
            <a:pPr algn="l">
              <a:lnSpc>
                <a:spcPct val="100000"/>
              </a:lnSpc>
              <a:spcAft>
                <a:spcPts val="600"/>
              </a:spcAft>
            </a:pPr>
            <a:r>
              <a:rPr kumimoji="0" lang="en-IE" sz="2000" b="1" i="0" u="none" strike="noStrike" kern="1200" cap="none" spc="0" normalizeH="0" baseline="0" noProof="0">
                <a:ln>
                  <a:noFill/>
                </a:ln>
                <a:solidFill>
                  <a:srgbClr val="459597"/>
                </a:solidFill>
                <a:effectLst/>
                <a:uLnTx/>
                <a:uFillTx/>
                <a:latin typeface="Calibri" panose="020F0502020204030204" pitchFamily="34" charset="0"/>
                <a:ea typeface="+mn-ea"/>
                <a:cs typeface="Calibri" panose="020F0502020204030204" pitchFamily="34" charset="0"/>
              </a:rPr>
              <a:t>Cilji učenja</a:t>
            </a:r>
          </a:p>
          <a:p>
            <a:pPr marL="285750" indent="-285750" algn="l">
              <a:lnSpc>
                <a:spcPct val="100000"/>
              </a:lnSpc>
              <a:spcAft>
                <a:spcPts val="600"/>
              </a:spcAft>
              <a:buFont typeface="Arial" panose="020B0604020202020204" pitchFamily="34" charset="0"/>
              <a:buChar char="•"/>
            </a:pPr>
            <a:r>
              <a:rPr lang="en-IE" sz="1800">
                <a:ea typeface="Calibri"/>
              </a:rPr>
              <a:t>Razumevanje vloge in pomena finančnega upravljanja v turističnih nastanitvenih podjetjih.</a:t>
            </a:r>
          </a:p>
          <a:p>
            <a:pPr marL="285750" indent="-285750" algn="l">
              <a:lnSpc>
                <a:spcPct val="100000"/>
              </a:lnSpc>
              <a:spcAft>
                <a:spcPts val="600"/>
              </a:spcAft>
              <a:buFont typeface="Arial" panose="020B0604020202020204" pitchFamily="34" charset="0"/>
              <a:buChar char="•"/>
            </a:pPr>
            <a:r>
              <a:rPr lang="en-IE" sz="1800">
                <a:ea typeface="Calibri"/>
              </a:rPr>
              <a:t>Opredeliti poslovni model nastanitve v finančnem smislu, usklajen z vašimi vrednotami, lokacijo in trgom.</a:t>
            </a:r>
          </a:p>
          <a:p>
            <a:pPr marL="285750" indent="-285750" algn="l">
              <a:lnSpc>
                <a:spcPct val="100000"/>
              </a:lnSpc>
              <a:spcAft>
                <a:spcPts val="600"/>
              </a:spcAft>
              <a:buFont typeface="Arial" panose="020B0604020202020204" pitchFamily="34" charset="0"/>
              <a:buChar char="•"/>
            </a:pPr>
            <a:r>
              <a:rPr lang="en-IE" sz="1800">
                <a:ea typeface="Calibri"/>
              </a:rPr>
              <a:t>Prepoznajte razliko med različnimi lastniškimi strukturami in kaj vsaka od njih pomeni za financiranje in poslovanje.</a:t>
            </a:r>
          </a:p>
          <a:p>
            <a:pPr marL="285750" indent="-285750" algn="l">
              <a:lnSpc>
                <a:spcPct val="100000"/>
              </a:lnSpc>
              <a:spcAft>
                <a:spcPts val="600"/>
              </a:spcAft>
              <a:buFont typeface="Arial" panose="020B0604020202020204" pitchFamily="34" charset="0"/>
              <a:buChar char="•"/>
            </a:pPr>
            <a:r>
              <a:rPr lang="en-IE" sz="1800">
                <a:ea typeface="Calibri"/>
              </a:rPr>
              <a:t>Opredeliti primarne in sekundarne vire prihodkov za oblikovanje bolj odporne strategije prihodkov.</a:t>
            </a:r>
          </a:p>
          <a:p>
            <a:pPr marL="285750" indent="-285750" algn="l">
              <a:lnSpc>
                <a:spcPct val="100000"/>
              </a:lnSpc>
              <a:spcAft>
                <a:spcPts val="600"/>
              </a:spcAft>
              <a:buFont typeface="Arial" panose="020B0604020202020204" pitchFamily="34" charset="0"/>
              <a:buChar char="•"/>
            </a:pPr>
            <a:r>
              <a:rPr lang="en-IE" sz="1800">
                <a:ea typeface="Calibri"/>
              </a:rPr>
              <a:t>Načrtujte svoj zaslužek na podlagi zmogljivosti, sezonskosti in ponujenih storitev.</a:t>
            </a:r>
          </a:p>
          <a:p>
            <a:pPr marL="285750" indent="-285750" algn="l">
              <a:lnSpc>
                <a:spcPct val="100000"/>
              </a:lnSpc>
              <a:spcAft>
                <a:spcPts val="600"/>
              </a:spcAft>
              <a:buFont typeface="Arial" panose="020B0604020202020204" pitchFamily="34" charset="0"/>
              <a:buChar char="•"/>
            </a:pPr>
            <a:r>
              <a:rPr lang="en-IE" sz="1800">
                <a:ea typeface="Calibri"/>
              </a:rPr>
              <a:t>Začnite sprejemati premišljene, strateške odločitve, ki podpirajo dolgoročno poslovno uspešnost.</a:t>
            </a: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768742"/>
            <a:ext cx="3467091" cy="1249395"/>
          </a:xfrm>
        </p:spPr>
        <p:txBody>
          <a:bodyPr/>
          <a:lstStyle/>
          <a:p>
            <a:r>
              <a:rPr lang="en-IE" sz="2800" dirty="0" err="1">
                <a:latin typeface="Calibri"/>
                <a:ea typeface="Calibri"/>
                <a:cs typeface="Calibri"/>
              </a:rPr>
              <a:t>Ustvarjanje</a:t>
            </a:r>
            <a:r>
              <a:rPr lang="en-IE" sz="2800" dirty="0">
                <a:latin typeface="Calibri"/>
                <a:ea typeface="Calibri"/>
                <a:cs typeface="Calibri"/>
              </a:rPr>
              <a:t> </a:t>
            </a:r>
            <a:r>
              <a:rPr lang="en-IE" sz="2800" dirty="0" err="1">
                <a:latin typeface="Calibri"/>
                <a:ea typeface="Calibri"/>
                <a:cs typeface="Calibri"/>
              </a:rPr>
              <a:t>uspešnosti</a:t>
            </a:r>
            <a:r>
              <a:rPr lang="en-IE" sz="2800" dirty="0">
                <a:latin typeface="Calibri"/>
                <a:ea typeface="Calibri"/>
                <a:cs typeface="Calibri"/>
              </a:rPr>
              <a:t> – </a:t>
            </a:r>
            <a:r>
              <a:rPr lang="en-IE" sz="2800" dirty="0" err="1">
                <a:latin typeface="Calibri"/>
                <a:ea typeface="Calibri"/>
                <a:cs typeface="Calibri"/>
              </a:rPr>
              <a:t>načrtovanje</a:t>
            </a:r>
            <a:r>
              <a:rPr lang="en-IE" sz="2800" dirty="0">
                <a:latin typeface="Calibri"/>
                <a:ea typeface="Calibri"/>
                <a:cs typeface="Calibri"/>
              </a:rPr>
              <a:t> in </a:t>
            </a:r>
            <a:r>
              <a:rPr lang="en-IE" sz="2800" dirty="0" err="1">
                <a:latin typeface="Calibri"/>
                <a:ea typeface="Calibri"/>
                <a:cs typeface="Calibri"/>
              </a:rPr>
              <a:t>dolgoročna</a:t>
            </a:r>
            <a:r>
              <a:rPr lang="en-IE" sz="2800" dirty="0">
                <a:latin typeface="Calibri"/>
                <a:ea typeface="Calibri"/>
                <a:cs typeface="Calibri"/>
              </a:rPr>
              <a:t> </a:t>
            </a:r>
            <a:r>
              <a:rPr lang="en-IE" sz="2800" dirty="0" err="1">
                <a:latin typeface="Calibri"/>
                <a:ea typeface="Calibri"/>
                <a:cs typeface="Calibri"/>
              </a:rPr>
              <a:t>finančna</a:t>
            </a:r>
            <a:r>
              <a:rPr lang="en-IE" sz="2800" dirty="0">
                <a:latin typeface="Calibri"/>
                <a:ea typeface="Calibri"/>
                <a:cs typeface="Calibri"/>
              </a:rPr>
              <a:t> </a:t>
            </a:r>
            <a:r>
              <a:rPr lang="en-IE" sz="2800" dirty="0" err="1">
                <a:latin typeface="Calibri"/>
                <a:ea typeface="Calibri"/>
                <a:cs typeface="Calibri"/>
              </a:rPr>
              <a:t>stabilnost</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a:latin typeface="Calibri"/>
                <a:ea typeface="Open Sans"/>
                <a:cs typeface="Calibri"/>
              </a:rPr>
              <a:t>Modul 8</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22</a:t>
            </a:fld>
            <a:endParaRPr lang="fr-CA"/>
          </a:p>
        </p:txBody>
      </p:sp>
    </p:spTree>
    <p:extLst>
      <p:ext uri="{BB962C8B-B14F-4D97-AF65-F5344CB8AC3E}">
        <p14:creationId xmlns:p14="http://schemas.microsoft.com/office/powerpoint/2010/main" val="1943156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41804-D670-89A1-F2AE-F5655E4AB8DD}"/>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4A590751-8CA8-029E-2318-17976A6ADDFC}"/>
              </a:ext>
            </a:extLst>
          </p:cNvPr>
          <p:cNvSpPr>
            <a:spLocks noGrp="1"/>
          </p:cNvSpPr>
          <p:nvPr>
            <p:ph type="body" sz="quarter" idx="32"/>
          </p:nvPr>
        </p:nvSpPr>
        <p:spPr>
          <a:xfrm>
            <a:off x="667211" y="3658764"/>
            <a:ext cx="6611217" cy="6222066"/>
          </a:xfrm>
        </p:spPr>
        <p:txBody>
          <a:bodyPr numCol="1"/>
          <a:lstStyle/>
          <a:p>
            <a:pPr algn="l">
              <a:lnSpc>
                <a:spcPct val="100000"/>
              </a:lnSpc>
              <a:spcAft>
                <a:spcPts val="600"/>
              </a:spcAft>
            </a:pPr>
            <a:r>
              <a:rPr lang="en-IE" sz="2000" b="1" dirty="0"/>
              <a:t>Ob </a:t>
            </a:r>
            <a:r>
              <a:rPr lang="en-IE" sz="2000" b="1" dirty="0" err="1"/>
              <a:t>koncu</a:t>
            </a:r>
            <a:r>
              <a:rPr lang="en-IE" sz="2000" b="1" dirty="0"/>
              <a:t> </a:t>
            </a:r>
            <a:r>
              <a:rPr lang="en-IE" sz="2000" b="1" dirty="0" err="1"/>
              <a:t>tečaja</a:t>
            </a:r>
            <a:r>
              <a:rPr lang="en-IE" sz="2000" b="1" dirty="0"/>
              <a:t> </a:t>
            </a:r>
            <a:r>
              <a:rPr lang="en-IE" sz="2000" b="1" dirty="0" err="1"/>
              <a:t>bodo</a:t>
            </a:r>
            <a:r>
              <a:rPr lang="en-IE" sz="2000" b="1" dirty="0"/>
              <a:t> </a:t>
            </a:r>
            <a:r>
              <a:rPr lang="en-IE" sz="2000" b="1" dirty="0" err="1"/>
              <a:t>trenerji</a:t>
            </a:r>
            <a:r>
              <a:rPr lang="en-IE" sz="2000" b="1" dirty="0"/>
              <a:t> in </a:t>
            </a:r>
            <a:r>
              <a:rPr lang="en-IE" sz="2000" b="1" dirty="0" err="1"/>
              <a:t>študenti</a:t>
            </a:r>
            <a:r>
              <a:rPr lang="en-IE" sz="2000" b="1" dirty="0"/>
              <a:t> </a:t>
            </a:r>
            <a:r>
              <a:rPr lang="en-IE" sz="2000" b="1" dirty="0" err="1"/>
              <a:t>sposobni</a:t>
            </a:r>
            <a:r>
              <a:rPr lang="en-IE" sz="2000" b="1" dirty="0"/>
              <a:t> </a:t>
            </a:r>
            <a:r>
              <a:rPr lang="en-IE" sz="2000" b="1" dirty="0" err="1"/>
              <a:t>sodelovati</a:t>
            </a:r>
            <a:r>
              <a:rPr lang="en-IE" sz="2000" b="1" dirty="0"/>
              <a:t> </a:t>
            </a:r>
            <a:r>
              <a:rPr lang="en-IE" sz="2000" b="1" dirty="0" err="1"/>
              <a:t>pri</a:t>
            </a:r>
            <a:r>
              <a:rPr lang="en-IE" sz="2000" b="1" dirty="0"/>
              <a:t>:</a:t>
            </a:r>
          </a:p>
          <a:p>
            <a:pPr algn="l">
              <a:lnSpc>
                <a:spcPct val="100000"/>
              </a:lnSpc>
              <a:spcAft>
                <a:spcPts val="600"/>
              </a:spcAft>
            </a:pPr>
            <a:endParaRPr lang="en-IE" sz="2000" dirty="0"/>
          </a:p>
          <a:p>
            <a:pPr marL="342900" indent="-342900" algn="l">
              <a:lnSpc>
                <a:spcPct val="100000"/>
              </a:lnSpc>
              <a:spcAft>
                <a:spcPts val="600"/>
              </a:spcAft>
              <a:buFont typeface="Wingdings" panose="05000000000000000000" pitchFamily="2" charset="2"/>
              <a:buChar char="Ø"/>
            </a:pPr>
            <a:r>
              <a:rPr lang="en-IE" sz="2000" dirty="0" err="1"/>
              <a:t>Ustvarjanju</a:t>
            </a:r>
            <a:r>
              <a:rPr lang="en-IE" sz="2000" dirty="0"/>
              <a:t> </a:t>
            </a:r>
            <a:r>
              <a:rPr lang="en-IE" sz="2000" dirty="0" err="1"/>
              <a:t>prilagojenega</a:t>
            </a:r>
            <a:r>
              <a:rPr lang="en-IE" sz="2000" dirty="0"/>
              <a:t> </a:t>
            </a:r>
            <a:r>
              <a:rPr lang="en-IE" sz="2000" dirty="0" err="1"/>
              <a:t>poslovnega</a:t>
            </a:r>
            <a:r>
              <a:rPr lang="en-IE" sz="2000" dirty="0"/>
              <a:t> </a:t>
            </a:r>
            <a:r>
              <a:rPr lang="en-IE" sz="2000" dirty="0" err="1"/>
              <a:t>modela</a:t>
            </a:r>
            <a:r>
              <a:rPr lang="en-IE" sz="2000" dirty="0"/>
              <a:t>, ki </a:t>
            </a:r>
            <a:r>
              <a:rPr lang="en-IE" sz="2000" dirty="0" err="1"/>
              <a:t>ustreza</a:t>
            </a:r>
            <a:r>
              <a:rPr lang="en-IE" sz="2000" dirty="0"/>
              <a:t> </a:t>
            </a:r>
            <a:r>
              <a:rPr lang="en-IE" sz="2000" dirty="0" err="1"/>
              <a:t>njihovi</a:t>
            </a:r>
            <a:r>
              <a:rPr lang="en-IE" sz="2000" dirty="0"/>
              <a:t> </a:t>
            </a:r>
            <a:r>
              <a:rPr lang="en-IE" sz="2000" dirty="0" err="1"/>
              <a:t>poslovni</a:t>
            </a:r>
            <a:r>
              <a:rPr lang="en-IE" sz="2000" dirty="0"/>
              <a:t> </a:t>
            </a:r>
            <a:r>
              <a:rPr lang="en-IE" sz="2000" dirty="0" err="1"/>
              <a:t>viziji</a:t>
            </a:r>
            <a:r>
              <a:rPr lang="en-IE" sz="2000" dirty="0"/>
              <a:t> in </a:t>
            </a:r>
            <a:r>
              <a:rPr lang="en-IE" sz="2000" dirty="0" err="1"/>
              <a:t>poslanstvu</a:t>
            </a:r>
            <a:r>
              <a:rPr lang="en-IE" sz="2000" dirty="0"/>
              <a:t>.</a:t>
            </a:r>
          </a:p>
          <a:p>
            <a:pPr marL="342900" indent="-342900" algn="l">
              <a:lnSpc>
                <a:spcPct val="100000"/>
              </a:lnSpc>
              <a:spcAft>
                <a:spcPts val="600"/>
              </a:spcAft>
              <a:buFont typeface="Wingdings" panose="05000000000000000000" pitchFamily="2" charset="2"/>
              <a:buChar char="Ø"/>
            </a:pPr>
            <a:endParaRPr lang="en-IE" sz="2000" dirty="0"/>
          </a:p>
          <a:p>
            <a:pPr marL="342900" indent="-342900" algn="l">
              <a:lnSpc>
                <a:spcPct val="100000"/>
              </a:lnSpc>
              <a:spcAft>
                <a:spcPts val="600"/>
              </a:spcAft>
              <a:buFont typeface="Wingdings" panose="05000000000000000000" pitchFamily="2" charset="2"/>
              <a:buChar char="Ø"/>
            </a:pPr>
            <a:r>
              <a:rPr lang="en-IE" sz="2000" dirty="0" err="1"/>
              <a:t>razvoju</a:t>
            </a:r>
            <a:r>
              <a:rPr lang="en-IE" sz="2000" dirty="0"/>
              <a:t> </a:t>
            </a:r>
            <a:r>
              <a:rPr lang="en-IE" sz="2000" dirty="0" err="1"/>
              <a:t>praktičnega</a:t>
            </a:r>
            <a:r>
              <a:rPr lang="en-IE" sz="2000" dirty="0"/>
              <a:t> </a:t>
            </a:r>
            <a:r>
              <a:rPr lang="en-IE" sz="2000" dirty="0" err="1"/>
              <a:t>poslovnega</a:t>
            </a:r>
            <a:r>
              <a:rPr lang="en-IE" sz="2000" dirty="0"/>
              <a:t> </a:t>
            </a:r>
            <a:r>
              <a:rPr lang="en-IE" sz="2000" dirty="0" err="1"/>
              <a:t>načrta</a:t>
            </a:r>
            <a:r>
              <a:rPr lang="en-IE" sz="2000" dirty="0"/>
              <a:t> z </a:t>
            </a:r>
            <a:r>
              <a:rPr lang="en-IE" sz="2000" dirty="0" err="1"/>
              <a:t>možnostmi</a:t>
            </a:r>
            <a:r>
              <a:rPr lang="en-IE" sz="2000" dirty="0"/>
              <a:t> </a:t>
            </a:r>
            <a:r>
              <a:rPr lang="en-IE" sz="2000" dirty="0" err="1"/>
              <a:t>financiranja</a:t>
            </a:r>
            <a:endParaRPr lang="en-IE" sz="2000" dirty="0"/>
          </a:p>
          <a:p>
            <a:pPr marL="342900" indent="-342900" algn="l">
              <a:lnSpc>
                <a:spcPct val="100000"/>
              </a:lnSpc>
              <a:spcAft>
                <a:spcPts val="600"/>
              </a:spcAft>
              <a:buFont typeface="Wingdings" panose="05000000000000000000" pitchFamily="2" charset="2"/>
              <a:buChar char="Ø"/>
            </a:pPr>
            <a:endParaRPr lang="en-IE" sz="2000" dirty="0"/>
          </a:p>
          <a:p>
            <a:pPr marL="342900" indent="-342900" algn="l">
              <a:lnSpc>
                <a:spcPct val="100000"/>
              </a:lnSpc>
              <a:spcAft>
                <a:spcPts val="600"/>
              </a:spcAft>
              <a:buFont typeface="Wingdings" panose="05000000000000000000" pitchFamily="2" charset="2"/>
              <a:buChar char="Ø"/>
            </a:pPr>
            <a:r>
              <a:rPr lang="en-IE" sz="2000" dirty="0" err="1"/>
              <a:t>imeli</a:t>
            </a:r>
            <a:r>
              <a:rPr lang="en-IE" sz="2000" dirty="0"/>
              <a:t> </a:t>
            </a:r>
            <a:r>
              <a:rPr lang="en-IE" sz="2000" dirty="0" err="1"/>
              <a:t>samozavest</a:t>
            </a:r>
            <a:r>
              <a:rPr lang="en-IE" sz="2000" dirty="0"/>
              <a:t> za </a:t>
            </a:r>
            <a:r>
              <a:rPr lang="en-IE" sz="2000" dirty="0" err="1"/>
              <a:t>predstavitev</a:t>
            </a:r>
            <a:r>
              <a:rPr lang="en-IE" sz="2000" dirty="0"/>
              <a:t> – od vlog za </a:t>
            </a:r>
            <a:r>
              <a:rPr lang="en-IE" sz="2000" dirty="0" err="1"/>
              <a:t>financiranje</a:t>
            </a:r>
            <a:r>
              <a:rPr lang="en-IE" sz="2000" dirty="0"/>
              <a:t> do </a:t>
            </a:r>
            <a:r>
              <a:rPr lang="en-IE" sz="2000" dirty="0" err="1"/>
              <a:t>predstavitve</a:t>
            </a:r>
            <a:r>
              <a:rPr lang="en-IE" sz="2000" dirty="0"/>
              <a:t> </a:t>
            </a:r>
            <a:r>
              <a:rPr lang="en-IE" sz="2000" dirty="0" err="1"/>
              <a:t>svojega</a:t>
            </a:r>
            <a:r>
              <a:rPr lang="en-IE" sz="2000" dirty="0"/>
              <a:t> </a:t>
            </a:r>
            <a:r>
              <a:rPr lang="en-IE" sz="2000" dirty="0" err="1"/>
              <a:t>poslovnega</a:t>
            </a:r>
            <a:r>
              <a:rPr lang="en-IE" sz="2000" dirty="0"/>
              <a:t> </a:t>
            </a:r>
            <a:r>
              <a:rPr lang="en-IE" sz="2000" dirty="0" err="1"/>
              <a:t>koncepta</a:t>
            </a:r>
            <a:r>
              <a:rPr lang="en-IE" sz="2000" dirty="0"/>
              <a:t>.</a:t>
            </a:r>
          </a:p>
          <a:p>
            <a:pPr marL="342900" indent="-342900" algn="l">
              <a:lnSpc>
                <a:spcPct val="100000"/>
              </a:lnSpc>
              <a:spcAft>
                <a:spcPts val="600"/>
              </a:spcAft>
              <a:buFont typeface="Wingdings" panose="05000000000000000000" pitchFamily="2" charset="2"/>
              <a:buChar char="Ø"/>
            </a:pPr>
            <a:endParaRPr lang="en-IE" sz="2000" dirty="0"/>
          </a:p>
          <a:p>
            <a:pPr marL="342900" indent="-342900" algn="l">
              <a:lnSpc>
                <a:spcPct val="100000"/>
              </a:lnSpc>
              <a:spcAft>
                <a:spcPts val="600"/>
              </a:spcAft>
              <a:buFont typeface="Wingdings" panose="05000000000000000000" pitchFamily="2" charset="2"/>
              <a:buChar char="Ø"/>
            </a:pPr>
            <a:r>
              <a:rPr lang="en-IE" sz="2000" dirty="0" err="1"/>
              <a:t>Oblikovali</a:t>
            </a:r>
            <a:r>
              <a:rPr lang="en-IE" sz="2000" dirty="0"/>
              <a:t> </a:t>
            </a:r>
            <a:r>
              <a:rPr lang="en-IE" sz="2000" dirty="0" err="1"/>
              <a:t>prepričljivo</a:t>
            </a:r>
            <a:r>
              <a:rPr lang="en-IE" sz="2000" dirty="0"/>
              <a:t> </a:t>
            </a:r>
            <a:r>
              <a:rPr lang="en-IE" sz="2000" dirty="0" err="1"/>
              <a:t>identiteto</a:t>
            </a:r>
            <a:r>
              <a:rPr lang="en-IE" sz="2000" dirty="0"/>
              <a:t> </a:t>
            </a:r>
            <a:r>
              <a:rPr lang="en-IE" sz="2000" dirty="0" err="1"/>
              <a:t>blagovne</a:t>
            </a:r>
            <a:r>
              <a:rPr lang="en-IE" sz="2000" dirty="0"/>
              <a:t> </a:t>
            </a:r>
            <a:r>
              <a:rPr lang="en-IE" sz="2000" dirty="0" err="1"/>
              <a:t>znamke</a:t>
            </a:r>
            <a:r>
              <a:rPr lang="en-IE" sz="2000" dirty="0"/>
              <a:t>, ki </a:t>
            </a:r>
            <a:r>
              <a:rPr lang="en-IE" sz="2000" dirty="0" err="1"/>
              <a:t>temelji</a:t>
            </a:r>
            <a:r>
              <a:rPr lang="en-IE" sz="2000" dirty="0"/>
              <a:t> </a:t>
            </a:r>
            <a:r>
              <a:rPr lang="en-IE" sz="2000" dirty="0" err="1"/>
              <a:t>na</a:t>
            </a:r>
            <a:r>
              <a:rPr lang="en-IE" sz="2000" dirty="0"/>
              <a:t> </a:t>
            </a:r>
            <a:r>
              <a:rPr lang="en-IE" sz="2000" dirty="0" err="1"/>
              <a:t>spoznanjih</a:t>
            </a:r>
            <a:r>
              <a:rPr lang="en-IE" sz="2000" dirty="0"/>
              <a:t> in </a:t>
            </a:r>
            <a:r>
              <a:rPr lang="en-IE" sz="2000" dirty="0" err="1"/>
              <a:t>izkušnjah</a:t>
            </a:r>
            <a:r>
              <a:rPr lang="en-IE" sz="2000" dirty="0"/>
              <a:t> </a:t>
            </a:r>
            <a:r>
              <a:rPr lang="en-IE" sz="2000" dirty="0" err="1"/>
              <a:t>iz</a:t>
            </a:r>
            <a:r>
              <a:rPr lang="en-IE" sz="2000" dirty="0"/>
              <a:t> </a:t>
            </a:r>
            <a:r>
              <a:rPr lang="en-IE" sz="2000" dirty="0" err="1"/>
              <a:t>resničnih</a:t>
            </a:r>
            <a:r>
              <a:rPr lang="en-IE" sz="2000" dirty="0"/>
              <a:t> </a:t>
            </a:r>
            <a:r>
              <a:rPr lang="en-IE" sz="2000" dirty="0" err="1"/>
              <a:t>podjetij</a:t>
            </a:r>
            <a:r>
              <a:rPr lang="en-IE" sz="2000" dirty="0"/>
              <a:t>.</a:t>
            </a:r>
          </a:p>
          <a:p>
            <a:pPr marL="342900" indent="-342900" algn="l">
              <a:lnSpc>
                <a:spcPct val="100000"/>
              </a:lnSpc>
              <a:spcAft>
                <a:spcPts val="600"/>
              </a:spcAft>
              <a:buFont typeface="Wingdings" panose="05000000000000000000" pitchFamily="2" charset="2"/>
              <a:buChar char="Ø"/>
            </a:pPr>
            <a:endParaRPr lang="en-IE" sz="2000" dirty="0"/>
          </a:p>
          <a:p>
            <a:pPr marL="342900" indent="-342900" algn="l">
              <a:lnSpc>
                <a:spcPct val="100000"/>
              </a:lnSpc>
              <a:spcAft>
                <a:spcPts val="600"/>
              </a:spcAft>
              <a:buFont typeface="Wingdings" panose="05000000000000000000" pitchFamily="2" charset="2"/>
              <a:buChar char="Ø"/>
            </a:pPr>
            <a:r>
              <a:rPr lang="en-IE" sz="2000" dirty="0" err="1">
                <a:latin typeface="Calibri"/>
                <a:ea typeface="Calibri"/>
                <a:cs typeface="Calibri"/>
              </a:rPr>
              <a:t>Pridobili</a:t>
            </a:r>
            <a:r>
              <a:rPr lang="en-IE" sz="2000" dirty="0">
                <a:latin typeface="Calibri"/>
                <a:ea typeface="Calibri"/>
                <a:cs typeface="Calibri"/>
              </a:rPr>
              <a:t> </a:t>
            </a:r>
            <a:r>
              <a:rPr lang="en-IE" sz="2000" dirty="0" err="1">
                <a:latin typeface="Calibri"/>
                <a:ea typeface="Calibri"/>
                <a:cs typeface="Calibri"/>
              </a:rPr>
              <a:t>veščine</a:t>
            </a:r>
            <a:r>
              <a:rPr lang="en-IE" sz="2000" dirty="0">
                <a:latin typeface="Calibri"/>
                <a:ea typeface="Calibri"/>
                <a:cs typeface="Calibri"/>
              </a:rPr>
              <a:t> za </a:t>
            </a:r>
            <a:r>
              <a:rPr lang="en-IE" sz="2000" dirty="0" err="1">
                <a:latin typeface="Calibri"/>
                <a:ea typeface="Calibri"/>
                <a:cs typeface="Calibri"/>
              </a:rPr>
              <a:t>oblikovanje</a:t>
            </a:r>
            <a:r>
              <a:rPr lang="en-IE" sz="2000" dirty="0">
                <a:latin typeface="Calibri"/>
                <a:ea typeface="Calibri"/>
                <a:cs typeface="Calibri"/>
              </a:rPr>
              <a:t> </a:t>
            </a:r>
            <a:r>
              <a:rPr lang="en-IE" sz="2000" dirty="0" err="1">
                <a:latin typeface="Calibri"/>
                <a:ea typeface="Calibri"/>
                <a:cs typeface="Calibri"/>
              </a:rPr>
              <a:t>nepozabnih</a:t>
            </a:r>
            <a:r>
              <a:rPr lang="en-IE" sz="2000" dirty="0">
                <a:latin typeface="Calibri"/>
                <a:ea typeface="Calibri"/>
                <a:cs typeface="Calibri"/>
              </a:rPr>
              <a:t>, </a:t>
            </a:r>
            <a:r>
              <a:rPr lang="en-IE" sz="2000" dirty="0" err="1">
                <a:latin typeface="Calibri"/>
                <a:ea typeface="Calibri"/>
                <a:cs typeface="Calibri"/>
              </a:rPr>
              <a:t>vplivnih</a:t>
            </a:r>
            <a:r>
              <a:rPr lang="en-IE" sz="2000" dirty="0">
                <a:latin typeface="Calibri"/>
                <a:ea typeface="Calibri"/>
                <a:cs typeface="Calibri"/>
              </a:rPr>
              <a:t> in </a:t>
            </a:r>
            <a:r>
              <a:rPr lang="en-IE" sz="2000" dirty="0" err="1">
                <a:latin typeface="Calibri"/>
                <a:ea typeface="Calibri"/>
                <a:cs typeface="Calibri"/>
              </a:rPr>
              <a:t>trajnostnih</a:t>
            </a:r>
            <a:r>
              <a:rPr lang="en-IE" sz="2000" dirty="0">
                <a:latin typeface="Calibri"/>
                <a:ea typeface="Calibri"/>
                <a:cs typeface="Calibri"/>
              </a:rPr>
              <a:t> </a:t>
            </a:r>
            <a:r>
              <a:rPr lang="en-IE" sz="2000" dirty="0" err="1">
                <a:latin typeface="Calibri"/>
                <a:ea typeface="Calibri"/>
                <a:cs typeface="Calibri"/>
              </a:rPr>
              <a:t>izkušenj</a:t>
            </a:r>
            <a:r>
              <a:rPr lang="en-IE" sz="2000" dirty="0">
                <a:latin typeface="Calibri"/>
                <a:ea typeface="Calibri"/>
                <a:cs typeface="Calibri"/>
              </a:rPr>
              <a:t> za </a:t>
            </a:r>
            <a:r>
              <a:rPr lang="en-IE" sz="2000" dirty="0" err="1">
                <a:latin typeface="Calibri"/>
                <a:ea typeface="Calibri"/>
                <a:cs typeface="Calibri"/>
              </a:rPr>
              <a:t>goste</a:t>
            </a:r>
            <a:r>
              <a:rPr lang="en-IE" sz="2000" dirty="0">
                <a:latin typeface="Calibri"/>
                <a:ea typeface="Calibri"/>
                <a:cs typeface="Calibri"/>
              </a:rPr>
              <a:t>.</a:t>
            </a:r>
          </a:p>
        </p:txBody>
      </p:sp>
      <p:sp>
        <p:nvSpPr>
          <p:cNvPr id="31" name="Text Placeholder 30">
            <a:extLst>
              <a:ext uri="{FF2B5EF4-FFF2-40B4-BE49-F238E27FC236}">
                <a16:creationId xmlns:a16="http://schemas.microsoft.com/office/drawing/2014/main" id="{A1A1ACAE-F4DE-A50C-EE7B-B6C034C34346}"/>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729BD4E4-7108-0205-0D31-2D0133358DE0}"/>
              </a:ext>
            </a:extLst>
          </p:cNvPr>
          <p:cNvSpPr>
            <a:spLocks noGrp="1"/>
          </p:cNvSpPr>
          <p:nvPr>
            <p:ph type="body" sz="quarter" idx="18"/>
          </p:nvPr>
        </p:nvSpPr>
        <p:spPr>
          <a:xfrm>
            <a:off x="390324" y="1968916"/>
            <a:ext cx="3467091" cy="1049221"/>
          </a:xfrm>
        </p:spPr>
        <p:txBody>
          <a:bodyPr/>
          <a:lstStyle/>
          <a:p>
            <a:r>
              <a:rPr lang="en-IE"/>
              <a:t>Rezultati učenja</a:t>
            </a:r>
          </a:p>
        </p:txBody>
      </p:sp>
      <p:sp>
        <p:nvSpPr>
          <p:cNvPr id="29" name="Text Placeholder 28">
            <a:extLst>
              <a:ext uri="{FF2B5EF4-FFF2-40B4-BE49-F238E27FC236}">
                <a16:creationId xmlns:a16="http://schemas.microsoft.com/office/drawing/2014/main" id="{08B96769-F1FC-795D-6791-FD97D7BE14BA}"/>
              </a:ext>
            </a:extLst>
          </p:cNvPr>
          <p:cNvSpPr>
            <a:spLocks noGrp="1"/>
          </p:cNvSpPr>
          <p:nvPr>
            <p:ph type="body" sz="quarter" idx="19"/>
          </p:nvPr>
        </p:nvSpPr>
        <p:spPr>
          <a:xfrm>
            <a:off x="458611" y="942725"/>
            <a:ext cx="3253444" cy="385564"/>
          </a:xfrm>
        </p:spPr>
        <p:txBody>
          <a:bodyPr/>
          <a:lstStyle/>
          <a:p>
            <a:r>
              <a:rPr lang="en-US" sz="3200" err="1">
                <a:latin typeface="Calibri"/>
                <a:ea typeface="Open Sans"/>
                <a:cs typeface="Calibri"/>
              </a:rPr>
              <a:t>Program</a:t>
            </a:r>
          </a:p>
        </p:txBody>
      </p:sp>
      <p:sp>
        <p:nvSpPr>
          <p:cNvPr id="16" name="Slide Number Placeholder 15">
            <a:extLst>
              <a:ext uri="{FF2B5EF4-FFF2-40B4-BE49-F238E27FC236}">
                <a16:creationId xmlns:a16="http://schemas.microsoft.com/office/drawing/2014/main" id="{028B71BD-BFF4-1626-6810-F028EEEFBF8F}"/>
              </a:ext>
            </a:extLst>
          </p:cNvPr>
          <p:cNvSpPr>
            <a:spLocks noGrp="1"/>
          </p:cNvSpPr>
          <p:nvPr>
            <p:ph type="sldNum" sz="quarter" idx="4"/>
          </p:nvPr>
        </p:nvSpPr>
        <p:spPr/>
        <p:txBody>
          <a:bodyPr/>
          <a:lstStyle/>
          <a:p>
            <a:fld id="{9C527BFA-2C0E-4CEC-B6A5-913A56FEF4B4}" type="slidenum">
              <a:rPr lang="fr-CA" smtClean="0"/>
              <a:t>23</a:t>
            </a:fld>
            <a:endParaRPr lang="fr-CA"/>
          </a:p>
        </p:txBody>
      </p:sp>
    </p:spTree>
    <p:extLst>
      <p:ext uri="{BB962C8B-B14F-4D97-AF65-F5344CB8AC3E}">
        <p14:creationId xmlns:p14="http://schemas.microsoft.com/office/powerpoint/2010/main" val="30138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73754-BACA-7984-02D1-00DE3A1BE0F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72CA4069-EFDB-31F8-4F76-914A2E878B99}"/>
              </a:ext>
            </a:extLst>
          </p:cNvPr>
          <p:cNvSpPr>
            <a:spLocks noGrp="1"/>
          </p:cNvSpPr>
          <p:nvPr>
            <p:ph type="body" sz="quarter" idx="32"/>
          </p:nvPr>
        </p:nvSpPr>
        <p:spPr>
          <a:xfrm>
            <a:off x="344071" y="2910950"/>
            <a:ext cx="6934357" cy="7379678"/>
          </a:xfrm>
        </p:spPr>
        <p:txBody>
          <a:bodyPr numCol="1"/>
          <a:lstStyle/>
          <a:p>
            <a:pPr algn="l">
              <a:lnSpc>
                <a:spcPct val="100000"/>
              </a:lnSpc>
              <a:spcAft>
                <a:spcPts val="600"/>
              </a:spcAft>
            </a:pPr>
            <a:r>
              <a:rPr lang="en-IE" sz="2000" b="1" dirty="0">
                <a:latin typeface="Calibri"/>
                <a:ea typeface="Calibri"/>
                <a:cs typeface="Calibri"/>
              </a:rPr>
              <a:t>Trenerji in študenti bodo lahko sodelovali skozi celoten program, tako da bodo sledili jasni, strukturirani in </a:t>
            </a:r>
            <a:r>
              <a:rPr lang="en-IE" sz="2000" b="1" dirty="0" err="1">
                <a:latin typeface="Calibri"/>
                <a:ea typeface="Calibri"/>
                <a:cs typeface="Calibri"/>
              </a:rPr>
              <a:t>logični</a:t>
            </a:r>
            <a:r>
              <a:rPr lang="en-IE" sz="2000" b="1" dirty="0">
                <a:latin typeface="Calibri"/>
                <a:ea typeface="Calibri"/>
                <a:cs typeface="Calibri"/>
              </a:rPr>
              <a:t> </a:t>
            </a:r>
            <a:r>
              <a:rPr lang="en-IE" sz="2000" b="1" dirty="0" err="1">
                <a:latin typeface="Calibri"/>
                <a:ea typeface="Calibri"/>
                <a:cs typeface="Calibri"/>
              </a:rPr>
              <a:t>učni</a:t>
            </a:r>
            <a:r>
              <a:rPr lang="en-IE" sz="2000" b="1" dirty="0">
                <a:latin typeface="Calibri"/>
                <a:ea typeface="Calibri"/>
                <a:cs typeface="Calibri"/>
              </a:rPr>
              <a:t> </a:t>
            </a:r>
            <a:r>
              <a:rPr lang="en-IE" sz="2000" b="1" dirty="0" err="1">
                <a:latin typeface="Calibri"/>
                <a:ea typeface="Calibri"/>
                <a:cs typeface="Calibri"/>
              </a:rPr>
              <a:t>mapi</a:t>
            </a:r>
            <a:r>
              <a:rPr lang="en-IE" sz="2000" b="1" dirty="0">
                <a:latin typeface="Calibri"/>
                <a:ea typeface="Calibri"/>
                <a:cs typeface="Calibri"/>
              </a:rPr>
              <a:t> poti.</a:t>
            </a: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r>
              <a:rPr lang="en-IE" sz="2000" dirty="0">
                <a:latin typeface="Calibri"/>
                <a:ea typeface="Calibri"/>
                <a:cs typeface="Calibri"/>
              </a:rPr>
              <a:t>.</a:t>
            </a:r>
            <a:endParaRPr lang="en-IE" sz="2000" dirty="0">
              <a:ea typeface="Calibri" panose="020F0502020204030204" pitchFamily="34" charset="0"/>
            </a:endParaRPr>
          </a:p>
        </p:txBody>
      </p:sp>
      <p:sp>
        <p:nvSpPr>
          <p:cNvPr id="31" name="Text Placeholder 30">
            <a:extLst>
              <a:ext uri="{FF2B5EF4-FFF2-40B4-BE49-F238E27FC236}">
                <a16:creationId xmlns:a16="http://schemas.microsoft.com/office/drawing/2014/main" id="{24084E20-7494-A165-6A07-367B168A19AE}"/>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C405CC09-82D9-5A7F-780B-F126EA083D4D}"/>
              </a:ext>
            </a:extLst>
          </p:cNvPr>
          <p:cNvSpPr>
            <a:spLocks noGrp="1"/>
          </p:cNvSpPr>
          <p:nvPr>
            <p:ph type="body" sz="quarter" idx="18"/>
          </p:nvPr>
        </p:nvSpPr>
        <p:spPr>
          <a:xfrm>
            <a:off x="390324" y="1968916"/>
            <a:ext cx="3467091" cy="1049221"/>
          </a:xfrm>
        </p:spPr>
        <p:txBody>
          <a:bodyPr/>
          <a:lstStyle/>
          <a:p>
            <a:r>
              <a:rPr lang="en-IE" dirty="0">
                <a:latin typeface="Calibri"/>
                <a:ea typeface="Open Sans"/>
                <a:cs typeface="Calibri"/>
              </a:rPr>
              <a:t>Zemljevid učne poti</a:t>
            </a:r>
            <a:endParaRPr lang="en-IE" dirty="0"/>
          </a:p>
        </p:txBody>
      </p:sp>
      <p:sp>
        <p:nvSpPr>
          <p:cNvPr id="29" name="Text Placeholder 28">
            <a:extLst>
              <a:ext uri="{FF2B5EF4-FFF2-40B4-BE49-F238E27FC236}">
                <a16:creationId xmlns:a16="http://schemas.microsoft.com/office/drawing/2014/main" id="{1130F48A-AF34-DF37-C929-C9705126703A}"/>
              </a:ext>
            </a:extLst>
          </p:cNvPr>
          <p:cNvSpPr>
            <a:spLocks noGrp="1"/>
          </p:cNvSpPr>
          <p:nvPr>
            <p:ph type="body" sz="quarter" idx="19"/>
          </p:nvPr>
        </p:nvSpPr>
        <p:spPr>
          <a:xfrm>
            <a:off x="458611" y="942725"/>
            <a:ext cx="3253444" cy="385564"/>
          </a:xfrm>
        </p:spPr>
        <p:txBody>
          <a:bodyPr/>
          <a:lstStyle/>
          <a:p>
            <a:r>
              <a:rPr lang="en-US" sz="3200" err="1">
                <a:latin typeface="Calibri"/>
                <a:ea typeface="Open Sans"/>
                <a:cs typeface="Calibri"/>
              </a:rPr>
              <a:t>Program</a:t>
            </a:r>
          </a:p>
        </p:txBody>
      </p:sp>
      <p:sp>
        <p:nvSpPr>
          <p:cNvPr id="16" name="Slide Number Placeholder 15">
            <a:extLst>
              <a:ext uri="{FF2B5EF4-FFF2-40B4-BE49-F238E27FC236}">
                <a16:creationId xmlns:a16="http://schemas.microsoft.com/office/drawing/2014/main" id="{326C3DC9-97F5-D2BA-3214-2CFDCC006FCD}"/>
              </a:ext>
            </a:extLst>
          </p:cNvPr>
          <p:cNvSpPr>
            <a:spLocks noGrp="1"/>
          </p:cNvSpPr>
          <p:nvPr>
            <p:ph type="sldNum" sz="quarter" idx="4"/>
          </p:nvPr>
        </p:nvSpPr>
        <p:spPr/>
        <p:txBody>
          <a:bodyPr/>
          <a:lstStyle/>
          <a:p>
            <a:fld id="{9C527BFA-2C0E-4CEC-B6A5-913A56FEF4B4}" type="slidenum">
              <a:rPr lang="fr-CA" smtClean="0"/>
              <a:t>24</a:t>
            </a:fld>
            <a:endParaRPr lang="fr-CA"/>
          </a:p>
        </p:txBody>
      </p:sp>
      <p:pic>
        <p:nvPicPr>
          <p:cNvPr id="2" name="Picture 1" descr="A diagram of a journey map&#10;&#10;AI-generated content may be incorrect.">
            <a:extLst>
              <a:ext uri="{FF2B5EF4-FFF2-40B4-BE49-F238E27FC236}">
                <a16:creationId xmlns:a16="http://schemas.microsoft.com/office/drawing/2014/main" id="{850CF488-7EAE-71B0-36CE-DF4C4DF93326}"/>
              </a:ext>
            </a:extLst>
          </p:cNvPr>
          <p:cNvPicPr>
            <a:picLocks noChangeAspect="1"/>
          </p:cNvPicPr>
          <p:nvPr/>
        </p:nvPicPr>
        <p:blipFill>
          <a:blip r:embed="rId2"/>
          <a:stretch>
            <a:fillRect/>
          </a:stretch>
        </p:blipFill>
        <p:spPr>
          <a:xfrm>
            <a:off x="3619" y="3944903"/>
            <a:ext cx="7743747" cy="6530519"/>
          </a:xfrm>
          <a:prstGeom prst="rect">
            <a:avLst/>
          </a:prstGeom>
        </p:spPr>
      </p:pic>
    </p:spTree>
    <p:extLst>
      <p:ext uri="{BB962C8B-B14F-4D97-AF65-F5344CB8AC3E}">
        <p14:creationId xmlns:p14="http://schemas.microsoft.com/office/powerpoint/2010/main" val="84011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7">
            <a:extLst>
              <a:ext uri="{FF2B5EF4-FFF2-40B4-BE49-F238E27FC236}">
                <a16:creationId xmlns:a16="http://schemas.microsoft.com/office/drawing/2014/main" id="{BE013180-64DC-8E9A-39F4-1EB5C7D74D29}"/>
              </a:ext>
            </a:extLst>
          </p:cNvPr>
          <p:cNvSpPr/>
          <p:nvPr/>
        </p:nvSpPr>
        <p:spPr>
          <a:xfrm>
            <a:off x="351420" y="4997827"/>
            <a:ext cx="1187637" cy="3261890"/>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2D2C29"/>
          </a:solidFill>
          <a:ln w="3349" cap="flat">
            <a:noFill/>
            <a:prstDash val="solid"/>
            <a:miter/>
          </a:ln>
        </p:spPr>
        <p:txBody>
          <a:bodyPr rtlCol="0" anchor="ctr"/>
          <a:lstStyle/>
          <a:p>
            <a:endParaRPr lang="en-GB"/>
          </a:p>
        </p:txBody>
      </p:sp>
      <p:pic>
        <p:nvPicPr>
          <p:cNvPr id="7" name="Picture Placeholder 6">
            <a:extLst>
              <a:ext uri="{FF2B5EF4-FFF2-40B4-BE49-F238E27FC236}">
                <a16:creationId xmlns:a16="http://schemas.microsoft.com/office/drawing/2014/main" id="{4F2992EF-2E50-7FC0-DFA5-8B8220010F7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4466" r="14466"/>
          <a:stretch/>
        </p:blipFill>
        <p:spPr/>
      </p:pic>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vert="horz" lIns="91440" tIns="45720" rIns="91440" bIns="45720" rtlCol="0" anchor="t">
            <a:noAutofit/>
          </a:bodyPr>
          <a:lstStyle/>
          <a:p>
            <a:r>
              <a:rPr lang="en-US">
                <a:latin typeface="Calibri"/>
                <a:ea typeface="Calibri"/>
                <a:cs typeface="Calibri"/>
              </a:rPr>
              <a:t>04</a:t>
            </a:r>
            <a:endParaRPr lang="en-US"/>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319650" y="2579456"/>
            <a:ext cx="2930148" cy="2002900"/>
          </a:xfrm>
        </p:spPr>
        <p:txBody>
          <a:bodyPr/>
          <a:lstStyle/>
          <a:p>
            <a:r>
              <a:rPr lang="en-US" sz="4800" b="1"/>
              <a:t>Možnosti izvedbe tečaja</a:t>
            </a:r>
          </a:p>
        </p:txBody>
      </p:sp>
      <p:sp>
        <p:nvSpPr>
          <p:cNvPr id="3" name="Text Placeholder 2">
            <a:extLst>
              <a:ext uri="{FF2B5EF4-FFF2-40B4-BE49-F238E27FC236}">
                <a16:creationId xmlns:a16="http://schemas.microsoft.com/office/drawing/2014/main" id="{CFDF615B-7D8A-D0FB-B536-BA6A3714C939}"/>
              </a:ext>
            </a:extLst>
          </p:cNvPr>
          <p:cNvSpPr>
            <a:spLocks noGrp="1"/>
          </p:cNvSpPr>
          <p:nvPr>
            <p:ph type="body" sz="quarter" idx="66"/>
          </p:nvPr>
        </p:nvSpPr>
        <p:spPr/>
        <p:txBody>
          <a:bodyPr/>
          <a:lstStyle/>
          <a:p>
            <a:r>
              <a:rPr lang="en-GB"/>
              <a:t>Avtor fotografije: </a:t>
            </a:r>
            <a:r>
              <a:rPr lang="en-US"/>
              <a:t>The </a:t>
            </a:r>
            <a:r>
              <a:rPr lang="en-US" err="1"/>
              <a:t>Torfhús </a:t>
            </a:r>
            <a:r>
              <a:rPr lang="en-US"/>
              <a:t>Retreat, Islandija </a:t>
            </a:r>
            <a:endParaRPr lang="en-GB"/>
          </a:p>
        </p:txBody>
      </p:sp>
    </p:spTree>
    <p:extLst>
      <p:ext uri="{BB962C8B-B14F-4D97-AF65-F5344CB8AC3E}">
        <p14:creationId xmlns:p14="http://schemas.microsoft.com/office/powerpoint/2010/main" val="1007924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63036" y="3370261"/>
            <a:ext cx="7156880" cy="1866124"/>
          </a:xfrm>
        </p:spPr>
        <p:txBody>
          <a:bodyPr numCol="1"/>
          <a:lstStyle/>
          <a:p>
            <a:pPr algn="l">
              <a:lnSpc>
                <a:spcPct val="100000"/>
              </a:lnSpc>
              <a:spcAft>
                <a:spcPts val="600"/>
              </a:spcAft>
            </a:pPr>
            <a:r>
              <a:rPr lang="en-IE" sz="1600" b="1">
                <a:solidFill>
                  <a:srgbClr val="459597"/>
                </a:solidFill>
                <a:latin typeface="Calibri"/>
                <a:ea typeface="Calibri"/>
                <a:cs typeface="Calibri"/>
              </a:rPr>
              <a:t>Vsak modul združuje:</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Pripravljena orodja in predloge, </a:t>
            </a:r>
            <a:r>
              <a:rPr lang="en-IE" sz="1600">
                <a:latin typeface="Calibri"/>
                <a:ea typeface="Calibri"/>
                <a:cs typeface="Calibri"/>
              </a:rPr>
              <a:t>zasnovane za takojšnjo uporabo.</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Primere iz prakse in videoposnetke </a:t>
            </a:r>
            <a:r>
              <a:rPr lang="en-IE" sz="1600">
                <a:latin typeface="Calibri"/>
                <a:ea typeface="Calibri"/>
                <a:cs typeface="Calibri"/>
              </a:rPr>
              <a:t>iz vse Evrope z videoposnetki, slikami in še več.</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Praktične strategije in vaje, </a:t>
            </a:r>
            <a:r>
              <a:rPr lang="en-IE" sz="1600">
                <a:latin typeface="Calibri"/>
                <a:ea typeface="Calibri"/>
                <a:cs typeface="Calibri"/>
              </a:rPr>
              <a:t>ki pomagajo pri oblikovanju, financiranju in rasti novih ali obstoječih podjetij.</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Podrobna navodila </a:t>
            </a:r>
            <a:r>
              <a:rPr lang="en-IE" sz="1600">
                <a:latin typeface="Calibri"/>
                <a:ea typeface="Calibri"/>
                <a:cs typeface="Calibri"/>
              </a:rPr>
              <a:t>za uresničevanje novih, velikih ali majhnih idej in izkoriščanje njihovega potenciala.</a:t>
            </a:r>
            <a:endParaRPr lang="en-US" sz="1600">
              <a:latin typeface="Calibri"/>
              <a:ea typeface="Calibri"/>
              <a:cs typeface="Calibri"/>
            </a:endParaRPr>
          </a:p>
          <a:p>
            <a:pPr algn="l">
              <a:lnSpc>
                <a:spcPct val="100000"/>
              </a:lnSpc>
              <a:spcAft>
                <a:spcPts val="600"/>
              </a:spcAft>
            </a:pPr>
            <a:endParaRPr lang="en-IE" sz="200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r>
              <a:rPr lang="en-IE" sz="2000"/>
              <a:t>8 modulov I 27 učnih poglavij I več kot 30 navdihujočih študij primerov</a:t>
            </a:r>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GB" sz="2800"/>
              <a:t>Učenje v učilnici in orodja</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1026883"/>
            <a:ext cx="3253444" cy="385564"/>
          </a:xfrm>
        </p:spPr>
        <p:txBody>
          <a:bodyPr/>
          <a:lstStyle/>
          <a:p>
            <a:r>
              <a:rPr lang="en-US" sz="3200"/>
              <a:t>Možnosti izvedbe</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26</a:t>
            </a:fld>
            <a:endParaRPr lang="fr-CA"/>
          </a:p>
        </p:txBody>
      </p:sp>
      <p:graphicFrame>
        <p:nvGraphicFramePr>
          <p:cNvPr id="9" name="Google Shape;322;p12">
            <a:extLst>
              <a:ext uri="{FF2B5EF4-FFF2-40B4-BE49-F238E27FC236}">
                <a16:creationId xmlns:a16="http://schemas.microsoft.com/office/drawing/2014/main" id="{279E7E57-ECB7-45ED-9D2B-A1BA920F1D2E}"/>
              </a:ext>
            </a:extLst>
          </p:cNvPr>
          <p:cNvGraphicFramePr/>
          <p:nvPr>
            <p:extLst>
              <p:ext uri="{D42A27DB-BD31-4B8C-83A1-F6EECF244321}">
                <p14:modId xmlns:p14="http://schemas.microsoft.com/office/powerpoint/2010/main" val="2076852444"/>
              </p:ext>
            </p:extLst>
          </p:nvPr>
        </p:nvGraphicFramePr>
        <p:xfrm>
          <a:off x="23657" y="5908037"/>
          <a:ext cx="7751917" cy="5451816"/>
        </p:xfrm>
        <a:graphic>
          <a:graphicData uri="http://schemas.openxmlformats.org/drawingml/2006/table">
            <a:tbl>
              <a:tblPr firstRow="1" bandRow="1">
                <a:noFill/>
              </a:tblPr>
              <a:tblGrid>
                <a:gridCol w="1765954">
                  <a:extLst>
                    <a:ext uri="{9D8B030D-6E8A-4147-A177-3AD203B41FA5}">
                      <a16:colId xmlns:a16="http://schemas.microsoft.com/office/drawing/2014/main" val="20000"/>
                    </a:ext>
                  </a:extLst>
                </a:gridCol>
                <a:gridCol w="3563587">
                  <a:extLst>
                    <a:ext uri="{9D8B030D-6E8A-4147-A177-3AD203B41FA5}">
                      <a16:colId xmlns:a16="http://schemas.microsoft.com/office/drawing/2014/main" val="20001"/>
                    </a:ext>
                  </a:extLst>
                </a:gridCol>
                <a:gridCol w="2422376">
                  <a:extLst>
                    <a:ext uri="{9D8B030D-6E8A-4147-A177-3AD203B41FA5}">
                      <a16:colId xmlns:a16="http://schemas.microsoft.com/office/drawing/2014/main" val="20002"/>
                    </a:ext>
                  </a:extLst>
                </a:gridCol>
              </a:tblGrid>
              <a:tr h="813897">
                <a:tc>
                  <a:txBody>
                    <a:bodyPr/>
                    <a:lstStyle/>
                    <a:p>
                      <a:pPr marL="0" marR="0" lvl="0" indent="0" algn="l" rtl="0">
                        <a:spcBef>
                          <a:spcPts val="0"/>
                        </a:spcBef>
                        <a:spcAft>
                          <a:spcPts val="0"/>
                        </a:spcAft>
                        <a:buNone/>
                      </a:pPr>
                      <a:r>
                        <a:rPr lang="en-GB" sz="1600" u="none" strike="noStrike" cap="none">
                          <a:solidFill>
                            <a:schemeClr val="lt1"/>
                          </a:solidFill>
                          <a:latin typeface="Calibri"/>
                          <a:ea typeface="Calibri"/>
                          <a:cs typeface="Calibri"/>
                          <a:sym typeface="Calibri"/>
                        </a:rPr>
                        <a:t>Orodje za učilnico</a:t>
                      </a:r>
                      <a:endParaRPr sz="1600"/>
                    </a:p>
                  </a:txBody>
                  <a:tcPr marL="93297" marR="93297" marT="46648" marB="46648" anchor="ctr">
                    <a:solidFill>
                      <a:srgbClr val="305C6F"/>
                    </a:solidFill>
                  </a:tcPr>
                </a:tc>
                <a:tc>
                  <a:txBody>
                    <a:bodyPr/>
                    <a:lstStyle/>
                    <a:p>
                      <a:pPr marL="0" marR="0" lvl="0" indent="0" algn="l" rtl="0">
                        <a:spcBef>
                          <a:spcPts val="0"/>
                        </a:spcBef>
                        <a:spcAft>
                          <a:spcPts val="0"/>
                        </a:spcAft>
                        <a:buNone/>
                      </a:pPr>
                      <a:endParaRPr sz="1600" b="1">
                        <a:solidFill>
                          <a:schemeClr val="lt1"/>
                        </a:solidFill>
                        <a:latin typeface="Calibri"/>
                        <a:ea typeface="Calibri"/>
                        <a:cs typeface="Calibri"/>
                        <a:sym typeface="Calibri"/>
                      </a:endParaRPr>
                    </a:p>
                    <a:p>
                      <a:pPr marL="0" marR="0" lvl="0" indent="0" algn="l" rtl="0">
                        <a:spcBef>
                          <a:spcPts val="0"/>
                        </a:spcBef>
                        <a:spcAft>
                          <a:spcPts val="0"/>
                        </a:spcAft>
                        <a:buNone/>
                      </a:pPr>
                      <a:r>
                        <a:rPr lang="en-GB" sz="1600" b="1">
                          <a:solidFill>
                            <a:schemeClr val="lt1"/>
                          </a:solidFill>
                          <a:latin typeface="Calibri"/>
                          <a:ea typeface="Calibri"/>
                          <a:cs typeface="Calibri"/>
                          <a:sym typeface="Calibri"/>
                        </a:rPr>
                        <a:t>Predlagana uporaba v učilnici</a:t>
                      </a:r>
                      <a:endParaRPr sz="1600"/>
                    </a:p>
                    <a:p>
                      <a:pPr marL="0" marR="0" lvl="0" indent="0" algn="l" rtl="0">
                        <a:spcBef>
                          <a:spcPts val="0"/>
                        </a:spcBef>
                        <a:spcAft>
                          <a:spcPts val="0"/>
                        </a:spcAft>
                        <a:buNone/>
                      </a:pPr>
                      <a:endParaRPr sz="1600" b="1">
                        <a:solidFill>
                          <a:schemeClr val="lt1"/>
                        </a:solidFill>
                        <a:latin typeface="Calibri"/>
                        <a:ea typeface="Calibri"/>
                        <a:cs typeface="Calibri"/>
                        <a:sym typeface="Calibri"/>
                      </a:endParaRPr>
                    </a:p>
                  </a:txBody>
                  <a:tcPr marL="93297" marR="93297" marT="46648" marB="46648" anchor="b">
                    <a:solidFill>
                      <a:srgbClr val="305C6F"/>
                    </a:solidFill>
                  </a:tcPr>
                </a:tc>
                <a:tc>
                  <a:txBody>
                    <a:bodyPr/>
                    <a:lstStyle/>
                    <a:p>
                      <a:pPr marL="0" marR="0" lvl="0" indent="0" algn="l" rtl="0">
                        <a:spcBef>
                          <a:spcPts val="0"/>
                        </a:spcBef>
                        <a:spcAft>
                          <a:spcPts val="0"/>
                        </a:spcAft>
                        <a:buNone/>
                      </a:pPr>
                      <a:r>
                        <a:rPr lang="en-GB" sz="1600" b="1">
                          <a:solidFill>
                            <a:schemeClr val="lt1"/>
                          </a:solidFill>
                          <a:latin typeface="Calibri"/>
                          <a:ea typeface="Calibri"/>
                          <a:cs typeface="Calibri"/>
                          <a:sym typeface="Calibri"/>
                        </a:rPr>
                        <a:t>Dodatni potrebni viri</a:t>
                      </a:r>
                      <a:endParaRPr sz="1600"/>
                    </a:p>
                  </a:txBody>
                  <a:tcPr marL="93297" marR="93297" marT="46648" marB="46648" anchor="ctr">
                    <a:solidFill>
                      <a:srgbClr val="305C6F"/>
                    </a:solidFill>
                  </a:tcPr>
                </a:tc>
                <a:extLst>
                  <a:ext uri="{0D108BD9-81ED-4DB2-BD59-A6C34878D82A}">
                    <a16:rowId xmlns:a16="http://schemas.microsoft.com/office/drawing/2014/main" val="10000"/>
                  </a:ext>
                </a:extLst>
              </a:tr>
              <a:tr h="1107839">
                <a:tc>
                  <a:txBody>
                    <a:bodyPr/>
                    <a:lstStyle/>
                    <a:p>
                      <a:pPr marL="0" marR="0" lvl="0" indent="0" algn="l" rtl="0">
                        <a:spcBef>
                          <a:spcPts val="0"/>
                        </a:spcBef>
                        <a:spcAft>
                          <a:spcPts val="0"/>
                        </a:spcAft>
                        <a:buNone/>
                      </a:pPr>
                      <a:r>
                        <a:rPr lang="en-GB" sz="1300">
                          <a:latin typeface="+mn-lt"/>
                          <a:ea typeface="Calibri"/>
                          <a:cs typeface="Calibri"/>
                          <a:sym typeface="Calibri"/>
                        </a:rPr>
                        <a:t>PowerPoint © predstavitev</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Učni materiali so pripravljeni v PowerPointu in so na voljo na spletni strani projekta.</a:t>
                      </a:r>
                      <a:r>
                        <a:rPr lang="en-GB" sz="1300">
                          <a:latin typeface="+mn-lt"/>
                          <a:ea typeface="Calibri"/>
                          <a:cs typeface="Calibri"/>
                          <a:sym typeface="Calibri"/>
                          <a:hlinkClick r:id="rId2"/>
                        </a:rPr>
                        <a:t> https://epicstays.eu/modules/ </a:t>
                      </a:r>
                      <a:r>
                        <a:rPr lang="en-GB" sz="1300">
                          <a:latin typeface="+mn-lt"/>
                          <a:ea typeface="Calibri"/>
                          <a:cs typeface="Calibri"/>
                          <a:sym typeface="Calibri"/>
                        </a:rPr>
                        <a:t>Priporočamo, da se ti materiali prikazujejo na velikem zaslonu za poučevanje v učilnici.</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Prenosni računalnik/računalnik</a:t>
                      </a:r>
                      <a:endParaRPr sz="1300">
                        <a:latin typeface="+mn-lt"/>
                      </a:endParaRPr>
                    </a:p>
                    <a:p>
                      <a:pPr marL="0" marR="0" lvl="0" indent="0" algn="l" rtl="0">
                        <a:spcBef>
                          <a:spcPts val="0"/>
                        </a:spcBef>
                        <a:spcAft>
                          <a:spcPts val="0"/>
                        </a:spcAft>
                        <a:buNone/>
                      </a:pPr>
                      <a:r>
                        <a:rPr lang="en-GB" sz="1300">
                          <a:latin typeface="+mn-lt"/>
                          <a:ea typeface="Calibri"/>
                          <a:cs typeface="Calibri"/>
                          <a:sym typeface="Calibri"/>
                        </a:rPr>
                        <a:t>Projektor</a:t>
                      </a:r>
                      <a:endParaRPr sz="1300">
                        <a:latin typeface="+mn-lt"/>
                      </a:endParaRPr>
                    </a:p>
                    <a:p>
                      <a:pPr marL="0" marR="0" lvl="0" indent="0" algn="l" rtl="0">
                        <a:spcBef>
                          <a:spcPts val="0"/>
                        </a:spcBef>
                        <a:spcAft>
                          <a:spcPts val="0"/>
                        </a:spcAft>
                        <a:buNone/>
                      </a:pPr>
                      <a:r>
                        <a:rPr lang="en-GB" sz="1300">
                          <a:latin typeface="+mn-lt"/>
                          <a:ea typeface="Calibri"/>
                          <a:cs typeface="Calibri"/>
                          <a:sym typeface="Calibri"/>
                        </a:rPr>
                        <a:t>Velik zaslon/stena</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1"/>
                  </a:ext>
                </a:extLst>
              </a:tr>
              <a:tr h="756700">
                <a:tc>
                  <a:txBody>
                    <a:bodyPr/>
                    <a:lstStyle/>
                    <a:p>
                      <a:pPr marL="0" marR="0" lvl="0" indent="0" algn="l" rtl="0">
                        <a:spcBef>
                          <a:spcPts val="0"/>
                        </a:spcBef>
                        <a:spcAft>
                          <a:spcPts val="0"/>
                        </a:spcAft>
                        <a:buNone/>
                      </a:pPr>
                      <a:r>
                        <a:rPr lang="en-GB" sz="1300">
                          <a:latin typeface="+mn-lt"/>
                          <a:ea typeface="Calibri"/>
                          <a:cs typeface="Calibri"/>
                          <a:sym typeface="Calibri"/>
                        </a:rPr>
                        <a:t>Videoposnetki</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Videoposnetki se uporabljajo za pojasnjevanje nekaterih delov izobraževalne vsebine in za predstavitev študij primerov za razpravo.</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Avdio/zvočni sistem</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2"/>
                  </a:ext>
                </a:extLst>
              </a:tr>
              <a:tr h="662977">
                <a:tc>
                  <a:txBody>
                    <a:bodyPr/>
                    <a:lstStyle/>
                    <a:p>
                      <a:pPr marL="0" marR="0" lvl="0" indent="0" algn="l" rtl="0">
                        <a:spcBef>
                          <a:spcPts val="0"/>
                        </a:spcBef>
                        <a:spcAft>
                          <a:spcPts val="0"/>
                        </a:spcAft>
                        <a:buNone/>
                      </a:pPr>
                      <a:r>
                        <a:rPr lang="en-GB" sz="1300">
                          <a:latin typeface="+mn-lt"/>
                          <a:ea typeface="Calibri"/>
                          <a:cs typeface="Calibri"/>
                          <a:sym typeface="Calibri"/>
                        </a:rPr>
                        <a:t>Bela tabla ali flipchart</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Povabite udeležence, naj pišejo na tablo, ali jih prosite za povratne informacije, ki jih boste zapisali na tablo.</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dirty="0" err="1">
                          <a:latin typeface="+mn-lt"/>
                          <a:ea typeface="Calibri"/>
                          <a:cs typeface="Calibri"/>
                          <a:sym typeface="Calibri"/>
                        </a:rPr>
                        <a:t>Pisala</a:t>
                      </a:r>
                      <a:r>
                        <a:rPr lang="en-GB" sz="1300" dirty="0">
                          <a:latin typeface="+mn-lt"/>
                          <a:ea typeface="Calibri"/>
                          <a:cs typeface="Calibri"/>
                          <a:sym typeface="Calibri"/>
                        </a:rPr>
                        <a:t>/</a:t>
                      </a:r>
                      <a:r>
                        <a:rPr lang="en-GB" sz="1300" dirty="0" err="1">
                          <a:latin typeface="+mn-lt"/>
                          <a:ea typeface="Calibri"/>
                          <a:cs typeface="Calibri"/>
                          <a:sym typeface="Calibri"/>
                        </a:rPr>
                        <a:t>flomasterji</a:t>
                      </a:r>
                      <a:endParaRPr sz="1300" dirty="0">
                        <a:latin typeface="+mn-lt"/>
                      </a:endParaRPr>
                    </a:p>
                  </a:txBody>
                  <a:tcPr marL="93297" marR="93297" marT="46648" marB="46648">
                    <a:solidFill>
                      <a:srgbClr val="ABBAA2"/>
                    </a:solidFill>
                  </a:tcPr>
                </a:tc>
                <a:extLst>
                  <a:ext uri="{0D108BD9-81ED-4DB2-BD59-A6C34878D82A}">
                    <a16:rowId xmlns:a16="http://schemas.microsoft.com/office/drawing/2014/main" val="10003"/>
                  </a:ext>
                </a:extLst>
              </a:tr>
              <a:tr h="662977">
                <a:tc>
                  <a:txBody>
                    <a:bodyPr/>
                    <a:lstStyle/>
                    <a:p>
                      <a:pPr marL="0" marR="0" lvl="0" indent="0" algn="l" rtl="0">
                        <a:spcBef>
                          <a:spcPts val="0"/>
                        </a:spcBef>
                        <a:spcAft>
                          <a:spcPts val="0"/>
                        </a:spcAft>
                        <a:buNone/>
                      </a:pPr>
                      <a:r>
                        <a:rPr lang="en-GB" sz="1300" b="0" i="0">
                          <a:latin typeface="+mn-lt"/>
                          <a:ea typeface="Calibri"/>
                          <a:cs typeface="Calibri"/>
                          <a:sym typeface="Calibri"/>
                        </a:rPr>
                        <a:t>Pomožna tehnologija</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b="0" i="0">
                          <a:latin typeface="+mn-lt"/>
                          <a:ea typeface="Calibri"/>
                          <a:cs typeface="Calibri"/>
                          <a:sym typeface="Calibri"/>
                        </a:rPr>
                        <a:t>Za povečanje dostopnosti in vključenosti</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lnSpc>
                          <a:spcPct val="100000"/>
                        </a:lnSpc>
                        <a:spcBef>
                          <a:spcPts val="0"/>
                        </a:spcBef>
                        <a:spcAft>
                          <a:spcPts val="0"/>
                        </a:spcAft>
                        <a:buClr>
                          <a:srgbClr val="374151"/>
                        </a:buClr>
                        <a:buSzPts val="1200"/>
                        <a:buFont typeface="Calibri"/>
                        <a:buNone/>
                      </a:pPr>
                      <a:r>
                        <a:rPr lang="en-GB" sz="1300" b="0" i="0" dirty="0" err="1">
                          <a:latin typeface="+mn-lt"/>
                          <a:ea typeface="Calibri"/>
                          <a:cs typeface="Calibri"/>
                          <a:sym typeface="Calibri"/>
                        </a:rPr>
                        <a:t>Bralniki</a:t>
                      </a:r>
                      <a:r>
                        <a:rPr lang="en-GB" sz="1300" b="0" i="0" dirty="0">
                          <a:latin typeface="+mn-lt"/>
                          <a:ea typeface="Calibri"/>
                          <a:cs typeface="Calibri"/>
                          <a:sym typeface="Calibri"/>
                        </a:rPr>
                        <a:t> </a:t>
                      </a:r>
                      <a:r>
                        <a:rPr lang="en-GB" sz="1300" b="0" i="0" dirty="0" err="1">
                          <a:latin typeface="+mn-lt"/>
                          <a:ea typeface="Calibri"/>
                          <a:cs typeface="Calibri"/>
                          <a:sym typeface="Calibri"/>
                        </a:rPr>
                        <a:t>zaslona</a:t>
                      </a:r>
                      <a:r>
                        <a:rPr lang="en-GB" sz="1300" b="0" i="0" dirty="0">
                          <a:latin typeface="+mn-lt"/>
                          <a:ea typeface="Calibri"/>
                          <a:cs typeface="Calibri"/>
                          <a:sym typeface="Calibri"/>
                        </a:rPr>
                        <a:t>, </a:t>
                      </a:r>
                      <a:r>
                        <a:rPr lang="en-GB" sz="1300" b="0" i="0" dirty="0" err="1">
                          <a:latin typeface="+mn-lt"/>
                          <a:ea typeface="Calibri"/>
                          <a:cs typeface="Calibri"/>
                          <a:sym typeface="Calibri"/>
                        </a:rPr>
                        <a:t>slušni</a:t>
                      </a:r>
                      <a:r>
                        <a:rPr lang="en-GB" sz="1300" b="0" i="0" dirty="0">
                          <a:latin typeface="+mn-lt"/>
                          <a:ea typeface="Calibri"/>
                          <a:cs typeface="Calibri"/>
                          <a:sym typeface="Calibri"/>
                        </a:rPr>
                        <a:t> </a:t>
                      </a:r>
                      <a:r>
                        <a:rPr lang="en-GB" sz="1300" b="0" i="0" dirty="0" err="1">
                          <a:latin typeface="+mn-lt"/>
                          <a:ea typeface="Calibri"/>
                          <a:cs typeface="Calibri"/>
                          <a:sym typeface="Calibri"/>
                        </a:rPr>
                        <a:t>aparati</a:t>
                      </a:r>
                      <a:r>
                        <a:rPr lang="en-GB" sz="1300" b="0" i="0" dirty="0">
                          <a:latin typeface="+mn-lt"/>
                          <a:ea typeface="Calibri"/>
                          <a:cs typeface="Calibri"/>
                          <a:sym typeface="Calibri"/>
                        </a:rPr>
                        <a:t> </a:t>
                      </a:r>
                      <a:r>
                        <a:rPr lang="en-GB" sz="1300" b="0" i="0" dirty="0" err="1">
                          <a:latin typeface="+mn-lt"/>
                          <a:ea typeface="Calibri"/>
                          <a:cs typeface="Calibri"/>
                          <a:sym typeface="Calibri"/>
                        </a:rPr>
                        <a:t>ali</a:t>
                      </a:r>
                      <a:r>
                        <a:rPr lang="en-GB" sz="1300" b="0" i="0" dirty="0">
                          <a:latin typeface="+mn-lt"/>
                          <a:ea typeface="Calibri"/>
                          <a:cs typeface="Calibri"/>
                          <a:sym typeface="Calibri"/>
                        </a:rPr>
                        <a:t> </a:t>
                      </a:r>
                      <a:r>
                        <a:rPr lang="en-GB" sz="1300" b="0" i="0" dirty="0" err="1">
                          <a:latin typeface="+mn-lt"/>
                          <a:ea typeface="Calibri"/>
                          <a:cs typeface="Calibri"/>
                          <a:sym typeface="Calibri"/>
                        </a:rPr>
                        <a:t>orodja</a:t>
                      </a:r>
                      <a:r>
                        <a:rPr lang="en-GB" sz="1300" b="0" i="0" dirty="0">
                          <a:latin typeface="+mn-lt"/>
                          <a:ea typeface="Calibri"/>
                          <a:cs typeface="Calibri"/>
                          <a:sym typeface="Calibri"/>
                        </a:rPr>
                        <a:t> za </a:t>
                      </a:r>
                      <a:r>
                        <a:rPr lang="en-GB" sz="1300" b="0" i="0" dirty="0" err="1">
                          <a:latin typeface="+mn-lt"/>
                          <a:ea typeface="Calibri"/>
                          <a:cs typeface="Calibri"/>
                          <a:sym typeface="Calibri"/>
                        </a:rPr>
                        <a:t>prepoznavanje</a:t>
                      </a:r>
                      <a:r>
                        <a:rPr lang="en-GB" sz="1300" b="0" i="0" dirty="0">
                          <a:latin typeface="+mn-lt"/>
                          <a:ea typeface="Calibri"/>
                          <a:cs typeface="Calibri"/>
                          <a:sym typeface="Calibri"/>
                        </a:rPr>
                        <a:t> </a:t>
                      </a:r>
                      <a:r>
                        <a:rPr lang="en-GB" sz="1300" b="0" i="0" dirty="0" err="1">
                          <a:latin typeface="+mn-lt"/>
                          <a:ea typeface="Calibri"/>
                          <a:cs typeface="Calibri"/>
                          <a:sym typeface="Calibri"/>
                        </a:rPr>
                        <a:t>glasu</a:t>
                      </a:r>
                      <a:r>
                        <a:rPr lang="en-GB" sz="1300" b="0" i="0" dirty="0">
                          <a:latin typeface="+mn-lt"/>
                          <a:ea typeface="Calibri"/>
                          <a:cs typeface="Calibri"/>
                          <a:sym typeface="Calibri"/>
                        </a:rPr>
                        <a:t> </a:t>
                      </a:r>
                      <a:r>
                        <a:rPr lang="en-GB" sz="1300" b="0" i="0" dirty="0" err="1">
                          <a:latin typeface="+mn-lt"/>
                          <a:ea typeface="Calibri"/>
                          <a:cs typeface="Calibri"/>
                          <a:sym typeface="Calibri"/>
                        </a:rPr>
                        <a:t>lahko</a:t>
                      </a:r>
                      <a:r>
                        <a:rPr lang="en-GB" sz="1300" b="0" i="0" dirty="0">
                          <a:latin typeface="+mn-lt"/>
                          <a:ea typeface="Calibri"/>
                          <a:cs typeface="Calibri"/>
                          <a:sym typeface="Calibri"/>
                        </a:rPr>
                        <a:t> </a:t>
                      </a:r>
                      <a:r>
                        <a:rPr lang="en-GB" sz="1300" b="0" i="0" dirty="0" err="1">
                          <a:latin typeface="+mn-lt"/>
                          <a:ea typeface="Calibri"/>
                          <a:cs typeface="Calibri"/>
                          <a:sym typeface="Calibri"/>
                        </a:rPr>
                        <a:t>pomagajo</a:t>
                      </a:r>
                      <a:r>
                        <a:rPr lang="en-GB" sz="1300" b="0" i="0" dirty="0">
                          <a:latin typeface="+mn-lt"/>
                          <a:ea typeface="Calibri"/>
                          <a:cs typeface="Calibri"/>
                          <a:sym typeface="Calibri"/>
                        </a:rPr>
                        <a:t> </a:t>
                      </a:r>
                      <a:r>
                        <a:rPr lang="en-GB" sz="1300" b="0" i="0" dirty="0" err="1">
                          <a:latin typeface="+mn-lt"/>
                          <a:ea typeface="Calibri"/>
                          <a:cs typeface="Calibri"/>
                          <a:sym typeface="Calibri"/>
                        </a:rPr>
                        <a:t>učencem</a:t>
                      </a:r>
                      <a:r>
                        <a:rPr lang="en-GB" sz="1300" b="0" i="0" dirty="0">
                          <a:latin typeface="+mn-lt"/>
                          <a:ea typeface="Calibri"/>
                          <a:cs typeface="Calibri"/>
                          <a:sym typeface="Calibri"/>
                        </a:rPr>
                        <a:t> z </a:t>
                      </a:r>
                      <a:r>
                        <a:rPr lang="en-GB" sz="1300" b="0" i="0" dirty="0" err="1">
                          <a:latin typeface="+mn-lt"/>
                          <a:ea typeface="Calibri"/>
                          <a:cs typeface="Calibri"/>
                          <a:sym typeface="Calibri"/>
                        </a:rPr>
                        <a:t>različnimi</a:t>
                      </a:r>
                      <a:r>
                        <a:rPr lang="en-GB" sz="1300" b="0" i="0" dirty="0">
                          <a:latin typeface="+mn-lt"/>
                          <a:ea typeface="Calibri"/>
                          <a:cs typeface="Calibri"/>
                          <a:sym typeface="Calibri"/>
                        </a:rPr>
                        <a:t> </a:t>
                      </a:r>
                      <a:r>
                        <a:rPr lang="en-GB" sz="1300" b="0" i="0" dirty="0" err="1">
                          <a:latin typeface="+mn-lt"/>
                          <a:ea typeface="Calibri"/>
                          <a:cs typeface="Calibri"/>
                          <a:sym typeface="Calibri"/>
                        </a:rPr>
                        <a:t>sposobnostmi</a:t>
                      </a:r>
                      <a:r>
                        <a:rPr lang="en-GB" sz="1300" b="0" i="0" dirty="0">
                          <a:latin typeface="+mn-lt"/>
                          <a:ea typeface="Calibri"/>
                          <a:cs typeface="Calibri"/>
                          <a:sym typeface="Calibri"/>
                        </a:rPr>
                        <a:t>.</a:t>
                      </a:r>
                      <a:endParaRPr sz="1300" dirty="0">
                        <a:latin typeface="+mn-lt"/>
                      </a:endParaRPr>
                    </a:p>
                  </a:txBody>
                  <a:tcPr marL="93297" marR="93297" marT="46648" marB="46648">
                    <a:solidFill>
                      <a:srgbClr val="ABBAA2"/>
                    </a:solidFill>
                  </a:tcPr>
                </a:tc>
                <a:extLst>
                  <a:ext uri="{0D108BD9-81ED-4DB2-BD59-A6C34878D82A}">
                    <a16:rowId xmlns:a16="http://schemas.microsoft.com/office/drawing/2014/main" val="10004"/>
                  </a:ext>
                </a:extLst>
              </a:tr>
              <a:tr h="587451">
                <a:tc>
                  <a:txBody>
                    <a:bodyPr/>
                    <a:lstStyle/>
                    <a:p>
                      <a:pPr marL="0" marR="0" lvl="0" indent="0" algn="l" rtl="0">
                        <a:spcBef>
                          <a:spcPts val="0"/>
                        </a:spcBef>
                        <a:spcAft>
                          <a:spcPts val="0"/>
                        </a:spcAft>
                        <a:buNone/>
                      </a:pPr>
                      <a:r>
                        <a:rPr lang="en-GB" sz="1300" b="0" i="0">
                          <a:latin typeface="+mn-lt"/>
                          <a:ea typeface="Calibri"/>
                          <a:cs typeface="Calibri"/>
                          <a:sym typeface="Calibri"/>
                        </a:rPr>
                        <a:t>Ankete za ocenjevanje</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b="0" i="0">
                          <a:latin typeface="+mn-lt"/>
                          <a:ea typeface="Calibri"/>
                          <a:cs typeface="Calibri"/>
                          <a:sym typeface="Calibri"/>
                        </a:rPr>
                        <a:t>Redno ocenjujte učinkovitost modulov usposabljanja in zbirate povratne informacije za nenehno izboljševanje.</a:t>
                      </a: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endParaRPr sz="1300" dirty="0">
                        <a:latin typeface="+mn-lt"/>
                        <a:ea typeface="Calibri"/>
                        <a:cs typeface="Calibri"/>
                        <a:sym typeface="Calibri"/>
                      </a:endParaRPr>
                    </a:p>
                  </a:txBody>
                  <a:tcPr marL="93297" marR="93297" marT="46648" marB="46648">
                    <a:solidFill>
                      <a:srgbClr val="ABBAA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1526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a:latin typeface="Calibri"/>
                <a:ea typeface="Open Sans"/>
                <a:cs typeface="Calibri"/>
              </a:rPr>
              <a:t>Mehanizmi izvajanja usposabljanja </a:t>
            </a:r>
            <a:endParaRPr>
              <a:latin typeface="Calibri"/>
              <a:ea typeface="Open Sans"/>
              <a:cs typeface="Calibri"/>
            </a:endParaRPr>
          </a:p>
        </p:txBody>
      </p:sp>
      <p:sp>
        <p:nvSpPr>
          <p:cNvPr id="329" name="Google Shape;329;p13"/>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Možnosti izvedbe</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27</a:t>
            </a:fld>
            <a:endParaRPr/>
          </a:p>
        </p:txBody>
      </p:sp>
      <p:sp>
        <p:nvSpPr>
          <p:cNvPr id="330" name="Google Shape;330;p13"/>
          <p:cNvSpPr txBox="1"/>
          <p:nvPr/>
        </p:nvSpPr>
        <p:spPr>
          <a:xfrm>
            <a:off x="462502" y="3440808"/>
            <a:ext cx="6850569" cy="7220048"/>
          </a:xfrm>
          <a:prstGeom prst="rect">
            <a:avLst/>
          </a:prstGeom>
          <a:noFill/>
          <a:ln>
            <a:noFill/>
          </a:ln>
        </p:spPr>
        <p:txBody>
          <a:bodyPr spcFirstLastPara="1" wrap="square" lIns="93271" tIns="46623" rIns="93271" bIns="46623" anchor="t" anchorCtr="0">
            <a:noAutofit/>
          </a:bodyPr>
          <a:lstStyle/>
          <a:p>
            <a:r>
              <a:rPr lang="en-IE" b="1">
                <a:effectLst/>
                <a:latin typeface="Calibri"/>
                <a:ea typeface="Calibri"/>
                <a:cs typeface="Calibri"/>
              </a:rPr>
              <a:t>Formalna predavanja</a:t>
            </a:r>
            <a:r>
              <a:rPr lang="en-IE">
                <a:effectLst/>
                <a:latin typeface="Calibri"/>
                <a:ea typeface="Calibri"/>
                <a:cs typeface="Calibri"/>
              </a:rPr>
              <a:t>: predstavitev ključnih konceptov in vzpostavitev skupne osnove za učenje z uporabo strukturiranih predstavitev Epic Stays, ki opisujejo glavne teme, ustrezne primere in poudarjajo bistvene informacije. </a:t>
            </a:r>
          </a:p>
          <a:p>
            <a:endParaRPr lang="en-IE">
              <a:effectLst/>
              <a:latin typeface="Calibri"/>
              <a:ea typeface="Calibri"/>
              <a:cs typeface="Calibri"/>
            </a:endParaRPr>
          </a:p>
          <a:p>
            <a:r>
              <a:rPr lang="en-IE" b="1">
                <a:effectLst/>
                <a:latin typeface="Calibri"/>
                <a:ea typeface="Calibri"/>
                <a:cs typeface="Segoe UI"/>
              </a:rPr>
              <a:t>Razprave v manjših skupinah: </a:t>
            </a:r>
            <a:r>
              <a:rPr lang="en-IE">
                <a:effectLst/>
                <a:latin typeface="Calibri"/>
                <a:ea typeface="Calibri"/>
                <a:cs typeface="Segoe UI"/>
              </a:rPr>
              <a:t>udeležencem </a:t>
            </a:r>
            <a:r>
              <a:rPr lang="en-IE">
                <a:latin typeface="Calibri"/>
                <a:ea typeface="Calibri"/>
                <a:cs typeface="Segoe UI"/>
              </a:rPr>
              <a:t>omogočajo </a:t>
            </a:r>
            <a:r>
              <a:rPr lang="en-IE">
                <a:effectLst/>
                <a:latin typeface="Calibri"/>
                <a:ea typeface="Calibri"/>
                <a:cs typeface="Segoe UI"/>
              </a:rPr>
              <a:t>poglobitev razumevanja, uporabo novega znanja in izmenjavo mnenj v bolj interaktivnem okolju.</a:t>
            </a:r>
            <a:br>
              <a:rPr lang="en-IE">
                <a:effectLst/>
                <a:latin typeface="Calibri"/>
              </a:rPr>
            </a:br>
            <a:br>
              <a:rPr lang="en-IE" b="1">
                <a:effectLst/>
                <a:latin typeface="Calibri"/>
              </a:rPr>
            </a:br>
            <a:r>
              <a:rPr lang="en-IE" b="1">
                <a:effectLst/>
                <a:latin typeface="Calibri"/>
                <a:ea typeface="Calibri"/>
                <a:cs typeface="Segoe UI"/>
              </a:rPr>
              <a:t>Sodelovalno/medsebojno učenje: </a:t>
            </a:r>
            <a:r>
              <a:rPr lang="en-IE">
                <a:effectLst/>
                <a:latin typeface="Calibri"/>
                <a:ea typeface="Calibri"/>
                <a:cs typeface="Segoe UI"/>
              </a:rPr>
              <a:t>vključuje sodelovanje udeležencev </a:t>
            </a:r>
            <a:r>
              <a:rPr lang="en-IE">
                <a:latin typeface="Calibri"/>
                <a:ea typeface="Calibri"/>
                <a:cs typeface="Segoe UI"/>
              </a:rPr>
              <a:t>pri pridobivanju </a:t>
            </a:r>
            <a:r>
              <a:rPr lang="en-IE">
                <a:effectLst/>
                <a:latin typeface="Calibri"/>
                <a:ea typeface="Calibri"/>
                <a:cs typeface="Segoe UI"/>
              </a:rPr>
              <a:t>znanja. Tehnike, kot so medsebojna </a:t>
            </a:r>
            <a:r>
              <a:rPr lang="en-IE">
                <a:latin typeface="Calibri"/>
                <a:ea typeface="Calibri"/>
                <a:cs typeface="Segoe UI"/>
              </a:rPr>
              <a:t>ocena</a:t>
            </a:r>
            <a:r>
              <a:rPr lang="en-IE">
                <a:effectLst/>
                <a:latin typeface="Calibri"/>
                <a:ea typeface="Calibri"/>
                <a:cs typeface="Segoe UI"/>
              </a:rPr>
              <a:t>, udeležencem omogočajo, da ocenijo delo drug drugega, izmenjajo izkušnje in se učijo drug od drugega. </a:t>
            </a:r>
            <a:br>
              <a:rPr lang="en-IE">
                <a:effectLst/>
                <a:latin typeface="Calibri"/>
              </a:rPr>
            </a:br>
            <a:br>
              <a:rPr lang="en-IE">
                <a:effectLst/>
                <a:latin typeface="Calibri"/>
              </a:rPr>
            </a:br>
            <a:r>
              <a:rPr lang="en-IE" b="1">
                <a:effectLst/>
                <a:latin typeface="Calibri"/>
                <a:ea typeface="Calibri"/>
                <a:cs typeface="Segoe UI"/>
              </a:rPr>
              <a:t>Mešano učenje: </a:t>
            </a:r>
            <a:r>
              <a:rPr lang="en-IE">
                <a:effectLst/>
                <a:latin typeface="Calibri"/>
                <a:ea typeface="Calibri"/>
                <a:cs typeface="Segoe UI"/>
              </a:rPr>
              <a:t>združuje spletne digitalne medije s tradicionalnim poučevanjem v učilnici. Zahteva fizično prisotnost tako </a:t>
            </a:r>
            <a:r>
              <a:rPr lang="en-IE">
                <a:latin typeface="Calibri"/>
                <a:ea typeface="Calibri"/>
                <a:cs typeface="Segoe UI"/>
              </a:rPr>
              <a:t>izobraževalcev </a:t>
            </a:r>
            <a:r>
              <a:rPr lang="en-IE">
                <a:effectLst/>
                <a:latin typeface="Calibri"/>
                <a:ea typeface="Calibri"/>
                <a:cs typeface="Segoe UI"/>
              </a:rPr>
              <a:t>kot udeležencev, hkrati pa udeležencem omogoča nekaj nadzora nad časom, lokacijo, hitrostjo ali potekom učenja. Ta pristop združuje osebne seje z računalniško podprtimi dejavnostmi, da se izboljša tako posredovanje vsebine kot tudi vključenost.</a:t>
            </a:r>
            <a:br>
              <a:rPr lang="en-IE">
                <a:effectLst/>
                <a:latin typeface="Calibri"/>
              </a:rPr>
            </a:br>
            <a:br>
              <a:rPr lang="en-IE">
                <a:effectLst/>
                <a:latin typeface="Calibri"/>
              </a:rPr>
            </a:br>
            <a:r>
              <a:rPr lang="en-IE" b="1">
                <a:effectLst/>
                <a:latin typeface="Calibri"/>
                <a:ea typeface="Calibri"/>
                <a:cs typeface="Segoe UI"/>
              </a:rPr>
              <a:t>Multimedia</a:t>
            </a:r>
            <a:r>
              <a:rPr lang="en-IE">
                <a:effectLst/>
                <a:latin typeface="Calibri"/>
                <a:ea typeface="Calibri"/>
                <a:cs typeface="Segoe UI"/>
              </a:rPr>
              <a:t>: učni materiali so ponavadi bolj zanimivi in intelektualno stimulativni za odrasle udeležence. Izobraževalci </a:t>
            </a:r>
            <a:r>
              <a:rPr lang="en-IE">
                <a:latin typeface="Calibri"/>
                <a:ea typeface="Calibri"/>
                <a:cs typeface="Segoe UI"/>
              </a:rPr>
              <a:t>lahko </a:t>
            </a:r>
            <a:r>
              <a:rPr lang="en-IE">
                <a:effectLst/>
                <a:latin typeface="Calibri"/>
                <a:ea typeface="Calibri"/>
                <a:cs typeface="Segoe UI"/>
              </a:rPr>
              <a:t>v celoti izkoristijo vse vgrajene funkcije, da povečajo njihovo učinkovitost.</a:t>
            </a:r>
            <a:br>
              <a:rPr lang="en-IE" sz="1700">
                <a:effectLst/>
                <a:latin typeface="Segoe UI" panose="020B0502040204020203" pitchFamily="34" charset="0"/>
              </a:rPr>
            </a:br>
            <a:br>
              <a:rPr lang="en-IE" sz="1700">
                <a:effectLst/>
                <a:latin typeface="Segoe UI" panose="020B0502040204020203" pitchFamily="34" charset="0"/>
              </a:rPr>
            </a:br>
            <a:endParaRPr lang="en-IE" sz="1700">
              <a:effectLst/>
              <a:latin typeface="Arial" panose="020B0604020202020204" pitchFamily="34" charset="0"/>
            </a:endParaRPr>
          </a:p>
        </p:txBody>
      </p:sp>
    </p:spTree>
    <p:extLst>
      <p:ext uri="{BB962C8B-B14F-4D97-AF65-F5344CB8AC3E}">
        <p14:creationId xmlns:p14="http://schemas.microsoft.com/office/powerpoint/2010/main" val="406456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err="1">
                <a:latin typeface="Calibri"/>
                <a:ea typeface="Open Sans"/>
                <a:cs typeface="Calibri"/>
              </a:rPr>
              <a:t>Druge</a:t>
            </a:r>
            <a:r>
              <a:rPr lang="en-GB" dirty="0">
                <a:latin typeface="Calibri"/>
                <a:ea typeface="Open Sans"/>
                <a:cs typeface="Calibri"/>
              </a:rPr>
              <a:t> </a:t>
            </a:r>
            <a:r>
              <a:rPr lang="en-GB" dirty="0" err="1">
                <a:latin typeface="Calibri"/>
                <a:ea typeface="Open Sans"/>
                <a:cs typeface="Calibri"/>
              </a:rPr>
              <a:t>možnosti</a:t>
            </a:r>
            <a:r>
              <a:rPr lang="en-GB" dirty="0">
                <a:latin typeface="Calibri"/>
                <a:ea typeface="Open Sans"/>
                <a:cs typeface="Calibri"/>
              </a:rPr>
              <a:t> </a:t>
            </a:r>
            <a:r>
              <a:rPr lang="en-GB" dirty="0" err="1">
                <a:latin typeface="Calibri"/>
                <a:ea typeface="Open Sans"/>
                <a:cs typeface="Calibri"/>
              </a:rPr>
              <a:t>učenja</a:t>
            </a:r>
            <a:endParaRPr lang="en-GB" dirty="0"/>
          </a:p>
        </p:txBody>
      </p:sp>
      <p:sp>
        <p:nvSpPr>
          <p:cNvPr id="329" name="Google Shape;329;p13"/>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dirty="0" err="1"/>
              <a:t>Možnosti</a:t>
            </a:r>
            <a:r>
              <a:rPr lang="en-IE" sz="3200" dirty="0"/>
              <a:t> </a:t>
            </a:r>
            <a:r>
              <a:rPr lang="en-IE" sz="3200" dirty="0" err="1"/>
              <a:t>učenja</a:t>
            </a:r>
            <a:endParaRPr lang="en-IE" sz="3200" dirty="0"/>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28</a:t>
            </a:fld>
            <a:endParaRPr/>
          </a:p>
        </p:txBody>
      </p:sp>
      <p:sp>
        <p:nvSpPr>
          <p:cNvPr id="330" name="Google Shape;330;p13"/>
          <p:cNvSpPr txBox="1"/>
          <p:nvPr/>
        </p:nvSpPr>
        <p:spPr>
          <a:xfrm>
            <a:off x="450438" y="3576540"/>
            <a:ext cx="6659501" cy="4261180"/>
          </a:xfrm>
          <a:prstGeom prst="rect">
            <a:avLst/>
          </a:prstGeom>
          <a:noFill/>
          <a:ln>
            <a:noFill/>
          </a:ln>
        </p:spPr>
        <p:txBody>
          <a:bodyPr spcFirstLastPara="1" wrap="square" lIns="93271" tIns="46623" rIns="93271" bIns="46623" anchor="t" anchorCtr="0">
            <a:noAutofit/>
          </a:bodyPr>
          <a:lstStyle/>
          <a:p>
            <a:br>
              <a:rPr lang="en-IE" sz="1800">
                <a:effectLst/>
              </a:rPr>
            </a:br>
            <a:r>
              <a:rPr lang="en-IE" sz="2000" b="1"/>
              <a:t>Dodatne možnosti</a:t>
            </a:r>
            <a:r>
              <a:rPr lang="en-IE" sz="2000" b="1">
                <a:effectLst/>
              </a:rPr>
              <a:t> dostave </a:t>
            </a:r>
            <a:r>
              <a:rPr lang="en-IE" sz="2000" b="1"/>
              <a:t>za dostavo </a:t>
            </a:r>
            <a:r>
              <a:rPr lang="en-IE" sz="2000" b="1">
                <a:effectLst/>
              </a:rPr>
              <a:t>tečaja Epic Stays:</a:t>
            </a:r>
          </a:p>
          <a:p>
            <a:br>
              <a:rPr lang="en-IE" sz="1800">
                <a:effectLst/>
              </a:rPr>
            </a:br>
            <a:r>
              <a:rPr lang="en-IE" sz="1800" b="1">
                <a:effectLst/>
              </a:rPr>
              <a:t>Preobrnjena učilnica: </a:t>
            </a:r>
            <a:r>
              <a:rPr lang="en-IE" sz="1800">
                <a:effectLst/>
              </a:rPr>
              <a:t>V preobrnjeni učilnici </a:t>
            </a:r>
            <a:r>
              <a:rPr lang="en-IE"/>
              <a:t>lahko</a:t>
            </a:r>
            <a:r>
              <a:rPr lang="en-IE" sz="1800">
                <a:effectLst/>
              </a:rPr>
              <a:t> udeleženci pred uro pregledajo vsebino modula, tako da se v času pouka lahko osredotočijo na vaje in naloge. Ta pristop prenaša prenos znanja na spletno učenje, kar ustvarja več priložnosti za vaje, pojasnjevanje in poglobljeno raziskovanje snovi med poukom.</a:t>
            </a:r>
            <a:br>
              <a:rPr lang="en-IE" sz="1800">
                <a:effectLst/>
              </a:rPr>
            </a:br>
            <a:br>
              <a:rPr lang="en-IE" sz="1800">
                <a:effectLst/>
              </a:rPr>
            </a:br>
            <a:r>
              <a:rPr lang="en-IE" sz="1800" b="1">
                <a:effectLst/>
              </a:rPr>
              <a:t>Interaktivna orodja: </a:t>
            </a:r>
            <a:r>
              <a:rPr lang="en-IE" sz="1800">
                <a:effectLst/>
              </a:rPr>
              <a:t>Zainteresiranost udeležencev se lahko poveča z interaktivnimi orodji. Kahoot! in platforme, kot sta Quizizz in </a:t>
            </a:r>
            <a:r>
              <a:rPr lang="en-IE" sz="1800" err="1">
                <a:effectLst/>
              </a:rPr>
              <a:t>Mentimeter</a:t>
            </a:r>
            <a:r>
              <a:rPr lang="en-IE" sz="1800">
                <a:effectLst/>
              </a:rPr>
              <a:t>, so igralna ali interaktivna učna orodja</a:t>
            </a:r>
            <a:r>
              <a:rPr lang="en-IE"/>
              <a:t>.  Takšna orodja omogočajo </a:t>
            </a:r>
            <a:r>
              <a:rPr lang="en-IE" sz="1800">
                <a:effectLst/>
              </a:rPr>
              <a:t>izobraževalcem, da ustvarijo kvize in dejavnosti, ki jih udeleženci lahko rešujejo na svojih telefonih, tablicah ali računalnikih</a:t>
            </a:r>
            <a:r>
              <a:rPr lang="en-IE"/>
              <a:t>. </a:t>
            </a:r>
            <a:r>
              <a:rPr lang="en-IE" sz="1800">
                <a:effectLst/>
              </a:rPr>
              <a:t>Ta pristop omogoča takojšnjo povratno informacijo in rezultate, zaradi česar je učenje zabavno in učinkovito.</a:t>
            </a: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4065360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B5EE3E28-6EB0-6ED0-2033-3E1D64F6E30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4DA27205-9701-330B-0EB5-DD983A6F2393}"/>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a:latin typeface="Calibri"/>
                <a:ea typeface="Open Sans"/>
                <a:cs typeface="Calibri"/>
              </a:rPr>
              <a:t>Strategije</a:t>
            </a:r>
          </a:p>
        </p:txBody>
      </p:sp>
      <p:sp>
        <p:nvSpPr>
          <p:cNvPr id="329" name="Google Shape;329;p13">
            <a:extLst>
              <a:ext uri="{FF2B5EF4-FFF2-40B4-BE49-F238E27FC236}">
                <a16:creationId xmlns:a16="http://schemas.microsoft.com/office/drawing/2014/main" id="{071ED8D7-D051-E163-DEBA-187FC601B532}"/>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t>Ocena </a:t>
            </a:r>
          </a:p>
        </p:txBody>
      </p:sp>
      <p:sp>
        <p:nvSpPr>
          <p:cNvPr id="328" name="Google Shape;328;p13">
            <a:extLst>
              <a:ext uri="{FF2B5EF4-FFF2-40B4-BE49-F238E27FC236}">
                <a16:creationId xmlns:a16="http://schemas.microsoft.com/office/drawing/2014/main" id="{911E3A85-A18E-D479-A08D-706A853E7179}"/>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29</a:t>
            </a:fld>
            <a:endParaRPr/>
          </a:p>
        </p:txBody>
      </p:sp>
      <p:sp>
        <p:nvSpPr>
          <p:cNvPr id="330" name="Google Shape;330;p13">
            <a:extLst>
              <a:ext uri="{FF2B5EF4-FFF2-40B4-BE49-F238E27FC236}">
                <a16:creationId xmlns:a16="http://schemas.microsoft.com/office/drawing/2014/main" id="{55612D60-D1B2-4C93-C2DB-44EEEB18AB98}"/>
              </a:ext>
            </a:extLst>
          </p:cNvPr>
          <p:cNvSpPr txBox="1"/>
          <p:nvPr/>
        </p:nvSpPr>
        <p:spPr>
          <a:xfrm>
            <a:off x="408770" y="3717690"/>
            <a:ext cx="6701169" cy="5867022"/>
          </a:xfrm>
          <a:prstGeom prst="rect">
            <a:avLst/>
          </a:prstGeom>
          <a:noFill/>
          <a:ln>
            <a:noFill/>
          </a:ln>
        </p:spPr>
        <p:txBody>
          <a:bodyPr spcFirstLastPara="1" wrap="square" lIns="93271" tIns="46623" rIns="93271" bIns="46623" anchor="t" anchorCtr="0">
            <a:noAutofit/>
          </a:bodyPr>
          <a:lstStyle/>
          <a:p>
            <a:r>
              <a:rPr lang="en-IE" sz="2400" b="1" dirty="0">
                <a:ea typeface="+mn-lt"/>
                <a:cs typeface="+mn-lt"/>
              </a:rPr>
              <a:t>Formativno ocenjevanje </a:t>
            </a:r>
            <a:r>
              <a:rPr lang="en-IE" sz="2400" dirty="0">
                <a:ea typeface="+mn-lt"/>
                <a:cs typeface="+mn-lt"/>
              </a:rPr>
              <a:t>za spremljanje učenja med programom Epic Stays.</a:t>
            </a:r>
            <a:endParaRPr lang="en-IE" sz="2400" dirty="0">
              <a:ea typeface="Calibri"/>
              <a:cs typeface="Calibri"/>
            </a:endParaRPr>
          </a:p>
          <a:p>
            <a:pPr>
              <a:buFont typeface="Arial"/>
              <a:buChar char="•"/>
            </a:pPr>
            <a:endParaRPr lang="en-IE" sz="2400" dirty="0">
              <a:ea typeface="Calibri"/>
              <a:cs typeface="Calibri"/>
            </a:endParaRPr>
          </a:p>
          <a:p>
            <a:r>
              <a:rPr lang="en-IE" sz="2400" b="1" dirty="0" err="1">
                <a:ea typeface="+mn-lt"/>
                <a:cs typeface="+mn-lt"/>
              </a:rPr>
              <a:t>Opisno</a:t>
            </a:r>
            <a:r>
              <a:rPr lang="en-IE" sz="2400" b="1" dirty="0">
                <a:ea typeface="+mn-lt"/>
                <a:cs typeface="+mn-lt"/>
              </a:rPr>
              <a:t> ocenjevanje </a:t>
            </a:r>
            <a:r>
              <a:rPr lang="en-IE" sz="2400" dirty="0">
                <a:ea typeface="+mn-lt"/>
                <a:cs typeface="+mn-lt"/>
              </a:rPr>
              <a:t>za oceno splošnih učnih rezultatov.</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Samoocenjevanje </a:t>
            </a:r>
            <a:r>
              <a:rPr lang="en-IE" sz="2400" dirty="0">
                <a:ea typeface="+mn-lt"/>
                <a:cs typeface="+mn-lt"/>
              </a:rPr>
              <a:t>za spodbujanje razmišljanja.</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Medsebojno ocenjevanje </a:t>
            </a:r>
            <a:r>
              <a:rPr lang="en-IE" sz="2400" dirty="0">
                <a:ea typeface="+mn-lt"/>
                <a:cs typeface="+mn-lt"/>
              </a:rPr>
              <a:t>za razvoj ocenjevalnih veščin.</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Ocenjevanje na podlagi portfelja </a:t>
            </a:r>
            <a:r>
              <a:rPr lang="en-IE" sz="2400" dirty="0">
                <a:ea typeface="+mn-lt"/>
                <a:cs typeface="+mn-lt"/>
              </a:rPr>
              <a:t>za prikaz napredka.</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Ocenjevanje uspešnosti/praktično ocenjevanje </a:t>
            </a:r>
            <a:r>
              <a:rPr lang="en-IE" sz="2400" dirty="0">
                <a:ea typeface="+mn-lt"/>
                <a:cs typeface="+mn-lt"/>
              </a:rPr>
              <a:t>za ocenjevanje spretnosti na področju alternativnih turističnih namestitev v realnem svetu.</a:t>
            </a:r>
            <a:endParaRPr lang="en-IE" sz="2400" dirty="0">
              <a:ea typeface="Calibri"/>
              <a:cs typeface="Calibri"/>
            </a:endParaRPr>
          </a:p>
          <a:p>
            <a:endParaRPr lang="en-IE" sz="2000" dirty="0">
              <a:ea typeface="Calibri"/>
              <a:cs typeface="Calibri"/>
            </a:endParaRPr>
          </a:p>
          <a:p>
            <a:pPr marL="285750" indent="-285750">
              <a:buFont typeface="Arial"/>
              <a:buChar char="•"/>
            </a:pPr>
            <a:endParaRPr lang="en-IE" sz="2000" b="1" dirty="0">
              <a:ea typeface="Calibri"/>
              <a:cs typeface="Calibri"/>
            </a:endParaRPr>
          </a:p>
          <a:p>
            <a:pPr marL="285750" indent="-285750">
              <a:buFont typeface="Arial"/>
              <a:buChar char="•"/>
            </a:pPr>
            <a:endParaRPr lang="en-IE" sz="2000" dirty="0">
              <a:effectLst/>
              <a:latin typeface="Calibri"/>
              <a:ea typeface="Calibri"/>
              <a:cs typeface="Calibri"/>
            </a:endParaRPr>
          </a:p>
          <a:p>
            <a:pPr marL="285750" indent="-285750">
              <a:buFont typeface="Arial"/>
              <a:buChar char="•"/>
            </a:pPr>
            <a:endParaRPr lang="en-IE" sz="2000" dirty="0">
              <a:latin typeface="Calibri"/>
              <a:ea typeface="Calibri"/>
              <a:cs typeface="Calibri"/>
            </a:endParaRPr>
          </a:p>
          <a:p>
            <a:endParaRPr lang="en-IE" sz="2000" b="1" dirty="0">
              <a:latin typeface="Calibri"/>
              <a:ea typeface="Calibri"/>
              <a:cs typeface="Calibri"/>
            </a:endParaRPr>
          </a:p>
        </p:txBody>
      </p:sp>
    </p:spTree>
    <p:extLst>
      <p:ext uri="{BB962C8B-B14F-4D97-AF65-F5344CB8AC3E}">
        <p14:creationId xmlns:p14="http://schemas.microsoft.com/office/powerpoint/2010/main" val="2124808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27">
            <a:extLst>
              <a:ext uri="{FF2B5EF4-FFF2-40B4-BE49-F238E27FC236}">
                <a16:creationId xmlns:a16="http://schemas.microsoft.com/office/drawing/2014/main" id="{1D3F3AC4-24D3-CE9C-DE9D-4D2D624045EE}"/>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087541" y="2560768"/>
            <a:ext cx="4202077" cy="2002900"/>
          </a:xfrm>
        </p:spPr>
        <p:txBody>
          <a:bodyPr/>
          <a:lstStyle/>
          <a:p>
            <a:r>
              <a:rPr lang="en-US" sz="4800" b="1" dirty="0"/>
              <a:t>O </a:t>
            </a:r>
            <a:r>
              <a:rPr lang="en-US" sz="4800" b="1" dirty="0" err="1"/>
              <a:t>projektu</a:t>
            </a:r>
            <a:r>
              <a:rPr lang="en-US" sz="4800" b="1" dirty="0"/>
              <a:t> </a:t>
            </a:r>
          </a:p>
          <a:p>
            <a:r>
              <a:rPr lang="en-US" sz="4800" b="1" dirty="0"/>
              <a:t>Epic Stays </a:t>
            </a:r>
          </a:p>
        </p:txBody>
      </p:sp>
      <p:sp>
        <p:nvSpPr>
          <p:cNvPr id="3" name="Text Placeholder 2">
            <a:extLst>
              <a:ext uri="{FF2B5EF4-FFF2-40B4-BE49-F238E27FC236}">
                <a16:creationId xmlns:a16="http://schemas.microsoft.com/office/drawing/2014/main" id="{03F4E627-4468-5F90-3819-8395C94E53A6}"/>
              </a:ext>
            </a:extLst>
          </p:cNvPr>
          <p:cNvSpPr>
            <a:spLocks noGrp="1"/>
          </p:cNvSpPr>
          <p:nvPr>
            <p:ph type="body" sz="quarter" idx="66"/>
          </p:nvPr>
        </p:nvSpPr>
        <p:spPr/>
        <p:txBody>
          <a:bodyPr/>
          <a:lstStyle/>
          <a:p>
            <a:r>
              <a:rPr lang="en-GB"/>
              <a:t>Foto: </a:t>
            </a:r>
            <a:r>
              <a:rPr lang="it-IT"/>
              <a:t>Co. Leitrim, Irska </a:t>
            </a:r>
            <a:endParaRPr lang="en-GB"/>
          </a:p>
        </p:txBody>
      </p:sp>
      <p:pic>
        <p:nvPicPr>
          <p:cNvPr id="7" name="Picture Placeholder 6" descr="A house with a porch and trees&#10;&#10;AI-generated content may be incorrect.">
            <a:extLst>
              <a:ext uri="{FF2B5EF4-FFF2-40B4-BE49-F238E27FC236}">
                <a16:creationId xmlns:a16="http://schemas.microsoft.com/office/drawing/2014/main" id="{EE8256D4-CF2D-8480-3927-981771AD9D1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13" r="6813"/>
          <a:stretch>
            <a:fillRect/>
          </a:stretch>
        </p:blipFill>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28FA20D-2BC1-999B-0FCD-7021E2FAF2C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812CD639-5E2F-28C5-4782-BCE8BE5C34E8}"/>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Predlagana orodja in tehnike</a:t>
            </a:r>
            <a:endParaRPr lang="en-GB" dirty="0"/>
          </a:p>
        </p:txBody>
      </p:sp>
      <p:sp>
        <p:nvSpPr>
          <p:cNvPr id="329" name="Google Shape;329;p13">
            <a:extLst>
              <a:ext uri="{FF2B5EF4-FFF2-40B4-BE49-F238E27FC236}">
                <a16:creationId xmlns:a16="http://schemas.microsoft.com/office/drawing/2014/main" id="{22548540-0E0E-9F0F-5F7D-A108D91CD65A}"/>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latin typeface="Calibri"/>
                <a:ea typeface="Open Sans"/>
                <a:cs typeface="Calibri"/>
              </a:rPr>
              <a:t>Ocena</a:t>
            </a:r>
            <a:endParaRPr lang="en-IE" sz="3200" dirty="0"/>
          </a:p>
        </p:txBody>
      </p:sp>
      <p:sp>
        <p:nvSpPr>
          <p:cNvPr id="328" name="Google Shape;328;p13">
            <a:extLst>
              <a:ext uri="{FF2B5EF4-FFF2-40B4-BE49-F238E27FC236}">
                <a16:creationId xmlns:a16="http://schemas.microsoft.com/office/drawing/2014/main" id="{842DBDFE-B3AC-A31C-7318-3D5639772D8E}"/>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30</a:t>
            </a:fld>
            <a:endParaRPr/>
          </a:p>
        </p:txBody>
      </p:sp>
      <p:sp>
        <p:nvSpPr>
          <p:cNvPr id="330" name="Google Shape;330;p13">
            <a:extLst>
              <a:ext uri="{FF2B5EF4-FFF2-40B4-BE49-F238E27FC236}">
                <a16:creationId xmlns:a16="http://schemas.microsoft.com/office/drawing/2014/main" id="{A3EA226A-2208-A8F8-3823-1ED32AE74EE0}"/>
              </a:ext>
            </a:extLst>
          </p:cNvPr>
          <p:cNvSpPr txBox="1"/>
          <p:nvPr/>
        </p:nvSpPr>
        <p:spPr>
          <a:xfrm>
            <a:off x="336927" y="3463115"/>
            <a:ext cx="6773012" cy="6567490"/>
          </a:xfrm>
          <a:prstGeom prst="rect">
            <a:avLst/>
          </a:prstGeom>
          <a:noFill/>
          <a:ln>
            <a:noFill/>
          </a:ln>
        </p:spPr>
        <p:txBody>
          <a:bodyPr spcFirstLastPara="1" wrap="square" lIns="93271" tIns="46623" rIns="93271" bIns="46623" anchor="t" anchorCtr="0">
            <a:noAutofit/>
          </a:bodyPr>
          <a:lstStyle/>
          <a:p>
            <a:br>
              <a:rPr lang="en-IE" sz="1800" dirty="0">
                <a:effectLst/>
              </a:rPr>
            </a:br>
            <a:r>
              <a:rPr lang="en-IE" sz="2000" b="1" dirty="0">
                <a:ea typeface="Calibri"/>
                <a:cs typeface="Calibri"/>
              </a:rPr>
              <a:t>Orodja in tehnike ocenjevanja so  vključena v vsak </a:t>
            </a:r>
            <a:r>
              <a:rPr lang="en-IE" sz="2000" b="1">
                <a:ea typeface="Calibri"/>
                <a:cs typeface="Calibri"/>
              </a:rPr>
              <a:t>modul in lahko po potrebi vključujejo:</a:t>
            </a:r>
            <a:endParaRPr lang="en-IE" sz="2000" b="1" dirty="0">
              <a:ea typeface="Calibri"/>
              <a:cs typeface="Calibri"/>
            </a:endParaRPr>
          </a:p>
          <a:p>
            <a:endParaRPr lang="en-IE" sz="2000" b="1" dirty="0">
              <a:ea typeface="+mn-lt"/>
              <a:cs typeface="+mn-lt"/>
            </a:endParaRPr>
          </a:p>
          <a:p>
            <a:pPr marL="285750" indent="-285750">
              <a:buFont typeface="Arial"/>
              <a:buChar char="•"/>
            </a:pPr>
            <a:r>
              <a:rPr lang="en-IE" sz="2000" b="1" dirty="0">
                <a:ea typeface="+mn-lt"/>
                <a:cs typeface="+mn-lt"/>
              </a:rPr>
              <a:t>Kratke kvize </a:t>
            </a:r>
            <a:r>
              <a:rPr lang="en-IE" sz="2000" dirty="0">
                <a:ea typeface="+mn-lt"/>
                <a:cs typeface="+mn-lt"/>
              </a:rPr>
              <a:t>po spletnih modulih ali usposabljanjih.</a:t>
            </a:r>
            <a:endParaRPr lang="en-IE" sz="2000">
              <a:ea typeface="Calibri"/>
              <a:cs typeface="Calibri"/>
            </a:endParaRPr>
          </a:p>
          <a:p>
            <a:pPr marL="285750" indent="-285750">
              <a:buFont typeface="Arial"/>
              <a:buChar char="•"/>
            </a:pPr>
            <a:r>
              <a:rPr lang="en-IE" sz="2000" b="1" dirty="0">
                <a:ea typeface="+mn-lt"/>
                <a:cs typeface="+mn-lt"/>
              </a:rPr>
              <a:t>Povratne informacije </a:t>
            </a:r>
            <a:r>
              <a:rPr lang="en-IE" sz="2000" dirty="0">
                <a:ea typeface="+mn-lt"/>
                <a:cs typeface="+mn-lt"/>
              </a:rPr>
              <a:t>o poslovnih načrtih ali analizah primerov.</a:t>
            </a:r>
            <a:endParaRPr lang="en-IE" sz="2000">
              <a:ea typeface="Calibri"/>
              <a:cs typeface="Calibri"/>
            </a:endParaRPr>
          </a:p>
          <a:p>
            <a:pPr marL="285750" indent="-285750">
              <a:buFont typeface="Arial"/>
              <a:buChar char="•"/>
            </a:pPr>
            <a:r>
              <a:rPr lang="en-IE" sz="2000" b="1" dirty="0">
                <a:ea typeface="+mn-lt"/>
                <a:cs typeface="+mn-lt"/>
              </a:rPr>
              <a:t>Medsebojno ocenjevanje praktičnih nalog</a:t>
            </a:r>
            <a:r>
              <a:rPr lang="en-IE" sz="2000" dirty="0">
                <a:ea typeface="+mn-lt"/>
                <a:cs typeface="+mn-lt"/>
              </a:rPr>
              <a:t>, npr. strategij trajnosti, marketinških načrtov za namestitve).</a:t>
            </a:r>
          </a:p>
          <a:p>
            <a:pPr marL="285750" indent="-285750">
              <a:buFont typeface="Arial"/>
              <a:buChar char="•"/>
            </a:pPr>
            <a:r>
              <a:rPr lang="en-IE" sz="2000" dirty="0">
                <a:ea typeface="+mn-lt"/>
                <a:cs typeface="+mn-lt"/>
              </a:rPr>
              <a:t>Končna poročila o projektih, ki prikazujejo izvajanje poslovne ali turistične strategije.</a:t>
            </a:r>
          </a:p>
          <a:p>
            <a:pPr marL="285750" indent="-285750">
              <a:buFont typeface="Arial"/>
              <a:buChar char="•"/>
            </a:pPr>
            <a:r>
              <a:rPr lang="en-IE" sz="2000" b="1" dirty="0">
                <a:ea typeface="+mn-lt"/>
                <a:cs typeface="+mn-lt"/>
              </a:rPr>
              <a:t>Predstavitve</a:t>
            </a:r>
            <a:r>
              <a:rPr lang="en-IE" sz="2000" dirty="0">
                <a:ea typeface="+mn-lt"/>
                <a:cs typeface="+mn-lt"/>
              </a:rPr>
              <a:t>, npr. popolnoma razvitega koncepta „epskega bivanja“ izobraževalcem in zainteresiranim stranem.</a:t>
            </a:r>
          </a:p>
          <a:p>
            <a:pPr marL="285750" indent="-285750">
              <a:buFont typeface="Arial"/>
              <a:buChar char="•"/>
            </a:pPr>
            <a:r>
              <a:rPr lang="en-IE" sz="2000" b="1" dirty="0">
                <a:ea typeface="+mn-lt"/>
                <a:cs typeface="+mn-lt"/>
              </a:rPr>
              <a:t>Samoocenjevanje veščin, </a:t>
            </a:r>
            <a:r>
              <a:rPr lang="en-IE" sz="2000" dirty="0">
                <a:ea typeface="+mn-lt"/>
                <a:cs typeface="+mn-lt"/>
              </a:rPr>
              <a:t>npr. podjetništva, upravljanja gostinstva in digitalnega trženja.</a:t>
            </a:r>
          </a:p>
          <a:p>
            <a:pPr marL="285750" indent="-285750">
              <a:buFont typeface="Arial"/>
              <a:buChar char="•"/>
            </a:pPr>
            <a:r>
              <a:rPr lang="en-IE" sz="2000" b="1" dirty="0">
                <a:ea typeface="+mn-lt"/>
                <a:cs typeface="+mn-lt"/>
              </a:rPr>
              <a:t>Seznami kompetenc, </a:t>
            </a:r>
            <a:r>
              <a:rPr lang="en-IE" sz="2000" dirty="0">
                <a:ea typeface="+mn-lt"/>
                <a:cs typeface="+mn-lt"/>
              </a:rPr>
              <a:t>usklajeni z učnimi izidi projekta.</a:t>
            </a:r>
            <a:endParaRPr lang="en-IE" sz="2000" dirty="0">
              <a:ea typeface="Calibri"/>
              <a:cs typeface="Calibri"/>
            </a:endParaRPr>
          </a:p>
          <a:p>
            <a:pPr marL="285750" indent="-285750">
              <a:buFont typeface="Arial"/>
              <a:buChar char="•"/>
            </a:pPr>
            <a:r>
              <a:rPr lang="en-IE" sz="2000" b="1" dirty="0">
                <a:ea typeface="+mn-lt"/>
                <a:cs typeface="+mn-lt"/>
              </a:rPr>
              <a:t>Povratne informacije vrstnikov, </a:t>
            </a:r>
            <a:r>
              <a:rPr lang="en-IE" sz="2000" dirty="0">
                <a:ea typeface="+mn-lt"/>
                <a:cs typeface="+mn-lt"/>
              </a:rPr>
              <a:t>npr. o predlaganem poslovnem konceptu.</a:t>
            </a:r>
            <a:endParaRPr lang="en-IE" sz="2000" dirty="0">
              <a:ea typeface="Calibri"/>
              <a:cs typeface="Calibri"/>
            </a:endParaRPr>
          </a:p>
          <a:p>
            <a:pPr marL="285750" indent="-285750">
              <a:buFont typeface="Arial"/>
              <a:buChar char="•"/>
            </a:pPr>
            <a:r>
              <a:rPr lang="en-IE" sz="2000" b="1" dirty="0">
                <a:ea typeface="Calibri"/>
                <a:cs typeface="Calibri"/>
              </a:rPr>
              <a:t>Dnevniki razmišljanj</a:t>
            </a:r>
            <a:r>
              <a:rPr lang="en-IE" sz="2000" dirty="0">
                <a:ea typeface="Calibri"/>
                <a:cs typeface="Calibri"/>
              </a:rPr>
              <a:t>, ki dokumentirajo pot učenja, izzive, </a:t>
            </a: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2507329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D42EED19-80E2-607D-5F37-9CE67979649A}"/>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3F2BE935-E86E-2087-58C4-97D83751FA27}"/>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Delovni list za učence</a:t>
            </a:r>
          </a:p>
        </p:txBody>
      </p:sp>
      <p:sp>
        <p:nvSpPr>
          <p:cNvPr id="329" name="Google Shape;329;p13">
            <a:extLst>
              <a:ext uri="{FF2B5EF4-FFF2-40B4-BE49-F238E27FC236}">
                <a16:creationId xmlns:a16="http://schemas.microsoft.com/office/drawing/2014/main" id="{853C3765-BF1A-AFA4-5CBD-AF35CC2364CB}"/>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latin typeface="Calibri"/>
                <a:ea typeface="Open Sans"/>
                <a:cs typeface="Calibri"/>
              </a:rPr>
              <a:t>Vzorec</a:t>
            </a:r>
            <a:endParaRPr lang="en-IE" sz="3200" dirty="0"/>
          </a:p>
        </p:txBody>
      </p:sp>
      <p:sp>
        <p:nvSpPr>
          <p:cNvPr id="328" name="Google Shape;328;p13">
            <a:extLst>
              <a:ext uri="{FF2B5EF4-FFF2-40B4-BE49-F238E27FC236}">
                <a16:creationId xmlns:a16="http://schemas.microsoft.com/office/drawing/2014/main" id="{D0F8CCBB-751C-9AB2-7E25-3E71FD11A122}"/>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31</a:t>
            </a:fld>
            <a:endParaRPr/>
          </a:p>
        </p:txBody>
      </p:sp>
      <p:sp>
        <p:nvSpPr>
          <p:cNvPr id="330" name="Google Shape;330;p13">
            <a:extLst>
              <a:ext uri="{FF2B5EF4-FFF2-40B4-BE49-F238E27FC236}">
                <a16:creationId xmlns:a16="http://schemas.microsoft.com/office/drawing/2014/main" id="{25219D98-2E3B-D0D9-DB11-C241FD4960E5}"/>
              </a:ext>
            </a:extLst>
          </p:cNvPr>
          <p:cNvSpPr txBox="1"/>
          <p:nvPr/>
        </p:nvSpPr>
        <p:spPr>
          <a:xfrm>
            <a:off x="-3608" y="2725853"/>
            <a:ext cx="7605432" cy="8174344"/>
          </a:xfrm>
          <a:prstGeom prst="rect">
            <a:avLst/>
          </a:prstGeom>
          <a:noFill/>
          <a:ln>
            <a:noFill/>
          </a:ln>
        </p:spPr>
        <p:txBody>
          <a:bodyPr spcFirstLastPara="1" wrap="square" lIns="93271" tIns="46623" rIns="93271" bIns="46623" anchor="t" anchorCtr="0">
            <a:noAutofit/>
          </a:bodyPr>
          <a:lstStyle/>
          <a:p>
            <a:r>
              <a:rPr lang="en-IE" dirty="0">
                <a:latin typeface="Calibri"/>
                <a:ea typeface="Calibri"/>
                <a:cs typeface="Times New Roman"/>
              </a:rPr>
              <a:t> </a:t>
            </a:r>
            <a:br>
              <a:rPr lang="en-US" dirty="0"/>
            </a:br>
            <a:endParaRPr lang="en-US" dirty="0">
              <a:ea typeface="Calibri"/>
              <a:cs typeface="Calibri"/>
            </a:endParaRPr>
          </a:p>
          <a:p>
            <a:r>
              <a:rPr lang="en-IE" b="1" dirty="0">
                <a:latin typeface="Calibri"/>
                <a:ea typeface="Calibri"/>
                <a:cs typeface="Times New Roman"/>
              </a:rPr>
              <a:t>1. del: Uvod</a:t>
            </a:r>
            <a:endParaRPr lang="en-IE" dirty="0">
              <a:latin typeface="Calibri"/>
              <a:ea typeface="Calibri"/>
              <a:cs typeface="Calibri"/>
            </a:endParaRPr>
          </a:p>
          <a:p>
            <a:pPr marL="285750" indent="-285750">
              <a:buFont typeface="Arial"/>
              <a:buChar char="•"/>
            </a:pPr>
            <a:r>
              <a:rPr lang="en-IE" dirty="0">
                <a:latin typeface="Calibri"/>
                <a:ea typeface="Calibri"/>
                <a:cs typeface="Times New Roman"/>
              </a:rPr>
              <a:t>Opredelite </a:t>
            </a:r>
            <a:r>
              <a:rPr lang="en-IE" b="1" dirty="0">
                <a:latin typeface="Calibri"/>
                <a:ea typeface="Calibri"/>
                <a:cs typeface="Times New Roman"/>
              </a:rPr>
              <a:t>alternativno turistično namestitev (ATA) </a:t>
            </a:r>
            <a:r>
              <a:rPr lang="en-IE" dirty="0">
                <a:latin typeface="Calibri"/>
                <a:ea typeface="Calibri"/>
                <a:cs typeface="Times New Roman"/>
              </a:rPr>
              <a:t>z lastnimi besedami.</a:t>
            </a:r>
            <a:endParaRPr lang="en-IE" dirty="0">
              <a:latin typeface="Calibri"/>
              <a:ea typeface="Calibri"/>
              <a:cs typeface="Calibri"/>
            </a:endParaRPr>
          </a:p>
          <a:p>
            <a:pPr marL="285750" indent="-285750">
              <a:buFont typeface="Arial"/>
              <a:buChar char="•"/>
            </a:pPr>
            <a:r>
              <a:rPr lang="en-IE" dirty="0">
                <a:latin typeface="Calibri"/>
                <a:ea typeface="Calibri"/>
                <a:cs typeface="Times New Roman"/>
              </a:rPr>
              <a:t>Naštejte tri primere ATA, ki jih poznate (npr. ekološke koče, butični hoteli, kmetije).</a:t>
            </a:r>
            <a:br>
              <a:rPr lang="en-US" dirty="0"/>
            </a:br>
            <a:endParaRPr lang="en-US" dirty="0">
              <a:ea typeface="Calibri"/>
              <a:cs typeface="Calibri"/>
            </a:endParaRPr>
          </a:p>
          <a:p>
            <a:r>
              <a:rPr lang="en-IE" b="1" dirty="0">
                <a:latin typeface="Calibri"/>
                <a:ea typeface="Calibri"/>
                <a:cs typeface="Times New Roman"/>
              </a:rPr>
              <a:t>2. del: Branje in razmislek</a:t>
            </a:r>
            <a:endParaRPr lang="en-IE" dirty="0">
              <a:latin typeface="Calibri"/>
              <a:ea typeface="Calibri"/>
              <a:cs typeface="Calibri"/>
            </a:endParaRPr>
          </a:p>
          <a:p>
            <a:r>
              <a:rPr lang="en-IE" dirty="0">
                <a:latin typeface="Calibri"/>
                <a:ea typeface="Calibri"/>
                <a:cs typeface="Times New Roman"/>
              </a:rPr>
              <a:t>Preglejte učno gradivo iz modula 1 in odgovorite na naslednja vprašanja:</a:t>
            </a:r>
            <a:endParaRPr lang="en-IE" dirty="0">
              <a:latin typeface="Calibri"/>
              <a:ea typeface="Calibri"/>
              <a:cs typeface="Calibri"/>
            </a:endParaRPr>
          </a:p>
          <a:p>
            <a:pPr marL="285750" indent="-285750">
              <a:buFont typeface="Arial"/>
              <a:buChar char="•"/>
            </a:pPr>
            <a:r>
              <a:rPr lang="en-IE" dirty="0">
                <a:latin typeface="Calibri"/>
                <a:ea typeface="Calibri"/>
                <a:cs typeface="Times New Roman"/>
              </a:rPr>
              <a:t>Kakšne so glavne razlike med </a:t>
            </a:r>
            <a:r>
              <a:rPr lang="en-IE" b="1" dirty="0">
                <a:latin typeface="Calibri"/>
                <a:ea typeface="Calibri"/>
                <a:cs typeface="Times New Roman"/>
              </a:rPr>
              <a:t>tradicionalnimi hoteli </a:t>
            </a:r>
            <a:r>
              <a:rPr lang="en-IE" dirty="0">
                <a:latin typeface="Calibri"/>
                <a:ea typeface="Calibri"/>
                <a:cs typeface="Times New Roman"/>
              </a:rPr>
              <a:t>in </a:t>
            </a:r>
            <a:r>
              <a:rPr lang="en-IE" b="1" dirty="0">
                <a:latin typeface="Calibri"/>
                <a:ea typeface="Calibri"/>
                <a:cs typeface="Times New Roman"/>
              </a:rPr>
              <a:t>alternativnimi nastanitvami</a:t>
            </a:r>
            <a:r>
              <a:rPr lang="en-IE" dirty="0">
                <a:latin typeface="Calibri"/>
                <a:ea typeface="Calibri"/>
                <a:cs typeface="Times New Roman"/>
              </a:rPr>
              <a:t>?</a:t>
            </a:r>
            <a:endParaRPr lang="en-IE" dirty="0">
              <a:latin typeface="Calibri"/>
              <a:ea typeface="Calibri"/>
              <a:cs typeface="Calibri"/>
            </a:endParaRPr>
          </a:p>
          <a:p>
            <a:pPr marL="285750" indent="-285750">
              <a:buFont typeface="Arial"/>
              <a:buChar char="•"/>
            </a:pPr>
            <a:r>
              <a:rPr lang="en-IE" dirty="0">
                <a:latin typeface="Calibri"/>
                <a:ea typeface="Calibri"/>
                <a:cs typeface="Times New Roman"/>
              </a:rPr>
              <a:t>Zakaj postaja ATA v Evropi vse bolj priljubljena? Navedite vsaj </a:t>
            </a:r>
            <a:r>
              <a:rPr lang="en-IE" b="1" dirty="0">
                <a:latin typeface="Calibri"/>
                <a:ea typeface="Calibri"/>
                <a:cs typeface="Times New Roman"/>
              </a:rPr>
              <a:t>dva razloga</a:t>
            </a:r>
            <a:r>
              <a:rPr lang="en-IE" dirty="0">
                <a:latin typeface="Calibri"/>
                <a:ea typeface="Calibri"/>
                <a:cs typeface="Times New Roman"/>
              </a:rPr>
              <a:t>.</a:t>
            </a:r>
            <a:br>
              <a:rPr lang="en-US" dirty="0"/>
            </a:br>
            <a:endParaRPr lang="en-US" dirty="0">
              <a:ea typeface="Calibri"/>
              <a:cs typeface="Calibri"/>
            </a:endParaRPr>
          </a:p>
          <a:p>
            <a:r>
              <a:rPr lang="en-IE" b="1" dirty="0">
                <a:latin typeface="Calibri"/>
                <a:ea typeface="Calibri"/>
                <a:cs typeface="Times New Roman"/>
              </a:rPr>
              <a:t>Del 3: Vrste ATA</a:t>
            </a:r>
            <a:endParaRPr lang="en-IE" dirty="0">
              <a:latin typeface="Calibri"/>
              <a:ea typeface="Calibri"/>
              <a:cs typeface="Calibri"/>
            </a:endParaRPr>
          </a:p>
          <a:p>
            <a:r>
              <a:rPr lang="en-IE" dirty="0">
                <a:latin typeface="Calibri"/>
                <a:ea typeface="Calibri"/>
                <a:cs typeface="Times New Roman"/>
              </a:rPr>
              <a:t>Ujemite naslednje vrste ATA z njihovimi opisi:</a:t>
            </a:r>
            <a:endParaRPr lang="en-IE" dirty="0">
              <a:latin typeface="Calibri"/>
              <a:ea typeface="Calibri"/>
              <a:cs typeface="Calibri"/>
            </a:endParaRPr>
          </a:p>
          <a:p>
            <a:pPr marL="285750" indent="-285750">
              <a:buFont typeface="Arial"/>
              <a:buChar char="•"/>
            </a:pPr>
            <a:r>
              <a:rPr lang="en-IE" b="1" dirty="0">
                <a:latin typeface="Calibri"/>
                <a:ea typeface="Calibri"/>
                <a:cs typeface="Times New Roman"/>
              </a:rPr>
              <a:t>Eko-koča</a:t>
            </a:r>
            <a:endParaRPr lang="en-IE" dirty="0">
              <a:latin typeface="Calibri"/>
              <a:ea typeface="Calibri"/>
              <a:cs typeface="Calibri"/>
            </a:endParaRPr>
          </a:p>
          <a:p>
            <a:pPr marL="285750" indent="-285750">
              <a:buFont typeface="Arial"/>
              <a:buChar char="•"/>
            </a:pPr>
            <a:r>
              <a:rPr lang="en-IE" b="1" dirty="0">
                <a:latin typeface="Calibri"/>
                <a:ea typeface="Calibri"/>
                <a:cs typeface="Times New Roman"/>
              </a:rPr>
              <a:t>Butik hotel</a:t>
            </a:r>
            <a:endParaRPr lang="en-IE" dirty="0">
              <a:latin typeface="Calibri"/>
              <a:ea typeface="Calibri"/>
              <a:cs typeface="Calibri"/>
            </a:endParaRPr>
          </a:p>
          <a:p>
            <a:pPr marL="285750" indent="-285750">
              <a:buFont typeface="Arial"/>
              <a:buChar char="•"/>
            </a:pPr>
            <a:r>
              <a:rPr lang="en-IE" b="1" dirty="0">
                <a:latin typeface="Calibri"/>
                <a:ea typeface="Calibri"/>
                <a:cs typeface="Times New Roman"/>
              </a:rPr>
              <a:t>Kmetija</a:t>
            </a:r>
            <a:endParaRPr lang="en-IE" dirty="0">
              <a:latin typeface="Calibri"/>
              <a:ea typeface="Calibri"/>
              <a:cs typeface="Calibri"/>
            </a:endParaRPr>
          </a:p>
          <a:p>
            <a:pPr marL="285750" indent="-285750">
              <a:buFont typeface="Arial"/>
              <a:buChar char="•"/>
            </a:pPr>
            <a:r>
              <a:rPr lang="en-IE" b="1" dirty="0">
                <a:latin typeface="Calibri"/>
                <a:ea typeface="Calibri"/>
                <a:cs typeface="Times New Roman"/>
              </a:rPr>
              <a:t>Gostišče dediščine</a:t>
            </a:r>
            <a:endParaRPr lang="en-IE" dirty="0">
              <a:latin typeface="Calibri"/>
              <a:ea typeface="Calibri"/>
              <a:cs typeface="Calibri"/>
            </a:endParaRPr>
          </a:p>
          <a:p>
            <a:pPr marL="285750" indent="-285750">
              <a:buFont typeface="Arial"/>
              <a:buChar char="•"/>
            </a:pPr>
            <a:r>
              <a:rPr lang="en-IE" b="1" dirty="0">
                <a:latin typeface="Calibri"/>
                <a:ea typeface="Calibri"/>
                <a:cs typeface="Times New Roman"/>
              </a:rPr>
              <a:t>Glamping</a:t>
            </a:r>
            <a:endParaRPr lang="en-IE" dirty="0">
              <a:latin typeface="Calibri"/>
              <a:ea typeface="Calibri"/>
              <a:cs typeface="Calibri"/>
            </a:endParaRPr>
          </a:p>
          <a:p>
            <a:endParaRPr lang="en-IE" dirty="0">
              <a:latin typeface="Calibri"/>
              <a:ea typeface="Calibri"/>
              <a:cs typeface="Times New Roman"/>
            </a:endParaRPr>
          </a:p>
          <a:p>
            <a:r>
              <a:rPr lang="en-IE" dirty="0">
                <a:latin typeface="Calibri"/>
                <a:ea typeface="Calibri"/>
                <a:cs typeface="Times New Roman"/>
              </a:rPr>
              <a:t>Opis: </a:t>
            </a:r>
            <a:endParaRPr lang="en-IE" dirty="0">
              <a:latin typeface="Calibri"/>
              <a:ea typeface="Calibri"/>
              <a:cs typeface="Calibri"/>
            </a:endParaRPr>
          </a:p>
          <a:p>
            <a:r>
              <a:rPr lang="en-IE" dirty="0">
                <a:latin typeface="Calibri"/>
                <a:ea typeface="Calibri"/>
                <a:cs typeface="Times New Roman"/>
              </a:rPr>
              <a:t>a) Luksuzno kampiranje v naravi</a:t>
            </a:r>
            <a:br>
              <a:rPr lang="en-IE" dirty="0">
                <a:latin typeface="Calibri"/>
                <a:ea typeface="Calibri"/>
                <a:cs typeface="Times New Roman"/>
              </a:rPr>
            </a:br>
            <a:r>
              <a:rPr lang="en-IE" dirty="0">
                <a:latin typeface="Calibri"/>
                <a:ea typeface="Calibri"/>
                <a:cs typeface="Times New Roman"/>
              </a:rPr>
              <a:t> b) Majhen, eleganten hotel s personaliziranimi storitvami</a:t>
            </a:r>
            <a:br>
              <a:rPr lang="en-IE" dirty="0">
                <a:latin typeface="Calibri"/>
                <a:ea typeface="Calibri"/>
                <a:cs typeface="Times New Roman"/>
              </a:rPr>
            </a:br>
            <a:r>
              <a:rPr lang="en-IE" dirty="0">
                <a:latin typeface="Calibri"/>
                <a:ea typeface="Calibri"/>
                <a:cs typeface="Times New Roman"/>
              </a:rPr>
              <a:t> c) Namestitev, ki spodbuja trajnost in ohranjanje narave</a:t>
            </a:r>
            <a:br>
              <a:rPr lang="en-IE" dirty="0">
                <a:latin typeface="Calibri"/>
                <a:ea typeface="Calibri"/>
                <a:cs typeface="Times New Roman"/>
              </a:rPr>
            </a:br>
            <a:r>
              <a:rPr lang="en-IE" dirty="0">
                <a:latin typeface="Calibri"/>
                <a:ea typeface="Calibri"/>
                <a:cs typeface="Times New Roman"/>
              </a:rPr>
              <a:t> d) Bivanje na delujoči kmetiji, pogosto z lokalnimi kulinaričnimi doživetji</a:t>
            </a:r>
            <a:br>
              <a:rPr lang="en-IE" dirty="0">
                <a:latin typeface="Calibri"/>
                <a:ea typeface="Calibri"/>
                <a:cs typeface="Times New Roman"/>
              </a:rPr>
            </a:br>
            <a:r>
              <a:rPr lang="en-IE" dirty="0">
                <a:latin typeface="Calibri"/>
                <a:ea typeface="Calibri"/>
                <a:cs typeface="Times New Roman"/>
              </a:rPr>
              <a:t> e) Zgodovinska stavba, preurejena </a:t>
            </a:r>
            <a:r>
              <a:rPr lang="en-IE" sz="1200" dirty="0">
                <a:latin typeface="Calibri"/>
                <a:ea typeface="Calibri"/>
                <a:cs typeface="Times New Roman"/>
              </a:rPr>
              <a:t>v </a:t>
            </a:r>
            <a:r>
              <a:rPr lang="en-IE" sz="1200" dirty="0">
                <a:latin typeface="Times New Roman"/>
                <a:ea typeface="Calibri"/>
                <a:cs typeface="Times New Roman"/>
              </a:rPr>
              <a:t>namestitev</a:t>
            </a:r>
            <a:r>
              <a:rPr lang="en-IE" sz="1200" dirty="0">
                <a:latin typeface="Calibri"/>
                <a:ea typeface="Calibri"/>
                <a:cs typeface="Times New Roman"/>
              </a:rPr>
              <a:t> </a:t>
            </a:r>
            <a:r>
              <a:rPr lang="en-IE" dirty="0">
                <a:latin typeface="Calibri"/>
                <a:ea typeface="Calibri"/>
                <a:cs typeface="Times New Roman"/>
              </a:rPr>
              <a:t>za goste</a:t>
            </a:r>
            <a:endParaRPr lang="en-IE" dirty="0"/>
          </a:p>
          <a:p>
            <a:pPr algn="ctr"/>
            <a:br>
              <a:rPr lang="en-US" dirty="0"/>
            </a:br>
            <a:endParaRPr lang="en-US" dirty="0"/>
          </a:p>
          <a:p>
            <a:endParaRPr lang="en-IE" sz="1200" b="1" dirty="0">
              <a:latin typeface="Times New Roman"/>
              <a:ea typeface="Calibri"/>
              <a:cs typeface="Times New Roman"/>
            </a:endParaRP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dirty="0">
              <a:effectLst/>
              <a:ea typeface="Calibri"/>
              <a:cs typeface="Calibri"/>
            </a:endParaRPr>
          </a:p>
          <a:p>
            <a:endParaRPr lang="en-IE" sz="1800" dirty="0">
              <a:effectLst/>
              <a:latin typeface="Arial" panose="020B0604020202020204" pitchFamily="34" charset="0"/>
            </a:endParaRPr>
          </a:p>
        </p:txBody>
      </p:sp>
    </p:spTree>
    <p:extLst>
      <p:ext uri="{BB962C8B-B14F-4D97-AF65-F5344CB8AC3E}">
        <p14:creationId xmlns:p14="http://schemas.microsoft.com/office/powerpoint/2010/main" val="3586374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4B4D474-147A-62C2-9042-3AD7AA6D84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798" r="23798"/>
          <a:stretch/>
        </p:blipFill>
        <p:spPr/>
      </p:pic>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1838048" y="2203498"/>
            <a:ext cx="3304712" cy="2645507"/>
          </a:xfrm>
        </p:spPr>
        <p:txBody>
          <a:bodyPr/>
          <a:lstStyle/>
          <a:p>
            <a:pPr algn="l">
              <a:lnSpc>
                <a:spcPct val="100000"/>
              </a:lnSpc>
            </a:pPr>
            <a:r>
              <a:rPr lang="en-US" sz="4800" b="1" i="0"/>
              <a:t>Drugi viri</a:t>
            </a:r>
          </a:p>
        </p:txBody>
      </p:sp>
      <p:sp>
        <p:nvSpPr>
          <p:cNvPr id="2" name="Text Placeholder 1">
            <a:extLst>
              <a:ext uri="{FF2B5EF4-FFF2-40B4-BE49-F238E27FC236}">
                <a16:creationId xmlns:a16="http://schemas.microsoft.com/office/drawing/2014/main" id="{5A0C066E-8BCD-C211-103A-6B40DC6FA4B6}"/>
              </a:ext>
            </a:extLst>
          </p:cNvPr>
          <p:cNvSpPr>
            <a:spLocks noGrp="1"/>
          </p:cNvSpPr>
          <p:nvPr>
            <p:ph type="body" sz="quarter" idx="65"/>
          </p:nvPr>
        </p:nvSpPr>
        <p:spPr/>
        <p:txBody>
          <a:bodyPr/>
          <a:lstStyle/>
          <a:p>
            <a:r>
              <a:rPr lang="en-GB"/>
              <a:t>Avtor fotografije: </a:t>
            </a:r>
            <a:r>
              <a:rPr lang="en-GB" err="1"/>
              <a:t>Letteran </a:t>
            </a:r>
            <a:r>
              <a:rPr lang="en-GB"/>
              <a:t>Lodges, Derry, Irska</a:t>
            </a:r>
          </a:p>
        </p:txBody>
      </p:sp>
      <p:sp>
        <p:nvSpPr>
          <p:cNvPr id="4" name="Graphic 27">
            <a:extLst>
              <a:ext uri="{FF2B5EF4-FFF2-40B4-BE49-F238E27FC236}">
                <a16:creationId xmlns:a16="http://schemas.microsoft.com/office/drawing/2014/main" id="{1A5AEA07-B904-3D00-4309-DAC9B24CCAF5}"/>
              </a:ext>
            </a:extLst>
          </p:cNvPr>
          <p:cNvSpPr/>
          <p:nvPr/>
        </p:nvSpPr>
        <p:spPr>
          <a:xfrm>
            <a:off x="5308498" y="12731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5D5952"/>
          </a:solidFill>
          <a:ln w="3349" cap="flat">
            <a:noFill/>
            <a:prstDash val="solid"/>
            <a:miter/>
          </a:ln>
        </p:spPr>
        <p:txBody>
          <a:bodyPr rtlCol="0" anchor="ctr"/>
          <a:lstStyle/>
          <a:p>
            <a:endParaRPr lang="en-GB"/>
          </a:p>
        </p:txBody>
      </p:sp>
      <p:sp>
        <p:nvSpPr>
          <p:cNvPr id="5" name="Slide Number Placeholder 5">
            <a:extLst>
              <a:ext uri="{FF2B5EF4-FFF2-40B4-BE49-F238E27FC236}">
                <a16:creationId xmlns:a16="http://schemas.microsoft.com/office/drawing/2014/main" id="{05B2EC89-8EF4-CD8B-2991-A02E057C5C3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32</a:t>
            </a:fld>
            <a:endParaRPr lang="fr-CA"/>
          </a:p>
        </p:txBody>
      </p:sp>
      <p:sp>
        <p:nvSpPr>
          <p:cNvPr id="9" name="TextBox 8">
            <a:extLst>
              <a:ext uri="{FF2B5EF4-FFF2-40B4-BE49-F238E27FC236}">
                <a16:creationId xmlns:a16="http://schemas.microsoft.com/office/drawing/2014/main" id="{CACFB983-82A3-46CD-88D3-23E6B23A13B8}"/>
              </a:ext>
            </a:extLst>
          </p:cNvPr>
          <p:cNvSpPr txBox="1"/>
          <p:nvPr/>
        </p:nvSpPr>
        <p:spPr>
          <a:xfrm>
            <a:off x="975734" y="689035"/>
            <a:ext cx="3889612" cy="1631216"/>
          </a:xfrm>
          <a:prstGeom prst="rect">
            <a:avLst/>
          </a:prstGeom>
          <a:noFill/>
        </p:spPr>
        <p:txBody>
          <a:bodyPr wrap="square" lIns="91440" tIns="45720" rIns="91440" bIns="45720" anchor="t">
            <a:spAutoFit/>
          </a:bodyPr>
          <a:lstStyle/>
          <a:p>
            <a:pPr marL="0" indent="0">
              <a:buNone/>
            </a:pPr>
            <a:r>
              <a:rPr lang="en-US" sz="10000">
                <a:solidFill>
                  <a:schemeClr val="bg1"/>
                </a:solidFill>
              </a:rPr>
              <a:t>05</a:t>
            </a:r>
          </a:p>
        </p:txBody>
      </p:sp>
    </p:spTree>
    <p:extLst>
      <p:ext uri="{BB962C8B-B14F-4D97-AF65-F5344CB8AC3E}">
        <p14:creationId xmlns:p14="http://schemas.microsoft.com/office/powerpoint/2010/main" val="3551167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99306" y="4593063"/>
            <a:ext cx="7115866" cy="6215183"/>
          </a:xfrm>
        </p:spPr>
        <p:txBody>
          <a:bodyPr numCol="1"/>
          <a:lstStyle/>
          <a:p>
            <a:pPr algn="l">
              <a:lnSpc>
                <a:spcPct val="100000"/>
              </a:lnSpc>
              <a:spcAft>
                <a:spcPts val="600"/>
              </a:spcAft>
            </a:pPr>
            <a:r>
              <a:rPr lang="en-IE" sz="2000">
                <a:latin typeface="Calibri"/>
                <a:ea typeface="Calibri"/>
                <a:cs typeface="Calibri"/>
              </a:rPr>
              <a:t>To poročilo je dragocen vir za usposabljanje, saj podrobno analizira prednosti, izzive in ključne dejavnike, ki vplivajo na povpraševanje po alternativnih turističnih nastanitvah (ATA) po Evropi.</a:t>
            </a:r>
          </a:p>
          <a:p>
            <a:pPr algn="l">
              <a:lnSpc>
                <a:spcPct val="100000"/>
              </a:lnSpc>
              <a:spcAft>
                <a:spcPts val="600"/>
              </a:spcAft>
            </a:pPr>
            <a:endParaRPr lang="en-IE" sz="2000"/>
          </a:p>
          <a:p>
            <a:pPr algn="l">
              <a:lnSpc>
                <a:spcPct val="100000"/>
              </a:lnSpc>
              <a:spcAft>
                <a:spcPts val="600"/>
              </a:spcAft>
            </a:pPr>
            <a:r>
              <a:rPr lang="en-IE" sz="2000">
                <a:latin typeface="Calibri"/>
                <a:ea typeface="Calibri"/>
                <a:cs typeface="Calibri"/>
              </a:rPr>
              <a:t>S posebnim poudarkom na naših partnerskih državah Islandiji, Irski, Italiji, Nizozemski in Sloveniji poročilo podrobno obravnava raznolika regulativna okolja, kulturne pristope in dinamiko trga.</a:t>
            </a:r>
          </a:p>
          <a:p>
            <a:pPr marL="342900" indent="-342900" algn="l">
              <a:lnSpc>
                <a:spcPct val="100000"/>
              </a:lnSpc>
              <a:spcAft>
                <a:spcPts val="600"/>
              </a:spcAft>
              <a:buFont typeface="Wingdings" panose="05000000000000000000" pitchFamily="2" charset="2"/>
              <a:buChar char="Ø"/>
            </a:pPr>
            <a:endParaRPr lang="en-IE" sz="2000"/>
          </a:p>
          <a:p>
            <a:pPr algn="l">
              <a:lnSpc>
                <a:spcPct val="100000"/>
              </a:lnSpc>
              <a:spcAft>
                <a:spcPts val="600"/>
              </a:spcAft>
            </a:pPr>
            <a:r>
              <a:rPr lang="en-IE" sz="2000" b="1">
                <a:latin typeface="Calibri"/>
                <a:ea typeface="Calibri"/>
                <a:cs typeface="Calibri"/>
              </a:rPr>
              <a:t>To poročilo bo koristilo:</a:t>
            </a:r>
          </a:p>
          <a:p>
            <a:pPr algn="l">
              <a:lnSpc>
                <a:spcPct val="100000"/>
              </a:lnSpc>
              <a:spcAft>
                <a:spcPts val="600"/>
              </a:spcAft>
            </a:pPr>
            <a:endParaRPr lang="en-IE" sz="2000" b="1"/>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MSP v turističnem sektorju</a:t>
            </a:r>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ponudnikom poklicnega in izobraževalnega usposabljanja (VET)</a:t>
            </a:r>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lokalnim turističnim deležnikom</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711110" cy="1049221"/>
          </a:xfrm>
        </p:spPr>
        <p:txBody>
          <a:bodyPr/>
          <a:lstStyle/>
          <a:p>
            <a:r>
              <a:rPr lang="en-IE" dirty="0" err="1"/>
              <a:t>Potreba</a:t>
            </a:r>
            <a:r>
              <a:rPr lang="en-IE" dirty="0"/>
              <a:t> po </a:t>
            </a:r>
            <a:r>
              <a:rPr lang="en-IE" dirty="0" err="1"/>
              <a:t>alternativnih</a:t>
            </a:r>
            <a:r>
              <a:rPr lang="en-IE" dirty="0"/>
              <a:t> </a:t>
            </a:r>
            <a:r>
              <a:rPr lang="en-IE" dirty="0" err="1"/>
              <a:t>turističnih</a:t>
            </a:r>
            <a:r>
              <a:rPr lang="en-IE" dirty="0"/>
              <a:t> </a:t>
            </a:r>
            <a:r>
              <a:rPr lang="en-IE" dirty="0" err="1"/>
              <a:t>nastanitvah</a:t>
            </a:r>
            <a:r>
              <a:rPr lang="en-IE" dirty="0"/>
              <a:t> po </a:t>
            </a:r>
            <a:r>
              <a:rPr lang="en-IE" dirty="0" err="1"/>
              <a:t>Evropi</a:t>
            </a:r>
            <a:endParaRPr lang="en-IE" dirty="0"/>
          </a:p>
          <a:p>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7" y="667657"/>
            <a:ext cx="3253444" cy="663510"/>
          </a:xfrm>
        </p:spPr>
        <p:txBody>
          <a:bodyPr/>
          <a:lstStyle/>
          <a:p>
            <a:r>
              <a:rPr lang="en-US" sz="3200" dirty="0" err="1"/>
              <a:t>Raziskovalno</a:t>
            </a:r>
            <a:r>
              <a:rPr lang="en-US" sz="3200" dirty="0"/>
              <a:t> </a:t>
            </a:r>
            <a:r>
              <a:rPr lang="en-US" sz="3200" dirty="0" err="1"/>
              <a:t>poročilo</a:t>
            </a:r>
            <a:endParaRPr lang="en-US" sz="3200" dirty="0"/>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33</a:t>
            </a:fld>
            <a:endParaRPr lang="fr-CA"/>
          </a:p>
        </p:txBody>
      </p:sp>
      <p:pic>
        <p:nvPicPr>
          <p:cNvPr id="4" name="Picture 3">
            <a:extLst>
              <a:ext uri="{FF2B5EF4-FFF2-40B4-BE49-F238E27FC236}">
                <a16:creationId xmlns:a16="http://schemas.microsoft.com/office/drawing/2014/main" id="{65F04E43-32AF-4FCC-824F-CE477556667D}"/>
              </a:ext>
            </a:extLst>
          </p:cNvPr>
          <p:cNvPicPr>
            <a:picLocks noChangeAspect="1"/>
          </p:cNvPicPr>
          <p:nvPr/>
        </p:nvPicPr>
        <p:blipFill>
          <a:blip r:embed="rId2"/>
          <a:stretch>
            <a:fillRect/>
          </a:stretch>
        </p:blipFill>
        <p:spPr>
          <a:xfrm>
            <a:off x="4268373" y="99467"/>
            <a:ext cx="3010055" cy="4267419"/>
          </a:xfrm>
          <a:prstGeom prst="rect">
            <a:avLst/>
          </a:prstGeom>
        </p:spPr>
      </p:pic>
    </p:spTree>
    <p:extLst>
      <p:ext uri="{BB962C8B-B14F-4D97-AF65-F5344CB8AC3E}">
        <p14:creationId xmlns:p14="http://schemas.microsoft.com/office/powerpoint/2010/main" val="745272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451703" y="3963181"/>
            <a:ext cx="7042435" cy="3937114"/>
          </a:xfrm>
        </p:spPr>
        <p:txBody>
          <a:bodyPr numCol="1"/>
          <a:lstStyle/>
          <a:p>
            <a:pPr algn="l">
              <a:lnSpc>
                <a:spcPct val="100000"/>
              </a:lnSpc>
              <a:spcAft>
                <a:spcPts val="600"/>
              </a:spcAft>
            </a:pPr>
            <a:r>
              <a:rPr lang="en-IE" sz="2000" b="0" i="0" u="none" strike="noStrike">
                <a:solidFill>
                  <a:srgbClr val="000000"/>
                </a:solidFill>
                <a:effectLst/>
                <a:latin typeface="+mn-lt"/>
              </a:rPr>
              <a:t>Epic Stays EU Compendium of Good Practice in Alternative Tourism Accommodation (Zbirka dobrih praks EU za alternativne turistične nastanitve) je navdihujoča predstavitev in učni vir, zasnovan za spodbujanje novih idej in povečanje potenciala v sektorju alternativnih nastanitev. Ta izčrpen vir služi kot vodnik za strokovnjake v turistični industriji, oblikovalce politik, izobraževalce na področju poklicnega izobraževanja in usposabljanja ter mala in srednja podjetja, ki se zavzemajo za trajnostne in inovativne modele nastanitev</a:t>
            </a:r>
            <a:r>
              <a:rPr lang="en-IE" sz="2000" b="0" i="0">
                <a:solidFill>
                  <a:srgbClr val="000000"/>
                </a:solidFill>
                <a:effectLst/>
                <a:latin typeface="+mn-lt"/>
              </a:rPr>
              <a:t>.</a:t>
            </a:r>
          </a:p>
          <a:p>
            <a:pPr marL="342900" indent="-342900" algn="l">
              <a:lnSpc>
                <a:spcPct val="100000"/>
              </a:lnSpc>
              <a:spcAft>
                <a:spcPts val="600"/>
              </a:spcAft>
              <a:buFont typeface="Wingdings" panose="05000000000000000000" pitchFamily="2" charset="2"/>
              <a:buChar char="Ø"/>
            </a:pPr>
            <a:endParaRPr lang="en-IE" sz="2000">
              <a:latin typeface="+mn-lt"/>
            </a:endParaRPr>
          </a:p>
          <a:p>
            <a:pPr algn="l">
              <a:lnSpc>
                <a:spcPct val="100000"/>
              </a:lnSpc>
              <a:spcAft>
                <a:spcPts val="600"/>
              </a:spcAft>
            </a:pPr>
            <a:r>
              <a:rPr lang="en-IE" sz="2000" b="1">
                <a:latin typeface="+mn-lt"/>
              </a:rPr>
              <a:t>Te študije primerov kažejo zavezanost odgovornemu turizmu, ki:</a:t>
            </a:r>
          </a:p>
          <a:p>
            <a:pPr marL="342900" indent="-342900" algn="l">
              <a:lnSpc>
                <a:spcPct val="100000"/>
              </a:lnSpc>
              <a:spcAft>
                <a:spcPts val="600"/>
              </a:spcAft>
              <a:buFont typeface="Wingdings" panose="05000000000000000000" pitchFamily="2" charset="2"/>
              <a:buChar char="Ø"/>
            </a:pPr>
            <a:r>
              <a:rPr lang="en-IE" sz="2000">
                <a:latin typeface="+mn-lt"/>
                <a:cs typeface="Calibri"/>
              </a:rPr>
              <a:t>podpira lokalna gospodarstva in ustvarja nova delovna mesta na podeželju podpira lokalna gospodarstva in ustvarja nove možnosti zaposlovanja na podeželju</a:t>
            </a:r>
            <a:endParaRPr lang="en-IE" sz="2000">
              <a:latin typeface="+mn-lt"/>
              <a:ea typeface="Calibri"/>
              <a:cs typeface="Calibri"/>
            </a:endParaRPr>
          </a:p>
          <a:p>
            <a:pPr marL="342900" indent="-342900" algn="l">
              <a:lnSpc>
                <a:spcPct val="100000"/>
              </a:lnSpc>
              <a:spcAft>
                <a:spcPts val="600"/>
              </a:spcAft>
              <a:buFont typeface="Wingdings" panose="05000000000000000000" pitchFamily="2" charset="2"/>
              <a:buChar char="Ø"/>
            </a:pPr>
            <a:r>
              <a:rPr lang="en-IE" sz="2000">
                <a:latin typeface="+mn-lt"/>
              </a:rPr>
              <a:t>spodbuja vključevanje skupnosti in ohranja kulturno dediščino</a:t>
            </a:r>
          </a:p>
          <a:p>
            <a:pPr marL="342900" indent="-342900" algn="l">
              <a:lnSpc>
                <a:spcPct val="100000"/>
              </a:lnSpc>
              <a:spcAft>
                <a:spcPts val="600"/>
              </a:spcAft>
              <a:buFont typeface="Wingdings" panose="05000000000000000000" pitchFamily="2" charset="2"/>
              <a:buChar char="Ø"/>
            </a:pPr>
            <a:r>
              <a:rPr lang="en-IE" sz="2000">
                <a:latin typeface="+mn-lt"/>
              </a:rPr>
              <a:t>varuje okolje in hkrati ponuja izkušnje, ki omogočajo poglobljeno spoznavanje lokalnega okolja</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549162" cy="1049221"/>
          </a:xfrm>
        </p:spPr>
        <p:txBody>
          <a:bodyPr/>
          <a:lstStyle/>
          <a:p>
            <a:r>
              <a:rPr lang="en-IE">
                <a:latin typeface="Calibri"/>
                <a:ea typeface="Open Sans"/>
                <a:cs typeface="Calibri"/>
              </a:rPr>
              <a:t>Predstavitev primerov najboljših praks  v alternativnih turističnih nastanitvah</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7" y="670017"/>
            <a:ext cx="3253444" cy="385564"/>
          </a:xfrm>
        </p:spPr>
        <p:txBody>
          <a:bodyPr/>
          <a:lstStyle/>
          <a:p>
            <a:r>
              <a:rPr lang="en-US" sz="3200"/>
              <a:t>Zbirka dobrih praks</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34</a:t>
            </a:fld>
            <a:endParaRPr lang="fr-CA"/>
          </a:p>
        </p:txBody>
      </p:sp>
      <p:pic>
        <p:nvPicPr>
          <p:cNvPr id="4" name="Picture 3">
            <a:extLst>
              <a:ext uri="{FF2B5EF4-FFF2-40B4-BE49-F238E27FC236}">
                <a16:creationId xmlns:a16="http://schemas.microsoft.com/office/drawing/2014/main" id="{A502246C-AE27-4454-85AE-226E31E81197}"/>
              </a:ext>
            </a:extLst>
          </p:cNvPr>
          <p:cNvPicPr>
            <a:picLocks noChangeAspect="1"/>
          </p:cNvPicPr>
          <p:nvPr/>
        </p:nvPicPr>
        <p:blipFill>
          <a:blip r:embed="rId2"/>
          <a:stretch>
            <a:fillRect/>
          </a:stretch>
        </p:blipFill>
        <p:spPr>
          <a:xfrm>
            <a:off x="4359776" y="0"/>
            <a:ext cx="2903422" cy="3934229"/>
          </a:xfrm>
          <a:prstGeom prst="rect">
            <a:avLst/>
          </a:prstGeom>
        </p:spPr>
      </p:pic>
    </p:spTree>
    <p:extLst>
      <p:ext uri="{BB962C8B-B14F-4D97-AF65-F5344CB8AC3E}">
        <p14:creationId xmlns:p14="http://schemas.microsoft.com/office/powerpoint/2010/main" val="646079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F841062-3297-FE5F-8374-8117D6598E94}"/>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l="23287" t="-741" r="335" b="741"/>
          <a:stretch/>
        </p:blipFill>
        <p:spPr>
          <a:xfrm>
            <a:off x="-12269" y="5282739"/>
            <a:ext cx="4895192" cy="5164078"/>
          </a:xfrm>
        </p:spPr>
      </p:pic>
      <p:sp>
        <p:nvSpPr>
          <p:cNvPr id="11" name="Text Placeholder 10">
            <a:extLst>
              <a:ext uri="{FF2B5EF4-FFF2-40B4-BE49-F238E27FC236}">
                <a16:creationId xmlns:a16="http://schemas.microsoft.com/office/drawing/2014/main" id="{CD2AB438-60E2-05F2-4DF7-3F33C53F6706}"/>
              </a:ext>
            </a:extLst>
          </p:cNvPr>
          <p:cNvSpPr>
            <a:spLocks noGrp="1"/>
          </p:cNvSpPr>
          <p:nvPr>
            <p:ph type="body" sz="quarter" idx="40"/>
          </p:nvPr>
        </p:nvSpPr>
        <p:spPr>
          <a:xfrm>
            <a:off x="4128180" y="6272327"/>
            <a:ext cx="3253308" cy="1378032"/>
          </a:xfrm>
        </p:spPr>
        <p:txBody>
          <a:bodyPr/>
          <a:lstStyle/>
          <a:p>
            <a:pPr>
              <a:lnSpc>
                <a:spcPct val="100000"/>
              </a:lnSpc>
            </a:pPr>
            <a:r>
              <a:rPr lang="en-US" sz="4800" b="1" i="0"/>
              <a:t>Vzorec urnika </a:t>
            </a:r>
          </a:p>
        </p:txBody>
      </p:sp>
      <p:sp>
        <p:nvSpPr>
          <p:cNvPr id="2" name="Slide Number Placeholder 1">
            <a:extLst>
              <a:ext uri="{FF2B5EF4-FFF2-40B4-BE49-F238E27FC236}">
                <a16:creationId xmlns:a16="http://schemas.microsoft.com/office/drawing/2014/main" id="{F08E9260-DE76-085B-EB68-1CADB92A557E}"/>
              </a:ext>
            </a:extLst>
          </p:cNvPr>
          <p:cNvSpPr>
            <a:spLocks noGrp="1"/>
          </p:cNvSpPr>
          <p:nvPr>
            <p:ph type="sldNum" sz="quarter" idx="4"/>
          </p:nvPr>
        </p:nvSpPr>
        <p:spPr/>
        <p:txBody>
          <a:bodyPr/>
          <a:lstStyle/>
          <a:p>
            <a:fld id="{9C527BFA-2C0E-4CEC-B6A5-913A56FEF4B4}" type="slidenum">
              <a:rPr lang="fr-CA" smtClean="0"/>
              <a:t>35</a:t>
            </a:fld>
            <a:endParaRPr lang="fr-CA"/>
          </a:p>
        </p:txBody>
      </p:sp>
      <p:sp>
        <p:nvSpPr>
          <p:cNvPr id="3" name="Text Placeholder 2">
            <a:extLst>
              <a:ext uri="{FF2B5EF4-FFF2-40B4-BE49-F238E27FC236}">
                <a16:creationId xmlns:a16="http://schemas.microsoft.com/office/drawing/2014/main" id="{194FCD2B-07DC-6A33-7B0E-66C03ECCBEA3}"/>
              </a:ext>
            </a:extLst>
          </p:cNvPr>
          <p:cNvSpPr>
            <a:spLocks noGrp="1"/>
          </p:cNvSpPr>
          <p:nvPr>
            <p:ph type="body" sz="quarter" idx="65"/>
          </p:nvPr>
        </p:nvSpPr>
        <p:spPr/>
        <p:txBody>
          <a:bodyPr/>
          <a:lstStyle/>
          <a:p>
            <a:r>
              <a:rPr lang="en-GB"/>
              <a:t>Foto: Cantina Al Silter, Italija</a:t>
            </a:r>
          </a:p>
        </p:txBody>
      </p:sp>
      <p:sp>
        <p:nvSpPr>
          <p:cNvPr id="4" name="Graphic 30">
            <a:extLst>
              <a:ext uri="{FF2B5EF4-FFF2-40B4-BE49-F238E27FC236}">
                <a16:creationId xmlns:a16="http://schemas.microsoft.com/office/drawing/2014/main" id="{7EE03A81-1149-7026-EC6D-C816007BA529}"/>
              </a:ext>
            </a:extLst>
          </p:cNvPr>
          <p:cNvSpPr/>
          <p:nvPr/>
        </p:nvSpPr>
        <p:spPr>
          <a:xfrm>
            <a:off x="1878669" y="137581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18ADF777-A1F8-46B1-AA00-34CDFF4E925B}"/>
              </a:ext>
            </a:extLst>
          </p:cNvPr>
          <p:cNvSpPr txBox="1"/>
          <p:nvPr/>
        </p:nvSpPr>
        <p:spPr>
          <a:xfrm>
            <a:off x="4128180" y="4986234"/>
            <a:ext cx="3896436" cy="1631216"/>
          </a:xfrm>
          <a:prstGeom prst="rect">
            <a:avLst/>
          </a:prstGeom>
          <a:noFill/>
        </p:spPr>
        <p:txBody>
          <a:bodyPr wrap="square">
            <a:spAutoFit/>
          </a:bodyPr>
          <a:lstStyle/>
          <a:p>
            <a:pPr marL="0" indent="0">
              <a:buNone/>
            </a:pPr>
            <a:r>
              <a:rPr lang="en-US" sz="10000">
                <a:solidFill>
                  <a:schemeClr val="bg1"/>
                </a:solidFill>
              </a:rPr>
              <a:t>06</a:t>
            </a:r>
          </a:p>
        </p:txBody>
      </p:sp>
    </p:spTree>
    <p:extLst>
      <p:ext uri="{BB962C8B-B14F-4D97-AF65-F5344CB8AC3E}">
        <p14:creationId xmlns:p14="http://schemas.microsoft.com/office/powerpoint/2010/main" val="165502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8822" y="3707360"/>
            <a:ext cx="7137186" cy="6947268"/>
          </a:xfrm>
        </p:spPr>
        <p:txBody>
          <a:bodyPr numCol="1"/>
          <a:lstStyle/>
          <a:p>
            <a:pPr algn="l">
              <a:lnSpc>
                <a:spcPct val="100000"/>
              </a:lnSpc>
              <a:spcAft>
                <a:spcPts val="600"/>
              </a:spcAft>
            </a:pPr>
            <a:r>
              <a:rPr lang="en-IE" sz="1500">
                <a:latin typeface="Calibri"/>
                <a:ea typeface="Calibri"/>
                <a:cs typeface="Calibri"/>
              </a:rPr>
              <a:t>Priporočljivo je, da vsaka ura ali delavnica traja največ 3 ure in da se usposabljanje izvaja v več tednih, npr. en večer na teden v obdobju 8 tednov. To bo izboljšalo rezultate usposabljanja in udeležencem omogočilo, da se med sejami udeležijo različnih dejavnosti Epic Stays.</a:t>
            </a:r>
          </a:p>
          <a:p>
            <a:pPr algn="l">
              <a:lnSpc>
                <a:spcPct val="100000"/>
              </a:lnSpc>
              <a:spcAft>
                <a:spcPts val="600"/>
              </a:spcAft>
            </a:pPr>
            <a:r>
              <a:rPr lang="en-IE" sz="1500">
                <a:latin typeface="Calibri"/>
                <a:ea typeface="Calibri"/>
                <a:cs typeface="Calibri"/>
              </a:rPr>
              <a:t>Glede na kraj usposabljanja je za udeležence lahko koristno, da se bolj osredotočijo na določene države/regije. Priporočljiva je priprava pred usposabljanjem, tj. spodbujanje udeležencev, da razmislijo o kraju, ki ga je mogoče preoblikovati v alternativno namestitev, in oblikujejo izkušnje. Zelo priporočljivo je vključiti terenske oglede, sodelovanje z izvajalci alternativnih namestitev, povabiti gostujoče govorce in program zaključiti z dejavnostmi za razmislek, da se utrdi pridobljeno znanje. </a:t>
            </a:r>
          </a:p>
          <a:p>
            <a:pPr algn="l">
              <a:lnSpc>
                <a:spcPct val="100000"/>
              </a:lnSpc>
              <a:spcAft>
                <a:spcPts val="600"/>
              </a:spcAft>
            </a:pPr>
            <a:endParaRPr lang="en-IE" sz="1500" b="1">
              <a:solidFill>
                <a:srgbClr val="086575"/>
              </a:solidFill>
              <a:latin typeface="Calibri"/>
              <a:ea typeface="Calibri"/>
              <a:cs typeface="Calibri"/>
              <a:sym typeface="Calibri"/>
            </a:endParaRPr>
          </a:p>
          <a:p>
            <a:pPr marL="285750" indent="-285750" algn="l">
              <a:lnSpc>
                <a:spcPct val="100000"/>
              </a:lnSpc>
              <a:spcAft>
                <a:spcPts val="600"/>
              </a:spcAft>
              <a:buFont typeface="Wingdings" panose="05000000000000000000" pitchFamily="2" charset="2"/>
              <a:buChar char="Ø"/>
            </a:pPr>
            <a:r>
              <a:rPr lang="en-IE" sz="1500" b="1">
                <a:solidFill>
                  <a:srgbClr val="086575"/>
                </a:solidFill>
                <a:latin typeface="Calibri"/>
                <a:ea typeface="Calibri"/>
                <a:cs typeface="Calibri"/>
                <a:sym typeface="Calibri"/>
              </a:rPr>
              <a:t>1. teden: Modul 1 – Uvod v alternativno turistično nastanitev</a:t>
            </a:r>
          </a:p>
          <a:p>
            <a:pPr marL="285750" indent="-285750" algn="l">
              <a:lnSpc>
                <a:spcPct val="100000"/>
              </a:lnSpc>
              <a:spcAft>
                <a:spcPts val="600"/>
              </a:spcAft>
              <a:buFont typeface="Wingdings" panose="05000000000000000000" pitchFamily="2" charset="2"/>
              <a:buChar char="Ø"/>
            </a:pPr>
            <a:r>
              <a:rPr lang="en-IE" sz="1500" b="1">
                <a:solidFill>
                  <a:srgbClr val="086575"/>
                </a:solidFill>
                <a:latin typeface="Calibri"/>
                <a:ea typeface="Calibri"/>
                <a:cs typeface="Calibri"/>
                <a:sym typeface="Calibri"/>
              </a:rPr>
              <a:t>2. teden: Modul 2 – Tržne raziskave in poslovno načrtovanje</a:t>
            </a:r>
          </a:p>
          <a:p>
            <a:pPr marL="285750" indent="-285750" algn="l">
              <a:lnSpc>
                <a:spcPct val="100000"/>
              </a:lnSpc>
              <a:spcAft>
                <a:spcPts val="600"/>
              </a:spcAft>
              <a:buFont typeface="Wingdings" panose="05000000000000000000" pitchFamily="2" charset="2"/>
              <a:buChar char="Ø"/>
            </a:pPr>
            <a:r>
              <a:rPr lang="en-IE" sz="1500" b="1">
                <a:solidFill>
                  <a:srgbClr val="086575"/>
                </a:solidFill>
                <a:latin typeface="Calibri"/>
                <a:ea typeface="Calibri"/>
                <a:cs typeface="Calibri"/>
                <a:sym typeface="Calibri"/>
              </a:rPr>
              <a:t>3. teden: Modul 3 – Oblikovanje trajnostne in na kraju temelječe nastanitve</a:t>
            </a:r>
          </a:p>
          <a:p>
            <a:pPr marL="285750" indent="-285750" algn="l">
              <a:lnSpc>
                <a:spcPct val="100000"/>
              </a:lnSpc>
              <a:spcAft>
                <a:spcPts val="600"/>
              </a:spcAft>
              <a:buFont typeface="Wingdings" panose="05000000000000000000" pitchFamily="2" charset="2"/>
              <a:buChar char="Ø"/>
            </a:pPr>
            <a:r>
              <a:rPr lang="en-IE" sz="1500" b="1">
                <a:solidFill>
                  <a:srgbClr val="086575"/>
                </a:solidFill>
                <a:latin typeface="Calibri"/>
                <a:ea typeface="Calibri"/>
                <a:cs typeface="Calibri"/>
                <a:sym typeface="Calibri"/>
              </a:rPr>
              <a:t>4. teden: Modul 4 – Gradnja močne blagovne znamke, pripovedovanje zgodb in kako pridobiti rezervacije</a:t>
            </a:r>
          </a:p>
          <a:p>
            <a:pPr marL="285750" marR="0" lvl="0" indent="-285750" algn="l" rtl="0">
              <a:lnSpc>
                <a:spcPct val="100000"/>
              </a:lnSpc>
              <a:spcBef>
                <a:spcPts val="0"/>
              </a:spcBef>
              <a:spcAft>
                <a:spcPts val="0"/>
              </a:spcAft>
              <a:buClr>
                <a:srgbClr val="086575"/>
              </a:buClr>
              <a:buSzPts val="1200"/>
              <a:buFont typeface="Wingdings" panose="05000000000000000000" pitchFamily="2" charset="2"/>
              <a:buChar char="Ø"/>
            </a:pPr>
            <a:r>
              <a:rPr lang="en-IE" sz="1500" b="1">
                <a:solidFill>
                  <a:srgbClr val="086575"/>
                </a:solidFill>
                <a:latin typeface="Calibri"/>
                <a:ea typeface="Calibri"/>
                <a:cs typeface="Calibri"/>
                <a:sym typeface="Calibri"/>
              </a:rPr>
              <a:t>5. teden: Modul 5 – Izkušnja gostov – gostoljubnost, oddaljeni vpliv in izvedljivost</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500" b="1" i="0" u="none" strike="noStrike" kern="1200" cap="none" spc="0" normalizeH="0" baseline="0" noProof="0">
                <a:ln>
                  <a:noFill/>
                </a:ln>
                <a:solidFill>
                  <a:srgbClr val="086575"/>
                </a:solidFill>
                <a:effectLst/>
                <a:uLnTx/>
                <a:uFillTx/>
                <a:latin typeface="Calibri"/>
                <a:ea typeface="Calibri"/>
                <a:cs typeface="Calibri"/>
                <a:sym typeface="Calibri"/>
              </a:rPr>
              <a:t>6. teden: Modul 6 – Pametna priprava in zagon – načrtovanje zagona in kapitalskih stroškov</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500" b="1" i="0" u="none" strike="noStrike" kern="1200" cap="none" spc="0" normalizeH="0" baseline="0" noProof="0">
                <a:ln>
                  <a:noFill/>
                </a:ln>
                <a:solidFill>
                  <a:srgbClr val="086575"/>
                </a:solidFill>
                <a:effectLst/>
                <a:uLnTx/>
                <a:uFillTx/>
                <a:latin typeface="Calibri"/>
                <a:ea typeface="Calibri"/>
                <a:cs typeface="Calibri"/>
                <a:sym typeface="Calibri"/>
              </a:rPr>
              <a:t>7. teden: Modul 7 – Poiščite ustrezna sredstva – možnosti financiranja in financiranja</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500" b="1" i="0" u="none" strike="noStrike" kern="1200" cap="none" spc="0" normalizeH="0" baseline="0" noProof="0">
                <a:ln>
                  <a:noFill/>
                </a:ln>
                <a:solidFill>
                  <a:srgbClr val="086575"/>
                </a:solidFill>
                <a:effectLst/>
                <a:uLnTx/>
                <a:uFillTx/>
                <a:latin typeface="Calibri"/>
                <a:ea typeface="Calibri"/>
                <a:cs typeface="Calibri"/>
                <a:sym typeface="Calibri"/>
              </a:rPr>
              <a:t>8. teden: Modul 8 – Zagotavljanje izvedljivosti – oblikovanje cen, načrtovanje in dolgoročna finančna stabilnost</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endParaRPr lang="en-IE" sz="1500" b="1">
              <a:solidFill>
                <a:srgbClr val="086575"/>
              </a:solidFill>
              <a:latin typeface="Calibri"/>
              <a:ea typeface="Calibri"/>
              <a:cs typeface="Calibri"/>
              <a:sym typeface="Calibri"/>
            </a:endParaRPr>
          </a:p>
          <a:p>
            <a:pPr algn="l">
              <a:lnSpc>
                <a:spcPct val="100000"/>
              </a:lnSpc>
              <a:buClr>
                <a:schemeClr val="dk1"/>
              </a:buClr>
              <a:buSzPts val="1200"/>
            </a:pPr>
            <a:r>
              <a:rPr lang="en-IE" sz="1500">
                <a:solidFill>
                  <a:schemeClr val="dk1"/>
                </a:solidFill>
                <a:latin typeface="Calibri"/>
                <a:ea typeface="Calibri"/>
                <a:cs typeface="Calibri"/>
                <a:sym typeface="Calibri"/>
              </a:rPr>
              <a:t>Ta urnik traja 8 tednov, vsak teden pa je posvečen posameznemu modulu. Časovni razpored in dejavnosti prilagodite glede na svoje potrebe usposabljanja.</a:t>
            </a:r>
            <a:endParaRPr lang="en-IE" sz="1500">
              <a:solidFill>
                <a:schemeClr val="dk1"/>
              </a:solidFill>
            </a:endParaRPr>
          </a:p>
          <a:p>
            <a:pPr algn="l">
              <a:lnSpc>
                <a:spcPct val="100000"/>
              </a:lnSpc>
              <a:spcAft>
                <a:spcPts val="600"/>
              </a:spcAft>
            </a:pPr>
            <a:endParaRPr lang="en-IE" sz="140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a:t>8 modulov v 8 tednih</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669571"/>
            <a:ext cx="3130750" cy="714624"/>
          </a:xfrm>
        </p:spPr>
        <p:txBody>
          <a:bodyPr/>
          <a:lstStyle/>
          <a:p>
            <a:r>
              <a:rPr lang="en-US" sz="3200"/>
              <a:t>Vzorčni urniki</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36</a:t>
            </a:fld>
            <a:endParaRPr lang="fr-CA"/>
          </a:p>
        </p:txBody>
      </p:sp>
    </p:spTree>
    <p:extLst>
      <p:ext uri="{BB962C8B-B14F-4D97-AF65-F5344CB8AC3E}">
        <p14:creationId xmlns:p14="http://schemas.microsoft.com/office/powerpoint/2010/main" val="1864888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www.epicstays.eu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en-US"/>
              <a:t>Sledite naši poti</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a:t>Kliknite za vnos</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D6EAA87-C127-A53D-3107-9E883B190618}"/>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4</a:t>
            </a:fld>
            <a:endParaRPr lang="fr-CA"/>
          </a:p>
        </p:txBody>
      </p:sp>
      <p:sp>
        <p:nvSpPr>
          <p:cNvPr id="13" name="Text Placeholder 29">
            <a:extLst>
              <a:ext uri="{FF2B5EF4-FFF2-40B4-BE49-F238E27FC236}">
                <a16:creationId xmlns:a16="http://schemas.microsoft.com/office/drawing/2014/main" id="{F798AD0A-93F9-BFCE-A7BE-0EB3D0E951B3}"/>
              </a:ext>
            </a:extLst>
          </p:cNvPr>
          <p:cNvSpPr>
            <a:spLocks noGrp="1"/>
          </p:cNvSpPr>
          <p:nvPr>
            <p:ph type="body" sz="quarter" idx="32"/>
          </p:nvPr>
        </p:nvSpPr>
        <p:spPr>
          <a:xfrm>
            <a:off x="334370" y="3908372"/>
            <a:ext cx="6541269" cy="5494217"/>
          </a:xfrm>
        </p:spPr>
        <p:txBody>
          <a:bodyPr numCol="1"/>
          <a:lstStyle/>
          <a:p>
            <a:pPr algn="l">
              <a:lnSpc>
                <a:spcPct val="100000"/>
              </a:lnSpc>
            </a:pPr>
            <a:r>
              <a:rPr lang="en-US" sz="1800" dirty="0" err="1">
                <a:latin typeface="Calibri"/>
                <a:cs typeface="Calibri"/>
              </a:rPr>
              <a:t>Predstavljajte</a:t>
            </a:r>
            <a:r>
              <a:rPr lang="en-US" sz="1800" dirty="0">
                <a:latin typeface="Calibri"/>
                <a:cs typeface="Calibri"/>
              </a:rPr>
              <a:t> </a:t>
            </a:r>
            <a:r>
              <a:rPr lang="en-US" sz="1800" dirty="0" err="1">
                <a:latin typeface="Calibri"/>
                <a:cs typeface="Calibri"/>
              </a:rPr>
              <a:t>si</a:t>
            </a:r>
            <a:r>
              <a:rPr lang="en-US" sz="1800" dirty="0">
                <a:latin typeface="Calibri"/>
                <a:cs typeface="Calibri"/>
              </a:rPr>
              <a:t> </a:t>
            </a:r>
            <a:r>
              <a:rPr lang="en-US" sz="1800" dirty="0" err="1">
                <a:latin typeface="Calibri"/>
                <a:cs typeface="Calibri"/>
              </a:rPr>
              <a:t>Evropo</a:t>
            </a:r>
            <a:r>
              <a:rPr lang="en-US" sz="1800" dirty="0">
                <a:latin typeface="Calibri"/>
                <a:cs typeface="Calibri"/>
              </a:rPr>
              <a:t>, </a:t>
            </a:r>
            <a:r>
              <a:rPr lang="en-US" sz="1800" dirty="0" err="1">
                <a:latin typeface="Calibri"/>
                <a:cs typeface="Calibri"/>
              </a:rPr>
              <a:t>kjer</a:t>
            </a:r>
            <a:r>
              <a:rPr lang="en-US" sz="1800" dirty="0">
                <a:latin typeface="Calibri"/>
                <a:cs typeface="Calibri"/>
              </a:rPr>
              <a:t> </a:t>
            </a:r>
            <a:r>
              <a:rPr lang="en-US" sz="1800" dirty="0" err="1">
                <a:latin typeface="Calibri"/>
                <a:cs typeface="Calibri"/>
              </a:rPr>
              <a:t>lahko</a:t>
            </a:r>
            <a:r>
              <a:rPr lang="en-US" sz="1800" dirty="0">
                <a:latin typeface="Calibri"/>
                <a:cs typeface="Calibri"/>
              </a:rPr>
              <a:t> </a:t>
            </a:r>
            <a:r>
              <a:rPr lang="en-US" sz="1800" dirty="0" err="1">
                <a:latin typeface="Calibri"/>
                <a:cs typeface="Calibri"/>
              </a:rPr>
              <a:t>popotniki</a:t>
            </a:r>
            <a:r>
              <a:rPr lang="en-US" sz="1800" dirty="0">
                <a:latin typeface="Calibri"/>
                <a:cs typeface="Calibri"/>
              </a:rPr>
              <a:t> </a:t>
            </a:r>
            <a:r>
              <a:rPr lang="en-US" sz="1800" dirty="0" err="1">
                <a:latin typeface="Calibri"/>
                <a:cs typeface="Calibri"/>
              </a:rPr>
              <a:t>izbirajo</a:t>
            </a:r>
            <a:r>
              <a:rPr lang="en-US" sz="1800" dirty="0">
                <a:latin typeface="Calibri"/>
                <a:cs typeface="Calibri"/>
              </a:rPr>
              <a:t> med </a:t>
            </a:r>
            <a:r>
              <a:rPr lang="en-US" sz="1800" dirty="0" err="1">
                <a:latin typeface="Calibri"/>
                <a:cs typeface="Calibri"/>
              </a:rPr>
              <a:t>neverjetno</a:t>
            </a:r>
            <a:r>
              <a:rPr lang="en-US" sz="1800" dirty="0">
                <a:latin typeface="Calibri"/>
                <a:cs typeface="Calibri"/>
              </a:rPr>
              <a:t> </a:t>
            </a:r>
            <a:r>
              <a:rPr lang="en-US" sz="1800" dirty="0" err="1">
                <a:latin typeface="Calibri"/>
                <a:cs typeface="Calibri"/>
              </a:rPr>
              <a:t>raznolikimi</a:t>
            </a:r>
            <a:r>
              <a:rPr lang="en-US" sz="1800" dirty="0">
                <a:latin typeface="Calibri"/>
                <a:cs typeface="Calibri"/>
              </a:rPr>
              <a:t> </a:t>
            </a:r>
            <a:r>
              <a:rPr lang="en-US" sz="1800" dirty="0" err="1">
                <a:latin typeface="Calibri"/>
                <a:cs typeface="Calibri"/>
              </a:rPr>
              <a:t>edinstvenimi</a:t>
            </a:r>
            <a:r>
              <a:rPr lang="en-US" sz="1800" dirty="0">
                <a:latin typeface="Calibri"/>
                <a:cs typeface="Calibri"/>
              </a:rPr>
              <a:t> </a:t>
            </a:r>
            <a:r>
              <a:rPr lang="en-US" sz="1800" dirty="0" err="1">
                <a:latin typeface="Calibri"/>
                <a:cs typeface="Calibri"/>
              </a:rPr>
              <a:t>nastanitvami</a:t>
            </a:r>
            <a:r>
              <a:rPr lang="en-US" sz="1800" dirty="0">
                <a:latin typeface="Calibri"/>
                <a:cs typeface="Calibri"/>
              </a:rPr>
              <a:t>, od </a:t>
            </a:r>
            <a:r>
              <a:rPr lang="en-US" sz="1800" dirty="0" err="1">
                <a:latin typeface="Calibri"/>
                <a:cs typeface="Calibri"/>
              </a:rPr>
              <a:t>prenovljenih</a:t>
            </a:r>
            <a:r>
              <a:rPr lang="en-US" sz="1800" dirty="0">
                <a:latin typeface="Calibri"/>
                <a:cs typeface="Calibri"/>
              </a:rPr>
              <a:t> </a:t>
            </a:r>
            <a:r>
              <a:rPr lang="en-US" sz="1800" dirty="0" err="1">
                <a:latin typeface="Calibri"/>
                <a:cs typeface="Calibri"/>
              </a:rPr>
              <a:t>kmetij</a:t>
            </a:r>
            <a:r>
              <a:rPr lang="en-US" sz="1800" dirty="0">
                <a:latin typeface="Calibri"/>
                <a:cs typeface="Calibri"/>
              </a:rPr>
              <a:t> v </a:t>
            </a:r>
            <a:r>
              <a:rPr lang="en-US" sz="1800" dirty="0" err="1">
                <a:latin typeface="Calibri"/>
                <a:cs typeface="Calibri"/>
              </a:rPr>
              <a:t>oddaljenih</a:t>
            </a:r>
            <a:r>
              <a:rPr lang="en-US" sz="1800" dirty="0">
                <a:latin typeface="Calibri"/>
                <a:cs typeface="Calibri"/>
              </a:rPr>
              <a:t> </a:t>
            </a:r>
            <a:r>
              <a:rPr lang="en-US" sz="1800" dirty="0" err="1">
                <a:latin typeface="Calibri"/>
                <a:cs typeface="Calibri"/>
              </a:rPr>
              <a:t>vaseh</a:t>
            </a:r>
            <a:r>
              <a:rPr lang="en-US" sz="1800" dirty="0">
                <a:latin typeface="Calibri"/>
                <a:cs typeface="Calibri"/>
              </a:rPr>
              <a:t> do </a:t>
            </a:r>
            <a:r>
              <a:rPr lang="en-US" sz="1800" dirty="0" err="1">
                <a:latin typeface="Calibri"/>
                <a:cs typeface="Calibri"/>
              </a:rPr>
              <a:t>hišic</a:t>
            </a:r>
            <a:r>
              <a:rPr lang="en-US" sz="1800" dirty="0">
                <a:latin typeface="Calibri"/>
                <a:cs typeface="Calibri"/>
              </a:rPr>
              <a:t> </a:t>
            </a:r>
            <a:r>
              <a:rPr lang="en-US" sz="1800" dirty="0" err="1">
                <a:latin typeface="Calibri"/>
                <a:cs typeface="Calibri"/>
              </a:rPr>
              <a:t>na</a:t>
            </a:r>
            <a:r>
              <a:rPr lang="en-US" sz="1800" dirty="0">
                <a:latin typeface="Calibri"/>
                <a:cs typeface="Calibri"/>
              </a:rPr>
              <a:t> </a:t>
            </a:r>
            <a:r>
              <a:rPr lang="en-US" sz="1800" dirty="0" err="1">
                <a:latin typeface="Calibri"/>
                <a:cs typeface="Calibri"/>
              </a:rPr>
              <a:t>drevesih</a:t>
            </a:r>
            <a:r>
              <a:rPr lang="en-US" sz="1800" dirty="0">
                <a:latin typeface="Calibri"/>
                <a:cs typeface="Calibri"/>
              </a:rPr>
              <a:t>, ki </a:t>
            </a:r>
            <a:r>
              <a:rPr lang="en-US" sz="1800" dirty="0" err="1">
                <a:latin typeface="Calibri"/>
                <a:cs typeface="Calibri"/>
              </a:rPr>
              <a:t>jih</a:t>
            </a:r>
            <a:r>
              <a:rPr lang="en-US" sz="1800" dirty="0">
                <a:latin typeface="Calibri"/>
                <a:cs typeface="Calibri"/>
              </a:rPr>
              <a:t> </a:t>
            </a:r>
            <a:r>
              <a:rPr lang="en-US" sz="1800" dirty="0" err="1">
                <a:latin typeface="Calibri"/>
                <a:cs typeface="Calibri"/>
              </a:rPr>
              <a:t>poganja</a:t>
            </a:r>
            <a:r>
              <a:rPr lang="en-US" sz="1800" dirty="0">
                <a:latin typeface="Calibri"/>
                <a:cs typeface="Calibri"/>
              </a:rPr>
              <a:t> </a:t>
            </a:r>
            <a:r>
              <a:rPr lang="en-US" sz="1800" dirty="0" err="1">
                <a:latin typeface="Calibri"/>
                <a:cs typeface="Calibri"/>
              </a:rPr>
              <a:t>sončna</a:t>
            </a:r>
            <a:r>
              <a:rPr lang="en-US" sz="1800" dirty="0">
                <a:latin typeface="Calibri"/>
                <a:cs typeface="Calibri"/>
              </a:rPr>
              <a:t> </a:t>
            </a:r>
            <a:r>
              <a:rPr lang="en-US" sz="1800" dirty="0" err="1">
                <a:latin typeface="Calibri"/>
                <a:cs typeface="Calibri"/>
              </a:rPr>
              <a:t>energija</a:t>
            </a:r>
            <a:r>
              <a:rPr lang="en-US" sz="1800" dirty="0">
                <a:latin typeface="Calibri"/>
                <a:cs typeface="Calibri"/>
              </a:rPr>
              <a:t>, in </a:t>
            </a:r>
            <a:r>
              <a:rPr lang="en-US" sz="1800" dirty="0" err="1">
                <a:latin typeface="Calibri"/>
                <a:cs typeface="Calibri"/>
              </a:rPr>
              <a:t>prenovljenih</a:t>
            </a:r>
            <a:r>
              <a:rPr lang="en-US" sz="1800" dirty="0">
                <a:latin typeface="Calibri"/>
                <a:cs typeface="Calibri"/>
              </a:rPr>
              <a:t> </a:t>
            </a:r>
            <a:r>
              <a:rPr lang="en-US" sz="1800" dirty="0" err="1">
                <a:latin typeface="Calibri"/>
                <a:cs typeface="Calibri"/>
              </a:rPr>
              <a:t>zgodovinskih</a:t>
            </a:r>
            <a:r>
              <a:rPr lang="en-US" sz="1800" dirty="0">
                <a:latin typeface="Calibri"/>
                <a:cs typeface="Calibri"/>
              </a:rPr>
              <a:t> </a:t>
            </a:r>
            <a:r>
              <a:rPr lang="en-US" sz="1800" dirty="0" err="1">
                <a:latin typeface="Calibri"/>
                <a:cs typeface="Calibri"/>
              </a:rPr>
              <a:t>stavb</a:t>
            </a:r>
            <a:r>
              <a:rPr lang="en-US" sz="1800" dirty="0">
                <a:latin typeface="Calibri"/>
                <a:cs typeface="Calibri"/>
              </a:rPr>
              <a:t>. Epic Stays </a:t>
            </a:r>
            <a:r>
              <a:rPr lang="en-US" sz="1800" dirty="0" err="1">
                <a:latin typeface="Calibri"/>
                <a:cs typeface="Calibri"/>
              </a:rPr>
              <a:t>ni</a:t>
            </a:r>
            <a:r>
              <a:rPr lang="en-US" sz="1800" dirty="0">
                <a:latin typeface="Calibri"/>
                <a:cs typeface="Calibri"/>
              </a:rPr>
              <a:t> le  </a:t>
            </a:r>
            <a:r>
              <a:rPr lang="en-US" sz="1800" dirty="0" err="1">
                <a:latin typeface="Calibri"/>
                <a:cs typeface="Calibri"/>
              </a:rPr>
              <a:t>nastanitev</a:t>
            </a:r>
            <a:r>
              <a:rPr lang="en-US" sz="1800" dirty="0">
                <a:latin typeface="Calibri"/>
                <a:cs typeface="Calibri"/>
              </a:rPr>
              <a:t>, </a:t>
            </a:r>
            <a:r>
              <a:rPr lang="en-US" sz="1800" dirty="0" err="1">
                <a:latin typeface="Calibri"/>
                <a:cs typeface="Calibri"/>
              </a:rPr>
              <a:t>temveč</a:t>
            </a:r>
            <a:r>
              <a:rPr lang="en-US" sz="1800" dirty="0">
                <a:latin typeface="Calibri"/>
                <a:cs typeface="Calibri"/>
              </a:rPr>
              <a:t> je </a:t>
            </a:r>
            <a:r>
              <a:rPr lang="en-US" sz="1800" dirty="0" err="1">
                <a:latin typeface="Calibri"/>
                <a:cs typeface="Calibri"/>
              </a:rPr>
              <a:t>ustvarjanje</a:t>
            </a:r>
            <a:r>
              <a:rPr lang="en-US" sz="1800" dirty="0">
                <a:latin typeface="Calibri"/>
                <a:cs typeface="Calibri"/>
              </a:rPr>
              <a:t> </a:t>
            </a:r>
            <a:r>
              <a:rPr lang="en-US" sz="1800" dirty="0" err="1">
                <a:latin typeface="Calibri"/>
                <a:cs typeface="Calibri"/>
              </a:rPr>
              <a:t>novih</a:t>
            </a:r>
            <a:r>
              <a:rPr lang="en-US" sz="1800" dirty="0">
                <a:latin typeface="Calibri"/>
                <a:cs typeface="Calibri"/>
              </a:rPr>
              <a:t>, </a:t>
            </a:r>
            <a:r>
              <a:rPr lang="en-US" sz="1800" dirty="0" err="1">
                <a:latin typeface="Calibri"/>
                <a:cs typeface="Calibri"/>
              </a:rPr>
              <a:t>izjemnih</a:t>
            </a:r>
            <a:r>
              <a:rPr lang="en-US" sz="1800" dirty="0">
                <a:latin typeface="Calibri"/>
                <a:cs typeface="Calibri"/>
              </a:rPr>
              <a:t> in </a:t>
            </a:r>
            <a:r>
              <a:rPr lang="en-US" sz="1800" dirty="0" err="1">
                <a:latin typeface="Calibri"/>
                <a:cs typeface="Calibri"/>
              </a:rPr>
              <a:t>izboljšanih</a:t>
            </a:r>
            <a:r>
              <a:rPr lang="en-US" sz="1800" dirty="0">
                <a:latin typeface="Calibri"/>
                <a:cs typeface="Calibri"/>
              </a:rPr>
              <a:t> </a:t>
            </a:r>
            <a:r>
              <a:rPr lang="en-US" sz="1800" dirty="0" err="1">
                <a:latin typeface="Calibri"/>
                <a:cs typeface="Calibri"/>
              </a:rPr>
              <a:t>izkušenj</a:t>
            </a:r>
            <a:r>
              <a:rPr lang="en-US" sz="1800" dirty="0">
                <a:latin typeface="Calibri"/>
                <a:cs typeface="Calibri"/>
              </a:rPr>
              <a:t>, ki </a:t>
            </a:r>
            <a:r>
              <a:rPr lang="en-US" sz="1800" dirty="0" err="1">
                <a:latin typeface="Calibri"/>
                <a:cs typeface="Calibri"/>
              </a:rPr>
              <a:t>slavijo</a:t>
            </a:r>
            <a:r>
              <a:rPr lang="en-US" sz="1800" dirty="0">
                <a:latin typeface="Calibri"/>
                <a:cs typeface="Calibri"/>
              </a:rPr>
              <a:t> </a:t>
            </a:r>
            <a:r>
              <a:rPr lang="en-US" sz="1800" dirty="0" err="1">
                <a:latin typeface="Calibri"/>
                <a:cs typeface="Calibri"/>
              </a:rPr>
              <a:t>lokalno</a:t>
            </a:r>
            <a:r>
              <a:rPr lang="en-US" sz="1800" dirty="0">
                <a:latin typeface="Calibri"/>
                <a:cs typeface="Calibri"/>
              </a:rPr>
              <a:t> </a:t>
            </a:r>
            <a:r>
              <a:rPr lang="en-US" sz="1800" dirty="0" err="1">
                <a:latin typeface="Calibri"/>
                <a:cs typeface="Calibri"/>
              </a:rPr>
              <a:t>kulturo</a:t>
            </a:r>
            <a:r>
              <a:rPr lang="en-US" sz="1800" dirty="0">
                <a:latin typeface="Calibri"/>
                <a:cs typeface="Calibri"/>
              </a:rPr>
              <a:t>, </a:t>
            </a:r>
            <a:r>
              <a:rPr lang="en-US" sz="1800" dirty="0" err="1">
                <a:latin typeface="Calibri"/>
                <a:cs typeface="Calibri"/>
              </a:rPr>
              <a:t>trajnost</a:t>
            </a:r>
            <a:r>
              <a:rPr lang="en-US" sz="1800" dirty="0">
                <a:latin typeface="Calibri"/>
                <a:cs typeface="Calibri"/>
              </a:rPr>
              <a:t> in </a:t>
            </a:r>
            <a:r>
              <a:rPr lang="en-US" sz="1800" dirty="0" err="1">
                <a:latin typeface="Calibri"/>
                <a:cs typeface="Calibri"/>
              </a:rPr>
              <a:t>inovativnost</a:t>
            </a:r>
            <a:r>
              <a:rPr lang="en-US" sz="1800" dirty="0">
                <a:latin typeface="Calibri"/>
                <a:cs typeface="Calibri"/>
              </a:rPr>
              <a:t> v </a:t>
            </a:r>
            <a:r>
              <a:rPr lang="en-US" sz="1800" dirty="0" err="1">
                <a:latin typeface="Calibri"/>
                <a:cs typeface="Calibri"/>
              </a:rPr>
              <a:t>turizmu</a:t>
            </a:r>
            <a:r>
              <a:rPr lang="en-US" sz="1800" dirty="0">
                <a:latin typeface="Calibri"/>
                <a:cs typeface="Calibri"/>
              </a:rPr>
              <a:t>.</a:t>
            </a:r>
            <a:endParaRPr lang="en-US" dirty="0"/>
          </a:p>
          <a:p>
            <a:pPr algn="l">
              <a:lnSpc>
                <a:spcPct val="100000"/>
              </a:lnSpc>
            </a:pPr>
            <a:endParaRPr lang="en-US" sz="1800" dirty="0">
              <a:ea typeface="Calibri" panose="020F0502020204030204" pitchFamily="34" charset="0"/>
            </a:endParaRPr>
          </a:p>
          <a:p>
            <a:pPr algn="l">
              <a:lnSpc>
                <a:spcPct val="100000"/>
              </a:lnSpc>
            </a:pPr>
            <a:r>
              <a:rPr lang="en-US" sz="1800" dirty="0">
                <a:latin typeface="Calibri"/>
                <a:cs typeface="Calibri"/>
              </a:rPr>
              <a:t>Epic Stays se </a:t>
            </a:r>
            <a:r>
              <a:rPr lang="en-US" sz="1800" dirty="0" err="1">
                <a:latin typeface="Calibri"/>
                <a:cs typeface="Calibri"/>
              </a:rPr>
              <a:t>nanaša</a:t>
            </a:r>
            <a:r>
              <a:rPr lang="en-US" sz="1800" dirty="0">
                <a:latin typeface="Calibri"/>
                <a:cs typeface="Calibri"/>
              </a:rPr>
              <a:t> </a:t>
            </a:r>
            <a:r>
              <a:rPr lang="en-US" sz="1800" dirty="0" err="1">
                <a:latin typeface="Calibri"/>
                <a:cs typeface="Calibri"/>
              </a:rPr>
              <a:t>na</a:t>
            </a:r>
            <a:r>
              <a:rPr lang="en-US" sz="1800" dirty="0">
                <a:latin typeface="Calibri"/>
                <a:cs typeface="Calibri"/>
              </a:rPr>
              <a:t> </a:t>
            </a:r>
            <a:r>
              <a:rPr lang="en-US" sz="1800" dirty="0" err="1">
                <a:latin typeface="Calibri"/>
                <a:cs typeface="Calibri"/>
              </a:rPr>
              <a:t>alternativne</a:t>
            </a:r>
            <a:r>
              <a:rPr lang="en-US" sz="1800" dirty="0">
                <a:latin typeface="Calibri"/>
                <a:cs typeface="Calibri"/>
              </a:rPr>
              <a:t> </a:t>
            </a:r>
            <a:r>
              <a:rPr lang="en-US" sz="1800" dirty="0" err="1">
                <a:latin typeface="Calibri"/>
                <a:cs typeface="Calibri"/>
              </a:rPr>
              <a:t>turistične</a:t>
            </a:r>
            <a:r>
              <a:rPr lang="en-US" sz="1800" dirty="0">
                <a:latin typeface="Calibri"/>
                <a:cs typeface="Calibri"/>
              </a:rPr>
              <a:t> </a:t>
            </a:r>
            <a:r>
              <a:rPr lang="en-US" sz="1800" dirty="0" err="1">
                <a:latin typeface="Calibri"/>
                <a:cs typeface="Calibri"/>
              </a:rPr>
              <a:t>namestitve</a:t>
            </a:r>
            <a:r>
              <a:rPr lang="en-US" sz="1800" dirty="0">
                <a:latin typeface="Calibri"/>
                <a:cs typeface="Calibri"/>
              </a:rPr>
              <a:t> (ATA), ki </a:t>
            </a:r>
            <a:r>
              <a:rPr lang="en-US" sz="1800" dirty="0" err="1">
                <a:latin typeface="Calibri"/>
                <a:cs typeface="Calibri"/>
              </a:rPr>
              <a:t>ponujajo</a:t>
            </a:r>
            <a:r>
              <a:rPr lang="en-US" sz="1800" dirty="0">
                <a:latin typeface="Calibri"/>
                <a:cs typeface="Calibri"/>
              </a:rPr>
              <a:t> </a:t>
            </a:r>
            <a:r>
              <a:rPr lang="en-US" sz="1800" dirty="0" err="1">
                <a:latin typeface="Calibri"/>
                <a:cs typeface="Calibri"/>
              </a:rPr>
              <a:t>edinstvene</a:t>
            </a:r>
            <a:r>
              <a:rPr lang="en-US" sz="1800" dirty="0">
                <a:latin typeface="Calibri"/>
                <a:cs typeface="Calibri"/>
              </a:rPr>
              <a:t> </a:t>
            </a:r>
            <a:r>
              <a:rPr lang="en-US" sz="1800" dirty="0" err="1">
                <a:latin typeface="Calibri"/>
                <a:cs typeface="Calibri"/>
              </a:rPr>
              <a:t>netradicionalne</a:t>
            </a:r>
            <a:r>
              <a:rPr lang="en-US" sz="1800" dirty="0">
                <a:latin typeface="Calibri"/>
                <a:cs typeface="Calibri"/>
              </a:rPr>
              <a:t> </a:t>
            </a:r>
            <a:r>
              <a:rPr lang="en-US" sz="1800" dirty="0" err="1">
                <a:latin typeface="Calibri"/>
                <a:cs typeface="Calibri"/>
              </a:rPr>
              <a:t>trajnostne</a:t>
            </a:r>
            <a:r>
              <a:rPr lang="en-US" sz="1800" dirty="0">
                <a:latin typeface="Calibri"/>
                <a:cs typeface="Calibri"/>
              </a:rPr>
              <a:t> </a:t>
            </a:r>
            <a:r>
              <a:rPr lang="en-US" sz="1800" dirty="0" err="1">
                <a:latin typeface="Calibri"/>
                <a:cs typeface="Calibri"/>
              </a:rPr>
              <a:t>možnosti</a:t>
            </a:r>
            <a:r>
              <a:rPr lang="en-US" sz="1800" dirty="0">
                <a:latin typeface="Calibri"/>
                <a:cs typeface="Calibri"/>
              </a:rPr>
              <a:t> </a:t>
            </a:r>
            <a:r>
              <a:rPr lang="en-US" sz="1800" dirty="0" err="1">
                <a:latin typeface="Calibri"/>
                <a:cs typeface="Calibri"/>
              </a:rPr>
              <a:t>namestitve</a:t>
            </a:r>
            <a:r>
              <a:rPr lang="en-US" sz="1800" dirty="0">
                <a:latin typeface="Calibri"/>
                <a:cs typeface="Calibri"/>
              </a:rPr>
              <a:t> in </a:t>
            </a:r>
            <a:r>
              <a:rPr lang="en-US" sz="1800" dirty="0" err="1">
                <a:latin typeface="Calibri"/>
                <a:cs typeface="Calibri"/>
              </a:rPr>
              <a:t>prilagojene</a:t>
            </a:r>
            <a:r>
              <a:rPr lang="en-US" sz="1800" dirty="0">
                <a:latin typeface="Calibri"/>
                <a:cs typeface="Calibri"/>
              </a:rPr>
              <a:t> </a:t>
            </a:r>
            <a:r>
              <a:rPr lang="en-US" sz="1800" dirty="0" err="1">
                <a:latin typeface="Calibri"/>
                <a:cs typeface="Calibri"/>
              </a:rPr>
              <a:t>izkušnje</a:t>
            </a:r>
            <a:r>
              <a:rPr lang="en-US" sz="1800" dirty="0">
                <a:latin typeface="Calibri"/>
                <a:cs typeface="Calibri"/>
              </a:rPr>
              <a:t>, ki se </a:t>
            </a:r>
            <a:r>
              <a:rPr lang="en-US" sz="1800" dirty="0" err="1">
                <a:latin typeface="Calibri"/>
                <a:cs typeface="Calibri"/>
              </a:rPr>
              <a:t>razlikujejo</a:t>
            </a:r>
            <a:r>
              <a:rPr lang="en-US" sz="1800" dirty="0">
                <a:latin typeface="Calibri"/>
                <a:cs typeface="Calibri"/>
              </a:rPr>
              <a:t> od </a:t>
            </a:r>
            <a:r>
              <a:rPr lang="en-US" sz="1800" dirty="0" err="1">
                <a:latin typeface="Calibri"/>
                <a:cs typeface="Calibri"/>
              </a:rPr>
              <a:t>standardnih</a:t>
            </a:r>
            <a:r>
              <a:rPr lang="en-US" sz="1800" dirty="0">
                <a:latin typeface="Calibri"/>
                <a:cs typeface="Calibri"/>
              </a:rPr>
              <a:t> </a:t>
            </a:r>
            <a:r>
              <a:rPr lang="en-US" sz="1800" dirty="0" err="1">
                <a:latin typeface="Calibri"/>
                <a:cs typeface="Calibri"/>
              </a:rPr>
              <a:t>hotelov</a:t>
            </a:r>
            <a:r>
              <a:rPr lang="en-US" sz="1800" dirty="0">
                <a:latin typeface="Calibri"/>
                <a:cs typeface="Calibri"/>
              </a:rPr>
              <a:t> </a:t>
            </a:r>
            <a:r>
              <a:rPr lang="en-US" sz="1800" dirty="0" err="1">
                <a:latin typeface="Calibri"/>
                <a:cs typeface="Calibri"/>
              </a:rPr>
              <a:t>ali</a:t>
            </a:r>
            <a:r>
              <a:rPr lang="en-US" sz="1800" dirty="0">
                <a:latin typeface="Calibri"/>
                <a:cs typeface="Calibri"/>
              </a:rPr>
              <a:t> </a:t>
            </a:r>
            <a:r>
              <a:rPr lang="en-US" sz="1800" dirty="0" err="1">
                <a:latin typeface="Calibri"/>
                <a:cs typeface="Calibri"/>
              </a:rPr>
              <a:t>letovišč</a:t>
            </a:r>
            <a:r>
              <a:rPr lang="en-US" sz="1800" dirty="0">
                <a:latin typeface="Calibri"/>
                <a:cs typeface="Calibri"/>
              </a:rPr>
              <a:t>. </a:t>
            </a:r>
            <a:r>
              <a:rPr lang="en-US" sz="1800" dirty="0" err="1">
                <a:latin typeface="Calibri"/>
                <a:cs typeface="Calibri"/>
              </a:rPr>
              <a:t>Takšne</a:t>
            </a:r>
            <a:r>
              <a:rPr lang="en-US" sz="1800" dirty="0">
                <a:latin typeface="Calibri"/>
                <a:cs typeface="Calibri"/>
              </a:rPr>
              <a:t> </a:t>
            </a:r>
            <a:r>
              <a:rPr lang="en-US" sz="1800" dirty="0" err="1">
                <a:latin typeface="Calibri"/>
                <a:cs typeface="Calibri"/>
              </a:rPr>
              <a:t>nepremičnine</a:t>
            </a:r>
            <a:r>
              <a:rPr lang="en-US" sz="1800" dirty="0">
                <a:latin typeface="Calibri"/>
                <a:cs typeface="Calibri"/>
              </a:rPr>
              <a:t> </a:t>
            </a:r>
            <a:r>
              <a:rPr lang="en-US" sz="1800" dirty="0" err="1">
                <a:latin typeface="Calibri"/>
                <a:cs typeface="Calibri"/>
              </a:rPr>
              <a:t>lahko</a:t>
            </a:r>
            <a:r>
              <a:rPr lang="en-US" sz="1800" dirty="0">
                <a:latin typeface="Calibri"/>
                <a:cs typeface="Calibri"/>
              </a:rPr>
              <a:t> </a:t>
            </a:r>
            <a:r>
              <a:rPr lang="en-US" sz="1800" dirty="0" err="1">
                <a:latin typeface="Calibri"/>
                <a:cs typeface="Calibri"/>
              </a:rPr>
              <a:t>vključujejo</a:t>
            </a:r>
            <a:r>
              <a:rPr lang="en-US" sz="1800" dirty="0">
                <a:latin typeface="Calibri"/>
                <a:cs typeface="Calibri"/>
              </a:rPr>
              <a:t> </a:t>
            </a:r>
            <a:r>
              <a:rPr lang="en-US" sz="1800" dirty="0" err="1">
                <a:latin typeface="Calibri"/>
                <a:cs typeface="Calibri"/>
              </a:rPr>
              <a:t>okolju</a:t>
            </a:r>
            <a:r>
              <a:rPr lang="en-US" sz="1800" dirty="0">
                <a:latin typeface="Calibri"/>
                <a:cs typeface="Calibri"/>
              </a:rPr>
              <a:t> </a:t>
            </a:r>
            <a:r>
              <a:rPr lang="en-US" sz="1800" dirty="0" err="1">
                <a:latin typeface="Calibri"/>
                <a:cs typeface="Calibri"/>
              </a:rPr>
              <a:t>prijazne</a:t>
            </a:r>
            <a:r>
              <a:rPr lang="en-US" sz="1800" dirty="0">
                <a:latin typeface="Calibri"/>
                <a:cs typeface="Calibri"/>
              </a:rPr>
              <a:t> </a:t>
            </a:r>
            <a:r>
              <a:rPr lang="en-US" sz="1800" dirty="0" err="1">
                <a:latin typeface="Calibri"/>
                <a:cs typeface="Calibri"/>
              </a:rPr>
              <a:t>koče</a:t>
            </a:r>
            <a:r>
              <a:rPr lang="en-US" sz="1800" dirty="0">
                <a:latin typeface="Calibri"/>
                <a:cs typeface="Calibri"/>
              </a:rPr>
              <a:t>, </a:t>
            </a:r>
            <a:r>
              <a:rPr lang="en-US" sz="1800" dirty="0" err="1">
                <a:latin typeface="Calibri"/>
                <a:cs typeface="Calibri"/>
              </a:rPr>
              <a:t>penzione</a:t>
            </a:r>
            <a:r>
              <a:rPr lang="en-US" sz="1800" dirty="0">
                <a:latin typeface="Calibri"/>
                <a:cs typeface="Calibri"/>
              </a:rPr>
              <a:t>, </a:t>
            </a:r>
            <a:r>
              <a:rPr lang="en-US" sz="1800" dirty="0" err="1">
                <a:latin typeface="Calibri"/>
                <a:cs typeface="Calibri"/>
              </a:rPr>
              <a:t>kmetije</a:t>
            </a:r>
            <a:r>
              <a:rPr lang="en-US" sz="1800" dirty="0">
                <a:latin typeface="Calibri"/>
                <a:cs typeface="Calibri"/>
              </a:rPr>
              <a:t>, </a:t>
            </a:r>
            <a:r>
              <a:rPr lang="en-US" sz="1800" dirty="0" err="1">
                <a:latin typeface="Calibri"/>
                <a:cs typeface="Calibri"/>
              </a:rPr>
              <a:t>počitniške</a:t>
            </a:r>
            <a:r>
              <a:rPr lang="en-US" sz="1800" dirty="0">
                <a:latin typeface="Calibri"/>
                <a:cs typeface="Calibri"/>
              </a:rPr>
              <a:t> </a:t>
            </a:r>
            <a:r>
              <a:rPr lang="en-US" sz="1800" dirty="0" err="1">
                <a:latin typeface="Calibri"/>
                <a:cs typeface="Calibri"/>
              </a:rPr>
              <a:t>najeme</a:t>
            </a:r>
            <a:r>
              <a:rPr lang="en-US" sz="1800" dirty="0">
                <a:latin typeface="Calibri"/>
                <a:cs typeface="Calibri"/>
              </a:rPr>
              <a:t>, </a:t>
            </a:r>
            <a:r>
              <a:rPr lang="en-US" sz="1800" dirty="0" err="1">
                <a:latin typeface="Calibri"/>
                <a:cs typeface="Calibri"/>
              </a:rPr>
              <a:t>hostle</a:t>
            </a:r>
            <a:r>
              <a:rPr lang="en-US" sz="1800" dirty="0">
                <a:latin typeface="Calibri"/>
                <a:cs typeface="Calibri"/>
              </a:rPr>
              <a:t> in </a:t>
            </a:r>
            <a:r>
              <a:rPr lang="en-US" sz="1800" dirty="0" err="1">
                <a:latin typeface="Calibri"/>
                <a:cs typeface="Calibri"/>
              </a:rPr>
              <a:t>butične</a:t>
            </a:r>
            <a:r>
              <a:rPr lang="en-US" sz="1800" dirty="0">
                <a:latin typeface="Calibri"/>
                <a:cs typeface="Calibri"/>
              </a:rPr>
              <a:t> </a:t>
            </a:r>
            <a:r>
              <a:rPr lang="en-US" sz="1800" dirty="0" err="1">
                <a:latin typeface="Calibri"/>
                <a:cs typeface="Calibri"/>
              </a:rPr>
              <a:t>gostišča</a:t>
            </a:r>
            <a:r>
              <a:rPr lang="en-US" sz="1800" dirty="0">
                <a:latin typeface="Calibri"/>
                <a:cs typeface="Calibri"/>
              </a:rPr>
              <a:t>.  </a:t>
            </a:r>
            <a:endParaRPr lang="en-US" sz="1800" dirty="0">
              <a:latin typeface="Calibri"/>
              <a:ea typeface="Calibri"/>
              <a:cs typeface="Calibri"/>
            </a:endParaRPr>
          </a:p>
          <a:p>
            <a:pPr algn="l">
              <a:lnSpc>
                <a:spcPct val="100000"/>
              </a:lnSpc>
            </a:pPr>
            <a:endParaRPr lang="en-US" sz="1800" dirty="0">
              <a:latin typeface="Calibri"/>
              <a:ea typeface="Calibri"/>
              <a:cs typeface="Calibri"/>
            </a:endParaRPr>
          </a:p>
          <a:p>
            <a:pPr algn="l">
              <a:lnSpc>
                <a:spcPct val="100000"/>
              </a:lnSpc>
            </a:pPr>
            <a:r>
              <a:rPr lang="en-IE" sz="1800" dirty="0">
                <a:latin typeface="Calibri"/>
                <a:ea typeface="Calibri"/>
                <a:cs typeface="Calibri"/>
              </a:rPr>
              <a:t>Epic Stays </a:t>
            </a:r>
            <a:r>
              <a:rPr lang="en-IE" sz="1800" dirty="0" err="1">
                <a:latin typeface="Calibri"/>
                <a:ea typeface="Calibri"/>
                <a:cs typeface="Calibri"/>
              </a:rPr>
              <a:t>si</a:t>
            </a:r>
            <a:r>
              <a:rPr lang="en-IE" sz="1800" dirty="0">
                <a:latin typeface="Calibri"/>
                <a:ea typeface="Calibri"/>
                <a:cs typeface="Calibri"/>
              </a:rPr>
              <a:t> </a:t>
            </a:r>
            <a:r>
              <a:rPr lang="en-IE" sz="1800" dirty="0" err="1">
                <a:latin typeface="Calibri"/>
                <a:ea typeface="Calibri"/>
                <a:cs typeface="Calibri"/>
              </a:rPr>
              <a:t>prizadeva</a:t>
            </a:r>
            <a:r>
              <a:rPr lang="en-IE" sz="1800" dirty="0">
                <a:latin typeface="Calibri"/>
                <a:ea typeface="Calibri"/>
                <a:cs typeface="Calibri"/>
              </a:rPr>
              <a:t> </a:t>
            </a:r>
            <a:r>
              <a:rPr lang="en-IE" sz="1800" dirty="0" err="1">
                <a:latin typeface="Calibri"/>
                <a:ea typeface="Calibri"/>
                <a:cs typeface="Calibri"/>
              </a:rPr>
              <a:t>rešiti</a:t>
            </a:r>
            <a:r>
              <a:rPr lang="en-IE" sz="1800" dirty="0">
                <a:latin typeface="Calibri"/>
                <a:ea typeface="Calibri"/>
                <a:cs typeface="Calibri"/>
              </a:rPr>
              <a:t> </a:t>
            </a:r>
            <a:r>
              <a:rPr lang="en-IE" sz="1800" dirty="0" err="1">
                <a:latin typeface="Calibri"/>
                <a:ea typeface="Calibri"/>
                <a:cs typeface="Calibri"/>
              </a:rPr>
              <a:t>ključne</a:t>
            </a:r>
            <a:r>
              <a:rPr lang="en-IE" sz="1800" dirty="0">
                <a:latin typeface="Calibri"/>
                <a:ea typeface="Calibri"/>
                <a:cs typeface="Calibri"/>
              </a:rPr>
              <a:t> </a:t>
            </a:r>
            <a:r>
              <a:rPr lang="en-IE" sz="1800" dirty="0" err="1">
                <a:latin typeface="Calibri"/>
                <a:ea typeface="Calibri"/>
                <a:cs typeface="Calibri"/>
              </a:rPr>
              <a:t>izzive</a:t>
            </a:r>
            <a:r>
              <a:rPr lang="en-IE" sz="1800" dirty="0">
                <a:latin typeface="Calibri"/>
                <a:ea typeface="Calibri"/>
                <a:cs typeface="Calibri"/>
              </a:rPr>
              <a:t>, s </a:t>
            </a:r>
            <a:r>
              <a:rPr lang="en-IE" sz="1800" dirty="0" err="1">
                <a:latin typeface="Calibri"/>
                <a:ea typeface="Calibri"/>
                <a:cs typeface="Calibri"/>
              </a:rPr>
              <a:t>katerimi</a:t>
            </a:r>
            <a:r>
              <a:rPr lang="en-IE" sz="1800" dirty="0">
                <a:latin typeface="Calibri"/>
                <a:ea typeface="Calibri"/>
                <a:cs typeface="Calibri"/>
              </a:rPr>
              <a:t> se </a:t>
            </a:r>
            <a:r>
              <a:rPr lang="en-IE" sz="1800" dirty="0" err="1">
                <a:latin typeface="Calibri"/>
                <a:ea typeface="Calibri"/>
                <a:cs typeface="Calibri"/>
              </a:rPr>
              <a:t>sooča</a:t>
            </a:r>
            <a:r>
              <a:rPr lang="en-IE" sz="1800" dirty="0">
                <a:latin typeface="Calibri"/>
                <a:ea typeface="Calibri"/>
                <a:cs typeface="Calibri"/>
              </a:rPr>
              <a:t> </a:t>
            </a:r>
            <a:r>
              <a:rPr lang="en-IE" sz="1800" dirty="0" err="1">
                <a:latin typeface="Calibri"/>
                <a:ea typeface="Calibri"/>
                <a:cs typeface="Calibri"/>
              </a:rPr>
              <a:t>evropski</a:t>
            </a:r>
            <a:r>
              <a:rPr lang="en-IE" sz="1800" dirty="0">
                <a:latin typeface="Calibri"/>
                <a:ea typeface="Calibri"/>
                <a:cs typeface="Calibri"/>
              </a:rPr>
              <a:t> turizem, </a:t>
            </a:r>
            <a:r>
              <a:rPr lang="en-IE" sz="1800" dirty="0" err="1">
                <a:latin typeface="Calibri"/>
                <a:ea typeface="Calibri"/>
                <a:cs typeface="Calibri"/>
              </a:rPr>
              <a:t>kot</a:t>
            </a:r>
            <a:r>
              <a:rPr lang="en-IE" sz="1800" dirty="0">
                <a:latin typeface="Calibri"/>
                <a:ea typeface="Calibri"/>
                <a:cs typeface="Calibri"/>
              </a:rPr>
              <a:t> so </a:t>
            </a:r>
            <a:r>
              <a:rPr lang="en-IE" sz="1800" dirty="0" err="1">
                <a:latin typeface="Calibri"/>
                <a:ea typeface="Calibri"/>
                <a:cs typeface="Calibri"/>
              </a:rPr>
              <a:t>kriza</a:t>
            </a:r>
            <a:r>
              <a:rPr lang="en-IE" sz="1800" dirty="0">
                <a:latin typeface="Calibri"/>
                <a:ea typeface="Calibri"/>
                <a:cs typeface="Calibri"/>
              </a:rPr>
              <a:t> v </a:t>
            </a:r>
            <a:r>
              <a:rPr lang="en-IE" sz="1800" dirty="0" err="1">
                <a:latin typeface="Calibri"/>
                <a:ea typeface="Calibri"/>
                <a:cs typeface="Calibri"/>
              </a:rPr>
              <a:t>turizmu</a:t>
            </a:r>
            <a:r>
              <a:rPr lang="en-IE" sz="1800" dirty="0">
                <a:latin typeface="Calibri"/>
                <a:ea typeface="Calibri"/>
                <a:cs typeface="Calibri"/>
              </a:rPr>
              <a:t>, </a:t>
            </a:r>
            <a:r>
              <a:rPr lang="en-IE" sz="1800" dirty="0" err="1">
                <a:latin typeface="Calibri"/>
                <a:ea typeface="Calibri"/>
                <a:cs typeface="Calibri"/>
              </a:rPr>
              <a:t>podnebne</a:t>
            </a:r>
            <a:r>
              <a:rPr lang="en-IE" sz="1800" dirty="0">
                <a:latin typeface="Calibri"/>
                <a:ea typeface="Calibri"/>
                <a:cs typeface="Calibri"/>
              </a:rPr>
              <a:t> </a:t>
            </a:r>
            <a:r>
              <a:rPr lang="en-IE" sz="1800" dirty="0" err="1">
                <a:latin typeface="Calibri"/>
                <a:ea typeface="Calibri"/>
                <a:cs typeface="Calibri"/>
              </a:rPr>
              <a:t>spremembe</a:t>
            </a:r>
            <a:r>
              <a:rPr lang="en-IE" sz="1800" dirty="0">
                <a:latin typeface="Calibri"/>
                <a:ea typeface="Calibri"/>
                <a:cs typeface="Calibri"/>
              </a:rPr>
              <a:t> in </a:t>
            </a:r>
            <a:r>
              <a:rPr lang="en-IE" sz="1800" dirty="0" err="1">
                <a:latin typeface="Calibri"/>
                <a:ea typeface="Calibri"/>
                <a:cs typeface="Calibri"/>
              </a:rPr>
              <a:t>nujna</a:t>
            </a:r>
            <a:r>
              <a:rPr lang="en-IE" sz="1800" dirty="0">
                <a:latin typeface="Calibri"/>
                <a:ea typeface="Calibri"/>
                <a:cs typeface="Calibri"/>
              </a:rPr>
              <a:t> </a:t>
            </a:r>
            <a:r>
              <a:rPr lang="en-IE" sz="1800" dirty="0" err="1">
                <a:latin typeface="Calibri"/>
                <a:ea typeface="Calibri"/>
                <a:cs typeface="Calibri"/>
              </a:rPr>
              <a:t>potreba</a:t>
            </a:r>
            <a:r>
              <a:rPr lang="en-IE" sz="1800" dirty="0">
                <a:latin typeface="Calibri"/>
                <a:ea typeface="Calibri"/>
                <a:cs typeface="Calibri"/>
              </a:rPr>
              <a:t> po </a:t>
            </a:r>
            <a:r>
              <a:rPr lang="en-IE" sz="1800" dirty="0" err="1">
                <a:latin typeface="Calibri"/>
                <a:ea typeface="Calibri"/>
                <a:cs typeface="Calibri"/>
              </a:rPr>
              <a:t>trajnostnih</a:t>
            </a:r>
            <a:r>
              <a:rPr lang="en-IE" sz="1800" dirty="0">
                <a:latin typeface="Calibri"/>
                <a:ea typeface="Calibri"/>
                <a:cs typeface="Calibri"/>
              </a:rPr>
              <a:t> in </a:t>
            </a:r>
            <a:r>
              <a:rPr lang="en-IE" sz="1800" dirty="0" err="1">
                <a:latin typeface="Calibri"/>
                <a:ea typeface="Calibri"/>
                <a:cs typeface="Calibri"/>
              </a:rPr>
              <a:t>krožnih</a:t>
            </a:r>
            <a:r>
              <a:rPr lang="en-IE" sz="1800" dirty="0">
                <a:latin typeface="Calibri"/>
                <a:ea typeface="Calibri"/>
                <a:cs typeface="Calibri"/>
              </a:rPr>
              <a:t> </a:t>
            </a:r>
            <a:r>
              <a:rPr lang="en-IE" sz="1800" dirty="0" err="1">
                <a:latin typeface="Calibri"/>
                <a:ea typeface="Calibri"/>
                <a:cs typeface="Calibri"/>
              </a:rPr>
              <a:t>modelih</a:t>
            </a:r>
            <a:r>
              <a:rPr lang="en-IE" sz="1800" dirty="0">
                <a:latin typeface="Calibri"/>
                <a:ea typeface="Calibri"/>
                <a:cs typeface="Calibri"/>
              </a:rPr>
              <a:t> </a:t>
            </a:r>
            <a:r>
              <a:rPr lang="en-IE" sz="1800" dirty="0" err="1">
                <a:latin typeface="Calibri"/>
                <a:ea typeface="Calibri"/>
                <a:cs typeface="Calibri"/>
              </a:rPr>
              <a:t>turizma</a:t>
            </a:r>
            <a:r>
              <a:rPr lang="en-IE" sz="1800" dirty="0">
                <a:latin typeface="Calibri"/>
                <a:ea typeface="Calibri"/>
                <a:cs typeface="Calibri"/>
              </a:rPr>
              <a:t>. S </a:t>
            </a:r>
            <a:r>
              <a:rPr lang="en-IE" sz="1800" dirty="0" err="1">
                <a:latin typeface="Calibri"/>
                <a:ea typeface="Calibri"/>
                <a:cs typeface="Calibri"/>
              </a:rPr>
              <a:t>poudarkom</a:t>
            </a:r>
            <a:r>
              <a:rPr lang="en-IE" sz="1800" dirty="0">
                <a:latin typeface="Calibri"/>
                <a:ea typeface="Calibri"/>
                <a:cs typeface="Calibri"/>
              </a:rPr>
              <a:t> </a:t>
            </a:r>
            <a:r>
              <a:rPr lang="en-IE" sz="1800" dirty="0" err="1">
                <a:latin typeface="Calibri"/>
                <a:ea typeface="Calibri"/>
                <a:cs typeface="Calibri"/>
              </a:rPr>
              <a:t>na</a:t>
            </a:r>
            <a:r>
              <a:rPr lang="en-IE" sz="1800" dirty="0">
                <a:latin typeface="Calibri"/>
                <a:ea typeface="Calibri"/>
                <a:cs typeface="Calibri"/>
              </a:rPr>
              <a:t> </a:t>
            </a:r>
            <a:r>
              <a:rPr lang="en-IE" sz="1800" dirty="0" err="1">
                <a:latin typeface="Calibri"/>
                <a:ea typeface="Calibri"/>
                <a:cs typeface="Calibri"/>
              </a:rPr>
              <a:t>alternativnih</a:t>
            </a:r>
            <a:r>
              <a:rPr lang="en-IE" sz="1800" dirty="0">
                <a:latin typeface="Calibri"/>
                <a:ea typeface="Calibri"/>
                <a:cs typeface="Calibri"/>
              </a:rPr>
              <a:t> </a:t>
            </a:r>
            <a:r>
              <a:rPr lang="en-IE" sz="1800" dirty="0" err="1">
                <a:latin typeface="Calibri"/>
                <a:ea typeface="Calibri"/>
                <a:cs typeface="Calibri"/>
              </a:rPr>
              <a:t>rešitvah</a:t>
            </a:r>
            <a:r>
              <a:rPr lang="en-IE" sz="1800" dirty="0">
                <a:latin typeface="Calibri"/>
                <a:ea typeface="Calibri"/>
                <a:cs typeface="Calibri"/>
              </a:rPr>
              <a:t> za </a:t>
            </a:r>
            <a:r>
              <a:rPr lang="en-IE" sz="1800" dirty="0" err="1">
                <a:latin typeface="Calibri"/>
                <a:ea typeface="Calibri"/>
                <a:cs typeface="Calibri"/>
              </a:rPr>
              <a:t>namestitev</a:t>
            </a:r>
            <a:r>
              <a:rPr lang="en-IE" sz="1800" dirty="0">
                <a:latin typeface="Calibri"/>
                <a:ea typeface="Calibri"/>
                <a:cs typeface="Calibri"/>
              </a:rPr>
              <a:t> Epic Stays </a:t>
            </a:r>
            <a:r>
              <a:rPr lang="en-IE" sz="1800" dirty="0" err="1">
                <a:latin typeface="Calibri"/>
                <a:ea typeface="Calibri"/>
                <a:cs typeface="Calibri"/>
              </a:rPr>
              <a:t>pomembno</a:t>
            </a:r>
            <a:r>
              <a:rPr lang="en-IE" sz="1800" dirty="0">
                <a:latin typeface="Calibri"/>
                <a:ea typeface="Calibri"/>
                <a:cs typeface="Calibri"/>
              </a:rPr>
              <a:t> </a:t>
            </a:r>
            <a:r>
              <a:rPr lang="en-IE" sz="1800" dirty="0" err="1">
                <a:latin typeface="Calibri"/>
                <a:ea typeface="Calibri"/>
                <a:cs typeface="Calibri"/>
              </a:rPr>
              <a:t>prispeva</a:t>
            </a:r>
            <a:r>
              <a:rPr lang="en-IE" sz="1800" dirty="0">
                <a:latin typeface="Calibri"/>
                <a:ea typeface="Calibri"/>
                <a:cs typeface="Calibri"/>
              </a:rPr>
              <a:t> k </a:t>
            </a:r>
            <a:r>
              <a:rPr lang="en-IE" sz="1800" dirty="0" err="1">
                <a:latin typeface="Calibri"/>
                <a:ea typeface="Calibri"/>
                <a:cs typeface="Calibri"/>
              </a:rPr>
              <a:t>evropski</a:t>
            </a:r>
            <a:r>
              <a:rPr lang="en-IE" sz="1800" dirty="0">
                <a:latin typeface="Calibri"/>
                <a:ea typeface="Calibri"/>
                <a:cs typeface="Calibri"/>
              </a:rPr>
              <a:t> </a:t>
            </a:r>
            <a:r>
              <a:rPr lang="en-IE" sz="1800" dirty="0" err="1">
                <a:latin typeface="Calibri"/>
                <a:ea typeface="Calibri"/>
                <a:cs typeface="Calibri"/>
              </a:rPr>
              <a:t>turistični</a:t>
            </a:r>
            <a:r>
              <a:rPr lang="en-IE" sz="1800" dirty="0">
                <a:latin typeface="Calibri"/>
                <a:ea typeface="Calibri"/>
                <a:cs typeface="Calibri"/>
              </a:rPr>
              <a:t> </a:t>
            </a:r>
            <a:r>
              <a:rPr lang="en-IE" sz="1800" dirty="0" err="1">
                <a:latin typeface="Calibri"/>
                <a:ea typeface="Calibri"/>
                <a:cs typeface="Calibri"/>
              </a:rPr>
              <a:t>gospodarski</a:t>
            </a:r>
            <a:r>
              <a:rPr lang="en-IE" sz="1800" dirty="0">
                <a:latin typeface="Calibri"/>
                <a:ea typeface="Calibri"/>
                <a:cs typeface="Calibri"/>
              </a:rPr>
              <a:t>, </a:t>
            </a:r>
            <a:r>
              <a:rPr lang="en-IE" sz="1800" dirty="0" err="1">
                <a:latin typeface="Calibri"/>
                <a:ea typeface="Calibri"/>
                <a:cs typeface="Calibri"/>
              </a:rPr>
              <a:t>poklicnemu</a:t>
            </a:r>
            <a:r>
              <a:rPr lang="en-IE" sz="1800" dirty="0">
                <a:latin typeface="Calibri"/>
                <a:ea typeface="Calibri"/>
                <a:cs typeface="Calibri"/>
              </a:rPr>
              <a:t> </a:t>
            </a:r>
            <a:r>
              <a:rPr lang="en-IE" sz="1800" dirty="0" err="1">
                <a:latin typeface="Calibri"/>
                <a:ea typeface="Calibri"/>
                <a:cs typeface="Calibri"/>
              </a:rPr>
              <a:t>izobraževanju</a:t>
            </a:r>
            <a:r>
              <a:rPr lang="en-IE" sz="1800" dirty="0">
                <a:latin typeface="Calibri"/>
                <a:ea typeface="Calibri"/>
                <a:cs typeface="Calibri"/>
              </a:rPr>
              <a:t> </a:t>
            </a:r>
            <a:r>
              <a:rPr lang="en-IE" sz="1800" dirty="0" err="1">
                <a:latin typeface="Calibri"/>
                <a:ea typeface="Calibri"/>
                <a:cs typeface="Calibri"/>
              </a:rPr>
              <a:t>na</a:t>
            </a:r>
            <a:r>
              <a:rPr lang="en-IE" sz="1800" dirty="0">
                <a:latin typeface="Calibri"/>
                <a:ea typeface="Calibri"/>
                <a:cs typeface="Calibri"/>
              </a:rPr>
              <a:t> </a:t>
            </a:r>
            <a:r>
              <a:rPr lang="en-IE" sz="1800" dirty="0" err="1">
                <a:latin typeface="Calibri"/>
                <a:ea typeface="Calibri"/>
                <a:cs typeface="Calibri"/>
              </a:rPr>
              <a:t>področju</a:t>
            </a:r>
            <a:r>
              <a:rPr lang="en-IE" sz="1800" dirty="0">
                <a:latin typeface="Calibri"/>
                <a:ea typeface="Calibri"/>
                <a:cs typeface="Calibri"/>
              </a:rPr>
              <a:t> </a:t>
            </a:r>
            <a:r>
              <a:rPr lang="en-IE" sz="1800" dirty="0" err="1">
                <a:latin typeface="Calibri"/>
                <a:ea typeface="Calibri"/>
                <a:cs typeface="Calibri"/>
              </a:rPr>
              <a:t>turizma</a:t>
            </a:r>
            <a:r>
              <a:rPr lang="en-IE" sz="1800" dirty="0">
                <a:latin typeface="Calibri"/>
                <a:ea typeface="Calibri"/>
                <a:cs typeface="Calibri"/>
              </a:rPr>
              <a:t> in </a:t>
            </a:r>
            <a:r>
              <a:rPr lang="en-IE" sz="1800" dirty="0" err="1">
                <a:latin typeface="Calibri"/>
                <a:ea typeface="Calibri"/>
                <a:cs typeface="Calibri"/>
              </a:rPr>
              <a:t>globalnemu</a:t>
            </a:r>
            <a:r>
              <a:rPr lang="en-IE" sz="1800" dirty="0">
                <a:latin typeface="Calibri"/>
                <a:ea typeface="Calibri"/>
                <a:cs typeface="Calibri"/>
              </a:rPr>
              <a:t> </a:t>
            </a:r>
            <a:r>
              <a:rPr lang="en-IE" sz="1800" dirty="0" err="1">
                <a:latin typeface="Calibri"/>
                <a:ea typeface="Calibri"/>
                <a:cs typeface="Calibri"/>
              </a:rPr>
              <a:t>gibanju</a:t>
            </a:r>
            <a:r>
              <a:rPr lang="en-IE" sz="1800" dirty="0">
                <a:latin typeface="Calibri"/>
                <a:ea typeface="Calibri"/>
                <a:cs typeface="Calibri"/>
              </a:rPr>
              <a:t> za </a:t>
            </a:r>
            <a:r>
              <a:rPr lang="en-IE" sz="1800" dirty="0" err="1">
                <a:latin typeface="Calibri"/>
                <a:ea typeface="Calibri"/>
                <a:cs typeface="Calibri"/>
              </a:rPr>
              <a:t>podnebne</a:t>
            </a:r>
            <a:r>
              <a:rPr lang="en-IE" sz="1800" dirty="0">
                <a:latin typeface="Calibri"/>
                <a:ea typeface="Calibri"/>
                <a:cs typeface="Calibri"/>
              </a:rPr>
              <a:t> </a:t>
            </a:r>
            <a:r>
              <a:rPr lang="en-IE" sz="1800" dirty="0" err="1">
                <a:latin typeface="Calibri"/>
                <a:ea typeface="Calibri"/>
                <a:cs typeface="Calibri"/>
              </a:rPr>
              <a:t>ukrepe</a:t>
            </a:r>
            <a:r>
              <a:rPr lang="en-IE" sz="1800" dirty="0">
                <a:latin typeface="Calibri"/>
                <a:ea typeface="Calibri"/>
                <a:cs typeface="Calibri"/>
              </a:rPr>
              <a:t>.</a:t>
            </a:r>
          </a:p>
          <a:p>
            <a:endParaRPr lang="en-US" dirty="0"/>
          </a:p>
        </p:txBody>
      </p:sp>
      <p:sp>
        <p:nvSpPr>
          <p:cNvPr id="14" name="Text Placeholder 27">
            <a:extLst>
              <a:ext uri="{FF2B5EF4-FFF2-40B4-BE49-F238E27FC236}">
                <a16:creationId xmlns:a16="http://schemas.microsoft.com/office/drawing/2014/main" id="{B93E86FA-D373-FC96-8949-B181BD2A8801}"/>
              </a:ext>
            </a:extLst>
          </p:cNvPr>
          <p:cNvSpPr txBox="1">
            <a:spLocks/>
          </p:cNvSpPr>
          <p:nvPr/>
        </p:nvSpPr>
        <p:spPr>
          <a:xfrm>
            <a:off x="334370" y="1952611"/>
            <a:ext cx="2670187" cy="1031880"/>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400">
                <a:latin typeface="Calibri"/>
                <a:ea typeface="Open Sans"/>
                <a:cs typeface="Calibri"/>
              </a:rPr>
              <a:t>Uvod </a:t>
            </a:r>
            <a:endParaRPr lang="en-US" sz="2400"/>
          </a:p>
        </p:txBody>
      </p:sp>
      <p:sp>
        <p:nvSpPr>
          <p:cNvPr id="16" name="Text Placeholder 10">
            <a:extLst>
              <a:ext uri="{FF2B5EF4-FFF2-40B4-BE49-F238E27FC236}">
                <a16:creationId xmlns:a16="http://schemas.microsoft.com/office/drawing/2014/main" id="{3F333D53-F5E2-0A68-8CC6-3378E40300D4}"/>
              </a:ext>
            </a:extLst>
          </p:cNvPr>
          <p:cNvSpPr>
            <a:spLocks noGrp="1"/>
          </p:cNvSpPr>
          <p:nvPr>
            <p:ph type="body" sz="quarter" idx="33"/>
          </p:nvPr>
        </p:nvSpPr>
        <p:spPr>
          <a:xfrm>
            <a:off x="4092808" y="679991"/>
            <a:ext cx="2956430" cy="2464200"/>
          </a:xfrm>
        </p:spPr>
        <p:txBody>
          <a:bodyPr/>
          <a:lstStyle/>
          <a:p>
            <a:r>
              <a:rPr lang="en-US" cap="all" dirty="0" err="1"/>
              <a:t>Dobrodošli</a:t>
            </a:r>
            <a:r>
              <a:rPr lang="en-US" cap="all" dirty="0"/>
              <a:t> v </a:t>
            </a:r>
            <a:r>
              <a:rPr lang="en-US" cap="all" dirty="0" err="1"/>
              <a:t>projektu</a:t>
            </a:r>
            <a:r>
              <a:rPr lang="en-US" cap="all" dirty="0"/>
              <a:t> Epic Stays – </a:t>
            </a:r>
            <a:r>
              <a:rPr lang="en-US" cap="all" dirty="0" err="1"/>
              <a:t>inovativni</a:t>
            </a:r>
            <a:r>
              <a:rPr lang="en-US" cap="all" dirty="0"/>
              <a:t> </a:t>
            </a:r>
            <a:r>
              <a:rPr lang="en-US" cap="all" dirty="0" err="1"/>
              <a:t>preobrat</a:t>
            </a:r>
            <a:r>
              <a:rPr lang="en-US" cap="all" dirty="0"/>
              <a:t> v </a:t>
            </a:r>
            <a:r>
              <a:rPr lang="en-US" cap="all" dirty="0" err="1"/>
              <a:t>turističnih</a:t>
            </a:r>
            <a:r>
              <a:rPr lang="en-US" cap="all" dirty="0"/>
              <a:t> </a:t>
            </a:r>
            <a:r>
              <a:rPr lang="en-US" cap="all" dirty="0" err="1"/>
              <a:t>nastanitvah</a:t>
            </a:r>
            <a:r>
              <a:rPr lang="en-US" cap="all" dirty="0"/>
              <a:t> in </a:t>
            </a:r>
            <a:r>
              <a:rPr lang="en-US" cap="all" dirty="0" err="1"/>
              <a:t>inovativni</a:t>
            </a:r>
            <a:r>
              <a:rPr lang="en-US" cap="all" dirty="0"/>
              <a:t> </a:t>
            </a:r>
            <a:r>
              <a:rPr lang="en-US" cap="all" dirty="0" err="1"/>
              <a:t>prispevek</a:t>
            </a:r>
            <a:r>
              <a:rPr lang="en-US" cap="all" dirty="0"/>
              <a:t> k </a:t>
            </a:r>
            <a:r>
              <a:rPr lang="en-US" cap="all" dirty="0" err="1"/>
              <a:t>podeželski</a:t>
            </a:r>
            <a:r>
              <a:rPr lang="en-US" cap="all" dirty="0"/>
              <a:t> EKONOMIJI, </a:t>
            </a:r>
            <a:r>
              <a:rPr lang="en-US" cap="all" dirty="0" err="1"/>
              <a:t>blaženju</a:t>
            </a:r>
            <a:r>
              <a:rPr lang="en-US" cap="all" dirty="0"/>
              <a:t> </a:t>
            </a:r>
            <a:r>
              <a:rPr lang="en-US" cap="all" dirty="0" err="1"/>
              <a:t>podnebnih</a:t>
            </a:r>
            <a:r>
              <a:rPr lang="en-US" cap="all" dirty="0"/>
              <a:t> </a:t>
            </a:r>
            <a:r>
              <a:rPr lang="en-US" cap="all" dirty="0" err="1"/>
              <a:t>sprememb</a:t>
            </a:r>
            <a:r>
              <a:rPr lang="en-US" cap="all" dirty="0"/>
              <a:t> in </a:t>
            </a:r>
            <a:r>
              <a:rPr lang="en-US" cap="all" dirty="0" err="1"/>
              <a:t>oživljanju</a:t>
            </a:r>
            <a:r>
              <a:rPr lang="en-US" cap="all" dirty="0"/>
              <a:t> </a:t>
            </a:r>
            <a:r>
              <a:rPr lang="en-US" cap="all" dirty="0" err="1"/>
              <a:t>evropskega</a:t>
            </a:r>
            <a:r>
              <a:rPr lang="en-US" cap="all" dirty="0"/>
              <a:t> </a:t>
            </a:r>
            <a:r>
              <a:rPr lang="en-US" cap="all" dirty="0" err="1"/>
              <a:t>podeželja</a:t>
            </a:r>
            <a:r>
              <a:rPr lang="en-US" cap="all" dirty="0"/>
              <a:t>! </a:t>
            </a:r>
            <a:endParaRPr lang="en-IE" cap="all" dirty="0"/>
          </a:p>
        </p:txBody>
      </p:sp>
      <p:sp>
        <p:nvSpPr>
          <p:cNvPr id="8" name="TextBox 7">
            <a:extLst>
              <a:ext uri="{FF2B5EF4-FFF2-40B4-BE49-F238E27FC236}">
                <a16:creationId xmlns:a16="http://schemas.microsoft.com/office/drawing/2014/main" id="{B736155A-6DA9-4BEC-A2A8-D2551105C228}"/>
              </a:ext>
            </a:extLst>
          </p:cNvPr>
          <p:cNvSpPr txBox="1"/>
          <p:nvPr/>
        </p:nvSpPr>
        <p:spPr>
          <a:xfrm>
            <a:off x="334370" y="802821"/>
            <a:ext cx="2952969" cy="892552"/>
          </a:xfrm>
          <a:prstGeom prst="rect">
            <a:avLst/>
          </a:prstGeom>
          <a:noFill/>
        </p:spPr>
        <p:txBody>
          <a:bodyPr wrap="square">
            <a:spAutoFit/>
          </a:bodyPr>
          <a:lstStyle/>
          <a:p>
            <a:r>
              <a:rPr lang="en-US" sz="2600">
                <a:solidFill>
                  <a:schemeClr val="bg1"/>
                </a:solidFill>
                <a:latin typeface="Calibri"/>
                <a:ea typeface="Open Sans"/>
                <a:cs typeface="Calibri"/>
              </a:rPr>
              <a:t>Kaj je Epic Stays?</a:t>
            </a:r>
            <a:endParaRPr lang="en-IE" sz="2600">
              <a:solidFill>
                <a:schemeClr val="bg1"/>
              </a:solidFill>
            </a:endParaRPr>
          </a:p>
        </p:txBody>
      </p:sp>
    </p:spTree>
    <p:extLst>
      <p:ext uri="{BB962C8B-B14F-4D97-AF65-F5344CB8AC3E}">
        <p14:creationId xmlns:p14="http://schemas.microsoft.com/office/powerpoint/2010/main" val="2964890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44FC065C-3D65-B7CD-82D6-A453332BC35B}"/>
              </a:ext>
            </a:extLst>
          </p:cNvPr>
          <p:cNvSpPr/>
          <p:nvPr/>
        </p:nvSpPr>
        <p:spPr>
          <a:xfrm rot="5400000">
            <a:off x="3493113" y="6333591"/>
            <a:ext cx="789348" cy="7712327"/>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217" name="Text Placeholder 32">
            <a:extLst>
              <a:ext uri="{FF2B5EF4-FFF2-40B4-BE49-F238E27FC236}">
                <a16:creationId xmlns:a16="http://schemas.microsoft.com/office/drawing/2014/main" id="{E8DDECA4-FF1D-8B42-92B5-B021B9484511}"/>
              </a:ext>
            </a:extLst>
          </p:cNvPr>
          <p:cNvSpPr txBox="1">
            <a:spLocks/>
          </p:cNvSpPr>
          <p:nvPr/>
        </p:nvSpPr>
        <p:spPr>
          <a:xfrm>
            <a:off x="413838" y="9926970"/>
            <a:ext cx="3857889" cy="528764"/>
          </a:xfrm>
          <a:prstGeom prst="rect">
            <a:avLst/>
          </a:prstGeom>
        </p:spPr>
        <p:txBody>
          <a:bodyPr anchor="t">
            <a:noAutofit/>
          </a:bodyPr>
          <a:lstStyle>
            <a:lvl1pPr marL="0" indent="0" algn="r" defTabSz="2072941" rtl="0" eaLnBrk="1" latinLnBrk="0" hangingPunct="1">
              <a:lnSpc>
                <a:spcPct val="100000"/>
              </a:lnSpc>
              <a:spcBef>
                <a:spcPts val="0"/>
              </a:spcBef>
              <a:buFont typeface="Arial" panose="020B0604020202020204" pitchFamily="34" charset="0"/>
              <a:buNone/>
              <a:defRPr sz="2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2857" err="1">
                <a:solidFill>
                  <a:srgbClr val="FFFFFF"/>
                </a:solidFill>
                <a:ea typeface="+mn-ea"/>
              </a:rPr>
              <a:t>www.epicstays.eu</a:t>
            </a:r>
            <a:endParaRPr lang="en-US" sz="2857">
              <a:solidFill>
                <a:srgbClr val="FFFFFF"/>
              </a:solidFill>
              <a:ea typeface="+mn-ea"/>
            </a:endParaRPr>
          </a:p>
          <a:p>
            <a:endParaRPr lang="en-US" sz="2857"/>
          </a:p>
        </p:txBody>
      </p:sp>
      <p:sp>
        <p:nvSpPr>
          <p:cNvPr id="4" name="Text Placeholder 18">
            <a:extLst>
              <a:ext uri="{FF2B5EF4-FFF2-40B4-BE49-F238E27FC236}">
                <a16:creationId xmlns:a16="http://schemas.microsoft.com/office/drawing/2014/main" id="{5D1ED2E8-4435-1FC3-48A6-533BC5B122BD}"/>
              </a:ext>
            </a:extLst>
          </p:cNvPr>
          <p:cNvSpPr txBox="1">
            <a:spLocks/>
          </p:cNvSpPr>
          <p:nvPr/>
        </p:nvSpPr>
        <p:spPr>
          <a:xfrm>
            <a:off x="538790" y="546973"/>
            <a:ext cx="3623777" cy="514177"/>
          </a:xfrm>
          <a:prstGeom prst="rect">
            <a:avLst/>
          </a:prstGeom>
          <a:noFill/>
        </p:spPr>
        <p:txBody>
          <a:bodyPr vert="horz" lIns="93286" tIns="46643" rIns="93286" bIns="46643"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spc="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755">
                <a:solidFill>
                  <a:srgbClr val="459597"/>
                </a:solidFill>
              </a:rPr>
              <a:t>Partnerstvo Epic Stays</a:t>
            </a:r>
          </a:p>
        </p:txBody>
      </p:sp>
      <p:sp>
        <p:nvSpPr>
          <p:cNvPr id="6" name="Freeform 5">
            <a:extLst>
              <a:ext uri="{FF2B5EF4-FFF2-40B4-BE49-F238E27FC236}">
                <a16:creationId xmlns:a16="http://schemas.microsoft.com/office/drawing/2014/main" id="{7C0D629F-B072-B88F-302D-7272D5F4A533}"/>
              </a:ext>
            </a:extLst>
          </p:cNvPr>
          <p:cNvSpPr/>
          <p:nvPr/>
        </p:nvSpPr>
        <p:spPr>
          <a:xfrm flipH="1" flipV="1">
            <a:off x="31624" y="10907713"/>
            <a:ext cx="9985106" cy="1360052"/>
          </a:xfrm>
          <a:custGeom>
            <a:avLst/>
            <a:gdLst>
              <a:gd name="connsiteX0" fmla="*/ 0 w 7516083"/>
              <a:gd name="connsiteY0" fmla="*/ 0 h 9026788"/>
              <a:gd name="connsiteX1" fmla="*/ 7516082 w 7516083"/>
              <a:gd name="connsiteY1" fmla="*/ 0 h 9026788"/>
              <a:gd name="connsiteX2" fmla="*/ 7516082 w 7516083"/>
              <a:gd name="connsiteY2" fmla="*/ 9026789 h 9026788"/>
              <a:gd name="connsiteX3" fmla="*/ -2 w 7516083"/>
              <a:gd name="connsiteY3" fmla="*/ 9026789 h 9026788"/>
            </a:gdLst>
            <a:ahLst/>
            <a:cxnLst>
              <a:cxn ang="0">
                <a:pos x="connsiteX0" y="connsiteY0"/>
              </a:cxn>
              <a:cxn ang="0">
                <a:pos x="connsiteX1" y="connsiteY1"/>
              </a:cxn>
              <a:cxn ang="0">
                <a:pos x="connsiteX2" y="connsiteY2"/>
              </a:cxn>
              <a:cxn ang="0">
                <a:pos x="connsiteX3" y="connsiteY3"/>
              </a:cxn>
            </a:cxnLst>
            <a:rect l="l" t="t" r="r" b="b"/>
            <a:pathLst>
              <a:path w="7516083" h="9026788">
                <a:moveTo>
                  <a:pt x="0" y="0"/>
                </a:moveTo>
                <a:lnTo>
                  <a:pt x="7516082" y="0"/>
                </a:lnTo>
                <a:lnTo>
                  <a:pt x="7516082" y="9026789"/>
                </a:lnTo>
                <a:lnTo>
                  <a:pt x="-2" y="9026789"/>
                </a:lnTo>
                <a:close/>
              </a:path>
            </a:pathLst>
          </a:custGeom>
          <a:solidFill>
            <a:srgbClr val="ECECEC"/>
          </a:solidFill>
          <a:ln w="12664" cap="flat">
            <a:noFill/>
            <a:prstDash val="solid"/>
            <a:miter/>
          </a:ln>
        </p:spPr>
        <p:txBody>
          <a:bodyPr rtlCol="0" anchor="ctr"/>
          <a:lstStyle/>
          <a:p>
            <a:endParaRPr lang="en-US" sz="1836"/>
          </a:p>
        </p:txBody>
      </p:sp>
      <p:pic>
        <p:nvPicPr>
          <p:cNvPr id="41" name="Picture 40">
            <a:extLst>
              <a:ext uri="{FF2B5EF4-FFF2-40B4-BE49-F238E27FC236}">
                <a16:creationId xmlns:a16="http://schemas.microsoft.com/office/drawing/2014/main" id="{A38F3E10-5DCC-0483-2A07-F71E13F928D7}"/>
              </a:ext>
            </a:extLst>
          </p:cNvPr>
          <p:cNvPicPr>
            <a:picLocks noChangeAspect="1"/>
          </p:cNvPicPr>
          <p:nvPr/>
        </p:nvPicPr>
        <p:blipFill>
          <a:blip r:embed="rId2">
            <a:extLst>
              <a:ext uri="{28A0092B-C50C-407E-A947-70E740481C1C}">
                <a14:useLocalDpi xmlns:a14="http://schemas.microsoft.com/office/drawing/2010/main" val="0"/>
              </a:ext>
            </a:extLst>
          </a:blip>
          <a:srcRect l="54185" r="5026" b="57056"/>
          <a:stretch/>
        </p:blipFill>
        <p:spPr>
          <a:xfrm>
            <a:off x="4009575" y="8547642"/>
            <a:ext cx="3916895" cy="2555321"/>
          </a:xfrm>
          <a:custGeom>
            <a:avLst/>
            <a:gdLst>
              <a:gd name="connsiteX0" fmla="*/ 0 w 3164771"/>
              <a:gd name="connsiteY0" fmla="*/ 0 h 2064647"/>
              <a:gd name="connsiteX1" fmla="*/ 3164771 w 3164771"/>
              <a:gd name="connsiteY1" fmla="*/ 0 h 2064647"/>
              <a:gd name="connsiteX2" fmla="*/ 3164771 w 3164771"/>
              <a:gd name="connsiteY2" fmla="*/ 2064647 h 2064647"/>
              <a:gd name="connsiteX3" fmla="*/ 1638960 w 3164771"/>
              <a:gd name="connsiteY3" fmla="*/ 2064647 h 2064647"/>
              <a:gd name="connsiteX4" fmla="*/ 1617319 w 3164771"/>
              <a:gd name="connsiteY4" fmla="*/ 2037726 h 2064647"/>
              <a:gd name="connsiteX5" fmla="*/ 1220934 w 3164771"/>
              <a:gd name="connsiteY5" fmla="*/ 1697048 h 2064647"/>
              <a:gd name="connsiteX6" fmla="*/ 880692 w 3164771"/>
              <a:gd name="connsiteY6" fmla="*/ 1590722 h 2064647"/>
              <a:gd name="connsiteX7" fmla="*/ 646776 w 3164771"/>
              <a:gd name="connsiteY7" fmla="*/ 1824639 h 2064647"/>
              <a:gd name="connsiteX8" fmla="*/ 508553 w 3164771"/>
              <a:gd name="connsiteY8" fmla="*/ 2047922 h 2064647"/>
              <a:gd name="connsiteX9" fmla="*/ 502311 w 3164771"/>
              <a:gd name="connsiteY9" fmla="*/ 2064647 h 2064647"/>
              <a:gd name="connsiteX10" fmla="*/ 0 w 3164771"/>
              <a:gd name="connsiteY10" fmla="*/ 2064647 h 20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771" h="2064647">
                <a:moveTo>
                  <a:pt x="0" y="0"/>
                </a:moveTo>
                <a:lnTo>
                  <a:pt x="3164771" y="0"/>
                </a:lnTo>
                <a:lnTo>
                  <a:pt x="3164771" y="2064647"/>
                </a:lnTo>
                <a:lnTo>
                  <a:pt x="1638960" y="2064647"/>
                </a:lnTo>
                <a:lnTo>
                  <a:pt x="1617319" y="2037726"/>
                </a:lnTo>
                <a:cubicBezTo>
                  <a:pt x="1495747" y="1903746"/>
                  <a:pt x="1309539" y="1766824"/>
                  <a:pt x="1220934" y="1697048"/>
                </a:cubicBezTo>
                <a:cubicBezTo>
                  <a:pt x="1079167" y="1585406"/>
                  <a:pt x="976385" y="1569457"/>
                  <a:pt x="880692" y="1590722"/>
                </a:cubicBezTo>
                <a:cubicBezTo>
                  <a:pt x="784999" y="1611987"/>
                  <a:pt x="708799" y="1748439"/>
                  <a:pt x="646776" y="1824639"/>
                </a:cubicBezTo>
                <a:cubicBezTo>
                  <a:pt x="584753" y="1900839"/>
                  <a:pt x="552855" y="1913243"/>
                  <a:pt x="508553" y="2047922"/>
                </a:cubicBezTo>
                <a:lnTo>
                  <a:pt x="502311" y="2064647"/>
                </a:lnTo>
                <a:lnTo>
                  <a:pt x="0" y="2064647"/>
                </a:lnTo>
                <a:close/>
              </a:path>
            </a:pathLst>
          </a:custGeom>
        </p:spPr>
      </p:pic>
      <p:grpSp>
        <p:nvGrpSpPr>
          <p:cNvPr id="38" name="Group 37">
            <a:extLst>
              <a:ext uri="{FF2B5EF4-FFF2-40B4-BE49-F238E27FC236}">
                <a16:creationId xmlns:a16="http://schemas.microsoft.com/office/drawing/2014/main" id="{FB072E11-940E-E8DF-E0E9-211120F3183E}"/>
              </a:ext>
            </a:extLst>
          </p:cNvPr>
          <p:cNvGrpSpPr/>
          <p:nvPr/>
        </p:nvGrpSpPr>
        <p:grpSpPr>
          <a:xfrm>
            <a:off x="330112" y="1568131"/>
            <a:ext cx="7313176" cy="5814709"/>
            <a:chOff x="466206" y="5004446"/>
            <a:chExt cx="5498427" cy="4272477"/>
          </a:xfrm>
        </p:grpSpPr>
        <p:sp>
          <p:nvSpPr>
            <p:cNvPr id="35" name="Rectangle 34">
              <a:extLst>
                <a:ext uri="{FF2B5EF4-FFF2-40B4-BE49-F238E27FC236}">
                  <a16:creationId xmlns:a16="http://schemas.microsoft.com/office/drawing/2014/main" id="{7CD8F850-240C-E3BB-3442-22847C0F95C6}"/>
                </a:ext>
              </a:extLst>
            </p:cNvPr>
            <p:cNvSpPr/>
            <p:nvPr/>
          </p:nvSpPr>
          <p:spPr>
            <a:xfrm>
              <a:off x="1347159" y="5476428"/>
              <a:ext cx="3791368" cy="189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nvGrpSpPr>
            <p:cNvPr id="215" name="Group 214">
              <a:extLst>
                <a:ext uri="{FF2B5EF4-FFF2-40B4-BE49-F238E27FC236}">
                  <a16:creationId xmlns:a16="http://schemas.microsoft.com/office/drawing/2014/main" id="{B54A0F7A-A3CC-0070-1CFD-E6DE028E67B6}"/>
                </a:ext>
              </a:extLst>
            </p:cNvPr>
            <p:cNvGrpSpPr/>
            <p:nvPr/>
          </p:nvGrpSpPr>
          <p:grpSpPr>
            <a:xfrm>
              <a:off x="466206" y="6071309"/>
              <a:ext cx="5295715" cy="3205614"/>
              <a:chOff x="2146704" y="4467313"/>
              <a:chExt cx="5108871" cy="3092515"/>
            </a:xfrm>
          </p:grpSpPr>
          <p:pic>
            <p:nvPicPr>
              <p:cNvPr id="126" name="Picture 125">
                <a:extLst>
                  <a:ext uri="{FF2B5EF4-FFF2-40B4-BE49-F238E27FC236}">
                    <a16:creationId xmlns:a16="http://schemas.microsoft.com/office/drawing/2014/main" id="{34CD4512-8B8C-3842-DBF7-550DE75AFAFE}"/>
                  </a:ext>
                </a:extLst>
              </p:cNvPr>
              <p:cNvPicPr>
                <a:picLocks noChangeAspect="1"/>
              </p:cNvPicPr>
              <p:nvPr/>
            </p:nvPicPr>
            <p:blipFill>
              <a:blip r:embed="rId3"/>
              <a:stretch>
                <a:fillRect/>
              </a:stretch>
            </p:blipFill>
            <p:spPr>
              <a:xfrm>
                <a:off x="3896982" y="6290061"/>
                <a:ext cx="1385693" cy="444034"/>
              </a:xfrm>
              <a:prstGeom prst="rect">
                <a:avLst/>
              </a:prstGeom>
            </p:spPr>
          </p:pic>
          <p:sp>
            <p:nvSpPr>
              <p:cNvPr id="199" name="Text Placeholder 3">
                <a:extLst>
                  <a:ext uri="{FF2B5EF4-FFF2-40B4-BE49-F238E27FC236}">
                    <a16:creationId xmlns:a16="http://schemas.microsoft.com/office/drawing/2014/main" id="{2FE4B6FE-5008-F3CC-36DC-F0355AAEF423}"/>
                  </a:ext>
                </a:extLst>
              </p:cNvPr>
              <p:cNvSpPr txBox="1">
                <a:spLocks/>
              </p:cNvSpPr>
              <p:nvPr/>
            </p:nvSpPr>
            <p:spPr>
              <a:xfrm>
                <a:off x="2146704" y="4562241"/>
                <a:ext cx="1598740"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Univerza </a:t>
                </a:r>
                <a:r>
                  <a:rPr lang="en-US" sz="1600" b="1" cap="all" err="1">
                    <a:solidFill>
                      <a:srgbClr val="459597"/>
                    </a:solidFill>
                  </a:rPr>
                  <a:t>Hólar </a:t>
                </a:r>
                <a:r>
                  <a:rPr lang="en-US" sz="1600" b="1" cap="all">
                    <a:solidFill>
                      <a:srgbClr val="459597"/>
                    </a:solidFill>
                  </a:rPr>
                  <a:t>(HU) ISLANDIJA</a:t>
                </a:r>
              </a:p>
              <a:p>
                <a:pPr algn="ctr"/>
                <a:endParaRPr lang="en-US" sz="1600" b="1">
                  <a:solidFill>
                    <a:srgbClr val="459597"/>
                  </a:solidFill>
                </a:endParaRPr>
              </a:p>
            </p:txBody>
          </p:sp>
          <p:sp>
            <p:nvSpPr>
              <p:cNvPr id="200" name="Text Placeholder 3">
                <a:extLst>
                  <a:ext uri="{FF2B5EF4-FFF2-40B4-BE49-F238E27FC236}">
                    <a16:creationId xmlns:a16="http://schemas.microsoft.com/office/drawing/2014/main" id="{D7A85482-DA6D-587B-7FAE-DC3E1175643B}"/>
                  </a:ext>
                </a:extLst>
              </p:cNvPr>
              <p:cNvSpPr txBox="1">
                <a:spLocks/>
              </p:cNvSpPr>
              <p:nvPr/>
            </p:nvSpPr>
            <p:spPr>
              <a:xfrm>
                <a:off x="3789197" y="4467313"/>
                <a:ext cx="1516566" cy="639778"/>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Univerza za uporabne znanosti NHL Stenden </a:t>
                </a:r>
              </a:p>
              <a:p>
                <a:pPr algn="ctr"/>
                <a:r>
                  <a:rPr lang="en-US" sz="1600" b="1" cap="all">
                    <a:solidFill>
                      <a:srgbClr val="459597"/>
                    </a:solidFill>
                  </a:rPr>
                  <a:t>NIZOZEMSKA</a:t>
                </a:r>
              </a:p>
              <a:p>
                <a:pPr algn="ctr"/>
                <a:endParaRPr lang="en-US" sz="1600" b="1">
                  <a:solidFill>
                    <a:srgbClr val="459597"/>
                  </a:solidFill>
                </a:endParaRPr>
              </a:p>
            </p:txBody>
          </p:sp>
          <p:sp>
            <p:nvSpPr>
              <p:cNvPr id="201" name="Text Placeholder 3">
                <a:extLst>
                  <a:ext uri="{FF2B5EF4-FFF2-40B4-BE49-F238E27FC236}">
                    <a16:creationId xmlns:a16="http://schemas.microsoft.com/office/drawing/2014/main" id="{E7E32FC3-FB88-FE9C-69B4-18F51A04EC31}"/>
                  </a:ext>
                </a:extLst>
              </p:cNvPr>
              <p:cNvSpPr txBox="1">
                <a:spLocks/>
              </p:cNvSpPr>
              <p:nvPr/>
            </p:nvSpPr>
            <p:spPr>
              <a:xfrm>
                <a:off x="5529282" y="4467313"/>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sym typeface="OpenSans-Semibold"/>
                    <a:rtl val="0"/>
                  </a:rPr>
                  <a:t>Tehnološka univerza Shannon (TUS)</a:t>
                </a:r>
              </a:p>
              <a:p>
                <a:pPr algn="ctr"/>
                <a:r>
                  <a:rPr lang="en-US" sz="1600" b="1" cap="all">
                    <a:solidFill>
                      <a:srgbClr val="459597"/>
                    </a:solidFill>
                    <a:sym typeface="OpenSans-Semibold"/>
                    <a:rtl val="0"/>
                  </a:rPr>
                  <a:t>IRSKA</a:t>
                </a:r>
              </a:p>
            </p:txBody>
          </p:sp>
          <p:sp>
            <p:nvSpPr>
              <p:cNvPr id="202" name="Text Placeholder 3">
                <a:extLst>
                  <a:ext uri="{FF2B5EF4-FFF2-40B4-BE49-F238E27FC236}">
                    <a16:creationId xmlns:a16="http://schemas.microsoft.com/office/drawing/2014/main" id="{6DB359DE-9DAA-C348-29D0-B73482683E02}"/>
                  </a:ext>
                </a:extLst>
              </p:cNvPr>
              <p:cNvSpPr txBox="1">
                <a:spLocks/>
              </p:cNvSpPr>
              <p:nvPr/>
            </p:nvSpPr>
            <p:spPr>
              <a:xfrm>
                <a:off x="2146704" y="713912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err="1">
                    <a:solidFill>
                      <a:srgbClr val="459597"/>
                    </a:solidFill>
                  </a:rPr>
                  <a:t>Meridaunia</a:t>
                </a:r>
                <a:endParaRPr lang="en-US" sz="1600" b="1" cap="all">
                  <a:solidFill>
                    <a:srgbClr val="459597"/>
                  </a:solidFill>
                </a:endParaRPr>
              </a:p>
              <a:p>
                <a:pPr algn="ctr"/>
                <a:r>
                  <a:rPr lang="en-US" sz="1600" b="1" cap="all">
                    <a:solidFill>
                      <a:srgbClr val="459597"/>
                    </a:solidFill>
                  </a:rPr>
                  <a:t>ITALIJA</a:t>
                </a:r>
              </a:p>
            </p:txBody>
          </p:sp>
          <p:sp>
            <p:nvSpPr>
              <p:cNvPr id="203" name="Text Placeholder 3">
                <a:extLst>
                  <a:ext uri="{FF2B5EF4-FFF2-40B4-BE49-F238E27FC236}">
                    <a16:creationId xmlns:a16="http://schemas.microsoft.com/office/drawing/2014/main" id="{34A363B0-644F-BF8C-2ACA-2DEF4D56BFAC}"/>
                  </a:ext>
                </a:extLst>
              </p:cNvPr>
              <p:cNvSpPr txBox="1">
                <a:spLocks/>
              </p:cNvSpPr>
              <p:nvPr/>
            </p:nvSpPr>
            <p:spPr>
              <a:xfrm>
                <a:off x="3904021" y="7115794"/>
                <a:ext cx="1473147" cy="444034"/>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dirty="0">
                    <a:solidFill>
                      <a:srgbClr val="139999"/>
                    </a:solidFill>
                  </a:rPr>
                  <a:t>Momentum Marketing Services Ltd. (MMS)</a:t>
                </a:r>
              </a:p>
              <a:p>
                <a:pPr algn="ctr"/>
                <a:r>
                  <a:rPr lang="en-US" sz="1600" b="1" cap="all" dirty="0">
                    <a:solidFill>
                      <a:srgbClr val="139999"/>
                    </a:solidFill>
                  </a:rPr>
                  <a:t>IRSKA</a:t>
                </a:r>
              </a:p>
              <a:p>
                <a:pPr algn="ctr"/>
                <a:endParaRPr lang="en-US" sz="1600" b="1" dirty="0">
                  <a:solidFill>
                    <a:srgbClr val="139999"/>
                  </a:solidFill>
                </a:endParaRPr>
              </a:p>
            </p:txBody>
          </p:sp>
          <p:sp>
            <p:nvSpPr>
              <p:cNvPr id="204" name="Text Placeholder 3">
                <a:extLst>
                  <a:ext uri="{FF2B5EF4-FFF2-40B4-BE49-F238E27FC236}">
                    <a16:creationId xmlns:a16="http://schemas.microsoft.com/office/drawing/2014/main" id="{AF7156A4-5754-3BB7-7705-38770E5855D3}"/>
                  </a:ext>
                </a:extLst>
              </p:cNvPr>
              <p:cNvSpPr txBox="1">
                <a:spLocks/>
              </p:cNvSpPr>
              <p:nvPr/>
            </p:nvSpPr>
            <p:spPr>
              <a:xfrm>
                <a:off x="5739009" y="715025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dirty="0">
                    <a:solidFill>
                      <a:srgbClr val="459597"/>
                    </a:solidFill>
                  </a:rPr>
                  <a:t>VIŠJA STROKOVNA </a:t>
                </a:r>
                <a:r>
                  <a:rPr lang="en-US" sz="1600" b="1" cap="all" dirty="0" err="1">
                    <a:solidFill>
                      <a:srgbClr val="459597"/>
                    </a:solidFill>
                  </a:rPr>
                  <a:t>šola</a:t>
                </a:r>
                <a:r>
                  <a:rPr lang="en-US" sz="1600" b="1" cap="all" dirty="0">
                    <a:solidFill>
                      <a:srgbClr val="459597"/>
                    </a:solidFill>
                  </a:rPr>
                  <a:t> za </a:t>
                </a:r>
                <a:r>
                  <a:rPr lang="en-US" sz="1600" b="1" cap="all" dirty="0" err="1">
                    <a:solidFill>
                      <a:srgbClr val="459597"/>
                    </a:solidFill>
                  </a:rPr>
                  <a:t>gostinstvo</a:t>
                </a:r>
                <a:r>
                  <a:rPr lang="en-US" sz="1600" b="1" cap="all" dirty="0">
                    <a:solidFill>
                      <a:srgbClr val="459597"/>
                    </a:solidFill>
                  </a:rPr>
                  <a:t> in turizem (VSGT)</a:t>
                </a:r>
              </a:p>
              <a:p>
                <a:pPr algn="ctr"/>
                <a:r>
                  <a:rPr lang="en-US" sz="1600" b="1" cap="all" dirty="0">
                    <a:solidFill>
                      <a:srgbClr val="459597"/>
                    </a:solidFill>
                  </a:rPr>
                  <a:t>SLOVENIJA</a:t>
                </a:r>
              </a:p>
            </p:txBody>
          </p:sp>
          <p:sp>
            <p:nvSpPr>
              <p:cNvPr id="211" name="Rectangle 210">
                <a:extLst>
                  <a:ext uri="{FF2B5EF4-FFF2-40B4-BE49-F238E27FC236}">
                    <a16:creationId xmlns:a16="http://schemas.microsoft.com/office/drawing/2014/main" id="{EA789746-ACBF-B09C-ADE2-FEFB907B3AA7}"/>
                  </a:ext>
                </a:extLst>
              </p:cNvPr>
              <p:cNvSpPr/>
              <p:nvPr/>
            </p:nvSpPr>
            <p:spPr>
              <a:xfrm>
                <a:off x="3575362" y="5521838"/>
                <a:ext cx="365760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pic>
          <p:nvPicPr>
            <p:cNvPr id="18" name="Picture 17">
              <a:extLst>
                <a:ext uri="{FF2B5EF4-FFF2-40B4-BE49-F238E27FC236}">
                  <a16:creationId xmlns:a16="http://schemas.microsoft.com/office/drawing/2014/main" id="{4954D530-B663-055D-DC74-F82EC2896097}"/>
                </a:ext>
              </a:extLst>
            </p:cNvPr>
            <p:cNvPicPr>
              <a:picLocks noChangeAspect="1"/>
            </p:cNvPicPr>
            <p:nvPr/>
          </p:nvPicPr>
          <p:blipFill>
            <a:blip r:embed="rId4"/>
            <a:srcRect l="9444" t="15524" r="10617" b="14155"/>
            <a:stretch/>
          </p:blipFill>
          <p:spPr>
            <a:xfrm>
              <a:off x="4160870" y="7413945"/>
              <a:ext cx="1340758" cy="1200887"/>
            </a:xfrm>
            <a:prstGeom prst="rect">
              <a:avLst/>
            </a:prstGeom>
          </p:spPr>
        </p:pic>
        <p:pic>
          <p:nvPicPr>
            <p:cNvPr id="19" name="Picture 18">
              <a:extLst>
                <a:ext uri="{FF2B5EF4-FFF2-40B4-BE49-F238E27FC236}">
                  <a16:creationId xmlns:a16="http://schemas.microsoft.com/office/drawing/2014/main" id="{99F98221-26CD-2741-6B2B-9C0B4F4AB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719" y="5004446"/>
              <a:ext cx="1043789" cy="943425"/>
            </a:xfrm>
            <a:prstGeom prst="rect">
              <a:avLst/>
            </a:prstGeom>
          </p:spPr>
        </p:pic>
        <p:pic>
          <p:nvPicPr>
            <p:cNvPr id="20" name="Picture 19">
              <a:extLst>
                <a:ext uri="{FF2B5EF4-FFF2-40B4-BE49-F238E27FC236}">
                  <a16:creationId xmlns:a16="http://schemas.microsoft.com/office/drawing/2014/main" id="{690D95E9-CDF6-EAE1-80B3-FCE34438B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7180" y="5114215"/>
              <a:ext cx="1977453" cy="723888"/>
            </a:xfrm>
            <a:prstGeom prst="rect">
              <a:avLst/>
            </a:prstGeom>
          </p:spPr>
        </p:pic>
        <p:pic>
          <p:nvPicPr>
            <p:cNvPr id="22" name="Picture 21">
              <a:extLst>
                <a:ext uri="{FF2B5EF4-FFF2-40B4-BE49-F238E27FC236}">
                  <a16:creationId xmlns:a16="http://schemas.microsoft.com/office/drawing/2014/main" id="{8C0C5756-B85E-D945-C830-CD71516ECBF2}"/>
                </a:ext>
              </a:extLst>
            </p:cNvPr>
            <p:cNvPicPr>
              <a:picLocks noChangeAspect="1"/>
            </p:cNvPicPr>
            <p:nvPr/>
          </p:nvPicPr>
          <p:blipFill>
            <a:blip r:embed="rId7"/>
            <a:stretch>
              <a:fillRect/>
            </a:stretch>
          </p:blipFill>
          <p:spPr>
            <a:xfrm>
              <a:off x="2587245" y="5041094"/>
              <a:ext cx="1004172" cy="1004171"/>
            </a:xfrm>
            <a:prstGeom prst="rect">
              <a:avLst/>
            </a:prstGeom>
          </p:spPr>
        </p:pic>
      </p:grpSp>
      <p:sp>
        <p:nvSpPr>
          <p:cNvPr id="2" name="Freeform 16">
            <a:extLst>
              <a:ext uri="{FF2B5EF4-FFF2-40B4-BE49-F238E27FC236}">
                <a16:creationId xmlns:a16="http://schemas.microsoft.com/office/drawing/2014/main" id="{13BEDA41-5785-F71A-D660-F933CF58AD36}"/>
              </a:ext>
            </a:extLst>
          </p:cNvPr>
          <p:cNvSpPr/>
          <p:nvPr/>
        </p:nvSpPr>
        <p:spPr>
          <a:xfrm rot="5400000">
            <a:off x="-744146"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5" name="Freeform 16">
            <a:extLst>
              <a:ext uri="{FF2B5EF4-FFF2-40B4-BE49-F238E27FC236}">
                <a16:creationId xmlns:a16="http://schemas.microsoft.com/office/drawing/2014/main" id="{821C38A4-BCCC-0FC6-D1F6-A69497E6E81E}"/>
              </a:ext>
            </a:extLst>
          </p:cNvPr>
          <p:cNvSpPr/>
          <p:nvPr/>
        </p:nvSpPr>
        <p:spPr>
          <a:xfrm rot="5400000">
            <a:off x="1673144"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7" name="Freeform 16">
            <a:extLst>
              <a:ext uri="{FF2B5EF4-FFF2-40B4-BE49-F238E27FC236}">
                <a16:creationId xmlns:a16="http://schemas.microsoft.com/office/drawing/2014/main" id="{DAF24AC9-4DE1-6D7F-22D4-855E9F70A6A3}"/>
              </a:ext>
            </a:extLst>
          </p:cNvPr>
          <p:cNvSpPr/>
          <p:nvPr/>
        </p:nvSpPr>
        <p:spPr>
          <a:xfrm rot="10800000">
            <a:off x="615077" y="4542408"/>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pic>
        <p:nvPicPr>
          <p:cNvPr id="8" name="Immagine 7" descr="Immagine che contiene Elementi grafici, testo, grafica, Carattere&#10;&#10;Descrizione generata automaticamente">
            <a:extLst>
              <a:ext uri="{FF2B5EF4-FFF2-40B4-BE49-F238E27FC236}">
                <a16:creationId xmlns:a16="http://schemas.microsoft.com/office/drawing/2014/main" id="{5956B283-BD8B-CF2A-8D94-278CA6F449DC}"/>
              </a:ext>
            </a:extLst>
          </p:cNvPr>
          <p:cNvPicPr>
            <a:picLocks noChangeAspect="1"/>
          </p:cNvPicPr>
          <p:nvPr/>
        </p:nvPicPr>
        <p:blipFill>
          <a:blip r:embed="rId8"/>
          <a:stretch>
            <a:fillRect/>
          </a:stretch>
        </p:blipFill>
        <p:spPr>
          <a:xfrm>
            <a:off x="698211" y="5274514"/>
            <a:ext cx="1363867" cy="1262411"/>
          </a:xfrm>
          <a:prstGeom prst="rect">
            <a:avLst/>
          </a:prstGeom>
        </p:spPr>
      </p:pic>
    </p:spTree>
    <p:extLst>
      <p:ext uri="{BB962C8B-B14F-4D97-AF65-F5344CB8AC3E}">
        <p14:creationId xmlns:p14="http://schemas.microsoft.com/office/powerpoint/2010/main" val="167837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4C271-3B8A-BB61-C936-5FC8B5E6AFC5}"/>
              </a:ext>
            </a:extLst>
          </p:cNvPr>
          <p:cNvSpPr>
            <a:spLocks noGrp="1"/>
          </p:cNvSpPr>
          <p:nvPr>
            <p:ph type="body" sz="quarter" idx="32"/>
          </p:nvPr>
        </p:nvSpPr>
        <p:spPr>
          <a:xfrm>
            <a:off x="288758" y="3328986"/>
            <a:ext cx="7146757" cy="5494217"/>
          </a:xfrm>
        </p:spPr>
        <p:txBody>
          <a:bodyPr/>
          <a:lstStyle/>
          <a:p>
            <a:pPr algn="l">
              <a:lnSpc>
                <a:spcPct val="100000"/>
              </a:lnSpc>
            </a:pPr>
            <a:r>
              <a:rPr lang="en-US" sz="1800" dirty="0">
                <a:solidFill>
                  <a:schemeClr val="tx1"/>
                </a:solidFill>
                <a:latin typeface="Calibri"/>
                <a:ea typeface="Calibri"/>
                <a:cs typeface="Calibri"/>
              </a:rPr>
              <a:t>Ta </a:t>
            </a:r>
            <a:r>
              <a:rPr lang="en-US" sz="1800" dirty="0" err="1">
                <a:solidFill>
                  <a:schemeClr val="tx1"/>
                </a:solidFill>
                <a:latin typeface="Calibri"/>
                <a:ea typeface="Calibri"/>
                <a:cs typeface="Calibri"/>
              </a:rPr>
              <a:t>projekt</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ponuja</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inovativne</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vire</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usposabljanja</a:t>
            </a:r>
            <a:r>
              <a:rPr lang="en-US" sz="1800" dirty="0">
                <a:solidFill>
                  <a:schemeClr val="tx1"/>
                </a:solidFill>
                <a:latin typeface="Calibri"/>
                <a:ea typeface="Calibri"/>
                <a:cs typeface="Calibri"/>
              </a:rPr>
              <a:t> in </a:t>
            </a:r>
            <a:r>
              <a:rPr lang="en-US" sz="1800" dirty="0" err="1">
                <a:solidFill>
                  <a:schemeClr val="tx1"/>
                </a:solidFill>
                <a:latin typeface="Calibri"/>
                <a:ea typeface="Calibri"/>
                <a:cs typeface="Calibri"/>
              </a:rPr>
              <a:t>poti</a:t>
            </a:r>
            <a:r>
              <a:rPr lang="en-US" sz="1800" dirty="0">
                <a:solidFill>
                  <a:schemeClr val="tx1"/>
                </a:solidFill>
                <a:latin typeface="Calibri"/>
                <a:ea typeface="Calibri"/>
                <a:cs typeface="Calibri"/>
              </a:rPr>
              <a:t> za </a:t>
            </a:r>
            <a:r>
              <a:rPr lang="en-US" sz="1800" dirty="0" err="1">
                <a:solidFill>
                  <a:schemeClr val="tx1"/>
                </a:solidFill>
                <a:latin typeface="Calibri"/>
                <a:ea typeface="Calibri"/>
                <a:cs typeface="Calibri"/>
              </a:rPr>
              <a:t>izpopolnjevanje</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znanja</a:t>
            </a:r>
            <a:r>
              <a:rPr lang="en-US" sz="1800" dirty="0">
                <a:solidFill>
                  <a:schemeClr val="tx1"/>
                </a:solidFill>
                <a:latin typeface="Calibri"/>
                <a:ea typeface="Calibri"/>
                <a:cs typeface="Calibri"/>
              </a:rPr>
              <a:t> za </a:t>
            </a:r>
            <a:r>
              <a:rPr lang="en-US" sz="1800" dirty="0" err="1">
                <a:solidFill>
                  <a:schemeClr val="tx1"/>
                </a:solidFill>
                <a:latin typeface="Calibri"/>
                <a:ea typeface="Calibri"/>
                <a:cs typeface="Calibri"/>
              </a:rPr>
              <a:t>podjetja</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oblikovalce</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politik</a:t>
            </a:r>
            <a:r>
              <a:rPr lang="en-US" sz="1800" dirty="0">
                <a:solidFill>
                  <a:schemeClr val="tx1"/>
                </a:solidFill>
                <a:latin typeface="Calibri"/>
                <a:ea typeface="Calibri"/>
                <a:cs typeface="Calibri"/>
              </a:rPr>
              <a:t> in </a:t>
            </a:r>
            <a:r>
              <a:rPr lang="en-US" sz="1800" dirty="0" err="1">
                <a:solidFill>
                  <a:schemeClr val="tx1"/>
                </a:solidFill>
                <a:latin typeface="Calibri"/>
                <a:ea typeface="Calibri"/>
                <a:cs typeface="Calibri"/>
              </a:rPr>
              <a:t>izobraževalce</a:t>
            </a:r>
            <a:r>
              <a:rPr lang="en-US" sz="1800" dirty="0">
                <a:solidFill>
                  <a:schemeClr val="tx1"/>
                </a:solidFill>
                <a:latin typeface="Calibri"/>
                <a:ea typeface="Calibri"/>
                <a:cs typeface="Calibri"/>
              </a:rPr>
              <a:t>, </a:t>
            </a:r>
            <a:r>
              <a:rPr lang="en-US" sz="1800" dirty="0" err="1">
                <a:solidFill>
                  <a:srgbClr val="040200"/>
                </a:solidFill>
                <a:latin typeface="Calibri"/>
                <a:ea typeface="Calibri"/>
                <a:cs typeface="Calibri"/>
              </a:rPr>
              <a:t>vključno</a:t>
            </a:r>
            <a:r>
              <a:rPr lang="en-US" sz="1800" dirty="0">
                <a:solidFill>
                  <a:srgbClr val="040200"/>
                </a:solidFill>
                <a:latin typeface="Calibri"/>
                <a:ea typeface="Calibri"/>
                <a:cs typeface="Calibri"/>
              </a:rPr>
              <a:t> z</a:t>
            </a:r>
            <a:r>
              <a:rPr lang="en-US" sz="1800" b="1" dirty="0">
                <a:solidFill>
                  <a:srgbClr val="040200"/>
                </a:solidFill>
                <a:latin typeface="Calibri"/>
                <a:ea typeface="Calibri"/>
                <a:cs typeface="Calibri"/>
              </a:rPr>
              <a:t>:</a:t>
            </a:r>
          </a:p>
          <a:p>
            <a:pPr algn="l">
              <a:lnSpc>
                <a:spcPct val="100000"/>
              </a:lnSpc>
            </a:pPr>
            <a:endParaRPr lang="en-US" sz="1800" dirty="0">
              <a:solidFill>
                <a:srgbClr val="040200"/>
              </a:solidFill>
            </a:endParaRPr>
          </a:p>
          <a:p>
            <a:pPr marL="342900" indent="-342900" algn="l">
              <a:lnSpc>
                <a:spcPct val="100000"/>
              </a:lnSpc>
              <a:buFont typeface="+mj-lt"/>
              <a:buAutoNum type="arabicPeriod"/>
            </a:pPr>
            <a:r>
              <a:rPr lang="en-US" sz="1800" b="1" dirty="0" err="1">
                <a:latin typeface="Calibri"/>
                <a:ea typeface="Calibri"/>
                <a:cs typeface="Calibri"/>
              </a:rPr>
              <a:t>Turistični</a:t>
            </a:r>
            <a:r>
              <a:rPr lang="en-US" sz="1800" b="1" dirty="0">
                <a:latin typeface="Calibri"/>
                <a:ea typeface="Calibri"/>
                <a:cs typeface="Calibri"/>
              </a:rPr>
              <a:t> </a:t>
            </a:r>
            <a:r>
              <a:rPr lang="en-US" sz="1800" b="1" dirty="0" err="1">
                <a:latin typeface="Calibri"/>
                <a:ea typeface="Calibri"/>
                <a:cs typeface="Calibri"/>
              </a:rPr>
              <a:t>podjetniki</a:t>
            </a:r>
            <a:r>
              <a:rPr lang="en-US" sz="1800" b="1" dirty="0">
                <a:latin typeface="Calibri"/>
                <a:ea typeface="Calibri"/>
                <a:cs typeface="Calibri"/>
              </a:rPr>
              <a:t> in </a:t>
            </a:r>
            <a:r>
              <a:rPr lang="en-US" sz="1800" b="1" dirty="0" err="1">
                <a:latin typeface="Calibri"/>
                <a:ea typeface="Calibri"/>
                <a:cs typeface="Calibri"/>
              </a:rPr>
              <a:t>lastniki</a:t>
            </a:r>
            <a:r>
              <a:rPr lang="en-US" sz="1800" b="1" dirty="0">
                <a:latin typeface="Calibri"/>
                <a:ea typeface="Calibri"/>
                <a:cs typeface="Calibri"/>
              </a:rPr>
              <a:t> </a:t>
            </a:r>
            <a:r>
              <a:rPr lang="en-US" sz="1800" b="1" dirty="0" err="1">
                <a:latin typeface="Calibri"/>
                <a:ea typeface="Calibri"/>
                <a:cs typeface="Calibri"/>
              </a:rPr>
              <a:t>majhnih</a:t>
            </a:r>
            <a:r>
              <a:rPr lang="en-US" sz="1800" b="1" dirty="0">
                <a:latin typeface="Calibri"/>
                <a:ea typeface="Calibri"/>
                <a:cs typeface="Calibri"/>
              </a:rPr>
              <a:t> </a:t>
            </a:r>
            <a:r>
              <a:rPr lang="en-US" sz="1800" b="1" dirty="0" err="1">
                <a:latin typeface="Calibri"/>
                <a:ea typeface="Calibri"/>
                <a:cs typeface="Calibri"/>
              </a:rPr>
              <a:t>nastanitvenih</a:t>
            </a:r>
            <a:r>
              <a:rPr lang="en-US" sz="1800" b="1" dirty="0">
                <a:latin typeface="Calibri"/>
                <a:ea typeface="Calibri"/>
                <a:cs typeface="Calibri"/>
              </a:rPr>
              <a:t> </a:t>
            </a:r>
            <a:r>
              <a:rPr lang="en-US" sz="1800" b="1" dirty="0" err="1">
                <a:latin typeface="Calibri"/>
                <a:ea typeface="Calibri"/>
                <a:cs typeface="Calibri"/>
              </a:rPr>
              <a:t>objektov</a:t>
            </a:r>
            <a:r>
              <a:rPr lang="en-US" sz="1800" b="1" dirty="0">
                <a:latin typeface="Calibri"/>
                <a:ea typeface="Calibri"/>
                <a:cs typeface="Calibri"/>
              </a:rPr>
              <a:t> </a:t>
            </a:r>
            <a:r>
              <a:rPr lang="en-US" sz="1800" dirty="0">
                <a:latin typeface="Calibri"/>
                <a:ea typeface="Calibri"/>
                <a:cs typeface="Calibri"/>
              </a:rPr>
              <a:t>– Epic Stays </a:t>
            </a:r>
            <a:r>
              <a:rPr lang="en-US" sz="1800" dirty="0" err="1">
                <a:latin typeface="Calibri"/>
                <a:ea typeface="Calibri"/>
                <a:cs typeface="Calibri"/>
              </a:rPr>
              <a:t>ponuja</a:t>
            </a:r>
            <a:r>
              <a:rPr lang="en-US" sz="1800" dirty="0">
                <a:latin typeface="Calibri"/>
                <a:ea typeface="Calibri"/>
                <a:cs typeface="Calibri"/>
              </a:rPr>
              <a:t> pot za </a:t>
            </a:r>
            <a:r>
              <a:rPr lang="en-US" sz="1800" dirty="0" err="1">
                <a:latin typeface="Calibri"/>
                <a:ea typeface="Calibri"/>
                <a:cs typeface="Calibri"/>
              </a:rPr>
              <a:t>preoblikovanje</a:t>
            </a:r>
            <a:r>
              <a:rPr lang="en-US" sz="1800" dirty="0">
                <a:latin typeface="Calibri"/>
                <a:ea typeface="Calibri"/>
                <a:cs typeface="Calibri"/>
              </a:rPr>
              <a:t> </a:t>
            </a:r>
            <a:r>
              <a:rPr lang="en-US" sz="1800" dirty="0" err="1">
                <a:latin typeface="Calibri"/>
                <a:ea typeface="Calibri"/>
                <a:cs typeface="Calibri"/>
              </a:rPr>
              <a:t>edinstvenih</a:t>
            </a:r>
            <a:r>
              <a:rPr lang="en-US" sz="1800" dirty="0">
                <a:latin typeface="Calibri"/>
                <a:ea typeface="Calibri"/>
                <a:cs typeface="Calibri"/>
              </a:rPr>
              <a:t> </a:t>
            </a:r>
            <a:r>
              <a:rPr lang="en-US" sz="1800" dirty="0" err="1">
                <a:latin typeface="Calibri"/>
                <a:ea typeface="Calibri"/>
                <a:cs typeface="Calibri"/>
              </a:rPr>
              <a:t>nepremičnin</a:t>
            </a:r>
            <a:r>
              <a:rPr lang="en-US" sz="1800" dirty="0">
                <a:latin typeface="Calibri"/>
                <a:ea typeface="Calibri"/>
                <a:cs typeface="Calibri"/>
              </a:rPr>
              <a:t> (</a:t>
            </a:r>
            <a:r>
              <a:rPr lang="en-US" sz="1800" dirty="0" err="1">
                <a:latin typeface="Calibri"/>
                <a:ea typeface="Calibri"/>
                <a:cs typeface="Calibri"/>
              </a:rPr>
              <a:t>kot</a:t>
            </a:r>
            <a:r>
              <a:rPr lang="en-US" sz="1800" dirty="0">
                <a:latin typeface="Calibri"/>
                <a:ea typeface="Calibri"/>
                <a:cs typeface="Calibri"/>
              </a:rPr>
              <a:t> so </a:t>
            </a:r>
            <a:r>
              <a:rPr lang="en-US" sz="1800" dirty="0" err="1">
                <a:latin typeface="Calibri"/>
                <a:ea typeface="Calibri"/>
                <a:cs typeface="Calibri"/>
              </a:rPr>
              <a:t>stari</a:t>
            </a:r>
            <a:r>
              <a:rPr lang="en-US" sz="1800" dirty="0">
                <a:latin typeface="Calibri"/>
                <a:ea typeface="Calibri"/>
                <a:cs typeface="Calibri"/>
              </a:rPr>
              <a:t> </a:t>
            </a:r>
            <a:r>
              <a:rPr lang="en-US" sz="1800" dirty="0" err="1">
                <a:latin typeface="Calibri"/>
                <a:ea typeface="Calibri"/>
                <a:cs typeface="Calibri"/>
              </a:rPr>
              <a:t>skednji</a:t>
            </a:r>
            <a:r>
              <a:rPr lang="en-US" sz="1800" dirty="0">
                <a:latin typeface="Calibri"/>
                <a:ea typeface="Calibri"/>
                <a:cs typeface="Calibri"/>
              </a:rPr>
              <a:t>, </a:t>
            </a:r>
            <a:r>
              <a:rPr lang="en-US" sz="1800" dirty="0" err="1">
                <a:latin typeface="Calibri"/>
                <a:ea typeface="Calibri"/>
                <a:cs typeface="Calibri"/>
              </a:rPr>
              <a:t>zapuščene</a:t>
            </a:r>
            <a:r>
              <a:rPr lang="en-US" sz="1800" dirty="0">
                <a:latin typeface="Calibri"/>
                <a:ea typeface="Calibri"/>
                <a:cs typeface="Calibri"/>
              </a:rPr>
              <a:t> </a:t>
            </a:r>
            <a:r>
              <a:rPr lang="en-US" sz="1800" dirty="0" err="1">
                <a:latin typeface="Calibri"/>
                <a:ea typeface="Calibri"/>
                <a:cs typeface="Calibri"/>
              </a:rPr>
              <a:t>stavbe</a:t>
            </a:r>
            <a:r>
              <a:rPr lang="en-US" sz="1800" dirty="0">
                <a:latin typeface="Calibri"/>
                <a:ea typeface="Calibri"/>
                <a:cs typeface="Calibri"/>
              </a:rPr>
              <a:t> </a:t>
            </a:r>
            <a:r>
              <a:rPr lang="en-US" sz="1800" dirty="0" err="1">
                <a:latin typeface="Calibri"/>
                <a:ea typeface="Calibri"/>
                <a:cs typeface="Calibri"/>
              </a:rPr>
              <a:t>ali</a:t>
            </a:r>
            <a:r>
              <a:rPr lang="en-US" sz="1800" dirty="0">
                <a:latin typeface="Calibri"/>
                <a:ea typeface="Calibri"/>
                <a:cs typeface="Calibri"/>
              </a:rPr>
              <a:t> </a:t>
            </a:r>
            <a:r>
              <a:rPr lang="en-US" sz="1800" dirty="0" err="1">
                <a:latin typeface="Calibri"/>
                <a:ea typeface="Calibri"/>
                <a:cs typeface="Calibri"/>
              </a:rPr>
              <a:t>ekološke</a:t>
            </a:r>
            <a:r>
              <a:rPr lang="en-US" sz="1800" dirty="0">
                <a:latin typeface="Calibri"/>
                <a:ea typeface="Calibri"/>
                <a:cs typeface="Calibri"/>
              </a:rPr>
              <a:t> </a:t>
            </a:r>
            <a:r>
              <a:rPr lang="en-US" sz="1800" dirty="0" err="1">
                <a:latin typeface="Calibri"/>
                <a:ea typeface="Calibri"/>
                <a:cs typeface="Calibri"/>
              </a:rPr>
              <a:t>koče</a:t>
            </a:r>
            <a:r>
              <a:rPr lang="en-US" sz="1800" dirty="0">
                <a:latin typeface="Calibri"/>
                <a:ea typeface="Calibri"/>
                <a:cs typeface="Calibri"/>
              </a:rPr>
              <a:t>) v </a:t>
            </a:r>
            <a:r>
              <a:rPr lang="en-US" sz="1800" dirty="0" err="1">
                <a:latin typeface="Calibri"/>
                <a:ea typeface="Calibri"/>
                <a:cs typeface="Calibri"/>
              </a:rPr>
              <a:t>uspešna</a:t>
            </a:r>
            <a:r>
              <a:rPr lang="en-US" sz="1800" dirty="0">
                <a:latin typeface="Calibri"/>
                <a:ea typeface="Calibri"/>
                <a:cs typeface="Calibri"/>
              </a:rPr>
              <a:t>, </a:t>
            </a:r>
            <a:r>
              <a:rPr lang="en-US" sz="1800" dirty="0" err="1">
                <a:latin typeface="Calibri"/>
                <a:ea typeface="Calibri"/>
                <a:cs typeface="Calibri"/>
              </a:rPr>
              <a:t>tržno</a:t>
            </a:r>
            <a:r>
              <a:rPr lang="en-US" sz="1800" dirty="0">
                <a:latin typeface="Calibri"/>
                <a:ea typeface="Calibri"/>
                <a:cs typeface="Calibri"/>
              </a:rPr>
              <a:t> </a:t>
            </a:r>
            <a:r>
              <a:rPr lang="en-US" sz="1800" dirty="0" err="1">
                <a:latin typeface="Calibri"/>
                <a:ea typeface="Calibri"/>
                <a:cs typeface="Calibri"/>
              </a:rPr>
              <a:t>zanimiva</a:t>
            </a:r>
            <a:r>
              <a:rPr lang="en-US" sz="1800" dirty="0">
                <a:latin typeface="Calibri"/>
                <a:ea typeface="Calibri"/>
                <a:cs typeface="Calibri"/>
              </a:rPr>
              <a:t> </a:t>
            </a:r>
            <a:r>
              <a:rPr lang="en-US" sz="1800" dirty="0" err="1">
                <a:latin typeface="Calibri"/>
                <a:ea typeface="Calibri"/>
                <a:cs typeface="Calibri"/>
              </a:rPr>
              <a:t>podjetja</a:t>
            </a:r>
            <a:r>
              <a:rPr lang="en-US" sz="1800" dirty="0">
                <a:latin typeface="Calibri"/>
                <a:ea typeface="Calibri"/>
                <a:cs typeface="Calibri"/>
              </a:rPr>
              <a:t>.</a:t>
            </a:r>
          </a:p>
          <a:p>
            <a:pPr marL="342900" indent="-342900" algn="l">
              <a:lnSpc>
                <a:spcPct val="100000"/>
              </a:lnSpc>
              <a:buFont typeface="+mj-lt"/>
              <a:buAutoNum type="arabicPeriod"/>
            </a:pPr>
            <a:endParaRPr lang="en-US" sz="1800" dirty="0">
              <a:latin typeface="Calibri"/>
              <a:ea typeface="Calibri"/>
              <a:cs typeface="Calibri"/>
            </a:endParaRPr>
          </a:p>
          <a:p>
            <a:pPr marL="342900" indent="-342900" algn="l">
              <a:lnSpc>
                <a:spcPct val="100000"/>
              </a:lnSpc>
              <a:buFont typeface="+mj-lt"/>
              <a:buAutoNum type="arabicPeriod"/>
            </a:pPr>
            <a:r>
              <a:rPr lang="en-US" sz="1800" b="1" dirty="0" err="1">
                <a:latin typeface="Calibri"/>
                <a:ea typeface="Calibri"/>
                <a:cs typeface="Calibri"/>
              </a:rPr>
              <a:t>Oblikovalci</a:t>
            </a:r>
            <a:r>
              <a:rPr lang="en-US" sz="1800" b="1" dirty="0">
                <a:latin typeface="Calibri"/>
                <a:ea typeface="Calibri"/>
                <a:cs typeface="Calibri"/>
              </a:rPr>
              <a:t> </a:t>
            </a:r>
            <a:r>
              <a:rPr lang="en-US" sz="1800" b="1" dirty="0" err="1">
                <a:latin typeface="Calibri"/>
                <a:ea typeface="Calibri"/>
                <a:cs typeface="Calibri"/>
              </a:rPr>
              <a:t>turistične</a:t>
            </a:r>
            <a:r>
              <a:rPr lang="en-US" sz="1800" b="1" dirty="0">
                <a:latin typeface="Calibri"/>
                <a:ea typeface="Calibri"/>
                <a:cs typeface="Calibri"/>
              </a:rPr>
              <a:t> </a:t>
            </a:r>
            <a:r>
              <a:rPr lang="en-US" sz="1800" b="1" dirty="0" err="1">
                <a:latin typeface="Calibri"/>
                <a:ea typeface="Calibri"/>
                <a:cs typeface="Calibri"/>
              </a:rPr>
              <a:t>politike</a:t>
            </a:r>
            <a:r>
              <a:rPr lang="en-US" sz="1800" b="1" dirty="0">
                <a:latin typeface="Calibri"/>
                <a:ea typeface="Calibri"/>
                <a:cs typeface="Calibri"/>
              </a:rPr>
              <a:t> in </a:t>
            </a:r>
            <a:r>
              <a:rPr lang="en-US" sz="1800" b="1" dirty="0" err="1">
                <a:latin typeface="Calibri"/>
                <a:ea typeface="Calibri"/>
                <a:cs typeface="Calibri"/>
              </a:rPr>
              <a:t>lokalne</a:t>
            </a:r>
            <a:r>
              <a:rPr lang="en-US" sz="1800" b="1" dirty="0">
                <a:latin typeface="Calibri"/>
                <a:ea typeface="Calibri"/>
                <a:cs typeface="Calibri"/>
              </a:rPr>
              <a:t> </a:t>
            </a:r>
            <a:r>
              <a:rPr lang="en-US" sz="1800" b="1" dirty="0" err="1">
                <a:latin typeface="Calibri"/>
                <a:ea typeface="Calibri"/>
                <a:cs typeface="Calibri"/>
              </a:rPr>
              <a:t>razvojne</a:t>
            </a:r>
            <a:r>
              <a:rPr lang="en-US" sz="1800" b="1" dirty="0">
                <a:latin typeface="Calibri"/>
                <a:ea typeface="Calibri"/>
                <a:cs typeface="Calibri"/>
              </a:rPr>
              <a:t> </a:t>
            </a:r>
            <a:r>
              <a:rPr lang="en-US" sz="1800" b="1" dirty="0" err="1">
                <a:latin typeface="Calibri"/>
                <a:ea typeface="Calibri"/>
                <a:cs typeface="Calibri"/>
              </a:rPr>
              <a:t>organizacije</a:t>
            </a:r>
            <a:r>
              <a:rPr lang="en-US" sz="1800" b="1" dirty="0">
                <a:latin typeface="Calibri"/>
                <a:ea typeface="Calibri"/>
                <a:cs typeface="Calibri"/>
              </a:rPr>
              <a:t> </a:t>
            </a:r>
            <a:r>
              <a:rPr lang="en-US" sz="1800" dirty="0">
                <a:latin typeface="Calibri"/>
                <a:ea typeface="Calibri"/>
                <a:cs typeface="Calibri"/>
              </a:rPr>
              <a:t>– </a:t>
            </a:r>
            <a:r>
              <a:rPr lang="en-US" sz="1800" dirty="0" err="1">
                <a:latin typeface="Calibri"/>
                <a:ea typeface="Calibri"/>
                <a:cs typeface="Calibri"/>
              </a:rPr>
              <a:t>lokalne</a:t>
            </a:r>
            <a:r>
              <a:rPr lang="en-US" sz="1800" dirty="0">
                <a:latin typeface="Calibri"/>
                <a:ea typeface="Calibri"/>
                <a:cs typeface="Calibri"/>
              </a:rPr>
              <a:t> </a:t>
            </a:r>
            <a:r>
              <a:rPr lang="en-US" sz="1800" dirty="0" err="1">
                <a:latin typeface="Calibri"/>
                <a:ea typeface="Calibri"/>
                <a:cs typeface="Calibri"/>
              </a:rPr>
              <a:t>vlade</a:t>
            </a:r>
            <a:r>
              <a:rPr lang="en-US" sz="1800" dirty="0">
                <a:latin typeface="Calibri"/>
                <a:ea typeface="Calibri"/>
                <a:cs typeface="Calibri"/>
              </a:rPr>
              <a:t>, </a:t>
            </a:r>
            <a:r>
              <a:rPr lang="en-US" sz="1800" dirty="0" err="1">
                <a:latin typeface="Calibri"/>
                <a:ea typeface="Calibri"/>
                <a:cs typeface="Calibri"/>
              </a:rPr>
              <a:t>agencije</a:t>
            </a:r>
            <a:r>
              <a:rPr lang="en-US" sz="1800" dirty="0">
                <a:latin typeface="Calibri"/>
                <a:ea typeface="Calibri"/>
                <a:cs typeface="Calibri"/>
              </a:rPr>
              <a:t> in </a:t>
            </a:r>
            <a:r>
              <a:rPr lang="en-US" sz="1800" dirty="0" err="1">
                <a:latin typeface="Calibri"/>
                <a:ea typeface="Calibri"/>
                <a:cs typeface="Calibri"/>
              </a:rPr>
              <a:t>turistični</a:t>
            </a:r>
            <a:r>
              <a:rPr lang="en-US" sz="1800" dirty="0">
                <a:latin typeface="Calibri"/>
                <a:ea typeface="Calibri"/>
                <a:cs typeface="Calibri"/>
              </a:rPr>
              <a:t> </a:t>
            </a:r>
            <a:r>
              <a:rPr lang="en-US" sz="1800" dirty="0" err="1">
                <a:latin typeface="Calibri"/>
                <a:ea typeface="Calibri"/>
                <a:cs typeface="Calibri"/>
              </a:rPr>
              <a:t>sveti</a:t>
            </a:r>
            <a:r>
              <a:rPr lang="en-US" sz="1800" dirty="0">
                <a:latin typeface="Calibri"/>
                <a:ea typeface="Calibri"/>
                <a:cs typeface="Calibri"/>
              </a:rPr>
              <a:t> </a:t>
            </a:r>
            <a:r>
              <a:rPr lang="en-US" sz="1800" dirty="0" err="1">
                <a:latin typeface="Calibri"/>
                <a:ea typeface="Calibri"/>
                <a:cs typeface="Calibri"/>
              </a:rPr>
              <a:t>lahko</a:t>
            </a:r>
            <a:r>
              <a:rPr lang="en-US" sz="1800" dirty="0">
                <a:latin typeface="Calibri"/>
                <a:ea typeface="Calibri"/>
                <a:cs typeface="Calibri"/>
              </a:rPr>
              <a:t> </a:t>
            </a:r>
            <a:r>
              <a:rPr lang="en-US" sz="1800" dirty="0" err="1">
                <a:latin typeface="Calibri"/>
                <a:ea typeface="Calibri"/>
                <a:cs typeface="Calibri"/>
              </a:rPr>
              <a:t>uporabijo</a:t>
            </a:r>
            <a:r>
              <a:rPr lang="en-US" sz="1800" dirty="0">
                <a:latin typeface="Calibri"/>
                <a:ea typeface="Calibri"/>
                <a:cs typeface="Calibri"/>
              </a:rPr>
              <a:t> </a:t>
            </a:r>
            <a:r>
              <a:rPr lang="en-US" sz="1800" dirty="0" err="1">
                <a:latin typeface="Calibri"/>
                <a:ea typeface="Calibri"/>
                <a:cs typeface="Calibri"/>
              </a:rPr>
              <a:t>vire</a:t>
            </a:r>
            <a:r>
              <a:rPr lang="en-US" sz="1800" dirty="0">
                <a:latin typeface="Calibri"/>
                <a:ea typeface="Calibri"/>
                <a:cs typeface="Calibri"/>
              </a:rPr>
              <a:t> Epic Stays za </a:t>
            </a:r>
            <a:r>
              <a:rPr lang="en-US" sz="1800" dirty="0" err="1">
                <a:latin typeface="Calibri"/>
                <a:ea typeface="Calibri"/>
                <a:cs typeface="Calibri"/>
              </a:rPr>
              <a:t>spodbujanje</a:t>
            </a:r>
            <a:r>
              <a:rPr lang="en-US" sz="1800" dirty="0">
                <a:latin typeface="Calibri"/>
                <a:ea typeface="Calibri"/>
                <a:cs typeface="Calibri"/>
              </a:rPr>
              <a:t> </a:t>
            </a:r>
            <a:r>
              <a:rPr lang="en-US" sz="1800" dirty="0" err="1">
                <a:latin typeface="Calibri"/>
                <a:ea typeface="Calibri"/>
                <a:cs typeface="Calibri"/>
              </a:rPr>
              <a:t>trajnostnih</a:t>
            </a:r>
            <a:r>
              <a:rPr lang="en-US" sz="1800" dirty="0">
                <a:latin typeface="Calibri"/>
                <a:ea typeface="Calibri"/>
                <a:cs typeface="Calibri"/>
              </a:rPr>
              <a:t> </a:t>
            </a:r>
            <a:r>
              <a:rPr lang="en-US" sz="1800" dirty="0" err="1">
                <a:latin typeface="Calibri"/>
                <a:ea typeface="Calibri"/>
                <a:cs typeface="Calibri"/>
              </a:rPr>
              <a:t>turističnih</a:t>
            </a:r>
            <a:r>
              <a:rPr lang="en-US" sz="1800" dirty="0">
                <a:latin typeface="Calibri"/>
                <a:ea typeface="Calibri"/>
                <a:cs typeface="Calibri"/>
              </a:rPr>
              <a:t> </a:t>
            </a:r>
            <a:r>
              <a:rPr lang="en-US" sz="1800" dirty="0" err="1">
                <a:latin typeface="Calibri"/>
                <a:ea typeface="Calibri"/>
                <a:cs typeface="Calibri"/>
              </a:rPr>
              <a:t>praks</a:t>
            </a:r>
            <a:r>
              <a:rPr lang="en-US" sz="1800" dirty="0">
                <a:latin typeface="Calibri"/>
                <a:ea typeface="Calibri"/>
                <a:cs typeface="Calibri"/>
              </a:rPr>
              <a:t> in </a:t>
            </a:r>
            <a:r>
              <a:rPr lang="en-US" sz="1800" dirty="0" err="1">
                <a:latin typeface="Calibri"/>
                <a:ea typeface="Calibri"/>
                <a:cs typeface="Calibri"/>
              </a:rPr>
              <a:t>privabljanje</a:t>
            </a:r>
            <a:r>
              <a:rPr lang="en-US" sz="1800" dirty="0">
                <a:latin typeface="Calibri"/>
                <a:ea typeface="Calibri"/>
                <a:cs typeface="Calibri"/>
              </a:rPr>
              <a:t> </a:t>
            </a:r>
            <a:r>
              <a:rPr lang="en-US" sz="1800" dirty="0" err="1">
                <a:latin typeface="Calibri"/>
                <a:ea typeface="Calibri"/>
                <a:cs typeface="Calibri"/>
              </a:rPr>
              <a:t>nove</a:t>
            </a:r>
            <a:r>
              <a:rPr lang="en-US" sz="1800" dirty="0">
                <a:latin typeface="Calibri"/>
                <a:ea typeface="Calibri"/>
                <a:cs typeface="Calibri"/>
              </a:rPr>
              <a:t> </a:t>
            </a:r>
            <a:r>
              <a:rPr lang="en-US" sz="1800" dirty="0" err="1">
                <a:latin typeface="Calibri"/>
                <a:ea typeface="Calibri"/>
                <a:cs typeface="Calibri"/>
              </a:rPr>
              <a:t>valove</a:t>
            </a:r>
            <a:r>
              <a:rPr lang="en-US" sz="1800" dirty="0">
                <a:latin typeface="Calibri"/>
                <a:ea typeface="Calibri"/>
                <a:cs typeface="Calibri"/>
              </a:rPr>
              <a:t> </a:t>
            </a:r>
            <a:r>
              <a:rPr lang="en-US" sz="1800" dirty="0" err="1">
                <a:latin typeface="Calibri"/>
                <a:ea typeface="Calibri"/>
                <a:cs typeface="Calibri"/>
              </a:rPr>
              <a:t>ekološko</a:t>
            </a:r>
            <a:r>
              <a:rPr lang="en-US" sz="1800" dirty="0">
                <a:latin typeface="Calibri"/>
                <a:ea typeface="Calibri"/>
                <a:cs typeface="Calibri"/>
              </a:rPr>
              <a:t> </a:t>
            </a:r>
            <a:r>
              <a:rPr lang="en-US" sz="1800" dirty="0" err="1">
                <a:latin typeface="Calibri"/>
                <a:ea typeface="Calibri"/>
                <a:cs typeface="Calibri"/>
              </a:rPr>
              <a:t>ozaveščenih</a:t>
            </a:r>
            <a:r>
              <a:rPr lang="en-US" sz="1800" dirty="0">
                <a:latin typeface="Calibri"/>
                <a:ea typeface="Calibri"/>
                <a:cs typeface="Calibri"/>
              </a:rPr>
              <a:t> </a:t>
            </a:r>
            <a:r>
              <a:rPr lang="en-US" sz="1800" dirty="0" err="1">
                <a:latin typeface="Calibri"/>
                <a:ea typeface="Calibri"/>
                <a:cs typeface="Calibri"/>
              </a:rPr>
              <a:t>potnikov</a:t>
            </a:r>
            <a:r>
              <a:rPr lang="en-US" sz="1800" dirty="0">
                <a:latin typeface="Calibri"/>
                <a:ea typeface="Calibri"/>
                <a:cs typeface="Calibri"/>
              </a:rPr>
              <a:t>.</a:t>
            </a:r>
          </a:p>
          <a:p>
            <a:pPr marL="342900" indent="-342900" algn="l">
              <a:lnSpc>
                <a:spcPct val="100000"/>
              </a:lnSpc>
              <a:buFont typeface="+mj-lt"/>
              <a:buAutoNum type="arabicPeriod"/>
            </a:pPr>
            <a:endParaRPr lang="en-US" sz="1800" dirty="0">
              <a:latin typeface="Calibri"/>
              <a:ea typeface="Calibri"/>
              <a:cs typeface="Calibri"/>
            </a:endParaRPr>
          </a:p>
          <a:p>
            <a:pPr marL="342900" indent="-342900" algn="l">
              <a:lnSpc>
                <a:spcPct val="100000"/>
              </a:lnSpc>
              <a:buFont typeface="+mj-lt"/>
              <a:buAutoNum type="arabicPeriod"/>
            </a:pPr>
            <a:r>
              <a:rPr lang="en-US" sz="1800" b="1" dirty="0" err="1">
                <a:latin typeface="Calibri"/>
                <a:ea typeface="Calibri"/>
                <a:cs typeface="Calibri"/>
              </a:rPr>
              <a:t>Izobraževalci</a:t>
            </a:r>
            <a:r>
              <a:rPr lang="en-US" sz="1800" b="1" dirty="0">
                <a:latin typeface="Calibri"/>
                <a:ea typeface="Calibri"/>
                <a:cs typeface="Calibri"/>
              </a:rPr>
              <a:t> </a:t>
            </a:r>
            <a:r>
              <a:rPr lang="en-US" sz="1800" b="1" dirty="0" err="1">
                <a:latin typeface="Calibri"/>
                <a:ea typeface="Calibri"/>
                <a:cs typeface="Calibri"/>
              </a:rPr>
              <a:t>poklicnega</a:t>
            </a:r>
            <a:r>
              <a:rPr lang="en-US" sz="1800" b="1" dirty="0">
                <a:latin typeface="Calibri"/>
                <a:ea typeface="Calibri"/>
                <a:cs typeface="Calibri"/>
              </a:rPr>
              <a:t> </a:t>
            </a:r>
            <a:r>
              <a:rPr lang="en-US" sz="1800" b="1" dirty="0" err="1">
                <a:latin typeface="Calibri"/>
                <a:ea typeface="Calibri"/>
                <a:cs typeface="Calibri"/>
              </a:rPr>
              <a:t>izobraževanja</a:t>
            </a:r>
            <a:r>
              <a:rPr lang="en-US" sz="1800" b="1" dirty="0">
                <a:latin typeface="Calibri"/>
                <a:ea typeface="Calibri"/>
                <a:cs typeface="Calibri"/>
              </a:rPr>
              <a:t> in </a:t>
            </a:r>
            <a:r>
              <a:rPr lang="en-US" sz="1800" b="1" dirty="0" err="1">
                <a:latin typeface="Calibri"/>
                <a:ea typeface="Calibri"/>
                <a:cs typeface="Calibri"/>
              </a:rPr>
              <a:t>usposabljanja</a:t>
            </a:r>
            <a:r>
              <a:rPr lang="en-US" sz="1800" b="1" dirty="0">
                <a:latin typeface="Calibri"/>
                <a:ea typeface="Calibri"/>
                <a:cs typeface="Calibri"/>
              </a:rPr>
              <a:t> (VET) </a:t>
            </a:r>
            <a:r>
              <a:rPr lang="en-US" sz="1800" dirty="0">
                <a:latin typeface="Calibri"/>
                <a:ea typeface="Calibri"/>
                <a:cs typeface="Calibri"/>
              </a:rPr>
              <a:t>– Epic Stays </a:t>
            </a:r>
            <a:r>
              <a:rPr lang="en-US" sz="1800" dirty="0" err="1">
                <a:latin typeface="Calibri"/>
                <a:ea typeface="Calibri"/>
                <a:cs typeface="Calibri"/>
              </a:rPr>
              <a:t>ponuja</a:t>
            </a:r>
            <a:r>
              <a:rPr lang="en-US" sz="1800" dirty="0">
                <a:latin typeface="Calibri"/>
                <a:ea typeface="Calibri"/>
                <a:cs typeface="Calibri"/>
              </a:rPr>
              <a:t> </a:t>
            </a:r>
            <a:r>
              <a:rPr lang="en-US" sz="1800" dirty="0" err="1">
                <a:latin typeface="Calibri"/>
                <a:ea typeface="Calibri"/>
                <a:cs typeface="Calibri"/>
              </a:rPr>
              <a:t>takoj</a:t>
            </a:r>
            <a:r>
              <a:rPr lang="en-US" sz="1800" dirty="0">
                <a:latin typeface="Calibri"/>
                <a:ea typeface="Calibri"/>
                <a:cs typeface="Calibri"/>
              </a:rPr>
              <a:t> </a:t>
            </a:r>
            <a:r>
              <a:rPr lang="en-US" sz="1800" dirty="0" err="1">
                <a:latin typeface="Calibri"/>
                <a:ea typeface="Calibri"/>
                <a:cs typeface="Calibri"/>
              </a:rPr>
              <a:t>uporabna</a:t>
            </a:r>
            <a:r>
              <a:rPr lang="en-US" sz="1800" dirty="0">
                <a:latin typeface="Calibri"/>
                <a:ea typeface="Calibri"/>
                <a:cs typeface="Calibri"/>
              </a:rPr>
              <a:t> </a:t>
            </a:r>
            <a:r>
              <a:rPr lang="en-US" sz="1800" dirty="0" err="1">
                <a:latin typeface="Calibri"/>
                <a:ea typeface="Calibri"/>
                <a:cs typeface="Calibri"/>
              </a:rPr>
              <a:t>izobraževalna</a:t>
            </a:r>
            <a:r>
              <a:rPr lang="en-US" sz="1800" dirty="0">
                <a:latin typeface="Calibri"/>
                <a:ea typeface="Calibri"/>
                <a:cs typeface="Calibri"/>
              </a:rPr>
              <a:t> </a:t>
            </a:r>
            <a:r>
              <a:rPr lang="en-US" sz="1800" dirty="0" err="1">
                <a:latin typeface="Calibri"/>
                <a:ea typeface="Calibri"/>
                <a:cs typeface="Calibri"/>
              </a:rPr>
              <a:t>gradiva</a:t>
            </a:r>
            <a:r>
              <a:rPr lang="en-US" sz="1800" dirty="0">
                <a:latin typeface="Calibri"/>
                <a:ea typeface="Calibri"/>
                <a:cs typeface="Calibri"/>
              </a:rPr>
              <a:t>, ki </a:t>
            </a:r>
            <a:r>
              <a:rPr lang="en-US" sz="1800" dirty="0" err="1">
                <a:latin typeface="Calibri"/>
                <a:ea typeface="Calibri"/>
                <a:cs typeface="Calibri"/>
              </a:rPr>
              <a:t>izobraževalcem</a:t>
            </a:r>
            <a:r>
              <a:rPr lang="en-US" sz="1800" dirty="0">
                <a:latin typeface="Calibri"/>
                <a:ea typeface="Calibri"/>
                <a:cs typeface="Calibri"/>
              </a:rPr>
              <a:t> </a:t>
            </a:r>
            <a:r>
              <a:rPr lang="en-US" sz="1800" dirty="0" err="1">
                <a:latin typeface="Calibri"/>
                <a:ea typeface="Calibri"/>
                <a:cs typeface="Calibri"/>
              </a:rPr>
              <a:t>omogočajo</a:t>
            </a:r>
            <a:r>
              <a:rPr lang="en-US" sz="1800" dirty="0">
                <a:latin typeface="Calibri"/>
                <a:ea typeface="Calibri"/>
                <a:cs typeface="Calibri"/>
              </a:rPr>
              <a:t> </a:t>
            </a:r>
            <a:r>
              <a:rPr lang="en-US" sz="1800" dirty="0" err="1">
                <a:latin typeface="Calibri"/>
                <a:ea typeface="Calibri"/>
                <a:cs typeface="Calibri"/>
              </a:rPr>
              <a:t>poučevanje</a:t>
            </a:r>
            <a:r>
              <a:rPr lang="en-US" sz="1800" dirty="0">
                <a:latin typeface="Calibri"/>
                <a:ea typeface="Calibri"/>
                <a:cs typeface="Calibri"/>
              </a:rPr>
              <a:t> </a:t>
            </a:r>
            <a:r>
              <a:rPr lang="en-US" sz="1800" dirty="0" err="1">
                <a:latin typeface="Calibri"/>
                <a:ea typeface="Calibri"/>
                <a:cs typeface="Calibri"/>
              </a:rPr>
              <a:t>veščin</a:t>
            </a:r>
            <a:r>
              <a:rPr lang="en-US" sz="1800" dirty="0">
                <a:latin typeface="Calibri"/>
                <a:ea typeface="Calibri"/>
                <a:cs typeface="Calibri"/>
              </a:rPr>
              <a:t>, </a:t>
            </a:r>
            <a:r>
              <a:rPr lang="en-US" sz="1800" dirty="0" err="1">
                <a:latin typeface="Calibri"/>
                <a:ea typeface="Calibri"/>
                <a:cs typeface="Calibri"/>
              </a:rPr>
              <a:t>potrebnih</a:t>
            </a:r>
            <a:r>
              <a:rPr lang="en-US" sz="1800" dirty="0">
                <a:latin typeface="Calibri"/>
                <a:ea typeface="Calibri"/>
                <a:cs typeface="Calibri"/>
              </a:rPr>
              <a:t> za </a:t>
            </a:r>
            <a:r>
              <a:rPr lang="en-US" sz="1800" dirty="0" err="1">
                <a:latin typeface="Calibri"/>
                <a:ea typeface="Calibri"/>
                <a:cs typeface="Calibri"/>
              </a:rPr>
              <a:t>gradnjo</a:t>
            </a:r>
            <a:r>
              <a:rPr lang="en-US" sz="1800" dirty="0">
                <a:latin typeface="Calibri"/>
                <a:ea typeface="Calibri"/>
                <a:cs typeface="Calibri"/>
              </a:rPr>
              <a:t> </a:t>
            </a:r>
            <a:r>
              <a:rPr lang="en-US" sz="1800" dirty="0" err="1">
                <a:latin typeface="Calibri"/>
                <a:ea typeface="Calibri"/>
                <a:cs typeface="Calibri"/>
              </a:rPr>
              <a:t>odpornega</a:t>
            </a:r>
            <a:r>
              <a:rPr lang="en-US" sz="1800" dirty="0">
                <a:latin typeface="Calibri"/>
                <a:ea typeface="Calibri"/>
                <a:cs typeface="Calibri"/>
              </a:rPr>
              <a:t>, </a:t>
            </a:r>
            <a:r>
              <a:rPr lang="en-US" sz="1800" dirty="0" err="1">
                <a:latin typeface="Calibri"/>
                <a:ea typeface="Calibri"/>
                <a:cs typeface="Calibri"/>
              </a:rPr>
              <a:t>ekološkega</a:t>
            </a:r>
            <a:r>
              <a:rPr lang="en-US" sz="1800" dirty="0">
                <a:latin typeface="Calibri"/>
                <a:ea typeface="Calibri"/>
                <a:cs typeface="Calibri"/>
              </a:rPr>
              <a:t> </a:t>
            </a:r>
            <a:r>
              <a:rPr lang="en-US" sz="1800" dirty="0" err="1">
                <a:latin typeface="Calibri"/>
                <a:ea typeface="Calibri"/>
                <a:cs typeface="Calibri"/>
              </a:rPr>
              <a:t>turističnega</a:t>
            </a:r>
            <a:r>
              <a:rPr lang="en-US" sz="1800" dirty="0">
                <a:latin typeface="Calibri"/>
                <a:ea typeface="Calibri"/>
                <a:cs typeface="Calibri"/>
              </a:rPr>
              <a:t> </a:t>
            </a:r>
            <a:r>
              <a:rPr lang="en-US" sz="1800" dirty="0" err="1">
                <a:latin typeface="Calibri"/>
                <a:ea typeface="Calibri"/>
                <a:cs typeface="Calibri"/>
              </a:rPr>
              <a:t>sektorja</a:t>
            </a:r>
            <a:r>
              <a:rPr lang="en-US" sz="1800" dirty="0">
                <a:latin typeface="Calibri"/>
                <a:ea typeface="Calibri"/>
                <a:cs typeface="Calibri"/>
              </a:rPr>
              <a:t>. </a:t>
            </a:r>
          </a:p>
          <a:p>
            <a:pPr marL="342900" indent="-342900" algn="l">
              <a:lnSpc>
                <a:spcPct val="100000"/>
              </a:lnSpc>
              <a:buFont typeface="+mj-lt"/>
              <a:buAutoNum type="arabicPeriod"/>
            </a:pPr>
            <a:endParaRPr lang="en-US" sz="1800" dirty="0">
              <a:latin typeface="Calibri"/>
              <a:ea typeface="Calibri"/>
              <a:cs typeface="Calibri"/>
            </a:endParaRPr>
          </a:p>
          <a:p>
            <a:pPr marL="342900" indent="-342900" algn="l">
              <a:lnSpc>
                <a:spcPct val="100000"/>
              </a:lnSpc>
              <a:buFont typeface="+mj-lt"/>
              <a:buAutoNum type="arabicPeriod"/>
            </a:pPr>
            <a:r>
              <a:rPr lang="en-US" sz="1800" b="1" dirty="0" err="1">
                <a:latin typeface="Calibri"/>
                <a:ea typeface="Calibri"/>
                <a:cs typeface="Calibri"/>
              </a:rPr>
              <a:t>Potniki</a:t>
            </a:r>
            <a:r>
              <a:rPr lang="en-US" sz="1800" b="1" dirty="0">
                <a:latin typeface="Calibri"/>
                <a:ea typeface="Calibri"/>
                <a:cs typeface="Calibri"/>
              </a:rPr>
              <a:t> in </a:t>
            </a:r>
            <a:r>
              <a:rPr lang="en-US" sz="1800" b="1" dirty="0" err="1">
                <a:latin typeface="Calibri"/>
                <a:ea typeface="Calibri"/>
                <a:cs typeface="Calibri"/>
              </a:rPr>
              <a:t>digitalni</a:t>
            </a:r>
            <a:r>
              <a:rPr lang="en-US" sz="1800" b="1" dirty="0">
                <a:latin typeface="Calibri"/>
                <a:ea typeface="Calibri"/>
                <a:cs typeface="Calibri"/>
              </a:rPr>
              <a:t> </a:t>
            </a:r>
            <a:r>
              <a:rPr lang="en-US" sz="1800" b="1" dirty="0" err="1">
                <a:latin typeface="Calibri"/>
                <a:ea typeface="Calibri"/>
                <a:cs typeface="Calibri"/>
              </a:rPr>
              <a:t>nomadi</a:t>
            </a:r>
            <a:r>
              <a:rPr lang="en-US" sz="1800" b="1" dirty="0">
                <a:latin typeface="Calibri"/>
                <a:ea typeface="Calibri"/>
                <a:cs typeface="Calibri"/>
              </a:rPr>
              <a:t> </a:t>
            </a:r>
            <a:r>
              <a:rPr lang="en-US" sz="1800" dirty="0">
                <a:latin typeface="Calibri"/>
                <a:ea typeface="Calibri"/>
                <a:cs typeface="Calibri"/>
              </a:rPr>
              <a:t>– </a:t>
            </a:r>
            <a:r>
              <a:rPr lang="en-US" sz="1800" dirty="0" err="1">
                <a:latin typeface="Calibri"/>
                <a:ea typeface="Calibri"/>
                <a:cs typeface="Calibri"/>
              </a:rPr>
              <a:t>Čeprav</a:t>
            </a:r>
            <a:r>
              <a:rPr lang="en-US" sz="1800" dirty="0">
                <a:latin typeface="Calibri"/>
                <a:ea typeface="Calibri"/>
                <a:cs typeface="Calibri"/>
              </a:rPr>
              <a:t> </a:t>
            </a:r>
            <a:r>
              <a:rPr lang="en-US" sz="1800" dirty="0" err="1">
                <a:latin typeface="Calibri"/>
                <a:ea typeface="Calibri"/>
                <a:cs typeface="Calibri"/>
              </a:rPr>
              <a:t>niso</a:t>
            </a:r>
            <a:r>
              <a:rPr lang="en-US" sz="1800" dirty="0">
                <a:latin typeface="Calibri"/>
                <a:ea typeface="Calibri"/>
                <a:cs typeface="Calibri"/>
              </a:rPr>
              <a:t> </a:t>
            </a:r>
            <a:r>
              <a:rPr lang="en-US" sz="1800" dirty="0" err="1">
                <a:latin typeface="Calibri"/>
                <a:ea typeface="Calibri"/>
                <a:cs typeface="Calibri"/>
              </a:rPr>
              <a:t>primarna</a:t>
            </a:r>
            <a:r>
              <a:rPr lang="en-US" sz="1800" dirty="0">
                <a:latin typeface="Calibri"/>
                <a:ea typeface="Calibri"/>
                <a:cs typeface="Calibri"/>
              </a:rPr>
              <a:t> </a:t>
            </a:r>
            <a:r>
              <a:rPr lang="en-US" sz="1800" dirty="0" err="1">
                <a:latin typeface="Calibri"/>
                <a:ea typeface="Calibri"/>
                <a:cs typeface="Calibri"/>
              </a:rPr>
              <a:t>ciljna</a:t>
            </a:r>
            <a:r>
              <a:rPr lang="en-US" sz="1800" dirty="0">
                <a:latin typeface="Calibri"/>
                <a:ea typeface="Calibri"/>
                <a:cs typeface="Calibri"/>
              </a:rPr>
              <a:t> </a:t>
            </a:r>
            <a:r>
              <a:rPr lang="en-US" sz="1800" dirty="0" err="1">
                <a:latin typeface="Calibri"/>
                <a:ea typeface="Calibri"/>
                <a:cs typeface="Calibri"/>
              </a:rPr>
              <a:t>skupina</a:t>
            </a:r>
            <a:r>
              <a:rPr lang="en-US" sz="1800" dirty="0">
                <a:latin typeface="Calibri"/>
                <a:ea typeface="Calibri"/>
                <a:cs typeface="Calibri"/>
              </a:rPr>
              <a:t>, </a:t>
            </a:r>
            <a:r>
              <a:rPr lang="en-US" sz="1800" dirty="0" err="1">
                <a:latin typeface="Calibri"/>
                <a:ea typeface="Calibri"/>
                <a:cs typeface="Calibri"/>
              </a:rPr>
              <a:t>potniki</a:t>
            </a:r>
            <a:r>
              <a:rPr lang="en-US" sz="1800" dirty="0">
                <a:latin typeface="Calibri"/>
                <a:ea typeface="Calibri"/>
                <a:cs typeface="Calibri"/>
              </a:rPr>
              <a:t> </a:t>
            </a:r>
            <a:r>
              <a:rPr lang="en-US" sz="1800" dirty="0" err="1">
                <a:latin typeface="Calibri"/>
                <a:ea typeface="Calibri"/>
                <a:cs typeface="Calibri"/>
              </a:rPr>
              <a:t>na</a:t>
            </a:r>
            <a:r>
              <a:rPr lang="en-US" sz="1800" dirty="0">
                <a:latin typeface="Calibri"/>
                <a:ea typeface="Calibri"/>
                <a:cs typeface="Calibri"/>
              </a:rPr>
              <a:t> </a:t>
            </a:r>
            <a:r>
              <a:rPr lang="en-US" sz="1800" dirty="0" err="1">
                <a:latin typeface="Calibri"/>
                <a:ea typeface="Calibri"/>
                <a:cs typeface="Calibri"/>
              </a:rPr>
              <a:t>koncu</a:t>
            </a:r>
            <a:r>
              <a:rPr lang="en-US" sz="1800" dirty="0">
                <a:latin typeface="Calibri"/>
                <a:ea typeface="Calibri"/>
                <a:cs typeface="Calibri"/>
              </a:rPr>
              <a:t> </a:t>
            </a:r>
            <a:r>
              <a:rPr lang="en-US" sz="1800" dirty="0" err="1">
                <a:latin typeface="Calibri"/>
                <a:ea typeface="Calibri"/>
                <a:cs typeface="Calibri"/>
              </a:rPr>
              <a:t>koristijo</a:t>
            </a:r>
            <a:r>
              <a:rPr lang="en-US" sz="1800" dirty="0">
                <a:latin typeface="Calibri"/>
                <a:ea typeface="Calibri"/>
                <a:cs typeface="Calibri"/>
              </a:rPr>
              <a:t> od </a:t>
            </a:r>
            <a:r>
              <a:rPr lang="en-US" sz="1800" dirty="0" err="1">
                <a:latin typeface="Calibri"/>
                <a:ea typeface="Calibri"/>
                <a:cs typeface="Calibri"/>
              </a:rPr>
              <a:t>edinstvenih</a:t>
            </a:r>
            <a:r>
              <a:rPr lang="en-US" sz="1800" dirty="0">
                <a:latin typeface="Calibri"/>
                <a:ea typeface="Calibri"/>
                <a:cs typeface="Calibri"/>
              </a:rPr>
              <a:t>, </a:t>
            </a:r>
            <a:r>
              <a:rPr lang="en-US" sz="1800" dirty="0" err="1">
                <a:latin typeface="Calibri"/>
                <a:ea typeface="Calibri"/>
                <a:cs typeface="Calibri"/>
              </a:rPr>
              <a:t>okolju</a:t>
            </a:r>
            <a:r>
              <a:rPr lang="en-US" sz="1800" dirty="0">
                <a:latin typeface="Calibri"/>
                <a:ea typeface="Calibri"/>
                <a:cs typeface="Calibri"/>
              </a:rPr>
              <a:t> </a:t>
            </a:r>
            <a:r>
              <a:rPr lang="en-US" sz="1800" dirty="0" err="1">
                <a:latin typeface="Calibri"/>
                <a:ea typeface="Calibri"/>
                <a:cs typeface="Calibri"/>
              </a:rPr>
              <a:t>prijaznih</a:t>
            </a:r>
            <a:r>
              <a:rPr lang="en-US" sz="1800" dirty="0">
                <a:latin typeface="Calibri"/>
                <a:ea typeface="Calibri"/>
                <a:cs typeface="Calibri"/>
              </a:rPr>
              <a:t> </a:t>
            </a:r>
            <a:r>
              <a:rPr lang="en-US" sz="1800" dirty="0" err="1">
                <a:latin typeface="Calibri"/>
                <a:ea typeface="Calibri"/>
                <a:cs typeface="Calibri"/>
              </a:rPr>
              <a:t>namestitev</a:t>
            </a:r>
            <a:r>
              <a:rPr lang="en-US" sz="1800" dirty="0">
                <a:latin typeface="Calibri"/>
                <a:ea typeface="Calibri"/>
                <a:cs typeface="Calibri"/>
              </a:rPr>
              <a:t>, </a:t>
            </a:r>
            <a:r>
              <a:rPr lang="en-US" sz="1800" dirty="0" err="1">
                <a:latin typeface="Calibri"/>
                <a:ea typeface="Calibri"/>
                <a:cs typeface="Calibri"/>
              </a:rPr>
              <a:t>razvitih</a:t>
            </a:r>
            <a:r>
              <a:rPr lang="en-US" sz="1800" dirty="0">
                <a:latin typeface="Calibri"/>
                <a:ea typeface="Calibri"/>
                <a:cs typeface="Calibri"/>
              </a:rPr>
              <a:t> </a:t>
            </a:r>
            <a:r>
              <a:rPr lang="en-US" sz="1800" dirty="0" err="1">
                <a:latin typeface="Calibri"/>
                <a:ea typeface="Calibri"/>
                <a:cs typeface="Calibri"/>
              </a:rPr>
              <a:t>prek</a:t>
            </a:r>
            <a:r>
              <a:rPr lang="en-US" sz="1800" dirty="0">
                <a:latin typeface="Calibri"/>
                <a:ea typeface="Calibri"/>
                <a:cs typeface="Calibri"/>
              </a:rPr>
              <a:t> Epic Stays, ki </a:t>
            </a:r>
            <a:r>
              <a:rPr lang="en-US" sz="1800" dirty="0" err="1">
                <a:latin typeface="Calibri"/>
                <a:ea typeface="Calibri"/>
                <a:cs typeface="Calibri"/>
              </a:rPr>
              <a:t>jim</a:t>
            </a:r>
            <a:r>
              <a:rPr lang="en-US" sz="1800" dirty="0">
                <a:latin typeface="Calibri"/>
                <a:ea typeface="Calibri"/>
                <a:cs typeface="Calibri"/>
              </a:rPr>
              <a:t> </a:t>
            </a:r>
            <a:r>
              <a:rPr lang="en-US" sz="1800" dirty="0" err="1">
                <a:latin typeface="Calibri"/>
                <a:ea typeface="Calibri"/>
                <a:cs typeface="Calibri"/>
              </a:rPr>
              <a:t>ponujajo</a:t>
            </a:r>
            <a:r>
              <a:rPr lang="en-US" sz="1800" dirty="0">
                <a:latin typeface="Calibri"/>
                <a:ea typeface="Calibri"/>
                <a:cs typeface="Calibri"/>
              </a:rPr>
              <a:t> </a:t>
            </a:r>
            <a:r>
              <a:rPr lang="en-US" sz="1800" dirty="0" err="1">
                <a:latin typeface="Calibri"/>
                <a:ea typeface="Calibri"/>
                <a:cs typeface="Calibri"/>
              </a:rPr>
              <a:t>več</a:t>
            </a:r>
            <a:r>
              <a:rPr lang="en-US" sz="1800" dirty="0">
                <a:latin typeface="Calibri"/>
                <a:ea typeface="Calibri"/>
                <a:cs typeface="Calibri"/>
              </a:rPr>
              <a:t> </a:t>
            </a:r>
            <a:r>
              <a:rPr lang="en-US" sz="1800" dirty="0" err="1">
                <a:latin typeface="Calibri"/>
                <a:ea typeface="Calibri"/>
                <a:cs typeface="Calibri"/>
              </a:rPr>
              <a:t>izbire</a:t>
            </a:r>
            <a:r>
              <a:rPr lang="en-US" sz="1800" dirty="0">
                <a:latin typeface="Calibri"/>
                <a:ea typeface="Calibri"/>
                <a:cs typeface="Calibri"/>
              </a:rPr>
              <a:t>, ki je v </a:t>
            </a:r>
            <a:r>
              <a:rPr lang="en-US" sz="1800" dirty="0" err="1">
                <a:latin typeface="Calibri"/>
                <a:ea typeface="Calibri"/>
                <a:cs typeface="Calibri"/>
              </a:rPr>
              <a:t>skladu</a:t>
            </a:r>
            <a:r>
              <a:rPr lang="en-US" sz="1800" dirty="0">
                <a:latin typeface="Calibri"/>
                <a:ea typeface="Calibri"/>
                <a:cs typeface="Calibri"/>
              </a:rPr>
              <a:t> z </a:t>
            </a:r>
            <a:r>
              <a:rPr lang="en-US" sz="1800" dirty="0" err="1">
                <a:latin typeface="Calibri"/>
                <a:ea typeface="Calibri"/>
                <a:cs typeface="Calibri"/>
              </a:rPr>
              <a:t>vrednotami</a:t>
            </a:r>
            <a:r>
              <a:rPr lang="en-US" sz="1800" dirty="0">
                <a:latin typeface="Calibri"/>
                <a:ea typeface="Calibri"/>
                <a:cs typeface="Calibri"/>
              </a:rPr>
              <a:t> </a:t>
            </a:r>
            <a:r>
              <a:rPr lang="en-US" sz="1800" dirty="0" err="1">
                <a:latin typeface="Calibri"/>
                <a:ea typeface="Calibri"/>
                <a:cs typeface="Calibri"/>
              </a:rPr>
              <a:t>trajnosti</a:t>
            </a:r>
            <a:r>
              <a:rPr lang="en-US" sz="1800" dirty="0">
                <a:latin typeface="Calibri"/>
                <a:ea typeface="Calibri"/>
                <a:cs typeface="Calibri"/>
              </a:rPr>
              <a:t> in </a:t>
            </a:r>
            <a:r>
              <a:rPr lang="en-US" sz="1800" dirty="0" err="1">
                <a:latin typeface="Calibri"/>
                <a:ea typeface="Calibri"/>
                <a:cs typeface="Calibri"/>
              </a:rPr>
              <a:t>avtentičnimi</a:t>
            </a:r>
            <a:r>
              <a:rPr lang="en-US" sz="1800" dirty="0">
                <a:latin typeface="Calibri"/>
                <a:ea typeface="Calibri"/>
                <a:cs typeface="Calibri"/>
              </a:rPr>
              <a:t> </a:t>
            </a:r>
            <a:r>
              <a:rPr lang="en-US" sz="1800" dirty="0" err="1">
                <a:latin typeface="Calibri"/>
                <a:ea typeface="Calibri"/>
                <a:cs typeface="Calibri"/>
              </a:rPr>
              <a:t>potovalnimi</a:t>
            </a:r>
            <a:r>
              <a:rPr lang="en-US" sz="1800" dirty="0">
                <a:latin typeface="Calibri"/>
                <a:ea typeface="Calibri"/>
                <a:cs typeface="Calibri"/>
              </a:rPr>
              <a:t> </a:t>
            </a:r>
            <a:r>
              <a:rPr lang="en-US" sz="1800" dirty="0" err="1">
                <a:latin typeface="Calibri"/>
                <a:ea typeface="Calibri"/>
                <a:cs typeface="Calibri"/>
              </a:rPr>
              <a:t>izkušnjami</a:t>
            </a:r>
            <a:r>
              <a:rPr lang="en-US" sz="1800" dirty="0">
                <a:latin typeface="Calibri"/>
                <a:ea typeface="Calibri"/>
                <a:cs typeface="Calibri"/>
              </a:rPr>
              <a:t>.</a:t>
            </a:r>
          </a:p>
          <a:p>
            <a:pPr>
              <a:lnSpc>
                <a:spcPct val="100000"/>
              </a:lnSpc>
            </a:pPr>
            <a:endParaRPr lang="en-IE" dirty="0"/>
          </a:p>
        </p:txBody>
      </p:sp>
      <p:sp>
        <p:nvSpPr>
          <p:cNvPr id="6" name="Text Placeholder 27">
            <a:extLst>
              <a:ext uri="{FF2B5EF4-FFF2-40B4-BE49-F238E27FC236}">
                <a16:creationId xmlns:a16="http://schemas.microsoft.com/office/drawing/2014/main" id="{38DF7D20-F9C9-240C-9452-D3FD66E28042}"/>
              </a:ext>
            </a:extLst>
          </p:cNvPr>
          <p:cNvSpPr txBox="1">
            <a:spLocks/>
          </p:cNvSpPr>
          <p:nvPr/>
        </p:nvSpPr>
        <p:spPr>
          <a:xfrm>
            <a:off x="288758" y="938098"/>
            <a:ext cx="2756848" cy="1146412"/>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err="1">
                <a:latin typeface="Calibri"/>
                <a:ea typeface="Open Sans"/>
                <a:cs typeface="Calibri"/>
              </a:rPr>
              <a:t>Komuje</a:t>
            </a:r>
            <a:r>
              <a:rPr lang="en-US" dirty="0">
                <a:latin typeface="Calibri"/>
                <a:ea typeface="Open Sans"/>
                <a:cs typeface="Calibri"/>
              </a:rPr>
              <a:t> Epic Stays </a:t>
            </a:r>
            <a:r>
              <a:rPr lang="en-US" dirty="0" err="1">
                <a:latin typeface="Calibri"/>
                <a:ea typeface="Open Sans"/>
                <a:cs typeface="Calibri"/>
              </a:rPr>
              <a:t>namenjen</a:t>
            </a:r>
            <a:r>
              <a:rPr lang="en-US" dirty="0">
                <a:latin typeface="Calibri"/>
                <a:ea typeface="Open Sans"/>
                <a:cs typeface="Calibri"/>
              </a:rPr>
              <a:t>?</a:t>
            </a:r>
          </a:p>
          <a:p>
            <a:endParaRPr lang="en-US" dirty="0"/>
          </a:p>
          <a:p>
            <a:r>
              <a:rPr lang="en-US" sz="2400" dirty="0" err="1">
                <a:latin typeface="Calibri"/>
                <a:ea typeface="Open Sans"/>
                <a:cs typeface="Calibri"/>
              </a:rPr>
              <a:t>Poznavanje</a:t>
            </a:r>
            <a:r>
              <a:rPr lang="en-US" sz="2400" dirty="0">
                <a:latin typeface="Calibri"/>
                <a:ea typeface="Open Sans"/>
                <a:cs typeface="Calibri"/>
              </a:rPr>
              <a:t> </a:t>
            </a:r>
            <a:r>
              <a:rPr lang="en-US" sz="2400" dirty="0" err="1">
                <a:latin typeface="Calibri"/>
                <a:ea typeface="Open Sans"/>
                <a:cs typeface="Calibri"/>
              </a:rPr>
              <a:t>ciljne</a:t>
            </a:r>
            <a:r>
              <a:rPr lang="en-US" sz="2400" dirty="0">
                <a:latin typeface="Calibri"/>
                <a:ea typeface="Open Sans"/>
                <a:cs typeface="Calibri"/>
              </a:rPr>
              <a:t> </a:t>
            </a:r>
            <a:r>
              <a:rPr lang="en-US" sz="2400" dirty="0" err="1">
                <a:latin typeface="Calibri"/>
                <a:ea typeface="Open Sans"/>
                <a:cs typeface="Calibri"/>
              </a:rPr>
              <a:t>skupine</a:t>
            </a:r>
            <a:endParaRPr lang="en-US" sz="2400" dirty="0">
              <a:latin typeface="Calibri"/>
              <a:ea typeface="Open Sans"/>
              <a:cs typeface="Calibri"/>
            </a:endParaRPr>
          </a:p>
          <a:p>
            <a:endParaRPr lang="en-US" dirty="0"/>
          </a:p>
        </p:txBody>
      </p:sp>
    </p:spTree>
    <p:extLst>
      <p:ext uri="{BB962C8B-B14F-4D97-AF65-F5344CB8AC3E}">
        <p14:creationId xmlns:p14="http://schemas.microsoft.com/office/powerpoint/2010/main" val="3343788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4" descr="A wooden house with a fence&#10;&#10;AI-generated content may be incorrect.">
            <a:extLst>
              <a:ext uri="{FF2B5EF4-FFF2-40B4-BE49-F238E27FC236}">
                <a16:creationId xmlns:a16="http://schemas.microsoft.com/office/drawing/2014/main" id="{0955DBA0-4C83-5786-DB1B-92854C9E5C00}"/>
              </a:ext>
            </a:extLst>
          </p:cNvPr>
          <p:cNvPicPr>
            <a:picLocks noChangeAspect="1"/>
          </p:cNvPicPr>
          <p:nvPr/>
        </p:nvPicPr>
        <p:blipFill rotWithShape="1">
          <a:blip r:embed="rId2">
            <a:extLst>
              <a:ext uri="{28A0092B-C50C-407E-A947-70E740481C1C}">
                <a14:useLocalDpi xmlns:a14="http://schemas.microsoft.com/office/drawing/2010/main" val="0"/>
              </a:ext>
            </a:extLst>
          </a:blip>
          <a:srcRect t="517" b="517"/>
          <a:stretch/>
        </p:blipFill>
        <p:spPr>
          <a:xfrm>
            <a:off x="-37984" y="6186258"/>
            <a:ext cx="4340861" cy="4743304"/>
          </a:xfrm>
          <a:prstGeom prst="rect">
            <a:avLst/>
          </a:prstGeom>
          <a:solidFill>
            <a:schemeClr val="bg1">
              <a:lumMod val="95000"/>
            </a:schemeClr>
          </a:solidFill>
        </p:spPr>
      </p:pic>
      <p:sp>
        <p:nvSpPr>
          <p:cNvPr id="4" name="TextBox 3">
            <a:extLst>
              <a:ext uri="{FF2B5EF4-FFF2-40B4-BE49-F238E27FC236}">
                <a16:creationId xmlns:a16="http://schemas.microsoft.com/office/drawing/2014/main" id="{7F284A12-3093-496B-A53C-864B020210BC}"/>
              </a:ext>
            </a:extLst>
          </p:cNvPr>
          <p:cNvSpPr txBox="1"/>
          <p:nvPr/>
        </p:nvSpPr>
        <p:spPr>
          <a:xfrm>
            <a:off x="5652076" y="10429584"/>
            <a:ext cx="2159000" cy="461665"/>
          </a:xfrm>
          <a:prstGeom prst="rect">
            <a:avLst/>
          </a:prstGeom>
          <a:noFill/>
        </p:spPr>
        <p:txBody>
          <a:bodyPr wrap="square" rtlCol="0">
            <a:spAutoFit/>
          </a:bodyPr>
          <a:lstStyle/>
          <a:p>
            <a:r>
              <a:rPr lang="en-IE" sz="2400" b="1">
                <a:solidFill>
                  <a:schemeClr val="bg1"/>
                </a:solidFill>
              </a:rPr>
              <a:t>Italija</a:t>
            </a:r>
          </a:p>
        </p:txBody>
      </p:sp>
      <p:sp>
        <p:nvSpPr>
          <p:cNvPr id="5" name="TextBox 4">
            <a:extLst>
              <a:ext uri="{FF2B5EF4-FFF2-40B4-BE49-F238E27FC236}">
                <a16:creationId xmlns:a16="http://schemas.microsoft.com/office/drawing/2014/main" id="{6162B2FF-DD0C-4E78-9FF9-3A19B15D50BA}"/>
              </a:ext>
            </a:extLst>
          </p:cNvPr>
          <p:cNvSpPr txBox="1"/>
          <p:nvPr/>
        </p:nvSpPr>
        <p:spPr>
          <a:xfrm>
            <a:off x="1419856" y="10429585"/>
            <a:ext cx="2087414" cy="461665"/>
          </a:xfrm>
          <a:prstGeom prst="rect">
            <a:avLst/>
          </a:prstGeom>
          <a:noFill/>
        </p:spPr>
        <p:txBody>
          <a:bodyPr wrap="square" rtlCol="0">
            <a:spAutoFit/>
          </a:bodyPr>
          <a:lstStyle/>
          <a:p>
            <a:r>
              <a:rPr lang="en-IE" sz="2400" b="1">
                <a:solidFill>
                  <a:schemeClr val="bg1"/>
                </a:solidFill>
              </a:rPr>
              <a:t>Slovenija</a:t>
            </a:r>
          </a:p>
        </p:txBody>
      </p:sp>
      <p:sp>
        <p:nvSpPr>
          <p:cNvPr id="6" name="TextBox 5">
            <a:extLst>
              <a:ext uri="{FF2B5EF4-FFF2-40B4-BE49-F238E27FC236}">
                <a16:creationId xmlns:a16="http://schemas.microsoft.com/office/drawing/2014/main" id="{C6E4D344-E6CD-43F7-BA40-9956FDF8E47B}"/>
              </a:ext>
            </a:extLst>
          </p:cNvPr>
          <p:cNvSpPr txBox="1"/>
          <p:nvPr/>
        </p:nvSpPr>
        <p:spPr>
          <a:xfrm>
            <a:off x="1712188" y="3248428"/>
            <a:ext cx="1955800" cy="461665"/>
          </a:xfrm>
          <a:prstGeom prst="rect">
            <a:avLst/>
          </a:prstGeom>
          <a:noFill/>
        </p:spPr>
        <p:txBody>
          <a:bodyPr wrap="square" rtlCol="0">
            <a:spAutoFit/>
          </a:bodyPr>
          <a:lstStyle/>
          <a:p>
            <a:r>
              <a:rPr lang="en-IE" sz="2400" b="1">
                <a:solidFill>
                  <a:schemeClr val="bg1"/>
                </a:solidFill>
              </a:rPr>
              <a:t>Islandija</a:t>
            </a:r>
          </a:p>
        </p:txBody>
      </p:sp>
      <p:pic>
        <p:nvPicPr>
          <p:cNvPr id="3" name="Picture 2">
            <a:extLst>
              <a:ext uri="{FF2B5EF4-FFF2-40B4-BE49-F238E27FC236}">
                <a16:creationId xmlns:a16="http://schemas.microsoft.com/office/drawing/2014/main" id="{AAB4ED33-8035-4F1B-B16E-643D78006858}"/>
              </a:ext>
            </a:extLst>
          </p:cNvPr>
          <p:cNvPicPr>
            <a:picLocks noChangeAspect="1"/>
          </p:cNvPicPr>
          <p:nvPr/>
        </p:nvPicPr>
        <p:blipFill>
          <a:blip r:embed="rId3"/>
          <a:stretch>
            <a:fillRect/>
          </a:stretch>
        </p:blipFill>
        <p:spPr>
          <a:xfrm>
            <a:off x="4202136" y="5091011"/>
            <a:ext cx="3584713" cy="5834888"/>
          </a:xfrm>
          <a:prstGeom prst="rect">
            <a:avLst/>
          </a:prstGeom>
        </p:spPr>
      </p:pic>
      <p:pic>
        <p:nvPicPr>
          <p:cNvPr id="26" name="Picture Placeholder 10">
            <a:extLst>
              <a:ext uri="{FF2B5EF4-FFF2-40B4-BE49-F238E27FC236}">
                <a16:creationId xmlns:a16="http://schemas.microsoft.com/office/drawing/2014/main" id="{0DD36583-6BF3-A35F-2011-68F7EBB4736B}"/>
              </a:ext>
            </a:extLst>
          </p:cNvPr>
          <p:cNvPicPr>
            <a:picLocks noChangeAspect="1"/>
          </p:cNvPicPr>
          <p:nvPr/>
        </p:nvPicPr>
        <p:blipFill>
          <a:blip r:embed="rId4">
            <a:extLst>
              <a:ext uri="{28A0092B-C50C-407E-A947-70E740481C1C}">
                <a14:useLocalDpi xmlns:a14="http://schemas.microsoft.com/office/drawing/2010/main" val="0"/>
              </a:ext>
            </a:extLst>
          </a:blip>
          <a:srcRect l="5136" r="5136"/>
          <a:stretch/>
        </p:blipFill>
        <p:spPr>
          <a:xfrm>
            <a:off x="-5612" y="16460"/>
            <a:ext cx="4311789" cy="3782538"/>
          </a:xfrm>
          <a:prstGeom prst="rect">
            <a:avLst/>
          </a:prstGeom>
          <a:solidFill>
            <a:schemeClr val="bg1">
              <a:lumMod val="95000"/>
            </a:schemeClr>
          </a:solidFill>
        </p:spPr>
      </p:pic>
      <p:sp>
        <p:nvSpPr>
          <p:cNvPr id="7" name="TextBox 6">
            <a:extLst>
              <a:ext uri="{FF2B5EF4-FFF2-40B4-BE49-F238E27FC236}">
                <a16:creationId xmlns:a16="http://schemas.microsoft.com/office/drawing/2014/main" id="{80E08893-80AE-4B6F-A385-659D8A07EB87}"/>
              </a:ext>
            </a:extLst>
          </p:cNvPr>
          <p:cNvSpPr txBox="1"/>
          <p:nvPr/>
        </p:nvSpPr>
        <p:spPr>
          <a:xfrm>
            <a:off x="1463562" y="3224470"/>
            <a:ext cx="2705462" cy="461665"/>
          </a:xfrm>
          <a:prstGeom prst="rect">
            <a:avLst/>
          </a:prstGeom>
          <a:noFill/>
        </p:spPr>
        <p:txBody>
          <a:bodyPr wrap="square" rtlCol="0">
            <a:spAutoFit/>
          </a:bodyPr>
          <a:lstStyle/>
          <a:p>
            <a:r>
              <a:rPr lang="en-IE" sz="2400" b="1">
                <a:solidFill>
                  <a:schemeClr val="bg1"/>
                </a:solidFill>
              </a:rPr>
              <a:t>Islandija</a:t>
            </a:r>
          </a:p>
        </p:txBody>
      </p:sp>
      <p:sp>
        <p:nvSpPr>
          <p:cNvPr id="8" name="TextBox 7">
            <a:extLst>
              <a:ext uri="{FF2B5EF4-FFF2-40B4-BE49-F238E27FC236}">
                <a16:creationId xmlns:a16="http://schemas.microsoft.com/office/drawing/2014/main" id="{5EBC408A-3AE7-493E-81C5-ED5055269F49}"/>
              </a:ext>
            </a:extLst>
          </p:cNvPr>
          <p:cNvSpPr txBox="1"/>
          <p:nvPr/>
        </p:nvSpPr>
        <p:spPr>
          <a:xfrm>
            <a:off x="1732384" y="6117024"/>
            <a:ext cx="2468114"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Slovenija</a:t>
            </a:r>
          </a:p>
        </p:txBody>
      </p:sp>
      <p:sp>
        <p:nvSpPr>
          <p:cNvPr id="11" name="TextBox 10">
            <a:extLst>
              <a:ext uri="{FF2B5EF4-FFF2-40B4-BE49-F238E27FC236}">
                <a16:creationId xmlns:a16="http://schemas.microsoft.com/office/drawing/2014/main" id="{2D159683-7480-49F6-893C-421EE7AA5C30}"/>
              </a:ext>
            </a:extLst>
          </p:cNvPr>
          <p:cNvSpPr txBox="1"/>
          <p:nvPr/>
        </p:nvSpPr>
        <p:spPr>
          <a:xfrm>
            <a:off x="4653966" y="6798599"/>
            <a:ext cx="2280412" cy="461665"/>
          </a:xfrm>
          <a:prstGeom prst="rect">
            <a:avLst/>
          </a:prstGeom>
          <a:noFill/>
        </p:spPr>
        <p:txBody>
          <a:bodyPr wrap="square" lIns="91440" tIns="45720" rIns="91440" bIns="45720" rtlCol="0" anchor="t">
            <a:spAutoFit/>
          </a:bodyPr>
          <a:lstStyle/>
          <a:p>
            <a:r>
              <a:rPr lang="en-IE" sz="2400" b="1">
                <a:solidFill>
                  <a:schemeClr val="bg1"/>
                </a:solidFill>
              </a:rPr>
              <a:t>Nizozemska</a:t>
            </a:r>
            <a:endParaRPr lang="en-IE" sz="2400" b="1">
              <a:solidFill>
                <a:schemeClr val="bg1"/>
              </a:solidFill>
              <a:ea typeface="Calibri"/>
              <a:cs typeface="Calibri"/>
            </a:endParaRPr>
          </a:p>
        </p:txBody>
      </p:sp>
      <p:sp>
        <p:nvSpPr>
          <p:cNvPr id="12" name="TextBox 11">
            <a:extLst>
              <a:ext uri="{FF2B5EF4-FFF2-40B4-BE49-F238E27FC236}">
                <a16:creationId xmlns:a16="http://schemas.microsoft.com/office/drawing/2014/main" id="{FCBBDADF-988B-A3B0-555F-E8B83AD1345F}"/>
              </a:ext>
            </a:extLst>
          </p:cNvPr>
          <p:cNvSpPr txBox="1"/>
          <p:nvPr/>
        </p:nvSpPr>
        <p:spPr>
          <a:xfrm flipH="1">
            <a:off x="5641458" y="3197145"/>
            <a:ext cx="1596347"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Irska</a:t>
            </a:r>
          </a:p>
        </p:txBody>
      </p:sp>
      <p:pic>
        <p:nvPicPr>
          <p:cNvPr id="10" name="Picture 9" descr="A tower on a grassy hill with water in the background&#10;&#10;AI-generated content may be incorrect.">
            <a:extLst>
              <a:ext uri="{FF2B5EF4-FFF2-40B4-BE49-F238E27FC236}">
                <a16:creationId xmlns:a16="http://schemas.microsoft.com/office/drawing/2014/main" id="{5AAAA7E4-BA36-9089-229A-C8291472ED93}"/>
              </a:ext>
            </a:extLst>
          </p:cNvPr>
          <p:cNvPicPr>
            <a:picLocks noChangeAspect="1"/>
          </p:cNvPicPr>
          <p:nvPr/>
        </p:nvPicPr>
        <p:blipFill>
          <a:blip r:embed="rId5"/>
          <a:stretch>
            <a:fillRect/>
          </a:stretch>
        </p:blipFill>
        <p:spPr>
          <a:xfrm>
            <a:off x="4205085" y="24519"/>
            <a:ext cx="3581654" cy="5081403"/>
          </a:xfrm>
          <a:prstGeom prst="rect">
            <a:avLst/>
          </a:prstGeom>
        </p:spPr>
      </p:pic>
      <p:sp>
        <p:nvSpPr>
          <p:cNvPr id="13" name="TextBox 12">
            <a:extLst>
              <a:ext uri="{FF2B5EF4-FFF2-40B4-BE49-F238E27FC236}">
                <a16:creationId xmlns:a16="http://schemas.microsoft.com/office/drawing/2014/main" id="{73C52CEA-00D5-B03D-9CA0-7062D9951B83}"/>
              </a:ext>
            </a:extLst>
          </p:cNvPr>
          <p:cNvSpPr txBox="1"/>
          <p:nvPr/>
        </p:nvSpPr>
        <p:spPr>
          <a:xfrm>
            <a:off x="5018231" y="2807595"/>
            <a:ext cx="1916879" cy="1938992"/>
          </a:xfrm>
          <a:prstGeom prst="rect">
            <a:avLst/>
          </a:prstGeom>
          <a:noFill/>
        </p:spPr>
        <p:txBody>
          <a:bodyPr wrap="square" lIns="91440" tIns="45720" rIns="91440" bIns="45720" rtlCol="0" anchor="t">
            <a:spAutoFit/>
          </a:bodyPr>
          <a:lstStyle/>
          <a:p>
            <a:r>
              <a:rPr lang="en-IE" sz="2400" b="1">
                <a:solidFill>
                  <a:schemeClr val="bg1"/>
                </a:solidFill>
              </a:rPr>
              <a:t>       </a:t>
            </a:r>
          </a:p>
          <a:p>
            <a:endParaRPr lang="en-IE" sz="2400" b="1">
              <a:solidFill>
                <a:schemeClr val="bg1"/>
              </a:solidFill>
            </a:endParaRPr>
          </a:p>
          <a:p>
            <a:endParaRPr lang="en-IE" sz="2400" b="1">
              <a:solidFill>
                <a:schemeClr val="bg1"/>
              </a:solidFill>
            </a:endParaRPr>
          </a:p>
          <a:p>
            <a:endParaRPr lang="en-IE" sz="2400" b="1">
              <a:solidFill>
                <a:schemeClr val="bg1"/>
              </a:solidFill>
            </a:endParaRPr>
          </a:p>
          <a:p>
            <a:r>
              <a:rPr lang="en-IE" sz="2400" b="1">
                <a:solidFill>
                  <a:schemeClr val="bg1"/>
                </a:solidFill>
              </a:rPr>
              <a:t>      Irska</a:t>
            </a:r>
            <a:endParaRPr lang="en-IE" sz="2400" b="1">
              <a:solidFill>
                <a:schemeClr val="bg1"/>
              </a:solidFill>
              <a:ea typeface="Calibri"/>
              <a:cs typeface="Calibri"/>
            </a:endParaRPr>
          </a:p>
        </p:txBody>
      </p:sp>
      <p:pic>
        <p:nvPicPr>
          <p:cNvPr id="14" name="Picture 13" descr="A room with a bed and tub&#10;&#10;AI-generated content may be incorrect.">
            <a:extLst>
              <a:ext uri="{FF2B5EF4-FFF2-40B4-BE49-F238E27FC236}">
                <a16:creationId xmlns:a16="http://schemas.microsoft.com/office/drawing/2014/main" id="{789C77E8-68B1-EFC8-8C89-33CA3A8EBDD3}"/>
              </a:ext>
            </a:extLst>
          </p:cNvPr>
          <p:cNvPicPr>
            <a:picLocks noChangeAspect="1"/>
          </p:cNvPicPr>
          <p:nvPr/>
        </p:nvPicPr>
        <p:blipFill>
          <a:blip r:embed="rId6"/>
          <a:stretch>
            <a:fillRect/>
          </a:stretch>
        </p:blipFill>
        <p:spPr>
          <a:xfrm>
            <a:off x="-11610" y="3693081"/>
            <a:ext cx="4244885" cy="3104175"/>
          </a:xfrm>
          <a:prstGeom prst="rect">
            <a:avLst/>
          </a:prstGeom>
        </p:spPr>
      </p:pic>
      <p:sp>
        <p:nvSpPr>
          <p:cNvPr id="16" name="TextBox 15">
            <a:extLst>
              <a:ext uri="{FF2B5EF4-FFF2-40B4-BE49-F238E27FC236}">
                <a16:creationId xmlns:a16="http://schemas.microsoft.com/office/drawing/2014/main" id="{FC6370C5-DBDE-CB81-FF1B-8AB72A2917C9}"/>
              </a:ext>
            </a:extLst>
          </p:cNvPr>
          <p:cNvSpPr txBox="1"/>
          <p:nvPr/>
        </p:nvSpPr>
        <p:spPr>
          <a:xfrm>
            <a:off x="1494305" y="6157218"/>
            <a:ext cx="2163088"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Italija</a:t>
            </a:r>
          </a:p>
        </p:txBody>
      </p:sp>
    </p:spTree>
    <p:extLst>
      <p:ext uri="{BB962C8B-B14F-4D97-AF65-F5344CB8AC3E}">
        <p14:creationId xmlns:p14="http://schemas.microsoft.com/office/powerpoint/2010/main" val="4261319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raphic 27">
            <a:extLst>
              <a:ext uri="{FF2B5EF4-FFF2-40B4-BE49-F238E27FC236}">
                <a16:creationId xmlns:a16="http://schemas.microsoft.com/office/drawing/2014/main" id="{21983BDA-2B42-FD6B-E1FB-9855826610B9}"/>
              </a:ext>
            </a:extLst>
          </p:cNvPr>
          <p:cNvSpPr/>
          <p:nvPr/>
        </p:nvSpPr>
        <p:spPr>
          <a:xfrm>
            <a:off x="196569" y="4732481"/>
            <a:ext cx="1342488" cy="3554532"/>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FBA63D"/>
          </a:solidFill>
          <a:ln w="3349" cap="flat">
            <a:noFill/>
            <a:prstDash val="solid"/>
            <a:miter/>
          </a:ln>
        </p:spPr>
        <p:txBody>
          <a:bodyPr rtlCol="0" anchor="ctr"/>
          <a:lstStyle/>
          <a:p>
            <a:endParaRPr lang="en-GB"/>
          </a:p>
        </p:txBody>
      </p:sp>
      <p:pic>
        <p:nvPicPr>
          <p:cNvPr id="8" name="Picture Placeholder 7">
            <a:extLst>
              <a:ext uri="{FF2B5EF4-FFF2-40B4-BE49-F238E27FC236}">
                <a16:creationId xmlns:a16="http://schemas.microsoft.com/office/drawing/2014/main" id="{46470FBB-E4A5-F257-3DF0-35552AE21F8A}"/>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l="7069" r="7069"/>
          <a:stretch/>
        </p:blipFill>
        <p:spPr/>
      </p:pic>
      <p:sp>
        <p:nvSpPr>
          <p:cNvPr id="3" name="Text Placeholder 2">
            <a:extLst>
              <a:ext uri="{FF2B5EF4-FFF2-40B4-BE49-F238E27FC236}">
                <a16:creationId xmlns:a16="http://schemas.microsoft.com/office/drawing/2014/main" id="{0A6B504A-577C-B621-01A9-D9A801BFB41A}"/>
              </a:ext>
            </a:extLst>
          </p:cNvPr>
          <p:cNvSpPr>
            <a:spLocks noGrp="1"/>
          </p:cNvSpPr>
          <p:nvPr>
            <p:ph type="body" sz="quarter" idx="14"/>
          </p:nvPr>
        </p:nvSpPr>
        <p:spPr/>
        <p:txBody>
          <a:bodyPr/>
          <a:lstStyle/>
          <a:p>
            <a:r>
              <a:rPr lang="en-GB"/>
              <a:t>02</a:t>
            </a:r>
          </a:p>
        </p:txBody>
      </p:sp>
      <p:sp>
        <p:nvSpPr>
          <p:cNvPr id="4" name="Text Placeholder 3">
            <a:extLst>
              <a:ext uri="{FF2B5EF4-FFF2-40B4-BE49-F238E27FC236}">
                <a16:creationId xmlns:a16="http://schemas.microsoft.com/office/drawing/2014/main" id="{0029D07B-9989-73FE-3574-E2CC77EBF365}"/>
              </a:ext>
            </a:extLst>
          </p:cNvPr>
          <p:cNvSpPr>
            <a:spLocks noGrp="1"/>
          </p:cNvSpPr>
          <p:nvPr>
            <p:ph type="body" sz="quarter" idx="15"/>
          </p:nvPr>
        </p:nvSpPr>
        <p:spPr>
          <a:xfrm>
            <a:off x="1939415" y="2620399"/>
            <a:ext cx="3587928" cy="2002900"/>
          </a:xfrm>
        </p:spPr>
        <p:txBody>
          <a:bodyPr/>
          <a:lstStyle/>
          <a:p>
            <a:r>
              <a:rPr lang="en-GB" sz="4800" b="1"/>
              <a:t>Splošne informacije za trenerje </a:t>
            </a:r>
          </a:p>
        </p:txBody>
      </p:sp>
      <p:sp>
        <p:nvSpPr>
          <p:cNvPr id="5" name="Text Placeholder 4">
            <a:extLst>
              <a:ext uri="{FF2B5EF4-FFF2-40B4-BE49-F238E27FC236}">
                <a16:creationId xmlns:a16="http://schemas.microsoft.com/office/drawing/2014/main" id="{862D4CA2-997B-D2EA-E559-38584B6AC922}"/>
              </a:ext>
            </a:extLst>
          </p:cNvPr>
          <p:cNvSpPr>
            <a:spLocks noGrp="1"/>
          </p:cNvSpPr>
          <p:nvPr>
            <p:ph type="body" sz="quarter" idx="66"/>
          </p:nvPr>
        </p:nvSpPr>
        <p:spPr/>
        <p:txBody>
          <a:bodyPr/>
          <a:lstStyle/>
          <a:p>
            <a:r>
              <a:rPr lang="en-GB"/>
              <a:t>Avtor fotografije: Fossatun Pods &amp; Cottages, Islandija</a:t>
            </a:r>
          </a:p>
        </p:txBody>
      </p:sp>
    </p:spTree>
    <p:extLst>
      <p:ext uri="{BB962C8B-B14F-4D97-AF65-F5344CB8AC3E}">
        <p14:creationId xmlns:p14="http://schemas.microsoft.com/office/powerpoint/2010/main" val="1436638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A0E33214-8A96-007D-C25C-DAA97C631E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60A752-14FC-E7A5-E4C8-CAB1FC8220BC}"/>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i="0" u="none" strike="noStrike" kern="0" cap="none" spc="0" normalizeH="0" baseline="0" noProof="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a:ln>
                <a:noFill/>
              </a:ln>
              <a:solidFill>
                <a:srgbClr val="151D24"/>
              </a:solidFill>
              <a:effectLst/>
              <a:uLnTx/>
              <a:uFillTx/>
              <a:latin typeface="Calibri"/>
              <a:ea typeface="Calibri"/>
              <a:cs typeface="Calibri"/>
            </a:endParaRPr>
          </a:p>
          <a:p>
            <a:endParaRPr lang="en-IE"/>
          </a:p>
          <a:p>
            <a:endParaRPr lang="en-IE">
              <a:ea typeface="Calibri"/>
            </a:endParaRPr>
          </a:p>
        </p:txBody>
      </p:sp>
      <p:sp>
        <p:nvSpPr>
          <p:cNvPr id="327" name="Google Shape;327;p13">
            <a:extLst>
              <a:ext uri="{FF2B5EF4-FFF2-40B4-BE49-F238E27FC236}">
                <a16:creationId xmlns:a16="http://schemas.microsoft.com/office/drawing/2014/main" id="{C1D31932-ACDD-0915-AA1B-A935B5368BDF}"/>
              </a:ext>
            </a:extLst>
          </p:cNvPr>
          <p:cNvSpPr txBox="1">
            <a:spLocks noGrp="1"/>
          </p:cNvSpPr>
          <p:nvPr>
            <p:ph type="body" sz="quarter" idx="18"/>
          </p:nvPr>
        </p:nvSpPr>
        <p:spPr>
          <a:xfrm>
            <a:off x="275466" y="2134197"/>
            <a:ext cx="3834070" cy="935796"/>
          </a:xfrm>
          <a:prstGeom prst="rect">
            <a:avLst/>
          </a:prstGeom>
          <a:noFill/>
          <a:ln>
            <a:noFill/>
          </a:ln>
        </p:spPr>
        <p:txBody>
          <a:bodyPr spcFirstLastPara="1" vert="horz" wrap="square" lIns="93271" tIns="46623" rIns="93271" bIns="46623" rtlCol="0" anchor="t" anchorCtr="0">
            <a:noAutofit/>
          </a:bodyPr>
          <a:lstStyle/>
          <a:p>
            <a:r>
              <a:rPr lang="en-GB" sz="2900" b="1" dirty="0">
                <a:solidFill>
                  <a:schemeClr val="bg2"/>
                </a:solidFill>
                <a:latin typeface="Calibri"/>
                <a:ea typeface="Calibri"/>
                <a:cs typeface="Calibri"/>
              </a:rPr>
              <a:t>O </a:t>
            </a:r>
            <a:r>
              <a:rPr lang="en-GB" sz="2900" b="1" dirty="0" err="1">
                <a:solidFill>
                  <a:schemeClr val="bg2"/>
                </a:solidFill>
                <a:latin typeface="Calibri"/>
                <a:ea typeface="Calibri"/>
                <a:cs typeface="Calibri"/>
              </a:rPr>
              <a:t>projektu</a:t>
            </a:r>
            <a:r>
              <a:rPr lang="en-GB" sz="2900" b="1" dirty="0">
                <a:solidFill>
                  <a:schemeClr val="bg2"/>
                </a:solidFill>
                <a:latin typeface="Calibri"/>
                <a:ea typeface="Calibri"/>
                <a:cs typeface="Calibri"/>
              </a:rPr>
              <a:t> </a:t>
            </a:r>
          </a:p>
          <a:p>
            <a:r>
              <a:rPr lang="en-GB" sz="2900" b="1" dirty="0" err="1">
                <a:solidFill>
                  <a:schemeClr val="bg2"/>
                </a:solidFill>
                <a:latin typeface="Calibri"/>
                <a:ea typeface="Calibri"/>
                <a:cs typeface="Calibri"/>
              </a:rPr>
              <a:t>Kurikulum</a:t>
            </a:r>
            <a:r>
              <a:rPr lang="en-GB" sz="2900" b="1" dirty="0">
                <a:solidFill>
                  <a:srgbClr val="305C6F"/>
                </a:solidFill>
                <a:latin typeface="Calibri"/>
                <a:ea typeface="Calibri"/>
                <a:cs typeface="Calibri"/>
              </a:rPr>
              <a:t> </a:t>
            </a:r>
            <a:endParaRPr lang="en-GB" sz="2900" b="1" dirty="0">
              <a:solidFill>
                <a:srgbClr val="305C6F"/>
              </a:solidFill>
              <a:ea typeface="Calibri"/>
            </a:endParaRPr>
          </a:p>
        </p:txBody>
      </p:sp>
      <p:sp>
        <p:nvSpPr>
          <p:cNvPr id="329" name="Google Shape;329;p13">
            <a:extLst>
              <a:ext uri="{FF2B5EF4-FFF2-40B4-BE49-F238E27FC236}">
                <a16:creationId xmlns:a16="http://schemas.microsoft.com/office/drawing/2014/main" id="{1E10FF26-6296-CBF6-B4D6-39A1621D2B5D}"/>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Splošne informacije </a:t>
            </a:r>
          </a:p>
        </p:txBody>
      </p:sp>
      <p:sp>
        <p:nvSpPr>
          <p:cNvPr id="328" name="Google Shape;328;p13">
            <a:extLst>
              <a:ext uri="{FF2B5EF4-FFF2-40B4-BE49-F238E27FC236}">
                <a16:creationId xmlns:a16="http://schemas.microsoft.com/office/drawing/2014/main" id="{CBF34169-C31F-1D8D-185F-49EF44195395}"/>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9</a:t>
            </a:fld>
            <a:endParaRPr/>
          </a:p>
        </p:txBody>
      </p:sp>
      <p:sp>
        <p:nvSpPr>
          <p:cNvPr id="3" name="TextBox 2">
            <a:extLst>
              <a:ext uri="{FF2B5EF4-FFF2-40B4-BE49-F238E27FC236}">
                <a16:creationId xmlns:a16="http://schemas.microsoft.com/office/drawing/2014/main" id="{D1733BD3-28DA-1D1E-1151-02D2001D19B7}"/>
              </a:ext>
            </a:extLst>
          </p:cNvPr>
          <p:cNvSpPr txBox="1"/>
          <p:nvPr/>
        </p:nvSpPr>
        <p:spPr>
          <a:xfrm>
            <a:off x="267564" y="3542633"/>
            <a:ext cx="7345184" cy="70788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err="1">
                <a:latin typeface="Calibri"/>
                <a:ea typeface="Calibri"/>
                <a:cs typeface="Calibri"/>
              </a:rPr>
              <a:t>Učni</a:t>
            </a:r>
            <a:r>
              <a:rPr lang="en-US" sz="1600" b="1" dirty="0">
                <a:latin typeface="Calibri"/>
                <a:ea typeface="Calibri"/>
                <a:cs typeface="Calibri"/>
              </a:rPr>
              <a:t> </a:t>
            </a:r>
            <a:r>
              <a:rPr lang="en-US" sz="1600" b="1" dirty="0" err="1">
                <a:latin typeface="Calibri"/>
                <a:ea typeface="Calibri"/>
                <a:cs typeface="Calibri"/>
              </a:rPr>
              <a:t>načrt</a:t>
            </a:r>
            <a:r>
              <a:rPr lang="en-US" sz="1600" b="1" dirty="0">
                <a:latin typeface="Calibri"/>
                <a:ea typeface="Calibri"/>
                <a:cs typeface="Calibri"/>
              </a:rPr>
              <a:t> </a:t>
            </a:r>
            <a:r>
              <a:rPr lang="en-US" sz="1600" b="1" dirty="0" err="1">
                <a:latin typeface="Calibri"/>
                <a:ea typeface="Calibri"/>
                <a:cs typeface="Calibri"/>
              </a:rPr>
              <a:t>projekta</a:t>
            </a:r>
            <a:r>
              <a:rPr lang="en-US" sz="1600" b="1" dirty="0">
                <a:latin typeface="Calibri"/>
                <a:ea typeface="Calibri"/>
                <a:cs typeface="Calibri"/>
              </a:rPr>
              <a:t> Epic Stays </a:t>
            </a:r>
            <a:r>
              <a:rPr lang="en-US" sz="1400" dirty="0">
                <a:latin typeface="Calibri"/>
                <a:ea typeface="Calibri"/>
                <a:cs typeface="Calibri"/>
              </a:rPr>
              <a:t>je </a:t>
            </a:r>
            <a:r>
              <a:rPr lang="en-US" sz="1400" dirty="0" err="1">
                <a:latin typeface="Calibri"/>
                <a:ea typeface="Calibri"/>
                <a:cs typeface="Calibri"/>
              </a:rPr>
              <a:t>bil</a:t>
            </a:r>
            <a:r>
              <a:rPr lang="en-US" sz="1400" dirty="0">
                <a:latin typeface="Calibri"/>
                <a:ea typeface="Calibri"/>
                <a:cs typeface="Calibri"/>
              </a:rPr>
              <a:t> </a:t>
            </a:r>
            <a:r>
              <a:rPr lang="en-US" sz="1400" dirty="0" err="1">
                <a:latin typeface="Calibri"/>
                <a:ea typeface="Calibri"/>
                <a:cs typeface="Calibri"/>
              </a:rPr>
              <a:t>razvit</a:t>
            </a:r>
            <a:r>
              <a:rPr lang="en-US" sz="1400" dirty="0">
                <a:latin typeface="Calibri"/>
                <a:ea typeface="Calibri"/>
                <a:cs typeface="Calibri"/>
              </a:rPr>
              <a:t> v </a:t>
            </a:r>
            <a:r>
              <a:rPr lang="en-US" sz="1400" dirty="0" err="1">
                <a:latin typeface="Calibri"/>
                <a:ea typeface="Calibri"/>
                <a:cs typeface="Calibri"/>
              </a:rPr>
              <a:t>skladu</a:t>
            </a:r>
            <a:r>
              <a:rPr lang="en-US" sz="1400" dirty="0">
                <a:latin typeface="Calibri"/>
                <a:ea typeface="Calibri"/>
                <a:cs typeface="Calibri"/>
              </a:rPr>
              <a:t> z </a:t>
            </a:r>
            <a:r>
              <a:rPr lang="en-US" sz="1400" dirty="0" err="1">
                <a:latin typeface="Calibri"/>
                <a:ea typeface="Calibri"/>
                <a:cs typeface="Calibri"/>
              </a:rPr>
              <a:t>okvirom</a:t>
            </a:r>
            <a:r>
              <a:rPr lang="en-US" sz="1400" dirty="0">
                <a:latin typeface="Calibri"/>
                <a:ea typeface="Calibri"/>
                <a:cs typeface="Calibri"/>
              </a:rPr>
              <a:t> </a:t>
            </a:r>
            <a:r>
              <a:rPr lang="en-US" sz="1400" dirty="0" err="1">
                <a:latin typeface="Calibri"/>
                <a:ea typeface="Calibri"/>
                <a:cs typeface="Calibri"/>
              </a:rPr>
              <a:t>EntreComp</a:t>
            </a:r>
            <a:r>
              <a:rPr lang="en-US" sz="1400" dirty="0">
                <a:latin typeface="Calibri"/>
                <a:ea typeface="Calibri"/>
                <a:cs typeface="Calibri"/>
              </a:rPr>
              <a:t>, ki </a:t>
            </a:r>
            <a:r>
              <a:rPr lang="en-US" sz="1400" dirty="0" err="1">
                <a:latin typeface="Calibri"/>
                <a:ea typeface="Calibri"/>
                <a:cs typeface="Calibri"/>
              </a:rPr>
              <a:t>predstavlja</a:t>
            </a:r>
            <a:r>
              <a:rPr lang="en-US" sz="1400" dirty="0">
                <a:latin typeface="Calibri"/>
                <a:ea typeface="Calibri"/>
                <a:cs typeface="Calibri"/>
              </a:rPr>
              <a:t> </a:t>
            </a:r>
            <a:r>
              <a:rPr lang="en-US" sz="1400" dirty="0" err="1">
                <a:latin typeface="Calibri"/>
                <a:ea typeface="Calibri"/>
                <a:cs typeface="Calibri"/>
              </a:rPr>
              <a:t>okvir</a:t>
            </a:r>
            <a:r>
              <a:rPr lang="en-US" sz="1400" dirty="0">
                <a:latin typeface="Calibri"/>
                <a:ea typeface="Calibri"/>
                <a:cs typeface="Calibri"/>
              </a:rPr>
              <a:t> </a:t>
            </a:r>
            <a:r>
              <a:rPr lang="en-US" sz="1400" dirty="0" err="1">
                <a:latin typeface="Calibri"/>
                <a:ea typeface="Calibri"/>
                <a:cs typeface="Calibri"/>
              </a:rPr>
              <a:t>podjetniških</a:t>
            </a:r>
            <a:r>
              <a:rPr lang="en-US" sz="1400" dirty="0">
                <a:latin typeface="Calibri"/>
                <a:ea typeface="Calibri"/>
                <a:cs typeface="Calibri"/>
              </a:rPr>
              <a:t> </a:t>
            </a:r>
            <a:r>
              <a:rPr lang="en-US" sz="1400" dirty="0" err="1">
                <a:latin typeface="Calibri"/>
                <a:ea typeface="Calibri"/>
                <a:cs typeface="Calibri"/>
              </a:rPr>
              <a:t>kompetenc</a:t>
            </a:r>
            <a:r>
              <a:rPr lang="en-US" sz="1400" dirty="0">
                <a:latin typeface="Calibri"/>
                <a:ea typeface="Calibri"/>
                <a:cs typeface="Calibri"/>
              </a:rPr>
              <a:t>.</a:t>
            </a:r>
          </a:p>
          <a:p>
            <a:endParaRPr lang="en-US" sz="1400" dirty="0">
              <a:solidFill>
                <a:srgbClr val="000000"/>
              </a:solidFill>
              <a:latin typeface="Calibri"/>
              <a:ea typeface="Calibri"/>
              <a:cs typeface="Calibri"/>
            </a:endParaRPr>
          </a:p>
          <a:p>
            <a:r>
              <a:rPr lang="en-US" sz="1400" dirty="0">
                <a:solidFill>
                  <a:srgbClr val="000000"/>
                </a:solidFill>
                <a:latin typeface="Calibri"/>
                <a:ea typeface="Calibri"/>
                <a:cs typeface="Calibri"/>
              </a:rPr>
              <a:t>Ta </a:t>
            </a:r>
            <a:r>
              <a:rPr lang="en-US" sz="1400" dirty="0" err="1">
                <a:solidFill>
                  <a:srgbClr val="000000"/>
                </a:solidFill>
                <a:latin typeface="Calibri"/>
                <a:ea typeface="Calibri"/>
                <a:cs typeface="Calibri"/>
              </a:rPr>
              <a:t>kurikulum</a:t>
            </a:r>
            <a:r>
              <a:rPr lang="en-US" sz="1400" dirty="0">
                <a:solidFill>
                  <a:srgbClr val="000000"/>
                </a:solidFill>
                <a:latin typeface="Calibri"/>
                <a:ea typeface="Calibri"/>
                <a:cs typeface="Calibri"/>
              </a:rPr>
              <a:t> je </a:t>
            </a:r>
            <a:r>
              <a:rPr lang="en-US" sz="1400" dirty="0" err="1">
                <a:solidFill>
                  <a:srgbClr val="000000"/>
                </a:solidFill>
                <a:latin typeface="Calibri"/>
                <a:ea typeface="Calibri"/>
                <a:cs typeface="Calibri"/>
              </a:rPr>
              <a:t>namenjen</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informiranju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posameznikov</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izobraževalcev</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turističnih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podjetij</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Kurikulum</a:t>
            </a:r>
            <a:r>
              <a:rPr lang="en-US" sz="1400" dirty="0">
                <a:solidFill>
                  <a:srgbClr val="000000"/>
                </a:solidFill>
                <a:latin typeface="Calibri"/>
                <a:ea typeface="Calibri"/>
                <a:cs typeface="Calibri"/>
              </a:rPr>
              <a:t> Epic Stays in  </a:t>
            </a:r>
            <a:r>
              <a:rPr lang="en-US" sz="1400" dirty="0" err="1">
                <a:solidFill>
                  <a:srgbClr val="000000"/>
                </a:solidFill>
                <a:latin typeface="Calibri"/>
                <a:ea typeface="Calibri"/>
                <a:cs typeface="Calibri"/>
              </a:rPr>
              <a:t>brezplačno</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prenosljivi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materiali</a:t>
            </a:r>
            <a:r>
              <a:rPr lang="en-US" sz="1400" dirty="0">
                <a:solidFill>
                  <a:srgbClr val="000000"/>
                </a:solidFill>
                <a:latin typeface="Calibri"/>
                <a:ea typeface="Calibri"/>
                <a:cs typeface="Calibri"/>
              </a:rPr>
              <a:t> so </a:t>
            </a:r>
            <a:r>
              <a:rPr lang="en-US" sz="1400" dirty="0" err="1">
                <a:solidFill>
                  <a:srgbClr val="000000"/>
                </a:solidFill>
                <a:latin typeface="Calibri"/>
                <a:ea typeface="Calibri"/>
                <a:cs typeface="Calibri"/>
              </a:rPr>
              <a:t>na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voljo</a:t>
            </a:r>
            <a:r>
              <a:rPr lang="en-US" sz="1400" dirty="0">
                <a:solidFill>
                  <a:srgbClr val="000000"/>
                </a:solidFill>
                <a:latin typeface="Calibri"/>
                <a:ea typeface="Calibri"/>
                <a:cs typeface="Calibri"/>
              </a:rPr>
              <a:t> v </a:t>
            </a:r>
            <a:r>
              <a:rPr lang="en-US" sz="1400" dirty="0" err="1">
                <a:solidFill>
                  <a:srgbClr val="000000"/>
                </a:solidFill>
                <a:latin typeface="Calibri"/>
                <a:ea typeface="Calibri"/>
                <a:cs typeface="Calibri"/>
              </a:rPr>
              <a:t>odprtem</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formatu</a:t>
            </a:r>
            <a:r>
              <a:rPr lang="en-US" sz="1400" dirty="0">
                <a:solidFill>
                  <a:srgbClr val="000000"/>
                </a:solidFill>
                <a:latin typeface="Calibri"/>
                <a:ea typeface="Calibri"/>
                <a:cs typeface="Calibri"/>
              </a:rPr>
              <a:t>  za </a:t>
            </a:r>
            <a:r>
              <a:rPr lang="en-US" sz="1400" dirty="0" err="1">
                <a:solidFill>
                  <a:srgbClr val="000000"/>
                </a:solidFill>
                <a:latin typeface="Calibri"/>
                <a:ea typeface="Calibri"/>
                <a:cs typeface="Calibri"/>
              </a:rPr>
              <a:t>učitelje</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izobraževalce</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lokalne</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skupnosti</a:t>
            </a:r>
            <a:r>
              <a:rPr lang="en-US" sz="1400" dirty="0">
                <a:solidFill>
                  <a:srgbClr val="000000"/>
                </a:solidFill>
                <a:latin typeface="Calibri"/>
                <a:ea typeface="Calibri"/>
                <a:cs typeface="Calibri"/>
              </a:rPr>
              <a:t>, ki </a:t>
            </a:r>
            <a:r>
              <a:rPr lang="en-US" sz="1400" dirty="0" err="1">
                <a:solidFill>
                  <a:srgbClr val="000000"/>
                </a:solidFill>
                <a:latin typeface="Calibri"/>
                <a:ea typeface="Calibri"/>
                <a:cs typeface="Calibri"/>
              </a:rPr>
              <a:t>jih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lahko</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sprejmejo</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uporabljajo</a:t>
            </a:r>
            <a:r>
              <a:rPr lang="en-US" sz="1400" dirty="0">
                <a:solidFill>
                  <a:srgbClr val="000000"/>
                </a:solidFill>
                <a:latin typeface="Calibri"/>
                <a:ea typeface="Calibri"/>
                <a:cs typeface="Calibri"/>
              </a:rPr>
              <a:t>.</a:t>
            </a:r>
          </a:p>
          <a:p>
            <a:endParaRPr lang="en-US" sz="1400" dirty="0">
              <a:solidFill>
                <a:srgbClr val="000000"/>
              </a:solidFill>
              <a:latin typeface="Calibri"/>
              <a:ea typeface="Calibri"/>
              <a:cs typeface="Calibri"/>
            </a:endParaRPr>
          </a:p>
          <a:p>
            <a:r>
              <a:rPr lang="en-US" sz="1400" b="1" dirty="0">
                <a:solidFill>
                  <a:srgbClr val="000000"/>
                </a:solidFill>
                <a:latin typeface="Calibri"/>
                <a:ea typeface="Calibri"/>
                <a:cs typeface="Calibri"/>
              </a:rPr>
              <a:t>KAKŠNE SO PREDNOSTI ZA VAS?</a:t>
            </a:r>
          </a:p>
          <a:p>
            <a:endParaRPr lang="en-US" sz="1400" dirty="0">
              <a:solidFill>
                <a:srgbClr val="000000"/>
              </a:solidFill>
              <a:latin typeface="Calibri"/>
              <a:ea typeface="Calibri"/>
              <a:cs typeface="Calibri"/>
            </a:endParaRPr>
          </a:p>
          <a:p>
            <a:r>
              <a:rPr lang="en-US" sz="1400" dirty="0">
                <a:solidFill>
                  <a:srgbClr val="000000"/>
                </a:solidFill>
                <a:latin typeface="Calibri"/>
                <a:ea typeface="Calibri"/>
                <a:cs typeface="Calibri"/>
              </a:rPr>
              <a:t>Ti </a:t>
            </a:r>
            <a:r>
              <a:rPr lang="en-US" sz="1400" dirty="0" err="1">
                <a:solidFill>
                  <a:srgbClr val="000000"/>
                </a:solidFill>
                <a:latin typeface="Calibri"/>
                <a:ea typeface="Calibri"/>
                <a:cs typeface="Calibri"/>
              </a:rPr>
              <a:t>viri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bodo</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podprli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vaš</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poklicni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razvoj</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kot</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izobraževalca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ali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trenerja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saj</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bodo</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razširili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vaše</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znanje</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veščine</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na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področju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alternativnih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turističnih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namestitev</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Uporabite</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jih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lahko</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tudi</a:t>
            </a:r>
            <a:r>
              <a:rPr lang="en-US" sz="1400" dirty="0">
                <a:solidFill>
                  <a:srgbClr val="000000"/>
                </a:solidFill>
                <a:latin typeface="Calibri"/>
                <a:ea typeface="Calibri"/>
                <a:cs typeface="Calibri"/>
              </a:rPr>
              <a:t> za </a:t>
            </a:r>
            <a:r>
              <a:rPr lang="en-US" sz="1400" dirty="0" err="1">
                <a:solidFill>
                  <a:srgbClr val="000000"/>
                </a:solidFill>
                <a:latin typeface="Calibri"/>
                <a:ea typeface="Calibri"/>
                <a:cs typeface="Calibri"/>
              </a:rPr>
              <a:t>obogatitev</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poučevanja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poslovnih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dejavnosti</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turističnih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praks</a:t>
            </a:r>
            <a:r>
              <a:rPr lang="en-US" sz="1400" dirty="0">
                <a:solidFill>
                  <a:srgbClr val="000000"/>
                </a:solidFill>
                <a:latin typeface="Calibri"/>
                <a:ea typeface="Calibri"/>
                <a:cs typeface="Calibri"/>
              </a:rPr>
              <a:t>.</a:t>
            </a:r>
          </a:p>
          <a:p>
            <a:r>
              <a:rPr lang="en-US" sz="1400" dirty="0">
                <a:solidFill>
                  <a:srgbClr val="000000"/>
                </a:solidFill>
                <a:latin typeface="Calibri"/>
                <a:ea typeface="Calibri"/>
                <a:cs typeface="Calibri"/>
              </a:rPr>
              <a:t> </a:t>
            </a:r>
          </a:p>
          <a:p>
            <a:r>
              <a:rPr lang="en-US" sz="1400" b="1" dirty="0">
                <a:solidFill>
                  <a:srgbClr val="000000"/>
                </a:solidFill>
                <a:latin typeface="Calibri"/>
                <a:ea typeface="Calibri"/>
                <a:cs typeface="Calibri"/>
              </a:rPr>
              <a:t>KAJ VSEBUJEJO?</a:t>
            </a:r>
          </a:p>
          <a:p>
            <a:endParaRPr lang="en-US" sz="1400" b="1" dirty="0">
              <a:latin typeface="Calibri"/>
              <a:ea typeface="Calibri"/>
              <a:cs typeface="Calibri"/>
            </a:endParaRPr>
          </a:p>
          <a:p>
            <a:r>
              <a:rPr lang="en-US" sz="1400" dirty="0">
                <a:latin typeface="Calibri"/>
                <a:ea typeface="Calibri"/>
                <a:cs typeface="Calibri"/>
              </a:rPr>
              <a:t>Ti </a:t>
            </a:r>
            <a:r>
              <a:rPr lang="en-US" sz="1400" dirty="0" err="1">
                <a:latin typeface="Calibri"/>
                <a:ea typeface="Calibri"/>
                <a:cs typeface="Calibri"/>
              </a:rPr>
              <a:t>viri</a:t>
            </a:r>
            <a:r>
              <a:rPr lang="en-US" sz="1400" dirty="0">
                <a:latin typeface="Calibri"/>
                <a:ea typeface="Calibri"/>
                <a:cs typeface="Calibri"/>
              </a:rPr>
              <a:t> so </a:t>
            </a:r>
            <a:r>
              <a:rPr lang="en-US" sz="1400" dirty="0" err="1">
                <a:latin typeface="Calibri"/>
                <a:ea typeface="Calibri"/>
                <a:cs typeface="Calibri"/>
              </a:rPr>
              <a:t>na</a:t>
            </a:r>
            <a:r>
              <a:rPr lang="en-US" sz="1400" dirty="0">
                <a:latin typeface="Calibri"/>
                <a:ea typeface="Calibri"/>
                <a:cs typeface="Calibri"/>
              </a:rPr>
              <a:t> </a:t>
            </a:r>
            <a:r>
              <a:rPr lang="en-US" sz="1400" dirty="0" err="1">
                <a:latin typeface="Calibri"/>
                <a:ea typeface="Calibri"/>
                <a:cs typeface="Calibri"/>
              </a:rPr>
              <a:t>voljo</a:t>
            </a:r>
            <a:r>
              <a:rPr lang="en-US" sz="1400" dirty="0">
                <a:latin typeface="Calibri"/>
                <a:ea typeface="Calibri"/>
                <a:cs typeface="Calibri"/>
              </a:rPr>
              <a:t> </a:t>
            </a:r>
            <a:r>
              <a:rPr lang="en-US" sz="1400" dirty="0" err="1">
                <a:latin typeface="Calibri"/>
                <a:ea typeface="Calibri"/>
                <a:cs typeface="Calibri"/>
              </a:rPr>
              <a:t>kot</a:t>
            </a:r>
            <a:r>
              <a:rPr lang="en-US" sz="1400" dirty="0">
                <a:latin typeface="Calibri"/>
                <a:ea typeface="Calibri"/>
                <a:cs typeface="Calibri"/>
              </a:rPr>
              <a:t> </a:t>
            </a:r>
            <a:r>
              <a:rPr lang="en-US" sz="1400" dirty="0" err="1">
                <a:latin typeface="Calibri"/>
                <a:ea typeface="Calibri"/>
                <a:cs typeface="Calibri"/>
              </a:rPr>
              <a:t>zbirka</a:t>
            </a:r>
            <a:r>
              <a:rPr lang="en-US" sz="1400" dirty="0">
                <a:latin typeface="Calibri"/>
                <a:ea typeface="Calibri"/>
                <a:cs typeface="Calibri"/>
              </a:rPr>
              <a:t> </a:t>
            </a:r>
            <a:r>
              <a:rPr lang="en-US" sz="1400" dirty="0" err="1">
                <a:latin typeface="Calibri"/>
                <a:ea typeface="Calibri"/>
                <a:cs typeface="Calibri"/>
              </a:rPr>
              <a:t>multimedijskih</a:t>
            </a:r>
            <a:r>
              <a:rPr lang="en-US" sz="1400" dirty="0">
                <a:latin typeface="Calibri"/>
                <a:ea typeface="Calibri"/>
                <a:cs typeface="Calibri"/>
              </a:rPr>
              <a:t> </a:t>
            </a:r>
            <a:r>
              <a:rPr lang="en-US" sz="1400" dirty="0" err="1">
                <a:latin typeface="Calibri"/>
                <a:ea typeface="Calibri"/>
                <a:cs typeface="Calibri"/>
              </a:rPr>
              <a:t>gradiv</a:t>
            </a:r>
            <a:r>
              <a:rPr lang="en-US" sz="1400" dirty="0">
                <a:latin typeface="Calibri"/>
                <a:ea typeface="Calibri"/>
                <a:cs typeface="Calibri"/>
              </a:rPr>
              <a:t>, </a:t>
            </a:r>
            <a:r>
              <a:rPr lang="en-US" sz="1400" dirty="0" err="1">
                <a:latin typeface="Calibri"/>
                <a:ea typeface="Calibri"/>
                <a:cs typeface="Calibri"/>
              </a:rPr>
              <a:t>vključno</a:t>
            </a:r>
            <a:r>
              <a:rPr lang="en-US" sz="1400" dirty="0">
                <a:latin typeface="Calibri"/>
                <a:ea typeface="Calibri"/>
                <a:cs typeface="Calibri"/>
              </a:rPr>
              <a:t> s </a:t>
            </a:r>
            <a:r>
              <a:rPr lang="en-US" sz="1400" dirty="0" err="1">
                <a:latin typeface="Calibri"/>
                <a:ea typeface="Calibri"/>
                <a:cs typeface="Calibri"/>
              </a:rPr>
              <a:t>predstavitvami</a:t>
            </a:r>
            <a:r>
              <a:rPr lang="en-US" sz="1400" dirty="0">
                <a:latin typeface="Calibri"/>
                <a:ea typeface="Calibri"/>
                <a:cs typeface="Calibri"/>
              </a:rPr>
              <a:t> PowerPoint, </a:t>
            </a:r>
            <a:r>
              <a:rPr lang="en-US" sz="1400" dirty="0" err="1">
                <a:latin typeface="Calibri"/>
                <a:ea typeface="Calibri"/>
                <a:cs typeface="Calibri"/>
              </a:rPr>
              <a:t>dokumenti</a:t>
            </a:r>
            <a:r>
              <a:rPr lang="en-US" sz="1400" dirty="0">
                <a:latin typeface="Calibri"/>
                <a:ea typeface="Calibri"/>
                <a:cs typeface="Calibri"/>
              </a:rPr>
              <a:t> in </a:t>
            </a:r>
            <a:r>
              <a:rPr lang="en-US" sz="1400" dirty="0" err="1">
                <a:latin typeface="Calibri"/>
                <a:ea typeface="Calibri"/>
                <a:cs typeface="Calibri"/>
              </a:rPr>
              <a:t>interaktivnimi</a:t>
            </a:r>
            <a:r>
              <a:rPr lang="en-US" sz="1400" dirty="0">
                <a:latin typeface="Calibri"/>
                <a:ea typeface="Calibri"/>
                <a:cs typeface="Calibri"/>
              </a:rPr>
              <a:t> </a:t>
            </a:r>
            <a:r>
              <a:rPr lang="en-US" sz="1400" dirty="0" err="1">
                <a:latin typeface="Calibri"/>
                <a:ea typeface="Calibri"/>
                <a:cs typeface="Calibri"/>
              </a:rPr>
              <a:t>izzivi</a:t>
            </a:r>
            <a:r>
              <a:rPr lang="en-US" sz="1400" dirty="0">
                <a:latin typeface="Calibri"/>
                <a:ea typeface="Calibri"/>
                <a:cs typeface="Calibri"/>
              </a:rPr>
              <a:t>, in so </a:t>
            </a:r>
            <a:r>
              <a:rPr lang="en-US" sz="1400" dirty="0" err="1">
                <a:latin typeface="Calibri"/>
                <a:ea typeface="Calibri"/>
                <a:cs typeface="Calibri"/>
              </a:rPr>
              <a:t>razvrščeni</a:t>
            </a:r>
            <a:r>
              <a:rPr lang="en-US" sz="1400" dirty="0">
                <a:latin typeface="Calibri"/>
                <a:ea typeface="Calibri"/>
                <a:cs typeface="Calibri"/>
              </a:rPr>
              <a:t> v </a:t>
            </a:r>
            <a:r>
              <a:rPr lang="en-US" sz="1400" dirty="0" err="1">
                <a:latin typeface="Calibri"/>
                <a:ea typeface="Calibri"/>
                <a:cs typeface="Calibri"/>
              </a:rPr>
              <a:t>osem</a:t>
            </a:r>
            <a:r>
              <a:rPr lang="en-US" sz="1400" dirty="0">
                <a:latin typeface="Calibri"/>
                <a:ea typeface="Calibri"/>
                <a:cs typeface="Calibri"/>
              </a:rPr>
              <a:t> </a:t>
            </a:r>
            <a:r>
              <a:rPr lang="en-US" sz="1400" dirty="0" err="1">
                <a:latin typeface="Calibri"/>
                <a:ea typeface="Calibri"/>
                <a:cs typeface="Calibri"/>
              </a:rPr>
              <a:t>modulov</a:t>
            </a:r>
            <a:r>
              <a:rPr lang="en-US" sz="1400" dirty="0">
                <a:latin typeface="Calibri"/>
                <a:ea typeface="Calibri"/>
                <a:cs typeface="Calibri"/>
              </a:rPr>
              <a:t>.</a:t>
            </a:r>
          </a:p>
          <a:p>
            <a:endParaRPr lang="en-US" sz="1400" b="1" dirty="0">
              <a:solidFill>
                <a:srgbClr val="000000"/>
              </a:solidFill>
              <a:latin typeface="Calibri"/>
              <a:ea typeface="Calibri"/>
              <a:cs typeface="Calibri"/>
            </a:endParaRPr>
          </a:p>
          <a:p>
            <a:r>
              <a:rPr lang="en-US" sz="1400" b="1" dirty="0">
                <a:solidFill>
                  <a:srgbClr val="000000"/>
                </a:solidFill>
                <a:latin typeface="Calibri"/>
                <a:ea typeface="Calibri"/>
                <a:cs typeface="Calibri"/>
              </a:rPr>
              <a:t>VPLIV</a:t>
            </a:r>
          </a:p>
          <a:p>
            <a:endParaRPr lang="en-US" sz="1400" b="1" dirty="0">
              <a:latin typeface="Calibri"/>
              <a:ea typeface="Calibri"/>
              <a:cs typeface="Calibri"/>
            </a:endParaRPr>
          </a:p>
          <a:p>
            <a:r>
              <a:rPr lang="en-US" sz="1400" dirty="0" err="1">
                <a:latin typeface="Calibri"/>
                <a:ea typeface="Calibri"/>
                <a:cs typeface="Calibri"/>
              </a:rPr>
              <a:t>Partnerji</a:t>
            </a:r>
            <a:r>
              <a:rPr lang="en-US" sz="1400" dirty="0">
                <a:latin typeface="Calibri"/>
                <a:ea typeface="Calibri"/>
                <a:cs typeface="Calibri"/>
              </a:rPr>
              <a:t> Epic Stays </a:t>
            </a:r>
            <a:r>
              <a:rPr lang="en-US" sz="1400" dirty="0" err="1">
                <a:latin typeface="Calibri"/>
                <a:ea typeface="Calibri"/>
                <a:cs typeface="Calibri"/>
              </a:rPr>
              <a:t>iskreno</a:t>
            </a:r>
            <a:r>
              <a:rPr lang="en-US" sz="1400" dirty="0">
                <a:latin typeface="Calibri"/>
                <a:ea typeface="Calibri"/>
                <a:cs typeface="Calibri"/>
              </a:rPr>
              <a:t> </a:t>
            </a:r>
            <a:r>
              <a:rPr lang="en-US" sz="1400" dirty="0" err="1">
                <a:latin typeface="Calibri"/>
                <a:ea typeface="Calibri"/>
                <a:cs typeface="Calibri"/>
              </a:rPr>
              <a:t>cenijm</a:t>
            </a:r>
            <a:r>
              <a:rPr lang="en-US" sz="1400" dirty="0">
                <a:latin typeface="Calibri"/>
                <a:ea typeface="Calibri"/>
                <a:cs typeface="Calibri"/>
              </a:rPr>
              <a:t> </a:t>
            </a:r>
            <a:r>
              <a:rPr lang="en-US" sz="1400" dirty="0" err="1">
                <a:latin typeface="Calibri"/>
                <a:ea typeface="Calibri"/>
                <a:cs typeface="Calibri"/>
              </a:rPr>
              <a:t>podporo</a:t>
            </a:r>
            <a:r>
              <a:rPr lang="en-US" sz="1400" dirty="0">
                <a:latin typeface="Calibri"/>
                <a:ea typeface="Calibri"/>
                <a:cs typeface="Calibri"/>
              </a:rPr>
              <a:t> </a:t>
            </a:r>
            <a:r>
              <a:rPr lang="en-US" sz="1400" dirty="0" err="1">
                <a:latin typeface="Calibri"/>
                <a:ea typeface="Calibri"/>
                <a:cs typeface="Calibri"/>
              </a:rPr>
              <a:t>financiranja</a:t>
            </a:r>
            <a:r>
              <a:rPr lang="en-US" sz="1400" dirty="0">
                <a:latin typeface="Calibri"/>
                <a:ea typeface="Calibri"/>
                <a:cs typeface="Calibri"/>
              </a:rPr>
              <a:t> ERASMUS+, ki </a:t>
            </a:r>
            <a:r>
              <a:rPr lang="en-US" sz="1400" dirty="0" err="1">
                <a:latin typeface="Calibri"/>
                <a:ea typeface="Calibri"/>
                <a:cs typeface="Calibri"/>
              </a:rPr>
              <a:t>nam</a:t>
            </a:r>
            <a:r>
              <a:rPr lang="en-US" sz="1400" dirty="0">
                <a:latin typeface="Calibri"/>
                <a:ea typeface="Calibri"/>
                <a:cs typeface="Calibri"/>
              </a:rPr>
              <a:t> je </a:t>
            </a:r>
            <a:r>
              <a:rPr lang="en-US" sz="1400" dirty="0" err="1">
                <a:latin typeface="Calibri"/>
                <a:ea typeface="Calibri"/>
                <a:cs typeface="Calibri"/>
              </a:rPr>
              <a:t>omogočilo</a:t>
            </a:r>
            <a:r>
              <a:rPr lang="en-US" sz="1400" dirty="0">
                <a:latin typeface="Calibri"/>
                <a:ea typeface="Calibri"/>
                <a:cs typeface="Calibri"/>
              </a:rPr>
              <a:t>, da </a:t>
            </a:r>
            <a:r>
              <a:rPr lang="en-US" sz="1400" dirty="0" err="1">
                <a:latin typeface="Calibri"/>
                <a:ea typeface="Calibri"/>
                <a:cs typeface="Calibri"/>
              </a:rPr>
              <a:t>smo</a:t>
            </a:r>
            <a:r>
              <a:rPr lang="en-US" sz="1400" dirty="0">
                <a:latin typeface="Calibri"/>
                <a:ea typeface="Calibri"/>
                <a:cs typeface="Calibri"/>
              </a:rPr>
              <a:t> </a:t>
            </a:r>
            <a:r>
              <a:rPr lang="en-US" sz="1400" dirty="0" err="1">
                <a:latin typeface="Calibri"/>
                <a:ea typeface="Calibri"/>
                <a:cs typeface="Calibri"/>
              </a:rPr>
              <a:t>dosegli</a:t>
            </a:r>
            <a:r>
              <a:rPr lang="en-US" sz="1400" dirty="0">
                <a:latin typeface="Calibri"/>
                <a:ea typeface="Calibri"/>
                <a:cs typeface="Calibri"/>
              </a:rPr>
              <a:t> </a:t>
            </a:r>
            <a:r>
              <a:rPr lang="en-US" sz="1400" dirty="0" err="1">
                <a:latin typeface="Calibri"/>
                <a:ea typeface="Calibri"/>
                <a:cs typeface="Calibri"/>
              </a:rPr>
              <a:t>pomemben</a:t>
            </a:r>
            <a:r>
              <a:rPr lang="en-US" sz="1400" dirty="0">
                <a:latin typeface="Calibri"/>
                <a:ea typeface="Calibri"/>
                <a:cs typeface="Calibri"/>
              </a:rPr>
              <a:t> </a:t>
            </a:r>
            <a:r>
              <a:rPr lang="en-US" sz="1400" dirty="0" err="1">
                <a:latin typeface="Calibri"/>
                <a:ea typeface="Calibri"/>
                <a:cs typeface="Calibri"/>
              </a:rPr>
              <a:t>vpliv</a:t>
            </a:r>
            <a:r>
              <a:rPr lang="en-US" sz="1400" dirty="0">
                <a:latin typeface="Calibri"/>
                <a:ea typeface="Calibri"/>
                <a:cs typeface="Calibri"/>
              </a:rPr>
              <a:t>. </a:t>
            </a:r>
            <a:r>
              <a:rPr lang="en-US" sz="1400" dirty="0" err="1">
                <a:latin typeface="Calibri"/>
                <a:ea typeface="Calibri"/>
                <a:cs typeface="Calibri"/>
              </a:rPr>
              <a:t>Menimo</a:t>
            </a:r>
            <a:r>
              <a:rPr lang="en-US" sz="1400" dirty="0">
                <a:latin typeface="Calibri"/>
                <a:ea typeface="Calibri"/>
                <a:cs typeface="Calibri"/>
              </a:rPr>
              <a:t>, da je </a:t>
            </a:r>
            <a:r>
              <a:rPr lang="en-US" sz="1400" dirty="0" err="1">
                <a:latin typeface="Calibri"/>
                <a:ea typeface="Calibri"/>
                <a:cs typeface="Calibri"/>
              </a:rPr>
              <a:t>pomembno</a:t>
            </a:r>
            <a:r>
              <a:rPr lang="en-US" sz="1400" dirty="0">
                <a:latin typeface="Calibri"/>
                <a:ea typeface="Calibri"/>
                <a:cs typeface="Calibri"/>
              </a:rPr>
              <a:t>, da to </a:t>
            </a:r>
            <a:r>
              <a:rPr lang="en-US" sz="1400" dirty="0" err="1">
                <a:latin typeface="Calibri"/>
                <a:ea typeface="Calibri"/>
                <a:cs typeface="Calibri"/>
              </a:rPr>
              <a:t>vizijo</a:t>
            </a:r>
            <a:r>
              <a:rPr lang="en-US" sz="1400" dirty="0">
                <a:latin typeface="Calibri"/>
                <a:ea typeface="Calibri"/>
                <a:cs typeface="Calibri"/>
              </a:rPr>
              <a:t> </a:t>
            </a:r>
            <a:r>
              <a:rPr lang="en-US" sz="1400" dirty="0" err="1">
                <a:latin typeface="Calibri"/>
                <a:ea typeface="Calibri"/>
                <a:cs typeface="Calibri"/>
              </a:rPr>
              <a:t>delimo</a:t>
            </a:r>
            <a:r>
              <a:rPr lang="en-US" sz="1400" dirty="0">
                <a:latin typeface="Calibri"/>
                <a:ea typeface="Calibri"/>
                <a:cs typeface="Calibri"/>
              </a:rPr>
              <a:t> z </a:t>
            </a:r>
            <a:r>
              <a:rPr lang="en-US" sz="1400" dirty="0" err="1">
                <a:latin typeface="Calibri"/>
                <a:ea typeface="Calibri"/>
                <a:cs typeface="Calibri"/>
              </a:rPr>
              <a:t>vami</a:t>
            </a:r>
            <a:r>
              <a:rPr lang="en-US" sz="1400" dirty="0">
                <a:latin typeface="Calibri"/>
                <a:ea typeface="Calibri"/>
                <a:cs typeface="Calibri"/>
              </a:rPr>
              <a:t>. </a:t>
            </a:r>
            <a:r>
              <a:rPr lang="en-US" sz="1400" dirty="0" err="1">
                <a:solidFill>
                  <a:srgbClr val="000000"/>
                </a:solidFill>
                <a:latin typeface="Calibri"/>
                <a:ea typeface="Calibri"/>
                <a:cs typeface="Calibri"/>
              </a:rPr>
              <a:t>Prizadevamo</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premostiti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pomanjkanje</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turističnih</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namestitev</a:t>
            </a:r>
            <a:r>
              <a:rPr lang="en-US" sz="1400" dirty="0">
                <a:solidFill>
                  <a:srgbClr val="000000"/>
                </a:solidFill>
                <a:latin typeface="Calibri"/>
                <a:ea typeface="Calibri"/>
                <a:cs typeface="Calibri"/>
              </a:rPr>
              <a:t> po </a:t>
            </a:r>
            <a:r>
              <a:rPr lang="en-US" sz="1400" dirty="0" err="1">
                <a:solidFill>
                  <a:srgbClr val="000000"/>
                </a:solidFill>
                <a:latin typeface="Calibri"/>
                <a:ea typeface="Calibri"/>
                <a:cs typeface="Calibri"/>
              </a:rPr>
              <a:t>vsej</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Evropi</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obravnavati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potrebo</a:t>
            </a:r>
            <a:r>
              <a:rPr lang="en-US" sz="1400" dirty="0">
                <a:solidFill>
                  <a:srgbClr val="000000"/>
                </a:solidFill>
                <a:latin typeface="Calibri"/>
                <a:ea typeface="Calibri"/>
                <a:cs typeface="Calibri"/>
              </a:rPr>
              <a:t> po </a:t>
            </a:r>
            <a:r>
              <a:rPr lang="en-US" sz="1400" dirty="0" err="1">
                <a:solidFill>
                  <a:srgbClr val="000000"/>
                </a:solidFill>
                <a:latin typeface="Calibri"/>
                <a:ea typeface="Calibri"/>
                <a:cs typeface="Calibri"/>
              </a:rPr>
              <a:t>razvoju</a:t>
            </a:r>
            <a:r>
              <a:rPr lang="en-US" sz="1400" dirty="0">
                <a:solidFill>
                  <a:srgbClr val="000000"/>
                </a:solidFill>
                <a:latin typeface="Calibri"/>
                <a:ea typeface="Calibri"/>
                <a:cs typeface="Calibri"/>
              </a:rPr>
              <a:t> in </a:t>
            </a:r>
            <a:r>
              <a:rPr lang="en-US" sz="1400" dirty="0" err="1">
                <a:solidFill>
                  <a:srgbClr val="000000"/>
                </a:solidFill>
                <a:latin typeface="Calibri"/>
                <a:ea typeface="Calibri"/>
                <a:cs typeface="Calibri"/>
              </a:rPr>
              <a:t>obnovi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podeželskega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turizma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prek</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izobraževanja</a:t>
            </a:r>
            <a:r>
              <a:rPr lang="en-US" sz="1400" dirty="0">
                <a:solidFill>
                  <a:srgbClr val="000000"/>
                </a:solidFill>
                <a:latin typeface="Calibri"/>
                <a:ea typeface="Calibri"/>
                <a:cs typeface="Calibri"/>
              </a:rPr>
              <a:t> s:</a:t>
            </a:r>
          </a:p>
          <a:p>
            <a:endParaRPr lang="en-US" sz="1400" dirty="0">
              <a:latin typeface="Calibri"/>
              <a:ea typeface="Calibri"/>
              <a:cs typeface="Calibri"/>
            </a:endParaRPr>
          </a:p>
          <a:p>
            <a:pPr marL="457200" indent="-228600"/>
            <a:r>
              <a:rPr lang="en-US" sz="1400" b="1" dirty="0" err="1">
                <a:solidFill>
                  <a:srgbClr val="000000"/>
                </a:solidFill>
                <a:latin typeface="Calibri"/>
                <a:ea typeface="Calibri"/>
                <a:cs typeface="Calibri"/>
              </a:rPr>
              <a:t>Okrepitvijo</a:t>
            </a:r>
            <a:r>
              <a:rPr lang="en-US" sz="1400" b="1" dirty="0">
                <a:solidFill>
                  <a:srgbClr val="000000"/>
                </a:solidFill>
                <a:latin typeface="Calibri"/>
                <a:ea typeface="Calibri"/>
                <a:cs typeface="Calibri"/>
              </a:rPr>
              <a:t> </a:t>
            </a:r>
            <a:r>
              <a:rPr lang="en-US" sz="1400" b="1" dirty="0" err="1">
                <a:solidFill>
                  <a:srgbClr val="000000"/>
                </a:solidFill>
                <a:latin typeface="Calibri"/>
                <a:ea typeface="Calibri"/>
                <a:cs typeface="Calibri"/>
              </a:rPr>
              <a:t>turističnih</a:t>
            </a:r>
            <a:r>
              <a:rPr lang="en-US" sz="1400" b="1" dirty="0">
                <a:solidFill>
                  <a:srgbClr val="000000"/>
                </a:solidFill>
                <a:latin typeface="Calibri"/>
                <a:ea typeface="Calibri"/>
                <a:cs typeface="Calibri"/>
              </a:rPr>
              <a:t> </a:t>
            </a:r>
            <a:r>
              <a:rPr lang="en-US" sz="1400" b="1" dirty="0" err="1">
                <a:solidFill>
                  <a:srgbClr val="000000"/>
                </a:solidFill>
                <a:latin typeface="Calibri"/>
                <a:ea typeface="Calibri"/>
                <a:cs typeface="Calibri"/>
              </a:rPr>
              <a:t>nastanitvenih</a:t>
            </a:r>
            <a:r>
              <a:rPr lang="en-US" sz="1400" b="1" dirty="0">
                <a:solidFill>
                  <a:srgbClr val="000000"/>
                </a:solidFill>
                <a:latin typeface="Calibri"/>
                <a:ea typeface="Calibri"/>
                <a:cs typeface="Calibri"/>
              </a:rPr>
              <a:t> </a:t>
            </a:r>
            <a:r>
              <a:rPr lang="en-US" sz="1400" b="1" dirty="0" err="1">
                <a:solidFill>
                  <a:srgbClr val="000000"/>
                </a:solidFill>
                <a:latin typeface="Calibri"/>
                <a:ea typeface="Calibri"/>
                <a:cs typeface="Calibri"/>
              </a:rPr>
              <a:t>podjetij</a:t>
            </a:r>
            <a:r>
              <a:rPr lang="en-US" sz="1400" b="1" dirty="0">
                <a:solidFill>
                  <a:srgbClr val="000000"/>
                </a:solidFill>
                <a:latin typeface="Calibri"/>
                <a:ea typeface="Calibri"/>
                <a:cs typeface="Calibri"/>
              </a:rPr>
              <a:t> v novi </a:t>
            </a:r>
            <a:r>
              <a:rPr lang="en-US" sz="1400" b="1" dirty="0" err="1">
                <a:solidFill>
                  <a:srgbClr val="000000"/>
                </a:solidFill>
                <a:latin typeface="Calibri"/>
                <a:ea typeface="Calibri"/>
                <a:cs typeface="Calibri"/>
              </a:rPr>
              <a:t>dobi</a:t>
            </a:r>
            <a:endParaRPr lang="en-US" sz="1400" b="1" dirty="0">
              <a:solidFill>
                <a:srgbClr val="000000"/>
              </a:solidFill>
              <a:latin typeface="Calibri"/>
              <a:ea typeface="Calibri"/>
              <a:cs typeface="Calibri"/>
            </a:endParaRPr>
          </a:p>
          <a:p>
            <a:pPr marL="457200" indent="-228600"/>
            <a:endParaRPr lang="en-US" sz="1400" b="1" dirty="0">
              <a:solidFill>
                <a:srgbClr val="000000"/>
              </a:solidFill>
              <a:latin typeface="Calibri"/>
              <a:ea typeface="Calibri"/>
              <a:cs typeface="Calibri"/>
            </a:endParaRPr>
          </a:p>
          <a:p>
            <a:pPr marL="457200" indent="-228600"/>
            <a:r>
              <a:rPr lang="en-US" sz="1400" b="1" kern="0" dirty="0" err="1">
                <a:solidFill>
                  <a:srgbClr val="000000"/>
                </a:solidFill>
                <a:latin typeface="Calibri"/>
                <a:ea typeface="Calibri"/>
                <a:cs typeface="Calibri"/>
              </a:rPr>
              <a:t>Oživljanjem</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skupnosti</a:t>
            </a:r>
            <a:r>
              <a:rPr lang="en-US" sz="1400" b="1" kern="0" dirty="0">
                <a:solidFill>
                  <a:srgbClr val="000000"/>
                </a:solidFill>
                <a:latin typeface="Calibri"/>
                <a:ea typeface="Calibri"/>
                <a:cs typeface="Calibri"/>
              </a:rPr>
              <a:t> s </a:t>
            </a:r>
            <a:r>
              <a:rPr lang="en-US" sz="1400" b="1" kern="0" dirty="0" err="1">
                <a:solidFill>
                  <a:srgbClr val="000000"/>
                </a:solidFill>
                <a:latin typeface="Calibri"/>
                <a:ea typeface="Calibri"/>
                <a:cs typeface="Calibri"/>
              </a:rPr>
              <a:t>turističnim</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podjetništvom</a:t>
            </a:r>
            <a:r>
              <a:rPr lang="en-US" sz="1400" b="1" kern="0" dirty="0">
                <a:solidFill>
                  <a:srgbClr val="000000"/>
                </a:solidFill>
                <a:latin typeface="Calibri"/>
                <a:ea typeface="Calibri"/>
                <a:cs typeface="Calibri"/>
              </a:rPr>
              <a:t> in </a:t>
            </a:r>
            <a:r>
              <a:rPr lang="en-US" sz="1400" b="1" kern="0" dirty="0" err="1">
                <a:solidFill>
                  <a:srgbClr val="000000"/>
                </a:solidFill>
                <a:latin typeface="Calibri"/>
                <a:ea typeface="Calibri"/>
                <a:cs typeface="Calibri"/>
              </a:rPr>
              <a:t>gospodarskim</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razvojem</a:t>
            </a:r>
            <a:endParaRPr lang="en-US" sz="1400" b="1" kern="0" dirty="0">
              <a:solidFill>
                <a:srgbClr val="000000"/>
              </a:solidFill>
              <a:latin typeface="Calibri"/>
              <a:ea typeface="Calibri"/>
              <a:cs typeface="Calibri"/>
            </a:endParaRPr>
          </a:p>
          <a:p>
            <a:pPr marL="457200" indent="-228600"/>
            <a:endParaRPr lang="en-US" sz="1400" b="1" kern="0" dirty="0">
              <a:solidFill>
                <a:srgbClr val="000000"/>
              </a:solidFill>
              <a:latin typeface="Calibri"/>
              <a:ea typeface="Calibri"/>
              <a:cs typeface="Calibri"/>
            </a:endParaRPr>
          </a:p>
          <a:p>
            <a:pPr indent="-228600"/>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zadovoljevanjem</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potreb</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novih</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turistov</a:t>
            </a:r>
            <a:r>
              <a:rPr lang="en-US" sz="1400" b="1" kern="0" dirty="0">
                <a:solidFill>
                  <a:srgbClr val="000000"/>
                </a:solidFill>
                <a:latin typeface="Calibri"/>
                <a:ea typeface="Calibri"/>
                <a:cs typeface="Calibri"/>
              </a:rPr>
              <a:t>“ po </a:t>
            </a:r>
            <a:r>
              <a:rPr lang="en-US" sz="1400" b="1" kern="0" dirty="0" err="1">
                <a:solidFill>
                  <a:srgbClr val="000000"/>
                </a:solidFill>
                <a:latin typeface="Calibri"/>
                <a:ea typeface="Calibri"/>
                <a:cs typeface="Calibri"/>
              </a:rPr>
              <a:t>pandemiji</a:t>
            </a:r>
            <a:endParaRPr lang="en-US" sz="1400" b="1" kern="0" dirty="0">
              <a:solidFill>
                <a:srgbClr val="000000"/>
              </a:solidFill>
              <a:latin typeface="Calibri"/>
              <a:ea typeface="Calibri"/>
              <a:cs typeface="Calibri"/>
            </a:endParaRPr>
          </a:p>
          <a:p>
            <a:pPr indent="457200"/>
            <a:endParaRPr lang="en-US" sz="1400" dirty="0">
              <a:latin typeface="Calibri"/>
              <a:ea typeface="Calibri"/>
              <a:cs typeface="Calibri"/>
            </a:endParaRPr>
          </a:p>
          <a:p>
            <a:pPr algn="ctr"/>
            <a:endParaRPr lang="en-US" dirty="0"/>
          </a:p>
        </p:txBody>
      </p:sp>
    </p:spTree>
    <p:extLst>
      <p:ext uri="{BB962C8B-B14F-4D97-AF65-F5344CB8AC3E}">
        <p14:creationId xmlns:p14="http://schemas.microsoft.com/office/powerpoint/2010/main" val="386906437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79e60b5bafd725d9b9fc407f22f39c96">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1ae45fa45690b2ef04f4f0afa3e27b05"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3232974-AEA0-47E4-84C8-3184B7BCDE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2E36DB-039F-41EA-A31D-AA7F03A8A177}">
  <ds:schemaRefs>
    <ds:schemaRef ds:uri="http://schemas.microsoft.com/sharepoint/v3/contenttype/forms"/>
  </ds:schemaRefs>
</ds:datastoreItem>
</file>

<file path=customXml/itemProps3.xml><?xml version="1.0" encoding="utf-8"?>
<ds:datastoreItem xmlns:ds="http://schemas.openxmlformats.org/officeDocument/2006/customXml" ds:itemID="{45CF9330-28B4-4C22-8CA5-E86C8CFF353D}">
  <ds:schemaRefs>
    <ds:schemaRef ds:uri="http://www.w3.org/XML/1998/namespace"/>
    <ds:schemaRef ds:uri="835803b3-5fd4-490d-9118-e08d8d43fc1e"/>
    <ds:schemaRef ds:uri="7b53bf8c-4569-44df-ad60-bb18397340c4"/>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Metadata/LabelInfo.xml><?xml version="1.0" encoding="utf-8"?>
<clbl:labelList xmlns:clbl="http://schemas.microsoft.com/office/2020/mipLabelMetadata">
  <clbl:label id="{068b196a-2d57-407f-a70d-3c0571c3266a}" enabled="0" method="" siteId="{068b196a-2d57-407f-a70d-3c0571c3266a}" removed="1"/>
</clbl:labelList>
</file>

<file path=docProps/app.xml><?xml version="1.0" encoding="utf-8"?>
<Properties xmlns="http://schemas.openxmlformats.org/officeDocument/2006/extended-properties" xmlns:vt="http://schemas.openxmlformats.org/officeDocument/2006/docPropsVTypes">
  <Template/>
  <TotalTime>29</TotalTime>
  <Words>4430</Words>
  <Application>Microsoft Office PowerPoint</Application>
  <PresentationFormat>Custom</PresentationFormat>
  <Paragraphs>499</Paragraphs>
  <Slides>37</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37</vt:i4>
      </vt:variant>
    </vt:vector>
  </HeadingPairs>
  <TitlesOfParts>
    <vt:vector size="50" baseType="lpstr">
      <vt:lpstr>Arial</vt:lpstr>
      <vt:lpstr>Calibri</vt:lpstr>
      <vt:lpstr>Calibri Light</vt:lpstr>
      <vt:lpstr>Century Schoolbook</vt:lpstr>
      <vt:lpstr>Montserrat</vt:lpstr>
      <vt:lpstr>Open Sans</vt:lpstr>
      <vt:lpstr>OpenSans-Semibold</vt:lpstr>
      <vt:lpstr>Segoe UI</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keywords>, docId:D6F71D05E4E6C54C5381EC619F8DDEC3</cp:keywords>
  <cp:lastModifiedBy>Tatjana Klakočar</cp:lastModifiedBy>
  <cp:revision>400</cp:revision>
  <cp:lastPrinted>2021-11-26T07:36:34Z</cp:lastPrinted>
  <dcterms:created xsi:type="dcterms:W3CDTF">2016-05-11T14:31:01Z</dcterms:created>
  <dcterms:modified xsi:type="dcterms:W3CDTF">2025-12-15T11:10:02Z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