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9"/>
  </p:notesMasterIdLst>
  <p:handoutMasterIdLst>
    <p:handoutMasterId r:id="rId20"/>
  </p:handoutMasterIdLst>
  <p:sldIdLst>
    <p:sldId id="7870" r:id="rId2"/>
    <p:sldId id="7709" r:id="rId3"/>
    <p:sldId id="7692" r:id="rId4"/>
    <p:sldId id="6850" r:id="rId5"/>
    <p:sldId id="7044" r:id="rId6"/>
    <p:sldId id="7056" r:id="rId7"/>
    <p:sldId id="6958" r:id="rId8"/>
    <p:sldId id="6640" r:id="rId9"/>
    <p:sldId id="6980" r:id="rId10"/>
    <p:sldId id="6967" r:id="rId11"/>
    <p:sldId id="6626" r:id="rId12"/>
    <p:sldId id="7036" r:id="rId13"/>
    <p:sldId id="7057" r:id="rId14"/>
    <p:sldId id="6769" r:id="rId15"/>
    <p:sldId id="7058" r:id="rId16"/>
    <p:sldId id="6766" r:id="rId17"/>
    <p:sldId id="78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94949"/>
    <a:srgbClr val="FBA63B"/>
    <a:srgbClr val="414141"/>
    <a:srgbClr val="ECECEC"/>
    <a:srgbClr val="E96751"/>
    <a:srgbClr val="3B7F81"/>
    <a:srgbClr val="00B0F0"/>
    <a:srgbClr val="B8D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29" autoAdjust="0"/>
    <p:restoredTop sz="94963"/>
  </p:normalViewPr>
  <p:slideViewPr>
    <p:cSldViewPr snapToGrid="0" snapToObjects="1">
      <p:cViewPr varScale="1">
        <p:scale>
          <a:sx n="107" d="100"/>
          <a:sy n="107" d="100"/>
        </p:scale>
        <p:origin x="408"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1" d="100"/>
        <a:sy n="51"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12/02/2026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3B27CC-E251-C463-3FBB-C4F07E52C535}"/>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1B99A274-F707-10C9-9E84-6F781F5C5AC1}"/>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B3CA82C6-6627-7BC7-B7E4-D1ABC487E001}"/>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FAD74044-CDEC-2B10-CA3C-B4BA67A7F58B}"/>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569DE0-63DD-151D-BA34-D5995FD5FBD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2E9DC701-54FF-0696-25C3-6499102B7D7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6" name="Picture Placeholder 5">
            <a:extLst>
              <a:ext uri="{FF2B5EF4-FFF2-40B4-BE49-F238E27FC236}">
                <a16:creationId xmlns:a16="http://schemas.microsoft.com/office/drawing/2014/main" id="{E54A686E-5C2D-F25D-9D17-4A87246A70F5}"/>
              </a:ext>
            </a:extLst>
          </p:cNvPr>
          <p:cNvSpPr>
            <a:spLocks noGrp="1"/>
          </p:cNvSpPr>
          <p:nvPr>
            <p:ph type="pic" sz="quarter" idx="19"/>
          </p:nvPr>
        </p:nvSpPr>
        <p:spPr>
          <a:xfrm>
            <a:off x="5725016" y="1795230"/>
            <a:ext cx="6455044" cy="4540273"/>
          </a:xfrm>
          <a:custGeom>
            <a:avLst/>
            <a:gdLst>
              <a:gd name="connsiteX0" fmla="*/ 3943697 w 6660541"/>
              <a:gd name="connsiteY0" fmla="*/ 0 h 4684813"/>
              <a:gd name="connsiteX1" fmla="*/ 3943798 w 6660541"/>
              <a:gd name="connsiteY1" fmla="*/ 0 h 4684813"/>
              <a:gd name="connsiteX2" fmla="*/ 4075766 w 6660541"/>
              <a:gd name="connsiteY2" fmla="*/ 0 h 4684813"/>
              <a:gd name="connsiteX3" fmla="*/ 4075766 w 6660541"/>
              <a:gd name="connsiteY3" fmla="*/ 0 h 4684813"/>
              <a:gd name="connsiteX4" fmla="*/ 6660541 w 6660541"/>
              <a:gd name="connsiteY4" fmla="*/ 0 h 4684813"/>
              <a:gd name="connsiteX5" fmla="*/ 6660541 w 6660541"/>
              <a:gd name="connsiteY5" fmla="*/ 4684812 h 4684813"/>
              <a:gd name="connsiteX6" fmla="*/ 5059821 w 6660541"/>
              <a:gd name="connsiteY6" fmla="*/ 4684812 h 4684813"/>
              <a:gd name="connsiteX7" fmla="*/ 5059821 w 6660541"/>
              <a:gd name="connsiteY7" fmla="*/ 4684813 h 4684813"/>
              <a:gd name="connsiteX8" fmla="*/ 2475046 w 6660541"/>
              <a:gd name="connsiteY8" fmla="*/ 4684813 h 4684813"/>
              <a:gd name="connsiteX9" fmla="*/ 2475046 w 6660541"/>
              <a:gd name="connsiteY9" fmla="*/ 4679925 h 4684813"/>
              <a:gd name="connsiteX10" fmla="*/ 2342978 w 6660541"/>
              <a:gd name="connsiteY10" fmla="*/ 4684813 h 4684813"/>
              <a:gd name="connsiteX11" fmla="*/ 0 w 6660541"/>
              <a:gd name="connsiteY11" fmla="*/ 2342407 h 4684813"/>
              <a:gd name="connsiteX12" fmla="*/ 2342978 w 6660541"/>
              <a:gd name="connsiteY12" fmla="*/ 0 h 4684813"/>
              <a:gd name="connsiteX13" fmla="*/ 2475046 w 6660541"/>
              <a:gd name="connsiteY13" fmla="*/ 4890 h 4684813"/>
              <a:gd name="connsiteX14" fmla="*/ 2475046 w 6660541"/>
              <a:gd name="connsiteY14" fmla="*/ 0 h 4684813"/>
              <a:gd name="connsiteX15" fmla="*/ 3943679 w 6660541"/>
              <a:gd name="connsiteY15" fmla="*/ 0 h 468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0541" h="4684813">
                <a:moveTo>
                  <a:pt x="3943697" y="0"/>
                </a:moveTo>
                <a:lnTo>
                  <a:pt x="3943798" y="0"/>
                </a:lnTo>
                <a:lnTo>
                  <a:pt x="4075766" y="0"/>
                </a:lnTo>
                <a:lnTo>
                  <a:pt x="4075766" y="0"/>
                </a:lnTo>
                <a:lnTo>
                  <a:pt x="6660541" y="0"/>
                </a:lnTo>
                <a:lnTo>
                  <a:pt x="6660541" y="4684812"/>
                </a:lnTo>
                <a:lnTo>
                  <a:pt x="5059821" y="4684812"/>
                </a:lnTo>
                <a:lnTo>
                  <a:pt x="5059821" y="4684813"/>
                </a:lnTo>
                <a:lnTo>
                  <a:pt x="2475046" y="4684813"/>
                </a:lnTo>
                <a:lnTo>
                  <a:pt x="2475046" y="4679925"/>
                </a:lnTo>
                <a:cubicBezTo>
                  <a:pt x="2431023" y="4684813"/>
                  <a:pt x="2386999" y="4684813"/>
                  <a:pt x="2342978" y="4684813"/>
                </a:cubicBezTo>
                <a:cubicBezTo>
                  <a:pt x="1046756" y="4684813"/>
                  <a:pt x="0" y="3638311"/>
                  <a:pt x="0" y="2342407"/>
                </a:cubicBezTo>
                <a:cubicBezTo>
                  <a:pt x="0" y="1046504"/>
                  <a:pt x="1051651" y="0"/>
                  <a:pt x="2342978" y="0"/>
                </a:cubicBezTo>
                <a:cubicBezTo>
                  <a:pt x="2386999" y="0"/>
                  <a:pt x="2435915" y="0"/>
                  <a:pt x="2475046" y="4890"/>
                </a:cubicBezTo>
                <a:lnTo>
                  <a:pt x="2475046" y="0"/>
                </a:lnTo>
                <a:lnTo>
                  <a:pt x="3943679" y="0"/>
                </a:ln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EB7BEF0-FA94-5115-FA25-42C165F78608}"/>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6A302A67-654B-7AC2-9C64-4510E667B6DA}"/>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1D11006-8889-5EC8-DEC2-F21EE24ECE46}"/>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41F265C6-CB12-C229-E7A9-04CCAF942DF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127551CF-E1D6-B8A8-859C-DA21788C436F}"/>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A4C741C7-BC25-F095-214E-626E7ED5BAE3}"/>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17C99E55-31E9-61C5-1267-020BFD12619A}"/>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64D7438-5DBC-93FB-05BE-D902A63FF53D}"/>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277598"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6405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over Slide ">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4BDF266-AD07-951C-0FC5-D2A80F4FB6EA}"/>
              </a:ext>
            </a:extLst>
          </p:cNvPr>
          <p:cNvSpPr/>
          <p:nvPr userDrawn="1"/>
        </p:nvSpPr>
        <p:spPr>
          <a:xfrm>
            <a:off x="0" y="323082"/>
            <a:ext cx="7397280" cy="4704736"/>
          </a:xfrm>
          <a:custGeom>
            <a:avLst/>
            <a:gdLst>
              <a:gd name="connsiteX0" fmla="*/ 3 w 7397280"/>
              <a:gd name="connsiteY0" fmla="*/ 0 h 4704736"/>
              <a:gd name="connsiteX1" fmla="*/ 5047027 w 7397280"/>
              <a:gd name="connsiteY1" fmla="*/ 0 h 4704736"/>
              <a:gd name="connsiteX2" fmla="*/ 5047027 w 7397280"/>
              <a:gd name="connsiteY2" fmla="*/ 112 h 4704736"/>
              <a:gd name="connsiteX3" fmla="*/ 5285737 w 7397280"/>
              <a:gd name="connsiteY3" fmla="*/ 12122 h 4704736"/>
              <a:gd name="connsiteX4" fmla="*/ 7397280 w 7397280"/>
              <a:gd name="connsiteY4" fmla="*/ 2352370 h 4704736"/>
              <a:gd name="connsiteX5" fmla="*/ 5284928 w 7397280"/>
              <a:gd name="connsiteY5" fmla="*/ 4692617 h 4704736"/>
              <a:gd name="connsiteX6" fmla="*/ 5047027 w 7397280"/>
              <a:gd name="connsiteY6" fmla="*/ 4704626 h 4704736"/>
              <a:gd name="connsiteX7" fmla="*/ 5047027 w 7397280"/>
              <a:gd name="connsiteY7" fmla="*/ 4704732 h 4704736"/>
              <a:gd name="connsiteX8" fmla="*/ 5044930 w 7397280"/>
              <a:gd name="connsiteY8" fmla="*/ 4704732 h 4704736"/>
              <a:gd name="connsiteX9" fmla="*/ 5044846 w 7397280"/>
              <a:gd name="connsiteY9" fmla="*/ 4704736 h 4704736"/>
              <a:gd name="connsiteX10" fmla="*/ 5044730 w 7397280"/>
              <a:gd name="connsiteY10" fmla="*/ 4704732 h 4704736"/>
              <a:gd name="connsiteX11" fmla="*/ 4912245 w 7397280"/>
              <a:gd name="connsiteY11" fmla="*/ 4704732 h 4704736"/>
              <a:gd name="connsiteX12" fmla="*/ 4912245 w 7397280"/>
              <a:gd name="connsiteY12" fmla="*/ 4704736 h 4704736"/>
              <a:gd name="connsiteX13" fmla="*/ 2317036 w 7397280"/>
              <a:gd name="connsiteY13" fmla="*/ 4704736 h 4704736"/>
              <a:gd name="connsiteX14" fmla="*/ 2317036 w 7397280"/>
              <a:gd name="connsiteY14" fmla="*/ 4704732 h 4704736"/>
              <a:gd name="connsiteX15" fmla="*/ 0 w 7397280"/>
              <a:gd name="connsiteY15" fmla="*/ 4704732 h 4704736"/>
              <a:gd name="connsiteX16" fmla="*/ 0 w 7397280"/>
              <a:gd name="connsiteY16" fmla="*/ 1655235 h 4704736"/>
              <a:gd name="connsiteX17" fmla="*/ 3 w 7397280"/>
              <a:gd name="connsiteY17" fmla="*/ 1655235 h 470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97280" h="4704736">
                <a:moveTo>
                  <a:pt x="3" y="0"/>
                </a:moveTo>
                <a:lnTo>
                  <a:pt x="5047027" y="0"/>
                </a:lnTo>
                <a:lnTo>
                  <a:pt x="5047027" y="112"/>
                </a:lnTo>
                <a:lnTo>
                  <a:pt x="5285737" y="12122"/>
                </a:lnTo>
                <a:cubicBezTo>
                  <a:pt x="6473566" y="132349"/>
                  <a:pt x="7397280" y="1132293"/>
                  <a:pt x="7397280" y="2352370"/>
                </a:cubicBezTo>
                <a:cubicBezTo>
                  <a:pt x="7397280" y="3572444"/>
                  <a:pt x="6469247" y="4572389"/>
                  <a:pt x="5284928" y="4692617"/>
                </a:cubicBezTo>
                <a:lnTo>
                  <a:pt x="5047027" y="4704626"/>
                </a:lnTo>
                <a:lnTo>
                  <a:pt x="5047027" y="4704732"/>
                </a:lnTo>
                <a:lnTo>
                  <a:pt x="5044930" y="4704732"/>
                </a:lnTo>
                <a:lnTo>
                  <a:pt x="5044846" y="4704736"/>
                </a:lnTo>
                <a:lnTo>
                  <a:pt x="5044730" y="4704732"/>
                </a:lnTo>
                <a:lnTo>
                  <a:pt x="4912245" y="4704732"/>
                </a:lnTo>
                <a:lnTo>
                  <a:pt x="4912245" y="4704736"/>
                </a:lnTo>
                <a:lnTo>
                  <a:pt x="2317036" y="4704736"/>
                </a:lnTo>
                <a:lnTo>
                  <a:pt x="2317036" y="4704732"/>
                </a:lnTo>
                <a:lnTo>
                  <a:pt x="0" y="4704732"/>
                </a:lnTo>
                <a:lnTo>
                  <a:pt x="0" y="1655235"/>
                </a:lnTo>
                <a:lnTo>
                  <a:pt x="3" y="1655235"/>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41D050F8-31AB-9FE2-1F96-1C312E675290}"/>
              </a:ext>
            </a:extLst>
          </p:cNvPr>
          <p:cNvSpPr/>
          <p:nvPr userDrawn="1"/>
        </p:nvSpPr>
        <p:spPr>
          <a:xfrm rot="10800000">
            <a:off x="5815699" y="2780706"/>
            <a:ext cx="6376301" cy="30148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DD21705C-7FA8-BA02-3A02-4AEB6B8A6FA5}"/>
              </a:ext>
            </a:extLst>
          </p:cNvPr>
          <p:cNvSpPr/>
          <p:nvPr userDrawn="1"/>
        </p:nvSpPr>
        <p:spPr>
          <a:xfrm>
            <a:off x="0" y="4748524"/>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23">
            <a:extLst>
              <a:ext uri="{FF2B5EF4-FFF2-40B4-BE49-F238E27FC236}">
                <a16:creationId xmlns:a16="http://schemas.microsoft.com/office/drawing/2014/main" id="{DB9C673F-75B9-3C64-B354-B97F6B5B3B7D}"/>
              </a:ext>
            </a:extLst>
          </p:cNvPr>
          <p:cNvSpPr>
            <a:spLocks noGrp="1"/>
          </p:cNvSpPr>
          <p:nvPr>
            <p:ph type="body" sz="quarter" idx="15" hasCustomPrompt="1"/>
          </p:nvPr>
        </p:nvSpPr>
        <p:spPr>
          <a:xfrm>
            <a:off x="553654" y="340343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35" name="Text Placeholder 23">
            <a:extLst>
              <a:ext uri="{FF2B5EF4-FFF2-40B4-BE49-F238E27FC236}">
                <a16:creationId xmlns:a16="http://schemas.microsoft.com/office/drawing/2014/main" id="{B6B55F79-6219-8770-AA75-46A8FCA7993C}"/>
              </a:ext>
            </a:extLst>
          </p:cNvPr>
          <p:cNvSpPr>
            <a:spLocks noGrp="1"/>
          </p:cNvSpPr>
          <p:nvPr>
            <p:ph type="body" sz="quarter" idx="16" hasCustomPrompt="1"/>
          </p:nvPr>
        </p:nvSpPr>
        <p:spPr>
          <a:xfrm>
            <a:off x="553654" y="278070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46" name="Text Placeholder 23">
            <a:extLst>
              <a:ext uri="{FF2B5EF4-FFF2-40B4-BE49-F238E27FC236}">
                <a16:creationId xmlns:a16="http://schemas.microsoft.com/office/drawing/2014/main" id="{20689DDF-9FE1-3230-DCC6-2F50B15342A4}"/>
              </a:ext>
            </a:extLst>
          </p:cNvPr>
          <p:cNvSpPr>
            <a:spLocks noGrp="1"/>
          </p:cNvSpPr>
          <p:nvPr>
            <p:ph type="body" sz="quarter" idx="17" hasCustomPrompt="1"/>
          </p:nvPr>
        </p:nvSpPr>
        <p:spPr>
          <a:xfrm>
            <a:off x="0" y="4782197"/>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grpSp>
        <p:nvGrpSpPr>
          <p:cNvPr id="7" name="Group 6">
            <a:extLst>
              <a:ext uri="{FF2B5EF4-FFF2-40B4-BE49-F238E27FC236}">
                <a16:creationId xmlns:a16="http://schemas.microsoft.com/office/drawing/2014/main" id="{5D593706-4C85-5920-F70F-0CE6F883ED35}"/>
              </a:ext>
            </a:extLst>
          </p:cNvPr>
          <p:cNvGrpSpPr/>
          <p:nvPr userDrawn="1"/>
        </p:nvGrpSpPr>
        <p:grpSpPr>
          <a:xfrm>
            <a:off x="494660" y="5658757"/>
            <a:ext cx="6932341" cy="851642"/>
            <a:chOff x="441852" y="5691396"/>
            <a:chExt cx="6932341" cy="851642"/>
          </a:xfrm>
        </p:grpSpPr>
        <p:pic>
          <p:nvPicPr>
            <p:cNvPr id="8" name="Picture 7" descr="Co-funded by the European Union logo in png for web usage">
              <a:extLst>
                <a:ext uri="{FF2B5EF4-FFF2-40B4-BE49-F238E27FC236}">
                  <a16:creationId xmlns:a16="http://schemas.microsoft.com/office/drawing/2014/main" id="{F3C18A2F-CC39-28BC-FB5E-6EE3BED856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5DA2DED4-8C74-4729-B1AC-D8D3B61225E9}"/>
                </a:ext>
              </a:extLst>
            </p:cNvPr>
            <p:cNvSpPr/>
            <p:nvPr userDrawn="1"/>
          </p:nvSpPr>
          <p:spPr>
            <a:xfrm>
              <a:off x="3179504" y="6104456"/>
              <a:ext cx="4194689"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93D0D581-B07B-F3E7-2386-BE30D2C37512}"/>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99B1BE01-0A0D-D523-D299-F20147CC3628}"/>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0A7BFF38-7E2B-C318-5B01-3FD416F80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pic>
        <p:nvPicPr>
          <p:cNvPr id="13" name="Picture 12">
            <a:extLst>
              <a:ext uri="{FF2B5EF4-FFF2-40B4-BE49-F238E27FC236}">
                <a16:creationId xmlns:a16="http://schemas.microsoft.com/office/drawing/2014/main" id="{60C7197D-FB01-0C61-00CF-88F6AC65625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415806" y="508982"/>
            <a:ext cx="3201549" cy="1983866"/>
          </a:xfrm>
          <a:prstGeom prst="rect">
            <a:avLst/>
          </a:prstGeom>
        </p:spPr>
      </p:pic>
    </p:spTree>
    <p:extLst>
      <p:ext uri="{BB962C8B-B14F-4D97-AF65-F5344CB8AC3E}">
        <p14:creationId xmlns:p14="http://schemas.microsoft.com/office/powerpoint/2010/main" val="358089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93709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B58B100-F3B0-9F75-BCD6-CD01355380E3}"/>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5A6BB997-596E-4786-2F55-208C130FA1A6}"/>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222A47AC-E8AE-56CC-DCEC-85D7067A0FBE}"/>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4001BD79-7C1D-4AEA-28DD-B4D32AD5877B}"/>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67491A92-E816-1D3A-E5D6-EBF192255845}"/>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987EFA9A-2ED0-56D1-40B3-419FC3851D77}"/>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03661970-41DC-FEFA-3751-A94EF54BBECA}"/>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97B18728-F186-A8AC-4AD7-600B58C667B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6BC89A4-DD24-2C25-BFA4-C7F92035029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13DEC2A7-8A35-A10B-354E-B48ACD1AC720}"/>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3F69ECB2-5E5E-6F96-31CC-D27D9FAE69F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18" name="Text Placeholder 32">
            <a:extLst>
              <a:ext uri="{FF2B5EF4-FFF2-40B4-BE49-F238E27FC236}">
                <a16:creationId xmlns:a16="http://schemas.microsoft.com/office/drawing/2014/main" id="{76079F84-B306-F7E7-A066-B14BCD193490}"/>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A4012D8B-03FF-7AB7-2352-50B881B6772F}"/>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9576CC2E-339A-8170-905A-A21C9CAE414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FE694A44-1BDC-AFDB-FF67-66ADDE7DB91A}"/>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75BA7323-31AB-B9AD-9AF6-A0EE0CE9268B}"/>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B48294FA-6206-DC27-6E44-D4BB7C2C8DC7}"/>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DBFAC1F1-D0E5-BCB9-86E9-2EA24562BF8D}"/>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56C07F70-6842-66F8-7253-081C5AFCB97F}"/>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40168223-E82F-C581-CD6C-819F083C284A}"/>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6965A4F2-CFB5-597B-B1A4-DD256D8297E7}"/>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0058FE08-A56A-1DCA-7467-6DC169387395}"/>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AE696F87-EAE8-55E7-10A1-B3B87338CB68}"/>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78F1EF78-9AD9-0FCA-90D3-30D5C9A8CED2}"/>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44EE4033-E818-4E58-A69F-F073C9036957}"/>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3209775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769047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F04BAB3-BE64-3894-E661-DD3DC6B9AC28}"/>
              </a:ext>
            </a:extLst>
          </p:cNvPr>
          <p:cNvSpPr/>
          <p:nvPr userDrawn="1"/>
        </p:nvSpPr>
        <p:spPr>
          <a:xfrm>
            <a:off x="9747" y="0"/>
            <a:ext cx="6957098"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FA54864F-1BF9-7C3B-EC61-E9CDBB542643}"/>
              </a:ext>
            </a:extLst>
          </p:cNvPr>
          <p:cNvSpPr/>
          <p:nvPr userDrawn="1"/>
        </p:nvSpPr>
        <p:spPr>
          <a:xfrm>
            <a:off x="-21232" y="222984"/>
            <a:ext cx="548934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5839F62A-5EC4-5317-C1EA-AF4DC9776CAB}"/>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B04458DE-9730-B610-F533-5146C234CB37}"/>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CA23520B-D11B-4872-3182-B59687CF2AA6}"/>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96ED7FC3-9754-E873-52FB-C4C561D0121E}"/>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5AF0DE1-1B4E-DAC7-D9E1-B97E374BB61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1993BA1F-94EE-5A82-3F41-56DDAE86FD0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7C3B6A5C-142A-95FF-DBD0-2699D0D3F2D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2DB4815A-612B-3FAA-2A89-845DDC7CDAB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3D2349A5-05B8-A07F-211B-2CB19D5A3B3B}"/>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378F4CA5-A728-2C52-A8FC-2AB8CEAA207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8519A2E5-013A-73D6-486B-8091F7E11F6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3FE01BEF-03F0-F5E6-338F-050F43E417A4}"/>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24DAFF96-05ED-3E14-48DD-BC1B724BFFB7}"/>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C93EBFEB-D84A-0F41-D452-26A8A9D3281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6C04C232-43ED-1E3F-E682-1283135DD51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5023C05-43DC-8545-01C0-65A5F89F8B4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4A8DFA9-2C7E-AC0D-4F08-B6C71702C4B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INNOVATIEVE TOERISTISCHE VERBLIJVEN ONTWERPEN</a:t>
            </a:r>
          </a:p>
        </p:txBody>
      </p:sp>
      <p:sp>
        <p:nvSpPr>
          <p:cNvPr id="7" name="Slide Number Placeholder 5">
            <a:extLst>
              <a:ext uri="{FF2B5EF4-FFF2-40B4-BE49-F238E27FC236}">
                <a16:creationId xmlns:a16="http://schemas.microsoft.com/office/drawing/2014/main" id="{94521030-FD8A-C141-318C-BDD7DEFBC6A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12" r:id="rId43"/>
    <p:sldLayoutId id="2147483931" r:id="rId44"/>
    <p:sldLayoutId id="2147483929" r:id="rId45"/>
    <p:sldLayoutId id="2147483930" r:id="rId46"/>
    <p:sldLayoutId id="2147483932" r:id="rId47"/>
    <p:sldLayoutId id="2147483933"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tboacademy.com/blog/tourism-planning/#:~:text=What%20is%20Tourism%20Planning?,of%20a%20nation%20or%20region."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16.jpg"/><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hyperlink" Target="https://www.crowleysdfk.ie/news-publications/new-vat-rules-for-small-businesses-eu-vat-sme-scheme/#:~:text=An%20Irish%20business%20wishing%20to,or%20assistance%2C%20please%20contact%20us."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hyperlink" Target="https://www.failteireland.ie/FailteIreland/media/WebsiteStructure/Documents/Publications/sustainable-tourism-understanding-the-opportunity.pdf?ext=.pdf" TargetMode="External"/><Relationship Id="rId2" Type="http://schemas.openxmlformats.org/officeDocument/2006/relationships/hyperlink" Target="https://www.tboacademy.com/blog/tourism-planning/" TargetMode="Externa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36D88-1A17-0DDA-BC1B-9F290E25012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541F119-DABB-4992-9405-7027796C5DAD}"/>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AD3ABE12-DE6C-F8EC-624E-2D9A11A81BF7}"/>
              </a:ext>
            </a:extLst>
          </p:cNvPr>
          <p:cNvSpPr>
            <a:spLocks noGrp="1"/>
          </p:cNvSpPr>
          <p:nvPr>
            <p:ph type="body" sz="quarter" idx="65"/>
          </p:nvPr>
        </p:nvSpPr>
        <p:spPr/>
        <p:txBody>
          <a:bodyPr/>
          <a:lstStyle/>
          <a:p>
            <a:r>
              <a:rPr lang="en-US" dirty="0" err="1"/>
              <a:t>Holenberg</a:t>
            </a:r>
            <a:r>
              <a:rPr lang="en-US" dirty="0"/>
              <a:t>, Nederland</a:t>
            </a:r>
            <a:endParaRPr lang="en-IE" dirty="0"/>
          </a:p>
        </p:txBody>
      </p:sp>
      <p:sp>
        <p:nvSpPr>
          <p:cNvPr id="10" name="Text Placeholder 2">
            <a:extLst>
              <a:ext uri="{FF2B5EF4-FFF2-40B4-BE49-F238E27FC236}">
                <a16:creationId xmlns:a16="http://schemas.microsoft.com/office/drawing/2014/main" id="{D0E2180B-BF7A-AD9E-309B-E55E9DF145FE}"/>
              </a:ext>
            </a:extLst>
          </p:cNvPr>
          <p:cNvSpPr>
            <a:spLocks noGrp="1"/>
          </p:cNvSpPr>
          <p:nvPr>
            <p:ph type="body" sz="quarter" idx="15"/>
          </p:nvPr>
        </p:nvSpPr>
        <p:spPr>
          <a:xfrm>
            <a:off x="374360" y="2557127"/>
            <a:ext cx="5345122" cy="697353"/>
          </a:xfrm>
        </p:spPr>
        <p:txBody>
          <a:bodyPr/>
          <a:lstStyle/>
          <a:p>
            <a:r>
              <a:rPr lang="en-GB" dirty="0"/>
              <a:t>Module 6 </a:t>
            </a:r>
            <a:r>
              <a:rPr lang="en-GB" sz="4400" b="0" dirty="0"/>
              <a:t>(Deel 2)</a:t>
            </a:r>
          </a:p>
        </p:txBody>
      </p:sp>
      <p:sp>
        <p:nvSpPr>
          <p:cNvPr id="11" name="Text Placeholder 3">
            <a:extLst>
              <a:ext uri="{FF2B5EF4-FFF2-40B4-BE49-F238E27FC236}">
                <a16:creationId xmlns:a16="http://schemas.microsoft.com/office/drawing/2014/main" id="{9EA6C529-03C2-996C-8990-1AF43A1CF9E4}"/>
              </a:ext>
            </a:extLst>
          </p:cNvPr>
          <p:cNvSpPr>
            <a:spLocks noGrp="1"/>
          </p:cNvSpPr>
          <p:nvPr>
            <p:ph type="body" sz="quarter" idx="16"/>
          </p:nvPr>
        </p:nvSpPr>
        <p:spPr>
          <a:xfrm>
            <a:off x="374359" y="3289874"/>
            <a:ext cx="5345121" cy="697353"/>
          </a:xfrm>
        </p:spPr>
        <p:txBody>
          <a:bodyPr>
            <a:noAutofit/>
          </a:bodyPr>
          <a:lstStyle/>
          <a:p>
            <a:pPr defTabSz="777514">
              <a:lnSpc>
                <a:spcPct val="100000"/>
              </a:lnSpc>
              <a:spcBef>
                <a:spcPts val="0"/>
              </a:spcBef>
              <a:spcAft>
                <a:spcPts val="1200"/>
              </a:spcAft>
              <a:defRPr/>
            </a:pPr>
            <a:r>
              <a:rPr lang="en-US" sz="3200" b="1" dirty="0"/>
              <a:t>Slim opzetten en lanceren </a:t>
            </a:r>
            <a:r>
              <a:rPr lang="en-US" sz="3200" dirty="0"/>
              <a:t>– Uw start-up en kapitaalkosten plannen </a:t>
            </a:r>
          </a:p>
          <a:p>
            <a:pPr>
              <a:spcBef>
                <a:spcPts val="0"/>
              </a:spcBef>
              <a:spcAft>
                <a:spcPts val="1200"/>
              </a:spcAft>
            </a:pPr>
            <a:r>
              <a:rPr lang="en-GB" sz="2800" i="1" dirty="0"/>
              <a:t>Financiële planning en financiering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a:extLst>
              <a:ext uri="{FF2B5EF4-FFF2-40B4-BE49-F238E27FC236}">
                <a16:creationId xmlns:a16="http://schemas.microsoft.com/office/drawing/2014/main" id="{8F361DB0-D424-14D7-2395-ADA066D7CE5E}"/>
              </a:ext>
            </a:extLst>
          </p:cNvPr>
          <p:cNvPicPr>
            <a:picLocks noGrp="1" noChangeAspect="1"/>
          </p:cNvPicPr>
          <p:nvPr>
            <p:ph type="pic" sz="quarter" idx="19"/>
          </p:nvPr>
        </p:nvPicPr>
        <p:blipFill>
          <a:blip r:embed="rId2"/>
          <a:srcRect t="5109" b="5109"/>
          <a:stretch>
            <a:fillRect/>
          </a:stretch>
        </p:blipFill>
        <p:spPr/>
      </p:pic>
      <p:sp>
        <p:nvSpPr>
          <p:cNvPr id="2" name="TextBox 1">
            <a:extLst>
              <a:ext uri="{FF2B5EF4-FFF2-40B4-BE49-F238E27FC236}">
                <a16:creationId xmlns:a16="http://schemas.microsoft.com/office/drawing/2014/main" id="{66F0EDE0-E39B-4DBA-EB57-437275A8ACD7}"/>
              </a:ext>
            </a:extLst>
          </p:cNvPr>
          <p:cNvSpPr txBox="1"/>
          <p:nvPr/>
        </p:nvSpPr>
        <p:spPr>
          <a:xfrm>
            <a:off x="7655859" y="206778"/>
            <a:ext cx="4356847" cy="646331"/>
          </a:xfrm>
          <a:prstGeom prst="rect">
            <a:avLst/>
          </a:prstGeom>
          <a:noFill/>
        </p:spPr>
        <p:txBody>
          <a:bodyPr wrap="square" rtlCol="0">
            <a:spAutoFit/>
          </a:bodyPr>
          <a:lstStyle/>
          <a:p>
            <a:pPr algn="r"/>
            <a:r>
              <a:rPr lang="en-IE" b="1" i="1" dirty="0"/>
              <a:t>Opmerking: </a:t>
            </a:r>
            <a:r>
              <a:rPr lang="en-US" i="1" dirty="0"/>
              <a:t>voor de volledige uitgebreide versie van deze module, </a:t>
            </a:r>
            <a:r>
              <a:rPr lang="en-IE" i="1" dirty="0"/>
              <a:t>zie de Engelse versie.</a:t>
            </a:r>
          </a:p>
        </p:txBody>
      </p:sp>
    </p:spTree>
    <p:extLst>
      <p:ext uri="{BB962C8B-B14F-4D97-AF65-F5344CB8AC3E}">
        <p14:creationId xmlns:p14="http://schemas.microsoft.com/office/powerpoint/2010/main" val="4143813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C0F97-B442-008F-A6DC-0FA8FD8349F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4CDC332-21B0-321D-E287-385E224BF34C}"/>
              </a:ext>
            </a:extLst>
          </p:cNvPr>
          <p:cNvSpPr>
            <a:spLocks noGrp="1"/>
          </p:cNvSpPr>
          <p:nvPr>
            <p:ph type="body" sz="quarter" idx="18"/>
          </p:nvPr>
        </p:nvSpPr>
        <p:spPr>
          <a:xfrm>
            <a:off x="303420" y="1536533"/>
            <a:ext cx="10983706" cy="3499183"/>
          </a:xfrm>
        </p:spPr>
        <p:txBody>
          <a:bodyPr/>
          <a:lstStyle/>
          <a:p>
            <a:pPr>
              <a:spcAft>
                <a:spcPts val="1200"/>
              </a:spcAft>
            </a:pPr>
            <a:r>
              <a:rPr lang="en-US" sz="2000" dirty="0">
                <a:solidFill>
                  <a:srgbClr val="414141"/>
                </a:solidFill>
              </a:rPr>
              <a:t>Het plannen van een alternatief accommodatiebedrijf gaat niet alleen over het vinden van mooi land en daarop bouwen, maar ook over het navigeren door het toerisme en de mix van juridische, economische, ecologische en infrastructurele realiteiten. Het gaat om het nemen van belangrijke </a:t>
            </a:r>
            <a:r>
              <a:rPr lang="en-US" sz="2000" b="1" dirty="0">
                <a:solidFill>
                  <a:srgbClr val="414141"/>
                </a:solidFill>
              </a:rPr>
              <a:t>beslissingen die niet spontaan kunnen worden genomen</a:t>
            </a:r>
            <a:r>
              <a:rPr lang="en-US" sz="2000" dirty="0">
                <a:solidFill>
                  <a:srgbClr val="414141"/>
                </a:solidFill>
              </a:rPr>
              <a:t>. Dit is vooral cruciaal voor </a:t>
            </a:r>
            <a:r>
              <a:rPr lang="en-US" sz="2000" b="1" dirty="0">
                <a:solidFill>
                  <a:srgbClr val="414141"/>
                </a:solidFill>
              </a:rPr>
              <a:t>kleine ondernemers op het platteland</a:t>
            </a:r>
            <a:r>
              <a:rPr lang="en-US" sz="2000" dirty="0">
                <a:solidFill>
                  <a:srgbClr val="414141"/>
                </a:solidFill>
              </a:rPr>
              <a:t>, waar de investeringsrisico's hoger zijn en de toegang tot land beperkt of voorwaardelijk is.</a:t>
            </a:r>
          </a:p>
          <a:p>
            <a:pPr>
              <a:spcAft>
                <a:spcPts val="1200"/>
              </a:spcAft>
            </a:pPr>
            <a:r>
              <a:rPr lang="en-US" sz="2000" b="1" dirty="0"/>
              <a:t>Inzicht in </a:t>
            </a:r>
            <a:r>
              <a:rPr lang="en-US" sz="2000" b="1" dirty="0">
                <a:solidFill>
                  <a:srgbClr val="E96751"/>
                </a:solidFill>
                <a:hlinkClick r:id="rId2">
                  <a:extLst>
                    <a:ext uri="{A12FA001-AC4F-418D-AE19-62706E023703}">
                      <ahyp:hlinkClr xmlns:ahyp="http://schemas.microsoft.com/office/drawing/2018/hyperlinkcolor" val="tx"/>
                    </a:ext>
                  </a:extLst>
                </a:hlinkClick>
              </a:rPr>
              <a:t>toeristische planning </a:t>
            </a:r>
            <a:r>
              <a:rPr lang="en-US" sz="2000" b="1" dirty="0"/>
              <a:t>is essentieel; </a:t>
            </a:r>
            <a:r>
              <a:rPr lang="en-US" sz="2000" i="1" dirty="0"/>
              <a:t>"Het onderhoud en de uitbreiding van de toeristische sector in een bepaald gebied" wordt inderdaad toeristische planning genoemd. Het omvat het ontwikkelen van strategieën en plannen om het toerisme in een specifieke regio te vergroten, te ontwikkelen en te stimuleren, met als hoofddoel het genereren van inkomsten en het bijdragen aan economische groei.</a:t>
            </a:r>
          </a:p>
          <a:p>
            <a:pPr>
              <a:spcAft>
                <a:spcPts val="1200"/>
              </a:spcAft>
            </a:pPr>
            <a:r>
              <a:rPr lang="en-US" sz="2000" b="1" dirty="0"/>
              <a:t>Bekijk toeristische planning eerst vanuit de context van de bestemming. </a:t>
            </a:r>
            <a:r>
              <a:rPr lang="en-US" sz="2000" dirty="0"/>
              <a:t>Probeer strategieën en plannen te integreren die het toerisme in een bestemming helpen vergroten, ontwikkelen en stimuleren. </a:t>
            </a:r>
          </a:p>
          <a:p>
            <a:pPr marL="342900" indent="-342900">
              <a:spcAft>
                <a:spcPts val="1200"/>
              </a:spcAft>
              <a:buFont typeface="Wingdings" panose="05000000000000000000" pitchFamily="2" charset="2"/>
              <a:buChar char="v"/>
            </a:pPr>
            <a:r>
              <a:rPr lang="en-US" sz="2000" i="1" dirty="0"/>
              <a:t>Zal het </a:t>
            </a:r>
            <a:r>
              <a:rPr lang="en-US" sz="2000" i="1" dirty="0">
                <a:solidFill>
                  <a:srgbClr val="414141"/>
                </a:solidFill>
              </a:rPr>
              <a:t>toerisme</a:t>
            </a:r>
            <a:r>
              <a:rPr lang="en-US" sz="2000" i="1" dirty="0"/>
              <a:t> bevorderen </a:t>
            </a:r>
            <a:r>
              <a:rPr lang="en-US" sz="2000" i="1" dirty="0">
                <a:solidFill>
                  <a:srgbClr val="414141"/>
                </a:solidFill>
              </a:rPr>
              <a:t>en </a:t>
            </a:r>
            <a:r>
              <a:rPr lang="en-US" sz="2000" b="1" i="1" dirty="0">
                <a:solidFill>
                  <a:srgbClr val="414141"/>
                </a:solidFill>
              </a:rPr>
              <a:t>de lokale economie stimuleren</a:t>
            </a:r>
            <a:r>
              <a:rPr lang="en-US" sz="2000" i="1" dirty="0">
                <a:solidFill>
                  <a:srgbClr val="414141"/>
                </a:solidFill>
              </a:rPr>
              <a:t>?</a:t>
            </a:r>
          </a:p>
          <a:p>
            <a:pPr marL="342900" indent="-342900">
              <a:spcAft>
                <a:spcPts val="1200"/>
              </a:spcAft>
              <a:buFont typeface="Wingdings" panose="05000000000000000000" pitchFamily="2" charset="2"/>
              <a:buChar char="v"/>
            </a:pPr>
            <a:r>
              <a:rPr lang="en-US" sz="2000" i="1" dirty="0">
                <a:solidFill>
                  <a:srgbClr val="414141"/>
                </a:solidFill>
              </a:rPr>
              <a:t>Zal het zowel toeristen als inwoners een </a:t>
            </a:r>
            <a:r>
              <a:rPr lang="en-US" sz="2000" b="1" i="1" dirty="0">
                <a:solidFill>
                  <a:srgbClr val="414141"/>
                </a:solidFill>
              </a:rPr>
              <a:t>kwalitatief hoogwaardige dienstverlening </a:t>
            </a:r>
            <a:r>
              <a:rPr lang="en-US" sz="2000" i="1" dirty="0">
                <a:solidFill>
                  <a:srgbClr val="414141"/>
                </a:solidFill>
              </a:rPr>
              <a:t>bieden?</a:t>
            </a:r>
          </a:p>
          <a:p>
            <a:pPr>
              <a:spcAft>
                <a:spcPts val="1200"/>
              </a:spcAft>
            </a:pPr>
            <a:endParaRPr lang="en-US" sz="2000" i="1" dirty="0"/>
          </a:p>
          <a:p>
            <a:pPr>
              <a:spcAft>
                <a:spcPts val="1200"/>
              </a:spcAft>
            </a:pPr>
            <a:endParaRPr lang="en-US" sz="2000" dirty="0"/>
          </a:p>
          <a:p>
            <a:pPr>
              <a:spcAft>
                <a:spcPts val="1200"/>
              </a:spcAft>
            </a:pPr>
            <a:endParaRPr lang="en-US" sz="2000" dirty="0"/>
          </a:p>
        </p:txBody>
      </p:sp>
      <p:sp>
        <p:nvSpPr>
          <p:cNvPr id="4" name="Text Placeholder 3">
            <a:extLst>
              <a:ext uri="{FF2B5EF4-FFF2-40B4-BE49-F238E27FC236}">
                <a16:creationId xmlns:a16="http://schemas.microsoft.com/office/drawing/2014/main" id="{1133A2F7-FB5D-239A-4942-7B86E503D997}"/>
              </a:ext>
            </a:extLst>
          </p:cNvPr>
          <p:cNvSpPr>
            <a:spLocks noGrp="1"/>
          </p:cNvSpPr>
          <p:nvPr>
            <p:ph type="body" sz="quarter" idx="16"/>
          </p:nvPr>
        </p:nvSpPr>
        <p:spPr>
          <a:xfrm>
            <a:off x="367455" y="382993"/>
            <a:ext cx="11457090" cy="803654"/>
          </a:xfrm>
        </p:spPr>
        <p:txBody>
          <a:bodyPr/>
          <a:lstStyle/>
          <a:p>
            <a:r>
              <a:rPr lang="en-US" sz="3200" dirty="0">
                <a:ea typeface="Open Sans" panose="020B0606030504020204" pitchFamily="34" charset="0"/>
                <a:cs typeface="Calibri" panose="020F0502020204030204" pitchFamily="34" charset="0"/>
              </a:rPr>
              <a:t>Toeristische bestemmingsplanning: </a:t>
            </a:r>
          </a:p>
          <a:p>
            <a:r>
              <a:rPr lang="en-US" sz="2600" b="0" i="1" dirty="0">
                <a:solidFill>
                  <a:srgbClr val="E96751"/>
                </a:solidFill>
              </a:rPr>
              <a:t>Verschilt van residentiële en commerciële planning</a:t>
            </a:r>
          </a:p>
        </p:txBody>
      </p:sp>
      <p:sp>
        <p:nvSpPr>
          <p:cNvPr id="3" name="Slide Number Placeholder 5">
            <a:extLst>
              <a:ext uri="{FF2B5EF4-FFF2-40B4-BE49-F238E27FC236}">
                <a16:creationId xmlns:a16="http://schemas.microsoft.com/office/drawing/2014/main" id="{3A8AAB67-FE5B-055D-C8EA-919FABC7BED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10</a:t>
            </a:fld>
            <a:endParaRPr lang="fr-CA" dirty="0"/>
          </a:p>
        </p:txBody>
      </p:sp>
      <p:cxnSp>
        <p:nvCxnSpPr>
          <p:cNvPr id="9" name="Straight Connector 8">
            <a:extLst>
              <a:ext uri="{FF2B5EF4-FFF2-40B4-BE49-F238E27FC236}">
                <a16:creationId xmlns:a16="http://schemas.microsoft.com/office/drawing/2014/main" id="{D9F9E8F8-6484-7B7D-5FB7-16A6A506A4F0}"/>
              </a:ext>
            </a:extLst>
          </p:cNvPr>
          <p:cNvCxnSpPr>
            <a:cxnSpLocks/>
          </p:cNvCxnSpPr>
          <p:nvPr/>
        </p:nvCxnSpPr>
        <p:spPr>
          <a:xfrm>
            <a:off x="0" y="1433027"/>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594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CD185-6C93-EEEC-01E8-E9C8FED563A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6A36101-9506-79F3-DFA2-E1B0BD46E0DF}"/>
              </a:ext>
            </a:extLst>
          </p:cNvPr>
          <p:cNvSpPr>
            <a:spLocks noGrp="1"/>
          </p:cNvSpPr>
          <p:nvPr>
            <p:ph type="body" sz="quarter" idx="18"/>
          </p:nvPr>
        </p:nvSpPr>
        <p:spPr>
          <a:xfrm>
            <a:off x="675020" y="3242607"/>
            <a:ext cx="2677779" cy="1049221"/>
          </a:xfrm>
        </p:spPr>
        <p:txBody>
          <a:bodyPr/>
          <a:lstStyle/>
          <a:p>
            <a:pPr algn="ctr">
              <a:lnSpc>
                <a:spcPct val="100000"/>
              </a:lnSpc>
            </a:pPr>
            <a:r>
              <a:rPr lang="en-US" b="0" dirty="0"/>
              <a:t>Toeristische bestemmingsplannen, planning en regelgeving</a:t>
            </a:r>
          </a:p>
          <a:p>
            <a:pPr algn="ctr">
              <a:lnSpc>
                <a:spcPct val="100000"/>
              </a:lnSpc>
            </a:pPr>
            <a:endParaRPr lang="en-IE" b="0" dirty="0"/>
          </a:p>
        </p:txBody>
      </p:sp>
      <p:sp>
        <p:nvSpPr>
          <p:cNvPr id="13" name="Text Placeholder 2">
            <a:extLst>
              <a:ext uri="{FF2B5EF4-FFF2-40B4-BE49-F238E27FC236}">
                <a16:creationId xmlns:a16="http://schemas.microsoft.com/office/drawing/2014/main" id="{F7A6E9F4-84FC-3737-821B-CD81654E4E3F}"/>
              </a:ext>
            </a:extLst>
          </p:cNvPr>
          <p:cNvSpPr txBox="1">
            <a:spLocks/>
          </p:cNvSpPr>
          <p:nvPr/>
        </p:nvSpPr>
        <p:spPr>
          <a:xfrm>
            <a:off x="4077954" y="125083"/>
            <a:ext cx="7961646"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600"/>
              </a:spcAft>
              <a:tabLst>
                <a:tab pos="3586163" algn="l"/>
              </a:tabLst>
            </a:pPr>
            <a:r>
              <a:rPr lang="en-US" sz="2000" dirty="0">
                <a:solidFill>
                  <a:srgbClr val="494949"/>
                </a:solidFill>
                <a:latin typeface="+mn-lt"/>
              </a:rPr>
              <a:t>De regelgeving verschilt per land, maar alle landen eisen een vorm van planning, bestemmingsplannen of goedkeuring voor verandering van gebruik voor toeristische accommodaties, zelfs voor tijdelijke of mobiele units zoals yurts, pods of kleine hutten. Deze wettelijke vereisten zijn niet alleen bureaucratische hindernissen, ze brengen ook echte financiële kosten met zich mee die u moet meenemen in uw startbudget.</a:t>
            </a:r>
          </a:p>
        </p:txBody>
      </p:sp>
      <p:sp>
        <p:nvSpPr>
          <p:cNvPr id="4" name="Slide Number Placeholder 5">
            <a:extLst>
              <a:ext uri="{FF2B5EF4-FFF2-40B4-BE49-F238E27FC236}">
                <a16:creationId xmlns:a16="http://schemas.microsoft.com/office/drawing/2014/main" id="{EC4EBA50-747E-3D5E-8FB5-D1AF34C2860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11</a:t>
            </a:fld>
            <a:endParaRPr lang="fr-CA" dirty="0"/>
          </a:p>
        </p:txBody>
      </p:sp>
      <p:sp>
        <p:nvSpPr>
          <p:cNvPr id="12" name="Text Placeholder 7">
            <a:extLst>
              <a:ext uri="{FF2B5EF4-FFF2-40B4-BE49-F238E27FC236}">
                <a16:creationId xmlns:a16="http://schemas.microsoft.com/office/drawing/2014/main" id="{6859FF60-164B-0977-EEE0-61A1610E44F3}"/>
              </a:ext>
            </a:extLst>
          </p:cNvPr>
          <p:cNvSpPr>
            <a:spLocks noGrp="1"/>
          </p:cNvSpPr>
          <p:nvPr>
            <p:ph type="body" sz="quarter" idx="19"/>
          </p:nvPr>
        </p:nvSpPr>
        <p:spPr>
          <a:xfrm>
            <a:off x="152400" y="2106966"/>
            <a:ext cx="3200399" cy="385564"/>
          </a:xfrm>
        </p:spPr>
        <p:txBody>
          <a:bodyPr/>
          <a:lstStyle/>
          <a:p>
            <a:pPr marL="308700" algn="ctr"/>
            <a:r>
              <a:rPr lang="en-IE" sz="3400" dirty="0"/>
              <a:t>Europees overzicht</a:t>
            </a:r>
          </a:p>
        </p:txBody>
      </p:sp>
      <p:sp>
        <p:nvSpPr>
          <p:cNvPr id="2" name="Text Placeholder 7">
            <a:extLst>
              <a:ext uri="{FF2B5EF4-FFF2-40B4-BE49-F238E27FC236}">
                <a16:creationId xmlns:a16="http://schemas.microsoft.com/office/drawing/2014/main" id="{ECD4D384-28CE-247B-C56E-D3E38C641A6A}"/>
              </a:ext>
            </a:extLst>
          </p:cNvPr>
          <p:cNvSpPr txBox="1">
            <a:spLocks/>
          </p:cNvSpPr>
          <p:nvPr/>
        </p:nvSpPr>
        <p:spPr>
          <a:xfrm rot="16200000">
            <a:off x="2318364" y="1271829"/>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dirty="0"/>
          </a:p>
        </p:txBody>
      </p:sp>
      <p:graphicFrame>
        <p:nvGraphicFramePr>
          <p:cNvPr id="3" name="Table 2">
            <a:extLst>
              <a:ext uri="{FF2B5EF4-FFF2-40B4-BE49-F238E27FC236}">
                <a16:creationId xmlns:a16="http://schemas.microsoft.com/office/drawing/2014/main" id="{5D8437C9-536D-CBDD-75E4-B4F43FDDF070}"/>
              </a:ext>
            </a:extLst>
          </p:cNvPr>
          <p:cNvGraphicFramePr>
            <a:graphicFrameLocks noGrp="1"/>
          </p:cNvGraphicFramePr>
          <p:nvPr>
            <p:extLst>
              <p:ext uri="{D42A27DB-BD31-4B8C-83A1-F6EECF244321}">
                <p14:modId xmlns:p14="http://schemas.microsoft.com/office/powerpoint/2010/main" val="3816782551"/>
              </p:ext>
            </p:extLst>
          </p:nvPr>
        </p:nvGraphicFramePr>
        <p:xfrm>
          <a:off x="3568995" y="2106966"/>
          <a:ext cx="8470605" cy="4761186"/>
        </p:xfrm>
        <a:graphic>
          <a:graphicData uri="http://schemas.openxmlformats.org/drawingml/2006/table">
            <a:tbl>
              <a:tblPr/>
              <a:tblGrid>
                <a:gridCol w="1563808">
                  <a:extLst>
                    <a:ext uri="{9D8B030D-6E8A-4147-A177-3AD203B41FA5}">
                      <a16:colId xmlns:a16="http://schemas.microsoft.com/office/drawing/2014/main" val="63300232"/>
                    </a:ext>
                  </a:extLst>
                </a:gridCol>
                <a:gridCol w="6906797">
                  <a:extLst>
                    <a:ext uri="{9D8B030D-6E8A-4147-A177-3AD203B41FA5}">
                      <a16:colId xmlns:a16="http://schemas.microsoft.com/office/drawing/2014/main" val="1685957806"/>
                    </a:ext>
                  </a:extLst>
                </a:gridCol>
              </a:tblGrid>
              <a:tr h="252251">
                <a:tc>
                  <a:txBody>
                    <a:bodyPr/>
                    <a:lstStyle/>
                    <a:p>
                      <a:r>
                        <a:rPr lang="en-IE" sz="2000" b="1" dirty="0">
                          <a:solidFill>
                            <a:schemeClr val="bg1"/>
                          </a:solidFill>
                        </a:rPr>
                        <a:t>Land</a:t>
                      </a:r>
                      <a:endParaRPr lang="en-IE" sz="2000" dirty="0">
                        <a:solidFill>
                          <a:schemeClr val="bg1"/>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Belangrijkste vereisten</a:t>
                      </a:r>
                      <a:endParaRPr lang="en-IE" sz="2000" dirty="0">
                        <a:solidFill>
                          <a:schemeClr val="bg1"/>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2163516019"/>
                  </a:ext>
                </a:extLst>
              </a:tr>
              <a:tr h="819817">
                <a:tc>
                  <a:txBody>
                    <a:bodyPr/>
                    <a:lstStyle/>
                    <a:p>
                      <a:r>
                        <a:rPr lang="en-IE" sz="2000" b="1" dirty="0">
                          <a:solidFill>
                            <a:schemeClr val="bg1"/>
                          </a:solidFill>
                        </a:rPr>
                        <a:t>Ierland</a:t>
                      </a:r>
                      <a:endParaRPr lang="en-IE" sz="2000" dirty="0">
                        <a:solidFill>
                          <a:schemeClr val="bg1"/>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Voor alle glampinglocaties is een bouwvergunning vereist, zelfs op privéterrein. </a:t>
                      </a:r>
                      <a:r>
                        <a:rPr lang="en-US" sz="2000" dirty="0" err="1">
                          <a:solidFill>
                            <a:srgbClr val="494949"/>
                          </a:solidFill>
                        </a:rPr>
                        <a:t>Teagasc </a:t>
                      </a:r>
                      <a:r>
                        <a:rPr lang="en-US" sz="2000" dirty="0">
                          <a:solidFill>
                            <a:srgbClr val="494949"/>
                          </a:solidFill>
                        </a:rPr>
                        <a:t>en lokale autoriteiten bieden begeleiding. Er moet rekening worden gehouden met landelijke bestemmingsplannen en de inrichting van het terrein.</a:t>
                      </a:r>
                    </a:p>
                    <a:p>
                      <a:r>
                        <a:rPr lang="en-US" sz="2000" b="1" kern="1200" dirty="0">
                          <a:solidFill>
                            <a:srgbClr val="494949"/>
                          </a:solidFill>
                          <a:latin typeface="+mn-lt"/>
                          <a:ea typeface="+mn-ea"/>
                          <a:cs typeface="+mn-cs"/>
                        </a:rPr>
                        <a:t>MEB's </a:t>
                      </a:r>
                      <a:r>
                        <a:rPr lang="en-US" sz="2000" b="0" kern="1200" dirty="0">
                          <a:solidFill>
                            <a:srgbClr val="494949"/>
                          </a:solidFill>
                          <a:latin typeface="+mn-lt"/>
                          <a:ea typeface="+mn-ea"/>
                          <a:cs typeface="+mn-cs"/>
                        </a:rPr>
                        <a:t>voor kwetsbare locaties kunnen </a:t>
                      </a:r>
                      <a:r>
                        <a:rPr lang="en-US" sz="2000" b="1" kern="1200" dirty="0">
                          <a:solidFill>
                            <a:srgbClr val="494949"/>
                          </a:solidFill>
                          <a:latin typeface="+mn-lt"/>
                          <a:ea typeface="+mn-ea"/>
                          <a:cs typeface="+mn-cs"/>
                        </a:rPr>
                        <a:t>€ 5.000 tot € 10.000+ </a:t>
                      </a:r>
                      <a:r>
                        <a:rPr lang="en-US" sz="2000" b="0" kern="1200" dirty="0">
                          <a:solidFill>
                            <a:srgbClr val="494949"/>
                          </a:solidFill>
                          <a:latin typeface="+mn-lt"/>
                          <a:ea typeface="+mn-ea"/>
                          <a:cs typeface="+mn-cs"/>
                        </a:rPr>
                        <a:t>extra </a:t>
                      </a:r>
                      <a:r>
                        <a:rPr lang="en-US" sz="2000" b="0" kern="1200" dirty="0" err="1">
                          <a:solidFill>
                            <a:srgbClr val="494949"/>
                          </a:solidFill>
                          <a:latin typeface="+mn-lt"/>
                          <a:ea typeface="+mn-ea"/>
                          <a:cs typeface="+mn-cs"/>
                        </a:rPr>
                        <a:t>kosten</a:t>
                      </a:r>
                      <a:r>
                        <a:rPr lang="en-US" sz="2000" b="1" kern="1200" dirty="0">
                          <a:solidFill>
                            <a:srgbClr val="494949"/>
                          </a:solidFill>
                          <a:latin typeface="+mn-lt"/>
                          <a:ea typeface="+mn-ea"/>
                          <a:cs typeface="+mn-cs"/>
                        </a:rPr>
                        <a:t>. </a:t>
                      </a:r>
                      <a:r>
                        <a:rPr lang="en-IE" sz="2000" b="1" kern="1200" dirty="0" err="1">
                          <a:solidFill>
                            <a:srgbClr val="494949"/>
                          </a:solidFill>
                          <a:latin typeface="+mn-lt"/>
                          <a:ea typeface="+mn-ea"/>
                          <a:cs typeface="+mn-cs"/>
                        </a:rPr>
                        <a:t>Planningskosten</a:t>
                      </a:r>
                      <a:r>
                        <a:rPr lang="en-IE" sz="2000" b="1" kern="1200" dirty="0">
                          <a:solidFill>
                            <a:srgbClr val="494949"/>
                          </a:solidFill>
                          <a:latin typeface="+mn-lt"/>
                          <a:ea typeface="+mn-ea"/>
                          <a:cs typeface="+mn-cs"/>
                        </a:rPr>
                        <a:t> € 5.000–€ 10.000</a:t>
                      </a:r>
                    </a:p>
                    <a:p>
                      <a:r>
                        <a:rPr lang="en-US" sz="2000" b="1" kern="1200" dirty="0">
                          <a:solidFill>
                            <a:srgbClr val="494949"/>
                          </a:solidFill>
                          <a:latin typeface="+mn-lt"/>
                          <a:ea typeface="+mn-ea"/>
                          <a:cs typeface="+mn-cs"/>
                        </a:rPr>
                        <a:t>Goedkeuringen:</a:t>
                      </a:r>
                      <a:r>
                        <a:rPr lang="en-US" sz="2000" kern="1200" dirty="0">
                          <a:solidFill>
                            <a:srgbClr val="494949"/>
                          </a:solidFill>
                          <a:latin typeface="+mn-lt"/>
                          <a:ea typeface="+mn-ea"/>
                          <a:cs typeface="+mn-cs"/>
                        </a:rPr>
                        <a:t> 8-12 weken (kan worden verlengd bij bezwaren)</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1202205"/>
                  </a:ext>
                </a:extLst>
              </a:tr>
              <a:tr h="819817">
                <a:tc>
                  <a:txBody>
                    <a:bodyPr/>
                    <a:lstStyle/>
                    <a:p>
                      <a:r>
                        <a:rPr lang="en-IE" sz="2000" b="1" dirty="0">
                          <a:solidFill>
                            <a:schemeClr val="bg1"/>
                          </a:solidFill>
                        </a:rPr>
                        <a:t>Nederland</a:t>
                      </a:r>
                      <a:endParaRPr lang="en-IE" sz="2000" dirty="0">
                        <a:solidFill>
                          <a:schemeClr val="bg1"/>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Moet voldoen aan bestemmingsplannen en milieuvergunningen verkrijgen. Natuurvergunningen zijn vereist als de locatie in de buurt van beschermde gebieden ligt. </a:t>
                      </a:r>
                      <a:r>
                        <a:rPr lang="en-US" sz="2000" b="1" dirty="0">
                          <a:solidFill>
                            <a:srgbClr val="494949"/>
                          </a:solidFill>
                          <a:latin typeface="+mn-lt"/>
                        </a:rPr>
                        <a:t>Regelgeving </a:t>
                      </a:r>
                      <a:r>
                        <a:rPr lang="en-US" sz="2000" dirty="0">
                          <a:solidFill>
                            <a:srgbClr val="494949"/>
                          </a:solidFill>
                          <a:latin typeface="+mn-lt"/>
                        </a:rPr>
                        <a:t>waaraan u moet voldoen, omvat bouwvoorschriften, brandveiligheid en sanitaire regels in elke gemeente. </a:t>
                      </a:r>
                      <a:r>
                        <a:rPr lang="en-IE" sz="2000" b="1" kern="1200" dirty="0">
                          <a:solidFill>
                            <a:srgbClr val="494949"/>
                          </a:solidFill>
                          <a:latin typeface="+mn-lt"/>
                          <a:ea typeface="+mn-ea"/>
                          <a:cs typeface="+mn-cs"/>
                        </a:rPr>
                        <a:t>(MEB) € 2.000 – € 10.000</a:t>
                      </a:r>
                      <a:endParaRPr lang="en-US" sz="2000" b="1" dirty="0">
                        <a:solidFill>
                          <a:srgbClr val="49494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rgbClr val="494949"/>
                          </a:solidFill>
                          <a:latin typeface="+mn-lt"/>
                          <a:ea typeface="+mn-ea"/>
                          <a:cs typeface="+mn-cs"/>
                        </a:rPr>
                        <a:t>Planningskosten € 4.000–€ 9.000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494949"/>
                          </a:solidFill>
                          <a:latin typeface="+mn-lt"/>
                          <a:ea typeface="+mn-ea"/>
                          <a:cs typeface="+mn-cs"/>
                        </a:rPr>
                        <a:t>Goedkeuringen:</a:t>
                      </a:r>
                      <a:r>
                        <a:rPr lang="en-US" sz="2000" kern="1200" dirty="0">
                          <a:solidFill>
                            <a:srgbClr val="494949"/>
                          </a:solidFill>
                          <a:latin typeface="+mn-lt"/>
                          <a:ea typeface="+mn-ea"/>
                          <a:cs typeface="+mn-cs"/>
                        </a:rPr>
                        <a:t> 12–16 weken (inclusief milieucontroles)</a:t>
                      </a:r>
                      <a:endParaRPr lang="en-US" sz="2000" dirty="0">
                        <a:solidFill>
                          <a:srgbClr val="494949"/>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8297715"/>
                  </a:ext>
                </a:extLst>
              </a:tr>
            </a:tbl>
          </a:graphicData>
        </a:graphic>
      </p:graphicFrame>
      <p:pic>
        <p:nvPicPr>
          <p:cNvPr id="10" name="Picture Placeholder 9" descr="A blue flag with yellow stars in the center&#10;&#10;AI-generated content may be incorrect.">
            <a:extLst>
              <a:ext uri="{FF2B5EF4-FFF2-40B4-BE49-F238E27FC236}">
                <a16:creationId xmlns:a16="http://schemas.microsoft.com/office/drawing/2014/main" id="{C85ECAB5-71E9-37BF-277B-01E99BD52458}"/>
              </a:ext>
            </a:extLst>
          </p:cNvPr>
          <p:cNvPicPr>
            <a:picLocks noGrp="1" noChangeAspect="1"/>
          </p:cNvPicPr>
          <p:nvPr>
            <p:ph type="pic" sz="quarter" idx="10"/>
          </p:nvPr>
        </p:nvPicPr>
        <p:blipFill>
          <a:blip r:embed="rId2"/>
          <a:srcRect t="7352" b="7352"/>
          <a:stretch>
            <a:fillRect/>
          </a:stretch>
        </p:blipFill>
        <p:spPr/>
      </p:pic>
    </p:spTree>
    <p:extLst>
      <p:ext uri="{BB962C8B-B14F-4D97-AF65-F5344CB8AC3E}">
        <p14:creationId xmlns:p14="http://schemas.microsoft.com/office/powerpoint/2010/main" val="984087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AB6F1-427E-47D6-DAF4-79F80220FAA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59F4F58-07AD-2E8D-A944-6A99FB552D9A}"/>
              </a:ext>
            </a:extLst>
          </p:cNvPr>
          <p:cNvSpPr>
            <a:spLocks noGrp="1"/>
          </p:cNvSpPr>
          <p:nvPr>
            <p:ph type="body" sz="quarter" idx="18"/>
          </p:nvPr>
        </p:nvSpPr>
        <p:spPr>
          <a:xfrm>
            <a:off x="675020" y="3242607"/>
            <a:ext cx="2677779" cy="1049221"/>
          </a:xfrm>
        </p:spPr>
        <p:txBody>
          <a:bodyPr/>
          <a:lstStyle/>
          <a:p>
            <a:pPr algn="ctr">
              <a:lnSpc>
                <a:spcPct val="100000"/>
              </a:lnSpc>
            </a:pPr>
            <a:r>
              <a:rPr lang="en-US" b="0" dirty="0"/>
              <a:t>Toeristische bestemmingsplannen, planning en regelgeving</a:t>
            </a:r>
          </a:p>
          <a:p>
            <a:pPr algn="ctr">
              <a:lnSpc>
                <a:spcPct val="100000"/>
              </a:lnSpc>
            </a:pPr>
            <a:endParaRPr lang="en-IE" b="0" dirty="0"/>
          </a:p>
        </p:txBody>
      </p:sp>
      <p:sp>
        <p:nvSpPr>
          <p:cNvPr id="4" name="Slide Number Placeholder 5">
            <a:extLst>
              <a:ext uri="{FF2B5EF4-FFF2-40B4-BE49-F238E27FC236}">
                <a16:creationId xmlns:a16="http://schemas.microsoft.com/office/drawing/2014/main" id="{CA4BC1BD-61B0-1E8A-47A5-EB1FCB904E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12</a:t>
            </a:fld>
            <a:endParaRPr lang="fr-CA" dirty="0"/>
          </a:p>
        </p:txBody>
      </p:sp>
      <p:sp>
        <p:nvSpPr>
          <p:cNvPr id="12" name="Text Placeholder 7">
            <a:extLst>
              <a:ext uri="{FF2B5EF4-FFF2-40B4-BE49-F238E27FC236}">
                <a16:creationId xmlns:a16="http://schemas.microsoft.com/office/drawing/2014/main" id="{25140ABC-C655-E471-6F65-F3B373D0078D}"/>
              </a:ext>
            </a:extLst>
          </p:cNvPr>
          <p:cNvSpPr>
            <a:spLocks noGrp="1"/>
          </p:cNvSpPr>
          <p:nvPr>
            <p:ph type="body" sz="quarter" idx="19"/>
          </p:nvPr>
        </p:nvSpPr>
        <p:spPr>
          <a:xfrm>
            <a:off x="152400" y="2106966"/>
            <a:ext cx="3200399" cy="385564"/>
          </a:xfrm>
        </p:spPr>
        <p:txBody>
          <a:bodyPr/>
          <a:lstStyle/>
          <a:p>
            <a:pPr marL="308700" algn="ctr"/>
            <a:r>
              <a:rPr lang="en-IE" sz="3400" dirty="0"/>
              <a:t>Europees overzicht</a:t>
            </a:r>
          </a:p>
        </p:txBody>
      </p:sp>
      <p:pic>
        <p:nvPicPr>
          <p:cNvPr id="15" name="Picture 14">
            <a:extLst>
              <a:ext uri="{FF2B5EF4-FFF2-40B4-BE49-F238E27FC236}">
                <a16:creationId xmlns:a16="http://schemas.microsoft.com/office/drawing/2014/main" id="{0ACD51AE-059A-F225-0A68-8BB2D23799A0}"/>
              </a:ext>
            </a:extLst>
          </p:cNvPr>
          <p:cNvPicPr>
            <a:picLocks noChangeAspect="1"/>
          </p:cNvPicPr>
          <p:nvPr/>
        </p:nvPicPr>
        <p:blipFill>
          <a:blip r:embed="rId2"/>
          <a:stretch>
            <a:fillRect/>
          </a:stretch>
        </p:blipFill>
        <p:spPr>
          <a:xfrm>
            <a:off x="152400" y="5743575"/>
            <a:ext cx="723816" cy="720516"/>
          </a:xfrm>
          <a:prstGeom prst="rect">
            <a:avLst/>
          </a:prstGeom>
        </p:spPr>
      </p:pic>
      <p:sp>
        <p:nvSpPr>
          <p:cNvPr id="2" name="Text Placeholder 7">
            <a:extLst>
              <a:ext uri="{FF2B5EF4-FFF2-40B4-BE49-F238E27FC236}">
                <a16:creationId xmlns:a16="http://schemas.microsoft.com/office/drawing/2014/main" id="{49FA4B7E-DD2D-9758-F469-5BCD3BF6F340}"/>
              </a:ext>
            </a:extLst>
          </p:cNvPr>
          <p:cNvSpPr txBox="1">
            <a:spLocks/>
          </p:cNvSpPr>
          <p:nvPr/>
        </p:nvSpPr>
        <p:spPr>
          <a:xfrm rot="16200000">
            <a:off x="2318364" y="1271829"/>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Foto Savills Bell Tent</a:t>
            </a:r>
          </a:p>
        </p:txBody>
      </p:sp>
      <p:graphicFrame>
        <p:nvGraphicFramePr>
          <p:cNvPr id="3" name="Table 2">
            <a:extLst>
              <a:ext uri="{FF2B5EF4-FFF2-40B4-BE49-F238E27FC236}">
                <a16:creationId xmlns:a16="http://schemas.microsoft.com/office/drawing/2014/main" id="{D6F775C4-A13E-7EFE-4162-8DCA45311937}"/>
              </a:ext>
            </a:extLst>
          </p:cNvPr>
          <p:cNvGraphicFramePr>
            <a:graphicFrameLocks noGrp="1"/>
          </p:cNvGraphicFramePr>
          <p:nvPr>
            <p:extLst>
              <p:ext uri="{D42A27DB-BD31-4B8C-83A1-F6EECF244321}">
                <p14:modId xmlns:p14="http://schemas.microsoft.com/office/powerpoint/2010/main" val="2172054693"/>
              </p:ext>
            </p:extLst>
          </p:nvPr>
        </p:nvGraphicFramePr>
        <p:xfrm>
          <a:off x="3568995" y="188064"/>
          <a:ext cx="8231405" cy="6653048"/>
        </p:xfrm>
        <a:graphic>
          <a:graphicData uri="http://schemas.openxmlformats.org/drawingml/2006/table">
            <a:tbl>
              <a:tblPr/>
              <a:tblGrid>
                <a:gridCol w="1307805">
                  <a:extLst>
                    <a:ext uri="{9D8B030D-6E8A-4147-A177-3AD203B41FA5}">
                      <a16:colId xmlns:a16="http://schemas.microsoft.com/office/drawing/2014/main" val="63300232"/>
                    </a:ext>
                  </a:extLst>
                </a:gridCol>
                <a:gridCol w="6923600">
                  <a:extLst>
                    <a:ext uri="{9D8B030D-6E8A-4147-A177-3AD203B41FA5}">
                      <a16:colId xmlns:a16="http://schemas.microsoft.com/office/drawing/2014/main" val="1685957806"/>
                    </a:ext>
                  </a:extLst>
                </a:gridCol>
              </a:tblGrid>
              <a:tr h="252251">
                <a:tc>
                  <a:txBody>
                    <a:bodyPr/>
                    <a:lstStyle/>
                    <a:p>
                      <a:r>
                        <a:rPr lang="en-IE" sz="2000" b="1" dirty="0">
                          <a:solidFill>
                            <a:schemeClr val="bg1"/>
                          </a:solidFill>
                        </a:rPr>
                        <a:t>Land</a:t>
                      </a:r>
                      <a:endParaRPr lang="en-IE" sz="2000" dirty="0">
                        <a:solidFill>
                          <a:schemeClr val="bg1"/>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Belangrijkste vereisten</a:t>
                      </a:r>
                      <a:endParaRPr lang="en-IE" sz="2000" dirty="0">
                        <a:solidFill>
                          <a:schemeClr val="bg1"/>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2163516019"/>
                  </a:ext>
                </a:extLst>
              </a:tr>
              <a:tr h="819817">
                <a:tc>
                  <a:txBody>
                    <a:bodyPr/>
                    <a:lstStyle/>
                    <a:p>
                      <a:r>
                        <a:rPr lang="en-IE" sz="2000" b="1" dirty="0">
                          <a:solidFill>
                            <a:schemeClr val="bg1"/>
                          </a:solidFill>
                        </a:rPr>
                        <a:t>Slovenië</a:t>
                      </a:r>
                      <a:endParaRPr lang="en-IE" sz="2000" dirty="0">
                        <a:solidFill>
                          <a:schemeClr val="bg1"/>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Sterke ondersteuning voor ecotoerisme. Glamping wordt beschouwd als een luxe categorie 'boven de norm', die moet voldoen aan strenge normen op het gebied van ontwerp, milieu en </a:t>
                      </a:r>
                      <a:r>
                        <a:rPr lang="en-US" sz="2000" dirty="0" err="1">
                          <a:solidFill>
                            <a:srgbClr val="494949"/>
                          </a:solidFill>
                        </a:rPr>
                        <a:t>gastvrijheid</a:t>
                      </a:r>
                      <a:r>
                        <a:rPr lang="en-US" sz="2000" dirty="0">
                          <a:solidFill>
                            <a:srgbClr val="494949"/>
                          </a:solidFill>
                        </a:rPr>
                        <a:t>. </a:t>
                      </a:r>
                      <a:r>
                        <a:rPr lang="en-IE" sz="2000" b="1" kern="1200" dirty="0" err="1">
                          <a:solidFill>
                            <a:srgbClr val="494949"/>
                          </a:solidFill>
                          <a:latin typeface="+mn-lt"/>
                          <a:ea typeface="+mn-ea"/>
                          <a:cs typeface="+mn-cs"/>
                        </a:rPr>
                        <a:t>Planningskosten</a:t>
                      </a:r>
                      <a:r>
                        <a:rPr lang="en-IE" sz="2000" b="1" kern="1200" dirty="0">
                          <a:solidFill>
                            <a:srgbClr val="494949"/>
                          </a:solidFill>
                          <a:latin typeface="+mn-lt"/>
                          <a:ea typeface="+mn-ea"/>
                          <a:cs typeface="+mn-cs"/>
                        </a:rPr>
                        <a:t> </a:t>
                      </a:r>
                      <a:r>
                        <a:rPr lang="en-IE" sz="2000" kern="1200" dirty="0">
                          <a:solidFill>
                            <a:srgbClr val="494949"/>
                          </a:solidFill>
                          <a:latin typeface="+mn-lt"/>
                          <a:ea typeface="+mn-ea"/>
                          <a:cs typeface="+mn-cs"/>
                        </a:rPr>
                        <a:t>€ 3.000–€ 7.000</a:t>
                      </a:r>
                      <a:endParaRPr lang="en-US" sz="2000" kern="1200" dirty="0">
                        <a:solidFill>
                          <a:srgbClr val="494949"/>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494949"/>
                          </a:solidFill>
                          <a:latin typeface="+mn-lt"/>
                          <a:ea typeface="+mn-ea"/>
                          <a:cs typeface="+mn-cs"/>
                        </a:rPr>
                        <a:t>Goedkeuringen:</a:t>
                      </a:r>
                      <a:r>
                        <a:rPr lang="en-US" sz="2000" kern="1200" dirty="0">
                          <a:solidFill>
                            <a:srgbClr val="494949"/>
                          </a:solidFill>
                          <a:latin typeface="+mn-lt"/>
                          <a:ea typeface="+mn-ea"/>
                          <a:cs typeface="+mn-cs"/>
                        </a:rPr>
                        <a:t> 8–14 weken, afhankelijk van de gevoeligheid van de zone</a:t>
                      </a:r>
                      <a:endParaRPr lang="en-US" sz="2000" dirty="0">
                        <a:solidFill>
                          <a:srgbClr val="494949"/>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6502624"/>
                  </a:ext>
                </a:extLst>
              </a:tr>
              <a:tr h="819817">
                <a:tc>
                  <a:txBody>
                    <a:bodyPr/>
                    <a:lstStyle/>
                    <a:p>
                      <a:r>
                        <a:rPr lang="en-IE" sz="2000" b="1" dirty="0">
                          <a:solidFill>
                            <a:schemeClr val="bg1"/>
                          </a:solidFill>
                        </a:rPr>
                        <a:t>Italië</a:t>
                      </a:r>
                      <a:endParaRPr lang="en-IE" sz="2000" dirty="0">
                        <a:solidFill>
                          <a:schemeClr val="bg1"/>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Verschilt per regio. Piemont reguleert bijvoorbeeld 'glamping' alleen binnen geregistreerde campings. In landelijke gebieden is vaak de agriturismo-wet van toepassing. Lokale gemeenten beheren de </a:t>
                      </a:r>
                      <a:r>
                        <a:rPr lang="en-US" sz="2000" dirty="0" err="1">
                          <a:solidFill>
                            <a:srgbClr val="494949"/>
                          </a:solidFill>
                        </a:rPr>
                        <a:t>vergunningen</a:t>
                      </a:r>
                      <a:r>
                        <a:rPr lang="en-US" sz="2000" dirty="0">
                          <a:solidFill>
                            <a:srgbClr val="494949"/>
                          </a:solidFill>
                        </a:rPr>
                        <a:t>. </a:t>
                      </a:r>
                      <a:r>
                        <a:rPr lang="en-IE" sz="2000" b="1" kern="1200" dirty="0" err="1">
                          <a:solidFill>
                            <a:srgbClr val="494949"/>
                          </a:solidFill>
                          <a:latin typeface="+mn-lt"/>
                          <a:ea typeface="+mn-ea"/>
                          <a:cs typeface="+mn-cs"/>
                        </a:rPr>
                        <a:t>Planningskosten</a:t>
                      </a:r>
                      <a:r>
                        <a:rPr lang="en-IE" sz="2000" b="1" kern="1200" dirty="0">
                          <a:solidFill>
                            <a:srgbClr val="494949"/>
                          </a:solidFill>
                          <a:latin typeface="+mn-lt"/>
                          <a:ea typeface="+mn-ea"/>
                          <a:cs typeface="+mn-cs"/>
                        </a:rPr>
                        <a:t> </a:t>
                      </a:r>
                      <a:r>
                        <a:rPr lang="en-IE" sz="2000" kern="1200" dirty="0">
                          <a:solidFill>
                            <a:srgbClr val="494949"/>
                          </a:solidFill>
                          <a:latin typeface="+mn-lt"/>
                          <a:ea typeface="+mn-ea"/>
                          <a:cs typeface="+mn-cs"/>
                        </a:rPr>
                        <a:t>€ 3.000–€ 7.000</a:t>
                      </a:r>
                      <a:endParaRPr lang="en-US" sz="2000" kern="1200" dirty="0">
                        <a:solidFill>
                          <a:srgbClr val="494949"/>
                        </a:solidFill>
                        <a:latin typeface="+mn-lt"/>
                        <a:ea typeface="+mn-ea"/>
                        <a:cs typeface="+mn-cs"/>
                      </a:endParaRPr>
                    </a:p>
                    <a:p>
                      <a:r>
                        <a:rPr lang="en-US" sz="2000" b="0" kern="1200" dirty="0">
                          <a:solidFill>
                            <a:srgbClr val="494949"/>
                          </a:solidFill>
                          <a:latin typeface="+mn-lt"/>
                          <a:ea typeface="+mn-ea"/>
                          <a:cs typeface="+mn-cs"/>
                        </a:rPr>
                        <a:t>Juridisch/bestemmingsplanadvies (indien complex) </a:t>
                      </a:r>
                      <a:r>
                        <a:rPr lang="en-IE" sz="2000" b="1" kern="1200" dirty="0">
                          <a:solidFill>
                            <a:srgbClr val="494949"/>
                          </a:solidFill>
                          <a:latin typeface="+mn-lt"/>
                          <a:ea typeface="+mn-ea"/>
                          <a:cs typeface="+mn-cs"/>
                        </a:rPr>
                        <a:t>€ 500 – € 2.000 </a:t>
                      </a:r>
                      <a:r>
                        <a:rPr lang="en-US" sz="2000" b="1" kern="1200" dirty="0" err="1">
                          <a:solidFill>
                            <a:srgbClr val="494949"/>
                          </a:solidFill>
                          <a:latin typeface="+mn-lt"/>
                          <a:ea typeface="+mn-ea"/>
                          <a:cs typeface="+mn-cs"/>
                        </a:rPr>
                        <a:t>Goedkeuringen</a:t>
                      </a:r>
                      <a:r>
                        <a:rPr lang="en-US" sz="2000" b="1" kern="1200" dirty="0">
                          <a:solidFill>
                            <a:srgbClr val="494949"/>
                          </a:solidFill>
                          <a:latin typeface="+mn-lt"/>
                          <a:ea typeface="+mn-ea"/>
                          <a:cs typeface="+mn-cs"/>
                        </a:rPr>
                        <a:t>: </a:t>
                      </a:r>
                      <a:r>
                        <a:rPr lang="en-US" sz="2000" kern="1200" dirty="0">
                          <a:solidFill>
                            <a:srgbClr val="494949"/>
                          </a:solidFill>
                          <a:latin typeface="+mn-lt"/>
                          <a:ea typeface="+mn-ea"/>
                          <a:cs typeface="+mn-cs"/>
                        </a:rPr>
                        <a:t>varieert per regio – 10 tot 20 weken is gebruikelijk</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3531425"/>
                  </a:ext>
                </a:extLst>
              </a:tr>
              <a:tr h="819817">
                <a:tc>
                  <a:txBody>
                    <a:bodyPr/>
                    <a:lstStyle/>
                    <a:p>
                      <a:r>
                        <a:rPr lang="en-IE" sz="2000" b="1" dirty="0">
                          <a:solidFill>
                            <a:schemeClr val="bg1"/>
                          </a:solidFill>
                        </a:rPr>
                        <a:t>IJsland</a:t>
                      </a:r>
                      <a:endParaRPr lang="en-IE" sz="2000" dirty="0">
                        <a:solidFill>
                          <a:schemeClr val="bg1"/>
                        </a:solidFill>
                      </a:endParaRP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kern="1200" dirty="0">
                          <a:solidFill>
                            <a:srgbClr val="494949"/>
                          </a:solidFill>
                          <a:latin typeface="+mn-lt"/>
                          <a:ea typeface="+mn-ea"/>
                          <a:cs typeface="+mn-cs"/>
                        </a:rPr>
                        <a:t>Moet worden aangevraagd via </a:t>
                      </a:r>
                      <a:r>
                        <a:rPr lang="en-US" sz="2000" kern="1200" dirty="0" err="1">
                          <a:solidFill>
                            <a:srgbClr val="494949"/>
                          </a:solidFill>
                          <a:latin typeface="+mn-lt"/>
                          <a:ea typeface="+mn-ea"/>
                          <a:cs typeface="+mn-cs"/>
                        </a:rPr>
                        <a:t>Umhverfisstofnun </a:t>
                      </a:r>
                      <a:r>
                        <a:rPr lang="en-US" sz="2000" kern="1200" dirty="0">
                          <a:solidFill>
                            <a:srgbClr val="494949"/>
                          </a:solidFill>
                          <a:latin typeface="+mn-lt"/>
                          <a:ea typeface="+mn-ea"/>
                          <a:cs typeface="+mn-cs"/>
                        </a:rPr>
                        <a:t>(Milieuagentschap) en lokale besturen. Projecten in landelijke of kwetsbare zones vereisen effectbeoordelingen. Een milieubewust ontwerp is een must. </a:t>
                      </a:r>
                      <a:r>
                        <a:rPr lang="en-IE" sz="2000" b="1" kern="1200" dirty="0" err="1">
                          <a:solidFill>
                            <a:srgbClr val="494949"/>
                          </a:solidFill>
                          <a:latin typeface="+mn-lt"/>
                          <a:ea typeface="+mn-ea"/>
                          <a:cs typeface="+mn-cs"/>
                        </a:rPr>
                        <a:t>Verkeers</a:t>
                      </a:r>
                      <a:r>
                        <a:rPr lang="en-IE" sz="2000" b="1" kern="1200" dirty="0">
                          <a:solidFill>
                            <a:srgbClr val="494949"/>
                          </a:solidFill>
                          <a:latin typeface="+mn-lt"/>
                          <a:ea typeface="+mn-ea"/>
                          <a:cs typeface="+mn-cs"/>
                        </a:rPr>
                        <a:t>-/toegangsstudies of geluidsbeperkende maatregelen € 1.000 – € 3.000</a:t>
                      </a:r>
                    </a:p>
                    <a:p>
                      <a:r>
                        <a:rPr lang="en-IE" sz="2000" b="1" kern="1200" dirty="0">
                          <a:solidFill>
                            <a:srgbClr val="494949"/>
                          </a:solidFill>
                          <a:latin typeface="+mn-lt"/>
                          <a:ea typeface="+mn-ea"/>
                          <a:cs typeface="+mn-cs"/>
                        </a:rPr>
                        <a:t>Planningskosten </a:t>
                      </a:r>
                      <a:r>
                        <a:rPr lang="en-IE" sz="2000" kern="1200" dirty="0">
                          <a:solidFill>
                            <a:srgbClr val="494949"/>
                          </a:solidFill>
                          <a:latin typeface="+mn-lt"/>
                          <a:ea typeface="+mn-ea"/>
                          <a:cs typeface="+mn-cs"/>
                        </a:rPr>
                        <a:t>€ 6.000 – € 12.000 </a:t>
                      </a:r>
                      <a:r>
                        <a:rPr lang="en-US" sz="2000" b="1" kern="1200" dirty="0" err="1">
                          <a:solidFill>
                            <a:srgbClr val="494949"/>
                          </a:solidFill>
                          <a:latin typeface="+mn-lt"/>
                          <a:ea typeface="+mn-ea"/>
                          <a:cs typeface="+mn-cs"/>
                        </a:rPr>
                        <a:t>Goedkeuringen</a:t>
                      </a:r>
                      <a:r>
                        <a:rPr lang="en-US" sz="2000" b="1" kern="1200" dirty="0">
                          <a:solidFill>
                            <a:srgbClr val="494949"/>
                          </a:solidFill>
                          <a:latin typeface="+mn-lt"/>
                          <a:ea typeface="+mn-ea"/>
                          <a:cs typeface="+mn-cs"/>
                        </a:rPr>
                        <a:t>:</a:t>
                      </a:r>
                      <a:r>
                        <a:rPr lang="en-US" sz="2000" kern="1200" dirty="0">
                          <a:solidFill>
                            <a:srgbClr val="494949"/>
                          </a:solidFill>
                          <a:latin typeface="+mn-lt"/>
                          <a:ea typeface="+mn-ea"/>
                          <a:cs typeface="+mn-cs"/>
                        </a:rPr>
                        <a:t> 10-16 weken, vaak inclusief ecologische beoordeling</a:t>
                      </a:r>
                    </a:p>
                  </a:txBody>
                  <a:tcPr marL="63063" marR="63063" marT="31531" marB="315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034151"/>
                  </a:ext>
                </a:extLst>
              </a:tr>
            </a:tbl>
          </a:graphicData>
        </a:graphic>
      </p:graphicFrame>
      <p:pic>
        <p:nvPicPr>
          <p:cNvPr id="10" name="Picture Placeholder 9" descr="A blue flag with yellow stars in the center&#10;&#10;AI-generated content may be incorrect.">
            <a:extLst>
              <a:ext uri="{FF2B5EF4-FFF2-40B4-BE49-F238E27FC236}">
                <a16:creationId xmlns:a16="http://schemas.microsoft.com/office/drawing/2014/main" id="{15F996DF-EA88-105B-A499-63E245459CF8}"/>
              </a:ext>
            </a:extLst>
          </p:cNvPr>
          <p:cNvPicPr>
            <a:picLocks noGrp="1" noChangeAspect="1"/>
          </p:cNvPicPr>
          <p:nvPr>
            <p:ph type="pic" sz="quarter" idx="10"/>
          </p:nvPr>
        </p:nvPicPr>
        <p:blipFill>
          <a:blip r:embed="rId3"/>
          <a:srcRect t="7352" b="7352"/>
          <a:stretch>
            <a:fillRect/>
          </a:stretch>
        </p:blipFill>
        <p:spPr/>
      </p:pic>
    </p:spTree>
    <p:extLst>
      <p:ext uri="{BB962C8B-B14F-4D97-AF65-F5344CB8AC3E}">
        <p14:creationId xmlns:p14="http://schemas.microsoft.com/office/powerpoint/2010/main" val="3372357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D23C6-7223-B97F-0684-C99F5D84CD8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B59817A-274A-4DAD-9908-256551BE9302}"/>
              </a:ext>
            </a:extLst>
          </p:cNvPr>
          <p:cNvSpPr>
            <a:spLocks noGrp="1"/>
          </p:cNvSpPr>
          <p:nvPr>
            <p:ph type="body" sz="quarter" idx="18"/>
          </p:nvPr>
        </p:nvSpPr>
        <p:spPr>
          <a:xfrm>
            <a:off x="8125512" y="1857125"/>
            <a:ext cx="3885513" cy="870198"/>
          </a:xfrm>
        </p:spPr>
        <p:txBody>
          <a:bodyPr/>
          <a:lstStyle/>
          <a:p>
            <a:pPr>
              <a:lnSpc>
                <a:spcPct val="100000"/>
              </a:lnSpc>
            </a:pPr>
            <a:r>
              <a:rPr lang="en-US" sz="3000" dirty="0"/>
              <a:t>Aansluiten zonder veel geld uit te geven: </a:t>
            </a:r>
            <a:r>
              <a:rPr lang="en-US" sz="3000" b="0" dirty="0"/>
              <a:t>nutsvoorzieningen en infrastructuur</a:t>
            </a:r>
            <a:endParaRPr lang="en-IE" b="0" dirty="0"/>
          </a:p>
        </p:txBody>
      </p:sp>
      <p:sp>
        <p:nvSpPr>
          <p:cNvPr id="7" name="Text Placeholder 6">
            <a:extLst>
              <a:ext uri="{FF2B5EF4-FFF2-40B4-BE49-F238E27FC236}">
                <a16:creationId xmlns:a16="http://schemas.microsoft.com/office/drawing/2014/main" id="{7BEF1116-68BA-0AB3-7D3C-FD63CC271EFD}"/>
              </a:ext>
            </a:extLst>
          </p:cNvPr>
          <p:cNvSpPr>
            <a:spLocks noGrp="1"/>
          </p:cNvSpPr>
          <p:nvPr>
            <p:ph type="body" sz="quarter" idx="19"/>
          </p:nvPr>
        </p:nvSpPr>
        <p:spPr>
          <a:xfrm>
            <a:off x="10622535" y="648333"/>
            <a:ext cx="1197303" cy="319777"/>
          </a:xfrm>
        </p:spPr>
        <p:txBody>
          <a:bodyPr/>
          <a:lstStyle/>
          <a:p>
            <a:r>
              <a:rPr lang="en-IE" sz="7200" dirty="0"/>
              <a:t>05</a:t>
            </a:r>
          </a:p>
        </p:txBody>
      </p:sp>
      <p:sp>
        <p:nvSpPr>
          <p:cNvPr id="9" name="Text Placeholder 8">
            <a:extLst>
              <a:ext uri="{FF2B5EF4-FFF2-40B4-BE49-F238E27FC236}">
                <a16:creationId xmlns:a16="http://schemas.microsoft.com/office/drawing/2014/main" id="{1C508B43-BD29-6EA3-27EA-798A4AECA881}"/>
              </a:ext>
            </a:extLst>
          </p:cNvPr>
          <p:cNvSpPr>
            <a:spLocks noGrp="1"/>
          </p:cNvSpPr>
          <p:nvPr>
            <p:ph type="body" sz="quarter" idx="23"/>
          </p:nvPr>
        </p:nvSpPr>
        <p:spPr>
          <a:xfrm>
            <a:off x="330274" y="3994020"/>
            <a:ext cx="11318801" cy="1248936"/>
          </a:xfrm>
        </p:spPr>
        <p:txBody>
          <a:bodyPr/>
          <a:lstStyle/>
          <a:p>
            <a:r>
              <a:rPr lang="en-US" sz="2000" b="1" dirty="0">
                <a:solidFill>
                  <a:srgbClr val="E96751"/>
                </a:solidFill>
              </a:rPr>
              <a:t>Houd rekening met de werkelijke kosten en zoek naar besparingen bij het aansluiten van elektriciteit, water, afvalverwerking en internet — of bereid u voor op de kosten van off-grid oplossingen.</a:t>
            </a:r>
          </a:p>
          <a:p>
            <a:r>
              <a:rPr lang="en-US" sz="2000" dirty="0"/>
              <a:t>Stroom, water, riolering, breedband — die komen niet zomaar uit de lucht vallen. Als uw droomlocatie off-grid of afgelegen is, kunt u </a:t>
            </a:r>
            <a:r>
              <a:rPr lang="en-US" sz="2000" b="1" dirty="0"/>
              <a:t>aanzienlijke initiële kosten </a:t>
            </a:r>
            <a:r>
              <a:rPr lang="en-US" sz="2000" dirty="0"/>
              <a:t>verwachten om deze systemen aan te sluiten of aan te leggen. Off-grid zonne-energie- en septische systemen kunnen € 10.000 tot € 30.000 kosten, afhankelijk van de complexiteit van de locatie. Zelfs on-grid eigendommen kunnen grondwerk, upgrades of goedkeuringen van de leverancier vereisen. Door de haalbaarheid van de infrastructuur nauwkeurig te beoordelen, voorkomt u cashflowschokken op de lange termijn.</a:t>
            </a:r>
            <a:endParaRPr lang="en-IE" sz="2000" dirty="0"/>
          </a:p>
        </p:txBody>
      </p:sp>
      <p:pic>
        <p:nvPicPr>
          <p:cNvPr id="10" name="Picture Placeholder 9" descr="A close-up of a plumbing and tools&#10;&#10;AI-generated content may be incorrect.">
            <a:extLst>
              <a:ext uri="{FF2B5EF4-FFF2-40B4-BE49-F238E27FC236}">
                <a16:creationId xmlns:a16="http://schemas.microsoft.com/office/drawing/2014/main" id="{B1237F80-CF02-3431-3BF4-4338C24699CA}"/>
              </a:ext>
            </a:extLst>
          </p:cNvPr>
          <p:cNvPicPr>
            <a:picLocks noGrp="1" noChangeAspect="1"/>
          </p:cNvPicPr>
          <p:nvPr>
            <p:ph type="pic" sz="quarter" idx="22"/>
          </p:nvPr>
        </p:nvPicPr>
        <p:blipFill>
          <a:blip r:embed="rId2"/>
          <a:srcRect t="15698" b="15698"/>
          <a:stretch>
            <a:fillRect/>
          </a:stretch>
        </p:blipFill>
        <p:spPr/>
      </p:pic>
    </p:spTree>
    <p:extLst>
      <p:ext uri="{BB962C8B-B14F-4D97-AF65-F5344CB8AC3E}">
        <p14:creationId xmlns:p14="http://schemas.microsoft.com/office/powerpoint/2010/main" val="359954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C6186-46BA-0B50-89C7-86011F034F38}"/>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5BE560D4-BDB3-DA74-886E-451ACE3F12D9}"/>
              </a:ext>
            </a:extLst>
          </p:cNvPr>
          <p:cNvSpPr txBox="1">
            <a:spLocks/>
          </p:cNvSpPr>
          <p:nvPr/>
        </p:nvSpPr>
        <p:spPr>
          <a:xfrm>
            <a:off x="4667250" y="196156"/>
            <a:ext cx="684973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600"/>
              </a:spcAft>
            </a:pPr>
            <a:r>
              <a:rPr lang="en-US" sz="2000" b="1" dirty="0">
                <a:solidFill>
                  <a:srgbClr val="E96751"/>
                </a:solidFill>
              </a:rPr>
              <a:t>Overwegingen: </a:t>
            </a:r>
            <a:r>
              <a:rPr lang="en-US" sz="2000" dirty="0">
                <a:solidFill>
                  <a:srgbClr val="494949"/>
                </a:solidFill>
              </a:rPr>
              <a:t>Beoordeel hoe u </a:t>
            </a:r>
            <a:r>
              <a:rPr lang="en-US" sz="2000" b="1" dirty="0">
                <a:solidFill>
                  <a:srgbClr val="494949"/>
                </a:solidFill>
              </a:rPr>
              <a:t>ter plaatse water, stroom, afvalverwerking </a:t>
            </a:r>
            <a:r>
              <a:rPr lang="en-US" sz="2000" dirty="0">
                <a:solidFill>
                  <a:srgbClr val="494949"/>
                </a:solidFill>
              </a:rPr>
              <a:t>en </a:t>
            </a:r>
            <a:r>
              <a:rPr lang="en-US" sz="2000" b="1" dirty="0">
                <a:solidFill>
                  <a:srgbClr val="494949"/>
                </a:solidFill>
              </a:rPr>
              <a:t>communicatie </a:t>
            </a:r>
            <a:r>
              <a:rPr lang="en-US" sz="2000" dirty="0">
                <a:solidFill>
                  <a:srgbClr val="494949"/>
                </a:solidFill>
              </a:rPr>
              <a:t>gaat verzorgen. Afgelegen of onontwikkelde locaties beschikken mogelijk niet over aansluitingen op de gemeentelijke voorzieningen, wat betekent dat u putten moet boren, septische systemen moet installeren of off-grid stroom moet opwekken. Deze investeringen in infrastructuur kunnen aanzienlijk zijn, bijvoorbeeld:</a:t>
            </a:r>
          </a:p>
          <a:p>
            <a:pPr fontAlgn="base">
              <a:lnSpc>
                <a:spcPct val="100000"/>
              </a:lnSpc>
              <a:spcAft>
                <a:spcPts val="600"/>
              </a:spcAft>
            </a:pPr>
            <a:endParaRPr lang="en-US" sz="2000" dirty="0">
              <a:solidFill>
                <a:srgbClr val="494949"/>
              </a:solidFill>
            </a:endParaRPr>
          </a:p>
          <a:p>
            <a:pPr marL="342900" indent="-342900" fontAlgn="base">
              <a:lnSpc>
                <a:spcPct val="100000"/>
              </a:lnSpc>
              <a:spcAft>
                <a:spcPts val="600"/>
              </a:spcAft>
              <a:buFont typeface="Wingdings" panose="05000000000000000000" pitchFamily="2" charset="2"/>
              <a:buChar char="v"/>
            </a:pPr>
            <a:r>
              <a:rPr lang="en-US" sz="2000" dirty="0">
                <a:solidFill>
                  <a:srgbClr val="494949"/>
                </a:solidFill>
              </a:rPr>
              <a:t>Het leveren </a:t>
            </a:r>
            <a:r>
              <a:rPr lang="en-US" sz="2000" b="1" dirty="0">
                <a:solidFill>
                  <a:srgbClr val="494949"/>
                </a:solidFill>
              </a:rPr>
              <a:t>van basisvoorzieningen </a:t>
            </a:r>
            <a:r>
              <a:rPr lang="en-US" sz="2000" dirty="0">
                <a:solidFill>
                  <a:srgbClr val="494949"/>
                </a:solidFill>
              </a:rPr>
              <a:t>– </a:t>
            </a:r>
            <a:r>
              <a:rPr lang="en-US" sz="2000" b="1" dirty="0">
                <a:solidFill>
                  <a:srgbClr val="494949"/>
                </a:solidFill>
              </a:rPr>
              <a:t>water, afvalverwerking en elektriciteit </a:t>
            </a:r>
            <a:r>
              <a:rPr lang="en-US" sz="2000" dirty="0">
                <a:solidFill>
                  <a:srgbClr val="494949"/>
                </a:solidFill>
              </a:rPr>
              <a:t>– is essentieel voor het comfort van gasten en om te voldoen aan milieunormen. Bepaal hoe u vers water gaat leveren (aansluiting op het leidingnet of waterput), afvalwater gaat verwerken (septic tank, biodigester of aansluiting op het gemeentelijk riool) en elektriciteit gaat leveren (aansluiting op het elektriciteitsnet of zonne-energie/off-grid systemen). Veel Europese rechtsgebieden eisen aantoonbare oplossingen voor afvalwater en grijs water bij de goedkeuring van een nieuwe accommodatie. </a:t>
            </a:r>
          </a:p>
          <a:p>
            <a:pPr marL="342900" indent="-342900" fontAlgn="base">
              <a:lnSpc>
                <a:spcPct val="100000"/>
              </a:lnSpc>
              <a:spcAft>
                <a:spcPts val="600"/>
              </a:spcAft>
              <a:buFont typeface="Wingdings" panose="05000000000000000000" pitchFamily="2" charset="2"/>
              <a:buChar char="v"/>
            </a:pPr>
            <a:endParaRPr lang="en-US" sz="2000" dirty="0">
              <a:solidFill>
                <a:srgbClr val="494949"/>
              </a:solidFill>
            </a:endParaRPr>
          </a:p>
        </p:txBody>
      </p:sp>
      <p:pic>
        <p:nvPicPr>
          <p:cNvPr id="5" name="Picture Placeholder 4" descr="A close-up of hands holding a piece of paper&#10;&#10;AI-generated content may be incorrect.">
            <a:extLst>
              <a:ext uri="{FF2B5EF4-FFF2-40B4-BE49-F238E27FC236}">
                <a16:creationId xmlns:a16="http://schemas.microsoft.com/office/drawing/2014/main" id="{7DFCDD09-B15D-CF7C-5D99-2DFC0C504491}"/>
              </a:ext>
            </a:extLst>
          </p:cNvPr>
          <p:cNvPicPr>
            <a:picLocks noGrp="1" noChangeAspect="1"/>
          </p:cNvPicPr>
          <p:nvPr>
            <p:ph type="pic" sz="quarter" idx="10"/>
          </p:nvPr>
        </p:nvPicPr>
        <p:blipFill>
          <a:blip r:embed="rId2"/>
          <a:srcRect l="540" r="540"/>
          <a:stretch>
            <a:fillRect/>
          </a:stretch>
        </p:blipFill>
        <p:spPr/>
      </p:pic>
      <p:sp>
        <p:nvSpPr>
          <p:cNvPr id="4" name="Slide Number Placeholder 5">
            <a:extLst>
              <a:ext uri="{FF2B5EF4-FFF2-40B4-BE49-F238E27FC236}">
                <a16:creationId xmlns:a16="http://schemas.microsoft.com/office/drawing/2014/main" id="{C4DF7F31-DE66-74F5-A12E-028A2FDD9EB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14</a:t>
            </a:fld>
            <a:endParaRPr lang="fr-CA" dirty="0"/>
          </a:p>
        </p:txBody>
      </p:sp>
      <p:sp>
        <p:nvSpPr>
          <p:cNvPr id="6" name="Text Placeholder 5">
            <a:extLst>
              <a:ext uri="{FF2B5EF4-FFF2-40B4-BE49-F238E27FC236}">
                <a16:creationId xmlns:a16="http://schemas.microsoft.com/office/drawing/2014/main" id="{2BF3FBAC-2F26-25CE-F8E3-43799A1A1138}"/>
              </a:ext>
            </a:extLst>
          </p:cNvPr>
          <p:cNvSpPr>
            <a:spLocks noGrp="1"/>
          </p:cNvSpPr>
          <p:nvPr>
            <p:ph type="body" sz="quarter" idx="18"/>
          </p:nvPr>
        </p:nvSpPr>
        <p:spPr>
          <a:xfrm>
            <a:off x="570245" y="3392026"/>
            <a:ext cx="2877175" cy="1049221"/>
          </a:xfrm>
        </p:spPr>
        <p:txBody>
          <a:bodyPr/>
          <a:lstStyle/>
          <a:p>
            <a:pPr algn="ctr"/>
            <a:r>
              <a:rPr lang="en-US" b="0" dirty="0"/>
              <a:t>Beoordeel nauwkeurig de haalbaarheid van de infrastructuur</a:t>
            </a:r>
            <a:endParaRPr lang="en-IE" b="0" dirty="0"/>
          </a:p>
        </p:txBody>
      </p:sp>
      <p:sp>
        <p:nvSpPr>
          <p:cNvPr id="16" name="Text Placeholder 7">
            <a:extLst>
              <a:ext uri="{FF2B5EF4-FFF2-40B4-BE49-F238E27FC236}">
                <a16:creationId xmlns:a16="http://schemas.microsoft.com/office/drawing/2014/main" id="{11BFF2CE-4EC7-DC9F-5BDE-833499F61CD5}"/>
              </a:ext>
            </a:extLst>
          </p:cNvPr>
          <p:cNvSpPr>
            <a:spLocks noGrp="1"/>
          </p:cNvSpPr>
          <p:nvPr>
            <p:ph type="body" sz="quarter" idx="19"/>
          </p:nvPr>
        </p:nvSpPr>
        <p:spPr>
          <a:xfrm>
            <a:off x="247021" y="2090541"/>
            <a:ext cx="3200399" cy="385564"/>
          </a:xfrm>
        </p:spPr>
        <p:txBody>
          <a:bodyPr/>
          <a:lstStyle/>
          <a:p>
            <a:pPr marL="308700" algn="ctr"/>
            <a:r>
              <a:rPr lang="en-IE" sz="3400" dirty="0"/>
              <a:t>Nutsvoorzieningen en infrastructuur</a:t>
            </a:r>
          </a:p>
        </p:txBody>
      </p:sp>
      <p:sp>
        <p:nvSpPr>
          <p:cNvPr id="2" name="TextBox 1">
            <a:extLst>
              <a:ext uri="{FF2B5EF4-FFF2-40B4-BE49-F238E27FC236}">
                <a16:creationId xmlns:a16="http://schemas.microsoft.com/office/drawing/2014/main" id="{C1926762-058A-80E5-BA4F-9347116F0C9A}"/>
              </a:ext>
            </a:extLst>
          </p:cNvPr>
          <p:cNvSpPr txBox="1"/>
          <p:nvPr/>
        </p:nvSpPr>
        <p:spPr>
          <a:xfrm>
            <a:off x="1010723" y="5489137"/>
            <a:ext cx="7473541" cy="1477328"/>
          </a:xfrm>
          <a:prstGeom prst="rect">
            <a:avLst/>
          </a:prstGeom>
          <a:noFill/>
        </p:spPr>
        <p:txBody>
          <a:bodyPr wrap="square">
            <a:spAutoFit/>
          </a:bodyPr>
          <a:lstStyle/>
          <a:p>
            <a:r>
              <a:rPr lang="en-US" b="1" i="1" dirty="0">
                <a:solidFill>
                  <a:srgbClr val="494949"/>
                </a:solidFill>
                <a:latin typeface="Google Sans"/>
              </a:rPr>
              <a:t>Aanbevolen lectuur</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b="0" i="0" dirty="0">
                <a:solidFill>
                  <a:srgbClr val="00B0F0"/>
                </a:solidFill>
                <a:effectLst/>
                <a:latin typeface="Google Sans"/>
                <a:hlinkClick r:id="rId3">
                  <a:extLst>
                    <a:ext uri="{A12FA001-AC4F-418D-AE19-62706E023703}">
                      <ahyp:hlinkClr xmlns:ahyp="http://schemas.microsoft.com/office/drawing/2018/hyperlinkcolor" val="tx"/>
                    </a:ext>
                  </a:extLst>
                </a:hlinkClick>
              </a:rPr>
              <a:t>Het klimaatactieprogramma van Fáilte Ireland </a:t>
            </a:r>
            <a:r>
              <a:rPr lang="en-US" b="0" i="0" dirty="0">
                <a:solidFill>
                  <a:srgbClr val="00B0F0"/>
                </a:solidFill>
                <a:effectLst/>
                <a:latin typeface="Google Sans"/>
              </a:rPr>
              <a:t>helpt bedrijven kosten te besparen, efficiëntie te verbeteren en duurzaamheidsdoelstellingen te halen</a:t>
            </a:r>
          </a:p>
          <a:p>
            <a:pPr marL="285750" indent="-285750">
              <a:buFont typeface="Arial" panose="020B0604020202020204" pitchFamily="34" charset="0"/>
              <a:buChar char="•"/>
            </a:pPr>
            <a:r>
              <a:rPr lang="en-US" dirty="0">
                <a:solidFill>
                  <a:srgbClr val="00B0F0"/>
                </a:solidFill>
                <a:latin typeface="Google Sans"/>
                <a:hlinkClick r:id="rId4">
                  <a:extLst>
                    <a:ext uri="{A12FA001-AC4F-418D-AE19-62706E023703}">
                      <ahyp:hlinkClr xmlns:ahyp="http://schemas.microsoft.com/office/drawing/2018/hyperlinkcolor" val="tx"/>
                    </a:ext>
                  </a:extLst>
                </a:hlinkClick>
              </a:rPr>
              <a:t>Nieuwe btw-regels voor kleine bedrijven | EU-btwregeling voor kmo's</a:t>
            </a:r>
            <a:endParaRPr lang="en-US" dirty="0">
              <a:solidFill>
                <a:srgbClr val="00B0F0"/>
              </a:solidFill>
              <a:latin typeface="Google Sans"/>
            </a:endParaRPr>
          </a:p>
          <a:p>
            <a:endParaRPr lang="en-IE" dirty="0">
              <a:solidFill>
                <a:srgbClr val="494949"/>
              </a:solidFill>
            </a:endParaRPr>
          </a:p>
        </p:txBody>
      </p:sp>
      <p:pic>
        <p:nvPicPr>
          <p:cNvPr id="3" name="Picture 2">
            <a:extLst>
              <a:ext uri="{FF2B5EF4-FFF2-40B4-BE49-F238E27FC236}">
                <a16:creationId xmlns:a16="http://schemas.microsoft.com/office/drawing/2014/main" id="{553EE001-DA78-1322-5E48-1F6951ED8E4D}"/>
              </a:ext>
            </a:extLst>
          </p:cNvPr>
          <p:cNvPicPr>
            <a:picLocks noChangeAspect="1"/>
          </p:cNvPicPr>
          <p:nvPr/>
        </p:nvPicPr>
        <p:blipFill>
          <a:blip r:embed="rId5"/>
          <a:stretch>
            <a:fillRect/>
          </a:stretch>
        </p:blipFill>
        <p:spPr>
          <a:xfrm>
            <a:off x="150026" y="5588805"/>
            <a:ext cx="850589" cy="846711"/>
          </a:xfrm>
          <a:prstGeom prst="rect">
            <a:avLst/>
          </a:prstGeom>
        </p:spPr>
      </p:pic>
    </p:spTree>
    <p:extLst>
      <p:ext uri="{BB962C8B-B14F-4D97-AF65-F5344CB8AC3E}">
        <p14:creationId xmlns:p14="http://schemas.microsoft.com/office/powerpoint/2010/main" val="358789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AACF7-6FEE-641C-BA4A-676EDD80381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423AB55-176F-4E6F-15D4-85EC8862F257}"/>
              </a:ext>
            </a:extLst>
          </p:cNvPr>
          <p:cNvSpPr>
            <a:spLocks noGrp="1"/>
          </p:cNvSpPr>
          <p:nvPr>
            <p:ph type="body" sz="quarter" idx="18"/>
          </p:nvPr>
        </p:nvSpPr>
        <p:spPr>
          <a:xfrm>
            <a:off x="8125512" y="1857125"/>
            <a:ext cx="3885513" cy="870198"/>
          </a:xfrm>
        </p:spPr>
        <p:txBody>
          <a:bodyPr/>
          <a:lstStyle/>
          <a:p>
            <a:pPr>
              <a:lnSpc>
                <a:spcPct val="100000"/>
              </a:lnSpc>
            </a:pPr>
            <a:r>
              <a:rPr lang="en-US" sz="3000" dirty="0"/>
              <a:t>Zorg ervoor dat ze er komen: </a:t>
            </a:r>
            <a:r>
              <a:rPr lang="en-US" sz="3000" b="0" dirty="0"/>
              <a:t>toegankelijkheid en vervoerskosten</a:t>
            </a:r>
            <a:endParaRPr lang="en-IE" b="0" dirty="0"/>
          </a:p>
        </p:txBody>
      </p:sp>
      <p:sp>
        <p:nvSpPr>
          <p:cNvPr id="7" name="Text Placeholder 6">
            <a:extLst>
              <a:ext uri="{FF2B5EF4-FFF2-40B4-BE49-F238E27FC236}">
                <a16:creationId xmlns:a16="http://schemas.microsoft.com/office/drawing/2014/main" id="{B5D39C0F-8CCE-4787-8781-F5A0B07E5355}"/>
              </a:ext>
            </a:extLst>
          </p:cNvPr>
          <p:cNvSpPr>
            <a:spLocks noGrp="1"/>
          </p:cNvSpPr>
          <p:nvPr>
            <p:ph type="body" sz="quarter" idx="19"/>
          </p:nvPr>
        </p:nvSpPr>
        <p:spPr>
          <a:xfrm>
            <a:off x="10622535" y="648333"/>
            <a:ext cx="1197303" cy="319777"/>
          </a:xfrm>
        </p:spPr>
        <p:txBody>
          <a:bodyPr/>
          <a:lstStyle/>
          <a:p>
            <a:r>
              <a:rPr lang="en-IE" sz="7200" dirty="0"/>
              <a:t>06</a:t>
            </a:r>
          </a:p>
        </p:txBody>
      </p:sp>
      <p:sp>
        <p:nvSpPr>
          <p:cNvPr id="9" name="Text Placeholder 8">
            <a:extLst>
              <a:ext uri="{FF2B5EF4-FFF2-40B4-BE49-F238E27FC236}">
                <a16:creationId xmlns:a16="http://schemas.microsoft.com/office/drawing/2014/main" id="{9E4ECD19-08C5-4A38-6A97-D113F8AFB28E}"/>
              </a:ext>
            </a:extLst>
          </p:cNvPr>
          <p:cNvSpPr>
            <a:spLocks noGrp="1"/>
          </p:cNvSpPr>
          <p:nvPr>
            <p:ph type="body" sz="quarter" idx="23"/>
          </p:nvPr>
        </p:nvSpPr>
        <p:spPr>
          <a:xfrm>
            <a:off x="330274" y="3994020"/>
            <a:ext cx="11318801" cy="1248936"/>
          </a:xfrm>
        </p:spPr>
        <p:txBody>
          <a:bodyPr/>
          <a:lstStyle/>
          <a:p>
            <a:r>
              <a:rPr lang="en-US" sz="2000" b="1" dirty="0">
                <a:solidFill>
                  <a:srgbClr val="E96751"/>
                </a:solidFill>
              </a:rPr>
              <a:t>Zorg ervoor dat uw gasten (en servicevoertuigen) u veilig, betaalbaar en zonder omwegen kunnen bereiken, anders loopt u het risico boekingen mis te lopen.</a:t>
            </a:r>
          </a:p>
          <a:p>
            <a:r>
              <a:rPr lang="en-US" sz="2000" dirty="0"/>
              <a:t>Als gasten u niet gemakkelijk kunnen bereiken, zullen ze niet boeken. Goede bereikbaarheid omvat veilige wegen, duidelijke bewegwijzering, voldoende parkeergelegenheid en soms verlichting van paden of pendeldiensten. Slechte bereikbaarheid = slechte beoordelingen en lagere bezettingsgraad. Mogelijk moet u </a:t>
            </a:r>
            <a:r>
              <a:rPr lang="en-US" sz="2000" b="1" dirty="0"/>
              <a:t>het terrein egaliseren, opritten aanleggen of een recht van overpad aanvragen, </a:t>
            </a:r>
            <a:r>
              <a:rPr lang="en-US" sz="2000" dirty="0"/>
              <a:t>wat afhankelijk van het terrein en de vergunningen enkele honderden euro's tot € 20.000 of meer kan kosten. Het waarborgen van de bereikbaarheid is een must voor operationeel succes.</a:t>
            </a:r>
            <a:endParaRPr lang="en-IE" sz="2000" dirty="0"/>
          </a:p>
        </p:txBody>
      </p:sp>
      <p:pic>
        <p:nvPicPr>
          <p:cNvPr id="8" name="Picture Placeholder 7" descr="A person and person standing next to a car&#10;&#10;AI-generated content may be incorrect.">
            <a:extLst>
              <a:ext uri="{FF2B5EF4-FFF2-40B4-BE49-F238E27FC236}">
                <a16:creationId xmlns:a16="http://schemas.microsoft.com/office/drawing/2014/main" id="{82620886-AFCB-EEC2-7958-92236819DE81}"/>
              </a:ext>
            </a:extLst>
          </p:cNvPr>
          <p:cNvPicPr>
            <a:picLocks noGrp="1" noChangeAspect="1"/>
          </p:cNvPicPr>
          <p:nvPr>
            <p:ph type="pic" sz="quarter" idx="22"/>
          </p:nvPr>
        </p:nvPicPr>
        <p:blipFill>
          <a:blip r:embed="rId2"/>
          <a:srcRect t="15701" b="15701"/>
          <a:stretch>
            <a:fillRect/>
          </a:stretch>
        </p:blipFill>
        <p:spPr/>
      </p:pic>
    </p:spTree>
    <p:extLst>
      <p:ext uri="{BB962C8B-B14F-4D97-AF65-F5344CB8AC3E}">
        <p14:creationId xmlns:p14="http://schemas.microsoft.com/office/powerpoint/2010/main" val="1205974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CAE97-A30F-1708-E65A-75BAB89A084F}"/>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E549F3B-09CF-5103-A4E8-8B2582CC746B}"/>
              </a:ext>
            </a:extLst>
          </p:cNvPr>
          <p:cNvSpPr>
            <a:spLocks noGrp="1"/>
          </p:cNvSpPr>
          <p:nvPr>
            <p:ph type="body" sz="quarter" idx="18"/>
          </p:nvPr>
        </p:nvSpPr>
        <p:spPr>
          <a:xfrm>
            <a:off x="611891" y="3345951"/>
            <a:ext cx="2982580" cy="1049221"/>
          </a:xfrm>
        </p:spPr>
        <p:txBody>
          <a:bodyPr/>
          <a:lstStyle/>
          <a:p>
            <a:pPr algn="ctr">
              <a:lnSpc>
                <a:spcPct val="100000"/>
              </a:lnSpc>
            </a:pPr>
            <a:r>
              <a:rPr lang="en-US" b="0" dirty="0"/>
              <a:t>Zorg voor een vlotte aankomst van gasten en logistiek.</a:t>
            </a:r>
          </a:p>
          <a:p>
            <a:pPr algn="ctr">
              <a:lnSpc>
                <a:spcPct val="100000"/>
              </a:lnSpc>
            </a:pPr>
            <a:endParaRPr lang="en-IE" sz="3200" dirty="0"/>
          </a:p>
        </p:txBody>
      </p:sp>
      <p:sp>
        <p:nvSpPr>
          <p:cNvPr id="13" name="Text Placeholder 2">
            <a:extLst>
              <a:ext uri="{FF2B5EF4-FFF2-40B4-BE49-F238E27FC236}">
                <a16:creationId xmlns:a16="http://schemas.microsoft.com/office/drawing/2014/main" id="{49C6CEFC-20AC-E64A-8539-632B60E8DA36}"/>
              </a:ext>
            </a:extLst>
          </p:cNvPr>
          <p:cNvSpPr txBox="1">
            <a:spLocks/>
          </p:cNvSpPr>
          <p:nvPr/>
        </p:nvSpPr>
        <p:spPr>
          <a:xfrm>
            <a:off x="3953436" y="196156"/>
            <a:ext cx="7933764"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600"/>
              </a:spcAft>
            </a:pPr>
            <a:r>
              <a:rPr lang="en-US" sz="2000" b="1" dirty="0">
                <a:solidFill>
                  <a:srgbClr val="E96751"/>
                </a:solidFill>
              </a:rPr>
              <a:t>Overwegingen: </a:t>
            </a:r>
            <a:r>
              <a:rPr lang="en-US" sz="2000" dirty="0">
                <a:solidFill>
                  <a:srgbClr val="494949"/>
                </a:solidFill>
              </a:rPr>
              <a:t>Bedenk hoe gasten (en hulpdiensten) de locatie zullen bereiken. Dit is ook van cruciaal belang voor de bouw en het onderhoud. Veel landelijke locaties in Europa liggen aan smalle </a:t>
            </a:r>
            <a:r>
              <a:rPr lang="en-US" sz="2000" b="1" dirty="0">
                <a:solidFill>
                  <a:srgbClr val="494949"/>
                </a:solidFill>
              </a:rPr>
              <a:t>weggetjes of onverharde wegen </a:t>
            </a:r>
            <a:r>
              <a:rPr lang="en-US" sz="2000" dirty="0">
                <a:solidFill>
                  <a:srgbClr val="494949"/>
                </a:solidFill>
              </a:rPr>
              <a:t>– controleer of er verbeteringen nodig zijn om de locatie het hele jaar door toegankelijk te houden. </a:t>
            </a:r>
          </a:p>
          <a:p>
            <a:pPr marL="342900" indent="-342900" fontAlgn="base">
              <a:lnSpc>
                <a:spcPct val="100000"/>
              </a:lnSpc>
              <a:spcAft>
                <a:spcPts val="600"/>
              </a:spcAft>
              <a:buFont typeface="Wingdings" panose="05000000000000000000" pitchFamily="2" charset="2"/>
              <a:buChar char="v"/>
            </a:pPr>
            <a:r>
              <a:rPr lang="en-US" sz="2000" b="1" dirty="0">
                <a:solidFill>
                  <a:srgbClr val="494949"/>
                </a:solidFill>
              </a:rPr>
              <a:t>Evalueer de toegankelijkheid via de weg, de toegangen en de parkeergelegenheid. </a:t>
            </a:r>
            <a:r>
              <a:rPr lang="en-US" sz="2000" dirty="0">
                <a:solidFill>
                  <a:srgbClr val="494949"/>
                </a:solidFill>
              </a:rPr>
              <a:t>Een locatie met </a:t>
            </a:r>
            <a:r>
              <a:rPr lang="en-US" sz="2000" b="1" dirty="0">
                <a:solidFill>
                  <a:srgbClr val="494949"/>
                </a:solidFill>
              </a:rPr>
              <a:t>een goede toegankelijkheid via de weg </a:t>
            </a:r>
            <a:r>
              <a:rPr lang="en-US" sz="2000" dirty="0">
                <a:solidFill>
                  <a:srgbClr val="494949"/>
                </a:solidFill>
              </a:rPr>
              <a:t>en </a:t>
            </a:r>
            <a:r>
              <a:rPr lang="en-US" sz="2000" b="1" dirty="0">
                <a:solidFill>
                  <a:srgbClr val="494949"/>
                </a:solidFill>
              </a:rPr>
              <a:t>duidelijke bewegwijzering </a:t>
            </a:r>
            <a:r>
              <a:rPr lang="en-US" sz="2000" dirty="0">
                <a:solidFill>
                  <a:srgbClr val="494949"/>
                </a:solidFill>
              </a:rPr>
              <a:t>verhoogt het gemak voor gasten, terwijl een afgelegen locatie mogelijk de aanleg of verbetering van privétoegangswegen vereist. De locatie moet </a:t>
            </a:r>
            <a:r>
              <a:rPr lang="en-US" sz="2000" i="1" dirty="0">
                <a:solidFill>
                  <a:srgbClr val="494949"/>
                </a:solidFill>
              </a:rPr>
              <a:t>gemakkelijk bereikbaar </a:t>
            </a:r>
            <a:r>
              <a:rPr lang="en-US" sz="2000" dirty="0">
                <a:solidFill>
                  <a:srgbClr val="494949"/>
                </a:solidFill>
              </a:rPr>
              <a:t>zijn </a:t>
            </a:r>
            <a:r>
              <a:rPr lang="en-US" sz="2000" i="1" dirty="0">
                <a:solidFill>
                  <a:srgbClr val="494949"/>
                </a:solidFill>
              </a:rPr>
              <a:t>met de auto en parkeergelegenheid bieden </a:t>
            </a:r>
            <a:r>
              <a:rPr lang="en-US" sz="2000" dirty="0">
                <a:solidFill>
                  <a:srgbClr val="494949"/>
                </a:solidFill>
              </a:rPr>
              <a:t>(of zelfs met reguliere tourbussen in populaire gebieden) en </a:t>
            </a:r>
            <a:r>
              <a:rPr lang="en-US" sz="2000" b="1" dirty="0">
                <a:solidFill>
                  <a:srgbClr val="494949"/>
                </a:solidFill>
              </a:rPr>
              <a:t>veilige </a:t>
            </a:r>
            <a:r>
              <a:rPr lang="en-US" sz="2000" dirty="0">
                <a:solidFill>
                  <a:srgbClr val="494949"/>
                </a:solidFill>
              </a:rPr>
              <a:t>in- en uitgangen hebben.</a:t>
            </a:r>
          </a:p>
          <a:p>
            <a:pPr marL="342900" indent="-342900" fontAlgn="base">
              <a:lnSpc>
                <a:spcPct val="100000"/>
              </a:lnSpc>
              <a:spcAft>
                <a:spcPts val="600"/>
              </a:spcAft>
              <a:buFont typeface="Wingdings" panose="05000000000000000000" pitchFamily="2" charset="2"/>
              <a:buChar char="v"/>
            </a:pPr>
            <a:r>
              <a:rPr lang="en-US" sz="2000" dirty="0">
                <a:solidFill>
                  <a:srgbClr val="494949"/>
                </a:solidFill>
              </a:rPr>
              <a:t>Houd </a:t>
            </a:r>
            <a:r>
              <a:rPr lang="en-US" sz="2000" b="1" dirty="0">
                <a:solidFill>
                  <a:srgbClr val="494949"/>
                </a:solidFill>
              </a:rPr>
              <a:t>rekening met toegankelijkheidsnormen: </a:t>
            </a:r>
            <a:r>
              <a:rPr lang="en-US" sz="2000" dirty="0">
                <a:solidFill>
                  <a:srgbClr val="494949"/>
                </a:solidFill>
              </a:rPr>
              <a:t>een gastvrije locatie biedt toegang voor mindervaliden of op zijn minst de mogelijkheid om met bagage te navigeren. In </a:t>
            </a:r>
            <a:r>
              <a:rPr lang="en-US" sz="2000" b="1" dirty="0">
                <a:solidFill>
                  <a:srgbClr val="E96751"/>
                </a:solidFill>
              </a:rPr>
              <a:t>het</a:t>
            </a:r>
            <a:r>
              <a:rPr lang="en-US" sz="2000" dirty="0">
                <a:solidFill>
                  <a:srgbClr val="494949"/>
                </a:solidFill>
              </a:rPr>
              <a:t> afgelegen </a:t>
            </a:r>
            <a:r>
              <a:rPr lang="en-US" sz="2000" b="1" dirty="0">
                <a:solidFill>
                  <a:srgbClr val="E96751"/>
                </a:solidFill>
              </a:rPr>
              <a:t>IJsland </a:t>
            </a:r>
            <a:r>
              <a:rPr lang="en-US" sz="2000" dirty="0">
                <a:solidFill>
                  <a:srgbClr val="494949"/>
                </a:solidFill>
              </a:rPr>
              <a:t>of </a:t>
            </a:r>
            <a:r>
              <a:rPr lang="en-US" sz="2000" b="1" dirty="0">
                <a:solidFill>
                  <a:srgbClr val="E96751"/>
                </a:solidFill>
              </a:rPr>
              <a:t>het</a:t>
            </a:r>
            <a:r>
              <a:rPr lang="en-US" sz="2000" dirty="0">
                <a:solidFill>
                  <a:srgbClr val="494949"/>
                </a:solidFill>
              </a:rPr>
              <a:t> bergachtige </a:t>
            </a:r>
            <a:r>
              <a:rPr lang="en-US" sz="2000" b="1" dirty="0">
                <a:solidFill>
                  <a:srgbClr val="E96751"/>
                </a:solidFill>
              </a:rPr>
              <a:t>Italië </a:t>
            </a:r>
            <a:r>
              <a:rPr lang="en-US" sz="2000" dirty="0">
                <a:solidFill>
                  <a:srgbClr val="494949"/>
                </a:solidFill>
              </a:rPr>
              <a:t>kan de toegankelijkheid in de winter (sneeuw, zware regenval) een probleem zijn; in </a:t>
            </a:r>
            <a:r>
              <a:rPr lang="en-US" sz="2000" b="1" dirty="0">
                <a:solidFill>
                  <a:srgbClr val="E96751"/>
                </a:solidFill>
              </a:rPr>
              <a:t>Nederland </a:t>
            </a:r>
            <a:r>
              <a:rPr lang="en-US" sz="2000" dirty="0">
                <a:solidFill>
                  <a:srgbClr val="494949"/>
                </a:solidFill>
              </a:rPr>
              <a:t>moet u rekening houden met de nabijheid van hoofdwegen of openbaar vervoer voor gasten. Moeilijke of lange toegangswegen schrikken niet alleen gasten af, maar verhogen ook de bouwkosten (het aanvoeren van materialen).</a:t>
            </a:r>
            <a:endParaRPr lang="en-US" sz="2000" dirty="0">
              <a:solidFill>
                <a:srgbClr val="494949"/>
              </a:solidFill>
              <a:latin typeface="+mn-lt"/>
            </a:endParaRPr>
          </a:p>
        </p:txBody>
      </p:sp>
      <p:pic>
        <p:nvPicPr>
          <p:cNvPr id="6" name="Picture Placeholder 5" descr="A building next to a body of water&#10;&#10;AI-generated content may be incorrect.">
            <a:extLst>
              <a:ext uri="{FF2B5EF4-FFF2-40B4-BE49-F238E27FC236}">
                <a16:creationId xmlns:a16="http://schemas.microsoft.com/office/drawing/2014/main" id="{8D180294-D64A-F4D3-7B9A-06D733470B81}"/>
              </a:ext>
            </a:extLst>
          </p:cNvPr>
          <p:cNvPicPr>
            <a:picLocks noGrp="1" noChangeAspect="1"/>
          </p:cNvPicPr>
          <p:nvPr>
            <p:ph type="pic" sz="quarter" idx="10"/>
          </p:nvPr>
        </p:nvPicPr>
        <p:blipFill>
          <a:blip r:embed="rId2"/>
          <a:srcRect t="31048" b="31048"/>
          <a:stretch>
            <a:fillRect/>
          </a:stretch>
        </p:blipFill>
        <p:spPr/>
      </p:pic>
      <p:sp>
        <p:nvSpPr>
          <p:cNvPr id="4" name="Slide Number Placeholder 5">
            <a:extLst>
              <a:ext uri="{FF2B5EF4-FFF2-40B4-BE49-F238E27FC236}">
                <a16:creationId xmlns:a16="http://schemas.microsoft.com/office/drawing/2014/main" id="{5BFE96E0-48A2-E7C0-78B3-C9C53240D95D}"/>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16</a:t>
            </a:fld>
            <a:endParaRPr lang="fr-CA" dirty="0"/>
          </a:p>
        </p:txBody>
      </p:sp>
      <p:sp>
        <p:nvSpPr>
          <p:cNvPr id="11" name="Text Placeholder 7">
            <a:extLst>
              <a:ext uri="{FF2B5EF4-FFF2-40B4-BE49-F238E27FC236}">
                <a16:creationId xmlns:a16="http://schemas.microsoft.com/office/drawing/2014/main" id="{D6371355-A6F2-CF81-5360-5B84331E9146}"/>
              </a:ext>
            </a:extLst>
          </p:cNvPr>
          <p:cNvSpPr>
            <a:spLocks noGrp="1"/>
          </p:cNvSpPr>
          <p:nvPr>
            <p:ph type="body" sz="quarter" idx="19"/>
          </p:nvPr>
        </p:nvSpPr>
        <p:spPr>
          <a:xfrm>
            <a:off x="304801" y="1914184"/>
            <a:ext cx="3648634" cy="385564"/>
          </a:xfrm>
        </p:spPr>
        <p:txBody>
          <a:bodyPr/>
          <a:lstStyle/>
          <a:p>
            <a:pPr algn="ctr"/>
            <a:r>
              <a:rPr lang="en-US" sz="3400" b="0" dirty="0"/>
              <a:t>Toegang, mobiliteit en vervoer</a:t>
            </a:r>
          </a:p>
        </p:txBody>
      </p:sp>
    </p:spTree>
    <p:extLst>
      <p:ext uri="{BB962C8B-B14F-4D97-AF65-F5344CB8AC3E}">
        <p14:creationId xmlns:p14="http://schemas.microsoft.com/office/powerpoint/2010/main" val="75082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6 (Deel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b="1" dirty="0">
                <a:solidFill>
                  <a:srgbClr val="5A5A5A"/>
                </a:solidFill>
              </a:rPr>
              <a:t>Locatie, grond en logistiek: </a:t>
            </a:r>
            <a:r>
              <a:rPr lang="en-US" sz="2400" dirty="0">
                <a:solidFill>
                  <a:srgbClr val="5A5A5A"/>
                </a:solidFill>
              </a:rPr>
              <a:t>plannen voor een winstgevende locatie</a:t>
            </a:r>
            <a:endParaRPr lang="en-IE" sz="3200" dirty="0">
              <a:solidFill>
                <a:srgbClr val="5A5A5A"/>
              </a:solidFill>
            </a:endParaRP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6 (deel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r>
              <a:rPr lang="en-US" sz="2400" dirty="0">
                <a:solidFill>
                  <a:srgbClr val="5A5A5A"/>
                </a:solidFill>
              </a:rPr>
              <a:t>Duurzaamheid, investeren in de WOW-factor en ondersteunende tools</a:t>
            </a:r>
            <a:endParaRPr lang="en-IE" sz="3200" dirty="0">
              <a:solidFill>
                <a:srgbClr val="5A5A5A"/>
              </a:solidFill>
            </a:endParaRPr>
          </a:p>
          <a:p>
            <a:endParaRPr lang="en-US"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1267360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83792" y="1010340"/>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Slim starten </a:t>
            </a:r>
            <a:r>
              <a:rPr lang="en-US" sz="2400" dirty="0">
                <a:solidFill>
                  <a:srgbClr val="E96751"/>
                </a:solidFill>
              </a:rPr>
              <a:t>- Locatie, grond en logistiek – Plannen voor een winstgevende locatie</a:t>
            </a: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232617"/>
            <a:ext cx="5259656" cy="4671588"/>
          </a:xfrm>
        </p:spPr>
        <p:txBody>
          <a:bodyPr/>
          <a:lstStyle/>
          <a:p>
            <a:pPr marL="0" indent="0"/>
            <a:r>
              <a:rPr lang="en-US" sz="2000" dirty="0"/>
              <a:t>Uw locatie kan uw bedrijf maken of breken. Deze module begeleidt u door de praktische realiteit van het plannen van uw locatie – van het navigeren door bestemmingsplannen en bouwvergunningen tot het zorgen dat gasten veilig en gemakkelijk toegang hebben tot uw accommodatie. Of u nu aansluit op bestaande infrastructuur of off-grid gaat, de focus ligt op het helpen voorkomen van dure verrassingen door vroegtijdig weloverwogen beslissingen te nemen. Aan het einde van deze module bent u in staat om met vertrouwen de juiste locatie te kiezen, waarbij u een evenwicht vindt tussen juridische, fysieke en logistieke overwegingen om uw bedrijf klaar te stomen voor succes op lange termijn.</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6 (deel 2) Overzicht</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83792" y="4092715"/>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600" dirty="0">
                <a:solidFill>
                  <a:srgbClr val="494949"/>
                </a:solidFill>
              </a:rPr>
              <a:t>Aan het einde van dit deel kunt u:</a:t>
            </a:r>
          </a:p>
          <a:p>
            <a:pPr marL="342900" indent="-342900">
              <a:spcAft>
                <a:spcPts val="600"/>
              </a:spcAft>
              <a:buFont typeface="Wingdings" panose="05000000000000000000" pitchFamily="2" charset="2"/>
              <a:buChar char="Ø"/>
            </a:pPr>
            <a:r>
              <a:rPr lang="en-US" sz="1600" dirty="0">
                <a:solidFill>
                  <a:srgbClr val="494949"/>
                </a:solidFill>
              </a:rPr>
              <a:t>Inzicht krijgen in </a:t>
            </a:r>
            <a:r>
              <a:rPr lang="en-US" sz="1600" b="1" dirty="0">
                <a:solidFill>
                  <a:srgbClr val="494949"/>
                </a:solidFill>
              </a:rPr>
              <a:t>bestemmingsplannen, ruimtelijke ordening en vergunningsprocedures </a:t>
            </a:r>
            <a:r>
              <a:rPr lang="en-US" sz="1600" dirty="0">
                <a:solidFill>
                  <a:srgbClr val="494949"/>
                </a:solidFill>
              </a:rPr>
              <a:t>die relevant zijn voor alternatieve accommodaties.</a:t>
            </a:r>
          </a:p>
          <a:p>
            <a:pPr marL="342900" indent="-342900">
              <a:spcAft>
                <a:spcPts val="600"/>
              </a:spcAft>
              <a:buFont typeface="Wingdings" panose="05000000000000000000" pitchFamily="2" charset="2"/>
              <a:buChar char="Ø"/>
            </a:pPr>
            <a:r>
              <a:rPr lang="en-US" sz="1600" b="1" dirty="0">
                <a:solidFill>
                  <a:srgbClr val="494949"/>
                </a:solidFill>
              </a:rPr>
              <a:t>De geschiktheid van grond</a:t>
            </a:r>
            <a:r>
              <a:rPr lang="en-US" sz="1600" dirty="0">
                <a:solidFill>
                  <a:srgbClr val="494949"/>
                </a:solidFill>
              </a:rPr>
              <a:t> beoordelen op basis van terrein, afwatering, bodem en bebouwbaarheid.</a:t>
            </a:r>
          </a:p>
          <a:p>
            <a:pPr marL="342900" indent="-342900">
              <a:spcAft>
                <a:spcPts val="600"/>
              </a:spcAft>
              <a:buFont typeface="Wingdings" panose="05000000000000000000" pitchFamily="2" charset="2"/>
              <a:buChar char="Ø"/>
            </a:pPr>
            <a:r>
              <a:rPr lang="en-US" sz="1600" b="1" dirty="0">
                <a:solidFill>
                  <a:srgbClr val="494949"/>
                </a:solidFill>
              </a:rPr>
              <a:t>Realistische kosten en opties </a:t>
            </a:r>
            <a:r>
              <a:rPr lang="en-US" sz="1600" dirty="0">
                <a:solidFill>
                  <a:srgbClr val="494949"/>
                </a:solidFill>
              </a:rPr>
              <a:t>berekenen </a:t>
            </a:r>
            <a:r>
              <a:rPr lang="en-US" sz="1600" b="1" dirty="0">
                <a:solidFill>
                  <a:srgbClr val="494949"/>
                </a:solidFill>
              </a:rPr>
              <a:t>voor aansluiting </a:t>
            </a:r>
            <a:r>
              <a:rPr lang="en-US" sz="1600" dirty="0">
                <a:solidFill>
                  <a:srgbClr val="494949"/>
                </a:solidFill>
              </a:rPr>
              <a:t>op (of vervanging van) infrastructuur zoals elektriciteit, water, afvalverwerking en internet.</a:t>
            </a:r>
          </a:p>
          <a:p>
            <a:pPr marL="342900" indent="-342900">
              <a:spcAft>
                <a:spcPts val="600"/>
              </a:spcAft>
              <a:buFont typeface="Wingdings" panose="05000000000000000000" pitchFamily="2" charset="2"/>
              <a:buChar char="Ø"/>
            </a:pPr>
            <a:r>
              <a:rPr lang="en-US" sz="1600" dirty="0">
                <a:solidFill>
                  <a:srgbClr val="494949"/>
                </a:solidFill>
              </a:rPr>
              <a:t>Overwegingen met betrekking tot</a:t>
            </a:r>
            <a:r>
              <a:rPr lang="en-US" sz="1600" b="1" dirty="0">
                <a:solidFill>
                  <a:srgbClr val="494949"/>
                </a:solidFill>
              </a:rPr>
              <a:t> toegankelijkheid en vervoer </a:t>
            </a:r>
            <a:r>
              <a:rPr lang="en-US" sz="1600" dirty="0">
                <a:solidFill>
                  <a:srgbClr val="494949"/>
                </a:solidFill>
              </a:rPr>
              <a:t>evalueren om het gemak en de veiligheid van gasten te waarborgen.</a:t>
            </a:r>
          </a:p>
          <a:p>
            <a:pPr marL="342900" indent="-342900">
              <a:spcAft>
                <a:spcPts val="600"/>
              </a:spcAft>
              <a:buFont typeface="Wingdings" panose="05000000000000000000" pitchFamily="2" charset="2"/>
              <a:buChar char="Ø"/>
            </a:pPr>
            <a:r>
              <a:rPr lang="en-US" sz="1600" dirty="0">
                <a:solidFill>
                  <a:srgbClr val="494949"/>
                </a:solidFill>
              </a:rPr>
              <a:t>Veelvoorkomende </a:t>
            </a:r>
            <a:r>
              <a:rPr lang="en-US" sz="1600" b="1" dirty="0">
                <a:solidFill>
                  <a:srgbClr val="494949"/>
                </a:solidFill>
              </a:rPr>
              <a:t>valkuilen met betrekking tot de locatie</a:t>
            </a:r>
            <a:r>
              <a:rPr lang="en-US" sz="1600" dirty="0">
                <a:solidFill>
                  <a:srgbClr val="494949"/>
                </a:solidFill>
              </a:rPr>
              <a:t> te vermijden die leiden tot kostbare herstelwerkzaamheden, vertragingen of gederfde inkomsten.</a:t>
            </a:r>
          </a:p>
        </p:txBody>
      </p:sp>
      <p:sp>
        <p:nvSpPr>
          <p:cNvPr id="2" name="TextBox 1">
            <a:extLst>
              <a:ext uri="{FF2B5EF4-FFF2-40B4-BE49-F238E27FC236}">
                <a16:creationId xmlns:a16="http://schemas.microsoft.com/office/drawing/2014/main" id="{E4130C0C-AF09-D52E-2E5B-48C73E8486CC}"/>
              </a:ext>
            </a:extLst>
          </p:cNvPr>
          <p:cNvSpPr txBox="1"/>
          <p:nvPr/>
        </p:nvSpPr>
        <p:spPr>
          <a:xfrm>
            <a:off x="6783792" y="266710"/>
            <a:ext cx="4335238" cy="646331"/>
          </a:xfrm>
          <a:prstGeom prst="rect">
            <a:avLst/>
          </a:prstGeom>
          <a:noFill/>
        </p:spPr>
        <p:txBody>
          <a:bodyPr wrap="square" rtlCol="0">
            <a:spAutoFit/>
          </a:bodyPr>
          <a:lstStyle/>
          <a:p>
            <a:r>
              <a:rPr lang="en-IE" sz="3600" b="1" dirty="0">
                <a:solidFill>
                  <a:srgbClr val="459597"/>
                </a:solidFill>
              </a:rPr>
              <a:t>Leerresultaten</a:t>
            </a:r>
          </a:p>
        </p:txBody>
      </p:sp>
    </p:spTree>
    <p:extLst>
      <p:ext uri="{BB962C8B-B14F-4D97-AF65-F5344CB8AC3E}">
        <p14:creationId xmlns:p14="http://schemas.microsoft.com/office/powerpoint/2010/main" val="3979960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78E64-B855-4110-02ED-C9BF7BCCA54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73A7CAB-3943-EDC2-2EB4-28C836E4B495}"/>
              </a:ext>
            </a:extLst>
          </p:cNvPr>
          <p:cNvSpPr>
            <a:spLocks noGrp="1"/>
          </p:cNvSpPr>
          <p:nvPr>
            <p:ph type="body" sz="quarter" idx="18"/>
          </p:nvPr>
        </p:nvSpPr>
        <p:spPr>
          <a:xfrm>
            <a:off x="8097183" y="1857125"/>
            <a:ext cx="3446430" cy="870198"/>
          </a:xfrm>
        </p:spPr>
        <p:txBody>
          <a:bodyPr/>
          <a:lstStyle/>
          <a:p>
            <a:pPr>
              <a:lnSpc>
                <a:spcPct val="100000"/>
              </a:lnSpc>
            </a:pPr>
            <a:r>
              <a:rPr lang="en-US" sz="3200" dirty="0"/>
              <a:t>Kies (en verkrijg toestemming voor) de juiste locatie: </a:t>
            </a:r>
            <a:r>
              <a:rPr lang="en-US" sz="3200" b="0" dirty="0"/>
              <a:t>kosten voor bestemmingsplannen en ruimtelijke ordening</a:t>
            </a:r>
            <a:endParaRPr lang="en-IE" sz="3200" b="0" dirty="0"/>
          </a:p>
        </p:txBody>
      </p:sp>
      <p:sp>
        <p:nvSpPr>
          <p:cNvPr id="7" name="Text Placeholder 6">
            <a:extLst>
              <a:ext uri="{FF2B5EF4-FFF2-40B4-BE49-F238E27FC236}">
                <a16:creationId xmlns:a16="http://schemas.microsoft.com/office/drawing/2014/main" id="{8E086646-51AD-08A5-C7CB-496CE62601AD}"/>
              </a:ext>
            </a:extLst>
          </p:cNvPr>
          <p:cNvSpPr>
            <a:spLocks noGrp="1"/>
          </p:cNvSpPr>
          <p:nvPr>
            <p:ph type="body" sz="quarter" idx="19"/>
          </p:nvPr>
        </p:nvSpPr>
        <p:spPr>
          <a:xfrm>
            <a:off x="10346310" y="648333"/>
            <a:ext cx="1197303" cy="319777"/>
          </a:xfrm>
        </p:spPr>
        <p:txBody>
          <a:bodyPr/>
          <a:lstStyle/>
          <a:p>
            <a:r>
              <a:rPr lang="en-IE" sz="7200" dirty="0"/>
              <a:t>04</a:t>
            </a:r>
          </a:p>
        </p:txBody>
      </p:sp>
      <p:sp>
        <p:nvSpPr>
          <p:cNvPr id="9" name="Text Placeholder 8">
            <a:extLst>
              <a:ext uri="{FF2B5EF4-FFF2-40B4-BE49-F238E27FC236}">
                <a16:creationId xmlns:a16="http://schemas.microsoft.com/office/drawing/2014/main" id="{91A4F832-16D5-B14B-9EA5-06D4EBB7548C}"/>
              </a:ext>
            </a:extLst>
          </p:cNvPr>
          <p:cNvSpPr>
            <a:spLocks noGrp="1"/>
          </p:cNvSpPr>
          <p:nvPr>
            <p:ph type="body" sz="quarter" idx="23"/>
          </p:nvPr>
        </p:nvSpPr>
        <p:spPr>
          <a:xfrm>
            <a:off x="330274" y="4052160"/>
            <a:ext cx="11318801" cy="1248936"/>
          </a:xfrm>
        </p:spPr>
        <p:txBody>
          <a:bodyPr/>
          <a:lstStyle/>
          <a:p>
            <a:r>
              <a:rPr lang="en-US" sz="2400" dirty="0"/>
              <a:t>Voordat u grond koopt of iets bouwt, moet u de lokale bestemmingsplannen en bouwvergunningen begrijpen. In dit onderwerp wordt uitgelegd hoe regelgeving van invloed kan zijn op uw tijdschema, budget en zelfs uw mogelijkheid om te openen. U leert welke vragen u aan uw lokale overheid moet stellen, welke documenten u moet voorbereiden en hoe u veelvoorkomende valkuilen bij het verkrijgen van vergunningen kunt vermijden. Door vroeg te plannen kunt u maanden vertraging en duizenden euro's aan herstelwerkzaamheden of juridische kosten besparen.</a:t>
            </a:r>
            <a:endParaRPr lang="en-IE" dirty="0"/>
          </a:p>
        </p:txBody>
      </p:sp>
      <p:pic>
        <p:nvPicPr>
          <p:cNvPr id="5" name="Picture Placeholder 4" descr="A house with a lawn and trees&#10;&#10;AI-generated content may be incorrect.">
            <a:extLst>
              <a:ext uri="{FF2B5EF4-FFF2-40B4-BE49-F238E27FC236}">
                <a16:creationId xmlns:a16="http://schemas.microsoft.com/office/drawing/2014/main" id="{8A8533D2-C897-7B26-2B35-362FB80A89A2}"/>
              </a:ext>
            </a:extLst>
          </p:cNvPr>
          <p:cNvPicPr>
            <a:picLocks noGrp="1" noChangeAspect="1"/>
          </p:cNvPicPr>
          <p:nvPr>
            <p:ph type="pic" sz="quarter" idx="22"/>
          </p:nvPr>
        </p:nvPicPr>
        <p:blipFill>
          <a:blip r:embed="rId2"/>
          <a:srcRect t="15695" b="15695"/>
          <a:stretch>
            <a:fillRect/>
          </a:stretch>
        </p:blipFill>
        <p:spPr/>
      </p:pic>
    </p:spTree>
    <p:extLst>
      <p:ext uri="{BB962C8B-B14F-4D97-AF65-F5344CB8AC3E}">
        <p14:creationId xmlns:p14="http://schemas.microsoft.com/office/powerpoint/2010/main" val="159992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18FB-FF08-D44F-F593-8E2ADBE6162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4DA1A05-29A5-FF32-590E-246097C128CD}"/>
              </a:ext>
            </a:extLst>
          </p:cNvPr>
          <p:cNvSpPr>
            <a:spLocks noGrp="1"/>
          </p:cNvSpPr>
          <p:nvPr>
            <p:ph type="body" sz="quarter" idx="18"/>
          </p:nvPr>
        </p:nvSpPr>
        <p:spPr>
          <a:xfrm>
            <a:off x="675020" y="3254141"/>
            <a:ext cx="2677779" cy="1049221"/>
          </a:xfrm>
        </p:spPr>
        <p:txBody>
          <a:bodyPr/>
          <a:lstStyle/>
          <a:p>
            <a:pPr algn="ctr">
              <a:lnSpc>
                <a:spcPct val="100000"/>
              </a:lnSpc>
            </a:pPr>
            <a:r>
              <a:rPr lang="en-US" b="0" dirty="0"/>
              <a:t>Locatie is het hart van uw ATA-bedrijf!</a:t>
            </a:r>
          </a:p>
          <a:p>
            <a:pPr algn="ctr">
              <a:lnSpc>
                <a:spcPct val="100000"/>
              </a:lnSpc>
            </a:pPr>
            <a:endParaRPr lang="en-IE" sz="3200" b="0" dirty="0"/>
          </a:p>
        </p:txBody>
      </p:sp>
      <p:sp>
        <p:nvSpPr>
          <p:cNvPr id="8" name="Text Placeholder 7">
            <a:extLst>
              <a:ext uri="{FF2B5EF4-FFF2-40B4-BE49-F238E27FC236}">
                <a16:creationId xmlns:a16="http://schemas.microsoft.com/office/drawing/2014/main" id="{BAB23AD6-3270-24DB-4202-A819FBB6E547}"/>
              </a:ext>
            </a:extLst>
          </p:cNvPr>
          <p:cNvSpPr>
            <a:spLocks noGrp="1"/>
          </p:cNvSpPr>
          <p:nvPr>
            <p:ph type="body" sz="quarter" idx="19"/>
          </p:nvPr>
        </p:nvSpPr>
        <p:spPr>
          <a:xfrm>
            <a:off x="390068" y="2021598"/>
            <a:ext cx="3423163" cy="385564"/>
          </a:xfrm>
        </p:spPr>
        <p:txBody>
          <a:bodyPr/>
          <a:lstStyle/>
          <a:p>
            <a:pPr algn="ctr"/>
            <a:r>
              <a:rPr lang="en-IE" sz="3000" dirty="0"/>
              <a:t>Locatie is belangrijk voor gasten </a:t>
            </a:r>
          </a:p>
        </p:txBody>
      </p:sp>
      <p:pic>
        <p:nvPicPr>
          <p:cNvPr id="6" name="Picture Placeholder 5" descr="A red camper parked in front of a building&#10;&#10;AI-generated content may be incorrect.">
            <a:extLst>
              <a:ext uri="{FF2B5EF4-FFF2-40B4-BE49-F238E27FC236}">
                <a16:creationId xmlns:a16="http://schemas.microsoft.com/office/drawing/2014/main" id="{1019BB07-9B05-2991-6E15-D631B6EFDBFE}"/>
              </a:ext>
            </a:extLst>
          </p:cNvPr>
          <p:cNvPicPr>
            <a:picLocks noGrp="1" noChangeAspect="1"/>
          </p:cNvPicPr>
          <p:nvPr>
            <p:ph type="pic" sz="quarter" idx="10"/>
          </p:nvPr>
        </p:nvPicPr>
        <p:blipFill>
          <a:blip r:embed="rId2"/>
          <a:srcRect t="12090" b="12090"/>
          <a:stretch>
            <a:fillRect/>
          </a:stretch>
        </p:blipFill>
        <p:spPr/>
      </p:pic>
      <p:sp>
        <p:nvSpPr>
          <p:cNvPr id="13" name="Text Placeholder 2">
            <a:extLst>
              <a:ext uri="{FF2B5EF4-FFF2-40B4-BE49-F238E27FC236}">
                <a16:creationId xmlns:a16="http://schemas.microsoft.com/office/drawing/2014/main" id="{9EA5BD2F-A792-56C4-E3E5-D2741B008D87}"/>
              </a:ext>
            </a:extLst>
          </p:cNvPr>
          <p:cNvSpPr txBox="1">
            <a:spLocks/>
          </p:cNvSpPr>
          <p:nvPr/>
        </p:nvSpPr>
        <p:spPr>
          <a:xfrm>
            <a:off x="4273663" y="196156"/>
            <a:ext cx="7623061"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600"/>
              </a:spcAft>
            </a:pPr>
            <a:r>
              <a:rPr lang="en-US" sz="2000" b="1" dirty="0">
                <a:solidFill>
                  <a:srgbClr val="E96751"/>
                </a:solidFill>
              </a:rPr>
              <a:t>De locatie is van invloed op de nachttarieven, de toegang tot subsidies en de marketingkracht.</a:t>
            </a:r>
          </a:p>
          <a:p>
            <a:pPr fontAlgn="base">
              <a:lnSpc>
                <a:spcPct val="100000"/>
              </a:lnSpc>
              <a:spcAft>
                <a:spcPts val="600"/>
              </a:spcAft>
            </a:pPr>
            <a:r>
              <a:rPr lang="en-US" sz="2000" b="1" i="1" dirty="0">
                <a:solidFill>
                  <a:srgbClr val="459597"/>
                </a:solidFill>
                <a:latin typeface="+mn-lt"/>
              </a:rPr>
              <a:t>Overweegt u om uw alternatieve toeristische accommodatie (ATA) lokaal op te zetten, naast uw huis, of droomt u van een plek in de buurt van een strand of een unieke locatie? </a:t>
            </a:r>
          </a:p>
          <a:p>
            <a:pPr fontAlgn="base">
              <a:lnSpc>
                <a:spcPct val="100000"/>
              </a:lnSpc>
              <a:spcAft>
                <a:spcPts val="1200"/>
              </a:spcAft>
            </a:pPr>
            <a:r>
              <a:rPr lang="en-US" sz="2000" b="1" i="1" dirty="0">
                <a:solidFill>
                  <a:srgbClr val="494949"/>
                </a:solidFill>
                <a:latin typeface="+mn-lt"/>
              </a:rPr>
              <a:t>Voordat u een beslissing neemt, moet u ervoor zorgen dat het de juiste locatie en plek is – dit is het hart van uw ATA-bedrijf.</a:t>
            </a:r>
          </a:p>
          <a:p>
            <a:pPr fontAlgn="base">
              <a:lnSpc>
                <a:spcPct val="100000"/>
              </a:lnSpc>
              <a:spcAft>
                <a:spcPts val="1200"/>
              </a:spcAft>
            </a:pPr>
            <a:r>
              <a:rPr lang="en-US" sz="2000" dirty="0">
                <a:solidFill>
                  <a:srgbClr val="494949"/>
                </a:solidFill>
                <a:latin typeface="+mn-lt"/>
              </a:rPr>
              <a:t>Het kiezen van de </a:t>
            </a:r>
            <a:r>
              <a:rPr lang="en-US" sz="2000" b="1" dirty="0">
                <a:solidFill>
                  <a:srgbClr val="494949"/>
                </a:solidFill>
                <a:latin typeface="+mn-lt"/>
              </a:rPr>
              <a:t>juiste locatie en plek </a:t>
            </a:r>
            <a:r>
              <a:rPr lang="en-US" sz="2000" dirty="0">
                <a:solidFill>
                  <a:srgbClr val="494949"/>
                </a:solidFill>
                <a:latin typeface="+mn-lt"/>
              </a:rPr>
              <a:t>is een van de belangrijkste beslissingen in de beginfase van het opzetten van een </a:t>
            </a:r>
            <a:r>
              <a:rPr lang="en-US" sz="2000" b="1" dirty="0">
                <a:solidFill>
                  <a:srgbClr val="494949"/>
                </a:solidFill>
                <a:latin typeface="+mn-lt"/>
              </a:rPr>
              <a:t>alternatieve toeristische accommodatie (ATA)</a:t>
            </a:r>
            <a:r>
              <a:rPr lang="en-US" sz="2000" dirty="0">
                <a:solidFill>
                  <a:srgbClr val="494949"/>
                </a:solidFill>
                <a:latin typeface="+mn-lt"/>
              </a:rPr>
              <a:t>. </a:t>
            </a:r>
          </a:p>
          <a:p>
            <a:pPr fontAlgn="base">
              <a:lnSpc>
                <a:spcPct val="100000"/>
              </a:lnSpc>
              <a:spcAft>
                <a:spcPts val="1200"/>
              </a:spcAft>
            </a:pPr>
            <a:r>
              <a:rPr lang="en-US" sz="2000" dirty="0">
                <a:solidFill>
                  <a:srgbClr val="494949"/>
                </a:solidFill>
                <a:latin typeface="+mn-lt"/>
              </a:rPr>
              <a:t>De locatie die u kiest, gaat niet alleen over het landschap – het is de basis van uw bedrijfsmodel en uw bedrijfsresultaten. Het bepaalt de </a:t>
            </a:r>
            <a:r>
              <a:rPr lang="en-US" sz="2000" b="1" dirty="0">
                <a:solidFill>
                  <a:srgbClr val="494949"/>
                </a:solidFill>
                <a:latin typeface="+mn-lt"/>
              </a:rPr>
              <a:t>ervaring van de gasten, de operationele kosten, het dienstenaanbod en het prijspotentieel. </a:t>
            </a:r>
            <a:r>
              <a:rPr lang="en-US" sz="2000" dirty="0">
                <a:solidFill>
                  <a:srgbClr val="494949"/>
                </a:solidFill>
                <a:latin typeface="+mn-lt"/>
              </a:rPr>
              <a:t>Een strategisch gekozen locatie kan uw opstartkosten aanzienlijk verlagen, de tevredenheid van uw gasten verhogen en uw inkomsten op lange termijn een boost geven. Zo levert een slimme locatie echte financiële waarde op:</a:t>
            </a:r>
          </a:p>
        </p:txBody>
      </p:sp>
      <p:sp>
        <p:nvSpPr>
          <p:cNvPr id="2" name="Rectangle: Rounded Corners 1">
            <a:extLst>
              <a:ext uri="{FF2B5EF4-FFF2-40B4-BE49-F238E27FC236}">
                <a16:creationId xmlns:a16="http://schemas.microsoft.com/office/drawing/2014/main" id="{2528EA02-BF60-1CD5-1350-F426DFE8CF96}"/>
              </a:ext>
            </a:extLst>
          </p:cNvPr>
          <p:cNvSpPr/>
          <p:nvPr/>
        </p:nvSpPr>
        <p:spPr>
          <a:xfrm>
            <a:off x="56460" y="4989488"/>
            <a:ext cx="4205737" cy="1656118"/>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Prioriteit </a:t>
            </a:r>
            <a:r>
              <a:rPr lang="en-IE" sz="3600" dirty="0">
                <a:solidFill>
                  <a:schemeClr val="bg1"/>
                </a:solidFill>
                <a:cs typeface="Aharoni" panose="02010803020104030203" pitchFamily="2" charset="-79"/>
              </a:rPr>
              <a:t>(€)</a:t>
            </a:r>
          </a:p>
          <a:p>
            <a:pPr algn="ctr">
              <a:spcAft>
                <a:spcPts val="600"/>
              </a:spcAft>
            </a:pPr>
            <a:r>
              <a:rPr lang="en-IE" sz="3200" dirty="0">
                <a:solidFill>
                  <a:schemeClr val="bg1"/>
                </a:solidFill>
                <a:cs typeface="Aharoni" panose="02010803020104030203" pitchFamily="2" charset="-79"/>
              </a:rPr>
              <a:t>Kies een praktische, aantrekkelijke locatie!</a:t>
            </a:r>
          </a:p>
        </p:txBody>
      </p:sp>
    </p:spTree>
    <p:extLst>
      <p:ext uri="{BB962C8B-B14F-4D97-AF65-F5344CB8AC3E}">
        <p14:creationId xmlns:p14="http://schemas.microsoft.com/office/powerpoint/2010/main" val="1287896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8B9A-175D-701E-8DAD-58D187AF72AB}"/>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07F890D1-B24C-DE07-1E90-B737C8786FD6}"/>
              </a:ext>
            </a:extLst>
          </p:cNvPr>
          <p:cNvSpPr txBox="1"/>
          <p:nvPr/>
        </p:nvSpPr>
        <p:spPr>
          <a:xfrm>
            <a:off x="314325" y="142071"/>
            <a:ext cx="10420350" cy="584775"/>
          </a:xfrm>
          <a:prstGeom prst="rect">
            <a:avLst/>
          </a:prstGeom>
          <a:noFill/>
        </p:spPr>
        <p:txBody>
          <a:bodyPr wrap="square">
            <a:spAutoFit/>
          </a:bodyPr>
          <a:lstStyle/>
          <a:p>
            <a:r>
              <a:rPr lang="en-US" sz="3200" dirty="0"/>
              <a:t>Financiële voordelen van de ligging Nabijheid van ervaringen</a:t>
            </a:r>
            <a:endParaRPr lang="en-IE" sz="3200" dirty="0"/>
          </a:p>
        </p:txBody>
      </p:sp>
      <p:graphicFrame>
        <p:nvGraphicFramePr>
          <p:cNvPr id="2" name="Table 1">
            <a:extLst>
              <a:ext uri="{FF2B5EF4-FFF2-40B4-BE49-F238E27FC236}">
                <a16:creationId xmlns:a16="http://schemas.microsoft.com/office/drawing/2014/main" id="{34B24108-D1EB-4490-C127-2CAD9547BC71}"/>
              </a:ext>
            </a:extLst>
          </p:cNvPr>
          <p:cNvGraphicFramePr>
            <a:graphicFrameLocks noGrp="1"/>
          </p:cNvGraphicFramePr>
          <p:nvPr>
            <p:extLst>
              <p:ext uri="{D42A27DB-BD31-4B8C-83A1-F6EECF244321}">
                <p14:modId xmlns:p14="http://schemas.microsoft.com/office/powerpoint/2010/main" val="2236469524"/>
              </p:ext>
            </p:extLst>
          </p:nvPr>
        </p:nvGraphicFramePr>
        <p:xfrm>
          <a:off x="266699" y="726846"/>
          <a:ext cx="11363325" cy="5425440"/>
        </p:xfrm>
        <a:graphic>
          <a:graphicData uri="http://schemas.openxmlformats.org/drawingml/2006/table">
            <a:tbl>
              <a:tblPr/>
              <a:tblGrid>
                <a:gridCol w="3787775">
                  <a:extLst>
                    <a:ext uri="{9D8B030D-6E8A-4147-A177-3AD203B41FA5}">
                      <a16:colId xmlns:a16="http://schemas.microsoft.com/office/drawing/2014/main" val="1184996938"/>
                    </a:ext>
                  </a:extLst>
                </a:gridCol>
                <a:gridCol w="3787775">
                  <a:extLst>
                    <a:ext uri="{9D8B030D-6E8A-4147-A177-3AD203B41FA5}">
                      <a16:colId xmlns:a16="http://schemas.microsoft.com/office/drawing/2014/main" val="1193795502"/>
                    </a:ext>
                  </a:extLst>
                </a:gridCol>
                <a:gridCol w="3787775">
                  <a:extLst>
                    <a:ext uri="{9D8B030D-6E8A-4147-A177-3AD203B41FA5}">
                      <a16:colId xmlns:a16="http://schemas.microsoft.com/office/drawing/2014/main" val="341228773"/>
                    </a:ext>
                  </a:extLst>
                </a:gridCol>
              </a:tblGrid>
              <a:tr h="0">
                <a:tc>
                  <a:txBody>
                    <a:bodyPr/>
                    <a:lstStyle/>
                    <a:p>
                      <a:r>
                        <a:rPr lang="en-IE" sz="2000" b="1" dirty="0">
                          <a:solidFill>
                            <a:schemeClr val="bg1"/>
                          </a:solidFill>
                        </a:rPr>
                        <a:t>Type ervaring in de buurt</a:t>
                      </a:r>
                    </a:p>
                  </a:txBody>
                  <a:tcPr anchor="ctr">
                    <a:lnL>
                      <a:noFill/>
                    </a:lnL>
                    <a:lnR>
                      <a:noFill/>
                    </a:lnR>
                    <a:lnT>
                      <a:noFill/>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Mogelijke kosten voor opzet/partnerschap</a:t>
                      </a:r>
                    </a:p>
                  </a:txBody>
                  <a:tcPr anchor="ctr">
                    <a:lnL>
                      <a:noFill/>
                    </a:lnL>
                    <a:lnR>
                      <a:noFill/>
                    </a:lnR>
                    <a:lnT>
                      <a:noFill/>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Financiële kansen</a:t>
                      </a:r>
                    </a:p>
                  </a:txBody>
                  <a:tcPr anchor="ctr">
                    <a:lnL>
                      <a:noFill/>
                    </a:lnL>
                    <a:lnR>
                      <a:noFill/>
                    </a:lnR>
                    <a:lnT>
                      <a:noFill/>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144377765"/>
                  </a:ext>
                </a:extLst>
              </a:tr>
              <a:tr h="0">
                <a:tc>
                  <a:txBody>
                    <a:bodyPr/>
                    <a:lstStyle/>
                    <a:p>
                      <a:r>
                        <a:rPr lang="en-US" sz="2000" b="1" dirty="0">
                          <a:solidFill>
                            <a:schemeClr val="bg1"/>
                          </a:solidFill>
                        </a:rPr>
                        <a:t>Toegang tot wandelpaden, gebruik van het meer of paden langs de rivier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b="1" kern="1200" dirty="0">
                          <a:solidFill>
                            <a:srgbClr val="494949"/>
                          </a:solidFill>
                          <a:latin typeface="+mn-lt"/>
                          <a:ea typeface="+mn-ea"/>
                          <a:cs typeface="+mn-cs"/>
                        </a:rPr>
                        <a:t>€ 0–€ 2.000 </a:t>
                      </a:r>
                      <a:r>
                        <a:rPr lang="en-IE" sz="2000" kern="1200" dirty="0">
                          <a:solidFill>
                            <a:srgbClr val="494949"/>
                          </a:solidFill>
                          <a:latin typeface="+mn-lt"/>
                          <a:ea typeface="+mn-ea"/>
                          <a:cs typeface="+mn-cs"/>
                        </a:rPr>
                        <a:t>(landschapsarchitectuur, bewegwijzering)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494949"/>
                          </a:solidFill>
                        </a:rPr>
                        <a:t>Verlengt het verblijf</a:t>
                      </a:r>
                      <a:r>
                        <a:rPr lang="en-US" sz="2000" dirty="0">
                          <a:solidFill>
                            <a:srgbClr val="494949"/>
                          </a:solidFill>
                        </a:rPr>
                        <a:t> van gasten, verhoogt de aantrekkingskracht in het seizoen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777472"/>
                  </a:ext>
                </a:extLst>
              </a:tr>
              <a:tr h="0">
                <a:tc>
                  <a:txBody>
                    <a:bodyPr/>
                    <a:lstStyle/>
                    <a:p>
                      <a:r>
                        <a:rPr lang="en-US" sz="2000" b="1" dirty="0">
                          <a:solidFill>
                            <a:schemeClr val="bg1"/>
                          </a:solidFill>
                        </a:rPr>
                        <a:t>Yogadek/wellnessretraite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b="1" kern="1200" dirty="0">
                          <a:solidFill>
                            <a:srgbClr val="494949"/>
                          </a:solidFill>
                          <a:latin typeface="+mn-lt"/>
                          <a:ea typeface="+mn-ea"/>
                          <a:cs typeface="+mn-cs"/>
                        </a:rPr>
                        <a:t>€ 3.000–€ 10.000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Maakt </a:t>
                      </a:r>
                      <a:r>
                        <a:rPr lang="en-US" sz="2000" b="1" dirty="0">
                          <a:solidFill>
                            <a:srgbClr val="494949"/>
                          </a:solidFill>
                        </a:rPr>
                        <a:t>retreat-arrangementen </a:t>
                      </a:r>
                      <a:r>
                        <a:rPr lang="en-US" sz="2000" dirty="0">
                          <a:solidFill>
                            <a:srgbClr val="494949"/>
                          </a:solidFill>
                        </a:rPr>
                        <a:t>mogelijk </a:t>
                      </a:r>
                      <a:r>
                        <a:rPr lang="en-US" sz="2000" b="1" dirty="0">
                          <a:solidFill>
                            <a:srgbClr val="494949"/>
                          </a:solidFill>
                        </a:rPr>
                        <a:t>(€ 300–€ 900 p.p./weekend)</a:t>
                      </a:r>
                      <a:endParaRPr lang="en-US"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9821761"/>
                  </a:ext>
                </a:extLst>
              </a:tr>
              <a:tr h="0">
                <a:tc>
                  <a:txBody>
                    <a:bodyPr/>
                    <a:lstStyle/>
                    <a:p>
                      <a:r>
                        <a:rPr lang="en-US" sz="2000" b="1" dirty="0">
                          <a:solidFill>
                            <a:schemeClr val="bg1"/>
                          </a:solidFill>
                        </a:rPr>
                        <a:t>Samenwerking met wijngaard of voedselverzamelaar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dirty="0">
                          <a:solidFill>
                            <a:srgbClr val="494949"/>
                          </a:solidFill>
                        </a:rPr>
                        <a:t>Minimale kosten of % commissie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494949"/>
                          </a:solidFill>
                        </a:rPr>
                        <a:t>Upsells aanvullende ervaringen (€ 50–€ 150 p.p.)</a:t>
                      </a:r>
                      <a:endParaRPr lang="en-US" sz="2000" dirty="0">
                        <a:solidFill>
                          <a:srgbClr val="49494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3472135"/>
                  </a:ext>
                </a:extLst>
              </a:tr>
              <a:tr h="0">
                <a:tc>
                  <a:txBody>
                    <a:bodyPr/>
                    <a:lstStyle/>
                    <a:p>
                      <a:r>
                        <a:rPr lang="en-IE" sz="2000" b="1" dirty="0">
                          <a:solidFill>
                            <a:schemeClr val="bg1"/>
                          </a:solidFill>
                        </a:rPr>
                        <a:t>Samenwerking met kunstenaars of ambachtslieden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Omzetdeling of vergoeding per evenement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Creëer 'ervaringspakketten' </a:t>
                      </a:r>
                      <a:r>
                        <a:rPr lang="en-US" sz="2000" b="1" dirty="0">
                          <a:solidFill>
                            <a:srgbClr val="494949"/>
                          </a:solidFill>
                        </a:rPr>
                        <a:t>met hoge marges </a:t>
                      </a:r>
                      <a:r>
                        <a:rPr lang="en-US" sz="2000" dirty="0">
                          <a:solidFill>
                            <a:srgbClr val="494949"/>
                          </a:solidFill>
                        </a:rPr>
                        <a:t>voor verblijven buiten het hoogseizoen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2702215"/>
                  </a:ext>
                </a:extLst>
              </a:tr>
              <a:tr h="0">
                <a:tc>
                  <a:txBody>
                    <a:bodyPr/>
                    <a:lstStyle/>
                    <a:p>
                      <a:r>
                        <a:rPr lang="en-US" sz="2000" b="1" dirty="0">
                          <a:solidFill>
                            <a:schemeClr val="bg1"/>
                          </a:solidFill>
                        </a:rPr>
                        <a:t>Toegang tot thermale bronnen, spa's of sauna's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dirty="0">
                          <a:solidFill>
                            <a:srgbClr val="494949"/>
                          </a:solidFill>
                        </a:rPr>
                        <a:t>Investering van </a:t>
                      </a:r>
                      <a:r>
                        <a:rPr lang="en-IE" sz="2000" b="1" dirty="0">
                          <a:solidFill>
                            <a:srgbClr val="494949"/>
                          </a:solidFill>
                        </a:rPr>
                        <a:t>€ 5.000–€ 30.000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494949"/>
                          </a:solidFill>
                        </a:rPr>
                        <a:t>Hoog rendement </a:t>
                      </a:r>
                      <a:r>
                        <a:rPr lang="en-US" sz="2000" dirty="0">
                          <a:solidFill>
                            <a:srgbClr val="494949"/>
                          </a:solidFill>
                        </a:rPr>
                        <a:t>op spa-themapakketten; stimuleert verblijven in het laagseizoen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3307366"/>
                  </a:ext>
                </a:extLst>
              </a:tr>
            </a:tbl>
          </a:graphicData>
        </a:graphic>
      </p:graphicFrame>
    </p:spTree>
    <p:extLst>
      <p:ext uri="{BB962C8B-B14F-4D97-AF65-F5344CB8AC3E}">
        <p14:creationId xmlns:p14="http://schemas.microsoft.com/office/powerpoint/2010/main" val="2616973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73347-C737-11C9-63A4-B924252C0E8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2C70BDD-61FC-8D1C-F167-3AAEB102DB69}"/>
              </a:ext>
            </a:extLst>
          </p:cNvPr>
          <p:cNvSpPr>
            <a:spLocks noGrp="1"/>
          </p:cNvSpPr>
          <p:nvPr>
            <p:ph type="body" sz="quarter" idx="18"/>
          </p:nvPr>
        </p:nvSpPr>
        <p:spPr>
          <a:xfrm>
            <a:off x="8125512" y="1857125"/>
            <a:ext cx="3885513" cy="870198"/>
          </a:xfrm>
        </p:spPr>
        <p:txBody>
          <a:bodyPr/>
          <a:lstStyle/>
          <a:p>
            <a:pPr>
              <a:lnSpc>
                <a:spcPct val="100000"/>
              </a:lnSpc>
            </a:pPr>
            <a:r>
              <a:rPr lang="en-US" sz="3000" dirty="0"/>
              <a:t>Geschikt bouwgrond vinden</a:t>
            </a:r>
          </a:p>
        </p:txBody>
      </p:sp>
      <p:sp>
        <p:nvSpPr>
          <p:cNvPr id="9" name="Text Placeholder 8">
            <a:extLst>
              <a:ext uri="{FF2B5EF4-FFF2-40B4-BE49-F238E27FC236}">
                <a16:creationId xmlns:a16="http://schemas.microsoft.com/office/drawing/2014/main" id="{69EEA9C2-39AD-5E3E-0C68-B62538C3BBF5}"/>
              </a:ext>
            </a:extLst>
          </p:cNvPr>
          <p:cNvSpPr>
            <a:spLocks noGrp="1"/>
          </p:cNvSpPr>
          <p:nvPr>
            <p:ph type="body" sz="quarter" idx="23"/>
          </p:nvPr>
        </p:nvSpPr>
        <p:spPr>
          <a:xfrm>
            <a:off x="330274" y="3994020"/>
            <a:ext cx="11318801" cy="1248936"/>
          </a:xfrm>
        </p:spPr>
        <p:txBody>
          <a:bodyPr/>
          <a:lstStyle/>
          <a:p>
            <a:r>
              <a:rPr lang="en-US" sz="2000" b="1" dirty="0">
                <a:solidFill>
                  <a:srgbClr val="E96751"/>
                </a:solidFill>
              </a:rPr>
              <a:t>Zorg dat u vroeg op de hoogte bent van de juridische kosten, bestemmingsplannen en vergunningskosten om vertragingen, weigeringen of dure herstelwerkzaamheden achteraf te voorkomen.</a:t>
            </a:r>
          </a:p>
          <a:p>
            <a:r>
              <a:rPr lang="en-US" sz="2000" dirty="0"/>
              <a:t>Niet alle mooie locaties zijn legaal om op te bouwen – en als u daar te laat achter komt, kan dat duur uitvallen. Deze stap draait om </a:t>
            </a:r>
            <a:r>
              <a:rPr lang="en-US" sz="2000" b="1" dirty="0"/>
              <a:t>het kiezen van een geschikte locatie </a:t>
            </a:r>
            <a:r>
              <a:rPr lang="en-US" sz="2000" dirty="0"/>
              <a:t>en het begrijpen van lokale regels en voorschriften op het gebied van planning, bestemmingsplannen of milieu die uw bouwproject kunnen beïnvloeden of blokkeren. Of het nu gaat om kosten voor verandering van bestemming, vergunningsaanvragen, advieskosten of vertragingen – </a:t>
            </a:r>
            <a:r>
              <a:rPr lang="en-US" sz="2000" b="1" dirty="0"/>
              <a:t>de planningskosten kunnen variëren van € 1.000 tot € 10.000+</a:t>
            </a:r>
            <a:r>
              <a:rPr lang="en-US" sz="2000" dirty="0"/>
              <a:t>, afhankelijk van de regio. Door u vroeg te informeren, voorkomt u financiële verspilling en zorgt u ervoor dat u aan de regels voldoet.</a:t>
            </a:r>
            <a:endParaRPr lang="en-IE" sz="2000" dirty="0"/>
          </a:p>
        </p:txBody>
      </p:sp>
      <p:pic>
        <p:nvPicPr>
          <p:cNvPr id="10" name="Picture Placeholder 9" descr="A brick building with a fence and vines&#10;&#10;AI-generated content may be incorrect.">
            <a:extLst>
              <a:ext uri="{FF2B5EF4-FFF2-40B4-BE49-F238E27FC236}">
                <a16:creationId xmlns:a16="http://schemas.microsoft.com/office/drawing/2014/main" id="{D6879C7C-E005-D09E-9757-663C35F150FB}"/>
              </a:ext>
            </a:extLst>
          </p:cNvPr>
          <p:cNvPicPr>
            <a:picLocks noGrp="1" noChangeAspect="1"/>
          </p:cNvPicPr>
          <p:nvPr>
            <p:ph type="pic" sz="quarter" idx="22"/>
          </p:nvPr>
        </p:nvPicPr>
        <p:blipFill>
          <a:blip r:embed="rId2"/>
          <a:srcRect t="15701" b="15701"/>
          <a:stretch>
            <a:fillRect/>
          </a:stretch>
        </p:blipFill>
        <p:spPr/>
      </p:pic>
    </p:spTree>
    <p:extLst>
      <p:ext uri="{BB962C8B-B14F-4D97-AF65-F5344CB8AC3E}">
        <p14:creationId xmlns:p14="http://schemas.microsoft.com/office/powerpoint/2010/main" val="3441640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062E-D8ED-D708-8B13-C5520014CD4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925320F-060B-F95E-80C4-3BAFD283750D}"/>
              </a:ext>
            </a:extLst>
          </p:cNvPr>
          <p:cNvSpPr>
            <a:spLocks noGrp="1"/>
          </p:cNvSpPr>
          <p:nvPr>
            <p:ph type="body" sz="quarter" idx="18"/>
          </p:nvPr>
        </p:nvSpPr>
        <p:spPr>
          <a:xfrm>
            <a:off x="553935" y="1546712"/>
            <a:ext cx="11154829" cy="3499183"/>
          </a:xfrm>
        </p:spPr>
        <p:txBody>
          <a:bodyPr/>
          <a:lstStyle/>
          <a:p>
            <a:pPr>
              <a:spcAft>
                <a:spcPts val="1200"/>
              </a:spcAft>
            </a:pPr>
            <a:r>
              <a:rPr lang="en-US" sz="2000" b="1" dirty="0">
                <a:solidFill>
                  <a:srgbClr val="E96751"/>
                </a:solidFill>
              </a:rPr>
              <a:t>Niet alle landelijke grond is geschikt voor alternatieve toeristische accommodatie! </a:t>
            </a:r>
          </a:p>
          <a:p>
            <a:pPr>
              <a:spcAft>
                <a:spcPts val="1200"/>
              </a:spcAft>
            </a:pPr>
            <a:r>
              <a:rPr lang="en-US" sz="2000" dirty="0">
                <a:solidFill>
                  <a:srgbClr val="414141"/>
                </a:solidFill>
              </a:rPr>
              <a:t>Het opstarten van een alternatief accommodatiebedrijf vereist aanzienlijke kapitaalinvesteringen, met name voor het verwerven van </a:t>
            </a:r>
            <a:r>
              <a:rPr lang="en-US" sz="2000" b="1" dirty="0">
                <a:solidFill>
                  <a:srgbClr val="414141"/>
                </a:solidFill>
              </a:rPr>
              <a:t>grond die geschikt is voor ontwikkeling. </a:t>
            </a:r>
            <a:r>
              <a:rPr lang="en-US" sz="2000" dirty="0">
                <a:solidFill>
                  <a:srgbClr val="414141"/>
                </a:solidFill>
              </a:rPr>
              <a:t>Dit betekent onder andere dat de grond geschikt moet zijn voor alternatieve toeristische accommodatie, dat er een bouwvergunning kan worden verkregen en dat de basisinfrastructuur aanwezig is. </a:t>
            </a:r>
            <a:r>
              <a:rPr lang="en-US" sz="2000" b="1" dirty="0"/>
              <a:t>Belangrijke overwegingen die een aanzienlijke invloed kunnen hebben op de kosten </a:t>
            </a:r>
            <a:r>
              <a:rPr lang="en-US" sz="2000" dirty="0"/>
              <a:t>zijn </a:t>
            </a:r>
            <a:r>
              <a:rPr lang="en-US" sz="2000" dirty="0">
                <a:solidFill>
                  <a:srgbClr val="414141"/>
                </a:solidFill>
              </a:rPr>
              <a:t>onder meer </a:t>
            </a:r>
            <a:r>
              <a:rPr lang="en-US" sz="2000" dirty="0"/>
              <a:t>de aankoop van grond (kosten), planningskosten (inclusief aanvraag en bijbehorende rapporten) en de voorbereiding van het terrein (inclusief wegen en nutsvoorzieningen)</a:t>
            </a:r>
            <a:r>
              <a:rPr lang="en-US" sz="2000" dirty="0">
                <a:solidFill>
                  <a:srgbClr val="414141"/>
                </a:solidFill>
              </a:rPr>
              <a:t>. </a:t>
            </a:r>
          </a:p>
          <a:p>
            <a:pPr>
              <a:spcAft>
                <a:spcPts val="1200"/>
              </a:spcAft>
            </a:pPr>
            <a:r>
              <a:rPr lang="en-US" sz="2000" b="1" dirty="0">
                <a:solidFill>
                  <a:srgbClr val="414141"/>
                </a:solidFill>
              </a:rPr>
              <a:t>De planning van alternatieve accommodaties maakt deel uit van de algemene toeristische planning, maar kent zijn eigen planningswetgeving. </a:t>
            </a:r>
            <a:r>
              <a:rPr lang="en-US" sz="2000" dirty="0">
                <a:solidFill>
                  <a:srgbClr val="414141"/>
                </a:solidFill>
              </a:rPr>
              <a:t>Deze richt zich op landgebruik, waaronder bouwvoorschriften, naleving van wetgeving, betrokkenheid van de gemeenschap, milieu-impact en gastbeleving. Hieronder volgt een overzicht van zaken waarmee u doorgaans rekening moet houden bij het plannen van een alternatieve toeristische accommodatie.</a:t>
            </a:r>
          </a:p>
          <a:p>
            <a:pPr>
              <a:spcAft>
                <a:spcPts val="1200"/>
              </a:spcAft>
            </a:pPr>
            <a:endParaRPr lang="en-US" sz="2000" dirty="0"/>
          </a:p>
        </p:txBody>
      </p:sp>
      <p:sp>
        <p:nvSpPr>
          <p:cNvPr id="4" name="Text Placeholder 3">
            <a:extLst>
              <a:ext uri="{FF2B5EF4-FFF2-40B4-BE49-F238E27FC236}">
                <a16:creationId xmlns:a16="http://schemas.microsoft.com/office/drawing/2014/main" id="{067493F5-84C7-BA89-7896-B376711D3114}"/>
              </a:ext>
            </a:extLst>
          </p:cNvPr>
          <p:cNvSpPr>
            <a:spLocks noGrp="1"/>
          </p:cNvSpPr>
          <p:nvPr>
            <p:ph type="body" sz="quarter" idx="16"/>
          </p:nvPr>
        </p:nvSpPr>
        <p:spPr>
          <a:xfrm>
            <a:off x="553935" y="743058"/>
            <a:ext cx="11154829" cy="803654"/>
          </a:xfrm>
        </p:spPr>
        <p:txBody>
          <a:bodyPr/>
          <a:lstStyle/>
          <a:p>
            <a:r>
              <a:rPr lang="en-US" sz="2800" b="0" i="1" dirty="0"/>
              <a:t>Grond vinden die geschikt is voor ontwikkeling</a:t>
            </a:r>
            <a:endParaRPr lang="en-US" sz="2800" b="0" i="1" dirty="0">
              <a:solidFill>
                <a:srgbClr val="494949"/>
              </a:solidFill>
            </a:endParaRPr>
          </a:p>
        </p:txBody>
      </p:sp>
      <p:sp>
        <p:nvSpPr>
          <p:cNvPr id="6" name="Text Placeholder 5">
            <a:extLst>
              <a:ext uri="{FF2B5EF4-FFF2-40B4-BE49-F238E27FC236}">
                <a16:creationId xmlns:a16="http://schemas.microsoft.com/office/drawing/2014/main" id="{07194F18-D064-D2FA-44D4-81C6C98C9F25}"/>
              </a:ext>
            </a:extLst>
          </p:cNvPr>
          <p:cNvSpPr>
            <a:spLocks noGrp="1"/>
          </p:cNvSpPr>
          <p:nvPr>
            <p:ph type="body" sz="quarter" idx="19"/>
          </p:nvPr>
        </p:nvSpPr>
        <p:spPr>
          <a:xfrm>
            <a:off x="553935" y="161727"/>
            <a:ext cx="10614687" cy="803654"/>
          </a:xfrm>
        </p:spPr>
        <p:txBody>
          <a:bodyPr/>
          <a:lstStyle/>
          <a:p>
            <a:r>
              <a:rPr lang="en-GB" sz="3200" dirty="0"/>
              <a:t>Alternatieve toeristische accommodatie </a:t>
            </a:r>
          </a:p>
        </p:txBody>
      </p:sp>
      <p:sp>
        <p:nvSpPr>
          <p:cNvPr id="3" name="Slide Number Placeholder 5">
            <a:extLst>
              <a:ext uri="{FF2B5EF4-FFF2-40B4-BE49-F238E27FC236}">
                <a16:creationId xmlns:a16="http://schemas.microsoft.com/office/drawing/2014/main" id="{DB7FB070-00A7-EBDC-AE29-C83D69E398E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t>7</a:t>
            </a:fld>
            <a:endParaRPr lang="fr-CA" dirty="0"/>
          </a:p>
        </p:txBody>
      </p:sp>
      <p:cxnSp>
        <p:nvCxnSpPr>
          <p:cNvPr id="9" name="Straight Connector 8">
            <a:extLst>
              <a:ext uri="{FF2B5EF4-FFF2-40B4-BE49-F238E27FC236}">
                <a16:creationId xmlns:a16="http://schemas.microsoft.com/office/drawing/2014/main" id="{1BD576F7-3755-3D4F-5FFE-8C57A1339C2E}"/>
              </a:ext>
            </a:extLst>
          </p:cNvPr>
          <p:cNvCxnSpPr>
            <a:cxnSpLocks/>
          </p:cNvCxnSpPr>
          <p:nvPr/>
        </p:nvCxnSpPr>
        <p:spPr>
          <a:xfrm>
            <a:off x="0" y="1433027"/>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EF4841C-A3A3-F85B-0FC3-845E5A1FC89F}"/>
              </a:ext>
            </a:extLst>
          </p:cNvPr>
          <p:cNvSpPr txBox="1"/>
          <p:nvPr/>
        </p:nvSpPr>
        <p:spPr>
          <a:xfrm>
            <a:off x="1068531" y="5805164"/>
            <a:ext cx="10307103" cy="1252522"/>
          </a:xfrm>
          <a:prstGeom prst="rect">
            <a:avLst/>
          </a:prstGeom>
          <a:noFill/>
        </p:spPr>
        <p:txBody>
          <a:bodyPr wrap="square">
            <a:spAutoFit/>
          </a:bodyPr>
          <a:lstStyle/>
          <a:p>
            <a:pPr algn="l">
              <a:lnSpc>
                <a:spcPts val="2250"/>
              </a:lnSpc>
            </a:pPr>
            <a:r>
              <a:rPr lang="en-US" sz="1600" b="1" i="1" dirty="0">
                <a:solidFill>
                  <a:srgbClr val="414141"/>
                </a:solidFill>
                <a:effectLst/>
              </a:rPr>
              <a:t>Aanbevolen lectuur</a:t>
            </a:r>
            <a:endParaRPr lang="en-US" sz="1600" b="1" i="1" dirty="0">
              <a:solidFill>
                <a:srgbClr val="414141"/>
              </a:solidFill>
              <a:effectLst/>
              <a:hlinkClick r:id="rId2">
                <a:extLst>
                  <a:ext uri="{A12FA001-AC4F-418D-AE19-62706E023703}">
                    <ahyp:hlinkClr xmlns:ahyp="http://schemas.microsoft.com/office/drawing/2018/hyperlinkcolor" val="tx"/>
                  </a:ext>
                </a:extLst>
              </a:hlinkClick>
            </a:endParaRPr>
          </a:p>
          <a:p>
            <a:pPr marL="285750" indent="-285750" algn="l">
              <a:lnSpc>
                <a:spcPts val="2250"/>
              </a:lnSpc>
              <a:buFont typeface="Arial" panose="020B0604020202020204" pitchFamily="34" charset="0"/>
              <a:buChar char="•"/>
            </a:pPr>
            <a:r>
              <a:rPr lang="en-US" sz="1600" i="0" dirty="0">
                <a:solidFill>
                  <a:srgbClr val="00B0F0"/>
                </a:solidFill>
                <a:effectLst/>
                <a:hlinkClick r:id="rId2">
                  <a:extLst>
                    <a:ext uri="{A12FA001-AC4F-418D-AE19-62706E023703}">
                      <ahyp:hlinkClr xmlns:ahyp="http://schemas.microsoft.com/office/drawing/2018/hyperlinkcolor" val="tx"/>
                    </a:ext>
                  </a:extLst>
                </a:hlinkClick>
              </a:rPr>
              <a:t>Toeristische planning: belang, voordelen, soorten en niveaus</a:t>
            </a:r>
            <a:r>
              <a:rPr lang="en-US" sz="1600" i="0" dirty="0">
                <a:solidFill>
                  <a:srgbClr val="00B0F0"/>
                </a:solidFill>
                <a:effectLst/>
              </a:rPr>
              <a:t>, 2024</a:t>
            </a:r>
          </a:p>
          <a:p>
            <a:pPr marL="285750" indent="-285750">
              <a:lnSpc>
                <a:spcPts val="2250"/>
              </a:lnSpc>
              <a:buFont typeface="Arial" panose="020B0604020202020204" pitchFamily="34" charset="0"/>
              <a:buChar char="•"/>
            </a:pPr>
            <a:r>
              <a:rPr lang="en-IE" sz="1600" dirty="0">
                <a:solidFill>
                  <a:srgbClr val="00B0F0"/>
                </a:solidFill>
                <a:hlinkClick r:id="rId3">
                  <a:extLst>
                    <a:ext uri="{A12FA001-AC4F-418D-AE19-62706E023703}">
                      <ahyp:hlinkClr xmlns:ahyp="http://schemas.microsoft.com/office/drawing/2018/hyperlinkcolor" val="tx"/>
                    </a:ext>
                  </a:extLst>
                </a:hlinkClick>
              </a:rPr>
              <a:t>Duurzaam toerisme: inzicht in de kansen</a:t>
            </a:r>
            <a:endParaRPr lang="en-IE" sz="1600" dirty="0">
              <a:solidFill>
                <a:srgbClr val="00B0F0"/>
              </a:solidFill>
            </a:endParaRPr>
          </a:p>
          <a:p>
            <a:pPr marL="285750" indent="-285750" algn="l">
              <a:lnSpc>
                <a:spcPts val="2250"/>
              </a:lnSpc>
              <a:buFont typeface="Arial" panose="020B0604020202020204" pitchFamily="34" charset="0"/>
              <a:buChar char="•"/>
            </a:pPr>
            <a:endParaRPr lang="en-US" sz="1600" i="0" dirty="0">
              <a:solidFill>
                <a:srgbClr val="414141"/>
              </a:solidFill>
              <a:effectLst/>
            </a:endParaRPr>
          </a:p>
        </p:txBody>
      </p:sp>
      <p:pic>
        <p:nvPicPr>
          <p:cNvPr id="8" name="Picture 7">
            <a:extLst>
              <a:ext uri="{FF2B5EF4-FFF2-40B4-BE49-F238E27FC236}">
                <a16:creationId xmlns:a16="http://schemas.microsoft.com/office/drawing/2014/main" id="{A6816711-55E6-DC31-E75E-99C48994835D}"/>
              </a:ext>
            </a:extLst>
          </p:cNvPr>
          <p:cNvPicPr>
            <a:picLocks noChangeAspect="1"/>
          </p:cNvPicPr>
          <p:nvPr/>
        </p:nvPicPr>
        <p:blipFill>
          <a:blip r:embed="rId4"/>
          <a:stretch>
            <a:fillRect/>
          </a:stretch>
        </p:blipFill>
        <p:spPr>
          <a:xfrm>
            <a:off x="266525" y="5929605"/>
            <a:ext cx="850589" cy="846711"/>
          </a:xfrm>
          <a:prstGeom prst="rect">
            <a:avLst/>
          </a:prstGeom>
        </p:spPr>
      </p:pic>
    </p:spTree>
    <p:extLst>
      <p:ext uri="{BB962C8B-B14F-4D97-AF65-F5344CB8AC3E}">
        <p14:creationId xmlns:p14="http://schemas.microsoft.com/office/powerpoint/2010/main" val="42344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E03664-DFF9-ABDF-ED30-031F0E2CE47D}"/>
              </a:ext>
            </a:extLst>
          </p:cNvPr>
          <p:cNvSpPr>
            <a:spLocks noGrp="1"/>
          </p:cNvSpPr>
          <p:nvPr>
            <p:ph type="body" sz="quarter" idx="16"/>
          </p:nvPr>
        </p:nvSpPr>
        <p:spPr>
          <a:xfrm>
            <a:off x="788656" y="152400"/>
            <a:ext cx="11304732" cy="803654"/>
          </a:xfrm>
        </p:spPr>
        <p:txBody>
          <a:bodyPr/>
          <a:lstStyle/>
          <a:p>
            <a:r>
              <a:rPr lang="en-IE" sz="2400" dirty="0"/>
              <a:t>Checklist voor onderdelen van ruimtelijke ordening en bestemmingsplannen</a:t>
            </a:r>
          </a:p>
        </p:txBody>
      </p:sp>
      <p:graphicFrame>
        <p:nvGraphicFramePr>
          <p:cNvPr id="5" name="Table 4">
            <a:extLst>
              <a:ext uri="{FF2B5EF4-FFF2-40B4-BE49-F238E27FC236}">
                <a16:creationId xmlns:a16="http://schemas.microsoft.com/office/drawing/2014/main" id="{0400E73E-4927-E6E4-CE4D-6E4816826F95}"/>
              </a:ext>
            </a:extLst>
          </p:cNvPr>
          <p:cNvGraphicFramePr>
            <a:graphicFrameLocks noGrp="1"/>
          </p:cNvGraphicFramePr>
          <p:nvPr>
            <p:extLst>
              <p:ext uri="{D42A27DB-BD31-4B8C-83A1-F6EECF244321}">
                <p14:modId xmlns:p14="http://schemas.microsoft.com/office/powerpoint/2010/main" val="3426619752"/>
              </p:ext>
            </p:extLst>
          </p:nvPr>
        </p:nvGraphicFramePr>
        <p:xfrm>
          <a:off x="774803" y="673824"/>
          <a:ext cx="10934700" cy="6184176"/>
        </p:xfrm>
        <a:graphic>
          <a:graphicData uri="http://schemas.openxmlformats.org/drawingml/2006/table">
            <a:tbl>
              <a:tblPr/>
              <a:tblGrid>
                <a:gridCol w="3552825">
                  <a:extLst>
                    <a:ext uri="{9D8B030D-6E8A-4147-A177-3AD203B41FA5}">
                      <a16:colId xmlns:a16="http://schemas.microsoft.com/office/drawing/2014/main" val="1770158122"/>
                    </a:ext>
                  </a:extLst>
                </a:gridCol>
                <a:gridCol w="7381875">
                  <a:extLst>
                    <a:ext uri="{9D8B030D-6E8A-4147-A177-3AD203B41FA5}">
                      <a16:colId xmlns:a16="http://schemas.microsoft.com/office/drawing/2014/main" val="2958452235"/>
                    </a:ext>
                  </a:extLst>
                </a:gridCol>
              </a:tblGrid>
              <a:tr h="280731">
                <a:tc>
                  <a:txBody>
                    <a:bodyPr/>
                    <a:lstStyle/>
                    <a:p>
                      <a:r>
                        <a:rPr lang="en-IE" sz="2000" b="1" dirty="0">
                          <a:solidFill>
                            <a:schemeClr val="bg1"/>
                          </a:solidFill>
                        </a:rPr>
                        <a:t>Component</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000" b="1" dirty="0">
                          <a:solidFill>
                            <a:schemeClr val="bg1"/>
                          </a:solidFill>
                        </a:rPr>
                        <a:t>Waar u rekening mee moet houden</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206585089"/>
                  </a:ext>
                </a:extLst>
              </a:tr>
              <a:tr h="280731">
                <a:tc>
                  <a:txBody>
                    <a:bodyPr/>
                    <a:lstStyle/>
                    <a:p>
                      <a:r>
                        <a:rPr lang="en-IE" sz="2000" b="1" dirty="0">
                          <a:solidFill>
                            <a:schemeClr val="bg1"/>
                          </a:solidFill>
                        </a:rPr>
                        <a:t>Locatie</a:t>
                      </a:r>
                      <a:endParaRPr lang="en-IE" sz="2000" dirty="0">
                        <a:solidFill>
                          <a:schemeClr val="bg1"/>
                        </a:solidFill>
                      </a:endParaRP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Toegang, bestemmingsplannen, natuurlijke kenmerken, uitzicht, privacy</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082726"/>
                  </a:ext>
                </a:extLst>
              </a:tr>
              <a:tr h="280731">
                <a:tc>
                  <a:txBody>
                    <a:bodyPr/>
                    <a:lstStyle/>
                    <a:p>
                      <a:r>
                        <a:rPr lang="en-IE" sz="2000" b="1" dirty="0">
                          <a:solidFill>
                            <a:schemeClr val="bg1"/>
                          </a:solidFill>
                        </a:rPr>
                        <a:t>Type accommodatie</a:t>
                      </a:r>
                      <a:endParaRPr lang="en-IE" sz="2000" dirty="0">
                        <a:solidFill>
                          <a:schemeClr val="bg1"/>
                        </a:solidFill>
                      </a:endParaRP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Pods, hutten, omgebouwde schuren, boomhutten, yurts</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8861047"/>
                  </a:ext>
                </a:extLst>
              </a:tr>
              <a:tr h="491280">
                <a:tc>
                  <a:txBody>
                    <a:bodyPr/>
                    <a:lstStyle/>
                    <a:p>
                      <a:r>
                        <a:rPr lang="en-IE" sz="2000" b="1" dirty="0">
                          <a:solidFill>
                            <a:schemeClr val="bg1"/>
                          </a:solidFill>
                        </a:rPr>
                        <a:t>Infrastructuur en voorzieningen</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Wegen, toegankelijkheid, elektriciteit, water, afval, energie-efficiëntie.</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9669960"/>
                  </a:ext>
                </a:extLst>
              </a:tr>
              <a:tr h="491280">
                <a:tc>
                  <a:txBody>
                    <a:bodyPr/>
                    <a:lstStyle/>
                    <a:p>
                      <a:r>
                        <a:rPr lang="en-IE" sz="2000" b="1" dirty="0">
                          <a:solidFill>
                            <a:schemeClr val="bg1"/>
                          </a:solidFill>
                        </a:rPr>
                        <a:t>Doelgroep</a:t>
                      </a:r>
                      <a:endParaRPr lang="en-IE" sz="2000" dirty="0">
                        <a:solidFill>
                          <a:schemeClr val="bg1"/>
                        </a:solidFill>
                      </a:endParaRP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Ecotouristen, </a:t>
                      </a:r>
                      <a:r>
                        <a:rPr lang="en-US" sz="2000" dirty="0" err="1">
                          <a:solidFill>
                            <a:srgbClr val="494949"/>
                          </a:solidFill>
                        </a:rPr>
                        <a:t>wellnessreizigers</a:t>
                      </a:r>
                      <a:r>
                        <a:rPr lang="en-US" sz="2000" dirty="0">
                          <a:solidFill>
                            <a:srgbClr val="494949"/>
                          </a:solidFill>
                        </a:rPr>
                        <a:t>, gezinnen, telewerkers</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1328464"/>
                  </a:ext>
                </a:extLst>
              </a:tr>
              <a:tr h="491280">
                <a:tc>
                  <a:txBody>
                    <a:bodyPr/>
                    <a:lstStyle/>
                    <a:p>
                      <a:r>
                        <a:rPr lang="en-IE" sz="2000" b="1" dirty="0">
                          <a:solidFill>
                            <a:schemeClr val="bg1"/>
                          </a:solidFill>
                        </a:rPr>
                        <a:t>Ervaringsontwerp</a:t>
                      </a:r>
                      <a:endParaRPr lang="en-IE" sz="2000" dirty="0">
                        <a:solidFill>
                          <a:schemeClr val="bg1"/>
                        </a:solidFill>
                      </a:endParaRP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Natuurpaden, boerderijbezoeken, culturele workshops, wellnessdiensten</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2541043"/>
                  </a:ext>
                </a:extLst>
              </a:tr>
              <a:tr h="491280">
                <a:tc>
                  <a:txBody>
                    <a:bodyPr/>
                    <a:lstStyle/>
                    <a:p>
                      <a:r>
                        <a:rPr lang="en-IE" sz="2000" b="1" dirty="0">
                          <a:solidFill>
                            <a:schemeClr val="bg1"/>
                          </a:solidFill>
                        </a:rPr>
                        <a:t>Duurzaamheid</a:t>
                      </a:r>
                      <a:endParaRPr lang="en-IE" sz="2000" dirty="0">
                        <a:solidFill>
                          <a:schemeClr val="bg1"/>
                        </a:solidFill>
                      </a:endParaRP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Composttoiletten, regenwateropvang, zonne-energie, lokale inkoop</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094329"/>
                  </a:ext>
                </a:extLst>
              </a:tr>
              <a:tr h="491280">
                <a:tc>
                  <a:txBody>
                    <a:bodyPr/>
                    <a:lstStyle/>
                    <a:p>
                      <a:r>
                        <a:rPr lang="en-IE" sz="2000" b="1" dirty="0">
                          <a:solidFill>
                            <a:schemeClr val="bg1"/>
                          </a:solidFill>
                        </a:rPr>
                        <a:t>Wet- en regelgeving</a:t>
                      </a:r>
                      <a:endParaRPr lang="en-IE" sz="2000" dirty="0">
                        <a:solidFill>
                          <a:schemeClr val="bg1"/>
                        </a:solidFill>
                      </a:endParaRP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Bouwvergunning, bouwvoorschriften, toeristische vergunning</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549359"/>
                  </a:ext>
                </a:extLst>
              </a:tr>
              <a:tr h="280731">
                <a:tc>
                  <a:txBody>
                    <a:bodyPr/>
                    <a:lstStyle/>
                    <a:p>
                      <a:r>
                        <a:rPr lang="en-IE" sz="2000" b="1" dirty="0">
                          <a:solidFill>
                            <a:schemeClr val="bg1"/>
                          </a:solidFill>
                        </a:rPr>
                        <a:t>Financiële planning</a:t>
                      </a:r>
                      <a:endParaRPr lang="en-IE" sz="2000" dirty="0">
                        <a:solidFill>
                          <a:schemeClr val="bg1"/>
                        </a:solidFill>
                      </a:endParaRP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Opstartkosten, ROI, financieringsbronnen, noodbudget</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3701240"/>
                  </a:ext>
                </a:extLst>
              </a:tr>
              <a:tr h="280731">
                <a:tc>
                  <a:txBody>
                    <a:bodyPr/>
                    <a:lstStyle/>
                    <a:p>
                      <a:r>
                        <a:rPr lang="en-IE" sz="2000" b="1" dirty="0">
                          <a:solidFill>
                            <a:schemeClr val="bg1"/>
                          </a:solidFill>
                        </a:rPr>
                        <a:t>Partnerschappen</a:t>
                      </a:r>
                      <a:endParaRPr lang="en-IE" sz="2000" dirty="0">
                        <a:solidFill>
                          <a:schemeClr val="bg1"/>
                        </a:solidFill>
                      </a:endParaRP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Lokale ambachtslieden, gidsen, boeren, wellnessbeoefenaars</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0284144"/>
                  </a:ext>
                </a:extLst>
              </a:tr>
              <a:tr h="491280">
                <a:tc>
                  <a:txBody>
                    <a:bodyPr/>
                    <a:lstStyle/>
                    <a:p>
                      <a:r>
                        <a:rPr lang="en-IE" sz="2000" b="1" dirty="0">
                          <a:solidFill>
                            <a:schemeClr val="bg1"/>
                          </a:solidFill>
                        </a:rPr>
                        <a:t>Promotie</a:t>
                      </a:r>
                      <a:endParaRPr lang="en-IE" sz="2000" dirty="0">
                        <a:solidFill>
                          <a:schemeClr val="bg1"/>
                        </a:solidFill>
                      </a:endParaRP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Digitale aanwezigheid, fotografie, storytelling, beoordelingen van gasten</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900871"/>
                  </a:ext>
                </a:extLst>
              </a:tr>
              <a:tr h="491280">
                <a:tc>
                  <a:txBody>
                    <a:bodyPr/>
                    <a:lstStyle/>
                    <a:p>
                      <a:r>
                        <a:rPr lang="en-IE" sz="2000" b="1" dirty="0">
                          <a:solidFill>
                            <a:schemeClr val="bg1"/>
                          </a:solidFill>
                        </a:rPr>
                        <a:t>Monitoring</a:t>
                      </a:r>
                      <a:endParaRPr lang="en-IE" sz="2000" dirty="0">
                        <a:solidFill>
                          <a:schemeClr val="bg1"/>
                        </a:solidFill>
                      </a:endParaRP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KPI's: bezettingsgraad, inkomsten, herhaalboekingen, feedback van de gemeenschap</a:t>
                      </a:r>
                    </a:p>
                  </a:txBody>
                  <a:tcPr marL="70183" marR="70183" marT="35091" marB="350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6232826"/>
                  </a:ext>
                </a:extLst>
              </a:tr>
            </a:tbl>
          </a:graphicData>
        </a:graphic>
      </p:graphicFrame>
    </p:spTree>
    <p:extLst>
      <p:ext uri="{BB962C8B-B14F-4D97-AF65-F5344CB8AC3E}">
        <p14:creationId xmlns:p14="http://schemas.microsoft.com/office/powerpoint/2010/main" val="4133474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DB49-CC18-39F4-08C9-733F7B668925}"/>
            </a:ext>
          </a:extLst>
        </p:cNvPr>
        <p:cNvGrpSpPr/>
        <p:nvPr/>
      </p:nvGrpSpPr>
      <p:grpSpPr>
        <a:xfrm>
          <a:off x="0" y="0"/>
          <a:ext cx="0" cy="0"/>
          <a:chOff x="0" y="0"/>
          <a:chExt cx="0" cy="0"/>
        </a:xfrm>
      </p:grpSpPr>
      <p:sp>
        <p:nvSpPr>
          <p:cNvPr id="16" name="Text Placeholder 7">
            <a:extLst>
              <a:ext uri="{FF2B5EF4-FFF2-40B4-BE49-F238E27FC236}">
                <a16:creationId xmlns:a16="http://schemas.microsoft.com/office/drawing/2014/main" id="{7CD93F79-1703-FDF5-DB2F-9CDB6EAE2CBC}"/>
              </a:ext>
            </a:extLst>
          </p:cNvPr>
          <p:cNvSpPr txBox="1">
            <a:spLocks/>
          </p:cNvSpPr>
          <p:nvPr/>
        </p:nvSpPr>
        <p:spPr>
          <a:xfrm rot="16200000">
            <a:off x="2318364" y="1271829"/>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dirty="0"/>
          </a:p>
        </p:txBody>
      </p:sp>
      <p:sp>
        <p:nvSpPr>
          <p:cNvPr id="18" name="Text Placeholder 2">
            <a:extLst>
              <a:ext uri="{FF2B5EF4-FFF2-40B4-BE49-F238E27FC236}">
                <a16:creationId xmlns:a16="http://schemas.microsoft.com/office/drawing/2014/main" id="{31264F7B-A201-87CE-5FBC-44AB55353927}"/>
              </a:ext>
            </a:extLst>
          </p:cNvPr>
          <p:cNvSpPr txBox="1">
            <a:spLocks/>
          </p:cNvSpPr>
          <p:nvPr/>
        </p:nvSpPr>
        <p:spPr>
          <a:xfrm>
            <a:off x="4181653" y="247703"/>
            <a:ext cx="7715072"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pPr>
            <a:r>
              <a:rPr lang="en-US" sz="2000" b="1" dirty="0">
                <a:solidFill>
                  <a:srgbClr val="E96751"/>
                </a:solidFill>
              </a:rPr>
              <a:t>Als u dit overslaat, kan dit leiden tot sluitingen of boetes. Het is van cruciaal belang om ervoor te zorgen dat uw project wettelijk en op lange termijn haalbaar is. </a:t>
            </a:r>
          </a:p>
          <a:p>
            <a:pPr>
              <a:lnSpc>
                <a:spcPct val="100000"/>
              </a:lnSpc>
              <a:spcAft>
                <a:spcPts val="1200"/>
              </a:spcAft>
            </a:pPr>
            <a:r>
              <a:rPr lang="en-US" sz="2000" b="1" dirty="0">
                <a:solidFill>
                  <a:srgbClr val="494949"/>
                </a:solidFill>
              </a:rPr>
              <a:t>U moet eerst contact opnemen met uw lokale gemeente en het bureau voor toeristische planning </a:t>
            </a:r>
            <a:r>
              <a:rPr lang="en-US" sz="2000" dirty="0">
                <a:solidFill>
                  <a:srgbClr val="494949"/>
                </a:solidFill>
              </a:rPr>
              <a:t>om te bepalen wat u wettelijk mag bouwen, waar u mag bouwen en hoe uw project past binnen de lokale toeristische zones, het milieu en de gemeenschapsplanning. </a:t>
            </a:r>
            <a:r>
              <a:rPr lang="en-US" sz="2000" dirty="0" err="1">
                <a:solidFill>
                  <a:srgbClr val="494949"/>
                </a:solidFill>
              </a:rPr>
              <a:t>Vergeet</a:t>
            </a:r>
            <a:r>
              <a:rPr lang="en-US" sz="2000" dirty="0">
                <a:solidFill>
                  <a:srgbClr val="494949"/>
                </a:solidFill>
              </a:rPr>
              <a:t> niet dat ATA's, </a:t>
            </a:r>
            <a:r>
              <a:rPr lang="en-US" sz="2000" b="1" dirty="0">
                <a:solidFill>
                  <a:srgbClr val="494949"/>
                </a:solidFill>
              </a:rPr>
              <a:t>in tegenstelling tot traditionele accommodaties</a:t>
            </a:r>
            <a:r>
              <a:rPr lang="en-US" sz="2000" dirty="0">
                <a:solidFill>
                  <a:srgbClr val="494949"/>
                </a:solidFill>
              </a:rPr>
              <a:t>, vaak afhankelijk zijn van landelijke, natuurlijke of erfgoedrijke locaties – gebieden die onder strenge bestemmingsplannen kunnen vallen of als beschermd gebied kunnen zijn aangewezen. </a:t>
            </a:r>
            <a:r>
              <a:rPr lang="en-US" sz="2000" dirty="0" err="1">
                <a:solidFill>
                  <a:srgbClr val="494949"/>
                </a:solidFill>
              </a:rPr>
              <a:t>Deze</a:t>
            </a:r>
            <a:r>
              <a:rPr lang="en-US" sz="2000" dirty="0">
                <a:solidFill>
                  <a:srgbClr val="494949"/>
                </a:solidFill>
              </a:rPr>
              <a:t> voorschriften zijn bedoeld om ervoor te zorgen dat ontwikkelingen veilig en milieuvriendelijk zijn en aansluiten bij bredere gemeenschapsdoelstellingen. Door vroegtijdig de juiste vergunningen te verkrijgen, voorkomt u </a:t>
            </a:r>
            <a:r>
              <a:rPr lang="en-US" sz="2000" b="1" dirty="0">
                <a:solidFill>
                  <a:srgbClr val="494949"/>
                </a:solidFill>
              </a:rPr>
              <a:t>kostbare vertragingen</a:t>
            </a:r>
            <a:r>
              <a:rPr lang="en-US" sz="2000" dirty="0">
                <a:solidFill>
                  <a:srgbClr val="494949"/>
                </a:solidFill>
              </a:rPr>
              <a:t>, boetes of </a:t>
            </a:r>
            <a:r>
              <a:rPr lang="en-US" sz="2000" b="1" dirty="0">
                <a:solidFill>
                  <a:srgbClr val="494949"/>
                </a:solidFill>
              </a:rPr>
              <a:t>gedwongen verwijdering, </a:t>
            </a:r>
            <a:r>
              <a:rPr lang="en-US" sz="2000" dirty="0">
                <a:solidFill>
                  <a:srgbClr val="494949"/>
                </a:solidFill>
              </a:rPr>
              <a:t>en het is ook essentieel voor het verkrijgen van financiering, </a:t>
            </a:r>
            <a:r>
              <a:rPr lang="en-US" sz="2000" b="1" dirty="0">
                <a:solidFill>
                  <a:srgbClr val="494949"/>
                </a:solidFill>
              </a:rPr>
              <a:t>verzekeringen </a:t>
            </a:r>
            <a:r>
              <a:rPr lang="en-US" sz="2000" dirty="0">
                <a:solidFill>
                  <a:srgbClr val="494949"/>
                </a:solidFill>
              </a:rPr>
              <a:t>en </a:t>
            </a:r>
            <a:r>
              <a:rPr lang="en-US" sz="2000" b="1" dirty="0">
                <a:solidFill>
                  <a:srgbClr val="494949"/>
                </a:solidFill>
              </a:rPr>
              <a:t>toekomstige schaalbaarheid</a:t>
            </a:r>
            <a:r>
              <a:rPr lang="en-US" sz="2000" dirty="0">
                <a:solidFill>
                  <a:srgbClr val="494949"/>
                </a:solidFill>
              </a:rPr>
              <a:t>. Zonder de </a:t>
            </a:r>
            <a:r>
              <a:rPr lang="en-US" sz="2000" b="1" dirty="0">
                <a:solidFill>
                  <a:srgbClr val="494949"/>
                </a:solidFill>
              </a:rPr>
              <a:t>juiste bestemmingsplannen </a:t>
            </a:r>
            <a:r>
              <a:rPr lang="en-US" sz="2000" dirty="0">
                <a:solidFill>
                  <a:srgbClr val="494949"/>
                </a:solidFill>
              </a:rPr>
              <a:t>kan uw locatie toeristische activiteiten volledig verbieden, en zonder bouwvergunning kunnen zelfs semi-permanente units zoals glampingpods of eco-hutten als illegaal worden beschouwd. </a:t>
            </a:r>
          </a:p>
          <a:p>
            <a:pPr>
              <a:lnSpc>
                <a:spcPct val="100000"/>
              </a:lnSpc>
              <a:spcAft>
                <a:spcPts val="1200"/>
              </a:spcAft>
            </a:pPr>
            <a:endParaRPr lang="en-US" sz="2000" dirty="0">
              <a:solidFill>
                <a:srgbClr val="494949"/>
              </a:solidFill>
            </a:endParaRPr>
          </a:p>
        </p:txBody>
      </p:sp>
      <p:sp>
        <p:nvSpPr>
          <p:cNvPr id="2" name="Text Placeholder 6">
            <a:extLst>
              <a:ext uri="{FF2B5EF4-FFF2-40B4-BE49-F238E27FC236}">
                <a16:creationId xmlns:a16="http://schemas.microsoft.com/office/drawing/2014/main" id="{CFDC5BE9-F3D1-9A96-A3E2-F5F4661D30C2}"/>
              </a:ext>
            </a:extLst>
          </p:cNvPr>
          <p:cNvSpPr>
            <a:spLocks noGrp="1"/>
          </p:cNvSpPr>
          <p:nvPr>
            <p:ph type="body" sz="quarter" idx="18"/>
          </p:nvPr>
        </p:nvSpPr>
        <p:spPr>
          <a:xfrm>
            <a:off x="675020" y="3320051"/>
            <a:ext cx="2777476" cy="1049221"/>
          </a:xfrm>
        </p:spPr>
        <p:txBody>
          <a:bodyPr/>
          <a:lstStyle/>
          <a:p>
            <a:pPr algn="ctr"/>
            <a:r>
              <a:rPr lang="en-US" sz="2600" b="0" dirty="0"/>
              <a:t>Ga naar uw lokale bureau voor toeristische planning </a:t>
            </a:r>
          </a:p>
          <a:p>
            <a:pPr algn="ctr">
              <a:lnSpc>
                <a:spcPct val="100000"/>
              </a:lnSpc>
            </a:pPr>
            <a:endParaRPr lang="en-IE" sz="2600" dirty="0"/>
          </a:p>
        </p:txBody>
      </p:sp>
      <p:sp>
        <p:nvSpPr>
          <p:cNvPr id="3" name="Text Placeholder 7">
            <a:extLst>
              <a:ext uri="{FF2B5EF4-FFF2-40B4-BE49-F238E27FC236}">
                <a16:creationId xmlns:a16="http://schemas.microsoft.com/office/drawing/2014/main" id="{B74AABAB-6A47-C3B0-A27A-C88667AEA581}"/>
              </a:ext>
            </a:extLst>
          </p:cNvPr>
          <p:cNvSpPr>
            <a:spLocks noGrp="1"/>
          </p:cNvSpPr>
          <p:nvPr>
            <p:ph type="body" sz="quarter" idx="19"/>
          </p:nvPr>
        </p:nvSpPr>
        <p:spPr>
          <a:xfrm>
            <a:off x="391600" y="2199700"/>
            <a:ext cx="3356968" cy="385564"/>
          </a:xfrm>
        </p:spPr>
        <p:txBody>
          <a:bodyPr/>
          <a:lstStyle/>
          <a:p>
            <a:pPr algn="ctr"/>
            <a:r>
              <a:rPr lang="en-US" sz="2800" dirty="0"/>
              <a:t>Zoek waar u kunt bouwen!</a:t>
            </a:r>
          </a:p>
        </p:txBody>
      </p:sp>
      <p:pic>
        <p:nvPicPr>
          <p:cNvPr id="5" name="Picture 4" descr="A person with a backpack on a dirt path&#10;&#10;AI-generated content may be incorrect.">
            <a:extLst>
              <a:ext uri="{FF2B5EF4-FFF2-40B4-BE49-F238E27FC236}">
                <a16:creationId xmlns:a16="http://schemas.microsoft.com/office/drawing/2014/main" id="{4010E2EB-1D11-57FF-1759-06C0EECAF6FC}"/>
              </a:ext>
            </a:extLst>
          </p:cNvPr>
          <p:cNvPicPr>
            <a:picLocks noChangeAspect="1"/>
          </p:cNvPicPr>
          <p:nvPr/>
        </p:nvPicPr>
        <p:blipFill>
          <a:blip r:embed="rId2"/>
          <a:stretch>
            <a:fillRect/>
          </a:stretch>
        </p:blipFill>
        <p:spPr>
          <a:xfrm>
            <a:off x="391600" y="56104"/>
            <a:ext cx="3177395" cy="1787285"/>
          </a:xfrm>
          <a:prstGeom prst="rect">
            <a:avLst/>
          </a:prstGeom>
        </p:spPr>
      </p:pic>
      <p:sp>
        <p:nvSpPr>
          <p:cNvPr id="8" name="Rectangle: Rounded Corners 7">
            <a:extLst>
              <a:ext uri="{FF2B5EF4-FFF2-40B4-BE49-F238E27FC236}">
                <a16:creationId xmlns:a16="http://schemas.microsoft.com/office/drawing/2014/main" id="{DC33E967-27D7-00BE-8412-2774E4488C95}"/>
              </a:ext>
            </a:extLst>
          </p:cNvPr>
          <p:cNvSpPr/>
          <p:nvPr/>
        </p:nvSpPr>
        <p:spPr>
          <a:xfrm>
            <a:off x="165116" y="4507995"/>
            <a:ext cx="3856338"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2600" b="1" dirty="0">
                <a:solidFill>
                  <a:schemeClr val="bg1"/>
                </a:solidFill>
                <a:cs typeface="Aharoni" panose="02010803020104030203" pitchFamily="2" charset="-79"/>
              </a:rPr>
              <a:t>Prioriteit </a:t>
            </a:r>
            <a:r>
              <a:rPr lang="en-IE" sz="2600" dirty="0">
                <a:solidFill>
                  <a:schemeClr val="bg1"/>
                </a:solidFill>
                <a:cs typeface="Aharoni" panose="02010803020104030203" pitchFamily="2" charset="-79"/>
              </a:rPr>
              <a:t>(€)</a:t>
            </a:r>
          </a:p>
          <a:p>
            <a:pPr algn="ctr">
              <a:spcAft>
                <a:spcPts val="600"/>
              </a:spcAft>
            </a:pPr>
            <a:r>
              <a:rPr lang="en-IE" sz="2600" dirty="0">
                <a:solidFill>
                  <a:schemeClr val="bg1"/>
                </a:solidFill>
                <a:cs typeface="Aharoni" panose="02010803020104030203" pitchFamily="2" charset="-79"/>
              </a:rPr>
              <a:t>Zorg dat u de regelgeving op het gebied van planning en toerisme begrijpt.</a:t>
            </a:r>
          </a:p>
        </p:txBody>
      </p:sp>
    </p:spTree>
    <p:extLst>
      <p:ext uri="{BB962C8B-B14F-4D97-AF65-F5344CB8AC3E}">
        <p14:creationId xmlns:p14="http://schemas.microsoft.com/office/powerpoint/2010/main" val="294767837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15300</TotalTime>
  <Words>2775</Words>
  <Application>Microsoft Office PowerPoint</Application>
  <PresentationFormat>Widescreen</PresentationFormat>
  <Paragraphs>156</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Aharoni</vt:lpstr>
      <vt:lpstr>Aptos</vt:lpstr>
      <vt:lpstr>Arial</vt:lpstr>
      <vt:lpstr>Calibri</vt:lpstr>
      <vt:lpstr>Google Sans</vt:lpstr>
      <vt:lpstr>Montserrat</vt:lpstr>
      <vt:lpstr>Montserrat Light</vt:lpstr>
      <vt:lpstr>Open Sans</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docId:1D132895820C9C9DC217C6B2D19409FC</cp:keywords>
  <cp:lastModifiedBy>Laura Magan (MMS,Ireland)</cp:lastModifiedBy>
  <cp:revision>477</cp:revision>
  <dcterms:created xsi:type="dcterms:W3CDTF">2020-10-14T13:32:04Z</dcterms:created>
  <dcterms:modified xsi:type="dcterms:W3CDTF">2026-02-12T17:45:00Z</dcterms:modified>
</cp:coreProperties>
</file>