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27"/>
  </p:notesMasterIdLst>
  <p:sldIdLst>
    <p:sldId id="7695" r:id="rId5"/>
    <p:sldId id="7774" r:id="rId6"/>
    <p:sldId id="7775" r:id="rId7"/>
    <p:sldId id="7696" r:id="rId8"/>
    <p:sldId id="7776" r:id="rId9"/>
    <p:sldId id="7732" r:id="rId10"/>
    <p:sldId id="7762" r:id="rId11"/>
    <p:sldId id="7777" r:id="rId12"/>
    <p:sldId id="7733" r:id="rId13"/>
    <p:sldId id="7778" r:id="rId14"/>
    <p:sldId id="7779" r:id="rId15"/>
    <p:sldId id="7780" r:id="rId16"/>
    <p:sldId id="7810" r:id="rId17"/>
    <p:sldId id="7811" r:id="rId18"/>
    <p:sldId id="7812" r:id="rId19"/>
    <p:sldId id="7813" r:id="rId20"/>
    <p:sldId id="6446" r:id="rId21"/>
    <p:sldId id="7815" r:id="rId22"/>
    <p:sldId id="7820" r:id="rId23"/>
    <p:sldId id="7821" r:id="rId24"/>
    <p:sldId id="7822" r:id="rId25"/>
    <p:sldId id="782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82CCCA"/>
    <a:srgbClr val="E5BEAC"/>
    <a:srgbClr val="000000"/>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29" autoAdjust="0"/>
    <p:restoredTop sz="94683"/>
  </p:normalViewPr>
  <p:slideViewPr>
    <p:cSldViewPr snapToGrid="0">
      <p:cViewPr varScale="1">
        <p:scale>
          <a:sx n="101" d="100"/>
          <a:sy n="101" d="100"/>
        </p:scale>
        <p:origin x="648" y="186"/>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E9F96E-369B-E314-E1BC-C602EB77394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31819706-7B9E-0DF1-DAEE-246A6CDB28B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15F8EE29-BF26-6869-533D-DA267C93E62C}"/>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4159DE76-F750-630F-71FD-775A4BC8E2D2}"/>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88DBBF1-0634-C7C6-0533-02178AF7078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C9F1AB22-3600-6300-47B4-0251583243C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21614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14917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7A96A4B9-216D-EB89-3A27-47780AD5E5FE}"/>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0F1DD92F-683E-58CE-802B-5ADDDEE1D7B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8D964AC4-61E9-E44C-8330-3BA1A968A082}"/>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D18251D0-0D1F-E0B4-D80F-075FB458B09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01A33708-6FC0-7752-BE0F-214C2E786B66}"/>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C62A0646-9D41-078B-07BA-5C726A2C1337}"/>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15DD31D7-0BD0-94E0-51F3-B39BBB060903}"/>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52C210AF-8EFC-7B32-2D23-788700548C31}"/>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3BEED680-9A50-A367-8FD1-D1642F43C1BA}"/>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2959270D-32A2-BFC2-6CFD-36F8E96A9968}"/>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71752812-2C27-4095-8E48-0D04EC220E46}"/>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47B01EBF-4F0F-5275-9303-77C221167B06}"/>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0338B760-9812-069F-6AEB-0BB9BF2B7EC9}"/>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978CB3D5-2DF7-93A5-A6CC-0E07D8E62C9F}"/>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B3A21C84-315C-9F83-4654-3D060849A4A2}"/>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145829DE-9209-0919-CE20-A05E56AA39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3F555C85-9FFD-985A-0BA2-F204E97169BF}"/>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1D0BD224-F603-F5A4-1A35-0DE67E03446D}"/>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85699BE2-B4F0-F312-1826-7D1D1C24BB7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DB18C14B-B4C7-A81A-F82F-2B5E0A5E274B}"/>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2DE9D0D5-C960-7BE6-78A5-74AC8DD65A98}"/>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A3C27D9E-8DE9-21C9-BBFD-8AF628B282B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1D7E183B-5414-6B02-BAE6-C1BDF6A62BE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474419"/>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945168"/>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8173010B-FD79-1930-AEED-2AAFDE777EC6}"/>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182B4517-12A2-217E-C2CD-4542C0D8BDFB}"/>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6693515C-42FF-C9D3-077D-074EBDFD0FCB}"/>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FA1A1B50-28E5-67FF-EFE9-0664B5E1C12C}"/>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882B5327-0026-ABF5-9F2F-0BC6D5E3D320}"/>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28B435CC-3018-FA63-F43E-441CB5B9F483}"/>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B57C6F1B-2B72-FD97-471D-787DCBD22E0F}"/>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4B90DC7A-70AD-2368-3CE7-92002F75ABD5}"/>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8BF74736-E9DA-93D0-3C88-EFA7CD12F624}"/>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B2FD7A01-33CC-CD5F-E297-73C9F1BC570F}"/>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459246A0-D676-C2EF-AF8C-D9DF2E04F717}"/>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8" name="Text Placeholder 32">
            <a:extLst>
              <a:ext uri="{FF2B5EF4-FFF2-40B4-BE49-F238E27FC236}">
                <a16:creationId xmlns:a16="http://schemas.microsoft.com/office/drawing/2014/main" id="{867E5C25-3ADF-EE9E-37D6-1AE1AF1F6C27}"/>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C36020B5-1C86-63F9-208D-C22B4393A8D9}"/>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A4711814-4BBF-4078-CC94-225538CF3CE8}"/>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2C6FCA42-557A-EF44-1ADF-412558681462}"/>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AFA3B6B2-2DE5-669A-85C3-B84DF062C7E0}"/>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D87AF7C3-79F4-553E-A2B0-014D04717A32}"/>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DEE7166F-5746-D189-49B3-3BD5FD1B0865}"/>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136CAD5C-2A50-9BE5-EF26-9E2DCBA1EE4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59F40126-2084-808F-9D21-F16FC2277FD1}"/>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9DFE032D-8F39-D908-D400-D89B4496E4B1}"/>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DE05DC8A-FC4D-7D31-52B9-726377053FEF}"/>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94D7AD1A-50B1-ADE2-4F54-6121C1090E2B}"/>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CBE9C43C-2065-AB1B-7878-EBB68B2FB243}"/>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AE940F5F-97DD-9EB2-FA8C-F732A59297F4}"/>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28E16BD0-1432-55F5-48E7-18E89A86A9AB}"/>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446EC570-9F1E-D74A-9B69-6235967CBA83}"/>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62568711-87AA-D149-81FF-AB7AEBDCA0C3}"/>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87BE55DD-35E5-19BF-C876-BE2B10DB9417}"/>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FAD9F440-F5DE-FFD6-83AA-1D4D9085DEAF}"/>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2035EC35-0CBB-F55E-3C3D-60689DA65C7F}"/>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8AB9E43A-61FA-4E4C-EBFE-C3B2B4BC3EBF}"/>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7EAEA073-D46F-F22E-6EA6-A904F5B966B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2D03D0D1-36C0-37AA-33EA-5BAF3B2076EC}"/>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800432ED-D142-8471-ECEB-8D68D79EE180}"/>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78A73E2B-30F3-47EF-A597-BDD69129A5E2}"/>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E63DFBEC-BA51-1D84-2B39-9079A948E548}"/>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9C86220B-A562-8C64-7143-CC7C8BF5BE9B}"/>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1DD067E1-9462-86A5-A14F-CF66B585FD7D}"/>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4DF239AD-F70B-C3AB-46F8-FD0CF36322EC}"/>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5251104B-812A-BC01-1AA4-49D87A8ED7AD}"/>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B63FBF0A-22D9-C101-9E2C-F3BAC6158DC8}"/>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03">
    <p:spTree>
      <p:nvGrpSpPr>
        <p:cNvPr id="1" name=""/>
        <p:cNvGrpSpPr/>
        <p:nvPr/>
      </p:nvGrpSpPr>
      <p:grpSpPr>
        <a:xfrm>
          <a:off x="0" y="0"/>
          <a:ext cx="0" cy="0"/>
          <a:chOff x="0" y="0"/>
          <a:chExt cx="0" cy="0"/>
        </a:xfrm>
      </p:grpSpPr>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2" name="Freeform 11">
            <a:extLst>
              <a:ext uri="{FF2B5EF4-FFF2-40B4-BE49-F238E27FC236}">
                <a16:creationId xmlns:a16="http://schemas.microsoft.com/office/drawing/2014/main" id="{9569C2A4-DF18-DCB8-7A30-6DBFFB125524}"/>
              </a:ext>
            </a:extLst>
          </p:cNvPr>
          <p:cNvSpPr/>
          <p:nvPr userDrawn="1"/>
        </p:nvSpPr>
        <p:spPr>
          <a:xfrm rot="16200000">
            <a:off x="1285344" y="-146355"/>
            <a:ext cx="5241494" cy="7812182"/>
          </a:xfrm>
          <a:custGeom>
            <a:avLst/>
            <a:gdLst>
              <a:gd name="connsiteX0" fmla="*/ 4830629 w 4830629"/>
              <a:gd name="connsiteY0" fmla="*/ 0 h 7199809"/>
              <a:gd name="connsiteX1" fmla="*/ 4830629 w 4830629"/>
              <a:gd name="connsiteY1" fmla="*/ 579469 h 7199809"/>
              <a:gd name="connsiteX2" fmla="*/ 4830629 w 4830629"/>
              <a:gd name="connsiteY2" fmla="*/ 1106875 h 7199809"/>
              <a:gd name="connsiteX3" fmla="*/ 4830629 w 4830629"/>
              <a:gd name="connsiteY3" fmla="*/ 1984979 h 7199809"/>
              <a:gd name="connsiteX4" fmla="*/ 4830629 w 4830629"/>
              <a:gd name="connsiteY4" fmla="*/ 2097937 h 7199809"/>
              <a:gd name="connsiteX5" fmla="*/ 4830629 w 4830629"/>
              <a:gd name="connsiteY5" fmla="*/ 2205131 h 7199809"/>
              <a:gd name="connsiteX6" fmla="*/ 4830629 w 4830629"/>
              <a:gd name="connsiteY6" fmla="*/ 3204812 h 7199809"/>
              <a:gd name="connsiteX7" fmla="*/ 4830629 w 4830629"/>
              <a:gd name="connsiteY7" fmla="*/ 3243431 h 7199809"/>
              <a:gd name="connsiteX8" fmla="*/ 4830629 w 4830629"/>
              <a:gd name="connsiteY8" fmla="*/ 3312006 h 7199809"/>
              <a:gd name="connsiteX9" fmla="*/ 4830629 w 4830629"/>
              <a:gd name="connsiteY9" fmla="*/ 3379544 h 7199809"/>
              <a:gd name="connsiteX10" fmla="*/ 4830629 w 4830629"/>
              <a:gd name="connsiteY10" fmla="*/ 4648940 h 7199809"/>
              <a:gd name="connsiteX11" fmla="*/ 4825589 w 4830629"/>
              <a:gd name="connsiteY11" fmla="*/ 4648940 h 7199809"/>
              <a:gd name="connsiteX12" fmla="*/ 4830629 w 4830629"/>
              <a:gd name="connsiteY12" fmla="*/ 4785055 h 7199809"/>
              <a:gd name="connsiteX13" fmla="*/ 2415314 w 4830629"/>
              <a:gd name="connsiteY13" fmla="*/ 7199809 h 7199809"/>
              <a:gd name="connsiteX14" fmla="*/ 0 w 4830629"/>
              <a:gd name="connsiteY14" fmla="*/ 4785055 h 7199809"/>
              <a:gd name="connsiteX15" fmla="*/ 5041 w 4830629"/>
              <a:gd name="connsiteY15" fmla="*/ 4648940 h 7199809"/>
              <a:gd name="connsiteX16" fmla="*/ 0 w 4830629"/>
              <a:gd name="connsiteY16" fmla="*/ 4648940 h 7199809"/>
              <a:gd name="connsiteX17" fmla="*/ 0 w 4830629"/>
              <a:gd name="connsiteY17" fmla="*/ 3379544 h 7199809"/>
              <a:gd name="connsiteX18" fmla="*/ 0 w 4830629"/>
              <a:gd name="connsiteY18" fmla="*/ 3312005 h 7199809"/>
              <a:gd name="connsiteX19" fmla="*/ 0 w 4830629"/>
              <a:gd name="connsiteY19" fmla="*/ 3243430 h 7199809"/>
              <a:gd name="connsiteX20" fmla="*/ 0 w 4830629"/>
              <a:gd name="connsiteY20" fmla="*/ 3204812 h 7199809"/>
              <a:gd name="connsiteX21" fmla="*/ 0 w 4830629"/>
              <a:gd name="connsiteY21" fmla="*/ 2205130 h 7199809"/>
              <a:gd name="connsiteX22" fmla="*/ 0 w 4830629"/>
              <a:gd name="connsiteY22" fmla="*/ 2097936 h 7199809"/>
              <a:gd name="connsiteX23" fmla="*/ 0 w 4830629"/>
              <a:gd name="connsiteY23" fmla="*/ 1984979 h 7199809"/>
              <a:gd name="connsiteX24" fmla="*/ 0 w 4830629"/>
              <a:gd name="connsiteY24" fmla="*/ 1106875 h 7199809"/>
              <a:gd name="connsiteX25" fmla="*/ 0 w 4830629"/>
              <a:gd name="connsiteY25" fmla="*/ 579469 h 7199809"/>
              <a:gd name="connsiteX26" fmla="*/ 0 w 4830629"/>
              <a:gd name="connsiteY26" fmla="*/ 0 h 719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0629" h="7199809">
                <a:moveTo>
                  <a:pt x="4830629" y="0"/>
                </a:moveTo>
                <a:lnTo>
                  <a:pt x="4830629" y="579469"/>
                </a:lnTo>
                <a:lnTo>
                  <a:pt x="4830629" y="1106875"/>
                </a:lnTo>
                <a:lnTo>
                  <a:pt x="4830629" y="1984979"/>
                </a:lnTo>
                <a:lnTo>
                  <a:pt x="4830629" y="2097937"/>
                </a:lnTo>
                <a:lnTo>
                  <a:pt x="4830629" y="2205131"/>
                </a:lnTo>
                <a:lnTo>
                  <a:pt x="4830629" y="3204812"/>
                </a:lnTo>
                <a:lnTo>
                  <a:pt x="4830629" y="3243431"/>
                </a:lnTo>
                <a:lnTo>
                  <a:pt x="4830629" y="3312006"/>
                </a:lnTo>
                <a:lnTo>
                  <a:pt x="4830629" y="3379544"/>
                </a:lnTo>
                <a:lnTo>
                  <a:pt x="4830629" y="4648940"/>
                </a:lnTo>
                <a:lnTo>
                  <a:pt x="4825589" y="4648940"/>
                </a:lnTo>
                <a:cubicBezTo>
                  <a:pt x="4830629" y="4694312"/>
                  <a:pt x="4830629" y="4739685"/>
                  <a:pt x="4830629" y="4785055"/>
                </a:cubicBezTo>
                <a:cubicBezTo>
                  <a:pt x="4830629" y="6120985"/>
                  <a:pt x="3751555" y="7199809"/>
                  <a:pt x="2415314" y="7199809"/>
                </a:cubicBezTo>
                <a:cubicBezTo>
                  <a:pt x="1079077" y="7199809"/>
                  <a:pt x="0" y="6115941"/>
                  <a:pt x="0" y="4785055"/>
                </a:cubicBezTo>
                <a:cubicBezTo>
                  <a:pt x="0" y="4739685"/>
                  <a:pt x="0" y="4689270"/>
                  <a:pt x="5041" y="4648940"/>
                </a:cubicBezTo>
                <a:lnTo>
                  <a:pt x="0" y="4648940"/>
                </a:lnTo>
                <a:lnTo>
                  <a:pt x="0" y="3379544"/>
                </a:lnTo>
                <a:lnTo>
                  <a:pt x="0" y="3312005"/>
                </a:lnTo>
                <a:lnTo>
                  <a:pt x="0" y="3243430"/>
                </a:lnTo>
                <a:lnTo>
                  <a:pt x="0" y="3204812"/>
                </a:lnTo>
                <a:lnTo>
                  <a:pt x="0" y="2205130"/>
                </a:lnTo>
                <a:lnTo>
                  <a:pt x="0" y="2097936"/>
                </a:lnTo>
                <a:lnTo>
                  <a:pt x="0" y="1984979"/>
                </a:lnTo>
                <a:lnTo>
                  <a:pt x="0" y="1106875"/>
                </a:lnTo>
                <a:lnTo>
                  <a:pt x="0" y="579469"/>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Picture Placeholder 12">
            <a:extLst>
              <a:ext uri="{FF2B5EF4-FFF2-40B4-BE49-F238E27FC236}">
                <a16:creationId xmlns:a16="http://schemas.microsoft.com/office/drawing/2014/main" id="{537FDB8B-B56E-1FD3-5E8B-C5B4BE9A32BC}"/>
              </a:ext>
            </a:extLst>
          </p:cNvPr>
          <p:cNvSpPr>
            <a:spLocks noGrp="1"/>
          </p:cNvSpPr>
          <p:nvPr>
            <p:ph type="pic" sz="quarter" idx="19"/>
          </p:nvPr>
        </p:nvSpPr>
        <p:spPr>
          <a:xfrm>
            <a:off x="6132863" y="1297871"/>
            <a:ext cx="6059137" cy="4421141"/>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D1824979-9C3A-1C52-FE7A-F9E87914A7EF}"/>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FF846969-399A-8083-5C69-612006EC8910}"/>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INNOVATIEVE TOERISTISCHE VERBLIJVEN ONTWERPEN</a:t>
            </a:r>
          </a:p>
        </p:txBody>
      </p:sp>
      <p:sp>
        <p:nvSpPr>
          <p:cNvPr id="7" name="Slide Number Placeholder 5">
            <a:extLst>
              <a:ext uri="{FF2B5EF4-FFF2-40B4-BE49-F238E27FC236}">
                <a16:creationId xmlns:a16="http://schemas.microsoft.com/office/drawing/2014/main" id="{4AEADF41-7EAE-D9CB-274D-703B86B847A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6"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9" descr="A room with a bed and a chair&#10;&#10;AI-generated content may be incorrect.">
            <a:extLst>
              <a:ext uri="{FF2B5EF4-FFF2-40B4-BE49-F238E27FC236}">
                <a16:creationId xmlns:a16="http://schemas.microsoft.com/office/drawing/2014/main" id="{3D27BE38-1FB3-6D2D-4C9E-AD4E7E7FFCCC}"/>
              </a:ext>
            </a:extLst>
          </p:cNvPr>
          <p:cNvPicPr>
            <a:picLocks noGrp="1" noChangeAspect="1"/>
          </p:cNvPicPr>
          <p:nvPr>
            <p:ph type="pic" sz="quarter" idx="19"/>
          </p:nvPr>
        </p:nvPicPr>
        <p:blipFill>
          <a:blip r:embed="rId2"/>
          <a:srcRect t="23065" b="23065"/>
          <a:stretch>
            <a:fillRect/>
          </a:stretch>
        </p:blipFill>
        <p:spPr>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p:spPr>
      </p:pic>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80616" y="2473711"/>
            <a:ext cx="5089964" cy="697353"/>
          </a:xfrm>
        </p:spPr>
        <p:txBody>
          <a:bodyPr lIns="91440" tIns="45720" rIns="91440" bIns="45720" anchor="t">
            <a:noAutofit/>
          </a:bodyPr>
          <a:lstStyle/>
          <a:p>
            <a:r>
              <a:rPr lang="en-GB" dirty="0"/>
              <a:t>Module 3 </a:t>
            </a:r>
            <a:r>
              <a:rPr lang="en-GB" b="0" dirty="0"/>
              <a:t>(Deel 1)</a:t>
            </a:r>
          </a:p>
          <a:p>
            <a:endParaRPr lang="en-GB" dirty="0"/>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80616" y="3429000"/>
            <a:ext cx="4611316" cy="697353"/>
          </a:xfrm>
        </p:spPr>
        <p:txBody>
          <a:bodyPr lIns="91440" tIns="45720" rIns="91440" bIns="45720" anchor="t">
            <a:noAutofit/>
          </a:bodyPr>
          <a:lstStyle/>
          <a:p>
            <a:pPr defTabSz="777514">
              <a:lnSpc>
                <a:spcPts val="3340"/>
              </a:lnSpc>
              <a:spcBef>
                <a:spcPts val="0"/>
              </a:spcBef>
              <a:defRPr/>
            </a:pPr>
            <a:r>
              <a:rPr lang="en-GB" sz="3200" dirty="0">
                <a:ea typeface="Calibri"/>
                <a:cs typeface="Calibri"/>
              </a:rPr>
              <a:t>Ontwerpen van duurzame en plaatsgebonden accommodatie</a:t>
            </a:r>
          </a:p>
          <a:p>
            <a:pPr defTabSz="777514">
              <a:lnSpc>
                <a:spcPts val="3340"/>
              </a:lnSpc>
              <a:spcBef>
                <a:spcPts val="0"/>
              </a:spcBef>
              <a:defRPr/>
            </a:pPr>
            <a:endParaRPr lang="en-GB" sz="3200" dirty="0">
              <a:ea typeface="Calibri"/>
              <a:cs typeface="Calibri"/>
            </a:endParaRP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dirty="0" err="1"/>
              <a:t>www.epicstays.eu</a:t>
            </a:r>
            <a:endParaRPr lang="en-GB" sz="3200" dirty="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6120830" y="2249394"/>
            <a:ext cx="3580276" cy="2659133"/>
          </a:xfrm>
          <a:prstGeom prst="rect">
            <a:avLst/>
          </a:prstGeom>
        </p:spPr>
      </p:pic>
      <p:sp>
        <p:nvSpPr>
          <p:cNvPr id="11" name="Text Placeholder 10">
            <a:extLst>
              <a:ext uri="{FF2B5EF4-FFF2-40B4-BE49-F238E27FC236}">
                <a16:creationId xmlns:a16="http://schemas.microsoft.com/office/drawing/2014/main" id="{1C5AD9F2-07CA-46B6-D7BC-FBB9262431A9}"/>
              </a:ext>
            </a:extLst>
          </p:cNvPr>
          <p:cNvSpPr>
            <a:spLocks noGrp="1"/>
          </p:cNvSpPr>
          <p:nvPr>
            <p:ph type="body" sz="quarter" idx="65"/>
          </p:nvPr>
        </p:nvSpPr>
        <p:spPr>
          <a:xfrm>
            <a:off x="7806267" y="778060"/>
            <a:ext cx="4385733" cy="452458"/>
          </a:xfrm>
          <a:solidFill>
            <a:srgbClr val="EC7C69"/>
          </a:solidFill>
        </p:spPr>
        <p:txBody>
          <a:bodyPr/>
          <a:lstStyle/>
          <a:p>
            <a:pPr algn="ctr"/>
            <a:r>
              <a:rPr lang="en-GB" sz="1200" dirty="0"/>
              <a:t>Fotocredits: Gaia's Spheres B&amp;B, Italië</a:t>
            </a:r>
          </a:p>
        </p:txBody>
      </p:sp>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97CD2-5687-E60A-7F98-FED3D3CBF080}"/>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75454C5-2ECE-C731-4AED-6DDFBDD8D194}"/>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6393FD8F-9442-F53A-937E-058F409235B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a:t>
            </a:r>
            <a:r>
              <a:rPr lang="en-US" dirty="0"/>
              <a:t> 4 belangrijke leergebieden</a:t>
            </a:r>
          </a:p>
        </p:txBody>
      </p:sp>
      <p:sp>
        <p:nvSpPr>
          <p:cNvPr id="13" name="Slide Number Placeholder 5">
            <a:extLst>
              <a:ext uri="{FF2B5EF4-FFF2-40B4-BE49-F238E27FC236}">
                <a16:creationId xmlns:a16="http://schemas.microsoft.com/office/drawing/2014/main" id="{5081B7FA-BDF6-0DCC-BA09-B4D8A808933A}"/>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10</a:t>
            </a:fld>
            <a:endParaRPr lang="fr-CA" sz="1200" dirty="0"/>
          </a:p>
        </p:txBody>
      </p:sp>
      <p:sp>
        <p:nvSpPr>
          <p:cNvPr id="8" name="Text Placeholder 1">
            <a:extLst>
              <a:ext uri="{FF2B5EF4-FFF2-40B4-BE49-F238E27FC236}">
                <a16:creationId xmlns:a16="http://schemas.microsoft.com/office/drawing/2014/main" id="{E72A05C2-D898-927E-A127-42B4E809B11D}"/>
              </a:ext>
            </a:extLst>
          </p:cNvPr>
          <p:cNvSpPr txBox="1">
            <a:spLocks/>
          </p:cNvSpPr>
          <p:nvPr/>
        </p:nvSpPr>
        <p:spPr>
          <a:xfrm>
            <a:off x="1779518" y="2227953"/>
            <a:ext cx="4976882"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Modulaire en geprefabriceerde oplossingen verkennen: </a:t>
            </a:r>
          </a:p>
          <a:p>
            <a:pPr>
              <a:lnSpc>
                <a:spcPts val="2480"/>
              </a:lnSpc>
            </a:pPr>
            <a:endParaRPr lang="en-GB" sz="2400" b="1" dirty="0"/>
          </a:p>
          <a:p>
            <a:pPr>
              <a:lnSpc>
                <a:spcPts val="2380"/>
              </a:lnSpc>
            </a:pPr>
            <a:r>
              <a:rPr lang="en-IE" sz="2200" dirty="0"/>
              <a:t>Ontdek hoe vooraf gebouwde, modulaire of verplaatsbare units snelle, kosteneffectieve en milieuvriendelijke huisvestingsopties kunnen bieden. Leer waar deze modellen het meest effectief zijn, welke logistieke overwegingen erbij komen kijken en hoe ze kunnen worden aangepast aan landelijke of natuurlijke landschappen.</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AF85D9E8-C642-4976-D80A-FD1BB275C04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0" name="Freeform 9">
            <a:extLst>
              <a:ext uri="{FF2B5EF4-FFF2-40B4-BE49-F238E27FC236}">
                <a16:creationId xmlns:a16="http://schemas.microsoft.com/office/drawing/2014/main" id="{164A9723-03F9-4BF7-A1DC-CB30BBF3CEFC}"/>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AA538536-9507-0563-73CE-DF7194934F3F}"/>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1874166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476D8-957C-F94D-EEC1-7B941D488D31}"/>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0A7B7D00-BA75-4963-2D2A-11B74F319401}"/>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292D96AD-0C52-D2E8-CE52-546BB428143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a:t>
            </a:r>
            <a:r>
              <a:rPr lang="en-US" dirty="0"/>
              <a:t> 4 belangrijke leergebieden</a:t>
            </a:r>
          </a:p>
        </p:txBody>
      </p:sp>
      <p:sp>
        <p:nvSpPr>
          <p:cNvPr id="13" name="Slide Number Placeholder 5">
            <a:extLst>
              <a:ext uri="{FF2B5EF4-FFF2-40B4-BE49-F238E27FC236}">
                <a16:creationId xmlns:a16="http://schemas.microsoft.com/office/drawing/2014/main" id="{593A1291-FE8D-DA30-8E3D-DBEE4644C345}"/>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11</a:t>
            </a:fld>
            <a:endParaRPr lang="fr-CA" sz="1200" dirty="0"/>
          </a:p>
        </p:txBody>
      </p:sp>
      <p:sp>
        <p:nvSpPr>
          <p:cNvPr id="8" name="Text Placeholder 1">
            <a:extLst>
              <a:ext uri="{FF2B5EF4-FFF2-40B4-BE49-F238E27FC236}">
                <a16:creationId xmlns:a16="http://schemas.microsoft.com/office/drawing/2014/main" id="{75D0547E-7BF9-8BF1-1BF1-8927F4F06EA4}"/>
              </a:ext>
            </a:extLst>
          </p:cNvPr>
          <p:cNvSpPr txBox="1">
            <a:spLocks/>
          </p:cNvSpPr>
          <p:nvPr/>
        </p:nvSpPr>
        <p:spPr>
          <a:xfrm>
            <a:off x="1779518" y="2227953"/>
            <a:ext cx="4638215"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Ontwerpen met een lage milieu-impact</a:t>
            </a:r>
          </a:p>
          <a:p>
            <a:pPr>
              <a:lnSpc>
                <a:spcPts val="2480"/>
              </a:lnSpc>
            </a:pPr>
            <a:endParaRPr lang="en-GB" sz="2400" b="1" dirty="0"/>
          </a:p>
          <a:p>
            <a:pPr>
              <a:lnSpc>
                <a:spcPts val="2380"/>
              </a:lnSpc>
            </a:pPr>
            <a:r>
              <a:rPr lang="en-IE" sz="2200" dirty="0"/>
              <a:t>Begrijp de principes van lichtgewicht constructies, minimale funderingssystemen en bioklimatologische aanpassing. Leer hoe u uw ecologische voetafdruk kunt verkleinen en tegelijkertijd comfort en kwaliteit kunt bieden, door gebruik te maken van geschikte materialen en lichte infrastructuur. </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8902D8DE-0E1D-90F2-F209-CE9C6DB1F40B}"/>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03</a:t>
            </a:r>
            <a:endParaRPr lang="en-GB" sz="6600" b="1" dirty="0">
              <a:solidFill>
                <a:schemeClr val="bg1"/>
              </a:solidFill>
            </a:endParaRPr>
          </a:p>
        </p:txBody>
      </p:sp>
      <p:sp>
        <p:nvSpPr>
          <p:cNvPr id="10" name="Freeform 9">
            <a:extLst>
              <a:ext uri="{FF2B5EF4-FFF2-40B4-BE49-F238E27FC236}">
                <a16:creationId xmlns:a16="http://schemas.microsoft.com/office/drawing/2014/main" id="{DD138224-C6BC-EF41-6596-9B43F4568F08}"/>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1535DB37-1BEA-D10D-3B91-30A05D0DD4B9}"/>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564471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B0157-7829-3EFD-0176-9906D4907BBA}"/>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C253DB6B-A2DB-246A-DBCC-E5E329B5451A}"/>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3D74A46B-A5BF-CEB7-26FA-1982E85BB952}"/>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a:t>
            </a:r>
            <a:r>
              <a:rPr lang="en-US" dirty="0"/>
              <a:t> 4 belangrijke leergebieden</a:t>
            </a:r>
          </a:p>
        </p:txBody>
      </p:sp>
      <p:sp>
        <p:nvSpPr>
          <p:cNvPr id="13" name="Slide Number Placeholder 5">
            <a:extLst>
              <a:ext uri="{FF2B5EF4-FFF2-40B4-BE49-F238E27FC236}">
                <a16:creationId xmlns:a16="http://schemas.microsoft.com/office/drawing/2014/main" id="{28A5A0AD-BD41-DB6F-98D6-01E638249EDA}"/>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12</a:t>
            </a:fld>
            <a:endParaRPr lang="fr-CA" sz="1200" dirty="0"/>
          </a:p>
        </p:txBody>
      </p:sp>
      <p:sp>
        <p:nvSpPr>
          <p:cNvPr id="8" name="Text Placeholder 1">
            <a:extLst>
              <a:ext uri="{FF2B5EF4-FFF2-40B4-BE49-F238E27FC236}">
                <a16:creationId xmlns:a16="http://schemas.microsoft.com/office/drawing/2014/main" id="{89A0A881-D6BD-427B-D3DA-B97BC76F4CC9}"/>
              </a:ext>
            </a:extLst>
          </p:cNvPr>
          <p:cNvSpPr txBox="1">
            <a:spLocks/>
          </p:cNvSpPr>
          <p:nvPr/>
        </p:nvSpPr>
        <p:spPr>
          <a:xfrm>
            <a:off x="1779518" y="2227953"/>
            <a:ext cx="4638215"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Creatieve oplossingen voor infrastructurele uitdagingen</a:t>
            </a:r>
          </a:p>
          <a:p>
            <a:pPr>
              <a:lnSpc>
                <a:spcPts val="2480"/>
              </a:lnSpc>
            </a:pPr>
            <a:endParaRPr lang="en-GB" sz="2400" b="1" dirty="0"/>
          </a:p>
          <a:p>
            <a:pPr>
              <a:lnSpc>
                <a:spcPts val="2380"/>
              </a:lnSpc>
            </a:pPr>
            <a:r>
              <a:rPr lang="en-IE" sz="2200" dirty="0"/>
              <a:t>Veel plattelandsgebieden hebben geen water, elektriciteit of afvalverwerkingssystemen. In dit deel worden creatieve, conforme off-grid oplossingen onderzocht, zoals droge sanitaire voorzieningen, zonne-energie en regenwateropvang, waarmee alternatieve accommodaties duurzaam kunnen functioneren in afgelegen of infrastructuurarme omgevingen.</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3C22B44E-F0A7-4448-7100-2B537F9D443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04</a:t>
            </a:r>
            <a:endParaRPr lang="en-GB" sz="6600" b="1" dirty="0">
              <a:solidFill>
                <a:schemeClr val="bg1"/>
              </a:solidFill>
            </a:endParaRPr>
          </a:p>
        </p:txBody>
      </p:sp>
      <p:sp>
        <p:nvSpPr>
          <p:cNvPr id="10" name="Freeform 9">
            <a:extLst>
              <a:ext uri="{FF2B5EF4-FFF2-40B4-BE49-F238E27FC236}">
                <a16:creationId xmlns:a16="http://schemas.microsoft.com/office/drawing/2014/main" id="{C768E4BE-F75C-B2CA-83EF-90EE0158BDC3}"/>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9AE1D163-F897-C0ED-055C-9869750BE9FB}"/>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2739972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4061943" y="886031"/>
            <a:ext cx="6634632" cy="803654"/>
          </a:xfrm>
          <a:prstGeom prst="rect">
            <a:avLst/>
          </a:prstGeom>
        </p:spPr>
        <p:txBody>
          <a:bodyPr/>
          <a:lstStyle/>
          <a:p>
            <a:pPr>
              <a:lnSpc>
                <a:spcPts val="2960"/>
              </a:lnSpc>
            </a:pPr>
            <a:r>
              <a:rPr lang="en-GB" dirty="0"/>
              <a:t>Bestaande gebouwen beoordelen en herbestemmen</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4061943" y="2035220"/>
            <a:ext cx="682619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Het opzetten van een uniek en duurzaam alternatief accommodatiebedrijf vereist meer dan alleen visie en creativiteit – het vereist een slim gebruik van wat er al bestaat. In landelijke en peri-urbane gebieden, waar de middelen beperkt kunnen zijn, kan het aanpassen van bestaande gebouwen een kosteneffectieve, cultureel gevoelige en ecologisch duurzame oplossing bieden.</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 Van voormalige scholen en schuren tot historische huizen of ongebruikte openbare ruimtes: deze gebouwen kunnen worden omgevormd tot aantrekkelijke gastenverblijven. </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pic>
        <p:nvPicPr>
          <p:cNvPr id="2" name="Picture 1">
            <a:extLst>
              <a:ext uri="{FF2B5EF4-FFF2-40B4-BE49-F238E27FC236}">
                <a16:creationId xmlns:a16="http://schemas.microsoft.com/office/drawing/2014/main" id="{15A0BBDD-E142-453B-2AA8-41E0AA025CB3}"/>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12269" y="4478838"/>
            <a:ext cx="3580276" cy="2659133"/>
          </a:xfrm>
          <a:prstGeom prst="rect">
            <a:avLst/>
          </a:prstGeom>
        </p:spPr>
      </p:pic>
    </p:spTree>
    <p:extLst>
      <p:ext uri="{BB962C8B-B14F-4D97-AF65-F5344CB8AC3E}">
        <p14:creationId xmlns:p14="http://schemas.microsoft.com/office/powerpoint/2010/main" val="3823705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52118-C88C-8DD9-A413-FCA768F64D4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85E7917-7B0B-7784-C17C-B6F8AF04ACFA}"/>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69B8510E-28EB-0D6C-4DFF-6E4188EA6877}"/>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635AB9C2-1090-736F-56D2-27527718512D}"/>
              </a:ext>
            </a:extLst>
          </p:cNvPr>
          <p:cNvSpPr>
            <a:spLocks noGrp="1"/>
          </p:cNvSpPr>
          <p:nvPr>
            <p:ph type="body" sz="quarter" idx="16"/>
          </p:nvPr>
        </p:nvSpPr>
        <p:spPr>
          <a:xfrm>
            <a:off x="4061943" y="886031"/>
            <a:ext cx="6606057" cy="803654"/>
          </a:xfrm>
          <a:prstGeom prst="rect">
            <a:avLst/>
          </a:prstGeom>
        </p:spPr>
        <p:txBody>
          <a:bodyPr/>
          <a:lstStyle/>
          <a:p>
            <a:pPr>
              <a:lnSpc>
                <a:spcPts val="2960"/>
              </a:lnSpc>
            </a:pPr>
            <a:r>
              <a:rPr lang="en-GB" dirty="0"/>
              <a:t>Bestaande gebouwen beoordelen en herbestemmen</a:t>
            </a:r>
          </a:p>
          <a:p>
            <a:pPr>
              <a:lnSpc>
                <a:spcPts val="2960"/>
              </a:lnSpc>
            </a:pPr>
            <a:endParaRPr lang="en-GB" sz="2800" dirty="0"/>
          </a:p>
        </p:txBody>
      </p:sp>
      <p:sp>
        <p:nvSpPr>
          <p:cNvPr id="4" name="Text Placeholder 3">
            <a:extLst>
              <a:ext uri="{FF2B5EF4-FFF2-40B4-BE49-F238E27FC236}">
                <a16:creationId xmlns:a16="http://schemas.microsoft.com/office/drawing/2014/main" id="{FE8D733C-AAF4-52A5-907C-2B652A748D9D}"/>
              </a:ext>
            </a:extLst>
          </p:cNvPr>
          <p:cNvSpPr>
            <a:spLocks noGrp="1"/>
          </p:cNvSpPr>
          <p:nvPr>
            <p:ph type="body" sz="quarter" idx="21"/>
          </p:nvPr>
        </p:nvSpPr>
        <p:spPr>
          <a:xfrm>
            <a:off x="4061943" y="2198785"/>
            <a:ext cx="703648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Dit leergebied reikt u de tools aan om het potentieel van dergelijke gebouwen te evalueren. U leert hoe u de structurele en ruimtelijke geschiktheid van onderbenutte activa kunt beoordelen, renovatiemogelijkheden kunt verkennen die de lokale identiteit behouden, en hoe u ontwerpkeuzes kunt afstemmen op de context van milieu en regelgeving.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Door de inhoud te volgen, kunt u het potentieel voor hergebruik van een gebouw identificeren, belangrijke structurele en operationele aanpassingen plannen en uw ontwerpkeuzes koppelen aan bredere doelstellingen op het gebied van duurzaamheid en toeristische ontwikkeling.</a:t>
            </a:r>
          </a:p>
          <a:p>
            <a:pPr>
              <a:lnSpc>
                <a:spcPts val="2340"/>
              </a:lnSpc>
            </a:pPr>
            <a:endParaRPr lang="en-US" sz="2200" dirty="0"/>
          </a:p>
        </p:txBody>
      </p:sp>
      <p:sp>
        <p:nvSpPr>
          <p:cNvPr id="11" name="Slide Number Placeholder 5">
            <a:extLst>
              <a:ext uri="{FF2B5EF4-FFF2-40B4-BE49-F238E27FC236}">
                <a16:creationId xmlns:a16="http://schemas.microsoft.com/office/drawing/2014/main" id="{AB92AE1E-B69A-7947-9F70-29647F89026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pic>
        <p:nvPicPr>
          <p:cNvPr id="2" name="Picture 1">
            <a:extLst>
              <a:ext uri="{FF2B5EF4-FFF2-40B4-BE49-F238E27FC236}">
                <a16:creationId xmlns:a16="http://schemas.microsoft.com/office/drawing/2014/main" id="{D595A842-3013-FBD5-F7C1-AB91B955C442}"/>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12269" y="4478838"/>
            <a:ext cx="3580276" cy="2659133"/>
          </a:xfrm>
          <a:prstGeom prst="rect">
            <a:avLst/>
          </a:prstGeom>
        </p:spPr>
      </p:pic>
    </p:spTree>
    <p:extLst>
      <p:ext uri="{BB962C8B-B14F-4D97-AF65-F5344CB8AC3E}">
        <p14:creationId xmlns:p14="http://schemas.microsoft.com/office/powerpoint/2010/main" val="4226328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3851D-DD6E-C8F4-AB2E-4CE470BC5B7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78E59E15-8DC7-037C-87FD-646EF6EE2F58}"/>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0" name="Straight Connector 9">
            <a:extLst>
              <a:ext uri="{FF2B5EF4-FFF2-40B4-BE49-F238E27FC236}">
                <a16:creationId xmlns:a16="http://schemas.microsoft.com/office/drawing/2014/main" id="{381F02A7-8357-5FF4-8D7C-2338F2E527C1}"/>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A8D848C5-3925-849A-ACD8-255978B60A4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
        <p:nvSpPr>
          <p:cNvPr id="6" name="Freeform 5">
            <a:extLst>
              <a:ext uri="{FF2B5EF4-FFF2-40B4-BE49-F238E27FC236}">
                <a16:creationId xmlns:a16="http://schemas.microsoft.com/office/drawing/2014/main" id="{5213C0C5-2B03-80F8-90AF-EBBCB58BFD4A}"/>
              </a:ext>
            </a:extLst>
          </p:cNvPr>
          <p:cNvSpPr/>
          <p:nvPr/>
        </p:nvSpPr>
        <p:spPr>
          <a:xfrm>
            <a:off x="7897347" y="2206558"/>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62665" r="-55997"/>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C1C56BF4-B0D5-A217-0534-8A7CB5EE902C}"/>
              </a:ext>
            </a:extLst>
          </p:cNvPr>
          <p:cNvGrpSpPr/>
          <p:nvPr/>
        </p:nvGrpSpPr>
        <p:grpSpPr>
          <a:xfrm>
            <a:off x="7365688" y="5807853"/>
            <a:ext cx="2957756" cy="554397"/>
            <a:chOff x="1800741" y="6353467"/>
            <a:chExt cx="3253859" cy="554397"/>
          </a:xfrm>
        </p:grpSpPr>
        <p:sp>
          <p:nvSpPr>
            <p:cNvPr id="12" name="object 3">
              <a:extLst>
                <a:ext uri="{FF2B5EF4-FFF2-40B4-BE49-F238E27FC236}">
                  <a16:creationId xmlns:a16="http://schemas.microsoft.com/office/drawing/2014/main" id="{B59F7467-C456-1AC2-E7FF-919BA5A1654A}"/>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3AFA95C2-033D-EAF7-3F70-A5797B8FABCF}"/>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Kerk </a:t>
              </a:r>
              <a:r>
                <a:rPr lang="en-IE" sz="1200" dirty="0" err="1"/>
                <a:t>Blonduos</a:t>
              </a:r>
              <a:r>
                <a:rPr lang="en-IE" sz="1200" dirty="0"/>
                <a:t>, IJsland</a:t>
              </a:r>
            </a:p>
          </p:txBody>
        </p:sp>
      </p:grpSp>
      <p:sp>
        <p:nvSpPr>
          <p:cNvPr id="4" name="Text Placeholder 5">
            <a:extLst>
              <a:ext uri="{FF2B5EF4-FFF2-40B4-BE49-F238E27FC236}">
                <a16:creationId xmlns:a16="http://schemas.microsoft.com/office/drawing/2014/main" id="{A967C370-516D-A378-FBAB-351283AC93C9}"/>
              </a:ext>
            </a:extLst>
          </p:cNvPr>
          <p:cNvSpPr txBox="1">
            <a:spLocks/>
          </p:cNvSpPr>
          <p:nvPr/>
        </p:nvSpPr>
        <p:spPr>
          <a:xfrm>
            <a:off x="629645" y="1358896"/>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Waarom hergebruik zinvol is</a:t>
            </a:r>
          </a:p>
          <a:p>
            <a:pPr>
              <a:lnSpc>
                <a:spcPts val="2900"/>
              </a:lnSpc>
            </a:pPr>
            <a:endParaRPr lang="en-US" dirty="0"/>
          </a:p>
        </p:txBody>
      </p:sp>
      <p:sp>
        <p:nvSpPr>
          <p:cNvPr id="5" name="Text Placeholder 4">
            <a:extLst>
              <a:ext uri="{FF2B5EF4-FFF2-40B4-BE49-F238E27FC236}">
                <a16:creationId xmlns:a16="http://schemas.microsoft.com/office/drawing/2014/main" id="{EAF0BCB2-97E5-BCC9-E184-24B9956D3D48}"/>
              </a:ext>
            </a:extLst>
          </p:cNvPr>
          <p:cNvSpPr txBox="1">
            <a:spLocks/>
          </p:cNvSpPr>
          <p:nvPr/>
        </p:nvSpPr>
        <p:spPr>
          <a:xfrm>
            <a:off x="629645" y="1845103"/>
            <a:ext cx="726770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Het herbestemmen van bestaande gebouwen is niet alleen een praktische beslissing, het is ook een krachtige strategie voor duurzame toeristische ontwikkeling. In veel landelijke gebieden hebben verlaten of in onbruik geraakte gebouwen, zoals oude boerderijen, scholen of historische huizen, vaak een grote culturele betekenis. In plaats van deze ruimtes verder te laten vervallen, kunnen ondernemers ze door adaptief hergebruik nieuw leven inblazen, waardoor de lokale identiteit behouden blijft en de impact op het milieu wordt verminderd.</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Deze aanpak vermindert de vraag naar nieuwe bouwmaterialen aanzienlijk en minimaliseert het landgebruik, waardoor het een koolstofarm alternatief is voor nieuwbouw. De energie die al in bestaande gebouwen aanwezig is – energie die eerder bij de bouw is gebruikt – betekent dat er minder uitstoot wordt gegenereerd bij de transformatie ervan.</a:t>
            </a:r>
          </a:p>
        </p:txBody>
      </p:sp>
      <p:pic>
        <p:nvPicPr>
          <p:cNvPr id="13" name="Picture 12">
            <a:extLst>
              <a:ext uri="{FF2B5EF4-FFF2-40B4-BE49-F238E27FC236}">
                <a16:creationId xmlns:a16="http://schemas.microsoft.com/office/drawing/2014/main" id="{30ED4200-CD24-9477-53EA-8098F98A33AF}"/>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0691765" y="-65160"/>
            <a:ext cx="3580276" cy="2659133"/>
          </a:xfrm>
          <a:prstGeom prst="rect">
            <a:avLst/>
          </a:prstGeom>
        </p:spPr>
      </p:pic>
    </p:spTree>
    <p:extLst>
      <p:ext uri="{BB962C8B-B14F-4D97-AF65-F5344CB8AC3E}">
        <p14:creationId xmlns:p14="http://schemas.microsoft.com/office/powerpoint/2010/main" val="3984304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E58D4-3510-8BAA-6E62-F0EA2B97FCBA}"/>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6B93F393-B21F-2062-B81A-CF7BEB010C82}"/>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0" name="Straight Connector 9">
            <a:extLst>
              <a:ext uri="{FF2B5EF4-FFF2-40B4-BE49-F238E27FC236}">
                <a16:creationId xmlns:a16="http://schemas.microsoft.com/office/drawing/2014/main" id="{22989568-67CB-604C-E888-036C6505C2CB}"/>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0421E4D5-1A1B-C683-A468-F46BE592859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
        <p:nvSpPr>
          <p:cNvPr id="6" name="Freeform 5">
            <a:extLst>
              <a:ext uri="{FF2B5EF4-FFF2-40B4-BE49-F238E27FC236}">
                <a16:creationId xmlns:a16="http://schemas.microsoft.com/office/drawing/2014/main" id="{704A993C-467E-60BE-14F0-E0453FD03F7C}"/>
              </a:ext>
            </a:extLst>
          </p:cNvPr>
          <p:cNvSpPr/>
          <p:nvPr/>
        </p:nvSpPr>
        <p:spPr>
          <a:xfrm rot="16200000">
            <a:off x="7775867" y="-262278"/>
            <a:ext cx="3840044" cy="499222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4133" t="392" r="-23141" b="-392"/>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62EFC98F-A835-1DA6-3F4E-3D059F9A053F}"/>
              </a:ext>
            </a:extLst>
          </p:cNvPr>
          <p:cNvGrpSpPr/>
          <p:nvPr/>
        </p:nvGrpSpPr>
        <p:grpSpPr>
          <a:xfrm>
            <a:off x="9234244" y="3891725"/>
            <a:ext cx="2957756" cy="554397"/>
            <a:chOff x="1800741" y="6353467"/>
            <a:chExt cx="3253859" cy="554397"/>
          </a:xfrm>
        </p:grpSpPr>
        <p:sp>
          <p:nvSpPr>
            <p:cNvPr id="12" name="object 3">
              <a:extLst>
                <a:ext uri="{FF2B5EF4-FFF2-40B4-BE49-F238E27FC236}">
                  <a16:creationId xmlns:a16="http://schemas.microsoft.com/office/drawing/2014/main" id="{D5296FBC-F022-5C79-0017-AF7CBADF97D8}"/>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42300B0B-F896-F2CD-74DB-330BD61581D3}"/>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err="1"/>
                <a:t>Fossatun </a:t>
              </a:r>
              <a:r>
                <a:rPr lang="en-IE" sz="1200" dirty="0"/>
                <a:t>Pods &amp; Cottages, IJsland</a:t>
              </a:r>
            </a:p>
          </p:txBody>
        </p:sp>
      </p:grpSp>
      <p:sp>
        <p:nvSpPr>
          <p:cNvPr id="4" name="Text Placeholder 5">
            <a:extLst>
              <a:ext uri="{FF2B5EF4-FFF2-40B4-BE49-F238E27FC236}">
                <a16:creationId xmlns:a16="http://schemas.microsoft.com/office/drawing/2014/main" id="{AB99B5CF-4496-26DE-652A-6CE6FFE8FEF2}"/>
              </a:ext>
            </a:extLst>
          </p:cNvPr>
          <p:cNvSpPr txBox="1">
            <a:spLocks/>
          </p:cNvSpPr>
          <p:nvPr/>
        </p:nvSpPr>
        <p:spPr>
          <a:xfrm>
            <a:off x="629645" y="1358896"/>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Waarom adaptief hergebruik zinvol is</a:t>
            </a:r>
          </a:p>
          <a:p>
            <a:pPr>
              <a:lnSpc>
                <a:spcPts val="2900"/>
              </a:lnSpc>
            </a:pPr>
            <a:endParaRPr lang="en-US" dirty="0"/>
          </a:p>
        </p:txBody>
      </p:sp>
      <p:sp>
        <p:nvSpPr>
          <p:cNvPr id="5" name="Text Placeholder 4">
            <a:extLst>
              <a:ext uri="{FF2B5EF4-FFF2-40B4-BE49-F238E27FC236}">
                <a16:creationId xmlns:a16="http://schemas.microsoft.com/office/drawing/2014/main" id="{7513CCC9-F3EB-D07C-96D9-35A610A850DD}"/>
              </a:ext>
            </a:extLst>
          </p:cNvPr>
          <p:cNvSpPr txBox="1">
            <a:spLocks/>
          </p:cNvSpPr>
          <p:nvPr/>
        </p:nvSpPr>
        <p:spPr>
          <a:xfrm>
            <a:off x="629644" y="2062925"/>
            <a:ext cx="636382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Maar adaptief hergebruik gaat niet alleen over duurzaamheid – het creëert ook marktwaarde. Gasten zijn steeds meer op zoek naar authentieke ervaringen met een rijk verhaal. Een gerestaureerd 19e-eeuws herenhuis, een omgebouwde stal of een oude molen vertellen een uniek verhaal dat bezoekers verbindt met de geest van de plek. Deze gebouwen, die vroeger over het hoofd werden gezien, kunnen nu memorabele bestemmingen worden die de lokale economie stimuleren en de trots van de gemeenschap aanwakkeren.</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Door de culturele, ecologische en economische voordelen van adaptief hergebruik te begrijpen, bent u beter in staat om veelbelovende gebouwen in uw omgeving te identificeren en hun potentieel als levendige alternatieve accommodaties te zien.</a:t>
            </a:r>
          </a:p>
          <a:p>
            <a:pPr indent="0">
              <a:lnSpc>
                <a:spcPts val="2240"/>
              </a:lnSpc>
              <a:buClr>
                <a:srgbClr val="459597"/>
              </a:buClr>
            </a:pPr>
            <a:endParaRPr lang="en-GB" sz="2200" dirty="0">
              <a:solidFill>
                <a:srgbClr val="414141"/>
              </a:solidFill>
            </a:endParaRPr>
          </a:p>
        </p:txBody>
      </p:sp>
      <p:pic>
        <p:nvPicPr>
          <p:cNvPr id="13" name="Picture 12">
            <a:extLst>
              <a:ext uri="{FF2B5EF4-FFF2-40B4-BE49-F238E27FC236}">
                <a16:creationId xmlns:a16="http://schemas.microsoft.com/office/drawing/2014/main" id="{C6B0E933-1555-5395-E46A-F0C1160FD5E2}"/>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570133" y="4533307"/>
            <a:ext cx="3580276" cy="2659133"/>
          </a:xfrm>
          <a:prstGeom prst="rect">
            <a:avLst/>
          </a:prstGeom>
        </p:spPr>
      </p:pic>
    </p:spTree>
    <p:extLst>
      <p:ext uri="{BB962C8B-B14F-4D97-AF65-F5344CB8AC3E}">
        <p14:creationId xmlns:p14="http://schemas.microsoft.com/office/powerpoint/2010/main" val="23069513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98945-6976-E5C4-E898-F75A0FCADD20}"/>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645D95CB-60C6-9237-21DC-4EF62AFC6D61}"/>
              </a:ext>
            </a:extLst>
          </p:cNvPr>
          <p:cNvSpPr>
            <a:spLocks noGrp="1"/>
          </p:cNvSpPr>
          <p:nvPr>
            <p:ph type="body" sz="quarter" idx="65"/>
          </p:nvPr>
        </p:nvSpPr>
        <p:spPr/>
        <p:txBody>
          <a:bodyPr/>
          <a:lstStyle/>
          <a:p>
            <a:pPr algn="ctr"/>
            <a:r>
              <a:rPr lang="en-GB" sz="1200" dirty="0"/>
              <a:t>Fotocredits: </a:t>
            </a:r>
            <a:r>
              <a:rPr lang="en-GB" sz="1200" dirty="0" err="1"/>
              <a:t>Meridaunia</a:t>
            </a:r>
            <a:endParaRPr lang="en-GB" sz="1200" dirty="0"/>
          </a:p>
        </p:txBody>
      </p:sp>
      <p:pic>
        <p:nvPicPr>
          <p:cNvPr id="13" name="Segnaposto immagine 12" descr="Immagine che contiene aria aperta, edificio, erba, cielo&#10;&#10;Il contenuto generato dall'IA potrebbe non essere corretto.">
            <a:extLst>
              <a:ext uri="{FF2B5EF4-FFF2-40B4-BE49-F238E27FC236}">
                <a16:creationId xmlns:a16="http://schemas.microsoft.com/office/drawing/2014/main" id="{2B4AABCA-FD94-D482-AEFF-DE0728AAEA68}"/>
              </a:ext>
            </a:extLst>
          </p:cNvPr>
          <p:cNvPicPr>
            <a:picLocks noGrp="1" noChangeAspect="1"/>
          </p:cNvPicPr>
          <p:nvPr>
            <p:ph type="pic" sz="quarter" idx="13"/>
          </p:nvPr>
        </p:nvPicPr>
        <p:blipFill>
          <a:blip r:embed="rId2"/>
          <a:srcRect l="13100" r="13100"/>
          <a:stretch>
            <a:fillRect/>
          </a:stretch>
        </p:blipFill>
        <p:spPr/>
      </p:pic>
      <p:sp>
        <p:nvSpPr>
          <p:cNvPr id="7" name="Text Placeholder 3">
            <a:extLst>
              <a:ext uri="{FF2B5EF4-FFF2-40B4-BE49-F238E27FC236}">
                <a16:creationId xmlns:a16="http://schemas.microsoft.com/office/drawing/2014/main" id="{AA707FEF-0A94-86E2-5CF6-BB0779E3340D}"/>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9" name="Straight Connector 8">
            <a:extLst>
              <a:ext uri="{FF2B5EF4-FFF2-40B4-BE49-F238E27FC236}">
                <a16:creationId xmlns:a16="http://schemas.microsoft.com/office/drawing/2014/main" id="{590B818F-A75A-459C-6C83-B0A4180E8F1F}"/>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CB3916D9-A923-5F1D-726B-05CF021275C4}"/>
              </a:ext>
            </a:extLst>
          </p:cNvPr>
          <p:cNvSpPr txBox="1">
            <a:spLocks/>
          </p:cNvSpPr>
          <p:nvPr/>
        </p:nvSpPr>
        <p:spPr>
          <a:xfrm>
            <a:off x="629645" y="2035618"/>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Eerste beoordeling van het gebouw</a:t>
            </a:r>
          </a:p>
          <a:p>
            <a:pPr>
              <a:lnSpc>
                <a:spcPts val="2900"/>
              </a:lnSpc>
            </a:pPr>
            <a:endParaRPr lang="en-US" dirty="0"/>
          </a:p>
        </p:txBody>
      </p:sp>
      <p:sp>
        <p:nvSpPr>
          <p:cNvPr id="11" name="Text Placeholder 4">
            <a:extLst>
              <a:ext uri="{FF2B5EF4-FFF2-40B4-BE49-F238E27FC236}">
                <a16:creationId xmlns:a16="http://schemas.microsoft.com/office/drawing/2014/main" id="{520AFC2D-F0C6-2456-DAAE-1F933A261073}"/>
              </a:ext>
            </a:extLst>
          </p:cNvPr>
          <p:cNvSpPr txBox="1">
            <a:spLocks/>
          </p:cNvSpPr>
          <p:nvPr/>
        </p:nvSpPr>
        <p:spPr>
          <a:xfrm>
            <a:off x="629644" y="2739647"/>
            <a:ext cx="5466356"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Voordat u een leegstaand gebouw kunt omvormen tot een bloeiende alternatieve accommodatie, moet u eerst beoordelen of de ruimte echt geschikt is voor herbestemming.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Dit betekent dat u verder moet kijken dan alleen de esthetiek en kritische vragen moet stellen over de structuur, juridische aspecten en functionaliteit die bepalend zijn voor het succes van uw project.</a:t>
            </a:r>
          </a:p>
          <a:p>
            <a:pPr indent="0">
              <a:lnSpc>
                <a:spcPts val="2240"/>
              </a:lnSpc>
              <a:buClr>
                <a:srgbClr val="459597"/>
              </a:buClr>
            </a:pPr>
            <a:endParaRPr lang="en-GB" sz="2200" dirty="0">
              <a:solidFill>
                <a:srgbClr val="414141"/>
              </a:solidFill>
            </a:endParaRPr>
          </a:p>
        </p:txBody>
      </p:sp>
      <p:sp>
        <p:nvSpPr>
          <p:cNvPr id="19" name="Slide Number Placeholder 5">
            <a:extLst>
              <a:ext uri="{FF2B5EF4-FFF2-40B4-BE49-F238E27FC236}">
                <a16:creationId xmlns:a16="http://schemas.microsoft.com/office/drawing/2014/main" id="{8C132C6A-2EE0-8A19-2CB2-78CB4EDCA55D}"/>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17</a:t>
            </a:fld>
            <a:endParaRPr lang="fr-CA" sz="1200" dirty="0"/>
          </a:p>
        </p:txBody>
      </p:sp>
    </p:spTree>
    <p:extLst>
      <p:ext uri="{BB962C8B-B14F-4D97-AF65-F5344CB8AC3E}">
        <p14:creationId xmlns:p14="http://schemas.microsoft.com/office/powerpoint/2010/main" val="41499005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E84F5-D4F9-306A-20B7-BF44AEFB45BD}"/>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EADFDE20-9CD3-FA29-86D3-D9CA678EC41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pic>
        <p:nvPicPr>
          <p:cNvPr id="13" name="Picture 12">
            <a:extLst>
              <a:ext uri="{FF2B5EF4-FFF2-40B4-BE49-F238E27FC236}">
                <a16:creationId xmlns:a16="http://schemas.microsoft.com/office/drawing/2014/main" id="{CAF4FF68-53C2-29BB-1291-CD5C72EA692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7755995" y="4542613"/>
            <a:ext cx="3580276" cy="2659133"/>
          </a:xfrm>
          <a:prstGeom prst="rect">
            <a:avLst/>
          </a:prstGeom>
        </p:spPr>
      </p:pic>
      <p:sp>
        <p:nvSpPr>
          <p:cNvPr id="2" name="Text Placeholder 3">
            <a:extLst>
              <a:ext uri="{FF2B5EF4-FFF2-40B4-BE49-F238E27FC236}">
                <a16:creationId xmlns:a16="http://schemas.microsoft.com/office/drawing/2014/main" id="{CD23431A-EB93-C0F8-53ED-F1D36814A8B2}"/>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3" name="Straight Connector 2">
            <a:extLst>
              <a:ext uri="{FF2B5EF4-FFF2-40B4-BE49-F238E27FC236}">
                <a16:creationId xmlns:a16="http://schemas.microsoft.com/office/drawing/2014/main" id="{BC4D1F7A-2081-5303-FAAF-CD7D2D9C3F1E}"/>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388845FC-BE2C-BAA9-EA9F-DBC7A0EE527D}"/>
              </a:ext>
            </a:extLst>
          </p:cNvPr>
          <p:cNvSpPr txBox="1">
            <a:spLocks/>
          </p:cNvSpPr>
          <p:nvPr/>
        </p:nvSpPr>
        <p:spPr>
          <a:xfrm>
            <a:off x="629645" y="1483390"/>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Eerste beoordeling van het gebouw</a:t>
            </a:r>
          </a:p>
          <a:p>
            <a:pPr>
              <a:lnSpc>
                <a:spcPts val="2900"/>
              </a:lnSpc>
            </a:pPr>
            <a:endParaRPr lang="en-US" dirty="0"/>
          </a:p>
        </p:txBody>
      </p:sp>
      <p:sp>
        <p:nvSpPr>
          <p:cNvPr id="15" name="Text Placeholder 4">
            <a:extLst>
              <a:ext uri="{FF2B5EF4-FFF2-40B4-BE49-F238E27FC236}">
                <a16:creationId xmlns:a16="http://schemas.microsoft.com/office/drawing/2014/main" id="{F8CFCE59-AE74-3BD7-1554-C7C431A15F5E}"/>
              </a:ext>
            </a:extLst>
          </p:cNvPr>
          <p:cNvSpPr>
            <a:spLocks noGrp="1"/>
          </p:cNvSpPr>
          <p:nvPr>
            <p:ph type="body" sz="quarter" idx="18"/>
          </p:nvPr>
        </p:nvSpPr>
        <p:spPr>
          <a:xfrm>
            <a:off x="629643" y="2316440"/>
            <a:ext cx="7771407" cy="3499183"/>
          </a:xfrm>
        </p:spPr>
        <p:txBody>
          <a:bodyPr lIns="91440" tIns="45720" rIns="91440" bIns="45720" anchor="t"/>
          <a:lstStyle/>
          <a:p>
            <a:pPr>
              <a:lnSpc>
                <a:spcPts val="2380"/>
              </a:lnSpc>
            </a:pPr>
            <a:r>
              <a:rPr lang="it-IT" sz="2200" dirty="0">
                <a:solidFill>
                  <a:srgbClr val="414141"/>
                </a:solidFill>
              </a:rPr>
              <a:t>Een grondige </a:t>
            </a:r>
            <a:r>
              <a:rPr lang="it-IT" sz="2200" b="1" dirty="0">
                <a:solidFill>
                  <a:srgbClr val="414141"/>
                </a:solidFill>
              </a:rPr>
              <a:t>haalbaarheidsbeoordeling </a:t>
            </a:r>
            <a:r>
              <a:rPr lang="it-IT" sz="2200" dirty="0">
                <a:solidFill>
                  <a:srgbClr val="414141"/>
                </a:solidFill>
              </a:rPr>
              <a:t>begint met het evalueren van </a:t>
            </a:r>
            <a:r>
              <a:rPr lang="it-IT" sz="2200" b="1" dirty="0">
                <a:solidFill>
                  <a:srgbClr val="414141"/>
                </a:solidFill>
              </a:rPr>
              <a:t>de structurele integriteit</a:t>
            </a:r>
            <a:r>
              <a:rPr lang="it-IT" sz="2200" dirty="0">
                <a:solidFill>
                  <a:srgbClr val="414141"/>
                </a:solidFill>
              </a:rPr>
              <a:t>. Is de fundering stabiel? Zijn de muren en het dak in goede staat? Door in een vroeg stadium vast te stellen of een gebouw </a:t>
            </a:r>
            <a:r>
              <a:rPr lang="it-IT" sz="2200" dirty="0" err="1">
                <a:solidFill>
                  <a:srgbClr val="414141"/>
                </a:solidFill>
              </a:rPr>
              <a:t>veilig</a:t>
            </a:r>
            <a:r>
              <a:rPr lang="it-IT" sz="2200" dirty="0">
                <a:solidFill>
                  <a:srgbClr val="414141"/>
                </a:solidFill>
              </a:rPr>
              <a:t> kan worden </a:t>
            </a:r>
            <a:r>
              <a:rPr lang="it-IT" sz="2200" dirty="0" err="1">
                <a:solidFill>
                  <a:srgbClr val="414141"/>
                </a:solidFill>
              </a:rPr>
              <a:t>gerenoveerd </a:t>
            </a:r>
            <a:r>
              <a:rPr lang="it-IT" sz="2200" dirty="0">
                <a:solidFill>
                  <a:srgbClr val="414141"/>
                </a:solidFill>
              </a:rPr>
              <a:t>– of dat het </a:t>
            </a:r>
            <a:r>
              <a:rPr lang="it-IT" sz="2200" dirty="0" err="1">
                <a:solidFill>
                  <a:srgbClr val="414141"/>
                </a:solidFill>
              </a:rPr>
              <a:t>aanzienlijk</a:t>
            </a:r>
            <a:r>
              <a:rPr lang="it-IT" sz="2200" dirty="0">
                <a:solidFill>
                  <a:srgbClr val="414141"/>
                </a:solidFill>
              </a:rPr>
              <a:t> moet </a:t>
            </a:r>
            <a:r>
              <a:rPr lang="it-IT" sz="2200" dirty="0" err="1">
                <a:solidFill>
                  <a:srgbClr val="414141"/>
                </a:solidFill>
              </a:rPr>
              <a:t>worden versterkt </a:t>
            </a:r>
            <a:r>
              <a:rPr lang="it-IT" sz="2200" dirty="0">
                <a:solidFill>
                  <a:srgbClr val="414141"/>
                </a:solidFill>
              </a:rPr>
              <a:t>– bespaart u tijd en onverwachte kosten op de lange termijn.</a:t>
            </a:r>
          </a:p>
          <a:p>
            <a:pPr>
              <a:lnSpc>
                <a:spcPts val="2380"/>
              </a:lnSpc>
            </a:pPr>
            <a:endParaRPr lang="it-IT" sz="2200" dirty="0">
              <a:solidFill>
                <a:srgbClr val="414141"/>
              </a:solidFill>
            </a:endParaRPr>
          </a:p>
          <a:p>
            <a:pPr>
              <a:lnSpc>
                <a:spcPts val="2380"/>
              </a:lnSpc>
            </a:pPr>
            <a:r>
              <a:rPr lang="it-IT" sz="2200" dirty="0">
                <a:solidFill>
                  <a:srgbClr val="414141"/>
                </a:solidFill>
              </a:rPr>
              <a:t>Bekijk vervolgens </a:t>
            </a:r>
            <a:r>
              <a:rPr lang="it-IT" sz="2200" b="1" dirty="0">
                <a:solidFill>
                  <a:srgbClr val="414141"/>
                </a:solidFill>
              </a:rPr>
              <a:t>de toegang tot basisvoorzieningen</a:t>
            </a:r>
            <a:r>
              <a:rPr lang="it-IT" sz="2200" dirty="0">
                <a:solidFill>
                  <a:srgbClr val="414141"/>
                </a:solidFill>
              </a:rPr>
              <a:t>. Kan het gebouw worden aangesloten op essentiële voorzieningen zoals elektriciteit, stromend water en riolering? Vooral in landelijke gebieden kunnen off-grid of low-impact oplossingen nodig zijn, en de kosten en logistiek van de installatie van deze systemen moeten in uw planning worden meegenomen.</a:t>
            </a:r>
            <a:endParaRPr lang="it-IT" sz="2200" dirty="0">
              <a:solidFill>
                <a:srgbClr val="414141"/>
              </a:solidFill>
              <a:ea typeface="Calibri" panose="020F0502020204030204"/>
              <a:cs typeface="Calibri" panose="020F0502020204030204"/>
            </a:endParaRPr>
          </a:p>
        </p:txBody>
      </p:sp>
    </p:spTree>
    <p:extLst>
      <p:ext uri="{BB962C8B-B14F-4D97-AF65-F5344CB8AC3E}">
        <p14:creationId xmlns:p14="http://schemas.microsoft.com/office/powerpoint/2010/main" val="31223495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4DA71-0ECF-5796-E117-8DDB883A6557}"/>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9D957549-5CB1-7E66-7FB8-7ADD47544E5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19</a:t>
            </a:fld>
            <a:endParaRPr lang="fr-CA" sz="1200" dirty="0"/>
          </a:p>
        </p:txBody>
      </p:sp>
      <p:sp>
        <p:nvSpPr>
          <p:cNvPr id="6" name="Freeform 5">
            <a:extLst>
              <a:ext uri="{FF2B5EF4-FFF2-40B4-BE49-F238E27FC236}">
                <a16:creationId xmlns:a16="http://schemas.microsoft.com/office/drawing/2014/main" id="{01E4603A-50A4-9710-6CCA-A2B908E8923E}"/>
              </a:ext>
            </a:extLst>
          </p:cNvPr>
          <p:cNvSpPr/>
          <p:nvPr/>
        </p:nvSpPr>
        <p:spPr>
          <a:xfrm rot="16200000">
            <a:off x="7489168" y="110492"/>
            <a:ext cx="4089343" cy="5316321"/>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5747" t="411" r="-22799" b="-411"/>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20A53214-D2A4-BB1F-7D34-B5489143DA3E}"/>
              </a:ext>
            </a:extLst>
          </p:cNvPr>
          <p:cNvGrpSpPr/>
          <p:nvPr/>
        </p:nvGrpSpPr>
        <p:grpSpPr>
          <a:xfrm>
            <a:off x="9258300" y="463571"/>
            <a:ext cx="2933700" cy="554397"/>
            <a:chOff x="1800741" y="6353467"/>
            <a:chExt cx="3253859" cy="554397"/>
          </a:xfrm>
        </p:grpSpPr>
        <p:sp>
          <p:nvSpPr>
            <p:cNvPr id="12" name="object 3">
              <a:extLst>
                <a:ext uri="{FF2B5EF4-FFF2-40B4-BE49-F238E27FC236}">
                  <a16:creationId xmlns:a16="http://schemas.microsoft.com/office/drawing/2014/main" id="{045921F7-3328-1269-CAF6-2A06702B34F0}"/>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B4B0F7AF-A1AA-219C-27EA-39481515044C}"/>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a:t>Panoramic Glass Lodge, IJsland</a:t>
              </a:r>
            </a:p>
          </p:txBody>
        </p:sp>
      </p:grpSp>
      <p:pic>
        <p:nvPicPr>
          <p:cNvPr id="13" name="Picture 12">
            <a:extLst>
              <a:ext uri="{FF2B5EF4-FFF2-40B4-BE49-F238E27FC236}">
                <a16:creationId xmlns:a16="http://schemas.microsoft.com/office/drawing/2014/main" id="{064DC545-CBF4-D7E5-A6A1-447587F7BE9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570133" y="4533307"/>
            <a:ext cx="3580276" cy="2659133"/>
          </a:xfrm>
          <a:prstGeom prst="rect">
            <a:avLst/>
          </a:prstGeom>
        </p:spPr>
      </p:pic>
      <p:sp>
        <p:nvSpPr>
          <p:cNvPr id="2" name="Text Placeholder 3">
            <a:extLst>
              <a:ext uri="{FF2B5EF4-FFF2-40B4-BE49-F238E27FC236}">
                <a16:creationId xmlns:a16="http://schemas.microsoft.com/office/drawing/2014/main" id="{EFC7F127-34C5-9565-FBFE-71E39E962FF6}"/>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3" name="Straight Connector 2">
            <a:extLst>
              <a:ext uri="{FF2B5EF4-FFF2-40B4-BE49-F238E27FC236}">
                <a16:creationId xmlns:a16="http://schemas.microsoft.com/office/drawing/2014/main" id="{682AC21E-CD69-8A6C-AAD8-885EA41D1A14}"/>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FDD53C6B-D0EB-B5C1-FC02-4297F12795BF}"/>
              </a:ext>
            </a:extLst>
          </p:cNvPr>
          <p:cNvSpPr txBox="1">
            <a:spLocks/>
          </p:cNvSpPr>
          <p:nvPr/>
        </p:nvSpPr>
        <p:spPr>
          <a:xfrm>
            <a:off x="629645" y="1483390"/>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Eerste beoordeling van het gebouw</a:t>
            </a:r>
          </a:p>
          <a:p>
            <a:pPr>
              <a:lnSpc>
                <a:spcPts val="2900"/>
              </a:lnSpc>
            </a:pPr>
            <a:endParaRPr lang="en-US" dirty="0"/>
          </a:p>
        </p:txBody>
      </p:sp>
      <p:sp>
        <p:nvSpPr>
          <p:cNvPr id="15" name="Text Placeholder 4">
            <a:extLst>
              <a:ext uri="{FF2B5EF4-FFF2-40B4-BE49-F238E27FC236}">
                <a16:creationId xmlns:a16="http://schemas.microsoft.com/office/drawing/2014/main" id="{D80316DC-D3D7-7804-6E4D-DFBE86FD1539}"/>
              </a:ext>
            </a:extLst>
          </p:cNvPr>
          <p:cNvSpPr>
            <a:spLocks noGrp="1"/>
          </p:cNvSpPr>
          <p:nvPr>
            <p:ph type="body" sz="quarter" idx="18"/>
          </p:nvPr>
        </p:nvSpPr>
        <p:spPr>
          <a:xfrm>
            <a:off x="629643" y="2316440"/>
            <a:ext cx="5616391" cy="3499183"/>
          </a:xfrm>
        </p:spPr>
        <p:txBody>
          <a:bodyPr lIns="91440" tIns="45720" rIns="91440" bIns="45720" anchor="t"/>
          <a:lstStyle/>
          <a:p>
            <a:pPr>
              <a:lnSpc>
                <a:spcPts val="2380"/>
              </a:lnSpc>
            </a:pPr>
            <a:r>
              <a:rPr lang="it-IT" sz="2200" dirty="0" err="1">
                <a:solidFill>
                  <a:srgbClr val="414141"/>
                </a:solidFill>
              </a:rPr>
              <a:t>U </a:t>
            </a:r>
            <a:r>
              <a:rPr lang="it-IT" sz="2200" dirty="0">
                <a:solidFill>
                  <a:srgbClr val="414141"/>
                </a:solidFill>
              </a:rPr>
              <a:t>moet ook op de hoogte zijn van </a:t>
            </a:r>
            <a:r>
              <a:rPr lang="it-IT" sz="2200" b="1" dirty="0">
                <a:solidFill>
                  <a:srgbClr val="414141"/>
                </a:solidFill>
              </a:rPr>
              <a:t>de lokale bestemmingsplannen en bouwvoorschriften</a:t>
            </a:r>
            <a:r>
              <a:rPr lang="it-IT" sz="2200" dirty="0">
                <a:solidFill>
                  <a:srgbClr val="414141"/>
                </a:solidFill>
              </a:rPr>
              <a:t>. Het feit dat een gebouw bestaat, betekent niet automatisch dat het goedgekeurd is voor toeristisch gebruik. Neem contact op met de lokale autoriteiten om te controleren of de ruimte legaal kan worden omgebouwd tot gastenverblijf en om te weten te komen welke renovaties zijn </a:t>
            </a:r>
            <a:r>
              <a:rPr lang="it-IT" sz="2200" dirty="0" err="1">
                <a:solidFill>
                  <a:srgbClr val="414141"/>
                </a:solidFill>
              </a:rPr>
              <a:t>toegestaan</a:t>
            </a:r>
            <a:r>
              <a:rPr lang="it-IT" sz="2200" dirty="0">
                <a:solidFill>
                  <a:srgbClr val="414141"/>
                </a:solidFill>
              </a:rPr>
              <a:t>, </a:t>
            </a:r>
            <a:r>
              <a:rPr lang="it-IT" sz="2200" dirty="0" err="1">
                <a:solidFill>
                  <a:srgbClr val="414141"/>
                </a:solidFill>
              </a:rPr>
              <a:t>vooral </a:t>
            </a:r>
            <a:r>
              <a:rPr lang="it-IT" sz="2200" dirty="0">
                <a:solidFill>
                  <a:srgbClr val="414141"/>
                </a:solidFill>
              </a:rPr>
              <a:t>in beschermde of erfgoedgebieden.</a:t>
            </a:r>
            <a:endParaRPr lang="it-IT" sz="2200" dirty="0">
              <a:solidFill>
                <a:srgbClr val="414141"/>
              </a:solidFill>
              <a:ea typeface="Calibri" panose="020F0502020204030204"/>
              <a:cs typeface="Calibri" panose="020F0502020204030204"/>
            </a:endParaRPr>
          </a:p>
        </p:txBody>
      </p:sp>
    </p:spTree>
    <p:extLst>
      <p:ext uri="{BB962C8B-B14F-4D97-AF65-F5344CB8AC3E}">
        <p14:creationId xmlns:p14="http://schemas.microsoft.com/office/powerpoint/2010/main" val="4008714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1" y="2536482"/>
            <a:ext cx="5015940" cy="3066422"/>
          </a:xfrm>
        </p:spPr>
        <p:txBody>
          <a:bodyPr>
            <a:noAutofit/>
          </a:bodyPr>
          <a:lstStyle/>
          <a:p>
            <a:pPr>
              <a:lnSpc>
                <a:spcPts val="3900"/>
              </a:lnSpc>
            </a:pPr>
            <a:r>
              <a:rPr lang="en-GB" sz="4000" b="1" dirty="0"/>
              <a:t>Sectie 1 </a:t>
            </a:r>
          </a:p>
          <a:p>
            <a:pPr>
              <a:lnSpc>
                <a:spcPts val="3900"/>
              </a:lnSpc>
            </a:pPr>
            <a:endParaRPr lang="en-GB" sz="4000" dirty="0"/>
          </a:p>
          <a:p>
            <a:pPr>
              <a:lnSpc>
                <a:spcPts val="3900"/>
              </a:lnSpc>
            </a:pPr>
            <a:r>
              <a:rPr lang="en-GB" sz="4000" dirty="0"/>
              <a:t>Slimme start: gebouwen aanpassen en gebruikmaken van kant-en-klare units</a:t>
            </a:r>
          </a:p>
          <a:p>
            <a:pPr>
              <a:lnSpc>
                <a:spcPts val="3900"/>
              </a:lnSpc>
            </a:pPr>
            <a:endParaRPr lang="en-GB" sz="4000" dirty="0"/>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5000" b="1" dirty="0"/>
              <a:t>Module 3 </a:t>
            </a:r>
            <a:r>
              <a:rPr lang="en-IE" sz="5000" dirty="0"/>
              <a:t>(Deel 1)</a:t>
            </a: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
        <p:nvSpPr>
          <p:cNvPr id="13" name="Text Placeholder 12">
            <a:extLst>
              <a:ext uri="{FF2B5EF4-FFF2-40B4-BE49-F238E27FC236}">
                <a16:creationId xmlns:a16="http://schemas.microsoft.com/office/drawing/2014/main" id="{3EF016B2-31BD-512C-E3F3-F7E8B8284C03}"/>
              </a:ext>
            </a:extLst>
          </p:cNvPr>
          <p:cNvSpPr>
            <a:spLocks noGrp="1"/>
          </p:cNvSpPr>
          <p:nvPr>
            <p:ph type="body" sz="quarter" idx="65"/>
          </p:nvPr>
        </p:nvSpPr>
        <p:spPr/>
        <p:txBody>
          <a:bodyPr/>
          <a:lstStyle/>
          <a:p>
            <a:pPr algn="ctr"/>
            <a:r>
              <a:rPr lang="en-IE" sz="1200" dirty="0"/>
              <a:t>Fotocredits: Cantina Al </a:t>
            </a:r>
            <a:r>
              <a:rPr lang="en-IE" sz="1200" dirty="0" err="1"/>
              <a:t>Silter</a:t>
            </a:r>
            <a:r>
              <a:rPr lang="en-IE" sz="1200" dirty="0"/>
              <a:t>, Italië</a:t>
            </a:r>
          </a:p>
        </p:txBody>
      </p:sp>
      <p:pic>
        <p:nvPicPr>
          <p:cNvPr id="8" name="Picture Placeholder 8" descr="A room with a bed and tub&#10;&#10;AI-generated content may be incorrect.">
            <a:extLst>
              <a:ext uri="{FF2B5EF4-FFF2-40B4-BE49-F238E27FC236}">
                <a16:creationId xmlns:a16="http://schemas.microsoft.com/office/drawing/2014/main" id="{8832E517-35E3-7D02-7AD1-5964A80D2D78}"/>
              </a:ext>
            </a:extLst>
          </p:cNvPr>
          <p:cNvPicPr>
            <a:picLocks noGrp="1" noChangeAspect="1"/>
          </p:cNvPicPr>
          <p:nvPr>
            <p:ph type="pic" sz="quarter" idx="19"/>
          </p:nvPr>
        </p:nvPicPr>
        <p:blipFill>
          <a:blip r:embed="rId3"/>
          <a:srcRect t="6870" b="6870"/>
          <a:stretch>
            <a:fillRect/>
          </a:stretch>
        </p:blipFill>
        <p:spPr/>
      </p:pic>
    </p:spTree>
    <p:extLst>
      <p:ext uri="{BB962C8B-B14F-4D97-AF65-F5344CB8AC3E}">
        <p14:creationId xmlns:p14="http://schemas.microsoft.com/office/powerpoint/2010/main" val="1721721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BCA2A-479A-D759-F68C-3D9ADFC5D809}"/>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37F5045B-570E-D949-8B77-685C8BA5CC6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20</a:t>
            </a:fld>
            <a:endParaRPr lang="fr-CA" sz="1200" dirty="0"/>
          </a:p>
        </p:txBody>
      </p:sp>
      <p:sp>
        <p:nvSpPr>
          <p:cNvPr id="2" name="Text Placeholder 3">
            <a:extLst>
              <a:ext uri="{FF2B5EF4-FFF2-40B4-BE49-F238E27FC236}">
                <a16:creationId xmlns:a16="http://schemas.microsoft.com/office/drawing/2014/main" id="{87E1F92E-AE59-944B-A431-A0BEB0B03D3D}"/>
              </a:ext>
            </a:extLst>
          </p:cNvPr>
          <p:cNvSpPr txBox="1">
            <a:spLocks/>
          </p:cNvSpPr>
          <p:nvPr/>
        </p:nvSpPr>
        <p:spPr>
          <a:xfrm>
            <a:off x="5049245" y="532942"/>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3" name="Straight Connector 2">
            <a:extLst>
              <a:ext uri="{FF2B5EF4-FFF2-40B4-BE49-F238E27FC236}">
                <a16:creationId xmlns:a16="http://schemas.microsoft.com/office/drawing/2014/main" id="{2EB7970C-7A87-C4F6-29C4-82C2523E3057}"/>
              </a:ext>
            </a:extLst>
          </p:cNvPr>
          <p:cNvCxnSpPr>
            <a:cxnSpLocks/>
          </p:cNvCxnSpPr>
          <p:nvPr/>
        </p:nvCxnSpPr>
        <p:spPr>
          <a:xfrm>
            <a:off x="4499811" y="1113638"/>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1D1C5B78-89DD-C086-C36B-EE5421C2E0F0}"/>
              </a:ext>
            </a:extLst>
          </p:cNvPr>
          <p:cNvSpPr txBox="1">
            <a:spLocks/>
          </p:cNvSpPr>
          <p:nvPr/>
        </p:nvSpPr>
        <p:spPr>
          <a:xfrm>
            <a:off x="5049245" y="1292508"/>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Eerste beoordeling van het gebouw</a:t>
            </a:r>
          </a:p>
          <a:p>
            <a:pPr>
              <a:lnSpc>
                <a:spcPts val="2900"/>
              </a:lnSpc>
            </a:pPr>
            <a:endParaRPr lang="en-US" dirty="0"/>
          </a:p>
        </p:txBody>
      </p:sp>
      <p:sp>
        <p:nvSpPr>
          <p:cNvPr id="15" name="Text Placeholder 4">
            <a:extLst>
              <a:ext uri="{FF2B5EF4-FFF2-40B4-BE49-F238E27FC236}">
                <a16:creationId xmlns:a16="http://schemas.microsoft.com/office/drawing/2014/main" id="{2621C772-738C-8C79-C528-EFD24B63D3CC}"/>
              </a:ext>
            </a:extLst>
          </p:cNvPr>
          <p:cNvSpPr>
            <a:spLocks noGrp="1"/>
          </p:cNvSpPr>
          <p:nvPr>
            <p:ph type="body" sz="quarter" idx="18"/>
          </p:nvPr>
        </p:nvSpPr>
        <p:spPr>
          <a:xfrm>
            <a:off x="5049245" y="2066309"/>
            <a:ext cx="6552012" cy="3499183"/>
          </a:xfrm>
        </p:spPr>
        <p:txBody>
          <a:bodyPr lIns="91440" tIns="45720" rIns="91440" bIns="45720" anchor="t"/>
          <a:lstStyle/>
          <a:p>
            <a:pPr>
              <a:lnSpc>
                <a:spcPts val="2300"/>
              </a:lnSpc>
            </a:pPr>
            <a:r>
              <a:rPr lang="it-IT" sz="2200" dirty="0" err="1">
                <a:solidFill>
                  <a:srgbClr val="414141"/>
                </a:solidFill>
              </a:rPr>
              <a:t>Beoordeel ten slotte </a:t>
            </a:r>
            <a:r>
              <a:rPr lang="it-IT" sz="2200" b="1" dirty="0" err="1">
                <a:solidFill>
                  <a:srgbClr val="414141"/>
                </a:solidFill>
              </a:rPr>
              <a:t>de interne aanpasbaarheid</a:t>
            </a:r>
            <a:r>
              <a:rPr lang="it-IT" sz="2200" dirty="0">
                <a:solidFill>
                  <a:srgbClr val="414141"/>
                </a:solidFill>
              </a:rPr>
              <a:t>. </a:t>
            </a:r>
            <a:r>
              <a:rPr lang="it-IT" sz="2200" dirty="0" err="1">
                <a:solidFill>
                  <a:srgbClr val="414141"/>
                </a:solidFill>
              </a:rPr>
              <a:t>Bekijk </a:t>
            </a:r>
            <a:r>
              <a:rPr lang="it-IT" sz="2200" dirty="0">
                <a:solidFill>
                  <a:srgbClr val="414141"/>
                </a:solidFill>
              </a:rPr>
              <a:t>de indeling: kan de </a:t>
            </a:r>
            <a:r>
              <a:rPr lang="it-IT" sz="2200" dirty="0" err="1">
                <a:solidFill>
                  <a:srgbClr val="414141"/>
                </a:solidFill>
              </a:rPr>
              <a:t>ruimte comfortabel</a:t>
            </a:r>
            <a:r>
              <a:rPr lang="it-IT" sz="2200" dirty="0">
                <a:solidFill>
                  <a:srgbClr val="414141"/>
                </a:solidFill>
              </a:rPr>
              <a:t> worden </a:t>
            </a:r>
            <a:r>
              <a:rPr lang="it-IT" sz="2200" dirty="0" err="1">
                <a:solidFill>
                  <a:srgbClr val="414141"/>
                </a:solidFill>
              </a:rPr>
              <a:t>opgedeeld in </a:t>
            </a:r>
            <a:r>
              <a:rPr lang="it-IT" sz="2200" dirty="0">
                <a:solidFill>
                  <a:srgbClr val="414141"/>
                </a:solidFill>
              </a:rPr>
              <a:t>privé-gastenverblijven? </a:t>
            </a:r>
            <a:r>
              <a:rPr lang="it-IT" sz="2200" dirty="0" err="1">
                <a:solidFill>
                  <a:srgbClr val="414141"/>
                </a:solidFill>
              </a:rPr>
              <a:t>Is er voldoende </a:t>
            </a:r>
            <a:r>
              <a:rPr lang="it-IT" sz="2200" dirty="0">
                <a:solidFill>
                  <a:srgbClr val="414141"/>
                </a:solidFill>
              </a:rPr>
              <a:t>ruimte voor </a:t>
            </a:r>
            <a:r>
              <a:rPr lang="it-IT" sz="2200" dirty="0" err="1">
                <a:solidFill>
                  <a:srgbClr val="414141"/>
                </a:solidFill>
              </a:rPr>
              <a:t>gemeenschappelijke keukens</a:t>
            </a:r>
            <a:r>
              <a:rPr lang="it-IT" sz="2200" dirty="0">
                <a:solidFill>
                  <a:srgbClr val="414141"/>
                </a:solidFill>
              </a:rPr>
              <a:t>, lounges of </a:t>
            </a:r>
            <a:r>
              <a:rPr lang="it-IT" sz="2200" dirty="0" err="1">
                <a:solidFill>
                  <a:srgbClr val="414141"/>
                </a:solidFill>
              </a:rPr>
              <a:t>badkamers</a:t>
            </a:r>
            <a:r>
              <a:rPr lang="it-IT" sz="2200" dirty="0">
                <a:solidFill>
                  <a:srgbClr val="414141"/>
                </a:solidFill>
              </a:rPr>
              <a:t>? Kan de privacy worden </a:t>
            </a:r>
            <a:r>
              <a:rPr lang="it-IT" sz="2200" dirty="0" err="1">
                <a:solidFill>
                  <a:srgbClr val="414141"/>
                </a:solidFill>
              </a:rPr>
              <a:t>gewaarborgd met behoud van </a:t>
            </a:r>
            <a:r>
              <a:rPr lang="it-IT" sz="2200" dirty="0">
                <a:solidFill>
                  <a:srgbClr val="414141"/>
                </a:solidFill>
              </a:rPr>
              <a:t>het </a:t>
            </a:r>
            <a:r>
              <a:rPr lang="it-IT" sz="2200" dirty="0" err="1">
                <a:solidFill>
                  <a:srgbClr val="414141"/>
                </a:solidFill>
              </a:rPr>
              <a:t>karakter van het gebouw</a:t>
            </a:r>
            <a:r>
              <a:rPr lang="it-IT" sz="2200" dirty="0">
                <a:solidFill>
                  <a:srgbClr val="414141"/>
                </a:solidFill>
              </a:rPr>
              <a:t>?</a:t>
            </a:r>
          </a:p>
          <a:p>
            <a:pPr>
              <a:lnSpc>
                <a:spcPts val="2300"/>
              </a:lnSpc>
            </a:pPr>
            <a:endParaRPr lang="it-IT" sz="2200" dirty="0">
              <a:solidFill>
                <a:srgbClr val="414141"/>
              </a:solidFill>
            </a:endParaRPr>
          </a:p>
          <a:p>
            <a:pPr>
              <a:lnSpc>
                <a:spcPts val="2300"/>
              </a:lnSpc>
            </a:pPr>
            <a:r>
              <a:rPr lang="it-IT" sz="2200" dirty="0">
                <a:solidFill>
                  <a:srgbClr val="414141"/>
                </a:solidFill>
              </a:rPr>
              <a:t>Om </a:t>
            </a:r>
            <a:r>
              <a:rPr lang="it-IT" sz="2200" dirty="0" err="1">
                <a:solidFill>
                  <a:srgbClr val="414141"/>
                </a:solidFill>
              </a:rPr>
              <a:t>dit proces </a:t>
            </a:r>
            <a:r>
              <a:rPr lang="it-IT" sz="2200" dirty="0">
                <a:solidFill>
                  <a:srgbClr val="414141"/>
                </a:solidFill>
              </a:rPr>
              <a:t>te ondersteunen, kunt </a:t>
            </a:r>
            <a:r>
              <a:rPr lang="it-IT" sz="2200" dirty="0" err="1">
                <a:solidFill>
                  <a:srgbClr val="414141"/>
                </a:solidFill>
              </a:rPr>
              <a:t>u praktische </a:t>
            </a:r>
            <a:r>
              <a:rPr lang="it-IT" sz="2200" dirty="0">
                <a:solidFill>
                  <a:srgbClr val="414141"/>
                </a:solidFill>
              </a:rPr>
              <a:t>hulpmiddelen gebruiken, zoals checklists voor </a:t>
            </a:r>
            <a:r>
              <a:rPr lang="it-IT" sz="2200" dirty="0" err="1">
                <a:solidFill>
                  <a:srgbClr val="414141"/>
                </a:solidFill>
              </a:rPr>
              <a:t>structurele </a:t>
            </a:r>
            <a:r>
              <a:rPr lang="it-IT" sz="2200" dirty="0">
                <a:solidFill>
                  <a:srgbClr val="414141"/>
                </a:solidFill>
              </a:rPr>
              <a:t>audits, </a:t>
            </a:r>
            <a:r>
              <a:rPr lang="it-IT" sz="2200" dirty="0" err="1">
                <a:solidFill>
                  <a:srgbClr val="414141"/>
                </a:solidFill>
              </a:rPr>
              <a:t>overleg </a:t>
            </a:r>
            <a:r>
              <a:rPr lang="it-IT" sz="2200" dirty="0">
                <a:solidFill>
                  <a:srgbClr val="414141"/>
                </a:solidFill>
              </a:rPr>
              <a:t>met </a:t>
            </a:r>
            <a:r>
              <a:rPr lang="it-IT" sz="2200" dirty="0" err="1">
                <a:solidFill>
                  <a:srgbClr val="414141"/>
                </a:solidFill>
              </a:rPr>
              <a:t>restauratiearchitecten </a:t>
            </a:r>
            <a:r>
              <a:rPr lang="it-IT" sz="2200" dirty="0">
                <a:solidFill>
                  <a:srgbClr val="414141"/>
                </a:solidFill>
              </a:rPr>
              <a:t>en gesprekken met </a:t>
            </a:r>
            <a:r>
              <a:rPr lang="it-IT" sz="2200" dirty="0" err="1">
                <a:solidFill>
                  <a:srgbClr val="414141"/>
                </a:solidFill>
              </a:rPr>
              <a:t>lokale </a:t>
            </a:r>
            <a:r>
              <a:rPr lang="it-IT" sz="2200" dirty="0">
                <a:solidFill>
                  <a:srgbClr val="414141"/>
                </a:solidFill>
              </a:rPr>
              <a:t>planners. </a:t>
            </a:r>
            <a:r>
              <a:rPr lang="it-IT" sz="2200" dirty="0" err="1">
                <a:solidFill>
                  <a:srgbClr val="414141"/>
                </a:solidFill>
              </a:rPr>
              <a:t>Deze </a:t>
            </a:r>
            <a:r>
              <a:rPr lang="it-IT" sz="2200" dirty="0">
                <a:solidFill>
                  <a:srgbClr val="414141"/>
                </a:solidFill>
              </a:rPr>
              <a:t>stappen </a:t>
            </a:r>
            <a:r>
              <a:rPr lang="it-IT" sz="2200" dirty="0" err="1">
                <a:solidFill>
                  <a:srgbClr val="414141"/>
                </a:solidFill>
              </a:rPr>
              <a:t>geven u </a:t>
            </a:r>
            <a:r>
              <a:rPr lang="it-IT" sz="2200" dirty="0">
                <a:solidFill>
                  <a:srgbClr val="414141"/>
                </a:solidFill>
              </a:rPr>
              <a:t>een </a:t>
            </a:r>
            <a:r>
              <a:rPr lang="it-IT" sz="2200" dirty="0" err="1">
                <a:solidFill>
                  <a:srgbClr val="414141"/>
                </a:solidFill>
              </a:rPr>
              <a:t>duidelijker </a:t>
            </a:r>
            <a:r>
              <a:rPr lang="it-IT" sz="2200" dirty="0">
                <a:solidFill>
                  <a:srgbClr val="414141"/>
                </a:solidFill>
              </a:rPr>
              <a:t>beeld van </a:t>
            </a:r>
            <a:r>
              <a:rPr lang="it-IT" sz="2200" dirty="0" err="1">
                <a:solidFill>
                  <a:srgbClr val="414141"/>
                </a:solidFill>
              </a:rPr>
              <a:t>wat mogelijk is </a:t>
            </a:r>
            <a:r>
              <a:rPr lang="it-IT" sz="2200" dirty="0">
                <a:solidFill>
                  <a:srgbClr val="414141"/>
                </a:solidFill>
              </a:rPr>
              <a:t>– en </a:t>
            </a:r>
            <a:r>
              <a:rPr lang="it-IT" sz="2200" dirty="0" err="1">
                <a:solidFill>
                  <a:srgbClr val="414141"/>
                </a:solidFill>
              </a:rPr>
              <a:t>wat de moeite waard is om na te streven </a:t>
            </a:r>
            <a:r>
              <a:rPr lang="it-IT" sz="2200" dirty="0">
                <a:solidFill>
                  <a:srgbClr val="414141"/>
                </a:solidFill>
              </a:rPr>
              <a:t>– </a:t>
            </a:r>
            <a:r>
              <a:rPr lang="it-IT" sz="2200" dirty="0" err="1">
                <a:solidFill>
                  <a:srgbClr val="414141"/>
                </a:solidFill>
              </a:rPr>
              <a:t>voordat u investeert </a:t>
            </a:r>
            <a:r>
              <a:rPr lang="it-IT" sz="2200" dirty="0">
                <a:solidFill>
                  <a:srgbClr val="414141"/>
                </a:solidFill>
              </a:rPr>
              <a:t>in een volledige </a:t>
            </a:r>
            <a:r>
              <a:rPr lang="it-IT" sz="2200" dirty="0" err="1">
                <a:solidFill>
                  <a:srgbClr val="414141"/>
                </a:solidFill>
              </a:rPr>
              <a:t>renovatie</a:t>
            </a:r>
            <a:r>
              <a:rPr lang="it-IT" sz="2200" dirty="0">
                <a:solidFill>
                  <a:srgbClr val="414141"/>
                </a:solidFill>
              </a:rPr>
              <a:t>. Een </a:t>
            </a:r>
            <a:r>
              <a:rPr lang="it-IT" sz="2200" dirty="0" err="1">
                <a:solidFill>
                  <a:srgbClr val="414141"/>
                </a:solidFill>
              </a:rPr>
              <a:t>gedegen beoordeling aan </a:t>
            </a:r>
            <a:r>
              <a:rPr lang="it-IT" sz="2200" dirty="0">
                <a:solidFill>
                  <a:srgbClr val="414141"/>
                </a:solidFill>
              </a:rPr>
              <a:t>het </a:t>
            </a:r>
            <a:r>
              <a:rPr lang="it-IT" sz="2200" dirty="0" err="1">
                <a:solidFill>
                  <a:srgbClr val="414141"/>
                </a:solidFill>
              </a:rPr>
              <a:t>begin is </a:t>
            </a:r>
            <a:r>
              <a:rPr lang="it-IT" sz="2200" dirty="0">
                <a:solidFill>
                  <a:srgbClr val="414141"/>
                </a:solidFill>
              </a:rPr>
              <a:t>de </a:t>
            </a:r>
            <a:r>
              <a:rPr lang="it-IT" sz="2200" dirty="0" err="1">
                <a:solidFill>
                  <a:srgbClr val="414141"/>
                </a:solidFill>
              </a:rPr>
              <a:t>hoeksteen </a:t>
            </a:r>
            <a:r>
              <a:rPr lang="it-IT" sz="2200" dirty="0">
                <a:solidFill>
                  <a:srgbClr val="414141"/>
                </a:solidFill>
              </a:rPr>
              <a:t>van een </a:t>
            </a:r>
            <a:r>
              <a:rPr lang="it-IT" sz="2200" dirty="0" err="1">
                <a:solidFill>
                  <a:srgbClr val="414141"/>
                </a:solidFill>
              </a:rPr>
              <a:t>succesvolle</a:t>
            </a:r>
            <a:r>
              <a:rPr lang="it-IT" sz="2200" dirty="0">
                <a:solidFill>
                  <a:srgbClr val="414141"/>
                </a:solidFill>
              </a:rPr>
              <a:t>, </a:t>
            </a:r>
            <a:r>
              <a:rPr lang="it-IT" sz="2200" dirty="0" err="1">
                <a:solidFill>
                  <a:srgbClr val="414141"/>
                </a:solidFill>
              </a:rPr>
              <a:t>duurzame transformatie</a:t>
            </a:r>
            <a:r>
              <a:rPr lang="it-IT" sz="2200" dirty="0">
                <a:solidFill>
                  <a:srgbClr val="414141"/>
                </a:solidFill>
              </a:rPr>
              <a:t>.</a:t>
            </a:r>
            <a:endParaRPr lang="it-IT" sz="2200" dirty="0">
              <a:solidFill>
                <a:srgbClr val="414141"/>
              </a:solidFill>
              <a:ea typeface="Calibri" panose="020F0502020204030204"/>
              <a:cs typeface="Calibri" panose="020F0502020204030204"/>
            </a:endParaRPr>
          </a:p>
        </p:txBody>
      </p:sp>
      <p:sp>
        <p:nvSpPr>
          <p:cNvPr id="5" name="Freeform 4">
            <a:extLst>
              <a:ext uri="{FF2B5EF4-FFF2-40B4-BE49-F238E27FC236}">
                <a16:creationId xmlns:a16="http://schemas.microsoft.com/office/drawing/2014/main" id="{1AF13582-9F0A-AA55-2BD9-D71CE2936210}"/>
              </a:ext>
            </a:extLst>
          </p:cNvPr>
          <p:cNvSpPr/>
          <p:nvPr/>
        </p:nvSpPr>
        <p:spPr>
          <a:xfrm rot="10800000">
            <a:off x="410468" y="0"/>
            <a:ext cx="4089343" cy="5316321"/>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56274" r="-56274"/>
            </a:stretch>
          </a:blipFill>
        </p:spPr>
        <p:txBody>
          <a:bodyPr wrap="square" lIns="0" tIns="0" rIns="0" bIns="0" rtlCol="0">
            <a:noAutofit/>
          </a:bodyPr>
          <a:lstStyle/>
          <a:p>
            <a:endParaRPr>
              <a:solidFill>
                <a:srgbClr val="459597"/>
              </a:solidFill>
            </a:endParaRPr>
          </a:p>
        </p:txBody>
      </p:sp>
      <p:pic>
        <p:nvPicPr>
          <p:cNvPr id="6" name="Picture 5">
            <a:extLst>
              <a:ext uri="{FF2B5EF4-FFF2-40B4-BE49-F238E27FC236}">
                <a16:creationId xmlns:a16="http://schemas.microsoft.com/office/drawing/2014/main" id="{37554670-24F8-9FAD-8370-12406884F0AB}"/>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590743" y="4315819"/>
            <a:ext cx="3580276" cy="2659133"/>
          </a:xfrm>
          <a:prstGeom prst="rect">
            <a:avLst/>
          </a:prstGeom>
        </p:spPr>
      </p:pic>
    </p:spTree>
    <p:extLst>
      <p:ext uri="{BB962C8B-B14F-4D97-AF65-F5344CB8AC3E}">
        <p14:creationId xmlns:p14="http://schemas.microsoft.com/office/powerpoint/2010/main" val="3025311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1199B-CDEA-D515-56C6-5B6CBA5CC93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73C88DFF-FE03-8A3F-9D6B-CF4E5318B59C}"/>
              </a:ext>
            </a:extLst>
          </p:cNvPr>
          <p:cNvSpPr>
            <a:spLocks noGrp="1"/>
          </p:cNvSpPr>
          <p:nvPr>
            <p:ph type="body" sz="quarter" idx="65"/>
          </p:nvPr>
        </p:nvSpPr>
        <p:spPr/>
        <p:txBody>
          <a:bodyPr/>
          <a:lstStyle/>
          <a:p>
            <a:pPr algn="ctr"/>
            <a:r>
              <a:rPr lang="en-GB" sz="1200" dirty="0"/>
              <a:t>Fotocredits:</a:t>
            </a:r>
          </a:p>
        </p:txBody>
      </p:sp>
      <p:sp>
        <p:nvSpPr>
          <p:cNvPr id="7" name="Text Placeholder 3">
            <a:extLst>
              <a:ext uri="{FF2B5EF4-FFF2-40B4-BE49-F238E27FC236}">
                <a16:creationId xmlns:a16="http://schemas.microsoft.com/office/drawing/2014/main" id="{887A3884-B50E-C820-9A0A-C151F1334CD9}"/>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9" name="Straight Connector 8">
            <a:extLst>
              <a:ext uri="{FF2B5EF4-FFF2-40B4-BE49-F238E27FC236}">
                <a16:creationId xmlns:a16="http://schemas.microsoft.com/office/drawing/2014/main" id="{A02AF997-C0EB-F172-5A9A-19A8B1A7C66B}"/>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5A166293-A0AA-7B22-336F-4B78C5187B89}"/>
              </a:ext>
            </a:extLst>
          </p:cNvPr>
          <p:cNvSpPr txBox="1">
            <a:spLocks/>
          </p:cNvSpPr>
          <p:nvPr/>
        </p:nvSpPr>
        <p:spPr>
          <a:xfrm>
            <a:off x="629646" y="1622146"/>
            <a:ext cx="369946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Ontwerp voor identiteit en comfort</a:t>
            </a:r>
          </a:p>
          <a:p>
            <a:pPr>
              <a:lnSpc>
                <a:spcPts val="2900"/>
              </a:lnSpc>
            </a:pPr>
            <a:endParaRPr lang="en-US" dirty="0"/>
          </a:p>
        </p:txBody>
      </p:sp>
      <p:sp>
        <p:nvSpPr>
          <p:cNvPr id="11" name="Text Placeholder 4">
            <a:extLst>
              <a:ext uri="{FF2B5EF4-FFF2-40B4-BE49-F238E27FC236}">
                <a16:creationId xmlns:a16="http://schemas.microsoft.com/office/drawing/2014/main" id="{94D59E30-7624-D4E7-FDF1-14DACE2163AF}"/>
              </a:ext>
            </a:extLst>
          </p:cNvPr>
          <p:cNvSpPr txBox="1">
            <a:spLocks/>
          </p:cNvSpPr>
          <p:nvPr/>
        </p:nvSpPr>
        <p:spPr>
          <a:xfrm>
            <a:off x="655242" y="2641879"/>
            <a:ext cx="5466356"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Om een historisch gebouw om te vormen tot een gastvrij pension is meer nodig dan alleen het moderniseren van de voorzieningen of het toevoegen van meubilair. Het gaat erom de ziel van de ruimte </a:t>
            </a:r>
            <a:r>
              <a:rPr lang="en-GB" sz="2200" dirty="0" err="1">
                <a:solidFill>
                  <a:srgbClr val="414141"/>
                </a:solidFill>
              </a:rPr>
              <a:t>te respecteren</a:t>
            </a:r>
            <a:r>
              <a:rPr lang="en-GB" sz="2200" dirty="0">
                <a:solidFill>
                  <a:srgbClr val="414141"/>
                </a:solidFill>
              </a:rPr>
              <a:t>. Een succesvol herbestemmingsproject combineert op doordachte wijze modern comfort met culturele authenticiteit, waarbij de identiteit van het gebouw behouden blijft en het tegelijkertijd functioneel en uitnodigend wordt voor </a:t>
            </a:r>
            <a:r>
              <a:rPr lang="en-GB" sz="2200" dirty="0" err="1">
                <a:solidFill>
                  <a:srgbClr val="414141"/>
                </a:solidFill>
              </a:rPr>
              <a:t>de reizigers</a:t>
            </a:r>
            <a:r>
              <a:rPr lang="en-GB" sz="2200" dirty="0">
                <a:solidFill>
                  <a:srgbClr val="414141"/>
                </a:solidFill>
              </a:rPr>
              <a:t> van vandaag.</a:t>
            </a:r>
          </a:p>
          <a:p>
            <a:pPr indent="0">
              <a:lnSpc>
                <a:spcPts val="2240"/>
              </a:lnSpc>
              <a:buClr>
                <a:srgbClr val="459597"/>
              </a:buClr>
            </a:pPr>
            <a:endParaRPr lang="en-GB" sz="2200" dirty="0">
              <a:solidFill>
                <a:srgbClr val="414141"/>
              </a:solidFill>
            </a:endParaRPr>
          </a:p>
        </p:txBody>
      </p:sp>
      <p:pic>
        <p:nvPicPr>
          <p:cNvPr id="5" name="Picture Placeholder 9" descr="A house with a glass door&#10;&#10;AI-generated content may be incorrect.">
            <a:extLst>
              <a:ext uri="{FF2B5EF4-FFF2-40B4-BE49-F238E27FC236}">
                <a16:creationId xmlns:a16="http://schemas.microsoft.com/office/drawing/2014/main" id="{48E78611-0CF6-308F-BA27-7A872B5B9781}"/>
              </a:ext>
            </a:extLst>
          </p:cNvPr>
          <p:cNvPicPr>
            <a:picLocks noGrp="1" noChangeAspect="1"/>
          </p:cNvPicPr>
          <p:nvPr>
            <p:ph type="pic" sz="quarter" idx="13"/>
          </p:nvPr>
        </p:nvPicPr>
        <p:blipFill>
          <a:blip r:embed="rId2"/>
          <a:srcRect t="16001" b="16001"/>
          <a:stretch>
            <a:fillRect/>
          </a:stretch>
        </p:blipFill>
        <p:spPr>
          <a:prstGeom prst="rect">
            <a:avLst/>
          </a:prstGeom>
          <a:solidFill>
            <a:schemeClr val="bg1">
              <a:lumMod val="95000"/>
            </a:schemeClr>
          </a:solidFill>
        </p:spPr>
      </p:pic>
      <p:pic>
        <p:nvPicPr>
          <p:cNvPr id="6" name="Picture 5">
            <a:extLst>
              <a:ext uri="{FF2B5EF4-FFF2-40B4-BE49-F238E27FC236}">
                <a16:creationId xmlns:a16="http://schemas.microsoft.com/office/drawing/2014/main" id="{E7BE0606-052C-446A-D9D1-BAF6AC52C6B0}"/>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461740" y="4867690"/>
            <a:ext cx="3580276" cy="2659133"/>
          </a:xfrm>
          <a:prstGeom prst="rect">
            <a:avLst/>
          </a:prstGeom>
        </p:spPr>
      </p:pic>
      <p:sp>
        <p:nvSpPr>
          <p:cNvPr id="12" name="Slide Number Placeholder 5">
            <a:extLst>
              <a:ext uri="{FF2B5EF4-FFF2-40B4-BE49-F238E27FC236}">
                <a16:creationId xmlns:a16="http://schemas.microsoft.com/office/drawing/2014/main" id="{B1EFC341-AFB0-4BF1-D0A3-FD6EBCC648E0}"/>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21</a:t>
            </a:fld>
            <a:endParaRPr lang="fr-CA" sz="1200" dirty="0"/>
          </a:p>
        </p:txBody>
      </p:sp>
    </p:spTree>
    <p:extLst>
      <p:ext uri="{BB962C8B-B14F-4D97-AF65-F5344CB8AC3E}">
        <p14:creationId xmlns:p14="http://schemas.microsoft.com/office/powerpoint/2010/main" val="3078767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62C83-FB1E-6626-C096-11D8911A3B9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0805F11-D1C7-1974-F401-1662D1C88218}"/>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227691" y="-635160"/>
            <a:ext cx="3580276" cy="2659133"/>
          </a:xfrm>
          <a:prstGeom prst="rect">
            <a:avLst/>
          </a:prstGeom>
        </p:spPr>
      </p:pic>
      <p:sp>
        <p:nvSpPr>
          <p:cNvPr id="14" name="Text Placeholder 3">
            <a:extLst>
              <a:ext uri="{FF2B5EF4-FFF2-40B4-BE49-F238E27FC236}">
                <a16:creationId xmlns:a16="http://schemas.microsoft.com/office/drawing/2014/main" id="{D92805A4-1707-C1DF-BF5C-74A4D2931FD3}"/>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5BA83A7C-C58D-6A2F-A8EA-56A57F9AE16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870F6320-EF47-1DDA-68FF-FF992FBC9A34}"/>
              </a:ext>
            </a:extLst>
          </p:cNvPr>
          <p:cNvSpPr txBox="1">
            <a:spLocks/>
          </p:cNvSpPr>
          <p:nvPr/>
        </p:nvSpPr>
        <p:spPr>
          <a:xfrm>
            <a:off x="629646" y="1622146"/>
            <a:ext cx="644492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Ontwerp voor identiteit en comfort</a:t>
            </a:r>
          </a:p>
          <a:p>
            <a:pPr>
              <a:lnSpc>
                <a:spcPts val="2900"/>
              </a:lnSpc>
            </a:pPr>
            <a:endParaRPr lang="en-US" dirty="0"/>
          </a:p>
        </p:txBody>
      </p:sp>
      <p:sp>
        <p:nvSpPr>
          <p:cNvPr id="17" name="Text Placeholder 4">
            <a:extLst>
              <a:ext uri="{FF2B5EF4-FFF2-40B4-BE49-F238E27FC236}">
                <a16:creationId xmlns:a16="http://schemas.microsoft.com/office/drawing/2014/main" id="{48A2667B-D5B7-2371-7A26-64F956AFE303}"/>
              </a:ext>
            </a:extLst>
          </p:cNvPr>
          <p:cNvSpPr txBox="1">
            <a:spLocks/>
          </p:cNvSpPr>
          <p:nvPr/>
        </p:nvSpPr>
        <p:spPr>
          <a:xfrm>
            <a:off x="629645" y="2381712"/>
            <a:ext cx="10670485" cy="3657600"/>
          </a:xfrm>
          <a:prstGeom prst="rect">
            <a:avLst/>
          </a:prstGeom>
        </p:spPr>
        <p:txBody>
          <a:bodyPr numCol="2"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Het behoud van erfgoed betekent echter niet dat comfort moet worden opgeofferd. Achter de historische charme moet u essentiële moderne voorzieningen integreren die een aangenaam verblijf voor alle gasten garanderen. Dit omvat het toevoegen van energiezuinige isolatie, milieuvriendelijke verwarmingssystemen en toegankelijke ontwerpkenmerken zoals hellingbanen of bredere deuropeningen - vooral belangrijk als u gasten van alle leeftijden en met verschillende beperkingen wilt verwelkomen.</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Een sprekend voorbeeld hiervan is </a:t>
            </a:r>
            <a:r>
              <a:rPr lang="en-GB" sz="2200" b="1" dirty="0">
                <a:solidFill>
                  <a:srgbClr val="414141"/>
                </a:solidFill>
              </a:rPr>
              <a:t>Camera a Sud </a:t>
            </a:r>
            <a:r>
              <a:rPr lang="en-GB" sz="2200" dirty="0">
                <a:solidFill>
                  <a:srgbClr val="414141"/>
                </a:solidFill>
              </a:rPr>
              <a:t>in Bovino, Italië. Dit gerestaureerde 19e-eeuwse palazzo laat zien hoe minimale architectonische ingrepen, in combinatie met maximale gevoeligheid, ruimtes kunnen creëren die zowel gezellig als karaktervol zijn. Bij de renovatie zijn de oorspronkelijke indeling, antieke meubels en decoratieve afwerkingen intact gebleven. Tegelijkertijd zijn er milieuvriendelijke verbeteringen aangebracht, zoals discrete elektrische bedrading en vloerverwarming, waardoor het comfort van de gasten wordt gewaarborgd zonder afbreuk te doen aan de historische integriteit.</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C994484A-F9D1-AE44-6407-831CB37B45A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22</a:t>
            </a:fld>
            <a:endParaRPr lang="fr-CA" sz="1200" dirty="0"/>
          </a:p>
        </p:txBody>
      </p:sp>
    </p:spTree>
    <p:extLst>
      <p:ext uri="{BB962C8B-B14F-4D97-AF65-F5344CB8AC3E}">
        <p14:creationId xmlns:p14="http://schemas.microsoft.com/office/powerpoint/2010/main" val="683843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12F7E-5F0F-C753-043C-695B63A22D5C}"/>
              </a:ext>
            </a:extLst>
          </p:cNvPr>
          <p:cNvSpPr>
            <a:spLocks noGrp="1"/>
          </p:cNvSpPr>
          <p:nvPr>
            <p:ph type="body" sz="quarter" idx="18"/>
          </p:nvPr>
        </p:nvSpPr>
        <p:spPr>
          <a:xfrm>
            <a:off x="309338" y="4383483"/>
            <a:ext cx="1798431" cy="1643070"/>
          </a:xfrm>
        </p:spPr>
        <p:txBody>
          <a:bodyPr/>
          <a:lstStyle/>
          <a:p>
            <a:r>
              <a:rPr lang="en-US" dirty="0"/>
              <a:t>Overzicht en leerdoelen </a:t>
            </a:r>
          </a:p>
          <a:p>
            <a:endParaRPr lang="en-US" dirty="0"/>
          </a:p>
        </p:txBody>
      </p:sp>
      <p:sp>
        <p:nvSpPr>
          <p:cNvPr id="22" name="Text Placeholder 21">
            <a:extLst>
              <a:ext uri="{FF2B5EF4-FFF2-40B4-BE49-F238E27FC236}">
                <a16:creationId xmlns:a16="http://schemas.microsoft.com/office/drawing/2014/main" id="{DF1AB381-3DB4-9E27-AF66-31452C2D4F47}"/>
              </a:ext>
            </a:extLst>
          </p:cNvPr>
          <p:cNvSpPr>
            <a:spLocks noGrp="1"/>
          </p:cNvSpPr>
          <p:nvPr>
            <p:ph type="body" sz="quarter" idx="19"/>
          </p:nvPr>
        </p:nvSpPr>
        <p:spPr/>
        <p:txBody>
          <a:bodyPr/>
          <a:lstStyle/>
          <a:p>
            <a:r>
              <a:rPr lang="en-US" dirty="0"/>
              <a:t>01</a:t>
            </a:r>
          </a:p>
        </p:txBody>
      </p:sp>
      <p:sp>
        <p:nvSpPr>
          <p:cNvPr id="25" name="Text Placeholder 24">
            <a:extLst>
              <a:ext uri="{FF2B5EF4-FFF2-40B4-BE49-F238E27FC236}">
                <a16:creationId xmlns:a16="http://schemas.microsoft.com/office/drawing/2014/main" id="{DAAC4FB5-01C8-1729-7BCE-63D05D809E1D}"/>
              </a:ext>
            </a:extLst>
          </p:cNvPr>
          <p:cNvSpPr>
            <a:spLocks noGrp="1"/>
          </p:cNvSpPr>
          <p:nvPr>
            <p:ph type="body" sz="quarter" idx="20"/>
          </p:nvPr>
        </p:nvSpPr>
        <p:spPr/>
        <p:txBody>
          <a:bodyPr/>
          <a:lstStyle/>
          <a:p>
            <a:r>
              <a:rPr lang="en-US" dirty="0"/>
              <a:t>Pagina 0</a:t>
            </a:r>
          </a:p>
        </p:txBody>
      </p:sp>
      <p:sp>
        <p:nvSpPr>
          <p:cNvPr id="27" name="Text Placeholder 26">
            <a:extLst>
              <a:ext uri="{FF2B5EF4-FFF2-40B4-BE49-F238E27FC236}">
                <a16:creationId xmlns:a16="http://schemas.microsoft.com/office/drawing/2014/main" id="{BD33D437-1D1B-0970-863A-3F4E5678E15E}"/>
              </a:ext>
            </a:extLst>
          </p:cNvPr>
          <p:cNvSpPr>
            <a:spLocks noGrp="1"/>
          </p:cNvSpPr>
          <p:nvPr>
            <p:ph type="body" sz="quarter" idx="66"/>
          </p:nvPr>
        </p:nvSpPr>
        <p:spPr/>
        <p:txBody>
          <a:bodyPr/>
          <a:lstStyle/>
          <a:p>
            <a:r>
              <a:rPr lang="en-GB" dirty="0"/>
              <a:t>Fotocredits: Camera a </a:t>
            </a:r>
            <a:r>
              <a:rPr lang="en-GB" dirty="0" err="1"/>
              <a:t>sud</a:t>
            </a:r>
            <a:r>
              <a:rPr lang="en-GB" dirty="0"/>
              <a:t>, Bovino</a:t>
            </a:r>
          </a:p>
        </p:txBody>
      </p:sp>
      <p:sp>
        <p:nvSpPr>
          <p:cNvPr id="31" name="Text Placeholder 30">
            <a:extLst>
              <a:ext uri="{FF2B5EF4-FFF2-40B4-BE49-F238E27FC236}">
                <a16:creationId xmlns:a16="http://schemas.microsoft.com/office/drawing/2014/main" id="{38A6865B-4B41-2DD3-5422-12BF336B91E0}"/>
              </a:ext>
            </a:extLst>
          </p:cNvPr>
          <p:cNvSpPr>
            <a:spLocks noGrp="1"/>
          </p:cNvSpPr>
          <p:nvPr>
            <p:ph type="body" sz="quarter" idx="86"/>
          </p:nvPr>
        </p:nvSpPr>
        <p:spPr/>
        <p:txBody>
          <a:bodyPr/>
          <a:lstStyle/>
          <a:p>
            <a:r>
              <a:rPr lang="en-US" b="1" dirty="0"/>
              <a:t>Deel 1</a:t>
            </a:r>
          </a:p>
          <a:p>
            <a:endParaRPr lang="en-US" dirty="0"/>
          </a:p>
          <a:p>
            <a:r>
              <a:rPr lang="en-US" dirty="0"/>
              <a:t>Slim beginnen – Aanpassen</a:t>
            </a:r>
          </a:p>
          <a:p>
            <a:r>
              <a:rPr lang="en-US" dirty="0"/>
              <a:t>gebouwen aanpassen en gebruikmaken van kant-en-klare units</a:t>
            </a:r>
          </a:p>
          <a:p>
            <a:endParaRPr lang="en-US" dirty="0"/>
          </a:p>
        </p:txBody>
      </p:sp>
      <p:sp>
        <p:nvSpPr>
          <p:cNvPr id="33" name="Text Placeholder 32">
            <a:extLst>
              <a:ext uri="{FF2B5EF4-FFF2-40B4-BE49-F238E27FC236}">
                <a16:creationId xmlns:a16="http://schemas.microsoft.com/office/drawing/2014/main" id="{FE8A3D68-819C-50D6-7085-42930AB91A65}"/>
              </a:ext>
            </a:extLst>
          </p:cNvPr>
          <p:cNvSpPr>
            <a:spLocks noGrp="1"/>
          </p:cNvSpPr>
          <p:nvPr>
            <p:ph type="body" sz="quarter" idx="87"/>
          </p:nvPr>
        </p:nvSpPr>
        <p:spPr/>
        <p:txBody>
          <a:bodyPr/>
          <a:lstStyle/>
          <a:p>
            <a:r>
              <a:rPr lang="en-US" dirty="0"/>
              <a:t>02</a:t>
            </a:r>
          </a:p>
        </p:txBody>
      </p:sp>
      <p:sp>
        <p:nvSpPr>
          <p:cNvPr id="35" name="Text Placeholder 34">
            <a:extLst>
              <a:ext uri="{FF2B5EF4-FFF2-40B4-BE49-F238E27FC236}">
                <a16:creationId xmlns:a16="http://schemas.microsoft.com/office/drawing/2014/main" id="{E4F6B0C1-8B1A-98D6-6493-56B6E365EF8F}"/>
              </a:ext>
            </a:extLst>
          </p:cNvPr>
          <p:cNvSpPr>
            <a:spLocks noGrp="1"/>
          </p:cNvSpPr>
          <p:nvPr>
            <p:ph type="body" sz="quarter" idx="88"/>
          </p:nvPr>
        </p:nvSpPr>
        <p:spPr/>
        <p:txBody>
          <a:bodyPr/>
          <a:lstStyle/>
          <a:p>
            <a:r>
              <a:rPr lang="en-US" dirty="0"/>
              <a:t>Pagina 5</a:t>
            </a:r>
          </a:p>
        </p:txBody>
      </p:sp>
      <p:sp>
        <p:nvSpPr>
          <p:cNvPr id="39" name="Text Placeholder 38">
            <a:extLst>
              <a:ext uri="{FF2B5EF4-FFF2-40B4-BE49-F238E27FC236}">
                <a16:creationId xmlns:a16="http://schemas.microsoft.com/office/drawing/2014/main" id="{FBFC37F9-12D0-F4D6-2836-22B62DC69118}"/>
              </a:ext>
            </a:extLst>
          </p:cNvPr>
          <p:cNvSpPr>
            <a:spLocks noGrp="1"/>
          </p:cNvSpPr>
          <p:nvPr>
            <p:ph type="body" sz="quarter" idx="90"/>
          </p:nvPr>
        </p:nvSpPr>
        <p:spPr/>
        <p:txBody>
          <a:bodyPr/>
          <a:lstStyle/>
          <a:p>
            <a:r>
              <a:rPr lang="en-US" dirty="0" err="1"/>
              <a:t>Extra </a:t>
            </a:r>
            <a:r>
              <a:rPr lang="en-US" dirty="0"/>
              <a:t>bronnen Sectie</a:t>
            </a:r>
          </a:p>
          <a:p>
            <a:endParaRPr lang="en-US" dirty="0"/>
          </a:p>
        </p:txBody>
      </p:sp>
      <p:sp>
        <p:nvSpPr>
          <p:cNvPr id="41" name="Text Placeholder 40">
            <a:extLst>
              <a:ext uri="{FF2B5EF4-FFF2-40B4-BE49-F238E27FC236}">
                <a16:creationId xmlns:a16="http://schemas.microsoft.com/office/drawing/2014/main" id="{7CC3ABA0-7B53-5303-46A2-C54FCAAFE6D7}"/>
              </a:ext>
            </a:extLst>
          </p:cNvPr>
          <p:cNvSpPr>
            <a:spLocks noGrp="1"/>
          </p:cNvSpPr>
          <p:nvPr>
            <p:ph type="body" sz="quarter" idx="91"/>
          </p:nvPr>
        </p:nvSpPr>
        <p:spPr/>
        <p:txBody>
          <a:bodyPr/>
          <a:lstStyle/>
          <a:p>
            <a:r>
              <a:rPr lang="en-US" dirty="0"/>
              <a:t>03</a:t>
            </a:r>
          </a:p>
        </p:txBody>
      </p:sp>
      <p:sp>
        <p:nvSpPr>
          <p:cNvPr id="43" name="Text Placeholder 42">
            <a:extLst>
              <a:ext uri="{FF2B5EF4-FFF2-40B4-BE49-F238E27FC236}">
                <a16:creationId xmlns:a16="http://schemas.microsoft.com/office/drawing/2014/main" id="{DC0FD6CF-E890-CEC4-9940-AA2F663B8FDE}"/>
              </a:ext>
            </a:extLst>
          </p:cNvPr>
          <p:cNvSpPr>
            <a:spLocks noGrp="1"/>
          </p:cNvSpPr>
          <p:nvPr>
            <p:ph type="body" sz="quarter" idx="92"/>
          </p:nvPr>
        </p:nvSpPr>
        <p:spPr/>
        <p:txBody>
          <a:bodyPr/>
          <a:lstStyle/>
          <a:p>
            <a:r>
              <a:rPr lang="en-US" dirty="0"/>
              <a:t>Pagina 6</a:t>
            </a:r>
          </a:p>
        </p:txBody>
      </p:sp>
      <p:sp>
        <p:nvSpPr>
          <p:cNvPr id="45" name="Text Placeholder 44">
            <a:extLst>
              <a:ext uri="{FF2B5EF4-FFF2-40B4-BE49-F238E27FC236}">
                <a16:creationId xmlns:a16="http://schemas.microsoft.com/office/drawing/2014/main" id="{23A22EDC-1479-DCBF-238C-FC103F222B13}"/>
              </a:ext>
            </a:extLst>
          </p:cNvPr>
          <p:cNvSpPr>
            <a:spLocks noGrp="1"/>
          </p:cNvSpPr>
          <p:nvPr>
            <p:ph type="body" sz="quarter" idx="93"/>
          </p:nvPr>
        </p:nvSpPr>
        <p:spPr/>
        <p:txBody>
          <a:bodyPr/>
          <a:lstStyle/>
          <a:p>
            <a:r>
              <a:rPr lang="en-GB" dirty="0">
                <a:latin typeface="Calibri"/>
                <a:ea typeface="Calibri"/>
                <a:cs typeface="Calibri"/>
              </a:rPr>
              <a:t>Fotocredits: Camera a </a:t>
            </a:r>
            <a:r>
              <a:rPr lang="en-GB" dirty="0" err="1">
                <a:latin typeface="Calibri"/>
                <a:ea typeface="Calibri"/>
                <a:cs typeface="Calibri"/>
              </a:rPr>
              <a:t>sud</a:t>
            </a:r>
            <a:r>
              <a:rPr lang="en-GB" dirty="0">
                <a:latin typeface="Calibri"/>
                <a:ea typeface="Calibri"/>
                <a:cs typeface="Calibri"/>
              </a:rPr>
              <a:t>, Bovino</a:t>
            </a:r>
            <a:endParaRPr lang="en-GB" dirty="0">
              <a:solidFill>
                <a:srgbClr val="000000"/>
              </a:solidFill>
              <a:ea typeface="Calibri"/>
            </a:endParaRPr>
          </a:p>
        </p:txBody>
      </p:sp>
      <p:sp>
        <p:nvSpPr>
          <p:cNvPr id="47" name="Text Placeholder 46">
            <a:extLst>
              <a:ext uri="{FF2B5EF4-FFF2-40B4-BE49-F238E27FC236}">
                <a16:creationId xmlns:a16="http://schemas.microsoft.com/office/drawing/2014/main" id="{F1CAD430-D9E2-5C13-0DA1-5F9ECB584574}"/>
              </a:ext>
            </a:extLst>
          </p:cNvPr>
          <p:cNvSpPr>
            <a:spLocks noGrp="1"/>
          </p:cNvSpPr>
          <p:nvPr>
            <p:ph type="body" sz="quarter" idx="98"/>
          </p:nvPr>
        </p:nvSpPr>
        <p:spPr/>
        <p:txBody>
          <a:bodyPr/>
          <a:lstStyle/>
          <a:p>
            <a:r>
              <a:rPr lang="en-US" dirty="0"/>
              <a:t>Fotocredits: Visit Monti </a:t>
            </a:r>
            <a:r>
              <a:rPr lang="en-US" dirty="0" err="1"/>
              <a:t>Dauni</a:t>
            </a:r>
            <a:r>
              <a:rPr lang="en-US" dirty="0"/>
              <a:t>, Bovino</a:t>
            </a:r>
          </a:p>
        </p:txBody>
      </p:sp>
      <p:sp>
        <p:nvSpPr>
          <p:cNvPr id="49" name="Text Placeholder 48">
            <a:extLst>
              <a:ext uri="{FF2B5EF4-FFF2-40B4-BE49-F238E27FC236}">
                <a16:creationId xmlns:a16="http://schemas.microsoft.com/office/drawing/2014/main" id="{E10E7A37-D600-026A-E03B-DDA2A9F92F0A}"/>
              </a:ext>
            </a:extLst>
          </p:cNvPr>
          <p:cNvSpPr>
            <a:spLocks noGrp="1"/>
          </p:cNvSpPr>
          <p:nvPr>
            <p:ph type="body" sz="quarter" idx="42"/>
          </p:nvPr>
        </p:nvSpPr>
        <p:spPr>
          <a:xfrm rot="16200000">
            <a:off x="8077471" y="3119181"/>
            <a:ext cx="6840061" cy="637571"/>
          </a:xfrm>
        </p:spPr>
        <p:txBody>
          <a:bodyPr/>
          <a:lstStyle/>
          <a:p>
            <a:pPr algn="r"/>
            <a:r>
              <a:rPr lang="en-US" dirty="0"/>
              <a:t>INHOUD</a:t>
            </a:r>
          </a:p>
          <a:p>
            <a:endParaRPr lang="en-US" dirty="0"/>
          </a:p>
        </p:txBody>
      </p:sp>
      <p:pic>
        <p:nvPicPr>
          <p:cNvPr id="8" name="Segnaposto immagine 17" descr="Immagine che contiene interno, pavimento, interior design, Pavimentazione&#10;&#10;Il contenuto generato dall'IA potrebbe non essere corretto.">
            <a:extLst>
              <a:ext uri="{FF2B5EF4-FFF2-40B4-BE49-F238E27FC236}">
                <a16:creationId xmlns:a16="http://schemas.microsoft.com/office/drawing/2014/main" id="{B59A64E5-33C7-95E3-5A8C-165DE87F0B6B}"/>
              </a:ext>
            </a:extLst>
          </p:cNvPr>
          <p:cNvPicPr>
            <a:picLocks noGrp="1" noChangeAspect="1"/>
          </p:cNvPicPr>
          <p:nvPr>
            <p:ph type="pic" sz="quarter" idx="67"/>
          </p:nvPr>
        </p:nvPicPr>
        <p:blipFill>
          <a:blip r:embed="rId2"/>
          <a:srcRect l="846" r="846"/>
          <a:stretch>
            <a:fillRect/>
          </a:stretch>
        </p:blipFill>
        <p:spPr>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p:spPr>
      </p:pic>
      <p:pic>
        <p:nvPicPr>
          <p:cNvPr id="17" name="Picture Placeholder 16" descr="A stone building with a yard&#10;&#10;AI-generated content may be incorrect.">
            <a:extLst>
              <a:ext uri="{FF2B5EF4-FFF2-40B4-BE49-F238E27FC236}">
                <a16:creationId xmlns:a16="http://schemas.microsoft.com/office/drawing/2014/main" id="{3708D130-E1C6-123F-A2A2-9279C93A2C5A}"/>
              </a:ext>
            </a:extLst>
          </p:cNvPr>
          <p:cNvPicPr>
            <a:picLocks noGrp="1" noChangeAspect="1"/>
          </p:cNvPicPr>
          <p:nvPr>
            <p:ph type="pic" sz="quarter" idx="85"/>
          </p:nvPr>
        </p:nvPicPr>
        <p:blipFill>
          <a:blip r:embed="rId3"/>
          <a:srcRect l="10623" r="10623"/>
          <a:stretch>
            <a:fillRect/>
          </a:stretch>
        </p:blipFill>
        <p:spPr/>
      </p:pic>
      <p:pic>
        <p:nvPicPr>
          <p:cNvPr id="20" name="Picture Placeholder 22" descr="Immagine che contiene interno, muro, interior design, arredo&#10;&#10;Il contenuto generato dall&amp;#39;IA potrebbe non essere corretto.">
            <a:extLst>
              <a:ext uri="{FF2B5EF4-FFF2-40B4-BE49-F238E27FC236}">
                <a16:creationId xmlns:a16="http://schemas.microsoft.com/office/drawing/2014/main" id="{ED7A232E-094A-783B-912F-D43D7F52CCEF}"/>
              </a:ext>
            </a:extLst>
          </p:cNvPr>
          <p:cNvPicPr>
            <a:picLocks noGrp="1" noChangeAspect="1"/>
          </p:cNvPicPr>
          <p:nvPr>
            <p:ph type="pic" sz="quarter" idx="89"/>
          </p:nvPr>
        </p:nvPicPr>
        <p:blipFill rotWithShape="1">
          <a:blip r:embed="rId4"/>
          <a:srcRect t="2318" b="2318"/>
          <a:stretch/>
        </p:blipFill>
        <p:spPr>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p:spPr>
      </p:pic>
    </p:spTree>
    <p:extLst>
      <p:ext uri="{BB962C8B-B14F-4D97-AF65-F5344CB8AC3E}">
        <p14:creationId xmlns:p14="http://schemas.microsoft.com/office/powerpoint/2010/main" val="2078704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6513751" y="1034376"/>
            <a:ext cx="700387" cy="689518"/>
          </a:xfrm>
        </p:spPr>
        <p:txBody>
          <a:bodyPr anchor="b"/>
          <a:lstStyle/>
          <a:p>
            <a:r>
              <a:rPr lang="en-US" sz="3600" b="1" dirty="0"/>
              <a:t>01</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7449783" y="712969"/>
            <a:ext cx="4271901" cy="689481"/>
          </a:xfrm>
        </p:spPr>
        <p:txBody>
          <a:bodyPr anchor="t"/>
          <a:lstStyle/>
          <a:p>
            <a:pPr>
              <a:lnSpc>
                <a:spcPts val="2240"/>
              </a:lnSpc>
            </a:pPr>
            <a:r>
              <a:rPr lang="en-GB" b="1" kern="1200" dirty="0">
                <a:solidFill>
                  <a:srgbClr val="EC7C69"/>
                </a:solidFill>
                <a:latin typeface="+mn-lt"/>
                <a:ea typeface="+mn-ea"/>
                <a:cs typeface="+mn-cs"/>
              </a:rPr>
              <a:t>Slimme start: gebouwen aanpassen en gebruikmaken van geprefabriceerde units</a:t>
            </a:r>
          </a:p>
          <a:p>
            <a:pPr>
              <a:lnSpc>
                <a:spcPts val="2240"/>
              </a:lnSpc>
            </a:pPr>
            <a:endParaRPr lang="en-GB" b="1" kern="1200" dirty="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6004730" cy="4246763"/>
          </a:xfrm>
        </p:spPr>
        <p:txBody>
          <a:bodyPr/>
          <a:lstStyle/>
          <a:p>
            <a:pPr marL="0" indent="0">
              <a:lnSpc>
                <a:spcPts val="2180"/>
              </a:lnSpc>
            </a:pPr>
            <a:r>
              <a:rPr lang="en-GB" sz="2200" b="0" dirty="0"/>
              <a:t>Module 3 laat zien hoe alternatieve accommodatie zowel duurzaam kan zijn als nauw verbonden met de lokale identiteit. Ontdek hoe doordacht ontwerp, materiaalkeuze en integratie in het landschap niet alleen het milieu ondersteunen, maar ook gemeenschappen versterken en cultuur behouden. Leer hoe bouwkeuzes unieke, gedenkwaardige toeristische ervaringen kunnen creëren, vooral in landelijke of vergeten gebieden.</a:t>
            </a:r>
          </a:p>
          <a:p>
            <a:pPr marL="0" indent="0">
              <a:lnSpc>
                <a:spcPts val="2180"/>
              </a:lnSpc>
            </a:pPr>
            <a:endParaRPr lang="en-GB" sz="2200" b="0" dirty="0"/>
          </a:p>
          <a:p>
            <a:pPr marL="0" indent="0">
              <a:lnSpc>
                <a:spcPts val="2180"/>
              </a:lnSpc>
            </a:pPr>
            <a:r>
              <a:rPr lang="en-GB" sz="2200" b="0" dirty="0"/>
              <a:t> De module bestaat uit 3 belangrijke </a:t>
            </a:r>
            <a:r>
              <a:rPr lang="en-GB" sz="2200" dirty="0"/>
              <a:t>onderdelen: </a:t>
            </a:r>
          </a:p>
          <a:p>
            <a:pPr marL="457200" indent="-457200">
              <a:lnSpc>
                <a:spcPts val="2180"/>
              </a:lnSpc>
              <a:buFont typeface="+mj-lt"/>
              <a:buAutoNum type="arabicPeriod"/>
            </a:pPr>
            <a:r>
              <a:rPr lang="en-GB" sz="2200" dirty="0"/>
              <a:t>Slimme start: </a:t>
            </a:r>
            <a:r>
              <a:rPr lang="en-GB" sz="2200" b="0" dirty="0"/>
              <a:t>gebouwen aanpassen en gebruikmaken van geprefabriceerde units</a:t>
            </a:r>
          </a:p>
          <a:p>
            <a:pPr marL="457200" indent="-457200">
              <a:lnSpc>
                <a:spcPts val="2180"/>
              </a:lnSpc>
              <a:buFont typeface="+mj-lt"/>
              <a:buAutoNum type="arabicPeriod"/>
            </a:pPr>
            <a:r>
              <a:rPr lang="en-GB" sz="2200" dirty="0"/>
              <a:t>Betere bouwkeuzes </a:t>
            </a:r>
            <a:r>
              <a:rPr lang="en-GB" sz="2200" b="0" dirty="0"/>
              <a:t>-  Materialen, indeling en flexibiliteit</a:t>
            </a:r>
          </a:p>
          <a:p>
            <a:pPr marL="457200" indent="-457200">
              <a:lnSpc>
                <a:spcPts val="2180"/>
              </a:lnSpc>
              <a:buFont typeface="+mj-lt"/>
              <a:buAutoNum type="arabicPeriod"/>
            </a:pPr>
            <a:r>
              <a:rPr lang="en-GB" sz="2200" b="0" dirty="0"/>
              <a:t>Verblijven van de juiste omvang die een lokale impact hebben</a:t>
            </a:r>
          </a:p>
          <a:p>
            <a:pPr marL="0" indent="0">
              <a:lnSpc>
                <a:spcPts val="2180"/>
              </a:lnSpc>
            </a:pPr>
            <a:endParaRPr lang="en-US" sz="2200" b="0" dirty="0"/>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Module 3 Overzicht</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6250954" y="172293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FB0E8D8A-89C8-479B-851C-E0591AE7D7E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4</a:t>
            </a:fld>
            <a:endParaRPr lang="fr-CA" sz="1200" dirty="0"/>
          </a:p>
        </p:txBody>
      </p:sp>
      <p:sp>
        <p:nvSpPr>
          <p:cNvPr id="24" name="Text Placeholder 10">
            <a:extLst>
              <a:ext uri="{FF2B5EF4-FFF2-40B4-BE49-F238E27FC236}">
                <a16:creationId xmlns:a16="http://schemas.microsoft.com/office/drawing/2014/main" id="{4D648581-A9C4-E21D-00F8-7FCCE057E492}"/>
              </a:ext>
            </a:extLst>
          </p:cNvPr>
          <p:cNvSpPr txBox="1">
            <a:spLocks/>
          </p:cNvSpPr>
          <p:nvPr/>
        </p:nvSpPr>
        <p:spPr>
          <a:xfrm>
            <a:off x="7449783" y="1885127"/>
            <a:ext cx="4271901" cy="311537"/>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rgbClr val="459597"/>
              </a:buClr>
              <a:buFont typeface="Arial" panose="020B0604020202020204" pitchFamily="34" charset="0"/>
              <a:buChar char="•"/>
            </a:pPr>
            <a:r>
              <a:rPr lang="en-GB" sz="1600" b="1" dirty="0">
                <a:solidFill>
                  <a:srgbClr val="414141"/>
                </a:solidFill>
              </a:rPr>
              <a:t>Leer hoe u het potentieel van bestaande ruimtes kunt benutten </a:t>
            </a:r>
            <a:r>
              <a:rPr lang="en-GB" sz="1600" dirty="0">
                <a:solidFill>
                  <a:srgbClr val="414141"/>
                </a:solidFill>
              </a:rPr>
              <a:t>door bestaande of landelijke monumentale gebouwen en leegstaande gebieden een nieuwe bestemming te geven. </a:t>
            </a:r>
          </a:p>
          <a:p>
            <a:pPr marL="285750" indent="-285750">
              <a:buClr>
                <a:srgbClr val="459597"/>
              </a:buClr>
              <a:buFont typeface="Arial" panose="020B0604020202020204" pitchFamily="34" charset="0"/>
              <a:buChar char="•"/>
            </a:pPr>
            <a:r>
              <a:rPr lang="en-GB" sz="1600" b="1" dirty="0">
                <a:solidFill>
                  <a:srgbClr val="414141"/>
                </a:solidFill>
              </a:rPr>
              <a:t>Ontdek hoe bestaande of landelijke monumentale gebouwen </a:t>
            </a:r>
            <a:r>
              <a:rPr lang="en-GB" sz="1600" dirty="0">
                <a:solidFill>
                  <a:srgbClr val="414141"/>
                </a:solidFill>
              </a:rPr>
              <a:t>gemeenschappen en economieën nieuw leven inblazen. </a:t>
            </a:r>
          </a:p>
          <a:p>
            <a:pPr marL="285750" indent="-285750">
              <a:buClr>
                <a:srgbClr val="459597"/>
              </a:buClr>
              <a:buFont typeface="Arial" panose="020B0604020202020204" pitchFamily="34" charset="0"/>
              <a:buChar char="•"/>
            </a:pPr>
            <a:r>
              <a:rPr lang="en-GB" sz="1600" b="1" dirty="0">
                <a:solidFill>
                  <a:srgbClr val="414141"/>
                </a:solidFill>
              </a:rPr>
              <a:t>Ontdek modulaire, flexibele oplossingen </a:t>
            </a:r>
            <a:r>
              <a:rPr lang="en-GB" sz="1600" dirty="0">
                <a:solidFill>
                  <a:srgbClr val="414141"/>
                </a:solidFill>
              </a:rPr>
              <a:t>en milieuvriendelijke bouwmethoden die de lokale charme behouden en duurzaam toerisme ondersteunen.</a:t>
            </a:r>
          </a:p>
          <a:p>
            <a:pPr marL="285750" indent="-285750">
              <a:buClr>
                <a:srgbClr val="459597"/>
              </a:buClr>
              <a:buFont typeface="Arial" panose="020B0604020202020204" pitchFamily="34" charset="0"/>
              <a:buChar char="•"/>
            </a:pPr>
            <a:r>
              <a:rPr lang="en-GB" sz="1600" b="1" dirty="0">
                <a:solidFill>
                  <a:srgbClr val="414141"/>
                </a:solidFill>
              </a:rPr>
              <a:t>Leer hoe units kunnen worden aangepast en hergebruikt, </a:t>
            </a:r>
            <a:r>
              <a:rPr lang="en-GB" sz="1600" dirty="0">
                <a:solidFill>
                  <a:srgbClr val="414141"/>
                </a:solidFill>
              </a:rPr>
              <a:t>en hoe ze, als lichtgewicht constructie, de natuur kunnen behouden, de lokale identiteit kunnen vieren en het plattelandstoerisme kunnen stimuleren.</a:t>
            </a:r>
          </a:p>
          <a:p>
            <a:pPr marL="285750" indent="-285750">
              <a:buClr>
                <a:srgbClr val="459597"/>
              </a:buClr>
              <a:buFont typeface="Arial" panose="020B0604020202020204" pitchFamily="34" charset="0"/>
              <a:buChar char="•"/>
            </a:pPr>
            <a:endParaRPr lang="en-GB" sz="1600" dirty="0">
              <a:solidFill>
                <a:srgbClr val="414141"/>
              </a:solidFill>
            </a:endParaRPr>
          </a:p>
        </p:txBody>
      </p:sp>
      <p:sp>
        <p:nvSpPr>
          <p:cNvPr id="2" name="TextBox 1">
            <a:extLst>
              <a:ext uri="{FF2B5EF4-FFF2-40B4-BE49-F238E27FC236}">
                <a16:creationId xmlns:a16="http://schemas.microsoft.com/office/drawing/2014/main" id="{C93C2B57-CB30-6AFE-363B-791C02517277}"/>
              </a:ext>
            </a:extLst>
          </p:cNvPr>
          <p:cNvSpPr txBox="1"/>
          <p:nvPr/>
        </p:nvSpPr>
        <p:spPr>
          <a:xfrm>
            <a:off x="7476935" y="179618"/>
            <a:ext cx="4244749" cy="533351"/>
          </a:xfrm>
          <a:prstGeom prst="rect">
            <a:avLst/>
          </a:prstGeom>
          <a:noFill/>
        </p:spPr>
        <p:txBody>
          <a:bodyPr wrap="square">
            <a:spAutoFit/>
          </a:bodyPr>
          <a:lstStyle/>
          <a:p>
            <a:pPr>
              <a:lnSpc>
                <a:spcPts val="3620"/>
              </a:lnSpc>
            </a:pPr>
            <a:r>
              <a:rPr lang="en-GB" sz="2800" b="1" dirty="0">
                <a:solidFill>
                  <a:srgbClr val="459597"/>
                </a:solidFill>
              </a:rPr>
              <a:t>Leerdoelen</a:t>
            </a:r>
            <a:endParaRPr lang="en-GB" sz="2800" dirty="0">
              <a:solidFill>
                <a:srgbClr val="459597"/>
              </a:solidFill>
            </a:endParaRPr>
          </a:p>
        </p:txBody>
      </p:sp>
    </p:spTree>
    <p:extLst>
      <p:ext uri="{BB962C8B-B14F-4D97-AF65-F5344CB8AC3E}">
        <p14:creationId xmlns:p14="http://schemas.microsoft.com/office/powerpoint/2010/main" val="648164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1" name="Segnaposto immagine 5" descr="Immagine che contiene scale, edificio, corrimano, muro&#10;&#10;Il contenuto generato dall'IA potrebbe non essere corretto.">
            <a:extLst>
              <a:ext uri="{FF2B5EF4-FFF2-40B4-BE49-F238E27FC236}">
                <a16:creationId xmlns:a16="http://schemas.microsoft.com/office/drawing/2014/main" id="{AA5A294C-2AC6-4409-A0ED-97ED6CA3CBC9}"/>
              </a:ext>
            </a:extLst>
          </p:cNvPr>
          <p:cNvPicPr>
            <a:picLocks noGrp="1" noChangeAspect="1"/>
          </p:cNvPicPr>
          <p:nvPr>
            <p:ph type="pic" sz="quarter" idx="19"/>
          </p:nvPr>
        </p:nvPicPr>
        <p:blipFill>
          <a:blip r:embed="rId2"/>
          <a:srcRect l="2042" r="2042"/>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1" y="2474828"/>
            <a:ext cx="3663257" cy="3066422"/>
          </a:xfrm>
        </p:spPr>
        <p:txBody>
          <a:bodyPr>
            <a:noAutofit/>
          </a:bodyPr>
          <a:lstStyle/>
          <a:p>
            <a:pPr>
              <a:lnSpc>
                <a:spcPts val="3900"/>
              </a:lnSpc>
            </a:pPr>
            <a:r>
              <a:rPr lang="en-GB" sz="4000" dirty="0"/>
              <a:t>Slimme start – Gebouwen aanpassen en gebruikmaken van kant-en-klare units</a:t>
            </a:r>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6600" b="1" dirty="0"/>
              <a:t>Sectie 1</a:t>
            </a:r>
            <a:endParaRPr lang="en-GB" sz="6600" b="1" dirty="0"/>
          </a:p>
        </p:txBody>
      </p:sp>
      <p:sp>
        <p:nvSpPr>
          <p:cNvPr id="8" name="Text Placeholder 7">
            <a:extLst>
              <a:ext uri="{FF2B5EF4-FFF2-40B4-BE49-F238E27FC236}">
                <a16:creationId xmlns:a16="http://schemas.microsoft.com/office/drawing/2014/main" id="{D45A6D4E-2928-D5EE-BDCC-6231AE61993A}"/>
              </a:ext>
            </a:extLst>
          </p:cNvPr>
          <p:cNvSpPr>
            <a:spLocks noGrp="1"/>
          </p:cNvSpPr>
          <p:nvPr>
            <p:ph type="body" sz="quarter" idx="65"/>
          </p:nvPr>
        </p:nvSpPr>
        <p:spPr>
          <a:xfrm>
            <a:off x="8485094" y="1451578"/>
            <a:ext cx="3706906" cy="452458"/>
          </a:xfrm>
          <a:solidFill>
            <a:srgbClr val="EC7C69"/>
          </a:solidFill>
        </p:spPr>
        <p:txBody>
          <a:bodyPr/>
          <a:lstStyle/>
          <a:p>
            <a:pPr algn="ctr"/>
            <a:r>
              <a:rPr lang="en-IE" sz="1200" dirty="0">
                <a:latin typeface="Calibri"/>
                <a:ea typeface="Calibri"/>
                <a:cs typeface="Calibri"/>
              </a:rPr>
              <a:t>Fotocredits: Camera a Sud, Bovino</a:t>
            </a:r>
            <a:endParaRPr lang="en-IE" sz="1200" dirty="0"/>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Tree>
    <p:extLst>
      <p:ext uri="{BB962C8B-B14F-4D97-AF65-F5344CB8AC3E}">
        <p14:creationId xmlns:p14="http://schemas.microsoft.com/office/powerpoint/2010/main" val="3801510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CDF59-C2C2-0F71-9473-8D7782661600}"/>
            </a:ext>
          </a:extLst>
        </p:cNvPr>
        <p:cNvGrpSpPr/>
        <p:nvPr/>
      </p:nvGrpSpPr>
      <p:grpSpPr>
        <a:xfrm>
          <a:off x="0" y="0"/>
          <a:ext cx="0" cy="0"/>
          <a:chOff x="0" y="0"/>
          <a:chExt cx="0" cy="0"/>
        </a:xfrm>
      </p:grpSpPr>
      <p:pic>
        <p:nvPicPr>
          <p:cNvPr id="7" name="Picture Placeholder 6" descr="A chandelier with a candle&#10;&#10;AI-generated content may be incorrect.">
            <a:extLst>
              <a:ext uri="{FF2B5EF4-FFF2-40B4-BE49-F238E27FC236}">
                <a16:creationId xmlns:a16="http://schemas.microsoft.com/office/drawing/2014/main" id="{D426A3B3-71AC-C0B9-D998-DA13D7610E65}"/>
              </a:ext>
            </a:extLst>
          </p:cNvPr>
          <p:cNvPicPr>
            <a:picLocks noGrp="1" noChangeAspect="1"/>
          </p:cNvPicPr>
          <p:nvPr>
            <p:ph type="pic" sz="quarter" idx="67"/>
          </p:nvPr>
        </p:nvPicPr>
        <p:blipFill>
          <a:blip r:embed="rId2"/>
          <a:srcRect t="811" b="811"/>
          <a:stretch>
            <a:fillRect/>
          </a:stretch>
        </p:blipFill>
        <p:spPr/>
      </p:pic>
      <p:sp>
        <p:nvSpPr>
          <p:cNvPr id="2" name="Text Placeholder 1">
            <a:extLst>
              <a:ext uri="{FF2B5EF4-FFF2-40B4-BE49-F238E27FC236}">
                <a16:creationId xmlns:a16="http://schemas.microsoft.com/office/drawing/2014/main" id="{60EE4489-BED2-40C4-B487-666D244E48C7}"/>
              </a:ext>
            </a:extLst>
          </p:cNvPr>
          <p:cNvSpPr>
            <a:spLocks noGrp="1"/>
          </p:cNvSpPr>
          <p:nvPr>
            <p:ph type="body" sz="quarter" idx="18"/>
          </p:nvPr>
        </p:nvSpPr>
        <p:spPr>
          <a:xfrm>
            <a:off x="7826187" y="1618150"/>
            <a:ext cx="3694643" cy="870198"/>
          </a:xfrm>
        </p:spPr>
        <p:txBody>
          <a:bodyPr/>
          <a:lstStyle/>
          <a:p>
            <a:pPr>
              <a:lnSpc>
                <a:spcPts val="3240"/>
              </a:lnSpc>
            </a:pPr>
            <a:r>
              <a:rPr lang="en-GB" sz="3200" dirty="0"/>
              <a:t>Slimme start - Gebouwen aanpassen en gebruikmaken van kant-en-klare units</a:t>
            </a:r>
          </a:p>
          <a:p>
            <a:pPr>
              <a:lnSpc>
                <a:spcPts val="3240"/>
              </a:lnSpc>
            </a:pPr>
            <a:endParaRPr lang="en-GB" sz="3200" dirty="0"/>
          </a:p>
          <a:p>
            <a:pPr>
              <a:lnSpc>
                <a:spcPts val="3240"/>
              </a:lnSpc>
            </a:pPr>
            <a:endParaRPr lang="en-GB" sz="3200" dirty="0"/>
          </a:p>
        </p:txBody>
      </p:sp>
      <p:sp>
        <p:nvSpPr>
          <p:cNvPr id="3" name="Text Placeholder 2">
            <a:extLst>
              <a:ext uri="{FF2B5EF4-FFF2-40B4-BE49-F238E27FC236}">
                <a16:creationId xmlns:a16="http://schemas.microsoft.com/office/drawing/2014/main" id="{8E0DC63F-1113-8B2F-1469-86F174148462}"/>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Deel 1</a:t>
            </a:r>
          </a:p>
        </p:txBody>
      </p:sp>
      <p:sp>
        <p:nvSpPr>
          <p:cNvPr id="29" name="Slide Number Placeholder 5">
            <a:extLst>
              <a:ext uri="{FF2B5EF4-FFF2-40B4-BE49-F238E27FC236}">
                <a16:creationId xmlns:a16="http://schemas.microsoft.com/office/drawing/2014/main" id="{34392913-5D35-7857-F687-67AA0DFE900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25" name="Text Placeholder 4">
            <a:extLst>
              <a:ext uri="{FF2B5EF4-FFF2-40B4-BE49-F238E27FC236}">
                <a16:creationId xmlns:a16="http://schemas.microsoft.com/office/drawing/2014/main" id="{8D450DFA-D326-43D0-9DF1-C765CEBB9981}"/>
              </a:ext>
            </a:extLst>
          </p:cNvPr>
          <p:cNvSpPr>
            <a:spLocks noGrp="1"/>
          </p:cNvSpPr>
          <p:nvPr>
            <p:ph type="body" sz="quarter" idx="23"/>
          </p:nvPr>
        </p:nvSpPr>
        <p:spPr>
          <a:xfrm>
            <a:off x="440732" y="3519184"/>
            <a:ext cx="3130702" cy="1373830"/>
          </a:xfrm>
        </p:spPr>
        <p:txBody>
          <a:bodyPr lIns="91440" tIns="45720" rIns="91440" bIns="45720" anchor="t"/>
          <a:lstStyle/>
          <a:p>
            <a:pPr>
              <a:buNone/>
            </a:pPr>
            <a:r>
              <a:rPr lang="en-US" sz="4000" b="1" dirty="0">
                <a:solidFill>
                  <a:srgbClr val="EC7C69"/>
                </a:solidFill>
              </a:rPr>
              <a:t>Overzicht:</a:t>
            </a:r>
            <a:endParaRPr lang="en-US" sz="4000" dirty="0"/>
          </a:p>
        </p:txBody>
      </p:sp>
      <p:sp>
        <p:nvSpPr>
          <p:cNvPr id="26" name="Text Placeholder 4">
            <a:extLst>
              <a:ext uri="{FF2B5EF4-FFF2-40B4-BE49-F238E27FC236}">
                <a16:creationId xmlns:a16="http://schemas.microsoft.com/office/drawing/2014/main" id="{E692E126-A856-F0CE-FE52-EDEEF84A76E2}"/>
              </a:ext>
            </a:extLst>
          </p:cNvPr>
          <p:cNvSpPr txBox="1">
            <a:spLocks/>
          </p:cNvSpPr>
          <p:nvPr/>
        </p:nvSpPr>
        <p:spPr>
          <a:xfrm>
            <a:off x="4087907" y="4017550"/>
            <a:ext cx="7644985"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60"/>
              </a:lnSpc>
            </a:pPr>
            <a:r>
              <a:rPr lang="en-IE" sz="2000" dirty="0"/>
              <a:t>Door bestaande structuren, zoals schuren, historische huizen of leegstaande scholen, een nieuwe bestemming te geven, kunt u de impact op het milieu verminderen, het lokale erfgoed behouden en de bouwkosten verlagen. Modulaire, verplaatsbare en geprefabriceerde units bieden extra flexibiliteit, waardoor ze sneller kunnen worden opgezet en aangepast aan verschillende terreinen of seizoensgebonden behoeften. Inzicht in hoe deze ruimtes kunnen worden omgevormd tot gastvrije, functionele accommodaties is essentieel om het potentieel van verwaarloosde gebieden te ontsluiten en bij te dragen aan duurzame plattelandsvernieuwing.</a:t>
            </a:r>
          </a:p>
          <a:p>
            <a:pPr>
              <a:lnSpc>
                <a:spcPts val="2060"/>
              </a:lnSpc>
            </a:pPr>
            <a:endParaRPr lang="en-IE" sz="2000" dirty="0"/>
          </a:p>
        </p:txBody>
      </p:sp>
      <p:sp>
        <p:nvSpPr>
          <p:cNvPr id="27" name="Text Placeholder 4">
            <a:extLst>
              <a:ext uri="{FF2B5EF4-FFF2-40B4-BE49-F238E27FC236}">
                <a16:creationId xmlns:a16="http://schemas.microsoft.com/office/drawing/2014/main" id="{71E24FF5-0447-4C0E-374E-FA093D1717F6}"/>
              </a:ext>
            </a:extLst>
          </p:cNvPr>
          <p:cNvSpPr txBox="1">
            <a:spLocks/>
          </p:cNvSpPr>
          <p:nvPr/>
        </p:nvSpPr>
        <p:spPr>
          <a:xfrm>
            <a:off x="459108" y="4291827"/>
            <a:ext cx="3741417"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dirty="0"/>
              <a:t>Dit deel is cruciaal omdat het ontwerpen van accommodatie in landelijke of onderbenutte gebieden creatieve oplossingen vereist die zowel contextgevoelig als efficiënt in het gebruik van hulpbronnen zijn. </a:t>
            </a:r>
            <a:endParaRPr lang="en-IE" dirty="0"/>
          </a:p>
        </p:txBody>
      </p:sp>
      <p:sp>
        <p:nvSpPr>
          <p:cNvPr id="9" name="Text Placeholder 7">
            <a:extLst>
              <a:ext uri="{FF2B5EF4-FFF2-40B4-BE49-F238E27FC236}">
                <a16:creationId xmlns:a16="http://schemas.microsoft.com/office/drawing/2014/main" id="{E0FA48AE-5BFE-CED5-38B9-5D6312B6B077}"/>
              </a:ext>
            </a:extLst>
          </p:cNvPr>
          <p:cNvSpPr txBox="1">
            <a:spLocks/>
          </p:cNvSpPr>
          <p:nvPr/>
        </p:nvSpPr>
        <p:spPr>
          <a:xfrm>
            <a:off x="-1" y="178005"/>
            <a:ext cx="2877671" cy="452458"/>
          </a:xfrm>
          <a:prstGeom prst="rect">
            <a:avLst/>
          </a:prstGeom>
          <a:solidFill>
            <a:srgbClr val="EC7C69"/>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E" sz="1200" dirty="0">
                <a:solidFill>
                  <a:schemeClr val="bg1"/>
                </a:solidFill>
                <a:latin typeface="Calibri"/>
                <a:ea typeface="Calibri"/>
                <a:cs typeface="Calibri"/>
              </a:rPr>
              <a:t>Fotocredits: </a:t>
            </a:r>
            <a:r>
              <a:rPr lang="en-IE" sz="1200" dirty="0" err="1">
                <a:solidFill>
                  <a:schemeClr val="bg1"/>
                </a:solidFill>
                <a:latin typeface="Calibri"/>
                <a:ea typeface="Calibri"/>
                <a:cs typeface="Calibri"/>
              </a:rPr>
              <a:t>Meridaunia</a:t>
            </a:r>
            <a:endParaRPr lang="en-IE" sz="1200" dirty="0">
              <a:solidFill>
                <a:schemeClr val="bg1"/>
              </a:solidFill>
              <a:latin typeface="Calibri"/>
              <a:ea typeface="Calibri"/>
              <a:cs typeface="Calibri"/>
            </a:endParaRPr>
          </a:p>
        </p:txBody>
      </p:sp>
    </p:spTree>
    <p:extLst>
      <p:ext uri="{BB962C8B-B14F-4D97-AF65-F5344CB8AC3E}">
        <p14:creationId xmlns:p14="http://schemas.microsoft.com/office/powerpoint/2010/main" val="1164802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EFBB2-ECF1-3EAB-F402-85C92530B997}"/>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5A24460-EC5F-02A8-8BFB-622B40009261}"/>
              </a:ext>
            </a:extLst>
          </p:cNvPr>
          <p:cNvSpPr txBox="1">
            <a:spLocks/>
          </p:cNvSpPr>
          <p:nvPr/>
        </p:nvSpPr>
        <p:spPr>
          <a:xfrm>
            <a:off x="629645" y="109466"/>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sz="3000" dirty="0"/>
              <a:t>Inleiding - Slimme start – Gebouwen aanpassen en gebruikmaken van kant-en-klare units</a:t>
            </a:r>
          </a:p>
          <a:p>
            <a:pPr>
              <a:lnSpc>
                <a:spcPts val="3720"/>
              </a:lnSpc>
            </a:pPr>
            <a:endParaRPr lang="en-US" sz="3000" dirty="0"/>
          </a:p>
          <a:p>
            <a:pPr>
              <a:lnSpc>
                <a:spcPts val="3720"/>
              </a:lnSpc>
            </a:pPr>
            <a:endParaRPr lang="en-US" sz="3000" dirty="0"/>
          </a:p>
        </p:txBody>
      </p:sp>
      <p:cxnSp>
        <p:nvCxnSpPr>
          <p:cNvPr id="10" name="Straight Connector 9">
            <a:extLst>
              <a:ext uri="{FF2B5EF4-FFF2-40B4-BE49-F238E27FC236}">
                <a16:creationId xmlns:a16="http://schemas.microsoft.com/office/drawing/2014/main" id="{5F1545BD-E455-84BA-F90C-B7595712A158}"/>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BB94895A-0A35-FF41-1465-D835B90448ED}"/>
              </a:ext>
            </a:extLst>
          </p:cNvPr>
          <p:cNvSpPr txBox="1">
            <a:spLocks/>
          </p:cNvSpPr>
          <p:nvPr/>
        </p:nvSpPr>
        <p:spPr>
          <a:xfrm>
            <a:off x="629645" y="1678939"/>
            <a:ext cx="7166818"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b="1" dirty="0" err="1">
                <a:solidFill>
                  <a:srgbClr val="414141"/>
                </a:solidFill>
              </a:rPr>
              <a:t>Het opzetten van </a:t>
            </a:r>
            <a:r>
              <a:rPr lang="it-IT" sz="2200" b="1" dirty="0">
                <a:solidFill>
                  <a:srgbClr val="414141"/>
                </a:solidFill>
              </a:rPr>
              <a:t>een </a:t>
            </a:r>
            <a:r>
              <a:rPr lang="it-IT" sz="2200" b="1" dirty="0" err="1">
                <a:solidFill>
                  <a:srgbClr val="414141"/>
                </a:solidFill>
              </a:rPr>
              <a:t>duurzaam </a:t>
            </a:r>
            <a:r>
              <a:rPr lang="it-IT" sz="2200" b="1" dirty="0">
                <a:solidFill>
                  <a:srgbClr val="414141"/>
                </a:solidFill>
              </a:rPr>
              <a:t>en </a:t>
            </a:r>
            <a:r>
              <a:rPr lang="it-IT" sz="2200" b="1" dirty="0" err="1">
                <a:solidFill>
                  <a:srgbClr val="414141"/>
                </a:solidFill>
              </a:rPr>
              <a:t>onderscheidend </a:t>
            </a:r>
            <a:r>
              <a:rPr lang="it-IT" sz="2200" b="1" dirty="0">
                <a:solidFill>
                  <a:srgbClr val="414141"/>
                </a:solidFill>
              </a:rPr>
              <a:t>accommodatiebedrijf </a:t>
            </a:r>
            <a:r>
              <a:rPr lang="it-IT" sz="2200" dirty="0">
                <a:solidFill>
                  <a:srgbClr val="414141"/>
                </a:solidFill>
              </a:rPr>
              <a:t>begint </a:t>
            </a:r>
            <a:r>
              <a:rPr lang="it-IT" sz="2200" dirty="0" err="1">
                <a:solidFill>
                  <a:srgbClr val="414141"/>
                </a:solidFill>
              </a:rPr>
              <a:t>vaak niet </a:t>
            </a:r>
            <a:r>
              <a:rPr lang="it-IT" sz="2200" dirty="0">
                <a:solidFill>
                  <a:srgbClr val="414141"/>
                </a:solidFill>
              </a:rPr>
              <a:t>met het bouwen van iets geheel nieuws, </a:t>
            </a:r>
            <a:r>
              <a:rPr lang="it-IT" sz="2200" dirty="0" err="1">
                <a:solidFill>
                  <a:srgbClr val="414141"/>
                </a:solidFill>
              </a:rPr>
              <a:t>maar </a:t>
            </a:r>
            <a:r>
              <a:rPr lang="it-IT" sz="2200" dirty="0">
                <a:solidFill>
                  <a:srgbClr val="414141"/>
                </a:solidFill>
              </a:rPr>
              <a:t>met </a:t>
            </a:r>
            <a:r>
              <a:rPr lang="it-IT" sz="2200" b="1" dirty="0" err="1">
                <a:solidFill>
                  <a:srgbClr val="414141"/>
                </a:solidFill>
              </a:rPr>
              <a:t>het herontwerpen van wat er al bestaat</a:t>
            </a:r>
            <a:r>
              <a:rPr lang="it-IT" sz="2200" dirty="0">
                <a:solidFill>
                  <a:srgbClr val="414141"/>
                </a:solidFill>
              </a:rPr>
              <a:t>. </a:t>
            </a:r>
            <a:r>
              <a:rPr lang="it-IT" sz="2200" dirty="0" err="1">
                <a:solidFill>
                  <a:srgbClr val="414141"/>
                </a:solidFill>
              </a:rPr>
              <a:t>In </a:t>
            </a:r>
            <a:r>
              <a:rPr lang="it-IT" sz="2200" dirty="0">
                <a:solidFill>
                  <a:srgbClr val="414141"/>
                </a:solidFill>
              </a:rPr>
              <a:t>heel Europa </a:t>
            </a:r>
            <a:r>
              <a:rPr lang="it-IT" sz="2200" dirty="0" err="1">
                <a:solidFill>
                  <a:srgbClr val="414141"/>
                </a:solidFill>
              </a:rPr>
              <a:t>bieden plattelandsdorpen</a:t>
            </a:r>
            <a:r>
              <a:rPr lang="it-IT" sz="2200" dirty="0">
                <a:solidFill>
                  <a:srgbClr val="414141"/>
                </a:solidFill>
              </a:rPr>
              <a:t>, </a:t>
            </a:r>
            <a:r>
              <a:rPr lang="it-IT" sz="2200" dirty="0" err="1">
                <a:solidFill>
                  <a:srgbClr val="414141"/>
                </a:solidFill>
              </a:rPr>
              <a:t>vergeten gebouwen </a:t>
            </a:r>
            <a:r>
              <a:rPr lang="it-IT" sz="2200" dirty="0">
                <a:solidFill>
                  <a:srgbClr val="414141"/>
                </a:solidFill>
              </a:rPr>
              <a:t>en open </a:t>
            </a:r>
            <a:r>
              <a:rPr lang="it-IT" sz="2200" dirty="0" err="1">
                <a:solidFill>
                  <a:srgbClr val="414141"/>
                </a:solidFill>
              </a:rPr>
              <a:t>landschappen een onbenut potentieel </a:t>
            </a:r>
            <a:r>
              <a:rPr lang="it-IT" sz="2200" dirty="0">
                <a:solidFill>
                  <a:srgbClr val="414141"/>
                </a:solidFill>
              </a:rPr>
              <a:t>voor </a:t>
            </a:r>
            <a:r>
              <a:rPr lang="it-IT" sz="2200" dirty="0" err="1">
                <a:solidFill>
                  <a:srgbClr val="414141"/>
                </a:solidFill>
              </a:rPr>
              <a:t>toerisme dat zowel zinvol </a:t>
            </a:r>
            <a:r>
              <a:rPr lang="it-IT" sz="2200" dirty="0">
                <a:solidFill>
                  <a:srgbClr val="414141"/>
                </a:solidFill>
              </a:rPr>
              <a:t>als </a:t>
            </a:r>
            <a:r>
              <a:rPr lang="it-IT" sz="2200" dirty="0" err="1">
                <a:solidFill>
                  <a:srgbClr val="414141"/>
                </a:solidFill>
              </a:rPr>
              <a:t>milieuvriendelijk is</a:t>
            </a:r>
            <a:r>
              <a:rPr lang="it-IT" sz="2200" dirty="0">
                <a:solidFill>
                  <a:srgbClr val="414141"/>
                </a:solidFill>
              </a:rPr>
              <a:t>. </a:t>
            </a:r>
            <a:r>
              <a:rPr lang="it-IT" sz="2200" dirty="0" err="1">
                <a:solidFill>
                  <a:srgbClr val="414141"/>
                </a:solidFill>
              </a:rPr>
              <a:t>Of u nu overweegt </a:t>
            </a:r>
            <a:r>
              <a:rPr lang="it-IT" sz="2200" b="1" dirty="0">
                <a:solidFill>
                  <a:srgbClr val="414141"/>
                </a:solidFill>
              </a:rPr>
              <a:t>een </a:t>
            </a:r>
            <a:r>
              <a:rPr lang="it-IT" sz="2200" b="1" dirty="0" err="1">
                <a:solidFill>
                  <a:srgbClr val="414141"/>
                </a:solidFill>
              </a:rPr>
              <a:t>monumentaal </a:t>
            </a:r>
            <a:r>
              <a:rPr lang="it-IT" sz="2200" b="1" dirty="0">
                <a:solidFill>
                  <a:srgbClr val="414141"/>
                </a:solidFill>
              </a:rPr>
              <a:t>huis </a:t>
            </a:r>
            <a:r>
              <a:rPr lang="it-IT" sz="2200" b="1" dirty="0" err="1">
                <a:solidFill>
                  <a:srgbClr val="414141"/>
                </a:solidFill>
              </a:rPr>
              <a:t>te restaureren</a:t>
            </a:r>
            <a:r>
              <a:rPr lang="it-IT" sz="2200" dirty="0">
                <a:solidFill>
                  <a:srgbClr val="414141"/>
                </a:solidFill>
              </a:rPr>
              <a:t>, </a:t>
            </a:r>
            <a:r>
              <a:rPr lang="it-IT" sz="2200" b="1" dirty="0">
                <a:solidFill>
                  <a:srgbClr val="414141"/>
                </a:solidFill>
              </a:rPr>
              <a:t>een </a:t>
            </a:r>
            <a:r>
              <a:rPr lang="it-IT" sz="2200" b="1" dirty="0" err="1">
                <a:solidFill>
                  <a:srgbClr val="414141"/>
                </a:solidFill>
              </a:rPr>
              <a:t>leegstaand </a:t>
            </a:r>
            <a:r>
              <a:rPr lang="it-IT" sz="2200" b="1" dirty="0">
                <a:solidFill>
                  <a:srgbClr val="414141"/>
                </a:solidFill>
              </a:rPr>
              <a:t>openbaar gebouw </a:t>
            </a:r>
            <a:r>
              <a:rPr lang="it-IT" sz="2200" b="1" dirty="0" err="1">
                <a:solidFill>
                  <a:srgbClr val="414141"/>
                </a:solidFill>
              </a:rPr>
              <a:t>te transformeren </a:t>
            </a:r>
            <a:r>
              <a:rPr lang="it-IT" sz="2200" dirty="0">
                <a:solidFill>
                  <a:srgbClr val="414141"/>
                </a:solidFill>
              </a:rPr>
              <a:t>of </a:t>
            </a:r>
            <a:r>
              <a:rPr lang="it-IT" sz="2200" b="1" dirty="0">
                <a:solidFill>
                  <a:srgbClr val="414141"/>
                </a:solidFill>
              </a:rPr>
              <a:t>modulaire </a:t>
            </a:r>
            <a:r>
              <a:rPr lang="it-IT" sz="2200" b="1" dirty="0" err="1">
                <a:solidFill>
                  <a:srgbClr val="414141"/>
                </a:solidFill>
              </a:rPr>
              <a:t>units te plaatsen </a:t>
            </a:r>
            <a:r>
              <a:rPr lang="it-IT" sz="2200" dirty="0">
                <a:solidFill>
                  <a:srgbClr val="414141"/>
                </a:solidFill>
              </a:rPr>
              <a:t>op </a:t>
            </a:r>
            <a:r>
              <a:rPr lang="it-IT" sz="2200" dirty="0" err="1">
                <a:solidFill>
                  <a:srgbClr val="414141"/>
                </a:solidFill>
              </a:rPr>
              <a:t>onderbenut land</a:t>
            </a:r>
            <a:r>
              <a:rPr lang="it-IT" sz="2200" dirty="0">
                <a:solidFill>
                  <a:srgbClr val="414141"/>
                </a:solidFill>
              </a:rPr>
              <a:t>, de eerste stap </a:t>
            </a:r>
            <a:r>
              <a:rPr lang="it-IT" sz="2200" dirty="0" err="1">
                <a:solidFill>
                  <a:srgbClr val="414141"/>
                </a:solidFill>
              </a:rPr>
              <a:t>is weten hoe u zich</a:t>
            </a:r>
            <a:r>
              <a:rPr lang="it-IT" sz="2200" dirty="0">
                <a:solidFill>
                  <a:srgbClr val="414141"/>
                </a:solidFill>
              </a:rPr>
              <a:t> op een</a:t>
            </a:r>
            <a:r>
              <a:rPr lang="it-IT" sz="2200" dirty="0" err="1">
                <a:solidFill>
                  <a:srgbClr val="414141"/>
                </a:solidFill>
              </a:rPr>
              <a:t> intelligente </a:t>
            </a:r>
            <a:r>
              <a:rPr lang="it-IT" sz="2200" dirty="0">
                <a:solidFill>
                  <a:srgbClr val="414141"/>
                </a:solidFill>
              </a:rPr>
              <a:t>en </a:t>
            </a:r>
            <a:r>
              <a:rPr lang="it-IT" sz="2200" dirty="0" err="1">
                <a:solidFill>
                  <a:srgbClr val="414141"/>
                </a:solidFill>
              </a:rPr>
              <a:t>doelgerichte manier kunt aanpassen</a:t>
            </a:r>
            <a:r>
              <a:rPr lang="it-IT" sz="2200" dirty="0">
                <a:solidFill>
                  <a:srgbClr val="414141"/>
                </a:solidFill>
              </a:rPr>
              <a:t>. </a:t>
            </a:r>
            <a:r>
              <a:rPr lang="it-IT" sz="2200" dirty="0" err="1">
                <a:solidFill>
                  <a:srgbClr val="414141"/>
                </a:solidFill>
              </a:rPr>
              <a:t>In dit gedeelte worden </a:t>
            </a:r>
            <a:r>
              <a:rPr lang="it-IT" sz="2200" dirty="0">
                <a:solidFill>
                  <a:srgbClr val="414141"/>
                </a:solidFill>
              </a:rPr>
              <a:t>de kernconcepten </a:t>
            </a:r>
            <a:r>
              <a:rPr lang="it-IT" sz="2200" dirty="0" err="1">
                <a:solidFill>
                  <a:srgbClr val="414141"/>
                </a:solidFill>
              </a:rPr>
              <a:t>achter </a:t>
            </a:r>
            <a:r>
              <a:rPr lang="it-IT" sz="2200" b="1" dirty="0">
                <a:solidFill>
                  <a:srgbClr val="414141"/>
                </a:solidFill>
              </a:rPr>
              <a:t>'slimme starts' </a:t>
            </a:r>
            <a:r>
              <a:rPr lang="it-IT" sz="2200" dirty="0" err="1">
                <a:solidFill>
                  <a:srgbClr val="414141"/>
                </a:solidFill>
              </a:rPr>
              <a:t>geïntroduceerd</a:t>
            </a:r>
            <a:r>
              <a:rPr lang="it-IT" sz="2200" dirty="0">
                <a:solidFill>
                  <a:srgbClr val="414141"/>
                </a:solidFill>
              </a:rPr>
              <a:t>: </a:t>
            </a:r>
            <a:r>
              <a:rPr lang="it-IT" sz="2200" dirty="0" err="1">
                <a:solidFill>
                  <a:srgbClr val="414141"/>
                </a:solidFill>
              </a:rPr>
              <a:t>het gebruik van </a:t>
            </a:r>
            <a:r>
              <a:rPr lang="it-IT" sz="2200" b="1" dirty="0" err="1">
                <a:solidFill>
                  <a:srgbClr val="414141"/>
                </a:solidFill>
              </a:rPr>
              <a:t>bestaande </a:t>
            </a:r>
            <a:r>
              <a:rPr lang="it-IT" sz="2200" b="1" dirty="0">
                <a:solidFill>
                  <a:srgbClr val="414141"/>
                </a:solidFill>
              </a:rPr>
              <a:t>gebouwen </a:t>
            </a:r>
            <a:r>
              <a:rPr lang="it-IT" sz="2200" dirty="0">
                <a:solidFill>
                  <a:srgbClr val="414141"/>
                </a:solidFill>
              </a:rPr>
              <a:t>of </a:t>
            </a:r>
            <a:r>
              <a:rPr lang="it-IT" sz="2200" b="1" dirty="0" err="1">
                <a:solidFill>
                  <a:srgbClr val="414141"/>
                </a:solidFill>
              </a:rPr>
              <a:t>vooraf gebouwde units </a:t>
            </a:r>
            <a:r>
              <a:rPr lang="it-IT" sz="2200" dirty="0" err="1">
                <a:solidFill>
                  <a:srgbClr val="414141"/>
                </a:solidFill>
              </a:rPr>
              <a:t>als basis </a:t>
            </a:r>
            <a:r>
              <a:rPr lang="it-IT" sz="2200" dirty="0">
                <a:solidFill>
                  <a:srgbClr val="414141"/>
                </a:solidFill>
              </a:rPr>
              <a:t>voor </a:t>
            </a:r>
            <a:r>
              <a:rPr lang="it-IT" sz="2200" dirty="0" err="1">
                <a:solidFill>
                  <a:srgbClr val="414141"/>
                </a:solidFill>
              </a:rPr>
              <a:t>uw </a:t>
            </a:r>
            <a:r>
              <a:rPr lang="it-IT" sz="2200" dirty="0">
                <a:solidFill>
                  <a:srgbClr val="414141"/>
                </a:solidFill>
              </a:rPr>
              <a:t>alternatieve accommodatieproject. </a:t>
            </a:r>
          </a:p>
        </p:txBody>
      </p:sp>
      <p:pic>
        <p:nvPicPr>
          <p:cNvPr id="2" name="Picture 1">
            <a:extLst>
              <a:ext uri="{FF2B5EF4-FFF2-40B4-BE49-F238E27FC236}">
                <a16:creationId xmlns:a16="http://schemas.microsoft.com/office/drawing/2014/main" id="{86837B17-0310-CFA0-1922-4CD100B199A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D6EE1128-0266-0551-47BE-8DDF96E3EAC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3" name="TextBox 2">
            <a:extLst>
              <a:ext uri="{FF2B5EF4-FFF2-40B4-BE49-F238E27FC236}">
                <a16:creationId xmlns:a16="http://schemas.microsoft.com/office/drawing/2014/main" id="{11985189-3C69-77BD-0FC1-A4FE406FE96B}"/>
              </a:ext>
            </a:extLst>
          </p:cNvPr>
          <p:cNvSpPr txBox="1"/>
          <p:nvPr/>
        </p:nvSpPr>
        <p:spPr>
          <a:xfrm>
            <a:off x="629645" y="6186914"/>
            <a:ext cx="7831449" cy="579646"/>
          </a:xfrm>
          <a:prstGeom prst="rect">
            <a:avLst/>
          </a:prstGeom>
          <a:noFill/>
        </p:spPr>
        <p:txBody>
          <a:bodyPr wrap="square" rtlCol="0">
            <a:spAutoFit/>
          </a:bodyPr>
          <a:lstStyle/>
          <a:p>
            <a:pPr>
              <a:lnSpc>
                <a:spcPts val="1860"/>
              </a:lnSpc>
              <a:tabLst>
                <a:tab pos="968375" algn="l"/>
              </a:tabLst>
            </a:pPr>
            <a:r>
              <a:rPr lang="en-IE" b="1" dirty="0">
                <a:solidFill>
                  <a:srgbClr val="414141"/>
                </a:solidFill>
              </a:rPr>
              <a:t>Bron: </a:t>
            </a:r>
            <a:r>
              <a:rPr lang="en-US" dirty="0" err="1">
                <a:solidFill>
                  <a:srgbClr val="459597"/>
                </a:solidFill>
              </a:rPr>
              <a:t>    Dolnicar</a:t>
            </a:r>
            <a:r>
              <a:rPr lang="en-US" dirty="0">
                <a:solidFill>
                  <a:srgbClr val="459597"/>
                </a:solidFill>
              </a:rPr>
              <a:t>, S. (2018). Marktaandeel en duurzaamheid van alternatieve</a:t>
            </a:r>
          </a:p>
          <a:p>
            <a:pPr>
              <a:lnSpc>
                <a:spcPts val="1860"/>
              </a:lnSpc>
              <a:tabLst>
                <a:tab pos="968375" algn="l"/>
              </a:tabLst>
            </a:pPr>
            <a:r>
              <a:rPr lang="en-US" dirty="0">
                <a:solidFill>
                  <a:srgbClr val="459597"/>
                </a:solidFill>
              </a:rPr>
              <a:t>	toeristische accommodaties. Journal of Sustainable Tourism.</a:t>
            </a:r>
            <a:endParaRPr lang="en-IE" dirty="0">
              <a:solidFill>
                <a:srgbClr val="459597"/>
              </a:solidFill>
            </a:endParaRPr>
          </a:p>
        </p:txBody>
      </p:sp>
      <p:sp>
        <p:nvSpPr>
          <p:cNvPr id="6" name="Freeform 5">
            <a:extLst>
              <a:ext uri="{FF2B5EF4-FFF2-40B4-BE49-F238E27FC236}">
                <a16:creationId xmlns:a16="http://schemas.microsoft.com/office/drawing/2014/main" id="{22B554DF-447C-9C4E-6219-78356CDE2BF0}"/>
              </a:ext>
            </a:extLst>
          </p:cNvPr>
          <p:cNvSpPr/>
          <p:nvPr/>
        </p:nvSpPr>
        <p:spPr>
          <a:xfrm rot="10800000">
            <a:off x="8325165" y="0"/>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59925" r="-59925"/>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037B637F-A565-922C-EA76-03EAF56F9A3B}"/>
              </a:ext>
            </a:extLst>
          </p:cNvPr>
          <p:cNvGrpSpPr/>
          <p:nvPr/>
        </p:nvGrpSpPr>
        <p:grpSpPr>
          <a:xfrm>
            <a:off x="9234244" y="432401"/>
            <a:ext cx="2957756" cy="554397"/>
            <a:chOff x="1800741" y="6353467"/>
            <a:chExt cx="3253859" cy="554397"/>
          </a:xfrm>
        </p:grpSpPr>
        <p:sp>
          <p:nvSpPr>
            <p:cNvPr id="12" name="object 3">
              <a:extLst>
                <a:ext uri="{FF2B5EF4-FFF2-40B4-BE49-F238E27FC236}">
                  <a16:creationId xmlns:a16="http://schemas.microsoft.com/office/drawing/2014/main" id="{033D1D5A-BD3D-DE98-C158-B130E131881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869F7F14-9336-D8B9-D2E7-33758F1A252E}"/>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Gaia's Spheres B&amp;B, Italië</a:t>
              </a:r>
            </a:p>
          </p:txBody>
        </p:sp>
      </p:grpSp>
      <p:pic>
        <p:nvPicPr>
          <p:cNvPr id="16" name="Picture 15">
            <a:extLst>
              <a:ext uri="{FF2B5EF4-FFF2-40B4-BE49-F238E27FC236}">
                <a16:creationId xmlns:a16="http://schemas.microsoft.com/office/drawing/2014/main" id="{FD78DBAC-0071-65E8-7645-2C5D31E4844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236013" y="4633886"/>
            <a:ext cx="3580276" cy="2659133"/>
          </a:xfrm>
          <a:prstGeom prst="rect">
            <a:avLst/>
          </a:prstGeom>
        </p:spPr>
      </p:pic>
    </p:spTree>
    <p:extLst>
      <p:ext uri="{BB962C8B-B14F-4D97-AF65-F5344CB8AC3E}">
        <p14:creationId xmlns:p14="http://schemas.microsoft.com/office/powerpoint/2010/main" val="2587697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810D6-CA25-B517-9749-5BDEBF31154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8F9EDF83-03D3-936E-0B59-671FF422E79D}"/>
              </a:ext>
            </a:extLst>
          </p:cNvPr>
          <p:cNvSpPr txBox="1">
            <a:spLocks/>
          </p:cNvSpPr>
          <p:nvPr/>
        </p:nvSpPr>
        <p:spPr>
          <a:xfrm>
            <a:off x="629645" y="307773"/>
            <a:ext cx="771065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sz="3000" dirty="0"/>
              <a:t>Inleiding - Slimme start – Gebouwen aanpassen en gebruikmaken van kant-en-klare units</a:t>
            </a:r>
          </a:p>
          <a:p>
            <a:pPr>
              <a:lnSpc>
                <a:spcPts val="3720"/>
              </a:lnSpc>
            </a:pPr>
            <a:endParaRPr lang="en-US" sz="3000" dirty="0"/>
          </a:p>
          <a:p>
            <a:pPr>
              <a:lnSpc>
                <a:spcPts val="3720"/>
              </a:lnSpc>
            </a:pPr>
            <a:endParaRPr lang="en-US" sz="3000" dirty="0"/>
          </a:p>
        </p:txBody>
      </p:sp>
      <p:sp>
        <p:nvSpPr>
          <p:cNvPr id="11" name="Text Placeholder 4">
            <a:extLst>
              <a:ext uri="{FF2B5EF4-FFF2-40B4-BE49-F238E27FC236}">
                <a16:creationId xmlns:a16="http://schemas.microsoft.com/office/drawing/2014/main" id="{B239C830-5C20-037F-673A-3DB54D7629A2}"/>
              </a:ext>
            </a:extLst>
          </p:cNvPr>
          <p:cNvSpPr txBox="1">
            <a:spLocks/>
          </p:cNvSpPr>
          <p:nvPr/>
        </p:nvSpPr>
        <p:spPr>
          <a:xfrm>
            <a:off x="629645" y="1727588"/>
            <a:ext cx="7396755"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err="1">
                <a:solidFill>
                  <a:srgbClr val="414141"/>
                </a:solidFill>
              </a:rPr>
              <a:t>Je leert hoe </a:t>
            </a:r>
            <a:r>
              <a:rPr lang="it-IT" sz="2200" b="1" dirty="0" err="1">
                <a:solidFill>
                  <a:srgbClr val="414141"/>
                </a:solidFill>
              </a:rPr>
              <a:t>adaptief hergebruik </a:t>
            </a:r>
            <a:r>
              <a:rPr lang="it-IT" sz="2200" dirty="0" err="1">
                <a:solidFill>
                  <a:srgbClr val="414141"/>
                </a:solidFill>
              </a:rPr>
              <a:t>de</a:t>
            </a:r>
            <a:r>
              <a:rPr lang="it-IT" sz="2200" dirty="0">
                <a:solidFill>
                  <a:srgbClr val="414141"/>
                </a:solidFill>
              </a:rPr>
              <a:t> culturele </a:t>
            </a:r>
            <a:r>
              <a:rPr lang="it-IT" sz="2200" dirty="0" err="1">
                <a:solidFill>
                  <a:srgbClr val="414141"/>
                </a:solidFill>
              </a:rPr>
              <a:t>identiteit behoudt en tegelijkertijd functionaliteit toevoegt</a:t>
            </a:r>
            <a:r>
              <a:rPr lang="it-IT" sz="2200" dirty="0">
                <a:solidFill>
                  <a:srgbClr val="414141"/>
                </a:solidFill>
              </a:rPr>
              <a:t>, </a:t>
            </a:r>
            <a:r>
              <a:rPr lang="it-IT" sz="2200" dirty="0" err="1">
                <a:solidFill>
                  <a:srgbClr val="414141"/>
                </a:solidFill>
              </a:rPr>
              <a:t>hoe </a:t>
            </a:r>
            <a:r>
              <a:rPr lang="it-IT" sz="2200" b="1" dirty="0" err="1">
                <a:solidFill>
                  <a:srgbClr val="414141"/>
                </a:solidFill>
              </a:rPr>
              <a:t>geprefabriceerde </a:t>
            </a:r>
            <a:r>
              <a:rPr lang="it-IT" sz="2200" b="1" dirty="0">
                <a:solidFill>
                  <a:srgbClr val="414141"/>
                </a:solidFill>
              </a:rPr>
              <a:t>en </a:t>
            </a:r>
            <a:r>
              <a:rPr lang="it-IT" sz="2200" b="1" dirty="0" err="1">
                <a:solidFill>
                  <a:srgbClr val="414141"/>
                </a:solidFill>
              </a:rPr>
              <a:t>verplaatsbare constructies </a:t>
            </a:r>
            <a:r>
              <a:rPr lang="it-IT" sz="2200" dirty="0">
                <a:solidFill>
                  <a:srgbClr val="414141"/>
                </a:solidFill>
              </a:rPr>
              <a:t>de impact </a:t>
            </a:r>
            <a:r>
              <a:rPr lang="it-IT" sz="2200" dirty="0" err="1">
                <a:solidFill>
                  <a:srgbClr val="414141"/>
                </a:solidFill>
              </a:rPr>
              <a:t>op het milieu </a:t>
            </a:r>
            <a:r>
              <a:rPr lang="it-IT" sz="2200" dirty="0">
                <a:solidFill>
                  <a:srgbClr val="414141"/>
                </a:solidFill>
              </a:rPr>
              <a:t>kunnen </a:t>
            </a:r>
            <a:r>
              <a:rPr lang="it-IT" sz="2200" dirty="0" err="1">
                <a:solidFill>
                  <a:srgbClr val="414141"/>
                </a:solidFill>
              </a:rPr>
              <a:t>minimaliseren </a:t>
            </a:r>
            <a:r>
              <a:rPr lang="it-IT" sz="2200" dirty="0">
                <a:solidFill>
                  <a:srgbClr val="414141"/>
                </a:solidFill>
              </a:rPr>
              <a:t>en </a:t>
            </a:r>
            <a:r>
              <a:rPr lang="it-IT" sz="2200" dirty="0" err="1">
                <a:solidFill>
                  <a:srgbClr val="414141"/>
                </a:solidFill>
              </a:rPr>
              <a:t>hoe </a:t>
            </a:r>
            <a:r>
              <a:rPr lang="it-IT" sz="2200" dirty="0">
                <a:solidFill>
                  <a:srgbClr val="414141"/>
                </a:solidFill>
              </a:rPr>
              <a:t>je </a:t>
            </a:r>
            <a:r>
              <a:rPr lang="it-IT" sz="2200" b="1" dirty="0" err="1">
                <a:solidFill>
                  <a:srgbClr val="414141"/>
                </a:solidFill>
              </a:rPr>
              <a:t>binnen </a:t>
            </a:r>
            <a:r>
              <a:rPr lang="it-IT" sz="2200" b="1" dirty="0">
                <a:solidFill>
                  <a:srgbClr val="414141"/>
                </a:solidFill>
              </a:rPr>
              <a:t>de </a:t>
            </a:r>
            <a:r>
              <a:rPr lang="it-IT" sz="2200" b="1" dirty="0" err="1">
                <a:solidFill>
                  <a:srgbClr val="414141"/>
                </a:solidFill>
              </a:rPr>
              <a:t>beperkingen </a:t>
            </a:r>
            <a:r>
              <a:rPr lang="it-IT" sz="2200" dirty="0">
                <a:solidFill>
                  <a:srgbClr val="414141"/>
                </a:solidFill>
              </a:rPr>
              <a:t>van </a:t>
            </a:r>
            <a:r>
              <a:rPr lang="it-IT" sz="2200" dirty="0" err="1">
                <a:solidFill>
                  <a:srgbClr val="414141"/>
                </a:solidFill>
              </a:rPr>
              <a:t>infrastructuur </a:t>
            </a:r>
            <a:r>
              <a:rPr lang="it-IT" sz="2200" dirty="0">
                <a:solidFill>
                  <a:srgbClr val="414141"/>
                </a:solidFill>
              </a:rPr>
              <a:t>en </a:t>
            </a:r>
            <a:r>
              <a:rPr lang="it-IT" sz="2200" dirty="0" err="1">
                <a:solidFill>
                  <a:srgbClr val="414141"/>
                </a:solidFill>
              </a:rPr>
              <a:t>bestemmingsplannen </a:t>
            </a:r>
            <a:r>
              <a:rPr lang="it-IT" sz="2200" b="1" dirty="0">
                <a:solidFill>
                  <a:srgbClr val="414141"/>
                </a:solidFill>
              </a:rPr>
              <a:t>kunt werken</a:t>
            </a:r>
            <a:r>
              <a:rPr lang="it-IT" sz="2200" dirty="0">
                <a:solidFill>
                  <a:srgbClr val="414141"/>
                </a:solidFill>
              </a:rPr>
              <a:t>. Van </a:t>
            </a:r>
            <a:r>
              <a:rPr lang="it-IT" sz="2200" b="1" dirty="0" err="1">
                <a:solidFill>
                  <a:srgbClr val="414141"/>
                </a:solidFill>
              </a:rPr>
              <a:t>historische palazzo's </a:t>
            </a:r>
            <a:r>
              <a:rPr lang="it-IT" sz="2200" b="1" dirty="0">
                <a:solidFill>
                  <a:srgbClr val="414141"/>
                </a:solidFill>
              </a:rPr>
              <a:t>in </a:t>
            </a:r>
            <a:r>
              <a:rPr lang="it-IT" sz="2200" b="1" dirty="0" err="1">
                <a:solidFill>
                  <a:srgbClr val="414141"/>
                </a:solidFill>
              </a:rPr>
              <a:t>Italië </a:t>
            </a:r>
            <a:r>
              <a:rPr lang="it-IT" sz="2200" dirty="0">
                <a:solidFill>
                  <a:srgbClr val="414141"/>
                </a:solidFill>
              </a:rPr>
              <a:t>tot </a:t>
            </a:r>
            <a:r>
              <a:rPr lang="it-IT" sz="2200" b="1" dirty="0" err="1">
                <a:solidFill>
                  <a:srgbClr val="414141"/>
                </a:solidFill>
              </a:rPr>
              <a:t>off-grid bubbelwoningen </a:t>
            </a:r>
            <a:r>
              <a:rPr lang="it-IT" sz="2200" b="1" dirty="0">
                <a:solidFill>
                  <a:srgbClr val="414141"/>
                </a:solidFill>
              </a:rPr>
              <a:t>in IJsland</a:t>
            </a:r>
            <a:r>
              <a:rPr lang="it-IT" sz="2200" dirty="0">
                <a:solidFill>
                  <a:srgbClr val="414141"/>
                </a:solidFill>
              </a:rPr>
              <a:t>: de casestudy's in </a:t>
            </a:r>
            <a:r>
              <a:rPr lang="it-IT" sz="2200" dirty="0" err="1">
                <a:solidFill>
                  <a:srgbClr val="414141"/>
                </a:solidFill>
              </a:rPr>
              <a:t>dit hoofdstuk laten zien wat er mogelijk is als </a:t>
            </a:r>
            <a:r>
              <a:rPr lang="it-IT" sz="2200" b="1" dirty="0" err="1">
                <a:solidFill>
                  <a:srgbClr val="414141"/>
                </a:solidFill>
              </a:rPr>
              <a:t>creativiteit en praktische bruikbaarheid samenkomen</a:t>
            </a:r>
            <a:r>
              <a:rPr lang="it-IT" sz="2200" dirty="0">
                <a:solidFill>
                  <a:srgbClr val="414141"/>
                </a:solidFill>
              </a:rPr>
              <a:t>. Aan het einde van </a:t>
            </a:r>
            <a:r>
              <a:rPr lang="it-IT" sz="2200" dirty="0" err="1">
                <a:solidFill>
                  <a:srgbClr val="414141"/>
                </a:solidFill>
              </a:rPr>
              <a:t>dit hoofdstuk </a:t>
            </a:r>
            <a:r>
              <a:rPr lang="it-IT" sz="2200" dirty="0">
                <a:solidFill>
                  <a:srgbClr val="414141"/>
                </a:solidFill>
              </a:rPr>
              <a:t>kun je </a:t>
            </a:r>
            <a:r>
              <a:rPr lang="it-IT" sz="2200" b="1" dirty="0">
                <a:solidFill>
                  <a:srgbClr val="414141"/>
                </a:solidFill>
              </a:rPr>
              <a:t>de </a:t>
            </a:r>
            <a:r>
              <a:rPr lang="it-IT" sz="2200" b="1" dirty="0" err="1">
                <a:solidFill>
                  <a:srgbClr val="414141"/>
                </a:solidFill>
              </a:rPr>
              <a:t>haalbaarheid </a:t>
            </a:r>
            <a:r>
              <a:rPr lang="it-IT" sz="2200" dirty="0">
                <a:solidFill>
                  <a:srgbClr val="414141"/>
                </a:solidFill>
              </a:rPr>
              <a:t>van </a:t>
            </a:r>
            <a:r>
              <a:rPr lang="it-IT" sz="2200" dirty="0" err="1">
                <a:solidFill>
                  <a:srgbClr val="414141"/>
                </a:solidFill>
              </a:rPr>
              <a:t>hergebruik van </a:t>
            </a:r>
            <a:r>
              <a:rPr lang="it-IT" sz="2200" dirty="0">
                <a:solidFill>
                  <a:srgbClr val="414141"/>
                </a:solidFill>
              </a:rPr>
              <a:t>een </a:t>
            </a:r>
            <a:r>
              <a:rPr lang="it-IT" sz="2200" dirty="0" err="1">
                <a:solidFill>
                  <a:srgbClr val="414141"/>
                </a:solidFill>
              </a:rPr>
              <a:t>ruimte </a:t>
            </a:r>
            <a:r>
              <a:rPr lang="it-IT" sz="2200" dirty="0">
                <a:solidFill>
                  <a:srgbClr val="414141"/>
                </a:solidFill>
              </a:rPr>
              <a:t>in </a:t>
            </a:r>
            <a:r>
              <a:rPr lang="it-IT" sz="2200" dirty="0" err="1">
                <a:solidFill>
                  <a:srgbClr val="414141"/>
                </a:solidFill>
              </a:rPr>
              <a:t>je </a:t>
            </a:r>
            <a:r>
              <a:rPr lang="it-IT" sz="2200" dirty="0">
                <a:solidFill>
                  <a:srgbClr val="414141"/>
                </a:solidFill>
              </a:rPr>
              <a:t>gemeenschap </a:t>
            </a:r>
            <a:r>
              <a:rPr lang="it-IT" sz="2200" b="1" dirty="0" err="1">
                <a:solidFill>
                  <a:srgbClr val="414141"/>
                </a:solidFill>
              </a:rPr>
              <a:t>beoordelen</a:t>
            </a:r>
            <a:r>
              <a:rPr lang="it-IT" sz="2200" dirty="0">
                <a:solidFill>
                  <a:srgbClr val="414141"/>
                </a:solidFill>
              </a:rPr>
              <a:t>, </a:t>
            </a:r>
            <a:r>
              <a:rPr lang="it-IT" sz="2200" dirty="0" err="1">
                <a:solidFill>
                  <a:srgbClr val="414141"/>
                </a:solidFill>
              </a:rPr>
              <a:t>begrijp je </a:t>
            </a:r>
            <a:r>
              <a:rPr lang="it-IT" sz="2200" dirty="0">
                <a:solidFill>
                  <a:srgbClr val="414141"/>
                </a:solidFill>
              </a:rPr>
              <a:t>de </a:t>
            </a:r>
            <a:r>
              <a:rPr lang="it-IT" sz="2200" dirty="0" err="1">
                <a:solidFill>
                  <a:srgbClr val="414141"/>
                </a:solidFill>
              </a:rPr>
              <a:t>unieke voordelen </a:t>
            </a:r>
            <a:r>
              <a:rPr lang="it-IT" sz="2200" dirty="0">
                <a:solidFill>
                  <a:srgbClr val="414141"/>
                </a:solidFill>
              </a:rPr>
              <a:t>van </a:t>
            </a:r>
            <a:r>
              <a:rPr lang="it-IT" sz="2200" b="1" dirty="0">
                <a:solidFill>
                  <a:srgbClr val="414141"/>
                </a:solidFill>
              </a:rPr>
              <a:t>modulaire </a:t>
            </a:r>
            <a:r>
              <a:rPr lang="it-IT" sz="2200" b="1" dirty="0" err="1">
                <a:solidFill>
                  <a:srgbClr val="414141"/>
                </a:solidFill>
              </a:rPr>
              <a:t>oplossingen </a:t>
            </a:r>
            <a:r>
              <a:rPr lang="it-IT" sz="2200" dirty="0">
                <a:solidFill>
                  <a:srgbClr val="414141"/>
                </a:solidFill>
              </a:rPr>
              <a:t>en </a:t>
            </a:r>
            <a:r>
              <a:rPr lang="it-IT" sz="2200" dirty="0" err="1">
                <a:solidFill>
                  <a:srgbClr val="414141"/>
                </a:solidFill>
              </a:rPr>
              <a:t>kun je beginnen met het ontwikkelen van ideeën die passen </a:t>
            </a:r>
            <a:r>
              <a:rPr lang="it-IT" sz="2200" dirty="0">
                <a:solidFill>
                  <a:srgbClr val="414141"/>
                </a:solidFill>
              </a:rPr>
              <a:t>bij </a:t>
            </a:r>
            <a:r>
              <a:rPr lang="it-IT" sz="2200" dirty="0" err="1">
                <a:solidFill>
                  <a:srgbClr val="414141"/>
                </a:solidFill>
              </a:rPr>
              <a:t>je </a:t>
            </a:r>
            <a:r>
              <a:rPr lang="it-IT" sz="2200" b="1" dirty="0" err="1">
                <a:solidFill>
                  <a:srgbClr val="414141"/>
                </a:solidFill>
              </a:rPr>
              <a:t>omgeving</a:t>
            </a:r>
            <a:r>
              <a:rPr lang="it-IT" sz="2200" b="1" dirty="0">
                <a:solidFill>
                  <a:srgbClr val="414141"/>
                </a:solidFill>
              </a:rPr>
              <a:t>, budget </a:t>
            </a:r>
            <a:r>
              <a:rPr lang="it-IT" sz="2200" dirty="0">
                <a:solidFill>
                  <a:srgbClr val="414141"/>
                </a:solidFill>
              </a:rPr>
              <a:t>en </a:t>
            </a:r>
            <a:r>
              <a:rPr lang="it-IT" sz="2200" b="1" dirty="0" err="1">
                <a:solidFill>
                  <a:srgbClr val="414141"/>
                </a:solidFill>
              </a:rPr>
              <a:t>lokale context</a:t>
            </a:r>
            <a:r>
              <a:rPr lang="it-IT" sz="2200" dirty="0">
                <a:solidFill>
                  <a:srgbClr val="414141"/>
                </a:solidFill>
              </a:rPr>
              <a:t>.</a:t>
            </a:r>
          </a:p>
        </p:txBody>
      </p:sp>
      <p:pic>
        <p:nvPicPr>
          <p:cNvPr id="2" name="Picture 1">
            <a:extLst>
              <a:ext uri="{FF2B5EF4-FFF2-40B4-BE49-F238E27FC236}">
                <a16:creationId xmlns:a16="http://schemas.microsoft.com/office/drawing/2014/main" id="{5B38A6AB-2570-126C-E43B-F746BE254FC7}"/>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236013" y="4633886"/>
            <a:ext cx="3580276" cy="2659133"/>
          </a:xfrm>
          <a:prstGeom prst="rect">
            <a:avLst/>
          </a:prstGeom>
        </p:spPr>
      </p:pic>
      <p:sp>
        <p:nvSpPr>
          <p:cNvPr id="22" name="Slide Number Placeholder 5">
            <a:extLst>
              <a:ext uri="{FF2B5EF4-FFF2-40B4-BE49-F238E27FC236}">
                <a16:creationId xmlns:a16="http://schemas.microsoft.com/office/drawing/2014/main" id="{C858EF2B-0212-942D-91E3-AD391D001AF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cxnSp>
        <p:nvCxnSpPr>
          <p:cNvPr id="4" name="Straight Connector 3">
            <a:extLst>
              <a:ext uri="{FF2B5EF4-FFF2-40B4-BE49-F238E27FC236}">
                <a16:creationId xmlns:a16="http://schemas.microsoft.com/office/drawing/2014/main" id="{CF5233DD-E802-6DD5-3003-02D048D2A702}"/>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5" name="Freeform 4">
            <a:extLst>
              <a:ext uri="{FF2B5EF4-FFF2-40B4-BE49-F238E27FC236}">
                <a16:creationId xmlns:a16="http://schemas.microsoft.com/office/drawing/2014/main" id="{AAC7470A-81CE-CFD7-FA2F-27820A14F486}"/>
              </a:ext>
            </a:extLst>
          </p:cNvPr>
          <p:cNvSpPr/>
          <p:nvPr/>
        </p:nvSpPr>
        <p:spPr>
          <a:xfrm rot="10800000">
            <a:off x="8340296" y="0"/>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56131" r="-56131"/>
            </a:stretch>
          </a:blipFill>
        </p:spPr>
        <p:txBody>
          <a:bodyPr wrap="square" lIns="0" tIns="0" rIns="0" bIns="0" rtlCol="0">
            <a:noAutofit/>
          </a:bodyPr>
          <a:lstStyle/>
          <a:p>
            <a:endParaRPr>
              <a:solidFill>
                <a:srgbClr val="459597"/>
              </a:solidFill>
            </a:endParaRPr>
          </a:p>
        </p:txBody>
      </p:sp>
      <p:sp>
        <p:nvSpPr>
          <p:cNvPr id="6" name="TextBox 5">
            <a:extLst>
              <a:ext uri="{FF2B5EF4-FFF2-40B4-BE49-F238E27FC236}">
                <a16:creationId xmlns:a16="http://schemas.microsoft.com/office/drawing/2014/main" id="{09DD07F0-AD6C-95A3-1219-256C36296999}"/>
              </a:ext>
            </a:extLst>
          </p:cNvPr>
          <p:cNvSpPr txBox="1"/>
          <p:nvPr/>
        </p:nvSpPr>
        <p:spPr>
          <a:xfrm>
            <a:off x="629645" y="6102598"/>
            <a:ext cx="7831449" cy="579646"/>
          </a:xfrm>
          <a:prstGeom prst="rect">
            <a:avLst/>
          </a:prstGeom>
          <a:noFill/>
        </p:spPr>
        <p:txBody>
          <a:bodyPr wrap="square" rtlCol="0">
            <a:spAutoFit/>
          </a:bodyPr>
          <a:lstStyle/>
          <a:p>
            <a:pPr>
              <a:lnSpc>
                <a:spcPts val="1860"/>
              </a:lnSpc>
              <a:tabLst>
                <a:tab pos="968375" algn="l"/>
              </a:tabLst>
            </a:pPr>
            <a:r>
              <a:rPr lang="en-IE" b="1" dirty="0">
                <a:solidFill>
                  <a:srgbClr val="414141"/>
                </a:solidFill>
              </a:rPr>
              <a:t>Bron: </a:t>
            </a:r>
            <a:r>
              <a:rPr lang="en-US" dirty="0" err="1">
                <a:solidFill>
                  <a:srgbClr val="459597"/>
                </a:solidFill>
              </a:rPr>
              <a:t>    Dolnicar</a:t>
            </a:r>
            <a:r>
              <a:rPr lang="en-US" dirty="0">
                <a:solidFill>
                  <a:srgbClr val="459597"/>
                </a:solidFill>
              </a:rPr>
              <a:t>, S. (2018). Marktaandeel en duurzaamheid van alternatieve</a:t>
            </a:r>
          </a:p>
          <a:p>
            <a:pPr>
              <a:lnSpc>
                <a:spcPts val="1860"/>
              </a:lnSpc>
              <a:tabLst>
                <a:tab pos="968375" algn="l"/>
              </a:tabLst>
            </a:pPr>
            <a:r>
              <a:rPr lang="en-US" dirty="0">
                <a:solidFill>
                  <a:srgbClr val="459597"/>
                </a:solidFill>
              </a:rPr>
              <a:t>	toeristische accommodaties. Journal of Sustainable Tourism.</a:t>
            </a:r>
            <a:endParaRPr lang="en-IE" dirty="0">
              <a:solidFill>
                <a:srgbClr val="459597"/>
              </a:solidFill>
            </a:endParaRPr>
          </a:p>
        </p:txBody>
      </p:sp>
      <p:grpSp>
        <p:nvGrpSpPr>
          <p:cNvPr id="7" name="Group 6">
            <a:extLst>
              <a:ext uri="{FF2B5EF4-FFF2-40B4-BE49-F238E27FC236}">
                <a16:creationId xmlns:a16="http://schemas.microsoft.com/office/drawing/2014/main" id="{5707BFEE-F42F-D143-41D9-CD74614ECDCD}"/>
              </a:ext>
            </a:extLst>
          </p:cNvPr>
          <p:cNvGrpSpPr/>
          <p:nvPr/>
        </p:nvGrpSpPr>
        <p:grpSpPr>
          <a:xfrm>
            <a:off x="8938141" y="557030"/>
            <a:ext cx="3253859" cy="554397"/>
            <a:chOff x="1800741" y="6353467"/>
            <a:chExt cx="3253859" cy="554397"/>
          </a:xfrm>
        </p:grpSpPr>
        <p:sp>
          <p:nvSpPr>
            <p:cNvPr id="12" name="object 3">
              <a:extLst>
                <a:ext uri="{FF2B5EF4-FFF2-40B4-BE49-F238E27FC236}">
                  <a16:creationId xmlns:a16="http://schemas.microsoft.com/office/drawing/2014/main" id="{D8F14659-E280-57E5-65E0-40ACB2E0934B}"/>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6">
              <a:extLst>
                <a:ext uri="{FF2B5EF4-FFF2-40B4-BE49-F238E27FC236}">
                  <a16:creationId xmlns:a16="http://schemas.microsoft.com/office/drawing/2014/main" id="{57431F3D-5B78-544E-CA67-84A3667FF18D}"/>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Trulli Holiday Albergo </a:t>
              </a:r>
              <a:r>
                <a:rPr lang="en-IE" sz="1200" dirty="0" err="1"/>
                <a:t>Diffuso </a:t>
              </a:r>
              <a:r>
                <a:rPr lang="en-IE" sz="1200" dirty="0"/>
                <a:t>,Italië</a:t>
              </a:r>
            </a:p>
          </p:txBody>
        </p:sp>
      </p:grpSp>
    </p:spTree>
    <p:extLst>
      <p:ext uri="{BB962C8B-B14F-4D97-AF65-F5344CB8AC3E}">
        <p14:creationId xmlns:p14="http://schemas.microsoft.com/office/powerpoint/2010/main" val="2345834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a:t>
            </a:r>
            <a:r>
              <a:rPr lang="en-US" dirty="0"/>
              <a:t> 4 belangrijke leergebieden</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9</a:t>
            </a:fld>
            <a:endParaRPr lang="fr-CA" sz="1200" dirty="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779518" y="2227953"/>
            <a:ext cx="4976882"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Bestaande gebouwen beoordelen en herbestemmen: </a:t>
            </a:r>
          </a:p>
          <a:p>
            <a:pPr>
              <a:lnSpc>
                <a:spcPts val="2480"/>
              </a:lnSpc>
            </a:pPr>
            <a:endParaRPr lang="en-GB" sz="2400" b="1" dirty="0"/>
          </a:p>
          <a:p>
            <a:pPr>
              <a:lnSpc>
                <a:spcPts val="2380"/>
              </a:lnSpc>
            </a:pPr>
            <a:r>
              <a:rPr lang="en-IE" sz="2200" dirty="0"/>
              <a:t>Leer hoe u onderbenutte of historische gebouwen – zoals schuren, landelijke woningen en openbare gebouwen – kunt identificeren die potentieel geschikt zijn voor toeristisch gebruik. Leer hoe u de staat, functie en culturele waarde ervan kunt beoordelen en tegelijkertijd een herbestemming kunt plannen die het lokale erfgoed respecteert en aan de verwachtingen van gasten voldoet.</a:t>
            </a:r>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3851DAEE-662E-D633-49E5-97A7B63F4368}"/>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46198168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20D3C9BE-ABA9-477E-9927-9B562DA636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53bf8c-4569-44df-ad60-bb18397340c4"/>
    <ds:schemaRef ds:uri="835803b3-5fd4-490d-9118-e08d8d43fc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405</TotalTime>
  <Words>2154</Words>
  <Application>Microsoft Office PowerPoint</Application>
  <PresentationFormat>Widescreen</PresentationFormat>
  <Paragraphs>177</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docId:497C912A3FC0B661D9D973682B16462E</cp:keywords>
  <cp:lastModifiedBy>Laura Magan (MMS,Ireland)</cp:lastModifiedBy>
  <cp:revision>248</cp:revision>
  <dcterms:created xsi:type="dcterms:W3CDTF">2020-10-14T13:32:04Z</dcterms:created>
  <dcterms:modified xsi:type="dcterms:W3CDTF">2026-02-12T18:32:53Z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