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22"/>
  </p:notesMasterIdLst>
  <p:sldIdLst>
    <p:sldId id="7824" r:id="rId5"/>
    <p:sldId id="7825" r:id="rId6"/>
    <p:sldId id="4336" r:id="rId7"/>
    <p:sldId id="7704" r:id="rId8"/>
    <p:sldId id="6451" r:id="rId9"/>
    <p:sldId id="7828" r:id="rId10"/>
    <p:sldId id="7826" r:id="rId11"/>
    <p:sldId id="7827" r:id="rId12"/>
    <p:sldId id="4337" r:id="rId13"/>
    <p:sldId id="7816" r:id="rId14"/>
    <p:sldId id="7738" r:id="rId15"/>
    <p:sldId id="7817" r:id="rId16"/>
    <p:sldId id="7818" r:id="rId17"/>
    <p:sldId id="7740" r:id="rId18"/>
    <p:sldId id="7819" r:id="rId19"/>
    <p:sldId id="4341" r:id="rId20"/>
    <p:sldId id="770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FBA63B"/>
    <a:srgbClr val="82CCCA"/>
    <a:srgbClr val="E5BEAC"/>
    <a:srgbClr val="000000"/>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29" autoAdjust="0"/>
    <p:restoredTop sz="94683"/>
  </p:normalViewPr>
  <p:slideViewPr>
    <p:cSldViewPr snapToGrid="0">
      <p:cViewPr varScale="1">
        <p:scale>
          <a:sx n="70" d="100"/>
          <a:sy n="70" d="100"/>
        </p:scale>
        <p:origin x="364" y="3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E9F96E-369B-E314-E1BC-C602EB77394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31819706-7B9E-0DF1-DAEE-246A6CDB28B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15F8EE29-BF26-6869-533D-DA267C93E62C}"/>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4159DE76-F750-630F-71FD-775A4BC8E2D2}"/>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088DBBF1-0634-C7C6-0533-02178AF70789}"/>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C9F1AB22-3600-6300-47B4-0251583243C7}"/>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216141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149171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7A96A4B9-216D-EB89-3A27-47780AD5E5FE}"/>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0F1DD92F-683E-58CE-802B-5ADDDEE1D7B2}"/>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8D964AC4-61E9-E44C-8330-3BA1A968A082}"/>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D18251D0-0D1F-E0B4-D80F-075FB458B090}"/>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01A33708-6FC0-7752-BE0F-214C2E786B66}"/>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C62A0646-9D41-078B-07BA-5C726A2C1337}"/>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15DD31D7-0BD0-94E0-51F3-B39BBB060903}"/>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52C210AF-8EFC-7B32-2D23-788700548C31}"/>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3BEED680-9A50-A367-8FD1-D1642F43C1BA}"/>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2959270D-32A2-BFC2-6CFD-36F8E96A9968}"/>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71752812-2C27-4095-8E48-0D04EC220E46}"/>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47B01EBF-4F0F-5275-9303-77C221167B06}"/>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0338B760-9812-069F-6AEB-0BB9BF2B7EC9}"/>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978CB3D5-2DF7-93A5-A6CC-0E07D8E62C9F}"/>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B3A21C84-315C-9F83-4654-3D060849A4A2}"/>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145829DE-9209-0919-CE20-A05E56AA39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3F555C85-9FFD-985A-0BA2-F204E97169BF}"/>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1D0BD224-F603-F5A4-1A35-0DE67E03446D}"/>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85699BE2-B4F0-F312-1826-7D1D1C24BB7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DB18C14B-B4C7-A81A-F82F-2B5E0A5E274B}"/>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2DE9D0D5-C960-7BE6-78A5-74AC8DD65A98}"/>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A3C27D9E-8DE9-21C9-BBFD-8AF628B282B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1D7E183B-5414-6B02-BAE6-C1BDF6A62BE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474419"/>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945168"/>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363C0EB-79B4-2507-D439-F8D4AEC17923}"/>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a:extLst>
              <a:ext uri="{FF2B5EF4-FFF2-40B4-BE49-F238E27FC236}">
                <a16:creationId xmlns:a16="http://schemas.microsoft.com/office/drawing/2014/main" id="{2BB859FE-CFC8-BABB-B65C-F21E4865FB2E}"/>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4" name="Text Placeholder 17">
            <a:extLst>
              <a:ext uri="{FF2B5EF4-FFF2-40B4-BE49-F238E27FC236}">
                <a16:creationId xmlns:a16="http://schemas.microsoft.com/office/drawing/2014/main" id="{A15EE0F5-00DD-AAA2-BDCD-8CEE9C2244F2}"/>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5" name="Text Placeholder 23">
            <a:extLst>
              <a:ext uri="{FF2B5EF4-FFF2-40B4-BE49-F238E27FC236}">
                <a16:creationId xmlns:a16="http://schemas.microsoft.com/office/drawing/2014/main" id="{54C7FC4D-F46A-A997-74BD-B8808FD802CC}"/>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6" name="Picture 5">
            <a:extLst>
              <a:ext uri="{FF2B5EF4-FFF2-40B4-BE49-F238E27FC236}">
                <a16:creationId xmlns:a16="http://schemas.microsoft.com/office/drawing/2014/main" id="{380AF4F3-56CA-DE7C-E806-BAE8D4D2EE4E}"/>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7" name="Straight Connector 6">
            <a:extLst>
              <a:ext uri="{FF2B5EF4-FFF2-40B4-BE49-F238E27FC236}">
                <a16:creationId xmlns:a16="http://schemas.microsoft.com/office/drawing/2014/main" id="{FE8BE2ED-83D4-E8DA-CED5-3A094F33747E}"/>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4A07F18-4937-094D-4836-A1BB722147D6}"/>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BAD52440-3759-51D1-1910-8FE661B95EDF}"/>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448497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759E048-6479-2194-7C70-1FA1654B40BE}"/>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A4311888-ECB1-1656-A0E6-F760DF627E52}"/>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5" name="Text Placeholder 17">
            <a:extLst>
              <a:ext uri="{FF2B5EF4-FFF2-40B4-BE49-F238E27FC236}">
                <a16:creationId xmlns:a16="http://schemas.microsoft.com/office/drawing/2014/main" id="{83EC3193-0D06-EF3D-083C-702DD51823A9}"/>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38760C8F-96C3-1A02-025A-60AB2E632D55}"/>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7" name="Picture 6">
            <a:extLst>
              <a:ext uri="{FF2B5EF4-FFF2-40B4-BE49-F238E27FC236}">
                <a16:creationId xmlns:a16="http://schemas.microsoft.com/office/drawing/2014/main" id="{DC55FF69-640B-2C15-B57D-5DF139CAFB17}"/>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8" name="Straight Connector 7">
            <a:extLst>
              <a:ext uri="{FF2B5EF4-FFF2-40B4-BE49-F238E27FC236}">
                <a16:creationId xmlns:a16="http://schemas.microsoft.com/office/drawing/2014/main" id="{851255E9-0660-ECF7-C8D6-2C3E3B539054}"/>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8B337E0-CCD5-DFA4-4753-52E8D146106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11" name="Slide Number Placeholder 5">
            <a:extLst>
              <a:ext uri="{FF2B5EF4-FFF2-40B4-BE49-F238E27FC236}">
                <a16:creationId xmlns:a16="http://schemas.microsoft.com/office/drawing/2014/main" id="{0DB7B662-6F23-EE08-0AAA-F6EEB3639B2F}"/>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61861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8173010B-FD79-1930-AEED-2AAFDE777EC6}"/>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182B4517-12A2-217E-C2CD-4542C0D8BDFB}"/>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6693515C-42FF-C9D3-077D-074EBDFD0FCB}"/>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FA1A1B50-28E5-67FF-EFE9-0664B5E1C12C}"/>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882B5327-0026-ABF5-9F2F-0BC6D5E3D320}"/>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28B435CC-3018-FA63-F43E-441CB5B9F483}"/>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B57C6F1B-2B72-FD97-471D-787DCBD22E0F}"/>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4B90DC7A-70AD-2368-3CE7-92002F75ABD5}"/>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8BF74736-E9DA-93D0-3C88-EFA7CD12F624}"/>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B2FD7A01-33CC-CD5F-E297-73C9F1BC570F}"/>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459246A0-D676-C2EF-AF8C-D9DF2E04F717}"/>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18" name="Text Placeholder 32">
            <a:extLst>
              <a:ext uri="{FF2B5EF4-FFF2-40B4-BE49-F238E27FC236}">
                <a16:creationId xmlns:a16="http://schemas.microsoft.com/office/drawing/2014/main" id="{867E5C25-3ADF-EE9E-37D6-1AE1AF1F6C27}"/>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C36020B5-1C86-63F9-208D-C22B4393A8D9}"/>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A4711814-4BBF-4078-CC94-225538CF3CE8}"/>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2C6FCA42-557A-EF44-1ADF-412558681462}"/>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AFA3B6B2-2DE5-669A-85C3-B84DF062C7E0}"/>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D87AF7C3-79F4-553E-A2B0-014D04717A32}"/>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DEE7166F-5746-D189-49B3-3BD5FD1B0865}"/>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136CAD5C-2A50-9BE5-EF26-9E2DCBA1EE4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59F40126-2084-808F-9D21-F16FC2277FD1}"/>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9DFE032D-8F39-D908-D400-D89B4496E4B1}"/>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DE05DC8A-FC4D-7D31-52B9-726377053FEF}"/>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94D7AD1A-50B1-ADE2-4F54-6121C1090E2B}"/>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CBE9C43C-2065-AB1B-7878-EBB68B2FB243}"/>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AE940F5F-97DD-9EB2-FA8C-F732A59297F4}"/>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2_Final Slide">
    <p:spTree>
      <p:nvGrpSpPr>
        <p:cNvPr id="1" name=""/>
        <p:cNvGrpSpPr/>
        <p:nvPr/>
      </p:nvGrpSpPr>
      <p:grpSpPr>
        <a:xfrm>
          <a:off x="0" y="0"/>
          <a:ext cx="0" cy="0"/>
          <a:chOff x="0" y="0"/>
          <a:chExt cx="0" cy="0"/>
        </a:xfrm>
      </p:grpSpPr>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grpSp>
        <p:nvGrpSpPr>
          <p:cNvPr id="2" name="Group 1">
            <a:extLst>
              <a:ext uri="{FF2B5EF4-FFF2-40B4-BE49-F238E27FC236}">
                <a16:creationId xmlns:a16="http://schemas.microsoft.com/office/drawing/2014/main" id="{19E94340-E7C9-FD10-CDF5-EA4F09829AFA}"/>
              </a:ext>
            </a:extLst>
          </p:cNvPr>
          <p:cNvGrpSpPr/>
          <p:nvPr userDrawn="1"/>
        </p:nvGrpSpPr>
        <p:grpSpPr>
          <a:xfrm>
            <a:off x="441852" y="5691396"/>
            <a:ext cx="6969049" cy="851642"/>
            <a:chOff x="441852" y="5691396"/>
            <a:chExt cx="6969049" cy="851642"/>
          </a:xfrm>
        </p:grpSpPr>
        <p:pic>
          <p:nvPicPr>
            <p:cNvPr id="3" name="Picture 2" descr="Co-funded by the European Union logo in png for web usage">
              <a:extLst>
                <a:ext uri="{FF2B5EF4-FFF2-40B4-BE49-F238E27FC236}">
                  <a16:creationId xmlns:a16="http://schemas.microsoft.com/office/drawing/2014/main" id="{EC6E87C7-9F69-A089-20FA-DA4D6CEB61E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7" name="Rectangle 6">
              <a:extLst>
                <a:ext uri="{FF2B5EF4-FFF2-40B4-BE49-F238E27FC236}">
                  <a16:creationId xmlns:a16="http://schemas.microsoft.com/office/drawing/2014/main" id="{06B9BC08-246C-41F9-5F48-C6206AB88520}"/>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9" name="Group 8">
              <a:extLst>
                <a:ext uri="{FF2B5EF4-FFF2-40B4-BE49-F238E27FC236}">
                  <a16:creationId xmlns:a16="http://schemas.microsoft.com/office/drawing/2014/main" id="{D83D116D-D5D7-6D13-4143-817E536792EC}"/>
                </a:ext>
              </a:extLst>
            </p:cNvPr>
            <p:cNvGrpSpPr/>
            <p:nvPr userDrawn="1"/>
          </p:nvGrpSpPr>
          <p:grpSpPr>
            <a:xfrm>
              <a:off x="441852" y="5691396"/>
              <a:ext cx="1307461" cy="742180"/>
              <a:chOff x="340586" y="8789227"/>
              <a:chExt cx="1307461" cy="742180"/>
            </a:xfrm>
          </p:grpSpPr>
          <p:sp>
            <p:nvSpPr>
              <p:cNvPr id="10" name="Rectangle 9">
                <a:extLst>
                  <a:ext uri="{FF2B5EF4-FFF2-40B4-BE49-F238E27FC236}">
                    <a16:creationId xmlns:a16="http://schemas.microsoft.com/office/drawing/2014/main" id="{5C89A9DE-C4F1-4886-C0C6-81109E61EE9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11" name="Picture 10">
                <a:extLst>
                  <a:ext uri="{FF2B5EF4-FFF2-40B4-BE49-F238E27FC236}">
                    <a16:creationId xmlns:a16="http://schemas.microsoft.com/office/drawing/2014/main" id="{BFACA943-A66B-488B-27E9-35BBFCD5DF6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1983628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28E16BD0-1432-55F5-48E7-18E89A86A9AB}"/>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446EC570-9F1E-D74A-9B69-6235967CBA83}"/>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62568711-87AA-D149-81FF-AB7AEBDCA0C3}"/>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87BE55DD-35E5-19BF-C876-BE2B10DB9417}"/>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FAD9F440-F5DE-FFD6-83AA-1D4D9085DEAF}"/>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2035EC35-0CBB-F55E-3C3D-60689DA65C7F}"/>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8AB9E43A-61FA-4E4C-EBFE-C3B2B4BC3EBF}"/>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7EAEA073-D46F-F22E-6EA6-A904F5B966B0}"/>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2D03D0D1-36C0-37AA-33EA-5BAF3B2076EC}"/>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800432ED-D142-8471-ECEB-8D68D79EE180}"/>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78A73E2B-30F3-47EF-A597-BDD69129A5E2}"/>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E63DFBEC-BA51-1D84-2B39-9079A948E548}"/>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9C86220B-A562-8C64-7143-CC7C8BF5BE9B}"/>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1DD067E1-9462-86A5-A14F-CF66B585FD7D}"/>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4DF239AD-F70B-C3AB-46F8-FD0CF36322EC}"/>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5251104B-812A-BC01-1AA4-49D87A8ED7AD}"/>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B63FBF0A-22D9-C101-9E2C-F3BAC6158DC8}"/>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03">
    <p:spTree>
      <p:nvGrpSpPr>
        <p:cNvPr id="1" name=""/>
        <p:cNvGrpSpPr/>
        <p:nvPr/>
      </p:nvGrpSpPr>
      <p:grpSpPr>
        <a:xfrm>
          <a:off x="0" y="0"/>
          <a:ext cx="0" cy="0"/>
          <a:chOff x="0" y="0"/>
          <a:chExt cx="0" cy="0"/>
        </a:xfrm>
      </p:grpSpPr>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2" name="Freeform 11">
            <a:extLst>
              <a:ext uri="{FF2B5EF4-FFF2-40B4-BE49-F238E27FC236}">
                <a16:creationId xmlns:a16="http://schemas.microsoft.com/office/drawing/2014/main" id="{9569C2A4-DF18-DCB8-7A30-6DBFFB125524}"/>
              </a:ext>
            </a:extLst>
          </p:cNvPr>
          <p:cNvSpPr/>
          <p:nvPr userDrawn="1"/>
        </p:nvSpPr>
        <p:spPr>
          <a:xfrm rot="16200000">
            <a:off x="1285344" y="-146355"/>
            <a:ext cx="5241494" cy="7812182"/>
          </a:xfrm>
          <a:custGeom>
            <a:avLst/>
            <a:gdLst>
              <a:gd name="connsiteX0" fmla="*/ 4830629 w 4830629"/>
              <a:gd name="connsiteY0" fmla="*/ 0 h 7199809"/>
              <a:gd name="connsiteX1" fmla="*/ 4830629 w 4830629"/>
              <a:gd name="connsiteY1" fmla="*/ 579469 h 7199809"/>
              <a:gd name="connsiteX2" fmla="*/ 4830629 w 4830629"/>
              <a:gd name="connsiteY2" fmla="*/ 1106875 h 7199809"/>
              <a:gd name="connsiteX3" fmla="*/ 4830629 w 4830629"/>
              <a:gd name="connsiteY3" fmla="*/ 1984979 h 7199809"/>
              <a:gd name="connsiteX4" fmla="*/ 4830629 w 4830629"/>
              <a:gd name="connsiteY4" fmla="*/ 2097937 h 7199809"/>
              <a:gd name="connsiteX5" fmla="*/ 4830629 w 4830629"/>
              <a:gd name="connsiteY5" fmla="*/ 2205131 h 7199809"/>
              <a:gd name="connsiteX6" fmla="*/ 4830629 w 4830629"/>
              <a:gd name="connsiteY6" fmla="*/ 3204812 h 7199809"/>
              <a:gd name="connsiteX7" fmla="*/ 4830629 w 4830629"/>
              <a:gd name="connsiteY7" fmla="*/ 3243431 h 7199809"/>
              <a:gd name="connsiteX8" fmla="*/ 4830629 w 4830629"/>
              <a:gd name="connsiteY8" fmla="*/ 3312006 h 7199809"/>
              <a:gd name="connsiteX9" fmla="*/ 4830629 w 4830629"/>
              <a:gd name="connsiteY9" fmla="*/ 3379544 h 7199809"/>
              <a:gd name="connsiteX10" fmla="*/ 4830629 w 4830629"/>
              <a:gd name="connsiteY10" fmla="*/ 4648940 h 7199809"/>
              <a:gd name="connsiteX11" fmla="*/ 4825589 w 4830629"/>
              <a:gd name="connsiteY11" fmla="*/ 4648940 h 7199809"/>
              <a:gd name="connsiteX12" fmla="*/ 4830629 w 4830629"/>
              <a:gd name="connsiteY12" fmla="*/ 4785055 h 7199809"/>
              <a:gd name="connsiteX13" fmla="*/ 2415314 w 4830629"/>
              <a:gd name="connsiteY13" fmla="*/ 7199809 h 7199809"/>
              <a:gd name="connsiteX14" fmla="*/ 0 w 4830629"/>
              <a:gd name="connsiteY14" fmla="*/ 4785055 h 7199809"/>
              <a:gd name="connsiteX15" fmla="*/ 5041 w 4830629"/>
              <a:gd name="connsiteY15" fmla="*/ 4648940 h 7199809"/>
              <a:gd name="connsiteX16" fmla="*/ 0 w 4830629"/>
              <a:gd name="connsiteY16" fmla="*/ 4648940 h 7199809"/>
              <a:gd name="connsiteX17" fmla="*/ 0 w 4830629"/>
              <a:gd name="connsiteY17" fmla="*/ 3379544 h 7199809"/>
              <a:gd name="connsiteX18" fmla="*/ 0 w 4830629"/>
              <a:gd name="connsiteY18" fmla="*/ 3312005 h 7199809"/>
              <a:gd name="connsiteX19" fmla="*/ 0 w 4830629"/>
              <a:gd name="connsiteY19" fmla="*/ 3243430 h 7199809"/>
              <a:gd name="connsiteX20" fmla="*/ 0 w 4830629"/>
              <a:gd name="connsiteY20" fmla="*/ 3204812 h 7199809"/>
              <a:gd name="connsiteX21" fmla="*/ 0 w 4830629"/>
              <a:gd name="connsiteY21" fmla="*/ 2205130 h 7199809"/>
              <a:gd name="connsiteX22" fmla="*/ 0 w 4830629"/>
              <a:gd name="connsiteY22" fmla="*/ 2097936 h 7199809"/>
              <a:gd name="connsiteX23" fmla="*/ 0 w 4830629"/>
              <a:gd name="connsiteY23" fmla="*/ 1984979 h 7199809"/>
              <a:gd name="connsiteX24" fmla="*/ 0 w 4830629"/>
              <a:gd name="connsiteY24" fmla="*/ 1106875 h 7199809"/>
              <a:gd name="connsiteX25" fmla="*/ 0 w 4830629"/>
              <a:gd name="connsiteY25" fmla="*/ 579469 h 7199809"/>
              <a:gd name="connsiteX26" fmla="*/ 0 w 4830629"/>
              <a:gd name="connsiteY26" fmla="*/ 0 h 719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0629" h="7199809">
                <a:moveTo>
                  <a:pt x="4830629" y="0"/>
                </a:moveTo>
                <a:lnTo>
                  <a:pt x="4830629" y="579469"/>
                </a:lnTo>
                <a:lnTo>
                  <a:pt x="4830629" y="1106875"/>
                </a:lnTo>
                <a:lnTo>
                  <a:pt x="4830629" y="1984979"/>
                </a:lnTo>
                <a:lnTo>
                  <a:pt x="4830629" y="2097937"/>
                </a:lnTo>
                <a:lnTo>
                  <a:pt x="4830629" y="2205131"/>
                </a:lnTo>
                <a:lnTo>
                  <a:pt x="4830629" y="3204812"/>
                </a:lnTo>
                <a:lnTo>
                  <a:pt x="4830629" y="3243431"/>
                </a:lnTo>
                <a:lnTo>
                  <a:pt x="4830629" y="3312006"/>
                </a:lnTo>
                <a:lnTo>
                  <a:pt x="4830629" y="3379544"/>
                </a:lnTo>
                <a:lnTo>
                  <a:pt x="4830629" y="4648940"/>
                </a:lnTo>
                <a:lnTo>
                  <a:pt x="4825589" y="4648940"/>
                </a:lnTo>
                <a:cubicBezTo>
                  <a:pt x="4830629" y="4694312"/>
                  <a:pt x="4830629" y="4739685"/>
                  <a:pt x="4830629" y="4785055"/>
                </a:cubicBezTo>
                <a:cubicBezTo>
                  <a:pt x="4830629" y="6120985"/>
                  <a:pt x="3751555" y="7199809"/>
                  <a:pt x="2415314" y="7199809"/>
                </a:cubicBezTo>
                <a:cubicBezTo>
                  <a:pt x="1079077" y="7199809"/>
                  <a:pt x="0" y="6115941"/>
                  <a:pt x="0" y="4785055"/>
                </a:cubicBezTo>
                <a:cubicBezTo>
                  <a:pt x="0" y="4739685"/>
                  <a:pt x="0" y="4689270"/>
                  <a:pt x="5041" y="4648940"/>
                </a:cubicBezTo>
                <a:lnTo>
                  <a:pt x="0" y="4648940"/>
                </a:lnTo>
                <a:lnTo>
                  <a:pt x="0" y="3379544"/>
                </a:lnTo>
                <a:lnTo>
                  <a:pt x="0" y="3312005"/>
                </a:lnTo>
                <a:lnTo>
                  <a:pt x="0" y="3243430"/>
                </a:lnTo>
                <a:lnTo>
                  <a:pt x="0" y="3204812"/>
                </a:lnTo>
                <a:lnTo>
                  <a:pt x="0" y="2205130"/>
                </a:lnTo>
                <a:lnTo>
                  <a:pt x="0" y="2097936"/>
                </a:lnTo>
                <a:lnTo>
                  <a:pt x="0" y="1984979"/>
                </a:lnTo>
                <a:lnTo>
                  <a:pt x="0" y="1106875"/>
                </a:lnTo>
                <a:lnTo>
                  <a:pt x="0" y="579469"/>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Picture Placeholder 12">
            <a:extLst>
              <a:ext uri="{FF2B5EF4-FFF2-40B4-BE49-F238E27FC236}">
                <a16:creationId xmlns:a16="http://schemas.microsoft.com/office/drawing/2014/main" id="{537FDB8B-B56E-1FD3-5E8B-C5B4BE9A32BC}"/>
              </a:ext>
            </a:extLst>
          </p:cNvPr>
          <p:cNvSpPr>
            <a:spLocks noGrp="1"/>
          </p:cNvSpPr>
          <p:nvPr>
            <p:ph type="pic" sz="quarter" idx="19"/>
          </p:nvPr>
        </p:nvSpPr>
        <p:spPr>
          <a:xfrm>
            <a:off x="6132863" y="1297871"/>
            <a:ext cx="6059137" cy="4421141"/>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D1824979-9C3A-1C52-FE7A-F9E87914A7EF}"/>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FF846969-399A-8083-5C69-612006EC8910}"/>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INNOVATIEVE TOERISTISCHE VERBLIJVEN ONTWERPEN</a:t>
            </a:r>
          </a:p>
        </p:txBody>
      </p:sp>
      <p:sp>
        <p:nvSpPr>
          <p:cNvPr id="7" name="Slide Number Placeholder 5">
            <a:extLst>
              <a:ext uri="{FF2B5EF4-FFF2-40B4-BE49-F238E27FC236}">
                <a16:creationId xmlns:a16="http://schemas.microsoft.com/office/drawing/2014/main" id="{4AEADF41-7EAE-D9CB-274D-703B86B847A7}"/>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6" r:id="rId17"/>
    <p:sldLayoutId id="2147483917"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09" r:id="rId37"/>
    <p:sldLayoutId id="2147483912" r:id="rId38"/>
    <p:sldLayoutId id="2147483910" r:id="rId39"/>
    <p:sldLayoutId id="2147483918" r:id="rId4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37.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37.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hyperlink" Target="https://ellenmacarthurfoundation.org/" TargetMode="External"/><Relationship Id="rId2" Type="http://schemas.openxmlformats.org/officeDocument/2006/relationships/hyperlink" Target="https://www.dcceew.gov.au/parks-heritage/heritage/publications/adaptive-reuse" TargetMode="Externa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hyperlink" Target="https://enrd.ec.europa.eu/" TargetMode="Externa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32.xml"/><Relationship Id="rId5" Type="http://schemas.openxmlformats.org/officeDocument/2006/relationships/image" Target="../media/image11.jpg"/><Relationship Id="rId4" Type="http://schemas.openxmlformats.org/officeDocument/2006/relationships/image" Target="../media/image10.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ka9qWKQz-P0" TargetMode="External"/><Relationship Id="rId2" Type="http://schemas.openxmlformats.org/officeDocument/2006/relationships/image" Target="../media/image13.pn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youtube.com/watch?v=ka9qWKQz-P0" TargetMode="Externa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15.xml"/><Relationship Id="rId4" Type="http://schemas.openxmlformats.org/officeDocument/2006/relationships/hyperlink" Target="https://pourlasolidarite.eu/en/project/hero-ecological-renovation-heritage-promote-inclusion-opportunities/"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1.xml"/><Relationship Id="rId6" Type="http://schemas.openxmlformats.org/officeDocument/2006/relationships/image" Target="../media/image20.jpg"/><Relationship Id="rId5" Type="http://schemas.openxmlformats.org/officeDocument/2006/relationships/image" Target="../media/image19.jpe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FBE84-BE6C-BD74-2F9F-419BB043491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7488E42-8AB3-87C6-0357-3C358AA38C69}"/>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9F260D08-14CA-EB38-E29C-FF607C307F14}"/>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CE52D94A-91B8-AB29-4DBF-F8EF1F22994C}"/>
              </a:ext>
            </a:extLst>
          </p:cNvPr>
          <p:cNvSpPr>
            <a:spLocks noGrp="1"/>
          </p:cNvSpPr>
          <p:nvPr>
            <p:ph type="body" sz="quarter" idx="16"/>
          </p:nvPr>
        </p:nvSpPr>
        <p:spPr>
          <a:xfrm>
            <a:off x="4061943" y="886031"/>
            <a:ext cx="5274562" cy="803654"/>
          </a:xfrm>
          <a:prstGeom prst="rect">
            <a:avLst/>
          </a:prstGeom>
        </p:spPr>
        <p:txBody>
          <a:bodyPr/>
          <a:lstStyle/>
          <a:p>
            <a:pPr>
              <a:lnSpc>
                <a:spcPts val="2960"/>
              </a:lnSpc>
            </a:pPr>
            <a:r>
              <a:rPr lang="en-GB" dirty="0"/>
              <a:t>Beoordeling en herbestemming van bestaande gebouwen</a:t>
            </a:r>
          </a:p>
          <a:p>
            <a:pPr>
              <a:lnSpc>
                <a:spcPts val="2960"/>
              </a:lnSpc>
            </a:pPr>
            <a:endParaRPr lang="en-GB" sz="2800" dirty="0"/>
          </a:p>
        </p:txBody>
      </p:sp>
      <p:sp>
        <p:nvSpPr>
          <p:cNvPr id="4" name="Text Placeholder 3">
            <a:extLst>
              <a:ext uri="{FF2B5EF4-FFF2-40B4-BE49-F238E27FC236}">
                <a16:creationId xmlns:a16="http://schemas.microsoft.com/office/drawing/2014/main" id="{01227122-E7B2-8477-7433-AA26C97FA984}"/>
              </a:ext>
            </a:extLst>
          </p:cNvPr>
          <p:cNvSpPr>
            <a:spLocks noGrp="1"/>
          </p:cNvSpPr>
          <p:nvPr>
            <p:ph type="body" sz="quarter" idx="21"/>
          </p:nvPr>
        </p:nvSpPr>
        <p:spPr>
          <a:xfrm>
            <a:off x="4061943" y="2541492"/>
            <a:ext cx="6429594" cy="3773184"/>
          </a:xfrm>
          <a:prstGeom prst="rect">
            <a:avLst/>
          </a:prstGeom>
        </p:spPr>
        <p:txBody>
          <a:bodyPr lIns="91440" tIns="45720" rIns="91440" bIns="45720" anchor="t"/>
          <a:lstStyle/>
          <a:p>
            <a:pPr>
              <a:lnSpc>
                <a:spcPts val="2340"/>
              </a:lnSpc>
            </a:pPr>
            <a:r>
              <a:rPr lang="it-IT" dirty="0" err="1">
                <a:latin typeface="Calibri" panose="020F0502020204030204" pitchFamily="34" charset="0"/>
                <a:cs typeface="Calibri" panose="020F0502020204030204" pitchFamily="34" charset="0"/>
              </a:rPr>
              <a:t>Adaptief hergebruik is </a:t>
            </a:r>
            <a:r>
              <a:rPr lang="it-IT" dirty="0">
                <a:latin typeface="Calibri" panose="020F0502020204030204" pitchFamily="34" charset="0"/>
                <a:cs typeface="Calibri" panose="020F0502020204030204" pitchFamily="34" charset="0"/>
              </a:rPr>
              <a:t>een </a:t>
            </a:r>
            <a:r>
              <a:rPr lang="it-IT" b="1" dirty="0" err="1">
                <a:latin typeface="Calibri" panose="020F0502020204030204" pitchFamily="34" charset="0"/>
                <a:cs typeface="Calibri" panose="020F0502020204030204" pitchFamily="34" charset="0"/>
              </a:rPr>
              <a:t>duurzame </a:t>
            </a:r>
            <a:r>
              <a:rPr lang="it-IT" b="1" dirty="0">
                <a:latin typeface="Calibri" panose="020F0502020204030204" pitchFamily="34" charset="0"/>
                <a:cs typeface="Calibri" panose="020F0502020204030204" pitchFamily="34" charset="0"/>
              </a:rPr>
              <a:t>en cultuurgevoelige </a:t>
            </a:r>
            <a:r>
              <a:rPr lang="it-IT" b="1" dirty="0" err="1">
                <a:latin typeface="Calibri" panose="020F0502020204030204" pitchFamily="34" charset="0"/>
                <a:cs typeface="Calibri" panose="020F0502020204030204" pitchFamily="34" charset="0"/>
              </a:rPr>
              <a:t>oplossing </a:t>
            </a:r>
            <a:r>
              <a:rPr lang="it-IT" dirty="0">
                <a:latin typeface="Calibri" panose="020F0502020204030204" pitchFamily="34" charset="0"/>
                <a:cs typeface="Calibri" panose="020F0502020204030204" pitchFamily="34" charset="0"/>
              </a:rPr>
              <a:t>voor </a:t>
            </a:r>
            <a:r>
              <a:rPr lang="it-IT" dirty="0" err="1">
                <a:latin typeface="Calibri" panose="020F0502020204030204" pitchFamily="34" charset="0"/>
                <a:cs typeface="Calibri" panose="020F0502020204030204" pitchFamily="34" charset="0"/>
              </a:rPr>
              <a:t>toeristische ontwikkeling</a:t>
            </a:r>
            <a:r>
              <a:rPr lang="it-IT" dirty="0">
                <a:latin typeface="Calibri" panose="020F0502020204030204" pitchFamily="34" charset="0"/>
                <a:cs typeface="Calibri" panose="020F0502020204030204" pitchFamily="34" charset="0"/>
              </a:rPr>
              <a:t>, </a:t>
            </a:r>
            <a:r>
              <a:rPr lang="it-IT" dirty="0" err="1">
                <a:latin typeface="Calibri" panose="020F0502020204030204" pitchFamily="34" charset="0"/>
                <a:cs typeface="Calibri" panose="020F0502020204030204" pitchFamily="34" charset="0"/>
              </a:rPr>
              <a:t>vooral </a:t>
            </a:r>
            <a:r>
              <a:rPr lang="it-IT" dirty="0">
                <a:latin typeface="Calibri" panose="020F0502020204030204" pitchFamily="34" charset="0"/>
                <a:cs typeface="Calibri" panose="020F0502020204030204" pitchFamily="34" charset="0"/>
              </a:rPr>
              <a:t>in landelijke en </a:t>
            </a:r>
            <a:r>
              <a:rPr lang="it-IT" dirty="0" err="1">
                <a:latin typeface="Calibri" panose="020F0502020204030204" pitchFamily="34" charset="0"/>
                <a:cs typeface="Calibri" panose="020F0502020204030204" pitchFamily="34" charset="0"/>
              </a:rPr>
              <a:t>onderbenutte gebieden</a:t>
            </a:r>
            <a:r>
              <a:rPr lang="it-IT" dirty="0">
                <a:latin typeface="Calibri" panose="020F0502020204030204" pitchFamily="34" charset="0"/>
                <a:cs typeface="Calibri" panose="020F0502020204030204" pitchFamily="34" charset="0"/>
              </a:rPr>
              <a:t>. Door </a:t>
            </a:r>
            <a:r>
              <a:rPr lang="it-IT" dirty="0" err="1">
                <a:latin typeface="Calibri" panose="020F0502020204030204" pitchFamily="34" charset="0"/>
                <a:cs typeface="Calibri" panose="020F0502020204030204" pitchFamily="34" charset="0"/>
              </a:rPr>
              <a:t>leegstaande </a:t>
            </a:r>
            <a:r>
              <a:rPr lang="it-IT" dirty="0">
                <a:latin typeface="Calibri" panose="020F0502020204030204" pitchFamily="34" charset="0"/>
                <a:cs typeface="Calibri" panose="020F0502020204030204" pitchFamily="34" charset="0"/>
              </a:rPr>
              <a:t>gebouwen, </a:t>
            </a:r>
            <a:r>
              <a:rPr lang="it-IT" dirty="0" err="1">
                <a:latin typeface="Calibri" panose="020F0502020204030204" pitchFamily="34" charset="0"/>
                <a:cs typeface="Calibri" panose="020F0502020204030204" pitchFamily="34" charset="0"/>
              </a:rPr>
              <a:t>zoals boerderijen</a:t>
            </a:r>
            <a:r>
              <a:rPr lang="it-IT" dirty="0">
                <a:latin typeface="Calibri" panose="020F0502020204030204" pitchFamily="34" charset="0"/>
                <a:cs typeface="Calibri" panose="020F0502020204030204" pitchFamily="34" charset="0"/>
              </a:rPr>
              <a:t>, scholen of </a:t>
            </a:r>
            <a:r>
              <a:rPr lang="it-IT" dirty="0" err="1">
                <a:latin typeface="Calibri" panose="020F0502020204030204" pitchFamily="34" charset="0"/>
                <a:cs typeface="Calibri" panose="020F0502020204030204" pitchFamily="34" charset="0"/>
              </a:rPr>
              <a:t>historische huizen</a:t>
            </a:r>
            <a:r>
              <a:rPr lang="it-IT" dirty="0">
                <a:latin typeface="Calibri" panose="020F0502020204030204" pitchFamily="34" charset="0"/>
                <a:cs typeface="Calibri" panose="020F0502020204030204" pitchFamily="34" charset="0"/>
              </a:rPr>
              <a:t>, </a:t>
            </a:r>
            <a:r>
              <a:rPr lang="it-IT" dirty="0" err="1">
                <a:latin typeface="Calibri" panose="020F0502020204030204" pitchFamily="34" charset="0"/>
                <a:cs typeface="Calibri" panose="020F0502020204030204" pitchFamily="34" charset="0"/>
              </a:rPr>
              <a:t>een nieuwe bestemming te geven, </a:t>
            </a:r>
            <a:r>
              <a:rPr lang="it-IT" b="1" dirty="0" err="1">
                <a:latin typeface="Calibri" panose="020F0502020204030204" pitchFamily="34" charset="0"/>
                <a:cs typeface="Calibri" panose="020F0502020204030204" pitchFamily="34" charset="0"/>
              </a:rPr>
              <a:t>blijft de lokale identiteit behouden </a:t>
            </a:r>
            <a:r>
              <a:rPr lang="it-IT" dirty="0" err="1">
                <a:latin typeface="Calibri" panose="020F0502020204030204" pitchFamily="34" charset="0"/>
                <a:cs typeface="Calibri" panose="020F0502020204030204" pitchFamily="34" charset="0"/>
              </a:rPr>
              <a:t>en </a:t>
            </a:r>
            <a:r>
              <a:rPr lang="it-IT" b="1" dirty="0" err="1">
                <a:latin typeface="Calibri" panose="020F0502020204030204" pitchFamily="34" charset="0"/>
                <a:cs typeface="Calibri" panose="020F0502020204030204" pitchFamily="34" charset="0"/>
              </a:rPr>
              <a:t>wordt </a:t>
            </a:r>
            <a:r>
              <a:rPr lang="it-IT" b="1" dirty="0">
                <a:latin typeface="Calibri" panose="020F0502020204030204" pitchFamily="34" charset="0"/>
                <a:cs typeface="Calibri" panose="020F0502020204030204" pitchFamily="34" charset="0"/>
              </a:rPr>
              <a:t>de impact </a:t>
            </a:r>
            <a:r>
              <a:rPr lang="it-IT" b="1" dirty="0" err="1">
                <a:latin typeface="Calibri" panose="020F0502020204030204" pitchFamily="34" charset="0"/>
                <a:cs typeface="Calibri" panose="020F0502020204030204" pitchFamily="34" charset="0"/>
              </a:rPr>
              <a:t>op het milieu verminderd</a:t>
            </a:r>
            <a:r>
              <a:rPr lang="it-IT" dirty="0">
                <a:latin typeface="Calibri" panose="020F0502020204030204" pitchFamily="34" charset="0"/>
                <a:cs typeface="Calibri" panose="020F0502020204030204" pitchFamily="34" charset="0"/>
              </a:rPr>
              <a:t>, </a:t>
            </a:r>
            <a:r>
              <a:rPr lang="it-IT" dirty="0" err="1">
                <a:latin typeface="Calibri" panose="020F0502020204030204" pitchFamily="34" charset="0"/>
                <a:cs typeface="Calibri" panose="020F0502020204030204" pitchFamily="34" charset="0"/>
              </a:rPr>
              <a:t>omdat er minder grondstoffen </a:t>
            </a:r>
            <a:r>
              <a:rPr lang="it-IT" dirty="0">
                <a:latin typeface="Calibri" panose="020F0502020204030204" pitchFamily="34" charset="0"/>
                <a:cs typeface="Calibri" panose="020F0502020204030204" pitchFamily="34" charset="0"/>
              </a:rPr>
              <a:t>en </a:t>
            </a:r>
            <a:r>
              <a:rPr lang="it-IT" dirty="0" err="1">
                <a:latin typeface="Calibri" panose="020F0502020204030204" pitchFamily="34" charset="0"/>
                <a:cs typeface="Calibri" panose="020F0502020204030204" pitchFamily="34" charset="0"/>
              </a:rPr>
              <a:t>minder grond nodig zijn dan bij nieuwbouw</a:t>
            </a:r>
            <a:r>
              <a:rPr lang="it-IT" dirty="0">
                <a:latin typeface="Calibri" panose="020F0502020204030204" pitchFamily="34" charset="0"/>
                <a:cs typeface="Calibri" panose="020F0502020204030204" pitchFamily="34" charset="0"/>
              </a:rPr>
              <a:t>. </a:t>
            </a:r>
          </a:p>
          <a:p>
            <a:pPr>
              <a:lnSpc>
                <a:spcPts val="2340"/>
              </a:lnSpc>
            </a:pPr>
            <a:endParaRPr lang="it-IT" dirty="0">
              <a:latin typeface="Calibri" panose="020F0502020204030204" pitchFamily="34" charset="0"/>
              <a:cs typeface="Calibri" panose="020F0502020204030204" pitchFamily="34" charset="0"/>
            </a:endParaRPr>
          </a:p>
          <a:p>
            <a:pPr>
              <a:lnSpc>
                <a:spcPts val="2340"/>
              </a:lnSpc>
            </a:pPr>
            <a:r>
              <a:rPr lang="it-IT" dirty="0">
                <a:latin typeface="Calibri" panose="020F0502020204030204" pitchFamily="34" charset="0"/>
                <a:cs typeface="Calibri" panose="020F0502020204030204" pitchFamily="34" charset="0"/>
              </a:rPr>
              <a:t>Het gebruik van </a:t>
            </a:r>
            <a:r>
              <a:rPr lang="it-IT" b="1" dirty="0" err="1">
                <a:latin typeface="Calibri" panose="020F0502020204030204" pitchFamily="34" charset="0"/>
                <a:cs typeface="Calibri" panose="020F0502020204030204" pitchFamily="34" charset="0"/>
              </a:rPr>
              <a:t>bestaande </a:t>
            </a:r>
            <a:r>
              <a:rPr lang="it-IT" b="1" dirty="0">
                <a:latin typeface="Calibri" panose="020F0502020204030204" pitchFamily="34" charset="0"/>
                <a:cs typeface="Calibri" panose="020F0502020204030204" pitchFamily="34" charset="0"/>
              </a:rPr>
              <a:t>energie </a:t>
            </a:r>
            <a:r>
              <a:rPr lang="it-IT" dirty="0">
                <a:latin typeface="Calibri" panose="020F0502020204030204" pitchFamily="34" charset="0"/>
                <a:cs typeface="Calibri" panose="020F0502020204030204" pitchFamily="34" charset="0"/>
              </a:rPr>
              <a:t>maakt </a:t>
            </a:r>
            <a:r>
              <a:rPr lang="it-IT" dirty="0" err="1">
                <a:latin typeface="Calibri" panose="020F0502020204030204" pitchFamily="34" charset="0"/>
                <a:cs typeface="Calibri" panose="020F0502020204030204" pitchFamily="34" charset="0"/>
              </a:rPr>
              <a:t>het </a:t>
            </a:r>
            <a:r>
              <a:rPr lang="it-IT" dirty="0">
                <a:latin typeface="Calibri" panose="020F0502020204030204" pitchFamily="34" charset="0"/>
                <a:cs typeface="Calibri" panose="020F0502020204030204" pitchFamily="34" charset="0"/>
              </a:rPr>
              <a:t>een koolstofarmere </a:t>
            </a:r>
            <a:r>
              <a:rPr lang="it-IT" dirty="0" err="1">
                <a:latin typeface="Calibri" panose="020F0502020204030204" pitchFamily="34" charset="0"/>
                <a:cs typeface="Calibri" panose="020F0502020204030204" pitchFamily="34" charset="0"/>
              </a:rPr>
              <a:t>keuze</a:t>
            </a:r>
            <a:r>
              <a:rPr lang="it-IT" dirty="0">
                <a:latin typeface="Calibri" panose="020F0502020204030204" pitchFamily="34" charset="0"/>
                <a:cs typeface="Calibri" panose="020F0502020204030204" pitchFamily="34" charset="0"/>
              </a:rPr>
              <a:t>, </a:t>
            </a:r>
            <a:r>
              <a:rPr lang="it-IT" dirty="0" err="1">
                <a:latin typeface="Calibri" panose="020F0502020204030204" pitchFamily="34" charset="0"/>
                <a:cs typeface="Calibri" panose="020F0502020204030204" pitchFamily="34" charset="0"/>
              </a:rPr>
              <a:t>die aansluit </a:t>
            </a:r>
            <a:r>
              <a:rPr lang="it-IT" dirty="0">
                <a:latin typeface="Calibri" panose="020F0502020204030204" pitchFamily="34" charset="0"/>
                <a:cs typeface="Calibri" panose="020F0502020204030204" pitchFamily="34" charset="0"/>
              </a:rPr>
              <a:t>bij </a:t>
            </a:r>
            <a:r>
              <a:rPr lang="it-IT" dirty="0" err="1">
                <a:latin typeface="Calibri" panose="020F0502020204030204" pitchFamily="34" charset="0"/>
                <a:cs typeface="Calibri" panose="020F0502020204030204" pitchFamily="34" charset="0"/>
              </a:rPr>
              <a:t>bredere </a:t>
            </a:r>
            <a:r>
              <a:rPr lang="it-IT" dirty="0">
                <a:latin typeface="Calibri" panose="020F0502020204030204" pitchFamily="34" charset="0"/>
                <a:cs typeface="Calibri" panose="020F0502020204030204" pitchFamily="34" charset="0"/>
              </a:rPr>
              <a:t>klimaatdoelstellingen.</a:t>
            </a:r>
          </a:p>
          <a:p>
            <a:pPr>
              <a:lnSpc>
                <a:spcPts val="2340"/>
              </a:lnSpc>
            </a:pPr>
            <a:endParaRPr lang="en-US" sz="2200" dirty="0">
              <a:latin typeface="Calibri" panose="020F0502020204030204" pitchFamily="34" charset="0"/>
              <a:cs typeface="Calibri" panose="020F0502020204030204" pitchFamily="34" charset="0"/>
            </a:endParaRPr>
          </a:p>
        </p:txBody>
      </p:sp>
      <p:sp>
        <p:nvSpPr>
          <p:cNvPr id="11" name="Slide Number Placeholder 5">
            <a:extLst>
              <a:ext uri="{FF2B5EF4-FFF2-40B4-BE49-F238E27FC236}">
                <a16:creationId xmlns:a16="http://schemas.microsoft.com/office/drawing/2014/main" id="{91F75C93-60C1-DA96-7F09-D208A5FFFD0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52B942BF-35E9-5CB4-CBD7-7D0A10521D6C}"/>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81667" y="4428084"/>
            <a:ext cx="3580276" cy="2659133"/>
          </a:xfrm>
          <a:prstGeom prst="rect">
            <a:avLst/>
          </a:prstGeom>
        </p:spPr>
      </p:pic>
    </p:spTree>
    <p:extLst>
      <p:ext uri="{BB962C8B-B14F-4D97-AF65-F5344CB8AC3E}">
        <p14:creationId xmlns:p14="http://schemas.microsoft.com/office/powerpoint/2010/main" val="32733945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8E42C-D154-5255-138B-70E8C3A4C722}"/>
            </a:ext>
          </a:extLst>
        </p:cNvPr>
        <p:cNvGrpSpPr/>
        <p:nvPr/>
      </p:nvGrpSpPr>
      <p:grpSpPr>
        <a:xfrm>
          <a:off x="0" y="0"/>
          <a:ext cx="0" cy="0"/>
          <a:chOff x="0" y="0"/>
          <a:chExt cx="0" cy="0"/>
        </a:xfrm>
      </p:grpSpPr>
      <p:sp>
        <p:nvSpPr>
          <p:cNvPr id="8" name="Text Placeholder 1">
            <a:extLst>
              <a:ext uri="{FF2B5EF4-FFF2-40B4-BE49-F238E27FC236}">
                <a16:creationId xmlns:a16="http://schemas.microsoft.com/office/drawing/2014/main" id="{B6AEAD84-6BFF-0399-8AFF-E8A62EE7533D}"/>
              </a:ext>
            </a:extLst>
          </p:cNvPr>
          <p:cNvSpPr txBox="1">
            <a:spLocks/>
          </p:cNvSpPr>
          <p:nvPr/>
        </p:nvSpPr>
        <p:spPr>
          <a:xfrm>
            <a:off x="6727813" y="2226073"/>
            <a:ext cx="402485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400" b="1" dirty="0">
                <a:solidFill>
                  <a:srgbClr val="EC7C69"/>
                </a:solidFill>
              </a:rPr>
              <a:t>Stap 1: </a:t>
            </a:r>
          </a:p>
          <a:p>
            <a:pPr algn="l">
              <a:lnSpc>
                <a:spcPts val="2540"/>
              </a:lnSpc>
              <a:spcBef>
                <a:spcPts val="0"/>
              </a:spcBef>
            </a:pPr>
            <a:r>
              <a:rPr lang="en-IE" sz="2400" b="1" dirty="0">
                <a:solidFill>
                  <a:srgbClr val="EC7C69"/>
                </a:solidFill>
              </a:rPr>
              <a:t>Kies een locatie</a:t>
            </a:r>
          </a:p>
          <a:p>
            <a:pPr algn="l">
              <a:lnSpc>
                <a:spcPts val="2540"/>
              </a:lnSpc>
              <a:spcBef>
                <a:spcPts val="0"/>
              </a:spcBef>
            </a:pPr>
            <a:endParaRPr lang="en-IE" sz="2400" b="1" dirty="0">
              <a:solidFill>
                <a:srgbClr val="EC7C69"/>
              </a:solidFill>
            </a:endParaRPr>
          </a:p>
          <a:p>
            <a:pPr algn="l">
              <a:lnSpc>
                <a:spcPts val="2340"/>
              </a:lnSpc>
              <a:spcBef>
                <a:spcPts val="0"/>
              </a:spcBef>
              <a:buClr>
                <a:srgbClr val="459597"/>
              </a:buClr>
            </a:pPr>
            <a:r>
              <a:rPr lang="en-IE" sz="2200" dirty="0">
                <a:solidFill>
                  <a:srgbClr val="414141"/>
                </a:solidFill>
              </a:rPr>
              <a:t>Kies een klein stadje, dorp of landelijk gebied dat u goed kent. Richt u op plaatsen waar toerisme in opkomst is of waar ongebruikte gebouwen zichtbaar zijn in de gemeenschap.</a:t>
            </a: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200" dirty="0">
              <a:solidFill>
                <a:srgbClr val="414141"/>
              </a:solidFill>
            </a:endParaRPr>
          </a:p>
          <a:p>
            <a:pPr algn="l">
              <a:lnSpc>
                <a:spcPts val="2540"/>
              </a:lnSpc>
              <a:spcBef>
                <a:spcPts val="0"/>
              </a:spcBef>
            </a:pPr>
            <a:endParaRPr lang="en-US" sz="2400" dirty="0">
              <a:solidFill>
                <a:srgbClr val="414141"/>
              </a:solidFill>
            </a:endParaRPr>
          </a:p>
        </p:txBody>
      </p:sp>
      <p:pic>
        <p:nvPicPr>
          <p:cNvPr id="10" name="Graphic 9" descr="Signature with solid fill">
            <a:extLst>
              <a:ext uri="{FF2B5EF4-FFF2-40B4-BE49-F238E27FC236}">
                <a16:creationId xmlns:a16="http://schemas.microsoft.com/office/drawing/2014/main" id="{6FAB7E1B-C498-ADEE-3066-BFF3066451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BD98D4C1-3A0A-0F3F-A426-5D2B85EFA98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10</a:t>
            </a:fld>
            <a:endParaRPr lang="fr-CA" sz="1200" dirty="0">
              <a:solidFill>
                <a:schemeClr val="bg1"/>
              </a:solidFill>
            </a:endParaRPr>
          </a:p>
        </p:txBody>
      </p:sp>
      <p:cxnSp>
        <p:nvCxnSpPr>
          <p:cNvPr id="11" name="Straight Connector 10">
            <a:extLst>
              <a:ext uri="{FF2B5EF4-FFF2-40B4-BE49-F238E27FC236}">
                <a16:creationId xmlns:a16="http://schemas.microsoft.com/office/drawing/2014/main" id="{11914BDD-EB1D-3131-95CC-EBE382B8A08E}"/>
              </a:ext>
            </a:extLst>
          </p:cNvPr>
          <p:cNvCxnSpPr>
            <a:cxnSpLocks/>
          </p:cNvCxnSpPr>
          <p:nvPr/>
        </p:nvCxnSpPr>
        <p:spPr>
          <a:xfrm>
            <a:off x="6197599" y="2007636"/>
            <a:ext cx="0" cy="3715830"/>
          </a:xfrm>
          <a:prstGeom prst="line">
            <a:avLst/>
          </a:prstGeom>
          <a:ln w="12700">
            <a:solidFill>
              <a:srgbClr val="459597"/>
            </a:solidFill>
            <a:prstDash val="sysDot"/>
          </a:ln>
        </p:spPr>
        <p:style>
          <a:lnRef idx="1">
            <a:schemeClr val="accent1"/>
          </a:lnRef>
          <a:fillRef idx="0">
            <a:schemeClr val="accent1"/>
          </a:fillRef>
          <a:effectRef idx="0">
            <a:schemeClr val="accent1"/>
          </a:effectRef>
          <a:fontRef idx="minor">
            <a:schemeClr val="tx1"/>
          </a:fontRef>
        </p:style>
      </p:cxnSp>
      <p:sp>
        <p:nvSpPr>
          <p:cNvPr id="2" name="Text Placeholder 5">
            <a:extLst>
              <a:ext uri="{FF2B5EF4-FFF2-40B4-BE49-F238E27FC236}">
                <a16:creationId xmlns:a16="http://schemas.microsoft.com/office/drawing/2014/main" id="{F27AE9D5-D94A-AE2E-FC6D-B26DEC8E0190}"/>
              </a:ext>
            </a:extLst>
          </p:cNvPr>
          <p:cNvSpPr txBox="1">
            <a:spLocks/>
          </p:cNvSpPr>
          <p:nvPr/>
        </p:nvSpPr>
        <p:spPr>
          <a:xfrm>
            <a:off x="937708" y="763768"/>
            <a:ext cx="8460292"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dirty="0">
                <a:solidFill>
                  <a:srgbClr val="EC7C69"/>
                </a:solidFill>
              </a:rPr>
              <a:t>Praktische oefening: </a:t>
            </a:r>
            <a:r>
              <a:rPr lang="en-US" sz="3600" b="1" dirty="0">
                <a:solidFill>
                  <a:srgbClr val="459597"/>
                </a:solidFill>
              </a:rPr>
              <a:t>het potentieel voor hergebruik in uw gemeenschap in kaart brengen</a:t>
            </a:r>
          </a:p>
        </p:txBody>
      </p:sp>
      <p:sp>
        <p:nvSpPr>
          <p:cNvPr id="3" name="Text Placeholder 1">
            <a:extLst>
              <a:ext uri="{FF2B5EF4-FFF2-40B4-BE49-F238E27FC236}">
                <a16:creationId xmlns:a16="http://schemas.microsoft.com/office/drawing/2014/main" id="{1EB2B894-0480-8CD7-F934-ECF10C8020C0}"/>
              </a:ext>
            </a:extLst>
          </p:cNvPr>
          <p:cNvSpPr txBox="1">
            <a:spLocks/>
          </p:cNvSpPr>
          <p:nvPr/>
        </p:nvSpPr>
        <p:spPr>
          <a:xfrm>
            <a:off x="937707" y="2259940"/>
            <a:ext cx="4921221"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200" dirty="0">
                <a:solidFill>
                  <a:srgbClr val="414141"/>
                </a:solidFill>
              </a:rPr>
              <a:t>Deze oefening helpt u het potentieel te verkennen van het herbestemmen van een bestaand gebouw voor duurzaam toerisme. U beoordeelt de levensvatbaarheid van een echt of denkbeeldig gebouw op basis van erfgoedwaarde, structurele integriteit en geschiktheid voor gebruik door gasten. Aan het einde begrijpt u hoe u ongebruikte ruimtes kunt omvormen tot zinvolle, milieuvriendelijke accommodatie.</a:t>
            </a:r>
          </a:p>
          <a:p>
            <a:pPr algn="l">
              <a:lnSpc>
                <a:spcPts val="2540"/>
              </a:lnSpc>
              <a:spcBef>
                <a:spcPts val="0"/>
              </a:spcBef>
            </a:pPr>
            <a:endParaRPr lang="en-US" sz="2400" dirty="0">
              <a:solidFill>
                <a:srgbClr val="414141"/>
              </a:solidFill>
            </a:endParaRPr>
          </a:p>
        </p:txBody>
      </p:sp>
    </p:spTree>
    <p:extLst>
      <p:ext uri="{BB962C8B-B14F-4D97-AF65-F5344CB8AC3E}">
        <p14:creationId xmlns:p14="http://schemas.microsoft.com/office/powerpoint/2010/main" val="1125695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6414D-F3A9-4262-C0F5-032A6F39ACCF}"/>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FC30E03D-A637-1A7D-5140-07BB1AC3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E8E237AD-6E49-AB92-3688-9CA2BBBB3C4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11</a:t>
            </a:fld>
            <a:endParaRPr lang="fr-CA" sz="1200" dirty="0">
              <a:solidFill>
                <a:schemeClr val="bg1"/>
              </a:solidFill>
            </a:endParaRPr>
          </a:p>
        </p:txBody>
      </p:sp>
      <p:sp>
        <p:nvSpPr>
          <p:cNvPr id="4" name="Text Placeholder 1">
            <a:extLst>
              <a:ext uri="{FF2B5EF4-FFF2-40B4-BE49-F238E27FC236}">
                <a16:creationId xmlns:a16="http://schemas.microsoft.com/office/drawing/2014/main" id="{62342E87-4ADC-7B37-5852-AB12DB6B3EB5}"/>
              </a:ext>
            </a:extLst>
          </p:cNvPr>
          <p:cNvSpPr txBox="1">
            <a:spLocks/>
          </p:cNvSpPr>
          <p:nvPr/>
        </p:nvSpPr>
        <p:spPr>
          <a:xfrm>
            <a:off x="937709" y="2560361"/>
            <a:ext cx="5158291"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400" b="1" dirty="0">
                <a:solidFill>
                  <a:srgbClr val="EC7C69"/>
                </a:solidFill>
              </a:rPr>
              <a:t>Stap 2: </a:t>
            </a:r>
          </a:p>
          <a:p>
            <a:pPr algn="l">
              <a:lnSpc>
                <a:spcPts val="2340"/>
              </a:lnSpc>
              <a:spcBef>
                <a:spcPts val="0"/>
              </a:spcBef>
              <a:buClr>
                <a:srgbClr val="459597"/>
              </a:buClr>
            </a:pPr>
            <a:r>
              <a:rPr lang="en-IE" sz="2400" b="1" dirty="0">
                <a:solidFill>
                  <a:srgbClr val="EC7C69"/>
                </a:solidFill>
              </a:rPr>
              <a:t>Zoek 1-2 leegstaande gebouwen</a:t>
            </a:r>
          </a:p>
          <a:p>
            <a:pPr algn="l">
              <a:lnSpc>
                <a:spcPts val="2340"/>
              </a:lnSpc>
              <a:spcBef>
                <a:spcPts val="0"/>
              </a:spcBef>
              <a:buClr>
                <a:srgbClr val="459597"/>
              </a:buClr>
            </a:pPr>
            <a:endParaRPr lang="en-IE" sz="2400" b="1" dirty="0">
              <a:solidFill>
                <a:srgbClr val="EC7C69"/>
              </a:solidFill>
            </a:endParaRPr>
          </a:p>
          <a:p>
            <a:pPr algn="l">
              <a:lnSpc>
                <a:spcPts val="2340"/>
              </a:lnSpc>
              <a:spcBef>
                <a:spcPts val="0"/>
              </a:spcBef>
              <a:buClr>
                <a:srgbClr val="459597"/>
              </a:buClr>
            </a:pPr>
            <a:r>
              <a:rPr lang="en-IE" sz="2200" dirty="0">
                <a:solidFill>
                  <a:srgbClr val="414141"/>
                </a:solidFill>
              </a:rPr>
              <a:t>Gebruik uw eigen kennis, online kaarten (bijv. Google Maps) of looponderzoeken om een of twee ongebruikte gebouwen te vinden die in aanmerking komen voor hergebruik. Dit kunnen bijvoorbeeld een voormalige school, schuur, treinstation, gemeentehuis of monumentaal pand zijn.</a:t>
            </a: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
        <p:nvSpPr>
          <p:cNvPr id="2" name="Text Placeholder 5">
            <a:extLst>
              <a:ext uri="{FF2B5EF4-FFF2-40B4-BE49-F238E27FC236}">
                <a16:creationId xmlns:a16="http://schemas.microsoft.com/office/drawing/2014/main" id="{CCF2F574-F51E-B8B0-8585-3C3D22C9062B}"/>
              </a:ext>
            </a:extLst>
          </p:cNvPr>
          <p:cNvSpPr txBox="1">
            <a:spLocks/>
          </p:cNvSpPr>
          <p:nvPr/>
        </p:nvSpPr>
        <p:spPr>
          <a:xfrm>
            <a:off x="937708" y="763768"/>
            <a:ext cx="7612734"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dirty="0">
                <a:solidFill>
                  <a:srgbClr val="EC7C69"/>
                </a:solidFill>
              </a:rPr>
              <a:t>Praktische oefening: </a:t>
            </a:r>
            <a:r>
              <a:rPr lang="en-US" sz="3600" b="1" dirty="0">
                <a:solidFill>
                  <a:srgbClr val="459597"/>
                </a:solidFill>
              </a:rPr>
              <a:t>het potentieel voor herbestemming in uw gemeenschap in kaart brengen</a:t>
            </a:r>
          </a:p>
          <a:p>
            <a:pPr marL="0" indent="0">
              <a:buFont typeface="Arial" panose="020B0604020202020204" pitchFamily="34" charset="0"/>
              <a:buNone/>
            </a:pPr>
            <a:endParaRPr lang="en-US" sz="3600" b="1" dirty="0">
              <a:solidFill>
                <a:srgbClr val="EC7C69"/>
              </a:solidFill>
            </a:endParaRPr>
          </a:p>
        </p:txBody>
      </p:sp>
      <p:sp>
        <p:nvSpPr>
          <p:cNvPr id="12" name="Freeform 11">
            <a:extLst>
              <a:ext uri="{FF2B5EF4-FFF2-40B4-BE49-F238E27FC236}">
                <a16:creationId xmlns:a16="http://schemas.microsoft.com/office/drawing/2014/main" id="{DCB4AD6D-10E6-B282-027C-EE66E92FE286}"/>
              </a:ext>
            </a:extLst>
          </p:cNvPr>
          <p:cNvSpPr/>
          <p:nvPr/>
        </p:nvSpPr>
        <p:spPr>
          <a:xfrm>
            <a:off x="6384757" y="2476793"/>
            <a:ext cx="4995017" cy="43812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a:blip r:embed="rId4"/>
            <a:srcRect/>
            <a:stretch>
              <a:fillRect t="-17968" b="-17968"/>
            </a:stretch>
          </a:blipFill>
        </p:spPr>
        <p:txBody>
          <a:bodyPr wrap="square" lIns="0" tIns="0" rIns="0" bIns="0" rtlCol="0">
            <a:noAutofit/>
          </a:bodyPr>
          <a:lstStyle/>
          <a:p>
            <a:endParaRPr>
              <a:solidFill>
                <a:srgbClr val="459597"/>
              </a:solidFill>
            </a:endParaRPr>
          </a:p>
        </p:txBody>
      </p:sp>
      <p:grpSp>
        <p:nvGrpSpPr>
          <p:cNvPr id="14" name="Group 13">
            <a:extLst>
              <a:ext uri="{FF2B5EF4-FFF2-40B4-BE49-F238E27FC236}">
                <a16:creationId xmlns:a16="http://schemas.microsoft.com/office/drawing/2014/main" id="{2F368827-0089-FFF9-EEFC-5465FFD89C01}"/>
              </a:ext>
            </a:extLst>
          </p:cNvPr>
          <p:cNvGrpSpPr/>
          <p:nvPr/>
        </p:nvGrpSpPr>
        <p:grpSpPr>
          <a:xfrm>
            <a:off x="4744075" y="5817033"/>
            <a:ext cx="3253859" cy="554397"/>
            <a:chOff x="1800741" y="6353467"/>
            <a:chExt cx="3253859" cy="554397"/>
          </a:xfrm>
        </p:grpSpPr>
        <p:sp>
          <p:nvSpPr>
            <p:cNvPr id="15" name="object 3">
              <a:extLst>
                <a:ext uri="{FF2B5EF4-FFF2-40B4-BE49-F238E27FC236}">
                  <a16:creationId xmlns:a16="http://schemas.microsoft.com/office/drawing/2014/main" id="{DF8CEEBD-916A-F91D-D9A0-0F85418A3691}"/>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6" name="Text Placeholder 6">
              <a:extLst>
                <a:ext uri="{FF2B5EF4-FFF2-40B4-BE49-F238E27FC236}">
                  <a16:creationId xmlns:a16="http://schemas.microsoft.com/office/drawing/2014/main" id="{F37F05EB-3590-40B4-EBD9-4D9B077CD779}"/>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r>
                <a:rPr lang="en-IE" sz="1200" dirty="0" err="1"/>
                <a:t>LoopHead Lighthouse.ie</a:t>
              </a:r>
              <a:endParaRPr lang="en-IE" sz="1200" dirty="0"/>
            </a:p>
          </p:txBody>
        </p:sp>
      </p:grpSp>
    </p:spTree>
    <p:extLst>
      <p:ext uri="{BB962C8B-B14F-4D97-AF65-F5344CB8AC3E}">
        <p14:creationId xmlns:p14="http://schemas.microsoft.com/office/powerpoint/2010/main" val="1501438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CED6A-D1DF-D93E-51FC-15F63CB4BFDD}"/>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F46FAFF6-D0D8-2ECC-B317-BF3EBF59EB3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C9E73FF0-F013-5024-55C1-0B04C386C79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12</a:t>
            </a:fld>
            <a:endParaRPr lang="fr-CA" sz="1200" dirty="0">
              <a:solidFill>
                <a:schemeClr val="bg1"/>
              </a:solidFill>
            </a:endParaRPr>
          </a:p>
        </p:txBody>
      </p:sp>
      <p:sp>
        <p:nvSpPr>
          <p:cNvPr id="4" name="Text Placeholder 1">
            <a:extLst>
              <a:ext uri="{FF2B5EF4-FFF2-40B4-BE49-F238E27FC236}">
                <a16:creationId xmlns:a16="http://schemas.microsoft.com/office/drawing/2014/main" id="{417E73FF-A194-F066-D844-493F8CFD8053}"/>
              </a:ext>
            </a:extLst>
          </p:cNvPr>
          <p:cNvSpPr txBox="1">
            <a:spLocks/>
          </p:cNvSpPr>
          <p:nvPr/>
        </p:nvSpPr>
        <p:spPr>
          <a:xfrm>
            <a:off x="937709" y="2075370"/>
            <a:ext cx="2719891"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400" b="1" dirty="0">
                <a:solidFill>
                  <a:srgbClr val="EC7C69"/>
                </a:solidFill>
              </a:rPr>
              <a:t>Stap 3:  </a:t>
            </a:r>
          </a:p>
          <a:p>
            <a:pPr algn="l">
              <a:lnSpc>
                <a:spcPts val="2340"/>
              </a:lnSpc>
              <a:spcBef>
                <a:spcPts val="0"/>
              </a:spcBef>
              <a:buClr>
                <a:srgbClr val="459597"/>
              </a:buClr>
            </a:pPr>
            <a:r>
              <a:rPr lang="en-IE" sz="2400" b="1" dirty="0">
                <a:solidFill>
                  <a:srgbClr val="EC7C69"/>
                </a:solidFill>
              </a:rPr>
              <a:t>Beoordeel de haalbaarheid</a:t>
            </a:r>
          </a:p>
          <a:p>
            <a:pPr algn="l">
              <a:lnSpc>
                <a:spcPts val="2340"/>
              </a:lnSpc>
              <a:spcBef>
                <a:spcPts val="0"/>
              </a:spcBef>
              <a:buClr>
                <a:srgbClr val="459597"/>
              </a:buClr>
            </a:pPr>
            <a:endParaRPr lang="en-IE" sz="2400" b="1" dirty="0">
              <a:solidFill>
                <a:srgbClr val="EC7C69"/>
              </a:solidFill>
            </a:endParaRPr>
          </a:p>
          <a:p>
            <a:pPr algn="l">
              <a:lnSpc>
                <a:spcPts val="2340"/>
              </a:lnSpc>
              <a:spcBef>
                <a:spcPts val="0"/>
              </a:spcBef>
              <a:buClr>
                <a:srgbClr val="459597"/>
              </a:buClr>
            </a:pPr>
            <a:r>
              <a:rPr lang="en-US" sz="2200" dirty="0">
                <a:solidFill>
                  <a:srgbClr val="414141"/>
                </a:solidFill>
              </a:rPr>
              <a:t>Gebruik de volgende criteria om een korte evaluatie op te stellen (1 alinea per item):</a:t>
            </a:r>
            <a:endParaRPr lang="en-US" sz="2400" dirty="0">
              <a:solidFill>
                <a:srgbClr val="414141"/>
              </a:solidFill>
            </a:endParaRPr>
          </a:p>
        </p:txBody>
      </p:sp>
      <p:sp>
        <p:nvSpPr>
          <p:cNvPr id="2" name="Text Placeholder 5">
            <a:extLst>
              <a:ext uri="{FF2B5EF4-FFF2-40B4-BE49-F238E27FC236}">
                <a16:creationId xmlns:a16="http://schemas.microsoft.com/office/drawing/2014/main" id="{42AF8CF7-1B4D-074A-FD37-CF4801AF6723}"/>
              </a:ext>
            </a:extLst>
          </p:cNvPr>
          <p:cNvSpPr txBox="1">
            <a:spLocks/>
          </p:cNvSpPr>
          <p:nvPr/>
        </p:nvSpPr>
        <p:spPr>
          <a:xfrm>
            <a:off x="937708" y="763768"/>
            <a:ext cx="8460292"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dirty="0">
                <a:solidFill>
                  <a:srgbClr val="EC7C69"/>
                </a:solidFill>
              </a:rPr>
              <a:t>Praktische oefening: </a:t>
            </a:r>
            <a:r>
              <a:rPr lang="en-US" sz="3600" b="1" dirty="0">
                <a:solidFill>
                  <a:srgbClr val="459597"/>
                </a:solidFill>
              </a:rPr>
              <a:t>het potentieel voor adaptief hergebruik in uw gemeenschap in kaart brengen</a:t>
            </a:r>
          </a:p>
        </p:txBody>
      </p:sp>
      <p:sp>
        <p:nvSpPr>
          <p:cNvPr id="3" name="Text Placeholder 1">
            <a:extLst>
              <a:ext uri="{FF2B5EF4-FFF2-40B4-BE49-F238E27FC236}">
                <a16:creationId xmlns:a16="http://schemas.microsoft.com/office/drawing/2014/main" id="{38C86E08-8E43-4D6A-D26F-FD4700329DAD}"/>
              </a:ext>
            </a:extLst>
          </p:cNvPr>
          <p:cNvSpPr txBox="1">
            <a:spLocks/>
          </p:cNvSpPr>
          <p:nvPr/>
        </p:nvSpPr>
        <p:spPr>
          <a:xfrm>
            <a:off x="3928536" y="2075370"/>
            <a:ext cx="7535329" cy="4935030"/>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l">
              <a:lnSpc>
                <a:spcPts val="2340"/>
              </a:lnSpc>
              <a:spcBef>
                <a:spcPts val="0"/>
              </a:spcBef>
              <a:spcAft>
                <a:spcPts val="600"/>
              </a:spcAft>
              <a:buClr>
                <a:srgbClr val="459597"/>
              </a:buClr>
              <a:buFont typeface="Wingdings" pitchFamily="2" charset="2"/>
              <a:buChar char="q"/>
            </a:pPr>
            <a:r>
              <a:rPr lang="en-IE" sz="2200" b="1" dirty="0">
                <a:solidFill>
                  <a:srgbClr val="414141"/>
                </a:solidFill>
              </a:rPr>
              <a:t>Culturele waarde: </a:t>
            </a:r>
            <a:r>
              <a:rPr lang="en-IE" sz="2200" dirty="0">
                <a:solidFill>
                  <a:srgbClr val="414141"/>
                </a:solidFill>
              </a:rPr>
              <a:t>Heeft het gebouw architectonische, historische of symbolische betekenis voor de lokale gemeenschap?</a:t>
            </a:r>
          </a:p>
          <a:p>
            <a:pPr marL="342900" indent="-342900" algn="l">
              <a:lnSpc>
                <a:spcPts val="2340"/>
              </a:lnSpc>
              <a:spcBef>
                <a:spcPts val="0"/>
              </a:spcBef>
              <a:spcAft>
                <a:spcPts val="600"/>
              </a:spcAft>
              <a:buClr>
                <a:srgbClr val="459597"/>
              </a:buClr>
              <a:buFont typeface="Wingdings" pitchFamily="2" charset="2"/>
              <a:buChar char="q"/>
            </a:pPr>
            <a:r>
              <a:rPr lang="en-IE" sz="2200" b="1" dirty="0">
                <a:solidFill>
                  <a:srgbClr val="414141"/>
                </a:solidFill>
              </a:rPr>
              <a:t>Structurele staat: </a:t>
            </a:r>
            <a:r>
              <a:rPr lang="en-IE" sz="2200" dirty="0">
                <a:solidFill>
                  <a:srgbClr val="414141"/>
                </a:solidFill>
              </a:rPr>
              <a:t>lijkt het op basis van observatie of openbaar beschikbare gegevens in bruikbare of herstelbare staat te verkeren?</a:t>
            </a:r>
          </a:p>
          <a:p>
            <a:pPr marL="342900" indent="-342900" algn="l">
              <a:lnSpc>
                <a:spcPts val="2340"/>
              </a:lnSpc>
              <a:spcBef>
                <a:spcPts val="0"/>
              </a:spcBef>
              <a:spcAft>
                <a:spcPts val="600"/>
              </a:spcAft>
              <a:buClr>
                <a:srgbClr val="459597"/>
              </a:buClr>
              <a:buFont typeface="Wingdings" pitchFamily="2" charset="2"/>
              <a:buChar char="q"/>
            </a:pPr>
            <a:r>
              <a:rPr lang="en-IE" sz="2200" b="1" dirty="0">
                <a:solidFill>
                  <a:srgbClr val="414141"/>
                </a:solidFill>
              </a:rPr>
              <a:t>Toegang tot infrastructuur</a:t>
            </a:r>
            <a:r>
              <a:rPr lang="en-IE" sz="2200" dirty="0">
                <a:solidFill>
                  <a:srgbClr val="414141"/>
                </a:solidFill>
              </a:rPr>
              <a:t>: Is de locatie bereikbaar via de weg? Zijn er basisvoorzieningen in de buurt (elektriciteit, water)?</a:t>
            </a:r>
          </a:p>
          <a:p>
            <a:pPr marL="342900" indent="-342900" algn="l">
              <a:lnSpc>
                <a:spcPts val="2340"/>
              </a:lnSpc>
              <a:spcBef>
                <a:spcPts val="0"/>
              </a:spcBef>
              <a:spcAft>
                <a:spcPts val="600"/>
              </a:spcAft>
              <a:buClr>
                <a:srgbClr val="459597"/>
              </a:buClr>
              <a:buFont typeface="Wingdings" pitchFamily="2" charset="2"/>
              <a:buChar char="q"/>
            </a:pPr>
            <a:r>
              <a:rPr lang="en-IE" sz="2200" b="1" dirty="0">
                <a:solidFill>
                  <a:srgbClr val="414141"/>
                </a:solidFill>
              </a:rPr>
              <a:t>Toeristische context</a:t>
            </a:r>
            <a:r>
              <a:rPr lang="en-IE" sz="2200" dirty="0">
                <a:solidFill>
                  <a:srgbClr val="414141"/>
                </a:solidFill>
              </a:rPr>
              <a:t>: ligt het gebouw in de buurt van bestaande of potentiële toeristische attracties (bijv. wandelpaden, erfgoedlocaties, culturele evenementen)?</a:t>
            </a:r>
          </a:p>
          <a:p>
            <a:pPr marL="342900" indent="-342900" algn="l">
              <a:lnSpc>
                <a:spcPts val="2340"/>
              </a:lnSpc>
              <a:spcBef>
                <a:spcPts val="0"/>
              </a:spcBef>
              <a:spcAft>
                <a:spcPts val="600"/>
              </a:spcAft>
              <a:buClr>
                <a:srgbClr val="459597"/>
              </a:buClr>
              <a:buFont typeface="Wingdings" pitchFamily="2" charset="2"/>
              <a:buChar char="q"/>
            </a:pPr>
            <a:r>
              <a:rPr lang="en-IE" sz="2200" b="1" dirty="0">
                <a:solidFill>
                  <a:srgbClr val="414141"/>
                </a:solidFill>
              </a:rPr>
              <a:t>Bestemmingsplan en vergunningen (indien bekend): </a:t>
            </a:r>
            <a:r>
              <a:rPr lang="en-IE" sz="2200" dirty="0">
                <a:solidFill>
                  <a:srgbClr val="414141"/>
                </a:solidFill>
              </a:rPr>
              <a:t>Is het gebied geschikt of al bestemd voor toeristisch/horecagebruik?</a:t>
            </a:r>
          </a:p>
          <a:p>
            <a:pPr algn="l">
              <a:lnSpc>
                <a:spcPts val="2340"/>
              </a:lnSpc>
              <a:spcBef>
                <a:spcPts val="0"/>
              </a:spcBef>
              <a:spcAft>
                <a:spcPts val="600"/>
              </a:spcAft>
              <a:buClr>
                <a:srgbClr val="459597"/>
              </a:buClr>
            </a:pPr>
            <a:endParaRPr lang="en-IE" sz="2200" dirty="0">
              <a:solidFill>
                <a:srgbClr val="414141"/>
              </a:solidFill>
            </a:endParaRPr>
          </a:p>
          <a:p>
            <a:pPr algn="l">
              <a:lnSpc>
                <a:spcPts val="2340"/>
              </a:lnSpc>
              <a:spcBef>
                <a:spcPts val="0"/>
              </a:spcBef>
              <a:spcAft>
                <a:spcPts val="600"/>
              </a:spcAft>
              <a:buClr>
                <a:srgbClr val="459597"/>
              </a:buClr>
            </a:pPr>
            <a:endParaRPr lang="en-IE" sz="2200" dirty="0">
              <a:solidFill>
                <a:srgbClr val="414141"/>
              </a:solidFill>
            </a:endParaRPr>
          </a:p>
          <a:p>
            <a:pPr marL="457200" indent="-457200" algn="l">
              <a:lnSpc>
                <a:spcPts val="2340"/>
              </a:lnSpc>
              <a:spcBef>
                <a:spcPts val="0"/>
              </a:spcBef>
              <a:spcAft>
                <a:spcPts val="600"/>
              </a:spcAft>
              <a:buClr>
                <a:srgbClr val="459597"/>
              </a:buClr>
              <a:buFont typeface="+mj-lt"/>
              <a:buAutoNum type="arabicPeriod"/>
            </a:pPr>
            <a:endParaRPr lang="en-IE" sz="2400" dirty="0">
              <a:solidFill>
                <a:srgbClr val="414141"/>
              </a:solidFill>
            </a:endParaRPr>
          </a:p>
          <a:p>
            <a:pPr algn="l">
              <a:lnSpc>
                <a:spcPts val="2540"/>
              </a:lnSpc>
              <a:spcBef>
                <a:spcPts val="0"/>
              </a:spcBef>
              <a:spcAft>
                <a:spcPts val="600"/>
              </a:spcAft>
            </a:pPr>
            <a:endParaRPr lang="en-US" sz="2400" dirty="0">
              <a:solidFill>
                <a:srgbClr val="414141"/>
              </a:solidFill>
            </a:endParaRPr>
          </a:p>
        </p:txBody>
      </p:sp>
      <p:cxnSp>
        <p:nvCxnSpPr>
          <p:cNvPr id="5" name="Straight Connector 4">
            <a:extLst>
              <a:ext uri="{FF2B5EF4-FFF2-40B4-BE49-F238E27FC236}">
                <a16:creationId xmlns:a16="http://schemas.microsoft.com/office/drawing/2014/main" id="{70F1059F-5E35-4D40-36C8-B6E820CC9455}"/>
              </a:ext>
            </a:extLst>
          </p:cNvPr>
          <p:cNvCxnSpPr>
            <a:cxnSpLocks/>
          </p:cNvCxnSpPr>
          <p:nvPr/>
        </p:nvCxnSpPr>
        <p:spPr>
          <a:xfrm>
            <a:off x="3657600" y="2075370"/>
            <a:ext cx="0" cy="3715830"/>
          </a:xfrm>
          <a:prstGeom prst="line">
            <a:avLst/>
          </a:prstGeom>
          <a:ln w="12700">
            <a:solidFill>
              <a:srgbClr val="459597"/>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081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55BD0-233A-9FBC-0C1E-E16E7BD42723}"/>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FA29135E-FD5D-2A50-BE0C-AC908A4E994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D5CDD66E-7B24-D47D-F446-0F280291EAF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13</a:t>
            </a:fld>
            <a:endParaRPr lang="fr-CA" sz="1200" dirty="0">
              <a:solidFill>
                <a:schemeClr val="bg1"/>
              </a:solidFill>
            </a:endParaRPr>
          </a:p>
        </p:txBody>
      </p:sp>
      <p:sp>
        <p:nvSpPr>
          <p:cNvPr id="2" name="Text Placeholder 5">
            <a:extLst>
              <a:ext uri="{FF2B5EF4-FFF2-40B4-BE49-F238E27FC236}">
                <a16:creationId xmlns:a16="http://schemas.microsoft.com/office/drawing/2014/main" id="{F8F29D3C-8DED-84C0-D6F0-308DDAB0BCCE}"/>
              </a:ext>
            </a:extLst>
          </p:cNvPr>
          <p:cNvSpPr txBox="1">
            <a:spLocks/>
          </p:cNvSpPr>
          <p:nvPr/>
        </p:nvSpPr>
        <p:spPr>
          <a:xfrm>
            <a:off x="937708" y="763768"/>
            <a:ext cx="8460292"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dirty="0">
                <a:solidFill>
                  <a:srgbClr val="EC7C69"/>
                </a:solidFill>
              </a:rPr>
              <a:t>Praktische oefening: </a:t>
            </a:r>
            <a:r>
              <a:rPr lang="en-US" sz="3600" b="1" dirty="0">
                <a:solidFill>
                  <a:srgbClr val="459597"/>
                </a:solidFill>
              </a:rPr>
              <a:t>het potentieel voor adaptief hergebruik in uw gemeenschap in kaart brengen</a:t>
            </a:r>
          </a:p>
        </p:txBody>
      </p:sp>
      <p:sp>
        <p:nvSpPr>
          <p:cNvPr id="3" name="Text Placeholder 1">
            <a:extLst>
              <a:ext uri="{FF2B5EF4-FFF2-40B4-BE49-F238E27FC236}">
                <a16:creationId xmlns:a16="http://schemas.microsoft.com/office/drawing/2014/main" id="{B77E17EE-4271-DC79-9742-762CB9B3BAAC}"/>
              </a:ext>
            </a:extLst>
          </p:cNvPr>
          <p:cNvSpPr txBox="1">
            <a:spLocks/>
          </p:cNvSpPr>
          <p:nvPr/>
        </p:nvSpPr>
        <p:spPr>
          <a:xfrm>
            <a:off x="988508" y="2388445"/>
            <a:ext cx="4900732"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400" b="1" dirty="0">
                <a:solidFill>
                  <a:srgbClr val="EC7C69"/>
                </a:solidFill>
              </a:rPr>
              <a:t>Stap 4:  </a:t>
            </a:r>
          </a:p>
          <a:p>
            <a:pPr algn="l">
              <a:lnSpc>
                <a:spcPts val="2340"/>
              </a:lnSpc>
              <a:spcBef>
                <a:spcPts val="0"/>
              </a:spcBef>
              <a:buClr>
                <a:srgbClr val="459597"/>
              </a:buClr>
            </a:pPr>
            <a:r>
              <a:rPr lang="en-IE" sz="2400" b="1" dirty="0">
                <a:solidFill>
                  <a:srgbClr val="EC7C69"/>
                </a:solidFill>
              </a:rPr>
              <a:t>Beoordeel de haalbaarheid</a:t>
            </a:r>
          </a:p>
          <a:p>
            <a:pPr algn="l">
              <a:lnSpc>
                <a:spcPts val="2340"/>
              </a:lnSpc>
              <a:spcBef>
                <a:spcPts val="0"/>
              </a:spcBef>
              <a:buClr>
                <a:srgbClr val="459597"/>
              </a:buClr>
            </a:pPr>
            <a:endParaRPr lang="en-IE" sz="2400" b="1" dirty="0">
              <a:solidFill>
                <a:srgbClr val="EC7C69"/>
              </a:solidFill>
            </a:endParaRPr>
          </a:p>
          <a:p>
            <a:pPr algn="l">
              <a:lnSpc>
                <a:spcPts val="2340"/>
              </a:lnSpc>
              <a:spcBef>
                <a:spcPts val="0"/>
              </a:spcBef>
              <a:buClr>
                <a:srgbClr val="459597"/>
              </a:buClr>
            </a:pPr>
            <a:r>
              <a:rPr lang="en-IE" sz="2200" dirty="0">
                <a:solidFill>
                  <a:srgbClr val="414141"/>
                </a:solidFill>
              </a:rPr>
              <a:t>Teken of beschrijf hoe de ruimte kan worden omgevormd tot alternatieve accommodatie. Vermeld 3-5 kenmerken die de identiteit van het gebouw behouden en het tegelijkertijd functioneel maken (bijv. behoud van stenen muren, ombouw van klaslokalen tot suites, toevoeging van een gemeenschappelijke keuken in een voormalige hal).</a:t>
            </a: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
        <p:nvSpPr>
          <p:cNvPr id="14" name="Freeform 13">
            <a:extLst>
              <a:ext uri="{FF2B5EF4-FFF2-40B4-BE49-F238E27FC236}">
                <a16:creationId xmlns:a16="http://schemas.microsoft.com/office/drawing/2014/main" id="{0242F95E-93D3-3F78-1DD1-1D0D6E2F4BE9}"/>
              </a:ext>
            </a:extLst>
          </p:cNvPr>
          <p:cNvSpPr/>
          <p:nvPr/>
        </p:nvSpPr>
        <p:spPr>
          <a:xfrm rot="5400000" flipH="1">
            <a:off x="6466504" y="2480128"/>
            <a:ext cx="4684938" cy="4113563"/>
          </a:xfrm>
          <a:custGeom>
            <a:avLst/>
            <a:gdLst>
              <a:gd name="connsiteX0" fmla="*/ 4684938 w 4684938"/>
              <a:gd name="connsiteY0" fmla="*/ 3767051 h 4113563"/>
              <a:gd name="connsiteX1" fmla="*/ 4684938 w 4684938"/>
              <a:gd name="connsiteY1" fmla="*/ 3309629 h 4113563"/>
              <a:gd name="connsiteX2" fmla="*/ 4684938 w 4684938"/>
              <a:gd name="connsiteY2" fmla="*/ 3240048 h 4113563"/>
              <a:gd name="connsiteX3" fmla="*/ 4684938 w 4684938"/>
              <a:gd name="connsiteY3" fmla="*/ 2782627 h 4113563"/>
              <a:gd name="connsiteX4" fmla="*/ 4684938 w 4684938"/>
              <a:gd name="connsiteY4" fmla="*/ 984426 h 4113563"/>
              <a:gd name="connsiteX5" fmla="*/ 4684938 w 4684938"/>
              <a:gd name="connsiteY5" fmla="*/ 527003 h 4113563"/>
              <a:gd name="connsiteX6" fmla="*/ 4684938 w 4684938"/>
              <a:gd name="connsiteY6" fmla="*/ 457422 h 4113563"/>
              <a:gd name="connsiteX7" fmla="*/ 4684938 w 4684938"/>
              <a:gd name="connsiteY7" fmla="*/ 0 h 4113563"/>
              <a:gd name="connsiteX8" fmla="*/ 4148380 w 4684938"/>
              <a:gd name="connsiteY8" fmla="*/ 0 h 4113563"/>
              <a:gd name="connsiteX9" fmla="*/ 3053121 w 4684938"/>
              <a:gd name="connsiteY9" fmla="*/ 0 h 4113563"/>
              <a:gd name="connsiteX10" fmla="*/ 2605758 w 4684938"/>
              <a:gd name="connsiteY10" fmla="*/ 0 h 4113563"/>
              <a:gd name="connsiteX11" fmla="*/ 2389333 w 4684938"/>
              <a:gd name="connsiteY11" fmla="*/ 0 h 4113563"/>
              <a:gd name="connsiteX12" fmla="*/ 2339507 w 4684938"/>
              <a:gd name="connsiteY12" fmla="*/ 0 h 4113563"/>
              <a:gd name="connsiteX13" fmla="*/ 287842 w 4684938"/>
              <a:gd name="connsiteY13" fmla="*/ 0 h 4113563"/>
              <a:gd name="connsiteX14" fmla="*/ 0 w 4684938"/>
              <a:gd name="connsiteY14" fmla="*/ 0 h 4113563"/>
              <a:gd name="connsiteX15" fmla="*/ 0 w 4684938"/>
              <a:gd name="connsiteY15" fmla="*/ 406245 h 4113563"/>
              <a:gd name="connsiteX16" fmla="*/ 6809 w 4684938"/>
              <a:gd name="connsiteY16" fmla="*/ 406245 h 4113563"/>
              <a:gd name="connsiteX17" fmla="*/ 6809 w 4684938"/>
              <a:gd name="connsiteY17" fmla="*/ 1713759 h 4113563"/>
              <a:gd name="connsiteX18" fmla="*/ 6809 w 4684938"/>
              <a:gd name="connsiteY18" fmla="*/ 2250314 h 4113563"/>
              <a:gd name="connsiteX19" fmla="*/ 6808 w 4684938"/>
              <a:gd name="connsiteY19" fmla="*/ 2250314 h 4113563"/>
              <a:gd name="connsiteX20" fmla="*/ 6810 w 4684938"/>
              <a:gd name="connsiteY20" fmla="*/ 3792936 h 4113563"/>
              <a:gd name="connsiteX21" fmla="*/ 6810 w 4684938"/>
              <a:gd name="connsiteY21" fmla="*/ 4113563 h 4113563"/>
              <a:gd name="connsiteX22" fmla="*/ 675472 w 4684938"/>
              <a:gd name="connsiteY22" fmla="*/ 4113563 h 4113563"/>
              <a:gd name="connsiteX23" fmla="*/ 1389086 w 4684938"/>
              <a:gd name="connsiteY23" fmla="*/ 4113563 h 4113563"/>
              <a:gd name="connsiteX24" fmla="*/ 1464635 w 4684938"/>
              <a:gd name="connsiteY24" fmla="*/ 4108443 h 4113563"/>
              <a:gd name="connsiteX25" fmla="*/ 1831524 w 4684938"/>
              <a:gd name="connsiteY25" fmla="*/ 4108443 h 4113563"/>
              <a:gd name="connsiteX26" fmla="*/ 2394453 w 4684938"/>
              <a:gd name="connsiteY26" fmla="*/ 4108443 h 4113563"/>
              <a:gd name="connsiteX27" fmla="*/ 2394453 w 4684938"/>
              <a:gd name="connsiteY27" fmla="*/ 4113563 h 4113563"/>
              <a:gd name="connsiteX28" fmla="*/ 2897212 w 4684938"/>
              <a:gd name="connsiteY28" fmla="*/ 4113563 h 4113563"/>
              <a:gd name="connsiteX29" fmla="*/ 3433770 w 4684938"/>
              <a:gd name="connsiteY29" fmla="*/ 4113563 h 4113563"/>
              <a:gd name="connsiteX30" fmla="*/ 3490574 w 4684938"/>
              <a:gd name="connsiteY30" fmla="*/ 4108443 h 4113563"/>
              <a:gd name="connsiteX31" fmla="*/ 3766434 w 4684938"/>
              <a:gd name="connsiteY31" fmla="*/ 4108443 h 4113563"/>
              <a:gd name="connsiteX32" fmla="*/ 4302991 w 4684938"/>
              <a:gd name="connsiteY32" fmla="*/ 4108443 h 4113563"/>
              <a:gd name="connsiteX33" fmla="*/ 4684938 w 4684938"/>
              <a:gd name="connsiteY33" fmla="*/ 3767051 h 4113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84938" h="4113563">
                <a:moveTo>
                  <a:pt x="4684938" y="3767051"/>
                </a:moveTo>
                <a:lnTo>
                  <a:pt x="4684938" y="3309629"/>
                </a:lnTo>
                <a:lnTo>
                  <a:pt x="4684938" y="3240048"/>
                </a:lnTo>
                <a:lnTo>
                  <a:pt x="4684938" y="2782627"/>
                </a:lnTo>
                <a:lnTo>
                  <a:pt x="4684938" y="984426"/>
                </a:lnTo>
                <a:lnTo>
                  <a:pt x="4684938" y="527003"/>
                </a:lnTo>
                <a:lnTo>
                  <a:pt x="4684938" y="457422"/>
                </a:lnTo>
                <a:lnTo>
                  <a:pt x="4684938" y="0"/>
                </a:lnTo>
                <a:lnTo>
                  <a:pt x="4148380" y="0"/>
                </a:lnTo>
                <a:lnTo>
                  <a:pt x="3053121" y="0"/>
                </a:lnTo>
                <a:lnTo>
                  <a:pt x="2605758" y="0"/>
                </a:lnTo>
                <a:lnTo>
                  <a:pt x="2389333" y="0"/>
                </a:lnTo>
                <a:lnTo>
                  <a:pt x="2339507" y="0"/>
                </a:lnTo>
                <a:lnTo>
                  <a:pt x="287842" y="0"/>
                </a:lnTo>
                <a:lnTo>
                  <a:pt x="0" y="0"/>
                </a:lnTo>
                <a:lnTo>
                  <a:pt x="0" y="406245"/>
                </a:lnTo>
                <a:lnTo>
                  <a:pt x="6809" y="406245"/>
                </a:lnTo>
                <a:lnTo>
                  <a:pt x="6809" y="1713759"/>
                </a:lnTo>
                <a:lnTo>
                  <a:pt x="6809" y="2250314"/>
                </a:lnTo>
                <a:lnTo>
                  <a:pt x="6808" y="2250314"/>
                </a:lnTo>
                <a:lnTo>
                  <a:pt x="6810" y="3792936"/>
                </a:lnTo>
                <a:lnTo>
                  <a:pt x="6810" y="4113563"/>
                </a:lnTo>
                <a:lnTo>
                  <a:pt x="675472" y="4113563"/>
                </a:lnTo>
                <a:lnTo>
                  <a:pt x="1389086" y="4113563"/>
                </a:lnTo>
                <a:lnTo>
                  <a:pt x="1464635" y="4108443"/>
                </a:lnTo>
                <a:lnTo>
                  <a:pt x="1831524" y="4108443"/>
                </a:lnTo>
                <a:lnTo>
                  <a:pt x="2394453" y="4108443"/>
                </a:lnTo>
                <a:lnTo>
                  <a:pt x="2394453" y="4113563"/>
                </a:lnTo>
                <a:lnTo>
                  <a:pt x="2897212" y="4113563"/>
                </a:lnTo>
                <a:lnTo>
                  <a:pt x="3433770" y="4113563"/>
                </a:lnTo>
                <a:lnTo>
                  <a:pt x="3490574" y="4108443"/>
                </a:lnTo>
                <a:lnTo>
                  <a:pt x="3766434" y="4108443"/>
                </a:lnTo>
                <a:lnTo>
                  <a:pt x="4302991" y="4108443"/>
                </a:lnTo>
                <a:cubicBezTo>
                  <a:pt x="4514627" y="4108443"/>
                  <a:pt x="4684938" y="3955096"/>
                  <a:pt x="4684938" y="3767051"/>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1" name="Text Placeholder 1">
            <a:extLst>
              <a:ext uri="{FF2B5EF4-FFF2-40B4-BE49-F238E27FC236}">
                <a16:creationId xmlns:a16="http://schemas.microsoft.com/office/drawing/2014/main" id="{A32A3E4C-7EEC-AB9D-26EE-5C91BFCC0C75}"/>
              </a:ext>
            </a:extLst>
          </p:cNvPr>
          <p:cNvSpPr txBox="1">
            <a:spLocks/>
          </p:cNvSpPr>
          <p:nvPr/>
        </p:nvSpPr>
        <p:spPr>
          <a:xfrm>
            <a:off x="7083890" y="2636242"/>
            <a:ext cx="3450169" cy="2783361"/>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dirty="0"/>
              <a:t>Reflectie</a:t>
            </a:r>
          </a:p>
          <a:p>
            <a:pPr algn="l">
              <a:lnSpc>
                <a:spcPct val="100000"/>
              </a:lnSpc>
              <a:spcBef>
                <a:spcPts val="0"/>
              </a:spcBef>
            </a:pPr>
            <a:endParaRPr lang="en-IE" sz="800" b="1" dirty="0"/>
          </a:p>
          <a:p>
            <a:pPr algn="l">
              <a:lnSpc>
                <a:spcPts val="2340"/>
              </a:lnSpc>
              <a:spcBef>
                <a:spcPts val="0"/>
              </a:spcBef>
              <a:buClr>
                <a:srgbClr val="459597"/>
              </a:buClr>
            </a:pPr>
            <a:r>
              <a:rPr lang="en-IE" sz="2200" dirty="0"/>
              <a:t>Reflecteer in een korte paragraaf op wat u het meest enthousiast maakt over adaptief hergebruik en welke uitdagingen er kunnen ontstaan bij het realiseren van deze visie.</a:t>
            </a:r>
          </a:p>
          <a:p>
            <a:pPr algn="l">
              <a:lnSpc>
                <a:spcPts val="2540"/>
              </a:lnSpc>
              <a:spcBef>
                <a:spcPts val="0"/>
              </a:spcBef>
              <a:buClr>
                <a:srgbClr val="459597"/>
              </a:buClr>
            </a:pPr>
            <a:endParaRPr lang="en-IE" sz="2200" dirty="0"/>
          </a:p>
          <a:p>
            <a:pPr algn="l">
              <a:lnSpc>
                <a:spcPts val="2540"/>
              </a:lnSpc>
              <a:spcBef>
                <a:spcPts val="0"/>
              </a:spcBef>
            </a:pPr>
            <a:endParaRPr lang="en-US" sz="2400" dirty="0"/>
          </a:p>
        </p:txBody>
      </p:sp>
      <p:pic>
        <p:nvPicPr>
          <p:cNvPr id="15" name="Picture 14">
            <a:extLst>
              <a:ext uri="{FF2B5EF4-FFF2-40B4-BE49-F238E27FC236}">
                <a16:creationId xmlns:a16="http://schemas.microsoft.com/office/drawing/2014/main" id="{B12161FA-7256-DEF6-739C-F65AA56DCE46}"/>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9438" t="-10658" r="-1236" b="60560"/>
          <a:stretch/>
        </p:blipFill>
        <p:spPr>
          <a:xfrm>
            <a:off x="8323344" y="4468667"/>
            <a:ext cx="3580276" cy="2659133"/>
          </a:xfrm>
          <a:prstGeom prst="rect">
            <a:avLst/>
          </a:prstGeom>
        </p:spPr>
      </p:pic>
    </p:spTree>
    <p:extLst>
      <p:ext uri="{BB962C8B-B14F-4D97-AF65-F5344CB8AC3E}">
        <p14:creationId xmlns:p14="http://schemas.microsoft.com/office/powerpoint/2010/main" val="2054698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440C2-D575-A7F9-AA8D-3B8AFDE9E828}"/>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16A4E00-1E77-6A85-E09D-39CBF1C106D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14</a:t>
            </a:fld>
            <a:endParaRPr lang="fr-CA" sz="1200" dirty="0">
              <a:solidFill>
                <a:schemeClr val="bg1"/>
              </a:solidFill>
            </a:endParaRPr>
          </a:p>
        </p:txBody>
      </p:sp>
      <p:sp>
        <p:nvSpPr>
          <p:cNvPr id="8" name="Freeform 7">
            <a:extLst>
              <a:ext uri="{FF2B5EF4-FFF2-40B4-BE49-F238E27FC236}">
                <a16:creationId xmlns:a16="http://schemas.microsoft.com/office/drawing/2014/main" id="{5F5D2C36-1A96-F13D-52A7-7F241153E085}"/>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081AF1E7-9B88-92B8-981A-1DAA2400E6A7}"/>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Aanvullende lectuur</a:t>
            </a:r>
          </a:p>
        </p:txBody>
      </p:sp>
      <p:graphicFrame>
        <p:nvGraphicFramePr>
          <p:cNvPr id="6" name="Table 5">
            <a:extLst>
              <a:ext uri="{FF2B5EF4-FFF2-40B4-BE49-F238E27FC236}">
                <a16:creationId xmlns:a16="http://schemas.microsoft.com/office/drawing/2014/main" id="{F47BBE98-7D25-6202-2DAA-8CD1B3A73168}"/>
              </a:ext>
            </a:extLst>
          </p:cNvPr>
          <p:cNvGraphicFramePr>
            <a:graphicFrameLocks noGrp="1"/>
          </p:cNvGraphicFramePr>
          <p:nvPr>
            <p:extLst>
              <p:ext uri="{D42A27DB-BD31-4B8C-83A1-F6EECF244321}">
                <p14:modId xmlns:p14="http://schemas.microsoft.com/office/powerpoint/2010/main" val="449441471"/>
              </p:ext>
            </p:extLst>
          </p:nvPr>
        </p:nvGraphicFramePr>
        <p:xfrm>
          <a:off x="792766" y="1537696"/>
          <a:ext cx="10522934" cy="4276158"/>
        </p:xfrm>
        <a:graphic>
          <a:graphicData uri="http://schemas.openxmlformats.org/drawingml/2006/table">
            <a:tbl>
              <a:tblPr firstRow="1" bandRow="1">
                <a:tableStyleId>{5C22544A-7EE6-4342-B048-85BDC9FD1C3A}</a:tableStyleId>
              </a:tblPr>
              <a:tblGrid>
                <a:gridCol w="2594116">
                  <a:extLst>
                    <a:ext uri="{9D8B030D-6E8A-4147-A177-3AD203B41FA5}">
                      <a16:colId xmlns:a16="http://schemas.microsoft.com/office/drawing/2014/main" val="2947246601"/>
                    </a:ext>
                  </a:extLst>
                </a:gridCol>
                <a:gridCol w="7928818">
                  <a:extLst>
                    <a:ext uri="{9D8B030D-6E8A-4147-A177-3AD203B41FA5}">
                      <a16:colId xmlns:a16="http://schemas.microsoft.com/office/drawing/2014/main" val="4224813332"/>
                    </a:ext>
                  </a:extLst>
                </a:gridCol>
              </a:tblGrid>
              <a:tr h="403346">
                <a:tc>
                  <a:txBody>
                    <a:bodyPr/>
                    <a:lstStyle/>
                    <a:p>
                      <a:r>
                        <a:rPr lang="en-IE" sz="2400" dirty="0"/>
                        <a:t>Naam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Beschrijving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1585858">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US" sz="1800" b="1" i="0" kern="1200" cap="none" dirty="0">
                          <a:solidFill>
                            <a:srgbClr val="459597"/>
                          </a:solidFill>
                          <a:effectLst/>
                          <a:latin typeface="+mn-lt"/>
                          <a:ea typeface="+mn-ea"/>
                          <a:cs typeface="+mn-cs"/>
                        </a:rPr>
                        <a:t>Adaptief hergebruik: ons verleden behouden, onze toekomst bouwen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cap="none" dirty="0">
                        <a:solidFill>
                          <a:srgbClr val="414141"/>
                        </a:solidFill>
                        <a:effectLst/>
                        <a:latin typeface="+mn-lt"/>
                        <a:ea typeface="+mn-ea"/>
                        <a:cs typeface="+mn-cs"/>
                      </a:endParaRPr>
                    </a:p>
                    <a:p>
                      <a:pPr marL="0" marR="0" lvl="0" indent="0" algn="l" defTabSz="914400" rtl="0" eaLnBrk="1" fontAlgn="auto" latinLnBrk="0" hangingPunct="1">
                        <a:lnSpc>
                          <a:spcPts val="1960"/>
                        </a:lnSpc>
                        <a:spcBef>
                          <a:spcPts val="0"/>
                        </a:spcBef>
                        <a:spcAft>
                          <a:spcPts val="0"/>
                        </a:spcAft>
                        <a:buClrTx/>
                        <a:buSzTx/>
                        <a:buFontTx/>
                        <a:buNone/>
                        <a:tabLst/>
                        <a:defRPr/>
                      </a:pPr>
                      <a:r>
                        <a:rPr lang="en-US" sz="1800" b="0" i="0" kern="1200" dirty="0">
                          <a:solidFill>
                            <a:srgbClr val="414141"/>
                          </a:solidFill>
                          <a:effectLst/>
                          <a:latin typeface="+mn-lt"/>
                          <a:ea typeface="+mn-ea"/>
                          <a:cs typeface="+mn-cs"/>
                        </a:rPr>
                        <a:t>Ministerie van Milieu en Energie, Australische regering</a:t>
                      </a:r>
                      <a:endParaRPr lang="en-US" sz="1800" b="1" i="0" kern="1200" cap="none" dirty="0">
                        <a:solidFill>
                          <a:srgbClr val="414141"/>
                        </a:solidFill>
                        <a:effectLst/>
                        <a:latin typeface="+mn-lt"/>
                        <a:ea typeface="+mn-ea"/>
                        <a:cs typeface="+mn-cs"/>
                      </a:endParaRP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ts val="1960"/>
                        </a:lnSpc>
                        <a:buClr>
                          <a:srgbClr val="01A54E"/>
                        </a:buClr>
                      </a:pPr>
                      <a:r>
                        <a:rPr lang="en-US" sz="1800" b="0" i="0" kern="1200" dirty="0">
                          <a:solidFill>
                            <a:srgbClr val="414141"/>
                          </a:solidFill>
                          <a:effectLst/>
                          <a:latin typeface="+mn-lt"/>
                          <a:ea typeface="+mn-ea"/>
                          <a:cs typeface="+mn-cs"/>
                        </a:rPr>
                        <a:t>Deze door de overheid uitgegeven gids onderzoekt de milieu- en economische voordelen van adaptief hergebruik en biedt kaders voor het evalueren van monumentale gebouwen voor nieuwe toepassingen. Hoewel de gids gericht is op Australië, is de methodologie zeer goed toepasbaar op Europese plattelandsgebieden.  Waarom het relevant is: biedt gedetailleerde strategieën voor het integreren van duurzaamheid met cultureel erfgoed in de ontwikkeling van toerisme.</a:t>
                      </a:r>
                    </a:p>
                    <a:p>
                      <a:pPr marL="0" indent="0" algn="l">
                        <a:lnSpc>
                          <a:spcPct val="100000"/>
                        </a:lnSpc>
                        <a:buClr>
                          <a:srgbClr val="01A54E"/>
                        </a:buClr>
                      </a:pPr>
                      <a:endParaRPr lang="en-US" sz="800" b="0" i="0" kern="1200" dirty="0">
                        <a:solidFill>
                          <a:srgbClr val="414141"/>
                        </a:solidFill>
                        <a:effectLst/>
                        <a:latin typeface="+mn-lt"/>
                        <a:ea typeface="+mn-ea"/>
                        <a:cs typeface="+mn-cs"/>
                      </a:endParaRPr>
                    </a:p>
                    <a:p>
                      <a:pPr marL="0" lvl="0" indent="0" algn="l">
                        <a:lnSpc>
                          <a:spcPts val="1960"/>
                        </a:lnSpc>
                        <a:buNone/>
                      </a:pPr>
                      <a:r>
                        <a:rPr lang="en-US" sz="1800" b="0" i="0" u="none" strike="noStrike" kern="1200" noProof="0" dirty="0">
                          <a:solidFill>
                            <a:srgbClr val="459597"/>
                          </a:solidFill>
                          <a:effectLst/>
                          <a:hlinkClick r:id="rId2">
                            <a:extLst>
                              <a:ext uri="{A12FA001-AC4F-418D-AE19-62706E023703}">
                                <ahyp:hlinkClr xmlns:ahyp="http://schemas.microsoft.com/office/drawing/2018/hyperlinkcolor" val="tx"/>
                              </a:ext>
                            </a:extLst>
                          </a:hlinkClick>
                        </a:rPr>
                        <a:t>https://www.dcceew.gov.au/parks-heritage/heritage/publications/adaptive-reuse</a:t>
                      </a:r>
                      <a:endParaRPr lang="en-US" sz="1800" b="0" i="0" u="none" strike="noStrike" kern="1200" noProof="0" dirty="0">
                        <a:solidFill>
                          <a:srgbClr val="459597"/>
                        </a:solidFill>
                        <a:effectLst/>
                      </a:endParaRPr>
                    </a:p>
                    <a:p>
                      <a:pPr marL="0" lvl="0" indent="0" algn="l">
                        <a:lnSpc>
                          <a:spcPts val="1960"/>
                        </a:lnSpc>
                        <a:buNone/>
                      </a:pPr>
                      <a:r>
                        <a:rPr lang="en-US" sz="1800" b="0" i="0" u="none" strike="noStrike" kern="1200" noProof="0" dirty="0">
                          <a:solidFill>
                            <a:srgbClr val="459597"/>
                          </a:solidFill>
                          <a:effectLst/>
                        </a:rPr>
                        <a:t> </a:t>
                      </a:r>
                      <a:endParaRPr lang="en-US" dirty="0">
                        <a:solidFill>
                          <a:srgbClr val="459597"/>
                        </a:solidFill>
                      </a:endParaRP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1873318">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US" sz="1800" b="1" dirty="0">
                          <a:solidFill>
                            <a:srgbClr val="459597"/>
                          </a:solidFill>
                        </a:rPr>
                        <a:t>De circulaire bouwgids: adaptief hergebruik in de praktijk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dirty="0">
                        <a:solidFill>
                          <a:srgbClr val="459597"/>
                        </a:solidFill>
                      </a:endParaRPr>
                    </a:p>
                    <a:p>
                      <a:pPr marL="0" marR="0" lvl="0" indent="0" algn="l" defTabSz="914400" rtl="0" eaLnBrk="1" fontAlgn="auto" latinLnBrk="0" hangingPunct="1">
                        <a:lnSpc>
                          <a:spcPts val="1960"/>
                        </a:lnSpc>
                        <a:spcBef>
                          <a:spcPts val="0"/>
                        </a:spcBef>
                        <a:spcAft>
                          <a:spcPts val="0"/>
                        </a:spcAft>
                        <a:buClrTx/>
                        <a:buSzTx/>
                        <a:buFontTx/>
                        <a:buNone/>
                        <a:tabLst/>
                        <a:defRPr/>
                      </a:pPr>
                      <a:r>
                        <a:rPr lang="en-US" sz="1800" dirty="0">
                          <a:solidFill>
                            <a:srgbClr val="414141"/>
                          </a:solidFill>
                        </a:rPr>
                        <a:t>Ellen MacArthur Foundation &amp; Arup</a:t>
                      </a: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US" sz="1800" dirty="0">
                          <a:solidFill>
                            <a:srgbClr val="414141"/>
                          </a:solidFill>
                        </a:rPr>
                        <a:t>Deze bron beschrijft hoe adaptief hergebruik bijdraagt aan de doelstellingen van de circulaire economie. Het biedt praktische voorbeelden, materiaalinventarissen en beslissingsbomen voor het transformeren van bestaande structuren met minimale impact.  Waarom het relevant is: verdiept het inzicht in hoe hergebruik het materiaalverbruik vermindert en klimaatactie in het toerisme ondersteunt.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rgbClr val="414141"/>
                        </a:solidFill>
                        <a:latin typeface="+mn-lt"/>
                        <a:ea typeface="+mn-ea"/>
                        <a:cs typeface="+mn-cs"/>
                      </a:endParaRPr>
                    </a:p>
                    <a:p>
                      <a:pPr marL="0" marR="0" lvl="0" indent="0" algn="l" defTabSz="914400" rtl="0" eaLnBrk="1" fontAlgn="auto" latinLnBrk="0" hangingPunct="1">
                        <a:lnSpc>
                          <a:spcPts val="1960"/>
                        </a:lnSpc>
                        <a:spcBef>
                          <a:spcPts val="0"/>
                        </a:spcBef>
                        <a:spcAft>
                          <a:spcPts val="0"/>
                        </a:spcAft>
                        <a:buClrTx/>
                        <a:buSzTx/>
                        <a:buFontTx/>
                        <a:buNone/>
                        <a:tabLst/>
                        <a:defRPr/>
                      </a:pPr>
                      <a:r>
                        <a:rPr lang="en-US" sz="1800" dirty="0">
                          <a:solidFill>
                            <a:srgbClr val="459597"/>
                          </a:solidFill>
                          <a:hlinkClick r:id="rId3">
                            <a:extLst>
                              <a:ext uri="{A12FA001-AC4F-418D-AE19-62706E023703}">
                                <ahyp:hlinkClr xmlns:ahyp="http://schemas.microsoft.com/office/drawing/2018/hyperlinkcolor" val="tx"/>
                              </a:ext>
                            </a:extLst>
                          </a:hlinkClick>
                        </a:rPr>
                        <a:t>https://ellenmacarthurfoundation.org</a:t>
                      </a:r>
                      <a:r>
                        <a:rPr lang="en-US" sz="1800" dirty="0">
                          <a:solidFill>
                            <a:srgbClr val="459597"/>
                          </a:solidFill>
                        </a:rPr>
                        <a:t> </a:t>
                      </a: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bl>
          </a:graphicData>
        </a:graphic>
      </p:graphicFrame>
    </p:spTree>
    <p:extLst>
      <p:ext uri="{BB962C8B-B14F-4D97-AF65-F5344CB8AC3E}">
        <p14:creationId xmlns:p14="http://schemas.microsoft.com/office/powerpoint/2010/main" val="24832677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EBD54-7FF1-55CA-F852-BA8B2DF54C2C}"/>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A8A893E-FBC9-8BEA-32AA-A1889A4E274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15</a:t>
            </a:fld>
            <a:endParaRPr lang="fr-CA" sz="1200" dirty="0">
              <a:solidFill>
                <a:schemeClr val="bg1"/>
              </a:solidFill>
            </a:endParaRPr>
          </a:p>
        </p:txBody>
      </p:sp>
      <p:sp>
        <p:nvSpPr>
          <p:cNvPr id="8" name="Freeform 7">
            <a:extLst>
              <a:ext uri="{FF2B5EF4-FFF2-40B4-BE49-F238E27FC236}">
                <a16:creationId xmlns:a16="http://schemas.microsoft.com/office/drawing/2014/main" id="{D4B848AB-F3AA-F611-D4E3-49F4AE36021E}"/>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F9D007F6-FE71-C340-A52D-F21C93B73038}"/>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Aanvullende lectuur</a:t>
            </a:r>
          </a:p>
        </p:txBody>
      </p:sp>
      <p:graphicFrame>
        <p:nvGraphicFramePr>
          <p:cNvPr id="6" name="Table 5">
            <a:extLst>
              <a:ext uri="{FF2B5EF4-FFF2-40B4-BE49-F238E27FC236}">
                <a16:creationId xmlns:a16="http://schemas.microsoft.com/office/drawing/2014/main" id="{DFB0BD0E-4EE5-AAC5-B927-BE53FBE9DEA2}"/>
              </a:ext>
            </a:extLst>
          </p:cNvPr>
          <p:cNvGraphicFramePr>
            <a:graphicFrameLocks noGrp="1"/>
          </p:cNvGraphicFramePr>
          <p:nvPr>
            <p:extLst>
              <p:ext uri="{D42A27DB-BD31-4B8C-83A1-F6EECF244321}">
                <p14:modId xmlns:p14="http://schemas.microsoft.com/office/powerpoint/2010/main" val="3551727249"/>
              </p:ext>
            </p:extLst>
          </p:nvPr>
        </p:nvGraphicFramePr>
        <p:xfrm>
          <a:off x="792766" y="1709146"/>
          <a:ext cx="10522934" cy="2402840"/>
        </p:xfrm>
        <a:graphic>
          <a:graphicData uri="http://schemas.openxmlformats.org/drawingml/2006/table">
            <a:tbl>
              <a:tblPr firstRow="1" bandRow="1">
                <a:tableStyleId>{5C22544A-7EE6-4342-B048-85BDC9FD1C3A}</a:tableStyleId>
              </a:tblPr>
              <a:tblGrid>
                <a:gridCol w="2594116">
                  <a:extLst>
                    <a:ext uri="{9D8B030D-6E8A-4147-A177-3AD203B41FA5}">
                      <a16:colId xmlns:a16="http://schemas.microsoft.com/office/drawing/2014/main" val="2947246601"/>
                    </a:ext>
                  </a:extLst>
                </a:gridCol>
                <a:gridCol w="7928818">
                  <a:extLst>
                    <a:ext uri="{9D8B030D-6E8A-4147-A177-3AD203B41FA5}">
                      <a16:colId xmlns:a16="http://schemas.microsoft.com/office/drawing/2014/main" val="4224813332"/>
                    </a:ext>
                  </a:extLst>
                </a:gridCol>
              </a:tblGrid>
              <a:tr h="403346">
                <a:tc>
                  <a:txBody>
                    <a:bodyPr/>
                    <a:lstStyle/>
                    <a:p>
                      <a:r>
                        <a:rPr lang="en-IE" sz="2400" dirty="0"/>
                        <a:t>Naam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Beschrijving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1585858">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US" sz="1800" b="1" i="0" kern="1200" cap="none" dirty="0">
                          <a:solidFill>
                            <a:srgbClr val="459597"/>
                          </a:solidFill>
                          <a:effectLst/>
                          <a:latin typeface="+mn-lt"/>
                          <a:ea typeface="+mn-ea"/>
                          <a:cs typeface="+mn-cs"/>
                        </a:rPr>
                        <a:t>Hereniging van erfgoedtoerisme in landelijk Europa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cap="none" dirty="0">
                        <a:solidFill>
                          <a:srgbClr val="459597"/>
                        </a:solidFill>
                        <a:effectLst/>
                        <a:latin typeface="+mn-lt"/>
                        <a:ea typeface="+mn-ea"/>
                        <a:cs typeface="+mn-cs"/>
                      </a:endParaRPr>
                    </a:p>
                    <a:p>
                      <a:pPr marL="0" marR="0" lvl="0" indent="0" algn="l" defTabSz="914400" rtl="0" eaLnBrk="1" fontAlgn="auto" latinLnBrk="0" hangingPunct="1">
                        <a:lnSpc>
                          <a:spcPts val="1960"/>
                        </a:lnSpc>
                        <a:spcBef>
                          <a:spcPts val="0"/>
                        </a:spcBef>
                        <a:spcAft>
                          <a:spcPts val="0"/>
                        </a:spcAft>
                        <a:buClrTx/>
                        <a:buSzTx/>
                        <a:buFontTx/>
                        <a:buNone/>
                        <a:tabLst/>
                        <a:defRPr/>
                      </a:pPr>
                      <a:r>
                        <a:rPr lang="en-US" sz="1800" b="0" i="0" kern="1200" cap="none" dirty="0">
                          <a:solidFill>
                            <a:srgbClr val="414141"/>
                          </a:solidFill>
                          <a:effectLst/>
                          <a:latin typeface="+mn-lt"/>
                          <a:ea typeface="+mn-ea"/>
                          <a:cs typeface="+mn-cs"/>
                        </a:rPr>
                        <a:t>Europees Netwerk voor Plattelandsontwikkeling (ENRD</a:t>
                      </a: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ts val="1960"/>
                        </a:lnSpc>
                        <a:spcBef>
                          <a:spcPts val="0"/>
                        </a:spcBef>
                        <a:spcAft>
                          <a:spcPts val="0"/>
                        </a:spcAft>
                        <a:buClr>
                          <a:srgbClr val="01A54E"/>
                        </a:buClr>
                        <a:buSzTx/>
                        <a:buFontTx/>
                        <a:buNone/>
                        <a:tabLst/>
                        <a:defRPr/>
                      </a:pPr>
                      <a:r>
                        <a:rPr lang="en-US" sz="1800" b="0" i="0" kern="1200" dirty="0">
                          <a:solidFill>
                            <a:srgbClr val="414141"/>
                          </a:solidFill>
                          <a:effectLst/>
                          <a:latin typeface="+mn-lt"/>
                          <a:ea typeface="+mn-ea"/>
                          <a:cs typeface="+mn-cs"/>
                        </a:rPr>
                        <a:t>Deze beleidsnota presenteert innovatieve praktijken op het gebied van plattelandstoerisme waarbij gebruik wordt gemaakt van erfgoedgebouwen in EU-landen. De nadruk ligt op door de gemeenschap geleide modellen en de revitalisering van leegstaande gebouwen om de lokale economie te stimuleren.  Waarom dit relevant is: Verankert adaptief hergebruik in de praktijk van plattelandstoerisme en ondersteunt daarmee rechtstreeks de doelstellingen van EPIC STAYS.</a:t>
                      </a:r>
                    </a:p>
                    <a:p>
                      <a:pPr marL="0" marR="0" indent="0" algn="l" defTabSz="914400" rtl="0" eaLnBrk="1" fontAlgn="auto" latinLnBrk="0" hangingPunct="1">
                        <a:lnSpc>
                          <a:spcPct val="100000"/>
                        </a:lnSpc>
                        <a:spcBef>
                          <a:spcPts val="0"/>
                        </a:spcBef>
                        <a:spcAft>
                          <a:spcPts val="0"/>
                        </a:spcAft>
                        <a:buClr>
                          <a:srgbClr val="01A54E"/>
                        </a:buClr>
                        <a:buSzTx/>
                        <a:buFontTx/>
                        <a:buNone/>
                        <a:tabLst/>
                        <a:defRPr/>
                      </a:pPr>
                      <a:endParaRPr lang="en-US" sz="800" b="0" i="0" kern="1200" dirty="0">
                        <a:solidFill>
                          <a:srgbClr val="414141"/>
                        </a:solidFill>
                        <a:effectLst/>
                        <a:latin typeface="+mn-lt"/>
                        <a:ea typeface="+mn-ea"/>
                        <a:cs typeface="+mn-cs"/>
                      </a:endParaRPr>
                    </a:p>
                    <a:p>
                      <a:pPr marL="0" marR="0" indent="0" algn="l" defTabSz="914400" rtl="0" eaLnBrk="1" fontAlgn="auto" latinLnBrk="0" hangingPunct="1">
                        <a:lnSpc>
                          <a:spcPts val="1960"/>
                        </a:lnSpc>
                        <a:spcBef>
                          <a:spcPts val="0"/>
                        </a:spcBef>
                        <a:spcAft>
                          <a:spcPts val="0"/>
                        </a:spcAft>
                        <a:buClr>
                          <a:srgbClr val="01A54E"/>
                        </a:buClr>
                        <a:buSzTx/>
                        <a:buFontTx/>
                        <a:buNone/>
                        <a:tabLst/>
                        <a:defRPr/>
                      </a:pPr>
                      <a:r>
                        <a:rPr lang="en-US" sz="1800" b="0" i="0" kern="1200" dirty="0">
                          <a:solidFill>
                            <a:srgbClr val="459597"/>
                          </a:solidFill>
                          <a:effectLst/>
                          <a:latin typeface="+mn-lt"/>
                          <a:ea typeface="+mn-ea"/>
                          <a:cs typeface="+mn-cs"/>
                          <a:hlinkClick r:id="rId2">
                            <a:extLst>
                              <a:ext uri="{A12FA001-AC4F-418D-AE19-62706E023703}">
                                <ahyp:hlinkClr xmlns:ahyp="http://schemas.microsoft.com/office/drawing/2018/hyperlinkcolor" val="tx"/>
                              </a:ext>
                            </a:extLst>
                          </a:hlinkClick>
                        </a:rPr>
                        <a:t>https://enrd.ec.europa.eu</a:t>
                      </a:r>
                      <a:endParaRPr lang="en-US" sz="1800" b="0" i="0" kern="1200" dirty="0">
                        <a:solidFill>
                          <a:srgbClr val="459597"/>
                        </a:solidFill>
                        <a:effectLst/>
                        <a:latin typeface="+mn-lt"/>
                        <a:ea typeface="+mn-ea"/>
                        <a:cs typeface="+mn-cs"/>
                      </a:endParaRPr>
                    </a:p>
                    <a:p>
                      <a:pPr marL="0" marR="0" indent="0" algn="l" defTabSz="914400" rtl="0" eaLnBrk="1" fontAlgn="auto" latinLnBrk="0" hangingPunct="1">
                        <a:lnSpc>
                          <a:spcPts val="1960"/>
                        </a:lnSpc>
                        <a:spcBef>
                          <a:spcPts val="0"/>
                        </a:spcBef>
                        <a:spcAft>
                          <a:spcPts val="0"/>
                        </a:spcAft>
                        <a:buClr>
                          <a:srgbClr val="01A54E"/>
                        </a:buClr>
                        <a:buSzTx/>
                        <a:buFontTx/>
                        <a:buNone/>
                        <a:tabLst/>
                        <a:defRPr/>
                      </a:pPr>
                      <a:r>
                        <a:rPr lang="en-US" sz="1800" b="0" i="0" kern="1200" dirty="0">
                          <a:solidFill>
                            <a:srgbClr val="414141"/>
                          </a:solidFill>
                          <a:effectLst/>
                          <a:latin typeface="+mn-lt"/>
                          <a:ea typeface="+mn-ea"/>
                          <a:cs typeface="+mn-cs"/>
                        </a:rPr>
                        <a:t> </a:t>
                      </a: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bl>
          </a:graphicData>
        </a:graphic>
      </p:graphicFrame>
    </p:spTree>
    <p:extLst>
      <p:ext uri="{BB962C8B-B14F-4D97-AF65-F5344CB8AC3E}">
        <p14:creationId xmlns:p14="http://schemas.microsoft.com/office/powerpoint/2010/main" val="3944741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667212EA-BCE4-7CFA-5E06-8AC411745F68}"/>
              </a:ext>
            </a:extLst>
          </p:cNvPr>
          <p:cNvPicPr>
            <a:picLocks noGrp="1" noChangeAspect="1"/>
          </p:cNvPicPr>
          <p:nvPr>
            <p:ph type="pic" sz="quarter" idx="73"/>
          </p:nvPr>
        </p:nvPicPr>
        <p:blipFill>
          <a:blip r:embed="rId2"/>
          <a:srcRect t="5684" b="5684"/>
          <a:stretch>
            <a:fillRect/>
          </a:stretch>
        </p:blipFill>
        <p:spPr/>
      </p:pic>
      <p:sp>
        <p:nvSpPr>
          <p:cNvPr id="3" name="Text Placeholder 2">
            <a:extLst>
              <a:ext uri="{FF2B5EF4-FFF2-40B4-BE49-F238E27FC236}">
                <a16:creationId xmlns:a16="http://schemas.microsoft.com/office/drawing/2014/main" id="{2CA043CB-173E-B788-8F46-7CFFF5BECC68}"/>
              </a:ext>
            </a:extLst>
          </p:cNvPr>
          <p:cNvSpPr>
            <a:spLocks noGrp="1"/>
          </p:cNvSpPr>
          <p:nvPr>
            <p:ph type="body" sz="quarter" idx="42"/>
          </p:nvPr>
        </p:nvSpPr>
        <p:spPr/>
        <p:txBody>
          <a:bodyPr/>
          <a:lstStyle/>
          <a:p>
            <a:r>
              <a:rPr lang="en-GB"/>
              <a:t>NEDERLAND</a:t>
            </a:r>
          </a:p>
        </p:txBody>
      </p:sp>
      <p:pic>
        <p:nvPicPr>
          <p:cNvPr id="14" name="Picture Placeholder 13">
            <a:extLst>
              <a:ext uri="{FF2B5EF4-FFF2-40B4-BE49-F238E27FC236}">
                <a16:creationId xmlns:a16="http://schemas.microsoft.com/office/drawing/2014/main" id="{5482526D-3A71-6F54-841E-65B812CEB9B0}"/>
              </a:ext>
            </a:extLst>
          </p:cNvPr>
          <p:cNvPicPr>
            <a:picLocks noGrp="1" noChangeAspect="1"/>
          </p:cNvPicPr>
          <p:nvPr>
            <p:ph type="pic" sz="quarter" idx="74"/>
          </p:nvPr>
        </p:nvPicPr>
        <p:blipFill>
          <a:blip r:embed="rId3"/>
          <a:srcRect t="5421" b="5421"/>
          <a:stretch>
            <a:fillRect/>
          </a:stretch>
        </p:blipFill>
        <p:spPr/>
      </p:pic>
      <p:pic>
        <p:nvPicPr>
          <p:cNvPr id="12" name="Picture Placeholder 11">
            <a:extLst>
              <a:ext uri="{FF2B5EF4-FFF2-40B4-BE49-F238E27FC236}">
                <a16:creationId xmlns:a16="http://schemas.microsoft.com/office/drawing/2014/main" id="{9BC4F8C2-9DB1-3117-CB37-8ECD11075E4F}"/>
              </a:ext>
            </a:extLst>
          </p:cNvPr>
          <p:cNvPicPr>
            <a:picLocks noGrp="1" noChangeAspect="1"/>
          </p:cNvPicPr>
          <p:nvPr>
            <p:ph type="pic" sz="quarter" idx="75"/>
          </p:nvPr>
        </p:nvPicPr>
        <p:blipFill>
          <a:blip r:embed="rId4"/>
          <a:srcRect t="254" b="254"/>
          <a:stretch>
            <a:fillRect/>
          </a:stretch>
        </p:blipFill>
        <p:spPr/>
      </p:pic>
      <p:pic>
        <p:nvPicPr>
          <p:cNvPr id="16" name="Picture Placeholder 15">
            <a:extLst>
              <a:ext uri="{FF2B5EF4-FFF2-40B4-BE49-F238E27FC236}">
                <a16:creationId xmlns:a16="http://schemas.microsoft.com/office/drawing/2014/main" id="{ADBE5D15-9040-6118-0F68-FC86283C4BAE}"/>
              </a:ext>
            </a:extLst>
          </p:cNvPr>
          <p:cNvPicPr>
            <a:picLocks noGrp="1" noChangeAspect="1"/>
          </p:cNvPicPr>
          <p:nvPr>
            <p:ph type="pic" sz="quarter" idx="76"/>
          </p:nvPr>
        </p:nvPicPr>
        <p:blipFill>
          <a:blip r:embed="rId5"/>
          <a:srcRect t="5944" b="5944"/>
          <a:stretch>
            <a:fillRect/>
          </a:stretch>
        </p:blipFill>
        <p:spPr/>
      </p:pic>
      <p:sp>
        <p:nvSpPr>
          <p:cNvPr id="7" name="Text Placeholder 6">
            <a:extLst>
              <a:ext uri="{FF2B5EF4-FFF2-40B4-BE49-F238E27FC236}">
                <a16:creationId xmlns:a16="http://schemas.microsoft.com/office/drawing/2014/main" id="{C140A5BC-E742-77D0-11E1-7886935519C1}"/>
              </a:ext>
            </a:extLst>
          </p:cNvPr>
          <p:cNvSpPr>
            <a:spLocks noGrp="1"/>
          </p:cNvSpPr>
          <p:nvPr>
            <p:ph type="body" sz="quarter" idx="65"/>
          </p:nvPr>
        </p:nvSpPr>
        <p:spPr/>
        <p:txBody>
          <a:bodyPr/>
          <a:lstStyle/>
          <a:p>
            <a:pPr algn="ctr"/>
            <a:r>
              <a:rPr lang="en-GB" sz="1200" dirty="0"/>
              <a:t>Fotocredits: </a:t>
            </a:r>
          </a:p>
          <a:p>
            <a:pPr algn="ctr"/>
            <a:r>
              <a:rPr lang="en-GB" sz="1200" dirty="0"/>
              <a:t>BUNK Hotel Amsterdam, Nederland</a:t>
            </a:r>
          </a:p>
        </p:txBody>
      </p:sp>
      <p:pic>
        <p:nvPicPr>
          <p:cNvPr id="8" name="Picture 7">
            <a:extLst>
              <a:ext uri="{FF2B5EF4-FFF2-40B4-BE49-F238E27FC236}">
                <a16:creationId xmlns:a16="http://schemas.microsoft.com/office/drawing/2014/main" id="{5BA5478C-16D0-0DBA-E31C-95B22D5BFE7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526982" y="2943054"/>
            <a:ext cx="665023" cy="399014"/>
          </a:xfrm>
          <a:prstGeom prst="rect">
            <a:avLst/>
          </a:prstGeom>
        </p:spPr>
      </p:pic>
      <p:sp>
        <p:nvSpPr>
          <p:cNvPr id="2" name="Slide Number Placeholder 5">
            <a:extLst>
              <a:ext uri="{FF2B5EF4-FFF2-40B4-BE49-F238E27FC236}">
                <a16:creationId xmlns:a16="http://schemas.microsoft.com/office/drawing/2014/main" id="{1E01ECF2-D568-B127-D1EF-2E7A786EF1A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Tree>
    <p:extLst>
      <p:ext uri="{BB962C8B-B14F-4D97-AF65-F5344CB8AC3E}">
        <p14:creationId xmlns:p14="http://schemas.microsoft.com/office/powerpoint/2010/main" val="2099719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574081" y="3008229"/>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Je hebt voltooid... Module 3 (Deel 1) </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4082" y="3959132"/>
            <a:ext cx="4464312" cy="1055225"/>
          </a:xfrm>
          <a:prstGeom prst="rect">
            <a:avLst/>
          </a:prstGeom>
          <a:noFill/>
        </p:spPr>
        <p:txBody>
          <a:bodyPr wrap="square" rtlCol="0">
            <a:spAutoFit/>
          </a:bodyPr>
          <a:lstStyle/>
          <a:p>
            <a:pPr algn="ctr">
              <a:lnSpc>
                <a:spcPts val="2520"/>
              </a:lnSpc>
            </a:pPr>
            <a:r>
              <a:rPr lang="en-US" sz="2400" b="1" dirty="0">
                <a:solidFill>
                  <a:srgbClr val="459597"/>
                </a:solidFill>
              </a:rPr>
              <a:t>Sectie 1: </a:t>
            </a:r>
            <a:r>
              <a:rPr lang="en-US" sz="2400" b="1" dirty="0">
                <a:solidFill>
                  <a:srgbClr val="414141"/>
                </a:solidFill>
              </a:rPr>
              <a:t>Slimme start: </a:t>
            </a:r>
            <a:r>
              <a:rPr lang="en-US" sz="2400" dirty="0">
                <a:solidFill>
                  <a:srgbClr val="414141"/>
                </a:solidFill>
              </a:rPr>
              <a:t>gebouwen aanpassen en gebruikmaken van kant-en-klare units</a:t>
            </a:r>
          </a:p>
          <a:p>
            <a:pPr algn="ctr">
              <a:lnSpc>
                <a:spcPts val="2520"/>
              </a:lnSpc>
            </a:pPr>
            <a:endParaRPr lang="en-US" sz="2400" dirty="0">
              <a:solidFill>
                <a:srgbClr val="414141"/>
              </a:solidFill>
            </a:endParaRP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320238" y="1236945"/>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Module 3 (deel 2)</a:t>
            </a: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320238" y="1850196"/>
            <a:ext cx="4464312" cy="1055225"/>
          </a:xfrm>
          <a:prstGeom prst="rect">
            <a:avLst/>
          </a:prstGeom>
          <a:noFill/>
        </p:spPr>
        <p:txBody>
          <a:bodyPr wrap="square" rtlCol="0">
            <a:spAutoFit/>
          </a:bodyPr>
          <a:lstStyle/>
          <a:p>
            <a:pPr algn="ctr">
              <a:lnSpc>
                <a:spcPts val="2520"/>
              </a:lnSpc>
            </a:pPr>
            <a:r>
              <a:rPr lang="en-US" sz="2400" b="1" dirty="0">
                <a:solidFill>
                  <a:srgbClr val="EC7C69"/>
                </a:solidFill>
              </a:rPr>
              <a:t>Deel 2: </a:t>
            </a:r>
            <a:r>
              <a:rPr lang="en-US" sz="2400" b="1" dirty="0">
                <a:solidFill>
                  <a:srgbClr val="382B1B"/>
                </a:solidFill>
              </a:rPr>
              <a:t>Betere bouwkeuzes: </a:t>
            </a:r>
            <a:r>
              <a:rPr lang="en-US" sz="2400" dirty="0">
                <a:solidFill>
                  <a:srgbClr val="382B1B"/>
                </a:solidFill>
              </a:rPr>
              <a:t>materialen, indeling en flexibiliteit</a:t>
            </a: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74081" y="363325"/>
            <a:ext cx="2399469" cy="1486850"/>
          </a:xfrm>
          <a:prstGeom prst="rect">
            <a:avLst/>
          </a:prstGeom>
        </p:spPr>
      </p:pic>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7" y="5200624"/>
            <a:ext cx="1791110" cy="541174"/>
          </a:xfrm>
          <a:prstGeom prst="rect">
            <a:avLst/>
          </a:prstGeom>
          <a:noFill/>
        </p:spPr>
        <p:txBody>
          <a:bodyPr wrap="square">
            <a:spAutoFit/>
          </a:bodyPr>
          <a:lstStyle/>
          <a:p>
            <a:pPr algn="ctr">
              <a:lnSpc>
                <a:spcPts val="3540"/>
              </a:lnSpc>
            </a:pPr>
            <a:r>
              <a:rPr lang="en-US" sz="3200" b="1" dirty="0">
                <a:solidFill>
                  <a:schemeClr val="bg1"/>
                </a:solidFill>
              </a:rPr>
              <a:t>Het volgende is...</a:t>
            </a:r>
            <a:endParaRPr lang="en-US" sz="3200" dirty="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2" name="Rectangle 1">
            <a:extLst>
              <a:ext uri="{FF2B5EF4-FFF2-40B4-BE49-F238E27FC236}">
                <a16:creationId xmlns:a16="http://schemas.microsoft.com/office/drawing/2014/main" id="{28BDFC36-69D6-EDC6-B3AF-598D88D4BFE4}"/>
              </a:ext>
            </a:extLst>
          </p:cNvPr>
          <p:cNvSpPr/>
          <p:nvPr/>
        </p:nvSpPr>
        <p:spPr>
          <a:xfrm>
            <a:off x="3515528" y="948923"/>
            <a:ext cx="2206687" cy="18332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raphic 108">
            <a:extLst>
              <a:ext uri="{FF2B5EF4-FFF2-40B4-BE49-F238E27FC236}">
                <a16:creationId xmlns:a16="http://schemas.microsoft.com/office/drawing/2014/main" id="{7EEAD760-F05A-1FF1-747E-261E41A32A28}"/>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4" name="Graphic 4">
            <a:extLst>
              <a:ext uri="{FF2B5EF4-FFF2-40B4-BE49-F238E27FC236}">
                <a16:creationId xmlns:a16="http://schemas.microsoft.com/office/drawing/2014/main" id="{33070F2A-4730-4A26-4CAC-4A4040EECC79}"/>
              </a:ext>
            </a:extLst>
          </p:cNvPr>
          <p:cNvGrpSpPr/>
          <p:nvPr/>
        </p:nvGrpSpPr>
        <p:grpSpPr>
          <a:xfrm>
            <a:off x="3655229" y="881980"/>
            <a:ext cx="2248602" cy="1927534"/>
            <a:chOff x="8109460" y="2812987"/>
            <a:chExt cx="1567138" cy="1383387"/>
          </a:xfrm>
          <a:solidFill>
            <a:srgbClr val="414141"/>
          </a:solidFill>
        </p:grpSpPr>
        <p:sp>
          <p:nvSpPr>
            <p:cNvPr id="5" name="Freeform 73">
              <a:extLst>
                <a:ext uri="{FF2B5EF4-FFF2-40B4-BE49-F238E27FC236}">
                  <a16:creationId xmlns:a16="http://schemas.microsoft.com/office/drawing/2014/main" id="{53120323-E1B9-FAE2-087F-35B2D66C3333}"/>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6" name="Freeform 74">
              <a:extLst>
                <a:ext uri="{FF2B5EF4-FFF2-40B4-BE49-F238E27FC236}">
                  <a16:creationId xmlns:a16="http://schemas.microsoft.com/office/drawing/2014/main" id="{26F20A4B-7E5E-0082-3529-7BB8026398E4}"/>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7" name="Freeform 75">
              <a:extLst>
                <a:ext uri="{FF2B5EF4-FFF2-40B4-BE49-F238E27FC236}">
                  <a16:creationId xmlns:a16="http://schemas.microsoft.com/office/drawing/2014/main" id="{E5A963D0-3732-A99B-8079-E7D17CC099B6}"/>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8" name="Freeform 77">
              <a:extLst>
                <a:ext uri="{FF2B5EF4-FFF2-40B4-BE49-F238E27FC236}">
                  <a16:creationId xmlns:a16="http://schemas.microsoft.com/office/drawing/2014/main" id="{A0C251D4-D157-62E2-0BEB-4F3C0E851A3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9" name="Freeform 78">
              <a:extLst>
                <a:ext uri="{FF2B5EF4-FFF2-40B4-BE49-F238E27FC236}">
                  <a16:creationId xmlns:a16="http://schemas.microsoft.com/office/drawing/2014/main" id="{E03CD9CE-C8E1-3380-F9E2-5598629CDAC9}"/>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0" name="Freeform 79">
              <a:extLst>
                <a:ext uri="{FF2B5EF4-FFF2-40B4-BE49-F238E27FC236}">
                  <a16:creationId xmlns:a16="http://schemas.microsoft.com/office/drawing/2014/main" id="{69EA661A-75F6-9776-1265-AC52979D81E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1" name="Freeform 81">
              <a:extLst>
                <a:ext uri="{FF2B5EF4-FFF2-40B4-BE49-F238E27FC236}">
                  <a16:creationId xmlns:a16="http://schemas.microsoft.com/office/drawing/2014/main" id="{178E88FB-7BF2-0CAF-9F38-C96CC9E03592}"/>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A258AFCB-3ABF-C161-3419-10F437108D7D}"/>
              </a:ext>
            </a:extLst>
          </p:cNvPr>
          <p:cNvSpPr txBox="1"/>
          <p:nvPr/>
        </p:nvSpPr>
        <p:spPr>
          <a:xfrm>
            <a:off x="4058040" y="1106750"/>
            <a:ext cx="1414184" cy="941283"/>
          </a:xfrm>
          <a:prstGeom prst="rect">
            <a:avLst/>
          </a:prstGeom>
          <a:noFill/>
        </p:spPr>
        <p:txBody>
          <a:bodyPr wrap="square">
            <a:spAutoFit/>
          </a:bodyPr>
          <a:lstStyle/>
          <a:p>
            <a:pPr algn="ctr">
              <a:lnSpc>
                <a:spcPts val="3340"/>
              </a:lnSpc>
            </a:pPr>
            <a:r>
              <a:rPr lang="en-US" sz="3200" b="1" dirty="0">
                <a:solidFill>
                  <a:schemeClr val="bg1"/>
                </a:solidFill>
              </a:rPr>
              <a:t>Goed gedaan </a:t>
            </a:r>
            <a:endParaRPr lang="en-US" sz="3200" dirty="0">
              <a:solidFill>
                <a:schemeClr val="bg1"/>
              </a:solidFill>
            </a:endParaRPr>
          </a:p>
        </p:txBody>
      </p:sp>
      <p:sp>
        <p:nvSpPr>
          <p:cNvPr id="16" name="Rectangle 15">
            <a:extLst>
              <a:ext uri="{FF2B5EF4-FFF2-40B4-BE49-F238E27FC236}">
                <a16:creationId xmlns:a16="http://schemas.microsoft.com/office/drawing/2014/main" id="{DC89755C-2C9E-7FDD-B00D-249A30F47679}"/>
              </a:ext>
            </a:extLst>
          </p:cNvPr>
          <p:cNvSpPr/>
          <p:nvPr/>
        </p:nvSpPr>
        <p:spPr>
          <a:xfrm>
            <a:off x="7079783" y="4168857"/>
            <a:ext cx="1847011" cy="1416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5137A3C-E01D-6AB8-0A2F-B907428988BD}"/>
              </a:ext>
            </a:extLst>
          </p:cNvPr>
          <p:cNvGrpSpPr/>
          <p:nvPr/>
        </p:nvGrpSpPr>
        <p:grpSpPr>
          <a:xfrm>
            <a:off x="6514149" y="3600310"/>
            <a:ext cx="2584100" cy="1848198"/>
            <a:chOff x="6514149" y="3600310"/>
            <a:chExt cx="2584100" cy="1848198"/>
          </a:xfrm>
        </p:grpSpPr>
        <p:sp>
          <p:nvSpPr>
            <p:cNvPr id="18" name="Graphic 125">
              <a:extLst>
                <a:ext uri="{FF2B5EF4-FFF2-40B4-BE49-F238E27FC236}">
                  <a16:creationId xmlns:a16="http://schemas.microsoft.com/office/drawing/2014/main" id="{5E5B613E-CA8E-164D-6B28-0F760E3305A6}"/>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9" name="Graphic 4">
              <a:extLst>
                <a:ext uri="{FF2B5EF4-FFF2-40B4-BE49-F238E27FC236}">
                  <a16:creationId xmlns:a16="http://schemas.microsoft.com/office/drawing/2014/main" id="{7AF3413D-DED8-2F04-B3CE-63CBA7F01A16}"/>
                </a:ext>
              </a:extLst>
            </p:cNvPr>
            <p:cNvGrpSpPr/>
            <p:nvPr/>
          </p:nvGrpSpPr>
          <p:grpSpPr>
            <a:xfrm>
              <a:off x="6514149" y="3600310"/>
              <a:ext cx="2540597" cy="1848198"/>
              <a:chOff x="7451356" y="3368393"/>
              <a:chExt cx="2245760" cy="1336865"/>
            </a:xfrm>
            <a:solidFill>
              <a:srgbClr val="414141"/>
            </a:solidFill>
          </p:grpSpPr>
          <p:sp>
            <p:nvSpPr>
              <p:cNvPr id="21" name="Freeform 1023">
                <a:extLst>
                  <a:ext uri="{FF2B5EF4-FFF2-40B4-BE49-F238E27FC236}">
                    <a16:creationId xmlns:a16="http://schemas.microsoft.com/office/drawing/2014/main" id="{304D77C5-BA6B-6881-851D-35876E0C264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22" name="Freeform 1024">
                <a:extLst>
                  <a:ext uri="{FF2B5EF4-FFF2-40B4-BE49-F238E27FC236}">
                    <a16:creationId xmlns:a16="http://schemas.microsoft.com/office/drawing/2014/main" id="{E23D2CA1-CB7F-31D8-1951-5F7746B5BE35}"/>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23" name="Freeform 1025">
                <a:extLst>
                  <a:ext uri="{FF2B5EF4-FFF2-40B4-BE49-F238E27FC236}">
                    <a16:creationId xmlns:a16="http://schemas.microsoft.com/office/drawing/2014/main" id="{43F7220C-9D49-75BA-196C-11C0918373DA}"/>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4" name="Freeform 1026">
                <a:extLst>
                  <a:ext uri="{FF2B5EF4-FFF2-40B4-BE49-F238E27FC236}">
                    <a16:creationId xmlns:a16="http://schemas.microsoft.com/office/drawing/2014/main" id="{9871CC11-1B65-055C-AC98-2DA96C0206DB}"/>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25" name="Freeform 1027">
                <a:extLst>
                  <a:ext uri="{FF2B5EF4-FFF2-40B4-BE49-F238E27FC236}">
                    <a16:creationId xmlns:a16="http://schemas.microsoft.com/office/drawing/2014/main" id="{28CCDE34-337A-60BB-747C-E32528476F07}"/>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7" name="Freeform 1028">
                <a:extLst>
                  <a:ext uri="{FF2B5EF4-FFF2-40B4-BE49-F238E27FC236}">
                    <a16:creationId xmlns:a16="http://schemas.microsoft.com/office/drawing/2014/main" id="{D83B3931-B14C-8BD8-4B31-C6790A51F5F7}"/>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29" name="Freeform 1029">
                <a:extLst>
                  <a:ext uri="{FF2B5EF4-FFF2-40B4-BE49-F238E27FC236}">
                    <a16:creationId xmlns:a16="http://schemas.microsoft.com/office/drawing/2014/main" id="{FC3ECFD7-BA9A-C261-8ABE-B2CDF15A63D8}"/>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30" name="Freeform 1030">
                <a:extLst>
                  <a:ext uri="{FF2B5EF4-FFF2-40B4-BE49-F238E27FC236}">
                    <a16:creationId xmlns:a16="http://schemas.microsoft.com/office/drawing/2014/main" id="{D12BBB2A-EF37-6D04-34D2-7EF6B5EBEFF4}"/>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31" name="Freeform 1031">
                <a:extLst>
                  <a:ext uri="{FF2B5EF4-FFF2-40B4-BE49-F238E27FC236}">
                    <a16:creationId xmlns:a16="http://schemas.microsoft.com/office/drawing/2014/main" id="{99BEC1A4-7CB4-CA3F-2BF2-CACC1E098E6C}"/>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32" name="Freeform 1032">
                <a:extLst>
                  <a:ext uri="{FF2B5EF4-FFF2-40B4-BE49-F238E27FC236}">
                    <a16:creationId xmlns:a16="http://schemas.microsoft.com/office/drawing/2014/main" id="{020E2AC9-7E90-A587-867F-1D7029A4C5BF}"/>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33" name="Freeform 1033">
                <a:extLst>
                  <a:ext uri="{FF2B5EF4-FFF2-40B4-BE49-F238E27FC236}">
                    <a16:creationId xmlns:a16="http://schemas.microsoft.com/office/drawing/2014/main" id="{7C52FA5A-F824-497F-9233-8D031BBE6D4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34" name="Freeform 1034">
                <a:extLst>
                  <a:ext uri="{FF2B5EF4-FFF2-40B4-BE49-F238E27FC236}">
                    <a16:creationId xmlns:a16="http://schemas.microsoft.com/office/drawing/2014/main" id="{92E1247F-2B0A-4FBE-4797-99AD89EB30F7}"/>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35" name="Freeform 1035">
                <a:extLst>
                  <a:ext uri="{FF2B5EF4-FFF2-40B4-BE49-F238E27FC236}">
                    <a16:creationId xmlns:a16="http://schemas.microsoft.com/office/drawing/2014/main" id="{34030BAB-722E-AA97-D3CF-DB5BAA9593FB}"/>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36" name="Freeform 1036">
                <a:extLst>
                  <a:ext uri="{FF2B5EF4-FFF2-40B4-BE49-F238E27FC236}">
                    <a16:creationId xmlns:a16="http://schemas.microsoft.com/office/drawing/2014/main" id="{443A9A16-63EB-000D-6A9F-8EEA348125CC}"/>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37" name="Freeform 1037">
                <a:extLst>
                  <a:ext uri="{FF2B5EF4-FFF2-40B4-BE49-F238E27FC236}">
                    <a16:creationId xmlns:a16="http://schemas.microsoft.com/office/drawing/2014/main" id="{A946DCBB-FF8D-B4B5-0FB6-151711BD4EDE}"/>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38" name="Freeform 1038">
                <a:extLst>
                  <a:ext uri="{FF2B5EF4-FFF2-40B4-BE49-F238E27FC236}">
                    <a16:creationId xmlns:a16="http://schemas.microsoft.com/office/drawing/2014/main" id="{BA2CD874-F4A9-ADC4-8F95-93F8F94359C8}"/>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39" name="Freeform 1039">
                <a:extLst>
                  <a:ext uri="{FF2B5EF4-FFF2-40B4-BE49-F238E27FC236}">
                    <a16:creationId xmlns:a16="http://schemas.microsoft.com/office/drawing/2014/main" id="{782B9EB2-D607-67E2-EF4B-98B410AA141E}"/>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40" name="Freeform 1040">
                <a:extLst>
                  <a:ext uri="{FF2B5EF4-FFF2-40B4-BE49-F238E27FC236}">
                    <a16:creationId xmlns:a16="http://schemas.microsoft.com/office/drawing/2014/main" id="{69B23C0C-D2F5-9B12-832D-03723F190696}"/>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41" name="Freeform 1041">
                <a:extLst>
                  <a:ext uri="{FF2B5EF4-FFF2-40B4-BE49-F238E27FC236}">
                    <a16:creationId xmlns:a16="http://schemas.microsoft.com/office/drawing/2014/main" id="{24FEEDBA-E81F-4E5E-5BC2-249648284D49}"/>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42" name="Freeform 1042">
                <a:extLst>
                  <a:ext uri="{FF2B5EF4-FFF2-40B4-BE49-F238E27FC236}">
                    <a16:creationId xmlns:a16="http://schemas.microsoft.com/office/drawing/2014/main" id="{424B8828-3B60-E82B-3D1E-F3AEDC8D5165}"/>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45" name="Freeform 1043">
                <a:extLst>
                  <a:ext uri="{FF2B5EF4-FFF2-40B4-BE49-F238E27FC236}">
                    <a16:creationId xmlns:a16="http://schemas.microsoft.com/office/drawing/2014/main" id="{9DC88A29-08F8-D830-1F35-285D4B5F03B7}"/>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48" name="Freeform 1044">
                <a:extLst>
                  <a:ext uri="{FF2B5EF4-FFF2-40B4-BE49-F238E27FC236}">
                    <a16:creationId xmlns:a16="http://schemas.microsoft.com/office/drawing/2014/main" id="{FCC21B9C-FBE0-F00B-ED9F-35C6C30ADD34}"/>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49" name="Freeform 1045">
                <a:extLst>
                  <a:ext uri="{FF2B5EF4-FFF2-40B4-BE49-F238E27FC236}">
                    <a16:creationId xmlns:a16="http://schemas.microsoft.com/office/drawing/2014/main" id="{7CE2E849-B249-1E30-D832-96513D7764F9}"/>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0" name="Freeform 1046">
                <a:extLst>
                  <a:ext uri="{FF2B5EF4-FFF2-40B4-BE49-F238E27FC236}">
                    <a16:creationId xmlns:a16="http://schemas.microsoft.com/office/drawing/2014/main" id="{72BF6F1A-3D09-C274-964A-82FE77B96C5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51" name="Freeform 1047">
                <a:extLst>
                  <a:ext uri="{FF2B5EF4-FFF2-40B4-BE49-F238E27FC236}">
                    <a16:creationId xmlns:a16="http://schemas.microsoft.com/office/drawing/2014/main" id="{4666588A-0C64-78C0-02D3-AAE7BEC8CC2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56" name="Freeform 1048">
                <a:extLst>
                  <a:ext uri="{FF2B5EF4-FFF2-40B4-BE49-F238E27FC236}">
                    <a16:creationId xmlns:a16="http://schemas.microsoft.com/office/drawing/2014/main" id="{7EA22310-DD69-FC6E-5898-47573194BE6B}"/>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7" name="Freeform 1049">
                <a:extLst>
                  <a:ext uri="{FF2B5EF4-FFF2-40B4-BE49-F238E27FC236}">
                    <a16:creationId xmlns:a16="http://schemas.microsoft.com/office/drawing/2014/main" id="{DDEBADF7-AA2B-6BBA-7E60-ABD3964D6D58}"/>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58" name="Freeform 1050">
                <a:extLst>
                  <a:ext uri="{FF2B5EF4-FFF2-40B4-BE49-F238E27FC236}">
                    <a16:creationId xmlns:a16="http://schemas.microsoft.com/office/drawing/2014/main" id="{33FA6279-4F2D-3926-67CF-EAFF51EA5593}"/>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59" name="Freeform 1051">
                <a:extLst>
                  <a:ext uri="{FF2B5EF4-FFF2-40B4-BE49-F238E27FC236}">
                    <a16:creationId xmlns:a16="http://schemas.microsoft.com/office/drawing/2014/main" id="{9F974627-1342-DADB-2B03-CB575948CA8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60" name="Freeform 1052">
                <a:extLst>
                  <a:ext uri="{FF2B5EF4-FFF2-40B4-BE49-F238E27FC236}">
                    <a16:creationId xmlns:a16="http://schemas.microsoft.com/office/drawing/2014/main" id="{9700D1F7-9602-4D2A-3305-98212FDC5195}"/>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61" name="Freeform 1053">
                <a:extLst>
                  <a:ext uri="{FF2B5EF4-FFF2-40B4-BE49-F238E27FC236}">
                    <a16:creationId xmlns:a16="http://schemas.microsoft.com/office/drawing/2014/main" id="{1C93775C-9DD6-6E7B-C0C7-CC9249570EA0}"/>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62" name="Freeform 1054">
                <a:extLst>
                  <a:ext uri="{FF2B5EF4-FFF2-40B4-BE49-F238E27FC236}">
                    <a16:creationId xmlns:a16="http://schemas.microsoft.com/office/drawing/2014/main" id="{92CA3341-934B-55EF-5EAE-796B6203A588}"/>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63" name="Freeform 1056">
                <a:extLst>
                  <a:ext uri="{FF2B5EF4-FFF2-40B4-BE49-F238E27FC236}">
                    <a16:creationId xmlns:a16="http://schemas.microsoft.com/office/drawing/2014/main" id="{117C080E-6853-2B50-6937-AE6251EC56D5}"/>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4" name="Freeform 1057">
                <a:extLst>
                  <a:ext uri="{FF2B5EF4-FFF2-40B4-BE49-F238E27FC236}">
                    <a16:creationId xmlns:a16="http://schemas.microsoft.com/office/drawing/2014/main" id="{BC5DFCA3-5774-1CE9-814E-2D223EECA486}"/>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65" name="Freeform 1058">
                <a:extLst>
                  <a:ext uri="{FF2B5EF4-FFF2-40B4-BE49-F238E27FC236}">
                    <a16:creationId xmlns:a16="http://schemas.microsoft.com/office/drawing/2014/main" id="{CDB1A26F-25B1-1749-A6E3-148A98B2BBF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66" name="Freeform 1059">
                <a:extLst>
                  <a:ext uri="{FF2B5EF4-FFF2-40B4-BE49-F238E27FC236}">
                    <a16:creationId xmlns:a16="http://schemas.microsoft.com/office/drawing/2014/main" id="{34D7949C-6B1D-9CC6-0D92-59914A63C9A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7" name="Freeform 1060">
                <a:extLst>
                  <a:ext uri="{FF2B5EF4-FFF2-40B4-BE49-F238E27FC236}">
                    <a16:creationId xmlns:a16="http://schemas.microsoft.com/office/drawing/2014/main" id="{40978916-1986-F504-BED0-0579D936739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68" name="Freeform 1061">
                <a:extLst>
                  <a:ext uri="{FF2B5EF4-FFF2-40B4-BE49-F238E27FC236}">
                    <a16:creationId xmlns:a16="http://schemas.microsoft.com/office/drawing/2014/main" id="{DEA6F2C7-FBBE-340D-4C02-FE44322CD6D5}"/>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69" name="Freeform 1062">
                <a:extLst>
                  <a:ext uri="{FF2B5EF4-FFF2-40B4-BE49-F238E27FC236}">
                    <a16:creationId xmlns:a16="http://schemas.microsoft.com/office/drawing/2014/main" id="{5AF61E89-79A0-1882-C1C0-9D88E4127600}"/>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0" name="Freeform 1063">
                <a:extLst>
                  <a:ext uri="{FF2B5EF4-FFF2-40B4-BE49-F238E27FC236}">
                    <a16:creationId xmlns:a16="http://schemas.microsoft.com/office/drawing/2014/main" id="{4411A801-D4B1-FCC7-5EFB-B8E50526004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1" name="Freeform 1064">
                <a:extLst>
                  <a:ext uri="{FF2B5EF4-FFF2-40B4-BE49-F238E27FC236}">
                    <a16:creationId xmlns:a16="http://schemas.microsoft.com/office/drawing/2014/main" id="{2C10BA7A-F447-4D90-78C1-6130A3BF6D5A}"/>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2" name="Freeform 1065">
                <a:extLst>
                  <a:ext uri="{FF2B5EF4-FFF2-40B4-BE49-F238E27FC236}">
                    <a16:creationId xmlns:a16="http://schemas.microsoft.com/office/drawing/2014/main" id="{B79D7552-625E-2DB3-FEF6-1E31B27D518C}"/>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3" name="Freeform 1066">
                <a:extLst>
                  <a:ext uri="{FF2B5EF4-FFF2-40B4-BE49-F238E27FC236}">
                    <a16:creationId xmlns:a16="http://schemas.microsoft.com/office/drawing/2014/main" id="{ED62A874-66BE-5440-42A8-D4FDA9F8ED29}"/>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4" name="Freeform 1067">
                <a:extLst>
                  <a:ext uri="{FF2B5EF4-FFF2-40B4-BE49-F238E27FC236}">
                    <a16:creationId xmlns:a16="http://schemas.microsoft.com/office/drawing/2014/main" id="{53FBEC75-4400-2DD7-C207-3535266CAA26}"/>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75" name="Freeform 1070">
                <a:extLst>
                  <a:ext uri="{FF2B5EF4-FFF2-40B4-BE49-F238E27FC236}">
                    <a16:creationId xmlns:a16="http://schemas.microsoft.com/office/drawing/2014/main" id="{17829B6F-7B23-86FA-B801-970753AC25BE}"/>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6" name="Freeform 1071">
                <a:extLst>
                  <a:ext uri="{FF2B5EF4-FFF2-40B4-BE49-F238E27FC236}">
                    <a16:creationId xmlns:a16="http://schemas.microsoft.com/office/drawing/2014/main" id="{A33B9F4A-1276-628C-B401-8A98F36F1AEC}"/>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77" name="Freeform 1072">
                <a:extLst>
                  <a:ext uri="{FF2B5EF4-FFF2-40B4-BE49-F238E27FC236}">
                    <a16:creationId xmlns:a16="http://schemas.microsoft.com/office/drawing/2014/main" id="{8894B048-EA0A-D62C-459B-2FFE574BDBD5}"/>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78" name="Freeform 1073">
                <a:extLst>
                  <a:ext uri="{FF2B5EF4-FFF2-40B4-BE49-F238E27FC236}">
                    <a16:creationId xmlns:a16="http://schemas.microsoft.com/office/drawing/2014/main" id="{50E8AFCA-B629-257E-B185-4202D6BE76F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79" name="Freeform 1074">
                <a:extLst>
                  <a:ext uri="{FF2B5EF4-FFF2-40B4-BE49-F238E27FC236}">
                    <a16:creationId xmlns:a16="http://schemas.microsoft.com/office/drawing/2014/main" id="{86EBB669-1254-9435-8053-2E7694D6D117}"/>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80" name="Freeform 1075">
                <a:extLst>
                  <a:ext uri="{FF2B5EF4-FFF2-40B4-BE49-F238E27FC236}">
                    <a16:creationId xmlns:a16="http://schemas.microsoft.com/office/drawing/2014/main" id="{273FC429-1DA8-E145-05CE-FD29F3393839}"/>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81" name="Freeform 1076">
                <a:extLst>
                  <a:ext uri="{FF2B5EF4-FFF2-40B4-BE49-F238E27FC236}">
                    <a16:creationId xmlns:a16="http://schemas.microsoft.com/office/drawing/2014/main" id="{728152AF-5610-F6ED-9F1B-FB982B11AD1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82" name="Freeform 1077">
                <a:extLst>
                  <a:ext uri="{FF2B5EF4-FFF2-40B4-BE49-F238E27FC236}">
                    <a16:creationId xmlns:a16="http://schemas.microsoft.com/office/drawing/2014/main" id="{4227186B-0039-1798-6014-7D082F8D4FA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83" name="Freeform 1078">
                <a:extLst>
                  <a:ext uri="{FF2B5EF4-FFF2-40B4-BE49-F238E27FC236}">
                    <a16:creationId xmlns:a16="http://schemas.microsoft.com/office/drawing/2014/main" id="{3BA6AAA6-0C4E-91D3-6D1A-3390CE3FA32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84" name="Freeform 1079">
                <a:extLst>
                  <a:ext uri="{FF2B5EF4-FFF2-40B4-BE49-F238E27FC236}">
                    <a16:creationId xmlns:a16="http://schemas.microsoft.com/office/drawing/2014/main" id="{91430029-9D31-5106-3504-89DED1A71E9C}"/>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85" name="Freeform 1080">
                <a:extLst>
                  <a:ext uri="{FF2B5EF4-FFF2-40B4-BE49-F238E27FC236}">
                    <a16:creationId xmlns:a16="http://schemas.microsoft.com/office/drawing/2014/main" id="{D23E8D73-86A7-56CE-7926-7019B70BCB9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grpSp>
    </p:spTree>
    <p:extLst>
      <p:ext uri="{BB962C8B-B14F-4D97-AF65-F5344CB8AC3E}">
        <p14:creationId xmlns:p14="http://schemas.microsoft.com/office/powerpoint/2010/main" val="2961207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1667C-0EE2-B0CC-79D4-D905081C81D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D46AA6A-31CF-9BF3-40EE-0032011F049E}"/>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2401852C-31A1-7BE8-B0BB-721B9E2FFB5E}"/>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5CA5756F-1A89-3B0A-7F5D-B5920239E87D}"/>
              </a:ext>
            </a:extLst>
          </p:cNvPr>
          <p:cNvSpPr>
            <a:spLocks noGrp="1"/>
          </p:cNvSpPr>
          <p:nvPr>
            <p:ph type="body" sz="quarter" idx="16"/>
          </p:nvPr>
        </p:nvSpPr>
        <p:spPr>
          <a:xfrm>
            <a:off x="4061943" y="886031"/>
            <a:ext cx="6367932" cy="803654"/>
          </a:xfrm>
          <a:prstGeom prst="rect">
            <a:avLst/>
          </a:prstGeom>
        </p:spPr>
        <p:txBody>
          <a:bodyPr/>
          <a:lstStyle/>
          <a:p>
            <a:pPr>
              <a:lnSpc>
                <a:spcPts val="2960"/>
              </a:lnSpc>
            </a:pPr>
            <a:r>
              <a:rPr lang="en-GB" dirty="0"/>
              <a:t>Beoordeling en herbestemming van bestaande gebouwen</a:t>
            </a:r>
          </a:p>
          <a:p>
            <a:pPr>
              <a:lnSpc>
                <a:spcPts val="2960"/>
              </a:lnSpc>
            </a:pPr>
            <a:endParaRPr lang="en-GB" sz="2800" dirty="0"/>
          </a:p>
        </p:txBody>
      </p:sp>
      <p:sp>
        <p:nvSpPr>
          <p:cNvPr id="4" name="Text Placeholder 3">
            <a:extLst>
              <a:ext uri="{FF2B5EF4-FFF2-40B4-BE49-F238E27FC236}">
                <a16:creationId xmlns:a16="http://schemas.microsoft.com/office/drawing/2014/main" id="{15375BCE-28BF-A35D-E1B3-CE1C275FB75A}"/>
              </a:ext>
            </a:extLst>
          </p:cNvPr>
          <p:cNvSpPr>
            <a:spLocks noGrp="1"/>
          </p:cNvSpPr>
          <p:nvPr>
            <p:ph type="body" sz="quarter" idx="21"/>
          </p:nvPr>
        </p:nvSpPr>
        <p:spPr>
          <a:xfrm>
            <a:off x="4061943" y="2198785"/>
            <a:ext cx="6878773" cy="3773184"/>
          </a:xfrm>
          <a:prstGeom prst="rect">
            <a:avLst/>
          </a:prstGeom>
        </p:spPr>
        <p:txBody>
          <a:bodyPr lIns="91440" tIns="45720" rIns="91440" bIns="45720" anchor="t"/>
          <a:lstStyle/>
          <a:p>
            <a:pPr>
              <a:lnSpc>
                <a:spcPts val="2340"/>
              </a:lnSpc>
            </a:pPr>
            <a:r>
              <a:rPr lang="it-IT" dirty="0"/>
              <a:t>Naast </a:t>
            </a:r>
            <a:r>
              <a:rPr lang="it-IT" dirty="0" err="1"/>
              <a:t>duurzaamheid zorgt adaptief hergebruik </a:t>
            </a:r>
            <a:r>
              <a:rPr lang="it-IT" dirty="0"/>
              <a:t>ook </a:t>
            </a:r>
            <a:r>
              <a:rPr lang="it-IT" dirty="0" err="1"/>
              <a:t>voor </a:t>
            </a:r>
            <a:r>
              <a:rPr lang="it-IT" b="1" dirty="0" err="1"/>
              <a:t>unieke toeristische ervaringen</a:t>
            </a:r>
            <a:r>
              <a:rPr lang="it-IT" dirty="0"/>
              <a:t>. </a:t>
            </a:r>
            <a:r>
              <a:rPr lang="it-IT" dirty="0" err="1"/>
              <a:t>Reizigers zijn steeds vaker op zoek naar accommodaties die </a:t>
            </a:r>
            <a:r>
              <a:rPr lang="it-IT" dirty="0"/>
              <a:t>een verhaal vertellen en het </a:t>
            </a:r>
            <a:r>
              <a:rPr lang="it-IT" dirty="0" err="1"/>
              <a:t>karakter </a:t>
            </a:r>
            <a:r>
              <a:rPr lang="it-IT" dirty="0"/>
              <a:t>van een plek </a:t>
            </a:r>
            <a:r>
              <a:rPr lang="it-IT" dirty="0" err="1"/>
              <a:t>weerspiegelen</a:t>
            </a:r>
            <a:r>
              <a:rPr lang="it-IT" dirty="0"/>
              <a:t>. </a:t>
            </a:r>
            <a:r>
              <a:rPr lang="it-IT" dirty="0" err="1"/>
              <a:t>Gebouwen </a:t>
            </a:r>
            <a:r>
              <a:rPr lang="it-IT" dirty="0"/>
              <a:t>met </a:t>
            </a:r>
            <a:r>
              <a:rPr lang="it-IT" dirty="0" err="1"/>
              <a:t>historische </a:t>
            </a:r>
            <a:r>
              <a:rPr lang="it-IT" dirty="0"/>
              <a:t>of </a:t>
            </a:r>
            <a:r>
              <a:rPr lang="it-IT" dirty="0" err="1"/>
              <a:t>architectonische betekenis </a:t>
            </a:r>
            <a:r>
              <a:rPr lang="it-IT" dirty="0"/>
              <a:t>kunnen worden </a:t>
            </a:r>
            <a:r>
              <a:rPr lang="it-IT" dirty="0" err="1"/>
              <a:t>omgevormd tot </a:t>
            </a:r>
            <a:r>
              <a:rPr lang="it-IT" b="1" dirty="0" err="1"/>
              <a:t>economisch levensvatbare bestemmingen </a:t>
            </a:r>
            <a:r>
              <a:rPr lang="it-IT" dirty="0" err="1"/>
              <a:t>die de lokale economie </a:t>
            </a:r>
            <a:r>
              <a:rPr lang="it-IT" dirty="0"/>
              <a:t>ondersteunen en de trots van de gemeenschap </a:t>
            </a:r>
            <a:r>
              <a:rPr lang="it-IT" dirty="0" err="1"/>
              <a:t>bevorderen</a:t>
            </a:r>
            <a:r>
              <a:rPr lang="it-IT" dirty="0"/>
              <a:t>.</a:t>
            </a:r>
          </a:p>
          <a:p>
            <a:pPr>
              <a:lnSpc>
                <a:spcPts val="2340"/>
              </a:lnSpc>
            </a:pPr>
            <a:endParaRPr lang="it-IT" dirty="0"/>
          </a:p>
          <a:p>
            <a:pPr>
              <a:lnSpc>
                <a:spcPts val="2340"/>
              </a:lnSpc>
            </a:pPr>
            <a:r>
              <a:rPr lang="it-IT" dirty="0" err="1"/>
              <a:t>Kortom</a:t>
            </a:r>
            <a:r>
              <a:rPr lang="it-IT" dirty="0"/>
              <a:t>, </a:t>
            </a:r>
            <a:r>
              <a:rPr lang="it-IT" dirty="0" err="1"/>
              <a:t>adaptief hergebruik biedt </a:t>
            </a:r>
            <a:r>
              <a:rPr lang="it-IT" dirty="0"/>
              <a:t>een drievoudig voordeel: </a:t>
            </a:r>
            <a:r>
              <a:rPr lang="it-IT" dirty="0" err="1"/>
              <a:t>het </a:t>
            </a:r>
            <a:r>
              <a:rPr lang="it-IT" b="1" dirty="0" err="1"/>
              <a:t>behoudt </a:t>
            </a:r>
            <a:r>
              <a:rPr lang="it-IT" b="1" dirty="0"/>
              <a:t>cultureel </a:t>
            </a:r>
            <a:r>
              <a:rPr lang="it-IT" b="1" dirty="0" err="1"/>
              <a:t>erfgoed</a:t>
            </a:r>
            <a:r>
              <a:rPr lang="it-IT" dirty="0"/>
              <a:t>, </a:t>
            </a:r>
            <a:r>
              <a:rPr lang="it-IT" b="1" dirty="0" err="1"/>
              <a:t>verkleint </a:t>
            </a:r>
            <a:r>
              <a:rPr lang="it-IT" b="1" dirty="0"/>
              <a:t>de </a:t>
            </a:r>
            <a:r>
              <a:rPr lang="it-IT" b="1" dirty="0" err="1"/>
              <a:t>ecologische </a:t>
            </a:r>
            <a:r>
              <a:rPr lang="it-IT" b="1" dirty="0"/>
              <a:t>voetafdruk </a:t>
            </a:r>
            <a:r>
              <a:rPr lang="it-IT" dirty="0"/>
              <a:t>en </a:t>
            </a:r>
            <a:r>
              <a:rPr lang="it-IT" b="1" dirty="0" err="1"/>
              <a:t>creëert hoogwaardige</a:t>
            </a:r>
            <a:r>
              <a:rPr lang="it-IT" b="1" dirty="0"/>
              <a:t>, </a:t>
            </a:r>
            <a:r>
              <a:rPr lang="it-IT" b="1" dirty="0" err="1"/>
              <a:t>authentieke gastenervaringen</a:t>
            </a:r>
            <a:r>
              <a:rPr lang="it-IT" dirty="0"/>
              <a:t>, waardoor </a:t>
            </a:r>
            <a:r>
              <a:rPr lang="it-IT" dirty="0" err="1"/>
              <a:t>het </a:t>
            </a:r>
            <a:r>
              <a:rPr lang="it-IT" dirty="0"/>
              <a:t>een </a:t>
            </a:r>
            <a:r>
              <a:rPr lang="it-IT" dirty="0" err="1"/>
              <a:t>fundamentele </a:t>
            </a:r>
            <a:r>
              <a:rPr lang="it-IT" dirty="0"/>
              <a:t>strategie is voor </a:t>
            </a:r>
            <a:r>
              <a:rPr lang="it-IT" dirty="0" err="1"/>
              <a:t>de ontwikkeling van </a:t>
            </a:r>
            <a:r>
              <a:rPr lang="it-IT" dirty="0"/>
              <a:t>alternatieve </a:t>
            </a:r>
            <a:r>
              <a:rPr lang="it-IT" dirty="0" err="1"/>
              <a:t>toeristische accommodaties</a:t>
            </a:r>
            <a:r>
              <a:rPr lang="it-IT" dirty="0"/>
              <a:t>.</a:t>
            </a:r>
            <a:endParaRPr lang="it-IT" dirty="0">
              <a:ea typeface="Calibri" panose="020F0502020204030204"/>
              <a:cs typeface="Calibri" panose="020F0502020204030204"/>
            </a:endParaRPr>
          </a:p>
        </p:txBody>
      </p:sp>
      <p:sp>
        <p:nvSpPr>
          <p:cNvPr id="11" name="Slide Number Placeholder 5">
            <a:extLst>
              <a:ext uri="{FF2B5EF4-FFF2-40B4-BE49-F238E27FC236}">
                <a16:creationId xmlns:a16="http://schemas.microsoft.com/office/drawing/2014/main" id="{CBADA0AB-5E4F-66FC-4B13-06C20B30E86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pic>
        <p:nvPicPr>
          <p:cNvPr id="2" name="Picture 1">
            <a:extLst>
              <a:ext uri="{FF2B5EF4-FFF2-40B4-BE49-F238E27FC236}">
                <a16:creationId xmlns:a16="http://schemas.microsoft.com/office/drawing/2014/main" id="{978AA1DA-7EE3-2D61-F6E9-B79992724F7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81667" y="4428084"/>
            <a:ext cx="3580276" cy="2659133"/>
          </a:xfrm>
          <a:prstGeom prst="rect">
            <a:avLst/>
          </a:prstGeom>
        </p:spPr>
      </p:pic>
    </p:spTree>
    <p:extLst>
      <p:ext uri="{BB962C8B-B14F-4D97-AF65-F5344CB8AC3E}">
        <p14:creationId xmlns:p14="http://schemas.microsoft.com/office/powerpoint/2010/main" val="2757186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2E121327-7EFA-8C5C-967F-192EE47FFECB}"/>
              </a:ext>
            </a:extLst>
          </p:cNvPr>
          <p:cNvPicPr>
            <a:picLocks noGrp="1" noChangeAspect="1"/>
          </p:cNvPicPr>
          <p:nvPr>
            <p:ph type="pic" sz="quarter" idx="73"/>
          </p:nvPr>
        </p:nvPicPr>
        <p:blipFill rotWithShape="1">
          <a:blip r:embed="rId2"/>
          <a:srcRect l="90" t="47591" r="-90" b="8909"/>
          <a:stretch/>
        </p:blipFill>
        <p:spPr>
          <a:xfrm>
            <a:off x="-1" y="-1"/>
            <a:ext cx="11526983" cy="3342069"/>
          </a:xfrm>
        </p:spPr>
      </p:pic>
      <p:sp>
        <p:nvSpPr>
          <p:cNvPr id="3" name="Text Placeholder 2">
            <a:extLst>
              <a:ext uri="{FF2B5EF4-FFF2-40B4-BE49-F238E27FC236}">
                <a16:creationId xmlns:a16="http://schemas.microsoft.com/office/drawing/2014/main" id="{E6926BD0-3CED-C3F4-FD48-44D96088E87B}"/>
              </a:ext>
            </a:extLst>
          </p:cNvPr>
          <p:cNvSpPr>
            <a:spLocks noGrp="1"/>
          </p:cNvSpPr>
          <p:nvPr>
            <p:ph type="body" sz="quarter" idx="42"/>
          </p:nvPr>
        </p:nvSpPr>
        <p:spPr/>
        <p:txBody>
          <a:bodyPr/>
          <a:lstStyle/>
          <a:p>
            <a:r>
              <a:rPr lang="en-GB"/>
              <a:t>IJSLAND</a:t>
            </a:r>
          </a:p>
        </p:txBody>
      </p:sp>
      <p:pic>
        <p:nvPicPr>
          <p:cNvPr id="15" name="Picture Placeholder 14">
            <a:extLst>
              <a:ext uri="{FF2B5EF4-FFF2-40B4-BE49-F238E27FC236}">
                <a16:creationId xmlns:a16="http://schemas.microsoft.com/office/drawing/2014/main" id="{C2C2F37A-55C8-FA09-618F-4B78A6F94A65}"/>
              </a:ext>
            </a:extLst>
          </p:cNvPr>
          <p:cNvPicPr>
            <a:picLocks noGrp="1" noChangeAspect="1"/>
          </p:cNvPicPr>
          <p:nvPr>
            <p:ph type="pic" sz="quarter" idx="75"/>
          </p:nvPr>
        </p:nvPicPr>
        <p:blipFill>
          <a:blip r:embed="rId3"/>
          <a:srcRect t="5944" b="5944"/>
          <a:stretch>
            <a:fillRect/>
          </a:stretch>
        </p:blipFill>
        <p:spPr/>
      </p:pic>
      <p:pic>
        <p:nvPicPr>
          <p:cNvPr id="12" name="Picture Placeholder 11">
            <a:extLst>
              <a:ext uri="{FF2B5EF4-FFF2-40B4-BE49-F238E27FC236}">
                <a16:creationId xmlns:a16="http://schemas.microsoft.com/office/drawing/2014/main" id="{D24EE2C6-E54C-8D44-A6AD-E73021918ABD}"/>
              </a:ext>
            </a:extLst>
          </p:cNvPr>
          <p:cNvPicPr>
            <a:picLocks noGrp="1" noChangeAspect="1"/>
          </p:cNvPicPr>
          <p:nvPr>
            <p:ph type="pic" sz="quarter" idx="76"/>
          </p:nvPr>
        </p:nvPicPr>
        <p:blipFill>
          <a:blip r:embed="rId4"/>
          <a:srcRect t="5944" b="5944"/>
          <a:stretch/>
        </p:blipFill>
        <p:spPr/>
      </p:pic>
      <p:sp>
        <p:nvSpPr>
          <p:cNvPr id="7" name="Text Placeholder 6">
            <a:extLst>
              <a:ext uri="{FF2B5EF4-FFF2-40B4-BE49-F238E27FC236}">
                <a16:creationId xmlns:a16="http://schemas.microsoft.com/office/drawing/2014/main" id="{6FB72012-33D0-4BF5-F477-28D15015A8EC}"/>
              </a:ext>
            </a:extLst>
          </p:cNvPr>
          <p:cNvSpPr>
            <a:spLocks noGrp="1"/>
          </p:cNvSpPr>
          <p:nvPr>
            <p:ph type="body" sz="quarter" idx="65"/>
          </p:nvPr>
        </p:nvSpPr>
        <p:spPr/>
        <p:txBody>
          <a:bodyPr/>
          <a:lstStyle/>
          <a:p>
            <a:pPr algn="ctr"/>
            <a:r>
              <a:rPr lang="en-GB" sz="1200" dirty="0"/>
              <a:t>Fotocredits: </a:t>
            </a:r>
          </a:p>
          <a:p>
            <a:pPr algn="ctr"/>
            <a:r>
              <a:rPr lang="en-GB" sz="1200" dirty="0"/>
              <a:t>Panoramic Glass Lodge, IJsland</a:t>
            </a:r>
          </a:p>
        </p:txBody>
      </p:sp>
      <p:pic>
        <p:nvPicPr>
          <p:cNvPr id="8" name="Picture 7">
            <a:extLst>
              <a:ext uri="{FF2B5EF4-FFF2-40B4-BE49-F238E27FC236}">
                <a16:creationId xmlns:a16="http://schemas.microsoft.com/office/drawing/2014/main" id="{B34DB9E3-14D9-2CE3-313E-99FC5AEE00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26982" y="2944487"/>
            <a:ext cx="665018" cy="399010"/>
          </a:xfrm>
          <a:prstGeom prst="rect">
            <a:avLst/>
          </a:prstGeom>
        </p:spPr>
      </p:pic>
      <p:sp>
        <p:nvSpPr>
          <p:cNvPr id="2" name="Slide Number Placeholder 5">
            <a:extLst>
              <a:ext uri="{FF2B5EF4-FFF2-40B4-BE49-F238E27FC236}">
                <a16:creationId xmlns:a16="http://schemas.microsoft.com/office/drawing/2014/main" id="{44315423-02B7-1C30-19E3-7F5D9CF45FD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Tree>
    <p:extLst>
      <p:ext uri="{BB962C8B-B14F-4D97-AF65-F5344CB8AC3E}">
        <p14:creationId xmlns:p14="http://schemas.microsoft.com/office/powerpoint/2010/main" val="2575150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027D628-50DF-8855-8440-6B1470283BF0}"/>
              </a:ext>
            </a:extLst>
          </p:cNvPr>
          <p:cNvSpPr>
            <a:spLocks noGrp="1"/>
          </p:cNvSpPr>
          <p:nvPr>
            <p:ph type="body" sz="quarter" idx="13"/>
          </p:nvPr>
        </p:nvSpPr>
        <p:spPr>
          <a:xfrm>
            <a:off x="640590" y="1572125"/>
            <a:ext cx="5455410" cy="4860757"/>
          </a:xfrm>
        </p:spPr>
        <p:txBody>
          <a:bodyPr anchor="t">
            <a:normAutofit/>
          </a:bodyPr>
          <a:lstStyle/>
          <a:p>
            <a:pPr algn="l">
              <a:lnSpc>
                <a:spcPts val="2340"/>
              </a:lnSpc>
            </a:pPr>
            <a:r>
              <a:rPr lang="en-US" sz="2200" i="0" dirty="0"/>
              <a:t>Om uw kennis te verdiepen en de praktische toepassing van deze module te ondersteunen, kunt u gebruikmaken van de zorgvuldig samengestelde selectie van aanvullende literatuur, oefeningen en digitale hulpmiddelen in dit gedeelte. </a:t>
            </a:r>
          </a:p>
          <a:p>
            <a:pPr algn="l">
              <a:lnSpc>
                <a:spcPts val="2340"/>
              </a:lnSpc>
            </a:pPr>
            <a:endParaRPr lang="en-US" sz="2200" i="0" dirty="0"/>
          </a:p>
          <a:p>
            <a:pPr algn="l">
              <a:lnSpc>
                <a:spcPts val="2340"/>
              </a:lnSpc>
            </a:pPr>
            <a:r>
              <a:rPr lang="en-US" sz="2200" i="0" dirty="0"/>
              <a:t>Deze zijn geselecteerd om u te helpen bij het onderzoeken van uw markt, het stroomlijnen van uw activiteiten, het verbeteren van de gastbeleving en het effectief promoten van uw bedrijf. Door deze bronnen te verkennen, kunt u uw vaardigheden versterken, uw efficiëntie verhogen en ervoor zorgen dat uw accommodatieaanbod aansluit bij de waarden van EPIC STAYS: duurzaamheid, creativiteit en maatschappelijke betrokkenheid.</a:t>
            </a:r>
            <a:endParaRPr lang="en-IE" sz="2200" i="0" dirty="0"/>
          </a:p>
        </p:txBody>
      </p:sp>
      <p:pic>
        <p:nvPicPr>
          <p:cNvPr id="10" name="Picture Placeholder 9">
            <a:extLst>
              <a:ext uri="{FF2B5EF4-FFF2-40B4-BE49-F238E27FC236}">
                <a16:creationId xmlns:a16="http://schemas.microsoft.com/office/drawing/2014/main" id="{5915CBB4-5483-6AF3-40F4-2D09F143DBF6}"/>
              </a:ext>
            </a:extLst>
          </p:cNvPr>
          <p:cNvPicPr>
            <a:picLocks noGrp="1" noChangeAspect="1"/>
          </p:cNvPicPr>
          <p:nvPr>
            <p:ph type="pic" sz="quarter" idx="4294967295"/>
          </p:nvPr>
        </p:nvPicPr>
        <p:blipFill>
          <a:blip r:embed="rId2"/>
          <a:srcRect l="2871" r="2871"/>
          <a:stretch>
            <a:fillRect/>
          </a:stretch>
        </p:blipFill>
        <p:spPr>
          <a:xfrm>
            <a:off x="6629303" y="1140130"/>
            <a:ext cx="5626746" cy="4105640"/>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p:spPr>
      </p:pic>
      <p:sp>
        <p:nvSpPr>
          <p:cNvPr id="5" name="TextBox 4">
            <a:extLst>
              <a:ext uri="{FF2B5EF4-FFF2-40B4-BE49-F238E27FC236}">
                <a16:creationId xmlns:a16="http://schemas.microsoft.com/office/drawing/2014/main" id="{899B1F22-F55B-5D93-A40F-0EB31019BFF6}"/>
              </a:ext>
            </a:extLst>
          </p:cNvPr>
          <p:cNvSpPr txBox="1"/>
          <p:nvPr/>
        </p:nvSpPr>
        <p:spPr>
          <a:xfrm>
            <a:off x="640590" y="328140"/>
            <a:ext cx="6112042" cy="646331"/>
          </a:xfrm>
          <a:prstGeom prst="rect">
            <a:avLst/>
          </a:prstGeom>
          <a:noFill/>
        </p:spPr>
        <p:txBody>
          <a:bodyPr wrap="square">
            <a:spAutoFit/>
          </a:bodyPr>
          <a:lstStyle/>
          <a:p>
            <a:pPr algn="l"/>
            <a:r>
              <a:rPr lang="en-IE" sz="3600" b="1" i="0" dirty="0">
                <a:solidFill>
                  <a:srgbClr val="459597"/>
                </a:solidFill>
              </a:rPr>
              <a:t>Sectie met aanvullende bronnen</a:t>
            </a:r>
          </a:p>
        </p:txBody>
      </p:sp>
      <p:pic>
        <p:nvPicPr>
          <p:cNvPr id="11" name="Picture 10">
            <a:extLst>
              <a:ext uri="{FF2B5EF4-FFF2-40B4-BE49-F238E27FC236}">
                <a16:creationId xmlns:a16="http://schemas.microsoft.com/office/drawing/2014/main" id="{58F93900-62F5-AAAC-EE38-66636C8C2C9F}"/>
              </a:ext>
            </a:extLst>
          </p:cNvPr>
          <p:cNvPicPr>
            <a:picLocks noChangeAspect="1"/>
          </p:cNvPicPr>
          <p:nvPr/>
        </p:nvPicPr>
        <p:blipFill>
          <a:blip r:embed="rId3">
            <a:biLevel thresh="25000"/>
            <a:alphaModFix amt="35000"/>
            <a:extLst>
              <a:ext uri="{28A0092B-C50C-407E-A947-70E740481C1C}">
                <a14:useLocalDpi xmlns:a14="http://schemas.microsoft.com/office/drawing/2010/main" val="0"/>
              </a:ext>
            </a:extLst>
          </a:blip>
          <a:srcRect l="53155" t="-1" r="5047" b="49903"/>
          <a:stretch/>
        </p:blipFill>
        <p:spPr>
          <a:xfrm>
            <a:off x="5562698" y="3876445"/>
            <a:ext cx="4246690" cy="3154091"/>
          </a:xfrm>
          <a:prstGeom prst="rect">
            <a:avLst/>
          </a:prstGeom>
        </p:spPr>
      </p:pic>
      <p:sp>
        <p:nvSpPr>
          <p:cNvPr id="12" name="Slide Number Placeholder 5">
            <a:extLst>
              <a:ext uri="{FF2B5EF4-FFF2-40B4-BE49-F238E27FC236}">
                <a16:creationId xmlns:a16="http://schemas.microsoft.com/office/drawing/2014/main" id="{8D167EE9-0B6A-8D23-A365-809CC84CD2B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Tree>
    <p:extLst>
      <p:ext uri="{BB962C8B-B14F-4D97-AF65-F5344CB8AC3E}">
        <p14:creationId xmlns:p14="http://schemas.microsoft.com/office/powerpoint/2010/main" val="255544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851D2-E02F-D56B-E906-2059F57F453E}"/>
            </a:ext>
          </a:extLst>
        </p:cNvPr>
        <p:cNvGrpSpPr/>
        <p:nvPr/>
      </p:nvGrpSpPr>
      <p:grpSpPr>
        <a:xfrm>
          <a:off x="0" y="0"/>
          <a:ext cx="0" cy="0"/>
          <a:chOff x="0" y="0"/>
          <a:chExt cx="0" cy="0"/>
        </a:xfrm>
      </p:grpSpPr>
      <p:pic>
        <p:nvPicPr>
          <p:cNvPr id="9" name="Segnaposto immagine 8" descr="Immagine che contiene trasporto, aria aperta, carretto, carriola&#10;&#10;Il contenuto generato dall'IA potrebbe non essere corretto.">
            <a:extLst>
              <a:ext uri="{FF2B5EF4-FFF2-40B4-BE49-F238E27FC236}">
                <a16:creationId xmlns:a16="http://schemas.microsoft.com/office/drawing/2014/main" id="{020766C8-361D-FA45-6DAC-1BDA8B54BD3C}"/>
              </a:ext>
            </a:extLst>
          </p:cNvPr>
          <p:cNvPicPr>
            <a:picLocks noGrp="1" noChangeAspect="1"/>
          </p:cNvPicPr>
          <p:nvPr>
            <p:ph type="pic" sz="quarter" idx="20"/>
          </p:nvPr>
        </p:nvPicPr>
        <p:blipFill>
          <a:blip r:embed="rId2"/>
          <a:srcRect t="9226" b="9226"/>
          <a:stretch>
            <a:fillRect/>
          </a:stretch>
        </p:blipFill>
        <p:spPr/>
      </p:pic>
      <p:grpSp>
        <p:nvGrpSpPr>
          <p:cNvPr id="11" name="Group 10">
            <a:extLst>
              <a:ext uri="{FF2B5EF4-FFF2-40B4-BE49-F238E27FC236}">
                <a16:creationId xmlns:a16="http://schemas.microsoft.com/office/drawing/2014/main" id="{67624682-662D-6F88-FC69-CD5470B55C2A}"/>
              </a:ext>
            </a:extLst>
          </p:cNvPr>
          <p:cNvGrpSpPr/>
          <p:nvPr/>
        </p:nvGrpSpPr>
        <p:grpSpPr>
          <a:xfrm>
            <a:off x="9402581" y="2160138"/>
            <a:ext cx="2779672" cy="554397"/>
            <a:chOff x="1800741" y="6353467"/>
            <a:chExt cx="3253859" cy="554397"/>
          </a:xfrm>
        </p:grpSpPr>
        <p:sp>
          <p:nvSpPr>
            <p:cNvPr id="12" name="object 3">
              <a:extLst>
                <a:ext uri="{FF2B5EF4-FFF2-40B4-BE49-F238E27FC236}">
                  <a16:creationId xmlns:a16="http://schemas.microsoft.com/office/drawing/2014/main" id="{83FA643A-BF9F-0C9C-CC76-D34F7CD47E19}"/>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6">
              <a:extLst>
                <a:ext uri="{FF2B5EF4-FFF2-40B4-BE49-F238E27FC236}">
                  <a16:creationId xmlns:a16="http://schemas.microsoft.com/office/drawing/2014/main" id="{39E6D0E8-525B-319A-4A20-D3BFFA73B2A7}"/>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Fotocredits: </a:t>
              </a:r>
              <a:r>
                <a:rPr lang="en-GB" sz="1200" dirty="0" err="1"/>
                <a:t>Meridaunia</a:t>
              </a:r>
              <a:endParaRPr lang="en-GB" sz="1200" dirty="0"/>
            </a:p>
          </p:txBody>
        </p:sp>
      </p:grpSp>
      <p:sp>
        <p:nvSpPr>
          <p:cNvPr id="14" name="Text Placeholder 3">
            <a:extLst>
              <a:ext uri="{FF2B5EF4-FFF2-40B4-BE49-F238E27FC236}">
                <a16:creationId xmlns:a16="http://schemas.microsoft.com/office/drawing/2014/main" id="{062C643F-012D-9F53-0161-D26F8B0BCA74}"/>
              </a:ext>
            </a:extLst>
          </p:cNvPr>
          <p:cNvSpPr txBox="1">
            <a:spLocks/>
          </p:cNvSpPr>
          <p:nvPr/>
        </p:nvSpPr>
        <p:spPr>
          <a:xfrm>
            <a:off x="629645" y="460753"/>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Adaptief hergebruik </a:t>
            </a:r>
          </a:p>
          <a:p>
            <a:pPr>
              <a:lnSpc>
                <a:spcPts val="3720"/>
              </a:lnSpc>
            </a:pPr>
            <a:r>
              <a:rPr lang="en-US" dirty="0"/>
              <a:t>en duurzaamheid – Gastvrijheid definiëren</a:t>
            </a:r>
          </a:p>
          <a:p>
            <a:pPr>
              <a:lnSpc>
                <a:spcPts val="3720"/>
              </a:lnSpc>
            </a:pPr>
            <a:endParaRPr lang="en-US" dirty="0"/>
          </a:p>
        </p:txBody>
      </p:sp>
      <p:sp>
        <p:nvSpPr>
          <p:cNvPr id="16" name="Text Placeholder 4">
            <a:extLst>
              <a:ext uri="{FF2B5EF4-FFF2-40B4-BE49-F238E27FC236}">
                <a16:creationId xmlns:a16="http://schemas.microsoft.com/office/drawing/2014/main" id="{4B82B90B-2BB0-13CC-3DFB-CECE04185F23}"/>
              </a:ext>
            </a:extLst>
          </p:cNvPr>
          <p:cNvSpPr txBox="1">
            <a:spLocks/>
          </p:cNvSpPr>
          <p:nvPr/>
        </p:nvSpPr>
        <p:spPr>
          <a:xfrm>
            <a:off x="629644" y="2712518"/>
            <a:ext cx="10432241"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Naam: </a:t>
            </a:r>
          </a:p>
          <a:p>
            <a:pPr indent="0">
              <a:lnSpc>
                <a:spcPts val="2240"/>
              </a:lnSpc>
              <a:buClr>
                <a:srgbClr val="459597"/>
              </a:buClr>
            </a:pPr>
            <a:r>
              <a:rPr lang="en-GB" sz="2200" dirty="0">
                <a:solidFill>
                  <a:srgbClr val="414141"/>
                </a:solidFill>
              </a:rPr>
              <a:t>Adaptief hergebruik en duurzaamheid </a:t>
            </a:r>
          </a:p>
          <a:p>
            <a:pPr indent="0">
              <a:lnSpc>
                <a:spcPts val="2240"/>
              </a:lnSpc>
              <a:buClr>
                <a:srgbClr val="459597"/>
              </a:buClr>
            </a:pPr>
            <a:r>
              <a:rPr lang="en-GB" sz="2200" dirty="0">
                <a:solidFill>
                  <a:srgbClr val="414141"/>
                </a:solidFill>
              </a:rPr>
              <a:t>– Gastvrijheid definiëren</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800" b="1" dirty="0">
                <a:solidFill>
                  <a:srgbClr val="EC7C69"/>
                </a:solidFill>
              </a:rPr>
              <a:t>Beschrijving:</a:t>
            </a:r>
          </a:p>
          <a:p>
            <a:pPr indent="0">
              <a:lnSpc>
                <a:spcPts val="2240"/>
              </a:lnSpc>
              <a:buClr>
                <a:srgbClr val="459597"/>
              </a:buClr>
            </a:pPr>
            <a:r>
              <a:rPr lang="en-GB" sz="2200" dirty="0">
                <a:solidFill>
                  <a:srgbClr val="414141"/>
                </a:solidFill>
              </a:rPr>
              <a:t> In deze video </a:t>
            </a:r>
            <a:r>
              <a:rPr lang="en-US" sz="2200" dirty="0">
                <a:solidFill>
                  <a:srgbClr val="414141"/>
                </a:solidFill>
              </a:rPr>
              <a:t>bespreken professionals uit de sector hoe strategieën voor adaptief hergebruik in de horeca bijdragen aan ecologische duurzaamheid, behoud van cultuur en economische </a:t>
            </a:r>
            <a:r>
              <a:rPr lang="en-US" sz="2200" dirty="0" err="1">
                <a:solidFill>
                  <a:srgbClr val="414141"/>
                </a:solidFill>
              </a:rPr>
              <a:t>revitalisering</a:t>
            </a:r>
            <a:r>
              <a:rPr lang="en-GB" sz="2200" dirty="0">
                <a:solidFill>
                  <a:srgbClr val="414141"/>
                </a:solidFill>
              </a:rPr>
              <a:t>. Het interview geeft praktijkvoorbeelden van succesvolle projecten voor adaptief hergebruik en onderzoekt waarom deze aanpak steeds belangrijker wordt in het toerisme en de stedelijke ontwikkeling.</a:t>
            </a:r>
          </a:p>
          <a:p>
            <a:pPr indent="0">
              <a:lnSpc>
                <a:spcPts val="2240"/>
              </a:lnSpc>
              <a:buClr>
                <a:srgbClr val="459597"/>
              </a:buClr>
            </a:pPr>
            <a:endParaRPr lang="en-GB" sz="2200" dirty="0">
              <a:solidFill>
                <a:srgbClr val="414141"/>
              </a:solidFill>
            </a:endParaRPr>
          </a:p>
        </p:txBody>
      </p:sp>
      <p:cxnSp>
        <p:nvCxnSpPr>
          <p:cNvPr id="17" name="Straight Connector 16">
            <a:extLst>
              <a:ext uri="{FF2B5EF4-FFF2-40B4-BE49-F238E27FC236}">
                <a16:creationId xmlns:a16="http://schemas.microsoft.com/office/drawing/2014/main" id="{5BEBB94D-8E91-F518-99E7-AFC328896EF2}"/>
              </a:ext>
            </a:extLst>
          </p:cNvPr>
          <p:cNvCxnSpPr>
            <a:cxnSpLocks/>
          </p:cNvCxnSpPr>
          <p:nvPr/>
        </p:nvCxnSpPr>
        <p:spPr>
          <a:xfrm>
            <a:off x="0" y="2039240"/>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C318B539-73C7-BD72-EAA1-14F89E8B29E4}"/>
              </a:ext>
            </a:extLst>
          </p:cNvPr>
          <p:cNvGrpSpPr/>
          <p:nvPr/>
        </p:nvGrpSpPr>
        <p:grpSpPr>
          <a:xfrm>
            <a:off x="9919506" y="146415"/>
            <a:ext cx="1751509" cy="1751509"/>
            <a:chOff x="9919506" y="146415"/>
            <a:chExt cx="1751509" cy="1751509"/>
          </a:xfrm>
        </p:grpSpPr>
        <p:sp>
          <p:nvSpPr>
            <p:cNvPr id="20" name="Oval 19">
              <a:extLst>
                <a:ext uri="{FF2B5EF4-FFF2-40B4-BE49-F238E27FC236}">
                  <a16:creationId xmlns:a16="http://schemas.microsoft.com/office/drawing/2014/main" id="{FE23392E-6537-EE53-D9CE-43F55E56FF74}"/>
                </a:ext>
              </a:extLst>
            </p:cNvPr>
            <p:cNvSpPr/>
            <p:nvPr/>
          </p:nvSpPr>
          <p:spPr>
            <a:xfrm>
              <a:off x="9919506" y="146415"/>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Connector 3">
              <a:extLst>
                <a:ext uri="{FF2B5EF4-FFF2-40B4-BE49-F238E27FC236}">
                  <a16:creationId xmlns:a16="http://schemas.microsoft.com/office/drawing/2014/main" id="{42AFBCF8-9861-FC86-49D9-92B5DB46D6BE}"/>
                </a:ext>
              </a:extLst>
            </p:cNvPr>
            <p:cNvSpPr/>
            <p:nvPr/>
          </p:nvSpPr>
          <p:spPr>
            <a:xfrm>
              <a:off x="9971736" y="287703"/>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t>Klik om de video te bekijken</a:t>
              </a:r>
            </a:p>
          </p:txBody>
        </p:sp>
      </p:grpSp>
      <p:sp>
        <p:nvSpPr>
          <p:cNvPr id="26" name="TextBox 25">
            <a:extLst>
              <a:ext uri="{FF2B5EF4-FFF2-40B4-BE49-F238E27FC236}">
                <a16:creationId xmlns:a16="http://schemas.microsoft.com/office/drawing/2014/main" id="{802B2340-5A44-6592-3E49-5AE399E2944B}"/>
              </a:ext>
            </a:extLst>
          </p:cNvPr>
          <p:cNvSpPr txBox="1"/>
          <p:nvPr/>
        </p:nvSpPr>
        <p:spPr>
          <a:xfrm>
            <a:off x="629643" y="6000786"/>
            <a:ext cx="6432884" cy="369332"/>
          </a:xfrm>
          <a:prstGeom prst="rect">
            <a:avLst/>
          </a:prstGeom>
          <a:noFill/>
        </p:spPr>
        <p:txBody>
          <a:bodyPr wrap="square">
            <a:spAutoFit/>
          </a:bodyPr>
          <a:lstStyle/>
          <a:p>
            <a:r>
              <a:rPr lang="en-US" b="1" dirty="0">
                <a:solidFill>
                  <a:srgbClr val="414141"/>
                </a:solidFill>
              </a:rPr>
              <a:t>Link:</a:t>
            </a:r>
            <a:r>
              <a:rPr lang="it-IT" dirty="0">
                <a:solidFill>
                  <a:srgbClr val="459597"/>
                </a:solidFill>
                <a:hlinkClick r:id="rId3">
                  <a:extLst>
                    <a:ext uri="{A12FA001-AC4F-418D-AE19-62706E023703}">
                      <ahyp:hlinkClr xmlns:ahyp="http://schemas.microsoft.com/office/drawing/2018/hyperlinkcolor" val="tx"/>
                    </a:ext>
                  </a:extLst>
                </a:hlinkClick>
              </a:rPr>
              <a:t> https://www.youtube.com/watch?v=ka9qWKQz-P0</a:t>
            </a:r>
            <a:endParaRPr lang="en-US" dirty="0">
              <a:solidFill>
                <a:srgbClr val="459597"/>
              </a:solidFill>
            </a:endParaRPr>
          </a:p>
        </p:txBody>
      </p:sp>
      <p:sp>
        <p:nvSpPr>
          <p:cNvPr id="29" name="Slide Number Placeholder 5">
            <a:extLst>
              <a:ext uri="{FF2B5EF4-FFF2-40B4-BE49-F238E27FC236}">
                <a16:creationId xmlns:a16="http://schemas.microsoft.com/office/drawing/2014/main" id="{7F054BC2-1A52-2D17-5141-6CFA106D2ECF}"/>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dirty="0"/>
          </a:p>
        </p:txBody>
      </p:sp>
    </p:spTree>
    <p:extLst>
      <p:ext uri="{BB962C8B-B14F-4D97-AF65-F5344CB8AC3E}">
        <p14:creationId xmlns:p14="http://schemas.microsoft.com/office/powerpoint/2010/main" val="2048951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CC6E8-924D-AF00-1D39-59758FE3A558}"/>
            </a:ext>
          </a:extLst>
        </p:cNvPr>
        <p:cNvGrpSpPr/>
        <p:nvPr/>
      </p:nvGrpSpPr>
      <p:grpSpPr>
        <a:xfrm>
          <a:off x="0" y="0"/>
          <a:ext cx="0" cy="0"/>
          <a:chOff x="0" y="0"/>
          <a:chExt cx="0" cy="0"/>
        </a:xfrm>
      </p:grpSpPr>
      <p:sp>
        <p:nvSpPr>
          <p:cNvPr id="10" name="Text Placeholder 4">
            <a:extLst>
              <a:ext uri="{FF2B5EF4-FFF2-40B4-BE49-F238E27FC236}">
                <a16:creationId xmlns:a16="http://schemas.microsoft.com/office/drawing/2014/main" id="{F1946F3F-CF7C-CA3A-9B82-CA8EB6E43FA5}"/>
              </a:ext>
            </a:extLst>
          </p:cNvPr>
          <p:cNvSpPr>
            <a:spLocks noGrp="1"/>
          </p:cNvSpPr>
          <p:nvPr>
            <p:ph type="body" sz="quarter" idx="18"/>
          </p:nvPr>
        </p:nvSpPr>
        <p:spPr>
          <a:xfrm>
            <a:off x="6884165" y="8704715"/>
            <a:ext cx="7026053" cy="3970365"/>
          </a:xfrm>
        </p:spPr>
        <p:txBody>
          <a:bodyPr lIns="91440" tIns="45720" rIns="91440" bIns="45720" anchor="t"/>
          <a:lstStyle/>
          <a:p>
            <a:r>
              <a:rPr lang="en-US" b="1" dirty="0">
                <a:solidFill>
                  <a:srgbClr val="414141"/>
                </a:solidFill>
              </a:rPr>
              <a:t>Naam: </a:t>
            </a:r>
            <a:r>
              <a:rPr lang="it-IT" sz="1800" dirty="0"/>
              <a:t>Adaptief hergebruik en duurzaamheid – Gastvrijheid definiëren</a:t>
            </a:r>
          </a:p>
          <a:p>
            <a:endParaRPr lang="en-US" sz="1800" dirty="0">
              <a:solidFill>
                <a:srgbClr val="414141"/>
              </a:solidFill>
            </a:endParaRPr>
          </a:p>
          <a:p>
            <a:pPr algn="just"/>
            <a:r>
              <a:rPr lang="en-US" b="1" dirty="0">
                <a:solidFill>
                  <a:srgbClr val="414141"/>
                </a:solidFill>
              </a:rPr>
              <a:t>Beschrijving: </a:t>
            </a:r>
            <a:r>
              <a:rPr lang="it-IT" sz="1800" dirty="0"/>
              <a:t>In deze video bespreken professionals uit de sector hoe strategieën voor adaptief hergebruik in de horeca bijdragen aan ecologische duurzaamheid, cultureel behoud en economische revitalisering. Het interview geeft praktijkvoorbeelden van succesvolle projecten voor adaptief hergebruik en onderzoekt waarom deze aanpak steeds belangrijker wordt in het toerisme en de stedelijke ontwikkeling.</a:t>
            </a:r>
          </a:p>
          <a:p>
            <a:pPr algn="just"/>
            <a:endParaRPr lang="en-US" sz="1800" dirty="0">
              <a:solidFill>
                <a:srgbClr val="414141"/>
              </a:solidFill>
              <a:ea typeface="Calibri" panose="020F0502020204030204"/>
              <a:cs typeface="Calibri" panose="020F0502020204030204"/>
            </a:endParaRPr>
          </a:p>
          <a:p>
            <a:pPr algn="just"/>
            <a:r>
              <a:rPr lang="en-US" b="1" dirty="0">
                <a:solidFill>
                  <a:srgbClr val="414141"/>
                </a:solidFill>
              </a:rPr>
              <a:t>Toepassing op onderwerp 1: </a:t>
            </a:r>
            <a:r>
              <a:rPr lang="it-IT" sz="1800" dirty="0"/>
              <a:t>Waarom adaptief hergebruik zinvol is – De video ondersteunt het idee dat het herbestemmen van oude gebouwen niet alleen middelen bespaart, maar ook verhalen en waarde toevoegt aan alternatieve toeristische accommodaties. Het versterkt het concept dat erfgoedsites kunnen worden omgevormd tot duurzame, economisch levensvatbare toeristische troeven.</a:t>
            </a:r>
            <a:endParaRPr lang="en-US" sz="1800" dirty="0">
              <a:solidFill>
                <a:srgbClr val="414141"/>
              </a:solidFill>
              <a:ea typeface="Calibri" panose="020F0502020204030204"/>
              <a:cs typeface="Calibri" panose="020F0502020204030204"/>
            </a:endParaRPr>
          </a:p>
          <a:p>
            <a:pPr algn="just"/>
            <a:endParaRPr lang="it-IT" sz="1800" dirty="0"/>
          </a:p>
          <a:p>
            <a:r>
              <a:rPr lang="en-US" b="1" dirty="0">
                <a:solidFill>
                  <a:srgbClr val="414141"/>
                </a:solidFill>
              </a:rPr>
              <a:t>Link:</a:t>
            </a:r>
            <a:r>
              <a:rPr lang="it-IT" dirty="0">
                <a:hlinkClick r:id="rId2"/>
              </a:rPr>
              <a:t> https://www.youtube.com/watch?v=ka9qWKQz-P0</a:t>
            </a:r>
            <a:endParaRPr lang="en-US" dirty="0">
              <a:solidFill>
                <a:srgbClr val="414141"/>
              </a:solidFill>
            </a:endParaRPr>
          </a:p>
          <a:p>
            <a:endParaRPr lang="en-US" dirty="0">
              <a:solidFill>
                <a:srgbClr val="414141"/>
              </a:solidFill>
            </a:endParaRPr>
          </a:p>
        </p:txBody>
      </p:sp>
      <p:pic>
        <p:nvPicPr>
          <p:cNvPr id="9" name="Segnaposto immagine 8" descr="Immagine che contiene trasporto, aria aperta, carretto, carriola&#10;&#10;Il contenuto generato dall'IA potrebbe non essere corretto.">
            <a:extLst>
              <a:ext uri="{FF2B5EF4-FFF2-40B4-BE49-F238E27FC236}">
                <a16:creationId xmlns:a16="http://schemas.microsoft.com/office/drawing/2014/main" id="{70E7604D-9864-3F29-19E1-A87E034C44DA}"/>
              </a:ext>
            </a:extLst>
          </p:cNvPr>
          <p:cNvPicPr>
            <a:picLocks noGrp="1" noChangeAspect="1"/>
          </p:cNvPicPr>
          <p:nvPr>
            <p:ph type="pic" sz="quarter" idx="20"/>
          </p:nvPr>
        </p:nvPicPr>
        <p:blipFill>
          <a:blip r:embed="rId3"/>
          <a:srcRect t="9226" b="9226"/>
          <a:stretch>
            <a:fillRect/>
          </a:stretch>
        </p:blipFill>
        <p:spPr/>
      </p:pic>
      <p:grpSp>
        <p:nvGrpSpPr>
          <p:cNvPr id="11" name="Group 10">
            <a:extLst>
              <a:ext uri="{FF2B5EF4-FFF2-40B4-BE49-F238E27FC236}">
                <a16:creationId xmlns:a16="http://schemas.microsoft.com/office/drawing/2014/main" id="{BF6D1D8B-1747-CB1C-C1D2-81E9B619D1C0}"/>
              </a:ext>
            </a:extLst>
          </p:cNvPr>
          <p:cNvGrpSpPr/>
          <p:nvPr/>
        </p:nvGrpSpPr>
        <p:grpSpPr>
          <a:xfrm>
            <a:off x="9402581" y="2160138"/>
            <a:ext cx="2779672" cy="554397"/>
            <a:chOff x="1800741" y="6353467"/>
            <a:chExt cx="3253859" cy="554397"/>
          </a:xfrm>
        </p:grpSpPr>
        <p:sp>
          <p:nvSpPr>
            <p:cNvPr id="12" name="object 3">
              <a:extLst>
                <a:ext uri="{FF2B5EF4-FFF2-40B4-BE49-F238E27FC236}">
                  <a16:creationId xmlns:a16="http://schemas.microsoft.com/office/drawing/2014/main" id="{738B778C-16C3-4606-55EB-CA31623D5D84}"/>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6">
              <a:extLst>
                <a:ext uri="{FF2B5EF4-FFF2-40B4-BE49-F238E27FC236}">
                  <a16:creationId xmlns:a16="http://schemas.microsoft.com/office/drawing/2014/main" id="{15F7A944-FBEB-F61C-5D17-A8CEB5029C8B}"/>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Fotocredits: </a:t>
              </a:r>
              <a:r>
                <a:rPr lang="en-GB" sz="1200" dirty="0" err="1"/>
                <a:t>Meridaunia</a:t>
              </a:r>
              <a:endParaRPr lang="en-GB" sz="1200" dirty="0"/>
            </a:p>
          </p:txBody>
        </p:sp>
      </p:grpSp>
      <p:sp>
        <p:nvSpPr>
          <p:cNvPr id="14" name="Text Placeholder 3">
            <a:extLst>
              <a:ext uri="{FF2B5EF4-FFF2-40B4-BE49-F238E27FC236}">
                <a16:creationId xmlns:a16="http://schemas.microsoft.com/office/drawing/2014/main" id="{9FB37E63-69A2-0FA9-3DAF-4FF44BA8796C}"/>
              </a:ext>
            </a:extLst>
          </p:cNvPr>
          <p:cNvSpPr txBox="1">
            <a:spLocks/>
          </p:cNvSpPr>
          <p:nvPr/>
        </p:nvSpPr>
        <p:spPr>
          <a:xfrm>
            <a:off x="629645" y="460753"/>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Adaptief hergebruik </a:t>
            </a:r>
          </a:p>
          <a:p>
            <a:pPr>
              <a:lnSpc>
                <a:spcPts val="3720"/>
              </a:lnSpc>
            </a:pPr>
            <a:r>
              <a:rPr lang="en-US" dirty="0"/>
              <a:t>en duurzaamheid – Gastvrijheid definiëren</a:t>
            </a:r>
          </a:p>
          <a:p>
            <a:pPr>
              <a:lnSpc>
                <a:spcPts val="3720"/>
              </a:lnSpc>
            </a:pPr>
            <a:endParaRPr lang="en-US" dirty="0"/>
          </a:p>
        </p:txBody>
      </p:sp>
      <p:sp>
        <p:nvSpPr>
          <p:cNvPr id="16" name="Text Placeholder 4">
            <a:extLst>
              <a:ext uri="{FF2B5EF4-FFF2-40B4-BE49-F238E27FC236}">
                <a16:creationId xmlns:a16="http://schemas.microsoft.com/office/drawing/2014/main" id="{18B11F83-9679-3F3A-8579-480E6F668F51}"/>
              </a:ext>
            </a:extLst>
          </p:cNvPr>
          <p:cNvSpPr txBox="1">
            <a:spLocks/>
          </p:cNvSpPr>
          <p:nvPr/>
        </p:nvSpPr>
        <p:spPr>
          <a:xfrm>
            <a:off x="629644" y="2712518"/>
            <a:ext cx="10432241"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Naam: </a:t>
            </a:r>
          </a:p>
          <a:p>
            <a:pPr indent="0">
              <a:lnSpc>
                <a:spcPts val="2240"/>
              </a:lnSpc>
              <a:buClr>
                <a:srgbClr val="459597"/>
              </a:buClr>
            </a:pPr>
            <a:r>
              <a:rPr lang="en-GB" sz="2200" dirty="0">
                <a:solidFill>
                  <a:srgbClr val="414141"/>
                </a:solidFill>
              </a:rPr>
              <a:t>Adaptief hergebruik en duurzaamheid </a:t>
            </a:r>
          </a:p>
          <a:p>
            <a:pPr indent="0">
              <a:lnSpc>
                <a:spcPts val="2240"/>
              </a:lnSpc>
              <a:buClr>
                <a:srgbClr val="459597"/>
              </a:buClr>
            </a:pPr>
            <a:r>
              <a:rPr lang="en-GB" sz="2200" dirty="0">
                <a:solidFill>
                  <a:srgbClr val="414141"/>
                </a:solidFill>
              </a:rPr>
              <a:t>– Gastvrijheid definiëren</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800" b="1" dirty="0">
                <a:solidFill>
                  <a:srgbClr val="EC7C69"/>
                </a:solidFill>
              </a:rPr>
              <a:t>Toepassen op onderwerp 1:</a:t>
            </a:r>
          </a:p>
          <a:p>
            <a:pPr indent="0">
              <a:lnSpc>
                <a:spcPts val="2240"/>
              </a:lnSpc>
              <a:buClr>
                <a:srgbClr val="459597"/>
              </a:buClr>
            </a:pPr>
            <a:r>
              <a:rPr lang="en-GB" sz="2200" dirty="0">
                <a:solidFill>
                  <a:srgbClr val="414141"/>
                </a:solidFill>
              </a:rPr>
              <a:t> Waarom adaptief hergebruik zinvol is – De video ondersteunt het idee dat het herbestemmen van oude gebouwen niet alleen grondstoffen bespaart, maar ook verhalen en waarde toevoegt aan alternatieve toeristische accommodaties. Het versterkt het concept dat erfgoedsites kunnen worden omgevormd tot duurzame, economisch levensvatbare toeristische troeven.</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cxnSp>
        <p:nvCxnSpPr>
          <p:cNvPr id="17" name="Straight Connector 16">
            <a:extLst>
              <a:ext uri="{FF2B5EF4-FFF2-40B4-BE49-F238E27FC236}">
                <a16:creationId xmlns:a16="http://schemas.microsoft.com/office/drawing/2014/main" id="{30AEC19C-11FF-2C90-4835-C8E6C194B4E1}"/>
              </a:ext>
            </a:extLst>
          </p:cNvPr>
          <p:cNvCxnSpPr>
            <a:cxnSpLocks/>
          </p:cNvCxnSpPr>
          <p:nvPr/>
        </p:nvCxnSpPr>
        <p:spPr>
          <a:xfrm>
            <a:off x="0" y="2039240"/>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86A2C7AF-76AE-5721-3240-F5A31E1E0897}"/>
              </a:ext>
            </a:extLst>
          </p:cNvPr>
          <p:cNvGrpSpPr/>
          <p:nvPr/>
        </p:nvGrpSpPr>
        <p:grpSpPr>
          <a:xfrm>
            <a:off x="9919506" y="146415"/>
            <a:ext cx="1751509" cy="1751509"/>
            <a:chOff x="9919506" y="146415"/>
            <a:chExt cx="1751509" cy="1751509"/>
          </a:xfrm>
        </p:grpSpPr>
        <p:sp>
          <p:nvSpPr>
            <p:cNvPr id="20" name="Oval 19">
              <a:extLst>
                <a:ext uri="{FF2B5EF4-FFF2-40B4-BE49-F238E27FC236}">
                  <a16:creationId xmlns:a16="http://schemas.microsoft.com/office/drawing/2014/main" id="{F0E67839-0098-FF75-B5B4-BF97293D1B7E}"/>
                </a:ext>
              </a:extLst>
            </p:cNvPr>
            <p:cNvSpPr/>
            <p:nvPr/>
          </p:nvSpPr>
          <p:spPr>
            <a:xfrm>
              <a:off x="9919506" y="146415"/>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Connector 3">
              <a:extLst>
                <a:ext uri="{FF2B5EF4-FFF2-40B4-BE49-F238E27FC236}">
                  <a16:creationId xmlns:a16="http://schemas.microsoft.com/office/drawing/2014/main" id="{7F898EE9-1B46-3C5B-AD8B-D1D1FBEDE34D}"/>
                </a:ext>
              </a:extLst>
            </p:cNvPr>
            <p:cNvSpPr/>
            <p:nvPr/>
          </p:nvSpPr>
          <p:spPr>
            <a:xfrm>
              <a:off x="9971736" y="287703"/>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t>Klik om de video te bekijken</a:t>
              </a:r>
            </a:p>
          </p:txBody>
        </p:sp>
      </p:grpSp>
      <p:sp>
        <p:nvSpPr>
          <p:cNvPr id="2" name="TextBox 1">
            <a:extLst>
              <a:ext uri="{FF2B5EF4-FFF2-40B4-BE49-F238E27FC236}">
                <a16:creationId xmlns:a16="http://schemas.microsoft.com/office/drawing/2014/main" id="{E4F40AE3-26BE-A4B8-03F9-576C946D8031}"/>
              </a:ext>
            </a:extLst>
          </p:cNvPr>
          <p:cNvSpPr txBox="1"/>
          <p:nvPr/>
        </p:nvSpPr>
        <p:spPr>
          <a:xfrm>
            <a:off x="629643" y="6000786"/>
            <a:ext cx="6432884" cy="369332"/>
          </a:xfrm>
          <a:prstGeom prst="rect">
            <a:avLst/>
          </a:prstGeom>
          <a:noFill/>
        </p:spPr>
        <p:txBody>
          <a:bodyPr wrap="square">
            <a:spAutoFit/>
          </a:bodyPr>
          <a:lstStyle/>
          <a:p>
            <a:r>
              <a:rPr lang="en-US" b="1" dirty="0">
                <a:solidFill>
                  <a:srgbClr val="414141"/>
                </a:solidFill>
              </a:rPr>
              <a:t>Link:</a:t>
            </a:r>
            <a:r>
              <a:rPr lang="it-IT" dirty="0">
                <a:solidFill>
                  <a:srgbClr val="459597"/>
                </a:solidFill>
                <a:hlinkClick r:id="rId2">
                  <a:extLst>
                    <a:ext uri="{A12FA001-AC4F-418D-AE19-62706E023703}">
                      <ahyp:hlinkClr xmlns:ahyp="http://schemas.microsoft.com/office/drawing/2018/hyperlinkcolor" val="tx"/>
                    </a:ext>
                  </a:extLst>
                </a:hlinkClick>
              </a:rPr>
              <a:t> https://www.youtube.com/watch?v=ka9qWKQz-P0</a:t>
            </a:r>
            <a:endParaRPr lang="en-US" dirty="0">
              <a:solidFill>
                <a:srgbClr val="459597"/>
              </a:solidFill>
            </a:endParaRPr>
          </a:p>
        </p:txBody>
      </p:sp>
      <p:sp>
        <p:nvSpPr>
          <p:cNvPr id="4" name="Slide Number Placeholder 5">
            <a:extLst>
              <a:ext uri="{FF2B5EF4-FFF2-40B4-BE49-F238E27FC236}">
                <a16:creationId xmlns:a16="http://schemas.microsoft.com/office/drawing/2014/main" id="{5AFFE228-0E2E-EAC0-2D88-5FC36D7AFACE}"/>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6</a:t>
            </a:fld>
            <a:endParaRPr lang="fr-CA" sz="1200" dirty="0"/>
          </a:p>
        </p:txBody>
      </p:sp>
    </p:spTree>
    <p:extLst>
      <p:ext uri="{BB962C8B-B14F-4D97-AF65-F5344CB8AC3E}">
        <p14:creationId xmlns:p14="http://schemas.microsoft.com/office/powerpoint/2010/main" val="2473396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98BDF-DB49-DD49-C77F-2F81696077E6}"/>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C110E-B086-1FE9-E012-6661939000D1}"/>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Digitaal hulpmiddel: </a:t>
            </a:r>
            <a:r>
              <a:rPr lang="en-US" b="0" dirty="0" err="1">
                <a:solidFill>
                  <a:srgbClr val="414141"/>
                </a:solidFill>
              </a:rPr>
              <a:t>HerO </a:t>
            </a:r>
            <a:r>
              <a:rPr lang="en-US" b="0" dirty="0">
                <a:solidFill>
                  <a:srgbClr val="414141"/>
                </a:solidFill>
              </a:rPr>
              <a:t>- Toolbox voor erfgoed en stedelijke ontwikkeling</a:t>
            </a:r>
          </a:p>
          <a:p>
            <a:pPr>
              <a:lnSpc>
                <a:spcPts val="3720"/>
              </a:lnSpc>
            </a:pPr>
            <a:endParaRPr lang="en-US" dirty="0"/>
          </a:p>
        </p:txBody>
      </p:sp>
      <p:sp>
        <p:nvSpPr>
          <p:cNvPr id="17" name="Text Placeholder 4">
            <a:extLst>
              <a:ext uri="{FF2B5EF4-FFF2-40B4-BE49-F238E27FC236}">
                <a16:creationId xmlns:a16="http://schemas.microsoft.com/office/drawing/2014/main" id="{151D2A37-D24E-4D04-289E-73A28D596FF7}"/>
              </a:ext>
            </a:extLst>
          </p:cNvPr>
          <p:cNvSpPr txBox="1">
            <a:spLocks/>
          </p:cNvSpPr>
          <p:nvPr/>
        </p:nvSpPr>
        <p:spPr>
          <a:xfrm>
            <a:off x="629645" y="1947802"/>
            <a:ext cx="645141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err="1">
                <a:solidFill>
                  <a:srgbClr val="414141"/>
                </a:solidFill>
              </a:rPr>
              <a:t>HerO </a:t>
            </a:r>
            <a:r>
              <a:rPr lang="en-GB" sz="2200" dirty="0">
                <a:solidFill>
                  <a:srgbClr val="414141"/>
                </a:solidFill>
              </a:rPr>
              <a:t>ondersteunt duurzame stedelijke ontwikkeling door middelen aan te bieden die zijn afgestemd op het beheer en hergebruik van historische gebouwen. Het is ontwikkeld in het kader van het URBACT II-programma en biedt lokale overheden, planners en projectontwikkelaars instrumenten om leegstaande of onderbenutte erfgoedgebouwen om te vormen tot troeven voor toerisme, cultuur en maatschappelijke betrokkenheid.</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b="1" dirty="0">
                <a:solidFill>
                  <a:srgbClr val="EC7C69"/>
                </a:solidFill>
              </a:rPr>
              <a:t>Evalueer het potentieel voor hergebruik</a:t>
            </a:r>
          </a:p>
          <a:p>
            <a:pPr indent="0">
              <a:lnSpc>
                <a:spcPts val="2240"/>
              </a:lnSpc>
              <a:buClr>
                <a:srgbClr val="459597"/>
              </a:buClr>
            </a:pPr>
            <a:r>
              <a:rPr lang="en-GB" sz="2200" dirty="0">
                <a:solidFill>
                  <a:srgbClr val="414141"/>
                </a:solidFill>
              </a:rPr>
              <a:t>Gebruik de zelfbeoordelingschecklists en casestudy's van de toolbox om mogelijkheden te identificeren voor het omvormen van verlaten gebouwen tot alternatieve accommodaties. Voorbeeld: Evalueer een historische school of boerderij op haalbaarheid op basis van de structurele staat, culturele waarde en economisch potentieel.</a:t>
            </a:r>
          </a:p>
          <a:p>
            <a:pPr indent="0">
              <a:lnSpc>
                <a:spcPts val="2240"/>
              </a:lnSpc>
              <a:buClr>
                <a:srgbClr val="459597"/>
              </a:buClr>
            </a:pPr>
            <a:endParaRPr lang="en-GB" sz="2200" dirty="0">
              <a:solidFill>
                <a:srgbClr val="414141"/>
              </a:solidFill>
            </a:endParaRPr>
          </a:p>
        </p:txBody>
      </p:sp>
      <p:pic>
        <p:nvPicPr>
          <p:cNvPr id="2" name="Picture 1">
            <a:extLst>
              <a:ext uri="{FF2B5EF4-FFF2-40B4-BE49-F238E27FC236}">
                <a16:creationId xmlns:a16="http://schemas.microsoft.com/office/drawing/2014/main" id="{BBCCE2D7-84C0-F60F-F71D-0EF4185809A4}"/>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7280751" y="2023973"/>
            <a:ext cx="4281603" cy="4849317"/>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pic>
        <p:nvPicPr>
          <p:cNvPr id="3" name="Immagine 6" descr="Immagine che contiene aria aperta, edificio, cielo, pianta&#10;&#10;Il contenuto generato dall&amp;#39;IA potrebbe non essere corretto.">
            <a:extLst>
              <a:ext uri="{FF2B5EF4-FFF2-40B4-BE49-F238E27FC236}">
                <a16:creationId xmlns:a16="http://schemas.microsoft.com/office/drawing/2014/main" id="{03D7B5A3-BA2B-6465-BFA7-DC5EC0B2EDF1}"/>
              </a:ext>
            </a:extLst>
          </p:cNvPr>
          <p:cNvPicPr>
            <a:picLocks noChangeAspect="1"/>
          </p:cNvPicPr>
          <p:nvPr/>
        </p:nvPicPr>
        <p:blipFill>
          <a:blip r:embed="rId3"/>
          <a:srcRect l="16217" r="16217"/>
          <a:stretch>
            <a:fillRect/>
          </a:stretch>
        </p:blipFill>
        <p:spPr>
          <a:xfrm flipH="1">
            <a:off x="7755047" y="3366645"/>
            <a:ext cx="3343725" cy="3491355"/>
          </a:xfrm>
          <a:prstGeom prst="rect">
            <a:avLst/>
          </a:prstGeom>
        </p:spPr>
      </p:pic>
      <p:sp>
        <p:nvSpPr>
          <p:cNvPr id="7" name="Oval 6">
            <a:extLst>
              <a:ext uri="{FF2B5EF4-FFF2-40B4-BE49-F238E27FC236}">
                <a16:creationId xmlns:a16="http://schemas.microsoft.com/office/drawing/2014/main" id="{BBFB0B3D-6B07-B828-63E1-7B752A27EE86}"/>
              </a:ext>
            </a:extLst>
          </p:cNvPr>
          <p:cNvSpPr/>
          <p:nvPr/>
        </p:nvSpPr>
        <p:spPr>
          <a:xfrm>
            <a:off x="9912624" y="1276080"/>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Connector 22">
            <a:extLst>
              <a:ext uri="{FF2B5EF4-FFF2-40B4-BE49-F238E27FC236}">
                <a16:creationId xmlns:a16="http://schemas.microsoft.com/office/drawing/2014/main" id="{D637D7CA-0792-178A-93F4-A54D6DB0402C}"/>
              </a:ext>
            </a:extLst>
          </p:cNvPr>
          <p:cNvSpPr/>
          <p:nvPr/>
        </p:nvSpPr>
        <p:spPr>
          <a:xfrm>
            <a:off x="9814707" y="1305997"/>
            <a:ext cx="1947341"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200" b="1" dirty="0">
                <a:solidFill>
                  <a:schemeClr val="bg2"/>
                </a:solidFill>
                <a:hlinkClick r:id="rId4">
                  <a:extLst>
                    <a:ext uri="{A12FA001-AC4F-418D-AE19-62706E023703}">
                      <ahyp:hlinkClr xmlns:ahyp="http://schemas.microsoft.com/office/drawing/2018/hyperlinkcolor" val="tx"/>
                    </a:ext>
                  </a:extLst>
                </a:hlinkClick>
              </a:rPr>
              <a:t>Klik om de tools te downloaden</a:t>
            </a:r>
            <a:endParaRPr lang="en-IE" sz="2200" b="1" dirty="0">
              <a:solidFill>
                <a:schemeClr val="bg2"/>
              </a:solidFill>
              <a:ea typeface="Calibri"/>
              <a:cs typeface="Calibri"/>
              <a:hlinkClick r:id="rId4">
                <a:extLst>
                  <a:ext uri="{A12FA001-AC4F-418D-AE19-62706E023703}">
                    <ahyp:hlinkClr xmlns:ahyp="http://schemas.microsoft.com/office/drawing/2018/hyperlinkcolor" val="tx"/>
                  </a:ext>
                </a:extLst>
              </a:hlinkClick>
            </a:endParaRPr>
          </a:p>
        </p:txBody>
      </p:sp>
      <p:cxnSp>
        <p:nvCxnSpPr>
          <p:cNvPr id="9" name="Straight Connector 8">
            <a:extLst>
              <a:ext uri="{FF2B5EF4-FFF2-40B4-BE49-F238E27FC236}">
                <a16:creationId xmlns:a16="http://schemas.microsoft.com/office/drawing/2014/main" id="{3108D802-6B59-5756-7CF2-077B15559398}"/>
              </a:ext>
            </a:extLst>
          </p:cNvPr>
          <p:cNvCxnSpPr>
            <a:cxnSpLocks/>
          </p:cNvCxnSpPr>
          <p:nvPr/>
        </p:nvCxnSpPr>
        <p:spPr>
          <a:xfrm>
            <a:off x="0" y="1606104"/>
            <a:ext cx="752374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4729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4D3D2-7EEF-7B63-BBB1-70F07A29B3D3}"/>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D3DF136E-B16F-3E5E-65ED-74FBF5250747}"/>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Digitaal hulpmiddel: </a:t>
            </a:r>
            <a:r>
              <a:rPr lang="en-US" b="0" dirty="0" err="1">
                <a:solidFill>
                  <a:srgbClr val="414141"/>
                </a:solidFill>
              </a:rPr>
              <a:t>HerO </a:t>
            </a:r>
            <a:r>
              <a:rPr lang="en-US" b="0" dirty="0">
                <a:solidFill>
                  <a:srgbClr val="414141"/>
                </a:solidFill>
              </a:rPr>
              <a:t>- Toolbox voor erfgoed en stedelijke ontwikkeling</a:t>
            </a:r>
          </a:p>
          <a:p>
            <a:pPr>
              <a:lnSpc>
                <a:spcPts val="3720"/>
              </a:lnSpc>
            </a:pPr>
            <a:endParaRPr lang="en-US" dirty="0"/>
          </a:p>
        </p:txBody>
      </p:sp>
      <p:cxnSp>
        <p:nvCxnSpPr>
          <p:cNvPr id="15" name="Straight Connector 14">
            <a:extLst>
              <a:ext uri="{FF2B5EF4-FFF2-40B4-BE49-F238E27FC236}">
                <a16:creationId xmlns:a16="http://schemas.microsoft.com/office/drawing/2014/main" id="{6BD9808A-CED3-E574-B3B1-A20A4F084EC7}"/>
              </a:ext>
            </a:extLst>
          </p:cNvPr>
          <p:cNvCxnSpPr>
            <a:cxnSpLocks/>
          </p:cNvCxnSpPr>
          <p:nvPr/>
        </p:nvCxnSpPr>
        <p:spPr>
          <a:xfrm>
            <a:off x="0" y="1606104"/>
            <a:ext cx="752374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B27E735F-8106-A933-7A92-D8E46908B7B8}"/>
              </a:ext>
            </a:extLst>
          </p:cNvPr>
          <p:cNvSpPr txBox="1">
            <a:spLocks/>
          </p:cNvSpPr>
          <p:nvPr/>
        </p:nvSpPr>
        <p:spPr>
          <a:xfrm>
            <a:off x="629646" y="2143190"/>
            <a:ext cx="689410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b="1" dirty="0">
                <a:solidFill>
                  <a:srgbClr val="EC7C69"/>
                </a:solidFill>
              </a:rPr>
              <a:t>Duurzaamheid en behoeften van de gemeenschap integreren</a:t>
            </a:r>
          </a:p>
          <a:p>
            <a:pPr indent="0">
              <a:lnSpc>
                <a:spcPts val="2240"/>
              </a:lnSpc>
              <a:buClr>
                <a:srgbClr val="459597"/>
              </a:buClr>
            </a:pPr>
            <a:r>
              <a:rPr lang="en-GB" sz="2200" dirty="0">
                <a:solidFill>
                  <a:srgbClr val="414141"/>
                </a:solidFill>
              </a:rPr>
              <a:t>Bekijk richtlijnen voor het afstemmen van adaptieve hergebruikprojecten op bredere stedelijke duurzaamheidsdoelstellingen, waaronder sociale inclusie en economische revitalisering. </a:t>
            </a:r>
          </a:p>
          <a:p>
            <a:pPr indent="0">
              <a:buClr>
                <a:srgbClr val="459597"/>
              </a:buClr>
            </a:pPr>
            <a:endParaRPr lang="en-GB" sz="800" dirty="0">
              <a:solidFill>
                <a:srgbClr val="414141"/>
              </a:solidFill>
            </a:endParaRPr>
          </a:p>
          <a:p>
            <a:pPr indent="0">
              <a:lnSpc>
                <a:spcPts val="2240"/>
              </a:lnSpc>
              <a:buClr>
                <a:srgbClr val="459597"/>
              </a:buClr>
            </a:pPr>
            <a:r>
              <a:rPr lang="en-GB" sz="2200" b="1" dirty="0">
                <a:solidFill>
                  <a:srgbClr val="414141"/>
                </a:solidFill>
              </a:rPr>
              <a:t>Tip: </a:t>
            </a:r>
            <a:r>
              <a:rPr lang="en-GB" sz="2200" i="1" dirty="0">
                <a:solidFill>
                  <a:srgbClr val="414141"/>
                </a:solidFill>
              </a:rPr>
              <a:t>Gebruik het gedeelte over geïntegreerde planning om hergebruikprojecten af te stemmen op de prioriteiten van de lokale gemeenschap en milieuverplichtingen.</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b="1" dirty="0">
                <a:solidFill>
                  <a:srgbClr val="EC7C69"/>
                </a:solidFill>
              </a:rPr>
              <a:t>Biedt praktische hulpmiddelen</a:t>
            </a:r>
          </a:p>
          <a:p>
            <a:pPr indent="0">
              <a:lnSpc>
                <a:spcPts val="2240"/>
              </a:lnSpc>
              <a:buClr>
                <a:srgbClr val="459597"/>
              </a:buClr>
            </a:pPr>
            <a:r>
              <a:rPr lang="en-GB" sz="2200" dirty="0">
                <a:solidFill>
                  <a:srgbClr val="414141"/>
                </a:solidFill>
              </a:rPr>
              <a:t>Bijvoorbeeld 'sjablonen voor beheerplannen' en 'rapporten over goede praktijken' met praktische strategieën van andere EU-steden die hergebruik in erfgoedgebieden met succes hebben geïmplementeerd. Ideaal voor kleine toeristische ondernemers, DMO's en gemeenten die op een duurzame manier willen innoveren.</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4" name="Freeform 3">
            <a:extLst>
              <a:ext uri="{FF2B5EF4-FFF2-40B4-BE49-F238E27FC236}">
                <a16:creationId xmlns:a16="http://schemas.microsoft.com/office/drawing/2014/main" id="{7BA141C4-51F0-F4CE-3A55-93F1FFD1592D}"/>
              </a:ext>
            </a:extLst>
          </p:cNvPr>
          <p:cNvSpPr/>
          <p:nvPr/>
        </p:nvSpPr>
        <p:spPr>
          <a:xfrm rot="10800000">
            <a:off x="7853307" y="0"/>
            <a:ext cx="4089343" cy="5316321"/>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60982" r="-51566"/>
            </a:stretch>
          </a:blipFill>
        </p:spPr>
        <p:txBody>
          <a:bodyPr wrap="square" lIns="0" tIns="0" rIns="0" bIns="0" rtlCol="0">
            <a:noAutofit/>
          </a:bodyPr>
          <a:lstStyle/>
          <a:p>
            <a:endParaRPr>
              <a:solidFill>
                <a:srgbClr val="459597"/>
              </a:solidFill>
            </a:endParaRPr>
          </a:p>
        </p:txBody>
      </p:sp>
      <p:sp>
        <p:nvSpPr>
          <p:cNvPr id="6" name="Slide Number Placeholder 5">
            <a:extLst>
              <a:ext uri="{FF2B5EF4-FFF2-40B4-BE49-F238E27FC236}">
                <a16:creationId xmlns:a16="http://schemas.microsoft.com/office/drawing/2014/main" id="{76B1D52F-F9FC-C0C2-7B02-1CA3064BE9F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spTree>
    <p:extLst>
      <p:ext uri="{BB962C8B-B14F-4D97-AF65-F5344CB8AC3E}">
        <p14:creationId xmlns:p14="http://schemas.microsoft.com/office/powerpoint/2010/main" val="2664930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0020387E-6375-1191-B189-37DFAF780D65}"/>
              </a:ext>
            </a:extLst>
          </p:cNvPr>
          <p:cNvPicPr>
            <a:picLocks noGrp="1" noChangeAspect="1"/>
          </p:cNvPicPr>
          <p:nvPr>
            <p:ph type="pic" sz="quarter" idx="73"/>
          </p:nvPr>
        </p:nvPicPr>
        <p:blipFill>
          <a:blip r:embed="rId2"/>
          <a:srcRect l="2003" r="2003"/>
          <a:stretch>
            <a:fillRect/>
          </a:stretch>
        </p:blipFill>
        <p:spPr/>
      </p:pic>
      <p:sp>
        <p:nvSpPr>
          <p:cNvPr id="3" name="Text Placeholder 2">
            <a:extLst>
              <a:ext uri="{FF2B5EF4-FFF2-40B4-BE49-F238E27FC236}">
                <a16:creationId xmlns:a16="http://schemas.microsoft.com/office/drawing/2014/main" id="{CE38E276-227A-63EC-D34E-B71F75ECED97}"/>
              </a:ext>
            </a:extLst>
          </p:cNvPr>
          <p:cNvSpPr>
            <a:spLocks noGrp="1"/>
          </p:cNvSpPr>
          <p:nvPr>
            <p:ph type="body" sz="quarter" idx="42"/>
          </p:nvPr>
        </p:nvSpPr>
        <p:spPr/>
        <p:txBody>
          <a:bodyPr/>
          <a:lstStyle/>
          <a:p>
            <a:r>
              <a:rPr lang="en-GB"/>
              <a:t>IERLAND</a:t>
            </a:r>
          </a:p>
        </p:txBody>
      </p:sp>
      <p:pic>
        <p:nvPicPr>
          <p:cNvPr id="14" name="Picture Placeholder 13">
            <a:extLst>
              <a:ext uri="{FF2B5EF4-FFF2-40B4-BE49-F238E27FC236}">
                <a16:creationId xmlns:a16="http://schemas.microsoft.com/office/drawing/2014/main" id="{4733009B-E30C-1EA3-E81B-946269E44388}"/>
              </a:ext>
            </a:extLst>
          </p:cNvPr>
          <p:cNvPicPr>
            <a:picLocks noGrp="1" noChangeAspect="1"/>
          </p:cNvPicPr>
          <p:nvPr>
            <p:ph type="pic" sz="quarter" idx="74"/>
          </p:nvPr>
        </p:nvPicPr>
        <p:blipFill>
          <a:blip r:embed="rId3"/>
          <a:srcRect t="27993" b="27993"/>
          <a:stretch>
            <a:fillRect/>
          </a:stretch>
        </p:blipFill>
        <p:spPr/>
      </p:pic>
      <p:pic>
        <p:nvPicPr>
          <p:cNvPr id="12" name="Picture Placeholder 11">
            <a:extLst>
              <a:ext uri="{FF2B5EF4-FFF2-40B4-BE49-F238E27FC236}">
                <a16:creationId xmlns:a16="http://schemas.microsoft.com/office/drawing/2014/main" id="{5600C4CC-171F-A309-671E-23A4A96279AA}"/>
              </a:ext>
            </a:extLst>
          </p:cNvPr>
          <p:cNvPicPr>
            <a:picLocks noGrp="1" noChangeAspect="1"/>
          </p:cNvPicPr>
          <p:nvPr>
            <p:ph type="pic" sz="quarter" idx="75"/>
          </p:nvPr>
        </p:nvPicPr>
        <p:blipFill>
          <a:blip r:embed="rId4"/>
          <a:srcRect t="5987" b="5987"/>
          <a:stretch>
            <a:fillRect/>
          </a:stretch>
        </p:blipFill>
        <p:spPr/>
      </p:pic>
      <p:pic>
        <p:nvPicPr>
          <p:cNvPr id="16" name="Picture Placeholder 15">
            <a:extLst>
              <a:ext uri="{FF2B5EF4-FFF2-40B4-BE49-F238E27FC236}">
                <a16:creationId xmlns:a16="http://schemas.microsoft.com/office/drawing/2014/main" id="{7D8A4C86-E964-C3A2-9D3D-1CB9AE200AF8}"/>
              </a:ext>
            </a:extLst>
          </p:cNvPr>
          <p:cNvPicPr>
            <a:picLocks noGrp="1" noChangeAspect="1"/>
          </p:cNvPicPr>
          <p:nvPr>
            <p:ph type="pic" sz="quarter" idx="76"/>
          </p:nvPr>
        </p:nvPicPr>
        <p:blipFill>
          <a:blip r:embed="rId5"/>
          <a:srcRect t="4235" b="4235"/>
          <a:stretch>
            <a:fillRect/>
          </a:stretch>
        </p:blipFill>
        <p:spPr/>
      </p:pic>
      <p:sp>
        <p:nvSpPr>
          <p:cNvPr id="7" name="Text Placeholder 6">
            <a:extLst>
              <a:ext uri="{FF2B5EF4-FFF2-40B4-BE49-F238E27FC236}">
                <a16:creationId xmlns:a16="http://schemas.microsoft.com/office/drawing/2014/main" id="{08D4CCFB-FA02-EF18-8CC4-1EB777E89F4F}"/>
              </a:ext>
            </a:extLst>
          </p:cNvPr>
          <p:cNvSpPr>
            <a:spLocks noGrp="1"/>
          </p:cNvSpPr>
          <p:nvPr>
            <p:ph type="body" sz="quarter" idx="65"/>
          </p:nvPr>
        </p:nvSpPr>
        <p:spPr/>
        <p:txBody>
          <a:bodyPr/>
          <a:lstStyle/>
          <a:p>
            <a:pPr algn="ctr"/>
            <a:r>
              <a:rPr lang="en-GB" sz="1200" dirty="0"/>
              <a:t>Fotocredits: </a:t>
            </a:r>
          </a:p>
          <a:p>
            <a:pPr algn="ctr"/>
            <a:r>
              <a:rPr lang="en-US" sz="1200" dirty="0"/>
              <a:t>The Hidden Haven, Cork, Ierland</a:t>
            </a:r>
            <a:endParaRPr lang="en-GB" sz="1200" dirty="0"/>
          </a:p>
        </p:txBody>
      </p:sp>
      <p:pic>
        <p:nvPicPr>
          <p:cNvPr id="8" name="Picture 7">
            <a:extLst>
              <a:ext uri="{FF2B5EF4-FFF2-40B4-BE49-F238E27FC236}">
                <a16:creationId xmlns:a16="http://schemas.microsoft.com/office/drawing/2014/main" id="{031FBDE8-6344-ED4D-6DF3-A71162B24FE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526982" y="2958192"/>
            <a:ext cx="665018" cy="399011"/>
          </a:xfrm>
          <a:prstGeom prst="rect">
            <a:avLst/>
          </a:prstGeom>
        </p:spPr>
      </p:pic>
      <p:sp>
        <p:nvSpPr>
          <p:cNvPr id="2" name="Slide Number Placeholder 5">
            <a:extLst>
              <a:ext uri="{FF2B5EF4-FFF2-40B4-BE49-F238E27FC236}">
                <a16:creationId xmlns:a16="http://schemas.microsoft.com/office/drawing/2014/main" id="{D69D7A7A-4182-9913-AC5D-1E18E65463F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spTree>
    <p:extLst>
      <p:ext uri="{BB962C8B-B14F-4D97-AF65-F5344CB8AC3E}">
        <p14:creationId xmlns:p14="http://schemas.microsoft.com/office/powerpoint/2010/main" val="129616902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AD8B758-2E0A-4FDD-967B-F710820D9595}"/>
</file>

<file path=docProps/app.xml><?xml version="1.0" encoding="utf-8"?>
<Properties xmlns="http://schemas.openxmlformats.org/officeDocument/2006/extended-properties" xmlns:vt="http://schemas.openxmlformats.org/officeDocument/2006/docPropsVTypes">
  <TotalTime>404</TotalTime>
  <Words>1649</Words>
  <Application>Microsoft Office PowerPoint</Application>
  <PresentationFormat>Widescreen</PresentationFormat>
  <Paragraphs>152</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docId:95ECC0ACFC140FE47113595C46814283</cp:keywords>
  <cp:lastModifiedBy>Kjartan Bollason</cp:lastModifiedBy>
  <cp:revision>247</cp:revision>
  <dcterms:created xsi:type="dcterms:W3CDTF">2020-10-14T13:32:04Z</dcterms:created>
  <dcterms:modified xsi:type="dcterms:W3CDTF">2026-02-11T09:43:44Z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