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58"/>
  </p:notesMasterIdLst>
  <p:sldIdLst>
    <p:sldId id="6454" r:id="rId5"/>
    <p:sldId id="7695" r:id="rId6"/>
    <p:sldId id="7696" r:id="rId7"/>
    <p:sldId id="7754" r:id="rId8"/>
    <p:sldId id="6455" r:id="rId9"/>
    <p:sldId id="7710" r:id="rId10"/>
    <p:sldId id="7713" r:id="rId11"/>
    <p:sldId id="7714" r:id="rId12"/>
    <p:sldId id="7716" r:id="rId13"/>
    <p:sldId id="6443" r:id="rId14"/>
    <p:sldId id="7717" r:id="rId15"/>
    <p:sldId id="7718" r:id="rId16"/>
    <p:sldId id="7719" r:id="rId17"/>
    <p:sldId id="7711" r:id="rId18"/>
    <p:sldId id="7720" r:id="rId19"/>
    <p:sldId id="7721" r:id="rId20"/>
    <p:sldId id="7722" r:id="rId21"/>
    <p:sldId id="7723" r:id="rId22"/>
    <p:sldId id="7724" r:id="rId23"/>
    <p:sldId id="7725" r:id="rId24"/>
    <p:sldId id="7726" r:id="rId25"/>
    <p:sldId id="7728" r:id="rId26"/>
    <p:sldId id="6506" r:id="rId27"/>
    <p:sldId id="7727" r:id="rId28"/>
    <p:sldId id="7729" r:id="rId29"/>
    <p:sldId id="6508" r:id="rId30"/>
    <p:sldId id="7730" r:id="rId31"/>
    <p:sldId id="7731" r:id="rId32"/>
    <p:sldId id="7732" r:id="rId33"/>
    <p:sldId id="7733" r:id="rId34"/>
    <p:sldId id="7734" r:id="rId35"/>
    <p:sldId id="7735" r:id="rId36"/>
    <p:sldId id="6524" r:id="rId37"/>
    <p:sldId id="6525" r:id="rId38"/>
    <p:sldId id="7736" r:id="rId39"/>
    <p:sldId id="7742" r:id="rId40"/>
    <p:sldId id="6500" r:id="rId41"/>
    <p:sldId id="7743" r:id="rId42"/>
    <p:sldId id="6502" r:id="rId43"/>
    <p:sldId id="7745" r:id="rId44"/>
    <p:sldId id="7746" r:id="rId45"/>
    <p:sldId id="7737" r:id="rId46"/>
    <p:sldId id="7747" r:id="rId47"/>
    <p:sldId id="7738" r:id="rId48"/>
    <p:sldId id="7751" r:id="rId49"/>
    <p:sldId id="7748" r:id="rId50"/>
    <p:sldId id="7749" r:id="rId51"/>
    <p:sldId id="7750" r:id="rId52"/>
    <p:sldId id="6522" r:id="rId53"/>
    <p:sldId id="7741" r:id="rId54"/>
    <p:sldId id="7740" r:id="rId55"/>
    <p:sldId id="7739" r:id="rId56"/>
    <p:sldId id="7702"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AC5C0C-A832-9207-444C-F7B11B4E8A97}" name="Laura Magan (MMS,Ireland)" initials="LM" userId="S::Laura@momentumconsulting.ie::c3f3bbb9-9632-4ba0-9147-5662ad5f24a3" providerId="AD"/>
  <p188:author id="{5F7D6D1E-1627-C361-10E7-F5411C5295C7}" name="Kjartan Bollason - HOL" initials="KB" userId="S::kjartan@holar.is::1445eabb-cb7d-4a40-93f8-3a9d43ef6b96" providerId="AD"/>
  <p188:author id="{5B06AF7F-A50A-6EBB-BDEF-B338F78A1AA6}" name="Magnea Elínardóttir" initials="ME" userId="da796e0a37551b5d"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414141"/>
    <a:srgbClr val="EC7C69"/>
    <a:srgbClr val="64AFAF"/>
    <a:srgbClr val="FBA63B"/>
    <a:srgbClr val="82CCCA"/>
    <a:srgbClr val="F8F8F8"/>
    <a:srgbClr val="000000"/>
    <a:srgbClr val="E5BEAC"/>
    <a:srgbClr val="0C46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3" autoAdjust="0"/>
    <p:restoredTop sz="94243" autoAdjust="0"/>
  </p:normalViewPr>
  <p:slideViewPr>
    <p:cSldViewPr snapToGrid="0" snapToObjects="1">
      <p:cViewPr varScale="1">
        <p:scale>
          <a:sx n="103" d="100"/>
          <a:sy n="103" d="100"/>
        </p:scale>
        <p:origin x="534" y="10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 om de hoofdtekststijlen te bewerken</a:t>
            </a:r>
          </a:p>
          <a:p>
            <a:pPr lvl="1"/>
            <a:r>
              <a:rPr lang="en-GB"/>
              <a:t>Tweede niveau</a:t>
            </a:r>
          </a:p>
          <a:p>
            <a:pPr lvl="2"/>
            <a:r>
              <a:rPr lang="en-GB"/>
              <a:t>Derde niveau</a:t>
            </a:r>
          </a:p>
          <a:p>
            <a:pPr lvl="3"/>
            <a:r>
              <a:rPr lang="en-GB"/>
              <a:t>Vierde niveau</a:t>
            </a:r>
          </a:p>
          <a:p>
            <a:pPr lvl="4"/>
            <a:r>
              <a:rPr lang="en-GB"/>
              <a:t>Vijfde niveau</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chemeClr val="bg1"/>
                </a:solidFill>
                <a:effectLst/>
                <a:latin typeface="+mn-lt"/>
                <a:ea typeface="+mn-ea"/>
                <a:cs typeface="+mn-cs"/>
                <a:sym typeface="Quattrocento Sans"/>
              </a:rPr>
              <a:t>Epic Stays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dirty="0"/>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AEA049-F2C3-AE86-2B2C-89445D602D89}"/>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3">
            <a:extLst>
              <a:ext uri="{FF2B5EF4-FFF2-40B4-BE49-F238E27FC236}">
                <a16:creationId xmlns:a16="http://schemas.microsoft.com/office/drawing/2014/main" id="{AAE20084-90FF-A3CF-636C-9F817215FA9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6" name="Freeform 5">
            <a:extLst>
              <a:ext uri="{FF2B5EF4-FFF2-40B4-BE49-F238E27FC236}">
                <a16:creationId xmlns:a16="http://schemas.microsoft.com/office/drawing/2014/main" id="{06B7B252-07F0-9B7E-F15D-9D57D9FAA52E}"/>
              </a:ext>
            </a:extLst>
          </p:cNvPr>
          <p:cNvSpPr/>
          <p:nvPr userDrawn="1"/>
        </p:nvSpPr>
        <p:spPr>
          <a:xfrm rot="16200000">
            <a:off x="2292718" y="-1255664"/>
            <a:ext cx="5365386" cy="9950822"/>
          </a:xfrm>
          <a:custGeom>
            <a:avLst/>
            <a:gdLst>
              <a:gd name="connsiteX0" fmla="*/ 6169486 w 6169486"/>
              <a:gd name="connsiteY0" fmla="*/ 2360940 h 11442131"/>
              <a:gd name="connsiteX1" fmla="*/ 6169486 w 6169486"/>
              <a:gd name="connsiteY1" fmla="*/ 3979283 h 11442131"/>
              <a:gd name="connsiteX2" fmla="*/ 6169486 w 6169486"/>
              <a:gd name="connsiteY2" fmla="*/ 6173285 h 11442131"/>
              <a:gd name="connsiteX3" fmla="*/ 6169486 w 6169486"/>
              <a:gd name="connsiteY3" fmla="*/ 6368076 h 11442131"/>
              <a:gd name="connsiteX4" fmla="*/ 6169486 w 6169486"/>
              <a:gd name="connsiteY4" fmla="*/ 7791628 h 11442131"/>
              <a:gd name="connsiteX5" fmla="*/ 6163048 w 6169486"/>
              <a:gd name="connsiteY5" fmla="*/ 7791628 h 11442131"/>
              <a:gd name="connsiteX6" fmla="*/ 6169486 w 6169486"/>
              <a:gd name="connsiteY6" fmla="*/ 7986419 h 11442131"/>
              <a:gd name="connsiteX7" fmla="*/ 3084743 w 6169486"/>
              <a:gd name="connsiteY7" fmla="*/ 11442131 h 11442131"/>
              <a:gd name="connsiteX8" fmla="*/ 1 w 6169486"/>
              <a:gd name="connsiteY8" fmla="*/ 7986419 h 11442131"/>
              <a:gd name="connsiteX9" fmla="*/ 6440 w 6169486"/>
              <a:gd name="connsiteY9" fmla="*/ 7791628 h 11442131"/>
              <a:gd name="connsiteX10" fmla="*/ 1 w 6169486"/>
              <a:gd name="connsiteY10" fmla="*/ 7791628 h 11442131"/>
              <a:gd name="connsiteX11" fmla="*/ 1 w 6169486"/>
              <a:gd name="connsiteY11" fmla="*/ 6368076 h 11442131"/>
              <a:gd name="connsiteX12" fmla="*/ 1 w 6169486"/>
              <a:gd name="connsiteY12" fmla="*/ 6173285 h 11442131"/>
              <a:gd name="connsiteX13" fmla="*/ 1 w 6169486"/>
              <a:gd name="connsiteY13" fmla="*/ 5625507 h 11442131"/>
              <a:gd name="connsiteX14" fmla="*/ 0 w 6169486"/>
              <a:gd name="connsiteY14" fmla="*/ 5625479 h 11442131"/>
              <a:gd name="connsiteX15" fmla="*/ 1 w 6169486"/>
              <a:gd name="connsiteY15" fmla="*/ 5625330 h 11442131"/>
              <a:gd name="connsiteX16" fmla="*/ 1 w 6169486"/>
              <a:gd name="connsiteY16" fmla="*/ 5430689 h 11442131"/>
              <a:gd name="connsiteX17" fmla="*/ 0 w 6169486"/>
              <a:gd name="connsiteY17" fmla="*/ 5430689 h 11442131"/>
              <a:gd name="connsiteX18" fmla="*/ 0 w 6169486"/>
              <a:gd name="connsiteY18" fmla="*/ 4007136 h 11442131"/>
              <a:gd name="connsiteX19" fmla="*/ 0 w 6169486"/>
              <a:gd name="connsiteY19" fmla="*/ 3812346 h 11442131"/>
              <a:gd name="connsiteX20" fmla="*/ 0 w 6169486"/>
              <a:gd name="connsiteY20" fmla="*/ 1618343 h 11442131"/>
              <a:gd name="connsiteX21" fmla="*/ 0 w 6169486"/>
              <a:gd name="connsiteY21" fmla="*/ 0 h 11442131"/>
              <a:gd name="connsiteX22" fmla="*/ 6169485 w 6169486"/>
              <a:gd name="connsiteY22" fmla="*/ 0 h 11442131"/>
              <a:gd name="connsiteX23" fmla="*/ 6169485 w 6169486"/>
              <a:gd name="connsiteY23" fmla="*/ 1618343 h 11442131"/>
              <a:gd name="connsiteX24" fmla="*/ 6169485 w 6169486"/>
              <a:gd name="connsiteY24" fmla="*/ 2360940 h 11442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9486" h="11442131">
                <a:moveTo>
                  <a:pt x="6169486" y="2360940"/>
                </a:moveTo>
                <a:lnTo>
                  <a:pt x="6169486" y="3979283"/>
                </a:lnTo>
                <a:lnTo>
                  <a:pt x="6169486" y="6173285"/>
                </a:lnTo>
                <a:lnTo>
                  <a:pt x="6169486" y="6368076"/>
                </a:lnTo>
                <a:lnTo>
                  <a:pt x="6169486" y="7791628"/>
                </a:lnTo>
                <a:lnTo>
                  <a:pt x="6163048" y="7791628"/>
                </a:lnTo>
                <a:cubicBezTo>
                  <a:pt x="6169486" y="7856559"/>
                  <a:pt x="6169486" y="7921492"/>
                  <a:pt x="6169486" y="7986419"/>
                </a:cubicBezTo>
                <a:cubicBezTo>
                  <a:pt x="6169486" y="9898246"/>
                  <a:pt x="4791336" y="11442131"/>
                  <a:pt x="3084743" y="11442131"/>
                </a:cubicBezTo>
                <a:cubicBezTo>
                  <a:pt x="1378155" y="11442131"/>
                  <a:pt x="1" y="9891026"/>
                  <a:pt x="1" y="7986419"/>
                </a:cubicBezTo>
                <a:cubicBezTo>
                  <a:pt x="1" y="7921491"/>
                  <a:pt x="1" y="7849343"/>
                  <a:pt x="6440" y="7791628"/>
                </a:cubicBezTo>
                <a:lnTo>
                  <a:pt x="1" y="7791628"/>
                </a:lnTo>
                <a:lnTo>
                  <a:pt x="1" y="6368076"/>
                </a:lnTo>
                <a:lnTo>
                  <a:pt x="1" y="6173285"/>
                </a:lnTo>
                <a:lnTo>
                  <a:pt x="1" y="5625507"/>
                </a:lnTo>
                <a:lnTo>
                  <a:pt x="0" y="5625479"/>
                </a:lnTo>
                <a:lnTo>
                  <a:pt x="1" y="5625330"/>
                </a:lnTo>
                <a:lnTo>
                  <a:pt x="1" y="5430689"/>
                </a:lnTo>
                <a:lnTo>
                  <a:pt x="0" y="5430689"/>
                </a:lnTo>
                <a:lnTo>
                  <a:pt x="0" y="4007136"/>
                </a:lnTo>
                <a:lnTo>
                  <a:pt x="0" y="3812346"/>
                </a:lnTo>
                <a:lnTo>
                  <a:pt x="0" y="1618343"/>
                </a:lnTo>
                <a:lnTo>
                  <a:pt x="0" y="0"/>
                </a:lnTo>
                <a:lnTo>
                  <a:pt x="6169485" y="0"/>
                </a:lnTo>
                <a:lnTo>
                  <a:pt x="6169485" y="1618343"/>
                </a:lnTo>
                <a:lnTo>
                  <a:pt x="6169485" y="236094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8" name="Straight Connector 7">
            <a:extLst>
              <a:ext uri="{FF2B5EF4-FFF2-40B4-BE49-F238E27FC236}">
                <a16:creationId xmlns:a16="http://schemas.microsoft.com/office/drawing/2014/main" id="{ADF3A9D0-67CC-0D83-09BF-0D860F0B4E6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F6FE6719-9B71-10AD-8513-9363A37C9A9D}"/>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
        <p:nvSpPr>
          <p:cNvPr id="10" name="Slide Number Placeholder 5">
            <a:extLst>
              <a:ext uri="{FF2B5EF4-FFF2-40B4-BE49-F238E27FC236}">
                <a16:creationId xmlns:a16="http://schemas.microsoft.com/office/drawing/2014/main" id="{104CFFDF-C57A-EAF7-BEE2-0047D354076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dirty="0"/>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dirty="0"/>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dirty="0"/>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dirty="0"/>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dirty="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dirty="0"/>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32" name="Freeform 31">
            <a:extLst>
              <a:ext uri="{FF2B5EF4-FFF2-40B4-BE49-F238E27FC236}">
                <a16:creationId xmlns:a16="http://schemas.microsoft.com/office/drawing/2014/main" id="{2D736AF3-91E9-7832-E3A0-A4717E9038C2}"/>
              </a:ext>
            </a:extLst>
          </p:cNvPr>
          <p:cNvSpPr/>
          <p:nvPr userDrawn="1"/>
        </p:nvSpPr>
        <p:spPr>
          <a:xfrm rot="16200000">
            <a:off x="586095" y="2388918"/>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chemeClr val="accent2"/>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29" name="Freeform 28">
            <a:extLst>
              <a:ext uri="{FF2B5EF4-FFF2-40B4-BE49-F238E27FC236}">
                <a16:creationId xmlns:a16="http://schemas.microsoft.com/office/drawing/2014/main" id="{33201179-718A-9347-BABA-D634D962C8D9}"/>
              </a:ext>
            </a:extLst>
          </p:cNvPr>
          <p:cNvSpPr>
            <a:spLocks noGrp="1"/>
          </p:cNvSpPr>
          <p:nvPr>
            <p:ph type="pic" sz="quarter" idx="34"/>
          </p:nvPr>
        </p:nvSpPr>
        <p:spPr>
          <a:xfrm>
            <a:off x="-4485" y="435943"/>
            <a:ext cx="5974236" cy="3624947"/>
          </a:xfrm>
          <a:custGeom>
            <a:avLst/>
            <a:gdLst>
              <a:gd name="connsiteX0" fmla="*/ 0 w 5974236"/>
              <a:gd name="connsiteY0" fmla="*/ 0 h 3624947"/>
              <a:gd name="connsiteX1" fmla="*/ 4056490 w 5974236"/>
              <a:gd name="connsiteY1" fmla="*/ 0 h 3624947"/>
              <a:gd name="connsiteX2" fmla="*/ 4056490 w 5974236"/>
              <a:gd name="connsiteY2" fmla="*/ 3790 h 3624947"/>
              <a:gd name="connsiteX3" fmla="*/ 4158820 w 5974236"/>
              <a:gd name="connsiteY3" fmla="*/ 0 h 3624947"/>
              <a:gd name="connsiteX4" fmla="*/ 5974236 w 5974236"/>
              <a:gd name="connsiteY4" fmla="*/ 1815837 h 3624947"/>
              <a:gd name="connsiteX5" fmla="*/ 4344096 w 5974236"/>
              <a:gd name="connsiteY5" fmla="*/ 3622318 h 3624947"/>
              <a:gd name="connsiteX6" fmla="*/ 4292044 w 5974236"/>
              <a:gd name="connsiteY6" fmla="*/ 3624947 h 3624947"/>
              <a:gd name="connsiteX7" fmla="*/ 4252347 w 5974236"/>
              <a:gd name="connsiteY7" fmla="*/ 3516237 h 3624947"/>
              <a:gd name="connsiteX8" fmla="*/ 3796233 w 5974236"/>
              <a:gd name="connsiteY8" fmla="*/ 2904377 h 3624947"/>
              <a:gd name="connsiteX9" fmla="*/ 3752900 w 5974236"/>
              <a:gd name="connsiteY9" fmla="*/ 2871988 h 3624947"/>
              <a:gd name="connsiteX10" fmla="*/ 3689452 w 5974236"/>
              <a:gd name="connsiteY10" fmla="*/ 2816372 h 3624947"/>
              <a:gd name="connsiteX11" fmla="*/ 2853773 w 5974236"/>
              <a:gd name="connsiteY11" fmla="*/ 2539409 h 3624947"/>
              <a:gd name="connsiteX12" fmla="*/ 2810022 w 5974236"/>
              <a:gd name="connsiteY12" fmla="*/ 2541030 h 3624947"/>
              <a:gd name="connsiteX13" fmla="*/ 2777814 w 5974236"/>
              <a:gd name="connsiteY13" fmla="*/ 2539409 h 3624947"/>
              <a:gd name="connsiteX14" fmla="*/ 2775098 w 5974236"/>
              <a:gd name="connsiteY14" fmla="*/ 2539509 h 3624947"/>
              <a:gd name="connsiteX15" fmla="*/ 2775098 w 5974236"/>
              <a:gd name="connsiteY15" fmla="*/ 2539409 h 3624947"/>
              <a:gd name="connsiteX16" fmla="*/ 2687623 w 5974236"/>
              <a:gd name="connsiteY16" fmla="*/ 2539409 h 3624947"/>
              <a:gd name="connsiteX17" fmla="*/ 2687623 w 5974236"/>
              <a:gd name="connsiteY17" fmla="*/ 2539409 h 3624947"/>
              <a:gd name="connsiteX18" fmla="*/ 4139 w 5974236"/>
              <a:gd name="connsiteY18" fmla="*/ 2539409 h 3624947"/>
              <a:gd name="connsiteX19" fmla="*/ 4139 w 5974236"/>
              <a:gd name="connsiteY19" fmla="*/ 269370 h 3624947"/>
              <a:gd name="connsiteX20" fmla="*/ 1449 w 5974236"/>
              <a:gd name="connsiteY20" fmla="*/ 269370 h 3624947"/>
              <a:gd name="connsiteX21" fmla="*/ 4139 w 5974236"/>
              <a:gd name="connsiteY21" fmla="*/ 142822 h 3624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74236" h="3624947">
                <a:moveTo>
                  <a:pt x="0" y="0"/>
                </a:moveTo>
                <a:lnTo>
                  <a:pt x="4056490" y="0"/>
                </a:lnTo>
                <a:lnTo>
                  <a:pt x="4056490" y="3790"/>
                </a:lnTo>
                <a:cubicBezTo>
                  <a:pt x="4090599" y="0"/>
                  <a:pt x="4124711" y="0"/>
                  <a:pt x="4158820" y="0"/>
                </a:cubicBezTo>
                <a:cubicBezTo>
                  <a:pt x="5163175" y="0"/>
                  <a:pt x="5974236" y="811251"/>
                  <a:pt x="5974236" y="1815837"/>
                </a:cubicBezTo>
                <a:cubicBezTo>
                  <a:pt x="5974236" y="2757635"/>
                  <a:pt x="5258056" y="3529512"/>
                  <a:pt x="4344096" y="3622318"/>
                </a:cubicBezTo>
                <a:lnTo>
                  <a:pt x="4292044" y="3624947"/>
                </a:lnTo>
                <a:lnTo>
                  <a:pt x="4252347" y="3516237"/>
                </a:lnTo>
                <a:cubicBezTo>
                  <a:pt x="4151287" y="3276807"/>
                  <a:pt x="3993710" y="3067313"/>
                  <a:pt x="3796233" y="2904377"/>
                </a:cubicBezTo>
                <a:lnTo>
                  <a:pt x="3752900" y="2871988"/>
                </a:lnTo>
                <a:lnTo>
                  <a:pt x="3689452" y="2816372"/>
                </a:lnTo>
                <a:cubicBezTo>
                  <a:pt x="3456649" y="2642347"/>
                  <a:pt x="3167475" y="2539409"/>
                  <a:pt x="2853773" y="2539409"/>
                </a:cubicBezTo>
                <a:lnTo>
                  <a:pt x="2810022" y="2541030"/>
                </a:lnTo>
                <a:lnTo>
                  <a:pt x="2777814" y="2539409"/>
                </a:lnTo>
                <a:lnTo>
                  <a:pt x="2775098" y="2539509"/>
                </a:lnTo>
                <a:lnTo>
                  <a:pt x="2775098" y="2539409"/>
                </a:lnTo>
                <a:lnTo>
                  <a:pt x="2687623" y="2539409"/>
                </a:lnTo>
                <a:lnTo>
                  <a:pt x="2687623" y="2539409"/>
                </a:lnTo>
                <a:lnTo>
                  <a:pt x="4139" y="2539409"/>
                </a:lnTo>
                <a:lnTo>
                  <a:pt x="4139" y="269370"/>
                </a:lnTo>
                <a:lnTo>
                  <a:pt x="1449" y="269370"/>
                </a:lnTo>
                <a:cubicBezTo>
                  <a:pt x="4139" y="231875"/>
                  <a:pt x="4139" y="185003"/>
                  <a:pt x="4139" y="142822"/>
                </a:cubicBez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21" name="Straight Connector 20">
            <a:extLst>
              <a:ext uri="{FF2B5EF4-FFF2-40B4-BE49-F238E27FC236}">
                <a16:creationId xmlns:a16="http://schemas.microsoft.com/office/drawing/2014/main" id="{C8693929-75F4-397E-3B7A-E0283D7DC75A}"/>
              </a:ext>
            </a:extLst>
          </p:cNvPr>
          <p:cNvCxnSpPr>
            <a:cxnSpLocks/>
          </p:cNvCxnSpPr>
          <p:nvPr userDrawn="1"/>
        </p:nvCxnSpPr>
        <p:spPr>
          <a:xfrm>
            <a:off x="480327" y="4067615"/>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Text Placeholder 32">
            <a:extLst>
              <a:ext uri="{FF2B5EF4-FFF2-40B4-BE49-F238E27FC236}">
                <a16:creationId xmlns:a16="http://schemas.microsoft.com/office/drawing/2014/main" id="{78D8AA12-A822-0118-E4F4-7C910728EBA6}"/>
              </a:ext>
            </a:extLst>
          </p:cNvPr>
          <p:cNvSpPr>
            <a:spLocks noGrp="1"/>
          </p:cNvSpPr>
          <p:nvPr>
            <p:ph type="body" sz="quarter" idx="18" hasCustomPrompt="1"/>
          </p:nvPr>
        </p:nvSpPr>
        <p:spPr>
          <a:xfrm>
            <a:off x="599571" y="4229507"/>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3" name="Text Placeholder 32">
            <a:extLst>
              <a:ext uri="{FF2B5EF4-FFF2-40B4-BE49-F238E27FC236}">
                <a16:creationId xmlns:a16="http://schemas.microsoft.com/office/drawing/2014/main" id="{951EA992-BE18-4BC7-A107-9CC1B19C6346}"/>
              </a:ext>
            </a:extLst>
          </p:cNvPr>
          <p:cNvSpPr>
            <a:spLocks noGrp="1"/>
          </p:cNvSpPr>
          <p:nvPr>
            <p:ph type="body" sz="quarter" idx="19" hasCustomPrompt="1"/>
          </p:nvPr>
        </p:nvSpPr>
        <p:spPr>
          <a:xfrm>
            <a:off x="616370" y="3294588"/>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E7334361-B30A-7CBA-E0FF-89A07F327B31}"/>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DA8DBC9E-0CA3-6AD1-441A-24B09DEC668F}"/>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D6A0AB53-2147-747A-FC07-DBFE4A2089C0}"/>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9AA22347-D553-F1A9-C839-1272D9D8D9F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E55CA7E1-84BA-8B8E-2492-1F4D7EB6DD30}"/>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D49934A3-5910-3D3C-E7B5-606B23A4A216}"/>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342AF2F3-C424-84AE-9C2C-829ED26EC153}"/>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20">
            <a:extLst>
              <a:ext uri="{FF2B5EF4-FFF2-40B4-BE49-F238E27FC236}">
                <a16:creationId xmlns:a16="http://schemas.microsoft.com/office/drawing/2014/main" id="{AEA8173F-B3C9-B43F-956F-0B4EC20D246B}"/>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326801-C6D3-790A-38C5-6EA10A3B04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96000" y="1814774"/>
            <a:ext cx="5840450" cy="4246432"/>
          </a:xfrm>
          <a:prstGeom prst="rect">
            <a:avLst/>
          </a:prstGeom>
          <a:noFill/>
        </p:spPr>
      </p:pic>
      <p:sp>
        <p:nvSpPr>
          <p:cNvPr id="3" name="Picture Placeholder 9">
            <a:extLst>
              <a:ext uri="{FF2B5EF4-FFF2-40B4-BE49-F238E27FC236}">
                <a16:creationId xmlns:a16="http://schemas.microsoft.com/office/drawing/2014/main" id="{62F750F7-299E-0243-E6B3-BC00D2AF7FCE}"/>
              </a:ext>
            </a:extLst>
          </p:cNvPr>
          <p:cNvSpPr>
            <a:spLocks noGrp="1"/>
          </p:cNvSpPr>
          <p:nvPr>
            <p:ph type="pic" sz="quarter" idx="13"/>
          </p:nvPr>
        </p:nvSpPr>
        <p:spPr>
          <a:xfrm>
            <a:off x="6918969" y="2241875"/>
            <a:ext cx="4163854" cy="2663006"/>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F1EE947C-7582-8905-6CED-15ED488939B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1" name="Text Placeholder 17">
            <a:extLst>
              <a:ext uri="{FF2B5EF4-FFF2-40B4-BE49-F238E27FC236}">
                <a16:creationId xmlns:a16="http://schemas.microsoft.com/office/drawing/2014/main" id="{4EC513BC-3093-A7F4-7A6F-2A7DC4F2DF1B}"/>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34F8AE9E-1FB0-3B5D-E55A-7A2997E71C4E}"/>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A279A351-E6CD-8053-CF1D-6104FF738664}"/>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dirty="0"/>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dirty="0"/>
          </a:p>
          <a:p>
            <a:r>
              <a:rPr lang="en-US" dirty="0"/>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a:off x="8059961" y="2840261"/>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5684249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7CDCDE3-B151-B741-C84E-D4069A11727C}"/>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E4988935-4A02-DEFB-801E-09C555D70059}"/>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C070C0A9-934F-88E1-F25A-A18AA53D2C90}"/>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EDD97850-B4F5-9EAE-3AED-51708AD8D07B}"/>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12424FFA-9E21-572E-2FD5-C1DAE5E7C2FC}"/>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a:t>Epic Stays</a:t>
            </a:r>
          </a:p>
        </p:txBody>
      </p:sp>
      <p:sp>
        <p:nvSpPr>
          <p:cNvPr id="8" name="Text Placeholder 23">
            <a:extLst>
              <a:ext uri="{FF2B5EF4-FFF2-40B4-BE49-F238E27FC236}">
                <a16:creationId xmlns:a16="http://schemas.microsoft.com/office/drawing/2014/main" id="{CD2C19A0-F8A5-BF9F-03D7-E4D0F1CAD7E1}"/>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80D9E49F-6D8B-10FD-61E7-B5B446A4AF3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8DAD2518-8D60-8753-F1D1-3B080943D4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15FB26DE-9654-117B-4881-A1B5260BCE31}"/>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5DB0B6DB-B282-9E92-762E-6A713928E735}"/>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EBD0B23E-DBBA-E316-CD39-BC5EDF3C0E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A21ADBC9-42BE-B5A2-E33B-B59EB23F8861}"/>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24F9C6A6-F3B6-3553-8A81-7B8A36F2F6A5}"/>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D9FE6449-C1BF-F362-6614-C2EDE57C117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241C776C-34CD-14DE-17A3-A783DBA787E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rcRect l="19786" r="4"/>
          <a:stretch/>
        </p:blipFill>
        <p:spPr>
          <a:xfrm rot="16200000" flipH="1">
            <a:off x="8174261" y="-1117377"/>
            <a:ext cx="2900362" cy="5135116"/>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dirty="0"/>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dirty="0"/>
              <a:t>Sub-Heading</a:t>
            </a:r>
          </a:p>
        </p:txBody>
      </p:sp>
    </p:spTree>
    <p:extLst>
      <p:ext uri="{BB962C8B-B14F-4D97-AF65-F5344CB8AC3E}">
        <p14:creationId xmlns:p14="http://schemas.microsoft.com/office/powerpoint/2010/main" val="1362890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COUNTRY</a:t>
            </a:r>
            <a:endParaRPr lang="en-US" dirty="0"/>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dirty="0"/>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dirty="0" err="1"/>
              <a:t>www.epicstays.eu</a:t>
            </a:r>
            <a:endParaRPr lang="en-US" dirty="0"/>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dirty="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chemeClr val="tx1"/>
                  </a:solidFill>
                  <a:latin typeface="+mj-lt"/>
                </a:rPr>
                <a:t>EPIC STAYS is licensed </a:t>
              </a:r>
            </a:p>
            <a:p>
              <a:pPr algn="just"/>
              <a:r>
                <a:rPr lang="en-US" sz="900" b="1" dirty="0">
                  <a:solidFill>
                    <a:schemeClr val="tx1"/>
                  </a:solidFill>
                  <a:latin typeface="+mj-lt"/>
                </a:rPr>
                <a:t>under </a:t>
              </a:r>
              <a:r>
                <a:rPr lang="en-US" sz="900" b="1" dirty="0">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20A056-66E6-CBC1-AB62-192019C949B5}"/>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7A7A13DA-34F4-1760-80C4-A7B06C286B8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065CAFBE-5DD0-36A6-E160-1AF340B0B367}"/>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5D099834-DA24-E7A2-9CBB-67D170D39546}"/>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13DDEF65-26F4-6C81-54E2-2C4D57BF4FE8}"/>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C597B005-A1DF-5770-267D-0C15842371D3}"/>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C1205B07-9976-F40A-5116-755CB6E5312F}"/>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6A79651F-4813-D2D8-8541-98E427AFA7A4}"/>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857238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32226F-C6AD-B103-48A0-541D13736CB3}"/>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0A0D45D7-2D64-342F-D567-F919A604A228}"/>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53E465AD-4F8C-75D9-2E8A-A8AB29850135}"/>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F19C6BD-E8CD-2EBE-9E5D-604B7226107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925E64EA-336E-E7DA-A5EB-0651128CBE52}"/>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9FA4D63A-C4DA-A21B-BD8A-9292B7BCC3FE}"/>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2A4A9DD-B837-D85E-0AEE-A14A92FCE331}"/>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847BA0F8-20C3-AF4B-4D5E-B12CD4019AC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6186152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2_Final Slide">
    <p:spTree>
      <p:nvGrpSpPr>
        <p:cNvPr id="1" name=""/>
        <p:cNvGrpSpPr/>
        <p:nvPr/>
      </p:nvGrpSpPr>
      <p:grpSpPr>
        <a:xfrm>
          <a:off x="0" y="0"/>
          <a:ext cx="0" cy="0"/>
          <a:chOff x="0" y="0"/>
          <a:chExt cx="0" cy="0"/>
        </a:xfrm>
      </p:grpSpPr>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2" name="Group 1">
            <a:extLst>
              <a:ext uri="{FF2B5EF4-FFF2-40B4-BE49-F238E27FC236}">
                <a16:creationId xmlns:a16="http://schemas.microsoft.com/office/drawing/2014/main" id="{19E94340-E7C9-FD10-CDF5-EA4F09829AFA}"/>
              </a:ext>
            </a:extLst>
          </p:cNvPr>
          <p:cNvGrpSpPr/>
          <p:nvPr userDrawn="1"/>
        </p:nvGrpSpPr>
        <p:grpSpPr>
          <a:xfrm>
            <a:off x="441852" y="5691396"/>
            <a:ext cx="6969049" cy="851642"/>
            <a:chOff x="441852" y="5691396"/>
            <a:chExt cx="6969049" cy="851642"/>
          </a:xfrm>
        </p:grpSpPr>
        <p:pic>
          <p:nvPicPr>
            <p:cNvPr id="3" name="Picture 2" descr="Co-funded by the European Union logo in png for web usage">
              <a:extLst>
                <a:ext uri="{FF2B5EF4-FFF2-40B4-BE49-F238E27FC236}">
                  <a16:creationId xmlns:a16="http://schemas.microsoft.com/office/drawing/2014/main" id="{EC6E87C7-9F69-A089-20FA-DA4D6CEB61E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7" name="Rectangle 6">
              <a:extLst>
                <a:ext uri="{FF2B5EF4-FFF2-40B4-BE49-F238E27FC236}">
                  <a16:creationId xmlns:a16="http://schemas.microsoft.com/office/drawing/2014/main" id="{06B9BC08-246C-41F9-5F48-C6206AB88520}"/>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9" name="Group 8">
              <a:extLst>
                <a:ext uri="{FF2B5EF4-FFF2-40B4-BE49-F238E27FC236}">
                  <a16:creationId xmlns:a16="http://schemas.microsoft.com/office/drawing/2014/main" id="{D83D116D-D5D7-6D13-4143-817E536792EC}"/>
                </a:ext>
              </a:extLst>
            </p:cNvPr>
            <p:cNvGrpSpPr/>
            <p:nvPr userDrawn="1"/>
          </p:nvGrpSpPr>
          <p:grpSpPr>
            <a:xfrm>
              <a:off x="441852" y="5691396"/>
              <a:ext cx="1307461" cy="742180"/>
              <a:chOff x="340586" y="8789227"/>
              <a:chExt cx="1307461" cy="742180"/>
            </a:xfrm>
          </p:grpSpPr>
          <p:sp>
            <p:nvSpPr>
              <p:cNvPr id="10" name="Rectangle 9">
                <a:extLst>
                  <a:ext uri="{FF2B5EF4-FFF2-40B4-BE49-F238E27FC236}">
                    <a16:creationId xmlns:a16="http://schemas.microsoft.com/office/drawing/2014/main" id="{5C89A9DE-C4F1-4886-C0C6-81109E61EE9A}"/>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1" name="Picture 10">
                <a:extLst>
                  <a:ext uri="{FF2B5EF4-FFF2-40B4-BE49-F238E27FC236}">
                    <a16:creationId xmlns:a16="http://schemas.microsoft.com/office/drawing/2014/main" id="{BFACA943-A66B-488B-27E9-35BBFCD5DF6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250835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B10B4E28-CF1B-0674-B95E-D234D46B43B4}"/>
              </a:ext>
            </a:extLst>
          </p:cNvPr>
          <p:cNvSpPr/>
          <p:nvPr userDrawn="1"/>
        </p:nvSpPr>
        <p:spPr>
          <a:xfrm rot="16200000">
            <a:off x="1049881" y="1286396"/>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 name="Freeform 2">
            <a:extLst>
              <a:ext uri="{FF2B5EF4-FFF2-40B4-BE49-F238E27FC236}">
                <a16:creationId xmlns:a16="http://schemas.microsoft.com/office/drawing/2014/main" id="{69E769A2-E86E-DA09-38D0-0CA8B6702F93}"/>
              </a:ext>
            </a:extLst>
          </p:cNvPr>
          <p:cNvSpPr/>
          <p:nvPr userDrawn="1"/>
        </p:nvSpPr>
        <p:spPr>
          <a:xfrm>
            <a:off x="210220" y="2521176"/>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 name="Picture Placeholder 26">
            <a:extLst>
              <a:ext uri="{FF2B5EF4-FFF2-40B4-BE49-F238E27FC236}">
                <a16:creationId xmlns:a16="http://schemas.microsoft.com/office/drawing/2014/main" id="{9E36446B-9BA4-29CC-FA24-A904452D9878}"/>
              </a:ext>
            </a:extLst>
          </p:cNvPr>
          <p:cNvSpPr>
            <a:spLocks noGrp="1"/>
          </p:cNvSpPr>
          <p:nvPr>
            <p:ph type="pic" sz="quarter" idx="67"/>
          </p:nvPr>
        </p:nvSpPr>
        <p:spPr>
          <a:xfrm>
            <a:off x="210220" y="6"/>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6" name="Text Placeholder 32">
            <a:extLst>
              <a:ext uri="{FF2B5EF4-FFF2-40B4-BE49-F238E27FC236}">
                <a16:creationId xmlns:a16="http://schemas.microsoft.com/office/drawing/2014/main" id="{6B8849F2-E72D-3A08-466D-B8D8EEC3C06E}"/>
              </a:ext>
            </a:extLst>
          </p:cNvPr>
          <p:cNvSpPr>
            <a:spLocks noGrp="1"/>
          </p:cNvSpPr>
          <p:nvPr>
            <p:ph type="body" sz="quarter" idx="18" hasCustomPrompt="1"/>
          </p:nvPr>
        </p:nvSpPr>
        <p:spPr>
          <a:xfrm>
            <a:off x="309338" y="4383483"/>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1" name="Text Placeholder 32">
            <a:extLst>
              <a:ext uri="{FF2B5EF4-FFF2-40B4-BE49-F238E27FC236}">
                <a16:creationId xmlns:a16="http://schemas.microsoft.com/office/drawing/2014/main" id="{082D8690-8A68-6B99-CD90-96D96AFAF20E}"/>
              </a:ext>
            </a:extLst>
          </p:cNvPr>
          <p:cNvSpPr>
            <a:spLocks noGrp="1"/>
          </p:cNvSpPr>
          <p:nvPr>
            <p:ph type="body" sz="quarter" idx="19" hasCustomPrompt="1"/>
          </p:nvPr>
        </p:nvSpPr>
        <p:spPr>
          <a:xfrm>
            <a:off x="251713" y="3505401"/>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2" name="Text Placeholder 32">
            <a:extLst>
              <a:ext uri="{FF2B5EF4-FFF2-40B4-BE49-F238E27FC236}">
                <a16:creationId xmlns:a16="http://schemas.microsoft.com/office/drawing/2014/main" id="{BF939FF3-9D52-8E53-7E05-D40389E47A53}"/>
              </a:ext>
            </a:extLst>
          </p:cNvPr>
          <p:cNvSpPr>
            <a:spLocks noGrp="1"/>
          </p:cNvSpPr>
          <p:nvPr>
            <p:ph type="body" sz="quarter" idx="20" hasCustomPrompt="1"/>
          </p:nvPr>
        </p:nvSpPr>
        <p:spPr>
          <a:xfrm>
            <a:off x="1286928" y="3917325"/>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13" name="Text Placeholder 23">
            <a:extLst>
              <a:ext uri="{FF2B5EF4-FFF2-40B4-BE49-F238E27FC236}">
                <a16:creationId xmlns:a16="http://schemas.microsoft.com/office/drawing/2014/main" id="{4184A456-64F8-D2D8-B126-C644C5E31EE9}"/>
              </a:ext>
            </a:extLst>
          </p:cNvPr>
          <p:cNvSpPr>
            <a:spLocks noGrp="1"/>
          </p:cNvSpPr>
          <p:nvPr>
            <p:ph type="body" sz="quarter" idx="66" hasCustomPrompt="1"/>
          </p:nvPr>
        </p:nvSpPr>
        <p:spPr>
          <a:xfrm rot="16200000">
            <a:off x="1061980" y="1299791"/>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14" name="Straight Connector 13">
            <a:extLst>
              <a:ext uri="{FF2B5EF4-FFF2-40B4-BE49-F238E27FC236}">
                <a16:creationId xmlns:a16="http://schemas.microsoft.com/office/drawing/2014/main" id="{24925CEC-3FE2-A876-C106-0DE78170A37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Freeform 14">
            <a:extLst>
              <a:ext uri="{FF2B5EF4-FFF2-40B4-BE49-F238E27FC236}">
                <a16:creationId xmlns:a16="http://schemas.microsoft.com/office/drawing/2014/main" id="{D63DAC3C-9BFB-A2EC-6690-B6D42E79EFA1}"/>
              </a:ext>
            </a:extLst>
          </p:cNvPr>
          <p:cNvSpPr/>
          <p:nvPr userDrawn="1"/>
        </p:nvSpPr>
        <p:spPr>
          <a:xfrm rot="10800000">
            <a:off x="3009806" y="313144"/>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16" name="object 3">
            <a:extLst>
              <a:ext uri="{FF2B5EF4-FFF2-40B4-BE49-F238E27FC236}">
                <a16:creationId xmlns:a16="http://schemas.microsoft.com/office/drawing/2014/main" id="{EF77D6F5-9326-6804-189B-026CE1F65964}"/>
              </a:ext>
            </a:extLst>
          </p:cNvPr>
          <p:cNvSpPr/>
          <p:nvPr userDrawn="1"/>
        </p:nvSpPr>
        <p:spPr>
          <a:xfrm rot="5400000">
            <a:off x="3851599" y="5170247"/>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459597"/>
          </a:solidFill>
        </p:spPr>
        <p:txBody>
          <a:bodyPr wrap="square" lIns="0" tIns="0" rIns="0" bIns="0" rtlCol="0"/>
          <a:lstStyle/>
          <a:p>
            <a:endParaRPr/>
          </a:p>
        </p:txBody>
      </p:sp>
      <p:sp>
        <p:nvSpPr>
          <p:cNvPr id="17" name="Picture Placeholder 63">
            <a:extLst>
              <a:ext uri="{FF2B5EF4-FFF2-40B4-BE49-F238E27FC236}">
                <a16:creationId xmlns:a16="http://schemas.microsoft.com/office/drawing/2014/main" id="{CFDEA271-AB11-6C36-C8CF-0E0869B6050D}"/>
              </a:ext>
            </a:extLst>
          </p:cNvPr>
          <p:cNvSpPr>
            <a:spLocks noGrp="1"/>
          </p:cNvSpPr>
          <p:nvPr>
            <p:ph type="pic" sz="quarter" idx="85"/>
          </p:nvPr>
        </p:nvSpPr>
        <p:spPr>
          <a:xfrm>
            <a:off x="3007378" y="3506784"/>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18" name="Text Placeholder 32">
            <a:extLst>
              <a:ext uri="{FF2B5EF4-FFF2-40B4-BE49-F238E27FC236}">
                <a16:creationId xmlns:a16="http://schemas.microsoft.com/office/drawing/2014/main" id="{A98A2E4F-3DCF-572C-2974-95F6E784F3B6}"/>
              </a:ext>
            </a:extLst>
          </p:cNvPr>
          <p:cNvSpPr>
            <a:spLocks noGrp="1"/>
          </p:cNvSpPr>
          <p:nvPr>
            <p:ph type="body" sz="quarter" idx="86" hasCustomPrompt="1"/>
          </p:nvPr>
        </p:nvSpPr>
        <p:spPr>
          <a:xfrm>
            <a:off x="3114205" y="180119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9" name="Text Placeholder 32">
            <a:extLst>
              <a:ext uri="{FF2B5EF4-FFF2-40B4-BE49-F238E27FC236}">
                <a16:creationId xmlns:a16="http://schemas.microsoft.com/office/drawing/2014/main" id="{0217106B-1D1C-88C6-C065-DEE2AAF52E63}"/>
              </a:ext>
            </a:extLst>
          </p:cNvPr>
          <p:cNvSpPr>
            <a:spLocks noGrp="1"/>
          </p:cNvSpPr>
          <p:nvPr>
            <p:ph type="body" sz="quarter" idx="87" hasCustomPrompt="1"/>
          </p:nvPr>
        </p:nvSpPr>
        <p:spPr>
          <a:xfrm>
            <a:off x="3056580" y="92311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20" name="Text Placeholder 32">
            <a:extLst>
              <a:ext uri="{FF2B5EF4-FFF2-40B4-BE49-F238E27FC236}">
                <a16:creationId xmlns:a16="http://schemas.microsoft.com/office/drawing/2014/main" id="{8FA69785-36CA-3F41-A008-B976197CDFAE}"/>
              </a:ext>
            </a:extLst>
          </p:cNvPr>
          <p:cNvSpPr>
            <a:spLocks noGrp="1"/>
          </p:cNvSpPr>
          <p:nvPr>
            <p:ph type="body" sz="quarter" idx="88" hasCustomPrompt="1"/>
          </p:nvPr>
        </p:nvSpPr>
        <p:spPr>
          <a:xfrm>
            <a:off x="4091795" y="133504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1" name="Straight Connector 20">
            <a:extLst>
              <a:ext uri="{FF2B5EF4-FFF2-40B4-BE49-F238E27FC236}">
                <a16:creationId xmlns:a16="http://schemas.microsoft.com/office/drawing/2014/main" id="{E97F4C80-8415-C806-5559-0E10888A6795}"/>
              </a:ext>
            </a:extLst>
          </p:cNvPr>
          <p:cNvCxnSpPr>
            <a:cxnSpLocks/>
          </p:cNvCxnSpPr>
          <p:nvPr userDrawn="1"/>
        </p:nvCxnSpPr>
        <p:spPr>
          <a:xfrm flipV="1">
            <a:off x="3018090" y="155803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bject 3">
            <a:extLst>
              <a:ext uri="{FF2B5EF4-FFF2-40B4-BE49-F238E27FC236}">
                <a16:creationId xmlns:a16="http://schemas.microsoft.com/office/drawing/2014/main" id="{1832B473-39AE-EC86-45FE-58E2F97CD216}"/>
              </a:ext>
            </a:extLst>
          </p:cNvPr>
          <p:cNvSpPr/>
          <p:nvPr userDrawn="1"/>
        </p:nvSpPr>
        <p:spPr>
          <a:xfrm rot="16200000">
            <a:off x="6631589" y="1290171"/>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FBA63B"/>
          </a:solidFill>
        </p:spPr>
        <p:txBody>
          <a:bodyPr wrap="square" lIns="0" tIns="0" rIns="0" bIns="0" rtlCol="0"/>
          <a:lstStyle/>
          <a:p>
            <a:endParaRPr/>
          </a:p>
        </p:txBody>
      </p:sp>
      <p:sp>
        <p:nvSpPr>
          <p:cNvPr id="24" name="Freeform 23">
            <a:extLst>
              <a:ext uri="{FF2B5EF4-FFF2-40B4-BE49-F238E27FC236}">
                <a16:creationId xmlns:a16="http://schemas.microsoft.com/office/drawing/2014/main" id="{0C9FCCF3-70DF-F6C8-3FD9-6DEDE7B166B4}"/>
              </a:ext>
            </a:extLst>
          </p:cNvPr>
          <p:cNvSpPr/>
          <p:nvPr userDrawn="1"/>
        </p:nvSpPr>
        <p:spPr>
          <a:xfrm>
            <a:off x="5791928" y="2524951"/>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5" name="Picture Placeholder 26">
            <a:extLst>
              <a:ext uri="{FF2B5EF4-FFF2-40B4-BE49-F238E27FC236}">
                <a16:creationId xmlns:a16="http://schemas.microsoft.com/office/drawing/2014/main" id="{5316B1A6-F7CD-48F7-E907-86990D7A406F}"/>
              </a:ext>
            </a:extLst>
          </p:cNvPr>
          <p:cNvSpPr>
            <a:spLocks noGrp="1"/>
          </p:cNvSpPr>
          <p:nvPr>
            <p:ph type="pic" sz="quarter" idx="89"/>
          </p:nvPr>
        </p:nvSpPr>
        <p:spPr>
          <a:xfrm>
            <a:off x="5791928" y="3781"/>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6" name="Text Placeholder 32">
            <a:extLst>
              <a:ext uri="{FF2B5EF4-FFF2-40B4-BE49-F238E27FC236}">
                <a16:creationId xmlns:a16="http://schemas.microsoft.com/office/drawing/2014/main" id="{675447FD-9796-9B1D-5810-C4A948DE56E3}"/>
              </a:ext>
            </a:extLst>
          </p:cNvPr>
          <p:cNvSpPr>
            <a:spLocks noGrp="1"/>
          </p:cNvSpPr>
          <p:nvPr>
            <p:ph type="body" sz="quarter" idx="90" hasCustomPrompt="1"/>
          </p:nvPr>
        </p:nvSpPr>
        <p:spPr>
          <a:xfrm>
            <a:off x="5891046" y="4387258"/>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3" name="Text Placeholder 32">
            <a:extLst>
              <a:ext uri="{FF2B5EF4-FFF2-40B4-BE49-F238E27FC236}">
                <a16:creationId xmlns:a16="http://schemas.microsoft.com/office/drawing/2014/main" id="{AF4A39E4-8FA0-5437-9817-0FB6D96B56DF}"/>
              </a:ext>
            </a:extLst>
          </p:cNvPr>
          <p:cNvSpPr>
            <a:spLocks noGrp="1"/>
          </p:cNvSpPr>
          <p:nvPr>
            <p:ph type="body" sz="quarter" idx="91" hasCustomPrompt="1"/>
          </p:nvPr>
        </p:nvSpPr>
        <p:spPr>
          <a:xfrm>
            <a:off x="5833421" y="3509176"/>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35" name="Text Placeholder 32">
            <a:extLst>
              <a:ext uri="{FF2B5EF4-FFF2-40B4-BE49-F238E27FC236}">
                <a16:creationId xmlns:a16="http://schemas.microsoft.com/office/drawing/2014/main" id="{9B635840-FE9B-33D2-0BC6-05AE87441222}"/>
              </a:ext>
            </a:extLst>
          </p:cNvPr>
          <p:cNvSpPr>
            <a:spLocks noGrp="1"/>
          </p:cNvSpPr>
          <p:nvPr>
            <p:ph type="body" sz="quarter" idx="92" hasCustomPrompt="1"/>
          </p:nvPr>
        </p:nvSpPr>
        <p:spPr>
          <a:xfrm>
            <a:off x="6868636" y="3921100"/>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37" name="Text Placeholder 23">
            <a:extLst>
              <a:ext uri="{FF2B5EF4-FFF2-40B4-BE49-F238E27FC236}">
                <a16:creationId xmlns:a16="http://schemas.microsoft.com/office/drawing/2014/main" id="{103F6672-8A57-7BB1-AEC3-24F66817BDE8}"/>
              </a:ext>
            </a:extLst>
          </p:cNvPr>
          <p:cNvSpPr>
            <a:spLocks noGrp="1"/>
          </p:cNvSpPr>
          <p:nvPr>
            <p:ph type="body" sz="quarter" idx="93" hasCustomPrompt="1"/>
          </p:nvPr>
        </p:nvSpPr>
        <p:spPr>
          <a:xfrm rot="16200000">
            <a:off x="6643688" y="1303566"/>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38" name="Straight Connector 37">
            <a:extLst>
              <a:ext uri="{FF2B5EF4-FFF2-40B4-BE49-F238E27FC236}">
                <a16:creationId xmlns:a16="http://schemas.microsoft.com/office/drawing/2014/main" id="{C5BBD68B-454B-2A94-8576-1B466489B4A2}"/>
              </a:ext>
            </a:extLst>
          </p:cNvPr>
          <p:cNvCxnSpPr>
            <a:cxnSpLocks/>
          </p:cNvCxnSpPr>
          <p:nvPr userDrawn="1"/>
        </p:nvCxnSpPr>
        <p:spPr>
          <a:xfrm flipV="1">
            <a:off x="5794931" y="4144097"/>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Text Placeholder 23">
            <a:extLst>
              <a:ext uri="{FF2B5EF4-FFF2-40B4-BE49-F238E27FC236}">
                <a16:creationId xmlns:a16="http://schemas.microsoft.com/office/drawing/2014/main" id="{06E6A90B-382D-CAFD-0172-D2288C56284E}"/>
              </a:ext>
            </a:extLst>
          </p:cNvPr>
          <p:cNvSpPr>
            <a:spLocks noGrp="1"/>
          </p:cNvSpPr>
          <p:nvPr>
            <p:ph type="body" sz="quarter" idx="98" hasCustomPrompt="1"/>
          </p:nvPr>
        </p:nvSpPr>
        <p:spPr>
          <a:xfrm rot="16200000">
            <a:off x="3857607" y="5142909"/>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3" name="Text Placeholder 32">
            <a:extLst>
              <a:ext uri="{FF2B5EF4-FFF2-40B4-BE49-F238E27FC236}">
                <a16:creationId xmlns:a16="http://schemas.microsoft.com/office/drawing/2014/main" id="{6106FD75-0089-14A6-EB2A-EB03090459C1}"/>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cxnSp>
        <p:nvCxnSpPr>
          <p:cNvPr id="34" name="Straight Connector 33">
            <a:extLst>
              <a:ext uri="{FF2B5EF4-FFF2-40B4-BE49-F238E27FC236}">
                <a16:creationId xmlns:a16="http://schemas.microsoft.com/office/drawing/2014/main" id="{A2AD8647-BC3A-5766-275E-4DB8F6B83592}"/>
              </a:ext>
            </a:extLst>
          </p:cNvPr>
          <p:cNvCxnSpPr>
            <a:cxnSpLocks/>
          </p:cNvCxnSpPr>
          <p:nvPr userDrawn="1"/>
        </p:nvCxnSpPr>
        <p:spPr>
          <a:xfrm flipV="1">
            <a:off x="213223" y="4140322"/>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Freeform 34">
            <a:extLst>
              <a:ext uri="{FF2B5EF4-FFF2-40B4-BE49-F238E27FC236}">
                <a16:creationId xmlns:a16="http://schemas.microsoft.com/office/drawing/2014/main" id="{19F5568C-E650-342B-B2AE-77FBCA38B6CB}"/>
              </a:ext>
            </a:extLst>
          </p:cNvPr>
          <p:cNvSpPr/>
          <p:nvPr userDrawn="1"/>
        </p:nvSpPr>
        <p:spPr>
          <a:xfrm rot="10800000">
            <a:off x="406091" y="331082"/>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object 3">
            <a:extLst>
              <a:ext uri="{FF2B5EF4-FFF2-40B4-BE49-F238E27FC236}">
                <a16:creationId xmlns:a16="http://schemas.microsoft.com/office/drawing/2014/main" id="{352FDE06-78E5-7EB0-1769-E9CB584D7D36}"/>
              </a:ext>
            </a:extLst>
          </p:cNvPr>
          <p:cNvSpPr/>
          <p:nvPr userDrawn="1"/>
        </p:nvSpPr>
        <p:spPr>
          <a:xfrm rot="5400000">
            <a:off x="1247884" y="5188185"/>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64AFAF"/>
          </a:solidFill>
        </p:spPr>
        <p:txBody>
          <a:bodyPr wrap="square" lIns="0" tIns="0" rIns="0" bIns="0" rtlCol="0"/>
          <a:lstStyle/>
          <a:p>
            <a:endParaRPr/>
          </a:p>
        </p:txBody>
      </p:sp>
      <p:sp>
        <p:nvSpPr>
          <p:cNvPr id="37" name="Picture Placeholder 63">
            <a:extLst>
              <a:ext uri="{FF2B5EF4-FFF2-40B4-BE49-F238E27FC236}">
                <a16:creationId xmlns:a16="http://schemas.microsoft.com/office/drawing/2014/main" id="{C89124D1-EF33-8F08-FB29-864958DCA1A9}"/>
              </a:ext>
            </a:extLst>
          </p:cNvPr>
          <p:cNvSpPr>
            <a:spLocks noGrp="1"/>
          </p:cNvSpPr>
          <p:nvPr>
            <p:ph type="pic" sz="quarter" idx="85"/>
          </p:nvPr>
        </p:nvSpPr>
        <p:spPr>
          <a:xfrm>
            <a:off x="403663" y="3524722"/>
            <a:ext cx="2332491" cy="3351213"/>
          </a:xfrm>
          <a:custGeom>
            <a:avLst/>
            <a:gdLst>
              <a:gd name="connsiteX0" fmla="*/ 0 w 2332491"/>
              <a:gd name="connsiteY0" fmla="*/ 0 h 3351213"/>
              <a:gd name="connsiteX1" fmla="*/ 2332491 w 2332491"/>
              <a:gd name="connsiteY1" fmla="*/ 0 h 3351213"/>
              <a:gd name="connsiteX2" fmla="*/ 2332491 w 2332491"/>
              <a:gd name="connsiteY2" fmla="*/ 373296 h 3351213"/>
              <a:gd name="connsiteX3" fmla="*/ 2131611 w 2332491"/>
              <a:gd name="connsiteY3" fmla="*/ 373296 h 3351213"/>
              <a:gd name="connsiteX4" fmla="*/ 2131611 w 2332491"/>
              <a:gd name="connsiteY4" fmla="*/ 3351183 h 3351213"/>
              <a:gd name="connsiteX5" fmla="*/ 2332491 w 2332491"/>
              <a:gd name="connsiteY5" fmla="*/ 3351183 h 3351213"/>
              <a:gd name="connsiteX6" fmla="*/ 2332491 w 2332491"/>
              <a:gd name="connsiteY6" fmla="*/ 3351213 h 3351213"/>
              <a:gd name="connsiteX7" fmla="*/ 0 w 2332491"/>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2491" h="3351213">
                <a:moveTo>
                  <a:pt x="0" y="0"/>
                </a:moveTo>
                <a:lnTo>
                  <a:pt x="2332491" y="0"/>
                </a:lnTo>
                <a:lnTo>
                  <a:pt x="2332491" y="373296"/>
                </a:lnTo>
                <a:lnTo>
                  <a:pt x="2131611" y="373296"/>
                </a:lnTo>
                <a:lnTo>
                  <a:pt x="2131611" y="3351183"/>
                </a:lnTo>
                <a:lnTo>
                  <a:pt x="2332491" y="3351183"/>
                </a:lnTo>
                <a:lnTo>
                  <a:pt x="2332491" y="3351213"/>
                </a:lnTo>
                <a:lnTo>
                  <a:pt x="0" y="3351213"/>
                </a:lnTo>
                <a:close/>
              </a:path>
            </a:pathLst>
          </a:custGeom>
          <a:solidFill>
            <a:schemeClr val="bg1">
              <a:lumMod val="95000"/>
            </a:schemeClr>
          </a:solidFill>
        </p:spPr>
        <p:txBody>
          <a:bodyPr wrap="square">
            <a:noAutofit/>
          </a:bodyPr>
          <a:lstStyle/>
          <a:p>
            <a:endParaRPr lang="en-GB"/>
          </a:p>
        </p:txBody>
      </p:sp>
      <p:sp>
        <p:nvSpPr>
          <p:cNvPr id="38" name="Text Placeholder 32">
            <a:extLst>
              <a:ext uri="{FF2B5EF4-FFF2-40B4-BE49-F238E27FC236}">
                <a16:creationId xmlns:a16="http://schemas.microsoft.com/office/drawing/2014/main" id="{CC941A89-D185-4B02-E96C-775D2AA0BAF0}"/>
              </a:ext>
            </a:extLst>
          </p:cNvPr>
          <p:cNvSpPr>
            <a:spLocks noGrp="1"/>
          </p:cNvSpPr>
          <p:nvPr>
            <p:ph type="body" sz="quarter" idx="86" hasCustomPrompt="1"/>
          </p:nvPr>
        </p:nvSpPr>
        <p:spPr>
          <a:xfrm>
            <a:off x="510490" y="181913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CCB00E53-E88A-85E5-C1E4-00A268668C1F}"/>
              </a:ext>
            </a:extLst>
          </p:cNvPr>
          <p:cNvSpPr>
            <a:spLocks noGrp="1"/>
          </p:cNvSpPr>
          <p:nvPr>
            <p:ph type="body" sz="quarter" idx="87" hasCustomPrompt="1"/>
          </p:nvPr>
        </p:nvSpPr>
        <p:spPr>
          <a:xfrm>
            <a:off x="452865" y="94105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02</a:t>
            </a:r>
            <a:endParaRPr lang="en-US" dirty="0"/>
          </a:p>
        </p:txBody>
      </p:sp>
      <p:sp>
        <p:nvSpPr>
          <p:cNvPr id="40" name="Text Placeholder 32">
            <a:extLst>
              <a:ext uri="{FF2B5EF4-FFF2-40B4-BE49-F238E27FC236}">
                <a16:creationId xmlns:a16="http://schemas.microsoft.com/office/drawing/2014/main" id="{831DA0A4-F362-E4BD-B6DA-1094330F8E5D}"/>
              </a:ext>
            </a:extLst>
          </p:cNvPr>
          <p:cNvSpPr>
            <a:spLocks noGrp="1"/>
          </p:cNvSpPr>
          <p:nvPr>
            <p:ph type="body" sz="quarter" idx="88" hasCustomPrompt="1"/>
          </p:nvPr>
        </p:nvSpPr>
        <p:spPr>
          <a:xfrm>
            <a:off x="1488080" y="135297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41" name="Straight Connector 40">
            <a:extLst>
              <a:ext uri="{FF2B5EF4-FFF2-40B4-BE49-F238E27FC236}">
                <a16:creationId xmlns:a16="http://schemas.microsoft.com/office/drawing/2014/main" id="{D3AAEFDA-9CEA-C950-82E9-1DD789B3969D}"/>
              </a:ext>
            </a:extLst>
          </p:cNvPr>
          <p:cNvCxnSpPr>
            <a:cxnSpLocks/>
          </p:cNvCxnSpPr>
          <p:nvPr userDrawn="1"/>
        </p:nvCxnSpPr>
        <p:spPr>
          <a:xfrm flipV="1">
            <a:off x="414375" y="157597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object 3">
            <a:extLst>
              <a:ext uri="{FF2B5EF4-FFF2-40B4-BE49-F238E27FC236}">
                <a16:creationId xmlns:a16="http://schemas.microsoft.com/office/drawing/2014/main" id="{B53B63C7-2E78-81CE-946A-09C4FFBB9E17}"/>
              </a:ext>
            </a:extLst>
          </p:cNvPr>
          <p:cNvSpPr/>
          <p:nvPr userDrawn="1"/>
        </p:nvSpPr>
        <p:spPr>
          <a:xfrm rot="16200000">
            <a:off x="4027874" y="1308109"/>
            <a:ext cx="2977922" cy="39757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3" name="Freeform 42">
            <a:extLst>
              <a:ext uri="{FF2B5EF4-FFF2-40B4-BE49-F238E27FC236}">
                <a16:creationId xmlns:a16="http://schemas.microsoft.com/office/drawing/2014/main" id="{19762219-D2B5-5277-2EDC-ECA72F421D9F}"/>
              </a:ext>
            </a:extLst>
          </p:cNvPr>
          <p:cNvSpPr/>
          <p:nvPr userDrawn="1"/>
        </p:nvSpPr>
        <p:spPr>
          <a:xfrm>
            <a:off x="3188213" y="2542889"/>
            <a:ext cx="2330063"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Picture Placeholder 26">
            <a:extLst>
              <a:ext uri="{FF2B5EF4-FFF2-40B4-BE49-F238E27FC236}">
                <a16:creationId xmlns:a16="http://schemas.microsoft.com/office/drawing/2014/main" id="{2A3D6B27-4355-53A8-4103-A3B762C2BDD8}"/>
              </a:ext>
            </a:extLst>
          </p:cNvPr>
          <p:cNvSpPr>
            <a:spLocks noGrp="1"/>
          </p:cNvSpPr>
          <p:nvPr>
            <p:ph type="pic" sz="quarter" idx="89"/>
          </p:nvPr>
        </p:nvSpPr>
        <p:spPr>
          <a:xfrm>
            <a:off x="3188213" y="21719"/>
            <a:ext cx="2332491"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45" name="Text Placeholder 32">
            <a:extLst>
              <a:ext uri="{FF2B5EF4-FFF2-40B4-BE49-F238E27FC236}">
                <a16:creationId xmlns:a16="http://schemas.microsoft.com/office/drawing/2014/main" id="{9C00B320-5072-D04D-D0F4-1C427E970FE8}"/>
              </a:ext>
            </a:extLst>
          </p:cNvPr>
          <p:cNvSpPr>
            <a:spLocks noGrp="1"/>
          </p:cNvSpPr>
          <p:nvPr>
            <p:ph type="body" sz="quarter" idx="90" hasCustomPrompt="1"/>
          </p:nvPr>
        </p:nvSpPr>
        <p:spPr>
          <a:xfrm>
            <a:off x="3287331" y="4405196"/>
            <a:ext cx="2129204" cy="1643070"/>
          </a:xfrm>
          <a:prstGeom prst="rect">
            <a:avLst/>
          </a:prstGeom>
        </p:spPr>
        <p:txBody>
          <a:bodyPr anchor="t">
            <a:noAutofit/>
          </a:bodyPr>
          <a:lstStyle>
            <a:lvl1pPr marL="0" indent="0" algn="l">
              <a:lnSpc>
                <a:spcPts val="17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46" name="Text Placeholder 32">
            <a:extLst>
              <a:ext uri="{FF2B5EF4-FFF2-40B4-BE49-F238E27FC236}">
                <a16:creationId xmlns:a16="http://schemas.microsoft.com/office/drawing/2014/main" id="{164BAC94-5C8C-D1C0-905F-C3CAA932B2D3}"/>
              </a:ext>
            </a:extLst>
          </p:cNvPr>
          <p:cNvSpPr>
            <a:spLocks noGrp="1"/>
          </p:cNvSpPr>
          <p:nvPr>
            <p:ph type="body" sz="quarter" idx="91" hasCustomPrompt="1"/>
          </p:nvPr>
        </p:nvSpPr>
        <p:spPr>
          <a:xfrm>
            <a:off x="3229706" y="3527114"/>
            <a:ext cx="828994"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03</a:t>
            </a:r>
            <a:endParaRPr lang="en-US" dirty="0"/>
          </a:p>
        </p:txBody>
      </p:sp>
      <p:sp>
        <p:nvSpPr>
          <p:cNvPr id="47" name="Text Placeholder 32">
            <a:extLst>
              <a:ext uri="{FF2B5EF4-FFF2-40B4-BE49-F238E27FC236}">
                <a16:creationId xmlns:a16="http://schemas.microsoft.com/office/drawing/2014/main" id="{F1D031E3-DA47-DC2F-FE1C-60D1E9717106}"/>
              </a:ext>
            </a:extLst>
          </p:cNvPr>
          <p:cNvSpPr>
            <a:spLocks noGrp="1"/>
          </p:cNvSpPr>
          <p:nvPr>
            <p:ph type="body" sz="quarter" idx="92" hasCustomPrompt="1"/>
          </p:nvPr>
        </p:nvSpPr>
        <p:spPr>
          <a:xfrm>
            <a:off x="4264921" y="3939038"/>
            <a:ext cx="1151614" cy="230486"/>
          </a:xfrm>
          <a:prstGeom prst="rect">
            <a:avLst/>
          </a:prstGeom>
        </p:spPr>
        <p:txBody>
          <a:bodyPr anchor="t">
            <a:noAutofit/>
          </a:bodyPr>
          <a:lstStyle>
            <a:lvl1pPr marL="0" indent="0" algn="r">
              <a:lnSpc>
                <a:spcPts val="1220"/>
              </a:lnSpc>
              <a:spcBef>
                <a:spcPts val="0"/>
              </a:spcBef>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sp>
        <p:nvSpPr>
          <p:cNvPr id="48" name="Text Placeholder 23">
            <a:extLst>
              <a:ext uri="{FF2B5EF4-FFF2-40B4-BE49-F238E27FC236}">
                <a16:creationId xmlns:a16="http://schemas.microsoft.com/office/drawing/2014/main" id="{AD37A38E-304D-3F98-0131-71AA337BB5E5}"/>
              </a:ext>
            </a:extLst>
          </p:cNvPr>
          <p:cNvSpPr>
            <a:spLocks noGrp="1"/>
          </p:cNvSpPr>
          <p:nvPr>
            <p:ph type="body" sz="quarter" idx="93" hasCustomPrompt="1"/>
          </p:nvPr>
        </p:nvSpPr>
        <p:spPr>
          <a:xfrm rot="16200000">
            <a:off x="4039973" y="1321504"/>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cxnSp>
        <p:nvCxnSpPr>
          <p:cNvPr id="49" name="Straight Connector 48">
            <a:extLst>
              <a:ext uri="{FF2B5EF4-FFF2-40B4-BE49-F238E27FC236}">
                <a16:creationId xmlns:a16="http://schemas.microsoft.com/office/drawing/2014/main" id="{11725D33-F610-E046-E1CC-0492975FFBCF}"/>
              </a:ext>
            </a:extLst>
          </p:cNvPr>
          <p:cNvCxnSpPr>
            <a:cxnSpLocks/>
          </p:cNvCxnSpPr>
          <p:nvPr userDrawn="1"/>
        </p:nvCxnSpPr>
        <p:spPr>
          <a:xfrm flipV="1">
            <a:off x="3191216" y="4162035"/>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Text Placeholder 23">
            <a:extLst>
              <a:ext uri="{FF2B5EF4-FFF2-40B4-BE49-F238E27FC236}">
                <a16:creationId xmlns:a16="http://schemas.microsoft.com/office/drawing/2014/main" id="{857534B1-8446-6DFA-7D53-6B3173318BBB}"/>
              </a:ext>
            </a:extLst>
          </p:cNvPr>
          <p:cNvSpPr>
            <a:spLocks noGrp="1"/>
          </p:cNvSpPr>
          <p:nvPr>
            <p:ph type="body" sz="quarter" idx="98" hasCustomPrompt="1"/>
          </p:nvPr>
        </p:nvSpPr>
        <p:spPr>
          <a:xfrm rot="16200000">
            <a:off x="1253892" y="5160847"/>
            <a:ext cx="2953721" cy="397581"/>
          </a:xfrm>
          <a:prstGeom prst="rect">
            <a:avLst/>
          </a:prstGeom>
        </p:spPr>
        <p:txBody>
          <a:bodyPr anchor="ctr">
            <a:noAutofit/>
          </a:bodyPr>
          <a:lstStyle>
            <a:lvl1pPr marL="0" indent="0" algn="ctr">
              <a:lnSpc>
                <a:spcPts val="124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58" name="Text Placeholder 32">
            <a:extLst>
              <a:ext uri="{FF2B5EF4-FFF2-40B4-BE49-F238E27FC236}">
                <a16:creationId xmlns:a16="http://schemas.microsoft.com/office/drawing/2014/main" id="{84BB96A9-5133-52C1-4472-00ADBE4CD440}"/>
              </a:ext>
            </a:extLst>
          </p:cNvPr>
          <p:cNvSpPr>
            <a:spLocks noGrp="1"/>
          </p:cNvSpPr>
          <p:nvPr>
            <p:ph type="body" sz="quarter" idx="42" hasCustomPrompt="1"/>
          </p:nvPr>
        </p:nvSpPr>
        <p:spPr>
          <a:xfrm rot="16200000">
            <a:off x="8464222" y="3119182"/>
            <a:ext cx="6840061" cy="637571"/>
          </a:xfrm>
          <a:prstGeom prst="rect">
            <a:avLst/>
          </a:prstGeom>
        </p:spPr>
        <p:txBody>
          <a:bodyPr anchor="t">
            <a:noAutofit/>
          </a:bodyPr>
          <a:lstStyle>
            <a:lvl1pPr marL="0" indent="0" algn="ct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07</a:t>
            </a:r>
            <a:endParaRPr lang="en-US" dirty="0"/>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08</a:t>
            </a:r>
            <a:endParaRPr lang="en-US" dirty="0"/>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09</a:t>
            </a:r>
            <a:endParaRPr lang="en-US" dirty="0"/>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A851A495-BBFB-06FE-6C26-5272C1EF5120}"/>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7E72A54-CE05-1414-AA5C-661A23174E8F}"/>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D364F24C-F5B4-92E1-66B8-5F22CBF881D0}"/>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FFE78EDF-32BA-5910-7EC1-6B3F33F37483}"/>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F3172C5D-5724-B70E-2DF4-F63ABFEDFC31}"/>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B6348BBA-2B3B-3BF9-2E02-C9E065741479}"/>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BAFBEE61-4A15-CF28-AC2A-7D75B4DA7158}"/>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3F5D573D-EF97-FAE0-4C70-F4F9032BD073}"/>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98BA8FF1-457B-CAEC-5DA1-17FE5A6DE40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E09F2959-033F-6851-7099-F561AA13DD8C}"/>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747B917F-2CD7-77A3-8C7A-621887461941}"/>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8FDF510-F6A4-42C5-B55F-4F368D4A322C}"/>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D516DAF3-DEDC-9685-3BF2-9F28ED7C0F51}"/>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0D729105-EC4E-0BB0-4F4A-735EB804A20B}"/>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BCF0CB35-9C95-DADF-3513-8FE3C45B97C1}"/>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A1A9E790-018B-A820-A2B7-8864D6A70E8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5BBCC69D-F00A-3380-BB00-6D6780B70BB6}"/>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dirty="0"/>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dirty="0">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dirty="0"/>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dirty="0"/>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0212B18-9D9E-AB9F-AE0B-DA8F15D96461}"/>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ED1C0B3-B8B9-BEB6-0293-16ED252ED996}"/>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INNOVATIEVE TOERISTISCHE VERBLIJVEN ONTWERPEN</a:t>
            </a:r>
          </a:p>
        </p:txBody>
      </p:sp>
      <p:sp>
        <p:nvSpPr>
          <p:cNvPr id="7" name="Slide Number Placeholder 5">
            <a:extLst>
              <a:ext uri="{FF2B5EF4-FFF2-40B4-BE49-F238E27FC236}">
                <a16:creationId xmlns:a16="http://schemas.microsoft.com/office/drawing/2014/main" id="{785EADB6-B72C-5D21-B823-65C1D444BEBC}"/>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19" r:id="rId29"/>
    <p:sldLayoutId id="2147483920" r:id="rId30"/>
    <p:sldLayoutId id="2147483900" r:id="rId31"/>
    <p:sldLayoutId id="2147483901" r:id="rId32"/>
    <p:sldLayoutId id="2147483902" r:id="rId33"/>
    <p:sldLayoutId id="2147483903" r:id="rId34"/>
    <p:sldLayoutId id="2147483904" r:id="rId35"/>
    <p:sldLayoutId id="2147483853" r:id="rId36"/>
    <p:sldLayoutId id="2147483912" r:id="rId37"/>
    <p:sldLayoutId id="2147483910" r:id="rId38"/>
    <p:sldLayoutId id="2147483918" r:id="rId3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hyperlink" Target="https://miro.com/research-and-design/collecting-customer-feedback-methods/" TargetMode="Externa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30.xml"/><Relationship Id="rId1" Type="http://schemas.openxmlformats.org/officeDocument/2006/relationships/video" Target="https://www.youtube.com/embed/lq5Y5Ca0HYo?feature=oembed" TargetMode="External"/><Relationship Id="rId4" Type="http://schemas.openxmlformats.org/officeDocument/2006/relationships/hyperlink" Target="https://www.youtube.com/watch?v=lq5Y5Ca0HY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5.xml"/><Relationship Id="rId1" Type="http://schemas.openxmlformats.org/officeDocument/2006/relationships/video" Target="https://www.youtube.com/embed/5ZbD2fyyCl8?feature=oembed" TargetMode="External"/><Relationship Id="rId5" Type="http://schemas.openxmlformats.org/officeDocument/2006/relationships/hyperlink" Target="https://destinationinsights.withgoogle.com/"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hyperlink" Target="https://youtu.be/F1_MnXrVdEE" TargetMode="External"/><Relationship Id="rId2" Type="http://schemas.openxmlformats.org/officeDocument/2006/relationships/slideLayout" Target="../slideLayouts/slideLayout26.xml"/><Relationship Id="rId1" Type="http://schemas.openxmlformats.org/officeDocument/2006/relationships/video" Target="https://www.youtube.com/embed/aWiwlqsnSX8?feature=oembed" TargetMode="External"/><Relationship Id="rId6" Type="http://schemas.openxmlformats.org/officeDocument/2006/relationships/hyperlink" Target="https://www.youtube.com/watch?v=aWiwlqsnSX" TargetMode="External"/><Relationship Id="rId5" Type="http://schemas.openxmlformats.org/officeDocument/2006/relationships/image" Target="../media/image20.jpe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hyperlink" Target="https://www.ferdamalastofa.is/en/grants/the-tourist-site-protection-fund" TargetMode="External"/><Relationship Id="rId2" Type="http://schemas.openxmlformats.org/officeDocument/2006/relationships/hyperlink" Target="https://island.is/en/loans-and-grands-by-the-icelandic-regional-development-institute" TargetMode="External"/><Relationship Id="rId1" Type="http://schemas.openxmlformats.org/officeDocument/2006/relationships/slideLayout" Target="../slideLayouts/slideLayout38.xml"/><Relationship Id="rId4" Type="http://schemas.openxmlformats.org/officeDocument/2006/relationships/hyperlink" Target="https://www.northatlantic-islands.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hyperlink" Target="https://www.slideshare.net/RyanGum/airbnb-pitch-deck" TargetMode="External"/><Relationship Id="rId2" Type="http://schemas.openxmlformats.org/officeDocument/2006/relationships/image" Target="../media/image22.pn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hyperlink" Target="https://www.pitchdeckhunt.com/pitch-decks/airbnb"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28.xml"/><Relationship Id="rId1" Type="http://schemas.openxmlformats.org/officeDocument/2006/relationships/video" Target="https://www.youtube.com/embed/GFMeuSIhIYg?feature=oembed" TargetMode="External"/><Relationship Id="rId4" Type="http://schemas.openxmlformats.org/officeDocument/2006/relationships/hyperlink" Target="https://www.youtube.com/watch?v=GFMeuSIhIY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15.xml"/><Relationship Id="rId6" Type="http://schemas.openxmlformats.org/officeDocument/2006/relationships/image" Target="../media/image28.sv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ulleggid.is/masterclass/" TargetMode="Externa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hyperlink" Target="https://gulleggid.is/masterclass/" TargetMode="External"/><Relationship Id="rId2" Type="http://schemas.openxmlformats.org/officeDocument/2006/relationships/hyperlink" Target="https://hbr.org/1998/07/welcome-to-the-experience-economy" TargetMode="External"/><Relationship Id="rId1" Type="http://schemas.openxmlformats.org/officeDocument/2006/relationships/slideLayout" Target="../slideLayouts/slideLayout38.xml"/><Relationship Id="rId5" Type="http://schemas.openxmlformats.org/officeDocument/2006/relationships/hyperlink" Target="https://www.typeform.com/" TargetMode="External"/><Relationship Id="rId4" Type="http://schemas.openxmlformats.org/officeDocument/2006/relationships/hyperlink" Target="https://www.canva.com/presentations/pitch-deck/"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s://www.universitylabpartners.org/blog/the-10-slide-pitch-deck-template" TargetMode="Externa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wo people doing handstand on a beach&#10;&#10;AI-generated content may be incorrect.">
            <a:extLst>
              <a:ext uri="{FF2B5EF4-FFF2-40B4-BE49-F238E27FC236}">
                <a16:creationId xmlns:a16="http://schemas.microsoft.com/office/drawing/2014/main" id="{95BDB757-F4BD-400D-D9E0-637FCF1EF0D9}"/>
              </a:ext>
            </a:extLst>
          </p:cNvPr>
          <p:cNvPicPr>
            <a:picLocks noGrp="1" noChangeAspect="1"/>
          </p:cNvPicPr>
          <p:nvPr>
            <p:ph type="pic" sz="quarter" idx="19"/>
          </p:nvPr>
        </p:nvPicPr>
        <p:blipFill>
          <a:blip r:embed="rId2"/>
          <a:srcRect l="1873" r="1873"/>
          <a:stretch>
            <a:fillRect/>
          </a:stretch>
        </p:blipFill>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97549" y="2386730"/>
            <a:ext cx="5089964" cy="697353"/>
          </a:xfrm>
        </p:spPr>
        <p:txBody>
          <a:bodyPr lIns="91440" tIns="45720" rIns="91440" bIns="45720" anchor="t">
            <a:noAutofit/>
          </a:bodyPr>
          <a:lstStyle/>
          <a:p>
            <a:r>
              <a:rPr lang="en-GB" dirty="0"/>
              <a:t>Module 2 (Deel 1)</a:t>
            </a:r>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97549" y="3230283"/>
            <a:ext cx="5089964" cy="697353"/>
          </a:xfrm>
        </p:spPr>
        <p:txBody>
          <a:bodyPr lIns="91440" tIns="45720" rIns="91440" bIns="45720" anchor="t">
            <a:noAutofit/>
          </a:bodyPr>
          <a:lstStyle/>
          <a:p>
            <a:pPr defTabSz="777514">
              <a:lnSpc>
                <a:spcPts val="3340"/>
              </a:lnSpc>
              <a:spcBef>
                <a:spcPts val="0"/>
              </a:spcBef>
              <a:defRPr/>
            </a:pPr>
            <a:r>
              <a:rPr lang="en-GB" sz="3200" dirty="0">
                <a:ea typeface="Calibri"/>
                <a:cs typeface="Calibri"/>
              </a:rPr>
              <a:t>Marktonderzoek en bedrijfsplanning (uw alternatieve accommodatiebedrijf) ​</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9238279" y="778060"/>
            <a:ext cx="2953721" cy="452458"/>
          </a:xfrm>
        </p:spPr>
        <p:txBody>
          <a:bodyPr/>
          <a:lstStyle/>
          <a:p>
            <a:pPr algn="ctr"/>
            <a:r>
              <a:rPr lang="en-GB" sz="1200" dirty="0"/>
              <a:t>Fotocredits: https://midgardbasecamp.is/ </a:t>
            </a:r>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A815C-7CAA-3C4A-B838-712A65BF7F33}"/>
            </a:ext>
          </a:extLst>
        </p:cNvPr>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E6BE2A94-7D3D-1272-9C6B-8FC2730064E9}"/>
              </a:ext>
            </a:extLst>
          </p:cNvPr>
          <p:cNvCxnSpPr>
            <a:cxnSpLocks/>
          </p:cNvCxnSpPr>
          <p:nvPr/>
        </p:nvCxnSpPr>
        <p:spPr>
          <a:xfrm>
            <a:off x="0" y="2228844"/>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993BF797-8068-F2CD-2F16-4913F116FDDC}"/>
              </a:ext>
            </a:extLst>
          </p:cNvPr>
          <p:cNvSpPr txBox="1">
            <a:spLocks/>
          </p:cNvSpPr>
          <p:nvPr/>
        </p:nvSpPr>
        <p:spPr>
          <a:xfrm>
            <a:off x="613482" y="211679"/>
            <a:ext cx="439778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Begrijpen wat voor soort gasten ons bezoeken (of zouden kunnen bezoeken)</a:t>
            </a:r>
          </a:p>
          <a:p>
            <a:pPr>
              <a:lnSpc>
                <a:spcPts val="3720"/>
              </a:lnSpc>
            </a:pPr>
            <a:endParaRPr lang="en-US" dirty="0"/>
          </a:p>
        </p:txBody>
      </p:sp>
      <p:sp>
        <p:nvSpPr>
          <p:cNvPr id="10" name="Text Placeholder 3">
            <a:extLst>
              <a:ext uri="{FF2B5EF4-FFF2-40B4-BE49-F238E27FC236}">
                <a16:creationId xmlns:a16="http://schemas.microsoft.com/office/drawing/2014/main" id="{00824DF5-FF84-D49B-2CCF-7252D2726C75}"/>
              </a:ext>
            </a:extLst>
          </p:cNvPr>
          <p:cNvSpPr txBox="1">
            <a:spLocks/>
          </p:cNvSpPr>
          <p:nvPr/>
        </p:nvSpPr>
        <p:spPr>
          <a:xfrm>
            <a:off x="613482" y="3708830"/>
            <a:ext cx="4760120" cy="2482335"/>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dirty="0"/>
              <a:t>Wie zijn onze gasten?</a:t>
            </a:r>
          </a:p>
          <a:p>
            <a:pPr marL="342900" indent="-342900">
              <a:lnSpc>
                <a:spcPts val="2340"/>
              </a:lnSpc>
              <a:buClr>
                <a:srgbClr val="64AFAF"/>
              </a:buClr>
              <a:buFont typeface="Arial" panose="020B0604020202020204" pitchFamily="34" charset="0"/>
              <a:buChar char="•"/>
            </a:pPr>
            <a:r>
              <a:rPr lang="en-GB" dirty="0"/>
              <a:t>Kunt u hen beschrijven? </a:t>
            </a:r>
          </a:p>
          <a:p>
            <a:pPr marL="342900" indent="-342900">
              <a:lnSpc>
                <a:spcPts val="2340"/>
              </a:lnSpc>
              <a:buClr>
                <a:srgbClr val="64AFAF"/>
              </a:buClr>
              <a:buFont typeface="Arial" panose="020B0604020202020204" pitchFamily="34" charset="0"/>
              <a:buChar char="•"/>
            </a:pPr>
            <a:r>
              <a:rPr lang="en-GB" dirty="0"/>
              <a:t>Wat voor soort gasten krijg ik? </a:t>
            </a:r>
          </a:p>
          <a:p>
            <a:pPr marL="342900" indent="-342900">
              <a:lnSpc>
                <a:spcPts val="2340"/>
              </a:lnSpc>
              <a:buClr>
                <a:srgbClr val="64AFAF"/>
              </a:buClr>
              <a:buFont typeface="Arial" panose="020B0604020202020204" pitchFamily="34" charset="0"/>
              <a:buChar char="•"/>
            </a:pPr>
            <a:r>
              <a:rPr lang="en-GB" dirty="0"/>
              <a:t>Wat voor soort gasten heb ik het liefst?</a:t>
            </a:r>
          </a:p>
          <a:p>
            <a:pPr marL="342900" indent="-342900">
              <a:lnSpc>
                <a:spcPts val="2340"/>
              </a:lnSpc>
              <a:buClr>
                <a:srgbClr val="64AFAF"/>
              </a:buClr>
              <a:buFont typeface="Arial" panose="020B0604020202020204" pitchFamily="34" charset="0"/>
              <a:buChar char="•"/>
            </a:pPr>
            <a:r>
              <a:rPr lang="en-GB" dirty="0"/>
              <a:t>Welke verhalen kan ik vertellen om 'mijn type' gast aan te trekken?</a:t>
            </a:r>
          </a:p>
          <a:p>
            <a:pPr marL="342900" indent="-342900">
              <a:lnSpc>
                <a:spcPts val="2340"/>
              </a:lnSpc>
              <a:buClr>
                <a:srgbClr val="64AFAF"/>
              </a:buClr>
              <a:buFont typeface="Arial" panose="020B0604020202020204" pitchFamily="34" charset="0"/>
              <a:buChar char="•"/>
            </a:pPr>
            <a:endParaRPr lang="en-GB" dirty="0"/>
          </a:p>
        </p:txBody>
      </p:sp>
      <p:sp>
        <p:nvSpPr>
          <p:cNvPr id="12" name="Text Placeholder 6">
            <a:extLst>
              <a:ext uri="{FF2B5EF4-FFF2-40B4-BE49-F238E27FC236}">
                <a16:creationId xmlns:a16="http://schemas.microsoft.com/office/drawing/2014/main" id="{72785097-07B5-56CB-8CDE-ED87D0D699ED}"/>
              </a:ext>
            </a:extLst>
          </p:cNvPr>
          <p:cNvSpPr txBox="1">
            <a:spLocks/>
          </p:cNvSpPr>
          <p:nvPr/>
        </p:nvSpPr>
        <p:spPr>
          <a:xfrm>
            <a:off x="613482" y="2866378"/>
            <a:ext cx="49412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De juiste vragen stellen</a:t>
            </a:r>
          </a:p>
          <a:p>
            <a:pPr>
              <a:lnSpc>
                <a:spcPts val="3100"/>
              </a:lnSpc>
            </a:pPr>
            <a:endParaRPr lang="it-IT" dirty="0"/>
          </a:p>
        </p:txBody>
      </p:sp>
      <p:sp>
        <p:nvSpPr>
          <p:cNvPr id="23" name="Freeform 22">
            <a:extLst>
              <a:ext uri="{FF2B5EF4-FFF2-40B4-BE49-F238E27FC236}">
                <a16:creationId xmlns:a16="http://schemas.microsoft.com/office/drawing/2014/main" id="{5395A1E2-5174-D605-A21C-371E55622FDF}"/>
              </a:ext>
            </a:extLst>
          </p:cNvPr>
          <p:cNvSpPr/>
          <p:nvPr/>
        </p:nvSpPr>
        <p:spPr>
          <a:xfrm rot="10800000">
            <a:off x="5925611" y="14191"/>
            <a:ext cx="5544708" cy="6381667"/>
          </a:xfrm>
          <a:custGeom>
            <a:avLst/>
            <a:gdLst>
              <a:gd name="connsiteX0" fmla="*/ 5544708 w 5544708"/>
              <a:gd name="connsiteY0" fmla="*/ 6381667 h 6381667"/>
              <a:gd name="connsiteX1" fmla="*/ 5323874 w 5544708"/>
              <a:gd name="connsiteY1" fmla="*/ 6370553 h 6381667"/>
              <a:gd name="connsiteX2" fmla="*/ 5167640 w 5544708"/>
              <a:gd name="connsiteY2" fmla="*/ 6376339 h 6381667"/>
              <a:gd name="connsiteX3" fmla="*/ 5167640 w 5544708"/>
              <a:gd name="connsiteY3" fmla="*/ 6370553 h 6381667"/>
              <a:gd name="connsiteX4" fmla="*/ 0 w 5544708"/>
              <a:gd name="connsiteY4" fmla="*/ 6370553 h 6381667"/>
              <a:gd name="connsiteX5" fmla="*/ 0 w 5544708"/>
              <a:gd name="connsiteY5" fmla="*/ 2927945 h 6381667"/>
              <a:gd name="connsiteX6" fmla="*/ 5785 w 5544708"/>
              <a:gd name="connsiteY6" fmla="*/ 2927945 h 6381667"/>
              <a:gd name="connsiteX7" fmla="*/ 0 w 5544708"/>
              <a:gd name="connsiteY7" fmla="*/ 2771710 h 6381667"/>
              <a:gd name="connsiteX8" fmla="*/ 2772355 w 5544708"/>
              <a:gd name="connsiteY8" fmla="*/ 0 h 6381667"/>
              <a:gd name="connsiteX9" fmla="*/ 5544708 w 5544708"/>
              <a:gd name="connsiteY9" fmla="*/ 2771710 h 6381667"/>
              <a:gd name="connsiteX10" fmla="*/ 5538923 w 5544708"/>
              <a:gd name="connsiteY10" fmla="*/ 2927945 h 6381667"/>
              <a:gd name="connsiteX11" fmla="*/ 5544708 w 5544708"/>
              <a:gd name="connsiteY11" fmla="*/ 2927945 h 638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4708" h="6381667">
                <a:moveTo>
                  <a:pt x="5544708" y="6381667"/>
                </a:moveTo>
                <a:lnTo>
                  <a:pt x="5323874" y="6370553"/>
                </a:lnTo>
                <a:cubicBezTo>
                  <a:pt x="5271797" y="6370553"/>
                  <a:pt x="5219715" y="6370553"/>
                  <a:pt x="5167640" y="6376339"/>
                </a:cubicBezTo>
                <a:lnTo>
                  <a:pt x="5167640" y="6370553"/>
                </a:lnTo>
                <a:lnTo>
                  <a:pt x="0" y="6370553"/>
                </a:lnTo>
                <a:lnTo>
                  <a:pt x="0" y="2927945"/>
                </a:lnTo>
                <a:lnTo>
                  <a:pt x="5785" y="2927945"/>
                </a:lnTo>
                <a:cubicBezTo>
                  <a:pt x="0" y="2875869"/>
                  <a:pt x="0" y="2823788"/>
                  <a:pt x="0" y="2771710"/>
                </a:cubicBezTo>
                <a:cubicBezTo>
                  <a:pt x="0" y="1238300"/>
                  <a:pt x="1238587" y="0"/>
                  <a:pt x="2772355" y="0"/>
                </a:cubicBezTo>
                <a:cubicBezTo>
                  <a:pt x="4306119" y="0"/>
                  <a:pt x="5544708" y="1244091"/>
                  <a:pt x="5544708" y="2771710"/>
                </a:cubicBezTo>
                <a:cubicBezTo>
                  <a:pt x="5544708" y="2823788"/>
                  <a:pt x="5544708" y="2881655"/>
                  <a:pt x="5538923" y="2927945"/>
                </a:cubicBezTo>
                <a:lnTo>
                  <a:pt x="5544708" y="2927945"/>
                </a:lnTo>
                <a:close/>
              </a:path>
            </a:pathLst>
          </a:custGeom>
          <a:blipFill dpi="0" rotWithShape="0">
            <a:blip r:embed="rId2"/>
            <a:srcRect/>
            <a:stretch>
              <a:fillRect l="-69239" t="-222" r="-41993" b="222"/>
            </a:stretch>
          </a:blipFill>
          <a:ln w="15768" cap="flat">
            <a:noFill/>
            <a:prstDash val="solid"/>
            <a:miter/>
          </a:ln>
        </p:spPr>
        <p:txBody>
          <a:bodyPr wrap="square" rtlCol="0" anchor="ctr">
            <a:noAutofit/>
          </a:bodyPr>
          <a:lstStyle/>
          <a:p>
            <a:endParaRPr lang="en-US" dirty="0"/>
          </a:p>
        </p:txBody>
      </p:sp>
      <p:sp>
        <p:nvSpPr>
          <p:cNvPr id="21" name="Text Placeholder 7">
            <a:extLst>
              <a:ext uri="{FF2B5EF4-FFF2-40B4-BE49-F238E27FC236}">
                <a16:creationId xmlns:a16="http://schemas.microsoft.com/office/drawing/2014/main" id="{AB3A83F9-E172-9CAC-9AB5-CFE99E4CE531}"/>
              </a:ext>
            </a:extLst>
          </p:cNvPr>
          <p:cNvSpPr txBox="1">
            <a:spLocks/>
          </p:cNvSpPr>
          <p:nvPr/>
        </p:nvSpPr>
        <p:spPr>
          <a:xfrm>
            <a:off x="5925612" y="462141"/>
            <a:ext cx="5544707" cy="627469"/>
          </a:xfrm>
          <a:prstGeom prst="rect">
            <a:avLst/>
          </a:prstGeom>
          <a:solidFill>
            <a:srgbClr val="EC7C69"/>
          </a:solidFill>
        </p:spPr>
        <p:txBody>
          <a:bodyPr anchor="ctr">
            <a:noAutofit/>
          </a:bodyPr>
          <a:lstStyle>
            <a:lvl1pPr marL="0" indent="0" algn="l" defTabSz="914400" rtl="0" eaLnBrk="1" latinLnBrk="0" hangingPunct="1">
              <a:lnSpc>
                <a:spcPct val="90000"/>
              </a:lnSpc>
              <a:spcBef>
                <a:spcPts val="0"/>
              </a:spcBef>
              <a:buFont typeface="Arial" panose="020B0604020202020204" pitchFamily="34" charset="0"/>
              <a:buNone/>
              <a:defRPr sz="1000" b="0" i="0" kern="1200">
                <a:solidFill>
                  <a:schemeClr val="bg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200" dirty="0"/>
              <a:t>Fotocredits:</a:t>
            </a:r>
          </a:p>
          <a:p>
            <a:pPr algn="ctr"/>
            <a:r>
              <a:rPr lang="en-GB" sz="1200" dirty="0"/>
              <a:t> </a:t>
            </a:r>
            <a:r>
              <a:rPr lang="en-GB" sz="1200" dirty="0" err="1"/>
              <a:t>Einstök íslensk upplifun</a:t>
            </a:r>
            <a:r>
              <a:rPr lang="en-GB" sz="1200" dirty="0"/>
              <a:t>: </a:t>
            </a:r>
            <a:r>
              <a:rPr lang="en-GB" sz="1200" dirty="0" err="1"/>
              <a:t>Vegur til vaxtar</a:t>
            </a:r>
            <a:r>
              <a:rPr lang="en-GB" sz="1200" dirty="0"/>
              <a:t>. </a:t>
            </a:r>
            <a:r>
              <a:rPr lang="en-GB" sz="1200" dirty="0" err="1"/>
              <a:t>Nýsköpunarmiðstöð Íslands </a:t>
            </a:r>
            <a:r>
              <a:rPr lang="en-GB" sz="1200" dirty="0"/>
              <a:t>/</a:t>
            </a:r>
          </a:p>
          <a:p>
            <a:pPr algn="ctr"/>
            <a:r>
              <a:rPr lang="en-GB" sz="1200" dirty="0"/>
              <a:t> Unieke IJslandse ervaring: Weg naar groei. IJslands innovatiecentrum</a:t>
            </a:r>
          </a:p>
        </p:txBody>
      </p:sp>
      <p:sp>
        <p:nvSpPr>
          <p:cNvPr id="24" name="Slide Number Placeholder 5">
            <a:extLst>
              <a:ext uri="{FF2B5EF4-FFF2-40B4-BE49-F238E27FC236}">
                <a16:creationId xmlns:a16="http://schemas.microsoft.com/office/drawing/2014/main" id="{3AB96D01-AC12-A1D5-F8EC-8AFFD37B54E7}"/>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Tree>
    <p:extLst>
      <p:ext uri="{BB962C8B-B14F-4D97-AF65-F5344CB8AC3E}">
        <p14:creationId xmlns:p14="http://schemas.microsoft.com/office/powerpoint/2010/main" val="836302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0F1E1-3152-AFBD-F64B-906B91B20A9E}"/>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F1AD5A6D-0482-ABD7-2649-E3B237571402}"/>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6AB502A8-E12F-80EB-D682-757D04A533F2}"/>
              </a:ext>
            </a:extLst>
          </p:cNvPr>
          <p:cNvSpPr txBox="1">
            <a:spLocks/>
          </p:cNvSpPr>
          <p:nvPr/>
        </p:nvSpPr>
        <p:spPr>
          <a:xfrm>
            <a:off x="545533" y="169024"/>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Inzicht in wat voor soort gasten er komen (of zouden kunnen komen)</a:t>
            </a:r>
          </a:p>
          <a:p>
            <a:pPr>
              <a:lnSpc>
                <a:spcPts val="3720"/>
              </a:lnSpc>
            </a:pPr>
            <a:endParaRPr lang="en-US" dirty="0"/>
          </a:p>
        </p:txBody>
      </p:sp>
      <p:sp>
        <p:nvSpPr>
          <p:cNvPr id="2" name="Text Placeholder 3">
            <a:extLst>
              <a:ext uri="{FF2B5EF4-FFF2-40B4-BE49-F238E27FC236}">
                <a16:creationId xmlns:a16="http://schemas.microsoft.com/office/drawing/2014/main" id="{F21C4C5A-8DD9-6E1D-24BE-356E27522C8B}"/>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Regionale of nationale toeristische instanties maken regelmatig doelgroepanalyses en presenteren wat zij beschouwen als de meest geschikte gasten voor die specifieke regio of dat specifieke land. </a:t>
            </a:r>
          </a:p>
          <a:p>
            <a:pPr>
              <a:lnSpc>
                <a:spcPts val="2340"/>
              </a:lnSpc>
              <a:buClr>
                <a:srgbClr val="64AFAF"/>
              </a:buClr>
            </a:pPr>
            <a:endParaRPr lang="en-GB" dirty="0"/>
          </a:p>
          <a:p>
            <a:pPr>
              <a:lnSpc>
                <a:spcPts val="2340"/>
              </a:lnSpc>
              <a:buClr>
                <a:srgbClr val="64AFAF"/>
              </a:buClr>
            </a:pPr>
            <a:r>
              <a:rPr lang="en-GB" dirty="0"/>
              <a:t>Dit kan uw bedrijf waardevolle inzichten geven in het soort gasten dat u ontvangt en het soort gasten dat u zou kunnen ontvangen. De afbeeldingen geven een voorbeeld van Business Iceland van het soort gasten waar IJsland naar op zoek zou kunnen zijn.</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2B0E8940-A714-3CA3-DD61-BAA0A3DE9EA9}"/>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Doelgroepen en uw verhaal</a:t>
            </a:r>
          </a:p>
          <a:p>
            <a:pPr>
              <a:lnSpc>
                <a:spcPts val="3100"/>
              </a:lnSpc>
            </a:pPr>
            <a:endParaRPr lang="it-IT" dirty="0"/>
          </a:p>
        </p:txBody>
      </p:sp>
      <p:sp>
        <p:nvSpPr>
          <p:cNvPr id="12" name="Slide Number Placeholder 5">
            <a:extLst>
              <a:ext uri="{FF2B5EF4-FFF2-40B4-BE49-F238E27FC236}">
                <a16:creationId xmlns:a16="http://schemas.microsoft.com/office/drawing/2014/main" id="{BE6DB699-EE7E-431E-BF4B-B40F7024D6C8}"/>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11</a:t>
            </a:fld>
            <a:endParaRPr lang="fr-CA" sz="1200" dirty="0"/>
          </a:p>
        </p:txBody>
      </p:sp>
      <p:sp>
        <p:nvSpPr>
          <p:cNvPr id="8" name="Rectangle 7">
            <a:extLst>
              <a:ext uri="{FF2B5EF4-FFF2-40B4-BE49-F238E27FC236}">
                <a16:creationId xmlns:a16="http://schemas.microsoft.com/office/drawing/2014/main" id="{AEFBFC2C-480A-99A8-5803-6CACAC109C35}"/>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7539A271-AD6B-B702-1A2B-03FCA99EE43E}"/>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Fotocredits: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14" name="Picture 13">
            <a:extLst>
              <a:ext uri="{FF2B5EF4-FFF2-40B4-BE49-F238E27FC236}">
                <a16:creationId xmlns:a16="http://schemas.microsoft.com/office/drawing/2014/main" id="{1FE75553-D800-9DA9-7BC0-02689DC3F00D}"/>
              </a:ext>
            </a:extLst>
          </p:cNvPr>
          <p:cNvPicPr>
            <a:picLocks noChangeAspect="1"/>
          </p:cNvPicPr>
          <p:nvPr/>
        </p:nvPicPr>
        <p:blipFill rotWithShape="1">
          <a:blip r:embed="rId2"/>
          <a:srcRect l="36084" t="60486" r="35228" b="25658"/>
          <a:stretch/>
        </p:blipFill>
        <p:spPr>
          <a:xfrm>
            <a:off x="7483774" y="3063196"/>
            <a:ext cx="3656445" cy="1415442"/>
          </a:xfrm>
          <a:prstGeom prst="rect">
            <a:avLst/>
          </a:prstGeom>
          <a:ln>
            <a:noFill/>
          </a:ln>
        </p:spPr>
      </p:pic>
      <p:pic>
        <p:nvPicPr>
          <p:cNvPr id="17" name="Picture 16">
            <a:extLst>
              <a:ext uri="{FF2B5EF4-FFF2-40B4-BE49-F238E27FC236}">
                <a16:creationId xmlns:a16="http://schemas.microsoft.com/office/drawing/2014/main" id="{FFE65667-1CED-B1EC-9629-3E1E33A39B2A}"/>
              </a:ext>
            </a:extLst>
          </p:cNvPr>
          <p:cNvPicPr>
            <a:picLocks noChangeAspect="1"/>
          </p:cNvPicPr>
          <p:nvPr/>
        </p:nvPicPr>
        <p:blipFill rotWithShape="1">
          <a:blip r:embed="rId2"/>
          <a:srcRect l="5275" t="59510" r="66037" b="26635"/>
          <a:stretch/>
        </p:blipFill>
        <p:spPr>
          <a:xfrm>
            <a:off x="7501469" y="5102629"/>
            <a:ext cx="3656445" cy="1415442"/>
          </a:xfrm>
          <a:prstGeom prst="rect">
            <a:avLst/>
          </a:prstGeom>
          <a:ln>
            <a:noFill/>
          </a:ln>
        </p:spPr>
      </p:pic>
      <p:pic>
        <p:nvPicPr>
          <p:cNvPr id="18" name="Picture 17">
            <a:extLst>
              <a:ext uri="{FF2B5EF4-FFF2-40B4-BE49-F238E27FC236}">
                <a16:creationId xmlns:a16="http://schemas.microsoft.com/office/drawing/2014/main" id="{7AE63361-17B0-88DB-024B-243DC19C58B1}"/>
              </a:ext>
            </a:extLst>
          </p:cNvPr>
          <p:cNvPicPr>
            <a:picLocks noChangeAspect="1"/>
          </p:cNvPicPr>
          <p:nvPr/>
        </p:nvPicPr>
        <p:blipFill rotWithShape="1">
          <a:blip r:embed="rId2"/>
          <a:srcRect l="34950" t="86653" r="34326" b="2917"/>
          <a:stretch/>
        </p:blipFill>
        <p:spPr>
          <a:xfrm>
            <a:off x="7675096" y="4343881"/>
            <a:ext cx="2261674" cy="615308"/>
          </a:xfrm>
          <a:prstGeom prst="rect">
            <a:avLst/>
          </a:prstGeom>
          <a:ln>
            <a:noFill/>
          </a:ln>
        </p:spPr>
      </p:pic>
      <p:pic>
        <p:nvPicPr>
          <p:cNvPr id="19" name="Picture 18">
            <a:extLst>
              <a:ext uri="{FF2B5EF4-FFF2-40B4-BE49-F238E27FC236}">
                <a16:creationId xmlns:a16="http://schemas.microsoft.com/office/drawing/2014/main" id="{C6A28945-1453-4DD5-A7B5-256E5E61B728}"/>
              </a:ext>
            </a:extLst>
          </p:cNvPr>
          <p:cNvPicPr>
            <a:picLocks noChangeAspect="1"/>
          </p:cNvPicPr>
          <p:nvPr/>
        </p:nvPicPr>
        <p:blipFill rotWithShape="1">
          <a:blip r:embed="rId2"/>
          <a:srcRect l="4192" t="86901" r="65084" b="2669"/>
          <a:stretch/>
        </p:blipFill>
        <p:spPr>
          <a:xfrm>
            <a:off x="7617423" y="6105818"/>
            <a:ext cx="2261674" cy="615308"/>
          </a:xfrm>
          <a:prstGeom prst="rect">
            <a:avLst/>
          </a:prstGeom>
          <a:ln>
            <a:noFill/>
          </a:ln>
        </p:spPr>
      </p:pic>
    </p:spTree>
    <p:extLst>
      <p:ext uri="{BB962C8B-B14F-4D97-AF65-F5344CB8AC3E}">
        <p14:creationId xmlns:p14="http://schemas.microsoft.com/office/powerpoint/2010/main" val="3011412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86E2A-F0AE-1605-9A31-1FAC552F7B40}"/>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17349F83-3C09-3E53-CC35-1A5A54C4CFEC}"/>
              </a:ext>
            </a:extLst>
          </p:cNvPr>
          <p:cNvCxnSpPr>
            <a:cxnSpLocks/>
          </p:cNvCxnSpPr>
          <p:nvPr/>
        </p:nvCxnSpPr>
        <p:spPr>
          <a:xfrm>
            <a:off x="0" y="1622912"/>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55EFF013-49F0-3CC9-2100-2102D916D735}"/>
              </a:ext>
            </a:extLst>
          </p:cNvPr>
          <p:cNvSpPr txBox="1">
            <a:spLocks/>
          </p:cNvSpPr>
          <p:nvPr/>
        </p:nvSpPr>
        <p:spPr>
          <a:xfrm>
            <a:off x="545533" y="581892"/>
            <a:ext cx="5840703"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Begrijpen wat voor soort gasten u bezoeken (of zouden kunnen bezoeken)</a:t>
            </a:r>
          </a:p>
          <a:p>
            <a:pPr>
              <a:lnSpc>
                <a:spcPts val="3720"/>
              </a:lnSpc>
            </a:pPr>
            <a:endParaRPr lang="en-US" dirty="0"/>
          </a:p>
        </p:txBody>
      </p:sp>
      <p:sp>
        <p:nvSpPr>
          <p:cNvPr id="2" name="Text Placeholder 3">
            <a:extLst>
              <a:ext uri="{FF2B5EF4-FFF2-40B4-BE49-F238E27FC236}">
                <a16:creationId xmlns:a16="http://schemas.microsoft.com/office/drawing/2014/main" id="{5BC29E1E-E63D-AC1B-C9B2-1AA28398B43F}"/>
              </a:ext>
            </a:extLst>
          </p:cNvPr>
          <p:cNvSpPr txBox="1">
            <a:spLocks/>
          </p:cNvSpPr>
          <p:nvPr/>
        </p:nvSpPr>
        <p:spPr>
          <a:xfrm>
            <a:off x="485146" y="2848107"/>
            <a:ext cx="5840703"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dirty="0"/>
              <a:t>Als u uw gast, de doelgroep die uw toeristisch product koopt, zou beschrijven, hoe zou die beschrijving er dan uitzien?</a:t>
            </a:r>
          </a:p>
          <a:p>
            <a:pPr>
              <a:lnSpc>
                <a:spcPts val="2340"/>
              </a:lnSpc>
              <a:buClr>
                <a:srgbClr val="64AFAF"/>
              </a:buClr>
            </a:pPr>
            <a:endParaRPr lang="en-GB" dirty="0"/>
          </a:p>
          <a:p>
            <a:pPr>
              <a:lnSpc>
                <a:spcPts val="2340"/>
              </a:lnSpc>
              <a:buClr>
                <a:srgbClr val="64AFAF"/>
              </a:buClr>
            </a:pPr>
            <a:r>
              <a:rPr lang="en-GB" dirty="0"/>
              <a:t>Hoe beter u uw gast kent, hoe beter u een toeristisch product kunt creëren dat uw gast wil kopen. De afbeelding geeft een voorbeeld van Business Iceland van het type gasten waar IJsland naar op zoek zou kunnen zijn.</a:t>
            </a:r>
          </a:p>
          <a:p>
            <a:pPr>
              <a:lnSpc>
                <a:spcPts val="2340"/>
              </a:lnSpc>
              <a:buClr>
                <a:srgbClr val="64AFAF"/>
              </a:buClr>
            </a:pPr>
            <a:endParaRPr lang="en-GB" dirty="0"/>
          </a:p>
        </p:txBody>
      </p:sp>
      <p:sp>
        <p:nvSpPr>
          <p:cNvPr id="4" name="Text Placeholder 6">
            <a:extLst>
              <a:ext uri="{FF2B5EF4-FFF2-40B4-BE49-F238E27FC236}">
                <a16:creationId xmlns:a16="http://schemas.microsoft.com/office/drawing/2014/main" id="{C73DD18D-93B0-908B-0B4C-209014DBB032}"/>
              </a:ext>
            </a:extLst>
          </p:cNvPr>
          <p:cNvSpPr txBox="1">
            <a:spLocks/>
          </p:cNvSpPr>
          <p:nvPr/>
        </p:nvSpPr>
        <p:spPr>
          <a:xfrm>
            <a:off x="485146" y="2027425"/>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Doelgroepen en uw verhaal</a:t>
            </a:r>
          </a:p>
          <a:p>
            <a:pPr>
              <a:lnSpc>
                <a:spcPts val="3100"/>
              </a:lnSpc>
            </a:pPr>
            <a:endParaRPr lang="it-IT" dirty="0"/>
          </a:p>
        </p:txBody>
      </p:sp>
      <p:sp>
        <p:nvSpPr>
          <p:cNvPr id="12" name="Slide Number Placeholder 5">
            <a:extLst>
              <a:ext uri="{FF2B5EF4-FFF2-40B4-BE49-F238E27FC236}">
                <a16:creationId xmlns:a16="http://schemas.microsoft.com/office/drawing/2014/main" id="{C0360E32-5974-0C5B-7127-A729853AC3EF}"/>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12</a:t>
            </a:fld>
            <a:endParaRPr lang="fr-CA" sz="1200" dirty="0"/>
          </a:p>
        </p:txBody>
      </p:sp>
      <p:sp>
        <p:nvSpPr>
          <p:cNvPr id="8" name="Rectangle 7">
            <a:extLst>
              <a:ext uri="{FF2B5EF4-FFF2-40B4-BE49-F238E27FC236}">
                <a16:creationId xmlns:a16="http://schemas.microsoft.com/office/drawing/2014/main" id="{796EC4EF-B645-C3D2-E210-BF84D15D1A1B}"/>
              </a:ext>
            </a:extLst>
          </p:cNvPr>
          <p:cNvSpPr/>
          <p:nvPr/>
        </p:nvSpPr>
        <p:spPr>
          <a:xfrm>
            <a:off x="7397637" y="2848107"/>
            <a:ext cx="3808398" cy="4009893"/>
          </a:xfrm>
          <a:prstGeom prst="rect">
            <a:avLst/>
          </a:prstGeom>
          <a:solidFill>
            <a:srgbClr val="F8F8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198F94D9-8197-47EE-0208-A89AD5CB8430}"/>
              </a:ext>
            </a:extLst>
          </p:cNvPr>
          <p:cNvSpPr txBox="1">
            <a:spLocks/>
          </p:cNvSpPr>
          <p:nvPr/>
        </p:nvSpPr>
        <p:spPr>
          <a:xfrm rot="16200000">
            <a:off x="9071391" y="4247925"/>
            <a:ext cx="4754880"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Fotocredits: </a:t>
            </a:r>
          </a:p>
          <a:p>
            <a:pPr marL="0" indent="0" algn="ctr">
              <a:lnSpc>
                <a:spcPts val="1340"/>
              </a:lnSpc>
              <a:spcBef>
                <a:spcPts val="0"/>
              </a:spcBef>
              <a:buNone/>
            </a:pPr>
            <a:r>
              <a:rPr lang="en-IE" sz="1200" dirty="0" err="1">
                <a:solidFill>
                  <a:schemeClr val="bg1"/>
                </a:solidFill>
              </a:rPr>
              <a:t>https://www.islandsstofa.is/afangastadurinn/markhopar-afangastadarins</a:t>
            </a:r>
            <a:endParaRPr lang="en-IE" sz="1200" dirty="0">
              <a:solidFill>
                <a:schemeClr val="bg1"/>
              </a:solidFill>
            </a:endParaRPr>
          </a:p>
        </p:txBody>
      </p:sp>
      <p:pic>
        <p:nvPicPr>
          <p:cNvPr id="6" name="Picture 5">
            <a:extLst>
              <a:ext uri="{FF2B5EF4-FFF2-40B4-BE49-F238E27FC236}">
                <a16:creationId xmlns:a16="http://schemas.microsoft.com/office/drawing/2014/main" id="{4E103792-E81E-BC16-4E94-FAF9266D1C74}"/>
              </a:ext>
            </a:extLst>
          </p:cNvPr>
          <p:cNvPicPr>
            <a:picLocks noChangeAspect="1"/>
          </p:cNvPicPr>
          <p:nvPr/>
        </p:nvPicPr>
        <p:blipFill rotWithShape="1">
          <a:blip r:embed="rId2"/>
          <a:srcRect l="67047" t="57887" r="3953" b="18404"/>
          <a:stretch/>
        </p:blipFill>
        <p:spPr>
          <a:xfrm>
            <a:off x="7527471" y="2957417"/>
            <a:ext cx="3510643" cy="2300383"/>
          </a:xfrm>
          <a:prstGeom prst="rect">
            <a:avLst/>
          </a:prstGeom>
        </p:spPr>
      </p:pic>
      <p:pic>
        <p:nvPicPr>
          <p:cNvPr id="7" name="Picture 6">
            <a:extLst>
              <a:ext uri="{FF2B5EF4-FFF2-40B4-BE49-F238E27FC236}">
                <a16:creationId xmlns:a16="http://schemas.microsoft.com/office/drawing/2014/main" id="{58AB43B0-F55C-321C-F1B1-82BE5BBE7366}"/>
              </a:ext>
            </a:extLst>
          </p:cNvPr>
          <p:cNvPicPr>
            <a:picLocks noChangeAspect="1"/>
          </p:cNvPicPr>
          <p:nvPr/>
        </p:nvPicPr>
        <p:blipFill rotWithShape="1">
          <a:blip r:embed="rId2"/>
          <a:srcRect l="65954" t="86406" r="3953"/>
          <a:stretch/>
        </p:blipFill>
        <p:spPr>
          <a:xfrm>
            <a:off x="7527471" y="5310340"/>
            <a:ext cx="3145945" cy="1139008"/>
          </a:xfrm>
          <a:prstGeom prst="rect">
            <a:avLst/>
          </a:prstGeom>
        </p:spPr>
      </p:pic>
    </p:spTree>
    <p:extLst>
      <p:ext uri="{BB962C8B-B14F-4D97-AF65-F5344CB8AC3E}">
        <p14:creationId xmlns:p14="http://schemas.microsoft.com/office/powerpoint/2010/main" val="265209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C63E3-9F99-265F-BC58-38A21D6EBD6A}"/>
            </a:ext>
          </a:extLst>
        </p:cNvPr>
        <p:cNvGrpSpPr/>
        <p:nvPr/>
      </p:nvGrpSpPr>
      <p:grpSpPr>
        <a:xfrm>
          <a:off x="0" y="0"/>
          <a:ext cx="0" cy="0"/>
          <a:chOff x="0" y="0"/>
          <a:chExt cx="0" cy="0"/>
        </a:xfrm>
      </p:grpSpPr>
      <p:sp>
        <p:nvSpPr>
          <p:cNvPr id="21" name="Text Placeholder 4">
            <a:extLst>
              <a:ext uri="{FF2B5EF4-FFF2-40B4-BE49-F238E27FC236}">
                <a16:creationId xmlns:a16="http://schemas.microsoft.com/office/drawing/2014/main" id="{D32CFA66-3C20-318E-7655-6DF21F08664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22" name="Text Placeholder 5">
            <a:extLst>
              <a:ext uri="{FF2B5EF4-FFF2-40B4-BE49-F238E27FC236}">
                <a16:creationId xmlns:a16="http://schemas.microsoft.com/office/drawing/2014/main" id="{F8245EA6-1E34-C01E-342E-683EC7B41315}"/>
              </a:ext>
            </a:extLst>
          </p:cNvPr>
          <p:cNvSpPr>
            <a:spLocks noGrp="1"/>
          </p:cNvSpPr>
          <p:nvPr>
            <p:ph type="body" sz="quarter" idx="19"/>
          </p:nvPr>
        </p:nvSpPr>
        <p:spPr>
          <a:xfrm>
            <a:off x="423358" y="941779"/>
            <a:ext cx="1197303" cy="385564"/>
          </a:xfrm>
        </p:spPr>
        <p:txBody>
          <a:bodyPr/>
          <a:lstStyle/>
          <a:p>
            <a:r>
              <a:rPr lang="en-US" dirty="0"/>
              <a:t>02</a:t>
            </a:r>
          </a:p>
        </p:txBody>
      </p:sp>
      <p:sp>
        <p:nvSpPr>
          <p:cNvPr id="23" name="Text Placeholder 6">
            <a:extLst>
              <a:ext uri="{FF2B5EF4-FFF2-40B4-BE49-F238E27FC236}">
                <a16:creationId xmlns:a16="http://schemas.microsoft.com/office/drawing/2014/main" id="{36BFEBED-B5FD-0E81-34B6-6F7D9791715C}"/>
              </a:ext>
            </a:extLst>
          </p:cNvPr>
          <p:cNvSpPr>
            <a:spLocks noGrp="1"/>
          </p:cNvSpPr>
          <p:nvPr>
            <p:ph type="body" sz="quarter" idx="16"/>
          </p:nvPr>
        </p:nvSpPr>
        <p:spPr>
          <a:xfrm>
            <a:off x="4061011" y="732734"/>
            <a:ext cx="6928117" cy="803654"/>
          </a:xfrm>
          <a:prstGeom prst="rect">
            <a:avLst/>
          </a:prstGeom>
        </p:spPr>
        <p:txBody>
          <a:bodyPr/>
          <a:lstStyle/>
          <a:p>
            <a:pPr>
              <a:lnSpc>
                <a:spcPts val="2960"/>
              </a:lnSpc>
            </a:pPr>
            <a:r>
              <a:rPr lang="en-GB" sz="2800" dirty="0"/>
              <a:t>Klantfeedback: </a:t>
            </a:r>
            <a:r>
              <a:rPr lang="en-GB" sz="2800" dirty="0">
                <a:solidFill>
                  <a:srgbClr val="EC7C69"/>
                </a:solidFill>
              </a:rPr>
              <a:t>hoe kom je erachter wat je gasten wel en niet leuk vinden?</a:t>
            </a:r>
          </a:p>
          <a:p>
            <a:pPr>
              <a:lnSpc>
                <a:spcPts val="2960"/>
              </a:lnSpc>
            </a:pPr>
            <a:endParaRPr lang="en-GB" sz="2800" dirty="0">
              <a:solidFill>
                <a:srgbClr val="EC7C69"/>
              </a:solidFill>
            </a:endParaRPr>
          </a:p>
        </p:txBody>
      </p:sp>
      <p:sp>
        <p:nvSpPr>
          <p:cNvPr id="24" name="Text Placeholder 3">
            <a:extLst>
              <a:ext uri="{FF2B5EF4-FFF2-40B4-BE49-F238E27FC236}">
                <a16:creationId xmlns:a16="http://schemas.microsoft.com/office/drawing/2014/main" id="{759BDF52-9008-564D-1E8F-73A62A16C1DD}"/>
              </a:ext>
            </a:extLst>
          </p:cNvPr>
          <p:cNvSpPr>
            <a:spLocks noGrp="1"/>
          </p:cNvSpPr>
          <p:nvPr>
            <p:ph type="body" sz="quarter" idx="21"/>
          </p:nvPr>
        </p:nvSpPr>
        <p:spPr>
          <a:xfrm>
            <a:off x="4061011" y="1881924"/>
            <a:ext cx="7320003"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Om te weten hoe u klantfeedback kunt verzamelen, moet u eerst begrijpen wat klantfeedback precies inhoudt. Klantfeedback is de informatie of mening die uw klanten geven over uw product of dienst. Deze feedback kan positief zijn en benadrukken wat u goed doet, of negatief en wijzen op punten die voor verbetering vatbaar zijn.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Waarom is dit belangrijk? Klantfeedback is de sleutel tot zakelijk succes. Het geeft inzicht in wat klanten nodig hebben, prefereren en willen vermijden. Als u dit serieus neemt, kan het u helpen de juiste beslissingen te nemen om uw bedrijf te verbeteren en uw klanten precies te geven wat ze willen.</a:t>
            </a:r>
          </a:p>
          <a:p>
            <a:pPr>
              <a:lnSpc>
                <a:spcPts val="2340"/>
              </a:lnSpc>
            </a:pPr>
            <a:endParaRPr lang="en-GB" b="0" i="0" dirty="0">
              <a:effectLst/>
              <a:latin typeface="Calibri"/>
              <a:ea typeface="Calibri"/>
              <a:cs typeface="Calibri"/>
            </a:endParaRPr>
          </a:p>
          <a:p>
            <a:pPr>
              <a:lnSpc>
                <a:spcPts val="2340"/>
              </a:lnSpc>
            </a:pPr>
            <a:r>
              <a:rPr lang="en-GB" b="1" i="0" dirty="0">
                <a:effectLst/>
                <a:latin typeface="Calibri"/>
                <a:ea typeface="Calibri"/>
                <a:cs typeface="Calibri"/>
              </a:rPr>
              <a:t>Bron:</a:t>
            </a:r>
            <a:r>
              <a:rPr lang="en-GB" b="0" i="0" dirty="0">
                <a:solidFill>
                  <a:srgbClr val="EC7C69"/>
                </a:solidFill>
                <a:effectLst/>
                <a:latin typeface="Calibri"/>
                <a:ea typeface="Calibri"/>
                <a:cs typeface="Calibri"/>
                <a:hlinkClick r:id="rId2">
                  <a:extLst>
                    <a:ext uri="{A12FA001-AC4F-418D-AE19-62706E023703}">
                      <ahyp:hlinkClr xmlns:ahyp="http://schemas.microsoft.com/office/drawing/2018/hyperlinkcolor" val="tx"/>
                    </a:ext>
                  </a:extLst>
                </a:hlinkClick>
              </a:rPr>
              <a:t> https://miro.com/research-and-design/collecting-customer-feedback-methods/</a:t>
            </a:r>
            <a:endParaRPr lang="en-GB" b="0" i="0" dirty="0">
              <a:solidFill>
                <a:srgbClr val="EC7C69"/>
              </a:solidFill>
              <a:effectLst/>
              <a:latin typeface="Calibri"/>
              <a:ea typeface="Calibri"/>
              <a:cs typeface="Calibri"/>
            </a:endParaRPr>
          </a:p>
          <a:p>
            <a:pPr>
              <a:lnSpc>
                <a:spcPts val="2340"/>
              </a:lnSpc>
            </a:pPr>
            <a:r>
              <a:rPr lang="en-GB" b="0" i="0" dirty="0">
                <a:solidFill>
                  <a:srgbClr val="EC7C69"/>
                </a:solidFill>
                <a:effectLst/>
                <a:latin typeface="Calibri"/>
                <a:ea typeface="Calibri"/>
                <a:cs typeface="Calibri"/>
              </a:rPr>
              <a:t> </a:t>
            </a:r>
          </a:p>
          <a:p>
            <a:pPr>
              <a:lnSpc>
                <a:spcPts val="2340"/>
              </a:lnSpc>
            </a:pPr>
            <a:endParaRPr lang="en-US" sz="2200" dirty="0"/>
          </a:p>
        </p:txBody>
      </p:sp>
      <p:sp>
        <p:nvSpPr>
          <p:cNvPr id="25" name="Slide Number Placeholder 5">
            <a:extLst>
              <a:ext uri="{FF2B5EF4-FFF2-40B4-BE49-F238E27FC236}">
                <a16:creationId xmlns:a16="http://schemas.microsoft.com/office/drawing/2014/main" id="{BC8657F9-457F-4575-EA25-A66A244E2F6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32270911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597B85-F2A4-32BE-5840-12BFCA8E3D1E}"/>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3818FD4-6C5E-386D-9E65-957A41853890}"/>
              </a:ext>
            </a:extLst>
          </p:cNvPr>
          <p:cNvSpPr>
            <a:spLocks noGrp="1"/>
          </p:cNvSpPr>
          <p:nvPr>
            <p:ph type="body" sz="quarter" idx="16"/>
          </p:nvPr>
        </p:nvSpPr>
        <p:spPr>
          <a:xfrm>
            <a:off x="653780" y="472365"/>
            <a:ext cx="8049349" cy="803654"/>
          </a:xfrm>
        </p:spPr>
        <p:txBody>
          <a:bodyPr/>
          <a:lstStyle/>
          <a:p>
            <a:pPr>
              <a:lnSpc>
                <a:spcPts val="3720"/>
              </a:lnSpc>
            </a:pPr>
            <a:r>
              <a:rPr lang="en-US" dirty="0"/>
              <a:t>Klantfeedback – Verschillende vormen </a:t>
            </a:r>
          </a:p>
          <a:p>
            <a:pPr>
              <a:lnSpc>
                <a:spcPts val="3720"/>
              </a:lnSpc>
            </a:pPr>
            <a:endParaRPr lang="en-US" dirty="0"/>
          </a:p>
        </p:txBody>
      </p:sp>
      <p:sp>
        <p:nvSpPr>
          <p:cNvPr id="6" name="Text Placeholder 5">
            <a:extLst>
              <a:ext uri="{FF2B5EF4-FFF2-40B4-BE49-F238E27FC236}">
                <a16:creationId xmlns:a16="http://schemas.microsoft.com/office/drawing/2014/main" id="{317AD7D5-E05E-84CB-9361-D2F7703656FD}"/>
              </a:ext>
            </a:extLst>
          </p:cNvPr>
          <p:cNvSpPr>
            <a:spLocks noGrp="1"/>
          </p:cNvSpPr>
          <p:nvPr>
            <p:ph type="body" sz="quarter" idx="19"/>
          </p:nvPr>
        </p:nvSpPr>
        <p:spPr>
          <a:xfrm>
            <a:off x="653780" y="1602986"/>
            <a:ext cx="3444691" cy="803654"/>
          </a:xfrm>
        </p:spPr>
        <p:txBody>
          <a:bodyPr/>
          <a:lstStyle/>
          <a:p>
            <a:pPr>
              <a:lnSpc>
                <a:spcPts val="2900"/>
              </a:lnSpc>
            </a:pPr>
            <a:r>
              <a:rPr lang="en-US" dirty="0"/>
              <a:t>Hoe kom je erachter wat je gasten wel en niet leuk vinden?</a:t>
            </a:r>
          </a:p>
          <a:p>
            <a:pPr>
              <a:lnSpc>
                <a:spcPts val="2900"/>
              </a:lnSpc>
            </a:pPr>
            <a:endParaRPr lang="en-US" dirty="0"/>
          </a:p>
        </p:txBody>
      </p:sp>
      <p:cxnSp>
        <p:nvCxnSpPr>
          <p:cNvPr id="2" name="Straight Connector 1">
            <a:extLst>
              <a:ext uri="{FF2B5EF4-FFF2-40B4-BE49-F238E27FC236}">
                <a16:creationId xmlns:a16="http://schemas.microsoft.com/office/drawing/2014/main" id="{0005E63F-C5E1-B62D-9C1D-CF1BAE2FD63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C077D27-A22F-352B-C048-242A68C04EA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3" name="Text Placeholder 4">
            <a:extLst>
              <a:ext uri="{FF2B5EF4-FFF2-40B4-BE49-F238E27FC236}">
                <a16:creationId xmlns:a16="http://schemas.microsoft.com/office/drawing/2014/main" id="{9570E0C5-BEA5-A805-FCAC-FFD6C4091AC2}"/>
              </a:ext>
            </a:extLst>
          </p:cNvPr>
          <p:cNvSpPr txBox="1">
            <a:spLocks/>
          </p:cNvSpPr>
          <p:nvPr/>
        </p:nvSpPr>
        <p:spPr>
          <a:xfrm>
            <a:off x="4588329" y="1602986"/>
            <a:ext cx="6741232" cy="3263263"/>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b="1" dirty="0">
                <a:solidFill>
                  <a:srgbClr val="414141"/>
                </a:solidFill>
              </a:rPr>
              <a:t>Wat is feedback van klanten? Deze kan verschillende vormen aannemen: direct, indirect en afgeleid.</a:t>
            </a:r>
          </a:p>
          <a:p>
            <a:pPr>
              <a:lnSpc>
                <a:spcPts val="2240"/>
              </a:lnSpc>
            </a:pPr>
            <a:endParaRPr lang="en-GB" sz="2200" b="1"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Directe feedback </a:t>
            </a:r>
            <a:r>
              <a:rPr lang="en-GB" sz="2200" dirty="0">
                <a:solidFill>
                  <a:srgbClr val="414141"/>
                </a:solidFill>
              </a:rPr>
              <a:t>is wanneer klanten rechtstreeks met u communiceren over hun ervaringen. Dit kan via e-mail, telefoon of zelfs face-to-face interacties.</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Indirecte feedback </a:t>
            </a:r>
            <a:r>
              <a:rPr lang="en-GB" sz="2200" dirty="0">
                <a:solidFill>
                  <a:srgbClr val="414141"/>
                </a:solidFill>
              </a:rPr>
              <a:t>is iets subtieler. Deze wordt niet rechtstreeks aan u meegedeeld, maar u kunt deze vinden op sociale media, beoordelingswebsites of in gesprekken met anderen.</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b="1" dirty="0">
                <a:solidFill>
                  <a:srgbClr val="459597"/>
                </a:solidFill>
              </a:rPr>
              <a:t>Afgeleide feedback </a:t>
            </a:r>
            <a:r>
              <a:rPr lang="en-GB" sz="2200" dirty="0">
                <a:solidFill>
                  <a:srgbClr val="414141"/>
                </a:solidFill>
              </a:rPr>
              <a:t>is het meest subtiel. Deze wordt afgeleid uit de analyse van klantgedragsgegevens, zoals surfgedrag op websites, koopgedrag of gebruiksstatistieken.</a:t>
            </a:r>
          </a:p>
          <a:p>
            <a:pPr>
              <a:lnSpc>
                <a:spcPts val="2240"/>
              </a:lnSpc>
            </a:pPr>
            <a:endParaRPr lang="en-US" sz="2200" dirty="0">
              <a:solidFill>
                <a:srgbClr val="414141"/>
              </a:solidFill>
            </a:endParaRPr>
          </a:p>
        </p:txBody>
      </p:sp>
      <p:pic>
        <p:nvPicPr>
          <p:cNvPr id="10" name="Picture 9">
            <a:extLst>
              <a:ext uri="{FF2B5EF4-FFF2-40B4-BE49-F238E27FC236}">
                <a16:creationId xmlns:a16="http://schemas.microsoft.com/office/drawing/2014/main" id="{84937E8A-DD82-3E3F-B31D-4A5B8ED679D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02510" y="4304876"/>
            <a:ext cx="3580276" cy="2659133"/>
          </a:xfrm>
          <a:prstGeom prst="rect">
            <a:avLst/>
          </a:prstGeom>
        </p:spPr>
      </p:pic>
    </p:spTree>
    <p:extLst>
      <p:ext uri="{BB962C8B-B14F-4D97-AF65-F5344CB8AC3E}">
        <p14:creationId xmlns:p14="http://schemas.microsoft.com/office/powerpoint/2010/main" val="213235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9EC67-CBF5-B0FB-B602-2B4DFA5DB6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B65EA49-1F4F-7B58-BD79-417AA77BCA2B}"/>
              </a:ext>
            </a:extLst>
          </p:cNvPr>
          <p:cNvSpPr>
            <a:spLocks noGrp="1"/>
          </p:cNvSpPr>
          <p:nvPr>
            <p:ph type="body" sz="quarter" idx="16"/>
          </p:nvPr>
        </p:nvSpPr>
        <p:spPr>
          <a:xfrm>
            <a:off x="653780" y="472365"/>
            <a:ext cx="9551577" cy="803654"/>
          </a:xfrm>
        </p:spPr>
        <p:txBody>
          <a:bodyPr/>
          <a:lstStyle/>
          <a:p>
            <a:pPr>
              <a:lnSpc>
                <a:spcPts val="3720"/>
              </a:lnSpc>
            </a:pPr>
            <a:r>
              <a:rPr lang="en-US" dirty="0"/>
              <a:t>Klantfeedback - Hoe feedback verzamelen</a:t>
            </a:r>
          </a:p>
        </p:txBody>
      </p:sp>
      <p:sp>
        <p:nvSpPr>
          <p:cNvPr id="6" name="Text Placeholder 5">
            <a:extLst>
              <a:ext uri="{FF2B5EF4-FFF2-40B4-BE49-F238E27FC236}">
                <a16:creationId xmlns:a16="http://schemas.microsoft.com/office/drawing/2014/main" id="{6A246B9E-0DB6-1757-68EC-71A3ABC1AA1F}"/>
              </a:ext>
            </a:extLst>
          </p:cNvPr>
          <p:cNvSpPr>
            <a:spLocks noGrp="1"/>
          </p:cNvSpPr>
          <p:nvPr>
            <p:ph type="body" sz="quarter" idx="19"/>
          </p:nvPr>
        </p:nvSpPr>
        <p:spPr>
          <a:xfrm>
            <a:off x="653780" y="1847469"/>
            <a:ext cx="6110932" cy="803654"/>
          </a:xfrm>
        </p:spPr>
        <p:txBody>
          <a:bodyPr/>
          <a:lstStyle/>
          <a:p>
            <a:pPr>
              <a:lnSpc>
                <a:spcPts val="2900"/>
              </a:lnSpc>
            </a:pPr>
            <a:r>
              <a:rPr lang="en-US" dirty="0"/>
              <a:t>Hoe kom je erachter wat je gasten wel en niet leuk vinden?</a:t>
            </a:r>
          </a:p>
          <a:p>
            <a:pPr>
              <a:lnSpc>
                <a:spcPts val="2900"/>
              </a:lnSpc>
            </a:pPr>
            <a:endParaRPr lang="en-US" dirty="0"/>
          </a:p>
        </p:txBody>
      </p:sp>
      <p:cxnSp>
        <p:nvCxnSpPr>
          <p:cNvPr id="2" name="Straight Connector 1">
            <a:extLst>
              <a:ext uri="{FF2B5EF4-FFF2-40B4-BE49-F238E27FC236}">
                <a16:creationId xmlns:a16="http://schemas.microsoft.com/office/drawing/2014/main" id="{1C686A0B-6125-1517-C16C-BDC1A28CAE3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438059D8-057B-D821-72C1-936380CC25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
        <p:nvSpPr>
          <p:cNvPr id="3" name="Text Placeholder 4">
            <a:extLst>
              <a:ext uri="{FF2B5EF4-FFF2-40B4-BE49-F238E27FC236}">
                <a16:creationId xmlns:a16="http://schemas.microsoft.com/office/drawing/2014/main" id="{BA49E75D-16E0-1731-E727-73B1B107C356}"/>
              </a:ext>
            </a:extLst>
          </p:cNvPr>
          <p:cNvSpPr txBox="1">
            <a:spLocks/>
          </p:cNvSpPr>
          <p:nvPr/>
        </p:nvSpPr>
        <p:spPr>
          <a:xfrm>
            <a:off x="653780" y="3200401"/>
            <a:ext cx="57470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Belangrijke gebieden waarop u feedback kunt verzamelen, zijn onder meer de functionaliteit van uw product, de kwaliteit van uw service of de algehele klantervaring. Inzicht in deze componenten kan een enorm verschil maken voor uw bedrijf.</a:t>
            </a:r>
          </a:p>
          <a:p>
            <a:pPr>
              <a:lnSpc>
                <a:spcPts val="2240"/>
              </a:lnSpc>
            </a:pPr>
            <a:endParaRPr lang="en-GB" sz="2200" dirty="0">
              <a:solidFill>
                <a:srgbClr val="414141"/>
              </a:solidFill>
            </a:endParaRPr>
          </a:p>
          <a:p>
            <a:pPr>
              <a:lnSpc>
                <a:spcPts val="2240"/>
              </a:lnSpc>
            </a:pPr>
            <a:r>
              <a:rPr lang="en-GB" sz="2200" dirty="0">
                <a:solidFill>
                  <a:srgbClr val="414141"/>
                </a:solidFill>
              </a:rPr>
              <a:t>Hoe verzamelt u deze belangrijke feedback? Er zijn verschillende methoden beschikbaar, elk met hun eigen voordelen en ideale toepassingen. Hier zijn enkele van de meest populaire:</a:t>
            </a:r>
          </a:p>
          <a:p>
            <a:pPr>
              <a:lnSpc>
                <a:spcPts val="2240"/>
              </a:lnSpc>
            </a:pPr>
            <a:endParaRPr lang="en-US" sz="2200" dirty="0">
              <a:solidFill>
                <a:srgbClr val="414141"/>
              </a:solidFill>
            </a:endParaRPr>
          </a:p>
        </p:txBody>
      </p:sp>
      <p:sp>
        <p:nvSpPr>
          <p:cNvPr id="5" name="Freeform 4">
            <a:extLst>
              <a:ext uri="{FF2B5EF4-FFF2-40B4-BE49-F238E27FC236}">
                <a16:creationId xmlns:a16="http://schemas.microsoft.com/office/drawing/2014/main" id="{681F6E99-ED6B-4017-9E6D-13BE8244071F}"/>
              </a:ext>
            </a:extLst>
          </p:cNvPr>
          <p:cNvSpPr/>
          <p:nvPr/>
        </p:nvSpPr>
        <p:spPr>
          <a:xfrm rot="5400000" flipH="1">
            <a:off x="6656891" y="2037448"/>
            <a:ext cx="5408072" cy="4302216"/>
          </a:xfrm>
          <a:custGeom>
            <a:avLst/>
            <a:gdLst>
              <a:gd name="connsiteX0" fmla="*/ 5408072 w 5408072"/>
              <a:gd name="connsiteY0" fmla="*/ 3944723 h 4302216"/>
              <a:gd name="connsiteX1" fmla="*/ 5408072 w 5408072"/>
              <a:gd name="connsiteY1" fmla="*/ 3465727 h 4302216"/>
              <a:gd name="connsiteX2" fmla="*/ 5408072 w 5408072"/>
              <a:gd name="connsiteY2" fmla="*/ 3392864 h 4302216"/>
              <a:gd name="connsiteX3" fmla="*/ 5408072 w 5408072"/>
              <a:gd name="connsiteY3" fmla="*/ 2913868 h 4302216"/>
              <a:gd name="connsiteX4" fmla="*/ 5408072 w 5408072"/>
              <a:gd name="connsiteY4" fmla="*/ 1030855 h 4302216"/>
              <a:gd name="connsiteX5" fmla="*/ 5408072 w 5408072"/>
              <a:gd name="connsiteY5" fmla="*/ 551859 h 4302216"/>
              <a:gd name="connsiteX6" fmla="*/ 5408072 w 5408072"/>
              <a:gd name="connsiteY6" fmla="*/ 478997 h 4302216"/>
              <a:gd name="connsiteX7" fmla="*/ 5408072 w 5408072"/>
              <a:gd name="connsiteY7" fmla="*/ 1 h 4302216"/>
              <a:gd name="connsiteX8" fmla="*/ 4951682 w 5408072"/>
              <a:gd name="connsiteY8" fmla="*/ 1 h 4302216"/>
              <a:gd name="connsiteX9" fmla="*/ 4834398 w 5408072"/>
              <a:gd name="connsiteY9" fmla="*/ 1 h 4302216"/>
              <a:gd name="connsiteX10" fmla="*/ 4651034 w 5408072"/>
              <a:gd name="connsiteY10" fmla="*/ 1 h 4302216"/>
              <a:gd name="connsiteX11" fmla="*/ 4378008 w 5408072"/>
              <a:gd name="connsiteY11" fmla="*/ 1 h 4302216"/>
              <a:gd name="connsiteX12" fmla="*/ 4194644 w 5408072"/>
              <a:gd name="connsiteY12" fmla="*/ 1 h 4302216"/>
              <a:gd name="connsiteX13" fmla="*/ 4077360 w 5408072"/>
              <a:gd name="connsiteY13" fmla="*/ 1 h 4302216"/>
              <a:gd name="connsiteX14" fmla="*/ 3620970 w 5408072"/>
              <a:gd name="connsiteY14" fmla="*/ 1 h 4302216"/>
              <a:gd name="connsiteX15" fmla="*/ 3185064 w 5408072"/>
              <a:gd name="connsiteY15" fmla="*/ 1 h 4302216"/>
              <a:gd name="connsiteX16" fmla="*/ 3185064 w 5408072"/>
              <a:gd name="connsiteY16" fmla="*/ 0 h 4302216"/>
              <a:gd name="connsiteX17" fmla="*/ 2728674 w 5408072"/>
              <a:gd name="connsiteY17" fmla="*/ 0 h 4302216"/>
              <a:gd name="connsiteX18" fmla="*/ 2611390 w 5408072"/>
              <a:gd name="connsiteY18" fmla="*/ 0 h 4302216"/>
              <a:gd name="connsiteX19" fmla="*/ 2428026 w 5408072"/>
              <a:gd name="connsiteY19" fmla="*/ 0 h 4302216"/>
              <a:gd name="connsiteX20" fmla="*/ 2155000 w 5408072"/>
              <a:gd name="connsiteY20" fmla="*/ 0 h 4302216"/>
              <a:gd name="connsiteX21" fmla="*/ 1971636 w 5408072"/>
              <a:gd name="connsiteY21" fmla="*/ 0 h 4302216"/>
              <a:gd name="connsiteX22" fmla="*/ 1854352 w 5408072"/>
              <a:gd name="connsiteY22" fmla="*/ 0 h 4302216"/>
              <a:gd name="connsiteX23" fmla="*/ 1397962 w 5408072"/>
              <a:gd name="connsiteY23" fmla="*/ 0 h 4302216"/>
              <a:gd name="connsiteX24" fmla="*/ 1213428 w 5408072"/>
              <a:gd name="connsiteY24" fmla="*/ 0 h 4302216"/>
              <a:gd name="connsiteX25" fmla="*/ 757038 w 5408072"/>
              <a:gd name="connsiteY25" fmla="*/ 0 h 4302216"/>
              <a:gd name="connsiteX26" fmla="*/ 456390 w 5408072"/>
              <a:gd name="connsiteY26" fmla="*/ 0 h 4302216"/>
              <a:gd name="connsiteX27" fmla="*/ 0 w 5408072"/>
              <a:gd name="connsiteY27" fmla="*/ 0 h 4302216"/>
              <a:gd name="connsiteX28" fmla="*/ 0 w 5408072"/>
              <a:gd name="connsiteY28" fmla="*/ 478996 h 4302216"/>
              <a:gd name="connsiteX29" fmla="*/ 0 w 5408072"/>
              <a:gd name="connsiteY29" fmla="*/ 928719 h 4302216"/>
              <a:gd name="connsiteX30" fmla="*/ 0 w 5408072"/>
              <a:gd name="connsiteY30" fmla="*/ 928723 h 4302216"/>
              <a:gd name="connsiteX31" fmla="*/ 0 w 5408072"/>
              <a:gd name="connsiteY31" fmla="*/ 1407715 h 4302216"/>
              <a:gd name="connsiteX32" fmla="*/ 0 w 5408072"/>
              <a:gd name="connsiteY32" fmla="*/ 1407719 h 4302216"/>
              <a:gd name="connsiteX33" fmla="*/ 0 w 5408072"/>
              <a:gd name="connsiteY33" fmla="*/ 1502393 h 4302216"/>
              <a:gd name="connsiteX34" fmla="*/ 0 w 5408072"/>
              <a:gd name="connsiteY34" fmla="*/ 1502397 h 4302216"/>
              <a:gd name="connsiteX35" fmla="*/ 0 w 5408072"/>
              <a:gd name="connsiteY35" fmla="*/ 1981389 h 4302216"/>
              <a:gd name="connsiteX36" fmla="*/ 0 w 5408072"/>
              <a:gd name="connsiteY36" fmla="*/ 1981393 h 4302216"/>
              <a:gd name="connsiteX37" fmla="*/ 0 w 5408072"/>
              <a:gd name="connsiteY37" fmla="*/ 3823220 h 4302216"/>
              <a:gd name="connsiteX38" fmla="*/ 0 w 5408072"/>
              <a:gd name="connsiteY38" fmla="*/ 4302216 h 4302216"/>
              <a:gd name="connsiteX39" fmla="*/ 456390 w 5408072"/>
              <a:gd name="connsiteY39" fmla="*/ 4302216 h 4302216"/>
              <a:gd name="connsiteX40" fmla="*/ 757038 w 5408072"/>
              <a:gd name="connsiteY40" fmla="*/ 4302216 h 4302216"/>
              <a:gd name="connsiteX41" fmla="*/ 989595 w 5408072"/>
              <a:gd name="connsiteY41" fmla="*/ 4302216 h 4302216"/>
              <a:gd name="connsiteX42" fmla="*/ 989598 w 5408072"/>
              <a:gd name="connsiteY42" fmla="*/ 4302216 h 4302216"/>
              <a:gd name="connsiteX43" fmla="*/ 1213428 w 5408072"/>
              <a:gd name="connsiteY43" fmla="*/ 4302216 h 4302216"/>
              <a:gd name="connsiteX44" fmla="*/ 1445985 w 5408072"/>
              <a:gd name="connsiteY44" fmla="*/ 4302216 h 4302216"/>
              <a:gd name="connsiteX45" fmla="*/ 1445988 w 5408072"/>
              <a:gd name="connsiteY45" fmla="*/ 4302216 h 4302216"/>
              <a:gd name="connsiteX46" fmla="*/ 1563269 w 5408072"/>
              <a:gd name="connsiteY46" fmla="*/ 4302216 h 4302216"/>
              <a:gd name="connsiteX47" fmla="*/ 1563272 w 5408072"/>
              <a:gd name="connsiteY47" fmla="*/ 4302216 h 4302216"/>
              <a:gd name="connsiteX48" fmla="*/ 1746633 w 5408072"/>
              <a:gd name="connsiteY48" fmla="*/ 4302216 h 4302216"/>
              <a:gd name="connsiteX49" fmla="*/ 1746636 w 5408072"/>
              <a:gd name="connsiteY49" fmla="*/ 4302216 h 4302216"/>
              <a:gd name="connsiteX50" fmla="*/ 2019659 w 5408072"/>
              <a:gd name="connsiteY50" fmla="*/ 4302216 h 4302216"/>
              <a:gd name="connsiteX51" fmla="*/ 2019662 w 5408072"/>
              <a:gd name="connsiteY51" fmla="*/ 4302216 h 4302216"/>
              <a:gd name="connsiteX52" fmla="*/ 2203023 w 5408072"/>
              <a:gd name="connsiteY52" fmla="*/ 4302216 h 4302216"/>
              <a:gd name="connsiteX53" fmla="*/ 2203026 w 5408072"/>
              <a:gd name="connsiteY53" fmla="*/ 4302216 h 4302216"/>
              <a:gd name="connsiteX54" fmla="*/ 2320307 w 5408072"/>
              <a:gd name="connsiteY54" fmla="*/ 4302216 h 4302216"/>
              <a:gd name="connsiteX55" fmla="*/ 2320310 w 5408072"/>
              <a:gd name="connsiteY55" fmla="*/ 4302216 h 4302216"/>
              <a:gd name="connsiteX56" fmla="*/ 2776697 w 5408072"/>
              <a:gd name="connsiteY56" fmla="*/ 4302216 h 4302216"/>
              <a:gd name="connsiteX57" fmla="*/ 2776700 w 5408072"/>
              <a:gd name="connsiteY57" fmla="*/ 4302216 h 4302216"/>
              <a:gd name="connsiteX58" fmla="*/ 3212601 w 5408072"/>
              <a:gd name="connsiteY58" fmla="*/ 4302216 h 4302216"/>
              <a:gd name="connsiteX59" fmla="*/ 3668991 w 5408072"/>
              <a:gd name="connsiteY59" fmla="*/ 4302216 h 4302216"/>
              <a:gd name="connsiteX60" fmla="*/ 3786276 w 5408072"/>
              <a:gd name="connsiteY60" fmla="*/ 4302216 h 4302216"/>
              <a:gd name="connsiteX61" fmla="*/ 3969639 w 5408072"/>
              <a:gd name="connsiteY61" fmla="*/ 4302216 h 4302216"/>
              <a:gd name="connsiteX62" fmla="*/ 4242666 w 5408072"/>
              <a:gd name="connsiteY62" fmla="*/ 4302216 h 4302216"/>
              <a:gd name="connsiteX63" fmla="*/ 4426029 w 5408072"/>
              <a:gd name="connsiteY63" fmla="*/ 4302216 h 4302216"/>
              <a:gd name="connsiteX64" fmla="*/ 4543314 w 5408072"/>
              <a:gd name="connsiteY64" fmla="*/ 4302216 h 4302216"/>
              <a:gd name="connsiteX65" fmla="*/ 4999704 w 5408072"/>
              <a:gd name="connsiteY65" fmla="*/ 4302216 h 4302216"/>
              <a:gd name="connsiteX66" fmla="*/ 5408072 w 5408072"/>
              <a:gd name="connsiteY66" fmla="*/ 3944723 h 430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408072" h="4302216">
                <a:moveTo>
                  <a:pt x="5408072" y="3944723"/>
                </a:moveTo>
                <a:lnTo>
                  <a:pt x="5408072" y="3465727"/>
                </a:lnTo>
                <a:lnTo>
                  <a:pt x="5408072" y="3392864"/>
                </a:lnTo>
                <a:lnTo>
                  <a:pt x="5408072" y="2913868"/>
                </a:lnTo>
                <a:lnTo>
                  <a:pt x="5408072" y="1030855"/>
                </a:lnTo>
                <a:lnTo>
                  <a:pt x="5408072" y="551859"/>
                </a:lnTo>
                <a:lnTo>
                  <a:pt x="5408072" y="478997"/>
                </a:lnTo>
                <a:lnTo>
                  <a:pt x="5408072" y="1"/>
                </a:lnTo>
                <a:lnTo>
                  <a:pt x="4951682" y="1"/>
                </a:lnTo>
                <a:lnTo>
                  <a:pt x="4834398" y="1"/>
                </a:lnTo>
                <a:lnTo>
                  <a:pt x="4651034" y="1"/>
                </a:lnTo>
                <a:lnTo>
                  <a:pt x="4378008" y="1"/>
                </a:lnTo>
                <a:lnTo>
                  <a:pt x="4194644" y="1"/>
                </a:lnTo>
                <a:lnTo>
                  <a:pt x="4077360" y="1"/>
                </a:lnTo>
                <a:lnTo>
                  <a:pt x="3620970" y="1"/>
                </a:lnTo>
                <a:lnTo>
                  <a:pt x="3185064" y="1"/>
                </a:lnTo>
                <a:lnTo>
                  <a:pt x="3185064" y="0"/>
                </a:lnTo>
                <a:lnTo>
                  <a:pt x="2728674" y="0"/>
                </a:lnTo>
                <a:lnTo>
                  <a:pt x="2611390" y="0"/>
                </a:lnTo>
                <a:lnTo>
                  <a:pt x="2428026" y="0"/>
                </a:lnTo>
                <a:lnTo>
                  <a:pt x="2155000" y="0"/>
                </a:lnTo>
                <a:lnTo>
                  <a:pt x="1971636" y="0"/>
                </a:lnTo>
                <a:lnTo>
                  <a:pt x="1854352" y="0"/>
                </a:lnTo>
                <a:lnTo>
                  <a:pt x="1397962" y="0"/>
                </a:lnTo>
                <a:lnTo>
                  <a:pt x="1213428" y="0"/>
                </a:lnTo>
                <a:lnTo>
                  <a:pt x="757038" y="0"/>
                </a:lnTo>
                <a:lnTo>
                  <a:pt x="456390" y="0"/>
                </a:lnTo>
                <a:lnTo>
                  <a:pt x="0" y="0"/>
                </a:lnTo>
                <a:lnTo>
                  <a:pt x="0" y="478996"/>
                </a:lnTo>
                <a:lnTo>
                  <a:pt x="0" y="928719"/>
                </a:lnTo>
                <a:lnTo>
                  <a:pt x="0" y="928723"/>
                </a:lnTo>
                <a:lnTo>
                  <a:pt x="0" y="1407715"/>
                </a:lnTo>
                <a:lnTo>
                  <a:pt x="0" y="1407719"/>
                </a:lnTo>
                <a:lnTo>
                  <a:pt x="0" y="1502393"/>
                </a:lnTo>
                <a:lnTo>
                  <a:pt x="0" y="1502397"/>
                </a:lnTo>
                <a:lnTo>
                  <a:pt x="0" y="1981389"/>
                </a:lnTo>
                <a:lnTo>
                  <a:pt x="0" y="1981393"/>
                </a:lnTo>
                <a:lnTo>
                  <a:pt x="0" y="3823220"/>
                </a:lnTo>
                <a:lnTo>
                  <a:pt x="0" y="4302216"/>
                </a:lnTo>
                <a:lnTo>
                  <a:pt x="456390" y="4302216"/>
                </a:lnTo>
                <a:lnTo>
                  <a:pt x="757038" y="4302216"/>
                </a:lnTo>
                <a:lnTo>
                  <a:pt x="989595" y="4302216"/>
                </a:lnTo>
                <a:lnTo>
                  <a:pt x="989598" y="4302216"/>
                </a:lnTo>
                <a:lnTo>
                  <a:pt x="1213428" y="4302216"/>
                </a:lnTo>
                <a:lnTo>
                  <a:pt x="1445985" y="4302216"/>
                </a:lnTo>
                <a:lnTo>
                  <a:pt x="1445988" y="4302216"/>
                </a:lnTo>
                <a:lnTo>
                  <a:pt x="1563269" y="4302216"/>
                </a:lnTo>
                <a:lnTo>
                  <a:pt x="1563272" y="4302216"/>
                </a:lnTo>
                <a:lnTo>
                  <a:pt x="1746633" y="4302216"/>
                </a:lnTo>
                <a:lnTo>
                  <a:pt x="1746636" y="4302216"/>
                </a:lnTo>
                <a:lnTo>
                  <a:pt x="2019659" y="4302216"/>
                </a:lnTo>
                <a:lnTo>
                  <a:pt x="2019662" y="4302216"/>
                </a:lnTo>
                <a:lnTo>
                  <a:pt x="2203023" y="4302216"/>
                </a:lnTo>
                <a:lnTo>
                  <a:pt x="2203026" y="4302216"/>
                </a:lnTo>
                <a:lnTo>
                  <a:pt x="2320307" y="4302216"/>
                </a:lnTo>
                <a:lnTo>
                  <a:pt x="2320310" y="4302216"/>
                </a:lnTo>
                <a:lnTo>
                  <a:pt x="2776697" y="4302216"/>
                </a:lnTo>
                <a:lnTo>
                  <a:pt x="2776700" y="4302216"/>
                </a:lnTo>
                <a:lnTo>
                  <a:pt x="3212601" y="4302216"/>
                </a:lnTo>
                <a:lnTo>
                  <a:pt x="3668991" y="4302216"/>
                </a:lnTo>
                <a:lnTo>
                  <a:pt x="3786276" y="4302216"/>
                </a:lnTo>
                <a:lnTo>
                  <a:pt x="3969639" y="4302216"/>
                </a:lnTo>
                <a:lnTo>
                  <a:pt x="4242666" y="4302216"/>
                </a:lnTo>
                <a:lnTo>
                  <a:pt x="4426029" y="4302216"/>
                </a:lnTo>
                <a:lnTo>
                  <a:pt x="4543314" y="4302216"/>
                </a:lnTo>
                <a:lnTo>
                  <a:pt x="4999704" y="4302216"/>
                </a:lnTo>
                <a:cubicBezTo>
                  <a:pt x="5225979" y="4302216"/>
                  <a:pt x="5408072" y="4141636"/>
                  <a:pt x="5408072" y="394472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0475BA1F-0253-8B59-68EB-89949B7D5B6C}"/>
              </a:ext>
            </a:extLst>
          </p:cNvPr>
          <p:cNvSpPr txBox="1">
            <a:spLocks/>
          </p:cNvSpPr>
          <p:nvPr/>
        </p:nvSpPr>
        <p:spPr>
          <a:xfrm>
            <a:off x="7587279" y="1847469"/>
            <a:ext cx="34796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b="1" dirty="0"/>
              <a:t>Methoden voor het verzamelen van feedback van klanten</a:t>
            </a:r>
            <a:r>
              <a:rPr lang="en-IE" sz="2200" dirty="0"/>
              <a:t>:</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Enquêtes</a:t>
            </a:r>
          </a:p>
          <a:p>
            <a:pPr marL="342900" indent="-342900" algn="l">
              <a:lnSpc>
                <a:spcPts val="2340"/>
              </a:lnSpc>
              <a:spcBef>
                <a:spcPts val="0"/>
              </a:spcBef>
              <a:buFont typeface="Arial" panose="020B0604020202020204" pitchFamily="34" charset="0"/>
              <a:buChar char="•"/>
            </a:pPr>
            <a:r>
              <a:rPr lang="en-IE" sz="2200" dirty="0"/>
              <a:t>Interviews</a:t>
            </a:r>
          </a:p>
          <a:p>
            <a:pPr marL="342900" indent="-342900" algn="l">
              <a:lnSpc>
                <a:spcPts val="2340"/>
              </a:lnSpc>
              <a:spcBef>
                <a:spcPts val="0"/>
              </a:spcBef>
              <a:buFont typeface="Arial" panose="020B0604020202020204" pitchFamily="34" charset="0"/>
              <a:buChar char="•"/>
            </a:pPr>
            <a:r>
              <a:rPr lang="en-IE" sz="2200" dirty="0"/>
              <a:t>Focusgroepen</a:t>
            </a:r>
          </a:p>
          <a:p>
            <a:pPr marL="342900" indent="-342900" algn="l">
              <a:lnSpc>
                <a:spcPts val="2340"/>
              </a:lnSpc>
              <a:spcBef>
                <a:spcPts val="0"/>
              </a:spcBef>
              <a:buFont typeface="Arial" panose="020B0604020202020204" pitchFamily="34" charset="0"/>
              <a:buChar char="•"/>
            </a:pPr>
            <a:r>
              <a:rPr lang="en-IE" sz="2200" dirty="0"/>
              <a:t>Gebruikstests</a:t>
            </a:r>
          </a:p>
          <a:p>
            <a:pPr marL="342900" indent="-342900" algn="l">
              <a:lnSpc>
                <a:spcPts val="2340"/>
              </a:lnSpc>
              <a:spcBef>
                <a:spcPts val="0"/>
              </a:spcBef>
              <a:buFont typeface="Arial" panose="020B0604020202020204" pitchFamily="34" charset="0"/>
              <a:buChar char="•"/>
            </a:pPr>
            <a:r>
              <a:rPr lang="en-IE" sz="2200" dirty="0"/>
              <a:t>Feedbackboxen, suggestieformulieren en contactformulieren op de website</a:t>
            </a:r>
          </a:p>
          <a:p>
            <a:pPr marL="342900" indent="-342900" algn="l">
              <a:lnSpc>
                <a:spcPts val="2340"/>
              </a:lnSpc>
              <a:spcBef>
                <a:spcPts val="0"/>
              </a:spcBef>
              <a:buFont typeface="Arial" panose="020B0604020202020204" pitchFamily="34" charset="0"/>
              <a:buChar char="•"/>
            </a:pPr>
            <a:r>
              <a:rPr lang="en-IE" sz="2200" dirty="0"/>
              <a:t>Social media listening</a:t>
            </a:r>
          </a:p>
          <a:p>
            <a:pPr marL="342900" indent="-342900" algn="l">
              <a:lnSpc>
                <a:spcPts val="2340"/>
              </a:lnSpc>
              <a:spcBef>
                <a:spcPts val="0"/>
              </a:spcBef>
              <a:buFont typeface="Arial" panose="020B0604020202020204" pitchFamily="34" charset="0"/>
              <a:buChar char="•"/>
            </a:pPr>
            <a:r>
              <a:rPr lang="en-IE" sz="2200" dirty="0" err="1"/>
              <a:t>Analyse van</a:t>
            </a:r>
            <a:r>
              <a:rPr lang="en-IE" sz="2200" dirty="0"/>
              <a:t> klantenservicetickets</a:t>
            </a:r>
          </a:p>
          <a:p>
            <a:pPr marL="342900" indent="-342900" algn="l">
              <a:lnSpc>
                <a:spcPts val="2340"/>
              </a:lnSpc>
              <a:spcBef>
                <a:spcPts val="0"/>
              </a:spcBef>
              <a:buFont typeface="Arial" panose="020B0604020202020204" pitchFamily="34" charset="0"/>
              <a:buChar char="•"/>
            </a:pPr>
            <a:r>
              <a:rPr lang="en-IE" sz="2200" dirty="0"/>
              <a:t>Beoordelingsplatforms</a:t>
            </a:r>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057059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12647-01F5-22F2-946F-5C020C8783E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785B8751-6DC6-A051-7BB8-4577CE133863}"/>
              </a:ext>
            </a:extLst>
          </p:cNvPr>
          <p:cNvSpPr>
            <a:spLocks noGrp="1"/>
          </p:cNvSpPr>
          <p:nvPr>
            <p:ph type="body" sz="quarter" idx="16"/>
          </p:nvPr>
        </p:nvSpPr>
        <p:spPr>
          <a:xfrm>
            <a:off x="653780" y="472365"/>
            <a:ext cx="9551577" cy="803654"/>
          </a:xfrm>
        </p:spPr>
        <p:txBody>
          <a:bodyPr/>
          <a:lstStyle/>
          <a:p>
            <a:pPr>
              <a:lnSpc>
                <a:spcPts val="3720"/>
              </a:lnSpc>
            </a:pPr>
            <a:r>
              <a:rPr lang="en-US" dirty="0"/>
              <a:t>Klantfeedback - Hoe feedback verzamelen</a:t>
            </a:r>
          </a:p>
        </p:txBody>
      </p:sp>
      <p:sp>
        <p:nvSpPr>
          <p:cNvPr id="6" name="Text Placeholder 5">
            <a:extLst>
              <a:ext uri="{FF2B5EF4-FFF2-40B4-BE49-F238E27FC236}">
                <a16:creationId xmlns:a16="http://schemas.microsoft.com/office/drawing/2014/main" id="{9040CFB8-C59C-D865-FADA-4994A08FE410}"/>
              </a:ext>
            </a:extLst>
          </p:cNvPr>
          <p:cNvSpPr>
            <a:spLocks noGrp="1"/>
          </p:cNvSpPr>
          <p:nvPr>
            <p:ph type="body" sz="quarter" idx="19"/>
          </p:nvPr>
        </p:nvSpPr>
        <p:spPr>
          <a:xfrm>
            <a:off x="653780" y="1847469"/>
            <a:ext cx="5616391" cy="803654"/>
          </a:xfrm>
        </p:spPr>
        <p:txBody>
          <a:bodyPr/>
          <a:lstStyle/>
          <a:p>
            <a:pPr>
              <a:lnSpc>
                <a:spcPts val="2900"/>
              </a:lnSpc>
            </a:pPr>
            <a:r>
              <a:rPr lang="en-US" dirty="0"/>
              <a:t>Hoe kom je erachter wat je gasten wel en niet leuk vinden?</a:t>
            </a:r>
          </a:p>
          <a:p>
            <a:pPr>
              <a:lnSpc>
                <a:spcPts val="2900"/>
              </a:lnSpc>
            </a:pPr>
            <a:endParaRPr lang="en-US" dirty="0"/>
          </a:p>
        </p:txBody>
      </p:sp>
      <p:cxnSp>
        <p:nvCxnSpPr>
          <p:cNvPr id="2" name="Straight Connector 1">
            <a:extLst>
              <a:ext uri="{FF2B5EF4-FFF2-40B4-BE49-F238E27FC236}">
                <a16:creationId xmlns:a16="http://schemas.microsoft.com/office/drawing/2014/main" id="{307ED3E9-FD0C-3231-7BF1-89609BE3BA3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F3094D64-ED1A-995C-0E91-5270F4477E5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16</a:t>
            </a:fld>
            <a:endParaRPr lang="fr-CA" sz="1200" dirty="0"/>
          </a:p>
        </p:txBody>
      </p:sp>
      <p:sp>
        <p:nvSpPr>
          <p:cNvPr id="3" name="Text Placeholder 4">
            <a:extLst>
              <a:ext uri="{FF2B5EF4-FFF2-40B4-BE49-F238E27FC236}">
                <a16:creationId xmlns:a16="http://schemas.microsoft.com/office/drawing/2014/main" id="{DB579F94-F45F-2EC8-7219-47B7FE793F20}"/>
              </a:ext>
            </a:extLst>
          </p:cNvPr>
          <p:cNvSpPr txBox="1">
            <a:spLocks/>
          </p:cNvSpPr>
          <p:nvPr/>
        </p:nvSpPr>
        <p:spPr>
          <a:xfrm>
            <a:off x="653779" y="3200401"/>
            <a:ext cx="10808878" cy="3657600"/>
          </a:xfrm>
          <a:prstGeom prst="rect">
            <a:avLst/>
          </a:prstGeom>
        </p:spPr>
        <p:txBody>
          <a:bodyPr numCol="2" spcCol="468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Enquêtes</a:t>
            </a:r>
          </a:p>
          <a:p>
            <a:pPr>
              <a:lnSpc>
                <a:spcPts val="2240"/>
              </a:lnSpc>
            </a:pPr>
            <a:r>
              <a:rPr lang="en-GB" sz="2200" dirty="0">
                <a:solidFill>
                  <a:srgbClr val="414141"/>
                </a:solidFill>
              </a:rPr>
              <a:t>Enquêtes zijn een uitstekende methode om feedback van klanten te verzamelen. Ze zijn gemakkelijk te verspreiden, op te schalen en te analyseren. U kunt verschillende soorten enquêtes gebruiken, afhankelijk van uw behoeften, zoals klanttevredenheid (CSAT), Net Promoter Score (NPS) en Customer Effort Score (CES). Voor het ontwerpen van effectieve enquêtes zijn duidelijke, beknopte vragen nodig die gemakkelijk te begrijpen en te beantwoorden zijn.</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Interviews</a:t>
            </a:r>
          </a:p>
          <a:p>
            <a:pPr>
              <a:lnSpc>
                <a:spcPts val="2240"/>
              </a:lnSpc>
            </a:pPr>
            <a:r>
              <a:rPr lang="en-GB" sz="2200" dirty="0">
                <a:solidFill>
                  <a:srgbClr val="414141"/>
                </a:solidFill>
              </a:rPr>
              <a:t>Door middel van persoonlijke interviews krijgt u een beter inzicht in de ervaringen van uw klanten. U kunt vervolgvragen stellen, dieper ingaan op antwoorden en non-verbale signalen observeren. De sleutel tot een goed klantinterview is een goede voorbereiding en actief luisteren.</a:t>
            </a:r>
          </a:p>
          <a:p>
            <a:pPr>
              <a:lnSpc>
                <a:spcPts val="2240"/>
              </a:lnSpc>
            </a:pPr>
            <a:endParaRPr lang="en-US" sz="2200" dirty="0">
              <a:solidFill>
                <a:srgbClr val="414141"/>
              </a:solidFill>
            </a:endParaRPr>
          </a:p>
        </p:txBody>
      </p:sp>
      <p:cxnSp>
        <p:nvCxnSpPr>
          <p:cNvPr id="10" name="Straight Connector 9">
            <a:extLst>
              <a:ext uri="{FF2B5EF4-FFF2-40B4-BE49-F238E27FC236}">
                <a16:creationId xmlns:a16="http://schemas.microsoft.com/office/drawing/2014/main" id="{30E39FB7-18D1-2C8A-A952-A162CBF9B9B6}"/>
              </a:ext>
            </a:extLst>
          </p:cNvPr>
          <p:cNvCxnSpPr>
            <a:cxnSpLocks/>
          </p:cNvCxnSpPr>
          <p:nvPr/>
        </p:nvCxnSpPr>
        <p:spPr>
          <a:xfrm>
            <a:off x="6047013" y="2854993"/>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14664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1D1A-A6A4-98DF-7DA1-9D4283049AF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8280799-F6B0-4C97-5D62-CF28947CDC04}"/>
              </a:ext>
            </a:extLst>
          </p:cNvPr>
          <p:cNvSpPr>
            <a:spLocks noGrp="1"/>
          </p:cNvSpPr>
          <p:nvPr>
            <p:ph type="body" sz="quarter" idx="16"/>
          </p:nvPr>
        </p:nvSpPr>
        <p:spPr>
          <a:xfrm>
            <a:off x="653780" y="472365"/>
            <a:ext cx="9551577" cy="803654"/>
          </a:xfrm>
        </p:spPr>
        <p:txBody>
          <a:bodyPr/>
          <a:lstStyle/>
          <a:p>
            <a:pPr>
              <a:lnSpc>
                <a:spcPts val="3720"/>
              </a:lnSpc>
            </a:pPr>
            <a:r>
              <a:rPr lang="en-US" dirty="0"/>
              <a:t>Klantfeedback - Hoe feedback verzamelen</a:t>
            </a:r>
          </a:p>
        </p:txBody>
      </p:sp>
      <p:sp>
        <p:nvSpPr>
          <p:cNvPr id="6" name="Text Placeholder 5">
            <a:extLst>
              <a:ext uri="{FF2B5EF4-FFF2-40B4-BE49-F238E27FC236}">
                <a16:creationId xmlns:a16="http://schemas.microsoft.com/office/drawing/2014/main" id="{94471D3F-6222-86B1-3FD3-6D019DBDE4D8}"/>
              </a:ext>
            </a:extLst>
          </p:cNvPr>
          <p:cNvSpPr>
            <a:spLocks noGrp="1"/>
          </p:cNvSpPr>
          <p:nvPr>
            <p:ph type="body" sz="quarter" idx="19"/>
          </p:nvPr>
        </p:nvSpPr>
        <p:spPr>
          <a:xfrm>
            <a:off x="653780" y="1541767"/>
            <a:ext cx="7320008" cy="803654"/>
          </a:xfrm>
        </p:spPr>
        <p:txBody>
          <a:bodyPr/>
          <a:lstStyle/>
          <a:p>
            <a:pPr>
              <a:lnSpc>
                <a:spcPts val="2900"/>
              </a:lnSpc>
            </a:pPr>
            <a:r>
              <a:rPr lang="en-US" dirty="0"/>
              <a:t>Hoe kom je erachter wat je gasten wel en niet leuk vinden?</a:t>
            </a:r>
          </a:p>
          <a:p>
            <a:pPr>
              <a:lnSpc>
                <a:spcPts val="2900"/>
              </a:lnSpc>
            </a:pPr>
            <a:endParaRPr lang="en-US" dirty="0"/>
          </a:p>
        </p:txBody>
      </p:sp>
      <p:cxnSp>
        <p:nvCxnSpPr>
          <p:cNvPr id="2" name="Straight Connector 1">
            <a:extLst>
              <a:ext uri="{FF2B5EF4-FFF2-40B4-BE49-F238E27FC236}">
                <a16:creationId xmlns:a16="http://schemas.microsoft.com/office/drawing/2014/main" id="{EECDAD00-3C19-0C84-D4B7-D84671BCEEC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A68520-0194-F612-0C6B-B59DD067F68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
        <p:nvSpPr>
          <p:cNvPr id="3" name="Text Placeholder 4">
            <a:extLst>
              <a:ext uri="{FF2B5EF4-FFF2-40B4-BE49-F238E27FC236}">
                <a16:creationId xmlns:a16="http://schemas.microsoft.com/office/drawing/2014/main" id="{445492EB-0509-D45C-2FD0-E528BBAAF85D}"/>
              </a:ext>
            </a:extLst>
          </p:cNvPr>
          <p:cNvSpPr txBox="1">
            <a:spLocks/>
          </p:cNvSpPr>
          <p:nvPr/>
        </p:nvSpPr>
        <p:spPr>
          <a:xfrm>
            <a:off x="653780" y="2647474"/>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Focusgroepen</a:t>
            </a:r>
          </a:p>
          <a:p>
            <a:pPr>
              <a:lnSpc>
                <a:spcPts val="2240"/>
              </a:lnSpc>
            </a:pPr>
            <a:r>
              <a:rPr lang="en-GB" sz="2200" dirty="0">
                <a:solidFill>
                  <a:srgbClr val="414141"/>
                </a:solidFill>
              </a:rPr>
              <a:t>Bij focusgroepen bespreken klanten hun ervaringen, percepties en meningen over uw product of dienst. Om focusgroepen effectief te modereren, is een zorgvuldige planning nodig, moet er een comfortabele omgeving worden gecreëerd en moet het gesprek op een productieve manier worden gestuurd.</a:t>
            </a:r>
          </a:p>
          <a:p>
            <a:pPr>
              <a:lnSpc>
                <a:spcPts val="2240"/>
              </a:lnSpc>
            </a:pPr>
            <a:endParaRPr lang="en-GB" sz="2200" dirty="0">
              <a:solidFill>
                <a:srgbClr val="414141"/>
              </a:solidFill>
            </a:endParaRPr>
          </a:p>
          <a:p>
            <a:pPr>
              <a:lnSpc>
                <a:spcPts val="2240"/>
              </a:lnSpc>
            </a:pPr>
            <a:r>
              <a:rPr lang="en-GB" sz="2800" b="1" dirty="0">
                <a:solidFill>
                  <a:srgbClr val="459597"/>
                </a:solidFill>
              </a:rPr>
              <a:t>Gebruikstests</a:t>
            </a:r>
          </a:p>
          <a:p>
            <a:pPr>
              <a:lnSpc>
                <a:spcPts val="2240"/>
              </a:lnSpc>
            </a:pPr>
            <a:r>
              <a:rPr lang="en-GB" sz="2200" dirty="0">
                <a:solidFill>
                  <a:srgbClr val="414141"/>
                </a:solidFill>
              </a:rPr>
              <a:t>Bij bruikbaarheidstests observeert u klanten </a:t>
            </a:r>
          </a:p>
          <a:p>
            <a:pPr>
              <a:lnSpc>
                <a:spcPts val="2240"/>
              </a:lnSpc>
            </a:pPr>
            <a:r>
              <a:rPr lang="en-GB" sz="2200" dirty="0">
                <a:solidFill>
                  <a:srgbClr val="414141"/>
                </a:solidFill>
              </a:rPr>
              <a:t>die uw product gebruiken om te begrijpen hoe gemakkelijk en intuïtief het te gebruiken is. Vergeet niet om taken duidelijk te definiëren, deelnemers aan te moedigen om hardop te denken en rustig te observeren.</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Feedbackboxen, suggestieformulieren en contactformulieren op de website</a:t>
            </a:r>
          </a:p>
          <a:p>
            <a:pPr>
              <a:lnSpc>
                <a:spcPts val="2240"/>
              </a:lnSpc>
            </a:pPr>
            <a:r>
              <a:rPr lang="en-GB" sz="2200" dirty="0">
                <a:solidFill>
                  <a:srgbClr val="414141"/>
                </a:solidFill>
              </a:rPr>
              <a:t>Met deze methoden kunnen klanten op hun gemak feedback geven. Zorg ervoor dat deze gemakkelijk te vinden zijn op uw website, eenvoudig te gebruiken zijn en open feedback stimuleren.</a:t>
            </a:r>
          </a:p>
          <a:p>
            <a:pPr>
              <a:lnSpc>
                <a:spcPts val="2240"/>
              </a:lnSpc>
            </a:pPr>
            <a:endParaRPr lang="en-US" sz="2200" dirty="0">
              <a:solidFill>
                <a:srgbClr val="414141"/>
              </a:solidFill>
            </a:endParaRPr>
          </a:p>
        </p:txBody>
      </p:sp>
      <p:cxnSp>
        <p:nvCxnSpPr>
          <p:cNvPr id="5" name="Straight Connector 4">
            <a:extLst>
              <a:ext uri="{FF2B5EF4-FFF2-40B4-BE49-F238E27FC236}">
                <a16:creationId xmlns:a16="http://schemas.microsoft.com/office/drawing/2014/main" id="{962D654A-2057-AECA-4490-784A3EEA3F6A}"/>
              </a:ext>
            </a:extLst>
          </p:cNvPr>
          <p:cNvCxnSpPr>
            <a:cxnSpLocks/>
          </p:cNvCxnSpPr>
          <p:nvPr/>
        </p:nvCxnSpPr>
        <p:spPr>
          <a:xfrm>
            <a:off x="4245431"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D85E77B-454C-4374-D54F-A889EC9BF9E0}"/>
              </a:ext>
            </a:extLst>
          </p:cNvPr>
          <p:cNvCxnSpPr>
            <a:cxnSpLocks/>
          </p:cNvCxnSpPr>
          <p:nvPr/>
        </p:nvCxnSpPr>
        <p:spPr>
          <a:xfrm>
            <a:off x="7973788" y="2612572"/>
            <a:ext cx="0" cy="360000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6081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75E47-429B-D96E-638F-E49C916C70CF}"/>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A937139-F01E-1BD6-876E-C46677C17B16}"/>
              </a:ext>
            </a:extLst>
          </p:cNvPr>
          <p:cNvSpPr>
            <a:spLocks noGrp="1"/>
          </p:cNvSpPr>
          <p:nvPr>
            <p:ph type="body" sz="quarter" idx="16"/>
          </p:nvPr>
        </p:nvSpPr>
        <p:spPr>
          <a:xfrm>
            <a:off x="653780" y="472365"/>
            <a:ext cx="9551577" cy="803654"/>
          </a:xfrm>
        </p:spPr>
        <p:txBody>
          <a:bodyPr/>
          <a:lstStyle/>
          <a:p>
            <a:pPr>
              <a:lnSpc>
                <a:spcPts val="3720"/>
              </a:lnSpc>
            </a:pPr>
            <a:r>
              <a:rPr lang="en-US" dirty="0"/>
              <a:t>Klantfeedback - Hoe feedback verzamelen</a:t>
            </a:r>
          </a:p>
        </p:txBody>
      </p:sp>
      <p:sp>
        <p:nvSpPr>
          <p:cNvPr id="6" name="Text Placeholder 5">
            <a:extLst>
              <a:ext uri="{FF2B5EF4-FFF2-40B4-BE49-F238E27FC236}">
                <a16:creationId xmlns:a16="http://schemas.microsoft.com/office/drawing/2014/main" id="{0081BCA7-F19E-F13A-8C3B-92B05C0A7AB9}"/>
              </a:ext>
            </a:extLst>
          </p:cNvPr>
          <p:cNvSpPr>
            <a:spLocks noGrp="1"/>
          </p:cNvSpPr>
          <p:nvPr>
            <p:ph type="body" sz="quarter" idx="19"/>
          </p:nvPr>
        </p:nvSpPr>
        <p:spPr>
          <a:xfrm>
            <a:off x="653780" y="1541767"/>
            <a:ext cx="7790973" cy="803654"/>
          </a:xfrm>
        </p:spPr>
        <p:txBody>
          <a:bodyPr/>
          <a:lstStyle/>
          <a:p>
            <a:pPr>
              <a:lnSpc>
                <a:spcPts val="2900"/>
              </a:lnSpc>
            </a:pPr>
            <a:r>
              <a:rPr lang="en-US" dirty="0"/>
              <a:t>Hoe kom je erachter wat je gasten wel en niet leuk vinden?</a:t>
            </a:r>
          </a:p>
          <a:p>
            <a:pPr>
              <a:lnSpc>
                <a:spcPts val="2900"/>
              </a:lnSpc>
            </a:pPr>
            <a:endParaRPr lang="en-US" dirty="0"/>
          </a:p>
        </p:txBody>
      </p:sp>
      <p:cxnSp>
        <p:nvCxnSpPr>
          <p:cNvPr id="2" name="Straight Connector 1">
            <a:extLst>
              <a:ext uri="{FF2B5EF4-FFF2-40B4-BE49-F238E27FC236}">
                <a16:creationId xmlns:a16="http://schemas.microsoft.com/office/drawing/2014/main" id="{1B89B15B-8E8B-3A51-2F6D-B43D3C82E2A7}"/>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5DCEEE9-87F5-518F-98F6-A686AE7741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sp>
        <p:nvSpPr>
          <p:cNvPr id="3" name="Text Placeholder 4">
            <a:extLst>
              <a:ext uri="{FF2B5EF4-FFF2-40B4-BE49-F238E27FC236}">
                <a16:creationId xmlns:a16="http://schemas.microsoft.com/office/drawing/2014/main" id="{CD7E8DEB-D19C-8FEB-6116-05E3E5FFC8B8}"/>
              </a:ext>
            </a:extLst>
          </p:cNvPr>
          <p:cNvSpPr txBox="1">
            <a:spLocks/>
          </p:cNvSpPr>
          <p:nvPr/>
        </p:nvSpPr>
        <p:spPr>
          <a:xfrm>
            <a:off x="653780" y="2953176"/>
            <a:ext cx="11027686" cy="3657600"/>
          </a:xfrm>
          <a:prstGeom prst="rect">
            <a:avLst/>
          </a:prstGeom>
        </p:spPr>
        <p:txBody>
          <a:bodyPr numCol="3"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Luisteren naar sociale media</a:t>
            </a:r>
          </a:p>
          <a:p>
            <a:pPr>
              <a:lnSpc>
                <a:spcPts val="2240"/>
              </a:lnSpc>
            </a:pPr>
            <a:r>
              <a:rPr lang="en-GB" sz="2200" dirty="0">
                <a:solidFill>
                  <a:srgbClr val="414141"/>
                </a:solidFill>
              </a:rPr>
              <a:t>Klanten delen vaak hun mening op sociale media. Met behulp van social media listening tools kunt u deze gesprekken vinden en volgen, zodat u kunt reageren op feedback en algemene trends kunt observeren.</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err="1">
                <a:solidFill>
                  <a:srgbClr val="459597"/>
                </a:solidFill>
              </a:rPr>
              <a:t>Analyseren van </a:t>
            </a:r>
            <a:r>
              <a:rPr lang="en-GB" sz="2800" b="1" dirty="0">
                <a:solidFill>
                  <a:srgbClr val="459597"/>
                </a:solidFill>
              </a:rPr>
              <a:t>klant </a:t>
            </a:r>
          </a:p>
          <a:p>
            <a:pPr>
              <a:lnSpc>
                <a:spcPts val="2240"/>
              </a:lnSpc>
            </a:pPr>
            <a:r>
              <a:rPr lang="en-GB" sz="2800" b="1" dirty="0">
                <a:solidFill>
                  <a:srgbClr val="459597"/>
                </a:solidFill>
              </a:rPr>
              <a:t>Supporttickets</a:t>
            </a:r>
          </a:p>
          <a:p>
            <a:pPr>
              <a:lnSpc>
                <a:spcPts val="2240"/>
              </a:lnSpc>
            </a:pPr>
            <a:r>
              <a:rPr lang="en-GB" sz="2200" dirty="0">
                <a:solidFill>
                  <a:srgbClr val="414141"/>
                </a:solidFill>
              </a:rPr>
              <a:t>Supporttickets kunnen waardevolle feedback opleveren over de problemen die klanten ondervinden. Bekijk en </a:t>
            </a:r>
            <a:r>
              <a:rPr lang="en-GB" sz="2200" dirty="0" err="1">
                <a:solidFill>
                  <a:srgbClr val="414141"/>
                </a:solidFill>
              </a:rPr>
              <a:t>analyseer </a:t>
            </a:r>
            <a:r>
              <a:rPr lang="en-GB" sz="2200" dirty="0">
                <a:solidFill>
                  <a:srgbClr val="414141"/>
                </a:solidFill>
              </a:rPr>
              <a:t>deze tickets regelmatig om veelvoorkomende problemen of trends te identificeren.</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r>
              <a:rPr lang="en-GB" sz="2800" b="1" dirty="0">
                <a:solidFill>
                  <a:srgbClr val="459597"/>
                </a:solidFill>
              </a:rPr>
              <a:t>Beoordelingsplatforms</a:t>
            </a:r>
          </a:p>
          <a:p>
            <a:pPr>
              <a:lnSpc>
                <a:spcPts val="2240"/>
              </a:lnSpc>
            </a:pPr>
            <a:r>
              <a:rPr lang="en-GB" sz="2200" dirty="0">
                <a:solidFill>
                  <a:srgbClr val="414141"/>
                </a:solidFill>
              </a:rPr>
              <a:t>Online beoordelingsplatforms zijn een goudmijn aan feedback van klanten. Door professioneel en waarderingvol te reageren op zowel positieve als negatieve beoordelingen, laat u zien dat u klanttevredenheid hoog in het vaandel heeft staan.</a:t>
            </a:r>
          </a:p>
          <a:p>
            <a:pPr>
              <a:lnSpc>
                <a:spcPts val="2240"/>
              </a:lnSpc>
            </a:pPr>
            <a:endParaRPr lang="en-US" sz="2200" dirty="0">
              <a:solidFill>
                <a:srgbClr val="414141"/>
              </a:solidFill>
            </a:endParaRPr>
          </a:p>
        </p:txBody>
      </p:sp>
      <p:cxnSp>
        <p:nvCxnSpPr>
          <p:cNvPr id="7" name="Straight Connector 6">
            <a:extLst>
              <a:ext uri="{FF2B5EF4-FFF2-40B4-BE49-F238E27FC236}">
                <a16:creationId xmlns:a16="http://schemas.microsoft.com/office/drawing/2014/main" id="{6453CA7D-3F77-EFC3-E9DE-6C45270FC18F}"/>
              </a:ext>
            </a:extLst>
          </p:cNvPr>
          <p:cNvCxnSpPr>
            <a:cxnSpLocks/>
          </p:cNvCxnSpPr>
          <p:nvPr/>
        </p:nvCxnSpPr>
        <p:spPr>
          <a:xfrm>
            <a:off x="4082143"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0E0735F-CAC1-A5EA-48C0-F60AFCB277EE}"/>
              </a:ext>
            </a:extLst>
          </p:cNvPr>
          <p:cNvCxnSpPr>
            <a:cxnSpLocks/>
          </p:cNvCxnSpPr>
          <p:nvPr/>
        </p:nvCxnSpPr>
        <p:spPr>
          <a:xfrm>
            <a:off x="7908472" y="2612572"/>
            <a:ext cx="0" cy="3363686"/>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894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6079F-C1BC-3CF1-F68F-36EC4C9DAA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A4359C7-9E90-08C1-D58F-A5FAAE085D25}"/>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E595EF0F-5DFC-2FC3-5B5D-09EC08C70C58}"/>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0456FC1F-E01E-5752-52B9-6EED9C5A9A1C}"/>
              </a:ext>
            </a:extLst>
          </p:cNvPr>
          <p:cNvSpPr>
            <a:spLocks noGrp="1"/>
          </p:cNvSpPr>
          <p:nvPr>
            <p:ph type="body" sz="quarter" idx="16"/>
          </p:nvPr>
        </p:nvSpPr>
        <p:spPr>
          <a:xfrm>
            <a:off x="4061011" y="265803"/>
            <a:ext cx="7956817" cy="803654"/>
          </a:xfrm>
          <a:prstGeom prst="rect">
            <a:avLst/>
          </a:prstGeom>
        </p:spPr>
        <p:txBody>
          <a:bodyPr/>
          <a:lstStyle/>
          <a:p>
            <a:pPr>
              <a:lnSpc>
                <a:spcPts val="2960"/>
              </a:lnSpc>
            </a:pPr>
            <a:r>
              <a:rPr lang="en-GB" sz="2800" dirty="0"/>
              <a:t>Praktische methoden voor het verzamelen van betrouwbare inzichten</a:t>
            </a:r>
          </a:p>
          <a:p>
            <a:pPr>
              <a:lnSpc>
                <a:spcPts val="2960"/>
              </a:lnSpc>
            </a:pPr>
            <a:endParaRPr lang="en-GB" sz="2800" dirty="0"/>
          </a:p>
        </p:txBody>
      </p:sp>
      <p:sp>
        <p:nvSpPr>
          <p:cNvPr id="4" name="Text Placeholder 3">
            <a:extLst>
              <a:ext uri="{FF2B5EF4-FFF2-40B4-BE49-F238E27FC236}">
                <a16:creationId xmlns:a16="http://schemas.microsoft.com/office/drawing/2014/main" id="{12CC3868-9E36-0CAA-F969-4D3AF79B6E77}"/>
              </a:ext>
            </a:extLst>
          </p:cNvPr>
          <p:cNvSpPr>
            <a:spLocks noGrp="1"/>
          </p:cNvSpPr>
          <p:nvPr>
            <p:ph type="body" sz="quarter" idx="21"/>
          </p:nvPr>
        </p:nvSpPr>
        <p:spPr>
          <a:xfrm>
            <a:off x="4061011" y="1380467"/>
            <a:ext cx="762045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Begrijp hoe u inzichten kunt verzamelen over uw lokale toeristische markt </a:t>
            </a:r>
          </a:p>
          <a:p>
            <a:pPr>
              <a:lnSpc>
                <a:spcPts val="2340"/>
              </a:lnSpc>
            </a:pPr>
            <a:r>
              <a:rPr lang="en-GB" b="0" i="0" dirty="0">
                <a:effectLst/>
                <a:latin typeface="Calibri"/>
                <a:ea typeface="Calibri"/>
                <a:cs typeface="Calibri"/>
              </a:rPr>
              <a:t>en leer van andere toeristische bedrijven.  Netwerken speelt hierbij een cruciale rol. Netwerken verwijst naar leren via groepen mensen. Dit kunnen lokale bedrijven zijn die in dezelfde sector actief zijn als u, of gewoon bedrijven die ook meer willen weten over hun klanten. Daarom kan het delen van ervaringen en verhalen met gelijkgestemden een eenvoudige maar krachtige </a:t>
            </a:r>
          </a:p>
          <a:p>
            <a:pPr>
              <a:lnSpc>
                <a:spcPts val="2340"/>
              </a:lnSpc>
            </a:pPr>
            <a:r>
              <a:rPr lang="en-GB" b="0" i="0" dirty="0">
                <a:effectLst/>
                <a:latin typeface="Calibri"/>
                <a:ea typeface="Calibri"/>
                <a:cs typeface="Calibri"/>
              </a:rPr>
              <a:t>manier om betrouwbare inzichten te verwerven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Netwerken kan betekenen dat u lid wordt van een lokale bedrijfsvereniging en leert door middel van persoonlijke ontmoetingen, excursies naar gelijkgestemde bedrijven, het bijwonen van vergaderingen, conferenties of incubators. Het kan ook betekenen dat u lid wordt van een regionale of nationale vereniging waar kennis en praktische methoden op grote schaal worden gedeeld.</a:t>
            </a:r>
          </a:p>
          <a:p>
            <a:pPr>
              <a:lnSpc>
                <a:spcPts val="2340"/>
              </a:lnSpc>
            </a:pPr>
            <a:endParaRPr lang="en-US" sz="2200" dirty="0"/>
          </a:p>
        </p:txBody>
      </p:sp>
      <p:sp>
        <p:nvSpPr>
          <p:cNvPr id="11" name="Slide Number Placeholder 5">
            <a:extLst>
              <a:ext uri="{FF2B5EF4-FFF2-40B4-BE49-F238E27FC236}">
                <a16:creationId xmlns:a16="http://schemas.microsoft.com/office/drawing/2014/main" id="{2463D1AE-8C14-9293-FC69-45B5ED70CFA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Tree>
    <p:extLst>
      <p:ext uri="{BB962C8B-B14F-4D97-AF65-F5344CB8AC3E}">
        <p14:creationId xmlns:p14="http://schemas.microsoft.com/office/powerpoint/2010/main" val="206206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AEF25FA4-67F8-8DC8-FA8D-BFA7680CF748}"/>
              </a:ext>
            </a:extLst>
          </p:cNvPr>
          <p:cNvPicPr>
            <a:picLocks noGrp="1" noChangeAspect="1"/>
          </p:cNvPicPr>
          <p:nvPr>
            <p:ph type="pic" sz="quarter" idx="19"/>
          </p:nvPr>
        </p:nvPicPr>
        <p:blipFill>
          <a:blip r:embed="rId2"/>
          <a:srcRect t="124" b="124"/>
          <a:stretch>
            <a:fillRect/>
          </a:stretch>
        </p:blipFill>
        <p:spPr/>
      </p:pic>
      <p:sp>
        <p:nvSpPr>
          <p:cNvPr id="13" name="Text Placeholder 1">
            <a:extLst>
              <a:ext uri="{FF2B5EF4-FFF2-40B4-BE49-F238E27FC236}">
                <a16:creationId xmlns:a16="http://schemas.microsoft.com/office/drawing/2014/main" id="{5DEA8382-285E-2683-AF12-F862B2D79B99}"/>
              </a:ext>
            </a:extLst>
          </p:cNvPr>
          <p:cNvSpPr>
            <a:spLocks noGrp="1"/>
          </p:cNvSpPr>
          <p:nvPr>
            <p:ph type="body" sz="quarter" idx="16"/>
          </p:nvPr>
        </p:nvSpPr>
        <p:spPr>
          <a:xfrm>
            <a:off x="558237" y="2020347"/>
            <a:ext cx="4847481" cy="3066422"/>
          </a:xfrm>
        </p:spPr>
        <p:txBody>
          <a:bodyPr>
            <a:noAutofit/>
          </a:bodyPr>
          <a:lstStyle/>
          <a:p>
            <a:pPr>
              <a:spcAft>
                <a:spcPts val="600"/>
              </a:spcAft>
            </a:pPr>
            <a:r>
              <a:rPr lang="en-US" sz="3200" b="1" dirty="0"/>
              <a:t>Deel 1:</a:t>
            </a:r>
          </a:p>
          <a:p>
            <a:pPr>
              <a:lnSpc>
                <a:spcPts val="2620"/>
              </a:lnSpc>
            </a:pPr>
            <a:r>
              <a:rPr lang="en-US" sz="2600" dirty="0"/>
              <a:t>Hulpmiddelen voor marktonderzoek. Inzicht in de markt                  - Uw gasten en wat zij willen? </a:t>
            </a:r>
          </a:p>
          <a:p>
            <a:pPr>
              <a:spcAft>
                <a:spcPts val="600"/>
              </a:spcAft>
            </a:pPr>
            <a:endParaRPr lang="en-US" sz="1600" dirty="0"/>
          </a:p>
          <a:p>
            <a:pPr>
              <a:spcAft>
                <a:spcPts val="600"/>
              </a:spcAft>
            </a:pPr>
            <a:r>
              <a:rPr lang="en-US" sz="3200" b="1" dirty="0"/>
              <a:t>Deel 2:</a:t>
            </a:r>
          </a:p>
          <a:p>
            <a:pPr>
              <a:lnSpc>
                <a:spcPts val="2620"/>
              </a:lnSpc>
            </a:pPr>
            <a:r>
              <a:rPr lang="en-US" sz="2600" dirty="0"/>
              <a:t>Uw concept en waardepropositie definiëren</a:t>
            </a:r>
          </a:p>
          <a:p>
            <a:pPr>
              <a:lnSpc>
                <a:spcPts val="2620"/>
              </a:lnSpc>
            </a:pPr>
            <a:endParaRPr lang="en-IE" sz="2600" dirty="0"/>
          </a:p>
        </p:txBody>
      </p:sp>
      <p:sp>
        <p:nvSpPr>
          <p:cNvPr id="14" name="Text Placeholder 2">
            <a:extLst>
              <a:ext uri="{FF2B5EF4-FFF2-40B4-BE49-F238E27FC236}">
                <a16:creationId xmlns:a16="http://schemas.microsoft.com/office/drawing/2014/main" id="{BC465EA7-E6A4-4D61-0A4F-DF73717CAF5F}"/>
              </a:ext>
            </a:extLst>
          </p:cNvPr>
          <p:cNvSpPr>
            <a:spLocks noGrp="1"/>
          </p:cNvSpPr>
          <p:nvPr>
            <p:ph type="body" sz="quarter" idx="17"/>
          </p:nvPr>
        </p:nvSpPr>
        <p:spPr>
          <a:xfrm>
            <a:off x="558237" y="1059430"/>
            <a:ext cx="5537763" cy="582221"/>
          </a:xfrm>
        </p:spPr>
        <p:txBody>
          <a:bodyPr/>
          <a:lstStyle/>
          <a:p>
            <a:r>
              <a:rPr lang="en-IE" sz="4800" b="1" dirty="0"/>
              <a:t>Module 2 (Deel 1)</a:t>
            </a:r>
            <a:endParaRPr lang="en-GB" sz="4800" b="1" dirty="0"/>
          </a:p>
        </p:txBody>
      </p:sp>
      <p:sp>
        <p:nvSpPr>
          <p:cNvPr id="2" name="Text Placeholder 5">
            <a:extLst>
              <a:ext uri="{FF2B5EF4-FFF2-40B4-BE49-F238E27FC236}">
                <a16:creationId xmlns:a16="http://schemas.microsoft.com/office/drawing/2014/main" id="{84EF0994-AB07-484D-D088-D3E374479C4C}"/>
              </a:ext>
            </a:extLst>
          </p:cNvPr>
          <p:cNvSpPr txBox="1">
            <a:spLocks/>
          </p:cNvSpPr>
          <p:nvPr/>
        </p:nvSpPr>
        <p:spPr>
          <a:xfrm>
            <a:off x="1027270" y="4190766"/>
            <a:ext cx="4608000" cy="689519"/>
          </a:xfrm>
          <a:prstGeom prst="rect">
            <a:avLst/>
          </a:prstGeom>
        </p:spPr>
        <p:txBody>
          <a:bodyPr anchor="ctr">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pPr>
            <a:endParaRPr lang="en-US" dirty="0">
              <a:solidFill>
                <a:srgbClr val="E96751"/>
              </a:solidFill>
            </a:endParaRPr>
          </a:p>
        </p:txBody>
      </p:sp>
      <p:sp>
        <p:nvSpPr>
          <p:cNvPr id="4" name="Text Placeholder 3">
            <a:extLst>
              <a:ext uri="{FF2B5EF4-FFF2-40B4-BE49-F238E27FC236}">
                <a16:creationId xmlns:a16="http://schemas.microsoft.com/office/drawing/2014/main" id="{3ADAD0CF-81BA-8AF1-7E32-7193A73403A0}"/>
              </a:ext>
            </a:extLst>
          </p:cNvPr>
          <p:cNvSpPr>
            <a:spLocks noGrp="1"/>
          </p:cNvSpPr>
          <p:nvPr>
            <p:ph type="body" sz="quarter" idx="65"/>
          </p:nvPr>
        </p:nvSpPr>
        <p:spPr/>
        <p:txBody>
          <a:bodyPr/>
          <a:lstStyle/>
          <a:p>
            <a:pPr algn="ctr"/>
            <a:r>
              <a:rPr lang="en-IE" sz="1200" dirty="0"/>
              <a:t>Fotocredits:</a:t>
            </a:r>
          </a:p>
        </p:txBody>
      </p:sp>
      <p:sp>
        <p:nvSpPr>
          <p:cNvPr id="3" name="Freeform 2">
            <a:extLst>
              <a:ext uri="{FF2B5EF4-FFF2-40B4-BE49-F238E27FC236}">
                <a16:creationId xmlns:a16="http://schemas.microsoft.com/office/drawing/2014/main" id="{89647FA6-A0AF-B094-DB30-3F5C16C7FB94}"/>
              </a:ext>
            </a:extLst>
          </p:cNvPr>
          <p:cNvSpPr/>
          <p:nvPr/>
        </p:nvSpPr>
        <p:spPr>
          <a:xfrm>
            <a:off x="0" y="1868036"/>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7" name="Picture 6">
            <a:extLst>
              <a:ext uri="{FF2B5EF4-FFF2-40B4-BE49-F238E27FC236}">
                <a16:creationId xmlns:a16="http://schemas.microsoft.com/office/drawing/2014/main" id="{72F8C3EE-A41E-2457-2CEF-D4B1652FC745}"/>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561245" y="3757203"/>
            <a:ext cx="3580276" cy="2659133"/>
          </a:xfrm>
          <a:prstGeom prst="rect">
            <a:avLst/>
          </a:prstGeom>
        </p:spPr>
      </p:pic>
      <p:sp>
        <p:nvSpPr>
          <p:cNvPr id="5" name="Slide Number Placeholder 5">
            <a:extLst>
              <a:ext uri="{FF2B5EF4-FFF2-40B4-BE49-F238E27FC236}">
                <a16:creationId xmlns:a16="http://schemas.microsoft.com/office/drawing/2014/main" id="{49EE795D-C806-976A-630F-7D1387116A2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a:t>
            </a:fld>
            <a:endParaRPr lang="fr-CA" sz="1200" dirty="0"/>
          </a:p>
        </p:txBody>
      </p:sp>
    </p:spTree>
    <p:extLst>
      <p:ext uri="{BB962C8B-B14F-4D97-AF65-F5344CB8AC3E}">
        <p14:creationId xmlns:p14="http://schemas.microsoft.com/office/powerpoint/2010/main" val="4256110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60493-3E9E-309F-CADC-523A418501A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6121A45-933D-C571-785C-947DFA7C0451}"/>
              </a:ext>
            </a:extLst>
          </p:cNvPr>
          <p:cNvSpPr>
            <a:spLocks noGrp="1"/>
          </p:cNvSpPr>
          <p:nvPr>
            <p:ph type="body" sz="quarter" idx="16"/>
          </p:nvPr>
        </p:nvSpPr>
        <p:spPr>
          <a:xfrm>
            <a:off x="653780" y="95556"/>
            <a:ext cx="10335347" cy="803654"/>
          </a:xfrm>
        </p:spPr>
        <p:txBody>
          <a:bodyPr/>
          <a:lstStyle/>
          <a:p>
            <a:pPr>
              <a:lnSpc>
                <a:spcPts val="3720"/>
              </a:lnSpc>
            </a:pPr>
            <a:r>
              <a:rPr lang="en-US" dirty="0"/>
              <a:t>Praktische methoden voor het verzamelen van betrouwbare inzichten</a:t>
            </a:r>
          </a:p>
          <a:p>
            <a:pPr>
              <a:lnSpc>
                <a:spcPts val="3720"/>
              </a:lnSpc>
            </a:pPr>
            <a:endParaRPr lang="en-US" dirty="0"/>
          </a:p>
        </p:txBody>
      </p:sp>
      <p:sp>
        <p:nvSpPr>
          <p:cNvPr id="6" name="Text Placeholder 5">
            <a:extLst>
              <a:ext uri="{FF2B5EF4-FFF2-40B4-BE49-F238E27FC236}">
                <a16:creationId xmlns:a16="http://schemas.microsoft.com/office/drawing/2014/main" id="{77655823-0DC0-EE35-D50B-33A108A97496}"/>
              </a:ext>
            </a:extLst>
          </p:cNvPr>
          <p:cNvSpPr>
            <a:spLocks noGrp="1"/>
          </p:cNvSpPr>
          <p:nvPr>
            <p:ph type="body" sz="quarter" idx="19"/>
          </p:nvPr>
        </p:nvSpPr>
        <p:spPr>
          <a:xfrm>
            <a:off x="653781" y="1541766"/>
            <a:ext cx="3183434" cy="3079219"/>
          </a:xfrm>
        </p:spPr>
        <p:txBody>
          <a:bodyPr/>
          <a:lstStyle/>
          <a:p>
            <a:pPr>
              <a:lnSpc>
                <a:spcPts val="2900"/>
              </a:lnSpc>
            </a:pPr>
            <a:r>
              <a:rPr lang="en-US" dirty="0"/>
              <a:t>Type netwerken -    Business-to-business (B2B)  en Business-to-consumer (B2C)</a:t>
            </a:r>
          </a:p>
          <a:p>
            <a:pPr>
              <a:lnSpc>
                <a:spcPts val="2900"/>
              </a:lnSpc>
            </a:pPr>
            <a:endParaRPr lang="en-US" dirty="0"/>
          </a:p>
        </p:txBody>
      </p:sp>
      <p:cxnSp>
        <p:nvCxnSpPr>
          <p:cNvPr id="2" name="Straight Connector 1">
            <a:extLst>
              <a:ext uri="{FF2B5EF4-FFF2-40B4-BE49-F238E27FC236}">
                <a16:creationId xmlns:a16="http://schemas.microsoft.com/office/drawing/2014/main" id="{8053F906-871C-5946-7FB7-9242E095D086}"/>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169FC9ED-BD1C-ADF2-DFE3-7D1DCFE635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20</a:t>
            </a:fld>
            <a:endParaRPr lang="fr-CA" sz="1200" dirty="0"/>
          </a:p>
        </p:txBody>
      </p:sp>
      <p:sp>
        <p:nvSpPr>
          <p:cNvPr id="3" name="Text Placeholder 4">
            <a:extLst>
              <a:ext uri="{FF2B5EF4-FFF2-40B4-BE49-F238E27FC236}">
                <a16:creationId xmlns:a16="http://schemas.microsoft.com/office/drawing/2014/main" id="{A41DAE1D-83F7-96CE-0ADB-42517B136568}"/>
              </a:ext>
            </a:extLst>
          </p:cNvPr>
          <p:cNvSpPr txBox="1">
            <a:spLocks/>
          </p:cNvSpPr>
          <p:nvPr/>
        </p:nvSpPr>
        <p:spPr>
          <a:xfrm>
            <a:off x="3984172" y="1541766"/>
            <a:ext cx="7697294"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EC7C69"/>
                </a:solidFill>
              </a:rPr>
              <a:t>Netwerken:</a:t>
            </a:r>
          </a:p>
          <a:p>
            <a:pPr>
              <a:lnSpc>
                <a:spcPts val="2240"/>
              </a:lnSpc>
            </a:pPr>
            <a:endParaRPr lang="en-GB" sz="2200" b="1" dirty="0">
              <a:solidFill>
                <a:srgbClr val="414141"/>
              </a:solidFill>
            </a:endParaRPr>
          </a:p>
          <a:p>
            <a:pPr marL="457200" indent="-457200">
              <a:lnSpc>
                <a:spcPts val="2240"/>
              </a:lnSpc>
              <a:buClr>
                <a:srgbClr val="459597"/>
              </a:buClr>
              <a:buFont typeface="+mj-lt"/>
              <a:buAutoNum type="arabicPeriod"/>
            </a:pPr>
            <a:r>
              <a:rPr lang="en-GB" sz="2200" dirty="0">
                <a:solidFill>
                  <a:srgbClr val="414141"/>
                </a:solidFill>
              </a:rPr>
              <a:t>Via verschillende methoden kunt u ervaringen en verhalen delen met gelijkgestemden en inzichten verwerven (B2B).</a:t>
            </a:r>
          </a:p>
          <a:p>
            <a:pPr marL="457200" indent="-457200">
              <a:lnSpc>
                <a:spcPts val="2240"/>
              </a:lnSpc>
              <a:buClr>
                <a:srgbClr val="459597"/>
              </a:buClr>
              <a:buFont typeface="+mj-lt"/>
              <a:buAutoNum type="arabicPeriod"/>
            </a:pPr>
            <a:r>
              <a:rPr lang="en-GB" sz="2200" dirty="0">
                <a:solidFill>
                  <a:srgbClr val="414141"/>
                </a:solidFill>
              </a:rPr>
              <a:t>Leren van andere toeristische bedrijven (B2B) – in uw regio, tijdens uw reizen, via de ervaringen van uw gasten (B2C) bij andere toeristische bedrijven.</a:t>
            </a:r>
          </a:p>
          <a:p>
            <a:pPr marL="457200" indent="-457200">
              <a:lnSpc>
                <a:spcPts val="2240"/>
              </a:lnSpc>
              <a:buClr>
                <a:srgbClr val="459597"/>
              </a:buClr>
              <a:buFont typeface="+mj-lt"/>
              <a:buAutoNum type="arabicPeriod"/>
            </a:pPr>
            <a:r>
              <a:rPr lang="en-GB" sz="2200" dirty="0">
                <a:solidFill>
                  <a:srgbClr val="414141"/>
                </a:solidFill>
              </a:rPr>
              <a:t>Leren van bedrijven in andere sectoren – best practices overnemen (B2B).</a:t>
            </a:r>
          </a:p>
          <a:p>
            <a:pPr marL="457200" indent="-457200">
              <a:lnSpc>
                <a:spcPts val="2240"/>
              </a:lnSpc>
              <a:buClr>
                <a:srgbClr val="459597"/>
              </a:buClr>
              <a:buFont typeface="+mj-lt"/>
              <a:buAutoNum type="arabicPeriod"/>
            </a:pPr>
            <a:r>
              <a:rPr lang="en-GB" sz="2200" dirty="0">
                <a:solidFill>
                  <a:srgbClr val="414141"/>
                </a:solidFill>
              </a:rPr>
              <a:t>Word lid van een lokale bedrijfsvereniging en leer door middel van persoonlijke ontmoetingen, excursies met en naar gelijkgestemde bedrijven, het bijwonen van vergaderingen, conferenties of door deel te nemen aan bedrijfsincubators (B2B). </a:t>
            </a:r>
          </a:p>
          <a:p>
            <a:pPr marL="457200" indent="-457200">
              <a:lnSpc>
                <a:spcPts val="2240"/>
              </a:lnSpc>
              <a:buClr>
                <a:srgbClr val="459597"/>
              </a:buClr>
              <a:buFont typeface="+mj-lt"/>
              <a:buAutoNum type="arabicPeriod"/>
            </a:pPr>
            <a:r>
              <a:rPr lang="en-GB" sz="2200" dirty="0">
                <a:solidFill>
                  <a:srgbClr val="414141"/>
                </a:solidFill>
              </a:rPr>
              <a:t>Word lid van een regionale en/of nationale toerisme-/accommodatievereniging waar kennis en praktische methoden op grote schaal worden gedeeld (B2B).</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3903664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78550-7634-3794-3AC8-0C4C77F9422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F228A03-3519-021D-4718-7176949A77E9}"/>
              </a:ext>
            </a:extLst>
          </p:cNvPr>
          <p:cNvSpPr>
            <a:spLocks noGrp="1"/>
          </p:cNvSpPr>
          <p:nvPr>
            <p:ph type="body" sz="quarter" idx="16"/>
          </p:nvPr>
        </p:nvSpPr>
        <p:spPr>
          <a:xfrm>
            <a:off x="653780" y="169392"/>
            <a:ext cx="10335347" cy="803654"/>
          </a:xfrm>
        </p:spPr>
        <p:txBody>
          <a:bodyPr/>
          <a:lstStyle/>
          <a:p>
            <a:pPr>
              <a:lnSpc>
                <a:spcPts val="3720"/>
              </a:lnSpc>
            </a:pPr>
            <a:r>
              <a:rPr lang="en-US" dirty="0"/>
              <a:t>Praktische methoden voor het verzamelen van betrouwbare inzichten</a:t>
            </a:r>
          </a:p>
          <a:p>
            <a:pPr>
              <a:lnSpc>
                <a:spcPts val="3720"/>
              </a:lnSpc>
            </a:pPr>
            <a:endParaRPr lang="en-US" dirty="0"/>
          </a:p>
        </p:txBody>
      </p:sp>
      <p:sp>
        <p:nvSpPr>
          <p:cNvPr id="6" name="Text Placeholder 5">
            <a:extLst>
              <a:ext uri="{FF2B5EF4-FFF2-40B4-BE49-F238E27FC236}">
                <a16:creationId xmlns:a16="http://schemas.microsoft.com/office/drawing/2014/main" id="{B7C91A1D-7511-52D4-3E94-1D2863FD07FC}"/>
              </a:ext>
            </a:extLst>
          </p:cNvPr>
          <p:cNvSpPr>
            <a:spLocks noGrp="1"/>
          </p:cNvSpPr>
          <p:nvPr>
            <p:ph type="body" sz="quarter" idx="19"/>
          </p:nvPr>
        </p:nvSpPr>
        <p:spPr>
          <a:xfrm>
            <a:off x="653781" y="1541766"/>
            <a:ext cx="2856902" cy="3079219"/>
          </a:xfrm>
        </p:spPr>
        <p:txBody>
          <a:bodyPr/>
          <a:lstStyle/>
          <a:p>
            <a:pPr>
              <a:lnSpc>
                <a:spcPts val="2900"/>
              </a:lnSpc>
            </a:pPr>
            <a:r>
              <a:rPr lang="en-US" dirty="0"/>
              <a:t>Voorbeeld van een lokaal netwerk  - Business-to-business (B2B)</a:t>
            </a:r>
          </a:p>
          <a:p>
            <a:pPr>
              <a:lnSpc>
                <a:spcPts val="2900"/>
              </a:lnSpc>
            </a:pPr>
            <a:endParaRPr lang="en-US" dirty="0"/>
          </a:p>
        </p:txBody>
      </p:sp>
      <p:cxnSp>
        <p:nvCxnSpPr>
          <p:cNvPr id="2" name="Straight Connector 1">
            <a:extLst>
              <a:ext uri="{FF2B5EF4-FFF2-40B4-BE49-F238E27FC236}">
                <a16:creationId xmlns:a16="http://schemas.microsoft.com/office/drawing/2014/main" id="{8347C8AE-21D5-769E-2E4B-21CE1B7FC9AF}"/>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7CD257B-8643-B296-AC1B-A90CF1F5B3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21</a:t>
            </a:fld>
            <a:endParaRPr lang="fr-CA" sz="1200" dirty="0"/>
          </a:p>
        </p:txBody>
      </p:sp>
      <p:sp>
        <p:nvSpPr>
          <p:cNvPr id="3" name="Text Placeholder 4">
            <a:extLst>
              <a:ext uri="{FF2B5EF4-FFF2-40B4-BE49-F238E27FC236}">
                <a16:creationId xmlns:a16="http://schemas.microsoft.com/office/drawing/2014/main" id="{66A96625-CBA6-07F3-6972-90E5A1BED782}"/>
              </a:ext>
            </a:extLst>
          </p:cNvPr>
          <p:cNvSpPr txBox="1">
            <a:spLocks/>
          </p:cNvSpPr>
          <p:nvPr/>
        </p:nvSpPr>
        <p:spPr>
          <a:xfrm>
            <a:off x="3510683" y="1541766"/>
            <a:ext cx="8170783"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Een voorbeeld van een klein alternatief accommodatiebedrijf dat naast accommodatie ook ontbijt en diner aanbiedt. Dit is een lijst met verschillende belanghebbenden waarmee uw bedrijf contact kan opnemen:</a:t>
            </a:r>
          </a:p>
          <a:p>
            <a:pPr>
              <a:lnSpc>
                <a:spcPts val="2240"/>
              </a:lnSpc>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Lokale voedselvereniging, toeristische clusters (zowel regionaal als nationaal), vertegenwoordigers van het toerisme binnen de lokale gemeente. </a:t>
            </a:r>
          </a:p>
          <a:p>
            <a:pPr marL="342900" indent="-342900">
              <a:lnSpc>
                <a:spcPts val="2240"/>
              </a:lnSpc>
              <a:buClr>
                <a:srgbClr val="459597"/>
              </a:buClr>
              <a:buFont typeface="Arial" panose="020B0604020202020204" pitchFamily="34" charset="0"/>
              <a:buChar char="•"/>
            </a:pPr>
            <a:r>
              <a:rPr lang="en-GB" sz="2200" dirty="0">
                <a:solidFill>
                  <a:srgbClr val="414141"/>
                </a:solidFill>
              </a:rPr>
              <a:t>Destination Marketing Organisations (DMO's), lokale voedselmerken (bijv. Seafood Trail, inclusief restaurants en producenten), managers en personeel van de belangrijkste attracties in uw regio (tentoonstellingen, musea, restaurants, enz.)</a:t>
            </a:r>
          </a:p>
          <a:p>
            <a:pPr marL="342900" indent="-342900">
              <a:lnSpc>
                <a:spcPts val="2240"/>
              </a:lnSpc>
              <a:buClr>
                <a:srgbClr val="459597"/>
              </a:buClr>
              <a:buFont typeface="Arial" panose="020B0604020202020204" pitchFamily="34" charset="0"/>
              <a:buChar char="•"/>
            </a:pPr>
            <a:r>
              <a:rPr lang="en-GB" sz="2200" dirty="0">
                <a:solidFill>
                  <a:srgbClr val="414141"/>
                </a:solidFill>
              </a:rPr>
              <a:t>Belangrijkste binnenlandse verkooporganisaties (reisbureaus, busmaatschappijen, cruisemaatschappijen, reisleiders die regelmatig de regio bezoeken)</a:t>
            </a:r>
          </a:p>
          <a:p>
            <a:pPr marL="342900" indent="-342900">
              <a:lnSpc>
                <a:spcPts val="2240"/>
              </a:lnSpc>
              <a:buClr>
                <a:srgbClr val="459597"/>
              </a:buClr>
              <a:buFont typeface="Arial" panose="020B0604020202020204" pitchFamily="34" charset="0"/>
              <a:buChar char="•"/>
            </a:pPr>
            <a:r>
              <a:rPr lang="en-GB" sz="2200" dirty="0">
                <a:solidFill>
                  <a:srgbClr val="414141"/>
                </a:solidFill>
              </a:rPr>
              <a:t>Buitenlandse verkooporganisaties die zich op uw regio richten (reisbureaus die bijvoorbeeld deelnemen aan landelijke of Europese verkoopconferenties, zoals ITB Berlin)</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12824433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6A64-354F-FBCF-2D41-39DEAB9FC1B9}"/>
            </a:ext>
          </a:extLst>
        </p:cNvPr>
        <p:cNvGrpSpPr/>
        <p:nvPr/>
      </p:nvGrpSpPr>
      <p:grpSpPr>
        <a:xfrm>
          <a:off x="0" y="0"/>
          <a:ext cx="0" cy="0"/>
          <a:chOff x="0" y="0"/>
          <a:chExt cx="0" cy="0"/>
        </a:xfrm>
      </p:grpSpPr>
      <p:pic>
        <p:nvPicPr>
          <p:cNvPr id="11" name="Online Media 10" title="Experience the New Glamping">
            <a:hlinkClick r:id="" action="ppaction://media"/>
            <a:extLst>
              <a:ext uri="{FF2B5EF4-FFF2-40B4-BE49-F238E27FC236}">
                <a16:creationId xmlns:a16="http://schemas.microsoft.com/office/drawing/2014/main" id="{3572288D-9F2F-49F6-3A57-5647B40FE029}"/>
              </a:ext>
            </a:extLst>
          </p:cNvPr>
          <p:cNvPicPr>
            <a:picLocks noRot="1" noChangeAspect="1"/>
          </p:cNvPicPr>
          <p:nvPr>
            <a:videoFile r:link="rId1"/>
          </p:nvPr>
        </p:nvPicPr>
        <p:blipFill>
          <a:blip r:embed="rId3"/>
          <a:stretch>
            <a:fillRect/>
          </a:stretch>
        </p:blipFill>
        <p:spPr>
          <a:xfrm>
            <a:off x="7672391" y="415915"/>
            <a:ext cx="3504508" cy="1980052"/>
          </a:xfrm>
          <a:prstGeom prst="rect">
            <a:avLst/>
          </a:prstGeom>
        </p:spPr>
      </p:pic>
      <p:sp>
        <p:nvSpPr>
          <p:cNvPr id="4" name="Flowchart: Connector 3">
            <a:extLst>
              <a:ext uri="{FF2B5EF4-FFF2-40B4-BE49-F238E27FC236}">
                <a16:creationId xmlns:a16="http://schemas.microsoft.com/office/drawing/2014/main" id="{615000B4-E0A5-F480-E6E5-0C5CB749F8F3}"/>
              </a:ext>
            </a:extLst>
          </p:cNvPr>
          <p:cNvSpPr/>
          <p:nvPr/>
        </p:nvSpPr>
        <p:spPr>
          <a:xfrm>
            <a:off x="5929853" y="120458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 om video te bekijken</a:t>
            </a:r>
          </a:p>
        </p:txBody>
      </p:sp>
      <p:cxnSp>
        <p:nvCxnSpPr>
          <p:cNvPr id="23" name="Straight Connector 22">
            <a:extLst>
              <a:ext uri="{FF2B5EF4-FFF2-40B4-BE49-F238E27FC236}">
                <a16:creationId xmlns:a16="http://schemas.microsoft.com/office/drawing/2014/main" id="{A25AAE39-7EFF-56CE-3CEC-F8EC8D1DB810}"/>
              </a:ext>
            </a:extLst>
          </p:cNvPr>
          <p:cNvCxnSpPr>
            <a:cxnSpLocks/>
          </p:cNvCxnSpPr>
          <p:nvPr/>
        </p:nvCxnSpPr>
        <p:spPr>
          <a:xfrm>
            <a:off x="0" y="1975050"/>
            <a:ext cx="5472113"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0" name="Text Placeholder 7">
            <a:extLst>
              <a:ext uri="{FF2B5EF4-FFF2-40B4-BE49-F238E27FC236}">
                <a16:creationId xmlns:a16="http://schemas.microsoft.com/office/drawing/2014/main" id="{7D44F42D-C4F0-AA73-0FC2-4910EE0AE05D}"/>
              </a:ext>
            </a:extLst>
          </p:cNvPr>
          <p:cNvSpPr txBox="1">
            <a:spLocks/>
          </p:cNvSpPr>
          <p:nvPr/>
        </p:nvSpPr>
        <p:spPr>
          <a:xfrm rot="16200000">
            <a:off x="9620427" y="341814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rPr>
              <a:t>Fotocredits:  Insider Travel Report / </a:t>
            </a:r>
            <a:r>
              <a:rPr lang="en-IE" sz="1200" dirty="0" err="1">
                <a:solidFill>
                  <a:schemeClr val="bg1"/>
                </a:solidFill>
              </a:rPr>
              <a:t>Huttopia</a:t>
            </a:r>
            <a:endParaRPr lang="en-IE" sz="1200" dirty="0">
              <a:solidFill>
                <a:schemeClr val="bg1"/>
              </a:solidFill>
            </a:endParaRPr>
          </a:p>
        </p:txBody>
      </p:sp>
      <p:sp>
        <p:nvSpPr>
          <p:cNvPr id="7" name="Text Placeholder 4">
            <a:extLst>
              <a:ext uri="{FF2B5EF4-FFF2-40B4-BE49-F238E27FC236}">
                <a16:creationId xmlns:a16="http://schemas.microsoft.com/office/drawing/2014/main" id="{6BD8E06E-76F4-C938-0684-62164F95D5FE}"/>
              </a:ext>
            </a:extLst>
          </p:cNvPr>
          <p:cNvSpPr txBox="1">
            <a:spLocks/>
          </p:cNvSpPr>
          <p:nvPr/>
        </p:nvSpPr>
        <p:spPr>
          <a:xfrm>
            <a:off x="532509" y="401627"/>
            <a:ext cx="4804034" cy="66190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Ervaar de </a:t>
            </a:r>
          </a:p>
          <a:p>
            <a:pPr>
              <a:lnSpc>
                <a:spcPts val="3720"/>
              </a:lnSpc>
            </a:pPr>
            <a:r>
              <a:rPr lang="en-US" dirty="0">
                <a:solidFill>
                  <a:srgbClr val="EC7C69"/>
                </a:solidFill>
              </a:rPr>
              <a:t>nieuwe glamping - Interview met </a:t>
            </a:r>
            <a:r>
              <a:rPr lang="en-US" dirty="0" err="1">
                <a:solidFill>
                  <a:srgbClr val="EC7C69"/>
                </a:solidFill>
              </a:rPr>
              <a:t>Huttopia</a:t>
            </a:r>
            <a:endParaRPr lang="en-US" dirty="0">
              <a:solidFill>
                <a:srgbClr val="EC7C69"/>
              </a:solidFill>
            </a:endParaRPr>
          </a:p>
        </p:txBody>
      </p:sp>
      <p:sp>
        <p:nvSpPr>
          <p:cNvPr id="13" name="Text Placeholder 3">
            <a:extLst>
              <a:ext uri="{FF2B5EF4-FFF2-40B4-BE49-F238E27FC236}">
                <a16:creationId xmlns:a16="http://schemas.microsoft.com/office/drawing/2014/main" id="{C91D5B26-FCA2-BD2A-34FB-B992406D3BF2}"/>
              </a:ext>
            </a:extLst>
          </p:cNvPr>
          <p:cNvSpPr txBox="1">
            <a:spLocks/>
          </p:cNvSpPr>
          <p:nvPr/>
        </p:nvSpPr>
        <p:spPr>
          <a:xfrm>
            <a:off x="532507" y="2087359"/>
            <a:ext cx="4410968"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GB" sz="2400" b="1" dirty="0">
                <a:solidFill>
                  <a:srgbClr val="459597"/>
                </a:solidFill>
              </a:rPr>
              <a:t>Naam: </a:t>
            </a:r>
          </a:p>
          <a:p>
            <a:pPr>
              <a:lnSpc>
                <a:spcPts val="2340"/>
              </a:lnSpc>
              <a:tabLst>
                <a:tab pos="2257425" algn="l"/>
              </a:tabLst>
            </a:pPr>
            <a:r>
              <a:rPr lang="en-US" dirty="0"/>
              <a:t>Kom en laat u inspireren door IJsland</a:t>
            </a:r>
          </a:p>
          <a:p>
            <a:pPr>
              <a:lnSpc>
                <a:spcPts val="2340"/>
              </a:lnSpc>
              <a:tabLst>
                <a:tab pos="2257425" algn="l"/>
              </a:tabLst>
            </a:pPr>
            <a:endParaRPr lang="en-US" dirty="0"/>
          </a:p>
          <a:p>
            <a:pPr>
              <a:tabLst>
                <a:tab pos="2257425" algn="l"/>
              </a:tabLst>
            </a:pPr>
            <a:endParaRPr lang="en-US" sz="500" dirty="0">
              <a:solidFill>
                <a:srgbClr val="414141"/>
              </a:solidFill>
            </a:endParaRPr>
          </a:p>
          <a:p>
            <a:pPr>
              <a:lnSpc>
                <a:spcPts val="2340"/>
              </a:lnSpc>
              <a:tabLst>
                <a:tab pos="2257425" algn="l"/>
              </a:tabLst>
            </a:pPr>
            <a:r>
              <a:rPr lang="en-US" sz="2400" b="1" dirty="0">
                <a:solidFill>
                  <a:srgbClr val="459597"/>
                </a:solidFill>
              </a:rPr>
              <a:t>Beschrijving: </a:t>
            </a:r>
          </a:p>
          <a:p>
            <a:pPr>
              <a:lnSpc>
                <a:spcPts val="2340"/>
              </a:lnSpc>
              <a:tabLst>
                <a:tab pos="2257425" algn="l"/>
              </a:tabLst>
            </a:pPr>
            <a:r>
              <a:rPr lang="en-US" dirty="0">
                <a:solidFill>
                  <a:srgbClr val="414141"/>
                </a:solidFill>
              </a:rPr>
              <a:t>Een gesprek van 6 minuten met Céline </a:t>
            </a:r>
            <a:r>
              <a:rPr lang="en-US" dirty="0" err="1">
                <a:solidFill>
                  <a:srgbClr val="414141"/>
                </a:solidFill>
              </a:rPr>
              <a:t>Bossanne</a:t>
            </a:r>
            <a:r>
              <a:rPr lang="en-US" dirty="0">
                <a:solidFill>
                  <a:srgbClr val="414141"/>
                </a:solidFill>
              </a:rPr>
              <a:t>, medeoprichtster </a:t>
            </a:r>
            <a:r>
              <a:rPr lang="en-US" dirty="0" err="1">
                <a:solidFill>
                  <a:srgbClr val="414141"/>
                </a:solidFill>
              </a:rPr>
              <a:t>van Huttopia</a:t>
            </a:r>
            <a:r>
              <a:rPr lang="en-US" dirty="0">
                <a:solidFill>
                  <a:srgbClr val="414141"/>
                </a:solidFill>
              </a:rPr>
              <a:t>, en Amélia Brouhard, hoofd wereldwijde verkoop en marketing. Ze leggen uit hoe ze hun gasten segmenteren (stedelijke gezinnen versus digitale nomaden), welke verhalen ze gebruiken om elke persona te activeren en waarom de marketing van elke locatie begint met "eerst luisteren naar de lokale behoeften".</a:t>
            </a:r>
          </a:p>
          <a:p>
            <a:pPr>
              <a:lnSpc>
                <a:spcPts val="2340"/>
              </a:lnSpc>
              <a:buClr>
                <a:srgbClr val="64AFAF"/>
              </a:buClr>
              <a:tabLst>
                <a:tab pos="2257425" algn="l"/>
              </a:tabLst>
            </a:pPr>
            <a:endParaRPr lang="en-GB" dirty="0"/>
          </a:p>
        </p:txBody>
      </p:sp>
      <p:sp>
        <p:nvSpPr>
          <p:cNvPr id="14" name="Text Placeholder 3">
            <a:extLst>
              <a:ext uri="{FF2B5EF4-FFF2-40B4-BE49-F238E27FC236}">
                <a16:creationId xmlns:a16="http://schemas.microsoft.com/office/drawing/2014/main" id="{76EAF26E-2E39-7099-2137-06A15B4E5D6B}"/>
              </a:ext>
            </a:extLst>
          </p:cNvPr>
          <p:cNvSpPr txBox="1">
            <a:spLocks/>
          </p:cNvSpPr>
          <p:nvPr/>
        </p:nvSpPr>
        <p:spPr>
          <a:xfrm>
            <a:off x="5336542" y="3367913"/>
            <a:ext cx="6097536" cy="323915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2257425" algn="l"/>
              </a:tabLst>
            </a:pPr>
            <a:r>
              <a:rPr lang="en-US" sz="2400" b="1" dirty="0">
                <a:solidFill>
                  <a:srgbClr val="459597"/>
                </a:solidFill>
              </a:rPr>
              <a:t>Van toepassing op Onderwerp Marktonderzoek: </a:t>
            </a:r>
          </a:p>
          <a:p>
            <a:pPr>
              <a:lnSpc>
                <a:spcPts val="2340"/>
              </a:lnSpc>
              <a:tabLst>
                <a:tab pos="2257425" algn="l"/>
              </a:tabLst>
            </a:pPr>
            <a:r>
              <a:rPr lang="en-US" dirty="0"/>
              <a:t>Van toepassing op  'Doelgroep en uw verhaal'. </a:t>
            </a:r>
            <a:r>
              <a:rPr lang="en-US" b="1" dirty="0"/>
              <a:t> </a:t>
            </a:r>
          </a:p>
          <a:p>
            <a:pPr>
              <a:lnSpc>
                <a:spcPts val="2340"/>
              </a:lnSpc>
              <a:tabLst>
                <a:tab pos="2257425" algn="l"/>
              </a:tabLst>
            </a:pPr>
            <a:r>
              <a:rPr lang="en-US" dirty="0"/>
              <a:t>Het duo legt hun </a:t>
            </a:r>
            <a:r>
              <a:rPr lang="en-US" b="1" dirty="0"/>
              <a:t>onderzoekscyclus</a:t>
            </a:r>
            <a:r>
              <a:rPr lang="en-US" dirty="0"/>
              <a:t> uit</a:t>
            </a:r>
            <a:r>
              <a:rPr lang="en-US" b="1" dirty="0"/>
              <a:t>:</a:t>
            </a:r>
          </a:p>
          <a:p>
            <a:pPr marL="342900" indent="-342900">
              <a:lnSpc>
                <a:spcPts val="2340"/>
              </a:lnSpc>
              <a:buClr>
                <a:srgbClr val="459597"/>
              </a:buClr>
              <a:buFont typeface="Arial" panose="020B0604020202020204" pitchFamily="34" charset="0"/>
              <a:buChar char="•"/>
              <a:tabLst>
                <a:tab pos="2257425" algn="l"/>
              </a:tabLst>
            </a:pPr>
            <a:r>
              <a:rPr lang="en-US" dirty="0"/>
              <a:t>gastenonderzoeken</a:t>
            </a:r>
          </a:p>
          <a:p>
            <a:pPr marL="342900" indent="-342900">
              <a:lnSpc>
                <a:spcPts val="2340"/>
              </a:lnSpc>
              <a:buClr>
                <a:srgbClr val="459597"/>
              </a:buClr>
              <a:buFont typeface="Arial" panose="020B0604020202020204" pitchFamily="34" charset="0"/>
              <a:buChar char="•"/>
              <a:tabLst>
                <a:tab pos="2257425" algn="l"/>
              </a:tabLst>
            </a:pPr>
            <a:r>
              <a:rPr lang="en-US" dirty="0"/>
              <a:t> persona-borden </a:t>
            </a:r>
          </a:p>
          <a:p>
            <a:pPr marL="342900" indent="-342900">
              <a:lnSpc>
                <a:spcPts val="2340"/>
              </a:lnSpc>
              <a:buClr>
                <a:srgbClr val="459597"/>
              </a:buClr>
              <a:buFont typeface="Arial" panose="020B0604020202020204" pitchFamily="34" charset="0"/>
              <a:buChar char="•"/>
              <a:tabLst>
                <a:tab pos="2257425" algn="l"/>
              </a:tabLst>
            </a:pPr>
            <a:r>
              <a:rPr lang="en-US" dirty="0"/>
              <a:t> testcampagnes</a:t>
            </a:r>
          </a:p>
          <a:p>
            <a:pPr>
              <a:lnSpc>
                <a:spcPts val="2340"/>
              </a:lnSpc>
              <a:tabLst>
                <a:tab pos="2257425" algn="l"/>
              </a:tabLst>
            </a:pPr>
            <a:r>
              <a:rPr lang="en-US" i="1" dirty="0"/>
              <a:t>en hoe dat productaanpassingen vormgeeft.</a:t>
            </a:r>
          </a:p>
          <a:p>
            <a:pPr>
              <a:lnSpc>
                <a:spcPts val="2340"/>
              </a:lnSpc>
              <a:buClr>
                <a:srgbClr val="64AFAF"/>
              </a:buClr>
              <a:tabLst>
                <a:tab pos="2257425" algn="l"/>
              </a:tabLst>
            </a:pPr>
            <a:endParaRPr lang="en-GB" dirty="0"/>
          </a:p>
          <a:p>
            <a:pPr>
              <a:lnSpc>
                <a:spcPts val="2340"/>
              </a:lnSpc>
              <a:buClr>
                <a:srgbClr val="64AFAF"/>
              </a:buClr>
              <a:tabLst>
                <a:tab pos="2257425" algn="l"/>
              </a:tabLst>
            </a:pPr>
            <a:r>
              <a:rPr lang="en-US" b="1" dirty="0">
                <a:solidFill>
                  <a:srgbClr val="414141"/>
                </a:solidFill>
              </a:rPr>
              <a:t>Link:</a:t>
            </a:r>
            <a:r>
              <a:rPr lang="en-IE" dirty="0">
                <a:solidFill>
                  <a:srgbClr val="459597"/>
                </a:solidFill>
                <a:hlinkClick r:id="rId4">
                  <a:extLst>
                    <a:ext uri="{A12FA001-AC4F-418D-AE19-62706E023703}">
                      <ahyp:hlinkClr xmlns:ahyp="http://schemas.microsoft.com/office/drawing/2018/hyperlinkcolor" val="tx"/>
                    </a:ext>
                  </a:extLst>
                </a:hlinkClick>
              </a:rPr>
              <a:t> https://www.youtube.com/watch?v=lq5Y5Ca0HYo</a:t>
            </a:r>
            <a:r>
              <a:rPr lang="en-IE" dirty="0">
                <a:solidFill>
                  <a:srgbClr val="459597"/>
                </a:solidFill>
              </a:rPr>
              <a:t> </a:t>
            </a:r>
            <a:endParaRPr lang="en-GB" dirty="0">
              <a:solidFill>
                <a:srgbClr val="459597"/>
              </a:solidFill>
            </a:endParaRPr>
          </a:p>
          <a:p>
            <a:pPr>
              <a:lnSpc>
                <a:spcPts val="2340"/>
              </a:lnSpc>
              <a:tabLst>
                <a:tab pos="2257425" algn="l"/>
              </a:tabLst>
            </a:pPr>
            <a:endParaRPr lang="en-US" i="1" dirty="0"/>
          </a:p>
          <a:p>
            <a:pPr>
              <a:tabLst>
                <a:tab pos="2257425" algn="l"/>
              </a:tabLst>
            </a:pPr>
            <a:endParaRPr lang="en-US" sz="500" dirty="0">
              <a:solidFill>
                <a:srgbClr val="414141"/>
              </a:solidFill>
            </a:endParaRPr>
          </a:p>
          <a:p>
            <a:pPr>
              <a:lnSpc>
                <a:spcPts val="2340"/>
              </a:lnSpc>
              <a:buClr>
                <a:srgbClr val="64AFAF"/>
              </a:buClr>
              <a:tabLst>
                <a:tab pos="2257425" algn="l"/>
              </a:tabLst>
            </a:pPr>
            <a:endParaRPr lang="en-GB" dirty="0"/>
          </a:p>
        </p:txBody>
      </p:sp>
      <p:sp>
        <p:nvSpPr>
          <p:cNvPr id="17" name="Slide Number Placeholder 5">
            <a:extLst>
              <a:ext uri="{FF2B5EF4-FFF2-40B4-BE49-F238E27FC236}">
                <a16:creationId xmlns:a16="http://schemas.microsoft.com/office/drawing/2014/main" id="{3150493A-150D-7CE5-09CC-CA7E8E27847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spTree>
    <p:extLst>
      <p:ext uri="{BB962C8B-B14F-4D97-AF65-F5344CB8AC3E}">
        <p14:creationId xmlns:p14="http://schemas.microsoft.com/office/powerpoint/2010/main" val="15857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BF1E1-8ADF-544B-F428-011EBDA6565D}"/>
            </a:ext>
          </a:extLst>
        </p:cNvPr>
        <p:cNvGrpSpPr/>
        <p:nvPr/>
      </p:nvGrpSpPr>
      <p:grpSpPr>
        <a:xfrm>
          <a:off x="0" y="0"/>
          <a:ext cx="0" cy="0"/>
          <a:chOff x="0" y="0"/>
          <a:chExt cx="0" cy="0"/>
        </a:xfrm>
      </p:grpSpPr>
      <p:pic>
        <p:nvPicPr>
          <p:cNvPr id="6" name="Online Media 5" title="You don’t know what you don’t know—until you Typeform">
            <a:hlinkClick r:id="" action="ppaction://media"/>
            <a:extLst>
              <a:ext uri="{FF2B5EF4-FFF2-40B4-BE49-F238E27FC236}">
                <a16:creationId xmlns:a16="http://schemas.microsoft.com/office/drawing/2014/main" id="{61711163-7E9F-6E2E-0F44-680A1E4474AB}"/>
              </a:ext>
            </a:extLst>
          </p:cNvPr>
          <p:cNvPicPr>
            <a:picLocks noRot="1" noChangeAspect="1"/>
          </p:cNvPicPr>
          <p:nvPr>
            <a:videoFile r:link="rId1"/>
          </p:nvPr>
        </p:nvPicPr>
        <p:blipFill>
          <a:blip r:embed="rId3"/>
          <a:stretch>
            <a:fillRect/>
          </a:stretch>
        </p:blipFill>
        <p:spPr>
          <a:xfrm>
            <a:off x="6946234" y="2276604"/>
            <a:ext cx="4164933" cy="2663696"/>
          </a:xfrm>
          <a:prstGeom prst="rect">
            <a:avLst/>
          </a:prstGeom>
        </p:spPr>
      </p:pic>
      <p:pic>
        <p:nvPicPr>
          <p:cNvPr id="11" name="Picture 10">
            <a:extLst>
              <a:ext uri="{FF2B5EF4-FFF2-40B4-BE49-F238E27FC236}">
                <a16:creationId xmlns:a16="http://schemas.microsoft.com/office/drawing/2014/main" id="{1F3E19EE-0846-A30B-8A66-CD079DB16F93}"/>
              </a:ext>
            </a:extLst>
          </p:cNvPr>
          <p:cNvPicPr>
            <a:picLocks noChangeAspect="1"/>
          </p:cNvPicPr>
          <p:nvPr/>
        </p:nvPicPr>
        <p:blipFill>
          <a:blip r:embed="rId4"/>
          <a:stretch>
            <a:fillRect/>
          </a:stretch>
        </p:blipFill>
        <p:spPr>
          <a:xfrm>
            <a:off x="6765738" y="1276019"/>
            <a:ext cx="2709480" cy="435452"/>
          </a:xfrm>
          <a:prstGeom prst="rect">
            <a:avLst/>
          </a:prstGeom>
        </p:spPr>
      </p:pic>
      <p:sp>
        <p:nvSpPr>
          <p:cNvPr id="23" name="Flowchart: Connector 22">
            <a:extLst>
              <a:ext uri="{FF2B5EF4-FFF2-40B4-BE49-F238E27FC236}">
                <a16:creationId xmlns:a16="http://schemas.microsoft.com/office/drawing/2014/main" id="{07A300CB-85E9-40F6-F857-B61CC106C511}"/>
              </a:ext>
            </a:extLst>
          </p:cNvPr>
          <p:cNvSpPr/>
          <p:nvPr/>
        </p:nvSpPr>
        <p:spPr>
          <a:xfrm>
            <a:off x="10060939" y="4775414"/>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 om video te bekijken</a:t>
            </a:r>
          </a:p>
        </p:txBody>
      </p:sp>
      <p:sp>
        <p:nvSpPr>
          <p:cNvPr id="12" name="Text Placeholder 3">
            <a:extLst>
              <a:ext uri="{FF2B5EF4-FFF2-40B4-BE49-F238E27FC236}">
                <a16:creationId xmlns:a16="http://schemas.microsoft.com/office/drawing/2014/main" id="{CAB66AC9-0D80-20A7-91D7-D5FA500E5C22}"/>
              </a:ext>
            </a:extLst>
          </p:cNvPr>
          <p:cNvSpPr txBox="1">
            <a:spLocks/>
          </p:cNvSpPr>
          <p:nvPr/>
        </p:nvSpPr>
        <p:spPr>
          <a:xfrm>
            <a:off x="653780" y="472365"/>
            <a:ext cx="955157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Digitale tool: </a:t>
            </a:r>
            <a:r>
              <a:rPr lang="en-US" b="0" dirty="0" err="1">
                <a:solidFill>
                  <a:srgbClr val="414141"/>
                </a:solidFill>
              </a:rPr>
              <a:t>Typeform</a:t>
            </a:r>
            <a:r>
              <a:rPr lang="en-US" b="0" dirty="0">
                <a:solidFill>
                  <a:srgbClr val="414141"/>
                </a:solidFill>
              </a:rPr>
              <a:t> </a:t>
            </a:r>
          </a:p>
        </p:txBody>
      </p:sp>
      <p:sp>
        <p:nvSpPr>
          <p:cNvPr id="13" name="Text Placeholder 5">
            <a:extLst>
              <a:ext uri="{FF2B5EF4-FFF2-40B4-BE49-F238E27FC236}">
                <a16:creationId xmlns:a16="http://schemas.microsoft.com/office/drawing/2014/main" id="{6743B188-86BA-C23E-1505-BD32E558CCD7}"/>
              </a:ext>
            </a:extLst>
          </p:cNvPr>
          <p:cNvSpPr txBox="1">
            <a:spLocks/>
          </p:cNvSpPr>
          <p:nvPr/>
        </p:nvSpPr>
        <p:spPr>
          <a:xfrm>
            <a:off x="653779" y="1309644"/>
            <a:ext cx="511743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 "Verzamel nieuwe inzichten rechtstreeks van gasten"</a:t>
            </a:r>
          </a:p>
          <a:p>
            <a:pPr>
              <a:lnSpc>
                <a:spcPts val="2900"/>
              </a:lnSpc>
            </a:pPr>
            <a:endParaRPr lang="en-US" dirty="0"/>
          </a:p>
        </p:txBody>
      </p:sp>
      <p:cxnSp>
        <p:nvCxnSpPr>
          <p:cNvPr id="14" name="Straight Connector 13">
            <a:extLst>
              <a:ext uri="{FF2B5EF4-FFF2-40B4-BE49-F238E27FC236}">
                <a16:creationId xmlns:a16="http://schemas.microsoft.com/office/drawing/2014/main" id="{B808BB19-CDA6-6C9A-3C86-C8535885BF00}"/>
              </a:ext>
            </a:extLst>
          </p:cNvPr>
          <p:cNvCxnSpPr>
            <a:cxnSpLocks/>
          </p:cNvCxnSpPr>
          <p:nvPr/>
        </p:nvCxnSpPr>
        <p:spPr>
          <a:xfrm>
            <a:off x="0" y="1207979"/>
            <a:ext cx="511743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CB26F247-6F6F-EA22-E0E6-E0885F10632A}"/>
              </a:ext>
            </a:extLst>
          </p:cNvPr>
          <p:cNvSpPr txBox="1">
            <a:spLocks/>
          </p:cNvSpPr>
          <p:nvPr/>
        </p:nvSpPr>
        <p:spPr>
          <a:xfrm>
            <a:off x="601235" y="2102902"/>
            <a:ext cx="5885916"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EC7C69"/>
              </a:buClr>
              <a:buFont typeface="Arial" panose="020B0604020202020204" pitchFamily="34" charset="0"/>
              <a:buChar char="•"/>
            </a:pPr>
            <a:r>
              <a:rPr lang="en-GB" sz="2200" b="1" dirty="0">
                <a:solidFill>
                  <a:srgbClr val="459597"/>
                </a:solidFill>
              </a:rPr>
              <a:t>Maak inzichtelijke enquêtes </a:t>
            </a:r>
          </a:p>
          <a:p>
            <a:pPr marL="357188" indent="0">
              <a:lnSpc>
                <a:spcPts val="2240"/>
              </a:lnSpc>
              <a:buClr>
                <a:srgbClr val="EC7C69"/>
              </a:buClr>
            </a:pPr>
            <a:r>
              <a:rPr lang="en-GB" sz="2200" dirty="0">
                <a:solidFill>
                  <a:srgbClr val="414141"/>
                </a:solidFill>
              </a:rPr>
              <a:t>Snel Sleep een formulier met 5 vragen over reisprofielen naar de juiste plek en publiceer het in minder dan 10 minuten. </a:t>
            </a: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a:solidFill>
                  <a:srgbClr val="459597"/>
                </a:solidFill>
              </a:rPr>
              <a:t>Integreer tijdens het boekingsproces</a:t>
            </a:r>
          </a:p>
          <a:p>
            <a:pPr marL="357188" indent="0">
              <a:lnSpc>
                <a:spcPts val="2240"/>
              </a:lnSpc>
              <a:buClr>
                <a:srgbClr val="EC7C69"/>
              </a:buClr>
            </a:pPr>
            <a:r>
              <a:rPr lang="en-GB" sz="2200" dirty="0">
                <a:solidFill>
                  <a:srgbClr val="414141"/>
                </a:solidFill>
              </a:rPr>
              <a:t>Toon de eerste vraag in uw bevestigingsmail, zodat gasten hun motieven vóór aankomst kunnen delen.</a:t>
            </a:r>
          </a:p>
          <a:p>
            <a:pPr marL="342900" indent="-342900">
              <a:lnSpc>
                <a:spcPts val="2240"/>
              </a:lnSpc>
              <a:buClr>
                <a:srgbClr val="EC7C69"/>
              </a:buClr>
              <a:buFont typeface="Arial" panose="020B0604020202020204" pitchFamily="34" charset="0"/>
              <a:buChar char="•"/>
            </a:pPr>
            <a:endParaRPr lang="en-GB" sz="2200" dirty="0">
              <a:solidFill>
                <a:srgbClr val="414141"/>
              </a:solidFill>
            </a:endParaRPr>
          </a:p>
          <a:p>
            <a:pPr marL="342900" indent="-342900">
              <a:lnSpc>
                <a:spcPts val="2240"/>
              </a:lnSpc>
              <a:buClr>
                <a:srgbClr val="EC7C69"/>
              </a:buClr>
              <a:buFont typeface="Arial" panose="020B0604020202020204" pitchFamily="34" charset="0"/>
              <a:buChar char="•"/>
            </a:pPr>
            <a:r>
              <a:rPr lang="en-GB" sz="2200" b="1" dirty="0">
                <a:solidFill>
                  <a:srgbClr val="459597"/>
                </a:solidFill>
              </a:rPr>
              <a:t>Visualiseer resultaten direct </a:t>
            </a:r>
          </a:p>
          <a:p>
            <a:pPr marL="311150" indent="0">
              <a:lnSpc>
                <a:spcPts val="2240"/>
              </a:lnSpc>
              <a:buClr>
                <a:srgbClr val="EC7C69"/>
              </a:buClr>
            </a:pPr>
            <a:r>
              <a:rPr lang="en-GB" sz="2200" dirty="0">
                <a:solidFill>
                  <a:srgbClr val="414141"/>
                </a:solidFill>
              </a:rPr>
              <a:t>Live staaf-/cirkeldiagrammen worden automatisch bijgewerkt; exporteer PNG's of push naar Google Sheets voor uw Business Model Canvas. </a:t>
            </a:r>
            <a:r>
              <a:rPr lang="en-GB" sz="2200" b="1" dirty="0">
                <a:solidFill>
                  <a:srgbClr val="414141"/>
                </a:solidFill>
              </a:rPr>
              <a:t>Tip: </a:t>
            </a:r>
            <a:r>
              <a:rPr lang="en-GB" sz="2200" dirty="0">
                <a:solidFill>
                  <a:srgbClr val="414141"/>
                </a:solidFill>
              </a:rPr>
              <a:t>beperk het aantal vragen tot ≤ 6 om een voltooiingspercentage van &gt;50 % te behouden.</a:t>
            </a:r>
          </a:p>
          <a:p>
            <a:pPr marL="342900" indent="-342900">
              <a:lnSpc>
                <a:spcPts val="2240"/>
              </a:lnSpc>
              <a:buClr>
                <a:srgbClr val="EC7C69"/>
              </a:buClr>
              <a:buFont typeface="Arial" panose="020B0604020202020204" pitchFamily="34" charset="0"/>
              <a:buChar char="•"/>
            </a:pPr>
            <a:endParaRPr lang="en-US" sz="2200" dirty="0">
              <a:solidFill>
                <a:srgbClr val="414141"/>
              </a:solidFill>
            </a:endParaRPr>
          </a:p>
        </p:txBody>
      </p:sp>
      <p:sp>
        <p:nvSpPr>
          <p:cNvPr id="24" name="Text Placeholder 7">
            <a:extLst>
              <a:ext uri="{FF2B5EF4-FFF2-40B4-BE49-F238E27FC236}">
                <a16:creationId xmlns:a16="http://schemas.microsoft.com/office/drawing/2014/main" id="{03BBCDCE-0BF0-7E9F-850F-569F5BA3D78A}"/>
              </a:ext>
            </a:extLst>
          </p:cNvPr>
          <p:cNvSpPr txBox="1">
            <a:spLocks/>
          </p:cNvSpPr>
          <p:nvPr/>
        </p:nvSpPr>
        <p:spPr>
          <a:xfrm rot="16200000">
            <a:off x="9680429" y="1443095"/>
            <a:ext cx="3351459"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5">
                  <a:extLst>
                    <a:ext uri="{A12FA001-AC4F-418D-AE19-62706E023703}">
                      <ahyp:hlinkClr xmlns:ahyp="http://schemas.microsoft.com/office/drawing/2018/hyperlinkcolor" val="tx"/>
                    </a:ext>
                  </a:extLst>
                </a:hlinkClick>
              </a:rPr>
              <a:t>https://destinationinsights.withgoogle.com/</a:t>
            </a:r>
            <a:endParaRPr lang="en-IE" sz="1200" dirty="0">
              <a:solidFill>
                <a:schemeClr val="bg1"/>
              </a:solidFill>
            </a:endParaRPr>
          </a:p>
        </p:txBody>
      </p:sp>
      <p:sp>
        <p:nvSpPr>
          <p:cNvPr id="25" name="Slide Number Placeholder 5">
            <a:extLst>
              <a:ext uri="{FF2B5EF4-FFF2-40B4-BE49-F238E27FC236}">
                <a16:creationId xmlns:a16="http://schemas.microsoft.com/office/drawing/2014/main" id="{7002DD7C-384E-3D32-F16F-E4459907631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23</a:t>
            </a:fld>
            <a:endParaRPr lang="fr-CA" sz="1200" dirty="0"/>
          </a:p>
        </p:txBody>
      </p:sp>
    </p:spTree>
    <p:extLst>
      <p:ext uri="{BB962C8B-B14F-4D97-AF65-F5344CB8AC3E}">
        <p14:creationId xmlns:p14="http://schemas.microsoft.com/office/powerpoint/2010/main" val="423317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B1698-3245-D934-A37A-07F8E7E92ADF}"/>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F50FD60-DD5A-EE58-163C-F1D8275AAFC2}"/>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Praktische oefening: </a:t>
            </a:r>
            <a:r>
              <a:rPr lang="en-US" sz="3600" dirty="0">
                <a:solidFill>
                  <a:srgbClr val="EC7C69"/>
                </a:solidFill>
              </a:rPr>
              <a:t>Gastprofilering 101</a:t>
            </a:r>
          </a:p>
          <a:p>
            <a:pPr marL="0" indent="0">
              <a:buNone/>
            </a:pPr>
            <a:endParaRPr lang="en-US" sz="3600" b="1" dirty="0">
              <a:solidFill>
                <a:srgbClr val="EC7C69"/>
              </a:solidFill>
            </a:endParaRPr>
          </a:p>
        </p:txBody>
      </p:sp>
      <p:sp>
        <p:nvSpPr>
          <p:cNvPr id="8" name="Text Placeholder 1">
            <a:extLst>
              <a:ext uri="{FF2B5EF4-FFF2-40B4-BE49-F238E27FC236}">
                <a16:creationId xmlns:a16="http://schemas.microsoft.com/office/drawing/2014/main" id="{D8A7E27B-F74D-B0A3-FF1C-E034786200CC}"/>
              </a:ext>
            </a:extLst>
          </p:cNvPr>
          <p:cNvSpPr txBox="1">
            <a:spLocks/>
          </p:cNvSpPr>
          <p:nvPr/>
        </p:nvSpPr>
        <p:spPr>
          <a:xfrm>
            <a:off x="937708" y="1952522"/>
            <a:ext cx="390700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400" dirty="0">
                <a:solidFill>
                  <a:srgbClr val="414141"/>
                </a:solidFill>
              </a:rPr>
              <a:t>Deze oefening helpt u uw ideale gast te identificeren door in kaart te brengen wie ze zijn, wat hen drijft en hoe ze reizen. </a:t>
            </a:r>
          </a:p>
          <a:p>
            <a:pPr algn="l">
              <a:lnSpc>
                <a:spcPts val="2540"/>
              </a:lnSpc>
              <a:spcBef>
                <a:spcPts val="0"/>
              </a:spcBef>
            </a:pPr>
            <a:endParaRPr lang="en-IE" sz="2400" dirty="0">
              <a:solidFill>
                <a:srgbClr val="414141"/>
              </a:solidFill>
            </a:endParaRPr>
          </a:p>
          <a:p>
            <a:pPr algn="l">
              <a:lnSpc>
                <a:spcPts val="2540"/>
              </a:lnSpc>
              <a:spcBef>
                <a:spcPts val="0"/>
              </a:spcBef>
            </a:pPr>
            <a:r>
              <a:rPr lang="en-IE" sz="2400" dirty="0">
                <a:solidFill>
                  <a:srgbClr val="414141"/>
                </a:solidFill>
              </a:rPr>
              <a:t>Werk de drie onderstaande gegevensverzamelingen door en noteer inzichten die u later kunt toetsen aan uw zakelijke ideeën.</a:t>
            </a: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92DE18ED-CF90-5F05-1AA8-D4AE9B2C11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9EB339D1-845C-78E7-A9F4-CB32ACB9B7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24</a:t>
            </a:fld>
            <a:endParaRPr lang="fr-CA" sz="1200" dirty="0">
              <a:solidFill>
                <a:schemeClr val="bg1"/>
              </a:solidFill>
            </a:endParaRPr>
          </a:p>
        </p:txBody>
      </p:sp>
      <p:sp>
        <p:nvSpPr>
          <p:cNvPr id="4" name="Freeform 3">
            <a:extLst>
              <a:ext uri="{FF2B5EF4-FFF2-40B4-BE49-F238E27FC236}">
                <a16:creationId xmlns:a16="http://schemas.microsoft.com/office/drawing/2014/main" id="{C54C4E13-4EA1-1D3E-430F-E0B235143456}"/>
              </a:ext>
            </a:extLst>
          </p:cNvPr>
          <p:cNvSpPr/>
          <p:nvPr/>
        </p:nvSpPr>
        <p:spPr>
          <a:xfrm rot="5400000" flipH="1">
            <a:off x="6255323" y="1815873"/>
            <a:ext cx="4978291" cy="5105960"/>
          </a:xfrm>
          <a:custGeom>
            <a:avLst/>
            <a:gdLst>
              <a:gd name="connsiteX0" fmla="*/ 5180673 w 5180673"/>
              <a:gd name="connsiteY0" fmla="*/ 4872003 h 5313532"/>
              <a:gd name="connsiteX1" fmla="*/ 5180673 w 5180673"/>
              <a:gd name="connsiteY1" fmla="*/ 4280410 h 5313532"/>
              <a:gd name="connsiteX2" fmla="*/ 5180673 w 5180673"/>
              <a:gd name="connsiteY2" fmla="*/ 4190420 h 5313532"/>
              <a:gd name="connsiteX3" fmla="*/ 5180673 w 5180673"/>
              <a:gd name="connsiteY3" fmla="*/ 3598827 h 5313532"/>
              <a:gd name="connsiteX4" fmla="*/ 5180673 w 5180673"/>
              <a:gd name="connsiteY4" fmla="*/ 1273177 h 5313532"/>
              <a:gd name="connsiteX5" fmla="*/ 5180673 w 5180673"/>
              <a:gd name="connsiteY5" fmla="*/ 681584 h 5313532"/>
              <a:gd name="connsiteX6" fmla="*/ 5180673 w 5180673"/>
              <a:gd name="connsiteY6" fmla="*/ 591594 h 5313532"/>
              <a:gd name="connsiteX7" fmla="*/ 5180673 w 5180673"/>
              <a:gd name="connsiteY7" fmla="*/ 1 h 5313532"/>
              <a:gd name="connsiteX8" fmla="*/ 4472146 w 5180673"/>
              <a:gd name="connsiteY8" fmla="*/ 1 h 5313532"/>
              <a:gd name="connsiteX9" fmla="*/ 2435105 w 5180673"/>
              <a:gd name="connsiteY9" fmla="*/ 1 h 5313532"/>
              <a:gd name="connsiteX10" fmla="*/ 2435105 w 5180673"/>
              <a:gd name="connsiteY10" fmla="*/ 0 h 5313532"/>
              <a:gd name="connsiteX11" fmla="*/ 1726579 w 5180673"/>
              <a:gd name="connsiteY11" fmla="*/ 0 h 5313532"/>
              <a:gd name="connsiteX12" fmla="*/ 0 w 5180673"/>
              <a:gd name="connsiteY12" fmla="*/ 0 h 5313532"/>
              <a:gd name="connsiteX13" fmla="*/ 0 w 5180673"/>
              <a:gd name="connsiteY13" fmla="*/ 591593 h 5313532"/>
              <a:gd name="connsiteX14" fmla="*/ 0 w 5180673"/>
              <a:gd name="connsiteY14" fmla="*/ 1147032 h 5313532"/>
              <a:gd name="connsiteX15" fmla="*/ 0 w 5180673"/>
              <a:gd name="connsiteY15" fmla="*/ 1147036 h 5313532"/>
              <a:gd name="connsiteX16" fmla="*/ 0 w 5180673"/>
              <a:gd name="connsiteY16" fmla="*/ 1738625 h 5313532"/>
              <a:gd name="connsiteX17" fmla="*/ 0 w 5180673"/>
              <a:gd name="connsiteY17" fmla="*/ 1738629 h 5313532"/>
              <a:gd name="connsiteX18" fmla="*/ 0 w 5180673"/>
              <a:gd name="connsiteY18" fmla="*/ 1855559 h 5313532"/>
              <a:gd name="connsiteX19" fmla="*/ 0 w 5180673"/>
              <a:gd name="connsiteY19" fmla="*/ 1855563 h 5313532"/>
              <a:gd name="connsiteX20" fmla="*/ 0 w 5180673"/>
              <a:gd name="connsiteY20" fmla="*/ 2447152 h 5313532"/>
              <a:gd name="connsiteX21" fmla="*/ 0 w 5180673"/>
              <a:gd name="connsiteY21" fmla="*/ 2447156 h 5313532"/>
              <a:gd name="connsiteX22" fmla="*/ 0 w 5180673"/>
              <a:gd name="connsiteY22" fmla="*/ 4721939 h 5313532"/>
              <a:gd name="connsiteX23" fmla="*/ 0 w 5180673"/>
              <a:gd name="connsiteY23" fmla="*/ 5313532 h 5313532"/>
              <a:gd name="connsiteX24" fmla="*/ 1222217 w 5180673"/>
              <a:gd name="connsiteY24" fmla="*/ 5313532 h 5313532"/>
              <a:gd name="connsiteX25" fmla="*/ 1222221 w 5180673"/>
              <a:gd name="connsiteY25" fmla="*/ 5313532 h 5313532"/>
              <a:gd name="connsiteX26" fmla="*/ 1930744 w 5180673"/>
              <a:gd name="connsiteY26" fmla="*/ 5313532 h 5313532"/>
              <a:gd name="connsiteX27" fmla="*/ 1930748 w 5180673"/>
              <a:gd name="connsiteY27" fmla="*/ 5313532 h 5313532"/>
              <a:gd name="connsiteX28" fmla="*/ 3967783 w 5180673"/>
              <a:gd name="connsiteY28" fmla="*/ 5313532 h 5313532"/>
              <a:gd name="connsiteX29" fmla="*/ 4676310 w 5180673"/>
              <a:gd name="connsiteY29" fmla="*/ 5313532 h 5313532"/>
              <a:gd name="connsiteX30" fmla="*/ 5180673 w 5180673"/>
              <a:gd name="connsiteY30" fmla="*/ 4872003 h 531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80673" h="5313532">
                <a:moveTo>
                  <a:pt x="5180673" y="4872003"/>
                </a:moveTo>
                <a:lnTo>
                  <a:pt x="5180673" y="4280410"/>
                </a:lnTo>
                <a:lnTo>
                  <a:pt x="5180673" y="4190420"/>
                </a:lnTo>
                <a:lnTo>
                  <a:pt x="5180673" y="3598827"/>
                </a:lnTo>
                <a:lnTo>
                  <a:pt x="5180673" y="1273177"/>
                </a:lnTo>
                <a:lnTo>
                  <a:pt x="5180673" y="681584"/>
                </a:lnTo>
                <a:lnTo>
                  <a:pt x="5180673" y="591594"/>
                </a:lnTo>
                <a:lnTo>
                  <a:pt x="5180673" y="1"/>
                </a:lnTo>
                <a:lnTo>
                  <a:pt x="4472146" y="1"/>
                </a:lnTo>
                <a:lnTo>
                  <a:pt x="2435105" y="1"/>
                </a:lnTo>
                <a:lnTo>
                  <a:pt x="2435105" y="0"/>
                </a:lnTo>
                <a:lnTo>
                  <a:pt x="1726579" y="0"/>
                </a:lnTo>
                <a:lnTo>
                  <a:pt x="0" y="0"/>
                </a:lnTo>
                <a:lnTo>
                  <a:pt x="0" y="591593"/>
                </a:lnTo>
                <a:lnTo>
                  <a:pt x="0" y="1147032"/>
                </a:lnTo>
                <a:lnTo>
                  <a:pt x="0" y="1147036"/>
                </a:lnTo>
                <a:lnTo>
                  <a:pt x="0" y="1738625"/>
                </a:lnTo>
                <a:lnTo>
                  <a:pt x="0" y="1738629"/>
                </a:lnTo>
                <a:lnTo>
                  <a:pt x="0" y="1855559"/>
                </a:lnTo>
                <a:lnTo>
                  <a:pt x="0" y="1855563"/>
                </a:lnTo>
                <a:lnTo>
                  <a:pt x="0" y="2447152"/>
                </a:lnTo>
                <a:lnTo>
                  <a:pt x="0" y="2447156"/>
                </a:lnTo>
                <a:lnTo>
                  <a:pt x="0" y="4721939"/>
                </a:lnTo>
                <a:lnTo>
                  <a:pt x="0" y="5313532"/>
                </a:lnTo>
                <a:lnTo>
                  <a:pt x="1222217" y="5313532"/>
                </a:lnTo>
                <a:lnTo>
                  <a:pt x="1222221" y="5313532"/>
                </a:lnTo>
                <a:lnTo>
                  <a:pt x="1930744" y="5313532"/>
                </a:lnTo>
                <a:lnTo>
                  <a:pt x="1930748" y="5313532"/>
                </a:lnTo>
                <a:lnTo>
                  <a:pt x="3967783" y="5313532"/>
                </a:lnTo>
                <a:lnTo>
                  <a:pt x="4676310" y="5313532"/>
                </a:lnTo>
                <a:cubicBezTo>
                  <a:pt x="4955776" y="5313532"/>
                  <a:pt x="5180673" y="5115205"/>
                  <a:pt x="5180673" y="487200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5ACBD122-8A3E-7691-51DD-1B46D3F24735}"/>
              </a:ext>
            </a:extLst>
          </p:cNvPr>
          <p:cNvSpPr txBox="1">
            <a:spLocks/>
          </p:cNvSpPr>
          <p:nvPr/>
        </p:nvSpPr>
        <p:spPr>
          <a:xfrm>
            <a:off x="6645575" y="2358416"/>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1. Demografische gegevens</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Leeftijdsgroepen (bijv. 25-34, 35-54)</a:t>
            </a:r>
          </a:p>
          <a:p>
            <a:pPr marL="492125" indent="-492125" algn="l">
              <a:lnSpc>
                <a:spcPts val="2340"/>
              </a:lnSpc>
              <a:spcBef>
                <a:spcPts val="0"/>
              </a:spcBef>
              <a:spcAft>
                <a:spcPts val="1200"/>
              </a:spcAft>
              <a:buFont typeface="Wingdings" panose="05000000000000000000" pitchFamily="2" charset="2"/>
              <a:buChar char="q"/>
            </a:pPr>
            <a:r>
              <a:rPr lang="en-IE" sz="2200" dirty="0"/>
              <a:t>Land/regio van herkomst (bijv. Duitsland, VS, VK, Scandinavië)</a:t>
            </a:r>
          </a:p>
          <a:p>
            <a:pPr marL="492125" indent="-492125" algn="l">
              <a:lnSpc>
                <a:spcPts val="2340"/>
              </a:lnSpc>
              <a:spcBef>
                <a:spcPts val="0"/>
              </a:spcBef>
              <a:spcAft>
                <a:spcPts val="1200"/>
              </a:spcAft>
              <a:buFont typeface="Wingdings" panose="05000000000000000000" pitchFamily="2" charset="2"/>
              <a:buChar char="q"/>
            </a:pPr>
            <a:r>
              <a:rPr lang="en-IE" sz="2200" dirty="0"/>
              <a:t>Reisgezelschap (bijv. alleenreizenden, stellen, gezinnen, kleine groepen)</a:t>
            </a:r>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485903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CED64-52D4-5BB1-F4C7-8374438835AC}"/>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A28935C6-4C3D-9A77-87D3-A4139A6B14C1}"/>
              </a:ext>
            </a:extLst>
          </p:cNvPr>
          <p:cNvSpPr>
            <a:spLocks noGrp="1"/>
          </p:cNvSpPr>
          <p:nvPr>
            <p:ph type="body" sz="quarter" idx="4294967295"/>
          </p:nvPr>
        </p:nvSpPr>
        <p:spPr>
          <a:xfrm>
            <a:off x="937708" y="763768"/>
            <a:ext cx="10567312" cy="720752"/>
          </a:xfrm>
          <a:prstGeom prst="rect">
            <a:avLst/>
          </a:prstGeom>
        </p:spPr>
        <p:txBody>
          <a:bodyPr/>
          <a:lstStyle/>
          <a:p>
            <a:pPr marL="0" indent="0">
              <a:buNone/>
            </a:pPr>
            <a:r>
              <a:rPr lang="en-US" sz="3600" b="1" dirty="0">
                <a:solidFill>
                  <a:srgbClr val="EC7C69"/>
                </a:solidFill>
              </a:rPr>
              <a:t>Praktische oefening: </a:t>
            </a:r>
            <a:r>
              <a:rPr lang="en-US" sz="3600" dirty="0">
                <a:solidFill>
                  <a:srgbClr val="414141"/>
                </a:solidFill>
              </a:rPr>
              <a:t>Gastprofilering 101</a:t>
            </a:r>
          </a:p>
          <a:p>
            <a:pPr marL="0" indent="0">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47631679-80FA-6A02-B941-384939D82C3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1974ECD-DBBB-7808-67FD-4F9CE54491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25</a:t>
            </a:fld>
            <a:endParaRPr lang="fr-CA" sz="1200" dirty="0">
              <a:solidFill>
                <a:schemeClr val="bg1"/>
              </a:solidFill>
            </a:endParaRPr>
          </a:p>
        </p:txBody>
      </p:sp>
      <p:sp>
        <p:nvSpPr>
          <p:cNvPr id="12" name="Freeform 11">
            <a:extLst>
              <a:ext uri="{FF2B5EF4-FFF2-40B4-BE49-F238E27FC236}">
                <a16:creationId xmlns:a16="http://schemas.microsoft.com/office/drawing/2014/main" id="{5253F5D2-2850-A2EE-039D-549BB6943C68}"/>
              </a:ext>
            </a:extLst>
          </p:cNvPr>
          <p:cNvSpPr/>
          <p:nvPr/>
        </p:nvSpPr>
        <p:spPr>
          <a:xfrm rot="5400000" flipH="1">
            <a:off x="6455848" y="2000359"/>
            <a:ext cx="4609323" cy="5105959"/>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3" name="Text Placeholder 1">
            <a:extLst>
              <a:ext uri="{FF2B5EF4-FFF2-40B4-BE49-F238E27FC236}">
                <a16:creationId xmlns:a16="http://schemas.microsoft.com/office/drawing/2014/main" id="{CBEE5243-A2EB-EC2E-ADB4-B4C330A599EB}"/>
              </a:ext>
            </a:extLst>
          </p:cNvPr>
          <p:cNvSpPr txBox="1">
            <a:spLocks/>
          </p:cNvSpPr>
          <p:nvPr/>
        </p:nvSpPr>
        <p:spPr>
          <a:xfrm>
            <a:off x="6661617" y="2727385"/>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3. Reispatronen</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Seizoen (bijv. hoogseizoen in de zomer versus winter met noorderlicht)</a:t>
            </a:r>
          </a:p>
          <a:p>
            <a:pPr marL="492125" indent="-492125" algn="l">
              <a:lnSpc>
                <a:spcPts val="2340"/>
              </a:lnSpc>
              <a:spcBef>
                <a:spcPts val="0"/>
              </a:spcBef>
              <a:spcAft>
                <a:spcPts val="1200"/>
              </a:spcAft>
              <a:buFont typeface="Wingdings" panose="05000000000000000000" pitchFamily="2" charset="2"/>
              <a:buChar char="q"/>
            </a:pPr>
            <a:r>
              <a:rPr lang="en-IE" sz="2200" dirty="0"/>
              <a:t>Verblijfsduur: bijv. 1 nacht, 2-5 nachten, een week of langer? </a:t>
            </a:r>
          </a:p>
          <a:p>
            <a:pPr marL="492125" indent="-492125" algn="l">
              <a:lnSpc>
                <a:spcPts val="2340"/>
              </a:lnSpc>
              <a:spcBef>
                <a:spcPts val="0"/>
              </a:spcBef>
              <a:spcAft>
                <a:spcPts val="1200"/>
              </a:spcAft>
              <a:buFont typeface="Wingdings" panose="05000000000000000000" pitchFamily="2" charset="2"/>
              <a:buChar char="q"/>
            </a:pPr>
            <a:r>
              <a:rPr lang="en-IE" sz="2200" dirty="0"/>
              <a:t>Uitgaven per nacht: € 80–120 (budget), € 150–250 (gemiddeld), ≥ € 300 (luxe)</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
        <p:nvSpPr>
          <p:cNvPr id="9" name="Freeform 8">
            <a:extLst>
              <a:ext uri="{FF2B5EF4-FFF2-40B4-BE49-F238E27FC236}">
                <a16:creationId xmlns:a16="http://schemas.microsoft.com/office/drawing/2014/main" id="{C53BD91D-582D-AFAE-C3A0-15A05C5BE65B}"/>
              </a:ext>
            </a:extLst>
          </p:cNvPr>
          <p:cNvSpPr/>
          <p:nvPr/>
        </p:nvSpPr>
        <p:spPr>
          <a:xfrm rot="5400000" flipH="1">
            <a:off x="1145912" y="2313180"/>
            <a:ext cx="3983681" cy="5105960"/>
          </a:xfrm>
          <a:custGeom>
            <a:avLst/>
            <a:gdLst>
              <a:gd name="connsiteX0" fmla="*/ 3983681 w 3983681"/>
              <a:gd name="connsiteY0" fmla="*/ 4681679 h 5105960"/>
              <a:gd name="connsiteX1" fmla="*/ 3983681 w 3983681"/>
              <a:gd name="connsiteY1" fmla="*/ 4113197 h 5105960"/>
              <a:gd name="connsiteX2" fmla="*/ 3983681 w 3983681"/>
              <a:gd name="connsiteY2" fmla="*/ 4026722 h 5105960"/>
              <a:gd name="connsiteX3" fmla="*/ 3983681 w 3983681"/>
              <a:gd name="connsiteY3" fmla="*/ 3458239 h 5105960"/>
              <a:gd name="connsiteX4" fmla="*/ 3983681 w 3983681"/>
              <a:gd name="connsiteY4" fmla="*/ 1223440 h 5105960"/>
              <a:gd name="connsiteX5" fmla="*/ 3983681 w 3983681"/>
              <a:gd name="connsiteY5" fmla="*/ 654958 h 5105960"/>
              <a:gd name="connsiteX6" fmla="*/ 3983681 w 3983681"/>
              <a:gd name="connsiteY6" fmla="*/ 568483 h 5105960"/>
              <a:gd name="connsiteX7" fmla="*/ 3983681 w 3983681"/>
              <a:gd name="connsiteY7" fmla="*/ 1 h 5105960"/>
              <a:gd name="connsiteX8" fmla="*/ 3302833 w 3983681"/>
              <a:gd name="connsiteY8" fmla="*/ 1 h 5105960"/>
              <a:gd name="connsiteX9" fmla="*/ 1345368 w 3983681"/>
              <a:gd name="connsiteY9" fmla="*/ 1 h 5105960"/>
              <a:gd name="connsiteX10" fmla="*/ 1345368 w 3983681"/>
              <a:gd name="connsiteY10" fmla="*/ 0 h 5105960"/>
              <a:gd name="connsiteX11" fmla="*/ 664521 w 3983681"/>
              <a:gd name="connsiteY11" fmla="*/ 0 h 5105960"/>
              <a:gd name="connsiteX12" fmla="*/ 0 w 3983681"/>
              <a:gd name="connsiteY12" fmla="*/ 0 h 5105960"/>
              <a:gd name="connsiteX13" fmla="*/ 0 w 3983681"/>
              <a:gd name="connsiteY13" fmla="*/ 4310103 h 5105960"/>
              <a:gd name="connsiteX14" fmla="*/ 0 w 3983681"/>
              <a:gd name="connsiteY14" fmla="*/ 5105960 h 5105960"/>
              <a:gd name="connsiteX15" fmla="*/ 179862 w 3983681"/>
              <a:gd name="connsiteY15" fmla="*/ 5105960 h 5105960"/>
              <a:gd name="connsiteX16" fmla="*/ 179865 w 3983681"/>
              <a:gd name="connsiteY16" fmla="*/ 5105960 h 5105960"/>
              <a:gd name="connsiteX17" fmla="*/ 860710 w 3983681"/>
              <a:gd name="connsiteY17" fmla="*/ 5105960 h 5105960"/>
              <a:gd name="connsiteX18" fmla="*/ 860714 w 3983681"/>
              <a:gd name="connsiteY18" fmla="*/ 5105960 h 5105960"/>
              <a:gd name="connsiteX19" fmla="*/ 2818172 w 3983681"/>
              <a:gd name="connsiteY19" fmla="*/ 5105960 h 5105960"/>
              <a:gd name="connsiteX20" fmla="*/ 3499021 w 3983681"/>
              <a:gd name="connsiteY20" fmla="*/ 5105960 h 5105960"/>
              <a:gd name="connsiteX21" fmla="*/ 3983681 w 3983681"/>
              <a:gd name="connsiteY21" fmla="*/ 4681679 h 5105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83681" h="5105960">
                <a:moveTo>
                  <a:pt x="3983681" y="4681679"/>
                </a:moveTo>
                <a:lnTo>
                  <a:pt x="3983681" y="4113197"/>
                </a:lnTo>
                <a:lnTo>
                  <a:pt x="3983681" y="4026722"/>
                </a:lnTo>
                <a:lnTo>
                  <a:pt x="3983681" y="3458239"/>
                </a:lnTo>
                <a:lnTo>
                  <a:pt x="3983681" y="1223440"/>
                </a:lnTo>
                <a:lnTo>
                  <a:pt x="3983681" y="654958"/>
                </a:lnTo>
                <a:lnTo>
                  <a:pt x="3983681" y="568483"/>
                </a:lnTo>
                <a:lnTo>
                  <a:pt x="3983681" y="1"/>
                </a:lnTo>
                <a:lnTo>
                  <a:pt x="3302833" y="1"/>
                </a:lnTo>
                <a:lnTo>
                  <a:pt x="1345368" y="1"/>
                </a:lnTo>
                <a:lnTo>
                  <a:pt x="1345368" y="0"/>
                </a:lnTo>
                <a:lnTo>
                  <a:pt x="664521" y="0"/>
                </a:lnTo>
                <a:lnTo>
                  <a:pt x="0" y="0"/>
                </a:lnTo>
                <a:lnTo>
                  <a:pt x="0" y="4310103"/>
                </a:lnTo>
                <a:lnTo>
                  <a:pt x="0" y="5105960"/>
                </a:lnTo>
                <a:lnTo>
                  <a:pt x="179862" y="5105960"/>
                </a:lnTo>
                <a:lnTo>
                  <a:pt x="179865" y="5105960"/>
                </a:lnTo>
                <a:lnTo>
                  <a:pt x="860710" y="5105960"/>
                </a:lnTo>
                <a:lnTo>
                  <a:pt x="860714" y="5105960"/>
                </a:lnTo>
                <a:lnTo>
                  <a:pt x="2818172" y="5105960"/>
                </a:lnTo>
                <a:lnTo>
                  <a:pt x="3499021" y="5105960"/>
                </a:lnTo>
                <a:cubicBezTo>
                  <a:pt x="3767570" y="5105960"/>
                  <a:pt x="3983681" y="4915380"/>
                  <a:pt x="3983681" y="468167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59A07F33-A328-4353-2EA1-B1FE9FFF485F}"/>
              </a:ext>
            </a:extLst>
          </p:cNvPr>
          <p:cNvSpPr txBox="1">
            <a:spLocks/>
          </p:cNvSpPr>
          <p:nvPr/>
        </p:nvSpPr>
        <p:spPr>
          <a:xfrm>
            <a:off x="1038859" y="3353028"/>
            <a:ext cx="432467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2. Psychografische gegevens </a:t>
            </a:r>
          </a:p>
          <a:p>
            <a:pPr algn="l">
              <a:lnSpc>
                <a:spcPts val="2340"/>
              </a:lnSpc>
              <a:spcBef>
                <a:spcPts val="0"/>
              </a:spcBef>
              <a:spcAft>
                <a:spcPts val="1200"/>
              </a:spcAft>
            </a:pPr>
            <a:endParaRPr lang="en-IE" sz="2800" b="1" dirty="0"/>
          </a:p>
          <a:p>
            <a:pPr marL="492125" indent="-492125" algn="l">
              <a:lnSpc>
                <a:spcPts val="2340"/>
              </a:lnSpc>
              <a:spcBef>
                <a:spcPts val="0"/>
              </a:spcBef>
              <a:spcAft>
                <a:spcPts val="1200"/>
              </a:spcAft>
              <a:buFont typeface="Wingdings" panose="05000000000000000000" pitchFamily="2" charset="2"/>
              <a:buChar char="q"/>
            </a:pPr>
            <a:r>
              <a:rPr lang="en-IE" sz="2200" dirty="0"/>
              <a:t>Motivaties (bijv. avontuur, cultuur, wellness, slow travel)</a:t>
            </a:r>
          </a:p>
          <a:p>
            <a:pPr marL="492125" indent="-492125" algn="l">
              <a:lnSpc>
                <a:spcPts val="2340"/>
              </a:lnSpc>
              <a:spcBef>
                <a:spcPts val="0"/>
              </a:spcBef>
              <a:spcAft>
                <a:spcPts val="1200"/>
              </a:spcAft>
              <a:buFont typeface="Wingdings" panose="05000000000000000000" pitchFamily="2" charset="2"/>
              <a:buChar char="q"/>
            </a:pPr>
            <a:r>
              <a:rPr lang="en-IE" sz="2200" dirty="0"/>
              <a:t>Waarden (bijv. duurzaamheid, authenticiteit, digitale detox)</a:t>
            </a:r>
          </a:p>
          <a:p>
            <a:pPr marL="492125" indent="-492125" algn="l">
              <a:lnSpc>
                <a:spcPts val="2340"/>
              </a:lnSpc>
              <a:spcBef>
                <a:spcPts val="0"/>
              </a:spcBef>
              <a:spcAft>
                <a:spcPts val="1200"/>
              </a:spcAft>
              <a:buFont typeface="Wingdings" panose="05000000000000000000" pitchFamily="2" charset="2"/>
              <a:buChar char="q"/>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90085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5122" name="Picture 2">
            <a:hlinkClick r:id="rId3"/>
            <a:extLst>
              <a:ext uri="{FF2B5EF4-FFF2-40B4-BE49-F238E27FC236}">
                <a16:creationId xmlns:a16="http://schemas.microsoft.com/office/drawing/2014/main" id="{56FB82FE-A839-F862-ED35-6A275BBEBA70}"/>
              </a:ext>
            </a:extLst>
          </p:cNvPr>
          <p:cNvPicPr>
            <a:picLocks noChangeAspect="1" noChangeArrowheads="1"/>
          </p:cNvPicPr>
          <p:nvPr/>
        </p:nvPicPr>
        <p:blipFill rotWithShape="1">
          <a:blip r:embed="rId4"/>
          <a:srcRect t="13624" b="13624"/>
          <a:stretch/>
        </p:blipFill>
        <p:spPr bwMode="auto">
          <a:xfrm>
            <a:off x="7371300" y="2865943"/>
            <a:ext cx="3852503" cy="1868502"/>
          </a:xfrm>
          <a:prstGeom prst="rect">
            <a:avLst/>
          </a:prstGeom>
          <a:noFill/>
          <a:extLst>
            <a:ext uri="{909E8E84-426E-40DD-AFC4-6F175D3DCCD1}">
              <a14:hiddenFill xmlns:a14="http://schemas.microsoft.com/office/drawing/2010/main">
                <a:solidFill>
                  <a:srgbClr val="FFFFFF"/>
                </a:solidFill>
              </a14:hiddenFill>
            </a:ext>
          </a:extLst>
        </p:spPr>
      </p:pic>
      <p:pic>
        <p:nvPicPr>
          <p:cNvPr id="6" name="Online Media 5" title="How to create a MOOD BOARD in Canva (easy branding DIY!)">
            <a:hlinkClick r:id="" action="ppaction://media"/>
            <a:extLst>
              <a:ext uri="{FF2B5EF4-FFF2-40B4-BE49-F238E27FC236}">
                <a16:creationId xmlns:a16="http://schemas.microsoft.com/office/drawing/2014/main" id="{8873F1EE-F088-3403-724F-6D2FDB3468C8}"/>
              </a:ext>
            </a:extLst>
          </p:cNvPr>
          <p:cNvPicPr>
            <a:picLocks noRot="1" noChangeAspect="1"/>
          </p:cNvPicPr>
          <p:nvPr>
            <a:videoFile r:link="rId1"/>
          </p:nvPr>
        </p:nvPicPr>
        <p:blipFill>
          <a:blip r:embed="rId5"/>
          <a:stretch>
            <a:fillRect/>
          </a:stretch>
        </p:blipFill>
        <p:spPr>
          <a:xfrm>
            <a:off x="7415797" y="4706471"/>
            <a:ext cx="3808006" cy="2151529"/>
          </a:xfrm>
          <a:prstGeom prst="rect">
            <a:avLst/>
          </a:prstGeom>
        </p:spPr>
      </p:pic>
      <p:cxnSp>
        <p:nvCxnSpPr>
          <p:cNvPr id="14" name="Straight Connector 13">
            <a:extLst>
              <a:ext uri="{FF2B5EF4-FFF2-40B4-BE49-F238E27FC236}">
                <a16:creationId xmlns:a16="http://schemas.microsoft.com/office/drawing/2014/main" id="{24409891-AB89-0577-79C5-A715CC664D7D}"/>
              </a:ext>
            </a:extLst>
          </p:cNvPr>
          <p:cNvCxnSpPr>
            <a:cxnSpLocks/>
          </p:cNvCxnSpPr>
          <p:nvPr/>
        </p:nvCxnSpPr>
        <p:spPr>
          <a:xfrm>
            <a:off x="0" y="1076136"/>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599A82F0-CC23-D7D4-0ABF-B8EF00731569}"/>
              </a:ext>
            </a:extLst>
          </p:cNvPr>
          <p:cNvSpPr txBox="1">
            <a:spLocks/>
          </p:cNvSpPr>
          <p:nvPr/>
        </p:nvSpPr>
        <p:spPr>
          <a:xfrm>
            <a:off x="485146" y="418331"/>
            <a:ext cx="7845432"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Digitale tool: </a:t>
            </a:r>
            <a:r>
              <a:rPr lang="en-US" b="0" dirty="0">
                <a:solidFill>
                  <a:srgbClr val="414141"/>
                </a:solidFill>
              </a:rPr>
              <a:t>Canva Mood-Board</a:t>
            </a:r>
          </a:p>
          <a:p>
            <a:pPr>
              <a:lnSpc>
                <a:spcPts val="3720"/>
              </a:lnSpc>
            </a:pPr>
            <a:endParaRPr lang="en-US" dirty="0"/>
          </a:p>
        </p:txBody>
      </p:sp>
      <p:sp>
        <p:nvSpPr>
          <p:cNvPr id="16" name="Text Placeholder 3">
            <a:extLst>
              <a:ext uri="{FF2B5EF4-FFF2-40B4-BE49-F238E27FC236}">
                <a16:creationId xmlns:a16="http://schemas.microsoft.com/office/drawing/2014/main" id="{0645FDC2-3C4F-EA22-8FE3-9815B6BA2EFF}"/>
              </a:ext>
            </a:extLst>
          </p:cNvPr>
          <p:cNvSpPr txBox="1">
            <a:spLocks/>
          </p:cNvSpPr>
          <p:nvPr/>
        </p:nvSpPr>
        <p:spPr>
          <a:xfrm>
            <a:off x="147365" y="1740573"/>
            <a:ext cx="658000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64AFAF"/>
              </a:buClr>
              <a:buFont typeface="Arial" panose="020B0604020202020204" pitchFamily="34" charset="0"/>
              <a:buChar char="•"/>
            </a:pPr>
            <a:r>
              <a:rPr lang="en-GB" sz="1800" b="1" dirty="0">
                <a:solidFill>
                  <a:srgbClr val="EC7C69"/>
                </a:solidFill>
              </a:rPr>
              <a:t>Stel snel een visueel DNA samen - </a:t>
            </a:r>
            <a:r>
              <a:rPr lang="en-GB" sz="1800" dirty="0"/>
              <a:t>Zoek naar sjablonen voor 'moodboards' en sleep vervolgens binnen enkele minuten merkafbeeldingen, lettertypen en kleurstalen naar één canvas. </a:t>
            </a:r>
          </a:p>
          <a:p>
            <a:pPr marL="342900" indent="-342900">
              <a:buClr>
                <a:srgbClr val="64AFAF"/>
              </a:buClr>
              <a:buFont typeface="Arial" panose="020B0604020202020204" pitchFamily="34" charset="0"/>
              <a:buChar char="•"/>
            </a:pPr>
            <a:endParaRPr lang="en-GB" sz="1800" dirty="0"/>
          </a:p>
          <a:p>
            <a:pPr marL="342900" indent="-342900">
              <a:lnSpc>
                <a:spcPts val="2340"/>
              </a:lnSpc>
              <a:buClr>
                <a:srgbClr val="64AFAF"/>
              </a:buClr>
              <a:buFont typeface="Arial" panose="020B0604020202020204" pitchFamily="34" charset="0"/>
              <a:buChar char="•"/>
            </a:pPr>
            <a:r>
              <a:rPr lang="en-GB" sz="1800" b="1" dirty="0">
                <a:solidFill>
                  <a:srgbClr val="EC7C69"/>
                </a:solidFill>
              </a:rPr>
              <a:t>Zorg voor merkconsistentie </a:t>
            </a:r>
            <a:r>
              <a:rPr lang="en-GB" sz="1800" dirty="0"/>
              <a:t>- Gebruik het bord als referentie voor cabines, bewegwijzering, websites en sociale media. Merken die consistente beelden presenteren, kunnen hun omzet met ongeveer 23% verhogen. Tip: beperk u tot maximaal 3 kernkleuren en 2 lettertypes voor een samenhangende uitstraling. </a:t>
            </a:r>
          </a:p>
          <a:p>
            <a:pPr marL="342900" indent="-342900">
              <a:buClr>
                <a:srgbClr val="64AFAF"/>
              </a:buClr>
              <a:buFont typeface="Arial" panose="020B0604020202020204" pitchFamily="34" charset="0"/>
              <a:buChar char="•"/>
            </a:pPr>
            <a:endParaRPr lang="en-GB" sz="1800" dirty="0"/>
          </a:p>
          <a:p>
            <a:pPr marL="342900" indent="-342900">
              <a:lnSpc>
                <a:spcPts val="2340"/>
              </a:lnSpc>
              <a:buClr>
                <a:srgbClr val="64AFAF"/>
              </a:buClr>
              <a:buFont typeface="Arial" panose="020B0604020202020204" pitchFamily="34" charset="0"/>
              <a:buChar char="•"/>
            </a:pPr>
            <a:r>
              <a:rPr lang="en-GB" sz="1800" b="1" dirty="0">
                <a:solidFill>
                  <a:srgbClr val="EC7C69"/>
                </a:solidFill>
              </a:rPr>
              <a:t>Werk in realtime samen </a:t>
            </a:r>
            <a:r>
              <a:rPr lang="en-GB" sz="1800" dirty="0"/>
              <a:t>- Deel de bewerkingslink met uw architect of ontwerper; opmerkingen en aanpassingen worden direct gesynchroniseerd met de ingebouwde versiegeschiedenis. </a:t>
            </a:r>
          </a:p>
          <a:p>
            <a:pPr marL="361950">
              <a:lnSpc>
                <a:spcPts val="2340"/>
              </a:lnSpc>
              <a:buClr>
                <a:srgbClr val="64AFAF"/>
              </a:buClr>
            </a:pPr>
            <a:r>
              <a:rPr lang="en-GB" sz="1800" b="1" dirty="0"/>
              <a:t>Voorbeeld: </a:t>
            </a:r>
            <a:r>
              <a:rPr lang="en-GB" sz="1800" dirty="0"/>
              <a:t>stuur de bewerkingslink naar uw architect; zij kunnen foto's van houtmonsters vastpinnen of opmerkingen over textuurkeuzes rechtstreeks op het bord plaatsen.</a:t>
            </a:r>
          </a:p>
          <a:p>
            <a:pPr marL="342900" indent="-342900">
              <a:lnSpc>
                <a:spcPts val="2340"/>
              </a:lnSpc>
              <a:buClr>
                <a:srgbClr val="64AFAF"/>
              </a:buClr>
              <a:buFont typeface="Arial" panose="020B0604020202020204" pitchFamily="34" charset="0"/>
              <a:buChar char="•"/>
            </a:pPr>
            <a:endParaRPr lang="en-GB" sz="1800" dirty="0"/>
          </a:p>
        </p:txBody>
      </p:sp>
      <p:sp>
        <p:nvSpPr>
          <p:cNvPr id="17" name="Text Placeholder 6">
            <a:extLst>
              <a:ext uri="{FF2B5EF4-FFF2-40B4-BE49-F238E27FC236}">
                <a16:creationId xmlns:a16="http://schemas.microsoft.com/office/drawing/2014/main" id="{0E6500FD-BBD9-D678-A771-B8FD6F5ADDDF}"/>
              </a:ext>
            </a:extLst>
          </p:cNvPr>
          <p:cNvSpPr txBox="1">
            <a:spLocks/>
          </p:cNvSpPr>
          <p:nvPr/>
        </p:nvSpPr>
        <p:spPr>
          <a:xfrm>
            <a:off x="485146" y="1215288"/>
            <a:ext cx="524526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err="1"/>
              <a:t>Visualiseer </a:t>
            </a:r>
            <a:r>
              <a:rPr lang="it-IT" dirty="0"/>
              <a:t>uw verhaal</a:t>
            </a:r>
          </a:p>
          <a:p>
            <a:pPr>
              <a:lnSpc>
                <a:spcPts val="3100"/>
              </a:lnSpc>
            </a:pPr>
            <a:endParaRPr lang="it-IT" dirty="0"/>
          </a:p>
        </p:txBody>
      </p:sp>
      <p:sp>
        <p:nvSpPr>
          <p:cNvPr id="23" name="Flowchart: Connector 22">
            <a:extLst>
              <a:ext uri="{FF2B5EF4-FFF2-40B4-BE49-F238E27FC236}">
                <a16:creationId xmlns:a16="http://schemas.microsoft.com/office/drawing/2014/main" id="{6EA00A12-E9D6-81CB-1A60-8712EDE7DA7A}"/>
              </a:ext>
            </a:extLst>
          </p:cNvPr>
          <p:cNvSpPr/>
          <p:nvPr/>
        </p:nvSpPr>
        <p:spPr>
          <a:xfrm>
            <a:off x="6840596" y="1041905"/>
            <a:ext cx="1647825"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 om de video te bekijken</a:t>
            </a:r>
          </a:p>
        </p:txBody>
      </p:sp>
      <p:sp>
        <p:nvSpPr>
          <p:cNvPr id="18" name="Text Placeholder 7">
            <a:extLst>
              <a:ext uri="{FF2B5EF4-FFF2-40B4-BE49-F238E27FC236}">
                <a16:creationId xmlns:a16="http://schemas.microsoft.com/office/drawing/2014/main" id="{0930A4EB-6614-4E79-CEAE-447EF3975F74}"/>
              </a:ext>
            </a:extLst>
          </p:cNvPr>
          <p:cNvSpPr txBox="1">
            <a:spLocks/>
          </p:cNvSpPr>
          <p:nvPr/>
        </p:nvSpPr>
        <p:spPr>
          <a:xfrm rot="16200000">
            <a:off x="9406956" y="1786308"/>
            <a:ext cx="4098963" cy="465269"/>
          </a:xfrm>
          <a:prstGeom prst="rect">
            <a:avLst/>
          </a:prstGeom>
          <a:solidFill>
            <a:srgbClr val="EC7C69"/>
          </a:solidFill>
          <a:ln>
            <a:noFill/>
          </a:ln>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340"/>
              </a:lnSpc>
              <a:spcBef>
                <a:spcPts val="0"/>
              </a:spcBef>
              <a:buNone/>
            </a:pPr>
            <a:r>
              <a:rPr lang="en-IE" sz="1200" dirty="0">
                <a:solidFill>
                  <a:schemeClr val="bg1"/>
                </a:solidFill>
                <a:hlinkClick r:id="rId6">
                  <a:extLst>
                    <a:ext uri="{A12FA001-AC4F-418D-AE19-62706E023703}">
                      <ahyp:hlinkClr xmlns:ahyp="http://schemas.microsoft.com/office/drawing/2018/hyperlinkcolor" val="tx"/>
                    </a:ext>
                  </a:extLst>
                </a:hlinkClick>
              </a:rPr>
              <a:t>https://www.youtube.com/watch?v=aWiwlqsnSX</a:t>
            </a:r>
            <a:endParaRPr lang="en-IE" sz="1200" dirty="0">
              <a:solidFill>
                <a:schemeClr val="bg1"/>
              </a:solidFill>
            </a:endParaRPr>
          </a:p>
        </p:txBody>
      </p:sp>
      <p:sp>
        <p:nvSpPr>
          <p:cNvPr id="19" name="Slide Number Placeholder 5">
            <a:extLst>
              <a:ext uri="{FF2B5EF4-FFF2-40B4-BE49-F238E27FC236}">
                <a16:creationId xmlns:a16="http://schemas.microsoft.com/office/drawing/2014/main" id="{E60034D5-6A62-4D53-C381-B16562AAD579}"/>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26</a:t>
            </a:fld>
            <a:endParaRPr lang="fr-CA" sz="1200" dirty="0"/>
          </a:p>
        </p:txBody>
      </p:sp>
    </p:spTree>
    <p:extLst>
      <p:ext uri="{BB962C8B-B14F-4D97-AF65-F5344CB8AC3E}">
        <p14:creationId xmlns:p14="http://schemas.microsoft.com/office/powerpoint/2010/main" val="174302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35665-E4BB-C18B-2EAF-F3F1D4CF8734}"/>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6ABB254B-B6B6-1E28-B697-C4EBD041A93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27</a:t>
            </a:fld>
            <a:endParaRPr lang="fr-CA" sz="1200" dirty="0">
              <a:solidFill>
                <a:schemeClr val="bg1"/>
              </a:solidFill>
            </a:endParaRPr>
          </a:p>
        </p:txBody>
      </p:sp>
      <p:graphicFrame>
        <p:nvGraphicFramePr>
          <p:cNvPr id="5" name="Table 4">
            <a:extLst>
              <a:ext uri="{FF2B5EF4-FFF2-40B4-BE49-F238E27FC236}">
                <a16:creationId xmlns:a16="http://schemas.microsoft.com/office/drawing/2014/main" id="{4BA76EAC-8820-E88E-C019-1770E4513337}"/>
              </a:ext>
            </a:extLst>
          </p:cNvPr>
          <p:cNvGraphicFramePr>
            <a:graphicFrameLocks noGrp="1"/>
          </p:cNvGraphicFramePr>
          <p:nvPr>
            <p:extLst>
              <p:ext uri="{D42A27DB-BD31-4B8C-83A1-F6EECF244321}">
                <p14:modId xmlns:p14="http://schemas.microsoft.com/office/powerpoint/2010/main" val="601011117"/>
              </p:ext>
            </p:extLst>
          </p:nvPr>
        </p:nvGraphicFramePr>
        <p:xfrm>
          <a:off x="792766" y="1536443"/>
          <a:ext cx="10394068" cy="5414389"/>
        </p:xfrm>
        <a:graphic>
          <a:graphicData uri="http://schemas.openxmlformats.org/drawingml/2006/table">
            <a:tbl>
              <a:tblPr firstRow="1" bandRow="1">
                <a:tableStyleId>{5C22544A-7EE6-4342-B048-85BDC9FD1C3A}</a:tableStyleId>
              </a:tblPr>
              <a:tblGrid>
                <a:gridCol w="2572226">
                  <a:extLst>
                    <a:ext uri="{9D8B030D-6E8A-4147-A177-3AD203B41FA5}">
                      <a16:colId xmlns:a16="http://schemas.microsoft.com/office/drawing/2014/main" val="2947246601"/>
                    </a:ext>
                  </a:extLst>
                </a:gridCol>
                <a:gridCol w="1914144">
                  <a:extLst>
                    <a:ext uri="{9D8B030D-6E8A-4147-A177-3AD203B41FA5}">
                      <a16:colId xmlns:a16="http://schemas.microsoft.com/office/drawing/2014/main" val="559034075"/>
                    </a:ext>
                  </a:extLst>
                </a:gridCol>
                <a:gridCol w="5907698">
                  <a:extLst>
                    <a:ext uri="{9D8B030D-6E8A-4147-A177-3AD203B41FA5}">
                      <a16:colId xmlns:a16="http://schemas.microsoft.com/office/drawing/2014/main" val="2961598198"/>
                    </a:ext>
                  </a:extLst>
                </a:gridCol>
              </a:tblGrid>
              <a:tr h="446149">
                <a:tc>
                  <a:txBody>
                    <a:bodyPr/>
                    <a:lstStyle/>
                    <a:p>
                      <a:r>
                        <a:rPr lang="en-IE" sz="1800" dirty="0"/>
                        <a:t>Naam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dirty="0"/>
                        <a:t>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1800" dirty="0"/>
                        <a:t>Beschrijving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2">
                            <a:extLst>
                              <a:ext uri="{A12FA001-AC4F-418D-AE19-62706E023703}">
                                <ahyp:hlinkClr xmlns:ahyp="http://schemas.microsoft.com/office/drawing/2018/hyperlinkcolor" val="tx"/>
                              </a:ext>
                            </a:extLst>
                          </a:hlinkClick>
                        </a:rPr>
                        <a:t>IJslands Instituut voor Regionale Ontwikkeling (</a:t>
                      </a:r>
                      <a:r>
                        <a:rPr lang="en-US" sz="1800" b="0" dirty="0" err="1">
                          <a:solidFill>
                            <a:srgbClr val="459597"/>
                          </a:solidFill>
                          <a:hlinkClick r:id="rId2">
                            <a:extLst>
                              <a:ext uri="{A12FA001-AC4F-418D-AE19-62706E023703}">
                                <ahyp:hlinkClr xmlns:ahyp="http://schemas.microsoft.com/office/drawing/2018/hyperlinkcolor" val="tx"/>
                              </a:ext>
                            </a:extLst>
                          </a:hlinkClick>
                        </a:rPr>
                        <a:t>Byggðastofnun</a:t>
                      </a:r>
                      <a:r>
                        <a:rPr lang="en-US" sz="1800" b="0" dirty="0">
                          <a:solidFill>
                            <a:srgbClr val="459597"/>
                          </a:solidFill>
                          <a:hlinkClick r:id="rId2">
                            <a:extLst>
                              <a:ext uri="{A12FA001-AC4F-418D-AE19-62706E023703}">
                                <ahyp:hlinkClr xmlns:ahyp="http://schemas.microsoft.com/office/drawing/2018/hyperlinkcolor" val="tx"/>
                              </a:ext>
                            </a:extLst>
                          </a:hlinkClick>
                        </a:rPr>
                        <a:t>)</a:t>
                      </a:r>
                      <a:endParaRPr lang="en-US"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IJsland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Biedt subsidies en leningen met lage rente aan kleine en middelgrote ondernemingen op het platteland - Biedt kleine accommodatieverstrekkers in afgelegen gebieden betaalbaar kapitaal om hun activiteiten te renoveren, uit te breiden of te vergroenen - helpt zo de uitgaven van bezoekers en banen over heel IJsland te verspreiden. </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15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3">
                            <a:extLst>
                              <a:ext uri="{A12FA001-AC4F-418D-AE19-62706E023703}">
                                <ahyp:hlinkClr xmlns:ahyp="http://schemas.microsoft.com/office/drawing/2018/hyperlinkcolor" val="tx"/>
                              </a:ext>
                            </a:extLst>
                          </a:hlinkClick>
                        </a:rPr>
                        <a:t>Fonds voor de bescherming van toeristische bezienswaardigheden (</a:t>
                      </a:r>
                      <a:r>
                        <a:rPr lang="en-US" sz="1800" b="0" dirty="0" err="1">
                          <a:solidFill>
                            <a:srgbClr val="459597"/>
                          </a:solidFill>
                          <a:hlinkClick r:id="rId3">
                            <a:extLst>
                              <a:ext uri="{A12FA001-AC4F-418D-AE19-62706E023703}">
                                <ahyp:hlinkClr xmlns:ahyp="http://schemas.microsoft.com/office/drawing/2018/hyperlinkcolor" val="tx"/>
                              </a:ext>
                            </a:extLst>
                          </a:hlinkClick>
                        </a:rPr>
                        <a:t>Framkvæmdasjóður ferðamannastaða</a:t>
                      </a:r>
                      <a:r>
                        <a:rPr lang="en-US" sz="1800" b="0" dirty="0">
                          <a:solidFill>
                            <a:srgbClr val="459597"/>
                          </a:solidFill>
                          <a:hlinkClick r:id="rId3">
                            <a:extLst>
                              <a:ext uri="{A12FA001-AC4F-418D-AE19-62706E023703}">
                                <ahyp:hlinkClr xmlns:ahyp="http://schemas.microsoft.com/office/drawing/2018/hyperlinkcolor" val="tx"/>
                              </a:ext>
                            </a:extLst>
                          </a:hlinkClick>
                        </a:rPr>
                        <a:t>)</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IJsland</a:t>
                      </a: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IE" sz="1800" kern="1200" dirty="0">
                          <a:solidFill>
                            <a:srgbClr val="414141"/>
                          </a:solidFill>
                          <a:latin typeface="+mn-lt"/>
                          <a:ea typeface="+mn-ea"/>
                          <a:cs typeface="+mn-cs"/>
                        </a:rPr>
                        <a:t>Biedt subsidies voor infrastructuur-, veiligheids- en natuurbeschermingsprojecten op </a:t>
                      </a:r>
                      <a:r>
                        <a:rPr lang="en-IE" sz="1800" kern="1200">
                          <a:solidFill>
                            <a:srgbClr val="414141"/>
                          </a:solidFill>
                          <a:latin typeface="+mn-lt"/>
                          <a:ea typeface="+mn-ea"/>
                          <a:cs typeface="+mn-cs"/>
                        </a:rPr>
                        <a:t>toeristische locaties - </a:t>
                      </a:r>
                      <a:r>
                        <a:rPr lang="en-US" sz="1800" kern="1200">
                          <a:solidFill>
                            <a:srgbClr val="414141"/>
                          </a:solidFill>
                          <a:latin typeface="+mn-lt"/>
                          <a:ea typeface="+mn-ea"/>
                          <a:cs typeface="+mn-cs"/>
                        </a:rPr>
                        <a:t>Ideaal </a:t>
                      </a:r>
                      <a:r>
                        <a:rPr lang="en-US" sz="1800" kern="1200" dirty="0">
                          <a:solidFill>
                            <a:srgbClr val="414141"/>
                          </a:solidFill>
                          <a:latin typeface="+mn-lt"/>
                          <a:ea typeface="+mn-ea"/>
                          <a:cs typeface="+mn-cs"/>
                        </a:rPr>
                        <a:t>voor paden, bewegwijzering en uitkijkpunten rondom uw accommodatie.</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142767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solidFill>
                            <a:srgbClr val="459597"/>
                          </a:solidFill>
                          <a:hlinkClick r:id="rId4">
                            <a:extLst>
                              <a:ext uri="{A12FA001-AC4F-418D-AE19-62706E023703}">
                                <ahyp:hlinkClr xmlns:ahyp="http://schemas.microsoft.com/office/drawing/2018/hyperlinkcolor" val="tx"/>
                              </a:ext>
                            </a:extLst>
                          </a:hlinkClick>
                        </a:rPr>
                        <a:t>NATA – Noord-Atlantische Toerismevereniging</a:t>
                      </a:r>
                      <a:endParaRPr lang="en-IE" sz="1800" b="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kern="1200" dirty="0">
                          <a:solidFill>
                            <a:srgbClr val="414141"/>
                          </a:solidFill>
                          <a:latin typeface="+mn-lt"/>
                          <a:ea typeface="+mn-ea"/>
                          <a:cs typeface="+mn-cs"/>
                        </a:rPr>
                        <a:t>Westelijke Noordse regio – IJsland, Groenland en de Faeröer</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sz="1800" dirty="0">
                          <a:solidFill>
                            <a:srgbClr val="414141"/>
                          </a:solidFill>
                        </a:rPr>
                        <a:t>Biedt ontwikkelings- en marketingbeurzen voor West-Noordse samenwerkingsverbanden, tot maximaal 100.000 DKK (≤50 % van de kosten) voor grensoverschrijdende toeristische producten, marketing- of reisprojecten waarbij ten minste twee West-Noordse landen betrokken zijn en die duurzaamheid of innovatie bevorderen.  </a:t>
                      </a:r>
                      <a:endParaRPr lang="en-IE"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bl>
          </a:graphicData>
        </a:graphic>
      </p:graphicFrame>
      <p:sp>
        <p:nvSpPr>
          <p:cNvPr id="6" name="Freeform 5">
            <a:extLst>
              <a:ext uri="{FF2B5EF4-FFF2-40B4-BE49-F238E27FC236}">
                <a16:creationId xmlns:a16="http://schemas.microsoft.com/office/drawing/2014/main" id="{D36A1B3B-84A4-7D48-B0D8-E296DE97FEA7}"/>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66AE553C-04D0-C51B-E573-F371BD7D184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err="1"/>
              <a:t>Organisaties</a:t>
            </a:r>
            <a:r>
              <a:rPr lang="en-US" b="1" dirty="0"/>
              <a:t> voor subsidie- en fondssteun</a:t>
            </a:r>
          </a:p>
        </p:txBody>
      </p:sp>
    </p:spTree>
    <p:extLst>
      <p:ext uri="{BB962C8B-B14F-4D97-AF65-F5344CB8AC3E}">
        <p14:creationId xmlns:p14="http://schemas.microsoft.com/office/powerpoint/2010/main" val="30773870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279F9-D6A0-C9FE-0CFB-B60F61B73841}"/>
            </a:ext>
          </a:extLst>
        </p:cNvPr>
        <p:cNvGrpSpPr/>
        <p:nvPr/>
      </p:nvGrpSpPr>
      <p:grpSpPr>
        <a:xfrm>
          <a:off x="0" y="0"/>
          <a:ext cx="0" cy="0"/>
          <a:chOff x="0" y="0"/>
          <a:chExt cx="0" cy="0"/>
        </a:xfrm>
      </p:grpSpPr>
      <p:pic>
        <p:nvPicPr>
          <p:cNvPr id="12" name="Staðgengill myndar 11" descr="Mynd sem inniheldur tr�, h�sg�gn, planta, bor�&#10;&#10;Efni búið til af gervigreind getur verið með villum.">
            <a:extLst>
              <a:ext uri="{FF2B5EF4-FFF2-40B4-BE49-F238E27FC236}">
                <a16:creationId xmlns:a16="http://schemas.microsoft.com/office/drawing/2014/main" id="{9A20D061-350C-C193-3CEB-BE1982CAA659}"/>
              </a:ext>
            </a:extLst>
          </p:cNvPr>
          <p:cNvPicPr>
            <a:picLocks noGrp="1" noChangeAspect="1"/>
          </p:cNvPicPr>
          <p:nvPr>
            <p:ph type="pic" sz="quarter" idx="19"/>
          </p:nvPr>
        </p:nvPicPr>
        <p:blipFill>
          <a:blip r:embed="rId2"/>
          <a:srcRect l="9475" r="9475"/>
          <a:stretch>
            <a:fillRect/>
          </a:stretch>
        </p:blipFill>
        <p:spPr/>
      </p:pic>
      <p:sp>
        <p:nvSpPr>
          <p:cNvPr id="2" name="Text Placeholder 1">
            <a:extLst>
              <a:ext uri="{FF2B5EF4-FFF2-40B4-BE49-F238E27FC236}">
                <a16:creationId xmlns:a16="http://schemas.microsoft.com/office/drawing/2014/main" id="{F11657AD-BDA4-0CCB-2518-4506C041FCDF}"/>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Uw concept en waardepropositie definiëren</a:t>
            </a:r>
          </a:p>
          <a:p>
            <a:pPr>
              <a:lnSpc>
                <a:spcPts val="3900"/>
              </a:lnSpc>
            </a:pPr>
            <a:endParaRPr lang="en-GB" sz="4000" dirty="0"/>
          </a:p>
        </p:txBody>
      </p:sp>
      <p:sp>
        <p:nvSpPr>
          <p:cNvPr id="3" name="Text Placeholder 2">
            <a:extLst>
              <a:ext uri="{FF2B5EF4-FFF2-40B4-BE49-F238E27FC236}">
                <a16:creationId xmlns:a16="http://schemas.microsoft.com/office/drawing/2014/main" id="{55B40886-D96A-C863-A71E-E1F45022ED0F}"/>
              </a:ext>
            </a:extLst>
          </p:cNvPr>
          <p:cNvSpPr>
            <a:spLocks noGrp="1"/>
          </p:cNvSpPr>
          <p:nvPr>
            <p:ph type="body" sz="quarter" idx="17"/>
          </p:nvPr>
        </p:nvSpPr>
        <p:spPr>
          <a:xfrm>
            <a:off x="733931" y="1095586"/>
            <a:ext cx="5362069" cy="582221"/>
          </a:xfrm>
        </p:spPr>
        <p:txBody>
          <a:bodyPr/>
          <a:lstStyle/>
          <a:p>
            <a:r>
              <a:rPr lang="en-IE" sz="6600" b="1" dirty="0"/>
              <a:t>Deel 2</a:t>
            </a:r>
            <a:endParaRPr lang="en-GB" sz="6600" b="1" dirty="0"/>
          </a:p>
        </p:txBody>
      </p:sp>
      <p:sp>
        <p:nvSpPr>
          <p:cNvPr id="8" name="Text Placeholder 7">
            <a:extLst>
              <a:ext uri="{FF2B5EF4-FFF2-40B4-BE49-F238E27FC236}">
                <a16:creationId xmlns:a16="http://schemas.microsoft.com/office/drawing/2014/main" id="{6F51BB27-2F6E-E4E9-1A3E-68139E4F6A2E}"/>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Fotocredits: The Bubble Hotel, IJsland</a:t>
            </a:r>
          </a:p>
        </p:txBody>
      </p:sp>
      <p:sp>
        <p:nvSpPr>
          <p:cNvPr id="4" name="Freeform 3">
            <a:extLst>
              <a:ext uri="{FF2B5EF4-FFF2-40B4-BE49-F238E27FC236}">
                <a16:creationId xmlns:a16="http://schemas.microsoft.com/office/drawing/2014/main" id="{2D06F441-48D3-99DF-A34D-94160B5E0C37}"/>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AAFD8447-033D-5594-258D-385193D909DE}"/>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28</a:t>
            </a:fld>
            <a:endParaRPr lang="fr-CA" sz="1200" dirty="0"/>
          </a:p>
        </p:txBody>
      </p:sp>
      <p:pic>
        <p:nvPicPr>
          <p:cNvPr id="9" name="Picture 8">
            <a:extLst>
              <a:ext uri="{FF2B5EF4-FFF2-40B4-BE49-F238E27FC236}">
                <a16:creationId xmlns:a16="http://schemas.microsoft.com/office/drawing/2014/main" id="{55C51D5B-2FC0-586A-D871-3C5BA96F227C}"/>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40934080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4796590" y="1618150"/>
            <a:ext cx="6724241" cy="870198"/>
          </a:xfrm>
        </p:spPr>
        <p:txBody>
          <a:bodyPr/>
          <a:lstStyle/>
          <a:p>
            <a:pPr>
              <a:lnSpc>
                <a:spcPts val="3240"/>
              </a:lnSpc>
            </a:pPr>
            <a:r>
              <a:rPr lang="en-GB" sz="3200" dirty="0"/>
              <a:t>Uw concept definiëren </a:t>
            </a:r>
          </a:p>
          <a:p>
            <a:pPr>
              <a:lnSpc>
                <a:spcPts val="3240"/>
              </a:lnSpc>
            </a:pPr>
            <a:r>
              <a:rPr lang="en-GB" sz="3200" dirty="0"/>
              <a:t>&amp; waardepropositie</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Deel 2</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7C546FA8-2B1D-60E1-598F-EACBF6ED1044}"/>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582040"/>
            <a:ext cx="3130702" cy="1373830"/>
          </a:xfrm>
        </p:spPr>
        <p:txBody>
          <a:bodyPr lIns="91440" tIns="45720" rIns="91440" bIns="45720" anchor="t"/>
          <a:lstStyle/>
          <a:p>
            <a:pPr>
              <a:buNone/>
            </a:pPr>
            <a:r>
              <a:rPr lang="en-US" sz="4000" b="1" dirty="0">
                <a:solidFill>
                  <a:srgbClr val="EC7C69"/>
                </a:solidFill>
              </a:rPr>
              <a:t>Overzicht:</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In dit deel leer je hoe je de Pitch Deck-methode kunt gebruiken om je concept voor een uniek, op ervaring gebaseerd accommodatiebedrijf te ontwikkelen en te communiceren. De methode verdeelt uw idee in tien eenvoudige maar krachtige elementen, waardoor u kunt bepalen wat uw aanbod bijzonder maakt, voor wie het bedoeld is en hoe het past binnen uw persoonlijke doelstellingen en lokale context. Deze tool geeft u vertrouwen in uw idee, ondersteunt de samenwerking met anderen in uw gemeenschap en helpt u op weg naar een duidelijk, financierbaar en zinvol bedrijf.</a:t>
            </a:r>
          </a:p>
          <a:p>
            <a:pPr>
              <a:lnSpc>
                <a:spcPts val="2360"/>
              </a:lnSpc>
            </a:pPr>
            <a:endParaRPr lang="en-IE" dirty="0"/>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190412"/>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sz="2000" b="1" dirty="0"/>
              <a:t>Ontwikkel een duidelijk concept en een duidelijke waardepropositie door de Pitch Deck-methode te gebruiken om uw idee voor een toeristisch bedrijf vorm te geven. </a:t>
            </a:r>
          </a:p>
          <a:p>
            <a:pPr>
              <a:lnSpc>
                <a:spcPts val="2360"/>
              </a:lnSpc>
            </a:pPr>
            <a:endParaRPr lang="en-IE" sz="2000" dirty="0"/>
          </a:p>
        </p:txBody>
      </p:sp>
    </p:spTree>
    <p:extLst>
      <p:ext uri="{BB962C8B-B14F-4D97-AF65-F5344CB8AC3E}">
        <p14:creationId xmlns:p14="http://schemas.microsoft.com/office/powerpoint/2010/main" val="1164802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8" y="947620"/>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3" y="751230"/>
            <a:ext cx="4415332" cy="689519"/>
          </a:xfrm>
        </p:spPr>
        <p:txBody>
          <a:bodyPr anchor="t"/>
          <a:lstStyle/>
          <a:p>
            <a:r>
              <a:rPr lang="en-GB" sz="2800" b="1" kern="1200" dirty="0">
                <a:solidFill>
                  <a:srgbClr val="EC7C69"/>
                </a:solidFill>
                <a:latin typeface="+mn-lt"/>
                <a:ea typeface="+mn-ea"/>
                <a:cs typeface="+mn-cs"/>
              </a:rPr>
              <a:t>Hulpmiddelen voor marktonderzoek – Inzicht in de markt</a:t>
            </a:r>
          </a:p>
          <a:p>
            <a:endParaRPr lang="en-GB" sz="2800"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470315" y="1354831"/>
            <a:ext cx="4845756" cy="4246763"/>
          </a:xfrm>
        </p:spPr>
        <p:txBody>
          <a:bodyPr/>
          <a:lstStyle/>
          <a:p>
            <a:pPr marL="0" indent="0">
              <a:spcAft>
                <a:spcPts val="600"/>
              </a:spcAft>
            </a:pPr>
            <a:r>
              <a:rPr lang="en-US" sz="2200" dirty="0"/>
              <a:t>Deze module onderzoekt hoe </a:t>
            </a:r>
            <a:r>
              <a:rPr lang="en-US" sz="2200" b="0" dirty="0"/>
              <a:t>u</a:t>
            </a:r>
            <a:r>
              <a:rPr lang="en-US" sz="2200" dirty="0"/>
              <a:t> uw unieke accommodatie-idee </a:t>
            </a:r>
            <a:r>
              <a:rPr lang="en-US" sz="2200" b="0" dirty="0"/>
              <a:t>kunt</a:t>
            </a:r>
            <a:r>
              <a:rPr lang="en-US" sz="2200" dirty="0"/>
              <a:t> omzetten in een echte zakelijke kans. </a:t>
            </a:r>
            <a:r>
              <a:rPr lang="en-US" sz="2200" b="0" dirty="0"/>
              <a:t>Deelnemers verwerven praktische vaardigheden om hun gasten beter te begrijpen, de markt te onderzoeken, een sterk concept te ontwikkelen en dit met vertrouwen te presenteren.</a:t>
            </a:r>
          </a:p>
          <a:p>
            <a:pPr marL="0" indent="0">
              <a:spcAft>
                <a:spcPts val="600"/>
              </a:spcAft>
            </a:pPr>
            <a:endParaRPr lang="en-US" sz="2200" b="0" dirty="0"/>
          </a:p>
          <a:p>
            <a:pPr marL="0" indent="0">
              <a:spcAft>
                <a:spcPts val="600"/>
              </a:spcAft>
            </a:pPr>
            <a:r>
              <a:rPr lang="en-US" sz="2200" b="0" dirty="0"/>
              <a:t>De reis begint met </a:t>
            </a:r>
            <a:r>
              <a:rPr lang="en-US" sz="2200" dirty="0"/>
              <a:t>marktonderzoek, </a:t>
            </a:r>
            <a:r>
              <a:rPr lang="en-US" sz="2200" b="0" dirty="0"/>
              <a:t>waarbij eenvoudige en effectieve tools worden geïntroduceerd om betrouwbare inzichten te verzamelen over wie uw gasten zijn, wat ze willen en wat er al beschikbaar is in de omgeving.</a:t>
            </a:r>
          </a:p>
          <a:p>
            <a:pPr marL="0" indent="0">
              <a:spcAft>
                <a:spcPts val="600"/>
              </a:spcAft>
            </a:pPr>
            <a:endParaRPr lang="en-US" sz="2200" b="0" dirty="0"/>
          </a:p>
          <a:p>
            <a:pPr marL="0" indent="0">
              <a:lnSpc>
                <a:spcPts val="2480"/>
              </a:lnSpc>
              <a:spcAft>
                <a:spcPts val="600"/>
              </a:spcAft>
            </a:pPr>
            <a:endParaRPr lang="en-US" sz="2200" b="0" dirty="0"/>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3" y="2117147"/>
            <a:ext cx="5137988" cy="311555"/>
          </a:xfrm>
        </p:spPr>
        <p:txBody>
          <a:bodyPr anchor="t"/>
          <a:lstStyle/>
          <a:p>
            <a:pPr marL="342900" indent="-342900">
              <a:buFont typeface="Arial" panose="020B0604020202020204" pitchFamily="34" charset="0"/>
              <a:buChar char="•"/>
            </a:pPr>
            <a:r>
              <a:rPr lang="en-US" sz="2000" b="1" dirty="0">
                <a:solidFill>
                  <a:srgbClr val="414141"/>
                </a:solidFill>
              </a:rPr>
              <a:t>Pas praktische methoden toe </a:t>
            </a:r>
            <a:r>
              <a:rPr lang="en-US" sz="2000" dirty="0">
                <a:solidFill>
                  <a:srgbClr val="414141"/>
                </a:solidFill>
              </a:rPr>
              <a:t>om betrouwbare inzichten te verzamelen over hun lokale toerismemarkt.</a:t>
            </a:r>
          </a:p>
          <a:p>
            <a:pPr marL="342900" indent="-342900">
              <a:buFont typeface="Arial" panose="020B0604020202020204" pitchFamily="34" charset="0"/>
              <a:buChar char="•"/>
            </a:pPr>
            <a:r>
              <a:rPr lang="en-US" sz="2000" b="1" dirty="0">
                <a:solidFill>
                  <a:srgbClr val="414141"/>
                </a:solidFill>
              </a:rPr>
              <a:t>Gebruik eenvoudige en effectieve </a:t>
            </a:r>
            <a:r>
              <a:rPr lang="en-US" sz="2000" dirty="0">
                <a:solidFill>
                  <a:srgbClr val="414141"/>
                </a:solidFill>
              </a:rPr>
              <a:t>onderzoekstechnieken om gastgerelateerde gegevens te verzamelen en te interpreteren.</a:t>
            </a:r>
          </a:p>
          <a:p>
            <a:pPr marL="342900" indent="-342900">
              <a:buFont typeface="Arial" panose="020B0604020202020204" pitchFamily="34" charset="0"/>
              <a:buChar char="•"/>
            </a:pPr>
            <a:r>
              <a:rPr lang="en-US" sz="2000" b="1" dirty="0">
                <a:solidFill>
                  <a:srgbClr val="414141"/>
                </a:solidFill>
              </a:rPr>
              <a:t>Voer marktonderzoek uit </a:t>
            </a:r>
            <a:r>
              <a:rPr lang="en-US" sz="2000" dirty="0">
                <a:solidFill>
                  <a:srgbClr val="414141"/>
                </a:solidFill>
              </a:rPr>
              <a:t>om doelgroepen en hun behoeften te identificeren.</a:t>
            </a:r>
          </a:p>
          <a:p>
            <a:pPr marL="342900" indent="-342900">
              <a:buFont typeface="Arial" panose="020B0604020202020204" pitchFamily="34" charset="0"/>
              <a:buChar char="•"/>
            </a:pPr>
            <a:r>
              <a:rPr lang="en-US" sz="2000" b="1" dirty="0" err="1">
                <a:solidFill>
                  <a:srgbClr val="414141"/>
                </a:solidFill>
              </a:rPr>
              <a:t>Gebruik gastgerichte </a:t>
            </a:r>
            <a:r>
              <a:rPr lang="en-US" sz="2000" b="1" dirty="0">
                <a:solidFill>
                  <a:srgbClr val="414141"/>
                </a:solidFill>
              </a:rPr>
              <a:t>tools </a:t>
            </a:r>
            <a:r>
              <a:rPr lang="en-US" sz="2000" dirty="0">
                <a:solidFill>
                  <a:srgbClr val="414141"/>
                </a:solidFill>
              </a:rPr>
              <a:t>om </a:t>
            </a:r>
            <a:r>
              <a:rPr lang="en-US" sz="2000" dirty="0" err="1">
                <a:solidFill>
                  <a:srgbClr val="414141"/>
                </a:solidFill>
              </a:rPr>
              <a:t>te analyseren </a:t>
            </a:r>
            <a:r>
              <a:rPr lang="en-US" sz="2000" dirty="0">
                <a:solidFill>
                  <a:srgbClr val="414141"/>
                </a:solidFill>
              </a:rPr>
              <a:t>wie de omgeving bezoekt (of zou kunnen bezoeken), wat hen motiveert en waar er tekorten zijn in het aanbod van accommodaties.</a:t>
            </a: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2 Overzicht</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482081" y="1989345"/>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3" name="TextBox 22">
            <a:extLst>
              <a:ext uri="{FF2B5EF4-FFF2-40B4-BE49-F238E27FC236}">
                <a16:creationId xmlns:a16="http://schemas.microsoft.com/office/drawing/2014/main" id="{FA6F6F91-34A2-5B98-2617-F3917CA3B8AB}"/>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Leerresultaten</a:t>
            </a:r>
            <a:endParaRPr lang="en-IE" sz="2800" b="1" dirty="0">
              <a:solidFill>
                <a:srgbClr val="459597"/>
              </a:solidFill>
            </a:endParaRPr>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C7878-E3D1-F41B-3AB4-1B063518C28B}"/>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8323027E-EFEA-BF0E-0F49-F7520F53603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6ACC7EAD-758D-8B30-0761-617AD943F0F1}"/>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Deel 2:</a:t>
            </a:r>
            <a:r>
              <a:rPr lang="en-US" dirty="0"/>
              <a:t> 4 belangrijke leergebieden</a:t>
            </a:r>
          </a:p>
        </p:txBody>
      </p:sp>
      <p:sp>
        <p:nvSpPr>
          <p:cNvPr id="13" name="Slide Number Placeholder 5">
            <a:extLst>
              <a:ext uri="{FF2B5EF4-FFF2-40B4-BE49-F238E27FC236}">
                <a16:creationId xmlns:a16="http://schemas.microsoft.com/office/drawing/2014/main" id="{258AEA38-11B6-3D85-E5F9-3AB98426F0E3}"/>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30</a:t>
            </a:fld>
            <a:endParaRPr lang="fr-CA" sz="1200" dirty="0"/>
          </a:p>
        </p:txBody>
      </p:sp>
      <p:pic>
        <p:nvPicPr>
          <p:cNvPr id="12" name="Picture 11">
            <a:extLst>
              <a:ext uri="{FF2B5EF4-FFF2-40B4-BE49-F238E27FC236}">
                <a16:creationId xmlns:a16="http://schemas.microsoft.com/office/drawing/2014/main" id="{DAAB3BC9-3BA2-66D6-E0A8-8DFB4D669C34}"/>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4DF59B6F-076C-FC2C-D474-E7C117CEB671}"/>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Inleiding tot het pitchdeck: </a:t>
            </a:r>
          </a:p>
          <a:p>
            <a:pPr>
              <a:lnSpc>
                <a:spcPts val="2480"/>
              </a:lnSpc>
            </a:pPr>
            <a:endParaRPr lang="en-GB" sz="2400" b="1" dirty="0"/>
          </a:p>
          <a:p>
            <a:pPr>
              <a:lnSpc>
                <a:spcPts val="2380"/>
              </a:lnSpc>
            </a:pPr>
            <a:r>
              <a:rPr lang="en-IE" sz="2200" dirty="0"/>
              <a:t>Maak kennis met de pitchdeck als methode. Begrijp waarom deze door ondernemers wordt gebruikt en hoe deze helpt om zakelijke ideeën duidelijk te definiëren en te communiceren.</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01EFF8DE-E794-DA3B-FE46-9AB4B22DCEB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6" name="Freeform 15">
            <a:extLst>
              <a:ext uri="{FF2B5EF4-FFF2-40B4-BE49-F238E27FC236}">
                <a16:creationId xmlns:a16="http://schemas.microsoft.com/office/drawing/2014/main" id="{17FA5E30-BE03-7C98-906F-371B7F10DFB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8E76E7A3-58C4-81E7-0E83-7F4816C50425}"/>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Wat maakt een concept goed? </a:t>
            </a:r>
          </a:p>
          <a:p>
            <a:pPr>
              <a:lnSpc>
                <a:spcPts val="2480"/>
              </a:lnSpc>
            </a:pPr>
            <a:endParaRPr lang="en-GB" sz="2400" b="1" dirty="0"/>
          </a:p>
          <a:p>
            <a:pPr>
              <a:lnSpc>
                <a:spcPts val="2380"/>
              </a:lnSpc>
            </a:pPr>
            <a:r>
              <a:rPr lang="en-IE" sz="2200" dirty="0"/>
              <a:t>Leer hoe u uw waardepropositie kunt formuleren en definieer wat uw accommodatie ervaringsgericht, uniek en aantrekkelijk maakt voor uw doelgroep.</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C16D3D23-4230-518C-A6C8-AE2F52D1E75A}"/>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9" name="Freeform 18">
            <a:extLst>
              <a:ext uri="{FF2B5EF4-FFF2-40B4-BE49-F238E27FC236}">
                <a16:creationId xmlns:a16="http://schemas.microsoft.com/office/drawing/2014/main" id="{061D728B-B1D0-C6BD-1725-066766CF9500}"/>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19722638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5AC2A-CFC4-7345-4415-F26D318E8BD7}"/>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70DE4633-D2BC-6B21-813F-557BF5D731B3}"/>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992F138B-C3A5-1EB0-25A0-768B96C241FA}"/>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Deel 2:</a:t>
            </a:r>
            <a:r>
              <a:rPr lang="en-US" dirty="0"/>
              <a:t> 4 belangrijke leergebieden</a:t>
            </a:r>
          </a:p>
        </p:txBody>
      </p:sp>
      <p:sp>
        <p:nvSpPr>
          <p:cNvPr id="13" name="Slide Number Placeholder 5">
            <a:extLst>
              <a:ext uri="{FF2B5EF4-FFF2-40B4-BE49-F238E27FC236}">
                <a16:creationId xmlns:a16="http://schemas.microsoft.com/office/drawing/2014/main" id="{28C7C18D-F47A-2D18-736B-EA1C159D99CB}"/>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31</a:t>
            </a:fld>
            <a:endParaRPr lang="fr-CA" sz="1200" dirty="0"/>
          </a:p>
        </p:txBody>
      </p:sp>
      <p:pic>
        <p:nvPicPr>
          <p:cNvPr id="12" name="Picture 11">
            <a:extLst>
              <a:ext uri="{FF2B5EF4-FFF2-40B4-BE49-F238E27FC236}">
                <a16:creationId xmlns:a16="http://schemas.microsoft.com/office/drawing/2014/main" id="{CFDC2C2B-B302-A570-63D6-E07360906056}"/>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7945310" y="3063534"/>
            <a:ext cx="4246690" cy="3154091"/>
          </a:xfrm>
          <a:prstGeom prst="rect">
            <a:avLst/>
          </a:prstGeom>
        </p:spPr>
      </p:pic>
      <p:sp>
        <p:nvSpPr>
          <p:cNvPr id="5" name="Text Placeholder 1">
            <a:extLst>
              <a:ext uri="{FF2B5EF4-FFF2-40B4-BE49-F238E27FC236}">
                <a16:creationId xmlns:a16="http://schemas.microsoft.com/office/drawing/2014/main" id="{E9D3B5BF-C727-5D23-8112-03DBFB944A68}"/>
              </a:ext>
            </a:extLst>
          </p:cNvPr>
          <p:cNvSpPr txBox="1">
            <a:spLocks/>
          </p:cNvSpPr>
          <p:nvPr/>
        </p:nvSpPr>
        <p:spPr>
          <a:xfrm>
            <a:off x="1783120" y="1993356"/>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Uw idee testen en valideren </a:t>
            </a:r>
          </a:p>
          <a:p>
            <a:pPr>
              <a:lnSpc>
                <a:spcPts val="2480"/>
              </a:lnSpc>
            </a:pPr>
            <a:endParaRPr lang="en-GB" sz="2400" b="1" dirty="0"/>
          </a:p>
          <a:p>
            <a:pPr>
              <a:lnSpc>
                <a:spcPts val="2380"/>
              </a:lnSpc>
            </a:pPr>
            <a:r>
              <a:rPr lang="en-IE" sz="2200" dirty="0"/>
              <a:t>Ontdek manieren om vroegtijdig feedback te verzamelen, uw aannames te testen en vroegtijdig 'tractie' te tonen om vertrouwen in uw concept op te bouwen.</a:t>
            </a:r>
          </a:p>
          <a:p>
            <a:pPr>
              <a:lnSpc>
                <a:spcPts val="2380"/>
              </a:lnSpc>
            </a:pPr>
            <a:endParaRPr lang="en-IE" sz="2200" dirty="0"/>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7" name="Text Placeholder 2">
            <a:extLst>
              <a:ext uri="{FF2B5EF4-FFF2-40B4-BE49-F238E27FC236}">
                <a16:creationId xmlns:a16="http://schemas.microsoft.com/office/drawing/2014/main" id="{835FB4F2-3984-40C6-56F2-71FD9F4A02C5}"/>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29A848FC-DB7A-A446-8D3E-9AA0EBB5671B}"/>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17" name="Text Placeholder 1">
            <a:extLst>
              <a:ext uri="{FF2B5EF4-FFF2-40B4-BE49-F238E27FC236}">
                <a16:creationId xmlns:a16="http://schemas.microsoft.com/office/drawing/2014/main" id="{C3540104-EFE9-ECA1-65E6-A8A74919E538}"/>
              </a:ext>
            </a:extLst>
          </p:cNvPr>
          <p:cNvSpPr txBox="1">
            <a:spLocks/>
          </p:cNvSpPr>
          <p:nvPr/>
        </p:nvSpPr>
        <p:spPr>
          <a:xfrm>
            <a:off x="1783120" y="4250125"/>
            <a:ext cx="6460768"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Het idee concreet en relevant maken </a:t>
            </a:r>
          </a:p>
          <a:p>
            <a:pPr>
              <a:lnSpc>
                <a:spcPts val="2480"/>
              </a:lnSpc>
            </a:pPr>
            <a:endParaRPr lang="en-GB" sz="2400" b="1" dirty="0"/>
          </a:p>
          <a:p>
            <a:pPr>
              <a:lnSpc>
                <a:spcPts val="2380"/>
              </a:lnSpc>
            </a:pPr>
            <a:r>
              <a:rPr lang="en-IE" sz="2200" dirty="0"/>
              <a:t>Stem uw idee af op uw persoonlijke doelen, de behoeften van uw gemeenschap en potentiële partners. Begrijp uw rol en uw ondersteunende ecosysteem.</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8" name="Text Placeholder 2">
            <a:extLst>
              <a:ext uri="{FF2B5EF4-FFF2-40B4-BE49-F238E27FC236}">
                <a16:creationId xmlns:a16="http://schemas.microsoft.com/office/drawing/2014/main" id="{3D0D558C-0735-ABE7-A270-6C8F3DCA67E8}"/>
              </a:ext>
            </a:extLst>
          </p:cNvPr>
          <p:cNvSpPr txBox="1">
            <a:spLocks/>
          </p:cNvSpPr>
          <p:nvPr/>
        </p:nvSpPr>
        <p:spPr>
          <a:xfrm>
            <a:off x="733932" y="373249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04</a:t>
            </a:r>
            <a:endParaRPr lang="en-GB" sz="6600" b="1" dirty="0">
              <a:solidFill>
                <a:schemeClr val="bg1"/>
              </a:solidFill>
            </a:endParaRPr>
          </a:p>
        </p:txBody>
      </p:sp>
      <p:sp>
        <p:nvSpPr>
          <p:cNvPr id="19" name="Freeform 18">
            <a:extLst>
              <a:ext uri="{FF2B5EF4-FFF2-40B4-BE49-F238E27FC236}">
                <a16:creationId xmlns:a16="http://schemas.microsoft.com/office/drawing/2014/main" id="{6C38D717-31D8-ADA2-4C2A-50426CA7BECF}"/>
              </a:ext>
            </a:extLst>
          </p:cNvPr>
          <p:cNvSpPr/>
          <p:nvPr/>
        </p:nvSpPr>
        <p:spPr>
          <a:xfrm>
            <a:off x="0" y="447469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3646135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E697F-D908-0160-CFB0-0BA773CE682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5C3C794-DCB0-D197-DD27-391FD3158F4A}"/>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2D883EDA-BD64-E646-40EA-1B5418EA2803}"/>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BAF65B2F-46AB-6D16-3474-6AFD28596E31}"/>
              </a:ext>
            </a:extLst>
          </p:cNvPr>
          <p:cNvSpPr>
            <a:spLocks noGrp="1"/>
          </p:cNvSpPr>
          <p:nvPr>
            <p:ph type="body" sz="quarter" idx="16"/>
          </p:nvPr>
        </p:nvSpPr>
        <p:spPr>
          <a:xfrm>
            <a:off x="4061011" y="196870"/>
            <a:ext cx="7140389" cy="803654"/>
          </a:xfrm>
          <a:prstGeom prst="rect">
            <a:avLst/>
          </a:prstGeom>
        </p:spPr>
        <p:txBody>
          <a:bodyPr/>
          <a:lstStyle/>
          <a:p>
            <a:pPr>
              <a:lnSpc>
                <a:spcPts val="2960"/>
              </a:lnSpc>
            </a:pPr>
            <a:r>
              <a:rPr lang="en-GB" sz="2800" dirty="0"/>
              <a:t>Inleiding tot de pitchdeckmethodologie</a:t>
            </a:r>
          </a:p>
          <a:p>
            <a:pPr>
              <a:lnSpc>
                <a:spcPts val="2960"/>
              </a:lnSpc>
            </a:pPr>
            <a:r>
              <a:rPr lang="en-GB" sz="2800" dirty="0"/>
              <a:t>-Een hulpmiddel om uw concept te begrijpen en te communiceren</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1FA3C749-C54B-67A7-5017-29C0CC0808B2}"/>
              </a:ext>
            </a:extLst>
          </p:cNvPr>
          <p:cNvSpPr>
            <a:spLocks noGrp="1"/>
          </p:cNvSpPr>
          <p:nvPr>
            <p:ph type="body" sz="quarter" idx="21"/>
          </p:nvPr>
        </p:nvSpPr>
        <p:spPr>
          <a:xfrm>
            <a:off x="4061011" y="1468472"/>
            <a:ext cx="7620455" cy="3773184"/>
          </a:xfrm>
          <a:prstGeom prst="rect">
            <a:avLst/>
          </a:prstGeom>
        </p:spPr>
        <p:txBody>
          <a:bodyPr lIns="91440" tIns="45720" rIns="91440" bIns="45720" anchor="t"/>
          <a:lstStyle/>
          <a:p>
            <a:pPr>
              <a:lnSpc>
                <a:spcPts val="2340"/>
              </a:lnSpc>
            </a:pPr>
            <a:r>
              <a:rPr lang="en-GB" b="1" i="0" dirty="0">
                <a:effectLst/>
                <a:latin typeface="Calibri"/>
                <a:ea typeface="Calibri"/>
                <a:cs typeface="Calibri"/>
              </a:rPr>
              <a:t>Waarom zouden kleine en middelgrote toeristische bedrijven de pitchdeck gebruiken?</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De Pitch Deck is een beproefd hulpmiddel dat wordt gebruikt door start-ups, bedrijfsincubators zoals het IJslandse </a:t>
            </a:r>
            <a:r>
              <a:rPr lang="en-GB" b="0" i="0" dirty="0" err="1">
                <a:effectLst/>
                <a:latin typeface="Calibri"/>
                <a:ea typeface="Calibri"/>
                <a:cs typeface="Calibri"/>
              </a:rPr>
              <a:t>Gulleggið </a:t>
            </a:r>
            <a:r>
              <a:rPr lang="en-GB" b="0" i="0" dirty="0">
                <a:effectLst/>
                <a:latin typeface="Calibri"/>
                <a:ea typeface="Calibri"/>
                <a:cs typeface="Calibri"/>
              </a:rPr>
              <a:t>("het gouden ei") en innovatiegedreven toeristische bedrijven om hun bedrijfsidee vorm te geven en aan te scherpen. Het splitst uw concept op in 10 belangrijke elementen, waardoor het gemakkelijker te begrijpen, te ontwikkelen en aan anderen te presenteren is.</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Door deze methode te gebruiken, krijgt u duidelijkheid over uw doelstellingen, uw gasten en wat uw aanbod uniek maakt. De Pitch Deck is ook een krachtig communicatiemiddel – handig bij het zoeken naar financiering, samenwerking met de gemeenschap of zelfs gewoon om uw idee uit te leggen aan uw partner of architect.</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D499D545-147C-C13F-AC40-221D2AD0E5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Tree>
    <p:extLst>
      <p:ext uri="{BB962C8B-B14F-4D97-AF65-F5344CB8AC3E}">
        <p14:creationId xmlns:p14="http://schemas.microsoft.com/office/powerpoint/2010/main" val="1618451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697A9-F729-1520-67DE-7F2190030717}"/>
            </a:ext>
          </a:extLst>
        </p:cNvPr>
        <p:cNvGrpSpPr/>
        <p:nvPr/>
      </p:nvGrpSpPr>
      <p:grpSpPr>
        <a:xfrm>
          <a:off x="0" y="0"/>
          <a:ext cx="0" cy="0"/>
          <a:chOff x="0" y="0"/>
          <a:chExt cx="0" cy="0"/>
        </a:xfrm>
      </p:grpSpPr>
      <p:pic>
        <p:nvPicPr>
          <p:cNvPr id="26" name="Picture Placeholder 25" descr="A bed in a room&#10;&#10;AI-generated content may be incorrect.">
            <a:extLst>
              <a:ext uri="{FF2B5EF4-FFF2-40B4-BE49-F238E27FC236}">
                <a16:creationId xmlns:a16="http://schemas.microsoft.com/office/drawing/2014/main" id="{08D29165-A454-8EB8-0B3B-CF2B1F1CA7F6}"/>
              </a:ext>
            </a:extLst>
          </p:cNvPr>
          <p:cNvPicPr>
            <a:picLocks noGrp="1" noChangeAspect="1"/>
          </p:cNvPicPr>
          <p:nvPr>
            <p:ph type="pic" sz="quarter" idx="34"/>
          </p:nvPr>
        </p:nvPicPr>
        <p:blipFill>
          <a:blip r:embed="rId2"/>
          <a:srcRect l="484" t="20264" r="-484" b="13016"/>
          <a:stretch/>
        </p:blipFill>
        <p:spPr>
          <a:xfrm>
            <a:off x="-4485" y="435943"/>
            <a:ext cx="5974236" cy="3624947"/>
          </a:xfrm>
        </p:spPr>
      </p:pic>
      <p:sp>
        <p:nvSpPr>
          <p:cNvPr id="5" name="Text Placeholder 4">
            <a:extLst>
              <a:ext uri="{FF2B5EF4-FFF2-40B4-BE49-F238E27FC236}">
                <a16:creationId xmlns:a16="http://schemas.microsoft.com/office/drawing/2014/main" id="{64019D97-964A-5A17-EA38-43D383E53AEE}"/>
              </a:ext>
            </a:extLst>
          </p:cNvPr>
          <p:cNvSpPr>
            <a:spLocks noGrp="1"/>
          </p:cNvSpPr>
          <p:nvPr>
            <p:ph type="body" sz="quarter" idx="21"/>
          </p:nvPr>
        </p:nvSpPr>
        <p:spPr>
          <a:xfrm>
            <a:off x="6096000" y="585780"/>
            <a:ext cx="5729117" cy="4050389"/>
          </a:xfrm>
        </p:spPr>
        <p:txBody>
          <a:bodyPr/>
          <a:lstStyle/>
          <a:p>
            <a:pPr>
              <a:lnSpc>
                <a:spcPts val="2340"/>
              </a:lnSpc>
            </a:pPr>
            <a:r>
              <a:rPr lang="en-US" sz="2200" b="1" dirty="0">
                <a:solidFill>
                  <a:srgbClr val="EC7C69"/>
                </a:solidFill>
              </a:rPr>
              <a:t>Hoe Airbnb hun verhaal vertelde: </a:t>
            </a:r>
          </a:p>
          <a:p>
            <a:pPr>
              <a:lnSpc>
                <a:spcPts val="2340"/>
              </a:lnSpc>
            </a:pPr>
            <a:r>
              <a:rPr lang="en-US" sz="2200" dirty="0">
                <a:solidFill>
                  <a:srgbClr val="414141"/>
                </a:solidFill>
              </a:rPr>
              <a:t>In 2008 lanceerde Airbnb hun idee met een eenvoudige pitchdeck. Hun kernboodschap was: </a:t>
            </a:r>
            <a:r>
              <a:rPr lang="en-US" sz="2200" i="1" dirty="0">
                <a:solidFill>
                  <a:srgbClr val="414141"/>
                </a:solidFill>
              </a:rPr>
              <a:t>"Boek kamers bij lokale bewoners in plaats van hotels." </a:t>
            </a:r>
            <a:r>
              <a:rPr lang="en-US" sz="2200" dirty="0">
                <a:solidFill>
                  <a:srgbClr val="414141"/>
                </a:solidFill>
              </a:rPr>
              <a:t>Die korte zin legde het probleem, de oplossing en de unieke ervaring uit. </a:t>
            </a:r>
          </a:p>
          <a:p>
            <a:pPr>
              <a:lnSpc>
                <a:spcPts val="2340"/>
              </a:lnSpc>
            </a:pPr>
            <a:endParaRPr lang="en-US" sz="2200" dirty="0">
              <a:solidFill>
                <a:srgbClr val="414141"/>
              </a:solidFill>
            </a:endParaRPr>
          </a:p>
          <a:p>
            <a:pPr>
              <a:lnSpc>
                <a:spcPts val="2340"/>
              </a:lnSpc>
            </a:pPr>
            <a:r>
              <a:rPr lang="en-US" b="1" dirty="0">
                <a:solidFill>
                  <a:srgbClr val="EC7C69"/>
                </a:solidFill>
              </a:rPr>
              <a:t>Een voorbeeld van een start-up met 10 dia's:</a:t>
            </a:r>
            <a:endParaRPr lang="en-US" sz="2200" dirty="0">
              <a:solidFill>
                <a:srgbClr val="414141"/>
              </a:solidFill>
            </a:endParaRPr>
          </a:p>
          <a:p>
            <a:pPr>
              <a:lnSpc>
                <a:spcPts val="2340"/>
              </a:lnSpc>
            </a:pPr>
            <a:r>
              <a:rPr lang="en-US" sz="2200" dirty="0">
                <a:solidFill>
                  <a:srgbClr val="414141"/>
                </a:solidFill>
              </a:rPr>
              <a:t>Hun presentatie bevatte dia's over de markt, hun product, vroege tractie en het team. Het was gemakkelijk te begrijpen – en gemakkelijk te ondersteunen.</a:t>
            </a:r>
          </a:p>
          <a:p>
            <a:pPr>
              <a:lnSpc>
                <a:spcPts val="2340"/>
              </a:lnSpc>
            </a:pPr>
            <a:r>
              <a:rPr lang="en-US" sz="2200" dirty="0">
                <a:solidFill>
                  <a:srgbClr val="414141"/>
                </a:solidFill>
              </a:rPr>
              <a:t> "</a:t>
            </a:r>
            <a:r>
              <a:rPr lang="en-US" sz="2200" i="1" dirty="0">
                <a:solidFill>
                  <a:srgbClr val="414141"/>
                </a:solidFill>
              </a:rPr>
              <a:t>Je krijgt meer vertrouwen in je product naarmate je je pitch opbouwt."</a:t>
            </a:r>
          </a:p>
        </p:txBody>
      </p:sp>
      <p:sp>
        <p:nvSpPr>
          <p:cNvPr id="6" name="Text Placeholder 5">
            <a:extLst>
              <a:ext uri="{FF2B5EF4-FFF2-40B4-BE49-F238E27FC236}">
                <a16:creationId xmlns:a16="http://schemas.microsoft.com/office/drawing/2014/main" id="{5B46B131-99C9-A245-1F6E-CB4DC34FE1BA}"/>
              </a:ext>
            </a:extLst>
          </p:cNvPr>
          <p:cNvSpPr>
            <a:spLocks noGrp="1"/>
          </p:cNvSpPr>
          <p:nvPr>
            <p:ph type="body" sz="quarter" idx="66"/>
          </p:nvPr>
        </p:nvSpPr>
        <p:spPr>
          <a:xfrm>
            <a:off x="0" y="295382"/>
            <a:ext cx="2953721" cy="452458"/>
          </a:xfrm>
          <a:solidFill>
            <a:srgbClr val="459597"/>
          </a:solidFill>
        </p:spPr>
        <p:txBody>
          <a:bodyPr/>
          <a:lstStyle/>
          <a:p>
            <a:pPr algn="ctr"/>
            <a:r>
              <a:rPr lang="en-GB" sz="1200" dirty="0"/>
              <a:t>Fotocredits: </a:t>
            </a:r>
            <a:r>
              <a:rPr lang="en-GB" sz="1200" dirty="0" err="1"/>
              <a:t>vip.graphics</a:t>
            </a:r>
            <a:endParaRPr lang="en-GB" sz="1200" dirty="0"/>
          </a:p>
        </p:txBody>
      </p:sp>
      <p:sp>
        <p:nvSpPr>
          <p:cNvPr id="3" name="Text Placeholder 2">
            <a:extLst>
              <a:ext uri="{FF2B5EF4-FFF2-40B4-BE49-F238E27FC236}">
                <a16:creationId xmlns:a16="http://schemas.microsoft.com/office/drawing/2014/main" id="{C7F23615-FFFD-C98B-06EE-F0FFED1F5542}"/>
              </a:ext>
            </a:extLst>
          </p:cNvPr>
          <p:cNvSpPr>
            <a:spLocks noGrp="1"/>
          </p:cNvSpPr>
          <p:nvPr>
            <p:ph type="body" sz="quarter" idx="18"/>
          </p:nvPr>
        </p:nvSpPr>
        <p:spPr>
          <a:prstGeom prst="rect">
            <a:avLst/>
          </a:prstGeom>
        </p:spPr>
        <p:txBody>
          <a:bodyPr/>
          <a:lstStyle/>
          <a:p>
            <a:r>
              <a:rPr lang="en-US" dirty="0"/>
              <a:t>De eerste pitchdeck van Airbnb</a:t>
            </a:r>
          </a:p>
        </p:txBody>
      </p:sp>
      <p:sp>
        <p:nvSpPr>
          <p:cNvPr id="4" name="Text Placeholder 3">
            <a:extLst>
              <a:ext uri="{FF2B5EF4-FFF2-40B4-BE49-F238E27FC236}">
                <a16:creationId xmlns:a16="http://schemas.microsoft.com/office/drawing/2014/main" id="{ADBED659-A8CF-E4A8-E888-88BDA560E1B6}"/>
              </a:ext>
            </a:extLst>
          </p:cNvPr>
          <p:cNvSpPr>
            <a:spLocks noGrp="1"/>
          </p:cNvSpPr>
          <p:nvPr>
            <p:ph type="body" sz="quarter" idx="19"/>
          </p:nvPr>
        </p:nvSpPr>
        <p:spPr>
          <a:prstGeom prst="rect">
            <a:avLst/>
          </a:prstGeom>
        </p:spPr>
        <p:txBody>
          <a:bodyPr/>
          <a:lstStyle/>
          <a:p>
            <a:r>
              <a:rPr lang="en-GB" dirty="0"/>
              <a:t>Casestudy</a:t>
            </a:r>
          </a:p>
        </p:txBody>
      </p:sp>
      <p:sp>
        <p:nvSpPr>
          <p:cNvPr id="10" name="TextBox 9">
            <a:extLst>
              <a:ext uri="{FF2B5EF4-FFF2-40B4-BE49-F238E27FC236}">
                <a16:creationId xmlns:a16="http://schemas.microsoft.com/office/drawing/2014/main" id="{9B9D32D7-16CB-0822-4D5D-E461C25627B6}"/>
              </a:ext>
            </a:extLst>
          </p:cNvPr>
          <p:cNvSpPr txBox="1"/>
          <p:nvPr/>
        </p:nvSpPr>
        <p:spPr>
          <a:xfrm>
            <a:off x="6096000" y="4746043"/>
            <a:ext cx="5486513" cy="1631216"/>
          </a:xfrm>
          <a:prstGeom prst="rect">
            <a:avLst/>
          </a:prstGeom>
          <a:noFill/>
        </p:spPr>
        <p:txBody>
          <a:bodyPr wrap="square" rtlCol="0">
            <a:spAutoFit/>
          </a:bodyPr>
          <a:lstStyle/>
          <a:p>
            <a:pPr>
              <a:lnSpc>
                <a:spcPts val="1960"/>
              </a:lnSpc>
            </a:pPr>
            <a:r>
              <a:rPr lang="en-US" b="1" dirty="0">
                <a:solidFill>
                  <a:srgbClr val="414141"/>
                </a:solidFill>
              </a:rPr>
              <a:t>Bekijk de originele pitchdeck:</a:t>
            </a:r>
            <a:r>
              <a:rPr lang="en-US" dirty="0">
                <a:solidFill>
                  <a:srgbClr val="459597"/>
                </a:solidFill>
                <a:hlinkClick r:id="rId3">
                  <a:extLst>
                    <a:ext uri="{A12FA001-AC4F-418D-AE19-62706E023703}">
                      <ahyp:hlinkClr xmlns:ahyp="http://schemas.microsoft.com/office/drawing/2018/hyperlinkcolor" val="tx"/>
                    </a:ext>
                  </a:extLst>
                </a:hlinkClick>
              </a:rPr>
              <a:t> https://www.slideshare.net/RyanGum/airbnb-pitch-deck</a:t>
            </a:r>
            <a:endParaRPr lang="en-US" dirty="0">
              <a:solidFill>
                <a:srgbClr val="459597"/>
              </a:solidFill>
            </a:endParaRPr>
          </a:p>
          <a:p>
            <a:pPr>
              <a:lnSpc>
                <a:spcPts val="1960"/>
              </a:lnSpc>
            </a:pPr>
            <a:endParaRPr lang="en-US" b="1" dirty="0">
              <a:solidFill>
                <a:srgbClr val="414141"/>
              </a:solidFill>
            </a:endParaRPr>
          </a:p>
          <a:p>
            <a:pPr>
              <a:lnSpc>
                <a:spcPts val="1960"/>
              </a:lnSpc>
            </a:pPr>
            <a:r>
              <a:rPr lang="en-US" b="1" dirty="0">
                <a:solidFill>
                  <a:srgbClr val="414141"/>
                </a:solidFill>
              </a:rPr>
              <a:t>Meer uitleg over de dia's</a:t>
            </a:r>
            <a:r>
              <a:rPr lang="en-IE" b="1" dirty="0">
                <a:solidFill>
                  <a:srgbClr val="414141"/>
                </a:solidFill>
              </a:rPr>
              <a:t>:</a:t>
            </a:r>
          </a:p>
          <a:p>
            <a:pPr>
              <a:lnSpc>
                <a:spcPts val="1960"/>
              </a:lnSpc>
            </a:pPr>
            <a:r>
              <a:rPr lang="en-US" dirty="0">
                <a:solidFill>
                  <a:srgbClr val="459597"/>
                </a:solidFill>
                <a:hlinkClick r:id="rId4">
                  <a:extLst>
                    <a:ext uri="{A12FA001-AC4F-418D-AE19-62706E023703}">
                      <ahyp:hlinkClr xmlns:ahyp="http://schemas.microsoft.com/office/drawing/2018/hyperlinkcolor" val="tx"/>
                    </a:ext>
                  </a:extLst>
                </a:hlinkClick>
              </a:rPr>
              <a:t>https://www.pitchdeckhunt.com/pitch-decks/airbnb</a:t>
            </a:r>
            <a:endParaRPr lang="en-US" dirty="0">
              <a:solidFill>
                <a:srgbClr val="459597"/>
              </a:solidFill>
            </a:endParaRPr>
          </a:p>
          <a:p>
            <a:pPr>
              <a:lnSpc>
                <a:spcPts val="1960"/>
              </a:lnSpc>
            </a:pPr>
            <a:endParaRPr lang="en-IE" dirty="0">
              <a:solidFill>
                <a:srgbClr val="459597"/>
              </a:solidFill>
            </a:endParaRPr>
          </a:p>
        </p:txBody>
      </p:sp>
      <p:pic>
        <p:nvPicPr>
          <p:cNvPr id="16" name="Picture 15">
            <a:extLst>
              <a:ext uri="{FF2B5EF4-FFF2-40B4-BE49-F238E27FC236}">
                <a16:creationId xmlns:a16="http://schemas.microsoft.com/office/drawing/2014/main" id="{CB6820DB-87AA-0009-7819-387C5D67644D}"/>
              </a:ext>
            </a:extLst>
          </p:cNvPr>
          <p:cNvPicPr>
            <a:picLocks noChangeAspect="1"/>
          </p:cNvPicPr>
          <p:nvPr/>
        </p:nvPicPr>
        <p:blipFill>
          <a:blip r:embed="rId5">
            <a:biLevel thresh="25000"/>
          </a:blip>
          <a:stretch>
            <a:fillRect/>
          </a:stretch>
        </p:blipFill>
        <p:spPr>
          <a:xfrm>
            <a:off x="3358604" y="813697"/>
            <a:ext cx="2362200" cy="1328738"/>
          </a:xfrm>
          <a:prstGeom prst="rect">
            <a:avLst/>
          </a:prstGeom>
        </p:spPr>
      </p:pic>
      <p:sp>
        <p:nvSpPr>
          <p:cNvPr id="27" name="Slide Number Placeholder 5">
            <a:extLst>
              <a:ext uri="{FF2B5EF4-FFF2-40B4-BE49-F238E27FC236}">
                <a16:creationId xmlns:a16="http://schemas.microsoft.com/office/drawing/2014/main" id="{2D0F1670-DD9C-FCBF-B96F-5CF2A1468BA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Tree>
    <p:extLst>
      <p:ext uri="{BB962C8B-B14F-4D97-AF65-F5344CB8AC3E}">
        <p14:creationId xmlns:p14="http://schemas.microsoft.com/office/powerpoint/2010/main" val="2995269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1D95D-A131-C642-734E-7D1AF3B0F8E0}"/>
            </a:ext>
          </a:extLst>
        </p:cNvPr>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F676D6C-5862-3E06-D77C-EFB599AD9047}"/>
              </a:ext>
            </a:extLst>
          </p:cNvPr>
          <p:cNvSpPr>
            <a:spLocks noGrp="1"/>
          </p:cNvSpPr>
          <p:nvPr>
            <p:ph type="pic" sz="quarter" idx="20"/>
          </p:nvPr>
        </p:nvSpPr>
        <p:spPr/>
        <p:txBody>
          <a:bodyPr/>
          <a:lstStyle/>
          <a:p>
            <a:endParaRPr lang="en-IE"/>
          </a:p>
        </p:txBody>
      </p:sp>
      <p:pic>
        <p:nvPicPr>
          <p:cNvPr id="12" name="Netmiðlar 11" title="Interview With Airbnb CEO Brian Chesky | Fortune">
            <a:hlinkClick r:id="" action="ppaction://media"/>
            <a:extLst>
              <a:ext uri="{FF2B5EF4-FFF2-40B4-BE49-F238E27FC236}">
                <a16:creationId xmlns:a16="http://schemas.microsoft.com/office/drawing/2014/main" id="{0FBC65D6-148E-7A3B-6014-AC3305BD4788}"/>
              </a:ext>
            </a:extLst>
          </p:cNvPr>
          <p:cNvPicPr>
            <a:picLocks noRot="1" noChangeAspect="1"/>
          </p:cNvPicPr>
          <p:nvPr>
            <a:videoFile r:link="rId1"/>
          </p:nvPr>
        </p:nvPicPr>
        <p:blipFill>
          <a:blip r:embed="rId3"/>
          <a:stretch>
            <a:fillRect/>
          </a:stretch>
        </p:blipFill>
        <p:spPr>
          <a:xfrm>
            <a:off x="7106286" y="1196177"/>
            <a:ext cx="3992713" cy="2255888"/>
          </a:xfrm>
          <a:prstGeom prst="rect">
            <a:avLst/>
          </a:prstGeom>
        </p:spPr>
      </p:pic>
      <p:sp>
        <p:nvSpPr>
          <p:cNvPr id="15" name="Text Placeholder 14">
            <a:extLst>
              <a:ext uri="{FF2B5EF4-FFF2-40B4-BE49-F238E27FC236}">
                <a16:creationId xmlns:a16="http://schemas.microsoft.com/office/drawing/2014/main" id="{FDCA0AAF-F548-01E5-7642-A8AE91C7C1CE}"/>
              </a:ext>
            </a:extLst>
          </p:cNvPr>
          <p:cNvSpPr>
            <a:spLocks noGrp="1"/>
          </p:cNvSpPr>
          <p:nvPr>
            <p:ph type="body" sz="quarter" idx="4294967295"/>
          </p:nvPr>
        </p:nvSpPr>
        <p:spPr>
          <a:xfrm>
            <a:off x="6442232" y="808795"/>
            <a:ext cx="2389518" cy="410447"/>
          </a:xfrm>
          <a:prstGeom prst="rect">
            <a:avLst/>
          </a:prstGeom>
          <a:solidFill>
            <a:srgbClr val="EC7C69"/>
          </a:solidFill>
        </p:spPr>
        <p:txBody>
          <a:bodyPr anchor="ctr"/>
          <a:lstStyle/>
          <a:p>
            <a:pPr marL="0" indent="0" algn="ctr">
              <a:buNone/>
            </a:pPr>
            <a:r>
              <a:rPr lang="en-GB" sz="1200" dirty="0">
                <a:solidFill>
                  <a:schemeClr val="bg1"/>
                </a:solidFill>
              </a:rPr>
              <a:t>Fotocredits: </a:t>
            </a:r>
            <a:r>
              <a:rPr lang="en-GB" sz="1200" dirty="0" err="1">
                <a:solidFill>
                  <a:schemeClr val="bg1"/>
                </a:solidFill>
              </a:rPr>
              <a:t> Youtube</a:t>
            </a:r>
            <a:endParaRPr lang="en-GB" sz="1200" dirty="0">
              <a:solidFill>
                <a:schemeClr val="bg1"/>
              </a:solidFill>
            </a:endParaRPr>
          </a:p>
        </p:txBody>
      </p:sp>
      <p:sp>
        <p:nvSpPr>
          <p:cNvPr id="4" name="Flowchart: Connector 3">
            <a:extLst>
              <a:ext uri="{FF2B5EF4-FFF2-40B4-BE49-F238E27FC236}">
                <a16:creationId xmlns:a16="http://schemas.microsoft.com/office/drawing/2014/main" id="{4744AD08-6BE8-5165-952B-F21306517426}"/>
              </a:ext>
            </a:extLst>
          </p:cNvPr>
          <p:cNvSpPr/>
          <p:nvPr/>
        </p:nvSpPr>
        <p:spPr>
          <a:xfrm>
            <a:off x="9880597" y="2575610"/>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400" b="1" dirty="0"/>
              <a:t>Klik om video te bekijken</a:t>
            </a:r>
          </a:p>
        </p:txBody>
      </p:sp>
      <p:cxnSp>
        <p:nvCxnSpPr>
          <p:cNvPr id="17" name="Straight Connector 16">
            <a:extLst>
              <a:ext uri="{FF2B5EF4-FFF2-40B4-BE49-F238E27FC236}">
                <a16:creationId xmlns:a16="http://schemas.microsoft.com/office/drawing/2014/main" id="{9E41CC5D-20A1-019D-8719-997449CFFECD}"/>
              </a:ext>
            </a:extLst>
          </p:cNvPr>
          <p:cNvCxnSpPr>
            <a:cxnSpLocks/>
          </p:cNvCxnSpPr>
          <p:nvPr/>
        </p:nvCxnSpPr>
        <p:spPr>
          <a:xfrm>
            <a:off x="0" y="2394897"/>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8" name="Text Placeholder 4">
            <a:extLst>
              <a:ext uri="{FF2B5EF4-FFF2-40B4-BE49-F238E27FC236}">
                <a16:creationId xmlns:a16="http://schemas.microsoft.com/office/drawing/2014/main" id="{1B46C8BB-4472-78ED-4491-457F8C39F9B4}"/>
              </a:ext>
            </a:extLst>
          </p:cNvPr>
          <p:cNvSpPr txBox="1">
            <a:spLocks/>
          </p:cNvSpPr>
          <p:nvPr/>
        </p:nvSpPr>
        <p:spPr>
          <a:xfrm>
            <a:off x="485146" y="742482"/>
            <a:ext cx="3894349"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Medeoprichter van Airbnb legt het oorspronkelijke deck uit</a:t>
            </a:r>
          </a:p>
          <a:p>
            <a:pPr>
              <a:lnSpc>
                <a:spcPts val="3720"/>
              </a:lnSpc>
            </a:pPr>
            <a:endParaRPr lang="en-US" dirty="0"/>
          </a:p>
        </p:txBody>
      </p:sp>
      <p:sp>
        <p:nvSpPr>
          <p:cNvPr id="25" name="Text Placeholder 3">
            <a:extLst>
              <a:ext uri="{FF2B5EF4-FFF2-40B4-BE49-F238E27FC236}">
                <a16:creationId xmlns:a16="http://schemas.microsoft.com/office/drawing/2014/main" id="{678AF4B5-5122-BF26-2E29-F4ED57281311}"/>
              </a:ext>
            </a:extLst>
          </p:cNvPr>
          <p:cNvSpPr txBox="1">
            <a:spLocks/>
          </p:cNvSpPr>
          <p:nvPr/>
        </p:nvSpPr>
        <p:spPr>
          <a:xfrm>
            <a:off x="809198" y="4411537"/>
            <a:ext cx="8431837" cy="1682930"/>
          </a:xfrm>
          <a:prstGeom prst="rect">
            <a:avLst/>
          </a:prstGeom>
          <a:ln>
            <a:noFill/>
          </a:ln>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tabLst>
                <a:tab pos="1684338" algn="l"/>
                <a:tab pos="2349500" algn="l"/>
              </a:tabLst>
            </a:pPr>
            <a:r>
              <a:rPr lang="en-GB" b="1" dirty="0"/>
              <a:t>Naam: </a:t>
            </a:r>
            <a:r>
              <a:rPr lang="en-GB" dirty="0"/>
              <a:t>   Interview met Brian Chesky, CEO van Airbnb | Fortune</a:t>
            </a:r>
          </a:p>
          <a:p>
            <a:pPr>
              <a:lnSpc>
                <a:spcPts val="2340"/>
              </a:lnSpc>
              <a:buClr>
                <a:srgbClr val="64AFAF"/>
              </a:buClr>
              <a:tabLst>
                <a:tab pos="1684338" algn="l"/>
                <a:tab pos="2349500" algn="l"/>
              </a:tabLst>
            </a:pPr>
            <a:r>
              <a:rPr lang="en-GB" b="1" dirty="0"/>
              <a:t>Beschrijving: </a:t>
            </a:r>
            <a:r>
              <a:rPr lang="en-GB" dirty="0"/>
              <a:t>    Brian Chesky, CEO van Airbnb, vertelt hoe het allemaal begon, </a:t>
            </a:r>
          </a:p>
          <a:p>
            <a:pPr>
              <a:lnSpc>
                <a:spcPts val="2340"/>
              </a:lnSpc>
              <a:buClr>
                <a:srgbClr val="64AFAF"/>
              </a:buClr>
              <a:tabLst>
                <a:tab pos="1684338" algn="l"/>
                <a:tab pos="2349500" algn="l"/>
              </a:tabLst>
            </a:pPr>
            <a:r>
              <a:rPr lang="en-GB" dirty="0"/>
              <a:t>	de toekomst van het bedrijf en globalisering. </a:t>
            </a:r>
          </a:p>
          <a:p>
            <a:pPr>
              <a:lnSpc>
                <a:spcPts val="2340"/>
              </a:lnSpc>
              <a:buClr>
                <a:srgbClr val="64AFAF"/>
              </a:buClr>
              <a:tabLst>
                <a:tab pos="1684338" algn="l"/>
                <a:tab pos="2349500" algn="l"/>
              </a:tabLst>
            </a:pPr>
            <a:r>
              <a:rPr lang="en-GB" b="1" dirty="0"/>
              <a:t>Link: </a:t>
            </a:r>
            <a:r>
              <a:rPr lang="en-GB" dirty="0">
                <a:solidFill>
                  <a:srgbClr val="459597"/>
                </a:solidFill>
                <a:hlinkClick r:id="rId4">
                  <a:extLst>
                    <a:ext uri="{A12FA001-AC4F-418D-AE19-62706E023703}">
                      <ahyp:hlinkClr xmlns:ahyp="http://schemas.microsoft.com/office/drawing/2018/hyperlinkcolor" val="tx"/>
                    </a:ext>
                  </a:extLst>
                </a:hlinkClick>
              </a:rPr>
              <a:t>    https://www.youtube.com/watch?v=GFMeuSIhIYg</a:t>
            </a:r>
            <a:endParaRPr lang="en-GB" dirty="0">
              <a:solidFill>
                <a:srgbClr val="459597"/>
              </a:solidFill>
            </a:endParaRPr>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a:p>
            <a:pPr>
              <a:lnSpc>
                <a:spcPts val="2340"/>
              </a:lnSpc>
              <a:buClr>
                <a:srgbClr val="64AFAF"/>
              </a:buClr>
              <a:tabLst>
                <a:tab pos="1684338" algn="l"/>
                <a:tab pos="2349500" algn="l"/>
              </a:tabLst>
            </a:pPr>
            <a:endParaRPr lang="en-GB" dirty="0"/>
          </a:p>
        </p:txBody>
      </p:sp>
      <p:sp>
        <p:nvSpPr>
          <p:cNvPr id="26" name="Rounded Rectangle 25">
            <a:extLst>
              <a:ext uri="{FF2B5EF4-FFF2-40B4-BE49-F238E27FC236}">
                <a16:creationId xmlns:a16="http://schemas.microsoft.com/office/drawing/2014/main" id="{ED97136F-57B0-5F25-7AFF-188E7CB6751A}"/>
              </a:ext>
            </a:extLst>
          </p:cNvPr>
          <p:cNvSpPr/>
          <p:nvPr/>
        </p:nvSpPr>
        <p:spPr>
          <a:xfrm>
            <a:off x="663578" y="4185831"/>
            <a:ext cx="8431837" cy="1908636"/>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F4B18C2-CC79-6314-7265-7B1B72BE9A6D}"/>
              </a:ext>
            </a:extLst>
          </p:cNvPr>
          <p:cNvGrpSpPr/>
          <p:nvPr/>
        </p:nvGrpSpPr>
        <p:grpSpPr>
          <a:xfrm rot="1164963">
            <a:off x="8706759" y="4843562"/>
            <a:ext cx="1647825" cy="1610221"/>
            <a:chOff x="679317" y="4167878"/>
            <a:chExt cx="1647825" cy="1610221"/>
          </a:xfrm>
        </p:grpSpPr>
        <p:sp>
          <p:nvSpPr>
            <p:cNvPr id="28" name="Oval 27">
              <a:extLst>
                <a:ext uri="{FF2B5EF4-FFF2-40B4-BE49-F238E27FC236}">
                  <a16:creationId xmlns:a16="http://schemas.microsoft.com/office/drawing/2014/main" id="{F15E04FE-CE51-915B-7034-0CD02C872F10}"/>
                </a:ext>
              </a:extLst>
            </p:cNvPr>
            <p:cNvSpPr/>
            <p:nvPr/>
          </p:nvSpPr>
          <p:spPr>
            <a:xfrm>
              <a:off x="798380" y="4268139"/>
              <a:ext cx="1409700" cy="1409700"/>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3">
              <a:extLst>
                <a:ext uri="{FF2B5EF4-FFF2-40B4-BE49-F238E27FC236}">
                  <a16:creationId xmlns:a16="http://schemas.microsoft.com/office/drawing/2014/main" id="{D45AA72F-F87D-502D-0D17-03173E2247F5}"/>
                </a:ext>
              </a:extLst>
            </p:cNvPr>
            <p:cNvSpPr/>
            <p:nvPr/>
          </p:nvSpPr>
          <p:spPr>
            <a:xfrm>
              <a:off x="679317" y="4167878"/>
              <a:ext cx="1647825" cy="1610221"/>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240"/>
                </a:lnSpc>
              </a:pPr>
              <a:r>
                <a:rPr lang="en-IE" sz="2200" b="1" dirty="0">
                  <a:solidFill>
                    <a:schemeClr val="bg1"/>
                  </a:solidFill>
                </a:rPr>
                <a:t>Klik om </a:t>
              </a:r>
              <a:r>
                <a:rPr lang="en-IE" sz="2200" b="1" dirty="0">
                  <a:solidFill>
                    <a:schemeClr val="bg1"/>
                  </a:solidFill>
                  <a:hlinkClick r:id="rId4">
                    <a:extLst>
                      <a:ext uri="{A12FA001-AC4F-418D-AE19-62706E023703}">
                        <ahyp:hlinkClr xmlns:ahyp="http://schemas.microsoft.com/office/drawing/2018/hyperlinkcolor" val="tx"/>
                      </a:ext>
                    </a:extLst>
                  </a:hlinkClick>
                </a:rPr>
                <a:t>te bekijken</a:t>
              </a:r>
              <a:endParaRPr lang="en-IE" sz="2200" b="1" dirty="0">
                <a:solidFill>
                  <a:schemeClr val="bg1"/>
                </a:solidFill>
              </a:endParaRPr>
            </a:p>
          </p:txBody>
        </p:sp>
      </p:grpSp>
      <p:sp>
        <p:nvSpPr>
          <p:cNvPr id="30" name="Slide Number Placeholder 5">
            <a:extLst>
              <a:ext uri="{FF2B5EF4-FFF2-40B4-BE49-F238E27FC236}">
                <a16:creationId xmlns:a16="http://schemas.microsoft.com/office/drawing/2014/main" id="{D9F9F115-D2CE-6A02-C465-5ECD09AC44C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spTree>
    <p:extLst>
      <p:ext uri="{BB962C8B-B14F-4D97-AF65-F5344CB8AC3E}">
        <p14:creationId xmlns:p14="http://schemas.microsoft.com/office/powerpoint/2010/main" val="90097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BC621-2D83-97AA-A7B4-A5C357CE9BF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17A8509-CF54-3AE8-485C-D7707AA9DD5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D0033F57-BA8E-3D98-18AB-A4CE87CCF7BD}"/>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E5002E41-4D3B-D9A2-7858-DD5B57ED3735}"/>
              </a:ext>
            </a:extLst>
          </p:cNvPr>
          <p:cNvSpPr>
            <a:spLocks noGrp="1"/>
          </p:cNvSpPr>
          <p:nvPr>
            <p:ph type="body" sz="quarter" idx="16"/>
          </p:nvPr>
        </p:nvSpPr>
        <p:spPr>
          <a:xfrm>
            <a:off x="4061012" y="801065"/>
            <a:ext cx="4825814" cy="803654"/>
          </a:xfrm>
          <a:prstGeom prst="rect">
            <a:avLst/>
          </a:prstGeom>
        </p:spPr>
        <p:txBody>
          <a:bodyPr/>
          <a:lstStyle/>
          <a:p>
            <a:pPr>
              <a:lnSpc>
                <a:spcPts val="2960"/>
              </a:lnSpc>
            </a:pPr>
            <a:r>
              <a:rPr lang="en-GB" sz="2800" dirty="0"/>
              <a:t>Van idee tot ervaring: een sterk concept ontwikkelen</a:t>
            </a:r>
          </a:p>
          <a:p>
            <a:pPr>
              <a:lnSpc>
                <a:spcPts val="2960"/>
              </a:lnSpc>
            </a:pPr>
            <a:endParaRPr lang="en-GB" sz="2800" dirty="0"/>
          </a:p>
        </p:txBody>
      </p:sp>
      <p:sp>
        <p:nvSpPr>
          <p:cNvPr id="4" name="Text Placeholder 3">
            <a:extLst>
              <a:ext uri="{FF2B5EF4-FFF2-40B4-BE49-F238E27FC236}">
                <a16:creationId xmlns:a16="http://schemas.microsoft.com/office/drawing/2014/main" id="{84C39612-4712-6CDC-5FE3-8E6C295F92DB}"/>
              </a:ext>
            </a:extLst>
          </p:cNvPr>
          <p:cNvSpPr>
            <a:spLocks noGrp="1"/>
          </p:cNvSpPr>
          <p:nvPr>
            <p:ph type="body" sz="quarter" idx="21"/>
          </p:nvPr>
        </p:nvSpPr>
        <p:spPr>
          <a:xfrm>
            <a:off x="4061011" y="2171700"/>
            <a:ext cx="7620455" cy="4142976"/>
          </a:xfrm>
          <a:prstGeom prst="rect">
            <a:avLst/>
          </a:prstGeom>
        </p:spPr>
        <p:txBody>
          <a:bodyPr lIns="91440" tIns="45720" rIns="91440" bIns="45720" anchor="t"/>
          <a:lstStyle/>
          <a:p>
            <a:pPr>
              <a:lnSpc>
                <a:spcPts val="2340"/>
              </a:lnSpc>
            </a:pPr>
            <a:r>
              <a:rPr lang="en-GB" b="0" i="0" dirty="0">
                <a:effectLst/>
                <a:latin typeface="Calibri"/>
                <a:ea typeface="Calibri"/>
                <a:cs typeface="Calibri"/>
              </a:rPr>
              <a:t>Wat maakt uw accommodatie betekenisvol voor gasten? Een sterk concept is meer dan alleen een gebouw – het is een verhaal, een gevoel en een belofte. In dit gedeelte wordt onderzocht hoe u uw waardepropositie kunt definiëren en contact kunt leggen met uw ideale gast.</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U verkent: </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De 4 domeinen van ervaring (Pine &amp; Gilmore)</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Traditioneel versus op ervaring gebaseerd toerisme</a:t>
            </a:r>
          </a:p>
          <a:p>
            <a:pPr marL="342900" indent="-342900">
              <a:lnSpc>
                <a:spcPts val="2340"/>
              </a:lnSpc>
              <a:buClr>
                <a:srgbClr val="459597"/>
              </a:buClr>
              <a:buFont typeface="Arial" panose="020B0604020202020204" pitchFamily="34" charset="0"/>
              <a:buChar char="•"/>
            </a:pPr>
            <a:r>
              <a:rPr lang="en-GB" b="0" i="0" dirty="0">
                <a:effectLst/>
                <a:latin typeface="Calibri"/>
                <a:ea typeface="Calibri"/>
                <a:cs typeface="Calibri"/>
              </a:rPr>
              <a:t>Hoe u uw concept kunt definiëren met behulp van Pitch Deck-stappen 3-5 (oplossing, waardepropositie, markt)</a:t>
            </a:r>
          </a:p>
          <a:p>
            <a:pPr marL="342900" indent="-342900">
              <a:lnSpc>
                <a:spcPts val="2340"/>
              </a:lnSpc>
              <a:buClr>
                <a:srgbClr val="459597"/>
              </a:buClr>
              <a:buFont typeface="Arial" panose="020B0604020202020204" pitchFamily="34" charset="0"/>
              <a:buChar char="•"/>
            </a:pPr>
            <a:endParaRPr lang="en-GB" b="0" i="0" dirty="0">
              <a:effectLst/>
              <a:latin typeface="Calibri"/>
              <a:ea typeface="Calibri"/>
              <a:cs typeface="Calibri"/>
            </a:endParaRPr>
          </a:p>
          <a:p>
            <a:pPr>
              <a:lnSpc>
                <a:spcPts val="2340"/>
              </a:lnSpc>
            </a:pPr>
            <a:r>
              <a:rPr lang="en-GB" b="0" i="1" dirty="0">
                <a:effectLst/>
                <a:latin typeface="Calibri"/>
                <a:ea typeface="Calibri"/>
                <a:cs typeface="Calibri"/>
              </a:rPr>
              <a:t>Gebruik dit leergebied om na te denken over uw unieke aanbod en dit om te zetten in een aantrekkelijk en memorabel concept.</a:t>
            </a:r>
          </a:p>
          <a:p>
            <a:pPr>
              <a:lnSpc>
                <a:spcPts val="2340"/>
              </a:lnSpc>
            </a:pPr>
            <a:endParaRPr lang="en-US" sz="2200" dirty="0"/>
          </a:p>
        </p:txBody>
      </p:sp>
      <p:sp>
        <p:nvSpPr>
          <p:cNvPr id="11" name="Slide Number Placeholder 5">
            <a:extLst>
              <a:ext uri="{FF2B5EF4-FFF2-40B4-BE49-F238E27FC236}">
                <a16:creationId xmlns:a16="http://schemas.microsoft.com/office/drawing/2014/main" id="{D03B4C1B-9463-E6C4-3A75-C0EE25C2EB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spTree>
    <p:extLst>
      <p:ext uri="{BB962C8B-B14F-4D97-AF65-F5344CB8AC3E}">
        <p14:creationId xmlns:p14="http://schemas.microsoft.com/office/powerpoint/2010/main" val="119160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05935-970F-DE72-1451-7102D86BA3B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A04F193B-873B-2BE5-D5D9-5DA7A04CF6D4}"/>
              </a:ext>
            </a:extLst>
          </p:cNvPr>
          <p:cNvSpPr>
            <a:spLocks noGrp="1"/>
          </p:cNvSpPr>
          <p:nvPr>
            <p:ph type="body" sz="quarter" idx="16"/>
          </p:nvPr>
        </p:nvSpPr>
        <p:spPr>
          <a:xfrm>
            <a:off x="653780" y="472365"/>
            <a:ext cx="10335347" cy="803654"/>
          </a:xfrm>
        </p:spPr>
        <p:txBody>
          <a:bodyPr/>
          <a:lstStyle/>
          <a:p>
            <a:pPr>
              <a:lnSpc>
                <a:spcPts val="3720"/>
              </a:lnSpc>
            </a:pPr>
            <a:r>
              <a:rPr lang="en-US" dirty="0"/>
              <a:t>Pine &amp; Gilmore – De vier domeinen van ervaring</a:t>
            </a:r>
          </a:p>
          <a:p>
            <a:pPr>
              <a:lnSpc>
                <a:spcPts val="3720"/>
              </a:lnSpc>
            </a:pPr>
            <a:endParaRPr lang="en-US" dirty="0"/>
          </a:p>
        </p:txBody>
      </p:sp>
      <p:sp>
        <p:nvSpPr>
          <p:cNvPr id="6" name="Text Placeholder 5">
            <a:extLst>
              <a:ext uri="{FF2B5EF4-FFF2-40B4-BE49-F238E27FC236}">
                <a16:creationId xmlns:a16="http://schemas.microsoft.com/office/drawing/2014/main" id="{4148376E-411F-4BC8-7B85-37CFD43B8197}"/>
              </a:ext>
            </a:extLst>
          </p:cNvPr>
          <p:cNvSpPr>
            <a:spLocks noGrp="1"/>
          </p:cNvSpPr>
          <p:nvPr>
            <p:ph type="body" sz="quarter" idx="19"/>
          </p:nvPr>
        </p:nvSpPr>
        <p:spPr>
          <a:xfrm>
            <a:off x="653781" y="1541766"/>
            <a:ext cx="3183434" cy="3079219"/>
          </a:xfrm>
        </p:spPr>
        <p:txBody>
          <a:bodyPr/>
          <a:lstStyle/>
          <a:p>
            <a:pPr>
              <a:lnSpc>
                <a:spcPts val="2900"/>
              </a:lnSpc>
            </a:pPr>
            <a:r>
              <a:rPr lang="en-US" dirty="0"/>
              <a:t>Breng uw gastervaring in kaart – gebruik de vier domeinen om uw aanbod te begrijpen</a:t>
            </a:r>
          </a:p>
          <a:p>
            <a:pPr>
              <a:lnSpc>
                <a:spcPts val="2900"/>
              </a:lnSpc>
            </a:pPr>
            <a:r>
              <a:rPr lang="en-US" dirty="0"/>
              <a:t> </a:t>
            </a:r>
          </a:p>
          <a:p>
            <a:pPr>
              <a:lnSpc>
                <a:spcPts val="2900"/>
              </a:lnSpc>
            </a:pPr>
            <a:endParaRPr lang="en-US" dirty="0"/>
          </a:p>
        </p:txBody>
      </p:sp>
      <p:cxnSp>
        <p:nvCxnSpPr>
          <p:cNvPr id="2" name="Straight Connector 1">
            <a:extLst>
              <a:ext uri="{FF2B5EF4-FFF2-40B4-BE49-F238E27FC236}">
                <a16:creationId xmlns:a16="http://schemas.microsoft.com/office/drawing/2014/main" id="{D96F04C4-91FC-E311-4074-710F84F61B0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8089AA72-072B-96EB-6600-FD8F5B109AD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sp>
        <p:nvSpPr>
          <p:cNvPr id="3" name="Text Placeholder 4">
            <a:extLst>
              <a:ext uri="{FF2B5EF4-FFF2-40B4-BE49-F238E27FC236}">
                <a16:creationId xmlns:a16="http://schemas.microsoft.com/office/drawing/2014/main" id="{A4EF25EE-5B48-F26C-1F70-EA02C0D78D62}"/>
              </a:ext>
            </a:extLst>
          </p:cNvPr>
          <p:cNvSpPr txBox="1">
            <a:spLocks/>
          </p:cNvSpPr>
          <p:nvPr/>
        </p:nvSpPr>
        <p:spPr>
          <a:xfrm>
            <a:off x="4537494" y="1541766"/>
            <a:ext cx="7143972" cy="5069010"/>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800" b="1" dirty="0">
                <a:solidFill>
                  <a:srgbClr val="459597"/>
                </a:solidFill>
              </a:rPr>
              <a:t>De vier domeinen:</a:t>
            </a:r>
          </a:p>
          <a:p>
            <a:pPr>
              <a:lnSpc>
                <a:spcPts val="2240"/>
              </a:lnSpc>
            </a:pPr>
            <a:endParaRPr lang="en-GB" sz="2200" b="1" dirty="0">
              <a:solidFill>
                <a:srgbClr val="414141"/>
              </a:solidFill>
            </a:endParaRPr>
          </a:p>
          <a:p>
            <a:pPr>
              <a:lnSpc>
                <a:spcPts val="2240"/>
              </a:lnSpc>
              <a:tabLst>
                <a:tab pos="2217738" algn="l"/>
              </a:tabLst>
            </a:pPr>
            <a:r>
              <a:rPr lang="en-GB" sz="2200" b="1" dirty="0">
                <a:solidFill>
                  <a:srgbClr val="414141"/>
                </a:solidFill>
              </a:rPr>
              <a:t>Entertainment </a:t>
            </a:r>
            <a:r>
              <a:rPr lang="en-GB" sz="2200" dirty="0">
                <a:solidFill>
                  <a:srgbClr val="414141"/>
                </a:solidFill>
              </a:rPr>
              <a:t>   Passieve absorptie </a:t>
            </a:r>
          </a:p>
          <a:p>
            <a:pPr>
              <a:lnSpc>
                <a:spcPts val="2240"/>
              </a:lnSpc>
              <a:tabLst>
                <a:tab pos="2217738" algn="l"/>
              </a:tabLst>
            </a:pPr>
            <a:r>
              <a:rPr lang="en-GB" sz="2200" dirty="0">
                <a:solidFill>
                  <a:srgbClr val="414141"/>
                </a:solidFill>
              </a:rPr>
              <a:t>	</a:t>
            </a:r>
            <a:r>
              <a:rPr lang="en-GB" sz="2200" i="1" dirty="0">
                <a:solidFill>
                  <a:srgbClr val="414141"/>
                </a:solidFill>
              </a:rPr>
              <a:t>(bijv. naar een voorstelling kijken)</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Onderwijs </a:t>
            </a:r>
            <a:r>
              <a:rPr lang="en-GB" sz="2200" dirty="0">
                <a:solidFill>
                  <a:srgbClr val="414141"/>
                </a:solidFill>
              </a:rPr>
              <a:t>    Actieve deelname + absorptie</a:t>
            </a:r>
          </a:p>
          <a:p>
            <a:pPr>
              <a:lnSpc>
                <a:spcPts val="2240"/>
              </a:lnSpc>
              <a:tabLst>
                <a:tab pos="2217738" algn="l"/>
              </a:tabLst>
            </a:pPr>
            <a:r>
              <a:rPr lang="en-GB" sz="2200" i="1" dirty="0">
                <a:solidFill>
                  <a:srgbClr val="414141"/>
                </a:solidFill>
              </a:rPr>
              <a:t>	 (bijv. broodbakcursus)</a:t>
            </a:r>
          </a:p>
          <a:p>
            <a:pPr>
              <a:tabLst>
                <a:tab pos="2217738" algn="l"/>
              </a:tabLst>
            </a:pPr>
            <a:endParaRPr lang="en-GB" sz="800" dirty="0">
              <a:solidFill>
                <a:srgbClr val="414141"/>
              </a:solidFill>
            </a:endParaRPr>
          </a:p>
          <a:p>
            <a:pPr>
              <a:lnSpc>
                <a:spcPts val="2240"/>
              </a:lnSpc>
              <a:tabLst>
                <a:tab pos="2217738" algn="l"/>
              </a:tabLst>
            </a:pPr>
            <a:r>
              <a:rPr lang="en-GB" sz="2200" b="1" dirty="0">
                <a:solidFill>
                  <a:srgbClr val="414141"/>
                </a:solidFill>
              </a:rPr>
              <a:t>Escapistisch </a:t>
            </a:r>
            <a:r>
              <a:rPr lang="en-GB" sz="2200" dirty="0">
                <a:solidFill>
                  <a:srgbClr val="414141"/>
                </a:solidFill>
              </a:rPr>
              <a:t>    Actief + meeslepend </a:t>
            </a:r>
          </a:p>
          <a:p>
            <a:pPr>
              <a:lnSpc>
                <a:spcPts val="2240"/>
              </a:lnSpc>
              <a:tabLst>
                <a:tab pos="2217738" algn="l"/>
              </a:tabLst>
            </a:pPr>
            <a:r>
              <a:rPr lang="en-GB" sz="2200" dirty="0">
                <a:solidFill>
                  <a:srgbClr val="414141"/>
                </a:solidFill>
              </a:rPr>
              <a:t>	</a:t>
            </a:r>
            <a:r>
              <a:rPr lang="en-GB" sz="2200" i="1" dirty="0">
                <a:solidFill>
                  <a:srgbClr val="414141"/>
                </a:solidFill>
              </a:rPr>
              <a:t>(bijv. wandelen, glamping)</a:t>
            </a:r>
          </a:p>
          <a:p>
            <a:pPr>
              <a:tabLst>
                <a:tab pos="2217738" algn="l"/>
              </a:tabLst>
            </a:pPr>
            <a:endParaRPr lang="en-GB" sz="800" b="1" dirty="0">
              <a:solidFill>
                <a:srgbClr val="414141"/>
              </a:solidFill>
            </a:endParaRPr>
          </a:p>
          <a:p>
            <a:pPr>
              <a:lnSpc>
                <a:spcPts val="2240"/>
              </a:lnSpc>
              <a:tabLst>
                <a:tab pos="2217738" algn="l"/>
              </a:tabLst>
            </a:pPr>
            <a:r>
              <a:rPr lang="en-GB" sz="2200" b="1" dirty="0" err="1">
                <a:solidFill>
                  <a:srgbClr val="414141"/>
                </a:solidFill>
              </a:rPr>
              <a:t>Esthetisch </a:t>
            </a:r>
            <a:r>
              <a:rPr lang="en-GB" sz="2200" dirty="0">
                <a:solidFill>
                  <a:srgbClr val="414141"/>
                </a:solidFill>
              </a:rPr>
              <a:t>     Passieve onderdompeling </a:t>
            </a:r>
          </a:p>
          <a:p>
            <a:pPr>
              <a:lnSpc>
                <a:spcPts val="2240"/>
              </a:lnSpc>
              <a:tabLst>
                <a:tab pos="2217738" algn="l"/>
              </a:tabLst>
            </a:pPr>
            <a:r>
              <a:rPr lang="en-GB" sz="2200" i="1" dirty="0">
                <a:solidFill>
                  <a:srgbClr val="414141"/>
                </a:solidFill>
              </a:rPr>
              <a:t>	(bijv. genieten van een bubbelbad met uitzicht</a:t>
            </a:r>
            <a:r>
              <a:rPr lang="en-GB" sz="2200" dirty="0">
                <a:solidFill>
                  <a:srgbClr val="414141"/>
                </a:solidFill>
              </a:rPr>
              <a:t>)</a:t>
            </a:r>
          </a:p>
          <a:p>
            <a:pPr>
              <a:lnSpc>
                <a:spcPts val="2240"/>
              </a:lnSpc>
            </a:pPr>
            <a:endParaRPr lang="en-GB" sz="2200" b="1" dirty="0">
              <a:solidFill>
                <a:srgbClr val="414141"/>
              </a:solidFill>
            </a:endParaRPr>
          </a:p>
          <a:p>
            <a:pPr>
              <a:lnSpc>
                <a:spcPts val="2240"/>
              </a:lnSpc>
            </a:pPr>
            <a:endParaRPr lang="en-GB" sz="2200" b="1" dirty="0">
              <a:solidFill>
                <a:srgbClr val="414141"/>
              </a:solidFill>
            </a:endParaRPr>
          </a:p>
          <a:p>
            <a:pPr>
              <a:lnSpc>
                <a:spcPts val="2240"/>
              </a:lnSpc>
            </a:pPr>
            <a:r>
              <a:rPr lang="en-GB" sz="2200" b="1" dirty="0">
                <a:solidFill>
                  <a:srgbClr val="414141"/>
                </a:solidFill>
              </a:rPr>
              <a:t>Toepassen op uw concept: </a:t>
            </a:r>
          </a:p>
          <a:p>
            <a:pPr>
              <a:lnSpc>
                <a:spcPts val="2240"/>
              </a:lnSpc>
            </a:pPr>
            <a:r>
              <a:rPr lang="en-GB" sz="2200" dirty="0">
                <a:solidFill>
                  <a:srgbClr val="414141"/>
                </a:solidFill>
              </a:rPr>
              <a:t>Waar valt uw accommodatie onder? De meeste geweldige verblijven combineren 2-3 aspecten. De meest epische raken ze allemaal.</a:t>
            </a:r>
          </a:p>
          <a:p>
            <a:pPr>
              <a:lnSpc>
                <a:spcPts val="2240"/>
              </a:lnSpc>
            </a:pPr>
            <a:endParaRPr lang="en-US" sz="2200" dirty="0">
              <a:solidFill>
                <a:srgbClr val="414141"/>
              </a:solidFill>
            </a:endParaRPr>
          </a:p>
        </p:txBody>
      </p:sp>
    </p:spTree>
    <p:extLst>
      <p:ext uri="{BB962C8B-B14F-4D97-AF65-F5344CB8AC3E}">
        <p14:creationId xmlns:p14="http://schemas.microsoft.com/office/powerpoint/2010/main" val="690267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CC790C-E0C9-5F8B-F8ED-20B3955EF25C}"/>
            </a:ext>
          </a:extLst>
        </p:cNvPr>
        <p:cNvGrpSpPr/>
        <p:nvPr/>
      </p:nvGrpSpPr>
      <p:grpSpPr>
        <a:xfrm>
          <a:off x="0" y="0"/>
          <a:ext cx="0" cy="0"/>
          <a:chOff x="0" y="0"/>
          <a:chExt cx="0" cy="0"/>
        </a:xfrm>
      </p:grpSpPr>
      <p:sp>
        <p:nvSpPr>
          <p:cNvPr id="8" name="TextBox 6">
            <a:extLst>
              <a:ext uri="{FF2B5EF4-FFF2-40B4-BE49-F238E27FC236}">
                <a16:creationId xmlns:a16="http://schemas.microsoft.com/office/drawing/2014/main" id="{EB0A4387-AABA-9A4B-9E38-A01104812C87}"/>
              </a:ext>
            </a:extLst>
          </p:cNvPr>
          <p:cNvSpPr txBox="1"/>
          <p:nvPr/>
        </p:nvSpPr>
        <p:spPr>
          <a:xfrm>
            <a:off x="7053709" y="5107438"/>
            <a:ext cx="4059314"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b="1" dirty="0">
                <a:solidFill>
                  <a:srgbClr val="414141"/>
                </a:solidFill>
              </a:rPr>
              <a:t>De vier domeinen van een ervaring - Bron:</a:t>
            </a:r>
            <a:r>
              <a:rPr lang="en-IE" sz="1200"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sz="1200" dirty="0">
              <a:solidFill>
                <a:srgbClr val="459597"/>
              </a:solidFill>
            </a:endParaRPr>
          </a:p>
          <a:p>
            <a:pPr algn="ctr"/>
            <a:endParaRPr lang="en-IE" sz="1200" dirty="0">
              <a:solidFill>
                <a:srgbClr val="414141"/>
              </a:solidFill>
            </a:endParaRPr>
          </a:p>
        </p:txBody>
      </p:sp>
      <p:cxnSp>
        <p:nvCxnSpPr>
          <p:cNvPr id="7" name="Straight Connector 6">
            <a:extLst>
              <a:ext uri="{FF2B5EF4-FFF2-40B4-BE49-F238E27FC236}">
                <a16:creationId xmlns:a16="http://schemas.microsoft.com/office/drawing/2014/main" id="{25265373-4089-29A1-4405-3CD6F89708CC}"/>
              </a:ext>
            </a:extLst>
          </p:cNvPr>
          <p:cNvCxnSpPr>
            <a:cxnSpLocks/>
          </p:cNvCxnSpPr>
          <p:nvPr/>
        </p:nvCxnSpPr>
        <p:spPr>
          <a:xfrm>
            <a:off x="0" y="1677713"/>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7692C17D-8389-F347-9D2D-357EAC4D1813}"/>
              </a:ext>
            </a:extLst>
          </p:cNvPr>
          <p:cNvSpPr txBox="1">
            <a:spLocks/>
          </p:cNvSpPr>
          <p:nvPr/>
        </p:nvSpPr>
        <p:spPr>
          <a:xfrm>
            <a:off x="485146" y="418331"/>
            <a:ext cx="6068054"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Leg uit hoe je een sterke waardepropositie definieert</a:t>
            </a:r>
          </a:p>
          <a:p>
            <a:pPr>
              <a:lnSpc>
                <a:spcPts val="3720"/>
              </a:lnSpc>
            </a:pPr>
            <a:endParaRPr lang="en-US" dirty="0"/>
          </a:p>
        </p:txBody>
      </p:sp>
      <p:sp>
        <p:nvSpPr>
          <p:cNvPr id="11" name="Text Placeholder 3">
            <a:extLst>
              <a:ext uri="{FF2B5EF4-FFF2-40B4-BE49-F238E27FC236}">
                <a16:creationId xmlns:a16="http://schemas.microsoft.com/office/drawing/2014/main" id="{D5501E37-2D9D-DF1A-AE2C-EFBE54F1F9DB}"/>
              </a:ext>
            </a:extLst>
          </p:cNvPr>
          <p:cNvSpPr txBox="1">
            <a:spLocks/>
          </p:cNvSpPr>
          <p:nvPr/>
        </p:nvSpPr>
        <p:spPr>
          <a:xfrm>
            <a:off x="485146" y="3237478"/>
            <a:ext cx="5920252"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459597"/>
                </a:solidFill>
              </a:rPr>
              <a:t>"De sweet spot"</a:t>
            </a:r>
          </a:p>
          <a:p>
            <a:pPr>
              <a:lnSpc>
                <a:spcPts val="2340"/>
              </a:lnSpc>
              <a:buClr>
                <a:srgbClr val="64AFAF"/>
              </a:buClr>
            </a:pPr>
            <a:endParaRPr lang="en-GB" dirty="0"/>
          </a:p>
          <a:p>
            <a:pPr>
              <a:lnSpc>
                <a:spcPts val="2340"/>
              </a:lnSpc>
              <a:buClr>
                <a:srgbClr val="64AFAF"/>
              </a:buClr>
            </a:pPr>
            <a:r>
              <a:rPr lang="en-GB" dirty="0"/>
              <a:t>Een ervaring kan bestaan uit vier verschillende domeinen. Het kan gaan om actieve of passieve deelname, een meeslepende of absorberende ervaring. </a:t>
            </a:r>
          </a:p>
          <a:p>
            <a:pPr>
              <a:lnSpc>
                <a:spcPts val="2340"/>
              </a:lnSpc>
              <a:buClr>
                <a:srgbClr val="64AFAF"/>
              </a:buClr>
            </a:pPr>
            <a:endParaRPr lang="en-GB" dirty="0"/>
          </a:p>
          <a:p>
            <a:pPr>
              <a:lnSpc>
                <a:spcPts val="2340"/>
              </a:lnSpc>
              <a:buClr>
                <a:srgbClr val="64AFAF"/>
              </a:buClr>
            </a:pPr>
            <a:r>
              <a:rPr lang="en-GB" dirty="0"/>
              <a:t>Een bedrijf moet zich afvragen wat voor soort specifieke ervaring het wil bieden. Door naar alle </a:t>
            </a:r>
            <a:r>
              <a:rPr lang="en-US" dirty="0"/>
              <a:t>vier de domeinen en de behoeften van de gast </a:t>
            </a:r>
            <a:r>
              <a:rPr lang="en-GB" dirty="0"/>
              <a:t>te kijken</a:t>
            </a:r>
            <a:r>
              <a:rPr lang="en-US" dirty="0"/>
              <a:t>, kan een bedrijf zijn </a:t>
            </a:r>
            <a:r>
              <a:rPr lang="en-GB" dirty="0"/>
              <a:t>ideale ervaring </a:t>
            </a:r>
            <a:r>
              <a:rPr lang="en-US" dirty="0"/>
              <a:t>vinden</a:t>
            </a:r>
            <a:r>
              <a:rPr lang="en-GB" dirty="0"/>
              <a:t>.</a:t>
            </a:r>
          </a:p>
          <a:p>
            <a:pPr>
              <a:lnSpc>
                <a:spcPts val="2340"/>
              </a:lnSpc>
              <a:buClr>
                <a:srgbClr val="64AFAF"/>
              </a:buClr>
            </a:pPr>
            <a:endParaRPr lang="en-GB" dirty="0"/>
          </a:p>
        </p:txBody>
      </p:sp>
      <p:sp>
        <p:nvSpPr>
          <p:cNvPr id="12" name="Text Placeholder 6">
            <a:extLst>
              <a:ext uri="{FF2B5EF4-FFF2-40B4-BE49-F238E27FC236}">
                <a16:creationId xmlns:a16="http://schemas.microsoft.com/office/drawing/2014/main" id="{78AB25A7-5DAF-2141-CEDD-1BDA09A01252}"/>
              </a:ext>
            </a:extLst>
          </p:cNvPr>
          <p:cNvSpPr txBox="1">
            <a:spLocks/>
          </p:cNvSpPr>
          <p:nvPr/>
        </p:nvSpPr>
        <p:spPr>
          <a:xfrm>
            <a:off x="485146" y="1701588"/>
            <a:ext cx="543351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Waarom een gast voor uw accommodatie zou kiezen in plaats van voor andere accommodaties</a:t>
            </a:r>
          </a:p>
        </p:txBody>
      </p:sp>
      <p:sp>
        <p:nvSpPr>
          <p:cNvPr id="19" name="Slide Number Placeholder 5">
            <a:extLst>
              <a:ext uri="{FF2B5EF4-FFF2-40B4-BE49-F238E27FC236}">
                <a16:creationId xmlns:a16="http://schemas.microsoft.com/office/drawing/2014/main" id="{9CF81F06-375E-6EE8-2D29-271E899E96C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grpSp>
        <p:nvGrpSpPr>
          <p:cNvPr id="20" name="Group 19">
            <a:extLst>
              <a:ext uri="{FF2B5EF4-FFF2-40B4-BE49-F238E27FC236}">
                <a16:creationId xmlns:a16="http://schemas.microsoft.com/office/drawing/2014/main" id="{42FCA055-E179-91B9-C582-1762D3053AE2}"/>
              </a:ext>
            </a:extLst>
          </p:cNvPr>
          <p:cNvGrpSpPr/>
          <p:nvPr/>
        </p:nvGrpSpPr>
        <p:grpSpPr>
          <a:xfrm>
            <a:off x="6156462" y="730117"/>
            <a:ext cx="5634864" cy="4209731"/>
            <a:chOff x="5983979" y="2501081"/>
            <a:chExt cx="5173714" cy="3865212"/>
          </a:xfrm>
        </p:grpSpPr>
        <p:cxnSp>
          <p:nvCxnSpPr>
            <p:cNvPr id="21" name="Straight Arrow Connector 20">
              <a:extLst>
                <a:ext uri="{FF2B5EF4-FFF2-40B4-BE49-F238E27FC236}">
                  <a16:creationId xmlns:a16="http://schemas.microsoft.com/office/drawing/2014/main" id="{EFE792D8-07F5-2677-DB3C-5ED84260F7E4}"/>
                </a:ext>
              </a:extLst>
            </p:cNvPr>
            <p:cNvCxnSpPr>
              <a:cxnSpLocks/>
            </p:cNvCxnSpPr>
            <p:nvPr/>
          </p:nvCxnSpPr>
          <p:spPr>
            <a:xfrm>
              <a:off x="7023819" y="4247388"/>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A0583CD-5EBA-6279-CE2B-EC96BE7BCA5A}"/>
                </a:ext>
              </a:extLst>
            </p:cNvPr>
            <p:cNvCxnSpPr>
              <a:cxnSpLocks/>
            </p:cNvCxnSpPr>
            <p:nvPr/>
          </p:nvCxnSpPr>
          <p:spPr>
            <a:xfrm rot="5400000">
              <a:off x="7006996" y="4309157"/>
              <a:ext cx="3108540" cy="0"/>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053A064-BF7F-0029-CA04-0DFA188D77D6}"/>
                </a:ext>
              </a:extLst>
            </p:cNvPr>
            <p:cNvGrpSpPr/>
            <p:nvPr/>
          </p:nvGrpSpPr>
          <p:grpSpPr>
            <a:xfrm>
              <a:off x="5983979" y="2501081"/>
              <a:ext cx="5173714" cy="3865212"/>
              <a:chOff x="6761184" y="2479825"/>
              <a:chExt cx="4368370" cy="3263552"/>
            </a:xfrm>
          </p:grpSpPr>
          <p:sp>
            <p:nvSpPr>
              <p:cNvPr id="29" name="Freeform 28">
                <a:extLst>
                  <a:ext uri="{FF2B5EF4-FFF2-40B4-BE49-F238E27FC236}">
                    <a16:creationId xmlns:a16="http://schemas.microsoft.com/office/drawing/2014/main" id="{809DB066-0D61-06EF-96D3-997FE7F631E4}"/>
                  </a:ext>
                </a:extLst>
              </p:cNvPr>
              <p:cNvSpPr/>
              <p:nvPr/>
            </p:nvSpPr>
            <p:spPr>
              <a:xfrm>
                <a:off x="8978402" y="2814887"/>
                <a:ext cx="1123760" cy="1095852"/>
              </a:xfrm>
              <a:custGeom>
                <a:avLst/>
                <a:gdLst>
                  <a:gd name="connsiteX0" fmla="*/ 0 w 1123760"/>
                  <a:gd name="connsiteY0" fmla="*/ 0 h 1095852"/>
                  <a:gd name="connsiteX1" fmla="*/ 78222 w 1123760"/>
                  <a:gd name="connsiteY1" fmla="*/ 3908 h 1095852"/>
                  <a:gd name="connsiteX2" fmla="*/ 1120671 w 1123760"/>
                  <a:gd name="connsiteY2" fmla="*/ 1035328 h 1095852"/>
                  <a:gd name="connsiteX3" fmla="*/ 1123760 w 1123760"/>
                  <a:gd name="connsiteY3" fmla="*/ 1095852 h 1095852"/>
                  <a:gd name="connsiteX4" fmla="*/ 0 w 1123760"/>
                  <a:gd name="connsiteY4" fmla="*/ 1095852 h 1095852"/>
                  <a:gd name="connsiteX5" fmla="*/ 0 w 1123760"/>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60" h="1095852">
                    <a:moveTo>
                      <a:pt x="0" y="0"/>
                    </a:moveTo>
                    <a:lnTo>
                      <a:pt x="78222" y="3908"/>
                    </a:lnTo>
                    <a:cubicBezTo>
                      <a:pt x="627876" y="59138"/>
                      <a:pt x="1064851" y="491489"/>
                      <a:pt x="1120671" y="1035328"/>
                    </a:cubicBezTo>
                    <a:lnTo>
                      <a:pt x="1123760" y="1095852"/>
                    </a:lnTo>
                    <a:lnTo>
                      <a:pt x="0" y="1095852"/>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0" name="Freeform 29">
                <a:extLst>
                  <a:ext uri="{FF2B5EF4-FFF2-40B4-BE49-F238E27FC236}">
                    <a16:creationId xmlns:a16="http://schemas.microsoft.com/office/drawing/2014/main" id="{CFD96876-086F-07BC-48C6-BE7C9042F82B}"/>
                  </a:ext>
                </a:extLst>
              </p:cNvPr>
              <p:cNvSpPr/>
              <p:nvPr/>
            </p:nvSpPr>
            <p:spPr>
              <a:xfrm>
                <a:off x="7772266" y="2814887"/>
                <a:ext cx="1123758" cy="1095852"/>
              </a:xfrm>
              <a:custGeom>
                <a:avLst/>
                <a:gdLst>
                  <a:gd name="connsiteX0" fmla="*/ 1123758 w 1123758"/>
                  <a:gd name="connsiteY0" fmla="*/ 0 h 1095852"/>
                  <a:gd name="connsiteX1" fmla="*/ 1123758 w 1123758"/>
                  <a:gd name="connsiteY1" fmla="*/ 1095852 h 1095852"/>
                  <a:gd name="connsiteX2" fmla="*/ 0 w 1123758"/>
                  <a:gd name="connsiteY2" fmla="*/ 1095852 h 1095852"/>
                  <a:gd name="connsiteX3" fmla="*/ 3089 w 1123758"/>
                  <a:gd name="connsiteY3" fmla="*/ 1035328 h 1095852"/>
                  <a:gd name="connsiteX4" fmla="*/ 1045538 w 1123758"/>
                  <a:gd name="connsiteY4" fmla="*/ 3908 h 1095852"/>
                  <a:gd name="connsiteX5" fmla="*/ 1123758 w 1123758"/>
                  <a:gd name="connsiteY5" fmla="*/ 0 h 109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3758" h="1095852">
                    <a:moveTo>
                      <a:pt x="1123758" y="0"/>
                    </a:moveTo>
                    <a:lnTo>
                      <a:pt x="1123758" y="1095852"/>
                    </a:lnTo>
                    <a:lnTo>
                      <a:pt x="0" y="1095852"/>
                    </a:lnTo>
                    <a:lnTo>
                      <a:pt x="3089" y="1035328"/>
                    </a:lnTo>
                    <a:cubicBezTo>
                      <a:pt x="58909" y="491489"/>
                      <a:pt x="495885" y="59138"/>
                      <a:pt x="1045538" y="3908"/>
                    </a:cubicBezTo>
                    <a:lnTo>
                      <a:pt x="1123758"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1" name="Freeform 30">
                <a:extLst>
                  <a:ext uri="{FF2B5EF4-FFF2-40B4-BE49-F238E27FC236}">
                    <a16:creationId xmlns:a16="http://schemas.microsoft.com/office/drawing/2014/main" id="{F94DA86C-F110-3643-62F0-54A89F21C99F}"/>
                  </a:ext>
                </a:extLst>
              </p:cNvPr>
              <p:cNvSpPr/>
              <p:nvPr/>
            </p:nvSpPr>
            <p:spPr>
              <a:xfrm>
                <a:off x="7770589" y="3993117"/>
                <a:ext cx="1125435" cy="1128718"/>
              </a:xfrm>
              <a:custGeom>
                <a:avLst/>
                <a:gdLst>
                  <a:gd name="connsiteX0" fmla="*/ 0 w 1125435"/>
                  <a:gd name="connsiteY0" fmla="*/ 0 h 1128718"/>
                  <a:gd name="connsiteX1" fmla="*/ 1125435 w 1125435"/>
                  <a:gd name="connsiteY1" fmla="*/ 0 h 1128718"/>
                  <a:gd name="connsiteX2" fmla="*/ 1125435 w 1125435"/>
                  <a:gd name="connsiteY2" fmla="*/ 1128718 h 1128718"/>
                  <a:gd name="connsiteX3" fmla="*/ 1047215 w 1125435"/>
                  <a:gd name="connsiteY3" fmla="*/ 1124810 h 1128718"/>
                  <a:gd name="connsiteX4" fmla="*/ 4766 w 1125435"/>
                  <a:gd name="connsiteY4" fmla="*/ 93390 h 1128718"/>
                  <a:gd name="connsiteX5" fmla="*/ 0 w 1125435"/>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5" h="1128718">
                    <a:moveTo>
                      <a:pt x="0" y="0"/>
                    </a:moveTo>
                    <a:lnTo>
                      <a:pt x="1125435" y="0"/>
                    </a:lnTo>
                    <a:lnTo>
                      <a:pt x="1125435" y="1128718"/>
                    </a:lnTo>
                    <a:lnTo>
                      <a:pt x="1047215" y="1124810"/>
                    </a:lnTo>
                    <a:cubicBezTo>
                      <a:pt x="497562" y="1069581"/>
                      <a:pt x="60586" y="637229"/>
                      <a:pt x="4766" y="93390"/>
                    </a:cubicBez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2" name="Freeform 31">
                <a:extLst>
                  <a:ext uri="{FF2B5EF4-FFF2-40B4-BE49-F238E27FC236}">
                    <a16:creationId xmlns:a16="http://schemas.microsoft.com/office/drawing/2014/main" id="{2EF0625E-EE67-5337-0E88-3938D0856621}"/>
                  </a:ext>
                </a:extLst>
              </p:cNvPr>
              <p:cNvSpPr/>
              <p:nvPr/>
            </p:nvSpPr>
            <p:spPr>
              <a:xfrm>
                <a:off x="8978402" y="3993117"/>
                <a:ext cx="1125437" cy="1128718"/>
              </a:xfrm>
              <a:custGeom>
                <a:avLst/>
                <a:gdLst>
                  <a:gd name="connsiteX0" fmla="*/ 0 w 1125437"/>
                  <a:gd name="connsiteY0" fmla="*/ 0 h 1128718"/>
                  <a:gd name="connsiteX1" fmla="*/ 1125437 w 1125437"/>
                  <a:gd name="connsiteY1" fmla="*/ 0 h 1128718"/>
                  <a:gd name="connsiteX2" fmla="*/ 1120671 w 1125437"/>
                  <a:gd name="connsiteY2" fmla="*/ 93390 h 1128718"/>
                  <a:gd name="connsiteX3" fmla="*/ 78222 w 1125437"/>
                  <a:gd name="connsiteY3" fmla="*/ 1124810 h 1128718"/>
                  <a:gd name="connsiteX4" fmla="*/ 0 w 1125437"/>
                  <a:gd name="connsiteY4" fmla="*/ 1128718 h 1128718"/>
                  <a:gd name="connsiteX5" fmla="*/ 0 w 1125437"/>
                  <a:gd name="connsiteY5" fmla="*/ 0 h 11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5437" h="1128718">
                    <a:moveTo>
                      <a:pt x="0" y="0"/>
                    </a:moveTo>
                    <a:lnTo>
                      <a:pt x="1125437" y="0"/>
                    </a:lnTo>
                    <a:lnTo>
                      <a:pt x="1120671" y="93390"/>
                    </a:lnTo>
                    <a:cubicBezTo>
                      <a:pt x="1064851" y="637229"/>
                      <a:pt x="627876" y="1069581"/>
                      <a:pt x="78222" y="1124810"/>
                    </a:cubicBezTo>
                    <a:lnTo>
                      <a:pt x="0" y="1128718"/>
                    </a:lnTo>
                    <a:lnTo>
                      <a:pt x="0" y="0"/>
                    </a:lnTo>
                    <a:close/>
                  </a:path>
                </a:pathLst>
              </a:custGeom>
              <a:solidFill>
                <a:srgbClr val="64AFA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550"/>
              </a:p>
            </p:txBody>
          </p:sp>
          <p:sp>
            <p:nvSpPr>
              <p:cNvPr id="33" name="Oval 32">
                <a:extLst>
                  <a:ext uri="{FF2B5EF4-FFF2-40B4-BE49-F238E27FC236}">
                    <a16:creationId xmlns:a16="http://schemas.microsoft.com/office/drawing/2014/main" id="{B16492C7-0985-CC2F-431A-B387818F3E80}"/>
                  </a:ext>
                </a:extLst>
              </p:cNvPr>
              <p:cNvSpPr/>
              <p:nvPr/>
            </p:nvSpPr>
            <p:spPr>
              <a:xfrm>
                <a:off x="8532188" y="3567621"/>
                <a:ext cx="810051" cy="801481"/>
              </a:xfrm>
              <a:prstGeom prst="ellipse">
                <a:avLst/>
              </a:prstGeom>
              <a:solidFill>
                <a:schemeClr val="bg1"/>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34" name="TextBox 33">
                <a:extLst>
                  <a:ext uri="{FF2B5EF4-FFF2-40B4-BE49-F238E27FC236}">
                    <a16:creationId xmlns:a16="http://schemas.microsoft.com/office/drawing/2014/main" id="{6490C8C7-7BF4-B17E-CF69-671D6682DD35}"/>
                  </a:ext>
                </a:extLst>
              </p:cNvPr>
              <p:cNvSpPr txBox="1"/>
              <p:nvPr/>
            </p:nvSpPr>
            <p:spPr>
              <a:xfrm>
                <a:off x="7770588" y="3305148"/>
                <a:ext cx="1269245" cy="262461"/>
              </a:xfrm>
              <a:prstGeom prst="rect">
                <a:avLst/>
              </a:prstGeom>
              <a:noFill/>
            </p:spPr>
            <p:txBody>
              <a:bodyPr wrap="square">
                <a:spAutoFit/>
              </a:bodyPr>
              <a:lstStyle/>
              <a:p>
                <a:pPr algn="ctr"/>
                <a:r>
                  <a:rPr lang="en-GB" sz="1550" b="1" dirty="0">
                    <a:solidFill>
                      <a:schemeClr val="bg1"/>
                    </a:solidFill>
                  </a:rPr>
                  <a:t>Entertainment</a:t>
                </a:r>
                <a:endParaRPr lang="en-US" sz="1550" dirty="0">
                  <a:solidFill>
                    <a:schemeClr val="bg1"/>
                  </a:solidFill>
                </a:endParaRPr>
              </a:p>
            </p:txBody>
          </p:sp>
          <p:sp>
            <p:nvSpPr>
              <p:cNvPr id="35" name="TextBox 34">
                <a:extLst>
                  <a:ext uri="{FF2B5EF4-FFF2-40B4-BE49-F238E27FC236}">
                    <a16:creationId xmlns:a16="http://schemas.microsoft.com/office/drawing/2014/main" id="{DEE17099-28E0-CD74-F711-CDB8418F9B17}"/>
                  </a:ext>
                </a:extLst>
              </p:cNvPr>
              <p:cNvSpPr txBox="1"/>
              <p:nvPr/>
            </p:nvSpPr>
            <p:spPr>
              <a:xfrm>
                <a:off x="8844045" y="3282000"/>
                <a:ext cx="1269245" cy="262461"/>
              </a:xfrm>
              <a:prstGeom prst="rect">
                <a:avLst/>
              </a:prstGeom>
              <a:noFill/>
            </p:spPr>
            <p:txBody>
              <a:bodyPr wrap="square">
                <a:spAutoFit/>
              </a:bodyPr>
              <a:lstStyle/>
              <a:p>
                <a:pPr algn="ctr"/>
                <a:r>
                  <a:rPr lang="en-GB" sz="1550" b="1" dirty="0">
                    <a:solidFill>
                      <a:schemeClr val="bg1"/>
                    </a:solidFill>
                  </a:rPr>
                  <a:t>Educatief</a:t>
                </a:r>
                <a:endParaRPr lang="en-US" sz="1550" dirty="0">
                  <a:solidFill>
                    <a:schemeClr val="bg1"/>
                  </a:solidFill>
                </a:endParaRPr>
              </a:p>
            </p:txBody>
          </p:sp>
          <p:sp>
            <p:nvSpPr>
              <p:cNvPr id="36" name="TextBox 35">
                <a:extLst>
                  <a:ext uri="{FF2B5EF4-FFF2-40B4-BE49-F238E27FC236}">
                    <a16:creationId xmlns:a16="http://schemas.microsoft.com/office/drawing/2014/main" id="{0CDED9F0-B7C3-5334-1867-BA5D6ED4CBEE}"/>
                  </a:ext>
                </a:extLst>
              </p:cNvPr>
              <p:cNvSpPr txBox="1"/>
              <p:nvPr/>
            </p:nvSpPr>
            <p:spPr>
              <a:xfrm>
                <a:off x="7822567" y="4363948"/>
                <a:ext cx="1269245" cy="453341"/>
              </a:xfrm>
              <a:prstGeom prst="rect">
                <a:avLst/>
              </a:prstGeom>
              <a:noFill/>
            </p:spPr>
            <p:txBody>
              <a:bodyPr wrap="square">
                <a:spAutoFit/>
              </a:bodyPr>
              <a:lstStyle/>
              <a:p>
                <a:pPr algn="ctr"/>
                <a:r>
                  <a:rPr lang="en-GB" sz="1550" b="1" dirty="0" err="1">
                    <a:solidFill>
                      <a:schemeClr val="bg1"/>
                    </a:solidFill>
                  </a:rPr>
                  <a:t>Esthetisch</a:t>
                </a:r>
                <a:r>
                  <a:rPr lang="en-GB" sz="1550" b="1" dirty="0">
                    <a:solidFill>
                      <a:schemeClr val="bg1"/>
                    </a:solidFill>
                  </a:rPr>
                  <a:t> </a:t>
                </a:r>
              </a:p>
              <a:p>
                <a:pPr algn="ctr"/>
                <a:endParaRPr lang="en-US" sz="1550" dirty="0">
                  <a:solidFill>
                    <a:schemeClr val="bg1"/>
                  </a:solidFill>
                </a:endParaRPr>
              </a:p>
            </p:txBody>
          </p:sp>
          <p:sp>
            <p:nvSpPr>
              <p:cNvPr id="37" name="TextBox 36">
                <a:extLst>
                  <a:ext uri="{FF2B5EF4-FFF2-40B4-BE49-F238E27FC236}">
                    <a16:creationId xmlns:a16="http://schemas.microsoft.com/office/drawing/2014/main" id="{EEEEA580-8201-484E-3EF6-F026A86B4E79}"/>
                  </a:ext>
                </a:extLst>
              </p:cNvPr>
              <p:cNvSpPr txBox="1"/>
              <p:nvPr/>
            </p:nvSpPr>
            <p:spPr>
              <a:xfrm>
                <a:off x="8896024" y="4372074"/>
                <a:ext cx="1269245" cy="262461"/>
              </a:xfrm>
              <a:prstGeom prst="rect">
                <a:avLst/>
              </a:prstGeom>
              <a:noFill/>
            </p:spPr>
            <p:txBody>
              <a:bodyPr wrap="square">
                <a:spAutoFit/>
              </a:bodyPr>
              <a:lstStyle/>
              <a:p>
                <a:pPr algn="ctr"/>
                <a:r>
                  <a:rPr lang="en-GB" sz="1550" b="1" dirty="0">
                    <a:solidFill>
                      <a:schemeClr val="bg1"/>
                    </a:solidFill>
                  </a:rPr>
                  <a:t>Ontspannend</a:t>
                </a:r>
                <a:endParaRPr lang="en-US" sz="1550" dirty="0">
                  <a:solidFill>
                    <a:schemeClr val="bg1"/>
                  </a:solidFill>
                </a:endParaRPr>
              </a:p>
            </p:txBody>
          </p:sp>
          <p:sp>
            <p:nvSpPr>
              <p:cNvPr id="38" name="TextBox 37">
                <a:extLst>
                  <a:ext uri="{FF2B5EF4-FFF2-40B4-BE49-F238E27FC236}">
                    <a16:creationId xmlns:a16="http://schemas.microsoft.com/office/drawing/2014/main" id="{2FA7EFE7-6280-0526-4D3F-7D7B6AE1905A}"/>
                  </a:ext>
                </a:extLst>
              </p:cNvPr>
              <p:cNvSpPr txBox="1"/>
              <p:nvPr/>
            </p:nvSpPr>
            <p:spPr>
              <a:xfrm>
                <a:off x="8492691" y="5290036"/>
                <a:ext cx="882172" cy="453341"/>
              </a:xfrm>
              <a:prstGeom prst="rect">
                <a:avLst/>
              </a:prstGeom>
              <a:noFill/>
            </p:spPr>
            <p:txBody>
              <a:bodyPr wrap="square">
                <a:spAutoFit/>
              </a:bodyPr>
              <a:lstStyle/>
              <a:p>
                <a:pPr algn="ctr"/>
                <a:r>
                  <a:rPr lang="en-GB" sz="1550" b="1" dirty="0">
                    <a:solidFill>
                      <a:srgbClr val="414141"/>
                    </a:solidFill>
                  </a:rPr>
                  <a:t>Onderdompeling</a:t>
                </a:r>
              </a:p>
              <a:p>
                <a:pPr algn="ctr"/>
                <a:endParaRPr lang="en-US" sz="1550" dirty="0">
                  <a:solidFill>
                    <a:srgbClr val="414141"/>
                  </a:solidFill>
                </a:endParaRPr>
              </a:p>
            </p:txBody>
          </p:sp>
          <p:sp>
            <p:nvSpPr>
              <p:cNvPr id="39" name="TextBox 38">
                <a:extLst>
                  <a:ext uri="{FF2B5EF4-FFF2-40B4-BE49-F238E27FC236}">
                    <a16:creationId xmlns:a16="http://schemas.microsoft.com/office/drawing/2014/main" id="{0D9AEB92-7184-28BE-1766-4B2AA82C6781}"/>
                  </a:ext>
                </a:extLst>
              </p:cNvPr>
              <p:cNvSpPr txBox="1"/>
              <p:nvPr/>
            </p:nvSpPr>
            <p:spPr>
              <a:xfrm>
                <a:off x="8445850" y="2479825"/>
                <a:ext cx="975855" cy="453341"/>
              </a:xfrm>
              <a:prstGeom prst="rect">
                <a:avLst/>
              </a:prstGeom>
              <a:noFill/>
            </p:spPr>
            <p:txBody>
              <a:bodyPr wrap="square">
                <a:spAutoFit/>
              </a:bodyPr>
              <a:lstStyle/>
              <a:p>
                <a:pPr algn="ctr"/>
                <a:r>
                  <a:rPr lang="en-GB" sz="1550" b="1" dirty="0">
                    <a:solidFill>
                      <a:srgbClr val="414141"/>
                    </a:solidFill>
                  </a:rPr>
                  <a:t>Absorptie</a:t>
                </a:r>
              </a:p>
              <a:p>
                <a:pPr algn="ctr"/>
                <a:endParaRPr lang="en-US" sz="1550" dirty="0">
                  <a:solidFill>
                    <a:srgbClr val="414141"/>
                  </a:solidFill>
                </a:endParaRPr>
              </a:p>
            </p:txBody>
          </p:sp>
          <p:sp>
            <p:nvSpPr>
              <p:cNvPr id="40" name="TextBox 39">
                <a:extLst>
                  <a:ext uri="{FF2B5EF4-FFF2-40B4-BE49-F238E27FC236}">
                    <a16:creationId xmlns:a16="http://schemas.microsoft.com/office/drawing/2014/main" id="{17F7D353-DFA4-B6BB-ABD7-69B25F19C23D}"/>
                  </a:ext>
                </a:extLst>
              </p:cNvPr>
              <p:cNvSpPr txBox="1"/>
              <p:nvPr/>
            </p:nvSpPr>
            <p:spPr>
              <a:xfrm>
                <a:off x="6761184" y="3656519"/>
                <a:ext cx="975855" cy="644222"/>
              </a:xfrm>
              <a:prstGeom prst="rect">
                <a:avLst/>
              </a:prstGeom>
              <a:noFill/>
            </p:spPr>
            <p:txBody>
              <a:bodyPr wrap="square">
                <a:spAutoFit/>
              </a:bodyPr>
              <a:lstStyle/>
              <a:p>
                <a:pPr algn="ctr"/>
                <a:r>
                  <a:rPr lang="en-GB" sz="1550" b="1" dirty="0">
                    <a:solidFill>
                      <a:srgbClr val="414141"/>
                    </a:solidFill>
                  </a:rPr>
                  <a:t>Passieve absorptie </a:t>
                </a:r>
              </a:p>
              <a:p>
                <a:pPr algn="ctr"/>
                <a:endParaRPr lang="en-US" sz="1550" dirty="0">
                  <a:solidFill>
                    <a:srgbClr val="414141"/>
                  </a:solidFill>
                </a:endParaRPr>
              </a:p>
            </p:txBody>
          </p:sp>
          <p:sp>
            <p:nvSpPr>
              <p:cNvPr id="41" name="TextBox 40">
                <a:extLst>
                  <a:ext uri="{FF2B5EF4-FFF2-40B4-BE49-F238E27FC236}">
                    <a16:creationId xmlns:a16="http://schemas.microsoft.com/office/drawing/2014/main" id="{2FF2D108-8F78-5361-A085-B4AB829BF2D1}"/>
                  </a:ext>
                </a:extLst>
              </p:cNvPr>
              <p:cNvSpPr txBox="1"/>
              <p:nvPr/>
            </p:nvSpPr>
            <p:spPr>
              <a:xfrm>
                <a:off x="10153699" y="3656519"/>
                <a:ext cx="975855" cy="644222"/>
              </a:xfrm>
              <a:prstGeom prst="rect">
                <a:avLst/>
              </a:prstGeom>
              <a:noFill/>
            </p:spPr>
            <p:txBody>
              <a:bodyPr wrap="square">
                <a:spAutoFit/>
              </a:bodyPr>
              <a:lstStyle/>
              <a:p>
                <a:pPr algn="ctr"/>
                <a:r>
                  <a:rPr lang="en-GB" sz="1550" b="1" dirty="0">
                    <a:solidFill>
                      <a:srgbClr val="414141"/>
                    </a:solidFill>
                  </a:rPr>
                  <a:t>Actieve absorptie </a:t>
                </a:r>
              </a:p>
              <a:p>
                <a:pPr algn="ctr"/>
                <a:endParaRPr lang="en-US" sz="1550" dirty="0">
                  <a:solidFill>
                    <a:srgbClr val="414141"/>
                  </a:solidFill>
                </a:endParaRPr>
              </a:p>
            </p:txBody>
          </p:sp>
        </p:grpSp>
        <p:sp>
          <p:nvSpPr>
            <p:cNvPr id="24" name="TextBox 23">
              <a:extLst>
                <a:ext uri="{FF2B5EF4-FFF2-40B4-BE49-F238E27FC236}">
                  <a16:creationId xmlns:a16="http://schemas.microsoft.com/office/drawing/2014/main" id="{663839E3-C958-F5C0-61E6-C22A00460B62}"/>
                </a:ext>
              </a:extLst>
            </p:cNvPr>
            <p:cNvSpPr txBox="1"/>
            <p:nvPr/>
          </p:nvSpPr>
          <p:spPr>
            <a:xfrm>
              <a:off x="8081483" y="3963976"/>
              <a:ext cx="959389" cy="541510"/>
            </a:xfrm>
            <a:prstGeom prst="rect">
              <a:avLst/>
            </a:prstGeom>
            <a:noFill/>
          </p:spPr>
          <p:txBody>
            <a:bodyPr wrap="square">
              <a:spAutoFit/>
            </a:bodyPr>
            <a:lstStyle/>
            <a:p>
              <a:pPr algn="ctr">
                <a:lnSpc>
                  <a:spcPts val="1860"/>
                </a:lnSpc>
              </a:pPr>
              <a:r>
                <a:rPr lang="en-GB" sz="2100" b="1" dirty="0">
                  <a:solidFill>
                    <a:srgbClr val="414141"/>
                  </a:solidFill>
                </a:rPr>
                <a:t>Vier rijken</a:t>
              </a:r>
              <a:endParaRPr lang="en-US" sz="2100" dirty="0">
                <a:solidFill>
                  <a:srgbClr val="414141"/>
                </a:solidFill>
              </a:endParaRPr>
            </a:p>
          </p:txBody>
        </p:sp>
        <p:pic>
          <p:nvPicPr>
            <p:cNvPr id="25" name="Graphic 24" descr="Hike outline">
              <a:extLst>
                <a:ext uri="{FF2B5EF4-FFF2-40B4-BE49-F238E27FC236}">
                  <a16:creationId xmlns:a16="http://schemas.microsoft.com/office/drawing/2014/main" id="{443FDDE0-A717-A384-3969-8F54B07A1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55133" y="5008931"/>
              <a:ext cx="645869" cy="645869"/>
            </a:xfrm>
            <a:prstGeom prst="rect">
              <a:avLst/>
            </a:prstGeom>
          </p:spPr>
        </p:pic>
        <p:pic>
          <p:nvPicPr>
            <p:cNvPr id="26" name="Graphic 25" descr="Easel outline">
              <a:extLst>
                <a:ext uri="{FF2B5EF4-FFF2-40B4-BE49-F238E27FC236}">
                  <a16:creationId xmlns:a16="http://schemas.microsoft.com/office/drawing/2014/main" id="{725AAB32-0AD3-9925-B13F-6F20755E4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7107" y="2937360"/>
              <a:ext cx="549317" cy="549317"/>
            </a:xfrm>
            <a:prstGeom prst="rect">
              <a:avLst/>
            </a:prstGeom>
          </p:spPr>
        </p:pic>
        <p:pic>
          <p:nvPicPr>
            <p:cNvPr id="27" name="Graphic 26" descr="Homeopathy outline">
              <a:extLst>
                <a:ext uri="{FF2B5EF4-FFF2-40B4-BE49-F238E27FC236}">
                  <a16:creationId xmlns:a16="http://schemas.microsoft.com/office/drawing/2014/main" id="{8ACDD52C-C28B-8D90-E3D1-A7959D724D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8592044" y="5030549"/>
              <a:ext cx="702526" cy="702526"/>
            </a:xfrm>
            <a:prstGeom prst="rect">
              <a:avLst/>
            </a:prstGeom>
          </p:spPr>
        </p:pic>
        <p:pic>
          <p:nvPicPr>
            <p:cNvPr id="28" name="Graphic 27" descr="Drama outline">
              <a:extLst>
                <a:ext uri="{FF2B5EF4-FFF2-40B4-BE49-F238E27FC236}">
                  <a16:creationId xmlns:a16="http://schemas.microsoft.com/office/drawing/2014/main" id="{A967A010-351C-5686-E81E-3BD93392CD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92482" y="2827913"/>
              <a:ext cx="651446" cy="651446"/>
            </a:xfrm>
            <a:prstGeom prst="rect">
              <a:avLst/>
            </a:prstGeom>
          </p:spPr>
        </p:pic>
      </p:grpSp>
    </p:spTree>
    <p:extLst>
      <p:ext uri="{BB962C8B-B14F-4D97-AF65-F5344CB8AC3E}">
        <p14:creationId xmlns:p14="http://schemas.microsoft.com/office/powerpoint/2010/main" val="17280684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7C86-1210-FF76-2A4B-40358EAA786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F4C35AF-A450-34ED-2646-DE97107A9BBC}"/>
              </a:ext>
            </a:extLst>
          </p:cNvPr>
          <p:cNvSpPr>
            <a:spLocks noGrp="1"/>
          </p:cNvSpPr>
          <p:nvPr>
            <p:ph type="body" sz="quarter" idx="16"/>
          </p:nvPr>
        </p:nvSpPr>
        <p:spPr>
          <a:xfrm>
            <a:off x="653780" y="194133"/>
            <a:ext cx="9551577" cy="803654"/>
          </a:xfrm>
        </p:spPr>
        <p:txBody>
          <a:bodyPr/>
          <a:lstStyle/>
          <a:p>
            <a:pPr>
              <a:lnSpc>
                <a:spcPts val="3720"/>
              </a:lnSpc>
            </a:pPr>
            <a:r>
              <a:rPr lang="en-US" dirty="0"/>
              <a:t>Traditioneel versus op ervaring gebaseerd toerisme</a:t>
            </a:r>
          </a:p>
          <a:p>
            <a:pPr>
              <a:lnSpc>
                <a:spcPts val="3720"/>
              </a:lnSpc>
            </a:pPr>
            <a:endParaRPr lang="en-US" dirty="0"/>
          </a:p>
        </p:txBody>
      </p:sp>
      <p:sp>
        <p:nvSpPr>
          <p:cNvPr id="6" name="Text Placeholder 5">
            <a:extLst>
              <a:ext uri="{FF2B5EF4-FFF2-40B4-BE49-F238E27FC236}">
                <a16:creationId xmlns:a16="http://schemas.microsoft.com/office/drawing/2014/main" id="{3BF7891E-5682-DF8A-AFA2-822050E7414E}"/>
              </a:ext>
            </a:extLst>
          </p:cNvPr>
          <p:cNvSpPr>
            <a:spLocks noGrp="1"/>
          </p:cNvSpPr>
          <p:nvPr>
            <p:ph type="body" sz="quarter" idx="19"/>
          </p:nvPr>
        </p:nvSpPr>
        <p:spPr>
          <a:xfrm>
            <a:off x="653781" y="1847469"/>
            <a:ext cx="3060969" cy="803654"/>
          </a:xfrm>
        </p:spPr>
        <p:txBody>
          <a:bodyPr/>
          <a:lstStyle/>
          <a:p>
            <a:pPr>
              <a:lnSpc>
                <a:spcPts val="2900"/>
              </a:lnSpc>
            </a:pPr>
            <a:r>
              <a:rPr lang="en-US" dirty="0"/>
              <a:t>Wat voor soort ervaring biedt u aan? </a:t>
            </a:r>
          </a:p>
          <a:p>
            <a:pPr>
              <a:lnSpc>
                <a:spcPts val="2900"/>
              </a:lnSpc>
            </a:pPr>
            <a:endParaRPr lang="en-US" dirty="0"/>
          </a:p>
          <a:p>
            <a:pPr>
              <a:lnSpc>
                <a:spcPts val="2900"/>
              </a:lnSpc>
            </a:pPr>
            <a:r>
              <a:rPr lang="en-US" dirty="0"/>
              <a:t>Verkoopt u een kamer of een verhaal?</a:t>
            </a:r>
          </a:p>
          <a:p>
            <a:pPr>
              <a:lnSpc>
                <a:spcPts val="2900"/>
              </a:lnSpc>
            </a:pPr>
            <a:endParaRPr lang="en-US" dirty="0"/>
          </a:p>
        </p:txBody>
      </p:sp>
      <p:cxnSp>
        <p:nvCxnSpPr>
          <p:cNvPr id="2" name="Straight Connector 1">
            <a:extLst>
              <a:ext uri="{FF2B5EF4-FFF2-40B4-BE49-F238E27FC236}">
                <a16:creationId xmlns:a16="http://schemas.microsoft.com/office/drawing/2014/main" id="{F858C9A1-EC1C-8390-451F-C3BA11538359}"/>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9542EBE-A00E-743B-656B-53D05286DD1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sp>
        <p:nvSpPr>
          <p:cNvPr id="15" name="Freeform 14">
            <a:extLst>
              <a:ext uri="{FF2B5EF4-FFF2-40B4-BE49-F238E27FC236}">
                <a16:creationId xmlns:a16="http://schemas.microsoft.com/office/drawing/2014/main" id="{2865173A-1138-D2C6-9525-279A5F31637A}"/>
              </a:ext>
            </a:extLst>
          </p:cNvPr>
          <p:cNvSpPr/>
          <p:nvPr/>
        </p:nvSpPr>
        <p:spPr>
          <a:xfrm rot="5400000" flipH="1">
            <a:off x="5053579" y="670475"/>
            <a:ext cx="5392151" cy="6982898"/>
          </a:xfrm>
          <a:custGeom>
            <a:avLst/>
            <a:gdLst>
              <a:gd name="connsiteX0" fmla="*/ 5392151 w 5392151"/>
              <a:gd name="connsiteY0" fmla="*/ 6402654 h 6982898"/>
              <a:gd name="connsiteX1" fmla="*/ 5392151 w 5392151"/>
              <a:gd name="connsiteY1" fmla="*/ 5625199 h 6982898"/>
              <a:gd name="connsiteX2" fmla="*/ 5392151 w 5392151"/>
              <a:gd name="connsiteY2" fmla="*/ 5506935 h 6982898"/>
              <a:gd name="connsiteX3" fmla="*/ 5392151 w 5392151"/>
              <a:gd name="connsiteY3" fmla="*/ 4729480 h 6982898"/>
              <a:gd name="connsiteX4" fmla="*/ 5392151 w 5392151"/>
              <a:gd name="connsiteY4" fmla="*/ 1673175 h 6982898"/>
              <a:gd name="connsiteX5" fmla="*/ 5392151 w 5392151"/>
              <a:gd name="connsiteY5" fmla="*/ 895720 h 6982898"/>
              <a:gd name="connsiteX6" fmla="*/ 5392151 w 5392151"/>
              <a:gd name="connsiteY6" fmla="*/ 777458 h 6982898"/>
              <a:gd name="connsiteX7" fmla="*/ 5392151 w 5392151"/>
              <a:gd name="connsiteY7" fmla="*/ 3 h 6982898"/>
              <a:gd name="connsiteX8" fmla="*/ 4651387 w 5392151"/>
              <a:gd name="connsiteY8" fmla="*/ 3 h 6982898"/>
              <a:gd name="connsiteX9" fmla="*/ 4461024 w 5392151"/>
              <a:gd name="connsiteY9" fmla="*/ 3 h 6982898"/>
              <a:gd name="connsiteX10" fmla="*/ 4163408 w 5392151"/>
              <a:gd name="connsiteY10" fmla="*/ 3 h 6982898"/>
              <a:gd name="connsiteX11" fmla="*/ 3720261 w 5392151"/>
              <a:gd name="connsiteY11" fmla="*/ 3 h 6982898"/>
              <a:gd name="connsiteX12" fmla="*/ 3422644 w 5392151"/>
              <a:gd name="connsiteY12" fmla="*/ 3 h 6982898"/>
              <a:gd name="connsiteX13" fmla="*/ 3232281 w 5392151"/>
              <a:gd name="connsiteY13" fmla="*/ 3 h 6982898"/>
              <a:gd name="connsiteX14" fmla="*/ 2491518 w 5392151"/>
              <a:gd name="connsiteY14" fmla="*/ 3 h 6982898"/>
              <a:gd name="connsiteX15" fmla="*/ 1784002 w 5392151"/>
              <a:gd name="connsiteY15" fmla="*/ 3 h 6982898"/>
              <a:gd name="connsiteX16" fmla="*/ 1784002 w 5392151"/>
              <a:gd name="connsiteY16" fmla="*/ 0 h 6982898"/>
              <a:gd name="connsiteX17" fmla="*/ 1043239 w 5392151"/>
              <a:gd name="connsiteY17" fmla="*/ 0 h 6982898"/>
              <a:gd name="connsiteX18" fmla="*/ 852876 w 5392151"/>
              <a:gd name="connsiteY18" fmla="*/ 0 h 6982898"/>
              <a:gd name="connsiteX19" fmla="*/ 555259 w 5392151"/>
              <a:gd name="connsiteY19" fmla="*/ 0 h 6982898"/>
              <a:gd name="connsiteX20" fmla="*/ 112112 w 5392151"/>
              <a:gd name="connsiteY20" fmla="*/ 0 h 6982898"/>
              <a:gd name="connsiteX21" fmla="*/ 1 w 5392151"/>
              <a:gd name="connsiteY21" fmla="*/ 0 h 6982898"/>
              <a:gd name="connsiteX22" fmla="*/ 1 w 5392151"/>
              <a:gd name="connsiteY22" fmla="*/ 331291 h 6982898"/>
              <a:gd name="connsiteX23" fmla="*/ 1 w 5392151"/>
              <a:gd name="connsiteY23" fmla="*/ 1072055 h 6982898"/>
              <a:gd name="connsiteX24" fmla="*/ 1 w 5392151"/>
              <a:gd name="connsiteY24" fmla="*/ 1371571 h 6982898"/>
              <a:gd name="connsiteX25" fmla="*/ 1 w 5392151"/>
              <a:gd name="connsiteY25" fmla="*/ 2112334 h 6982898"/>
              <a:gd name="connsiteX26" fmla="*/ 1 w 5392151"/>
              <a:gd name="connsiteY26" fmla="*/ 2302697 h 6982898"/>
              <a:gd name="connsiteX27" fmla="*/ 1 w 5392151"/>
              <a:gd name="connsiteY27" fmla="*/ 2600313 h 6982898"/>
              <a:gd name="connsiteX28" fmla="*/ 1 w 5392151"/>
              <a:gd name="connsiteY28" fmla="*/ 3043460 h 6982898"/>
              <a:gd name="connsiteX29" fmla="*/ 1 w 5392151"/>
              <a:gd name="connsiteY29" fmla="*/ 3341077 h 6982898"/>
              <a:gd name="connsiteX30" fmla="*/ 1 w 5392151"/>
              <a:gd name="connsiteY30" fmla="*/ 3531440 h 6982898"/>
              <a:gd name="connsiteX31" fmla="*/ 2 w 5392151"/>
              <a:gd name="connsiteY31" fmla="*/ 4272203 h 6982898"/>
              <a:gd name="connsiteX32" fmla="*/ 0 w 5392151"/>
              <a:gd name="connsiteY32" fmla="*/ 4272203 h 6982898"/>
              <a:gd name="connsiteX33" fmla="*/ 0 w 5392151"/>
              <a:gd name="connsiteY33" fmla="*/ 4979719 h 6982898"/>
              <a:gd name="connsiteX34" fmla="*/ 0 w 5392151"/>
              <a:gd name="connsiteY34" fmla="*/ 5720482 h 6982898"/>
              <a:gd name="connsiteX35" fmla="*/ 0 w 5392151"/>
              <a:gd name="connsiteY35" fmla="*/ 5910845 h 6982898"/>
              <a:gd name="connsiteX36" fmla="*/ 0 w 5392151"/>
              <a:gd name="connsiteY36" fmla="*/ 6208462 h 6982898"/>
              <a:gd name="connsiteX37" fmla="*/ 0 w 5392151"/>
              <a:gd name="connsiteY37" fmla="*/ 6651609 h 6982898"/>
              <a:gd name="connsiteX38" fmla="*/ 0 w 5392151"/>
              <a:gd name="connsiteY38" fmla="*/ 6949225 h 6982898"/>
              <a:gd name="connsiteX39" fmla="*/ 0 w 5392151"/>
              <a:gd name="connsiteY39" fmla="*/ 6982898 h 6982898"/>
              <a:gd name="connsiteX40" fmla="*/ 190059 w 5392151"/>
              <a:gd name="connsiteY40" fmla="*/ 6982898 h 6982898"/>
              <a:gd name="connsiteX41" fmla="*/ 190064 w 5392151"/>
              <a:gd name="connsiteY41" fmla="*/ 6982898 h 6982898"/>
              <a:gd name="connsiteX42" fmla="*/ 380422 w 5392151"/>
              <a:gd name="connsiteY42" fmla="*/ 6982898 h 6982898"/>
              <a:gd name="connsiteX43" fmla="*/ 380426 w 5392151"/>
              <a:gd name="connsiteY43" fmla="*/ 6982898 h 6982898"/>
              <a:gd name="connsiteX44" fmla="*/ 1121185 w 5392151"/>
              <a:gd name="connsiteY44" fmla="*/ 6982898 h 6982898"/>
              <a:gd name="connsiteX45" fmla="*/ 1121190 w 5392151"/>
              <a:gd name="connsiteY45" fmla="*/ 6982898 h 6982898"/>
              <a:gd name="connsiteX46" fmla="*/ 1828698 w 5392151"/>
              <a:gd name="connsiteY46" fmla="*/ 6982898 h 6982898"/>
              <a:gd name="connsiteX47" fmla="*/ 2569461 w 5392151"/>
              <a:gd name="connsiteY47" fmla="*/ 6982898 h 6982898"/>
              <a:gd name="connsiteX48" fmla="*/ 2759825 w 5392151"/>
              <a:gd name="connsiteY48" fmla="*/ 6982898 h 6982898"/>
              <a:gd name="connsiteX49" fmla="*/ 3057440 w 5392151"/>
              <a:gd name="connsiteY49" fmla="*/ 6982898 h 6982898"/>
              <a:gd name="connsiteX50" fmla="*/ 3500588 w 5392151"/>
              <a:gd name="connsiteY50" fmla="*/ 6982898 h 6982898"/>
              <a:gd name="connsiteX51" fmla="*/ 3798204 w 5392151"/>
              <a:gd name="connsiteY51" fmla="*/ 6982898 h 6982898"/>
              <a:gd name="connsiteX52" fmla="*/ 3988568 w 5392151"/>
              <a:gd name="connsiteY52" fmla="*/ 6982898 h 6982898"/>
              <a:gd name="connsiteX53" fmla="*/ 4729331 w 5392151"/>
              <a:gd name="connsiteY53" fmla="*/ 6982898 h 6982898"/>
              <a:gd name="connsiteX54" fmla="*/ 5392151 w 5392151"/>
              <a:gd name="connsiteY54" fmla="*/ 6402654 h 698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392151" h="6982898">
                <a:moveTo>
                  <a:pt x="5392151" y="6402654"/>
                </a:moveTo>
                <a:lnTo>
                  <a:pt x="5392151" y="5625199"/>
                </a:lnTo>
                <a:lnTo>
                  <a:pt x="5392151" y="5506935"/>
                </a:lnTo>
                <a:lnTo>
                  <a:pt x="5392151" y="4729480"/>
                </a:lnTo>
                <a:lnTo>
                  <a:pt x="5392151" y="1673175"/>
                </a:lnTo>
                <a:lnTo>
                  <a:pt x="5392151" y="895720"/>
                </a:lnTo>
                <a:lnTo>
                  <a:pt x="5392151" y="777458"/>
                </a:lnTo>
                <a:lnTo>
                  <a:pt x="5392151" y="3"/>
                </a:lnTo>
                <a:lnTo>
                  <a:pt x="4651387" y="3"/>
                </a:lnTo>
                <a:lnTo>
                  <a:pt x="4461024" y="3"/>
                </a:lnTo>
                <a:lnTo>
                  <a:pt x="4163408" y="3"/>
                </a:lnTo>
                <a:lnTo>
                  <a:pt x="3720261" y="3"/>
                </a:lnTo>
                <a:lnTo>
                  <a:pt x="3422644" y="3"/>
                </a:lnTo>
                <a:lnTo>
                  <a:pt x="3232281" y="3"/>
                </a:lnTo>
                <a:lnTo>
                  <a:pt x="2491518" y="3"/>
                </a:lnTo>
                <a:lnTo>
                  <a:pt x="1784002" y="3"/>
                </a:lnTo>
                <a:lnTo>
                  <a:pt x="1784002" y="0"/>
                </a:lnTo>
                <a:lnTo>
                  <a:pt x="1043239" y="0"/>
                </a:lnTo>
                <a:lnTo>
                  <a:pt x="852876" y="0"/>
                </a:lnTo>
                <a:lnTo>
                  <a:pt x="555259" y="0"/>
                </a:lnTo>
                <a:lnTo>
                  <a:pt x="112112" y="0"/>
                </a:lnTo>
                <a:lnTo>
                  <a:pt x="1" y="0"/>
                </a:lnTo>
                <a:lnTo>
                  <a:pt x="1" y="331291"/>
                </a:lnTo>
                <a:lnTo>
                  <a:pt x="1" y="1072055"/>
                </a:lnTo>
                <a:lnTo>
                  <a:pt x="1" y="1371571"/>
                </a:lnTo>
                <a:lnTo>
                  <a:pt x="1" y="2112334"/>
                </a:lnTo>
                <a:lnTo>
                  <a:pt x="1" y="2302697"/>
                </a:lnTo>
                <a:lnTo>
                  <a:pt x="1" y="2600313"/>
                </a:lnTo>
                <a:lnTo>
                  <a:pt x="1" y="3043460"/>
                </a:lnTo>
                <a:lnTo>
                  <a:pt x="1" y="3341077"/>
                </a:lnTo>
                <a:lnTo>
                  <a:pt x="1" y="3531440"/>
                </a:lnTo>
                <a:lnTo>
                  <a:pt x="2" y="4272203"/>
                </a:lnTo>
                <a:lnTo>
                  <a:pt x="0" y="4272203"/>
                </a:lnTo>
                <a:lnTo>
                  <a:pt x="0" y="4979719"/>
                </a:lnTo>
                <a:lnTo>
                  <a:pt x="0" y="5720482"/>
                </a:lnTo>
                <a:lnTo>
                  <a:pt x="0" y="5910845"/>
                </a:lnTo>
                <a:lnTo>
                  <a:pt x="0" y="6208462"/>
                </a:lnTo>
                <a:lnTo>
                  <a:pt x="0" y="6651609"/>
                </a:lnTo>
                <a:lnTo>
                  <a:pt x="0" y="6949225"/>
                </a:lnTo>
                <a:lnTo>
                  <a:pt x="0" y="6982898"/>
                </a:lnTo>
                <a:lnTo>
                  <a:pt x="190059" y="6982898"/>
                </a:lnTo>
                <a:lnTo>
                  <a:pt x="190064" y="6982898"/>
                </a:lnTo>
                <a:lnTo>
                  <a:pt x="380422" y="6982898"/>
                </a:lnTo>
                <a:lnTo>
                  <a:pt x="380426" y="6982898"/>
                </a:lnTo>
                <a:lnTo>
                  <a:pt x="1121185" y="6982898"/>
                </a:lnTo>
                <a:lnTo>
                  <a:pt x="1121190" y="6982898"/>
                </a:lnTo>
                <a:lnTo>
                  <a:pt x="1828698" y="6982898"/>
                </a:lnTo>
                <a:lnTo>
                  <a:pt x="2569461" y="6982898"/>
                </a:lnTo>
                <a:lnTo>
                  <a:pt x="2759825" y="6982898"/>
                </a:lnTo>
                <a:lnTo>
                  <a:pt x="3057440" y="6982898"/>
                </a:lnTo>
                <a:lnTo>
                  <a:pt x="3500588" y="6982898"/>
                </a:lnTo>
                <a:lnTo>
                  <a:pt x="3798204" y="6982898"/>
                </a:lnTo>
                <a:lnTo>
                  <a:pt x="3988568" y="6982898"/>
                </a:lnTo>
                <a:lnTo>
                  <a:pt x="4729331" y="6982898"/>
                </a:lnTo>
                <a:cubicBezTo>
                  <a:pt x="5096597" y="6982898"/>
                  <a:pt x="5392151" y="6722262"/>
                  <a:pt x="5392151" y="640265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7" name="Text Placeholder 1">
            <a:extLst>
              <a:ext uri="{FF2B5EF4-FFF2-40B4-BE49-F238E27FC236}">
                <a16:creationId xmlns:a16="http://schemas.microsoft.com/office/drawing/2014/main" id="{823CBE13-3E66-BFBC-8C99-B0A12BEB23FB}"/>
              </a:ext>
            </a:extLst>
          </p:cNvPr>
          <p:cNvSpPr txBox="1">
            <a:spLocks/>
          </p:cNvSpPr>
          <p:nvPr/>
        </p:nvSpPr>
        <p:spPr>
          <a:xfrm>
            <a:off x="4699271" y="1847467"/>
            <a:ext cx="6216908" cy="4196144"/>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tabLst>
                <a:tab pos="2298700" algn="l"/>
              </a:tabLst>
            </a:pPr>
            <a:r>
              <a:rPr lang="en-IE" sz="2200" b="1" dirty="0"/>
              <a:t>Traditioneel: </a:t>
            </a:r>
            <a:r>
              <a:rPr lang="en-IE" sz="2200" dirty="0"/>
              <a:t>    "Tweepersoonskamer op het platteland"</a:t>
            </a:r>
          </a:p>
          <a:p>
            <a:pPr algn="l">
              <a:lnSpc>
                <a:spcPts val="2340"/>
              </a:lnSpc>
              <a:spcBef>
                <a:spcPts val="0"/>
              </a:spcBef>
              <a:tabLst>
                <a:tab pos="2298700" algn="l"/>
              </a:tabLst>
            </a:pPr>
            <a:r>
              <a:rPr lang="en-IE" sz="2200" b="1" dirty="0"/>
              <a:t>Op ervaring gebaseerd</a:t>
            </a:r>
            <a:r>
              <a:rPr lang="en-IE" sz="2200" dirty="0"/>
              <a:t>:     "Slapen in een gerestaureerde schapenstal     met verhalen van lokale bewoners"</a:t>
            </a:r>
          </a:p>
          <a:p>
            <a:pPr algn="l">
              <a:lnSpc>
                <a:spcPts val="2340"/>
              </a:lnSpc>
              <a:spcBef>
                <a:spcPts val="0"/>
              </a:spcBef>
              <a:tabLst>
                <a:tab pos="2298700" algn="l"/>
              </a:tabLst>
            </a:pPr>
            <a:r>
              <a:rPr lang="en-IE" sz="2200" b="1" dirty="0"/>
              <a:t>Traditioneel: </a:t>
            </a:r>
            <a:r>
              <a:rPr lang="en-IE" sz="2200" dirty="0"/>
              <a:t>    "Ontbijt om 8 uur"</a:t>
            </a:r>
          </a:p>
          <a:p>
            <a:pPr algn="l">
              <a:lnSpc>
                <a:spcPts val="2340"/>
              </a:lnSpc>
              <a:spcBef>
                <a:spcPts val="0"/>
              </a:spcBef>
              <a:tabLst>
                <a:tab pos="2298700" algn="l"/>
              </a:tabLst>
            </a:pPr>
            <a:r>
              <a:rPr lang="en-IE" sz="2200" b="1" dirty="0"/>
              <a:t>Op ervaring gebaseerd: </a:t>
            </a:r>
            <a:r>
              <a:rPr lang="en-IE" sz="2200" dirty="0"/>
              <a:t>    "Bak roggebrood in een     geothermische     oven met uw gastheren"</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Tip: </a:t>
            </a:r>
            <a:r>
              <a:rPr lang="en-IE" sz="2200" dirty="0"/>
              <a:t>Denk verder dan alleen de locatie en voorzieningen. Welke emoties of verhalen creëert u?</a:t>
            </a:r>
          </a:p>
          <a:p>
            <a:pPr algn="l">
              <a:lnSpc>
                <a:spcPts val="2340"/>
              </a:lnSpc>
              <a:spcBef>
                <a:spcPts val="0"/>
              </a:spcBef>
              <a:tabLst>
                <a:tab pos="2298700" algn="l"/>
              </a:tabLst>
            </a:pPr>
            <a:endParaRPr lang="en-IE" sz="2200" dirty="0"/>
          </a:p>
          <a:p>
            <a:pPr algn="l">
              <a:lnSpc>
                <a:spcPts val="2340"/>
              </a:lnSpc>
              <a:spcBef>
                <a:spcPts val="0"/>
              </a:spcBef>
              <a:tabLst>
                <a:tab pos="2298700" algn="l"/>
              </a:tabLst>
            </a:pPr>
            <a:endParaRPr lang="en-IE" sz="2200" dirty="0"/>
          </a:p>
          <a:p>
            <a:pPr algn="l">
              <a:lnSpc>
                <a:spcPts val="2340"/>
              </a:lnSpc>
              <a:spcBef>
                <a:spcPts val="0"/>
              </a:spcBef>
              <a:tabLst>
                <a:tab pos="2298700" algn="l"/>
              </a:tabLst>
            </a:pPr>
            <a:r>
              <a:rPr lang="en-IE" sz="2200" b="1" dirty="0"/>
              <a:t>Reflectievraag</a:t>
            </a:r>
            <a:r>
              <a:rPr lang="en-IE" sz="2200" dirty="0"/>
              <a:t>: Herschrijf één zin uit uw bedrijfsbeschrijving om er een herinnering voor uw gast van te maken.</a:t>
            </a:r>
          </a:p>
          <a:p>
            <a:pPr algn="l">
              <a:lnSpc>
                <a:spcPts val="2340"/>
              </a:lnSpc>
              <a:spcBef>
                <a:spcPts val="0"/>
              </a:spcBef>
              <a:tabLst>
                <a:tab pos="2298700" algn="l"/>
              </a:tabLst>
            </a:pPr>
            <a:endParaRPr lang="en-US" sz="2200" dirty="0">
              <a:solidFill>
                <a:srgbClr val="414141"/>
              </a:solidFill>
            </a:endParaRPr>
          </a:p>
        </p:txBody>
      </p:sp>
      <p:cxnSp>
        <p:nvCxnSpPr>
          <p:cNvPr id="8" name="Straight Connector 7">
            <a:extLst>
              <a:ext uri="{FF2B5EF4-FFF2-40B4-BE49-F238E27FC236}">
                <a16:creationId xmlns:a16="http://schemas.microsoft.com/office/drawing/2014/main" id="{4FE4CEE9-7A88-C898-64B9-1137E54FBBE2}"/>
              </a:ext>
            </a:extLst>
          </p:cNvPr>
          <p:cNvCxnSpPr>
            <a:cxnSpLocks/>
          </p:cNvCxnSpPr>
          <p:nvPr/>
        </p:nvCxnSpPr>
        <p:spPr>
          <a:xfrm>
            <a:off x="4088776" y="4017854"/>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79F5824-7500-09B0-238C-F2E7F2D9E8B6}"/>
              </a:ext>
            </a:extLst>
          </p:cNvPr>
          <p:cNvCxnSpPr>
            <a:cxnSpLocks/>
          </p:cNvCxnSpPr>
          <p:nvPr/>
        </p:nvCxnSpPr>
        <p:spPr>
          <a:xfrm>
            <a:off x="4025502" y="5056079"/>
            <a:ext cx="7215602"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64553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2CDB4-2536-BAC1-BC3C-5D132CB4827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8706604-9D2B-79A5-09EA-C02714B5C4DE}"/>
              </a:ext>
            </a:extLst>
          </p:cNvPr>
          <p:cNvSpPr>
            <a:spLocks noGrp="1"/>
          </p:cNvSpPr>
          <p:nvPr>
            <p:ph type="body" sz="quarter" idx="18"/>
          </p:nvPr>
        </p:nvSpPr>
        <p:spPr>
          <a:xfrm>
            <a:off x="5777345" y="116638"/>
            <a:ext cx="6054436" cy="1300413"/>
          </a:xfrm>
        </p:spPr>
        <p:txBody>
          <a:bodyPr/>
          <a:lstStyle/>
          <a:p>
            <a:pPr indent="0">
              <a:lnSpc>
                <a:spcPts val="2340"/>
              </a:lnSpc>
            </a:pPr>
            <a:r>
              <a:rPr lang="en-GB" sz="2200" dirty="0"/>
              <a:t>Waarom zou een gast voor uw accommodatie kiezen in plaats van voor andere accommodaties? Bij het ontwikkelen van een toeristisch product op basis van ervaringen moet u rekening houden met het volgende:</a:t>
            </a:r>
          </a:p>
        </p:txBody>
      </p:sp>
      <p:sp>
        <p:nvSpPr>
          <p:cNvPr id="8" name="TextBox 6">
            <a:extLst>
              <a:ext uri="{FF2B5EF4-FFF2-40B4-BE49-F238E27FC236}">
                <a16:creationId xmlns:a16="http://schemas.microsoft.com/office/drawing/2014/main" id="{FEBB6893-339C-EF70-E13E-E294E005E457}"/>
              </a:ext>
            </a:extLst>
          </p:cNvPr>
          <p:cNvSpPr txBox="1"/>
          <p:nvPr/>
        </p:nvSpPr>
        <p:spPr>
          <a:xfrm>
            <a:off x="633386" y="6282329"/>
            <a:ext cx="1018730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IE" sz="1200" b="1" dirty="0">
                <a:solidFill>
                  <a:srgbClr val="414141"/>
                </a:solidFill>
              </a:rPr>
              <a:t>Bron: </a:t>
            </a:r>
            <a:r>
              <a:rPr lang="en-IE" sz="1200" dirty="0" err="1">
                <a:solidFill>
                  <a:srgbClr val="414141"/>
                </a:solidFill>
              </a:rPr>
              <a:t>Einstök íslensk upplifun</a:t>
            </a:r>
            <a:r>
              <a:rPr lang="en-IE" sz="1200" dirty="0">
                <a:solidFill>
                  <a:srgbClr val="414141"/>
                </a:solidFill>
              </a:rPr>
              <a:t>: </a:t>
            </a:r>
            <a:r>
              <a:rPr lang="en-IE" sz="1200" dirty="0" err="1">
                <a:solidFill>
                  <a:srgbClr val="414141"/>
                </a:solidFill>
              </a:rPr>
              <a:t>Vegur til vaxtar</a:t>
            </a:r>
            <a:r>
              <a:rPr lang="en-IE" sz="1200" dirty="0">
                <a:solidFill>
                  <a:srgbClr val="414141"/>
                </a:solidFill>
              </a:rPr>
              <a:t>. </a:t>
            </a:r>
            <a:r>
              <a:rPr lang="en-IE" sz="1200" dirty="0" err="1">
                <a:solidFill>
                  <a:srgbClr val="414141"/>
                </a:solidFill>
              </a:rPr>
              <a:t>Nýsköpunarmiðstöð Íslands </a:t>
            </a:r>
            <a:r>
              <a:rPr lang="en-IE" sz="1200" dirty="0">
                <a:solidFill>
                  <a:srgbClr val="414141"/>
                </a:solidFill>
              </a:rPr>
              <a:t>/ Unieke IJslandse ervaring: Weg naar groei. IJslands innovatiecentrum</a:t>
            </a:r>
          </a:p>
        </p:txBody>
      </p:sp>
      <p:graphicFrame>
        <p:nvGraphicFramePr>
          <p:cNvPr id="7" name="Table 6">
            <a:extLst>
              <a:ext uri="{FF2B5EF4-FFF2-40B4-BE49-F238E27FC236}">
                <a16:creationId xmlns:a16="http://schemas.microsoft.com/office/drawing/2014/main" id="{AFED63D7-9360-6E60-D4D3-89BCA391A84F}"/>
              </a:ext>
            </a:extLst>
          </p:cNvPr>
          <p:cNvGraphicFramePr>
            <a:graphicFrameLocks noGrp="1"/>
          </p:cNvGraphicFramePr>
          <p:nvPr>
            <p:extLst>
              <p:ext uri="{D42A27DB-BD31-4B8C-83A1-F6EECF244321}">
                <p14:modId xmlns:p14="http://schemas.microsoft.com/office/powerpoint/2010/main" val="3435199314"/>
              </p:ext>
            </p:extLst>
          </p:nvPr>
        </p:nvGraphicFramePr>
        <p:xfrm>
          <a:off x="633386" y="1724833"/>
          <a:ext cx="10925227" cy="4869069"/>
        </p:xfrm>
        <a:graphic>
          <a:graphicData uri="http://schemas.openxmlformats.org/drawingml/2006/table">
            <a:tbl>
              <a:tblPr firstRow="1" bandRow="1">
                <a:tableStyleId>{5C22544A-7EE6-4342-B048-85BDC9FD1C3A}</a:tableStyleId>
              </a:tblPr>
              <a:tblGrid>
                <a:gridCol w="5218729">
                  <a:extLst>
                    <a:ext uri="{9D8B030D-6E8A-4147-A177-3AD203B41FA5}">
                      <a16:colId xmlns:a16="http://schemas.microsoft.com/office/drawing/2014/main" val="2947246601"/>
                    </a:ext>
                  </a:extLst>
                </a:gridCol>
                <a:gridCol w="5706498">
                  <a:extLst>
                    <a:ext uri="{9D8B030D-6E8A-4147-A177-3AD203B41FA5}">
                      <a16:colId xmlns:a16="http://schemas.microsoft.com/office/drawing/2014/main" val="4224813332"/>
                    </a:ext>
                  </a:extLst>
                </a:gridCol>
              </a:tblGrid>
              <a:tr h="393108">
                <a:tc>
                  <a:txBody>
                    <a:bodyPr/>
                    <a:lstStyle/>
                    <a:p>
                      <a:r>
                        <a:rPr lang="en-IE" sz="2400" dirty="0"/>
                        <a:t>Traditioneel toerisme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Ervaringstoerisme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Binnen welke tak van toerisme ontwikkelen we het product (avontuur, cruiseschepen, vrije tijd, reizen, cultuur)?</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
                          <a:srgbClr val="01A54E"/>
                        </a:buClr>
                        <a:buSzTx/>
                        <a:buFontTx/>
                        <a:buNone/>
                        <a:tabLst/>
                        <a:defRPr/>
                      </a:pPr>
                      <a:r>
                        <a:rPr lang="is-IS" sz="1650" dirty="0">
                          <a:solidFill>
                            <a:srgbClr val="414141"/>
                          </a:solidFill>
                          <a:latin typeface="Calibri" panose="020F0502020204030204" pitchFamily="34" charset="0"/>
                          <a:cs typeface="Calibri" panose="020F0502020204030204" pitchFamily="34" charset="0"/>
                        </a:rPr>
                        <a:t>Wat maakt onze gemeenschap bijzonder? (Mensen, plaatsen, verhalen, tradities en meer).</a:t>
                      </a:r>
                      <a:endParaRPr lang="en-US"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Welk entertainment of welke diensten kan onze regio bieden?</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Welke herinneringen willen we onze gasten meegeven?</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52195">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Wat kunnen bezoekers doen bij aankomst,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waar moeten ze verblijven, welke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activiteiten of evenementen moeten de focus zijn om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b="0" kern="1200" dirty="0">
                          <a:solidFill>
                            <a:srgbClr val="414141"/>
                          </a:solidFill>
                          <a:latin typeface="Calibri" panose="020F0502020204030204" pitchFamily="34" charset="0"/>
                          <a:ea typeface="+mn-ea"/>
                          <a:cs typeface="Calibri" panose="020F0502020204030204" pitchFamily="34" charset="0"/>
                        </a:rPr>
                        <a:t>(bijv. golf, festivals, theater)?</a:t>
                      </a:r>
                      <a:endParaRPr lang="en-IE" sz="1650" b="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Welke interesses hebben de gasten die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met onze diensten/activiteiten?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Welke partners en leveranciers </a:t>
                      </a:r>
                    </a:p>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willen deel uitmaken van de pakketreis?</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Met wie moet ik samenwerken om de juiste ervaring voor de gast te creëren?</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r h="543192">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Welke producten bestaan er al die op ervaringen zijn gebaseerd of kunnen worden ontwikkeld als basis voor of als onderdeel van een pakketreis?</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29133199"/>
                  </a:ext>
                </a:extLst>
              </a:tr>
              <a:tr h="407474">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Hoe kan de  ervaring worden gepersonaliseerd voor verschillende gasten?</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2267943"/>
                  </a:ext>
                </a:extLst>
              </a:tr>
              <a:tr h="515409">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560"/>
                        </a:lnSpc>
                        <a:spcBef>
                          <a:spcPts val="0"/>
                        </a:spcBef>
                        <a:spcAft>
                          <a:spcPts val="0"/>
                        </a:spcAft>
                        <a:buClrTx/>
                        <a:buSzTx/>
                        <a:buFontTx/>
                        <a:buNone/>
                        <a:tabLst/>
                        <a:defRPr/>
                      </a:pPr>
                      <a:r>
                        <a:rPr lang="en-GB" sz="1650" kern="1200" dirty="0">
                          <a:solidFill>
                            <a:srgbClr val="414141"/>
                          </a:solidFill>
                          <a:latin typeface="Calibri" panose="020F0502020204030204" pitchFamily="34" charset="0"/>
                          <a:ea typeface="+mn-ea"/>
                          <a:cs typeface="Calibri" panose="020F0502020204030204" pitchFamily="34" charset="0"/>
                        </a:rPr>
                        <a:t>Met welke unieke, originele en lokale 'geheimen' kan worden gewerkt, die kunnen worden getoond of waaraan kan worden deelgenomen?</a:t>
                      </a:r>
                      <a:endParaRPr lang="en-IE" sz="1650" kern="1200" dirty="0">
                        <a:solidFill>
                          <a:srgbClr val="414141"/>
                        </a:solidFill>
                        <a:latin typeface="Calibri" panose="020F0502020204030204" pitchFamily="34" charset="0"/>
                        <a:ea typeface="+mn-ea"/>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18842917"/>
                  </a:ext>
                </a:extLst>
              </a:tr>
            </a:tbl>
          </a:graphicData>
        </a:graphic>
      </p:graphicFrame>
      <p:sp>
        <p:nvSpPr>
          <p:cNvPr id="10" name="Slide Number Placeholder 5">
            <a:extLst>
              <a:ext uri="{FF2B5EF4-FFF2-40B4-BE49-F238E27FC236}">
                <a16:creationId xmlns:a16="http://schemas.microsoft.com/office/drawing/2014/main" id="{B6490590-13C1-8D53-BC8A-7A4626A20B8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
        <p:nvSpPr>
          <p:cNvPr id="11" name="Text Placeholder 3">
            <a:extLst>
              <a:ext uri="{FF2B5EF4-FFF2-40B4-BE49-F238E27FC236}">
                <a16:creationId xmlns:a16="http://schemas.microsoft.com/office/drawing/2014/main" id="{5727B191-7741-3422-3B2D-C2197C70E18A}"/>
              </a:ext>
            </a:extLst>
          </p:cNvPr>
          <p:cNvSpPr txBox="1">
            <a:spLocks/>
          </p:cNvSpPr>
          <p:nvPr/>
        </p:nvSpPr>
        <p:spPr>
          <a:xfrm>
            <a:off x="667634" y="133439"/>
            <a:ext cx="499806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Leg uit hoe je een sterke waardepropositie definieert</a:t>
            </a:r>
          </a:p>
          <a:p>
            <a:pPr>
              <a:lnSpc>
                <a:spcPts val="3720"/>
              </a:lnSpc>
            </a:pPr>
            <a:r>
              <a:rPr lang="en-US" dirty="0"/>
              <a:t> </a:t>
            </a:r>
          </a:p>
          <a:p>
            <a:pPr>
              <a:lnSpc>
                <a:spcPts val="3720"/>
              </a:lnSpc>
            </a:pPr>
            <a:endParaRPr lang="en-US" dirty="0"/>
          </a:p>
        </p:txBody>
      </p:sp>
      <p:cxnSp>
        <p:nvCxnSpPr>
          <p:cNvPr id="12" name="Straight Connector 11">
            <a:extLst>
              <a:ext uri="{FF2B5EF4-FFF2-40B4-BE49-F238E27FC236}">
                <a16:creationId xmlns:a16="http://schemas.microsoft.com/office/drawing/2014/main" id="{52B9611A-9C63-32EC-866E-8E2BFF1B1330}"/>
              </a:ext>
            </a:extLst>
          </p:cNvPr>
          <p:cNvCxnSpPr>
            <a:cxnSpLocks/>
          </p:cNvCxnSpPr>
          <p:nvPr/>
        </p:nvCxnSpPr>
        <p:spPr>
          <a:xfrm>
            <a:off x="13854" y="1519645"/>
            <a:ext cx="1219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0677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62CA9-30D0-955A-0C40-24998ACA3CF4}"/>
            </a:ext>
          </a:extLst>
        </p:cNvPr>
        <p:cNvGrpSpPr/>
        <p:nvPr/>
      </p:nvGrpSpPr>
      <p:grpSpPr>
        <a:xfrm>
          <a:off x="0" y="0"/>
          <a:ext cx="0" cy="0"/>
          <a:chOff x="0" y="0"/>
          <a:chExt cx="0" cy="0"/>
        </a:xfrm>
      </p:grpSpPr>
      <p:sp>
        <p:nvSpPr>
          <p:cNvPr id="9" name="Text Placeholder 8">
            <a:extLst>
              <a:ext uri="{FF2B5EF4-FFF2-40B4-BE49-F238E27FC236}">
                <a16:creationId xmlns:a16="http://schemas.microsoft.com/office/drawing/2014/main" id="{32C77720-E62D-3F04-2F03-BE728DBA1683}"/>
              </a:ext>
            </a:extLst>
          </p:cNvPr>
          <p:cNvSpPr>
            <a:spLocks noGrp="1"/>
          </p:cNvSpPr>
          <p:nvPr>
            <p:ph type="body" sz="quarter" idx="28"/>
          </p:nvPr>
        </p:nvSpPr>
        <p:spPr>
          <a:xfrm>
            <a:off x="518594" y="1349845"/>
            <a:ext cx="5227212" cy="4246763"/>
          </a:xfrm>
        </p:spPr>
        <p:txBody>
          <a:bodyPr/>
          <a:lstStyle/>
          <a:p>
            <a:pPr marL="0" indent="0">
              <a:spcAft>
                <a:spcPts val="600"/>
              </a:spcAft>
            </a:pPr>
            <a:r>
              <a:rPr lang="en-US" sz="2200" b="0" dirty="0"/>
              <a:t>Na sectie 1 gaan de deelnemers zich richten op sectie 2, waarin </a:t>
            </a:r>
            <a:r>
              <a:rPr lang="en-US" sz="2200" dirty="0"/>
              <a:t>conceptontwikkeling</a:t>
            </a:r>
            <a:r>
              <a:rPr lang="en-US" sz="2200" b="0" dirty="0"/>
              <a:t> aan bod komt. Hierbij gebruiken ze onderzoeksresultaten om een duidelijk idee vorm te geven en een sterke waardepropositie te definiëren, waarbij ze duidelijk maken waarom gasten voor hun accommodatie zouden moeten kiezen.</a:t>
            </a:r>
          </a:p>
          <a:p>
            <a:pPr marL="0" indent="0">
              <a:spcAft>
                <a:spcPts val="600"/>
              </a:spcAft>
            </a:pPr>
            <a:endParaRPr lang="en-US" sz="2200" b="0" dirty="0"/>
          </a:p>
          <a:p>
            <a:pPr marL="0" indent="0">
              <a:spcAft>
                <a:spcPts val="600"/>
              </a:spcAft>
            </a:pPr>
            <a:r>
              <a:rPr lang="en-US" sz="2200" b="0" dirty="0"/>
              <a:t>Via de </a:t>
            </a:r>
            <a:r>
              <a:rPr lang="en-US" sz="2200" dirty="0"/>
              <a:t>Pitch </a:t>
            </a:r>
            <a:r>
              <a:rPr lang="en-US" sz="2200" b="0" dirty="0"/>
              <a:t>Deck-methode leren deelnemers ook hoe ze hun idee op professionele wijze kunnen communiceren en testen voor financiering of samenwerking.</a:t>
            </a:r>
          </a:p>
          <a:p>
            <a:pPr marL="0" indent="0">
              <a:lnSpc>
                <a:spcPts val="2480"/>
              </a:lnSpc>
              <a:spcAft>
                <a:spcPts val="600"/>
              </a:spcAft>
            </a:pPr>
            <a:endParaRPr lang="en-US" sz="2200" b="0" dirty="0"/>
          </a:p>
        </p:txBody>
      </p:sp>
      <p:sp>
        <p:nvSpPr>
          <p:cNvPr id="12" name="Text Placeholder 11">
            <a:extLst>
              <a:ext uri="{FF2B5EF4-FFF2-40B4-BE49-F238E27FC236}">
                <a16:creationId xmlns:a16="http://schemas.microsoft.com/office/drawing/2014/main" id="{5AAB6771-C672-4497-BE0C-B8CDF54403DE}"/>
              </a:ext>
            </a:extLst>
          </p:cNvPr>
          <p:cNvSpPr>
            <a:spLocks noGrp="1"/>
          </p:cNvSpPr>
          <p:nvPr>
            <p:ph type="body" sz="quarter" idx="31"/>
          </p:nvPr>
        </p:nvSpPr>
        <p:spPr>
          <a:xfrm>
            <a:off x="5745806" y="1162065"/>
            <a:ext cx="700387" cy="626835"/>
          </a:xfrm>
        </p:spPr>
        <p:txBody>
          <a:bodyPr anchor="b"/>
          <a:lstStyle/>
          <a:p>
            <a:r>
              <a:rPr lang="en-US" sz="3600" b="1" dirty="0"/>
              <a:t>02</a:t>
            </a:r>
          </a:p>
        </p:txBody>
      </p:sp>
      <p:sp>
        <p:nvSpPr>
          <p:cNvPr id="13" name="Text Placeholder 12">
            <a:extLst>
              <a:ext uri="{FF2B5EF4-FFF2-40B4-BE49-F238E27FC236}">
                <a16:creationId xmlns:a16="http://schemas.microsoft.com/office/drawing/2014/main" id="{13FD9667-45DA-D782-3DC9-183EF39B13A1}"/>
              </a:ext>
            </a:extLst>
          </p:cNvPr>
          <p:cNvSpPr>
            <a:spLocks noGrp="1"/>
          </p:cNvSpPr>
          <p:nvPr>
            <p:ph type="body" sz="quarter" idx="32"/>
          </p:nvPr>
        </p:nvSpPr>
        <p:spPr>
          <a:xfrm>
            <a:off x="6680691" y="880369"/>
            <a:ext cx="4850695" cy="469476"/>
          </a:xfrm>
        </p:spPr>
        <p:txBody>
          <a:bodyPr anchor="t"/>
          <a:lstStyle/>
          <a:p>
            <a:r>
              <a:rPr lang="en-US" sz="2800" b="1" dirty="0">
                <a:solidFill>
                  <a:srgbClr val="EC7C69"/>
                </a:solidFill>
              </a:rPr>
              <a:t>Uw concept definiëren &amp; </a:t>
            </a:r>
          </a:p>
          <a:p>
            <a:r>
              <a:rPr lang="en-US" sz="2800" b="1" dirty="0">
                <a:solidFill>
                  <a:srgbClr val="EC7C69"/>
                </a:solidFill>
              </a:rPr>
              <a:t>waardepropositie</a:t>
            </a:r>
          </a:p>
          <a:p>
            <a:pPr>
              <a:lnSpc>
                <a:spcPts val="2340"/>
              </a:lnSpc>
            </a:pPr>
            <a:endParaRPr lang="en-US" b="1" dirty="0">
              <a:solidFill>
                <a:srgbClr val="EC7C69"/>
              </a:solidFill>
            </a:endParaRPr>
          </a:p>
        </p:txBody>
      </p:sp>
      <p:sp>
        <p:nvSpPr>
          <p:cNvPr id="15" name="Text Placeholder 14">
            <a:extLst>
              <a:ext uri="{FF2B5EF4-FFF2-40B4-BE49-F238E27FC236}">
                <a16:creationId xmlns:a16="http://schemas.microsoft.com/office/drawing/2014/main" id="{CFD7C11B-40F5-1355-DAA1-B15EB52BF3D9}"/>
              </a:ext>
            </a:extLst>
          </p:cNvPr>
          <p:cNvSpPr>
            <a:spLocks noGrp="1"/>
          </p:cNvSpPr>
          <p:nvPr>
            <p:ph type="body" sz="quarter" idx="34"/>
          </p:nvPr>
        </p:nvSpPr>
        <p:spPr>
          <a:xfrm>
            <a:off x="6680691" y="1877621"/>
            <a:ext cx="5137988" cy="723299"/>
          </a:xfrm>
        </p:spPr>
        <p:txBody>
          <a:bodyPr anchor="t">
            <a:noAutofit/>
          </a:bodyPr>
          <a:lstStyle/>
          <a:p>
            <a:pPr marL="342900" indent="-342900">
              <a:buFont typeface="Arial" panose="020B0604020202020204" pitchFamily="34" charset="0"/>
              <a:buChar char="•"/>
            </a:pPr>
            <a:r>
              <a:rPr lang="en-US" sz="2000" b="1" dirty="0">
                <a:solidFill>
                  <a:srgbClr val="414141"/>
                </a:solidFill>
              </a:rPr>
              <a:t>Vertaal de bevindingen van marktonderzoek </a:t>
            </a:r>
            <a:r>
              <a:rPr lang="en-US" sz="2000" dirty="0">
                <a:solidFill>
                  <a:srgbClr val="414141"/>
                </a:solidFill>
              </a:rPr>
              <a:t>naar een duidelijk en overtuigend bedrijfsidee met behulp van de Pitch Deck-methode.</a:t>
            </a:r>
          </a:p>
          <a:p>
            <a:pPr marL="342900" indent="-342900">
              <a:buFont typeface="Arial" panose="020B0604020202020204" pitchFamily="34" charset="0"/>
              <a:buChar char="•"/>
            </a:pPr>
            <a:r>
              <a:rPr lang="en-US" sz="2000" b="1" dirty="0">
                <a:solidFill>
                  <a:srgbClr val="414141"/>
                </a:solidFill>
              </a:rPr>
              <a:t>Identificeer de kwaliteiten van een sterk concept </a:t>
            </a:r>
            <a:r>
              <a:rPr lang="en-US" sz="2000" dirty="0">
                <a:solidFill>
                  <a:srgbClr val="414141"/>
                </a:solidFill>
              </a:rPr>
              <a:t>en definieer een waardepropositie die benadrukt waarom gasten voor hun accommodatie zouden kiezen.</a:t>
            </a:r>
          </a:p>
          <a:p>
            <a:pPr marL="342900" indent="-342900">
              <a:buFont typeface="Arial" panose="020B0604020202020204" pitchFamily="34" charset="0"/>
              <a:buChar char="•"/>
            </a:pPr>
            <a:r>
              <a:rPr lang="en-US" sz="2000" b="1" dirty="0">
                <a:solidFill>
                  <a:srgbClr val="414141"/>
                </a:solidFill>
              </a:rPr>
              <a:t>Ontwikkel een onderscheidend concept </a:t>
            </a:r>
            <a:r>
              <a:rPr lang="en-US" sz="2000" dirty="0">
                <a:solidFill>
                  <a:srgbClr val="414141"/>
                </a:solidFill>
              </a:rPr>
              <a:t>en een waardepropositie voor hun bedrijf.</a:t>
            </a:r>
          </a:p>
          <a:p>
            <a:pPr marL="342900" indent="-342900">
              <a:buFont typeface="Arial" panose="020B0604020202020204" pitchFamily="34" charset="0"/>
              <a:buChar char="•"/>
            </a:pPr>
            <a:r>
              <a:rPr lang="en-US" sz="2000" b="1" dirty="0">
                <a:solidFill>
                  <a:srgbClr val="414141"/>
                </a:solidFill>
              </a:rPr>
              <a:t>Maak een korte pitchdeck </a:t>
            </a:r>
            <a:r>
              <a:rPr lang="en-US" sz="2000" dirty="0">
                <a:solidFill>
                  <a:srgbClr val="414141"/>
                </a:solidFill>
              </a:rPr>
              <a:t>om het idee te testen voor financierings- of samenwerkingsmogelijkheden.</a:t>
            </a:r>
          </a:p>
          <a:p>
            <a:pPr marL="342900" indent="-342900">
              <a:buFont typeface="Arial" panose="020B0604020202020204" pitchFamily="34" charset="0"/>
              <a:buChar char="•"/>
            </a:pPr>
            <a:r>
              <a:rPr lang="en-US" sz="2000" b="1" dirty="0">
                <a:solidFill>
                  <a:srgbClr val="414141"/>
                </a:solidFill>
              </a:rPr>
              <a:t>Communiceer uw waardepropositie </a:t>
            </a:r>
            <a:r>
              <a:rPr lang="en-US" sz="2000" dirty="0">
                <a:solidFill>
                  <a:srgbClr val="414141"/>
                </a:solidFill>
              </a:rPr>
              <a:t>duidelijk aan zowel gasten als partners.</a:t>
            </a:r>
            <a:endParaRPr lang="en-GB" sz="2000" dirty="0">
              <a:solidFill>
                <a:srgbClr val="414141"/>
              </a:solidFill>
            </a:endParaRPr>
          </a:p>
        </p:txBody>
      </p:sp>
      <p:sp>
        <p:nvSpPr>
          <p:cNvPr id="8" name="Text Placeholder 7">
            <a:extLst>
              <a:ext uri="{FF2B5EF4-FFF2-40B4-BE49-F238E27FC236}">
                <a16:creationId xmlns:a16="http://schemas.microsoft.com/office/drawing/2014/main" id="{BB673362-CDFD-5BB2-3344-331B2964490B}"/>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Module 2 Overzicht</a:t>
            </a:r>
          </a:p>
        </p:txBody>
      </p:sp>
      <p:cxnSp>
        <p:nvCxnSpPr>
          <p:cNvPr id="26" name="Straight Connector 25">
            <a:extLst>
              <a:ext uri="{FF2B5EF4-FFF2-40B4-BE49-F238E27FC236}">
                <a16:creationId xmlns:a16="http://schemas.microsoft.com/office/drawing/2014/main" id="{A5DD0F32-48C8-0E08-4F8A-01F638184867}"/>
              </a:ext>
            </a:extLst>
          </p:cNvPr>
          <p:cNvCxnSpPr>
            <a:cxnSpLocks/>
          </p:cNvCxnSpPr>
          <p:nvPr/>
        </p:nvCxnSpPr>
        <p:spPr>
          <a:xfrm flipH="1">
            <a:off x="5393491" y="1778753"/>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12A06BB-E19B-8E4D-C013-5872E19885D1}"/>
              </a:ext>
            </a:extLst>
          </p:cNvPr>
          <p:cNvSpPr>
            <a:spLocks noGrp="1"/>
          </p:cNvSpPr>
          <p:nvPr>
            <p:ph type="sldNum" sz="quarter" idx="4"/>
          </p:nvPr>
        </p:nvSpPr>
        <p:spPr>
          <a:xfrm>
            <a:off x="11682394" y="4402661"/>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pic>
        <p:nvPicPr>
          <p:cNvPr id="16" name="Picture 15">
            <a:extLst>
              <a:ext uri="{FF2B5EF4-FFF2-40B4-BE49-F238E27FC236}">
                <a16:creationId xmlns:a16="http://schemas.microsoft.com/office/drawing/2014/main" id="{3CAFBBFE-B5F1-CC98-6416-2C0945FF884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18" name="TextBox 17">
            <a:extLst>
              <a:ext uri="{FF2B5EF4-FFF2-40B4-BE49-F238E27FC236}">
                <a16:creationId xmlns:a16="http://schemas.microsoft.com/office/drawing/2014/main" id="{7FEF6165-F65F-94F4-2769-1244B882C88D}"/>
              </a:ext>
            </a:extLst>
          </p:cNvPr>
          <p:cNvSpPr txBox="1"/>
          <p:nvPr/>
        </p:nvSpPr>
        <p:spPr>
          <a:xfrm>
            <a:off x="6679763" y="228010"/>
            <a:ext cx="4617728" cy="523220"/>
          </a:xfrm>
          <a:prstGeom prst="rect">
            <a:avLst/>
          </a:prstGeom>
          <a:noFill/>
        </p:spPr>
        <p:txBody>
          <a:bodyPr wrap="square" rtlCol="0">
            <a:spAutoFit/>
          </a:bodyPr>
          <a:lstStyle/>
          <a:p>
            <a:r>
              <a:rPr lang="en-US" sz="2800" b="1" dirty="0">
                <a:solidFill>
                  <a:srgbClr val="459597"/>
                </a:solidFill>
              </a:rPr>
              <a:t>Leerresultaten</a:t>
            </a:r>
            <a:endParaRPr lang="en-IE" sz="2800" b="1" dirty="0">
              <a:solidFill>
                <a:srgbClr val="459597"/>
              </a:solidFill>
            </a:endParaRPr>
          </a:p>
        </p:txBody>
      </p:sp>
    </p:spTree>
    <p:extLst>
      <p:ext uri="{BB962C8B-B14F-4D97-AF65-F5344CB8AC3E}">
        <p14:creationId xmlns:p14="http://schemas.microsoft.com/office/powerpoint/2010/main" val="3450865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5C179-6BAA-DB0F-366B-1B208861DD94}"/>
            </a:ext>
          </a:extLst>
        </p:cNvPr>
        <p:cNvGrpSpPr/>
        <p:nvPr/>
      </p:nvGrpSpPr>
      <p:grpSpPr>
        <a:xfrm>
          <a:off x="0" y="0"/>
          <a:ext cx="0" cy="0"/>
          <a:chOff x="0" y="0"/>
          <a:chExt cx="0" cy="0"/>
        </a:xfrm>
      </p:grpSpPr>
      <p:sp>
        <p:nvSpPr>
          <p:cNvPr id="15" name="Freeform 14">
            <a:extLst>
              <a:ext uri="{FF2B5EF4-FFF2-40B4-BE49-F238E27FC236}">
                <a16:creationId xmlns:a16="http://schemas.microsoft.com/office/drawing/2014/main" id="{6DEE97BC-7856-C325-68DF-8B44D8F9C406}"/>
              </a:ext>
            </a:extLst>
          </p:cNvPr>
          <p:cNvSpPr/>
          <p:nvPr/>
        </p:nvSpPr>
        <p:spPr>
          <a:xfrm rot="5400000" flipH="1">
            <a:off x="376411" y="2860358"/>
            <a:ext cx="4258321" cy="3759942"/>
          </a:xfrm>
          <a:custGeom>
            <a:avLst/>
            <a:gdLst>
              <a:gd name="connsiteX0" fmla="*/ 4258321 w 4258321"/>
              <a:gd name="connsiteY0" fmla="*/ 3447509 h 3759942"/>
              <a:gd name="connsiteX1" fmla="*/ 4258321 w 4258321"/>
              <a:gd name="connsiteY1" fmla="*/ 3028889 h 3759942"/>
              <a:gd name="connsiteX2" fmla="*/ 4258321 w 4258321"/>
              <a:gd name="connsiteY2" fmla="*/ 2965209 h 3759942"/>
              <a:gd name="connsiteX3" fmla="*/ 4258321 w 4258321"/>
              <a:gd name="connsiteY3" fmla="*/ 2546589 h 3759942"/>
              <a:gd name="connsiteX4" fmla="*/ 4258321 w 4258321"/>
              <a:gd name="connsiteY4" fmla="*/ 900922 h 3759942"/>
              <a:gd name="connsiteX5" fmla="*/ 4258321 w 4258321"/>
              <a:gd name="connsiteY5" fmla="*/ 482301 h 3759942"/>
              <a:gd name="connsiteX6" fmla="*/ 4258321 w 4258321"/>
              <a:gd name="connsiteY6" fmla="*/ 418623 h 3759942"/>
              <a:gd name="connsiteX7" fmla="*/ 4258321 w 4258321"/>
              <a:gd name="connsiteY7" fmla="*/ 2 h 3759942"/>
              <a:gd name="connsiteX8" fmla="*/ 3859457 w 4258321"/>
              <a:gd name="connsiteY8" fmla="*/ 2 h 3759942"/>
              <a:gd name="connsiteX9" fmla="*/ 3756955 w 4258321"/>
              <a:gd name="connsiteY9" fmla="*/ 2 h 3759942"/>
              <a:gd name="connsiteX10" fmla="*/ 3596704 w 4258321"/>
              <a:gd name="connsiteY10" fmla="*/ 2 h 3759942"/>
              <a:gd name="connsiteX11" fmla="*/ 3358091 w 4258321"/>
              <a:gd name="connsiteY11" fmla="*/ 2 h 3759942"/>
              <a:gd name="connsiteX12" fmla="*/ 3197839 w 4258321"/>
              <a:gd name="connsiteY12" fmla="*/ 2 h 3759942"/>
              <a:gd name="connsiteX13" fmla="*/ 3095339 w 4258321"/>
              <a:gd name="connsiteY13" fmla="*/ 2 h 3759942"/>
              <a:gd name="connsiteX14" fmla="*/ 2696474 w 4258321"/>
              <a:gd name="connsiteY14" fmla="*/ 2 h 3759942"/>
              <a:gd name="connsiteX15" fmla="*/ 2347981 w 4258321"/>
              <a:gd name="connsiteY15" fmla="*/ 2 h 3759942"/>
              <a:gd name="connsiteX16" fmla="*/ 2315513 w 4258321"/>
              <a:gd name="connsiteY16" fmla="*/ 2 h 3759942"/>
              <a:gd name="connsiteX17" fmla="*/ 2315513 w 4258321"/>
              <a:gd name="connsiteY17" fmla="*/ 0 h 3759942"/>
              <a:gd name="connsiteX18" fmla="*/ 1916649 w 4258321"/>
              <a:gd name="connsiteY18" fmla="*/ 0 h 3759942"/>
              <a:gd name="connsiteX19" fmla="*/ 1814148 w 4258321"/>
              <a:gd name="connsiteY19" fmla="*/ 0 h 3759942"/>
              <a:gd name="connsiteX20" fmla="*/ 1653896 w 4258321"/>
              <a:gd name="connsiteY20" fmla="*/ 0 h 3759942"/>
              <a:gd name="connsiteX21" fmla="*/ 1415284 w 4258321"/>
              <a:gd name="connsiteY21" fmla="*/ 0 h 3759942"/>
              <a:gd name="connsiteX22" fmla="*/ 1354918 w 4258321"/>
              <a:gd name="connsiteY22" fmla="*/ 0 h 3759942"/>
              <a:gd name="connsiteX23" fmla="*/ 1354918 w 4258321"/>
              <a:gd name="connsiteY23" fmla="*/ 2 h 3759942"/>
              <a:gd name="connsiteX24" fmla="*/ 1287499 w 4258321"/>
              <a:gd name="connsiteY24" fmla="*/ 2 h 3759942"/>
              <a:gd name="connsiteX25" fmla="*/ 1184998 w 4258321"/>
              <a:gd name="connsiteY25" fmla="*/ 2 h 3759942"/>
              <a:gd name="connsiteX26" fmla="*/ 786134 w 4258321"/>
              <a:gd name="connsiteY26" fmla="*/ 2 h 3759942"/>
              <a:gd name="connsiteX27" fmla="*/ 405172 w 4258321"/>
              <a:gd name="connsiteY27" fmla="*/ 2 h 3759942"/>
              <a:gd name="connsiteX28" fmla="*/ 405172 w 4258321"/>
              <a:gd name="connsiteY28" fmla="*/ 0 h 3759942"/>
              <a:gd name="connsiteX29" fmla="*/ 6309 w 4258321"/>
              <a:gd name="connsiteY29" fmla="*/ 0 h 3759942"/>
              <a:gd name="connsiteX30" fmla="*/ 2 w 4258321"/>
              <a:gd name="connsiteY30" fmla="*/ 0 h 3759942"/>
              <a:gd name="connsiteX31" fmla="*/ 2 w 4258321"/>
              <a:gd name="connsiteY31" fmla="*/ 34832 h 3759942"/>
              <a:gd name="connsiteX32" fmla="*/ 2 w 4258321"/>
              <a:gd name="connsiteY32" fmla="*/ 433696 h 3759942"/>
              <a:gd name="connsiteX33" fmla="*/ 0 w 4258321"/>
              <a:gd name="connsiteY33" fmla="*/ 433696 h 3759942"/>
              <a:gd name="connsiteX34" fmla="*/ 0 w 4258321"/>
              <a:gd name="connsiteY34" fmla="*/ 814658 h 3759942"/>
              <a:gd name="connsiteX35" fmla="*/ 0 w 4258321"/>
              <a:gd name="connsiteY35" fmla="*/ 1213521 h 3759942"/>
              <a:gd name="connsiteX36" fmla="*/ 0 w 4258321"/>
              <a:gd name="connsiteY36" fmla="*/ 1316023 h 3759942"/>
              <a:gd name="connsiteX37" fmla="*/ 0 w 4258321"/>
              <a:gd name="connsiteY37" fmla="*/ 1383441 h 3759942"/>
              <a:gd name="connsiteX38" fmla="*/ 2 w 4258321"/>
              <a:gd name="connsiteY38" fmla="*/ 1383441 h 3759942"/>
              <a:gd name="connsiteX39" fmla="*/ 2 w 4258321"/>
              <a:gd name="connsiteY39" fmla="*/ 1443807 h 3759942"/>
              <a:gd name="connsiteX40" fmla="*/ 2 w 4258321"/>
              <a:gd name="connsiteY40" fmla="*/ 1682420 h 3759942"/>
              <a:gd name="connsiteX41" fmla="*/ 2 w 4258321"/>
              <a:gd name="connsiteY41" fmla="*/ 1842672 h 3759942"/>
              <a:gd name="connsiteX42" fmla="*/ 2 w 4258321"/>
              <a:gd name="connsiteY42" fmla="*/ 1945173 h 3759942"/>
              <a:gd name="connsiteX43" fmla="*/ 2 w 4258321"/>
              <a:gd name="connsiteY43" fmla="*/ 2344036 h 3759942"/>
              <a:gd name="connsiteX44" fmla="*/ 0 w 4258321"/>
              <a:gd name="connsiteY44" fmla="*/ 2344036 h 3759942"/>
              <a:gd name="connsiteX45" fmla="*/ 0 w 4258321"/>
              <a:gd name="connsiteY45" fmla="*/ 2376504 h 3759942"/>
              <a:gd name="connsiteX46" fmla="*/ 0 w 4258321"/>
              <a:gd name="connsiteY46" fmla="*/ 2724998 h 3759942"/>
              <a:gd name="connsiteX47" fmla="*/ 0 w 4258321"/>
              <a:gd name="connsiteY47" fmla="*/ 3123863 h 3759942"/>
              <a:gd name="connsiteX48" fmla="*/ 0 w 4258321"/>
              <a:gd name="connsiteY48" fmla="*/ 3226363 h 3759942"/>
              <a:gd name="connsiteX49" fmla="*/ 0 w 4258321"/>
              <a:gd name="connsiteY49" fmla="*/ 3386615 h 3759942"/>
              <a:gd name="connsiteX50" fmla="*/ 0 w 4258321"/>
              <a:gd name="connsiteY50" fmla="*/ 3625228 h 3759942"/>
              <a:gd name="connsiteX51" fmla="*/ 0 w 4258321"/>
              <a:gd name="connsiteY51" fmla="*/ 3759942 h 3759942"/>
              <a:gd name="connsiteX52" fmla="*/ 48279 w 4258321"/>
              <a:gd name="connsiteY52" fmla="*/ 3759942 h 3759942"/>
              <a:gd name="connsiteX53" fmla="*/ 48281 w 4258321"/>
              <a:gd name="connsiteY53" fmla="*/ 3759942 h 3759942"/>
              <a:gd name="connsiteX54" fmla="*/ 429239 w 4258321"/>
              <a:gd name="connsiteY54" fmla="*/ 3759942 h 3759942"/>
              <a:gd name="connsiteX55" fmla="*/ 828103 w 4258321"/>
              <a:gd name="connsiteY55" fmla="*/ 3759942 h 3759942"/>
              <a:gd name="connsiteX56" fmla="*/ 930604 w 4258321"/>
              <a:gd name="connsiteY56" fmla="*/ 3759942 h 3759942"/>
              <a:gd name="connsiteX57" fmla="*/ 1090855 w 4258321"/>
              <a:gd name="connsiteY57" fmla="*/ 3759942 h 3759942"/>
              <a:gd name="connsiteX58" fmla="*/ 1329468 w 4258321"/>
              <a:gd name="connsiteY58" fmla="*/ 3759942 h 3759942"/>
              <a:gd name="connsiteX59" fmla="*/ 1354917 w 4258321"/>
              <a:gd name="connsiteY59" fmla="*/ 3759942 h 3759942"/>
              <a:gd name="connsiteX60" fmla="*/ 1457255 w 4258321"/>
              <a:gd name="connsiteY60" fmla="*/ 3759942 h 3759942"/>
              <a:gd name="connsiteX61" fmla="*/ 1457257 w 4258321"/>
              <a:gd name="connsiteY61" fmla="*/ 3759942 h 3759942"/>
              <a:gd name="connsiteX62" fmla="*/ 1489720 w 4258321"/>
              <a:gd name="connsiteY62" fmla="*/ 3759942 h 3759942"/>
              <a:gd name="connsiteX63" fmla="*/ 1559756 w 4258321"/>
              <a:gd name="connsiteY63" fmla="*/ 3759942 h 3759942"/>
              <a:gd name="connsiteX64" fmla="*/ 1559757 w 4258321"/>
              <a:gd name="connsiteY64" fmla="*/ 3759942 h 3759942"/>
              <a:gd name="connsiteX65" fmla="*/ 1592222 w 4258321"/>
              <a:gd name="connsiteY65" fmla="*/ 3759942 h 3759942"/>
              <a:gd name="connsiteX66" fmla="*/ 1958619 w 4258321"/>
              <a:gd name="connsiteY66" fmla="*/ 3759942 h 3759942"/>
              <a:gd name="connsiteX67" fmla="*/ 1958622 w 4258321"/>
              <a:gd name="connsiteY67" fmla="*/ 3759942 h 3759942"/>
              <a:gd name="connsiteX68" fmla="*/ 1991085 w 4258321"/>
              <a:gd name="connsiteY68" fmla="*/ 3759942 h 3759942"/>
              <a:gd name="connsiteX69" fmla="*/ 2339580 w 4258321"/>
              <a:gd name="connsiteY69" fmla="*/ 3759942 h 3759942"/>
              <a:gd name="connsiteX70" fmla="*/ 2738443 w 4258321"/>
              <a:gd name="connsiteY70" fmla="*/ 3759942 h 3759942"/>
              <a:gd name="connsiteX71" fmla="*/ 2840945 w 4258321"/>
              <a:gd name="connsiteY71" fmla="*/ 3759942 h 3759942"/>
              <a:gd name="connsiteX72" fmla="*/ 3001196 w 4258321"/>
              <a:gd name="connsiteY72" fmla="*/ 3759942 h 3759942"/>
              <a:gd name="connsiteX73" fmla="*/ 3239809 w 4258321"/>
              <a:gd name="connsiteY73" fmla="*/ 3759942 h 3759942"/>
              <a:gd name="connsiteX74" fmla="*/ 3400060 w 4258321"/>
              <a:gd name="connsiteY74" fmla="*/ 3759942 h 3759942"/>
              <a:gd name="connsiteX75" fmla="*/ 3502562 w 4258321"/>
              <a:gd name="connsiteY75" fmla="*/ 3759942 h 3759942"/>
              <a:gd name="connsiteX76" fmla="*/ 3901425 w 4258321"/>
              <a:gd name="connsiteY76" fmla="*/ 3759942 h 3759942"/>
              <a:gd name="connsiteX77" fmla="*/ 4258321 w 4258321"/>
              <a:gd name="connsiteY77" fmla="*/ 3447509 h 375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258321" h="3759942">
                <a:moveTo>
                  <a:pt x="4258321" y="3447509"/>
                </a:moveTo>
                <a:lnTo>
                  <a:pt x="4258321" y="3028889"/>
                </a:lnTo>
                <a:lnTo>
                  <a:pt x="4258321" y="2965209"/>
                </a:lnTo>
                <a:lnTo>
                  <a:pt x="4258321" y="2546589"/>
                </a:lnTo>
                <a:lnTo>
                  <a:pt x="4258321" y="900922"/>
                </a:lnTo>
                <a:lnTo>
                  <a:pt x="4258321" y="482301"/>
                </a:lnTo>
                <a:lnTo>
                  <a:pt x="4258321" y="418623"/>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213521"/>
                </a:lnTo>
                <a:lnTo>
                  <a:pt x="0" y="1316023"/>
                </a:lnTo>
                <a:lnTo>
                  <a:pt x="0" y="1383441"/>
                </a:lnTo>
                <a:lnTo>
                  <a:pt x="2" y="1383441"/>
                </a:lnTo>
                <a:lnTo>
                  <a:pt x="2" y="1443807"/>
                </a:lnTo>
                <a:lnTo>
                  <a:pt x="2" y="1682420"/>
                </a:lnTo>
                <a:lnTo>
                  <a:pt x="2" y="1842672"/>
                </a:lnTo>
                <a:lnTo>
                  <a:pt x="2" y="1945173"/>
                </a:lnTo>
                <a:lnTo>
                  <a:pt x="2" y="2344036"/>
                </a:lnTo>
                <a:lnTo>
                  <a:pt x="0" y="2344036"/>
                </a:lnTo>
                <a:lnTo>
                  <a:pt x="0" y="2376504"/>
                </a:lnTo>
                <a:lnTo>
                  <a:pt x="0" y="2724998"/>
                </a:lnTo>
                <a:lnTo>
                  <a:pt x="0" y="3123863"/>
                </a:lnTo>
                <a:lnTo>
                  <a:pt x="0" y="3226363"/>
                </a:lnTo>
                <a:lnTo>
                  <a:pt x="0" y="3386615"/>
                </a:lnTo>
                <a:lnTo>
                  <a:pt x="0" y="3625228"/>
                </a:lnTo>
                <a:lnTo>
                  <a:pt x="0" y="3759942"/>
                </a:lnTo>
                <a:lnTo>
                  <a:pt x="48279" y="3759942"/>
                </a:lnTo>
                <a:lnTo>
                  <a:pt x="48281" y="3759942"/>
                </a:lnTo>
                <a:lnTo>
                  <a:pt x="429239" y="3759942"/>
                </a:lnTo>
                <a:lnTo>
                  <a:pt x="828103" y="3759942"/>
                </a:lnTo>
                <a:lnTo>
                  <a:pt x="930604" y="3759942"/>
                </a:lnTo>
                <a:lnTo>
                  <a:pt x="1090855" y="3759942"/>
                </a:lnTo>
                <a:lnTo>
                  <a:pt x="1329468" y="3759942"/>
                </a:lnTo>
                <a:lnTo>
                  <a:pt x="1354917" y="3759942"/>
                </a:lnTo>
                <a:lnTo>
                  <a:pt x="1457255" y="3759942"/>
                </a:lnTo>
                <a:lnTo>
                  <a:pt x="1457257" y="3759942"/>
                </a:lnTo>
                <a:lnTo>
                  <a:pt x="1489720" y="3759942"/>
                </a:lnTo>
                <a:lnTo>
                  <a:pt x="1559756" y="3759942"/>
                </a:lnTo>
                <a:lnTo>
                  <a:pt x="1559757" y="3759942"/>
                </a:lnTo>
                <a:lnTo>
                  <a:pt x="1592222" y="3759942"/>
                </a:lnTo>
                <a:lnTo>
                  <a:pt x="1958619" y="3759942"/>
                </a:lnTo>
                <a:lnTo>
                  <a:pt x="1958622" y="3759942"/>
                </a:lnTo>
                <a:lnTo>
                  <a:pt x="1991085" y="3759942"/>
                </a:lnTo>
                <a:lnTo>
                  <a:pt x="2339580" y="3759942"/>
                </a:lnTo>
                <a:lnTo>
                  <a:pt x="2738443" y="3759942"/>
                </a:lnTo>
                <a:lnTo>
                  <a:pt x="2840945" y="3759942"/>
                </a:lnTo>
                <a:lnTo>
                  <a:pt x="3001196" y="3759942"/>
                </a:lnTo>
                <a:lnTo>
                  <a:pt x="3239809" y="3759942"/>
                </a:lnTo>
                <a:lnTo>
                  <a:pt x="3400060" y="3759942"/>
                </a:lnTo>
                <a:lnTo>
                  <a:pt x="3502562" y="3759942"/>
                </a:lnTo>
                <a:lnTo>
                  <a:pt x="3901425" y="3759942"/>
                </a:lnTo>
                <a:cubicBezTo>
                  <a:pt x="4099180" y="3759942"/>
                  <a:pt x="4258321" y="3619603"/>
                  <a:pt x="4258321" y="344750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3">
            <a:extLst>
              <a:ext uri="{FF2B5EF4-FFF2-40B4-BE49-F238E27FC236}">
                <a16:creationId xmlns:a16="http://schemas.microsoft.com/office/drawing/2014/main" id="{31E6236F-8128-F80E-075A-517161D2E6C6}"/>
              </a:ext>
            </a:extLst>
          </p:cNvPr>
          <p:cNvSpPr>
            <a:spLocks noGrp="1"/>
          </p:cNvSpPr>
          <p:nvPr>
            <p:ph type="body" sz="quarter" idx="16"/>
          </p:nvPr>
        </p:nvSpPr>
        <p:spPr>
          <a:xfrm>
            <a:off x="653780" y="472365"/>
            <a:ext cx="9551577" cy="803654"/>
          </a:xfrm>
        </p:spPr>
        <p:txBody>
          <a:bodyPr/>
          <a:lstStyle/>
          <a:p>
            <a:pPr>
              <a:lnSpc>
                <a:spcPts val="3720"/>
              </a:lnSpc>
            </a:pPr>
            <a:r>
              <a:rPr lang="en-US" dirty="0"/>
              <a:t>De kern van uw concept definiëren</a:t>
            </a:r>
          </a:p>
          <a:p>
            <a:pPr>
              <a:lnSpc>
                <a:spcPts val="3720"/>
              </a:lnSpc>
            </a:pPr>
            <a:endParaRPr lang="en-US" dirty="0"/>
          </a:p>
        </p:txBody>
      </p:sp>
      <p:sp>
        <p:nvSpPr>
          <p:cNvPr id="6" name="Text Placeholder 5">
            <a:extLst>
              <a:ext uri="{FF2B5EF4-FFF2-40B4-BE49-F238E27FC236}">
                <a16:creationId xmlns:a16="http://schemas.microsoft.com/office/drawing/2014/main" id="{5F1BED46-56A0-1611-1A7D-589DE6904BC9}"/>
              </a:ext>
            </a:extLst>
          </p:cNvPr>
          <p:cNvSpPr>
            <a:spLocks noGrp="1"/>
          </p:cNvSpPr>
          <p:nvPr>
            <p:ph type="body" sz="quarter" idx="19"/>
          </p:nvPr>
        </p:nvSpPr>
        <p:spPr>
          <a:xfrm>
            <a:off x="653780" y="1541767"/>
            <a:ext cx="7463525" cy="803654"/>
          </a:xfrm>
        </p:spPr>
        <p:txBody>
          <a:bodyPr/>
          <a:lstStyle/>
          <a:p>
            <a:pPr>
              <a:lnSpc>
                <a:spcPts val="2900"/>
              </a:lnSpc>
            </a:pPr>
            <a:r>
              <a:rPr lang="en-US" dirty="0"/>
              <a:t>Probleem – Oplossing – Waarde – Voor wie?</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0ECD643-CB97-34EA-23EB-920C88607968}"/>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59AFC1E7-B358-48FA-7F39-8623FB11C7C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8" name="Text Placeholder 4">
            <a:extLst>
              <a:ext uri="{FF2B5EF4-FFF2-40B4-BE49-F238E27FC236}">
                <a16:creationId xmlns:a16="http://schemas.microsoft.com/office/drawing/2014/main" id="{EB31C2BE-4260-6DE7-633F-9BF6AAD15238}"/>
              </a:ext>
            </a:extLst>
          </p:cNvPr>
          <p:cNvSpPr txBox="1">
            <a:spLocks/>
          </p:cNvSpPr>
          <p:nvPr/>
        </p:nvSpPr>
        <p:spPr>
          <a:xfrm>
            <a:off x="1161297" y="3059411"/>
            <a:ext cx="3224245"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Focus van de pitchdeck</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b="1" dirty="0">
                <a:solidFill>
                  <a:schemeClr val="bg1"/>
                </a:solidFill>
              </a:rPr>
              <a:t>#3 Oplossing: </a:t>
            </a:r>
          </a:p>
          <a:p>
            <a:pPr>
              <a:lnSpc>
                <a:spcPts val="2240"/>
              </a:lnSpc>
            </a:pPr>
            <a:r>
              <a:rPr lang="en-GB" sz="2200" dirty="0">
                <a:solidFill>
                  <a:schemeClr val="bg1"/>
                </a:solidFill>
              </a:rPr>
              <a:t>Wat biedt u aan?</a:t>
            </a:r>
          </a:p>
          <a:p>
            <a:pPr>
              <a:lnSpc>
                <a:spcPts val="2240"/>
              </a:lnSpc>
            </a:pPr>
            <a:endParaRPr lang="en-GB" sz="2200" dirty="0">
              <a:solidFill>
                <a:schemeClr val="bg1"/>
              </a:solidFill>
            </a:endParaRPr>
          </a:p>
          <a:p>
            <a:pPr>
              <a:lnSpc>
                <a:spcPts val="2240"/>
              </a:lnSpc>
            </a:pPr>
            <a:r>
              <a:rPr lang="en-GB" sz="2200" b="1" dirty="0">
                <a:solidFill>
                  <a:schemeClr val="bg1"/>
                </a:solidFill>
              </a:rPr>
              <a:t>#4 Waardepropositie</a:t>
            </a:r>
            <a:r>
              <a:rPr lang="en-GB" sz="2200" dirty="0">
                <a:solidFill>
                  <a:schemeClr val="bg1"/>
                </a:solidFill>
              </a:rPr>
              <a:t>: </a:t>
            </a:r>
          </a:p>
          <a:p>
            <a:pPr>
              <a:lnSpc>
                <a:spcPts val="2240"/>
              </a:lnSpc>
            </a:pPr>
            <a:r>
              <a:rPr lang="en-GB" sz="2200" dirty="0">
                <a:solidFill>
                  <a:schemeClr val="bg1"/>
                </a:solidFill>
              </a:rPr>
              <a:t>Waarom is het waardevol en anders?</a:t>
            </a:r>
          </a:p>
          <a:p>
            <a:pPr>
              <a:lnSpc>
                <a:spcPts val="2240"/>
              </a:lnSpc>
            </a:pPr>
            <a:endParaRPr lang="en-GB" sz="2200" dirty="0">
              <a:solidFill>
                <a:schemeClr val="bg1"/>
              </a:solidFill>
            </a:endParaRPr>
          </a:p>
          <a:p>
            <a:pPr>
              <a:lnSpc>
                <a:spcPts val="2240"/>
              </a:lnSpc>
            </a:pPr>
            <a:r>
              <a:rPr lang="en-GB" sz="2200" b="1" dirty="0">
                <a:solidFill>
                  <a:schemeClr val="bg1"/>
                </a:solidFill>
              </a:rPr>
              <a:t>#5 Markt: </a:t>
            </a:r>
          </a:p>
          <a:p>
            <a:pPr>
              <a:lnSpc>
                <a:spcPts val="2240"/>
              </a:lnSpc>
            </a:pPr>
            <a:r>
              <a:rPr lang="en-GB" sz="2200" dirty="0">
                <a:solidFill>
                  <a:schemeClr val="bg1"/>
                </a:solidFill>
              </a:rPr>
              <a:t>Voor wie is dit bedoeld?</a:t>
            </a:r>
          </a:p>
          <a:p>
            <a:pPr>
              <a:lnSpc>
                <a:spcPts val="2240"/>
              </a:lnSpc>
            </a:pPr>
            <a:endParaRPr lang="en-US" sz="2200" dirty="0">
              <a:solidFill>
                <a:schemeClr val="bg1"/>
              </a:solidFill>
            </a:endParaRPr>
          </a:p>
        </p:txBody>
      </p:sp>
      <p:sp>
        <p:nvSpPr>
          <p:cNvPr id="10" name="Text Placeholder 4">
            <a:extLst>
              <a:ext uri="{FF2B5EF4-FFF2-40B4-BE49-F238E27FC236}">
                <a16:creationId xmlns:a16="http://schemas.microsoft.com/office/drawing/2014/main" id="{D0F7658B-FB71-BBC1-64F5-06D8BE50D0A4}"/>
              </a:ext>
            </a:extLst>
          </p:cNvPr>
          <p:cNvSpPr txBox="1">
            <a:spLocks/>
          </p:cNvSpPr>
          <p:nvPr/>
        </p:nvSpPr>
        <p:spPr>
          <a:xfrm>
            <a:off x="4921239" y="3059411"/>
            <a:ext cx="6601596"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Activiteit: </a:t>
            </a:r>
          </a:p>
          <a:p>
            <a:pPr>
              <a:lnSpc>
                <a:spcPts val="2240"/>
              </a:lnSpc>
            </a:pPr>
            <a:endParaRPr lang="en-GB" sz="2600" b="1" dirty="0">
              <a:solidFill>
                <a:srgbClr val="64AFAF"/>
              </a:solidFill>
            </a:endParaRPr>
          </a:p>
          <a:p>
            <a:pPr indent="0">
              <a:lnSpc>
                <a:spcPts val="2240"/>
              </a:lnSpc>
            </a:pPr>
            <a:r>
              <a:rPr lang="en-GB" sz="2200" dirty="0">
                <a:solidFill>
                  <a:srgbClr val="414141"/>
                </a:solidFill>
              </a:rPr>
              <a:t>Probeer de volgende vragen in één zin te beantwoorden:</a:t>
            </a:r>
          </a:p>
          <a:p>
            <a:pPr marL="457200" indent="-457200">
              <a:lnSpc>
                <a:spcPts val="2240"/>
              </a:lnSpc>
              <a:buClr>
                <a:srgbClr val="EC7C69"/>
              </a:buClr>
              <a:buFont typeface="+mj-lt"/>
              <a:buAutoNum type="arabicPeriod"/>
            </a:pPr>
            <a:r>
              <a:rPr lang="en-GB" sz="2200" dirty="0">
                <a:solidFill>
                  <a:srgbClr val="414141"/>
                </a:solidFill>
              </a:rPr>
              <a:t>Wat biedt u uw gast aan? (de oplossing)</a:t>
            </a:r>
          </a:p>
          <a:p>
            <a:pPr marL="457200" indent="-457200">
              <a:lnSpc>
                <a:spcPts val="2240"/>
              </a:lnSpc>
              <a:buClr>
                <a:srgbClr val="EC7C69"/>
              </a:buClr>
              <a:buFont typeface="+mj-lt"/>
              <a:buAutoNum type="arabicPeriod"/>
            </a:pPr>
            <a:r>
              <a:rPr lang="en-GB" sz="2200" dirty="0">
                <a:solidFill>
                  <a:srgbClr val="414141"/>
                </a:solidFill>
              </a:rPr>
              <a:t>Wat maakt het emotioneel of praktisch waardevol? (de waarde)</a:t>
            </a:r>
          </a:p>
          <a:p>
            <a:pPr marL="457200" indent="-457200">
              <a:lnSpc>
                <a:spcPts val="2240"/>
              </a:lnSpc>
              <a:buClr>
                <a:srgbClr val="EC7C69"/>
              </a:buClr>
              <a:buFont typeface="+mj-lt"/>
              <a:buAutoNum type="arabicPeriod"/>
            </a:pPr>
            <a:r>
              <a:rPr lang="en-GB" sz="2200" dirty="0">
                <a:solidFill>
                  <a:srgbClr val="414141"/>
                </a:solidFill>
              </a:rPr>
              <a:t>Wie zal hier het meest van houden – en waarom? (de markt)</a:t>
            </a:r>
          </a:p>
          <a:p>
            <a:pPr indent="0">
              <a:lnSpc>
                <a:spcPts val="2240"/>
              </a:lnSpc>
            </a:pPr>
            <a:endParaRPr lang="en-GB" sz="2200" dirty="0">
              <a:solidFill>
                <a:srgbClr val="414141"/>
              </a:solidFill>
            </a:endParaRPr>
          </a:p>
          <a:p>
            <a:pPr indent="0">
              <a:lnSpc>
                <a:spcPts val="2240"/>
              </a:lnSpc>
            </a:pPr>
            <a:r>
              <a:rPr lang="en-GB" sz="2200" i="1" dirty="0">
                <a:solidFill>
                  <a:srgbClr val="414141"/>
                </a:solidFill>
              </a:rPr>
              <a:t>Deze zinnen helpen je om je eigen pitchdeck te voltooien en je concept duidelijk en overtuigend aan anderen te beschrijven.</a:t>
            </a:r>
          </a:p>
          <a:p>
            <a:pPr>
              <a:lnSpc>
                <a:spcPts val="2240"/>
              </a:lnSpc>
            </a:pPr>
            <a:endParaRPr lang="en-US" sz="2200" dirty="0">
              <a:solidFill>
                <a:srgbClr val="414141"/>
              </a:solidFill>
            </a:endParaRPr>
          </a:p>
        </p:txBody>
      </p:sp>
      <p:cxnSp>
        <p:nvCxnSpPr>
          <p:cNvPr id="16" name="Straight Connector 15">
            <a:extLst>
              <a:ext uri="{FF2B5EF4-FFF2-40B4-BE49-F238E27FC236}">
                <a16:creationId xmlns:a16="http://schemas.microsoft.com/office/drawing/2014/main" id="{2E9BE635-317E-D6C0-3EF5-28F8819D7356}"/>
              </a:ext>
            </a:extLst>
          </p:cNvPr>
          <p:cNvCxnSpPr>
            <a:cxnSpLocks/>
          </p:cNvCxnSpPr>
          <p:nvPr/>
        </p:nvCxnSpPr>
        <p:spPr>
          <a:xfrm>
            <a:off x="548427" y="3536591"/>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2F8E68-55F3-5BCD-F982-EDD776B0C3F8}"/>
              </a:ext>
            </a:extLst>
          </p:cNvPr>
          <p:cNvCxnSpPr>
            <a:cxnSpLocks/>
          </p:cNvCxnSpPr>
          <p:nvPr/>
        </p:nvCxnSpPr>
        <p:spPr>
          <a:xfrm>
            <a:off x="548427" y="43823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8E3CA5C-1EFF-8239-3949-4D948F0C9479}"/>
              </a:ext>
            </a:extLst>
          </p:cNvPr>
          <p:cNvCxnSpPr>
            <a:cxnSpLocks/>
          </p:cNvCxnSpPr>
          <p:nvPr/>
        </p:nvCxnSpPr>
        <p:spPr>
          <a:xfrm>
            <a:off x="548427" y="5449109"/>
            <a:ext cx="381600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73809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E15A6-A51B-0113-0D2D-F3745F811B96}"/>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8B47FE3F-37A9-8845-FBA8-4BEC9927FA9F}"/>
              </a:ext>
            </a:extLst>
          </p:cNvPr>
          <p:cNvSpPr>
            <a:spLocks noGrp="1"/>
          </p:cNvSpPr>
          <p:nvPr>
            <p:ph type="body" sz="quarter" idx="16"/>
          </p:nvPr>
        </p:nvSpPr>
        <p:spPr>
          <a:xfrm>
            <a:off x="653780" y="472365"/>
            <a:ext cx="9551577" cy="803654"/>
          </a:xfrm>
        </p:spPr>
        <p:txBody>
          <a:bodyPr/>
          <a:lstStyle/>
          <a:p>
            <a:pPr>
              <a:lnSpc>
                <a:spcPts val="3720"/>
              </a:lnSpc>
            </a:pPr>
            <a:r>
              <a:rPr lang="en-US" dirty="0"/>
              <a:t>Samenvatting – Wat maakt een goed concept?</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2CF45E0F-B10B-67F3-0242-7B0F698C9AA7}"/>
              </a:ext>
            </a:extLst>
          </p:cNvPr>
          <p:cNvSpPr>
            <a:spLocks noGrp="1"/>
          </p:cNvSpPr>
          <p:nvPr>
            <p:ph type="body" sz="quarter" idx="19"/>
          </p:nvPr>
        </p:nvSpPr>
        <p:spPr>
          <a:xfrm>
            <a:off x="653780" y="1541767"/>
            <a:ext cx="6741631" cy="803654"/>
          </a:xfrm>
        </p:spPr>
        <p:txBody>
          <a:bodyPr/>
          <a:lstStyle/>
          <a:p>
            <a:pPr>
              <a:lnSpc>
                <a:spcPts val="2900"/>
              </a:lnSpc>
            </a:pPr>
            <a:r>
              <a:rPr lang="en-US" dirty="0"/>
              <a:t>Uw concept moet: </a:t>
            </a:r>
          </a:p>
          <a:p>
            <a:pPr>
              <a:lnSpc>
                <a:spcPts val="2900"/>
              </a:lnSpc>
            </a:pPr>
            <a:r>
              <a:rPr lang="en-US" dirty="0"/>
              <a:t>Duidelijk – Memorabel – Gebaseerd op de locatie</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1C0D8039-4D31-4EB1-9CE0-2E02F8C1CC6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01B49B02-10E3-93DB-8C19-50DA334B527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10" name="Text Placeholder 4">
            <a:extLst>
              <a:ext uri="{FF2B5EF4-FFF2-40B4-BE49-F238E27FC236}">
                <a16:creationId xmlns:a16="http://schemas.microsoft.com/office/drawing/2014/main" id="{C82EC4BA-242A-038C-1C8A-E868F1F0696B}"/>
              </a:ext>
            </a:extLst>
          </p:cNvPr>
          <p:cNvSpPr txBox="1">
            <a:spLocks/>
          </p:cNvSpPr>
          <p:nvPr/>
        </p:nvSpPr>
        <p:spPr>
          <a:xfrm>
            <a:off x="723796" y="2838738"/>
            <a:ext cx="7666225"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Checklist:</a:t>
            </a:r>
          </a:p>
          <a:p>
            <a:pPr>
              <a:lnSpc>
                <a:spcPts val="2240"/>
              </a:lnSpc>
            </a:pPr>
            <a:endParaRPr lang="en-GB" sz="2600" b="1" dirty="0">
              <a:solidFill>
                <a:srgbClr val="64AFAF"/>
              </a:solidFill>
            </a:endParaRPr>
          </a:p>
          <a:p>
            <a:pPr marL="457200" indent="-457200">
              <a:buClr>
                <a:srgbClr val="EC7C69"/>
              </a:buClr>
              <a:buFont typeface="Wingdings" pitchFamily="2" charset="2"/>
              <a:buChar char="ü"/>
            </a:pPr>
            <a:r>
              <a:rPr lang="en-GB" sz="2200" b="1" dirty="0">
                <a:solidFill>
                  <a:srgbClr val="414141"/>
                </a:solidFill>
              </a:rPr>
              <a:t>Emotioneel boeiend: </a:t>
            </a:r>
            <a:r>
              <a:rPr lang="en-GB" sz="2200" dirty="0">
                <a:solidFill>
                  <a:srgbClr val="414141"/>
                </a:solidFill>
              </a:rPr>
              <a:t>gasten voelen iets</a:t>
            </a:r>
          </a:p>
          <a:p>
            <a:pPr marL="457200" indent="-457200">
              <a:buClr>
                <a:srgbClr val="EC7C69"/>
              </a:buClr>
              <a:buFont typeface="Wingdings" pitchFamily="2" charset="2"/>
              <a:buChar char="ü"/>
            </a:pPr>
            <a:r>
              <a:rPr lang="en-GB" sz="2200" b="1" dirty="0">
                <a:solidFill>
                  <a:srgbClr val="414141"/>
                </a:solidFill>
              </a:rPr>
              <a:t>Gemakkelijk uit te leggen: </a:t>
            </a:r>
            <a:r>
              <a:rPr lang="en-GB" sz="2200" dirty="0">
                <a:solidFill>
                  <a:srgbClr val="414141"/>
                </a:solidFill>
              </a:rPr>
              <a:t>één zin is genoeg</a:t>
            </a:r>
          </a:p>
          <a:p>
            <a:pPr marL="457200" indent="-457200">
              <a:buClr>
                <a:srgbClr val="EC7C69"/>
              </a:buClr>
              <a:buFont typeface="Wingdings" pitchFamily="2" charset="2"/>
              <a:buChar char="ü"/>
            </a:pPr>
            <a:r>
              <a:rPr lang="en-GB" sz="2200" b="1" dirty="0">
                <a:solidFill>
                  <a:srgbClr val="414141"/>
                </a:solidFill>
              </a:rPr>
              <a:t>Gebaseerd op de locatie: </a:t>
            </a:r>
            <a:r>
              <a:rPr lang="en-GB" sz="2200" dirty="0">
                <a:solidFill>
                  <a:srgbClr val="414141"/>
                </a:solidFill>
              </a:rPr>
              <a:t>uw verhaal sluit aan bij het land of de gemeenschap</a:t>
            </a:r>
          </a:p>
          <a:p>
            <a:pPr marL="457200" indent="-457200">
              <a:buClr>
                <a:srgbClr val="EC7C69"/>
              </a:buClr>
              <a:buFont typeface="Wingdings" pitchFamily="2" charset="2"/>
              <a:buChar char="ü"/>
            </a:pPr>
            <a:r>
              <a:rPr lang="en-GB" sz="2200" b="1" dirty="0">
                <a:solidFill>
                  <a:srgbClr val="414141"/>
                </a:solidFill>
              </a:rPr>
              <a:t>Ontworpen met de gast in gedachten: </a:t>
            </a:r>
            <a:r>
              <a:rPr lang="en-GB" sz="2200" dirty="0">
                <a:solidFill>
                  <a:srgbClr val="414141"/>
                </a:solidFill>
              </a:rPr>
              <a:t>niet voor 'iedereen'</a:t>
            </a:r>
          </a:p>
          <a:p>
            <a:pPr marL="457200" indent="-457200">
              <a:lnSpc>
                <a:spcPts val="2240"/>
              </a:lnSpc>
              <a:buClr>
                <a:srgbClr val="EC7C69"/>
              </a:buClr>
              <a:buFont typeface="+mj-lt"/>
              <a:buAutoNum type="arabicPeriod"/>
            </a:pPr>
            <a:endParaRPr lang="en-GB" sz="2200" dirty="0">
              <a:solidFill>
                <a:srgbClr val="414141"/>
              </a:solidFill>
            </a:endParaRPr>
          </a:p>
          <a:p>
            <a:pPr marL="457200" indent="-457200">
              <a:lnSpc>
                <a:spcPts val="2240"/>
              </a:lnSpc>
              <a:buClr>
                <a:srgbClr val="EC7C69"/>
              </a:buClr>
              <a:buFont typeface="+mj-lt"/>
              <a:buAutoNum type="arabicPeriod"/>
            </a:pPr>
            <a:endParaRPr lang="en-GB" sz="2200" dirty="0">
              <a:solidFill>
                <a:srgbClr val="414141"/>
              </a:solidFill>
            </a:endParaRPr>
          </a:p>
          <a:p>
            <a:pPr indent="0">
              <a:lnSpc>
                <a:spcPts val="2240"/>
              </a:lnSpc>
              <a:buClr>
                <a:srgbClr val="EC7C69"/>
              </a:buClr>
            </a:pPr>
            <a:r>
              <a:rPr lang="en-GB" sz="2200" b="1" i="1" dirty="0">
                <a:solidFill>
                  <a:srgbClr val="414141"/>
                </a:solidFill>
              </a:rPr>
              <a:t>Tip: </a:t>
            </a:r>
            <a:r>
              <a:rPr lang="en-GB" sz="2200" i="1" dirty="0">
                <a:solidFill>
                  <a:srgbClr val="414141"/>
                </a:solidFill>
              </a:rPr>
              <a:t>uw pitchdeck moet niet alleen communiceren wat u doet, maar ook waarom het belangrijk is voor uw gasten.</a:t>
            </a: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57613E5B-EECE-7485-DBD1-6612BFC7E48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887927" y="4301416"/>
            <a:ext cx="3580276" cy="2659133"/>
          </a:xfrm>
          <a:prstGeom prst="rect">
            <a:avLst/>
          </a:prstGeom>
        </p:spPr>
      </p:pic>
    </p:spTree>
    <p:extLst>
      <p:ext uri="{BB962C8B-B14F-4D97-AF65-F5344CB8AC3E}">
        <p14:creationId xmlns:p14="http://schemas.microsoft.com/office/powerpoint/2010/main" val="1881703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1AC14-5CEA-2F40-C8F3-6A41EBF6AD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855ED6E-B851-7177-B700-B542946F3FC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C8C9AE42-0347-0F08-B019-4AA1F06116A1}"/>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ED93F0C0-4C97-361C-8431-11FA1B036724}"/>
              </a:ext>
            </a:extLst>
          </p:cNvPr>
          <p:cNvSpPr>
            <a:spLocks noGrp="1"/>
          </p:cNvSpPr>
          <p:nvPr>
            <p:ph type="body" sz="quarter" idx="16"/>
          </p:nvPr>
        </p:nvSpPr>
        <p:spPr>
          <a:xfrm>
            <a:off x="4061012" y="801065"/>
            <a:ext cx="5692588" cy="803654"/>
          </a:xfrm>
          <a:prstGeom prst="rect">
            <a:avLst/>
          </a:prstGeom>
        </p:spPr>
        <p:txBody>
          <a:bodyPr/>
          <a:lstStyle/>
          <a:p>
            <a:pPr>
              <a:lnSpc>
                <a:spcPts val="2960"/>
              </a:lnSpc>
            </a:pPr>
            <a:r>
              <a:rPr lang="en-GB" sz="2800" dirty="0"/>
              <a:t>Van concept tot validatie: </a:t>
            </a:r>
          </a:p>
          <a:p>
            <a:pPr>
              <a:lnSpc>
                <a:spcPts val="2960"/>
              </a:lnSpc>
            </a:pPr>
            <a:r>
              <a:rPr lang="en-GB" sz="2800" dirty="0"/>
              <a:t>Hoe weet u of uw idee werkt?</a:t>
            </a:r>
          </a:p>
          <a:p>
            <a:pPr>
              <a:lnSpc>
                <a:spcPts val="2960"/>
              </a:lnSpc>
            </a:pPr>
            <a:endParaRPr lang="en-GB" sz="2800" dirty="0"/>
          </a:p>
        </p:txBody>
      </p:sp>
      <p:sp>
        <p:nvSpPr>
          <p:cNvPr id="4" name="Text Placeholder 3">
            <a:extLst>
              <a:ext uri="{FF2B5EF4-FFF2-40B4-BE49-F238E27FC236}">
                <a16:creationId xmlns:a16="http://schemas.microsoft.com/office/drawing/2014/main" id="{E033A598-CE51-3BC4-F581-0A9436C874BE}"/>
              </a:ext>
            </a:extLst>
          </p:cNvPr>
          <p:cNvSpPr>
            <a:spLocks noGrp="1"/>
          </p:cNvSpPr>
          <p:nvPr>
            <p:ph type="body" sz="quarter" idx="21"/>
          </p:nvPr>
        </p:nvSpPr>
        <p:spPr>
          <a:xfrm>
            <a:off x="4061011" y="2312017"/>
            <a:ext cx="7620455" cy="4142976"/>
          </a:xfrm>
          <a:prstGeom prst="rect">
            <a:avLst/>
          </a:prstGeom>
        </p:spPr>
        <p:txBody>
          <a:bodyPr lIns="91440" tIns="45720" rIns="91440" bIns="45720" anchor="t"/>
          <a:lstStyle/>
          <a:p>
            <a:pPr>
              <a:lnSpc>
                <a:spcPts val="2940"/>
              </a:lnSpc>
            </a:pPr>
            <a:r>
              <a:rPr lang="en-GB" sz="2800" b="1" i="0" dirty="0">
                <a:solidFill>
                  <a:srgbClr val="EC7C69"/>
                </a:solidFill>
                <a:effectLst/>
                <a:latin typeface="Calibri"/>
                <a:ea typeface="Calibri"/>
                <a:cs typeface="Calibri"/>
              </a:rPr>
              <a:t>Je hebt een concept bedacht </a:t>
            </a:r>
          </a:p>
          <a:p>
            <a:pPr>
              <a:lnSpc>
                <a:spcPts val="2940"/>
              </a:lnSpc>
            </a:pPr>
            <a:r>
              <a:rPr lang="en-GB" sz="2800" b="1" i="0" dirty="0">
                <a:solidFill>
                  <a:srgbClr val="EC7C69"/>
                </a:solidFill>
                <a:effectLst/>
                <a:latin typeface="Calibri"/>
                <a:ea typeface="Calibri"/>
                <a:cs typeface="Calibri"/>
              </a:rPr>
              <a:t>– maar spreekt het ook aan?</a:t>
            </a:r>
          </a:p>
          <a:p>
            <a:pPr>
              <a:lnSpc>
                <a:spcPts val="2340"/>
              </a:lnSpc>
            </a:pPr>
            <a:endParaRPr lang="en-GB" b="1" i="0" dirty="0">
              <a:effectLst/>
              <a:latin typeface="Calibri"/>
              <a:ea typeface="Calibri"/>
              <a:cs typeface="Calibri"/>
            </a:endParaRPr>
          </a:p>
          <a:p>
            <a:pPr>
              <a:lnSpc>
                <a:spcPts val="2340"/>
              </a:lnSpc>
            </a:pPr>
            <a:r>
              <a:rPr lang="en-GB" b="1" i="0" dirty="0">
                <a:effectLst/>
                <a:latin typeface="Calibri"/>
                <a:ea typeface="Calibri"/>
                <a:cs typeface="Calibri"/>
              </a:rPr>
              <a:t> In leergebied 3 ontdekt u hoe u</a:t>
            </a:r>
            <a:r>
              <a:rPr lang="en-GB" b="0" i="0" dirty="0">
                <a:effectLst/>
                <a:latin typeface="Calibri"/>
                <a:ea typeface="Calibri"/>
                <a:cs typeface="Calibri"/>
              </a:rPr>
              <a:t>:</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Je idee vroeg kunt testen (voordat je geld uitgeeft)</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Nuttige feedback van echte mensen verzamelen</a:t>
            </a:r>
          </a:p>
          <a:p>
            <a:pPr marL="342900" indent="-342900">
              <a:lnSpc>
                <a:spcPts val="2340"/>
              </a:lnSpc>
              <a:buClr>
                <a:srgbClr val="EC7C69"/>
              </a:buClr>
              <a:buFont typeface="Arial" panose="020B0604020202020204" pitchFamily="34" charset="0"/>
              <a:buChar char="•"/>
            </a:pPr>
            <a:r>
              <a:rPr lang="en-GB" b="0" i="0" dirty="0">
                <a:effectLst/>
                <a:latin typeface="Calibri"/>
                <a:ea typeface="Calibri"/>
                <a:cs typeface="Calibri"/>
              </a:rPr>
              <a:t>Kleine successen en vroege tractie laat zien in je pitchdeck (element #8)</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Tip: </a:t>
            </a:r>
            <a:r>
              <a:rPr lang="en-GB" b="0" i="1" dirty="0">
                <a:effectLst/>
                <a:latin typeface="Calibri"/>
                <a:ea typeface="Calibri"/>
                <a:cs typeface="Calibri"/>
              </a:rPr>
              <a:t>zelfs kleine acties (een enquête, een boeking, een reactie op Instagram) zijn tekenen dat je idee potentieel heeft</a:t>
            </a:r>
            <a:r>
              <a:rPr lang="en-GB" b="0" i="0" dirty="0">
                <a:effectLst/>
                <a:latin typeface="Calibri"/>
                <a:ea typeface="Calibri"/>
                <a:cs typeface="Calibri"/>
              </a:rPr>
              <a:t>.</a:t>
            </a:r>
          </a:p>
          <a:p>
            <a:pPr>
              <a:lnSpc>
                <a:spcPts val="2340"/>
              </a:lnSpc>
            </a:pPr>
            <a:endParaRPr lang="en-US" sz="2200" dirty="0"/>
          </a:p>
        </p:txBody>
      </p:sp>
      <p:sp>
        <p:nvSpPr>
          <p:cNvPr id="11" name="Slide Number Placeholder 5">
            <a:extLst>
              <a:ext uri="{FF2B5EF4-FFF2-40B4-BE49-F238E27FC236}">
                <a16:creationId xmlns:a16="http://schemas.microsoft.com/office/drawing/2014/main" id="{17EB928B-91C4-28C5-6060-615A2B1B087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42</a:t>
            </a:fld>
            <a:endParaRPr lang="fr-CA" sz="1200" dirty="0"/>
          </a:p>
        </p:txBody>
      </p:sp>
    </p:spTree>
    <p:extLst>
      <p:ext uri="{BB962C8B-B14F-4D97-AF65-F5344CB8AC3E}">
        <p14:creationId xmlns:p14="http://schemas.microsoft.com/office/powerpoint/2010/main" val="1191818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CA0CD-00BB-2D0B-E6AA-BBFE342F7509}"/>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542EAD66-7E96-E542-B950-882BA1FC882C}"/>
              </a:ext>
            </a:extLst>
          </p:cNvPr>
          <p:cNvSpPr>
            <a:spLocks noGrp="1"/>
          </p:cNvSpPr>
          <p:nvPr>
            <p:ph type="body" sz="quarter" idx="16"/>
          </p:nvPr>
        </p:nvSpPr>
        <p:spPr>
          <a:xfrm>
            <a:off x="653780" y="472365"/>
            <a:ext cx="9551577" cy="803654"/>
          </a:xfrm>
        </p:spPr>
        <p:txBody>
          <a:bodyPr/>
          <a:lstStyle/>
          <a:p>
            <a:pPr>
              <a:lnSpc>
                <a:spcPts val="3720"/>
              </a:lnSpc>
            </a:pPr>
            <a:r>
              <a:rPr lang="en-US" dirty="0"/>
              <a:t>Test voordat u gaat bouwen</a:t>
            </a:r>
          </a:p>
          <a:p>
            <a:pPr>
              <a:lnSpc>
                <a:spcPts val="3720"/>
              </a:lnSpc>
            </a:pPr>
            <a:endParaRPr lang="en-US" dirty="0"/>
          </a:p>
        </p:txBody>
      </p:sp>
      <p:sp>
        <p:nvSpPr>
          <p:cNvPr id="6" name="Text Placeholder 5">
            <a:extLst>
              <a:ext uri="{FF2B5EF4-FFF2-40B4-BE49-F238E27FC236}">
                <a16:creationId xmlns:a16="http://schemas.microsoft.com/office/drawing/2014/main" id="{A399960B-6C12-0F67-B53C-B1A8AB66A364}"/>
              </a:ext>
            </a:extLst>
          </p:cNvPr>
          <p:cNvSpPr>
            <a:spLocks noGrp="1"/>
          </p:cNvSpPr>
          <p:nvPr>
            <p:ph type="body" sz="quarter" idx="19"/>
          </p:nvPr>
        </p:nvSpPr>
        <p:spPr>
          <a:xfrm>
            <a:off x="653780" y="1541767"/>
            <a:ext cx="7736241" cy="803654"/>
          </a:xfrm>
        </p:spPr>
        <p:txBody>
          <a:bodyPr/>
          <a:lstStyle/>
          <a:p>
            <a:pPr>
              <a:lnSpc>
                <a:spcPts val="2900"/>
              </a:lnSpc>
            </a:pPr>
            <a:r>
              <a:rPr lang="en-US" dirty="0"/>
              <a:t>Snelle en goedkope manieren om uw idee te valideren</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B8191025-2EF0-A700-3EC0-7F3361BE9D2E}"/>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D0BC2160-ACD0-2BA7-0F46-F4F050C84D9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10" name="Text Placeholder 4">
            <a:extLst>
              <a:ext uri="{FF2B5EF4-FFF2-40B4-BE49-F238E27FC236}">
                <a16:creationId xmlns:a16="http://schemas.microsoft.com/office/drawing/2014/main" id="{8B055620-9360-0816-B98B-E21E9DFFFDF4}"/>
              </a:ext>
            </a:extLst>
          </p:cNvPr>
          <p:cNvSpPr txBox="1">
            <a:spLocks/>
          </p:cNvSpPr>
          <p:nvPr/>
        </p:nvSpPr>
        <p:spPr>
          <a:xfrm>
            <a:off x="653780" y="2631833"/>
            <a:ext cx="983214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Hulpmiddelen die u kunt gebruiken:</a:t>
            </a:r>
          </a:p>
          <a:p>
            <a:pPr>
              <a:lnSpc>
                <a:spcPts val="2240"/>
              </a:lnSpc>
            </a:pPr>
            <a:endParaRPr lang="en-GB" sz="2600" b="1" dirty="0">
              <a:solidFill>
                <a:srgbClr val="64AFAF"/>
              </a:solidFill>
            </a:endParaRPr>
          </a:p>
          <a:p>
            <a:pPr marL="342900" indent="-342900">
              <a:buClr>
                <a:srgbClr val="EC7C69"/>
              </a:buClr>
              <a:buFont typeface="Arial" panose="020B0604020202020204" pitchFamily="34" charset="0"/>
              <a:buChar char="•"/>
            </a:pPr>
            <a:r>
              <a:rPr lang="en-GB" sz="2200" b="1" dirty="0" err="1">
                <a:solidFill>
                  <a:srgbClr val="414141"/>
                </a:solidFill>
              </a:rPr>
              <a:t>Typeform </a:t>
            </a:r>
            <a:r>
              <a:rPr lang="en-GB" sz="2200" b="1" dirty="0">
                <a:solidFill>
                  <a:srgbClr val="414141"/>
                </a:solidFill>
              </a:rPr>
              <a:t>of Google Forms </a:t>
            </a:r>
            <a:r>
              <a:rPr lang="en-GB" sz="2200" dirty="0">
                <a:solidFill>
                  <a:srgbClr val="414141"/>
                </a:solidFill>
              </a:rPr>
              <a:t>- Voer een eenvoudige enquête uit naar de interesses van gasten</a:t>
            </a:r>
          </a:p>
          <a:p>
            <a:pPr marL="342900" indent="-342900">
              <a:buClr>
                <a:srgbClr val="EC7C69"/>
              </a:buClr>
              <a:buFont typeface="Arial" panose="020B0604020202020204" pitchFamily="34" charset="0"/>
              <a:buChar char="•"/>
            </a:pPr>
            <a:r>
              <a:rPr lang="en-GB" sz="2200" b="1" dirty="0">
                <a:solidFill>
                  <a:srgbClr val="414141"/>
                </a:solidFill>
              </a:rPr>
              <a:t>Instagram/Facebook-bericht </a:t>
            </a:r>
            <a:r>
              <a:rPr lang="en-GB" sz="2200" dirty="0">
                <a:solidFill>
                  <a:srgbClr val="414141"/>
                </a:solidFill>
              </a:rPr>
              <a:t>- Deel een conceptafbeelding en vraag: "Zou u hier willen verblijven?"</a:t>
            </a:r>
          </a:p>
          <a:p>
            <a:pPr marL="342900" indent="-342900">
              <a:buClr>
                <a:srgbClr val="EC7C69"/>
              </a:buClr>
              <a:buFont typeface="Arial" panose="020B0604020202020204" pitchFamily="34" charset="0"/>
              <a:buChar char="•"/>
            </a:pPr>
            <a:r>
              <a:rPr lang="en-GB" sz="2200" b="1" dirty="0">
                <a:solidFill>
                  <a:srgbClr val="414141"/>
                </a:solidFill>
              </a:rPr>
              <a:t>Vraag het aan vroegere gasten </a:t>
            </a:r>
            <a:r>
              <a:rPr lang="en-GB" sz="2200" dirty="0">
                <a:solidFill>
                  <a:srgbClr val="414141"/>
                </a:solidFill>
              </a:rPr>
              <a:t>- Stuur 3 conceptideeën en vraag om stemmen of opmerkingen </a:t>
            </a:r>
          </a:p>
          <a:p>
            <a:pPr marL="342900" indent="-342900">
              <a:buClr>
                <a:srgbClr val="EC7C69"/>
              </a:buClr>
              <a:buFont typeface="Arial" panose="020B0604020202020204" pitchFamily="34" charset="0"/>
              <a:buChar char="•"/>
            </a:pPr>
            <a:r>
              <a:rPr lang="en-GB" sz="2200" b="1" dirty="0">
                <a:solidFill>
                  <a:srgbClr val="414141"/>
                </a:solidFill>
              </a:rPr>
              <a:t>Klein prototype </a:t>
            </a:r>
            <a:r>
              <a:rPr lang="en-GB" sz="2200" dirty="0">
                <a:solidFill>
                  <a:srgbClr val="414141"/>
                </a:solidFill>
              </a:rPr>
              <a:t>- Probeer een miniversie uit (bijv. een storytelling-evenement van 1 nacht)</a:t>
            </a:r>
          </a:p>
          <a:p>
            <a:pPr marL="457200" indent="-457200">
              <a:buClr>
                <a:srgbClr val="EC7C69"/>
              </a:buClr>
              <a:buFont typeface="Wingdings" pitchFamily="2" charset="2"/>
              <a:buChar char="ü"/>
            </a:pPr>
            <a:endParaRPr lang="en-GB" sz="2200" dirty="0">
              <a:solidFill>
                <a:srgbClr val="414141"/>
              </a:solidFill>
            </a:endParaRPr>
          </a:p>
          <a:p>
            <a:pPr indent="0">
              <a:lnSpc>
                <a:spcPts val="2240"/>
              </a:lnSpc>
              <a:buClr>
                <a:srgbClr val="EC7C69"/>
              </a:buClr>
            </a:pPr>
            <a:r>
              <a:rPr lang="en-GB" sz="2200" b="1" dirty="0">
                <a:solidFill>
                  <a:srgbClr val="414141"/>
                </a:solidFill>
              </a:rPr>
              <a:t>Pitch Deck Tie-In: </a:t>
            </a:r>
            <a:r>
              <a:rPr lang="en-GB" sz="2200" i="1" dirty="0">
                <a:solidFill>
                  <a:srgbClr val="414141"/>
                </a:solidFill>
              </a:rPr>
              <a:t>Gebruik de beste resultaten in Pitch Deck </a:t>
            </a:r>
            <a:r>
              <a:rPr lang="en-GB" sz="2200" b="1" i="1" dirty="0">
                <a:solidFill>
                  <a:srgbClr val="414141"/>
                </a:solidFill>
              </a:rPr>
              <a:t>Element #8:</a:t>
            </a:r>
          </a:p>
          <a:p>
            <a:pPr indent="0">
              <a:lnSpc>
                <a:spcPts val="2240"/>
              </a:lnSpc>
              <a:buClr>
                <a:srgbClr val="EC7C69"/>
              </a:buClr>
            </a:pPr>
            <a:r>
              <a:rPr lang="en-GB" sz="2200" b="1" i="1" dirty="0">
                <a:solidFill>
                  <a:srgbClr val="414141"/>
                </a:solidFill>
              </a:rPr>
              <a:t>Traction </a:t>
            </a:r>
            <a:r>
              <a:rPr lang="en-GB" sz="2200" i="1" dirty="0">
                <a:solidFill>
                  <a:srgbClr val="414141"/>
                </a:solidFill>
              </a:rPr>
              <a:t>om echte interesse van echte mensen te laten zien.</a:t>
            </a: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A652C3A-4ED5-F05A-704F-BAE688E23D2F}"/>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241368" y="4226166"/>
            <a:ext cx="3580276" cy="2659133"/>
          </a:xfrm>
          <a:prstGeom prst="rect">
            <a:avLst/>
          </a:prstGeom>
        </p:spPr>
      </p:pic>
    </p:spTree>
    <p:extLst>
      <p:ext uri="{BB962C8B-B14F-4D97-AF65-F5344CB8AC3E}">
        <p14:creationId xmlns:p14="http://schemas.microsoft.com/office/powerpoint/2010/main" val="30598969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56D14-6B9D-5BBA-1D49-607AF9DD274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2E68E95-04EA-3CD3-251E-E34E3C5C0D8F}"/>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5446BD7C-58C7-9A91-6155-D5493EB01D7C}"/>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0D6F24DF-29E7-3377-4290-FE5E186F3CA7}"/>
              </a:ext>
            </a:extLst>
          </p:cNvPr>
          <p:cNvSpPr>
            <a:spLocks noGrp="1"/>
          </p:cNvSpPr>
          <p:nvPr>
            <p:ph type="body" sz="quarter" idx="16"/>
          </p:nvPr>
        </p:nvSpPr>
        <p:spPr>
          <a:xfrm>
            <a:off x="4061012" y="801065"/>
            <a:ext cx="6590946" cy="803654"/>
          </a:xfrm>
          <a:prstGeom prst="rect">
            <a:avLst/>
          </a:prstGeom>
        </p:spPr>
        <p:txBody>
          <a:bodyPr/>
          <a:lstStyle/>
          <a:p>
            <a:pPr>
              <a:lnSpc>
                <a:spcPts val="2960"/>
              </a:lnSpc>
            </a:pPr>
            <a:r>
              <a:rPr lang="en-GB" sz="2800" dirty="0"/>
              <a:t>Uw concept in context: afstemmen op uzelf, uw gasten en uw locatie</a:t>
            </a:r>
          </a:p>
          <a:p>
            <a:pPr>
              <a:lnSpc>
                <a:spcPts val="2960"/>
              </a:lnSpc>
            </a:pPr>
            <a:endParaRPr lang="en-GB" sz="2800" dirty="0"/>
          </a:p>
          <a:p>
            <a:pPr>
              <a:lnSpc>
                <a:spcPts val="2960"/>
              </a:lnSpc>
            </a:pPr>
            <a:endParaRPr lang="en-GB" sz="2800" dirty="0"/>
          </a:p>
        </p:txBody>
      </p:sp>
      <p:sp>
        <p:nvSpPr>
          <p:cNvPr id="4" name="Text Placeholder 3">
            <a:extLst>
              <a:ext uri="{FF2B5EF4-FFF2-40B4-BE49-F238E27FC236}">
                <a16:creationId xmlns:a16="http://schemas.microsoft.com/office/drawing/2014/main" id="{575F7516-1A88-817F-4C6E-A81CFC471613}"/>
              </a:ext>
            </a:extLst>
          </p:cNvPr>
          <p:cNvSpPr>
            <a:spLocks noGrp="1"/>
          </p:cNvSpPr>
          <p:nvPr>
            <p:ph type="body" sz="quarter" idx="21"/>
          </p:nvPr>
        </p:nvSpPr>
        <p:spPr>
          <a:xfrm>
            <a:off x="4061011" y="2151596"/>
            <a:ext cx="7620455" cy="4142976"/>
          </a:xfrm>
          <a:prstGeom prst="rect">
            <a:avLst/>
          </a:prstGeom>
        </p:spPr>
        <p:txBody>
          <a:bodyPr lIns="91440" tIns="45720" rIns="91440" bIns="45720" anchor="t"/>
          <a:lstStyle/>
          <a:p>
            <a:pPr>
              <a:lnSpc>
                <a:spcPts val="2340"/>
              </a:lnSpc>
            </a:pPr>
            <a:r>
              <a:rPr lang="en-GB" b="1" i="0" dirty="0">
                <a:solidFill>
                  <a:srgbClr val="EC7C69"/>
                </a:solidFill>
                <a:effectLst/>
                <a:latin typeface="Calibri"/>
                <a:ea typeface="Calibri"/>
                <a:cs typeface="Calibri"/>
              </a:rPr>
              <a:t>Focusvragen:</a:t>
            </a:r>
          </a:p>
          <a:p>
            <a:pPr>
              <a:lnSpc>
                <a:spcPts val="2340"/>
              </a:lnSpc>
            </a:pPr>
            <a:r>
              <a:rPr lang="en-GB" b="0" i="0" dirty="0">
                <a:effectLst/>
                <a:latin typeface="Calibri"/>
                <a:ea typeface="Calibri"/>
                <a:cs typeface="Calibri"/>
              </a:rPr>
              <a:t>Sluit uw idee aan bij uw persoonlijke doelen en levensstijl?</a:t>
            </a:r>
          </a:p>
          <a:p>
            <a:pPr>
              <a:lnSpc>
                <a:spcPts val="2340"/>
              </a:lnSpc>
            </a:pPr>
            <a:r>
              <a:rPr lang="en-GB" b="0" i="0" dirty="0">
                <a:effectLst/>
                <a:latin typeface="Calibri"/>
                <a:ea typeface="Calibri"/>
                <a:cs typeface="Calibri"/>
              </a:rPr>
              <a:t>Hoe past het binnen uw lokale gemeenschap of omgeving?</a:t>
            </a:r>
          </a:p>
          <a:p>
            <a:pPr>
              <a:lnSpc>
                <a:spcPts val="2340"/>
              </a:lnSpc>
            </a:pPr>
            <a:r>
              <a:rPr lang="en-GB" b="0" i="0" dirty="0">
                <a:effectLst/>
                <a:latin typeface="Calibri"/>
                <a:ea typeface="Calibri"/>
                <a:cs typeface="Calibri"/>
              </a:rPr>
              <a:t>Kunt u contact leggen met andere kleine bedrijven in de buurt?</a:t>
            </a:r>
          </a:p>
          <a:p>
            <a:pPr>
              <a:lnSpc>
                <a:spcPts val="2340"/>
              </a:lnSpc>
            </a:pPr>
            <a:endParaRPr lang="en-GB" b="0" i="0" dirty="0">
              <a:effectLst/>
              <a:latin typeface="Calibri"/>
              <a:ea typeface="Calibri"/>
              <a:cs typeface="Calibri"/>
            </a:endParaRPr>
          </a:p>
          <a:p>
            <a:pPr>
              <a:lnSpc>
                <a:spcPts val="2340"/>
              </a:lnSpc>
            </a:pPr>
            <a:r>
              <a:rPr lang="en-GB" b="1" i="0" dirty="0">
                <a:solidFill>
                  <a:srgbClr val="EC7C69"/>
                </a:solidFill>
                <a:effectLst/>
                <a:latin typeface="Calibri"/>
                <a:ea typeface="Calibri"/>
                <a:cs typeface="Calibri"/>
              </a:rPr>
              <a:t>Elementen van uw pitchdeck:</a:t>
            </a:r>
          </a:p>
          <a:p>
            <a:pPr>
              <a:lnSpc>
                <a:spcPts val="2340"/>
              </a:lnSpc>
              <a:tabLst>
                <a:tab pos="3238500" algn="l"/>
              </a:tabLst>
            </a:pPr>
            <a:r>
              <a:rPr lang="en-GB" b="1" i="0" dirty="0">
                <a:effectLst/>
                <a:latin typeface="Calibri"/>
                <a:ea typeface="Calibri"/>
                <a:cs typeface="Calibri"/>
              </a:rPr>
              <a:t>#7 Team</a:t>
            </a:r>
            <a:r>
              <a:rPr lang="en-GB" b="0" i="0" dirty="0">
                <a:effectLst/>
                <a:latin typeface="Calibri"/>
                <a:ea typeface="Calibri"/>
                <a:cs typeface="Calibri"/>
              </a:rPr>
              <a:t>:     Wie zit er achter het idee en waarom?</a:t>
            </a:r>
          </a:p>
          <a:p>
            <a:pPr>
              <a:lnSpc>
                <a:spcPts val="2340"/>
              </a:lnSpc>
              <a:tabLst>
                <a:tab pos="3238500" algn="l"/>
              </a:tabLst>
            </a:pPr>
            <a:r>
              <a:rPr lang="en-GB" b="1" i="0" dirty="0">
                <a:effectLst/>
                <a:latin typeface="Calibri"/>
                <a:ea typeface="Calibri"/>
                <a:cs typeface="Calibri"/>
              </a:rPr>
              <a:t>#9–10 Financiën en ondersteuning: </a:t>
            </a:r>
            <a:r>
              <a:rPr lang="en-GB" b="0" i="0" dirty="0">
                <a:effectLst/>
                <a:latin typeface="Calibri"/>
                <a:ea typeface="Calibri"/>
                <a:cs typeface="Calibri"/>
              </a:rPr>
              <a:t>    Dit wordt uitgebreider behandeld in module 6,     maar denk na over wat voor soort ondersteuning     je nodig hebt (partners,</a:t>
            </a:r>
          </a:p>
          <a:p>
            <a:pPr>
              <a:lnSpc>
                <a:spcPts val="2340"/>
              </a:lnSpc>
              <a:tabLst>
                <a:tab pos="3238500" algn="l"/>
              </a:tabLst>
            </a:pPr>
            <a:r>
              <a:rPr lang="en-GB" b="0" i="0" dirty="0">
                <a:effectLst/>
                <a:latin typeface="Calibri"/>
                <a:ea typeface="Calibri"/>
                <a:cs typeface="Calibri"/>
              </a:rPr>
              <a:t>	 subsidies, tijd, training)</a:t>
            </a:r>
          </a:p>
          <a:p>
            <a:pPr>
              <a:lnSpc>
                <a:spcPts val="2340"/>
              </a:lnSpc>
            </a:pPr>
            <a:endParaRPr lang="en-GB" b="0" i="0" dirty="0">
              <a:effectLst/>
              <a:latin typeface="Calibri"/>
              <a:ea typeface="Calibri"/>
              <a:cs typeface="Calibri"/>
            </a:endParaRPr>
          </a:p>
          <a:p>
            <a:pPr>
              <a:lnSpc>
                <a:spcPts val="2340"/>
              </a:lnSpc>
            </a:pPr>
            <a:r>
              <a:rPr lang="en-GB" b="1" i="1" dirty="0">
                <a:effectLst/>
                <a:latin typeface="Calibri"/>
                <a:ea typeface="Calibri"/>
                <a:cs typeface="Calibri"/>
              </a:rPr>
              <a:t>Tip: </a:t>
            </a:r>
            <a:r>
              <a:rPr lang="en-GB" b="0" i="1" dirty="0">
                <a:effectLst/>
                <a:latin typeface="Calibri"/>
                <a:ea typeface="Calibri"/>
                <a:cs typeface="Calibri"/>
              </a:rPr>
              <a:t>Een goed concept is niet alleen duidelijk, maar ook gefundeerd en gedragen.</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0FB2814C-558B-3266-5AE3-5B52AA74AB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Tree>
    <p:extLst>
      <p:ext uri="{BB962C8B-B14F-4D97-AF65-F5344CB8AC3E}">
        <p14:creationId xmlns:p14="http://schemas.microsoft.com/office/powerpoint/2010/main" val="2527906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66D5C-A56B-A90C-FA63-531519FB7E7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190A91A3-5478-98CB-FB3E-107EB287249C}"/>
              </a:ext>
            </a:extLst>
          </p:cNvPr>
          <p:cNvSpPr>
            <a:spLocks noGrp="1"/>
          </p:cNvSpPr>
          <p:nvPr>
            <p:ph type="body" sz="quarter" idx="16"/>
          </p:nvPr>
        </p:nvSpPr>
        <p:spPr>
          <a:xfrm>
            <a:off x="653780" y="472365"/>
            <a:ext cx="9551577" cy="803654"/>
          </a:xfrm>
        </p:spPr>
        <p:txBody>
          <a:bodyPr/>
          <a:lstStyle/>
          <a:p>
            <a:r>
              <a:rPr lang="en-US" dirty="0"/>
              <a:t>Je bent niet alleen</a:t>
            </a:r>
          </a:p>
        </p:txBody>
      </p:sp>
      <p:sp>
        <p:nvSpPr>
          <p:cNvPr id="6" name="Text Placeholder 5">
            <a:extLst>
              <a:ext uri="{FF2B5EF4-FFF2-40B4-BE49-F238E27FC236}">
                <a16:creationId xmlns:a16="http://schemas.microsoft.com/office/drawing/2014/main" id="{B967251B-5095-FFFB-4571-10838433BBF3}"/>
              </a:ext>
            </a:extLst>
          </p:cNvPr>
          <p:cNvSpPr>
            <a:spLocks noGrp="1"/>
          </p:cNvSpPr>
          <p:nvPr>
            <p:ph type="body" sz="quarter" idx="19"/>
          </p:nvPr>
        </p:nvSpPr>
        <p:spPr>
          <a:xfrm>
            <a:off x="653780" y="1301067"/>
            <a:ext cx="5891399" cy="803654"/>
          </a:xfrm>
        </p:spPr>
        <p:txBody>
          <a:bodyPr/>
          <a:lstStyle/>
          <a:p>
            <a:pPr>
              <a:lnSpc>
                <a:spcPts val="2900"/>
              </a:lnSpc>
            </a:pPr>
            <a:r>
              <a:rPr lang="en-US" dirty="0"/>
              <a:t>Omring jezelf met de juiste mensen en plaatsen</a:t>
            </a:r>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98BF95EC-E079-F6E2-BC49-C88EAD838E91}"/>
              </a:ext>
            </a:extLst>
          </p:cNvPr>
          <p:cNvCxnSpPr>
            <a:cxnSpLocks/>
          </p:cNvCxnSpPr>
          <p:nvPr/>
        </p:nvCxnSpPr>
        <p:spPr>
          <a:xfrm>
            <a:off x="0" y="1207979"/>
            <a:ext cx="6096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9F6580F5-A03A-EBBD-15F7-D45F2E9450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
        <p:nvSpPr>
          <p:cNvPr id="10" name="Text Placeholder 4">
            <a:extLst>
              <a:ext uri="{FF2B5EF4-FFF2-40B4-BE49-F238E27FC236}">
                <a16:creationId xmlns:a16="http://schemas.microsoft.com/office/drawing/2014/main" id="{136334B9-9AD8-7A44-A365-08A4CFEB7F29}"/>
              </a:ext>
            </a:extLst>
          </p:cNvPr>
          <p:cNvSpPr txBox="1">
            <a:spLocks/>
          </p:cNvSpPr>
          <p:nvPr/>
        </p:nvSpPr>
        <p:spPr>
          <a:xfrm>
            <a:off x="653780" y="5134495"/>
            <a:ext cx="9896709" cy="16738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b="1" dirty="0">
                <a:solidFill>
                  <a:srgbClr val="414141"/>
                </a:solidFill>
              </a:rPr>
              <a:t>Doel: </a:t>
            </a:r>
            <a:r>
              <a:rPr lang="en-GB" sz="2200" dirty="0">
                <a:solidFill>
                  <a:srgbClr val="414141"/>
                </a:solidFill>
              </a:rPr>
              <a:t>Bekijk hoe je bedrijf past in het bredere toeristische systeem – en waar je relaties kunt opbouwen of ondersteuning kunt krijgen.</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b="1" dirty="0">
                <a:solidFill>
                  <a:srgbClr val="414141"/>
                </a:solidFill>
              </a:rPr>
              <a:t>Tip: </a:t>
            </a:r>
            <a:r>
              <a:rPr lang="en-GB" sz="2200" i="1" dirty="0">
                <a:solidFill>
                  <a:srgbClr val="414141"/>
                </a:solidFill>
              </a:rPr>
              <a:t>Gebruik dit om Pitch Deck Element #7 (Team) te versterken en je voor te bereiden op netwerken en financiering.</a:t>
            </a:r>
          </a:p>
          <a:p>
            <a:pPr indent="0">
              <a:buClr>
                <a:srgbClr val="EC7C69"/>
              </a:buClr>
            </a:pPr>
            <a:endParaRPr lang="en-GB" sz="2200" i="1" dirty="0">
              <a:solidFill>
                <a:srgbClr val="414141"/>
              </a:solidFill>
            </a:endParaRPr>
          </a:p>
          <a:p>
            <a:pPr indent="0">
              <a:lnSpc>
                <a:spcPts val="2240"/>
              </a:lnSpc>
            </a:pPr>
            <a:endParaRPr lang="en-US" sz="2200" dirty="0">
              <a:solidFill>
                <a:srgbClr val="414141"/>
              </a:solidFill>
            </a:endParaRPr>
          </a:p>
        </p:txBody>
      </p:sp>
      <p:grpSp>
        <p:nvGrpSpPr>
          <p:cNvPr id="5" name="Group 4">
            <a:extLst>
              <a:ext uri="{FF2B5EF4-FFF2-40B4-BE49-F238E27FC236}">
                <a16:creationId xmlns:a16="http://schemas.microsoft.com/office/drawing/2014/main" id="{E519DB10-B272-0B49-69F8-54128D209481}"/>
              </a:ext>
            </a:extLst>
          </p:cNvPr>
          <p:cNvGrpSpPr/>
          <p:nvPr/>
        </p:nvGrpSpPr>
        <p:grpSpPr>
          <a:xfrm>
            <a:off x="7682248" y="610710"/>
            <a:ext cx="4127348" cy="3469421"/>
            <a:chOff x="3577845" y="2283412"/>
            <a:chExt cx="4127348" cy="3469421"/>
          </a:xfrm>
        </p:grpSpPr>
        <p:cxnSp>
          <p:nvCxnSpPr>
            <p:cNvPr id="7" name="Straight Arrow Connector 6">
              <a:extLst>
                <a:ext uri="{FF2B5EF4-FFF2-40B4-BE49-F238E27FC236}">
                  <a16:creationId xmlns:a16="http://schemas.microsoft.com/office/drawing/2014/main" id="{3D107091-63A8-032D-8587-71B476831B48}"/>
                </a:ext>
              </a:extLst>
            </p:cNvPr>
            <p:cNvCxnSpPr>
              <a:cxnSpLocks/>
            </p:cNvCxnSpPr>
            <p:nvPr/>
          </p:nvCxnSpPr>
          <p:spPr>
            <a:xfrm>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19955C45-A269-C54E-6709-67580659B646}"/>
                </a:ext>
              </a:extLst>
            </p:cNvPr>
            <p:cNvCxnSpPr>
              <a:cxnSpLocks/>
            </p:cNvCxnSpPr>
            <p:nvPr/>
          </p:nvCxnSpPr>
          <p:spPr>
            <a:xfrm flipH="1">
              <a:off x="4455446" y="3047533"/>
              <a:ext cx="2241197" cy="1703019"/>
            </a:xfrm>
            <a:prstGeom prst="straightConnector1">
              <a:avLst/>
            </a:prstGeom>
            <a:ln w="19050">
              <a:solidFill>
                <a:srgbClr val="41414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F3FC9F3-CD36-EF9F-939E-3C7F5EE24E77}"/>
                </a:ext>
              </a:extLst>
            </p:cNvPr>
            <p:cNvSpPr txBox="1"/>
            <p:nvPr/>
          </p:nvSpPr>
          <p:spPr>
            <a:xfrm>
              <a:off x="3577845" y="2306055"/>
              <a:ext cx="1755201" cy="761747"/>
            </a:xfrm>
            <a:prstGeom prst="rect">
              <a:avLst/>
            </a:prstGeom>
            <a:noFill/>
          </p:spPr>
          <p:txBody>
            <a:bodyPr wrap="square">
              <a:spAutoFit/>
            </a:bodyPr>
            <a:lstStyle/>
            <a:p>
              <a:pPr algn="ctr"/>
              <a:r>
                <a:rPr lang="en-GB" sz="1550" b="1" dirty="0">
                  <a:solidFill>
                    <a:srgbClr val="459597"/>
                  </a:solidFill>
                </a:rPr>
                <a:t>Lokale samenwerkingspartners</a:t>
              </a:r>
            </a:p>
            <a:p>
              <a:pPr algn="ctr"/>
              <a:r>
                <a:rPr lang="en-GB" sz="1400" dirty="0">
                  <a:solidFill>
                    <a:srgbClr val="414141"/>
                  </a:solidFill>
                </a:rPr>
                <a:t>(cafés, kunstenaars, aanbieders van activiteiten)</a:t>
              </a:r>
              <a:endParaRPr lang="en-US" sz="1400" dirty="0">
                <a:solidFill>
                  <a:srgbClr val="414141"/>
                </a:solidFill>
              </a:endParaRPr>
            </a:p>
          </p:txBody>
        </p:sp>
        <p:grpSp>
          <p:nvGrpSpPr>
            <p:cNvPr id="12" name="Group 11">
              <a:extLst>
                <a:ext uri="{FF2B5EF4-FFF2-40B4-BE49-F238E27FC236}">
                  <a16:creationId xmlns:a16="http://schemas.microsoft.com/office/drawing/2014/main" id="{1A10BCED-DD09-847F-F875-75EEA37C2AB7}"/>
                </a:ext>
              </a:extLst>
            </p:cNvPr>
            <p:cNvGrpSpPr/>
            <p:nvPr/>
          </p:nvGrpSpPr>
          <p:grpSpPr>
            <a:xfrm>
              <a:off x="5048468" y="3413543"/>
              <a:ext cx="1137935" cy="1033849"/>
              <a:chOff x="2980639" y="3748129"/>
              <a:chExt cx="1137935" cy="1033849"/>
            </a:xfrm>
          </p:grpSpPr>
          <p:sp>
            <p:nvSpPr>
              <p:cNvPr id="16" name="Oval 15">
                <a:extLst>
                  <a:ext uri="{FF2B5EF4-FFF2-40B4-BE49-F238E27FC236}">
                    <a16:creationId xmlns:a16="http://schemas.microsoft.com/office/drawing/2014/main" id="{7FD77075-FE3D-7DDF-74D9-AAF00FEB3190}"/>
                  </a:ext>
                </a:extLst>
              </p:cNvPr>
              <p:cNvSpPr/>
              <p:nvPr/>
            </p:nvSpPr>
            <p:spPr>
              <a:xfrm>
                <a:off x="3027155" y="3748129"/>
                <a:ext cx="1044904" cy="1033849"/>
              </a:xfrm>
              <a:prstGeom prst="ellipse">
                <a:avLst/>
              </a:prstGeom>
              <a:solidFill>
                <a:srgbClr val="EC7C69"/>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550"/>
              </a:p>
            </p:txBody>
          </p:sp>
          <p:sp>
            <p:nvSpPr>
              <p:cNvPr id="17" name="TextBox 16">
                <a:extLst>
                  <a:ext uri="{FF2B5EF4-FFF2-40B4-BE49-F238E27FC236}">
                    <a16:creationId xmlns:a16="http://schemas.microsoft.com/office/drawing/2014/main" id="{B627988F-FE06-E58F-E601-E8969018EC01}"/>
                  </a:ext>
                </a:extLst>
              </p:cNvPr>
              <p:cNvSpPr txBox="1"/>
              <p:nvPr/>
            </p:nvSpPr>
            <p:spPr>
              <a:xfrm>
                <a:off x="2980639" y="4118887"/>
                <a:ext cx="1137935" cy="346120"/>
              </a:xfrm>
              <a:prstGeom prst="rect">
                <a:avLst/>
              </a:prstGeom>
              <a:noFill/>
            </p:spPr>
            <p:txBody>
              <a:bodyPr wrap="square">
                <a:spAutoFit/>
              </a:bodyPr>
              <a:lstStyle/>
              <a:p>
                <a:pPr algn="ctr">
                  <a:lnSpc>
                    <a:spcPts val="1860"/>
                  </a:lnSpc>
                </a:pPr>
                <a:r>
                  <a:rPr lang="en-GB" sz="2100" b="1" dirty="0">
                    <a:solidFill>
                      <a:schemeClr val="bg1"/>
                    </a:solidFill>
                  </a:rPr>
                  <a:t>Concept</a:t>
                </a:r>
                <a:endParaRPr lang="en-US" sz="2100" dirty="0">
                  <a:solidFill>
                    <a:schemeClr val="bg1"/>
                  </a:solidFill>
                </a:endParaRPr>
              </a:p>
            </p:txBody>
          </p:sp>
        </p:grpSp>
        <p:sp>
          <p:nvSpPr>
            <p:cNvPr id="13" name="TextBox 12">
              <a:extLst>
                <a:ext uri="{FF2B5EF4-FFF2-40B4-BE49-F238E27FC236}">
                  <a16:creationId xmlns:a16="http://schemas.microsoft.com/office/drawing/2014/main" id="{93B27538-A7FA-4E3D-58CC-6CB3AA1E0B0F}"/>
                </a:ext>
              </a:extLst>
            </p:cNvPr>
            <p:cNvSpPr txBox="1"/>
            <p:nvPr/>
          </p:nvSpPr>
          <p:spPr>
            <a:xfrm>
              <a:off x="5688090" y="2283412"/>
              <a:ext cx="2017103" cy="761747"/>
            </a:xfrm>
            <a:prstGeom prst="rect">
              <a:avLst/>
            </a:prstGeom>
            <a:noFill/>
          </p:spPr>
          <p:txBody>
            <a:bodyPr wrap="square">
              <a:spAutoFit/>
            </a:bodyPr>
            <a:lstStyle/>
            <a:p>
              <a:pPr algn="ctr"/>
              <a:r>
                <a:rPr lang="en-GB" sz="1550" b="1" dirty="0">
                  <a:solidFill>
                    <a:srgbClr val="459597"/>
                  </a:solidFill>
                </a:rPr>
                <a:t>Gemeenschapspartners</a:t>
              </a:r>
            </a:p>
            <a:p>
              <a:pPr algn="ctr"/>
              <a:r>
                <a:rPr lang="en-GB" sz="1400" dirty="0">
                  <a:solidFill>
                    <a:srgbClr val="414141"/>
                  </a:solidFill>
                </a:rPr>
                <a:t>(Gemeente, ontwikkelingsbureau)</a:t>
              </a:r>
              <a:endParaRPr lang="en-US" sz="1400" dirty="0">
                <a:solidFill>
                  <a:srgbClr val="414141"/>
                </a:solidFill>
              </a:endParaRPr>
            </a:p>
          </p:txBody>
        </p:sp>
        <p:sp>
          <p:nvSpPr>
            <p:cNvPr id="14" name="TextBox 13">
              <a:extLst>
                <a:ext uri="{FF2B5EF4-FFF2-40B4-BE49-F238E27FC236}">
                  <a16:creationId xmlns:a16="http://schemas.microsoft.com/office/drawing/2014/main" id="{56469D4D-F8EB-C89E-77CE-A67FF60F596A}"/>
                </a:ext>
              </a:extLst>
            </p:cNvPr>
            <p:cNvSpPr txBox="1"/>
            <p:nvPr/>
          </p:nvSpPr>
          <p:spPr>
            <a:xfrm>
              <a:off x="3655568" y="4768179"/>
              <a:ext cx="1599753" cy="761747"/>
            </a:xfrm>
            <a:prstGeom prst="rect">
              <a:avLst/>
            </a:prstGeom>
            <a:noFill/>
          </p:spPr>
          <p:txBody>
            <a:bodyPr wrap="square">
              <a:spAutoFit/>
            </a:bodyPr>
            <a:lstStyle/>
            <a:p>
              <a:pPr algn="ctr"/>
              <a:r>
                <a:rPr lang="en-GB" sz="1550" b="1" dirty="0">
                  <a:solidFill>
                    <a:srgbClr val="459597"/>
                  </a:solidFill>
                </a:rPr>
                <a:t>Geust-bronnen</a:t>
              </a:r>
            </a:p>
            <a:p>
              <a:pPr algn="ctr"/>
              <a:r>
                <a:rPr lang="en-GB" sz="1400" dirty="0">
                  <a:solidFill>
                    <a:srgbClr val="414141"/>
                  </a:solidFill>
                </a:rPr>
                <a:t>(DMOs, sociale mediagroepen)</a:t>
              </a:r>
              <a:endParaRPr lang="en-US" sz="1400" dirty="0">
                <a:solidFill>
                  <a:srgbClr val="414141"/>
                </a:solidFill>
              </a:endParaRPr>
            </a:p>
          </p:txBody>
        </p:sp>
        <p:sp>
          <p:nvSpPr>
            <p:cNvPr id="15" name="TextBox 14">
              <a:extLst>
                <a:ext uri="{FF2B5EF4-FFF2-40B4-BE49-F238E27FC236}">
                  <a16:creationId xmlns:a16="http://schemas.microsoft.com/office/drawing/2014/main" id="{D8099B8E-3D04-4BB0-3268-BFDD21D46526}"/>
                </a:ext>
              </a:extLst>
            </p:cNvPr>
            <p:cNvSpPr txBox="1"/>
            <p:nvPr/>
          </p:nvSpPr>
          <p:spPr>
            <a:xfrm>
              <a:off x="5740672" y="4752559"/>
              <a:ext cx="1911941" cy="1000274"/>
            </a:xfrm>
            <a:prstGeom prst="rect">
              <a:avLst/>
            </a:prstGeom>
            <a:noFill/>
          </p:spPr>
          <p:txBody>
            <a:bodyPr wrap="square">
              <a:spAutoFit/>
            </a:bodyPr>
            <a:lstStyle/>
            <a:p>
              <a:pPr algn="ctr"/>
              <a:r>
                <a:rPr lang="en-GB" sz="1550" b="1" dirty="0">
                  <a:solidFill>
                    <a:srgbClr val="459597"/>
                  </a:solidFill>
                </a:rPr>
                <a:t>Ondersteunende organisaties</a:t>
              </a:r>
            </a:p>
            <a:p>
              <a:pPr algn="ctr"/>
              <a:r>
                <a:rPr lang="en-GB" sz="1400" dirty="0">
                  <a:solidFill>
                    <a:srgbClr val="414141"/>
                  </a:solidFill>
                </a:rPr>
                <a:t>(Subsidies, opleidingsprogramma's)</a:t>
              </a:r>
              <a:endParaRPr lang="en-US" sz="1400" dirty="0">
                <a:solidFill>
                  <a:srgbClr val="414141"/>
                </a:solidFill>
              </a:endParaRPr>
            </a:p>
          </p:txBody>
        </p:sp>
      </p:grpSp>
      <p:sp>
        <p:nvSpPr>
          <p:cNvPr id="18" name="Text Placeholder 4">
            <a:extLst>
              <a:ext uri="{FF2B5EF4-FFF2-40B4-BE49-F238E27FC236}">
                <a16:creationId xmlns:a16="http://schemas.microsoft.com/office/drawing/2014/main" id="{8D424B08-9F26-FF51-80BF-F2E50072B9B4}"/>
              </a:ext>
            </a:extLst>
          </p:cNvPr>
          <p:cNvSpPr txBox="1">
            <a:spLocks/>
          </p:cNvSpPr>
          <p:nvPr/>
        </p:nvSpPr>
        <p:spPr>
          <a:xfrm>
            <a:off x="691152" y="2111599"/>
            <a:ext cx="6899367" cy="1670042"/>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pPr>
            <a:r>
              <a:rPr lang="en-GB" sz="2600" b="1" dirty="0">
                <a:solidFill>
                  <a:srgbClr val="459597"/>
                </a:solidFill>
              </a:rPr>
              <a:t>Activiteit:</a:t>
            </a:r>
          </a:p>
          <a:p>
            <a:pPr indent="0"/>
            <a:endParaRPr lang="en-GB" sz="700" b="1" dirty="0">
              <a:solidFill>
                <a:srgbClr val="459597"/>
              </a:solidFill>
            </a:endParaRPr>
          </a:p>
          <a:p>
            <a:pPr indent="0">
              <a:lnSpc>
                <a:spcPts val="2340"/>
              </a:lnSpc>
              <a:buClr>
                <a:srgbClr val="EC7C69"/>
              </a:buClr>
            </a:pPr>
            <a:r>
              <a:rPr lang="en-GB" sz="2200" dirty="0">
                <a:solidFill>
                  <a:srgbClr val="414141"/>
                </a:solidFill>
              </a:rPr>
              <a:t>Teken een eenvoudige kaart met uw concept in het </a:t>
            </a:r>
            <a:r>
              <a:rPr lang="en-GB" sz="2200" dirty="0" err="1">
                <a:solidFill>
                  <a:srgbClr val="414141"/>
                </a:solidFill>
              </a:rPr>
              <a:t>midden</a:t>
            </a:r>
            <a:r>
              <a:rPr lang="en-GB" sz="2200" dirty="0">
                <a:solidFill>
                  <a:srgbClr val="414141"/>
                </a:solidFill>
              </a:rPr>
              <a:t>. Plaats daaromheen:</a:t>
            </a:r>
          </a:p>
          <a:p>
            <a:pPr marL="342900" indent="-342900">
              <a:lnSpc>
                <a:spcPts val="2340"/>
              </a:lnSpc>
              <a:buClr>
                <a:srgbClr val="EC7C69"/>
              </a:buClr>
              <a:buFont typeface="Arial" panose="020B0604020202020204" pitchFamily="34" charset="0"/>
              <a:buChar char="•"/>
            </a:pPr>
            <a:r>
              <a:rPr lang="en-GB" sz="2200" dirty="0">
                <a:solidFill>
                  <a:srgbClr val="414141"/>
                </a:solidFill>
              </a:rPr>
              <a:t>Lokale partners (cafés, kunstenaars, aanbieders van activiteiten)</a:t>
            </a:r>
          </a:p>
          <a:p>
            <a:pPr marL="342900" indent="-342900">
              <a:lnSpc>
                <a:spcPts val="2340"/>
              </a:lnSpc>
              <a:buClr>
                <a:srgbClr val="EC7C69"/>
              </a:buClr>
              <a:buFont typeface="Arial" panose="020B0604020202020204" pitchFamily="34" charset="0"/>
              <a:buChar char="•"/>
            </a:pPr>
            <a:r>
              <a:rPr lang="en-GB" sz="2200" dirty="0">
                <a:solidFill>
                  <a:srgbClr val="414141"/>
                </a:solidFill>
              </a:rPr>
              <a:t>Gemeenschapspartners (gemeente, ontwikkelingsbureau)</a:t>
            </a:r>
          </a:p>
          <a:p>
            <a:pPr marL="342900" indent="-342900">
              <a:lnSpc>
                <a:spcPts val="2340"/>
              </a:lnSpc>
              <a:buClr>
                <a:srgbClr val="EC7C69"/>
              </a:buClr>
              <a:buFont typeface="Arial" panose="020B0604020202020204" pitchFamily="34" charset="0"/>
              <a:buChar char="•"/>
            </a:pPr>
            <a:r>
              <a:rPr lang="en-GB" sz="2200" dirty="0">
                <a:solidFill>
                  <a:srgbClr val="414141"/>
                </a:solidFill>
              </a:rPr>
              <a:t>Gastbronnen (DMO's, sociale mediagroepen)</a:t>
            </a:r>
          </a:p>
          <a:p>
            <a:pPr marL="342900" indent="-342900">
              <a:lnSpc>
                <a:spcPts val="2340"/>
              </a:lnSpc>
              <a:buClr>
                <a:srgbClr val="EC7C69"/>
              </a:buClr>
              <a:buFont typeface="Arial" panose="020B0604020202020204" pitchFamily="34" charset="0"/>
              <a:buChar char="•"/>
            </a:pPr>
            <a:r>
              <a:rPr lang="en-GB" sz="2200" dirty="0">
                <a:solidFill>
                  <a:srgbClr val="414141"/>
                </a:solidFill>
              </a:rPr>
              <a:t>Ondersteunende organisaties (subsidies, opleidingsprogramma's)</a:t>
            </a:r>
            <a:endParaRPr lang="en-US" sz="2200" dirty="0">
              <a:solidFill>
                <a:srgbClr val="414141"/>
              </a:solidFill>
            </a:endParaRPr>
          </a:p>
        </p:txBody>
      </p:sp>
      <p:sp>
        <p:nvSpPr>
          <p:cNvPr id="20" name="Rounded Rectangle 19">
            <a:extLst>
              <a:ext uri="{FF2B5EF4-FFF2-40B4-BE49-F238E27FC236}">
                <a16:creationId xmlns:a16="http://schemas.microsoft.com/office/drawing/2014/main" id="{3A195833-2AFA-F8B3-FA76-84745BF4D28F}"/>
              </a:ext>
            </a:extLst>
          </p:cNvPr>
          <p:cNvSpPr/>
          <p:nvPr/>
        </p:nvSpPr>
        <p:spPr>
          <a:xfrm>
            <a:off x="7590519" y="346025"/>
            <a:ext cx="4305434" cy="3917991"/>
          </a:xfrm>
          <a:prstGeom prst="roundRect">
            <a:avLst>
              <a:gd name="adj" fmla="val 7627"/>
            </a:avLst>
          </a:prstGeom>
          <a:noFill/>
          <a:ln w="19050">
            <a:solidFill>
              <a:srgbClr val="41414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0582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94D7-62EC-FFE2-6B32-CD93C76120E1}"/>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279DB60-909F-2019-89B2-E3D78099FECF}"/>
              </a:ext>
            </a:extLst>
          </p:cNvPr>
          <p:cNvSpPr>
            <a:spLocks noGrp="1"/>
          </p:cNvSpPr>
          <p:nvPr>
            <p:ph type="body" sz="quarter" idx="16"/>
          </p:nvPr>
        </p:nvSpPr>
        <p:spPr>
          <a:xfrm>
            <a:off x="653780" y="472365"/>
            <a:ext cx="9551577" cy="803654"/>
          </a:xfrm>
        </p:spPr>
        <p:txBody>
          <a:bodyPr/>
          <a:lstStyle/>
          <a:p>
            <a:pPr>
              <a:lnSpc>
                <a:spcPts val="3720"/>
              </a:lnSpc>
            </a:pPr>
            <a:r>
              <a:rPr lang="en-US" dirty="0"/>
              <a:t>Uw kernboodschap formuleren</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719B2653-2073-D43B-F009-CA2DD245484F}"/>
              </a:ext>
            </a:extLst>
          </p:cNvPr>
          <p:cNvSpPr>
            <a:spLocks noGrp="1"/>
          </p:cNvSpPr>
          <p:nvPr>
            <p:ph type="body" sz="quarter" idx="19"/>
          </p:nvPr>
        </p:nvSpPr>
        <p:spPr>
          <a:xfrm>
            <a:off x="653780" y="1541767"/>
            <a:ext cx="7736241" cy="803654"/>
          </a:xfrm>
        </p:spPr>
        <p:txBody>
          <a:bodyPr/>
          <a:lstStyle/>
          <a:p>
            <a:pPr>
              <a:lnSpc>
                <a:spcPts val="2900"/>
              </a:lnSpc>
            </a:pPr>
            <a:r>
              <a:rPr lang="en-US" dirty="0"/>
              <a:t>Een eenvoudige uitspraak met grote impact</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6C4AE3EB-045A-78F7-3548-8338F5074E1A}"/>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BADB839F-92AF-60B6-8B88-797B2C4DA7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46</a:t>
            </a:fld>
            <a:endParaRPr lang="fr-CA" sz="1200" dirty="0"/>
          </a:p>
        </p:txBody>
      </p:sp>
      <p:sp>
        <p:nvSpPr>
          <p:cNvPr id="10" name="Text Placeholder 4">
            <a:extLst>
              <a:ext uri="{FF2B5EF4-FFF2-40B4-BE49-F238E27FC236}">
                <a16:creationId xmlns:a16="http://schemas.microsoft.com/office/drawing/2014/main" id="{FE2EDF7C-2A3C-FB9A-E001-D9602E593E3D}"/>
              </a:ext>
            </a:extLst>
          </p:cNvPr>
          <p:cNvSpPr txBox="1">
            <a:spLocks/>
          </p:cNvSpPr>
          <p:nvPr/>
        </p:nvSpPr>
        <p:spPr>
          <a:xfrm>
            <a:off x="653781" y="2631833"/>
            <a:ext cx="5128454"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rgbClr val="459597"/>
                </a:solidFill>
              </a:rPr>
              <a:t>Vraag:</a:t>
            </a:r>
          </a:p>
          <a:p>
            <a:pPr indent="0">
              <a:buClr>
                <a:srgbClr val="EC7C69"/>
              </a:buClr>
            </a:pPr>
            <a:r>
              <a:rPr lang="en-GB" sz="2200" dirty="0">
                <a:solidFill>
                  <a:srgbClr val="414141"/>
                </a:solidFill>
              </a:rPr>
              <a:t>Maak deze zin af:</a:t>
            </a:r>
          </a:p>
          <a:p>
            <a:pPr indent="0">
              <a:buClr>
                <a:srgbClr val="EC7C69"/>
              </a:buClr>
            </a:pPr>
            <a:endParaRPr lang="en-GB" sz="2200" dirty="0">
              <a:solidFill>
                <a:srgbClr val="414141"/>
              </a:solidFill>
            </a:endParaRPr>
          </a:p>
          <a:p>
            <a:pPr indent="0">
              <a:buClr>
                <a:srgbClr val="EC7C69"/>
              </a:buClr>
            </a:pPr>
            <a:r>
              <a:rPr lang="en-GB" sz="2200" i="1" dirty="0">
                <a:solidFill>
                  <a:srgbClr val="459597"/>
                </a:solidFill>
              </a:rPr>
              <a:t>"Wij bieden [type accommodatie] voor [type gast] die [kernervaring/waarde] willen in [plaats]."</a:t>
            </a:r>
          </a:p>
          <a:p>
            <a:pPr indent="0">
              <a:buClr>
                <a:srgbClr val="EC7C69"/>
              </a:buClr>
            </a:pPr>
            <a:endParaRPr lang="en-GB" sz="2200" i="1" dirty="0">
              <a:solidFill>
                <a:srgbClr val="414141"/>
              </a:solidFill>
            </a:endParaRPr>
          </a:p>
          <a:p>
            <a:pPr indent="0">
              <a:buClr>
                <a:srgbClr val="EC7C69"/>
              </a:buClr>
            </a:pPr>
            <a:r>
              <a:rPr lang="en-GB" sz="2200" b="1" dirty="0">
                <a:solidFill>
                  <a:srgbClr val="414141"/>
                </a:solidFill>
              </a:rPr>
              <a:t>Voorbeeld: </a:t>
            </a:r>
            <a:r>
              <a:rPr lang="en-GB" sz="2200" dirty="0">
                <a:solidFill>
                  <a:srgbClr val="414141"/>
                </a:solidFill>
              </a:rPr>
              <a:t>"</a:t>
            </a:r>
            <a:r>
              <a:rPr lang="en-GB" sz="2200" i="1" dirty="0">
                <a:solidFill>
                  <a:srgbClr val="414141"/>
                </a:solidFill>
              </a:rPr>
              <a:t>Wij bieden off-grid hutten voor natuurliefhebbende stellen die weer contact willen maken met elkaar en nieuwe energie willen opdoen in Noord-IJsland."</a:t>
            </a:r>
          </a:p>
          <a:p>
            <a:pPr indent="0">
              <a:buClr>
                <a:srgbClr val="EC7C69"/>
              </a:buClr>
            </a:pPr>
            <a:endParaRPr lang="en-GB" sz="2200" i="1" dirty="0">
              <a:solidFill>
                <a:srgbClr val="414141"/>
              </a:solidFill>
            </a:endParaRPr>
          </a:p>
          <a:p>
            <a:pPr indent="0">
              <a:lnSpc>
                <a:spcPts val="2240"/>
              </a:lnSpc>
              <a:buClr>
                <a:srgbClr val="EC7C69"/>
              </a:buClr>
            </a:pPr>
            <a:endParaRPr lang="en-GB" sz="2200" i="1" dirty="0">
              <a:solidFill>
                <a:srgbClr val="414141"/>
              </a:solidFill>
            </a:endParaRPr>
          </a:p>
          <a:p>
            <a:pPr>
              <a:lnSpc>
                <a:spcPts val="2240"/>
              </a:lnSpc>
            </a:pPr>
            <a:endParaRPr lang="en-US" sz="2200" dirty="0">
              <a:solidFill>
                <a:srgbClr val="414141"/>
              </a:solidFill>
            </a:endParaRPr>
          </a:p>
        </p:txBody>
      </p:sp>
      <p:sp>
        <p:nvSpPr>
          <p:cNvPr id="12" name="Freeform 11">
            <a:extLst>
              <a:ext uri="{FF2B5EF4-FFF2-40B4-BE49-F238E27FC236}">
                <a16:creationId xmlns:a16="http://schemas.microsoft.com/office/drawing/2014/main" id="{8177580A-3826-C36D-3E80-E595ECA9934B}"/>
              </a:ext>
            </a:extLst>
          </p:cNvPr>
          <p:cNvSpPr/>
          <p:nvPr/>
        </p:nvSpPr>
        <p:spPr>
          <a:xfrm rot="5400000" flipH="1">
            <a:off x="6888753" y="2662598"/>
            <a:ext cx="4085950" cy="4304853"/>
          </a:xfrm>
          <a:custGeom>
            <a:avLst/>
            <a:gdLst>
              <a:gd name="connsiteX0" fmla="*/ 4258321 w 4258321"/>
              <a:gd name="connsiteY0" fmla="*/ 4174026 h 4486459"/>
              <a:gd name="connsiteX1" fmla="*/ 4258321 w 4258321"/>
              <a:gd name="connsiteY1" fmla="*/ 3755406 h 4486459"/>
              <a:gd name="connsiteX2" fmla="*/ 4258321 w 4258321"/>
              <a:gd name="connsiteY2" fmla="*/ 3691726 h 4486459"/>
              <a:gd name="connsiteX3" fmla="*/ 4258321 w 4258321"/>
              <a:gd name="connsiteY3" fmla="*/ 3447508 h 4486459"/>
              <a:gd name="connsiteX4" fmla="*/ 4258321 w 4258321"/>
              <a:gd name="connsiteY4" fmla="*/ 3273106 h 4486459"/>
              <a:gd name="connsiteX5" fmla="*/ 4258321 w 4258321"/>
              <a:gd name="connsiteY5" fmla="*/ 3028888 h 4486459"/>
              <a:gd name="connsiteX6" fmla="*/ 4258321 w 4258321"/>
              <a:gd name="connsiteY6" fmla="*/ 2965208 h 4486459"/>
              <a:gd name="connsiteX7" fmla="*/ 4258321 w 4258321"/>
              <a:gd name="connsiteY7" fmla="*/ 2546588 h 4486459"/>
              <a:gd name="connsiteX8" fmla="*/ 4258321 w 4258321"/>
              <a:gd name="connsiteY8" fmla="*/ 1627440 h 4486459"/>
              <a:gd name="connsiteX9" fmla="*/ 4258321 w 4258321"/>
              <a:gd name="connsiteY9" fmla="*/ 1208818 h 4486459"/>
              <a:gd name="connsiteX10" fmla="*/ 4258321 w 4258321"/>
              <a:gd name="connsiteY10" fmla="*/ 1145140 h 4486459"/>
              <a:gd name="connsiteX11" fmla="*/ 4258321 w 4258321"/>
              <a:gd name="connsiteY11" fmla="*/ 900922 h 4486459"/>
              <a:gd name="connsiteX12" fmla="*/ 4258321 w 4258321"/>
              <a:gd name="connsiteY12" fmla="*/ 726520 h 4486459"/>
              <a:gd name="connsiteX13" fmla="*/ 4258321 w 4258321"/>
              <a:gd name="connsiteY13" fmla="*/ 482300 h 4486459"/>
              <a:gd name="connsiteX14" fmla="*/ 4258321 w 4258321"/>
              <a:gd name="connsiteY14" fmla="*/ 418622 h 4486459"/>
              <a:gd name="connsiteX15" fmla="*/ 4258321 w 4258321"/>
              <a:gd name="connsiteY15" fmla="*/ 2 h 4486459"/>
              <a:gd name="connsiteX16" fmla="*/ 3859457 w 4258321"/>
              <a:gd name="connsiteY16" fmla="*/ 2 h 4486459"/>
              <a:gd name="connsiteX17" fmla="*/ 3756955 w 4258321"/>
              <a:gd name="connsiteY17" fmla="*/ 2 h 4486459"/>
              <a:gd name="connsiteX18" fmla="*/ 3596704 w 4258321"/>
              <a:gd name="connsiteY18" fmla="*/ 2 h 4486459"/>
              <a:gd name="connsiteX19" fmla="*/ 3358091 w 4258321"/>
              <a:gd name="connsiteY19" fmla="*/ 2 h 4486459"/>
              <a:gd name="connsiteX20" fmla="*/ 3197839 w 4258321"/>
              <a:gd name="connsiteY20" fmla="*/ 2 h 4486459"/>
              <a:gd name="connsiteX21" fmla="*/ 3095339 w 4258321"/>
              <a:gd name="connsiteY21" fmla="*/ 2 h 4486459"/>
              <a:gd name="connsiteX22" fmla="*/ 2696474 w 4258321"/>
              <a:gd name="connsiteY22" fmla="*/ 2 h 4486459"/>
              <a:gd name="connsiteX23" fmla="*/ 2347981 w 4258321"/>
              <a:gd name="connsiteY23" fmla="*/ 2 h 4486459"/>
              <a:gd name="connsiteX24" fmla="*/ 2315513 w 4258321"/>
              <a:gd name="connsiteY24" fmla="*/ 2 h 4486459"/>
              <a:gd name="connsiteX25" fmla="*/ 2315513 w 4258321"/>
              <a:gd name="connsiteY25" fmla="*/ 0 h 4486459"/>
              <a:gd name="connsiteX26" fmla="*/ 1916649 w 4258321"/>
              <a:gd name="connsiteY26" fmla="*/ 0 h 4486459"/>
              <a:gd name="connsiteX27" fmla="*/ 1814148 w 4258321"/>
              <a:gd name="connsiteY27" fmla="*/ 0 h 4486459"/>
              <a:gd name="connsiteX28" fmla="*/ 1653896 w 4258321"/>
              <a:gd name="connsiteY28" fmla="*/ 0 h 4486459"/>
              <a:gd name="connsiteX29" fmla="*/ 1415284 w 4258321"/>
              <a:gd name="connsiteY29" fmla="*/ 0 h 4486459"/>
              <a:gd name="connsiteX30" fmla="*/ 1354918 w 4258321"/>
              <a:gd name="connsiteY30" fmla="*/ 0 h 4486459"/>
              <a:gd name="connsiteX31" fmla="*/ 1354918 w 4258321"/>
              <a:gd name="connsiteY31" fmla="*/ 2 h 4486459"/>
              <a:gd name="connsiteX32" fmla="*/ 1287499 w 4258321"/>
              <a:gd name="connsiteY32" fmla="*/ 2 h 4486459"/>
              <a:gd name="connsiteX33" fmla="*/ 1184998 w 4258321"/>
              <a:gd name="connsiteY33" fmla="*/ 2 h 4486459"/>
              <a:gd name="connsiteX34" fmla="*/ 786134 w 4258321"/>
              <a:gd name="connsiteY34" fmla="*/ 2 h 4486459"/>
              <a:gd name="connsiteX35" fmla="*/ 405172 w 4258321"/>
              <a:gd name="connsiteY35" fmla="*/ 2 h 4486459"/>
              <a:gd name="connsiteX36" fmla="*/ 405172 w 4258321"/>
              <a:gd name="connsiteY36" fmla="*/ 0 h 4486459"/>
              <a:gd name="connsiteX37" fmla="*/ 6309 w 4258321"/>
              <a:gd name="connsiteY37" fmla="*/ 0 h 4486459"/>
              <a:gd name="connsiteX38" fmla="*/ 2 w 4258321"/>
              <a:gd name="connsiteY38" fmla="*/ 0 h 4486459"/>
              <a:gd name="connsiteX39" fmla="*/ 2 w 4258321"/>
              <a:gd name="connsiteY39" fmla="*/ 34832 h 4486459"/>
              <a:gd name="connsiteX40" fmla="*/ 2 w 4258321"/>
              <a:gd name="connsiteY40" fmla="*/ 433696 h 4486459"/>
              <a:gd name="connsiteX41" fmla="*/ 0 w 4258321"/>
              <a:gd name="connsiteY41" fmla="*/ 433696 h 4486459"/>
              <a:gd name="connsiteX42" fmla="*/ 0 w 4258321"/>
              <a:gd name="connsiteY42" fmla="*/ 814658 h 4486459"/>
              <a:gd name="connsiteX43" fmla="*/ 0 w 4258321"/>
              <a:gd name="connsiteY43" fmla="*/ 1160214 h 4486459"/>
              <a:gd name="connsiteX44" fmla="*/ 0 w 4258321"/>
              <a:gd name="connsiteY44" fmla="*/ 1213520 h 4486459"/>
              <a:gd name="connsiteX45" fmla="*/ 0 w 4258321"/>
              <a:gd name="connsiteY45" fmla="*/ 1316022 h 4486459"/>
              <a:gd name="connsiteX46" fmla="*/ 0 w 4258321"/>
              <a:gd name="connsiteY46" fmla="*/ 1383440 h 4486459"/>
              <a:gd name="connsiteX47" fmla="*/ 0 w 4258321"/>
              <a:gd name="connsiteY47" fmla="*/ 1541176 h 4486459"/>
              <a:gd name="connsiteX48" fmla="*/ 0 w 4258321"/>
              <a:gd name="connsiteY48" fmla="*/ 1940038 h 4486459"/>
              <a:gd name="connsiteX49" fmla="*/ 0 w 4258321"/>
              <a:gd name="connsiteY49" fmla="*/ 2042540 h 4486459"/>
              <a:gd name="connsiteX50" fmla="*/ 0 w 4258321"/>
              <a:gd name="connsiteY50" fmla="*/ 2109958 h 4486459"/>
              <a:gd name="connsiteX51" fmla="*/ 2 w 4258321"/>
              <a:gd name="connsiteY51" fmla="*/ 2109958 h 4486459"/>
              <a:gd name="connsiteX52" fmla="*/ 2 w 4258321"/>
              <a:gd name="connsiteY52" fmla="*/ 2170324 h 4486459"/>
              <a:gd name="connsiteX53" fmla="*/ 2 w 4258321"/>
              <a:gd name="connsiteY53" fmla="*/ 2344036 h 4486459"/>
              <a:gd name="connsiteX54" fmla="*/ 0 w 4258321"/>
              <a:gd name="connsiteY54" fmla="*/ 2344036 h 4486459"/>
              <a:gd name="connsiteX55" fmla="*/ 0 w 4258321"/>
              <a:gd name="connsiteY55" fmla="*/ 2376504 h 4486459"/>
              <a:gd name="connsiteX56" fmla="*/ 0 w 4258321"/>
              <a:gd name="connsiteY56" fmla="*/ 2724998 h 4486459"/>
              <a:gd name="connsiteX57" fmla="*/ 0 w 4258321"/>
              <a:gd name="connsiteY57" fmla="*/ 3070554 h 4486459"/>
              <a:gd name="connsiteX58" fmla="*/ 0 w 4258321"/>
              <a:gd name="connsiteY58" fmla="*/ 3103022 h 4486459"/>
              <a:gd name="connsiteX59" fmla="*/ 0 w 4258321"/>
              <a:gd name="connsiteY59" fmla="*/ 3123862 h 4486459"/>
              <a:gd name="connsiteX60" fmla="*/ 0 w 4258321"/>
              <a:gd name="connsiteY60" fmla="*/ 3226362 h 4486459"/>
              <a:gd name="connsiteX61" fmla="*/ 0 w 4258321"/>
              <a:gd name="connsiteY61" fmla="*/ 3386614 h 4486459"/>
              <a:gd name="connsiteX62" fmla="*/ 0 w 4258321"/>
              <a:gd name="connsiteY62" fmla="*/ 3451515 h 4486459"/>
              <a:gd name="connsiteX63" fmla="*/ 0 w 4258321"/>
              <a:gd name="connsiteY63" fmla="*/ 3625227 h 4486459"/>
              <a:gd name="connsiteX64" fmla="*/ 0 w 4258321"/>
              <a:gd name="connsiteY64" fmla="*/ 3759941 h 4486459"/>
              <a:gd name="connsiteX65" fmla="*/ 0 w 4258321"/>
              <a:gd name="connsiteY65" fmla="*/ 3850380 h 4486459"/>
              <a:gd name="connsiteX66" fmla="*/ 0 w 4258321"/>
              <a:gd name="connsiteY66" fmla="*/ 3952880 h 4486459"/>
              <a:gd name="connsiteX67" fmla="*/ 0 w 4258321"/>
              <a:gd name="connsiteY67" fmla="*/ 4113132 h 4486459"/>
              <a:gd name="connsiteX68" fmla="*/ 0 w 4258321"/>
              <a:gd name="connsiteY68" fmla="*/ 4351745 h 4486459"/>
              <a:gd name="connsiteX69" fmla="*/ 0 w 4258321"/>
              <a:gd name="connsiteY69" fmla="*/ 4486459 h 4486459"/>
              <a:gd name="connsiteX70" fmla="*/ 48279 w 4258321"/>
              <a:gd name="connsiteY70" fmla="*/ 4486459 h 4486459"/>
              <a:gd name="connsiteX71" fmla="*/ 48281 w 4258321"/>
              <a:gd name="connsiteY71" fmla="*/ 4486459 h 4486459"/>
              <a:gd name="connsiteX72" fmla="*/ 429239 w 4258321"/>
              <a:gd name="connsiteY72" fmla="*/ 4486459 h 4486459"/>
              <a:gd name="connsiteX73" fmla="*/ 828103 w 4258321"/>
              <a:gd name="connsiteY73" fmla="*/ 4486459 h 4486459"/>
              <a:gd name="connsiteX74" fmla="*/ 930604 w 4258321"/>
              <a:gd name="connsiteY74" fmla="*/ 4486459 h 4486459"/>
              <a:gd name="connsiteX75" fmla="*/ 1090855 w 4258321"/>
              <a:gd name="connsiteY75" fmla="*/ 4486459 h 4486459"/>
              <a:gd name="connsiteX76" fmla="*/ 1329468 w 4258321"/>
              <a:gd name="connsiteY76" fmla="*/ 4486459 h 4486459"/>
              <a:gd name="connsiteX77" fmla="*/ 1354917 w 4258321"/>
              <a:gd name="connsiteY77" fmla="*/ 4486459 h 4486459"/>
              <a:gd name="connsiteX78" fmla="*/ 1457255 w 4258321"/>
              <a:gd name="connsiteY78" fmla="*/ 4486459 h 4486459"/>
              <a:gd name="connsiteX79" fmla="*/ 1457257 w 4258321"/>
              <a:gd name="connsiteY79" fmla="*/ 4486459 h 4486459"/>
              <a:gd name="connsiteX80" fmla="*/ 1489720 w 4258321"/>
              <a:gd name="connsiteY80" fmla="*/ 4486459 h 4486459"/>
              <a:gd name="connsiteX81" fmla="*/ 1559756 w 4258321"/>
              <a:gd name="connsiteY81" fmla="*/ 4486459 h 4486459"/>
              <a:gd name="connsiteX82" fmla="*/ 1559757 w 4258321"/>
              <a:gd name="connsiteY82" fmla="*/ 4486459 h 4486459"/>
              <a:gd name="connsiteX83" fmla="*/ 1592222 w 4258321"/>
              <a:gd name="connsiteY83" fmla="*/ 4486459 h 4486459"/>
              <a:gd name="connsiteX84" fmla="*/ 1958619 w 4258321"/>
              <a:gd name="connsiteY84" fmla="*/ 4486459 h 4486459"/>
              <a:gd name="connsiteX85" fmla="*/ 1958622 w 4258321"/>
              <a:gd name="connsiteY85" fmla="*/ 4486459 h 4486459"/>
              <a:gd name="connsiteX86" fmla="*/ 1991085 w 4258321"/>
              <a:gd name="connsiteY86" fmla="*/ 4486459 h 4486459"/>
              <a:gd name="connsiteX87" fmla="*/ 2339580 w 4258321"/>
              <a:gd name="connsiteY87" fmla="*/ 4486459 h 4486459"/>
              <a:gd name="connsiteX88" fmla="*/ 2738443 w 4258321"/>
              <a:gd name="connsiteY88" fmla="*/ 4486459 h 4486459"/>
              <a:gd name="connsiteX89" fmla="*/ 2840945 w 4258321"/>
              <a:gd name="connsiteY89" fmla="*/ 4486459 h 4486459"/>
              <a:gd name="connsiteX90" fmla="*/ 3001196 w 4258321"/>
              <a:gd name="connsiteY90" fmla="*/ 4486459 h 4486459"/>
              <a:gd name="connsiteX91" fmla="*/ 3239809 w 4258321"/>
              <a:gd name="connsiteY91" fmla="*/ 4486459 h 4486459"/>
              <a:gd name="connsiteX92" fmla="*/ 3400060 w 4258321"/>
              <a:gd name="connsiteY92" fmla="*/ 4486459 h 4486459"/>
              <a:gd name="connsiteX93" fmla="*/ 3502562 w 4258321"/>
              <a:gd name="connsiteY93" fmla="*/ 4486459 h 4486459"/>
              <a:gd name="connsiteX94" fmla="*/ 3901425 w 4258321"/>
              <a:gd name="connsiteY94" fmla="*/ 4486459 h 4486459"/>
              <a:gd name="connsiteX95" fmla="*/ 4258321 w 4258321"/>
              <a:gd name="connsiteY95" fmla="*/ 4174026 h 448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4258321" h="4486459">
                <a:moveTo>
                  <a:pt x="4258321" y="4174026"/>
                </a:moveTo>
                <a:lnTo>
                  <a:pt x="4258321" y="3755406"/>
                </a:lnTo>
                <a:lnTo>
                  <a:pt x="4258321" y="3691726"/>
                </a:lnTo>
                <a:lnTo>
                  <a:pt x="4258321" y="3447508"/>
                </a:lnTo>
                <a:lnTo>
                  <a:pt x="4258321" y="3273106"/>
                </a:lnTo>
                <a:lnTo>
                  <a:pt x="4258321" y="3028888"/>
                </a:lnTo>
                <a:lnTo>
                  <a:pt x="4258321" y="2965208"/>
                </a:lnTo>
                <a:lnTo>
                  <a:pt x="4258321" y="2546588"/>
                </a:lnTo>
                <a:lnTo>
                  <a:pt x="4258321" y="1627440"/>
                </a:lnTo>
                <a:lnTo>
                  <a:pt x="4258321" y="1208818"/>
                </a:lnTo>
                <a:lnTo>
                  <a:pt x="4258321" y="1145140"/>
                </a:lnTo>
                <a:lnTo>
                  <a:pt x="4258321" y="900922"/>
                </a:lnTo>
                <a:lnTo>
                  <a:pt x="4258321" y="726520"/>
                </a:lnTo>
                <a:lnTo>
                  <a:pt x="4258321" y="482300"/>
                </a:lnTo>
                <a:lnTo>
                  <a:pt x="4258321" y="418622"/>
                </a:lnTo>
                <a:lnTo>
                  <a:pt x="4258321" y="2"/>
                </a:lnTo>
                <a:lnTo>
                  <a:pt x="3859457" y="2"/>
                </a:lnTo>
                <a:lnTo>
                  <a:pt x="3756955" y="2"/>
                </a:lnTo>
                <a:lnTo>
                  <a:pt x="3596704" y="2"/>
                </a:lnTo>
                <a:lnTo>
                  <a:pt x="3358091" y="2"/>
                </a:lnTo>
                <a:lnTo>
                  <a:pt x="3197839" y="2"/>
                </a:lnTo>
                <a:lnTo>
                  <a:pt x="3095339" y="2"/>
                </a:lnTo>
                <a:lnTo>
                  <a:pt x="2696474" y="2"/>
                </a:lnTo>
                <a:lnTo>
                  <a:pt x="2347981" y="2"/>
                </a:lnTo>
                <a:lnTo>
                  <a:pt x="2315513" y="2"/>
                </a:lnTo>
                <a:lnTo>
                  <a:pt x="2315513" y="0"/>
                </a:lnTo>
                <a:lnTo>
                  <a:pt x="1916649" y="0"/>
                </a:lnTo>
                <a:lnTo>
                  <a:pt x="1814148" y="0"/>
                </a:lnTo>
                <a:lnTo>
                  <a:pt x="1653896" y="0"/>
                </a:lnTo>
                <a:lnTo>
                  <a:pt x="1415284" y="0"/>
                </a:lnTo>
                <a:lnTo>
                  <a:pt x="1354918" y="0"/>
                </a:lnTo>
                <a:lnTo>
                  <a:pt x="1354918" y="2"/>
                </a:lnTo>
                <a:lnTo>
                  <a:pt x="1287499" y="2"/>
                </a:lnTo>
                <a:lnTo>
                  <a:pt x="1184998" y="2"/>
                </a:lnTo>
                <a:lnTo>
                  <a:pt x="786134" y="2"/>
                </a:lnTo>
                <a:lnTo>
                  <a:pt x="405172" y="2"/>
                </a:lnTo>
                <a:lnTo>
                  <a:pt x="405172" y="0"/>
                </a:lnTo>
                <a:lnTo>
                  <a:pt x="6309" y="0"/>
                </a:lnTo>
                <a:lnTo>
                  <a:pt x="2" y="0"/>
                </a:lnTo>
                <a:lnTo>
                  <a:pt x="2" y="34832"/>
                </a:lnTo>
                <a:lnTo>
                  <a:pt x="2" y="433696"/>
                </a:lnTo>
                <a:lnTo>
                  <a:pt x="0" y="433696"/>
                </a:lnTo>
                <a:lnTo>
                  <a:pt x="0" y="814658"/>
                </a:lnTo>
                <a:lnTo>
                  <a:pt x="0" y="1160214"/>
                </a:lnTo>
                <a:lnTo>
                  <a:pt x="0" y="1213520"/>
                </a:lnTo>
                <a:lnTo>
                  <a:pt x="0" y="1316022"/>
                </a:lnTo>
                <a:lnTo>
                  <a:pt x="0" y="1383440"/>
                </a:lnTo>
                <a:lnTo>
                  <a:pt x="0" y="1541176"/>
                </a:lnTo>
                <a:lnTo>
                  <a:pt x="0" y="1940038"/>
                </a:lnTo>
                <a:lnTo>
                  <a:pt x="0" y="2042540"/>
                </a:lnTo>
                <a:lnTo>
                  <a:pt x="0" y="2109958"/>
                </a:lnTo>
                <a:lnTo>
                  <a:pt x="2" y="2109958"/>
                </a:lnTo>
                <a:lnTo>
                  <a:pt x="2" y="2170324"/>
                </a:lnTo>
                <a:lnTo>
                  <a:pt x="2" y="2344036"/>
                </a:lnTo>
                <a:lnTo>
                  <a:pt x="0" y="2344036"/>
                </a:lnTo>
                <a:lnTo>
                  <a:pt x="0" y="2376504"/>
                </a:lnTo>
                <a:lnTo>
                  <a:pt x="0" y="2724998"/>
                </a:lnTo>
                <a:lnTo>
                  <a:pt x="0" y="3070554"/>
                </a:lnTo>
                <a:lnTo>
                  <a:pt x="0" y="3103022"/>
                </a:lnTo>
                <a:lnTo>
                  <a:pt x="0" y="3123862"/>
                </a:lnTo>
                <a:lnTo>
                  <a:pt x="0" y="3226362"/>
                </a:lnTo>
                <a:lnTo>
                  <a:pt x="0" y="3386614"/>
                </a:lnTo>
                <a:lnTo>
                  <a:pt x="0" y="3451515"/>
                </a:lnTo>
                <a:lnTo>
                  <a:pt x="0" y="3625227"/>
                </a:lnTo>
                <a:lnTo>
                  <a:pt x="0" y="3759941"/>
                </a:lnTo>
                <a:lnTo>
                  <a:pt x="0" y="3850380"/>
                </a:lnTo>
                <a:lnTo>
                  <a:pt x="0" y="3952880"/>
                </a:lnTo>
                <a:lnTo>
                  <a:pt x="0" y="4113132"/>
                </a:lnTo>
                <a:lnTo>
                  <a:pt x="0" y="4351745"/>
                </a:lnTo>
                <a:lnTo>
                  <a:pt x="0" y="4486459"/>
                </a:lnTo>
                <a:lnTo>
                  <a:pt x="48279" y="4486459"/>
                </a:lnTo>
                <a:lnTo>
                  <a:pt x="48281" y="4486459"/>
                </a:lnTo>
                <a:lnTo>
                  <a:pt x="429239" y="4486459"/>
                </a:lnTo>
                <a:lnTo>
                  <a:pt x="828103" y="4486459"/>
                </a:lnTo>
                <a:lnTo>
                  <a:pt x="930604" y="4486459"/>
                </a:lnTo>
                <a:lnTo>
                  <a:pt x="1090855" y="4486459"/>
                </a:lnTo>
                <a:lnTo>
                  <a:pt x="1329468" y="4486459"/>
                </a:lnTo>
                <a:lnTo>
                  <a:pt x="1354917" y="4486459"/>
                </a:lnTo>
                <a:lnTo>
                  <a:pt x="1457255" y="4486459"/>
                </a:lnTo>
                <a:lnTo>
                  <a:pt x="1457257" y="4486459"/>
                </a:lnTo>
                <a:lnTo>
                  <a:pt x="1489720" y="4486459"/>
                </a:lnTo>
                <a:lnTo>
                  <a:pt x="1559756" y="4486459"/>
                </a:lnTo>
                <a:lnTo>
                  <a:pt x="1559757" y="4486459"/>
                </a:lnTo>
                <a:lnTo>
                  <a:pt x="1592222" y="4486459"/>
                </a:lnTo>
                <a:lnTo>
                  <a:pt x="1958619" y="4486459"/>
                </a:lnTo>
                <a:lnTo>
                  <a:pt x="1958622" y="4486459"/>
                </a:lnTo>
                <a:lnTo>
                  <a:pt x="1991085" y="4486459"/>
                </a:lnTo>
                <a:lnTo>
                  <a:pt x="2339580" y="4486459"/>
                </a:lnTo>
                <a:lnTo>
                  <a:pt x="2738443" y="4486459"/>
                </a:lnTo>
                <a:lnTo>
                  <a:pt x="2840945" y="4486459"/>
                </a:lnTo>
                <a:lnTo>
                  <a:pt x="3001196" y="4486459"/>
                </a:lnTo>
                <a:lnTo>
                  <a:pt x="3239809" y="4486459"/>
                </a:lnTo>
                <a:lnTo>
                  <a:pt x="3400060" y="4486459"/>
                </a:lnTo>
                <a:lnTo>
                  <a:pt x="3502562" y="4486459"/>
                </a:lnTo>
                <a:lnTo>
                  <a:pt x="3901425" y="4486459"/>
                </a:lnTo>
                <a:cubicBezTo>
                  <a:pt x="4099180" y="4486459"/>
                  <a:pt x="4258321" y="4346120"/>
                  <a:pt x="4258321" y="417402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4">
            <a:extLst>
              <a:ext uri="{FF2B5EF4-FFF2-40B4-BE49-F238E27FC236}">
                <a16:creationId xmlns:a16="http://schemas.microsoft.com/office/drawing/2014/main" id="{2592F418-1A8C-CC9E-3A69-3D493E4A48D9}"/>
              </a:ext>
            </a:extLst>
          </p:cNvPr>
          <p:cNvSpPr txBox="1">
            <a:spLocks/>
          </p:cNvSpPr>
          <p:nvPr/>
        </p:nvSpPr>
        <p:spPr>
          <a:xfrm>
            <a:off x="7142560" y="3166609"/>
            <a:ext cx="3759943" cy="1669808"/>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600" b="1" dirty="0">
                <a:solidFill>
                  <a:schemeClr val="bg1"/>
                </a:solidFill>
              </a:rPr>
              <a:t>Waarom dit belangrijk is</a:t>
            </a:r>
            <a:r>
              <a:rPr lang="en-GB" sz="2200" b="1" dirty="0">
                <a:solidFill>
                  <a:schemeClr val="bg1"/>
                </a:solidFill>
              </a:rPr>
              <a:t>:</a:t>
            </a:r>
          </a:p>
          <a:p>
            <a:pPr>
              <a:lnSpc>
                <a:spcPts val="2240"/>
              </a:lnSpc>
            </a:pPr>
            <a:endParaRPr lang="en-GB" sz="2200" b="1" dirty="0">
              <a:solidFill>
                <a:schemeClr val="bg1"/>
              </a:solidFill>
            </a:endParaRPr>
          </a:p>
          <a:p>
            <a:pPr>
              <a:lnSpc>
                <a:spcPts val="2240"/>
              </a:lnSpc>
            </a:pPr>
            <a:r>
              <a:rPr lang="en-GB" sz="2200" dirty="0">
                <a:solidFill>
                  <a:schemeClr val="bg1"/>
                </a:solidFill>
              </a:rPr>
              <a:t>Deze zin kan:</a:t>
            </a:r>
          </a:p>
          <a:p>
            <a:pPr marL="342900" indent="-342900">
              <a:lnSpc>
                <a:spcPts val="2240"/>
              </a:lnSpc>
              <a:buFont typeface="Arial" panose="020B0604020202020204" pitchFamily="34" charset="0"/>
              <a:buChar char="•"/>
            </a:pPr>
            <a:r>
              <a:rPr lang="en-GB" sz="2200" dirty="0">
                <a:solidFill>
                  <a:schemeClr val="bg1"/>
                </a:solidFill>
              </a:rPr>
              <a:t>Uw pitchdeck versterken</a:t>
            </a:r>
          </a:p>
          <a:p>
            <a:pPr marL="342900" indent="-342900">
              <a:lnSpc>
                <a:spcPts val="2240"/>
              </a:lnSpc>
              <a:buFont typeface="Arial" panose="020B0604020202020204" pitchFamily="34" charset="0"/>
              <a:buChar char="•"/>
            </a:pPr>
            <a:r>
              <a:rPr lang="en-GB" sz="2200" dirty="0">
                <a:solidFill>
                  <a:schemeClr val="bg1"/>
                </a:solidFill>
              </a:rPr>
              <a:t>Uw marketing sturen</a:t>
            </a:r>
          </a:p>
          <a:p>
            <a:pPr marL="342900" indent="-342900">
              <a:lnSpc>
                <a:spcPts val="2240"/>
              </a:lnSpc>
              <a:buFont typeface="Arial" panose="020B0604020202020204" pitchFamily="34" charset="0"/>
              <a:buChar char="•"/>
            </a:pPr>
            <a:r>
              <a:rPr lang="en-GB" sz="2200" dirty="0">
                <a:solidFill>
                  <a:schemeClr val="bg1"/>
                </a:solidFill>
              </a:rPr>
              <a:t>Anderen helpen uw idee te begrijpen (en te onthouden)</a:t>
            </a:r>
          </a:p>
          <a:p>
            <a:pPr>
              <a:lnSpc>
                <a:spcPts val="2240"/>
              </a:lnSpc>
            </a:pPr>
            <a:endParaRPr lang="en-GB" sz="2200" dirty="0">
              <a:solidFill>
                <a:schemeClr val="bg1"/>
              </a:solidFill>
            </a:endParaRPr>
          </a:p>
          <a:p>
            <a:pPr>
              <a:lnSpc>
                <a:spcPts val="2240"/>
              </a:lnSpc>
            </a:pPr>
            <a:r>
              <a:rPr lang="en-GB" sz="2200" b="1" dirty="0">
                <a:solidFill>
                  <a:schemeClr val="bg1"/>
                </a:solidFill>
              </a:rPr>
              <a:t>Tip: </a:t>
            </a:r>
            <a:r>
              <a:rPr lang="en-GB" sz="2200" i="1" dirty="0">
                <a:solidFill>
                  <a:schemeClr val="bg1"/>
                </a:solidFill>
              </a:rPr>
              <a:t>Zeg het hardop. Zou u het na 10 seconden nog onthouden?</a:t>
            </a:r>
          </a:p>
          <a:p>
            <a:pPr>
              <a:lnSpc>
                <a:spcPts val="2240"/>
              </a:lnSpc>
            </a:pPr>
            <a:endParaRPr lang="en-GB" sz="2200" dirty="0">
              <a:solidFill>
                <a:schemeClr val="bg1"/>
              </a:solidFill>
            </a:endParaRPr>
          </a:p>
          <a:p>
            <a:pPr>
              <a:lnSpc>
                <a:spcPts val="2240"/>
              </a:lnSpc>
            </a:pPr>
            <a:endParaRPr lang="en-US" sz="2200" dirty="0">
              <a:solidFill>
                <a:schemeClr val="bg1"/>
              </a:solidFill>
            </a:endParaRPr>
          </a:p>
        </p:txBody>
      </p:sp>
    </p:spTree>
    <p:extLst>
      <p:ext uri="{BB962C8B-B14F-4D97-AF65-F5344CB8AC3E}">
        <p14:creationId xmlns:p14="http://schemas.microsoft.com/office/powerpoint/2010/main" val="8135069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6DFA-5E20-68EF-F4A3-0311A4DFB3C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0D4309CD-45CD-EA14-5E29-5320FBD1626E}"/>
              </a:ext>
            </a:extLst>
          </p:cNvPr>
          <p:cNvSpPr>
            <a:spLocks noGrp="1"/>
          </p:cNvSpPr>
          <p:nvPr>
            <p:ph type="body" sz="quarter" idx="16"/>
          </p:nvPr>
        </p:nvSpPr>
        <p:spPr>
          <a:xfrm>
            <a:off x="653780" y="472365"/>
            <a:ext cx="9551577" cy="803654"/>
          </a:xfrm>
        </p:spPr>
        <p:txBody>
          <a:bodyPr/>
          <a:lstStyle/>
          <a:p>
            <a:pPr>
              <a:lnSpc>
                <a:spcPts val="3720"/>
              </a:lnSpc>
            </a:pPr>
            <a:r>
              <a:rPr lang="en-US" dirty="0"/>
              <a:t>Wat je hebt geleerd in deel 2 (deel 1)</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8F45F5F5-F892-C673-521C-893E727BB2A1}"/>
              </a:ext>
            </a:extLst>
          </p:cNvPr>
          <p:cNvSpPr>
            <a:spLocks noGrp="1"/>
          </p:cNvSpPr>
          <p:nvPr>
            <p:ph type="body" sz="quarter" idx="19"/>
          </p:nvPr>
        </p:nvSpPr>
        <p:spPr>
          <a:xfrm>
            <a:off x="653780" y="1760140"/>
            <a:ext cx="7736241" cy="803654"/>
          </a:xfrm>
        </p:spPr>
        <p:txBody>
          <a:bodyPr/>
          <a:lstStyle/>
          <a:p>
            <a:pPr>
              <a:lnSpc>
                <a:spcPts val="2900"/>
              </a:lnSpc>
            </a:pPr>
            <a:r>
              <a:rPr lang="en-US" dirty="0"/>
              <a:t>Pitchen met een doel</a:t>
            </a:r>
          </a:p>
          <a:p>
            <a:pPr>
              <a:lnSpc>
                <a:spcPts val="2900"/>
              </a:lnSpc>
            </a:pPr>
            <a:endParaRPr lang="en-US" dirty="0"/>
          </a:p>
        </p:txBody>
      </p:sp>
      <p:cxnSp>
        <p:nvCxnSpPr>
          <p:cNvPr id="2" name="Straight Connector 1">
            <a:extLst>
              <a:ext uri="{FF2B5EF4-FFF2-40B4-BE49-F238E27FC236}">
                <a16:creationId xmlns:a16="http://schemas.microsoft.com/office/drawing/2014/main" id="{7578B48D-F479-FAA9-4470-80C7EFFAD0ED}"/>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EFEEE6E1-1B44-DDCF-2204-CAEE5A26ED8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47</a:t>
            </a:fld>
            <a:endParaRPr lang="fr-CA" sz="1200" dirty="0"/>
          </a:p>
        </p:txBody>
      </p:sp>
      <p:sp>
        <p:nvSpPr>
          <p:cNvPr id="10" name="Text Placeholder 4">
            <a:extLst>
              <a:ext uri="{FF2B5EF4-FFF2-40B4-BE49-F238E27FC236}">
                <a16:creationId xmlns:a16="http://schemas.microsoft.com/office/drawing/2014/main" id="{F8CCB071-628F-9C0B-2C0D-D13ED6A8AFCB}"/>
              </a:ext>
            </a:extLst>
          </p:cNvPr>
          <p:cNvSpPr txBox="1">
            <a:spLocks/>
          </p:cNvSpPr>
          <p:nvPr/>
        </p:nvSpPr>
        <p:spPr>
          <a:xfrm>
            <a:off x="653781" y="2631833"/>
            <a:ext cx="7011043"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In dit deel heb je geleerd hoe je je concept duidelijk kunt definiëren, het kunt koppelen aan de behoeften van gasten en lokale kansen, en je kunt voorbereiden om het met anderen te delen met behulp van het Pitch Deck-model.</a:t>
            </a:r>
          </a:p>
          <a:p>
            <a:pPr>
              <a:lnSpc>
                <a:spcPts val="2240"/>
              </a:lnSpc>
            </a:pPr>
            <a:endParaRPr lang="en-GB" sz="2200" dirty="0">
              <a:solidFill>
                <a:srgbClr val="414141"/>
              </a:solidFill>
            </a:endParaRPr>
          </a:p>
          <a:p>
            <a:pPr>
              <a:lnSpc>
                <a:spcPts val="2240"/>
              </a:lnSpc>
            </a:pPr>
            <a:r>
              <a:rPr lang="en-GB" sz="2200" b="1" dirty="0">
                <a:solidFill>
                  <a:srgbClr val="459597"/>
                </a:solidFill>
              </a:rPr>
              <a:t>Samenvatting:</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Je hebt onderzocht wat een sterk toeristisch concept is.</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Je hebt de Pitch Deck-methode gebruikt om je idee vorm te geven en te verduidelijken</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Je hebt je idee gekoppeld aan lokale troeven en echte gasten</a:t>
            </a:r>
          </a:p>
          <a:p>
            <a:pPr marL="342900" indent="-342900">
              <a:lnSpc>
                <a:spcPts val="2240"/>
              </a:lnSpc>
              <a:buClr>
                <a:srgbClr val="459597"/>
              </a:buClr>
              <a:buSzPct val="100000"/>
              <a:buFont typeface="Arial" panose="020B0604020202020204" pitchFamily="34" charset="0"/>
              <a:buChar char="•"/>
            </a:pPr>
            <a:r>
              <a:rPr lang="en-GB" sz="2200" dirty="0">
                <a:solidFill>
                  <a:srgbClr val="414141"/>
                </a:solidFill>
              </a:rPr>
              <a:t>Je hebt je concept getest en verfijnd met behulp van praktische tools</a:t>
            </a:r>
          </a:p>
          <a:p>
            <a:pPr>
              <a:lnSpc>
                <a:spcPts val="2240"/>
              </a:lnSpc>
            </a:pPr>
            <a:endParaRPr lang="en-GB" sz="2200" dirty="0">
              <a:solidFill>
                <a:srgbClr val="414141"/>
              </a:solidFill>
            </a:endParaRP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E37D45CC-48CE-F86C-754B-AAA8518D1AC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29325964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85140-E35C-165A-3C23-F796CA9B5CCB}"/>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FE9A559B-8677-1885-FCAE-5DDDC0C06912}"/>
              </a:ext>
            </a:extLst>
          </p:cNvPr>
          <p:cNvSpPr>
            <a:spLocks noGrp="1"/>
          </p:cNvSpPr>
          <p:nvPr>
            <p:ph type="body" sz="quarter" idx="16"/>
          </p:nvPr>
        </p:nvSpPr>
        <p:spPr>
          <a:xfrm>
            <a:off x="653780" y="472365"/>
            <a:ext cx="9551577" cy="803654"/>
          </a:xfrm>
        </p:spPr>
        <p:txBody>
          <a:bodyPr/>
          <a:lstStyle/>
          <a:p>
            <a:pPr>
              <a:lnSpc>
                <a:spcPts val="3720"/>
              </a:lnSpc>
            </a:pPr>
            <a:r>
              <a:rPr lang="en-US" dirty="0"/>
              <a:t>Wat je hebt geleerd in deel 2 (deel 2)</a:t>
            </a:r>
          </a:p>
          <a:p>
            <a:pPr>
              <a:lnSpc>
                <a:spcPts val="3720"/>
              </a:lnSpc>
            </a:pPr>
            <a:endParaRPr lang="en-US" dirty="0"/>
          </a:p>
          <a:p>
            <a:pPr>
              <a:lnSpc>
                <a:spcPts val="3720"/>
              </a:lnSpc>
            </a:pPr>
            <a:endParaRPr lang="en-US" dirty="0"/>
          </a:p>
        </p:txBody>
      </p:sp>
      <p:sp>
        <p:nvSpPr>
          <p:cNvPr id="6" name="Text Placeholder 5">
            <a:extLst>
              <a:ext uri="{FF2B5EF4-FFF2-40B4-BE49-F238E27FC236}">
                <a16:creationId xmlns:a16="http://schemas.microsoft.com/office/drawing/2014/main" id="{46AF90A5-B18A-B103-0F02-BDFF511F8D63}"/>
              </a:ext>
            </a:extLst>
          </p:cNvPr>
          <p:cNvSpPr>
            <a:spLocks noGrp="1"/>
          </p:cNvSpPr>
          <p:nvPr>
            <p:ph type="body" sz="quarter" idx="19"/>
          </p:nvPr>
        </p:nvSpPr>
        <p:spPr>
          <a:xfrm>
            <a:off x="653780" y="1670492"/>
            <a:ext cx="7736241" cy="803654"/>
          </a:xfrm>
        </p:spPr>
        <p:txBody>
          <a:bodyPr/>
          <a:lstStyle/>
          <a:p>
            <a:pPr>
              <a:lnSpc>
                <a:spcPts val="2900"/>
              </a:lnSpc>
            </a:pPr>
            <a:r>
              <a:rPr lang="en-US" dirty="0"/>
              <a:t>Begin eenvoudig, leer gaandeweg</a:t>
            </a:r>
          </a:p>
          <a:p>
            <a:pPr>
              <a:lnSpc>
                <a:spcPts val="2900"/>
              </a:lnSpc>
            </a:pPr>
            <a:endParaRPr lang="en-US" dirty="0"/>
          </a:p>
          <a:p>
            <a:pPr>
              <a:lnSpc>
                <a:spcPts val="2900"/>
              </a:lnSpc>
            </a:pPr>
            <a:endParaRPr lang="en-US" dirty="0"/>
          </a:p>
        </p:txBody>
      </p:sp>
      <p:cxnSp>
        <p:nvCxnSpPr>
          <p:cNvPr id="2" name="Straight Connector 1">
            <a:extLst>
              <a:ext uri="{FF2B5EF4-FFF2-40B4-BE49-F238E27FC236}">
                <a16:creationId xmlns:a16="http://schemas.microsoft.com/office/drawing/2014/main" id="{01163B65-72B6-5F3E-0B64-86CC92C1E324}"/>
              </a:ext>
            </a:extLst>
          </p:cNvPr>
          <p:cNvCxnSpPr>
            <a:cxnSpLocks/>
          </p:cNvCxnSpPr>
          <p:nvPr/>
        </p:nvCxnSpPr>
        <p:spPr>
          <a:xfrm>
            <a:off x="0" y="1207979"/>
            <a:ext cx="8931729"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2A04CBBE-BEB3-19A8-C153-0B4B3470FA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48</a:t>
            </a:fld>
            <a:endParaRPr lang="fr-CA" sz="1200" dirty="0"/>
          </a:p>
        </p:txBody>
      </p:sp>
      <p:sp>
        <p:nvSpPr>
          <p:cNvPr id="10" name="Text Placeholder 4">
            <a:extLst>
              <a:ext uri="{FF2B5EF4-FFF2-40B4-BE49-F238E27FC236}">
                <a16:creationId xmlns:a16="http://schemas.microsoft.com/office/drawing/2014/main" id="{BAD29362-1E1B-788A-5316-47631CB9319B}"/>
              </a:ext>
            </a:extLst>
          </p:cNvPr>
          <p:cNvSpPr txBox="1">
            <a:spLocks/>
          </p:cNvSpPr>
          <p:nvPr/>
        </p:nvSpPr>
        <p:spPr>
          <a:xfrm>
            <a:off x="653781" y="2413460"/>
            <a:ext cx="7911995" cy="3823159"/>
          </a:xfrm>
          <a:prstGeom prst="rect">
            <a:avLst/>
          </a:prstGeom>
        </p:spPr>
        <p:txBody>
          <a:bodyPr numCol="1" spcCol="360000"/>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2200" dirty="0">
                <a:solidFill>
                  <a:srgbClr val="414141"/>
                </a:solidFill>
              </a:rPr>
              <a:t>Nu je je concept hebt verduidelijkt, is het tijd om de eerste stappen te zetten om het duidelijk en overtuigend over te brengen. Je pitchdeck hoeft niet perfect te zijn – beschouw het als een levend document dat je helpt je bedrijfsidee te verkennen, te testen en uit te leggen.</a:t>
            </a:r>
          </a:p>
          <a:p>
            <a:pPr>
              <a:lnSpc>
                <a:spcPts val="2240"/>
              </a:lnSpc>
            </a:pPr>
            <a:endParaRPr lang="en-GB" sz="2200" dirty="0">
              <a:solidFill>
                <a:srgbClr val="414141"/>
              </a:solidFill>
            </a:endParaRPr>
          </a:p>
          <a:p>
            <a:pPr>
              <a:lnSpc>
                <a:spcPts val="2240"/>
              </a:lnSpc>
            </a:pPr>
            <a:r>
              <a:rPr lang="en-GB" sz="2200" b="1" dirty="0">
                <a:solidFill>
                  <a:srgbClr val="459597"/>
                </a:solidFill>
              </a:rPr>
              <a:t>Checklist voor het opstellen:</a:t>
            </a:r>
          </a:p>
          <a:p>
            <a:pPr>
              <a:lnSpc>
                <a:spcPts val="2240"/>
              </a:lnSpc>
            </a:pPr>
            <a:r>
              <a:rPr lang="en-GB" sz="2200" dirty="0">
                <a:solidFill>
                  <a:srgbClr val="414141"/>
                </a:solidFill>
              </a:rPr>
              <a:t>Dia 1:     Uw concept in één zin</a:t>
            </a:r>
          </a:p>
          <a:p>
            <a:pPr>
              <a:lnSpc>
                <a:spcPts val="2240"/>
              </a:lnSpc>
            </a:pPr>
            <a:r>
              <a:rPr lang="en-GB" sz="2200" dirty="0">
                <a:solidFill>
                  <a:srgbClr val="414141"/>
                </a:solidFill>
              </a:rPr>
              <a:t>Dia 2: Het probleem waarmee uw gast wordt geconfronteerd</a:t>
            </a:r>
          </a:p>
          <a:p>
            <a:pPr>
              <a:lnSpc>
                <a:spcPts val="2240"/>
              </a:lnSpc>
            </a:pPr>
            <a:r>
              <a:rPr lang="en-GB" sz="2200" dirty="0">
                <a:solidFill>
                  <a:srgbClr val="414141"/>
                </a:solidFill>
              </a:rPr>
              <a:t>Dia 3: Uw oplossing en de ervaring die u biedt</a:t>
            </a:r>
          </a:p>
          <a:p>
            <a:pPr>
              <a:lnSpc>
                <a:spcPts val="2240"/>
              </a:lnSpc>
            </a:pPr>
            <a:r>
              <a:rPr lang="en-GB" sz="2200" dirty="0">
                <a:solidFill>
                  <a:srgbClr val="414141"/>
                </a:solidFill>
              </a:rPr>
              <a:t>Dia 4: Het profiel van uw gast</a:t>
            </a:r>
          </a:p>
          <a:p>
            <a:pPr>
              <a:lnSpc>
                <a:spcPts val="2240"/>
              </a:lnSpc>
            </a:pPr>
            <a:r>
              <a:rPr lang="en-GB" sz="2200" dirty="0">
                <a:solidFill>
                  <a:srgbClr val="414141"/>
                </a:solidFill>
              </a:rPr>
              <a:t>Dia 5: Eventuele resultaten, feedback of bevestiging tot nu toe</a:t>
            </a:r>
          </a:p>
          <a:p>
            <a:pPr>
              <a:lnSpc>
                <a:spcPts val="2240"/>
              </a:lnSpc>
            </a:pPr>
            <a:endParaRPr lang="en-GB" sz="2200" dirty="0">
              <a:solidFill>
                <a:srgbClr val="414141"/>
              </a:solidFill>
            </a:endParaRPr>
          </a:p>
          <a:p>
            <a:pPr>
              <a:lnSpc>
                <a:spcPts val="2240"/>
              </a:lnSpc>
            </a:pPr>
            <a:r>
              <a:rPr lang="en-GB" sz="2200" b="1" dirty="0">
                <a:solidFill>
                  <a:srgbClr val="414141"/>
                </a:solidFill>
              </a:rPr>
              <a:t>Tip: </a:t>
            </a:r>
            <a:r>
              <a:rPr lang="en-GB" sz="2200" i="1" dirty="0">
                <a:solidFill>
                  <a:srgbClr val="414141"/>
                </a:solidFill>
              </a:rPr>
              <a:t>Bewaar afbeeldingen of citaten uit uw proces </a:t>
            </a:r>
          </a:p>
          <a:p>
            <a:pPr>
              <a:lnSpc>
                <a:spcPts val="2240"/>
              </a:lnSpc>
            </a:pPr>
            <a:r>
              <a:rPr lang="en-GB" sz="2200" i="1" dirty="0">
                <a:solidFill>
                  <a:srgbClr val="414141"/>
                </a:solidFill>
              </a:rPr>
              <a:t>- deze kunnen direct in uw presentatie worden opgenomen!</a:t>
            </a:r>
          </a:p>
          <a:p>
            <a:pPr>
              <a:lnSpc>
                <a:spcPts val="2240"/>
              </a:lnSpc>
            </a:pPr>
            <a:endParaRPr lang="en-GB" sz="2200" dirty="0">
              <a:solidFill>
                <a:srgbClr val="414141"/>
              </a:solidFill>
            </a:endParaRPr>
          </a:p>
          <a:p>
            <a:pPr>
              <a:lnSpc>
                <a:spcPts val="2240"/>
              </a:lnSpc>
            </a:pPr>
            <a:endParaRPr lang="en-US" sz="2200" dirty="0">
              <a:solidFill>
                <a:srgbClr val="414141"/>
              </a:solidFill>
            </a:endParaRPr>
          </a:p>
        </p:txBody>
      </p:sp>
      <p:pic>
        <p:nvPicPr>
          <p:cNvPr id="3" name="Picture 2">
            <a:extLst>
              <a:ext uri="{FF2B5EF4-FFF2-40B4-BE49-F238E27FC236}">
                <a16:creationId xmlns:a16="http://schemas.microsoft.com/office/drawing/2014/main" id="{BBCD55F1-B052-7490-A17E-FF3E2471DEA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7957943" y="4320454"/>
            <a:ext cx="3580276" cy="2659133"/>
          </a:xfrm>
          <a:prstGeom prst="rect">
            <a:avLst/>
          </a:prstGeom>
        </p:spPr>
      </p:pic>
    </p:spTree>
    <p:extLst>
      <p:ext uri="{BB962C8B-B14F-4D97-AF65-F5344CB8AC3E}">
        <p14:creationId xmlns:p14="http://schemas.microsoft.com/office/powerpoint/2010/main" val="34299802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851B6-AF48-E768-01EA-56185BE617DF}"/>
            </a:ext>
          </a:extLst>
        </p:cNvPr>
        <p:cNvGrpSpPr/>
        <p:nvPr/>
      </p:nvGrpSpPr>
      <p:grpSpPr>
        <a:xfrm>
          <a:off x="0" y="0"/>
          <a:ext cx="0" cy="0"/>
          <a:chOff x="0" y="0"/>
          <a:chExt cx="0" cy="0"/>
        </a:xfrm>
      </p:grpSpPr>
      <p:sp>
        <p:nvSpPr>
          <p:cNvPr id="9" name="Freeform 8">
            <a:extLst>
              <a:ext uri="{FF2B5EF4-FFF2-40B4-BE49-F238E27FC236}">
                <a16:creationId xmlns:a16="http://schemas.microsoft.com/office/drawing/2014/main" id="{8D6D550B-86A1-84AF-E999-0FF1BAC3441D}"/>
              </a:ext>
            </a:extLst>
          </p:cNvPr>
          <p:cNvSpPr/>
          <p:nvPr/>
        </p:nvSpPr>
        <p:spPr>
          <a:xfrm rot="16200000">
            <a:off x="6648899" y="2074394"/>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0" name="Text Placeholder 1">
            <a:extLst>
              <a:ext uri="{FF2B5EF4-FFF2-40B4-BE49-F238E27FC236}">
                <a16:creationId xmlns:a16="http://schemas.microsoft.com/office/drawing/2014/main" id="{393D00BB-531E-9794-09BA-E1D4E91B6A44}"/>
              </a:ext>
            </a:extLst>
          </p:cNvPr>
          <p:cNvSpPr txBox="1">
            <a:spLocks/>
          </p:cNvSpPr>
          <p:nvPr/>
        </p:nvSpPr>
        <p:spPr>
          <a:xfrm>
            <a:off x="6262373" y="2322567"/>
            <a:ext cx="4948830"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Klant / Markt</a:t>
            </a:r>
            <a:br>
              <a:rPr lang="en-IE" sz="2200" dirty="0"/>
            </a:br>
            <a:r>
              <a:rPr lang="en-IE" sz="2200" dirty="0"/>
              <a:t>Wie is de doelgroep en hoe groot is de markt?</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Waarom nu?</a:t>
            </a:r>
            <a:br>
              <a:rPr lang="en-IE" sz="2200" dirty="0"/>
            </a:br>
            <a:r>
              <a:rPr lang="en-IE" sz="2200" dirty="0"/>
              <a:t>Laat zien waarom dit het juiste moment is om deze oplossing te introduceren.</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Concurrentie</a:t>
            </a:r>
            <a:br>
              <a:rPr lang="en-IE" sz="2200" dirty="0"/>
            </a:br>
            <a:r>
              <a:rPr lang="en-IE" sz="2200" dirty="0"/>
              <a:t>Wie zijn de concurrenten en wat is uw concurrentievoordeel?</a:t>
            </a:r>
          </a:p>
          <a:p>
            <a:pPr marL="539750" indent="-539750" algn="l">
              <a:lnSpc>
                <a:spcPts val="2240"/>
              </a:lnSpc>
              <a:spcBef>
                <a:spcPts val="0"/>
              </a:spcBef>
              <a:spcAft>
                <a:spcPts val="400"/>
              </a:spcAft>
              <a:buClr>
                <a:srgbClr val="64AFAF"/>
              </a:buClr>
              <a:buSzPct val="120000"/>
              <a:buFont typeface="+mj-lt"/>
              <a:buAutoNum type="arabicPeriod" startAt="5"/>
            </a:pPr>
            <a:r>
              <a:rPr lang="en-IE" sz="2200" b="1" dirty="0"/>
              <a:t>Omzet- en kostenprognose</a:t>
            </a:r>
            <a:br>
              <a:rPr lang="en-IE" sz="2200" dirty="0"/>
            </a:br>
            <a:r>
              <a:rPr lang="en-IE" sz="2200" dirty="0"/>
              <a:t>Beschrijf de belangrijkste inkomsten- en kostenposten voor de komende 12 maanden.</a:t>
            </a:r>
            <a:br>
              <a:rPr lang="en-IE" sz="2200" dirty="0"/>
            </a:br>
            <a:r>
              <a:rPr lang="en-IE" sz="2200" dirty="0"/>
              <a:t>Hoe gaat u uw idee volgend jaar financieren? Wat is uw inkomstenmodel?</a:t>
            </a:r>
          </a:p>
          <a:p>
            <a:pPr marL="539750" indent="-539750" algn="l">
              <a:lnSpc>
                <a:spcPts val="2240"/>
              </a:lnSpc>
              <a:spcBef>
                <a:spcPts val="0"/>
              </a:spcBef>
              <a:spcAft>
                <a:spcPts val="400"/>
              </a:spcAft>
              <a:buClr>
                <a:srgbClr val="64AFAF"/>
              </a:buClr>
              <a:buSzPct val="120000"/>
              <a:buFont typeface="+mj-lt"/>
              <a:buAutoNum type="arabicPeriod" startAt="5"/>
            </a:pPr>
            <a:endParaRPr lang="en-US" sz="2200" dirty="0">
              <a:solidFill>
                <a:srgbClr val="414141"/>
              </a:solidFill>
            </a:endParaRPr>
          </a:p>
        </p:txBody>
      </p:sp>
      <p:sp>
        <p:nvSpPr>
          <p:cNvPr id="11" name="Freeform 10">
            <a:extLst>
              <a:ext uri="{FF2B5EF4-FFF2-40B4-BE49-F238E27FC236}">
                <a16:creationId xmlns:a16="http://schemas.microsoft.com/office/drawing/2014/main" id="{070896BC-3873-8C1A-9DCC-7F3E83E55B8E}"/>
              </a:ext>
            </a:extLst>
          </p:cNvPr>
          <p:cNvSpPr/>
          <p:nvPr/>
        </p:nvSpPr>
        <p:spPr>
          <a:xfrm rot="16200000">
            <a:off x="953518" y="2074395"/>
            <a:ext cx="4810883" cy="4756324"/>
          </a:xfrm>
          <a:custGeom>
            <a:avLst/>
            <a:gdLst>
              <a:gd name="connsiteX0" fmla="*/ 4609323 w 4609323"/>
              <a:gd name="connsiteY0" fmla="*/ 4681678 h 5105959"/>
              <a:gd name="connsiteX1" fmla="*/ 4609323 w 4609323"/>
              <a:gd name="connsiteY1" fmla="*/ 4113196 h 5105959"/>
              <a:gd name="connsiteX2" fmla="*/ 4609323 w 4609323"/>
              <a:gd name="connsiteY2" fmla="*/ 4026722 h 5105959"/>
              <a:gd name="connsiteX3" fmla="*/ 4609323 w 4609323"/>
              <a:gd name="connsiteY3" fmla="*/ 3458239 h 5105959"/>
              <a:gd name="connsiteX4" fmla="*/ 4609323 w 4609323"/>
              <a:gd name="connsiteY4" fmla="*/ 1223440 h 5105959"/>
              <a:gd name="connsiteX5" fmla="*/ 4609323 w 4609323"/>
              <a:gd name="connsiteY5" fmla="*/ 654958 h 5105959"/>
              <a:gd name="connsiteX6" fmla="*/ 4609323 w 4609323"/>
              <a:gd name="connsiteY6" fmla="*/ 568483 h 5105959"/>
              <a:gd name="connsiteX7" fmla="*/ 4609323 w 4609323"/>
              <a:gd name="connsiteY7" fmla="*/ 0 h 5105959"/>
              <a:gd name="connsiteX8" fmla="*/ 3928474 w 4609323"/>
              <a:gd name="connsiteY8" fmla="*/ 0 h 5105959"/>
              <a:gd name="connsiteX9" fmla="*/ 1971010 w 4609323"/>
              <a:gd name="connsiteY9" fmla="*/ 0 h 5105959"/>
              <a:gd name="connsiteX10" fmla="*/ 1290163 w 4609323"/>
              <a:gd name="connsiteY10" fmla="*/ 0 h 5105959"/>
              <a:gd name="connsiteX11" fmla="*/ 0 w 4609323"/>
              <a:gd name="connsiteY11" fmla="*/ 0 h 5105959"/>
              <a:gd name="connsiteX12" fmla="*/ 0 w 4609323"/>
              <a:gd name="connsiteY12" fmla="*/ 3834818 h 5105959"/>
              <a:gd name="connsiteX13" fmla="*/ 0 w 4609323"/>
              <a:gd name="connsiteY13" fmla="*/ 5105959 h 5105959"/>
              <a:gd name="connsiteX14" fmla="*/ 805504 w 4609323"/>
              <a:gd name="connsiteY14" fmla="*/ 5105959 h 5105959"/>
              <a:gd name="connsiteX15" fmla="*/ 805507 w 4609323"/>
              <a:gd name="connsiteY15" fmla="*/ 5105959 h 5105959"/>
              <a:gd name="connsiteX16" fmla="*/ 1486352 w 4609323"/>
              <a:gd name="connsiteY16" fmla="*/ 5105959 h 5105959"/>
              <a:gd name="connsiteX17" fmla="*/ 1486356 w 4609323"/>
              <a:gd name="connsiteY17" fmla="*/ 5105959 h 5105959"/>
              <a:gd name="connsiteX18" fmla="*/ 3443814 w 4609323"/>
              <a:gd name="connsiteY18" fmla="*/ 5105959 h 5105959"/>
              <a:gd name="connsiteX19" fmla="*/ 4124663 w 4609323"/>
              <a:gd name="connsiteY19" fmla="*/ 5105959 h 5105959"/>
              <a:gd name="connsiteX20" fmla="*/ 4609323 w 4609323"/>
              <a:gd name="connsiteY20" fmla="*/ 4681678 h 5105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09323" h="5105959">
                <a:moveTo>
                  <a:pt x="4609323" y="4681678"/>
                </a:moveTo>
                <a:lnTo>
                  <a:pt x="4609323" y="4113196"/>
                </a:lnTo>
                <a:lnTo>
                  <a:pt x="4609323" y="4026722"/>
                </a:lnTo>
                <a:lnTo>
                  <a:pt x="4609323" y="3458239"/>
                </a:lnTo>
                <a:lnTo>
                  <a:pt x="4609323" y="1223440"/>
                </a:lnTo>
                <a:lnTo>
                  <a:pt x="4609323" y="654958"/>
                </a:lnTo>
                <a:lnTo>
                  <a:pt x="4609323" y="568483"/>
                </a:lnTo>
                <a:lnTo>
                  <a:pt x="4609323" y="0"/>
                </a:lnTo>
                <a:lnTo>
                  <a:pt x="3928474" y="0"/>
                </a:lnTo>
                <a:lnTo>
                  <a:pt x="1971010" y="0"/>
                </a:lnTo>
                <a:lnTo>
                  <a:pt x="1290163" y="0"/>
                </a:lnTo>
                <a:lnTo>
                  <a:pt x="0" y="0"/>
                </a:lnTo>
                <a:lnTo>
                  <a:pt x="0" y="3834818"/>
                </a:lnTo>
                <a:lnTo>
                  <a:pt x="0" y="5105959"/>
                </a:lnTo>
                <a:lnTo>
                  <a:pt x="805504" y="5105959"/>
                </a:lnTo>
                <a:lnTo>
                  <a:pt x="805507" y="5105959"/>
                </a:lnTo>
                <a:lnTo>
                  <a:pt x="1486352" y="5105959"/>
                </a:lnTo>
                <a:lnTo>
                  <a:pt x="1486356" y="5105959"/>
                </a:lnTo>
                <a:lnTo>
                  <a:pt x="3443814" y="5105959"/>
                </a:lnTo>
                <a:lnTo>
                  <a:pt x="4124663" y="5105959"/>
                </a:lnTo>
                <a:cubicBezTo>
                  <a:pt x="4393211" y="5105959"/>
                  <a:pt x="4609323" y="4915380"/>
                  <a:pt x="4609323" y="4681678"/>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FDD69897-2C17-F8E0-49E0-1D40D3BE89BD}"/>
              </a:ext>
            </a:extLst>
          </p:cNvPr>
          <p:cNvSpPr txBox="1">
            <a:spLocks/>
          </p:cNvSpPr>
          <p:nvPr/>
        </p:nvSpPr>
        <p:spPr>
          <a:xfrm>
            <a:off x="566992" y="2322567"/>
            <a:ext cx="49996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indent="-539750" algn="l">
              <a:lnSpc>
                <a:spcPts val="2240"/>
              </a:lnSpc>
              <a:spcBef>
                <a:spcPts val="0"/>
              </a:spcBef>
              <a:spcAft>
                <a:spcPts val="400"/>
              </a:spcAft>
              <a:buClr>
                <a:srgbClr val="64AFAF"/>
              </a:buClr>
              <a:buSzPct val="120000"/>
              <a:buFont typeface="+mj-lt"/>
              <a:buAutoNum type="arabicPeriod"/>
            </a:pPr>
            <a:r>
              <a:rPr lang="en-IE" sz="2200" b="1" dirty="0"/>
              <a:t>Naam en korte beschrijving</a:t>
            </a:r>
            <a:br>
              <a:rPr lang="en-IE" sz="2200" dirty="0"/>
            </a:br>
            <a:r>
              <a:rPr lang="en-IE" sz="2200" dirty="0"/>
              <a:t>Beschrijf uw oplossing of product kort.</a:t>
            </a:r>
          </a:p>
          <a:p>
            <a:pPr marL="539750" indent="-539750" algn="l">
              <a:lnSpc>
                <a:spcPts val="2240"/>
              </a:lnSpc>
              <a:spcBef>
                <a:spcPts val="0"/>
              </a:spcBef>
              <a:spcAft>
                <a:spcPts val="400"/>
              </a:spcAft>
              <a:buClr>
                <a:srgbClr val="64AFAF"/>
              </a:buClr>
              <a:buSzPct val="120000"/>
              <a:buFont typeface="+mj-lt"/>
              <a:buAutoNum type="arabicPeriod"/>
            </a:pPr>
            <a:r>
              <a:rPr lang="en-IE" sz="2200" b="1" dirty="0"/>
              <a:t>Het probleem</a:t>
            </a:r>
            <a:br>
              <a:rPr lang="en-IE" sz="2200" dirty="0"/>
            </a:br>
            <a:r>
              <a:rPr lang="en-IE" sz="2200" dirty="0"/>
              <a:t>Met welk probleem wordt de doelgroep geconfronteerd?</a:t>
            </a:r>
          </a:p>
          <a:p>
            <a:pPr marL="539750" indent="-539750" algn="l">
              <a:lnSpc>
                <a:spcPts val="2240"/>
              </a:lnSpc>
              <a:spcBef>
                <a:spcPts val="0"/>
              </a:spcBef>
              <a:spcAft>
                <a:spcPts val="400"/>
              </a:spcAft>
              <a:buClr>
                <a:srgbClr val="64AFAF"/>
              </a:buClr>
              <a:buSzPct val="120000"/>
              <a:buFont typeface="+mj-lt"/>
              <a:buAutoNum type="arabicPeriod"/>
            </a:pPr>
            <a:r>
              <a:rPr lang="en-IE" sz="2200" b="1" dirty="0"/>
              <a:t>De oplossing</a:t>
            </a:r>
            <a:br>
              <a:rPr lang="en-IE" sz="2200" dirty="0"/>
            </a:br>
            <a:r>
              <a:rPr lang="en-IE" sz="2200" dirty="0"/>
              <a:t>Hoe lost uw idee dit specifieke probleem op?</a:t>
            </a:r>
          </a:p>
          <a:p>
            <a:pPr marL="539750" indent="-539750" algn="l">
              <a:lnSpc>
                <a:spcPts val="2240"/>
              </a:lnSpc>
              <a:spcBef>
                <a:spcPts val="0"/>
              </a:spcBef>
              <a:spcAft>
                <a:spcPts val="400"/>
              </a:spcAft>
              <a:buClr>
                <a:srgbClr val="64AFAF"/>
              </a:buClr>
              <a:buSzPct val="120000"/>
              <a:buFont typeface="+mj-lt"/>
              <a:buAutoNum type="arabicPeriod"/>
            </a:pPr>
            <a:r>
              <a:rPr lang="en-IE" sz="2200" b="1" dirty="0"/>
              <a:t>Het team</a:t>
            </a:r>
            <a:br>
              <a:rPr lang="en-IE" sz="2200" dirty="0"/>
            </a:br>
            <a:r>
              <a:rPr lang="en-IE" sz="2200" dirty="0"/>
              <a:t>Benadruk de sterke punten van uw team.</a:t>
            </a:r>
          </a:p>
          <a:p>
            <a:pPr marL="539750" indent="-539750" algn="l">
              <a:lnSpc>
                <a:spcPts val="2240"/>
              </a:lnSpc>
              <a:spcBef>
                <a:spcPts val="0"/>
              </a:spcBef>
              <a:spcAft>
                <a:spcPts val="400"/>
              </a:spcAft>
              <a:buClr>
                <a:srgbClr val="64AFAF"/>
              </a:buClr>
              <a:buSzPct val="120000"/>
              <a:buFont typeface="+mj-lt"/>
              <a:buAutoNum type="arabicPeriod"/>
            </a:pPr>
            <a:endParaRPr lang="en-IE" sz="2200" dirty="0"/>
          </a:p>
          <a:p>
            <a:pPr marL="539750" indent="-539750" algn="l">
              <a:lnSpc>
                <a:spcPts val="2240"/>
              </a:lnSpc>
              <a:spcBef>
                <a:spcPts val="0"/>
              </a:spcBef>
              <a:spcAft>
                <a:spcPts val="400"/>
              </a:spcAft>
              <a:buClr>
                <a:srgbClr val="64AFAF"/>
              </a:buClr>
              <a:buSzPct val="120000"/>
              <a:buFont typeface="+mj-lt"/>
              <a:buAutoNum type="arabicPeriod"/>
            </a:pPr>
            <a:endParaRPr lang="en-US" sz="2200" dirty="0">
              <a:solidFill>
                <a:srgbClr val="414141"/>
              </a:solidFill>
            </a:endParaRPr>
          </a:p>
        </p:txBody>
      </p:sp>
      <p:cxnSp>
        <p:nvCxnSpPr>
          <p:cNvPr id="13" name="Straight Connector 12">
            <a:extLst>
              <a:ext uri="{FF2B5EF4-FFF2-40B4-BE49-F238E27FC236}">
                <a16:creationId xmlns:a16="http://schemas.microsoft.com/office/drawing/2014/main" id="{71CEF4B4-B711-DF1C-AD2C-912DE3E27EC1}"/>
              </a:ext>
            </a:extLst>
          </p:cNvPr>
          <p:cNvCxnSpPr>
            <a:cxnSpLocks/>
          </p:cNvCxnSpPr>
          <p:nvPr/>
        </p:nvCxnSpPr>
        <p:spPr>
          <a:xfrm>
            <a:off x="-9079" y="1108150"/>
            <a:ext cx="109953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2E11964C-A0A0-06D0-A2CF-EDF5024E19A8}"/>
              </a:ext>
            </a:extLst>
          </p:cNvPr>
          <p:cNvSpPr txBox="1">
            <a:spLocks/>
          </p:cNvSpPr>
          <p:nvPr/>
        </p:nvSpPr>
        <p:spPr>
          <a:xfrm>
            <a:off x="485145" y="418331"/>
            <a:ext cx="11420715"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Een voorbeeld van een pitchdeck </a:t>
            </a:r>
            <a:r>
              <a:rPr lang="en-US" dirty="0" err="1"/>
              <a:t>Gulleggið </a:t>
            </a:r>
            <a:r>
              <a:rPr lang="en-US" dirty="0"/>
              <a:t>(het gouden ei)</a:t>
            </a:r>
            <a:endParaRPr lang="en-GB" dirty="0"/>
          </a:p>
          <a:p>
            <a:pPr>
              <a:lnSpc>
                <a:spcPts val="3720"/>
              </a:lnSpc>
            </a:pPr>
            <a:endParaRPr lang="en-US" dirty="0"/>
          </a:p>
        </p:txBody>
      </p:sp>
      <p:sp>
        <p:nvSpPr>
          <p:cNvPr id="15" name="Text Placeholder 6">
            <a:extLst>
              <a:ext uri="{FF2B5EF4-FFF2-40B4-BE49-F238E27FC236}">
                <a16:creationId xmlns:a16="http://schemas.microsoft.com/office/drawing/2014/main" id="{BF0190C9-C4BC-0C07-27B9-67B236FE436A}"/>
              </a:ext>
            </a:extLst>
          </p:cNvPr>
          <p:cNvSpPr txBox="1">
            <a:spLocks/>
          </p:cNvSpPr>
          <p:nvPr/>
        </p:nvSpPr>
        <p:spPr>
          <a:xfrm>
            <a:off x="475316" y="1243464"/>
            <a:ext cx="1088937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100"/>
              </a:lnSpc>
            </a:pPr>
            <a:r>
              <a:rPr lang="it-IT" dirty="0"/>
              <a:t>De 8 elementen die in een pitchdeck moeten worden opgenomen</a:t>
            </a:r>
          </a:p>
          <a:p>
            <a:pPr>
              <a:lnSpc>
                <a:spcPts val="3100"/>
              </a:lnSpc>
            </a:pPr>
            <a:endParaRPr lang="it-IT" dirty="0"/>
          </a:p>
        </p:txBody>
      </p:sp>
      <p:sp>
        <p:nvSpPr>
          <p:cNvPr id="23" name="TextBox 6">
            <a:extLst>
              <a:ext uri="{FF2B5EF4-FFF2-40B4-BE49-F238E27FC236}">
                <a16:creationId xmlns:a16="http://schemas.microsoft.com/office/drawing/2014/main" id="{F961FE87-4C5F-BEA4-046B-A8465D7EFBC3}"/>
              </a:ext>
            </a:extLst>
          </p:cNvPr>
          <p:cNvSpPr txBox="1"/>
          <p:nvPr/>
        </p:nvSpPr>
        <p:spPr>
          <a:xfrm>
            <a:off x="-9079" y="6224306"/>
            <a:ext cx="3283734" cy="276999"/>
          </a:xfrm>
          <a:prstGeom prst="rect">
            <a:avLst/>
          </a:prstGeom>
          <a:solidFill>
            <a:srgbClr val="64AFAF"/>
          </a:solid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IE" sz="1200" dirty="0">
                <a:solidFill>
                  <a:schemeClr val="bg1"/>
                </a:solidFill>
              </a:rPr>
              <a:t>Bron:</a:t>
            </a:r>
            <a:r>
              <a:rPr lang="en-IE" sz="1200" dirty="0">
                <a:solidFill>
                  <a:schemeClr val="bg1"/>
                </a:solidFill>
                <a:hlinkClick r:id="rId2">
                  <a:extLst>
                    <a:ext uri="{A12FA001-AC4F-418D-AE19-62706E023703}">
                      <ahyp:hlinkClr xmlns:ahyp="http://schemas.microsoft.com/office/drawing/2018/hyperlinkcolor" val="tx"/>
                    </a:ext>
                  </a:extLst>
                </a:hlinkClick>
              </a:rPr>
              <a:t> https://gulleggid.is/masterclass/</a:t>
            </a:r>
            <a:endParaRPr lang="en-IE" sz="1200" dirty="0">
              <a:solidFill>
                <a:schemeClr val="bg1"/>
              </a:solidFill>
            </a:endParaRPr>
          </a:p>
        </p:txBody>
      </p:sp>
      <p:pic>
        <p:nvPicPr>
          <p:cNvPr id="24" name="Picture 23">
            <a:extLst>
              <a:ext uri="{FF2B5EF4-FFF2-40B4-BE49-F238E27FC236}">
                <a16:creationId xmlns:a16="http://schemas.microsoft.com/office/drawing/2014/main" id="{6E22F044-96CD-08DC-3722-475CB7CADE8D}"/>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3038854" y="5372649"/>
            <a:ext cx="3580276" cy="2659133"/>
          </a:xfrm>
          <a:prstGeom prst="rect">
            <a:avLst/>
          </a:prstGeom>
        </p:spPr>
      </p:pic>
      <p:sp>
        <p:nvSpPr>
          <p:cNvPr id="25" name="Slide Number Placeholder 5">
            <a:extLst>
              <a:ext uri="{FF2B5EF4-FFF2-40B4-BE49-F238E27FC236}">
                <a16:creationId xmlns:a16="http://schemas.microsoft.com/office/drawing/2014/main" id="{8764D3B8-7547-6320-3DF3-8B05585F140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spTree>
    <p:extLst>
      <p:ext uri="{BB962C8B-B14F-4D97-AF65-F5344CB8AC3E}">
        <p14:creationId xmlns:p14="http://schemas.microsoft.com/office/powerpoint/2010/main" val="1987145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15" descr="A person in a hot tub overlooking a field&#10;&#10;AI-generated content may be incorrect.">
            <a:extLst>
              <a:ext uri="{FF2B5EF4-FFF2-40B4-BE49-F238E27FC236}">
                <a16:creationId xmlns:a16="http://schemas.microsoft.com/office/drawing/2014/main" id="{F036C27C-2F7C-F33E-4806-CDA90AF04C67}"/>
              </a:ext>
            </a:extLst>
          </p:cNvPr>
          <p:cNvPicPr>
            <a:picLocks noGrp="1" noChangeAspect="1"/>
          </p:cNvPicPr>
          <p:nvPr>
            <p:ph type="pic" sz="quarter" idx="19"/>
          </p:nvPr>
        </p:nvPicPr>
        <p:blipFill>
          <a:blip r:embed="rId2"/>
          <a:srcRect l="2009" r="2009"/>
          <a:stretch>
            <a:fillRect/>
          </a:stretch>
        </p:blipFill>
        <p:spPr/>
      </p:pic>
      <p:sp>
        <p:nvSpPr>
          <p:cNvPr id="2" name="Text Placeholder 1">
            <a:extLst>
              <a:ext uri="{FF2B5EF4-FFF2-40B4-BE49-F238E27FC236}">
                <a16:creationId xmlns:a16="http://schemas.microsoft.com/office/drawing/2014/main" id="{D8F9702C-3125-C77E-A503-4BFD72760723}"/>
              </a:ext>
            </a:extLst>
          </p:cNvPr>
          <p:cNvSpPr>
            <a:spLocks noGrp="1"/>
          </p:cNvSpPr>
          <p:nvPr>
            <p:ph type="body" sz="quarter" idx="16"/>
          </p:nvPr>
        </p:nvSpPr>
        <p:spPr>
          <a:xfrm>
            <a:off x="733931" y="2695992"/>
            <a:ext cx="4617998" cy="3066422"/>
          </a:xfrm>
        </p:spPr>
        <p:txBody>
          <a:bodyPr>
            <a:noAutofit/>
          </a:bodyPr>
          <a:lstStyle/>
          <a:p>
            <a:pPr>
              <a:lnSpc>
                <a:spcPts val="3900"/>
              </a:lnSpc>
            </a:pPr>
            <a:r>
              <a:rPr lang="en-GB" sz="4000" dirty="0"/>
              <a:t>Hulpmiddelen voor marktonderzoek – Inzicht in </a:t>
            </a:r>
          </a:p>
          <a:p>
            <a:pPr>
              <a:lnSpc>
                <a:spcPts val="3900"/>
              </a:lnSpc>
            </a:pPr>
            <a:r>
              <a:rPr lang="en-GB" sz="4000" dirty="0"/>
              <a:t>de markt</a:t>
            </a:r>
          </a:p>
          <a:p>
            <a:pPr>
              <a:lnSpc>
                <a:spcPts val="3900"/>
              </a:lnSpc>
            </a:pPr>
            <a:endParaRPr lang="en-GB" sz="4000" dirty="0"/>
          </a:p>
        </p:txBody>
      </p:sp>
      <p:sp>
        <p:nvSpPr>
          <p:cNvPr id="3" name="Text Placeholder 2">
            <a:extLst>
              <a:ext uri="{FF2B5EF4-FFF2-40B4-BE49-F238E27FC236}">
                <a16:creationId xmlns:a16="http://schemas.microsoft.com/office/drawing/2014/main" id="{CD801361-236F-A53C-BAD7-CD8759C54088}"/>
              </a:ext>
            </a:extLst>
          </p:cNvPr>
          <p:cNvSpPr>
            <a:spLocks noGrp="1"/>
          </p:cNvSpPr>
          <p:nvPr>
            <p:ph type="body" sz="quarter" idx="17"/>
          </p:nvPr>
        </p:nvSpPr>
        <p:spPr>
          <a:xfrm>
            <a:off x="733931" y="1095586"/>
            <a:ext cx="5362069" cy="582221"/>
          </a:xfrm>
        </p:spPr>
        <p:txBody>
          <a:bodyPr/>
          <a:lstStyle/>
          <a:p>
            <a:r>
              <a:rPr lang="en-IE" sz="6600" b="1" dirty="0"/>
              <a:t>Deel 1</a:t>
            </a:r>
            <a:endParaRPr lang="en-GB" sz="6600" b="1" dirty="0"/>
          </a:p>
        </p:txBody>
      </p:sp>
      <p:sp>
        <p:nvSpPr>
          <p:cNvPr id="8" name="Text Placeholder 7">
            <a:extLst>
              <a:ext uri="{FF2B5EF4-FFF2-40B4-BE49-F238E27FC236}">
                <a16:creationId xmlns:a16="http://schemas.microsoft.com/office/drawing/2014/main" id="{BA935956-FB5E-0DE2-1EB9-1DEABC46DE1F}"/>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Fotocredits: Midgard, IJsland</a:t>
            </a:r>
            <a:endParaRPr lang="en-IE" sz="1200" dirty="0"/>
          </a:p>
        </p:txBody>
      </p:sp>
      <p:sp>
        <p:nvSpPr>
          <p:cNvPr id="4" name="Freeform 3">
            <a:extLst>
              <a:ext uri="{FF2B5EF4-FFF2-40B4-BE49-F238E27FC236}">
                <a16:creationId xmlns:a16="http://schemas.microsoft.com/office/drawing/2014/main" id="{589A67BA-1D02-5EB6-E35E-902671F654BE}"/>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03329F74-865D-717E-B9CD-53FA4B8764FF}"/>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9" name="Picture 8">
            <a:extLst>
              <a:ext uri="{FF2B5EF4-FFF2-40B4-BE49-F238E27FC236}">
                <a16:creationId xmlns:a16="http://schemas.microsoft.com/office/drawing/2014/main" id="{349B5CDE-F997-D88E-2292-01A179C1AFA3}"/>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
        <p:nvSpPr>
          <p:cNvPr id="11" name="TextBox 10">
            <a:extLst>
              <a:ext uri="{FF2B5EF4-FFF2-40B4-BE49-F238E27FC236}">
                <a16:creationId xmlns:a16="http://schemas.microsoft.com/office/drawing/2014/main" id="{83F6933B-6152-512E-B1F5-9BAAC1A3CACE}"/>
              </a:ext>
            </a:extLst>
          </p:cNvPr>
          <p:cNvSpPr txBox="1"/>
          <p:nvPr/>
        </p:nvSpPr>
        <p:spPr>
          <a:xfrm>
            <a:off x="6817582" y="3057039"/>
            <a:ext cx="4704655" cy="1107996"/>
          </a:xfrm>
          <a:prstGeom prst="rect">
            <a:avLst/>
          </a:prstGeom>
          <a:noFill/>
        </p:spPr>
        <p:txBody>
          <a:bodyPr wrap="square">
            <a:spAutoFit/>
          </a:bodyPr>
          <a:lstStyle/>
          <a:p>
            <a:pPr algn="ctr"/>
            <a:r>
              <a:rPr lang="en-US" sz="2200" i="1" dirty="0">
                <a:solidFill>
                  <a:schemeClr val="bg1"/>
                </a:solidFill>
              </a:rPr>
              <a:t>“Je kunt geen perfect verblijf ontwerpen als je niet weet wie er aan de deur klopt.”</a:t>
            </a:r>
          </a:p>
        </p:txBody>
      </p:sp>
    </p:spTree>
    <p:extLst>
      <p:ext uri="{BB962C8B-B14F-4D97-AF65-F5344CB8AC3E}">
        <p14:creationId xmlns:p14="http://schemas.microsoft.com/office/powerpoint/2010/main" val="1397779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DB6C2-0C4C-90EC-1CB6-6CCC59AF400C}"/>
            </a:ext>
          </a:extLst>
        </p:cNvPr>
        <p:cNvGrpSpPr/>
        <p:nvPr/>
      </p:nvGrpSpPr>
      <p:grpSpPr>
        <a:xfrm>
          <a:off x="0" y="0"/>
          <a:ext cx="0" cy="0"/>
          <a:chOff x="0" y="0"/>
          <a:chExt cx="0" cy="0"/>
        </a:xfrm>
      </p:grpSpPr>
      <p:pic>
        <p:nvPicPr>
          <p:cNvPr id="10" name="Staðgengill myndar 11" descr="Person taking book from bookshelf">
            <a:extLst>
              <a:ext uri="{FF2B5EF4-FFF2-40B4-BE49-F238E27FC236}">
                <a16:creationId xmlns:a16="http://schemas.microsoft.com/office/drawing/2014/main" id="{10F8CA84-C106-7EB2-A326-7DD4FA258199}"/>
              </a:ext>
            </a:extLst>
          </p:cNvPr>
          <p:cNvPicPr>
            <a:picLocks noGrp="1" noChangeAspect="1"/>
          </p:cNvPicPr>
          <p:nvPr>
            <p:ph type="pic" sz="quarter" idx="19"/>
          </p:nvPr>
        </p:nvPicPr>
        <p:blipFill>
          <a:blip r:embed="rId2"/>
          <a:srcRect l="1999" r="1999"/>
          <a:stretch>
            <a:fillRect/>
          </a:stretch>
        </p:blipFill>
        <p:spPr/>
      </p:pic>
      <p:sp>
        <p:nvSpPr>
          <p:cNvPr id="2" name="Text Placeholder 1">
            <a:extLst>
              <a:ext uri="{FF2B5EF4-FFF2-40B4-BE49-F238E27FC236}">
                <a16:creationId xmlns:a16="http://schemas.microsoft.com/office/drawing/2014/main" id="{365AFA94-AD28-F603-44AB-64AE3D2CB11C}"/>
              </a:ext>
            </a:extLst>
          </p:cNvPr>
          <p:cNvSpPr>
            <a:spLocks noGrp="1"/>
          </p:cNvSpPr>
          <p:nvPr>
            <p:ph type="body" sz="quarter" idx="16"/>
          </p:nvPr>
        </p:nvSpPr>
        <p:spPr>
          <a:xfrm>
            <a:off x="733931" y="3429000"/>
            <a:ext cx="4617998" cy="3066422"/>
          </a:xfrm>
        </p:spPr>
        <p:txBody>
          <a:bodyPr>
            <a:noAutofit/>
          </a:bodyPr>
          <a:lstStyle/>
          <a:p>
            <a:pPr>
              <a:lnSpc>
                <a:spcPts val="3900"/>
              </a:lnSpc>
            </a:pPr>
            <a:r>
              <a:rPr lang="en-GB" sz="4000" dirty="0"/>
              <a:t>Extra sjablonen voor bronnen, oefeningen, enz.</a:t>
            </a:r>
          </a:p>
          <a:p>
            <a:pPr>
              <a:lnSpc>
                <a:spcPts val="3900"/>
              </a:lnSpc>
            </a:pPr>
            <a:endParaRPr lang="en-GB" sz="4000" dirty="0"/>
          </a:p>
        </p:txBody>
      </p:sp>
      <p:sp>
        <p:nvSpPr>
          <p:cNvPr id="3" name="Text Placeholder 2">
            <a:extLst>
              <a:ext uri="{FF2B5EF4-FFF2-40B4-BE49-F238E27FC236}">
                <a16:creationId xmlns:a16="http://schemas.microsoft.com/office/drawing/2014/main" id="{DC2DC217-B2B3-F13F-A896-84E8B59BDE79}"/>
              </a:ext>
            </a:extLst>
          </p:cNvPr>
          <p:cNvSpPr>
            <a:spLocks noGrp="1"/>
          </p:cNvSpPr>
          <p:nvPr>
            <p:ph type="body" sz="quarter" idx="17"/>
          </p:nvPr>
        </p:nvSpPr>
        <p:spPr>
          <a:xfrm>
            <a:off x="733931" y="1095586"/>
            <a:ext cx="5362069" cy="582221"/>
          </a:xfrm>
        </p:spPr>
        <p:txBody>
          <a:bodyPr/>
          <a:lstStyle/>
          <a:p>
            <a:pPr>
              <a:lnSpc>
                <a:spcPts val="6220"/>
              </a:lnSpc>
              <a:spcBef>
                <a:spcPts val="0"/>
              </a:spcBef>
            </a:pPr>
            <a:r>
              <a:rPr lang="en-IE" sz="6600" b="1" dirty="0"/>
              <a:t>Sectie Bronnen</a:t>
            </a:r>
          </a:p>
        </p:txBody>
      </p:sp>
      <p:sp>
        <p:nvSpPr>
          <p:cNvPr id="8" name="Text Placeholder 7">
            <a:extLst>
              <a:ext uri="{FF2B5EF4-FFF2-40B4-BE49-F238E27FC236}">
                <a16:creationId xmlns:a16="http://schemas.microsoft.com/office/drawing/2014/main" id="{6BFE7435-FDF2-CBBA-5ECF-035E5D1EB252}"/>
              </a:ext>
            </a:extLst>
          </p:cNvPr>
          <p:cNvSpPr>
            <a:spLocks noGrp="1"/>
          </p:cNvSpPr>
          <p:nvPr>
            <p:ph type="body" sz="quarter" idx="65"/>
          </p:nvPr>
        </p:nvSpPr>
        <p:spPr>
          <a:xfrm>
            <a:off x="8485094" y="1451578"/>
            <a:ext cx="3706906" cy="452458"/>
          </a:xfrm>
          <a:solidFill>
            <a:srgbClr val="EC7C69"/>
          </a:solidFill>
        </p:spPr>
        <p:txBody>
          <a:bodyPr/>
          <a:lstStyle/>
          <a:p>
            <a:pPr algn="ctr"/>
            <a:r>
              <a:rPr lang="en-GB" sz="1200" dirty="0"/>
              <a:t>Fotocredits: Afbeeldingen gebruikt onder licentie van</a:t>
            </a:r>
          </a:p>
          <a:p>
            <a:pPr algn="ctr"/>
            <a:r>
              <a:rPr lang="en-GB" sz="1200" dirty="0"/>
              <a:t> Microsoft 365-stockbibliotheek.</a:t>
            </a:r>
          </a:p>
        </p:txBody>
      </p:sp>
      <p:sp>
        <p:nvSpPr>
          <p:cNvPr id="4" name="Freeform 3">
            <a:extLst>
              <a:ext uri="{FF2B5EF4-FFF2-40B4-BE49-F238E27FC236}">
                <a16:creationId xmlns:a16="http://schemas.microsoft.com/office/drawing/2014/main" id="{F6AE061B-82A7-9827-B19A-3FC1CA47BB36}"/>
              </a:ext>
            </a:extLst>
          </p:cNvPr>
          <p:cNvSpPr/>
          <p:nvPr/>
        </p:nvSpPr>
        <p:spPr>
          <a:xfrm>
            <a:off x="0" y="2950938"/>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5B0CB26D-238E-AEE9-045E-CC6D4984104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50</a:t>
            </a:fld>
            <a:endParaRPr lang="fr-CA" sz="1200" dirty="0"/>
          </a:p>
        </p:txBody>
      </p:sp>
      <p:pic>
        <p:nvPicPr>
          <p:cNvPr id="9" name="Picture 8">
            <a:extLst>
              <a:ext uri="{FF2B5EF4-FFF2-40B4-BE49-F238E27FC236}">
                <a16:creationId xmlns:a16="http://schemas.microsoft.com/office/drawing/2014/main" id="{F90918ED-4B1D-295F-DA25-4026036127C6}"/>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260081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ADF72-5187-A7A8-FE6C-7449EC0DBDC5}"/>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BD824F0F-B5AC-5730-9B79-5157F13B2CB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51</a:t>
            </a:fld>
            <a:endParaRPr lang="fr-CA" sz="1200" dirty="0">
              <a:solidFill>
                <a:schemeClr val="bg1"/>
              </a:solidFill>
            </a:endParaRPr>
          </a:p>
        </p:txBody>
      </p:sp>
      <p:sp>
        <p:nvSpPr>
          <p:cNvPr id="6" name="Freeform 5">
            <a:extLst>
              <a:ext uri="{FF2B5EF4-FFF2-40B4-BE49-F238E27FC236}">
                <a16:creationId xmlns:a16="http://schemas.microsoft.com/office/drawing/2014/main" id="{91F3C47C-A8A8-5093-7958-175109D87D59}"/>
              </a:ext>
            </a:extLst>
          </p:cNvPr>
          <p:cNvSpPr/>
          <p:nvPr/>
        </p:nvSpPr>
        <p:spPr>
          <a:xfrm>
            <a:off x="-1" y="426469"/>
            <a:ext cx="8607651" cy="875479"/>
          </a:xfrm>
          <a:custGeom>
            <a:avLst/>
            <a:gdLst>
              <a:gd name="connsiteX0" fmla="*/ 0 w 8607651"/>
              <a:gd name="connsiteY0" fmla="*/ 0 h 875479"/>
              <a:gd name="connsiteX1" fmla="*/ 723938 w 8607651"/>
              <a:gd name="connsiteY1" fmla="*/ 0 h 875479"/>
              <a:gd name="connsiteX2" fmla="*/ 1629149 w 8607651"/>
              <a:gd name="connsiteY2" fmla="*/ 0 h 875479"/>
              <a:gd name="connsiteX3" fmla="*/ 1765000 w 8607651"/>
              <a:gd name="connsiteY3" fmla="*/ 0 h 875479"/>
              <a:gd name="connsiteX4" fmla="*/ 2353087 w 8607651"/>
              <a:gd name="connsiteY4" fmla="*/ 0 h 875479"/>
              <a:gd name="connsiteX5" fmla="*/ 2488938 w 8607651"/>
              <a:gd name="connsiteY5" fmla="*/ 0 h 875479"/>
              <a:gd name="connsiteX6" fmla="*/ 3394149 w 8607651"/>
              <a:gd name="connsiteY6" fmla="*/ 0 h 875479"/>
              <a:gd name="connsiteX7" fmla="*/ 3897571 w 8607651"/>
              <a:gd name="connsiteY7" fmla="*/ 0 h 875479"/>
              <a:gd name="connsiteX8" fmla="*/ 4118087 w 8607651"/>
              <a:gd name="connsiteY8" fmla="*/ 0 h 875479"/>
              <a:gd name="connsiteX9" fmla="*/ 4621509 w 8607651"/>
              <a:gd name="connsiteY9" fmla="*/ 0 h 875479"/>
              <a:gd name="connsiteX10" fmla="*/ 5526720 w 8607651"/>
              <a:gd name="connsiteY10" fmla="*/ 0 h 875479"/>
              <a:gd name="connsiteX11" fmla="*/ 5662571 w 8607651"/>
              <a:gd name="connsiteY11" fmla="*/ 0 h 875479"/>
              <a:gd name="connsiteX12" fmla="*/ 6250658 w 8607651"/>
              <a:gd name="connsiteY12" fmla="*/ 0 h 875479"/>
              <a:gd name="connsiteX13" fmla="*/ 6386509 w 8607651"/>
              <a:gd name="connsiteY13" fmla="*/ 0 h 875479"/>
              <a:gd name="connsiteX14" fmla="*/ 7291720 w 8607651"/>
              <a:gd name="connsiteY14" fmla="*/ 0 h 875479"/>
              <a:gd name="connsiteX15" fmla="*/ 8015658 w 8607651"/>
              <a:gd name="connsiteY15" fmla="*/ 0 h 875479"/>
              <a:gd name="connsiteX16" fmla="*/ 8607651 w 8607651"/>
              <a:gd name="connsiteY16" fmla="*/ 473717 h 875479"/>
              <a:gd name="connsiteX17" fmla="*/ 8607651 w 8607651"/>
              <a:gd name="connsiteY17" fmla="*/ 875479 h 875479"/>
              <a:gd name="connsiteX18" fmla="*/ 7883713 w 8607651"/>
              <a:gd name="connsiteY18" fmla="*/ 875479 h 875479"/>
              <a:gd name="connsiteX19" fmla="*/ 6978502 w 8607651"/>
              <a:gd name="connsiteY19" fmla="*/ 875479 h 875479"/>
              <a:gd name="connsiteX20" fmla="*/ 6842651 w 8607651"/>
              <a:gd name="connsiteY20" fmla="*/ 875479 h 875479"/>
              <a:gd name="connsiteX21" fmla="*/ 6254564 w 8607651"/>
              <a:gd name="connsiteY21" fmla="*/ 875479 h 875479"/>
              <a:gd name="connsiteX22" fmla="*/ 6118713 w 8607651"/>
              <a:gd name="connsiteY22" fmla="*/ 875479 h 875479"/>
              <a:gd name="connsiteX23" fmla="*/ 5213502 w 8607651"/>
              <a:gd name="connsiteY23" fmla="*/ 875479 h 875479"/>
              <a:gd name="connsiteX24" fmla="*/ 4489564 w 8607651"/>
              <a:gd name="connsiteY24" fmla="*/ 875479 h 875479"/>
              <a:gd name="connsiteX25" fmla="*/ 4118087 w 8607651"/>
              <a:gd name="connsiteY25" fmla="*/ 875479 h 875479"/>
              <a:gd name="connsiteX26" fmla="*/ 3394149 w 8607651"/>
              <a:gd name="connsiteY26" fmla="*/ 875479 h 875479"/>
              <a:gd name="connsiteX27" fmla="*/ 2488938 w 8607651"/>
              <a:gd name="connsiteY27" fmla="*/ 875479 h 875479"/>
              <a:gd name="connsiteX28" fmla="*/ 2353087 w 8607651"/>
              <a:gd name="connsiteY28" fmla="*/ 875479 h 875479"/>
              <a:gd name="connsiteX29" fmla="*/ 1765000 w 8607651"/>
              <a:gd name="connsiteY29" fmla="*/ 875479 h 875479"/>
              <a:gd name="connsiteX30" fmla="*/ 1629149 w 8607651"/>
              <a:gd name="connsiteY30" fmla="*/ 875479 h 875479"/>
              <a:gd name="connsiteX31" fmla="*/ 723938 w 8607651"/>
              <a:gd name="connsiteY31" fmla="*/ 875479 h 875479"/>
              <a:gd name="connsiteX32" fmla="*/ 0 w 8607651"/>
              <a:gd name="connsiteY32" fmla="*/ 875479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07651" h="875479">
                <a:moveTo>
                  <a:pt x="0" y="0"/>
                </a:moveTo>
                <a:lnTo>
                  <a:pt x="723938" y="0"/>
                </a:lnTo>
                <a:lnTo>
                  <a:pt x="1629149" y="0"/>
                </a:lnTo>
                <a:lnTo>
                  <a:pt x="1765000" y="0"/>
                </a:lnTo>
                <a:lnTo>
                  <a:pt x="2353087" y="0"/>
                </a:lnTo>
                <a:lnTo>
                  <a:pt x="2488938" y="0"/>
                </a:lnTo>
                <a:lnTo>
                  <a:pt x="3394149" y="0"/>
                </a:lnTo>
                <a:lnTo>
                  <a:pt x="3897571" y="0"/>
                </a:lnTo>
                <a:lnTo>
                  <a:pt x="4118087" y="0"/>
                </a:lnTo>
                <a:lnTo>
                  <a:pt x="4621509" y="0"/>
                </a:lnTo>
                <a:lnTo>
                  <a:pt x="5526720" y="0"/>
                </a:lnTo>
                <a:lnTo>
                  <a:pt x="5662571" y="0"/>
                </a:lnTo>
                <a:lnTo>
                  <a:pt x="6250658" y="0"/>
                </a:lnTo>
                <a:lnTo>
                  <a:pt x="6386509" y="0"/>
                </a:lnTo>
                <a:lnTo>
                  <a:pt x="7291720" y="0"/>
                </a:lnTo>
                <a:lnTo>
                  <a:pt x="8015658" y="0"/>
                </a:lnTo>
                <a:cubicBezTo>
                  <a:pt x="8341630" y="0"/>
                  <a:pt x="8607651" y="212873"/>
                  <a:pt x="8607651" y="473717"/>
                </a:cubicBezTo>
                <a:lnTo>
                  <a:pt x="8607651" y="875479"/>
                </a:lnTo>
                <a:lnTo>
                  <a:pt x="7883713" y="875479"/>
                </a:lnTo>
                <a:lnTo>
                  <a:pt x="6978502" y="875479"/>
                </a:lnTo>
                <a:lnTo>
                  <a:pt x="6842651" y="875479"/>
                </a:lnTo>
                <a:lnTo>
                  <a:pt x="6254564" y="875479"/>
                </a:lnTo>
                <a:lnTo>
                  <a:pt x="6118713" y="875479"/>
                </a:lnTo>
                <a:lnTo>
                  <a:pt x="5213502" y="875479"/>
                </a:lnTo>
                <a:lnTo>
                  <a:pt x="4489564" y="875479"/>
                </a:lnTo>
                <a:lnTo>
                  <a:pt x="4118087" y="875479"/>
                </a:lnTo>
                <a:lnTo>
                  <a:pt x="3394149" y="875479"/>
                </a:lnTo>
                <a:lnTo>
                  <a:pt x="2488938" y="875479"/>
                </a:lnTo>
                <a:lnTo>
                  <a:pt x="2353087" y="875479"/>
                </a:lnTo>
                <a:lnTo>
                  <a:pt x="1765000" y="875479"/>
                </a:lnTo>
                <a:lnTo>
                  <a:pt x="1629149" y="875479"/>
                </a:lnTo>
                <a:lnTo>
                  <a:pt x="723938" y="875479"/>
                </a:lnTo>
                <a:lnTo>
                  <a:pt x="0" y="875479"/>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D5A7783-D09A-1007-80F4-90DBD75CB9C3}"/>
              </a:ext>
            </a:extLst>
          </p:cNvPr>
          <p:cNvSpPr txBox="1">
            <a:spLocks/>
          </p:cNvSpPr>
          <p:nvPr/>
        </p:nvSpPr>
        <p:spPr>
          <a:xfrm>
            <a:off x="792765" y="547917"/>
            <a:ext cx="11399235"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Aanvullende lectuur, hulpmiddelen en sjablonen</a:t>
            </a:r>
          </a:p>
        </p:txBody>
      </p:sp>
      <p:graphicFrame>
        <p:nvGraphicFramePr>
          <p:cNvPr id="13" name="Table 12">
            <a:extLst>
              <a:ext uri="{FF2B5EF4-FFF2-40B4-BE49-F238E27FC236}">
                <a16:creationId xmlns:a16="http://schemas.microsoft.com/office/drawing/2014/main" id="{0D9D1C71-D721-E416-428A-7569D34B0B42}"/>
              </a:ext>
            </a:extLst>
          </p:cNvPr>
          <p:cNvGraphicFramePr>
            <a:graphicFrameLocks noGrp="1"/>
          </p:cNvGraphicFramePr>
          <p:nvPr>
            <p:extLst>
              <p:ext uri="{D42A27DB-BD31-4B8C-83A1-F6EECF244321}">
                <p14:modId xmlns:p14="http://schemas.microsoft.com/office/powerpoint/2010/main" val="1351374052"/>
              </p:ext>
            </p:extLst>
          </p:nvPr>
        </p:nvGraphicFramePr>
        <p:xfrm>
          <a:off x="792765" y="1423396"/>
          <a:ext cx="10394068" cy="4818470"/>
        </p:xfrm>
        <a:graphic>
          <a:graphicData uri="http://schemas.openxmlformats.org/drawingml/2006/table">
            <a:tbl>
              <a:tblPr firstRow="1" bandRow="1">
                <a:tableStyleId>{5C22544A-7EE6-4342-B048-85BDC9FD1C3A}</a:tableStyleId>
              </a:tblPr>
              <a:tblGrid>
                <a:gridCol w="2891728">
                  <a:extLst>
                    <a:ext uri="{9D8B030D-6E8A-4147-A177-3AD203B41FA5}">
                      <a16:colId xmlns:a16="http://schemas.microsoft.com/office/drawing/2014/main" val="2947246601"/>
                    </a:ext>
                  </a:extLst>
                </a:gridCol>
                <a:gridCol w="7502340">
                  <a:extLst>
                    <a:ext uri="{9D8B030D-6E8A-4147-A177-3AD203B41FA5}">
                      <a16:colId xmlns:a16="http://schemas.microsoft.com/office/drawing/2014/main" val="4224813332"/>
                    </a:ext>
                  </a:extLst>
                </a:gridCol>
              </a:tblGrid>
              <a:tr h="363921">
                <a:tc>
                  <a:txBody>
                    <a:bodyPr/>
                    <a:lstStyle/>
                    <a:p>
                      <a:r>
                        <a:rPr lang="en-IE" sz="2400" dirty="0"/>
                        <a:t>Naam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Beschrijving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164547">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GB" sz="1800" kern="1200" dirty="0">
                          <a:solidFill>
                            <a:srgbClr val="414141"/>
                          </a:solidFill>
                          <a:latin typeface="+mn-lt"/>
                          <a:ea typeface="+mn-ea"/>
                          <a:cs typeface="+mn-cs"/>
                        </a:rPr>
                        <a:t>Pine Joseph; Gilmore, James H. (2011), </a:t>
                      </a:r>
                      <a:r>
                        <a:rPr lang="en-GB" sz="1800" b="1" kern="1200" dirty="0">
                          <a:solidFill>
                            <a:srgbClr val="414141"/>
                          </a:solidFill>
                          <a:latin typeface="+mn-lt"/>
                          <a:ea typeface="+mn-ea"/>
                          <a:cs typeface="+mn-cs"/>
                        </a:rPr>
                        <a:t>The Experience Economy</a:t>
                      </a:r>
                      <a:r>
                        <a:rPr lang="en-GB" sz="1800" kern="1200" dirty="0">
                          <a:solidFill>
                            <a:srgbClr val="414141"/>
                          </a:solidFill>
                          <a:latin typeface="+mn-lt"/>
                          <a:ea typeface="+mn-ea"/>
                          <a:cs typeface="+mn-cs"/>
                        </a:rPr>
                        <a:t>, bijgewerkte  editie, Harvard Business Review Press Kindle-editie</a:t>
                      </a:r>
                      <a:endParaRPr lang="en-US" sz="1800" kern="1200" dirty="0">
                        <a:solidFill>
                          <a:srgbClr val="41414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
                          <a:srgbClr val="01A54E"/>
                        </a:buClr>
                        <a:buSzTx/>
                        <a:buFontTx/>
                        <a:buNone/>
                        <a:tabLst/>
                        <a:defRPr/>
                      </a:pPr>
                      <a:r>
                        <a:rPr lang="is-IS" dirty="0">
                          <a:solidFill>
                            <a:srgbClr val="414141"/>
                          </a:solidFill>
                        </a:rPr>
                        <a:t>Een belangrijk zakelijk boek dat beschrijft hoe de beleveniseconomie werkt, waar het om gaat en dat veel casestudy's presenteert waaruit u kunt leren</a:t>
                      </a:r>
                      <a:r>
                        <a:rPr lang="en-IE" dirty="0">
                          <a:solidFill>
                            <a:srgbClr val="414141"/>
                          </a:solidFill>
                        </a:rPr>
                        <a:t>. Deze link biedt een inleiding tot de ideeën achter dit concept:</a:t>
                      </a:r>
                      <a:r>
                        <a:rPr lang="en-IE" dirty="0">
                          <a:solidFill>
                            <a:srgbClr val="459597"/>
                          </a:solidFill>
                          <a:hlinkClick r:id="rId2">
                            <a:extLst>
                              <a:ext uri="{A12FA001-AC4F-418D-AE19-62706E023703}">
                                <ahyp:hlinkClr xmlns:ahyp="http://schemas.microsoft.com/office/drawing/2018/hyperlinkcolor" val="tx"/>
                              </a:ext>
                            </a:extLst>
                          </a:hlinkClick>
                        </a:rPr>
                        <a:t> https://hbr.org/1998/07/welcome-to-the-experience-economy</a:t>
                      </a:r>
                      <a:endParaRPr lang="en-IE"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773284">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Pitch Deck Masterclass (</a:t>
                      </a:r>
                      <a:r>
                        <a:rPr lang="en-US" b="1" dirty="0" err="1">
                          <a:solidFill>
                            <a:srgbClr val="459597"/>
                          </a:solidFill>
                        </a:rPr>
                        <a:t>Gulleggið</a:t>
                      </a:r>
                      <a:r>
                        <a:rPr lang="en-US" b="1" dirty="0">
                          <a:solidFill>
                            <a:srgbClr val="459597"/>
                          </a:solidFill>
                        </a:rPr>
                        <a:t>)</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Korte IJslandse videolessen waarin stap voor stap wordt uitgelegd hoe u uw pitchdeck kunt structureren. Ideaal voor beginnende ondernemers in de toeristische of creatieve sector.</a:t>
                      </a:r>
                      <a:br>
                        <a:rPr lang="en-US" dirty="0">
                          <a:solidFill>
                            <a:srgbClr val="414141"/>
                          </a:solidFill>
                        </a:rPr>
                      </a:br>
                      <a:r>
                        <a:rPr lang="en-US" dirty="0">
                          <a:solidFill>
                            <a:srgbClr val="459597"/>
                          </a:solidFill>
                          <a:hlinkClick r:id="rId3">
                            <a:extLst>
                              <a:ext uri="{A12FA001-AC4F-418D-AE19-62706E023703}">
                                <ahyp:hlinkClr xmlns:ahyp="http://schemas.microsoft.com/office/drawing/2018/hyperlinkcolor" val="tx"/>
                              </a:ext>
                            </a:extLst>
                          </a:hlinkClick>
                        </a:rPr>
                        <a:t>Bezoek: https://gulleggid.is/masterclass/</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a:solidFill>
                            <a:srgbClr val="459597"/>
                          </a:solidFill>
                        </a:rPr>
                        <a:t>Canva – Gratis pitchdeck-sjablonen</a:t>
                      </a:r>
                      <a:endParaRPr lang="en-US" dirty="0">
                        <a:solidFill>
                          <a:srgbClr val="459597"/>
                        </a:solidFill>
                      </a:endParaRPr>
                    </a:p>
                    <a:p>
                      <a:pPr marL="0" marR="0" lvl="0" indent="0" algn="l" defTabSz="914400" rtl="0" eaLnBrk="1" fontAlgn="auto" latinLnBrk="0" hangingPunct="1">
                        <a:lnSpc>
                          <a:spcPts val="1960"/>
                        </a:lnSpc>
                        <a:spcBef>
                          <a:spcPts val="0"/>
                        </a:spcBef>
                        <a:spcAft>
                          <a:spcPts val="0"/>
                        </a:spcAft>
                        <a:buClrTx/>
                        <a:buSzTx/>
                        <a:buFontTx/>
                        <a:buNone/>
                        <a:tabLst/>
                        <a:defRPr/>
                      </a:pPr>
                      <a:endParaRPr lang="en-IE" sz="1800" b="1"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Vooraf ontworpen, drag-and-drop-presentaties met moderne beelden. Eenvoudig aan te passen aan de toon en stijl van uw concept.</a:t>
                      </a:r>
                      <a:br>
                        <a:rPr lang="en-US" dirty="0">
                          <a:solidFill>
                            <a:srgbClr val="414141"/>
                          </a:solidFill>
                        </a:rPr>
                      </a:br>
                      <a:r>
                        <a:rPr lang="en-US" dirty="0">
                          <a:solidFill>
                            <a:srgbClr val="459597"/>
                          </a:solidFill>
                          <a:hlinkClick r:id="rId4">
                            <a:extLst>
                              <a:ext uri="{A12FA001-AC4F-418D-AE19-62706E023703}">
                                <ahyp:hlinkClr xmlns:ahyp="http://schemas.microsoft.com/office/drawing/2018/hyperlinkcolor" val="tx"/>
                              </a:ext>
                            </a:extLst>
                          </a:hlinkClick>
                        </a:rPr>
                        <a:t>Bezoek: https://www.canva.com/presentations/pitch-deck/</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58037"/>
                  </a:ext>
                </a:extLst>
              </a:tr>
              <a:tr h="946195">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b="1" dirty="0" err="1">
                          <a:solidFill>
                            <a:srgbClr val="459597"/>
                          </a:solidFill>
                        </a:rPr>
                        <a:t>Typeform </a:t>
                      </a:r>
                      <a:r>
                        <a:rPr lang="en-US" b="1" dirty="0">
                          <a:solidFill>
                            <a:srgbClr val="459597"/>
                          </a:solidFill>
                        </a:rPr>
                        <a:t>– Creëer enquêtes voor gastenfeedback</a:t>
                      </a:r>
                      <a:endParaRPr lang="en-IE" sz="1800" kern="1200" dirty="0">
                        <a:solidFill>
                          <a:srgbClr val="459597"/>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960"/>
                        </a:lnSpc>
                        <a:spcBef>
                          <a:spcPts val="0"/>
                        </a:spcBef>
                        <a:spcAft>
                          <a:spcPts val="0"/>
                        </a:spcAft>
                        <a:buClrTx/>
                        <a:buSzTx/>
                        <a:buFontTx/>
                        <a:buNone/>
                        <a:tabLst/>
                        <a:defRPr/>
                      </a:pPr>
                      <a:r>
                        <a:rPr lang="en-US" dirty="0">
                          <a:solidFill>
                            <a:srgbClr val="414141"/>
                          </a:solidFill>
                        </a:rPr>
                        <a:t>Gebruik dit om inzichten van gasten te verzamelen en delen van uw concept te testen. Ideaal om uw idee te valideren.</a:t>
                      </a:r>
                      <a:br>
                        <a:rPr lang="en-US" dirty="0">
                          <a:solidFill>
                            <a:srgbClr val="414141"/>
                          </a:solidFill>
                        </a:rPr>
                      </a:br>
                      <a:r>
                        <a:rPr lang="en-US" dirty="0">
                          <a:solidFill>
                            <a:srgbClr val="459597"/>
                          </a:solidFill>
                          <a:hlinkClick r:id="rId5">
                            <a:extLst>
                              <a:ext uri="{A12FA001-AC4F-418D-AE19-62706E023703}">
                                <ahyp:hlinkClr xmlns:ahyp="http://schemas.microsoft.com/office/drawing/2018/hyperlinkcolor" val="tx"/>
                              </a:ext>
                            </a:extLst>
                          </a:hlinkClick>
                        </a:rPr>
                        <a:t>Bezoek: https://www.typeform.com/</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35726069"/>
                  </a:ext>
                </a:extLst>
              </a:tr>
            </a:tbl>
          </a:graphicData>
        </a:graphic>
      </p:graphicFrame>
    </p:spTree>
    <p:extLst>
      <p:ext uri="{BB962C8B-B14F-4D97-AF65-F5344CB8AC3E}">
        <p14:creationId xmlns:p14="http://schemas.microsoft.com/office/powerpoint/2010/main" val="12520125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440C2-D575-A7F9-AA8D-3B8AFDE9E828}"/>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16A4E00-1E77-6A85-E09D-39CBF1C106D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52</a:t>
            </a:fld>
            <a:endParaRPr lang="fr-CA" sz="1200" dirty="0">
              <a:solidFill>
                <a:schemeClr val="bg1"/>
              </a:solidFill>
            </a:endParaRPr>
          </a:p>
        </p:txBody>
      </p:sp>
      <p:sp>
        <p:nvSpPr>
          <p:cNvPr id="9" name="Freeform 8">
            <a:extLst>
              <a:ext uri="{FF2B5EF4-FFF2-40B4-BE49-F238E27FC236}">
                <a16:creationId xmlns:a16="http://schemas.microsoft.com/office/drawing/2014/main" id="{BD24F390-CA83-D060-6539-AAAB0947BA7D}"/>
              </a:ext>
            </a:extLst>
          </p:cNvPr>
          <p:cNvSpPr/>
          <p:nvPr/>
        </p:nvSpPr>
        <p:spPr>
          <a:xfrm>
            <a:off x="-16042" y="426469"/>
            <a:ext cx="6923227" cy="875479"/>
          </a:xfrm>
          <a:custGeom>
            <a:avLst/>
            <a:gdLst>
              <a:gd name="connsiteX0" fmla="*/ 0 w 6923227"/>
              <a:gd name="connsiteY0" fmla="*/ 0 h 875479"/>
              <a:gd name="connsiteX1" fmla="*/ 80576 w 6923227"/>
              <a:gd name="connsiteY1" fmla="*/ 0 h 875479"/>
              <a:gd name="connsiteX2" fmla="*/ 668663 w 6923227"/>
              <a:gd name="connsiteY2" fmla="*/ 0 h 875479"/>
              <a:gd name="connsiteX3" fmla="*/ 804514 w 6923227"/>
              <a:gd name="connsiteY3" fmla="*/ 0 h 875479"/>
              <a:gd name="connsiteX4" fmla="*/ 1709725 w 6923227"/>
              <a:gd name="connsiteY4" fmla="*/ 0 h 875479"/>
              <a:gd name="connsiteX5" fmla="*/ 2213147 w 6923227"/>
              <a:gd name="connsiteY5" fmla="*/ 0 h 875479"/>
              <a:gd name="connsiteX6" fmla="*/ 2433663 w 6923227"/>
              <a:gd name="connsiteY6" fmla="*/ 0 h 875479"/>
              <a:gd name="connsiteX7" fmla="*/ 2937085 w 6923227"/>
              <a:gd name="connsiteY7" fmla="*/ 0 h 875479"/>
              <a:gd name="connsiteX8" fmla="*/ 3842296 w 6923227"/>
              <a:gd name="connsiteY8" fmla="*/ 0 h 875479"/>
              <a:gd name="connsiteX9" fmla="*/ 3978147 w 6923227"/>
              <a:gd name="connsiteY9" fmla="*/ 0 h 875479"/>
              <a:gd name="connsiteX10" fmla="*/ 4566234 w 6923227"/>
              <a:gd name="connsiteY10" fmla="*/ 0 h 875479"/>
              <a:gd name="connsiteX11" fmla="*/ 4702085 w 6923227"/>
              <a:gd name="connsiteY11" fmla="*/ 0 h 875479"/>
              <a:gd name="connsiteX12" fmla="*/ 5607296 w 6923227"/>
              <a:gd name="connsiteY12" fmla="*/ 0 h 875479"/>
              <a:gd name="connsiteX13" fmla="*/ 6331234 w 6923227"/>
              <a:gd name="connsiteY13" fmla="*/ 0 h 875479"/>
              <a:gd name="connsiteX14" fmla="*/ 6923227 w 6923227"/>
              <a:gd name="connsiteY14" fmla="*/ 473717 h 875479"/>
              <a:gd name="connsiteX15" fmla="*/ 6923227 w 6923227"/>
              <a:gd name="connsiteY15" fmla="*/ 875479 h 875479"/>
              <a:gd name="connsiteX16" fmla="*/ 6199289 w 6923227"/>
              <a:gd name="connsiteY16" fmla="*/ 875479 h 875479"/>
              <a:gd name="connsiteX17" fmla="*/ 5294078 w 6923227"/>
              <a:gd name="connsiteY17" fmla="*/ 875479 h 875479"/>
              <a:gd name="connsiteX18" fmla="*/ 5158227 w 6923227"/>
              <a:gd name="connsiteY18" fmla="*/ 875479 h 875479"/>
              <a:gd name="connsiteX19" fmla="*/ 4570140 w 6923227"/>
              <a:gd name="connsiteY19" fmla="*/ 875479 h 875479"/>
              <a:gd name="connsiteX20" fmla="*/ 4434289 w 6923227"/>
              <a:gd name="connsiteY20" fmla="*/ 875479 h 875479"/>
              <a:gd name="connsiteX21" fmla="*/ 3529078 w 6923227"/>
              <a:gd name="connsiteY21" fmla="*/ 875479 h 875479"/>
              <a:gd name="connsiteX22" fmla="*/ 2805140 w 6923227"/>
              <a:gd name="connsiteY22" fmla="*/ 875479 h 875479"/>
              <a:gd name="connsiteX23" fmla="*/ 2433663 w 6923227"/>
              <a:gd name="connsiteY23" fmla="*/ 875479 h 875479"/>
              <a:gd name="connsiteX24" fmla="*/ 1709725 w 6923227"/>
              <a:gd name="connsiteY24" fmla="*/ 875479 h 875479"/>
              <a:gd name="connsiteX25" fmla="*/ 804514 w 6923227"/>
              <a:gd name="connsiteY25" fmla="*/ 875479 h 875479"/>
              <a:gd name="connsiteX26" fmla="*/ 668663 w 6923227"/>
              <a:gd name="connsiteY26" fmla="*/ 875479 h 875479"/>
              <a:gd name="connsiteX27" fmla="*/ 80576 w 6923227"/>
              <a:gd name="connsiteY27" fmla="*/ 875479 h 875479"/>
              <a:gd name="connsiteX28" fmla="*/ 0 w 6923227"/>
              <a:gd name="connsiteY28" fmla="*/ 875479 h 875479"/>
              <a:gd name="connsiteX29" fmla="*/ 0 w 6923227"/>
              <a:gd name="connsiteY29" fmla="*/ 537958 h 875479"/>
              <a:gd name="connsiteX30" fmla="*/ 0 w 6923227"/>
              <a:gd name="connsiteY30" fmla="*/ 445314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923227" h="875479">
                <a:moveTo>
                  <a:pt x="0" y="0"/>
                </a:moveTo>
                <a:lnTo>
                  <a:pt x="80576" y="0"/>
                </a:lnTo>
                <a:lnTo>
                  <a:pt x="668663" y="0"/>
                </a:lnTo>
                <a:lnTo>
                  <a:pt x="804514" y="0"/>
                </a:lnTo>
                <a:lnTo>
                  <a:pt x="1709725" y="0"/>
                </a:lnTo>
                <a:lnTo>
                  <a:pt x="2213147" y="0"/>
                </a:lnTo>
                <a:lnTo>
                  <a:pt x="2433663" y="0"/>
                </a:lnTo>
                <a:lnTo>
                  <a:pt x="2937085" y="0"/>
                </a:lnTo>
                <a:lnTo>
                  <a:pt x="3842296" y="0"/>
                </a:lnTo>
                <a:lnTo>
                  <a:pt x="3978147" y="0"/>
                </a:lnTo>
                <a:lnTo>
                  <a:pt x="4566234" y="0"/>
                </a:lnTo>
                <a:lnTo>
                  <a:pt x="4702085" y="0"/>
                </a:lnTo>
                <a:lnTo>
                  <a:pt x="5607296" y="0"/>
                </a:lnTo>
                <a:lnTo>
                  <a:pt x="6331234" y="0"/>
                </a:lnTo>
                <a:cubicBezTo>
                  <a:pt x="6657206" y="0"/>
                  <a:pt x="6923227" y="212873"/>
                  <a:pt x="6923227" y="473717"/>
                </a:cubicBezTo>
                <a:lnTo>
                  <a:pt x="6923227" y="875479"/>
                </a:lnTo>
                <a:lnTo>
                  <a:pt x="6199289" y="875479"/>
                </a:lnTo>
                <a:lnTo>
                  <a:pt x="5294078" y="875479"/>
                </a:lnTo>
                <a:lnTo>
                  <a:pt x="5158227" y="875479"/>
                </a:lnTo>
                <a:lnTo>
                  <a:pt x="4570140" y="875479"/>
                </a:lnTo>
                <a:lnTo>
                  <a:pt x="4434289" y="875479"/>
                </a:lnTo>
                <a:lnTo>
                  <a:pt x="3529078" y="875479"/>
                </a:lnTo>
                <a:lnTo>
                  <a:pt x="2805140" y="875479"/>
                </a:lnTo>
                <a:lnTo>
                  <a:pt x="2433663" y="875479"/>
                </a:lnTo>
                <a:lnTo>
                  <a:pt x="1709725" y="875479"/>
                </a:lnTo>
                <a:lnTo>
                  <a:pt x="804514" y="875479"/>
                </a:lnTo>
                <a:lnTo>
                  <a:pt x="668663" y="875479"/>
                </a:lnTo>
                <a:lnTo>
                  <a:pt x="80576" y="875479"/>
                </a:lnTo>
                <a:lnTo>
                  <a:pt x="0" y="875479"/>
                </a:lnTo>
                <a:lnTo>
                  <a:pt x="0" y="537958"/>
                </a:lnTo>
                <a:lnTo>
                  <a:pt x="0" y="445314"/>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081AF1E7-9B88-92B8-981A-1DAA2400E6A7}"/>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Extra tools en sjablonen</a:t>
            </a:r>
          </a:p>
        </p:txBody>
      </p:sp>
      <p:graphicFrame>
        <p:nvGraphicFramePr>
          <p:cNvPr id="7" name="Table 6">
            <a:extLst>
              <a:ext uri="{FF2B5EF4-FFF2-40B4-BE49-F238E27FC236}">
                <a16:creationId xmlns:a16="http://schemas.microsoft.com/office/drawing/2014/main" id="{5E0E7194-B2EF-FE9D-5485-7ACB3D2B23C1}"/>
              </a:ext>
            </a:extLst>
          </p:cNvPr>
          <p:cNvGraphicFramePr>
            <a:graphicFrameLocks noGrp="1"/>
          </p:cNvGraphicFramePr>
          <p:nvPr>
            <p:extLst>
              <p:ext uri="{D42A27DB-BD31-4B8C-83A1-F6EECF244321}">
                <p14:modId xmlns:p14="http://schemas.microsoft.com/office/powerpoint/2010/main" val="354556144"/>
              </p:ext>
            </p:extLst>
          </p:nvPr>
        </p:nvGraphicFramePr>
        <p:xfrm>
          <a:off x="792766" y="1503164"/>
          <a:ext cx="10404000" cy="3989490"/>
        </p:xfrm>
        <a:graphic>
          <a:graphicData uri="http://schemas.openxmlformats.org/drawingml/2006/table">
            <a:tbl>
              <a:tblPr firstRow="1" bandRow="1">
                <a:tableStyleId>{5C22544A-7EE6-4342-B048-85BDC9FD1C3A}</a:tableStyleId>
              </a:tblPr>
              <a:tblGrid>
                <a:gridCol w="2855912">
                  <a:extLst>
                    <a:ext uri="{9D8B030D-6E8A-4147-A177-3AD203B41FA5}">
                      <a16:colId xmlns:a16="http://schemas.microsoft.com/office/drawing/2014/main" val="2947246601"/>
                    </a:ext>
                  </a:extLst>
                </a:gridCol>
                <a:gridCol w="7548088">
                  <a:extLst>
                    <a:ext uri="{9D8B030D-6E8A-4147-A177-3AD203B41FA5}">
                      <a16:colId xmlns:a16="http://schemas.microsoft.com/office/drawing/2014/main" val="4224813332"/>
                    </a:ext>
                  </a:extLst>
                </a:gridCol>
              </a:tblGrid>
              <a:tr h="495634">
                <a:tc>
                  <a:txBody>
                    <a:bodyPr/>
                    <a:lstStyle/>
                    <a:p>
                      <a:r>
                        <a:rPr lang="en-IE" sz="2400"/>
                        <a:t>Naam</a:t>
                      </a:r>
                      <a:endParaRPr lang="en-IE"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tc>
                  <a:txBody>
                    <a:bodyPr/>
                    <a:lstStyle/>
                    <a:p>
                      <a:r>
                        <a:rPr lang="en-IE" sz="2400" dirty="0"/>
                        <a:t>Beschrijving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C7C69"/>
                    </a:solidFill>
                  </a:tcPr>
                </a:tc>
                <a:extLst>
                  <a:ext uri="{0D108BD9-81ED-4DB2-BD59-A6C34878D82A}">
                    <a16:rowId xmlns:a16="http://schemas.microsoft.com/office/drawing/2014/main" val="4069488708"/>
                  </a:ext>
                </a:extLst>
              </a:tr>
              <a:tr h="1482176">
                <a:tc>
                  <a:txBody>
                    <a:bodyPr/>
                    <a:lstStyle/>
                    <a:p>
                      <a:r>
                        <a:rPr lang="en-US" b="1" dirty="0"/>
                        <a:t>University Lab Partners – Pitch Deck Guide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solidFill>
                            <a:srgbClr val="414141"/>
                          </a:solidFill>
                        </a:rPr>
                        <a:t>Duidelijke uitleg van elke dia in een pitchdeck in 10 stappen, met zakelijke voorbeelden.</a:t>
                      </a:r>
                      <a:br>
                        <a:rPr lang="en-US" dirty="0">
                          <a:solidFill>
                            <a:srgbClr val="414141"/>
                          </a:solidFill>
                        </a:rPr>
                      </a:br>
                      <a:r>
                        <a:rPr lang="en-US" dirty="0">
                          <a:solidFill>
                            <a:srgbClr val="459597"/>
                          </a:solidFill>
                          <a:hlinkClick r:id="rId2">
                            <a:extLst>
                              <a:ext uri="{A12FA001-AC4F-418D-AE19-62706E023703}">
                                <ahyp:hlinkClr xmlns:ahyp="http://schemas.microsoft.com/office/drawing/2018/hyperlinkcolor" val="tx"/>
                              </a:ext>
                            </a:extLst>
                          </a:hlinkClick>
                        </a:rPr>
                        <a:t>Bezoek: https://www.universitylabpartners.org/blog/the-10-slide-pitch-deck-template</a:t>
                      </a:r>
                      <a:endParaRPr lang="en-US" dirty="0">
                        <a:solidFill>
                          <a:srgbClr val="459597"/>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98462431"/>
                  </a:ext>
                </a:extLst>
              </a:tr>
              <a:tr h="1883409">
                <a:tc>
                  <a:txBody>
                    <a:bodyPr/>
                    <a:lstStyle/>
                    <a:p>
                      <a:r>
                        <a:rPr lang="en-US" b="1" dirty="0"/>
                        <a:t>Downloadbare sjablonen: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1" dirty="0">
                          <a:solidFill>
                            <a:srgbClr val="414141"/>
                          </a:solidFill>
                        </a:rPr>
                        <a:t>Concept Canvas (PPT / PDF): </a:t>
                      </a:r>
                      <a:r>
                        <a:rPr lang="en-US" dirty="0">
                          <a:solidFill>
                            <a:srgbClr val="414141"/>
                          </a:solidFill>
                        </a:rPr>
                        <a:t>Overzicht van uw bedrijfsidee op één pagina.</a:t>
                      </a:r>
                    </a:p>
                    <a:p>
                      <a:r>
                        <a:rPr lang="en-US" b="1" dirty="0">
                          <a:solidFill>
                            <a:srgbClr val="414141"/>
                          </a:solidFill>
                        </a:rPr>
                        <a:t>Gastpersona-blad: </a:t>
                      </a:r>
                      <a:r>
                        <a:rPr lang="en-US" dirty="0">
                          <a:solidFill>
                            <a:srgbClr val="414141"/>
                          </a:solidFill>
                        </a:rPr>
                        <a:t>helpt u uw ideale gast en diens behoeften te definiëren.</a:t>
                      </a:r>
                    </a:p>
                    <a:p>
                      <a:r>
                        <a:rPr lang="en-US" b="1" dirty="0">
                          <a:solidFill>
                            <a:srgbClr val="414141"/>
                          </a:solidFill>
                        </a:rPr>
                        <a:t>Pitch Deck Slide Outline: </a:t>
                      </a:r>
                      <a:r>
                        <a:rPr lang="en-US" dirty="0">
                          <a:solidFill>
                            <a:srgbClr val="414141"/>
                          </a:solidFill>
                        </a:rPr>
                        <a:t>Een blanco overzicht dat u stap voor stap kunt invullen.</a:t>
                      </a:r>
                    </a:p>
                    <a:p>
                      <a:endParaRPr lang="en-US" dirty="0">
                        <a:solidFill>
                          <a:srgbClr val="414141"/>
                        </a:solidFill>
                      </a:endParaRPr>
                    </a:p>
                    <a:p>
                      <a:r>
                        <a:rPr lang="en-US" b="1" dirty="0">
                          <a:solidFill>
                            <a:srgbClr val="414141"/>
                          </a:solidFill>
                        </a:rPr>
                        <a:t>Tip: </a:t>
                      </a:r>
                      <a:r>
                        <a:rPr lang="en-US" dirty="0">
                          <a:solidFill>
                            <a:srgbClr val="414141"/>
                          </a:solidFill>
                        </a:rPr>
                        <a:t>Maak een bladwijzer en gebruik deze opnieuw naarmate uw idee groeit en verbetert!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96927696"/>
                  </a:ext>
                </a:extLst>
              </a:tr>
            </a:tbl>
          </a:graphicData>
        </a:graphic>
      </p:graphicFrame>
    </p:spTree>
    <p:extLst>
      <p:ext uri="{BB962C8B-B14F-4D97-AF65-F5344CB8AC3E}">
        <p14:creationId xmlns:p14="http://schemas.microsoft.com/office/powerpoint/2010/main" val="24832677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459597"/>
                </a:solidFill>
              </a:rPr>
              <a:t>Je hebt voltooid... Module 2 (Deel 1) </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2337628"/>
          </a:xfrm>
          <a:prstGeom prst="rect">
            <a:avLst/>
          </a:prstGeom>
          <a:noFill/>
        </p:spPr>
        <p:txBody>
          <a:bodyPr wrap="square" rtlCol="0">
            <a:spAutoFit/>
          </a:bodyPr>
          <a:lstStyle/>
          <a:p>
            <a:pPr algn="ctr">
              <a:lnSpc>
                <a:spcPts val="2520"/>
              </a:lnSpc>
            </a:pPr>
            <a:r>
              <a:rPr lang="en-IE" sz="2400" b="1" dirty="0">
                <a:solidFill>
                  <a:srgbClr val="459597"/>
                </a:solidFill>
              </a:rPr>
              <a:t>Deel 1: </a:t>
            </a:r>
            <a:r>
              <a:rPr lang="en-IE" sz="2400" dirty="0">
                <a:solidFill>
                  <a:srgbClr val="414141"/>
                </a:solidFill>
              </a:rPr>
              <a:t>Hulpmiddelen voor marktonderzoek. Inzicht in de markt</a:t>
            </a:r>
          </a:p>
          <a:p>
            <a:pPr algn="ctr">
              <a:lnSpc>
                <a:spcPts val="2520"/>
              </a:lnSpc>
            </a:pPr>
            <a:endParaRPr lang="en-IE" sz="2400" dirty="0">
              <a:solidFill>
                <a:srgbClr val="414141"/>
              </a:solidFill>
            </a:endParaRPr>
          </a:p>
          <a:p>
            <a:pPr algn="ctr">
              <a:lnSpc>
                <a:spcPts val="2520"/>
              </a:lnSpc>
            </a:pPr>
            <a:r>
              <a:rPr lang="en-IE" sz="2400" b="1" dirty="0">
                <a:solidFill>
                  <a:srgbClr val="459597"/>
                </a:solidFill>
              </a:rPr>
              <a:t>Deel 2: </a:t>
            </a:r>
            <a:r>
              <a:rPr lang="en-IE" sz="2400" dirty="0">
                <a:solidFill>
                  <a:srgbClr val="414141"/>
                </a:solidFill>
              </a:rPr>
              <a:t>Uw </a:t>
            </a:r>
          </a:p>
          <a:p>
            <a:pPr algn="ctr">
              <a:lnSpc>
                <a:spcPts val="2520"/>
              </a:lnSpc>
            </a:pPr>
            <a:r>
              <a:rPr lang="en-IE" sz="2400" dirty="0">
                <a:solidFill>
                  <a:srgbClr val="414141"/>
                </a:solidFill>
              </a:rPr>
              <a:t>concept en waardepropositie</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320238" y="1236945"/>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Module 2 (Deel 2)</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320238" y="1850196"/>
            <a:ext cx="4464312" cy="1055225"/>
          </a:xfrm>
          <a:prstGeom prst="rect">
            <a:avLst/>
          </a:prstGeom>
          <a:noFill/>
        </p:spPr>
        <p:txBody>
          <a:bodyPr wrap="square" rtlCol="0">
            <a:spAutoFit/>
          </a:bodyPr>
          <a:lstStyle/>
          <a:p>
            <a:pPr algn="ctr">
              <a:lnSpc>
                <a:spcPts val="2520"/>
              </a:lnSpc>
            </a:pPr>
            <a:r>
              <a:rPr lang="en-IE" sz="2400" b="1" dirty="0">
                <a:solidFill>
                  <a:srgbClr val="EC7C69"/>
                </a:solidFill>
              </a:rPr>
              <a:t>Deel 3</a:t>
            </a:r>
            <a:r>
              <a:rPr lang="en-IE" sz="2400" dirty="0">
                <a:solidFill>
                  <a:srgbClr val="382B1B"/>
                </a:solidFill>
              </a:rPr>
              <a:t>: </a:t>
            </a:r>
            <a:r>
              <a:rPr lang="en-IE" sz="2400" dirty="0">
                <a:solidFill>
                  <a:srgbClr val="414141"/>
                </a:solidFill>
              </a:rPr>
              <a:t>Een eenvoudig,</a:t>
            </a:r>
            <a:br>
              <a:rPr lang="en-IE" sz="2400" dirty="0">
                <a:solidFill>
                  <a:srgbClr val="414141"/>
                </a:solidFill>
              </a:rPr>
            </a:br>
            <a:r>
              <a:rPr lang="en-IE" sz="2400" dirty="0">
                <a:solidFill>
                  <a:srgbClr val="414141"/>
                </a:solidFill>
              </a:rPr>
              <a:t>haalbaar businessplan op via een</a:t>
            </a:r>
            <a:br>
              <a:rPr lang="en-IE" sz="2400" dirty="0">
                <a:solidFill>
                  <a:srgbClr val="414141"/>
                </a:solidFill>
              </a:rPr>
            </a:br>
            <a:r>
              <a:rPr lang="en-IE" sz="2400" dirty="0">
                <a:solidFill>
                  <a:srgbClr val="414141"/>
                </a:solidFill>
              </a:rPr>
              <a:t>Business Model Canvas</a:t>
            </a: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820707" y="5200624"/>
            <a:ext cx="1791110" cy="541174"/>
          </a:xfrm>
          <a:prstGeom prst="rect">
            <a:avLst/>
          </a:prstGeom>
          <a:noFill/>
        </p:spPr>
        <p:txBody>
          <a:bodyPr wrap="square">
            <a:spAutoFit/>
          </a:bodyPr>
          <a:lstStyle/>
          <a:p>
            <a:pPr algn="ctr">
              <a:lnSpc>
                <a:spcPts val="3540"/>
              </a:lnSpc>
            </a:pPr>
            <a:r>
              <a:rPr lang="en-US" sz="3200" b="1" dirty="0">
                <a:solidFill>
                  <a:schemeClr val="bg1"/>
                </a:solidFill>
              </a:rPr>
              <a:t>Het volgende is...</a:t>
            </a:r>
            <a:endParaRPr lang="en-US" sz="3200" dirty="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4058040" y="1106750"/>
            <a:ext cx="1414184" cy="941283"/>
          </a:xfrm>
          <a:prstGeom prst="rect">
            <a:avLst/>
          </a:prstGeom>
          <a:noFill/>
        </p:spPr>
        <p:txBody>
          <a:bodyPr wrap="square">
            <a:spAutoFit/>
          </a:bodyPr>
          <a:lstStyle/>
          <a:p>
            <a:pPr algn="ctr">
              <a:lnSpc>
                <a:spcPts val="3340"/>
              </a:lnSpc>
            </a:pPr>
            <a:r>
              <a:rPr lang="en-US" sz="3200" b="1" dirty="0">
                <a:solidFill>
                  <a:schemeClr val="bg1"/>
                </a:solidFill>
              </a:rPr>
              <a:t>Goed gedaan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A055D-94F4-0F77-B72D-3832A0B95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7D4C0CB-3E55-160E-AF17-8C3DB9613B37}"/>
              </a:ext>
            </a:extLst>
          </p:cNvPr>
          <p:cNvSpPr>
            <a:spLocks noGrp="1"/>
          </p:cNvSpPr>
          <p:nvPr>
            <p:ph type="body" sz="quarter" idx="18"/>
          </p:nvPr>
        </p:nvSpPr>
        <p:spPr>
          <a:xfrm>
            <a:off x="4796590" y="1618150"/>
            <a:ext cx="6724241" cy="870198"/>
          </a:xfrm>
        </p:spPr>
        <p:txBody>
          <a:bodyPr/>
          <a:lstStyle/>
          <a:p>
            <a:pPr>
              <a:lnSpc>
                <a:spcPts val="3240"/>
              </a:lnSpc>
            </a:pPr>
            <a:r>
              <a:rPr lang="en-GB" sz="3200" dirty="0"/>
              <a:t>Hulpmiddelen voor marktonderzoek </a:t>
            </a:r>
          </a:p>
          <a:p>
            <a:pPr>
              <a:lnSpc>
                <a:spcPts val="3240"/>
              </a:lnSpc>
            </a:pPr>
            <a:r>
              <a:rPr lang="en-GB" sz="3200" dirty="0"/>
              <a:t>– Inzicht in </a:t>
            </a:r>
          </a:p>
          <a:p>
            <a:pPr>
              <a:lnSpc>
                <a:spcPts val="3240"/>
              </a:lnSpc>
            </a:pPr>
            <a:r>
              <a:rPr lang="en-GB" sz="3200" dirty="0"/>
              <a:t>de markt</a:t>
            </a:r>
          </a:p>
          <a:p>
            <a:pPr>
              <a:lnSpc>
                <a:spcPts val="3240"/>
              </a:lnSpc>
            </a:pPr>
            <a:endParaRPr lang="en-GB" sz="3200" dirty="0"/>
          </a:p>
        </p:txBody>
      </p:sp>
      <p:sp>
        <p:nvSpPr>
          <p:cNvPr id="3" name="Text Placeholder 2">
            <a:extLst>
              <a:ext uri="{FF2B5EF4-FFF2-40B4-BE49-F238E27FC236}">
                <a16:creationId xmlns:a16="http://schemas.microsoft.com/office/drawing/2014/main" id="{36B35410-420E-3CC6-6A3C-E36390AA9E28}"/>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Deel 1</a:t>
            </a:r>
          </a:p>
        </p:txBody>
      </p:sp>
      <p:pic>
        <p:nvPicPr>
          <p:cNvPr id="24" name="Picture Placeholder 23" descr="A group of people wearing helmets in front of a mountain&#10;&#10;AI-generated content may be incorrect.">
            <a:extLst>
              <a:ext uri="{FF2B5EF4-FFF2-40B4-BE49-F238E27FC236}">
                <a16:creationId xmlns:a16="http://schemas.microsoft.com/office/drawing/2014/main" id="{A212AA48-33C9-7619-50C9-D7F38028F398}"/>
              </a:ext>
            </a:extLst>
          </p:cNvPr>
          <p:cNvPicPr>
            <a:picLocks noGrp="1" noChangeAspect="1"/>
          </p:cNvPicPr>
          <p:nvPr>
            <p:ph type="pic" sz="quarter" idx="67"/>
          </p:nvPr>
        </p:nvPicPr>
        <p:blipFill>
          <a:blip r:embed="rId2"/>
          <a:srcRect t="216" b="216"/>
          <a:stretch>
            <a:fillRect/>
          </a:stretch>
        </p:blipFill>
        <p:spPr/>
      </p:pic>
      <p:sp>
        <p:nvSpPr>
          <p:cNvPr id="29" name="Slide Number Placeholder 5">
            <a:extLst>
              <a:ext uri="{FF2B5EF4-FFF2-40B4-BE49-F238E27FC236}">
                <a16:creationId xmlns:a16="http://schemas.microsoft.com/office/drawing/2014/main" id="{32412987-848E-EF41-C5F7-6240AC19FE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a:t>
            </a:fld>
            <a:endParaRPr lang="fr-CA" sz="1200" dirty="0"/>
          </a:p>
        </p:txBody>
      </p:sp>
      <p:sp>
        <p:nvSpPr>
          <p:cNvPr id="25" name="Text Placeholder 4">
            <a:extLst>
              <a:ext uri="{FF2B5EF4-FFF2-40B4-BE49-F238E27FC236}">
                <a16:creationId xmlns:a16="http://schemas.microsoft.com/office/drawing/2014/main" id="{4CF5067B-6FE2-4C53-8DA0-8A68861D13FD}"/>
              </a:ext>
            </a:extLst>
          </p:cNvPr>
          <p:cNvSpPr>
            <a:spLocks noGrp="1"/>
          </p:cNvSpPr>
          <p:nvPr>
            <p:ph type="body" sz="quarter" idx="23"/>
          </p:nvPr>
        </p:nvSpPr>
        <p:spPr>
          <a:xfrm>
            <a:off x="455462" y="3763001"/>
            <a:ext cx="3130702" cy="1373830"/>
          </a:xfrm>
        </p:spPr>
        <p:txBody>
          <a:bodyPr lIns="91440" tIns="45720" rIns="91440" bIns="45720" anchor="t"/>
          <a:lstStyle/>
          <a:p>
            <a:pPr>
              <a:buNone/>
            </a:pPr>
            <a:r>
              <a:rPr lang="en-US" sz="4000" b="1" dirty="0">
                <a:solidFill>
                  <a:srgbClr val="EC7C69"/>
                </a:solidFill>
              </a:rPr>
              <a:t>Overzicht:</a:t>
            </a:r>
            <a:endParaRPr lang="en-US" sz="4000" dirty="0"/>
          </a:p>
        </p:txBody>
      </p:sp>
      <p:sp>
        <p:nvSpPr>
          <p:cNvPr id="26" name="Text Placeholder 4">
            <a:extLst>
              <a:ext uri="{FF2B5EF4-FFF2-40B4-BE49-F238E27FC236}">
                <a16:creationId xmlns:a16="http://schemas.microsoft.com/office/drawing/2014/main" id="{BBC8E4D7-1606-A424-8BFD-0441EB376881}"/>
              </a:ext>
            </a:extLst>
          </p:cNvPr>
          <p:cNvSpPr txBox="1">
            <a:spLocks/>
          </p:cNvSpPr>
          <p:nvPr/>
        </p:nvSpPr>
        <p:spPr>
          <a:xfrm>
            <a:off x="3403261" y="3911587"/>
            <a:ext cx="8474410"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Om dit te bereiken, moet u het belang van marktonderzoek begrijpen. In dit deel maakt u kennis met praktische methoden om betrouwbare inzichten te vergaren over uw lokale toeristische markt. Het behandelt belangrijke onderzoekstechnieken die u helpen een levensvatbaar bedrijf op te zetten. Het moedigt u aan om marktonderzoek te doen naar uw toeristische product en in dat proces te leren hoe u bevindingen kunt documenteren en patronen kunt zoeken, zoals: Wat voor soort gasten bezoeken (of zouden kunnen bezoeken)? Over feedback van klanten: hoe komt u erachter wat uw gasten wel en niet leuk vinden?</a:t>
            </a:r>
          </a:p>
        </p:txBody>
      </p:sp>
      <p:sp>
        <p:nvSpPr>
          <p:cNvPr id="27" name="Text Placeholder 4">
            <a:extLst>
              <a:ext uri="{FF2B5EF4-FFF2-40B4-BE49-F238E27FC236}">
                <a16:creationId xmlns:a16="http://schemas.microsoft.com/office/drawing/2014/main" id="{C56AD355-3CD4-84E8-C9D5-506E8866AF13}"/>
              </a:ext>
            </a:extLst>
          </p:cNvPr>
          <p:cNvSpPr txBox="1">
            <a:spLocks/>
          </p:cNvSpPr>
          <p:nvPr/>
        </p:nvSpPr>
        <p:spPr>
          <a:xfrm>
            <a:off x="473839" y="4535644"/>
            <a:ext cx="2911045"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Inzicht in wie uw gasten zijn en wat ze willen, is essentieel voor succes op de lange termijn. </a:t>
            </a:r>
            <a:endParaRPr lang="en-IE" dirty="0"/>
          </a:p>
        </p:txBody>
      </p:sp>
    </p:spTree>
    <p:extLst>
      <p:ext uri="{BB962C8B-B14F-4D97-AF65-F5344CB8AC3E}">
        <p14:creationId xmlns:p14="http://schemas.microsoft.com/office/powerpoint/2010/main" val="142823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E8390-67F6-999C-6325-C324B350E2F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789904-5AC4-A0DF-A009-74965FDDA45D}"/>
              </a:ext>
            </a:extLst>
          </p:cNvPr>
          <p:cNvSpPr>
            <a:spLocks noGrp="1"/>
          </p:cNvSpPr>
          <p:nvPr>
            <p:ph type="body" sz="quarter" idx="16"/>
          </p:nvPr>
        </p:nvSpPr>
        <p:spPr>
          <a:xfrm>
            <a:off x="1783120" y="1993356"/>
            <a:ext cx="4521427" cy="1176527"/>
          </a:xfrm>
        </p:spPr>
        <p:txBody>
          <a:bodyPr>
            <a:noAutofit/>
          </a:bodyPr>
          <a:lstStyle/>
          <a:p>
            <a:pPr>
              <a:lnSpc>
                <a:spcPts val="2480"/>
              </a:lnSpc>
            </a:pPr>
            <a:r>
              <a:rPr lang="en-GB" sz="2600" b="1" dirty="0"/>
              <a:t>Begrijpen wat voor soort gasten er komen (of zouden kunnen komen)</a:t>
            </a:r>
          </a:p>
        </p:txBody>
      </p:sp>
      <p:sp>
        <p:nvSpPr>
          <p:cNvPr id="11" name="Freeform 10">
            <a:extLst>
              <a:ext uri="{FF2B5EF4-FFF2-40B4-BE49-F238E27FC236}">
                <a16:creationId xmlns:a16="http://schemas.microsoft.com/office/drawing/2014/main" id="{6B14956A-4F2E-99B5-AB95-F513417A9178}"/>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1A69F967-7450-26A0-215C-3164BD397D83}"/>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Deel 1:</a:t>
            </a:r>
            <a:r>
              <a:rPr lang="en-US" dirty="0"/>
              <a:t> 3 belangrijke leergebieden</a:t>
            </a:r>
          </a:p>
        </p:txBody>
      </p:sp>
      <p:sp>
        <p:nvSpPr>
          <p:cNvPr id="13" name="Slide Number Placeholder 5">
            <a:extLst>
              <a:ext uri="{FF2B5EF4-FFF2-40B4-BE49-F238E27FC236}">
                <a16:creationId xmlns:a16="http://schemas.microsoft.com/office/drawing/2014/main" id="{D158082E-3407-C3E9-3D04-9B0BC6A02F1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7</a:t>
            </a:fld>
            <a:endParaRPr lang="fr-CA" sz="1200" dirty="0"/>
          </a:p>
        </p:txBody>
      </p:sp>
      <p:sp>
        <p:nvSpPr>
          <p:cNvPr id="14" name="Text Placeholder 2">
            <a:extLst>
              <a:ext uri="{FF2B5EF4-FFF2-40B4-BE49-F238E27FC236}">
                <a16:creationId xmlns:a16="http://schemas.microsoft.com/office/drawing/2014/main" id="{4C321E42-DB56-0EDD-84BF-482F92402EE4}"/>
              </a:ext>
            </a:extLst>
          </p:cNvPr>
          <p:cNvSpPr txBox="1">
            <a:spLocks/>
          </p:cNvSpPr>
          <p:nvPr/>
        </p:nvSpPr>
        <p:spPr>
          <a:xfrm>
            <a:off x="733932" y="1475722"/>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01</a:t>
            </a:r>
            <a:endParaRPr lang="en-GB" sz="6600" b="1" dirty="0">
              <a:solidFill>
                <a:schemeClr val="bg1"/>
              </a:solidFill>
            </a:endParaRPr>
          </a:p>
        </p:txBody>
      </p:sp>
      <p:sp>
        <p:nvSpPr>
          <p:cNvPr id="15" name="Freeform 14">
            <a:extLst>
              <a:ext uri="{FF2B5EF4-FFF2-40B4-BE49-F238E27FC236}">
                <a16:creationId xmlns:a16="http://schemas.microsoft.com/office/drawing/2014/main" id="{C1CA5488-AEC4-B3E8-C576-E727816B4770}"/>
              </a:ext>
            </a:extLst>
          </p:cNvPr>
          <p:cNvSpPr/>
          <p:nvPr/>
        </p:nvSpPr>
        <p:spPr>
          <a:xfrm>
            <a:off x="0" y="2217930"/>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8" name="Text Placeholder 1">
            <a:extLst>
              <a:ext uri="{FF2B5EF4-FFF2-40B4-BE49-F238E27FC236}">
                <a16:creationId xmlns:a16="http://schemas.microsoft.com/office/drawing/2014/main" id="{433F1DBA-D3E1-15F1-6EC0-3F287C47D176}"/>
              </a:ext>
            </a:extLst>
          </p:cNvPr>
          <p:cNvSpPr txBox="1">
            <a:spLocks/>
          </p:cNvSpPr>
          <p:nvPr/>
        </p:nvSpPr>
        <p:spPr>
          <a:xfrm>
            <a:off x="1783120" y="3687517"/>
            <a:ext cx="4521427"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Feedback van klanten: </a:t>
            </a:r>
          </a:p>
          <a:p>
            <a:pPr>
              <a:lnSpc>
                <a:spcPts val="2480"/>
              </a:lnSpc>
            </a:pPr>
            <a:endParaRPr lang="en-GB" sz="2400" b="1" dirty="0"/>
          </a:p>
          <a:p>
            <a:pPr>
              <a:lnSpc>
                <a:spcPts val="2380"/>
              </a:lnSpc>
            </a:pPr>
            <a:r>
              <a:rPr lang="en-IE" sz="2200" dirty="0"/>
              <a:t>Hoe kom je erachter wat je gasten leuk vinden en wat ze niet leuk vinden? Leer op een eenvoudige manier feedback van klanten te verzamelen en gebruik die om je accommodatie te verbeteren.</a:t>
            </a:r>
          </a:p>
          <a:p>
            <a:pPr>
              <a:lnSpc>
                <a:spcPts val="2380"/>
              </a:lnSpc>
            </a:pPr>
            <a:endParaRPr lang="en-IE" sz="2200" dirty="0"/>
          </a:p>
          <a:p>
            <a:pPr>
              <a:lnSpc>
                <a:spcPts val="2380"/>
              </a:lnSpc>
            </a:pP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9" name="Text Placeholder 2">
            <a:extLst>
              <a:ext uri="{FF2B5EF4-FFF2-40B4-BE49-F238E27FC236}">
                <a16:creationId xmlns:a16="http://schemas.microsoft.com/office/drawing/2014/main" id="{4DAF0812-CA2F-C9EB-F9AA-D0BF75343BF4}"/>
              </a:ext>
            </a:extLst>
          </p:cNvPr>
          <p:cNvSpPr txBox="1">
            <a:spLocks/>
          </p:cNvSpPr>
          <p:nvPr/>
        </p:nvSpPr>
        <p:spPr>
          <a:xfrm>
            <a:off x="733932" y="3169883"/>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02</a:t>
            </a:r>
            <a:endParaRPr lang="en-GB" sz="6600" b="1" dirty="0">
              <a:solidFill>
                <a:schemeClr val="bg1"/>
              </a:solidFill>
            </a:endParaRPr>
          </a:p>
        </p:txBody>
      </p:sp>
      <p:sp>
        <p:nvSpPr>
          <p:cNvPr id="10" name="Freeform 9">
            <a:extLst>
              <a:ext uri="{FF2B5EF4-FFF2-40B4-BE49-F238E27FC236}">
                <a16:creationId xmlns:a16="http://schemas.microsoft.com/office/drawing/2014/main" id="{06E0A77C-BD1A-8B37-06F5-64E3CC52974E}"/>
              </a:ext>
            </a:extLst>
          </p:cNvPr>
          <p:cNvSpPr/>
          <p:nvPr/>
        </p:nvSpPr>
        <p:spPr>
          <a:xfrm>
            <a:off x="0" y="3912091"/>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pic>
        <p:nvPicPr>
          <p:cNvPr id="12" name="Picture 11">
            <a:extLst>
              <a:ext uri="{FF2B5EF4-FFF2-40B4-BE49-F238E27FC236}">
                <a16:creationId xmlns:a16="http://schemas.microsoft.com/office/drawing/2014/main" id="{9E319B4D-BF4F-6963-B1F5-4D3AABC827CE}"/>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Tree>
    <p:extLst>
      <p:ext uri="{BB962C8B-B14F-4D97-AF65-F5344CB8AC3E}">
        <p14:creationId xmlns:p14="http://schemas.microsoft.com/office/powerpoint/2010/main" val="1514040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8D60A-2A88-4EE9-6B2A-3184F2281DF0}"/>
            </a:ext>
          </a:extLst>
        </p:cNvPr>
        <p:cNvGrpSpPr/>
        <p:nvPr/>
      </p:nvGrpSpPr>
      <p:grpSpPr>
        <a:xfrm>
          <a:off x="0" y="0"/>
          <a:ext cx="0" cy="0"/>
          <a:chOff x="0" y="0"/>
          <a:chExt cx="0" cy="0"/>
        </a:xfrm>
      </p:grpSpPr>
      <p:sp>
        <p:nvSpPr>
          <p:cNvPr id="11" name="Freeform 10">
            <a:extLst>
              <a:ext uri="{FF2B5EF4-FFF2-40B4-BE49-F238E27FC236}">
                <a16:creationId xmlns:a16="http://schemas.microsoft.com/office/drawing/2014/main" id="{6FE5A932-961B-CF7B-179C-BBCEA1966586}"/>
              </a:ext>
            </a:extLst>
          </p:cNvPr>
          <p:cNvSpPr/>
          <p:nvPr/>
        </p:nvSpPr>
        <p:spPr>
          <a:xfrm flipH="1">
            <a:off x="5198103" y="640375"/>
            <a:ext cx="6993897" cy="835348"/>
          </a:xfrm>
          <a:custGeom>
            <a:avLst/>
            <a:gdLst>
              <a:gd name="connsiteX0" fmla="*/ 0 w 6993897"/>
              <a:gd name="connsiteY0" fmla="*/ 0 h 835348"/>
              <a:gd name="connsiteX1" fmla="*/ 6315126 w 6993897"/>
              <a:gd name="connsiteY1" fmla="*/ 0 h 835348"/>
              <a:gd name="connsiteX2" fmla="*/ 6993897 w 6993897"/>
              <a:gd name="connsiteY2" fmla="*/ 452003 h 835348"/>
              <a:gd name="connsiteX3" fmla="*/ 6993897 w 6993897"/>
              <a:gd name="connsiteY3" fmla="*/ 835348 h 835348"/>
              <a:gd name="connsiteX4" fmla="*/ 0 w 6993897"/>
              <a:gd name="connsiteY4" fmla="*/ 835348 h 835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3897" h="835348">
                <a:moveTo>
                  <a:pt x="0" y="0"/>
                </a:moveTo>
                <a:lnTo>
                  <a:pt x="6315126" y="0"/>
                </a:lnTo>
                <a:cubicBezTo>
                  <a:pt x="6688881" y="0"/>
                  <a:pt x="6993897" y="203115"/>
                  <a:pt x="6993897" y="452003"/>
                </a:cubicBezTo>
                <a:lnTo>
                  <a:pt x="6993897" y="835348"/>
                </a:lnTo>
                <a:lnTo>
                  <a:pt x="0" y="835348"/>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6" name="Text Placeholder 23">
            <a:extLst>
              <a:ext uri="{FF2B5EF4-FFF2-40B4-BE49-F238E27FC236}">
                <a16:creationId xmlns:a16="http://schemas.microsoft.com/office/drawing/2014/main" id="{83F3B4C8-CD1A-BD5A-AF19-919A1D68EC60}"/>
              </a:ext>
            </a:extLst>
          </p:cNvPr>
          <p:cNvSpPr txBox="1">
            <a:spLocks/>
          </p:cNvSpPr>
          <p:nvPr/>
        </p:nvSpPr>
        <p:spPr>
          <a:xfrm>
            <a:off x="5667033" y="754970"/>
            <a:ext cx="6408809"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Deel 1:</a:t>
            </a:r>
            <a:r>
              <a:rPr lang="en-US" dirty="0"/>
              <a:t> 3 belangrijke leergebieden</a:t>
            </a:r>
          </a:p>
        </p:txBody>
      </p:sp>
      <p:sp>
        <p:nvSpPr>
          <p:cNvPr id="13" name="Slide Number Placeholder 5">
            <a:extLst>
              <a:ext uri="{FF2B5EF4-FFF2-40B4-BE49-F238E27FC236}">
                <a16:creationId xmlns:a16="http://schemas.microsoft.com/office/drawing/2014/main" id="{B4421C45-5F35-22F5-C84A-6D44B24786EC}"/>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8</a:t>
            </a:fld>
            <a:endParaRPr lang="fr-CA" sz="1200" dirty="0"/>
          </a:p>
        </p:txBody>
      </p:sp>
      <p:pic>
        <p:nvPicPr>
          <p:cNvPr id="3" name="Picture 2">
            <a:extLst>
              <a:ext uri="{FF2B5EF4-FFF2-40B4-BE49-F238E27FC236}">
                <a16:creationId xmlns:a16="http://schemas.microsoft.com/office/drawing/2014/main" id="{7B1EA480-73F3-1D3F-4363-FDDC518290E3}"/>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6096000" y="3429000"/>
            <a:ext cx="4246690" cy="3154091"/>
          </a:xfrm>
          <a:prstGeom prst="rect">
            <a:avLst/>
          </a:prstGeom>
        </p:spPr>
      </p:pic>
      <p:sp>
        <p:nvSpPr>
          <p:cNvPr id="7" name="Text Placeholder 1">
            <a:extLst>
              <a:ext uri="{FF2B5EF4-FFF2-40B4-BE49-F238E27FC236}">
                <a16:creationId xmlns:a16="http://schemas.microsoft.com/office/drawing/2014/main" id="{014E1A92-1B03-AC24-9C62-D1767EBCA194}"/>
              </a:ext>
            </a:extLst>
          </p:cNvPr>
          <p:cNvSpPr txBox="1">
            <a:spLocks/>
          </p:cNvSpPr>
          <p:nvPr/>
        </p:nvSpPr>
        <p:spPr>
          <a:xfrm>
            <a:off x="1783121" y="1993355"/>
            <a:ext cx="4585596" cy="2204868"/>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4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80"/>
              </a:lnSpc>
            </a:pPr>
            <a:r>
              <a:rPr lang="en-GB" sz="2600" b="1" dirty="0"/>
              <a:t>Praktische methoden voor het verzamelen van betrouwbare inzichten</a:t>
            </a:r>
          </a:p>
          <a:p>
            <a:pPr>
              <a:lnSpc>
                <a:spcPts val="2480"/>
              </a:lnSpc>
            </a:pPr>
            <a:endParaRPr lang="en-GB" sz="2400" b="1" dirty="0"/>
          </a:p>
          <a:p>
            <a:pPr>
              <a:lnSpc>
                <a:spcPts val="2380"/>
              </a:lnSpc>
            </a:pPr>
            <a:r>
              <a:rPr lang="en-IE" sz="2200" dirty="0"/>
              <a:t>Leer hoe u inzichten kunt verzamelen over uw lokale toeristische markt en leer van andere toeristische bedrijven.</a:t>
            </a:r>
            <a:endParaRPr lang="en-US" sz="2400" dirty="0"/>
          </a:p>
          <a:p>
            <a:pPr>
              <a:lnSpc>
                <a:spcPts val="2480"/>
              </a:lnSpc>
            </a:pPr>
            <a:endParaRPr lang="en-US" sz="2400" dirty="0"/>
          </a:p>
          <a:p>
            <a:pPr>
              <a:lnSpc>
                <a:spcPts val="2480"/>
              </a:lnSpc>
            </a:pPr>
            <a:endParaRPr lang="en-GB" sz="2400" dirty="0"/>
          </a:p>
          <a:p>
            <a:pPr>
              <a:lnSpc>
                <a:spcPts val="2480"/>
              </a:lnSpc>
            </a:pPr>
            <a:endParaRPr lang="en-GB" sz="2400" dirty="0"/>
          </a:p>
        </p:txBody>
      </p:sp>
      <p:sp>
        <p:nvSpPr>
          <p:cNvPr id="12" name="Text Placeholder 2">
            <a:extLst>
              <a:ext uri="{FF2B5EF4-FFF2-40B4-BE49-F238E27FC236}">
                <a16:creationId xmlns:a16="http://schemas.microsoft.com/office/drawing/2014/main" id="{D330D0AF-3ED9-1960-BF38-81FB8A3EF7B5}"/>
              </a:ext>
            </a:extLst>
          </p:cNvPr>
          <p:cNvSpPr txBox="1">
            <a:spLocks/>
          </p:cNvSpPr>
          <p:nvPr/>
        </p:nvSpPr>
        <p:spPr>
          <a:xfrm>
            <a:off x="733932" y="1475721"/>
            <a:ext cx="1495922" cy="582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6600" b="1" dirty="0">
                <a:solidFill>
                  <a:schemeClr val="bg1"/>
                </a:solidFill>
              </a:rPr>
              <a:t>03</a:t>
            </a:r>
            <a:endParaRPr lang="en-GB" sz="6600" b="1" dirty="0">
              <a:solidFill>
                <a:schemeClr val="bg1"/>
              </a:solidFill>
            </a:endParaRPr>
          </a:p>
        </p:txBody>
      </p:sp>
      <p:sp>
        <p:nvSpPr>
          <p:cNvPr id="16" name="Freeform 15">
            <a:extLst>
              <a:ext uri="{FF2B5EF4-FFF2-40B4-BE49-F238E27FC236}">
                <a16:creationId xmlns:a16="http://schemas.microsoft.com/office/drawing/2014/main" id="{50518CB5-B5F1-EFDF-B99C-08E8194F5D77}"/>
              </a:ext>
            </a:extLst>
          </p:cNvPr>
          <p:cNvSpPr/>
          <p:nvPr/>
        </p:nvSpPr>
        <p:spPr>
          <a:xfrm>
            <a:off x="0" y="2217929"/>
            <a:ext cx="162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Tree>
    <p:extLst>
      <p:ext uri="{BB962C8B-B14F-4D97-AF65-F5344CB8AC3E}">
        <p14:creationId xmlns:p14="http://schemas.microsoft.com/office/powerpoint/2010/main" val="783123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Belangrijkste leergebied</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6238020" cy="803654"/>
          </a:xfrm>
          <a:prstGeom prst="rect">
            <a:avLst/>
          </a:prstGeom>
        </p:spPr>
        <p:txBody>
          <a:bodyPr/>
          <a:lstStyle/>
          <a:p>
            <a:pPr>
              <a:lnSpc>
                <a:spcPts val="2960"/>
              </a:lnSpc>
            </a:pPr>
            <a:r>
              <a:rPr lang="en-GB" sz="2800" dirty="0"/>
              <a:t>Begrijpen wat voor soort gasten er komen </a:t>
            </a:r>
          </a:p>
          <a:p>
            <a:pPr>
              <a:lnSpc>
                <a:spcPts val="2960"/>
              </a:lnSpc>
            </a:pPr>
            <a:r>
              <a:rPr lang="en-GB" sz="2800" dirty="0"/>
              <a:t>(of zouden kunnen bezoeken)</a:t>
            </a:r>
          </a:p>
          <a:p>
            <a:pPr>
              <a:lnSpc>
                <a:spcPts val="2960"/>
              </a:lnSpc>
            </a:pPr>
            <a:endParaRPr lang="en-GB" sz="2800" dirty="0"/>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881924"/>
            <a:ext cx="751139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Uw gasten zijn het belangrijkste ingrediënt van uw bedrijf, zonder gasten is er geen bedrijf. Daarom is het van cruciaal belang om te begrijpen wat voor soort gasten u bezoeken. Wat zoeken ze? Wat vinden ze leuk en wat vinden ze niet leuk? In dit gedeelte leert u de behoeften van gasten te begrijpen en hoe uw bedrijf daarin kan </a:t>
            </a:r>
            <a:r>
              <a:rPr lang="en-GB" b="0" i="0" dirty="0" err="1">
                <a:effectLst/>
                <a:latin typeface="Calibri"/>
                <a:ea typeface="Calibri"/>
                <a:cs typeface="Calibri"/>
              </a:rPr>
              <a:t>voorzien</a:t>
            </a:r>
            <a:r>
              <a:rPr lang="en-GB" b="0" i="0" dirty="0">
                <a:effectLst/>
                <a:latin typeface="Calibri"/>
                <a:ea typeface="Calibri"/>
                <a:cs typeface="Calibri"/>
              </a:rPr>
              <a:t>.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U verkent verschillende methoden die u de inzichten en kennis geven die u nodig hebt om het profiel van uw gasten te documenteren. Zo krijgt u waardevolle inzichten in wat voor soort gasten u zou kunnen bezoeken en kunt u uw alternatieve accommodatiebedrijf versterken.</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http://schemas.microsoft.com/office/2006/metadata/properties"/>
    <ds:schemaRef ds:uri="http://schemas.microsoft.com/office/infopath/2007/PartnerControls"/>
    <ds:schemaRef ds:uri="835803b3-5fd4-490d-9118-e08d8d43fc1e"/>
    <ds:schemaRef ds:uri="7b53bf8c-4569-44df-ad60-bb18397340c4"/>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02CBBAE5-8B0A-4579-ADB3-FD3E0FBACA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53bf8c-4569-44df-ad60-bb18397340c4"/>
    <ds:schemaRef ds:uri="835803b3-5fd4-490d-9118-e08d8d43fc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12653</TotalTime>
  <Words>6001</Words>
  <Application>Microsoft Office PowerPoint</Application>
  <PresentationFormat>Widescreen</PresentationFormat>
  <Paragraphs>658</Paragraphs>
  <Slides>53</Slides>
  <Notes>0</Notes>
  <HiddenSlides>0</HiddenSlides>
  <MMClips>4</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Calibri</vt:lpstr>
      <vt:lpstr>Montserrat</vt:lpstr>
      <vt:lpstr>Montserrat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docId:BD0408354B04543D44A99AFC30D11A72</cp:keywords>
  <cp:lastModifiedBy>Laura Magan (MMS,Ireland)</cp:lastModifiedBy>
  <cp:revision>848</cp:revision>
  <dcterms:created xsi:type="dcterms:W3CDTF">2020-10-14T13:32:04Z</dcterms:created>
  <dcterms:modified xsi:type="dcterms:W3CDTF">2026-02-12T18:37:47Z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