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916" r:id="rId5"/>
  </p:sldMasterIdLst>
  <p:notesMasterIdLst>
    <p:notesMasterId r:id="rId34"/>
  </p:notesMasterIdLst>
  <p:handoutMasterIdLst>
    <p:handoutMasterId r:id="rId35"/>
  </p:handoutMasterIdLst>
  <p:sldIdLst>
    <p:sldId id="6454" r:id="rId6"/>
    <p:sldId id="7685" r:id="rId7"/>
    <p:sldId id="4303" r:id="rId8"/>
    <p:sldId id="6455" r:id="rId9"/>
    <p:sldId id="6456" r:id="rId10"/>
    <p:sldId id="6458" r:id="rId11"/>
    <p:sldId id="6459" r:id="rId12"/>
    <p:sldId id="6438" r:id="rId13"/>
    <p:sldId id="6460" r:id="rId14"/>
    <p:sldId id="6461" r:id="rId15"/>
    <p:sldId id="6462" r:id="rId16"/>
    <p:sldId id="6467" r:id="rId17"/>
    <p:sldId id="6468" r:id="rId18"/>
    <p:sldId id="6469" r:id="rId19"/>
    <p:sldId id="6470" r:id="rId20"/>
    <p:sldId id="6471" r:id="rId21"/>
    <p:sldId id="6472" r:id="rId22"/>
    <p:sldId id="6473" r:id="rId23"/>
    <p:sldId id="6474" r:id="rId24"/>
    <p:sldId id="6475" r:id="rId25"/>
    <p:sldId id="6478" r:id="rId26"/>
    <p:sldId id="4327" r:id="rId27"/>
    <p:sldId id="7696" r:id="rId28"/>
    <p:sldId id="7697" r:id="rId29"/>
    <p:sldId id="4311" r:id="rId30"/>
    <p:sldId id="6450" r:id="rId31"/>
    <p:sldId id="6440" r:id="rId32"/>
    <p:sldId id="77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459597"/>
    <a:srgbClr val="EC7C69"/>
    <a:srgbClr val="64AFAF"/>
    <a:srgbClr val="000000"/>
    <a:srgbClr val="82CCCA"/>
    <a:srgbClr val="E5BEAC"/>
    <a:srgbClr val="FBA63B"/>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5"/>
    <p:restoredTop sz="95036" autoAdjust="0"/>
  </p:normalViewPr>
  <p:slideViewPr>
    <p:cSldViewPr snapToGrid="0">
      <p:cViewPr varScale="1">
        <p:scale>
          <a:sx n="97" d="100"/>
          <a:sy n="97" d="100"/>
        </p:scale>
        <p:origin x="768" y="96"/>
      </p:cViewPr>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varScale="1">
        <p:scale>
          <a:sx n="69" d="100"/>
          <a:sy n="69" d="100"/>
        </p:scale>
        <p:origin x="364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8E1C4-D3F2-2D7F-67CF-A7461D6EA5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ED145B-4148-F82B-5CE2-968FFAEEF3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D6523E-DC76-DE42-AF26-8C813579631B}" type="datetimeFigureOut">
              <a:rPr lang="en-US" smtClean="0"/>
              <a:t>2/12/2026</a:t>
            </a:fld>
            <a:endParaRPr lang="en-US"/>
          </a:p>
        </p:txBody>
      </p:sp>
      <p:sp>
        <p:nvSpPr>
          <p:cNvPr id="4" name="Footer Placeholder 3">
            <a:extLst>
              <a:ext uri="{FF2B5EF4-FFF2-40B4-BE49-F238E27FC236}">
                <a16:creationId xmlns:a16="http://schemas.microsoft.com/office/drawing/2014/main" id="{E2388CF7-8F3B-CAEB-B018-416D247D6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520FE2-01F5-138E-E9A3-02E84916EF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E020F0-38C9-E544-A1FE-7C1D123D0CC2}" type="slidenum">
              <a:rPr lang="en-US" smtClean="0"/>
              <a:t>‹#›</a:t>
            </a:fld>
            <a:endParaRPr lang="en-US"/>
          </a:p>
        </p:txBody>
      </p:sp>
    </p:spTree>
    <p:extLst>
      <p:ext uri="{BB962C8B-B14F-4D97-AF65-F5344CB8AC3E}">
        <p14:creationId xmlns:p14="http://schemas.microsoft.com/office/powerpoint/2010/main" val="723450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324926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3992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https://www.holland.com/global/tourism/discover-the-netherlands/visit-the-regions/wadden-islands/mud-flat-walking</a:t>
            </a:r>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75864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https://www.trainingaid.org/ideas-and-insights/destination-storytelling</a:t>
            </a:r>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9415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3" name="Freeform 2">
            <a:extLst>
              <a:ext uri="{FF2B5EF4-FFF2-40B4-BE49-F238E27FC236}">
                <a16:creationId xmlns:a16="http://schemas.microsoft.com/office/drawing/2014/main" id="{54A4CB5F-FF64-4FB1-DD4A-BA330F1F6D7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C242E94A-FE8C-34AE-9F28-C39FF6ADF13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B11A8D-1834-5025-EF00-24FB96F3B95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7C0C0A7A-BF50-8FED-82FF-4DAD1D20061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1A8B83B3-7680-418F-4518-F3BBD66C67FB}"/>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5" name="Straight Connector 14">
            <a:extLst>
              <a:ext uri="{FF2B5EF4-FFF2-40B4-BE49-F238E27FC236}">
                <a16:creationId xmlns:a16="http://schemas.microsoft.com/office/drawing/2014/main" id="{896C951B-A067-9773-E93E-92E2B0B5B25D}"/>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2A03EA7A-70B8-3925-5CDA-D73BB4DC55CA}"/>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pic>
        <p:nvPicPr>
          <p:cNvPr id="3" name="Picture 2" descr="Co-funded by the European Union logo in png for web usage">
            <a:extLst>
              <a:ext uri="{FF2B5EF4-FFF2-40B4-BE49-F238E27FC236}">
                <a16:creationId xmlns:a16="http://schemas.microsoft.com/office/drawing/2014/main" id="{A19C7E60-149E-0B69-C445-E17139C318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130451"/>
            <a:ext cx="1530819" cy="319792"/>
          </a:xfrm>
          <a:prstGeom prst="rect">
            <a:avLst/>
          </a:prstGeom>
          <a:noFill/>
          <a:ln>
            <a:noFill/>
          </a:ln>
        </p:spPr>
      </p:pic>
      <p:sp>
        <p:nvSpPr>
          <p:cNvPr id="4" name="Rectangle 3">
            <a:extLst>
              <a:ext uri="{FF2B5EF4-FFF2-40B4-BE49-F238E27FC236}">
                <a16:creationId xmlns:a16="http://schemas.microsoft.com/office/drawing/2014/main" id="{871ED322-B207-E83D-93AB-21132F1A98D9}"/>
              </a:ext>
            </a:extLst>
          </p:cNvPr>
          <p:cNvSpPr/>
          <p:nvPr userDrawn="1"/>
        </p:nvSpPr>
        <p:spPr>
          <a:xfrm>
            <a:off x="3345743" y="5983965"/>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5" name="Group 4">
            <a:extLst>
              <a:ext uri="{FF2B5EF4-FFF2-40B4-BE49-F238E27FC236}">
                <a16:creationId xmlns:a16="http://schemas.microsoft.com/office/drawing/2014/main" id="{A1CF60C2-CDE9-EE3D-DF44-9DE284EFB6EF}"/>
              </a:ext>
            </a:extLst>
          </p:cNvPr>
          <p:cNvGrpSpPr/>
          <p:nvPr userDrawn="1"/>
        </p:nvGrpSpPr>
        <p:grpSpPr>
          <a:xfrm>
            <a:off x="441852" y="5691396"/>
            <a:ext cx="1307461" cy="742180"/>
            <a:chOff x="340586" y="8789227"/>
            <a:chExt cx="1307461" cy="742180"/>
          </a:xfrm>
        </p:grpSpPr>
        <p:sp>
          <p:nvSpPr>
            <p:cNvPr id="6" name="Rectangle 5">
              <a:extLst>
                <a:ext uri="{FF2B5EF4-FFF2-40B4-BE49-F238E27FC236}">
                  <a16:creationId xmlns:a16="http://schemas.microsoft.com/office/drawing/2014/main" id="{1690637B-EBA7-752C-799D-C58DCD07E87B}"/>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7" name="Picture 6">
              <a:extLst>
                <a:ext uri="{FF2B5EF4-FFF2-40B4-BE49-F238E27FC236}">
                  <a16:creationId xmlns:a16="http://schemas.microsoft.com/office/drawing/2014/main" id="{40F6CD15-6455-F2CF-9B41-1CA212AD90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65324D8-EF4D-11AE-ED72-DC3A9F2648C1}"/>
              </a:ext>
            </a:extLst>
          </p:cNvPr>
          <p:cNvSpPr/>
          <p:nvPr userDrawn="1"/>
        </p:nvSpPr>
        <p:spPr>
          <a:xfrm rot="5400000" flipH="1">
            <a:off x="3384097" y="-2167686"/>
            <a:ext cx="5423806" cy="11507292"/>
          </a:xfrm>
          <a:custGeom>
            <a:avLst/>
            <a:gdLst>
              <a:gd name="connsiteX0" fmla="*/ 5423806 w 5423806"/>
              <a:gd name="connsiteY0" fmla="*/ 11507292 h 11507292"/>
              <a:gd name="connsiteX1" fmla="*/ 5423806 w 5423806"/>
              <a:gd name="connsiteY1" fmla="*/ 10556160 h 11507292"/>
              <a:gd name="connsiteX2" fmla="*/ 5423806 w 5423806"/>
              <a:gd name="connsiteY2" fmla="*/ 5313864 h 11507292"/>
              <a:gd name="connsiteX3" fmla="*/ 5423806 w 5423806"/>
              <a:gd name="connsiteY3" fmla="*/ 5313859 h 11507292"/>
              <a:gd name="connsiteX4" fmla="*/ 5423806 w 5423806"/>
              <a:gd name="connsiteY4" fmla="*/ 4362732 h 11507292"/>
              <a:gd name="connsiteX5" fmla="*/ 5423806 w 5423806"/>
              <a:gd name="connsiteY5" fmla="*/ 4362727 h 11507292"/>
              <a:gd name="connsiteX6" fmla="*/ 5423806 w 5423806"/>
              <a:gd name="connsiteY6" fmla="*/ 1628194 h 11507292"/>
              <a:gd name="connsiteX7" fmla="*/ 5423806 w 5423806"/>
              <a:gd name="connsiteY7" fmla="*/ 677062 h 11507292"/>
              <a:gd name="connsiteX8" fmla="*/ 4831093 w 5423806"/>
              <a:gd name="connsiteY8" fmla="*/ 0 h 11507292"/>
              <a:gd name="connsiteX9" fmla="*/ 2 w 5423806"/>
              <a:gd name="connsiteY9" fmla="*/ 0 h 11507292"/>
              <a:gd name="connsiteX10" fmla="*/ 2 w 5423806"/>
              <a:gd name="connsiteY10" fmla="*/ 951133 h 11507292"/>
              <a:gd name="connsiteX11" fmla="*/ 2 w 5423806"/>
              <a:gd name="connsiteY11" fmla="*/ 3685673 h 11507292"/>
              <a:gd name="connsiteX12" fmla="*/ 0 w 5423806"/>
              <a:gd name="connsiteY12" fmla="*/ 3685673 h 11507292"/>
              <a:gd name="connsiteX13" fmla="*/ 0 w 5423806"/>
              <a:gd name="connsiteY13" fmla="*/ 4636805 h 11507292"/>
              <a:gd name="connsiteX14" fmla="*/ 0 w 5423806"/>
              <a:gd name="connsiteY14" fmla="*/ 4636805 h 11507292"/>
              <a:gd name="connsiteX15" fmla="*/ 1 w 5423806"/>
              <a:gd name="connsiteY15" fmla="*/ 10086578 h 11507292"/>
              <a:gd name="connsiteX16" fmla="*/ 1243726 w 5423806"/>
              <a:gd name="connsiteY16" fmla="*/ 11507292 h 1150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3806" h="11507292">
                <a:moveTo>
                  <a:pt x="5423806" y="11507292"/>
                </a:moveTo>
                <a:lnTo>
                  <a:pt x="5423806" y="10556160"/>
                </a:lnTo>
                <a:lnTo>
                  <a:pt x="5423806" y="5313864"/>
                </a:lnTo>
                <a:lnTo>
                  <a:pt x="5423806" y="5313859"/>
                </a:lnTo>
                <a:lnTo>
                  <a:pt x="5423806" y="4362732"/>
                </a:lnTo>
                <a:lnTo>
                  <a:pt x="5423806" y="4362727"/>
                </a:lnTo>
                <a:lnTo>
                  <a:pt x="5423806" y="1628194"/>
                </a:lnTo>
                <a:lnTo>
                  <a:pt x="5423806" y="677062"/>
                </a:lnTo>
                <a:cubicBezTo>
                  <a:pt x="5423806" y="301904"/>
                  <a:pt x="5157571" y="0"/>
                  <a:pt x="4831093" y="0"/>
                </a:cubicBezTo>
                <a:lnTo>
                  <a:pt x="2" y="0"/>
                </a:lnTo>
                <a:lnTo>
                  <a:pt x="2" y="951133"/>
                </a:lnTo>
                <a:lnTo>
                  <a:pt x="2" y="3685673"/>
                </a:lnTo>
                <a:lnTo>
                  <a:pt x="0" y="3685673"/>
                </a:lnTo>
                <a:lnTo>
                  <a:pt x="0" y="4636805"/>
                </a:lnTo>
                <a:lnTo>
                  <a:pt x="0" y="4636805"/>
                </a:lnTo>
                <a:lnTo>
                  <a:pt x="1" y="10086578"/>
                </a:lnTo>
                <a:cubicBezTo>
                  <a:pt x="1" y="10870190"/>
                  <a:pt x="557734" y="11507292"/>
                  <a:pt x="1243726" y="11507292"/>
                </a:cubicBezTo>
                <a:close/>
              </a:path>
            </a:pathLst>
          </a:custGeom>
          <a:solidFill>
            <a:srgbClr val="82CCCA"/>
          </a:solidFill>
          <a:ln w="24491" cap="flat">
            <a:noFill/>
            <a:prstDash val="solid"/>
            <a:miter/>
          </a:ln>
        </p:spPr>
        <p:txBody>
          <a:bodyPr wrap="square" rtlCol="0" anchor="ctr">
            <a:noAutofit/>
          </a:bodyPr>
          <a:lstStyle/>
          <a:p>
            <a:endParaRPr lang="en-US"/>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2793341" y="278576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5636" y="6130451"/>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5983965"/>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691396"/>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698583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1A8B83B3-7680-418F-4518-F3BBD66C67FB}"/>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5" name="Straight Connector 14">
            <a:extLst>
              <a:ext uri="{FF2B5EF4-FFF2-40B4-BE49-F238E27FC236}">
                <a16:creationId xmlns:a16="http://schemas.microsoft.com/office/drawing/2014/main" id="{896C951B-A067-9773-E93E-92E2B0B5B25D}"/>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2A03EA7A-70B8-3925-5CDA-D73BB4DC55CA}"/>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6549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24" name="object 3">
            <a:extLst>
              <a:ext uri="{FF2B5EF4-FFF2-40B4-BE49-F238E27FC236}">
                <a16:creationId xmlns:a16="http://schemas.microsoft.com/office/drawing/2014/main" id="{42FFEAF7-0090-C919-17D3-A5B02A1532E0}"/>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5" name="Freeform 24">
            <a:extLst>
              <a:ext uri="{FF2B5EF4-FFF2-40B4-BE49-F238E27FC236}">
                <a16:creationId xmlns:a16="http://schemas.microsoft.com/office/drawing/2014/main" id="{E097E936-18C9-2445-2BF7-1AE2AB7DE2A1}"/>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Picture Placeholder 26">
            <a:extLst>
              <a:ext uri="{FF2B5EF4-FFF2-40B4-BE49-F238E27FC236}">
                <a16:creationId xmlns:a16="http://schemas.microsoft.com/office/drawing/2014/main" id="{B1EF4D26-7DE4-7A62-05C1-35F29ECBADBD}"/>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23">
            <a:extLst>
              <a:ext uri="{FF2B5EF4-FFF2-40B4-BE49-F238E27FC236}">
                <a16:creationId xmlns:a16="http://schemas.microsoft.com/office/drawing/2014/main" id="{378C5EAF-6D42-B11A-6819-870AEE7047D7}"/>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6" name="Straight Connector 25">
            <a:extLst>
              <a:ext uri="{FF2B5EF4-FFF2-40B4-BE49-F238E27FC236}">
                <a16:creationId xmlns:a16="http://schemas.microsoft.com/office/drawing/2014/main" id="{A4C77444-4458-C079-5CCE-FEF2780DD111}"/>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D63CC6B8-62B3-49EE-F435-4A609E533F7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object 3">
            <a:extLst>
              <a:ext uri="{FF2B5EF4-FFF2-40B4-BE49-F238E27FC236}">
                <a16:creationId xmlns:a16="http://schemas.microsoft.com/office/drawing/2014/main" id="{45F68161-5B9B-F0B1-B7C9-615908339966}"/>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64" name="Freeform 63">
            <a:extLst>
              <a:ext uri="{FF2B5EF4-FFF2-40B4-BE49-F238E27FC236}">
                <a16:creationId xmlns:a16="http://schemas.microsoft.com/office/drawing/2014/main" id="{58368ED7-288A-CF94-D188-EACBBB1A5731}"/>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65" name="Text Placeholder 32">
            <a:extLst>
              <a:ext uri="{FF2B5EF4-FFF2-40B4-BE49-F238E27FC236}">
                <a16:creationId xmlns:a16="http://schemas.microsoft.com/office/drawing/2014/main" id="{77439EA0-970C-9A97-CAE0-74479F98D132}"/>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6" name="Text Placeholder 32">
            <a:extLst>
              <a:ext uri="{FF2B5EF4-FFF2-40B4-BE49-F238E27FC236}">
                <a16:creationId xmlns:a16="http://schemas.microsoft.com/office/drawing/2014/main" id="{9CDB6041-A7A2-1C96-C461-E36E78CF3B87}"/>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67" name="Text Placeholder 32">
            <a:extLst>
              <a:ext uri="{FF2B5EF4-FFF2-40B4-BE49-F238E27FC236}">
                <a16:creationId xmlns:a16="http://schemas.microsoft.com/office/drawing/2014/main" id="{A33BF358-2244-660F-5CC5-B44529772BBD}"/>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8" name="Straight Connector 67">
            <a:extLst>
              <a:ext uri="{FF2B5EF4-FFF2-40B4-BE49-F238E27FC236}">
                <a16:creationId xmlns:a16="http://schemas.microsoft.com/office/drawing/2014/main" id="{2586F5B7-CE68-7866-8EB4-4091D8BB62B3}"/>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object 3">
            <a:extLst>
              <a:ext uri="{FF2B5EF4-FFF2-40B4-BE49-F238E27FC236}">
                <a16:creationId xmlns:a16="http://schemas.microsoft.com/office/drawing/2014/main" id="{86B1BF0A-805D-12A2-ECD5-F3D6DDACD090}"/>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105" name="Freeform 104">
            <a:extLst>
              <a:ext uri="{FF2B5EF4-FFF2-40B4-BE49-F238E27FC236}">
                <a16:creationId xmlns:a16="http://schemas.microsoft.com/office/drawing/2014/main" id="{C1A086A1-E1A9-7F19-EC2F-6FF352D799F5}"/>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6" name="Picture Placeholder 26">
            <a:extLst>
              <a:ext uri="{FF2B5EF4-FFF2-40B4-BE49-F238E27FC236}">
                <a16:creationId xmlns:a16="http://schemas.microsoft.com/office/drawing/2014/main" id="{B05D4384-01B2-CDA8-4B09-4FAA59800159}"/>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07" name="Text Placeholder 32">
            <a:extLst>
              <a:ext uri="{FF2B5EF4-FFF2-40B4-BE49-F238E27FC236}">
                <a16:creationId xmlns:a16="http://schemas.microsoft.com/office/drawing/2014/main" id="{32406751-FCAE-47B6-563B-067A871AFC68}"/>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8" name="Text Placeholder 32">
            <a:extLst>
              <a:ext uri="{FF2B5EF4-FFF2-40B4-BE49-F238E27FC236}">
                <a16:creationId xmlns:a16="http://schemas.microsoft.com/office/drawing/2014/main" id="{D3DAFCD9-316A-C002-C2F6-09AACB1998E5}"/>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09" name="Text Placeholder 32">
            <a:extLst>
              <a:ext uri="{FF2B5EF4-FFF2-40B4-BE49-F238E27FC236}">
                <a16:creationId xmlns:a16="http://schemas.microsoft.com/office/drawing/2014/main" id="{10D303A5-9902-F286-938F-48C139C0A501}"/>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10" name="Text Placeholder 23">
            <a:extLst>
              <a:ext uri="{FF2B5EF4-FFF2-40B4-BE49-F238E27FC236}">
                <a16:creationId xmlns:a16="http://schemas.microsoft.com/office/drawing/2014/main" id="{21D2544C-C4E2-1A8D-7F41-A22F22ECB554}"/>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11" name="Straight Connector 110">
            <a:extLst>
              <a:ext uri="{FF2B5EF4-FFF2-40B4-BE49-F238E27FC236}">
                <a16:creationId xmlns:a16="http://schemas.microsoft.com/office/drawing/2014/main" id="{5DF8A596-3D79-D279-629D-B283546600AF}"/>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FD750925-229B-AB2B-DC3A-7414FF327050}"/>
              </a:ext>
            </a:extLst>
          </p:cNvPr>
          <p:cNvSpPr/>
          <p:nvPr userDrawn="1"/>
        </p:nvSpPr>
        <p:spPr>
          <a:xfrm rot="10800000">
            <a:off x="8657434" y="339727"/>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object 3">
            <a:extLst>
              <a:ext uri="{FF2B5EF4-FFF2-40B4-BE49-F238E27FC236}">
                <a16:creationId xmlns:a16="http://schemas.microsoft.com/office/drawing/2014/main" id="{B1229F16-22C3-BCD9-4C42-217B62BE1C5F}"/>
              </a:ext>
            </a:extLst>
          </p:cNvPr>
          <p:cNvSpPr/>
          <p:nvPr userDrawn="1"/>
        </p:nvSpPr>
        <p:spPr>
          <a:xfrm rot="5400000">
            <a:off x="9499227" y="519683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114" name="Freeform 113">
            <a:extLst>
              <a:ext uri="{FF2B5EF4-FFF2-40B4-BE49-F238E27FC236}">
                <a16:creationId xmlns:a16="http://schemas.microsoft.com/office/drawing/2014/main" id="{E7B5CDD2-A648-D340-65E5-F577033F10DC}"/>
              </a:ext>
            </a:extLst>
          </p:cNvPr>
          <p:cNvSpPr>
            <a:spLocks noGrp="1"/>
          </p:cNvSpPr>
          <p:nvPr>
            <p:ph type="pic" sz="quarter" idx="94"/>
          </p:nvPr>
        </p:nvSpPr>
        <p:spPr>
          <a:xfrm>
            <a:off x="8655006" y="3533367"/>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15" name="Text Placeholder 32">
            <a:extLst>
              <a:ext uri="{FF2B5EF4-FFF2-40B4-BE49-F238E27FC236}">
                <a16:creationId xmlns:a16="http://schemas.microsoft.com/office/drawing/2014/main" id="{5CF3DF8B-5798-35B5-3CD1-FA980E8CEB97}"/>
              </a:ext>
            </a:extLst>
          </p:cNvPr>
          <p:cNvSpPr>
            <a:spLocks noGrp="1"/>
          </p:cNvSpPr>
          <p:nvPr>
            <p:ph type="body" sz="quarter" idx="95" hasCustomPrompt="1"/>
          </p:nvPr>
        </p:nvSpPr>
        <p:spPr>
          <a:xfrm>
            <a:off x="8761833" y="1827781"/>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6" name="Text Placeholder 32">
            <a:extLst>
              <a:ext uri="{FF2B5EF4-FFF2-40B4-BE49-F238E27FC236}">
                <a16:creationId xmlns:a16="http://schemas.microsoft.com/office/drawing/2014/main" id="{014B88DF-818B-F557-6B3E-F92E6DE753EC}"/>
              </a:ext>
            </a:extLst>
          </p:cNvPr>
          <p:cNvSpPr>
            <a:spLocks noGrp="1"/>
          </p:cNvSpPr>
          <p:nvPr>
            <p:ph type="body" sz="quarter" idx="96" hasCustomPrompt="1"/>
          </p:nvPr>
        </p:nvSpPr>
        <p:spPr>
          <a:xfrm>
            <a:off x="8704208" y="949699"/>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17" name="Text Placeholder 32">
            <a:extLst>
              <a:ext uri="{FF2B5EF4-FFF2-40B4-BE49-F238E27FC236}">
                <a16:creationId xmlns:a16="http://schemas.microsoft.com/office/drawing/2014/main" id="{46BC1000-BC60-25A5-7D73-7AF9E5B6F842}"/>
              </a:ext>
            </a:extLst>
          </p:cNvPr>
          <p:cNvSpPr>
            <a:spLocks noGrp="1"/>
          </p:cNvSpPr>
          <p:nvPr>
            <p:ph type="body" sz="quarter" idx="97" hasCustomPrompt="1"/>
          </p:nvPr>
        </p:nvSpPr>
        <p:spPr>
          <a:xfrm>
            <a:off x="9739423" y="1361623"/>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23D4CB14-9D71-4366-93F4-AEA558070D69}"/>
              </a:ext>
            </a:extLst>
          </p:cNvPr>
          <p:cNvCxnSpPr>
            <a:cxnSpLocks/>
          </p:cNvCxnSpPr>
          <p:nvPr userDrawn="1"/>
        </p:nvCxnSpPr>
        <p:spPr>
          <a:xfrm flipV="1">
            <a:off x="8665718" y="1584620"/>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Text Placeholder 23">
            <a:extLst>
              <a:ext uri="{FF2B5EF4-FFF2-40B4-BE49-F238E27FC236}">
                <a16:creationId xmlns:a16="http://schemas.microsoft.com/office/drawing/2014/main" id="{FAA28A4A-6FA5-57AF-E1CC-029685BD9DD6}"/>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22" name="Text Placeholder 32">
            <a:extLst>
              <a:ext uri="{FF2B5EF4-FFF2-40B4-BE49-F238E27FC236}">
                <a16:creationId xmlns:a16="http://schemas.microsoft.com/office/drawing/2014/main" id="{C799A79D-EA91-61C4-83F4-77BEB9C6B78E}"/>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123" name="Text Placeholder 23">
            <a:extLst>
              <a:ext uri="{FF2B5EF4-FFF2-40B4-BE49-F238E27FC236}">
                <a16:creationId xmlns:a16="http://schemas.microsoft.com/office/drawing/2014/main" id="{4F0B4566-6663-5E8F-0123-14CFECF20DA2}"/>
              </a:ext>
            </a:extLst>
          </p:cNvPr>
          <p:cNvSpPr>
            <a:spLocks noGrp="1"/>
          </p:cNvSpPr>
          <p:nvPr>
            <p:ph type="body" sz="quarter" idx="99" hasCustomPrompt="1"/>
          </p:nvPr>
        </p:nvSpPr>
        <p:spPr>
          <a:xfrm rot="16200000">
            <a:off x="9532146" y="519857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875942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6540AEA-42AC-529C-7255-3FAECC529ADD}"/>
              </a:ext>
            </a:extLst>
          </p:cNvPr>
          <p:cNvSpPr/>
          <p:nvPr userDrawn="1"/>
        </p:nvSpPr>
        <p:spPr>
          <a:xfrm>
            <a:off x="130914" y="0"/>
            <a:ext cx="5681983"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10B21F-5F4D-48B2-BCDC-B559A07215E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
        <p:nvSpPr>
          <p:cNvPr id="6" name="Slide Number Placeholder 5">
            <a:extLst>
              <a:ext uri="{FF2B5EF4-FFF2-40B4-BE49-F238E27FC236}">
                <a16:creationId xmlns:a16="http://schemas.microsoft.com/office/drawing/2014/main" id="{0674A6FA-6315-9B00-9FD3-C6E42F5A30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37" r:id="rId5"/>
    <p:sldLayoutId id="2147483888" r:id="rId6"/>
    <p:sldLayoutId id="2147483898" r:id="rId7"/>
    <p:sldLayoutId id="2147483842" r:id="rId8"/>
    <p:sldLayoutId id="2147483840" r:id="rId9"/>
    <p:sldLayoutId id="2147483880" r:id="rId10"/>
    <p:sldLayoutId id="2147483889" r:id="rId11"/>
    <p:sldLayoutId id="2147483861" r:id="rId12"/>
    <p:sldLayoutId id="2147483905" r:id="rId13"/>
    <p:sldLayoutId id="2147483890" r:id="rId14"/>
    <p:sldLayoutId id="2147483899" r:id="rId15"/>
    <p:sldLayoutId id="2147483884" r:id="rId16"/>
    <p:sldLayoutId id="2147483841" r:id="rId17"/>
    <p:sldLayoutId id="2147483879" r:id="rId18"/>
    <p:sldLayoutId id="2147483913" r:id="rId19"/>
    <p:sldLayoutId id="2147483914" r:id="rId20"/>
    <p:sldLayoutId id="2147483906" r:id="rId21"/>
    <p:sldLayoutId id="2147483907" r:id="rId22"/>
    <p:sldLayoutId id="2147483878" r:id="rId23"/>
    <p:sldLayoutId id="2147483915" r:id="rId24"/>
    <p:sldLayoutId id="2147483891" r:id="rId25"/>
    <p:sldLayoutId id="2147483894" r:id="rId26"/>
    <p:sldLayoutId id="2147483893" r:id="rId27"/>
    <p:sldLayoutId id="2147483895" r:id="rId28"/>
    <p:sldLayoutId id="2147483896" r:id="rId29"/>
    <p:sldLayoutId id="2147483900" r:id="rId30"/>
    <p:sldLayoutId id="2147483901" r:id="rId31"/>
    <p:sldLayoutId id="2147483902" r:id="rId32"/>
    <p:sldLayoutId id="2147483903" r:id="rId33"/>
    <p:sldLayoutId id="2147483904" r:id="rId34"/>
    <p:sldLayoutId id="2147483853" r:id="rId35"/>
    <p:sldLayoutId id="214748391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INNOVATIEVE TOERISTISCHE VERBLIJVEN ONTWERPEN</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8" r:id="rId1"/>
    <p:sldLayoutId id="2147483920" r:id="rId2"/>
    <p:sldLayoutId id="2147483922" r:id="rId3"/>
    <p:sldLayoutId id="2147483925" r:id="rId4"/>
    <p:sldLayoutId id="2147483936" r:id="rId5"/>
    <p:sldLayoutId id="214748393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video" Target="https://www.youtube.com/embed/x7VQZGhHyIw?feature=oembed"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6.xml"/><Relationship Id="rId1" Type="http://schemas.openxmlformats.org/officeDocument/2006/relationships/video" Target="https://www.youtube.com/embed/9F_48by8KtE?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hyperlink" Target="https://www.trainingaid.org/ideas-and-insights/destination-storytellin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hyperlink" Target="https://pandapodhotels.com/the-rise-of-alternative-accommodation-options-in-the-era-of-no-airbnb/"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95936"/>
            <a:ext cx="5089964" cy="697353"/>
          </a:xfrm>
        </p:spPr>
        <p:txBody>
          <a:bodyPr lIns="91440" tIns="45720" rIns="91440" bIns="45720" anchor="t">
            <a:noAutofit/>
          </a:bodyPr>
          <a:lstStyle/>
          <a:p>
            <a:r>
              <a:rPr lang="en-GB" dirty="0"/>
              <a:t>Module 1 (Deel 1)</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b="1" dirty="0">
                <a:ea typeface="Calibri"/>
                <a:cs typeface="Calibri"/>
              </a:rPr>
              <a:t>Inleiding tot alternatieve toeristische accommodatie:</a:t>
            </a:r>
          </a:p>
          <a:p>
            <a:pPr defTabSz="777514">
              <a:lnSpc>
                <a:spcPts val="3340"/>
              </a:lnSpc>
              <a:spcBef>
                <a:spcPts val="0"/>
              </a:spcBef>
              <a:defRPr/>
            </a:pPr>
            <a:r>
              <a:rPr lang="en-GB" sz="3200" dirty="0">
                <a:ea typeface="Calibri"/>
                <a:cs typeface="Calibri"/>
              </a:rPr>
              <a:t>Bedrijfsplanning en kansen signaleren</a:t>
            </a: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pic>
        <p:nvPicPr>
          <p:cNvPr id="14" name="Picture Placeholder 13" descr="A building with a yellow window&#10;&#10;AI-generated content may be incorrect.">
            <a:extLst>
              <a:ext uri="{FF2B5EF4-FFF2-40B4-BE49-F238E27FC236}">
                <a16:creationId xmlns:a16="http://schemas.microsoft.com/office/drawing/2014/main" id="{77D92F51-8D8B-029D-1BE0-FD0489F10086}"/>
              </a:ext>
            </a:extLst>
          </p:cNvPr>
          <p:cNvPicPr>
            <a:picLocks noGrp="1" noChangeAspect="1"/>
          </p:cNvPicPr>
          <p:nvPr>
            <p:ph type="pic" sz="quarter" idx="19"/>
          </p:nvPr>
        </p:nvPicPr>
        <p:blipFill>
          <a:blip r:embed="rId3"/>
          <a:srcRect t="5109" b="5109"/>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FA98-BB4D-AB8D-AD78-B07AC4AD0D63}"/>
            </a:ext>
          </a:extLst>
        </p:cNvPr>
        <p:cNvGrpSpPr/>
        <p:nvPr/>
      </p:nvGrpSpPr>
      <p:grpSpPr>
        <a:xfrm>
          <a:off x="0" y="0"/>
          <a:ext cx="0" cy="0"/>
          <a:chOff x="0" y="0"/>
          <a:chExt cx="0" cy="0"/>
        </a:xfrm>
      </p:grpSpPr>
      <p:pic>
        <p:nvPicPr>
          <p:cNvPr id="6" name="Picture Placeholder 14">
            <a:extLst>
              <a:ext uri="{FF2B5EF4-FFF2-40B4-BE49-F238E27FC236}">
                <a16:creationId xmlns:a16="http://schemas.microsoft.com/office/drawing/2014/main" id="{235BB3FB-31F0-34DC-A333-1D82DFE11646}"/>
              </a:ext>
            </a:extLst>
          </p:cNvPr>
          <p:cNvPicPr>
            <a:picLocks noGrp="1" noChangeAspect="1"/>
          </p:cNvPicPr>
          <p:nvPr>
            <p:ph type="pic" sz="quarter" idx="13"/>
          </p:nvPr>
        </p:nvPicPr>
        <p:blipFill>
          <a:blip r:embed="rId3"/>
          <a:srcRect l="5988" r="5988"/>
          <a:stretch/>
        </p:blipFill>
        <p:spPr/>
      </p:pic>
      <p:sp>
        <p:nvSpPr>
          <p:cNvPr id="4" name="Text Placeholder 3">
            <a:extLst>
              <a:ext uri="{FF2B5EF4-FFF2-40B4-BE49-F238E27FC236}">
                <a16:creationId xmlns:a16="http://schemas.microsoft.com/office/drawing/2014/main" id="{76923C82-6F46-7644-2032-5ADBCC053D21}"/>
              </a:ext>
            </a:extLst>
          </p:cNvPr>
          <p:cNvSpPr>
            <a:spLocks noGrp="1"/>
          </p:cNvSpPr>
          <p:nvPr>
            <p:ph type="body" sz="quarter" idx="18"/>
          </p:nvPr>
        </p:nvSpPr>
        <p:spPr>
          <a:xfrm>
            <a:off x="485145" y="2362134"/>
            <a:ext cx="4907125" cy="4141782"/>
          </a:xfrm>
          <a:prstGeom prst="rect">
            <a:avLst/>
          </a:prstGeom>
        </p:spPr>
        <p:txBody>
          <a:bodyPr/>
          <a:lstStyle/>
          <a:p>
            <a:pPr>
              <a:lnSpc>
                <a:spcPts val="2340"/>
              </a:lnSpc>
            </a:pPr>
            <a:r>
              <a:rPr lang="en-GB" dirty="0"/>
              <a:t>Een combinatie van kamperen en luxe, waarbij u kunt genieten van de sensatie van het buitenleven met het comfort van een hotel.</a:t>
            </a:r>
          </a:p>
          <a:p>
            <a:pPr>
              <a:lnSpc>
                <a:spcPts val="2340"/>
              </a:lnSpc>
            </a:pPr>
            <a:endParaRPr lang="en-GB" dirty="0"/>
          </a:p>
          <a:p>
            <a:pPr>
              <a:lnSpc>
                <a:spcPts val="2340"/>
              </a:lnSpc>
            </a:pPr>
            <a:r>
              <a:rPr lang="en-GB" b="1" dirty="0">
                <a:solidFill>
                  <a:srgbClr val="EC7C69"/>
                </a:solidFill>
              </a:rPr>
              <a:t>Belangrijkste kenmerken:</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dirty="0"/>
              <a:t>Ruime tenten of hutten met voorzieningen zoals luxe bedden, elektriciteit en een eigen badkamer.</a:t>
            </a:r>
          </a:p>
          <a:p>
            <a:pPr marL="342900" indent="-342900">
              <a:lnSpc>
                <a:spcPts val="2340"/>
              </a:lnSpc>
              <a:buClr>
                <a:srgbClr val="64AFAF"/>
              </a:buClr>
              <a:buFont typeface="Arial" panose="020B0604020202020204" pitchFamily="34" charset="0"/>
              <a:buChar char="•"/>
            </a:pPr>
            <a:r>
              <a:rPr lang="en-GB" dirty="0"/>
              <a:t>Vaak gelegen in schilderachtige gebieden zoals bossen, bergen of stranden.</a:t>
            </a:r>
          </a:p>
          <a:p>
            <a:pPr marL="342900" indent="-342900">
              <a:lnSpc>
                <a:spcPts val="2340"/>
              </a:lnSpc>
              <a:buClr>
                <a:srgbClr val="64AFAF"/>
              </a:buClr>
              <a:buFont typeface="Arial" panose="020B0604020202020204" pitchFamily="34" charset="0"/>
              <a:buChar char="•"/>
            </a:pPr>
            <a:r>
              <a:rPr lang="en-GB" dirty="0"/>
              <a:t>Activiteiten zijn onder andere sterrenkijken, wandelen of kampvuren.</a:t>
            </a:r>
            <a:endParaRPr lang="en-US" dirty="0"/>
          </a:p>
        </p:txBody>
      </p:sp>
      <p:sp>
        <p:nvSpPr>
          <p:cNvPr id="7" name="Text Placeholder 6">
            <a:extLst>
              <a:ext uri="{FF2B5EF4-FFF2-40B4-BE49-F238E27FC236}">
                <a16:creationId xmlns:a16="http://schemas.microsoft.com/office/drawing/2014/main" id="{618C2CA0-9FB9-D5F0-2F82-C18FA32365F0}"/>
              </a:ext>
            </a:extLst>
          </p:cNvPr>
          <p:cNvSpPr>
            <a:spLocks noGrp="1"/>
          </p:cNvSpPr>
          <p:nvPr>
            <p:ph type="body" sz="quarter" idx="19"/>
          </p:nvPr>
        </p:nvSpPr>
        <p:spPr>
          <a:xfrm>
            <a:off x="485145" y="1845082"/>
            <a:ext cx="4726115" cy="803654"/>
          </a:xfrm>
        </p:spPr>
        <p:txBody>
          <a:bodyPr/>
          <a:lstStyle/>
          <a:p>
            <a:r>
              <a:rPr lang="en-GB" dirty="0"/>
              <a:t>Glamping</a:t>
            </a:r>
          </a:p>
        </p:txBody>
      </p:sp>
      <p:sp>
        <p:nvSpPr>
          <p:cNvPr id="8" name="Text Placeholder 7">
            <a:extLst>
              <a:ext uri="{FF2B5EF4-FFF2-40B4-BE49-F238E27FC236}">
                <a16:creationId xmlns:a16="http://schemas.microsoft.com/office/drawing/2014/main" id="{3AE4E06B-6B17-2911-72E4-87A139501A2D}"/>
              </a:ext>
            </a:extLst>
          </p:cNvPr>
          <p:cNvSpPr>
            <a:spLocks noGrp="1"/>
          </p:cNvSpPr>
          <p:nvPr>
            <p:ph type="body" sz="quarter" idx="65"/>
          </p:nvPr>
        </p:nvSpPr>
        <p:spPr/>
        <p:txBody>
          <a:bodyPr/>
          <a:lstStyle/>
          <a:p>
            <a:pPr algn="ctr"/>
            <a:r>
              <a:rPr lang="en-GB" sz="1200" dirty="0"/>
              <a:t>Fotocredits: The Bubble </a:t>
            </a:r>
            <a:r>
              <a:rPr lang="en-GB" sz="1200" dirty="0" err="1"/>
              <a:t>Hotel, IJsland</a:t>
            </a:r>
            <a:endParaRPr lang="en-GB" sz="1200" dirty="0"/>
          </a:p>
        </p:txBody>
      </p:sp>
      <p:cxnSp>
        <p:nvCxnSpPr>
          <p:cNvPr id="2" name="Straight Connector 1">
            <a:extLst>
              <a:ext uri="{FF2B5EF4-FFF2-40B4-BE49-F238E27FC236}">
                <a16:creationId xmlns:a16="http://schemas.microsoft.com/office/drawing/2014/main" id="{1A482B2C-D90B-5287-32C8-662578A5DE79}"/>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C8F72AA-614B-C096-1159-AD00464A2F2E}"/>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Alternatieve accommodatietypes</a:t>
            </a:r>
          </a:p>
        </p:txBody>
      </p:sp>
      <p:sp>
        <p:nvSpPr>
          <p:cNvPr id="10" name="Slide Number Placeholder 5">
            <a:extLst>
              <a:ext uri="{FF2B5EF4-FFF2-40B4-BE49-F238E27FC236}">
                <a16:creationId xmlns:a16="http://schemas.microsoft.com/office/drawing/2014/main" id="{74756FA8-5F1F-CFA3-CF58-4D66C66004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Tree>
    <p:extLst>
      <p:ext uri="{BB962C8B-B14F-4D97-AF65-F5344CB8AC3E}">
        <p14:creationId xmlns:p14="http://schemas.microsoft.com/office/powerpoint/2010/main" val="275100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26FE707A-6620-8AD7-97E7-C64B1EA477B1}"/>
              </a:ext>
            </a:extLst>
          </p:cNvPr>
          <p:cNvSpPr txBox="1">
            <a:spLocks/>
          </p:cNvSpPr>
          <p:nvPr/>
        </p:nvSpPr>
        <p:spPr>
          <a:xfrm>
            <a:off x="485145" y="2362134"/>
            <a:ext cx="591565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Agritourisme houdt in dat je verblijft op een boerderij of landgoed, waar gasten kennis kunnen maken met agrarische activiteiten en het plattelandsleven.</a:t>
            </a:r>
          </a:p>
          <a:p>
            <a:pPr>
              <a:lnSpc>
                <a:spcPts val="2340"/>
              </a:lnSpc>
            </a:pPr>
            <a:endParaRPr lang="en-GB" dirty="0"/>
          </a:p>
          <a:p>
            <a:pPr>
              <a:lnSpc>
                <a:spcPts val="2340"/>
              </a:lnSpc>
            </a:pPr>
            <a:r>
              <a:rPr lang="en-GB" b="1" dirty="0">
                <a:solidFill>
                  <a:srgbClr val="EC7C69"/>
                </a:solidFill>
              </a:rPr>
              <a:t>Belangrijkste kenmerken:</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Praktische ervaringen: </a:t>
            </a:r>
            <a:r>
              <a:rPr lang="en-GB" dirty="0"/>
              <a:t>activiteiten zoals het oogsten van gewassen, het voeren van dieren of het maken van kaas.</a:t>
            </a:r>
          </a:p>
          <a:p>
            <a:pPr marL="342900" indent="-342900">
              <a:lnSpc>
                <a:spcPts val="2340"/>
              </a:lnSpc>
              <a:buClr>
                <a:srgbClr val="64AFAF"/>
              </a:buClr>
              <a:buFont typeface="Arial" panose="020B0604020202020204" pitchFamily="34" charset="0"/>
              <a:buChar char="•"/>
            </a:pPr>
            <a:r>
              <a:rPr lang="en-GB" b="1" dirty="0"/>
              <a:t>Lokale keuken: </a:t>
            </a:r>
            <a:r>
              <a:rPr lang="en-GB" dirty="0"/>
              <a:t>Maaltijden met verse, lokaal geteelde producten, rechtstreeks van het land naar de tafel.</a:t>
            </a:r>
          </a:p>
          <a:p>
            <a:pPr marL="342900" indent="-342900">
              <a:lnSpc>
                <a:spcPts val="2340"/>
              </a:lnSpc>
              <a:buClr>
                <a:srgbClr val="64AFAF"/>
              </a:buClr>
              <a:buFont typeface="Arial" panose="020B0604020202020204" pitchFamily="34" charset="0"/>
              <a:buChar char="•"/>
            </a:pPr>
            <a:r>
              <a:rPr lang="en-GB" b="1" dirty="0"/>
              <a:t>Verbinding met de natuur</a:t>
            </a:r>
            <a:r>
              <a:rPr lang="en-GB" dirty="0"/>
              <a:t>: Rustige omgeving omgeven door landbouwgrond, bossen of wijngaarden. </a:t>
            </a:r>
          </a:p>
          <a:p>
            <a:pPr marL="342900" indent="-342900">
              <a:lnSpc>
                <a:spcPts val="2340"/>
              </a:lnSpc>
              <a:buClr>
                <a:srgbClr val="64AFAF"/>
              </a:buClr>
              <a:buFont typeface="Arial" panose="020B0604020202020204" pitchFamily="34" charset="0"/>
              <a:buChar char="•"/>
            </a:pPr>
            <a:endParaRPr lang="en-GB" dirty="0"/>
          </a:p>
        </p:txBody>
      </p:sp>
      <p:sp>
        <p:nvSpPr>
          <p:cNvPr id="15" name="Text Placeholder 6">
            <a:extLst>
              <a:ext uri="{FF2B5EF4-FFF2-40B4-BE49-F238E27FC236}">
                <a16:creationId xmlns:a16="http://schemas.microsoft.com/office/drawing/2014/main" id="{1184C1E2-A074-F6F6-CBDB-A0D4DAC253FE}"/>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Agrotoerisme</a:t>
            </a:r>
            <a:endParaRPr lang="en-NL"/>
          </a:p>
        </p:txBody>
      </p:sp>
      <p:cxnSp>
        <p:nvCxnSpPr>
          <p:cNvPr id="17" name="Straight Connector 16">
            <a:extLst>
              <a:ext uri="{FF2B5EF4-FFF2-40B4-BE49-F238E27FC236}">
                <a16:creationId xmlns:a16="http://schemas.microsoft.com/office/drawing/2014/main" id="{929EA4F6-9F74-56EE-20FB-A6F58CB5657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25FF633D-02DD-B701-6A83-82446C1C0FC4}"/>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Alternatieve accommodatietypes</a:t>
            </a:r>
          </a:p>
        </p:txBody>
      </p:sp>
      <p:pic>
        <p:nvPicPr>
          <p:cNvPr id="26" name="Picture 25">
            <a:extLst>
              <a:ext uri="{FF2B5EF4-FFF2-40B4-BE49-F238E27FC236}">
                <a16:creationId xmlns:a16="http://schemas.microsoft.com/office/drawing/2014/main" id="{D1C88A6E-404E-7B74-5752-7DE6B3F43B30}"/>
              </a:ext>
            </a:extLst>
          </p:cNvPr>
          <p:cNvPicPr>
            <a:picLocks noChangeAspect="1"/>
          </p:cNvPicPr>
          <p:nvPr/>
        </p:nvPicPr>
        <p:blipFill>
          <a:blip r:embed="rId4"/>
          <a:srcRect l="74105" b="40677"/>
          <a:stretch/>
        </p:blipFill>
        <p:spPr>
          <a:xfrm>
            <a:off x="7420393" y="2885912"/>
            <a:ext cx="3777001" cy="3972088"/>
          </a:xfrm>
          <a:prstGeom prst="rect">
            <a:avLst/>
          </a:prstGeom>
        </p:spPr>
      </p:pic>
      <p:pic>
        <p:nvPicPr>
          <p:cNvPr id="16" name="Online Media 15" title="Agriturismo Italia - Video Ufficiale">
            <a:hlinkClick r:id="" action="ppaction://media"/>
            <a:extLst>
              <a:ext uri="{FF2B5EF4-FFF2-40B4-BE49-F238E27FC236}">
                <a16:creationId xmlns:a16="http://schemas.microsoft.com/office/drawing/2014/main" id="{17CAC8CA-6226-2D4D-3B71-159D9D4A8296}"/>
              </a:ext>
            </a:extLst>
          </p:cNvPr>
          <p:cNvPicPr>
            <a:picLocks noRot="1" noChangeAspect="1"/>
          </p:cNvPicPr>
          <p:nvPr>
            <a:videoFile r:link="rId1"/>
          </p:nvPr>
        </p:nvPicPr>
        <p:blipFill>
          <a:blip r:embed="rId5"/>
          <a:stretch>
            <a:fillRect/>
          </a:stretch>
        </p:blipFill>
        <p:spPr>
          <a:xfrm>
            <a:off x="7406945" y="3804950"/>
            <a:ext cx="3777002" cy="2134011"/>
          </a:xfrm>
          <a:prstGeom prst="rect">
            <a:avLst/>
          </a:prstGeom>
        </p:spPr>
      </p:pic>
      <p:sp>
        <p:nvSpPr>
          <p:cNvPr id="27" name="Slide Number Placeholder 5">
            <a:extLst>
              <a:ext uri="{FF2B5EF4-FFF2-40B4-BE49-F238E27FC236}">
                <a16:creationId xmlns:a16="http://schemas.microsoft.com/office/drawing/2014/main" id="{B50D1979-B6BA-E046-4AE1-1DFF21CC79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Tree>
    <p:extLst>
      <p:ext uri="{BB962C8B-B14F-4D97-AF65-F5344CB8AC3E}">
        <p14:creationId xmlns:p14="http://schemas.microsoft.com/office/powerpoint/2010/main" val="2257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FBFC-F235-70C5-BC10-F4A45D85530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6738E34-4AE6-0306-C554-D70953A569AA}"/>
              </a:ext>
            </a:extLst>
          </p:cNvPr>
          <p:cNvSpPr>
            <a:spLocks noGrp="1"/>
          </p:cNvSpPr>
          <p:nvPr>
            <p:ph type="body" sz="quarter" idx="65"/>
          </p:nvPr>
        </p:nvSpPr>
        <p:spPr/>
        <p:txBody>
          <a:bodyPr/>
          <a:lstStyle/>
          <a:p>
            <a:pPr algn="ctr"/>
            <a:r>
              <a:rPr lang="en-GB" sz="1200"/>
              <a:t>Fotocredits: ECO Resort, Slovenië</a:t>
            </a:r>
          </a:p>
        </p:txBody>
      </p:sp>
      <p:pic>
        <p:nvPicPr>
          <p:cNvPr id="12" name="Picture Placeholder 11" descr="A pond in a grassy area with houses in the background&#10;&#10;AI-generated content may be incorrect.">
            <a:extLst>
              <a:ext uri="{FF2B5EF4-FFF2-40B4-BE49-F238E27FC236}">
                <a16:creationId xmlns:a16="http://schemas.microsoft.com/office/drawing/2014/main" id="{6158CAF0-F535-1F92-6DFF-63725F6315B2}"/>
              </a:ext>
            </a:extLst>
          </p:cNvPr>
          <p:cNvPicPr>
            <a:picLocks noGrp="1" noChangeAspect="1"/>
          </p:cNvPicPr>
          <p:nvPr>
            <p:ph type="pic" sz="quarter" idx="13"/>
          </p:nvPr>
        </p:nvPicPr>
        <p:blipFill>
          <a:blip r:embed="rId2"/>
          <a:srcRect l="5961" r="5961"/>
          <a:stretch>
            <a:fillRect/>
          </a:stretch>
        </p:blipFill>
        <p:spPr/>
      </p:pic>
      <p:sp>
        <p:nvSpPr>
          <p:cNvPr id="5" name="Text Placeholder 3">
            <a:extLst>
              <a:ext uri="{FF2B5EF4-FFF2-40B4-BE49-F238E27FC236}">
                <a16:creationId xmlns:a16="http://schemas.microsoft.com/office/drawing/2014/main" id="{1347A87E-2339-2319-5EA7-FBBDD7EF190B}"/>
              </a:ext>
            </a:extLst>
          </p:cNvPr>
          <p:cNvSpPr txBox="1">
            <a:spLocks/>
          </p:cNvSpPr>
          <p:nvPr/>
        </p:nvSpPr>
        <p:spPr>
          <a:xfrm>
            <a:off x="485146" y="2595195"/>
            <a:ext cx="602905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Milieubewuste accommodaties </a:t>
            </a:r>
          </a:p>
          <a:p>
            <a:pPr>
              <a:lnSpc>
                <a:spcPts val="2340"/>
              </a:lnSpc>
            </a:pPr>
            <a:r>
              <a:rPr lang="en-GB" dirty="0"/>
              <a:t>gebouwd en geëxploiteerd om hun impact </a:t>
            </a:r>
          </a:p>
          <a:p>
            <a:pPr>
              <a:lnSpc>
                <a:spcPts val="2340"/>
              </a:lnSpc>
            </a:pPr>
            <a:r>
              <a:rPr lang="en-GB" dirty="0"/>
              <a:t>op de natuurlijke omgeving te minimaliseren.</a:t>
            </a:r>
          </a:p>
          <a:p>
            <a:pPr>
              <a:lnSpc>
                <a:spcPts val="2340"/>
              </a:lnSpc>
            </a:pPr>
            <a:endParaRPr lang="en-GB" dirty="0"/>
          </a:p>
          <a:p>
            <a:pPr>
              <a:lnSpc>
                <a:spcPts val="2340"/>
              </a:lnSpc>
            </a:pPr>
            <a:r>
              <a:rPr lang="en-GB" b="1" dirty="0">
                <a:solidFill>
                  <a:srgbClr val="EC7C69"/>
                </a:solidFill>
              </a:rPr>
              <a:t>Belangrijkste kenmerken:</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Duurzaamheid: </a:t>
            </a:r>
            <a:r>
              <a:rPr lang="en-GB" dirty="0"/>
              <a:t>toewijding aan het minimaliseren van de impact op het milieu </a:t>
            </a:r>
          </a:p>
          <a:p>
            <a:pPr marL="342900" indent="-342900">
              <a:lnSpc>
                <a:spcPts val="2340"/>
              </a:lnSpc>
              <a:buClr>
                <a:srgbClr val="64AFAF"/>
              </a:buClr>
              <a:buFont typeface="Arial" panose="020B0604020202020204" pitchFamily="34" charset="0"/>
              <a:buChar char="•"/>
            </a:pPr>
            <a:r>
              <a:rPr lang="en-GB" b="1" dirty="0"/>
              <a:t>Locatie: </a:t>
            </a:r>
            <a:r>
              <a:rPr lang="en-GB" dirty="0"/>
              <a:t>Vaak gelegen in afgelegen of   ecologisch belangrijke gebieden</a:t>
            </a:r>
          </a:p>
          <a:p>
            <a:pPr marL="342900" indent="-342900">
              <a:lnSpc>
                <a:spcPts val="2340"/>
              </a:lnSpc>
              <a:buClr>
                <a:srgbClr val="64AFAF"/>
              </a:buClr>
              <a:buFont typeface="Arial" panose="020B0604020202020204" pitchFamily="34" charset="0"/>
              <a:buChar char="•"/>
            </a:pPr>
            <a:r>
              <a:rPr lang="en-GB" b="1" dirty="0"/>
              <a:t>Ontwerp: </a:t>
            </a:r>
            <a:r>
              <a:rPr lang="en-GB" dirty="0"/>
              <a:t>Gebruik van duurzame materialen en            milieuvriendelijk ontwerp </a:t>
            </a:r>
          </a:p>
          <a:p>
            <a:pPr marL="342900" indent="-342900">
              <a:lnSpc>
                <a:spcPts val="2340"/>
              </a:lnSpc>
              <a:buClr>
                <a:srgbClr val="64AFAF"/>
              </a:buClr>
              <a:buFont typeface="Arial" panose="020B0604020202020204" pitchFamily="34" charset="0"/>
              <a:buChar char="•"/>
            </a:pPr>
            <a:r>
              <a:rPr lang="en-GB" b="1" dirty="0"/>
              <a:t>Activiteiten: </a:t>
            </a:r>
            <a:r>
              <a:rPr lang="en-GB" dirty="0"/>
              <a:t>Aanbod van ecotoeristische activiteiten zoals natuurwandelingen, wildspotten en culturele rondleidingen</a:t>
            </a:r>
          </a:p>
          <a:p>
            <a:pPr>
              <a:lnSpc>
                <a:spcPts val="2340"/>
              </a:lnSpc>
              <a:buClr>
                <a:srgbClr val="64AFAF"/>
              </a:buClr>
            </a:pPr>
            <a:r>
              <a:rPr lang="en-GB" dirty="0"/>
              <a:t> </a:t>
            </a:r>
          </a:p>
          <a:p>
            <a:pPr marL="342900" indent="-342900">
              <a:lnSpc>
                <a:spcPts val="2340"/>
              </a:lnSpc>
              <a:buClr>
                <a:srgbClr val="64AFAF"/>
              </a:buClr>
              <a:buFont typeface="Arial" panose="020B0604020202020204" pitchFamily="34" charset="0"/>
              <a:buChar char="•"/>
            </a:pPr>
            <a:endParaRPr lang="en-GB" dirty="0"/>
          </a:p>
        </p:txBody>
      </p:sp>
      <p:sp>
        <p:nvSpPr>
          <p:cNvPr id="6" name="Text Placeholder 6">
            <a:extLst>
              <a:ext uri="{FF2B5EF4-FFF2-40B4-BE49-F238E27FC236}">
                <a16:creationId xmlns:a16="http://schemas.microsoft.com/office/drawing/2014/main" id="{18EEFC0B-3CB2-A2F8-A537-F1F1B8BB4CE5}"/>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Eco-lodges</a:t>
            </a:r>
          </a:p>
          <a:p>
            <a:endParaRPr lang="en-GB" dirty="0"/>
          </a:p>
        </p:txBody>
      </p:sp>
      <p:cxnSp>
        <p:nvCxnSpPr>
          <p:cNvPr id="10" name="Straight Connector 9">
            <a:extLst>
              <a:ext uri="{FF2B5EF4-FFF2-40B4-BE49-F238E27FC236}">
                <a16:creationId xmlns:a16="http://schemas.microsoft.com/office/drawing/2014/main" id="{58256B68-96C5-552E-359A-DD3DB98F8F8B}"/>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E78BABE-D7E1-192A-DE61-D8B30F34BDAD}"/>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Alternatieve accommodatietypes</a:t>
            </a:r>
          </a:p>
        </p:txBody>
      </p:sp>
      <p:sp>
        <p:nvSpPr>
          <p:cNvPr id="17" name="Slide Number Placeholder 5">
            <a:extLst>
              <a:ext uri="{FF2B5EF4-FFF2-40B4-BE49-F238E27FC236}">
                <a16:creationId xmlns:a16="http://schemas.microsoft.com/office/drawing/2014/main" id="{849A0DBD-AA80-A919-3BCB-9CAB8DCACE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Tree>
    <p:extLst>
      <p:ext uri="{BB962C8B-B14F-4D97-AF65-F5344CB8AC3E}">
        <p14:creationId xmlns:p14="http://schemas.microsoft.com/office/powerpoint/2010/main" val="397105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12" name="Picture Placeholder 11" descr="A collage of a room with a ladder and a window&#10;&#10;AI-generated content may be incorrect.">
            <a:extLst>
              <a:ext uri="{FF2B5EF4-FFF2-40B4-BE49-F238E27FC236}">
                <a16:creationId xmlns:a16="http://schemas.microsoft.com/office/drawing/2014/main" id="{DD98A951-8AEF-8F99-5EA0-02D615C38CF4}"/>
              </a:ext>
            </a:extLst>
          </p:cNvPr>
          <p:cNvPicPr>
            <a:picLocks noGrp="1" noChangeAspect="1"/>
          </p:cNvPicPr>
          <p:nvPr>
            <p:ph type="pic" sz="quarter" idx="13"/>
          </p:nvPr>
        </p:nvPicPr>
        <p:blipFill>
          <a:blip r:embed="rId2"/>
          <a:srcRect l="17319" r="17319"/>
          <a:stretch>
            <a:fillRect/>
          </a:stretch>
        </p:blipFill>
        <p:spPr/>
      </p:pic>
      <p:sp>
        <p:nvSpPr>
          <p:cNvPr id="14" name="Text Placeholder 7">
            <a:extLst>
              <a:ext uri="{FF2B5EF4-FFF2-40B4-BE49-F238E27FC236}">
                <a16:creationId xmlns:a16="http://schemas.microsoft.com/office/drawing/2014/main" id="{3F8CB752-9C89-0139-CB1D-8CCE09247B36}"/>
              </a:ext>
            </a:extLst>
          </p:cNvPr>
          <p:cNvSpPr>
            <a:spLocks noGrp="1"/>
          </p:cNvSpPr>
          <p:nvPr>
            <p:ph type="body" sz="quarter" idx="4294967295"/>
          </p:nvPr>
        </p:nvSpPr>
        <p:spPr>
          <a:xfrm rot="16200000">
            <a:off x="9526243" y="4836588"/>
            <a:ext cx="3590366" cy="452458"/>
          </a:xfrm>
          <a:prstGeom prst="rect">
            <a:avLst/>
          </a:prstGeom>
          <a:solidFill>
            <a:srgbClr val="EC7C69"/>
          </a:solidFill>
        </p:spPr>
        <p:txBody>
          <a:bodyPr anchor="ctr"/>
          <a:lstStyle/>
          <a:p>
            <a:pPr marL="0" indent="0" algn="ctr">
              <a:buNone/>
            </a:pPr>
            <a:r>
              <a:rPr lang="en-GB" sz="1200" dirty="0">
                <a:solidFill>
                  <a:schemeClr val="bg1"/>
                </a:solidFill>
              </a:rPr>
              <a:t>Fotocredits: Tree House Wexford, Ierland</a:t>
            </a:r>
          </a:p>
        </p:txBody>
      </p:sp>
      <p:sp>
        <p:nvSpPr>
          <p:cNvPr id="6" name="Text Placeholder 3">
            <a:extLst>
              <a:ext uri="{FF2B5EF4-FFF2-40B4-BE49-F238E27FC236}">
                <a16:creationId xmlns:a16="http://schemas.microsoft.com/office/drawing/2014/main" id="{24B2B82C-F619-705E-32C2-58E89614A171}"/>
              </a:ext>
            </a:extLst>
          </p:cNvPr>
          <p:cNvSpPr txBox="1">
            <a:spLocks/>
          </p:cNvSpPr>
          <p:nvPr/>
        </p:nvSpPr>
        <p:spPr>
          <a:xfrm>
            <a:off x="485146" y="2595195"/>
            <a:ext cx="602905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Unieke accommodaties gebouwd in of rond bomen, die een gevoel van avontuur, afzondering en verbondenheid met de natuur bieden.</a:t>
            </a:r>
          </a:p>
          <a:p>
            <a:pPr>
              <a:lnSpc>
                <a:spcPts val="2340"/>
              </a:lnSpc>
            </a:pPr>
            <a:endParaRPr lang="en-GB" dirty="0"/>
          </a:p>
          <a:p>
            <a:pPr>
              <a:lnSpc>
                <a:spcPts val="2340"/>
              </a:lnSpc>
            </a:pPr>
            <a:r>
              <a:rPr lang="en-GB" b="1" dirty="0">
                <a:solidFill>
                  <a:srgbClr val="EC7C69"/>
                </a:solidFill>
              </a:rPr>
              <a:t>Belangrijkste kenmerken:</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Uniek ontwerp: </a:t>
            </a:r>
            <a:r>
              <a:rPr lang="en-GB" dirty="0"/>
              <a:t>gebouwd tussen de bomen, vaak met gebruik van natuurlijke materialen </a:t>
            </a:r>
          </a:p>
          <a:p>
            <a:pPr marL="342900" indent="-342900">
              <a:lnSpc>
                <a:spcPts val="2340"/>
              </a:lnSpc>
              <a:buClr>
                <a:srgbClr val="64AFAF"/>
              </a:buClr>
              <a:buFont typeface="Arial" panose="020B0604020202020204" pitchFamily="34" charset="0"/>
              <a:buChar char="•"/>
            </a:pPr>
            <a:r>
              <a:rPr lang="en-GB" b="1" dirty="0"/>
              <a:t>Meeslepende natuurervaring</a:t>
            </a:r>
            <a:r>
              <a:rPr lang="en-GB" dirty="0"/>
              <a:t>: unieke verbinding met de natuur</a:t>
            </a:r>
          </a:p>
          <a:p>
            <a:pPr marL="342900" indent="-342900">
              <a:lnSpc>
                <a:spcPts val="2340"/>
              </a:lnSpc>
              <a:buClr>
                <a:srgbClr val="64AFAF"/>
              </a:buClr>
              <a:buFont typeface="Arial" panose="020B0604020202020204" pitchFamily="34" charset="0"/>
              <a:buChar char="•"/>
            </a:pPr>
            <a:r>
              <a:rPr lang="en-GB" b="1" dirty="0"/>
              <a:t>Afzondering en privacy: </a:t>
            </a:r>
            <a:r>
              <a:rPr lang="en-GB" dirty="0"/>
              <a:t>vaak gelegen in afgelegen of bosrijke gebieden.</a:t>
            </a:r>
          </a:p>
          <a:p>
            <a:pPr marL="342900" indent="-342900">
              <a:lnSpc>
                <a:spcPts val="2340"/>
              </a:lnSpc>
              <a:buClr>
                <a:srgbClr val="64AFAF"/>
              </a:buClr>
              <a:buFont typeface="Arial" panose="020B0604020202020204" pitchFamily="34" charset="0"/>
              <a:buChar char="•"/>
            </a:pPr>
            <a:r>
              <a:rPr lang="en-GB" b="1" dirty="0"/>
              <a:t>Avontuur en nieuwigheid: </a:t>
            </a:r>
            <a:r>
              <a:rPr lang="en-GB" dirty="0"/>
              <a:t>aantrekkelijk voor mensen die op zoek zijn naar een uniek uitje</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7" name="Text Placeholder 6">
            <a:extLst>
              <a:ext uri="{FF2B5EF4-FFF2-40B4-BE49-F238E27FC236}">
                <a16:creationId xmlns:a16="http://schemas.microsoft.com/office/drawing/2014/main" id="{908DBF1F-171D-2FAB-52CB-F75920FC2884}"/>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Boomhutten</a:t>
            </a:r>
            <a:endParaRPr lang="en-NL"/>
          </a:p>
        </p:txBody>
      </p:sp>
      <p:cxnSp>
        <p:nvCxnSpPr>
          <p:cNvPr id="8" name="Straight Connector 7">
            <a:extLst>
              <a:ext uri="{FF2B5EF4-FFF2-40B4-BE49-F238E27FC236}">
                <a16:creationId xmlns:a16="http://schemas.microsoft.com/office/drawing/2014/main" id="{A40D7D43-D4BC-87B7-14FC-CA4463B1374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6316300D-56BA-BD51-6455-3AE2FE902726}"/>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Alternatieve accommodatietypes</a:t>
            </a:r>
          </a:p>
        </p:txBody>
      </p:sp>
      <p:sp>
        <p:nvSpPr>
          <p:cNvPr id="19" name="Slide Number Placeholder 5">
            <a:extLst>
              <a:ext uri="{FF2B5EF4-FFF2-40B4-BE49-F238E27FC236}">
                <a16:creationId xmlns:a16="http://schemas.microsoft.com/office/drawing/2014/main" id="{CC607AA9-41D1-6183-1D76-5310E5EB66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3277349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291D-D3D7-DB33-D31A-92CCB1BA0EB7}"/>
            </a:ext>
          </a:extLst>
        </p:cNvPr>
        <p:cNvGrpSpPr/>
        <p:nvPr/>
      </p:nvGrpSpPr>
      <p:grpSpPr>
        <a:xfrm>
          <a:off x="0" y="0"/>
          <a:ext cx="0" cy="0"/>
          <a:chOff x="0" y="0"/>
          <a:chExt cx="0" cy="0"/>
        </a:xfrm>
      </p:grpSpPr>
      <p:pic>
        <p:nvPicPr>
          <p:cNvPr id="8" name="Picture Placeholder 7" descr="A stone building with a stone arch and a stone walkway&#10;&#10;AI-generated content may be incorrect.">
            <a:extLst>
              <a:ext uri="{FF2B5EF4-FFF2-40B4-BE49-F238E27FC236}">
                <a16:creationId xmlns:a16="http://schemas.microsoft.com/office/drawing/2014/main" id="{634B6B2B-940D-9F43-5938-8B46821088E7}"/>
              </a:ext>
            </a:extLst>
          </p:cNvPr>
          <p:cNvPicPr>
            <a:picLocks noGrp="1" noChangeAspect="1"/>
          </p:cNvPicPr>
          <p:nvPr>
            <p:ph type="pic" sz="quarter" idx="13"/>
          </p:nvPr>
        </p:nvPicPr>
        <p:blipFill>
          <a:blip r:embed="rId2"/>
          <a:srcRect l="18561" r="18561"/>
          <a:stretch>
            <a:fillRect/>
          </a:stretch>
        </p:blipFill>
        <p:spPr>
          <a:xfrm>
            <a:off x="7324828" y="2884487"/>
            <a:ext cx="3896842" cy="3973513"/>
          </a:xfrm>
        </p:spPr>
      </p:pic>
      <p:sp>
        <p:nvSpPr>
          <p:cNvPr id="6" name="Text Placeholder 7">
            <a:extLst>
              <a:ext uri="{FF2B5EF4-FFF2-40B4-BE49-F238E27FC236}">
                <a16:creationId xmlns:a16="http://schemas.microsoft.com/office/drawing/2014/main" id="{C739D1AD-7CEA-818E-3E34-1944E41AA695}"/>
              </a:ext>
            </a:extLst>
          </p:cNvPr>
          <p:cNvSpPr>
            <a:spLocks noGrp="1"/>
          </p:cNvSpPr>
          <p:nvPr>
            <p:ph type="body" sz="quarter" idx="4294967295"/>
          </p:nvPr>
        </p:nvSpPr>
        <p:spPr>
          <a:xfrm rot="16200000">
            <a:off x="9575694" y="4759565"/>
            <a:ext cx="3744411" cy="452458"/>
          </a:xfrm>
          <a:prstGeom prst="rect">
            <a:avLst/>
          </a:prstGeom>
          <a:solidFill>
            <a:srgbClr val="EC7C69"/>
          </a:solidFill>
        </p:spPr>
        <p:txBody>
          <a:bodyPr anchor="ctr"/>
          <a:lstStyle/>
          <a:p>
            <a:pPr marL="0" indent="0" algn="ctr">
              <a:buNone/>
            </a:pPr>
            <a:r>
              <a:rPr lang="en-GB" sz="1200" dirty="0">
                <a:solidFill>
                  <a:schemeClr val="bg1"/>
                </a:solidFill>
              </a:rPr>
              <a:t>Fotocredits: Albergo </a:t>
            </a:r>
            <a:r>
              <a:rPr lang="en-GB" sz="1200" dirty="0" err="1">
                <a:solidFill>
                  <a:schemeClr val="bg1"/>
                </a:solidFill>
              </a:rPr>
              <a:t>Diffuso Sextantio</a:t>
            </a:r>
            <a:r>
              <a:rPr lang="en-GB" sz="1200" dirty="0">
                <a:solidFill>
                  <a:schemeClr val="bg1"/>
                </a:solidFill>
              </a:rPr>
              <a:t>, Italië </a:t>
            </a:r>
          </a:p>
        </p:txBody>
      </p:sp>
      <p:sp>
        <p:nvSpPr>
          <p:cNvPr id="7" name="Text Placeholder 3">
            <a:extLst>
              <a:ext uri="{FF2B5EF4-FFF2-40B4-BE49-F238E27FC236}">
                <a16:creationId xmlns:a16="http://schemas.microsoft.com/office/drawing/2014/main" id="{E657E41E-FDBC-59A9-C53B-D506162E6525}"/>
              </a:ext>
            </a:extLst>
          </p:cNvPr>
          <p:cNvSpPr txBox="1">
            <a:spLocks/>
          </p:cNvSpPr>
          <p:nvPr/>
        </p:nvSpPr>
        <p:spPr>
          <a:xfrm>
            <a:off x="485146" y="2595195"/>
            <a:ext cx="6734342"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Een concept waarbij kamers en voorzieningen verspreid zijn over meerdere gebouwen in een klein historisch dorp of stadje, maar als één hotel worden beheerd.</a:t>
            </a:r>
          </a:p>
          <a:p>
            <a:pPr>
              <a:lnSpc>
                <a:spcPts val="2340"/>
              </a:lnSpc>
            </a:pPr>
            <a:endParaRPr lang="en-GB" dirty="0"/>
          </a:p>
          <a:p>
            <a:pPr>
              <a:lnSpc>
                <a:spcPts val="2340"/>
              </a:lnSpc>
            </a:pPr>
            <a:r>
              <a:rPr lang="en-GB" b="1" dirty="0">
                <a:solidFill>
                  <a:srgbClr val="EC7C69"/>
                </a:solidFill>
              </a:rPr>
              <a:t>Belangrijkste kenmerken:</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Integratie in de gemeenschap: </a:t>
            </a:r>
            <a:r>
              <a:rPr lang="en-GB" dirty="0"/>
              <a:t>Gasten verblijven in gerestaureerde gebouwen verspreid over het dorp</a:t>
            </a:r>
          </a:p>
          <a:p>
            <a:pPr marL="342900" indent="-342900">
              <a:lnSpc>
                <a:spcPts val="2340"/>
              </a:lnSpc>
              <a:buClr>
                <a:srgbClr val="64AFAF"/>
              </a:buClr>
              <a:buFont typeface="Arial" panose="020B0604020202020204" pitchFamily="34" charset="0"/>
              <a:buChar char="•"/>
            </a:pPr>
            <a:r>
              <a:rPr lang="en-GB" b="1" dirty="0"/>
              <a:t>Behoud van erfgoed: </a:t>
            </a:r>
            <a:r>
              <a:rPr lang="en-GB" dirty="0"/>
              <a:t>Restauratie van historische gebouwen</a:t>
            </a:r>
          </a:p>
          <a:p>
            <a:pPr marL="342900" indent="-342900">
              <a:lnSpc>
                <a:spcPts val="2340"/>
              </a:lnSpc>
              <a:buClr>
                <a:srgbClr val="64AFAF"/>
              </a:buClr>
              <a:buFont typeface="Arial" panose="020B0604020202020204" pitchFamily="34" charset="0"/>
              <a:buChar char="•"/>
            </a:pPr>
            <a:r>
              <a:rPr lang="en-GB" b="1" dirty="0"/>
              <a:t>Gecentraliseerd beheer: </a:t>
            </a:r>
            <a:r>
              <a:rPr lang="en-GB" dirty="0"/>
              <a:t>beheerd als één accommodatie met een centrale eenheid</a:t>
            </a:r>
          </a:p>
          <a:p>
            <a:pPr marL="342900" indent="-342900">
              <a:lnSpc>
                <a:spcPts val="2340"/>
              </a:lnSpc>
              <a:buClr>
                <a:srgbClr val="64AFAF"/>
              </a:buClr>
              <a:buFont typeface="Arial" panose="020B0604020202020204" pitchFamily="34" charset="0"/>
              <a:buChar char="•"/>
            </a:pPr>
            <a:r>
              <a:rPr lang="en-GB" b="1" dirty="0"/>
              <a:t>Ondersteuning van de lokale economie: </a:t>
            </a:r>
            <a:r>
              <a:rPr lang="en-GB" dirty="0"/>
              <a:t>komt de lokale economie ten goede door gasten aan te moedigen gebruik te maken van lokale bedrijven.</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9" name="Text Placeholder 6">
            <a:extLst>
              <a:ext uri="{FF2B5EF4-FFF2-40B4-BE49-F238E27FC236}">
                <a16:creationId xmlns:a16="http://schemas.microsoft.com/office/drawing/2014/main" id="{2AE8C9F8-0A6C-AE90-6F31-5F0714ABEA14}"/>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Verspreide </a:t>
            </a:r>
            <a:r>
              <a:rPr lang="it-IT" dirty="0"/>
              <a:t>hotels</a:t>
            </a:r>
            <a:endParaRPr lang="en-NL"/>
          </a:p>
        </p:txBody>
      </p:sp>
      <p:cxnSp>
        <p:nvCxnSpPr>
          <p:cNvPr id="10" name="Straight Connector 9">
            <a:extLst>
              <a:ext uri="{FF2B5EF4-FFF2-40B4-BE49-F238E27FC236}">
                <a16:creationId xmlns:a16="http://schemas.microsoft.com/office/drawing/2014/main" id="{989CB39D-DF4B-B877-624F-7BE47AD7014A}"/>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5C6E7F28-A300-0DBB-B9ED-DFB0561C755E}"/>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Alternatieve accommodatietypes</a:t>
            </a:r>
          </a:p>
        </p:txBody>
      </p:sp>
      <p:sp>
        <p:nvSpPr>
          <p:cNvPr id="19" name="Slide Number Placeholder 5">
            <a:extLst>
              <a:ext uri="{FF2B5EF4-FFF2-40B4-BE49-F238E27FC236}">
                <a16:creationId xmlns:a16="http://schemas.microsoft.com/office/drawing/2014/main" id="{EAB2F97A-09DB-5B15-EB88-C17DA8844F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19584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86929-B04F-C338-9FA8-CE92A101F1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4972FF0-EB74-2417-A386-2B33DD0A95F0}"/>
              </a:ext>
            </a:extLst>
          </p:cNvPr>
          <p:cNvSpPr>
            <a:spLocks noGrp="1"/>
          </p:cNvSpPr>
          <p:nvPr>
            <p:ph type="body" sz="quarter" idx="65"/>
          </p:nvPr>
        </p:nvSpPr>
        <p:spPr/>
        <p:txBody>
          <a:bodyPr/>
          <a:lstStyle/>
          <a:p>
            <a:pPr algn="ctr"/>
            <a:r>
              <a:rPr lang="en-GB" sz="1200" dirty="0"/>
              <a:t>Fotocredits: Woonboot, Elisabeth, Leeuwarden, Nederland</a:t>
            </a:r>
          </a:p>
        </p:txBody>
      </p:sp>
      <p:pic>
        <p:nvPicPr>
          <p:cNvPr id="6" name="Picture Placeholder 5" descr="A boat on the water&#10;&#10;AI-generated content may be incorrect.">
            <a:extLst>
              <a:ext uri="{FF2B5EF4-FFF2-40B4-BE49-F238E27FC236}">
                <a16:creationId xmlns:a16="http://schemas.microsoft.com/office/drawing/2014/main" id="{4BD0ABA1-FA73-ACF1-9FA1-6339BB5A15A8}"/>
              </a:ext>
            </a:extLst>
          </p:cNvPr>
          <p:cNvPicPr>
            <a:picLocks noGrp="1" noChangeAspect="1"/>
          </p:cNvPicPr>
          <p:nvPr>
            <p:ph type="pic" sz="quarter" idx="13"/>
          </p:nvPr>
        </p:nvPicPr>
        <p:blipFill>
          <a:blip r:embed="rId2"/>
          <a:srcRect l="1217" r="1217"/>
          <a:stretch>
            <a:fillRect/>
          </a:stretch>
        </p:blipFill>
        <p:spPr/>
      </p:pic>
      <p:sp>
        <p:nvSpPr>
          <p:cNvPr id="5" name="Text Placeholder 3">
            <a:extLst>
              <a:ext uri="{FF2B5EF4-FFF2-40B4-BE49-F238E27FC236}">
                <a16:creationId xmlns:a16="http://schemas.microsoft.com/office/drawing/2014/main" id="{630EB83C-8929-9CCB-5D42-9A2646E6F95A}"/>
              </a:ext>
            </a:extLst>
          </p:cNvPr>
          <p:cNvSpPr txBox="1">
            <a:spLocks/>
          </p:cNvSpPr>
          <p:nvPr/>
        </p:nvSpPr>
        <p:spPr>
          <a:xfrm>
            <a:off x="485146" y="2595195"/>
            <a:ext cx="5783983"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Accommodatie op een boot, voor een unieke ervaring op het water, variërend van kleine, eenvoudige boten tot luxe, volledig uitgeruste drijvende woningen.</a:t>
            </a:r>
          </a:p>
          <a:p>
            <a:pPr>
              <a:lnSpc>
                <a:spcPts val="2340"/>
              </a:lnSpc>
            </a:pPr>
            <a:endParaRPr lang="en-GB" dirty="0"/>
          </a:p>
          <a:p>
            <a:pPr>
              <a:lnSpc>
                <a:spcPts val="2340"/>
              </a:lnSpc>
            </a:pPr>
            <a:r>
              <a:rPr lang="en-GB" b="1" dirty="0">
                <a:solidFill>
                  <a:srgbClr val="EC7C69"/>
                </a:solidFill>
              </a:rPr>
              <a:t>Belangrijkste kenmerken:</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Unieke ervaring: </a:t>
            </a:r>
            <a:r>
              <a:rPr lang="en-GB" dirty="0"/>
              <a:t>Leven op het water.</a:t>
            </a:r>
          </a:p>
          <a:p>
            <a:pPr marL="342900" indent="-342900">
              <a:lnSpc>
                <a:spcPts val="2340"/>
              </a:lnSpc>
              <a:buClr>
                <a:srgbClr val="64AFAF"/>
              </a:buClr>
              <a:buFont typeface="Arial" panose="020B0604020202020204" pitchFamily="34" charset="0"/>
              <a:buChar char="•"/>
            </a:pPr>
            <a:r>
              <a:rPr lang="en-GB" b="1" dirty="0"/>
              <a:t>Toegang </a:t>
            </a:r>
            <a:r>
              <a:rPr lang="en-GB" dirty="0"/>
              <a:t>tot</a:t>
            </a:r>
            <a:r>
              <a:rPr lang="en-GB" b="1" dirty="0"/>
              <a:t> het water: </a:t>
            </a:r>
            <a:r>
              <a:rPr lang="en-GB" dirty="0"/>
              <a:t>directe toegang tot wateractiviteiten </a:t>
            </a:r>
            <a:r>
              <a:rPr lang="en-GB" b="1" dirty="0"/>
              <a:t>Prachtig uitzicht: </a:t>
            </a:r>
            <a:r>
              <a:rPr lang="en-GB" dirty="0"/>
              <a:t>adembenemend uitzicht op de omliggende waterwegen en landschappen.</a:t>
            </a:r>
          </a:p>
          <a:p>
            <a:pPr marL="342900" indent="-342900">
              <a:lnSpc>
                <a:spcPts val="2340"/>
              </a:lnSpc>
              <a:buClr>
                <a:srgbClr val="64AFAF"/>
              </a:buClr>
              <a:buFont typeface="Arial" panose="020B0604020202020204" pitchFamily="34" charset="0"/>
              <a:buChar char="•"/>
            </a:pPr>
            <a:r>
              <a:rPr lang="en-GB" b="1" dirty="0"/>
              <a:t>Variatie: </a:t>
            </a:r>
            <a:r>
              <a:rPr lang="en-GB" dirty="0"/>
              <a:t>variërend van eenvoudige, budgetvriendelijke boten tot luxe, volledig uitgeruste drijvende woningen.</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0" name="Text Placeholder 6">
            <a:extLst>
              <a:ext uri="{FF2B5EF4-FFF2-40B4-BE49-F238E27FC236}">
                <a16:creationId xmlns:a16="http://schemas.microsoft.com/office/drawing/2014/main" id="{4C621238-CD14-1E2D-6A02-7FDE8DA74599}"/>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Woonboten</a:t>
            </a:r>
          </a:p>
        </p:txBody>
      </p:sp>
      <p:cxnSp>
        <p:nvCxnSpPr>
          <p:cNvPr id="11" name="Straight Connector 10">
            <a:extLst>
              <a:ext uri="{FF2B5EF4-FFF2-40B4-BE49-F238E27FC236}">
                <a16:creationId xmlns:a16="http://schemas.microsoft.com/office/drawing/2014/main" id="{230DA535-541D-D8B6-1621-A7287FF3A8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2DF2182F-EE43-FE9E-BC51-DAC64E27CF5D}"/>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Alternatieve accommodatietypes</a:t>
            </a:r>
          </a:p>
        </p:txBody>
      </p:sp>
      <p:sp>
        <p:nvSpPr>
          <p:cNvPr id="17" name="Slide Number Placeholder 5">
            <a:extLst>
              <a:ext uri="{FF2B5EF4-FFF2-40B4-BE49-F238E27FC236}">
                <a16:creationId xmlns:a16="http://schemas.microsoft.com/office/drawing/2014/main" id="{7D57DCD1-2B53-DDFA-6209-CDDC78CCEBA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98309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DC47D-BEBA-ACAE-ADAF-8E11E28CA42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63DE967-38E0-E567-5027-F25CF6FCD395}"/>
              </a:ext>
            </a:extLst>
          </p:cNvPr>
          <p:cNvSpPr>
            <a:spLocks noGrp="1"/>
          </p:cNvSpPr>
          <p:nvPr>
            <p:ph type="body" sz="quarter" idx="65"/>
          </p:nvPr>
        </p:nvSpPr>
        <p:spPr/>
        <p:txBody>
          <a:bodyPr/>
          <a:lstStyle/>
          <a:p>
            <a:pPr algn="ctr"/>
            <a:r>
              <a:rPr lang="en-GB" sz="1200" dirty="0"/>
              <a:t>Fotocredits: Alibi Hostel, Leeuwarden</a:t>
            </a:r>
          </a:p>
        </p:txBody>
      </p:sp>
      <p:pic>
        <p:nvPicPr>
          <p:cNvPr id="17" name="Picture Placeholder 16" descr="A room with a table and chairs&#10;&#10;AI-generated content may be incorrect.">
            <a:extLst>
              <a:ext uri="{FF2B5EF4-FFF2-40B4-BE49-F238E27FC236}">
                <a16:creationId xmlns:a16="http://schemas.microsoft.com/office/drawing/2014/main" id="{C5820BE2-019F-618E-CD70-3BEA7F36767F}"/>
              </a:ext>
            </a:extLst>
          </p:cNvPr>
          <p:cNvPicPr>
            <a:picLocks noGrp="1" noChangeAspect="1"/>
          </p:cNvPicPr>
          <p:nvPr>
            <p:ph type="pic" sz="quarter" idx="13"/>
          </p:nvPr>
        </p:nvPicPr>
        <p:blipFill>
          <a:blip r:embed="rId2"/>
          <a:srcRect t="2109" b="2109"/>
          <a:stretch>
            <a:fillRect/>
          </a:stretch>
        </p:blipFill>
        <p:spPr/>
      </p:pic>
      <p:sp>
        <p:nvSpPr>
          <p:cNvPr id="6" name="Slide Number Placeholder 5">
            <a:extLst>
              <a:ext uri="{FF2B5EF4-FFF2-40B4-BE49-F238E27FC236}">
                <a16:creationId xmlns:a16="http://schemas.microsoft.com/office/drawing/2014/main" id="{8983B0CA-B1A4-3B95-3701-885B0A12AFB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10" name="Text Placeholder 3">
            <a:extLst>
              <a:ext uri="{FF2B5EF4-FFF2-40B4-BE49-F238E27FC236}">
                <a16:creationId xmlns:a16="http://schemas.microsoft.com/office/drawing/2014/main" id="{057585D8-A0DC-2541-BD1E-225D59673F28}"/>
              </a:ext>
            </a:extLst>
          </p:cNvPr>
          <p:cNvSpPr txBox="1">
            <a:spLocks/>
          </p:cNvSpPr>
          <p:nvPr/>
        </p:nvSpPr>
        <p:spPr>
          <a:xfrm>
            <a:off x="485146" y="2595195"/>
            <a:ext cx="6305619"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Budgetvriendelijke accommodatie met slaapzalen en gemeenschappelijke ruimtes om te socializen.</a:t>
            </a:r>
          </a:p>
          <a:p>
            <a:pPr>
              <a:lnSpc>
                <a:spcPts val="2340"/>
              </a:lnSpc>
            </a:pPr>
            <a:endParaRPr lang="en-GB" dirty="0"/>
          </a:p>
          <a:p>
            <a:pPr>
              <a:lnSpc>
                <a:spcPts val="2340"/>
              </a:lnSpc>
            </a:pPr>
            <a:r>
              <a:rPr lang="en-GB" b="1" dirty="0">
                <a:solidFill>
                  <a:srgbClr val="EC7C69"/>
                </a:solidFill>
              </a:rPr>
              <a:t>Belangrijkste kenmerken:</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Slaapzaalachtige kamers: </a:t>
            </a:r>
            <a:r>
              <a:rPr lang="en-GB" dirty="0"/>
              <a:t>gedeelde kamers met stapelbedden</a:t>
            </a:r>
          </a:p>
          <a:p>
            <a:pPr marL="342900" indent="-342900">
              <a:lnSpc>
                <a:spcPts val="2340"/>
              </a:lnSpc>
              <a:buClr>
                <a:srgbClr val="64AFAF"/>
              </a:buClr>
              <a:buFont typeface="Arial" panose="020B0604020202020204" pitchFamily="34" charset="0"/>
              <a:buChar char="•"/>
            </a:pPr>
            <a:r>
              <a:rPr lang="en-GB" b="1" dirty="0"/>
              <a:t>Gemeenschappelijke ruimtes: </a:t>
            </a:r>
            <a:r>
              <a:rPr lang="en-GB" dirty="0"/>
              <a:t>gemeenschappelijke ruimtes zoals lounges, keukens en speelkamers </a:t>
            </a:r>
          </a:p>
          <a:p>
            <a:pPr marL="342900" indent="-342900">
              <a:lnSpc>
                <a:spcPts val="2340"/>
              </a:lnSpc>
              <a:buClr>
                <a:srgbClr val="64AFAF"/>
              </a:buClr>
              <a:buFont typeface="Arial" panose="020B0604020202020204" pitchFamily="34" charset="0"/>
              <a:buChar char="•"/>
            </a:pPr>
            <a:r>
              <a:rPr lang="en-GB" b="1" dirty="0"/>
              <a:t>Budgetvriendelijk: </a:t>
            </a:r>
            <a:r>
              <a:rPr lang="en-GB" dirty="0"/>
              <a:t>aantrekkelijke optie voor jonge budgetreizigers.</a:t>
            </a:r>
          </a:p>
          <a:p>
            <a:pPr marL="342900" indent="-342900">
              <a:lnSpc>
                <a:spcPts val="2340"/>
              </a:lnSpc>
              <a:buClr>
                <a:srgbClr val="64AFAF"/>
              </a:buClr>
              <a:buFont typeface="Arial" panose="020B0604020202020204" pitchFamily="34" charset="0"/>
              <a:buChar char="•"/>
            </a:pPr>
            <a:r>
              <a:rPr lang="en-GB" b="1" dirty="0"/>
              <a:t>Sociale sfeer: </a:t>
            </a:r>
            <a:r>
              <a:rPr lang="en-GB" dirty="0"/>
              <a:t>Levendige en sociale omgeving, waardoor het gemakkelijk is om andere reizigers te ontmoeten.</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1" name="Text Placeholder 6">
            <a:extLst>
              <a:ext uri="{FF2B5EF4-FFF2-40B4-BE49-F238E27FC236}">
                <a16:creationId xmlns:a16="http://schemas.microsoft.com/office/drawing/2014/main" id="{CE41DFD8-0DEF-99C2-C4BA-D0423CB2BEE3}"/>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Hostels</a:t>
            </a:r>
          </a:p>
        </p:txBody>
      </p:sp>
      <p:cxnSp>
        <p:nvCxnSpPr>
          <p:cNvPr id="12" name="Straight Connector 11">
            <a:extLst>
              <a:ext uri="{FF2B5EF4-FFF2-40B4-BE49-F238E27FC236}">
                <a16:creationId xmlns:a16="http://schemas.microsoft.com/office/drawing/2014/main" id="{10A89BBC-8862-AFCB-8F49-83D57C9C2BC7}"/>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3E48A22A-B7D8-269B-BFC4-7B16A3F3768F}"/>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Alternatieve accommodatietypes</a:t>
            </a:r>
          </a:p>
        </p:txBody>
      </p:sp>
    </p:spTree>
    <p:extLst>
      <p:ext uri="{BB962C8B-B14F-4D97-AF65-F5344CB8AC3E}">
        <p14:creationId xmlns:p14="http://schemas.microsoft.com/office/powerpoint/2010/main" val="2008365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7D32-4986-ACAD-4B21-EAED22CE7794}"/>
            </a:ext>
          </a:extLst>
        </p:cNvPr>
        <p:cNvGrpSpPr/>
        <p:nvPr/>
      </p:nvGrpSpPr>
      <p:grpSpPr>
        <a:xfrm>
          <a:off x="0" y="0"/>
          <a:ext cx="0" cy="0"/>
          <a:chOff x="0" y="0"/>
          <a:chExt cx="0" cy="0"/>
        </a:xfrm>
      </p:grpSpPr>
      <p:sp>
        <p:nvSpPr>
          <p:cNvPr id="11" name="Text Placeholder 4">
            <a:extLst>
              <a:ext uri="{FF2B5EF4-FFF2-40B4-BE49-F238E27FC236}">
                <a16:creationId xmlns:a16="http://schemas.microsoft.com/office/drawing/2014/main" id="{EF508E97-9DED-B3EB-83ED-9087C365F81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12" name="Text Placeholder 5">
            <a:extLst>
              <a:ext uri="{FF2B5EF4-FFF2-40B4-BE49-F238E27FC236}">
                <a16:creationId xmlns:a16="http://schemas.microsoft.com/office/drawing/2014/main" id="{730418E8-B5C3-DD49-1778-9F4E946B1AE6}"/>
              </a:ext>
            </a:extLst>
          </p:cNvPr>
          <p:cNvSpPr>
            <a:spLocks noGrp="1"/>
          </p:cNvSpPr>
          <p:nvPr>
            <p:ph type="body" sz="quarter" idx="19"/>
          </p:nvPr>
        </p:nvSpPr>
        <p:spPr>
          <a:xfrm>
            <a:off x="423358" y="941779"/>
            <a:ext cx="1197303" cy="385564"/>
          </a:xfrm>
        </p:spPr>
        <p:txBody>
          <a:bodyPr/>
          <a:lstStyle/>
          <a:p>
            <a:r>
              <a:rPr lang="en-US" dirty="0"/>
              <a:t>02</a:t>
            </a:r>
          </a:p>
        </p:txBody>
      </p:sp>
      <p:sp>
        <p:nvSpPr>
          <p:cNvPr id="13" name="Text Placeholder 6">
            <a:extLst>
              <a:ext uri="{FF2B5EF4-FFF2-40B4-BE49-F238E27FC236}">
                <a16:creationId xmlns:a16="http://schemas.microsoft.com/office/drawing/2014/main" id="{A4D7F45F-7067-C556-405C-CE9DA8B4A3C4}"/>
              </a:ext>
            </a:extLst>
          </p:cNvPr>
          <p:cNvSpPr txBox="1">
            <a:spLocks/>
          </p:cNvSpPr>
          <p:nvPr/>
        </p:nvSpPr>
        <p:spPr>
          <a:xfrm>
            <a:off x="4061012" y="732734"/>
            <a:ext cx="731520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a:t>De groeiende vraag, flexibiliteit in vorm en goedkope opzet tonen de commerciële aantrekkingskracht van alternatieve accommodaties aan.</a:t>
            </a:r>
          </a:p>
          <a:p>
            <a:pPr>
              <a:lnSpc>
                <a:spcPts val="2960"/>
              </a:lnSpc>
            </a:pPr>
            <a:endParaRPr lang="en-US" sz="2800" dirty="0"/>
          </a:p>
        </p:txBody>
      </p:sp>
      <p:sp>
        <p:nvSpPr>
          <p:cNvPr id="14" name="Text Placeholder 3">
            <a:extLst>
              <a:ext uri="{FF2B5EF4-FFF2-40B4-BE49-F238E27FC236}">
                <a16:creationId xmlns:a16="http://schemas.microsoft.com/office/drawing/2014/main" id="{A0DABD0D-BB06-5F92-B394-534EBE4C2F7D}"/>
              </a:ext>
            </a:extLst>
          </p:cNvPr>
          <p:cNvSpPr txBox="1">
            <a:spLocks/>
          </p:cNvSpPr>
          <p:nvPr/>
        </p:nvSpPr>
        <p:spPr>
          <a:xfrm>
            <a:off x="4061012" y="2541493"/>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latin typeface="Calibri"/>
                <a:ea typeface="Calibri"/>
                <a:cs typeface="Calibri"/>
              </a:rPr>
              <a:t>Ontdek de groeiende markt voor alternatieve accommodaties en zie hoe ondernemers kunnen profiteren van de toenemende vraag naar unieke reiservaringen. </a:t>
            </a:r>
          </a:p>
          <a:p>
            <a:pPr>
              <a:lnSpc>
                <a:spcPts val="2340"/>
              </a:lnSpc>
            </a:pPr>
            <a:endParaRPr lang="en-GB" dirty="0">
              <a:latin typeface="Calibri"/>
              <a:ea typeface="Calibri"/>
              <a:cs typeface="Calibri"/>
            </a:endParaRPr>
          </a:p>
          <a:p>
            <a:pPr>
              <a:lnSpc>
                <a:spcPts val="2340"/>
              </a:lnSpc>
            </a:pPr>
            <a:r>
              <a:rPr lang="en-GB" dirty="0">
                <a:latin typeface="Calibri"/>
                <a:ea typeface="Calibri"/>
                <a:cs typeface="Calibri"/>
              </a:rPr>
              <a:t>Van eco-lodges tot glamping-locaties: alternatieve accommodaties stellen bedrijven in staat hun aanbod af te stemmen op specifieke doelmarkten. </a:t>
            </a:r>
          </a:p>
          <a:p>
            <a:pPr>
              <a:lnSpc>
                <a:spcPts val="2340"/>
              </a:lnSpc>
            </a:pPr>
            <a:endParaRPr lang="en-GB" dirty="0">
              <a:latin typeface="Calibri"/>
              <a:ea typeface="Calibri"/>
              <a:cs typeface="Calibri"/>
            </a:endParaRPr>
          </a:p>
          <a:p>
            <a:pPr>
              <a:lnSpc>
                <a:spcPts val="2340"/>
              </a:lnSpc>
            </a:pPr>
            <a:r>
              <a:rPr lang="en-GB" dirty="0">
                <a:latin typeface="Calibri"/>
                <a:ea typeface="Calibri"/>
                <a:cs typeface="Calibri"/>
              </a:rPr>
              <a:t>Potentieel lagere opstartkosten dankzij het hergebruik van bestaande ruimtes en de implementatie van slimme kostenbeheerstrategieën benadrukken de commerciële voordelen van alternatieve accommodatieprojecten.</a:t>
            </a:r>
          </a:p>
          <a:p>
            <a:pPr>
              <a:lnSpc>
                <a:spcPts val="2340"/>
              </a:lnSpc>
            </a:pPr>
            <a:endParaRPr lang="en-GB" dirty="0"/>
          </a:p>
        </p:txBody>
      </p:sp>
      <p:sp>
        <p:nvSpPr>
          <p:cNvPr id="19" name="Slide Number Placeholder 5">
            <a:extLst>
              <a:ext uri="{FF2B5EF4-FFF2-40B4-BE49-F238E27FC236}">
                <a16:creationId xmlns:a16="http://schemas.microsoft.com/office/drawing/2014/main" id="{78F7DD8F-1F86-8835-DB4D-A9C6D86365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1226777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Fotocredits: </a:t>
            </a:r>
          </a:p>
          <a:p>
            <a:pPr algn="ctr"/>
            <a:r>
              <a:rPr lang="en-GB" sz="1200" dirty="0"/>
              <a:t>Bed </a:t>
            </a:r>
            <a:r>
              <a:rPr lang="en-GB" sz="1200" dirty="0" err="1"/>
              <a:t>&amp; </a:t>
            </a:r>
            <a:r>
              <a:rPr lang="en-GB" sz="1200" dirty="0"/>
              <a:t>Breakfast </a:t>
            </a:r>
            <a:r>
              <a:rPr lang="en-GB" sz="1200" dirty="0" err="1"/>
              <a:t>motorschip </a:t>
            </a:r>
            <a:r>
              <a:rPr lang="en-GB" sz="1200" dirty="0"/>
              <a:t>Elisabeth, Leeuwarden</a:t>
            </a:r>
          </a:p>
        </p:txBody>
      </p:sp>
      <p:pic>
        <p:nvPicPr>
          <p:cNvPr id="12" name="Picture Placeholder 11" descr="A boat on the water&#10;&#10;AI-generated content may be incorrect.">
            <a:extLst>
              <a:ext uri="{FF2B5EF4-FFF2-40B4-BE49-F238E27FC236}">
                <a16:creationId xmlns:a16="http://schemas.microsoft.com/office/drawing/2014/main" id="{9D6D065C-489C-E91C-5909-299E9D20D75A}"/>
              </a:ext>
            </a:extLst>
          </p:cNvPr>
          <p:cNvPicPr>
            <a:picLocks noGrp="1" noChangeAspect="1"/>
          </p:cNvPicPr>
          <p:nvPr>
            <p:ph type="pic" sz="quarter" idx="10"/>
          </p:nvPr>
        </p:nvPicPr>
        <p:blipFill rotWithShape="1">
          <a:blip r:embed="rId2"/>
          <a:srcRect l="6533" r="6533"/>
          <a:stretch/>
        </p:blipFill>
        <p:spPr>
          <a:xfrm>
            <a:off x="391600" y="-1"/>
            <a:ext cx="3423163" cy="2457107"/>
          </a:xfrm>
        </p:spPr>
      </p:pic>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 opkomst van alternatieve accommodaties</a:t>
            </a:r>
          </a:p>
          <a:p>
            <a:endParaRPr lang="en-GB" dirty="0"/>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Surf mee op de golf: de boom in alternatieve accommodaties</a:t>
            </a:r>
          </a:p>
          <a:p>
            <a:pPr>
              <a:lnSpc>
                <a:spcPts val="3620"/>
              </a:lnSpc>
            </a:pPr>
            <a:endParaRPr lang="en-GB" dirty="0"/>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543702"/>
            <a:ext cx="7320950"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000" dirty="0"/>
              <a:t>Marktgegevens wijzen op een stijgende vraag naar alternatieven voor traditionele hotels, wat interessante kansen biedt voor ondernemers. Denk er eens over na: meer mensen die op zoek zijn naar een cool verblijf betekent meer kansen voor u om een succesvol bedrijf op te zetten!</a:t>
            </a:r>
          </a:p>
          <a:p>
            <a:pPr>
              <a:lnSpc>
                <a:spcPts val="2340"/>
              </a:lnSpc>
            </a:pPr>
            <a:endParaRPr lang="en-GB" sz="2000" dirty="0"/>
          </a:p>
          <a:p>
            <a:pPr>
              <a:lnSpc>
                <a:spcPts val="2340"/>
              </a:lnSpc>
            </a:pPr>
            <a:r>
              <a:rPr lang="en-GB" sz="2000" b="1" dirty="0">
                <a:solidFill>
                  <a:srgbClr val="EC7C69"/>
                </a:solidFill>
              </a:rPr>
              <a:t>Redenen: </a:t>
            </a:r>
            <a:endParaRPr lang="en-GB" sz="2000" dirty="0"/>
          </a:p>
          <a:p>
            <a:pPr marL="342900" indent="-342900">
              <a:lnSpc>
                <a:spcPts val="2340"/>
              </a:lnSpc>
              <a:buClr>
                <a:srgbClr val="459597"/>
              </a:buClr>
              <a:buFont typeface="Arial" panose="020B0604020202020204" pitchFamily="34" charset="0"/>
              <a:buChar char="•"/>
            </a:pPr>
            <a:r>
              <a:rPr lang="en-GB" sz="2000" b="1" dirty="0"/>
              <a:t>De opkomst van remote workations</a:t>
            </a:r>
            <a:r>
              <a:rPr lang="en-GB" sz="2000" dirty="0"/>
              <a:t>. Werknemers/reizigers zijn steeds vaker op zoek naar </a:t>
            </a:r>
            <a:r>
              <a:rPr lang="en-GB" sz="2000" b="1" dirty="0"/>
              <a:t>afgelegen locaties </a:t>
            </a:r>
            <a:r>
              <a:rPr lang="en-GB" sz="2000" dirty="0"/>
              <a:t>waar ze </a:t>
            </a:r>
            <a:r>
              <a:rPr lang="en-GB" sz="2000" b="1" dirty="0"/>
              <a:t>zaken en vrije tijd </a:t>
            </a:r>
            <a:r>
              <a:rPr lang="en-GB" sz="2000" dirty="0"/>
              <a:t>kunnen </a:t>
            </a:r>
            <a:r>
              <a:rPr lang="en-GB" sz="2000" b="1" dirty="0"/>
              <a:t>combineren</a:t>
            </a:r>
            <a:r>
              <a:rPr lang="en-GB" sz="2000" dirty="0"/>
              <a:t>. Daarom worden kustresorts en </a:t>
            </a:r>
            <a:r>
              <a:rPr lang="en-GB" sz="2000" b="1" dirty="0"/>
              <a:t>middeleeuwse dorpjes op heuveltoppen verspreid over het Europese platteland </a:t>
            </a:r>
            <a:r>
              <a:rPr lang="en-GB" sz="2000" dirty="0"/>
              <a:t>de 'place to be'. </a:t>
            </a:r>
            <a:r>
              <a:rPr lang="en-GB" sz="2000" b="1" dirty="0"/>
              <a:t>De schoonheid van de natuur herontdekken. </a:t>
            </a:r>
          </a:p>
          <a:p>
            <a:pPr marL="342900" indent="-342900">
              <a:lnSpc>
                <a:spcPts val="2340"/>
              </a:lnSpc>
              <a:buClr>
                <a:srgbClr val="459597"/>
              </a:buClr>
              <a:buFont typeface="Arial" panose="020B0604020202020204" pitchFamily="34" charset="0"/>
              <a:buChar char="•"/>
            </a:pPr>
            <a:r>
              <a:rPr lang="en-GB" sz="2000" dirty="0"/>
              <a:t>Reizigers raken steeds meer geïnteresseerd in </a:t>
            </a:r>
            <a:r>
              <a:rPr lang="en-GB" sz="2000" b="1" dirty="0"/>
              <a:t>outdooravonturen </a:t>
            </a:r>
            <a:r>
              <a:rPr lang="en-GB" sz="2000" dirty="0"/>
              <a:t>en </a:t>
            </a:r>
            <a:r>
              <a:rPr lang="en-GB" sz="2000" b="1" dirty="0"/>
              <a:t>uitstapjes in de natuur</a:t>
            </a:r>
            <a:r>
              <a:rPr lang="en-GB" sz="2000" dirty="0"/>
              <a:t>. Nationale parken, wandel- en fietspaden, kampeertrips, accommodaties op het platteland en sterrenkijkavonden op </a:t>
            </a:r>
            <a:r>
              <a:rPr lang="en-GB" sz="2000" b="1" dirty="0"/>
              <a:t>het platteland </a:t>
            </a:r>
            <a:r>
              <a:rPr lang="en-GB" sz="2000" dirty="0"/>
              <a:t>winnen aan populariteit.</a:t>
            </a:r>
          </a:p>
          <a:p>
            <a:pPr>
              <a:lnSpc>
                <a:spcPts val="2340"/>
              </a:lnSpc>
            </a:pPr>
            <a:r>
              <a:rPr lang="en-GB" sz="2000" dirty="0"/>
              <a:t>​</a:t>
            </a:r>
          </a:p>
          <a:p>
            <a:pPr>
              <a:lnSpc>
                <a:spcPts val="2340"/>
              </a:lnSpc>
            </a:pPr>
            <a:endParaRPr lang="en-GB" sz="2000" dirty="0"/>
          </a:p>
          <a:p>
            <a:pPr>
              <a:lnSpc>
                <a:spcPts val="2340"/>
              </a:lnSpc>
            </a:pPr>
            <a:endParaRPr lang="en-GB" sz="2000"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Tree>
    <p:extLst>
      <p:ext uri="{BB962C8B-B14F-4D97-AF65-F5344CB8AC3E}">
        <p14:creationId xmlns:p14="http://schemas.microsoft.com/office/powerpoint/2010/main" val="221947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48E10-9FD0-F60B-E585-19DB6A0A969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C91F2F3-477C-1151-3D69-E6868A6DAE2C}"/>
              </a:ext>
            </a:extLst>
          </p:cNvPr>
          <p:cNvSpPr>
            <a:spLocks noGrp="1"/>
          </p:cNvSpPr>
          <p:nvPr>
            <p:ph type="body" sz="quarter" idx="66"/>
          </p:nvPr>
        </p:nvSpPr>
        <p:spPr>
          <a:xfrm rot="16200000">
            <a:off x="1613952" y="1976241"/>
            <a:ext cx="4362546" cy="452458"/>
          </a:xfrm>
          <a:solidFill>
            <a:srgbClr val="EC7C69"/>
          </a:solidFill>
        </p:spPr>
        <p:txBody>
          <a:bodyPr/>
          <a:lstStyle/>
          <a:p>
            <a:pPr algn="ctr"/>
            <a:r>
              <a:rPr lang="en-GB" dirty="0"/>
              <a:t>Bron: https://www.precedenceresearch.com/alternative-accommodation-market</a:t>
            </a:r>
          </a:p>
        </p:txBody>
      </p:sp>
      <p:pic>
        <p:nvPicPr>
          <p:cNvPr id="14" name="Picture Placeholder 13" descr="A graph of the cost of a hotel&#10;&#10;AI-generated content may be incorrect.">
            <a:extLst>
              <a:ext uri="{FF2B5EF4-FFF2-40B4-BE49-F238E27FC236}">
                <a16:creationId xmlns:a16="http://schemas.microsoft.com/office/drawing/2014/main" id="{089D0924-DC64-F715-C1F2-A4BA101D771C}"/>
              </a:ext>
            </a:extLst>
          </p:cNvPr>
          <p:cNvPicPr>
            <a:picLocks noGrp="1" noChangeAspect="1"/>
          </p:cNvPicPr>
          <p:nvPr>
            <p:ph type="pic" sz="quarter" idx="10"/>
          </p:nvPr>
        </p:nvPicPr>
        <p:blipFill>
          <a:blip r:embed="rId2"/>
          <a:srcRect t="1979" b="1979"/>
          <a:stretch>
            <a:fillRect/>
          </a:stretch>
        </p:blipFill>
        <p:spPr>
          <a:xfrm>
            <a:off x="391600" y="0"/>
            <a:ext cx="3423163" cy="1945748"/>
          </a:xfrm>
        </p:spPr>
      </p:pic>
      <p:sp>
        <p:nvSpPr>
          <p:cNvPr id="4" name="Slide Number Placeholder 5">
            <a:extLst>
              <a:ext uri="{FF2B5EF4-FFF2-40B4-BE49-F238E27FC236}">
                <a16:creationId xmlns:a16="http://schemas.microsoft.com/office/drawing/2014/main" id="{4272C64B-F69B-DEE7-A6FF-38E240FE209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18" name="Text Placeholder 4">
            <a:extLst>
              <a:ext uri="{FF2B5EF4-FFF2-40B4-BE49-F238E27FC236}">
                <a16:creationId xmlns:a16="http://schemas.microsoft.com/office/drawing/2014/main" id="{B5587E13-6BD3-35EF-024C-E9067308AEE1}"/>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Surf mee op de golf: de boom in alternatieve accommodaties</a:t>
            </a:r>
          </a:p>
          <a:p>
            <a:pPr>
              <a:lnSpc>
                <a:spcPts val="3620"/>
              </a:lnSpc>
            </a:pPr>
            <a:endParaRPr lang="en-GB" dirty="0"/>
          </a:p>
        </p:txBody>
      </p:sp>
      <p:sp>
        <p:nvSpPr>
          <p:cNvPr id="19" name="Text Placeholder 5">
            <a:extLst>
              <a:ext uri="{FF2B5EF4-FFF2-40B4-BE49-F238E27FC236}">
                <a16:creationId xmlns:a16="http://schemas.microsoft.com/office/drawing/2014/main" id="{9D4AF183-CD37-0D40-EA2F-05C66A28C552}"/>
              </a:ext>
            </a:extLst>
          </p:cNvPr>
          <p:cNvSpPr txBox="1">
            <a:spLocks/>
          </p:cNvSpPr>
          <p:nvPr/>
        </p:nvSpPr>
        <p:spPr>
          <a:xfrm>
            <a:off x="4387814" y="1868167"/>
            <a:ext cx="7320950"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800" b="1" dirty="0">
                <a:solidFill>
                  <a:srgbClr val="EC7C69"/>
                </a:solidFill>
              </a:rPr>
              <a:t>Redenen: </a:t>
            </a:r>
          </a:p>
          <a:p>
            <a:pPr>
              <a:lnSpc>
                <a:spcPts val="2340"/>
              </a:lnSpc>
            </a:pPr>
            <a:endParaRPr lang="en-GB" sz="2800" dirty="0"/>
          </a:p>
          <a:p>
            <a:pPr marL="342900" indent="-342900">
              <a:lnSpc>
                <a:spcPts val="2340"/>
              </a:lnSpc>
              <a:buClr>
                <a:srgbClr val="459597"/>
              </a:buClr>
              <a:buFont typeface="Arial" panose="020B0604020202020204" pitchFamily="34" charset="0"/>
              <a:buChar char="•"/>
            </a:pPr>
            <a:r>
              <a:rPr lang="en-GB" b="1" dirty="0"/>
              <a:t>Duurzaam en bewust reizen. </a:t>
            </a:r>
            <a:r>
              <a:rPr lang="en-GB" dirty="0"/>
              <a:t>Reizigers worden zich steeds meer bewust van het milieu en </a:t>
            </a:r>
            <a:r>
              <a:rPr lang="en-GB" b="1" dirty="0"/>
              <a:t>duurzame reisgewoonten </a:t>
            </a:r>
            <a:r>
              <a:rPr lang="en-GB" dirty="0"/>
              <a:t>worden steeds belangrijker. De reiziger van na de pandemie is op zoek naar </a:t>
            </a:r>
            <a:r>
              <a:rPr lang="en-GB" b="1" dirty="0"/>
              <a:t>milieuvriendelijke accommodaties</a:t>
            </a:r>
            <a:r>
              <a:rPr lang="en-GB" dirty="0"/>
              <a:t>, verantwoord wildtoerisme en vrijetijdsactiviteiten die de </a:t>
            </a:r>
            <a:r>
              <a:rPr lang="en-GB" b="1" dirty="0"/>
              <a:t>lokale gemeenschappen </a:t>
            </a:r>
            <a:r>
              <a:rPr lang="en-GB" dirty="0"/>
              <a:t>ondersteunen</a:t>
            </a:r>
            <a:r>
              <a:rPr lang="en-GB" b="1" dirty="0"/>
              <a:t>. ​</a:t>
            </a:r>
          </a:p>
          <a:p>
            <a:pPr marL="342900" indent="-342900">
              <a:lnSpc>
                <a:spcPts val="2340"/>
              </a:lnSpc>
              <a:buClr>
                <a:srgbClr val="459597"/>
              </a:buClr>
              <a:buFont typeface="Arial" panose="020B0604020202020204" pitchFamily="34" charset="0"/>
              <a:buChar char="•"/>
            </a:pPr>
            <a:endParaRPr lang="en-GB" b="1" dirty="0"/>
          </a:p>
          <a:p>
            <a:pPr marL="342900" indent="-342900">
              <a:lnSpc>
                <a:spcPts val="2340"/>
              </a:lnSpc>
              <a:buClr>
                <a:srgbClr val="459597"/>
              </a:buClr>
              <a:buFont typeface="Arial" panose="020B0604020202020204" pitchFamily="34" charset="0"/>
              <a:buChar char="•"/>
            </a:pPr>
            <a:r>
              <a:rPr lang="en-GB" b="1" dirty="0"/>
              <a:t>Gepersonaliseerde reiservaringen. </a:t>
            </a:r>
            <a:r>
              <a:rPr lang="en-GB" dirty="0"/>
              <a:t>Touroperators en accommodaties creëren de perfecte </a:t>
            </a:r>
            <a:r>
              <a:rPr lang="en-GB" b="1" dirty="0"/>
              <a:t>ervaring op maat </a:t>
            </a:r>
            <a:r>
              <a:rPr lang="en-GB" dirty="0"/>
              <a:t>die voldoet aan de individuele voorkeuren. ​</a:t>
            </a:r>
          </a:p>
          <a:p>
            <a:pPr>
              <a:lnSpc>
                <a:spcPts val="2340"/>
              </a:lnSpc>
            </a:pPr>
            <a:r>
              <a:rPr lang="en-GB" dirty="0"/>
              <a:t>​</a:t>
            </a:r>
          </a:p>
          <a:p>
            <a:pPr>
              <a:lnSpc>
                <a:spcPts val="2340"/>
              </a:lnSpc>
            </a:pPr>
            <a:r>
              <a:rPr lang="en-GB" b="1" dirty="0"/>
              <a:t>​​ </a:t>
            </a:r>
            <a:r>
              <a:rPr lang="en-GB" sz="1800" i="1" dirty="0"/>
              <a:t>(Reistrends na de pandemie: hoe de toeristische sector zich aanpast aan het nieuwe normaal, 2023)</a:t>
            </a:r>
          </a:p>
          <a:p>
            <a:pPr>
              <a:lnSpc>
                <a:spcPts val="2340"/>
              </a:lnSpc>
            </a:pPr>
            <a:endParaRPr lang="en-GB" dirty="0"/>
          </a:p>
          <a:p>
            <a:pPr>
              <a:lnSpc>
                <a:spcPts val="2340"/>
              </a:lnSpc>
            </a:pPr>
            <a:endParaRPr lang="en-GB" dirty="0"/>
          </a:p>
          <a:p>
            <a:pPr>
              <a:lnSpc>
                <a:spcPts val="2340"/>
              </a:lnSpc>
            </a:pPr>
            <a:endParaRPr lang="en-GB" dirty="0"/>
          </a:p>
        </p:txBody>
      </p:sp>
      <p:sp>
        <p:nvSpPr>
          <p:cNvPr id="22" name="Text Placeholder 1">
            <a:extLst>
              <a:ext uri="{FF2B5EF4-FFF2-40B4-BE49-F238E27FC236}">
                <a16:creationId xmlns:a16="http://schemas.microsoft.com/office/drawing/2014/main" id="{788E3159-1AA5-92FA-9C5B-BCD6279A189D}"/>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 opkomst van alternatieve accommodaties</a:t>
            </a:r>
          </a:p>
          <a:p>
            <a:endParaRPr lang="en-GB" dirty="0"/>
          </a:p>
        </p:txBody>
      </p:sp>
      <p:sp>
        <p:nvSpPr>
          <p:cNvPr id="23" name="Text Placeholder 2">
            <a:extLst>
              <a:ext uri="{FF2B5EF4-FFF2-40B4-BE49-F238E27FC236}">
                <a16:creationId xmlns:a16="http://schemas.microsoft.com/office/drawing/2014/main" id="{CD41E519-A9C0-B364-86E9-5009806C3DFD}"/>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Tree>
    <p:extLst>
      <p:ext uri="{BB962C8B-B14F-4D97-AF65-F5344CB8AC3E}">
        <p14:creationId xmlns:p14="http://schemas.microsoft.com/office/powerpoint/2010/main" val="184961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999EF8C-D533-AF42-C19B-478F5E5FDCF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62154" y="2020347"/>
            <a:ext cx="4847481" cy="3066422"/>
          </a:xfrm>
        </p:spPr>
        <p:txBody>
          <a:bodyPr>
            <a:noAutofit/>
          </a:bodyPr>
          <a:lstStyle/>
          <a:p>
            <a:pPr>
              <a:spcAft>
                <a:spcPts val="600"/>
              </a:spcAft>
            </a:pPr>
            <a:r>
              <a:rPr lang="en-US" sz="3200" b="1" dirty="0"/>
              <a:t>Deel 1:</a:t>
            </a:r>
          </a:p>
          <a:p>
            <a:pPr>
              <a:lnSpc>
                <a:spcPts val="2620"/>
              </a:lnSpc>
            </a:pPr>
            <a:r>
              <a:rPr lang="en-US" sz="2600" dirty="0"/>
              <a:t>Inleiding tot alternatieve accommodatie</a:t>
            </a:r>
          </a:p>
          <a:p>
            <a:pPr>
              <a:spcAft>
                <a:spcPts val="600"/>
              </a:spcAft>
            </a:pPr>
            <a:endParaRPr lang="en-US" sz="1600" dirty="0"/>
          </a:p>
          <a:p>
            <a:pPr>
              <a:spcAft>
                <a:spcPts val="600"/>
              </a:spcAft>
            </a:pPr>
            <a:r>
              <a:rPr lang="en-US" sz="3200" b="1" dirty="0"/>
              <a:t>Deel 2:</a:t>
            </a:r>
          </a:p>
          <a:p>
            <a:pPr>
              <a:lnSpc>
                <a:spcPts val="2620"/>
              </a:lnSpc>
            </a:pPr>
            <a:r>
              <a:rPr lang="en-US" sz="2600" dirty="0"/>
              <a:t>Waarom het nu belangrijk is: veranderende motivaties van gasten en verschuivingen in de markt</a:t>
            </a: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Module 1 (Deel 1)</a:t>
            </a:r>
            <a:endParaRPr lang="en-GB" sz="4800" b="1" dirty="0"/>
          </a:p>
        </p:txBody>
      </p:sp>
      <p:cxnSp>
        <p:nvCxnSpPr>
          <p:cNvPr id="6" name="Straight Connector 5">
            <a:extLst>
              <a:ext uri="{FF2B5EF4-FFF2-40B4-BE49-F238E27FC236}">
                <a16:creationId xmlns:a16="http://schemas.microsoft.com/office/drawing/2014/main" id="{85D86FCB-88EB-303F-232B-981C66352980}"/>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Fotocredits:</a:t>
            </a:r>
          </a:p>
        </p:txBody>
      </p:sp>
      <p:pic>
        <p:nvPicPr>
          <p:cNvPr id="8" name="Picture Placeholder 7" descr="A triangular shaped house with grass and a fence&#10;&#10;AI-generated content may be incorrect.">
            <a:extLst>
              <a:ext uri="{FF2B5EF4-FFF2-40B4-BE49-F238E27FC236}">
                <a16:creationId xmlns:a16="http://schemas.microsoft.com/office/drawing/2014/main" id="{381B990A-5C95-7EC6-FF13-AA1010FAC83F}"/>
              </a:ext>
            </a:extLst>
          </p:cNvPr>
          <p:cNvPicPr>
            <a:picLocks noGrp="1" noChangeAspect="1"/>
          </p:cNvPicPr>
          <p:nvPr>
            <p:ph type="pic" sz="quarter" idx="19"/>
          </p:nvPr>
        </p:nvPicPr>
        <p:blipFill>
          <a:blip r:embed="rId2"/>
          <a:srcRect l="9508" r="9508"/>
          <a:stretch>
            <a:fillRect/>
          </a:stretch>
        </p:blipFill>
        <p:spPr/>
      </p:pic>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33703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84A7EB9D-4064-0211-4F36-A1D30D9AD003}"/>
              </a:ext>
            </a:extLst>
          </p:cNvPr>
          <p:cNvPicPr>
            <a:picLocks noGrp="1" noChangeAspect="1"/>
          </p:cNvPicPr>
          <p:nvPr>
            <p:ph type="pic" sz="quarter" idx="13"/>
          </p:nvPr>
        </p:nvPicPr>
        <p:blipFill>
          <a:blip r:embed="rId2"/>
          <a:srcRect l="13224" r="13224"/>
          <a:stretch/>
        </p:blipFill>
        <p:spPr/>
      </p:pic>
      <p:sp>
        <p:nvSpPr>
          <p:cNvPr id="8" name="Text Placeholder 7">
            <a:extLst>
              <a:ext uri="{FF2B5EF4-FFF2-40B4-BE49-F238E27FC236}">
                <a16:creationId xmlns:a16="http://schemas.microsoft.com/office/drawing/2014/main" id="{DED3D943-6711-02EA-8FE1-2CD5B1FB5A72}"/>
              </a:ext>
            </a:extLst>
          </p:cNvPr>
          <p:cNvSpPr>
            <a:spLocks noGrp="1"/>
          </p:cNvSpPr>
          <p:nvPr>
            <p:ph type="body" sz="quarter" idx="4294967295"/>
          </p:nvPr>
        </p:nvSpPr>
        <p:spPr>
          <a:xfrm rot="16200000">
            <a:off x="9871435" y="5329722"/>
            <a:ext cx="2953721" cy="452458"/>
          </a:xfrm>
          <a:prstGeom prst="rect">
            <a:avLst/>
          </a:prstGeom>
          <a:solidFill>
            <a:srgbClr val="EC7C69"/>
          </a:solidFill>
        </p:spPr>
        <p:txBody>
          <a:bodyPr/>
          <a:lstStyle/>
          <a:p>
            <a:pPr marL="0" indent="0" algn="ctr">
              <a:buNone/>
            </a:pPr>
            <a:r>
              <a:rPr lang="en-GB" sz="1200" dirty="0">
                <a:solidFill>
                  <a:schemeClr val="bg1"/>
                </a:solidFill>
              </a:rPr>
              <a:t>Fotocredits: </a:t>
            </a:r>
            <a:r>
              <a:rPr lang="en-US" sz="1200" dirty="0">
                <a:solidFill>
                  <a:schemeClr val="bg1"/>
                </a:solidFill>
              </a:rPr>
              <a:t>The Birdbox, Donegal Treehouse, Ierland</a:t>
            </a:r>
            <a:endParaRPr lang="en-GB" sz="1200" dirty="0">
              <a:solidFill>
                <a:schemeClr val="bg1"/>
              </a:solidFill>
            </a:endParaRPr>
          </a:p>
        </p:txBody>
      </p:sp>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83758" y="2528061"/>
            <a:ext cx="551224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Alternatieve accommodatie vereist vaak een relatief lage initiële investering, vooral wanneer gebruik wordt gemaakt van bestaande ruimtes en de nadruk ligt op creatieve, budgetbewuste formats. </a:t>
            </a:r>
          </a:p>
          <a:p>
            <a:pPr>
              <a:lnSpc>
                <a:spcPts val="2340"/>
              </a:lnSpc>
            </a:pPr>
            <a:endParaRPr lang="en-GB" dirty="0"/>
          </a:p>
          <a:p>
            <a:pPr>
              <a:lnSpc>
                <a:spcPts val="2340"/>
              </a:lnSpc>
            </a:pPr>
            <a:r>
              <a:rPr lang="en-GB" dirty="0"/>
              <a:t>Overweeg opties zoals glamping, waarbij de behoefte aan infrastructuur en bouwkosten tot een minimum worden beperkt. </a:t>
            </a:r>
          </a:p>
          <a:p>
            <a:pPr>
              <a:lnSpc>
                <a:spcPts val="2340"/>
              </a:lnSpc>
            </a:pPr>
            <a:endParaRPr lang="en-GB" dirty="0"/>
          </a:p>
          <a:p>
            <a:pPr>
              <a:lnSpc>
                <a:spcPts val="2340"/>
              </a:lnSpc>
            </a:pPr>
            <a:r>
              <a:rPr lang="en-GB" dirty="0"/>
              <a:t>Geef prioriteit aan het creëren van een onvergetelijke ervaring zonder buitensporige uitgaven.</a:t>
            </a:r>
          </a:p>
          <a:p>
            <a:pPr>
              <a:lnSpc>
                <a:spcPts val="2340"/>
              </a:lnSpc>
            </a:pPr>
            <a:endParaRPr lang="en-GB" dirty="0"/>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Strategische investering: slim kostenbeheer</a:t>
            </a:r>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Tree>
    <p:extLst>
      <p:ext uri="{BB962C8B-B14F-4D97-AF65-F5344CB8AC3E}">
        <p14:creationId xmlns:p14="http://schemas.microsoft.com/office/powerpoint/2010/main" val="1711148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pic>
        <p:nvPicPr>
          <p:cNvPr id="17" name="Online Media 16" title="Transforming a 40ft shipping container into a three-bedroom accommodation!">
            <a:hlinkClick r:id="" action="ppaction://media"/>
            <a:extLst>
              <a:ext uri="{FF2B5EF4-FFF2-40B4-BE49-F238E27FC236}">
                <a16:creationId xmlns:a16="http://schemas.microsoft.com/office/drawing/2014/main" id="{B673FC68-7423-1F05-3E39-2BCB06A07312}"/>
              </a:ext>
            </a:extLst>
          </p:cNvPr>
          <p:cNvPicPr>
            <a:picLocks noRot="1" noChangeAspect="1"/>
          </p:cNvPicPr>
          <p:nvPr>
            <a:videoFile r:link="rId1"/>
          </p:nvPr>
        </p:nvPicPr>
        <p:blipFill>
          <a:blip r:embed="rId3"/>
          <a:stretch>
            <a:fillRect/>
          </a:stretch>
        </p:blipFill>
        <p:spPr>
          <a:xfrm>
            <a:off x="6514200" y="1868937"/>
            <a:ext cx="4726114" cy="3120126"/>
          </a:xfrm>
          <a:prstGeom prst="rect">
            <a:avLst/>
          </a:prstGeom>
        </p:spPr>
      </p:pic>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583758" y="2528061"/>
            <a:ext cx="535061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Alternatieve accommodatie houdt vaak in dat bestaande structuren een nieuwe bestemming krijgen, zoals het restaureren van een historisch gebouw, het verbouwen van een schuur of het ombouwen van een zeecontainer.</a:t>
            </a:r>
          </a:p>
          <a:p>
            <a:pPr>
              <a:lnSpc>
                <a:spcPts val="2340"/>
              </a:lnSpc>
            </a:pPr>
            <a:endParaRPr lang="en-GB" dirty="0"/>
          </a:p>
          <a:p>
            <a:pPr>
              <a:lnSpc>
                <a:spcPts val="2340"/>
              </a:lnSpc>
            </a:pPr>
            <a:r>
              <a:rPr lang="en-GB" dirty="0"/>
              <a:t>Deze aanpak kan de opstartkosten verlagen en stelt de ondernemer in staat om een unieke en charmante accommodatie te creëren met karakter en erfgoed. </a:t>
            </a:r>
          </a:p>
          <a:p>
            <a:pPr>
              <a:lnSpc>
                <a:spcPts val="2340"/>
              </a:lnSpc>
            </a:pPr>
            <a:endParaRPr lang="en-US" dirty="0"/>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121022"/>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Herontwerpen en </a:t>
            </a:r>
            <a:r>
              <a:rPr lang="en-US" dirty="0" err="1"/>
              <a:t>revitaliseren</a:t>
            </a:r>
            <a:r>
              <a:rPr lang="en-US" dirty="0"/>
              <a:t>: gebruikmaken van bestaande ruimtes</a:t>
            </a:r>
          </a:p>
          <a:p>
            <a:pPr>
              <a:lnSpc>
                <a:spcPts val="3720"/>
              </a:lnSpc>
            </a:pPr>
            <a:endParaRPr lang="en-US" dirty="0"/>
          </a:p>
        </p:txBody>
      </p:sp>
    </p:spTree>
    <p:extLst>
      <p:ext uri="{BB962C8B-B14F-4D97-AF65-F5344CB8AC3E}">
        <p14:creationId xmlns:p14="http://schemas.microsoft.com/office/powerpoint/2010/main" val="12492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F344DC28-8F00-F64A-9B31-EFFBC19101D7}"/>
              </a:ext>
            </a:extLst>
          </p:cNvPr>
          <p:cNvPicPr>
            <a:picLocks noGrp="1" noChangeAspect="1"/>
          </p:cNvPicPr>
          <p:nvPr>
            <p:ph type="pic" sz="quarter" idx="19"/>
          </p:nvPr>
        </p:nvPicPr>
        <p:blipFill>
          <a:blip r:embed="rId3"/>
          <a:srcRect l="8559" r="8559"/>
          <a:stretch/>
        </p:blipFill>
        <p:spPr>
          <a:xfrm>
            <a:off x="5635270" y="1729840"/>
            <a:ext cx="6560312" cy="4556399"/>
          </a:xfrm>
        </p:spPr>
      </p:pic>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p:txBody>
          <a:bodyPr/>
          <a:lstStyle/>
          <a:p>
            <a:pPr algn="ctr"/>
            <a:r>
              <a:rPr lang="en-IE" sz="1200" dirty="0"/>
              <a:t>Fotocredits: Visit Netherlands NL</a:t>
            </a:r>
          </a:p>
        </p:txBody>
      </p:sp>
      <p:sp>
        <p:nvSpPr>
          <p:cNvPr id="4" name="Text Placeholder 1">
            <a:extLst>
              <a:ext uri="{FF2B5EF4-FFF2-40B4-BE49-F238E27FC236}">
                <a16:creationId xmlns:a16="http://schemas.microsoft.com/office/drawing/2014/main" id="{99E4C1D0-2794-3D1A-F8DA-C9C49FA33709}"/>
              </a:ext>
            </a:extLst>
          </p:cNvPr>
          <p:cNvSpPr txBox="1">
            <a:spLocks/>
          </p:cNvSpPr>
          <p:nvPr/>
        </p:nvSpPr>
        <p:spPr>
          <a:xfrm>
            <a:off x="733931" y="2253930"/>
            <a:ext cx="4015460" cy="3066422"/>
          </a:xfrm>
          <a:prstGeom prst="rect">
            <a:avLst/>
          </a:prstGeom>
        </p:spPr>
        <p:txBody>
          <a:bodyPr>
            <a:normAutofit fontScale="70000" lnSpcReduction="20000"/>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100"/>
              </a:lnSpc>
            </a:pPr>
            <a:r>
              <a:rPr lang="en-GB" sz="4000" dirty="0"/>
              <a:t>Waarom dit nu belangrijk is: veranderende motivaties van gasten</a:t>
            </a:r>
          </a:p>
          <a:p>
            <a:pPr>
              <a:lnSpc>
                <a:spcPts val="4100"/>
              </a:lnSpc>
            </a:pPr>
            <a:r>
              <a:rPr lang="en-GB" sz="4000" dirty="0"/>
              <a:t>&amp; verschuivingen in de markt</a:t>
            </a:r>
          </a:p>
          <a:p>
            <a:pPr>
              <a:lnSpc>
                <a:spcPts val="4100"/>
              </a:lnSpc>
            </a:pPr>
            <a:endParaRPr lang="en-GB" sz="4000" dirty="0"/>
          </a:p>
        </p:txBody>
      </p:sp>
      <p:sp>
        <p:nvSpPr>
          <p:cNvPr id="5" name="Text Placeholder 2">
            <a:extLst>
              <a:ext uri="{FF2B5EF4-FFF2-40B4-BE49-F238E27FC236}">
                <a16:creationId xmlns:a16="http://schemas.microsoft.com/office/drawing/2014/main" id="{516B3D94-45B7-3219-986B-7D2EC0118BD9}"/>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6600" b="1" dirty="0"/>
              <a:t>Deel 2</a:t>
            </a:r>
            <a:endParaRPr lang="en-GB" sz="6600" b="1" dirty="0"/>
          </a:p>
        </p:txBody>
      </p:sp>
      <p:sp>
        <p:nvSpPr>
          <p:cNvPr id="9" name="Freeform 8">
            <a:extLst>
              <a:ext uri="{FF2B5EF4-FFF2-40B4-BE49-F238E27FC236}">
                <a16:creationId xmlns:a16="http://schemas.microsoft.com/office/drawing/2014/main" id="{89ADA6A2-AF22-C249-3495-AAE7A5CAD432}"/>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934B7133-20AF-B86C-8368-1E37D78371F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pic>
        <p:nvPicPr>
          <p:cNvPr id="15" name="Picture 14">
            <a:extLst>
              <a:ext uri="{FF2B5EF4-FFF2-40B4-BE49-F238E27FC236}">
                <a16:creationId xmlns:a16="http://schemas.microsoft.com/office/drawing/2014/main" id="{6786C45D-BD60-6F62-D491-D1F08059FCD6}"/>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340391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80EB-5C53-E417-D222-84699BC3A950}"/>
            </a:ext>
          </a:extLst>
        </p:cNvPr>
        <p:cNvGrpSpPr/>
        <p:nvPr/>
      </p:nvGrpSpPr>
      <p:grpSpPr>
        <a:xfrm>
          <a:off x="0" y="0"/>
          <a:ext cx="0" cy="0"/>
          <a:chOff x="0" y="0"/>
          <a:chExt cx="0" cy="0"/>
        </a:xfrm>
      </p:grpSpPr>
      <p:pic>
        <p:nvPicPr>
          <p:cNvPr id="9" name="Picture Placeholder 8" descr="A building on a hill&#10;&#10;AI-generated content may be incorrect.">
            <a:extLst>
              <a:ext uri="{FF2B5EF4-FFF2-40B4-BE49-F238E27FC236}">
                <a16:creationId xmlns:a16="http://schemas.microsoft.com/office/drawing/2014/main" id="{9916086A-73F2-5107-F291-E88ABFA3BBAF}"/>
              </a:ext>
            </a:extLst>
          </p:cNvPr>
          <p:cNvPicPr>
            <a:picLocks noGrp="1" noChangeAspect="1"/>
          </p:cNvPicPr>
          <p:nvPr>
            <p:ph type="pic" sz="quarter" idx="67"/>
          </p:nvPr>
        </p:nvPicPr>
        <p:blipFill>
          <a:blip r:embed="rId2"/>
          <a:srcRect l="3209" r="3209"/>
          <a:stretch>
            <a:fillRect/>
          </a:stretch>
        </p:blipFill>
        <p:spPr/>
      </p:pic>
      <p:sp>
        <p:nvSpPr>
          <p:cNvPr id="2" name="Text Placeholder 1">
            <a:extLst>
              <a:ext uri="{FF2B5EF4-FFF2-40B4-BE49-F238E27FC236}">
                <a16:creationId xmlns:a16="http://schemas.microsoft.com/office/drawing/2014/main" id="{979BB535-6B44-6AEB-8703-857E502555BB}"/>
              </a:ext>
            </a:extLst>
          </p:cNvPr>
          <p:cNvSpPr>
            <a:spLocks noGrp="1"/>
          </p:cNvSpPr>
          <p:nvPr>
            <p:ph type="body" sz="quarter" idx="18"/>
          </p:nvPr>
        </p:nvSpPr>
        <p:spPr>
          <a:xfrm>
            <a:off x="8569890" y="1619769"/>
            <a:ext cx="2950942" cy="870198"/>
          </a:xfrm>
        </p:spPr>
        <p:txBody>
          <a:bodyPr/>
          <a:lstStyle/>
          <a:p>
            <a:pPr>
              <a:lnSpc>
                <a:spcPts val="3340"/>
              </a:lnSpc>
            </a:pPr>
            <a:r>
              <a:rPr lang="en-GB" sz="3200" dirty="0"/>
              <a:t>Waarom het </a:t>
            </a:r>
          </a:p>
          <a:p>
            <a:pPr>
              <a:lnSpc>
                <a:spcPts val="3340"/>
              </a:lnSpc>
            </a:pPr>
            <a:r>
              <a:rPr lang="en-GB" sz="3200" dirty="0"/>
              <a:t>nu belangrijk is</a:t>
            </a:r>
          </a:p>
          <a:p>
            <a:pPr>
              <a:lnSpc>
                <a:spcPts val="3340"/>
              </a:lnSpc>
            </a:pPr>
            <a:endParaRPr lang="en-GB" sz="3200" dirty="0"/>
          </a:p>
        </p:txBody>
      </p:sp>
      <p:sp>
        <p:nvSpPr>
          <p:cNvPr id="3" name="Text Placeholder 2">
            <a:extLst>
              <a:ext uri="{FF2B5EF4-FFF2-40B4-BE49-F238E27FC236}">
                <a16:creationId xmlns:a16="http://schemas.microsoft.com/office/drawing/2014/main" id="{7D818D7C-D1BE-5CCD-4CCE-6CA39D9BF301}"/>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Sectie 2</a:t>
            </a:r>
          </a:p>
        </p:txBody>
      </p:sp>
      <p:sp>
        <p:nvSpPr>
          <p:cNvPr id="5" name="Text Placeholder 4">
            <a:extLst>
              <a:ext uri="{FF2B5EF4-FFF2-40B4-BE49-F238E27FC236}">
                <a16:creationId xmlns:a16="http://schemas.microsoft.com/office/drawing/2014/main" id="{EFA8F40B-7FAA-22D4-5D1B-331558E3E115}"/>
              </a:ext>
            </a:extLst>
          </p:cNvPr>
          <p:cNvSpPr>
            <a:spLocks noGrp="1"/>
          </p:cNvSpPr>
          <p:nvPr>
            <p:ph type="body" sz="quarter" idx="23"/>
          </p:nvPr>
        </p:nvSpPr>
        <p:spPr>
          <a:xfrm>
            <a:off x="563039" y="3989295"/>
            <a:ext cx="4614080" cy="1248936"/>
          </a:xfrm>
        </p:spPr>
        <p:txBody>
          <a:bodyPr lIns="91440" tIns="45720" rIns="91440" bIns="45720" anchor="t"/>
          <a:lstStyle/>
          <a:p>
            <a:pPr>
              <a:buNone/>
            </a:pPr>
            <a:r>
              <a:rPr lang="en-US" sz="4000" b="1" dirty="0">
                <a:solidFill>
                  <a:srgbClr val="EC7C69"/>
                </a:solidFill>
              </a:rPr>
              <a:t>Overzicht:</a:t>
            </a:r>
            <a:endParaRPr lang="en-US" sz="4000" dirty="0"/>
          </a:p>
        </p:txBody>
      </p:sp>
      <p:sp>
        <p:nvSpPr>
          <p:cNvPr id="8" name="Text Placeholder 7">
            <a:extLst>
              <a:ext uri="{FF2B5EF4-FFF2-40B4-BE49-F238E27FC236}">
                <a16:creationId xmlns:a16="http://schemas.microsoft.com/office/drawing/2014/main" id="{DB40543D-05CD-E7F3-B299-0DBACCB291ED}"/>
              </a:ext>
            </a:extLst>
          </p:cNvPr>
          <p:cNvSpPr>
            <a:spLocks noGrp="1"/>
          </p:cNvSpPr>
          <p:nvPr>
            <p:ph type="body" sz="quarter" idx="66"/>
          </p:nvPr>
        </p:nvSpPr>
        <p:spPr>
          <a:xfrm>
            <a:off x="-18532" y="148452"/>
            <a:ext cx="3864391" cy="452458"/>
          </a:xfrm>
          <a:prstGeom prst="rect">
            <a:avLst/>
          </a:prstGeom>
          <a:solidFill>
            <a:srgbClr val="EC7C69"/>
          </a:solidFill>
        </p:spPr>
        <p:txBody>
          <a:bodyPr/>
          <a:lstStyle/>
          <a:p>
            <a:pPr algn="ctr"/>
            <a:r>
              <a:rPr lang="en-GB" sz="1200" dirty="0"/>
              <a:t>Fotocredits: </a:t>
            </a:r>
            <a:r>
              <a:rPr lang="en-GB" sz="1200" dirty="0" err="1"/>
              <a:t>Pugllia </a:t>
            </a:r>
            <a:r>
              <a:rPr lang="en-GB" sz="1200" dirty="0"/>
              <a:t>Bestemming voor iedereen (IT)</a:t>
            </a:r>
          </a:p>
        </p:txBody>
      </p:sp>
      <p:sp>
        <p:nvSpPr>
          <p:cNvPr id="27" name="Text Placeholder 4">
            <a:extLst>
              <a:ext uri="{FF2B5EF4-FFF2-40B4-BE49-F238E27FC236}">
                <a16:creationId xmlns:a16="http://schemas.microsoft.com/office/drawing/2014/main" id="{490CB058-DBE3-E783-7637-01DA5D16A7D3}"/>
              </a:ext>
            </a:extLst>
          </p:cNvPr>
          <p:cNvSpPr txBox="1">
            <a:spLocks/>
          </p:cNvSpPr>
          <p:nvPr/>
        </p:nvSpPr>
        <p:spPr>
          <a:xfrm>
            <a:off x="3415552" y="3932309"/>
            <a:ext cx="810527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Hedendaagse reizigers zoeken meer dan alleen een plek om te slapen – ze willen betekenisvolle, authentieke ervaringen die geworteld zijn in de bestemming. Door de natuurlijke omgeving, cultuur, tradities, economie en waarden van een locatie te verkennen, kunt u verblijven ontwerpen die echt aanslaan. Deze plaatsgebonden aanpak onthult nieuwe zakelijke kansen, stemt uw diensten af op lokale sterke punten en bevordert sterke banden met de gemeenschap, waardoor zowel de aantrekkingskracht als de duurzaamheid op lange termijn van uw alternatieve accommodatiebedrijf worden vergroot.</a:t>
            </a:r>
          </a:p>
        </p:txBody>
      </p:sp>
      <p:sp>
        <p:nvSpPr>
          <p:cNvPr id="10" name="Text Placeholder 4">
            <a:extLst>
              <a:ext uri="{FF2B5EF4-FFF2-40B4-BE49-F238E27FC236}">
                <a16:creationId xmlns:a16="http://schemas.microsoft.com/office/drawing/2014/main" id="{6C198036-D02E-A994-35B3-B4C028997FCF}"/>
              </a:ext>
            </a:extLst>
          </p:cNvPr>
          <p:cNvSpPr txBox="1">
            <a:spLocks/>
          </p:cNvSpPr>
          <p:nvPr/>
        </p:nvSpPr>
        <p:spPr>
          <a:xfrm>
            <a:off x="563039" y="4693163"/>
            <a:ext cx="2852513"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Dit gedeelte is cruciaal om het 'waarom' achter de keuze van </a:t>
            </a:r>
            <a:r>
              <a:rPr lang="en-IE" b="1" dirty="0" err="1"/>
              <a:t>de</a:t>
            </a:r>
            <a:r>
              <a:rPr lang="en-IE" b="1" dirty="0"/>
              <a:t> hedendaagse </a:t>
            </a:r>
            <a:r>
              <a:rPr lang="en-IE" b="1" dirty="0" err="1"/>
              <a:t>reiziger</a:t>
            </a:r>
            <a:r>
              <a:rPr lang="en-IE" b="1" dirty="0"/>
              <a:t> te begrijpen</a:t>
            </a:r>
            <a:r>
              <a:rPr lang="en-IE" dirty="0"/>
              <a:t>.</a:t>
            </a:r>
          </a:p>
        </p:txBody>
      </p:sp>
      <p:sp>
        <p:nvSpPr>
          <p:cNvPr id="12" name="Slide Number Placeholder 5">
            <a:extLst>
              <a:ext uri="{FF2B5EF4-FFF2-40B4-BE49-F238E27FC236}">
                <a16:creationId xmlns:a16="http://schemas.microsoft.com/office/drawing/2014/main" id="{4D1461C1-23BF-E24C-B8D3-7E779968D7C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Tree>
    <p:extLst>
      <p:ext uri="{BB962C8B-B14F-4D97-AF65-F5344CB8AC3E}">
        <p14:creationId xmlns:p14="http://schemas.microsoft.com/office/powerpoint/2010/main" val="547574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662841" y="2182769"/>
            <a:ext cx="7667716" cy="3499183"/>
          </a:xfrm>
        </p:spPr>
        <p:txBody>
          <a:bodyPr/>
          <a:lstStyle/>
          <a:p>
            <a:pPr>
              <a:lnSpc>
                <a:spcPts val="2240"/>
              </a:lnSpc>
            </a:pPr>
            <a:r>
              <a:rPr lang="en-GB" sz="2000" b="1" dirty="0">
                <a:solidFill>
                  <a:srgbClr val="414141"/>
                </a:solidFill>
              </a:rPr>
              <a:t>De horecasector verandert snel, gedreven door verschuivingen in de verwachtingen van gasten, wereldwijde trends en sociale waarden</a:t>
            </a:r>
            <a:r>
              <a:rPr lang="en-GB" sz="2000" dirty="0">
                <a:solidFill>
                  <a:srgbClr val="414141"/>
                </a:solidFill>
              </a:rPr>
              <a:t>. </a:t>
            </a:r>
          </a:p>
          <a:p>
            <a:pPr>
              <a:lnSpc>
                <a:spcPts val="2240"/>
              </a:lnSpc>
            </a:pPr>
            <a:endParaRPr lang="en-GB" sz="2000" dirty="0">
              <a:solidFill>
                <a:srgbClr val="414141"/>
              </a:solidFill>
            </a:endParaRPr>
          </a:p>
          <a:p>
            <a:pPr>
              <a:lnSpc>
                <a:spcPts val="2240"/>
              </a:lnSpc>
            </a:pPr>
            <a:r>
              <a:rPr lang="en-GB" sz="2000" dirty="0" err="1">
                <a:solidFill>
                  <a:srgbClr val="414141"/>
                </a:solidFill>
              </a:rPr>
              <a:t>De reizigers</a:t>
            </a:r>
            <a:r>
              <a:rPr lang="en-GB" sz="2000" dirty="0">
                <a:solidFill>
                  <a:srgbClr val="414141"/>
                </a:solidFill>
              </a:rPr>
              <a:t> van vandaag zijn niet alleen op zoek naar accommodatie, maar ook naar authentieke, betekenisvolle ervaringen die de lokale identiteit weerspiegelen en een positieve bijdrage leveren aan de plaatsen die ze bezoeken. Motivaties zijn nu onder meer duurzaamheid, culturele onderdompeling, persoonlijk welzijn en verbinding met de natuur. Tegelijkertijd wordt het traditionele massatoerisme vervangen door flexibelere, gepersonaliseerde en waardegedreven keuzes. Alternatieve accommodaties, zoals B&amp;B's, agritoeristische boerderijen, hostels en verspreid gelegen hotels, zijn bij uitstek geschikt om aan deze vraag te voldoen. Inzicht in deze veranderende motivaties is essentieel voor het ontwerpen van aanbiedingen die aansluiten bij de wensen van moderne gasten en bijdragen aan de vitaliteit van uw regio op de lange termijn. </a:t>
            </a:r>
          </a:p>
          <a:p>
            <a:pPr>
              <a:lnSpc>
                <a:spcPts val="2240"/>
              </a:lnSpc>
            </a:pPr>
            <a:endParaRPr lang="en-GB" sz="2000" dirty="0">
              <a:solidFill>
                <a:srgbClr val="414141"/>
              </a:solidFill>
            </a:endParaRPr>
          </a:p>
          <a:p>
            <a:pPr>
              <a:lnSpc>
                <a:spcPts val="2240"/>
              </a:lnSpc>
            </a:pPr>
            <a:endParaRPr lang="en-US" sz="20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10614687" cy="803654"/>
          </a:xfrm>
        </p:spPr>
        <p:txBody>
          <a:bodyPr/>
          <a:lstStyle/>
          <a:p>
            <a:r>
              <a:rPr lang="en-US" dirty="0"/>
              <a:t>Inleiding</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62841" y="1276019"/>
            <a:ext cx="10614687" cy="803654"/>
          </a:xfrm>
        </p:spPr>
        <p:txBody>
          <a:bodyPr/>
          <a:lstStyle/>
          <a:p>
            <a:r>
              <a:rPr lang="en-US" dirty="0"/>
              <a:t>Veranderende motivaties van gasten en verschuivingen in de markt</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652182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7" name="Freeform 6">
            <a:extLst>
              <a:ext uri="{FF2B5EF4-FFF2-40B4-BE49-F238E27FC236}">
                <a16:creationId xmlns:a16="http://schemas.microsoft.com/office/drawing/2014/main" id="{8C3C54D1-A55E-BB4C-F85E-785E1189675F}"/>
              </a:ext>
            </a:extLst>
          </p:cNvPr>
          <p:cNvSpPr/>
          <p:nvPr/>
        </p:nvSpPr>
        <p:spPr>
          <a:xfrm rot="5400000">
            <a:off x="7990546" y="340013"/>
            <a:ext cx="4267676" cy="3587653"/>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Text Placeholder 4">
            <a:extLst>
              <a:ext uri="{FF2B5EF4-FFF2-40B4-BE49-F238E27FC236}">
                <a16:creationId xmlns:a16="http://schemas.microsoft.com/office/drawing/2014/main" id="{26D45C38-3F54-00F9-614A-6D2F1B695B1E}"/>
              </a:ext>
            </a:extLst>
          </p:cNvPr>
          <p:cNvSpPr txBox="1">
            <a:spLocks/>
          </p:cNvSpPr>
          <p:nvPr/>
        </p:nvSpPr>
        <p:spPr>
          <a:xfrm>
            <a:off x="8511075" y="535994"/>
            <a:ext cx="3380241"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40"/>
              </a:lnSpc>
            </a:pPr>
            <a:r>
              <a:rPr lang="en-GB" sz="2200" dirty="0">
                <a:solidFill>
                  <a:schemeClr val="bg1"/>
                </a:solidFill>
              </a:rPr>
              <a:t>In dit hoofdstuk worden de belangrijkste drijfveren achter deze verschuivingen onderzocht en wordt belicht hoe ondernemers hun visie kunnen afstemmen op de huidige markttrends om accommodaties te creëren die zowel aantrekkelijk als veerkrachtig zijn in een concurrerend toeristisch landschap.</a:t>
            </a:r>
          </a:p>
        </p:txBody>
      </p:sp>
    </p:spTree>
    <p:extLst>
      <p:ext uri="{BB962C8B-B14F-4D97-AF65-F5344CB8AC3E}">
        <p14:creationId xmlns:p14="http://schemas.microsoft.com/office/powerpoint/2010/main" val="1622365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E4F275FB-3148-DA25-2C51-F016B0833F2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16" name="Text Placeholder 5">
            <a:extLst>
              <a:ext uri="{FF2B5EF4-FFF2-40B4-BE49-F238E27FC236}">
                <a16:creationId xmlns:a16="http://schemas.microsoft.com/office/drawing/2014/main" id="{D4F301A1-28E6-EADF-6631-E8E754BC93B7}"/>
              </a:ext>
            </a:extLst>
          </p:cNvPr>
          <p:cNvSpPr>
            <a:spLocks noGrp="1"/>
          </p:cNvSpPr>
          <p:nvPr>
            <p:ph type="body" sz="quarter" idx="19"/>
          </p:nvPr>
        </p:nvSpPr>
        <p:spPr>
          <a:xfrm>
            <a:off x="423358" y="941779"/>
            <a:ext cx="1197303" cy="385564"/>
          </a:xfrm>
        </p:spPr>
        <p:txBody>
          <a:bodyPr/>
          <a:lstStyle/>
          <a:p>
            <a:r>
              <a:rPr lang="en-US" dirty="0"/>
              <a:t>01</a:t>
            </a:r>
          </a:p>
        </p:txBody>
      </p:sp>
      <p:sp>
        <p:nvSpPr>
          <p:cNvPr id="17" name="Text Placeholder 6">
            <a:extLst>
              <a:ext uri="{FF2B5EF4-FFF2-40B4-BE49-F238E27FC236}">
                <a16:creationId xmlns:a16="http://schemas.microsoft.com/office/drawing/2014/main" id="{C1D0B678-6090-6A1B-C4D9-5F801342E92C}"/>
              </a:ext>
            </a:extLst>
          </p:cNvPr>
          <p:cNvSpPr txBox="1">
            <a:spLocks/>
          </p:cNvSpPr>
          <p:nvPr/>
        </p:nvSpPr>
        <p:spPr>
          <a:xfrm>
            <a:off x="4061012" y="138125"/>
            <a:ext cx="731520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a:t>Het identificeren van belangrijke trends en motivaties die de voorkeuren en motivaties </a:t>
            </a:r>
            <a:r>
              <a:rPr lang="en-GB" sz="2800" dirty="0" err="1"/>
              <a:t>van de</a:t>
            </a:r>
            <a:r>
              <a:rPr lang="en-GB" sz="2800" dirty="0"/>
              <a:t> hedendaagse </a:t>
            </a:r>
            <a:r>
              <a:rPr lang="en-GB" sz="2800" dirty="0" err="1"/>
              <a:t>reizigers</a:t>
            </a:r>
            <a:r>
              <a:rPr lang="en-GB" sz="2800" dirty="0"/>
              <a:t> bepalen </a:t>
            </a:r>
          </a:p>
          <a:p>
            <a:pPr>
              <a:lnSpc>
                <a:spcPts val="2960"/>
              </a:lnSpc>
            </a:pPr>
            <a:endParaRPr lang="en-US" sz="2800" dirty="0"/>
          </a:p>
        </p:txBody>
      </p:sp>
      <p:sp>
        <p:nvSpPr>
          <p:cNvPr id="18" name="Text Placeholder 3">
            <a:extLst>
              <a:ext uri="{FF2B5EF4-FFF2-40B4-BE49-F238E27FC236}">
                <a16:creationId xmlns:a16="http://schemas.microsoft.com/office/drawing/2014/main" id="{7C27250C-A470-78A3-FCEA-4B6F193AE6A4}"/>
              </a:ext>
            </a:extLst>
          </p:cNvPr>
          <p:cNvSpPr txBox="1">
            <a:spLocks/>
          </p:cNvSpPr>
          <p:nvPr/>
        </p:nvSpPr>
        <p:spPr>
          <a:xfrm>
            <a:off x="4061012" y="1401213"/>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000" dirty="0">
                <a:latin typeface="Calibri"/>
                <a:ea typeface="Calibri"/>
                <a:cs typeface="Calibri"/>
              </a:rPr>
              <a:t>De afgelopen jaren is reizen aanzienlijk veranderd. De gasten van vandaag zoeken meer dan alleen comfort: ze willen ervaringen die aansluiten bij hun waarden, hun nieuwsgierigheid prikkelen en emotionele banden creëren. </a:t>
            </a:r>
          </a:p>
          <a:p>
            <a:pPr>
              <a:lnSpc>
                <a:spcPts val="2340"/>
              </a:lnSpc>
            </a:pPr>
            <a:endParaRPr lang="en-GB" sz="2000" dirty="0">
              <a:latin typeface="Calibri"/>
              <a:ea typeface="Calibri"/>
              <a:cs typeface="Calibri"/>
            </a:endParaRPr>
          </a:p>
          <a:p>
            <a:pPr>
              <a:lnSpc>
                <a:spcPts val="2340"/>
              </a:lnSpc>
            </a:pPr>
            <a:r>
              <a:rPr lang="en-GB" sz="2000" dirty="0">
                <a:latin typeface="Calibri"/>
                <a:ea typeface="Calibri"/>
                <a:cs typeface="Calibri"/>
              </a:rPr>
              <a:t>Gemotiveerd door duurzaamheid, authenticiteit, welzijn en cultuur kiezen veel </a:t>
            </a:r>
            <a:r>
              <a:rPr lang="en-GB" sz="2000" dirty="0" err="1">
                <a:latin typeface="Calibri"/>
                <a:ea typeface="Calibri"/>
                <a:cs typeface="Calibri"/>
              </a:rPr>
              <a:t>reizigers </a:t>
            </a:r>
            <a:r>
              <a:rPr lang="en-GB" sz="2000" dirty="0">
                <a:latin typeface="Calibri"/>
                <a:ea typeface="Calibri"/>
                <a:cs typeface="Calibri"/>
              </a:rPr>
              <a:t>voor bestemmingen die natuur, gemeenschapsondersteuning of verborgen verhalen bieden. Deze verschuiving wordt </a:t>
            </a:r>
            <a:r>
              <a:rPr lang="en-GB" sz="2000" dirty="0" err="1">
                <a:latin typeface="Calibri"/>
                <a:ea typeface="Calibri"/>
                <a:cs typeface="Calibri"/>
              </a:rPr>
              <a:t>aangewakkerd </a:t>
            </a:r>
            <a:r>
              <a:rPr lang="en-GB" sz="2000" dirty="0">
                <a:latin typeface="Calibri"/>
                <a:ea typeface="Calibri"/>
                <a:cs typeface="Calibri"/>
              </a:rPr>
              <a:t>door wereldwijde trends zoals klimaatbewustzijn, digitale levensstijlen en een verlangen naar zinvolle reizen. </a:t>
            </a:r>
          </a:p>
          <a:p>
            <a:pPr>
              <a:lnSpc>
                <a:spcPts val="2340"/>
              </a:lnSpc>
            </a:pPr>
            <a:endParaRPr lang="en-GB" sz="2000" dirty="0">
              <a:latin typeface="Calibri"/>
              <a:ea typeface="Calibri"/>
              <a:cs typeface="Calibri"/>
            </a:endParaRPr>
          </a:p>
          <a:p>
            <a:pPr>
              <a:lnSpc>
                <a:spcPts val="2340"/>
              </a:lnSpc>
            </a:pPr>
            <a:r>
              <a:rPr lang="en-GB" sz="2000" dirty="0">
                <a:latin typeface="Calibri"/>
                <a:ea typeface="Calibri"/>
                <a:cs typeface="Calibri"/>
              </a:rPr>
              <a:t>Voor ondernemers in de horeca is het essentieel om deze motivaties te begrijpen om relevante, aantrekkelijke verblijven te kunnen creëren. In dit gedeelte laten we u zien hoe u belangrijke gastentrends kunt identificeren en uw aanbod daarop kunt afstemmen om zo memorabele, waardegedreven accommodaties te creëren die zich onderscheiden in een concurrerende markt.</a:t>
            </a:r>
          </a:p>
          <a:p>
            <a:pPr>
              <a:lnSpc>
                <a:spcPts val="2340"/>
              </a:lnSpc>
            </a:pPr>
            <a:endParaRPr lang="en-GB" sz="2000" dirty="0"/>
          </a:p>
        </p:txBody>
      </p:sp>
      <p:sp>
        <p:nvSpPr>
          <p:cNvPr id="23" name="Slide Number Placeholder 5">
            <a:extLst>
              <a:ext uri="{FF2B5EF4-FFF2-40B4-BE49-F238E27FC236}">
                <a16:creationId xmlns:a16="http://schemas.microsoft.com/office/drawing/2014/main" id="{9C5BCED9-25B2-258C-FB6F-3FC50DC964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Tree>
    <p:extLst>
      <p:ext uri="{BB962C8B-B14F-4D97-AF65-F5344CB8AC3E}">
        <p14:creationId xmlns:p14="http://schemas.microsoft.com/office/powerpoint/2010/main" val="4051868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6B974277-23A2-E417-F3FB-F8A33089CC8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12" name="Text Placeholder 5">
            <a:extLst>
              <a:ext uri="{FF2B5EF4-FFF2-40B4-BE49-F238E27FC236}">
                <a16:creationId xmlns:a16="http://schemas.microsoft.com/office/drawing/2014/main" id="{E61CDAEF-BC97-654D-CE4C-9D393A4DFC7D}"/>
              </a:ext>
            </a:extLst>
          </p:cNvPr>
          <p:cNvSpPr>
            <a:spLocks noGrp="1"/>
          </p:cNvSpPr>
          <p:nvPr>
            <p:ph type="body" sz="quarter" idx="19"/>
          </p:nvPr>
        </p:nvSpPr>
        <p:spPr>
          <a:xfrm>
            <a:off x="423358" y="941779"/>
            <a:ext cx="1197303" cy="385564"/>
          </a:xfrm>
        </p:spPr>
        <p:txBody>
          <a:bodyPr/>
          <a:lstStyle/>
          <a:p>
            <a:r>
              <a:rPr lang="en-US" dirty="0"/>
              <a:t>02</a:t>
            </a:r>
          </a:p>
        </p:txBody>
      </p:sp>
      <p:sp>
        <p:nvSpPr>
          <p:cNvPr id="13" name="Text Placeholder 6">
            <a:extLst>
              <a:ext uri="{FF2B5EF4-FFF2-40B4-BE49-F238E27FC236}">
                <a16:creationId xmlns:a16="http://schemas.microsoft.com/office/drawing/2014/main" id="{9F5EB35D-B58C-1456-76E5-FE8FD81F23B8}"/>
              </a:ext>
            </a:extLst>
          </p:cNvPr>
          <p:cNvSpPr txBox="1">
            <a:spLocks/>
          </p:cNvSpPr>
          <p:nvPr/>
        </p:nvSpPr>
        <p:spPr>
          <a:xfrm>
            <a:off x="4061012" y="330907"/>
            <a:ext cx="731520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a:t>Begrijpen hoe deze veranderingen kansen bieden voor alternatieve accommodaties:</a:t>
            </a:r>
          </a:p>
          <a:p>
            <a:pPr>
              <a:lnSpc>
                <a:spcPts val="2960"/>
              </a:lnSpc>
            </a:pPr>
            <a:endParaRPr lang="en-US" sz="2800" dirty="0"/>
          </a:p>
        </p:txBody>
      </p:sp>
      <p:sp>
        <p:nvSpPr>
          <p:cNvPr id="14" name="Text Placeholder 3">
            <a:extLst>
              <a:ext uri="{FF2B5EF4-FFF2-40B4-BE49-F238E27FC236}">
                <a16:creationId xmlns:a16="http://schemas.microsoft.com/office/drawing/2014/main" id="{78A1F9A8-7C0A-E5D5-7CE2-126F419870A3}"/>
              </a:ext>
            </a:extLst>
          </p:cNvPr>
          <p:cNvSpPr txBox="1">
            <a:spLocks/>
          </p:cNvSpPr>
          <p:nvPr/>
        </p:nvSpPr>
        <p:spPr>
          <a:xfrm>
            <a:off x="4061012" y="1377773"/>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latin typeface="Calibri"/>
                <a:ea typeface="Calibri"/>
                <a:cs typeface="Calibri"/>
              </a:rPr>
              <a:t>Naarmate de motivaties van gasten veranderen, veranderen ook de mogelijkheden voor alternatieve accommodaties.  Of het nu in een afgelegen dorp of een bruisende stad is, er ontstaan nieuwe manieren om aan de verwachtingen </a:t>
            </a:r>
            <a:r>
              <a:rPr lang="en-GB" dirty="0" err="1">
                <a:latin typeface="Calibri"/>
                <a:ea typeface="Calibri"/>
                <a:cs typeface="Calibri"/>
              </a:rPr>
              <a:t>van reizigers</a:t>
            </a:r>
            <a:r>
              <a:rPr lang="en-GB" dirty="0">
                <a:latin typeface="Calibri"/>
                <a:ea typeface="Calibri"/>
                <a:cs typeface="Calibri"/>
              </a:rPr>
              <a:t> te voldoen en zich te onderscheiden. Op het platteland zoeken gasten naar natuur, </a:t>
            </a:r>
            <a:r>
              <a:rPr lang="en-GB" dirty="0" err="1">
                <a:latin typeface="Calibri"/>
                <a:ea typeface="Calibri"/>
                <a:cs typeface="Calibri"/>
              </a:rPr>
              <a:t>rust </a:t>
            </a:r>
            <a:r>
              <a:rPr lang="en-GB" dirty="0">
                <a:latin typeface="Calibri"/>
                <a:ea typeface="Calibri"/>
                <a:cs typeface="Calibri"/>
              </a:rPr>
              <a:t>en traditie - via agrotoerisme, verblijven op boerderijen of gerenoveerde monumentale gebouwen. In steden zoeken ze naar unieke, in de gemeenschap gewortelde verblijfplaatsen, zoals artistieke pensions of eco-hostels. </a:t>
            </a:r>
          </a:p>
          <a:p>
            <a:pPr>
              <a:lnSpc>
                <a:spcPts val="2340"/>
              </a:lnSpc>
            </a:pPr>
            <a:endParaRPr lang="en-GB" dirty="0">
              <a:latin typeface="Calibri"/>
              <a:ea typeface="Calibri"/>
              <a:cs typeface="Calibri"/>
            </a:endParaRPr>
          </a:p>
          <a:p>
            <a:pPr>
              <a:lnSpc>
                <a:spcPts val="2340"/>
              </a:lnSpc>
            </a:pPr>
            <a:r>
              <a:rPr lang="en-GB" dirty="0">
                <a:latin typeface="Calibri"/>
                <a:ea typeface="Calibri"/>
                <a:cs typeface="Calibri"/>
              </a:rPr>
              <a:t>Deze voorkeuren creëren kansen om ongebruikte ruimtes een nieuwe bestemming te geven en samen te werken met lokale partners. In dit gedeelte wordt uitgelegd hoe u wereldwijde reistrends kunt afstemmen op de sterke punten van uw regio, zodat u marktverschuivingen kunt omzetten in slimme, duurzame zakelijke ideeën, zowel in de stad als op het platteland.</a:t>
            </a:r>
          </a:p>
          <a:p>
            <a:pPr>
              <a:lnSpc>
                <a:spcPts val="2340"/>
              </a:lnSpc>
            </a:pPr>
            <a:endParaRPr lang="en-GB" dirty="0"/>
          </a:p>
        </p:txBody>
      </p:sp>
      <p:sp>
        <p:nvSpPr>
          <p:cNvPr id="19" name="Slide Number Placeholder 5">
            <a:extLst>
              <a:ext uri="{FF2B5EF4-FFF2-40B4-BE49-F238E27FC236}">
                <a16:creationId xmlns:a16="http://schemas.microsoft.com/office/drawing/2014/main" id="{138EE004-9129-42B8-6C46-43C0B80BFA0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Tree>
    <p:extLst>
      <p:ext uri="{BB962C8B-B14F-4D97-AF65-F5344CB8AC3E}">
        <p14:creationId xmlns:p14="http://schemas.microsoft.com/office/powerpoint/2010/main" val="1617740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5DB2-2DE1-B5A7-8E0F-73179FCDBC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5A1BF-A2D4-A73E-CCA3-E0D0FF9E813F}"/>
              </a:ext>
            </a:extLst>
          </p:cNvPr>
          <p:cNvSpPr>
            <a:spLocks noGrp="1"/>
          </p:cNvSpPr>
          <p:nvPr>
            <p:ph type="body" sz="quarter" idx="65"/>
          </p:nvPr>
        </p:nvSpPr>
        <p:spPr/>
        <p:txBody>
          <a:bodyPr/>
          <a:lstStyle/>
          <a:p>
            <a:pPr algn="ctr"/>
            <a:r>
              <a:rPr lang="en-GB" sz="1200" dirty="0"/>
              <a:t>Fot</a:t>
            </a:r>
            <a:r>
              <a:rPr lang="en-GB" dirty="0"/>
              <a:t>ocredits: Training Aid</a:t>
            </a:r>
          </a:p>
        </p:txBody>
      </p:sp>
      <p:pic>
        <p:nvPicPr>
          <p:cNvPr id="10" name="Segnaposto immagine 9">
            <a:extLst>
              <a:ext uri="{FF2B5EF4-FFF2-40B4-BE49-F238E27FC236}">
                <a16:creationId xmlns:a16="http://schemas.microsoft.com/office/drawing/2014/main" id="{5EB49149-5755-C049-9B10-E731A531B978}"/>
              </a:ext>
            </a:extLst>
          </p:cNvPr>
          <p:cNvPicPr>
            <a:picLocks noGrp="1" noChangeAspect="1"/>
          </p:cNvPicPr>
          <p:nvPr>
            <p:ph type="pic" sz="quarter" idx="13"/>
          </p:nvPr>
        </p:nvPicPr>
        <p:blipFill>
          <a:blip r:embed="rId3"/>
          <a:srcRect t="914" b="914"/>
          <a:stretch/>
        </p:blipFill>
        <p:spPr>
          <a:xfrm>
            <a:off x="6096000" y="1917699"/>
            <a:ext cx="4726114" cy="3022601"/>
          </a:xfrm>
        </p:spPr>
      </p:pic>
      <p:sp>
        <p:nvSpPr>
          <p:cNvPr id="6" name="Slide Number Placeholder 5">
            <a:extLst>
              <a:ext uri="{FF2B5EF4-FFF2-40B4-BE49-F238E27FC236}">
                <a16:creationId xmlns:a16="http://schemas.microsoft.com/office/drawing/2014/main" id="{0A519FB7-4537-0396-AEB7-7E9521B34A1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
        <p:nvSpPr>
          <p:cNvPr id="9" name="Text Placeholder 3">
            <a:extLst>
              <a:ext uri="{FF2B5EF4-FFF2-40B4-BE49-F238E27FC236}">
                <a16:creationId xmlns:a16="http://schemas.microsoft.com/office/drawing/2014/main" id="{4250943F-0EC2-1E71-FF48-52FF15182C1C}"/>
              </a:ext>
            </a:extLst>
          </p:cNvPr>
          <p:cNvSpPr txBox="1">
            <a:spLocks/>
          </p:cNvSpPr>
          <p:nvPr/>
        </p:nvSpPr>
        <p:spPr>
          <a:xfrm>
            <a:off x="494892" y="2504946"/>
            <a:ext cx="5114644"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Een verhaal</a:t>
            </a:r>
          </a:p>
          <a:p>
            <a:pPr marL="342900" indent="-342900">
              <a:lnSpc>
                <a:spcPts val="2340"/>
              </a:lnSpc>
              <a:buClr>
                <a:srgbClr val="64AFAF"/>
              </a:buClr>
              <a:buFont typeface="Arial" panose="020B0604020202020204" pitchFamily="34" charset="0"/>
              <a:buChar char="•"/>
            </a:pPr>
            <a:r>
              <a:rPr lang="en-GB" dirty="0"/>
              <a:t>Een gevoel van verbondenheid</a:t>
            </a:r>
          </a:p>
          <a:p>
            <a:pPr marL="342900" indent="-342900">
              <a:lnSpc>
                <a:spcPts val="2340"/>
              </a:lnSpc>
              <a:buClr>
                <a:srgbClr val="64AFAF"/>
              </a:buClr>
              <a:buFont typeface="Arial" panose="020B0604020202020204" pitchFamily="34" charset="0"/>
              <a:buChar char="•"/>
            </a:pPr>
            <a:r>
              <a:rPr lang="en-GB" dirty="0"/>
              <a:t>Een onderbreking van de routine</a:t>
            </a:r>
          </a:p>
          <a:p>
            <a:pPr marL="342900" indent="-342900">
              <a:lnSpc>
                <a:spcPts val="2340"/>
              </a:lnSpc>
              <a:buClr>
                <a:srgbClr val="64AFAF"/>
              </a:buClr>
              <a:buFont typeface="Arial" panose="020B0604020202020204" pitchFamily="34" charset="0"/>
              <a:buChar char="•"/>
            </a:pPr>
            <a:r>
              <a:rPr lang="en-GB" dirty="0"/>
              <a:t>Een ervaring die aansluit bij hun waarden</a:t>
            </a:r>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r>
              <a:rPr lang="en-GB" b="1" dirty="0"/>
              <a:t>Link:</a:t>
            </a:r>
            <a:r>
              <a:rPr lang="en-GB" dirty="0">
                <a:solidFill>
                  <a:srgbClr val="459597"/>
                </a:solidFill>
                <a:hlinkClick r:id="rId4">
                  <a:extLst>
                    <a:ext uri="{A12FA001-AC4F-418D-AE19-62706E023703}">
                      <ahyp:hlinkClr xmlns:ahyp="http://schemas.microsoft.com/office/drawing/2018/hyperlinkcolor" val="tx"/>
                    </a:ext>
                  </a:extLst>
                </a:hlinkClick>
              </a:rPr>
              <a:t> https://www.trainingaid.org/ideas-and-insights/destination-storytelling</a:t>
            </a:r>
            <a:endParaRPr lang="en-GB" dirty="0">
              <a:solidFill>
                <a:srgbClr val="459597"/>
              </a:solidFill>
            </a:endParaRPr>
          </a:p>
          <a:p>
            <a:pPr>
              <a:lnSpc>
                <a:spcPts val="2340"/>
              </a:lnSpc>
              <a:buClr>
                <a:srgbClr val="64AFAF"/>
              </a:buClr>
            </a:pPr>
            <a:r>
              <a:rPr lang="en-GB" dirty="0">
                <a:solidFill>
                  <a:srgbClr val="459597"/>
                </a:solidFill>
              </a:rPr>
              <a:t> </a:t>
            </a:r>
          </a:p>
          <a:p>
            <a:pPr>
              <a:lnSpc>
                <a:spcPts val="2340"/>
              </a:lnSpc>
              <a:buClr>
                <a:srgbClr val="64AFAF"/>
              </a:buClr>
            </a:pPr>
            <a:endParaRPr lang="en-GB" dirty="0">
              <a:solidFill>
                <a:srgbClr val="459597"/>
              </a:solidFill>
            </a:endParaRPr>
          </a:p>
          <a:p>
            <a:pPr>
              <a:lnSpc>
                <a:spcPts val="2340"/>
              </a:lnSpc>
              <a:buClr>
                <a:srgbClr val="64AFAF"/>
              </a:buClr>
            </a:pPr>
            <a:endParaRPr lang="en-GB" dirty="0"/>
          </a:p>
        </p:txBody>
      </p:sp>
      <p:sp>
        <p:nvSpPr>
          <p:cNvPr id="11" name="Text Placeholder 6">
            <a:extLst>
              <a:ext uri="{FF2B5EF4-FFF2-40B4-BE49-F238E27FC236}">
                <a16:creationId xmlns:a16="http://schemas.microsoft.com/office/drawing/2014/main" id="{7B5EC86C-6FF3-EF40-37F2-6C88CAD732EC}"/>
              </a:ext>
            </a:extLst>
          </p:cNvPr>
          <p:cNvSpPr txBox="1">
            <a:spLocks/>
          </p:cNvSpPr>
          <p:nvPr/>
        </p:nvSpPr>
        <p:spPr>
          <a:xfrm>
            <a:off x="494892" y="1701292"/>
            <a:ext cx="5462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Niet alleen een bed, maar...</a:t>
            </a:r>
          </a:p>
        </p:txBody>
      </p:sp>
      <p:cxnSp>
        <p:nvCxnSpPr>
          <p:cNvPr id="12" name="Straight Connector 11">
            <a:extLst>
              <a:ext uri="{FF2B5EF4-FFF2-40B4-BE49-F238E27FC236}">
                <a16:creationId xmlns:a16="http://schemas.microsoft.com/office/drawing/2014/main" id="{5A97BC52-5547-82EF-0EB1-420E3D906C0B}"/>
              </a:ext>
            </a:extLst>
          </p:cNvPr>
          <p:cNvCxnSpPr>
            <a:cxnSpLocks/>
          </p:cNvCxnSpPr>
          <p:nvPr/>
        </p:nvCxnSpPr>
        <p:spPr>
          <a:xfrm>
            <a:off x="-24259" y="1283831"/>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09AEC95-2A14-ABC5-D9B8-25FA9B6BD104}"/>
              </a:ext>
            </a:extLst>
          </p:cNvPr>
          <p:cNvSpPr txBox="1">
            <a:spLocks/>
          </p:cNvSpPr>
          <p:nvPr/>
        </p:nvSpPr>
        <p:spPr>
          <a:xfrm>
            <a:off x="456669" y="561368"/>
            <a:ext cx="5047919"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Wat kopen gasten?</a:t>
            </a:r>
          </a:p>
          <a:p>
            <a:pPr>
              <a:lnSpc>
                <a:spcPts val="3720"/>
              </a:lnSpc>
            </a:pPr>
            <a:endParaRPr lang="en-US" dirty="0"/>
          </a:p>
        </p:txBody>
      </p:sp>
    </p:spTree>
    <p:extLst>
      <p:ext uri="{BB962C8B-B14F-4D97-AF65-F5344CB8AC3E}">
        <p14:creationId xmlns:p14="http://schemas.microsoft.com/office/powerpoint/2010/main" val="2692515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1 (Deel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178336"/>
          </a:xfrm>
          <a:prstGeom prst="rect">
            <a:avLst/>
          </a:prstGeom>
          <a:noFill/>
        </p:spPr>
        <p:txBody>
          <a:bodyPr wrap="square" rtlCol="0">
            <a:spAutoFit/>
          </a:bodyPr>
          <a:lstStyle/>
          <a:p>
            <a:pPr algn="ctr">
              <a:lnSpc>
                <a:spcPts val="2520"/>
              </a:lnSpc>
              <a:spcBef>
                <a:spcPts val="0"/>
              </a:spcBef>
            </a:pPr>
            <a:r>
              <a:rPr lang="en-US" sz="2400" b="1" dirty="0">
                <a:solidFill>
                  <a:srgbClr val="459597"/>
                </a:solidFill>
              </a:rPr>
              <a:t>Deel 1 </a:t>
            </a:r>
            <a:r>
              <a:rPr lang="en-US" sz="2400" dirty="0">
                <a:solidFill>
                  <a:srgbClr val="414141"/>
                </a:solidFill>
              </a:rPr>
              <a:t>Inleiding tot alternatieve accommodatie</a:t>
            </a:r>
            <a:r>
              <a:rPr lang="en-US" sz="2400" b="1" dirty="0">
                <a:solidFill>
                  <a:srgbClr val="414141"/>
                </a:solidFill>
              </a:rPr>
              <a:t> </a:t>
            </a:r>
          </a:p>
          <a:p>
            <a:pPr algn="ctr">
              <a:spcBef>
                <a:spcPts val="0"/>
              </a:spcBef>
            </a:pPr>
            <a:endParaRPr lang="en-IE" sz="800" dirty="0">
              <a:solidFill>
                <a:srgbClr val="414141"/>
              </a:solidFill>
            </a:endParaRPr>
          </a:p>
          <a:p>
            <a:pPr algn="ctr">
              <a:lnSpc>
                <a:spcPts val="2520"/>
              </a:lnSpc>
              <a:spcBef>
                <a:spcPts val="0"/>
              </a:spcBef>
            </a:pPr>
            <a:r>
              <a:rPr lang="en-US" sz="2400" b="1" dirty="0">
                <a:solidFill>
                  <a:srgbClr val="459597"/>
                </a:solidFill>
              </a:rPr>
              <a:t>Deel 2 </a:t>
            </a:r>
            <a:r>
              <a:rPr lang="en-US" sz="2400" dirty="0">
                <a:solidFill>
                  <a:srgbClr val="414141"/>
                </a:solidFill>
              </a:rPr>
              <a:t>Waarom het nu belangrijk is</a:t>
            </a: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1 (Deel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498936"/>
          </a:xfrm>
          <a:prstGeom prst="rect">
            <a:avLst/>
          </a:prstGeom>
          <a:noFill/>
        </p:spPr>
        <p:txBody>
          <a:bodyPr wrap="square" rtlCol="0">
            <a:spAutoFit/>
          </a:bodyPr>
          <a:lstStyle/>
          <a:p>
            <a:pPr algn="ctr">
              <a:lnSpc>
                <a:spcPts val="2520"/>
              </a:lnSpc>
            </a:pPr>
            <a:r>
              <a:rPr lang="en-IE" sz="2400" b="1" dirty="0">
                <a:solidFill>
                  <a:srgbClr val="EC7C69"/>
                </a:solidFill>
              </a:rPr>
              <a:t>Sectie 3 </a:t>
            </a:r>
            <a:r>
              <a:rPr lang="en-IE" sz="2400" dirty="0">
                <a:solidFill>
                  <a:srgbClr val="382B1B"/>
                </a:solidFill>
              </a:rPr>
              <a:t>Verkenning van </a:t>
            </a:r>
          </a:p>
          <a:p>
            <a:pPr algn="ctr">
              <a:lnSpc>
                <a:spcPts val="2520"/>
              </a:lnSpc>
            </a:pPr>
            <a:r>
              <a:rPr lang="en-IE" sz="2400" dirty="0">
                <a:solidFill>
                  <a:srgbClr val="382B1B"/>
                </a:solidFill>
              </a:rPr>
              <a:t>bedrijfsmodellen</a:t>
            </a:r>
          </a:p>
          <a:p>
            <a:pPr algn="ctr"/>
            <a:endParaRPr lang="en-IE" sz="800" dirty="0">
              <a:solidFill>
                <a:srgbClr val="382B1B"/>
              </a:solidFill>
            </a:endParaRPr>
          </a:p>
          <a:p>
            <a:pPr algn="ctr">
              <a:lnSpc>
                <a:spcPts val="2520"/>
              </a:lnSpc>
            </a:pPr>
            <a:r>
              <a:rPr lang="en-IE" sz="2400" b="1" dirty="0">
                <a:solidFill>
                  <a:srgbClr val="EC7C69"/>
                </a:solidFill>
              </a:rPr>
              <a:t>Deel 4 </a:t>
            </a:r>
          </a:p>
          <a:p>
            <a:pPr algn="ctr">
              <a:lnSpc>
                <a:spcPts val="2520"/>
              </a:lnSpc>
            </a:pPr>
            <a:r>
              <a:rPr lang="en-IE" sz="2400" dirty="0">
                <a:solidFill>
                  <a:srgbClr val="382B1B"/>
                </a:solidFill>
              </a:rPr>
              <a:t>Kansen ontdekken</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47" name="Rectangle 46">
            <a:extLst>
              <a:ext uri="{FF2B5EF4-FFF2-40B4-BE49-F238E27FC236}">
                <a16:creationId xmlns:a16="http://schemas.microsoft.com/office/drawing/2014/main" id="{01996124-7EBE-AC39-8A75-4CFE6D550B36}"/>
              </a:ext>
            </a:extLst>
          </p:cNvPr>
          <p:cNvSpPr/>
          <p:nvPr/>
        </p:nvSpPr>
        <p:spPr>
          <a:xfrm>
            <a:off x="3731848" y="2310039"/>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6" y="5154750"/>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111" name="Graphic 108">
            <a:extLst>
              <a:ext uri="{FF2B5EF4-FFF2-40B4-BE49-F238E27FC236}">
                <a16:creationId xmlns:a16="http://schemas.microsoft.com/office/drawing/2014/main" id="{91CDDA12-170A-65F5-D559-FB92A1E76E41}"/>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112" name="Graphic 4">
            <a:extLst>
              <a:ext uri="{FF2B5EF4-FFF2-40B4-BE49-F238E27FC236}">
                <a16:creationId xmlns:a16="http://schemas.microsoft.com/office/drawing/2014/main" id="{2D8CA678-E66A-8E2E-CBC3-227952E0C980}"/>
              </a:ext>
            </a:extLst>
          </p:cNvPr>
          <p:cNvGrpSpPr/>
          <p:nvPr/>
        </p:nvGrpSpPr>
        <p:grpSpPr>
          <a:xfrm>
            <a:off x="3655231" y="881980"/>
            <a:ext cx="2393631" cy="1927534"/>
            <a:chOff x="8109460" y="2812987"/>
            <a:chExt cx="1668214" cy="1383387"/>
          </a:xfrm>
          <a:solidFill>
            <a:srgbClr val="414141"/>
          </a:solidFill>
        </p:grpSpPr>
        <p:sp>
          <p:nvSpPr>
            <p:cNvPr id="114" name="Freeform 70">
              <a:extLst>
                <a:ext uri="{FF2B5EF4-FFF2-40B4-BE49-F238E27FC236}">
                  <a16:creationId xmlns:a16="http://schemas.microsoft.com/office/drawing/2014/main" id="{38B317F6-CFB3-1F80-9FD9-986EABEE8D76}"/>
                </a:ext>
              </a:extLst>
            </p:cNvPr>
            <p:cNvSpPr/>
            <p:nvPr/>
          </p:nvSpPr>
          <p:spPr>
            <a:xfrm>
              <a:off x="9730646" y="3366206"/>
              <a:ext cx="47028" cy="82724"/>
            </a:xfrm>
            <a:custGeom>
              <a:avLst/>
              <a:gdLst>
                <a:gd name="connsiteX0" fmla="*/ 7166 w 47028"/>
                <a:gd name="connsiteY0" fmla="*/ 61936 h 82724"/>
                <a:gd name="connsiteX1" fmla="*/ 8023 w 47028"/>
                <a:gd name="connsiteY1" fmla="*/ 64508 h 82724"/>
                <a:gd name="connsiteX2" fmla="*/ 15096 w 47028"/>
                <a:gd name="connsiteY2" fmla="*/ 82725 h 82724"/>
                <a:gd name="connsiteX3" fmla="*/ 47028 w 47028"/>
                <a:gd name="connsiteY3" fmla="*/ 81439 h 82724"/>
                <a:gd name="connsiteX4" fmla="*/ 23025 w 47028"/>
                <a:gd name="connsiteY4" fmla="*/ 0 h 82724"/>
                <a:gd name="connsiteX5" fmla="*/ 7166 w 47028"/>
                <a:gd name="connsiteY5" fmla="*/ 61936 h 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28" h="82724">
                  <a:moveTo>
                    <a:pt x="7166" y="61936"/>
                  </a:moveTo>
                  <a:cubicBezTo>
                    <a:pt x="7380" y="62794"/>
                    <a:pt x="7809" y="63651"/>
                    <a:pt x="8023" y="64508"/>
                  </a:cubicBezTo>
                  <a:cubicBezTo>
                    <a:pt x="13810" y="79296"/>
                    <a:pt x="15096" y="82725"/>
                    <a:pt x="15096" y="82725"/>
                  </a:cubicBezTo>
                  <a:cubicBezTo>
                    <a:pt x="19167" y="81653"/>
                    <a:pt x="35670" y="78439"/>
                    <a:pt x="47028" y="81439"/>
                  </a:cubicBezTo>
                  <a:cubicBezTo>
                    <a:pt x="41885" y="58293"/>
                    <a:pt x="38242" y="20145"/>
                    <a:pt x="23025" y="0"/>
                  </a:cubicBezTo>
                  <a:cubicBezTo>
                    <a:pt x="-4192" y="24646"/>
                    <a:pt x="-4192" y="30647"/>
                    <a:pt x="7166" y="61936"/>
                  </a:cubicBezTo>
                  <a:close/>
                </a:path>
              </a:pathLst>
            </a:custGeom>
            <a:grpFill/>
            <a:ln w="2143" cap="flat">
              <a:noFill/>
              <a:prstDash val="solid"/>
              <a:miter/>
            </a:ln>
          </p:spPr>
          <p:txBody>
            <a:bodyPr rtlCol="0" anchor="ctr"/>
            <a:lstStyle/>
            <a:p>
              <a:endParaRPr lang="en-US" dirty="0"/>
            </a:p>
          </p:txBody>
        </p:sp>
        <p:sp>
          <p:nvSpPr>
            <p:cNvPr id="115" name="Freeform 73">
              <a:extLst>
                <a:ext uri="{FF2B5EF4-FFF2-40B4-BE49-F238E27FC236}">
                  <a16:creationId xmlns:a16="http://schemas.microsoft.com/office/drawing/2014/main" id="{EE658722-0E11-54C2-6342-1F14584F97E4}"/>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116" name="Freeform 74">
              <a:extLst>
                <a:ext uri="{FF2B5EF4-FFF2-40B4-BE49-F238E27FC236}">
                  <a16:creationId xmlns:a16="http://schemas.microsoft.com/office/drawing/2014/main" id="{B2E1BB61-28BB-8BFC-F2F2-2450F78C77B5}"/>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117" name="Freeform 75">
              <a:extLst>
                <a:ext uri="{FF2B5EF4-FFF2-40B4-BE49-F238E27FC236}">
                  <a16:creationId xmlns:a16="http://schemas.microsoft.com/office/drawing/2014/main" id="{412D5C83-BA9D-06C7-48A8-889F85DD0F3D}"/>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118" name="Freeform 76">
              <a:extLst>
                <a:ext uri="{FF2B5EF4-FFF2-40B4-BE49-F238E27FC236}">
                  <a16:creationId xmlns:a16="http://schemas.microsoft.com/office/drawing/2014/main" id="{EA5E39D2-AC51-C160-57B9-920C42411E06}"/>
                </a:ext>
              </a:extLst>
            </p:cNvPr>
            <p:cNvSpPr/>
            <p:nvPr/>
          </p:nvSpPr>
          <p:spPr>
            <a:xfrm>
              <a:off x="8412919" y="4088558"/>
              <a:ext cx="118124" cy="17816"/>
            </a:xfrm>
            <a:custGeom>
              <a:avLst/>
              <a:gdLst>
                <a:gd name="connsiteX0" fmla="*/ 109098 w 118124"/>
                <a:gd name="connsiteY0" fmla="*/ 310 h 17816"/>
                <a:gd name="connsiteX1" fmla="*/ 55306 w 118124"/>
                <a:gd name="connsiteY1" fmla="*/ 95 h 17816"/>
                <a:gd name="connsiteX2" fmla="*/ 55306 w 118124"/>
                <a:gd name="connsiteY2" fmla="*/ 95 h 17816"/>
                <a:gd name="connsiteX3" fmla="*/ 6871 w 118124"/>
                <a:gd name="connsiteY3" fmla="*/ 95 h 17816"/>
                <a:gd name="connsiteX4" fmla="*/ 14 w 118124"/>
                <a:gd name="connsiteY4" fmla="*/ 6739 h 17816"/>
                <a:gd name="connsiteX5" fmla="*/ 5585 w 118124"/>
                <a:gd name="connsiteY5" fmla="*/ 15097 h 17816"/>
                <a:gd name="connsiteX6" fmla="*/ 13515 w 118124"/>
                <a:gd name="connsiteY6" fmla="*/ 16383 h 17816"/>
                <a:gd name="connsiteX7" fmla="*/ 109955 w 118124"/>
                <a:gd name="connsiteY7" fmla="*/ 12740 h 17816"/>
                <a:gd name="connsiteX8" fmla="*/ 118099 w 118124"/>
                <a:gd name="connsiteY8" fmla="*/ 7382 h 17816"/>
                <a:gd name="connsiteX9" fmla="*/ 109098 w 118124"/>
                <a:gd name="connsiteY9" fmla="*/ 310 h 1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124" h="17816">
                  <a:moveTo>
                    <a:pt x="109098" y="310"/>
                  </a:moveTo>
                  <a:cubicBezTo>
                    <a:pt x="91096" y="95"/>
                    <a:pt x="73308" y="95"/>
                    <a:pt x="55306" y="95"/>
                  </a:cubicBezTo>
                  <a:cubicBezTo>
                    <a:pt x="55306" y="95"/>
                    <a:pt x="55306" y="95"/>
                    <a:pt x="55306" y="95"/>
                  </a:cubicBezTo>
                  <a:cubicBezTo>
                    <a:pt x="39232" y="95"/>
                    <a:pt x="23159" y="-119"/>
                    <a:pt x="6871" y="95"/>
                  </a:cubicBezTo>
                  <a:cubicBezTo>
                    <a:pt x="3014" y="95"/>
                    <a:pt x="228" y="2667"/>
                    <a:pt x="14" y="6739"/>
                  </a:cubicBezTo>
                  <a:cubicBezTo>
                    <a:pt x="-201" y="10596"/>
                    <a:pt x="2157" y="13597"/>
                    <a:pt x="5585" y="15097"/>
                  </a:cubicBezTo>
                  <a:cubicBezTo>
                    <a:pt x="7943" y="16169"/>
                    <a:pt x="10729" y="15954"/>
                    <a:pt x="13515" y="16383"/>
                  </a:cubicBezTo>
                  <a:cubicBezTo>
                    <a:pt x="45876" y="20026"/>
                    <a:pt x="77809" y="15954"/>
                    <a:pt x="109955" y="12740"/>
                  </a:cubicBezTo>
                  <a:cubicBezTo>
                    <a:pt x="113170" y="12311"/>
                    <a:pt x="117671" y="12097"/>
                    <a:pt x="118099" y="7382"/>
                  </a:cubicBezTo>
                  <a:cubicBezTo>
                    <a:pt x="118528" y="1167"/>
                    <a:pt x="113385" y="310"/>
                    <a:pt x="109098" y="310"/>
                  </a:cubicBezTo>
                  <a:close/>
                </a:path>
              </a:pathLst>
            </a:custGeom>
            <a:grpFill/>
            <a:ln w="2143" cap="flat">
              <a:noFill/>
              <a:prstDash val="solid"/>
              <a:miter/>
            </a:ln>
          </p:spPr>
          <p:txBody>
            <a:bodyPr rtlCol="0" anchor="ctr"/>
            <a:lstStyle/>
            <a:p>
              <a:endParaRPr lang="en-US"/>
            </a:p>
          </p:txBody>
        </p:sp>
        <p:sp>
          <p:nvSpPr>
            <p:cNvPr id="119" name="Freeform 77">
              <a:extLst>
                <a:ext uri="{FF2B5EF4-FFF2-40B4-BE49-F238E27FC236}">
                  <a16:creationId xmlns:a16="http://schemas.microsoft.com/office/drawing/2014/main" id="{04985AB9-225A-010B-831C-4792C5A2B7D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120" name="Freeform 78">
              <a:extLst>
                <a:ext uri="{FF2B5EF4-FFF2-40B4-BE49-F238E27FC236}">
                  <a16:creationId xmlns:a16="http://schemas.microsoft.com/office/drawing/2014/main" id="{7CA70BF9-76BA-CF15-9199-F7FA161CC6AC}"/>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21" name="Freeform 79">
              <a:extLst>
                <a:ext uri="{FF2B5EF4-FFF2-40B4-BE49-F238E27FC236}">
                  <a16:creationId xmlns:a16="http://schemas.microsoft.com/office/drawing/2014/main" id="{7B6C5E26-DB4E-6444-3F4D-19067687DC7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22" name="Freeform 80">
              <a:extLst>
                <a:ext uri="{FF2B5EF4-FFF2-40B4-BE49-F238E27FC236}">
                  <a16:creationId xmlns:a16="http://schemas.microsoft.com/office/drawing/2014/main" id="{FB42F3CA-D009-1EC1-B8D6-58D77C3FACC7}"/>
                </a:ext>
              </a:extLst>
            </p:cNvPr>
            <p:cNvSpPr/>
            <p:nvPr/>
          </p:nvSpPr>
          <p:spPr>
            <a:xfrm>
              <a:off x="9256670" y="4086872"/>
              <a:ext cx="49515" cy="18485"/>
            </a:xfrm>
            <a:custGeom>
              <a:avLst/>
              <a:gdLst>
                <a:gd name="connsiteX0" fmla="*/ 21013 w 49515"/>
                <a:gd name="connsiteY0" fmla="*/ 1139 h 18485"/>
                <a:gd name="connsiteX1" fmla="*/ 10 w 49515"/>
                <a:gd name="connsiteY1" fmla="*/ 9926 h 18485"/>
                <a:gd name="connsiteX2" fmla="*/ 22298 w 49515"/>
                <a:gd name="connsiteY2" fmla="*/ 18284 h 18485"/>
                <a:gd name="connsiteX3" fmla="*/ 49516 w 49515"/>
                <a:gd name="connsiteY3" fmla="*/ 9926 h 18485"/>
                <a:gd name="connsiteX4" fmla="*/ 21013 w 49515"/>
                <a:gd name="connsiteY4" fmla="*/ 1139 h 1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 h="18485">
                  <a:moveTo>
                    <a:pt x="21013" y="1139"/>
                  </a:moveTo>
                  <a:cubicBezTo>
                    <a:pt x="13083" y="67"/>
                    <a:pt x="-419" y="-3147"/>
                    <a:pt x="10" y="9926"/>
                  </a:cubicBezTo>
                  <a:cubicBezTo>
                    <a:pt x="438" y="22999"/>
                    <a:pt x="13726" y="16784"/>
                    <a:pt x="22298" y="18284"/>
                  </a:cubicBezTo>
                  <a:cubicBezTo>
                    <a:pt x="31728" y="16141"/>
                    <a:pt x="49516" y="21927"/>
                    <a:pt x="49516" y="9926"/>
                  </a:cubicBezTo>
                  <a:cubicBezTo>
                    <a:pt x="49302" y="-5934"/>
                    <a:pt x="31299" y="2639"/>
                    <a:pt x="21013" y="1139"/>
                  </a:cubicBezTo>
                  <a:close/>
                </a:path>
              </a:pathLst>
            </a:custGeom>
            <a:grpFill/>
            <a:ln w="2143" cap="flat">
              <a:noFill/>
              <a:prstDash val="solid"/>
              <a:miter/>
            </a:ln>
          </p:spPr>
          <p:txBody>
            <a:bodyPr rtlCol="0" anchor="ctr"/>
            <a:lstStyle/>
            <a:p>
              <a:endParaRPr lang="en-US"/>
            </a:p>
          </p:txBody>
        </p:sp>
        <p:sp>
          <p:nvSpPr>
            <p:cNvPr id="123" name="Freeform 81">
              <a:extLst>
                <a:ext uri="{FF2B5EF4-FFF2-40B4-BE49-F238E27FC236}">
                  <a16:creationId xmlns:a16="http://schemas.microsoft.com/office/drawing/2014/main" id="{A5D87A01-EC86-FC8B-3021-E4F5185D847F}"/>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4" name="TextBox 123">
            <a:extLst>
              <a:ext uri="{FF2B5EF4-FFF2-40B4-BE49-F238E27FC236}">
                <a16:creationId xmlns:a16="http://schemas.microsoft.com/office/drawing/2014/main" id="{045B9096-7057-C7AB-6273-E193CA6B6AC1}"/>
              </a:ext>
            </a:extLst>
          </p:cNvPr>
          <p:cNvSpPr txBox="1"/>
          <p:nvPr/>
        </p:nvSpPr>
        <p:spPr>
          <a:xfrm>
            <a:off x="4047531" y="1063851"/>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28" name="Graphic 125">
            <a:extLst>
              <a:ext uri="{FF2B5EF4-FFF2-40B4-BE49-F238E27FC236}">
                <a16:creationId xmlns:a16="http://schemas.microsoft.com/office/drawing/2014/main" id="{88979D36-FA22-1239-607F-9359F59B65A3}"/>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29" name="Graphic 4">
            <a:extLst>
              <a:ext uri="{FF2B5EF4-FFF2-40B4-BE49-F238E27FC236}">
                <a16:creationId xmlns:a16="http://schemas.microsoft.com/office/drawing/2014/main" id="{D84BCB60-ED83-A8DC-E020-6301255A5DC5}"/>
              </a:ext>
            </a:extLst>
          </p:cNvPr>
          <p:cNvGrpSpPr/>
          <p:nvPr/>
        </p:nvGrpSpPr>
        <p:grpSpPr>
          <a:xfrm>
            <a:off x="6514149" y="3600310"/>
            <a:ext cx="2540597" cy="1848198"/>
            <a:chOff x="7451356" y="3368393"/>
            <a:chExt cx="2245760" cy="1336865"/>
          </a:xfrm>
          <a:solidFill>
            <a:srgbClr val="414141"/>
          </a:solidFill>
        </p:grpSpPr>
        <p:sp>
          <p:nvSpPr>
            <p:cNvPr id="130" name="Freeform 1023">
              <a:extLst>
                <a:ext uri="{FF2B5EF4-FFF2-40B4-BE49-F238E27FC236}">
                  <a16:creationId xmlns:a16="http://schemas.microsoft.com/office/drawing/2014/main" id="{D5A7C996-DB33-75F8-BD46-2489541F73E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131" name="Freeform 1024">
              <a:extLst>
                <a:ext uri="{FF2B5EF4-FFF2-40B4-BE49-F238E27FC236}">
                  <a16:creationId xmlns:a16="http://schemas.microsoft.com/office/drawing/2014/main" id="{9139E82C-B21E-4560-2492-CF2C6732451D}"/>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132" name="Freeform 1025">
              <a:extLst>
                <a:ext uri="{FF2B5EF4-FFF2-40B4-BE49-F238E27FC236}">
                  <a16:creationId xmlns:a16="http://schemas.microsoft.com/office/drawing/2014/main" id="{EA9DC701-91E8-A02D-9411-D8AC901F3901}"/>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133" name="Freeform 1026">
              <a:extLst>
                <a:ext uri="{FF2B5EF4-FFF2-40B4-BE49-F238E27FC236}">
                  <a16:creationId xmlns:a16="http://schemas.microsoft.com/office/drawing/2014/main" id="{A20F4871-632A-0CD0-6C99-EB05BF8FE7C7}"/>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134" name="Freeform 1027">
              <a:extLst>
                <a:ext uri="{FF2B5EF4-FFF2-40B4-BE49-F238E27FC236}">
                  <a16:creationId xmlns:a16="http://schemas.microsoft.com/office/drawing/2014/main" id="{2C8A149A-1DEC-4F29-579D-0B2FBA8A885B}"/>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135" name="Freeform 1028">
              <a:extLst>
                <a:ext uri="{FF2B5EF4-FFF2-40B4-BE49-F238E27FC236}">
                  <a16:creationId xmlns:a16="http://schemas.microsoft.com/office/drawing/2014/main" id="{E7CE979C-24EF-A320-0F27-DD7D7FA8758C}"/>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136" name="Freeform 1029">
              <a:extLst>
                <a:ext uri="{FF2B5EF4-FFF2-40B4-BE49-F238E27FC236}">
                  <a16:creationId xmlns:a16="http://schemas.microsoft.com/office/drawing/2014/main" id="{45C8A8D1-B619-7A2F-1754-413DEB6EBA8B}"/>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137" name="Freeform 1030">
              <a:extLst>
                <a:ext uri="{FF2B5EF4-FFF2-40B4-BE49-F238E27FC236}">
                  <a16:creationId xmlns:a16="http://schemas.microsoft.com/office/drawing/2014/main" id="{FEE42B3B-FD66-7946-CE3D-3859B779B6DD}"/>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138" name="Freeform 1031">
              <a:extLst>
                <a:ext uri="{FF2B5EF4-FFF2-40B4-BE49-F238E27FC236}">
                  <a16:creationId xmlns:a16="http://schemas.microsoft.com/office/drawing/2014/main" id="{E90B4BA4-D49D-6522-B92D-805CCB27C6DB}"/>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139" name="Freeform 1032">
              <a:extLst>
                <a:ext uri="{FF2B5EF4-FFF2-40B4-BE49-F238E27FC236}">
                  <a16:creationId xmlns:a16="http://schemas.microsoft.com/office/drawing/2014/main" id="{222AEAC9-4171-A2A1-5ADC-F3F5AD6D0AA4}"/>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140" name="Freeform 1033">
              <a:extLst>
                <a:ext uri="{FF2B5EF4-FFF2-40B4-BE49-F238E27FC236}">
                  <a16:creationId xmlns:a16="http://schemas.microsoft.com/office/drawing/2014/main" id="{569B5DE1-85FE-E537-5F01-461584797EB4}"/>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141" name="Freeform 1034">
              <a:extLst>
                <a:ext uri="{FF2B5EF4-FFF2-40B4-BE49-F238E27FC236}">
                  <a16:creationId xmlns:a16="http://schemas.microsoft.com/office/drawing/2014/main" id="{352181CD-00AB-1C2A-13AA-0DDF1753C921}"/>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142" name="Freeform 1035">
              <a:extLst>
                <a:ext uri="{FF2B5EF4-FFF2-40B4-BE49-F238E27FC236}">
                  <a16:creationId xmlns:a16="http://schemas.microsoft.com/office/drawing/2014/main" id="{B960E792-4430-1A91-7DFD-912A64EECAC1}"/>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143" name="Freeform 1036">
              <a:extLst>
                <a:ext uri="{FF2B5EF4-FFF2-40B4-BE49-F238E27FC236}">
                  <a16:creationId xmlns:a16="http://schemas.microsoft.com/office/drawing/2014/main" id="{C89B6D2A-5655-BA68-FA58-AA1E071A9F61}"/>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144" name="Freeform 1037">
              <a:extLst>
                <a:ext uri="{FF2B5EF4-FFF2-40B4-BE49-F238E27FC236}">
                  <a16:creationId xmlns:a16="http://schemas.microsoft.com/office/drawing/2014/main" id="{B43B0A00-0272-FE15-EEB4-7A277C48C780}"/>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145" name="Freeform 1038">
              <a:extLst>
                <a:ext uri="{FF2B5EF4-FFF2-40B4-BE49-F238E27FC236}">
                  <a16:creationId xmlns:a16="http://schemas.microsoft.com/office/drawing/2014/main" id="{47C51B5F-BB21-E404-7A50-CCDBA7F8888F}"/>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146" name="Freeform 1039">
              <a:extLst>
                <a:ext uri="{FF2B5EF4-FFF2-40B4-BE49-F238E27FC236}">
                  <a16:creationId xmlns:a16="http://schemas.microsoft.com/office/drawing/2014/main" id="{48ECD6F1-4C82-A4DF-3261-83B16B97CDD5}"/>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147" name="Freeform 1040">
              <a:extLst>
                <a:ext uri="{FF2B5EF4-FFF2-40B4-BE49-F238E27FC236}">
                  <a16:creationId xmlns:a16="http://schemas.microsoft.com/office/drawing/2014/main" id="{06C78CBF-031A-BDEE-0502-3B297BFFF83F}"/>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148" name="Freeform 1041">
              <a:extLst>
                <a:ext uri="{FF2B5EF4-FFF2-40B4-BE49-F238E27FC236}">
                  <a16:creationId xmlns:a16="http://schemas.microsoft.com/office/drawing/2014/main" id="{B2FC0A3C-5DFB-8DEE-D497-7DBB1608B7E8}"/>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149" name="Freeform 1042">
              <a:extLst>
                <a:ext uri="{FF2B5EF4-FFF2-40B4-BE49-F238E27FC236}">
                  <a16:creationId xmlns:a16="http://schemas.microsoft.com/office/drawing/2014/main" id="{C9013EC3-0340-63CF-122C-47D85114A338}"/>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0" name="Freeform 1043">
              <a:extLst>
                <a:ext uri="{FF2B5EF4-FFF2-40B4-BE49-F238E27FC236}">
                  <a16:creationId xmlns:a16="http://schemas.microsoft.com/office/drawing/2014/main" id="{3F263E10-A589-6B2D-5114-4465B1376FF9}"/>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151" name="Freeform 1044">
              <a:extLst>
                <a:ext uri="{FF2B5EF4-FFF2-40B4-BE49-F238E27FC236}">
                  <a16:creationId xmlns:a16="http://schemas.microsoft.com/office/drawing/2014/main" id="{94730D49-3160-E1DB-2AC1-5CD1FEF67A18}"/>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152" name="Freeform 1045">
              <a:extLst>
                <a:ext uri="{FF2B5EF4-FFF2-40B4-BE49-F238E27FC236}">
                  <a16:creationId xmlns:a16="http://schemas.microsoft.com/office/drawing/2014/main" id="{B5127ECF-8CB7-36FC-9F6C-B7FB423B8CEA}"/>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3" name="Freeform 1046">
              <a:extLst>
                <a:ext uri="{FF2B5EF4-FFF2-40B4-BE49-F238E27FC236}">
                  <a16:creationId xmlns:a16="http://schemas.microsoft.com/office/drawing/2014/main" id="{DB32A49F-4280-A30A-D285-6AC03D8407A2}"/>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154" name="Freeform 1047">
              <a:extLst>
                <a:ext uri="{FF2B5EF4-FFF2-40B4-BE49-F238E27FC236}">
                  <a16:creationId xmlns:a16="http://schemas.microsoft.com/office/drawing/2014/main" id="{CE882E42-1106-0C74-CA05-8ADADC9CE28A}"/>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155" name="Freeform 1048">
              <a:extLst>
                <a:ext uri="{FF2B5EF4-FFF2-40B4-BE49-F238E27FC236}">
                  <a16:creationId xmlns:a16="http://schemas.microsoft.com/office/drawing/2014/main" id="{5566CDC8-81FE-44F4-60C8-AFEF536735A3}"/>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6" name="Freeform 1049">
              <a:extLst>
                <a:ext uri="{FF2B5EF4-FFF2-40B4-BE49-F238E27FC236}">
                  <a16:creationId xmlns:a16="http://schemas.microsoft.com/office/drawing/2014/main" id="{BC4F2E1F-3962-9914-7A8D-131CE4822880}"/>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157" name="Freeform 1050">
              <a:extLst>
                <a:ext uri="{FF2B5EF4-FFF2-40B4-BE49-F238E27FC236}">
                  <a16:creationId xmlns:a16="http://schemas.microsoft.com/office/drawing/2014/main" id="{A59ED178-A38A-6D03-6E07-51F61426033F}"/>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158" name="Freeform 1051">
              <a:extLst>
                <a:ext uri="{FF2B5EF4-FFF2-40B4-BE49-F238E27FC236}">
                  <a16:creationId xmlns:a16="http://schemas.microsoft.com/office/drawing/2014/main" id="{129BC4C6-19C2-C79C-59DE-D92414A6E537}"/>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159" name="Freeform 1052">
              <a:extLst>
                <a:ext uri="{FF2B5EF4-FFF2-40B4-BE49-F238E27FC236}">
                  <a16:creationId xmlns:a16="http://schemas.microsoft.com/office/drawing/2014/main" id="{624B57C9-20FF-D2D8-0E8F-83D6D9E5E5B6}"/>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160" name="Freeform 1053">
              <a:extLst>
                <a:ext uri="{FF2B5EF4-FFF2-40B4-BE49-F238E27FC236}">
                  <a16:creationId xmlns:a16="http://schemas.microsoft.com/office/drawing/2014/main" id="{80296263-1D59-0DF9-5790-7A2CA8FB7295}"/>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161" name="Freeform 1054">
              <a:extLst>
                <a:ext uri="{FF2B5EF4-FFF2-40B4-BE49-F238E27FC236}">
                  <a16:creationId xmlns:a16="http://schemas.microsoft.com/office/drawing/2014/main" id="{035C8525-C947-C4A1-A264-C0DCF309B297}"/>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162" name="Freeform 1056">
              <a:extLst>
                <a:ext uri="{FF2B5EF4-FFF2-40B4-BE49-F238E27FC236}">
                  <a16:creationId xmlns:a16="http://schemas.microsoft.com/office/drawing/2014/main" id="{0BE7284D-122E-9F0B-0A84-9863244E8D51}"/>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163" name="Freeform 1057">
              <a:extLst>
                <a:ext uri="{FF2B5EF4-FFF2-40B4-BE49-F238E27FC236}">
                  <a16:creationId xmlns:a16="http://schemas.microsoft.com/office/drawing/2014/main" id="{B2F7EB4B-B7E6-2BB3-3335-66D78C51ECF8}"/>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164" name="Freeform 1058">
              <a:extLst>
                <a:ext uri="{FF2B5EF4-FFF2-40B4-BE49-F238E27FC236}">
                  <a16:creationId xmlns:a16="http://schemas.microsoft.com/office/drawing/2014/main" id="{E60490E0-1AF8-25CD-FD9A-BE2F20357FDE}"/>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165" name="Freeform 1059">
              <a:extLst>
                <a:ext uri="{FF2B5EF4-FFF2-40B4-BE49-F238E27FC236}">
                  <a16:creationId xmlns:a16="http://schemas.microsoft.com/office/drawing/2014/main" id="{327ABAFC-1196-9E42-2B9D-61B9CD909B54}"/>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166" name="Freeform 1060">
              <a:extLst>
                <a:ext uri="{FF2B5EF4-FFF2-40B4-BE49-F238E27FC236}">
                  <a16:creationId xmlns:a16="http://schemas.microsoft.com/office/drawing/2014/main" id="{991032F6-DAD9-38D0-13DF-97C217EF278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167" name="Freeform 1061">
              <a:extLst>
                <a:ext uri="{FF2B5EF4-FFF2-40B4-BE49-F238E27FC236}">
                  <a16:creationId xmlns:a16="http://schemas.microsoft.com/office/drawing/2014/main" id="{F665D6B1-765D-2234-B508-FE5798F8059B}"/>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168" name="Freeform 1062">
              <a:extLst>
                <a:ext uri="{FF2B5EF4-FFF2-40B4-BE49-F238E27FC236}">
                  <a16:creationId xmlns:a16="http://schemas.microsoft.com/office/drawing/2014/main" id="{AEE3871E-4337-C20F-E33A-D298237B13C1}"/>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69" name="Freeform 1063">
              <a:extLst>
                <a:ext uri="{FF2B5EF4-FFF2-40B4-BE49-F238E27FC236}">
                  <a16:creationId xmlns:a16="http://schemas.microsoft.com/office/drawing/2014/main" id="{A925A7F3-7CF0-C0D7-AD02-79DEE9C5D9AD}"/>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0" name="Freeform 1064">
              <a:extLst>
                <a:ext uri="{FF2B5EF4-FFF2-40B4-BE49-F238E27FC236}">
                  <a16:creationId xmlns:a16="http://schemas.microsoft.com/office/drawing/2014/main" id="{42E4C427-34B5-DEA9-4720-54F3A6048DD3}"/>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1" name="Freeform 1065">
              <a:extLst>
                <a:ext uri="{FF2B5EF4-FFF2-40B4-BE49-F238E27FC236}">
                  <a16:creationId xmlns:a16="http://schemas.microsoft.com/office/drawing/2014/main" id="{195B2AFA-CDC7-4344-4F58-C9A4D3115B94}"/>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2" name="Freeform 1066">
              <a:extLst>
                <a:ext uri="{FF2B5EF4-FFF2-40B4-BE49-F238E27FC236}">
                  <a16:creationId xmlns:a16="http://schemas.microsoft.com/office/drawing/2014/main" id="{20387614-37C8-BA1B-214F-884088205721}"/>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3" name="Freeform 1067">
              <a:extLst>
                <a:ext uri="{FF2B5EF4-FFF2-40B4-BE49-F238E27FC236}">
                  <a16:creationId xmlns:a16="http://schemas.microsoft.com/office/drawing/2014/main" id="{424E08AC-0AD2-B8B1-426A-3BAD74D53EDD}"/>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174" name="Freeform 1070">
              <a:extLst>
                <a:ext uri="{FF2B5EF4-FFF2-40B4-BE49-F238E27FC236}">
                  <a16:creationId xmlns:a16="http://schemas.microsoft.com/office/drawing/2014/main" id="{B8495C3E-EC9D-13DC-D8F4-3342F0DF6D3C}"/>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5" name="Freeform 1071">
              <a:extLst>
                <a:ext uri="{FF2B5EF4-FFF2-40B4-BE49-F238E27FC236}">
                  <a16:creationId xmlns:a16="http://schemas.microsoft.com/office/drawing/2014/main" id="{3A80312E-D77B-EB6B-432F-2C3E2D7A8568}"/>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176" name="Freeform 1072">
              <a:extLst>
                <a:ext uri="{FF2B5EF4-FFF2-40B4-BE49-F238E27FC236}">
                  <a16:creationId xmlns:a16="http://schemas.microsoft.com/office/drawing/2014/main" id="{FDB2AFE0-9E91-75CE-2B72-D24C4752069C}"/>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177" name="Freeform 1073">
              <a:extLst>
                <a:ext uri="{FF2B5EF4-FFF2-40B4-BE49-F238E27FC236}">
                  <a16:creationId xmlns:a16="http://schemas.microsoft.com/office/drawing/2014/main" id="{9B4FEB66-4730-8719-C9FE-CEB1DC35BD46}"/>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178" name="Freeform 1074">
              <a:extLst>
                <a:ext uri="{FF2B5EF4-FFF2-40B4-BE49-F238E27FC236}">
                  <a16:creationId xmlns:a16="http://schemas.microsoft.com/office/drawing/2014/main" id="{AB3B2FAF-2A92-299E-98D2-3752686A166E}"/>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179" name="Freeform 1075">
              <a:extLst>
                <a:ext uri="{FF2B5EF4-FFF2-40B4-BE49-F238E27FC236}">
                  <a16:creationId xmlns:a16="http://schemas.microsoft.com/office/drawing/2014/main" id="{0145DEB8-2815-B11C-AE93-2417ECC406E4}"/>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180" name="Freeform 1076">
              <a:extLst>
                <a:ext uri="{FF2B5EF4-FFF2-40B4-BE49-F238E27FC236}">
                  <a16:creationId xmlns:a16="http://schemas.microsoft.com/office/drawing/2014/main" id="{C4DCC65A-977A-5257-3FE8-AF09B5E4304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181" name="Freeform 1077">
              <a:extLst>
                <a:ext uri="{FF2B5EF4-FFF2-40B4-BE49-F238E27FC236}">
                  <a16:creationId xmlns:a16="http://schemas.microsoft.com/office/drawing/2014/main" id="{1635F05A-E3D0-CCA5-3C6E-8594E6A6DF6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182" name="Freeform 1078">
              <a:extLst>
                <a:ext uri="{FF2B5EF4-FFF2-40B4-BE49-F238E27FC236}">
                  <a16:creationId xmlns:a16="http://schemas.microsoft.com/office/drawing/2014/main" id="{2789B95F-E676-954E-18D9-14BA3E6FDB28}"/>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183" name="Freeform 1079">
              <a:extLst>
                <a:ext uri="{FF2B5EF4-FFF2-40B4-BE49-F238E27FC236}">
                  <a16:creationId xmlns:a16="http://schemas.microsoft.com/office/drawing/2014/main" id="{1D833378-51CC-9361-ECBB-C949BAE66104}"/>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184" name="Freeform 1080">
              <a:extLst>
                <a:ext uri="{FF2B5EF4-FFF2-40B4-BE49-F238E27FC236}">
                  <a16:creationId xmlns:a16="http://schemas.microsoft.com/office/drawing/2014/main" id="{112D9F1C-EA9D-712A-5D26-6EF502028B8B}"/>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139000" y="938129"/>
            <a:ext cx="700387" cy="689518"/>
          </a:xfrm>
        </p:spPr>
        <p:txBody>
          <a:bodyPr anchor="b"/>
          <a:lstStyle/>
          <a:p>
            <a:r>
              <a:rPr lang="en-US" sz="1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5913805" y="883205"/>
            <a:ext cx="4415332" cy="689519"/>
          </a:xfrm>
        </p:spPr>
        <p:txBody>
          <a:bodyPr anchor="t"/>
          <a:lstStyle/>
          <a:p>
            <a:pPr>
              <a:lnSpc>
                <a:spcPts val="2340"/>
              </a:lnSpc>
              <a:spcBef>
                <a:spcPts val="0"/>
              </a:spcBef>
            </a:pPr>
            <a:r>
              <a:rPr lang="en-GB" sz="1600" b="1" kern="1200" dirty="0">
                <a:solidFill>
                  <a:srgbClr val="EC7C69"/>
                </a:solidFill>
                <a:latin typeface="+mn-lt"/>
                <a:ea typeface="+mn-ea"/>
                <a:cs typeface="+mn-cs"/>
              </a:rPr>
              <a:t>Inleiding tot alternatieve toeristische accommodatie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793854" cy="4246763"/>
          </a:xfrm>
        </p:spPr>
        <p:txBody>
          <a:bodyPr/>
          <a:lstStyle/>
          <a:p>
            <a:pPr marL="0" indent="0">
              <a:lnSpc>
                <a:spcPts val="2480"/>
              </a:lnSpc>
            </a:pPr>
            <a:r>
              <a:rPr lang="en-GB" sz="2400" b="0" dirty="0"/>
              <a:t>Deze module biedt een diepgaande verkenning van alternatieve toeristische accommodatie, met de nadruk op de definitie, belangrijkste soorten, trends en zakelijke mogelijkheden ervan. </a:t>
            </a:r>
          </a:p>
          <a:p>
            <a:pPr marL="0" indent="0">
              <a:lnSpc>
                <a:spcPts val="2480"/>
              </a:lnSpc>
            </a:pPr>
            <a:endParaRPr lang="en-GB" sz="2400" b="0" dirty="0"/>
          </a:p>
          <a:p>
            <a:pPr marL="0" indent="0">
              <a:lnSpc>
                <a:spcPts val="2480"/>
              </a:lnSpc>
            </a:pPr>
            <a:r>
              <a:rPr lang="en-GB" sz="2400" b="0" dirty="0"/>
              <a:t>Aan de hand van casestudy's, voorbeelden uit de sector en praktische inzichten krijgen studenten een uitgebreid inzicht in hoe alternatieve accommodaties de toeristische sector hervormen.</a:t>
            </a:r>
            <a:endParaRPr lang="en-US" sz="24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5913804" y="1713479"/>
            <a:ext cx="5735271" cy="104426"/>
          </a:xfrm>
        </p:spPr>
        <p:txBody>
          <a:bodyPr anchor="t"/>
          <a:lstStyle/>
          <a:p>
            <a:pPr marL="342900" indent="-342900">
              <a:lnSpc>
                <a:spcPts val="2100"/>
              </a:lnSpc>
              <a:spcBef>
                <a:spcPts val="0"/>
              </a:spcBef>
              <a:buFont typeface="Arial" panose="020B0604020202020204" pitchFamily="34" charset="0"/>
              <a:buChar char="•"/>
            </a:pPr>
            <a:r>
              <a:rPr lang="en-GB" sz="1600" dirty="0">
                <a:solidFill>
                  <a:srgbClr val="414141"/>
                </a:solidFill>
              </a:rPr>
              <a:t>Begrijp alternatieve toeristische accommodatie en hoe dergelijke kleine en middelgrote ondernemingen passen in de horecasector, de belangrijkste cijfers, kenmerken en belangrijkste thema's. </a:t>
            </a:r>
          </a:p>
          <a:p>
            <a:pPr marL="342900" indent="-342900">
              <a:lnSpc>
                <a:spcPts val="2100"/>
              </a:lnSpc>
              <a:spcBef>
                <a:spcPts val="0"/>
              </a:spcBef>
              <a:buFont typeface="Arial" panose="020B0604020202020204" pitchFamily="34" charset="0"/>
              <a:buChar char="•"/>
            </a:pPr>
            <a:r>
              <a:rPr lang="en-GB" sz="1600" dirty="0">
                <a:solidFill>
                  <a:srgbClr val="414141"/>
                </a:solidFill>
              </a:rPr>
              <a:t>Leer hoe u alternatieve accommodatie kunt definiëren en de belangrijkste soorten, trends en zakelijke mogelijkheden ervan kunt identificeren. </a:t>
            </a:r>
          </a:p>
          <a:p>
            <a:pPr>
              <a:lnSpc>
                <a:spcPts val="2100"/>
              </a:lnSpc>
              <a:spcBef>
                <a:spcPts val="0"/>
              </a:spcBef>
            </a:pPr>
            <a:br>
              <a:rPr lang="en-GB" sz="1600" dirty="0">
                <a:solidFill>
                  <a:srgbClr val="414141"/>
                </a:solidFill>
              </a:rPr>
            </a:br>
            <a:endParaRPr lang="en-GB" sz="16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162044" y="3456050"/>
            <a:ext cx="700387" cy="689518"/>
          </a:xfrm>
        </p:spPr>
        <p:txBody>
          <a:bodyPr anchor="b"/>
          <a:lstStyle/>
          <a:p>
            <a:r>
              <a:rPr lang="en-US" sz="1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5913804" y="3456050"/>
            <a:ext cx="4850695" cy="516424"/>
          </a:xfrm>
        </p:spPr>
        <p:txBody>
          <a:bodyPr anchor="t"/>
          <a:lstStyle/>
          <a:p>
            <a:pPr>
              <a:lnSpc>
                <a:spcPts val="2340"/>
              </a:lnSpc>
              <a:spcBef>
                <a:spcPts val="0"/>
              </a:spcBef>
            </a:pPr>
            <a:r>
              <a:rPr lang="en-US" sz="1600" b="1" dirty="0">
                <a:solidFill>
                  <a:srgbClr val="EC7C69"/>
                </a:solidFill>
              </a:rPr>
              <a:t>Waarom dit nu belangrijk is: veranderende motivaties van gasten en verschuivingen in de markt</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5913805" y="4292101"/>
            <a:ext cx="5605900" cy="384016"/>
          </a:xfrm>
        </p:spPr>
        <p:txBody>
          <a:bodyPr anchor="t">
            <a:noAutofit/>
          </a:bodyPr>
          <a:lstStyle/>
          <a:p>
            <a:pPr marL="342900" indent="-342900">
              <a:lnSpc>
                <a:spcPts val="2100"/>
              </a:lnSpc>
              <a:buFont typeface="Arial" panose="020B0604020202020204" pitchFamily="34" charset="0"/>
              <a:buChar char="•"/>
            </a:pPr>
            <a:r>
              <a:rPr lang="en-GB" sz="1600" dirty="0">
                <a:solidFill>
                  <a:srgbClr val="414141"/>
                </a:solidFill>
              </a:rPr>
              <a:t>Maak u vertrouwd met het feit dat de reizigers van vandaag </a:t>
            </a:r>
            <a:r>
              <a:rPr lang="en-US" sz="1600" dirty="0">
                <a:solidFill>
                  <a:srgbClr val="414141"/>
                </a:solidFill>
              </a:rPr>
              <a:t>meer zoeken dan alleen een plek om te slapen. Leer </a:t>
            </a:r>
            <a:r>
              <a:rPr lang="en-GB" sz="1600" dirty="0">
                <a:solidFill>
                  <a:srgbClr val="414141"/>
                </a:solidFill>
              </a:rPr>
              <a:t>hoe zij </a:t>
            </a:r>
            <a:r>
              <a:rPr lang="en-US" sz="1600" dirty="0">
                <a:solidFill>
                  <a:srgbClr val="414141"/>
                </a:solidFill>
              </a:rPr>
              <a:t>verlangen naar authentieke, betekenisvolle verblijven die geworteld zijn in de lokale cultuur, natuur en gemeenschap. </a:t>
            </a:r>
          </a:p>
          <a:p>
            <a:pPr marL="342900" indent="-342900">
              <a:lnSpc>
                <a:spcPts val="2100"/>
              </a:lnSpc>
              <a:buFont typeface="Arial" panose="020B0604020202020204" pitchFamily="34" charset="0"/>
              <a:buChar char="•"/>
            </a:pPr>
            <a:r>
              <a:rPr lang="en-US" sz="1600" dirty="0">
                <a:solidFill>
                  <a:srgbClr val="414141"/>
                </a:solidFill>
              </a:rPr>
              <a:t>Leer hoe u het unieke verhaal van uw regio kunt benutten, nieuwe zakelijke kansen kunt ontdekken en een duurzamere, plaatsgebonden accommodatie kunt bouwen die echt aansluit bij de gasten.</a:t>
            </a:r>
            <a:endParaRPr lang="en-GB" sz="16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1 Overzicht</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66149" y="16276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512238" y="410183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0931439" y="6643327"/>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sp>
        <p:nvSpPr>
          <p:cNvPr id="2" name="TextBox 1">
            <a:extLst>
              <a:ext uri="{FF2B5EF4-FFF2-40B4-BE49-F238E27FC236}">
                <a16:creationId xmlns:a16="http://schemas.microsoft.com/office/drawing/2014/main" id="{DF7D5381-922E-BFA9-B453-DAD6B860A2B2}"/>
              </a:ext>
            </a:extLst>
          </p:cNvPr>
          <p:cNvSpPr txBox="1"/>
          <p:nvPr/>
        </p:nvSpPr>
        <p:spPr>
          <a:xfrm>
            <a:off x="5913804" y="153670"/>
            <a:ext cx="4415332" cy="584775"/>
          </a:xfrm>
          <a:prstGeom prst="rect">
            <a:avLst/>
          </a:prstGeom>
          <a:noFill/>
        </p:spPr>
        <p:txBody>
          <a:bodyPr wrap="square" rtlCol="0">
            <a:spAutoFit/>
          </a:bodyPr>
          <a:lstStyle/>
          <a:p>
            <a:r>
              <a:rPr lang="en-IE" sz="3200" b="1" dirty="0">
                <a:solidFill>
                  <a:srgbClr val="459597"/>
                </a:solidFill>
              </a:rPr>
              <a:t>Leerdoelen</a:t>
            </a:r>
          </a:p>
        </p:txBody>
      </p:sp>
    </p:spTree>
    <p:extLst>
      <p:ext uri="{BB962C8B-B14F-4D97-AF65-F5344CB8AC3E}">
        <p14:creationId xmlns:p14="http://schemas.microsoft.com/office/powerpoint/2010/main" val="222521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015460" cy="3066422"/>
          </a:xfrm>
        </p:spPr>
        <p:txBody>
          <a:bodyPr>
            <a:normAutofit/>
          </a:bodyPr>
          <a:lstStyle/>
          <a:p>
            <a:pPr>
              <a:lnSpc>
                <a:spcPts val="4100"/>
              </a:lnSpc>
            </a:pPr>
            <a:r>
              <a:rPr lang="en-GB" sz="4000" dirty="0"/>
              <a:t>Inleiding tot alternatief toerisme  Accommodatie</a:t>
            </a:r>
          </a:p>
          <a:p>
            <a:pPr>
              <a:lnSpc>
                <a:spcPts val="41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Deel 1</a:t>
            </a:r>
            <a:endParaRPr lang="en-GB" sz="6600" b="1" dirty="0"/>
          </a:p>
        </p:txBody>
      </p:sp>
      <p:pic>
        <p:nvPicPr>
          <p:cNvPr id="10" name="Picture Placeholder 9" descr="A triangular building surrounded by trees&#10;&#10;AI-generated content may be incorrect.">
            <a:extLst>
              <a:ext uri="{FF2B5EF4-FFF2-40B4-BE49-F238E27FC236}">
                <a16:creationId xmlns:a16="http://schemas.microsoft.com/office/drawing/2014/main" id="{C4F36E5C-084D-2CDC-CBDC-596B4691F3D7}"/>
              </a:ext>
            </a:extLst>
          </p:cNvPr>
          <p:cNvPicPr>
            <a:picLocks noGrp="1" noChangeAspect="1"/>
          </p:cNvPicPr>
          <p:nvPr>
            <p:ph type="pic" sz="quarter" idx="19"/>
          </p:nvPr>
        </p:nvPicPr>
        <p:blipFill>
          <a:blip r:embed="rId2"/>
          <a:srcRect l="2009" r="2009"/>
          <a:stretch>
            <a:fillRect/>
          </a:stretch>
        </p:blipFill>
        <p:spPr/>
      </p:pic>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269941" y="1451578"/>
            <a:ext cx="4016188" cy="452458"/>
          </a:xfrm>
          <a:solidFill>
            <a:srgbClr val="EC7C69"/>
          </a:solidFill>
        </p:spPr>
        <p:txBody>
          <a:bodyPr/>
          <a:lstStyle/>
          <a:p>
            <a:pPr algn="ctr"/>
            <a:r>
              <a:rPr lang="en-IE" sz="1200" dirty="0"/>
              <a:t>Fotocredits: </a:t>
            </a:r>
            <a:r>
              <a:rPr lang="en-IE" sz="1200" dirty="0" err="1"/>
              <a:t>Drumhierny</a:t>
            </a:r>
            <a:r>
              <a:rPr lang="en-IE" sz="1200" dirty="0"/>
              <a:t>, Woodland, Leitrim, Ierland</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a:lstStyle/>
          <a:p>
            <a:pPr>
              <a:lnSpc>
                <a:spcPts val="3340"/>
              </a:lnSpc>
            </a:pPr>
            <a:r>
              <a:rPr lang="en-GB" sz="3200" dirty="0"/>
              <a:t>Inleiding tot alternatief toerisme  Accommodatie</a:t>
            </a: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Deel 1</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dirty="0">
                <a:solidFill>
                  <a:srgbClr val="EC7C69"/>
                </a:solidFill>
              </a:rPr>
              <a:t>Overzicht:</a:t>
            </a:r>
            <a:endParaRPr lang="en-US" sz="4000" dirty="0"/>
          </a:p>
        </p:txBody>
      </p:sp>
      <p:pic>
        <p:nvPicPr>
          <p:cNvPr id="26" name="Picture Placeholder 25" descr="A table with food on it by a window&#10;&#10;AI-generated content may be incorrect.">
            <a:extLst>
              <a:ext uri="{FF2B5EF4-FFF2-40B4-BE49-F238E27FC236}">
                <a16:creationId xmlns:a16="http://schemas.microsoft.com/office/drawing/2014/main" id="{72697C03-1B81-D7A1-DBA3-9AB5A77B6C00}"/>
              </a:ext>
            </a:extLst>
          </p:cNvPr>
          <p:cNvPicPr>
            <a:picLocks noGrp="1" noChangeAspect="1"/>
          </p:cNvPicPr>
          <p:nvPr>
            <p:ph type="pic" sz="quarter" idx="67"/>
          </p:nvPr>
        </p:nvPicPr>
        <p:blipFill>
          <a:blip r:embed="rId2"/>
          <a:srcRect l="2602" r="2602"/>
          <a:stretch>
            <a:fillRect/>
          </a:stretch>
        </p:blipFill>
        <p:spPr/>
      </p:pic>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48452"/>
            <a:ext cx="4532219" cy="452458"/>
          </a:xfrm>
          <a:prstGeom prst="rect">
            <a:avLst/>
          </a:prstGeom>
          <a:solidFill>
            <a:srgbClr val="EC7C69"/>
          </a:solidFill>
        </p:spPr>
        <p:txBody>
          <a:bodyPr/>
          <a:lstStyle/>
          <a:p>
            <a:pPr algn="ctr"/>
            <a:r>
              <a:rPr lang="en-GB" sz="1200" dirty="0"/>
              <a:t>Fotocredits: Amsterdam The Crane by </a:t>
            </a:r>
            <a:r>
              <a:rPr lang="en-GB" sz="1200" dirty="0" err="1"/>
              <a:t>Yays</a:t>
            </a:r>
            <a:r>
              <a:rPr lang="en-GB" sz="1200" dirty="0"/>
              <a:t>, Nederland</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073153"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dirty="0"/>
              <a:t>In dit deel wordt de basis gelegd voor het begrijpen van het alternatieve accommodatiebedrijf en worden de verschillende soorten, trends en zakelijke mogelijkheden ervan geïdentificeerd.</a:t>
            </a:r>
            <a:endParaRPr lang="en-IE" dirty="0"/>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53230-1E30-3567-1E63-56D602AFD39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9B458C3-0269-BB65-8D7D-97303D9A8849}"/>
              </a:ext>
            </a:extLst>
          </p:cNvPr>
          <p:cNvSpPr>
            <a:spLocks noGrp="1"/>
          </p:cNvSpPr>
          <p:nvPr>
            <p:ph type="body" sz="quarter" idx="18"/>
          </p:nvPr>
        </p:nvSpPr>
        <p:spPr>
          <a:xfrm>
            <a:off x="635946" y="2339374"/>
            <a:ext cx="10121701" cy="3499183"/>
          </a:xfrm>
        </p:spPr>
        <p:txBody>
          <a:bodyPr/>
          <a:lstStyle/>
          <a:p>
            <a:pPr>
              <a:lnSpc>
                <a:spcPts val="2240"/>
              </a:lnSpc>
            </a:pPr>
            <a:r>
              <a:rPr lang="en-GB" sz="2200" dirty="0">
                <a:solidFill>
                  <a:srgbClr val="414141"/>
                </a:solidFill>
              </a:rPr>
              <a:t>Heb je er ooit van gedroomd om in een boomhut, een woonboot of een gezellige eco-lodge midden in de natuur te verblijven? Dit zijn slechts enkele voorbeelden van wat we alternatieve accommodatie noemen - een groeiende trend die de manier waarop we reizen ingrijpend verandert.  </a:t>
            </a:r>
          </a:p>
          <a:p>
            <a:pPr>
              <a:lnSpc>
                <a:spcPts val="2240"/>
              </a:lnSpc>
            </a:pPr>
            <a:endParaRPr lang="en-GB" sz="2200" dirty="0">
              <a:solidFill>
                <a:srgbClr val="414141"/>
              </a:solidFill>
            </a:endParaRPr>
          </a:p>
          <a:p>
            <a:pPr>
              <a:lnSpc>
                <a:spcPts val="2240"/>
              </a:lnSpc>
            </a:pPr>
            <a:r>
              <a:rPr lang="en-GB" sz="2200" b="1" dirty="0">
                <a:solidFill>
                  <a:srgbClr val="414141"/>
                </a:solidFill>
              </a:rPr>
              <a:t>In de volgende dia's gaan we in op:  </a:t>
            </a:r>
          </a:p>
          <a:p>
            <a:pPr>
              <a:lnSpc>
                <a:spcPts val="2240"/>
              </a:lnSpc>
            </a:pPr>
            <a:endParaRPr lang="en-GB" sz="2200" dirty="0">
              <a:solidFill>
                <a:srgbClr val="414141"/>
              </a:solidFill>
            </a:endParaRPr>
          </a:p>
          <a:p>
            <a:pPr>
              <a:lnSpc>
                <a:spcPts val="2240"/>
              </a:lnSpc>
            </a:pPr>
            <a:r>
              <a:rPr lang="en-GB" sz="2200" dirty="0">
                <a:solidFill>
                  <a:srgbClr val="414141"/>
                </a:solidFill>
              </a:rPr>
              <a:t>Wat alternatieve accommodatie is en waarom het zo populair wordt?</a:t>
            </a:r>
          </a:p>
          <a:p>
            <a:pPr>
              <a:lnSpc>
                <a:spcPts val="2240"/>
              </a:lnSpc>
            </a:pPr>
            <a:r>
              <a:rPr lang="en-GB" sz="2200" dirty="0">
                <a:solidFill>
                  <a:srgbClr val="414141"/>
                </a:solidFill>
              </a:rPr>
              <a:t>Wat maakt het zo bijzonder, van het unieke karakter en de duurzaamheid tot de gepersonaliseerde ervaringen die het biedt?</a:t>
            </a:r>
          </a:p>
          <a:p>
            <a:pPr>
              <a:lnSpc>
                <a:spcPts val="2240"/>
              </a:lnSpc>
            </a:pPr>
            <a:r>
              <a:rPr lang="en-GB" sz="2200" dirty="0">
                <a:solidFill>
                  <a:srgbClr val="414141"/>
                </a:solidFill>
              </a:rPr>
              <a:t>Aan het einde van deze dia's zul je een duidelijk beeld hebben van waarom </a:t>
            </a:r>
            <a:r>
              <a:rPr lang="en-GB" sz="2200" dirty="0" err="1">
                <a:solidFill>
                  <a:srgbClr val="414141"/>
                </a:solidFill>
              </a:rPr>
              <a:t>reizigers </a:t>
            </a:r>
            <a:r>
              <a:rPr lang="en-GB" sz="2200" dirty="0">
                <a:solidFill>
                  <a:srgbClr val="414141"/>
                </a:solidFill>
              </a:rPr>
              <a:t>deze unieke verblijven verkiezen boven traditionele hotels en hoe deze trend nieuwe kansen biedt in de toeristische sector. </a:t>
            </a:r>
            <a:endParaRPr lang="en-US" sz="2200" dirty="0">
              <a:solidFill>
                <a:srgbClr val="414141"/>
              </a:solidFill>
            </a:endParaRPr>
          </a:p>
        </p:txBody>
      </p:sp>
      <p:sp>
        <p:nvSpPr>
          <p:cNvPr id="4" name="Text Placeholder 3">
            <a:extLst>
              <a:ext uri="{FF2B5EF4-FFF2-40B4-BE49-F238E27FC236}">
                <a16:creationId xmlns:a16="http://schemas.microsoft.com/office/drawing/2014/main" id="{F0AE6B88-48F0-928C-17E6-F365F488DA42}"/>
              </a:ext>
            </a:extLst>
          </p:cNvPr>
          <p:cNvSpPr>
            <a:spLocks noGrp="1"/>
          </p:cNvSpPr>
          <p:nvPr>
            <p:ph type="body" sz="quarter" idx="16"/>
          </p:nvPr>
        </p:nvSpPr>
        <p:spPr>
          <a:xfrm>
            <a:off x="653780" y="472365"/>
            <a:ext cx="10614687" cy="803654"/>
          </a:xfrm>
        </p:spPr>
        <p:txBody>
          <a:bodyPr/>
          <a:lstStyle/>
          <a:p>
            <a:r>
              <a:rPr lang="en-US" dirty="0"/>
              <a:t>Inleiding tot alternatieve toeristische accommodatie</a:t>
            </a:r>
          </a:p>
        </p:txBody>
      </p:sp>
      <p:sp>
        <p:nvSpPr>
          <p:cNvPr id="6" name="Text Placeholder 5">
            <a:extLst>
              <a:ext uri="{FF2B5EF4-FFF2-40B4-BE49-F238E27FC236}">
                <a16:creationId xmlns:a16="http://schemas.microsoft.com/office/drawing/2014/main" id="{6C90B274-04DD-A78E-7A4D-9833C7DA1C99}"/>
              </a:ext>
            </a:extLst>
          </p:cNvPr>
          <p:cNvSpPr>
            <a:spLocks noGrp="1"/>
          </p:cNvSpPr>
          <p:nvPr>
            <p:ph type="body" sz="quarter" idx="19"/>
          </p:nvPr>
        </p:nvSpPr>
        <p:spPr>
          <a:xfrm>
            <a:off x="653780" y="1633676"/>
            <a:ext cx="10614687" cy="803654"/>
          </a:xfrm>
        </p:spPr>
        <p:txBody>
          <a:bodyPr/>
          <a:lstStyle/>
          <a:p>
            <a:r>
              <a:rPr lang="en-US" dirty="0"/>
              <a:t>Wat is alternatieve accommodatie?</a:t>
            </a:r>
          </a:p>
        </p:txBody>
      </p:sp>
      <p:cxnSp>
        <p:nvCxnSpPr>
          <p:cNvPr id="2" name="Straight Connector 1">
            <a:extLst>
              <a:ext uri="{FF2B5EF4-FFF2-40B4-BE49-F238E27FC236}">
                <a16:creationId xmlns:a16="http://schemas.microsoft.com/office/drawing/2014/main" id="{8C9897D0-746F-F13F-69C6-4D346D8584EE}"/>
              </a:ext>
            </a:extLst>
          </p:cNvPr>
          <p:cNvCxnSpPr>
            <a:cxnSpLocks/>
          </p:cNvCxnSpPr>
          <p:nvPr/>
        </p:nvCxnSpPr>
        <p:spPr>
          <a:xfrm>
            <a:off x="0" y="1311081"/>
            <a:ext cx="652182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43F5006-4B5F-5382-60A6-BCCB0E7A88F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Tree>
    <p:extLst>
      <p:ext uri="{BB962C8B-B14F-4D97-AF65-F5344CB8AC3E}">
        <p14:creationId xmlns:p14="http://schemas.microsoft.com/office/powerpoint/2010/main" val="3135575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Definieer en begrijp wat alternatieve accommodatie is, onderscheidende kenmerken en diverse voorbeelden laten zien</a:t>
            </a:r>
            <a:endParaRPr lang="en-US" sz="2800" dirty="0"/>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541493"/>
            <a:ext cx="7491868" cy="4055573"/>
          </a:xfrm>
          <a:prstGeom prst="rect">
            <a:avLst/>
          </a:prstGeom>
        </p:spPr>
        <p:txBody>
          <a:bodyPr lIns="91440" tIns="45720" rIns="91440" bIns="45720" anchor="t"/>
          <a:lstStyle/>
          <a:p>
            <a:pPr algn="l">
              <a:lnSpc>
                <a:spcPts val="2340"/>
              </a:lnSpc>
              <a:buNone/>
            </a:pPr>
            <a:r>
              <a:rPr lang="en-GB" b="0" i="0" dirty="0">
                <a:effectLst/>
                <a:latin typeface="Calibri"/>
                <a:ea typeface="Calibri"/>
                <a:cs typeface="Calibri"/>
              </a:rPr>
              <a:t>Alternatieve accommodatie vertegenwoordigt een belangrijke verschuiving in het toeristische landschap, waarbij de grenzen van traditionele hotels en resorts worden overschreden. </a:t>
            </a:r>
          </a:p>
          <a:p>
            <a:pPr algn="l">
              <a:lnSpc>
                <a:spcPts val="2340"/>
              </a:lnSpc>
              <a:buNone/>
            </a:pPr>
            <a:endParaRPr lang="en-GB" b="0" i="0" dirty="0">
              <a:effectLst/>
              <a:latin typeface="Calibri"/>
              <a:ea typeface="Calibri"/>
              <a:cs typeface="Calibri"/>
            </a:endParaRPr>
          </a:p>
          <a:p>
            <a:pPr algn="l">
              <a:lnSpc>
                <a:spcPts val="2340"/>
              </a:lnSpc>
              <a:buNone/>
            </a:pPr>
            <a:r>
              <a:rPr lang="en-GB" b="0" i="0" dirty="0">
                <a:effectLst/>
                <a:latin typeface="Calibri"/>
                <a:ea typeface="Calibri"/>
                <a:cs typeface="Calibri"/>
              </a:rPr>
              <a:t>Alternatieve accommodaties leggen de nadruk op individualiteit, lokale onderdompeling en een verbinding met de omgeving en cultuur. Ze trekken reizigers aan die op zoek zijn naar authentieke, gepersonaliseerde en </a:t>
            </a:r>
            <a:r>
              <a:rPr lang="en-GB" dirty="0">
                <a:latin typeface="Calibri"/>
                <a:ea typeface="Calibri"/>
                <a:cs typeface="Calibri"/>
              </a:rPr>
              <a:t>cultureel rijke ervaringen</a:t>
            </a:r>
            <a:r>
              <a:rPr lang="en-GB" b="0" i="0" dirty="0">
                <a:effectLst/>
                <a:latin typeface="Calibri"/>
                <a:ea typeface="Calibri"/>
                <a:cs typeface="Calibri"/>
              </a:rPr>
              <a:t>.</a:t>
            </a:r>
          </a:p>
          <a:p>
            <a:pPr algn="l">
              <a:lnSpc>
                <a:spcPts val="2340"/>
              </a:lnSpc>
              <a:buNone/>
            </a:pPr>
            <a:endParaRPr lang="en-GB" b="0" i="0" dirty="0">
              <a:effectLst/>
              <a:latin typeface="Calibri"/>
              <a:ea typeface="Calibri"/>
              <a:cs typeface="Calibri"/>
            </a:endParaRPr>
          </a:p>
          <a:p>
            <a:pPr algn="l">
              <a:lnSpc>
                <a:spcPts val="2340"/>
              </a:lnSpc>
              <a:buNone/>
            </a:pPr>
            <a:r>
              <a:rPr lang="en-GB" b="0" i="0" dirty="0">
                <a:effectLst/>
                <a:latin typeface="Calibri"/>
                <a:ea typeface="Calibri"/>
                <a:cs typeface="Calibri"/>
              </a:rPr>
              <a:t>Gedreven door een toename in belevingsgericht reizen, zoeken bezoekers naar diepere verbindingen met lokale gemeenschappen en tradities.</a:t>
            </a:r>
          </a:p>
          <a:p>
            <a:pPr>
              <a:lnSpc>
                <a:spcPts val="2340"/>
              </a:lnSpc>
              <a:spcAft>
                <a:spcPts val="600"/>
              </a:spcAft>
            </a:pPr>
            <a:endParaRPr lang="en-US" sz="2200" dirty="0"/>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9764-EAE9-5075-952F-0173F6A820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7000D8-833D-2CB5-31DC-C2317A33DB69}"/>
              </a:ext>
            </a:extLst>
          </p:cNvPr>
          <p:cNvSpPr>
            <a:spLocks noGrp="1"/>
          </p:cNvSpPr>
          <p:nvPr>
            <p:ph type="body" sz="quarter" idx="18"/>
          </p:nvPr>
        </p:nvSpPr>
        <p:spPr>
          <a:xfrm>
            <a:off x="537328" y="3617758"/>
            <a:ext cx="3277435" cy="1283669"/>
          </a:xfrm>
        </p:spPr>
        <p:txBody>
          <a:bodyPr/>
          <a:lstStyle/>
          <a:p>
            <a:r>
              <a:rPr lang="en-GB" dirty="0"/>
              <a:t>Inleiding tot alternatief toerisme  Accommodatie</a:t>
            </a:r>
          </a:p>
        </p:txBody>
      </p:sp>
      <p:sp>
        <p:nvSpPr>
          <p:cNvPr id="3" name="Text Placeholder 2">
            <a:extLst>
              <a:ext uri="{FF2B5EF4-FFF2-40B4-BE49-F238E27FC236}">
                <a16:creationId xmlns:a16="http://schemas.microsoft.com/office/drawing/2014/main" id="{D8BFEA87-20E2-CE91-35AC-8A5632C8A9B9}"/>
              </a:ext>
            </a:extLst>
          </p:cNvPr>
          <p:cNvSpPr>
            <a:spLocks noGrp="1"/>
          </p:cNvSpPr>
          <p:nvPr>
            <p:ph type="body" sz="quarter" idx="19"/>
          </p:nvPr>
        </p:nvSpPr>
        <p:spPr/>
        <p:txBody>
          <a:bodyPr/>
          <a:lstStyle/>
          <a:p>
            <a:r>
              <a:rPr lang="en-GB" dirty="0"/>
              <a:t>01</a:t>
            </a:r>
          </a:p>
        </p:txBody>
      </p:sp>
      <p:sp>
        <p:nvSpPr>
          <p:cNvPr id="5" name="Text Placeholder 4">
            <a:extLst>
              <a:ext uri="{FF2B5EF4-FFF2-40B4-BE49-F238E27FC236}">
                <a16:creationId xmlns:a16="http://schemas.microsoft.com/office/drawing/2014/main" id="{4F420316-D5FB-E7E4-2213-E8E8F323EF23}"/>
              </a:ext>
            </a:extLst>
          </p:cNvPr>
          <p:cNvSpPr>
            <a:spLocks noGrp="1"/>
          </p:cNvSpPr>
          <p:nvPr>
            <p:ph type="body" sz="quarter" idx="16"/>
          </p:nvPr>
        </p:nvSpPr>
        <p:spPr>
          <a:xfrm>
            <a:off x="4646932" y="571047"/>
            <a:ext cx="5559385" cy="803654"/>
          </a:xfrm>
        </p:spPr>
        <p:txBody>
          <a:bodyPr/>
          <a:lstStyle/>
          <a:p>
            <a:pPr>
              <a:lnSpc>
                <a:spcPts val="3620"/>
              </a:lnSpc>
            </a:pPr>
            <a:r>
              <a:rPr lang="en-GB" dirty="0"/>
              <a:t>Wat is alternatieve accommodatie?</a:t>
            </a:r>
          </a:p>
        </p:txBody>
      </p:sp>
      <p:sp>
        <p:nvSpPr>
          <p:cNvPr id="6" name="Text Placeholder 5">
            <a:extLst>
              <a:ext uri="{FF2B5EF4-FFF2-40B4-BE49-F238E27FC236}">
                <a16:creationId xmlns:a16="http://schemas.microsoft.com/office/drawing/2014/main" id="{E59A8F4E-B078-DC00-A63C-A428BCF18F6D}"/>
              </a:ext>
            </a:extLst>
          </p:cNvPr>
          <p:cNvSpPr>
            <a:spLocks noGrp="1"/>
          </p:cNvSpPr>
          <p:nvPr>
            <p:ph type="body" sz="quarter" idx="21"/>
          </p:nvPr>
        </p:nvSpPr>
        <p:spPr>
          <a:xfrm>
            <a:off x="4646932" y="1868167"/>
            <a:ext cx="6567915" cy="3499183"/>
          </a:xfrm>
        </p:spPr>
        <p:txBody>
          <a:bodyPr/>
          <a:lstStyle/>
          <a:p>
            <a:pPr>
              <a:lnSpc>
                <a:spcPts val="2340"/>
              </a:lnSpc>
            </a:pPr>
            <a:r>
              <a:rPr lang="en-GB" dirty="0"/>
              <a:t>Stel je voor dat je verblijft in een gezellige boomhut, een drijvende woonboot of een luxe tent midden in de natuur. Dat is alternatieve accommodatie!</a:t>
            </a:r>
          </a:p>
          <a:p>
            <a:pPr>
              <a:lnSpc>
                <a:spcPts val="2340"/>
              </a:lnSpc>
            </a:pPr>
            <a:endParaRPr lang="en-GB" dirty="0"/>
          </a:p>
          <a:p>
            <a:pPr>
              <a:lnSpc>
                <a:spcPts val="2340"/>
              </a:lnSpc>
            </a:pPr>
            <a:r>
              <a:rPr lang="en-GB" dirty="0"/>
              <a:t>Het gaat erom dat je even weg bent van de traditionele hotels en resorts om iets unieks, persoonlijks en vaak dichter bij de natuur te ervaren.</a:t>
            </a:r>
          </a:p>
          <a:p>
            <a:pPr>
              <a:lnSpc>
                <a:spcPts val="2340"/>
              </a:lnSpc>
            </a:pPr>
            <a:endParaRPr lang="en-GB" dirty="0"/>
          </a:p>
          <a:p>
            <a:pPr>
              <a:lnSpc>
                <a:spcPts val="2340"/>
              </a:lnSpc>
            </a:pPr>
            <a:r>
              <a:rPr lang="en-GB" dirty="0"/>
              <a:t>Deze accommodaties zijn ontworpen om </a:t>
            </a:r>
            <a:r>
              <a:rPr lang="en-GB" dirty="0" err="1"/>
              <a:t>reizigers </a:t>
            </a:r>
            <a:r>
              <a:rPr lang="en-GB" dirty="0"/>
              <a:t>een gevoel van avontuur, authenticiteit en verbondenheid met de lokale cultuur of omgeving te bieden. Alternatieve accommodaties zoals commerciële woningen, bed &amp; breakfasts en pensions bieden een alternatief voor toeristen die de voorkeur geven aan accommodatie buiten de conventionele hotels.</a:t>
            </a:r>
          </a:p>
          <a:p>
            <a:pPr>
              <a:lnSpc>
                <a:spcPts val="2340"/>
              </a:lnSpc>
            </a:pPr>
            <a:endParaRPr lang="en-GB" dirty="0"/>
          </a:p>
        </p:txBody>
      </p:sp>
      <p:sp>
        <p:nvSpPr>
          <p:cNvPr id="8" name="Text Placeholder 7">
            <a:extLst>
              <a:ext uri="{FF2B5EF4-FFF2-40B4-BE49-F238E27FC236}">
                <a16:creationId xmlns:a16="http://schemas.microsoft.com/office/drawing/2014/main" id="{14F55B91-29FD-BB5B-29CC-ADA1A26E9358}"/>
              </a:ext>
            </a:extLst>
          </p:cNvPr>
          <p:cNvSpPr>
            <a:spLocks noGrp="1"/>
          </p:cNvSpPr>
          <p:nvPr>
            <p:ph type="body" sz="quarter" idx="66"/>
          </p:nvPr>
        </p:nvSpPr>
        <p:spPr/>
        <p:txBody>
          <a:bodyPr/>
          <a:lstStyle/>
          <a:p>
            <a:pPr algn="ctr"/>
            <a:r>
              <a:rPr lang="en-GB" sz="1200" dirty="0"/>
              <a:t>Fotocredits: </a:t>
            </a:r>
          </a:p>
          <a:p>
            <a:pPr algn="ctr"/>
            <a:r>
              <a:rPr lang="en-GB" sz="1200" dirty="0"/>
              <a:t>Bubble Room Suite, Campanië. Italië</a:t>
            </a:r>
          </a:p>
        </p:txBody>
      </p:sp>
      <p:pic>
        <p:nvPicPr>
          <p:cNvPr id="10" name="Picture Placeholder 9" descr="A hammock between trees&#10;&#10;AI-generated content may be incorrect.">
            <a:extLst>
              <a:ext uri="{FF2B5EF4-FFF2-40B4-BE49-F238E27FC236}">
                <a16:creationId xmlns:a16="http://schemas.microsoft.com/office/drawing/2014/main" id="{4468591F-94E3-BA4C-1C0D-31F458FD0881}"/>
              </a:ext>
            </a:extLst>
          </p:cNvPr>
          <p:cNvPicPr>
            <a:picLocks noGrp="1" noChangeAspect="1"/>
          </p:cNvPicPr>
          <p:nvPr>
            <p:ph type="pic" sz="quarter" idx="10"/>
          </p:nvPr>
        </p:nvPicPr>
        <p:blipFill>
          <a:blip r:embed="rId2"/>
          <a:srcRect t="24913" b="24913"/>
          <a:stretch>
            <a:fillRect/>
          </a:stretch>
        </p:blipFill>
        <p:spPr/>
      </p:pic>
      <p:sp>
        <p:nvSpPr>
          <p:cNvPr id="4" name="Slide Number Placeholder 5">
            <a:extLst>
              <a:ext uri="{FF2B5EF4-FFF2-40B4-BE49-F238E27FC236}">
                <a16:creationId xmlns:a16="http://schemas.microsoft.com/office/drawing/2014/main" id="{DB25500D-D02A-BA6D-4877-AA8F1B27C8D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24662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786B66E-7B5B-770E-8B5E-7B0C282588BC}"/>
              </a:ext>
            </a:extLst>
          </p:cNvPr>
          <p:cNvSpPr>
            <a:spLocks noGrp="1"/>
          </p:cNvSpPr>
          <p:nvPr>
            <p:ph type="body" sz="quarter" idx="18"/>
          </p:nvPr>
        </p:nvSpPr>
        <p:spPr>
          <a:xfrm>
            <a:off x="774804" y="1994611"/>
            <a:ext cx="3407232" cy="4104528"/>
          </a:xfrm>
        </p:spPr>
        <p:txBody>
          <a:bodyPr/>
          <a:lstStyle/>
          <a:p>
            <a:pPr>
              <a:lnSpc>
                <a:spcPts val="2580"/>
              </a:lnSpc>
            </a:pPr>
            <a:r>
              <a:rPr lang="en-US" dirty="0">
                <a:solidFill>
                  <a:srgbClr val="414141"/>
                </a:solidFill>
              </a:rPr>
              <a:t>Als u een </a:t>
            </a:r>
            <a:r>
              <a:rPr lang="en-US" b="1" dirty="0">
                <a:solidFill>
                  <a:srgbClr val="414141"/>
                </a:solidFill>
              </a:rPr>
              <a:t>alternatieve toeristische accommodatie </a:t>
            </a:r>
            <a:r>
              <a:rPr lang="en-US" dirty="0">
                <a:solidFill>
                  <a:srgbClr val="414141"/>
                </a:solidFill>
              </a:rPr>
              <a:t>wilt starten, moet u op een of meer kenmerken letten. Dit zijn:</a:t>
            </a:r>
          </a:p>
        </p:txBody>
      </p:sp>
      <p:sp>
        <p:nvSpPr>
          <p:cNvPr id="4" name="Text Placeholder 3">
            <a:extLst>
              <a:ext uri="{FF2B5EF4-FFF2-40B4-BE49-F238E27FC236}">
                <a16:creationId xmlns:a16="http://schemas.microsoft.com/office/drawing/2014/main" id="{42545E45-323C-0C6C-E1B2-3BDB4C26F9AA}"/>
              </a:ext>
            </a:extLst>
          </p:cNvPr>
          <p:cNvSpPr>
            <a:spLocks noGrp="1"/>
          </p:cNvSpPr>
          <p:nvPr>
            <p:ph type="body" sz="quarter" idx="16"/>
          </p:nvPr>
        </p:nvSpPr>
        <p:spPr>
          <a:xfrm>
            <a:off x="774803" y="359776"/>
            <a:ext cx="9490073" cy="803654"/>
          </a:xfrm>
        </p:spPr>
        <p:txBody>
          <a:bodyPr/>
          <a:lstStyle/>
          <a:p>
            <a:pPr>
              <a:lnSpc>
                <a:spcPts val="3620"/>
              </a:lnSpc>
            </a:pPr>
            <a:r>
              <a:rPr lang="en-US" dirty="0"/>
              <a:t>Belangrijkste kenmerken van een alternatieve toeristische accommodatie</a:t>
            </a:r>
          </a:p>
        </p:txBody>
      </p:sp>
      <p:sp>
        <p:nvSpPr>
          <p:cNvPr id="6" name="Slide Number Placeholder 5">
            <a:extLst>
              <a:ext uri="{FF2B5EF4-FFF2-40B4-BE49-F238E27FC236}">
                <a16:creationId xmlns:a16="http://schemas.microsoft.com/office/drawing/2014/main" id="{A946C786-43F6-EF41-A48D-58FE14B25FD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7" name="Text Placeholder 4">
            <a:extLst>
              <a:ext uri="{FF2B5EF4-FFF2-40B4-BE49-F238E27FC236}">
                <a16:creationId xmlns:a16="http://schemas.microsoft.com/office/drawing/2014/main" id="{7ABAE6AF-742D-AEC2-1ED2-45BF3AFF69F3}"/>
              </a:ext>
            </a:extLst>
          </p:cNvPr>
          <p:cNvSpPr txBox="1">
            <a:spLocks/>
          </p:cNvSpPr>
          <p:nvPr/>
        </p:nvSpPr>
        <p:spPr>
          <a:xfrm>
            <a:off x="4602734" y="1994611"/>
            <a:ext cx="6343172" cy="410452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a:solidFill>
                  <a:srgbClr val="EC7C69"/>
                </a:solidFill>
              </a:rPr>
              <a:t>Uniek karakter</a:t>
            </a:r>
            <a:r>
              <a:rPr lang="en-GB" sz="2200" dirty="0">
                <a:solidFill>
                  <a:srgbClr val="EC7C69"/>
                </a:solidFill>
              </a:rPr>
              <a:t>: </a:t>
            </a:r>
            <a:r>
              <a:rPr lang="en-GB" sz="2200" dirty="0">
                <a:solidFill>
                  <a:srgbClr val="414141"/>
                </a:solidFill>
              </a:rPr>
              <a:t>elk verblijf is uniek en biedt </a:t>
            </a:r>
            <a:r>
              <a:rPr lang="en-GB" sz="2200" dirty="0" err="1">
                <a:solidFill>
                  <a:srgbClr val="414141"/>
                </a:solidFill>
              </a:rPr>
              <a:t>reizigers </a:t>
            </a:r>
            <a:r>
              <a:rPr lang="en-GB" sz="2200" dirty="0">
                <a:solidFill>
                  <a:srgbClr val="414141"/>
                </a:solidFill>
              </a:rPr>
              <a:t>de kans om iets te ervaren wat ze in een gewoon hotel niet kunnen vinden.</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Personalisatie</a:t>
            </a:r>
            <a:r>
              <a:rPr lang="en-GB" sz="2200" dirty="0">
                <a:solidFill>
                  <a:srgbClr val="EC7C69"/>
                </a:solidFill>
              </a:rPr>
              <a:t>: </a:t>
            </a:r>
            <a:r>
              <a:rPr lang="en-GB" sz="2200" dirty="0">
                <a:solidFill>
                  <a:srgbClr val="414141"/>
                </a:solidFill>
              </a:rPr>
              <a:t>Gastheer of -vrouw doen vaak extra moeite om de ervaring af te stemmen op de voorkeuren van de gast, van lokale tips tot activiteiten op maat.</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Verbinding met de natuur of cultuur</a:t>
            </a:r>
            <a:r>
              <a:rPr lang="en-GB" sz="2200" dirty="0">
                <a:solidFill>
                  <a:srgbClr val="EC7C69"/>
                </a:solidFill>
              </a:rPr>
              <a:t>: </a:t>
            </a:r>
            <a:r>
              <a:rPr lang="en-GB" sz="2200" dirty="0">
                <a:solidFill>
                  <a:srgbClr val="414141"/>
                </a:solidFill>
              </a:rPr>
              <a:t>Veel alternatieve accommodaties zijn diep geworteld in hun omgeving, of het nu gaat om een verblijf op een boerderij, een hut aan het strand of een historisch pand. </a:t>
            </a:r>
            <a:r>
              <a:rPr lang="en-GB" sz="2200" dirty="0">
                <a:solidFill>
                  <a:srgbClr val="459597"/>
                </a:solidFill>
                <a:hlinkClick r:id="rId2">
                  <a:extLst>
                    <a:ext uri="{A12FA001-AC4F-418D-AE19-62706E023703}">
                      <ahyp:hlinkClr xmlns:ahyp="http://schemas.microsoft.com/office/drawing/2018/hyperlinkcolor" val="tx"/>
                    </a:ext>
                  </a:extLst>
                </a:hlinkClick>
              </a:rPr>
              <a:t>PandaPodHotel</a:t>
            </a:r>
            <a:endParaRPr lang="en-US" sz="2200" dirty="0">
              <a:solidFill>
                <a:srgbClr val="459597"/>
              </a:solidFill>
            </a:endParaRPr>
          </a:p>
        </p:txBody>
      </p:sp>
      <p:cxnSp>
        <p:nvCxnSpPr>
          <p:cNvPr id="8" name="Straight Connector 7">
            <a:extLst>
              <a:ext uri="{FF2B5EF4-FFF2-40B4-BE49-F238E27FC236}">
                <a16:creationId xmlns:a16="http://schemas.microsoft.com/office/drawing/2014/main" id="{74D35FC8-A182-5B56-6A6D-54C4E8FF4721}"/>
              </a:ext>
            </a:extLst>
          </p:cNvPr>
          <p:cNvCxnSpPr>
            <a:cxnSpLocks/>
          </p:cNvCxnSpPr>
          <p:nvPr/>
        </p:nvCxnSpPr>
        <p:spPr>
          <a:xfrm>
            <a:off x="0" y="1606916"/>
            <a:ext cx="865990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0405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88cd1c382af0251bcf90e612a21e93a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5c85ac75a791f3f0689bc7f91c0f6e91"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37B33B5-9F00-4968-B88B-91C1689056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798</TotalTime>
  <Words>2677</Words>
  <Application>Microsoft Office PowerPoint</Application>
  <PresentationFormat>Widescreen</PresentationFormat>
  <Paragraphs>265</Paragraphs>
  <Slides>28</Slides>
  <Notes>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Aptos</vt:lpstr>
      <vt:lpstr>Arial</vt:lpstr>
      <vt:lpstr>Calibri</vt:lpstr>
      <vt:lpstr>Montserrat</vt:lpstr>
      <vt:lpstr>Montserrat Light</vt:lpstr>
      <vt:lpstr>Verdana</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docId:778D3F527C2DADA3236D86A5649A6A66</cp:keywords>
  <cp:lastModifiedBy>Laura Magan (MMS,Ireland)</cp:lastModifiedBy>
  <cp:revision>190</cp:revision>
  <dcterms:created xsi:type="dcterms:W3CDTF">2020-10-14T13:32:04Z</dcterms:created>
  <dcterms:modified xsi:type="dcterms:W3CDTF">2026-02-12T18:28:26Z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