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1.xml" ContentType="application/vnd.openxmlformats-officedocument.presentationml.slide+xml"/>
  <Override PartName="/ppt/presentation.xml" ContentType="application/vnd.openxmlformats-officedocument.presentationml.presentation.main+xml"/>
  <Override PartName="/ppt/slideLayouts/slideLayout66.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60.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4"/>
  </p:notesMasterIdLst>
  <p:sldIdLst>
    <p:sldId id="7764" r:id="rId2"/>
    <p:sldId id="7709" r:id="rId3"/>
    <p:sldId id="7711" r:id="rId4"/>
    <p:sldId id="7316" r:id="rId5"/>
    <p:sldId id="7725" r:id="rId6"/>
    <p:sldId id="7317" r:id="rId7"/>
    <p:sldId id="7401" r:id="rId8"/>
    <p:sldId id="7766" r:id="rId9"/>
    <p:sldId id="7765" r:id="rId10"/>
    <p:sldId id="7402" r:id="rId11"/>
    <p:sldId id="7767" r:id="rId12"/>
    <p:sldId id="7406" r:id="rId13"/>
    <p:sldId id="7768" r:id="rId14"/>
    <p:sldId id="7172" r:id="rId15"/>
    <p:sldId id="7412" r:id="rId16"/>
    <p:sldId id="7770" r:id="rId17"/>
    <p:sldId id="7771" r:id="rId18"/>
    <p:sldId id="7618" r:id="rId19"/>
    <p:sldId id="4354" r:id="rId20"/>
    <p:sldId id="7773" r:id="rId21"/>
    <p:sldId id="7774" r:id="rId22"/>
    <p:sldId id="7775" r:id="rId23"/>
    <p:sldId id="7776" r:id="rId24"/>
    <p:sldId id="7197" r:id="rId25"/>
    <p:sldId id="7244" r:id="rId26"/>
    <p:sldId id="7777" r:id="rId27"/>
    <p:sldId id="7245" r:id="rId28"/>
    <p:sldId id="7778" r:id="rId29"/>
    <p:sldId id="7265" r:id="rId30"/>
    <p:sldId id="7779" r:id="rId31"/>
    <p:sldId id="7186" r:id="rId32"/>
    <p:sldId id="7780" r:id="rId33"/>
    <p:sldId id="7207" r:id="rId34"/>
    <p:sldId id="7191" r:id="rId35"/>
    <p:sldId id="7264" r:id="rId36"/>
    <p:sldId id="7266" r:id="rId37"/>
    <p:sldId id="7589" r:id="rId38"/>
    <p:sldId id="7205" r:id="rId39"/>
    <p:sldId id="7409" r:id="rId40"/>
    <p:sldId id="7171" r:id="rId41"/>
    <p:sldId id="7781" r:id="rId42"/>
    <p:sldId id="7206" r:id="rId43"/>
    <p:sldId id="7208" r:id="rId44"/>
    <p:sldId id="7782" r:id="rId45"/>
    <p:sldId id="7209" r:id="rId46"/>
    <p:sldId id="7617" r:id="rId47"/>
    <p:sldId id="7788" r:id="rId48"/>
    <p:sldId id="7587" r:id="rId49"/>
    <p:sldId id="7783" r:id="rId50"/>
    <p:sldId id="7595" r:id="rId51"/>
    <p:sldId id="7784" r:id="rId52"/>
    <p:sldId id="7789" r:id="rId53"/>
    <p:sldId id="7590" r:id="rId54"/>
    <p:sldId id="7786" r:id="rId55"/>
    <p:sldId id="7787" r:id="rId56"/>
    <p:sldId id="7593" r:id="rId57"/>
    <p:sldId id="7790" r:id="rId58"/>
    <p:sldId id="7596" r:id="rId59"/>
    <p:sldId id="7598" r:id="rId60"/>
    <p:sldId id="7619" r:id="rId61"/>
    <p:sldId id="7620" r:id="rId62"/>
    <p:sldId id="770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616161"/>
    <a:srgbClr val="E96751"/>
    <a:srgbClr val="418D8F"/>
    <a:srgbClr val="F2A158"/>
    <a:srgbClr val="E98C7F"/>
    <a:srgbClr val="5FBDBB"/>
    <a:srgbClr val="595959"/>
    <a:srgbClr val="459597"/>
    <a:srgbClr val="A3D4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00"/>
    <p:restoredTop sz="94915" autoAdjust="0"/>
  </p:normalViewPr>
  <p:slideViewPr>
    <p:cSldViewPr snapToGrid="0" snapToObjects="1">
      <p:cViewPr varScale="1">
        <p:scale>
          <a:sx n="115" d="100"/>
          <a:sy n="115" d="100"/>
        </p:scale>
        <p:origin x="208" y="4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Clicca per modificare gli stili di testo principali</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8140823" y="1076909"/>
            <a:ext cx="4051178" cy="65173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chemeClr val="accent2"/>
          </a:solidFill>
        </p:spPr>
        <p:txBody>
          <a:bodyPr wrap="square" lIns="0" tIns="0" rIns="0" bIns="0" rtlCol="0"/>
          <a:lstStyle/>
          <a:p>
            <a:endParaRPr dirty="0">
              <a:solidFill>
                <a:srgbClr val="459597"/>
              </a:solidFill>
            </a:endParaRPr>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3" name="Freeform 1">
            <a:extLst>
              <a:ext uri="{FF2B5EF4-FFF2-40B4-BE49-F238E27FC236}">
                <a16:creationId xmlns:a16="http://schemas.microsoft.com/office/drawing/2014/main" id="{42077D28-79F8-6120-A3C1-48C702EB0DAF}"/>
              </a:ext>
            </a:extLst>
          </p:cNvPr>
          <p:cNvSpPr/>
          <p:nvPr userDrawn="1"/>
        </p:nvSpPr>
        <p:spPr>
          <a:xfrm rot="5400000">
            <a:off x="7515380" y="516414"/>
            <a:ext cx="3464385" cy="588885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8C7F"/>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026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2251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3_Contents Slide 01">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1838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850405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947448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PROGETTAZIONE DI SOGGIORNI TURISTICI INNOVATIVI</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977" r:id="rId4"/>
    <p:sldLayoutId id="2147483978" r:id="rId5"/>
    <p:sldLayoutId id="2147483881" r:id="rId6"/>
    <p:sldLayoutId id="2147483970" r:id="rId7"/>
    <p:sldLayoutId id="2147483888" r:id="rId8"/>
    <p:sldLayoutId id="2147483898" r:id="rId9"/>
    <p:sldLayoutId id="2147483974" r:id="rId10"/>
    <p:sldLayoutId id="2147483842" r:id="rId11"/>
    <p:sldLayoutId id="2147483960" r:id="rId12"/>
    <p:sldLayoutId id="2147483962" r:id="rId13"/>
    <p:sldLayoutId id="2147483961" r:id="rId14"/>
    <p:sldLayoutId id="2147483968" r:id="rId15"/>
    <p:sldLayoutId id="2147483840" r:id="rId16"/>
    <p:sldLayoutId id="2147483880" r:id="rId17"/>
    <p:sldLayoutId id="2147483889" r:id="rId18"/>
    <p:sldLayoutId id="2147483861" r:id="rId19"/>
    <p:sldLayoutId id="2147483890" r:id="rId20"/>
    <p:sldLayoutId id="2147483899" r:id="rId21"/>
    <p:sldLayoutId id="2147483884" r:id="rId22"/>
    <p:sldLayoutId id="2147483937" r:id="rId23"/>
    <p:sldLayoutId id="2147483935" r:id="rId24"/>
    <p:sldLayoutId id="2147483938" r:id="rId25"/>
    <p:sldLayoutId id="2147483939" r:id="rId26"/>
    <p:sldLayoutId id="2147483936" r:id="rId27"/>
    <p:sldLayoutId id="2147483841" r:id="rId28"/>
    <p:sldLayoutId id="2147483916" r:id="rId29"/>
    <p:sldLayoutId id="2147483913" r:id="rId30"/>
    <p:sldLayoutId id="2147483917" r:id="rId31"/>
    <p:sldLayoutId id="2147483914" r:id="rId32"/>
    <p:sldLayoutId id="2147483918" r:id="rId33"/>
    <p:sldLayoutId id="2147483948" r:id="rId34"/>
    <p:sldLayoutId id="2147483949" r:id="rId35"/>
    <p:sldLayoutId id="2147483950" r:id="rId36"/>
    <p:sldLayoutId id="2147483951" r:id="rId37"/>
    <p:sldLayoutId id="2147483952" r:id="rId38"/>
    <p:sldLayoutId id="2147483953" r:id="rId39"/>
    <p:sldLayoutId id="2147483921" r:id="rId40"/>
    <p:sldLayoutId id="2147483922" r:id="rId41"/>
    <p:sldLayoutId id="2147483879" r:id="rId42"/>
    <p:sldLayoutId id="2147483919" r:id="rId43"/>
    <p:sldLayoutId id="2147483915" r:id="rId44"/>
    <p:sldLayoutId id="2147483920" r:id="rId45"/>
    <p:sldLayoutId id="2147483942" r:id="rId46"/>
    <p:sldLayoutId id="2147483943" r:id="rId47"/>
    <p:sldLayoutId id="2147483944" r:id="rId48"/>
    <p:sldLayoutId id="2147483945" r:id="rId49"/>
    <p:sldLayoutId id="2147483946" r:id="rId50"/>
    <p:sldLayoutId id="2147483947" r:id="rId51"/>
    <p:sldLayoutId id="2147483878" r:id="rId52"/>
    <p:sldLayoutId id="2147483891" r:id="rId53"/>
    <p:sldLayoutId id="2147483940" r:id="rId54"/>
    <p:sldLayoutId id="2147483941" r:id="rId55"/>
    <p:sldLayoutId id="2147483894" r:id="rId56"/>
    <p:sldLayoutId id="2147483893" r:id="rId57"/>
    <p:sldLayoutId id="2147483895" r:id="rId58"/>
    <p:sldLayoutId id="2147483896" r:id="rId59"/>
    <p:sldLayoutId id="2147483900" r:id="rId60"/>
    <p:sldLayoutId id="2147483901" r:id="rId61"/>
    <p:sldLayoutId id="2147483902" r:id="rId62"/>
    <p:sldLayoutId id="2147483903" r:id="rId63"/>
    <p:sldLayoutId id="2147483904" r:id="rId64"/>
    <p:sldLayoutId id="2147483853" r:id="rId65"/>
    <p:sldLayoutId id="2147483905" r:id="rId66"/>
    <p:sldLayoutId id="2147483934" r:id="rId67"/>
    <p:sldLayoutId id="2147483963" r:id="rId68"/>
    <p:sldLayoutId id="2147483976" r:id="rId69"/>
    <p:sldLayoutId id="2147483979" r:id="rId7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hyperlink" Target="https://cmcbusinessadvisers.co.uk/resources/articles/contingency-planning-for-retailers-and-hospitality-businesses/#:~:text=Contingency%20Planning%20for%20Retailers%20and,could%20result%20in%20its%20failure" TargetMode="External"/><Relationship Id="rId2" Type="http://schemas.openxmlformats.org/officeDocument/2006/relationships/image" Target="../media/image16.jp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hyperlink" Target="https://cmcbusinessadvisers.co.uk/resources/articles/contingency-planning-for-retailers-and-hospitality-businesses/#:~:text=Contingency%20Planning%20for%20Retailers%20and,could%20result%20in%20its%20failure" TargetMode="External"/><Relationship Id="rId2" Type="http://schemas.openxmlformats.org/officeDocument/2006/relationships/image" Target="../media/image16.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hyperlink" Target="https://en.ccunesco.ca/-/media/Files/Unesco/Resources/2022/01/GuideSustainabilityPracticesInTouristAccommodationFacilities.pdf#:~:text=sustainability%20are%20more%20likely%20to,All" TargetMode="External"/><Relationship Id="rId2" Type="http://schemas.openxmlformats.org/officeDocument/2006/relationships/image" Target="../media/image20.jp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2.xml"/><Relationship Id="rId5" Type="http://schemas.openxmlformats.org/officeDocument/2006/relationships/image" Target="../media/image25.sv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2.xml"/><Relationship Id="rId5" Type="http://schemas.openxmlformats.org/officeDocument/2006/relationships/image" Target="../media/image31.sv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Mayo Glamping, Irlanda</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Modulo 8 </a:t>
            </a:r>
            <a:r>
              <a:rPr lang="en-GB" sz="4400" b="0" dirty="0"/>
              <a:t>(Parte 6)</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Rendere fattibile il progetto: </a:t>
            </a:r>
            <a:r>
              <a:rPr lang="en-US" sz="3200" dirty="0"/>
              <a:t>gestire i rischi e proteggere la tua attività</a:t>
            </a:r>
            <a:r>
              <a:rPr lang="en-GB" sz="2800" i="1" dirty="0"/>
              <a:t>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descr="A person and person sitting in a small house&#10;&#10;AI-generated content may be incorrect.">
            <a:extLst>
              <a:ext uri="{FF2B5EF4-FFF2-40B4-BE49-F238E27FC236}">
                <a16:creationId xmlns:a16="http://schemas.microsoft.com/office/drawing/2014/main" id="{D33A9C33-2B84-6EBF-7228-64AFB6D169C4}"/>
              </a:ext>
            </a:extLst>
          </p:cNvPr>
          <p:cNvPicPr>
            <a:picLocks noGrp="1" noChangeAspect="1"/>
          </p:cNvPicPr>
          <p:nvPr>
            <p:ph type="pic" sz="quarter" idx="19"/>
          </p:nvPr>
        </p:nvPicPr>
        <p:blipFill>
          <a:blip r:embed="rId2"/>
          <a:srcRect l="474" r="474"/>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7D2DA-330C-7FD1-08C4-A22DCDD160BC}"/>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70B97AD8-8508-FCCE-81B8-CCADC08A51CD}"/>
              </a:ext>
            </a:extLst>
          </p:cNvPr>
          <p:cNvSpPr>
            <a:spLocks noGrp="1"/>
          </p:cNvSpPr>
          <p:nvPr>
            <p:ph type="body" sz="quarter" idx="18"/>
          </p:nvPr>
        </p:nvSpPr>
        <p:spPr/>
        <p:txBody>
          <a:bodyPr/>
          <a:lstStyle/>
          <a:p>
            <a:r>
              <a:rPr lang="en-IE" sz="3000" b="0" dirty="0"/>
              <a:t>Sperare per il meglio e prepararsi al peggio</a:t>
            </a:r>
          </a:p>
        </p:txBody>
      </p:sp>
      <p:sp>
        <p:nvSpPr>
          <p:cNvPr id="11" name="Text Placeholder 10">
            <a:extLst>
              <a:ext uri="{FF2B5EF4-FFF2-40B4-BE49-F238E27FC236}">
                <a16:creationId xmlns:a16="http://schemas.microsoft.com/office/drawing/2014/main" id="{2E245B5E-F130-69F6-42C5-5842AE2EDC31}"/>
              </a:ext>
            </a:extLst>
          </p:cNvPr>
          <p:cNvSpPr>
            <a:spLocks noGrp="1"/>
          </p:cNvSpPr>
          <p:nvPr>
            <p:ph type="body" sz="quarter" idx="19"/>
          </p:nvPr>
        </p:nvSpPr>
        <p:spPr>
          <a:xfrm>
            <a:off x="716856" y="2118773"/>
            <a:ext cx="2597067" cy="385564"/>
          </a:xfrm>
        </p:spPr>
        <p:txBody>
          <a:bodyPr/>
          <a:lstStyle/>
          <a:p>
            <a:r>
              <a:rPr lang="en-IE" dirty="0"/>
              <a:t>Gestione del rischio</a:t>
            </a:r>
          </a:p>
          <a:p>
            <a:endParaRPr lang="en-IE" dirty="0"/>
          </a:p>
        </p:txBody>
      </p:sp>
      <p:sp>
        <p:nvSpPr>
          <p:cNvPr id="16" name="Text Placeholder 9">
            <a:extLst>
              <a:ext uri="{FF2B5EF4-FFF2-40B4-BE49-F238E27FC236}">
                <a16:creationId xmlns:a16="http://schemas.microsoft.com/office/drawing/2014/main" id="{2A620880-2BF3-FC88-8906-5020BDE539A1}"/>
              </a:ext>
            </a:extLst>
          </p:cNvPr>
          <p:cNvSpPr>
            <a:spLocks noGrp="1"/>
          </p:cNvSpPr>
          <p:nvPr>
            <p:ph type="body" sz="quarter" idx="21"/>
          </p:nvPr>
        </p:nvSpPr>
        <p:spPr>
          <a:xfrm>
            <a:off x="4616223" y="395388"/>
            <a:ext cx="7108650" cy="4530541"/>
          </a:xfrm>
        </p:spPr>
        <p:txBody>
          <a:bodyPr/>
          <a:lstStyle/>
          <a:p>
            <a:pPr>
              <a:spcAft>
                <a:spcPts val="1200"/>
              </a:spcAft>
            </a:pPr>
            <a:r>
              <a:rPr lang="en-IE" sz="2800" b="1" dirty="0"/>
              <a:t>Domanda guida: </a:t>
            </a:r>
            <a:r>
              <a:rPr lang="en-IE" sz="2800" i="1" dirty="0">
                <a:solidFill>
                  <a:srgbClr val="E96751"/>
                </a:solidFill>
              </a:rPr>
              <a:t>cosa potrebbe andare storto nella mia attività e come posso prepararmi per sopravvivere ai momenti difficili?</a:t>
            </a:r>
            <a:endParaRPr lang="en-IE" sz="2800" dirty="0">
              <a:solidFill>
                <a:srgbClr val="E96751"/>
              </a:solidFill>
            </a:endParaRPr>
          </a:p>
          <a:p>
            <a:pPr>
              <a:spcAft>
                <a:spcPts val="1200"/>
              </a:spcAft>
            </a:pPr>
            <a:r>
              <a:rPr lang="en-US" sz="2400" dirty="0"/>
              <a:t>L'obiettivo qui non è quello di spaventarti, ma di instillare l'abitudine di pensare in modo proattivo: anticipando i possibili problemi, spesso è possibile prevenirli o attenuarne l'impatto. </a:t>
            </a:r>
          </a:p>
          <a:p>
            <a:pPr>
              <a:spcAft>
                <a:spcPts val="1200"/>
              </a:spcAft>
            </a:pPr>
            <a:r>
              <a:rPr lang="en-US" sz="2400" dirty="0"/>
              <a:t>Un detto nel mondo degli affari recita: </a:t>
            </a:r>
            <a:r>
              <a:rPr lang="en-US" sz="2400" b="1" dirty="0">
                <a:solidFill>
                  <a:srgbClr val="E96751"/>
                </a:solidFill>
              </a:rPr>
              <a:t>"Spera per il meglio, preparati al peggio". </a:t>
            </a:r>
          </a:p>
          <a:p>
            <a:pPr>
              <a:spcAft>
                <a:spcPts val="1200"/>
              </a:spcAft>
            </a:pPr>
            <a:r>
              <a:rPr lang="en-US" sz="2400" dirty="0"/>
              <a:t>Questa sezione ti aiuta a farlo creando piani di emergenza. In termini pratici, ciò potrebbe significare disporre di reti di sicurezza finanziarie, assicurazioni, strategie di marketing di riserva o semplicemente un piano B per vari scenari. </a:t>
            </a:r>
          </a:p>
          <a:p>
            <a:pPr>
              <a:spcAft>
                <a:spcPts val="1200"/>
              </a:spcAft>
            </a:pPr>
            <a:endParaRPr lang="en-IE" sz="2400" dirty="0"/>
          </a:p>
        </p:txBody>
      </p:sp>
      <p:pic>
        <p:nvPicPr>
          <p:cNvPr id="17" name="Picture Placeholder 16" descr="A close-up of a person's hand holding a pen&#10;&#10;AI-generated content may be incorrect.">
            <a:extLst>
              <a:ext uri="{FF2B5EF4-FFF2-40B4-BE49-F238E27FC236}">
                <a16:creationId xmlns:a16="http://schemas.microsoft.com/office/drawing/2014/main" id="{62B2E351-BA89-33A7-221A-0A9CFFEB4613}"/>
              </a:ext>
            </a:extLst>
          </p:cNvPr>
          <p:cNvPicPr>
            <a:picLocks noGrp="1" noChangeAspect="1"/>
          </p:cNvPicPr>
          <p:nvPr>
            <p:ph type="pic" sz="quarter" idx="10"/>
          </p:nvPr>
        </p:nvPicPr>
        <p:blipFill>
          <a:blip r:embed="rId2"/>
          <a:srcRect t="7352" b="7352"/>
          <a:stretch>
            <a:fillRect/>
          </a:stretch>
        </p:blipFill>
        <p:spPr/>
      </p:pic>
    </p:spTree>
    <p:extLst>
      <p:ext uri="{BB962C8B-B14F-4D97-AF65-F5344CB8AC3E}">
        <p14:creationId xmlns:p14="http://schemas.microsoft.com/office/powerpoint/2010/main" val="4161180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BAED0-EC49-F5B9-A9EE-080A78416785}"/>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4E047843-2E83-141A-8506-3A860423845E}"/>
              </a:ext>
            </a:extLst>
          </p:cNvPr>
          <p:cNvSpPr>
            <a:spLocks noGrp="1"/>
          </p:cNvSpPr>
          <p:nvPr>
            <p:ph type="body" sz="quarter" idx="18"/>
          </p:nvPr>
        </p:nvSpPr>
        <p:spPr/>
        <p:txBody>
          <a:bodyPr/>
          <a:lstStyle/>
          <a:p>
            <a:r>
              <a:rPr lang="en-IE" sz="3000" b="0" dirty="0"/>
              <a:t>Sperare per il meglio e prepararsi al peggio</a:t>
            </a:r>
          </a:p>
        </p:txBody>
      </p:sp>
      <p:sp>
        <p:nvSpPr>
          <p:cNvPr id="11" name="Text Placeholder 10">
            <a:extLst>
              <a:ext uri="{FF2B5EF4-FFF2-40B4-BE49-F238E27FC236}">
                <a16:creationId xmlns:a16="http://schemas.microsoft.com/office/drawing/2014/main" id="{B9F82B31-20D6-D673-AA09-D045C44AA978}"/>
              </a:ext>
            </a:extLst>
          </p:cNvPr>
          <p:cNvSpPr>
            <a:spLocks noGrp="1"/>
          </p:cNvSpPr>
          <p:nvPr>
            <p:ph type="body" sz="quarter" idx="19"/>
          </p:nvPr>
        </p:nvSpPr>
        <p:spPr>
          <a:xfrm>
            <a:off x="716856" y="2118773"/>
            <a:ext cx="2597067" cy="385564"/>
          </a:xfrm>
        </p:spPr>
        <p:txBody>
          <a:bodyPr/>
          <a:lstStyle/>
          <a:p>
            <a:r>
              <a:rPr lang="en-IE" dirty="0"/>
              <a:t>Gestione dei rischi</a:t>
            </a:r>
          </a:p>
          <a:p>
            <a:endParaRPr lang="en-IE" dirty="0"/>
          </a:p>
        </p:txBody>
      </p:sp>
      <p:sp>
        <p:nvSpPr>
          <p:cNvPr id="16" name="Text Placeholder 9">
            <a:extLst>
              <a:ext uri="{FF2B5EF4-FFF2-40B4-BE49-F238E27FC236}">
                <a16:creationId xmlns:a16="http://schemas.microsoft.com/office/drawing/2014/main" id="{4538F7B8-2A7E-5490-0B65-83082F808987}"/>
              </a:ext>
            </a:extLst>
          </p:cNvPr>
          <p:cNvSpPr>
            <a:spLocks noGrp="1"/>
          </p:cNvSpPr>
          <p:nvPr>
            <p:ph type="body" sz="quarter" idx="21"/>
          </p:nvPr>
        </p:nvSpPr>
        <p:spPr>
          <a:xfrm>
            <a:off x="4616223" y="709153"/>
            <a:ext cx="6670342" cy="4530541"/>
          </a:xfrm>
        </p:spPr>
        <p:txBody>
          <a:bodyPr/>
          <a:lstStyle/>
          <a:p>
            <a:pPr>
              <a:spcAft>
                <a:spcPts val="2400"/>
              </a:spcAft>
            </a:pPr>
            <a:r>
              <a:rPr lang="en-US" sz="2400" dirty="0"/>
              <a:t>La pianificazione di emergenza è essenzialmente gestione del rischio: gestire i rischi in modo che non siano loro a gestire te. </a:t>
            </a:r>
          </a:p>
          <a:p>
            <a:pPr>
              <a:spcAft>
                <a:spcPts val="2400"/>
              </a:spcAft>
            </a:pPr>
            <a:r>
              <a:rPr lang="en-US" sz="2400" dirty="0"/>
              <a:t>Questa sezione tratta </a:t>
            </a:r>
            <a:r>
              <a:rPr lang="en-US" sz="2400" b="1" dirty="0"/>
              <a:t>l'identificazione dei possibili rischi </a:t>
            </a:r>
            <a:r>
              <a:rPr lang="en-US" sz="2400" dirty="0"/>
              <a:t>per la tua attività di alloggio alternativo e </a:t>
            </a:r>
            <a:r>
              <a:rPr lang="en-US" sz="2400" b="1" dirty="0"/>
              <a:t>come </a:t>
            </a:r>
            <a:r>
              <a:rPr lang="en-US" sz="2400" dirty="0"/>
              <a:t>mitigarli in modo che la tua redditività finanziaria non sia compromessa. </a:t>
            </a:r>
          </a:p>
          <a:p>
            <a:pPr>
              <a:spcAft>
                <a:spcPts val="2400"/>
              </a:spcAft>
            </a:pPr>
            <a:r>
              <a:rPr lang="en-IE" sz="2400" dirty="0"/>
              <a:t>Un'altra contingenza è </a:t>
            </a:r>
            <a:r>
              <a:rPr lang="en-IE" sz="2400" b="1" dirty="0"/>
              <a:t>l'assicurazione</a:t>
            </a:r>
            <a:r>
              <a:rPr lang="en-IE" sz="2400" dirty="0"/>
              <a:t>: assicurati di avere un'assicurazione aziendale adeguata (assicurazione sulla proprietà, assicurazione di responsabilità civile, eventualmente assicurazione contro l'interruzione dell'attività, se disponibile) in modo che incidenti come furti, incendi o cause legali non ti portino alla bancarotta. </a:t>
            </a:r>
            <a:endParaRPr lang="en-US" sz="2400" dirty="0"/>
          </a:p>
          <a:p>
            <a:pPr>
              <a:spcAft>
                <a:spcPts val="2400"/>
              </a:spcAft>
            </a:pPr>
            <a:endParaRPr lang="en-IE" sz="2400" dirty="0"/>
          </a:p>
        </p:txBody>
      </p:sp>
      <p:pic>
        <p:nvPicPr>
          <p:cNvPr id="17" name="Picture Placeholder 16" descr="A close-up of a person's hand holding a pen&#10;&#10;AI-generated content may be incorrect.">
            <a:extLst>
              <a:ext uri="{FF2B5EF4-FFF2-40B4-BE49-F238E27FC236}">
                <a16:creationId xmlns:a16="http://schemas.microsoft.com/office/drawing/2014/main" id="{F489BD36-317F-2E6C-238F-274FFF4E6166}"/>
              </a:ext>
            </a:extLst>
          </p:cNvPr>
          <p:cNvPicPr>
            <a:picLocks noGrp="1" noChangeAspect="1"/>
          </p:cNvPicPr>
          <p:nvPr>
            <p:ph type="pic" sz="quarter" idx="10"/>
          </p:nvPr>
        </p:nvPicPr>
        <p:blipFill>
          <a:blip r:embed="rId2"/>
          <a:srcRect t="7352" b="7352"/>
          <a:stretch>
            <a:fillRect/>
          </a:stretch>
        </p:blipFill>
        <p:spPr/>
      </p:pic>
    </p:spTree>
    <p:extLst>
      <p:ext uri="{BB962C8B-B14F-4D97-AF65-F5344CB8AC3E}">
        <p14:creationId xmlns:p14="http://schemas.microsoft.com/office/powerpoint/2010/main" val="3912235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55C93-0D23-EEBD-9A93-B723C76D52D9}"/>
            </a:ext>
          </a:extLst>
        </p:cNvPr>
        <p:cNvGrpSpPr/>
        <p:nvPr/>
      </p:nvGrpSpPr>
      <p:grpSpPr>
        <a:xfrm>
          <a:off x="0" y="0"/>
          <a:ext cx="0" cy="0"/>
          <a:chOff x="0" y="0"/>
          <a:chExt cx="0" cy="0"/>
        </a:xfrm>
      </p:grpSpPr>
      <p:pic>
        <p:nvPicPr>
          <p:cNvPr id="7" name="Picture Placeholder 6" descr="A hand putting a coin into a piggy bank&#10;&#10;AI-generated content may be incorrect.">
            <a:extLst>
              <a:ext uri="{FF2B5EF4-FFF2-40B4-BE49-F238E27FC236}">
                <a16:creationId xmlns:a16="http://schemas.microsoft.com/office/drawing/2014/main" id="{7A53F50E-3990-8A84-02DC-682CD19A2AA6}"/>
              </a:ext>
            </a:extLst>
          </p:cNvPr>
          <p:cNvPicPr>
            <a:picLocks noGrp="1" noChangeAspect="1"/>
          </p:cNvPicPr>
          <p:nvPr>
            <p:ph type="pic" sz="quarter" idx="10"/>
          </p:nvPr>
        </p:nvPicPr>
        <p:blipFill>
          <a:blip r:embed="rId2"/>
          <a:srcRect t="7263" b="7263"/>
          <a:stretch>
            <a:fillRect/>
          </a:stretch>
        </p:blipFill>
        <p:spPr/>
      </p:pic>
      <p:sp>
        <p:nvSpPr>
          <p:cNvPr id="10" name="Text Placeholder 9">
            <a:extLst>
              <a:ext uri="{FF2B5EF4-FFF2-40B4-BE49-F238E27FC236}">
                <a16:creationId xmlns:a16="http://schemas.microsoft.com/office/drawing/2014/main" id="{8EC1214A-D145-4EC4-6E71-1B5179066961}"/>
              </a:ext>
            </a:extLst>
          </p:cNvPr>
          <p:cNvSpPr>
            <a:spLocks noGrp="1"/>
          </p:cNvSpPr>
          <p:nvPr>
            <p:ph type="body" sz="quarter" idx="18"/>
          </p:nvPr>
        </p:nvSpPr>
        <p:spPr/>
        <p:txBody>
          <a:bodyPr/>
          <a:lstStyle/>
          <a:p>
            <a:r>
              <a:rPr lang="en-IE" sz="3000" b="0" dirty="0"/>
              <a:t>Sperare per il meglio e prepararsi al peggio</a:t>
            </a:r>
          </a:p>
        </p:txBody>
      </p:sp>
      <p:sp>
        <p:nvSpPr>
          <p:cNvPr id="11" name="Text Placeholder 10">
            <a:extLst>
              <a:ext uri="{FF2B5EF4-FFF2-40B4-BE49-F238E27FC236}">
                <a16:creationId xmlns:a16="http://schemas.microsoft.com/office/drawing/2014/main" id="{B553BA63-B6C6-B013-8D61-5EB18CD6A39B}"/>
              </a:ext>
            </a:extLst>
          </p:cNvPr>
          <p:cNvSpPr>
            <a:spLocks noGrp="1"/>
          </p:cNvSpPr>
          <p:nvPr>
            <p:ph type="body" sz="quarter" idx="19"/>
          </p:nvPr>
        </p:nvSpPr>
        <p:spPr>
          <a:xfrm>
            <a:off x="716856" y="2118773"/>
            <a:ext cx="2597067" cy="385564"/>
          </a:xfrm>
        </p:spPr>
        <p:txBody>
          <a:bodyPr/>
          <a:lstStyle/>
          <a:p>
            <a:r>
              <a:rPr lang="en-IE" dirty="0"/>
              <a:t>Gestione dei rischi</a:t>
            </a:r>
          </a:p>
          <a:p>
            <a:endParaRPr lang="en-IE" dirty="0"/>
          </a:p>
        </p:txBody>
      </p:sp>
      <p:sp>
        <p:nvSpPr>
          <p:cNvPr id="16" name="Text Placeholder 9">
            <a:extLst>
              <a:ext uri="{FF2B5EF4-FFF2-40B4-BE49-F238E27FC236}">
                <a16:creationId xmlns:a16="http://schemas.microsoft.com/office/drawing/2014/main" id="{6E212573-9D5B-2906-AFEE-33A36B8EB64C}"/>
              </a:ext>
            </a:extLst>
          </p:cNvPr>
          <p:cNvSpPr>
            <a:spLocks noGrp="1"/>
          </p:cNvSpPr>
          <p:nvPr>
            <p:ph type="body" sz="quarter" idx="21"/>
          </p:nvPr>
        </p:nvSpPr>
        <p:spPr>
          <a:xfrm>
            <a:off x="4608221" y="579724"/>
            <a:ext cx="6525944" cy="4530541"/>
          </a:xfrm>
        </p:spPr>
        <p:txBody>
          <a:bodyPr/>
          <a:lstStyle/>
          <a:p>
            <a:pPr>
              <a:spcAft>
                <a:spcPts val="2400"/>
              </a:spcAft>
            </a:pPr>
            <a:r>
              <a:rPr lang="en-US" sz="2400" dirty="0">
                <a:solidFill>
                  <a:srgbClr val="E96751"/>
                </a:solidFill>
              </a:rPr>
              <a:t>Scopri come </a:t>
            </a:r>
            <a:r>
              <a:rPr lang="en-US" sz="2400" i="1" dirty="0">
                <a:solidFill>
                  <a:srgbClr val="E96751"/>
                </a:solidFill>
              </a:rPr>
              <a:t>la gestione di un'attività di glamping o di piccoli lodge comporti rischi finanziari specifici, pertanto i proprietari dovrebbero comprenderli chiaramente e predisporre strategie per mitigarli. </a:t>
            </a:r>
          </a:p>
          <a:p>
            <a:pPr>
              <a:spcAft>
                <a:spcPts val="2400"/>
              </a:spcAft>
            </a:pPr>
            <a:r>
              <a:rPr lang="en-US" sz="2400" dirty="0"/>
              <a:t>Di seguito, discuteremo i diversi rischi e gli strumenti chiave per la loro mitigazione o prevenzione.</a:t>
            </a:r>
          </a:p>
          <a:p>
            <a:pPr>
              <a:spcAft>
                <a:spcPts val="2400"/>
              </a:spcAft>
            </a:pPr>
            <a:r>
              <a:rPr lang="en-IE" sz="2400" dirty="0"/>
              <a:t>Identificandoli, non ti concentrerai su scenari catastrofici, ma ti assicurerai di non farti cogliere completamente alla sprovvista.</a:t>
            </a:r>
          </a:p>
          <a:p>
            <a:pPr>
              <a:spcAft>
                <a:spcPts val="2400"/>
              </a:spcAft>
            </a:pPr>
            <a:r>
              <a:rPr lang="en-IE" sz="2400" dirty="0"/>
              <a:t>Per ogni rischio significativo che identifichi, delinea un </a:t>
            </a:r>
            <a:r>
              <a:rPr lang="en-IE" sz="2400" b="1" dirty="0"/>
              <a:t>piano di emergenza</a:t>
            </a:r>
            <a:r>
              <a:rPr lang="en-IE" sz="2400" dirty="0"/>
              <a:t>: quali azioni intraprenderai se tale scenario si verificasse?</a:t>
            </a:r>
          </a:p>
          <a:p>
            <a:pPr>
              <a:spcAft>
                <a:spcPts val="2400"/>
              </a:spcAft>
            </a:pPr>
            <a:r>
              <a:rPr lang="en-IE" sz="2400" dirty="0"/>
              <a:t> </a:t>
            </a:r>
          </a:p>
          <a:p>
            <a:pPr>
              <a:spcAft>
                <a:spcPts val="2400"/>
              </a:spcAft>
            </a:pPr>
            <a:r>
              <a:rPr lang="en-US" sz="2400" dirty="0"/>
              <a:t> </a:t>
            </a:r>
            <a:endParaRPr lang="en-IE" sz="2400" dirty="0"/>
          </a:p>
        </p:txBody>
      </p:sp>
      <p:sp>
        <p:nvSpPr>
          <p:cNvPr id="5" name="TextBox 4">
            <a:extLst>
              <a:ext uri="{FF2B5EF4-FFF2-40B4-BE49-F238E27FC236}">
                <a16:creationId xmlns:a16="http://schemas.microsoft.com/office/drawing/2014/main" id="{468B4115-1D09-72A8-04B9-798B7EE74884}"/>
              </a:ext>
            </a:extLst>
          </p:cNvPr>
          <p:cNvSpPr txBox="1"/>
          <p:nvPr/>
        </p:nvSpPr>
        <p:spPr>
          <a:xfrm>
            <a:off x="152400" y="6247450"/>
            <a:ext cx="6096000" cy="432170"/>
          </a:xfrm>
          <a:prstGeom prst="rect">
            <a:avLst/>
          </a:prstGeom>
          <a:noFill/>
        </p:spPr>
        <p:txBody>
          <a:bodyPr wrap="square">
            <a:spAutoFit/>
          </a:bodyPr>
          <a:lstStyle/>
          <a:p>
            <a:pPr algn="l">
              <a:lnSpc>
                <a:spcPts val="2850"/>
              </a:lnSpc>
              <a:spcBef>
                <a:spcPts val="1500"/>
              </a:spcBef>
              <a:spcAft>
                <a:spcPts val="1500"/>
              </a:spcAft>
              <a:buNone/>
            </a:pPr>
            <a:r>
              <a:rPr lang="en-US" i="0" dirty="0">
                <a:solidFill>
                  <a:srgbClr val="00B0F0"/>
                </a:solidFill>
                <a:effectLst/>
                <a:latin typeface="CormorantGaramond-Bold"/>
                <a:hlinkClick r:id="rId3">
                  <a:extLst>
                    <a:ext uri="{A12FA001-AC4F-418D-AE19-62706E023703}">
                      <ahyp:hlinkClr xmlns:ahyp="http://schemas.microsoft.com/office/drawing/2018/hyperlinkcolor" val="tx"/>
                    </a:ext>
                  </a:extLst>
                </a:hlinkClick>
              </a:rPr>
              <a:t>Pianificazione di emergenza per rivenditori e aziende del settore ricettivo</a:t>
            </a:r>
            <a:endParaRPr lang="en-US" i="0" dirty="0">
              <a:solidFill>
                <a:srgbClr val="00B0F0"/>
              </a:solidFill>
              <a:effectLst/>
              <a:latin typeface="CormorantGaramond-Bold"/>
            </a:endParaRPr>
          </a:p>
        </p:txBody>
      </p:sp>
    </p:spTree>
    <p:extLst>
      <p:ext uri="{BB962C8B-B14F-4D97-AF65-F5344CB8AC3E}">
        <p14:creationId xmlns:p14="http://schemas.microsoft.com/office/powerpoint/2010/main" val="3849946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3F4A6-B4BA-7075-5B76-2BB40B64D26A}"/>
            </a:ext>
          </a:extLst>
        </p:cNvPr>
        <p:cNvGrpSpPr/>
        <p:nvPr/>
      </p:nvGrpSpPr>
      <p:grpSpPr>
        <a:xfrm>
          <a:off x="0" y="0"/>
          <a:ext cx="0" cy="0"/>
          <a:chOff x="0" y="0"/>
          <a:chExt cx="0" cy="0"/>
        </a:xfrm>
      </p:grpSpPr>
      <p:pic>
        <p:nvPicPr>
          <p:cNvPr id="7" name="Picture Placeholder 6" descr="A hand putting a coin into a piggy bank&#10;&#10;AI-generated content may be incorrect.">
            <a:extLst>
              <a:ext uri="{FF2B5EF4-FFF2-40B4-BE49-F238E27FC236}">
                <a16:creationId xmlns:a16="http://schemas.microsoft.com/office/drawing/2014/main" id="{4D7F7598-ED9F-6DCA-B7F1-7D08A7913C54}"/>
              </a:ext>
            </a:extLst>
          </p:cNvPr>
          <p:cNvPicPr>
            <a:picLocks noGrp="1" noChangeAspect="1"/>
          </p:cNvPicPr>
          <p:nvPr>
            <p:ph type="pic" sz="quarter" idx="10"/>
          </p:nvPr>
        </p:nvPicPr>
        <p:blipFill>
          <a:blip r:embed="rId2"/>
          <a:srcRect t="7263" b="7263"/>
          <a:stretch>
            <a:fillRect/>
          </a:stretch>
        </p:blipFill>
        <p:spPr/>
      </p:pic>
      <p:sp>
        <p:nvSpPr>
          <p:cNvPr id="10" name="Text Placeholder 9">
            <a:extLst>
              <a:ext uri="{FF2B5EF4-FFF2-40B4-BE49-F238E27FC236}">
                <a16:creationId xmlns:a16="http://schemas.microsoft.com/office/drawing/2014/main" id="{7EF86203-8116-8A2D-8130-2C4D87B266C8}"/>
              </a:ext>
            </a:extLst>
          </p:cNvPr>
          <p:cNvSpPr>
            <a:spLocks noGrp="1"/>
          </p:cNvSpPr>
          <p:nvPr>
            <p:ph type="body" sz="quarter" idx="18"/>
          </p:nvPr>
        </p:nvSpPr>
        <p:spPr/>
        <p:txBody>
          <a:bodyPr/>
          <a:lstStyle/>
          <a:p>
            <a:r>
              <a:rPr lang="en-IE" sz="3000" b="0" dirty="0"/>
              <a:t>Sperare per il meglio e prepararsi al peggio</a:t>
            </a:r>
          </a:p>
        </p:txBody>
      </p:sp>
      <p:sp>
        <p:nvSpPr>
          <p:cNvPr id="11" name="Text Placeholder 10">
            <a:extLst>
              <a:ext uri="{FF2B5EF4-FFF2-40B4-BE49-F238E27FC236}">
                <a16:creationId xmlns:a16="http://schemas.microsoft.com/office/drawing/2014/main" id="{3F328379-35A9-46FD-C6A4-D1AF3E3D493F}"/>
              </a:ext>
            </a:extLst>
          </p:cNvPr>
          <p:cNvSpPr>
            <a:spLocks noGrp="1"/>
          </p:cNvSpPr>
          <p:nvPr>
            <p:ph type="body" sz="quarter" idx="19"/>
          </p:nvPr>
        </p:nvSpPr>
        <p:spPr>
          <a:xfrm>
            <a:off x="716856" y="2118773"/>
            <a:ext cx="2597067" cy="385564"/>
          </a:xfrm>
        </p:spPr>
        <p:txBody>
          <a:bodyPr/>
          <a:lstStyle/>
          <a:p>
            <a:r>
              <a:rPr lang="en-IE" dirty="0"/>
              <a:t>Gestione del rischio</a:t>
            </a:r>
          </a:p>
          <a:p>
            <a:endParaRPr lang="en-IE" dirty="0"/>
          </a:p>
        </p:txBody>
      </p:sp>
      <p:sp>
        <p:nvSpPr>
          <p:cNvPr id="16" name="Text Placeholder 9">
            <a:extLst>
              <a:ext uri="{FF2B5EF4-FFF2-40B4-BE49-F238E27FC236}">
                <a16:creationId xmlns:a16="http://schemas.microsoft.com/office/drawing/2014/main" id="{FA732485-39F6-F36C-58AC-13B8A17067B3}"/>
              </a:ext>
            </a:extLst>
          </p:cNvPr>
          <p:cNvSpPr>
            <a:spLocks noGrp="1"/>
          </p:cNvSpPr>
          <p:nvPr>
            <p:ph type="body" sz="quarter" idx="21"/>
          </p:nvPr>
        </p:nvSpPr>
        <p:spPr>
          <a:xfrm>
            <a:off x="4608221" y="972874"/>
            <a:ext cx="6319755" cy="4530541"/>
          </a:xfrm>
        </p:spPr>
        <p:txBody>
          <a:bodyPr/>
          <a:lstStyle/>
          <a:p>
            <a:pPr>
              <a:spcAft>
                <a:spcPts val="1200"/>
              </a:spcAft>
            </a:pPr>
            <a:r>
              <a:rPr lang="en-IE" sz="2400" dirty="0"/>
              <a:t>In sostanza, </a:t>
            </a:r>
            <a:r>
              <a:rPr lang="en-IE" sz="2400" dirty="0">
                <a:solidFill>
                  <a:srgbClr val="E96751"/>
                </a:solidFill>
              </a:rPr>
              <a:t>"Se succede X, allora faremo Y". </a:t>
            </a:r>
          </a:p>
          <a:p>
            <a:pPr>
              <a:spcAft>
                <a:spcPts val="1200"/>
              </a:spcAft>
            </a:pPr>
            <a:r>
              <a:rPr lang="en-IE" sz="2400" dirty="0"/>
              <a:t>Considera anche le misure preventive (cose che puoi fare ora per ridurre la probabilità o l'impatto del rischio). </a:t>
            </a:r>
          </a:p>
          <a:p>
            <a:pPr>
              <a:spcAft>
                <a:spcPts val="1200"/>
              </a:spcAft>
            </a:pPr>
            <a:r>
              <a:rPr lang="en-IE" sz="2400" dirty="0"/>
              <a:t>Una parte fondamentale della pianificazione di emergenza è costituita </a:t>
            </a:r>
            <a:r>
              <a:rPr lang="en-IE" sz="2400" b="1" dirty="0"/>
              <a:t>dalle misure di salvaguardia finanziaria</a:t>
            </a:r>
            <a:r>
              <a:rPr lang="en-IE" sz="2400" dirty="0"/>
              <a:t>. Una delle misure di salvaguardia più semplici ma anche più efficaci è una </a:t>
            </a:r>
            <a:r>
              <a:rPr lang="en-IE" sz="2400" b="1" dirty="0"/>
              <a:t>riserva di liquidità di emergenza.</a:t>
            </a:r>
            <a:r>
              <a:rPr lang="en-IE" sz="2400" dirty="0"/>
              <a:t> </a:t>
            </a:r>
          </a:p>
          <a:p>
            <a:pPr>
              <a:spcAft>
                <a:spcPts val="1200"/>
              </a:spcAft>
            </a:pPr>
            <a:r>
              <a:rPr lang="en-US" sz="2400" dirty="0"/>
              <a:t> </a:t>
            </a:r>
            <a:endParaRPr lang="en-IE" sz="2400" dirty="0"/>
          </a:p>
        </p:txBody>
      </p:sp>
      <p:sp>
        <p:nvSpPr>
          <p:cNvPr id="5" name="TextBox 4">
            <a:extLst>
              <a:ext uri="{FF2B5EF4-FFF2-40B4-BE49-F238E27FC236}">
                <a16:creationId xmlns:a16="http://schemas.microsoft.com/office/drawing/2014/main" id="{84642398-6C1D-345C-6AEC-466EBE672493}"/>
              </a:ext>
            </a:extLst>
          </p:cNvPr>
          <p:cNvSpPr txBox="1"/>
          <p:nvPr/>
        </p:nvSpPr>
        <p:spPr>
          <a:xfrm>
            <a:off x="152400" y="6247450"/>
            <a:ext cx="6096000" cy="432170"/>
          </a:xfrm>
          <a:prstGeom prst="rect">
            <a:avLst/>
          </a:prstGeom>
          <a:noFill/>
        </p:spPr>
        <p:txBody>
          <a:bodyPr wrap="square">
            <a:spAutoFit/>
          </a:bodyPr>
          <a:lstStyle/>
          <a:p>
            <a:pPr algn="l">
              <a:lnSpc>
                <a:spcPts val="2850"/>
              </a:lnSpc>
              <a:spcBef>
                <a:spcPts val="1500"/>
              </a:spcBef>
              <a:spcAft>
                <a:spcPts val="1500"/>
              </a:spcAft>
              <a:buNone/>
            </a:pPr>
            <a:r>
              <a:rPr lang="en-US" i="0" dirty="0">
                <a:solidFill>
                  <a:srgbClr val="00B0F0"/>
                </a:solidFill>
                <a:effectLst/>
                <a:latin typeface="CormorantGaramond-Bold"/>
                <a:hlinkClick r:id="rId3">
                  <a:extLst>
                    <a:ext uri="{A12FA001-AC4F-418D-AE19-62706E023703}">
                      <ahyp:hlinkClr xmlns:ahyp="http://schemas.microsoft.com/office/drawing/2018/hyperlinkcolor" val="tx"/>
                    </a:ext>
                  </a:extLst>
                </a:hlinkClick>
              </a:rPr>
              <a:t>Pianificazione di emergenza per i rivenditori e le aziende del settore alberghiero</a:t>
            </a:r>
            <a:endParaRPr lang="en-US" i="0" dirty="0">
              <a:solidFill>
                <a:srgbClr val="00B0F0"/>
              </a:solidFill>
              <a:effectLst/>
              <a:latin typeface="CormorantGaramond-Bold"/>
            </a:endParaRPr>
          </a:p>
        </p:txBody>
      </p:sp>
    </p:spTree>
    <p:extLst>
      <p:ext uri="{BB962C8B-B14F-4D97-AF65-F5344CB8AC3E}">
        <p14:creationId xmlns:p14="http://schemas.microsoft.com/office/powerpoint/2010/main" val="2160387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DCAC2-134A-F420-F159-8697963B14C5}"/>
            </a:ext>
          </a:extLst>
        </p:cNvPr>
        <p:cNvGrpSpPr/>
        <p:nvPr/>
      </p:nvGrpSpPr>
      <p:grpSpPr>
        <a:xfrm>
          <a:off x="0" y="0"/>
          <a:ext cx="0" cy="0"/>
          <a:chOff x="0" y="0"/>
          <a:chExt cx="0" cy="0"/>
        </a:xfrm>
      </p:grpSpPr>
      <p:sp>
        <p:nvSpPr>
          <p:cNvPr id="12" name="Text Placeholder 9">
            <a:extLst>
              <a:ext uri="{FF2B5EF4-FFF2-40B4-BE49-F238E27FC236}">
                <a16:creationId xmlns:a16="http://schemas.microsoft.com/office/drawing/2014/main" id="{BEBE3591-8CF3-8C35-2FA6-5755E7552FFE}"/>
              </a:ext>
            </a:extLst>
          </p:cNvPr>
          <p:cNvSpPr>
            <a:spLocks noGrp="1"/>
          </p:cNvSpPr>
          <p:nvPr>
            <p:ph type="body" sz="quarter" idx="21"/>
          </p:nvPr>
        </p:nvSpPr>
        <p:spPr>
          <a:xfrm>
            <a:off x="4345625" y="416257"/>
            <a:ext cx="7417749" cy="4530541"/>
          </a:xfrm>
        </p:spPr>
        <p:txBody>
          <a:bodyPr/>
          <a:lstStyle/>
          <a:p>
            <a:pPr>
              <a:spcAft>
                <a:spcPts val="1200"/>
              </a:spcAft>
            </a:pPr>
            <a:r>
              <a:rPr lang="en-US" sz="2400" b="1" dirty="0">
                <a:solidFill>
                  <a:srgbClr val="E96751"/>
                </a:solidFill>
              </a:rPr>
              <a:t>Molti piani aziendali prevedono tre scenari: peggiore, previsto e migliore. </a:t>
            </a:r>
          </a:p>
          <a:p>
            <a:pPr>
              <a:spcAft>
                <a:spcPts val="1200"/>
              </a:spcAft>
            </a:pPr>
            <a:r>
              <a:rPr lang="en-US" sz="2000" dirty="0"/>
              <a:t>È utile modellare uno </a:t>
            </a:r>
            <a:r>
              <a:rPr lang="en-US" sz="2000" b="1" dirty="0"/>
              <a:t>scenario pessimistico </a:t>
            </a:r>
            <a:r>
              <a:rPr lang="en-US" sz="2000" dirty="0"/>
              <a:t>(ad esempio, occupazione inferiore </a:t>
            </a:r>
            <a:r>
              <a:rPr lang="en-US" sz="2000" b="1" dirty="0"/>
              <a:t>e </a:t>
            </a:r>
            <a:r>
              <a:rPr lang="en-US" sz="2000" dirty="0"/>
              <a:t>costi leggermente superiori) per verificare se si raggiunge comunque il pareggio o se si registra una perdita tollerabile. </a:t>
            </a:r>
          </a:p>
          <a:p>
            <a:pPr>
              <a:spcAft>
                <a:spcPts val="1200"/>
              </a:spcAft>
            </a:pPr>
            <a:r>
              <a:rPr lang="en-US" sz="2000" dirty="0"/>
              <a:t>Modella anche uno scenario ottimistico (occupazione elevata, costi stabili): non si tratta di essere </a:t>
            </a:r>
            <a:r>
              <a:rPr lang="en-US" sz="2000" i="1" dirty="0"/>
              <a:t>troppo ottimisti, </a:t>
            </a:r>
            <a:r>
              <a:rPr lang="en-US" sz="2000" dirty="0"/>
              <a:t>ma di vedere il potenziale rialzo e assicurarti di avere la capacità necessaria (ad esempio, personale di pulizia sufficiente) se le cose vanno davvero bene. </a:t>
            </a:r>
          </a:p>
          <a:p>
            <a:pPr>
              <a:spcAft>
                <a:spcPts val="1200"/>
              </a:spcAft>
            </a:pPr>
            <a:r>
              <a:rPr lang="en-US" sz="2000" dirty="0"/>
              <a:t>Come principiante, concentrati sul rendere solido lo scenario "previsto", ma tieni a mente lo scenario peggiore in modo da non farti cogliere alla sprovvista se il turismo è lento o se un'estate piovosa influisce sulle prenotazioni.</a:t>
            </a:r>
          </a:p>
          <a:p>
            <a:pPr>
              <a:spcAft>
                <a:spcPts val="1200"/>
              </a:spcAft>
            </a:pPr>
            <a:r>
              <a:rPr lang="en-IE" sz="2400" b="1" dirty="0">
                <a:solidFill>
                  <a:srgbClr val="E96751"/>
                </a:solidFill>
              </a:rPr>
              <a:t>Esempi di scenario peggiore, previsto e migliore </a:t>
            </a:r>
            <a:r>
              <a:rPr lang="en-IE" sz="2400" b="1" dirty="0">
                <a:solidFill>
                  <a:srgbClr val="616161"/>
                </a:solidFill>
              </a:rPr>
              <a:t>nella slide successiva!</a:t>
            </a:r>
          </a:p>
          <a:p>
            <a:pPr>
              <a:spcAft>
                <a:spcPts val="1200"/>
              </a:spcAft>
            </a:pPr>
            <a:endParaRPr lang="en-US" sz="2000" dirty="0"/>
          </a:p>
        </p:txBody>
      </p:sp>
      <p:sp>
        <p:nvSpPr>
          <p:cNvPr id="8" name="Text Placeholder 7">
            <a:extLst>
              <a:ext uri="{FF2B5EF4-FFF2-40B4-BE49-F238E27FC236}">
                <a16:creationId xmlns:a16="http://schemas.microsoft.com/office/drawing/2014/main" id="{DD6BFE0B-A8E4-C02F-718A-DE49DB985240}"/>
              </a:ext>
            </a:extLst>
          </p:cNvPr>
          <p:cNvSpPr>
            <a:spLocks noGrp="1"/>
          </p:cNvSpPr>
          <p:nvPr>
            <p:ph type="body" sz="quarter" idx="19"/>
          </p:nvPr>
        </p:nvSpPr>
        <p:spPr>
          <a:xfrm>
            <a:off x="190500" y="995317"/>
            <a:ext cx="3222015" cy="385564"/>
          </a:xfrm>
        </p:spPr>
        <p:txBody>
          <a:bodyPr/>
          <a:lstStyle/>
          <a:p>
            <a:r>
              <a:rPr lang="en-IE" sz="4400" dirty="0"/>
              <a:t>Caso peggiore vs caso previsto vs caso migliore</a:t>
            </a:r>
          </a:p>
        </p:txBody>
      </p:sp>
    </p:spTree>
    <p:extLst>
      <p:ext uri="{BB962C8B-B14F-4D97-AF65-F5344CB8AC3E}">
        <p14:creationId xmlns:p14="http://schemas.microsoft.com/office/powerpoint/2010/main" val="88202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628E7-5648-40A9-30F4-1C1BE2608FDB}"/>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3F453951-8F49-9A59-6E07-24E76B0FD81D}"/>
              </a:ext>
            </a:extLst>
          </p:cNvPr>
          <p:cNvSpPr txBox="1"/>
          <p:nvPr/>
        </p:nvSpPr>
        <p:spPr>
          <a:xfrm>
            <a:off x="485775" y="3236808"/>
            <a:ext cx="2339096" cy="830997"/>
          </a:xfrm>
          <a:prstGeom prst="rect">
            <a:avLst/>
          </a:prstGeom>
          <a:noFill/>
        </p:spPr>
        <p:txBody>
          <a:bodyPr wrap="square" rtlCol="0">
            <a:spAutoFit/>
          </a:bodyPr>
          <a:lstStyle/>
          <a:p>
            <a:pPr algn="ctr"/>
            <a:r>
              <a:rPr lang="en-IE" sz="2400" b="1" dirty="0">
                <a:solidFill>
                  <a:schemeClr val="bg1"/>
                </a:solidFill>
              </a:rPr>
              <a:t>Scenario previsto</a:t>
            </a:r>
          </a:p>
        </p:txBody>
      </p:sp>
      <p:sp>
        <p:nvSpPr>
          <p:cNvPr id="10" name="Rectangle 9">
            <a:extLst>
              <a:ext uri="{FF2B5EF4-FFF2-40B4-BE49-F238E27FC236}">
                <a16:creationId xmlns:a16="http://schemas.microsoft.com/office/drawing/2014/main" id="{33D38BD6-5BB7-9588-ED2F-9D87ADE7DE54}"/>
              </a:ext>
            </a:extLst>
          </p:cNvPr>
          <p:cNvSpPr/>
          <p:nvPr/>
        </p:nvSpPr>
        <p:spPr>
          <a:xfrm>
            <a:off x="810145" y="578017"/>
            <a:ext cx="11012621" cy="5535912"/>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Freeform: Shape 10">
            <a:extLst>
              <a:ext uri="{FF2B5EF4-FFF2-40B4-BE49-F238E27FC236}">
                <a16:creationId xmlns:a16="http://schemas.microsoft.com/office/drawing/2014/main" id="{0E6FAB21-DD89-D001-B316-3BC95762C124}"/>
              </a:ext>
            </a:extLst>
          </p:cNvPr>
          <p:cNvSpPr/>
          <p:nvPr/>
        </p:nvSpPr>
        <p:spPr>
          <a:xfrm>
            <a:off x="898228" y="962344"/>
            <a:ext cx="3879960" cy="170913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2" name="TextBox 11">
            <a:extLst>
              <a:ext uri="{FF2B5EF4-FFF2-40B4-BE49-F238E27FC236}">
                <a16:creationId xmlns:a16="http://schemas.microsoft.com/office/drawing/2014/main" id="{BB550BD0-03C5-3A37-3B2F-81EB991847E4}"/>
              </a:ext>
            </a:extLst>
          </p:cNvPr>
          <p:cNvSpPr txBox="1"/>
          <p:nvPr/>
        </p:nvSpPr>
        <p:spPr>
          <a:xfrm>
            <a:off x="2148272" y="1190684"/>
            <a:ext cx="2339096" cy="1200329"/>
          </a:xfrm>
          <a:prstGeom prst="rect">
            <a:avLst/>
          </a:prstGeom>
          <a:noFill/>
        </p:spPr>
        <p:txBody>
          <a:bodyPr wrap="square" rtlCol="0">
            <a:spAutoFit/>
          </a:bodyPr>
          <a:lstStyle/>
          <a:p>
            <a:pPr algn="ctr"/>
            <a:r>
              <a:rPr lang="en-IE" sz="3600" b="1" dirty="0">
                <a:solidFill>
                  <a:schemeClr val="bg1"/>
                </a:solidFill>
              </a:rPr>
              <a:t>Scenario peggiore</a:t>
            </a:r>
          </a:p>
        </p:txBody>
      </p:sp>
      <p:sp>
        <p:nvSpPr>
          <p:cNvPr id="15" name="TextBox 14">
            <a:extLst>
              <a:ext uri="{FF2B5EF4-FFF2-40B4-BE49-F238E27FC236}">
                <a16:creationId xmlns:a16="http://schemas.microsoft.com/office/drawing/2014/main" id="{0D5378FA-A17B-F611-6BF3-F47D4E16817E}"/>
              </a:ext>
            </a:extLst>
          </p:cNvPr>
          <p:cNvSpPr txBox="1"/>
          <p:nvPr/>
        </p:nvSpPr>
        <p:spPr>
          <a:xfrm>
            <a:off x="4975412" y="789984"/>
            <a:ext cx="6544235" cy="5386090"/>
          </a:xfrm>
          <a:prstGeom prst="rect">
            <a:avLst/>
          </a:prstGeom>
          <a:noFill/>
        </p:spPr>
        <p:txBody>
          <a:bodyPr wrap="square" rtlCol="0">
            <a:spAutoFit/>
          </a:bodyPr>
          <a:lstStyle/>
          <a:p>
            <a:r>
              <a:rPr lang="en-US" sz="2800" b="1" dirty="0">
                <a:solidFill>
                  <a:srgbClr val="616161"/>
                </a:solidFill>
              </a:rPr>
              <a:t>In questa versione, si </a:t>
            </a:r>
            <a:r>
              <a:rPr lang="en-US" sz="2800" b="1" dirty="0">
                <a:solidFill>
                  <a:srgbClr val="E96751"/>
                </a:solidFill>
              </a:rPr>
              <a:t>ipotizza che le cose non vadano come previsto:</a:t>
            </a:r>
          </a:p>
          <a:p>
            <a:endParaRPr lang="en-US" sz="2400" b="1" dirty="0">
              <a:solidFill>
                <a:srgbClr val="494949"/>
              </a:solidFill>
            </a:endParaRPr>
          </a:p>
          <a:p>
            <a:pPr marL="342900" indent="-342900">
              <a:buFont typeface="Arial" panose="020B0604020202020204" pitchFamily="34" charset="0"/>
              <a:buChar char="•"/>
            </a:pPr>
            <a:r>
              <a:rPr lang="en-US" sz="2400" b="1" dirty="0">
                <a:solidFill>
                  <a:srgbClr val="494949"/>
                </a:solidFill>
              </a:rPr>
              <a:t>Occupazione</a:t>
            </a:r>
            <a:r>
              <a:rPr lang="en-US" sz="2400" dirty="0">
                <a:solidFill>
                  <a:srgbClr val="494949"/>
                </a:solidFill>
              </a:rPr>
              <a:t> inferiore alle aspettative</a:t>
            </a:r>
          </a:p>
          <a:p>
            <a:pPr marL="342900" indent="-342900">
              <a:buFont typeface="Arial" panose="020B0604020202020204" pitchFamily="34" charset="0"/>
              <a:buChar char="•"/>
            </a:pPr>
            <a:r>
              <a:rPr lang="en-US" sz="2400" b="1" dirty="0">
                <a:solidFill>
                  <a:srgbClr val="494949"/>
                </a:solidFill>
              </a:rPr>
              <a:t>Costi </a:t>
            </a:r>
            <a:r>
              <a:rPr lang="en-US" sz="2400" dirty="0">
                <a:solidFill>
                  <a:srgbClr val="494949"/>
                </a:solidFill>
              </a:rPr>
              <a:t>variabili o </a:t>
            </a:r>
            <a:r>
              <a:rPr lang="en-US" sz="2400" b="1" dirty="0">
                <a:solidFill>
                  <a:srgbClr val="494949"/>
                </a:solidFill>
              </a:rPr>
              <a:t>imprevisti</a:t>
            </a:r>
            <a:r>
              <a:rPr lang="en-US" sz="2400" dirty="0">
                <a:solidFill>
                  <a:srgbClr val="494949"/>
                </a:solidFill>
              </a:rPr>
              <a:t> più elevati (ad esempio riparazioni, aumenti del costo del carburante)</a:t>
            </a:r>
          </a:p>
          <a:p>
            <a:pPr marL="342900" indent="-342900">
              <a:buFont typeface="Arial" panose="020B0604020202020204" pitchFamily="34" charset="0"/>
              <a:buChar char="•"/>
            </a:pPr>
            <a:r>
              <a:rPr lang="en-US" sz="2400" dirty="0">
                <a:solidFill>
                  <a:srgbClr val="494949"/>
                </a:solidFill>
              </a:rPr>
              <a:t>Possibili </a:t>
            </a:r>
            <a:r>
              <a:rPr lang="en-US" sz="2400" b="1" dirty="0">
                <a:solidFill>
                  <a:srgbClr val="494949"/>
                </a:solidFill>
              </a:rPr>
              <a:t>ritardi nel marketing </a:t>
            </a:r>
            <a:r>
              <a:rPr lang="en-US" sz="2400" dirty="0">
                <a:solidFill>
                  <a:srgbClr val="494949"/>
                </a:solidFill>
              </a:rPr>
              <a:t>o </a:t>
            </a:r>
            <a:r>
              <a:rPr lang="en-US" sz="2400" b="1" dirty="0">
                <a:solidFill>
                  <a:srgbClr val="494949"/>
                </a:solidFill>
              </a:rPr>
              <a:t>calo del turismo</a:t>
            </a:r>
          </a:p>
          <a:p>
            <a:pPr marL="342900" indent="-342900">
              <a:buFont typeface="Arial" panose="020B0604020202020204" pitchFamily="34" charset="0"/>
              <a:buChar char="•"/>
            </a:pPr>
            <a:endParaRPr lang="en-US" sz="2400" b="1" dirty="0">
              <a:solidFill>
                <a:srgbClr val="494949"/>
              </a:solidFill>
            </a:endParaRPr>
          </a:p>
          <a:p>
            <a:r>
              <a:rPr lang="en-US" sz="2400" b="1" dirty="0">
                <a:solidFill>
                  <a:srgbClr val="E96751"/>
                </a:solidFill>
              </a:rPr>
              <a:t>Obiettivo: </a:t>
            </a:r>
            <a:r>
              <a:rPr lang="en-US" sz="2400" dirty="0">
                <a:solidFill>
                  <a:srgbClr val="494949"/>
                </a:solidFill>
              </a:rPr>
              <a:t>sottoporre il tuo modello a uno stress test e assicurarti di poter almeno raggiungere il pareggio o sopportare una perdita gestibile. Questo ti aiuta a prepararti alle flessioni, ad esempio un'estate piovosa, la cancellazione di eventi locali o l'aumento dei costi delle utenze.</a:t>
            </a:r>
          </a:p>
        </p:txBody>
      </p:sp>
      <p:grpSp>
        <p:nvGrpSpPr>
          <p:cNvPr id="2" name="Group 1">
            <a:extLst>
              <a:ext uri="{FF2B5EF4-FFF2-40B4-BE49-F238E27FC236}">
                <a16:creationId xmlns:a16="http://schemas.microsoft.com/office/drawing/2014/main" id="{E3729B73-3586-131E-443C-BA8B8738925E}"/>
              </a:ext>
            </a:extLst>
          </p:cNvPr>
          <p:cNvGrpSpPr/>
          <p:nvPr/>
        </p:nvGrpSpPr>
        <p:grpSpPr>
          <a:xfrm>
            <a:off x="1114350" y="1284986"/>
            <a:ext cx="1081945" cy="1011723"/>
            <a:chOff x="1016000" y="1137920"/>
            <a:chExt cx="1016000" cy="1016000"/>
          </a:xfrm>
        </p:grpSpPr>
        <p:sp>
          <p:nvSpPr>
            <p:cNvPr id="3" name="Oval 2">
              <a:extLst>
                <a:ext uri="{FF2B5EF4-FFF2-40B4-BE49-F238E27FC236}">
                  <a16:creationId xmlns:a16="http://schemas.microsoft.com/office/drawing/2014/main" id="{F8A02D50-051D-F97D-EB50-BBC6DB62D78E}"/>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04996330-4C11-47BE-BA09-23980799C0B4}"/>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01</a:t>
              </a:r>
            </a:p>
          </p:txBody>
        </p:sp>
      </p:grpSp>
    </p:spTree>
    <p:extLst>
      <p:ext uri="{BB962C8B-B14F-4D97-AF65-F5344CB8AC3E}">
        <p14:creationId xmlns:p14="http://schemas.microsoft.com/office/powerpoint/2010/main" val="1366977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F566A-6700-CB34-AED6-61851F98AAFF}"/>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9EEDE2C-3367-1315-D029-7F6783A209FF}"/>
              </a:ext>
            </a:extLst>
          </p:cNvPr>
          <p:cNvSpPr txBox="1"/>
          <p:nvPr/>
        </p:nvSpPr>
        <p:spPr>
          <a:xfrm>
            <a:off x="485775" y="3236808"/>
            <a:ext cx="2339096" cy="830997"/>
          </a:xfrm>
          <a:prstGeom prst="rect">
            <a:avLst/>
          </a:prstGeom>
          <a:noFill/>
        </p:spPr>
        <p:txBody>
          <a:bodyPr wrap="square" rtlCol="0">
            <a:spAutoFit/>
          </a:bodyPr>
          <a:lstStyle/>
          <a:p>
            <a:pPr algn="ctr"/>
            <a:r>
              <a:rPr lang="en-IE" sz="2400" b="1" dirty="0">
                <a:solidFill>
                  <a:schemeClr val="bg1"/>
                </a:solidFill>
              </a:rPr>
              <a:t>Scenario previsto</a:t>
            </a:r>
          </a:p>
        </p:txBody>
      </p:sp>
      <p:sp>
        <p:nvSpPr>
          <p:cNvPr id="10" name="Rectangle 9">
            <a:extLst>
              <a:ext uri="{FF2B5EF4-FFF2-40B4-BE49-F238E27FC236}">
                <a16:creationId xmlns:a16="http://schemas.microsoft.com/office/drawing/2014/main" id="{2FE2CBF2-8DA6-BE45-5F72-3D21FA9E233C}"/>
              </a:ext>
            </a:extLst>
          </p:cNvPr>
          <p:cNvSpPr/>
          <p:nvPr/>
        </p:nvSpPr>
        <p:spPr>
          <a:xfrm>
            <a:off x="810145" y="578017"/>
            <a:ext cx="11012621" cy="5535912"/>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Freeform: Shape 10">
            <a:extLst>
              <a:ext uri="{FF2B5EF4-FFF2-40B4-BE49-F238E27FC236}">
                <a16:creationId xmlns:a16="http://schemas.microsoft.com/office/drawing/2014/main" id="{6235FDF8-BEFA-D573-A6EF-DAED4AD87D4A}"/>
              </a:ext>
            </a:extLst>
          </p:cNvPr>
          <p:cNvSpPr/>
          <p:nvPr/>
        </p:nvSpPr>
        <p:spPr>
          <a:xfrm>
            <a:off x="898228" y="962344"/>
            <a:ext cx="3879960" cy="216633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2" name="TextBox 11">
            <a:extLst>
              <a:ext uri="{FF2B5EF4-FFF2-40B4-BE49-F238E27FC236}">
                <a16:creationId xmlns:a16="http://schemas.microsoft.com/office/drawing/2014/main" id="{64DF1483-3903-A33A-2C30-F9DF6381EA9B}"/>
              </a:ext>
            </a:extLst>
          </p:cNvPr>
          <p:cNvSpPr txBox="1"/>
          <p:nvPr/>
        </p:nvSpPr>
        <p:spPr>
          <a:xfrm>
            <a:off x="2148272" y="1190684"/>
            <a:ext cx="2339096" cy="1754326"/>
          </a:xfrm>
          <a:prstGeom prst="rect">
            <a:avLst/>
          </a:prstGeom>
          <a:noFill/>
        </p:spPr>
        <p:txBody>
          <a:bodyPr wrap="square" rtlCol="0">
            <a:spAutoFit/>
          </a:bodyPr>
          <a:lstStyle/>
          <a:p>
            <a:pPr algn="ctr"/>
            <a:r>
              <a:rPr lang="en-IE" sz="3600" b="1" dirty="0">
                <a:solidFill>
                  <a:schemeClr val="bg1"/>
                </a:solidFill>
              </a:rPr>
              <a:t>Scenario previsto</a:t>
            </a:r>
          </a:p>
        </p:txBody>
      </p:sp>
      <p:sp>
        <p:nvSpPr>
          <p:cNvPr id="15" name="TextBox 14">
            <a:extLst>
              <a:ext uri="{FF2B5EF4-FFF2-40B4-BE49-F238E27FC236}">
                <a16:creationId xmlns:a16="http://schemas.microsoft.com/office/drawing/2014/main" id="{DF36EE25-142E-A021-6BAC-14DD60565004}"/>
              </a:ext>
            </a:extLst>
          </p:cNvPr>
          <p:cNvSpPr txBox="1"/>
          <p:nvPr/>
        </p:nvSpPr>
        <p:spPr>
          <a:xfrm>
            <a:off x="4975412" y="616869"/>
            <a:ext cx="6841951" cy="5416868"/>
          </a:xfrm>
          <a:prstGeom prst="rect">
            <a:avLst/>
          </a:prstGeom>
          <a:noFill/>
        </p:spPr>
        <p:txBody>
          <a:bodyPr wrap="square" rtlCol="0">
            <a:spAutoFit/>
          </a:bodyPr>
          <a:lstStyle/>
          <a:p>
            <a:r>
              <a:rPr lang="en-US" sz="2800" b="1" dirty="0">
                <a:solidFill>
                  <a:srgbClr val="616161"/>
                </a:solidFill>
              </a:rPr>
              <a:t>Si tratta </a:t>
            </a:r>
            <a:r>
              <a:rPr lang="en-US" sz="2800" b="1" dirty="0">
                <a:solidFill>
                  <a:srgbClr val="E96751"/>
                </a:solidFill>
              </a:rPr>
              <a:t>della previsione di base</a:t>
            </a:r>
            <a:r>
              <a:rPr lang="en-US" sz="2800" b="1" dirty="0">
                <a:solidFill>
                  <a:srgbClr val="616161"/>
                </a:solidFill>
              </a:rPr>
              <a:t>, ovvero la versione utilizzata per definire il budget, pianificare e gestire la propria attività. </a:t>
            </a:r>
          </a:p>
          <a:p>
            <a:endParaRPr lang="en-US" sz="1000" b="1" dirty="0">
              <a:solidFill>
                <a:srgbClr val="E96751"/>
              </a:solidFill>
            </a:endParaRPr>
          </a:p>
          <a:p>
            <a:pPr>
              <a:spcAft>
                <a:spcPts val="2400"/>
              </a:spcAft>
            </a:pPr>
            <a:r>
              <a:rPr lang="en-US" sz="2400" dirty="0">
                <a:solidFill>
                  <a:srgbClr val="494949"/>
                </a:solidFill>
              </a:rPr>
              <a:t>Basato su tassi di occupazione</a:t>
            </a:r>
            <a:r>
              <a:rPr lang="en-US" sz="2400" b="1" dirty="0">
                <a:solidFill>
                  <a:srgbClr val="494949"/>
                </a:solidFill>
              </a:rPr>
              <a:t> realistici </a:t>
            </a:r>
            <a:r>
              <a:rPr lang="en-US" sz="2400" dirty="0">
                <a:solidFill>
                  <a:srgbClr val="494949"/>
                </a:solidFill>
              </a:rPr>
              <a:t>ricavati dalle tendenze del mercato locale o dai risultati passati. </a:t>
            </a:r>
          </a:p>
          <a:p>
            <a:pPr>
              <a:spcAft>
                <a:spcPts val="2400"/>
              </a:spcAft>
            </a:pPr>
            <a:r>
              <a:rPr lang="en-US" sz="2400" dirty="0">
                <a:solidFill>
                  <a:srgbClr val="494949"/>
                </a:solidFill>
              </a:rPr>
              <a:t>Include </a:t>
            </a:r>
            <a:r>
              <a:rPr lang="en-US" sz="2400" b="1" dirty="0">
                <a:solidFill>
                  <a:srgbClr val="494949"/>
                </a:solidFill>
              </a:rPr>
              <a:t>i costi di gestione tipici </a:t>
            </a:r>
            <a:r>
              <a:rPr lang="en-US" sz="2400" dirty="0">
                <a:solidFill>
                  <a:srgbClr val="494949"/>
                </a:solidFill>
              </a:rPr>
              <a:t>e le variazioni stagionali. </a:t>
            </a:r>
          </a:p>
          <a:p>
            <a:pPr>
              <a:spcAft>
                <a:spcPts val="2400"/>
              </a:spcAft>
            </a:pPr>
            <a:r>
              <a:rPr lang="en-US" sz="2400" dirty="0">
                <a:solidFill>
                  <a:srgbClr val="494949"/>
                </a:solidFill>
              </a:rPr>
              <a:t>Presuppone </a:t>
            </a:r>
            <a:r>
              <a:rPr lang="en-US" sz="2400" b="1" dirty="0">
                <a:solidFill>
                  <a:srgbClr val="494949"/>
                </a:solidFill>
              </a:rPr>
              <a:t>prezzi stabili </a:t>
            </a:r>
            <a:r>
              <a:rPr lang="en-US" sz="2400" dirty="0">
                <a:solidFill>
                  <a:srgbClr val="494949"/>
                </a:solidFill>
              </a:rPr>
              <a:t>e </a:t>
            </a:r>
            <a:r>
              <a:rPr lang="en-US" sz="2400" b="1" dirty="0" err="1">
                <a:solidFill>
                  <a:srgbClr val="494949"/>
                </a:solidFill>
              </a:rPr>
              <a:t>comportamenti</a:t>
            </a:r>
            <a:r>
              <a:rPr lang="en-US" sz="2400" b="1" dirty="0">
                <a:solidFill>
                  <a:srgbClr val="494949"/>
                </a:solidFill>
              </a:rPr>
              <a:t> normali da parte degli ospiti nelle prenotazioni. </a:t>
            </a:r>
          </a:p>
          <a:p>
            <a:pPr>
              <a:spcAft>
                <a:spcPts val="2400"/>
              </a:spcAft>
            </a:pPr>
            <a:r>
              <a:rPr lang="en-US" sz="2400" b="1" dirty="0">
                <a:solidFill>
                  <a:srgbClr val="E96751"/>
                </a:solidFill>
              </a:rPr>
              <a:t>Obiettivo: </a:t>
            </a:r>
            <a:r>
              <a:rPr lang="en-US" sz="2400" dirty="0">
                <a:solidFill>
                  <a:srgbClr val="494949"/>
                </a:solidFill>
              </a:rPr>
              <a:t>concentrati su questo, assicurati che la tua attività possa prosperare in condizioni normali.</a:t>
            </a:r>
          </a:p>
        </p:txBody>
      </p:sp>
      <p:grpSp>
        <p:nvGrpSpPr>
          <p:cNvPr id="2" name="Group 1">
            <a:extLst>
              <a:ext uri="{FF2B5EF4-FFF2-40B4-BE49-F238E27FC236}">
                <a16:creationId xmlns:a16="http://schemas.microsoft.com/office/drawing/2014/main" id="{07B1CAEB-DF1D-1E44-279A-3B12345DBC8B}"/>
              </a:ext>
            </a:extLst>
          </p:cNvPr>
          <p:cNvGrpSpPr/>
          <p:nvPr/>
        </p:nvGrpSpPr>
        <p:grpSpPr>
          <a:xfrm>
            <a:off x="1114350" y="1284986"/>
            <a:ext cx="1081945" cy="1011723"/>
            <a:chOff x="1016000" y="1137920"/>
            <a:chExt cx="1016000" cy="1016000"/>
          </a:xfrm>
        </p:grpSpPr>
        <p:sp>
          <p:nvSpPr>
            <p:cNvPr id="3" name="Oval 2">
              <a:extLst>
                <a:ext uri="{FF2B5EF4-FFF2-40B4-BE49-F238E27FC236}">
                  <a16:creationId xmlns:a16="http://schemas.microsoft.com/office/drawing/2014/main" id="{DA97DEAA-FF85-808A-8FFA-DF850866622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C43F1D59-76B6-3E7D-B773-DDBEF5F7B24C}"/>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02</a:t>
              </a:r>
            </a:p>
          </p:txBody>
        </p:sp>
      </p:grpSp>
    </p:spTree>
    <p:extLst>
      <p:ext uri="{BB962C8B-B14F-4D97-AF65-F5344CB8AC3E}">
        <p14:creationId xmlns:p14="http://schemas.microsoft.com/office/powerpoint/2010/main" val="303841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C9D97-1D21-5208-8D15-E7DC697DCF6F}"/>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91D61606-4C94-8FE5-C029-7B0C0CF1516F}"/>
              </a:ext>
            </a:extLst>
          </p:cNvPr>
          <p:cNvSpPr txBox="1"/>
          <p:nvPr/>
        </p:nvSpPr>
        <p:spPr>
          <a:xfrm>
            <a:off x="485775" y="3236808"/>
            <a:ext cx="2339096" cy="830997"/>
          </a:xfrm>
          <a:prstGeom prst="rect">
            <a:avLst/>
          </a:prstGeom>
          <a:noFill/>
        </p:spPr>
        <p:txBody>
          <a:bodyPr wrap="square" rtlCol="0">
            <a:spAutoFit/>
          </a:bodyPr>
          <a:lstStyle/>
          <a:p>
            <a:pPr algn="ctr"/>
            <a:r>
              <a:rPr lang="en-IE" sz="2400" b="1" dirty="0">
                <a:solidFill>
                  <a:schemeClr val="bg1"/>
                </a:solidFill>
              </a:rPr>
              <a:t>Scenario previsto</a:t>
            </a:r>
          </a:p>
        </p:txBody>
      </p:sp>
      <p:sp>
        <p:nvSpPr>
          <p:cNvPr id="10" name="Rectangle 9">
            <a:extLst>
              <a:ext uri="{FF2B5EF4-FFF2-40B4-BE49-F238E27FC236}">
                <a16:creationId xmlns:a16="http://schemas.microsoft.com/office/drawing/2014/main" id="{45B52D18-E55E-16BD-AF00-1048EC9DCFA8}"/>
              </a:ext>
            </a:extLst>
          </p:cNvPr>
          <p:cNvSpPr/>
          <p:nvPr/>
        </p:nvSpPr>
        <p:spPr>
          <a:xfrm>
            <a:off x="810145" y="578017"/>
            <a:ext cx="11012621" cy="5535912"/>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Freeform: Shape 10">
            <a:extLst>
              <a:ext uri="{FF2B5EF4-FFF2-40B4-BE49-F238E27FC236}">
                <a16:creationId xmlns:a16="http://schemas.microsoft.com/office/drawing/2014/main" id="{16C04972-C56A-8F13-0DA8-A67503E76B22}"/>
              </a:ext>
            </a:extLst>
          </p:cNvPr>
          <p:cNvSpPr/>
          <p:nvPr/>
        </p:nvSpPr>
        <p:spPr>
          <a:xfrm>
            <a:off x="898228" y="962344"/>
            <a:ext cx="3879960" cy="216633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2" name="TextBox 11">
            <a:extLst>
              <a:ext uri="{FF2B5EF4-FFF2-40B4-BE49-F238E27FC236}">
                <a16:creationId xmlns:a16="http://schemas.microsoft.com/office/drawing/2014/main" id="{0EDF8D7F-88DA-BE15-E83C-8C6E6B470B4A}"/>
              </a:ext>
            </a:extLst>
          </p:cNvPr>
          <p:cNvSpPr txBox="1"/>
          <p:nvPr/>
        </p:nvSpPr>
        <p:spPr>
          <a:xfrm>
            <a:off x="2148272" y="1190684"/>
            <a:ext cx="2339096" cy="1200329"/>
          </a:xfrm>
          <a:prstGeom prst="rect">
            <a:avLst/>
          </a:prstGeom>
          <a:noFill/>
        </p:spPr>
        <p:txBody>
          <a:bodyPr wrap="square" rtlCol="0">
            <a:spAutoFit/>
          </a:bodyPr>
          <a:lstStyle/>
          <a:p>
            <a:pPr algn="ctr"/>
            <a:r>
              <a:rPr lang="en-IE" sz="3600" b="1" dirty="0">
                <a:solidFill>
                  <a:schemeClr val="bg1"/>
                </a:solidFill>
              </a:rPr>
              <a:t>Scenario ottimistico</a:t>
            </a:r>
          </a:p>
        </p:txBody>
      </p:sp>
      <p:sp>
        <p:nvSpPr>
          <p:cNvPr id="15" name="TextBox 14">
            <a:extLst>
              <a:ext uri="{FF2B5EF4-FFF2-40B4-BE49-F238E27FC236}">
                <a16:creationId xmlns:a16="http://schemas.microsoft.com/office/drawing/2014/main" id="{3DDF51E9-A3F5-E424-3371-F9845DF6ECF1}"/>
              </a:ext>
            </a:extLst>
          </p:cNvPr>
          <p:cNvSpPr txBox="1"/>
          <p:nvPr/>
        </p:nvSpPr>
        <p:spPr>
          <a:xfrm>
            <a:off x="4975412" y="868371"/>
            <a:ext cx="6841951" cy="4955203"/>
          </a:xfrm>
          <a:prstGeom prst="rect">
            <a:avLst/>
          </a:prstGeom>
          <a:noFill/>
        </p:spPr>
        <p:txBody>
          <a:bodyPr wrap="square" rtlCol="0">
            <a:spAutoFit/>
          </a:bodyPr>
          <a:lstStyle/>
          <a:p>
            <a:r>
              <a:rPr lang="en-US" sz="2800" b="1" dirty="0">
                <a:solidFill>
                  <a:srgbClr val="616161"/>
                </a:solidFill>
              </a:rPr>
              <a:t>Questa è la </a:t>
            </a:r>
            <a:r>
              <a:rPr lang="en-US" sz="2800" b="1" dirty="0">
                <a:solidFill>
                  <a:srgbClr val="E96751"/>
                </a:solidFill>
              </a:rPr>
              <a:t>visione ottimistica</a:t>
            </a:r>
            <a:r>
              <a:rPr lang="en-US" sz="2800" dirty="0">
                <a:solidFill>
                  <a:srgbClr val="E96751"/>
                </a:solidFill>
              </a:rPr>
              <a:t>: </a:t>
            </a:r>
          </a:p>
          <a:p>
            <a:endParaRPr lang="en-US" sz="2400" dirty="0">
              <a:solidFill>
                <a:srgbClr val="595959"/>
              </a:solidFill>
            </a:endParaRPr>
          </a:p>
          <a:p>
            <a:r>
              <a:rPr lang="en-US" sz="2400" dirty="0">
                <a:solidFill>
                  <a:srgbClr val="595959"/>
                </a:solidFill>
              </a:rPr>
              <a:t>L'occupazione è </a:t>
            </a:r>
            <a:r>
              <a:rPr lang="en-US" sz="2400" b="1" dirty="0">
                <a:solidFill>
                  <a:srgbClr val="595959"/>
                </a:solidFill>
              </a:rPr>
              <a:t>elevata o completa durante </a:t>
            </a:r>
            <a:r>
              <a:rPr lang="en-US" sz="2400" dirty="0">
                <a:solidFill>
                  <a:srgbClr val="595959"/>
                </a:solidFill>
              </a:rPr>
              <a:t>i mesi</a:t>
            </a:r>
            <a:r>
              <a:rPr lang="en-US" sz="2400" b="1" dirty="0">
                <a:solidFill>
                  <a:srgbClr val="595959"/>
                </a:solidFill>
              </a:rPr>
              <a:t> di punta</a:t>
            </a:r>
            <a:r>
              <a:rPr lang="en-US" sz="2400" dirty="0">
                <a:solidFill>
                  <a:srgbClr val="595959"/>
                </a:solidFill>
              </a:rPr>
              <a:t>. </a:t>
            </a:r>
          </a:p>
          <a:p>
            <a:endParaRPr lang="en-US" sz="2400" b="1" dirty="0">
              <a:solidFill>
                <a:srgbClr val="595959"/>
              </a:solidFill>
            </a:endParaRPr>
          </a:p>
          <a:p>
            <a:r>
              <a:rPr lang="en-US" sz="2400" b="1" dirty="0">
                <a:solidFill>
                  <a:srgbClr val="595959"/>
                </a:solidFill>
              </a:rPr>
              <a:t>I costi sono stabili </a:t>
            </a:r>
            <a:r>
              <a:rPr lang="en-US" sz="2400" dirty="0">
                <a:solidFill>
                  <a:srgbClr val="595959"/>
                </a:solidFill>
              </a:rPr>
              <a:t>o ridotti grazie all'efficienza. </a:t>
            </a:r>
          </a:p>
          <a:p>
            <a:endParaRPr lang="en-US" sz="2400" dirty="0">
              <a:solidFill>
                <a:srgbClr val="595959"/>
              </a:solidFill>
            </a:endParaRPr>
          </a:p>
          <a:p>
            <a:r>
              <a:rPr lang="en-US" sz="2400" dirty="0">
                <a:solidFill>
                  <a:srgbClr val="595959"/>
                </a:solidFill>
              </a:rPr>
              <a:t>Ricevi prenotazioni aggiuntive, upgrade o soggiorni di gruppo. </a:t>
            </a:r>
          </a:p>
          <a:p>
            <a:endParaRPr lang="en-US" sz="2400" b="1" dirty="0">
              <a:solidFill>
                <a:srgbClr val="595959"/>
              </a:solidFill>
            </a:endParaRPr>
          </a:p>
          <a:p>
            <a:r>
              <a:rPr lang="en-US" sz="2400" b="1" dirty="0">
                <a:solidFill>
                  <a:srgbClr val="E96751"/>
                </a:solidFill>
              </a:rPr>
              <a:t>Obiettivo: </a:t>
            </a:r>
            <a:r>
              <a:rPr lang="en-US" sz="2400" dirty="0">
                <a:solidFill>
                  <a:srgbClr val="595959"/>
                </a:solidFill>
              </a:rPr>
              <a:t>considerare i </a:t>
            </a:r>
            <a:r>
              <a:rPr lang="en-US" sz="2400" b="1" dirty="0">
                <a:solidFill>
                  <a:srgbClr val="595959"/>
                </a:solidFill>
              </a:rPr>
              <a:t>potenziali vantaggi </a:t>
            </a:r>
            <a:r>
              <a:rPr lang="en-US" sz="2400" dirty="0">
                <a:solidFill>
                  <a:srgbClr val="595959"/>
                </a:solidFill>
              </a:rPr>
              <a:t>e assicurarsi di essere </a:t>
            </a:r>
            <a:r>
              <a:rPr lang="en-US" sz="2400" b="1" dirty="0">
                <a:solidFill>
                  <a:srgbClr val="595959"/>
                </a:solidFill>
              </a:rPr>
              <a:t>pronti a scalare </a:t>
            </a:r>
            <a:r>
              <a:rPr lang="en-US" sz="2400" dirty="0">
                <a:solidFill>
                  <a:srgbClr val="595959"/>
                </a:solidFill>
              </a:rPr>
              <a:t>se le cose vanno meglio del previsto, ad esempio, si dispone di personale, capacità di lavanderia o servizi sufficienti in caso di aumento della domanda?</a:t>
            </a:r>
          </a:p>
        </p:txBody>
      </p:sp>
      <p:grpSp>
        <p:nvGrpSpPr>
          <p:cNvPr id="2" name="Group 1">
            <a:extLst>
              <a:ext uri="{FF2B5EF4-FFF2-40B4-BE49-F238E27FC236}">
                <a16:creationId xmlns:a16="http://schemas.microsoft.com/office/drawing/2014/main" id="{4884A246-1487-3024-0633-F0DBA910B660}"/>
              </a:ext>
            </a:extLst>
          </p:cNvPr>
          <p:cNvGrpSpPr/>
          <p:nvPr/>
        </p:nvGrpSpPr>
        <p:grpSpPr>
          <a:xfrm>
            <a:off x="1114350" y="1284986"/>
            <a:ext cx="1081945" cy="1011723"/>
            <a:chOff x="1016000" y="1137920"/>
            <a:chExt cx="1016000" cy="1016000"/>
          </a:xfrm>
        </p:grpSpPr>
        <p:sp>
          <p:nvSpPr>
            <p:cNvPr id="3" name="Oval 2">
              <a:extLst>
                <a:ext uri="{FF2B5EF4-FFF2-40B4-BE49-F238E27FC236}">
                  <a16:creationId xmlns:a16="http://schemas.microsoft.com/office/drawing/2014/main" id="{F553FFB3-9DEE-EDBD-EFA2-EF2F189FAE3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A2B552C6-7F8E-9357-29EE-F220CEDEFD1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03</a:t>
              </a:r>
            </a:p>
          </p:txBody>
        </p:sp>
      </p:grpSp>
    </p:spTree>
    <p:extLst>
      <p:ext uri="{BB962C8B-B14F-4D97-AF65-F5344CB8AC3E}">
        <p14:creationId xmlns:p14="http://schemas.microsoft.com/office/powerpoint/2010/main" val="910213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C961B-54FF-CBE9-0A31-B4668B718FD2}"/>
            </a:ext>
          </a:extLst>
        </p:cNvPr>
        <p:cNvGrpSpPr/>
        <p:nvPr/>
      </p:nvGrpSpPr>
      <p:grpSpPr>
        <a:xfrm>
          <a:off x="0" y="0"/>
          <a:ext cx="0" cy="0"/>
          <a:chOff x="0" y="0"/>
          <a:chExt cx="0" cy="0"/>
        </a:xfrm>
      </p:grpSpPr>
      <p:pic>
        <p:nvPicPr>
          <p:cNvPr id="3" name="Picture Placeholder 2" descr="A close-up of people holding papers&#10;&#10;AI-generated content may be incorrect.">
            <a:extLst>
              <a:ext uri="{FF2B5EF4-FFF2-40B4-BE49-F238E27FC236}">
                <a16:creationId xmlns:a16="http://schemas.microsoft.com/office/drawing/2014/main" id="{58A91296-039C-5569-3B41-E9E429369C7C}"/>
              </a:ext>
            </a:extLst>
          </p:cNvPr>
          <p:cNvPicPr>
            <a:picLocks noGrp="1" noChangeAspect="1"/>
          </p:cNvPicPr>
          <p:nvPr>
            <p:ph type="pic" sz="quarter" idx="22"/>
          </p:nvPr>
        </p:nvPicPr>
        <p:blipFill>
          <a:blip r:embed="rId2"/>
          <a:srcRect t="8636" b="8636"/>
          <a:stretch>
            <a:fillRect/>
          </a:stretch>
        </p:blipFill>
        <p:spPr>
          <a:xfrm>
            <a:off x="0" y="148452"/>
            <a:ext cx="8097183" cy="4136469"/>
          </a:xfrm>
        </p:spPr>
      </p:pic>
      <p:sp>
        <p:nvSpPr>
          <p:cNvPr id="7" name="Text Placeholder 6">
            <a:extLst>
              <a:ext uri="{FF2B5EF4-FFF2-40B4-BE49-F238E27FC236}">
                <a16:creationId xmlns:a16="http://schemas.microsoft.com/office/drawing/2014/main" id="{DFCDFDD6-BE4F-45EB-8EFD-5E36B417A563}"/>
              </a:ext>
            </a:extLst>
          </p:cNvPr>
          <p:cNvSpPr>
            <a:spLocks noGrp="1"/>
          </p:cNvSpPr>
          <p:nvPr>
            <p:ph type="body" sz="quarter" idx="23"/>
          </p:nvPr>
        </p:nvSpPr>
        <p:spPr>
          <a:xfrm>
            <a:off x="229231" y="4426032"/>
            <a:ext cx="11590248" cy="1248936"/>
          </a:xfrm>
        </p:spPr>
        <p:txBody>
          <a:bodyPr/>
          <a:lstStyle/>
          <a:p>
            <a:pPr algn="ctr">
              <a:spcAft>
                <a:spcPts val="600"/>
              </a:spcAft>
            </a:pPr>
            <a:r>
              <a:rPr lang="en-US" sz="2400" i="1" dirty="0">
                <a:solidFill>
                  <a:srgbClr val="E96751"/>
                </a:solidFill>
              </a:rPr>
              <a:t>Di quali </a:t>
            </a:r>
            <a:r>
              <a:rPr lang="en-US" sz="2400" b="1" i="1" dirty="0">
                <a:solidFill>
                  <a:srgbClr val="E96751"/>
                </a:solidFill>
              </a:rPr>
              <a:t>tipi di assicurazione </a:t>
            </a:r>
            <a:r>
              <a:rPr lang="en-US" sz="2400" i="1" dirty="0">
                <a:solidFill>
                  <a:srgbClr val="E96751"/>
                </a:solidFill>
              </a:rPr>
              <a:t>ho bisogno per proteggere la mia attività e perché sono necessari? </a:t>
            </a:r>
            <a:r>
              <a:rPr lang="en-US" sz="2000" b="1" i="1" dirty="0">
                <a:solidFill>
                  <a:srgbClr val="E96751"/>
                </a:solidFill>
              </a:rPr>
              <a:t>Obiettivo: </a:t>
            </a:r>
            <a:r>
              <a:rPr lang="en-US" sz="2000" dirty="0">
                <a:solidFill>
                  <a:srgbClr val="595959"/>
                </a:solidFill>
              </a:rPr>
              <a:t>comprendere in che modo l'assicurazione protegge la tua attività da potenziali minacce che potrebbero causare perdite finanziarie o interrompere le operazioni. Identificare le polizze assicurative giuste che forniranno una rete di sicurezza finanziaria, </a:t>
            </a:r>
            <a:r>
              <a:rPr lang="en-US" sz="2000" dirty="0" err="1">
                <a:solidFill>
                  <a:srgbClr val="595959"/>
                </a:solidFill>
              </a:rPr>
              <a:t>riducendo al minimo </a:t>
            </a:r>
            <a:r>
              <a:rPr lang="en-US" sz="2000" dirty="0">
                <a:solidFill>
                  <a:srgbClr val="595959"/>
                </a:solidFill>
              </a:rPr>
              <a:t>e prevenendo interruzioni dovute a incidenti come incendi, danni causati da eventi atmosferici, furti o infortuni degli ospiti.</a:t>
            </a:r>
            <a:endParaRPr lang="en-IE" sz="2000" dirty="0">
              <a:solidFill>
                <a:srgbClr val="595959"/>
              </a:solidFill>
            </a:endParaRPr>
          </a:p>
        </p:txBody>
      </p:sp>
      <p:sp>
        <p:nvSpPr>
          <p:cNvPr id="4" name="Text Placeholder 3">
            <a:extLst>
              <a:ext uri="{FF2B5EF4-FFF2-40B4-BE49-F238E27FC236}">
                <a16:creationId xmlns:a16="http://schemas.microsoft.com/office/drawing/2014/main" id="{FF9B5CD2-2B68-32C7-0C71-9E00A397EF9E}"/>
              </a:ext>
            </a:extLst>
          </p:cNvPr>
          <p:cNvSpPr>
            <a:spLocks noGrp="1"/>
          </p:cNvSpPr>
          <p:nvPr>
            <p:ph type="body" sz="quarter" idx="18"/>
          </p:nvPr>
        </p:nvSpPr>
        <p:spPr>
          <a:xfrm>
            <a:off x="8097183" y="1992992"/>
            <a:ext cx="3820861" cy="1049221"/>
          </a:xfrm>
        </p:spPr>
        <p:txBody>
          <a:bodyPr/>
          <a:lstStyle/>
          <a:p>
            <a:pPr algn="r"/>
            <a:r>
              <a:rPr lang="en-US" sz="3200" b="0" dirty="0"/>
              <a:t>Proteggere i tuoi beni e ridurre i rischi</a:t>
            </a:r>
            <a:endParaRPr lang="en-IE" sz="3200" b="0" dirty="0"/>
          </a:p>
        </p:txBody>
      </p:sp>
      <p:sp>
        <p:nvSpPr>
          <p:cNvPr id="2" name="Text Placeholder 17">
            <a:extLst>
              <a:ext uri="{FF2B5EF4-FFF2-40B4-BE49-F238E27FC236}">
                <a16:creationId xmlns:a16="http://schemas.microsoft.com/office/drawing/2014/main" id="{B946F860-7901-6E26-8435-B8F2D86C8E6A}"/>
              </a:ext>
            </a:extLst>
          </p:cNvPr>
          <p:cNvSpPr>
            <a:spLocks noGrp="1"/>
          </p:cNvSpPr>
          <p:nvPr>
            <p:ph type="body" sz="quarter" idx="19"/>
          </p:nvPr>
        </p:nvSpPr>
        <p:spPr>
          <a:xfrm>
            <a:off x="9237730" y="1291420"/>
            <a:ext cx="2597067" cy="385564"/>
          </a:xfrm>
        </p:spPr>
        <p:txBody>
          <a:bodyPr/>
          <a:lstStyle/>
          <a:p>
            <a:pPr algn="r"/>
            <a:r>
              <a:rPr lang="en-IE" sz="4000" dirty="0"/>
              <a:t>Assicurazione</a:t>
            </a:r>
          </a:p>
          <a:p>
            <a:pPr algn="r"/>
            <a:endParaRPr lang="en-IE" sz="4000" dirty="0"/>
          </a:p>
        </p:txBody>
      </p:sp>
      <p:grpSp>
        <p:nvGrpSpPr>
          <p:cNvPr id="6" name="Group 5">
            <a:extLst>
              <a:ext uri="{FF2B5EF4-FFF2-40B4-BE49-F238E27FC236}">
                <a16:creationId xmlns:a16="http://schemas.microsoft.com/office/drawing/2014/main" id="{401CFDFF-CC13-7E33-62EB-6AC6D2AB3B60}"/>
              </a:ext>
            </a:extLst>
          </p:cNvPr>
          <p:cNvGrpSpPr/>
          <p:nvPr/>
        </p:nvGrpSpPr>
        <p:grpSpPr>
          <a:xfrm>
            <a:off x="10920313" y="97029"/>
            <a:ext cx="1081945" cy="1011723"/>
            <a:chOff x="1016000" y="1137920"/>
            <a:chExt cx="1016000" cy="1016000"/>
          </a:xfrm>
        </p:grpSpPr>
        <p:sp>
          <p:nvSpPr>
            <p:cNvPr id="9" name="Oval 8">
              <a:extLst>
                <a:ext uri="{FF2B5EF4-FFF2-40B4-BE49-F238E27FC236}">
                  <a16:creationId xmlns:a16="http://schemas.microsoft.com/office/drawing/2014/main" id="{202C8BDC-6091-514C-9D01-00AC6C3CC537}"/>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15F52291-922D-3411-9FB0-2616D14B4FCE}"/>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43</a:t>
              </a:r>
            </a:p>
          </p:txBody>
        </p:sp>
      </p:grpSp>
    </p:spTree>
    <p:extLst>
      <p:ext uri="{BB962C8B-B14F-4D97-AF65-F5344CB8AC3E}">
        <p14:creationId xmlns:p14="http://schemas.microsoft.com/office/powerpoint/2010/main" val="2569407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637FD-714C-B4A4-C862-C48559132515}"/>
            </a:ext>
          </a:extLst>
        </p:cNvPr>
        <p:cNvGrpSpPr/>
        <p:nvPr/>
      </p:nvGrpSpPr>
      <p:grpSpPr>
        <a:xfrm>
          <a:off x="0" y="0"/>
          <a:ext cx="0" cy="0"/>
          <a:chOff x="0" y="0"/>
          <a:chExt cx="0" cy="0"/>
        </a:xfrm>
      </p:grpSpPr>
      <p:sp>
        <p:nvSpPr>
          <p:cNvPr id="18" name="Freeform: Shape 17">
            <a:extLst>
              <a:ext uri="{FF2B5EF4-FFF2-40B4-BE49-F238E27FC236}">
                <a16:creationId xmlns:a16="http://schemas.microsoft.com/office/drawing/2014/main" id="{3D9127C3-B24D-12E8-9012-A723CA9FE92F}"/>
              </a:ext>
            </a:extLst>
          </p:cNvPr>
          <p:cNvSpPr/>
          <p:nvPr/>
        </p:nvSpPr>
        <p:spPr>
          <a:xfrm>
            <a:off x="5942510" y="2347573"/>
            <a:ext cx="5438496" cy="4152049"/>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sp>
        <p:nvSpPr>
          <p:cNvPr id="4" name="Text Placeholder 3">
            <a:extLst>
              <a:ext uri="{FF2B5EF4-FFF2-40B4-BE49-F238E27FC236}">
                <a16:creationId xmlns:a16="http://schemas.microsoft.com/office/drawing/2014/main" id="{1A082E41-33F4-BB2D-2DCC-35A48F22EC51}"/>
              </a:ext>
            </a:extLst>
          </p:cNvPr>
          <p:cNvSpPr>
            <a:spLocks noGrp="1"/>
          </p:cNvSpPr>
          <p:nvPr>
            <p:ph type="body" sz="quarter" idx="16"/>
          </p:nvPr>
        </p:nvSpPr>
        <p:spPr>
          <a:xfrm>
            <a:off x="798381" y="315936"/>
            <a:ext cx="10614687" cy="803654"/>
          </a:xfrm>
        </p:spPr>
        <p:txBody>
          <a:bodyPr/>
          <a:lstStyle/>
          <a:p>
            <a:r>
              <a:rPr lang="en-IE" sz="3200" dirty="0">
                <a:solidFill>
                  <a:srgbClr val="E96751"/>
                </a:solidFill>
              </a:rPr>
              <a:t>Assicurazione: </a:t>
            </a:r>
            <a:r>
              <a:rPr lang="en-IE" sz="3200" dirty="0">
                <a:solidFill>
                  <a:srgbClr val="459597"/>
                </a:solidFill>
              </a:rPr>
              <a:t>valutazione dei rischi e strategie</a:t>
            </a:r>
          </a:p>
        </p:txBody>
      </p:sp>
      <p:sp>
        <p:nvSpPr>
          <p:cNvPr id="11" name="Freeform: Shape 10">
            <a:extLst>
              <a:ext uri="{FF2B5EF4-FFF2-40B4-BE49-F238E27FC236}">
                <a16:creationId xmlns:a16="http://schemas.microsoft.com/office/drawing/2014/main" id="{F3E658C7-0D90-031D-3C5B-4BAEE4CC67B6}"/>
              </a:ext>
            </a:extLst>
          </p:cNvPr>
          <p:cNvSpPr/>
          <p:nvPr/>
        </p:nvSpPr>
        <p:spPr>
          <a:xfrm>
            <a:off x="1141891" y="2347573"/>
            <a:ext cx="4601684" cy="4152049"/>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0A1DA359-6F78-F411-BE91-06B78E9B94CB}"/>
              </a:ext>
            </a:extLst>
          </p:cNvPr>
          <p:cNvGrpSpPr/>
          <p:nvPr/>
        </p:nvGrpSpPr>
        <p:grpSpPr>
          <a:xfrm>
            <a:off x="0" y="853677"/>
            <a:ext cx="11479343" cy="5378984"/>
            <a:chOff x="-20769" y="1515051"/>
            <a:chExt cx="11479343" cy="5670464"/>
          </a:xfrm>
        </p:grpSpPr>
        <p:grpSp>
          <p:nvGrpSpPr>
            <p:cNvPr id="19" name="Group 18">
              <a:extLst>
                <a:ext uri="{FF2B5EF4-FFF2-40B4-BE49-F238E27FC236}">
                  <a16:creationId xmlns:a16="http://schemas.microsoft.com/office/drawing/2014/main" id="{EEFF0711-2E6F-0722-60A2-55F3E320FC95}"/>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78BABFE9-AEB6-4C26-1948-8248947765CE}"/>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70076D9-83FF-0DF4-E24A-D319D4F483E9}"/>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92736359-80B2-4FFE-995B-A91FA702EB20}"/>
                  </a:ext>
                </a:extLst>
              </p:cNvPr>
              <p:cNvSpPr/>
              <p:nvPr/>
            </p:nvSpPr>
            <p:spPr>
              <a:xfrm>
                <a:off x="1121121" y="1971932"/>
                <a:ext cx="4601684"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4A424992-FF96-37DE-85DF-1DBDC571525E}"/>
                </a:ext>
              </a:extLst>
            </p:cNvPr>
            <p:cNvSpPr txBox="1"/>
            <p:nvPr/>
          </p:nvSpPr>
          <p:spPr>
            <a:xfrm>
              <a:off x="1454304" y="1938013"/>
              <a:ext cx="3603471" cy="1070700"/>
            </a:xfrm>
            <a:prstGeom prst="rect">
              <a:avLst/>
            </a:prstGeom>
            <a:noFill/>
          </p:spPr>
          <p:txBody>
            <a:bodyPr wrap="square" rtlCol="0">
              <a:spAutoFit/>
            </a:bodyPr>
            <a:lstStyle/>
            <a:p>
              <a:pPr algn="ctr"/>
              <a:r>
                <a:rPr lang="en-GB" sz="3000" b="1" dirty="0">
                  <a:solidFill>
                    <a:schemeClr val="bg1"/>
                  </a:solidFill>
                </a:rPr>
                <a:t>Identificare e dare priorità ai rischi</a:t>
              </a:r>
            </a:p>
          </p:txBody>
        </p:sp>
        <p:sp>
          <p:nvSpPr>
            <p:cNvPr id="25" name="TextBox 24">
              <a:extLst>
                <a:ext uri="{FF2B5EF4-FFF2-40B4-BE49-F238E27FC236}">
                  <a16:creationId xmlns:a16="http://schemas.microsoft.com/office/drawing/2014/main" id="{D4FEDBBB-34AD-3F88-CA48-6CAAD828322A}"/>
                </a:ext>
              </a:extLst>
            </p:cNvPr>
            <p:cNvSpPr txBox="1"/>
            <p:nvPr/>
          </p:nvSpPr>
          <p:spPr>
            <a:xfrm>
              <a:off x="1235229" y="3519179"/>
              <a:ext cx="4335177" cy="3666336"/>
            </a:xfrm>
            <a:prstGeom prst="rect">
              <a:avLst/>
            </a:prstGeom>
            <a:noFill/>
          </p:spPr>
          <p:txBody>
            <a:bodyPr wrap="square" rtlCol="0">
              <a:spAutoFit/>
            </a:bodyPr>
            <a:lstStyle/>
            <a:p>
              <a:pPr algn="ctr"/>
              <a:r>
                <a:rPr lang="en-US" sz="2000" dirty="0">
                  <a:solidFill>
                    <a:schemeClr val="bg1"/>
                  </a:solidFill>
                </a:rPr>
                <a:t>In primo luogo, rifletti su cosa potrebbe andare storto. </a:t>
              </a:r>
            </a:p>
            <a:p>
              <a:pPr algn="ctr"/>
              <a:r>
                <a:rPr lang="en-US" sz="2000" b="1" dirty="0">
                  <a:solidFill>
                    <a:schemeClr val="bg1"/>
                  </a:solidFill>
                </a:rPr>
                <a:t>Elenca gli scenari </a:t>
              </a:r>
              <a:r>
                <a:rPr lang="en-US" sz="2000" dirty="0">
                  <a:solidFill>
                    <a:schemeClr val="bg1"/>
                  </a:solidFill>
                </a:rPr>
                <a:t>possibili, da quelli lievi (ad esempio un mese di scarsa attività) a quelli gravi (ad esempio un disastro naturale che compromette il turismo). Valuta la probabilità che ciascuno di essi si verifichi e il potenziale impatto se dovesse verificarsi. Questo ti aiuterà a stabilire le priorità su cui prepararti.</a:t>
              </a:r>
              <a:endParaRPr lang="en-GB" sz="2000" dirty="0">
                <a:solidFill>
                  <a:schemeClr val="bg1"/>
                </a:solidFill>
              </a:endParaRPr>
            </a:p>
          </p:txBody>
        </p:sp>
      </p:grpSp>
      <p:grpSp>
        <p:nvGrpSpPr>
          <p:cNvPr id="21" name="Group 20">
            <a:extLst>
              <a:ext uri="{FF2B5EF4-FFF2-40B4-BE49-F238E27FC236}">
                <a16:creationId xmlns:a16="http://schemas.microsoft.com/office/drawing/2014/main" id="{45E36027-A407-0FD4-AE1C-D07E0B34B5CE}"/>
              </a:ext>
            </a:extLst>
          </p:cNvPr>
          <p:cNvGrpSpPr/>
          <p:nvPr/>
        </p:nvGrpSpPr>
        <p:grpSpPr>
          <a:xfrm>
            <a:off x="-533400" y="853677"/>
            <a:ext cx="11941794" cy="5149068"/>
            <a:chOff x="-20769" y="1515051"/>
            <a:chExt cx="11156601" cy="5428089"/>
          </a:xfrm>
        </p:grpSpPr>
        <p:grpSp>
          <p:nvGrpSpPr>
            <p:cNvPr id="22" name="Group 21">
              <a:extLst>
                <a:ext uri="{FF2B5EF4-FFF2-40B4-BE49-F238E27FC236}">
                  <a16:creationId xmlns:a16="http://schemas.microsoft.com/office/drawing/2014/main" id="{FC2F1799-B859-515F-3C0B-450552544011}"/>
                </a:ext>
              </a:extLst>
            </p:cNvPr>
            <p:cNvGrpSpPr/>
            <p:nvPr/>
          </p:nvGrpSpPr>
          <p:grpSpPr>
            <a:xfrm>
              <a:off x="-20769" y="1515051"/>
              <a:ext cx="11156601" cy="1566632"/>
              <a:chOff x="-20769" y="1499713"/>
              <a:chExt cx="11156601" cy="2045238"/>
            </a:xfrm>
          </p:grpSpPr>
          <p:cxnSp>
            <p:nvCxnSpPr>
              <p:cNvPr id="31" name="Straight Connector 30">
                <a:extLst>
                  <a:ext uri="{FF2B5EF4-FFF2-40B4-BE49-F238E27FC236}">
                    <a16:creationId xmlns:a16="http://schemas.microsoft.com/office/drawing/2014/main" id="{5E3115D0-3931-012B-5F99-A2F9E09547D9}"/>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A02C890A-24C3-0552-FC51-2FCA39DBCA71}"/>
                  </a:ext>
                </a:extLst>
              </p:cNvPr>
              <p:cNvSpPr/>
              <p:nvPr/>
            </p:nvSpPr>
            <p:spPr>
              <a:xfrm>
                <a:off x="6045545" y="1971932"/>
                <a:ext cx="5090287"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7" name="TextBox 26">
              <a:extLst>
                <a:ext uri="{FF2B5EF4-FFF2-40B4-BE49-F238E27FC236}">
                  <a16:creationId xmlns:a16="http://schemas.microsoft.com/office/drawing/2014/main" id="{638CA72C-1582-7776-0121-55E7B45A5EEF}"/>
                </a:ext>
              </a:extLst>
            </p:cNvPr>
            <p:cNvSpPr txBox="1"/>
            <p:nvPr/>
          </p:nvSpPr>
          <p:spPr>
            <a:xfrm>
              <a:off x="6468545" y="2176563"/>
              <a:ext cx="4264986" cy="584018"/>
            </a:xfrm>
            <a:prstGeom prst="rect">
              <a:avLst/>
            </a:prstGeom>
            <a:noFill/>
          </p:spPr>
          <p:txBody>
            <a:bodyPr wrap="square" rtlCol="0">
              <a:spAutoFit/>
            </a:bodyPr>
            <a:lstStyle/>
            <a:p>
              <a:pPr algn="ctr"/>
              <a:r>
                <a:rPr lang="en-IE" sz="3000" b="1" dirty="0">
                  <a:solidFill>
                    <a:schemeClr val="bg1"/>
                  </a:solidFill>
                </a:rPr>
                <a:t>Assicurazione e mitigazione</a:t>
              </a:r>
              <a:endParaRPr lang="en-GB" sz="3000" b="1" dirty="0">
                <a:solidFill>
                  <a:schemeClr val="bg1"/>
                </a:solidFill>
              </a:endParaRPr>
            </a:p>
          </p:txBody>
        </p:sp>
        <p:sp>
          <p:nvSpPr>
            <p:cNvPr id="30" name="TextBox 29">
              <a:extLst>
                <a:ext uri="{FF2B5EF4-FFF2-40B4-BE49-F238E27FC236}">
                  <a16:creationId xmlns:a16="http://schemas.microsoft.com/office/drawing/2014/main" id="{D7DAB1C4-F451-BCE9-EC0C-70405E808C42}"/>
                </a:ext>
              </a:extLst>
            </p:cNvPr>
            <p:cNvSpPr txBox="1"/>
            <p:nvPr/>
          </p:nvSpPr>
          <p:spPr>
            <a:xfrm>
              <a:off x="6145005" y="3276804"/>
              <a:ext cx="4856603" cy="3666336"/>
            </a:xfrm>
            <a:prstGeom prst="rect">
              <a:avLst/>
            </a:prstGeom>
            <a:noFill/>
          </p:spPr>
          <p:txBody>
            <a:bodyPr wrap="square" rtlCol="0">
              <a:spAutoFit/>
            </a:bodyPr>
            <a:lstStyle/>
            <a:p>
              <a:pPr algn="ctr"/>
              <a:r>
                <a:rPr lang="en-US" sz="2000" dirty="0">
                  <a:solidFill>
                    <a:schemeClr val="bg1"/>
                  </a:solidFill>
                </a:rPr>
                <a:t>Utilizza l'assicurazione per proteggerti da determinati rischi. Sebbene l'assicurazione abbia un costo, può salvarti da perdite catastrofiche (ad esempio, coprendo i costi dei danni causati da quella tempesta). Inoltre, adotta misure preventive: una manutenzione regolare può aiutare a prevenire spese impreviste e strutture di costo flessibili (come personale part-time o collaboratori stagionali) possono aiutare ad adeguare le spese quando l'attività è in calo.</a:t>
              </a:r>
              <a:endParaRPr lang="en-GB" sz="2000" dirty="0">
                <a:solidFill>
                  <a:schemeClr val="bg1"/>
                </a:solidFill>
              </a:endParaRPr>
            </a:p>
          </p:txBody>
        </p:sp>
      </p:grpSp>
    </p:spTree>
    <p:extLst>
      <p:ext uri="{BB962C8B-B14F-4D97-AF65-F5344CB8AC3E}">
        <p14:creationId xmlns:p14="http://schemas.microsoft.com/office/powerpoint/2010/main" val="3413824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26460" y="1041296"/>
            <a:ext cx="4608000"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Rendere fattibile il progetto</a:t>
            </a:r>
            <a:r>
              <a:rPr lang="en-US" sz="2400" dirty="0">
                <a:solidFill>
                  <a:srgbClr val="E96751"/>
                </a:solidFill>
              </a:rPr>
              <a:t>: gestire i rischi e proteggere la tua attività </a:t>
            </a:r>
          </a:p>
          <a:p>
            <a:pPr marL="0" indent="0">
              <a:spcBef>
                <a:spcPts val="0"/>
              </a:spcBef>
              <a:spcAft>
                <a:spcPts val="600"/>
              </a:spcAft>
              <a:buNone/>
            </a:pPr>
            <a:endParaRPr lang="en-US" sz="2400" dirty="0">
              <a:solidFill>
                <a:srgbClr val="E96751"/>
              </a:solidFill>
            </a:endParaRP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551687" y="1289761"/>
            <a:ext cx="5259656" cy="4671588"/>
          </a:xfrm>
        </p:spPr>
        <p:txBody>
          <a:bodyPr/>
          <a:lstStyle/>
          <a:p>
            <a:pPr marL="0" indent="0">
              <a:spcAft>
                <a:spcPts val="600"/>
              </a:spcAft>
            </a:pPr>
            <a:r>
              <a:rPr lang="en-US" dirty="0"/>
              <a:t>Il successo finanziario non riguarda solo ciò che guadagni oggi, ma anche prepararsi con saggezza per il domani. In questa sezione scoprirai come proteggere la tua attività ricettiva dai rischi, rimanendo in linea con la sostenibilità ambientale e finanziaria. </a:t>
            </a:r>
          </a:p>
          <a:p>
            <a:pPr marL="0" indent="0">
              <a:spcAft>
                <a:spcPts val="600"/>
              </a:spcAft>
            </a:pPr>
            <a:r>
              <a:rPr lang="en-US" dirty="0"/>
              <a:t>Trattiamo la gestione dei rischi e la pianificazione di emergenza per aiutarti a prepararti agli scenari migliori, previsti e peggiori, e mostriamo come l'assicurazione possa fungere da rete di sicurezza finanziaria. </a:t>
            </a:r>
          </a:p>
          <a:p>
            <a:pPr marL="0" indent="0">
              <a:spcAft>
                <a:spcPts val="600"/>
              </a:spcAft>
            </a:pPr>
            <a:r>
              <a:rPr lang="en-US" dirty="0"/>
              <a:t>Imparerai come prendere decisioni intelligenti a lungo termine che mantengano la tua attività redditizia, resiliente e competitiva in condizioni mutevoli.</a:t>
            </a:r>
            <a:endParaRPr lang="en-US" sz="2200" b="0" dirty="0"/>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0" y="382100"/>
            <a:ext cx="5567082" cy="720752"/>
          </a:xfrm>
        </p:spPr>
        <p:txBody>
          <a:bodyPr/>
          <a:lstStyle/>
          <a:p>
            <a:r>
              <a:rPr lang="en-US" dirty="0"/>
              <a:t>Modulo 8 (Parte 6) Panoramica</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814531" y="3729418"/>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200" dirty="0">
                <a:solidFill>
                  <a:srgbClr val="494949"/>
                </a:solidFill>
              </a:rPr>
              <a:t>Identifica </a:t>
            </a:r>
            <a:r>
              <a:rPr lang="en-US" sz="2200" b="1" dirty="0">
                <a:solidFill>
                  <a:srgbClr val="494949"/>
                </a:solidFill>
              </a:rPr>
              <a:t>i </a:t>
            </a:r>
            <a:r>
              <a:rPr lang="en-US" sz="2200" dirty="0">
                <a:solidFill>
                  <a:srgbClr val="494949"/>
                </a:solidFill>
              </a:rPr>
              <a:t>principali </a:t>
            </a:r>
            <a:r>
              <a:rPr lang="en-US" sz="2200" b="1" dirty="0">
                <a:solidFill>
                  <a:srgbClr val="494949"/>
                </a:solidFill>
              </a:rPr>
              <a:t>rischi finanziari </a:t>
            </a:r>
            <a:r>
              <a:rPr lang="en-US" sz="2200" dirty="0">
                <a:solidFill>
                  <a:srgbClr val="494949"/>
                </a:solidFill>
              </a:rPr>
              <a:t>che potrebbero influire sulle tue operazioni commerciali.</a:t>
            </a:r>
          </a:p>
          <a:p>
            <a:pPr marL="285750" indent="-285750">
              <a:buFont typeface="Arial" panose="020B0604020202020204" pitchFamily="34" charset="0"/>
              <a:buChar char="•"/>
            </a:pPr>
            <a:endParaRPr lang="en-US" sz="2200" dirty="0">
              <a:solidFill>
                <a:srgbClr val="494949"/>
              </a:solidFill>
            </a:endParaRPr>
          </a:p>
          <a:p>
            <a:pPr marL="285750" indent="-285750">
              <a:buFont typeface="Arial" panose="020B0604020202020204" pitchFamily="34" charset="0"/>
              <a:buChar char="•"/>
            </a:pPr>
            <a:r>
              <a:rPr lang="en-US" sz="2200" dirty="0">
                <a:solidFill>
                  <a:srgbClr val="494949"/>
                </a:solidFill>
              </a:rPr>
              <a:t>Sviluppa </a:t>
            </a:r>
            <a:r>
              <a:rPr lang="en-US" sz="2200" b="1" dirty="0">
                <a:solidFill>
                  <a:srgbClr val="494949"/>
                </a:solidFill>
              </a:rPr>
              <a:t>piani di emergenza </a:t>
            </a:r>
            <a:r>
              <a:rPr lang="en-US" sz="2200" dirty="0">
                <a:solidFill>
                  <a:srgbClr val="494949"/>
                </a:solidFill>
              </a:rPr>
              <a:t>per prepararti a situazioni di emergenza, recessioni economiche o perturbazioni legate al clima.</a:t>
            </a:r>
          </a:p>
          <a:p>
            <a:pPr marL="285750" indent="-285750">
              <a:buFont typeface="Arial" panose="020B0604020202020204" pitchFamily="34" charset="0"/>
              <a:buChar char="•"/>
            </a:pPr>
            <a:endParaRPr lang="en-US" sz="2200" dirty="0">
              <a:solidFill>
                <a:srgbClr val="494949"/>
              </a:solidFill>
            </a:endParaRPr>
          </a:p>
          <a:p>
            <a:pPr marL="285750" indent="-285750">
              <a:buFont typeface="Arial" panose="020B0604020202020204" pitchFamily="34" charset="0"/>
              <a:buChar char="•"/>
            </a:pPr>
            <a:r>
              <a:rPr lang="en-US" sz="2200" dirty="0">
                <a:solidFill>
                  <a:srgbClr val="494949"/>
                </a:solidFill>
              </a:rPr>
              <a:t>Implementa </a:t>
            </a:r>
            <a:r>
              <a:rPr lang="en-US" sz="2200" b="1" dirty="0">
                <a:solidFill>
                  <a:srgbClr val="494949"/>
                </a:solidFill>
              </a:rPr>
              <a:t>delle riserve finanziarie </a:t>
            </a:r>
            <a:r>
              <a:rPr lang="en-US" sz="2200" dirty="0">
                <a:solidFill>
                  <a:srgbClr val="494949"/>
                </a:solidFill>
              </a:rPr>
              <a:t>(ad esempio, riserve di liquidità) per gestire le sfide impreviste.</a:t>
            </a:r>
          </a:p>
        </p:txBody>
      </p:sp>
      <p:sp>
        <p:nvSpPr>
          <p:cNvPr id="2" name="TextBox 1">
            <a:extLst>
              <a:ext uri="{FF2B5EF4-FFF2-40B4-BE49-F238E27FC236}">
                <a16:creationId xmlns:a16="http://schemas.microsoft.com/office/drawing/2014/main" id="{95E80B9B-6DA8-C775-FC0A-FDA411CA2B21}"/>
              </a:ext>
            </a:extLst>
          </p:cNvPr>
          <p:cNvSpPr txBox="1"/>
          <p:nvPr/>
        </p:nvSpPr>
        <p:spPr>
          <a:xfrm>
            <a:off x="6726460" y="456521"/>
            <a:ext cx="5160740" cy="584775"/>
          </a:xfrm>
          <a:prstGeom prst="rect">
            <a:avLst/>
          </a:prstGeom>
          <a:noFill/>
        </p:spPr>
        <p:txBody>
          <a:bodyPr wrap="square" rtlCol="0">
            <a:spAutoFit/>
          </a:bodyPr>
          <a:lstStyle/>
          <a:p>
            <a:r>
              <a:rPr lang="en-IE" sz="3200" b="1" dirty="0">
                <a:solidFill>
                  <a:srgbClr val="459597"/>
                </a:solidFill>
              </a:rPr>
              <a:t>Risultati di apprendimento</a:t>
            </a:r>
          </a:p>
        </p:txBody>
      </p:sp>
    </p:spTree>
    <p:extLst>
      <p:ext uri="{BB962C8B-B14F-4D97-AF65-F5344CB8AC3E}">
        <p14:creationId xmlns:p14="http://schemas.microsoft.com/office/powerpoint/2010/main" val="3979960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14290-76ED-4D65-1ED5-8772428DAC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896FAE7-DA83-5451-770E-2895E2C99961}"/>
              </a:ext>
            </a:extLst>
          </p:cNvPr>
          <p:cNvSpPr>
            <a:spLocks noGrp="1"/>
          </p:cNvSpPr>
          <p:nvPr>
            <p:ph type="body" sz="quarter" idx="18"/>
          </p:nvPr>
        </p:nvSpPr>
        <p:spPr>
          <a:xfrm>
            <a:off x="543568" y="1313380"/>
            <a:ext cx="10966867" cy="3499183"/>
          </a:xfrm>
        </p:spPr>
        <p:txBody>
          <a:bodyPr/>
          <a:lstStyle/>
          <a:p>
            <a:endParaRPr lang="en-IE" sz="2400" dirty="0"/>
          </a:p>
        </p:txBody>
      </p:sp>
      <p:sp>
        <p:nvSpPr>
          <p:cNvPr id="6" name="Rectangle 5">
            <a:extLst>
              <a:ext uri="{FF2B5EF4-FFF2-40B4-BE49-F238E27FC236}">
                <a16:creationId xmlns:a16="http://schemas.microsoft.com/office/drawing/2014/main" id="{A911A444-FD42-875E-746A-1CD91E2170E6}"/>
              </a:ext>
            </a:extLst>
          </p:cNvPr>
          <p:cNvSpPr/>
          <p:nvPr/>
        </p:nvSpPr>
        <p:spPr>
          <a:xfrm>
            <a:off x="529714" y="939801"/>
            <a:ext cx="11122614" cy="242713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600" dirty="0"/>
          </a:p>
        </p:txBody>
      </p:sp>
      <p:sp>
        <p:nvSpPr>
          <p:cNvPr id="7" name="Freeform: Shape 6">
            <a:extLst>
              <a:ext uri="{FF2B5EF4-FFF2-40B4-BE49-F238E27FC236}">
                <a16:creationId xmlns:a16="http://schemas.microsoft.com/office/drawing/2014/main" id="{F75D3DB6-82B2-763A-5F5B-DA1380B2BFDA}"/>
              </a:ext>
            </a:extLst>
          </p:cNvPr>
          <p:cNvSpPr/>
          <p:nvPr/>
        </p:nvSpPr>
        <p:spPr>
          <a:xfrm>
            <a:off x="529714" y="783123"/>
            <a:ext cx="3154780" cy="7677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4" name="TextBox 13">
            <a:extLst>
              <a:ext uri="{FF2B5EF4-FFF2-40B4-BE49-F238E27FC236}">
                <a16:creationId xmlns:a16="http://schemas.microsoft.com/office/drawing/2014/main" id="{BA714185-D1FB-0FAC-C405-F1D9BB287D83}"/>
              </a:ext>
            </a:extLst>
          </p:cNvPr>
          <p:cNvSpPr txBox="1"/>
          <p:nvPr/>
        </p:nvSpPr>
        <p:spPr>
          <a:xfrm>
            <a:off x="543568" y="845386"/>
            <a:ext cx="3024385" cy="461665"/>
          </a:xfrm>
          <a:prstGeom prst="rect">
            <a:avLst/>
          </a:prstGeom>
          <a:noFill/>
        </p:spPr>
        <p:txBody>
          <a:bodyPr wrap="square" rtlCol="0">
            <a:spAutoFit/>
          </a:bodyPr>
          <a:lstStyle/>
          <a:p>
            <a:r>
              <a:rPr lang="en-US" sz="2400" b="1" dirty="0">
                <a:solidFill>
                  <a:schemeClr val="bg1"/>
                </a:solidFill>
              </a:rPr>
              <a:t>Rischio di emergenza</a:t>
            </a:r>
            <a:endParaRPr lang="en-GB" sz="2400" b="1" dirty="0">
              <a:solidFill>
                <a:srgbClr val="616161"/>
              </a:solidFill>
            </a:endParaRPr>
          </a:p>
        </p:txBody>
      </p:sp>
      <p:sp>
        <p:nvSpPr>
          <p:cNvPr id="18" name="TextBox 17">
            <a:extLst>
              <a:ext uri="{FF2B5EF4-FFF2-40B4-BE49-F238E27FC236}">
                <a16:creationId xmlns:a16="http://schemas.microsoft.com/office/drawing/2014/main" id="{C8F878A2-8079-36EB-7EE3-7BE6D395E21F}"/>
              </a:ext>
            </a:extLst>
          </p:cNvPr>
          <p:cNvSpPr txBox="1"/>
          <p:nvPr/>
        </p:nvSpPr>
        <p:spPr>
          <a:xfrm>
            <a:off x="590385" y="1577355"/>
            <a:ext cx="9692134" cy="1400383"/>
          </a:xfrm>
          <a:prstGeom prst="rect">
            <a:avLst/>
          </a:prstGeom>
          <a:noFill/>
        </p:spPr>
        <p:txBody>
          <a:bodyPr wrap="square" rtlCol="0">
            <a:spAutoFit/>
          </a:bodyPr>
          <a:lstStyle/>
          <a:p>
            <a:pPr>
              <a:spcAft>
                <a:spcPts val="600"/>
              </a:spcAft>
            </a:pPr>
            <a:r>
              <a:rPr lang="en-US" sz="2000" b="1" dirty="0">
                <a:solidFill>
                  <a:srgbClr val="E96751"/>
                </a:solidFill>
              </a:rPr>
              <a:t>La protezione </a:t>
            </a:r>
            <a:r>
              <a:rPr lang="en-US" sz="2000" dirty="0">
                <a:solidFill>
                  <a:srgbClr val="595959"/>
                </a:solidFill>
              </a:rPr>
              <a:t>consiste nell'avere un </a:t>
            </a:r>
            <a:r>
              <a:rPr lang="en-US" sz="2000" b="1" dirty="0">
                <a:solidFill>
                  <a:srgbClr val="595959"/>
                </a:solidFill>
              </a:rPr>
              <a:t>cuscinetto finanziario </a:t>
            </a:r>
            <a:r>
              <a:rPr lang="en-US" sz="2000" dirty="0">
                <a:solidFill>
                  <a:srgbClr val="595959"/>
                </a:solidFill>
              </a:rPr>
              <a:t>(il fondo di emergenza citato in precedenza) e un piano per operare in condizioni impreviste. </a:t>
            </a:r>
          </a:p>
          <a:p>
            <a:pPr>
              <a:spcAft>
                <a:spcPts val="600"/>
              </a:spcAft>
            </a:pPr>
            <a:r>
              <a:rPr lang="en-US" sz="2000" i="1" dirty="0">
                <a:solidFill>
                  <a:srgbClr val="E96751"/>
                </a:solidFill>
              </a:rPr>
              <a:t>Ad esempio, </a:t>
            </a:r>
            <a:r>
              <a:rPr lang="en-US" sz="2000" dirty="0">
                <a:solidFill>
                  <a:srgbClr val="595959"/>
                </a:solidFill>
              </a:rPr>
              <a:t>se una tempesta ti costringe a chiudere per un mese, hai fondi o una linea di credito per andare avanti? </a:t>
            </a:r>
          </a:p>
        </p:txBody>
      </p:sp>
      <p:sp>
        <p:nvSpPr>
          <p:cNvPr id="27" name="TextBox 26">
            <a:extLst>
              <a:ext uri="{FF2B5EF4-FFF2-40B4-BE49-F238E27FC236}">
                <a16:creationId xmlns:a16="http://schemas.microsoft.com/office/drawing/2014/main" id="{C18C6187-E99C-8073-9B90-AD4A173D3CA6}"/>
              </a:ext>
            </a:extLst>
          </p:cNvPr>
          <p:cNvSpPr txBox="1"/>
          <p:nvPr/>
        </p:nvSpPr>
        <p:spPr>
          <a:xfrm>
            <a:off x="543568" y="221469"/>
            <a:ext cx="11001273" cy="523220"/>
          </a:xfrm>
          <a:prstGeom prst="rect">
            <a:avLst/>
          </a:prstGeom>
          <a:noFill/>
        </p:spPr>
        <p:txBody>
          <a:bodyPr wrap="square">
            <a:spAutoFit/>
          </a:bodyPr>
          <a:lstStyle/>
          <a:p>
            <a:r>
              <a:rPr lang="en-IE" sz="2800" b="1" dirty="0">
                <a:solidFill>
                  <a:srgbClr val="E96751"/>
                </a:solidFill>
              </a:rPr>
              <a:t>Identificate i rischi e implementate strategie di prevenzione e mitigazione</a:t>
            </a:r>
            <a:endParaRPr lang="en-US" sz="2800" b="1" dirty="0">
              <a:solidFill>
                <a:srgbClr val="E96751"/>
              </a:solidFill>
            </a:endParaRPr>
          </a:p>
        </p:txBody>
      </p:sp>
      <p:sp>
        <p:nvSpPr>
          <p:cNvPr id="3" name="Rectangle 2">
            <a:extLst>
              <a:ext uri="{FF2B5EF4-FFF2-40B4-BE49-F238E27FC236}">
                <a16:creationId xmlns:a16="http://schemas.microsoft.com/office/drawing/2014/main" id="{9E1FAF35-7D19-6B30-51EC-70D6EB1DE1E0}"/>
              </a:ext>
            </a:extLst>
          </p:cNvPr>
          <p:cNvSpPr/>
          <p:nvPr/>
        </p:nvSpPr>
        <p:spPr>
          <a:xfrm>
            <a:off x="529714" y="3606559"/>
            <a:ext cx="11122614" cy="3029971"/>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600" dirty="0"/>
          </a:p>
        </p:txBody>
      </p:sp>
      <p:sp>
        <p:nvSpPr>
          <p:cNvPr id="4" name="Freeform: Shape 3">
            <a:extLst>
              <a:ext uri="{FF2B5EF4-FFF2-40B4-BE49-F238E27FC236}">
                <a16:creationId xmlns:a16="http://schemas.microsoft.com/office/drawing/2014/main" id="{529A1E94-17EC-66E5-E6DE-5A4CF7D04A46}"/>
              </a:ext>
            </a:extLst>
          </p:cNvPr>
          <p:cNvSpPr/>
          <p:nvPr/>
        </p:nvSpPr>
        <p:spPr>
          <a:xfrm>
            <a:off x="529714" y="3449882"/>
            <a:ext cx="3154780" cy="7677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5" name="TextBox 4">
            <a:extLst>
              <a:ext uri="{FF2B5EF4-FFF2-40B4-BE49-F238E27FC236}">
                <a16:creationId xmlns:a16="http://schemas.microsoft.com/office/drawing/2014/main" id="{91C3FF73-5351-B832-2A65-03AB7C9ACFCA}"/>
              </a:ext>
            </a:extLst>
          </p:cNvPr>
          <p:cNvSpPr txBox="1"/>
          <p:nvPr/>
        </p:nvSpPr>
        <p:spPr>
          <a:xfrm>
            <a:off x="543568" y="3512145"/>
            <a:ext cx="3024385" cy="523220"/>
          </a:xfrm>
          <a:prstGeom prst="rect">
            <a:avLst/>
          </a:prstGeom>
          <a:noFill/>
        </p:spPr>
        <p:txBody>
          <a:bodyPr wrap="square" rtlCol="0">
            <a:spAutoFit/>
          </a:bodyPr>
          <a:lstStyle/>
          <a:p>
            <a:r>
              <a:rPr lang="en-US" sz="2800" b="1" dirty="0">
                <a:solidFill>
                  <a:schemeClr val="bg1"/>
                </a:solidFill>
              </a:rPr>
              <a:t>Rischio operativo</a:t>
            </a:r>
            <a:endParaRPr lang="en-GB" sz="2800" b="1" dirty="0">
              <a:solidFill>
                <a:srgbClr val="616161"/>
              </a:solidFill>
            </a:endParaRPr>
          </a:p>
        </p:txBody>
      </p:sp>
      <p:sp>
        <p:nvSpPr>
          <p:cNvPr id="8" name="TextBox 7">
            <a:extLst>
              <a:ext uri="{FF2B5EF4-FFF2-40B4-BE49-F238E27FC236}">
                <a16:creationId xmlns:a16="http://schemas.microsoft.com/office/drawing/2014/main" id="{B6742788-13D3-1EE5-49E4-782AE441FB24}"/>
              </a:ext>
            </a:extLst>
          </p:cNvPr>
          <p:cNvSpPr txBox="1"/>
          <p:nvPr/>
        </p:nvSpPr>
        <p:spPr>
          <a:xfrm>
            <a:off x="590384" y="4244114"/>
            <a:ext cx="10032791" cy="2554545"/>
          </a:xfrm>
          <a:prstGeom prst="rect">
            <a:avLst/>
          </a:prstGeom>
          <a:noFill/>
        </p:spPr>
        <p:txBody>
          <a:bodyPr wrap="square" rtlCol="0">
            <a:spAutoFit/>
          </a:bodyPr>
          <a:lstStyle/>
          <a:p>
            <a:r>
              <a:rPr lang="en-IE" sz="2000" b="1" dirty="0">
                <a:solidFill>
                  <a:srgbClr val="E96751"/>
                </a:solidFill>
              </a:rPr>
              <a:t>Protezione: </a:t>
            </a:r>
            <a:r>
              <a:rPr lang="en-IE" sz="2000" b="1" dirty="0">
                <a:solidFill>
                  <a:srgbClr val="595959"/>
                </a:solidFill>
              </a:rPr>
              <a:t>per i rischi operativi, disponete di soluzioni di backup: </a:t>
            </a:r>
            <a:r>
              <a:rPr lang="en-IE" sz="2000" dirty="0">
                <a:solidFill>
                  <a:srgbClr val="595959"/>
                </a:solidFill>
              </a:rPr>
              <a:t>se il vostro software di prenotazione non funziona, </a:t>
            </a:r>
            <a:r>
              <a:rPr lang="en-US" sz="2000" dirty="0">
                <a:solidFill>
                  <a:srgbClr val="595959"/>
                </a:solidFill>
              </a:rPr>
              <a:t>predisponete</a:t>
            </a:r>
            <a:r>
              <a:rPr lang="en-IE" sz="2000" dirty="0">
                <a:solidFill>
                  <a:srgbClr val="595959"/>
                </a:solidFill>
              </a:rPr>
              <a:t> una procedura manuale o un sistema secondario</a:t>
            </a:r>
            <a:r>
              <a:rPr lang="en-US" sz="2000" dirty="0">
                <a:solidFill>
                  <a:srgbClr val="595959"/>
                </a:solidFill>
              </a:rPr>
              <a:t>. </a:t>
            </a:r>
          </a:p>
          <a:p>
            <a:r>
              <a:rPr lang="en-US" sz="2000" dirty="0">
                <a:solidFill>
                  <a:srgbClr val="595959"/>
                </a:solidFill>
              </a:rPr>
              <a:t>Se un membro chiave del personale si dimette durante l'alta stagione, mantieni </a:t>
            </a:r>
            <a:r>
              <a:rPr lang="en-IE" sz="2000" dirty="0">
                <a:solidFill>
                  <a:srgbClr val="595959"/>
                </a:solidFill>
              </a:rPr>
              <a:t>un rapporto con un'agenzia di lavoro interinale o disponi di un team con formazione incrociata in modo che altri possano sostituirlo.</a:t>
            </a:r>
          </a:p>
          <a:p>
            <a:r>
              <a:rPr lang="en-IE" sz="2000" dirty="0">
                <a:solidFill>
                  <a:srgbClr val="595959"/>
                </a:solidFill>
              </a:rPr>
              <a:t> Considera diversi scenari: </a:t>
            </a:r>
            <a:r>
              <a:rPr lang="en-US" sz="2000" i="1" dirty="0">
                <a:solidFill>
                  <a:srgbClr val="E96751"/>
                </a:solidFill>
              </a:rPr>
              <a:t>"Cosa succederebbe se la </a:t>
            </a:r>
            <a:r>
              <a:rPr lang="en-US" sz="2000" b="1" i="1" dirty="0">
                <a:solidFill>
                  <a:srgbClr val="E96751"/>
                </a:solidFill>
              </a:rPr>
              <a:t>caldaia si rompesse </a:t>
            </a:r>
            <a:r>
              <a:rPr lang="en-US" sz="2000" i="1" dirty="0">
                <a:solidFill>
                  <a:srgbClr val="E96751"/>
                </a:solidFill>
              </a:rPr>
              <a:t>in pieno inverno?" </a:t>
            </a:r>
            <a:r>
              <a:rPr lang="en-US" sz="2000" dirty="0">
                <a:solidFill>
                  <a:srgbClr val="595959"/>
                </a:solidFill>
              </a:rPr>
              <a:t>o "</a:t>
            </a:r>
            <a:r>
              <a:rPr lang="en-US" sz="2000" i="1" dirty="0">
                <a:solidFill>
                  <a:srgbClr val="E96751"/>
                </a:solidFill>
              </a:rPr>
              <a:t>Cosa succederebbe se </a:t>
            </a:r>
            <a:r>
              <a:rPr lang="en-US" sz="2000" b="1" i="1" dirty="0">
                <a:solidFill>
                  <a:srgbClr val="E96751"/>
                </a:solidFill>
              </a:rPr>
              <a:t>il</a:t>
            </a:r>
            <a:r>
              <a:rPr lang="en-US" sz="2000" i="1" dirty="0">
                <a:solidFill>
                  <a:srgbClr val="E96751"/>
                </a:solidFill>
              </a:rPr>
              <a:t> mio </a:t>
            </a:r>
            <a:r>
              <a:rPr lang="en-US" sz="2000" b="1" i="1" dirty="0">
                <a:solidFill>
                  <a:srgbClr val="E96751"/>
                </a:solidFill>
              </a:rPr>
              <a:t>sistema di prenotazione smettesse di funzionare </a:t>
            </a:r>
            <a:r>
              <a:rPr lang="en-US" sz="2000" i="1" dirty="0">
                <a:solidFill>
                  <a:srgbClr val="E96751"/>
                </a:solidFill>
              </a:rPr>
              <a:t>durante il periodo di punta?" </a:t>
            </a:r>
          </a:p>
        </p:txBody>
      </p:sp>
    </p:spTree>
    <p:extLst>
      <p:ext uri="{BB962C8B-B14F-4D97-AF65-F5344CB8AC3E}">
        <p14:creationId xmlns:p14="http://schemas.microsoft.com/office/powerpoint/2010/main" val="1420590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F8614-982F-B888-AF1A-EFC339C9542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1317A8D-5213-267E-2DB1-1913B4FEE033}"/>
              </a:ext>
            </a:extLst>
          </p:cNvPr>
          <p:cNvSpPr>
            <a:spLocks noGrp="1"/>
          </p:cNvSpPr>
          <p:nvPr>
            <p:ph type="body" sz="quarter" idx="18"/>
          </p:nvPr>
        </p:nvSpPr>
        <p:spPr>
          <a:xfrm>
            <a:off x="543568" y="1313380"/>
            <a:ext cx="10966867" cy="3499183"/>
          </a:xfrm>
        </p:spPr>
        <p:txBody>
          <a:bodyPr/>
          <a:lstStyle/>
          <a:p>
            <a:endParaRPr lang="en-IE" sz="2400" dirty="0"/>
          </a:p>
        </p:txBody>
      </p:sp>
      <p:sp>
        <p:nvSpPr>
          <p:cNvPr id="6" name="Rectangle 5">
            <a:extLst>
              <a:ext uri="{FF2B5EF4-FFF2-40B4-BE49-F238E27FC236}">
                <a16:creationId xmlns:a16="http://schemas.microsoft.com/office/drawing/2014/main" id="{51A8B9DD-30E1-FA4B-F2FC-B0EF4E54E56D}"/>
              </a:ext>
            </a:extLst>
          </p:cNvPr>
          <p:cNvSpPr/>
          <p:nvPr/>
        </p:nvSpPr>
        <p:spPr>
          <a:xfrm>
            <a:off x="543569" y="462750"/>
            <a:ext cx="11122614" cy="3128660"/>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600" dirty="0"/>
          </a:p>
        </p:txBody>
      </p:sp>
      <p:sp>
        <p:nvSpPr>
          <p:cNvPr id="7" name="Freeform: Shape 6">
            <a:extLst>
              <a:ext uri="{FF2B5EF4-FFF2-40B4-BE49-F238E27FC236}">
                <a16:creationId xmlns:a16="http://schemas.microsoft.com/office/drawing/2014/main" id="{A9F5A5F3-A7E3-B950-5DB6-6AAD96907541}"/>
              </a:ext>
            </a:extLst>
          </p:cNvPr>
          <p:cNvSpPr/>
          <p:nvPr/>
        </p:nvSpPr>
        <p:spPr>
          <a:xfrm>
            <a:off x="543568" y="306072"/>
            <a:ext cx="5440781" cy="7677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4" name="TextBox 13">
            <a:extLst>
              <a:ext uri="{FF2B5EF4-FFF2-40B4-BE49-F238E27FC236}">
                <a16:creationId xmlns:a16="http://schemas.microsoft.com/office/drawing/2014/main" id="{B00F8341-A9AE-731D-908B-7565EB5A029D}"/>
              </a:ext>
            </a:extLst>
          </p:cNvPr>
          <p:cNvSpPr txBox="1"/>
          <p:nvPr/>
        </p:nvSpPr>
        <p:spPr>
          <a:xfrm>
            <a:off x="557422" y="368335"/>
            <a:ext cx="4673891" cy="584775"/>
          </a:xfrm>
          <a:prstGeom prst="rect">
            <a:avLst/>
          </a:prstGeom>
          <a:noFill/>
        </p:spPr>
        <p:txBody>
          <a:bodyPr wrap="square" rtlCol="0">
            <a:spAutoFit/>
          </a:bodyPr>
          <a:lstStyle/>
          <a:p>
            <a:r>
              <a:rPr lang="en-US" sz="3200" b="1" dirty="0">
                <a:solidFill>
                  <a:schemeClr val="bg1"/>
                </a:solidFill>
              </a:rPr>
              <a:t>Prenotazioni inferiori alle aspettative</a:t>
            </a:r>
          </a:p>
        </p:txBody>
      </p:sp>
      <p:sp>
        <p:nvSpPr>
          <p:cNvPr id="18" name="TextBox 17">
            <a:extLst>
              <a:ext uri="{FF2B5EF4-FFF2-40B4-BE49-F238E27FC236}">
                <a16:creationId xmlns:a16="http://schemas.microsoft.com/office/drawing/2014/main" id="{1FF9D9D3-CDDE-D9C8-152A-76498EEDB8A2}"/>
              </a:ext>
            </a:extLst>
          </p:cNvPr>
          <p:cNvSpPr txBox="1"/>
          <p:nvPr/>
        </p:nvSpPr>
        <p:spPr>
          <a:xfrm>
            <a:off x="590385" y="1149894"/>
            <a:ext cx="10597568" cy="2308324"/>
          </a:xfrm>
          <a:prstGeom prst="rect">
            <a:avLst/>
          </a:prstGeom>
          <a:noFill/>
        </p:spPr>
        <p:txBody>
          <a:bodyPr wrap="square" rtlCol="0">
            <a:spAutoFit/>
          </a:bodyPr>
          <a:lstStyle/>
          <a:p>
            <a:r>
              <a:rPr lang="en-US" sz="2400" b="1" dirty="0">
                <a:solidFill>
                  <a:srgbClr val="E96751"/>
                </a:solidFill>
              </a:rPr>
              <a:t>Protezione </a:t>
            </a:r>
            <a:r>
              <a:rPr lang="en-US" sz="2400" dirty="0">
                <a:solidFill>
                  <a:srgbClr val="595959"/>
                </a:solidFill>
              </a:rPr>
              <a:t>Un rischio comune per le attività stagionali è che le prenotazioni durante l'alta stagione possano essere inferiori alle aspettative. </a:t>
            </a:r>
          </a:p>
          <a:p>
            <a:r>
              <a:rPr lang="en-US" sz="2400" b="1" dirty="0">
                <a:solidFill>
                  <a:srgbClr val="E96751"/>
                </a:solidFill>
              </a:rPr>
              <a:t>Ad esempio, </a:t>
            </a:r>
            <a:r>
              <a:rPr lang="en-US" sz="2400" dirty="0">
                <a:solidFill>
                  <a:srgbClr val="595959"/>
                </a:solidFill>
              </a:rPr>
              <a:t>supponiamo che abbiate previsto </a:t>
            </a:r>
            <a:r>
              <a:rPr lang="en-US" sz="2400" b="1" dirty="0">
                <a:solidFill>
                  <a:srgbClr val="595959"/>
                </a:solidFill>
              </a:rPr>
              <a:t>un tasso di occupazione dell'80% </a:t>
            </a:r>
            <a:r>
              <a:rPr lang="en-US" sz="2400" dirty="0">
                <a:solidFill>
                  <a:srgbClr val="595959"/>
                </a:solidFill>
              </a:rPr>
              <a:t>in estate, ma che </a:t>
            </a:r>
            <a:r>
              <a:rPr lang="en-US" sz="2400" b="1" dirty="0">
                <a:solidFill>
                  <a:srgbClr val="595959"/>
                </a:solidFill>
              </a:rPr>
              <a:t>abbiate raggiunto</a:t>
            </a:r>
            <a:r>
              <a:rPr lang="en-US" sz="2400" dirty="0">
                <a:solidFill>
                  <a:srgbClr val="595959"/>
                </a:solidFill>
              </a:rPr>
              <a:t> solo </a:t>
            </a:r>
            <a:r>
              <a:rPr lang="en-US" sz="2400" b="1" dirty="0">
                <a:solidFill>
                  <a:srgbClr val="595959"/>
                </a:solidFill>
              </a:rPr>
              <a:t>il 60%. </a:t>
            </a:r>
            <a:r>
              <a:rPr lang="en-US" sz="2400" dirty="0">
                <a:solidFill>
                  <a:srgbClr val="595959"/>
                </a:solidFill>
              </a:rPr>
              <a:t>Se avete identificato questo come un rischio, potete monitorare le tendenze delle prenotazioni anticipate e magari aumentare il marketing o adeguare rapidamente i prezzi quando notate un rallentamento, piuttosto che </a:t>
            </a:r>
            <a:r>
              <a:rPr lang="en-US" sz="2400" dirty="0" err="1">
                <a:solidFill>
                  <a:srgbClr val="595959"/>
                </a:solidFill>
              </a:rPr>
              <a:t>rendervi conto </a:t>
            </a:r>
            <a:r>
              <a:rPr lang="en-US" sz="2400" dirty="0">
                <a:solidFill>
                  <a:srgbClr val="595959"/>
                </a:solidFill>
              </a:rPr>
              <a:t>troppo tardi. </a:t>
            </a:r>
          </a:p>
        </p:txBody>
      </p:sp>
      <p:sp>
        <p:nvSpPr>
          <p:cNvPr id="3" name="Rectangle 2">
            <a:extLst>
              <a:ext uri="{FF2B5EF4-FFF2-40B4-BE49-F238E27FC236}">
                <a16:creationId xmlns:a16="http://schemas.microsoft.com/office/drawing/2014/main" id="{F0343CBD-2F52-FA5C-E1C5-9FF9B5E31872}"/>
              </a:ext>
            </a:extLst>
          </p:cNvPr>
          <p:cNvSpPr/>
          <p:nvPr/>
        </p:nvSpPr>
        <p:spPr>
          <a:xfrm>
            <a:off x="529714" y="3951680"/>
            <a:ext cx="11122614" cy="2686665"/>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600" dirty="0"/>
          </a:p>
        </p:txBody>
      </p:sp>
      <p:sp>
        <p:nvSpPr>
          <p:cNvPr id="4" name="Freeform: Shape 3">
            <a:extLst>
              <a:ext uri="{FF2B5EF4-FFF2-40B4-BE49-F238E27FC236}">
                <a16:creationId xmlns:a16="http://schemas.microsoft.com/office/drawing/2014/main" id="{2CFD7B0F-1990-F402-E29C-FADAFE4D45F4}"/>
              </a:ext>
            </a:extLst>
          </p:cNvPr>
          <p:cNvSpPr/>
          <p:nvPr/>
        </p:nvSpPr>
        <p:spPr>
          <a:xfrm>
            <a:off x="529714" y="3795003"/>
            <a:ext cx="4983580" cy="7677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5" name="TextBox 4">
            <a:extLst>
              <a:ext uri="{FF2B5EF4-FFF2-40B4-BE49-F238E27FC236}">
                <a16:creationId xmlns:a16="http://schemas.microsoft.com/office/drawing/2014/main" id="{148A4F5A-63CE-DF2A-60D8-BE8026A077D7}"/>
              </a:ext>
            </a:extLst>
          </p:cNvPr>
          <p:cNvSpPr txBox="1"/>
          <p:nvPr/>
        </p:nvSpPr>
        <p:spPr>
          <a:xfrm>
            <a:off x="543568" y="3857266"/>
            <a:ext cx="4315303" cy="584775"/>
          </a:xfrm>
          <a:prstGeom prst="rect">
            <a:avLst/>
          </a:prstGeom>
          <a:noFill/>
        </p:spPr>
        <p:txBody>
          <a:bodyPr wrap="square" rtlCol="0">
            <a:spAutoFit/>
          </a:bodyPr>
          <a:lstStyle/>
          <a:p>
            <a:r>
              <a:rPr lang="en-US" sz="3200" b="1" dirty="0">
                <a:solidFill>
                  <a:schemeClr val="bg1"/>
                </a:solidFill>
              </a:rPr>
              <a:t>Assicurazione contro il rischio di responsabilità civile</a:t>
            </a:r>
            <a:endParaRPr lang="en-GB" sz="3200" b="1" dirty="0">
              <a:solidFill>
                <a:srgbClr val="616161"/>
              </a:solidFill>
            </a:endParaRPr>
          </a:p>
        </p:txBody>
      </p:sp>
      <p:sp>
        <p:nvSpPr>
          <p:cNvPr id="8" name="TextBox 7">
            <a:extLst>
              <a:ext uri="{FF2B5EF4-FFF2-40B4-BE49-F238E27FC236}">
                <a16:creationId xmlns:a16="http://schemas.microsoft.com/office/drawing/2014/main" id="{02D897C1-1ECC-DE2A-9BC2-CE9A93B68929}"/>
              </a:ext>
            </a:extLst>
          </p:cNvPr>
          <p:cNvSpPr txBox="1"/>
          <p:nvPr/>
        </p:nvSpPr>
        <p:spPr>
          <a:xfrm>
            <a:off x="590384" y="4589235"/>
            <a:ext cx="10032791" cy="1938992"/>
          </a:xfrm>
          <a:prstGeom prst="rect">
            <a:avLst/>
          </a:prstGeom>
          <a:noFill/>
        </p:spPr>
        <p:txBody>
          <a:bodyPr wrap="square" rtlCol="0">
            <a:spAutoFit/>
          </a:bodyPr>
          <a:lstStyle/>
          <a:p>
            <a:r>
              <a:rPr lang="en-IE" sz="2400" b="1" dirty="0">
                <a:solidFill>
                  <a:srgbClr val="E96751"/>
                </a:solidFill>
              </a:rPr>
              <a:t>Protezione: </a:t>
            </a:r>
            <a:r>
              <a:rPr lang="en-US" sz="2400" dirty="0">
                <a:solidFill>
                  <a:srgbClr val="616161"/>
                </a:solidFill>
              </a:rPr>
              <a:t>vi protegge se qualcuno ha un incidente o si ferisce nella vostra proprietà, se disastri naturali (come tempeste o inondazioni) danneggiano le vostre strutture, se si verifica un calo improvviso del turismo o anche se si verifica un'altra pandemia, in modo che </a:t>
            </a:r>
            <a:r>
              <a:rPr lang="en-US" sz="2400" dirty="0">
                <a:solidFill>
                  <a:srgbClr val="595959"/>
                </a:solidFill>
              </a:rPr>
              <a:t>un singolo incidente non porti al fallimento dell'attività. </a:t>
            </a:r>
          </a:p>
          <a:p>
            <a:r>
              <a:rPr lang="en-US" sz="2400" b="1" dirty="0">
                <a:solidFill>
                  <a:srgbClr val="E96751"/>
                </a:solidFill>
              </a:rPr>
              <a:t>Ad esempio, </a:t>
            </a:r>
            <a:r>
              <a:rPr lang="en-US" sz="2400" dirty="0">
                <a:solidFill>
                  <a:srgbClr val="595959"/>
                </a:solidFill>
              </a:rPr>
              <a:t>qualcuno scivola nella doccia della casa sull'albero. </a:t>
            </a:r>
          </a:p>
        </p:txBody>
      </p:sp>
    </p:spTree>
    <p:extLst>
      <p:ext uri="{BB962C8B-B14F-4D97-AF65-F5344CB8AC3E}">
        <p14:creationId xmlns:p14="http://schemas.microsoft.com/office/powerpoint/2010/main" val="4054251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D9E97-2A94-54D0-A32C-53EAD5CA39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ECCDF2E-B3B7-7EED-EB50-02AA8F6E128C}"/>
              </a:ext>
            </a:extLst>
          </p:cNvPr>
          <p:cNvSpPr>
            <a:spLocks noGrp="1"/>
          </p:cNvSpPr>
          <p:nvPr>
            <p:ph type="body" sz="quarter" idx="18"/>
          </p:nvPr>
        </p:nvSpPr>
        <p:spPr>
          <a:xfrm>
            <a:off x="543568" y="1313380"/>
            <a:ext cx="10966867" cy="3499183"/>
          </a:xfrm>
        </p:spPr>
        <p:txBody>
          <a:bodyPr/>
          <a:lstStyle/>
          <a:p>
            <a:endParaRPr lang="en-IE" sz="2400" dirty="0"/>
          </a:p>
        </p:txBody>
      </p:sp>
      <p:sp>
        <p:nvSpPr>
          <p:cNvPr id="6" name="Rectangle 5">
            <a:extLst>
              <a:ext uri="{FF2B5EF4-FFF2-40B4-BE49-F238E27FC236}">
                <a16:creationId xmlns:a16="http://schemas.microsoft.com/office/drawing/2014/main" id="{BA33E9BA-6620-C49A-E9B4-FE01257F7D9F}"/>
              </a:ext>
            </a:extLst>
          </p:cNvPr>
          <p:cNvSpPr/>
          <p:nvPr/>
        </p:nvSpPr>
        <p:spPr>
          <a:xfrm>
            <a:off x="543569" y="462750"/>
            <a:ext cx="11122614" cy="2765970"/>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600" dirty="0"/>
          </a:p>
        </p:txBody>
      </p:sp>
      <p:sp>
        <p:nvSpPr>
          <p:cNvPr id="7" name="Freeform: Shape 6">
            <a:extLst>
              <a:ext uri="{FF2B5EF4-FFF2-40B4-BE49-F238E27FC236}">
                <a16:creationId xmlns:a16="http://schemas.microsoft.com/office/drawing/2014/main" id="{41713A96-3181-0732-F90E-E68FA4D98246}"/>
              </a:ext>
            </a:extLst>
          </p:cNvPr>
          <p:cNvSpPr/>
          <p:nvPr/>
        </p:nvSpPr>
        <p:spPr>
          <a:xfrm>
            <a:off x="543568" y="306072"/>
            <a:ext cx="5440781" cy="7677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4" name="TextBox 13">
            <a:extLst>
              <a:ext uri="{FF2B5EF4-FFF2-40B4-BE49-F238E27FC236}">
                <a16:creationId xmlns:a16="http://schemas.microsoft.com/office/drawing/2014/main" id="{493F1AEB-2162-5E34-74EA-0DA37CBC6134}"/>
              </a:ext>
            </a:extLst>
          </p:cNvPr>
          <p:cNvSpPr txBox="1"/>
          <p:nvPr/>
        </p:nvSpPr>
        <p:spPr>
          <a:xfrm>
            <a:off x="557422" y="368335"/>
            <a:ext cx="4673891" cy="523220"/>
          </a:xfrm>
          <a:prstGeom prst="rect">
            <a:avLst/>
          </a:prstGeom>
          <a:noFill/>
        </p:spPr>
        <p:txBody>
          <a:bodyPr wrap="square" rtlCol="0">
            <a:spAutoFit/>
          </a:bodyPr>
          <a:lstStyle/>
          <a:p>
            <a:r>
              <a:rPr lang="en-US" sz="2800" b="1" dirty="0">
                <a:solidFill>
                  <a:schemeClr val="bg1"/>
                </a:solidFill>
              </a:rPr>
              <a:t>Assicurazione sulla proprietà</a:t>
            </a:r>
          </a:p>
        </p:txBody>
      </p:sp>
      <p:sp>
        <p:nvSpPr>
          <p:cNvPr id="18" name="TextBox 17">
            <a:extLst>
              <a:ext uri="{FF2B5EF4-FFF2-40B4-BE49-F238E27FC236}">
                <a16:creationId xmlns:a16="http://schemas.microsoft.com/office/drawing/2014/main" id="{F25D0DD9-E688-CE68-AAB6-B7A8A56A13FB}"/>
              </a:ext>
            </a:extLst>
          </p:cNvPr>
          <p:cNvSpPr txBox="1"/>
          <p:nvPr/>
        </p:nvSpPr>
        <p:spPr>
          <a:xfrm>
            <a:off x="590385" y="1149894"/>
            <a:ext cx="10597568" cy="1708160"/>
          </a:xfrm>
          <a:prstGeom prst="rect">
            <a:avLst/>
          </a:prstGeom>
          <a:noFill/>
        </p:spPr>
        <p:txBody>
          <a:bodyPr wrap="square" rtlCol="0">
            <a:spAutoFit/>
          </a:bodyPr>
          <a:lstStyle/>
          <a:p>
            <a:pPr>
              <a:spcAft>
                <a:spcPts val="600"/>
              </a:spcAft>
            </a:pPr>
            <a:r>
              <a:rPr lang="en-US" sz="2000" b="1" dirty="0">
                <a:solidFill>
                  <a:srgbClr val="E96751"/>
                </a:solidFill>
              </a:rPr>
              <a:t>Protezione: </a:t>
            </a:r>
            <a:r>
              <a:rPr lang="en-US" sz="2000" dirty="0">
                <a:solidFill>
                  <a:srgbClr val="595959"/>
                </a:solidFill>
              </a:rPr>
              <a:t>l'assicurazione di protezione copre i danni alle vostre strutture (tende, capanne, ecc.), fondamentale se operate in zone a rischio (incendi boschivi o zone soggette ad alluvioni). </a:t>
            </a:r>
          </a:p>
          <a:p>
            <a:pPr>
              <a:spcAft>
                <a:spcPts val="600"/>
              </a:spcAft>
            </a:pPr>
            <a:r>
              <a:rPr lang="en-US" sz="2000" b="1" dirty="0">
                <a:solidFill>
                  <a:srgbClr val="E96751"/>
                </a:solidFill>
              </a:rPr>
              <a:t>Esempio: </a:t>
            </a:r>
            <a:r>
              <a:rPr lang="en-US" sz="2000" dirty="0">
                <a:solidFill>
                  <a:srgbClr val="595959"/>
                </a:solidFill>
              </a:rPr>
              <a:t>se un incendio in cucina causa danni e la chiusura per un mese, l'assicurazione può coprire le riparazioni e la perdita di reddito in quel periodo, invece di dover pagare interamente di tasca propria. </a:t>
            </a:r>
          </a:p>
        </p:txBody>
      </p:sp>
      <p:sp>
        <p:nvSpPr>
          <p:cNvPr id="3" name="Rectangle 2">
            <a:extLst>
              <a:ext uri="{FF2B5EF4-FFF2-40B4-BE49-F238E27FC236}">
                <a16:creationId xmlns:a16="http://schemas.microsoft.com/office/drawing/2014/main" id="{CC10959E-575F-F5B4-788B-1159A24F67E0}"/>
              </a:ext>
            </a:extLst>
          </p:cNvPr>
          <p:cNvSpPr/>
          <p:nvPr/>
        </p:nvSpPr>
        <p:spPr>
          <a:xfrm>
            <a:off x="529714" y="3562671"/>
            <a:ext cx="11122614" cy="2989257"/>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600" dirty="0"/>
          </a:p>
        </p:txBody>
      </p:sp>
      <p:sp>
        <p:nvSpPr>
          <p:cNvPr id="4" name="Freeform: Shape 3">
            <a:extLst>
              <a:ext uri="{FF2B5EF4-FFF2-40B4-BE49-F238E27FC236}">
                <a16:creationId xmlns:a16="http://schemas.microsoft.com/office/drawing/2014/main" id="{C27EBFA8-C7EA-CC9A-D793-05A1F8EA962E}"/>
              </a:ext>
            </a:extLst>
          </p:cNvPr>
          <p:cNvSpPr/>
          <p:nvPr/>
        </p:nvSpPr>
        <p:spPr>
          <a:xfrm>
            <a:off x="529714" y="3405994"/>
            <a:ext cx="4983580" cy="7677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5" name="TextBox 4">
            <a:extLst>
              <a:ext uri="{FF2B5EF4-FFF2-40B4-BE49-F238E27FC236}">
                <a16:creationId xmlns:a16="http://schemas.microsoft.com/office/drawing/2014/main" id="{02A29644-9698-38DE-E5D2-05CC0B48C1A1}"/>
              </a:ext>
            </a:extLst>
          </p:cNvPr>
          <p:cNvSpPr txBox="1"/>
          <p:nvPr/>
        </p:nvSpPr>
        <p:spPr>
          <a:xfrm>
            <a:off x="543568" y="3468257"/>
            <a:ext cx="4315303" cy="584775"/>
          </a:xfrm>
          <a:prstGeom prst="rect">
            <a:avLst/>
          </a:prstGeom>
          <a:noFill/>
        </p:spPr>
        <p:txBody>
          <a:bodyPr wrap="square" rtlCol="0">
            <a:spAutoFit/>
          </a:bodyPr>
          <a:lstStyle/>
          <a:p>
            <a:r>
              <a:rPr lang="en-US" sz="3200" b="1" dirty="0">
                <a:solidFill>
                  <a:schemeClr val="bg1"/>
                </a:solidFill>
              </a:rPr>
              <a:t>Rischi di mercato</a:t>
            </a:r>
            <a:endParaRPr lang="en-GB" sz="3200" b="1" dirty="0">
              <a:solidFill>
                <a:srgbClr val="616161"/>
              </a:solidFill>
            </a:endParaRPr>
          </a:p>
        </p:txBody>
      </p:sp>
      <p:sp>
        <p:nvSpPr>
          <p:cNvPr id="8" name="TextBox 7">
            <a:extLst>
              <a:ext uri="{FF2B5EF4-FFF2-40B4-BE49-F238E27FC236}">
                <a16:creationId xmlns:a16="http://schemas.microsoft.com/office/drawing/2014/main" id="{5A1F3213-E1C3-447A-B1B2-4F44E416D9A5}"/>
              </a:ext>
            </a:extLst>
          </p:cNvPr>
          <p:cNvSpPr txBox="1"/>
          <p:nvPr/>
        </p:nvSpPr>
        <p:spPr>
          <a:xfrm>
            <a:off x="590384" y="4180344"/>
            <a:ext cx="10032791" cy="1938992"/>
          </a:xfrm>
          <a:prstGeom prst="rect">
            <a:avLst/>
          </a:prstGeom>
          <a:noFill/>
        </p:spPr>
        <p:txBody>
          <a:bodyPr wrap="square" rtlCol="0">
            <a:spAutoFit/>
          </a:bodyPr>
          <a:lstStyle/>
          <a:p>
            <a:r>
              <a:rPr lang="en-IE" sz="2000" b="1" dirty="0">
                <a:solidFill>
                  <a:srgbClr val="E96751"/>
                </a:solidFill>
              </a:rPr>
              <a:t>Protezione: </a:t>
            </a:r>
            <a:r>
              <a:rPr lang="en-IE" sz="2000" dirty="0">
                <a:solidFill>
                  <a:srgbClr val="595959"/>
                </a:solidFill>
              </a:rPr>
              <a:t>per i rischi legati alla concorrenza</a:t>
            </a:r>
            <a:r>
              <a:rPr lang="en-US" sz="2000" dirty="0">
                <a:solidFill>
                  <a:srgbClr val="595959"/>
                </a:solidFill>
              </a:rPr>
              <a:t>, come un nuovo rivale, una contromisura potrebbe consistere </a:t>
            </a:r>
            <a:r>
              <a:rPr lang="en-IE" sz="2000" dirty="0">
                <a:solidFill>
                  <a:srgbClr val="595959"/>
                </a:solidFill>
              </a:rPr>
              <a:t>nel potenziare i vostri punti di forza (migliore servizio, esperienze locali) o nel marketing mirato ai clienti fedeli. </a:t>
            </a:r>
          </a:p>
          <a:p>
            <a:r>
              <a:rPr lang="en-IE" sz="2000" dirty="0">
                <a:solidFill>
                  <a:srgbClr val="595959"/>
                </a:solidFill>
              </a:rPr>
              <a:t>Considerate: </a:t>
            </a:r>
            <a:r>
              <a:rPr lang="en-US" sz="2000" i="1" dirty="0">
                <a:solidFill>
                  <a:srgbClr val="E96751"/>
                </a:solidFill>
              </a:rPr>
              <a:t>"Cosa succederebbe se </a:t>
            </a:r>
            <a:r>
              <a:rPr lang="en-US" sz="2000" b="1" i="1" dirty="0">
                <a:solidFill>
                  <a:srgbClr val="E96751"/>
                </a:solidFill>
              </a:rPr>
              <a:t>nelle vicinanze aprisse </a:t>
            </a:r>
            <a:r>
              <a:rPr lang="en-US" sz="2000" i="1" dirty="0">
                <a:solidFill>
                  <a:srgbClr val="E96751"/>
                </a:solidFill>
              </a:rPr>
              <a:t>un </a:t>
            </a:r>
            <a:r>
              <a:rPr lang="en-US" sz="2000" b="1" i="1" dirty="0">
                <a:solidFill>
                  <a:srgbClr val="E96751"/>
                </a:solidFill>
              </a:rPr>
              <a:t>nuovo hotel esclusivo </a:t>
            </a:r>
            <a:r>
              <a:rPr lang="en-US" sz="2000" i="1" dirty="0">
                <a:solidFill>
                  <a:srgbClr val="E96751"/>
                </a:solidFill>
              </a:rPr>
              <a:t>con tariffe più convenienti?" </a:t>
            </a:r>
            <a:r>
              <a:rPr lang="en-US" sz="2000" dirty="0">
                <a:solidFill>
                  <a:srgbClr val="595959"/>
                </a:solidFill>
              </a:rPr>
              <a:t>o </a:t>
            </a:r>
            <a:r>
              <a:rPr lang="en-US" sz="2000" i="1" dirty="0">
                <a:solidFill>
                  <a:srgbClr val="E96751"/>
                </a:solidFill>
              </a:rPr>
              <a:t>"Cosa succederebbe se </a:t>
            </a:r>
            <a:r>
              <a:rPr lang="en-US" sz="2000" b="1" i="1" dirty="0">
                <a:solidFill>
                  <a:srgbClr val="E96751"/>
                </a:solidFill>
              </a:rPr>
              <a:t>le normative sui viaggi cambiassero </a:t>
            </a:r>
            <a:r>
              <a:rPr lang="en-US" sz="2000" i="1" dirty="0">
                <a:solidFill>
                  <a:srgbClr val="E96751"/>
                </a:solidFill>
              </a:rPr>
              <a:t>(ad esempio, le regole sui visti o le rotte aeree) e il numero di ospiti diminuisse?" </a:t>
            </a:r>
          </a:p>
        </p:txBody>
      </p:sp>
    </p:spTree>
    <p:extLst>
      <p:ext uri="{BB962C8B-B14F-4D97-AF65-F5344CB8AC3E}">
        <p14:creationId xmlns:p14="http://schemas.microsoft.com/office/powerpoint/2010/main" val="1581284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765A3-C547-74FA-1569-14DF2D9CED9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BBEB51E-6964-D2A4-49E4-97C6C3C24500}"/>
              </a:ext>
            </a:extLst>
          </p:cNvPr>
          <p:cNvSpPr/>
          <p:nvPr/>
        </p:nvSpPr>
        <p:spPr>
          <a:xfrm>
            <a:off x="543569" y="462749"/>
            <a:ext cx="11122614" cy="3356215"/>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3600" dirty="0"/>
          </a:p>
        </p:txBody>
      </p:sp>
      <p:sp>
        <p:nvSpPr>
          <p:cNvPr id="7" name="Freeform: Shape 6">
            <a:extLst>
              <a:ext uri="{FF2B5EF4-FFF2-40B4-BE49-F238E27FC236}">
                <a16:creationId xmlns:a16="http://schemas.microsoft.com/office/drawing/2014/main" id="{359D2F10-D57C-BCC1-5593-216CEF423008}"/>
              </a:ext>
            </a:extLst>
          </p:cNvPr>
          <p:cNvSpPr/>
          <p:nvPr/>
        </p:nvSpPr>
        <p:spPr>
          <a:xfrm>
            <a:off x="543568" y="306072"/>
            <a:ext cx="5440781" cy="7677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4" name="TextBox 13">
            <a:extLst>
              <a:ext uri="{FF2B5EF4-FFF2-40B4-BE49-F238E27FC236}">
                <a16:creationId xmlns:a16="http://schemas.microsoft.com/office/drawing/2014/main" id="{24F71C79-D788-A1C1-1BF1-BF8060B5C0C3}"/>
              </a:ext>
            </a:extLst>
          </p:cNvPr>
          <p:cNvSpPr txBox="1"/>
          <p:nvPr/>
        </p:nvSpPr>
        <p:spPr>
          <a:xfrm>
            <a:off x="557422" y="368335"/>
            <a:ext cx="4673891" cy="584775"/>
          </a:xfrm>
          <a:prstGeom prst="rect">
            <a:avLst/>
          </a:prstGeom>
          <a:noFill/>
        </p:spPr>
        <p:txBody>
          <a:bodyPr wrap="square" rtlCol="0">
            <a:spAutoFit/>
          </a:bodyPr>
          <a:lstStyle/>
          <a:p>
            <a:r>
              <a:rPr lang="en-US" sz="3200" b="1" dirty="0">
                <a:solidFill>
                  <a:schemeClr val="bg1"/>
                </a:solidFill>
              </a:rPr>
              <a:t>Rischi esterni</a:t>
            </a:r>
          </a:p>
        </p:txBody>
      </p:sp>
      <p:sp>
        <p:nvSpPr>
          <p:cNvPr id="18" name="TextBox 17">
            <a:extLst>
              <a:ext uri="{FF2B5EF4-FFF2-40B4-BE49-F238E27FC236}">
                <a16:creationId xmlns:a16="http://schemas.microsoft.com/office/drawing/2014/main" id="{DF8F7CD0-0C92-9E69-E169-587182885BBA}"/>
              </a:ext>
            </a:extLst>
          </p:cNvPr>
          <p:cNvSpPr txBox="1"/>
          <p:nvPr/>
        </p:nvSpPr>
        <p:spPr>
          <a:xfrm>
            <a:off x="590385" y="1149894"/>
            <a:ext cx="10597568" cy="2308324"/>
          </a:xfrm>
          <a:prstGeom prst="rect">
            <a:avLst/>
          </a:prstGeom>
          <a:noFill/>
        </p:spPr>
        <p:txBody>
          <a:bodyPr wrap="square" rtlCol="0">
            <a:spAutoFit/>
          </a:bodyPr>
          <a:lstStyle/>
          <a:p>
            <a:r>
              <a:rPr lang="en-US" sz="2400" b="1" dirty="0">
                <a:solidFill>
                  <a:srgbClr val="E96751"/>
                </a:solidFill>
              </a:rPr>
              <a:t>Protezione </a:t>
            </a:r>
            <a:r>
              <a:rPr lang="en-US" sz="2400" dirty="0">
                <a:solidFill>
                  <a:srgbClr val="595959"/>
                </a:solidFill>
              </a:rPr>
              <a:t>da crisi economiche o sanitarie. Assegnare a ciascun rischio una probabilità e un impatto approssimativi. </a:t>
            </a:r>
          </a:p>
          <a:p>
            <a:endParaRPr lang="en-US" sz="2400" b="1" dirty="0">
              <a:solidFill>
                <a:srgbClr val="595959"/>
              </a:solidFill>
            </a:endParaRPr>
          </a:p>
          <a:p>
            <a:r>
              <a:rPr lang="en-US" sz="2400" b="1" dirty="0">
                <a:solidFill>
                  <a:srgbClr val="E96751"/>
                </a:solidFill>
              </a:rPr>
              <a:t>Ad esempio, </a:t>
            </a:r>
            <a:r>
              <a:rPr lang="en-US" sz="2400" dirty="0">
                <a:solidFill>
                  <a:srgbClr val="595959"/>
                </a:solidFill>
              </a:rPr>
              <a:t>una stagione fiacca peggiore del previsto è abbastanza probabile in un determinato momento e ha un impatto medio (perdita di entrate), mentre un disastro naturale che colpisce la tua zona potrebbe essere molto improbabile ma avere un impatto elevato. </a:t>
            </a:r>
          </a:p>
        </p:txBody>
      </p:sp>
    </p:spTree>
    <p:extLst>
      <p:ext uri="{BB962C8B-B14F-4D97-AF65-F5344CB8AC3E}">
        <p14:creationId xmlns:p14="http://schemas.microsoft.com/office/powerpoint/2010/main" val="339840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7FE2441-8A23-9D93-BDF0-3DC73E91D45F}"/>
              </a:ext>
            </a:extLst>
          </p:cNvPr>
          <p:cNvSpPr>
            <a:spLocks noGrp="1"/>
          </p:cNvSpPr>
          <p:nvPr>
            <p:ph type="body" sz="quarter" idx="23"/>
          </p:nvPr>
        </p:nvSpPr>
        <p:spPr>
          <a:xfrm>
            <a:off x="788657" y="4043809"/>
            <a:ext cx="10614687" cy="1248936"/>
          </a:xfrm>
        </p:spPr>
        <p:txBody>
          <a:bodyPr/>
          <a:lstStyle/>
          <a:p>
            <a:pPr algn="ctr">
              <a:spcAft>
                <a:spcPts val="600"/>
              </a:spcAft>
            </a:pPr>
            <a:r>
              <a:rPr lang="en-US" sz="2400" i="1" dirty="0">
                <a:solidFill>
                  <a:srgbClr val="E96751"/>
                </a:solidFill>
              </a:rPr>
              <a:t>Come posso pianificare </a:t>
            </a:r>
            <a:r>
              <a:rPr lang="en-US" sz="2400" b="1" i="1" dirty="0">
                <a:solidFill>
                  <a:srgbClr val="E96751"/>
                </a:solidFill>
              </a:rPr>
              <a:t>la salute finanziaria a lungo termine </a:t>
            </a:r>
            <a:r>
              <a:rPr lang="en-US" sz="2400" i="1" dirty="0">
                <a:solidFill>
                  <a:srgbClr val="E96751"/>
                </a:solidFill>
              </a:rPr>
              <a:t>e garantire che la mia attività rimanga redditizia in condizioni economiche mutevoli?</a:t>
            </a:r>
          </a:p>
          <a:p>
            <a:pPr algn="ctr">
              <a:spcAft>
                <a:spcPts val="600"/>
              </a:spcAft>
            </a:pPr>
            <a:r>
              <a:rPr lang="en-US" sz="2000" b="1" dirty="0">
                <a:solidFill>
                  <a:srgbClr val="595959"/>
                </a:solidFill>
              </a:rPr>
              <a:t>Obiettivo: </a:t>
            </a:r>
            <a:r>
              <a:rPr lang="en-US" sz="2000" dirty="0">
                <a:solidFill>
                  <a:srgbClr val="595959"/>
                </a:solidFill>
              </a:rPr>
              <a:t>costruire una strategia finanziaria sostenibile (piano) che garantisca alla tua struttura ricettiva di superare le sfide, crescere in modo redditizio e sostenere i tuoi obiettivi personali e professionali. Fornirti gli strumenti per creare una solida strategia finanziaria, tra cui la previsione del flusso di cassa, la costituzione di fondi di emergenza, il monitoraggio della redditività e la pianificazione dei reinvestimenti. Ciò favorisce la crescita a lungo termine, la fiducia degli investitori e la tranquillità.</a:t>
            </a:r>
            <a:endParaRPr lang="en-IE" sz="2000" dirty="0">
              <a:solidFill>
                <a:srgbClr val="595959"/>
              </a:solidFill>
            </a:endParaRPr>
          </a:p>
        </p:txBody>
      </p:sp>
      <p:sp>
        <p:nvSpPr>
          <p:cNvPr id="4" name="Text Placeholder 3">
            <a:extLst>
              <a:ext uri="{FF2B5EF4-FFF2-40B4-BE49-F238E27FC236}">
                <a16:creationId xmlns:a16="http://schemas.microsoft.com/office/drawing/2014/main" id="{D5086138-B536-687F-F09E-9A5883EA8168}"/>
              </a:ext>
            </a:extLst>
          </p:cNvPr>
          <p:cNvSpPr>
            <a:spLocks noGrp="1"/>
          </p:cNvSpPr>
          <p:nvPr>
            <p:ph type="body" sz="quarter" idx="18"/>
          </p:nvPr>
        </p:nvSpPr>
        <p:spPr>
          <a:xfrm>
            <a:off x="8329576" y="1992992"/>
            <a:ext cx="3588468" cy="1049221"/>
          </a:xfrm>
        </p:spPr>
        <p:txBody>
          <a:bodyPr/>
          <a:lstStyle/>
          <a:p>
            <a:pPr algn="r"/>
            <a:r>
              <a:rPr lang="en-IE" sz="3200" b="0" dirty="0"/>
              <a:t>Strategia finanziaria e redditività a lungo termine</a:t>
            </a:r>
          </a:p>
        </p:txBody>
      </p:sp>
      <p:sp>
        <p:nvSpPr>
          <p:cNvPr id="2" name="Text Placeholder 3">
            <a:extLst>
              <a:ext uri="{FF2B5EF4-FFF2-40B4-BE49-F238E27FC236}">
                <a16:creationId xmlns:a16="http://schemas.microsoft.com/office/drawing/2014/main" id="{D0C8FBC1-5281-FDD2-F8AE-8567CD68070E}"/>
              </a:ext>
            </a:extLst>
          </p:cNvPr>
          <p:cNvSpPr txBox="1">
            <a:spLocks/>
          </p:cNvSpPr>
          <p:nvPr/>
        </p:nvSpPr>
        <p:spPr>
          <a:xfrm>
            <a:off x="8329576" y="1252257"/>
            <a:ext cx="3588468" cy="1049221"/>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IE" sz="3600" dirty="0"/>
              <a:t>Salute finanziaria</a:t>
            </a:r>
            <a:endParaRPr lang="en-IE" sz="3600" b="0" dirty="0"/>
          </a:p>
        </p:txBody>
      </p:sp>
      <p:pic>
        <p:nvPicPr>
          <p:cNvPr id="10" name="Picture Placeholder 9" descr="Hands writing on papers and calculator&#10;&#10;AI-generated content may be incorrect.">
            <a:extLst>
              <a:ext uri="{FF2B5EF4-FFF2-40B4-BE49-F238E27FC236}">
                <a16:creationId xmlns:a16="http://schemas.microsoft.com/office/drawing/2014/main" id="{FFB8CA7B-078D-0AD0-4BD9-7426BEBCDC88}"/>
              </a:ext>
            </a:extLst>
          </p:cNvPr>
          <p:cNvPicPr>
            <a:picLocks noGrp="1" noChangeAspect="1"/>
          </p:cNvPicPr>
          <p:nvPr>
            <p:ph type="pic" sz="quarter" idx="22"/>
          </p:nvPr>
        </p:nvPicPr>
        <p:blipFill>
          <a:blip r:embed="rId2"/>
          <a:srcRect t="2981" b="2981"/>
          <a:stretch>
            <a:fillRect/>
          </a:stretch>
        </p:blipFill>
        <p:spPr>
          <a:xfrm>
            <a:off x="0" y="148453"/>
            <a:ext cx="8097183" cy="3923818"/>
          </a:xfrm>
        </p:spPr>
      </p:pic>
      <p:grpSp>
        <p:nvGrpSpPr>
          <p:cNvPr id="12" name="Group 11">
            <a:extLst>
              <a:ext uri="{FF2B5EF4-FFF2-40B4-BE49-F238E27FC236}">
                <a16:creationId xmlns:a16="http://schemas.microsoft.com/office/drawing/2014/main" id="{7848532B-823D-4E0F-709D-2A49DE25046B}"/>
              </a:ext>
            </a:extLst>
          </p:cNvPr>
          <p:cNvGrpSpPr/>
          <p:nvPr/>
        </p:nvGrpSpPr>
        <p:grpSpPr>
          <a:xfrm>
            <a:off x="10920313" y="97029"/>
            <a:ext cx="1081945" cy="1011723"/>
            <a:chOff x="1016000" y="1137920"/>
            <a:chExt cx="1016000" cy="1016000"/>
          </a:xfrm>
        </p:grpSpPr>
        <p:sp>
          <p:nvSpPr>
            <p:cNvPr id="13" name="Oval 12">
              <a:extLst>
                <a:ext uri="{FF2B5EF4-FFF2-40B4-BE49-F238E27FC236}">
                  <a16:creationId xmlns:a16="http://schemas.microsoft.com/office/drawing/2014/main" id="{6E426247-029F-37DA-A349-C27752452FA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00EC0485-EC10-60A9-1630-20AA29D6C920}"/>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44</a:t>
              </a:r>
            </a:p>
          </p:txBody>
        </p:sp>
      </p:grpSp>
    </p:spTree>
    <p:extLst>
      <p:ext uri="{BB962C8B-B14F-4D97-AF65-F5344CB8AC3E}">
        <p14:creationId xmlns:p14="http://schemas.microsoft.com/office/powerpoint/2010/main" val="183735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2A901-6746-653C-98A7-991229E7D113}"/>
            </a:ext>
          </a:extLst>
        </p:cNvPr>
        <p:cNvGrpSpPr/>
        <p:nvPr/>
      </p:nvGrpSpPr>
      <p:grpSpPr>
        <a:xfrm>
          <a:off x="0" y="0"/>
          <a:ext cx="0" cy="0"/>
          <a:chOff x="0" y="0"/>
          <a:chExt cx="0" cy="0"/>
        </a:xfrm>
      </p:grpSpPr>
      <p:pic>
        <p:nvPicPr>
          <p:cNvPr id="6" name="Picture Placeholder 5" descr="A person standing in a room with wood beams&#10;&#10;AI-generated content may be incorrect.">
            <a:extLst>
              <a:ext uri="{FF2B5EF4-FFF2-40B4-BE49-F238E27FC236}">
                <a16:creationId xmlns:a16="http://schemas.microsoft.com/office/drawing/2014/main" id="{071BEB6F-D630-263E-CF74-A9A9F9EDC0F1}"/>
              </a:ext>
            </a:extLst>
          </p:cNvPr>
          <p:cNvPicPr>
            <a:picLocks noGrp="1" noChangeAspect="1"/>
          </p:cNvPicPr>
          <p:nvPr>
            <p:ph type="pic" sz="quarter" idx="10"/>
          </p:nvPr>
        </p:nvPicPr>
        <p:blipFill>
          <a:blip r:embed="rId2"/>
          <a:srcRect t="12090" b="12090"/>
          <a:stretch>
            <a:fillRect/>
          </a:stretch>
        </p:blipFill>
        <p:spPr/>
      </p:pic>
      <p:sp>
        <p:nvSpPr>
          <p:cNvPr id="7" name="Text Placeholder 6">
            <a:extLst>
              <a:ext uri="{FF2B5EF4-FFF2-40B4-BE49-F238E27FC236}">
                <a16:creationId xmlns:a16="http://schemas.microsoft.com/office/drawing/2014/main" id="{5DB159AC-D132-B086-3B97-85E0B450FE25}"/>
              </a:ext>
            </a:extLst>
          </p:cNvPr>
          <p:cNvSpPr>
            <a:spLocks noGrp="1"/>
          </p:cNvSpPr>
          <p:nvPr>
            <p:ph type="body" sz="quarter" idx="16"/>
          </p:nvPr>
        </p:nvSpPr>
        <p:spPr>
          <a:xfrm>
            <a:off x="4295552" y="186544"/>
            <a:ext cx="7504847" cy="803654"/>
          </a:xfrm>
        </p:spPr>
        <p:txBody>
          <a:bodyPr/>
          <a:lstStyle/>
          <a:p>
            <a:r>
              <a:rPr lang="en-US" sz="3000" dirty="0"/>
              <a:t>Sostenibilità e solidità finanziaria a lungo termine</a:t>
            </a:r>
            <a:endParaRPr lang="en-IE" sz="3000" dirty="0"/>
          </a:p>
        </p:txBody>
      </p:sp>
      <p:sp>
        <p:nvSpPr>
          <p:cNvPr id="5" name="Text Placeholder 4">
            <a:extLst>
              <a:ext uri="{FF2B5EF4-FFF2-40B4-BE49-F238E27FC236}">
                <a16:creationId xmlns:a16="http://schemas.microsoft.com/office/drawing/2014/main" id="{D30B9DAD-37C4-135A-BEE7-F843B9598846}"/>
              </a:ext>
            </a:extLst>
          </p:cNvPr>
          <p:cNvSpPr>
            <a:spLocks noGrp="1"/>
          </p:cNvSpPr>
          <p:nvPr>
            <p:ph type="body" sz="quarter" idx="21"/>
          </p:nvPr>
        </p:nvSpPr>
        <p:spPr>
          <a:xfrm>
            <a:off x="4358306" y="1000599"/>
            <a:ext cx="6668282" cy="4530541"/>
          </a:xfrm>
        </p:spPr>
        <p:txBody>
          <a:bodyPr/>
          <a:lstStyle/>
          <a:p>
            <a:pPr>
              <a:spcAft>
                <a:spcPts val="2400"/>
              </a:spcAft>
            </a:pPr>
            <a:r>
              <a:rPr lang="en-US" sz="2400" dirty="0"/>
              <a:t>Con una gestione dei rischi adeguata, avrete reso il vostro modello di business più resiliente. </a:t>
            </a:r>
          </a:p>
          <a:p>
            <a:pPr>
              <a:spcAft>
                <a:spcPts val="2400"/>
              </a:spcAft>
            </a:pPr>
            <a:r>
              <a:rPr lang="en-US" sz="2400" dirty="0"/>
              <a:t>Il passo finale consiste nell'esaminare </a:t>
            </a:r>
            <a:r>
              <a:rPr lang="en-US" sz="2400" b="1" dirty="0"/>
              <a:t>la sostenibilità e il successo a lungo termine</a:t>
            </a:r>
            <a:r>
              <a:rPr lang="en-US" sz="2400" dirty="0"/>
              <a:t>, ovvero come mantenere la vostra impresa fiorente negli anni a venire. </a:t>
            </a:r>
          </a:p>
          <a:p>
            <a:pPr>
              <a:spcAft>
                <a:spcPts val="2400"/>
              </a:spcAft>
            </a:pPr>
            <a:r>
              <a:rPr lang="en-US" sz="2400" dirty="0"/>
              <a:t>Passiamo ora a sottolineare che una gestione oculata dei rischi e delle finanze getta le basi per operazioni sostenibili, che sono al centro della sezione conclusiva.</a:t>
            </a:r>
            <a:endParaRPr lang="en-IE" sz="2400" dirty="0">
              <a:solidFill>
                <a:srgbClr val="595959"/>
              </a:solidFill>
            </a:endParaRPr>
          </a:p>
        </p:txBody>
      </p:sp>
      <p:sp>
        <p:nvSpPr>
          <p:cNvPr id="8" name="Text Placeholder 7">
            <a:extLst>
              <a:ext uri="{FF2B5EF4-FFF2-40B4-BE49-F238E27FC236}">
                <a16:creationId xmlns:a16="http://schemas.microsoft.com/office/drawing/2014/main" id="{0421DE1A-854C-D08F-11DE-83606F3964D7}"/>
              </a:ext>
            </a:extLst>
          </p:cNvPr>
          <p:cNvSpPr>
            <a:spLocks noGrp="1"/>
          </p:cNvSpPr>
          <p:nvPr>
            <p:ph type="body" sz="quarter" idx="18"/>
          </p:nvPr>
        </p:nvSpPr>
        <p:spPr/>
        <p:txBody>
          <a:bodyPr/>
          <a:lstStyle/>
          <a:p>
            <a:r>
              <a:rPr lang="en-IE" b="0" dirty="0"/>
              <a:t>Sostenibilità finanziaria e ambientale</a:t>
            </a:r>
          </a:p>
        </p:txBody>
      </p:sp>
      <p:sp>
        <p:nvSpPr>
          <p:cNvPr id="4" name="Text Placeholder 3">
            <a:extLst>
              <a:ext uri="{FF2B5EF4-FFF2-40B4-BE49-F238E27FC236}">
                <a16:creationId xmlns:a16="http://schemas.microsoft.com/office/drawing/2014/main" id="{B410F62E-2E46-A70E-5557-CCB4AE8FCD96}"/>
              </a:ext>
            </a:extLst>
          </p:cNvPr>
          <p:cNvSpPr>
            <a:spLocks noGrp="1"/>
          </p:cNvSpPr>
          <p:nvPr>
            <p:ph type="body" sz="quarter" idx="19"/>
          </p:nvPr>
        </p:nvSpPr>
        <p:spPr>
          <a:xfrm>
            <a:off x="758692" y="2090541"/>
            <a:ext cx="2597067" cy="385564"/>
          </a:xfrm>
        </p:spPr>
        <p:txBody>
          <a:bodyPr/>
          <a:lstStyle/>
          <a:p>
            <a:pPr>
              <a:spcAft>
                <a:spcPts val="1200"/>
              </a:spcAft>
            </a:pPr>
            <a:r>
              <a:rPr lang="en-IE" dirty="0"/>
              <a:t>Viabilità a lungo termine</a:t>
            </a:r>
          </a:p>
          <a:p>
            <a:pPr>
              <a:spcAft>
                <a:spcPts val="1200"/>
              </a:spcAft>
            </a:pPr>
            <a:br>
              <a:rPr lang="en-US" dirty="0"/>
            </a:br>
            <a:endParaRPr lang="en-IE" dirty="0"/>
          </a:p>
        </p:txBody>
      </p:sp>
    </p:spTree>
    <p:extLst>
      <p:ext uri="{BB962C8B-B14F-4D97-AF65-F5344CB8AC3E}">
        <p14:creationId xmlns:p14="http://schemas.microsoft.com/office/powerpoint/2010/main" val="2178114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E622B-4DC8-C36F-F178-7A386C6F2E89}"/>
            </a:ext>
          </a:extLst>
        </p:cNvPr>
        <p:cNvGrpSpPr/>
        <p:nvPr/>
      </p:nvGrpSpPr>
      <p:grpSpPr>
        <a:xfrm>
          <a:off x="0" y="0"/>
          <a:ext cx="0" cy="0"/>
          <a:chOff x="0" y="0"/>
          <a:chExt cx="0" cy="0"/>
        </a:xfrm>
      </p:grpSpPr>
      <p:pic>
        <p:nvPicPr>
          <p:cNvPr id="6" name="Picture Placeholder 5" descr="A person standing in a room with wood beams&#10;&#10;AI-generated content may be incorrect.">
            <a:extLst>
              <a:ext uri="{FF2B5EF4-FFF2-40B4-BE49-F238E27FC236}">
                <a16:creationId xmlns:a16="http://schemas.microsoft.com/office/drawing/2014/main" id="{8C501C38-F79D-D5DF-65C3-F1CAD0B99D02}"/>
              </a:ext>
            </a:extLst>
          </p:cNvPr>
          <p:cNvPicPr>
            <a:picLocks noGrp="1" noChangeAspect="1"/>
          </p:cNvPicPr>
          <p:nvPr>
            <p:ph type="pic" sz="quarter" idx="10"/>
          </p:nvPr>
        </p:nvPicPr>
        <p:blipFill>
          <a:blip r:embed="rId2"/>
          <a:srcRect t="12090" b="12090"/>
          <a:stretch>
            <a:fillRect/>
          </a:stretch>
        </p:blipFill>
        <p:spPr/>
      </p:pic>
      <p:sp>
        <p:nvSpPr>
          <p:cNvPr id="7" name="Text Placeholder 6">
            <a:extLst>
              <a:ext uri="{FF2B5EF4-FFF2-40B4-BE49-F238E27FC236}">
                <a16:creationId xmlns:a16="http://schemas.microsoft.com/office/drawing/2014/main" id="{327CFA4B-E1E2-E686-2E5C-4B04E26EA40B}"/>
              </a:ext>
            </a:extLst>
          </p:cNvPr>
          <p:cNvSpPr>
            <a:spLocks noGrp="1"/>
          </p:cNvSpPr>
          <p:nvPr>
            <p:ph type="body" sz="quarter" idx="16"/>
          </p:nvPr>
        </p:nvSpPr>
        <p:spPr>
          <a:xfrm>
            <a:off x="4295552" y="186544"/>
            <a:ext cx="7504847" cy="803654"/>
          </a:xfrm>
        </p:spPr>
        <p:txBody>
          <a:bodyPr/>
          <a:lstStyle/>
          <a:p>
            <a:r>
              <a:rPr lang="en-US" sz="3000" dirty="0"/>
              <a:t>Sostenibilità e salute finanziaria a lungo termine</a:t>
            </a:r>
            <a:endParaRPr lang="en-IE" sz="3000" dirty="0"/>
          </a:p>
        </p:txBody>
      </p:sp>
      <p:sp>
        <p:nvSpPr>
          <p:cNvPr id="5" name="Text Placeholder 4">
            <a:extLst>
              <a:ext uri="{FF2B5EF4-FFF2-40B4-BE49-F238E27FC236}">
                <a16:creationId xmlns:a16="http://schemas.microsoft.com/office/drawing/2014/main" id="{2D870D10-F87C-9628-E2B6-D1B11F285A49}"/>
              </a:ext>
            </a:extLst>
          </p:cNvPr>
          <p:cNvSpPr>
            <a:spLocks noGrp="1"/>
          </p:cNvSpPr>
          <p:nvPr>
            <p:ph type="body" sz="quarter" idx="21"/>
          </p:nvPr>
        </p:nvSpPr>
        <p:spPr>
          <a:xfrm>
            <a:off x="4295552" y="1435496"/>
            <a:ext cx="6838612" cy="4530541"/>
          </a:xfrm>
        </p:spPr>
        <p:txBody>
          <a:bodyPr/>
          <a:lstStyle/>
          <a:p>
            <a:pPr>
              <a:spcAft>
                <a:spcPts val="2400"/>
              </a:spcAft>
            </a:pPr>
            <a:r>
              <a:rPr lang="en-US" sz="2000" dirty="0">
                <a:solidFill>
                  <a:srgbClr val="595959"/>
                </a:solidFill>
              </a:rPr>
              <a:t>Questa sezione conclusiva riassume tutti gli argomenti trattati e offre una </a:t>
            </a:r>
            <a:r>
              <a:rPr lang="en-US" sz="2000" b="1" dirty="0">
                <a:solidFill>
                  <a:srgbClr val="595959"/>
                </a:solidFill>
              </a:rPr>
              <a:t>visione d'insieme sul successo duraturo</a:t>
            </a:r>
            <a:r>
              <a:rPr lang="en-US" sz="2000" dirty="0">
                <a:solidFill>
                  <a:srgbClr val="595959"/>
                </a:solidFill>
              </a:rPr>
              <a:t>. </a:t>
            </a:r>
          </a:p>
          <a:p>
            <a:pPr>
              <a:spcAft>
                <a:spcPts val="2400"/>
              </a:spcAft>
            </a:pPr>
            <a:r>
              <a:rPr lang="en-US" sz="2000" dirty="0">
                <a:solidFill>
                  <a:srgbClr val="595959"/>
                </a:solidFill>
              </a:rPr>
              <a:t>Discutiamo di "sostenibilità" in due sensi: </a:t>
            </a:r>
            <a:r>
              <a:rPr lang="en-US" sz="2000" b="1" dirty="0">
                <a:solidFill>
                  <a:srgbClr val="595959"/>
                </a:solidFill>
              </a:rPr>
              <a:t>sostenibilità finanziaria </a:t>
            </a:r>
            <a:r>
              <a:rPr lang="en-US" sz="2000" dirty="0">
                <a:solidFill>
                  <a:srgbClr val="595959"/>
                </a:solidFill>
              </a:rPr>
              <a:t>(redditività costante e capacità di reinvestire nella propria attività) e </a:t>
            </a:r>
            <a:r>
              <a:rPr lang="en-US" sz="2000" b="1" dirty="0">
                <a:solidFill>
                  <a:srgbClr val="595959"/>
                </a:solidFill>
              </a:rPr>
              <a:t>sostenibilità ambientale</a:t>
            </a:r>
            <a:r>
              <a:rPr lang="en-US" sz="2000" dirty="0">
                <a:solidFill>
                  <a:srgbClr val="595959"/>
                </a:solidFill>
              </a:rPr>
              <a:t>, che è molto importante nel turismo alternativo e può anche rafforzare il successo finanziario.</a:t>
            </a:r>
          </a:p>
          <a:p>
            <a:pPr>
              <a:spcAft>
                <a:spcPts val="2400"/>
              </a:spcAft>
            </a:pPr>
            <a:r>
              <a:rPr lang="en-US" sz="2000" i="1" dirty="0">
                <a:solidFill>
                  <a:srgbClr val="E96751"/>
                </a:solidFill>
              </a:rPr>
              <a:t>La sostenibilità ambientale è trattata nella Sezione 12.</a:t>
            </a:r>
          </a:p>
          <a:p>
            <a:pPr>
              <a:spcAft>
                <a:spcPts val="2400"/>
              </a:spcAft>
            </a:pPr>
            <a:r>
              <a:rPr lang="en-US" sz="2000" b="1" dirty="0">
                <a:solidFill>
                  <a:srgbClr val="EC7C69"/>
                </a:solidFill>
              </a:rPr>
              <a:t>È essenziale notare che un'attività finanziariamente sostenibile guadagna regolarmente più di quanto spende, si adatta ai cambiamenti e pianifica la crescita. </a:t>
            </a:r>
            <a:endParaRPr lang="en-IE" sz="2000" dirty="0">
              <a:solidFill>
                <a:srgbClr val="EC7C69"/>
              </a:solidFill>
            </a:endParaRPr>
          </a:p>
        </p:txBody>
      </p:sp>
      <p:sp>
        <p:nvSpPr>
          <p:cNvPr id="8" name="Text Placeholder 7">
            <a:extLst>
              <a:ext uri="{FF2B5EF4-FFF2-40B4-BE49-F238E27FC236}">
                <a16:creationId xmlns:a16="http://schemas.microsoft.com/office/drawing/2014/main" id="{A8C8E564-946F-CBA3-7705-D79BB855E16C}"/>
              </a:ext>
            </a:extLst>
          </p:cNvPr>
          <p:cNvSpPr>
            <a:spLocks noGrp="1"/>
          </p:cNvSpPr>
          <p:nvPr>
            <p:ph type="body" sz="quarter" idx="18"/>
          </p:nvPr>
        </p:nvSpPr>
        <p:spPr/>
        <p:txBody>
          <a:bodyPr/>
          <a:lstStyle/>
          <a:p>
            <a:r>
              <a:rPr lang="en-IE" b="0" dirty="0"/>
              <a:t>Sostenibilità finanziaria e ambientale</a:t>
            </a:r>
          </a:p>
        </p:txBody>
      </p:sp>
      <p:sp>
        <p:nvSpPr>
          <p:cNvPr id="4" name="Text Placeholder 3">
            <a:extLst>
              <a:ext uri="{FF2B5EF4-FFF2-40B4-BE49-F238E27FC236}">
                <a16:creationId xmlns:a16="http://schemas.microsoft.com/office/drawing/2014/main" id="{6750DDD2-C52D-9E66-9006-FF42E4F41505}"/>
              </a:ext>
            </a:extLst>
          </p:cNvPr>
          <p:cNvSpPr>
            <a:spLocks noGrp="1"/>
          </p:cNvSpPr>
          <p:nvPr>
            <p:ph type="body" sz="quarter" idx="19"/>
          </p:nvPr>
        </p:nvSpPr>
        <p:spPr>
          <a:xfrm>
            <a:off x="758692" y="2090541"/>
            <a:ext cx="2597067" cy="385564"/>
          </a:xfrm>
        </p:spPr>
        <p:txBody>
          <a:bodyPr/>
          <a:lstStyle/>
          <a:p>
            <a:pPr>
              <a:spcAft>
                <a:spcPts val="1200"/>
              </a:spcAft>
            </a:pPr>
            <a:r>
              <a:rPr lang="en-IE" dirty="0"/>
              <a:t>Viabilità a lungo termine</a:t>
            </a:r>
          </a:p>
          <a:p>
            <a:pPr>
              <a:spcAft>
                <a:spcPts val="1200"/>
              </a:spcAft>
            </a:pPr>
            <a:br>
              <a:rPr lang="en-US" dirty="0"/>
            </a:br>
            <a:endParaRPr lang="en-IE" dirty="0"/>
          </a:p>
        </p:txBody>
      </p:sp>
    </p:spTree>
    <p:extLst>
      <p:ext uri="{BB962C8B-B14F-4D97-AF65-F5344CB8AC3E}">
        <p14:creationId xmlns:p14="http://schemas.microsoft.com/office/powerpoint/2010/main" val="217933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DFD24-FBF0-AE24-A4DF-BC919AFE4134}"/>
            </a:ext>
          </a:extLst>
        </p:cNvPr>
        <p:cNvGrpSpPr/>
        <p:nvPr/>
      </p:nvGrpSpPr>
      <p:grpSpPr>
        <a:xfrm>
          <a:off x="0" y="0"/>
          <a:ext cx="0" cy="0"/>
          <a:chOff x="0" y="0"/>
          <a:chExt cx="0" cy="0"/>
        </a:xfrm>
      </p:grpSpPr>
      <p:pic>
        <p:nvPicPr>
          <p:cNvPr id="6" name="Picture Placeholder 5" descr="A group of people working on a project&#10;&#10;AI-generated content may be incorrect.">
            <a:extLst>
              <a:ext uri="{FF2B5EF4-FFF2-40B4-BE49-F238E27FC236}">
                <a16:creationId xmlns:a16="http://schemas.microsoft.com/office/drawing/2014/main" id="{6199D953-66F8-517F-2818-45782F444D08}"/>
              </a:ext>
            </a:extLst>
          </p:cNvPr>
          <p:cNvPicPr>
            <a:picLocks noGrp="1" noChangeAspect="1"/>
          </p:cNvPicPr>
          <p:nvPr>
            <p:ph type="pic" sz="quarter" idx="10"/>
          </p:nvPr>
        </p:nvPicPr>
        <p:blipFill>
          <a:blip r:embed="rId2"/>
          <a:srcRect t="7352" b="7352"/>
          <a:stretch>
            <a:fillRect/>
          </a:stretch>
        </p:blipFill>
        <p:spPr/>
      </p:pic>
      <p:sp>
        <p:nvSpPr>
          <p:cNvPr id="5" name="Text Placeholder 4">
            <a:extLst>
              <a:ext uri="{FF2B5EF4-FFF2-40B4-BE49-F238E27FC236}">
                <a16:creationId xmlns:a16="http://schemas.microsoft.com/office/drawing/2014/main" id="{C1D80BC6-29AD-780C-3A43-FE414213B9A9}"/>
              </a:ext>
            </a:extLst>
          </p:cNvPr>
          <p:cNvSpPr>
            <a:spLocks noGrp="1"/>
          </p:cNvSpPr>
          <p:nvPr>
            <p:ph type="body" sz="quarter" idx="21"/>
          </p:nvPr>
        </p:nvSpPr>
        <p:spPr>
          <a:xfrm>
            <a:off x="4427035" y="766646"/>
            <a:ext cx="6734024" cy="4530541"/>
          </a:xfrm>
        </p:spPr>
        <p:txBody>
          <a:bodyPr/>
          <a:lstStyle/>
          <a:p>
            <a:pPr>
              <a:spcAft>
                <a:spcPts val="2400"/>
              </a:spcAft>
            </a:pPr>
            <a:r>
              <a:rPr lang="en-US" sz="2000" dirty="0">
                <a:solidFill>
                  <a:srgbClr val="595959"/>
                </a:solidFill>
              </a:rPr>
              <a:t>Ciò significa applicare continuamente quanto appreso, compreso l'aggiornamento dei budget, l'adeguamento dei prezzi in risposta ai cambiamenti del mercato, la gestione efficiente dei costi e il mantenimento di strategie di rischio efficaci. </a:t>
            </a:r>
          </a:p>
          <a:p>
            <a:pPr>
              <a:spcAft>
                <a:spcPts val="2400"/>
              </a:spcAft>
            </a:pPr>
            <a:r>
              <a:rPr lang="en-US" sz="2000" dirty="0">
                <a:solidFill>
                  <a:srgbClr val="595959"/>
                </a:solidFill>
              </a:rPr>
              <a:t>È importante </a:t>
            </a:r>
            <a:r>
              <a:rPr lang="en-US" sz="2000" dirty="0" err="1">
                <a:solidFill>
                  <a:srgbClr val="595959"/>
                </a:solidFill>
              </a:rPr>
              <a:t>sottolineare</a:t>
            </a:r>
            <a:r>
              <a:rPr lang="en-US" sz="2000" dirty="0">
                <a:solidFill>
                  <a:srgbClr val="595959"/>
                </a:solidFill>
              </a:rPr>
              <a:t> che nel mercato turistico moderno </a:t>
            </a:r>
            <a:r>
              <a:rPr lang="en-US" sz="2000" b="1" dirty="0">
                <a:solidFill>
                  <a:srgbClr val="595959"/>
                </a:solidFill>
              </a:rPr>
              <a:t>l'ecosostenibilità e la redditività finanziaria spesso vanno di pari passo</a:t>
            </a:r>
            <a:r>
              <a:rPr lang="en-US" sz="2000" dirty="0">
                <a:solidFill>
                  <a:srgbClr val="595959"/>
                </a:solidFill>
              </a:rPr>
              <a:t>.</a:t>
            </a:r>
          </a:p>
          <a:p>
            <a:pPr>
              <a:spcAft>
                <a:spcPts val="2400"/>
              </a:spcAft>
            </a:pPr>
            <a:r>
              <a:rPr lang="en-US" sz="2000" dirty="0">
                <a:solidFill>
                  <a:srgbClr val="595959"/>
                </a:solidFill>
              </a:rPr>
              <a:t>L'adozione di pratiche sostenibili può ridurre i costi operativi e attirare un maggior numero di ospiti. </a:t>
            </a:r>
          </a:p>
          <a:p>
            <a:pPr>
              <a:spcAft>
                <a:spcPts val="2400"/>
              </a:spcAft>
            </a:pPr>
            <a:r>
              <a:rPr lang="en-US" sz="2000" b="1" dirty="0">
                <a:solidFill>
                  <a:srgbClr val="E96751"/>
                </a:solidFill>
              </a:rPr>
              <a:t>Ad esempio, </a:t>
            </a:r>
            <a:r>
              <a:rPr lang="en-US" sz="2000" dirty="0">
                <a:solidFill>
                  <a:srgbClr val="595959"/>
                </a:solidFill>
              </a:rPr>
              <a:t>l'installazione di pannelli solari o di sistemi di raccolta dell'acqua piovana può ridurre nel tempo le bollette e </a:t>
            </a:r>
            <a:r>
              <a:rPr lang="en-US" sz="2000" i="1" dirty="0">
                <a:solidFill>
                  <a:srgbClr val="595959"/>
                </a:solidFill>
              </a:rPr>
              <a:t>consentire di ottenere crediti d'imposta o incentivi</a:t>
            </a:r>
            <a:r>
              <a:rPr lang="en-US" sz="2000" dirty="0">
                <a:solidFill>
                  <a:srgbClr val="595959"/>
                </a:solidFill>
              </a:rPr>
              <a:t>. </a:t>
            </a:r>
          </a:p>
        </p:txBody>
      </p:sp>
      <p:sp>
        <p:nvSpPr>
          <p:cNvPr id="8" name="Text Placeholder 7">
            <a:extLst>
              <a:ext uri="{FF2B5EF4-FFF2-40B4-BE49-F238E27FC236}">
                <a16:creationId xmlns:a16="http://schemas.microsoft.com/office/drawing/2014/main" id="{8B1EB164-C05D-3136-0560-CE7551F35427}"/>
              </a:ext>
            </a:extLst>
          </p:cNvPr>
          <p:cNvSpPr>
            <a:spLocks noGrp="1"/>
          </p:cNvSpPr>
          <p:nvPr>
            <p:ph type="body" sz="quarter" idx="18"/>
          </p:nvPr>
        </p:nvSpPr>
        <p:spPr>
          <a:xfrm>
            <a:off x="675021" y="3392026"/>
            <a:ext cx="2893974" cy="1049221"/>
          </a:xfrm>
        </p:spPr>
        <p:txBody>
          <a:bodyPr/>
          <a:lstStyle/>
          <a:p>
            <a:r>
              <a:rPr lang="en-IE" b="0" dirty="0"/>
              <a:t>Eco-sostenibilità e sostenibilità finanziaria vanno di pari passo</a:t>
            </a:r>
          </a:p>
        </p:txBody>
      </p:sp>
      <p:sp>
        <p:nvSpPr>
          <p:cNvPr id="4" name="Text Placeholder 3">
            <a:extLst>
              <a:ext uri="{FF2B5EF4-FFF2-40B4-BE49-F238E27FC236}">
                <a16:creationId xmlns:a16="http://schemas.microsoft.com/office/drawing/2014/main" id="{121848A2-3045-A2BF-DA5B-C44DF2E063AE}"/>
              </a:ext>
            </a:extLst>
          </p:cNvPr>
          <p:cNvSpPr>
            <a:spLocks noGrp="1"/>
          </p:cNvSpPr>
          <p:nvPr>
            <p:ph type="body" sz="quarter" idx="19"/>
          </p:nvPr>
        </p:nvSpPr>
        <p:spPr>
          <a:xfrm>
            <a:off x="758692" y="2090541"/>
            <a:ext cx="2597067" cy="385564"/>
          </a:xfrm>
        </p:spPr>
        <p:txBody>
          <a:bodyPr/>
          <a:lstStyle/>
          <a:p>
            <a:pPr>
              <a:spcAft>
                <a:spcPts val="1200"/>
              </a:spcAft>
            </a:pPr>
            <a:r>
              <a:rPr lang="en-IE" dirty="0"/>
              <a:t>Redditività a lungo termine</a:t>
            </a:r>
          </a:p>
          <a:p>
            <a:pPr>
              <a:spcAft>
                <a:spcPts val="1200"/>
              </a:spcAft>
            </a:pPr>
            <a:br>
              <a:rPr lang="en-US" dirty="0"/>
            </a:br>
            <a:endParaRPr lang="en-IE" dirty="0"/>
          </a:p>
        </p:txBody>
      </p:sp>
    </p:spTree>
    <p:extLst>
      <p:ext uri="{BB962C8B-B14F-4D97-AF65-F5344CB8AC3E}">
        <p14:creationId xmlns:p14="http://schemas.microsoft.com/office/powerpoint/2010/main" val="378580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FF0A0-3EF2-293A-7EC9-9177B677B4B5}"/>
            </a:ext>
          </a:extLst>
        </p:cNvPr>
        <p:cNvGrpSpPr/>
        <p:nvPr/>
      </p:nvGrpSpPr>
      <p:grpSpPr>
        <a:xfrm>
          <a:off x="0" y="0"/>
          <a:ext cx="0" cy="0"/>
          <a:chOff x="0" y="0"/>
          <a:chExt cx="0" cy="0"/>
        </a:xfrm>
      </p:grpSpPr>
      <p:pic>
        <p:nvPicPr>
          <p:cNvPr id="6" name="Picture Placeholder 5" descr="A group of people working on a project&#10;&#10;AI-generated content may be incorrect.">
            <a:extLst>
              <a:ext uri="{FF2B5EF4-FFF2-40B4-BE49-F238E27FC236}">
                <a16:creationId xmlns:a16="http://schemas.microsoft.com/office/drawing/2014/main" id="{3912EFCF-7C09-5E5C-67C5-1289F8EA337F}"/>
              </a:ext>
            </a:extLst>
          </p:cNvPr>
          <p:cNvPicPr>
            <a:picLocks noGrp="1" noChangeAspect="1"/>
          </p:cNvPicPr>
          <p:nvPr>
            <p:ph type="pic" sz="quarter" idx="10"/>
          </p:nvPr>
        </p:nvPicPr>
        <p:blipFill>
          <a:blip r:embed="rId2"/>
          <a:srcRect t="7352" b="7352"/>
          <a:stretch>
            <a:fillRect/>
          </a:stretch>
        </p:blipFill>
        <p:spPr/>
      </p:pic>
      <p:sp>
        <p:nvSpPr>
          <p:cNvPr id="5" name="Text Placeholder 4">
            <a:extLst>
              <a:ext uri="{FF2B5EF4-FFF2-40B4-BE49-F238E27FC236}">
                <a16:creationId xmlns:a16="http://schemas.microsoft.com/office/drawing/2014/main" id="{BDBAE84D-2AAE-D904-EC23-134FBF62BBCF}"/>
              </a:ext>
            </a:extLst>
          </p:cNvPr>
          <p:cNvSpPr>
            <a:spLocks noGrp="1"/>
          </p:cNvSpPr>
          <p:nvPr>
            <p:ph type="body" sz="quarter" idx="21"/>
          </p:nvPr>
        </p:nvSpPr>
        <p:spPr>
          <a:xfrm>
            <a:off x="4427035" y="542528"/>
            <a:ext cx="6734024" cy="4530541"/>
          </a:xfrm>
        </p:spPr>
        <p:txBody>
          <a:bodyPr/>
          <a:lstStyle/>
          <a:p>
            <a:pPr>
              <a:spcAft>
                <a:spcPts val="2400"/>
              </a:spcAft>
            </a:pPr>
            <a:r>
              <a:rPr lang="en-US" sz="2400" dirty="0">
                <a:solidFill>
                  <a:srgbClr val="595959"/>
                </a:solidFill>
              </a:rPr>
              <a:t>Allo stesso modo, </a:t>
            </a:r>
            <a:r>
              <a:rPr lang="en-US" sz="2400" b="1" dirty="0">
                <a:solidFill>
                  <a:srgbClr val="595959"/>
                </a:solidFill>
              </a:rPr>
              <a:t>gli alloggi eco-compatibili godono spesso di una maggiore domanda e fedeltà da parte degli ospiti</a:t>
            </a:r>
            <a:r>
              <a:rPr lang="en-US" sz="2400" dirty="0">
                <a:solidFill>
                  <a:srgbClr val="595959"/>
                </a:solidFill>
              </a:rPr>
              <a:t>, rafforzando così i ricavi. </a:t>
            </a:r>
          </a:p>
          <a:p>
            <a:pPr>
              <a:spcAft>
                <a:spcPts val="2400"/>
              </a:spcAft>
            </a:pPr>
            <a:r>
              <a:rPr lang="en-US" sz="2400" dirty="0">
                <a:solidFill>
                  <a:srgbClr val="595959"/>
                </a:solidFill>
              </a:rPr>
              <a:t>Gli studi hanno dimostrato che le strutture sostenibili tendono ad avere costi operativi inferiori e una maggiore attrattiva per gli ospiti, il che a sua volta ne migliora </a:t>
            </a:r>
            <a:r>
              <a:rPr lang="en-US" sz="2400" dirty="0">
                <a:solidFill>
                  <a:srgbClr val="EC7C69"/>
                </a:solidFill>
                <a:hlinkClick r:id="rId3">
                  <a:extLst>
                    <a:ext uri="{A12FA001-AC4F-418D-AE19-62706E023703}">
                      <ahyp:hlinkClr xmlns:ahyp="http://schemas.microsoft.com/office/drawing/2018/hyperlinkcolor" val="tx"/>
                    </a:ext>
                  </a:extLst>
                </a:hlinkClick>
              </a:rPr>
              <a:t>i risultati</a:t>
            </a:r>
            <a:r>
              <a:rPr lang="en-US" sz="2400" dirty="0">
                <a:solidFill>
                  <a:srgbClr val="595959"/>
                </a:solidFill>
              </a:rPr>
              <a:t> finanziari</a:t>
            </a:r>
            <a:r>
              <a:rPr lang="en-US" sz="2400" dirty="0"/>
              <a:t>. </a:t>
            </a:r>
          </a:p>
          <a:p>
            <a:pPr>
              <a:spcAft>
                <a:spcPts val="2400"/>
              </a:spcAft>
            </a:pPr>
            <a:r>
              <a:rPr lang="en-US" sz="2400" dirty="0">
                <a:solidFill>
                  <a:srgbClr val="595959"/>
                </a:solidFill>
              </a:rPr>
              <a:t>Incoraggiamo i proprietari a perseguire obiettivi di sostenibilità, come l'efficienza energetica (per risparmiare denaro), l'approvvigionamento locale o le iniziative comunitarie (per migliorare il marchio e potenzialmente ottenere il sostegno della comunità), e ad ottenere certificazioni ecologiche che possano giustificare prezzi più elevati. </a:t>
            </a:r>
          </a:p>
        </p:txBody>
      </p:sp>
      <p:sp>
        <p:nvSpPr>
          <p:cNvPr id="8" name="Text Placeholder 7">
            <a:extLst>
              <a:ext uri="{FF2B5EF4-FFF2-40B4-BE49-F238E27FC236}">
                <a16:creationId xmlns:a16="http://schemas.microsoft.com/office/drawing/2014/main" id="{B89C4316-B955-B3A2-9077-737700D1C99E}"/>
              </a:ext>
            </a:extLst>
          </p:cNvPr>
          <p:cNvSpPr>
            <a:spLocks noGrp="1"/>
          </p:cNvSpPr>
          <p:nvPr>
            <p:ph type="body" sz="quarter" idx="18"/>
          </p:nvPr>
        </p:nvSpPr>
        <p:spPr>
          <a:xfrm>
            <a:off x="675021" y="3392026"/>
            <a:ext cx="2893974" cy="1049221"/>
          </a:xfrm>
        </p:spPr>
        <p:txBody>
          <a:bodyPr/>
          <a:lstStyle/>
          <a:p>
            <a:r>
              <a:rPr lang="en-IE" b="0" dirty="0"/>
              <a:t>Eco-sostenibilità e risultati finanziari vanno di pari passo</a:t>
            </a:r>
          </a:p>
        </p:txBody>
      </p:sp>
      <p:sp>
        <p:nvSpPr>
          <p:cNvPr id="4" name="Text Placeholder 3">
            <a:extLst>
              <a:ext uri="{FF2B5EF4-FFF2-40B4-BE49-F238E27FC236}">
                <a16:creationId xmlns:a16="http://schemas.microsoft.com/office/drawing/2014/main" id="{47C65908-D261-04FB-A540-47C28B75296C}"/>
              </a:ext>
            </a:extLst>
          </p:cNvPr>
          <p:cNvSpPr>
            <a:spLocks noGrp="1"/>
          </p:cNvSpPr>
          <p:nvPr>
            <p:ph type="body" sz="quarter" idx="19"/>
          </p:nvPr>
        </p:nvSpPr>
        <p:spPr>
          <a:xfrm>
            <a:off x="758692" y="2090541"/>
            <a:ext cx="2597067" cy="385564"/>
          </a:xfrm>
        </p:spPr>
        <p:txBody>
          <a:bodyPr/>
          <a:lstStyle/>
          <a:p>
            <a:pPr>
              <a:spcAft>
                <a:spcPts val="1200"/>
              </a:spcAft>
            </a:pPr>
            <a:r>
              <a:rPr lang="en-IE" dirty="0"/>
              <a:t>Redditività a lungo termine</a:t>
            </a:r>
          </a:p>
          <a:p>
            <a:pPr>
              <a:spcAft>
                <a:spcPts val="1200"/>
              </a:spcAft>
            </a:pPr>
            <a:br>
              <a:rPr lang="en-US" dirty="0"/>
            </a:br>
            <a:endParaRPr lang="en-IE" dirty="0"/>
          </a:p>
        </p:txBody>
      </p:sp>
    </p:spTree>
    <p:extLst>
      <p:ext uri="{BB962C8B-B14F-4D97-AF65-F5344CB8AC3E}">
        <p14:creationId xmlns:p14="http://schemas.microsoft.com/office/powerpoint/2010/main" val="542207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522699A-7210-8394-C074-3FB5C3BE445B}"/>
              </a:ext>
            </a:extLst>
          </p:cNvPr>
          <p:cNvSpPr>
            <a:spLocks noGrp="1"/>
          </p:cNvSpPr>
          <p:nvPr>
            <p:ph type="body" sz="quarter" idx="18"/>
          </p:nvPr>
        </p:nvSpPr>
        <p:spPr>
          <a:xfrm>
            <a:off x="569582" y="1434207"/>
            <a:ext cx="10614687" cy="3499183"/>
          </a:xfrm>
        </p:spPr>
        <p:txBody>
          <a:bodyPr/>
          <a:lstStyle/>
          <a:p>
            <a:pPr>
              <a:spcAft>
                <a:spcPts val="600"/>
              </a:spcAft>
            </a:pPr>
            <a:r>
              <a:rPr lang="en-US" sz="2400" dirty="0"/>
              <a:t>Una </a:t>
            </a:r>
            <a:r>
              <a:rPr lang="en-US" sz="2400" b="1" dirty="0"/>
              <a:t>strategia finanziaria </a:t>
            </a:r>
            <a:r>
              <a:rPr lang="en-US" sz="2400" dirty="0"/>
              <a:t>è essenzialmente un </a:t>
            </a:r>
            <a:r>
              <a:rPr lang="en-US" sz="2400" b="1" dirty="0"/>
              <a:t>piano di gestione del denaro </a:t>
            </a:r>
            <a:r>
              <a:rPr lang="en-US" sz="2400" dirty="0"/>
              <a:t>per i tuoi obiettivi aziendali. Risponde alle domande:</a:t>
            </a:r>
          </a:p>
          <a:p>
            <a:pPr>
              <a:spcAft>
                <a:spcPts val="600"/>
              </a:spcAft>
            </a:pPr>
            <a:endParaRPr lang="en-US" sz="2400" dirty="0"/>
          </a:p>
          <a:p>
            <a:pPr>
              <a:spcAft>
                <a:spcPts val="600"/>
              </a:spcAft>
            </a:pPr>
            <a:r>
              <a:rPr lang="en-US" sz="3600" dirty="0"/>
              <a:t> </a:t>
            </a:r>
            <a:r>
              <a:rPr lang="en-US" sz="3600" i="1" dirty="0">
                <a:solidFill>
                  <a:srgbClr val="E96751"/>
                </a:solidFill>
              </a:rPr>
              <a:t>"Dove dovremmo investire il nostro denaro per raggiungere al meglio i nostri obiettivi?"</a:t>
            </a:r>
            <a:r>
              <a:rPr lang="en-US" sz="3600" dirty="0">
                <a:solidFill>
                  <a:srgbClr val="E96751"/>
                </a:solidFill>
              </a:rPr>
              <a:t> </a:t>
            </a:r>
          </a:p>
          <a:p>
            <a:pPr>
              <a:spcAft>
                <a:spcPts val="600"/>
              </a:spcAft>
            </a:pPr>
            <a:r>
              <a:rPr lang="en-US" sz="3600" dirty="0">
                <a:solidFill>
                  <a:srgbClr val="E96751"/>
                </a:solidFill>
              </a:rPr>
              <a:t>e </a:t>
            </a:r>
          </a:p>
          <a:p>
            <a:pPr>
              <a:spcAft>
                <a:spcPts val="600"/>
              </a:spcAft>
            </a:pPr>
            <a:r>
              <a:rPr lang="en-US" sz="3600" i="1" dirty="0">
                <a:solidFill>
                  <a:srgbClr val="E96751"/>
                </a:solidFill>
              </a:rPr>
              <a:t>"Come finanzieremo i nostri piani?"</a:t>
            </a:r>
            <a:r>
              <a:rPr lang="en-US" sz="3600" dirty="0">
                <a:solidFill>
                  <a:srgbClr val="E96751"/>
                </a:solidFill>
              </a:rPr>
              <a:t> </a:t>
            </a:r>
          </a:p>
          <a:p>
            <a:pPr>
              <a:spcAft>
                <a:spcPts val="600"/>
              </a:spcAft>
            </a:pPr>
            <a:endParaRPr lang="en-US" sz="2400" b="1" dirty="0">
              <a:solidFill>
                <a:srgbClr val="E96751"/>
              </a:solidFill>
            </a:endParaRPr>
          </a:p>
          <a:p>
            <a:pPr>
              <a:spcAft>
                <a:spcPts val="600"/>
              </a:spcAft>
            </a:pPr>
            <a:r>
              <a:rPr lang="en-US" sz="2400" dirty="0"/>
              <a:t>Questa strategia copre in genere le decisioni relative a spese, risparmi, investimenti e finanziamenti.</a:t>
            </a:r>
            <a:endParaRPr lang="en-IE" sz="2400" dirty="0"/>
          </a:p>
        </p:txBody>
      </p:sp>
      <p:sp>
        <p:nvSpPr>
          <p:cNvPr id="9" name="Text Placeholder 8">
            <a:extLst>
              <a:ext uri="{FF2B5EF4-FFF2-40B4-BE49-F238E27FC236}">
                <a16:creationId xmlns:a16="http://schemas.microsoft.com/office/drawing/2014/main" id="{54A76644-7A0E-3DDD-EAB8-20661F51FF09}"/>
              </a:ext>
            </a:extLst>
          </p:cNvPr>
          <p:cNvSpPr>
            <a:spLocks noGrp="1"/>
          </p:cNvSpPr>
          <p:nvPr>
            <p:ph type="body" sz="quarter" idx="16"/>
          </p:nvPr>
        </p:nvSpPr>
        <p:spPr>
          <a:xfrm>
            <a:off x="569582" y="167853"/>
            <a:ext cx="10614687" cy="803654"/>
          </a:xfrm>
        </p:spPr>
        <p:txBody>
          <a:bodyPr/>
          <a:lstStyle/>
          <a:p>
            <a:r>
              <a:rPr lang="en-US" dirty="0"/>
              <a:t>Che cos'è una strategia finanziaria?</a:t>
            </a:r>
          </a:p>
          <a:p>
            <a:endParaRPr lang="en-IE" dirty="0"/>
          </a:p>
        </p:txBody>
      </p:sp>
      <p:sp>
        <p:nvSpPr>
          <p:cNvPr id="11" name="Text Placeholder 10">
            <a:extLst>
              <a:ext uri="{FF2B5EF4-FFF2-40B4-BE49-F238E27FC236}">
                <a16:creationId xmlns:a16="http://schemas.microsoft.com/office/drawing/2014/main" id="{FC74AE55-3BFB-0B6E-765D-4044A715BBBD}"/>
              </a:ext>
            </a:extLst>
          </p:cNvPr>
          <p:cNvSpPr>
            <a:spLocks noGrp="1"/>
          </p:cNvSpPr>
          <p:nvPr>
            <p:ph type="body" sz="quarter" idx="19"/>
          </p:nvPr>
        </p:nvSpPr>
        <p:spPr>
          <a:xfrm>
            <a:off x="569582" y="775367"/>
            <a:ext cx="10614687" cy="803654"/>
          </a:xfrm>
        </p:spPr>
        <p:txBody>
          <a:bodyPr/>
          <a:lstStyle/>
          <a:p>
            <a:r>
              <a:rPr lang="en-IE" b="0" i="1" dirty="0"/>
              <a:t>Il tuo piano di gestione finanziaria!</a:t>
            </a:r>
          </a:p>
        </p:txBody>
      </p:sp>
    </p:spTree>
    <p:extLst>
      <p:ext uri="{BB962C8B-B14F-4D97-AF65-F5344CB8AC3E}">
        <p14:creationId xmlns:p14="http://schemas.microsoft.com/office/powerpoint/2010/main" val="2978211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BD836-26B9-AA3E-C22D-42F8528F7A6F}"/>
            </a:ext>
          </a:extLst>
        </p:cNvPr>
        <p:cNvGrpSpPr/>
        <p:nvPr/>
      </p:nvGrpSpPr>
      <p:grpSpPr>
        <a:xfrm>
          <a:off x="0" y="0"/>
          <a:ext cx="0" cy="0"/>
          <a:chOff x="0" y="0"/>
          <a:chExt cx="0" cy="0"/>
        </a:xfrm>
      </p:grpSpPr>
      <p:pic>
        <p:nvPicPr>
          <p:cNvPr id="51" name="Picture Placeholder 50" descr="A house with a glass door&#10;&#10;AI-generated content may be incorrect.">
            <a:extLst>
              <a:ext uri="{FF2B5EF4-FFF2-40B4-BE49-F238E27FC236}">
                <a16:creationId xmlns:a16="http://schemas.microsoft.com/office/drawing/2014/main" id="{D4997289-B092-6339-C9B5-DA3E72ED90F0}"/>
              </a:ext>
            </a:extLst>
          </p:cNvPr>
          <p:cNvPicPr>
            <a:picLocks noGrp="1" noChangeAspect="1"/>
          </p:cNvPicPr>
          <p:nvPr>
            <p:ph type="pic" sz="quarter" idx="67"/>
          </p:nvPr>
        </p:nvPicPr>
        <p:blipFill>
          <a:blip r:embed="rId2"/>
          <a:srcRect t="-2836" b="18666"/>
          <a:stretch>
            <a:fillRect/>
          </a:stretch>
        </p:blipFill>
        <p:spPr>
          <a:xfrm>
            <a:off x="540029" y="0"/>
            <a:ext cx="2654458" cy="3351213"/>
          </a:xfrm>
        </p:spPr>
      </p:pic>
      <p:sp>
        <p:nvSpPr>
          <p:cNvPr id="30" name="Text Placeholder 32">
            <a:extLst>
              <a:ext uri="{FF2B5EF4-FFF2-40B4-BE49-F238E27FC236}">
                <a16:creationId xmlns:a16="http://schemas.microsoft.com/office/drawing/2014/main" id="{3D410AE1-63E7-5E68-8802-66E32E4BF875}"/>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Gestione dei rischi e protezione della tua attività </a:t>
            </a:r>
          </a:p>
          <a:p>
            <a:pPr lvl="0" algn="ctr">
              <a:lnSpc>
                <a:spcPct val="100000"/>
              </a:lnSpc>
              <a:spcAft>
                <a:spcPts val="600"/>
              </a:spcAft>
            </a:pPr>
            <a:endParaRPr lang="en-US" sz="2400" b="0" dirty="0">
              <a:solidFill>
                <a:schemeClr val="bg1"/>
              </a:solidFill>
            </a:endParaRPr>
          </a:p>
        </p:txBody>
      </p:sp>
      <p:cxnSp>
        <p:nvCxnSpPr>
          <p:cNvPr id="32" name="Straight Connector 31">
            <a:extLst>
              <a:ext uri="{FF2B5EF4-FFF2-40B4-BE49-F238E27FC236}">
                <a16:creationId xmlns:a16="http://schemas.microsoft.com/office/drawing/2014/main" id="{34A93EE7-0C73-05C9-96D5-D3CDAB137E1C}"/>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32">
            <a:extLst>
              <a:ext uri="{FF2B5EF4-FFF2-40B4-BE49-F238E27FC236}">
                <a16:creationId xmlns:a16="http://schemas.microsoft.com/office/drawing/2014/main" id="{DA1EECC2-FEE8-1C0B-9A93-A30670E0371C}"/>
              </a:ext>
            </a:extLst>
          </p:cNvPr>
          <p:cNvSpPr txBox="1">
            <a:spLocks/>
          </p:cNvSpPr>
          <p:nvPr/>
        </p:nvSpPr>
        <p:spPr>
          <a:xfrm>
            <a:off x="3753316" y="129894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05</a:t>
            </a:r>
            <a:endParaRPr lang="en-US" dirty="0"/>
          </a:p>
        </p:txBody>
      </p:sp>
      <p:cxnSp>
        <p:nvCxnSpPr>
          <p:cNvPr id="36" name="Straight Connector 35">
            <a:extLst>
              <a:ext uri="{FF2B5EF4-FFF2-40B4-BE49-F238E27FC236}">
                <a16:creationId xmlns:a16="http://schemas.microsoft.com/office/drawing/2014/main" id="{71D110A6-48E0-56EE-3AD7-C78DF87377DF}"/>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F4F8DAB-9031-26E9-828F-539AFF7F6CFA}"/>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 Placeholder 23">
            <a:extLst>
              <a:ext uri="{FF2B5EF4-FFF2-40B4-BE49-F238E27FC236}">
                <a16:creationId xmlns:a16="http://schemas.microsoft.com/office/drawing/2014/main" id="{33A48BE7-62E1-2C17-B8CF-E40261803888}"/>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Crediti fotografici: </a:t>
            </a:r>
            <a:endParaRPr lang="en-US" dirty="0"/>
          </a:p>
        </p:txBody>
      </p:sp>
      <p:sp>
        <p:nvSpPr>
          <p:cNvPr id="44" name="Text Placeholder 32">
            <a:extLst>
              <a:ext uri="{FF2B5EF4-FFF2-40B4-BE49-F238E27FC236}">
                <a16:creationId xmlns:a16="http://schemas.microsoft.com/office/drawing/2014/main" id="{BD895258-0A0C-30F2-F2B5-0AF4F244F931}"/>
              </a:ext>
            </a:extLst>
          </p:cNvPr>
          <p:cNvSpPr txBox="1">
            <a:spLocks/>
          </p:cNvSpPr>
          <p:nvPr/>
        </p:nvSpPr>
        <p:spPr>
          <a:xfrm>
            <a:off x="1020812" y="3862826"/>
            <a:ext cx="222247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Sezione 11</a:t>
            </a:r>
          </a:p>
        </p:txBody>
      </p:sp>
      <p:sp>
        <p:nvSpPr>
          <p:cNvPr id="45" name="Text Placeholder 32">
            <a:extLst>
              <a:ext uri="{FF2B5EF4-FFF2-40B4-BE49-F238E27FC236}">
                <a16:creationId xmlns:a16="http://schemas.microsoft.com/office/drawing/2014/main" id="{420CABEC-ABA0-5013-0D6F-C00342D81FDF}"/>
              </a:ext>
            </a:extLst>
          </p:cNvPr>
          <p:cNvSpPr txBox="1">
            <a:spLocks/>
          </p:cNvSpPr>
          <p:nvPr/>
        </p:nvSpPr>
        <p:spPr>
          <a:xfrm>
            <a:off x="4484440" y="1440781"/>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Sezione </a:t>
            </a:r>
          </a:p>
        </p:txBody>
      </p:sp>
      <p:sp>
        <p:nvSpPr>
          <p:cNvPr id="46" name="Text Placeholder 32">
            <a:extLst>
              <a:ext uri="{FF2B5EF4-FFF2-40B4-BE49-F238E27FC236}">
                <a16:creationId xmlns:a16="http://schemas.microsoft.com/office/drawing/2014/main" id="{A3D6D036-04C1-3204-616E-1BD2C762634A}"/>
              </a:ext>
            </a:extLst>
          </p:cNvPr>
          <p:cNvSpPr txBox="1">
            <a:spLocks/>
          </p:cNvSpPr>
          <p:nvPr/>
        </p:nvSpPr>
        <p:spPr>
          <a:xfrm>
            <a:off x="7657348" y="3834123"/>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Sezione </a:t>
            </a:r>
          </a:p>
        </p:txBody>
      </p:sp>
      <p:sp>
        <p:nvSpPr>
          <p:cNvPr id="47" name="Text Placeholder 16">
            <a:extLst>
              <a:ext uri="{FF2B5EF4-FFF2-40B4-BE49-F238E27FC236}">
                <a16:creationId xmlns:a16="http://schemas.microsoft.com/office/drawing/2014/main" id="{D90EEA5E-A82F-7CB6-45A9-3D0B39647C7D}"/>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E96751"/>
                </a:solidFill>
              </a:rPr>
              <a:t>INDICE</a:t>
            </a:r>
          </a:p>
        </p:txBody>
      </p:sp>
      <p:sp>
        <p:nvSpPr>
          <p:cNvPr id="4" name="Freeform 28">
            <a:extLst>
              <a:ext uri="{FF2B5EF4-FFF2-40B4-BE49-F238E27FC236}">
                <a16:creationId xmlns:a16="http://schemas.microsoft.com/office/drawing/2014/main" id="{1E697026-AE8F-D673-AE5B-98E9A3C2DFB5}"/>
              </a:ext>
            </a:extLst>
          </p:cNvPr>
          <p:cNvSpPr/>
          <p:nvPr/>
        </p:nvSpPr>
        <p:spPr>
          <a:xfrm>
            <a:off x="-15515" y="175448"/>
            <a:ext cx="11643661" cy="111542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16">
            <a:extLst>
              <a:ext uri="{FF2B5EF4-FFF2-40B4-BE49-F238E27FC236}">
                <a16:creationId xmlns:a16="http://schemas.microsoft.com/office/drawing/2014/main" id="{30179D8D-410A-5B5C-0A15-754F9ED00405}"/>
              </a:ext>
            </a:extLst>
          </p:cNvPr>
          <p:cNvSpPr txBox="1">
            <a:spLocks/>
          </p:cNvSpPr>
          <p:nvPr/>
        </p:nvSpPr>
        <p:spPr>
          <a:xfrm>
            <a:off x="448808" y="158322"/>
            <a:ext cx="10973347"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4000" b="1" dirty="0">
                <a:solidFill>
                  <a:schemeClr val="bg1"/>
                </a:solidFill>
              </a:rPr>
              <a:t>Modulo 8 </a:t>
            </a:r>
            <a:r>
              <a:rPr lang="en-US" dirty="0">
                <a:solidFill>
                  <a:schemeClr val="bg1"/>
                </a:solidFill>
              </a:rPr>
              <a:t>Gettare le basi finanziarie per un'attività ricettiva redditizia</a:t>
            </a:r>
            <a:endParaRPr lang="en-GB" dirty="0">
              <a:solidFill>
                <a:schemeClr val="bg1"/>
              </a:solidFill>
            </a:endParaRPr>
          </a:p>
        </p:txBody>
      </p:sp>
    </p:spTree>
    <p:extLst>
      <p:ext uri="{BB962C8B-B14F-4D97-AF65-F5344CB8AC3E}">
        <p14:creationId xmlns:p14="http://schemas.microsoft.com/office/powerpoint/2010/main" val="4251914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F11DB-F6EA-E332-3A50-50835F3AA9F8}"/>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3728C4F-4716-6A5F-18D9-74994B178F19}"/>
              </a:ext>
            </a:extLst>
          </p:cNvPr>
          <p:cNvSpPr/>
          <p:nvPr/>
        </p:nvSpPr>
        <p:spPr>
          <a:xfrm>
            <a:off x="304800" y="4410635"/>
            <a:ext cx="11668125" cy="2279512"/>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A0F43935-B63C-44C0-7FB5-1840BEFB70DD}"/>
              </a:ext>
            </a:extLst>
          </p:cNvPr>
          <p:cNvSpPr>
            <a:spLocks noGrp="1"/>
          </p:cNvSpPr>
          <p:nvPr>
            <p:ph type="body" sz="quarter" idx="18"/>
          </p:nvPr>
        </p:nvSpPr>
        <p:spPr>
          <a:xfrm>
            <a:off x="569582" y="1434207"/>
            <a:ext cx="10614687" cy="3499183"/>
          </a:xfrm>
        </p:spPr>
        <p:txBody>
          <a:bodyPr/>
          <a:lstStyle/>
          <a:p>
            <a:pPr>
              <a:spcAft>
                <a:spcPts val="600"/>
              </a:spcAft>
            </a:pPr>
            <a:r>
              <a:rPr lang="en-US" sz="2000" dirty="0"/>
              <a:t>Questa strategia coprirà in genere le decisioni relative a spese, risparmi, investimenti e finanziamenti.</a:t>
            </a:r>
          </a:p>
          <a:p>
            <a:pPr>
              <a:spcAft>
                <a:spcPts val="600"/>
              </a:spcAft>
            </a:pPr>
            <a:r>
              <a:rPr lang="en-US" sz="2000" dirty="0"/>
              <a:t>In termini pratici, una strategia finanziaria per la tua attività ricettiva includerà aspetti quali </a:t>
            </a:r>
            <a:r>
              <a:rPr lang="en-US" sz="2000" b="1" dirty="0"/>
              <a:t>decisioni di investimento, decisioni di finanziamento, gestione dei costi e strategie di determinazione dei prezzi. </a:t>
            </a:r>
          </a:p>
          <a:p>
            <a:pPr>
              <a:spcAft>
                <a:spcPts val="600"/>
              </a:spcAft>
            </a:pPr>
            <a:r>
              <a:rPr lang="en-US" sz="2000" dirty="0"/>
              <a:t>In breve, la strategia finanziaria è </a:t>
            </a:r>
            <a:r>
              <a:rPr lang="en-US" sz="2000" b="1" dirty="0"/>
              <a:t>la</a:t>
            </a:r>
            <a:r>
              <a:rPr lang="en-US" sz="2000" dirty="0"/>
              <a:t> vostra </a:t>
            </a:r>
            <a:r>
              <a:rPr lang="en-US" sz="2000" b="1" dirty="0"/>
              <a:t>guida per il processo decisionale</a:t>
            </a:r>
            <a:r>
              <a:rPr lang="en-US" sz="2000" dirty="0"/>
              <a:t>. Ogni volta che dovete affrontare una scelta finanziaria, fate riferimento a questa strategia. </a:t>
            </a:r>
          </a:p>
          <a:p>
            <a:pPr>
              <a:spcAft>
                <a:spcPts val="600"/>
              </a:spcAft>
            </a:pPr>
            <a:endParaRPr lang="en-US" sz="2000" dirty="0"/>
          </a:p>
          <a:p>
            <a:pPr>
              <a:spcAft>
                <a:spcPts val="600"/>
              </a:spcAft>
            </a:pPr>
            <a:endParaRPr lang="en-US" sz="2000" dirty="0"/>
          </a:p>
          <a:p>
            <a:pPr>
              <a:spcAft>
                <a:spcPts val="600"/>
              </a:spcAft>
            </a:pPr>
            <a:r>
              <a:rPr lang="en-US" sz="2400" b="1" dirty="0">
                <a:solidFill>
                  <a:schemeClr val="bg1"/>
                </a:solidFill>
              </a:rPr>
              <a:t>Esempio: </a:t>
            </a:r>
            <a:r>
              <a:rPr lang="en-US" sz="2000" b="1" i="1" dirty="0">
                <a:solidFill>
                  <a:schemeClr val="bg1"/>
                </a:solidFill>
              </a:rPr>
              <a:t>dovreste assumere un altro dipendente? </a:t>
            </a:r>
            <a:r>
              <a:rPr lang="en-US" sz="2000" dirty="0">
                <a:solidFill>
                  <a:schemeClr val="bg1"/>
                </a:solidFill>
              </a:rPr>
              <a:t>La vostra strategia finanziaria (basata sui vostri obiettivi e sul vostro budget) vi indicherà se ciò è fattibile ora o in un secondo momento. </a:t>
            </a:r>
          </a:p>
          <a:p>
            <a:pPr>
              <a:spcAft>
                <a:spcPts val="600"/>
              </a:spcAft>
            </a:pPr>
            <a:r>
              <a:rPr lang="en-US" sz="2000" b="1" dirty="0">
                <a:solidFill>
                  <a:schemeClr val="bg1"/>
                </a:solidFill>
              </a:rPr>
              <a:t>Esempio: </a:t>
            </a:r>
            <a:r>
              <a:rPr lang="en-US" sz="2000" b="1" i="1" dirty="0">
                <a:solidFill>
                  <a:schemeClr val="bg1"/>
                </a:solidFill>
              </a:rPr>
              <a:t>dovresti reinvestire i guadagni o conservare il denaro? </a:t>
            </a:r>
            <a:r>
              <a:rPr lang="en-US" sz="2000" dirty="0">
                <a:solidFill>
                  <a:schemeClr val="bg1"/>
                </a:solidFill>
              </a:rPr>
              <a:t>La strategia chiarisce le priorità (magari reinvestire se l'obiettivo è la crescita, o risparmiare se l'obiettivo è costruire una rete di sicurezza).</a:t>
            </a:r>
          </a:p>
          <a:p>
            <a:endParaRPr lang="en-IE" sz="2000" dirty="0"/>
          </a:p>
        </p:txBody>
      </p:sp>
      <p:sp>
        <p:nvSpPr>
          <p:cNvPr id="9" name="Text Placeholder 8">
            <a:extLst>
              <a:ext uri="{FF2B5EF4-FFF2-40B4-BE49-F238E27FC236}">
                <a16:creationId xmlns:a16="http://schemas.microsoft.com/office/drawing/2014/main" id="{3803CE72-AC2D-A17F-361F-59E247AE69F7}"/>
              </a:ext>
            </a:extLst>
          </p:cNvPr>
          <p:cNvSpPr>
            <a:spLocks noGrp="1"/>
          </p:cNvSpPr>
          <p:nvPr>
            <p:ph type="body" sz="quarter" idx="16"/>
          </p:nvPr>
        </p:nvSpPr>
        <p:spPr>
          <a:xfrm>
            <a:off x="569582" y="167853"/>
            <a:ext cx="10614687" cy="803654"/>
          </a:xfrm>
        </p:spPr>
        <p:txBody>
          <a:bodyPr/>
          <a:lstStyle/>
          <a:p>
            <a:r>
              <a:rPr lang="en-US" dirty="0"/>
              <a:t>Che cos'è una strategia finanziaria?</a:t>
            </a:r>
          </a:p>
          <a:p>
            <a:endParaRPr lang="en-IE" dirty="0"/>
          </a:p>
        </p:txBody>
      </p:sp>
      <p:sp>
        <p:nvSpPr>
          <p:cNvPr id="11" name="Text Placeholder 10">
            <a:extLst>
              <a:ext uri="{FF2B5EF4-FFF2-40B4-BE49-F238E27FC236}">
                <a16:creationId xmlns:a16="http://schemas.microsoft.com/office/drawing/2014/main" id="{4781674D-B346-A330-9B5F-54E217521431}"/>
              </a:ext>
            </a:extLst>
          </p:cNvPr>
          <p:cNvSpPr>
            <a:spLocks noGrp="1"/>
          </p:cNvSpPr>
          <p:nvPr>
            <p:ph type="body" sz="quarter" idx="19"/>
          </p:nvPr>
        </p:nvSpPr>
        <p:spPr>
          <a:xfrm>
            <a:off x="569582" y="775367"/>
            <a:ext cx="10614687" cy="803654"/>
          </a:xfrm>
        </p:spPr>
        <p:txBody>
          <a:bodyPr/>
          <a:lstStyle/>
          <a:p>
            <a:r>
              <a:rPr lang="en-IE" b="0" i="1" dirty="0"/>
              <a:t>Il tuo piano di gestione del denaro!</a:t>
            </a:r>
          </a:p>
        </p:txBody>
      </p:sp>
    </p:spTree>
    <p:extLst>
      <p:ext uri="{BB962C8B-B14F-4D97-AF65-F5344CB8AC3E}">
        <p14:creationId xmlns:p14="http://schemas.microsoft.com/office/powerpoint/2010/main" val="3842259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stack of paper money on a pile of coins&#10;&#10;AI-generated content may be incorrect.">
            <a:extLst>
              <a:ext uri="{FF2B5EF4-FFF2-40B4-BE49-F238E27FC236}">
                <a16:creationId xmlns:a16="http://schemas.microsoft.com/office/drawing/2014/main" id="{FDF24C89-3B77-13D5-AAFC-4868C1B75131}"/>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6E71B4A5-0CB1-E0A4-DC7A-C4CF700C2F05}"/>
              </a:ext>
            </a:extLst>
          </p:cNvPr>
          <p:cNvSpPr>
            <a:spLocks noGrp="1"/>
          </p:cNvSpPr>
          <p:nvPr>
            <p:ph type="body" sz="quarter" idx="21"/>
          </p:nvPr>
        </p:nvSpPr>
        <p:spPr>
          <a:xfrm>
            <a:off x="4728881" y="210834"/>
            <a:ext cx="6369425" cy="4530541"/>
          </a:xfrm>
        </p:spPr>
        <p:txBody>
          <a:bodyPr/>
          <a:lstStyle/>
          <a:p>
            <a:pPr>
              <a:spcAft>
                <a:spcPts val="1200"/>
              </a:spcAft>
            </a:pPr>
            <a:r>
              <a:rPr lang="en-US" sz="2000" dirty="0"/>
              <a:t>Tutte le imprese sono esposte a rischi finanziari. Una gestione finanziaria efficace consiste </a:t>
            </a:r>
            <a:r>
              <a:rPr lang="en-US" sz="2000" b="1" dirty="0"/>
              <a:t>nell'identificare i rischi potenziali e pianificare come affrontarli</a:t>
            </a:r>
            <a:r>
              <a:rPr lang="en-US" sz="2000" dirty="0"/>
              <a:t>. </a:t>
            </a:r>
          </a:p>
          <a:p>
            <a:pPr>
              <a:spcAft>
                <a:spcPts val="1200"/>
              </a:spcAft>
            </a:pPr>
            <a:r>
              <a:rPr lang="en-US" sz="2000" dirty="0"/>
              <a:t>Nel settore degli alloggi turistici alternativi, alcuni rischi finanziari comuni includono:</a:t>
            </a:r>
          </a:p>
          <a:p>
            <a:pPr>
              <a:spcAft>
                <a:spcPts val="1200"/>
              </a:spcAft>
            </a:pPr>
            <a:endParaRPr lang="en-US" sz="2000" dirty="0"/>
          </a:p>
          <a:p>
            <a:pPr>
              <a:spcAft>
                <a:spcPts val="1200"/>
              </a:spcAft>
            </a:pPr>
            <a:r>
              <a:rPr lang="en-US" sz="2400" b="1" dirty="0">
                <a:solidFill>
                  <a:srgbClr val="EC7C69"/>
                </a:solidFill>
              </a:rPr>
              <a:t>Carenza di liquidità: </a:t>
            </a:r>
            <a:r>
              <a:rPr lang="en-US" sz="2000" b="1" dirty="0"/>
              <a:t>cali stagionali o eventi imprevisti </a:t>
            </a:r>
            <a:r>
              <a:rPr lang="en-US" sz="2000" dirty="0"/>
              <a:t>(come un improvviso divieto di viaggio o una pandemia) potrebbero prosciugare le prenotazioni per un certo periodo. </a:t>
            </a:r>
          </a:p>
          <a:p>
            <a:pPr>
              <a:spcAft>
                <a:spcPts val="1200"/>
              </a:spcAft>
            </a:pPr>
            <a:r>
              <a:rPr lang="en-US" sz="2000" dirty="0"/>
              <a:t>Questo rischio è particolarmente elevato nel settore turistico: potreste sperimentare un improvviso passaggio dal pieno occupazione a quasi zero a causa di fattori al di fuori del vostro controllo. Se non siete preparati, potreste ritrovarvi senza liquidità. </a:t>
            </a:r>
          </a:p>
          <a:p>
            <a:pPr>
              <a:spcAft>
                <a:spcPts val="1200"/>
              </a:spcAft>
            </a:pPr>
            <a:endParaRPr lang="en-IE" sz="2000" dirty="0"/>
          </a:p>
        </p:txBody>
      </p:sp>
      <p:sp>
        <p:nvSpPr>
          <p:cNvPr id="9" name="Text Placeholder 8">
            <a:extLst>
              <a:ext uri="{FF2B5EF4-FFF2-40B4-BE49-F238E27FC236}">
                <a16:creationId xmlns:a16="http://schemas.microsoft.com/office/drawing/2014/main" id="{C3764104-9052-71DC-6353-B1E84D061990}"/>
              </a:ext>
            </a:extLst>
          </p:cNvPr>
          <p:cNvSpPr>
            <a:spLocks noGrp="1"/>
          </p:cNvSpPr>
          <p:nvPr>
            <p:ph type="body" sz="quarter" idx="18"/>
          </p:nvPr>
        </p:nvSpPr>
        <p:spPr>
          <a:xfrm>
            <a:off x="443988" y="3393152"/>
            <a:ext cx="3277854" cy="1049221"/>
          </a:xfrm>
        </p:spPr>
        <p:txBody>
          <a:bodyPr/>
          <a:lstStyle/>
          <a:p>
            <a:r>
              <a:rPr lang="en-IE" sz="2400" b="0" dirty="0"/>
              <a:t>Flusso di cassa, spese impreviste e fluttuazioni di mercato</a:t>
            </a:r>
          </a:p>
        </p:txBody>
      </p:sp>
      <p:sp>
        <p:nvSpPr>
          <p:cNvPr id="10" name="Text Placeholder 9">
            <a:extLst>
              <a:ext uri="{FF2B5EF4-FFF2-40B4-BE49-F238E27FC236}">
                <a16:creationId xmlns:a16="http://schemas.microsoft.com/office/drawing/2014/main" id="{1C620A37-2199-D2A5-C739-958A4CCF2A6E}"/>
              </a:ext>
            </a:extLst>
          </p:cNvPr>
          <p:cNvSpPr>
            <a:spLocks noGrp="1"/>
          </p:cNvSpPr>
          <p:nvPr>
            <p:ph type="body" sz="quarter" idx="19"/>
          </p:nvPr>
        </p:nvSpPr>
        <p:spPr>
          <a:xfrm>
            <a:off x="691820" y="2090541"/>
            <a:ext cx="2597067" cy="385564"/>
          </a:xfrm>
        </p:spPr>
        <p:txBody>
          <a:bodyPr/>
          <a:lstStyle/>
          <a:p>
            <a:r>
              <a:rPr lang="en-IE" dirty="0"/>
              <a:t>Gestione del rischio</a:t>
            </a:r>
          </a:p>
        </p:txBody>
      </p:sp>
    </p:spTree>
    <p:extLst>
      <p:ext uri="{BB962C8B-B14F-4D97-AF65-F5344CB8AC3E}">
        <p14:creationId xmlns:p14="http://schemas.microsoft.com/office/powerpoint/2010/main" val="2488399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825B0-6E84-9044-0CDA-7E9A488FA206}"/>
            </a:ext>
          </a:extLst>
        </p:cNvPr>
        <p:cNvGrpSpPr/>
        <p:nvPr/>
      </p:nvGrpSpPr>
      <p:grpSpPr>
        <a:xfrm>
          <a:off x="0" y="0"/>
          <a:ext cx="0" cy="0"/>
          <a:chOff x="0" y="0"/>
          <a:chExt cx="0" cy="0"/>
        </a:xfrm>
      </p:grpSpPr>
      <p:pic>
        <p:nvPicPr>
          <p:cNvPr id="5" name="Picture Placeholder 4" descr="A stack of paper money on a pile of coins&#10;&#10;AI-generated content may be incorrect.">
            <a:extLst>
              <a:ext uri="{FF2B5EF4-FFF2-40B4-BE49-F238E27FC236}">
                <a16:creationId xmlns:a16="http://schemas.microsoft.com/office/drawing/2014/main" id="{4A5CE804-C253-9DC0-EBF4-33D49A31C56F}"/>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B3877E70-3234-F127-304D-72740EB1ACA4}"/>
              </a:ext>
            </a:extLst>
          </p:cNvPr>
          <p:cNvSpPr>
            <a:spLocks noGrp="1"/>
          </p:cNvSpPr>
          <p:nvPr>
            <p:ph type="body" sz="quarter" idx="21"/>
          </p:nvPr>
        </p:nvSpPr>
        <p:spPr>
          <a:xfrm>
            <a:off x="4728881" y="408058"/>
            <a:ext cx="6369425" cy="4530541"/>
          </a:xfrm>
        </p:spPr>
        <p:txBody>
          <a:bodyPr/>
          <a:lstStyle/>
          <a:p>
            <a:pPr>
              <a:spcAft>
                <a:spcPts val="1200"/>
              </a:spcAft>
            </a:pPr>
            <a:r>
              <a:rPr lang="en-US" sz="2400" b="1" dirty="0">
                <a:solidFill>
                  <a:srgbClr val="EC7C69"/>
                </a:solidFill>
              </a:rPr>
              <a:t>Fluttuazioni del mercato: </a:t>
            </a:r>
            <a:r>
              <a:rPr lang="en-US" sz="2000" b="1" dirty="0"/>
              <a:t>le condizioni economiche o le tendenze del mercato </a:t>
            </a:r>
            <a:r>
              <a:rPr lang="en-US" sz="2000" dirty="0"/>
              <a:t>possono influire sulla domanda turistica. </a:t>
            </a:r>
          </a:p>
          <a:p>
            <a:pPr>
              <a:spcAft>
                <a:spcPts val="1200"/>
              </a:spcAft>
            </a:pPr>
            <a:r>
              <a:rPr lang="en-US" sz="2000" dirty="0"/>
              <a:t>Una recessione potrebbe comportare un calo del numero di </a:t>
            </a:r>
            <a:r>
              <a:rPr lang="en-US" sz="2000" dirty="0" err="1"/>
              <a:t>viaggiatori</a:t>
            </a:r>
            <a:r>
              <a:rPr lang="en-US" sz="2000" dirty="0"/>
              <a:t>, oppure una maggiore concorrenza nella tua zona potrebbe causare un calo dei prezzi. </a:t>
            </a:r>
          </a:p>
          <a:p>
            <a:pPr>
              <a:spcAft>
                <a:spcPts val="1200"/>
              </a:spcAft>
            </a:pPr>
            <a:r>
              <a:rPr lang="en-US" sz="2000" dirty="0"/>
              <a:t>Anche le variazioni dei tassi di cambio possono avere un impatto sulla tua attività se ti rivolgi a una clientela internazionale. </a:t>
            </a:r>
          </a:p>
          <a:p>
            <a:pPr>
              <a:spcAft>
                <a:spcPts val="1200"/>
              </a:spcAft>
            </a:pPr>
            <a:r>
              <a:rPr lang="en-US" sz="2000" dirty="0"/>
              <a:t>Questi fattori esterni possono ridurre le tue entrate o aumentare i costi (ad esempio, aumento dei prezzi delle utenze o delle forniture). </a:t>
            </a:r>
          </a:p>
          <a:p>
            <a:pPr>
              <a:spcAft>
                <a:spcPts val="1200"/>
              </a:spcAft>
            </a:pPr>
            <a:r>
              <a:rPr lang="en-US" sz="2000" dirty="0"/>
              <a:t>Per gestire questi rischi, </a:t>
            </a:r>
            <a:r>
              <a:rPr lang="en-US" sz="2000" b="1" dirty="0"/>
              <a:t>pianifica in anticipo </a:t>
            </a:r>
            <a:r>
              <a:rPr lang="en-US" sz="2000" dirty="0"/>
              <a:t>nell'ambito della tua strategia finanziaria. La slide successiva mostra alcune strategie di gestione del rischio:</a:t>
            </a:r>
            <a:endParaRPr lang="en-IE" sz="2000" dirty="0"/>
          </a:p>
          <a:p>
            <a:pPr>
              <a:spcAft>
                <a:spcPts val="1200"/>
              </a:spcAft>
            </a:pPr>
            <a:endParaRPr lang="en-IE" sz="2000" dirty="0"/>
          </a:p>
        </p:txBody>
      </p:sp>
      <p:sp>
        <p:nvSpPr>
          <p:cNvPr id="9" name="Text Placeholder 8">
            <a:extLst>
              <a:ext uri="{FF2B5EF4-FFF2-40B4-BE49-F238E27FC236}">
                <a16:creationId xmlns:a16="http://schemas.microsoft.com/office/drawing/2014/main" id="{CC477786-089D-EEBD-5F3C-B1309012CBCF}"/>
              </a:ext>
            </a:extLst>
          </p:cNvPr>
          <p:cNvSpPr>
            <a:spLocks noGrp="1"/>
          </p:cNvSpPr>
          <p:nvPr>
            <p:ph type="body" sz="quarter" idx="18"/>
          </p:nvPr>
        </p:nvSpPr>
        <p:spPr>
          <a:xfrm>
            <a:off x="443988" y="3393152"/>
            <a:ext cx="3277854" cy="1049221"/>
          </a:xfrm>
        </p:spPr>
        <p:txBody>
          <a:bodyPr/>
          <a:lstStyle/>
          <a:p>
            <a:r>
              <a:rPr lang="en-IE" sz="2400" b="0" dirty="0"/>
              <a:t>Flusso di cassa, spese impreviste e fluttuazioni del mercato</a:t>
            </a:r>
          </a:p>
        </p:txBody>
      </p:sp>
      <p:sp>
        <p:nvSpPr>
          <p:cNvPr id="10" name="Text Placeholder 9">
            <a:extLst>
              <a:ext uri="{FF2B5EF4-FFF2-40B4-BE49-F238E27FC236}">
                <a16:creationId xmlns:a16="http://schemas.microsoft.com/office/drawing/2014/main" id="{5A40729F-DD16-8CF3-4969-1387097B8A79}"/>
              </a:ext>
            </a:extLst>
          </p:cNvPr>
          <p:cNvSpPr>
            <a:spLocks noGrp="1"/>
          </p:cNvSpPr>
          <p:nvPr>
            <p:ph type="body" sz="quarter" idx="19"/>
          </p:nvPr>
        </p:nvSpPr>
        <p:spPr>
          <a:xfrm>
            <a:off x="691820" y="2090541"/>
            <a:ext cx="2597067" cy="385564"/>
          </a:xfrm>
        </p:spPr>
        <p:txBody>
          <a:bodyPr/>
          <a:lstStyle/>
          <a:p>
            <a:r>
              <a:rPr lang="en-IE" dirty="0"/>
              <a:t>Gestione dei rischi</a:t>
            </a:r>
          </a:p>
        </p:txBody>
      </p:sp>
    </p:spTree>
    <p:extLst>
      <p:ext uri="{BB962C8B-B14F-4D97-AF65-F5344CB8AC3E}">
        <p14:creationId xmlns:p14="http://schemas.microsoft.com/office/powerpoint/2010/main" val="954563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19A8-D14E-7708-96FA-A91F767679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0B3F647-E095-169C-0691-C5C7CBA24C3B}"/>
              </a:ext>
            </a:extLst>
          </p:cNvPr>
          <p:cNvSpPr>
            <a:spLocks noGrp="1"/>
          </p:cNvSpPr>
          <p:nvPr>
            <p:ph type="body" sz="quarter" idx="16"/>
          </p:nvPr>
        </p:nvSpPr>
        <p:spPr>
          <a:xfrm>
            <a:off x="395544" y="351124"/>
            <a:ext cx="10614687" cy="803654"/>
          </a:xfrm>
        </p:spPr>
        <p:txBody>
          <a:bodyPr/>
          <a:lstStyle/>
          <a:p>
            <a:r>
              <a:rPr lang="en-US" dirty="0">
                <a:solidFill>
                  <a:srgbClr val="E96751"/>
                </a:solidFill>
              </a:rPr>
              <a:t>Strategia finanziaria: </a:t>
            </a:r>
            <a:r>
              <a:rPr lang="en-US" dirty="0"/>
              <a:t>spiegazione dei termini pratici</a:t>
            </a:r>
            <a:endParaRPr lang="en-IE" dirty="0"/>
          </a:p>
        </p:txBody>
      </p:sp>
      <p:cxnSp>
        <p:nvCxnSpPr>
          <p:cNvPr id="10" name="Straight Connector 9">
            <a:extLst>
              <a:ext uri="{FF2B5EF4-FFF2-40B4-BE49-F238E27FC236}">
                <a16:creationId xmlns:a16="http://schemas.microsoft.com/office/drawing/2014/main" id="{7BD8470B-8804-726D-BBA8-8205A6FC0E69}"/>
              </a:ext>
            </a:extLst>
          </p:cNvPr>
          <p:cNvCxnSpPr>
            <a:cxnSpLocks/>
          </p:cNvCxnSpPr>
          <p:nvPr/>
        </p:nvCxnSpPr>
        <p:spPr>
          <a:xfrm>
            <a:off x="15544" y="1147245"/>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0270691-48B3-516C-4957-07666469C257}"/>
              </a:ext>
            </a:extLst>
          </p:cNvPr>
          <p:cNvSpPr/>
          <p:nvPr/>
        </p:nvSpPr>
        <p:spPr>
          <a:xfrm>
            <a:off x="283029" y="1619411"/>
            <a:ext cx="11502902"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84EDF284-7387-3D0C-6D85-C7064DFD80C0}"/>
              </a:ext>
            </a:extLst>
          </p:cNvPr>
          <p:cNvSpPr/>
          <p:nvPr/>
        </p:nvSpPr>
        <p:spPr>
          <a:xfrm>
            <a:off x="283029" y="146273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9348D88E-838E-C2CA-E103-1C4E5A54A340}"/>
              </a:ext>
            </a:extLst>
          </p:cNvPr>
          <p:cNvSpPr/>
          <p:nvPr/>
        </p:nvSpPr>
        <p:spPr>
          <a:xfrm>
            <a:off x="283029" y="2824782"/>
            <a:ext cx="11502902"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FF7E174-4025-B0C3-1EB2-C54533DD9ACB}"/>
              </a:ext>
            </a:extLst>
          </p:cNvPr>
          <p:cNvSpPr/>
          <p:nvPr/>
        </p:nvSpPr>
        <p:spPr>
          <a:xfrm>
            <a:off x="283029" y="266810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FD41EB8-4501-D988-0762-D3B7A2D519DD}"/>
              </a:ext>
            </a:extLst>
          </p:cNvPr>
          <p:cNvSpPr txBox="1"/>
          <p:nvPr/>
        </p:nvSpPr>
        <p:spPr>
          <a:xfrm>
            <a:off x="406069" y="1593190"/>
            <a:ext cx="3008476" cy="461665"/>
          </a:xfrm>
          <a:prstGeom prst="rect">
            <a:avLst/>
          </a:prstGeom>
          <a:noFill/>
        </p:spPr>
        <p:txBody>
          <a:bodyPr wrap="square" rtlCol="0">
            <a:spAutoFit/>
          </a:bodyPr>
          <a:lstStyle/>
          <a:p>
            <a:r>
              <a:rPr lang="en-GB" sz="2400" b="1" dirty="0">
                <a:solidFill>
                  <a:schemeClr val="bg1"/>
                </a:solidFill>
              </a:rPr>
              <a:t>Decisioni di investimento</a:t>
            </a:r>
          </a:p>
        </p:txBody>
      </p:sp>
      <p:sp>
        <p:nvSpPr>
          <p:cNvPr id="20" name="TextBox 19">
            <a:extLst>
              <a:ext uri="{FF2B5EF4-FFF2-40B4-BE49-F238E27FC236}">
                <a16:creationId xmlns:a16="http://schemas.microsoft.com/office/drawing/2014/main" id="{33D810BD-8124-1618-1372-6CB6833B25F4}"/>
              </a:ext>
            </a:extLst>
          </p:cNvPr>
          <p:cNvSpPr txBox="1"/>
          <p:nvPr/>
        </p:nvSpPr>
        <p:spPr>
          <a:xfrm>
            <a:off x="406069" y="2798039"/>
            <a:ext cx="2936206" cy="461665"/>
          </a:xfrm>
          <a:prstGeom prst="rect">
            <a:avLst/>
          </a:prstGeom>
          <a:noFill/>
        </p:spPr>
        <p:txBody>
          <a:bodyPr wrap="square" rtlCol="0">
            <a:spAutoFit/>
          </a:bodyPr>
          <a:lstStyle/>
          <a:p>
            <a:r>
              <a:rPr lang="en-IE" sz="2400" b="1" dirty="0">
                <a:solidFill>
                  <a:schemeClr val="bg1"/>
                </a:solidFill>
              </a:rPr>
              <a:t>Decisioni di finanziamento</a:t>
            </a:r>
            <a:endParaRPr lang="en-GB" sz="2400" b="1" dirty="0">
              <a:solidFill>
                <a:schemeClr val="bg1"/>
              </a:solidFill>
            </a:endParaRPr>
          </a:p>
        </p:txBody>
      </p:sp>
      <p:sp>
        <p:nvSpPr>
          <p:cNvPr id="23" name="TextBox 22">
            <a:extLst>
              <a:ext uri="{FF2B5EF4-FFF2-40B4-BE49-F238E27FC236}">
                <a16:creationId xmlns:a16="http://schemas.microsoft.com/office/drawing/2014/main" id="{B96E06E6-2A97-6C8E-9F2D-159DE945F4C3}"/>
              </a:ext>
            </a:extLst>
          </p:cNvPr>
          <p:cNvSpPr txBox="1"/>
          <p:nvPr/>
        </p:nvSpPr>
        <p:spPr>
          <a:xfrm>
            <a:off x="3505199" y="1625766"/>
            <a:ext cx="7991475" cy="646331"/>
          </a:xfrm>
          <a:prstGeom prst="rect">
            <a:avLst/>
          </a:prstGeom>
          <a:noFill/>
        </p:spPr>
        <p:txBody>
          <a:bodyPr wrap="square" rtlCol="0">
            <a:spAutoFit/>
          </a:bodyPr>
          <a:lstStyle/>
          <a:p>
            <a:r>
              <a:rPr lang="en-IE" b="1" dirty="0">
                <a:solidFill>
                  <a:srgbClr val="E96751"/>
                </a:solidFill>
              </a:rPr>
              <a:t>Esempio: </a:t>
            </a:r>
            <a:r>
              <a:rPr lang="en-US" dirty="0">
                <a:solidFill>
                  <a:srgbClr val="595959"/>
                </a:solidFill>
              </a:rPr>
              <a:t>decidere di destinare 15.000 euro alla costruzione di una nuova casa sull'albero perché l'obiettivo è quello di espandere la capacità ricettiva.</a:t>
            </a:r>
            <a:endParaRPr lang="en-GB" dirty="0">
              <a:solidFill>
                <a:srgbClr val="595959"/>
              </a:solidFill>
            </a:endParaRPr>
          </a:p>
        </p:txBody>
      </p:sp>
      <p:sp>
        <p:nvSpPr>
          <p:cNvPr id="27" name="TextBox 26">
            <a:extLst>
              <a:ext uri="{FF2B5EF4-FFF2-40B4-BE49-F238E27FC236}">
                <a16:creationId xmlns:a16="http://schemas.microsoft.com/office/drawing/2014/main" id="{37602381-CC0A-7A12-23F0-CEFE0CECCE3F}"/>
              </a:ext>
            </a:extLst>
          </p:cNvPr>
          <p:cNvSpPr txBox="1"/>
          <p:nvPr/>
        </p:nvSpPr>
        <p:spPr>
          <a:xfrm>
            <a:off x="3505199" y="2798039"/>
            <a:ext cx="8201025" cy="923330"/>
          </a:xfrm>
          <a:prstGeom prst="rect">
            <a:avLst/>
          </a:prstGeom>
          <a:noFill/>
        </p:spPr>
        <p:txBody>
          <a:bodyPr wrap="square" rtlCol="0">
            <a:spAutoFit/>
          </a:bodyPr>
          <a:lstStyle/>
          <a:p>
            <a:r>
              <a:rPr lang="en-IE" b="1" dirty="0">
                <a:solidFill>
                  <a:srgbClr val="E96751"/>
                </a:solidFill>
              </a:rPr>
              <a:t>Esempio: </a:t>
            </a:r>
            <a:r>
              <a:rPr lang="en-US" dirty="0">
                <a:solidFill>
                  <a:srgbClr val="595959"/>
                </a:solidFill>
              </a:rPr>
              <a:t>pianificare di utilizzare il 50% dei profitti risparmiati e il 50% di un prestito per piccole imprese per finanziare quella casa sull'albero, bilanciando così il rischio e il costo.</a:t>
            </a:r>
            <a:endParaRPr lang="en-GB" dirty="0">
              <a:solidFill>
                <a:srgbClr val="595959"/>
              </a:solidFill>
            </a:endParaRPr>
          </a:p>
        </p:txBody>
      </p:sp>
      <p:sp>
        <p:nvSpPr>
          <p:cNvPr id="29" name="Rectangle 28">
            <a:extLst>
              <a:ext uri="{FF2B5EF4-FFF2-40B4-BE49-F238E27FC236}">
                <a16:creationId xmlns:a16="http://schemas.microsoft.com/office/drawing/2014/main" id="{306894F0-1190-8AE0-2AC9-DF3A67F068B2}"/>
              </a:ext>
            </a:extLst>
          </p:cNvPr>
          <p:cNvSpPr/>
          <p:nvPr/>
        </p:nvSpPr>
        <p:spPr>
          <a:xfrm>
            <a:off x="272503" y="4013286"/>
            <a:ext cx="11513427"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D47ADE69-8E09-1478-F103-8BB64B7CFF85}"/>
              </a:ext>
            </a:extLst>
          </p:cNvPr>
          <p:cNvSpPr/>
          <p:nvPr/>
        </p:nvSpPr>
        <p:spPr>
          <a:xfrm>
            <a:off x="272504" y="3856609"/>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1" name="Rectangle 30">
            <a:extLst>
              <a:ext uri="{FF2B5EF4-FFF2-40B4-BE49-F238E27FC236}">
                <a16:creationId xmlns:a16="http://schemas.microsoft.com/office/drawing/2014/main" id="{FB894A32-D734-ED49-1D69-1AB1378DD76F}"/>
              </a:ext>
            </a:extLst>
          </p:cNvPr>
          <p:cNvSpPr/>
          <p:nvPr/>
        </p:nvSpPr>
        <p:spPr>
          <a:xfrm>
            <a:off x="272504" y="5218657"/>
            <a:ext cx="11523952"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E19B8A18-27D5-40F1-441C-5961D4CE16F4}"/>
              </a:ext>
            </a:extLst>
          </p:cNvPr>
          <p:cNvSpPr/>
          <p:nvPr/>
        </p:nvSpPr>
        <p:spPr>
          <a:xfrm>
            <a:off x="272504" y="5061979"/>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3" name="TextBox 32">
            <a:extLst>
              <a:ext uri="{FF2B5EF4-FFF2-40B4-BE49-F238E27FC236}">
                <a16:creationId xmlns:a16="http://schemas.microsoft.com/office/drawing/2014/main" id="{8FEE07CE-8A2E-AE68-1C60-3A009AF3AB23}"/>
              </a:ext>
            </a:extLst>
          </p:cNvPr>
          <p:cNvSpPr txBox="1"/>
          <p:nvPr/>
        </p:nvSpPr>
        <p:spPr>
          <a:xfrm>
            <a:off x="395544" y="3995498"/>
            <a:ext cx="3008476" cy="461665"/>
          </a:xfrm>
          <a:prstGeom prst="rect">
            <a:avLst/>
          </a:prstGeom>
          <a:noFill/>
        </p:spPr>
        <p:txBody>
          <a:bodyPr wrap="square" rtlCol="0">
            <a:spAutoFit/>
          </a:bodyPr>
          <a:lstStyle/>
          <a:p>
            <a:r>
              <a:rPr lang="en-IE" sz="2400" b="1" dirty="0">
                <a:solidFill>
                  <a:schemeClr val="bg1"/>
                </a:solidFill>
              </a:rPr>
              <a:t>Gestione dei costi</a:t>
            </a:r>
            <a:endParaRPr lang="en-GB" sz="2400" b="1" dirty="0">
              <a:solidFill>
                <a:schemeClr val="bg1"/>
              </a:solidFill>
            </a:endParaRPr>
          </a:p>
        </p:txBody>
      </p:sp>
      <p:sp>
        <p:nvSpPr>
          <p:cNvPr id="34" name="TextBox 33">
            <a:extLst>
              <a:ext uri="{FF2B5EF4-FFF2-40B4-BE49-F238E27FC236}">
                <a16:creationId xmlns:a16="http://schemas.microsoft.com/office/drawing/2014/main" id="{E96970F5-EE80-9FEF-72E3-6D764A956119}"/>
              </a:ext>
            </a:extLst>
          </p:cNvPr>
          <p:cNvSpPr txBox="1"/>
          <p:nvPr/>
        </p:nvSpPr>
        <p:spPr>
          <a:xfrm>
            <a:off x="395544" y="5179514"/>
            <a:ext cx="2936206" cy="461665"/>
          </a:xfrm>
          <a:prstGeom prst="rect">
            <a:avLst/>
          </a:prstGeom>
          <a:noFill/>
        </p:spPr>
        <p:txBody>
          <a:bodyPr wrap="square" rtlCol="0">
            <a:spAutoFit/>
          </a:bodyPr>
          <a:lstStyle/>
          <a:p>
            <a:r>
              <a:rPr lang="en-GB" sz="2400" b="1" dirty="0">
                <a:solidFill>
                  <a:schemeClr val="bg1"/>
                </a:solidFill>
              </a:rPr>
              <a:t>Strategia di determinazione dei prezzi</a:t>
            </a:r>
          </a:p>
        </p:txBody>
      </p:sp>
      <p:sp>
        <p:nvSpPr>
          <p:cNvPr id="35" name="TextBox 34">
            <a:extLst>
              <a:ext uri="{FF2B5EF4-FFF2-40B4-BE49-F238E27FC236}">
                <a16:creationId xmlns:a16="http://schemas.microsoft.com/office/drawing/2014/main" id="{8654BDE5-BC9E-6698-E3A3-345AB1B433EA}"/>
              </a:ext>
            </a:extLst>
          </p:cNvPr>
          <p:cNvSpPr txBox="1"/>
          <p:nvPr/>
        </p:nvSpPr>
        <p:spPr>
          <a:xfrm>
            <a:off x="3494674" y="4019641"/>
            <a:ext cx="8211549" cy="923330"/>
          </a:xfrm>
          <a:prstGeom prst="rect">
            <a:avLst/>
          </a:prstGeom>
          <a:noFill/>
        </p:spPr>
        <p:txBody>
          <a:bodyPr wrap="square" rtlCol="0">
            <a:spAutoFit/>
          </a:bodyPr>
          <a:lstStyle/>
          <a:p>
            <a:r>
              <a:rPr lang="en-IE" b="1" dirty="0">
                <a:solidFill>
                  <a:srgbClr val="E96751"/>
                </a:solidFill>
              </a:rPr>
              <a:t>Esempio: </a:t>
            </a:r>
            <a:r>
              <a:rPr lang="en-US" dirty="0">
                <a:solidFill>
                  <a:srgbClr val="595959"/>
                </a:solidFill>
              </a:rPr>
              <a:t>implementare misure di risparmio energetico per ridurre le spese delle utenze del 10%, contribuendo ad aumentare i profitti netti che possono essere reinvestiti.</a:t>
            </a:r>
            <a:endParaRPr lang="en-GB" dirty="0">
              <a:solidFill>
                <a:srgbClr val="595959"/>
              </a:solidFill>
            </a:endParaRPr>
          </a:p>
        </p:txBody>
      </p:sp>
      <p:sp>
        <p:nvSpPr>
          <p:cNvPr id="36" name="TextBox 35">
            <a:extLst>
              <a:ext uri="{FF2B5EF4-FFF2-40B4-BE49-F238E27FC236}">
                <a16:creationId xmlns:a16="http://schemas.microsoft.com/office/drawing/2014/main" id="{208DE884-13DF-AD04-3BFF-284FFCBBD29D}"/>
              </a:ext>
            </a:extLst>
          </p:cNvPr>
          <p:cNvSpPr txBox="1"/>
          <p:nvPr/>
        </p:nvSpPr>
        <p:spPr>
          <a:xfrm>
            <a:off x="3494675" y="5191914"/>
            <a:ext cx="8211548" cy="800219"/>
          </a:xfrm>
          <a:prstGeom prst="rect">
            <a:avLst/>
          </a:prstGeom>
          <a:noFill/>
        </p:spPr>
        <p:txBody>
          <a:bodyPr wrap="square" rtlCol="0">
            <a:spAutoFit/>
          </a:bodyPr>
          <a:lstStyle/>
          <a:p>
            <a:r>
              <a:rPr lang="en-IE" sz="2400" b="1" dirty="0">
                <a:solidFill>
                  <a:srgbClr val="E96751"/>
                </a:solidFill>
              </a:rPr>
              <a:t>Esempio: </a:t>
            </a:r>
            <a:r>
              <a:rPr lang="en-US" sz="2200" dirty="0">
                <a:solidFill>
                  <a:srgbClr val="595959"/>
                </a:solidFill>
              </a:rPr>
              <a:t>fissare prezzi stagionali (più alti in alta stagione, sconti in bassa stagione) per massimizzare i ricavi mantenendo l'occupazione.</a:t>
            </a:r>
            <a:endParaRPr lang="en-GB" sz="2200" dirty="0">
              <a:solidFill>
                <a:srgbClr val="595959"/>
              </a:solidFill>
            </a:endParaRPr>
          </a:p>
        </p:txBody>
      </p:sp>
    </p:spTree>
    <p:extLst>
      <p:ext uri="{BB962C8B-B14F-4D97-AF65-F5344CB8AC3E}">
        <p14:creationId xmlns:p14="http://schemas.microsoft.com/office/powerpoint/2010/main" val="3129770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6F250-626F-9623-ABB7-2A5FB93E921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2428B29-9BFE-DD5C-9FA0-2E7F744DF4CF}"/>
              </a:ext>
            </a:extLst>
          </p:cNvPr>
          <p:cNvSpPr>
            <a:spLocks noGrp="1"/>
          </p:cNvSpPr>
          <p:nvPr>
            <p:ph type="body" sz="quarter" idx="18"/>
          </p:nvPr>
        </p:nvSpPr>
        <p:spPr>
          <a:xfrm>
            <a:off x="788656" y="770983"/>
            <a:ext cx="11031869" cy="3499183"/>
          </a:xfrm>
        </p:spPr>
        <p:txBody>
          <a:bodyPr/>
          <a:lstStyle/>
          <a:p>
            <a:pPr>
              <a:spcAft>
                <a:spcPts val="1200"/>
              </a:spcAft>
            </a:pPr>
            <a:r>
              <a:rPr lang="en-US" sz="2400" dirty="0"/>
              <a:t>Senza una strategia, le tue decisioni finanziarie potrebbero essere improvvisate e reattive. Ecco perché è importante avere una strategia finanziaria chiara:</a:t>
            </a:r>
            <a:endParaRPr lang="en-IE" dirty="0"/>
          </a:p>
        </p:txBody>
      </p:sp>
      <p:sp>
        <p:nvSpPr>
          <p:cNvPr id="7" name="Text Placeholder 6">
            <a:extLst>
              <a:ext uri="{FF2B5EF4-FFF2-40B4-BE49-F238E27FC236}">
                <a16:creationId xmlns:a16="http://schemas.microsoft.com/office/drawing/2014/main" id="{A4E8F38A-88F0-A4F3-9646-53201FA9000A}"/>
              </a:ext>
            </a:extLst>
          </p:cNvPr>
          <p:cNvSpPr>
            <a:spLocks noGrp="1"/>
          </p:cNvSpPr>
          <p:nvPr>
            <p:ph type="body" sz="quarter" idx="16"/>
          </p:nvPr>
        </p:nvSpPr>
        <p:spPr>
          <a:xfrm>
            <a:off x="780423" y="205953"/>
            <a:ext cx="10614687" cy="803654"/>
          </a:xfrm>
        </p:spPr>
        <p:txBody>
          <a:bodyPr/>
          <a:lstStyle/>
          <a:p>
            <a:r>
              <a:rPr lang="en-US" dirty="0"/>
              <a:t>Perché hai bisogno di una strategia finanziaria?</a:t>
            </a:r>
            <a:endParaRPr lang="en-IE" dirty="0"/>
          </a:p>
        </p:txBody>
      </p:sp>
      <p:pic>
        <p:nvPicPr>
          <p:cNvPr id="16" name="Graphic 15" descr="Gears outline">
            <a:extLst>
              <a:ext uri="{FF2B5EF4-FFF2-40B4-BE49-F238E27FC236}">
                <a16:creationId xmlns:a16="http://schemas.microsoft.com/office/drawing/2014/main" id="{A2F798D8-678A-B303-631E-A383FED909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E88794B6-2D87-837F-7333-288BDDBFDE3A}"/>
              </a:ext>
            </a:extLst>
          </p:cNvPr>
          <p:cNvGrpSpPr/>
          <p:nvPr/>
        </p:nvGrpSpPr>
        <p:grpSpPr>
          <a:xfrm>
            <a:off x="561975" y="2195150"/>
            <a:ext cx="11258550" cy="3733004"/>
            <a:chOff x="1971016" y="947872"/>
            <a:chExt cx="5363234" cy="4957889"/>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44EDE86F-6590-8002-F5A5-07EE325E4039}"/>
                </a:ext>
              </a:extLst>
            </p:cNvPr>
            <p:cNvSpPr/>
            <p:nvPr/>
          </p:nvSpPr>
          <p:spPr>
            <a:xfrm>
              <a:off x="1971016" y="955962"/>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IE" sz="2400" b="1" dirty="0"/>
                <a:t>Guida le tue decisioni</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BB0CF626-9C28-D4DF-CC03-78FFA6C98AA9}"/>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400" dirty="0">
                  <a:solidFill>
                    <a:srgbClr val="595959"/>
                  </a:solidFill>
                </a:rPr>
                <a:t>Una strategia finanziaria funge da </a:t>
              </a:r>
              <a:r>
                <a:rPr lang="en-US" sz="2400" b="1" dirty="0">
                  <a:solidFill>
                    <a:srgbClr val="595959"/>
                  </a:solidFill>
                </a:rPr>
                <a:t>bussola per </a:t>
              </a:r>
              <a:r>
                <a:rPr lang="en-US" sz="2400" dirty="0">
                  <a:solidFill>
                    <a:srgbClr val="595959"/>
                  </a:solidFill>
                </a:rPr>
                <a:t>le</a:t>
              </a:r>
              <a:r>
                <a:rPr lang="en-US" sz="2400" b="1" dirty="0">
                  <a:solidFill>
                    <a:srgbClr val="595959"/>
                  </a:solidFill>
                </a:rPr>
                <a:t> tue </a:t>
              </a:r>
              <a:r>
                <a:rPr lang="en-US" sz="2400" dirty="0">
                  <a:solidFill>
                    <a:srgbClr val="595959"/>
                  </a:solidFill>
                </a:rPr>
                <a:t>scelte</a:t>
              </a:r>
              <a:r>
                <a:rPr lang="en-US" sz="2400" b="1" dirty="0">
                  <a:solidFill>
                    <a:srgbClr val="595959"/>
                  </a:solidFill>
                </a:rPr>
                <a:t> di spesa e di investimento</a:t>
              </a:r>
              <a:r>
                <a:rPr lang="en-US" sz="2400" dirty="0">
                  <a:solidFill>
                    <a:srgbClr val="595959"/>
                  </a:solidFill>
                </a:rPr>
                <a:t>. Aiuta a garantire che ogni euro venga utilizzato in modo da avvicinare l'azienda ai suoi obiettivi. </a:t>
              </a:r>
              <a:endParaRPr lang="en-US" sz="2200" dirty="0">
                <a:solidFill>
                  <a:srgbClr val="595959"/>
                </a:solidFill>
              </a:endParaRPr>
            </a:p>
          </p:txBody>
        </p:sp>
        <p:sp>
          <p:nvSpPr>
            <p:cNvPr id="20" name="Freeform: Shape 19">
              <a:extLst>
                <a:ext uri="{FF2B5EF4-FFF2-40B4-BE49-F238E27FC236}">
                  <a16:creationId xmlns:a16="http://schemas.microsoft.com/office/drawing/2014/main" id="{035C830C-3509-A89C-7B7D-B2907224EF59}"/>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Esempio</a:t>
              </a:r>
            </a:p>
          </p:txBody>
        </p:sp>
        <p:sp>
          <p:nvSpPr>
            <p:cNvPr id="21" name="Freeform: Shape 20">
              <a:extLst>
                <a:ext uri="{FF2B5EF4-FFF2-40B4-BE49-F238E27FC236}">
                  <a16:creationId xmlns:a16="http://schemas.microsoft.com/office/drawing/2014/main" id="{66C7637B-E9C6-A382-08D2-B0D9E25B5C33}"/>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000" dirty="0">
                  <a:solidFill>
                    <a:srgbClr val="595959"/>
                  </a:solidFill>
                </a:rPr>
                <a:t>Se </a:t>
              </a:r>
              <a:r>
                <a:rPr lang="en-US" sz="2000" b="1" dirty="0">
                  <a:solidFill>
                    <a:srgbClr val="595959"/>
                  </a:solidFill>
                </a:rPr>
                <a:t>il</a:t>
              </a:r>
              <a:r>
                <a:rPr lang="en-US" sz="2000" dirty="0">
                  <a:solidFill>
                    <a:srgbClr val="595959"/>
                  </a:solidFill>
                </a:rPr>
                <a:t> tuo </a:t>
              </a:r>
              <a:r>
                <a:rPr lang="en-US" sz="2000" b="1" dirty="0">
                  <a:solidFill>
                    <a:srgbClr val="595959"/>
                  </a:solidFill>
                </a:rPr>
                <a:t>obiettivo è quello di attirare eco-turisti</a:t>
              </a:r>
              <a:r>
                <a:rPr lang="en-US" sz="2000" dirty="0">
                  <a:solidFill>
                    <a:srgbClr val="595959"/>
                  </a:solidFill>
                </a:rPr>
                <a:t>, la tua strategia potrebbe </a:t>
              </a:r>
              <a:r>
                <a:rPr lang="en-US" sz="2000" dirty="0" err="1">
                  <a:solidFill>
                    <a:srgbClr val="595959"/>
                  </a:solidFill>
                </a:rPr>
                <a:t>dare priorità </a:t>
              </a:r>
              <a:r>
                <a:rPr lang="en-US" sz="2000" dirty="0">
                  <a:solidFill>
                    <a:srgbClr val="595959"/>
                  </a:solidFill>
                </a:rPr>
                <a:t>alla spesa per infrastrutture sostenibili (come l'energia solare o la raccolta dell'acqua piovana) piuttosto che a qualcosa di non correlato. Questo ti aiuta a decidere se approvare le spese in linea con il piano e rifiutare quelle che non lo sono.</a:t>
              </a:r>
            </a:p>
          </p:txBody>
        </p:sp>
      </p:grpSp>
      <p:pic>
        <p:nvPicPr>
          <p:cNvPr id="3" name="Graphic 2" descr="Map compass with solid fill">
            <a:extLst>
              <a:ext uri="{FF2B5EF4-FFF2-40B4-BE49-F238E27FC236}">
                <a16:creationId xmlns:a16="http://schemas.microsoft.com/office/drawing/2014/main" id="{3F182050-DD10-5040-6C0F-5DD09CEF46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907" y="2182686"/>
            <a:ext cx="914400" cy="914400"/>
          </a:xfrm>
          <a:prstGeom prst="rect">
            <a:avLst/>
          </a:prstGeom>
        </p:spPr>
      </p:pic>
    </p:spTree>
    <p:extLst>
      <p:ext uri="{BB962C8B-B14F-4D97-AF65-F5344CB8AC3E}">
        <p14:creationId xmlns:p14="http://schemas.microsoft.com/office/powerpoint/2010/main" val="1470968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96992-46BF-FB20-5E19-7E30E2900EA7}"/>
            </a:ext>
          </a:extLst>
        </p:cNvPr>
        <p:cNvGrpSpPr/>
        <p:nvPr/>
      </p:nvGrpSpPr>
      <p:grpSpPr>
        <a:xfrm>
          <a:off x="0" y="0"/>
          <a:ext cx="0" cy="0"/>
          <a:chOff x="0" y="0"/>
          <a:chExt cx="0" cy="0"/>
        </a:xfrm>
      </p:grpSpPr>
      <p:pic>
        <p:nvPicPr>
          <p:cNvPr id="16" name="Graphic 15" descr="Gears outline">
            <a:extLst>
              <a:ext uri="{FF2B5EF4-FFF2-40B4-BE49-F238E27FC236}">
                <a16:creationId xmlns:a16="http://schemas.microsoft.com/office/drawing/2014/main" id="{53AEE212-27B7-1527-3EB1-3634544FA5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B721F2B4-E234-AF34-9DC9-AF7ABE0F6BB4}"/>
              </a:ext>
            </a:extLst>
          </p:cNvPr>
          <p:cNvGrpSpPr/>
          <p:nvPr/>
        </p:nvGrpSpPr>
        <p:grpSpPr>
          <a:xfrm>
            <a:off x="285750" y="229964"/>
            <a:ext cx="11620500" cy="3399061"/>
            <a:chOff x="1971016" y="947872"/>
            <a:chExt cx="5363234" cy="4957889"/>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7714D809-BB92-7BCD-9254-730D5DCE58C9}"/>
                </a:ext>
              </a:extLst>
            </p:cNvPr>
            <p:cNvSpPr/>
            <p:nvPr/>
          </p:nvSpPr>
          <p:spPr>
            <a:xfrm>
              <a:off x="1971016" y="955962"/>
              <a:ext cx="2055453"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       Ti prepara per il futuro</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E34BE3AB-9318-02F6-5691-C92D739C096E}"/>
                </a:ext>
              </a:extLst>
            </p:cNvPr>
            <p:cNvSpPr/>
            <p:nvPr/>
          </p:nvSpPr>
          <p:spPr>
            <a:xfrm>
              <a:off x="1971016" y="2199808"/>
              <a:ext cx="2055453" cy="37059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Con una strategia, pensi al futuro. Puoi </a:t>
              </a:r>
              <a:r>
                <a:rPr lang="en-US" sz="2200" b="1" dirty="0">
                  <a:solidFill>
                    <a:srgbClr val="595959"/>
                  </a:solidFill>
                </a:rPr>
                <a:t>pianificare </a:t>
              </a:r>
              <a:r>
                <a:rPr lang="en-US" sz="2200" dirty="0">
                  <a:solidFill>
                    <a:srgbClr val="595959"/>
                  </a:solidFill>
                </a:rPr>
                <a:t>in anticipo le opportunità</a:t>
              </a:r>
              <a:r>
                <a:rPr lang="en-US" sz="2200" b="1" dirty="0">
                  <a:solidFill>
                    <a:srgbClr val="595959"/>
                  </a:solidFill>
                </a:rPr>
                <a:t> di crescita </a:t>
              </a:r>
              <a:r>
                <a:rPr lang="en-US" sz="2200" dirty="0">
                  <a:solidFill>
                    <a:srgbClr val="595959"/>
                  </a:solidFill>
                </a:rPr>
                <a:t>o le spese importanti. </a:t>
              </a:r>
            </a:p>
          </p:txBody>
        </p:sp>
        <p:sp>
          <p:nvSpPr>
            <p:cNvPr id="20" name="Freeform: Shape 19">
              <a:extLst>
                <a:ext uri="{FF2B5EF4-FFF2-40B4-BE49-F238E27FC236}">
                  <a16:creationId xmlns:a16="http://schemas.microsoft.com/office/drawing/2014/main" id="{5E8FDD31-8F48-BC72-8828-0A19BD735209}"/>
                </a:ext>
              </a:extLst>
            </p:cNvPr>
            <p:cNvSpPr/>
            <p:nvPr/>
          </p:nvSpPr>
          <p:spPr>
            <a:xfrm>
              <a:off x="4221578" y="947872"/>
              <a:ext cx="3112672"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Esempio</a:t>
              </a:r>
            </a:p>
          </p:txBody>
        </p:sp>
        <p:sp>
          <p:nvSpPr>
            <p:cNvPr id="21" name="Freeform: Shape 20">
              <a:extLst>
                <a:ext uri="{FF2B5EF4-FFF2-40B4-BE49-F238E27FC236}">
                  <a16:creationId xmlns:a16="http://schemas.microsoft.com/office/drawing/2014/main" id="{18875517-B55E-EA06-7E11-2C40D33F5E7E}"/>
                </a:ext>
              </a:extLst>
            </p:cNvPr>
            <p:cNvSpPr/>
            <p:nvPr/>
          </p:nvSpPr>
          <p:spPr>
            <a:xfrm>
              <a:off x="4221578" y="2199806"/>
              <a:ext cx="3112672"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000" dirty="0">
                  <a:solidFill>
                    <a:srgbClr val="595959"/>
                  </a:solidFill>
                </a:rPr>
                <a:t>Se sai che </a:t>
              </a:r>
              <a:r>
                <a:rPr lang="en-US" sz="2000" b="1" dirty="0">
                  <a:solidFill>
                    <a:srgbClr val="595959"/>
                  </a:solidFill>
                </a:rPr>
                <a:t>tra due anni </a:t>
              </a:r>
              <a:r>
                <a:rPr lang="en-US" sz="2000" dirty="0">
                  <a:solidFill>
                    <a:srgbClr val="595959"/>
                  </a:solidFill>
                </a:rPr>
                <a:t>vorrai </a:t>
              </a:r>
              <a:r>
                <a:rPr lang="en-US" sz="2000" b="1" dirty="0">
                  <a:solidFill>
                    <a:srgbClr val="595959"/>
                  </a:solidFill>
                </a:rPr>
                <a:t>espanderti in una nuova sede</a:t>
              </a:r>
              <a:r>
                <a:rPr lang="en-US" sz="2000" dirty="0">
                  <a:solidFill>
                    <a:srgbClr val="595959"/>
                  </a:solidFill>
                </a:rPr>
                <a:t>, la tua strategia finanziaria potrebbe prevedere di risparmiare una parte dei profitti o di assicurarti un investitore fin da ora, in modo da avere i fondi necessari quando sarai pronto per espanderti. Ti aiuta anche ad anticipare potenziali difficoltà (ad esempio, la necessità di fondi extra in inverno, che può essere parte della strategia per mantenere un saldo di cassa minimo).</a:t>
              </a:r>
            </a:p>
          </p:txBody>
        </p:sp>
      </p:grpSp>
      <p:pic>
        <p:nvPicPr>
          <p:cNvPr id="3" name="Graphic 2" descr="Future with solid fill">
            <a:extLst>
              <a:ext uri="{FF2B5EF4-FFF2-40B4-BE49-F238E27FC236}">
                <a16:creationId xmlns:a16="http://schemas.microsoft.com/office/drawing/2014/main" id="{60E13FCA-26CB-3AA4-645B-E5D34C5497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750" y="368257"/>
            <a:ext cx="723563" cy="723563"/>
          </a:xfrm>
          <a:prstGeom prst="rect">
            <a:avLst/>
          </a:prstGeom>
        </p:spPr>
      </p:pic>
      <p:grpSp>
        <p:nvGrpSpPr>
          <p:cNvPr id="14" name="Group 13">
            <a:extLst>
              <a:ext uri="{FF2B5EF4-FFF2-40B4-BE49-F238E27FC236}">
                <a16:creationId xmlns:a16="http://schemas.microsoft.com/office/drawing/2014/main" id="{E57D230D-33BB-17ED-9371-07C7DEAA6FD3}"/>
              </a:ext>
            </a:extLst>
          </p:cNvPr>
          <p:cNvGrpSpPr/>
          <p:nvPr/>
        </p:nvGrpSpPr>
        <p:grpSpPr>
          <a:xfrm>
            <a:off x="291118" y="3892772"/>
            <a:ext cx="11620500" cy="2729718"/>
            <a:chOff x="1971016" y="947872"/>
            <a:chExt cx="5363234" cy="4957889"/>
          </a:xfrm>
          <a:effectLst>
            <a:outerShdw blurRad="63500" sx="102000" sy="102000" algn="ctr" rotWithShape="0">
              <a:prstClr val="black">
                <a:alpha val="40000"/>
              </a:prstClr>
            </a:outerShdw>
          </a:effectLst>
        </p:grpSpPr>
        <p:sp>
          <p:nvSpPr>
            <p:cNvPr id="15" name="Freeform: Shape 14">
              <a:extLst>
                <a:ext uri="{FF2B5EF4-FFF2-40B4-BE49-F238E27FC236}">
                  <a16:creationId xmlns:a16="http://schemas.microsoft.com/office/drawing/2014/main" id="{ABEE9C1E-C1E6-AE66-D487-6CE84250AFC7}"/>
                </a:ext>
              </a:extLst>
            </p:cNvPr>
            <p:cNvSpPr/>
            <p:nvPr/>
          </p:nvSpPr>
          <p:spPr>
            <a:xfrm>
              <a:off x="1971016" y="955962"/>
              <a:ext cx="2055453"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       Ti mantiene sulla strada giusta</a:t>
              </a:r>
              <a:endParaRPr lang="en-GB" sz="2400" b="1" kern="1200" dirty="0">
                <a:solidFill>
                  <a:schemeClr val="bg1"/>
                </a:solidFill>
              </a:endParaRPr>
            </a:p>
          </p:txBody>
        </p:sp>
        <p:sp>
          <p:nvSpPr>
            <p:cNvPr id="22" name="Freeform: Shape 21">
              <a:extLst>
                <a:ext uri="{FF2B5EF4-FFF2-40B4-BE49-F238E27FC236}">
                  <a16:creationId xmlns:a16="http://schemas.microsoft.com/office/drawing/2014/main" id="{B93C3A09-A284-747A-242C-DD38E7D6BAB5}"/>
                </a:ext>
              </a:extLst>
            </p:cNvPr>
            <p:cNvSpPr/>
            <p:nvPr/>
          </p:nvSpPr>
          <p:spPr>
            <a:xfrm>
              <a:off x="1971016" y="2199808"/>
              <a:ext cx="2055453" cy="37059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000" dirty="0">
                  <a:solidFill>
                    <a:srgbClr val="595959"/>
                  </a:solidFill>
                </a:rPr>
                <a:t>Gli ambienti aziendali sono pieni di distrazioni e sfide impreviste. Una strategia solida vi aiuta a rimanere </a:t>
              </a:r>
              <a:r>
                <a:rPr lang="en-US" sz="2000" b="1" dirty="0">
                  <a:solidFill>
                    <a:srgbClr val="595959"/>
                  </a:solidFill>
                </a:rPr>
                <a:t>concentrati sui vostri obiettivi a lungo termine </a:t>
              </a:r>
              <a:r>
                <a:rPr lang="en-US" sz="2000" dirty="0">
                  <a:solidFill>
                    <a:srgbClr val="595959"/>
                  </a:solidFill>
                </a:rPr>
                <a:t>anche quando sorgono problemi a breve termine. </a:t>
              </a:r>
            </a:p>
          </p:txBody>
        </p:sp>
        <p:sp>
          <p:nvSpPr>
            <p:cNvPr id="23" name="Freeform: Shape 22">
              <a:extLst>
                <a:ext uri="{FF2B5EF4-FFF2-40B4-BE49-F238E27FC236}">
                  <a16:creationId xmlns:a16="http://schemas.microsoft.com/office/drawing/2014/main" id="{249C2181-FB10-3267-604C-2C3860371C7B}"/>
                </a:ext>
              </a:extLst>
            </p:cNvPr>
            <p:cNvSpPr/>
            <p:nvPr/>
          </p:nvSpPr>
          <p:spPr>
            <a:xfrm>
              <a:off x="4221578" y="947872"/>
              <a:ext cx="3112672"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Esempio</a:t>
              </a:r>
            </a:p>
          </p:txBody>
        </p:sp>
        <p:sp>
          <p:nvSpPr>
            <p:cNvPr id="24" name="Freeform: Shape 23">
              <a:extLst>
                <a:ext uri="{FF2B5EF4-FFF2-40B4-BE49-F238E27FC236}">
                  <a16:creationId xmlns:a16="http://schemas.microsoft.com/office/drawing/2014/main" id="{F8FDF46A-1EA8-0869-90AB-C4827A9D46AC}"/>
                </a:ext>
              </a:extLst>
            </p:cNvPr>
            <p:cNvSpPr/>
            <p:nvPr/>
          </p:nvSpPr>
          <p:spPr>
            <a:xfrm>
              <a:off x="4221578" y="2199806"/>
              <a:ext cx="3112672"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000" dirty="0">
                  <a:solidFill>
                    <a:srgbClr val="595959"/>
                  </a:solidFill>
                </a:rPr>
                <a:t>Se </a:t>
              </a:r>
              <a:r>
                <a:rPr lang="en-US" sz="2000" b="1" dirty="0">
                  <a:solidFill>
                    <a:srgbClr val="595959"/>
                  </a:solidFill>
                </a:rPr>
                <a:t>si presenta un'opportunità allettante </a:t>
              </a:r>
              <a:r>
                <a:rPr lang="en-US" sz="2000" dirty="0">
                  <a:solidFill>
                    <a:srgbClr val="595959"/>
                  </a:solidFill>
                </a:rPr>
                <a:t>(come investire in qualcosa di non correlato), la tua strategia ti aiuta a rimanere concentrato sui tuoi obiettivi principali, come migliorare la tua struttura ricettiva. Fornisce inoltre una guida durante le battute d'arresto (come un calo del turismo), in modo da poterti adattare senza perdere la direzione.</a:t>
              </a:r>
            </a:p>
          </p:txBody>
        </p:sp>
      </p:grpSp>
      <p:pic>
        <p:nvPicPr>
          <p:cNvPr id="26" name="Graphic 25" descr="Route (Two Pins With A Path) with solid fill">
            <a:extLst>
              <a:ext uri="{FF2B5EF4-FFF2-40B4-BE49-F238E27FC236}">
                <a16:creationId xmlns:a16="http://schemas.microsoft.com/office/drawing/2014/main" id="{59C360EB-97B2-20DD-28BE-638156C9ED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4874" y="3897226"/>
            <a:ext cx="767562" cy="767562"/>
          </a:xfrm>
          <a:prstGeom prst="rect">
            <a:avLst/>
          </a:prstGeom>
        </p:spPr>
      </p:pic>
    </p:spTree>
    <p:extLst>
      <p:ext uri="{BB962C8B-B14F-4D97-AF65-F5344CB8AC3E}">
        <p14:creationId xmlns:p14="http://schemas.microsoft.com/office/powerpoint/2010/main" val="659146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78C1-DD6A-8BF4-DB52-1A341EB9D86E}"/>
            </a:ext>
          </a:extLst>
        </p:cNvPr>
        <p:cNvGrpSpPr/>
        <p:nvPr/>
      </p:nvGrpSpPr>
      <p:grpSpPr>
        <a:xfrm>
          <a:off x="0" y="0"/>
          <a:ext cx="0" cy="0"/>
          <a:chOff x="0" y="0"/>
          <a:chExt cx="0" cy="0"/>
        </a:xfrm>
      </p:grpSpPr>
      <p:pic>
        <p:nvPicPr>
          <p:cNvPr id="16" name="Graphic 15" descr="Gears outline">
            <a:extLst>
              <a:ext uri="{FF2B5EF4-FFF2-40B4-BE49-F238E27FC236}">
                <a16:creationId xmlns:a16="http://schemas.microsoft.com/office/drawing/2014/main" id="{2A80CF72-95AB-B258-156B-2220EF932B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7C65BD28-2C3E-3252-BB3C-ED79CB41D483}"/>
              </a:ext>
            </a:extLst>
          </p:cNvPr>
          <p:cNvGrpSpPr/>
          <p:nvPr/>
        </p:nvGrpSpPr>
        <p:grpSpPr>
          <a:xfrm>
            <a:off x="685800" y="423060"/>
            <a:ext cx="11258550" cy="3733004"/>
            <a:chOff x="1971016" y="947872"/>
            <a:chExt cx="5363234" cy="4957889"/>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5D47BF54-DB8B-5CB9-A6C0-F004D1C88310}"/>
                </a:ext>
              </a:extLst>
            </p:cNvPr>
            <p:cNvSpPr/>
            <p:nvPr/>
          </p:nvSpPr>
          <p:spPr>
            <a:xfrm>
              <a:off x="1971016" y="955962"/>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IE" sz="2400" b="1" dirty="0"/>
                <a:t>Costruisce credibilità</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1E6621A8-B7B1-E488-B860-9F1287B7ED30}"/>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400" dirty="0">
                  <a:solidFill>
                    <a:srgbClr val="595959"/>
                  </a:solidFill>
                </a:rPr>
                <a:t>Se mai dovessi </a:t>
              </a:r>
              <a:r>
                <a:rPr lang="en-US" sz="2400" b="1" dirty="0">
                  <a:solidFill>
                    <a:srgbClr val="595959"/>
                  </a:solidFill>
                </a:rPr>
                <a:t>cercare finanziamenti esterni </a:t>
              </a:r>
              <a:r>
                <a:rPr lang="en-US" sz="2400" dirty="0">
                  <a:solidFill>
                    <a:srgbClr val="595959"/>
                  </a:solidFill>
                </a:rPr>
                <a:t>(prestiti o investitori), avere una strategia finanziaria chiara è un grande vantaggio. Dimostra che hai fatto i compiti e gestisci le finanze in modo oculato.</a:t>
              </a:r>
            </a:p>
          </p:txBody>
        </p:sp>
        <p:sp>
          <p:nvSpPr>
            <p:cNvPr id="20" name="Freeform: Shape 19">
              <a:extLst>
                <a:ext uri="{FF2B5EF4-FFF2-40B4-BE49-F238E27FC236}">
                  <a16:creationId xmlns:a16="http://schemas.microsoft.com/office/drawing/2014/main" id="{DD36D20E-41A0-4274-27FC-4AC5A5113674}"/>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Esempio</a:t>
              </a:r>
            </a:p>
          </p:txBody>
        </p:sp>
        <p:sp>
          <p:nvSpPr>
            <p:cNvPr id="21" name="Freeform: Shape 20">
              <a:extLst>
                <a:ext uri="{FF2B5EF4-FFF2-40B4-BE49-F238E27FC236}">
                  <a16:creationId xmlns:a16="http://schemas.microsoft.com/office/drawing/2014/main" id="{EE0E4F9C-DD31-8807-896C-1B99A1319CAC}"/>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000" dirty="0">
                  <a:solidFill>
                    <a:srgbClr val="595959"/>
                  </a:solidFill>
                </a:rPr>
                <a:t>Le banche e gli investitori sono molto più propensi a fidarsi e a finanziare un imprenditore in grado di articolare la propria strategia finanziaria e dimostrare che il proprio budget e i propri registri finanziari sono in linea con tale piano. In sostanza, ciò dimostra una gestione finanziaria professionale dell'azienda.</a:t>
              </a:r>
            </a:p>
          </p:txBody>
        </p:sp>
      </p:grpSp>
      <p:pic>
        <p:nvPicPr>
          <p:cNvPr id="10" name="Graphic 9" descr="Coins outline">
            <a:extLst>
              <a:ext uri="{FF2B5EF4-FFF2-40B4-BE49-F238E27FC236}">
                <a16:creationId xmlns:a16="http://schemas.microsoft.com/office/drawing/2014/main" id="{6F6E7EA9-68C6-93D4-7477-C0E6DEE74B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600" y="487848"/>
            <a:ext cx="914400" cy="914400"/>
          </a:xfrm>
          <a:prstGeom prst="rect">
            <a:avLst/>
          </a:prstGeom>
        </p:spPr>
      </p:pic>
      <p:sp>
        <p:nvSpPr>
          <p:cNvPr id="12" name="TextBox 11">
            <a:extLst>
              <a:ext uri="{FF2B5EF4-FFF2-40B4-BE49-F238E27FC236}">
                <a16:creationId xmlns:a16="http://schemas.microsoft.com/office/drawing/2014/main" id="{51E5D1E8-CE71-204A-1026-3029E0A4E891}"/>
              </a:ext>
            </a:extLst>
          </p:cNvPr>
          <p:cNvSpPr txBox="1"/>
          <p:nvPr/>
        </p:nvSpPr>
        <p:spPr>
          <a:xfrm>
            <a:off x="600075" y="4662514"/>
            <a:ext cx="11144250" cy="1107996"/>
          </a:xfrm>
          <a:prstGeom prst="rect">
            <a:avLst/>
          </a:prstGeom>
          <a:noFill/>
        </p:spPr>
        <p:txBody>
          <a:bodyPr wrap="square">
            <a:spAutoFit/>
          </a:bodyPr>
          <a:lstStyle/>
          <a:p>
            <a:r>
              <a:rPr lang="en-US" sz="2200" b="1" dirty="0">
                <a:solidFill>
                  <a:srgbClr val="E96751"/>
                </a:solidFill>
              </a:rPr>
              <a:t>In sintesi, </a:t>
            </a:r>
            <a:r>
              <a:rPr lang="en-US" sz="2200" b="1" i="1" dirty="0">
                <a:solidFill>
                  <a:srgbClr val="E96751"/>
                </a:solidFill>
              </a:rPr>
              <a:t>non pianificare significa pianificare il fallimento</a:t>
            </a:r>
            <a:r>
              <a:rPr lang="en-US" sz="2200" b="1" dirty="0">
                <a:solidFill>
                  <a:srgbClr val="E96751"/>
                </a:solidFill>
              </a:rPr>
              <a:t>. </a:t>
            </a:r>
            <a:r>
              <a:rPr lang="en-US" sz="2200" dirty="0">
                <a:solidFill>
                  <a:srgbClr val="595959"/>
                </a:solidFill>
              </a:rPr>
              <a:t>Una strategia finanziaria è necessaria per garantire che tutte le parti della vostra attività (vendite, spese, investimenti) lavorino in armonia verso ciò che volete ottenere. È </a:t>
            </a:r>
            <a:r>
              <a:rPr lang="en-US" sz="2200" b="1" dirty="0">
                <a:solidFill>
                  <a:srgbClr val="595959"/>
                </a:solidFill>
              </a:rPr>
              <a:t>la</a:t>
            </a:r>
            <a:r>
              <a:rPr lang="en-US" sz="2200" dirty="0">
                <a:solidFill>
                  <a:srgbClr val="595959"/>
                </a:solidFill>
              </a:rPr>
              <a:t> vostra </a:t>
            </a:r>
            <a:r>
              <a:rPr lang="en-US" sz="2200" b="1" dirty="0">
                <a:solidFill>
                  <a:srgbClr val="595959"/>
                </a:solidFill>
              </a:rPr>
              <a:t>tabella di marcia</a:t>
            </a:r>
            <a:r>
              <a:rPr lang="en-US" sz="2200" dirty="0">
                <a:solidFill>
                  <a:srgbClr val="595959"/>
                </a:solidFill>
              </a:rPr>
              <a:t> finanziaria verso il successo.</a:t>
            </a:r>
            <a:endParaRPr lang="en-IE" sz="2200" dirty="0">
              <a:solidFill>
                <a:srgbClr val="595959"/>
              </a:solidFill>
            </a:endParaRPr>
          </a:p>
        </p:txBody>
      </p:sp>
    </p:spTree>
    <p:extLst>
      <p:ext uri="{BB962C8B-B14F-4D97-AF65-F5344CB8AC3E}">
        <p14:creationId xmlns:p14="http://schemas.microsoft.com/office/powerpoint/2010/main" val="2867287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9FF6B-27D8-6D86-2D6C-B85ADB9AF674}"/>
            </a:ext>
          </a:extLst>
        </p:cNvPr>
        <p:cNvGrpSpPr/>
        <p:nvPr/>
      </p:nvGrpSpPr>
      <p:grpSpPr>
        <a:xfrm>
          <a:off x="0" y="0"/>
          <a:ext cx="0" cy="0"/>
          <a:chOff x="0" y="0"/>
          <a:chExt cx="0" cy="0"/>
        </a:xfrm>
      </p:grpSpPr>
      <p:pic>
        <p:nvPicPr>
          <p:cNvPr id="15" name="Picture Placeholder 14" descr="A person putting a coin into a piggy bank&#10;&#10;AI-generated content may be incorrect.">
            <a:extLst>
              <a:ext uri="{FF2B5EF4-FFF2-40B4-BE49-F238E27FC236}">
                <a16:creationId xmlns:a16="http://schemas.microsoft.com/office/drawing/2014/main" id="{C07B9782-0921-1931-A866-85D4EBD00B8B}"/>
              </a:ext>
            </a:extLst>
          </p:cNvPr>
          <p:cNvPicPr>
            <a:picLocks noGrp="1" noChangeAspect="1"/>
          </p:cNvPicPr>
          <p:nvPr>
            <p:ph type="pic" sz="quarter" idx="10"/>
          </p:nvPr>
        </p:nvPicPr>
        <p:blipFill>
          <a:blip r:embed="rId2"/>
          <a:srcRect t="7352" b="7352"/>
          <a:stretch>
            <a:fillRect/>
          </a:stretch>
        </p:blipFill>
        <p:spPr/>
      </p:pic>
      <p:sp>
        <p:nvSpPr>
          <p:cNvPr id="9" name="Text Placeholder 8">
            <a:extLst>
              <a:ext uri="{FF2B5EF4-FFF2-40B4-BE49-F238E27FC236}">
                <a16:creationId xmlns:a16="http://schemas.microsoft.com/office/drawing/2014/main" id="{8849EB85-4EC6-982C-2739-4B23126FF6C4}"/>
              </a:ext>
            </a:extLst>
          </p:cNvPr>
          <p:cNvSpPr>
            <a:spLocks noGrp="1"/>
          </p:cNvSpPr>
          <p:nvPr>
            <p:ph type="body" sz="quarter" idx="21"/>
          </p:nvPr>
        </p:nvSpPr>
        <p:spPr>
          <a:xfrm>
            <a:off x="4420227" y="1163729"/>
            <a:ext cx="7221426" cy="4530541"/>
          </a:xfrm>
        </p:spPr>
        <p:txBody>
          <a:bodyPr/>
          <a:lstStyle/>
          <a:p>
            <a:pPr>
              <a:spcAft>
                <a:spcPts val="1200"/>
              </a:spcAft>
            </a:pPr>
            <a:r>
              <a:rPr lang="en-US" sz="2000" dirty="0"/>
              <a:t>Per costruire un'attività turistica veramente sostenibile e resiliente, la pianificazione finanziaria deve andare oltre il reddito mensile e il bilancio a breve termine. </a:t>
            </a:r>
          </a:p>
          <a:p>
            <a:pPr>
              <a:spcAft>
                <a:spcPts val="1200"/>
              </a:spcAft>
            </a:pPr>
            <a:r>
              <a:rPr lang="en-US" sz="2000" dirty="0"/>
              <a:t>Le seguenti strategie forniscono una tabella di marcia per raggiungere </a:t>
            </a:r>
            <a:r>
              <a:rPr lang="en-US" sz="2000" b="1" dirty="0"/>
              <a:t>una solidità finanziaria a lungo termine</a:t>
            </a:r>
            <a:r>
              <a:rPr lang="en-US" sz="2000" dirty="0"/>
              <a:t>, garantendo che la vostra struttura ricettiva sia in grado di adattarsi ai cambiamenti, resistere alle fluttuazioni stagionali e sostenere sia i vostri obiettivi personali che la missione aziendale. </a:t>
            </a:r>
          </a:p>
          <a:p>
            <a:pPr>
              <a:spcAft>
                <a:spcPts val="1200"/>
              </a:spcAft>
            </a:pPr>
            <a:r>
              <a:rPr lang="en-US" sz="2000" dirty="0"/>
              <a:t>Dall'accantonamento di </a:t>
            </a:r>
            <a:r>
              <a:rPr lang="en-US" sz="2000" b="1" dirty="0"/>
              <a:t>fondi di emergenza </a:t>
            </a:r>
            <a:r>
              <a:rPr lang="en-US" sz="2000" dirty="0"/>
              <a:t>e </a:t>
            </a:r>
            <a:r>
              <a:rPr lang="en-US" sz="2000" b="1" dirty="0"/>
              <a:t>dal reinvestimento </a:t>
            </a:r>
            <a:r>
              <a:rPr lang="en-US" sz="2000" dirty="0"/>
              <a:t>in aggiornamenti al </a:t>
            </a:r>
            <a:r>
              <a:rPr lang="en-US" sz="2000" b="1" dirty="0"/>
              <a:t>monitoraggio dei risultati finanziari </a:t>
            </a:r>
            <a:r>
              <a:rPr lang="en-US" sz="2000" dirty="0"/>
              <a:t>e </a:t>
            </a:r>
            <a:r>
              <a:rPr lang="en-US" sz="2000" b="1" dirty="0"/>
              <a:t>alla diversificazione dei flussi di reddito</a:t>
            </a:r>
            <a:r>
              <a:rPr lang="en-US" sz="2000" dirty="0"/>
              <a:t>, ogni area rafforza le vostre basi per la crescita. </a:t>
            </a:r>
          </a:p>
          <a:p>
            <a:pPr>
              <a:spcAft>
                <a:spcPts val="1200"/>
              </a:spcAft>
            </a:pPr>
            <a:r>
              <a:rPr lang="en-US" sz="2000" dirty="0"/>
              <a:t>Affrontando </a:t>
            </a:r>
            <a:r>
              <a:rPr lang="en-US" sz="2000" b="1" dirty="0"/>
              <a:t>l'inflazione, il rischio e la visione a lungo termine</a:t>
            </a:r>
            <a:r>
              <a:rPr lang="en-US" sz="2000" dirty="0"/>
              <a:t>, non solo manterrete a galla la vostra attività, ma la preparerete a prosperare per gli anni a venire.</a:t>
            </a:r>
            <a:endParaRPr lang="en-IE" sz="2000" dirty="0"/>
          </a:p>
        </p:txBody>
      </p:sp>
      <p:sp>
        <p:nvSpPr>
          <p:cNvPr id="7" name="Text Placeholder 6">
            <a:extLst>
              <a:ext uri="{FF2B5EF4-FFF2-40B4-BE49-F238E27FC236}">
                <a16:creationId xmlns:a16="http://schemas.microsoft.com/office/drawing/2014/main" id="{E61BC670-444B-187A-84D6-034D90210D1B}"/>
              </a:ext>
            </a:extLst>
          </p:cNvPr>
          <p:cNvSpPr>
            <a:spLocks noGrp="1"/>
          </p:cNvSpPr>
          <p:nvPr>
            <p:ph type="body" sz="quarter" idx="18"/>
          </p:nvPr>
        </p:nvSpPr>
        <p:spPr>
          <a:xfrm>
            <a:off x="675021" y="3232809"/>
            <a:ext cx="2680738" cy="1049221"/>
          </a:xfrm>
        </p:spPr>
        <p:txBody>
          <a:bodyPr/>
          <a:lstStyle/>
          <a:p>
            <a:r>
              <a:rPr lang="en-IE" b="0" dirty="0"/>
              <a:t>Come affrontare le sfide e creare opportunità</a:t>
            </a:r>
          </a:p>
        </p:txBody>
      </p:sp>
      <p:sp>
        <p:nvSpPr>
          <p:cNvPr id="8" name="Text Placeholder 7">
            <a:extLst>
              <a:ext uri="{FF2B5EF4-FFF2-40B4-BE49-F238E27FC236}">
                <a16:creationId xmlns:a16="http://schemas.microsoft.com/office/drawing/2014/main" id="{4A329DDA-707C-BFC5-1EE6-4C80E2FAD2BE}"/>
              </a:ext>
            </a:extLst>
          </p:cNvPr>
          <p:cNvSpPr>
            <a:spLocks noGrp="1"/>
          </p:cNvSpPr>
          <p:nvPr>
            <p:ph type="body" sz="quarter" idx="19"/>
          </p:nvPr>
        </p:nvSpPr>
        <p:spPr>
          <a:xfrm>
            <a:off x="550347" y="2171014"/>
            <a:ext cx="3018648" cy="385564"/>
          </a:xfrm>
        </p:spPr>
        <p:txBody>
          <a:bodyPr/>
          <a:lstStyle/>
          <a:p>
            <a:r>
              <a:rPr lang="en-IE" b="0" dirty="0"/>
              <a:t>Salute finanziaria a lungo termine</a:t>
            </a:r>
          </a:p>
        </p:txBody>
      </p:sp>
      <p:sp>
        <p:nvSpPr>
          <p:cNvPr id="2" name="Text Placeholder 3">
            <a:extLst>
              <a:ext uri="{FF2B5EF4-FFF2-40B4-BE49-F238E27FC236}">
                <a16:creationId xmlns:a16="http://schemas.microsoft.com/office/drawing/2014/main" id="{2E89F4F2-5BC0-9148-2957-5D5958D3ACB4}"/>
              </a:ext>
            </a:extLst>
          </p:cNvPr>
          <p:cNvSpPr>
            <a:spLocks noGrp="1"/>
          </p:cNvSpPr>
          <p:nvPr>
            <p:ph type="body" sz="quarter" idx="16"/>
          </p:nvPr>
        </p:nvSpPr>
        <p:spPr>
          <a:xfrm>
            <a:off x="4295552" y="186544"/>
            <a:ext cx="7504847" cy="803654"/>
          </a:xfrm>
        </p:spPr>
        <p:txBody>
          <a:bodyPr/>
          <a:lstStyle/>
          <a:p>
            <a:r>
              <a:rPr lang="en-IE" sz="2800" b="0" dirty="0">
                <a:solidFill>
                  <a:srgbClr val="E96751"/>
                </a:solidFill>
              </a:rPr>
              <a:t>Affrontare le sfide con strategie e sfruttare le opportunità per costruire la resilienza</a:t>
            </a:r>
          </a:p>
        </p:txBody>
      </p:sp>
    </p:spTree>
    <p:extLst>
      <p:ext uri="{BB962C8B-B14F-4D97-AF65-F5344CB8AC3E}">
        <p14:creationId xmlns:p14="http://schemas.microsoft.com/office/powerpoint/2010/main" val="3761180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C919F1A-A037-E0AC-31EA-2E5B7391014D}"/>
              </a:ext>
            </a:extLst>
          </p:cNvPr>
          <p:cNvSpPr>
            <a:spLocks noGrp="1"/>
          </p:cNvSpPr>
          <p:nvPr>
            <p:ph type="body" sz="quarter" idx="18"/>
          </p:nvPr>
        </p:nvSpPr>
        <p:spPr>
          <a:xfrm>
            <a:off x="788657" y="874662"/>
            <a:ext cx="10614687" cy="3499183"/>
          </a:xfrm>
        </p:spPr>
        <p:txBody>
          <a:bodyPr/>
          <a:lstStyle/>
          <a:p>
            <a:r>
              <a:rPr lang="en-US" sz="2000" dirty="0"/>
              <a:t>Prima di poter pianificare il futuro, </a:t>
            </a:r>
            <a:r>
              <a:rPr lang="en-US" sz="2000" b="1" dirty="0"/>
              <a:t>è necessario avere un quadro chiaro della propria situazione finanziaria attuale</a:t>
            </a:r>
            <a:r>
              <a:rPr lang="en-US" sz="2000" dirty="0"/>
              <a:t>. Ciò comporta l'analisi dei propri documenti e rendiconti finanziari per rispondere alle seguenti domande: da dove proviene il proprio denaro e dove viene speso attualmente?</a:t>
            </a:r>
            <a:endParaRPr lang="en-IE" sz="2000" dirty="0"/>
          </a:p>
        </p:txBody>
      </p:sp>
      <p:sp>
        <p:nvSpPr>
          <p:cNvPr id="7" name="Text Placeholder 6">
            <a:extLst>
              <a:ext uri="{FF2B5EF4-FFF2-40B4-BE49-F238E27FC236}">
                <a16:creationId xmlns:a16="http://schemas.microsoft.com/office/drawing/2014/main" id="{2FEA3ECD-59C1-0720-360F-BD81FC0346F5}"/>
              </a:ext>
            </a:extLst>
          </p:cNvPr>
          <p:cNvSpPr>
            <a:spLocks noGrp="1"/>
          </p:cNvSpPr>
          <p:nvPr>
            <p:ph type="body" sz="quarter" idx="16"/>
          </p:nvPr>
        </p:nvSpPr>
        <p:spPr>
          <a:xfrm>
            <a:off x="788656" y="279095"/>
            <a:ext cx="10614687" cy="803654"/>
          </a:xfrm>
        </p:spPr>
        <p:txBody>
          <a:bodyPr/>
          <a:lstStyle/>
          <a:p>
            <a:r>
              <a:rPr lang="en-IE" sz="2400" dirty="0"/>
              <a:t>Comprendere la propria situazione finanziaria attuale – </a:t>
            </a:r>
            <a:r>
              <a:rPr lang="en-IE" sz="2400" dirty="0">
                <a:solidFill>
                  <a:srgbClr val="E96751"/>
                </a:solidFill>
              </a:rPr>
              <a:t>Problemi attuali</a:t>
            </a:r>
          </a:p>
        </p:txBody>
      </p:sp>
      <p:sp>
        <p:nvSpPr>
          <p:cNvPr id="10" name="Flowchart: Alternate Process 9">
            <a:extLst>
              <a:ext uri="{FF2B5EF4-FFF2-40B4-BE49-F238E27FC236}">
                <a16:creationId xmlns:a16="http://schemas.microsoft.com/office/drawing/2014/main" id="{0761CEBC-D4DA-9926-6AA5-28C96F4B91E5}"/>
              </a:ext>
            </a:extLst>
          </p:cNvPr>
          <p:cNvSpPr/>
          <p:nvPr/>
        </p:nvSpPr>
        <p:spPr>
          <a:xfrm>
            <a:off x="735010" y="2099735"/>
            <a:ext cx="10789448" cy="981719"/>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5">
            <a:extLst>
              <a:ext uri="{FF2B5EF4-FFF2-40B4-BE49-F238E27FC236}">
                <a16:creationId xmlns:a16="http://schemas.microsoft.com/office/drawing/2014/main" id="{0EDDF50B-8206-8216-0CEB-6C7F3E454984}"/>
              </a:ext>
            </a:extLst>
          </p:cNvPr>
          <p:cNvSpPr txBox="1">
            <a:spLocks/>
          </p:cNvSpPr>
          <p:nvPr/>
        </p:nvSpPr>
        <p:spPr>
          <a:xfrm>
            <a:off x="909771" y="2089592"/>
            <a:ext cx="10614687" cy="80365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600"/>
              </a:spcAft>
            </a:pPr>
            <a:r>
              <a:rPr lang="en-IE" sz="2800" dirty="0">
                <a:solidFill>
                  <a:schemeClr val="bg1"/>
                </a:solidFill>
              </a:rPr>
              <a:t>Esamina i rendiconti finanziari e comprendi </a:t>
            </a:r>
          </a:p>
          <a:p>
            <a:pPr algn="ctr">
              <a:spcAft>
                <a:spcPts val="600"/>
              </a:spcAft>
            </a:pPr>
            <a:r>
              <a:rPr lang="en-IE" sz="2800" dirty="0">
                <a:solidFill>
                  <a:schemeClr val="bg1"/>
                </a:solidFill>
              </a:rPr>
              <a:t>la propria posizione attuale</a:t>
            </a:r>
            <a:endParaRPr lang="en-IE" sz="2800" i="1" dirty="0">
              <a:solidFill>
                <a:schemeClr val="bg1"/>
              </a:solidFill>
            </a:endParaRPr>
          </a:p>
        </p:txBody>
      </p:sp>
      <p:sp>
        <p:nvSpPr>
          <p:cNvPr id="13" name="Text Placeholder 5">
            <a:extLst>
              <a:ext uri="{FF2B5EF4-FFF2-40B4-BE49-F238E27FC236}">
                <a16:creationId xmlns:a16="http://schemas.microsoft.com/office/drawing/2014/main" id="{FA60B6C2-6E0B-B773-92DE-A0E7C84B19F8}"/>
              </a:ext>
            </a:extLst>
          </p:cNvPr>
          <p:cNvSpPr txBox="1">
            <a:spLocks/>
          </p:cNvSpPr>
          <p:nvPr/>
        </p:nvSpPr>
        <p:spPr>
          <a:xfrm>
            <a:off x="1531044" y="3290765"/>
            <a:ext cx="987230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595959"/>
                </a:solidFill>
              </a:rPr>
              <a:t>Esamina il conto economico, lo stato patrimoniale e il rendiconto finanziario </a:t>
            </a:r>
            <a:r>
              <a:rPr lang="en-US" sz="2000" dirty="0">
                <a:solidFill>
                  <a:srgbClr val="595959"/>
                </a:solidFill>
              </a:rPr>
              <a:t>(maggiori </a:t>
            </a:r>
            <a:r>
              <a:rPr lang="en-US" sz="2000" i="1" dirty="0">
                <a:solidFill>
                  <a:srgbClr val="E96751"/>
                </a:solidFill>
              </a:rPr>
              <a:t>informazioni</a:t>
            </a:r>
            <a:r>
              <a:rPr lang="en-US" sz="2000" dirty="0">
                <a:solidFill>
                  <a:srgbClr val="595959"/>
                </a:solidFill>
              </a:rPr>
              <a:t> su questi documenti sono riportate di seguito) per raccogliere i dati fondamentali. </a:t>
            </a:r>
            <a:r>
              <a:rPr lang="en-US" sz="2000" i="1" dirty="0">
                <a:solidFill>
                  <a:srgbClr val="E96751"/>
                </a:solidFill>
              </a:rPr>
              <a:t>Quanto hai guadagnato il mese scorso o l'anno scorso? Quali sono le tue spese principali? Quanto debito hai? Quanto denaro contante hai a disposizione?</a:t>
            </a:r>
          </a:p>
        </p:txBody>
      </p:sp>
      <p:sp>
        <p:nvSpPr>
          <p:cNvPr id="14" name="Flowchart: Alternate Process 13">
            <a:extLst>
              <a:ext uri="{FF2B5EF4-FFF2-40B4-BE49-F238E27FC236}">
                <a16:creationId xmlns:a16="http://schemas.microsoft.com/office/drawing/2014/main" id="{FA14D0F1-D746-2FA3-3F09-E6D95333B113}"/>
              </a:ext>
            </a:extLst>
          </p:cNvPr>
          <p:cNvSpPr/>
          <p:nvPr/>
        </p:nvSpPr>
        <p:spPr>
          <a:xfrm>
            <a:off x="1377915" y="3271469"/>
            <a:ext cx="10146543" cy="140971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5">
            <a:extLst>
              <a:ext uri="{FF2B5EF4-FFF2-40B4-BE49-F238E27FC236}">
                <a16:creationId xmlns:a16="http://schemas.microsoft.com/office/drawing/2014/main" id="{EE8E6276-5277-75F8-F450-33C6D31808D1}"/>
              </a:ext>
            </a:extLst>
          </p:cNvPr>
          <p:cNvSpPr txBox="1">
            <a:spLocks/>
          </p:cNvSpPr>
          <p:nvPr/>
        </p:nvSpPr>
        <p:spPr>
          <a:xfrm>
            <a:off x="1500626" y="4969412"/>
            <a:ext cx="9902717"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b="1" dirty="0">
                <a:solidFill>
                  <a:srgbClr val="EC7C69"/>
                </a:solidFill>
              </a:rPr>
              <a:t>Esempio: </a:t>
            </a:r>
            <a:r>
              <a:rPr lang="en-US" sz="2000" dirty="0">
                <a:solidFill>
                  <a:srgbClr val="595959"/>
                </a:solidFill>
              </a:rPr>
              <a:t>il tuo conto economico potrebbe mostrare che il tuo B&amp;B ha guadagnato 100.000 € l'anno scorso, con 90.000 € di spese, ottenendo un profitto di 10.000 €. Il bilancio potrebbe rivelare che hai 5.000 € in contanti in banca, un prestito di 20.000 € e beni (come immobili e attrezzature) per un valore di 50.000 €.</a:t>
            </a:r>
            <a:endParaRPr lang="en-IE" sz="2000" dirty="0">
              <a:solidFill>
                <a:srgbClr val="595959"/>
              </a:solidFill>
            </a:endParaRPr>
          </a:p>
        </p:txBody>
      </p:sp>
      <p:sp>
        <p:nvSpPr>
          <p:cNvPr id="16" name="Flowchart: Alternate Process 15">
            <a:extLst>
              <a:ext uri="{FF2B5EF4-FFF2-40B4-BE49-F238E27FC236}">
                <a16:creationId xmlns:a16="http://schemas.microsoft.com/office/drawing/2014/main" id="{89965ED0-AE6C-825F-7B14-763BB98757E9}"/>
              </a:ext>
            </a:extLst>
          </p:cNvPr>
          <p:cNvSpPr/>
          <p:nvPr/>
        </p:nvSpPr>
        <p:spPr>
          <a:xfrm>
            <a:off x="1408331" y="4803874"/>
            <a:ext cx="10116127" cy="188267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nector: Elbow 16">
            <a:extLst>
              <a:ext uri="{FF2B5EF4-FFF2-40B4-BE49-F238E27FC236}">
                <a16:creationId xmlns:a16="http://schemas.microsoft.com/office/drawing/2014/main" id="{8E9A185B-06D9-9728-2D63-C9D1F6FEC60B}"/>
              </a:ext>
            </a:extLst>
          </p:cNvPr>
          <p:cNvCxnSpPr>
            <a:cxnSpLocks/>
            <a:stCxn id="10" idx="1"/>
            <a:endCxn id="14" idx="1"/>
          </p:cNvCxnSpPr>
          <p:nvPr/>
        </p:nvCxnSpPr>
        <p:spPr>
          <a:xfrm rot="10800000" flipH="1" flipV="1">
            <a:off x="735009" y="2590595"/>
            <a:ext cx="642905" cy="1385730"/>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40925654-2455-550A-042F-82BC4682C528}"/>
              </a:ext>
            </a:extLst>
          </p:cNvPr>
          <p:cNvCxnSpPr>
            <a:cxnSpLocks/>
          </p:cNvCxnSpPr>
          <p:nvPr/>
        </p:nvCxnSpPr>
        <p:spPr>
          <a:xfrm rot="16200000" flipH="1">
            <a:off x="-17557" y="4795549"/>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pic>
        <p:nvPicPr>
          <p:cNvPr id="24" name="Graphic 23" descr="Piggy Bank with solid fill">
            <a:extLst>
              <a:ext uri="{FF2B5EF4-FFF2-40B4-BE49-F238E27FC236}">
                <a16:creationId xmlns:a16="http://schemas.microsoft.com/office/drawing/2014/main" id="{25B5E527-9F74-051B-5E9D-E037A0A213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6325" y="2167055"/>
            <a:ext cx="914400" cy="914400"/>
          </a:xfrm>
          <a:prstGeom prst="rect">
            <a:avLst/>
          </a:prstGeom>
        </p:spPr>
      </p:pic>
    </p:spTree>
    <p:extLst>
      <p:ext uri="{BB962C8B-B14F-4D97-AF65-F5344CB8AC3E}">
        <p14:creationId xmlns:p14="http://schemas.microsoft.com/office/powerpoint/2010/main" val="3287268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A27F7-8B79-95CF-D4B1-77DB2FAE1AC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19AD08D-003C-1625-7D36-7853142AA1A7}"/>
              </a:ext>
            </a:extLst>
          </p:cNvPr>
          <p:cNvSpPr/>
          <p:nvPr/>
        </p:nvSpPr>
        <p:spPr>
          <a:xfrm>
            <a:off x="838058" y="1087601"/>
            <a:ext cx="11122614" cy="1625231"/>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7" name="Freeform: Shape 6">
            <a:extLst>
              <a:ext uri="{FF2B5EF4-FFF2-40B4-BE49-F238E27FC236}">
                <a16:creationId xmlns:a16="http://schemas.microsoft.com/office/drawing/2014/main" id="{7F655165-17C1-EB69-7EEC-3FD2FB9EA679}"/>
              </a:ext>
            </a:extLst>
          </p:cNvPr>
          <p:cNvSpPr/>
          <p:nvPr/>
        </p:nvSpPr>
        <p:spPr>
          <a:xfrm>
            <a:off x="838058" y="930924"/>
            <a:ext cx="2853425"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dirty="0"/>
          </a:p>
        </p:txBody>
      </p:sp>
      <p:sp>
        <p:nvSpPr>
          <p:cNvPr id="12" name="Rectangle 11">
            <a:extLst>
              <a:ext uri="{FF2B5EF4-FFF2-40B4-BE49-F238E27FC236}">
                <a16:creationId xmlns:a16="http://schemas.microsoft.com/office/drawing/2014/main" id="{6F27D435-F2FD-4F8A-4FD3-675EDB66CA84}"/>
              </a:ext>
            </a:extLst>
          </p:cNvPr>
          <p:cNvSpPr/>
          <p:nvPr/>
        </p:nvSpPr>
        <p:spPr>
          <a:xfrm>
            <a:off x="838058" y="3204956"/>
            <a:ext cx="11122614" cy="2755087"/>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3" name="Freeform: Shape 12">
            <a:extLst>
              <a:ext uri="{FF2B5EF4-FFF2-40B4-BE49-F238E27FC236}">
                <a16:creationId xmlns:a16="http://schemas.microsoft.com/office/drawing/2014/main" id="{87150C48-97C1-0231-D23B-EEF27C9B9B5A}"/>
              </a:ext>
            </a:extLst>
          </p:cNvPr>
          <p:cNvSpPr/>
          <p:nvPr/>
        </p:nvSpPr>
        <p:spPr>
          <a:xfrm>
            <a:off x="838058" y="3048280"/>
            <a:ext cx="356382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4" name="TextBox 13">
            <a:extLst>
              <a:ext uri="{FF2B5EF4-FFF2-40B4-BE49-F238E27FC236}">
                <a16:creationId xmlns:a16="http://schemas.microsoft.com/office/drawing/2014/main" id="{66637728-02ED-9A25-9DD6-E9B1D7C25121}"/>
              </a:ext>
            </a:extLst>
          </p:cNvPr>
          <p:cNvSpPr txBox="1"/>
          <p:nvPr/>
        </p:nvSpPr>
        <p:spPr>
          <a:xfrm>
            <a:off x="851912" y="993187"/>
            <a:ext cx="2839571" cy="461665"/>
          </a:xfrm>
          <a:prstGeom prst="rect">
            <a:avLst/>
          </a:prstGeom>
          <a:noFill/>
        </p:spPr>
        <p:txBody>
          <a:bodyPr wrap="square" rtlCol="0">
            <a:spAutoFit/>
          </a:bodyPr>
          <a:lstStyle/>
          <a:p>
            <a:r>
              <a:rPr lang="en-US" sz="2400" b="1" dirty="0">
                <a:solidFill>
                  <a:schemeClr val="bg1"/>
                </a:solidFill>
              </a:rPr>
              <a:t>Superamento dei costi</a:t>
            </a:r>
            <a:endParaRPr lang="en-GB" sz="2400" b="1" dirty="0">
              <a:solidFill>
                <a:schemeClr val="bg1"/>
              </a:solidFill>
            </a:endParaRPr>
          </a:p>
        </p:txBody>
      </p:sp>
      <p:sp>
        <p:nvSpPr>
          <p:cNvPr id="17" name="TextBox 16">
            <a:extLst>
              <a:ext uri="{FF2B5EF4-FFF2-40B4-BE49-F238E27FC236}">
                <a16:creationId xmlns:a16="http://schemas.microsoft.com/office/drawing/2014/main" id="{3B91B4E5-A930-E0CA-2E8B-B7A16087561A}"/>
              </a:ext>
            </a:extLst>
          </p:cNvPr>
          <p:cNvSpPr txBox="1"/>
          <p:nvPr/>
        </p:nvSpPr>
        <p:spPr>
          <a:xfrm>
            <a:off x="955502" y="3096451"/>
            <a:ext cx="3446377" cy="461665"/>
          </a:xfrm>
          <a:prstGeom prst="rect">
            <a:avLst/>
          </a:prstGeom>
          <a:noFill/>
        </p:spPr>
        <p:txBody>
          <a:bodyPr wrap="square" rtlCol="0">
            <a:spAutoFit/>
          </a:bodyPr>
          <a:lstStyle/>
          <a:p>
            <a:r>
              <a:rPr lang="en-GB" sz="2400" b="1" dirty="0">
                <a:solidFill>
                  <a:schemeClr val="bg1"/>
                </a:solidFill>
              </a:rPr>
              <a:t>Riserva di contanti per emergenze</a:t>
            </a:r>
          </a:p>
        </p:txBody>
      </p:sp>
      <p:sp>
        <p:nvSpPr>
          <p:cNvPr id="18" name="TextBox 17">
            <a:extLst>
              <a:ext uri="{FF2B5EF4-FFF2-40B4-BE49-F238E27FC236}">
                <a16:creationId xmlns:a16="http://schemas.microsoft.com/office/drawing/2014/main" id="{55F60757-30D7-45B0-23DD-60E46D496C1E}"/>
              </a:ext>
            </a:extLst>
          </p:cNvPr>
          <p:cNvSpPr txBox="1"/>
          <p:nvPr/>
        </p:nvSpPr>
        <p:spPr>
          <a:xfrm>
            <a:off x="955502" y="1175605"/>
            <a:ext cx="11001273" cy="1323439"/>
          </a:xfrm>
          <a:prstGeom prst="rect">
            <a:avLst/>
          </a:prstGeom>
          <a:noFill/>
        </p:spPr>
        <p:txBody>
          <a:bodyPr wrap="square" rtlCol="0">
            <a:spAutoFit/>
          </a:bodyPr>
          <a:lstStyle/>
          <a:p>
            <a:pPr indent="2692400"/>
            <a:r>
              <a:rPr lang="en-US" sz="2000" dirty="0">
                <a:solidFill>
                  <a:srgbClr val="595959"/>
                </a:solidFill>
              </a:rPr>
              <a:t>Un rischio comune è rappresentato </a:t>
            </a:r>
            <a:r>
              <a:rPr lang="en-US" sz="2000" b="1" dirty="0">
                <a:solidFill>
                  <a:srgbClr val="595959"/>
                </a:solidFill>
              </a:rPr>
              <a:t>dai costi aggiuntivi</a:t>
            </a:r>
            <a:r>
              <a:rPr lang="en-US" sz="2000" b="1" dirty="0">
                <a:solidFill>
                  <a:srgbClr val="E96751"/>
                </a:solidFill>
              </a:rPr>
              <a:t>, ad esempio </a:t>
            </a:r>
            <a:r>
              <a:rPr lang="en-US" sz="2000" dirty="0">
                <a:solidFill>
                  <a:srgbClr val="595959"/>
                </a:solidFill>
              </a:rPr>
              <a:t>l'aumento dei prezzi dell'energia, che rende le utenze molto più costose di quanto previsto dal budget. Sapendo che ciò potrebbe accadere, potresti decidere di investire in alcuni elettrodomestici a basso consumo energetico o di avere un po' di denaro in più nel tuo fondo di emergenza per le bollette.</a:t>
            </a:r>
          </a:p>
        </p:txBody>
      </p:sp>
      <p:sp>
        <p:nvSpPr>
          <p:cNvPr id="19" name="TextBox 18">
            <a:extLst>
              <a:ext uri="{FF2B5EF4-FFF2-40B4-BE49-F238E27FC236}">
                <a16:creationId xmlns:a16="http://schemas.microsoft.com/office/drawing/2014/main" id="{D3258612-2526-FAFF-31D0-A0394040A3E6}"/>
              </a:ext>
            </a:extLst>
          </p:cNvPr>
          <p:cNvSpPr txBox="1"/>
          <p:nvPr/>
        </p:nvSpPr>
        <p:spPr>
          <a:xfrm>
            <a:off x="1068343" y="3322199"/>
            <a:ext cx="10966867" cy="1938992"/>
          </a:xfrm>
          <a:prstGeom prst="rect">
            <a:avLst/>
          </a:prstGeom>
          <a:noFill/>
        </p:spPr>
        <p:txBody>
          <a:bodyPr wrap="square" rtlCol="0">
            <a:spAutoFit/>
          </a:bodyPr>
          <a:lstStyle/>
          <a:p>
            <a:pPr indent="3240000"/>
            <a:r>
              <a:rPr lang="en-US" sz="2000" dirty="0">
                <a:solidFill>
                  <a:srgbClr val="595959"/>
                </a:solidFill>
              </a:rPr>
              <a:t>Metti da parte dei soldi da usare solo quando qualcosa va storto. Molti esperti suggeriscono di avere </a:t>
            </a:r>
            <a:r>
              <a:rPr lang="en-US" sz="2000" b="1" dirty="0">
                <a:solidFill>
                  <a:srgbClr val="595959"/>
                </a:solidFill>
              </a:rPr>
              <a:t>un risparmio </a:t>
            </a:r>
            <a:r>
              <a:rPr lang="en-US" sz="2000" dirty="0">
                <a:solidFill>
                  <a:srgbClr val="595959"/>
                </a:solidFill>
              </a:rPr>
              <a:t>pari a qualche mese di </a:t>
            </a:r>
            <a:r>
              <a:rPr lang="en-US" sz="2000" b="1" dirty="0">
                <a:solidFill>
                  <a:srgbClr val="595959"/>
                </a:solidFill>
              </a:rPr>
              <a:t>spese operative</a:t>
            </a:r>
            <a:r>
              <a:rPr lang="en-US" sz="2000" dirty="0">
                <a:solidFill>
                  <a:srgbClr val="595959"/>
                </a:solidFill>
              </a:rPr>
              <a:t>, se possibile. </a:t>
            </a:r>
            <a:r>
              <a:rPr lang="en-US" sz="2000" b="1" dirty="0">
                <a:solidFill>
                  <a:srgbClr val="E96751"/>
                </a:solidFill>
              </a:rPr>
              <a:t>Esempio: </a:t>
            </a:r>
            <a:r>
              <a:rPr lang="en-US" sz="2000" dirty="0">
                <a:solidFill>
                  <a:srgbClr val="595959"/>
                </a:solidFill>
              </a:rPr>
              <a:t>se sai che </a:t>
            </a:r>
            <a:r>
              <a:rPr lang="en-US" sz="2000" b="1" dirty="0">
                <a:solidFill>
                  <a:srgbClr val="595959"/>
                </a:solidFill>
              </a:rPr>
              <a:t>i</a:t>
            </a:r>
            <a:r>
              <a:rPr lang="en-US" sz="2000" dirty="0">
                <a:solidFill>
                  <a:srgbClr val="595959"/>
                </a:solidFill>
              </a:rPr>
              <a:t> tuoi </a:t>
            </a:r>
            <a:r>
              <a:rPr lang="en-US" sz="2000" b="1" dirty="0">
                <a:solidFill>
                  <a:srgbClr val="595959"/>
                </a:solidFill>
              </a:rPr>
              <a:t>costi fissi sono di 5.000 </a:t>
            </a:r>
            <a:r>
              <a:rPr lang="en-US" sz="2000" dirty="0">
                <a:solidFill>
                  <a:srgbClr val="595959"/>
                </a:solidFill>
              </a:rPr>
              <a:t>€</a:t>
            </a:r>
            <a:r>
              <a:rPr lang="en-US" sz="2000" b="1" dirty="0">
                <a:solidFill>
                  <a:srgbClr val="595959"/>
                </a:solidFill>
              </a:rPr>
              <a:t> al mese</a:t>
            </a:r>
            <a:r>
              <a:rPr lang="en-US" sz="2000" dirty="0">
                <a:solidFill>
                  <a:srgbClr val="595959"/>
                </a:solidFill>
              </a:rPr>
              <a:t>, avere, diciamo, 10.000 € in un fondo di emergenza significa che se improvvisamente hai un paio di mesi con entrate quasi pari a zero (immagina un divieto di viaggio o uno scenario di pandemia), puoi comunque pagare l'affitto e le bollette di base e sopravvivere fino a quando le cose non si riprendono. </a:t>
            </a:r>
          </a:p>
        </p:txBody>
      </p:sp>
      <p:sp>
        <p:nvSpPr>
          <p:cNvPr id="27" name="TextBox 26">
            <a:extLst>
              <a:ext uri="{FF2B5EF4-FFF2-40B4-BE49-F238E27FC236}">
                <a16:creationId xmlns:a16="http://schemas.microsoft.com/office/drawing/2014/main" id="{8E2E2FAC-3C6C-9664-3389-973A313351B7}"/>
              </a:ext>
            </a:extLst>
          </p:cNvPr>
          <p:cNvSpPr txBox="1"/>
          <p:nvPr/>
        </p:nvSpPr>
        <p:spPr>
          <a:xfrm>
            <a:off x="543568" y="221469"/>
            <a:ext cx="11001273" cy="584775"/>
          </a:xfrm>
          <a:prstGeom prst="rect">
            <a:avLst/>
          </a:prstGeom>
          <a:noFill/>
        </p:spPr>
        <p:txBody>
          <a:bodyPr wrap="square">
            <a:spAutoFit/>
          </a:bodyPr>
          <a:lstStyle/>
          <a:p>
            <a:r>
              <a:rPr lang="en-IE" sz="3200" b="1" dirty="0">
                <a:solidFill>
                  <a:srgbClr val="E96751"/>
                </a:solidFill>
              </a:rPr>
              <a:t>I costi eccessivi </a:t>
            </a:r>
            <a:r>
              <a:rPr lang="en-IE" sz="3200" b="1" dirty="0">
                <a:solidFill>
                  <a:srgbClr val="418D8F"/>
                </a:solidFill>
              </a:rPr>
              <a:t>sono una sfida comune per </a:t>
            </a:r>
            <a:r>
              <a:rPr lang="en-IE" sz="3200" b="1" dirty="0" err="1">
                <a:solidFill>
                  <a:srgbClr val="418D8F"/>
                </a:solidFill>
              </a:rPr>
              <a:t>le aziende</a:t>
            </a:r>
            <a:endParaRPr lang="en-US" sz="3200" b="1" dirty="0">
              <a:solidFill>
                <a:srgbClr val="418D8F"/>
              </a:solidFill>
            </a:endParaRPr>
          </a:p>
        </p:txBody>
      </p:sp>
      <p:pic>
        <p:nvPicPr>
          <p:cNvPr id="4" name="Graphic 3" descr="Lights On with solid fill">
            <a:extLst>
              <a:ext uri="{FF2B5EF4-FFF2-40B4-BE49-F238E27FC236}">
                <a16:creationId xmlns:a16="http://schemas.microsoft.com/office/drawing/2014/main" id="{66C0E1FB-0A48-AA4E-EDE5-C64309A335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0" y="2884697"/>
            <a:ext cx="914400" cy="914400"/>
          </a:xfrm>
          <a:prstGeom prst="rect">
            <a:avLst/>
          </a:prstGeom>
        </p:spPr>
      </p:pic>
    </p:spTree>
    <p:extLst>
      <p:ext uri="{BB962C8B-B14F-4D97-AF65-F5344CB8AC3E}">
        <p14:creationId xmlns:p14="http://schemas.microsoft.com/office/powerpoint/2010/main" val="2567438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56B86-6D4F-7D9F-B473-1A0E3C70E0AE}"/>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B83CB83B-E7E4-673E-0B0B-40D8D50E04CD}"/>
              </a:ext>
            </a:extLst>
          </p:cNvPr>
          <p:cNvSpPr>
            <a:spLocks noGrp="1"/>
          </p:cNvSpPr>
          <p:nvPr>
            <p:ph type="body" sz="quarter" idx="18"/>
          </p:nvPr>
        </p:nvSpPr>
        <p:spPr>
          <a:xfrm>
            <a:off x="8462683" y="2054216"/>
            <a:ext cx="3361848" cy="1049221"/>
          </a:xfrm>
        </p:spPr>
        <p:txBody>
          <a:bodyPr/>
          <a:lstStyle/>
          <a:p>
            <a:pPr algn="r"/>
            <a:r>
              <a:rPr lang="en-US" b="0" dirty="0"/>
              <a:t>Gestione dei rischi e protezione della tua attività </a:t>
            </a:r>
          </a:p>
        </p:txBody>
      </p:sp>
      <p:sp>
        <p:nvSpPr>
          <p:cNvPr id="18" name="Text Placeholder 17">
            <a:extLst>
              <a:ext uri="{FF2B5EF4-FFF2-40B4-BE49-F238E27FC236}">
                <a16:creationId xmlns:a16="http://schemas.microsoft.com/office/drawing/2014/main" id="{E2F11EE1-05FB-729F-2EB4-2417CD7E21B1}"/>
              </a:ext>
            </a:extLst>
          </p:cNvPr>
          <p:cNvSpPr>
            <a:spLocks noGrp="1"/>
          </p:cNvSpPr>
          <p:nvPr>
            <p:ph type="body" sz="quarter" idx="19"/>
          </p:nvPr>
        </p:nvSpPr>
        <p:spPr>
          <a:xfrm>
            <a:off x="9088874" y="1291420"/>
            <a:ext cx="2597067" cy="385564"/>
          </a:xfrm>
        </p:spPr>
        <p:txBody>
          <a:bodyPr/>
          <a:lstStyle/>
          <a:p>
            <a:pPr algn="r"/>
            <a:r>
              <a:rPr lang="en-IE" sz="4000" dirty="0"/>
              <a:t>Sezione 11</a:t>
            </a:r>
          </a:p>
          <a:p>
            <a:pPr algn="r"/>
            <a:endParaRPr lang="en-IE" sz="4000" dirty="0"/>
          </a:p>
        </p:txBody>
      </p:sp>
      <p:sp>
        <p:nvSpPr>
          <p:cNvPr id="22" name="Text Placeholder 7">
            <a:extLst>
              <a:ext uri="{FF2B5EF4-FFF2-40B4-BE49-F238E27FC236}">
                <a16:creationId xmlns:a16="http://schemas.microsoft.com/office/drawing/2014/main" id="{7C8D1D3D-2336-1DEF-D6C9-54FBD2D1BCF9}"/>
              </a:ext>
            </a:extLst>
          </p:cNvPr>
          <p:cNvSpPr>
            <a:spLocks noGrp="1"/>
          </p:cNvSpPr>
          <p:nvPr>
            <p:ph type="body" sz="quarter" idx="23"/>
          </p:nvPr>
        </p:nvSpPr>
        <p:spPr>
          <a:xfrm>
            <a:off x="170121" y="4114801"/>
            <a:ext cx="11515820" cy="1248936"/>
          </a:xfrm>
        </p:spPr>
        <p:txBody>
          <a:bodyPr/>
          <a:lstStyle/>
          <a:p>
            <a:pPr algn="ctr">
              <a:spcAft>
                <a:spcPts val="600"/>
              </a:spcAft>
            </a:pPr>
            <a:r>
              <a:rPr lang="en-US" sz="2400" b="1" i="1" dirty="0">
                <a:solidFill>
                  <a:srgbClr val="418D8F"/>
                </a:solidFill>
              </a:rPr>
              <a:t>(Rischio) </a:t>
            </a:r>
            <a:r>
              <a:rPr lang="en-US" sz="2400" i="1" dirty="0">
                <a:solidFill>
                  <a:srgbClr val="E96751"/>
                </a:solidFill>
              </a:rPr>
              <a:t>Come posso </a:t>
            </a:r>
            <a:r>
              <a:rPr lang="en-US" sz="2400" b="1" i="1" dirty="0">
                <a:solidFill>
                  <a:srgbClr val="E96751"/>
                </a:solidFill>
              </a:rPr>
              <a:t>proteggere </a:t>
            </a:r>
            <a:r>
              <a:rPr lang="en-US" sz="2400" i="1" dirty="0">
                <a:solidFill>
                  <a:srgbClr val="E96751"/>
                </a:solidFill>
              </a:rPr>
              <a:t>la mia attività di alloggio alternativo dai rischi futuri? </a:t>
            </a:r>
            <a:r>
              <a:rPr lang="en-US" sz="2400" b="1" i="1" dirty="0">
                <a:solidFill>
                  <a:srgbClr val="418D8F"/>
                </a:solidFill>
              </a:rPr>
              <a:t>(Salute finanziaria) </a:t>
            </a:r>
            <a:r>
              <a:rPr lang="en-US" sz="2400" i="1" dirty="0">
                <a:solidFill>
                  <a:srgbClr val="E96751"/>
                </a:solidFill>
              </a:rPr>
              <a:t>Come posso pianificare </a:t>
            </a:r>
            <a:r>
              <a:rPr lang="en-US" sz="2400" b="1" i="1" dirty="0">
                <a:solidFill>
                  <a:srgbClr val="E96751"/>
                </a:solidFill>
              </a:rPr>
              <a:t>la salute finanziaria a lungo termine </a:t>
            </a:r>
            <a:r>
              <a:rPr lang="en-US" sz="2400" i="1" dirty="0">
                <a:solidFill>
                  <a:srgbClr val="E96751"/>
                </a:solidFill>
              </a:rPr>
              <a:t>e garantire che la mia attività </a:t>
            </a:r>
            <a:r>
              <a:rPr lang="en-US" sz="2400" b="1" i="1" dirty="0">
                <a:solidFill>
                  <a:srgbClr val="E96751"/>
                </a:solidFill>
              </a:rPr>
              <a:t>rimanga redditizia</a:t>
            </a:r>
            <a:r>
              <a:rPr lang="en-US" sz="2400" i="1" dirty="0">
                <a:solidFill>
                  <a:srgbClr val="E96751"/>
                </a:solidFill>
              </a:rPr>
              <a:t>? </a:t>
            </a:r>
            <a:endParaRPr lang="en-US" sz="2400" b="1" i="1" dirty="0">
              <a:solidFill>
                <a:srgbClr val="418D8F"/>
              </a:solidFill>
            </a:endParaRPr>
          </a:p>
          <a:p>
            <a:pPr algn="ctr">
              <a:spcAft>
                <a:spcPts val="600"/>
              </a:spcAft>
            </a:pPr>
            <a:r>
              <a:rPr lang="en-US" b="1" dirty="0">
                <a:solidFill>
                  <a:srgbClr val="595959"/>
                </a:solidFill>
              </a:rPr>
              <a:t>Obiettivo: </a:t>
            </a:r>
            <a:r>
              <a:rPr lang="en-US" dirty="0">
                <a:solidFill>
                  <a:srgbClr val="595959"/>
                </a:solidFill>
              </a:rPr>
              <a:t>(</a:t>
            </a:r>
            <a:r>
              <a:rPr lang="en-US" dirty="0"/>
              <a:t>Gestione dei rischi, sostenibilità ambientale e salute finanziaria a lungo termine per la redditività a lungo termine) Aiutarti a valutare e identificare i potenziali rischi e le future sfide finanziarie che potrebbero avere un impatto sulla tua attività e quali misure di protezione puoi mettere in atto.</a:t>
            </a:r>
            <a:endParaRPr lang="en-IE" dirty="0">
              <a:solidFill>
                <a:srgbClr val="E96751"/>
              </a:solidFill>
            </a:endParaRPr>
          </a:p>
        </p:txBody>
      </p:sp>
      <p:sp>
        <p:nvSpPr>
          <p:cNvPr id="24" name="Text Placeholder 23">
            <a:extLst>
              <a:ext uri="{FF2B5EF4-FFF2-40B4-BE49-F238E27FC236}">
                <a16:creationId xmlns:a16="http://schemas.microsoft.com/office/drawing/2014/main" id="{EDAB9389-B324-5A68-93C9-50E28A76073C}"/>
              </a:ext>
            </a:extLst>
          </p:cNvPr>
          <p:cNvSpPr>
            <a:spLocks noGrp="1"/>
          </p:cNvSpPr>
          <p:nvPr>
            <p:ph type="body" sz="quarter" idx="66"/>
          </p:nvPr>
        </p:nvSpPr>
        <p:spPr/>
        <p:txBody>
          <a:bodyPr/>
          <a:lstStyle/>
          <a:p>
            <a:endParaRPr lang="en-IE"/>
          </a:p>
        </p:txBody>
      </p:sp>
      <p:pic>
        <p:nvPicPr>
          <p:cNvPr id="12" name="Picture Placeholder 11">
            <a:extLst>
              <a:ext uri="{FF2B5EF4-FFF2-40B4-BE49-F238E27FC236}">
                <a16:creationId xmlns:a16="http://schemas.microsoft.com/office/drawing/2014/main" id="{D7301A2F-4CDD-3693-3EEA-6F111986C3C3}"/>
              </a:ext>
            </a:extLst>
          </p:cNvPr>
          <p:cNvPicPr>
            <a:picLocks noChangeAspect="1"/>
          </p:cNvPicPr>
          <p:nvPr/>
        </p:nvPicPr>
        <p:blipFill>
          <a:blip r:embed="rId2"/>
          <a:srcRect t="8640" b="8640"/>
          <a:stretch>
            <a:fillRect/>
          </a:stretch>
        </p:blipFill>
        <p:spPr>
          <a:xfrm>
            <a:off x="3002" y="134481"/>
            <a:ext cx="8097183" cy="3980320"/>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pic>
    </p:spTree>
    <p:extLst>
      <p:ext uri="{BB962C8B-B14F-4D97-AF65-F5344CB8AC3E}">
        <p14:creationId xmlns:p14="http://schemas.microsoft.com/office/powerpoint/2010/main" val="966010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02626-32EF-66A0-EA6D-75CE49912C4F}"/>
            </a:ext>
          </a:extLst>
        </p:cNvPr>
        <p:cNvGrpSpPr/>
        <p:nvPr/>
      </p:nvGrpSpPr>
      <p:grpSpPr>
        <a:xfrm>
          <a:off x="0" y="0"/>
          <a:ext cx="0" cy="0"/>
          <a:chOff x="0" y="0"/>
          <a:chExt cx="0" cy="0"/>
        </a:xfrm>
      </p:grpSpPr>
      <p:sp>
        <p:nvSpPr>
          <p:cNvPr id="12" name="Text Placeholder 9">
            <a:extLst>
              <a:ext uri="{FF2B5EF4-FFF2-40B4-BE49-F238E27FC236}">
                <a16:creationId xmlns:a16="http://schemas.microsoft.com/office/drawing/2014/main" id="{9600AE8A-738C-00BE-89F4-C218EF289C3F}"/>
              </a:ext>
            </a:extLst>
          </p:cNvPr>
          <p:cNvSpPr>
            <a:spLocks noGrp="1"/>
          </p:cNvSpPr>
          <p:nvPr>
            <p:ph type="body" sz="quarter" idx="21"/>
          </p:nvPr>
        </p:nvSpPr>
        <p:spPr>
          <a:xfrm>
            <a:off x="4605602" y="461834"/>
            <a:ext cx="6537528" cy="4530541"/>
          </a:xfrm>
        </p:spPr>
        <p:txBody>
          <a:bodyPr/>
          <a:lstStyle/>
          <a:p>
            <a:pPr>
              <a:spcAft>
                <a:spcPts val="1200"/>
              </a:spcAft>
            </a:pPr>
            <a:r>
              <a:rPr lang="en-US" sz="2400" b="1" dirty="0">
                <a:solidFill>
                  <a:srgbClr val="595959"/>
                </a:solidFill>
              </a:rPr>
              <a:t>I costi raramente rimangono costanti: i prezzi dell'elettricità potrebbero aumentare o i fornitori potrebbero applicare tariffe più elevate. </a:t>
            </a:r>
            <a:r>
              <a:rPr lang="en-US" sz="2400" dirty="0">
                <a:solidFill>
                  <a:srgbClr val="595959"/>
                </a:solidFill>
              </a:rPr>
              <a:t>È consigliabile includere uno </a:t>
            </a:r>
            <a:r>
              <a:rPr lang="en-US" sz="2400" dirty="0"/>
              <a:t>scenario</a:t>
            </a:r>
            <a:r>
              <a:rPr lang="en-US" sz="2400" b="1" i="1" dirty="0">
                <a:solidFill>
                  <a:srgbClr val="E96751"/>
                </a:solidFill>
              </a:rPr>
              <a:t> di "inflazione"</a:t>
            </a:r>
            <a:r>
              <a:rPr lang="en-US" sz="2400" dirty="0"/>
              <a:t>. </a:t>
            </a:r>
          </a:p>
          <a:p>
            <a:pPr>
              <a:spcAft>
                <a:spcPts val="1200"/>
              </a:spcAft>
            </a:pPr>
            <a:endParaRPr lang="en-US" sz="2400" dirty="0"/>
          </a:p>
          <a:p>
            <a:pPr>
              <a:spcAft>
                <a:spcPts val="1200"/>
              </a:spcAft>
            </a:pPr>
            <a:r>
              <a:rPr lang="en-US" sz="2400" b="1" dirty="0">
                <a:solidFill>
                  <a:srgbClr val="E96751"/>
                </a:solidFill>
              </a:rPr>
              <a:t>Ad esempio</a:t>
            </a:r>
            <a:r>
              <a:rPr lang="en-US" sz="2400" dirty="0"/>
              <a:t>, </a:t>
            </a:r>
            <a:r>
              <a:rPr lang="en-US" sz="2400" b="1" i="1" dirty="0">
                <a:solidFill>
                  <a:srgbClr val="595959"/>
                </a:solidFill>
              </a:rPr>
              <a:t>quale sarebbe l'impatto se i costi delle utenze aumentassero del 15% l'anno prossimo? </a:t>
            </a:r>
          </a:p>
          <a:p>
            <a:pPr>
              <a:spcAft>
                <a:spcPts val="1200"/>
              </a:spcAft>
            </a:pPr>
            <a:r>
              <a:rPr lang="en-US" sz="2400" dirty="0">
                <a:solidFill>
                  <a:srgbClr val="595959"/>
                </a:solidFill>
              </a:rPr>
              <a:t>È possibile modificare tali cifre nella tabella dei costi e vedere diminuire il profitto. </a:t>
            </a:r>
          </a:p>
          <a:p>
            <a:pPr>
              <a:spcAft>
                <a:spcPts val="1200"/>
              </a:spcAft>
            </a:pPr>
            <a:r>
              <a:rPr lang="en-US" sz="2400" dirty="0">
                <a:solidFill>
                  <a:srgbClr val="595959"/>
                </a:solidFill>
              </a:rPr>
              <a:t>Se è probabile un aumento significativo dei costi, pianificate delle contromisure (ad esempio aumentando leggermente i prezzi, migliorando l'efficienza energetica, ecc. </a:t>
            </a:r>
          </a:p>
        </p:txBody>
      </p:sp>
      <p:sp>
        <p:nvSpPr>
          <p:cNvPr id="8" name="Text Placeholder 7">
            <a:extLst>
              <a:ext uri="{FF2B5EF4-FFF2-40B4-BE49-F238E27FC236}">
                <a16:creationId xmlns:a16="http://schemas.microsoft.com/office/drawing/2014/main" id="{97DA4EBC-64E0-3384-6045-7E7B99DB698D}"/>
              </a:ext>
            </a:extLst>
          </p:cNvPr>
          <p:cNvSpPr>
            <a:spLocks noGrp="1"/>
          </p:cNvSpPr>
          <p:nvPr>
            <p:ph type="body" sz="quarter" idx="19"/>
          </p:nvPr>
        </p:nvSpPr>
        <p:spPr>
          <a:xfrm>
            <a:off x="190500" y="1213272"/>
            <a:ext cx="3222015" cy="385564"/>
          </a:xfrm>
        </p:spPr>
        <p:txBody>
          <a:bodyPr/>
          <a:lstStyle/>
          <a:p>
            <a:r>
              <a:rPr lang="en-IE" sz="3400" dirty="0"/>
              <a:t>Possibile: </a:t>
            </a:r>
          </a:p>
          <a:p>
            <a:r>
              <a:rPr lang="en-IE" sz="3400" b="0" dirty="0"/>
              <a:t>Scenario di inflazione dei costi </a:t>
            </a:r>
          </a:p>
          <a:p>
            <a:endParaRPr lang="en-IE" sz="3400" b="0" dirty="0"/>
          </a:p>
        </p:txBody>
      </p:sp>
    </p:spTree>
    <p:extLst>
      <p:ext uri="{BB962C8B-B14F-4D97-AF65-F5344CB8AC3E}">
        <p14:creationId xmlns:p14="http://schemas.microsoft.com/office/powerpoint/2010/main" val="3714397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E7AFD-1AA3-1193-DC5C-F8CF6D84C1B1}"/>
            </a:ext>
          </a:extLst>
        </p:cNvPr>
        <p:cNvGrpSpPr/>
        <p:nvPr/>
      </p:nvGrpSpPr>
      <p:grpSpPr>
        <a:xfrm>
          <a:off x="0" y="0"/>
          <a:ext cx="0" cy="0"/>
          <a:chOff x="0" y="0"/>
          <a:chExt cx="0" cy="0"/>
        </a:xfrm>
      </p:grpSpPr>
      <p:sp>
        <p:nvSpPr>
          <p:cNvPr id="12" name="Text Placeholder 9">
            <a:extLst>
              <a:ext uri="{FF2B5EF4-FFF2-40B4-BE49-F238E27FC236}">
                <a16:creationId xmlns:a16="http://schemas.microsoft.com/office/drawing/2014/main" id="{29F7CF05-F600-54C7-AADC-E9C5B323DFBC}"/>
              </a:ext>
            </a:extLst>
          </p:cNvPr>
          <p:cNvSpPr>
            <a:spLocks noGrp="1"/>
          </p:cNvSpPr>
          <p:nvPr>
            <p:ph type="body" sz="quarter" idx="21"/>
          </p:nvPr>
        </p:nvSpPr>
        <p:spPr>
          <a:xfrm>
            <a:off x="4605602" y="739739"/>
            <a:ext cx="6349269" cy="4530541"/>
          </a:xfrm>
        </p:spPr>
        <p:txBody>
          <a:bodyPr/>
          <a:lstStyle/>
          <a:p>
            <a:pPr>
              <a:spcAft>
                <a:spcPts val="2400"/>
              </a:spcAft>
            </a:pPr>
            <a:r>
              <a:rPr lang="en-US" sz="2800" b="1" dirty="0">
                <a:solidFill>
                  <a:srgbClr val="459597"/>
                </a:solidFill>
              </a:rPr>
              <a:t>Soluzione = Contingenza: </a:t>
            </a:r>
            <a:r>
              <a:rPr lang="en-US" sz="2400" dirty="0">
                <a:solidFill>
                  <a:srgbClr val="595959"/>
                </a:solidFill>
              </a:rPr>
              <a:t>si riferisce al </a:t>
            </a:r>
            <a:r>
              <a:rPr lang="en-US" sz="2400" b="1" dirty="0">
                <a:solidFill>
                  <a:srgbClr val="595959"/>
                </a:solidFill>
              </a:rPr>
              <a:t>budget extra </a:t>
            </a:r>
            <a:r>
              <a:rPr lang="en-US" sz="2400" dirty="0">
                <a:solidFill>
                  <a:srgbClr val="595959"/>
                </a:solidFill>
              </a:rPr>
              <a:t>accantonato per </a:t>
            </a:r>
            <a:r>
              <a:rPr lang="en-US" sz="2400" b="1" dirty="0">
                <a:solidFill>
                  <a:srgbClr val="595959"/>
                </a:solidFill>
              </a:rPr>
              <a:t>costi imprevisti o aumenti dei prezzi</a:t>
            </a:r>
            <a:r>
              <a:rPr lang="en-US" sz="2400" dirty="0">
                <a:solidFill>
                  <a:srgbClr val="595959"/>
                </a:solidFill>
              </a:rPr>
              <a:t>. Abbiamo incluso una contingenza nei costi di avvio.</a:t>
            </a:r>
          </a:p>
          <a:p>
            <a:pPr>
              <a:spcAft>
                <a:spcPts val="2400"/>
              </a:spcAft>
            </a:pPr>
            <a:r>
              <a:rPr lang="en-US" sz="2400" dirty="0">
                <a:solidFill>
                  <a:srgbClr val="595959"/>
                </a:solidFill>
              </a:rPr>
              <a:t>Lo stesso vale per i costi annuali: potresti voler prevedere una linea di contingenza </a:t>
            </a:r>
            <a:r>
              <a:rPr lang="en-US" sz="2400" b="1" dirty="0">
                <a:solidFill>
                  <a:srgbClr val="595959"/>
                </a:solidFill>
              </a:rPr>
              <a:t>(ad esempio il 5-10% delle spese) </a:t>
            </a:r>
            <a:r>
              <a:rPr lang="en-US" sz="2400" dirty="0">
                <a:solidFill>
                  <a:srgbClr val="595959"/>
                </a:solidFill>
              </a:rPr>
              <a:t>o almeno essere consapevole che i risultati effettivi potrebbero variare. </a:t>
            </a:r>
          </a:p>
          <a:p>
            <a:pPr>
              <a:spcAft>
                <a:spcPts val="2400"/>
              </a:spcAft>
            </a:pPr>
            <a:r>
              <a:rPr lang="en-US" sz="2400" dirty="0">
                <a:solidFill>
                  <a:srgbClr val="595959"/>
                </a:solidFill>
              </a:rPr>
              <a:t>Pianificare uno scenario con </a:t>
            </a:r>
            <a:r>
              <a:rPr lang="en-US" sz="2400" b="1" dirty="0">
                <a:solidFill>
                  <a:srgbClr val="595959"/>
                </a:solidFill>
              </a:rPr>
              <a:t>un aumento </a:t>
            </a:r>
            <a:r>
              <a:rPr lang="en-US" sz="2400" dirty="0">
                <a:solidFill>
                  <a:srgbClr val="595959"/>
                </a:solidFill>
              </a:rPr>
              <a:t>generalizzato </a:t>
            </a:r>
            <a:r>
              <a:rPr lang="en-US" sz="2400" b="1" dirty="0">
                <a:solidFill>
                  <a:srgbClr val="595959"/>
                </a:solidFill>
              </a:rPr>
              <a:t>delle spese del 10% </a:t>
            </a:r>
            <a:r>
              <a:rPr lang="en-US" sz="2400" dirty="0">
                <a:solidFill>
                  <a:srgbClr val="595959"/>
                </a:solidFill>
              </a:rPr>
              <a:t>può mettere alla prova il tuo modello di business.</a:t>
            </a:r>
          </a:p>
        </p:txBody>
      </p:sp>
      <p:sp>
        <p:nvSpPr>
          <p:cNvPr id="8" name="Text Placeholder 7">
            <a:extLst>
              <a:ext uri="{FF2B5EF4-FFF2-40B4-BE49-F238E27FC236}">
                <a16:creationId xmlns:a16="http://schemas.microsoft.com/office/drawing/2014/main" id="{BBA82C81-3551-10BD-0600-7815E1CA3329}"/>
              </a:ext>
            </a:extLst>
          </p:cNvPr>
          <p:cNvSpPr>
            <a:spLocks noGrp="1"/>
          </p:cNvSpPr>
          <p:nvPr>
            <p:ph type="body" sz="quarter" idx="19"/>
          </p:nvPr>
        </p:nvSpPr>
        <p:spPr>
          <a:xfrm>
            <a:off x="190500" y="1213272"/>
            <a:ext cx="3222015" cy="385564"/>
          </a:xfrm>
        </p:spPr>
        <p:txBody>
          <a:bodyPr/>
          <a:lstStyle/>
          <a:p>
            <a:r>
              <a:rPr lang="en-IE" sz="3400" dirty="0"/>
              <a:t>Possibile: </a:t>
            </a:r>
          </a:p>
          <a:p>
            <a:r>
              <a:rPr lang="en-IE" sz="3400" b="0" dirty="0"/>
              <a:t>Scenario di inflazione dei costi </a:t>
            </a:r>
          </a:p>
          <a:p>
            <a:endParaRPr lang="en-IE" sz="3400" b="0" dirty="0"/>
          </a:p>
        </p:txBody>
      </p:sp>
    </p:spTree>
    <p:extLst>
      <p:ext uri="{BB962C8B-B14F-4D97-AF65-F5344CB8AC3E}">
        <p14:creationId xmlns:p14="http://schemas.microsoft.com/office/powerpoint/2010/main" val="1505196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A7810-9E8B-E650-A2D3-5FC909CBC60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13B80FF-BC02-632A-3088-AB13139C57B1}"/>
              </a:ext>
            </a:extLst>
          </p:cNvPr>
          <p:cNvSpPr>
            <a:spLocks noGrp="1"/>
          </p:cNvSpPr>
          <p:nvPr>
            <p:ph type="body" sz="quarter" idx="16"/>
          </p:nvPr>
        </p:nvSpPr>
        <p:spPr>
          <a:xfrm>
            <a:off x="788656" y="279095"/>
            <a:ext cx="10614687" cy="803654"/>
          </a:xfrm>
        </p:spPr>
        <p:txBody>
          <a:bodyPr/>
          <a:lstStyle/>
          <a:p>
            <a:r>
              <a:rPr lang="en-IE" sz="2400" dirty="0"/>
              <a:t>Comprendere la propria situazione finanziaria – </a:t>
            </a:r>
            <a:r>
              <a:rPr lang="en-IE" sz="2400" dirty="0">
                <a:solidFill>
                  <a:srgbClr val="E96751"/>
                </a:solidFill>
              </a:rPr>
              <a:t>Individuare le opportunità</a:t>
            </a:r>
          </a:p>
        </p:txBody>
      </p:sp>
      <p:sp>
        <p:nvSpPr>
          <p:cNvPr id="10" name="Flowchart: Alternate Process 9">
            <a:extLst>
              <a:ext uri="{FF2B5EF4-FFF2-40B4-BE49-F238E27FC236}">
                <a16:creationId xmlns:a16="http://schemas.microsoft.com/office/drawing/2014/main" id="{015556FA-BA2D-7DFB-3260-A462ECD5A72B}"/>
              </a:ext>
            </a:extLst>
          </p:cNvPr>
          <p:cNvSpPr/>
          <p:nvPr/>
        </p:nvSpPr>
        <p:spPr>
          <a:xfrm>
            <a:off x="735007" y="879403"/>
            <a:ext cx="10595240" cy="80365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5">
            <a:extLst>
              <a:ext uri="{FF2B5EF4-FFF2-40B4-BE49-F238E27FC236}">
                <a16:creationId xmlns:a16="http://schemas.microsoft.com/office/drawing/2014/main" id="{D34CE0CD-8814-C1C8-16F7-527C2B8CC974}"/>
              </a:ext>
            </a:extLst>
          </p:cNvPr>
          <p:cNvSpPr txBox="1">
            <a:spLocks/>
          </p:cNvSpPr>
          <p:nvPr/>
        </p:nvSpPr>
        <p:spPr>
          <a:xfrm>
            <a:off x="909768" y="1002097"/>
            <a:ext cx="10614687" cy="80365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600"/>
              </a:spcAft>
            </a:pPr>
            <a:r>
              <a:rPr lang="en-IE" sz="2800" dirty="0">
                <a:solidFill>
                  <a:schemeClr val="bg1"/>
                </a:solidFill>
              </a:rPr>
              <a:t>Identifica i punti di forza, i punti deboli e le opportunità</a:t>
            </a:r>
            <a:endParaRPr lang="en-IE" sz="2800" i="1" dirty="0">
              <a:solidFill>
                <a:schemeClr val="bg1"/>
              </a:solidFill>
            </a:endParaRPr>
          </a:p>
        </p:txBody>
      </p:sp>
      <p:sp>
        <p:nvSpPr>
          <p:cNvPr id="13" name="Text Placeholder 5">
            <a:extLst>
              <a:ext uri="{FF2B5EF4-FFF2-40B4-BE49-F238E27FC236}">
                <a16:creationId xmlns:a16="http://schemas.microsoft.com/office/drawing/2014/main" id="{9B6434BE-6E20-AD4E-3723-D5747C6F347E}"/>
              </a:ext>
            </a:extLst>
          </p:cNvPr>
          <p:cNvSpPr txBox="1">
            <a:spLocks/>
          </p:cNvSpPr>
          <p:nvPr/>
        </p:nvSpPr>
        <p:spPr>
          <a:xfrm>
            <a:off x="1531041" y="201455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US" sz="2000" b="1" dirty="0">
                <a:solidFill>
                  <a:srgbClr val="595959"/>
                </a:solidFill>
              </a:rPr>
              <a:t>Durante la revisione, prendi nota dei punti di forza da sfruttare e dei punti deboli da affrontare. I punti di forza </a:t>
            </a:r>
            <a:r>
              <a:rPr lang="en-US" sz="2000" dirty="0">
                <a:solidFill>
                  <a:srgbClr val="595959"/>
                </a:solidFill>
              </a:rPr>
              <a:t>potrebbero includere un margine di profitto elevato su determinate offerte (come le visite guidate o i servizi di ristorazione) o una forte riserva di liquidità. </a:t>
            </a:r>
            <a:r>
              <a:rPr lang="en-US" sz="2000" b="1" dirty="0">
                <a:solidFill>
                  <a:srgbClr val="595959"/>
                </a:solidFill>
              </a:rPr>
              <a:t>I punti deboli </a:t>
            </a:r>
            <a:r>
              <a:rPr lang="en-US" sz="2000" dirty="0">
                <a:solidFill>
                  <a:srgbClr val="595959"/>
                </a:solidFill>
              </a:rPr>
              <a:t>potrebbero essere un debito elevato o problemi di flusso di cassa stagionali (ad esempio, ogni inverno si va in rosso). Forse la tua occupazione è alta nei fine settimana ma bassa nei giorni feriali, oppure i costi delle utenze stanno aumentando più rapidamente delle entrate. Queste informazioni ti aiutano a definire la tua strategia. </a:t>
            </a:r>
            <a:endParaRPr lang="en-US" sz="2000" i="1" dirty="0">
              <a:solidFill>
                <a:srgbClr val="595959"/>
              </a:solidFill>
            </a:endParaRPr>
          </a:p>
        </p:txBody>
      </p:sp>
      <p:sp>
        <p:nvSpPr>
          <p:cNvPr id="14" name="Flowchart: Alternate Process 13">
            <a:extLst>
              <a:ext uri="{FF2B5EF4-FFF2-40B4-BE49-F238E27FC236}">
                <a16:creationId xmlns:a16="http://schemas.microsoft.com/office/drawing/2014/main" id="{9867AB9B-4AD5-42BB-7D28-0E24AD890F70}"/>
              </a:ext>
            </a:extLst>
          </p:cNvPr>
          <p:cNvSpPr/>
          <p:nvPr/>
        </p:nvSpPr>
        <p:spPr>
          <a:xfrm>
            <a:off x="1377912" y="1928443"/>
            <a:ext cx="9964593" cy="275785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5">
            <a:extLst>
              <a:ext uri="{FF2B5EF4-FFF2-40B4-BE49-F238E27FC236}">
                <a16:creationId xmlns:a16="http://schemas.microsoft.com/office/drawing/2014/main" id="{B6F03CD5-4B0D-1900-AB00-E88859AD6617}"/>
              </a:ext>
            </a:extLst>
          </p:cNvPr>
          <p:cNvSpPr txBox="1">
            <a:spLocks/>
          </p:cNvSpPr>
          <p:nvPr/>
        </p:nvSpPr>
        <p:spPr>
          <a:xfrm>
            <a:off x="1570007" y="518302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b="1" dirty="0">
                <a:solidFill>
                  <a:srgbClr val="EC7C69"/>
                </a:solidFill>
              </a:rPr>
              <a:t>Esempio: </a:t>
            </a:r>
            <a:r>
              <a:rPr lang="en-US" altLang="en-US" sz="2000" dirty="0">
                <a:solidFill>
                  <a:srgbClr val="595959"/>
                </a:solidFill>
              </a:rPr>
              <a:t>un punto di forza, come una base di clienti fedeli, potrebbe portarvi ad attuare un programma di referral per aumentare le prenotazioni, mentre un punto debole, come un debito elevato, potrebbe portarvi a </a:t>
            </a:r>
            <a:r>
              <a:rPr lang="en-US" altLang="en-US" sz="2000" dirty="0" err="1">
                <a:solidFill>
                  <a:srgbClr val="595959"/>
                </a:solidFill>
              </a:rPr>
              <a:t>dare priorità </a:t>
            </a:r>
            <a:r>
              <a:rPr lang="en-US" altLang="en-US" sz="2000" dirty="0">
                <a:solidFill>
                  <a:srgbClr val="595959"/>
                </a:solidFill>
              </a:rPr>
              <a:t>all'utilizzo dei profitti per ripagare i prestiti.</a:t>
            </a:r>
            <a:endParaRPr lang="en-IE" sz="2000" dirty="0">
              <a:solidFill>
                <a:srgbClr val="595959"/>
              </a:solidFill>
            </a:endParaRPr>
          </a:p>
        </p:txBody>
      </p:sp>
      <p:sp>
        <p:nvSpPr>
          <p:cNvPr id="16" name="Flowchart: Alternate Process 15">
            <a:extLst>
              <a:ext uri="{FF2B5EF4-FFF2-40B4-BE49-F238E27FC236}">
                <a16:creationId xmlns:a16="http://schemas.microsoft.com/office/drawing/2014/main" id="{AAE4C965-8670-F6EE-9BFB-50287277F1E3}"/>
              </a:ext>
            </a:extLst>
          </p:cNvPr>
          <p:cNvSpPr/>
          <p:nvPr/>
        </p:nvSpPr>
        <p:spPr>
          <a:xfrm>
            <a:off x="1477711" y="5052251"/>
            <a:ext cx="9964593" cy="1556483"/>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nector: Elbow 16">
            <a:extLst>
              <a:ext uri="{FF2B5EF4-FFF2-40B4-BE49-F238E27FC236}">
                <a16:creationId xmlns:a16="http://schemas.microsoft.com/office/drawing/2014/main" id="{70AB108C-1877-F47D-FBDA-7AF7CAB02A48}"/>
              </a:ext>
            </a:extLst>
          </p:cNvPr>
          <p:cNvCxnSpPr>
            <a:cxnSpLocks/>
            <a:stCxn id="10" idx="1"/>
            <a:endCxn id="14" idx="1"/>
          </p:cNvCxnSpPr>
          <p:nvPr/>
        </p:nvCxnSpPr>
        <p:spPr>
          <a:xfrm rot="10800000" flipH="1" flipV="1">
            <a:off x="735006" y="1281230"/>
            <a:ext cx="642905" cy="20261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2E304C88-BE4A-F440-7A9F-1AAA7462FFCA}"/>
              </a:ext>
            </a:extLst>
          </p:cNvPr>
          <p:cNvCxnSpPr>
            <a:cxnSpLocks/>
          </p:cNvCxnSpPr>
          <p:nvPr/>
        </p:nvCxnSpPr>
        <p:spPr>
          <a:xfrm rot="16200000" flipH="1">
            <a:off x="-2868" y="4059936"/>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pic>
        <p:nvPicPr>
          <p:cNvPr id="5" name="Graphic 4" descr="Scales of justice with solid fill">
            <a:extLst>
              <a:ext uri="{FF2B5EF4-FFF2-40B4-BE49-F238E27FC236}">
                <a16:creationId xmlns:a16="http://schemas.microsoft.com/office/drawing/2014/main" id="{F95A8841-E0A9-EF5B-D1E2-15DD61C9F8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1560" y="873060"/>
            <a:ext cx="816340" cy="816340"/>
          </a:xfrm>
          <a:prstGeom prst="rect">
            <a:avLst/>
          </a:prstGeom>
        </p:spPr>
      </p:pic>
    </p:spTree>
    <p:extLst>
      <p:ext uri="{BB962C8B-B14F-4D97-AF65-F5344CB8AC3E}">
        <p14:creationId xmlns:p14="http://schemas.microsoft.com/office/powerpoint/2010/main" val="3287672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erson putting a coin into a piggy bank&#10;&#10;AI-generated content may be incorrect.">
            <a:extLst>
              <a:ext uri="{FF2B5EF4-FFF2-40B4-BE49-F238E27FC236}">
                <a16:creationId xmlns:a16="http://schemas.microsoft.com/office/drawing/2014/main" id="{229A19B1-CAFB-F078-E463-B49DD101F71E}"/>
              </a:ext>
            </a:extLst>
          </p:cNvPr>
          <p:cNvPicPr>
            <a:picLocks noGrp="1" noChangeAspect="1"/>
          </p:cNvPicPr>
          <p:nvPr>
            <p:ph type="pic" sz="quarter" idx="10"/>
          </p:nvPr>
        </p:nvPicPr>
        <p:blipFill>
          <a:blip r:embed="rId2"/>
          <a:srcRect t="7352" b="7352"/>
          <a:stretch>
            <a:fillRect/>
          </a:stretch>
        </p:blipFill>
        <p:spPr/>
      </p:pic>
      <p:sp>
        <p:nvSpPr>
          <p:cNvPr id="9" name="Text Placeholder 8">
            <a:extLst>
              <a:ext uri="{FF2B5EF4-FFF2-40B4-BE49-F238E27FC236}">
                <a16:creationId xmlns:a16="http://schemas.microsoft.com/office/drawing/2014/main" id="{5D7C15A5-9F29-B06E-39AB-CDBE614AA91A}"/>
              </a:ext>
            </a:extLst>
          </p:cNvPr>
          <p:cNvSpPr>
            <a:spLocks noGrp="1"/>
          </p:cNvSpPr>
          <p:nvPr>
            <p:ph type="body" sz="quarter" idx="21"/>
          </p:nvPr>
        </p:nvSpPr>
        <p:spPr>
          <a:xfrm>
            <a:off x="4713531" y="503482"/>
            <a:ext cx="6573033" cy="4530541"/>
          </a:xfrm>
        </p:spPr>
        <p:txBody>
          <a:bodyPr/>
          <a:lstStyle/>
          <a:p>
            <a:pPr>
              <a:spcAft>
                <a:spcPts val="600"/>
              </a:spcAft>
            </a:pPr>
            <a:r>
              <a:rPr lang="en-US" sz="2000" dirty="0"/>
              <a:t>Conoscendo la tua posizione, puoi definire una strategia che </a:t>
            </a:r>
            <a:r>
              <a:rPr lang="en-US" sz="2000" b="1" dirty="0"/>
              <a:t>affronti le sfide e sfrutti le opportunità</a:t>
            </a:r>
            <a:r>
              <a:rPr lang="en-US" sz="2000" dirty="0"/>
              <a:t>. Ciò significa esaminare attentamente:</a:t>
            </a:r>
          </a:p>
          <a:p>
            <a:pPr>
              <a:spcAft>
                <a:spcPts val="600"/>
              </a:spcAft>
            </a:pPr>
            <a:endParaRPr lang="en-US" sz="2000" dirty="0"/>
          </a:p>
          <a:p>
            <a:pPr marL="342900" indent="-342900">
              <a:buFont typeface="Wingdings" panose="05000000000000000000" pitchFamily="2" charset="2"/>
              <a:buChar char="ü"/>
            </a:pPr>
            <a:r>
              <a:rPr lang="en-US" sz="2000" b="1" dirty="0"/>
              <a:t>i costi</a:t>
            </a:r>
            <a:r>
              <a:rPr lang="en-US" sz="2000" dirty="0"/>
              <a:t>,</a:t>
            </a:r>
          </a:p>
          <a:p>
            <a:pPr marL="342900" indent="-342900">
              <a:buFont typeface="Wingdings" panose="05000000000000000000" pitchFamily="2" charset="2"/>
              <a:buChar char="ü"/>
            </a:pPr>
            <a:r>
              <a:rPr lang="en-US" sz="2000" b="1" dirty="0"/>
              <a:t>i </a:t>
            </a:r>
            <a:r>
              <a:rPr lang="en-US" sz="2000" dirty="0"/>
              <a:t>tuoi </a:t>
            </a:r>
            <a:r>
              <a:rPr lang="en-US" sz="2000" b="1" dirty="0"/>
              <a:t>modelli di reddito </a:t>
            </a:r>
            <a:r>
              <a:rPr lang="en-US" sz="2000" dirty="0"/>
              <a:t>e</a:t>
            </a:r>
          </a:p>
          <a:p>
            <a:pPr marL="342900" indent="-342900">
              <a:buFont typeface="Wingdings" panose="05000000000000000000" pitchFamily="2" charset="2"/>
              <a:buChar char="ü"/>
            </a:pPr>
            <a:r>
              <a:rPr lang="en-US" sz="2000" dirty="0"/>
              <a:t>come vengono utilizzate (o non utilizzate) </a:t>
            </a:r>
            <a:r>
              <a:rPr lang="en-US" sz="2000" b="1" dirty="0"/>
              <a:t>le</a:t>
            </a:r>
            <a:r>
              <a:rPr lang="en-US" sz="2000" dirty="0"/>
              <a:t> tue </a:t>
            </a:r>
            <a:r>
              <a:rPr lang="en-US" sz="2000" b="1" dirty="0"/>
              <a:t>risorse (terreno, personale, tempo)</a:t>
            </a:r>
            <a:r>
              <a:rPr lang="en-US" sz="2000" dirty="0"/>
              <a:t>.</a:t>
            </a:r>
          </a:p>
          <a:p>
            <a:endParaRPr lang="en-US" sz="2000" dirty="0"/>
          </a:p>
          <a:p>
            <a:pPr>
              <a:spcAft>
                <a:spcPts val="600"/>
              </a:spcAft>
            </a:pPr>
            <a:r>
              <a:rPr lang="en-US" sz="2400" b="1" dirty="0">
                <a:solidFill>
                  <a:schemeClr val="bg1"/>
                </a:solidFill>
                <a:highlight>
                  <a:srgbClr val="E96751"/>
                </a:highlight>
              </a:rPr>
              <a:t>Esempio 1: i costi di pulizia sono molto elevati; </a:t>
            </a:r>
            <a:r>
              <a:rPr lang="en-US" sz="2000" dirty="0"/>
              <a:t>la strategia potrebbe prevedere la ricerca di un servizio di pulizia più conveniente o l'investimento in attrezzature che riducano i costi a lungo termine. </a:t>
            </a:r>
          </a:p>
          <a:p>
            <a:pPr marL="342900" indent="-342900">
              <a:buFont typeface="Wingdings" panose="05000000000000000000" pitchFamily="2" charset="2"/>
              <a:buChar char="ü"/>
            </a:pPr>
            <a:r>
              <a:rPr lang="en-US" sz="2000" dirty="0"/>
              <a:t>Confronta diversi fornitori di servizi di pulizia</a:t>
            </a:r>
          </a:p>
          <a:p>
            <a:pPr marL="342900" indent="-342900">
              <a:buFont typeface="Wingdings" panose="05000000000000000000" pitchFamily="2" charset="2"/>
              <a:buChar char="ü"/>
            </a:pPr>
            <a:r>
              <a:rPr lang="en-US" sz="2000" dirty="0"/>
              <a:t>Assumete personale stagionale invece di appaltatori</a:t>
            </a:r>
          </a:p>
          <a:p>
            <a:pPr marL="342900" indent="-342900">
              <a:buFont typeface="Wingdings" panose="05000000000000000000" pitchFamily="2" charset="2"/>
              <a:buChar char="ü"/>
            </a:pPr>
            <a:r>
              <a:rPr lang="en-US" sz="2000" dirty="0"/>
              <a:t>Investire in un servizio di lavanderia migliore o...</a:t>
            </a:r>
          </a:p>
          <a:p>
            <a:pPr>
              <a:spcAft>
                <a:spcPts val="600"/>
              </a:spcAft>
            </a:pPr>
            <a:endParaRPr lang="en-IE" sz="2000" dirty="0"/>
          </a:p>
        </p:txBody>
      </p:sp>
      <p:sp>
        <p:nvSpPr>
          <p:cNvPr id="7" name="Text Placeholder 6">
            <a:extLst>
              <a:ext uri="{FF2B5EF4-FFF2-40B4-BE49-F238E27FC236}">
                <a16:creationId xmlns:a16="http://schemas.microsoft.com/office/drawing/2014/main" id="{43561CB1-10F9-D2C9-3132-F2772DBFB1D5}"/>
              </a:ext>
            </a:extLst>
          </p:cNvPr>
          <p:cNvSpPr>
            <a:spLocks noGrp="1"/>
          </p:cNvSpPr>
          <p:nvPr>
            <p:ph type="body" sz="quarter" idx="18"/>
          </p:nvPr>
        </p:nvSpPr>
        <p:spPr>
          <a:xfrm>
            <a:off x="675021" y="3232809"/>
            <a:ext cx="2680738" cy="1049221"/>
          </a:xfrm>
        </p:spPr>
        <p:txBody>
          <a:bodyPr/>
          <a:lstStyle/>
          <a:p>
            <a:r>
              <a:rPr lang="en-IE" b="0" dirty="0"/>
              <a:t>Come affrontare le sfide e creare opportunità</a:t>
            </a:r>
          </a:p>
        </p:txBody>
      </p:sp>
      <p:sp>
        <p:nvSpPr>
          <p:cNvPr id="8" name="Text Placeholder 7">
            <a:extLst>
              <a:ext uri="{FF2B5EF4-FFF2-40B4-BE49-F238E27FC236}">
                <a16:creationId xmlns:a16="http://schemas.microsoft.com/office/drawing/2014/main" id="{E7A0A2FB-A533-24E3-4B1B-B2500B6D4F1C}"/>
              </a:ext>
            </a:extLst>
          </p:cNvPr>
          <p:cNvSpPr>
            <a:spLocks noGrp="1"/>
          </p:cNvSpPr>
          <p:nvPr>
            <p:ph type="body" sz="quarter" idx="19"/>
          </p:nvPr>
        </p:nvSpPr>
        <p:spPr>
          <a:xfrm>
            <a:off x="716856" y="2190407"/>
            <a:ext cx="2597067" cy="385564"/>
          </a:xfrm>
        </p:spPr>
        <p:txBody>
          <a:bodyPr/>
          <a:lstStyle/>
          <a:p>
            <a:r>
              <a:rPr lang="en-IE" dirty="0"/>
              <a:t>Sapere a che punto sei</a:t>
            </a:r>
          </a:p>
        </p:txBody>
      </p:sp>
    </p:spTree>
    <p:extLst>
      <p:ext uri="{BB962C8B-B14F-4D97-AF65-F5344CB8AC3E}">
        <p14:creationId xmlns:p14="http://schemas.microsoft.com/office/powerpoint/2010/main" val="2603678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6C113-CE8A-0C9C-4E57-73AFAF9EABB3}"/>
            </a:ext>
          </a:extLst>
        </p:cNvPr>
        <p:cNvGrpSpPr/>
        <p:nvPr/>
      </p:nvGrpSpPr>
      <p:grpSpPr>
        <a:xfrm>
          <a:off x="0" y="0"/>
          <a:ext cx="0" cy="0"/>
          <a:chOff x="0" y="0"/>
          <a:chExt cx="0" cy="0"/>
        </a:xfrm>
      </p:grpSpPr>
      <p:pic>
        <p:nvPicPr>
          <p:cNvPr id="15" name="Picture Placeholder 14" descr="A person putting a coin into a piggy bank&#10;&#10;AI-generated content may be incorrect.">
            <a:extLst>
              <a:ext uri="{FF2B5EF4-FFF2-40B4-BE49-F238E27FC236}">
                <a16:creationId xmlns:a16="http://schemas.microsoft.com/office/drawing/2014/main" id="{E2559F37-A87D-E952-A8E9-818D9AFD70B1}"/>
              </a:ext>
            </a:extLst>
          </p:cNvPr>
          <p:cNvPicPr>
            <a:picLocks noGrp="1" noChangeAspect="1"/>
          </p:cNvPicPr>
          <p:nvPr>
            <p:ph type="pic" sz="quarter" idx="10"/>
          </p:nvPr>
        </p:nvPicPr>
        <p:blipFill>
          <a:blip r:embed="rId2"/>
          <a:srcRect t="7352" b="7352"/>
          <a:stretch>
            <a:fillRect/>
          </a:stretch>
        </p:blipFill>
        <p:spPr/>
      </p:pic>
      <p:sp>
        <p:nvSpPr>
          <p:cNvPr id="9" name="Text Placeholder 8">
            <a:extLst>
              <a:ext uri="{FF2B5EF4-FFF2-40B4-BE49-F238E27FC236}">
                <a16:creationId xmlns:a16="http://schemas.microsoft.com/office/drawing/2014/main" id="{48D82AA9-C44E-D941-DB75-622E300095D5}"/>
              </a:ext>
            </a:extLst>
          </p:cNvPr>
          <p:cNvSpPr>
            <a:spLocks noGrp="1"/>
          </p:cNvSpPr>
          <p:nvPr>
            <p:ph type="body" sz="quarter" idx="21"/>
          </p:nvPr>
        </p:nvSpPr>
        <p:spPr>
          <a:xfrm>
            <a:off x="4713531" y="310700"/>
            <a:ext cx="6573033" cy="4530541"/>
          </a:xfrm>
        </p:spPr>
        <p:txBody>
          <a:bodyPr/>
          <a:lstStyle/>
          <a:p>
            <a:pPr>
              <a:spcAft>
                <a:spcPts val="600"/>
              </a:spcAft>
            </a:pPr>
            <a:r>
              <a:rPr lang="en-US" sz="2000" dirty="0"/>
              <a:t>...attrezzature per la pulizia (che si ripagano nel tempo)</a:t>
            </a:r>
          </a:p>
          <a:p>
            <a:pPr marL="342900" indent="-342900">
              <a:buFont typeface="Wingdings" panose="05000000000000000000" pitchFamily="2" charset="2"/>
              <a:buChar char="ü"/>
            </a:pPr>
            <a:r>
              <a:rPr lang="en-US" sz="2000" dirty="0"/>
              <a:t>Utilizzo di un numero inferiore di giorni di cambio settimanali, ma di qualità superiore</a:t>
            </a:r>
          </a:p>
          <a:p>
            <a:pPr marL="342900" indent="-342900">
              <a:buFont typeface="Wingdings" panose="05000000000000000000" pitchFamily="2" charset="2"/>
              <a:buChar char="ü"/>
            </a:pPr>
            <a:endParaRPr lang="en-US" sz="2000" dirty="0"/>
          </a:p>
          <a:p>
            <a:r>
              <a:rPr lang="en-US" sz="2000" b="1" dirty="0">
                <a:solidFill>
                  <a:srgbClr val="E96751"/>
                </a:solidFill>
              </a:rPr>
              <a:t>Risultato: </a:t>
            </a:r>
            <a:r>
              <a:rPr lang="en-US" sz="2000" dirty="0"/>
              <a:t>si riducono i costi correnti senza sacrificare la soddisfazione degli ospiti.</a:t>
            </a:r>
          </a:p>
          <a:p>
            <a:endParaRPr lang="en-US" sz="2000" dirty="0"/>
          </a:p>
          <a:p>
            <a:pPr>
              <a:spcAft>
                <a:spcPts val="600"/>
              </a:spcAft>
            </a:pPr>
            <a:r>
              <a:rPr lang="en-US" sz="2400" b="1" dirty="0">
                <a:solidFill>
                  <a:schemeClr val="bg1"/>
                </a:solidFill>
                <a:highlight>
                  <a:srgbClr val="E96751"/>
                </a:highlight>
              </a:rPr>
              <a:t>Esempio 2: Terreni inutilizzati o spazi sottoutilizzati</a:t>
            </a:r>
          </a:p>
          <a:p>
            <a:pPr>
              <a:spcAft>
                <a:spcPts val="600"/>
              </a:spcAft>
            </a:pPr>
            <a:r>
              <a:rPr lang="en-US" sz="2000" dirty="0"/>
              <a:t>Se una parte della vostra struttura rimane </a:t>
            </a:r>
            <a:r>
              <a:rPr lang="en-US" sz="2000" b="1" dirty="0"/>
              <a:t>inutilizzata durante l'alta stagione</a:t>
            </a:r>
            <a:r>
              <a:rPr lang="en-US" sz="2000" dirty="0"/>
              <a:t>, si tratta di un potenziale guadagno perso. La vostra strategia potrebbe essere:</a:t>
            </a:r>
          </a:p>
          <a:p>
            <a:pPr marL="342900" indent="-342900">
              <a:buFont typeface="Wingdings" panose="05000000000000000000" pitchFamily="2" charset="2"/>
              <a:buChar char="ü"/>
            </a:pPr>
            <a:r>
              <a:rPr lang="en-US" sz="2000" dirty="0"/>
              <a:t>Aggiungere alcune </a:t>
            </a:r>
            <a:r>
              <a:rPr lang="en-US" sz="2000" b="1" dirty="0"/>
              <a:t>piazzole per campeggio o tende a basso costo </a:t>
            </a:r>
            <a:r>
              <a:rPr lang="en-US" sz="2000" dirty="0"/>
              <a:t>per far fronte all'eccesso di richieste</a:t>
            </a:r>
          </a:p>
          <a:p>
            <a:pPr marL="342900" indent="-342900">
              <a:buFont typeface="Wingdings" panose="05000000000000000000" pitchFamily="2" charset="2"/>
              <a:buChar char="ü"/>
            </a:pPr>
            <a:r>
              <a:rPr lang="en-US" sz="2000" dirty="0"/>
              <a:t>Creare un </a:t>
            </a:r>
            <a:r>
              <a:rPr lang="en-US" sz="2000" b="1" dirty="0"/>
              <a:t>piccolo spazio </a:t>
            </a:r>
            <a:r>
              <a:rPr lang="en-US" sz="2000" dirty="0"/>
              <a:t>per</a:t>
            </a:r>
            <a:r>
              <a:rPr lang="en-US" sz="2000" b="1" dirty="0"/>
              <a:t> picnic/eventi </a:t>
            </a:r>
            <a:r>
              <a:rPr lang="en-US" sz="2000" dirty="0"/>
              <a:t>da affittare alla comunità</a:t>
            </a:r>
          </a:p>
          <a:p>
            <a:pPr marL="342900" indent="-342900">
              <a:buFont typeface="Wingdings" panose="05000000000000000000" pitchFamily="2" charset="2"/>
              <a:buChar char="ü"/>
            </a:pPr>
            <a:r>
              <a:rPr lang="en-US" sz="2000" dirty="0"/>
              <a:t>Collaborare con artigiani locali per pop-up</a:t>
            </a:r>
            <a:r>
              <a:rPr lang="en-US" sz="2000" b="1" dirty="0"/>
              <a:t>...</a:t>
            </a:r>
            <a:endParaRPr lang="en-US" sz="2000" dirty="0"/>
          </a:p>
          <a:p>
            <a:pPr>
              <a:spcAft>
                <a:spcPts val="600"/>
              </a:spcAft>
            </a:pPr>
            <a:endParaRPr lang="en-US" sz="2000" dirty="0"/>
          </a:p>
          <a:p>
            <a:pPr>
              <a:spcAft>
                <a:spcPts val="600"/>
              </a:spcAft>
            </a:pPr>
            <a:endParaRPr lang="en-IE" sz="2000" dirty="0"/>
          </a:p>
        </p:txBody>
      </p:sp>
      <p:sp>
        <p:nvSpPr>
          <p:cNvPr id="7" name="Text Placeholder 6">
            <a:extLst>
              <a:ext uri="{FF2B5EF4-FFF2-40B4-BE49-F238E27FC236}">
                <a16:creationId xmlns:a16="http://schemas.microsoft.com/office/drawing/2014/main" id="{9E7E12CB-EA9F-BFB9-F958-4E0B81842D5F}"/>
              </a:ext>
            </a:extLst>
          </p:cNvPr>
          <p:cNvSpPr>
            <a:spLocks noGrp="1"/>
          </p:cNvSpPr>
          <p:nvPr>
            <p:ph type="body" sz="quarter" idx="18"/>
          </p:nvPr>
        </p:nvSpPr>
        <p:spPr>
          <a:xfrm>
            <a:off x="675021" y="3232809"/>
            <a:ext cx="2680738" cy="1049221"/>
          </a:xfrm>
        </p:spPr>
        <p:txBody>
          <a:bodyPr/>
          <a:lstStyle/>
          <a:p>
            <a:r>
              <a:rPr lang="en-IE" b="0" dirty="0"/>
              <a:t>Come affrontare le sfide e creare opportunità</a:t>
            </a:r>
          </a:p>
        </p:txBody>
      </p:sp>
      <p:sp>
        <p:nvSpPr>
          <p:cNvPr id="8" name="Text Placeholder 7">
            <a:extLst>
              <a:ext uri="{FF2B5EF4-FFF2-40B4-BE49-F238E27FC236}">
                <a16:creationId xmlns:a16="http://schemas.microsoft.com/office/drawing/2014/main" id="{2A2BEAF2-8B8A-E789-F4E7-DCEA2B4F4DBF}"/>
              </a:ext>
            </a:extLst>
          </p:cNvPr>
          <p:cNvSpPr>
            <a:spLocks noGrp="1"/>
          </p:cNvSpPr>
          <p:nvPr>
            <p:ph type="body" sz="quarter" idx="19"/>
          </p:nvPr>
        </p:nvSpPr>
        <p:spPr>
          <a:xfrm>
            <a:off x="716856" y="2190407"/>
            <a:ext cx="2597067" cy="385564"/>
          </a:xfrm>
        </p:spPr>
        <p:txBody>
          <a:bodyPr/>
          <a:lstStyle/>
          <a:p>
            <a:r>
              <a:rPr lang="en-IE" dirty="0"/>
              <a:t>Sapere qual è la propria posizione</a:t>
            </a:r>
          </a:p>
        </p:txBody>
      </p:sp>
    </p:spTree>
    <p:extLst>
      <p:ext uri="{BB962C8B-B14F-4D97-AF65-F5344CB8AC3E}">
        <p14:creationId xmlns:p14="http://schemas.microsoft.com/office/powerpoint/2010/main" val="856134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47192-47E5-C603-3983-3C443472A081}"/>
            </a:ext>
          </a:extLst>
        </p:cNvPr>
        <p:cNvGrpSpPr/>
        <p:nvPr/>
      </p:nvGrpSpPr>
      <p:grpSpPr>
        <a:xfrm>
          <a:off x="0" y="0"/>
          <a:ext cx="0" cy="0"/>
          <a:chOff x="0" y="0"/>
          <a:chExt cx="0" cy="0"/>
        </a:xfrm>
      </p:grpSpPr>
      <p:pic>
        <p:nvPicPr>
          <p:cNvPr id="15" name="Picture Placeholder 14" descr="A person putting a coin into a piggy bank&#10;&#10;AI-generated content may be incorrect.">
            <a:extLst>
              <a:ext uri="{FF2B5EF4-FFF2-40B4-BE49-F238E27FC236}">
                <a16:creationId xmlns:a16="http://schemas.microsoft.com/office/drawing/2014/main" id="{22D25B7F-B5D0-0FB9-AE02-A6BC61DA4F41}"/>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FC22D4AD-1821-2220-8F37-AB0EDA752EF3}"/>
              </a:ext>
            </a:extLst>
          </p:cNvPr>
          <p:cNvSpPr>
            <a:spLocks noGrp="1"/>
          </p:cNvSpPr>
          <p:nvPr>
            <p:ph type="body" sz="quarter" idx="66"/>
          </p:nvPr>
        </p:nvSpPr>
        <p:spPr/>
        <p:txBody>
          <a:bodyPr/>
          <a:lstStyle/>
          <a:p>
            <a:endParaRPr lang="en-IE"/>
          </a:p>
        </p:txBody>
      </p:sp>
      <p:sp>
        <p:nvSpPr>
          <p:cNvPr id="9" name="Text Placeholder 8">
            <a:extLst>
              <a:ext uri="{FF2B5EF4-FFF2-40B4-BE49-F238E27FC236}">
                <a16:creationId xmlns:a16="http://schemas.microsoft.com/office/drawing/2014/main" id="{8E08368A-2380-C844-1D56-FFE0EB0ED48C}"/>
              </a:ext>
            </a:extLst>
          </p:cNvPr>
          <p:cNvSpPr>
            <a:spLocks noGrp="1"/>
          </p:cNvSpPr>
          <p:nvPr>
            <p:ph type="body" sz="quarter" idx="21"/>
          </p:nvPr>
        </p:nvSpPr>
        <p:spPr>
          <a:xfrm>
            <a:off x="4276526" y="135029"/>
            <a:ext cx="7523874" cy="4530541"/>
          </a:xfrm>
        </p:spPr>
        <p:txBody>
          <a:bodyPr/>
          <a:lstStyle/>
          <a:p>
            <a:pPr>
              <a:spcAft>
                <a:spcPts val="600"/>
              </a:spcAft>
            </a:pPr>
            <a:r>
              <a:rPr lang="en-US" sz="2000" b="1" dirty="0"/>
              <a:t>mercati o corsi di benessere</a:t>
            </a:r>
          </a:p>
          <a:p>
            <a:pPr>
              <a:spcAft>
                <a:spcPts val="600"/>
              </a:spcAft>
            </a:pPr>
            <a:endParaRPr lang="en-US" sz="2000" dirty="0"/>
          </a:p>
          <a:p>
            <a:pPr>
              <a:spcAft>
                <a:spcPts val="600"/>
              </a:spcAft>
            </a:pPr>
            <a:r>
              <a:rPr lang="en-US" sz="2000" b="1" dirty="0">
                <a:solidFill>
                  <a:srgbClr val="E96751"/>
                </a:solidFill>
              </a:rPr>
              <a:t>Risultato: </a:t>
            </a:r>
            <a:r>
              <a:rPr lang="en-US" sz="2000" dirty="0"/>
              <a:t>trasformi un terreno inutilizzato in una fonte di reddito attiva, senza nuovi investimenti significativi.</a:t>
            </a:r>
          </a:p>
          <a:p>
            <a:pPr>
              <a:spcAft>
                <a:spcPts val="600"/>
              </a:spcAft>
            </a:pPr>
            <a:endParaRPr lang="en-US" sz="2000" dirty="0"/>
          </a:p>
          <a:p>
            <a:pPr>
              <a:spcAft>
                <a:spcPts val="600"/>
              </a:spcAft>
            </a:pPr>
            <a:r>
              <a:rPr lang="en-US" sz="2000" b="1" dirty="0">
                <a:solidFill>
                  <a:schemeClr val="bg1"/>
                </a:solidFill>
                <a:highlight>
                  <a:srgbClr val="E96751"/>
                </a:highlight>
              </a:rPr>
              <a:t>Esempio 3: Ricavi bassi in bassa stagione</a:t>
            </a:r>
          </a:p>
          <a:p>
            <a:r>
              <a:rPr lang="en-US" sz="2000" dirty="0"/>
              <a:t>Se le prenotazioni sono quasi pari a zero nei mesi da gennaio a marzo, ma continuate a pagare le spese di riscaldamento e il personale:</a:t>
            </a:r>
          </a:p>
          <a:p>
            <a:endParaRPr lang="en-US" sz="2000" dirty="0"/>
          </a:p>
          <a:p>
            <a:pPr marL="342900" indent="-342900">
              <a:buFont typeface="Wingdings" panose="05000000000000000000" pitchFamily="2" charset="2"/>
              <a:buChar char="ü"/>
            </a:pPr>
            <a:r>
              <a:rPr lang="en-US" sz="2000" dirty="0"/>
              <a:t>Prova a </a:t>
            </a:r>
            <a:r>
              <a:rPr lang="en-US" sz="2000" b="1" dirty="0"/>
              <a:t>chiudere completamente </a:t>
            </a:r>
            <a:r>
              <a:rPr lang="en-US" sz="2000" dirty="0"/>
              <a:t>per quei mesi</a:t>
            </a:r>
          </a:p>
          <a:p>
            <a:pPr marL="342900" indent="-342900">
              <a:buFont typeface="Wingdings" panose="05000000000000000000" pitchFamily="2" charset="2"/>
              <a:buChar char="ü"/>
            </a:pPr>
            <a:r>
              <a:rPr lang="en-US" sz="2000" dirty="0"/>
              <a:t>Oppure offri </a:t>
            </a:r>
            <a:r>
              <a:rPr lang="en-US" sz="2000" b="1" dirty="0"/>
              <a:t>prenotazioni solo per il fine settimana </a:t>
            </a:r>
            <a:r>
              <a:rPr lang="en-US" sz="2000" dirty="0"/>
              <a:t>o ritiri</a:t>
            </a:r>
          </a:p>
          <a:p>
            <a:pPr marL="342900" indent="-342900">
              <a:buFont typeface="Wingdings" panose="05000000000000000000" pitchFamily="2" charset="2"/>
              <a:buChar char="ü"/>
            </a:pPr>
            <a:r>
              <a:rPr lang="en-US" sz="2000" dirty="0"/>
              <a:t>Aggiungi </a:t>
            </a:r>
            <a:r>
              <a:rPr lang="en-US" sz="2000" b="1" dirty="0"/>
              <a:t>attività di marketing locale </a:t>
            </a:r>
            <a:r>
              <a:rPr lang="en-US" sz="2000" dirty="0"/>
              <a:t>per attirare ospiti fuori città per San Valentino, weekend benessere, ecc.</a:t>
            </a:r>
          </a:p>
          <a:p>
            <a:pPr marL="342900" indent="-342900">
              <a:buFont typeface="Wingdings" panose="05000000000000000000" pitchFamily="2" charset="2"/>
              <a:buChar char="ü"/>
            </a:pPr>
            <a:endParaRPr lang="en-US" sz="2000" dirty="0"/>
          </a:p>
          <a:p>
            <a:r>
              <a:rPr lang="en-US" sz="2000" b="1" dirty="0">
                <a:solidFill>
                  <a:srgbClr val="E96751"/>
                </a:solidFill>
              </a:rPr>
              <a:t>Risultato: </a:t>
            </a:r>
            <a:r>
              <a:rPr lang="en-US" sz="2000" dirty="0"/>
              <a:t>ridurre i costi o creare entrate mirate senza sovraccaricarsi.</a:t>
            </a:r>
          </a:p>
          <a:p>
            <a:pPr>
              <a:spcAft>
                <a:spcPts val="600"/>
              </a:spcAft>
            </a:pPr>
            <a:endParaRPr lang="en-US" sz="2000" dirty="0"/>
          </a:p>
          <a:p>
            <a:pPr>
              <a:spcAft>
                <a:spcPts val="600"/>
              </a:spcAft>
            </a:pPr>
            <a:endParaRPr lang="en-IE" sz="2000" dirty="0"/>
          </a:p>
        </p:txBody>
      </p:sp>
      <p:sp>
        <p:nvSpPr>
          <p:cNvPr id="8" name="Text Placeholder 7">
            <a:extLst>
              <a:ext uri="{FF2B5EF4-FFF2-40B4-BE49-F238E27FC236}">
                <a16:creationId xmlns:a16="http://schemas.microsoft.com/office/drawing/2014/main" id="{205C4BFF-1673-690B-76EE-52E47FF5FDFE}"/>
              </a:ext>
            </a:extLst>
          </p:cNvPr>
          <p:cNvSpPr>
            <a:spLocks noGrp="1"/>
          </p:cNvSpPr>
          <p:nvPr>
            <p:ph type="body" sz="quarter" idx="19"/>
          </p:nvPr>
        </p:nvSpPr>
        <p:spPr>
          <a:xfrm>
            <a:off x="675021" y="2190407"/>
            <a:ext cx="2597067" cy="385564"/>
          </a:xfrm>
        </p:spPr>
        <p:txBody>
          <a:bodyPr/>
          <a:lstStyle/>
          <a:p>
            <a:r>
              <a:rPr lang="en-IE" dirty="0"/>
              <a:t>Sapere a che punto sei</a:t>
            </a:r>
          </a:p>
        </p:txBody>
      </p:sp>
      <p:sp>
        <p:nvSpPr>
          <p:cNvPr id="4" name="Text Placeholder 6">
            <a:extLst>
              <a:ext uri="{FF2B5EF4-FFF2-40B4-BE49-F238E27FC236}">
                <a16:creationId xmlns:a16="http://schemas.microsoft.com/office/drawing/2014/main" id="{366FFD02-41CE-AD7E-1C7A-72168D2F74E1}"/>
              </a:ext>
            </a:extLst>
          </p:cNvPr>
          <p:cNvSpPr txBox="1">
            <a:spLocks/>
          </p:cNvSpPr>
          <p:nvPr/>
        </p:nvSpPr>
        <p:spPr>
          <a:xfrm>
            <a:off x="675021" y="3232809"/>
            <a:ext cx="2680738" cy="1049221"/>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Come affrontare le sfide e creare opportunità</a:t>
            </a:r>
          </a:p>
        </p:txBody>
      </p:sp>
    </p:spTree>
    <p:extLst>
      <p:ext uri="{BB962C8B-B14F-4D97-AF65-F5344CB8AC3E}">
        <p14:creationId xmlns:p14="http://schemas.microsoft.com/office/powerpoint/2010/main" val="2039055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93327-5953-2470-961A-3EF8F70A939C}"/>
            </a:ext>
          </a:extLst>
        </p:cNvPr>
        <p:cNvGrpSpPr/>
        <p:nvPr/>
      </p:nvGrpSpPr>
      <p:grpSpPr>
        <a:xfrm>
          <a:off x="0" y="0"/>
          <a:ext cx="0" cy="0"/>
          <a:chOff x="0" y="0"/>
          <a:chExt cx="0" cy="0"/>
        </a:xfrm>
      </p:grpSpPr>
      <p:sp>
        <p:nvSpPr>
          <p:cNvPr id="6" name="Freeform: Shape 5">
            <a:extLst>
              <a:ext uri="{FF2B5EF4-FFF2-40B4-BE49-F238E27FC236}">
                <a16:creationId xmlns:a16="http://schemas.microsoft.com/office/drawing/2014/main" id="{BB7C24A1-3B9B-2E50-C02D-21DC41E5F660}"/>
              </a:ext>
            </a:extLst>
          </p:cNvPr>
          <p:cNvSpPr/>
          <p:nvPr/>
        </p:nvSpPr>
        <p:spPr>
          <a:xfrm>
            <a:off x="6248400" y="2347573"/>
            <a:ext cx="4908201" cy="4152049"/>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sp>
        <p:nvSpPr>
          <p:cNvPr id="4" name="Text Placeholder 3">
            <a:extLst>
              <a:ext uri="{FF2B5EF4-FFF2-40B4-BE49-F238E27FC236}">
                <a16:creationId xmlns:a16="http://schemas.microsoft.com/office/drawing/2014/main" id="{443D650B-9A5C-3B50-3D27-C0557B974D5E}"/>
              </a:ext>
            </a:extLst>
          </p:cNvPr>
          <p:cNvSpPr>
            <a:spLocks noGrp="1"/>
          </p:cNvSpPr>
          <p:nvPr>
            <p:ph type="body" sz="quarter" idx="16"/>
          </p:nvPr>
        </p:nvSpPr>
        <p:spPr>
          <a:xfrm>
            <a:off x="798381" y="315936"/>
            <a:ext cx="10614687" cy="803654"/>
          </a:xfrm>
        </p:spPr>
        <p:txBody>
          <a:bodyPr/>
          <a:lstStyle/>
          <a:p>
            <a:r>
              <a:rPr lang="en-IE" sz="2000" dirty="0">
                <a:solidFill>
                  <a:srgbClr val="E96751"/>
                </a:solidFill>
              </a:rPr>
              <a:t>Necessità di liquidità di riserva: </a:t>
            </a:r>
            <a:r>
              <a:rPr lang="en-IE" sz="2000" dirty="0">
                <a:solidFill>
                  <a:srgbClr val="459597"/>
                </a:solidFill>
              </a:rPr>
              <a:t>strategie di base per la gestione del rischio finanziario</a:t>
            </a:r>
          </a:p>
        </p:txBody>
      </p:sp>
      <p:sp>
        <p:nvSpPr>
          <p:cNvPr id="11" name="Freeform: Shape 10">
            <a:extLst>
              <a:ext uri="{FF2B5EF4-FFF2-40B4-BE49-F238E27FC236}">
                <a16:creationId xmlns:a16="http://schemas.microsoft.com/office/drawing/2014/main" id="{98678626-B8A9-B458-39BA-80B07DEDAB51}"/>
              </a:ext>
            </a:extLst>
          </p:cNvPr>
          <p:cNvSpPr/>
          <p:nvPr/>
        </p:nvSpPr>
        <p:spPr>
          <a:xfrm>
            <a:off x="688855" y="2347573"/>
            <a:ext cx="4908201" cy="4415177"/>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622F6ACC-C55A-555C-601C-067549C0B624}"/>
              </a:ext>
            </a:extLst>
          </p:cNvPr>
          <p:cNvGrpSpPr/>
          <p:nvPr/>
        </p:nvGrpSpPr>
        <p:grpSpPr>
          <a:xfrm>
            <a:off x="-533400" y="853677"/>
            <a:ext cx="12287250" cy="5984210"/>
            <a:chOff x="-20769" y="1515051"/>
            <a:chExt cx="11479343" cy="6308486"/>
          </a:xfrm>
        </p:grpSpPr>
        <p:grpSp>
          <p:nvGrpSpPr>
            <p:cNvPr id="19" name="Group 18">
              <a:extLst>
                <a:ext uri="{FF2B5EF4-FFF2-40B4-BE49-F238E27FC236}">
                  <a16:creationId xmlns:a16="http://schemas.microsoft.com/office/drawing/2014/main" id="{2D867807-ACDA-CB0A-4A48-74137E65D253}"/>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992A8063-1355-2729-C22F-E35EF69419B0}"/>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0B8AE75F-63B7-B680-8068-16337954941C}"/>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29022FD3-E39D-663C-F71D-DD676329194D}"/>
                  </a:ext>
                </a:extLst>
              </p:cNvPr>
              <p:cNvSpPr/>
              <p:nvPr/>
            </p:nvSpPr>
            <p:spPr>
              <a:xfrm>
                <a:off x="1121121" y="1971932"/>
                <a:ext cx="4601684"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423E835D-5B8A-6999-2B90-7C38B4787F9B}"/>
                </a:ext>
              </a:extLst>
            </p:cNvPr>
            <p:cNvSpPr txBox="1"/>
            <p:nvPr/>
          </p:nvSpPr>
          <p:spPr>
            <a:xfrm>
              <a:off x="1344766" y="1964049"/>
              <a:ext cx="4116102" cy="584018"/>
            </a:xfrm>
            <a:prstGeom prst="rect">
              <a:avLst/>
            </a:prstGeom>
            <a:noFill/>
          </p:spPr>
          <p:txBody>
            <a:bodyPr wrap="square" rtlCol="0">
              <a:spAutoFit/>
            </a:bodyPr>
            <a:lstStyle/>
            <a:p>
              <a:pPr algn="ctr"/>
              <a:r>
                <a:rPr lang="en-GB" sz="3000" b="1" dirty="0">
                  <a:solidFill>
                    <a:schemeClr val="bg1"/>
                  </a:solidFill>
                </a:rPr>
                <a:t>Diversifica le fonti di reddito</a:t>
              </a:r>
            </a:p>
          </p:txBody>
        </p:sp>
        <p:sp>
          <p:nvSpPr>
            <p:cNvPr id="25" name="TextBox 24">
              <a:extLst>
                <a:ext uri="{FF2B5EF4-FFF2-40B4-BE49-F238E27FC236}">
                  <a16:creationId xmlns:a16="http://schemas.microsoft.com/office/drawing/2014/main" id="{752BB041-4932-BDD7-6ED5-0F2F8D589333}"/>
                </a:ext>
              </a:extLst>
            </p:cNvPr>
            <p:cNvSpPr txBox="1"/>
            <p:nvPr/>
          </p:nvSpPr>
          <p:spPr>
            <a:xfrm>
              <a:off x="1235229" y="3443400"/>
              <a:ext cx="4335177" cy="4380137"/>
            </a:xfrm>
            <a:prstGeom prst="rect">
              <a:avLst/>
            </a:prstGeom>
            <a:noFill/>
          </p:spPr>
          <p:txBody>
            <a:bodyPr wrap="square" rtlCol="0">
              <a:spAutoFit/>
            </a:bodyPr>
            <a:lstStyle/>
            <a:p>
              <a:pPr algn="ctr"/>
              <a:r>
                <a:rPr lang="en-US" sz="2000" dirty="0">
                  <a:solidFill>
                    <a:schemeClr val="bg1"/>
                  </a:solidFill>
                </a:rPr>
                <a:t>Ove possibile, </a:t>
              </a:r>
              <a:r>
                <a:rPr lang="en-US" sz="2000" b="1" dirty="0">
                  <a:solidFill>
                    <a:schemeClr val="bg1"/>
                  </a:solidFill>
                </a:rPr>
                <a:t>non fare affidamento su un'unica fonte di reddito</a:t>
              </a:r>
              <a:r>
                <a:rPr lang="en-US" sz="2000" dirty="0">
                  <a:solidFill>
                    <a:schemeClr val="bg1"/>
                  </a:solidFill>
                </a:rPr>
                <a:t>. Nel settore ricettivo, valuta la possibilità di offrire esperienze aggiuntive (come tour o pasti) o di pubblicizzare la tua struttura su più piattaforme di prenotazione per raggiungere diversi segmenti di clientela. Se un canale o un mercato si indebolisce, gli altri possono contribuire a compensare. Allo stesso modo, evita di fare affidamento su un unico grande cliente o su un unico gruppo di ospiti: diversifica la tua base clienti per distribuire il rischio.</a:t>
              </a:r>
              <a:endParaRPr lang="en-GB" sz="2000" dirty="0">
                <a:solidFill>
                  <a:schemeClr val="bg1"/>
                </a:solidFill>
              </a:endParaRPr>
            </a:p>
          </p:txBody>
        </p:sp>
      </p:grpSp>
      <p:grpSp>
        <p:nvGrpSpPr>
          <p:cNvPr id="7" name="Group 6">
            <a:extLst>
              <a:ext uri="{FF2B5EF4-FFF2-40B4-BE49-F238E27FC236}">
                <a16:creationId xmlns:a16="http://schemas.microsoft.com/office/drawing/2014/main" id="{94D5D727-1B91-0C71-791C-A693BE4ACA9D}"/>
              </a:ext>
            </a:extLst>
          </p:cNvPr>
          <p:cNvGrpSpPr/>
          <p:nvPr/>
        </p:nvGrpSpPr>
        <p:grpSpPr>
          <a:xfrm>
            <a:off x="0" y="853677"/>
            <a:ext cx="11156601" cy="5607406"/>
            <a:chOff x="-20769" y="1515051"/>
            <a:chExt cx="11156601" cy="5911263"/>
          </a:xfrm>
        </p:grpSpPr>
        <p:grpSp>
          <p:nvGrpSpPr>
            <p:cNvPr id="8" name="Group 7">
              <a:extLst>
                <a:ext uri="{FF2B5EF4-FFF2-40B4-BE49-F238E27FC236}">
                  <a16:creationId xmlns:a16="http://schemas.microsoft.com/office/drawing/2014/main" id="{33EFE7FE-07D2-243D-9042-221DC8B315FB}"/>
                </a:ext>
              </a:extLst>
            </p:cNvPr>
            <p:cNvGrpSpPr/>
            <p:nvPr/>
          </p:nvGrpSpPr>
          <p:grpSpPr>
            <a:xfrm>
              <a:off x="-20769" y="1515051"/>
              <a:ext cx="11156601" cy="1566632"/>
              <a:chOff x="-20769" y="1499713"/>
              <a:chExt cx="11156601" cy="2045238"/>
            </a:xfrm>
          </p:grpSpPr>
          <p:cxnSp>
            <p:nvCxnSpPr>
              <p:cNvPr id="18" name="Straight Connector 17">
                <a:extLst>
                  <a:ext uri="{FF2B5EF4-FFF2-40B4-BE49-F238E27FC236}">
                    <a16:creationId xmlns:a16="http://schemas.microsoft.com/office/drawing/2014/main" id="{0C20A6B2-1B1F-1087-252B-BB655CC113BC}"/>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D6B821FD-A3A7-1124-46CA-88C8506F121C}"/>
                  </a:ext>
                </a:extLst>
              </p:cNvPr>
              <p:cNvSpPr/>
              <p:nvPr/>
            </p:nvSpPr>
            <p:spPr>
              <a:xfrm>
                <a:off x="6227631" y="1971932"/>
                <a:ext cx="4908201"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13" name="TextBox 12">
              <a:extLst>
                <a:ext uri="{FF2B5EF4-FFF2-40B4-BE49-F238E27FC236}">
                  <a16:creationId xmlns:a16="http://schemas.microsoft.com/office/drawing/2014/main" id="{9442BBB4-CCE7-1923-D801-0B3F2E455EC9}"/>
                </a:ext>
              </a:extLst>
            </p:cNvPr>
            <p:cNvSpPr txBox="1"/>
            <p:nvPr/>
          </p:nvSpPr>
          <p:spPr>
            <a:xfrm>
              <a:off x="6549238" y="1964049"/>
              <a:ext cx="4264986" cy="584018"/>
            </a:xfrm>
            <a:prstGeom prst="rect">
              <a:avLst/>
            </a:prstGeom>
            <a:noFill/>
          </p:spPr>
          <p:txBody>
            <a:bodyPr wrap="square" rtlCol="0">
              <a:spAutoFit/>
            </a:bodyPr>
            <a:lstStyle/>
            <a:p>
              <a:pPr algn="ctr"/>
              <a:r>
                <a:rPr lang="en-IE" sz="3000" b="1" dirty="0">
                  <a:solidFill>
                    <a:schemeClr val="bg1"/>
                  </a:solidFill>
                </a:rPr>
                <a:t>Mantenete una riserva di liquidità</a:t>
              </a:r>
              <a:endParaRPr lang="en-GB" sz="3000" b="1" dirty="0">
                <a:solidFill>
                  <a:schemeClr val="bg1"/>
                </a:solidFill>
              </a:endParaRPr>
            </a:p>
          </p:txBody>
        </p:sp>
        <p:sp>
          <p:nvSpPr>
            <p:cNvPr id="15" name="TextBox 14">
              <a:extLst>
                <a:ext uri="{FF2B5EF4-FFF2-40B4-BE49-F238E27FC236}">
                  <a16:creationId xmlns:a16="http://schemas.microsoft.com/office/drawing/2014/main" id="{D925180D-7CBE-FB41-8234-0233889E32A5}"/>
                </a:ext>
              </a:extLst>
            </p:cNvPr>
            <p:cNvSpPr txBox="1"/>
            <p:nvPr/>
          </p:nvSpPr>
          <p:spPr>
            <a:xfrm>
              <a:off x="6418131" y="3403079"/>
              <a:ext cx="4611209" cy="4023235"/>
            </a:xfrm>
            <a:prstGeom prst="rect">
              <a:avLst/>
            </a:prstGeom>
            <a:noFill/>
          </p:spPr>
          <p:txBody>
            <a:bodyPr wrap="square" rtlCol="0">
              <a:spAutoFit/>
            </a:bodyPr>
            <a:lstStyle/>
            <a:p>
              <a:pPr algn="ctr"/>
              <a:r>
                <a:rPr lang="en-US" sz="2000" dirty="0">
                  <a:solidFill>
                    <a:schemeClr val="bg1"/>
                  </a:solidFill>
                </a:rPr>
                <a:t>Metti da parte un fondo di emergenza o </a:t>
              </a:r>
              <a:r>
                <a:rPr lang="en-US" sz="2000" i="1" dirty="0">
                  <a:solidFill>
                    <a:schemeClr val="bg1"/>
                  </a:solidFill>
                </a:rPr>
                <a:t>una riserva di rischio </a:t>
              </a:r>
              <a:r>
                <a:rPr lang="en-US" sz="2000" dirty="0">
                  <a:solidFill>
                    <a:schemeClr val="bg1"/>
                  </a:solidFill>
                </a:rPr>
                <a:t>nel tuo budget. Si tratta di denaro extra risparmiato per quei momenti "non si sa mai". </a:t>
              </a:r>
            </a:p>
            <a:p>
              <a:pPr algn="ctr"/>
              <a:r>
                <a:rPr lang="en-US" sz="2000" b="1" dirty="0">
                  <a:solidFill>
                    <a:schemeClr val="bg1"/>
                  </a:solidFill>
                </a:rPr>
                <a:t>Ad esempio</a:t>
              </a:r>
              <a:r>
                <a:rPr lang="en-US" sz="2000" dirty="0">
                  <a:solidFill>
                    <a:schemeClr val="bg1"/>
                  </a:solidFill>
                </a:rPr>
                <a:t>, potreste mantenere una riserva pari a 2-3 mesi di spese. In questo modo, se si verifica un evento di rischio (ad esempio un improvviso calo di stagione o una riparazione imprevista), avrete i fondi necessari per colmare il divario (poiché il budget per le emergenze aiuta a evitare brutte sorprese).</a:t>
              </a:r>
              <a:endParaRPr lang="en-GB" sz="2000" dirty="0">
                <a:solidFill>
                  <a:schemeClr val="bg1"/>
                </a:solidFill>
              </a:endParaRPr>
            </a:p>
          </p:txBody>
        </p:sp>
      </p:grpSp>
    </p:spTree>
    <p:extLst>
      <p:ext uri="{BB962C8B-B14F-4D97-AF65-F5344CB8AC3E}">
        <p14:creationId xmlns:p14="http://schemas.microsoft.com/office/powerpoint/2010/main" val="1076117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6497DA-1006-13BB-5014-533D1FDE641D}"/>
              </a:ext>
            </a:extLst>
          </p:cNvPr>
          <p:cNvSpPr>
            <a:spLocks noGrp="1"/>
          </p:cNvSpPr>
          <p:nvPr>
            <p:ph type="body" sz="quarter" idx="16"/>
          </p:nvPr>
        </p:nvSpPr>
        <p:spPr>
          <a:xfrm>
            <a:off x="471494" y="2472714"/>
            <a:ext cx="6010480" cy="3066422"/>
          </a:xfrm>
        </p:spPr>
        <p:txBody>
          <a:bodyPr/>
          <a:lstStyle/>
          <a:p>
            <a:r>
              <a:rPr lang="en-IE" dirty="0"/>
              <a:t>Strategie – Per la resilienza finanziaria</a:t>
            </a:r>
          </a:p>
          <a:p>
            <a:endParaRPr lang="en-IE" dirty="0"/>
          </a:p>
        </p:txBody>
      </p:sp>
      <p:pic>
        <p:nvPicPr>
          <p:cNvPr id="9" name="Picture Placeholder 8">
            <a:extLst>
              <a:ext uri="{FF2B5EF4-FFF2-40B4-BE49-F238E27FC236}">
                <a16:creationId xmlns:a16="http://schemas.microsoft.com/office/drawing/2014/main" id="{7AAD34BF-7AC4-ACC6-7BF7-D2451F2162A5}"/>
              </a:ext>
            </a:extLst>
          </p:cNvPr>
          <p:cNvPicPr>
            <a:picLocks noGrp="1" noChangeAspect="1"/>
          </p:cNvPicPr>
          <p:nvPr>
            <p:ph type="pic" sz="quarter" idx="19"/>
          </p:nvPr>
        </p:nvPicPr>
        <p:blipFill>
          <a:blip r:embed="rId2"/>
          <a:srcRect t="23953" b="23953"/>
          <a:stretch>
            <a:fillRect/>
          </a:stretch>
        </p:blipFill>
        <p:spPr/>
      </p:pic>
      <p:sp>
        <p:nvSpPr>
          <p:cNvPr id="7" name="Text Placeholder 6">
            <a:extLst>
              <a:ext uri="{FF2B5EF4-FFF2-40B4-BE49-F238E27FC236}">
                <a16:creationId xmlns:a16="http://schemas.microsoft.com/office/drawing/2014/main" id="{744F78E2-1C2E-5AAC-2B0C-78323567B51B}"/>
              </a:ext>
            </a:extLst>
          </p:cNvPr>
          <p:cNvSpPr>
            <a:spLocks noGrp="1"/>
          </p:cNvSpPr>
          <p:nvPr>
            <p:ph type="body" sz="quarter" idx="65"/>
          </p:nvPr>
        </p:nvSpPr>
        <p:spPr/>
        <p:txBody>
          <a:bodyPr/>
          <a:lstStyle/>
          <a:p>
            <a:r>
              <a:rPr lang="it-IT" dirty="0"/>
              <a:t>Il Roccolino Casa Vacanze, Italia</a:t>
            </a:r>
            <a:endParaRPr lang="en-IE" dirty="0"/>
          </a:p>
        </p:txBody>
      </p:sp>
    </p:spTree>
    <p:extLst>
      <p:ext uri="{BB962C8B-B14F-4D97-AF65-F5344CB8AC3E}">
        <p14:creationId xmlns:p14="http://schemas.microsoft.com/office/powerpoint/2010/main" val="132558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46421B-882F-AD7C-74C5-C4B80798BC49}"/>
              </a:ext>
            </a:extLst>
          </p:cNvPr>
          <p:cNvSpPr>
            <a:spLocks noGrp="1"/>
          </p:cNvSpPr>
          <p:nvPr>
            <p:ph type="body" sz="quarter" idx="16"/>
          </p:nvPr>
        </p:nvSpPr>
        <p:spPr>
          <a:xfrm>
            <a:off x="352425" y="112126"/>
            <a:ext cx="10614687" cy="803654"/>
          </a:xfrm>
        </p:spPr>
        <p:txBody>
          <a:bodyPr/>
          <a:lstStyle/>
          <a:p>
            <a:r>
              <a:rPr lang="en-IE" dirty="0">
                <a:solidFill>
                  <a:srgbClr val="E96751"/>
                </a:solidFill>
              </a:rPr>
              <a:t>Strategie – </a:t>
            </a:r>
            <a:r>
              <a:rPr lang="en-IE" dirty="0"/>
              <a:t>Per la resilienza finanziaria</a:t>
            </a:r>
          </a:p>
        </p:txBody>
      </p:sp>
      <p:graphicFrame>
        <p:nvGraphicFramePr>
          <p:cNvPr id="5" name="Table 4">
            <a:extLst>
              <a:ext uri="{FF2B5EF4-FFF2-40B4-BE49-F238E27FC236}">
                <a16:creationId xmlns:a16="http://schemas.microsoft.com/office/drawing/2014/main" id="{57987D67-8819-2354-BFA3-DEEBD0CC257A}"/>
              </a:ext>
            </a:extLst>
          </p:cNvPr>
          <p:cNvGraphicFramePr>
            <a:graphicFrameLocks noGrp="1"/>
          </p:cNvGraphicFramePr>
          <p:nvPr>
            <p:extLst>
              <p:ext uri="{D42A27DB-BD31-4B8C-83A1-F6EECF244321}">
                <p14:modId xmlns:p14="http://schemas.microsoft.com/office/powerpoint/2010/main" val="3563182402"/>
              </p:ext>
            </p:extLst>
          </p:nvPr>
        </p:nvGraphicFramePr>
        <p:xfrm>
          <a:off x="447675" y="698502"/>
          <a:ext cx="11057846" cy="5642646"/>
        </p:xfrm>
        <a:graphic>
          <a:graphicData uri="http://schemas.openxmlformats.org/drawingml/2006/table">
            <a:tbl>
              <a:tblPr/>
              <a:tblGrid>
                <a:gridCol w="2429996">
                  <a:extLst>
                    <a:ext uri="{9D8B030D-6E8A-4147-A177-3AD203B41FA5}">
                      <a16:colId xmlns:a16="http://schemas.microsoft.com/office/drawing/2014/main" val="3865136325"/>
                    </a:ext>
                  </a:extLst>
                </a:gridCol>
                <a:gridCol w="8627850">
                  <a:extLst>
                    <a:ext uri="{9D8B030D-6E8A-4147-A177-3AD203B41FA5}">
                      <a16:colId xmlns:a16="http://schemas.microsoft.com/office/drawing/2014/main" val="3714888583"/>
                    </a:ext>
                  </a:extLst>
                </a:gridCol>
              </a:tblGrid>
              <a:tr h="127046">
                <a:tc>
                  <a:txBody>
                    <a:bodyPr/>
                    <a:lstStyle/>
                    <a:p>
                      <a:pPr>
                        <a:spcAft>
                          <a:spcPts val="600"/>
                        </a:spcAft>
                        <a:buNone/>
                      </a:pPr>
                      <a:r>
                        <a:rPr lang="en-IE" sz="2800" b="0" dirty="0">
                          <a:solidFill>
                            <a:schemeClr val="bg1"/>
                          </a:solidFill>
                        </a:rPr>
                        <a:t>Strategia</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spcAft>
                          <a:spcPts val="600"/>
                        </a:spcAft>
                        <a:buNone/>
                      </a:pPr>
                      <a:r>
                        <a:rPr lang="en-IE" sz="2800" b="0" dirty="0">
                          <a:solidFill>
                            <a:schemeClr val="bg1"/>
                          </a:solidFill>
                        </a:rPr>
                        <a:t>Descrizione</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000495297"/>
                  </a:ext>
                </a:extLst>
              </a:tr>
              <a:tr h="603470">
                <a:tc>
                  <a:txBody>
                    <a:bodyPr/>
                    <a:lstStyle/>
                    <a:p>
                      <a:pPr>
                        <a:spcBef>
                          <a:spcPts val="600"/>
                        </a:spcBef>
                        <a:spcAft>
                          <a:spcPts val="600"/>
                        </a:spcAft>
                        <a:buNone/>
                      </a:pPr>
                      <a:r>
                        <a:rPr lang="en-IE" sz="2800" b="0" dirty="0">
                          <a:solidFill>
                            <a:schemeClr val="bg1"/>
                          </a:solidFill>
                        </a:rPr>
                        <a:t>1. Costruire riserve di liquidità</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Bef>
                          <a:spcPts val="0"/>
                        </a:spcBef>
                        <a:spcAft>
                          <a:spcPts val="0"/>
                        </a:spcAft>
                        <a:buNone/>
                      </a:pPr>
                      <a:endParaRPr lang="en-US" sz="2400" b="1" dirty="0">
                        <a:solidFill>
                          <a:srgbClr val="595959"/>
                        </a:solidFill>
                      </a:endParaRPr>
                    </a:p>
                    <a:p>
                      <a:pPr>
                        <a:spcBef>
                          <a:spcPts val="0"/>
                        </a:spcBef>
                        <a:spcAft>
                          <a:spcPts val="0"/>
                        </a:spcAft>
                        <a:buNone/>
                      </a:pPr>
                      <a:r>
                        <a:rPr lang="en-US" sz="2400" b="1" dirty="0">
                          <a:solidFill>
                            <a:srgbClr val="EC7C69"/>
                          </a:solidFill>
                        </a:rPr>
                        <a:t>Ogni attività sostenibile ha bisogno di una rete di sicurezza finanziaria. </a:t>
                      </a:r>
                    </a:p>
                    <a:p>
                      <a:pPr>
                        <a:spcBef>
                          <a:spcPts val="0"/>
                        </a:spcBef>
                        <a:spcAft>
                          <a:spcPts val="0"/>
                        </a:spcAft>
                        <a:buNone/>
                      </a:pPr>
                      <a:r>
                        <a:rPr lang="en-US" sz="2000" dirty="0">
                          <a:solidFill>
                            <a:srgbClr val="595959"/>
                          </a:solidFill>
                        </a:rPr>
                        <a:t>Le riserve di liquidità fungono da cuscinetto durante i periodi di bassa stagione, in caso di cancellazioni impreviste, riparazioni urgenti (come perdite idrauliche o dal tetto) o interruzioni globali (come una pandemia). La pratica migliore consiste nel risparmiare l'equivalente di 3-6 mesi di spese operative in un conto separato.</a:t>
                      </a:r>
                    </a:p>
                    <a:p>
                      <a:pPr>
                        <a:spcBef>
                          <a:spcPts val="0"/>
                        </a:spcBef>
                        <a:spcAft>
                          <a:spcPts val="0"/>
                        </a:spcAft>
                        <a:buNone/>
                      </a:pPr>
                      <a:endParaRPr lang="en-US" sz="2400" dirty="0">
                        <a:solidFill>
                          <a:srgbClr val="595959"/>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9451607"/>
                  </a:ext>
                </a:extLst>
              </a:tr>
              <a:tr h="603470">
                <a:tc>
                  <a:txBody>
                    <a:bodyPr/>
                    <a:lstStyle/>
                    <a:p>
                      <a:pPr>
                        <a:spcBef>
                          <a:spcPts val="600"/>
                        </a:spcBef>
                        <a:spcAft>
                          <a:spcPts val="600"/>
                        </a:spcAft>
                        <a:buNone/>
                      </a:pPr>
                      <a:r>
                        <a:rPr lang="en-IE" sz="2800" b="0" dirty="0">
                          <a:solidFill>
                            <a:schemeClr val="bg1"/>
                          </a:solidFill>
                        </a:rPr>
                        <a:t>2. Pianificazione dei reinvestimenti</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Bef>
                          <a:spcPts val="0"/>
                        </a:spcBef>
                        <a:spcAft>
                          <a:spcPts val="0"/>
                        </a:spcAft>
                        <a:buNone/>
                      </a:pPr>
                      <a:endParaRPr lang="en-US" sz="2400" b="1" dirty="0">
                        <a:solidFill>
                          <a:srgbClr val="595959"/>
                        </a:solidFill>
                      </a:endParaRPr>
                    </a:p>
                    <a:p>
                      <a:pPr>
                        <a:spcBef>
                          <a:spcPts val="0"/>
                        </a:spcBef>
                        <a:spcAft>
                          <a:spcPts val="0"/>
                        </a:spcAft>
                        <a:buNone/>
                      </a:pPr>
                      <a:r>
                        <a:rPr lang="en-US" sz="2000" b="1" dirty="0">
                          <a:solidFill>
                            <a:srgbClr val="EC7C69"/>
                          </a:solidFill>
                        </a:rPr>
                        <a:t>Per garantire il futuro della vostra struttura ricettiva è necessario reinvestire regolarmente parte dei profitti. </a:t>
                      </a:r>
                    </a:p>
                    <a:p>
                      <a:pPr>
                        <a:spcBef>
                          <a:spcPts val="0"/>
                        </a:spcBef>
                        <a:spcAft>
                          <a:spcPts val="0"/>
                        </a:spcAft>
                        <a:buNone/>
                      </a:pPr>
                      <a:r>
                        <a:rPr lang="en-US" sz="1800" dirty="0">
                          <a:solidFill>
                            <a:srgbClr val="595959"/>
                          </a:solidFill>
                        </a:rPr>
                        <a:t>Ciò può includere l'installazione di pannelli solari, il rinnovamento degli interni, l'aggiunta di nuove unità o il miglioramento dell'esperienza degli ospiti (ad esempio, sauna, degustazioni di prodotti locali, pacchetti benessere). Pianificate gli obiettivi di reinvestimento annuali sulla base della creazione di valore a lungo termine.</a:t>
                      </a:r>
                    </a:p>
                    <a:p>
                      <a:pPr>
                        <a:spcBef>
                          <a:spcPts val="0"/>
                        </a:spcBef>
                        <a:spcAft>
                          <a:spcPts val="0"/>
                        </a:spcAft>
                        <a:buNone/>
                      </a:pPr>
                      <a:endParaRPr lang="en-US" sz="2400" dirty="0">
                        <a:solidFill>
                          <a:srgbClr val="595959"/>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5755237"/>
                  </a:ext>
                </a:extLst>
              </a:tr>
            </a:tbl>
          </a:graphicData>
        </a:graphic>
      </p:graphicFrame>
    </p:spTree>
    <p:extLst>
      <p:ext uri="{BB962C8B-B14F-4D97-AF65-F5344CB8AC3E}">
        <p14:creationId xmlns:p14="http://schemas.microsoft.com/office/powerpoint/2010/main" val="2134235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BF1C0-8649-FE51-F2AC-E32DFD7919B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86C85BE-3A1C-5B05-8032-D5FA10004514}"/>
              </a:ext>
            </a:extLst>
          </p:cNvPr>
          <p:cNvSpPr>
            <a:spLocks noGrp="1"/>
          </p:cNvSpPr>
          <p:nvPr>
            <p:ph type="body" sz="quarter" idx="16"/>
          </p:nvPr>
        </p:nvSpPr>
        <p:spPr>
          <a:xfrm>
            <a:off x="352425" y="112126"/>
            <a:ext cx="10614687" cy="803654"/>
          </a:xfrm>
        </p:spPr>
        <p:txBody>
          <a:bodyPr/>
          <a:lstStyle/>
          <a:p>
            <a:r>
              <a:rPr lang="en-IE" dirty="0">
                <a:solidFill>
                  <a:srgbClr val="E96751"/>
                </a:solidFill>
              </a:rPr>
              <a:t>Strategie – </a:t>
            </a:r>
            <a:r>
              <a:rPr lang="en-IE" dirty="0"/>
              <a:t>Per la resilienza finanziaria</a:t>
            </a:r>
          </a:p>
        </p:txBody>
      </p:sp>
      <p:graphicFrame>
        <p:nvGraphicFramePr>
          <p:cNvPr id="5" name="Table 4">
            <a:extLst>
              <a:ext uri="{FF2B5EF4-FFF2-40B4-BE49-F238E27FC236}">
                <a16:creationId xmlns:a16="http://schemas.microsoft.com/office/drawing/2014/main" id="{ECCAF5A6-17E2-4B6A-5FF9-0D71CD498B63}"/>
              </a:ext>
            </a:extLst>
          </p:cNvPr>
          <p:cNvGraphicFramePr>
            <a:graphicFrameLocks noGrp="1"/>
          </p:cNvGraphicFramePr>
          <p:nvPr>
            <p:extLst>
              <p:ext uri="{D42A27DB-BD31-4B8C-83A1-F6EECF244321}">
                <p14:modId xmlns:p14="http://schemas.microsoft.com/office/powerpoint/2010/main" val="1987137021"/>
              </p:ext>
            </p:extLst>
          </p:nvPr>
        </p:nvGraphicFramePr>
        <p:xfrm>
          <a:off x="447675" y="698502"/>
          <a:ext cx="11057846" cy="5246406"/>
        </p:xfrm>
        <a:graphic>
          <a:graphicData uri="http://schemas.openxmlformats.org/drawingml/2006/table">
            <a:tbl>
              <a:tblPr/>
              <a:tblGrid>
                <a:gridCol w="2177905">
                  <a:extLst>
                    <a:ext uri="{9D8B030D-6E8A-4147-A177-3AD203B41FA5}">
                      <a16:colId xmlns:a16="http://schemas.microsoft.com/office/drawing/2014/main" val="3865136325"/>
                    </a:ext>
                  </a:extLst>
                </a:gridCol>
                <a:gridCol w="8879941">
                  <a:extLst>
                    <a:ext uri="{9D8B030D-6E8A-4147-A177-3AD203B41FA5}">
                      <a16:colId xmlns:a16="http://schemas.microsoft.com/office/drawing/2014/main" val="3714888583"/>
                    </a:ext>
                  </a:extLst>
                </a:gridCol>
              </a:tblGrid>
              <a:tr h="127046">
                <a:tc>
                  <a:txBody>
                    <a:bodyPr/>
                    <a:lstStyle/>
                    <a:p>
                      <a:pPr>
                        <a:spcAft>
                          <a:spcPts val="600"/>
                        </a:spcAft>
                        <a:buNone/>
                      </a:pPr>
                      <a:r>
                        <a:rPr lang="en-IE" sz="2800" b="0" dirty="0">
                          <a:solidFill>
                            <a:schemeClr val="bg1"/>
                          </a:solidFill>
                        </a:rPr>
                        <a:t>Strategia</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spcAft>
                          <a:spcPts val="600"/>
                        </a:spcAft>
                        <a:buNone/>
                      </a:pPr>
                      <a:r>
                        <a:rPr lang="en-IE" sz="2800" b="0" dirty="0">
                          <a:solidFill>
                            <a:schemeClr val="bg1"/>
                          </a:solidFill>
                        </a:rPr>
                        <a:t>Descrizione</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000495297"/>
                  </a:ext>
                </a:extLst>
              </a:tr>
              <a:tr h="603470">
                <a:tc>
                  <a:txBody>
                    <a:bodyPr/>
                    <a:lstStyle/>
                    <a:p>
                      <a:pPr>
                        <a:spcBef>
                          <a:spcPts val="600"/>
                        </a:spcBef>
                        <a:spcAft>
                          <a:spcPts val="600"/>
                        </a:spcAft>
                        <a:buNone/>
                      </a:pPr>
                      <a:r>
                        <a:rPr lang="en-US" sz="2800" b="0" kern="1200" dirty="0">
                          <a:solidFill>
                            <a:schemeClr val="bg1"/>
                          </a:solidFill>
                          <a:latin typeface="+mn-lt"/>
                          <a:ea typeface="+mn-ea"/>
                          <a:cs typeface="+mn-cs"/>
                        </a:rPr>
                        <a:t>3. Adeguamento all'inflazione e ai costi</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Bef>
                          <a:spcPts val="0"/>
                        </a:spcBef>
                        <a:spcAft>
                          <a:spcPts val="0"/>
                        </a:spcAft>
                        <a:buNone/>
                      </a:pPr>
                      <a:endParaRPr lang="en-US" sz="900" b="1" kern="1200" dirty="0">
                        <a:solidFill>
                          <a:srgbClr val="EC7C69"/>
                        </a:solidFill>
                        <a:latin typeface="+mn-lt"/>
                        <a:ea typeface="+mn-ea"/>
                        <a:cs typeface="+mn-cs"/>
                      </a:endParaRPr>
                    </a:p>
                    <a:p>
                      <a:pPr>
                        <a:spcBef>
                          <a:spcPts val="0"/>
                        </a:spcBef>
                        <a:spcAft>
                          <a:spcPts val="0"/>
                        </a:spcAft>
                        <a:buNone/>
                      </a:pPr>
                      <a:r>
                        <a:rPr lang="en-US" sz="2400" b="1" kern="1200" dirty="0">
                          <a:solidFill>
                            <a:srgbClr val="EC7C69"/>
                          </a:solidFill>
                          <a:latin typeface="+mn-lt"/>
                          <a:ea typeface="+mn-ea"/>
                          <a:cs typeface="+mn-cs"/>
                        </a:rPr>
                        <a:t>I costi operativi (pulizie, forniture, energia, ecc.) aumenteranno nel tempo. </a:t>
                      </a:r>
                    </a:p>
                    <a:p>
                      <a:pPr>
                        <a:spcBef>
                          <a:spcPts val="0"/>
                        </a:spcBef>
                        <a:spcAft>
                          <a:spcPts val="0"/>
                        </a:spcAft>
                        <a:buNone/>
                      </a:pPr>
                      <a:r>
                        <a:rPr lang="en-US" sz="2000" dirty="0">
                          <a:solidFill>
                            <a:srgbClr val="595959"/>
                          </a:solidFill>
                        </a:rPr>
                        <a:t>Per mantenere la redditività, aggiornate i prezzi ogni anno. Esaminate il costo per notte e assicuratevi che il margine di profitto rimanga soddisfacente. Utilizzate i confronti di mercato, i tassi di inflazione e le tendenze della domanda degli ospiti come guida per gli adeguamenti dei prezzi.</a:t>
                      </a:r>
                    </a:p>
                    <a:p>
                      <a:pPr>
                        <a:spcBef>
                          <a:spcPts val="0"/>
                        </a:spcBef>
                        <a:spcAft>
                          <a:spcPts val="0"/>
                        </a:spcAft>
                        <a:buNone/>
                      </a:pPr>
                      <a:endParaRPr lang="en-US" sz="2000" dirty="0">
                        <a:solidFill>
                          <a:srgbClr val="595959"/>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1306492"/>
                  </a:ext>
                </a:extLst>
              </a:tr>
              <a:tr h="603470">
                <a:tc>
                  <a:txBody>
                    <a:bodyPr/>
                    <a:lstStyle/>
                    <a:p>
                      <a:pPr>
                        <a:spcBef>
                          <a:spcPts val="600"/>
                        </a:spcBef>
                        <a:spcAft>
                          <a:spcPts val="600"/>
                        </a:spcAft>
                        <a:buNone/>
                      </a:pPr>
                      <a:r>
                        <a:rPr lang="en-IE" sz="2400" b="0" dirty="0">
                          <a:solidFill>
                            <a:schemeClr val="bg1"/>
                          </a:solidFill>
                        </a:rPr>
                        <a:t>4. </a:t>
                      </a:r>
                      <a:r>
                        <a:rPr lang="en-IE" sz="2800" b="0" kern="1200" dirty="0">
                          <a:solidFill>
                            <a:schemeClr val="bg1"/>
                          </a:solidFill>
                          <a:latin typeface="+mn-lt"/>
                          <a:ea typeface="+mn-ea"/>
                          <a:cs typeface="+mn-cs"/>
                        </a:rPr>
                        <a:t>Monitorare la salute finanziaria</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Bef>
                          <a:spcPts val="0"/>
                        </a:spcBef>
                        <a:spcAft>
                          <a:spcPts val="0"/>
                        </a:spcAft>
                        <a:buNone/>
                      </a:pPr>
                      <a:endParaRPr lang="en-US" sz="900" b="1" kern="1200" dirty="0">
                        <a:solidFill>
                          <a:srgbClr val="EC7C69"/>
                        </a:solidFill>
                        <a:latin typeface="+mn-lt"/>
                        <a:ea typeface="+mn-ea"/>
                        <a:cs typeface="+mn-cs"/>
                      </a:endParaRPr>
                    </a:p>
                    <a:p>
                      <a:pPr>
                        <a:spcBef>
                          <a:spcPts val="0"/>
                        </a:spcBef>
                        <a:spcAft>
                          <a:spcPts val="0"/>
                        </a:spcAft>
                        <a:buNone/>
                      </a:pPr>
                      <a:r>
                        <a:rPr lang="en-US" sz="2400" b="1" kern="1200" dirty="0">
                          <a:solidFill>
                            <a:srgbClr val="EC7C69"/>
                          </a:solidFill>
                          <a:latin typeface="+mn-lt"/>
                          <a:ea typeface="+mn-ea"/>
                          <a:cs typeface="+mn-cs"/>
                        </a:rPr>
                        <a:t>Non limitarti a guardare il reddito mensile</a:t>
                      </a:r>
                    </a:p>
                    <a:p>
                      <a:pPr>
                        <a:spcBef>
                          <a:spcPts val="0"/>
                        </a:spcBef>
                        <a:spcAft>
                          <a:spcPts val="0"/>
                        </a:spcAft>
                        <a:buNone/>
                      </a:pPr>
                      <a:r>
                        <a:rPr lang="en-US" sz="2000" kern="1200" dirty="0">
                          <a:solidFill>
                            <a:srgbClr val="595959"/>
                          </a:solidFill>
                          <a:latin typeface="+mn-lt"/>
                          <a:ea typeface="+mn-ea"/>
                          <a:cs typeface="+mn-cs"/>
                        </a:rPr>
                        <a:t>ma tenete traccia degli indicatori finanziari chiave come il margine di profitto netto </a:t>
                      </a:r>
                      <a:r>
                        <a:rPr lang="en-US" sz="2000" dirty="0">
                          <a:solidFill>
                            <a:srgbClr val="595959"/>
                          </a:solidFill>
                        </a:rPr>
                        <a:t>(quanto profitto mantenete), </a:t>
                      </a:r>
                      <a:r>
                        <a:rPr lang="en-US" sz="2000" b="1" dirty="0">
                          <a:solidFill>
                            <a:srgbClr val="E96751"/>
                          </a:solidFill>
                        </a:rPr>
                        <a:t>il flusso di cassa </a:t>
                      </a:r>
                      <a:r>
                        <a:rPr lang="en-US" sz="2000" dirty="0">
                          <a:solidFill>
                            <a:srgbClr val="595959"/>
                          </a:solidFill>
                        </a:rPr>
                        <a:t>(quanto entra ed esce) e </a:t>
                      </a:r>
                      <a:r>
                        <a:rPr lang="en-US" sz="2000" b="1" dirty="0">
                          <a:solidFill>
                            <a:srgbClr val="E96751"/>
                          </a:solidFill>
                        </a:rPr>
                        <a:t>il rapporto debito/reddito </a:t>
                      </a:r>
                      <a:r>
                        <a:rPr lang="en-US" sz="2000" dirty="0">
                          <a:solidFill>
                            <a:srgbClr val="595959"/>
                          </a:solidFill>
                        </a:rPr>
                        <a:t>(quanto dovete rispetto a quanto guadagnate). Semplici revisioni mensili vi aiutano a individuare tempestivamente le tendenze e ad adeguare di conseguenza la vostra attività.</a:t>
                      </a:r>
                    </a:p>
                    <a:p>
                      <a:pPr>
                        <a:spcBef>
                          <a:spcPts val="0"/>
                        </a:spcBef>
                        <a:spcAft>
                          <a:spcPts val="0"/>
                        </a:spcAft>
                        <a:buNone/>
                      </a:pPr>
                      <a:endParaRPr lang="en-US" sz="2000" dirty="0">
                        <a:solidFill>
                          <a:srgbClr val="595959"/>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9272152"/>
                  </a:ext>
                </a:extLst>
              </a:tr>
            </a:tbl>
          </a:graphicData>
        </a:graphic>
      </p:graphicFrame>
    </p:spTree>
    <p:extLst>
      <p:ext uri="{BB962C8B-B14F-4D97-AF65-F5344CB8AC3E}">
        <p14:creationId xmlns:p14="http://schemas.microsoft.com/office/powerpoint/2010/main" val="2045629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D7275-EA66-286F-7D57-973DDD4A49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D880CC-0752-31C3-7316-2CE5ECF40B74}"/>
              </a:ext>
            </a:extLst>
          </p:cNvPr>
          <p:cNvSpPr>
            <a:spLocks noGrp="1"/>
          </p:cNvSpPr>
          <p:nvPr>
            <p:ph type="body" sz="quarter" idx="16"/>
          </p:nvPr>
        </p:nvSpPr>
        <p:spPr>
          <a:xfrm>
            <a:off x="630166" y="1423002"/>
            <a:ext cx="10323585" cy="3066422"/>
          </a:xfrm>
        </p:spPr>
        <p:txBody>
          <a:bodyPr>
            <a:noAutofit/>
          </a:bodyPr>
          <a:lstStyle/>
          <a:p>
            <a:r>
              <a:rPr lang="en-US" sz="2200" dirty="0">
                <a:solidFill>
                  <a:srgbClr val="595959"/>
                </a:solidFill>
              </a:rPr>
              <a:t>Il successo finanziario non riguarda solo ciò che guadagni oggi, ma anche una pianificazione oculata per il domani. Nell'ultima sezione di questo modulo scoprirai come proteggere la tua attività ricettiva dai rischi futuri, rimanendo in linea con gli obiettivi di sostenibilità ambientale e finanziaria. Dai fondi di emergenza alla resilienza climatica, fino al reinvestimento strategico, questa sezione ti aiuta a prepararti alle incertezze e a prendere decisioni a lungo termine che garantiscano alla tua attività redditività, responsabilità e resilienza negli anni a venire.</a:t>
            </a:r>
          </a:p>
          <a:p>
            <a:endParaRPr lang="en-US" sz="2200" dirty="0">
              <a:solidFill>
                <a:srgbClr val="595959"/>
              </a:solidFill>
            </a:endParaRPr>
          </a:p>
          <a:p>
            <a:r>
              <a:rPr lang="en-US" sz="2800" b="1" dirty="0">
                <a:solidFill>
                  <a:srgbClr val="E96751"/>
                </a:solidFill>
              </a:rPr>
              <a:t>Sezione 11: </a:t>
            </a:r>
            <a:r>
              <a:rPr lang="en-US" sz="2800" b="1" dirty="0">
                <a:solidFill>
                  <a:srgbClr val="459597"/>
                </a:solidFill>
              </a:rPr>
              <a:t>Gestire i rischi e proteggere la tua attività </a:t>
            </a:r>
          </a:p>
          <a:p>
            <a:pPr marL="342900" indent="-342900">
              <a:buFont typeface="Arial" panose="020B0604020202020204" pitchFamily="34" charset="0"/>
              <a:buChar char="•"/>
            </a:pPr>
            <a:r>
              <a:rPr lang="en-US" sz="2400" i="1" dirty="0">
                <a:solidFill>
                  <a:srgbClr val="E96751"/>
                </a:solidFill>
              </a:rPr>
              <a:t>Come posso garantire che la mia attività rimanga sostenibile dal punto di vista ambientale, protetta e finanziariamente </a:t>
            </a:r>
            <a:r>
              <a:rPr lang="en-US" sz="2400" b="1" i="1" dirty="0">
                <a:solidFill>
                  <a:srgbClr val="E96751"/>
                </a:solidFill>
              </a:rPr>
              <a:t>redditizia a lungo termine</a:t>
            </a:r>
            <a:r>
              <a:rPr lang="en-US" sz="2400" i="1" dirty="0">
                <a:solidFill>
                  <a:srgbClr val="E96751"/>
                </a:solidFill>
              </a:rPr>
              <a:t>? </a:t>
            </a:r>
          </a:p>
          <a:p>
            <a:pPr marL="342900" indent="-342900">
              <a:buFont typeface="Arial" panose="020B0604020202020204" pitchFamily="34" charset="0"/>
              <a:buChar char="•"/>
            </a:pPr>
            <a:endParaRPr lang="en-US" sz="2000" i="1" dirty="0">
              <a:solidFill>
                <a:srgbClr val="E96751"/>
              </a:solidFill>
            </a:endParaRPr>
          </a:p>
          <a:p>
            <a:r>
              <a:rPr lang="en-US" sz="2200" b="1" dirty="0">
                <a:solidFill>
                  <a:srgbClr val="595959"/>
                </a:solidFill>
              </a:rPr>
              <a:t>Obiettivo: </a:t>
            </a:r>
            <a:r>
              <a:rPr lang="en-US" sz="2200" dirty="0">
                <a:solidFill>
                  <a:srgbClr val="595959"/>
                </a:solidFill>
              </a:rPr>
              <a:t>identificare i rischi finanziari, elaborare piani di emergenza, investire in modo oculato in decisioni ecologiche e attuare strategie di sostenibilità a lungo termine. </a:t>
            </a:r>
          </a:p>
          <a:p>
            <a:endParaRPr lang="en-US" sz="2800" dirty="0">
              <a:solidFill>
                <a:srgbClr val="595959"/>
              </a:solidFill>
            </a:endParaRPr>
          </a:p>
          <a:p>
            <a:r>
              <a:rPr lang="en-US" sz="2200" dirty="0">
                <a:solidFill>
                  <a:srgbClr val="595959"/>
                </a:solidFill>
              </a:rPr>
              <a:t>. </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0F248CAD-E88F-AD58-C41C-C8360D4F3D60}"/>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5</a:t>
            </a:fld>
            <a:endParaRPr lang="fr-CA" dirty="0"/>
          </a:p>
        </p:txBody>
      </p:sp>
      <p:sp>
        <p:nvSpPr>
          <p:cNvPr id="4" name="Freeform 28">
            <a:extLst>
              <a:ext uri="{FF2B5EF4-FFF2-40B4-BE49-F238E27FC236}">
                <a16:creationId xmlns:a16="http://schemas.microsoft.com/office/drawing/2014/main" id="{1C54AFD7-D4F9-D28E-90AD-69BCEFBAD8AB}"/>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16">
            <a:extLst>
              <a:ext uri="{FF2B5EF4-FFF2-40B4-BE49-F238E27FC236}">
                <a16:creationId xmlns:a16="http://schemas.microsoft.com/office/drawing/2014/main" id="{48B96AD9-EC0C-CF25-FD67-B0FF810B5217}"/>
              </a:ext>
            </a:extLst>
          </p:cNvPr>
          <p:cNvSpPr txBox="1">
            <a:spLocks/>
          </p:cNvSpPr>
          <p:nvPr/>
        </p:nvSpPr>
        <p:spPr>
          <a:xfrm>
            <a:off x="448808" y="0"/>
            <a:ext cx="10973347"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4000" b="1" dirty="0">
                <a:solidFill>
                  <a:schemeClr val="bg1"/>
                </a:solidFill>
              </a:rPr>
              <a:t>Modulo 8 </a:t>
            </a:r>
            <a:r>
              <a:rPr lang="en-US" dirty="0">
                <a:solidFill>
                  <a:schemeClr val="bg1"/>
                </a:solidFill>
              </a:rPr>
              <a:t>Gettare le basi finanziarie per un'attività ricettiva redditizia</a:t>
            </a:r>
            <a:endParaRPr lang="en-GB" dirty="0">
              <a:solidFill>
                <a:schemeClr val="bg1"/>
              </a:solidFill>
            </a:endParaRPr>
          </a:p>
        </p:txBody>
      </p:sp>
    </p:spTree>
    <p:extLst>
      <p:ext uri="{BB962C8B-B14F-4D97-AF65-F5344CB8AC3E}">
        <p14:creationId xmlns:p14="http://schemas.microsoft.com/office/powerpoint/2010/main" val="690082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C8DB8-CD76-25A9-E1F5-4FDF4097CC0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1A1D2A3-BAFC-AA15-E7E1-278D91F66579}"/>
              </a:ext>
            </a:extLst>
          </p:cNvPr>
          <p:cNvSpPr>
            <a:spLocks noGrp="1"/>
          </p:cNvSpPr>
          <p:nvPr>
            <p:ph type="body" sz="quarter" idx="16"/>
          </p:nvPr>
        </p:nvSpPr>
        <p:spPr>
          <a:xfrm>
            <a:off x="352425" y="313922"/>
            <a:ext cx="10614687" cy="803654"/>
          </a:xfrm>
        </p:spPr>
        <p:txBody>
          <a:bodyPr/>
          <a:lstStyle/>
          <a:p>
            <a:r>
              <a:rPr lang="en-IE" dirty="0">
                <a:solidFill>
                  <a:srgbClr val="E96751"/>
                </a:solidFill>
              </a:rPr>
              <a:t>Strategie – </a:t>
            </a:r>
            <a:r>
              <a:rPr lang="en-IE" dirty="0"/>
              <a:t>Per la resilienza finanziaria</a:t>
            </a:r>
          </a:p>
        </p:txBody>
      </p:sp>
      <p:graphicFrame>
        <p:nvGraphicFramePr>
          <p:cNvPr id="5" name="Table 4">
            <a:extLst>
              <a:ext uri="{FF2B5EF4-FFF2-40B4-BE49-F238E27FC236}">
                <a16:creationId xmlns:a16="http://schemas.microsoft.com/office/drawing/2014/main" id="{F1DBB236-8F6D-4065-4E06-CDCF804C598F}"/>
              </a:ext>
            </a:extLst>
          </p:cNvPr>
          <p:cNvGraphicFramePr>
            <a:graphicFrameLocks noGrp="1"/>
          </p:cNvGraphicFramePr>
          <p:nvPr>
            <p:extLst>
              <p:ext uri="{D42A27DB-BD31-4B8C-83A1-F6EECF244321}">
                <p14:modId xmlns:p14="http://schemas.microsoft.com/office/powerpoint/2010/main" val="4072275359"/>
              </p:ext>
            </p:extLst>
          </p:nvPr>
        </p:nvGraphicFramePr>
        <p:xfrm>
          <a:off x="430306" y="1117576"/>
          <a:ext cx="11075215" cy="4621566"/>
        </p:xfrm>
        <a:graphic>
          <a:graphicData uri="http://schemas.openxmlformats.org/drawingml/2006/table">
            <a:tbl>
              <a:tblPr/>
              <a:tblGrid>
                <a:gridCol w="2195274">
                  <a:extLst>
                    <a:ext uri="{9D8B030D-6E8A-4147-A177-3AD203B41FA5}">
                      <a16:colId xmlns:a16="http://schemas.microsoft.com/office/drawing/2014/main" val="3865136325"/>
                    </a:ext>
                  </a:extLst>
                </a:gridCol>
                <a:gridCol w="8879941">
                  <a:extLst>
                    <a:ext uri="{9D8B030D-6E8A-4147-A177-3AD203B41FA5}">
                      <a16:colId xmlns:a16="http://schemas.microsoft.com/office/drawing/2014/main" val="3714888583"/>
                    </a:ext>
                  </a:extLst>
                </a:gridCol>
              </a:tblGrid>
              <a:tr h="127046">
                <a:tc>
                  <a:txBody>
                    <a:bodyPr/>
                    <a:lstStyle/>
                    <a:p>
                      <a:pPr>
                        <a:spcAft>
                          <a:spcPts val="600"/>
                        </a:spcAft>
                        <a:buNone/>
                      </a:pPr>
                      <a:r>
                        <a:rPr lang="en-IE" sz="2800" b="0" dirty="0">
                          <a:solidFill>
                            <a:schemeClr val="bg1"/>
                          </a:solidFill>
                        </a:rPr>
                        <a:t>Strategia</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spcAft>
                          <a:spcPts val="600"/>
                        </a:spcAft>
                        <a:buNone/>
                      </a:pPr>
                      <a:r>
                        <a:rPr lang="en-IE" sz="2800" b="0" dirty="0">
                          <a:solidFill>
                            <a:schemeClr val="bg1"/>
                          </a:solidFill>
                        </a:rPr>
                        <a:t>Descrizione</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000495297"/>
                  </a:ext>
                </a:extLst>
              </a:tr>
              <a:tr h="603470">
                <a:tc>
                  <a:txBody>
                    <a:bodyPr/>
                    <a:lstStyle/>
                    <a:p>
                      <a:pPr>
                        <a:spcAft>
                          <a:spcPts val="600"/>
                        </a:spcAft>
                        <a:buNone/>
                      </a:pPr>
                      <a:r>
                        <a:rPr lang="en-IE" sz="2800" b="0" kern="1200" dirty="0">
                          <a:solidFill>
                            <a:schemeClr val="bg1"/>
                          </a:solidFill>
                          <a:latin typeface="+mn-lt"/>
                          <a:ea typeface="+mn-ea"/>
                          <a:cs typeface="+mn-cs"/>
                        </a:rPr>
                        <a:t>5. Diversificare i flussi di entrate</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spcBef>
                          <a:spcPts val="0"/>
                        </a:spcBef>
                        <a:spcAft>
                          <a:spcPts val="0"/>
                        </a:spcAft>
                        <a:buNone/>
                      </a:pPr>
                      <a:endParaRPr lang="en-US" sz="900" b="1" kern="1200" dirty="0">
                        <a:solidFill>
                          <a:srgbClr val="EC7C69"/>
                        </a:solidFill>
                        <a:latin typeface="+mn-lt"/>
                        <a:ea typeface="+mn-ea"/>
                        <a:cs typeface="+mn-cs"/>
                      </a:endParaRPr>
                    </a:p>
                    <a:p>
                      <a:pPr marL="0" algn="l" defTabSz="914400" rtl="0" eaLnBrk="1" latinLnBrk="0" hangingPunct="1">
                        <a:spcBef>
                          <a:spcPts val="0"/>
                        </a:spcBef>
                        <a:spcAft>
                          <a:spcPts val="0"/>
                        </a:spcAft>
                        <a:buNone/>
                      </a:pPr>
                      <a:r>
                        <a:rPr lang="en-US" sz="2400" b="1" kern="1200" dirty="0">
                          <a:solidFill>
                            <a:srgbClr val="EC7C69"/>
                          </a:solidFill>
                          <a:latin typeface="+mn-lt"/>
                          <a:ea typeface="+mn-ea"/>
                          <a:cs typeface="+mn-cs"/>
                        </a:rPr>
                        <a:t>Evitare di fare affidamento esclusivamente sui pernottamenti. </a:t>
                      </a:r>
                    </a:p>
                    <a:p>
                      <a:pPr>
                        <a:spcAft>
                          <a:spcPts val="600"/>
                        </a:spcAft>
                        <a:buNone/>
                      </a:pPr>
                      <a:r>
                        <a:rPr lang="en-US" sz="2000" kern="1200" dirty="0">
                          <a:solidFill>
                            <a:srgbClr val="595959"/>
                          </a:solidFill>
                          <a:latin typeface="+mn-lt"/>
                          <a:ea typeface="+mn-ea"/>
                          <a:cs typeface="+mn-cs"/>
                        </a:rPr>
                        <a:t>Aumentare le entrate attraverso servizi aggiuntivi in linea con i valori dell'azienda: ad esempio, lezioni di yoga, artigianato locale, visite alle fattorie, lezioni di surf o un mini negozio che vende prodotti ecologici. Collaborare con le aziende locali o offrire esperienze Airbnb per aumentare le entrate e migliorare la soddisfazione degli ospiti.</a:t>
                      </a:r>
                    </a:p>
                    <a:p>
                      <a:pPr>
                        <a:spcAft>
                          <a:spcPts val="600"/>
                        </a:spcAft>
                        <a:buNone/>
                      </a:pPr>
                      <a:endParaRPr lang="en-US" sz="2000" kern="1200" dirty="0">
                        <a:solidFill>
                          <a:srgbClr val="595959"/>
                        </a:solidFill>
                        <a:latin typeface="+mn-lt"/>
                        <a:ea typeface="+mn-ea"/>
                        <a:cs typeface="+mn-cs"/>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0044720"/>
                  </a:ext>
                </a:extLst>
              </a:tr>
              <a:tr h="603470">
                <a:tc>
                  <a:txBody>
                    <a:bodyPr/>
                    <a:lstStyle/>
                    <a:p>
                      <a:pPr>
                        <a:spcAft>
                          <a:spcPts val="600"/>
                        </a:spcAft>
                        <a:buNone/>
                      </a:pPr>
                      <a:r>
                        <a:rPr lang="en-IE" sz="2800" b="0" kern="1200" dirty="0">
                          <a:solidFill>
                            <a:schemeClr val="bg1"/>
                          </a:solidFill>
                          <a:latin typeface="+mn-lt"/>
                          <a:ea typeface="+mn-ea"/>
                          <a:cs typeface="+mn-cs"/>
                        </a:rPr>
                        <a:t>6. Gestione dei rischi</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spcBef>
                          <a:spcPts val="0"/>
                        </a:spcBef>
                        <a:spcAft>
                          <a:spcPts val="0"/>
                        </a:spcAft>
                        <a:buNone/>
                      </a:pPr>
                      <a:endParaRPr lang="en-US" sz="900" b="1" kern="1200" dirty="0">
                        <a:solidFill>
                          <a:srgbClr val="EC7C69"/>
                        </a:solidFill>
                        <a:latin typeface="+mn-lt"/>
                        <a:ea typeface="+mn-ea"/>
                        <a:cs typeface="+mn-cs"/>
                      </a:endParaRPr>
                    </a:p>
                    <a:p>
                      <a:pPr marL="0" algn="l" defTabSz="914400" rtl="0" eaLnBrk="1" latinLnBrk="0" hangingPunct="1">
                        <a:spcBef>
                          <a:spcPts val="0"/>
                        </a:spcBef>
                        <a:spcAft>
                          <a:spcPts val="0"/>
                        </a:spcAft>
                        <a:buNone/>
                      </a:pPr>
                      <a:r>
                        <a:rPr lang="en-US" sz="2400" b="1" kern="1200" dirty="0">
                          <a:solidFill>
                            <a:srgbClr val="EC7C69"/>
                          </a:solidFill>
                          <a:latin typeface="+mn-lt"/>
                          <a:ea typeface="+mn-ea"/>
                          <a:cs typeface="+mn-cs"/>
                        </a:rPr>
                        <a:t>Rischi come flessioni del mercato, nuovi concorrenti, modifiche normative o malattie possono influire sul tuo reddito. </a:t>
                      </a:r>
                    </a:p>
                    <a:p>
                      <a:pPr>
                        <a:spcAft>
                          <a:spcPts val="600"/>
                        </a:spcAft>
                        <a:buNone/>
                      </a:pPr>
                      <a:r>
                        <a:rPr lang="en-US" sz="2000" dirty="0">
                          <a:solidFill>
                            <a:srgbClr val="595959"/>
                          </a:solidFill>
                        </a:rPr>
                        <a:t>Un solido piano di gestione dei rischi include </a:t>
                      </a:r>
                      <a:r>
                        <a:rPr lang="en-US" sz="2000" b="1" dirty="0">
                          <a:solidFill>
                            <a:srgbClr val="E96751"/>
                          </a:solidFill>
                        </a:rPr>
                        <a:t>assicurazioni</a:t>
                      </a:r>
                      <a:r>
                        <a:rPr lang="en-US" sz="2000" dirty="0">
                          <a:solidFill>
                            <a:srgbClr val="E96751"/>
                          </a:solidFill>
                        </a:rPr>
                        <a:t>, </a:t>
                      </a:r>
                      <a:r>
                        <a:rPr lang="en-US" sz="2000" b="1" dirty="0">
                          <a:solidFill>
                            <a:srgbClr val="E96751"/>
                          </a:solidFill>
                        </a:rPr>
                        <a:t>politiche di cancellazione flessibili</a:t>
                      </a:r>
                      <a:r>
                        <a:rPr lang="en-US" sz="2000" dirty="0">
                          <a:solidFill>
                            <a:srgbClr val="E96751"/>
                          </a:solidFill>
                        </a:rPr>
                        <a:t>, </a:t>
                      </a:r>
                      <a:r>
                        <a:rPr lang="en-US" sz="2000" b="1" dirty="0">
                          <a:solidFill>
                            <a:srgbClr val="E96751"/>
                          </a:solidFill>
                        </a:rPr>
                        <a:t>canali di prenotazione multipli </a:t>
                      </a:r>
                      <a:r>
                        <a:rPr lang="en-US" sz="2000" dirty="0">
                          <a:solidFill>
                            <a:srgbClr val="595959"/>
                          </a:solidFill>
                        </a:rPr>
                        <a:t>e piani di emergenza in caso di calo delle entrate (ad esempio, workshop o eventi stagionali locali).</a:t>
                      </a:r>
                    </a:p>
                    <a:p>
                      <a:pPr>
                        <a:spcAft>
                          <a:spcPts val="600"/>
                        </a:spcAft>
                        <a:buNone/>
                      </a:pPr>
                      <a:endParaRPr lang="en-US" sz="900" dirty="0">
                        <a:solidFill>
                          <a:srgbClr val="595959"/>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2037897"/>
                  </a:ext>
                </a:extLst>
              </a:tr>
            </a:tbl>
          </a:graphicData>
        </a:graphic>
      </p:graphicFrame>
    </p:spTree>
    <p:extLst>
      <p:ext uri="{BB962C8B-B14F-4D97-AF65-F5344CB8AC3E}">
        <p14:creationId xmlns:p14="http://schemas.microsoft.com/office/powerpoint/2010/main" val="581153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DCD5E-8400-EC26-EDCA-D6FBA49C45F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DFB8E49-3562-3D81-8209-845E390FC3A6}"/>
              </a:ext>
            </a:extLst>
          </p:cNvPr>
          <p:cNvSpPr>
            <a:spLocks noGrp="1"/>
          </p:cNvSpPr>
          <p:nvPr>
            <p:ph type="body" sz="quarter" idx="16"/>
          </p:nvPr>
        </p:nvSpPr>
        <p:spPr>
          <a:xfrm>
            <a:off x="352425" y="313922"/>
            <a:ext cx="10614687" cy="803654"/>
          </a:xfrm>
        </p:spPr>
        <p:txBody>
          <a:bodyPr/>
          <a:lstStyle/>
          <a:p>
            <a:r>
              <a:rPr lang="en-IE" dirty="0">
                <a:solidFill>
                  <a:srgbClr val="E96751"/>
                </a:solidFill>
              </a:rPr>
              <a:t>Strategie – </a:t>
            </a:r>
            <a:r>
              <a:rPr lang="en-IE" dirty="0"/>
              <a:t>Per la resilienza finanziaria</a:t>
            </a:r>
          </a:p>
        </p:txBody>
      </p:sp>
      <p:graphicFrame>
        <p:nvGraphicFramePr>
          <p:cNvPr id="5" name="Table 4">
            <a:extLst>
              <a:ext uri="{FF2B5EF4-FFF2-40B4-BE49-F238E27FC236}">
                <a16:creationId xmlns:a16="http://schemas.microsoft.com/office/drawing/2014/main" id="{B8EEC7A3-0785-117A-A2FA-4D58698290AF}"/>
              </a:ext>
            </a:extLst>
          </p:cNvPr>
          <p:cNvGraphicFramePr>
            <a:graphicFrameLocks noGrp="1"/>
          </p:cNvGraphicFramePr>
          <p:nvPr>
            <p:extLst>
              <p:ext uri="{D42A27DB-BD31-4B8C-83A1-F6EECF244321}">
                <p14:modId xmlns:p14="http://schemas.microsoft.com/office/powerpoint/2010/main" val="996808000"/>
              </p:ext>
            </p:extLst>
          </p:nvPr>
        </p:nvGraphicFramePr>
        <p:xfrm>
          <a:off x="430306" y="1117576"/>
          <a:ext cx="11075215" cy="3248684"/>
        </p:xfrm>
        <a:graphic>
          <a:graphicData uri="http://schemas.openxmlformats.org/drawingml/2006/table">
            <a:tbl>
              <a:tblPr/>
              <a:tblGrid>
                <a:gridCol w="2195274">
                  <a:extLst>
                    <a:ext uri="{9D8B030D-6E8A-4147-A177-3AD203B41FA5}">
                      <a16:colId xmlns:a16="http://schemas.microsoft.com/office/drawing/2014/main" val="3865136325"/>
                    </a:ext>
                  </a:extLst>
                </a:gridCol>
                <a:gridCol w="8879941">
                  <a:extLst>
                    <a:ext uri="{9D8B030D-6E8A-4147-A177-3AD203B41FA5}">
                      <a16:colId xmlns:a16="http://schemas.microsoft.com/office/drawing/2014/main" val="3714888583"/>
                    </a:ext>
                  </a:extLst>
                </a:gridCol>
              </a:tblGrid>
              <a:tr h="127046">
                <a:tc>
                  <a:txBody>
                    <a:bodyPr/>
                    <a:lstStyle/>
                    <a:p>
                      <a:pPr>
                        <a:spcAft>
                          <a:spcPts val="600"/>
                        </a:spcAft>
                        <a:buNone/>
                      </a:pPr>
                      <a:r>
                        <a:rPr lang="en-IE" sz="2800" b="0" dirty="0">
                          <a:solidFill>
                            <a:schemeClr val="bg1"/>
                          </a:solidFill>
                        </a:rPr>
                        <a:t>Strategia</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spcAft>
                          <a:spcPts val="600"/>
                        </a:spcAft>
                        <a:buNone/>
                      </a:pPr>
                      <a:r>
                        <a:rPr lang="en-IE" sz="2800" b="0" dirty="0">
                          <a:solidFill>
                            <a:schemeClr val="bg1"/>
                          </a:solidFill>
                        </a:rPr>
                        <a:t>Descrizione</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000495297"/>
                  </a:ext>
                </a:extLst>
              </a:tr>
              <a:tr h="603470">
                <a:tc>
                  <a:txBody>
                    <a:bodyPr/>
                    <a:lstStyle/>
                    <a:p>
                      <a:pPr>
                        <a:spcAft>
                          <a:spcPts val="600"/>
                        </a:spcAft>
                        <a:buNone/>
                      </a:pPr>
                      <a:r>
                        <a:rPr lang="en-IE" sz="2800" b="0" kern="1200" dirty="0">
                          <a:solidFill>
                            <a:schemeClr val="bg1"/>
                          </a:solidFill>
                          <a:latin typeface="+mn-lt"/>
                          <a:ea typeface="+mn-ea"/>
                          <a:cs typeface="+mn-cs"/>
                        </a:rPr>
                        <a:t>7. Definizione degli obiettivi a lungo termine</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spcBef>
                          <a:spcPts val="0"/>
                        </a:spcBef>
                        <a:spcAft>
                          <a:spcPts val="0"/>
                        </a:spcAft>
                        <a:buNone/>
                      </a:pPr>
                      <a:endParaRPr lang="en-US" sz="2800" b="1" kern="1200" dirty="0">
                        <a:solidFill>
                          <a:srgbClr val="EC7C69"/>
                        </a:solidFill>
                        <a:latin typeface="+mn-lt"/>
                        <a:ea typeface="+mn-ea"/>
                        <a:cs typeface="+mn-cs"/>
                      </a:endParaRPr>
                    </a:p>
                    <a:p>
                      <a:pPr marL="0" algn="l" defTabSz="914400" rtl="0" eaLnBrk="1" latinLnBrk="0" hangingPunct="1">
                        <a:spcBef>
                          <a:spcPts val="0"/>
                        </a:spcBef>
                        <a:spcAft>
                          <a:spcPts val="0"/>
                        </a:spcAft>
                        <a:buNone/>
                      </a:pPr>
                      <a:r>
                        <a:rPr lang="en-US" sz="2800" b="1" kern="1200" dirty="0">
                          <a:solidFill>
                            <a:srgbClr val="EC7C69"/>
                          </a:solidFill>
                          <a:latin typeface="+mn-lt"/>
                          <a:ea typeface="+mn-ea"/>
                          <a:cs typeface="+mn-cs"/>
                        </a:rPr>
                        <a:t>Dove volete essere tra 3, 5 o 10 anni? </a:t>
                      </a:r>
                    </a:p>
                    <a:p>
                      <a:pPr>
                        <a:spcAft>
                          <a:spcPts val="600"/>
                        </a:spcAft>
                        <a:buNone/>
                      </a:pPr>
                      <a:r>
                        <a:rPr lang="en-US" sz="2400" dirty="0">
                          <a:solidFill>
                            <a:srgbClr val="595959"/>
                          </a:solidFill>
                        </a:rPr>
                        <a:t>Che si tratti di espandere la tua attività, ridurre le ore di lavoro, vendere l'azienda o reinvestire nella comunità, definire gli obiettivi a lungo termine ti aiuta a prendere le decisioni giuste oggi. Suddividi questi obiettivi in obiettivi finanziari, di stile di vita e operativi.</a:t>
                      </a:r>
                    </a:p>
                    <a:p>
                      <a:pPr>
                        <a:spcAft>
                          <a:spcPts val="600"/>
                        </a:spcAft>
                        <a:buNone/>
                      </a:pPr>
                      <a:endParaRPr lang="en-US" sz="2400" dirty="0">
                        <a:solidFill>
                          <a:srgbClr val="595959"/>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691231"/>
                  </a:ext>
                </a:extLst>
              </a:tr>
            </a:tbl>
          </a:graphicData>
        </a:graphic>
      </p:graphicFrame>
    </p:spTree>
    <p:extLst>
      <p:ext uri="{BB962C8B-B14F-4D97-AF65-F5344CB8AC3E}">
        <p14:creationId xmlns:p14="http://schemas.microsoft.com/office/powerpoint/2010/main" val="11569417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E8B42-70F0-7643-F188-294B87C8F1B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AA9ED63-9683-FB3B-6BA7-C13E95E176CE}"/>
              </a:ext>
            </a:extLst>
          </p:cNvPr>
          <p:cNvSpPr>
            <a:spLocks noGrp="1"/>
          </p:cNvSpPr>
          <p:nvPr>
            <p:ph type="body" sz="quarter" idx="16"/>
          </p:nvPr>
        </p:nvSpPr>
        <p:spPr>
          <a:xfrm>
            <a:off x="471494" y="2472714"/>
            <a:ext cx="6010480" cy="3066422"/>
          </a:xfrm>
        </p:spPr>
        <p:txBody>
          <a:bodyPr/>
          <a:lstStyle/>
          <a:p>
            <a:r>
              <a:rPr lang="en-US" dirty="0"/>
              <a:t>Come</a:t>
            </a:r>
            <a:r>
              <a:rPr lang="en-US" sz="3200" i="1" dirty="0"/>
              <a:t> (con esempi)</a:t>
            </a:r>
            <a:r>
              <a:rPr lang="en-US" dirty="0"/>
              <a:t> </a:t>
            </a:r>
          </a:p>
          <a:p>
            <a:r>
              <a:rPr lang="en-US" dirty="0"/>
              <a:t>pianificare la prevenzione </a:t>
            </a:r>
          </a:p>
          <a:p>
            <a:r>
              <a:rPr lang="en-US" dirty="0"/>
              <a:t>e resilienza </a:t>
            </a:r>
          </a:p>
          <a:p>
            <a:endParaRPr lang="en-IE" dirty="0"/>
          </a:p>
        </p:txBody>
      </p:sp>
      <p:sp>
        <p:nvSpPr>
          <p:cNvPr id="7" name="Text Placeholder 6">
            <a:extLst>
              <a:ext uri="{FF2B5EF4-FFF2-40B4-BE49-F238E27FC236}">
                <a16:creationId xmlns:a16="http://schemas.microsoft.com/office/drawing/2014/main" id="{495B1ADE-9FF4-74BB-7D0D-7EC1C60E8D90}"/>
              </a:ext>
            </a:extLst>
          </p:cNvPr>
          <p:cNvSpPr>
            <a:spLocks noGrp="1"/>
          </p:cNvSpPr>
          <p:nvPr>
            <p:ph type="body" sz="quarter" idx="65"/>
          </p:nvPr>
        </p:nvSpPr>
        <p:spPr/>
        <p:txBody>
          <a:bodyPr/>
          <a:lstStyle/>
          <a:p>
            <a:r>
              <a:rPr lang="en-US" dirty="0"/>
              <a:t>Faro di Clare Island, Clare Island, Mayo, Irlanda</a:t>
            </a:r>
            <a:endParaRPr lang="en-IE" dirty="0"/>
          </a:p>
        </p:txBody>
      </p:sp>
      <p:pic>
        <p:nvPicPr>
          <p:cNvPr id="6" name="Picture Placeholder 5">
            <a:extLst>
              <a:ext uri="{FF2B5EF4-FFF2-40B4-BE49-F238E27FC236}">
                <a16:creationId xmlns:a16="http://schemas.microsoft.com/office/drawing/2014/main" id="{8E6415F0-1024-96FC-0A48-6F7942BD6851}"/>
              </a:ext>
            </a:extLst>
          </p:cNvPr>
          <p:cNvPicPr>
            <a:picLocks noGrp="1" noChangeAspect="1"/>
          </p:cNvPicPr>
          <p:nvPr>
            <p:ph type="pic" sz="quarter" idx="19"/>
          </p:nvPr>
        </p:nvPicPr>
        <p:blipFill>
          <a:blip r:embed="rId2"/>
          <a:srcRect l="2039" r="2039"/>
          <a:stretch>
            <a:fillRect/>
          </a:stretch>
        </p:blipFill>
        <p:spPr/>
      </p:pic>
    </p:spTree>
    <p:extLst>
      <p:ext uri="{BB962C8B-B14F-4D97-AF65-F5344CB8AC3E}">
        <p14:creationId xmlns:p14="http://schemas.microsoft.com/office/powerpoint/2010/main" val="3996632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4FF00-1995-F94B-154F-A6D8782F7D97}"/>
              </a:ext>
            </a:extLst>
          </p:cNvPr>
          <p:cNvSpPr>
            <a:spLocks noGrp="1"/>
          </p:cNvSpPr>
          <p:nvPr>
            <p:ph type="body" sz="quarter" idx="16"/>
          </p:nvPr>
        </p:nvSpPr>
        <p:spPr>
          <a:xfrm>
            <a:off x="276225" y="236702"/>
            <a:ext cx="11024802" cy="803654"/>
          </a:xfrm>
        </p:spPr>
        <p:txBody>
          <a:bodyPr/>
          <a:lstStyle/>
          <a:p>
            <a:r>
              <a:rPr lang="en-US" dirty="0">
                <a:solidFill>
                  <a:srgbClr val="E96751"/>
                </a:solidFill>
              </a:rPr>
              <a:t>Come </a:t>
            </a:r>
            <a:r>
              <a:rPr lang="en-US" b="0" dirty="0"/>
              <a:t>pianificare la prevenzione e la resilienza </a:t>
            </a:r>
            <a:r>
              <a:rPr lang="en-US" b="0" dirty="0">
                <a:solidFill>
                  <a:srgbClr val="E96751"/>
                </a:solidFill>
              </a:rPr>
              <a:t>(con esempi)</a:t>
            </a:r>
            <a:r>
              <a:rPr lang="en-US" b="0" dirty="0"/>
              <a:t> </a:t>
            </a:r>
            <a:endParaRPr lang="en-IE" b="0" dirty="0"/>
          </a:p>
        </p:txBody>
      </p:sp>
      <p:graphicFrame>
        <p:nvGraphicFramePr>
          <p:cNvPr id="5" name="Table 4">
            <a:extLst>
              <a:ext uri="{FF2B5EF4-FFF2-40B4-BE49-F238E27FC236}">
                <a16:creationId xmlns:a16="http://schemas.microsoft.com/office/drawing/2014/main" id="{B3EB10AA-51BD-F33B-E5F5-9FB2D67819D3}"/>
              </a:ext>
            </a:extLst>
          </p:cNvPr>
          <p:cNvGraphicFramePr>
            <a:graphicFrameLocks noGrp="1"/>
          </p:cNvGraphicFramePr>
          <p:nvPr>
            <p:extLst>
              <p:ext uri="{D42A27DB-BD31-4B8C-83A1-F6EECF244321}">
                <p14:modId xmlns:p14="http://schemas.microsoft.com/office/powerpoint/2010/main" val="2437576744"/>
              </p:ext>
            </p:extLst>
          </p:nvPr>
        </p:nvGraphicFramePr>
        <p:xfrm>
          <a:off x="276225" y="830040"/>
          <a:ext cx="11541727" cy="5967684"/>
        </p:xfrm>
        <a:graphic>
          <a:graphicData uri="http://schemas.openxmlformats.org/drawingml/2006/table">
            <a:tbl>
              <a:tblPr/>
              <a:tblGrid>
                <a:gridCol w="2620795">
                  <a:extLst>
                    <a:ext uri="{9D8B030D-6E8A-4147-A177-3AD203B41FA5}">
                      <a16:colId xmlns:a16="http://schemas.microsoft.com/office/drawing/2014/main" val="3799786845"/>
                    </a:ext>
                  </a:extLst>
                </a:gridCol>
                <a:gridCol w="3150068">
                  <a:extLst>
                    <a:ext uri="{9D8B030D-6E8A-4147-A177-3AD203B41FA5}">
                      <a16:colId xmlns:a16="http://schemas.microsoft.com/office/drawing/2014/main" val="4075743455"/>
                    </a:ext>
                  </a:extLst>
                </a:gridCol>
                <a:gridCol w="2885432">
                  <a:extLst>
                    <a:ext uri="{9D8B030D-6E8A-4147-A177-3AD203B41FA5}">
                      <a16:colId xmlns:a16="http://schemas.microsoft.com/office/drawing/2014/main" val="4187653749"/>
                    </a:ext>
                  </a:extLst>
                </a:gridCol>
                <a:gridCol w="2885432">
                  <a:extLst>
                    <a:ext uri="{9D8B030D-6E8A-4147-A177-3AD203B41FA5}">
                      <a16:colId xmlns:a16="http://schemas.microsoft.com/office/drawing/2014/main" val="1237892785"/>
                    </a:ext>
                  </a:extLst>
                </a:gridCol>
              </a:tblGrid>
              <a:tr h="154030">
                <a:tc>
                  <a:txBody>
                    <a:bodyPr/>
                    <a:lstStyle/>
                    <a:p>
                      <a:pPr>
                        <a:buNone/>
                      </a:pPr>
                      <a:r>
                        <a:rPr lang="en-IE" sz="2400" b="1" dirty="0">
                          <a:solidFill>
                            <a:schemeClr val="bg1"/>
                          </a:solidFill>
                        </a:rPr>
                        <a:t>Strategia</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Descrizione</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Strategia</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Esempio</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22037076"/>
                  </a:ext>
                </a:extLst>
              </a:tr>
              <a:tr h="616119">
                <a:tc>
                  <a:txBody>
                    <a:bodyPr/>
                    <a:lstStyle/>
                    <a:p>
                      <a:pPr>
                        <a:buNone/>
                      </a:pPr>
                      <a:r>
                        <a:rPr lang="en-IE" sz="2400" b="1" dirty="0">
                          <a:solidFill>
                            <a:schemeClr val="bg1"/>
                          </a:solidFill>
                        </a:rPr>
                        <a:t>1. Costruire riserve di liquidità</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dirty="0">
                          <a:solidFill>
                            <a:srgbClr val="595959"/>
                          </a:solidFill>
                        </a:rPr>
                        <a:t>Perché e come </a:t>
                      </a:r>
                      <a:r>
                        <a:rPr lang="en-US" sz="2400" b="1" dirty="0">
                          <a:solidFill>
                            <a:srgbClr val="595959"/>
                          </a:solidFill>
                        </a:rPr>
                        <a:t>creare una riserva </a:t>
                      </a:r>
                      <a:r>
                        <a:rPr lang="en-US" sz="2400" dirty="0">
                          <a:solidFill>
                            <a:srgbClr val="595959"/>
                          </a:solidFill>
                        </a:rPr>
                        <a:t>per le emergenze, i periodi di bassa stagione o le riparazioni impreviste.</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Metti da parte il 10-15% delle entrate mensili in un conto di risparmio separato.</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Se guadagni 2.500 € al mese, risparmia automaticamente 250-375 € al mese su un conto di riserva aziendale.</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8937589"/>
                  </a:ext>
                </a:extLst>
              </a:tr>
              <a:tr h="616119">
                <a:tc>
                  <a:txBody>
                    <a:bodyPr/>
                    <a:lstStyle/>
                    <a:p>
                      <a:pPr>
                        <a:buNone/>
                      </a:pPr>
                      <a:r>
                        <a:rPr lang="en-IE" sz="2400" b="1" dirty="0">
                          <a:solidFill>
                            <a:schemeClr val="bg1"/>
                          </a:solidFill>
                        </a:rPr>
                        <a:t>2. Pianificazione dei reinvestimenti</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US" sz="2400" dirty="0">
                        <a:solidFill>
                          <a:srgbClr val="595959"/>
                        </a:solidFill>
                      </a:endParaRPr>
                    </a:p>
                    <a:p>
                      <a:pPr>
                        <a:buNone/>
                      </a:pPr>
                      <a:r>
                        <a:rPr lang="en-US" sz="2400" dirty="0">
                          <a:solidFill>
                            <a:srgbClr val="595959"/>
                          </a:solidFill>
                        </a:rPr>
                        <a:t>Destina una </a:t>
                      </a:r>
                      <a:r>
                        <a:rPr lang="en-US" sz="2400" b="1" dirty="0">
                          <a:solidFill>
                            <a:srgbClr val="595959"/>
                          </a:solidFill>
                        </a:rPr>
                        <a:t>parte dei tuoi profitti </a:t>
                      </a:r>
                      <a:r>
                        <a:rPr lang="en-US" sz="2400" dirty="0">
                          <a:solidFill>
                            <a:srgbClr val="595959"/>
                          </a:solidFill>
                        </a:rPr>
                        <a:t>ad aggiornamenti, energie rinnovabili o miglioramenti dell'esperienza degli ospiti.</a:t>
                      </a:r>
                    </a:p>
                    <a:p>
                      <a:pPr>
                        <a:buNone/>
                      </a:pPr>
                      <a:endParaRPr lang="en-US" sz="2400" dirty="0">
                        <a:solidFill>
                          <a:srgbClr val="595959"/>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Crea un piano di reinvestimento annuale con un obiettivo percentuale (ad esempio il 20% dell'utile netto).</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Spendi 3.000 € all'anno per l'installazione di pannelli solari o la ristrutturazione di una cabina per migliorare le valutazioni degli ospiti.</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225178"/>
                  </a:ext>
                </a:extLst>
              </a:tr>
            </a:tbl>
          </a:graphicData>
        </a:graphic>
      </p:graphicFrame>
    </p:spTree>
    <p:extLst>
      <p:ext uri="{BB962C8B-B14F-4D97-AF65-F5344CB8AC3E}">
        <p14:creationId xmlns:p14="http://schemas.microsoft.com/office/powerpoint/2010/main" val="18892055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612C-0FC1-FB8E-4901-F95C237D3CB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2DB8301-C5E2-336C-2FFB-F4D6C2C09472}"/>
              </a:ext>
            </a:extLst>
          </p:cNvPr>
          <p:cNvSpPr>
            <a:spLocks noGrp="1"/>
          </p:cNvSpPr>
          <p:nvPr>
            <p:ph type="body" sz="quarter" idx="16"/>
          </p:nvPr>
        </p:nvSpPr>
        <p:spPr>
          <a:xfrm>
            <a:off x="276225" y="236702"/>
            <a:ext cx="11024802" cy="803654"/>
          </a:xfrm>
        </p:spPr>
        <p:txBody>
          <a:bodyPr/>
          <a:lstStyle/>
          <a:p>
            <a:r>
              <a:rPr lang="en-US" dirty="0">
                <a:solidFill>
                  <a:srgbClr val="E96751"/>
                </a:solidFill>
              </a:rPr>
              <a:t>Come </a:t>
            </a:r>
            <a:r>
              <a:rPr lang="en-US" b="0" dirty="0"/>
              <a:t>pianificare la prevenzione e la resilienza </a:t>
            </a:r>
            <a:r>
              <a:rPr lang="en-US" b="0" dirty="0">
                <a:solidFill>
                  <a:srgbClr val="E96751"/>
                </a:solidFill>
              </a:rPr>
              <a:t>(con esempi)</a:t>
            </a:r>
            <a:r>
              <a:rPr lang="en-US" b="0" dirty="0"/>
              <a:t> </a:t>
            </a:r>
            <a:endParaRPr lang="en-IE" b="0" dirty="0"/>
          </a:p>
        </p:txBody>
      </p:sp>
      <p:graphicFrame>
        <p:nvGraphicFramePr>
          <p:cNvPr id="5" name="Table 4">
            <a:extLst>
              <a:ext uri="{FF2B5EF4-FFF2-40B4-BE49-F238E27FC236}">
                <a16:creationId xmlns:a16="http://schemas.microsoft.com/office/drawing/2014/main" id="{7313124D-EBB6-4E55-0A4F-47E04DC7F2A2}"/>
              </a:ext>
            </a:extLst>
          </p:cNvPr>
          <p:cNvGraphicFramePr>
            <a:graphicFrameLocks noGrp="1"/>
          </p:cNvGraphicFramePr>
          <p:nvPr>
            <p:extLst>
              <p:ext uri="{D42A27DB-BD31-4B8C-83A1-F6EECF244321}">
                <p14:modId xmlns:p14="http://schemas.microsoft.com/office/powerpoint/2010/main" val="3114802065"/>
              </p:ext>
            </p:extLst>
          </p:nvPr>
        </p:nvGraphicFramePr>
        <p:xfrm>
          <a:off x="276225" y="830040"/>
          <a:ext cx="11541727" cy="6333444"/>
        </p:xfrm>
        <a:graphic>
          <a:graphicData uri="http://schemas.openxmlformats.org/drawingml/2006/table">
            <a:tbl>
              <a:tblPr/>
              <a:tblGrid>
                <a:gridCol w="2620795">
                  <a:extLst>
                    <a:ext uri="{9D8B030D-6E8A-4147-A177-3AD203B41FA5}">
                      <a16:colId xmlns:a16="http://schemas.microsoft.com/office/drawing/2014/main" val="3799786845"/>
                    </a:ext>
                  </a:extLst>
                </a:gridCol>
                <a:gridCol w="3150068">
                  <a:extLst>
                    <a:ext uri="{9D8B030D-6E8A-4147-A177-3AD203B41FA5}">
                      <a16:colId xmlns:a16="http://schemas.microsoft.com/office/drawing/2014/main" val="4075743455"/>
                    </a:ext>
                  </a:extLst>
                </a:gridCol>
                <a:gridCol w="2885432">
                  <a:extLst>
                    <a:ext uri="{9D8B030D-6E8A-4147-A177-3AD203B41FA5}">
                      <a16:colId xmlns:a16="http://schemas.microsoft.com/office/drawing/2014/main" val="4187653749"/>
                    </a:ext>
                  </a:extLst>
                </a:gridCol>
                <a:gridCol w="2885432">
                  <a:extLst>
                    <a:ext uri="{9D8B030D-6E8A-4147-A177-3AD203B41FA5}">
                      <a16:colId xmlns:a16="http://schemas.microsoft.com/office/drawing/2014/main" val="1237892785"/>
                    </a:ext>
                  </a:extLst>
                </a:gridCol>
              </a:tblGrid>
              <a:tr h="154030">
                <a:tc>
                  <a:txBody>
                    <a:bodyPr/>
                    <a:lstStyle/>
                    <a:p>
                      <a:pPr>
                        <a:buNone/>
                      </a:pPr>
                      <a:r>
                        <a:rPr lang="en-IE" sz="2400" b="1" dirty="0">
                          <a:solidFill>
                            <a:schemeClr val="bg1"/>
                          </a:solidFill>
                        </a:rPr>
                        <a:t>Strategia</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Descrizione</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Strategia</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Esempio</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22037076"/>
                  </a:ext>
                </a:extLst>
              </a:tr>
              <a:tr h="500596">
                <a:tc>
                  <a:txBody>
                    <a:bodyPr/>
                    <a:lstStyle/>
                    <a:p>
                      <a:pPr>
                        <a:buNone/>
                      </a:pPr>
                      <a:r>
                        <a:rPr lang="en-US" sz="2400" b="1" dirty="0">
                          <a:solidFill>
                            <a:schemeClr val="bg1"/>
                          </a:solidFill>
                        </a:rPr>
                        <a:t>3. Adeguamento all'inflazione e ai costi</a:t>
                      </a:r>
                      <a:endParaRPr lang="en-US"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Aggiorna i prezzi </a:t>
                      </a:r>
                      <a:r>
                        <a:rPr lang="en-US" sz="2400" dirty="0">
                          <a:solidFill>
                            <a:srgbClr val="595959"/>
                          </a:solidFill>
                        </a:rPr>
                        <a:t>ogni anno e rivedi i costi per mantenere la redditività.</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Utilizza il metodo di determinazione dei prezzi "cost-plus" e rivedi i fornitori ogni anno. Adegua la tua tariffa giornaliera ogni anno.</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Aumenta la tariffa giornaliera da 120 € a 130 € se le utenze, il servizio di lavanderia e l'assicurazione aumentano dell'8%.</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8318623"/>
                  </a:ext>
                </a:extLst>
              </a:tr>
              <a:tr h="616119">
                <a:tc>
                  <a:txBody>
                    <a:bodyPr/>
                    <a:lstStyle/>
                    <a:p>
                      <a:pPr>
                        <a:buNone/>
                      </a:pPr>
                      <a:r>
                        <a:rPr lang="en-IE" sz="2400" b="1" dirty="0">
                          <a:solidFill>
                            <a:schemeClr val="bg1"/>
                          </a:solidFill>
                        </a:rPr>
                        <a:t>4. Monitoraggio della salute finanziaria</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US" sz="2400" dirty="0">
                        <a:solidFill>
                          <a:srgbClr val="595959"/>
                        </a:solidFill>
                      </a:endParaRPr>
                    </a:p>
                    <a:p>
                      <a:pPr>
                        <a:buNone/>
                      </a:pPr>
                      <a:r>
                        <a:rPr lang="en-US" sz="2400" dirty="0">
                          <a:solidFill>
                            <a:srgbClr val="595959"/>
                          </a:solidFill>
                        </a:rPr>
                        <a:t>Utilizza indici e strumenti finanziari per </a:t>
                      </a:r>
                      <a:r>
                        <a:rPr lang="en-US" sz="2400" b="1" dirty="0">
                          <a:solidFill>
                            <a:srgbClr val="595959"/>
                          </a:solidFill>
                        </a:rPr>
                        <a:t>verificare le prestazioni </a:t>
                      </a:r>
                      <a:r>
                        <a:rPr lang="en-US" sz="2400" dirty="0">
                          <a:solidFill>
                            <a:srgbClr val="595959"/>
                          </a:solidFill>
                        </a:rPr>
                        <a:t>(ad esempio, margine di profitto, andamento del reddito netto, rapporto debito/reddito).</a:t>
                      </a:r>
                    </a:p>
                    <a:p>
                      <a:pPr>
                        <a:buNone/>
                      </a:pPr>
                      <a:endParaRPr lang="en-US" sz="2400" dirty="0">
                        <a:solidFill>
                          <a:srgbClr val="595959"/>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Imposta un "controllo finanziario" mensile utilizzando Excel o un dashboard per monitorare gli indicatori di performance.</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Verifica che il margine di profitto rimanga al 30%. Se diminuisce, rivedi i costi variabili e i prezzi.</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5075154"/>
                  </a:ext>
                </a:extLst>
              </a:tr>
            </a:tbl>
          </a:graphicData>
        </a:graphic>
      </p:graphicFrame>
    </p:spTree>
    <p:extLst>
      <p:ext uri="{BB962C8B-B14F-4D97-AF65-F5344CB8AC3E}">
        <p14:creationId xmlns:p14="http://schemas.microsoft.com/office/powerpoint/2010/main" val="884792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FAE13-788F-BE38-CE43-B5C29E7DCB3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DF0CD53-1C8B-4223-1084-4B3FE9FF3015}"/>
              </a:ext>
            </a:extLst>
          </p:cNvPr>
          <p:cNvSpPr>
            <a:spLocks noGrp="1"/>
          </p:cNvSpPr>
          <p:nvPr>
            <p:ph type="body" sz="quarter" idx="16"/>
          </p:nvPr>
        </p:nvSpPr>
        <p:spPr>
          <a:xfrm>
            <a:off x="276225" y="236702"/>
            <a:ext cx="11024802" cy="803654"/>
          </a:xfrm>
        </p:spPr>
        <p:txBody>
          <a:bodyPr/>
          <a:lstStyle/>
          <a:p>
            <a:r>
              <a:rPr lang="en-US" dirty="0">
                <a:solidFill>
                  <a:srgbClr val="E96751"/>
                </a:solidFill>
              </a:rPr>
              <a:t>Come </a:t>
            </a:r>
            <a:r>
              <a:rPr lang="en-US" b="0" dirty="0"/>
              <a:t>pianificare la prevenzione e la resilienza </a:t>
            </a:r>
            <a:r>
              <a:rPr lang="en-US" b="0" dirty="0">
                <a:solidFill>
                  <a:srgbClr val="E96751"/>
                </a:solidFill>
              </a:rPr>
              <a:t>(con esempi)</a:t>
            </a:r>
            <a:r>
              <a:rPr lang="en-US" b="0" dirty="0"/>
              <a:t> </a:t>
            </a:r>
            <a:endParaRPr lang="en-IE" b="0" dirty="0"/>
          </a:p>
        </p:txBody>
      </p:sp>
      <p:graphicFrame>
        <p:nvGraphicFramePr>
          <p:cNvPr id="5" name="Table 4">
            <a:extLst>
              <a:ext uri="{FF2B5EF4-FFF2-40B4-BE49-F238E27FC236}">
                <a16:creationId xmlns:a16="http://schemas.microsoft.com/office/drawing/2014/main" id="{109F814F-1291-9AC7-0F65-DB63AC55E021}"/>
              </a:ext>
            </a:extLst>
          </p:cNvPr>
          <p:cNvGraphicFramePr>
            <a:graphicFrameLocks noGrp="1"/>
          </p:cNvGraphicFramePr>
          <p:nvPr>
            <p:extLst>
              <p:ext uri="{D42A27DB-BD31-4B8C-83A1-F6EECF244321}">
                <p14:modId xmlns:p14="http://schemas.microsoft.com/office/powerpoint/2010/main" val="1507303981"/>
              </p:ext>
            </p:extLst>
          </p:nvPr>
        </p:nvGraphicFramePr>
        <p:xfrm>
          <a:off x="276225" y="830040"/>
          <a:ext cx="11541727" cy="3003096"/>
        </p:xfrm>
        <a:graphic>
          <a:graphicData uri="http://schemas.openxmlformats.org/drawingml/2006/table">
            <a:tbl>
              <a:tblPr/>
              <a:tblGrid>
                <a:gridCol w="2620795">
                  <a:extLst>
                    <a:ext uri="{9D8B030D-6E8A-4147-A177-3AD203B41FA5}">
                      <a16:colId xmlns:a16="http://schemas.microsoft.com/office/drawing/2014/main" val="3799786845"/>
                    </a:ext>
                  </a:extLst>
                </a:gridCol>
                <a:gridCol w="3150068">
                  <a:extLst>
                    <a:ext uri="{9D8B030D-6E8A-4147-A177-3AD203B41FA5}">
                      <a16:colId xmlns:a16="http://schemas.microsoft.com/office/drawing/2014/main" val="4075743455"/>
                    </a:ext>
                  </a:extLst>
                </a:gridCol>
                <a:gridCol w="2885432">
                  <a:extLst>
                    <a:ext uri="{9D8B030D-6E8A-4147-A177-3AD203B41FA5}">
                      <a16:colId xmlns:a16="http://schemas.microsoft.com/office/drawing/2014/main" val="4187653749"/>
                    </a:ext>
                  </a:extLst>
                </a:gridCol>
                <a:gridCol w="2885432">
                  <a:extLst>
                    <a:ext uri="{9D8B030D-6E8A-4147-A177-3AD203B41FA5}">
                      <a16:colId xmlns:a16="http://schemas.microsoft.com/office/drawing/2014/main" val="1237892785"/>
                    </a:ext>
                  </a:extLst>
                </a:gridCol>
              </a:tblGrid>
              <a:tr h="154030">
                <a:tc>
                  <a:txBody>
                    <a:bodyPr/>
                    <a:lstStyle/>
                    <a:p>
                      <a:pPr>
                        <a:buNone/>
                      </a:pPr>
                      <a:r>
                        <a:rPr lang="en-IE" sz="2400" b="1" dirty="0">
                          <a:solidFill>
                            <a:schemeClr val="bg1"/>
                          </a:solidFill>
                        </a:rPr>
                        <a:t>Strategia</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Descrizione</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Strategia</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Esempio</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22037076"/>
                  </a:ext>
                </a:extLst>
              </a:tr>
              <a:tr h="616119">
                <a:tc>
                  <a:txBody>
                    <a:bodyPr/>
                    <a:lstStyle/>
                    <a:p>
                      <a:pPr>
                        <a:buNone/>
                      </a:pPr>
                      <a:r>
                        <a:rPr lang="en-IE" sz="2400" b="1" dirty="0">
                          <a:solidFill>
                            <a:schemeClr val="bg1"/>
                          </a:solidFill>
                        </a:rPr>
                        <a:t>5. Diversificare i flussi di entrate</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US" sz="2400" b="1" dirty="0">
                        <a:solidFill>
                          <a:srgbClr val="595959"/>
                        </a:solidFill>
                      </a:endParaRPr>
                    </a:p>
                    <a:p>
                      <a:pPr>
                        <a:buNone/>
                      </a:pPr>
                      <a:r>
                        <a:rPr lang="en-US" sz="2400" b="1" dirty="0">
                          <a:solidFill>
                            <a:srgbClr val="595959"/>
                          </a:solidFill>
                        </a:rPr>
                        <a:t>Aggiungere esperienze</a:t>
                      </a:r>
                      <a:r>
                        <a:rPr lang="en-US" sz="2400" dirty="0">
                          <a:solidFill>
                            <a:srgbClr val="595959"/>
                          </a:solidFill>
                        </a:rPr>
                        <a:t>, partnership locali o prodotti al dettaglio per ridurre la dipendenza dalle sole prenotazioni.</a:t>
                      </a:r>
                    </a:p>
                    <a:p>
                      <a:pPr>
                        <a:buNone/>
                      </a:pPr>
                      <a:endParaRPr lang="en-US" sz="2400" dirty="0">
                        <a:solidFill>
                          <a:srgbClr val="595959"/>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Offri prodotti artigianali locali, tour ecologici o lezioni di yoga attraverso partnership o in loco.</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Collabora con una guida locale per offrire passeggiate nella foresta a 30 € a persona o vendi marmellate locali a 15 € in camera.</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5021105"/>
                  </a:ext>
                </a:extLst>
              </a:tr>
            </a:tbl>
          </a:graphicData>
        </a:graphic>
      </p:graphicFrame>
      <p:graphicFrame>
        <p:nvGraphicFramePr>
          <p:cNvPr id="2" name="Table 1">
            <a:extLst>
              <a:ext uri="{FF2B5EF4-FFF2-40B4-BE49-F238E27FC236}">
                <a16:creationId xmlns:a16="http://schemas.microsoft.com/office/drawing/2014/main" id="{77DD7819-E7A4-E775-53C1-E0BF427045C1}"/>
              </a:ext>
            </a:extLst>
          </p:cNvPr>
          <p:cNvGraphicFramePr>
            <a:graphicFrameLocks noGrp="1"/>
          </p:cNvGraphicFramePr>
          <p:nvPr>
            <p:extLst>
              <p:ext uri="{D42A27DB-BD31-4B8C-83A1-F6EECF244321}">
                <p14:modId xmlns:p14="http://schemas.microsoft.com/office/powerpoint/2010/main" val="4071807889"/>
              </p:ext>
            </p:extLst>
          </p:nvPr>
        </p:nvGraphicFramePr>
        <p:xfrm>
          <a:off x="276225" y="3833136"/>
          <a:ext cx="11541727" cy="2598828"/>
        </p:xfrm>
        <a:graphic>
          <a:graphicData uri="http://schemas.openxmlformats.org/drawingml/2006/table">
            <a:tbl>
              <a:tblPr/>
              <a:tblGrid>
                <a:gridCol w="2620795">
                  <a:extLst>
                    <a:ext uri="{9D8B030D-6E8A-4147-A177-3AD203B41FA5}">
                      <a16:colId xmlns:a16="http://schemas.microsoft.com/office/drawing/2014/main" val="1342592027"/>
                    </a:ext>
                  </a:extLst>
                </a:gridCol>
                <a:gridCol w="3150068">
                  <a:extLst>
                    <a:ext uri="{9D8B030D-6E8A-4147-A177-3AD203B41FA5}">
                      <a16:colId xmlns:a16="http://schemas.microsoft.com/office/drawing/2014/main" val="2298826794"/>
                    </a:ext>
                  </a:extLst>
                </a:gridCol>
                <a:gridCol w="2885432">
                  <a:extLst>
                    <a:ext uri="{9D8B030D-6E8A-4147-A177-3AD203B41FA5}">
                      <a16:colId xmlns:a16="http://schemas.microsoft.com/office/drawing/2014/main" val="1869268273"/>
                    </a:ext>
                  </a:extLst>
                </a:gridCol>
                <a:gridCol w="2885432">
                  <a:extLst>
                    <a:ext uri="{9D8B030D-6E8A-4147-A177-3AD203B41FA5}">
                      <a16:colId xmlns:a16="http://schemas.microsoft.com/office/drawing/2014/main" val="4206224456"/>
                    </a:ext>
                  </a:extLst>
                </a:gridCol>
              </a:tblGrid>
              <a:tr h="616119">
                <a:tc>
                  <a:txBody>
                    <a:bodyPr/>
                    <a:lstStyle/>
                    <a:p>
                      <a:pPr>
                        <a:buNone/>
                      </a:pPr>
                      <a:r>
                        <a:rPr lang="en-IE" sz="2400" b="1" dirty="0">
                          <a:solidFill>
                            <a:schemeClr val="bg1"/>
                          </a:solidFill>
                        </a:rPr>
                        <a:t>6. Gestione dei rischi</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Preparati a cancellazioni</a:t>
                      </a:r>
                      <a:r>
                        <a:rPr lang="en-US" sz="2400" dirty="0">
                          <a:solidFill>
                            <a:srgbClr val="595959"/>
                          </a:solidFill>
                        </a:rPr>
                        <a:t>, eventi naturali, attività della concorrenza o modifiche normative.</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Stipulate un'assicurazione contro l'interruzione dell'attività; create un piano di marketing di riserva e prezzi flessibili.</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Se un'alluvione costringe a una chiusura temporanea, l'assicurazione copre il mancato guadagno e i costi di pulizia.</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221783"/>
                  </a:ext>
                </a:extLst>
              </a:tr>
            </a:tbl>
          </a:graphicData>
        </a:graphic>
      </p:graphicFrame>
    </p:spTree>
    <p:extLst>
      <p:ext uri="{BB962C8B-B14F-4D97-AF65-F5344CB8AC3E}">
        <p14:creationId xmlns:p14="http://schemas.microsoft.com/office/powerpoint/2010/main" val="3500163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B9B4D-3349-506E-5566-9474D1D6842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B1E96B1-C78A-01B5-A5F8-E843ADCFEFE9}"/>
              </a:ext>
            </a:extLst>
          </p:cNvPr>
          <p:cNvSpPr>
            <a:spLocks noGrp="1"/>
          </p:cNvSpPr>
          <p:nvPr>
            <p:ph type="body" sz="quarter" idx="16"/>
          </p:nvPr>
        </p:nvSpPr>
        <p:spPr>
          <a:xfrm>
            <a:off x="276225" y="236702"/>
            <a:ext cx="11024802" cy="803654"/>
          </a:xfrm>
        </p:spPr>
        <p:txBody>
          <a:bodyPr/>
          <a:lstStyle/>
          <a:p>
            <a:r>
              <a:rPr lang="en-US" dirty="0">
                <a:solidFill>
                  <a:srgbClr val="E96751"/>
                </a:solidFill>
              </a:rPr>
              <a:t>Come </a:t>
            </a:r>
            <a:r>
              <a:rPr lang="en-US" b="0" dirty="0"/>
              <a:t>pianificare la prevenzione e la resilienza </a:t>
            </a:r>
            <a:r>
              <a:rPr lang="en-US" b="0" dirty="0">
                <a:solidFill>
                  <a:srgbClr val="E96751"/>
                </a:solidFill>
              </a:rPr>
              <a:t>(con esempi)</a:t>
            </a:r>
            <a:r>
              <a:rPr lang="en-US" b="0" dirty="0"/>
              <a:t> </a:t>
            </a:r>
            <a:endParaRPr lang="en-IE" b="0" dirty="0"/>
          </a:p>
        </p:txBody>
      </p:sp>
      <p:graphicFrame>
        <p:nvGraphicFramePr>
          <p:cNvPr id="5" name="Table 4">
            <a:extLst>
              <a:ext uri="{FF2B5EF4-FFF2-40B4-BE49-F238E27FC236}">
                <a16:creationId xmlns:a16="http://schemas.microsoft.com/office/drawing/2014/main" id="{D2754E70-566E-8C7B-7FBA-96C0F68B1FA6}"/>
              </a:ext>
            </a:extLst>
          </p:cNvPr>
          <p:cNvGraphicFramePr>
            <a:graphicFrameLocks noGrp="1"/>
          </p:cNvGraphicFramePr>
          <p:nvPr>
            <p:extLst>
              <p:ext uri="{D42A27DB-BD31-4B8C-83A1-F6EECF244321}">
                <p14:modId xmlns:p14="http://schemas.microsoft.com/office/powerpoint/2010/main" val="7048540"/>
              </p:ext>
            </p:extLst>
          </p:nvPr>
        </p:nvGraphicFramePr>
        <p:xfrm>
          <a:off x="276225" y="944340"/>
          <a:ext cx="11541727" cy="4100376"/>
        </p:xfrm>
        <a:graphic>
          <a:graphicData uri="http://schemas.openxmlformats.org/drawingml/2006/table">
            <a:tbl>
              <a:tblPr/>
              <a:tblGrid>
                <a:gridCol w="2620795">
                  <a:extLst>
                    <a:ext uri="{9D8B030D-6E8A-4147-A177-3AD203B41FA5}">
                      <a16:colId xmlns:a16="http://schemas.microsoft.com/office/drawing/2014/main" val="3799786845"/>
                    </a:ext>
                  </a:extLst>
                </a:gridCol>
                <a:gridCol w="3150068">
                  <a:extLst>
                    <a:ext uri="{9D8B030D-6E8A-4147-A177-3AD203B41FA5}">
                      <a16:colId xmlns:a16="http://schemas.microsoft.com/office/drawing/2014/main" val="4075743455"/>
                    </a:ext>
                  </a:extLst>
                </a:gridCol>
                <a:gridCol w="2885432">
                  <a:extLst>
                    <a:ext uri="{9D8B030D-6E8A-4147-A177-3AD203B41FA5}">
                      <a16:colId xmlns:a16="http://schemas.microsoft.com/office/drawing/2014/main" val="4187653749"/>
                    </a:ext>
                  </a:extLst>
                </a:gridCol>
                <a:gridCol w="2885432">
                  <a:extLst>
                    <a:ext uri="{9D8B030D-6E8A-4147-A177-3AD203B41FA5}">
                      <a16:colId xmlns:a16="http://schemas.microsoft.com/office/drawing/2014/main" val="1237892785"/>
                    </a:ext>
                  </a:extLst>
                </a:gridCol>
              </a:tblGrid>
              <a:tr h="154030">
                <a:tc>
                  <a:txBody>
                    <a:bodyPr/>
                    <a:lstStyle/>
                    <a:p>
                      <a:pPr>
                        <a:buNone/>
                      </a:pPr>
                      <a:r>
                        <a:rPr lang="en-IE" sz="2400" b="1" dirty="0">
                          <a:solidFill>
                            <a:schemeClr val="bg1"/>
                          </a:solidFill>
                        </a:rPr>
                        <a:t>Strategia</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Descrizione</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Strategia</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Esempio</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22037076"/>
                  </a:ext>
                </a:extLst>
              </a:tr>
              <a:tr h="616119">
                <a:tc>
                  <a:txBody>
                    <a:bodyPr/>
                    <a:lstStyle/>
                    <a:p>
                      <a:pPr>
                        <a:buNone/>
                      </a:pPr>
                      <a:r>
                        <a:rPr lang="en-IE" sz="2400" b="1" dirty="0">
                          <a:solidFill>
                            <a:schemeClr val="bg1"/>
                          </a:solidFill>
                        </a:rPr>
                        <a:t>7. Mappatura degli obiettivi a lungo termine</a:t>
                      </a:r>
                      <a:endParaRPr lang="en-IE" sz="24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Definisci la tua visione a 3-5-10 anni</a:t>
                      </a:r>
                      <a:r>
                        <a:rPr lang="en-US" sz="2400" dirty="0">
                          <a:solidFill>
                            <a:srgbClr val="595959"/>
                          </a:solidFill>
                        </a:rPr>
                        <a:t>: stile di vita, dimensioni o piano di uscita.</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Utilizza gli obiettivi SMART per pianificare le tappe fondamentali della crescita e rivedere regolarmente i progressi compiuti.</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dirty="0">
                          <a:solidFill>
                            <a:srgbClr val="595959"/>
                          </a:solidFill>
                        </a:rPr>
                        <a:t>Obiettivo a 3 anni: aggiungere 2 pod glamping. Obiettivo a 5 anni: diventare completamente indipendenti dalla rete elettrica. Obiettivo a 10 anni: vendere o concedere in licenza il marchio.</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225178"/>
                  </a:ext>
                </a:extLst>
              </a:tr>
            </a:tbl>
          </a:graphicData>
        </a:graphic>
      </p:graphicFrame>
    </p:spTree>
    <p:extLst>
      <p:ext uri="{BB962C8B-B14F-4D97-AF65-F5344CB8AC3E}">
        <p14:creationId xmlns:p14="http://schemas.microsoft.com/office/powerpoint/2010/main" val="42877981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B3DE6-FE9B-93BB-1EB5-15F89134F36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75E9D11-1FC3-D0E4-6FD0-E4D5B3975659}"/>
              </a:ext>
            </a:extLst>
          </p:cNvPr>
          <p:cNvSpPr>
            <a:spLocks noGrp="1"/>
          </p:cNvSpPr>
          <p:nvPr>
            <p:ph type="body" sz="quarter" idx="16"/>
          </p:nvPr>
        </p:nvSpPr>
        <p:spPr>
          <a:xfrm>
            <a:off x="471494" y="2472714"/>
            <a:ext cx="6010480" cy="3066422"/>
          </a:xfrm>
        </p:spPr>
        <p:txBody>
          <a:bodyPr>
            <a:normAutofit/>
          </a:bodyPr>
          <a:lstStyle/>
          <a:p>
            <a:r>
              <a:rPr lang="en-US" sz="4400" dirty="0"/>
              <a:t>Il valore della prevenzione e della </a:t>
            </a:r>
            <a:r>
              <a:rPr lang="en-US" sz="4000" dirty="0"/>
              <a:t>mitigazione</a:t>
            </a:r>
            <a:r>
              <a:rPr lang="en-US" sz="4400" dirty="0"/>
              <a:t> dei rischi e dei problemi</a:t>
            </a:r>
          </a:p>
          <a:p>
            <a:endParaRPr lang="en-IE" sz="4400" dirty="0"/>
          </a:p>
        </p:txBody>
      </p:sp>
      <p:sp>
        <p:nvSpPr>
          <p:cNvPr id="7" name="Text Placeholder 6">
            <a:extLst>
              <a:ext uri="{FF2B5EF4-FFF2-40B4-BE49-F238E27FC236}">
                <a16:creationId xmlns:a16="http://schemas.microsoft.com/office/drawing/2014/main" id="{D54087C0-89C0-CC41-8196-082402423005}"/>
              </a:ext>
            </a:extLst>
          </p:cNvPr>
          <p:cNvSpPr>
            <a:spLocks noGrp="1"/>
          </p:cNvSpPr>
          <p:nvPr>
            <p:ph type="body" sz="quarter" idx="65"/>
          </p:nvPr>
        </p:nvSpPr>
        <p:spPr/>
        <p:txBody>
          <a:bodyPr/>
          <a:lstStyle/>
          <a:p>
            <a:r>
              <a:rPr lang="en-US" dirty="0"/>
              <a:t>Chiesa </a:t>
            </a:r>
            <a:r>
              <a:rPr lang="en-US" dirty="0" err="1"/>
              <a:t>di Blönduós</a:t>
            </a:r>
            <a:r>
              <a:rPr lang="en-US" dirty="0"/>
              <a:t>, Islanda</a:t>
            </a:r>
            <a:endParaRPr lang="en-IE" dirty="0"/>
          </a:p>
        </p:txBody>
      </p:sp>
      <p:pic>
        <p:nvPicPr>
          <p:cNvPr id="8" name="Picture Placeholder 7">
            <a:extLst>
              <a:ext uri="{FF2B5EF4-FFF2-40B4-BE49-F238E27FC236}">
                <a16:creationId xmlns:a16="http://schemas.microsoft.com/office/drawing/2014/main" id="{4FA268D0-728A-9E86-4E82-28418FDF8E6F}"/>
              </a:ext>
            </a:extLst>
          </p:cNvPr>
          <p:cNvPicPr>
            <a:picLocks noGrp="1" noChangeAspect="1"/>
          </p:cNvPicPr>
          <p:nvPr>
            <p:ph type="pic" sz="quarter" idx="19"/>
          </p:nvPr>
        </p:nvPicPr>
        <p:blipFill>
          <a:blip r:embed="rId2"/>
          <a:srcRect l="9508" r="9508"/>
          <a:stretch>
            <a:fillRect/>
          </a:stretch>
        </p:blipFill>
        <p:spPr/>
      </p:pic>
    </p:spTree>
    <p:extLst>
      <p:ext uri="{BB962C8B-B14F-4D97-AF65-F5344CB8AC3E}">
        <p14:creationId xmlns:p14="http://schemas.microsoft.com/office/powerpoint/2010/main" val="13037598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9F3137-7AAB-52FB-AAEF-D0B36671B35C}"/>
              </a:ext>
            </a:extLst>
          </p:cNvPr>
          <p:cNvSpPr>
            <a:spLocks noGrp="1"/>
          </p:cNvSpPr>
          <p:nvPr>
            <p:ph type="body" sz="quarter" idx="16"/>
          </p:nvPr>
        </p:nvSpPr>
        <p:spPr>
          <a:xfrm>
            <a:off x="521956" y="268183"/>
            <a:ext cx="10614687" cy="803654"/>
          </a:xfrm>
        </p:spPr>
        <p:txBody>
          <a:bodyPr/>
          <a:lstStyle/>
          <a:p>
            <a:r>
              <a:rPr lang="en-US" sz="3000" dirty="0">
                <a:solidFill>
                  <a:srgbClr val="E96751"/>
                </a:solidFill>
              </a:rPr>
              <a:t>Il valore </a:t>
            </a:r>
            <a:r>
              <a:rPr lang="en-US" sz="3000" b="0" dirty="0"/>
              <a:t>della prevenzione e della mitigazione dei rischi e dei problemi</a:t>
            </a:r>
            <a:endParaRPr lang="en-IE" sz="3000" dirty="0"/>
          </a:p>
          <a:p>
            <a:endParaRPr lang="en-IE" sz="3000" dirty="0"/>
          </a:p>
        </p:txBody>
      </p:sp>
      <p:graphicFrame>
        <p:nvGraphicFramePr>
          <p:cNvPr id="5" name="Table 4">
            <a:extLst>
              <a:ext uri="{FF2B5EF4-FFF2-40B4-BE49-F238E27FC236}">
                <a16:creationId xmlns:a16="http://schemas.microsoft.com/office/drawing/2014/main" id="{9892BD42-DFDF-DE3F-597D-8D5008F5BA38}"/>
              </a:ext>
            </a:extLst>
          </p:cNvPr>
          <p:cNvGraphicFramePr>
            <a:graphicFrameLocks noGrp="1"/>
          </p:cNvGraphicFramePr>
          <p:nvPr>
            <p:extLst>
              <p:ext uri="{D42A27DB-BD31-4B8C-83A1-F6EECF244321}">
                <p14:modId xmlns:p14="http://schemas.microsoft.com/office/powerpoint/2010/main" val="2423224421"/>
              </p:ext>
            </p:extLst>
          </p:nvPr>
        </p:nvGraphicFramePr>
        <p:xfrm>
          <a:off x="521955" y="914079"/>
          <a:ext cx="11503467" cy="6845810"/>
        </p:xfrm>
        <a:graphic>
          <a:graphicData uri="http://schemas.openxmlformats.org/drawingml/2006/table">
            <a:tbl>
              <a:tblPr/>
              <a:tblGrid>
                <a:gridCol w="3115735">
                  <a:extLst>
                    <a:ext uri="{9D8B030D-6E8A-4147-A177-3AD203B41FA5}">
                      <a16:colId xmlns:a16="http://schemas.microsoft.com/office/drawing/2014/main" val="2027378175"/>
                    </a:ext>
                  </a:extLst>
                </a:gridCol>
                <a:gridCol w="4215137">
                  <a:extLst>
                    <a:ext uri="{9D8B030D-6E8A-4147-A177-3AD203B41FA5}">
                      <a16:colId xmlns:a16="http://schemas.microsoft.com/office/drawing/2014/main" val="2505188577"/>
                    </a:ext>
                  </a:extLst>
                </a:gridCol>
                <a:gridCol w="4172595">
                  <a:extLst>
                    <a:ext uri="{9D8B030D-6E8A-4147-A177-3AD203B41FA5}">
                      <a16:colId xmlns:a16="http://schemas.microsoft.com/office/drawing/2014/main" val="1215069977"/>
                    </a:ext>
                  </a:extLst>
                </a:gridCol>
              </a:tblGrid>
              <a:tr h="209703">
                <a:tc>
                  <a:txBody>
                    <a:bodyPr/>
                    <a:lstStyle/>
                    <a:p>
                      <a:pPr>
                        <a:buNone/>
                      </a:pPr>
                      <a:r>
                        <a:rPr lang="en-IE" sz="2400" b="1" dirty="0">
                          <a:solidFill>
                            <a:schemeClr val="bg1"/>
                          </a:solidFill>
                        </a:rPr>
                        <a:t>Strategia</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Problema/rischio affrontato</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2400" b="1" dirty="0">
                          <a:solidFill>
                            <a:schemeClr val="bg1"/>
                          </a:solidFill>
                        </a:rPr>
                        <a:t>Cosa previene o mitiga</a:t>
                      </a:r>
                      <a:endParaRPr lang="en-US"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82668820"/>
                  </a:ext>
                </a:extLst>
              </a:tr>
              <a:tr h="524258">
                <a:tc>
                  <a:txBody>
                    <a:bodyPr/>
                    <a:lstStyle/>
                    <a:p>
                      <a:pPr>
                        <a:buNone/>
                      </a:pPr>
                      <a:r>
                        <a:rPr lang="en-IE" sz="2400" b="1" dirty="0">
                          <a:solidFill>
                            <a:schemeClr val="bg1"/>
                          </a:solidFill>
                        </a:rPr>
                        <a:t>1. Costituire riserve di liquidità</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Spese impreviste </a:t>
                      </a:r>
                      <a:r>
                        <a:rPr lang="en-US" sz="2400" dirty="0">
                          <a:solidFill>
                            <a:srgbClr val="595959"/>
                          </a:solidFill>
                        </a:rPr>
                        <a:t>(ad es. guasto alla caldaia), cali stagionali o riparazioni di emergenza.</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b="1" dirty="0">
                          <a:solidFill>
                            <a:srgbClr val="595959"/>
                          </a:solidFill>
                        </a:rPr>
                        <a:t>Previene l'interruzione dell'attività</a:t>
                      </a:r>
                      <a:r>
                        <a:rPr lang="en-US" sz="2400" dirty="0">
                          <a:solidFill>
                            <a:srgbClr val="595959"/>
                          </a:solidFill>
                        </a:rPr>
                        <a:t>, prestiti dettati dal panico o chiusure forzate dovute alla mancanza di fondi.</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652669"/>
                  </a:ext>
                </a:extLst>
              </a:tr>
              <a:tr h="524258">
                <a:tc>
                  <a:txBody>
                    <a:bodyPr/>
                    <a:lstStyle/>
                    <a:p>
                      <a:pPr>
                        <a:buNone/>
                      </a:pPr>
                      <a:r>
                        <a:rPr lang="en-IE" sz="2400" b="1" dirty="0">
                          <a:solidFill>
                            <a:schemeClr val="bg1"/>
                          </a:solidFill>
                        </a:rPr>
                        <a:t>2. Pianificazione dei reinvestimenti</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Stagnazione dell'attività, </a:t>
                      </a:r>
                      <a:r>
                        <a:rPr lang="en-US" sz="2400" dirty="0">
                          <a:solidFill>
                            <a:srgbClr val="595959"/>
                          </a:solidFill>
                        </a:rPr>
                        <a:t>usura, servizi obsoleti, scarsa esperienza degli ospiti.</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b="1" dirty="0">
                          <a:solidFill>
                            <a:srgbClr val="595959"/>
                          </a:solidFill>
                        </a:rPr>
                        <a:t>Garantisce la soddisfazione continua degli ospiti</a:t>
                      </a:r>
                      <a:r>
                        <a:rPr lang="en-US" sz="2400" dirty="0">
                          <a:solidFill>
                            <a:srgbClr val="595959"/>
                          </a:solidFill>
                        </a:rPr>
                        <a:t>, migliora le recensioni e mantiene competitiva la vostra offerta.</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5575958"/>
                  </a:ext>
                </a:extLst>
              </a:tr>
              <a:tr h="681535">
                <a:tc>
                  <a:txBody>
                    <a:bodyPr/>
                    <a:lstStyle/>
                    <a:p>
                      <a:pPr>
                        <a:buNone/>
                      </a:pPr>
                      <a:r>
                        <a:rPr lang="en-US" sz="2400" b="1" dirty="0">
                          <a:solidFill>
                            <a:schemeClr val="bg1"/>
                          </a:solidFill>
                        </a:rPr>
                        <a:t>3. Adeguamento all'inflazione e ai costi</a:t>
                      </a:r>
                      <a:endParaRPr lang="en-US"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Aumento dei costi, </a:t>
                      </a:r>
                      <a:r>
                        <a:rPr lang="en-US" sz="2400" b="0" dirty="0">
                          <a:solidFill>
                            <a:srgbClr val="595959"/>
                          </a:solidFill>
                        </a:rPr>
                        <a:t>ad esempio dei fornitori, dell'energia e </a:t>
                      </a:r>
                      <a:r>
                        <a:rPr lang="en-US" sz="2400" dirty="0">
                          <a:solidFill>
                            <a:srgbClr val="595959"/>
                          </a:solidFill>
                        </a:rPr>
                        <a:t>della</a:t>
                      </a:r>
                      <a:r>
                        <a:rPr lang="en-US" sz="2400" b="0" dirty="0" err="1">
                          <a:solidFill>
                            <a:srgbClr val="595959"/>
                          </a:solidFill>
                        </a:rPr>
                        <a:t> manodopera</a:t>
                      </a:r>
                      <a:r>
                        <a:rPr lang="en-US" sz="2400" b="0" dirty="0">
                          <a:solidFill>
                            <a:srgbClr val="595959"/>
                          </a:solidFill>
                        </a:rPr>
                        <a:t>, </a:t>
                      </a:r>
                      <a:r>
                        <a:rPr lang="en-US" sz="2400" dirty="0">
                          <a:solidFill>
                            <a:srgbClr val="595959"/>
                          </a:solidFill>
                        </a:rPr>
                        <a:t>che intaccano i profitti se i prezzi non vengono aggiornati.</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b="1" dirty="0">
                          <a:solidFill>
                            <a:srgbClr val="595959"/>
                          </a:solidFill>
                        </a:rPr>
                        <a:t>Protegge i tuoi margini di profitto </a:t>
                      </a:r>
                      <a:r>
                        <a:rPr lang="en-US" sz="2400" dirty="0">
                          <a:solidFill>
                            <a:srgbClr val="595959"/>
                          </a:solidFill>
                        </a:rPr>
                        <a:t>e garantisce la redditività a lungo termine mantenendo i prezzi in linea con i costi reali.</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7650745"/>
                  </a:ext>
                </a:extLst>
              </a:tr>
              <a:tr h="524258">
                <a:tc>
                  <a:txBody>
                    <a:bodyPr/>
                    <a:lstStyle/>
                    <a:p>
                      <a:pPr>
                        <a:buNone/>
                      </a:pPr>
                      <a:r>
                        <a:rPr lang="en-IE" sz="2400" b="1" dirty="0">
                          <a:solidFill>
                            <a:schemeClr val="bg1"/>
                          </a:solidFill>
                        </a:rPr>
                        <a:t>4. Monitoraggio della salute finanziaria</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Deriva aziendale</a:t>
                      </a:r>
                      <a:r>
                        <a:rPr lang="en-US" sz="2400" dirty="0">
                          <a:solidFill>
                            <a:srgbClr val="595959"/>
                          </a:solidFill>
                        </a:rPr>
                        <a:t>: operare senza chiarezza su prestazioni, costi o redditività.</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b="1" dirty="0">
                          <a:solidFill>
                            <a:srgbClr val="595959"/>
                          </a:solidFill>
                        </a:rPr>
                        <a:t>Sistema di allerta precoce per problemi di flusso di cassa</a:t>
                      </a:r>
                      <a:r>
                        <a:rPr lang="en-US" sz="2400" dirty="0">
                          <a:solidFill>
                            <a:srgbClr val="595959"/>
                          </a:solidFill>
                        </a:rPr>
                        <a:t>, decisioni di prezzo errate o debiti insostenibili.</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3324453"/>
                  </a:ext>
                </a:extLst>
              </a:tr>
            </a:tbl>
          </a:graphicData>
        </a:graphic>
      </p:graphicFrame>
    </p:spTree>
    <p:extLst>
      <p:ext uri="{BB962C8B-B14F-4D97-AF65-F5344CB8AC3E}">
        <p14:creationId xmlns:p14="http://schemas.microsoft.com/office/powerpoint/2010/main" val="6574503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4921E-2B9E-BB6E-837C-2EEA65D4D6D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E0721C4-4748-1F85-F375-69E69C0DC728}"/>
              </a:ext>
            </a:extLst>
          </p:cNvPr>
          <p:cNvSpPr>
            <a:spLocks noGrp="1"/>
          </p:cNvSpPr>
          <p:nvPr>
            <p:ph type="body" sz="quarter" idx="16"/>
          </p:nvPr>
        </p:nvSpPr>
        <p:spPr>
          <a:xfrm>
            <a:off x="521956" y="359776"/>
            <a:ext cx="10614687" cy="803654"/>
          </a:xfrm>
        </p:spPr>
        <p:txBody>
          <a:bodyPr/>
          <a:lstStyle/>
          <a:p>
            <a:r>
              <a:rPr lang="en-US" sz="3000" dirty="0">
                <a:solidFill>
                  <a:srgbClr val="E96751"/>
                </a:solidFill>
              </a:rPr>
              <a:t>Il valore </a:t>
            </a:r>
            <a:r>
              <a:rPr lang="en-US" sz="3000" b="0" dirty="0"/>
              <a:t>della prevenzione e della mitigazione dei rischi e dei problemi</a:t>
            </a:r>
            <a:endParaRPr lang="en-IE" sz="3000" dirty="0"/>
          </a:p>
          <a:p>
            <a:endParaRPr lang="en-IE" sz="3000" dirty="0"/>
          </a:p>
        </p:txBody>
      </p:sp>
      <p:graphicFrame>
        <p:nvGraphicFramePr>
          <p:cNvPr id="5" name="Table 4">
            <a:extLst>
              <a:ext uri="{FF2B5EF4-FFF2-40B4-BE49-F238E27FC236}">
                <a16:creationId xmlns:a16="http://schemas.microsoft.com/office/drawing/2014/main" id="{9BBD4759-DC81-CB9E-0780-81B53310A4F0}"/>
              </a:ext>
            </a:extLst>
          </p:cNvPr>
          <p:cNvGraphicFramePr>
            <a:graphicFrameLocks noGrp="1"/>
          </p:cNvGraphicFramePr>
          <p:nvPr>
            <p:extLst>
              <p:ext uri="{D42A27DB-BD31-4B8C-83A1-F6EECF244321}">
                <p14:modId xmlns:p14="http://schemas.microsoft.com/office/powerpoint/2010/main" val="914097479"/>
              </p:ext>
            </p:extLst>
          </p:nvPr>
        </p:nvGraphicFramePr>
        <p:xfrm>
          <a:off x="521956" y="1052303"/>
          <a:ext cx="11260470" cy="5696104"/>
        </p:xfrm>
        <a:graphic>
          <a:graphicData uri="http://schemas.openxmlformats.org/drawingml/2006/table">
            <a:tbl>
              <a:tblPr/>
              <a:tblGrid>
                <a:gridCol w="3049919">
                  <a:extLst>
                    <a:ext uri="{9D8B030D-6E8A-4147-A177-3AD203B41FA5}">
                      <a16:colId xmlns:a16="http://schemas.microsoft.com/office/drawing/2014/main" val="2027378175"/>
                    </a:ext>
                  </a:extLst>
                </a:gridCol>
                <a:gridCol w="4229100">
                  <a:extLst>
                    <a:ext uri="{9D8B030D-6E8A-4147-A177-3AD203B41FA5}">
                      <a16:colId xmlns:a16="http://schemas.microsoft.com/office/drawing/2014/main" val="2505188577"/>
                    </a:ext>
                  </a:extLst>
                </a:gridCol>
                <a:gridCol w="3981451">
                  <a:extLst>
                    <a:ext uri="{9D8B030D-6E8A-4147-A177-3AD203B41FA5}">
                      <a16:colId xmlns:a16="http://schemas.microsoft.com/office/drawing/2014/main" val="1215069977"/>
                    </a:ext>
                  </a:extLst>
                </a:gridCol>
              </a:tblGrid>
              <a:tr h="209703">
                <a:tc>
                  <a:txBody>
                    <a:bodyPr/>
                    <a:lstStyle/>
                    <a:p>
                      <a:pPr>
                        <a:buNone/>
                      </a:pPr>
                      <a:r>
                        <a:rPr lang="en-IE" sz="2400" b="1" dirty="0">
                          <a:solidFill>
                            <a:schemeClr val="bg1"/>
                          </a:solidFill>
                        </a:rPr>
                        <a:t>Strategia</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400" b="1" dirty="0">
                          <a:solidFill>
                            <a:schemeClr val="bg1"/>
                          </a:solidFill>
                        </a:rPr>
                        <a:t>Problema/rischio affrontato</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2400" b="1" dirty="0">
                          <a:solidFill>
                            <a:schemeClr val="bg1"/>
                          </a:solidFill>
                        </a:rPr>
                        <a:t>Cosa previene o mitiga</a:t>
                      </a:r>
                      <a:endParaRPr lang="en-US"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82668820"/>
                  </a:ext>
                </a:extLst>
              </a:tr>
              <a:tr h="681535">
                <a:tc>
                  <a:txBody>
                    <a:bodyPr/>
                    <a:lstStyle/>
                    <a:p>
                      <a:pPr>
                        <a:buNone/>
                      </a:pPr>
                      <a:r>
                        <a:rPr lang="en-IE" sz="2400" b="1" dirty="0">
                          <a:solidFill>
                            <a:schemeClr val="bg1"/>
                          </a:solidFill>
                        </a:rPr>
                        <a:t>5. Diversificazione dei flussi di entrate</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Eccessiva dipendenza dalle prenotazioni</a:t>
                      </a:r>
                      <a:r>
                        <a:rPr lang="en-US" sz="2400" dirty="0">
                          <a:solidFill>
                            <a:srgbClr val="595959"/>
                          </a:solidFill>
                        </a:rPr>
                        <a:t>: se le prenotazioni rallentano, le entrate crollano.</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b="1" dirty="0">
                          <a:solidFill>
                            <a:srgbClr val="595959"/>
                          </a:solidFill>
                        </a:rPr>
                        <a:t>Distribuisce il rischio </a:t>
                      </a:r>
                      <a:r>
                        <a:rPr lang="en-US" sz="2400" dirty="0">
                          <a:solidFill>
                            <a:srgbClr val="595959"/>
                          </a:solidFill>
                        </a:rPr>
                        <a:t>su più fonti di reddito, aumentando la resilienza durante le stagioni basse o i cambiamenti della domanda.</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6000447"/>
                  </a:ext>
                </a:extLst>
              </a:tr>
              <a:tr h="524258">
                <a:tc>
                  <a:txBody>
                    <a:bodyPr/>
                    <a:lstStyle/>
                    <a:p>
                      <a:pPr>
                        <a:buNone/>
                      </a:pPr>
                      <a:r>
                        <a:rPr lang="en-IE" sz="2400" b="1" dirty="0">
                          <a:solidFill>
                            <a:schemeClr val="bg1"/>
                          </a:solidFill>
                        </a:rPr>
                        <a:t>6. Gestione del rischio</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Incertezza</a:t>
                      </a:r>
                      <a:r>
                        <a:rPr lang="en-US" sz="2400" dirty="0">
                          <a:solidFill>
                            <a:srgbClr val="595959"/>
                          </a:solidFill>
                        </a:rPr>
                        <a:t>: cancellazioni, pandemie, apertura di nuovi concorrenti, nuove tasse, impatti climatici.</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b="1" dirty="0">
                          <a:solidFill>
                            <a:srgbClr val="595959"/>
                          </a:solidFill>
                        </a:rPr>
                        <a:t>Aiuta ad assorbire gli shock</a:t>
                      </a:r>
                      <a:r>
                        <a:rPr lang="en-US" sz="2400" dirty="0">
                          <a:solidFill>
                            <a:srgbClr val="595959"/>
                          </a:solidFill>
                        </a:rPr>
                        <a:t>, ad adattarsi ai cambiamenti e a ridurre la vulnerabilità alle perturbazioni esterne.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5139262"/>
                  </a:ext>
                </a:extLst>
              </a:tr>
              <a:tr h="681535">
                <a:tc>
                  <a:txBody>
                    <a:bodyPr/>
                    <a:lstStyle/>
                    <a:p>
                      <a:pPr>
                        <a:buNone/>
                      </a:pPr>
                      <a:r>
                        <a:rPr lang="en-IE" sz="2400" b="1" dirty="0">
                          <a:solidFill>
                            <a:schemeClr val="bg1"/>
                          </a:solidFill>
                        </a:rPr>
                        <a:t>7. Definizione degli obiettivi a lungo termine</a:t>
                      </a:r>
                      <a:endParaRPr lang="en-IE" sz="24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400" b="1" dirty="0">
                          <a:solidFill>
                            <a:srgbClr val="595959"/>
                          </a:solidFill>
                        </a:rPr>
                        <a:t>Mancanza di direzione</a:t>
                      </a:r>
                      <a:r>
                        <a:rPr lang="en-US" sz="2400" dirty="0">
                          <a:solidFill>
                            <a:srgbClr val="595959"/>
                          </a:solidFill>
                        </a:rPr>
                        <a:t>: nessun percorso di crescita, scopo poco chiaro, nessun piano di espansione o di uscita.</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400" b="1" dirty="0">
                          <a:solidFill>
                            <a:srgbClr val="595959"/>
                          </a:solidFill>
                        </a:rPr>
                        <a:t>Aiuta a rimanere concentrati</a:t>
                      </a:r>
                      <a:r>
                        <a:rPr lang="en-US" sz="2400" dirty="0">
                          <a:solidFill>
                            <a:srgbClr val="595959"/>
                          </a:solidFill>
                        </a:rPr>
                        <a:t>, a prendere decisioni intenzionali e a crescere in linea con i propri valori personali e aziendali.</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020502"/>
                  </a:ext>
                </a:extLst>
              </a:tr>
            </a:tbl>
          </a:graphicData>
        </a:graphic>
      </p:graphicFrame>
    </p:spTree>
    <p:extLst>
      <p:ext uri="{BB962C8B-B14F-4D97-AF65-F5344CB8AC3E}">
        <p14:creationId xmlns:p14="http://schemas.microsoft.com/office/powerpoint/2010/main" val="1464823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E4B90-255E-4DB8-43C2-5B8703CAF72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6608E98-1C6E-4A7F-94FD-C5A17B81F48B}"/>
              </a:ext>
            </a:extLst>
          </p:cNvPr>
          <p:cNvSpPr>
            <a:spLocks noGrp="1"/>
          </p:cNvSpPr>
          <p:nvPr>
            <p:ph type="body" sz="quarter" idx="28"/>
          </p:nvPr>
        </p:nvSpPr>
        <p:spPr>
          <a:xfrm>
            <a:off x="474145" y="1261042"/>
            <a:ext cx="5427088" cy="4671588"/>
          </a:xfrm>
        </p:spPr>
        <p:txBody>
          <a:bodyPr/>
          <a:lstStyle/>
          <a:p>
            <a:pPr marL="0" indent="0">
              <a:spcAft>
                <a:spcPts val="600"/>
              </a:spcAft>
            </a:pPr>
            <a:r>
              <a:rPr lang="en-US" sz="2000" b="1" i="1" dirty="0"/>
              <a:t>Ti aiuta a gestire i rischi e a prepararti agli scenari migliori, a quelli previsti e a quelli peggiori. </a:t>
            </a:r>
            <a:r>
              <a:rPr lang="en-US" sz="2000" dirty="0"/>
              <a:t>La gestione del rischio non significa temere gli scenari peggiori, ma costruire fiducia. Anticipando ciò che potrebbe andare storto, sarai meglio attrezzato per prevenire le interruzioni o riprenderti più rapidamente quando si presentano delle sfide. L'obiettivo finale è la resilienza. Con piani di emergenza chiari, ridurrai lo stress, prenderai decisioni più rapide e manterrai la salute e la stabilità finanziaria, anche in tempi turbolenti. Come dice il proverbio, "Spera per il meglio, preparati al peggio". Impara a utilizzare gli strumenti di prevenzione e mitigazione affinché la tua azienda non solo sopravviva ai momenti difficili, ma ne esca più forte.</a:t>
            </a:r>
            <a:endParaRPr lang="en-IE" sz="2000" dirty="0"/>
          </a:p>
        </p:txBody>
      </p:sp>
      <p:sp>
        <p:nvSpPr>
          <p:cNvPr id="13" name="Text Placeholder 12">
            <a:extLst>
              <a:ext uri="{FF2B5EF4-FFF2-40B4-BE49-F238E27FC236}">
                <a16:creationId xmlns:a16="http://schemas.microsoft.com/office/drawing/2014/main" id="{37380044-7AE0-DAE0-8C30-BCBDEECA12B9}"/>
              </a:ext>
            </a:extLst>
          </p:cNvPr>
          <p:cNvSpPr>
            <a:spLocks noGrp="1"/>
          </p:cNvSpPr>
          <p:nvPr>
            <p:ph type="body" sz="quarter" idx="27"/>
          </p:nvPr>
        </p:nvSpPr>
        <p:spPr>
          <a:xfrm>
            <a:off x="10068" y="341098"/>
            <a:ext cx="5891165" cy="720752"/>
          </a:xfrm>
        </p:spPr>
        <p:txBody>
          <a:bodyPr/>
          <a:lstStyle/>
          <a:p>
            <a:pPr algn="ctr"/>
            <a:r>
              <a:rPr lang="en-US" sz="3000" dirty="0"/>
              <a:t>Gestire i rischi e proteggere la tua attività </a:t>
            </a:r>
          </a:p>
        </p:txBody>
      </p:sp>
      <p:sp>
        <p:nvSpPr>
          <p:cNvPr id="14" name="Text Placeholder 1">
            <a:extLst>
              <a:ext uri="{FF2B5EF4-FFF2-40B4-BE49-F238E27FC236}">
                <a16:creationId xmlns:a16="http://schemas.microsoft.com/office/drawing/2014/main" id="{332FE36B-CA8C-B2E9-2176-DC6E54B5EEC8}"/>
              </a:ext>
            </a:extLst>
          </p:cNvPr>
          <p:cNvSpPr txBox="1">
            <a:spLocks/>
          </p:cNvSpPr>
          <p:nvPr/>
        </p:nvSpPr>
        <p:spPr>
          <a:xfrm>
            <a:off x="5862882" y="1337990"/>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42</a:t>
            </a:r>
          </a:p>
        </p:txBody>
      </p:sp>
      <p:sp>
        <p:nvSpPr>
          <p:cNvPr id="15" name="Text Placeholder 2">
            <a:extLst>
              <a:ext uri="{FF2B5EF4-FFF2-40B4-BE49-F238E27FC236}">
                <a16:creationId xmlns:a16="http://schemas.microsoft.com/office/drawing/2014/main" id="{A88E1CD2-BF59-861B-39C5-7F3D400C8484}"/>
              </a:ext>
            </a:extLst>
          </p:cNvPr>
          <p:cNvSpPr txBox="1">
            <a:spLocks/>
          </p:cNvSpPr>
          <p:nvPr/>
        </p:nvSpPr>
        <p:spPr>
          <a:xfrm>
            <a:off x="6696873" y="1468948"/>
            <a:ext cx="528953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000" b="1" dirty="0">
                <a:solidFill>
                  <a:srgbClr val="595959"/>
                </a:solidFill>
              </a:rPr>
              <a:t>Gestione dei rischi e pianificazione di emergenza</a:t>
            </a:r>
          </a:p>
          <a:p>
            <a:pPr marL="0" indent="0">
              <a:spcBef>
                <a:spcPts val="0"/>
              </a:spcBef>
              <a:buNone/>
            </a:pPr>
            <a:r>
              <a:rPr lang="en-US" sz="1600" i="1" dirty="0">
                <a:solidFill>
                  <a:srgbClr val="595959"/>
                </a:solidFill>
              </a:rPr>
              <a:t>Prepararsi ai "se", agli scenari peggiori, previsti e migliori</a:t>
            </a:r>
          </a:p>
          <a:p>
            <a:pPr marL="0" indent="0">
              <a:spcBef>
                <a:spcPts val="0"/>
              </a:spcBef>
              <a:buFont typeface="Arial" panose="020B0604020202020204" pitchFamily="34" charset="0"/>
              <a:buNone/>
            </a:pPr>
            <a:endParaRPr lang="en-IE" sz="2000" dirty="0">
              <a:solidFill>
                <a:srgbClr val="595959"/>
              </a:solidFill>
            </a:endParaRPr>
          </a:p>
        </p:txBody>
      </p:sp>
      <p:sp>
        <p:nvSpPr>
          <p:cNvPr id="16" name="Text Placeholder 4">
            <a:extLst>
              <a:ext uri="{FF2B5EF4-FFF2-40B4-BE49-F238E27FC236}">
                <a16:creationId xmlns:a16="http://schemas.microsoft.com/office/drawing/2014/main" id="{FE890EEA-4DB7-8BC6-BB07-50FCC487DCB9}"/>
              </a:ext>
            </a:extLst>
          </p:cNvPr>
          <p:cNvSpPr txBox="1">
            <a:spLocks/>
          </p:cNvSpPr>
          <p:nvPr/>
        </p:nvSpPr>
        <p:spPr>
          <a:xfrm>
            <a:off x="5884585" y="2252978"/>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43</a:t>
            </a:r>
          </a:p>
        </p:txBody>
      </p:sp>
      <p:cxnSp>
        <p:nvCxnSpPr>
          <p:cNvPr id="27" name="Straight Connector 26">
            <a:extLst>
              <a:ext uri="{FF2B5EF4-FFF2-40B4-BE49-F238E27FC236}">
                <a16:creationId xmlns:a16="http://schemas.microsoft.com/office/drawing/2014/main" id="{D8FF955C-284C-7882-2977-671E2539A050}"/>
              </a:ext>
            </a:extLst>
          </p:cNvPr>
          <p:cNvCxnSpPr>
            <a:cxnSpLocks/>
          </p:cNvCxnSpPr>
          <p:nvPr/>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A9E1B5C-AD33-F7F0-ED28-436B54F9B2E3}"/>
              </a:ext>
            </a:extLst>
          </p:cNvPr>
          <p:cNvCxnSpPr>
            <a:cxnSpLocks/>
          </p:cNvCxnSpPr>
          <p:nvPr/>
        </p:nvCxnSpPr>
        <p:spPr>
          <a:xfrm flipH="1">
            <a:off x="5862882" y="345376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EC480DD9-CC53-6694-2265-551F6A8C246F}"/>
              </a:ext>
            </a:extLst>
          </p:cNvPr>
          <p:cNvSpPr txBox="1">
            <a:spLocks/>
          </p:cNvSpPr>
          <p:nvPr/>
        </p:nvSpPr>
        <p:spPr>
          <a:xfrm>
            <a:off x="6726340" y="2580525"/>
            <a:ext cx="528953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000" b="1" dirty="0">
                <a:solidFill>
                  <a:srgbClr val="595959"/>
                </a:solidFill>
              </a:rPr>
              <a:t>Rischio e protezione assicurativa</a:t>
            </a:r>
          </a:p>
          <a:p>
            <a:pPr marL="0" indent="0">
              <a:spcBef>
                <a:spcPts val="0"/>
              </a:spcBef>
              <a:buNone/>
            </a:pPr>
            <a:r>
              <a:rPr lang="en-US" sz="1600" i="1" dirty="0">
                <a:solidFill>
                  <a:srgbClr val="595959"/>
                </a:solidFill>
              </a:rPr>
              <a:t>Comprendere i tipi di rischi che potrebbero minacciare la vostra attività e il ruolo dell'assicurazione come rete di sicurezza finanziaria.</a:t>
            </a:r>
          </a:p>
          <a:p>
            <a:pPr marL="0" indent="0">
              <a:spcBef>
                <a:spcPts val="0"/>
              </a:spcBef>
              <a:buFont typeface="Arial" panose="020B0604020202020204" pitchFamily="34" charset="0"/>
              <a:buNone/>
            </a:pPr>
            <a:endParaRPr lang="en-IE" sz="2000" dirty="0">
              <a:solidFill>
                <a:srgbClr val="595959"/>
              </a:solidFill>
            </a:endParaRPr>
          </a:p>
        </p:txBody>
      </p:sp>
      <p:sp>
        <p:nvSpPr>
          <p:cNvPr id="3" name="Text Placeholder 2">
            <a:extLst>
              <a:ext uri="{FF2B5EF4-FFF2-40B4-BE49-F238E27FC236}">
                <a16:creationId xmlns:a16="http://schemas.microsoft.com/office/drawing/2014/main" id="{9A6DF3EB-4BA7-9ADE-2370-E224C3E5180C}"/>
              </a:ext>
            </a:extLst>
          </p:cNvPr>
          <p:cNvSpPr txBox="1">
            <a:spLocks/>
          </p:cNvSpPr>
          <p:nvPr/>
        </p:nvSpPr>
        <p:spPr>
          <a:xfrm>
            <a:off x="6739895" y="3875821"/>
            <a:ext cx="528953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000" b="1" dirty="0">
                <a:solidFill>
                  <a:srgbClr val="595959"/>
                </a:solidFill>
              </a:rPr>
              <a:t>Strategia finanziaria e pianificazione per la stabilità</a:t>
            </a:r>
          </a:p>
          <a:p>
            <a:pPr marL="0" indent="0">
              <a:spcBef>
                <a:spcPts val="0"/>
              </a:spcBef>
              <a:buNone/>
            </a:pPr>
            <a:r>
              <a:rPr lang="en-US" sz="1600" i="1" dirty="0">
                <a:solidFill>
                  <a:srgbClr val="595959"/>
                </a:solidFill>
              </a:rPr>
              <a:t>Crea una strategia finanziaria e implementa misure di prevenzione e mitigazione in modo da poter sopravvivere ai rischi economici e mantenere una salute finanziaria a lungo termine.</a:t>
            </a:r>
          </a:p>
          <a:p>
            <a:pPr marL="0" indent="0">
              <a:spcBef>
                <a:spcPts val="0"/>
              </a:spcBef>
              <a:buFont typeface="Arial" panose="020B0604020202020204" pitchFamily="34" charset="0"/>
              <a:buNone/>
            </a:pPr>
            <a:endParaRPr lang="en-IE" sz="2000" dirty="0">
              <a:solidFill>
                <a:srgbClr val="595959"/>
              </a:solidFill>
            </a:endParaRPr>
          </a:p>
        </p:txBody>
      </p:sp>
      <p:cxnSp>
        <p:nvCxnSpPr>
          <p:cNvPr id="6" name="Straight Connector 5">
            <a:extLst>
              <a:ext uri="{FF2B5EF4-FFF2-40B4-BE49-F238E27FC236}">
                <a16:creationId xmlns:a16="http://schemas.microsoft.com/office/drawing/2014/main" id="{0DC779F7-BB37-DBCB-2F41-A9B9862C4F89}"/>
              </a:ext>
            </a:extLst>
          </p:cNvPr>
          <p:cNvCxnSpPr>
            <a:cxnSpLocks/>
          </p:cNvCxnSpPr>
          <p:nvPr/>
        </p:nvCxnSpPr>
        <p:spPr>
          <a:xfrm flipH="1">
            <a:off x="5901233" y="475447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C455299-BDD9-6669-FB72-8C2C45B586EF}"/>
              </a:ext>
            </a:extLst>
          </p:cNvPr>
          <p:cNvCxnSpPr>
            <a:cxnSpLocks/>
          </p:cNvCxnSpPr>
          <p:nvPr/>
        </p:nvCxnSpPr>
        <p:spPr>
          <a:xfrm flipH="1">
            <a:off x="5901233" y="6328097"/>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DBDB67C4-D248-48CE-DB37-8256A26AE8A8}"/>
              </a:ext>
            </a:extLst>
          </p:cNvPr>
          <p:cNvSpPr txBox="1">
            <a:spLocks/>
          </p:cNvSpPr>
          <p:nvPr/>
        </p:nvSpPr>
        <p:spPr>
          <a:xfrm>
            <a:off x="5862881" y="3698080"/>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44</a:t>
            </a:r>
          </a:p>
        </p:txBody>
      </p:sp>
    </p:spTree>
    <p:extLst>
      <p:ext uri="{BB962C8B-B14F-4D97-AF65-F5344CB8AC3E}">
        <p14:creationId xmlns:p14="http://schemas.microsoft.com/office/powerpoint/2010/main" val="34628014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6819EC-28B4-C44A-ACD4-7D4A814400C9}"/>
              </a:ext>
            </a:extLst>
          </p:cNvPr>
          <p:cNvSpPr>
            <a:spLocks noGrp="1"/>
          </p:cNvSpPr>
          <p:nvPr>
            <p:ph type="body" sz="quarter" idx="18"/>
          </p:nvPr>
        </p:nvSpPr>
        <p:spPr>
          <a:xfrm>
            <a:off x="788657" y="1854177"/>
            <a:ext cx="10614687" cy="3499183"/>
          </a:xfrm>
        </p:spPr>
        <p:txBody>
          <a:bodyPr/>
          <a:lstStyle/>
          <a:p>
            <a:pPr marL="342900" indent="-342900">
              <a:buFont typeface="Wingdings" panose="05000000000000000000" pitchFamily="2" charset="2"/>
              <a:buChar char="v"/>
            </a:pPr>
            <a:r>
              <a:rPr lang="en-US" sz="2800" b="1" dirty="0">
                <a:solidFill>
                  <a:srgbClr val="E96751"/>
                </a:solidFill>
              </a:rPr>
              <a:t>Obiettivo aziendale: </a:t>
            </a:r>
            <a:r>
              <a:rPr lang="en-US" sz="2800" dirty="0"/>
              <a:t>gestire una struttura ricettiva ecologica sostenibile e redditizia con un forte reddito stagionale, reinvestimenti per la crescita e riserve finanziarie per i rischi.</a:t>
            </a:r>
          </a:p>
          <a:p>
            <a:endParaRPr lang="en-US" sz="2800" dirty="0"/>
          </a:p>
          <a:p>
            <a:r>
              <a:rPr lang="en-US" sz="2800" dirty="0"/>
              <a:t>Questa strategia si concentra sul </a:t>
            </a:r>
            <a:r>
              <a:rPr lang="en-US" sz="2800" b="1" dirty="0"/>
              <a:t>bilanciamento tra profitto e scopo</a:t>
            </a:r>
            <a:r>
              <a:rPr lang="en-US" sz="2800" dirty="0"/>
              <a:t>: generare entrate costanti, proteggersi da costi imprevisti e reinvestire in miglioramenti sostenibili che aumentino l'attrattiva per gli ospiti e riducano le spese future.</a:t>
            </a:r>
            <a:endParaRPr lang="en-IE" sz="2800" dirty="0"/>
          </a:p>
        </p:txBody>
      </p:sp>
      <p:sp>
        <p:nvSpPr>
          <p:cNvPr id="3" name="Text Placeholder 2">
            <a:extLst>
              <a:ext uri="{FF2B5EF4-FFF2-40B4-BE49-F238E27FC236}">
                <a16:creationId xmlns:a16="http://schemas.microsoft.com/office/drawing/2014/main" id="{F685EBC4-4E23-CC8B-E5CD-CD20A5125464}"/>
              </a:ext>
            </a:extLst>
          </p:cNvPr>
          <p:cNvSpPr>
            <a:spLocks noGrp="1"/>
          </p:cNvSpPr>
          <p:nvPr>
            <p:ph type="body" sz="quarter" idx="16"/>
          </p:nvPr>
        </p:nvSpPr>
        <p:spPr>
          <a:xfrm>
            <a:off x="788657" y="560552"/>
            <a:ext cx="10614687" cy="803654"/>
          </a:xfrm>
        </p:spPr>
        <p:txBody>
          <a:bodyPr/>
          <a:lstStyle/>
          <a:p>
            <a:r>
              <a:rPr lang="en-US" dirty="0">
                <a:solidFill>
                  <a:srgbClr val="E96751"/>
                </a:solidFill>
              </a:rPr>
              <a:t>Esempio di strategia finanziaria: </a:t>
            </a:r>
            <a:r>
              <a:rPr lang="en-US" dirty="0"/>
              <a:t>Wild Haven Eco-Stay</a:t>
            </a:r>
            <a:endParaRPr lang="en-IE" dirty="0"/>
          </a:p>
          <a:p>
            <a:endParaRPr lang="en-IE" dirty="0"/>
          </a:p>
        </p:txBody>
      </p:sp>
      <p:sp>
        <p:nvSpPr>
          <p:cNvPr id="4" name="Text Placeholder 3">
            <a:extLst>
              <a:ext uri="{FF2B5EF4-FFF2-40B4-BE49-F238E27FC236}">
                <a16:creationId xmlns:a16="http://schemas.microsoft.com/office/drawing/2014/main" id="{1BA6432B-4AB7-BB67-7F1C-90EBCFDB1A49}"/>
              </a:ext>
            </a:extLst>
          </p:cNvPr>
          <p:cNvSpPr>
            <a:spLocks noGrp="1"/>
          </p:cNvSpPr>
          <p:nvPr>
            <p:ph type="body" sz="quarter" idx="19"/>
          </p:nvPr>
        </p:nvSpPr>
        <p:spPr>
          <a:xfrm>
            <a:off x="788656" y="1177194"/>
            <a:ext cx="10614687" cy="803654"/>
          </a:xfrm>
        </p:spPr>
        <p:txBody>
          <a:bodyPr/>
          <a:lstStyle/>
          <a:p>
            <a:r>
              <a:rPr lang="en-IE" b="0" i="1" dirty="0">
                <a:solidFill>
                  <a:srgbClr val="418D8F"/>
                </a:solidFill>
              </a:rPr>
              <a:t>La diapositiva successiva mostra un esempio di strategia</a:t>
            </a:r>
          </a:p>
        </p:txBody>
      </p:sp>
    </p:spTree>
    <p:extLst>
      <p:ext uri="{BB962C8B-B14F-4D97-AF65-F5344CB8AC3E}">
        <p14:creationId xmlns:p14="http://schemas.microsoft.com/office/powerpoint/2010/main" val="36371748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BE1FA-67E7-035E-0424-96D21B72145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65DB923-C882-428C-A4C8-AA0D3F77835E}"/>
              </a:ext>
            </a:extLst>
          </p:cNvPr>
          <p:cNvSpPr>
            <a:spLocks noGrp="1"/>
          </p:cNvSpPr>
          <p:nvPr>
            <p:ph type="body" sz="quarter" idx="16"/>
          </p:nvPr>
        </p:nvSpPr>
        <p:spPr>
          <a:xfrm>
            <a:off x="521956" y="112794"/>
            <a:ext cx="10614687" cy="803654"/>
          </a:xfrm>
        </p:spPr>
        <p:txBody>
          <a:bodyPr/>
          <a:lstStyle/>
          <a:p>
            <a:r>
              <a:rPr lang="en-US" dirty="0">
                <a:solidFill>
                  <a:srgbClr val="E96751"/>
                </a:solidFill>
              </a:rPr>
              <a:t>Esempio di strategia finanziaria: </a:t>
            </a:r>
            <a:r>
              <a:rPr lang="en-US" dirty="0"/>
              <a:t>Wild Haven Eco-Stay</a:t>
            </a:r>
            <a:endParaRPr lang="en-IE" dirty="0"/>
          </a:p>
        </p:txBody>
      </p:sp>
      <p:graphicFrame>
        <p:nvGraphicFramePr>
          <p:cNvPr id="5" name="Table 4">
            <a:extLst>
              <a:ext uri="{FF2B5EF4-FFF2-40B4-BE49-F238E27FC236}">
                <a16:creationId xmlns:a16="http://schemas.microsoft.com/office/drawing/2014/main" id="{7826E0DF-29D7-A551-69E4-5CC36BC90150}"/>
              </a:ext>
            </a:extLst>
          </p:cNvPr>
          <p:cNvGraphicFramePr>
            <a:graphicFrameLocks noGrp="1"/>
          </p:cNvGraphicFramePr>
          <p:nvPr>
            <p:extLst>
              <p:ext uri="{D42A27DB-BD31-4B8C-83A1-F6EECF244321}">
                <p14:modId xmlns:p14="http://schemas.microsoft.com/office/powerpoint/2010/main" val="1647569005"/>
              </p:ext>
            </p:extLst>
          </p:nvPr>
        </p:nvGraphicFramePr>
        <p:xfrm>
          <a:off x="521956" y="754591"/>
          <a:ext cx="11260470" cy="7467600"/>
        </p:xfrm>
        <a:graphic>
          <a:graphicData uri="http://schemas.openxmlformats.org/drawingml/2006/table">
            <a:tbl>
              <a:tblPr/>
              <a:tblGrid>
                <a:gridCol w="3049919">
                  <a:extLst>
                    <a:ext uri="{9D8B030D-6E8A-4147-A177-3AD203B41FA5}">
                      <a16:colId xmlns:a16="http://schemas.microsoft.com/office/drawing/2014/main" val="2027378175"/>
                    </a:ext>
                  </a:extLst>
                </a:gridCol>
                <a:gridCol w="4229100">
                  <a:extLst>
                    <a:ext uri="{9D8B030D-6E8A-4147-A177-3AD203B41FA5}">
                      <a16:colId xmlns:a16="http://schemas.microsoft.com/office/drawing/2014/main" val="2505188577"/>
                    </a:ext>
                  </a:extLst>
                </a:gridCol>
                <a:gridCol w="3981451">
                  <a:extLst>
                    <a:ext uri="{9D8B030D-6E8A-4147-A177-3AD203B41FA5}">
                      <a16:colId xmlns:a16="http://schemas.microsoft.com/office/drawing/2014/main" val="1215069977"/>
                    </a:ext>
                  </a:extLst>
                </a:gridCol>
              </a:tblGrid>
              <a:tr h="209703">
                <a:tc>
                  <a:txBody>
                    <a:bodyPr/>
                    <a:lstStyle/>
                    <a:p>
                      <a:pPr>
                        <a:buNone/>
                      </a:pPr>
                      <a:r>
                        <a:rPr lang="en-IE" sz="2200" b="1" dirty="0">
                          <a:solidFill>
                            <a:schemeClr val="bg1"/>
                          </a:solidFill>
                        </a:rPr>
                        <a:t>Categoria</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Strategia</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Esempio</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82668820"/>
                  </a:ext>
                </a:extLst>
              </a:tr>
              <a:tr h="524258">
                <a:tc>
                  <a:txBody>
                    <a:bodyPr/>
                    <a:lstStyle/>
                    <a:p>
                      <a:pPr>
                        <a:buNone/>
                      </a:pPr>
                      <a:r>
                        <a:rPr lang="en-IE" sz="2000" b="0" dirty="0">
                          <a:solidFill>
                            <a:schemeClr val="bg1"/>
                          </a:solidFill>
                        </a:rPr>
                        <a:t>Pianificazione delle entrate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Fissare prezzi stagionali con un'occupazione minima del 40% per raggiungere il pareggio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150 € a notte in estate, 110 € a notte nelle stagioni intermedie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5139262"/>
                  </a:ext>
                </a:extLst>
              </a:tr>
              <a:tr h="681535">
                <a:tc>
                  <a:txBody>
                    <a:bodyPr/>
                    <a:lstStyle/>
                    <a:p>
                      <a:pPr>
                        <a:buNone/>
                      </a:pPr>
                      <a:r>
                        <a:rPr lang="en-IE" sz="2000" b="0" dirty="0">
                          <a:solidFill>
                            <a:schemeClr val="bg1"/>
                          </a:solidFill>
                        </a:rPr>
                        <a:t>Gestione del flusso di cassa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Tieni traccia dei flussi di cassa mensili in entrata e in uscita e mantieni un fondo di emergenza di 3 mesi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a:solidFill>
                            <a:srgbClr val="595959"/>
                          </a:solidFill>
                        </a:rPr>
                        <a:t>Utilizza un semplice foglio di calcolo + approfondimenti AirDNA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020502"/>
                  </a:ext>
                </a:extLst>
              </a:tr>
              <a:tr h="681535">
                <a:tc>
                  <a:txBody>
                    <a:bodyPr/>
                    <a:lstStyle/>
                    <a:p>
                      <a:pPr>
                        <a:buNone/>
                      </a:pPr>
                      <a:r>
                        <a:rPr lang="en-IE" sz="2000" b="0" dirty="0">
                          <a:solidFill>
                            <a:schemeClr val="bg1"/>
                          </a:solidFill>
                        </a:rPr>
                        <a:t>Obiettivi di profitto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Puntare a un margine di profitto minimo del 25% entro la fine del primo anno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Previsione: 30.000 € di ricavi - 22.500 € di costi totali = 7.500 € di profitto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9456691"/>
                  </a:ext>
                </a:extLst>
              </a:tr>
              <a:tr h="681535">
                <a:tc>
                  <a:txBody>
                    <a:bodyPr/>
                    <a:lstStyle/>
                    <a:p>
                      <a:pPr>
                        <a:buNone/>
                      </a:pPr>
                      <a:r>
                        <a:rPr lang="en-IE" sz="2000" b="0" dirty="0">
                          <a:solidFill>
                            <a:schemeClr val="bg1"/>
                          </a:solidFill>
                        </a:rPr>
                        <a:t>Controllo dei costi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a:solidFill>
                            <a:srgbClr val="595959"/>
                          </a:solidFill>
                        </a:rPr>
                        <a:t>Monitorare i costi variabili per ospite e negoziare le tariffe dei fornitori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Limitare le spese di pulizia + pacchetto di benvenuto a 35 € a notte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1592570"/>
                  </a:ext>
                </a:extLst>
              </a:tr>
              <a:tr h="681535">
                <a:tc>
                  <a:txBody>
                    <a:bodyPr/>
                    <a:lstStyle/>
                    <a:p>
                      <a:pPr>
                        <a:buNone/>
                      </a:pPr>
                      <a:r>
                        <a:rPr lang="en-IE" sz="2000" b="0" dirty="0">
                          <a:solidFill>
                            <a:schemeClr val="bg1"/>
                          </a:solidFill>
                        </a:rPr>
                        <a:t>Fondo di emergenza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a:solidFill>
                            <a:srgbClr val="595959"/>
                          </a:solidFill>
                        </a:rPr>
                        <a:t>Risparmiare il 10% del reddito netto ogni trimestre per la manutenzione e i periodi di bassa stagione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750 € accantonati ogni 3 mesi su un conto separato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8763413"/>
                  </a:ext>
                </a:extLst>
              </a:tr>
              <a:tr h="681535">
                <a:tc>
                  <a:txBody>
                    <a:bodyPr/>
                    <a:lstStyle/>
                    <a:p>
                      <a:pPr>
                        <a:buNone/>
                      </a:pPr>
                      <a:r>
                        <a:rPr lang="en-IE" sz="2000" b="0" dirty="0">
                          <a:solidFill>
                            <a:schemeClr val="bg1"/>
                          </a:solidFill>
                        </a:rPr>
                        <a:t>Piano di reinvestimento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dirty="0">
                          <a:solidFill>
                            <a:srgbClr val="595959"/>
                          </a:solidFill>
                        </a:rPr>
                        <a:t>Reinvestire il 50% dei profitti del primo anno in miglioramenti (illuminazione solare, sauna esterna)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3.750 € stanziati per l'ammodernamento dei servizi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6283065"/>
                  </a:ext>
                </a:extLst>
              </a:tr>
              <a:tr h="681535">
                <a:tc>
                  <a:txBody>
                    <a:bodyPr/>
                    <a:lstStyle/>
                    <a:p>
                      <a:pPr>
                        <a:buNone/>
                      </a:pPr>
                      <a:r>
                        <a:rPr lang="en-IE" sz="2000" b="0" dirty="0">
                          <a:solidFill>
                            <a:schemeClr val="bg1"/>
                          </a:solidFill>
                        </a:rPr>
                        <a:t>Copertura assicurativa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a:solidFill>
                            <a:srgbClr val="595959"/>
                          </a:solidFill>
                        </a:rPr>
                        <a:t>Mantenere aggiornate le assicurazioni di responsabilità civile, sui contenuti e contro l'interruzione dell'attività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dirty="0">
                          <a:solidFill>
                            <a:srgbClr val="595959"/>
                          </a:solidFill>
                        </a:rPr>
                        <a:t>1.000 €/anno previsti nel budget dei costi fissi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5278095"/>
                  </a:ext>
                </a:extLst>
              </a:tr>
            </a:tbl>
          </a:graphicData>
        </a:graphic>
      </p:graphicFrame>
    </p:spTree>
    <p:extLst>
      <p:ext uri="{BB962C8B-B14F-4D97-AF65-F5344CB8AC3E}">
        <p14:creationId xmlns:p14="http://schemas.microsoft.com/office/powerpoint/2010/main" val="29517059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Hai completato... Modulo 8 (Parte 6)</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938992"/>
          </a:xfrm>
          <a:prstGeom prst="rect">
            <a:avLst/>
          </a:prstGeom>
          <a:noFill/>
        </p:spPr>
        <p:txBody>
          <a:bodyPr wrap="square" rtlCol="0">
            <a:spAutoFit/>
          </a:bodyPr>
          <a:lstStyle/>
          <a:p>
            <a:pPr algn="ctr"/>
            <a:r>
              <a:rPr lang="en-US" sz="2800" dirty="0">
                <a:solidFill>
                  <a:srgbClr val="414141"/>
                </a:solidFill>
              </a:rPr>
              <a:t>Gestione dei rischi e protezione della tua attività </a:t>
            </a:r>
          </a:p>
          <a:p>
            <a:pPr algn="ctr"/>
            <a:endParaRPr lang="en-IE" sz="3200" dirty="0">
              <a:solidFill>
                <a:srgbClr val="414141"/>
              </a:solidFill>
            </a:endParaRPr>
          </a:p>
          <a:p>
            <a:pPr algn="ctr"/>
            <a:endParaRPr lang="en-US" sz="32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Modulo 8 (Parte 7)</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662218" y="2061129"/>
            <a:ext cx="3868711" cy="1860574"/>
          </a:xfrm>
          <a:prstGeom prst="rect">
            <a:avLst/>
          </a:prstGeom>
          <a:noFill/>
        </p:spPr>
        <p:txBody>
          <a:bodyPr wrap="square" rtlCol="0">
            <a:spAutoFit/>
          </a:bodyPr>
          <a:lstStyle/>
          <a:p>
            <a:pPr algn="ctr" defTabSz="777514">
              <a:lnSpc>
                <a:spcPct val="100000"/>
              </a:lnSpc>
              <a:spcBef>
                <a:spcPts val="0"/>
              </a:spcBef>
              <a:spcAft>
                <a:spcPts val="1200"/>
              </a:spcAft>
              <a:defRPr/>
            </a:pPr>
            <a:r>
              <a:rPr lang="en-US" sz="2800" dirty="0">
                <a:solidFill>
                  <a:srgbClr val="414141"/>
                </a:solidFill>
              </a:rPr>
              <a:t>Investimenti ecologici per una salute finanziaria a lungo termine</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496674"/>
          </a:xfrm>
          <a:prstGeom prst="rect">
            <a:avLst/>
          </a:prstGeom>
          <a:noFill/>
        </p:spPr>
        <p:txBody>
          <a:bodyPr wrap="square">
            <a:spAutoFit/>
          </a:bodyPr>
          <a:lstStyle/>
          <a:p>
            <a:pPr algn="ctr">
              <a:lnSpc>
                <a:spcPts val="3540"/>
              </a:lnSpc>
            </a:pPr>
            <a:r>
              <a:rPr lang="en-US" sz="2000" b="1" dirty="0">
                <a:solidFill>
                  <a:schemeClr val="bg1"/>
                </a:solidFill>
              </a:rPr>
              <a:t>Il prossimo è...</a:t>
            </a:r>
            <a:endParaRPr lang="en-US" sz="20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Complimenti!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1090F-6F9F-D201-92F8-7A49A83B52EB}"/>
            </a:ext>
          </a:extLst>
        </p:cNvPr>
        <p:cNvGrpSpPr/>
        <p:nvPr/>
      </p:nvGrpSpPr>
      <p:grpSpPr>
        <a:xfrm>
          <a:off x="0" y="0"/>
          <a:ext cx="0" cy="0"/>
          <a:chOff x="0" y="0"/>
          <a:chExt cx="0" cy="0"/>
        </a:xfrm>
      </p:grpSpPr>
      <p:pic>
        <p:nvPicPr>
          <p:cNvPr id="3" name="Picture Placeholder 2" descr="A person writing on a piece of paper on a refrigerator&#10;&#10;AI-generated content may be incorrect.">
            <a:extLst>
              <a:ext uri="{FF2B5EF4-FFF2-40B4-BE49-F238E27FC236}">
                <a16:creationId xmlns:a16="http://schemas.microsoft.com/office/drawing/2014/main" id="{7927C095-3BE7-08E8-834E-581BF7F66F78}"/>
              </a:ext>
            </a:extLst>
          </p:cNvPr>
          <p:cNvPicPr>
            <a:picLocks noGrp="1" noChangeAspect="1"/>
          </p:cNvPicPr>
          <p:nvPr>
            <p:ph type="pic" sz="quarter" idx="10"/>
          </p:nvPr>
        </p:nvPicPr>
        <p:blipFill>
          <a:blip r:embed="rId2"/>
          <a:srcRect t="7352" b="7352"/>
          <a:stretch>
            <a:fillRect/>
          </a:stretch>
        </p:blipFill>
        <p:spPr/>
      </p:pic>
      <p:sp>
        <p:nvSpPr>
          <p:cNvPr id="10" name="Text Placeholder 9">
            <a:extLst>
              <a:ext uri="{FF2B5EF4-FFF2-40B4-BE49-F238E27FC236}">
                <a16:creationId xmlns:a16="http://schemas.microsoft.com/office/drawing/2014/main" id="{59F10F98-A164-D311-03A1-FB9D57FDA40B}"/>
              </a:ext>
            </a:extLst>
          </p:cNvPr>
          <p:cNvSpPr>
            <a:spLocks noGrp="1"/>
          </p:cNvSpPr>
          <p:nvPr>
            <p:ph type="body" sz="quarter" idx="18"/>
          </p:nvPr>
        </p:nvSpPr>
        <p:spPr/>
        <p:txBody>
          <a:bodyPr/>
          <a:lstStyle/>
          <a:p>
            <a:r>
              <a:rPr lang="en-IE" sz="3000" b="0" dirty="0"/>
              <a:t>Prepararsi agli imprevisti</a:t>
            </a:r>
          </a:p>
        </p:txBody>
      </p:sp>
      <p:sp>
        <p:nvSpPr>
          <p:cNvPr id="11" name="Text Placeholder 10">
            <a:extLst>
              <a:ext uri="{FF2B5EF4-FFF2-40B4-BE49-F238E27FC236}">
                <a16:creationId xmlns:a16="http://schemas.microsoft.com/office/drawing/2014/main" id="{AC2CA8B0-2D2C-F5F9-EF7B-E14E9B06F548}"/>
              </a:ext>
            </a:extLst>
          </p:cNvPr>
          <p:cNvSpPr>
            <a:spLocks noGrp="1"/>
          </p:cNvSpPr>
          <p:nvPr>
            <p:ph type="body" sz="quarter" idx="19"/>
          </p:nvPr>
        </p:nvSpPr>
        <p:spPr>
          <a:xfrm>
            <a:off x="716856" y="2118773"/>
            <a:ext cx="2597067" cy="385564"/>
          </a:xfrm>
        </p:spPr>
        <p:txBody>
          <a:bodyPr/>
          <a:lstStyle/>
          <a:p>
            <a:r>
              <a:rPr lang="en-IE" dirty="0"/>
              <a:t>Gestione dei rischi</a:t>
            </a:r>
          </a:p>
          <a:p>
            <a:endParaRPr lang="en-IE" dirty="0"/>
          </a:p>
        </p:txBody>
      </p:sp>
      <p:sp>
        <p:nvSpPr>
          <p:cNvPr id="15" name="Text Placeholder 7">
            <a:extLst>
              <a:ext uri="{FF2B5EF4-FFF2-40B4-BE49-F238E27FC236}">
                <a16:creationId xmlns:a16="http://schemas.microsoft.com/office/drawing/2014/main" id="{F968DCFE-0709-8735-E2D7-72998FD876B6}"/>
              </a:ext>
            </a:extLst>
          </p:cNvPr>
          <p:cNvSpPr>
            <a:spLocks noGrp="1"/>
          </p:cNvSpPr>
          <p:nvPr>
            <p:ph type="body" sz="quarter" idx="16"/>
          </p:nvPr>
        </p:nvSpPr>
        <p:spPr>
          <a:xfrm>
            <a:off x="4295553" y="186544"/>
            <a:ext cx="7221426" cy="803654"/>
          </a:xfrm>
        </p:spPr>
        <p:txBody>
          <a:bodyPr/>
          <a:lstStyle/>
          <a:p>
            <a:r>
              <a:rPr lang="en-IE" sz="2800" dirty="0">
                <a:solidFill>
                  <a:srgbClr val="EC7C69"/>
                </a:solidFill>
              </a:rPr>
              <a:t>Gestione dei rischi e pianificazione di emergenza</a:t>
            </a:r>
            <a:endParaRPr lang="en-US" sz="2800" dirty="0">
              <a:solidFill>
                <a:srgbClr val="EC7C69"/>
              </a:solidFill>
            </a:endParaRPr>
          </a:p>
          <a:p>
            <a:endParaRPr lang="en-IE" sz="2800" dirty="0">
              <a:solidFill>
                <a:srgbClr val="EC7C69"/>
              </a:solidFill>
            </a:endParaRPr>
          </a:p>
        </p:txBody>
      </p:sp>
      <p:sp>
        <p:nvSpPr>
          <p:cNvPr id="16" name="Text Placeholder 9">
            <a:extLst>
              <a:ext uri="{FF2B5EF4-FFF2-40B4-BE49-F238E27FC236}">
                <a16:creationId xmlns:a16="http://schemas.microsoft.com/office/drawing/2014/main" id="{42D5BF57-A638-2D94-279E-BB9F51644C32}"/>
              </a:ext>
            </a:extLst>
          </p:cNvPr>
          <p:cNvSpPr>
            <a:spLocks noGrp="1"/>
          </p:cNvSpPr>
          <p:nvPr>
            <p:ph type="body" sz="quarter" idx="21"/>
          </p:nvPr>
        </p:nvSpPr>
        <p:spPr>
          <a:xfrm>
            <a:off x="4455035" y="1117032"/>
            <a:ext cx="6902462" cy="4530541"/>
          </a:xfrm>
        </p:spPr>
        <p:txBody>
          <a:bodyPr/>
          <a:lstStyle/>
          <a:p>
            <a:pPr>
              <a:spcAft>
                <a:spcPts val="1200"/>
              </a:spcAft>
            </a:pPr>
            <a:r>
              <a:rPr lang="en-US" sz="2000" dirty="0"/>
              <a:t>Se gli ultimi anni hanno insegnato qualcosa agli imprenditori (si pensi a eventi globali come le pandemie o anche a imprevisti locali come la chiusura improvvisa di una strada che influisce su un hotel), è che possono sorgere sfide inaspettate</a:t>
            </a:r>
            <a:r>
              <a:rPr lang="en-US" sz="2000" b="1" dirty="0"/>
              <a:t>. </a:t>
            </a:r>
          </a:p>
          <a:p>
            <a:pPr>
              <a:spcAft>
                <a:spcPts val="1200"/>
              </a:spcAft>
            </a:pPr>
            <a:r>
              <a:rPr lang="en-US" sz="2000" dirty="0"/>
              <a:t>Dopo aver stabilito un budget, un sistema di monitoraggio delle prestazioni e una gestione finanziaria, dobbiamo riconoscere e prepararci ai </a:t>
            </a:r>
            <a:r>
              <a:rPr lang="en-US" sz="2000" b="1" dirty="0"/>
              <a:t>rischi e alle incertezze </a:t>
            </a:r>
            <a:r>
              <a:rPr lang="en-US" sz="2000" dirty="0"/>
              <a:t>della vostra attività ricettiva turistica. </a:t>
            </a:r>
          </a:p>
          <a:p>
            <a:pPr>
              <a:spcAft>
                <a:spcPts val="1200"/>
              </a:spcAft>
            </a:pPr>
            <a:r>
              <a:rPr lang="en-US" sz="2000" dirty="0"/>
              <a:t>Questa sezione riguarda la preparazione ai </a:t>
            </a:r>
            <a:r>
              <a:rPr lang="en-US" sz="2000" b="1" dirty="0">
                <a:solidFill>
                  <a:srgbClr val="E96751"/>
                </a:solidFill>
              </a:rPr>
              <a:t>"cosa succederebbe se". </a:t>
            </a:r>
            <a:r>
              <a:rPr lang="en-US" sz="2000" dirty="0"/>
              <a:t>Lo scopo della gestione dei rischi e della pianificazione di emergenza è identificare i potenziali rischi per la vostra attività e pianificare come affrontarli, in modo che una battuta d'arresto non si trasformi in una crisi che mette fine all'attività. </a:t>
            </a:r>
            <a:endParaRPr lang="en-IE" sz="2000" dirty="0"/>
          </a:p>
        </p:txBody>
      </p:sp>
      <p:grpSp>
        <p:nvGrpSpPr>
          <p:cNvPr id="2" name="Group 1">
            <a:extLst>
              <a:ext uri="{FF2B5EF4-FFF2-40B4-BE49-F238E27FC236}">
                <a16:creationId xmlns:a16="http://schemas.microsoft.com/office/drawing/2014/main" id="{7EF2A83E-55F5-712C-D369-E10E2A41C29A}"/>
              </a:ext>
            </a:extLst>
          </p:cNvPr>
          <p:cNvGrpSpPr/>
          <p:nvPr/>
        </p:nvGrpSpPr>
        <p:grpSpPr>
          <a:xfrm>
            <a:off x="10920313" y="97029"/>
            <a:ext cx="1081945" cy="1011723"/>
            <a:chOff x="1016000" y="1137920"/>
            <a:chExt cx="1016000" cy="1016000"/>
          </a:xfrm>
        </p:grpSpPr>
        <p:sp>
          <p:nvSpPr>
            <p:cNvPr id="4" name="Oval 3">
              <a:extLst>
                <a:ext uri="{FF2B5EF4-FFF2-40B4-BE49-F238E27FC236}">
                  <a16:creationId xmlns:a16="http://schemas.microsoft.com/office/drawing/2014/main" id="{47D1265F-F224-28F8-60D8-26CBF607B20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BAC6B38B-DE66-1F77-8AA9-614B2E4F68D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42</a:t>
              </a:r>
            </a:p>
          </p:txBody>
        </p:sp>
      </p:grpSp>
    </p:spTree>
    <p:extLst>
      <p:ext uri="{BB962C8B-B14F-4D97-AF65-F5344CB8AC3E}">
        <p14:creationId xmlns:p14="http://schemas.microsoft.com/office/powerpoint/2010/main" val="3088505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596CA-2939-9EF4-C878-4AFCADB8923A}"/>
            </a:ext>
          </a:extLst>
        </p:cNvPr>
        <p:cNvGrpSpPr/>
        <p:nvPr/>
      </p:nvGrpSpPr>
      <p:grpSpPr>
        <a:xfrm>
          <a:off x="0" y="0"/>
          <a:ext cx="0" cy="0"/>
          <a:chOff x="0" y="0"/>
          <a:chExt cx="0" cy="0"/>
        </a:xfrm>
      </p:grpSpPr>
      <p:pic>
        <p:nvPicPr>
          <p:cNvPr id="3" name="Picture Placeholder 2" descr="A person writing on a piece of paper on a refrigerator&#10;&#10;AI-generated content may be incorrect.">
            <a:extLst>
              <a:ext uri="{FF2B5EF4-FFF2-40B4-BE49-F238E27FC236}">
                <a16:creationId xmlns:a16="http://schemas.microsoft.com/office/drawing/2014/main" id="{42D50AAA-E9ED-FC03-4F90-6C9C4D4FB156}"/>
              </a:ext>
            </a:extLst>
          </p:cNvPr>
          <p:cNvPicPr>
            <a:picLocks noGrp="1" noChangeAspect="1"/>
          </p:cNvPicPr>
          <p:nvPr>
            <p:ph type="pic" sz="quarter" idx="10"/>
          </p:nvPr>
        </p:nvPicPr>
        <p:blipFill>
          <a:blip r:embed="rId2"/>
          <a:srcRect t="7352" b="7352"/>
          <a:stretch>
            <a:fillRect/>
          </a:stretch>
        </p:blipFill>
        <p:spPr/>
      </p:pic>
      <p:sp>
        <p:nvSpPr>
          <p:cNvPr id="10" name="Text Placeholder 9">
            <a:extLst>
              <a:ext uri="{FF2B5EF4-FFF2-40B4-BE49-F238E27FC236}">
                <a16:creationId xmlns:a16="http://schemas.microsoft.com/office/drawing/2014/main" id="{3ACAE88C-FB11-47E3-88AC-084EA4E4F4BA}"/>
              </a:ext>
            </a:extLst>
          </p:cNvPr>
          <p:cNvSpPr>
            <a:spLocks noGrp="1"/>
          </p:cNvSpPr>
          <p:nvPr>
            <p:ph type="body" sz="quarter" idx="18"/>
          </p:nvPr>
        </p:nvSpPr>
        <p:spPr/>
        <p:txBody>
          <a:bodyPr/>
          <a:lstStyle/>
          <a:p>
            <a:r>
              <a:rPr lang="en-IE" sz="3000" b="0" dirty="0"/>
              <a:t>Prepararsi agli imprevisti</a:t>
            </a:r>
          </a:p>
        </p:txBody>
      </p:sp>
      <p:sp>
        <p:nvSpPr>
          <p:cNvPr id="11" name="Text Placeholder 10">
            <a:extLst>
              <a:ext uri="{FF2B5EF4-FFF2-40B4-BE49-F238E27FC236}">
                <a16:creationId xmlns:a16="http://schemas.microsoft.com/office/drawing/2014/main" id="{FAB49B48-DF6F-9ABC-73EC-BD1FBC76D52E}"/>
              </a:ext>
            </a:extLst>
          </p:cNvPr>
          <p:cNvSpPr>
            <a:spLocks noGrp="1"/>
          </p:cNvSpPr>
          <p:nvPr>
            <p:ph type="body" sz="quarter" idx="19"/>
          </p:nvPr>
        </p:nvSpPr>
        <p:spPr>
          <a:xfrm>
            <a:off x="716856" y="2118773"/>
            <a:ext cx="2597067" cy="385564"/>
          </a:xfrm>
        </p:spPr>
        <p:txBody>
          <a:bodyPr/>
          <a:lstStyle/>
          <a:p>
            <a:r>
              <a:rPr lang="en-IE" dirty="0"/>
              <a:t>Gestione dei rischi</a:t>
            </a:r>
          </a:p>
          <a:p>
            <a:endParaRPr lang="en-IE" dirty="0"/>
          </a:p>
        </p:txBody>
      </p:sp>
      <p:sp>
        <p:nvSpPr>
          <p:cNvPr id="15" name="Text Placeholder 7">
            <a:extLst>
              <a:ext uri="{FF2B5EF4-FFF2-40B4-BE49-F238E27FC236}">
                <a16:creationId xmlns:a16="http://schemas.microsoft.com/office/drawing/2014/main" id="{E8BCEE78-1D37-DBFF-22B3-E3ADC699B7BA}"/>
              </a:ext>
            </a:extLst>
          </p:cNvPr>
          <p:cNvSpPr>
            <a:spLocks noGrp="1"/>
          </p:cNvSpPr>
          <p:nvPr>
            <p:ph type="body" sz="quarter" idx="16"/>
          </p:nvPr>
        </p:nvSpPr>
        <p:spPr>
          <a:xfrm>
            <a:off x="4295553" y="186544"/>
            <a:ext cx="7221426" cy="803654"/>
          </a:xfrm>
        </p:spPr>
        <p:txBody>
          <a:bodyPr/>
          <a:lstStyle/>
          <a:p>
            <a:r>
              <a:rPr lang="en-IE" sz="2800" dirty="0">
                <a:solidFill>
                  <a:srgbClr val="EC7C69"/>
                </a:solidFill>
              </a:rPr>
              <a:t>Gestione dei rischi e pianificazione di emergenza</a:t>
            </a:r>
            <a:endParaRPr lang="en-US" sz="2800" dirty="0">
              <a:solidFill>
                <a:srgbClr val="EC7C69"/>
              </a:solidFill>
            </a:endParaRPr>
          </a:p>
          <a:p>
            <a:endParaRPr lang="en-IE" sz="2800" dirty="0">
              <a:solidFill>
                <a:srgbClr val="EC7C69"/>
              </a:solidFill>
            </a:endParaRPr>
          </a:p>
        </p:txBody>
      </p:sp>
      <p:sp>
        <p:nvSpPr>
          <p:cNvPr id="16" name="Text Placeholder 9">
            <a:extLst>
              <a:ext uri="{FF2B5EF4-FFF2-40B4-BE49-F238E27FC236}">
                <a16:creationId xmlns:a16="http://schemas.microsoft.com/office/drawing/2014/main" id="{DB7C8AA1-C6BD-4441-E106-398DDFED7793}"/>
              </a:ext>
            </a:extLst>
          </p:cNvPr>
          <p:cNvSpPr>
            <a:spLocks noGrp="1"/>
          </p:cNvSpPr>
          <p:nvPr>
            <p:ph type="body" sz="quarter" idx="21"/>
          </p:nvPr>
        </p:nvSpPr>
        <p:spPr>
          <a:xfrm>
            <a:off x="4375139" y="1129936"/>
            <a:ext cx="6902462" cy="4530541"/>
          </a:xfrm>
        </p:spPr>
        <p:txBody>
          <a:bodyPr/>
          <a:lstStyle/>
          <a:p>
            <a:pPr>
              <a:spcAft>
                <a:spcPts val="1200"/>
              </a:spcAft>
            </a:pPr>
            <a:r>
              <a:rPr lang="en-US" sz="2000" dirty="0"/>
              <a:t>Nel contesto di un'attività ricettiva, i rischi possono variare da </a:t>
            </a:r>
            <a:r>
              <a:rPr lang="en-US" sz="2000" b="1" dirty="0"/>
              <a:t>disastri a bassa probabilità </a:t>
            </a:r>
            <a:r>
              <a:rPr lang="en-US" sz="2000" dirty="0"/>
              <a:t>(come incendi, alluvioni o pandemie) a </a:t>
            </a:r>
            <a:r>
              <a:rPr lang="en-US" sz="2000" b="1" dirty="0"/>
              <a:t>eventi più probabili </a:t>
            </a:r>
            <a:r>
              <a:rPr lang="en-US" sz="2000" dirty="0"/>
              <a:t>(come una stagione turistica fiacca, l'apertura di un concorrente nelle vicinanze, il turnover del personale o guasti alle attrezzature). </a:t>
            </a:r>
          </a:p>
          <a:p>
            <a:pPr>
              <a:spcAft>
                <a:spcPts val="1200"/>
              </a:spcAft>
            </a:pPr>
            <a:r>
              <a:rPr lang="en-US" sz="2000" dirty="0"/>
              <a:t>Se gli ultimi anni hanno insegnato qualcosa agli imprenditori (si pensi a eventi globali come le pandemie o anche a sorprese locali come l'improvvisa chiusura di una strada che influisce su un hotel), è che possono sorgere sfide inaspettate</a:t>
            </a:r>
            <a:r>
              <a:rPr lang="en-US" sz="2000" b="1" dirty="0"/>
              <a:t>. </a:t>
            </a:r>
          </a:p>
          <a:p>
            <a:pPr>
              <a:spcAft>
                <a:spcPts val="1200"/>
              </a:spcAft>
            </a:pPr>
            <a:r>
              <a:rPr lang="en-US" sz="2000" dirty="0"/>
              <a:t>Dopo aver stabilito un budget, un sistema di monitoraggio delle prestazioni e una gestione finanziaria, dobbiamo riconoscere e prepararci ai </a:t>
            </a:r>
            <a:r>
              <a:rPr lang="en-US" sz="2000" b="1" dirty="0"/>
              <a:t>rischi e alle incertezze </a:t>
            </a:r>
            <a:r>
              <a:rPr lang="en-US" sz="2000" dirty="0"/>
              <a:t>della vostra attività ricettiva turistica. </a:t>
            </a:r>
          </a:p>
          <a:p>
            <a:pPr>
              <a:spcAft>
                <a:spcPts val="1200"/>
              </a:spcAft>
            </a:pPr>
            <a:endParaRPr lang="en-US" sz="2000" b="1" dirty="0"/>
          </a:p>
          <a:p>
            <a:pPr>
              <a:spcAft>
                <a:spcPts val="1200"/>
              </a:spcAft>
            </a:pPr>
            <a:endParaRPr lang="en-IE" sz="2000" dirty="0"/>
          </a:p>
        </p:txBody>
      </p:sp>
      <p:grpSp>
        <p:nvGrpSpPr>
          <p:cNvPr id="2" name="Group 1">
            <a:extLst>
              <a:ext uri="{FF2B5EF4-FFF2-40B4-BE49-F238E27FC236}">
                <a16:creationId xmlns:a16="http://schemas.microsoft.com/office/drawing/2014/main" id="{CF63B190-8D4D-165E-B20E-2E326090B75B}"/>
              </a:ext>
            </a:extLst>
          </p:cNvPr>
          <p:cNvGrpSpPr/>
          <p:nvPr/>
        </p:nvGrpSpPr>
        <p:grpSpPr>
          <a:xfrm>
            <a:off x="10920313" y="97029"/>
            <a:ext cx="1081945" cy="1011723"/>
            <a:chOff x="1016000" y="1137920"/>
            <a:chExt cx="1016000" cy="1016000"/>
          </a:xfrm>
        </p:grpSpPr>
        <p:sp>
          <p:nvSpPr>
            <p:cNvPr id="4" name="Oval 3">
              <a:extLst>
                <a:ext uri="{FF2B5EF4-FFF2-40B4-BE49-F238E27FC236}">
                  <a16:creationId xmlns:a16="http://schemas.microsoft.com/office/drawing/2014/main" id="{29B3610C-7638-5BC8-7A75-0D7106945B3F}"/>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3B2BC400-560A-2A10-7C9E-AC96C7506E8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42</a:t>
              </a:r>
            </a:p>
          </p:txBody>
        </p:sp>
      </p:grpSp>
    </p:spTree>
    <p:extLst>
      <p:ext uri="{BB962C8B-B14F-4D97-AF65-F5344CB8AC3E}">
        <p14:creationId xmlns:p14="http://schemas.microsoft.com/office/powerpoint/2010/main" val="1565544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0A6AE-BEBF-8C45-4993-62C0DC7FBC41}"/>
            </a:ext>
          </a:extLst>
        </p:cNvPr>
        <p:cNvGrpSpPr/>
        <p:nvPr/>
      </p:nvGrpSpPr>
      <p:grpSpPr>
        <a:xfrm>
          <a:off x="0" y="0"/>
          <a:ext cx="0" cy="0"/>
          <a:chOff x="0" y="0"/>
          <a:chExt cx="0" cy="0"/>
        </a:xfrm>
      </p:grpSpPr>
      <p:pic>
        <p:nvPicPr>
          <p:cNvPr id="3" name="Picture Placeholder 2" descr="A person writing on a piece of paper on a refrigerator&#10;&#10;AI-generated content may be incorrect.">
            <a:extLst>
              <a:ext uri="{FF2B5EF4-FFF2-40B4-BE49-F238E27FC236}">
                <a16:creationId xmlns:a16="http://schemas.microsoft.com/office/drawing/2014/main" id="{E845ADEE-397A-8313-3E60-00C5960360FC}"/>
              </a:ext>
            </a:extLst>
          </p:cNvPr>
          <p:cNvPicPr>
            <a:picLocks noGrp="1" noChangeAspect="1"/>
          </p:cNvPicPr>
          <p:nvPr>
            <p:ph type="pic" sz="quarter" idx="10"/>
          </p:nvPr>
        </p:nvPicPr>
        <p:blipFill>
          <a:blip r:embed="rId2"/>
          <a:srcRect t="7352" b="7352"/>
          <a:stretch>
            <a:fillRect/>
          </a:stretch>
        </p:blipFill>
        <p:spPr/>
      </p:pic>
      <p:sp>
        <p:nvSpPr>
          <p:cNvPr id="14" name="Text Placeholder 13">
            <a:extLst>
              <a:ext uri="{FF2B5EF4-FFF2-40B4-BE49-F238E27FC236}">
                <a16:creationId xmlns:a16="http://schemas.microsoft.com/office/drawing/2014/main" id="{397A4007-6DA3-E6E4-CF32-009BDA6D0366}"/>
              </a:ext>
            </a:extLst>
          </p:cNvPr>
          <p:cNvSpPr>
            <a:spLocks noGrp="1"/>
          </p:cNvSpPr>
          <p:nvPr>
            <p:ph type="body" sz="quarter" idx="66"/>
          </p:nvPr>
        </p:nvSpPr>
        <p:spPr/>
        <p:txBody>
          <a:bodyPr/>
          <a:lstStyle/>
          <a:p>
            <a:endParaRPr lang="en-IE"/>
          </a:p>
        </p:txBody>
      </p:sp>
      <p:sp>
        <p:nvSpPr>
          <p:cNvPr id="10" name="Text Placeholder 9">
            <a:extLst>
              <a:ext uri="{FF2B5EF4-FFF2-40B4-BE49-F238E27FC236}">
                <a16:creationId xmlns:a16="http://schemas.microsoft.com/office/drawing/2014/main" id="{006DEC49-5102-EF17-CA15-D03A28BC5C73}"/>
              </a:ext>
            </a:extLst>
          </p:cNvPr>
          <p:cNvSpPr>
            <a:spLocks noGrp="1"/>
          </p:cNvSpPr>
          <p:nvPr>
            <p:ph type="body" sz="quarter" idx="18"/>
          </p:nvPr>
        </p:nvSpPr>
        <p:spPr/>
        <p:txBody>
          <a:bodyPr/>
          <a:lstStyle/>
          <a:p>
            <a:r>
              <a:rPr lang="en-IE" sz="3000" b="0" dirty="0"/>
              <a:t>Prepararsi agli imprevisti</a:t>
            </a:r>
          </a:p>
        </p:txBody>
      </p:sp>
      <p:sp>
        <p:nvSpPr>
          <p:cNvPr id="11" name="Text Placeholder 10">
            <a:extLst>
              <a:ext uri="{FF2B5EF4-FFF2-40B4-BE49-F238E27FC236}">
                <a16:creationId xmlns:a16="http://schemas.microsoft.com/office/drawing/2014/main" id="{4A6195DF-CCF1-0AE7-37DA-742840700F23}"/>
              </a:ext>
            </a:extLst>
          </p:cNvPr>
          <p:cNvSpPr>
            <a:spLocks noGrp="1"/>
          </p:cNvSpPr>
          <p:nvPr>
            <p:ph type="body" sz="quarter" idx="19"/>
          </p:nvPr>
        </p:nvSpPr>
        <p:spPr>
          <a:xfrm>
            <a:off x="716856" y="2118773"/>
            <a:ext cx="2597067" cy="385564"/>
          </a:xfrm>
        </p:spPr>
        <p:txBody>
          <a:bodyPr/>
          <a:lstStyle/>
          <a:p>
            <a:r>
              <a:rPr lang="en-IE" dirty="0"/>
              <a:t>Gestione dei rischi</a:t>
            </a:r>
          </a:p>
          <a:p>
            <a:endParaRPr lang="en-IE" dirty="0"/>
          </a:p>
        </p:txBody>
      </p:sp>
      <p:sp>
        <p:nvSpPr>
          <p:cNvPr id="15" name="Text Placeholder 7">
            <a:extLst>
              <a:ext uri="{FF2B5EF4-FFF2-40B4-BE49-F238E27FC236}">
                <a16:creationId xmlns:a16="http://schemas.microsoft.com/office/drawing/2014/main" id="{76743CA5-AFB7-9A41-469A-21D6BF7F3534}"/>
              </a:ext>
            </a:extLst>
          </p:cNvPr>
          <p:cNvSpPr>
            <a:spLocks noGrp="1"/>
          </p:cNvSpPr>
          <p:nvPr>
            <p:ph type="body" sz="quarter" idx="16"/>
          </p:nvPr>
        </p:nvSpPr>
        <p:spPr>
          <a:xfrm>
            <a:off x="4295553" y="186544"/>
            <a:ext cx="7221426" cy="803654"/>
          </a:xfrm>
        </p:spPr>
        <p:txBody>
          <a:bodyPr/>
          <a:lstStyle/>
          <a:p>
            <a:r>
              <a:rPr lang="en-IE" sz="2800" dirty="0">
                <a:solidFill>
                  <a:srgbClr val="EC7C69"/>
                </a:solidFill>
              </a:rPr>
              <a:t>Gestione dei rischi e pianificazione di emergenza</a:t>
            </a:r>
            <a:endParaRPr lang="en-US" sz="2800" dirty="0">
              <a:solidFill>
                <a:srgbClr val="EC7C69"/>
              </a:solidFill>
            </a:endParaRPr>
          </a:p>
          <a:p>
            <a:endParaRPr lang="en-IE" sz="2800" dirty="0">
              <a:solidFill>
                <a:srgbClr val="EC7C69"/>
              </a:solidFill>
            </a:endParaRPr>
          </a:p>
        </p:txBody>
      </p:sp>
      <p:sp>
        <p:nvSpPr>
          <p:cNvPr id="16" name="Text Placeholder 9">
            <a:extLst>
              <a:ext uri="{FF2B5EF4-FFF2-40B4-BE49-F238E27FC236}">
                <a16:creationId xmlns:a16="http://schemas.microsoft.com/office/drawing/2014/main" id="{6ADC7C39-7FC8-C16A-AE22-9B7DCE4EC3B1}"/>
              </a:ext>
            </a:extLst>
          </p:cNvPr>
          <p:cNvSpPr>
            <a:spLocks noGrp="1"/>
          </p:cNvSpPr>
          <p:nvPr>
            <p:ph type="body" sz="quarter" idx="21"/>
          </p:nvPr>
        </p:nvSpPr>
        <p:spPr>
          <a:xfrm>
            <a:off x="4432029" y="1651365"/>
            <a:ext cx="6077709" cy="4530541"/>
          </a:xfrm>
        </p:spPr>
        <p:txBody>
          <a:bodyPr/>
          <a:lstStyle/>
          <a:p>
            <a:pPr>
              <a:spcAft>
                <a:spcPts val="1200"/>
              </a:spcAft>
            </a:pPr>
            <a:r>
              <a:rPr lang="en-US" sz="2000" dirty="0"/>
              <a:t>Questa sezione riguarda la preparazione agli </a:t>
            </a:r>
            <a:r>
              <a:rPr lang="en-US" sz="2000" b="1" dirty="0">
                <a:solidFill>
                  <a:srgbClr val="E96751"/>
                </a:solidFill>
              </a:rPr>
              <a:t>"imprevisti". </a:t>
            </a:r>
          </a:p>
          <a:p>
            <a:pPr>
              <a:spcAft>
                <a:spcPts val="1200"/>
              </a:spcAft>
            </a:pPr>
            <a:r>
              <a:rPr lang="en-US" sz="2000" dirty="0"/>
              <a:t>Lo scopo della gestione dei rischi e della pianificazione di emergenza è identificare i potenziali rischi per la tua attività e pianificare come affrontarli, in modo che un contrattempo non si trasformi in una crisi che compromette l'attività. </a:t>
            </a:r>
          </a:p>
          <a:p>
            <a:pPr>
              <a:spcAft>
                <a:spcPts val="1200"/>
              </a:spcAft>
            </a:pPr>
            <a:r>
              <a:rPr lang="en-US" sz="2000" dirty="0"/>
              <a:t>Nel contesto di un'attività ricettiva, i rischi possono variare da </a:t>
            </a:r>
            <a:r>
              <a:rPr lang="en-US" sz="2000" b="1" dirty="0"/>
              <a:t>disastri a bassa probabilità </a:t>
            </a:r>
            <a:r>
              <a:rPr lang="en-US" sz="2000" dirty="0"/>
              <a:t>(come incendi, alluvioni o pandemie) a </a:t>
            </a:r>
            <a:r>
              <a:rPr lang="en-US" sz="2000" b="1" dirty="0"/>
              <a:t>eventi più probabili </a:t>
            </a:r>
            <a:r>
              <a:rPr lang="en-US" sz="2000" dirty="0"/>
              <a:t>(come una stagione turistica fiacca, l'apertura di un concorrente nelle vicinanze, il turnover del personale o guasti alle attrezzature). </a:t>
            </a:r>
            <a:endParaRPr lang="en-IE" sz="2000" dirty="0"/>
          </a:p>
        </p:txBody>
      </p:sp>
      <p:grpSp>
        <p:nvGrpSpPr>
          <p:cNvPr id="2" name="Group 1">
            <a:extLst>
              <a:ext uri="{FF2B5EF4-FFF2-40B4-BE49-F238E27FC236}">
                <a16:creationId xmlns:a16="http://schemas.microsoft.com/office/drawing/2014/main" id="{98CDB1D3-2B25-5DAC-8154-6EA04E2DDC5F}"/>
              </a:ext>
            </a:extLst>
          </p:cNvPr>
          <p:cNvGrpSpPr/>
          <p:nvPr/>
        </p:nvGrpSpPr>
        <p:grpSpPr>
          <a:xfrm>
            <a:off x="10920313" y="97029"/>
            <a:ext cx="1081945" cy="1011723"/>
            <a:chOff x="1016000" y="1137920"/>
            <a:chExt cx="1016000" cy="1016000"/>
          </a:xfrm>
        </p:grpSpPr>
        <p:sp>
          <p:nvSpPr>
            <p:cNvPr id="4" name="Oval 3">
              <a:extLst>
                <a:ext uri="{FF2B5EF4-FFF2-40B4-BE49-F238E27FC236}">
                  <a16:creationId xmlns:a16="http://schemas.microsoft.com/office/drawing/2014/main" id="{65E8F5F9-B288-02A5-6A0F-6AE314F67CC1}"/>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936BA69C-402E-1CFD-F513-44975466865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42</a:t>
              </a:r>
            </a:p>
          </p:txBody>
        </p:sp>
      </p:grpSp>
    </p:spTree>
    <p:extLst>
      <p:ext uri="{BB962C8B-B14F-4D97-AF65-F5344CB8AC3E}">
        <p14:creationId xmlns:p14="http://schemas.microsoft.com/office/powerpoint/2010/main" val="1940486532"/>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DDF6E9B-AB40-41B4-90BD-98311847916B}"/>
</file>

<file path=customXml/itemProps2.xml><?xml version="1.0" encoding="utf-8"?>
<ds:datastoreItem xmlns:ds="http://schemas.openxmlformats.org/officeDocument/2006/customXml" ds:itemID="{985E0208-0B4C-4BF1-B0BE-E526F75AC4F7}"/>
</file>

<file path=customXml/itemProps3.xml><?xml version="1.0" encoding="utf-8"?>
<ds:datastoreItem xmlns:ds="http://schemas.openxmlformats.org/officeDocument/2006/customXml" ds:itemID="{4F760697-1FB3-43D3-93AD-6733568AC7E0}"/>
</file>

<file path=docProps/app.xml><?xml version="1.0" encoding="utf-8"?>
<Properties xmlns="http://schemas.openxmlformats.org/officeDocument/2006/extended-properties" xmlns:vt="http://schemas.openxmlformats.org/officeDocument/2006/docPropsVTypes">
  <TotalTime>12909</TotalTime>
  <Words>7690</Words>
  <Application>Microsoft Macintosh PowerPoint</Application>
  <PresentationFormat>Widescreen</PresentationFormat>
  <Paragraphs>501</Paragraphs>
  <Slides>62</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62</vt:i4>
      </vt:variant>
    </vt:vector>
  </HeadingPairs>
  <TitlesOfParts>
    <vt:vector size="70" baseType="lpstr">
      <vt:lpstr>Arial</vt:lpstr>
      <vt:lpstr>Calibri</vt:lpstr>
      <vt:lpstr>CormorantGaramond-Bold</vt:lpstr>
      <vt:lpstr>Montserrat</vt:lpstr>
      <vt:lpstr>Montserrat Light</vt:lpstr>
      <vt:lpstr>Verdana</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docId:2BD905F7330BE0D7EAE32B30B8B4180D</cp:keywords>
  <cp:lastModifiedBy>Manuel Guarita</cp:lastModifiedBy>
  <cp:revision>494</cp:revision>
  <dcterms:created xsi:type="dcterms:W3CDTF">2020-10-14T13:32:04Z</dcterms:created>
  <dcterms:modified xsi:type="dcterms:W3CDTF">2026-02-06T21:35:33Z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