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65.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9.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3"/>
  </p:notesMasterIdLst>
  <p:sldIdLst>
    <p:sldId id="7785" r:id="rId2"/>
    <p:sldId id="7786" r:id="rId3"/>
    <p:sldId id="7792" r:id="rId4"/>
    <p:sldId id="7790" r:id="rId5"/>
    <p:sldId id="7439" r:id="rId6"/>
    <p:sldId id="7583" r:id="rId7"/>
    <p:sldId id="7445" r:id="rId8"/>
    <p:sldId id="6484" r:id="rId9"/>
    <p:sldId id="7553" r:id="rId10"/>
    <p:sldId id="7495" r:id="rId11"/>
    <p:sldId id="7496" r:id="rId12"/>
    <p:sldId id="7494" r:id="rId13"/>
    <p:sldId id="7561" r:id="rId14"/>
    <p:sldId id="7566" r:id="rId15"/>
    <p:sldId id="7567" r:id="rId16"/>
    <p:sldId id="7497" r:id="rId17"/>
    <p:sldId id="7568" r:id="rId18"/>
    <p:sldId id="7499" r:id="rId19"/>
    <p:sldId id="7498" r:id="rId20"/>
    <p:sldId id="7500" r:id="rId21"/>
    <p:sldId id="7506" r:id="rId22"/>
    <p:sldId id="7502" r:id="rId23"/>
    <p:sldId id="7503" r:id="rId24"/>
    <p:sldId id="7793" r:id="rId25"/>
    <p:sldId id="7504" r:id="rId26"/>
    <p:sldId id="7507" r:id="rId27"/>
    <p:sldId id="7508" r:id="rId28"/>
    <p:sldId id="7794" r:id="rId29"/>
    <p:sldId id="7453" r:id="rId30"/>
    <p:sldId id="7454" r:id="rId31"/>
    <p:sldId id="7795" r:id="rId32"/>
    <p:sldId id="7455" r:id="rId33"/>
    <p:sldId id="7549" r:id="rId34"/>
    <p:sldId id="7550" r:id="rId35"/>
    <p:sldId id="7554" r:id="rId36"/>
    <p:sldId id="7570" r:id="rId37"/>
    <p:sldId id="7571" r:id="rId38"/>
    <p:sldId id="7509" r:id="rId39"/>
    <p:sldId id="7510" r:id="rId40"/>
    <p:sldId id="7796" r:id="rId41"/>
    <p:sldId id="778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00"/>
    <p:restoredTop sz="94915" autoAdjust="0"/>
  </p:normalViewPr>
  <p:slideViewPr>
    <p:cSldViewPr snapToGrid="0" snapToObjects="1">
      <p:cViewPr varScale="1">
        <p:scale>
          <a:sx n="115" d="100"/>
          <a:sy n="115" d="100"/>
        </p:scale>
        <p:origin x="208"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Campeggio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Modulo 8 </a:t>
            </a:r>
            <a:r>
              <a:rPr lang="en-GB" sz="4400" b="0"/>
              <a:t>(</a:t>
            </a:r>
            <a:r>
              <a:rPr lang="en-GB" sz="4400" b="0" dirty="0"/>
              <a:t>Parte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Rendere redditizio il business: </a:t>
            </a:r>
            <a:r>
              <a:rPr lang="en-US" sz="3200" dirty="0"/>
              <a:t>quante notti è necessario vendere per coprire i costi e realizzare un profitto.</a:t>
            </a:r>
            <a:endParaRPr lang="en-GB" sz="2800" i="1" dirty="0"/>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In parole semplici: </a:t>
            </a:r>
            <a:r>
              <a:rPr lang="en-US" sz="2200" i="0" dirty="0"/>
              <a:t>"Break even" significa che </a:t>
            </a:r>
            <a:r>
              <a:rPr lang="en-US" sz="2200" b="1" i="0" dirty="0"/>
              <a:t>non</a:t>
            </a:r>
            <a:r>
              <a:rPr lang="en-US" sz="2200" i="0" dirty="0"/>
              <a:t> stai </a:t>
            </a:r>
            <a:r>
              <a:rPr lang="en-US" sz="2200" b="1" i="0" dirty="0"/>
              <a:t>guadagnando né perdendo denaro</a:t>
            </a:r>
            <a:r>
              <a:rPr lang="en-US" sz="2200" i="0" dirty="0"/>
              <a:t>. </a:t>
            </a:r>
          </a:p>
          <a:p>
            <a:r>
              <a:rPr lang="en-US" sz="2200" i="0" dirty="0"/>
              <a:t>Indica il livello minimo di attività necessario. Per un piccolo glamping, il break even potrebbe richiedere solo un'occupazione relativamente bassa (poiché i costi operativi possono essere bassi). Tuttavia, non adagiarti sugli allori: un break even basso è positivo, ma il tuo obiettivo finale è ottenere un profitto consistente superiore a tale soglia. Utilizza il break even come soglia di sicurezza durante la pianificazione.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Analisi del break even</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Analisi del punto di pareggio e della redditività </a:t>
            </a:r>
          </a:p>
          <a:p>
            <a:r>
              <a:rPr lang="en-IE" sz="2400" b="0" dirty="0"/>
              <a:t>(Trovare il punto di pareggio e oltre)</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Domanda guida: </a:t>
            </a:r>
            <a:r>
              <a:rPr lang="en-IE" i="1" dirty="0">
                <a:solidFill>
                  <a:srgbClr val="E96751"/>
                </a:solidFill>
              </a:rPr>
              <a:t>"Qual è il punto di pareggio della mia attività (in pernottamenti o occupazione) e di quante prenotazioni o di quale tariffa ho bisogno per raggiungere i miei obiettivi di profitto?"</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In termini pratici, chi avvia un'attività per la prima volta dovrebbe conoscere il "numero magico" di prenotazioni o di occupazione necessario per sopravvivere e cosa serve effettivamente per ottenere un buon rendimento. </a:t>
            </a:r>
          </a:p>
          <a:p>
            <a:pPr marL="342900" indent="-342900">
              <a:spcAft>
                <a:spcPts val="600"/>
              </a:spcAft>
              <a:buFont typeface="Wingdings" panose="05000000000000000000" pitchFamily="2" charset="2"/>
              <a:buChar char="Ø"/>
            </a:pPr>
            <a:r>
              <a:rPr lang="en-IE" dirty="0"/>
              <a:t>L'obiettivo di questa sezione è fornirti quei numeri e quegli scenari in modo che tu possa </a:t>
            </a:r>
            <a:r>
              <a:rPr lang="en-IE" b="1" dirty="0"/>
              <a:t>pianificare in modo realistico e fissare obiettivi raggiungibili </a:t>
            </a:r>
            <a:r>
              <a:rPr lang="en-IE" dirty="0"/>
              <a:t>(o modificare il tuo piano se gli obiettivi sembrano irraggiungibili). </a:t>
            </a:r>
          </a:p>
          <a:p>
            <a:pPr marL="342900" indent="-342900">
              <a:spcAft>
                <a:spcPts val="600"/>
              </a:spcAft>
              <a:buFont typeface="Wingdings" panose="05000000000000000000" pitchFamily="2" charset="2"/>
              <a:buChar char="Ø"/>
            </a:pPr>
            <a:r>
              <a:rPr lang="en-IE" dirty="0"/>
              <a:t>Si tratta di un po' di calcoli, ma ti darà tranquillità chiarendo la soglia tra perdita e profitto.</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Introduzione</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Trovare il punto di pareggio</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7" y="283236"/>
            <a:ext cx="7221426" cy="803654"/>
          </a:xfrm>
        </p:spPr>
        <p:txBody>
          <a:bodyPr/>
          <a:lstStyle/>
          <a:p>
            <a:r>
              <a:rPr lang="en-IE" sz="2800" dirty="0"/>
              <a:t>Analisi del punto di pareggio e della redditività </a:t>
            </a:r>
          </a:p>
          <a:p>
            <a:r>
              <a:rPr lang="en-IE" sz="2000" b="0" dirty="0"/>
              <a:t>(Trovare il punto di pareggio e oltre)</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7" y="1364877"/>
            <a:ext cx="6886798" cy="4530541"/>
          </a:xfrm>
        </p:spPr>
        <p:txBody>
          <a:bodyPr/>
          <a:lstStyle/>
          <a:p>
            <a:pPr>
              <a:spcAft>
                <a:spcPts val="600"/>
              </a:spcAft>
            </a:pPr>
            <a:r>
              <a:rPr lang="en-IE" sz="2000" dirty="0">
                <a:solidFill>
                  <a:srgbClr val="595959"/>
                </a:solidFill>
              </a:rPr>
              <a:t>Questa sezione si concentra su due concetti fondamentali: </a:t>
            </a:r>
            <a:r>
              <a:rPr lang="en-IE" sz="2000" b="1" dirty="0">
                <a:solidFill>
                  <a:srgbClr val="595959"/>
                </a:solidFill>
              </a:rPr>
              <a:t>il punto di pareggio </a:t>
            </a:r>
            <a:r>
              <a:rPr lang="en-IE" sz="2000" dirty="0">
                <a:solidFill>
                  <a:srgbClr val="595959"/>
                </a:solidFill>
              </a:rPr>
              <a:t>e gli obiettivi </a:t>
            </a:r>
            <a:r>
              <a:rPr lang="en-IE" sz="2000" b="1" dirty="0">
                <a:solidFill>
                  <a:srgbClr val="595959"/>
                </a:solidFill>
              </a:rPr>
              <a:t>di redditività</a:t>
            </a:r>
            <a:r>
              <a:rPr lang="en-IE" sz="2000" dirty="0">
                <a:solidFill>
                  <a:srgbClr val="595959"/>
                </a:solidFill>
              </a:rPr>
              <a:t>. </a:t>
            </a:r>
          </a:p>
          <a:p>
            <a:pPr marL="342900" indent="-342900">
              <a:spcAft>
                <a:spcPts val="600"/>
              </a:spcAft>
              <a:buFont typeface="Wingdings" panose="05000000000000000000" pitchFamily="2" charset="2"/>
              <a:buChar char="Ø"/>
            </a:pPr>
            <a:r>
              <a:rPr lang="en-IE" sz="2000" b="1" dirty="0">
                <a:solidFill>
                  <a:srgbClr val="E96751"/>
                </a:solidFill>
              </a:rPr>
              <a:t>Il punto di pareggio </a:t>
            </a:r>
            <a:r>
              <a:rPr lang="en-IE" sz="2000" dirty="0">
                <a:solidFill>
                  <a:srgbClr val="595959"/>
                </a:solidFill>
              </a:rPr>
              <a:t>si raggiunge quando il fatturato totale è pari ai costi totali: in altre parole, l'azienda </a:t>
            </a:r>
            <a:r>
              <a:rPr lang="en-IE" sz="2000" b="1" dirty="0">
                <a:solidFill>
                  <a:srgbClr val="595959"/>
                </a:solidFill>
              </a:rPr>
              <a:t>non</a:t>
            </a:r>
            <a:r>
              <a:rPr lang="en-IE" sz="2000" dirty="0">
                <a:solidFill>
                  <a:srgbClr val="595959"/>
                </a:solidFill>
              </a:rPr>
              <a:t> subisce </a:t>
            </a:r>
            <a:r>
              <a:rPr lang="en-IE" sz="2000" b="1" dirty="0">
                <a:solidFill>
                  <a:srgbClr val="595959"/>
                </a:solidFill>
              </a:rPr>
              <a:t>perdite, ma non realizza </a:t>
            </a:r>
            <a:r>
              <a:rPr lang="en-IE" sz="2000" dirty="0">
                <a:solidFill>
                  <a:srgbClr val="595959"/>
                </a:solidFill>
              </a:rPr>
              <a:t>nemmeno</a:t>
            </a:r>
            <a:r>
              <a:rPr lang="en-IE" sz="2000" b="1" dirty="0">
                <a:solidFill>
                  <a:srgbClr val="595959"/>
                </a:solidFill>
              </a:rPr>
              <a:t> profitti</a:t>
            </a:r>
            <a:r>
              <a:rPr lang="en-IE" sz="2000" dirty="0">
                <a:solidFill>
                  <a:srgbClr val="595959"/>
                </a:solidFill>
              </a:rPr>
              <a:t>. Si tratta di un traguardo fondamentale: raggiungere il punto di pareggio significa che la tua attività è in grado di sostenersi. </a:t>
            </a:r>
          </a:p>
          <a:p>
            <a:pPr marL="342900" indent="-342900">
              <a:spcAft>
                <a:spcPts val="600"/>
              </a:spcAft>
              <a:buFont typeface="Wingdings" panose="05000000000000000000" pitchFamily="2" charset="2"/>
              <a:buChar char="Ø"/>
            </a:pPr>
            <a:r>
              <a:rPr lang="en-IE" sz="2000" b="1" dirty="0">
                <a:solidFill>
                  <a:srgbClr val="E96751"/>
                </a:solidFill>
              </a:rPr>
              <a:t>L'analisi della redditività </a:t>
            </a:r>
            <a:r>
              <a:rPr lang="en-IE" sz="2000" dirty="0">
                <a:solidFill>
                  <a:srgbClr val="595959"/>
                </a:solidFill>
              </a:rPr>
              <a:t>fa un passo avanti per determinare come passare dal pareggio al raggiungimento del </a:t>
            </a:r>
            <a:r>
              <a:rPr lang="en-IE" sz="2000" b="1" dirty="0">
                <a:solidFill>
                  <a:srgbClr val="595959"/>
                </a:solidFill>
              </a:rPr>
              <a:t>profitto desiderato. </a:t>
            </a:r>
            <a:r>
              <a:rPr lang="en-IE" sz="2000" dirty="0">
                <a:solidFill>
                  <a:srgbClr val="595959"/>
                </a:solidFill>
              </a:rPr>
              <a:t>Lo scopo è calcolare </a:t>
            </a:r>
            <a:r>
              <a:rPr lang="en-US" sz="2000" b="1" dirty="0">
                <a:solidFill>
                  <a:srgbClr val="595959"/>
                </a:solidFill>
              </a:rPr>
              <a:t>il numero di notti </a:t>
            </a:r>
            <a:r>
              <a:rPr lang="en-US" sz="2000" dirty="0">
                <a:solidFill>
                  <a:srgbClr val="595959"/>
                </a:solidFill>
              </a:rPr>
              <a:t>che è necessario </a:t>
            </a:r>
            <a:r>
              <a:rPr lang="en-US" sz="2000" b="1" dirty="0">
                <a:solidFill>
                  <a:srgbClr val="595959"/>
                </a:solidFill>
              </a:rPr>
              <a:t>prenotare per raggiungere il pareggio (coprire tutti i costi) </a:t>
            </a:r>
            <a:r>
              <a:rPr lang="en-US" sz="2000" dirty="0">
                <a:solidFill>
                  <a:srgbClr val="595959"/>
                </a:solidFill>
              </a:rPr>
              <a:t>ed esaminare come </a:t>
            </a:r>
            <a:r>
              <a:rPr lang="en-US" sz="2000" b="1" dirty="0">
                <a:solidFill>
                  <a:srgbClr val="595959"/>
                </a:solidFill>
              </a:rPr>
              <a:t>diversi scenari di prezzo e occupazione influiscono </a:t>
            </a:r>
            <a:r>
              <a:rPr lang="en-IE" sz="2000" dirty="0">
                <a:solidFill>
                  <a:srgbClr val="595959"/>
                </a:solidFill>
              </a:rPr>
              <a:t>su questo e sui vostri obiettivi di profitto. </a:t>
            </a:r>
          </a:p>
          <a:p>
            <a:pPr marL="342900" indent="-342900">
              <a:spcAft>
                <a:spcPts val="600"/>
              </a:spcAft>
              <a:buFont typeface="Wingdings" panose="05000000000000000000" pitchFamily="2" charset="2"/>
              <a:buChar char="Ø"/>
            </a:pPr>
            <a:endParaRPr lang="en-IE" sz="2000"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Notti di pareggio</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Trovare il punto di pareggio</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Numero di notti disponibili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Tratto dalla Sezione 3. </a:t>
            </a:r>
            <a:r>
              <a:rPr lang="en-US" sz="2200" dirty="0">
                <a:solidFill>
                  <a:srgbClr val="595959"/>
                </a:solidFill>
              </a:rPr>
              <a:t>Determina il numero </a:t>
            </a:r>
            <a:r>
              <a:rPr lang="en-IE" sz="2200" dirty="0">
                <a:solidFill>
                  <a:srgbClr val="595959"/>
                </a:solidFill>
              </a:rPr>
              <a:t>di notti </a:t>
            </a:r>
            <a:r>
              <a:rPr lang="en-IE" sz="2200" dirty="0" err="1">
                <a:solidFill>
                  <a:srgbClr val="595959"/>
                </a:solidFill>
              </a:rPr>
              <a:t>disponibili </a:t>
            </a:r>
            <a:r>
              <a:rPr lang="en-IE" sz="2200" dirty="0">
                <a:solidFill>
                  <a:srgbClr val="595959"/>
                </a:solidFill>
              </a:rPr>
              <a:t>all'anno. Supponiamo che tu operi tutto l'anno, 365 notti. </a:t>
            </a:r>
            <a:r>
              <a:rPr lang="en-US" sz="2200" dirty="0">
                <a:solidFill>
                  <a:srgbClr val="595959"/>
                </a:solidFill>
              </a:rPr>
              <a:t>(Puoi modificare questo dato se sei aperto stagionalmente, ad esempio 300 notti, 250, ecc.)</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Notti disponibili </a:t>
            </a:r>
            <a:r>
              <a:rPr lang="en-US" dirty="0">
                <a:solidFill>
                  <a:schemeClr val="bg1"/>
                </a:solidFill>
              </a:rPr>
              <a:t>= Notti totali in un anno – Notti bloccate dal proprietario – Giorni di manutenzione – Chiusure stagionali</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Questo numero è essenziale per calcolare tassi di occupazione realistici. Ti aiuta a proiettare il massimo ricavo e a comprendere i limiti operativi. Utilizzerai questa cifra nell'analisi del punto di pareggio e nella pianificazione dei ricavi.</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65176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Totale notti in un anno</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Utilizzo da parte del proprietario (ad esempio, vacanze, soggiorni personali)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Giorni di manutenzione programmata (ad es. pulizie approfondite, riparazioni)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Chiusure fuori stagione (ad es. chiuso da gennaio a febbraio)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Notti disponibili</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notti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Stima dell'occupazione effettiva</a:t>
            </a:r>
          </a:p>
          <a:p>
            <a:pPr algn="ctr">
              <a:spcBef>
                <a:spcPts val="0"/>
              </a:spcBef>
            </a:pPr>
            <a:r>
              <a:rPr lang="en-US" sz="2400" b="0" dirty="0">
                <a:solidFill>
                  <a:srgbClr val="E96751"/>
                </a:solidFill>
              </a:rPr>
              <a:t>Stima quante delle notti disponibili riuscirai realisticamente a prenotare</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sz="2000" dirty="0">
                <a:solidFill>
                  <a:srgbClr val="595959"/>
                </a:solidFill>
              </a:rPr>
              <a:t>Si tratta di </a:t>
            </a:r>
            <a:r>
              <a:rPr lang="en-US" sz="2000" b="1" dirty="0">
                <a:solidFill>
                  <a:srgbClr val="595959"/>
                </a:solidFill>
              </a:rPr>
              <a:t>prevedere l'occupazione effettiva </a:t>
            </a:r>
            <a:r>
              <a:rPr lang="en-US" sz="2000" dirty="0">
                <a:solidFill>
                  <a:srgbClr val="595959"/>
                </a:solidFill>
              </a:rPr>
              <a:t>in base alle tendenze di mercato, alla domanda locale e all'attrattiva della tua proprietà. Ti aiuta a proiettare le entrate.</a:t>
            </a:r>
            <a:endParaRPr lang="en-US" sz="2000"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Richiede ricerche e ulteriori analisi delle tendenze di mercato: </a:t>
            </a:r>
            <a:r>
              <a:rPr lang="en-US" sz="2200" dirty="0">
                <a:solidFill>
                  <a:schemeClr val="bg1"/>
                </a:solidFill>
              </a:rPr>
              <a:t>controlla annunci simili su Airbnb, Booking.com o rapporti sul turismo. Intervalli tipici:</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1800" dirty="0">
                <a:solidFill>
                  <a:srgbClr val="595959"/>
                </a:solidFill>
              </a:rPr>
              <a:t>Previsioni sul turismo rurale basate sui dati DMO: 20-40%</a:t>
            </a:r>
          </a:p>
          <a:p>
            <a:pPr marL="457200" indent="-457200">
              <a:lnSpc>
                <a:spcPct val="100000"/>
              </a:lnSpc>
              <a:spcBef>
                <a:spcPts val="0"/>
              </a:spcBef>
              <a:spcAft>
                <a:spcPts val="600"/>
              </a:spcAft>
              <a:buFont typeface="+mj-lt"/>
              <a:buAutoNum type="arabicPeriod"/>
            </a:pPr>
            <a:r>
              <a:rPr lang="en-US" sz="1800" dirty="0">
                <a:solidFill>
                  <a:srgbClr val="595959"/>
                </a:solidFill>
              </a:rPr>
              <a:t>Aree turistiche popolari: 50-80%. I siti di glamping nelle vicinanze hanno un'occupazione media del 45% </a:t>
            </a:r>
          </a:p>
          <a:p>
            <a:pPr marL="457200" indent="-457200">
              <a:lnSpc>
                <a:spcPct val="100000"/>
              </a:lnSpc>
              <a:spcBef>
                <a:spcPts val="0"/>
              </a:spcBef>
              <a:spcAft>
                <a:spcPts val="600"/>
              </a:spcAft>
              <a:buFont typeface="+mj-lt"/>
              <a:buAutoNum type="arabicPeriod"/>
            </a:pPr>
            <a:r>
              <a:rPr lang="en-US" sz="1800" b="1" dirty="0">
                <a:solidFill>
                  <a:srgbClr val="595959"/>
                </a:solidFill>
              </a:rPr>
              <a:t>Considera la stagionalità: </a:t>
            </a:r>
            <a:r>
              <a:rPr lang="en-US" sz="1800" dirty="0">
                <a:solidFill>
                  <a:srgbClr val="595959"/>
                </a:solidFill>
              </a:rPr>
              <a:t>suddividi l'anno in alta, media e bassa stagione. Stima le prenotazioni per stagione in base alla domanda. | Alta stagione (luglio-agosto): 70% | Media stagione (maggio-giugno, settembre): 50% | Bassa stagione (resto dell'anno): 20% </a:t>
            </a:r>
          </a:p>
          <a:p>
            <a:pPr marL="457200" indent="-457200">
              <a:lnSpc>
                <a:spcPct val="100000"/>
              </a:lnSpc>
              <a:spcBef>
                <a:spcPts val="0"/>
              </a:spcBef>
              <a:spcAft>
                <a:spcPts val="600"/>
              </a:spcAft>
              <a:buFont typeface="+mj-lt"/>
              <a:buAutoNum type="arabicPeriod"/>
            </a:pPr>
            <a:r>
              <a:rPr lang="en-US" sz="1800" b="1" dirty="0">
                <a:solidFill>
                  <a:srgbClr val="595959"/>
                </a:solidFill>
              </a:rPr>
              <a:t>Fattori relativi alla vostra offerta e alla </a:t>
            </a:r>
            <a:r>
              <a:rPr lang="en-US" sz="1800" dirty="0">
                <a:solidFill>
                  <a:srgbClr val="595959"/>
                </a:solidFill>
              </a:rPr>
              <a:t>vostra</a:t>
            </a:r>
            <a:r>
              <a:rPr lang="en-US" sz="1800" b="1" dirty="0">
                <a:solidFill>
                  <a:srgbClr val="595959"/>
                </a:solidFill>
              </a:rPr>
              <a:t> posizione. </a:t>
            </a:r>
            <a:r>
              <a:rPr lang="en-US" sz="1800" dirty="0">
                <a:solidFill>
                  <a:srgbClr val="595959"/>
                </a:solidFill>
              </a:rPr>
              <a:t>Se il vostro soggiorno presenta caratteristiche uniche (ad esempio, una vasca idromassaggio, una vista sul mare), potete aspettarvi prenotazioni superiori alla media. </a:t>
            </a:r>
            <a:r>
              <a:rPr lang="en-US" sz="1800" i="1" dirty="0">
                <a:solidFill>
                  <a:srgbClr val="595959"/>
                </a:solidFill>
              </a:rPr>
              <a:t>Una vasca idromassaggio e una vista uniche possono aumentare la vostra occupazione fino al 55% all'anno</a:t>
            </a:r>
            <a:r>
              <a:rPr lang="en-US" sz="1800" b="1" i="1" dirty="0">
                <a:solidFill>
                  <a:srgbClr val="595959"/>
                </a:solidFill>
              </a:rPr>
              <a:t> </a:t>
            </a:r>
            <a:endParaRPr lang="en-US" sz="18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Stima dell'occupazione effettiva:</a:t>
            </a:r>
          </a:p>
          <a:p>
            <a:pPr algn="ctr">
              <a:spcBef>
                <a:spcPts val="0"/>
              </a:spcBef>
            </a:pPr>
            <a:r>
              <a:rPr lang="en-US" sz="2400" b="0" dirty="0">
                <a:solidFill>
                  <a:srgbClr val="E96751"/>
                </a:solidFill>
              </a:rPr>
              <a:t>Stima realistica del numero di notti disponibili che riuscirai effettivamente a prenotare</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Richiede ricerche e ulteriori analisi delle tendenze di mercato: </a:t>
            </a:r>
            <a:r>
              <a:rPr lang="en-US" sz="2200" dirty="0">
                <a:solidFill>
                  <a:schemeClr val="bg1"/>
                </a:solidFill>
              </a:rPr>
              <a:t>controlla annunci simili su Airbnb, Booking.com o rapporti sul turismo. Intervalli tipici:</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Esempio: </a:t>
            </a:r>
          </a:p>
          <a:p>
            <a:pPr marL="0" indent="0">
              <a:lnSpc>
                <a:spcPct val="100000"/>
              </a:lnSpc>
              <a:spcBef>
                <a:spcPts val="0"/>
              </a:spcBef>
              <a:spcAft>
                <a:spcPts val="600"/>
              </a:spcAft>
            </a:pPr>
            <a:r>
              <a:rPr lang="en-US" dirty="0">
                <a:solidFill>
                  <a:srgbClr val="595959"/>
                </a:solidFill>
              </a:rPr>
              <a:t>Hai</a:t>
            </a:r>
            <a:r>
              <a:rPr lang="en-US" b="1" dirty="0">
                <a:solidFill>
                  <a:srgbClr val="595959"/>
                </a:solidFill>
              </a:rPr>
              <a:t> 280 notti disponibili </a:t>
            </a:r>
            <a:r>
              <a:rPr lang="en-US" dirty="0">
                <a:solidFill>
                  <a:srgbClr val="595959"/>
                </a:solidFill>
              </a:rPr>
              <a:t>dopo aver bloccato le date per uso personale e manutenzione. </a:t>
            </a:r>
          </a:p>
          <a:p>
            <a:pPr marL="0" indent="0">
              <a:lnSpc>
                <a:spcPct val="100000"/>
              </a:lnSpc>
              <a:spcBef>
                <a:spcPts val="0"/>
              </a:spcBef>
              <a:spcAft>
                <a:spcPts val="600"/>
              </a:spcAft>
            </a:pPr>
            <a:r>
              <a:rPr lang="en-US" dirty="0">
                <a:solidFill>
                  <a:srgbClr val="595959"/>
                </a:solidFill>
              </a:rPr>
              <a:t>Ma in base alla tua ricerca, pensi che otterrai prenotazioni solo per il 60% di esse:</a:t>
            </a:r>
          </a:p>
          <a:p>
            <a:pPr marL="0" indent="0">
              <a:lnSpc>
                <a:spcPct val="100000"/>
              </a:lnSpc>
              <a:spcBef>
                <a:spcPts val="0"/>
              </a:spcBef>
              <a:spcAft>
                <a:spcPts val="600"/>
              </a:spcAft>
            </a:pPr>
            <a:r>
              <a:rPr lang="en-US" dirty="0">
                <a:solidFill>
                  <a:srgbClr val="595959"/>
                </a:solidFill>
              </a:rPr>
              <a:t>280 × 60% =</a:t>
            </a:r>
            <a:r>
              <a:rPr lang="en-US" b="1" dirty="0">
                <a:solidFill>
                  <a:srgbClr val="595959"/>
                </a:solidFill>
              </a:rPr>
              <a:t> 168 notti prenotate all'anno</a:t>
            </a:r>
            <a:r>
              <a:rPr lang="en-US" dirty="0">
                <a:solidFill>
                  <a:srgbClr val="595959"/>
                </a:solidFill>
              </a:rPr>
              <a:t> ← La tua stima delle entrate si basa su questo dato.</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sz="2400" b="1" dirty="0">
                <a:solidFill>
                  <a:schemeClr val="bg1"/>
                </a:solidFill>
              </a:rPr>
              <a:t>Trova il tuo punto di pareggio</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Analisi del punto di pareggio</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sz="2000" b="1" dirty="0">
                <a:solidFill>
                  <a:srgbClr val="595959"/>
                </a:solidFill>
              </a:rPr>
              <a:t>Il punto di pareggio </a:t>
            </a:r>
            <a:r>
              <a:rPr lang="en-US" sz="2000" dirty="0">
                <a:solidFill>
                  <a:srgbClr val="595959"/>
                </a:solidFill>
              </a:rPr>
              <a:t>è un concetto finanziario fondamentale: è il momento in cui il tuo fatturato totale è pari ai tuoi costi totali (con un risultato né in perdita né in profitto). </a:t>
            </a:r>
          </a:p>
          <a:p>
            <a:pPr>
              <a:spcAft>
                <a:spcPts val="1200"/>
              </a:spcAft>
            </a:pPr>
            <a:r>
              <a:rPr lang="en-US" sz="2000" b="1" dirty="0">
                <a:solidFill>
                  <a:srgbClr val="E96751"/>
                </a:solidFill>
              </a:rPr>
              <a:t>Esempio: </a:t>
            </a:r>
            <a:r>
              <a:rPr lang="en-US" sz="2000" dirty="0">
                <a:solidFill>
                  <a:srgbClr val="595959"/>
                </a:solidFill>
              </a:rPr>
              <a:t>per un'attività di glamping, un utile parametro di pareggio è il livello di occupazione o il numero di notti che devi affittare per coprire le tue spese.</a:t>
            </a:r>
          </a:p>
          <a:p>
            <a:pPr>
              <a:spcAft>
                <a:spcPts val="1200"/>
              </a:spcAft>
            </a:pPr>
            <a:endParaRPr lang="en-US" sz="2000" dirty="0">
              <a:solidFill>
                <a:srgbClr val="E96751"/>
              </a:solidFill>
            </a:endParaRPr>
          </a:p>
          <a:p>
            <a:pPr>
              <a:spcAft>
                <a:spcPts val="1200"/>
              </a:spcAft>
            </a:pPr>
            <a:endParaRPr lang="en-US" sz="2000" dirty="0"/>
          </a:p>
          <a:p>
            <a:pPr>
              <a:spcAft>
                <a:spcPts val="600"/>
              </a:spcAft>
            </a:pPr>
            <a:endParaRPr lang="en-IE" sz="2000"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sz="2400" dirty="0"/>
              <a:t>Come calcolare il tuo punto di pareggio</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(Opzione A) Calcola le notti di pareggio </a:t>
            </a:r>
          </a:p>
          <a:p>
            <a:r>
              <a:rPr lang="en-US" sz="2200" i="1" dirty="0">
                <a:solidFill>
                  <a:schemeClr val="bg1"/>
                </a:solidFill>
              </a:rPr>
              <a:t>(Nuova attività) La classica domanda sul punto di pareggio.</a:t>
            </a:r>
          </a:p>
          <a:p>
            <a:r>
              <a:rPr lang="en-US" sz="2200" i="1" dirty="0">
                <a:solidFill>
                  <a:schemeClr val="bg1"/>
                </a:solidFill>
              </a:rPr>
              <a:t>"Quante notti devo prenotare solo per coprire i miei costi fissi?"</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461939"/>
          </a:xfrm>
          <a:prstGeom prst="rect">
            <a:avLst/>
          </a:prstGeom>
          <a:noFill/>
        </p:spPr>
        <p:txBody>
          <a:bodyPr wrap="square">
            <a:spAutoFit/>
          </a:bodyPr>
          <a:lstStyle/>
          <a:p>
            <a:r>
              <a:rPr lang="en-US" sz="2000" b="1" dirty="0">
                <a:solidFill>
                  <a:schemeClr val="bg1"/>
                </a:solidFill>
              </a:rPr>
              <a:t>(Opzione B) Calcolare le notti di pareggio </a:t>
            </a:r>
          </a:p>
          <a:p>
            <a:r>
              <a:rPr lang="en-US" sz="2000" i="1" dirty="0">
                <a:solidFill>
                  <a:schemeClr val="bg1"/>
                </a:solidFill>
              </a:rPr>
              <a:t>(Se conosci già i tuoi costi annuali totali)</a:t>
            </a:r>
          </a:p>
          <a:p>
            <a:endParaRPr lang="en-GB" sz="900" dirty="0">
              <a:solidFill>
                <a:schemeClr val="bg1"/>
              </a:solidFill>
            </a:endParaRPr>
          </a:p>
          <a:p>
            <a:pPr>
              <a:spcAft>
                <a:spcPts val="1200"/>
              </a:spcAft>
            </a:pPr>
            <a:r>
              <a:rPr lang="en-US" sz="2000" i="1" dirty="0">
                <a:solidFill>
                  <a:schemeClr val="bg1"/>
                </a:solidFill>
              </a:rPr>
              <a:t>"In base a quanto prevedo di spendere durante tutto l'anno, quante notti devo prenotare per raggiungere il punto di pareggio?"</a:t>
            </a:r>
          </a:p>
        </p:txBody>
      </p:sp>
    </p:spTree>
    <p:extLst>
      <p:ext uri="{BB962C8B-B14F-4D97-AF65-F5344CB8AC3E}">
        <p14:creationId xmlns:p14="http://schemas.microsoft.com/office/powerpoint/2010/main" val="28234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(Opzione A) </a:t>
            </a:r>
            <a:r>
              <a:rPr lang="en-US" dirty="0"/>
              <a:t>Calcolare il punto di pareggio </a:t>
            </a:r>
          </a:p>
          <a:p>
            <a:r>
              <a:rPr lang="en-US" b="0" i="1" dirty="0"/>
              <a:t>Per un'attività che parte da zero!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L'opzione A </a:t>
            </a:r>
            <a:r>
              <a:rPr lang="en-US" sz="2400" dirty="0">
                <a:solidFill>
                  <a:srgbClr val="595959"/>
                </a:solidFill>
              </a:rPr>
              <a:t>riguarda </a:t>
            </a:r>
            <a:r>
              <a:rPr lang="en-US" sz="2400" b="1" dirty="0">
                <a:solidFill>
                  <a:srgbClr val="595959"/>
                </a:solidFill>
              </a:rPr>
              <a:t>il numero di notti che è necessario prenotare </a:t>
            </a:r>
            <a:r>
              <a:rPr lang="en-US" sz="2400" dirty="0">
                <a:solidFill>
                  <a:srgbClr val="595959"/>
                </a:solidFill>
              </a:rPr>
              <a:t>per coprire i costi: l'attenzione è rivolta </a:t>
            </a:r>
            <a:r>
              <a:rPr lang="en-US" sz="2400" b="1" dirty="0">
                <a:solidFill>
                  <a:srgbClr val="595959"/>
                </a:solidFill>
              </a:rPr>
              <a:t>alle "notti necessarie per sopravvivere".</a:t>
            </a:r>
          </a:p>
          <a:p>
            <a:endParaRPr lang="en-US" sz="2400" b="1" dirty="0">
              <a:solidFill>
                <a:srgbClr val="595959"/>
              </a:solidFill>
            </a:endParaRPr>
          </a:p>
          <a:p>
            <a:r>
              <a:rPr lang="en-US" sz="2400" b="1" dirty="0">
                <a:solidFill>
                  <a:srgbClr val="E96751"/>
                </a:solidFill>
              </a:rPr>
              <a:t>Notti di pareggio = </a:t>
            </a:r>
            <a:r>
              <a:rPr lang="en-US" sz="2400" dirty="0">
                <a:solidFill>
                  <a:srgbClr val="E96751"/>
                </a:solidFill>
              </a:rPr>
              <a:t>costi fissi ÷ </a:t>
            </a:r>
            <a:r>
              <a:rPr lang="en-IE" sz="2400" dirty="0">
                <a:solidFill>
                  <a:srgbClr val="E96751"/>
                </a:solidFill>
              </a:rPr>
              <a:t>profitto per notte occupata </a:t>
            </a:r>
            <a:r>
              <a:rPr lang="en-US" sz="2400" i="1" dirty="0">
                <a:solidFill>
                  <a:srgbClr val="595959"/>
                </a:solidFill>
              </a:rPr>
              <a:t>(prezzo per notte - costo variabile per notte) </a:t>
            </a:r>
          </a:p>
          <a:p>
            <a:endParaRPr lang="en-US" sz="2400" i="1" dirty="0">
              <a:solidFill>
                <a:srgbClr val="E96751"/>
              </a:solidFill>
            </a:endParaRPr>
          </a:p>
          <a:p>
            <a:r>
              <a:rPr lang="en-US" sz="2400" dirty="0">
                <a:solidFill>
                  <a:srgbClr val="595959"/>
                </a:solidFill>
              </a:rPr>
              <a:t>Questo dato indica quante notti è necessario vendere e quale percentuale di occupazione è necessario raggiungere per coprire i costi.</a:t>
            </a:r>
          </a:p>
          <a:p>
            <a:endParaRPr lang="en-US" sz="2400" dirty="0">
              <a:solidFill>
                <a:srgbClr val="595959"/>
              </a:solidFill>
            </a:endParaRPr>
          </a:p>
          <a:p>
            <a:r>
              <a:rPr lang="en-US" sz="2400" dirty="0">
                <a:solidFill>
                  <a:srgbClr val="595959"/>
                </a:solidFill>
              </a:rPr>
              <a:t>La slide successiva spiega la composizione della formula.</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Notti che devi prenotare per sopravvivere!</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Opzione A </a:t>
            </a:r>
          </a:p>
        </p:txBody>
      </p:sp>
    </p:spTree>
    <p:extLst>
      <p:ext uri="{BB962C8B-B14F-4D97-AF65-F5344CB8AC3E}">
        <p14:creationId xmlns:p14="http://schemas.microsoft.com/office/powerpoint/2010/main" val="3680887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(Opzione A) </a:t>
            </a:r>
            <a:r>
              <a:rPr lang="en-US" sz="3200" dirty="0">
                <a:solidFill>
                  <a:srgbClr val="459597"/>
                </a:solidFill>
              </a:rPr>
              <a:t>Calcolare il punto di pareggio </a:t>
            </a:r>
          </a:p>
          <a:p>
            <a:r>
              <a:rPr lang="en-US" sz="3200" b="0" i="1" dirty="0">
                <a:solidFill>
                  <a:srgbClr val="459597"/>
                </a:solidFill>
              </a:rPr>
              <a:t>Per un'attività che parte da zero!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"Quante notti devo prenotare solo per coprire i miei costi fissi?"</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000" dirty="0">
                <a:solidFill>
                  <a:srgbClr val="595959"/>
                </a:solidFill>
              </a:rPr>
              <a:t>Utilizza questa opzione se hai appena avviato la tua attività e desideri conoscere il numero minimo di </a:t>
            </a:r>
            <a:r>
              <a:rPr lang="en-US" sz="2000" b="1" dirty="0">
                <a:solidFill>
                  <a:srgbClr val="595959"/>
                </a:solidFill>
              </a:rPr>
              <a:t>notti necessario per raggiungere il punto di pareggio. </a:t>
            </a:r>
            <a:r>
              <a:rPr lang="en-US" sz="2000" dirty="0">
                <a:solidFill>
                  <a:srgbClr val="595959"/>
                </a:solidFill>
              </a:rPr>
              <a:t>Utilizziamo </a:t>
            </a:r>
            <a:r>
              <a:rPr lang="en-US" sz="2000" b="1" dirty="0">
                <a:solidFill>
                  <a:srgbClr val="595959"/>
                </a:solidFill>
              </a:rPr>
              <a:t>i</a:t>
            </a:r>
            <a:r>
              <a:rPr lang="en-US" sz="2000" dirty="0">
                <a:solidFill>
                  <a:srgbClr val="595959"/>
                </a:solidFill>
              </a:rPr>
              <a:t> tuoi </a:t>
            </a:r>
            <a:r>
              <a:rPr lang="en-US" sz="2000" b="1" dirty="0">
                <a:solidFill>
                  <a:srgbClr val="595959"/>
                </a:solidFill>
              </a:rPr>
              <a:t>costi fissi </a:t>
            </a:r>
            <a:r>
              <a:rPr lang="en-US" sz="2000" dirty="0">
                <a:solidFill>
                  <a:srgbClr val="595959"/>
                </a:solidFill>
              </a:rPr>
              <a:t>per trovare il punto di pareggio. In altre parole, qual è il tuo obiettivo minimo di prenotazioni per evitare una perdita? </a:t>
            </a:r>
            <a:r>
              <a:rPr lang="en-IE" sz="2000" dirty="0">
                <a:solidFill>
                  <a:srgbClr val="595959"/>
                </a:solidFill>
              </a:rPr>
              <a:t>Prendi </a:t>
            </a:r>
            <a:r>
              <a:rPr lang="en-IE" sz="2000" b="1" dirty="0">
                <a:solidFill>
                  <a:srgbClr val="595959"/>
                </a:solidFill>
              </a:rPr>
              <a:t>i</a:t>
            </a:r>
            <a:r>
              <a:rPr lang="en-IE" sz="2000" dirty="0">
                <a:solidFill>
                  <a:srgbClr val="595959"/>
                </a:solidFill>
              </a:rPr>
              <a:t> tuoi </a:t>
            </a:r>
            <a:r>
              <a:rPr lang="en-IE" sz="2000" b="1" dirty="0">
                <a:solidFill>
                  <a:srgbClr val="595959"/>
                </a:solidFill>
              </a:rPr>
              <a:t>costi fissi annuali</a:t>
            </a:r>
            <a:r>
              <a:rPr lang="en-IE" sz="2000" dirty="0">
                <a:solidFill>
                  <a:srgbClr val="595959"/>
                </a:solidFill>
              </a:rPr>
              <a:t> totali (dal conto economico) e dividili per la tua tariffa media per notte. Questo ti fornirà una stima approssimativa del numero di notti prenotate necessarie per coprire tali spese fisse. </a:t>
            </a:r>
            <a:r>
              <a:rPr lang="en-IE" sz="2000" b="1" dirty="0">
                <a:solidFill>
                  <a:srgbClr val="E96751"/>
                </a:solidFill>
              </a:rPr>
              <a:t>Nota: </a:t>
            </a:r>
            <a:r>
              <a:rPr lang="en-IE" sz="2000" dirty="0">
                <a:solidFill>
                  <a:srgbClr val="595959"/>
                </a:solidFill>
              </a:rPr>
              <a:t>ipotizziamo che il ricavo di ogni notte contribuisca interamente ai costi fissi dopo aver pagato i costi variabili per notte, utilizzando in modo semplice l'approccio </a:t>
            </a:r>
            <a:r>
              <a:rPr lang="en-IE" sz="2000" b="1" dirty="0">
                <a:solidFill>
                  <a:srgbClr val="595959"/>
                </a:solidFill>
              </a:rPr>
              <a:t>del margine di contribuzione</a:t>
            </a:r>
            <a:r>
              <a:rPr lang="en-IE" sz="2000" dirty="0">
                <a:solidFill>
                  <a:srgbClr val="595959"/>
                </a:solidFill>
              </a:rPr>
              <a:t>. </a:t>
            </a:r>
            <a:endParaRPr lang="en-US" sz="2000" dirty="0">
              <a:solidFill>
                <a:srgbClr val="595959"/>
              </a:solidFill>
            </a:endParaRPr>
          </a:p>
          <a:p>
            <a:pPr marL="0" indent="0">
              <a:spcBef>
                <a:spcPts val="0"/>
              </a:spcBef>
              <a:spcAft>
                <a:spcPts val="600"/>
              </a:spcAft>
            </a:pPr>
            <a:endParaRPr lang="en-US" sz="20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Punto di pareggio notti FC = </a:t>
            </a:r>
            <a:r>
              <a:rPr lang="en-US" sz="2800" dirty="0">
                <a:solidFill>
                  <a:schemeClr val="bg1"/>
                </a:solidFill>
              </a:rPr>
              <a:t>Costi fissi (FC) ÷ Ricavi netti per notte (Prezzo per notte - Costo variabile (VC) per notte.</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Calcolare il numero di notti necessarie per coprire i costi</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Calcola i costi fissi annuali </a:t>
            </a:r>
            <a:r>
              <a:rPr lang="en-IE" sz="2200" dirty="0">
                <a:solidFill>
                  <a:srgbClr val="494949"/>
                </a:solidFill>
              </a:rPr>
              <a:t>(ad es. assicurazione, rate del mutuo, internet). </a:t>
            </a:r>
            <a:r>
              <a:rPr lang="en-US" sz="2200" i="1" dirty="0">
                <a:solidFill>
                  <a:srgbClr val="595959"/>
                </a:solidFill>
              </a:rPr>
              <a:t>Si tratta di spese fisse che devi sostenere indipendentemente dal numero di prenotazioni.</a:t>
            </a:r>
            <a:r>
              <a:rPr lang="en-IE" sz="2200" dirty="0">
                <a:solidFill>
                  <a:srgbClr val="E96751"/>
                </a:solidFill>
              </a:rPr>
              <a:t> 14.000 €/anno</a:t>
            </a:r>
            <a:endParaRPr lang="en-GB" sz="22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107996"/>
          </a:xfrm>
          <a:prstGeom prst="rect">
            <a:avLst/>
          </a:prstGeom>
          <a:noFill/>
        </p:spPr>
        <p:txBody>
          <a:bodyPr wrap="square" rtlCol="0">
            <a:spAutoFit/>
          </a:bodyPr>
          <a:lstStyle/>
          <a:p>
            <a:r>
              <a:rPr lang="en-US" sz="2200" b="1" dirty="0">
                <a:solidFill>
                  <a:srgbClr val="494949"/>
                </a:solidFill>
              </a:rPr>
              <a:t>Tariffa giornaliera </a:t>
            </a:r>
            <a:r>
              <a:rPr lang="en-US" sz="2200" dirty="0">
                <a:solidFill>
                  <a:srgbClr val="494949"/>
                </a:solidFill>
              </a:rPr>
              <a:t>- Costi variabili (ad es. pulizie, pacchetti di benvenuto, utenze per ospite) </a:t>
            </a:r>
            <a:r>
              <a:rPr lang="en-US" sz="2200" i="1" dirty="0">
                <a:solidFill>
                  <a:srgbClr val="595959"/>
                </a:solidFill>
              </a:rPr>
              <a:t>Se addebiti 150 € a notte e ti costa 30 € ospitare un cliente, il tuo profitto per notte è di</a:t>
            </a:r>
            <a:r>
              <a:rPr lang="en-US" sz="2200" i="1" dirty="0">
                <a:solidFill>
                  <a:srgbClr val="E96751"/>
                </a:solidFill>
              </a:rPr>
              <a:t> 120 </a:t>
            </a:r>
            <a:r>
              <a:rPr lang="en-US" sz="2200" i="1" dirty="0">
                <a:solidFill>
                  <a:srgbClr val="595959"/>
                </a:solidFill>
              </a:rPr>
              <a:t>€. Questo copre i tuoi costi fissi.</a:t>
            </a:r>
            <a:endParaRPr lang="en-GB" sz="22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77218"/>
          </a:xfrm>
          <a:prstGeom prst="rect">
            <a:avLst/>
          </a:prstGeom>
          <a:noFill/>
        </p:spPr>
        <p:txBody>
          <a:bodyPr wrap="square" rtlCol="0">
            <a:spAutoFit/>
          </a:bodyPr>
          <a:lstStyle/>
          <a:p>
            <a:r>
              <a:rPr lang="en-US" sz="2000" b="1" dirty="0">
                <a:solidFill>
                  <a:srgbClr val="494949"/>
                </a:solidFill>
              </a:rPr>
              <a:t>Punto di pareggio notti all'anno </a:t>
            </a:r>
            <a:r>
              <a:rPr lang="en-US" sz="2200" i="1" dirty="0">
                <a:solidFill>
                  <a:srgbClr val="595959"/>
                </a:solidFill>
              </a:rPr>
              <a:t>Il numero di notti prenotate necessarie per coprire i costi fissi</a:t>
            </a:r>
            <a:r>
              <a:rPr lang="en-US" sz="2000" i="1" dirty="0">
                <a:solidFill>
                  <a:srgbClr val="595959"/>
                </a:solidFill>
              </a:rPr>
              <a:t> 14.000 € di costi fissi ÷ 120 € di profitto per notte =</a:t>
            </a:r>
            <a:r>
              <a:rPr lang="en-US" sz="2000" b="1" i="1" dirty="0">
                <a:solidFill>
                  <a:srgbClr val="E96751"/>
                </a:solidFill>
              </a:rPr>
              <a:t> 117 notti</a:t>
            </a:r>
            <a:br>
              <a:rPr lang="en-US" sz="2000" i="1" dirty="0">
                <a:solidFill>
                  <a:srgbClr val="595959"/>
                </a:solidFill>
              </a:rPr>
            </a:br>
            <a:r>
              <a:rPr lang="en-US" sz="2000" i="1" dirty="0">
                <a:solidFill>
                  <a:srgbClr val="595959"/>
                </a:solidFill>
              </a:rPr>
              <a:t>Devi prenotare 117 notti solo per raggiungere il punto di pareggio.</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 di costi fissi ÷ 120 € di profitto per notte =</a:t>
            </a:r>
            <a:r>
              <a:rPr lang="en-US" sz="2400" b="1" dirty="0">
                <a:solidFill>
                  <a:srgbClr val="595959"/>
                </a:solidFill>
              </a:rPr>
              <a:t> 117 notti</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Pernottamenti necessari per raggiungere il pareggio = </a:t>
            </a:r>
            <a:r>
              <a:rPr lang="en-US" sz="2400" dirty="0">
                <a:solidFill>
                  <a:srgbClr val="E96751"/>
                </a:solidFill>
              </a:rPr>
              <a:t>Costi fissi ÷ </a:t>
            </a:r>
            <a:r>
              <a:rPr lang="en-IE" sz="2400" dirty="0">
                <a:solidFill>
                  <a:srgbClr val="E96751"/>
                </a:solidFill>
              </a:rPr>
              <a:t>Profitto per notte occupata </a:t>
            </a:r>
            <a:r>
              <a:rPr lang="en-US" sz="2000" i="1" dirty="0">
                <a:solidFill>
                  <a:srgbClr val="595959"/>
                </a:solidFill>
              </a:rPr>
              <a:t>(Prezzo per notte – Costo variabile per notte) </a:t>
            </a:r>
          </a:p>
        </p:txBody>
      </p:sp>
    </p:spTree>
    <p:extLst>
      <p:ext uri="{BB962C8B-B14F-4D97-AF65-F5344CB8AC3E}">
        <p14:creationId xmlns:p14="http://schemas.microsoft.com/office/powerpoint/2010/main" val="2827709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Rendere redditizio il progetto</a:t>
            </a:r>
            <a:r>
              <a:rPr lang="en-US" sz="2400" dirty="0">
                <a:solidFill>
                  <a:srgbClr val="E96751"/>
                </a:solidFill>
              </a:rPr>
              <a:t>: quante notti è necessario vendere per coprire i costi e realizzare un profitto.</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000" dirty="0"/>
              <a:t>La sostenibilità finanziaria inizia con la conoscenza dei propri numeri. Queste sezioni illustrano gli elementi essenziali del punto di pareggio e come prendere decisioni sulla struttura dei costi e sull'occupazione.</a:t>
            </a:r>
          </a:p>
          <a:p>
            <a:pPr marL="0" indent="0"/>
            <a:endParaRPr lang="en-US" sz="2000" dirty="0"/>
          </a:p>
          <a:p>
            <a:pPr marL="0" indent="0"/>
            <a:r>
              <a:rPr lang="en-US" sz="2000" dirty="0"/>
              <a:t>Imparerai come calcolare il tuo punto di pareggio, ovvero il numero di notti e il tasso di occupazione necessari per coprire le spese e ottenere un profitto. </a:t>
            </a:r>
          </a:p>
          <a:p>
            <a:pPr marL="0" indent="0"/>
            <a:endParaRPr lang="en-US" sz="2000" dirty="0"/>
          </a:p>
          <a:p>
            <a:pPr marL="0" indent="0"/>
            <a:r>
              <a:rPr lang="en-US" sz="2000" dirty="0"/>
              <a:t>Insieme, questi passaggi vi daranno la chiarezza e la sicurezza necessarie per fissare i prezzi in modo strategico, evitare perdite e pianificare il successo a lungo termine.</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sz="3200" dirty="0"/>
              <a:t>Modulo 8 (Parte 4) Panoramica</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Calcola </a:t>
            </a:r>
            <a:r>
              <a:rPr lang="en-US" sz="2200" b="1" dirty="0">
                <a:solidFill>
                  <a:srgbClr val="494949"/>
                </a:solidFill>
              </a:rPr>
              <a:t>il </a:t>
            </a:r>
            <a:r>
              <a:rPr lang="en-US" sz="2200" dirty="0">
                <a:solidFill>
                  <a:srgbClr val="494949"/>
                </a:solidFill>
              </a:rPr>
              <a:t>tuo </a:t>
            </a:r>
            <a:r>
              <a:rPr lang="en-US" sz="2200" b="1" dirty="0">
                <a:solidFill>
                  <a:srgbClr val="494949"/>
                </a:solidFill>
              </a:rPr>
              <a:t>punto di pareggio </a:t>
            </a:r>
            <a:r>
              <a:rPr lang="en-US" sz="2200" dirty="0">
                <a:solidFill>
                  <a:srgbClr val="494949"/>
                </a:solidFill>
              </a:rPr>
              <a:t>sia in termini di numero di notti che di tasso di occupazione.</a:t>
            </a:r>
          </a:p>
          <a:p>
            <a:pPr marL="285750" indent="-285750">
              <a:spcAft>
                <a:spcPts val="1200"/>
              </a:spcAft>
              <a:buFont typeface="Arial" panose="020B0604020202020204" pitchFamily="34" charset="0"/>
              <a:buChar char="•"/>
            </a:pPr>
            <a:r>
              <a:rPr lang="en-US" sz="2200" dirty="0">
                <a:solidFill>
                  <a:srgbClr val="494949"/>
                </a:solidFill>
              </a:rPr>
              <a:t>Prendi decisioni informate basate sulla </a:t>
            </a:r>
            <a:r>
              <a:rPr lang="en-US" sz="2200" b="1" dirty="0">
                <a:solidFill>
                  <a:srgbClr val="494949"/>
                </a:solidFill>
              </a:rPr>
              <a:t>struttura</a:t>
            </a:r>
            <a:r>
              <a:rPr lang="en-US" sz="2200" dirty="0">
                <a:solidFill>
                  <a:srgbClr val="494949"/>
                </a:solidFill>
              </a:rPr>
              <a:t> dei costi </a:t>
            </a:r>
            <a:r>
              <a:rPr lang="en-US" sz="2200" b="1" dirty="0">
                <a:solidFill>
                  <a:srgbClr val="494949"/>
                </a:solidFill>
              </a:rPr>
              <a:t>e sull'occupazione </a:t>
            </a:r>
            <a:r>
              <a:rPr lang="en-US" sz="2200" dirty="0">
                <a:solidFill>
                  <a:srgbClr val="494949"/>
                </a:solidFill>
              </a:rPr>
              <a:t>per aumentare la redditività e la sicurezza finanziaria.</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1" y="249721"/>
            <a:ext cx="4821599"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302534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b="1" i="1" dirty="0">
                <a:solidFill>
                  <a:srgbClr val="595959"/>
                </a:solidFill>
              </a:rPr>
              <a:t>Supponiamo che i tuoi costi fissi annuali siano pari a € 20.000 e che la tariffa media delle camere sia pari a € 100. </a:t>
            </a:r>
          </a:p>
          <a:p>
            <a:pPr marL="0" indent="0"/>
            <a:endParaRPr lang="en-IE" b="1" i="1" dirty="0">
              <a:solidFill>
                <a:srgbClr val="459597"/>
              </a:solidFill>
            </a:endParaRPr>
          </a:p>
          <a:p>
            <a:pPr marL="0" indent="0"/>
            <a:r>
              <a:rPr lang="en-IE" b="1" i="1" dirty="0">
                <a:solidFill>
                  <a:srgbClr val="459597"/>
                </a:solidFill>
              </a:rPr>
              <a:t>Pernottamenti di pareggio </a:t>
            </a:r>
            <a:r>
              <a:rPr lang="en-IE" i="1" dirty="0">
                <a:solidFill>
                  <a:srgbClr val="459597"/>
                </a:solidFill>
              </a:rPr>
              <a:t>= 20.000 € / 100 € = 200 pernottamenti.</a:t>
            </a:r>
            <a:r>
              <a:rPr lang="en-IE" dirty="0">
                <a:solidFill>
                  <a:srgbClr val="459597"/>
                </a:solidFill>
              </a:rPr>
              <a:t> </a:t>
            </a:r>
          </a:p>
          <a:p>
            <a:pPr marL="342900" indent="-342900">
              <a:buFont typeface="Wingdings" panose="05000000000000000000" pitchFamily="2" charset="2"/>
              <a:buChar char="Ø"/>
            </a:pPr>
            <a:r>
              <a:rPr lang="en-IE" sz="2000" dirty="0">
                <a:solidFill>
                  <a:srgbClr val="595959"/>
                </a:solidFill>
              </a:rPr>
              <a:t>Ciò significa che avresti bisogno di</a:t>
            </a:r>
            <a:r>
              <a:rPr lang="en-IE" sz="2000" b="1" dirty="0">
                <a:solidFill>
                  <a:srgbClr val="595959"/>
                </a:solidFill>
              </a:rPr>
              <a:t> 200 notti pagate durante l'anno </a:t>
            </a:r>
            <a:r>
              <a:rPr lang="en-IE" sz="2000" dirty="0">
                <a:solidFill>
                  <a:srgbClr val="595959"/>
                </a:solidFill>
              </a:rPr>
              <a:t>per generare 20.000 € di entrate, che coprirebbero all'incirca i tuoi</a:t>
            </a:r>
            <a:r>
              <a:rPr lang="en-IE" sz="2000" b="1" dirty="0">
                <a:solidFill>
                  <a:srgbClr val="595959"/>
                </a:solidFill>
              </a:rPr>
              <a:t> 20.000 € di costi fissi</a:t>
            </a:r>
            <a:r>
              <a:rPr lang="en-IE" sz="2000" dirty="0">
                <a:solidFill>
                  <a:srgbClr val="595959"/>
                </a:solidFill>
              </a:rPr>
              <a:t>. </a:t>
            </a:r>
          </a:p>
          <a:p>
            <a:pPr marL="342900" indent="-342900">
              <a:buFont typeface="Wingdings" panose="05000000000000000000" pitchFamily="2" charset="2"/>
              <a:buChar char="Ø"/>
            </a:pPr>
            <a:r>
              <a:rPr lang="en-IE" sz="2000" dirty="0">
                <a:solidFill>
                  <a:srgbClr val="595959"/>
                </a:solidFill>
              </a:rPr>
              <a:t>Con 200 notti non stai realmente realizzando un profitto, ma </a:t>
            </a:r>
            <a:r>
              <a:rPr lang="en-IE" sz="2000" b="1" dirty="0">
                <a:solidFill>
                  <a:srgbClr val="595959"/>
                </a:solidFill>
              </a:rPr>
              <a:t>semplicemente pagando tutte le bollette</a:t>
            </a:r>
            <a:r>
              <a:rPr lang="en-IE" sz="2000" dirty="0">
                <a:solidFill>
                  <a:srgbClr val="595959"/>
                </a:solidFill>
              </a:rPr>
              <a:t>. </a:t>
            </a:r>
          </a:p>
          <a:p>
            <a:pPr marL="342900" indent="-342900">
              <a:buFont typeface="Wingdings" panose="05000000000000000000" pitchFamily="2" charset="2"/>
              <a:buChar char="Ø"/>
            </a:pPr>
            <a:r>
              <a:rPr lang="en-IE" sz="2000" dirty="0">
                <a:solidFill>
                  <a:srgbClr val="595959"/>
                </a:solidFill>
              </a:rPr>
              <a:t>In questo scenario, qualsiasi prenotazione </a:t>
            </a:r>
            <a:r>
              <a:rPr lang="en-IE" sz="2000" b="1" dirty="0">
                <a:solidFill>
                  <a:srgbClr val="595959"/>
                </a:solidFill>
              </a:rPr>
              <a:t>oltre le 200 notti </a:t>
            </a:r>
            <a:r>
              <a:rPr lang="en-IE" sz="2000" dirty="0">
                <a:solidFill>
                  <a:srgbClr val="595959"/>
                </a:solidFill>
              </a:rPr>
              <a:t>inizierebbe a </a:t>
            </a:r>
            <a:r>
              <a:rPr lang="en-IE" sz="2000" b="1" dirty="0">
                <a:solidFill>
                  <a:srgbClr val="595959"/>
                </a:solidFill>
              </a:rPr>
              <a:t>generare profitti</a:t>
            </a:r>
            <a:r>
              <a:rPr lang="en-IE" sz="2000" dirty="0">
                <a:solidFill>
                  <a:srgbClr val="595959"/>
                </a:solidFill>
              </a:rPr>
              <a:t>. </a:t>
            </a:r>
          </a:p>
          <a:p>
            <a:pPr marL="0" indent="0"/>
            <a:endParaRPr lang="en-IE" sz="2000" dirty="0">
              <a:solidFill>
                <a:srgbClr val="595959"/>
              </a:solidFill>
            </a:endParaRPr>
          </a:p>
          <a:p>
            <a:pPr marL="0" indent="0"/>
            <a:r>
              <a:rPr lang="en-IE" sz="2000" dirty="0">
                <a:solidFill>
                  <a:srgbClr val="595959"/>
                </a:solidFill>
              </a:rPr>
              <a:t>Questo approccio è utile se stai ancora calcolando i costi e hai intenzione di fissare un prezzo: ti dice direttamente "Devo vendere X notti a questo prezzo per non perdere denaro".</a:t>
            </a:r>
          </a:p>
          <a:p>
            <a:pPr marL="342900" indent="-342900">
              <a:buFont typeface="Wingdings" panose="05000000000000000000" pitchFamily="2" charset="2"/>
              <a:buChar char="Ø"/>
            </a:pPr>
            <a:endParaRPr lang="en-IE" sz="2000"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a:xfrm>
            <a:off x="874579" y="304403"/>
            <a:ext cx="10614687" cy="803654"/>
          </a:xfrm>
        </p:spPr>
        <p:txBody>
          <a:bodyPr/>
          <a:lstStyle/>
          <a:p>
            <a:r>
              <a:rPr lang="en-US" dirty="0">
                <a:solidFill>
                  <a:srgbClr val="EC7C69"/>
                </a:solidFill>
              </a:rPr>
              <a:t>Esempio: (Opzione A) </a:t>
            </a:r>
            <a:r>
              <a:rPr lang="en-US" dirty="0">
                <a:solidFill>
                  <a:srgbClr val="459597"/>
                </a:solidFill>
              </a:rPr>
              <a:t>Calcolare il punto di pareggio delle notti </a:t>
            </a:r>
          </a:p>
        </p:txBody>
      </p:sp>
    </p:spTree>
    <p:extLst>
      <p:ext uri="{BB962C8B-B14F-4D97-AF65-F5344CB8AC3E}">
        <p14:creationId xmlns:p14="http://schemas.microsoft.com/office/powerpoint/2010/main" val="3349563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Caso di studio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000" b="1" dirty="0">
                <a:solidFill>
                  <a:schemeClr val="bg1"/>
                </a:solidFill>
              </a:rPr>
              <a:t>Punteggio di pareggio </a:t>
            </a:r>
            <a:r>
              <a:rPr lang="en-US" sz="2000" dirty="0">
                <a:solidFill>
                  <a:schemeClr val="bg1"/>
                </a:solidFill>
              </a:rPr>
              <a:t>= Costi fissi ÷ (Prezzo per notte – Costo variabile per notte)</a:t>
            </a:r>
          </a:p>
          <a:p>
            <a:pPr>
              <a:spcAft>
                <a:spcPts val="600"/>
              </a:spcAft>
            </a:pPr>
            <a:r>
              <a:rPr lang="en-US" sz="2000" dirty="0">
                <a:solidFill>
                  <a:schemeClr val="bg1"/>
                </a:solidFill>
              </a:rPr>
              <a:t>Supponiamo che </a:t>
            </a:r>
            <a:r>
              <a:rPr lang="en-US" sz="2000" b="1" dirty="0">
                <a:solidFill>
                  <a:schemeClr val="bg1"/>
                </a:solidFill>
              </a:rPr>
              <a:t>i costi fissi </a:t>
            </a:r>
            <a:r>
              <a:rPr lang="en-US" sz="2000" dirty="0">
                <a:solidFill>
                  <a:schemeClr val="bg1"/>
                </a:solidFill>
              </a:rPr>
              <a:t>(assicurazione, manutenzione, ecc., più un'indennità per il tuo stipendio) siano pari a</a:t>
            </a:r>
            <a:r>
              <a:rPr lang="en-US" sz="2000" b="1" dirty="0">
                <a:solidFill>
                  <a:schemeClr val="bg1"/>
                </a:solidFill>
              </a:rPr>
              <a:t> 30.000 € all'anno</a:t>
            </a:r>
            <a:r>
              <a:rPr lang="en-US" sz="2000" dirty="0">
                <a:solidFill>
                  <a:schemeClr val="bg1"/>
                </a:solidFill>
              </a:rPr>
              <a:t>. </a:t>
            </a:r>
          </a:p>
          <a:p>
            <a:pPr marL="342900" indent="-342900">
              <a:spcAft>
                <a:spcPts val="600"/>
              </a:spcAft>
              <a:buFont typeface="Wingdings" panose="05000000000000000000" pitchFamily="2" charset="2"/>
              <a:buChar char="Ø"/>
            </a:pPr>
            <a:r>
              <a:rPr lang="en-US" sz="2000" b="1" dirty="0">
                <a:solidFill>
                  <a:schemeClr val="bg1"/>
                </a:solidFill>
              </a:rPr>
              <a:t>La </a:t>
            </a:r>
            <a:r>
              <a:rPr lang="en-US" sz="2000" dirty="0">
                <a:solidFill>
                  <a:schemeClr val="bg1"/>
                </a:solidFill>
              </a:rPr>
              <a:t>tua </a:t>
            </a:r>
            <a:r>
              <a:rPr lang="en-US" sz="2000" b="1" dirty="0">
                <a:solidFill>
                  <a:schemeClr val="bg1"/>
                </a:solidFill>
              </a:rPr>
              <a:t>tariffa media per notte è di 100 € </a:t>
            </a:r>
            <a:r>
              <a:rPr lang="en-US" sz="2000" dirty="0">
                <a:solidFill>
                  <a:schemeClr val="bg1"/>
                </a:solidFill>
              </a:rPr>
              <a:t>e </a:t>
            </a:r>
            <a:r>
              <a:rPr lang="en-US" sz="2000" b="1" dirty="0">
                <a:solidFill>
                  <a:schemeClr val="bg1"/>
                </a:solidFill>
              </a:rPr>
              <a:t>i costi variabili </a:t>
            </a:r>
            <a:r>
              <a:rPr lang="en-US" sz="2000" dirty="0">
                <a:solidFill>
                  <a:schemeClr val="bg1"/>
                </a:solidFill>
              </a:rPr>
              <a:t>(pulizie, utenze, ecc.) sono di circa</a:t>
            </a:r>
            <a:r>
              <a:rPr lang="en-US" sz="2000" b="1" dirty="0">
                <a:solidFill>
                  <a:schemeClr val="bg1"/>
                </a:solidFill>
              </a:rPr>
              <a:t> 20 € </a:t>
            </a:r>
            <a:r>
              <a:rPr lang="en-US" sz="2000" dirty="0">
                <a:solidFill>
                  <a:schemeClr val="bg1"/>
                </a:solidFill>
              </a:rPr>
              <a:t>per notte occupata. Quindi il profitto per notte è di 80 €.</a:t>
            </a:r>
          </a:p>
          <a:p>
            <a:pPr marL="342900" indent="-342900">
              <a:spcAft>
                <a:spcPts val="600"/>
              </a:spcAft>
              <a:buFont typeface="Wingdings" panose="05000000000000000000" pitchFamily="2" charset="2"/>
              <a:buChar char="Ø"/>
            </a:pPr>
            <a:r>
              <a:rPr lang="en-US" sz="2000" dirty="0">
                <a:solidFill>
                  <a:schemeClr val="bg1"/>
                </a:solidFill>
              </a:rPr>
              <a:t>Se hai 4 unità, il totale delle notti disponibili = 4 × 365 = 1.460 notti. 375 notti corrispondono a circa il 26% di occupazione annuale.</a:t>
            </a:r>
          </a:p>
          <a:p>
            <a:pPr>
              <a:spcAft>
                <a:spcPts val="600"/>
              </a:spcAft>
            </a:pPr>
            <a:r>
              <a:rPr lang="en-US" sz="1800" b="1" dirty="0">
                <a:solidFill>
                  <a:schemeClr val="bg1"/>
                </a:solidFill>
              </a:rPr>
              <a:t>Punteggio di pareggio </a:t>
            </a:r>
            <a:r>
              <a:rPr lang="en-US" sz="1800" dirty="0">
                <a:solidFill>
                  <a:schemeClr val="bg1"/>
                </a:solidFill>
              </a:rPr>
              <a:t>= 30.000 ÷ 80 = 375 notti all'anno.</a:t>
            </a:r>
          </a:p>
          <a:p>
            <a:pPr marL="342900" indent="-342900">
              <a:spcAft>
                <a:spcPts val="600"/>
              </a:spcAft>
              <a:buFont typeface="Wingdings" panose="05000000000000000000" pitchFamily="2" charset="2"/>
              <a:buChar char="Ø"/>
            </a:pPr>
            <a:r>
              <a:rPr lang="en-US" sz="2000" dirty="0">
                <a:solidFill>
                  <a:schemeClr val="bg1"/>
                </a:solidFill>
              </a:rPr>
              <a:t>Ciò significa che avresti bisogno di circa </a:t>
            </a:r>
            <a:r>
              <a:rPr lang="en-US" sz="2000" b="1" dirty="0">
                <a:solidFill>
                  <a:schemeClr val="bg1"/>
                </a:solidFill>
              </a:rPr>
              <a:t>il 26% di occupazione annuale </a:t>
            </a:r>
            <a:r>
              <a:rPr lang="en-US" sz="2000" dirty="0">
                <a:solidFill>
                  <a:schemeClr val="bg1"/>
                </a:solidFill>
              </a:rPr>
              <a:t>(ad esempio, circa</a:t>
            </a:r>
            <a:r>
              <a:rPr lang="en-US" sz="2000" b="1" dirty="0">
                <a:solidFill>
                  <a:schemeClr val="bg1"/>
                </a:solidFill>
              </a:rPr>
              <a:t> 96 notti prenotate </a:t>
            </a:r>
            <a:r>
              <a:rPr lang="en-US" sz="2000" dirty="0">
                <a:solidFill>
                  <a:schemeClr val="bg1"/>
                </a:solidFill>
              </a:rPr>
              <a:t>per pod durante tutto l'anno) per coprire</a:t>
            </a:r>
            <a:r>
              <a:rPr lang="en-US" sz="2000" b="1" dirty="0">
                <a:solidFill>
                  <a:schemeClr val="bg1"/>
                </a:solidFill>
              </a:rPr>
              <a:t> 30.000 € di costi fissi</a:t>
            </a:r>
            <a:r>
              <a:rPr lang="en-US" sz="2000" dirty="0">
                <a:solidFill>
                  <a:schemeClr val="bg1"/>
                </a:solidFill>
              </a:rPr>
              <a:t>. </a:t>
            </a:r>
          </a:p>
          <a:p>
            <a:pPr>
              <a:spcAft>
                <a:spcPts val="600"/>
              </a:spcAft>
            </a:pPr>
            <a:r>
              <a:rPr lang="en-US" sz="2000" dirty="0">
                <a:solidFill>
                  <a:schemeClr val="bg1"/>
                </a:solidFill>
              </a:rPr>
              <a:t>Qualsiasi occupazione superiore a tale percentuale, a quelle tariffe, </a:t>
            </a:r>
            <a:r>
              <a:rPr lang="en-US" sz="2000" b="1" dirty="0">
                <a:solidFill>
                  <a:schemeClr val="bg1"/>
                </a:solidFill>
              </a:rPr>
              <a:t>produrrebbe un profitto. </a:t>
            </a:r>
            <a:r>
              <a:rPr lang="en-US" sz="2000" dirty="0">
                <a:solidFill>
                  <a:schemeClr val="bg1"/>
                </a:solidFill>
              </a:rPr>
              <a:t>Se si opera solo 9 mesi all'anno, la percentuale di pareggio dei giorni di apertura sarebbe più alta (perché si hanno meno notti disponibili per raggiungere le stesse 375 notti).</a:t>
            </a:r>
          </a:p>
          <a:p>
            <a:pPr>
              <a:spcAft>
                <a:spcPts val="600"/>
              </a:spcAft>
            </a:pPr>
            <a:endParaRPr lang="en-US" sz="2000" dirty="0"/>
          </a:p>
          <a:p>
            <a:pPr>
              <a:spcAft>
                <a:spcPts val="600"/>
              </a:spcAft>
            </a:pPr>
            <a:endParaRPr lang="en-IE" sz="2000"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Opzione A: </a:t>
            </a:r>
            <a:r>
              <a:rPr lang="en-US" dirty="0"/>
              <a:t>esempio con 4 unità</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(Opzione B) </a:t>
            </a:r>
            <a:r>
              <a:rPr lang="en-US" sz="3200" dirty="0">
                <a:solidFill>
                  <a:srgbClr val="459597"/>
                </a:solidFill>
              </a:rPr>
              <a:t>Calcolare il numero di notti di pareggio </a:t>
            </a:r>
          </a:p>
          <a:p>
            <a:r>
              <a:rPr lang="en-US" sz="3200" b="0" i="1" dirty="0">
                <a:solidFill>
                  <a:srgbClr val="459597"/>
                </a:solidFill>
              </a:rPr>
              <a:t>Se conosci già i tuoi costi annuali totali</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"In base a quanto </a:t>
            </a:r>
            <a:r>
              <a:rPr lang="en-US" b="1" i="1" dirty="0">
                <a:solidFill>
                  <a:schemeClr val="bg1"/>
                </a:solidFill>
              </a:rPr>
              <a:t>prevedo di spendere durante tutto l'anno</a:t>
            </a:r>
            <a:r>
              <a:rPr lang="en-US" i="1" dirty="0">
                <a:solidFill>
                  <a:schemeClr val="bg1"/>
                </a:solidFill>
              </a:rPr>
              <a:t>, quante notti devo prenotare per raggiungere il punto di pareggio? </a:t>
            </a:r>
          </a:p>
          <a:p>
            <a:pPr marL="0" indent="0" algn="ctr">
              <a:spcAft>
                <a:spcPts val="600"/>
              </a:spcAft>
            </a:pPr>
            <a:r>
              <a:rPr lang="en-IE" i="1" dirty="0">
                <a:solidFill>
                  <a:schemeClr val="bg1"/>
                </a:solidFill>
              </a:rPr>
              <a:t>In altre parole, se tutto </a:t>
            </a:r>
            <a:r>
              <a:rPr lang="en-IE" b="1" i="1" dirty="0">
                <a:solidFill>
                  <a:schemeClr val="bg1"/>
                </a:solidFill>
              </a:rPr>
              <a:t>va come previsto dal punto di vista dei costi</a:t>
            </a:r>
            <a:r>
              <a:rPr lang="en-IE" i="1" dirty="0">
                <a:solidFill>
                  <a:schemeClr val="bg1"/>
                </a:solidFill>
              </a:rPr>
              <a:t>, quante notti devo coprire per coprire tutti quei costi?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Costi annuali totali (TAC) </a:t>
            </a:r>
            <a:r>
              <a:rPr lang="en-US" sz="2800" dirty="0">
                <a:solidFill>
                  <a:schemeClr val="bg1"/>
                </a:solidFill>
              </a:rPr>
              <a:t>= Costi fissi (FC) + (Costi variabili (VC) × Notti occupate stimate)</a:t>
            </a:r>
          </a:p>
          <a:p>
            <a:pPr marL="0" indent="0" algn="ctr">
              <a:spcAft>
                <a:spcPts val="1200"/>
              </a:spcAft>
            </a:pPr>
            <a:r>
              <a:rPr lang="en-US" dirty="0">
                <a:solidFill>
                  <a:schemeClr val="bg1"/>
                </a:solidFill>
              </a:rPr>
              <a:t>Utilizza questa formula se hai già un numero realistico di notti che prevedi di prenotare (ad esempio 200 notti all'anno).</a:t>
            </a:r>
          </a:p>
          <a:p>
            <a:pPr marL="0" indent="0" algn="ctr">
              <a:spcAft>
                <a:spcPts val="1200"/>
              </a:spcAft>
            </a:pPr>
            <a:r>
              <a:rPr lang="en-US" sz="2200" i="1" dirty="0">
                <a:solidFill>
                  <a:schemeClr val="bg1"/>
                </a:solidFill>
              </a:rPr>
              <a:t>*Utilizza questa formula se prevedi già un certo numero di occupazioni (ad esempio, 200 notti).</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1207520"/>
            <a:ext cx="9588352" cy="3849918"/>
          </a:xfrm>
        </p:spPr>
        <p:txBody>
          <a:bodyPr/>
          <a:lstStyle/>
          <a:p>
            <a:pPr marL="0" indent="0">
              <a:spcBef>
                <a:spcPts val="0"/>
              </a:spcBef>
              <a:spcAft>
                <a:spcPts val="600"/>
              </a:spcAft>
            </a:pPr>
            <a:r>
              <a:rPr lang="en-IE" dirty="0">
                <a:solidFill>
                  <a:srgbClr val="595959"/>
                </a:solidFill>
              </a:rPr>
              <a:t>Se disponi di una proiezione dei </a:t>
            </a:r>
            <a:r>
              <a:rPr lang="en-IE" b="1" dirty="0">
                <a:solidFill>
                  <a:srgbClr val="595959"/>
                </a:solidFill>
              </a:rPr>
              <a:t>costi annuali totali </a:t>
            </a:r>
            <a:r>
              <a:rPr lang="en-IE" dirty="0">
                <a:solidFill>
                  <a:srgbClr val="595959"/>
                </a:solidFill>
              </a:rPr>
              <a:t>(fissi + variabili), ad esempio dal tuo conto economico, puoi dividerla per la tua tariffa media per ottenere il numero di notti di pareggio. </a:t>
            </a:r>
          </a:p>
          <a:p>
            <a:pPr marL="0" indent="0">
              <a:spcBef>
                <a:spcPts val="0"/>
              </a:spcBef>
              <a:spcAft>
                <a:spcPts val="600"/>
              </a:spcAft>
            </a:pPr>
            <a:endParaRPr lang="en-IE" dirty="0">
              <a:solidFill>
                <a:srgbClr val="595959"/>
              </a:solidFill>
            </a:endParaRPr>
          </a:p>
          <a:p>
            <a:pPr marL="0" indent="0">
              <a:spcBef>
                <a:spcPts val="0"/>
              </a:spcBef>
              <a:spcAft>
                <a:spcPts val="600"/>
              </a:spcAft>
            </a:pPr>
            <a:r>
              <a:rPr lang="en-IE" dirty="0">
                <a:solidFill>
                  <a:srgbClr val="595959"/>
                </a:solidFill>
              </a:rPr>
              <a:t>In sostanza, questo metodo pone la seguente domanda: </a:t>
            </a:r>
            <a:r>
              <a:rPr lang="en-IE" i="1" dirty="0">
                <a:solidFill>
                  <a:srgbClr val="E96751"/>
                </a:solidFill>
              </a:rPr>
              <a:t>se tutto va come previsto dal punto di vista dei costi, quante notti sono necessarie per coprire tutti questi costi? </a:t>
            </a:r>
          </a:p>
          <a:p>
            <a:pPr marL="0" indent="0">
              <a:spcBef>
                <a:spcPts val="0"/>
              </a:spcBef>
              <a:spcAft>
                <a:spcPts val="600"/>
              </a:spcAft>
            </a:pPr>
            <a:endParaRPr lang="en-IE" i="1" dirty="0">
              <a:solidFill>
                <a:srgbClr val="E96751"/>
              </a:solidFill>
            </a:endParaRPr>
          </a:p>
          <a:p>
            <a:pPr marL="0" indent="0">
              <a:spcBef>
                <a:spcPts val="0"/>
              </a:spcBef>
              <a:spcAft>
                <a:spcPts val="600"/>
              </a:spcAft>
            </a:pPr>
            <a:r>
              <a:rPr lang="en-IE" b="1" i="1" dirty="0">
                <a:solidFill>
                  <a:srgbClr val="E96751"/>
                </a:solidFill>
              </a:rPr>
              <a:t>Esempio: </a:t>
            </a:r>
            <a:r>
              <a:rPr lang="en-IE" b="1" i="1" dirty="0">
                <a:solidFill>
                  <a:srgbClr val="595959"/>
                </a:solidFill>
              </a:rPr>
              <a:t>supponiamo che le tue spese annuali totali ammontino a 19.600 € e che la tua tariffa media per notte sia di 100 €. </a:t>
            </a:r>
          </a:p>
          <a:p>
            <a:pPr marL="0" indent="0">
              <a:spcBef>
                <a:spcPts val="0"/>
              </a:spcBef>
              <a:spcAft>
                <a:spcPts val="600"/>
              </a:spcAft>
            </a:pPr>
            <a:endParaRPr lang="en-IE" sz="2800" b="1" i="1" dirty="0">
              <a:solidFill>
                <a:srgbClr val="595959"/>
              </a:solidFill>
            </a:endParaRPr>
          </a:p>
          <a:p>
            <a:pPr marL="0" indent="0">
              <a:spcBef>
                <a:spcPts val="0"/>
              </a:spcBef>
              <a:spcAft>
                <a:spcPts val="600"/>
              </a:spcAft>
            </a:pPr>
            <a:r>
              <a:rPr lang="en-IE" sz="2800" b="1" i="1" dirty="0">
                <a:solidFill>
                  <a:srgbClr val="459597"/>
                </a:solidFill>
              </a:rPr>
              <a:t>Pernottamenti di pareggio </a:t>
            </a:r>
            <a:r>
              <a:rPr lang="en-IE" sz="2800" i="1" dirty="0">
                <a:solidFill>
                  <a:srgbClr val="459597"/>
                </a:solidFill>
              </a:rPr>
              <a:t>= 19.600 € / 100 € = 196 pernottamenti.</a:t>
            </a:r>
            <a:r>
              <a:rPr lang="en-IE" sz="2800" dirty="0">
                <a:solidFill>
                  <a:srgbClr val="459597"/>
                </a:solidFill>
              </a:rPr>
              <a:t> </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Esempio: (Opzione B) </a:t>
            </a:r>
            <a:r>
              <a:rPr lang="en-US" sz="3200" dirty="0">
                <a:solidFill>
                  <a:srgbClr val="459597"/>
                </a:solidFill>
              </a:rPr>
              <a:t>Calcolare le notti di pareggio </a:t>
            </a:r>
            <a:r>
              <a:rPr lang="en-US" sz="3200" b="0" dirty="0">
                <a:solidFill>
                  <a:srgbClr val="459597"/>
                </a:solidFill>
              </a:rPr>
              <a:t>(utilizzando i costi totali)</a:t>
            </a:r>
          </a:p>
        </p:txBody>
      </p:sp>
    </p:spTree>
    <p:extLst>
      <p:ext uri="{BB962C8B-B14F-4D97-AF65-F5344CB8AC3E}">
        <p14:creationId xmlns:p14="http://schemas.microsoft.com/office/powerpoint/2010/main" val="2249523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AEC85-F9D2-A8C5-BE8B-13EC8F5FEC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48A6E6-A794-A6F5-9D8F-FB000D6F7DB0}"/>
              </a:ext>
            </a:extLst>
          </p:cNvPr>
          <p:cNvSpPr>
            <a:spLocks noGrp="1"/>
          </p:cNvSpPr>
          <p:nvPr>
            <p:ph type="body" sz="quarter" idx="18"/>
          </p:nvPr>
        </p:nvSpPr>
        <p:spPr>
          <a:xfrm>
            <a:off x="550730" y="1207520"/>
            <a:ext cx="9588352" cy="3849918"/>
          </a:xfrm>
        </p:spPr>
        <p:txBody>
          <a:bodyPr/>
          <a:lstStyle/>
          <a:p>
            <a:pPr marL="342900" indent="-342900">
              <a:spcBef>
                <a:spcPts val="0"/>
              </a:spcBef>
              <a:spcAft>
                <a:spcPts val="600"/>
              </a:spcAft>
              <a:buFont typeface="Wingdings" panose="05000000000000000000" pitchFamily="2" charset="2"/>
              <a:buChar char="Ø"/>
            </a:pPr>
            <a:r>
              <a:rPr lang="en-IE" dirty="0">
                <a:solidFill>
                  <a:srgbClr val="595959"/>
                </a:solidFill>
              </a:rPr>
              <a:t>Il risultato è simile </a:t>
            </a:r>
            <a:r>
              <a:rPr lang="en-IE" b="1" dirty="0">
                <a:solidFill>
                  <a:srgbClr val="595959"/>
                </a:solidFill>
              </a:rPr>
              <a:t>all'opzione A </a:t>
            </a:r>
            <a:r>
              <a:rPr lang="en-IE" dirty="0">
                <a:solidFill>
                  <a:srgbClr val="595959"/>
                </a:solidFill>
              </a:rPr>
              <a:t>(come è logico, dato che i costi totali includono quelli fissi + variabili, e i costi variabili per notte significano che il numero di notti richieste potrebbe essere leggermente superiore a quello dell'opzione A se i costi variabili sono significativi).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Se la tua tariffa media è leggermente diversa (ad esempio, forse 110 € in media a causa di un mix di stagionalità), utilizza quella.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Il risultato ti indica il </a:t>
            </a:r>
            <a:r>
              <a:rPr lang="en-IE" b="1" dirty="0">
                <a:solidFill>
                  <a:srgbClr val="E96751"/>
                </a:solidFill>
              </a:rPr>
              <a:t>volume di vendite </a:t>
            </a:r>
            <a:r>
              <a:rPr lang="en-IE" dirty="0">
                <a:solidFill>
                  <a:srgbClr val="595959"/>
                </a:solidFill>
              </a:rPr>
              <a:t>(in notti prenotate) necessario affinché le entrate siano pari ai costi</a:t>
            </a:r>
            <a:r>
              <a:rPr lang="en-IE" b="1" dirty="0">
                <a:solidFill>
                  <a:srgbClr val="595959"/>
                </a:solidFill>
              </a:rPr>
              <a:t>,</a:t>
            </a:r>
            <a:r>
              <a:rPr lang="en-IE" dirty="0">
                <a:solidFill>
                  <a:srgbClr val="595959"/>
                </a:solidFill>
              </a:rPr>
              <a:t> ovvero </a:t>
            </a:r>
            <a:r>
              <a:rPr lang="en-IE" b="1" dirty="0">
                <a:solidFill>
                  <a:srgbClr val="595959"/>
                </a:solidFill>
              </a:rPr>
              <a:t>il punto di </a:t>
            </a:r>
            <a:r>
              <a:rPr lang="en-IE" b="1" u="sng" dirty="0">
                <a:solidFill>
                  <a:srgbClr val="595959"/>
                </a:solidFill>
                <a:hlinkClick r:id="rId2">
                  <a:extLst>
                    <a:ext uri="{A12FA001-AC4F-418D-AE19-62706E023703}">
                      <ahyp:hlinkClr xmlns:ahyp="http://schemas.microsoft.com/office/drawing/2018/hyperlinkcolor" val="tx"/>
                    </a:ext>
                  </a:extLst>
                </a:hlinkClick>
              </a:rPr>
              <a:t>pareggio</a:t>
            </a:r>
            <a:r>
              <a:rPr lang="en-IE" b="1" dirty="0">
                <a:solidFill>
                  <a:srgbClr val="595959"/>
                </a:solidFill>
              </a:rPr>
              <a:t>. </a:t>
            </a:r>
          </a:p>
          <a:p>
            <a:pPr marL="342900" indent="-342900">
              <a:spcBef>
                <a:spcPts val="0"/>
              </a:spcBef>
              <a:spcAft>
                <a:spcPts val="600"/>
              </a:spcAft>
              <a:buFont typeface="Wingdings" panose="05000000000000000000" pitchFamily="2" charset="2"/>
              <a:buChar char="Ø"/>
            </a:pPr>
            <a:endParaRPr lang="en-IE" b="1"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Sia l'opzione A che l'opzione B forniscono un numero di notti di riferimento; l'opzione B è semplicemente più precisa se si dispone di stime dettagliate dei costi. Per una stima rapida, l'opzione A è spesso sufficiente.</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61DA9639-CEA8-587A-8803-EBC128584267}"/>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Esempio: (Opzione B) </a:t>
            </a:r>
            <a:r>
              <a:rPr lang="en-US" sz="3200" dirty="0">
                <a:solidFill>
                  <a:srgbClr val="459597"/>
                </a:solidFill>
              </a:rPr>
              <a:t>Calcolare le notti di pareggio </a:t>
            </a:r>
            <a:r>
              <a:rPr lang="en-US" sz="3200" b="0" dirty="0">
                <a:solidFill>
                  <a:srgbClr val="459597"/>
                </a:solidFill>
              </a:rPr>
              <a:t>(utilizzando i costi totali)</a:t>
            </a:r>
          </a:p>
        </p:txBody>
      </p:sp>
    </p:spTree>
    <p:extLst>
      <p:ext uri="{BB962C8B-B14F-4D97-AF65-F5344CB8AC3E}">
        <p14:creationId xmlns:p14="http://schemas.microsoft.com/office/powerpoint/2010/main" val="2851514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Esempio:</a:t>
            </a:r>
          </a:p>
          <a:p>
            <a:pPr>
              <a:lnSpc>
                <a:spcPct val="100000"/>
              </a:lnSpc>
              <a:spcBef>
                <a:spcPts val="0"/>
              </a:spcBef>
            </a:pPr>
            <a:r>
              <a:rPr lang="en-IE" sz="2200" dirty="0">
                <a:solidFill>
                  <a:srgbClr val="494949"/>
                </a:solidFill>
              </a:rPr>
              <a:t>Costi totali annuali (TAC) = 20.000 €</a:t>
            </a:r>
          </a:p>
          <a:p>
            <a:pPr>
              <a:lnSpc>
                <a:spcPct val="100000"/>
              </a:lnSpc>
              <a:spcBef>
                <a:spcPts val="0"/>
              </a:spcBef>
            </a:pPr>
            <a:r>
              <a:rPr lang="en-IE" sz="2200" dirty="0">
                <a:solidFill>
                  <a:srgbClr val="494949"/>
                </a:solidFill>
              </a:rPr>
              <a:t>Costi fissi = 14.000 €</a:t>
            </a:r>
          </a:p>
          <a:p>
            <a:pPr>
              <a:lnSpc>
                <a:spcPct val="100000"/>
              </a:lnSpc>
              <a:spcBef>
                <a:spcPts val="0"/>
              </a:spcBef>
            </a:pPr>
            <a:r>
              <a:rPr lang="en-IE" sz="2200" dirty="0">
                <a:solidFill>
                  <a:srgbClr val="494949"/>
                </a:solidFill>
              </a:rPr>
              <a:t>Costo variabile per notte = 30 €</a:t>
            </a:r>
          </a:p>
          <a:p>
            <a:pPr>
              <a:lnSpc>
                <a:spcPct val="100000"/>
              </a:lnSpc>
              <a:spcBef>
                <a:spcPts val="0"/>
              </a:spcBef>
            </a:pPr>
            <a:r>
              <a:rPr lang="en-IE" sz="2200" dirty="0">
                <a:solidFill>
                  <a:srgbClr val="494949"/>
                </a:solidFill>
              </a:rPr>
              <a:t>Pernottamenti stimati = 200</a:t>
            </a:r>
          </a:p>
          <a:p>
            <a:pPr>
              <a:lnSpc>
                <a:spcPct val="100000"/>
              </a:lnSpc>
              <a:spcBef>
                <a:spcPts val="0"/>
              </a:spcBef>
            </a:pPr>
            <a:r>
              <a:rPr lang="en-IE" sz="2200" dirty="0">
                <a:solidFill>
                  <a:srgbClr val="494949"/>
                </a:solidFill>
              </a:rPr>
              <a:t>Prezzo medio per notte = 150 €</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Pernottamenti di pareggio = </a:t>
            </a:r>
            <a:r>
              <a:rPr lang="en-US" dirty="0">
                <a:solidFill>
                  <a:schemeClr val="bg1"/>
                </a:solidFill>
              </a:rPr>
              <a:t>Costi totali annuali ÷ (Prezzo medio per notte − Costo variabile per notte)</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a:t>
            </a:r>
            <a:r>
              <a:rPr lang="en-IE" sz="2200" dirty="0">
                <a:solidFill>
                  <a:srgbClr val="494949"/>
                </a:solidFill>
              </a:rPr>
              <a:t> 14.000 € + (30 € × 200) = 20.000</a:t>
            </a:r>
          </a:p>
          <a:p>
            <a:pPr>
              <a:lnSpc>
                <a:spcPct val="100000"/>
              </a:lnSpc>
              <a:spcBef>
                <a:spcPts val="0"/>
              </a:spcBef>
            </a:pPr>
            <a:r>
              <a:rPr lang="en-IE" sz="2200" b="1" dirty="0">
                <a:solidFill>
                  <a:srgbClr val="494949"/>
                </a:solidFill>
              </a:rPr>
              <a:t>Ricavo netto per notte </a:t>
            </a:r>
            <a:r>
              <a:rPr lang="en-IE" sz="2200" dirty="0">
                <a:solidFill>
                  <a:srgbClr val="494949"/>
                </a:solidFill>
              </a:rPr>
              <a:t>= 150 € − 30 € = 120</a:t>
            </a:r>
          </a:p>
          <a:p>
            <a:pPr>
              <a:lnSpc>
                <a:spcPct val="100000"/>
              </a:lnSpc>
              <a:spcBef>
                <a:spcPts val="0"/>
              </a:spcBef>
            </a:pPr>
            <a:r>
              <a:rPr lang="en-IE" sz="2200" b="1" dirty="0">
                <a:solidFill>
                  <a:srgbClr val="494949"/>
                </a:solidFill>
              </a:rPr>
              <a:t>Pernottamenti di pareggio </a:t>
            </a:r>
            <a:r>
              <a:rPr lang="en-IE" sz="2200" dirty="0">
                <a:solidFill>
                  <a:srgbClr val="494949"/>
                </a:solidFill>
              </a:rPr>
              <a:t>= 11.000 € ÷ 90 € =</a:t>
            </a:r>
            <a:r>
              <a:rPr lang="en-IE" sz="2200" b="1" dirty="0">
                <a:solidFill>
                  <a:srgbClr val="494949"/>
                </a:solidFill>
              </a:rPr>
              <a:t> 167 pernottamenti</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rgbClr val="EC7C69"/>
                </a:solidFill>
              </a:rPr>
              <a:t>Esempio: (Opzione B) </a:t>
            </a:r>
            <a:r>
              <a:rPr lang="en-US" sz="3200">
                <a:solidFill>
                  <a:srgbClr val="459597"/>
                </a:solidFill>
              </a:rPr>
              <a:t>Calcolare le notti di pareggio </a:t>
            </a:r>
            <a:r>
              <a:rPr lang="en-US" sz="3200" b="0">
                <a:solidFill>
                  <a:srgbClr val="459597"/>
                </a:solidFill>
              </a:rPr>
              <a:t>(utilizzando i costi totali)</a:t>
            </a:r>
            <a:endParaRPr lang="en-US" sz="3200" b="0" dirty="0">
              <a:solidFill>
                <a:srgbClr val="459597"/>
              </a:solidFill>
            </a:endParaRP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724318"/>
          </a:xfrm>
          <a:prstGeom prst="rect">
            <a:avLst/>
          </a:prstGeom>
          <a:noFill/>
        </p:spPr>
        <p:txBody>
          <a:bodyPr wrap="square">
            <a:spAutoFit/>
          </a:bodyPr>
          <a:lstStyle/>
          <a:p>
            <a:pPr>
              <a:lnSpc>
                <a:spcPct val="107000"/>
              </a:lnSpc>
              <a:spcAft>
                <a:spcPts val="800"/>
              </a:spcAft>
              <a:buNone/>
            </a:pPr>
            <a:r>
              <a:rPr lang="en-IE" sz="2000" i="1" kern="100" dirty="0">
                <a:solidFill>
                  <a:srgbClr val="595959"/>
                </a:solidFill>
                <a:effectLst/>
                <a:ea typeface="Aptos" panose="020B0004020202020204" pitchFamily="34" charset="0"/>
                <a:cs typeface="Times New Roman" panose="02020603050405020304" pitchFamily="18" charset="0"/>
              </a:rPr>
              <a:t>(</a:t>
            </a:r>
            <a:r>
              <a:rPr lang="en-IE" sz="2000" b="1" i="1" kern="100" dirty="0">
                <a:solidFill>
                  <a:srgbClr val="E96751"/>
                </a:solidFill>
                <a:effectLst/>
                <a:ea typeface="Aptos" panose="020B0004020202020204" pitchFamily="34" charset="0"/>
                <a:cs typeface="Times New Roman" panose="02020603050405020304" pitchFamily="18" charset="0"/>
              </a:rPr>
              <a:t>Nota a margine: </a:t>
            </a:r>
            <a:r>
              <a:rPr lang="en-IE" sz="2000" i="1" kern="100" dirty="0">
                <a:solidFill>
                  <a:srgbClr val="595959"/>
                </a:solidFill>
                <a:effectLst/>
                <a:ea typeface="Aptos" panose="020B0004020202020204" pitchFamily="34" charset="0"/>
                <a:cs typeface="Times New Roman" panose="02020603050405020304" pitchFamily="18" charset="0"/>
              </a:rPr>
              <a:t>la formula del punto di pareggio in termini unitari è essenzialmente Costi fissi ÷ (Prezzo – Costo variabile per unità). Utilizzando il prezzo medio e considerando i costi variabili, si ottiene una versione semplificata di questa formula. Per le piccole strutture ricettive, i costi variabili per notte sono solitamente relativamente bassi, quindi molti proprietari calcolano il punto di pareggio in termini di notti utilizzando solo i costi fissi e il prezzo).</a:t>
            </a:r>
            <a:endParaRPr lang="en-IE" sz="20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Utilizzare il punto di pareggio per orientare le decisioni</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Se sei al di sotto del punto di pareggio</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Devi </a:t>
            </a:r>
            <a:r>
              <a:rPr lang="en-US" sz="2400" b="1" dirty="0">
                <a:solidFill>
                  <a:srgbClr val="494949"/>
                </a:solidFill>
              </a:rPr>
              <a:t>aumentare le entrate </a:t>
            </a:r>
            <a:r>
              <a:rPr lang="en-US" sz="2400" dirty="0">
                <a:solidFill>
                  <a:srgbClr val="494949"/>
                </a:solidFill>
              </a:rPr>
              <a:t>(tariffe più alte o più notti) o </a:t>
            </a:r>
            <a:r>
              <a:rPr lang="en-US" sz="2400" b="1" dirty="0">
                <a:solidFill>
                  <a:srgbClr val="494949"/>
                </a:solidFill>
              </a:rPr>
              <a:t>ridurre i costi</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944948"/>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200329"/>
          </a:xfrm>
          <a:prstGeom prst="rect">
            <a:avLst/>
          </a:prstGeom>
          <a:noFill/>
        </p:spPr>
        <p:txBody>
          <a:bodyPr wrap="square" rtlCol="0">
            <a:spAutoFit/>
          </a:bodyPr>
          <a:lstStyle/>
          <a:p>
            <a:pPr lvl="0"/>
            <a:r>
              <a:rPr lang="en-US" altLang="en-US" sz="2400" b="1" dirty="0">
                <a:solidFill>
                  <a:schemeClr val="bg1"/>
                </a:solidFill>
              </a:rPr>
              <a:t>Se temete di non raggiungere il 26% di occupazione</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323987"/>
          </a:xfrm>
          <a:prstGeom prst="rect">
            <a:avLst/>
          </a:prstGeom>
          <a:noFill/>
        </p:spPr>
        <p:txBody>
          <a:bodyPr wrap="square" rtlCol="0">
            <a:spAutoFit/>
          </a:bodyPr>
          <a:lstStyle/>
          <a:p>
            <a:pPr>
              <a:spcAft>
                <a:spcPts val="600"/>
              </a:spcAft>
            </a:pPr>
            <a:r>
              <a:rPr lang="en-US" sz="2000" b="1" dirty="0">
                <a:solidFill>
                  <a:srgbClr val="494949"/>
                </a:solidFill>
              </a:rPr>
              <a:t>Continuando con l'esempio del caso di studio, se temete di non raggiungere il 26% di occupazione, potete vedere come migliorare la situazione. </a:t>
            </a:r>
          </a:p>
          <a:p>
            <a:pPr>
              <a:spcAft>
                <a:spcPts val="600"/>
              </a:spcAft>
            </a:pPr>
            <a:r>
              <a:rPr lang="en-US" sz="2000" b="1" dirty="0">
                <a:solidFill>
                  <a:srgbClr val="E96751"/>
                </a:solidFill>
              </a:rPr>
              <a:t>Ad esempio, </a:t>
            </a:r>
            <a:r>
              <a:rPr lang="en-US" sz="2000" b="1" dirty="0">
                <a:solidFill>
                  <a:srgbClr val="494949"/>
                </a:solidFill>
              </a:rPr>
              <a:t>riducendo i costi fissi </a:t>
            </a:r>
            <a:r>
              <a:rPr lang="en-US" sz="2000" dirty="0">
                <a:solidFill>
                  <a:srgbClr val="494949"/>
                </a:solidFill>
              </a:rPr>
              <a:t>di 5.000 € si abbasserebbe il punto di pareggio, mentre aumentando il prezzo medio di 10 € si aumenterebbe il profitto per notte e si ridurrebbe il numero di notti necessarie per raggiungere il punto di pareggio. </a:t>
            </a:r>
          </a:p>
          <a:p>
            <a:pPr>
              <a:spcAft>
                <a:spcPts val="600"/>
              </a:spcAft>
            </a:pPr>
            <a:r>
              <a:rPr lang="en-US" sz="2000" b="1" dirty="0">
                <a:solidFill>
                  <a:srgbClr val="459597"/>
                </a:solidFill>
              </a:rPr>
              <a:t>Suggerimento: </a:t>
            </a:r>
            <a:r>
              <a:rPr lang="en-US" sz="2000" dirty="0">
                <a:solidFill>
                  <a:srgbClr val="494949"/>
                </a:solidFill>
              </a:rPr>
              <a:t>utilizzate un foglio di calcolo per sperimentare con questi numeri (ad esempio, una formula per il break-even dell'occupazione) per determinare quali leve (costo o prezzo) hanno l'impatto maggiore.</a:t>
            </a:r>
          </a:p>
        </p:txBody>
      </p:sp>
    </p:spTree>
    <p:extLst>
      <p:ext uri="{BB962C8B-B14F-4D97-AF65-F5344CB8AC3E}">
        <p14:creationId xmlns:p14="http://schemas.microsoft.com/office/powerpoint/2010/main" val="2439366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Ritorno sull'investimento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4555093"/>
          </a:xfrm>
          <a:prstGeom prst="rect">
            <a:avLst/>
          </a:prstGeom>
          <a:noFill/>
        </p:spPr>
        <p:txBody>
          <a:bodyPr wrap="square" rtlCol="0">
            <a:spAutoFit/>
          </a:bodyPr>
          <a:lstStyle/>
          <a:p>
            <a:pPr>
              <a:spcAft>
                <a:spcPts val="600"/>
              </a:spcAft>
            </a:pPr>
            <a:r>
              <a:rPr lang="en-US" sz="2000" b="1" dirty="0">
                <a:solidFill>
                  <a:srgbClr val="EC7C69"/>
                </a:solidFill>
              </a:rPr>
              <a:t>Ricorda </a:t>
            </a:r>
            <a:r>
              <a:rPr lang="en-US" sz="2000" dirty="0">
                <a:solidFill>
                  <a:srgbClr val="494949"/>
                </a:solidFill>
              </a:rPr>
              <a:t>che il punto di pareggio non tiene conto del rimborso dell'investimento iniziale o dei prestiti: si basa esclusivamente sui costi operativi, anno per anno. </a:t>
            </a:r>
          </a:p>
          <a:p>
            <a:pPr>
              <a:spcAft>
                <a:spcPts val="600"/>
              </a:spcAft>
            </a:pPr>
            <a:endParaRPr lang="en-US" sz="2000" dirty="0">
              <a:solidFill>
                <a:srgbClr val="494949"/>
              </a:solidFill>
            </a:endParaRPr>
          </a:p>
          <a:p>
            <a:pPr>
              <a:spcAft>
                <a:spcPts val="600"/>
              </a:spcAft>
            </a:pPr>
            <a:r>
              <a:rPr lang="en-US" sz="2000" b="1" dirty="0">
                <a:solidFill>
                  <a:srgbClr val="494949"/>
                </a:solidFill>
              </a:rPr>
              <a:t>Per recuperare i costi di avvio </a:t>
            </a:r>
            <a:r>
              <a:rPr lang="en-US" sz="2000" dirty="0">
                <a:solidFill>
                  <a:srgbClr val="494949"/>
                </a:solidFill>
              </a:rPr>
              <a:t>(come i 256.000 euro citati in precedenza), è necessario generare profitti nel tempo o disporre di un flusso di cassa sufficiente per ripagare i debiti contratti per finanziare l'avvio dell'attività.</a:t>
            </a:r>
          </a:p>
          <a:p>
            <a:pPr>
              <a:spcAft>
                <a:spcPts val="600"/>
              </a:spcAft>
            </a:pPr>
            <a:r>
              <a:rPr lang="en-US" sz="2000" dirty="0">
                <a:solidFill>
                  <a:srgbClr val="494949"/>
                </a:solidFill>
              </a:rPr>
              <a:t> </a:t>
            </a:r>
          </a:p>
          <a:p>
            <a:pPr>
              <a:spcAft>
                <a:spcPts val="600"/>
              </a:spcAft>
            </a:pPr>
            <a:r>
              <a:rPr lang="en-US" sz="2000" dirty="0">
                <a:solidFill>
                  <a:srgbClr val="494949"/>
                </a:solidFill>
              </a:rPr>
              <a:t>Una misura del </a:t>
            </a:r>
            <a:r>
              <a:rPr lang="en-US" sz="2000" b="1" dirty="0">
                <a:solidFill>
                  <a:srgbClr val="494949"/>
                </a:solidFill>
              </a:rPr>
              <a:t>rendimento è il ROI (ritorno sull'investimento), </a:t>
            </a:r>
            <a:r>
              <a:rPr lang="en-US" sz="2000" dirty="0">
                <a:solidFill>
                  <a:srgbClr val="494949"/>
                </a:solidFill>
              </a:rPr>
              <a:t>che calcola il profitto rispetto all'investimento iniziale. </a:t>
            </a:r>
          </a:p>
          <a:p>
            <a:pPr>
              <a:spcAft>
                <a:spcPts val="600"/>
              </a:spcAft>
            </a:pPr>
            <a:endParaRPr lang="en-US" sz="2000" dirty="0">
              <a:solidFill>
                <a:srgbClr val="494949"/>
              </a:solidFill>
            </a:endParaRPr>
          </a:p>
          <a:p>
            <a:pPr>
              <a:spcAft>
                <a:spcPts val="600"/>
              </a:spcAft>
            </a:pPr>
            <a:r>
              <a:rPr lang="en-US" sz="2000" b="1" dirty="0">
                <a:solidFill>
                  <a:srgbClr val="E96751"/>
                </a:solidFill>
              </a:rPr>
              <a:t>Ad esempio</a:t>
            </a:r>
            <a:r>
              <a:rPr lang="en-US" sz="2000" dirty="0">
                <a:solidFill>
                  <a:srgbClr val="494949"/>
                </a:solidFill>
              </a:rPr>
              <a:t>, se avete investito 100.000 euro e realizzato un profitto di 10.000 euro nel primo anno, il ROI per quell'anno è del 10%. </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Avviare un'attività di glamping: la guida definitiva</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66E7C-9B07-64F2-F758-CAAE269A8AE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D869FD-68DD-1169-4996-8F1B334051C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D0BACE18-8186-D641-774C-101491A7D97F}"/>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1AA38AC4-6853-ED04-3ED9-9D64B6CCC10E}"/>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Ritorno sull'investimento (ROI)</a:t>
            </a:r>
            <a:endParaRPr lang="en-GB" sz="2400" b="1" dirty="0">
              <a:solidFill>
                <a:schemeClr val="bg1"/>
              </a:solidFill>
            </a:endParaRPr>
          </a:p>
        </p:txBody>
      </p:sp>
      <p:sp>
        <p:nvSpPr>
          <p:cNvPr id="17" name="TextBox 16">
            <a:extLst>
              <a:ext uri="{FF2B5EF4-FFF2-40B4-BE49-F238E27FC236}">
                <a16:creationId xmlns:a16="http://schemas.microsoft.com/office/drawing/2014/main" id="{82A99669-4BF2-4ACE-F36D-74AC7260AB6E}"/>
              </a:ext>
            </a:extLst>
          </p:cNvPr>
          <p:cNvSpPr txBox="1"/>
          <p:nvPr/>
        </p:nvSpPr>
        <p:spPr>
          <a:xfrm>
            <a:off x="3722634" y="281339"/>
            <a:ext cx="7124660" cy="3647152"/>
          </a:xfrm>
          <a:prstGeom prst="rect">
            <a:avLst/>
          </a:prstGeom>
          <a:noFill/>
        </p:spPr>
        <p:txBody>
          <a:bodyPr wrap="square" rtlCol="0">
            <a:spAutoFit/>
          </a:bodyPr>
          <a:lstStyle/>
          <a:p>
            <a:pPr>
              <a:spcAft>
                <a:spcPts val="600"/>
              </a:spcAft>
            </a:pPr>
            <a:endParaRPr lang="en-US" sz="2400" dirty="0">
              <a:solidFill>
                <a:srgbClr val="494949"/>
              </a:solidFill>
            </a:endParaRPr>
          </a:p>
          <a:p>
            <a:pPr>
              <a:spcAft>
                <a:spcPts val="600"/>
              </a:spcAft>
            </a:pPr>
            <a:r>
              <a:rPr lang="en-US" sz="2400" b="1" dirty="0">
                <a:solidFill>
                  <a:srgbClr val="494949"/>
                </a:solidFill>
              </a:rPr>
              <a:t>Il glamping di fascia alta </a:t>
            </a:r>
            <a:r>
              <a:rPr lang="en-US" sz="2400" dirty="0">
                <a:solidFill>
                  <a:srgbClr val="494949"/>
                </a:solidFill>
              </a:rPr>
              <a:t>può talvolta garantire un rapido ritorno sull'investimento: secondo un'analisi, anche una tenda safari lodge relativamente costosa potrebbe </a:t>
            </a:r>
            <a:r>
              <a:rPr lang="en-US" sz="2400" i="1" dirty="0">
                <a:solidFill>
                  <a:srgbClr val="494949"/>
                </a:solidFill>
              </a:rPr>
              <a:t>ripagarsi in poche stagioni </a:t>
            </a:r>
            <a:r>
              <a:rPr lang="en-US" sz="2400" dirty="0">
                <a:solidFill>
                  <a:srgbClr val="494949"/>
                </a:solidFill>
              </a:rPr>
              <a:t>se l'occupazione e le tariffe sono elevate, mentre strutture più semplici possono recuperare l'investimento già nel primo anno.</a:t>
            </a:r>
          </a:p>
          <a:p>
            <a:pPr>
              <a:spcAft>
                <a:spcPts val="600"/>
              </a:spcAft>
            </a:pPr>
            <a:endParaRPr lang="en-US" sz="2400" dirty="0">
              <a:solidFill>
                <a:srgbClr val="494949"/>
              </a:solidFill>
            </a:endParaRPr>
          </a:p>
          <a:p>
            <a:pPr>
              <a:spcAft>
                <a:spcPts val="600"/>
              </a:spcAft>
            </a:pPr>
            <a:r>
              <a:rPr lang="en-US" sz="2400" dirty="0">
                <a:solidFill>
                  <a:srgbClr val="494949"/>
                </a:solidFill>
              </a:rPr>
              <a:t>Ma come principiante, concentrati prima di tutto sul raggiungimento del pareggio e poi sul miglioramento costante.</a:t>
            </a:r>
          </a:p>
        </p:txBody>
      </p:sp>
      <p:sp>
        <p:nvSpPr>
          <p:cNvPr id="3" name="TextBox 2">
            <a:extLst>
              <a:ext uri="{FF2B5EF4-FFF2-40B4-BE49-F238E27FC236}">
                <a16:creationId xmlns:a16="http://schemas.microsoft.com/office/drawing/2014/main" id="{B761227E-CAE2-DF3B-CDE2-D01ACB47672C}"/>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Avviare un'attività di glamping: la guida definitiva</a:t>
            </a:r>
            <a:endParaRPr lang="en-US" i="0" dirty="0">
              <a:solidFill>
                <a:srgbClr val="00B0F0"/>
              </a:solidFill>
              <a:effectLst/>
            </a:endParaRPr>
          </a:p>
        </p:txBody>
      </p:sp>
    </p:spTree>
    <p:extLst>
      <p:ext uri="{BB962C8B-B14F-4D97-AF65-F5344CB8AC3E}">
        <p14:creationId xmlns:p14="http://schemas.microsoft.com/office/powerpoint/2010/main" val="199177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Calcolare il tasso di occupazione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sz="2000" dirty="0"/>
              <a:t>Con le notti di pareggio (dall'opzione A o B) e le notti disponibili, è possibile calcolare il </a:t>
            </a:r>
            <a:r>
              <a:rPr lang="en-IE" sz="2000" b="1" dirty="0"/>
              <a:t>tasso di occupazione necessario per raggiungere il pareggio</a:t>
            </a:r>
            <a:r>
              <a:rPr lang="en-IE" sz="2000" dirty="0"/>
              <a:t>. </a:t>
            </a:r>
            <a:r>
              <a:rPr lang="en-US" sz="2000" dirty="0"/>
              <a:t>Il tasso di occupazione è semplicemente la percentuale di notti disponibili che sono state </a:t>
            </a:r>
            <a:r>
              <a:rPr lang="en-IE" sz="2000" dirty="0"/>
              <a:t>prenotate (occupate). </a:t>
            </a:r>
          </a:p>
          <a:p>
            <a:pPr>
              <a:spcAft>
                <a:spcPts val="600"/>
              </a:spcAft>
            </a:pPr>
            <a:r>
              <a:rPr lang="en-IE" sz="2000" b="1" dirty="0">
                <a:solidFill>
                  <a:srgbClr val="E96751"/>
                </a:solidFill>
              </a:rPr>
              <a:t>Formula: </a:t>
            </a:r>
            <a:r>
              <a:rPr lang="en-IE" sz="2000" b="1" dirty="0">
                <a:solidFill>
                  <a:srgbClr val="595959"/>
                </a:solidFill>
              </a:rPr>
              <a:t>tasso di occupazione = (notti prenotate ÷ notti disponibili) × 100</a:t>
            </a:r>
            <a:r>
              <a:rPr lang="en-IE" sz="2000" dirty="0">
                <a:solidFill>
                  <a:srgbClr val="595959"/>
                </a:solidFill>
              </a:rPr>
              <a:t>%. In questo caso, utilizza le notti di pareggio come "notti prenotate" necessarie. </a:t>
            </a:r>
          </a:p>
          <a:p>
            <a:pPr>
              <a:spcAft>
                <a:spcPts val="600"/>
              </a:spcAft>
            </a:pPr>
            <a:endParaRPr lang="en-IE" sz="900" b="1" i="1" dirty="0">
              <a:solidFill>
                <a:schemeClr val="bg1"/>
              </a:solidFill>
            </a:endParaRPr>
          </a:p>
          <a:p>
            <a:pPr>
              <a:spcAft>
                <a:spcPts val="600"/>
              </a:spcAft>
            </a:pPr>
            <a:r>
              <a:rPr lang="en-IE" sz="2400" b="1" i="1" dirty="0">
                <a:solidFill>
                  <a:schemeClr val="bg1"/>
                </a:solidFill>
              </a:rPr>
              <a:t>Esempio: </a:t>
            </a:r>
            <a:r>
              <a:rPr lang="en-IE" sz="2000" i="1" dirty="0">
                <a:solidFill>
                  <a:schemeClr val="bg1"/>
                </a:solidFill>
              </a:rPr>
              <a:t>continuando con l'esempio dell'opzione B: pareggio 196 notti. Se hai 365 notti disponibili, l'occupazione richiesta è 196/365 =</a:t>
            </a:r>
            <a:r>
              <a:rPr lang="en-IE" sz="2000" b="1" i="1" dirty="0">
                <a:solidFill>
                  <a:schemeClr val="bg1"/>
                </a:solidFill>
              </a:rPr>
              <a:t> 54</a:t>
            </a:r>
            <a:r>
              <a:rPr lang="en-IE" sz="2000" i="1" dirty="0">
                <a:solidFill>
                  <a:schemeClr val="bg1"/>
                </a:solidFill>
              </a:rPr>
              <a:t>%. </a:t>
            </a:r>
          </a:p>
          <a:p>
            <a:pPr>
              <a:spcAft>
                <a:spcPts val="600"/>
              </a:spcAft>
            </a:pPr>
            <a:r>
              <a:rPr lang="en-IE" sz="2000" i="1" dirty="0">
                <a:solidFill>
                  <a:schemeClr val="bg1"/>
                </a:solidFill>
              </a:rPr>
              <a:t>Se </a:t>
            </a:r>
            <a:r>
              <a:rPr lang="en-US" sz="2000" i="1" dirty="0">
                <a:solidFill>
                  <a:schemeClr val="bg1"/>
                </a:solidFill>
              </a:rPr>
              <a:t>aveste solo 320 notti disponibili (a causa di chiusure), allora sarebbe </a:t>
            </a:r>
            <a:r>
              <a:rPr lang="en-IE" sz="2000" i="1" dirty="0">
                <a:solidFill>
                  <a:schemeClr val="bg1"/>
                </a:solidFill>
              </a:rPr>
              <a:t>necessaria</a:t>
            </a:r>
            <a:r>
              <a:rPr lang="en-US" sz="2000" i="1" dirty="0">
                <a:solidFill>
                  <a:schemeClr val="bg1"/>
                </a:solidFill>
              </a:rPr>
              <a:t> un'occupazione del 196/320 = 61</a:t>
            </a:r>
            <a:r>
              <a:rPr lang="en-IE" sz="2000" i="1" dirty="0">
                <a:solidFill>
                  <a:schemeClr val="bg1"/>
                </a:solidFill>
              </a:rPr>
              <a:t>%.</a:t>
            </a:r>
            <a:r>
              <a:rPr lang="en-IE" sz="2000" dirty="0">
                <a:solidFill>
                  <a:schemeClr val="bg1"/>
                </a:solidFill>
              </a:rPr>
              <a:t> </a:t>
            </a:r>
          </a:p>
          <a:p>
            <a:pPr>
              <a:spcAft>
                <a:spcPts val="600"/>
              </a:spcAft>
            </a:pPr>
            <a:r>
              <a:rPr lang="en-IE" sz="2000" dirty="0">
                <a:solidFill>
                  <a:schemeClr val="bg1"/>
                </a:solidFill>
              </a:rPr>
              <a:t>Questo numero indica quanto deve essere intenso il vostro tasso di prenotazione. </a:t>
            </a:r>
            <a:r>
              <a:rPr lang="en-IE" sz="2000" b="1" dirty="0">
                <a:solidFill>
                  <a:schemeClr val="bg1"/>
                </a:solidFill>
              </a:rPr>
              <a:t>Un'occupazione</a:t>
            </a:r>
            <a:r>
              <a:rPr lang="en-IE" sz="2000" dirty="0">
                <a:solidFill>
                  <a:schemeClr val="bg1"/>
                </a:solidFill>
              </a:rPr>
              <a:t> richiesta </a:t>
            </a:r>
            <a:r>
              <a:rPr lang="en-IE" sz="2000" b="1" dirty="0">
                <a:solidFill>
                  <a:schemeClr val="bg1"/>
                </a:solidFill>
              </a:rPr>
              <a:t>del 60% </a:t>
            </a:r>
            <a:r>
              <a:rPr lang="en-IE" sz="2000" dirty="0">
                <a:solidFill>
                  <a:schemeClr val="bg1"/>
                </a:solidFill>
              </a:rPr>
              <a:t>per raggiungere il pareggio significa che dovete riempire </a:t>
            </a:r>
            <a:r>
              <a:rPr lang="en-IE" sz="2000" b="1" dirty="0">
                <a:solidFill>
                  <a:schemeClr val="bg1"/>
                </a:solidFill>
              </a:rPr>
              <a:t>in media </a:t>
            </a:r>
            <a:r>
              <a:rPr lang="en-IE" sz="2000" dirty="0">
                <a:solidFill>
                  <a:schemeClr val="bg1"/>
                </a:solidFill>
              </a:rPr>
              <a:t>poco più </a:t>
            </a:r>
            <a:r>
              <a:rPr lang="en-IE" sz="2000" b="1" dirty="0">
                <a:solidFill>
                  <a:schemeClr val="bg1"/>
                </a:solidFill>
              </a:rPr>
              <a:t>della metà di tutte le notti disponibili.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Calcola il tasso di occupazione necessario per raggiungere il pareggio</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Tasso di occupazione</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Formula del tasso di occupazione</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D752475-2ED9-3B99-6303-648C08D6231E}"/>
              </a:ext>
            </a:extLst>
          </p:cNvPr>
          <p:cNvPicPr>
            <a:picLocks noChangeAspect="1"/>
          </p:cNvPicPr>
          <p:nvPr/>
        </p:nvPicPr>
        <p:blipFill rotWithShape="1">
          <a:blip r:embed="rId2"/>
          <a:srcRect l="10395" r="10395"/>
          <a:stretch/>
        </p:blipFill>
        <p:spPr>
          <a:xfrm>
            <a:off x="553074" y="6"/>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24" name="Text Placeholder 15">
            <a:extLst>
              <a:ext uri="{FF2B5EF4-FFF2-40B4-BE49-F238E27FC236}">
                <a16:creationId xmlns:a16="http://schemas.microsoft.com/office/drawing/2014/main" id="{CCDA8CD5-17FC-E52F-DB16-300EF1CCD847}"/>
              </a:ext>
            </a:extLst>
          </p:cNvPr>
          <p:cNvSpPr txBox="1">
            <a:spLocks/>
          </p:cNvSpPr>
          <p:nvPr/>
        </p:nvSpPr>
        <p:spPr>
          <a:xfrm rot="16200000">
            <a:off x="1731296" y="1271829"/>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Crediti</a:t>
            </a:r>
            <a:r>
              <a:rPr lang="en-GB" dirty="0"/>
              <a:t> </a:t>
            </a:r>
            <a:r>
              <a:rPr lang="en-GB" dirty="0" err="1"/>
              <a:t>tografici</a:t>
            </a:r>
            <a:r>
              <a:rPr lang="en-GB" dirty="0"/>
              <a:t>:</a:t>
            </a:r>
          </a:p>
          <a:p>
            <a:endParaRPr lang="en-GB" b="1" dirty="0"/>
          </a:p>
        </p:txBody>
      </p:sp>
      <p:sp>
        <p:nvSpPr>
          <p:cNvPr id="25" name="object 3">
            <a:extLst>
              <a:ext uri="{FF2B5EF4-FFF2-40B4-BE49-F238E27FC236}">
                <a16:creationId xmlns:a16="http://schemas.microsoft.com/office/drawing/2014/main" id="{3B5EAE3A-A170-0532-EE42-18941CFA72B0}"/>
              </a:ext>
            </a:extLst>
          </p:cNvPr>
          <p:cNvSpPr/>
          <p:nvPr/>
        </p:nvSpPr>
        <p:spPr>
          <a:xfrm rot="16200000">
            <a:off x="1716191"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dirty="0" err="1">
                <a:solidFill>
                  <a:schemeClr val="bg1"/>
                </a:solidFill>
              </a:rPr>
              <a:t>Natur </a:t>
            </a:r>
            <a:r>
              <a:rPr lang="en-GB" dirty="0">
                <a:solidFill>
                  <a:schemeClr val="bg1"/>
                </a:solidFill>
              </a:rPr>
              <a:t>Air Suite, Italia</a:t>
            </a:r>
            <a:endParaRPr dirty="0">
              <a:solidFill>
                <a:schemeClr val="bg1"/>
              </a:solidFill>
            </a:endParaRPr>
          </a:p>
        </p:txBody>
      </p:sp>
      <p:sp>
        <p:nvSpPr>
          <p:cNvPr id="26" name="Text Placeholder 32">
            <a:extLst>
              <a:ext uri="{FF2B5EF4-FFF2-40B4-BE49-F238E27FC236}">
                <a16:creationId xmlns:a16="http://schemas.microsoft.com/office/drawing/2014/main" id="{17D09387-393C-2361-F92B-28E3234FE9D4}"/>
              </a:ext>
            </a:extLst>
          </p:cNvPr>
          <p:cNvSpPr txBox="1">
            <a:spLocks/>
          </p:cNvSpPr>
          <p:nvPr/>
        </p:nvSpPr>
        <p:spPr>
          <a:xfrm>
            <a:off x="571579" y="4256509"/>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Trova il tuo punto di pareggio e il tuo tasso di occupazione</a:t>
            </a:r>
          </a:p>
          <a:p>
            <a:pPr algn="ctr">
              <a:lnSpc>
                <a:spcPct val="100000"/>
              </a:lnSpc>
              <a:spcAft>
                <a:spcPts val="600"/>
              </a:spcAft>
            </a:pPr>
            <a:endParaRPr lang="en-US" sz="2400" b="0" dirty="0">
              <a:solidFill>
                <a:schemeClr val="bg1"/>
              </a:solidFill>
            </a:endParaRPr>
          </a:p>
        </p:txBody>
      </p:sp>
      <p:cxnSp>
        <p:nvCxnSpPr>
          <p:cNvPr id="28" name="Straight Connector 27">
            <a:extLst>
              <a:ext uri="{FF2B5EF4-FFF2-40B4-BE49-F238E27FC236}">
                <a16:creationId xmlns:a16="http://schemas.microsoft.com/office/drawing/2014/main" id="{076C901A-F69A-AE5A-54B9-7A53B209BE9A}"/>
              </a:ext>
            </a:extLst>
          </p:cNvPr>
          <p:cNvCxnSpPr>
            <a:cxnSpLocks/>
          </p:cNvCxnSpPr>
          <p:nvPr/>
        </p:nvCxnSpPr>
        <p:spPr>
          <a:xfrm flipV="1">
            <a:off x="556077" y="4153574"/>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32">
            <a:extLst>
              <a:ext uri="{FF2B5EF4-FFF2-40B4-BE49-F238E27FC236}">
                <a16:creationId xmlns:a16="http://schemas.microsoft.com/office/drawing/2014/main" id="{C6C28906-4D2F-4F95-B586-A1418EB02DD2}"/>
              </a:ext>
            </a:extLst>
          </p:cNvPr>
          <p:cNvSpPr txBox="1">
            <a:spLocks/>
          </p:cNvSpPr>
          <p:nvPr/>
        </p:nvSpPr>
        <p:spPr>
          <a:xfrm>
            <a:off x="1060216" y="3834129"/>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6</a:t>
            </a:r>
          </a:p>
        </p:txBody>
      </p:sp>
      <p:sp>
        <p:nvSpPr>
          <p:cNvPr id="31" name="Text Placeholder 16">
            <a:extLst>
              <a:ext uri="{FF2B5EF4-FFF2-40B4-BE49-F238E27FC236}">
                <a16:creationId xmlns:a16="http://schemas.microsoft.com/office/drawing/2014/main" id="{B706B143-FF91-45F2-3DB5-200B579656D8}"/>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
        <p:nvSpPr>
          <p:cNvPr id="32" name="Freeform 28">
            <a:extLst>
              <a:ext uri="{FF2B5EF4-FFF2-40B4-BE49-F238E27FC236}">
                <a16:creationId xmlns:a16="http://schemas.microsoft.com/office/drawing/2014/main" id="{C6A48667-A78C-7FC2-82B1-1E3BA244921F}"/>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Text Placeholder 16">
            <a:extLst>
              <a:ext uri="{FF2B5EF4-FFF2-40B4-BE49-F238E27FC236}">
                <a16:creationId xmlns:a16="http://schemas.microsoft.com/office/drawing/2014/main" id="{FDF31BC8-015B-B697-C570-31DEF8C43F46}"/>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1062693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Calcolare il tasso di occupazione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sz="2000" b="1" dirty="0"/>
              <a:t>Contesto del settore: </a:t>
            </a:r>
            <a:r>
              <a:rPr lang="en-IE" sz="2000" dirty="0"/>
              <a:t>un </a:t>
            </a:r>
            <a:r>
              <a:rPr lang="en-US" sz="2000" dirty="0"/>
              <a:t>tasso</a:t>
            </a:r>
            <a:r>
              <a:rPr lang="en-IE" sz="2000" dirty="0"/>
              <a:t> di occupazione del 50-60% </a:t>
            </a:r>
            <a:r>
              <a:rPr lang="en-US" sz="2000" dirty="0"/>
              <a:t>potrebbe essere facilmente raggiungibile in una zona popolare, mentre un tasso dell'80% o superiore </a:t>
            </a:r>
            <a:r>
              <a:rPr lang="en-IE" sz="2000" dirty="0"/>
              <a:t>potrebbe essere un campanello d'allarme. </a:t>
            </a:r>
          </a:p>
          <a:p>
            <a:pPr>
              <a:spcAft>
                <a:spcPts val="600"/>
              </a:spcAft>
            </a:pPr>
            <a:endParaRPr lang="en-IE" sz="2000" dirty="0"/>
          </a:p>
          <a:p>
            <a:pPr marL="342900" indent="-342900">
              <a:spcAft>
                <a:spcPts val="600"/>
              </a:spcAft>
              <a:buFont typeface="Wingdings" panose="05000000000000000000" pitchFamily="2" charset="2"/>
              <a:buChar char="Ø"/>
            </a:pPr>
            <a:r>
              <a:rPr lang="en-IE" sz="2000" b="1" i="1" dirty="0">
                <a:solidFill>
                  <a:srgbClr val="E96751"/>
                </a:solidFill>
              </a:rPr>
              <a:t>Ad esempio, </a:t>
            </a:r>
            <a:r>
              <a:rPr lang="en-IE" sz="2000" i="1" dirty="0"/>
              <a:t>se dai tuoi calcoli risulta che per raggiungere il pareggio è necessario un tasso di occupazione dell'80% durante tutto l'anno, si tratta di un valore piuttosto elevato per una nuova attività: ciò potrebbe spingerti a ridurre i costi o ad aumentare i prezzi per abbassare il requisito di occupazione necessario per raggiungere il pareggio.</a:t>
            </a:r>
            <a:r>
              <a:rPr lang="en-IE" sz="2000" dirty="0"/>
              <a:t> </a:t>
            </a:r>
          </a:p>
          <a:p>
            <a:pPr marL="342900" indent="-342900">
              <a:spcAft>
                <a:spcPts val="600"/>
              </a:spcAft>
              <a:buFont typeface="Wingdings" panose="05000000000000000000" pitchFamily="2" charset="2"/>
              <a:buChar char="Ø"/>
            </a:pPr>
            <a:endParaRPr lang="en-IE" sz="2000" dirty="0"/>
          </a:p>
          <a:p>
            <a:pPr marL="342900" indent="-342900">
              <a:spcAft>
                <a:spcPts val="600"/>
              </a:spcAft>
              <a:buFont typeface="Wingdings" panose="05000000000000000000" pitchFamily="2" charset="2"/>
              <a:buChar char="Ø"/>
            </a:pPr>
            <a:r>
              <a:rPr lang="en-IE" sz="2000" dirty="0"/>
              <a:t>In sostanza, il </a:t>
            </a:r>
            <a:r>
              <a:rPr lang="en-IE" sz="2000" b="1" dirty="0"/>
              <a:t>punto di pareggio </a:t>
            </a:r>
            <a:r>
              <a:rPr lang="en-IE" sz="2000" dirty="0"/>
              <a:t>è il tasso di occupazione minimo necessario per coprire tutti i costi. </a:t>
            </a:r>
          </a:p>
          <a:p>
            <a:pPr>
              <a:spcAft>
                <a:spcPts val="600"/>
              </a:spcAft>
            </a:pPr>
            <a:endParaRPr lang="en-IE" sz="2000"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Contesto del settore</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Tasso di occupazione</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Qual è il punto di pareggio </a:t>
            </a:r>
          </a:p>
          <a:p>
            <a:r>
              <a:rPr lang="en-US" dirty="0">
                <a:solidFill>
                  <a:srgbClr val="00B0F0"/>
                </a:solidFill>
                <a:hlinkClick r:id="rId2">
                  <a:extLst>
                    <a:ext uri="{A12FA001-AC4F-418D-AE19-62706E023703}">
                      <ahyp:hlinkClr xmlns:ahyp="http://schemas.microsoft.com/office/drawing/2018/hyperlinkcolor" val="tx"/>
                    </a:ext>
                  </a:extLst>
                </a:hlinkClick>
              </a:rPr>
              <a:t>per gli hotel?</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76BA-D710-7982-5C64-6149D46139B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872196-9F52-A296-CC3C-F87834506753}"/>
              </a:ext>
            </a:extLst>
          </p:cNvPr>
          <p:cNvSpPr>
            <a:spLocks noGrp="1"/>
          </p:cNvSpPr>
          <p:nvPr>
            <p:ph type="body" sz="quarter" idx="16"/>
          </p:nvPr>
        </p:nvSpPr>
        <p:spPr>
          <a:xfrm>
            <a:off x="4443301" y="186544"/>
            <a:ext cx="7221426" cy="803654"/>
          </a:xfrm>
        </p:spPr>
        <p:txBody>
          <a:bodyPr/>
          <a:lstStyle/>
          <a:p>
            <a:r>
              <a:rPr lang="en-IE" dirty="0"/>
              <a:t>Calcola il tasso di occupazione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56D9077C-2E92-1163-F61C-3FDC142A4B67}"/>
              </a:ext>
            </a:extLst>
          </p:cNvPr>
          <p:cNvSpPr>
            <a:spLocks noGrp="1"/>
          </p:cNvSpPr>
          <p:nvPr>
            <p:ph type="body" sz="quarter" idx="21"/>
          </p:nvPr>
        </p:nvSpPr>
        <p:spPr>
          <a:xfrm>
            <a:off x="4443301" y="886865"/>
            <a:ext cx="6475711" cy="4530541"/>
          </a:xfrm>
        </p:spPr>
        <p:txBody>
          <a:bodyPr/>
          <a:lstStyle/>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Conoscere questa percentuale ti aiuta a valutare se il tuo piano aziendale è realistico: confrontalo con i tassi di occupazione tipici di </a:t>
            </a:r>
            <a:r>
              <a:rPr lang="en-IE" sz="2400" b="1" dirty="0"/>
              <a:t>attività simili </a:t>
            </a:r>
            <a:r>
              <a:rPr lang="en-IE" sz="2400" dirty="0"/>
              <a:t>o con </a:t>
            </a:r>
            <a:r>
              <a:rPr lang="en-IE" sz="2400" b="1" dirty="0"/>
              <a:t>le tue proiezioni stagionali</a:t>
            </a:r>
            <a:r>
              <a:rPr lang="en-IE" sz="2400" dirty="0"/>
              <a:t>. </a:t>
            </a:r>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Se l'occupazione prevista (in base alle ipotesi sulle fonti di reddito) è inferiore a quella richiesta per raggiungere il punto di pareggio, dovrai lavorare ancora sul tuo piano.</a:t>
            </a:r>
          </a:p>
          <a:p>
            <a:pPr>
              <a:spcAft>
                <a:spcPts val="600"/>
              </a:spcAft>
            </a:pPr>
            <a:endParaRPr lang="en-IE" sz="2400" dirty="0"/>
          </a:p>
        </p:txBody>
      </p:sp>
      <p:sp>
        <p:nvSpPr>
          <p:cNvPr id="5" name="Text Placeholder 4">
            <a:extLst>
              <a:ext uri="{FF2B5EF4-FFF2-40B4-BE49-F238E27FC236}">
                <a16:creationId xmlns:a16="http://schemas.microsoft.com/office/drawing/2014/main" id="{D6FD1885-9B4D-70B1-5809-766160F8C3F3}"/>
              </a:ext>
            </a:extLst>
          </p:cNvPr>
          <p:cNvSpPr>
            <a:spLocks noGrp="1"/>
          </p:cNvSpPr>
          <p:nvPr>
            <p:ph type="body" sz="quarter" idx="18"/>
          </p:nvPr>
        </p:nvSpPr>
        <p:spPr>
          <a:xfrm>
            <a:off x="98083" y="1904414"/>
            <a:ext cx="3562527" cy="1049221"/>
          </a:xfrm>
        </p:spPr>
        <p:txBody>
          <a:bodyPr/>
          <a:lstStyle/>
          <a:p>
            <a:r>
              <a:rPr lang="en-US" b="0" dirty="0"/>
              <a:t>Contesto del settore</a:t>
            </a:r>
            <a:endParaRPr lang="en-IE" b="0" dirty="0"/>
          </a:p>
        </p:txBody>
      </p:sp>
      <p:sp>
        <p:nvSpPr>
          <p:cNvPr id="2" name="Text Placeholder 5">
            <a:extLst>
              <a:ext uri="{FF2B5EF4-FFF2-40B4-BE49-F238E27FC236}">
                <a16:creationId xmlns:a16="http://schemas.microsoft.com/office/drawing/2014/main" id="{372ECA17-B81E-8F12-56F4-433A25C0AF3C}"/>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Tasso di occupazione</a:t>
            </a:r>
          </a:p>
          <a:p>
            <a:endParaRPr lang="en-IE" dirty="0"/>
          </a:p>
        </p:txBody>
      </p:sp>
      <p:sp>
        <p:nvSpPr>
          <p:cNvPr id="6" name="TextBox 5">
            <a:extLst>
              <a:ext uri="{FF2B5EF4-FFF2-40B4-BE49-F238E27FC236}">
                <a16:creationId xmlns:a16="http://schemas.microsoft.com/office/drawing/2014/main" id="{870AD2A4-D1A9-09B6-E031-C52A04E682BE}"/>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Qual è il punto di pareggio </a:t>
            </a:r>
          </a:p>
          <a:p>
            <a:r>
              <a:rPr lang="en-US" dirty="0">
                <a:solidFill>
                  <a:srgbClr val="00B0F0"/>
                </a:solidFill>
                <a:hlinkClick r:id="rId2">
                  <a:extLst>
                    <a:ext uri="{A12FA001-AC4F-418D-AE19-62706E023703}">
                      <ahyp:hlinkClr xmlns:ahyp="http://schemas.microsoft.com/office/drawing/2018/hyperlinkcolor" val="tx"/>
                    </a:ext>
                  </a:extLst>
                </a:hlinkClick>
              </a:rPr>
              <a:t>per gli hotel?</a:t>
            </a:r>
            <a:endParaRPr lang="en-US" dirty="0">
              <a:solidFill>
                <a:srgbClr val="00B0F0"/>
              </a:solidFill>
            </a:endParaRPr>
          </a:p>
        </p:txBody>
      </p:sp>
    </p:spTree>
    <p:extLst>
      <p:ext uri="{BB962C8B-B14F-4D97-AF65-F5344CB8AC3E}">
        <p14:creationId xmlns:p14="http://schemas.microsoft.com/office/powerpoint/2010/main" val="3233194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Calcolare il tasso di occupazione </a:t>
            </a:r>
            <a:r>
              <a:rPr lang="en-US" sz="3200" b="0" dirty="0">
                <a:solidFill>
                  <a:srgbClr val="E96751"/>
                </a:solidFill>
              </a:rPr>
              <a:t>(per raggiungere il punto di pareggio)</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"Qual è la percentuale di prenotazioni annuali necessaria per raggiungere il punto di pareggio?"</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Questo dato mostra se il tuo obiettivo di pareggio è realistico in base alle condizioni di mercato. In Irlanda, l'occupazione media dei glamping è del 40-50%, con siti ben gestiti che raggiungono il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In primo luogo, identifica i tuoi valori chiave </a:t>
            </a:r>
            <a:r>
              <a:rPr lang="en-US" sz="2000" dirty="0">
                <a:solidFill>
                  <a:srgbClr val="494949"/>
                </a:solidFill>
              </a:rPr>
              <a:t>(vedi calcoli precedenti)</a:t>
            </a:r>
          </a:p>
          <a:p>
            <a:pPr marL="0" indent="0" algn="ctr">
              <a:lnSpc>
                <a:spcPct val="100000"/>
              </a:lnSpc>
              <a:spcBef>
                <a:spcPts val="0"/>
              </a:spcBef>
              <a:spcAft>
                <a:spcPts val="600"/>
              </a:spcAft>
            </a:pPr>
            <a:r>
              <a:rPr lang="en-US" sz="2000" b="1" dirty="0">
                <a:solidFill>
                  <a:srgbClr val="494949"/>
                </a:solidFill>
              </a:rPr>
              <a:t>Costi fissi (FC) </a:t>
            </a:r>
            <a:r>
              <a:rPr lang="en-US" sz="2000" dirty="0">
                <a:solidFill>
                  <a:srgbClr val="494949"/>
                </a:solidFill>
              </a:rPr>
              <a:t>= 14.000 € → costi che rimangono invariati indipendentemente dalle prenotazioni.</a:t>
            </a:r>
          </a:p>
          <a:p>
            <a:pPr marL="0" indent="0" algn="ctr">
              <a:lnSpc>
                <a:spcPct val="100000"/>
              </a:lnSpc>
              <a:spcBef>
                <a:spcPts val="0"/>
              </a:spcBef>
              <a:spcAft>
                <a:spcPts val="600"/>
              </a:spcAft>
            </a:pPr>
            <a:r>
              <a:rPr lang="en-US" sz="2000" b="1" dirty="0">
                <a:solidFill>
                  <a:srgbClr val="494949"/>
                </a:solidFill>
              </a:rPr>
              <a:t>Costo variabile per notte (VC) </a:t>
            </a:r>
            <a:r>
              <a:rPr lang="en-US" sz="2000" dirty="0">
                <a:solidFill>
                  <a:srgbClr val="494949"/>
                </a:solidFill>
              </a:rPr>
              <a:t>= 30 € → costi che aumentano per ogni prenotazione.</a:t>
            </a:r>
          </a:p>
          <a:p>
            <a:pPr marL="0" indent="0" algn="ctr">
              <a:lnSpc>
                <a:spcPct val="100000"/>
              </a:lnSpc>
              <a:spcBef>
                <a:spcPts val="0"/>
              </a:spcBef>
              <a:spcAft>
                <a:spcPts val="600"/>
              </a:spcAft>
            </a:pPr>
            <a:r>
              <a:rPr lang="en-US" sz="2000" b="1" dirty="0">
                <a:solidFill>
                  <a:srgbClr val="494949"/>
                </a:solidFill>
              </a:rPr>
              <a:t>Prezzo per notte </a:t>
            </a:r>
            <a:r>
              <a:rPr lang="en-US" sz="2000" dirty="0">
                <a:solidFill>
                  <a:srgbClr val="494949"/>
                </a:solidFill>
              </a:rPr>
              <a:t>= 150 € → quanto prevedi di addebitare</a:t>
            </a:r>
            <a:r>
              <a:rPr lang="en-US" sz="2000" b="1" dirty="0">
                <a:solidFill>
                  <a:schemeClr val="bg1"/>
                </a:solidFill>
              </a:rPr>
              <a:t>.</a:t>
            </a:r>
          </a:p>
          <a:p>
            <a:pPr marL="0" indent="0" algn="ctr">
              <a:lnSpc>
                <a:spcPct val="100000"/>
              </a:lnSpc>
              <a:spcBef>
                <a:spcPts val="0"/>
              </a:spcBef>
              <a:spcAft>
                <a:spcPts val="600"/>
              </a:spcAft>
            </a:pPr>
            <a:r>
              <a:rPr lang="en-US" sz="2000" b="1" dirty="0">
                <a:solidFill>
                  <a:srgbClr val="595959"/>
                </a:solidFill>
              </a:rPr>
              <a:t>Notti disponibili nell'anno </a:t>
            </a:r>
            <a:r>
              <a:rPr lang="en-US" sz="2000" dirty="0">
                <a:solidFill>
                  <a:srgbClr val="595959"/>
                </a:solidFill>
              </a:rPr>
              <a:t>(a tua scelta, diciamo</a:t>
            </a:r>
            <a:r>
              <a:rPr lang="en-US" sz="2000" b="1" dirty="0">
                <a:solidFill>
                  <a:srgbClr val="595959"/>
                </a:solidFill>
              </a:rPr>
              <a:t> 365 </a:t>
            </a:r>
            <a:r>
              <a:rPr lang="en-US" sz="2000" dirty="0">
                <a:solidFill>
                  <a:srgbClr val="595959"/>
                </a:solidFill>
              </a:rPr>
              <a:t>per questo esempio)</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Calcolare il tasso di occupazione </a:t>
            </a:r>
            <a:r>
              <a:rPr lang="en-US" sz="3200" b="0" dirty="0">
                <a:solidFill>
                  <a:srgbClr val="E96751"/>
                </a:solidFill>
              </a:rPr>
              <a:t>(per raggiungere il punto di pareggio)</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Calcolare il ricavo netto per notte</a:t>
            </a:r>
          </a:p>
          <a:p>
            <a:pPr marL="0" indent="0">
              <a:lnSpc>
                <a:spcPct val="100000"/>
              </a:lnSpc>
              <a:spcBef>
                <a:spcPts val="0"/>
              </a:spcBef>
            </a:pPr>
            <a:r>
              <a:rPr lang="en-US" dirty="0">
                <a:solidFill>
                  <a:srgbClr val="595959"/>
                </a:solidFill>
              </a:rPr>
              <a:t>Si tratta dell'importo residuo dopo aver dedotto i costi variabili dal prezzo applicato.</a:t>
            </a:r>
          </a:p>
          <a:p>
            <a:pPr marL="0" indent="0">
              <a:lnSpc>
                <a:spcPct val="100000"/>
              </a:lnSpc>
              <a:spcBef>
                <a:spcPts val="0"/>
              </a:spcBef>
            </a:pPr>
            <a:r>
              <a:rPr lang="en-US" b="1" dirty="0">
                <a:solidFill>
                  <a:srgbClr val="595959"/>
                </a:solidFill>
              </a:rPr>
              <a:t>Ricavo netto per notte </a:t>
            </a:r>
            <a:r>
              <a:rPr lang="en-US" dirty="0">
                <a:solidFill>
                  <a:srgbClr val="595959"/>
                </a:solidFill>
              </a:rPr>
              <a:t>= Prezzo – VC</a:t>
            </a:r>
            <a:br>
              <a:rPr lang="en-US" dirty="0">
                <a:solidFill>
                  <a:srgbClr val="595959"/>
                </a:solidFill>
              </a:rPr>
            </a:br>
            <a:r>
              <a:rPr lang="en-US" dirty="0">
                <a:solidFill>
                  <a:srgbClr val="595959"/>
                </a:solidFill>
              </a:rPr>
              <a:t>= 150 € – 30 € =</a:t>
            </a:r>
            <a:r>
              <a:rPr lang="en-US" b="1" dirty="0">
                <a:solidFill>
                  <a:srgbClr val="595959"/>
                </a:solidFill>
              </a:rPr>
              <a:t> 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Calcolare le notti di pareggio</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Notti di pareggio </a:t>
            </a:r>
            <a:r>
              <a:rPr lang="en-US" dirty="0">
                <a:solidFill>
                  <a:srgbClr val="595959"/>
                </a:solidFill>
              </a:rPr>
              <a:t>= </a:t>
            </a:r>
            <a:r>
              <a:rPr lang="en-US" b="1" dirty="0">
                <a:solidFill>
                  <a:srgbClr val="595959"/>
                </a:solidFill>
              </a:rPr>
              <a:t>Costi fissi ÷ Ricavi netti per notte</a:t>
            </a:r>
            <a:br>
              <a:rPr lang="en-US" dirty="0">
                <a:solidFill>
                  <a:srgbClr val="595959"/>
                </a:solidFill>
              </a:rPr>
            </a:br>
            <a:r>
              <a:rPr lang="en-US" dirty="0">
                <a:solidFill>
                  <a:srgbClr val="595959"/>
                </a:solidFill>
              </a:rPr>
              <a:t>= 14.000 € ÷ 120 € =</a:t>
            </a:r>
            <a:r>
              <a:rPr lang="en-US" b="1" dirty="0">
                <a:solidFill>
                  <a:srgbClr val="595959"/>
                </a:solidFill>
              </a:rPr>
              <a:t> 116,67 notti</a:t>
            </a:r>
            <a:endParaRPr lang="en-US" dirty="0">
              <a:solidFill>
                <a:srgbClr val="595959"/>
              </a:solidFill>
            </a:endParaRPr>
          </a:p>
          <a:p>
            <a:r>
              <a:rPr lang="en-US" dirty="0">
                <a:solidFill>
                  <a:srgbClr val="595959"/>
                </a:solidFill>
              </a:rPr>
              <a:t>Quindi, per raggiungere il punto di pareggio, è necessario prenotare almeno</a:t>
            </a:r>
            <a:r>
              <a:rPr lang="en-US" b="1" dirty="0">
                <a:solidFill>
                  <a:srgbClr val="595959"/>
                </a:solidFill>
              </a:rPr>
              <a:t> 117 notti </a:t>
            </a:r>
            <a:r>
              <a:rPr lang="en-US" dirty="0">
                <a:solidFill>
                  <a:srgbClr val="595959"/>
                </a:solidFill>
              </a:rPr>
              <a:t>nell'anno.</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Calcolare il tasso di </a:t>
            </a:r>
            <a:r>
              <a:rPr lang="en-US" sz="3200" dirty="0" err="1">
                <a:solidFill>
                  <a:srgbClr val="459597"/>
                </a:solidFill>
              </a:rPr>
              <a:t>occupazione</a:t>
            </a:r>
            <a:endParaRPr lang="en-US" sz="3200" b="0" dirty="0">
              <a:solidFill>
                <a:srgbClr val="E96751"/>
              </a:solidFill>
            </a:endParaRP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000" b="1" dirty="0">
                <a:solidFill>
                  <a:srgbClr val="E96751"/>
                </a:solidFill>
              </a:rPr>
              <a:t>Calcolare il tasso di occupazione necessario per raggiungere il punto di pareggio</a:t>
            </a:r>
          </a:p>
          <a:p>
            <a:pPr>
              <a:lnSpc>
                <a:spcPct val="100000"/>
              </a:lnSpc>
              <a:spcBef>
                <a:spcPts val="0"/>
              </a:spcBef>
            </a:pPr>
            <a:r>
              <a:rPr lang="en-US" sz="1800" dirty="0">
                <a:solidFill>
                  <a:srgbClr val="595959"/>
                </a:solidFill>
              </a:rPr>
              <a:t>Ora, applica la </a:t>
            </a:r>
            <a:r>
              <a:rPr lang="en-US" sz="1800" b="1" dirty="0">
                <a:solidFill>
                  <a:srgbClr val="595959"/>
                </a:solidFill>
              </a:rPr>
              <a:t>formula del tasso di occupazione</a:t>
            </a:r>
            <a:endParaRPr lang="en-US" sz="1800" dirty="0">
              <a:solidFill>
                <a:srgbClr val="595959"/>
              </a:solidFill>
            </a:endParaRPr>
          </a:p>
          <a:p>
            <a:pPr>
              <a:lnSpc>
                <a:spcPct val="100000"/>
              </a:lnSpc>
              <a:spcBef>
                <a:spcPts val="0"/>
              </a:spcBef>
            </a:pPr>
            <a:r>
              <a:rPr lang="en-US" sz="1800" b="1" dirty="0">
                <a:solidFill>
                  <a:srgbClr val="595959"/>
                </a:solidFill>
              </a:rPr>
              <a:t>Tasso di occupazione (%) </a:t>
            </a:r>
            <a:r>
              <a:rPr lang="en-US" sz="1800" dirty="0">
                <a:solidFill>
                  <a:srgbClr val="595959"/>
                </a:solidFill>
              </a:rPr>
              <a:t>= </a:t>
            </a:r>
            <a:r>
              <a:rPr lang="en-US" sz="1800" b="1" dirty="0">
                <a:solidFill>
                  <a:srgbClr val="595959"/>
                </a:solidFill>
              </a:rPr>
              <a:t>(Pernottamenti di pareggio ÷ Pernottamenti disponibili) × 100</a:t>
            </a:r>
            <a:endParaRPr lang="en-US" sz="1800" dirty="0">
              <a:solidFill>
                <a:srgbClr val="595959"/>
              </a:solidFill>
            </a:endParaRPr>
          </a:p>
          <a:p>
            <a:pPr>
              <a:lnSpc>
                <a:spcPct val="100000"/>
              </a:lnSpc>
              <a:spcBef>
                <a:spcPts val="0"/>
              </a:spcBef>
            </a:pPr>
            <a:r>
              <a:rPr lang="en-US" sz="1800" dirty="0">
                <a:solidFill>
                  <a:srgbClr val="595959"/>
                </a:solidFill>
              </a:rPr>
              <a:t>= (117 ÷ 365) × 100 =</a:t>
            </a:r>
            <a:r>
              <a:rPr lang="en-US" sz="1800" b="1" dirty="0">
                <a:solidFill>
                  <a:srgbClr val="595959"/>
                </a:solidFill>
              </a:rPr>
              <a:t> 32,05%</a:t>
            </a:r>
            <a:endParaRPr lang="en-US" sz="1800" dirty="0">
              <a:solidFill>
                <a:srgbClr val="595959"/>
              </a:solidFill>
            </a:endParaRPr>
          </a:p>
          <a:p>
            <a:pPr marL="0" indent="0" algn="ctr">
              <a:lnSpc>
                <a:spcPct val="100000"/>
              </a:lnSpc>
              <a:spcBef>
                <a:spcPts val="0"/>
              </a:spcBef>
            </a:pPr>
            <a:endParaRPr lang="en-US" sz="1800"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Risultato finale</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83464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Metrica</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Risultato</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Costi fissi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Costo variabile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Prezzo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Ricavo netto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Punteggio di pareggio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Tasso di occupazione per raggiungere il pareggio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Tasso di occupazione % </a:t>
            </a:r>
            <a:r>
              <a:rPr lang="en-US" dirty="0">
                <a:solidFill>
                  <a:schemeClr val="bg1"/>
                </a:solidFill>
              </a:rPr>
              <a:t>= Notti di pareggio ÷ Notti disponibili all'anno x 100</a:t>
            </a:r>
          </a:p>
        </p:txBody>
      </p:sp>
    </p:spTree>
    <p:extLst>
      <p:ext uri="{BB962C8B-B14F-4D97-AF65-F5344CB8AC3E}">
        <p14:creationId xmlns:p14="http://schemas.microsoft.com/office/powerpoint/2010/main" val="3301742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Punto di pareggio e tasso di occupazione: </a:t>
            </a:r>
            <a:r>
              <a:rPr lang="en-US" sz="2400" dirty="0">
                <a:solidFill>
                  <a:srgbClr val="459597"/>
                </a:solidFill>
              </a:rPr>
              <a:t>riassunto in 5 passaggi </a:t>
            </a:r>
            <a:r>
              <a:rPr lang="en-US" sz="2400" b="0" dirty="0">
                <a:solidFill>
                  <a:srgbClr val="E96751"/>
                </a:solidFill>
              </a:rPr>
              <a:t>(*calcolo con formula)</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75989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Passaggio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Titolo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Cosa fare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Perché è importante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Notti disponibili</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*Tasso di occupazione – Numero di notti disponibili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Conta quante notti all'anno la tua struttura può realisticamente operare (ad esempio 365 o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Definisce </a:t>
                      </a:r>
                      <a:r>
                        <a:rPr lang="en-US" sz="1800" b="1" dirty="0">
                          <a:solidFill>
                            <a:srgbClr val="595959"/>
                          </a:solidFill>
                        </a:rPr>
                        <a:t>la </a:t>
                      </a:r>
                      <a:r>
                        <a:rPr lang="en-US" sz="1800" dirty="0">
                          <a:solidFill>
                            <a:srgbClr val="595959"/>
                          </a:solidFill>
                        </a:rPr>
                        <a:t>tua </a:t>
                      </a:r>
                      <a:r>
                        <a:rPr lang="en-US" sz="1800" b="1" dirty="0">
                          <a:solidFill>
                            <a:srgbClr val="595959"/>
                          </a:solidFill>
                        </a:rPr>
                        <a:t>capacità operativa </a:t>
                      </a:r>
                      <a:r>
                        <a:rPr lang="en-US" sz="1800" dirty="0">
                          <a:solidFill>
                            <a:srgbClr val="595959"/>
                          </a:solidFill>
                        </a:rPr>
                        <a:t>ed è essenziale per calcolare obiettivi di rendimento realistici.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Stima delle notti prenotate </a:t>
                      </a:r>
                      <a:r>
                        <a:rPr lang="en-US" sz="1800" b="0" i="1" kern="1200" dirty="0">
                          <a:solidFill>
                            <a:srgbClr val="595959"/>
                          </a:solidFill>
                          <a:latin typeface="+mn-lt"/>
                          <a:ea typeface="+mn-ea"/>
                          <a:cs typeface="+mn-cs"/>
                        </a:rPr>
                        <a:t>(tasso di occupazione)</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*Calcola il tasso di occupazione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Stima la percentuale di notti che prevedi di prenotare (ad esempio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Ti aiuta </a:t>
                      </a:r>
                      <a:r>
                        <a:rPr lang="en-US" sz="1800" b="1">
                          <a:solidFill>
                            <a:srgbClr val="595959"/>
                          </a:solidFill>
                        </a:rPr>
                        <a:t>a prevedere le entrate </a:t>
                      </a:r>
                      <a:r>
                        <a:rPr lang="en-US" sz="1800">
                          <a:solidFill>
                            <a:srgbClr val="595959"/>
                          </a:solidFill>
                        </a:rPr>
                        <a:t>e a comprendere il potenziale di rendimento del mercato.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Opzione A </a:t>
                      </a:r>
                      <a:r>
                        <a:rPr lang="en-US" sz="1800" b="1" kern="1200" dirty="0">
                          <a:solidFill>
                            <a:srgbClr val="595959"/>
                          </a:solidFill>
                          <a:latin typeface="+mn-lt"/>
                          <a:ea typeface="+mn-ea"/>
                          <a:cs typeface="+mn-cs"/>
                        </a:rPr>
                        <a:t>Pernottamenti di pareggio </a:t>
                      </a:r>
                      <a:r>
                        <a:rPr lang="en-US" sz="1800" b="0" i="1" kern="1200" dirty="0">
                          <a:solidFill>
                            <a:srgbClr val="595959"/>
                          </a:solidFill>
                          <a:latin typeface="+mn-lt"/>
                          <a:ea typeface="+mn-ea"/>
                          <a:cs typeface="+mn-cs"/>
                        </a:rPr>
                        <a:t>(solo costi fissi)</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*Pernottamenti di pareggio </a:t>
                      </a:r>
                      <a:r>
                        <a:rPr lang="en-IE" sz="1800" b="0" i="1" dirty="0">
                          <a:solidFill>
                            <a:srgbClr val="595959"/>
                          </a:solidFill>
                        </a:rPr>
                        <a:t>(nuova attività - </a:t>
                      </a:r>
                      <a:r>
                        <a:rPr lang="en-US" sz="1800" b="0" i="1" kern="1200" dirty="0">
                          <a:solidFill>
                            <a:srgbClr val="595959"/>
                          </a:solidFill>
                          <a:latin typeface="+mn-lt"/>
                          <a:ea typeface="+mn-ea"/>
                          <a:cs typeface="+mn-cs"/>
                        </a:rPr>
                        <a:t>solo costi fissi)</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Utilizza i costi fissi e il profitto stimato per notte.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Costi fissi ÷ (Prezzo – VC) = Notti. </a:t>
                      </a:r>
                      <a:r>
                        <a:rPr lang="en-US" sz="1800" b="0" i="1" dirty="0">
                          <a:solidFill>
                            <a:schemeClr val="bg1"/>
                          </a:solidFill>
                        </a:rPr>
                        <a:t>(Per nuove attività)</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Calcola quante notti prenotate devi vendere per coprire </a:t>
                      </a:r>
                      <a:r>
                        <a:rPr lang="en-US" sz="1800" b="1" i="1" dirty="0">
                          <a:solidFill>
                            <a:schemeClr val="bg1"/>
                          </a:solidFill>
                        </a:rPr>
                        <a:t>i </a:t>
                      </a:r>
                      <a:r>
                        <a:rPr lang="en-US" sz="1800" i="1" dirty="0">
                          <a:solidFill>
                            <a:schemeClr val="bg1"/>
                          </a:solidFill>
                        </a:rPr>
                        <a:t>soli </a:t>
                      </a:r>
                      <a:r>
                        <a:rPr lang="en-US" sz="1800" b="1" i="1" dirty="0">
                          <a:solidFill>
                            <a:schemeClr val="bg1"/>
                          </a:solidFill>
                        </a:rPr>
                        <a:t>costi fissi</a:t>
                      </a:r>
                      <a:r>
                        <a:rPr lang="en-US" sz="1800" i="1" dirty="0">
                          <a:solidFill>
                            <a:schemeClr val="bg1"/>
                          </a:solidFill>
                        </a:rPr>
                        <a:t>. Ignora i costi variabili per notte (perché li sottrai dal prezzo) </a:t>
                      </a:r>
                      <a:r>
                        <a:rPr lang="en-US" sz="1800" b="0" i="1" dirty="0">
                          <a:solidFill>
                            <a:schemeClr val="bg1"/>
                          </a:solidFill>
                        </a:rPr>
                        <a:t>(Per nuove attività)</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Opzione B </a:t>
                      </a:r>
                      <a:r>
                        <a:rPr lang="en-US" b="1" dirty="0">
                          <a:solidFill>
                            <a:srgbClr val="595959"/>
                          </a:solidFill>
                        </a:rPr>
                        <a:t>Notti di pareggio </a:t>
                      </a:r>
                      <a:r>
                        <a:rPr lang="en-US" i="1" dirty="0">
                          <a:solidFill>
                            <a:srgbClr val="595959"/>
                          </a:solidFill>
                        </a:rPr>
                        <a:t>(tutti i costi annuali noti)</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*Notti di pareggio </a:t>
                      </a:r>
                      <a:r>
                        <a:rPr lang="en-US" sz="1800" b="0" i="1" dirty="0">
                          <a:solidFill>
                            <a:srgbClr val="595959"/>
                          </a:solidFill>
                        </a:rPr>
                        <a:t>(tutti i costi annuali noti)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Utilizza i costi annuali</a:t>
                      </a:r>
                      <a:r>
                        <a:rPr lang="en-IE" sz="1800" b="1" dirty="0">
                          <a:solidFill>
                            <a:srgbClr val="595959"/>
                          </a:solidFill>
                        </a:rPr>
                        <a:t> totali</a:t>
                      </a:r>
                      <a:r>
                        <a:rPr lang="en-IE" sz="1800" dirty="0">
                          <a:solidFill>
                            <a:srgbClr val="595959"/>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Costi totali ÷ Ricavi netti per notte = Notti. </a:t>
                      </a:r>
                      <a:r>
                        <a:rPr lang="en-US" b="0" i="1" dirty="0">
                          <a:solidFill>
                            <a:schemeClr val="bg1"/>
                          </a:solidFill>
                        </a:rPr>
                        <a:t>(Costi annuali noti)</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Questo ti dice quante notti devi vendere per coprire </a:t>
                      </a:r>
                      <a:r>
                        <a:rPr lang="en-US" b="1" dirty="0">
                          <a:solidFill>
                            <a:schemeClr val="bg1"/>
                          </a:solidFill>
                        </a:rPr>
                        <a:t>l'intera base di costo</a:t>
                      </a:r>
                      <a:r>
                        <a:rPr lang="en-US" dirty="0">
                          <a:solidFill>
                            <a:schemeClr val="bg1"/>
                          </a:solidFill>
                        </a:rPr>
                        <a:t>, sia </a:t>
                      </a:r>
                      <a:r>
                        <a:rPr lang="en-US" b="1" dirty="0">
                          <a:solidFill>
                            <a:schemeClr val="bg1"/>
                          </a:solidFill>
                        </a:rPr>
                        <a:t>fissa che variabile</a:t>
                      </a:r>
                      <a:r>
                        <a:rPr lang="en-US" dirty="0">
                          <a:solidFill>
                            <a:schemeClr val="bg1"/>
                          </a:solidFill>
                        </a:rPr>
                        <a:t>. </a:t>
                      </a:r>
                      <a:r>
                        <a:rPr lang="en-US" sz="1800" dirty="0">
                          <a:solidFill>
                            <a:schemeClr val="bg1"/>
                          </a:solidFill>
                        </a:rPr>
                        <a:t>Fornisce alle aziende operative un </a:t>
                      </a:r>
                      <a:r>
                        <a:rPr lang="en-US" sz="1800" b="1" dirty="0">
                          <a:solidFill>
                            <a:schemeClr val="bg1"/>
                          </a:solidFill>
                        </a:rPr>
                        <a:t>obiettivo di prenotazione di pareggio</a:t>
                      </a:r>
                      <a:r>
                        <a:rPr lang="en-US" sz="1800" dirty="0">
                          <a:solidFill>
                            <a:schemeClr val="bg1"/>
                          </a:solidFill>
                        </a:rPr>
                        <a:t> più accurato.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Tasso di occupazione per raggiungere il punto di pareggio</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*Tasso di occupazione - Per le notti di pareggio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Calcolo: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(Pernottamenti di pareggio ÷ Pernottamenti disponibili)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Questo converte </a:t>
                      </a:r>
                      <a:r>
                        <a:rPr lang="en-US" b="1" dirty="0">
                          <a:solidFill>
                            <a:schemeClr val="bg1"/>
                          </a:solidFill>
                        </a:rPr>
                        <a:t>le notti di pareggio </a:t>
                      </a:r>
                      <a:r>
                        <a:rPr lang="en-US" dirty="0">
                          <a:solidFill>
                            <a:schemeClr val="bg1"/>
                          </a:solidFill>
                        </a:rPr>
                        <a:t>in un </a:t>
                      </a:r>
                      <a:r>
                        <a:rPr lang="en-US" b="1" dirty="0">
                          <a:solidFill>
                            <a:schemeClr val="bg1"/>
                          </a:solidFill>
                        </a:rPr>
                        <a:t>tasso di occupazione</a:t>
                      </a:r>
                      <a:r>
                        <a:rPr lang="en-US" dirty="0">
                          <a:solidFill>
                            <a:schemeClr val="bg1"/>
                          </a:solidFill>
                        </a:rPr>
                        <a:t>. </a:t>
                      </a:r>
                      <a:r>
                        <a:rPr lang="en-US" sz="1800" dirty="0">
                          <a:solidFill>
                            <a:schemeClr val="bg1"/>
                          </a:solidFill>
                        </a:rPr>
                        <a:t>Indica </a:t>
                      </a:r>
                      <a:r>
                        <a:rPr lang="en-US" sz="1800" b="1" dirty="0">
                          <a:solidFill>
                            <a:schemeClr val="bg1"/>
                          </a:solidFill>
                        </a:rPr>
                        <a:t>la percentuale minima </a:t>
                      </a:r>
                      <a:r>
                        <a:rPr lang="en-US" dirty="0">
                          <a:solidFill>
                            <a:schemeClr val="bg1"/>
                          </a:solidFill>
                        </a:rPr>
                        <a:t>di</a:t>
                      </a:r>
                      <a:r>
                        <a:rPr lang="en-US" sz="1800" b="1" dirty="0">
                          <a:solidFill>
                            <a:schemeClr val="bg1"/>
                          </a:solidFill>
                        </a:rPr>
                        <a:t> occupazione </a:t>
                      </a:r>
                      <a:r>
                        <a:rPr lang="en-US" dirty="0">
                          <a:solidFill>
                            <a:schemeClr val="bg1"/>
                          </a:solidFill>
                        </a:rPr>
                        <a:t>delle notti totali disponibili che deve essere prenotata per raggiungere il pareggio.</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In sintesi: </a:t>
            </a:r>
            <a:r>
              <a:rPr lang="en-US" dirty="0">
                <a:solidFill>
                  <a:srgbClr val="E96751"/>
                </a:solidFill>
              </a:rPr>
              <a:t>notti di pareggio dai costi al tasso di occupazione</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Calcola i costi fissi annuali </a:t>
            </a:r>
            <a:r>
              <a:rPr lang="en-IE" sz="2200" dirty="0">
                <a:solidFill>
                  <a:srgbClr val="494949"/>
                </a:solidFill>
              </a:rPr>
              <a:t>(ad es. assicurazione, rate del mutuo, internet). </a:t>
            </a:r>
            <a:r>
              <a:rPr lang="en-US" sz="2200" i="1" dirty="0">
                <a:solidFill>
                  <a:srgbClr val="595959"/>
                </a:solidFill>
              </a:rPr>
              <a:t>Si tratta di spese fisse che devi sostenere indipendentemente dal numero di prenotazioni. </a:t>
            </a:r>
            <a:r>
              <a:rPr lang="en-IE" sz="2200" b="1" i="1" dirty="0">
                <a:solidFill>
                  <a:srgbClr val="E96751"/>
                </a:solidFill>
              </a:rPr>
              <a:t>Costi fissi annuali totali</a:t>
            </a:r>
            <a:r>
              <a:rPr lang="en-IE" sz="2200" b="1" dirty="0">
                <a:solidFill>
                  <a:srgbClr val="E96751"/>
                </a:solidFill>
              </a:rPr>
              <a:t> 14.000 €/anno</a:t>
            </a:r>
            <a:endParaRPr lang="en-GB" sz="22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(Tariffa media per notte - Costo variabile per notte). </a:t>
            </a:r>
          </a:p>
          <a:p>
            <a:r>
              <a:rPr lang="en-US" sz="2000" b="1" dirty="0">
                <a:solidFill>
                  <a:srgbClr val="494949"/>
                </a:solidFill>
              </a:rPr>
              <a:t>Tariffa per notte </a:t>
            </a:r>
            <a:r>
              <a:rPr lang="en-US" sz="2000" dirty="0">
                <a:solidFill>
                  <a:srgbClr val="494949"/>
                </a:solidFill>
              </a:rPr>
              <a:t>– Costi variabili (ad es. pulizie, pacchetti di benvenuto, utenze per ospite) </a:t>
            </a:r>
            <a:r>
              <a:rPr lang="en-US" sz="2000" i="1" dirty="0">
                <a:solidFill>
                  <a:srgbClr val="595959"/>
                </a:solidFill>
              </a:rPr>
              <a:t>Se addebiti 150 € a notte e ti costa 30 € ospitare un cliente, </a:t>
            </a:r>
            <a:r>
              <a:rPr lang="en-US" sz="2000" b="1" i="1" dirty="0">
                <a:solidFill>
                  <a:srgbClr val="E96751"/>
                </a:solidFill>
              </a:rPr>
              <a:t>il</a:t>
            </a:r>
            <a:r>
              <a:rPr lang="en-US" sz="2000" i="1" dirty="0">
                <a:solidFill>
                  <a:srgbClr val="595959"/>
                </a:solidFill>
              </a:rPr>
              <a:t> tuo </a:t>
            </a:r>
            <a:r>
              <a:rPr lang="en-US" sz="2000" b="1" i="1" dirty="0">
                <a:solidFill>
                  <a:srgbClr val="E96751"/>
                </a:solidFill>
              </a:rPr>
              <a:t>profitto per notte è </a:t>
            </a:r>
            <a:r>
              <a:rPr lang="en-US" sz="2000" i="1" dirty="0">
                <a:solidFill>
                  <a:srgbClr val="595959"/>
                </a:solidFill>
              </a:rPr>
              <a:t>di</a:t>
            </a:r>
            <a:r>
              <a:rPr lang="en-US" sz="2000" b="1" i="1" dirty="0">
                <a:solidFill>
                  <a:srgbClr val="E96751"/>
                </a:solidFill>
              </a:rPr>
              <a:t> 120 </a:t>
            </a:r>
            <a:r>
              <a:rPr lang="en-US" sz="2000" i="1" dirty="0">
                <a:solidFill>
                  <a:srgbClr val="595959"/>
                </a:solidFill>
              </a:rPr>
              <a:t>€. Questo copre i tuoi costi fissi.</a:t>
            </a:r>
            <a:endParaRPr lang="en-GB" sz="20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261884"/>
          </a:xfrm>
          <a:prstGeom prst="rect">
            <a:avLst/>
          </a:prstGeom>
          <a:noFill/>
        </p:spPr>
        <p:txBody>
          <a:bodyPr wrap="square" rtlCol="0">
            <a:spAutoFit/>
          </a:bodyPr>
          <a:lstStyle/>
          <a:p>
            <a:r>
              <a:rPr lang="en-US" b="1" dirty="0">
                <a:solidFill>
                  <a:srgbClr val="494949"/>
                </a:solidFill>
              </a:rPr>
              <a:t>Punto di pareggio notti all'anno </a:t>
            </a:r>
            <a:r>
              <a:rPr lang="en-US" sz="2000" i="1" dirty="0">
                <a:solidFill>
                  <a:srgbClr val="E96751"/>
                </a:solidFill>
              </a:rPr>
              <a:t>(Costi fissi ÷ Profitto per notte occupata) </a:t>
            </a:r>
            <a:r>
              <a:rPr lang="en-US" sz="2000" i="1" dirty="0">
                <a:solidFill>
                  <a:srgbClr val="595959"/>
                </a:solidFill>
              </a:rPr>
              <a:t>Il numero di notti prenotate necessarie per coprire i costi fissi</a:t>
            </a:r>
            <a:r>
              <a:rPr lang="en-US" i="1" dirty="0">
                <a:solidFill>
                  <a:srgbClr val="595959"/>
                </a:solidFill>
              </a:rPr>
              <a:t> 14.000 € di costi fissi ÷ 120 € di profitto per notte =</a:t>
            </a:r>
            <a:r>
              <a:rPr lang="en-US" b="1" i="1" dirty="0">
                <a:solidFill>
                  <a:srgbClr val="E96751"/>
                </a:solidFill>
              </a:rPr>
              <a:t> 117 notti di pareggio</a:t>
            </a:r>
            <a:br>
              <a:rPr lang="en-US" i="1" dirty="0">
                <a:solidFill>
                  <a:srgbClr val="595959"/>
                </a:solidFill>
              </a:rPr>
            </a:br>
            <a:r>
              <a:rPr lang="en-US" i="1" dirty="0">
                <a:solidFill>
                  <a:srgbClr val="595959"/>
                </a:solidFill>
              </a:rPr>
              <a:t>Devi prenotare 117 notti solo per raggiungere il punto di pareggio.</a:t>
            </a:r>
            <a:endParaRPr lang="en-GB"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Calcolare il tasso di occupazione</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597207"/>
            <a:ext cx="8311439" cy="923330"/>
          </a:xfrm>
          <a:prstGeom prst="rect">
            <a:avLst/>
          </a:prstGeom>
          <a:noFill/>
        </p:spPr>
        <p:txBody>
          <a:bodyPr wrap="square" rtlCol="0">
            <a:spAutoFit/>
          </a:bodyPr>
          <a:lstStyle/>
          <a:p>
            <a:r>
              <a:rPr lang="en-US" b="1" dirty="0">
                <a:solidFill>
                  <a:srgbClr val="494949"/>
                </a:solidFill>
              </a:rPr>
              <a:t>Calcola il profitto per notte occupata </a:t>
            </a:r>
            <a:r>
              <a:rPr lang="en-US" i="1" dirty="0">
                <a:solidFill>
                  <a:srgbClr val="E96751"/>
                </a:solidFill>
              </a:rPr>
              <a:t>(Notti di pareggio ÷ Totale notti disponibili in un anno × 100)</a:t>
            </a:r>
            <a:r>
              <a:rPr lang="en-US" i="1" dirty="0">
                <a:solidFill>
                  <a:srgbClr val="595959"/>
                </a:solidFill>
              </a:rPr>
              <a:t> 117 notti di pareggio ÷ 365 notti disponibili =</a:t>
            </a:r>
            <a:r>
              <a:rPr lang="en-US" b="1" i="1" dirty="0">
                <a:solidFill>
                  <a:srgbClr val="E96751"/>
                </a:solidFill>
              </a:rPr>
              <a:t> 32% </a:t>
            </a:r>
            <a:r>
              <a:rPr lang="en-US" i="1" dirty="0">
                <a:solidFill>
                  <a:srgbClr val="595959"/>
                </a:solidFill>
              </a:rPr>
              <a:t>di tasso</a:t>
            </a:r>
            <a:r>
              <a:rPr lang="en-US" b="1" i="1" dirty="0">
                <a:solidFill>
                  <a:srgbClr val="E96751"/>
                </a:solidFill>
              </a:rPr>
              <a:t> di occupazione </a:t>
            </a:r>
            <a:r>
              <a:rPr lang="en-US" i="1" dirty="0">
                <a:solidFill>
                  <a:srgbClr val="595959"/>
                </a:solidFill>
              </a:rPr>
              <a:t>Per raggiungere il pareggio è necessario prenotare circa una notte su tre.</a:t>
            </a:r>
            <a:endParaRPr lang="en-GB"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Esercizio: </a:t>
            </a:r>
            <a:r>
              <a:rPr lang="en-US" sz="2800" dirty="0">
                <a:solidFill>
                  <a:srgbClr val="E96751"/>
                </a:solidFill>
              </a:rPr>
              <a:t>notti di pareggio, costi e tasso di occupazione completi</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Calcola i costi fissi annuali </a:t>
            </a:r>
            <a:r>
              <a:rPr lang="en-IE" sz="2100" dirty="0">
                <a:solidFill>
                  <a:srgbClr val="494949"/>
                </a:solidFill>
              </a:rPr>
              <a:t>(ad es. assicurazione, rate del mutuo, internet). </a:t>
            </a:r>
            <a:r>
              <a:rPr lang="en-US" sz="2100" i="1" dirty="0">
                <a:solidFill>
                  <a:srgbClr val="595959"/>
                </a:solidFill>
              </a:rPr>
              <a:t>Si tratta di spese fisse che devi sostenere indipendentemente dal numero di prenotazioni. </a:t>
            </a:r>
            <a:r>
              <a:rPr lang="en-IE" sz="2100" b="1" i="1" dirty="0">
                <a:solidFill>
                  <a:srgbClr val="E96751"/>
                </a:solidFill>
              </a:rPr>
              <a:t>Costi fissi annuali totali </a:t>
            </a:r>
            <a:r>
              <a:rPr lang="en-IE" sz="2100" b="1" dirty="0">
                <a:solidFill>
                  <a:srgbClr val="E96751"/>
                </a:solidFill>
              </a:rPr>
              <a:t>€ </a:t>
            </a:r>
            <a:r>
              <a:rPr lang="en-IE" sz="2100" dirty="0">
                <a:solidFill>
                  <a:srgbClr val="E96751"/>
                </a:solidFill>
                <a:highlight>
                  <a:srgbClr val="FFFF00"/>
                </a:highlight>
              </a:rPr>
              <a:t>[inserisci cifra]</a:t>
            </a:r>
            <a:r>
              <a:rPr lang="en-IE" sz="2100" b="1" dirty="0">
                <a:solidFill>
                  <a:srgbClr val="E96751"/>
                </a:solidFill>
              </a:rPr>
              <a:t>/anno</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(Tariffa media per notte - Costo variabile per notte). </a:t>
            </a:r>
          </a:p>
          <a:p>
            <a:r>
              <a:rPr lang="en-US" sz="2000" b="1" dirty="0">
                <a:solidFill>
                  <a:srgbClr val="494949"/>
                </a:solidFill>
              </a:rPr>
              <a:t>La tua tariffa per notte </a:t>
            </a:r>
            <a:r>
              <a:rPr lang="en-US" sz="2000" dirty="0">
                <a:solidFill>
                  <a:srgbClr val="494949"/>
                </a:solidFill>
              </a:rPr>
              <a:t>– Costi variabili (ad es. pulizie, pacchetti di benvenuto, utenze per ospite) </a:t>
            </a:r>
            <a:r>
              <a:rPr lang="en-US" sz="2000" i="1" dirty="0">
                <a:solidFill>
                  <a:srgbClr val="595959"/>
                </a:solidFill>
              </a:rPr>
              <a:t>€ </a:t>
            </a:r>
            <a:r>
              <a:rPr lang="en-IE" sz="2000" dirty="0">
                <a:solidFill>
                  <a:srgbClr val="E96751"/>
                </a:solidFill>
                <a:highlight>
                  <a:srgbClr val="FFFF00"/>
                </a:highlight>
              </a:rPr>
              <a:t>[inserire cifra] </a:t>
            </a:r>
            <a:r>
              <a:rPr lang="en-US" sz="2000" i="1" dirty="0">
                <a:solidFill>
                  <a:srgbClr val="595959"/>
                </a:solidFill>
              </a:rPr>
              <a:t>/notte e ti costa € </a:t>
            </a:r>
            <a:r>
              <a:rPr lang="en-IE" sz="2000" dirty="0">
                <a:solidFill>
                  <a:srgbClr val="E96751"/>
                </a:solidFill>
                <a:highlight>
                  <a:srgbClr val="FFFF00"/>
                </a:highlight>
              </a:rPr>
              <a:t>[inserire cifra] </a:t>
            </a:r>
            <a:r>
              <a:rPr lang="en-US" sz="2000" i="1" dirty="0">
                <a:solidFill>
                  <a:srgbClr val="595959"/>
                </a:solidFill>
              </a:rPr>
              <a:t>ospitare un ospite, </a:t>
            </a:r>
            <a:r>
              <a:rPr lang="en-US" sz="2000" b="1" i="1" dirty="0">
                <a:solidFill>
                  <a:srgbClr val="E96751"/>
                </a:solidFill>
              </a:rPr>
              <a:t>il</a:t>
            </a:r>
            <a:r>
              <a:rPr lang="en-US" sz="2000" i="1" dirty="0">
                <a:solidFill>
                  <a:srgbClr val="595959"/>
                </a:solidFill>
              </a:rPr>
              <a:t> tuo </a:t>
            </a:r>
            <a:r>
              <a:rPr lang="en-US" sz="2000" b="1" i="1" dirty="0">
                <a:solidFill>
                  <a:srgbClr val="E96751"/>
                </a:solidFill>
              </a:rPr>
              <a:t>profitto per notte è </a:t>
            </a:r>
            <a:r>
              <a:rPr lang="en-US" sz="2000" i="1" dirty="0">
                <a:solidFill>
                  <a:srgbClr val="595959"/>
                </a:solidFill>
              </a:rPr>
              <a:t>di</a:t>
            </a:r>
            <a:r>
              <a:rPr lang="en-US" sz="2000" b="1" i="1" dirty="0">
                <a:solidFill>
                  <a:srgbClr val="E96751"/>
                </a:solidFill>
              </a:rPr>
              <a:t> € </a:t>
            </a:r>
            <a:r>
              <a:rPr lang="en-IE" sz="2000" dirty="0">
                <a:solidFill>
                  <a:srgbClr val="E96751"/>
                </a:solidFill>
                <a:highlight>
                  <a:srgbClr val="FFFF00"/>
                </a:highlight>
              </a:rPr>
              <a:t>[inserire cifra]</a:t>
            </a:r>
            <a:r>
              <a:rPr lang="en-US" sz="2000" i="1" dirty="0">
                <a:solidFill>
                  <a:srgbClr val="E96751"/>
                </a:solidFill>
              </a:rPr>
              <a:t>. </a:t>
            </a:r>
            <a:r>
              <a:rPr lang="en-US" sz="2000" i="1" dirty="0">
                <a:solidFill>
                  <a:srgbClr val="595959"/>
                </a:solidFill>
              </a:rPr>
              <a:t>Questo copre i tuoi costi fissi.</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Punto di pareggio notti all'anno </a:t>
            </a:r>
            <a:r>
              <a:rPr lang="en-US" sz="2000" i="1" dirty="0">
                <a:solidFill>
                  <a:srgbClr val="E96751"/>
                </a:solidFill>
              </a:rPr>
              <a:t>(Costi fissi ÷ Profitto per notte occupata) </a:t>
            </a:r>
            <a:r>
              <a:rPr lang="en-US" sz="2000" i="1" dirty="0">
                <a:solidFill>
                  <a:srgbClr val="595959"/>
                </a:solidFill>
              </a:rPr>
              <a:t>Il numero di notti prenotate necessarie per coprire i costi fissi € </a:t>
            </a:r>
            <a:r>
              <a:rPr lang="en-IE" sz="2000" dirty="0">
                <a:solidFill>
                  <a:srgbClr val="E96751"/>
                </a:solidFill>
                <a:highlight>
                  <a:srgbClr val="FFFF00"/>
                </a:highlight>
              </a:rPr>
              <a:t>[inserire cifra] </a:t>
            </a:r>
            <a:r>
              <a:rPr lang="en-US" sz="2000" i="1" dirty="0">
                <a:solidFill>
                  <a:srgbClr val="595959"/>
                </a:solidFill>
              </a:rPr>
              <a:t>costi fissi ÷ € </a:t>
            </a:r>
            <a:r>
              <a:rPr lang="en-IE" sz="2000" dirty="0">
                <a:solidFill>
                  <a:srgbClr val="E96751"/>
                </a:solidFill>
                <a:highlight>
                  <a:srgbClr val="FFFF00"/>
                </a:highlight>
              </a:rPr>
              <a:t>[inserire cifra] </a:t>
            </a:r>
            <a:r>
              <a:rPr lang="en-US" sz="2000" i="1" dirty="0">
                <a:solidFill>
                  <a:srgbClr val="595959"/>
                </a:solidFill>
              </a:rPr>
              <a:t>profitto per notte = </a:t>
            </a:r>
            <a:r>
              <a:rPr lang="en-IE" sz="2000" dirty="0">
                <a:solidFill>
                  <a:srgbClr val="E96751"/>
                </a:solidFill>
                <a:highlight>
                  <a:srgbClr val="FFFF00"/>
                </a:highlight>
              </a:rPr>
              <a:t>[inserire cifra] </a:t>
            </a:r>
            <a:r>
              <a:rPr lang="en-US" sz="2000" b="1" i="1" dirty="0">
                <a:solidFill>
                  <a:srgbClr val="E96751"/>
                </a:solidFill>
              </a:rPr>
              <a:t>notti di pareggio</a:t>
            </a:r>
            <a:br>
              <a:rPr lang="en-US" sz="2000" i="1" dirty="0">
                <a:solidFill>
                  <a:srgbClr val="595959"/>
                </a:solidFill>
              </a:rPr>
            </a:br>
            <a:r>
              <a:rPr lang="en-US" sz="2000" i="1" dirty="0">
                <a:solidFill>
                  <a:srgbClr val="595959"/>
                </a:solidFill>
              </a:rPr>
              <a:t>Devi prenotare </a:t>
            </a:r>
            <a:r>
              <a:rPr lang="en-IE" sz="2000" dirty="0">
                <a:solidFill>
                  <a:srgbClr val="E96751"/>
                </a:solidFill>
                <a:highlight>
                  <a:srgbClr val="FFFF00"/>
                </a:highlight>
              </a:rPr>
              <a:t>[inserire cifra] </a:t>
            </a:r>
            <a:r>
              <a:rPr lang="en-US" sz="2000" i="1" dirty="0">
                <a:solidFill>
                  <a:srgbClr val="595959"/>
                </a:solidFill>
              </a:rPr>
              <a:t>notti solo per raggiungere il punto di pareggio.</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Calcolare il tasso di occupazione</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Calcola il profitto per notte occupata </a:t>
            </a:r>
            <a:r>
              <a:rPr lang="en-US" sz="2000" i="1" dirty="0">
                <a:solidFill>
                  <a:srgbClr val="E96751"/>
                </a:solidFill>
              </a:rPr>
              <a:t>(notti di pareggio ÷ totale notti disponibili in un anno × 100) </a:t>
            </a:r>
            <a:r>
              <a:rPr lang="en-IE" sz="2000" dirty="0">
                <a:solidFill>
                  <a:srgbClr val="E96751"/>
                </a:solidFill>
                <a:highlight>
                  <a:srgbClr val="FFFF00"/>
                </a:highlight>
              </a:rPr>
              <a:t>[inserisci cifra] </a:t>
            </a:r>
            <a:r>
              <a:rPr lang="en-US" sz="2000" i="1" dirty="0">
                <a:solidFill>
                  <a:srgbClr val="595959"/>
                </a:solidFill>
              </a:rPr>
              <a:t>notti di pareggio ÷ 365 notti disponibili = </a:t>
            </a:r>
            <a:r>
              <a:rPr lang="en-IE" sz="2000" dirty="0">
                <a:solidFill>
                  <a:srgbClr val="E96751"/>
                </a:solidFill>
                <a:highlight>
                  <a:srgbClr val="FFFF00"/>
                </a:highlight>
              </a:rPr>
              <a:t>[inserisci cifra] </a:t>
            </a:r>
            <a:r>
              <a:rPr lang="en-US" sz="2000" b="1" i="1" dirty="0">
                <a:solidFill>
                  <a:srgbClr val="E96751"/>
                </a:solidFill>
              </a:rPr>
              <a:t>% </a:t>
            </a:r>
            <a:r>
              <a:rPr lang="en-US" sz="2000" i="1" dirty="0">
                <a:solidFill>
                  <a:srgbClr val="595959"/>
                </a:solidFill>
              </a:rPr>
              <a:t>tasso</a:t>
            </a:r>
            <a:r>
              <a:rPr lang="en-US" sz="2000" b="1" i="1" dirty="0">
                <a:solidFill>
                  <a:srgbClr val="E96751"/>
                </a:solidFill>
              </a:rPr>
              <a:t> di occupazione</a:t>
            </a:r>
            <a:r>
              <a:rPr lang="en-US" sz="2000" i="1" dirty="0">
                <a:solidFill>
                  <a:srgbClr val="595959"/>
                </a:solidFill>
              </a:rPr>
              <a:t>.</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Calcolo della tariffa giornaliera di pareggio</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sz="2400" dirty="0"/>
              <a:t>Sulla base dei </a:t>
            </a:r>
            <a:r>
              <a:rPr lang="en-US" sz="2400" b="1" dirty="0"/>
              <a:t>costi annuali totali</a:t>
            </a:r>
            <a:r>
              <a:rPr lang="en-US" sz="2400" dirty="0"/>
              <a:t>, è possibile calcolare la </a:t>
            </a:r>
            <a:r>
              <a:rPr lang="en-US" sz="2400" b="1" dirty="0"/>
              <a:t>tariffa minima per notte </a:t>
            </a:r>
            <a:r>
              <a:rPr lang="en-US" sz="2400" dirty="0"/>
              <a:t>da applicare per evitare di operare in perdita.</a:t>
            </a:r>
          </a:p>
          <a:p>
            <a:endParaRPr lang="en-US" sz="2400" dirty="0"/>
          </a:p>
          <a:p>
            <a:r>
              <a:rPr lang="en-US" sz="2400" b="1" dirty="0">
                <a:solidFill>
                  <a:srgbClr val="E96751"/>
                </a:solidFill>
              </a:rPr>
              <a:t>Ad esempio</a:t>
            </a:r>
            <a:r>
              <a:rPr lang="en-US" sz="2400" dirty="0"/>
              <a:t>, se </a:t>
            </a:r>
            <a:r>
              <a:rPr lang="en-US" sz="2400" b="1" dirty="0"/>
              <a:t>i costi annuali sono </a:t>
            </a:r>
            <a:r>
              <a:rPr lang="en-US" sz="2400" dirty="0"/>
              <a:t>pari a</a:t>
            </a:r>
            <a:r>
              <a:rPr lang="en-US" sz="2400" b="1" dirty="0"/>
              <a:t> 15.200 </a:t>
            </a:r>
            <a:r>
              <a:rPr lang="en-US" sz="2400" dirty="0"/>
              <a:t>€ e si stima </a:t>
            </a:r>
            <a:r>
              <a:rPr lang="en-US" sz="2400" b="1" dirty="0"/>
              <a:t>un numero di prenotazioni pari a 180 notti </a:t>
            </a:r>
            <a:r>
              <a:rPr lang="en-US" sz="2400" dirty="0"/>
              <a:t>all'anno (circa il 50% di occupazione), il prezzo di pareggio per notte è:</a:t>
            </a:r>
          </a:p>
          <a:p>
            <a:r>
              <a:rPr lang="en-US" sz="2400" dirty="0"/>
              <a:t>15.200 € ÷ 180 = 84,44 € → 85 € a notte</a:t>
            </a:r>
          </a:p>
          <a:p>
            <a:endParaRPr lang="en-US" sz="2400" dirty="0"/>
          </a:p>
          <a:p>
            <a:r>
              <a:rPr lang="en-US" sz="2400" dirty="0"/>
              <a:t>Questo semplice calcolo garantisce che la tua tariffa di base copra tutte le spese operative.</a:t>
            </a:r>
          </a:p>
          <a:p>
            <a:endParaRPr lang="en-US" sz="2400" dirty="0"/>
          </a:p>
          <a:p>
            <a:r>
              <a:rPr lang="en-US" sz="2400" b="1" dirty="0">
                <a:solidFill>
                  <a:srgbClr val="459597"/>
                </a:solidFill>
              </a:rPr>
              <a:t>Nota: </a:t>
            </a:r>
            <a:r>
              <a:rPr lang="en-US" sz="2400" dirty="0"/>
              <a:t>l'occupazione effettiva varia a seconda della stagione, quindi è consigliabile aggiungere un margine di sicurezza o utilizzare una serie di scenari di occupazione.</a:t>
            </a:r>
            <a:endParaRPr lang="en-IE" sz="2400"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Esercizio</a:t>
            </a:r>
          </a:p>
        </p:txBody>
      </p:sp>
    </p:spTree>
    <p:extLst>
      <p:ext uri="{BB962C8B-B14F-4D97-AF65-F5344CB8AC3E}">
        <p14:creationId xmlns:p14="http://schemas.microsoft.com/office/powerpoint/2010/main" val="3788844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sz="2400" dirty="0">
                <a:solidFill>
                  <a:srgbClr val="494949"/>
                </a:solidFill>
              </a:rPr>
              <a:t>Per 5 pod glamping a 140 € a notte, il ricavo a vari livelli di occupazione è:</a:t>
            </a:r>
          </a:p>
          <a:p>
            <a:pPr>
              <a:spcAft>
                <a:spcPts val="600"/>
              </a:spcAft>
            </a:pPr>
            <a:endParaRPr lang="en-US" sz="2400" dirty="0">
              <a:solidFill>
                <a:srgbClr val="494949"/>
              </a:solidFill>
            </a:endParaRPr>
          </a:p>
          <a:p>
            <a:pPr>
              <a:spcAft>
                <a:spcPts val="600"/>
              </a:spcAft>
            </a:pPr>
            <a:r>
              <a:rPr lang="en-US" sz="2400" b="1" dirty="0">
                <a:solidFill>
                  <a:srgbClr val="494949"/>
                </a:solidFill>
              </a:rPr>
              <a:t>127.750 € all'anno con un tasso di occupazione del 50%, 153.300 € con un tasso del 60% e 178.850 € con un tasso del 70%.</a:t>
            </a:r>
          </a:p>
          <a:p>
            <a:pPr>
              <a:spcAft>
                <a:spcPts val="600"/>
              </a:spcAft>
            </a:pPr>
            <a:endParaRPr lang="en-US" sz="2400" b="1" dirty="0">
              <a:solidFill>
                <a:srgbClr val="494949"/>
              </a:solidFill>
            </a:endParaRPr>
          </a:p>
          <a:p>
            <a:pPr>
              <a:spcAft>
                <a:spcPts val="600"/>
              </a:spcAft>
            </a:pPr>
            <a:r>
              <a:rPr lang="en-US" sz="2400" dirty="0">
                <a:solidFill>
                  <a:srgbClr val="494949"/>
                </a:solidFill>
              </a:rPr>
              <a:t>Dopo aver stimato tali entrate, occorre sottrarre i costi operativi per ottenere il profitto.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Caso di studio: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Calcolo del punto di pareggio </a:t>
            </a:r>
            <a:r>
              <a:rPr lang="en-US" b="0" i="1" dirty="0">
                <a:solidFill>
                  <a:srgbClr val="E96751"/>
                </a:solidFill>
              </a:rPr>
              <a:t>(5 pod glamping)</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endParaRPr lang="en-US" sz="2400" dirty="0">
              <a:solidFill>
                <a:srgbClr val="595959"/>
              </a:solidFill>
            </a:endParaRPr>
          </a:p>
          <a:p>
            <a:r>
              <a:rPr lang="en-US" sz="2800" b="1" dirty="0">
                <a:solidFill>
                  <a:srgbClr val="E96751"/>
                </a:solidFill>
              </a:rPr>
              <a:t>Sezione 6: </a:t>
            </a:r>
            <a:r>
              <a:rPr lang="en-US" sz="2800" b="1" dirty="0">
                <a:solidFill>
                  <a:srgbClr val="459597"/>
                </a:solidFill>
              </a:rPr>
              <a:t>Trova il tuo punto di pareggio e il tasso di occupazione</a:t>
            </a:r>
          </a:p>
          <a:p>
            <a:endParaRPr lang="en-US" sz="2800" b="1" dirty="0">
              <a:solidFill>
                <a:srgbClr val="459597"/>
              </a:solidFill>
            </a:endParaRPr>
          </a:p>
          <a:p>
            <a:pPr marL="342900" indent="-342900">
              <a:buFont typeface="Arial" panose="020B0604020202020204" pitchFamily="34" charset="0"/>
              <a:buChar char="•"/>
            </a:pPr>
            <a:r>
              <a:rPr lang="en-US" sz="2400" i="1" dirty="0">
                <a:solidFill>
                  <a:srgbClr val="E96751"/>
                </a:solidFill>
              </a:rPr>
              <a:t>Quante </a:t>
            </a:r>
            <a:r>
              <a:rPr lang="en-US" sz="2400" b="1" i="1" dirty="0">
                <a:solidFill>
                  <a:srgbClr val="E96751"/>
                </a:solidFill>
              </a:rPr>
              <a:t>notti devo vendere </a:t>
            </a:r>
            <a:r>
              <a:rPr lang="en-US" sz="2400" i="1" dirty="0">
                <a:solidFill>
                  <a:srgbClr val="E96751"/>
                </a:solidFill>
              </a:rPr>
              <a:t>per </a:t>
            </a:r>
            <a:r>
              <a:rPr lang="en-US" sz="2400" b="1" i="1" dirty="0">
                <a:solidFill>
                  <a:srgbClr val="E96751"/>
                </a:solidFill>
              </a:rPr>
              <a:t>raggiungere il punto di pareggio </a:t>
            </a:r>
            <a:r>
              <a:rPr lang="en-US" sz="2400" i="1" dirty="0">
                <a:solidFill>
                  <a:srgbClr val="E96751"/>
                </a:solidFill>
              </a:rPr>
              <a:t>e quante per </a:t>
            </a:r>
            <a:r>
              <a:rPr lang="en-US" sz="2400" b="1" i="1" dirty="0">
                <a:solidFill>
                  <a:srgbClr val="E96751"/>
                </a:solidFill>
              </a:rPr>
              <a:t>coprire i costi </a:t>
            </a:r>
            <a:r>
              <a:rPr lang="en-US" sz="2400" i="1" dirty="0">
                <a:solidFill>
                  <a:srgbClr val="E96751"/>
                </a:solidFill>
              </a:rPr>
              <a:t>e realizzare un </a:t>
            </a:r>
            <a:r>
              <a:rPr lang="en-US" sz="2400" b="1" i="1" dirty="0">
                <a:solidFill>
                  <a:srgbClr val="E96751"/>
                </a:solidFill>
              </a:rPr>
              <a:t>profitto</a:t>
            </a:r>
            <a:r>
              <a:rPr lang="en-US" sz="2400" i="1" dirty="0">
                <a:solidFill>
                  <a:srgbClr val="E96751"/>
                </a:solidFill>
              </a:rPr>
              <a:t>?</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Obiettivo: </a:t>
            </a:r>
            <a:r>
              <a:rPr lang="en-US" sz="2400" dirty="0">
                <a:solidFill>
                  <a:srgbClr val="595959"/>
                </a:solidFill>
              </a:rPr>
              <a:t>analisi del punto di pareggio e calcolo del tasso di occupazione</a:t>
            </a:r>
          </a:p>
          <a:p>
            <a:r>
              <a:rPr lang="en-US" sz="2400" dirty="0">
                <a:solidFill>
                  <a:srgbClr val="595959"/>
                </a:solidFill>
              </a:rPr>
              <a:t> (Come assicurarsi di non perdere denaro). Calcolare il punto di pareggio sia in termini di notti che di tasso di occupazione, fornendo chiarezza e sicurezza nella pianificazione.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15677E40-2075-3BD3-15E9-40C6EFA5013E}"/>
              </a:ext>
            </a:extLst>
          </p:cNvPr>
          <p:cNvSpPr txBox="1">
            <a:spLocks/>
          </p:cNvSpPr>
          <p:nvPr/>
        </p:nvSpPr>
        <p:spPr>
          <a:xfrm>
            <a:off x="448808" y="61556"/>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3748666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E161-44B4-166F-58C2-2A81F35BF93D}"/>
            </a:ext>
          </a:extLst>
        </p:cNvPr>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7A7A8EF9-539E-2E3F-82D2-71C833680D05}"/>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C0763D0A-499A-2412-409C-3B5CA51BA7EF}"/>
              </a:ext>
            </a:extLst>
          </p:cNvPr>
          <p:cNvSpPr>
            <a:spLocks noGrp="1"/>
          </p:cNvSpPr>
          <p:nvPr>
            <p:ph type="body" sz="quarter" idx="18"/>
          </p:nvPr>
        </p:nvSpPr>
        <p:spPr>
          <a:xfrm>
            <a:off x="422377" y="1887375"/>
            <a:ext cx="5345443" cy="3499183"/>
          </a:xfrm>
        </p:spPr>
        <p:txBody>
          <a:bodyPr/>
          <a:lstStyle/>
          <a:p>
            <a:pPr>
              <a:spcAft>
                <a:spcPts val="600"/>
              </a:spcAft>
            </a:pPr>
            <a:r>
              <a:rPr lang="en-US" sz="2400" dirty="0">
                <a:solidFill>
                  <a:srgbClr val="494949"/>
                </a:solidFill>
              </a:rPr>
              <a:t>Essi sottolineano che </a:t>
            </a:r>
            <a:r>
              <a:rPr lang="en-US" sz="2400" b="1" dirty="0">
                <a:solidFill>
                  <a:srgbClr val="494949"/>
                </a:solidFill>
              </a:rPr>
              <a:t>i costi operativi</a:t>
            </a:r>
            <a:r>
              <a:rPr lang="en-US" sz="2400" dirty="0">
                <a:solidFill>
                  <a:srgbClr val="494949"/>
                </a:solidFill>
              </a:rPr>
              <a:t> tipici per i siti di piccole dimensioni includono energia, pulizie, materiali di consumo (prodotti da bagno, legna da ardere, ecc.), manutenzione, marketing e assicurazione, e che questi sono </a:t>
            </a:r>
            <a:r>
              <a:rPr lang="en-US" sz="2400" i="1" dirty="0">
                <a:solidFill>
                  <a:srgbClr val="494949"/>
                </a:solidFill>
              </a:rPr>
              <a:t>"generalmente piuttosto bassi" </a:t>
            </a:r>
            <a:r>
              <a:rPr lang="en-US" sz="2400" dirty="0">
                <a:solidFill>
                  <a:srgbClr val="494949"/>
                </a:solidFill>
              </a:rPr>
              <a:t>rispetto alle entrate del glamping, il che significa buoni margini di profitto se gestiti bene.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4502F4A1-0B33-56AA-974D-B3F0A9F73583}"/>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Caso di studio: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C29BDB74-6346-E4B0-76FB-ED51EC2D97F7}"/>
              </a:ext>
            </a:extLst>
          </p:cNvPr>
          <p:cNvSpPr>
            <a:spLocks noGrp="1"/>
          </p:cNvSpPr>
          <p:nvPr>
            <p:ph type="body" sz="quarter" idx="21"/>
          </p:nvPr>
        </p:nvSpPr>
        <p:spPr>
          <a:xfrm>
            <a:off x="422377" y="1083721"/>
            <a:ext cx="5574043" cy="803654"/>
          </a:xfrm>
        </p:spPr>
        <p:txBody>
          <a:bodyPr/>
          <a:lstStyle/>
          <a:p>
            <a:r>
              <a:rPr lang="en-US" i="1" dirty="0">
                <a:solidFill>
                  <a:srgbClr val="E96751"/>
                </a:solidFill>
              </a:rPr>
              <a:t>Calcolo del punto di pareggio </a:t>
            </a:r>
            <a:r>
              <a:rPr lang="en-US" b="0" i="1" dirty="0">
                <a:solidFill>
                  <a:srgbClr val="E96751"/>
                </a:solidFill>
              </a:rPr>
              <a:t>(5 pod glamping)</a:t>
            </a:r>
            <a:endParaRPr lang="en-IE" b="0" i="1" dirty="0">
              <a:solidFill>
                <a:srgbClr val="E96751"/>
              </a:solidFill>
            </a:endParaRPr>
          </a:p>
          <a:p>
            <a:endParaRPr lang="en-IE" dirty="0"/>
          </a:p>
        </p:txBody>
      </p:sp>
    </p:spTree>
    <p:extLst>
      <p:ext uri="{BB962C8B-B14F-4D97-AF65-F5344CB8AC3E}">
        <p14:creationId xmlns:p14="http://schemas.microsoft.com/office/powerpoint/2010/main" val="931193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8 (Parte 4)</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Quante notti devi vendere per coprire i costi e realizzare un profitto.</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(Parte 5)</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830997"/>
          </a:xfrm>
          <a:prstGeom prst="rect">
            <a:avLst/>
          </a:prstGeom>
          <a:noFill/>
        </p:spPr>
        <p:txBody>
          <a:bodyPr wrap="square" rtlCol="0">
            <a:spAutoFit/>
          </a:bodyPr>
          <a:lstStyle/>
          <a:p>
            <a:pPr algn="ctr"/>
            <a:r>
              <a:rPr lang="en-US" sz="2400">
                <a:solidFill>
                  <a:srgbClr val="494949"/>
                </a:solidFill>
              </a:rPr>
              <a:t>Gestire i rischi e proteggere la tua attività</a:t>
            </a: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Analisi del punto di pareggio e calcoli di occupazione</a:t>
            </a:r>
          </a:p>
          <a:p>
            <a:pPr algn="ctr"/>
            <a:r>
              <a:rPr lang="en-US" sz="2400" b="1" dirty="0"/>
              <a:t> </a:t>
            </a:r>
            <a:r>
              <a:rPr lang="en-US" sz="2400" dirty="0"/>
              <a:t>(Come assicurarsi di non perdere denaro)</a:t>
            </a:r>
          </a:p>
          <a:p>
            <a:pPr algn="ctr"/>
            <a:r>
              <a:rPr lang="en-US" sz="2400" dirty="0"/>
              <a:t>Per calcolare il punto di pareggio sia in termini di pernottamenti che di tasso di occupazione, garantendo chiarezza e sicurezza nella pianificazione.</a:t>
            </a:r>
          </a:p>
          <a:p>
            <a:pPr algn="ctr"/>
            <a:r>
              <a:rPr lang="en-US" sz="2400" i="1" dirty="0">
                <a:solidFill>
                  <a:srgbClr val="E96751"/>
                </a:solidFill>
              </a:rPr>
              <a:t>Quante </a:t>
            </a:r>
            <a:r>
              <a:rPr lang="en-US" sz="2400" b="1" i="1" dirty="0">
                <a:solidFill>
                  <a:srgbClr val="E96751"/>
                </a:solidFill>
              </a:rPr>
              <a:t>notti devo vendere </a:t>
            </a:r>
            <a:r>
              <a:rPr lang="en-US" sz="2400" i="1" dirty="0">
                <a:solidFill>
                  <a:srgbClr val="E96751"/>
                </a:solidFill>
              </a:rPr>
              <a:t>per </a:t>
            </a:r>
            <a:r>
              <a:rPr lang="en-US" sz="2400" b="1" i="1" dirty="0">
                <a:solidFill>
                  <a:srgbClr val="E96751"/>
                </a:solidFill>
              </a:rPr>
              <a:t>raggiungere il punto di pareggio </a:t>
            </a:r>
            <a:r>
              <a:rPr lang="en-US" sz="2400" i="1" dirty="0">
                <a:solidFill>
                  <a:srgbClr val="E96751"/>
                </a:solidFill>
              </a:rPr>
              <a:t>e quante per </a:t>
            </a:r>
            <a:r>
              <a:rPr lang="en-US" sz="2400" b="1" i="1" dirty="0">
                <a:solidFill>
                  <a:srgbClr val="E96751"/>
                </a:solidFill>
              </a:rPr>
              <a:t>coprire i costi </a:t>
            </a:r>
            <a:r>
              <a:rPr lang="en-US" sz="2400" i="1" dirty="0">
                <a:solidFill>
                  <a:srgbClr val="E96751"/>
                </a:solidFill>
              </a:rPr>
              <a:t>e realizzare un </a:t>
            </a:r>
            <a:r>
              <a:rPr lang="en-US" sz="2400" b="1" i="1" dirty="0">
                <a:solidFill>
                  <a:srgbClr val="E96751"/>
                </a:solidFill>
              </a:rPr>
              <a:t>profitto</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Trova il tuo punto di pareggio e il tuo tasso di occupazione</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Sezione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Logica finanziaria e pianificazione per le attività ricettive Pianificazione</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624486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Sezione</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Sezione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Perché è qui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Fondamenti di entrate e capacità</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Inizia calcolando quanto guadagni o tutte le tue entrate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Devi sapere quanto </a:t>
                      </a:r>
                      <a:r>
                        <a:rPr lang="en-US" sz="1900" b="1" dirty="0">
                          <a:solidFill>
                            <a:schemeClr val="bg1">
                              <a:lumMod val="50000"/>
                            </a:schemeClr>
                          </a:solidFill>
                        </a:rPr>
                        <a:t>guadagni </a:t>
                      </a:r>
                      <a:r>
                        <a:rPr lang="en-US" sz="1900" dirty="0">
                          <a:solidFill>
                            <a:schemeClr val="bg1">
                              <a:lumMod val="50000"/>
                            </a:schemeClr>
                          </a:solidFill>
                        </a:rPr>
                        <a:t>(fonti di reddito primarie e secondarie) e quante </a:t>
                      </a:r>
                      <a:r>
                        <a:rPr lang="en-US" sz="1900" b="1" dirty="0">
                          <a:solidFill>
                            <a:schemeClr val="bg1">
                              <a:lumMod val="50000"/>
                            </a:schemeClr>
                          </a:solidFill>
                        </a:rPr>
                        <a:t>notti puoi vendere.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Struttura dei costi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Calcola quanto spendi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Senza conoscere i </a:t>
                      </a:r>
                      <a:r>
                        <a:rPr lang="en-US" sz="1900" b="1" dirty="0">
                          <a:solidFill>
                            <a:schemeClr val="bg1">
                              <a:lumMod val="50000"/>
                            </a:schemeClr>
                          </a:solidFill>
                        </a:rPr>
                        <a:t>costi fissi e variabili, </a:t>
                      </a:r>
                      <a:r>
                        <a:rPr lang="en-US" sz="1900" dirty="0">
                          <a:solidFill>
                            <a:schemeClr val="bg1">
                              <a:lumMod val="50000"/>
                            </a:schemeClr>
                          </a:solidFill>
                        </a:rPr>
                        <a:t>non è possibile fissare i prezzi o calcolare i profitti.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Conosci il tuo costo per notte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Calcola quanto deve coprire ogni notte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Aiuta a stabilire </a:t>
                      </a:r>
                      <a:r>
                        <a:rPr lang="en-US" sz="1900" b="1" dirty="0">
                          <a:solidFill>
                            <a:schemeClr val="bg1">
                              <a:lumMod val="50000"/>
                            </a:schemeClr>
                          </a:solidFill>
                        </a:rPr>
                        <a:t>il costo minimo </a:t>
                      </a:r>
                      <a:r>
                        <a:rPr lang="en-US" sz="1900" dirty="0">
                          <a:solidFill>
                            <a:schemeClr val="bg1">
                              <a:lumMod val="50000"/>
                            </a:schemeClr>
                          </a:solidFill>
                        </a:rPr>
                        <a:t>necessario per raggiungere il punto di pareggio. Il </a:t>
                      </a:r>
                      <a:r>
                        <a:rPr lang="en-US" sz="1900" b="1" dirty="0">
                          <a:solidFill>
                            <a:schemeClr val="bg1">
                              <a:lumMod val="50000"/>
                            </a:schemeClr>
                          </a:solidFill>
                        </a:rPr>
                        <a:t>costo per notte </a:t>
                      </a:r>
                      <a:r>
                        <a:rPr lang="en-US" sz="1900" dirty="0">
                          <a:solidFill>
                            <a:schemeClr val="bg1">
                              <a:lumMod val="50000"/>
                            </a:schemeClr>
                          </a:solidFill>
                        </a:rPr>
                        <a:t>si calcola dividendo i costi totali per il numero previsto di notti vendute.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Analisi del punto di pareggio, pianificazione dell'occupazione e delle entrate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Determina il tuo punto di sopravvivenza finanziaria e prevedi il potenziale di occupazione e ricavi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Ti spiega come </a:t>
                      </a:r>
                      <a:r>
                        <a:rPr lang="en-US" sz="1900" b="1" dirty="0">
                          <a:solidFill>
                            <a:srgbClr val="595959"/>
                          </a:solidFill>
                        </a:rPr>
                        <a:t>smettere</a:t>
                      </a:r>
                      <a:r>
                        <a:rPr lang="en-US" sz="1900" dirty="0">
                          <a:solidFill>
                            <a:srgbClr val="595959"/>
                          </a:solidFill>
                        </a:rPr>
                        <a:t> di </a:t>
                      </a:r>
                      <a:r>
                        <a:rPr lang="en-US" sz="1900" b="1" dirty="0">
                          <a:solidFill>
                            <a:srgbClr val="595959"/>
                          </a:solidFill>
                        </a:rPr>
                        <a:t>perdere denaro</a:t>
                      </a:r>
                      <a:r>
                        <a:rPr lang="en-US" sz="1900" dirty="0">
                          <a:solidFill>
                            <a:srgbClr val="595959"/>
                          </a:solidFill>
                        </a:rPr>
                        <a:t>. Una volta conosciuti i costi, calcola quante </a:t>
                      </a:r>
                      <a:r>
                        <a:rPr lang="en-US" sz="1900" b="1" dirty="0">
                          <a:solidFill>
                            <a:srgbClr val="595959"/>
                          </a:solidFill>
                        </a:rPr>
                        <a:t>prenotazioni sono necessarie per raggiungere il punto di pareggio</a:t>
                      </a:r>
                      <a:r>
                        <a:rPr lang="en-US" sz="1900" dirty="0">
                          <a:solidFill>
                            <a:srgbClr val="595959"/>
                          </a:solidFill>
                        </a:rPr>
                        <a:t>. Assicurati prezzi realizzabili con </a:t>
                      </a:r>
                      <a:r>
                        <a:rPr lang="en-US" sz="1900" b="1" dirty="0">
                          <a:solidFill>
                            <a:srgbClr val="595959"/>
                          </a:solidFill>
                        </a:rPr>
                        <a:t>obiettivi di prenotazione realistici </a:t>
                      </a:r>
                      <a:r>
                        <a:rPr lang="en-US" sz="1900" dirty="0">
                          <a:solidFill>
                            <a:srgbClr val="595959"/>
                          </a:solidFill>
                        </a:rPr>
                        <a:t>e </a:t>
                      </a:r>
                      <a:r>
                        <a:rPr lang="en-US" sz="1900" b="1" dirty="0">
                          <a:solidFill>
                            <a:srgbClr val="595959"/>
                          </a:solidFill>
                        </a:rPr>
                        <a:t>obiettivi di percentuale di occupazione.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Strategie di profitto e prezzi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Scegliete quindi una strategia di prezzo in linea con i vostri obiettivi</a:t>
                      </a:r>
                    </a:p>
                    <a:p>
                      <a:pPr>
                        <a:buNone/>
                      </a:pPr>
                      <a:r>
                        <a:rPr lang="en-US" sz="1900" dirty="0">
                          <a:solidFill>
                            <a:schemeClr val="bg1">
                              <a:lumMod val="50000"/>
                            </a:schemeClr>
                          </a:solidFill>
                        </a:rPr>
                        <a:t>Una volta fatto tutto questo, potrai </a:t>
                      </a:r>
                      <a:r>
                        <a:rPr lang="en-US" sz="1900" b="1" dirty="0">
                          <a:solidFill>
                            <a:schemeClr val="bg1">
                              <a:lumMod val="50000"/>
                            </a:schemeClr>
                          </a:solidFill>
                        </a:rPr>
                        <a:t>fissare</a:t>
                      </a:r>
                      <a:r>
                        <a:rPr lang="en-US" sz="1900" dirty="0">
                          <a:solidFill>
                            <a:schemeClr val="bg1">
                              <a:lumMod val="50000"/>
                            </a:schemeClr>
                          </a:solidFill>
                        </a:rPr>
                        <a:t> con sicurezza </a:t>
                      </a:r>
                      <a:r>
                        <a:rPr lang="en-US" sz="1900" b="1" dirty="0">
                          <a:solidFill>
                            <a:schemeClr val="bg1">
                              <a:lumMod val="50000"/>
                            </a:schemeClr>
                          </a:solidFill>
                        </a:rPr>
                        <a:t>i prezzi </a:t>
                      </a:r>
                      <a:r>
                        <a:rPr lang="en-US" sz="1900" dirty="0">
                          <a:solidFill>
                            <a:schemeClr val="bg1">
                              <a:lumMod val="50000"/>
                            </a:schemeClr>
                          </a:solidFill>
                        </a:rPr>
                        <a:t>e </a:t>
                      </a:r>
                      <a:r>
                        <a:rPr lang="en-US" sz="1900" b="1" dirty="0">
                          <a:solidFill>
                            <a:schemeClr val="bg1">
                              <a:lumMod val="50000"/>
                            </a:schemeClr>
                          </a:solidFill>
                        </a:rPr>
                        <a:t>gli obiettivi di profitto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66725" y="1307877"/>
            <a:ext cx="5261248" cy="4671588"/>
          </a:xfrm>
        </p:spPr>
        <p:txBody>
          <a:bodyPr/>
          <a:lstStyle/>
          <a:p>
            <a:pPr marL="0" indent="0">
              <a:spcAft>
                <a:spcPts val="600"/>
              </a:spcAft>
            </a:pPr>
            <a:r>
              <a:rPr lang="en-IE" sz="2000" b="1" i="1" dirty="0"/>
              <a:t>Scopri quante notti devi vendere per coprire i costi. Determina </a:t>
            </a:r>
            <a:r>
              <a:rPr lang="en-US" sz="2000" b="1" i="1" dirty="0"/>
              <a:t>quante notti devi vendere all'anno per coprire i costi operativi e iniziare a realizzare un profitto.</a:t>
            </a:r>
          </a:p>
          <a:p>
            <a:pPr marL="0" indent="0">
              <a:spcAft>
                <a:spcPts val="600"/>
              </a:spcAft>
            </a:pPr>
            <a:r>
              <a:rPr lang="en-US" dirty="0"/>
              <a:t>Conoscere il tuo punto di pareggio significa capire quante notti devi prenotare prima che la tua attività smetta di subire perdite e inizi a generare profitti. Questo è un passo fondamentale per valutare se il tuo modello di alloggio è </a:t>
            </a:r>
            <a:r>
              <a:rPr lang="en-US" b="1" dirty="0"/>
              <a:t>finanziariamente sostenibile</a:t>
            </a:r>
            <a:r>
              <a:rPr lang="en-US" dirty="0"/>
              <a:t>. I calcoli del punto di pareggio possono essere affrontati in modi diversi a seconda che tu stia partendo da zero o che disponga già dei dati sui costi annuali. I calcoli</a:t>
            </a:r>
            <a:r>
              <a:rPr lang="en-US" b="1" dirty="0"/>
              <a:t> del tasso di occupazione </a:t>
            </a:r>
            <a:r>
              <a:rPr lang="en-US" dirty="0"/>
              <a:t>aiutano a trasformare queste notti in obiettivi di vendita realistici.</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Trova il tuo punto di pareggio e il tasso di occupazione</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46190" y="1102193"/>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846191" y="210442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846192" y="336878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846189" y="458704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5654603"/>
            <a:ext cx="51518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2000" b="1" dirty="0">
                <a:solidFill>
                  <a:srgbClr val="595959"/>
                </a:solidFill>
              </a:rPr>
              <a:t>Tasso di occupazione </a:t>
            </a:r>
            <a:r>
              <a:rPr lang="en-IE" sz="2000" b="1" dirty="0">
                <a:solidFill>
                  <a:srgbClr val="E96751"/>
                </a:solidFill>
              </a:rPr>
              <a:t>– Per le notti di pareggio</a:t>
            </a:r>
          </a:p>
          <a:p>
            <a:pPr marL="0" indent="0">
              <a:lnSpc>
                <a:spcPct val="100000"/>
              </a:lnSpc>
              <a:spcBef>
                <a:spcPts val="0"/>
              </a:spcBef>
              <a:buNone/>
            </a:pPr>
            <a:r>
              <a:rPr lang="en-US" sz="1600" i="1" dirty="0">
                <a:solidFill>
                  <a:srgbClr val="595959"/>
                </a:solidFill>
              </a:rPr>
              <a:t>Converti le notti di pareggio in una percentuale delle notti vendute.</a:t>
            </a:r>
            <a:r>
              <a:rPr lang="en-US" sz="1800" i="1" dirty="0">
                <a:solidFill>
                  <a:srgbClr val="595959"/>
                </a:solidFill>
              </a:rPr>
              <a:t> </a:t>
            </a: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06163" y="878344"/>
            <a:ext cx="494225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Tasso di occupazione </a:t>
            </a:r>
            <a:r>
              <a:rPr lang="en-US" dirty="0">
                <a:solidFill>
                  <a:srgbClr val="E96751"/>
                </a:solidFill>
              </a:rPr>
              <a:t>– Numero di notti disponibili</a:t>
            </a:r>
          </a:p>
          <a:p>
            <a:r>
              <a:rPr lang="en-US" sz="1800" b="0" i="1" dirty="0"/>
              <a:t>Utilizza le notti disponibili all'anno per misurare il potenziale operativo realistico.</a:t>
            </a: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5703056" y="18822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6002764" y="54330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891165" y="557025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5880380" y="6329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06163" y="3686073"/>
            <a:ext cx="507821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dirty="0"/>
              <a:t>Calcola l'occupazione effettiva </a:t>
            </a:r>
            <a:r>
              <a:rPr lang="en-IE" sz="1600" b="0" dirty="0"/>
              <a:t>(notti prenotate)</a:t>
            </a:r>
          </a:p>
          <a:p>
            <a:r>
              <a:rPr lang="en-US" sz="1400" b="0" i="1" dirty="0"/>
              <a:t>Stima quante delle tue notti disponibili riuscirai realisticamente a prenotare.</a:t>
            </a:r>
          </a:p>
          <a:p>
            <a:endParaRPr lang="en-US" sz="1600" b="0" i="1" dirty="0"/>
          </a:p>
          <a:p>
            <a:r>
              <a:rPr lang="en-IE" sz="2000" dirty="0"/>
              <a:t>Calcola le notti di pareggio</a:t>
            </a:r>
          </a:p>
          <a:p>
            <a:r>
              <a:rPr lang="en-US" sz="1800" dirty="0"/>
              <a:t>1. </a:t>
            </a:r>
            <a:r>
              <a:rPr lang="en-US" sz="1800" dirty="0">
                <a:solidFill>
                  <a:srgbClr val="E96751"/>
                </a:solidFill>
              </a:rPr>
              <a:t>Notti di pareggio </a:t>
            </a:r>
            <a:r>
              <a:rPr lang="en-US" sz="1800" b="0" i="1" dirty="0">
                <a:solidFill>
                  <a:srgbClr val="E96751"/>
                </a:solidFill>
              </a:rPr>
              <a:t>(nuova attività)</a:t>
            </a:r>
          </a:p>
          <a:p>
            <a:r>
              <a:rPr lang="en-US" sz="1800" b="0" i="1" dirty="0"/>
              <a:t>Stima il numero di notti necessarie per coprire i costi fissi. </a:t>
            </a:r>
          </a:p>
          <a:p>
            <a:endParaRPr lang="en-US" sz="1800" b="0" i="1" dirty="0"/>
          </a:p>
          <a:p>
            <a:r>
              <a:rPr lang="en-US" sz="1800" dirty="0"/>
              <a:t>2. </a:t>
            </a:r>
            <a:r>
              <a:rPr lang="en-US" sz="1800" dirty="0">
                <a:solidFill>
                  <a:srgbClr val="E96751"/>
                </a:solidFill>
              </a:rPr>
              <a:t>Notti di pareggio </a:t>
            </a:r>
            <a:r>
              <a:rPr lang="en-US" sz="1800" b="0" i="1" dirty="0">
                <a:solidFill>
                  <a:srgbClr val="E96751"/>
                </a:solidFill>
              </a:rPr>
              <a:t>(costi annuali noti) </a:t>
            </a:r>
          </a:p>
          <a:p>
            <a:r>
              <a:rPr lang="en-US" sz="1800" b="0" i="1" dirty="0"/>
              <a:t>Utilizza i costi totali annuali per calcolare le notti di pareggio. </a:t>
            </a:r>
          </a:p>
          <a:p>
            <a:pPr marL="342900" indent="-342900">
              <a:buFont typeface="+mj-lt"/>
              <a:buAutoNum type="arabicPeriod"/>
            </a:pPr>
            <a:endParaRPr lang="en-US" sz="2000" i="1" dirty="0"/>
          </a:p>
          <a:p>
            <a:endParaRPr lang="en-IE" sz="2000" dirty="0"/>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891165" y="3100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1: </a:t>
              </a:r>
              <a:r>
                <a:rPr lang="en-US" sz="2200" dirty="0"/>
                <a:t>Tasso di occupazione – Numero di notti disponibili </a:t>
              </a:r>
            </a:p>
            <a:p>
              <a:r>
                <a:rPr lang="en-US" sz="2000" b="1" i="1" dirty="0"/>
                <a:t>Utilizza le notti disponibili all'anno per misurare il potenziale operativo realistico.</a:t>
              </a:r>
              <a:br>
                <a:rPr lang="en-US" sz="2000" dirty="0"/>
              </a:br>
              <a:r>
                <a:rPr lang="en-US" sz="2000" dirty="0"/>
                <a:t>Prima di poter calcolare le prenotazioni o il punto di pareggio, è necessario sapere quante notti la struttura è disponibile per la vendita (ad esempio, 365 giorni all'anno o 300 se chiude in inverno).</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2: </a:t>
              </a:r>
              <a:r>
                <a:rPr lang="en-US" sz="2000" dirty="0"/>
                <a:t>Calcolare l'occupazione stimata</a:t>
              </a:r>
            </a:p>
            <a:p>
              <a:r>
                <a:rPr lang="en-US" sz="2000" b="1" i="1" dirty="0"/>
                <a:t>Stima quante di queste notti potrai realisticamente prenotare. </a:t>
              </a:r>
            </a:p>
            <a:p>
              <a:r>
                <a:rPr lang="en-US" sz="2000" dirty="0"/>
                <a:t>Utilizzala per proiettare le entrate previste. Questo è il tuo tasso di occupazione previsto o target, basato sulle tendenze di mercato, sui dati passati o sui modelli stagionali (ad esempio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3: </a:t>
              </a:r>
              <a:r>
                <a:rPr lang="en-US" sz="2000" b="1" dirty="0"/>
                <a:t>Notti di pareggio </a:t>
              </a:r>
              <a:r>
                <a:rPr lang="en-US" sz="2000" i="1" dirty="0"/>
                <a:t>(nuova attività)</a:t>
              </a:r>
            </a:p>
            <a:p>
              <a:r>
                <a:rPr lang="en-US" sz="2000" b="1" i="1" dirty="0"/>
                <a:t>Stima il numero di notti necessarie per coprire i costi fissi.</a:t>
              </a:r>
              <a:br>
                <a:rPr lang="en-US" sz="2000" dirty="0"/>
              </a:br>
              <a:r>
                <a:rPr lang="en-US" sz="2000" dirty="0"/>
                <a:t>Utilizzalo se hai appena iniziato e non disponi ancora di dati annuali completi. Formula:</a:t>
              </a:r>
              <a:br>
                <a:rPr lang="en-US" sz="2000" dirty="0"/>
              </a:br>
              <a:r>
                <a:rPr lang="en-US" sz="2000" b="1" dirty="0"/>
                <a:t>Costi fissi ÷ (Prezzo - Costo variabile per notte) </a:t>
              </a:r>
              <a:r>
                <a:rPr lang="en-US" sz="2000" dirty="0"/>
                <a:t>= Notti di pareggio.</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Calcoli del punto di pareggio e dell'occupazione</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Calcola la tua capacità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Calcola le vendite previste</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Calcola le notti necessarie per sopravvivere</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4: </a:t>
              </a:r>
              <a:r>
                <a:rPr lang="en-US" sz="2000" b="1" dirty="0"/>
                <a:t>Notti di pareggio </a:t>
              </a:r>
              <a:r>
                <a:rPr lang="en-US" sz="2000" i="1" dirty="0"/>
                <a:t>(costi annuali noti)</a:t>
              </a:r>
            </a:p>
            <a:p>
              <a:r>
                <a:rPr lang="en-US" sz="2000" b="1" i="1" dirty="0"/>
                <a:t>Utilizza i costi totali annuali per calcolare le notti di pareggio.</a:t>
              </a:r>
              <a:br>
                <a:rPr lang="en-US" sz="2000" dirty="0"/>
              </a:br>
              <a:r>
                <a:rPr lang="en-US" sz="2000" dirty="0"/>
                <a:t>Se la tua attività è già operativa e conosci i costi totali (fissi e variabili), questo ti fornirà un punto di pareggio più accurato.</a:t>
              </a:r>
              <a:br>
                <a:rPr lang="en-US" sz="2000" dirty="0"/>
              </a:br>
              <a:r>
                <a:rPr lang="en-US" sz="2000" b="1" dirty="0"/>
                <a:t>Costi annuali totali ÷ Ricavi netti per notte </a:t>
              </a:r>
              <a:r>
                <a:rPr lang="en-US" sz="2000" dirty="0"/>
                <a:t>= Notti di pareggio.</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5: </a:t>
              </a:r>
              <a:r>
                <a:rPr lang="en-US" sz="2000" b="1" dirty="0"/>
                <a:t>Tasso di occupazione – Per le notti di pareggio</a:t>
              </a:r>
            </a:p>
            <a:p>
              <a:r>
                <a:rPr lang="en-US" sz="2000" b="1" i="1" dirty="0"/>
                <a:t>Converti le notti di pareggio in una percentuale delle notti vendute.</a:t>
              </a:r>
              <a:br>
                <a:rPr lang="en-US" sz="2000" dirty="0"/>
              </a:br>
              <a:r>
                <a:rPr lang="en-US" sz="2000" dirty="0"/>
                <a:t>Questo è il tasso di occupazione calcolato. Formula:</a:t>
              </a:r>
              <a:br>
                <a:rPr lang="en-US" sz="2000" dirty="0"/>
              </a:br>
              <a:r>
                <a:rPr lang="en-US" sz="2000" b="1" dirty="0"/>
                <a:t>(Notti di pareggio ÷ Notti disponibili) × 100 = Tasso di occupazione necessario per raggiungere il punto di pareggio</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Calcoli del pareggio e dell'occupazione</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Trasformare le notti in una percentuale target</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Occupazione di pareggio richiesta</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9A9F037-0CA2-4AE6-A708-07202DEF4C5E}"/>
</file>

<file path=customXml/itemProps2.xml><?xml version="1.0" encoding="utf-8"?>
<ds:datastoreItem xmlns:ds="http://schemas.openxmlformats.org/officeDocument/2006/customXml" ds:itemID="{1A323755-4D2A-47B2-B38C-2729C7A6B6C6}"/>
</file>

<file path=customXml/itemProps3.xml><?xml version="1.0" encoding="utf-8"?>
<ds:datastoreItem xmlns:ds="http://schemas.openxmlformats.org/officeDocument/2006/customXml" ds:itemID="{A52F3683-F96C-4388-B094-A037530315AE}"/>
</file>

<file path=docProps/app.xml><?xml version="1.0" encoding="utf-8"?>
<Properties xmlns="http://schemas.openxmlformats.org/officeDocument/2006/extended-properties" xmlns:vt="http://schemas.openxmlformats.org/officeDocument/2006/docPropsVTypes">
  <TotalTime>12965</TotalTime>
  <Words>5932</Words>
  <Application>Microsoft Macintosh PowerPoint</Application>
  <PresentationFormat>Widescreen</PresentationFormat>
  <Paragraphs>426</Paragraphs>
  <Slides>41</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41</vt:i4>
      </vt:variant>
    </vt:vector>
  </HeadingPairs>
  <TitlesOfParts>
    <vt:vector size="50" baseType="lpstr">
      <vt:lpstr>Aptos</vt:lpstr>
      <vt:lpstr>Arial</vt:lpstr>
      <vt:lpstr>Calibri</vt:lpstr>
      <vt:lpstr>Montserrat</vt:lpstr>
      <vt:lpstr>Montserrat Light</vt:lpstr>
      <vt:lpstr>Riposte</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docId:90A19736F5D5AABD2ECEE34B2B20BCE9</cp:keywords>
  <cp:lastModifiedBy>Manuel Guarita</cp:lastModifiedBy>
  <cp:revision>502</cp:revision>
  <dcterms:created xsi:type="dcterms:W3CDTF">2020-10-14T13:32:04Z</dcterms:created>
  <dcterms:modified xsi:type="dcterms:W3CDTF">2026-02-06T21:16:25Z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