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1.xml" ContentType="application/vnd.openxmlformats-officedocument.presentationml.slide+xml"/>
  <Override PartName="/ppt/presentation.xml" ContentType="application/vnd.openxmlformats-officedocument.presentationml.presentation.main+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21.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22.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handoutMasters/handoutMaster1.xml" ContentType="application/vnd.openxmlformats-officedocument.presentationml.handout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27"/>
  </p:notesMasterIdLst>
  <p:handoutMasterIdLst>
    <p:handoutMasterId r:id="rId28"/>
  </p:handoutMasterIdLst>
  <p:sldIdLst>
    <p:sldId id="7830" r:id="rId2"/>
    <p:sldId id="7696" r:id="rId3"/>
    <p:sldId id="6814" r:id="rId4"/>
    <p:sldId id="7150" r:id="rId5"/>
    <p:sldId id="7748" r:id="rId6"/>
    <p:sldId id="4353" r:id="rId7"/>
    <p:sldId id="7703" r:id="rId8"/>
    <p:sldId id="7716" r:id="rId9"/>
    <p:sldId id="7719" r:id="rId10"/>
    <p:sldId id="7718" r:id="rId11"/>
    <p:sldId id="7721" r:id="rId12"/>
    <p:sldId id="7726" r:id="rId13"/>
    <p:sldId id="7727" r:id="rId14"/>
    <p:sldId id="7729" r:id="rId15"/>
    <p:sldId id="7735" r:id="rId16"/>
    <p:sldId id="7736" r:id="rId17"/>
    <p:sldId id="7737" r:id="rId18"/>
    <p:sldId id="7738" r:id="rId19"/>
    <p:sldId id="7739" r:id="rId20"/>
    <p:sldId id="7740" r:id="rId21"/>
    <p:sldId id="7741" r:id="rId22"/>
    <p:sldId id="7742" r:id="rId23"/>
    <p:sldId id="7743" r:id="rId24"/>
    <p:sldId id="7744" r:id="rId25"/>
    <p:sldId id="770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4949"/>
    <a:srgbClr val="EC7C69"/>
    <a:srgbClr val="0D9390"/>
    <a:srgbClr val="E96751"/>
    <a:srgbClr val="F2A158"/>
    <a:srgbClr val="DCC5ED"/>
    <a:srgbClr val="3FB5A1"/>
    <a:srgbClr val="E1FFE1"/>
    <a:srgbClr val="CEFAF9"/>
    <a:srgbClr val="F6B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248" autoAdjust="0"/>
    <p:restoredTop sz="95082"/>
  </p:normalViewPr>
  <p:slideViewPr>
    <p:cSldViewPr snapToGrid="0" snapToObjects="1">
      <p:cViewPr varScale="1">
        <p:scale>
          <a:sx n="96" d="100"/>
          <a:sy n="96" d="100"/>
        </p:scale>
        <p:origin x="176" y="8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06/02/2026</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‹N›</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Clicca per modificare gli stili di testo principali</a:t>
            </a:r>
          </a:p>
          <a:p>
            <a:pPr lvl="1"/>
            <a:r>
              <a:rPr lang="en-GB"/>
              <a:t>Secondo livello</a:t>
            </a:r>
          </a:p>
          <a:p>
            <a:pPr lvl="2"/>
            <a:r>
              <a:rPr lang="en-GB"/>
              <a:t>Terzo livello</a:t>
            </a:r>
          </a:p>
          <a:p>
            <a:pPr lvl="3"/>
            <a:r>
              <a:rPr lang="en-GB"/>
              <a:t>Quarto livello</a:t>
            </a:r>
          </a:p>
          <a:p>
            <a:pPr lvl="4"/>
            <a:r>
              <a:rPr lang="en-GB"/>
              <a:t>Quinto livello</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7EE51-A17D-B8BB-F44F-8D62CAA54D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E472E5-25CC-1ADC-E2A0-BF732E95C2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C39019-9863-10F1-79F4-9595CF50436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B8D93BF-9514-C63B-444E-932F23907896}"/>
              </a:ext>
            </a:extLst>
          </p:cNvPr>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3968052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5B636-351E-9EFE-93DF-B048E645E4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DAA1D0-B7CA-8D5C-43E5-5148E367DF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5B7D66-A35A-B80E-BEE0-721EDFBF82E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6969B79-9759-CED9-EB48-3B712198F9F9}"/>
              </a:ext>
            </a:extLst>
          </p:cNvPr>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651055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1A403-6A2B-CDC4-FE01-AA8903002C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8962A6-263B-265F-C4DF-7ECB4EE504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732147-DE5E-EAAF-87F1-AC3CA2B703B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3D9D3B8-AD6A-9998-C04B-A58CED2EDA6A}"/>
              </a:ext>
            </a:extLst>
          </p:cNvPr>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2882508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8970A-33AC-4FF1-A9A5-444A8D4383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353487-CC53-05F1-CD6D-3C69756B2E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0380F4-137D-5F75-CA04-46A7B18375C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3C99396-0E2A-39C9-239A-3B7D283C841F}"/>
              </a:ext>
            </a:extLst>
          </p:cNvPr>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1392458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1DE12-EF15-6003-A2D4-CED37B5960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F9D6AF-041A-5265-B41C-91A6A47719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44EE99-A0AC-6326-4263-8462913EFA4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D5AE87-0ED6-CDF2-BFE3-0901001C96B8}"/>
              </a:ext>
            </a:extLst>
          </p:cNvPr>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3799102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95CB8-D8A3-3444-3BF9-4B751AE744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5371E-2054-6A78-A91F-6B600CD9D1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91C71A-0CD0-0195-950C-D0D2563E306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736315C-8C2E-8E2E-8EB1-364F8B0740BB}"/>
              </a:ext>
            </a:extLst>
          </p:cNvPr>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102997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0D457-8EEB-584F-9F35-AEC38B5B53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21E23E-8262-2B67-FD4E-FC0674F3B7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B8E784-4143-DFAF-FEDD-C8A93EA5157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6C385AF-71CB-76F0-A95B-1852BF1BB9C3}"/>
              </a:ext>
            </a:extLst>
          </p:cNvPr>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946300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ECE6A-096C-D1D1-FE43-994DBF092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90355-EF7A-7ECB-1C19-B1497D2CFB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5533F8-055D-65A1-A2E3-9260FEA46B1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90D9EA6-AC80-7244-49B4-20FB07075A67}"/>
              </a:ext>
            </a:extLst>
          </p:cNvPr>
          <p:cNvSpPr>
            <a:spLocks noGrp="1"/>
          </p:cNvSpPr>
          <p:nvPr>
            <p:ph type="sldNum" sz="quarter" idx="5"/>
          </p:nvPr>
        </p:nvSpPr>
        <p:spPr/>
        <p:txBody>
          <a:bodyPr/>
          <a:lstStyle/>
          <a:p>
            <a:fld id="{4BE5DE82-CF29-044D-9158-06A811149881}" type="slidenum">
              <a:rPr lang="en-US" smtClean="0"/>
              <a:t>14</a:t>
            </a:fld>
            <a:endParaRPr lang="en-US"/>
          </a:p>
        </p:txBody>
      </p:sp>
    </p:spTree>
    <p:extLst>
      <p:ext uri="{BB962C8B-B14F-4D97-AF65-F5344CB8AC3E}">
        <p14:creationId xmlns:p14="http://schemas.microsoft.com/office/powerpoint/2010/main" val="3309219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190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18940" y="34552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47398" y="3244279"/>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823802" y="-252041"/>
            <a:ext cx="4448399" cy="6096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21941" y="623792"/>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24950" y="34553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190410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244740" y="2115614"/>
            <a:ext cx="6560312"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Device 0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572736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715232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618615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Tree>
    <p:extLst>
      <p:ext uri="{BB962C8B-B14F-4D97-AF65-F5344CB8AC3E}">
        <p14:creationId xmlns:p14="http://schemas.microsoft.com/office/powerpoint/2010/main" val="20631775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3361150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8077"/>
            <a:ext cx="6549337"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5828411"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‹N›</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PROGETTAZIONE DI SOGGIORNI TURISTICI INNOVATIVI</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924" r:id="rId13"/>
    <p:sldLayoutId id="2147483890" r:id="rId14"/>
    <p:sldLayoutId id="2147483899"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07" r:id="rId24"/>
    <p:sldLayoutId id="2147483878" r:id="rId25"/>
    <p:sldLayoutId id="2147483915" r:id="rId26"/>
    <p:sldLayoutId id="2147483891" r:id="rId27"/>
    <p:sldLayoutId id="2147483922" r:id="rId28"/>
    <p:sldLayoutId id="2147483921" r:id="rId29"/>
    <p:sldLayoutId id="2147483894" r:id="rId30"/>
    <p:sldLayoutId id="2147483916" r:id="rId31"/>
    <p:sldLayoutId id="2147483932" r:id="rId32"/>
    <p:sldLayoutId id="2147483893" r:id="rId33"/>
    <p:sldLayoutId id="2147483895" r:id="rId34"/>
    <p:sldLayoutId id="2147483896" r:id="rId35"/>
    <p:sldLayoutId id="2147483900" r:id="rId36"/>
    <p:sldLayoutId id="2147483901" r:id="rId37"/>
    <p:sldLayoutId id="2147483902" r:id="rId38"/>
    <p:sldLayoutId id="2147483903" r:id="rId39"/>
    <p:sldLayoutId id="2147483904" r:id="rId40"/>
    <p:sldLayoutId id="2147483853" r:id="rId41"/>
    <p:sldLayoutId id="2147483912" r:id="rId42"/>
    <p:sldLayoutId id="2147483925" r:id="rId43"/>
    <p:sldLayoutId id="2147483910" r:id="rId44"/>
    <p:sldLayoutId id="2147483930" r:id="rId45"/>
    <p:sldLayoutId id="2147483935"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image" Target="../media/image23.sv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22.png"/><Relationship Id="rId5" Type="http://schemas.openxmlformats.org/officeDocument/2006/relationships/hyperlink" Target="https://www.government.nl/topics/municipalities" TargetMode="External"/><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hyperlink" Target="https://www.interregeurope.eu/good-practices/funds-for-tourism-smes-to-improve-sustainability-digitalization-of-accommodation-facilities" TargetMode="External"/><Relationship Id="rId3" Type="http://schemas.openxmlformats.org/officeDocument/2006/relationships/image" Target="../media/image10.png"/><Relationship Id="rId7" Type="http://schemas.openxmlformats.org/officeDocument/2006/relationships/image" Target="../media/image13.svg"/><Relationship Id="rId12" Type="http://schemas.openxmlformats.org/officeDocument/2006/relationships/hyperlink" Target="https://www.grantthornton.nl/en/insights-en/tax/dutch-tax-changes-toward-sustainability-an-overview/#:~:text=Dutch%20tax%20changes%20toward%20sustainability%3A,deduction%20of%20qualifying" TargetMode="External"/><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12.png"/><Relationship Id="rId11" Type="http://schemas.openxmlformats.org/officeDocument/2006/relationships/hyperlink" Target="https://www.fryslan.frl/recreatie-en-toerisme-stimuleringsprogramma" TargetMode="External"/><Relationship Id="rId5" Type="http://schemas.openxmlformats.org/officeDocument/2006/relationships/hyperlink" Target="https://commission.europa.eu/business-economy-euro/economic-recovery/recovery-and-resilience-facility/country-pages/netherlands-recovery-and-resilience-plan_en.com" TargetMode="External"/><Relationship Id="rId10" Type="http://schemas.openxmlformats.org/officeDocument/2006/relationships/hyperlink" Target="https://www.rvo.nl/subsidies-financiering/leader-uitvoering-projecten-zeeland" TargetMode="External"/><Relationship Id="rId4" Type="http://schemas.openxmlformats.org/officeDocument/2006/relationships/image" Target="../media/image11.svg"/><Relationship Id="rId9" Type="http://schemas.openxmlformats.org/officeDocument/2006/relationships/hyperlink" Target="https://www.neh.gov.ie/service/search/neh-en/116580?query=Climate+Action+Programme" TargetMode="External"/><Relationship Id="rId14" Type="http://schemas.openxmlformats.org/officeDocument/2006/relationships/image" Target="../media/image25.jp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www.fryslan.frl/recreatie-en-toerisme-stimuleringsprogramma" TargetMode="External"/><Relationship Id="rId7" Type="http://schemas.openxmlformats.org/officeDocument/2006/relationships/image" Target="../media/image13.sv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12.png"/><Relationship Id="rId11" Type="http://schemas.openxmlformats.org/officeDocument/2006/relationships/image" Target="../media/image29.svg"/><Relationship Id="rId5" Type="http://schemas.openxmlformats.org/officeDocument/2006/relationships/hyperlink" Target="https://ondernemersplein.overheid.nl/" TargetMode="External"/><Relationship Id="rId10" Type="http://schemas.openxmlformats.org/officeDocument/2006/relationships/image" Target="../media/image28.png"/><Relationship Id="rId4" Type="http://schemas.openxmlformats.org/officeDocument/2006/relationships/hyperlink" Target="https://www.hiswarecron.nl/kennisbank/12390/subsidieregelingen-voor-watersport-en-recreatie-ondernemers#:~:text=Subsidie%20aanvragen%20kan%20door%20eigenaren%2C,gestart%20voordat%20de%20aanvraag%20is" TargetMode="External"/><Relationship Id="rId9" Type="http://schemas.openxmlformats.org/officeDocument/2006/relationships/image" Target="../media/image27.sv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briskr.nl/funding-finance/website-efro-grant-period-2021-2027/" TargetMode="External"/><Relationship Id="rId7" Type="http://schemas.openxmlformats.org/officeDocument/2006/relationships/image" Target="../media/image13.sv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12.png"/><Relationship Id="rId5" Type="http://schemas.openxmlformats.org/officeDocument/2006/relationships/hyperlink" Target="https://www.neh.gov.ie/service/search/neh-en/116580?query=Climate+Action+Programme" TargetMode="External"/><Relationship Id="rId4" Type="http://schemas.openxmlformats.org/officeDocument/2006/relationships/image" Target="../media/image24.png"/><Relationship Id="rId9" Type="http://schemas.openxmlformats.org/officeDocument/2006/relationships/image" Target="../media/image27.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hyperlink" Target="https://english.rvo.nl/" TargetMode="External"/><Relationship Id="rId2" Type="http://schemas.openxmlformats.org/officeDocument/2006/relationships/hyperlink" Target="https://business.gov.nl/subsidy/sustainable-energy-production/" TargetMode="External"/><Relationship Id="rId1" Type="http://schemas.openxmlformats.org/officeDocument/2006/relationships/slideLayout" Target="../slideLayouts/slideLayout43.xml"/><Relationship Id="rId5" Type="http://schemas.openxmlformats.org/officeDocument/2006/relationships/image" Target="../media/image8.jp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business.gov.nl/sustainable-business/energy/make-your-office-energy-efficient/#:~:text=MIA%20and%20Vamil,environmentally%20friendly%20assets%20or%20techniques." TargetMode="External"/><Relationship Id="rId1" Type="http://schemas.openxmlformats.org/officeDocument/2006/relationships/slideLayout" Target="../slideLayouts/slideLayout43.xml"/><Relationship Id="rId5" Type="http://schemas.openxmlformats.org/officeDocument/2006/relationships/image" Target="../media/image24.png"/><Relationship Id="rId4" Type="http://schemas.openxmlformats.org/officeDocument/2006/relationships/hyperlink" Target="https://www.rvo.nl/subsidies-financiering/isd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fondswervingonline.nl/" TargetMode="External"/><Relationship Id="rId2" Type="http://schemas.openxmlformats.org/officeDocument/2006/relationships/hyperlink" Target="https://www.impulszeeland.nl/projecten/fonds-vrijetijdseconomie" TargetMode="External"/><Relationship Id="rId1" Type="http://schemas.openxmlformats.org/officeDocument/2006/relationships/slideLayout" Target="../slideLayouts/slideLayout43.xml"/><Relationship Id="rId6" Type="http://schemas.openxmlformats.org/officeDocument/2006/relationships/image" Target="../media/image34.png"/><Relationship Id="rId5" Type="http://schemas.openxmlformats.org/officeDocument/2006/relationships/hyperlink" Target="https://www.noord-holland.nl/Loket/Subsidies" TargetMode="External"/><Relationship Id="rId4" Type="http://schemas.openxmlformats.org/officeDocument/2006/relationships/hyperlink" Target="https://www.flevoland.nl/Content/Pages/loket/Subsidie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business.gov.nl/subsidy/energy-investment-allowance/" TargetMode="Externa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hyperlink" Target="https://pretwerk.nl/" TargetMode="External"/><Relationship Id="rId2" Type="http://schemas.openxmlformats.org/officeDocument/2006/relationships/hyperlink" Target="https://www.stimulus.nl/opzuid/" TargetMode="External"/><Relationship Id="rId1" Type="http://schemas.openxmlformats.org/officeDocument/2006/relationships/slideLayout" Target="../slideLayouts/slideLayout43.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hyperlink" Target="https://english.rvo.nl/" TargetMode="External"/><Relationship Id="rId2" Type="http://schemas.openxmlformats.org/officeDocument/2006/relationships/hyperlink" Target="https://www.kvk.nl/" TargetMode="External"/><Relationship Id="rId1" Type="http://schemas.openxmlformats.org/officeDocument/2006/relationships/slideLayout" Target="../slideLayouts/slideLayout44.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hyperlink" Target="https://www.housingeurope.eu/wp-content/uploads/2024/11/Fostering%20Social%20Cohesion%20and%20Safety%20in%20Vulnerable%20Areas_tested%20practices%20brief_web.pdf"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ondernemersplein.overheid.nl/" TargetMode="External"/><Relationship Id="rId2" Type="http://schemas.openxmlformats.org/officeDocument/2006/relationships/hyperlink" Target="https://merk.anwb.nl/m/a875bdc3b6a11ff4/original/LR_Trendrapport_EN-pdf.pdf" TargetMode="External"/><Relationship Id="rId1" Type="http://schemas.openxmlformats.org/officeDocument/2006/relationships/slideLayout" Target="../slideLayouts/slideLayout44.xml"/><Relationship Id="rId5" Type="http://schemas.openxmlformats.org/officeDocument/2006/relationships/image" Target="../media/image37.png"/><Relationship Id="rId4" Type="http://schemas.openxmlformats.org/officeDocument/2006/relationships/hyperlink" Target="https://business.gov.n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crowdaboutnow.nl/" TargetMode="External"/><Relationship Id="rId2" Type="http://schemas.openxmlformats.org/officeDocument/2006/relationships/hyperlink" Target="http://www.crowdfundres.eu/index.html@p=76.html" TargetMode="External"/><Relationship Id="rId1" Type="http://schemas.openxmlformats.org/officeDocument/2006/relationships/slideLayout" Target="../slideLayouts/slideLayout44.xml"/><Relationship Id="rId6" Type="http://schemas.openxmlformats.org/officeDocument/2006/relationships/image" Target="../media/image38.jpeg"/><Relationship Id="rId5" Type="http://schemas.openxmlformats.org/officeDocument/2006/relationships/hyperlink" Target="https://www.wander-lust.nl/cool-glampings-in-the-netherlands/" TargetMode="External"/><Relationship Id="rId4" Type="http://schemas.openxmlformats.org/officeDocument/2006/relationships/hyperlink" Target="https://www.hiswa.nl/en/about-hiswa"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hyperlink" Target="https://static.eurofound.europa.eu/covid19db/cases/NL-2020-12_827.html#:~:text=Updates,after%20it%20came%20into%20effect.&amp;text=The%20BMKB%20has%20been%20extended%20until%2030%20June%202027." TargetMode="External"/><Relationship Id="rId2" Type="http://schemas.openxmlformats.org/officeDocument/2006/relationships/hyperlink" Target="https://www.qredits.com/" TargetMode="Externa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8" Type="http://schemas.openxmlformats.org/officeDocument/2006/relationships/hyperlink" Target="https://www.netwerkplatteland.nl/" TargetMode="External"/><Relationship Id="rId3" Type="http://schemas.openxmlformats.org/officeDocument/2006/relationships/image" Target="../media/image10.png"/><Relationship Id="rId7" Type="http://schemas.openxmlformats.org/officeDocument/2006/relationships/hyperlink" Target="https://www.leaderachterhoek.nl/nieuws/leader-achterhoek-2023-2027-thema-3-versterken-toerisme-recreatie/#:~:text=LEADER%20Achterhoek%202023,De" TargetMode="External"/><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hyperlink" Target="https://ec.europa.eu/enrd/enrd-static/fms/pdf/D4B73A1B-F5FB-2D37-F794-063E0DAB9738.pdf" TargetMode="External"/><Relationship Id="rId11" Type="http://schemas.openxmlformats.org/officeDocument/2006/relationships/image" Target="../media/image14.jpeg"/><Relationship Id="rId5" Type="http://schemas.openxmlformats.org/officeDocument/2006/relationships/hyperlink" Target="https://www.limburg.nl/actueel/nieuws/nieuwsberichten/2024/juni/leader-weerterland-officieel-start/#:~:text=Natuur%20Educatie%20Tuin" TargetMode="External"/><Relationship Id="rId10" Type="http://schemas.openxmlformats.org/officeDocument/2006/relationships/image" Target="../media/image13.svg"/><Relationship Id="rId4" Type="http://schemas.openxmlformats.org/officeDocument/2006/relationships/image" Target="../media/image11.sv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hyperlink" Target="https://www.provincie.drenthe.nl/actueel/nieuwsberichten/2024/mei/regeling-provinciale-leader-projecten/#:~:text=Voor%20een%20project%20kan%20minimaal,000%20aangevraagd%20worden" TargetMode="External"/><Relationship Id="rId12" Type="http://schemas.openxmlformats.org/officeDocument/2006/relationships/image" Target="../media/image18.sv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hyperlink" Target="https://www.snn.nl/zakelijke-subsidies/leader-fryslan-0#:~:text=LEADER%20Frysl%C3%A2n%20wordt%20uitgevoerd%20in,er%20per%20regio%20een%20budget" TargetMode="External"/><Relationship Id="rId11" Type="http://schemas.openxmlformats.org/officeDocument/2006/relationships/image" Target="../media/image17.png"/><Relationship Id="rId5" Type="http://schemas.openxmlformats.org/officeDocument/2006/relationships/hyperlink" Target="https://www.zeeland.nl/subsidie-aanvragen/pop3-leader-projecten#:~:text=LEADER" TargetMode="External"/><Relationship Id="rId10" Type="http://schemas.openxmlformats.org/officeDocument/2006/relationships/image" Target="../media/image14.jpeg"/><Relationship Id="rId4" Type="http://schemas.openxmlformats.org/officeDocument/2006/relationships/image" Target="../media/image11.svg"/><Relationship Id="rId9"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4.png"/><Relationship Id="rId3" Type="http://schemas.openxmlformats.org/officeDocument/2006/relationships/hyperlink" Target="https://www.stimulus.nl/glb-23-27/wp-content/uploads/sites/14/2024/06/Factsheet-GLB-Leader-projecten-Achterhoek.pdf#:~:text=%E2%80%A2%20Subsidiepercentage%3A%2050,Maximale%20projectduur%3A%20uiterlijk%203%20jaar" TargetMode="External"/><Relationship Id="rId7" Type="http://schemas.openxmlformats.org/officeDocument/2006/relationships/image" Target="../media/image17.png"/><Relationship Id="rId12" Type="http://schemas.openxmlformats.org/officeDocument/2006/relationships/hyperlink" Target="https://www.zeeland.nl/subsidie-aanvragen/pop3-leader-projecten#:~:text=LEADER" TargetMode="External"/><Relationship Id="rId2" Type="http://schemas.openxmlformats.org/officeDocument/2006/relationships/notesSlide" Target="../notesSlides/notesSlide3.xml"/><Relationship Id="rId16" Type="http://schemas.openxmlformats.org/officeDocument/2006/relationships/hyperlink" Target="https://www.fryslan.frl/fy/leader" TargetMode="External"/><Relationship Id="rId1" Type="http://schemas.openxmlformats.org/officeDocument/2006/relationships/slideLayout" Target="../slideLayouts/slideLayout42.xml"/><Relationship Id="rId6" Type="http://schemas.openxmlformats.org/officeDocument/2006/relationships/image" Target="../media/image21.svg"/><Relationship Id="rId11" Type="http://schemas.openxmlformats.org/officeDocument/2006/relationships/hyperlink" Target="https://www.neh.gov.ie/service/search/neh-en/116580?query=Climate+Action+Programme" TargetMode="External"/><Relationship Id="rId5" Type="http://schemas.openxmlformats.org/officeDocument/2006/relationships/image" Target="../media/image20.png"/><Relationship Id="rId15" Type="http://schemas.openxmlformats.org/officeDocument/2006/relationships/hyperlink" Target="https://www.snn.nl/zakelijke-subsidies/leader-fryslan-0#:~:text=LEADER%20Frysl%C3%A2n%20wordt%20uitgevoerd%20in,er%20per%20regio%20een%20budget" TargetMode="External"/><Relationship Id="rId10" Type="http://schemas.openxmlformats.org/officeDocument/2006/relationships/image" Target="../media/image23.svg"/><Relationship Id="rId4" Type="http://schemas.openxmlformats.org/officeDocument/2006/relationships/hyperlink" Target="https://www.subsidiebureau-nederland.nl/leader-subsidie/leader-gebieden-per-provincie/leader-zuid-limburg/#:~:text=Projectaanvragen%20die%20bij%20LEADER%20Zuid,een%20bijzondere%20toegevoegde%20waarde%20hebben" TargetMode="External"/><Relationship Id="rId9" Type="http://schemas.openxmlformats.org/officeDocument/2006/relationships/image" Target="../media/image22.png"/><Relationship Id="rId14" Type="http://schemas.openxmlformats.org/officeDocument/2006/relationships/hyperlink" Target="https://www.leaderdrenthe.nl/#:~:text=In%20Drenthe%20zijn%20er%20twee,00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374360" y="2557127"/>
            <a:ext cx="5582642" cy="697353"/>
          </a:xfrm>
        </p:spPr>
        <p:txBody>
          <a:bodyPr/>
          <a:lstStyle/>
          <a:p>
            <a:r>
              <a:rPr lang="en-GB" dirty="0"/>
              <a:t>Modulo 7 </a:t>
            </a:r>
            <a:r>
              <a:rPr lang="en-GB" sz="4000" b="0" dirty="0"/>
              <a:t>(Parte 2)</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374359" y="3251774"/>
            <a:ext cx="5464465" cy="697353"/>
          </a:xfrm>
        </p:spPr>
        <p:txBody>
          <a:bodyPr>
            <a:noAutofit/>
          </a:bodyPr>
          <a:lstStyle/>
          <a:p>
            <a:pPr defTabSz="777514">
              <a:lnSpc>
                <a:spcPct val="100000"/>
              </a:lnSpc>
              <a:spcBef>
                <a:spcPts val="0"/>
              </a:spcBef>
              <a:spcAft>
                <a:spcPts val="600"/>
              </a:spcAft>
              <a:defRPr/>
            </a:pPr>
            <a:r>
              <a:rPr lang="en-US" sz="3200" b="1" dirty="0">
                <a:ln w="6600">
                  <a:solidFill>
                    <a:schemeClr val="accent2"/>
                  </a:solidFill>
                  <a:prstDash val="solid"/>
                </a:ln>
                <a:solidFill>
                  <a:srgbClr val="FFFFFF"/>
                </a:solidFill>
                <a:effectLst>
                  <a:outerShdw dist="38100" dir="2700000" algn="tl" rotWithShape="0">
                    <a:schemeClr val="accent2"/>
                  </a:outerShdw>
                </a:effectLst>
              </a:rPr>
              <a:t>Trovare i fondi adeguati – Opzioni di finanziamento e finanziamento</a:t>
            </a:r>
          </a:p>
          <a:p>
            <a:pPr defTabSz="777514">
              <a:lnSpc>
                <a:spcPct val="100000"/>
              </a:lnSpc>
              <a:spcBef>
                <a:spcPts val="0"/>
              </a:spcBef>
              <a:spcAft>
                <a:spcPts val="600"/>
              </a:spcAft>
              <a:defRPr/>
            </a:pPr>
            <a:r>
              <a:rPr lang="en-GB" sz="2400" i="1" dirty="0"/>
              <a:t>Pianificazione finanziaria e finanziamento </a:t>
            </a:r>
          </a:p>
          <a:p>
            <a:pPr defTabSz="777514">
              <a:lnSpc>
                <a:spcPct val="100000"/>
              </a:lnSpc>
              <a:spcBef>
                <a:spcPts val="0"/>
              </a:spcBef>
              <a:spcAft>
                <a:spcPts val="600"/>
              </a:spcAft>
              <a:defRPr/>
            </a:pPr>
            <a:r>
              <a:rPr lang="en-US" sz="2400" i="1" dirty="0"/>
              <a:t>Paesi Bassi</a:t>
            </a:r>
          </a:p>
          <a:p>
            <a:pPr defTabSz="777514">
              <a:lnSpc>
                <a:spcPct val="100000"/>
              </a:lnSpc>
              <a:spcBef>
                <a:spcPts val="0"/>
              </a:spcBef>
              <a:spcAft>
                <a:spcPts val="600"/>
              </a:spcAft>
              <a:defRPr/>
            </a:pPr>
            <a:endParaRPr lang="en-IE" sz="2400" i="1" dirty="0"/>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a:t>www.epicstays.eu</a:t>
            </a:r>
          </a:p>
        </p:txBody>
      </p:sp>
      <p:pic>
        <p:nvPicPr>
          <p:cNvPr id="9" name="Picture Placeholder 8">
            <a:extLst>
              <a:ext uri="{FF2B5EF4-FFF2-40B4-BE49-F238E27FC236}">
                <a16:creationId xmlns:a16="http://schemas.microsoft.com/office/drawing/2014/main" id="{68700F8F-0DB0-4E35-B8B0-D50A63A1D0FA}"/>
              </a:ext>
            </a:extLst>
          </p:cNvPr>
          <p:cNvPicPr>
            <a:picLocks noGrp="1" noChangeAspect="1"/>
          </p:cNvPicPr>
          <p:nvPr>
            <p:ph type="pic" sz="quarter" idx="19"/>
          </p:nvPr>
        </p:nvPicPr>
        <p:blipFill>
          <a:blip r:embed="rId2"/>
          <a:srcRect l="498" r="498"/>
          <a:stretch>
            <a:fillRect/>
          </a:stretch>
        </p:blipFill>
        <p:spPr/>
      </p:pic>
    </p:spTree>
    <p:extLst>
      <p:ext uri="{BB962C8B-B14F-4D97-AF65-F5344CB8AC3E}">
        <p14:creationId xmlns:p14="http://schemas.microsoft.com/office/powerpoint/2010/main" val="2999767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4589F-9985-B08B-DA67-D12A136CD186}"/>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D064246A-5C7B-5BE6-E053-5C062D7C6FBA}"/>
              </a:ext>
            </a:extLst>
          </p:cNvPr>
          <p:cNvSpPr/>
          <p:nvPr/>
        </p:nvSpPr>
        <p:spPr>
          <a:xfrm>
            <a:off x="900966" y="1464714"/>
            <a:ext cx="10029648" cy="3495345"/>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6A707F7C-37B6-DFD1-C189-433894D0FC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49B25521-B3C0-BA66-883C-3BD8E129ADD0}"/>
              </a:ext>
            </a:extLst>
          </p:cNvPr>
          <p:cNvSpPr txBox="1">
            <a:spLocks/>
          </p:cNvSpPr>
          <p:nvPr/>
        </p:nvSpPr>
        <p:spPr>
          <a:xfrm>
            <a:off x="1564900" y="1730452"/>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IE" sz="2000" b="1" dirty="0">
                <a:solidFill>
                  <a:srgbClr val="E96751"/>
                </a:solidFill>
              </a:rPr>
              <a:t>Suggerimento per la candidatura e la procedura: </a:t>
            </a:r>
            <a:r>
              <a:rPr lang="en-IE" sz="2000" dirty="0">
                <a:solidFill>
                  <a:srgbClr val="494949"/>
                </a:solidFill>
              </a:rPr>
              <a:t>contatta il GAL regionale per presentare la tua idea e verificarne l'idoneità. Prepara un piano di progetto, un bilancio dettagliato e un piano di finanziamento. Le candidature </a:t>
            </a:r>
            <a:r>
              <a:rPr lang="en-US" sz="2000" dirty="0">
                <a:solidFill>
                  <a:srgbClr val="494949"/>
                </a:solidFill>
              </a:rPr>
              <a:t>devono essere presentate tramite il portale online RVO (accedi </a:t>
            </a:r>
            <a:r>
              <a:rPr lang="en-IE" sz="2000" dirty="0">
                <a:solidFill>
                  <a:srgbClr val="494949"/>
                </a:solidFill>
              </a:rPr>
              <a:t>con </a:t>
            </a:r>
            <a:r>
              <a:rPr lang="en-IE" sz="2000" dirty="0" err="1">
                <a:solidFill>
                  <a:srgbClr val="494949"/>
                </a:solidFill>
              </a:rPr>
              <a:t>eHerkenning </a:t>
            </a:r>
            <a:r>
              <a:rPr lang="en-IE" sz="2000" dirty="0">
                <a:solidFill>
                  <a:srgbClr val="494949"/>
                </a:solidFill>
              </a:rPr>
              <a:t>per le aziende o </a:t>
            </a:r>
            <a:r>
              <a:rPr lang="en-IE" sz="2000" dirty="0" err="1">
                <a:solidFill>
                  <a:srgbClr val="494949"/>
                </a:solidFill>
              </a:rPr>
              <a:t>DigiD </a:t>
            </a:r>
            <a:r>
              <a:rPr lang="en-IE" sz="2000" dirty="0">
                <a:solidFill>
                  <a:srgbClr val="494949"/>
                </a:solidFill>
              </a:rPr>
              <a:t>per i privati). Tieni presente le scadenze stagionali: ad esempio</a:t>
            </a:r>
            <a:r>
              <a:rPr lang="en-US" sz="2000" dirty="0">
                <a:solidFill>
                  <a:srgbClr val="494949"/>
                </a:solidFill>
              </a:rPr>
              <a:t>, il GAL della Zelanda esamina le candidature in date fisse (ad esempio, 31 maggio, 30 settembre, ecc.</a:t>
            </a:r>
            <a:r>
              <a:rPr lang="en-IE" sz="2000" dirty="0">
                <a:solidFill>
                  <a:srgbClr val="494949"/>
                </a:solidFill>
              </a:rPr>
              <a:t>). Utilizza i modelli ufficiali (RVO fornisce i formati per il piano di progetto e il bilancio).</a:t>
            </a:r>
          </a:p>
          <a:p>
            <a:pPr marL="342900" indent="-342900">
              <a:spcAft>
                <a:spcPts val="600"/>
              </a:spcAft>
              <a:buFont typeface="Arial" panose="020B0604020202020204" pitchFamily="34" charset="0"/>
              <a:buChar char="•"/>
            </a:pPr>
            <a:r>
              <a:rPr lang="en-US" sz="2000" dirty="0">
                <a:solidFill>
                  <a:srgbClr val="494949"/>
                </a:solidFill>
              </a:rPr>
              <a:t>Oltre a LEADER, alcune province o comuni dispongono di propri fondi di stimolo per il turismo o la sostenibilità (contattare il dipartimento degli affari economici del proprio </a:t>
            </a:r>
            <a:r>
              <a:rPr lang="en-US" sz="2000" dirty="0" err="1">
                <a:solidFill>
                  <a:srgbClr val="494949"/>
                </a:solidFill>
                <a:hlinkClick r:id="rId5">
                  <a:extLst>
                    <a:ext uri="{A12FA001-AC4F-418D-AE19-62706E023703}">
                      <ahyp:hlinkClr xmlns:ahyp="http://schemas.microsoft.com/office/drawing/2018/hyperlinkcolor" val="tx"/>
                    </a:ext>
                  </a:extLst>
                </a:hlinkClick>
              </a:rPr>
              <a:t>Gemeente </a:t>
            </a:r>
            <a:r>
              <a:rPr lang="en-US" sz="2000" dirty="0">
                <a:solidFill>
                  <a:srgbClr val="494949"/>
                </a:solidFill>
              </a:rPr>
              <a:t>(comune) o </a:t>
            </a:r>
            <a:r>
              <a:rPr lang="en-US" sz="2000" dirty="0" err="1">
                <a:solidFill>
                  <a:srgbClr val="494949"/>
                </a:solidFill>
              </a:rPr>
              <a:t>Provincie (provincia)</a:t>
            </a:r>
            <a:r>
              <a:rPr lang="en-US" sz="2000" dirty="0">
                <a:solidFill>
                  <a:srgbClr val="494949"/>
                </a:solidFill>
              </a:rPr>
              <a:t>).</a:t>
            </a:r>
          </a:p>
        </p:txBody>
      </p:sp>
      <p:sp>
        <p:nvSpPr>
          <p:cNvPr id="33" name="Freeform 28">
            <a:extLst>
              <a:ext uri="{FF2B5EF4-FFF2-40B4-BE49-F238E27FC236}">
                <a16:creationId xmlns:a16="http://schemas.microsoft.com/office/drawing/2014/main" id="{C6DF94E7-0259-B4C1-3D79-EE4F3BBECA2A}"/>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9EF25811-B71E-CD76-1F37-FD623BF9D760}"/>
              </a:ext>
            </a:extLst>
          </p:cNvPr>
          <p:cNvSpPr txBox="1">
            <a:spLocks/>
          </p:cNvSpPr>
          <p:nvPr/>
        </p:nvSpPr>
        <p:spPr>
          <a:xfrm>
            <a:off x="367716" y="268899"/>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800" dirty="0"/>
              <a:t>Consulenza gestionale LEADER/GLB</a:t>
            </a:r>
            <a:endParaRPr lang="en-US" sz="2800" dirty="0"/>
          </a:p>
        </p:txBody>
      </p:sp>
      <p:pic>
        <p:nvPicPr>
          <p:cNvPr id="13" name="Graphic 12" descr="Lights On with solid fill">
            <a:extLst>
              <a:ext uri="{FF2B5EF4-FFF2-40B4-BE49-F238E27FC236}">
                <a16:creationId xmlns:a16="http://schemas.microsoft.com/office/drawing/2014/main" id="{0542B3E0-FE63-0132-5B0D-166950315C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7983" y="1789922"/>
            <a:ext cx="608690" cy="608690"/>
          </a:xfrm>
          <a:prstGeom prst="rect">
            <a:avLst/>
          </a:prstGeom>
        </p:spPr>
      </p:pic>
      <p:pic>
        <p:nvPicPr>
          <p:cNvPr id="3" name="Picture 2" descr="Europees project LEADER | Gemeente Middelburg">
            <a:extLst>
              <a:ext uri="{FF2B5EF4-FFF2-40B4-BE49-F238E27FC236}">
                <a16:creationId xmlns:a16="http://schemas.microsoft.com/office/drawing/2014/main" id="{7A2D5741-1ACF-2C48-D7C7-91945115751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8379" t="22621" r="22070" b="23860"/>
          <a:stretch>
            <a:fillRect/>
          </a:stretch>
        </p:blipFill>
        <p:spPr bwMode="auto">
          <a:xfrm>
            <a:off x="8214803" y="85433"/>
            <a:ext cx="3196933" cy="11279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6E34905-0C20-A5DE-C737-3DEDC5BF830B}"/>
              </a:ext>
            </a:extLst>
          </p:cNvPr>
          <p:cNvSpPr txBox="1"/>
          <p:nvPr/>
        </p:nvSpPr>
        <p:spPr>
          <a:xfrm>
            <a:off x="1205311" y="5126880"/>
            <a:ext cx="10206425" cy="1323439"/>
          </a:xfrm>
          <a:prstGeom prst="rect">
            <a:avLst/>
          </a:prstGeom>
          <a:noFill/>
        </p:spPr>
        <p:txBody>
          <a:bodyPr wrap="square">
            <a:spAutoFit/>
          </a:bodyPr>
          <a:lstStyle/>
          <a:p>
            <a:r>
              <a:rPr lang="en-IE" sz="2000" b="1" dirty="0">
                <a:solidFill>
                  <a:srgbClr val="494949"/>
                </a:solidFill>
              </a:rPr>
              <a:t>*Nota sul programma BMKB: </a:t>
            </a:r>
            <a:r>
              <a:rPr lang="en-US" sz="2000" dirty="0">
                <a:solidFill>
                  <a:srgbClr val="494949"/>
                </a:solidFill>
              </a:rPr>
              <a:t>consente alle PMI di ottenere finanziamenti anche quando non dispongono di garanzie sufficienti. È stato concepito per sostenere le aziende con una prospettiva di continuità, ovvero che hanno ragionevoli possibilità di rimanere in attività, ma potrebbero non disporre di garanzie sufficienti per ottenere un prestito. </a:t>
            </a:r>
            <a:r>
              <a:rPr lang="en-IE" sz="2000" dirty="0">
                <a:solidFill>
                  <a:srgbClr val="494949"/>
                </a:solidFill>
              </a:rPr>
              <a:t> </a:t>
            </a:r>
          </a:p>
        </p:txBody>
      </p:sp>
    </p:spTree>
    <p:extLst>
      <p:ext uri="{BB962C8B-B14F-4D97-AF65-F5344CB8AC3E}">
        <p14:creationId xmlns:p14="http://schemas.microsoft.com/office/powerpoint/2010/main" val="441818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51F72-9668-2F03-E30D-7115AF5CE76D}"/>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52F2BCA6-69C6-6BFA-C26F-4E7D18DB6EF3}"/>
              </a:ext>
            </a:extLst>
          </p:cNvPr>
          <p:cNvSpPr/>
          <p:nvPr/>
        </p:nvSpPr>
        <p:spPr>
          <a:xfrm>
            <a:off x="1403062" y="2114186"/>
            <a:ext cx="8998238" cy="2014446"/>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3EA2283C-3519-423A-73FF-DEA11A4AB3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6370D9E8-5485-A286-26E9-1775209B334C}"/>
              </a:ext>
            </a:extLst>
          </p:cNvPr>
          <p:cNvSpPr txBox="1">
            <a:spLocks/>
          </p:cNvSpPr>
          <p:nvPr/>
        </p:nvSpPr>
        <p:spPr>
          <a:xfrm>
            <a:off x="2004266" y="2498780"/>
            <a:ext cx="7720759"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Obiettivo: </a:t>
            </a:r>
            <a:r>
              <a:rPr lang="en-US" sz="2200" dirty="0">
                <a:solidFill>
                  <a:srgbClr val="494949"/>
                </a:solidFill>
              </a:rPr>
              <a:t>dal 2022, </a:t>
            </a:r>
            <a:r>
              <a:rPr lang="en-US" sz="2200" b="1" dirty="0">
                <a:solidFill>
                  <a:srgbClr val="494949"/>
                </a:solidFill>
                <a:hlinkClick r:id="rId5">
                  <a:extLst>
                    <a:ext uri="{A12FA001-AC4F-418D-AE19-62706E023703}">
                      <ahyp:hlinkClr xmlns:ahyp="http://schemas.microsoft.com/office/drawing/2018/hyperlinkcolor" val="tx"/>
                    </a:ext>
                  </a:extLst>
                </a:hlinkClick>
              </a:rPr>
              <a:t>il piano di ripresa e resilienza dei Paesi Bassi </a:t>
            </a:r>
            <a:r>
              <a:rPr lang="en-US" sz="2200" dirty="0">
                <a:solidFill>
                  <a:srgbClr val="494949"/>
                </a:solidFill>
              </a:rPr>
              <a:t>sostiene progetti di turismo sostenibile, transizione verde e resilienza economica. Il</a:t>
            </a:r>
            <a:r>
              <a:rPr lang="en-US" sz="2200" b="1" dirty="0">
                <a:solidFill>
                  <a:srgbClr val="494949"/>
                </a:solidFill>
              </a:rPr>
              <a:t> 55% </a:t>
            </a:r>
            <a:r>
              <a:rPr lang="en-US" sz="2200" dirty="0">
                <a:solidFill>
                  <a:srgbClr val="494949"/>
                </a:solidFill>
              </a:rPr>
              <a:t>del piano sosterrà </a:t>
            </a:r>
            <a:r>
              <a:rPr lang="en-US" sz="2200" b="1" dirty="0">
                <a:solidFill>
                  <a:srgbClr val="494949"/>
                </a:solidFill>
              </a:rPr>
              <a:t>gli obiettivi climatici e </a:t>
            </a:r>
            <a:r>
              <a:rPr lang="en-US" sz="2200" dirty="0">
                <a:solidFill>
                  <a:srgbClr val="494949"/>
                </a:solidFill>
              </a:rPr>
              <a:t>il</a:t>
            </a:r>
            <a:r>
              <a:rPr lang="en-US" sz="2200" b="1" dirty="0">
                <a:solidFill>
                  <a:srgbClr val="494949"/>
                </a:solidFill>
              </a:rPr>
              <a:t> 26% </a:t>
            </a:r>
            <a:r>
              <a:rPr lang="en-US" sz="2200" dirty="0">
                <a:solidFill>
                  <a:srgbClr val="494949"/>
                </a:solidFill>
              </a:rPr>
              <a:t>promuoverà la </a:t>
            </a:r>
            <a:r>
              <a:rPr lang="en-US" sz="2200" b="1" dirty="0">
                <a:solidFill>
                  <a:srgbClr val="494949"/>
                </a:solidFill>
              </a:rPr>
              <a:t>transizione digitale</a:t>
            </a:r>
            <a:r>
              <a:rPr lang="en-US" sz="2200" dirty="0">
                <a:solidFill>
                  <a:srgbClr val="494949"/>
                </a:solidFill>
              </a:rPr>
              <a:t>.</a:t>
            </a:r>
          </a:p>
        </p:txBody>
      </p:sp>
      <p:sp>
        <p:nvSpPr>
          <p:cNvPr id="33" name="Freeform 28">
            <a:extLst>
              <a:ext uri="{FF2B5EF4-FFF2-40B4-BE49-F238E27FC236}">
                <a16:creationId xmlns:a16="http://schemas.microsoft.com/office/drawing/2014/main" id="{3A2F094E-6197-E653-DAF6-90AC15A92DEB}"/>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C5E8A383-15E8-CE56-921F-66811EAD0E4D}"/>
              </a:ext>
            </a:extLst>
          </p:cNvPr>
          <p:cNvSpPr txBox="1">
            <a:spLocks/>
          </p:cNvSpPr>
          <p:nvPr/>
        </p:nvSpPr>
        <p:spPr>
          <a:xfrm>
            <a:off x="1529922"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Il piano di ripresa e resilienza dei Paesi Bassi</a:t>
            </a:r>
            <a:endParaRPr lang="en-US" sz="2400" dirty="0"/>
          </a:p>
        </p:txBody>
      </p:sp>
      <p:pic>
        <p:nvPicPr>
          <p:cNvPr id="32" name="Graphic 31" descr="Target with solid fill">
            <a:extLst>
              <a:ext uri="{FF2B5EF4-FFF2-40B4-BE49-F238E27FC236}">
                <a16:creationId xmlns:a16="http://schemas.microsoft.com/office/drawing/2014/main" id="{3D4660A4-93C7-49C7-A78F-570BD99526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53722" y="2461650"/>
            <a:ext cx="633914" cy="633914"/>
          </a:xfrm>
          <a:prstGeom prst="rect">
            <a:avLst/>
          </a:prstGeom>
        </p:spPr>
      </p:pic>
      <p:grpSp>
        <p:nvGrpSpPr>
          <p:cNvPr id="2" name="Group 1">
            <a:extLst>
              <a:ext uri="{FF2B5EF4-FFF2-40B4-BE49-F238E27FC236}">
                <a16:creationId xmlns:a16="http://schemas.microsoft.com/office/drawing/2014/main" id="{95F03288-9FA7-B31D-A28E-DEED4937E232}"/>
              </a:ext>
            </a:extLst>
          </p:cNvPr>
          <p:cNvGrpSpPr/>
          <p:nvPr/>
        </p:nvGrpSpPr>
        <p:grpSpPr>
          <a:xfrm>
            <a:off x="274432" y="85433"/>
            <a:ext cx="1047896" cy="1049846"/>
            <a:chOff x="1016000" y="1137920"/>
            <a:chExt cx="1016000" cy="1016000"/>
          </a:xfrm>
        </p:grpSpPr>
        <p:sp>
          <p:nvSpPr>
            <p:cNvPr id="4" name="Oval 3">
              <a:extLst>
                <a:ext uri="{FF2B5EF4-FFF2-40B4-BE49-F238E27FC236}">
                  <a16:creationId xmlns:a16="http://schemas.microsoft.com/office/drawing/2014/main" id="{BE9702B4-F8D2-F980-7215-1ED136629E2A}"/>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3AA9C764-878B-F8AB-16EA-94D957FB2F2A}"/>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pic>
        <p:nvPicPr>
          <p:cNvPr id="6" name="Picture 5">
            <a:extLst>
              <a:ext uri="{FF2B5EF4-FFF2-40B4-BE49-F238E27FC236}">
                <a16:creationId xmlns:a16="http://schemas.microsoft.com/office/drawing/2014/main" id="{4263CF4E-B738-88CC-C654-EE554897C863}"/>
              </a:ext>
            </a:extLst>
          </p:cNvPr>
          <p:cNvPicPr>
            <a:picLocks noChangeAspect="1"/>
          </p:cNvPicPr>
          <p:nvPr/>
        </p:nvPicPr>
        <p:blipFill>
          <a:blip r:embed="rId8"/>
          <a:stretch>
            <a:fillRect/>
          </a:stretch>
        </p:blipFill>
        <p:spPr>
          <a:xfrm>
            <a:off x="1978868" y="4422034"/>
            <a:ext cx="850589" cy="846711"/>
          </a:xfrm>
          <a:prstGeom prst="rect">
            <a:avLst/>
          </a:prstGeom>
        </p:spPr>
      </p:pic>
      <p:sp>
        <p:nvSpPr>
          <p:cNvPr id="12" name="TextBox 11">
            <a:extLst>
              <a:ext uri="{FF2B5EF4-FFF2-40B4-BE49-F238E27FC236}">
                <a16:creationId xmlns:a16="http://schemas.microsoft.com/office/drawing/2014/main" id="{885670AC-0CBB-4788-CE9A-2B685B151471}"/>
              </a:ext>
            </a:extLst>
          </p:cNvPr>
          <p:cNvSpPr txBox="1"/>
          <p:nvPr/>
        </p:nvSpPr>
        <p:spPr>
          <a:xfrm>
            <a:off x="2942613" y="4322198"/>
            <a:ext cx="9355736" cy="2031325"/>
          </a:xfrm>
          <a:prstGeom prst="rect">
            <a:avLst/>
          </a:prstGeom>
          <a:noFill/>
        </p:spPr>
        <p:txBody>
          <a:bodyPr wrap="square" rtlCol="0">
            <a:spAutoFit/>
          </a:bodyPr>
          <a:lstStyle/>
          <a:p>
            <a:r>
              <a:rPr lang="en-US" b="1" i="1" dirty="0">
                <a:solidFill>
                  <a:srgbClr val="494949"/>
                </a:solidFill>
                <a:latin typeface="Google Sans"/>
              </a:rPr>
              <a:t>Letture consigliate</a:t>
            </a:r>
            <a:endParaRPr lang="en-US" b="1" i="1" dirty="0">
              <a:solidFill>
                <a:srgbClr val="494949"/>
              </a:solidFill>
              <a:latin typeface="Google Sans"/>
              <a:hlinkClick r:id="rId9">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IE" dirty="0">
                <a:solidFill>
                  <a:srgbClr val="00B0F0"/>
                </a:solidFill>
                <a:latin typeface="__ROsans_ca772e"/>
                <a:hlinkClick r:id="rId10">
                  <a:extLst>
                    <a:ext uri="{A12FA001-AC4F-418D-AE19-62706E023703}">
                      <ahyp:hlinkClr xmlns:ahyp="http://schemas.microsoft.com/office/drawing/2018/hyperlinkcolor" val="tx"/>
                    </a:ext>
                  </a:extLst>
                </a:hlinkClick>
              </a:rPr>
              <a:t>Progetti di attuazione LEADER Zeeland</a:t>
            </a:r>
            <a:endParaRPr lang="en-IE" dirty="0">
              <a:solidFill>
                <a:srgbClr val="00B0F0"/>
              </a:solidFill>
              <a:latin typeface="__ROsans_ca772e"/>
            </a:endParaRPr>
          </a:p>
          <a:p>
            <a:pPr marL="285750" indent="-285750">
              <a:buFont typeface="Arial" panose="020B0604020202020204" pitchFamily="34" charset="0"/>
              <a:buChar char="•"/>
            </a:pPr>
            <a:r>
              <a:rPr lang="en-US" dirty="0">
                <a:solidFill>
                  <a:srgbClr val="00B0F0"/>
                </a:solidFill>
                <a:hlinkClick r:id="rId11">
                  <a:extLst>
                    <a:ext uri="{A12FA001-AC4F-418D-AE19-62706E023703}">
                      <ahyp:hlinkClr xmlns:ahyp="http://schemas.microsoft.com/office/drawing/2018/hyperlinkcolor" val="tx"/>
                    </a:ext>
                  </a:extLst>
                </a:hlinkClick>
              </a:rPr>
              <a:t>Programma di incentivazione per il tempo libero e il turismo </a:t>
            </a:r>
            <a:r>
              <a:rPr lang="en-US" dirty="0" err="1">
                <a:solidFill>
                  <a:srgbClr val="00B0F0"/>
                </a:solidFill>
                <a:hlinkClick r:id="rId11">
                  <a:extLst>
                    <a:ext uri="{A12FA001-AC4F-418D-AE19-62706E023703}">
                      <ahyp:hlinkClr xmlns:ahyp="http://schemas.microsoft.com/office/drawing/2018/hyperlinkcolor" val="tx"/>
                    </a:ext>
                  </a:extLst>
                </a:hlinkClick>
              </a:rPr>
              <a:t>della provincia di Fryslan</a:t>
            </a:r>
            <a:endParaRPr lang="en-US" dirty="0">
              <a:solidFill>
                <a:srgbClr val="00B0F0"/>
              </a:solidFill>
              <a:hlinkClick r:id="rId12">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dirty="0">
                <a:solidFill>
                  <a:srgbClr val="00B0F0"/>
                </a:solidFill>
                <a:hlinkClick r:id="rId12">
                  <a:extLst>
                    <a:ext uri="{A12FA001-AC4F-418D-AE19-62706E023703}">
                      <ahyp:hlinkClr xmlns:ahyp="http://schemas.microsoft.com/office/drawing/2018/hyperlinkcolor" val="tx"/>
                    </a:ext>
                  </a:extLst>
                </a:hlinkClick>
              </a:rPr>
              <a:t>Modifiche fiscali olandesi verso la sostenibilità: una panoramica</a:t>
            </a:r>
            <a:endParaRPr lang="en-US" dirty="0">
              <a:solidFill>
                <a:srgbClr val="00B0F0"/>
              </a:solidFill>
            </a:endParaRPr>
          </a:p>
          <a:p>
            <a:pPr marL="285750" indent="-285750">
              <a:buFont typeface="Arial" panose="020B0604020202020204" pitchFamily="34" charset="0"/>
              <a:buChar char="•"/>
            </a:pPr>
            <a:r>
              <a:rPr lang="en-US" dirty="0">
                <a:solidFill>
                  <a:srgbClr val="00B0F0"/>
                </a:solidFill>
                <a:hlinkClick r:id="rId13">
                  <a:extLst>
                    <a:ext uri="{A12FA001-AC4F-418D-AE19-62706E023703}">
                      <ahyp:hlinkClr xmlns:ahyp="http://schemas.microsoft.com/office/drawing/2018/hyperlinkcolor" val="tx"/>
                    </a:ext>
                  </a:extLst>
                </a:hlinkClick>
              </a:rPr>
              <a:t>Fondi per le PMI turistiche per migliorare la sostenibilità e la digitalizzazione delle strutture ricettive</a:t>
            </a:r>
            <a:endParaRPr lang="en-US" dirty="0">
              <a:solidFill>
                <a:srgbClr val="00B0F0"/>
              </a:solidFill>
            </a:endParaRPr>
          </a:p>
          <a:p>
            <a:endParaRPr lang="en-IE" dirty="0">
              <a:solidFill>
                <a:srgbClr val="459597"/>
              </a:solidFill>
            </a:endParaRPr>
          </a:p>
        </p:txBody>
      </p:sp>
      <p:pic>
        <p:nvPicPr>
          <p:cNvPr id="13" name="Picture 12" descr="A house in the woods&#10;&#10;AI-generated content may be incorrect.">
            <a:extLst>
              <a:ext uri="{FF2B5EF4-FFF2-40B4-BE49-F238E27FC236}">
                <a16:creationId xmlns:a16="http://schemas.microsoft.com/office/drawing/2014/main" id="{9AC56592-2F0E-DBE1-EBF0-36E9D0705DC4}"/>
              </a:ext>
            </a:extLst>
          </p:cNvPr>
          <p:cNvPicPr>
            <a:picLocks noChangeAspect="1"/>
          </p:cNvPicPr>
          <p:nvPr/>
        </p:nvPicPr>
        <p:blipFill>
          <a:blip r:embed="rId14"/>
          <a:srcRect l="3061" t="10858" r="9094"/>
          <a:stretch>
            <a:fillRect/>
          </a:stretch>
        </p:blipFill>
        <p:spPr>
          <a:xfrm>
            <a:off x="8357198" y="263037"/>
            <a:ext cx="3168944" cy="2143812"/>
          </a:xfrm>
          <a:prstGeom prst="ellipse">
            <a:avLst/>
          </a:prstGeom>
        </p:spPr>
      </p:pic>
    </p:spTree>
    <p:extLst>
      <p:ext uri="{BB962C8B-B14F-4D97-AF65-F5344CB8AC3E}">
        <p14:creationId xmlns:p14="http://schemas.microsoft.com/office/powerpoint/2010/main" val="1303664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502A0-6C17-B450-201B-B724862C46CB}"/>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26AEBF3B-A3F7-2D77-93B3-12A0E7041729}"/>
              </a:ext>
            </a:extLst>
          </p:cNvPr>
          <p:cNvSpPr/>
          <p:nvPr/>
        </p:nvSpPr>
        <p:spPr>
          <a:xfrm>
            <a:off x="1421185" y="1276643"/>
            <a:ext cx="10029648" cy="214381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Alternate Process 6">
            <a:extLst>
              <a:ext uri="{FF2B5EF4-FFF2-40B4-BE49-F238E27FC236}">
                <a16:creationId xmlns:a16="http://schemas.microsoft.com/office/drawing/2014/main" id="{D2996C0D-56E9-9974-7DDC-F29CDFB7908C}"/>
              </a:ext>
            </a:extLst>
          </p:cNvPr>
          <p:cNvSpPr/>
          <p:nvPr/>
        </p:nvSpPr>
        <p:spPr>
          <a:xfrm>
            <a:off x="1270567" y="3573764"/>
            <a:ext cx="10180266" cy="3021199"/>
          </a:xfrm>
          <a:prstGeom prst="flowChartAlternateProcess">
            <a:avLst/>
          </a:prstGeom>
          <a:solidFill>
            <a:schemeClr val="bg1"/>
          </a:solidFill>
          <a:ln w="38100">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5">
            <a:extLst>
              <a:ext uri="{FF2B5EF4-FFF2-40B4-BE49-F238E27FC236}">
                <a16:creationId xmlns:a16="http://schemas.microsoft.com/office/drawing/2014/main" id="{5D35821C-B039-3098-2FEF-F23F5DF4A974}"/>
              </a:ext>
            </a:extLst>
          </p:cNvPr>
          <p:cNvSpPr txBox="1">
            <a:spLocks/>
          </p:cNvSpPr>
          <p:nvPr/>
        </p:nvSpPr>
        <p:spPr>
          <a:xfrm>
            <a:off x="2031801" y="3846040"/>
            <a:ext cx="9283899" cy="284083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000" b="1" dirty="0">
                <a:solidFill>
                  <a:srgbClr val="494949"/>
                </a:solidFill>
              </a:rPr>
              <a:t>Esempi: </a:t>
            </a:r>
          </a:p>
          <a:p>
            <a:pPr marL="0" indent="0">
              <a:spcBef>
                <a:spcPts val="0"/>
              </a:spcBef>
              <a:spcAft>
                <a:spcPts val="600"/>
              </a:spcAft>
              <a:buNone/>
            </a:pPr>
            <a:r>
              <a:rPr lang="en-IE" sz="2000" b="1" dirty="0">
                <a:solidFill>
                  <a:srgbClr val="494949"/>
                </a:solidFill>
              </a:rPr>
              <a:t>La Frisia </a:t>
            </a:r>
            <a:r>
              <a:rPr lang="en-IE" sz="2000" dirty="0">
                <a:solidFill>
                  <a:srgbClr val="494949"/>
                </a:solidFill>
              </a:rPr>
              <a:t>gestisce un programma </a:t>
            </a:r>
            <a:r>
              <a:rPr lang="en-IE" sz="2000" b="1" dirty="0">
                <a:solidFill>
                  <a:srgbClr val="494949"/>
                </a:solidFill>
              </a:rPr>
              <a:t>denominato "</a:t>
            </a:r>
            <a:r>
              <a:rPr lang="en-IE" sz="2000" b="1" dirty="0" err="1">
                <a:solidFill>
                  <a:srgbClr val="494949"/>
                </a:solidFill>
                <a:hlinkClick r:id="rId3">
                  <a:extLst>
                    <a:ext uri="{A12FA001-AC4F-418D-AE19-62706E023703}">
                      <ahyp:hlinkClr xmlns:ahyp="http://schemas.microsoft.com/office/drawing/2018/hyperlinkcolor" val="tx"/>
                    </a:ext>
                  </a:extLst>
                </a:hlinkClick>
              </a:rPr>
              <a:t>Stimulering Recreatie en Toerisme</a:t>
            </a:r>
            <a:r>
              <a:rPr lang="en-IE" sz="2000" b="1" dirty="0">
                <a:solidFill>
                  <a:srgbClr val="494949"/>
                </a:solidFill>
              </a:rPr>
              <a:t>" </a:t>
            </a:r>
            <a:r>
              <a:rPr lang="en-IE" sz="2000" dirty="0">
                <a:solidFill>
                  <a:srgbClr val="494949"/>
                </a:solidFill>
              </a:rPr>
              <a:t>per migliorare le strutture turistiche. </a:t>
            </a:r>
          </a:p>
          <a:p>
            <a:pPr marL="0" indent="0">
              <a:spcBef>
                <a:spcPts val="0"/>
              </a:spcBef>
              <a:spcAft>
                <a:spcPts val="600"/>
              </a:spcAft>
              <a:buNone/>
            </a:pPr>
            <a:r>
              <a:rPr lang="en-IE" sz="2000" b="1" dirty="0">
                <a:solidFill>
                  <a:srgbClr val="494949"/>
                </a:solidFill>
              </a:rPr>
              <a:t>La provincia dell'Olanda Settentrionale </a:t>
            </a:r>
            <a:r>
              <a:rPr lang="en-IE" sz="2000" dirty="0">
                <a:solidFill>
                  <a:srgbClr val="494949"/>
                </a:solidFill>
              </a:rPr>
              <a:t>ha adottato un programma denominato "</a:t>
            </a:r>
            <a:r>
              <a:rPr lang="en-IE" sz="2000" b="1" dirty="0" err="1">
                <a:solidFill>
                  <a:srgbClr val="494949"/>
                </a:solidFill>
                <a:hlinkClick r:id="rId4">
                  <a:extLst>
                    <a:ext uri="{A12FA001-AC4F-418D-AE19-62706E023703}">
                      <ahyp:hlinkClr xmlns:ahyp="http://schemas.microsoft.com/office/drawing/2018/hyperlinkcolor" val="tx"/>
                    </a:ext>
                  </a:extLst>
                </a:hlinkClick>
              </a:rPr>
              <a:t>Revitalisering </a:t>
            </a:r>
            <a:r>
              <a:rPr lang="en-IE" sz="2000" dirty="0">
                <a:solidFill>
                  <a:srgbClr val="494949"/>
                </a:solidFill>
              </a:rPr>
              <a:t>verblijfsector": </a:t>
            </a:r>
            <a:r>
              <a:rPr lang="en-IE" sz="2000" b="1" dirty="0">
                <a:solidFill>
                  <a:srgbClr val="494949"/>
                </a:solidFill>
              </a:rPr>
              <a:t>sovvenzione del 50% (max 12.500 €) </a:t>
            </a:r>
            <a:r>
              <a:rPr lang="en-IE" sz="2000" dirty="0">
                <a:solidFill>
                  <a:srgbClr val="494949"/>
                </a:solidFill>
              </a:rPr>
              <a:t>per consulenze o pianificazione relative alla qualità e alla sostenibilità dei parchi. </a:t>
            </a:r>
            <a:r>
              <a:rPr lang="en-US" sz="2000" dirty="0">
                <a:solidFill>
                  <a:srgbClr val="494949"/>
                </a:solidFill>
              </a:rPr>
              <a:t>Il complesso deve disporre di almeno 40 piazzole o cottage. </a:t>
            </a:r>
            <a:r>
              <a:rPr lang="en-IE" sz="2000" dirty="0">
                <a:solidFill>
                  <a:srgbClr val="494949"/>
                </a:solidFill>
              </a:rPr>
              <a:t>Tali sovvenzioni coprono studi di fattibilità, piani di sostenibilità o piccoli miglioramenti.</a:t>
            </a:r>
            <a:endParaRPr lang="en-IE" sz="2000" b="1" dirty="0">
              <a:solidFill>
                <a:srgbClr val="494949"/>
              </a:solidFill>
            </a:endParaRPr>
          </a:p>
          <a:p>
            <a:pPr marL="0" indent="0">
              <a:spcBef>
                <a:spcPts val="0"/>
              </a:spcBef>
              <a:spcAft>
                <a:spcPts val="600"/>
              </a:spcAft>
              <a:buNone/>
            </a:pPr>
            <a:r>
              <a:rPr lang="en-IE" sz="2000" b="1" dirty="0">
                <a:solidFill>
                  <a:srgbClr val="494949"/>
                </a:solidFill>
              </a:rPr>
              <a:t>Suggerimento: </a:t>
            </a:r>
            <a:r>
              <a:rPr lang="en-US" sz="2000" dirty="0">
                <a:solidFill>
                  <a:srgbClr val="494949"/>
                </a:solidFill>
              </a:rPr>
              <a:t>tenete d'occhio il database delle sovvenzioni dell'RVO o siti come </a:t>
            </a:r>
            <a:r>
              <a:rPr lang="en-US" sz="2000" dirty="0" err="1">
                <a:solidFill>
                  <a:srgbClr val="494949"/>
                </a:solidFill>
                <a:hlinkClick r:id="rId5">
                  <a:extLst>
                    <a:ext uri="{A12FA001-AC4F-418D-AE19-62706E023703}">
                      <ahyp:hlinkClr xmlns:ahyp="http://schemas.microsoft.com/office/drawing/2018/hyperlinkcolor" val="tx"/>
                    </a:ext>
                  </a:extLst>
                </a:hlinkClick>
              </a:rPr>
              <a:t>Ondernemersplein </a:t>
            </a:r>
            <a:r>
              <a:rPr lang="en-US" sz="2000" dirty="0">
                <a:solidFill>
                  <a:srgbClr val="494949"/>
                </a:solidFill>
              </a:rPr>
              <a:t>per gli aggiornamenti. </a:t>
            </a:r>
          </a:p>
          <a:p>
            <a:pPr marL="0" indent="0">
              <a:spcBef>
                <a:spcPts val="0"/>
              </a:spcBef>
              <a:buNone/>
            </a:pPr>
            <a:endParaRPr lang="en-US" sz="2000" dirty="0">
              <a:solidFill>
                <a:schemeClr val="bg1"/>
              </a:solidFill>
            </a:endParaRPr>
          </a:p>
        </p:txBody>
      </p:sp>
      <p:sp>
        <p:nvSpPr>
          <p:cNvPr id="9" name="Text Placeholder 5">
            <a:extLst>
              <a:ext uri="{FF2B5EF4-FFF2-40B4-BE49-F238E27FC236}">
                <a16:creationId xmlns:a16="http://schemas.microsoft.com/office/drawing/2014/main" id="{9E799C10-431F-1B36-7102-46B522712ABE}"/>
              </a:ext>
            </a:extLst>
          </p:cNvPr>
          <p:cNvSpPr txBox="1">
            <a:spLocks/>
          </p:cNvSpPr>
          <p:nvPr/>
        </p:nvSpPr>
        <p:spPr>
          <a:xfrm>
            <a:off x="2022389" y="1444417"/>
            <a:ext cx="949497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dirty="0">
                <a:solidFill>
                  <a:srgbClr val="E96751"/>
                </a:solidFill>
              </a:rPr>
              <a:t>Obiettivo: </a:t>
            </a:r>
            <a:r>
              <a:rPr lang="en-IE" sz="2000" b="1" dirty="0">
                <a:solidFill>
                  <a:srgbClr val="494949"/>
                </a:solidFill>
              </a:rPr>
              <a:t>programmi specifici per il turismo: </a:t>
            </a:r>
            <a:r>
              <a:rPr lang="en-IE" sz="2000" dirty="0">
                <a:solidFill>
                  <a:srgbClr val="494949"/>
                </a:solidFill>
              </a:rPr>
              <a:t>molte province offrono fondi specifici per il turismo, spesso a livello regionale. </a:t>
            </a:r>
            <a:r>
              <a:rPr lang="en-US" sz="2000" dirty="0">
                <a:solidFill>
                  <a:srgbClr val="494949"/>
                </a:solidFill>
              </a:rPr>
              <a:t>Questi fondi stimolano la competitività locale (nuove attrazioni, miglior marketing, formazione). I programmi variano, ma i finanziamenti sono spesso simili (ad esempio, sovvenzioni di importo pari a cinque cifre). In genere sono destinati alle imprese turistiche esistenti o agli enti locali. Potrebbero essere richiesti una dimensione minima o una partnership con un comune. Controllate i siti provinciali. </a:t>
            </a:r>
          </a:p>
          <a:p>
            <a:pPr marL="104775" indent="0">
              <a:spcBef>
                <a:spcPts val="600"/>
              </a:spcBef>
            </a:pPr>
            <a:endParaRPr lang="en-US" sz="2000" dirty="0">
              <a:solidFill>
                <a:srgbClr val="494949"/>
              </a:solidFill>
            </a:endParaRPr>
          </a:p>
        </p:txBody>
      </p:sp>
      <p:cxnSp>
        <p:nvCxnSpPr>
          <p:cNvPr id="15" name="Connector: Elbow 14">
            <a:extLst>
              <a:ext uri="{FF2B5EF4-FFF2-40B4-BE49-F238E27FC236}">
                <a16:creationId xmlns:a16="http://schemas.microsoft.com/office/drawing/2014/main" id="{7368DBCE-278D-B1F3-081A-18894C6139B2}"/>
              </a:ext>
            </a:extLst>
          </p:cNvPr>
          <p:cNvCxnSpPr>
            <a:cxnSpLocks/>
            <a:stCxn id="7" idx="1"/>
            <a:endCxn id="11" idx="1"/>
          </p:cNvCxnSpPr>
          <p:nvPr/>
        </p:nvCxnSpPr>
        <p:spPr>
          <a:xfrm rot="10800000" flipH="1">
            <a:off x="1270567" y="2348550"/>
            <a:ext cx="150618" cy="2735815"/>
          </a:xfrm>
          <a:prstGeom prst="bentConnector3">
            <a:avLst>
              <a:gd name="adj1" fmla="val -151775"/>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4216EC7F-273E-71A2-9ACA-4271EC748DC8}"/>
              </a:ext>
            </a:extLst>
          </p:cNvPr>
          <p:cNvSpPr/>
          <p:nvPr/>
        </p:nvSpPr>
        <p:spPr>
          <a:xfrm>
            <a:off x="-15513" y="109727"/>
            <a:ext cx="7763349"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CA0CD9DB-A20D-3FF7-CC1A-107208C26C3A}"/>
              </a:ext>
            </a:extLst>
          </p:cNvPr>
          <p:cNvSpPr txBox="1">
            <a:spLocks/>
          </p:cNvSpPr>
          <p:nvPr/>
        </p:nvSpPr>
        <p:spPr>
          <a:xfrm>
            <a:off x="1438748"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Programmi specifici per il turismo</a:t>
            </a:r>
            <a:endParaRPr lang="en-US" sz="2400" i="1" dirty="0"/>
          </a:p>
        </p:txBody>
      </p:sp>
      <p:pic>
        <p:nvPicPr>
          <p:cNvPr id="32" name="Graphic 31" descr="Target with solid fill">
            <a:extLst>
              <a:ext uri="{FF2B5EF4-FFF2-40B4-BE49-F238E27FC236}">
                <a16:creationId xmlns:a16="http://schemas.microsoft.com/office/drawing/2014/main" id="{70D7D7D9-6199-8D47-3AB8-EFDEAB3FC2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02661" y="1368853"/>
            <a:ext cx="633914" cy="633914"/>
          </a:xfrm>
          <a:prstGeom prst="rect">
            <a:avLst/>
          </a:prstGeom>
        </p:spPr>
      </p:pic>
      <p:grpSp>
        <p:nvGrpSpPr>
          <p:cNvPr id="12" name="Group 11">
            <a:extLst>
              <a:ext uri="{FF2B5EF4-FFF2-40B4-BE49-F238E27FC236}">
                <a16:creationId xmlns:a16="http://schemas.microsoft.com/office/drawing/2014/main" id="{1D9CC42A-E964-BAB8-E787-4B96CA5E088B}"/>
              </a:ext>
            </a:extLst>
          </p:cNvPr>
          <p:cNvGrpSpPr/>
          <p:nvPr/>
        </p:nvGrpSpPr>
        <p:grpSpPr>
          <a:xfrm>
            <a:off x="274432" y="85433"/>
            <a:ext cx="1047896" cy="1049846"/>
            <a:chOff x="1016000" y="1137920"/>
            <a:chExt cx="1016000" cy="1016000"/>
          </a:xfrm>
        </p:grpSpPr>
        <p:sp>
          <p:nvSpPr>
            <p:cNvPr id="14" name="Oval 13">
              <a:extLst>
                <a:ext uri="{FF2B5EF4-FFF2-40B4-BE49-F238E27FC236}">
                  <a16:creationId xmlns:a16="http://schemas.microsoft.com/office/drawing/2014/main" id="{BE96D1EE-99AD-DB5B-4B66-21AB2D851950}"/>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FF6E07B1-99DD-E25E-18F8-79179AB498D8}"/>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pic>
        <p:nvPicPr>
          <p:cNvPr id="27" name="Graphic 26" descr="Excellent with solid fill">
            <a:extLst>
              <a:ext uri="{FF2B5EF4-FFF2-40B4-BE49-F238E27FC236}">
                <a16:creationId xmlns:a16="http://schemas.microsoft.com/office/drawing/2014/main" id="{FAD7040C-0599-7BFD-944F-7E0E21A8DC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87202" y="3632573"/>
            <a:ext cx="749373" cy="749373"/>
          </a:xfrm>
          <a:prstGeom prst="rect">
            <a:avLst/>
          </a:prstGeom>
        </p:spPr>
      </p:pic>
      <p:pic>
        <p:nvPicPr>
          <p:cNvPr id="31" name="Graphic 30" descr="Lights On with solid fill">
            <a:extLst>
              <a:ext uri="{FF2B5EF4-FFF2-40B4-BE49-F238E27FC236}">
                <a16:creationId xmlns:a16="http://schemas.microsoft.com/office/drawing/2014/main" id="{30C38DF5-BB4D-FE54-72C1-AEE32BB133E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57543" y="5850536"/>
            <a:ext cx="608690" cy="608690"/>
          </a:xfrm>
          <a:prstGeom prst="rect">
            <a:avLst/>
          </a:prstGeom>
        </p:spPr>
      </p:pic>
    </p:spTree>
    <p:extLst>
      <p:ext uri="{BB962C8B-B14F-4D97-AF65-F5344CB8AC3E}">
        <p14:creationId xmlns:p14="http://schemas.microsoft.com/office/powerpoint/2010/main" val="4287847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7E7B3-C471-7685-DB6F-DAF2E2B16A7C}"/>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2C96B0E8-C0DE-96F8-B5E7-70C15AF84510}"/>
              </a:ext>
            </a:extLst>
          </p:cNvPr>
          <p:cNvSpPr/>
          <p:nvPr/>
        </p:nvSpPr>
        <p:spPr>
          <a:xfrm>
            <a:off x="1225518" y="1303356"/>
            <a:ext cx="10029647" cy="232859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BA21803F-AEE9-2E9F-68E7-AE79788EC39A}"/>
              </a:ext>
            </a:extLst>
          </p:cNvPr>
          <p:cNvSpPr txBox="1">
            <a:spLocks/>
          </p:cNvSpPr>
          <p:nvPr/>
        </p:nvSpPr>
        <p:spPr>
          <a:xfrm>
            <a:off x="1512183" y="1493406"/>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sz="2000" b="1" dirty="0">
                <a:solidFill>
                  <a:srgbClr val="E96751"/>
                </a:solidFill>
              </a:rPr>
              <a:t>Obiettivo: </a:t>
            </a:r>
            <a:r>
              <a:rPr lang="en-US" sz="2000" dirty="0">
                <a:solidFill>
                  <a:srgbClr val="494949"/>
                </a:solidFill>
              </a:rPr>
              <a:t>le start-up e le imprese tecnologiche dispongono di risorse aggiuntive. Le sovvenzioni all'innovazione consentono di realizzare prototipi o esplorare nuove idee senza incorrere in rischi significativi. </a:t>
            </a:r>
          </a:p>
          <a:p>
            <a:pPr marL="447675" indent="0"/>
            <a:r>
              <a:rPr lang="en-US" sz="2000" b="1" dirty="0">
                <a:solidFill>
                  <a:srgbClr val="EC7C69"/>
                </a:solidFill>
              </a:rPr>
              <a:t>Ad esempio</a:t>
            </a:r>
            <a:r>
              <a:rPr lang="en-US" sz="2000" dirty="0">
                <a:solidFill>
                  <a:srgbClr val="494949"/>
                </a:solidFill>
              </a:rPr>
              <a:t>, una start-up che si occupa di mini-case potrebbe utilizzare un voucher per testare un'app di prenotazione, quindi un </a:t>
            </a:r>
            <a:r>
              <a:rPr lang="en-US" sz="2000" dirty="0" err="1">
                <a:solidFill>
                  <a:srgbClr val="494949"/>
                </a:solidFill>
              </a:rPr>
              <a:t>innovatiebijdrage </a:t>
            </a:r>
            <a:r>
              <a:rPr lang="en-US" sz="2000" dirty="0">
                <a:solidFill>
                  <a:srgbClr val="494949"/>
                </a:solidFill>
              </a:rPr>
              <a:t>per costruire un prototipo, condividendo i costi con i partner.</a:t>
            </a:r>
          </a:p>
        </p:txBody>
      </p:sp>
      <p:sp>
        <p:nvSpPr>
          <p:cNvPr id="33" name="Freeform 28">
            <a:extLst>
              <a:ext uri="{FF2B5EF4-FFF2-40B4-BE49-F238E27FC236}">
                <a16:creationId xmlns:a16="http://schemas.microsoft.com/office/drawing/2014/main" id="{2642F097-4F36-BD63-C9E1-B46A801130C9}"/>
              </a:ext>
            </a:extLst>
          </p:cNvPr>
          <p:cNvSpPr/>
          <p:nvPr/>
        </p:nvSpPr>
        <p:spPr>
          <a:xfrm>
            <a:off x="-15513" y="109727"/>
            <a:ext cx="8026038"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F4815E3-4359-AD54-4642-1CA768A7DB9A}"/>
              </a:ext>
            </a:extLst>
          </p:cNvPr>
          <p:cNvSpPr txBox="1">
            <a:spLocks/>
          </p:cNvSpPr>
          <p:nvPr/>
        </p:nvSpPr>
        <p:spPr>
          <a:xfrm>
            <a:off x="1512183" y="263037"/>
            <a:ext cx="615544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Finanziamenti privati e sostegno dell'industria</a:t>
            </a:r>
          </a:p>
        </p:txBody>
      </p:sp>
      <p:sp>
        <p:nvSpPr>
          <p:cNvPr id="2" name="Flowchart: Alternate Process 1">
            <a:extLst>
              <a:ext uri="{FF2B5EF4-FFF2-40B4-BE49-F238E27FC236}">
                <a16:creationId xmlns:a16="http://schemas.microsoft.com/office/drawing/2014/main" id="{B9123199-18FB-12E4-E9E4-D5D673D61B9C}"/>
              </a:ext>
            </a:extLst>
          </p:cNvPr>
          <p:cNvSpPr/>
          <p:nvPr/>
        </p:nvSpPr>
        <p:spPr>
          <a:xfrm>
            <a:off x="1289583" y="3807674"/>
            <a:ext cx="10029647" cy="197341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A300D929-9255-69BC-6D0C-E59C9DE12D8C}"/>
              </a:ext>
            </a:extLst>
          </p:cNvPr>
          <p:cNvSpPr txBox="1">
            <a:spLocks/>
          </p:cNvSpPr>
          <p:nvPr/>
        </p:nvSpPr>
        <p:spPr>
          <a:xfrm>
            <a:off x="2069960" y="3875752"/>
            <a:ext cx="89439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sz="2000" b="1" dirty="0">
                <a:solidFill>
                  <a:srgbClr val="494949"/>
                </a:solidFill>
              </a:rPr>
              <a:t>Esempio: </a:t>
            </a:r>
            <a:r>
              <a:rPr lang="en-US" sz="2000" b="1" dirty="0">
                <a:solidFill>
                  <a:srgbClr val="494949"/>
                </a:solidFill>
                <a:hlinkClick r:id="rId3">
                  <a:extLst>
                    <a:ext uri="{A12FA001-AC4F-418D-AE19-62706E023703}">
                      <ahyp:hlinkClr xmlns:ahyp="http://schemas.microsoft.com/office/drawing/2018/hyperlinkcolor" val="tx"/>
                    </a:ext>
                  </a:extLst>
                </a:hlinkClick>
              </a:rPr>
              <a:t>i voucher EFRO (Fondo europeo di sviluppo regionale)</a:t>
            </a:r>
            <a:r>
              <a:rPr lang="en-US" sz="2000" dirty="0">
                <a:solidFill>
                  <a:srgbClr val="494949"/>
                </a:solidFill>
              </a:rPr>
              <a:t> 2021-2027 finanziano la ricerca e lo sviluppo a Groninga/Drenthe/Frisia. Gli imprenditori possono ricevere una sovvenzione del 35% (o del 45% se si tratta di una </a:t>
            </a:r>
            <a:r>
              <a:rPr lang="en-US" sz="2000" b="1" dirty="0">
                <a:solidFill>
                  <a:srgbClr val="494949"/>
                </a:solidFill>
              </a:rPr>
              <a:t>cooperativa) </a:t>
            </a:r>
            <a:r>
              <a:rPr lang="en-US" sz="2000" dirty="0">
                <a:solidFill>
                  <a:srgbClr val="494949"/>
                </a:solidFill>
              </a:rPr>
              <a:t>per lo sviluppo di nuovi prodotti o software. </a:t>
            </a:r>
          </a:p>
          <a:p>
            <a:pPr marL="0" indent="0">
              <a:spcAft>
                <a:spcPts val="1200"/>
              </a:spcAft>
            </a:pPr>
            <a:r>
              <a:rPr lang="en-US" sz="2000" b="1" dirty="0">
                <a:solidFill>
                  <a:srgbClr val="494949"/>
                </a:solidFill>
              </a:rPr>
              <a:t>Esempio: </a:t>
            </a:r>
            <a:r>
              <a:rPr lang="en-US" sz="2000" dirty="0">
                <a:solidFill>
                  <a:srgbClr val="494949"/>
                </a:solidFill>
              </a:rPr>
              <a:t>questo è stato utilizzato per nuove piattaforme di prenotazione o metodi di costruzione eco-compatibili. </a:t>
            </a:r>
          </a:p>
          <a:p>
            <a:pPr marL="104775" indent="0"/>
            <a:endParaRPr lang="en-US" sz="2000" dirty="0">
              <a:solidFill>
                <a:srgbClr val="494949"/>
              </a:solidFill>
            </a:endParaRPr>
          </a:p>
        </p:txBody>
      </p:sp>
      <p:cxnSp>
        <p:nvCxnSpPr>
          <p:cNvPr id="6" name="Straight Connector 5">
            <a:extLst>
              <a:ext uri="{FF2B5EF4-FFF2-40B4-BE49-F238E27FC236}">
                <a16:creationId xmlns:a16="http://schemas.microsoft.com/office/drawing/2014/main" id="{2FFAE346-B0BE-5671-542B-A8F4AAFBFA30}"/>
              </a:ext>
            </a:extLst>
          </p:cNvPr>
          <p:cNvCxnSpPr/>
          <p:nvPr/>
        </p:nvCxnSpPr>
        <p:spPr>
          <a:xfrm>
            <a:off x="495982" y="5033865"/>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709AEA7-D867-9C62-47A5-B63BC0916825}"/>
              </a:ext>
            </a:extLst>
          </p:cNvPr>
          <p:cNvCxnSpPr/>
          <p:nvPr/>
        </p:nvCxnSpPr>
        <p:spPr>
          <a:xfrm>
            <a:off x="470099" y="2537188"/>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473998-3711-EC04-DA30-D49CF1C4882A}"/>
              </a:ext>
            </a:extLst>
          </p:cNvPr>
          <p:cNvCxnSpPr>
            <a:cxnSpLocks/>
          </p:cNvCxnSpPr>
          <p:nvPr/>
        </p:nvCxnSpPr>
        <p:spPr>
          <a:xfrm flipH="1">
            <a:off x="477386" y="2510203"/>
            <a:ext cx="4558" cy="252975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71E29F1C-0F2D-84F9-8D63-7A6E3E663D49}"/>
              </a:ext>
            </a:extLst>
          </p:cNvPr>
          <p:cNvPicPr>
            <a:picLocks noChangeAspect="1"/>
          </p:cNvPicPr>
          <p:nvPr/>
        </p:nvPicPr>
        <p:blipFill>
          <a:blip r:embed="rId4"/>
          <a:stretch>
            <a:fillRect/>
          </a:stretch>
        </p:blipFill>
        <p:spPr>
          <a:xfrm>
            <a:off x="3143700" y="5831175"/>
            <a:ext cx="850589" cy="846711"/>
          </a:xfrm>
          <a:prstGeom prst="rect">
            <a:avLst/>
          </a:prstGeom>
        </p:spPr>
      </p:pic>
      <p:sp>
        <p:nvSpPr>
          <p:cNvPr id="26" name="TextBox 25">
            <a:extLst>
              <a:ext uri="{FF2B5EF4-FFF2-40B4-BE49-F238E27FC236}">
                <a16:creationId xmlns:a16="http://schemas.microsoft.com/office/drawing/2014/main" id="{7B8CD5D6-E8BA-117F-E8BA-D48D1BA8F6F3}"/>
              </a:ext>
            </a:extLst>
          </p:cNvPr>
          <p:cNvSpPr txBox="1"/>
          <p:nvPr/>
        </p:nvSpPr>
        <p:spPr>
          <a:xfrm>
            <a:off x="4021453" y="5899172"/>
            <a:ext cx="6641145" cy="923330"/>
          </a:xfrm>
          <a:prstGeom prst="rect">
            <a:avLst/>
          </a:prstGeom>
          <a:noFill/>
        </p:spPr>
        <p:txBody>
          <a:bodyPr wrap="square" rtlCol="0">
            <a:spAutoFit/>
          </a:bodyPr>
          <a:lstStyle/>
          <a:p>
            <a:r>
              <a:rPr lang="en-US" b="1" i="1" dirty="0">
                <a:solidFill>
                  <a:srgbClr val="494949"/>
                </a:solidFill>
                <a:latin typeface="Google Sans"/>
              </a:rPr>
              <a:t>Letture consigliate</a:t>
            </a:r>
            <a:endParaRPr lang="en-US" b="1" i="1" dirty="0">
              <a:solidFill>
                <a:srgbClr val="494949"/>
              </a:solidFill>
              <a:latin typeface="Google Sans"/>
              <a:hlinkClick r:id="rId5">
                <a:extLst>
                  <a:ext uri="{A12FA001-AC4F-418D-AE19-62706E023703}">
                    <ahyp:hlinkClr xmlns:ahyp="http://schemas.microsoft.com/office/drawing/2018/hyperlinkcolor" val="tx"/>
                  </a:ext>
                </a:extLst>
              </a:hlinkClick>
            </a:endParaRPr>
          </a:p>
          <a:p>
            <a:r>
              <a:rPr lang="en-IE" dirty="0">
                <a:solidFill>
                  <a:srgbClr val="00B0F0"/>
                </a:solidFill>
                <a:hlinkClick r:id="rId3">
                  <a:extLst>
                    <a:ext uri="{A12FA001-AC4F-418D-AE19-62706E023703}">
                      <ahyp:hlinkClr xmlns:ahyp="http://schemas.microsoft.com/office/drawing/2018/hyperlinkcolor" val="tx"/>
                    </a:ext>
                  </a:extLst>
                </a:hlinkClick>
              </a:rPr>
              <a:t>Sito web Periodo di sovvenzione EFRO 2021-2027</a:t>
            </a:r>
            <a:endParaRPr lang="en-IE" dirty="0">
              <a:solidFill>
                <a:srgbClr val="00B0F0"/>
              </a:solidFill>
            </a:endParaRPr>
          </a:p>
          <a:p>
            <a:endParaRPr lang="en-IE" dirty="0">
              <a:solidFill>
                <a:srgbClr val="459597"/>
              </a:solidFill>
            </a:endParaRPr>
          </a:p>
        </p:txBody>
      </p:sp>
      <p:grpSp>
        <p:nvGrpSpPr>
          <p:cNvPr id="27" name="Group 26">
            <a:extLst>
              <a:ext uri="{FF2B5EF4-FFF2-40B4-BE49-F238E27FC236}">
                <a16:creationId xmlns:a16="http://schemas.microsoft.com/office/drawing/2014/main" id="{A7EB6660-1EC2-BC99-BA2F-BF2D55E63F8B}"/>
              </a:ext>
            </a:extLst>
          </p:cNvPr>
          <p:cNvGrpSpPr/>
          <p:nvPr/>
        </p:nvGrpSpPr>
        <p:grpSpPr>
          <a:xfrm>
            <a:off x="274432" y="85433"/>
            <a:ext cx="1047896" cy="1049846"/>
            <a:chOff x="1016000" y="1137920"/>
            <a:chExt cx="1016000" cy="1016000"/>
          </a:xfrm>
        </p:grpSpPr>
        <p:sp>
          <p:nvSpPr>
            <p:cNvPr id="28" name="Oval 27">
              <a:extLst>
                <a:ext uri="{FF2B5EF4-FFF2-40B4-BE49-F238E27FC236}">
                  <a16:creationId xmlns:a16="http://schemas.microsoft.com/office/drawing/2014/main" id="{1E5CCAF5-BB00-33EC-4736-369DFFA50AB5}"/>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TextBox 28">
              <a:extLst>
                <a:ext uri="{FF2B5EF4-FFF2-40B4-BE49-F238E27FC236}">
                  <a16:creationId xmlns:a16="http://schemas.microsoft.com/office/drawing/2014/main" id="{86B3EA76-BA1B-2CB6-30BC-197E34368D7B}"/>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grpSp>
      <p:pic>
        <p:nvPicPr>
          <p:cNvPr id="4" name="Graphic 3" descr="Target with solid fill">
            <a:extLst>
              <a:ext uri="{FF2B5EF4-FFF2-40B4-BE49-F238E27FC236}">
                <a16:creationId xmlns:a16="http://schemas.microsoft.com/office/drawing/2014/main" id="{E01F3ED2-AE21-1C55-0E68-6104158164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22328" y="1418782"/>
            <a:ext cx="633914" cy="633914"/>
          </a:xfrm>
          <a:prstGeom prst="rect">
            <a:avLst/>
          </a:prstGeom>
        </p:spPr>
      </p:pic>
      <p:pic>
        <p:nvPicPr>
          <p:cNvPr id="5" name="Graphic 4" descr="Excellent with solid fill">
            <a:extLst>
              <a:ext uri="{FF2B5EF4-FFF2-40B4-BE49-F238E27FC236}">
                <a16:creationId xmlns:a16="http://schemas.microsoft.com/office/drawing/2014/main" id="{1D6744AF-1AB2-C6AA-B824-96D50611E4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73211" y="3958223"/>
            <a:ext cx="749373" cy="749373"/>
          </a:xfrm>
          <a:prstGeom prst="rect">
            <a:avLst/>
          </a:prstGeom>
        </p:spPr>
      </p:pic>
    </p:spTree>
    <p:extLst>
      <p:ext uri="{BB962C8B-B14F-4D97-AF65-F5344CB8AC3E}">
        <p14:creationId xmlns:p14="http://schemas.microsoft.com/office/powerpoint/2010/main" val="2502899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4B423-EC38-4290-4E12-C019037CBDAE}"/>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50480FCB-8E58-9056-E606-386140EF3AAF}"/>
              </a:ext>
            </a:extLst>
          </p:cNvPr>
          <p:cNvSpPr/>
          <p:nvPr/>
        </p:nvSpPr>
        <p:spPr>
          <a:xfrm>
            <a:off x="1225518" y="1303356"/>
            <a:ext cx="10029647" cy="319244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CA9F7C8D-1982-18EB-DDBC-D62022B4F0DC}"/>
              </a:ext>
            </a:extLst>
          </p:cNvPr>
          <p:cNvSpPr txBox="1">
            <a:spLocks/>
          </p:cNvSpPr>
          <p:nvPr/>
        </p:nvSpPr>
        <p:spPr>
          <a:xfrm>
            <a:off x="1991846" y="1456158"/>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sz="2000" b="1" dirty="0">
                <a:solidFill>
                  <a:srgbClr val="E96751"/>
                </a:solidFill>
              </a:rPr>
              <a:t>Suggerimento: </a:t>
            </a:r>
            <a:r>
              <a:rPr lang="en-US" sz="2000" dirty="0">
                <a:solidFill>
                  <a:srgbClr val="494949"/>
                </a:solidFill>
              </a:rPr>
              <a:t>i progetti di successo spesso </a:t>
            </a:r>
            <a:r>
              <a:rPr lang="en-US" sz="2000" b="1" dirty="0">
                <a:solidFill>
                  <a:srgbClr val="494949"/>
                </a:solidFill>
              </a:rPr>
              <a:t>combinano diversi tipi di finanziamento</a:t>
            </a:r>
            <a:r>
              <a:rPr lang="en-US" sz="2000" dirty="0">
                <a:solidFill>
                  <a:srgbClr val="494949"/>
                </a:solidFill>
              </a:rPr>
              <a:t>. Ad esempio, un sito di glamping potrebbe combinare una </a:t>
            </a:r>
            <a:r>
              <a:rPr lang="en-US" sz="2000" b="1" dirty="0">
                <a:solidFill>
                  <a:srgbClr val="494949"/>
                </a:solidFill>
              </a:rPr>
              <a:t>sovvenzione RIF del 30% </a:t>
            </a:r>
            <a:r>
              <a:rPr lang="en-US" sz="2000" dirty="0">
                <a:solidFill>
                  <a:srgbClr val="494949"/>
                </a:solidFill>
              </a:rPr>
              <a:t>con un prestito bancario (eventualmente garantito da una </a:t>
            </a:r>
            <a:r>
              <a:rPr lang="en-US" sz="2000" i="1" dirty="0" err="1">
                <a:solidFill>
                  <a:srgbClr val="494949"/>
                </a:solidFill>
              </a:rPr>
              <a:t>confederazione</a:t>
            </a:r>
            <a:r>
              <a:rPr lang="en-US" sz="2000" dirty="0">
                <a:solidFill>
                  <a:srgbClr val="494949"/>
                </a:solidFill>
              </a:rPr>
              <a:t>) e una parte di capitale proprio del proprietario. </a:t>
            </a:r>
          </a:p>
          <a:p>
            <a:pPr marL="0" indent="0">
              <a:spcAft>
                <a:spcPts val="1200"/>
              </a:spcAft>
            </a:pPr>
            <a:r>
              <a:rPr lang="en-US" sz="2000" dirty="0">
                <a:solidFill>
                  <a:srgbClr val="494949"/>
                </a:solidFill>
              </a:rPr>
              <a:t>Mantieni un </a:t>
            </a:r>
            <a:r>
              <a:rPr lang="en-US" sz="2000" b="1" dirty="0">
                <a:solidFill>
                  <a:srgbClr val="494949"/>
                </a:solidFill>
              </a:rPr>
              <a:t>piano aziendale chiaro </a:t>
            </a:r>
            <a:r>
              <a:rPr lang="en-US" sz="2000" dirty="0">
                <a:solidFill>
                  <a:srgbClr val="494949"/>
                </a:solidFill>
              </a:rPr>
              <a:t>e </a:t>
            </a:r>
            <a:r>
              <a:rPr lang="en-US" sz="2000" b="1" dirty="0">
                <a:solidFill>
                  <a:srgbClr val="494949"/>
                </a:solidFill>
              </a:rPr>
              <a:t>rendiconta i fondi di corrispondenza. </a:t>
            </a:r>
            <a:r>
              <a:rPr lang="en-US" sz="2000" dirty="0">
                <a:solidFill>
                  <a:srgbClr val="494949"/>
                </a:solidFill>
              </a:rPr>
              <a:t>Contatta tempestivamente il tuo GAL locale o l'ufficio per lo sviluppo economico. </a:t>
            </a:r>
          </a:p>
          <a:p>
            <a:pPr marL="0" indent="0">
              <a:spcAft>
                <a:spcPts val="1200"/>
              </a:spcAft>
            </a:pPr>
            <a:r>
              <a:rPr lang="en-US" sz="2000" dirty="0">
                <a:solidFill>
                  <a:srgbClr val="494949"/>
                </a:solidFill>
              </a:rPr>
              <a:t>Infine, mettete in evidenza il vostro approccio alla sostenibilità: molti fondi </a:t>
            </a:r>
            <a:r>
              <a:rPr lang="en-US" sz="2000" dirty="0" err="1">
                <a:solidFill>
                  <a:srgbClr val="494949"/>
                </a:solidFill>
              </a:rPr>
              <a:t>favoriscono </a:t>
            </a:r>
            <a:r>
              <a:rPr lang="en-US" sz="2000" dirty="0">
                <a:solidFill>
                  <a:srgbClr val="494949"/>
                </a:solidFill>
              </a:rPr>
              <a:t>l'efficienza energetica, la conservazione della natura o i benefici per la comunità.</a:t>
            </a:r>
          </a:p>
          <a:p>
            <a:pPr marL="0" indent="0">
              <a:spcAft>
                <a:spcPts val="1200"/>
              </a:spcAft>
            </a:pPr>
            <a:endParaRPr lang="en-US" sz="2000" dirty="0">
              <a:solidFill>
                <a:srgbClr val="494949"/>
              </a:solidFill>
            </a:endParaRPr>
          </a:p>
        </p:txBody>
      </p:sp>
      <p:sp>
        <p:nvSpPr>
          <p:cNvPr id="33" name="Freeform 28">
            <a:extLst>
              <a:ext uri="{FF2B5EF4-FFF2-40B4-BE49-F238E27FC236}">
                <a16:creationId xmlns:a16="http://schemas.microsoft.com/office/drawing/2014/main" id="{4F565709-2119-1022-781B-2BC51134E028}"/>
              </a:ext>
            </a:extLst>
          </p:cNvPr>
          <p:cNvSpPr/>
          <p:nvPr/>
        </p:nvSpPr>
        <p:spPr>
          <a:xfrm>
            <a:off x="-15513" y="109727"/>
            <a:ext cx="8026038"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93B3D3EF-061E-BF27-8F26-7AB0F56F8C6B}"/>
              </a:ext>
            </a:extLst>
          </p:cNvPr>
          <p:cNvSpPr txBox="1">
            <a:spLocks/>
          </p:cNvSpPr>
          <p:nvPr/>
        </p:nvSpPr>
        <p:spPr>
          <a:xfrm>
            <a:off x="459585" y="233266"/>
            <a:ext cx="615544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Finanziamenti privati e sostegno dell'industria</a:t>
            </a:r>
          </a:p>
        </p:txBody>
      </p:sp>
      <p:cxnSp>
        <p:nvCxnSpPr>
          <p:cNvPr id="16" name="Straight Connector 15">
            <a:extLst>
              <a:ext uri="{FF2B5EF4-FFF2-40B4-BE49-F238E27FC236}">
                <a16:creationId xmlns:a16="http://schemas.microsoft.com/office/drawing/2014/main" id="{516FCCC3-7A66-7FF0-85EE-16E26DC8C8C9}"/>
              </a:ext>
            </a:extLst>
          </p:cNvPr>
          <p:cNvCxnSpPr/>
          <p:nvPr/>
        </p:nvCxnSpPr>
        <p:spPr>
          <a:xfrm>
            <a:off x="470099" y="2537188"/>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8" name="Graphic 7" descr="Lights On with solid fill">
            <a:extLst>
              <a:ext uri="{FF2B5EF4-FFF2-40B4-BE49-F238E27FC236}">
                <a16:creationId xmlns:a16="http://schemas.microsoft.com/office/drawing/2014/main" id="{988E36F9-957D-EB15-4767-09BFFC264A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3156" y="1456158"/>
            <a:ext cx="608690" cy="608690"/>
          </a:xfrm>
          <a:prstGeom prst="rect">
            <a:avLst/>
          </a:prstGeom>
        </p:spPr>
      </p:pic>
      <p:pic>
        <p:nvPicPr>
          <p:cNvPr id="10" name="Picture 9" descr="A house with snow on the ground&#10;&#10;AI-generated content may be incorrect.">
            <a:extLst>
              <a:ext uri="{FF2B5EF4-FFF2-40B4-BE49-F238E27FC236}">
                <a16:creationId xmlns:a16="http://schemas.microsoft.com/office/drawing/2014/main" id="{59454CD3-5174-302A-557C-0AE1EAD80F4A}"/>
              </a:ext>
            </a:extLst>
          </p:cNvPr>
          <p:cNvPicPr>
            <a:picLocks noChangeAspect="1"/>
          </p:cNvPicPr>
          <p:nvPr/>
        </p:nvPicPr>
        <p:blipFill>
          <a:blip r:embed="rId5"/>
          <a:srcRect t="19744" b="17572"/>
          <a:stretch>
            <a:fillRect/>
          </a:stretch>
        </p:blipFill>
        <p:spPr>
          <a:xfrm>
            <a:off x="0" y="4710433"/>
            <a:ext cx="5273313" cy="2140781"/>
          </a:xfrm>
          <a:prstGeom prst="rect">
            <a:avLst/>
          </a:prstGeom>
        </p:spPr>
      </p:pic>
      <p:pic>
        <p:nvPicPr>
          <p:cNvPr id="12" name="Picture 11" descr="A triangular shaped house with a roof&#10;&#10;AI-generated content may be incorrect.">
            <a:extLst>
              <a:ext uri="{FF2B5EF4-FFF2-40B4-BE49-F238E27FC236}">
                <a16:creationId xmlns:a16="http://schemas.microsoft.com/office/drawing/2014/main" id="{F4C1DEC3-F3D9-083D-327F-746FFA6539E7}"/>
              </a:ext>
            </a:extLst>
          </p:cNvPr>
          <p:cNvPicPr>
            <a:picLocks noChangeAspect="1"/>
          </p:cNvPicPr>
          <p:nvPr/>
        </p:nvPicPr>
        <p:blipFill>
          <a:blip r:embed="rId6"/>
          <a:stretch>
            <a:fillRect/>
          </a:stretch>
        </p:blipFill>
        <p:spPr>
          <a:xfrm>
            <a:off x="8386168" y="4717219"/>
            <a:ext cx="3805832" cy="2140781"/>
          </a:xfrm>
          <a:prstGeom prst="rect">
            <a:avLst/>
          </a:prstGeom>
        </p:spPr>
      </p:pic>
      <p:pic>
        <p:nvPicPr>
          <p:cNvPr id="14" name="Picture 13" descr="A living room with a view of the ocean&#10;&#10;AI-generated content may be incorrect.">
            <a:extLst>
              <a:ext uri="{FF2B5EF4-FFF2-40B4-BE49-F238E27FC236}">
                <a16:creationId xmlns:a16="http://schemas.microsoft.com/office/drawing/2014/main" id="{A138A22E-6752-465E-E278-88CC61F323BA}"/>
              </a:ext>
            </a:extLst>
          </p:cNvPr>
          <p:cNvPicPr>
            <a:picLocks noChangeAspect="1"/>
          </p:cNvPicPr>
          <p:nvPr/>
        </p:nvPicPr>
        <p:blipFill>
          <a:blip r:embed="rId7"/>
          <a:stretch>
            <a:fillRect/>
          </a:stretch>
        </p:blipFill>
        <p:spPr>
          <a:xfrm>
            <a:off x="5018279" y="4710432"/>
            <a:ext cx="3364245" cy="2140781"/>
          </a:xfrm>
          <a:prstGeom prst="rect">
            <a:avLst/>
          </a:prstGeom>
        </p:spPr>
      </p:pic>
    </p:spTree>
    <p:extLst>
      <p:ext uri="{BB962C8B-B14F-4D97-AF65-F5344CB8AC3E}">
        <p14:creationId xmlns:p14="http://schemas.microsoft.com/office/powerpoint/2010/main" val="1877595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B50EB-90F8-14D5-AE06-9857619FEF80}"/>
            </a:ext>
          </a:extLst>
        </p:cNvPr>
        <p:cNvGrpSpPr/>
        <p:nvPr/>
      </p:nvGrpSpPr>
      <p:grpSpPr>
        <a:xfrm>
          <a:off x="0" y="0"/>
          <a:ext cx="0" cy="0"/>
          <a:chOff x="0" y="0"/>
          <a:chExt cx="0" cy="0"/>
        </a:xfrm>
      </p:grpSpPr>
      <p:pic>
        <p:nvPicPr>
          <p:cNvPr id="11" name="Picture 10" descr="A glass globe with a green planet inside&#10;&#10;AI-generated content may be incorrect.">
            <a:extLst>
              <a:ext uri="{FF2B5EF4-FFF2-40B4-BE49-F238E27FC236}">
                <a16:creationId xmlns:a16="http://schemas.microsoft.com/office/drawing/2014/main" id="{8BF7569E-90CC-023D-0801-AF4AAB5610BB}"/>
              </a:ext>
            </a:extLst>
          </p:cNvPr>
          <p:cNvPicPr>
            <a:picLocks noChangeAspect="1"/>
          </p:cNvPicPr>
          <p:nvPr/>
        </p:nvPicPr>
        <p:blipFill>
          <a:blip r:embed="rId2">
            <a:alphaModFix/>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137522" y="641801"/>
            <a:ext cx="9635253" cy="6111423"/>
          </a:xfrm>
          <a:prstGeom prst="flowChartAlternateProcess">
            <a:avLst/>
          </a:prstGeom>
        </p:spPr>
      </p:pic>
      <p:sp>
        <p:nvSpPr>
          <p:cNvPr id="8" name="Text Placeholder 4">
            <a:extLst>
              <a:ext uri="{FF2B5EF4-FFF2-40B4-BE49-F238E27FC236}">
                <a16:creationId xmlns:a16="http://schemas.microsoft.com/office/drawing/2014/main" id="{3C088B4A-381A-8A23-A88C-F2E6B1CDD27F}"/>
              </a:ext>
            </a:extLst>
          </p:cNvPr>
          <p:cNvSpPr txBox="1">
            <a:spLocks/>
          </p:cNvSpPr>
          <p:nvPr/>
        </p:nvSpPr>
        <p:spPr>
          <a:xfrm>
            <a:off x="1419225" y="4038600"/>
            <a:ext cx="7848600" cy="34918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12700">
                  <a:solidFill>
                    <a:schemeClr val="accent1"/>
                  </a:solidFill>
                  <a:prstDash val="solid"/>
                </a:ln>
                <a:solidFill>
                  <a:schemeClr val="bg1"/>
                </a:solidFill>
                <a:effectLst>
                  <a:outerShdw dist="38100" dir="2640000" algn="bl" rotWithShape="0">
                    <a:schemeClr val="accent1"/>
                  </a:outerShdw>
                </a:effectLst>
              </a:rPr>
              <a:t>Finanziamenti ecologici per strutture ricettive rurali alternative</a:t>
            </a:r>
            <a:endParaRPr lang="en-IE" sz="5400" b="1" dirty="0">
              <a:ln w="12700">
                <a:solidFill>
                  <a:schemeClr val="accent1"/>
                </a:solidFill>
                <a:prstDash val="solid"/>
              </a:ln>
              <a:solidFill>
                <a:schemeClr val="bg1"/>
              </a:solidFill>
              <a:effectLst>
                <a:outerShdw dist="38100" dir="2640000" algn="bl" rotWithShape="0">
                  <a:schemeClr val="accent1"/>
                </a:outerShdw>
              </a:effectLst>
            </a:endParaRPr>
          </a:p>
        </p:txBody>
      </p:sp>
    </p:spTree>
    <p:extLst>
      <p:ext uri="{BB962C8B-B14F-4D97-AF65-F5344CB8AC3E}">
        <p14:creationId xmlns:p14="http://schemas.microsoft.com/office/powerpoint/2010/main" val="2375421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51685-2D40-D003-A689-ECBC237556F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9446C11-4D13-C621-CFA1-361873B3017D}"/>
              </a:ext>
            </a:extLst>
          </p:cNvPr>
          <p:cNvSpPr>
            <a:spLocks noGrp="1"/>
          </p:cNvSpPr>
          <p:nvPr>
            <p:ph type="body" sz="quarter" idx="18"/>
          </p:nvPr>
        </p:nvSpPr>
        <p:spPr>
          <a:xfrm>
            <a:off x="798381" y="988429"/>
            <a:ext cx="10784019" cy="3849918"/>
          </a:xfrm>
        </p:spPr>
        <p:txBody>
          <a:bodyPr/>
          <a:lstStyle/>
          <a:p>
            <a:r>
              <a:rPr lang="en-US" sz="2000" b="1" dirty="0"/>
              <a:t>Stai pensando di rendere più ecologica la tua attività di turismo rurale? </a:t>
            </a:r>
            <a:r>
              <a:rPr lang="en-US" sz="2000" dirty="0"/>
              <a:t>Che tu gestisca un sito di glamping, un eco-lodge o un agriturismo, paesi come </a:t>
            </a:r>
            <a:r>
              <a:rPr lang="en-US" sz="2000" b="1" dirty="0"/>
              <a:t>Irlanda, Slovenia, Islanda, Paesi Bassi e Italia </a:t>
            </a:r>
            <a:r>
              <a:rPr lang="en-US" sz="2000" dirty="0"/>
              <a:t>offrono </a:t>
            </a:r>
            <a:r>
              <a:rPr lang="en-US" sz="2000" i="1" dirty="0"/>
              <a:t>sovvenzioni e prestiti ecologici </a:t>
            </a:r>
            <a:r>
              <a:rPr lang="en-US" sz="2000" dirty="0"/>
              <a:t>per aiutare le piccole imprese turistiche a diventare più sostenibili.</a:t>
            </a:r>
          </a:p>
          <a:p>
            <a:r>
              <a:rPr lang="en-US" sz="2000" dirty="0"/>
              <a:t>È possibile ottenere finanziamenti per interventi di riqualificazione come </a:t>
            </a:r>
            <a:r>
              <a:rPr lang="en-US" sz="2000" b="1" dirty="0"/>
              <a:t>pannelli solari, isolamento, pompe di calore o persino certificazioni ecologiche</a:t>
            </a:r>
            <a:r>
              <a:rPr lang="en-US" sz="2000" dirty="0"/>
              <a:t>. </a:t>
            </a:r>
          </a:p>
          <a:p>
            <a:r>
              <a:rPr lang="en-US" sz="2000" b="1" dirty="0">
                <a:solidFill>
                  <a:srgbClr val="E96751"/>
                </a:solidFill>
              </a:rPr>
              <a:t>Ad esempio, </a:t>
            </a:r>
            <a:r>
              <a:rPr lang="en-US" sz="2000" dirty="0"/>
              <a:t>la SEAI irlandese offre sovvenzioni per gli aggiornamenti energetici, l'Eco Fund sloveno sostiene le ristrutturazioni ecologiche e l'Italia dispone di un fondo di 500 milioni di euro per rendere il turismo più sostenibile. In Islanda, le pensioni rurali possono richiedere fondi per lo sviluppo regionale o l'innovazione, mentre i Paesi Bassi offrono generose agevolazioni fiscali e sussidi per miglioramenti in termini di efficienza energetica.</a:t>
            </a:r>
          </a:p>
          <a:p>
            <a:r>
              <a:rPr lang="en-US" sz="2000" dirty="0"/>
              <a:t>Diventare ecologici non fa solo bene al pianeta, ma riduce anche le bollette energetiche, migliora la reputazione presso gli ospiti attenti all'ambiente e rende la vostra attività a prova di futuro. E la cosa migliore? Molti di questi programmi sono pensati su misura per le piccole strutture ricettive rurali come la vostra.</a:t>
            </a:r>
          </a:p>
          <a:p>
            <a:r>
              <a:rPr lang="en-US" sz="2000" dirty="0"/>
              <a:t>Scopriamo cosa c'è in giro e come puoi sfruttare queste grandi opportunità!</a:t>
            </a:r>
          </a:p>
          <a:p>
            <a:endParaRPr lang="en-IE" sz="2000" dirty="0"/>
          </a:p>
        </p:txBody>
      </p:sp>
      <p:sp>
        <p:nvSpPr>
          <p:cNvPr id="3" name="Text Placeholder 2">
            <a:extLst>
              <a:ext uri="{FF2B5EF4-FFF2-40B4-BE49-F238E27FC236}">
                <a16:creationId xmlns:a16="http://schemas.microsoft.com/office/drawing/2014/main" id="{645DF99F-6FB6-2346-9A2A-D543B923FCFC}"/>
              </a:ext>
            </a:extLst>
          </p:cNvPr>
          <p:cNvSpPr>
            <a:spLocks noGrp="1"/>
          </p:cNvSpPr>
          <p:nvPr>
            <p:ph type="body" sz="quarter" idx="16"/>
          </p:nvPr>
        </p:nvSpPr>
        <p:spPr>
          <a:xfrm>
            <a:off x="798381" y="499100"/>
            <a:ext cx="10595237" cy="803654"/>
          </a:xfrm>
        </p:spPr>
        <p:txBody>
          <a:bodyPr/>
          <a:lstStyle/>
          <a:p>
            <a:r>
              <a:rPr lang="en-US" sz="2400" dirty="0"/>
              <a:t>Finanziamenti ecologici per strutture ricettive rurali di turismo alternativo</a:t>
            </a:r>
            <a:endParaRPr lang="en-IE" sz="2400" dirty="0"/>
          </a:p>
          <a:p>
            <a:endParaRPr lang="en-IE" sz="2400" dirty="0"/>
          </a:p>
        </p:txBody>
      </p:sp>
    </p:spTree>
    <p:extLst>
      <p:ext uri="{BB962C8B-B14F-4D97-AF65-F5344CB8AC3E}">
        <p14:creationId xmlns:p14="http://schemas.microsoft.com/office/powerpoint/2010/main" val="3369796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2083C-730D-D8B8-FC29-DC9626D678E3}"/>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812FA9D8-213A-634C-55EF-0347D7A49E13}"/>
              </a:ext>
            </a:extLst>
          </p:cNvPr>
          <p:cNvSpPr>
            <a:spLocks noGrp="1"/>
          </p:cNvSpPr>
          <p:nvPr>
            <p:ph type="body" sz="quarter" idx="18"/>
          </p:nvPr>
        </p:nvSpPr>
        <p:spPr>
          <a:xfrm>
            <a:off x="3719549" y="1152196"/>
            <a:ext cx="7491376" cy="3849918"/>
          </a:xfrm>
        </p:spPr>
        <p:txBody>
          <a:bodyPr/>
          <a:lstStyle/>
          <a:p>
            <a:r>
              <a:rPr lang="en-US" sz="2400" b="1" dirty="0">
                <a:solidFill>
                  <a:srgbClr val="EC7C69"/>
                </a:solidFill>
                <a:hlinkClick r:id="rId2">
                  <a:extLst>
                    <a:ext uri="{A12FA001-AC4F-418D-AE19-62706E023703}">
                      <ahyp:hlinkClr xmlns:ahyp="http://schemas.microsoft.com/office/drawing/2018/hyperlinkcolor" val="tx"/>
                    </a:ext>
                  </a:extLst>
                </a:hlinkClick>
              </a:rPr>
              <a:t>Sovvenzione ISDE – Sovvenzione per investimenti in energia sostenibile</a:t>
            </a:r>
            <a:r>
              <a:rPr lang="en-US" sz="2400" b="1" dirty="0">
                <a:solidFill>
                  <a:srgbClr val="EC7C69"/>
                </a:solidFill>
              </a:rPr>
              <a:t>: </a:t>
            </a:r>
          </a:p>
          <a:p>
            <a:r>
              <a:rPr lang="en-US" sz="2000" dirty="0"/>
              <a:t>Aiuta le aziende a installare </a:t>
            </a:r>
            <a:r>
              <a:rPr lang="en-US" sz="2000" b="1" dirty="0"/>
              <a:t>sistemi di energia rinnovabile</a:t>
            </a:r>
            <a:r>
              <a:rPr lang="en-US" sz="2000" dirty="0"/>
              <a:t>, come scaldacqua solari, pompe di calore e caldaie a biomassa. È possibile richiedere all'ISDE una sovvenzione che copre fino al</a:t>
            </a:r>
            <a:r>
              <a:rPr lang="en-US" sz="2000" b="1" dirty="0"/>
              <a:t> 30-40% dei costi di installazione</a:t>
            </a:r>
            <a:r>
              <a:rPr lang="en-US" sz="2000" dirty="0"/>
              <a:t>.</a:t>
            </a:r>
          </a:p>
          <a:p>
            <a:r>
              <a:rPr lang="en-US" sz="2000" b="1" dirty="0"/>
              <a:t>Adatto per strutture ricettive turistiche alternative:</a:t>
            </a:r>
            <a:br>
              <a:rPr lang="en-US" sz="2000" dirty="0"/>
            </a:br>
            <a:r>
              <a:rPr lang="en-US" sz="2000" dirty="0"/>
              <a:t>PMI, inclusi </a:t>
            </a:r>
            <a:r>
              <a:rPr lang="en-US" sz="2000" b="1" dirty="0"/>
              <a:t>agriturismi</a:t>
            </a:r>
            <a:r>
              <a:rPr lang="en-US" sz="2000" dirty="0"/>
              <a:t>, </a:t>
            </a:r>
            <a:r>
              <a:rPr lang="en-US" sz="2000" b="1" dirty="0"/>
              <a:t>piccoli hotel </a:t>
            </a:r>
            <a:r>
              <a:rPr lang="en-US" sz="2000" dirty="0"/>
              <a:t>e </a:t>
            </a:r>
            <a:r>
              <a:rPr lang="en-US" sz="2000" b="1" dirty="0"/>
              <a:t>siti di glamping</a:t>
            </a:r>
            <a:r>
              <a:rPr lang="en-US" sz="2000" dirty="0"/>
              <a:t>.</a:t>
            </a:r>
          </a:p>
          <a:p>
            <a:r>
              <a:rPr lang="en-US" sz="2000" b="1" dirty="0"/>
              <a:t>Nota: è necessario presentare la domanda prima dell'acquisto o dell'installazione</a:t>
            </a:r>
            <a:r>
              <a:rPr lang="en-US" sz="2000" dirty="0"/>
              <a:t>.</a:t>
            </a:r>
          </a:p>
          <a:p>
            <a:r>
              <a:rPr lang="en-US" sz="2000" b="1" dirty="0">
                <a:solidFill>
                  <a:srgbClr val="E96751"/>
                </a:solidFill>
              </a:rPr>
              <a:t>Esempio</a:t>
            </a:r>
            <a:r>
              <a:rPr lang="en-US" sz="2000" dirty="0">
                <a:solidFill>
                  <a:srgbClr val="E96751"/>
                </a:solidFill>
              </a:rPr>
              <a:t>: </a:t>
            </a:r>
            <a:r>
              <a:rPr lang="en-US" sz="2000" dirty="0"/>
              <a:t>un eco-lodge rurale installa pompe di calore e sistemi di riscaldamento solare dell'acqua per ridurre il consumo di gas. </a:t>
            </a:r>
            <a:r>
              <a:rPr lang="en-US" sz="2000" b="1" dirty="0"/>
              <a:t>Maggiori informazioni e modalità di richiesta</a:t>
            </a:r>
            <a:r>
              <a:rPr lang="en-US" sz="2000" dirty="0"/>
              <a:t>:</a:t>
            </a:r>
            <a:br>
              <a:rPr lang="en-US" sz="2000" dirty="0"/>
            </a:br>
            <a:endParaRPr lang="en-US" sz="2000" dirty="0"/>
          </a:p>
          <a:p>
            <a:r>
              <a:rPr lang="en-US" sz="2000" dirty="0">
                <a:solidFill>
                  <a:srgbClr val="E96751"/>
                </a:solidFill>
                <a:hlinkClick r:id="rId3">
                  <a:extLst>
                    <a:ext uri="{A12FA001-AC4F-418D-AE19-62706E023703}">
                      <ahyp:hlinkClr xmlns:ahyp="http://schemas.microsoft.com/office/drawing/2018/hyperlinkcolor" val="tx"/>
                    </a:ext>
                  </a:extLst>
                </a:hlinkClick>
              </a:rPr>
              <a:t>Portale ufficiale per le domande (RVO)</a:t>
            </a:r>
            <a:endParaRPr lang="en-US" sz="2000" dirty="0">
              <a:solidFill>
                <a:srgbClr val="E96751"/>
              </a:solidFill>
            </a:endParaRPr>
          </a:p>
          <a:p>
            <a:endParaRPr lang="en-IE" sz="2000" dirty="0"/>
          </a:p>
        </p:txBody>
      </p:sp>
      <p:sp>
        <p:nvSpPr>
          <p:cNvPr id="5" name="Text Placeholder 4">
            <a:extLst>
              <a:ext uri="{FF2B5EF4-FFF2-40B4-BE49-F238E27FC236}">
                <a16:creationId xmlns:a16="http://schemas.microsoft.com/office/drawing/2014/main" id="{373D399B-6F37-1683-143B-528F00DA074B}"/>
              </a:ext>
            </a:extLst>
          </p:cNvPr>
          <p:cNvSpPr>
            <a:spLocks noGrp="1"/>
          </p:cNvSpPr>
          <p:nvPr>
            <p:ph type="body" sz="quarter" idx="16"/>
          </p:nvPr>
        </p:nvSpPr>
        <p:spPr>
          <a:xfrm>
            <a:off x="3576674" y="537747"/>
            <a:ext cx="10595237" cy="803654"/>
          </a:xfrm>
        </p:spPr>
        <p:txBody>
          <a:bodyPr/>
          <a:lstStyle/>
          <a:p>
            <a:r>
              <a:rPr lang="en-IE" sz="3400" dirty="0">
                <a:solidFill>
                  <a:srgbClr val="00B050"/>
                </a:solidFill>
              </a:rPr>
              <a:t>Sovvenzioni e finanziamenti verdi </a:t>
            </a:r>
            <a:r>
              <a:rPr lang="en-IE" sz="3400" b="0" dirty="0">
                <a:solidFill>
                  <a:srgbClr val="00B050"/>
                </a:solidFill>
              </a:rPr>
              <a:t>(Paesi Bassi)</a:t>
            </a:r>
          </a:p>
        </p:txBody>
      </p:sp>
      <p:pic>
        <p:nvPicPr>
          <p:cNvPr id="8" name="Picture 7">
            <a:extLst>
              <a:ext uri="{FF2B5EF4-FFF2-40B4-BE49-F238E27FC236}">
                <a16:creationId xmlns:a16="http://schemas.microsoft.com/office/drawing/2014/main" id="{0A92E2A2-A704-6EA3-DE52-C547C1F1356D}"/>
              </a:ext>
            </a:extLst>
          </p:cNvPr>
          <p:cNvPicPr>
            <a:picLocks noChangeAspect="1"/>
          </p:cNvPicPr>
          <p:nvPr/>
        </p:nvPicPr>
        <p:blipFill>
          <a:blip r:embed="rId4"/>
          <a:srcRect l="6887" b="2757"/>
          <a:stretch>
            <a:fillRect/>
          </a:stretch>
        </p:blipFill>
        <p:spPr>
          <a:xfrm>
            <a:off x="584034" y="2045705"/>
            <a:ext cx="2071583" cy="3631196"/>
          </a:xfrm>
          <a:prstGeom prst="rect">
            <a:avLst/>
          </a:prstGeom>
        </p:spPr>
      </p:pic>
      <p:pic>
        <p:nvPicPr>
          <p:cNvPr id="10" name="Picture 9" descr="A red white and blue flag&#10;&#10;AI-generated content may be incorrect.">
            <a:extLst>
              <a:ext uri="{FF2B5EF4-FFF2-40B4-BE49-F238E27FC236}">
                <a16:creationId xmlns:a16="http://schemas.microsoft.com/office/drawing/2014/main" id="{E14E013D-EDF5-A316-9273-50C3E6CD0EF5}"/>
              </a:ext>
            </a:extLst>
          </p:cNvPr>
          <p:cNvPicPr>
            <a:picLocks noChangeAspect="1"/>
          </p:cNvPicPr>
          <p:nvPr/>
        </p:nvPicPr>
        <p:blipFill>
          <a:blip r:embed="rId5"/>
          <a:stretch>
            <a:fillRect/>
          </a:stretch>
        </p:blipFill>
        <p:spPr>
          <a:xfrm>
            <a:off x="584034" y="525462"/>
            <a:ext cx="2160000" cy="1440000"/>
          </a:xfrm>
          <a:prstGeom prst="rect">
            <a:avLst/>
          </a:prstGeom>
        </p:spPr>
      </p:pic>
      <p:grpSp>
        <p:nvGrpSpPr>
          <p:cNvPr id="2" name="Group 1">
            <a:extLst>
              <a:ext uri="{FF2B5EF4-FFF2-40B4-BE49-F238E27FC236}">
                <a16:creationId xmlns:a16="http://schemas.microsoft.com/office/drawing/2014/main" id="{15C30DB0-E627-4F16-D71A-9D640469AE99}"/>
              </a:ext>
            </a:extLst>
          </p:cNvPr>
          <p:cNvGrpSpPr/>
          <p:nvPr/>
        </p:nvGrpSpPr>
        <p:grpSpPr>
          <a:xfrm>
            <a:off x="2942892" y="1134770"/>
            <a:ext cx="720674" cy="861774"/>
            <a:chOff x="1015048" y="996928"/>
            <a:chExt cx="1016952" cy="1216059"/>
          </a:xfrm>
        </p:grpSpPr>
        <p:sp>
          <p:nvSpPr>
            <p:cNvPr id="3" name="Oval 2">
              <a:extLst>
                <a:ext uri="{FF2B5EF4-FFF2-40B4-BE49-F238E27FC236}">
                  <a16:creationId xmlns:a16="http://schemas.microsoft.com/office/drawing/2014/main" id="{F061877B-69CC-1864-E1B6-0D6CB33F5650}"/>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5C0996B7-25A9-E538-1824-B6B7BAD13316}"/>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2502078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43D28-7D29-6C65-88E7-B15ACD51C45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C5AEB47-9984-696B-176A-8FC802557BF2}"/>
              </a:ext>
            </a:extLst>
          </p:cNvPr>
          <p:cNvSpPr>
            <a:spLocks noGrp="1"/>
          </p:cNvSpPr>
          <p:nvPr>
            <p:ph type="body" sz="quarter" idx="18"/>
          </p:nvPr>
        </p:nvSpPr>
        <p:spPr>
          <a:xfrm>
            <a:off x="4324350" y="437155"/>
            <a:ext cx="7283616" cy="3849918"/>
          </a:xfrm>
        </p:spPr>
        <p:txBody>
          <a:bodyPr/>
          <a:lstStyle/>
          <a:p>
            <a:r>
              <a:rPr lang="en-IE" sz="2400" b="1" dirty="0">
                <a:solidFill>
                  <a:srgbClr val="EC7C69"/>
                </a:solidFill>
                <a:hlinkClick r:id="rId2">
                  <a:extLst>
                    <a:ext uri="{A12FA001-AC4F-418D-AE19-62706E023703}">
                      <ahyp:hlinkClr xmlns:ahyp="http://schemas.microsoft.com/office/drawing/2018/hyperlinkcolor" val="tx"/>
                    </a:ext>
                  </a:extLst>
                </a:hlinkClick>
              </a:rPr>
              <a:t>Agevolazioni fiscali per investimenti ambientali (MIA) e VAMIL</a:t>
            </a:r>
            <a:r>
              <a:rPr lang="en-IE" sz="2400" b="1" dirty="0">
                <a:solidFill>
                  <a:srgbClr val="EC7C69"/>
                </a:solidFill>
              </a:rPr>
              <a:t> </a:t>
            </a:r>
          </a:p>
          <a:p>
            <a:r>
              <a:rPr lang="en-IE" sz="2000" dirty="0"/>
              <a:t>Offre </a:t>
            </a:r>
            <a:r>
              <a:rPr lang="en-US" sz="2000" dirty="0"/>
              <a:t>vantaggi fiscali per </a:t>
            </a:r>
            <a:r>
              <a:rPr lang="en-US" sz="2000" b="1" dirty="0"/>
              <a:t>gli investimenti ecologici</a:t>
            </a:r>
            <a:r>
              <a:rPr lang="en-US" sz="2000" dirty="0"/>
              <a:t>, come isolamento termico, pannelli solari, tetti verdi e metodi di costruzione sostenibili. </a:t>
            </a:r>
            <a:r>
              <a:rPr lang="en-IE" sz="2000" dirty="0"/>
              <a:t>Per aggiornamenti con un maggiore impatto ambientale, come servizi igienici a compostaggio e riciclaggio dell'acqua.</a:t>
            </a:r>
          </a:p>
          <a:p>
            <a:r>
              <a:rPr lang="en-IE" sz="2000" b="1" dirty="0">
                <a:solidFill>
                  <a:srgbClr val="E96751"/>
                </a:solidFill>
              </a:rPr>
              <a:t>Esempio</a:t>
            </a:r>
            <a:r>
              <a:rPr lang="en-IE" sz="2000" dirty="0">
                <a:solidFill>
                  <a:srgbClr val="E96751"/>
                </a:solidFill>
              </a:rPr>
              <a:t>: </a:t>
            </a:r>
            <a:r>
              <a:rPr lang="en-IE" sz="2000" dirty="0"/>
              <a:t>un rifugio sostenibile installa un sistema di acque grigie e materiali da costruzione naturali.</a:t>
            </a:r>
          </a:p>
          <a:p>
            <a:pPr marL="342900" indent="-342900">
              <a:buFont typeface="Wingdings" panose="05000000000000000000" pitchFamily="2" charset="2"/>
              <a:buChar char="v"/>
            </a:pPr>
            <a:r>
              <a:rPr lang="en-US" sz="2000" b="1" dirty="0"/>
              <a:t>Il MIA </a:t>
            </a:r>
            <a:r>
              <a:rPr lang="en-US" sz="2000" dirty="0"/>
              <a:t>consente di dedurre fino al</a:t>
            </a:r>
            <a:r>
              <a:rPr lang="en-US" sz="2000" b="1" dirty="0"/>
              <a:t> 45% degli investimenti ammissibili </a:t>
            </a:r>
            <a:r>
              <a:rPr lang="en-US" sz="2000" dirty="0"/>
              <a:t>dagli utili imponibili.</a:t>
            </a:r>
          </a:p>
          <a:p>
            <a:pPr marL="342900" indent="-342900">
              <a:buFont typeface="Wingdings" panose="05000000000000000000" pitchFamily="2" charset="2"/>
              <a:buChar char="v"/>
            </a:pPr>
            <a:r>
              <a:rPr lang="en-US" sz="2000" b="1" dirty="0"/>
              <a:t>Il Vamil </a:t>
            </a:r>
            <a:r>
              <a:rPr lang="en-US" sz="2000" dirty="0"/>
              <a:t>consente di </a:t>
            </a:r>
            <a:r>
              <a:rPr lang="en-US" sz="2000" b="1" dirty="0"/>
              <a:t>ammortizzare il 75% </a:t>
            </a:r>
            <a:r>
              <a:rPr lang="en-US" sz="2000" dirty="0"/>
              <a:t>dell'investimento nel momento desiderato.</a:t>
            </a:r>
          </a:p>
          <a:p>
            <a:r>
              <a:rPr lang="en-US" sz="2000" b="1" dirty="0">
                <a:solidFill>
                  <a:srgbClr val="E96751"/>
                </a:solidFill>
              </a:rPr>
              <a:t>Esempio</a:t>
            </a:r>
            <a:r>
              <a:rPr lang="en-US" sz="2000" dirty="0">
                <a:solidFill>
                  <a:srgbClr val="E96751"/>
                </a:solidFill>
              </a:rPr>
              <a:t>: </a:t>
            </a:r>
            <a:r>
              <a:rPr lang="en-US" sz="2000" dirty="0"/>
              <a:t>il proprietario di un B&amp;B ecologico passa a una costruzione sostenibile in legno e installa pannelli solari. Combina ISDE con </a:t>
            </a:r>
            <a:r>
              <a:rPr lang="en-US" sz="2000" b="1" dirty="0"/>
              <a:t>MIA/Vamil </a:t>
            </a:r>
            <a:r>
              <a:rPr lang="en-US" sz="2000" dirty="0"/>
              <a:t>per ridurre il reddito imponibile e accelerare il recupero dei costi.</a:t>
            </a:r>
          </a:p>
          <a:p>
            <a:endParaRPr lang="en-IE" sz="2000" dirty="0"/>
          </a:p>
        </p:txBody>
      </p:sp>
      <p:pic>
        <p:nvPicPr>
          <p:cNvPr id="8" name="Picture 7">
            <a:extLst>
              <a:ext uri="{FF2B5EF4-FFF2-40B4-BE49-F238E27FC236}">
                <a16:creationId xmlns:a16="http://schemas.microsoft.com/office/drawing/2014/main" id="{E7BF21AA-81AC-3A63-C758-F7FFDCBEF120}"/>
              </a:ext>
            </a:extLst>
          </p:cNvPr>
          <p:cNvPicPr>
            <a:picLocks noChangeAspect="1"/>
          </p:cNvPicPr>
          <p:nvPr/>
        </p:nvPicPr>
        <p:blipFill>
          <a:blip r:embed="rId3"/>
          <a:srcRect l="6887" b="2757"/>
          <a:stretch>
            <a:fillRect/>
          </a:stretch>
        </p:blipFill>
        <p:spPr>
          <a:xfrm>
            <a:off x="806765" y="545135"/>
            <a:ext cx="1944102" cy="3407740"/>
          </a:xfrm>
          <a:prstGeom prst="rect">
            <a:avLst/>
          </a:prstGeom>
        </p:spPr>
      </p:pic>
      <p:grpSp>
        <p:nvGrpSpPr>
          <p:cNvPr id="7" name="Group 6">
            <a:extLst>
              <a:ext uri="{FF2B5EF4-FFF2-40B4-BE49-F238E27FC236}">
                <a16:creationId xmlns:a16="http://schemas.microsoft.com/office/drawing/2014/main" id="{F0BE6EB6-8D3F-81C3-BC7B-854B78E0DD4C}"/>
              </a:ext>
            </a:extLst>
          </p:cNvPr>
          <p:cNvGrpSpPr/>
          <p:nvPr/>
        </p:nvGrpSpPr>
        <p:grpSpPr>
          <a:xfrm>
            <a:off x="3363000" y="437155"/>
            <a:ext cx="720674" cy="861774"/>
            <a:chOff x="1015048" y="996928"/>
            <a:chExt cx="1016952" cy="1216059"/>
          </a:xfrm>
        </p:grpSpPr>
        <p:sp>
          <p:nvSpPr>
            <p:cNvPr id="9" name="Oval 8">
              <a:extLst>
                <a:ext uri="{FF2B5EF4-FFF2-40B4-BE49-F238E27FC236}">
                  <a16:creationId xmlns:a16="http://schemas.microsoft.com/office/drawing/2014/main" id="{C4E4A61A-B3B0-15F2-1075-029C7ED37E1E}"/>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EA362CBC-DFA9-1B8E-80DB-640C94208A20}"/>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sp>
        <p:nvSpPr>
          <p:cNvPr id="12" name="TextBox 11">
            <a:extLst>
              <a:ext uri="{FF2B5EF4-FFF2-40B4-BE49-F238E27FC236}">
                <a16:creationId xmlns:a16="http://schemas.microsoft.com/office/drawing/2014/main" id="{EE90CE2E-9C21-49C5-2E7C-41087532905E}"/>
              </a:ext>
            </a:extLst>
          </p:cNvPr>
          <p:cNvSpPr txBox="1"/>
          <p:nvPr/>
        </p:nvSpPr>
        <p:spPr>
          <a:xfrm>
            <a:off x="1434623" y="4276247"/>
            <a:ext cx="3097811" cy="1477328"/>
          </a:xfrm>
          <a:prstGeom prst="rect">
            <a:avLst/>
          </a:prstGeom>
          <a:noFill/>
        </p:spPr>
        <p:txBody>
          <a:bodyPr wrap="square">
            <a:spAutoFit/>
          </a:bodyPr>
          <a:lstStyle/>
          <a:p>
            <a:r>
              <a:rPr lang="en-US" b="1" i="1" dirty="0">
                <a:solidFill>
                  <a:srgbClr val="494949"/>
                </a:solidFill>
                <a:latin typeface="Google Sans"/>
              </a:rPr>
              <a:t>Letture consigliate</a:t>
            </a:r>
          </a:p>
          <a:p>
            <a:r>
              <a:rPr lang="en-US" dirty="0">
                <a:solidFill>
                  <a:srgbClr val="00B0F0"/>
                </a:solidFill>
                <a:hlinkClick r:id="rId4">
                  <a:extLst>
                    <a:ext uri="{A12FA001-AC4F-418D-AE19-62706E023703}">
                      <ahyp:hlinkClr xmlns:ahyp="http://schemas.microsoft.com/office/drawing/2018/hyperlinkcolor" val="tx"/>
                    </a:ext>
                  </a:extLst>
                </a:hlinkClick>
              </a:rPr>
              <a:t>Sovvenzioni agli investimenti per l'energia sostenibile e il risparmio energetico (ISDE) 2025</a:t>
            </a:r>
            <a:endParaRPr lang="en-US" dirty="0">
              <a:solidFill>
                <a:srgbClr val="00B0F0"/>
              </a:solidFill>
            </a:endParaRPr>
          </a:p>
          <a:p>
            <a:endParaRPr lang="en-US" i="0" dirty="0">
              <a:solidFill>
                <a:srgbClr val="00B0F0"/>
              </a:solidFill>
              <a:effectLst/>
            </a:endParaRPr>
          </a:p>
        </p:txBody>
      </p:sp>
      <p:pic>
        <p:nvPicPr>
          <p:cNvPr id="13" name="Picture 12">
            <a:extLst>
              <a:ext uri="{FF2B5EF4-FFF2-40B4-BE49-F238E27FC236}">
                <a16:creationId xmlns:a16="http://schemas.microsoft.com/office/drawing/2014/main" id="{BD1576AF-383C-6F10-CABC-ABDC89DA71C9}"/>
              </a:ext>
            </a:extLst>
          </p:cNvPr>
          <p:cNvPicPr>
            <a:picLocks noChangeAspect="1"/>
          </p:cNvPicPr>
          <p:nvPr/>
        </p:nvPicPr>
        <p:blipFill>
          <a:blip r:embed="rId5"/>
          <a:stretch>
            <a:fillRect/>
          </a:stretch>
        </p:blipFill>
        <p:spPr>
          <a:xfrm>
            <a:off x="584034" y="4491639"/>
            <a:ext cx="850589" cy="846711"/>
          </a:xfrm>
          <a:prstGeom prst="rect">
            <a:avLst/>
          </a:prstGeom>
        </p:spPr>
      </p:pic>
    </p:spTree>
    <p:extLst>
      <p:ext uri="{BB962C8B-B14F-4D97-AF65-F5344CB8AC3E}">
        <p14:creationId xmlns:p14="http://schemas.microsoft.com/office/powerpoint/2010/main" val="2242425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D6EFA-7DCC-919A-5FAC-1B2F0BB8FDE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D3FC3B3-B453-A869-F297-F8684B11C23D}"/>
              </a:ext>
            </a:extLst>
          </p:cNvPr>
          <p:cNvSpPr>
            <a:spLocks noGrp="1"/>
          </p:cNvSpPr>
          <p:nvPr>
            <p:ph type="body" sz="quarter" idx="18"/>
          </p:nvPr>
        </p:nvSpPr>
        <p:spPr>
          <a:xfrm>
            <a:off x="3781425" y="463360"/>
            <a:ext cx="7826541" cy="3849918"/>
          </a:xfrm>
        </p:spPr>
        <p:txBody>
          <a:bodyPr/>
          <a:lstStyle/>
          <a:p>
            <a:r>
              <a:rPr lang="en-US" sz="2400" b="1" dirty="0">
                <a:solidFill>
                  <a:srgbClr val="EC7C69"/>
                </a:solidFill>
                <a:hlinkClick r:id="rId2">
                  <a:extLst>
                    <a:ext uri="{A12FA001-AC4F-418D-AE19-62706E023703}">
                      <ahyp:hlinkClr xmlns:ahyp="http://schemas.microsoft.com/office/drawing/2018/hyperlinkcolor" val="tx"/>
                    </a:ext>
                  </a:extLst>
                </a:hlinkClick>
              </a:rPr>
              <a:t>Sovvenzioni provinciali per la sostenibilità e il turismo</a:t>
            </a:r>
            <a:endParaRPr lang="en-US" sz="2400" b="1" dirty="0">
              <a:solidFill>
                <a:srgbClr val="EC7C69"/>
              </a:solidFill>
            </a:endParaRPr>
          </a:p>
          <a:p>
            <a:r>
              <a:rPr lang="en-IE" sz="2000" dirty="0"/>
              <a:t>Sostiene prestiti a tasso agevolato per l'innovazione sostenibile nel turismo, progetti di transizione energetica e miglioramento della qualità delle strutture ricreative. </a:t>
            </a:r>
            <a:r>
              <a:rPr lang="en-IE" sz="2000" b="1" dirty="0"/>
              <a:t>Importo del prestito:</a:t>
            </a:r>
            <a:r>
              <a:rPr lang="en-IE" sz="2000" dirty="0"/>
              <a:t> 50.000 € - 750.000</a:t>
            </a:r>
          </a:p>
          <a:p>
            <a:r>
              <a:rPr lang="en-IE" sz="2000" b="1" dirty="0">
                <a:solidFill>
                  <a:srgbClr val="E96751"/>
                </a:solidFill>
              </a:rPr>
              <a:t>Esempio: Zeeland – Fondo per l'economia del tempo libero (Fonds </a:t>
            </a:r>
            <a:r>
              <a:rPr lang="en-IE" sz="2000" b="1" dirty="0" err="1">
                <a:solidFill>
                  <a:srgbClr val="E96751"/>
                </a:solidFill>
              </a:rPr>
              <a:t>Vrijetijdseconomie</a:t>
            </a:r>
            <a:r>
              <a:rPr lang="en-IE" sz="2000" b="1" dirty="0">
                <a:solidFill>
                  <a:srgbClr val="E96751"/>
                </a:solidFill>
              </a:rPr>
              <a:t>)</a:t>
            </a:r>
          </a:p>
          <a:p>
            <a:r>
              <a:rPr lang="en-IE" sz="2000" dirty="0"/>
              <a:t>Un rifugio immerso nella natura in Zeeland installa un impianto solare off-grid e cabine ecologiche accessibili. Riceve un prestito agevolato di 150.000 € per cofinanziare il progetto.</a:t>
            </a:r>
          </a:p>
          <a:p>
            <a:r>
              <a:rPr lang="en-IE" sz="2000" dirty="0">
                <a:solidFill>
                  <a:srgbClr val="E96751"/>
                </a:solidFill>
                <a:hlinkClick r:id="rId3">
                  <a:extLst>
                    <a:ext uri="{A12FA001-AC4F-418D-AE19-62706E023703}">
                      <ahyp:hlinkClr xmlns:ahyp="http://schemas.microsoft.com/office/drawing/2018/hyperlinkcolor" val="tx"/>
                    </a:ext>
                  </a:extLst>
                </a:hlinkClick>
              </a:rPr>
              <a:t>Panoramica della banca dati dei finanziamenti (</a:t>
            </a:r>
            <a:r>
              <a:rPr lang="en-IE" sz="2000" dirty="0" err="1">
                <a:solidFill>
                  <a:srgbClr val="E96751"/>
                </a:solidFill>
                <a:hlinkClick r:id="rId3">
                  <a:extLst>
                    <a:ext uri="{A12FA001-AC4F-418D-AE19-62706E023703}">
                      <ahyp:hlinkClr xmlns:ahyp="http://schemas.microsoft.com/office/drawing/2018/hyperlinkcolor" val="tx"/>
                    </a:ext>
                  </a:extLst>
                </a:hlinkClick>
              </a:rPr>
              <a:t>Fondswervingonline</a:t>
            </a:r>
            <a:r>
              <a:rPr lang="en-IE" sz="2000" dirty="0">
                <a:solidFill>
                  <a:srgbClr val="E96751"/>
                </a:solidFill>
                <a:hlinkClick r:id="rId3">
                  <a:extLst>
                    <a:ext uri="{A12FA001-AC4F-418D-AE19-62706E023703}">
                      <ahyp:hlinkClr xmlns:ahyp="http://schemas.microsoft.com/office/drawing/2018/hyperlinkcolor" val="tx"/>
                    </a:ext>
                  </a:extLst>
                </a:hlinkClick>
              </a:rPr>
              <a:t>)</a:t>
            </a:r>
            <a:endParaRPr lang="en-IE" sz="2000" dirty="0">
              <a:solidFill>
                <a:srgbClr val="E96751"/>
              </a:solidFill>
            </a:endParaRPr>
          </a:p>
          <a:p>
            <a:r>
              <a:rPr lang="en-IE" sz="2000" b="1" dirty="0"/>
              <a:t>Altri fondi regionali:</a:t>
            </a:r>
          </a:p>
          <a:p>
            <a:pPr marL="342900" indent="-342900">
              <a:buFont typeface="Wingdings" panose="05000000000000000000" pitchFamily="2" charset="2"/>
              <a:buChar char="Ø"/>
            </a:pPr>
            <a:r>
              <a:rPr lang="en-IE" sz="2000" b="1" dirty="0"/>
              <a:t>Flevoland</a:t>
            </a:r>
            <a:r>
              <a:rPr lang="en-IE" sz="2000" dirty="0"/>
              <a:t>: sovvenzioni per progetti pilota nel settore del tempo libero e della sostenibilità</a:t>
            </a:r>
            <a:br>
              <a:rPr lang="en-IE" sz="2000" dirty="0"/>
            </a:br>
            <a:r>
              <a:rPr lang="en-IE" sz="2000" dirty="0">
                <a:solidFill>
                  <a:srgbClr val="E96751"/>
                </a:solidFill>
                <a:hlinkClick r:id="rId4">
                  <a:extLst>
                    <a:ext uri="{A12FA001-AC4F-418D-AE19-62706E023703}">
                      <ahyp:hlinkClr xmlns:ahyp="http://schemas.microsoft.com/office/drawing/2018/hyperlinkcolor" val="tx"/>
                    </a:ext>
                  </a:extLst>
                </a:hlinkClick>
              </a:rPr>
              <a:t>Sovvenzioni provinciali Flevoland</a:t>
            </a:r>
            <a:endParaRPr lang="en-IE" sz="2000" dirty="0">
              <a:solidFill>
                <a:srgbClr val="E96751"/>
              </a:solidFill>
            </a:endParaRPr>
          </a:p>
          <a:p>
            <a:pPr marL="342900" indent="-342900">
              <a:buFont typeface="Wingdings" panose="05000000000000000000" pitchFamily="2" charset="2"/>
              <a:buChar char="Ø"/>
            </a:pPr>
            <a:r>
              <a:rPr lang="en-IE" sz="2000" b="1" dirty="0"/>
              <a:t>Olanda Settentrionale</a:t>
            </a:r>
            <a:r>
              <a:rPr lang="en-IE" sz="2000" dirty="0"/>
              <a:t>: Cofinanziamento di iniziative di ecoturismo e innovazione regionale, </a:t>
            </a:r>
            <a:r>
              <a:rPr lang="en-IE" sz="2000" dirty="0">
                <a:solidFill>
                  <a:srgbClr val="E96751"/>
                </a:solidFill>
                <a:hlinkClick r:id="rId5">
                  <a:extLst>
                    <a:ext uri="{A12FA001-AC4F-418D-AE19-62706E023703}">
                      <ahyp:hlinkClr xmlns:ahyp="http://schemas.microsoft.com/office/drawing/2018/hyperlinkcolor" val="tx"/>
                    </a:ext>
                  </a:extLst>
                </a:hlinkClick>
              </a:rPr>
              <a:t>Sovvenzioni dell'Olanda Settentrionale</a:t>
            </a:r>
            <a:endParaRPr lang="en-IE" sz="2000" dirty="0">
              <a:solidFill>
                <a:srgbClr val="E96751"/>
              </a:solidFill>
            </a:endParaRPr>
          </a:p>
          <a:p>
            <a:endParaRPr lang="en-IE" sz="2000" dirty="0"/>
          </a:p>
        </p:txBody>
      </p:sp>
      <p:pic>
        <p:nvPicPr>
          <p:cNvPr id="8" name="Picture 7">
            <a:extLst>
              <a:ext uri="{FF2B5EF4-FFF2-40B4-BE49-F238E27FC236}">
                <a16:creationId xmlns:a16="http://schemas.microsoft.com/office/drawing/2014/main" id="{FF7A7C8A-4690-ABEC-2BEE-AEF0F4A70561}"/>
              </a:ext>
            </a:extLst>
          </p:cNvPr>
          <p:cNvPicPr>
            <a:picLocks noChangeAspect="1"/>
          </p:cNvPicPr>
          <p:nvPr/>
        </p:nvPicPr>
        <p:blipFill>
          <a:blip r:embed="rId6"/>
          <a:srcRect l="6887" b="2757"/>
          <a:stretch>
            <a:fillRect/>
          </a:stretch>
        </p:blipFill>
        <p:spPr>
          <a:xfrm>
            <a:off x="584034" y="2045705"/>
            <a:ext cx="2071583" cy="3631196"/>
          </a:xfrm>
          <a:prstGeom prst="rect">
            <a:avLst/>
          </a:prstGeom>
        </p:spPr>
      </p:pic>
      <p:grpSp>
        <p:nvGrpSpPr>
          <p:cNvPr id="7" name="Group 6">
            <a:extLst>
              <a:ext uri="{FF2B5EF4-FFF2-40B4-BE49-F238E27FC236}">
                <a16:creationId xmlns:a16="http://schemas.microsoft.com/office/drawing/2014/main" id="{F192E806-2BD2-811F-4502-42A744B41C0F}"/>
              </a:ext>
            </a:extLst>
          </p:cNvPr>
          <p:cNvGrpSpPr/>
          <p:nvPr/>
        </p:nvGrpSpPr>
        <p:grpSpPr>
          <a:xfrm>
            <a:off x="2969813" y="403361"/>
            <a:ext cx="720674" cy="861774"/>
            <a:chOff x="1015048" y="996928"/>
            <a:chExt cx="1016952" cy="1216059"/>
          </a:xfrm>
        </p:grpSpPr>
        <p:sp>
          <p:nvSpPr>
            <p:cNvPr id="9" name="Oval 8">
              <a:extLst>
                <a:ext uri="{FF2B5EF4-FFF2-40B4-BE49-F238E27FC236}">
                  <a16:creationId xmlns:a16="http://schemas.microsoft.com/office/drawing/2014/main" id="{040E0DF5-3765-DB60-A814-648554BCB82B}"/>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14EE4247-DC08-1AED-9281-8181F6CF5216}"/>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spTree>
    <p:extLst>
      <p:ext uri="{BB962C8B-B14F-4D97-AF65-F5344CB8AC3E}">
        <p14:creationId xmlns:p14="http://schemas.microsoft.com/office/powerpoint/2010/main" val="2120624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119877" y="792948"/>
            <a:ext cx="4561589" cy="689519"/>
          </a:xfrm>
        </p:spPr>
        <p:txBody>
          <a:bodyPr anchor="t"/>
          <a:lstStyle/>
          <a:p>
            <a:pPr>
              <a:lnSpc>
                <a:spcPts val="2240"/>
              </a:lnSpc>
            </a:pPr>
            <a:r>
              <a:rPr lang="en-US" b="1" kern="1200" dirty="0">
                <a:solidFill>
                  <a:srgbClr val="EC7C69"/>
                </a:solidFill>
                <a:latin typeface="+mn-lt"/>
                <a:ea typeface="+mn-ea"/>
                <a:cs typeface="+mn-cs"/>
              </a:rPr>
              <a:t>Opportunità di finanziamento specifiche per paese</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29762" y="1210368"/>
            <a:ext cx="5636567" cy="4246763"/>
          </a:xfrm>
        </p:spPr>
        <p:txBody>
          <a:bodyPr/>
          <a:lstStyle/>
          <a:p>
            <a:pPr marL="0" indent="0"/>
            <a:r>
              <a:rPr lang="en-US" sz="2000" dirty="0"/>
              <a:t>Trova i fondi adatti alle tue esigenze – Opzioni di finanziamento e finanziamento. </a:t>
            </a:r>
            <a:r>
              <a:rPr lang="en-US" sz="2000" b="0" dirty="0"/>
              <a:t>La seconda parte del modulo esplora le opportunità di finanziamento su misura per le strutture ricettive turistiche alternative in Irlanda, Slovenia, Islanda, Italia e Paesi Bassi. Questa sezione si concentra sui Paesi Bassi. Impara a identificare, confrontare e valutare i flussi di finanziamento più adatti al tuo modello di business e ai tuoi obiettivi. L'attenzione è rivolta all'allineamento con priorità chiave quali la rigenerazione, la crescita a basse emissioni di carbonio e il valore della comunità. Al termine, sarete in grado di valutare l'idoneità, orientarvi tra i programmi nazionali e dell'UE e scegliere i percorsi di finanziamento giusti per il successo del turismo sostenibile.</a:t>
            </a:r>
          </a:p>
          <a:p>
            <a:pPr marL="0" indent="0">
              <a:lnSpc>
                <a:spcPts val="2180"/>
              </a:lnSpc>
            </a:pPr>
            <a:endParaRPr lang="en-US" sz="20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7202616" y="1815730"/>
            <a:ext cx="4817934" cy="570200"/>
          </a:xfrm>
        </p:spPr>
        <p:txBody>
          <a:bodyPr anchor="t"/>
          <a:lstStyle/>
          <a:p>
            <a:pPr marL="342900" indent="-342900">
              <a:buFont typeface="Arial" panose="020B0604020202020204" pitchFamily="34" charset="0"/>
              <a:buChar char="•"/>
            </a:pPr>
            <a:r>
              <a:rPr lang="en-US" sz="1800" dirty="0">
                <a:solidFill>
                  <a:srgbClr val="494949"/>
                </a:solidFill>
              </a:rPr>
              <a:t>Identifica </a:t>
            </a:r>
            <a:r>
              <a:rPr lang="en-US" sz="1800" b="1" dirty="0">
                <a:solidFill>
                  <a:srgbClr val="494949"/>
                </a:solidFill>
              </a:rPr>
              <a:t>le principali opportunità di finanziamento </a:t>
            </a:r>
            <a:r>
              <a:rPr lang="en-US" sz="1800" dirty="0">
                <a:solidFill>
                  <a:srgbClr val="494949"/>
                </a:solidFill>
              </a:rPr>
              <a:t>olandesi per alloggi sostenibili e a basse emissioni di carbonio, compresi gli incentivi fiscali nazionali (MIA/Vamil, EIA, ISDE) e i fondi provinciali.</a:t>
            </a:r>
          </a:p>
          <a:p>
            <a:pPr marL="342900" indent="-342900">
              <a:buFont typeface="Arial" panose="020B0604020202020204" pitchFamily="34" charset="0"/>
              <a:buChar char="•"/>
            </a:pPr>
            <a:r>
              <a:rPr lang="en-US" sz="1800" dirty="0">
                <a:solidFill>
                  <a:srgbClr val="494949"/>
                </a:solidFill>
              </a:rPr>
              <a:t>Riconoscere </a:t>
            </a:r>
            <a:r>
              <a:rPr lang="en-US" sz="1800" b="1" dirty="0">
                <a:solidFill>
                  <a:srgbClr val="494949"/>
                </a:solidFill>
              </a:rPr>
              <a:t>i vantaggi</a:t>
            </a:r>
            <a:r>
              <a:rPr lang="en-US" sz="1800" dirty="0">
                <a:solidFill>
                  <a:srgbClr val="494949"/>
                </a:solidFill>
              </a:rPr>
              <a:t> che </a:t>
            </a:r>
            <a:r>
              <a:rPr lang="en-US" sz="1800" b="1" dirty="0">
                <a:solidFill>
                  <a:srgbClr val="494949"/>
                </a:solidFill>
              </a:rPr>
              <a:t>i progetti possono trarre </a:t>
            </a:r>
            <a:r>
              <a:rPr lang="en-US" sz="1800" dirty="0">
                <a:solidFill>
                  <a:srgbClr val="494949"/>
                </a:solidFill>
              </a:rPr>
              <a:t>dall'adozione</a:t>
            </a:r>
            <a:r>
              <a:rPr lang="en-US" sz="1800" b="1" dirty="0">
                <a:solidFill>
                  <a:srgbClr val="494949"/>
                </a:solidFill>
              </a:rPr>
              <a:t> di energie rinnovabili</a:t>
            </a:r>
            <a:r>
              <a:rPr lang="en-US" sz="1800" dirty="0">
                <a:solidFill>
                  <a:srgbClr val="494949"/>
                </a:solidFill>
              </a:rPr>
              <a:t>, dagli aggiornamenti in materia di sostenibilità e dagli strumenti digitali.</a:t>
            </a:r>
          </a:p>
          <a:p>
            <a:pPr marL="342900" indent="-342900">
              <a:buFont typeface="Arial" panose="020B0604020202020204" pitchFamily="34" charset="0"/>
              <a:buChar char="•"/>
            </a:pPr>
            <a:r>
              <a:rPr lang="en-US" sz="1800" dirty="0">
                <a:solidFill>
                  <a:srgbClr val="494949"/>
                </a:solidFill>
              </a:rPr>
              <a:t>Comprendere l'idoneità ai </a:t>
            </a:r>
            <a:r>
              <a:rPr lang="en-US" sz="1800" b="1" dirty="0">
                <a:solidFill>
                  <a:srgbClr val="494949"/>
                </a:solidFill>
              </a:rPr>
              <a:t>fondi strutturali dell'UE </a:t>
            </a:r>
            <a:r>
              <a:rPr lang="en-US" sz="1800" dirty="0">
                <a:solidFill>
                  <a:srgbClr val="494949"/>
                </a:solidFill>
              </a:rPr>
              <a:t>(ad esempio, FESR tramite </a:t>
            </a:r>
            <a:r>
              <a:rPr lang="en-US" sz="1800" dirty="0" err="1">
                <a:solidFill>
                  <a:srgbClr val="494949"/>
                </a:solidFill>
              </a:rPr>
              <a:t>OPZuid</a:t>
            </a:r>
            <a:r>
              <a:rPr lang="en-US" sz="1800" dirty="0">
                <a:solidFill>
                  <a:srgbClr val="494949"/>
                </a:solidFill>
              </a:rPr>
              <a:t>) e ai prestiti regionali per l'innovazione.</a:t>
            </a:r>
          </a:p>
          <a:p>
            <a:pPr marL="342900" indent="-342900">
              <a:buFont typeface="Arial" panose="020B0604020202020204" pitchFamily="34" charset="0"/>
              <a:buChar char="•"/>
            </a:pPr>
            <a:r>
              <a:rPr lang="en-US" sz="1800" dirty="0">
                <a:solidFill>
                  <a:srgbClr val="494949"/>
                </a:solidFill>
              </a:rPr>
              <a:t>Dimostrare come </a:t>
            </a:r>
            <a:r>
              <a:rPr lang="en-US" sz="1800" b="1" dirty="0">
                <a:solidFill>
                  <a:srgbClr val="494949"/>
                </a:solidFill>
              </a:rPr>
              <a:t>allineare le proposte alle priorità olandesi</a:t>
            </a:r>
            <a:r>
              <a:rPr lang="en-US" sz="1800" dirty="0">
                <a:solidFill>
                  <a:srgbClr val="494949"/>
                </a:solidFill>
              </a:rPr>
              <a:t>: efficienza ambientale e infrastrutture intelligenti.</a:t>
            </a:r>
          </a:p>
          <a:p>
            <a:pPr marL="342900" indent="-342900">
              <a:buFont typeface="Arial" panose="020B0604020202020204" pitchFamily="34" charset="0"/>
              <a:buChar char="•"/>
            </a:pPr>
            <a:r>
              <a:rPr lang="en-US" sz="1800" dirty="0">
                <a:solidFill>
                  <a:srgbClr val="494949"/>
                </a:solidFill>
              </a:rPr>
              <a:t>Rafforzare le domande di finanziamento utilizzando strategie specifiche per i Paesi Bassi.</a:t>
            </a:r>
            <a:endParaRPr lang="en-GB" sz="2000" dirty="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sz="3200" b="1" dirty="0"/>
              <a:t>Modulo 7 (Parte 2) Panoramica </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863764" y="1754567"/>
            <a:ext cx="5550517" cy="11684"/>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069343" y="5313985"/>
            <a:ext cx="3580276" cy="2123680"/>
          </a:xfrm>
          <a:prstGeom prst="rect">
            <a:avLst/>
          </a:prstGeom>
        </p:spPr>
      </p:pic>
      <p:sp>
        <p:nvSpPr>
          <p:cNvPr id="18" name="TextBox 17">
            <a:extLst>
              <a:ext uri="{FF2B5EF4-FFF2-40B4-BE49-F238E27FC236}">
                <a16:creationId xmlns:a16="http://schemas.microsoft.com/office/drawing/2014/main" id="{9B61029F-166A-BF4A-2B28-52ED1C3CA449}"/>
              </a:ext>
            </a:extLst>
          </p:cNvPr>
          <p:cNvSpPr txBox="1"/>
          <p:nvPr/>
        </p:nvSpPr>
        <p:spPr>
          <a:xfrm>
            <a:off x="6679764" y="114001"/>
            <a:ext cx="4882474" cy="584775"/>
          </a:xfrm>
          <a:prstGeom prst="rect">
            <a:avLst/>
          </a:prstGeom>
          <a:noFill/>
        </p:spPr>
        <p:txBody>
          <a:bodyPr wrap="square" rtlCol="0">
            <a:spAutoFit/>
          </a:bodyPr>
          <a:lstStyle/>
          <a:p>
            <a:r>
              <a:rPr lang="en-IE" sz="3200" b="1" dirty="0">
                <a:solidFill>
                  <a:srgbClr val="459597"/>
                </a:solidFill>
              </a:rPr>
              <a:t>Risultati di apprendimento</a:t>
            </a:r>
          </a:p>
        </p:txBody>
      </p:sp>
    </p:spTree>
    <p:extLst>
      <p:ext uri="{BB962C8B-B14F-4D97-AF65-F5344CB8AC3E}">
        <p14:creationId xmlns:p14="http://schemas.microsoft.com/office/powerpoint/2010/main" val="648164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A8394B1-A10F-604C-1700-3B6640FC9231}"/>
              </a:ext>
            </a:extLst>
          </p:cNvPr>
          <p:cNvSpPr>
            <a:spLocks noGrp="1"/>
          </p:cNvSpPr>
          <p:nvPr>
            <p:ph type="body" sz="quarter" idx="18"/>
          </p:nvPr>
        </p:nvSpPr>
        <p:spPr>
          <a:xfrm>
            <a:off x="3495675" y="469168"/>
            <a:ext cx="7924800" cy="3849918"/>
          </a:xfrm>
        </p:spPr>
        <p:txBody>
          <a:bodyPr/>
          <a:lstStyle/>
          <a:p>
            <a:pPr>
              <a:lnSpc>
                <a:spcPct val="100000"/>
              </a:lnSpc>
              <a:spcBef>
                <a:spcPts val="0"/>
              </a:spcBef>
              <a:spcAft>
                <a:spcPts val="600"/>
              </a:spcAft>
            </a:pPr>
            <a:r>
              <a:rPr lang="en-IE" sz="2400" b="1" dirty="0">
                <a:solidFill>
                  <a:srgbClr val="EC7C69"/>
                </a:solidFill>
                <a:hlinkClick r:id="rId2">
                  <a:extLst>
                    <a:ext uri="{A12FA001-AC4F-418D-AE19-62706E023703}">
                      <ahyp:hlinkClr xmlns:ahyp="http://schemas.microsoft.com/office/drawing/2018/hyperlinkcolor" val="tx"/>
                    </a:ext>
                  </a:extLst>
                </a:hlinkClick>
              </a:rPr>
              <a:t>Detrazione fiscale per investimenti energetici (EIA)</a:t>
            </a:r>
            <a:endParaRPr lang="en-IE" sz="2400" b="1" dirty="0">
              <a:solidFill>
                <a:srgbClr val="EC7C69"/>
              </a:solidFill>
            </a:endParaRPr>
          </a:p>
          <a:p>
            <a:pPr>
              <a:lnSpc>
                <a:spcPct val="100000"/>
              </a:lnSpc>
              <a:spcBef>
                <a:spcPts val="0"/>
              </a:spcBef>
              <a:spcAft>
                <a:spcPts val="600"/>
              </a:spcAft>
            </a:pPr>
            <a:r>
              <a:rPr lang="en-US" sz="2000" b="1" dirty="0"/>
              <a:t>L'EIA </a:t>
            </a:r>
            <a:r>
              <a:rPr lang="en-US" sz="2000" dirty="0"/>
              <a:t>è un </a:t>
            </a:r>
            <a:r>
              <a:rPr lang="en-US" sz="2000" b="1" dirty="0"/>
              <a:t>regime di detrazione fiscale </a:t>
            </a:r>
            <a:r>
              <a:rPr lang="en-US" sz="2000" dirty="0"/>
              <a:t>che consente alle imprese di </a:t>
            </a:r>
            <a:r>
              <a:rPr lang="en-US" sz="2000" b="1" dirty="0"/>
              <a:t>dedurre il 40% degli investimenti ecologici ammissibili </a:t>
            </a:r>
            <a:r>
              <a:rPr lang="en-US" sz="2000" dirty="0"/>
              <a:t>dal loro reddito imponibile. È stato concepito per incoraggiare gli investimenti in tecnologie di risparmio energetico e nell'edilizia sostenibile. È possibile richiedere l'EIA per gli articoli presenti </a:t>
            </a:r>
            <a:r>
              <a:rPr lang="en-US" sz="2000" b="1" dirty="0"/>
              <a:t>nell'elenco energetico approvato</a:t>
            </a:r>
            <a:r>
              <a:rPr lang="en-US" sz="2000" dirty="0"/>
              <a:t>. </a:t>
            </a:r>
          </a:p>
          <a:p>
            <a:pPr>
              <a:lnSpc>
                <a:spcPct val="100000"/>
              </a:lnSpc>
              <a:spcBef>
                <a:spcPts val="0"/>
              </a:spcBef>
              <a:spcAft>
                <a:spcPts val="600"/>
              </a:spcAft>
            </a:pPr>
            <a:endParaRPr lang="en-US" sz="900" dirty="0"/>
          </a:p>
          <a:p>
            <a:pPr>
              <a:lnSpc>
                <a:spcPct val="100000"/>
              </a:lnSpc>
              <a:spcBef>
                <a:spcPts val="0"/>
              </a:spcBef>
              <a:spcAft>
                <a:spcPts val="600"/>
              </a:spcAft>
            </a:pPr>
            <a:r>
              <a:rPr lang="en-US" sz="2000" dirty="0"/>
              <a:t>Questi includono </a:t>
            </a:r>
            <a:r>
              <a:rPr lang="en-US" sz="2000" b="1" dirty="0"/>
              <a:t>pannelli solari, pompe di calore, sistemi di isolamento, illuminazione a risparmio energetico e sistemi HVAC ad alta efficienza energetica.</a:t>
            </a:r>
          </a:p>
          <a:p>
            <a:pPr>
              <a:lnSpc>
                <a:spcPct val="100000"/>
              </a:lnSpc>
              <a:spcBef>
                <a:spcPts val="0"/>
              </a:spcBef>
              <a:spcAft>
                <a:spcPts val="600"/>
              </a:spcAft>
            </a:pPr>
            <a:endParaRPr lang="en-US" sz="900" b="1" dirty="0"/>
          </a:p>
          <a:p>
            <a:pPr>
              <a:lnSpc>
                <a:spcPct val="100000"/>
              </a:lnSpc>
              <a:spcBef>
                <a:spcPts val="0"/>
              </a:spcBef>
              <a:spcAft>
                <a:spcPts val="600"/>
              </a:spcAft>
            </a:pPr>
            <a:r>
              <a:rPr lang="en-US" sz="2000" dirty="0"/>
              <a:t>Possono richiedere l'EIA le ATA, comprese le PMI, </a:t>
            </a:r>
            <a:r>
              <a:rPr lang="en-US" sz="2000" b="1" dirty="0"/>
              <a:t>i lodge immersi nella natura, i B&amp;B rurali, gli operatori di glamping eco-compatibili e gli hotel sottoposti a ristrutturazione ecologica.</a:t>
            </a:r>
            <a:endParaRPr lang="en-US" sz="2000" dirty="0"/>
          </a:p>
          <a:p>
            <a:pPr>
              <a:lnSpc>
                <a:spcPct val="100000"/>
              </a:lnSpc>
              <a:spcBef>
                <a:spcPts val="0"/>
              </a:spcBef>
              <a:spcAft>
                <a:spcPts val="600"/>
              </a:spcAft>
            </a:pPr>
            <a:r>
              <a:rPr lang="en-US" sz="2000" b="1" dirty="0">
                <a:solidFill>
                  <a:srgbClr val="E96751"/>
                </a:solidFill>
              </a:rPr>
              <a:t>Esempio</a:t>
            </a:r>
            <a:r>
              <a:rPr lang="en-US" sz="2000" dirty="0"/>
              <a:t>: un lodge immerso nella natura investe</a:t>
            </a:r>
            <a:r>
              <a:rPr lang="en-US" sz="2000" b="1" dirty="0"/>
              <a:t> 20.000 </a:t>
            </a:r>
            <a:r>
              <a:rPr lang="en-US" sz="2000" dirty="0"/>
              <a:t>euro in isolamento del tetto e pannelli solari. Utilizzando l'EIA, deduce</a:t>
            </a:r>
            <a:r>
              <a:rPr lang="en-US" sz="2000" b="1" dirty="0"/>
              <a:t> 8.000 euro </a:t>
            </a:r>
            <a:r>
              <a:rPr lang="en-US" sz="2000" dirty="0"/>
              <a:t>dal proprio reddito imponibile (40%).</a:t>
            </a:r>
          </a:p>
          <a:p>
            <a:pPr>
              <a:lnSpc>
                <a:spcPct val="100000"/>
              </a:lnSpc>
              <a:spcBef>
                <a:spcPts val="0"/>
              </a:spcBef>
              <a:spcAft>
                <a:spcPts val="600"/>
              </a:spcAft>
            </a:pPr>
            <a:endParaRPr lang="en-IE" sz="2000" dirty="0"/>
          </a:p>
        </p:txBody>
      </p:sp>
      <p:pic>
        <p:nvPicPr>
          <p:cNvPr id="8" name="Picture 7">
            <a:extLst>
              <a:ext uri="{FF2B5EF4-FFF2-40B4-BE49-F238E27FC236}">
                <a16:creationId xmlns:a16="http://schemas.microsoft.com/office/drawing/2014/main" id="{C25C7AAD-654D-1505-EBF8-39164DA32AD6}"/>
              </a:ext>
            </a:extLst>
          </p:cNvPr>
          <p:cNvPicPr>
            <a:picLocks noChangeAspect="1"/>
          </p:cNvPicPr>
          <p:nvPr/>
        </p:nvPicPr>
        <p:blipFill>
          <a:blip r:embed="rId3"/>
          <a:srcRect l="6887" b="2757"/>
          <a:stretch>
            <a:fillRect/>
          </a:stretch>
        </p:blipFill>
        <p:spPr>
          <a:xfrm>
            <a:off x="584034" y="2045705"/>
            <a:ext cx="2071583" cy="3631196"/>
          </a:xfrm>
          <a:prstGeom prst="rect">
            <a:avLst/>
          </a:prstGeom>
        </p:spPr>
      </p:pic>
      <p:grpSp>
        <p:nvGrpSpPr>
          <p:cNvPr id="4" name="Group 3">
            <a:extLst>
              <a:ext uri="{FF2B5EF4-FFF2-40B4-BE49-F238E27FC236}">
                <a16:creationId xmlns:a16="http://schemas.microsoft.com/office/drawing/2014/main" id="{1E8D3DC2-328E-FBD9-2C2A-42CF055C6945}"/>
              </a:ext>
            </a:extLst>
          </p:cNvPr>
          <p:cNvGrpSpPr/>
          <p:nvPr/>
        </p:nvGrpSpPr>
        <p:grpSpPr>
          <a:xfrm>
            <a:off x="2655617" y="469168"/>
            <a:ext cx="720674" cy="861774"/>
            <a:chOff x="1015048" y="996928"/>
            <a:chExt cx="1016952" cy="1216059"/>
          </a:xfrm>
        </p:grpSpPr>
        <p:sp>
          <p:nvSpPr>
            <p:cNvPr id="7" name="Oval 6">
              <a:extLst>
                <a:ext uri="{FF2B5EF4-FFF2-40B4-BE49-F238E27FC236}">
                  <a16:creationId xmlns:a16="http://schemas.microsoft.com/office/drawing/2014/main" id="{E34BA613-C142-2DE7-75F8-33944F457111}"/>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65569E02-2571-0C8D-4EE2-A338C05B641E}"/>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spTree>
    <p:extLst>
      <p:ext uri="{BB962C8B-B14F-4D97-AF65-F5344CB8AC3E}">
        <p14:creationId xmlns:p14="http://schemas.microsoft.com/office/powerpoint/2010/main" val="2223123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70A11-CFD3-D165-8B74-CE4F698203E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8AA34A8-CE92-B0D1-5B77-2E44EE06E99A}"/>
              </a:ext>
            </a:extLst>
          </p:cNvPr>
          <p:cNvSpPr>
            <a:spLocks noGrp="1"/>
          </p:cNvSpPr>
          <p:nvPr>
            <p:ph type="body" sz="quarter" idx="18"/>
          </p:nvPr>
        </p:nvSpPr>
        <p:spPr>
          <a:xfrm>
            <a:off x="3228975" y="397879"/>
            <a:ext cx="8515350" cy="3849918"/>
          </a:xfrm>
        </p:spPr>
        <p:txBody>
          <a:bodyPr/>
          <a:lstStyle/>
          <a:p>
            <a:pPr>
              <a:lnSpc>
                <a:spcPct val="100000"/>
              </a:lnSpc>
              <a:spcBef>
                <a:spcPts val="0"/>
              </a:spcBef>
              <a:spcAft>
                <a:spcPts val="600"/>
              </a:spcAft>
            </a:pPr>
            <a:r>
              <a:rPr lang="en-IE" sz="2400" b="1" dirty="0">
                <a:solidFill>
                  <a:srgbClr val="EC7C69"/>
                </a:solidFill>
                <a:hlinkClick r:id="rId2">
                  <a:extLst>
                    <a:ext uri="{A12FA001-AC4F-418D-AE19-62706E023703}">
                      <ahyp:hlinkClr xmlns:ahyp="http://schemas.microsoft.com/office/drawing/2018/hyperlinkcolor" val="tx"/>
                    </a:ext>
                  </a:extLst>
                </a:hlinkClick>
              </a:rPr>
              <a:t>OPZuid EFRO + Finanziamenti regionali </a:t>
            </a:r>
            <a:r>
              <a:rPr lang="en-IE" sz="2000" dirty="0"/>
              <a:t>(ad esempio, caso della Zelanda)</a:t>
            </a:r>
          </a:p>
          <a:p>
            <a:pPr>
              <a:lnSpc>
                <a:spcPct val="100000"/>
              </a:lnSpc>
              <a:spcBef>
                <a:spcPts val="0"/>
              </a:spcBef>
              <a:spcAft>
                <a:spcPts val="600"/>
              </a:spcAft>
            </a:pPr>
            <a:r>
              <a:rPr lang="en-US" sz="2000" dirty="0"/>
              <a:t>Nell'ambito del </a:t>
            </a:r>
            <a:r>
              <a:rPr lang="en-US" sz="2000" b="1" dirty="0"/>
              <a:t>Fondo europeo di sviluppo regionale (FESR)</a:t>
            </a:r>
            <a:r>
              <a:rPr lang="en-US" sz="2000" dirty="0"/>
              <a:t>, il </a:t>
            </a:r>
            <a:r>
              <a:rPr lang="en-US" sz="2000" dirty="0" err="1"/>
              <a:t>programma </a:t>
            </a:r>
            <a:r>
              <a:rPr lang="en-US" sz="2000" b="1" dirty="0" err="1"/>
              <a:t>OPZuid </a:t>
            </a:r>
            <a:r>
              <a:rPr lang="en-US" sz="2000" dirty="0"/>
              <a:t>sostiene </a:t>
            </a:r>
            <a:r>
              <a:rPr lang="en-US" sz="2000" b="1" dirty="0"/>
              <a:t>investimenti aziendali innovativi, sostenibili e a basse emissioni di carbonio</a:t>
            </a:r>
            <a:r>
              <a:rPr lang="en-US" sz="2000" dirty="0"/>
              <a:t>. Le autorità regionali, come la provincia della Zelanda, offrono spesso cofinanziamenti che aumentano in modo significativo il budget destinato agli interventi di riqualificazione ecologica. Per le aziende turistiche e ricreative nel sud dei Paesi Bassi (regione </a:t>
            </a:r>
            <a:r>
              <a:rPr lang="en-US" sz="2000" dirty="0" err="1"/>
              <a:t>OPZuid</a:t>
            </a:r>
            <a:r>
              <a:rPr lang="en-US" sz="2000" dirty="0"/>
              <a:t>), in particolare gli alloggi rurali o immersi nella natura che cercano aggiornamenti energetici profondi o </a:t>
            </a:r>
            <a:r>
              <a:rPr lang="en-US" sz="2000" b="1" dirty="0"/>
              <a:t>progetti </a:t>
            </a:r>
            <a:r>
              <a:rPr lang="en-US" sz="2000" dirty="0"/>
              <a:t>innovativi</a:t>
            </a:r>
            <a:r>
              <a:rPr lang="en-US" sz="2000" b="1" dirty="0"/>
              <a:t>. Si tratta di un modello forte per aggiornamenti ecologici altamente ambiziosi</a:t>
            </a:r>
            <a:r>
              <a:rPr lang="en-US" sz="2000" dirty="0"/>
              <a:t>, in particolare per le aziende che cercano di passare a operazioni off-grid o a emissioni zero. </a:t>
            </a:r>
            <a:r>
              <a:rPr lang="en-US" sz="2000" b="1" dirty="0">
                <a:solidFill>
                  <a:srgbClr val="E96751"/>
                </a:solidFill>
              </a:rPr>
              <a:t>Esempio: </a:t>
            </a:r>
            <a:r>
              <a:rPr lang="en-IE" sz="2000" b="1" dirty="0">
                <a:solidFill>
                  <a:srgbClr val="494949"/>
                </a:solidFill>
              </a:rPr>
              <a:t>Ons Buiten &amp; Camping </a:t>
            </a:r>
            <a:r>
              <a:rPr lang="en-IE" sz="2000" b="1" dirty="0" err="1">
                <a:solidFill>
                  <a:srgbClr val="494949"/>
                </a:solidFill>
              </a:rPr>
              <a:t>Olmenveld </a:t>
            </a:r>
            <a:r>
              <a:rPr lang="en-IE" sz="2000" dirty="0">
                <a:solidFill>
                  <a:srgbClr val="494949"/>
                </a:solidFill>
              </a:rPr>
              <a:t>ha ricevuto:</a:t>
            </a:r>
          </a:p>
          <a:p>
            <a:pPr marL="342900" indent="-342900">
              <a:lnSpc>
                <a:spcPct val="100000"/>
              </a:lnSpc>
              <a:spcBef>
                <a:spcPts val="0"/>
              </a:spcBef>
              <a:buFont typeface="Wingdings" panose="05000000000000000000" pitchFamily="2" charset="2"/>
              <a:buChar char="v"/>
            </a:pPr>
            <a:r>
              <a:rPr lang="en-US" sz="2000" b="1" dirty="0"/>
              <a:t>971.611 euro dall'EFRO (</a:t>
            </a:r>
            <a:r>
              <a:rPr lang="en-US" sz="2000" b="1" dirty="0" err="1"/>
              <a:t>OPZuid</a:t>
            </a:r>
            <a:r>
              <a:rPr lang="en-US" sz="2000" b="1" dirty="0"/>
              <a:t>)</a:t>
            </a:r>
            <a:endParaRPr lang="en-US" sz="2000" dirty="0"/>
          </a:p>
          <a:p>
            <a:pPr marL="342900" indent="-342900">
              <a:lnSpc>
                <a:spcPct val="100000"/>
              </a:lnSpc>
              <a:spcBef>
                <a:spcPts val="0"/>
              </a:spcBef>
              <a:buFont typeface="Wingdings" panose="05000000000000000000" pitchFamily="2" charset="2"/>
              <a:buChar char="v"/>
            </a:pPr>
            <a:r>
              <a:rPr lang="en-US" sz="2000" b="1" dirty="0"/>
              <a:t>416.404 € </a:t>
            </a:r>
            <a:r>
              <a:rPr lang="en-US" sz="2000" dirty="0"/>
              <a:t>in </a:t>
            </a:r>
            <a:r>
              <a:rPr lang="en-US" sz="2000" b="1" dirty="0"/>
              <a:t>cofinanziamento dalla Zelanda </a:t>
            </a:r>
          </a:p>
          <a:p>
            <a:pPr>
              <a:lnSpc>
                <a:spcPct val="100000"/>
              </a:lnSpc>
              <a:spcBef>
                <a:spcPts val="0"/>
              </a:spcBef>
            </a:pPr>
            <a:r>
              <a:rPr lang="en-US" sz="2000" dirty="0">
                <a:solidFill>
                  <a:srgbClr val="494949"/>
                </a:solidFill>
              </a:rPr>
              <a:t>Utilizzo dei fondi per </a:t>
            </a:r>
            <a:r>
              <a:rPr lang="en-US" sz="2000" b="1" dirty="0">
                <a:solidFill>
                  <a:srgbClr val="494949"/>
                </a:solidFill>
              </a:rPr>
              <a:t>l'installazione e l'ammodernamento </a:t>
            </a:r>
            <a:r>
              <a:rPr lang="en-IE" sz="2000" dirty="0">
                <a:solidFill>
                  <a:srgbClr val="494949"/>
                </a:solidFill>
              </a:rPr>
              <a:t>di pompe di calore, sistemi di accumulo a batteria, </a:t>
            </a:r>
            <a:r>
              <a:rPr lang="en-US" sz="2000" dirty="0"/>
              <a:t>impianti </a:t>
            </a:r>
            <a:r>
              <a:rPr lang="en-IE" sz="2000" dirty="0">
                <a:solidFill>
                  <a:srgbClr val="494949"/>
                </a:solidFill>
              </a:rPr>
              <a:t>solari off-grid </a:t>
            </a:r>
            <a:r>
              <a:rPr lang="en-US" sz="2000" dirty="0"/>
              <a:t>e sistemi di monitoraggio energetico (EMS</a:t>
            </a:r>
            <a:r>
              <a:rPr lang="en-IE" sz="2000" dirty="0">
                <a:solidFill>
                  <a:srgbClr val="494949"/>
                </a:solidFill>
              </a:rPr>
              <a:t>). </a:t>
            </a:r>
            <a:r>
              <a:rPr lang="en-IE" sz="2000" dirty="0">
                <a:solidFill>
                  <a:srgbClr val="E96751"/>
                </a:solidFill>
                <a:hlinkClick r:id="rId3">
                  <a:extLst>
                    <a:ext uri="{A12FA001-AC4F-418D-AE19-62706E023703}">
                      <ahyp:hlinkClr xmlns:ahyp="http://schemas.microsoft.com/office/drawing/2018/hyperlinkcolor" val="tx"/>
                    </a:ext>
                  </a:extLst>
                </a:hlinkClick>
              </a:rPr>
              <a:t>Articolo con tutti i dettagli (NL)</a:t>
            </a:r>
            <a:endParaRPr lang="en-IE" sz="2000" dirty="0">
              <a:solidFill>
                <a:srgbClr val="E96751"/>
              </a:solidFill>
            </a:endParaRPr>
          </a:p>
          <a:p>
            <a:pPr>
              <a:lnSpc>
                <a:spcPct val="100000"/>
              </a:lnSpc>
              <a:spcBef>
                <a:spcPts val="0"/>
              </a:spcBef>
              <a:spcAft>
                <a:spcPts val="600"/>
              </a:spcAft>
            </a:pPr>
            <a:br>
              <a:rPr lang="en-US" sz="2000" dirty="0"/>
            </a:br>
            <a:endParaRPr lang="en-IE" sz="2000" dirty="0"/>
          </a:p>
          <a:p>
            <a:pPr>
              <a:lnSpc>
                <a:spcPct val="100000"/>
              </a:lnSpc>
              <a:spcBef>
                <a:spcPts val="0"/>
              </a:spcBef>
              <a:spcAft>
                <a:spcPts val="600"/>
              </a:spcAft>
            </a:pPr>
            <a:endParaRPr lang="en-IE" sz="2000" dirty="0"/>
          </a:p>
        </p:txBody>
      </p:sp>
      <p:pic>
        <p:nvPicPr>
          <p:cNvPr id="8" name="Picture 7">
            <a:extLst>
              <a:ext uri="{FF2B5EF4-FFF2-40B4-BE49-F238E27FC236}">
                <a16:creationId xmlns:a16="http://schemas.microsoft.com/office/drawing/2014/main" id="{9BA641C1-81B3-6BF3-5C54-26BB4254E3D0}"/>
              </a:ext>
            </a:extLst>
          </p:cNvPr>
          <p:cNvPicPr>
            <a:picLocks noChangeAspect="1"/>
          </p:cNvPicPr>
          <p:nvPr/>
        </p:nvPicPr>
        <p:blipFill>
          <a:blip r:embed="rId4"/>
          <a:srcRect l="6887" b="2757"/>
          <a:stretch>
            <a:fillRect/>
          </a:stretch>
        </p:blipFill>
        <p:spPr>
          <a:xfrm>
            <a:off x="584034" y="2045705"/>
            <a:ext cx="2071583" cy="3631196"/>
          </a:xfrm>
          <a:prstGeom prst="rect">
            <a:avLst/>
          </a:prstGeom>
        </p:spPr>
      </p:pic>
      <p:grpSp>
        <p:nvGrpSpPr>
          <p:cNvPr id="4" name="Group 3">
            <a:extLst>
              <a:ext uri="{FF2B5EF4-FFF2-40B4-BE49-F238E27FC236}">
                <a16:creationId xmlns:a16="http://schemas.microsoft.com/office/drawing/2014/main" id="{C89D5FC7-F200-CF84-C52C-2B3004E1B70F}"/>
              </a:ext>
            </a:extLst>
          </p:cNvPr>
          <p:cNvGrpSpPr/>
          <p:nvPr/>
        </p:nvGrpSpPr>
        <p:grpSpPr>
          <a:xfrm>
            <a:off x="2411672" y="397879"/>
            <a:ext cx="720674" cy="861774"/>
            <a:chOff x="1015048" y="996928"/>
            <a:chExt cx="1016952" cy="1216059"/>
          </a:xfrm>
        </p:grpSpPr>
        <p:sp>
          <p:nvSpPr>
            <p:cNvPr id="7" name="Oval 6">
              <a:extLst>
                <a:ext uri="{FF2B5EF4-FFF2-40B4-BE49-F238E27FC236}">
                  <a16:creationId xmlns:a16="http://schemas.microsoft.com/office/drawing/2014/main" id="{2CBB73CC-9911-5F68-822B-4B8001703370}"/>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8CEA721A-DDF3-8A25-2293-A578DF1483CC}"/>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spTree>
    <p:extLst>
      <p:ext uri="{BB962C8B-B14F-4D97-AF65-F5344CB8AC3E}">
        <p14:creationId xmlns:p14="http://schemas.microsoft.com/office/powerpoint/2010/main" val="1544901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A7881-16C9-4304-9DC6-336F0D48E1D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3249C69-E1BB-7497-E72E-8D95D38BFF25}"/>
              </a:ext>
            </a:extLst>
          </p:cNvPr>
          <p:cNvSpPr>
            <a:spLocks noGrp="1"/>
          </p:cNvSpPr>
          <p:nvPr>
            <p:ph type="body" sz="quarter" idx="18"/>
          </p:nvPr>
        </p:nvSpPr>
        <p:spPr>
          <a:xfrm>
            <a:off x="5038725" y="621375"/>
            <a:ext cx="6407997" cy="2213420"/>
          </a:xfrm>
        </p:spPr>
        <p:txBody>
          <a:bodyPr/>
          <a:lstStyle/>
          <a:p>
            <a:pPr>
              <a:spcAft>
                <a:spcPts val="600"/>
              </a:spcAft>
            </a:pPr>
            <a:r>
              <a:rPr lang="en-US" sz="2000" b="1" dirty="0"/>
              <a:t>Sostegno alle imprese locali: </a:t>
            </a:r>
            <a:r>
              <a:rPr lang="en-US" sz="2000" dirty="0">
                <a:solidFill>
                  <a:srgbClr val="E96751"/>
                </a:solidFill>
                <a:hlinkClick r:id="rId2">
                  <a:extLst>
                    <a:ext uri="{A12FA001-AC4F-418D-AE19-62706E023703}">
                      <ahyp:hlinkClr xmlns:ahyp="http://schemas.microsoft.com/office/drawing/2018/hyperlinkcolor" val="tx"/>
                    </a:ext>
                  </a:extLst>
                </a:hlinkClick>
              </a:rPr>
              <a:t>la Kamer van </a:t>
            </a:r>
            <a:r>
              <a:rPr lang="en-US" sz="2000" dirty="0" err="1">
                <a:solidFill>
                  <a:srgbClr val="E96751"/>
                </a:solidFill>
                <a:hlinkClick r:id="rId2">
                  <a:extLst>
                    <a:ext uri="{A12FA001-AC4F-418D-AE19-62706E023703}">
                      <ahyp:hlinkClr xmlns:ahyp="http://schemas.microsoft.com/office/drawing/2018/hyperlinkcolor" val="tx"/>
                    </a:ext>
                  </a:extLst>
                </a:hlinkClick>
              </a:rPr>
              <a:t>Koophandel </a:t>
            </a:r>
            <a:r>
              <a:rPr lang="en-US" sz="2000" dirty="0">
                <a:solidFill>
                  <a:srgbClr val="E96751"/>
                </a:solidFill>
                <a:hlinkClick r:id="rId2">
                  <a:extLst>
                    <a:ext uri="{A12FA001-AC4F-418D-AE19-62706E023703}">
                      <ahyp:hlinkClr xmlns:ahyp="http://schemas.microsoft.com/office/drawing/2018/hyperlinkcolor" val="tx"/>
                    </a:ext>
                  </a:extLst>
                </a:hlinkClick>
              </a:rPr>
              <a:t>(KVK) </a:t>
            </a:r>
            <a:r>
              <a:rPr lang="en-US" sz="2000" dirty="0"/>
              <a:t>e </a:t>
            </a:r>
            <a:r>
              <a:rPr lang="en-US" sz="2000" dirty="0">
                <a:solidFill>
                  <a:srgbClr val="E96751"/>
                </a:solidFill>
                <a:hlinkClick r:id="rId3">
                  <a:extLst>
                    <a:ext uri="{A12FA001-AC4F-418D-AE19-62706E023703}">
                      <ahyp:hlinkClr xmlns:ahyp="http://schemas.microsoft.com/office/drawing/2018/hyperlinkcolor" val="tx"/>
                    </a:ext>
                  </a:extLst>
                </a:hlinkClick>
              </a:rPr>
              <a:t>l'Agenzia olandese per le imprese (RVO) </a:t>
            </a:r>
            <a:r>
              <a:rPr lang="en-US" sz="2000" dirty="0"/>
              <a:t>forniscono assistenza per l'avvio di un'attività imprenditoriale. Il sito della Kamer van </a:t>
            </a:r>
            <a:r>
              <a:rPr lang="en-US" sz="2000" dirty="0" err="1"/>
              <a:t>Koophandel </a:t>
            </a:r>
            <a:r>
              <a:rPr lang="en-US" sz="2000" dirty="0"/>
              <a:t>(kvk.nl) contiene una sezione dedicata all'avvio di un'attività nel settore ricreativo o turistico. È qui che dovrete registrare la vostra attività di glamping se state iniziando. </a:t>
            </a:r>
            <a:r>
              <a:rPr lang="en-US" sz="2000" b="1" dirty="0"/>
              <a:t>Nota: </a:t>
            </a:r>
            <a:r>
              <a:rPr lang="en-US" sz="2000" dirty="0"/>
              <a:t>sebbene non forniscano assistenza finanziaria diretta, possono aiutarvi a individuare sovvenzioni o programmi pertinenti.</a:t>
            </a:r>
          </a:p>
        </p:txBody>
      </p:sp>
      <p:cxnSp>
        <p:nvCxnSpPr>
          <p:cNvPr id="7" name="Straight Connector 6">
            <a:extLst>
              <a:ext uri="{FF2B5EF4-FFF2-40B4-BE49-F238E27FC236}">
                <a16:creationId xmlns:a16="http://schemas.microsoft.com/office/drawing/2014/main" id="{B1C6288B-A5F4-0104-4BB5-DE7E2F4D6848}"/>
              </a:ext>
            </a:extLst>
          </p:cNvPr>
          <p:cNvCxnSpPr/>
          <p:nvPr/>
        </p:nvCxnSpPr>
        <p:spPr>
          <a:xfrm>
            <a:off x="1290918" y="354477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3774F1F5-A8A3-F212-9089-7B8FEC8355B0}"/>
              </a:ext>
            </a:extLst>
          </p:cNvPr>
          <p:cNvSpPr txBox="1">
            <a:spLocks/>
          </p:cNvSpPr>
          <p:nvPr/>
        </p:nvSpPr>
        <p:spPr>
          <a:xfrm>
            <a:off x="4581525" y="3653480"/>
            <a:ext cx="7207064"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000" b="1" dirty="0">
                <a:solidFill>
                  <a:srgbClr val="494949"/>
                </a:solidFill>
              </a:rPr>
              <a:t>Programmi provinciali e locali: </a:t>
            </a:r>
            <a:r>
              <a:rPr lang="en-US" sz="2000" dirty="0">
                <a:solidFill>
                  <a:srgbClr val="494949"/>
                </a:solidFill>
              </a:rPr>
              <a:t>i Paesi Bassi sono </a:t>
            </a:r>
            <a:r>
              <a:rPr lang="en-US" sz="2000" dirty="0" err="1">
                <a:solidFill>
                  <a:srgbClr val="494949"/>
                </a:solidFill>
              </a:rPr>
              <a:t>un paese decentralizzato</a:t>
            </a:r>
            <a:r>
              <a:rPr lang="en-US" sz="2000" dirty="0">
                <a:solidFill>
                  <a:srgbClr val="494949"/>
                </a:solidFill>
              </a:rPr>
              <a:t>; talvolta le province o i comuni dispongono di fondi destinati allo sviluppo economico locale. Ad esempio, una provincia potrebbe avere un </a:t>
            </a:r>
            <a:r>
              <a:rPr lang="en-US" sz="2000" dirty="0">
                <a:solidFill>
                  <a:srgbClr val="E96751"/>
                </a:solidFill>
                <a:hlinkClick r:id="rId4">
                  <a:extLst>
                    <a:ext uri="{A12FA001-AC4F-418D-AE19-62706E023703}">
                      <ahyp:hlinkClr xmlns:ahyp="http://schemas.microsoft.com/office/drawing/2018/hyperlinkcolor" val="tx"/>
                    </a:ext>
                  </a:extLst>
                </a:hlinkClick>
              </a:rPr>
              <a:t>fondo "Leefbaarheid" (vivibilità) </a:t>
            </a:r>
            <a:r>
              <a:rPr lang="en-US" sz="2000" dirty="0">
                <a:solidFill>
                  <a:srgbClr val="494949"/>
                </a:solidFill>
              </a:rPr>
              <a:t>per sostenere piccole iniziative che mantengono vivaci le zone rurali: un piccolo glamping potrebbe essere idoneo se presentato come un modo per valorizzare la zona. Verificate con </a:t>
            </a:r>
            <a:r>
              <a:rPr lang="en-US" sz="2000" b="1" dirty="0" err="1">
                <a:solidFill>
                  <a:srgbClr val="494949"/>
                </a:solidFill>
              </a:rPr>
              <a:t>il</a:t>
            </a:r>
            <a:r>
              <a:rPr lang="en-US" sz="2000" dirty="0">
                <a:solidFill>
                  <a:srgbClr val="494949"/>
                </a:solidFill>
              </a:rPr>
              <a:t> vostro </a:t>
            </a:r>
            <a:r>
              <a:rPr lang="en-US" sz="2000" b="1" dirty="0" err="1">
                <a:solidFill>
                  <a:srgbClr val="494949"/>
                </a:solidFill>
              </a:rPr>
              <a:t>Gemeente </a:t>
            </a:r>
            <a:r>
              <a:rPr lang="en-US" sz="2000" dirty="0">
                <a:solidFill>
                  <a:srgbClr val="494949"/>
                </a:solidFill>
              </a:rPr>
              <a:t>(comune) o provincia l'esistenza di programmi di sostegno alle PMI o di sovvenzioni per la promozione del turismo.</a:t>
            </a:r>
          </a:p>
        </p:txBody>
      </p:sp>
      <p:sp>
        <p:nvSpPr>
          <p:cNvPr id="13" name="Freeform 28">
            <a:extLst>
              <a:ext uri="{FF2B5EF4-FFF2-40B4-BE49-F238E27FC236}">
                <a16:creationId xmlns:a16="http://schemas.microsoft.com/office/drawing/2014/main" id="{05F08BCA-001D-4FD9-C4DA-E9CB1B8CCE2B}"/>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4470E647-58E1-D6BD-F5E6-EFE0CCBD661E}"/>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Risorse e supporti</a:t>
            </a:r>
          </a:p>
        </p:txBody>
      </p:sp>
      <p:pic>
        <p:nvPicPr>
          <p:cNvPr id="20482" name="Picture 2" descr="Over KVK | KVK">
            <a:extLst>
              <a:ext uri="{FF2B5EF4-FFF2-40B4-BE49-F238E27FC236}">
                <a16:creationId xmlns:a16="http://schemas.microsoft.com/office/drawing/2014/main" id="{62C7FAF5-EA52-186E-9257-CEB0C6C3B7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278" y="1350123"/>
            <a:ext cx="4096899" cy="19052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A706E76-290D-359F-35E1-CB609F9A4CE4}"/>
              </a:ext>
            </a:extLst>
          </p:cNvPr>
          <p:cNvPicPr>
            <a:picLocks noChangeAspect="1"/>
          </p:cNvPicPr>
          <p:nvPr/>
        </p:nvPicPr>
        <p:blipFill>
          <a:blip r:embed="rId6"/>
          <a:stretch>
            <a:fillRect/>
          </a:stretch>
        </p:blipFill>
        <p:spPr>
          <a:xfrm>
            <a:off x="1147763" y="3723352"/>
            <a:ext cx="3396279" cy="2326469"/>
          </a:xfrm>
          <a:prstGeom prst="rect">
            <a:avLst/>
          </a:prstGeom>
        </p:spPr>
      </p:pic>
    </p:spTree>
    <p:extLst>
      <p:ext uri="{BB962C8B-B14F-4D97-AF65-F5344CB8AC3E}">
        <p14:creationId xmlns:p14="http://schemas.microsoft.com/office/powerpoint/2010/main" val="4192838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C2126-6C98-72FA-906B-BECC4A749CA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585B69B-B81A-1C25-AE5D-3F0F0206F98D}"/>
              </a:ext>
            </a:extLst>
          </p:cNvPr>
          <p:cNvSpPr>
            <a:spLocks noGrp="1"/>
          </p:cNvSpPr>
          <p:nvPr>
            <p:ph type="body" sz="quarter" idx="18"/>
          </p:nvPr>
        </p:nvSpPr>
        <p:spPr>
          <a:xfrm>
            <a:off x="5490874" y="959046"/>
            <a:ext cx="5857884" cy="2213420"/>
          </a:xfrm>
        </p:spPr>
        <p:txBody>
          <a:bodyPr/>
          <a:lstStyle/>
          <a:p>
            <a:r>
              <a:rPr lang="en-US" b="1" dirty="0"/>
              <a:t>Associazioni di categoria: </a:t>
            </a:r>
            <a:r>
              <a:rPr lang="en-US" dirty="0">
                <a:solidFill>
                  <a:srgbClr val="E96751"/>
                </a:solidFill>
                <a:hlinkClick r:id="rId2">
                  <a:extLst>
                    <a:ext uri="{A12FA001-AC4F-418D-AE19-62706E023703}">
                      <ahyp:hlinkClr xmlns:ahyp="http://schemas.microsoft.com/office/drawing/2018/hyperlinkcolor" val="tx"/>
                    </a:ext>
                  </a:extLst>
                </a:hlinkClick>
              </a:rPr>
              <a:t>l'Associazione ricreativa dei Paesi Bassi (ANWB) </a:t>
            </a:r>
            <a:r>
              <a:rPr lang="en-US" dirty="0"/>
              <a:t>offre vari vantaggi e servizi ai fornitori di alloggi, inclusi campeggi, villaggi vacanze e altre attività ricreative. Questi potrebbero includere risorse di settore, opportunità di networking e supporto per lo sviluppo di alloggi di nicchia. </a:t>
            </a:r>
          </a:p>
        </p:txBody>
      </p:sp>
      <p:cxnSp>
        <p:nvCxnSpPr>
          <p:cNvPr id="7" name="Straight Connector 6">
            <a:extLst>
              <a:ext uri="{FF2B5EF4-FFF2-40B4-BE49-F238E27FC236}">
                <a16:creationId xmlns:a16="http://schemas.microsoft.com/office/drawing/2014/main" id="{8DE4CE5E-7C07-B965-CE89-DB8F982C9C69}"/>
              </a:ext>
            </a:extLst>
          </p:cNvPr>
          <p:cNvCxnSpPr/>
          <p:nvPr/>
        </p:nvCxnSpPr>
        <p:spPr>
          <a:xfrm>
            <a:off x="1290918" y="37543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B9BF5A0E-8C0F-49FB-DE51-6AADC694820B}"/>
              </a:ext>
            </a:extLst>
          </p:cNvPr>
          <p:cNvSpPr txBox="1">
            <a:spLocks/>
          </p:cNvSpPr>
          <p:nvPr/>
        </p:nvSpPr>
        <p:spPr>
          <a:xfrm>
            <a:off x="1290918" y="3882975"/>
            <a:ext cx="10497671"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100" dirty="0">
                <a:solidFill>
                  <a:srgbClr val="494949"/>
                </a:solidFill>
              </a:rPr>
              <a:t>Nei Paesi Bassi, per gestire un sito di glamping è generalmente necessaria una licenza di campeggio o un permesso ambientale, e i requisiti specifici possono variare in modo significativo a seconda del comune (</a:t>
            </a:r>
            <a:r>
              <a:rPr lang="en-US" sz="2100" dirty="0" err="1">
                <a:solidFill>
                  <a:srgbClr val="494949"/>
                </a:solidFill>
              </a:rPr>
              <a:t>gemeente</a:t>
            </a:r>
            <a:r>
              <a:rPr lang="en-US" sz="2100" dirty="0">
                <a:solidFill>
                  <a:srgbClr val="494949"/>
                </a:solidFill>
              </a:rPr>
              <a:t>). Siti come </a:t>
            </a:r>
            <a:r>
              <a:rPr lang="en-US" sz="2100" dirty="0">
                <a:solidFill>
                  <a:srgbClr val="E96751"/>
                </a:solidFill>
                <a:hlinkClick r:id="rId3">
                  <a:extLst>
                    <a:ext uri="{A12FA001-AC4F-418D-AE19-62706E023703}">
                      <ahyp:hlinkClr xmlns:ahyp="http://schemas.microsoft.com/office/drawing/2018/hyperlinkcolor" val="tx"/>
                    </a:ext>
                  </a:extLst>
                </a:hlinkClick>
              </a:rPr>
              <a:t>Ondernemersplein.nl</a:t>
            </a:r>
            <a:r>
              <a:rPr lang="en-US" sz="2100" dirty="0">
                <a:solidFill>
                  <a:srgbClr val="494949"/>
                </a:solidFill>
              </a:rPr>
              <a:t>, il </a:t>
            </a:r>
            <a:r>
              <a:rPr lang="en-US" sz="2100" dirty="0">
                <a:solidFill>
                  <a:srgbClr val="E96751"/>
                </a:solidFill>
                <a:hlinkClick r:id="rId4">
                  <a:extLst>
                    <a:ext uri="{A12FA001-AC4F-418D-AE19-62706E023703}">
                      <ahyp:hlinkClr xmlns:ahyp="http://schemas.microsoft.com/office/drawing/2018/hyperlinkcolor" val="tx"/>
                    </a:ext>
                  </a:extLst>
                </a:hlinkClick>
              </a:rPr>
              <a:t>portale governativo dedicato agli imprenditori</a:t>
            </a:r>
            <a:r>
              <a:rPr lang="en-US" sz="2100" dirty="0">
                <a:solidFill>
                  <a:srgbClr val="494949"/>
                </a:solidFill>
              </a:rPr>
              <a:t>, raccolgono informazioni su queste licenze e altre normative pertinenti. Ad esempio, nei Paesi Bassi, per un sito di glamping potrebbe essere necessaria una licenza di campeggio o un permesso ambientale, ma ogni </a:t>
            </a:r>
            <a:r>
              <a:rPr lang="en-US" sz="2100" dirty="0" err="1">
                <a:solidFill>
                  <a:srgbClr val="494949"/>
                </a:solidFill>
              </a:rPr>
              <a:t>gemeente </a:t>
            </a:r>
            <a:r>
              <a:rPr lang="en-US" sz="2100" dirty="0">
                <a:solidFill>
                  <a:srgbClr val="494949"/>
                </a:solidFill>
              </a:rPr>
              <a:t>può avere requisiti diversi.</a:t>
            </a:r>
          </a:p>
        </p:txBody>
      </p:sp>
      <p:sp>
        <p:nvSpPr>
          <p:cNvPr id="13" name="Freeform 28">
            <a:extLst>
              <a:ext uri="{FF2B5EF4-FFF2-40B4-BE49-F238E27FC236}">
                <a16:creationId xmlns:a16="http://schemas.microsoft.com/office/drawing/2014/main" id="{4F03D94A-3D0E-1186-732F-BB8126533AF7}"/>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2B7E789F-9D50-81EE-67A3-96227E7ECBAA}"/>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Risorse e supporto</a:t>
            </a:r>
          </a:p>
        </p:txBody>
      </p:sp>
      <p:pic>
        <p:nvPicPr>
          <p:cNvPr id="5" name="Picture 4">
            <a:extLst>
              <a:ext uri="{FF2B5EF4-FFF2-40B4-BE49-F238E27FC236}">
                <a16:creationId xmlns:a16="http://schemas.microsoft.com/office/drawing/2014/main" id="{84345562-BE14-C61A-7724-D1EA5EF9C898}"/>
              </a:ext>
            </a:extLst>
          </p:cNvPr>
          <p:cNvPicPr>
            <a:picLocks noChangeAspect="1"/>
          </p:cNvPicPr>
          <p:nvPr/>
        </p:nvPicPr>
        <p:blipFill>
          <a:blip r:embed="rId5"/>
          <a:stretch>
            <a:fillRect/>
          </a:stretch>
        </p:blipFill>
        <p:spPr>
          <a:xfrm>
            <a:off x="1440034" y="1118592"/>
            <a:ext cx="3377027" cy="2498892"/>
          </a:xfrm>
          <a:prstGeom prst="rect">
            <a:avLst/>
          </a:prstGeom>
        </p:spPr>
      </p:pic>
    </p:spTree>
    <p:extLst>
      <p:ext uri="{BB962C8B-B14F-4D97-AF65-F5344CB8AC3E}">
        <p14:creationId xmlns:p14="http://schemas.microsoft.com/office/powerpoint/2010/main" val="455752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0797C-E276-240F-BB1F-0EA6029634B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A48BB5A-85F9-34E6-C97A-F88C9B3E7F87}"/>
              </a:ext>
            </a:extLst>
          </p:cNvPr>
          <p:cNvSpPr>
            <a:spLocks noGrp="1"/>
          </p:cNvSpPr>
          <p:nvPr>
            <p:ph type="body" sz="quarter" idx="18"/>
          </p:nvPr>
        </p:nvSpPr>
        <p:spPr>
          <a:xfrm>
            <a:off x="885826" y="1021882"/>
            <a:ext cx="10703772" cy="2213420"/>
          </a:xfrm>
        </p:spPr>
        <p:txBody>
          <a:bodyPr/>
          <a:lstStyle/>
          <a:p>
            <a:pPr>
              <a:lnSpc>
                <a:spcPct val="100000"/>
              </a:lnSpc>
              <a:spcBef>
                <a:spcPts val="0"/>
              </a:spcBef>
              <a:spcAft>
                <a:spcPts val="600"/>
              </a:spcAft>
            </a:pPr>
            <a:r>
              <a:rPr lang="en-US" sz="1600" b="1" dirty="0">
                <a:solidFill>
                  <a:srgbClr val="E96751"/>
                </a:solidFill>
              </a:rPr>
              <a:t>Il crowdfunding nei Paesi Bassi: </a:t>
            </a:r>
            <a:r>
              <a:rPr lang="en-US" sz="1600" dirty="0"/>
              <a:t>i Paesi Bassi sono un Paese particolarmente favorevole al crowdfunding. Piattaforme come </a:t>
            </a:r>
            <a:r>
              <a:rPr lang="en-US" sz="1600" i="1" dirty="0">
                <a:solidFill>
                  <a:srgbClr val="E96751"/>
                </a:solidFill>
                <a:hlinkClick r:id="rId2">
                  <a:extLst>
                    <a:ext uri="{A12FA001-AC4F-418D-AE19-62706E023703}">
                      <ahyp:hlinkClr xmlns:ahyp="http://schemas.microsoft.com/office/drawing/2018/hyperlinkcolor" val="tx"/>
                    </a:ext>
                  </a:extLst>
                </a:hlinkClick>
              </a:rPr>
              <a:t>One Planet Crowd </a:t>
            </a:r>
            <a:r>
              <a:rPr lang="en-US" sz="1600" dirty="0"/>
              <a:t>(dedicata a progetti sostenibili) o </a:t>
            </a:r>
            <a:r>
              <a:rPr lang="en-US" sz="1600" i="1" dirty="0">
                <a:solidFill>
                  <a:srgbClr val="E96751"/>
                </a:solidFill>
                <a:hlinkClick r:id="rId3">
                  <a:extLst>
                    <a:ext uri="{A12FA001-AC4F-418D-AE19-62706E023703}">
                      <ahyp:hlinkClr xmlns:ahyp="http://schemas.microsoft.com/office/drawing/2018/hyperlinkcolor" val="tx"/>
                    </a:ext>
                  </a:extLst>
                </a:hlinkClick>
              </a:rPr>
              <a:t>CrowdAboutNow </a:t>
            </a:r>
            <a:r>
              <a:rPr lang="en-US" sz="1600" dirty="0"/>
              <a:t>(per il settore ricettivo e le imprese locali) potrebbero essere canali per raccogliere fondi dal pubblico. </a:t>
            </a:r>
          </a:p>
          <a:p>
            <a:pPr>
              <a:lnSpc>
                <a:spcPct val="100000"/>
              </a:lnSpc>
              <a:spcBef>
                <a:spcPts val="0"/>
              </a:spcBef>
              <a:spcAft>
                <a:spcPts val="600"/>
              </a:spcAft>
            </a:pPr>
            <a:r>
              <a:rPr lang="en-US" sz="1600" dirty="0"/>
              <a:t>Un glamping affascinante e orientato alla comunità potrebbe attirare la popolazione locale a investire piccole somme in cambio di vantaggi o quote. Le campagne olandesi di successo spesso </a:t>
            </a:r>
            <a:r>
              <a:rPr lang="en-US" sz="1600" dirty="0" err="1"/>
              <a:t>sottolineano </a:t>
            </a:r>
            <a:r>
              <a:rPr lang="en-US" sz="1600" dirty="0"/>
              <a:t>l'esperienza unica e i benefici per la comunità.</a:t>
            </a:r>
          </a:p>
          <a:p>
            <a:pPr>
              <a:lnSpc>
                <a:spcPct val="100000"/>
              </a:lnSpc>
              <a:spcBef>
                <a:spcPts val="0"/>
              </a:spcBef>
              <a:spcAft>
                <a:spcPts val="600"/>
              </a:spcAft>
            </a:pPr>
            <a:r>
              <a:rPr lang="en-US" sz="1600" b="1" dirty="0">
                <a:solidFill>
                  <a:srgbClr val="E96751"/>
                </a:solidFill>
              </a:rPr>
              <a:t>Suggerimento: </a:t>
            </a:r>
            <a:r>
              <a:rPr lang="en-US" sz="1600" dirty="0"/>
              <a:t>prendete in considerazione anche l'adesione ad associazioni olandesi di ospitalità o glamping (ad esempio </a:t>
            </a:r>
            <a:r>
              <a:rPr lang="en-US" sz="1600" dirty="0" err="1">
                <a:solidFill>
                  <a:srgbClr val="E96751"/>
                </a:solidFill>
                <a:hlinkClick r:id="rId4">
                  <a:extLst>
                    <a:ext uri="{A12FA001-AC4F-418D-AE19-62706E023703}">
                      <ahyp:hlinkClr xmlns:ahyp="http://schemas.microsoft.com/office/drawing/2018/hyperlinkcolor" val="tx"/>
                    </a:ext>
                  </a:extLst>
                </a:hlinkClick>
              </a:rPr>
              <a:t>RECRON/Hiswa</a:t>
            </a:r>
            <a:r>
              <a:rPr lang="en-US" sz="1600" dirty="0"/>
              <a:t>). A volte queste associazioni sono a conoscenza di sovvenzioni o programmi di gruppo (come la contrattazione collettiva per assicurazioni o energia). Inoltre, possono amplificare la vostra voce quando fanno pressione per ottenere sostegno al settore.</a:t>
            </a:r>
          </a:p>
        </p:txBody>
      </p:sp>
      <p:sp>
        <p:nvSpPr>
          <p:cNvPr id="13" name="Freeform 28">
            <a:extLst>
              <a:ext uri="{FF2B5EF4-FFF2-40B4-BE49-F238E27FC236}">
                <a16:creationId xmlns:a16="http://schemas.microsoft.com/office/drawing/2014/main" id="{1EB5CB6E-C1AA-5C09-9BC4-CBA0BC640D53}"/>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9E9B123A-3762-15FE-9FD0-EB1E8AC1AF9C}"/>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Risorse e supporto</a:t>
            </a:r>
          </a:p>
        </p:txBody>
      </p:sp>
      <p:cxnSp>
        <p:nvCxnSpPr>
          <p:cNvPr id="4" name="Straight Connector 3">
            <a:extLst>
              <a:ext uri="{FF2B5EF4-FFF2-40B4-BE49-F238E27FC236}">
                <a16:creationId xmlns:a16="http://schemas.microsoft.com/office/drawing/2014/main" id="{3ACE232D-C1AF-7024-73C0-C4B7C84A417D}"/>
              </a:ext>
            </a:extLst>
          </p:cNvPr>
          <p:cNvCxnSpPr/>
          <p:nvPr/>
        </p:nvCxnSpPr>
        <p:spPr>
          <a:xfrm>
            <a:off x="1290918" y="38305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5" name="Text Placeholder 1">
            <a:extLst>
              <a:ext uri="{FF2B5EF4-FFF2-40B4-BE49-F238E27FC236}">
                <a16:creationId xmlns:a16="http://schemas.microsoft.com/office/drawing/2014/main" id="{8A719BCE-67D4-9AA2-B737-0C686F593E7F}"/>
              </a:ext>
            </a:extLst>
          </p:cNvPr>
          <p:cNvSpPr txBox="1">
            <a:spLocks/>
          </p:cNvSpPr>
          <p:nvPr/>
        </p:nvSpPr>
        <p:spPr>
          <a:xfrm>
            <a:off x="5086350" y="3895143"/>
            <a:ext cx="6295422"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r>
              <a:rPr lang="en-US" sz="2000" dirty="0">
                <a:solidFill>
                  <a:srgbClr val="E96751"/>
                </a:solidFill>
                <a:hlinkClick r:id="rId5">
                  <a:extLst>
                    <a:ext uri="{A12FA001-AC4F-418D-AE19-62706E023703}">
                      <ahyp:hlinkClr xmlns:ahyp="http://schemas.microsoft.com/office/drawing/2018/hyperlinkcolor" val="tx"/>
                    </a:ext>
                  </a:extLst>
                </a:hlinkClick>
              </a:rPr>
              <a:t>9x Amazing </a:t>
            </a:r>
            <a:r>
              <a:rPr lang="en-US" sz="2000" dirty="0" err="1">
                <a:solidFill>
                  <a:srgbClr val="E96751"/>
                </a:solidFill>
                <a:hlinkClick r:id="rId5">
                  <a:extLst>
                    <a:ext uri="{A12FA001-AC4F-418D-AE19-62706E023703}">
                      <ahyp:hlinkClr xmlns:ahyp="http://schemas.microsoft.com/office/drawing/2018/hyperlinkcolor" val="tx"/>
                    </a:ext>
                  </a:extLst>
                </a:hlinkClick>
              </a:rPr>
              <a:t>Glampings </a:t>
            </a:r>
            <a:r>
              <a:rPr lang="en-US" sz="2000" dirty="0">
                <a:solidFill>
                  <a:srgbClr val="E96751"/>
                </a:solidFill>
                <a:hlinkClick r:id="rId5">
                  <a:extLst>
                    <a:ext uri="{A12FA001-AC4F-418D-AE19-62706E023703}">
                      <ahyp:hlinkClr xmlns:ahyp="http://schemas.microsoft.com/office/drawing/2018/hyperlinkcolor" val="tx"/>
                    </a:ext>
                  </a:extLst>
                </a:hlinkClick>
              </a:rPr>
              <a:t>In The Netherlands </a:t>
            </a:r>
            <a:r>
              <a:rPr lang="en-US" sz="2000" dirty="0">
                <a:solidFill>
                  <a:srgbClr val="494949"/>
                </a:solidFill>
              </a:rPr>
              <a:t>di Wander-Lust.nl è una guida curata a nove esperienze di glamping uniche in tutti i Paesi Bassi, che offrono alloggi lussuosi e immersi nella natura. Dal lussuoso Parc </a:t>
            </a:r>
            <a:r>
              <a:rPr lang="en-US" sz="2000" dirty="0" err="1">
                <a:solidFill>
                  <a:srgbClr val="494949"/>
                </a:solidFill>
              </a:rPr>
              <a:t>Buitengewoon</a:t>
            </a:r>
            <a:r>
              <a:rPr lang="en-US" sz="2000" dirty="0">
                <a:solidFill>
                  <a:srgbClr val="494949"/>
                </a:solidFill>
              </a:rPr>
              <a:t>, glamping pop-up con un'atmosfera da festival, ad altri che combinano esperienze culinarie o surf.</a:t>
            </a:r>
          </a:p>
        </p:txBody>
      </p:sp>
      <p:pic>
        <p:nvPicPr>
          <p:cNvPr id="26626" name="Picture 2" descr="Sunset tipi Parc Buitengewoon, best glampings">
            <a:extLst>
              <a:ext uri="{FF2B5EF4-FFF2-40B4-BE49-F238E27FC236}">
                <a16:creationId xmlns:a16="http://schemas.microsoft.com/office/drawing/2014/main" id="{EBD4775A-3335-0802-D7F2-BBDEDAF6FB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7593" y="3917418"/>
            <a:ext cx="3423957" cy="2283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298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Hai completato... Modulo 7 (Parte 2)</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055225"/>
          </a:xfrm>
          <a:prstGeom prst="rect">
            <a:avLst/>
          </a:prstGeom>
          <a:noFill/>
        </p:spPr>
        <p:txBody>
          <a:bodyPr wrap="square" rtlCol="0">
            <a:spAutoFit/>
          </a:bodyPr>
          <a:lstStyle/>
          <a:p>
            <a:pPr algn="ctr">
              <a:lnSpc>
                <a:spcPts val="2520"/>
              </a:lnSpc>
            </a:pPr>
            <a:r>
              <a:rPr lang="en-US" sz="2400" dirty="0">
                <a:solidFill>
                  <a:srgbClr val="414141"/>
                </a:solidFill>
              </a:rPr>
              <a:t>Trova i fondi più adatti</a:t>
            </a:r>
          </a:p>
          <a:p>
            <a:pPr algn="ctr">
              <a:lnSpc>
                <a:spcPts val="2520"/>
              </a:lnSpc>
            </a:pPr>
            <a:r>
              <a:rPr lang="en-IE" sz="2400" dirty="0">
                <a:solidFill>
                  <a:srgbClr val="414141"/>
                </a:solidFill>
              </a:rPr>
              <a:t>Paesi Bassi</a:t>
            </a: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Modulo 7 (Parte 3)</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9" y="2232022"/>
            <a:ext cx="3369875" cy="1375826"/>
          </a:xfrm>
          <a:prstGeom prst="rect">
            <a:avLst/>
          </a:prstGeom>
          <a:noFill/>
        </p:spPr>
        <p:txBody>
          <a:bodyPr wrap="square" rtlCol="0">
            <a:spAutoFit/>
          </a:bodyPr>
          <a:lstStyle/>
          <a:p>
            <a:pPr algn="ctr">
              <a:lnSpc>
                <a:spcPts val="2520"/>
              </a:lnSpc>
            </a:pPr>
            <a:r>
              <a:rPr lang="en-US" sz="2400" dirty="0">
                <a:solidFill>
                  <a:srgbClr val="414141"/>
                </a:solidFill>
              </a:rPr>
              <a:t>Investimenti, richieste di sovvenzioni e presentazione della tua idea</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Il prossimo è...</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Ben fatto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60A8F-95D8-98B8-4071-01BE5D044925}"/>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540A89BE-059F-9F68-9C13-945ECDB5D16D}"/>
              </a:ext>
            </a:extLst>
          </p:cNvPr>
          <p:cNvSpPr>
            <a:spLocks noGrp="1"/>
          </p:cNvSpPr>
          <p:nvPr>
            <p:ph type="body" sz="quarter" idx="17"/>
          </p:nvPr>
        </p:nvSpPr>
        <p:spPr/>
        <p:txBody>
          <a:bodyPr/>
          <a:lstStyle/>
          <a:p>
            <a:r>
              <a:rPr lang="en-IE" dirty="0"/>
              <a:t>04</a:t>
            </a:r>
          </a:p>
        </p:txBody>
      </p:sp>
      <p:sp>
        <p:nvSpPr>
          <p:cNvPr id="15" name="TextBox 14">
            <a:extLst>
              <a:ext uri="{FF2B5EF4-FFF2-40B4-BE49-F238E27FC236}">
                <a16:creationId xmlns:a16="http://schemas.microsoft.com/office/drawing/2014/main" id="{3C263D6E-960F-A720-8394-B7A98D09AAE8}"/>
              </a:ext>
            </a:extLst>
          </p:cNvPr>
          <p:cNvSpPr txBox="1"/>
          <p:nvPr/>
        </p:nvSpPr>
        <p:spPr>
          <a:xfrm>
            <a:off x="347915" y="5161446"/>
            <a:ext cx="11329735" cy="1323439"/>
          </a:xfrm>
          <a:prstGeom prst="rect">
            <a:avLst/>
          </a:prstGeom>
          <a:noFill/>
        </p:spPr>
        <p:txBody>
          <a:bodyPr wrap="square" rtlCol="0">
            <a:spAutoFit/>
          </a:bodyPr>
          <a:lstStyle/>
          <a:p>
            <a:r>
              <a:rPr lang="en-US" sz="2000" dirty="0">
                <a:solidFill>
                  <a:srgbClr val="494949"/>
                </a:solidFill>
              </a:rPr>
              <a:t>Il governo olandese sostiene le strutture ricettive turistiche alternative finanziando progetti che promuovono esperienze sostenibili e a basse emissioni di carbonio. Questi progetti possono includere glamping, alloggi in stile dormitorio ed eco-lodge. L'obiettivo è quello di incoraggiare il turismo nelle zone meno visitate e promuovere un approccio più responsabile dal punto di vista ambientale ai viaggi. </a:t>
            </a:r>
            <a:endParaRPr lang="en-IE" sz="2000" dirty="0">
              <a:solidFill>
                <a:srgbClr val="494949"/>
              </a:solidFill>
            </a:endParaRPr>
          </a:p>
        </p:txBody>
      </p:sp>
      <p:sp>
        <p:nvSpPr>
          <p:cNvPr id="14" name="Text Placeholder 8">
            <a:extLst>
              <a:ext uri="{FF2B5EF4-FFF2-40B4-BE49-F238E27FC236}">
                <a16:creationId xmlns:a16="http://schemas.microsoft.com/office/drawing/2014/main" id="{7A1EBFCC-E40E-A107-B764-6996867F9179}"/>
              </a:ext>
            </a:extLst>
          </p:cNvPr>
          <p:cNvSpPr>
            <a:spLocks noGrp="1"/>
          </p:cNvSpPr>
          <p:nvPr>
            <p:ph type="body" sz="quarter" idx="16"/>
          </p:nvPr>
        </p:nvSpPr>
        <p:spPr>
          <a:xfrm>
            <a:off x="352931" y="2422559"/>
            <a:ext cx="5485894" cy="3066422"/>
          </a:xfrm>
        </p:spPr>
        <p:txBody>
          <a:bodyPr>
            <a:normAutofit/>
          </a:bodyPr>
          <a:lstStyle/>
          <a:p>
            <a:r>
              <a:rPr lang="en-IE" sz="3600" b="1" dirty="0"/>
              <a:t>Opzioni di finanziamento dei Paesi Bassi</a:t>
            </a:r>
          </a:p>
          <a:p>
            <a:r>
              <a:rPr lang="en-IE" sz="2400" i="1" dirty="0"/>
              <a:t>per alloggi turistici alternativi</a:t>
            </a:r>
            <a:r>
              <a:rPr lang="en-IE" sz="2400" dirty="0"/>
              <a:t> </a:t>
            </a:r>
          </a:p>
        </p:txBody>
      </p:sp>
      <p:pic>
        <p:nvPicPr>
          <p:cNvPr id="5" name="Picture Placeholder 4" descr="A red white and blue flag&#10;&#10;AI-generated content may be incorrect.">
            <a:extLst>
              <a:ext uri="{FF2B5EF4-FFF2-40B4-BE49-F238E27FC236}">
                <a16:creationId xmlns:a16="http://schemas.microsoft.com/office/drawing/2014/main" id="{1F4C6E64-0E2B-ABC9-8F2D-9E2CA11AC92D}"/>
              </a:ext>
            </a:extLst>
          </p:cNvPr>
          <p:cNvPicPr>
            <a:picLocks noGrp="1" noChangeAspect="1"/>
          </p:cNvPicPr>
          <p:nvPr>
            <p:ph type="pic" sz="quarter" idx="19"/>
          </p:nvPr>
        </p:nvPicPr>
        <p:blipFill>
          <a:blip r:embed="rId2"/>
          <a:srcRect l="1998" r="1998"/>
          <a:stretch>
            <a:fillRect/>
          </a:stretch>
        </p:blipFill>
        <p:spPr/>
      </p:pic>
    </p:spTree>
    <p:extLst>
      <p:ext uri="{BB962C8B-B14F-4D97-AF65-F5344CB8AC3E}">
        <p14:creationId xmlns:p14="http://schemas.microsoft.com/office/powerpoint/2010/main" val="1947116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FA588-99AD-0DF3-9AF6-F8C365FBFAC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36068282-BAFA-B999-F71B-248335E7373A}"/>
              </a:ext>
            </a:extLst>
          </p:cNvPr>
          <p:cNvSpPr>
            <a:spLocks noGrp="1"/>
          </p:cNvSpPr>
          <p:nvPr>
            <p:ph type="body" sz="quarter" idx="18"/>
          </p:nvPr>
        </p:nvSpPr>
        <p:spPr>
          <a:xfrm>
            <a:off x="888235" y="1679408"/>
            <a:ext cx="10351265" cy="3499183"/>
          </a:xfrm>
        </p:spPr>
        <p:txBody>
          <a:bodyPr/>
          <a:lstStyle/>
          <a:p>
            <a:pPr>
              <a:spcAft>
                <a:spcPts val="600"/>
              </a:spcAft>
            </a:pPr>
            <a:r>
              <a:rPr lang="en-US" sz="2400" dirty="0"/>
              <a:t>I Paesi Bassi puntano fortemente </a:t>
            </a:r>
            <a:r>
              <a:rPr lang="en-US" sz="2400" b="1" dirty="0"/>
              <a:t>sull'adozione di energie pulite, sull'innovazione sostenibile e su elevati standard di qualità nel settore turistico</a:t>
            </a:r>
            <a:r>
              <a:rPr lang="en-US" sz="2400" dirty="0"/>
              <a:t>. Le imprese possono accedere a programmi nazionali di incentivi fiscali come </a:t>
            </a:r>
            <a:r>
              <a:rPr lang="en-US" sz="2400" b="1" dirty="0"/>
              <a:t>MIA/Vamil</a:t>
            </a:r>
            <a:r>
              <a:rPr lang="en-US" sz="2400" dirty="0"/>
              <a:t>, </a:t>
            </a:r>
            <a:r>
              <a:rPr lang="en-US" sz="2400" b="1" dirty="0"/>
              <a:t>Energy Investment Allowance (EIA) </a:t>
            </a:r>
            <a:r>
              <a:rPr lang="en-US" sz="2400" dirty="0"/>
              <a:t>e la </a:t>
            </a:r>
            <a:r>
              <a:rPr lang="en-US" sz="2400" b="1" dirty="0"/>
              <a:t>sovvenzione ISDE </a:t>
            </a:r>
            <a:r>
              <a:rPr lang="en-US" sz="2400" dirty="0"/>
              <a:t>per compensare i costi delle tecnologie verdi come pannelli solari, pompe di calore e isolamento. </a:t>
            </a:r>
          </a:p>
          <a:p>
            <a:pPr>
              <a:spcAft>
                <a:spcPts val="600"/>
              </a:spcAft>
            </a:pPr>
            <a:endParaRPr lang="en-US" sz="2400" dirty="0"/>
          </a:p>
          <a:p>
            <a:pPr>
              <a:spcAft>
                <a:spcPts val="600"/>
              </a:spcAft>
            </a:pPr>
            <a:r>
              <a:rPr lang="en-US" sz="2400" dirty="0"/>
              <a:t>Inoltre, fondi provinciali come </a:t>
            </a:r>
            <a:r>
              <a:rPr lang="en-US" sz="2400" b="1" dirty="0"/>
              <a:t>il Leisure Economy Fund della Zelanda </a:t>
            </a:r>
            <a:r>
              <a:rPr lang="en-US" sz="2400" dirty="0"/>
              <a:t>offrono prestiti per l'innovazione e la sostenibilità nel turismo locale. I progetti più grandi e innovativi possono anche beneficiare dei fondi strutturali dell'UE come il FESR attraverso </a:t>
            </a:r>
            <a:r>
              <a:rPr lang="en-US" sz="2400" dirty="0" err="1"/>
              <a:t>programmi </a:t>
            </a:r>
            <a:r>
              <a:rPr lang="en-US" sz="2400" dirty="0"/>
              <a:t>come </a:t>
            </a:r>
            <a:r>
              <a:rPr lang="en-US" sz="2400" b="1" dirty="0" err="1"/>
              <a:t>OPZuid</a:t>
            </a:r>
            <a:r>
              <a:rPr lang="en-US" sz="2400" dirty="0"/>
              <a:t>.</a:t>
            </a:r>
          </a:p>
          <a:p>
            <a:pPr>
              <a:spcAft>
                <a:spcPts val="600"/>
              </a:spcAft>
            </a:pPr>
            <a:endParaRPr lang="en-IE" sz="2400" dirty="0"/>
          </a:p>
        </p:txBody>
      </p:sp>
      <p:sp>
        <p:nvSpPr>
          <p:cNvPr id="6" name="Text Placeholder 5">
            <a:extLst>
              <a:ext uri="{FF2B5EF4-FFF2-40B4-BE49-F238E27FC236}">
                <a16:creationId xmlns:a16="http://schemas.microsoft.com/office/drawing/2014/main" id="{06FA0747-FF90-22D6-0634-7AB6F063CA55}"/>
              </a:ext>
            </a:extLst>
          </p:cNvPr>
          <p:cNvSpPr>
            <a:spLocks noGrp="1"/>
          </p:cNvSpPr>
          <p:nvPr>
            <p:ph type="body" sz="quarter" idx="16"/>
          </p:nvPr>
        </p:nvSpPr>
        <p:spPr>
          <a:xfrm>
            <a:off x="788656" y="158725"/>
            <a:ext cx="10614687" cy="803654"/>
          </a:xfrm>
        </p:spPr>
        <p:txBody>
          <a:bodyPr/>
          <a:lstStyle/>
          <a:p>
            <a:r>
              <a:rPr lang="en-IE" sz="3200" dirty="0"/>
              <a:t>Introduzione: </a:t>
            </a:r>
            <a:r>
              <a:rPr lang="en-IE" sz="3200" b="0" dirty="0"/>
              <a:t>le priorità di finanziamento dei Paesi Bassi</a:t>
            </a:r>
          </a:p>
          <a:p>
            <a:endParaRPr lang="en-IE" sz="3200" dirty="0"/>
          </a:p>
        </p:txBody>
      </p:sp>
      <p:sp>
        <p:nvSpPr>
          <p:cNvPr id="8" name="Text Placeholder 7">
            <a:extLst>
              <a:ext uri="{FF2B5EF4-FFF2-40B4-BE49-F238E27FC236}">
                <a16:creationId xmlns:a16="http://schemas.microsoft.com/office/drawing/2014/main" id="{6EB8036A-D1B8-48C8-1CBE-BFB682C077C1}"/>
              </a:ext>
            </a:extLst>
          </p:cNvPr>
          <p:cNvSpPr>
            <a:spLocks noGrp="1"/>
          </p:cNvSpPr>
          <p:nvPr>
            <p:ph type="body" sz="quarter" idx="19"/>
          </p:nvPr>
        </p:nvSpPr>
        <p:spPr>
          <a:xfrm>
            <a:off x="802510" y="770435"/>
            <a:ext cx="10614687" cy="803654"/>
          </a:xfrm>
        </p:spPr>
        <p:txBody>
          <a:bodyPr/>
          <a:lstStyle/>
          <a:p>
            <a:r>
              <a:rPr lang="en-IE" dirty="0"/>
              <a:t>Adozione di energia pulita, sostenibilità e innovazione, elevati standard di qualità turistica, efficienza ambientale e infrastrutture intelligenti.</a:t>
            </a:r>
          </a:p>
        </p:txBody>
      </p:sp>
    </p:spTree>
    <p:extLst>
      <p:ext uri="{BB962C8B-B14F-4D97-AF65-F5344CB8AC3E}">
        <p14:creationId xmlns:p14="http://schemas.microsoft.com/office/powerpoint/2010/main" val="4292116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8C024-99A2-BE2D-01AA-B04BF4477C9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49C4A4C2-85E4-658A-7FA9-0CE7551D4380}"/>
              </a:ext>
            </a:extLst>
          </p:cNvPr>
          <p:cNvSpPr>
            <a:spLocks noGrp="1"/>
          </p:cNvSpPr>
          <p:nvPr>
            <p:ph type="body" sz="quarter" idx="18"/>
          </p:nvPr>
        </p:nvSpPr>
        <p:spPr>
          <a:xfrm>
            <a:off x="802510" y="1679408"/>
            <a:ext cx="10294115" cy="3499183"/>
          </a:xfrm>
        </p:spPr>
        <p:txBody>
          <a:bodyPr/>
          <a:lstStyle/>
          <a:p>
            <a:pPr>
              <a:spcAft>
                <a:spcPts val="1200"/>
              </a:spcAft>
            </a:pPr>
            <a:r>
              <a:rPr lang="en-US" sz="2400" dirty="0"/>
              <a:t>Per ottenere finanziamenti olandesi, le aziende devono dimostrare il proprio impegno nei confronti </a:t>
            </a:r>
            <a:r>
              <a:rPr lang="en-US" sz="2400" b="1" dirty="0"/>
              <a:t>dell'efficienza ambientale, delle infrastrutture intelligenti e dell'innovazione</a:t>
            </a:r>
            <a:r>
              <a:rPr lang="en-US" sz="2400" dirty="0"/>
              <a:t>. I siti di glamping o le strutture ricettive storiche che installano sistemi rinnovabili e strumenti digitali per i visitatori (ad esempio app di prenotazione, dashboard energetici) sono candidati particolarmente validi. </a:t>
            </a:r>
          </a:p>
          <a:p>
            <a:pPr>
              <a:spcAft>
                <a:spcPts val="1200"/>
              </a:spcAft>
            </a:pPr>
            <a:r>
              <a:rPr lang="en-US" sz="2400" dirty="0"/>
              <a:t>I finanziatori nei Paesi Bassi </a:t>
            </a:r>
            <a:r>
              <a:rPr lang="en-US" sz="2400" b="1" dirty="0"/>
              <a:t>apprezzano i dati, </a:t>
            </a:r>
            <a:r>
              <a:rPr lang="en-US" sz="2400" dirty="0"/>
              <a:t>quindi siate specifici riguardo </a:t>
            </a:r>
            <a:r>
              <a:rPr lang="en-US" sz="2400" b="1" dirty="0"/>
              <a:t>ai</a:t>
            </a:r>
            <a:r>
              <a:rPr lang="en-US" sz="2400" dirty="0"/>
              <a:t> vostri </a:t>
            </a:r>
            <a:r>
              <a:rPr lang="en-US" sz="2400" b="1" dirty="0"/>
              <a:t>parametri di sostenibilità </a:t>
            </a:r>
            <a:r>
              <a:rPr lang="en-US" sz="2400" dirty="0"/>
              <a:t>e al risparmio energetico. </a:t>
            </a:r>
            <a:r>
              <a:rPr lang="en-US" sz="2400" dirty="0" err="1"/>
              <a:t>Sottolineate </a:t>
            </a:r>
            <a:r>
              <a:rPr lang="en-US" sz="2400" dirty="0"/>
              <a:t>come il vostro progetto </a:t>
            </a:r>
            <a:r>
              <a:rPr lang="en-US" sz="2400" b="1" dirty="0"/>
              <a:t>ridurrà le emissioni</a:t>
            </a:r>
            <a:r>
              <a:rPr lang="en-US" sz="2400" dirty="0"/>
              <a:t>, migliorerà </a:t>
            </a:r>
            <a:r>
              <a:rPr lang="en-US" sz="2400" b="1" dirty="0"/>
              <a:t>l'esperienza dei visitatori </a:t>
            </a:r>
            <a:r>
              <a:rPr lang="en-US" sz="2400" dirty="0"/>
              <a:t>e sosterrà </a:t>
            </a:r>
            <a:r>
              <a:rPr lang="en-US" sz="2400" b="1" dirty="0"/>
              <a:t>la diffusione del turismo regionale. </a:t>
            </a:r>
          </a:p>
          <a:p>
            <a:pPr>
              <a:spcAft>
                <a:spcPts val="1200"/>
              </a:spcAft>
            </a:pPr>
            <a:r>
              <a:rPr lang="en-US" sz="2400" dirty="0"/>
              <a:t>Anche </a:t>
            </a:r>
            <a:r>
              <a:rPr lang="en-US" sz="2400" b="1" dirty="0"/>
              <a:t>la collaborazione con i comuni locali </a:t>
            </a:r>
            <a:r>
              <a:rPr lang="en-US" sz="2400" dirty="0"/>
              <a:t>o </a:t>
            </a:r>
            <a:r>
              <a:rPr lang="en-US" sz="2400" b="1" dirty="0"/>
              <a:t>i centri di innovazione </a:t>
            </a:r>
            <a:r>
              <a:rPr lang="en-US" sz="2400" dirty="0"/>
              <a:t>rafforza la vostra posizione.</a:t>
            </a:r>
          </a:p>
          <a:p>
            <a:pPr>
              <a:spcAft>
                <a:spcPts val="1200"/>
              </a:spcAft>
            </a:pPr>
            <a:endParaRPr lang="en-IE" sz="2400" dirty="0"/>
          </a:p>
        </p:txBody>
      </p:sp>
      <p:sp>
        <p:nvSpPr>
          <p:cNvPr id="6" name="Text Placeholder 5">
            <a:extLst>
              <a:ext uri="{FF2B5EF4-FFF2-40B4-BE49-F238E27FC236}">
                <a16:creationId xmlns:a16="http://schemas.microsoft.com/office/drawing/2014/main" id="{56D8013C-A339-095C-ABEE-2A9717AA2C4A}"/>
              </a:ext>
            </a:extLst>
          </p:cNvPr>
          <p:cNvSpPr>
            <a:spLocks noGrp="1"/>
          </p:cNvSpPr>
          <p:nvPr>
            <p:ph type="body" sz="quarter" idx="16"/>
          </p:nvPr>
        </p:nvSpPr>
        <p:spPr>
          <a:xfrm>
            <a:off x="788656" y="158725"/>
            <a:ext cx="10614687" cy="803654"/>
          </a:xfrm>
        </p:spPr>
        <p:txBody>
          <a:bodyPr/>
          <a:lstStyle/>
          <a:p>
            <a:r>
              <a:rPr lang="en-IE" sz="3200" dirty="0"/>
              <a:t>Introduzione: </a:t>
            </a:r>
            <a:r>
              <a:rPr lang="en-IE" sz="3200" b="0" dirty="0"/>
              <a:t>Priorità di finanziamento dei Paesi Bassi</a:t>
            </a:r>
          </a:p>
          <a:p>
            <a:endParaRPr lang="en-IE" sz="3200" dirty="0"/>
          </a:p>
        </p:txBody>
      </p:sp>
    </p:spTree>
    <p:extLst>
      <p:ext uri="{BB962C8B-B14F-4D97-AF65-F5344CB8AC3E}">
        <p14:creationId xmlns:p14="http://schemas.microsoft.com/office/powerpoint/2010/main" val="2572783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BFD5F-86C0-E4BD-C300-DA52D9B7C77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43158EA-0827-979C-807E-9337A3519282}"/>
              </a:ext>
            </a:extLst>
          </p:cNvPr>
          <p:cNvSpPr>
            <a:spLocks noGrp="1"/>
          </p:cNvSpPr>
          <p:nvPr>
            <p:ph type="body" sz="quarter" idx="18"/>
          </p:nvPr>
        </p:nvSpPr>
        <p:spPr>
          <a:xfrm>
            <a:off x="716805" y="1092071"/>
            <a:ext cx="10708219" cy="1383296"/>
          </a:xfrm>
        </p:spPr>
        <p:txBody>
          <a:bodyPr/>
          <a:lstStyle/>
          <a:p>
            <a:pPr marL="0" indent="0">
              <a:spcAft>
                <a:spcPts val="600"/>
              </a:spcAft>
            </a:pPr>
            <a:r>
              <a:rPr lang="en-US" b="1" dirty="0"/>
              <a:t>I Paesi Bassi </a:t>
            </a:r>
            <a:r>
              <a:rPr lang="en-US" dirty="0"/>
              <a:t>offrono una serie di meccanismi di sostegno su misura per i piccoli imprenditori e il turismo sostenibile. Di seguito sono riportati i principali meccanismi disponibili e il modo in cui aiutano le iniziative di alloggio alternativo, come il glamping, gli eco-lodge o gli spazi rurali riutilizzati.</a:t>
            </a:r>
          </a:p>
        </p:txBody>
      </p:sp>
      <p:sp>
        <p:nvSpPr>
          <p:cNvPr id="4" name="Text Placeholder 3">
            <a:extLst>
              <a:ext uri="{FF2B5EF4-FFF2-40B4-BE49-F238E27FC236}">
                <a16:creationId xmlns:a16="http://schemas.microsoft.com/office/drawing/2014/main" id="{3D982CC2-55F8-DA5E-7287-3FF422575B0C}"/>
              </a:ext>
            </a:extLst>
          </p:cNvPr>
          <p:cNvSpPr>
            <a:spLocks noGrp="1"/>
          </p:cNvSpPr>
          <p:nvPr>
            <p:ph type="body" sz="quarter" idx="16"/>
          </p:nvPr>
        </p:nvSpPr>
        <p:spPr>
          <a:xfrm>
            <a:off x="788656" y="355982"/>
            <a:ext cx="10614687" cy="803654"/>
          </a:xfrm>
        </p:spPr>
        <p:txBody>
          <a:bodyPr/>
          <a:lstStyle/>
          <a:p>
            <a:pPr>
              <a:lnSpc>
                <a:spcPct val="100000"/>
              </a:lnSpc>
            </a:pPr>
            <a:r>
              <a:rPr lang="en-US" dirty="0" err="1">
                <a:solidFill>
                  <a:srgbClr val="EC7C69"/>
                </a:solidFill>
              </a:rPr>
              <a:t>Qredits</a:t>
            </a:r>
            <a:r>
              <a:rPr lang="en-US" dirty="0">
                <a:solidFill>
                  <a:srgbClr val="EC7C69"/>
                </a:solidFill>
              </a:rPr>
              <a:t>, banche orientate all'impatto e programma BMKB</a:t>
            </a:r>
            <a:endParaRPr lang="en-IE" dirty="0">
              <a:solidFill>
                <a:srgbClr val="EC7C69"/>
              </a:solidFill>
            </a:endParaRPr>
          </a:p>
        </p:txBody>
      </p:sp>
      <p:cxnSp>
        <p:nvCxnSpPr>
          <p:cNvPr id="2" name="Straight Connector 1">
            <a:extLst>
              <a:ext uri="{FF2B5EF4-FFF2-40B4-BE49-F238E27FC236}">
                <a16:creationId xmlns:a16="http://schemas.microsoft.com/office/drawing/2014/main" id="{4BCBB7D6-7C6F-5D73-89D7-8B3E822189DC}"/>
              </a:ext>
            </a:extLst>
          </p:cNvPr>
          <p:cNvCxnSpPr>
            <a:cxnSpLocks/>
          </p:cNvCxnSpPr>
          <p:nvPr/>
        </p:nvCxnSpPr>
        <p:spPr>
          <a:xfrm>
            <a:off x="61914" y="10699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2B483A52-26AC-5050-26CE-79A1FD256D26}"/>
              </a:ext>
            </a:extLst>
          </p:cNvPr>
          <p:cNvGrpSpPr/>
          <p:nvPr/>
        </p:nvGrpSpPr>
        <p:grpSpPr>
          <a:xfrm>
            <a:off x="828098" y="2242685"/>
            <a:ext cx="10868176" cy="4510542"/>
            <a:chOff x="2034540" y="947870"/>
            <a:chExt cx="5454433" cy="4957892"/>
          </a:xfrm>
          <a:effectLst>
            <a:outerShdw blurRad="63500" sx="102000" sy="102000" algn="ctr" rotWithShape="0">
              <a:prstClr val="black">
                <a:alpha val="40000"/>
              </a:prstClr>
            </a:outerShdw>
          </a:effectLst>
        </p:grpSpPr>
        <p:sp>
          <p:nvSpPr>
            <p:cNvPr id="13" name="Freeform: Shape 12">
              <a:extLst>
                <a:ext uri="{FF2B5EF4-FFF2-40B4-BE49-F238E27FC236}">
                  <a16:creationId xmlns:a16="http://schemas.microsoft.com/office/drawing/2014/main" id="{6CBA7B5E-B864-2945-54BD-F2798B7A1876}"/>
                </a:ext>
              </a:extLst>
            </p:cNvPr>
            <p:cNvSpPr/>
            <p:nvPr/>
          </p:nvSpPr>
          <p:spPr>
            <a:xfrm>
              <a:off x="2034540" y="947870"/>
              <a:ext cx="2631223" cy="850992"/>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err="1"/>
                <a:t>Qredits</a:t>
              </a:r>
              <a:endParaRPr lang="en-GB" sz="2400" b="1" kern="1200" dirty="0"/>
            </a:p>
          </p:txBody>
        </p:sp>
        <p:sp>
          <p:nvSpPr>
            <p:cNvPr id="14" name="Freeform: Shape 13">
              <a:extLst>
                <a:ext uri="{FF2B5EF4-FFF2-40B4-BE49-F238E27FC236}">
                  <a16:creationId xmlns:a16="http://schemas.microsoft.com/office/drawing/2014/main" id="{DDAFC1D6-5376-4B4B-9C2A-FBF62056991E}"/>
                </a:ext>
              </a:extLst>
            </p:cNvPr>
            <p:cNvSpPr/>
            <p:nvPr/>
          </p:nvSpPr>
          <p:spPr>
            <a:xfrm>
              <a:off x="2034540" y="1798862"/>
              <a:ext cx="2631223" cy="4014243"/>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a:spcAft>
                  <a:spcPts val="600"/>
                </a:spcAft>
              </a:pPr>
              <a:r>
                <a:rPr lang="en-US" b="1" dirty="0" err="1">
                  <a:solidFill>
                    <a:srgbClr val="494949"/>
                  </a:solidFill>
                </a:rPr>
                <a:t>Qredits </a:t>
              </a:r>
              <a:r>
                <a:rPr lang="en-US" dirty="0">
                  <a:solidFill>
                    <a:srgbClr val="494949"/>
                  </a:solidFill>
                </a:rPr>
                <a:t>è un istituto di credito senza scopo di lucro per imprenditori. È pensato per le piccole start-up che potrebbero non avere i requisiti per ottenere un credito bancario. </a:t>
              </a:r>
            </a:p>
            <a:p>
              <a:pPr>
                <a:spcAft>
                  <a:spcPts val="600"/>
                </a:spcAft>
              </a:pPr>
              <a:r>
                <a:rPr lang="en-US" dirty="0" err="1">
                  <a:solidFill>
                    <a:srgbClr val="494949"/>
                  </a:solidFill>
                  <a:hlinkClick r:id="rId2">
                    <a:extLst>
                      <a:ext uri="{A12FA001-AC4F-418D-AE19-62706E023703}">
                        <ahyp:hlinkClr xmlns:ahyp="http://schemas.microsoft.com/office/drawing/2018/hyperlinkcolor" val="tx"/>
                      </a:ext>
                    </a:extLst>
                  </a:hlinkClick>
                </a:rPr>
                <a:t>Qredits </a:t>
              </a:r>
              <a:r>
                <a:rPr lang="en-US" i="1" dirty="0">
                  <a:solidFill>
                    <a:srgbClr val="494949"/>
                  </a:solidFill>
                </a:rPr>
                <a:t>è </a:t>
              </a:r>
              <a:r>
                <a:rPr lang="en-US" dirty="0">
                  <a:solidFill>
                    <a:srgbClr val="494949"/>
                  </a:solidFill>
                </a:rPr>
                <a:t>il principale istituto di microfinanza dei Paesi Bassi e offre prestiti aziendali da 5.000 a 250.000 euro. Offre </a:t>
              </a:r>
              <a:r>
                <a:rPr lang="en-US" b="1" dirty="0">
                  <a:solidFill>
                    <a:srgbClr val="494949"/>
                  </a:solidFill>
                </a:rPr>
                <a:t>microcrediti fino a 50.000 euro </a:t>
              </a:r>
              <a:r>
                <a:rPr lang="en-US" dirty="0">
                  <a:solidFill>
                    <a:srgbClr val="494949"/>
                  </a:solidFill>
                </a:rPr>
                <a:t>per costi di avvio, ristrutturazioni o sviluppo di alloggi ecologici. </a:t>
              </a:r>
              <a:r>
                <a:rPr lang="en-US" dirty="0" err="1">
                  <a:solidFill>
                    <a:srgbClr val="494949"/>
                  </a:solidFill>
                </a:rPr>
                <a:t>Qredits </a:t>
              </a:r>
              <a:r>
                <a:rPr lang="en-US" dirty="0">
                  <a:solidFill>
                    <a:srgbClr val="494949"/>
                  </a:solidFill>
                </a:rPr>
                <a:t>fornisce anche servizi di mentoring e dispone di un'accademia per startup. </a:t>
              </a:r>
              <a:endParaRPr lang="en-GB" kern="1200" dirty="0"/>
            </a:p>
          </p:txBody>
        </p:sp>
        <p:sp>
          <p:nvSpPr>
            <p:cNvPr id="15" name="Freeform: Shape 14">
              <a:extLst>
                <a:ext uri="{FF2B5EF4-FFF2-40B4-BE49-F238E27FC236}">
                  <a16:creationId xmlns:a16="http://schemas.microsoft.com/office/drawing/2014/main" id="{F9E627F7-4829-ACA5-CCFA-7856F7CFAE3C}"/>
                </a:ext>
              </a:extLst>
            </p:cNvPr>
            <p:cNvSpPr/>
            <p:nvPr/>
          </p:nvSpPr>
          <p:spPr>
            <a:xfrm>
              <a:off x="4778739" y="947872"/>
              <a:ext cx="2710234" cy="850990"/>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        Banche orientate all'impatto</a:t>
              </a:r>
            </a:p>
          </p:txBody>
        </p:sp>
        <p:sp>
          <p:nvSpPr>
            <p:cNvPr id="16" name="Freeform: Shape 15">
              <a:extLst>
                <a:ext uri="{FF2B5EF4-FFF2-40B4-BE49-F238E27FC236}">
                  <a16:creationId xmlns:a16="http://schemas.microsoft.com/office/drawing/2014/main" id="{2941F381-82E5-FAF1-488A-90878D1FD12A}"/>
                </a:ext>
              </a:extLst>
            </p:cNvPr>
            <p:cNvSpPr/>
            <p:nvPr/>
          </p:nvSpPr>
          <p:spPr>
            <a:xfrm>
              <a:off x="4778739" y="1798863"/>
              <a:ext cx="2710234" cy="4106899"/>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a:spcAft>
                  <a:spcPts val="600"/>
                </a:spcAft>
              </a:pPr>
              <a:r>
                <a:rPr lang="en-US" dirty="0">
                  <a:solidFill>
                    <a:srgbClr val="494949"/>
                  </a:solidFill>
                </a:rPr>
                <a:t>Il Fondo europeo per gli investimenti (FEI) e le banche orientate all'impatto, come ING e Rabobank, partecipano ai programmi BMKB di garanzia dei prestiti alle PMI del governo. Ciò aiuta le PMI che non dispongono di garanzie collaterali e non sono in grado di ottenere prestiti bancari, garantendo il 75% dell'importo del prestito, con proroga </a:t>
              </a:r>
              <a:r>
                <a:rPr lang="en-US" dirty="0">
                  <a:solidFill>
                    <a:srgbClr val="494949"/>
                  </a:solidFill>
                  <a:hlinkClick r:id="rId3">
                    <a:extLst>
                      <a:ext uri="{A12FA001-AC4F-418D-AE19-62706E023703}">
                        <ahyp:hlinkClr xmlns:ahyp="http://schemas.microsoft.com/office/drawing/2018/hyperlinkcolor" val="tx"/>
                      </a:ext>
                    </a:extLst>
                  </a:hlinkClick>
                </a:rPr>
                <a:t>fino a giugno 2027</a:t>
              </a:r>
              <a:r>
                <a:rPr lang="en-US" dirty="0">
                  <a:solidFill>
                    <a:srgbClr val="494949"/>
                  </a:solidFill>
                </a:rPr>
                <a:t>. Non è orientato al profitto, quindi l'enfasi è posta sulla promozione dell'imprenditorialità piuttosto che </a:t>
              </a:r>
              <a:r>
                <a:rPr lang="en-US" dirty="0" err="1">
                  <a:solidFill>
                    <a:srgbClr val="494949"/>
                  </a:solidFill>
                </a:rPr>
                <a:t>sulla massimizzazione </a:t>
              </a:r>
              <a:r>
                <a:rPr lang="en-US" dirty="0">
                  <a:solidFill>
                    <a:srgbClr val="494949"/>
                  </a:solidFill>
                </a:rPr>
                <a:t>dei rendimenti. Confronta tassi di interesse e condizioni.</a:t>
              </a:r>
            </a:p>
          </p:txBody>
        </p:sp>
      </p:grpSp>
      <p:grpSp>
        <p:nvGrpSpPr>
          <p:cNvPr id="3" name="Group 2">
            <a:extLst>
              <a:ext uri="{FF2B5EF4-FFF2-40B4-BE49-F238E27FC236}">
                <a16:creationId xmlns:a16="http://schemas.microsoft.com/office/drawing/2014/main" id="{2E7E43A9-D86F-6601-52FD-FBB242CE5E00}"/>
              </a:ext>
            </a:extLst>
          </p:cNvPr>
          <p:cNvGrpSpPr/>
          <p:nvPr/>
        </p:nvGrpSpPr>
        <p:grpSpPr>
          <a:xfrm>
            <a:off x="1312999" y="2155119"/>
            <a:ext cx="720000" cy="861774"/>
            <a:chOff x="1016000" y="1024973"/>
            <a:chExt cx="1016000" cy="1216059"/>
          </a:xfrm>
        </p:grpSpPr>
        <p:sp>
          <p:nvSpPr>
            <p:cNvPr id="7" name="Oval 6">
              <a:extLst>
                <a:ext uri="{FF2B5EF4-FFF2-40B4-BE49-F238E27FC236}">
                  <a16:creationId xmlns:a16="http://schemas.microsoft.com/office/drawing/2014/main" id="{CA909C92-405F-2FC3-8AFD-32B2706721F6}"/>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348FA9C1-C048-06DA-91C6-2E7547AB521E}"/>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grpSp>
        <p:nvGrpSpPr>
          <p:cNvPr id="11" name="Group 10">
            <a:extLst>
              <a:ext uri="{FF2B5EF4-FFF2-40B4-BE49-F238E27FC236}">
                <a16:creationId xmlns:a16="http://schemas.microsoft.com/office/drawing/2014/main" id="{102287F6-85A1-9B49-89B6-8F08A6ED5097}"/>
              </a:ext>
            </a:extLst>
          </p:cNvPr>
          <p:cNvGrpSpPr/>
          <p:nvPr/>
        </p:nvGrpSpPr>
        <p:grpSpPr>
          <a:xfrm>
            <a:off x="6380261" y="2198901"/>
            <a:ext cx="720000" cy="861774"/>
            <a:chOff x="1016000" y="1024973"/>
            <a:chExt cx="1016000" cy="1216059"/>
          </a:xfrm>
        </p:grpSpPr>
        <p:sp>
          <p:nvSpPr>
            <p:cNvPr id="17" name="Oval 16">
              <a:extLst>
                <a:ext uri="{FF2B5EF4-FFF2-40B4-BE49-F238E27FC236}">
                  <a16:creationId xmlns:a16="http://schemas.microsoft.com/office/drawing/2014/main" id="{8516450F-AE85-A015-3540-B2A70BF33A4F}"/>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TextBox 17">
              <a:extLst>
                <a:ext uri="{FF2B5EF4-FFF2-40B4-BE49-F238E27FC236}">
                  <a16:creationId xmlns:a16="http://schemas.microsoft.com/office/drawing/2014/main" id="{F167F641-AF2E-F946-5B6F-3434AC163DF9}"/>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spTree>
    <p:extLst>
      <p:ext uri="{BB962C8B-B14F-4D97-AF65-F5344CB8AC3E}">
        <p14:creationId xmlns:p14="http://schemas.microsoft.com/office/powerpoint/2010/main" val="2319179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B7B2D-5DA7-3D41-E497-35171C491ED1}"/>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A32F1CF1-38A9-C35E-BA9B-9B149751E2AD}"/>
              </a:ext>
            </a:extLst>
          </p:cNvPr>
          <p:cNvSpPr/>
          <p:nvPr/>
        </p:nvSpPr>
        <p:spPr>
          <a:xfrm>
            <a:off x="1066800" y="1367812"/>
            <a:ext cx="10154578" cy="506156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02DDDBE3-E58F-C82E-CE85-6527DBA0A8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61F4AA31-45B6-9036-934C-546658CB14BB}"/>
              </a:ext>
            </a:extLst>
          </p:cNvPr>
          <p:cNvSpPr txBox="1">
            <a:spLocks/>
          </p:cNvSpPr>
          <p:nvPr/>
        </p:nvSpPr>
        <p:spPr>
          <a:xfrm>
            <a:off x="1960932" y="1613165"/>
            <a:ext cx="8804812"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dirty="0">
                <a:solidFill>
                  <a:srgbClr val="E96751"/>
                </a:solidFill>
              </a:rPr>
              <a:t>Obiettivo: </a:t>
            </a:r>
            <a:r>
              <a:rPr lang="en-IE" sz="2000" b="1" dirty="0">
                <a:solidFill>
                  <a:srgbClr val="494949"/>
                </a:solidFill>
              </a:rPr>
              <a:t>LEADER/GLB Management Consultancy </a:t>
            </a:r>
            <a:r>
              <a:rPr lang="en-IE" sz="2000" dirty="0">
                <a:solidFill>
                  <a:srgbClr val="494949"/>
                </a:solidFill>
              </a:rPr>
              <a:t>finanzia progetti guidati dalla comunità (spesso </a:t>
            </a:r>
            <a:r>
              <a:rPr lang="en-IE" sz="2000" b="1" dirty="0">
                <a:solidFill>
                  <a:srgbClr val="494949"/>
                </a:solidFill>
              </a:rPr>
              <a:t>con un cofinanziamento del 50%</a:t>
            </a:r>
            <a:r>
              <a:rPr lang="en-IE" sz="2000" dirty="0">
                <a:solidFill>
                  <a:srgbClr val="494949"/>
                </a:solidFill>
              </a:rPr>
              <a:t>). Queste sovvenzioni possono coprire sentieri, strutture per i visitatori, energie rinnovabili in loco, ripristino di habitat o installazioni culturali che attraggono i turisti. </a:t>
            </a:r>
          </a:p>
          <a:p>
            <a:pPr marL="0" indent="0">
              <a:spcAft>
                <a:spcPts val="600"/>
              </a:spcAft>
            </a:pPr>
            <a:r>
              <a:rPr lang="en-IE" sz="2000" dirty="0">
                <a:solidFill>
                  <a:srgbClr val="494949"/>
                </a:solidFill>
              </a:rPr>
              <a:t>Ad esempio, il progetto </a:t>
            </a:r>
            <a:r>
              <a:rPr lang="en-IE" sz="2000" i="1" dirty="0"/>
              <a:t>"</a:t>
            </a:r>
            <a:r>
              <a:rPr lang="en-IE" sz="2000" i="1" dirty="0" err="1">
                <a:solidFill>
                  <a:srgbClr val="E96751"/>
                </a:solidFill>
                <a:hlinkClick r:id="rId5">
                  <a:extLst>
                    <a:ext uri="{A12FA001-AC4F-418D-AE19-62706E023703}">
                      <ahyp:hlinkClr xmlns:ahyp="http://schemas.microsoft.com/office/drawing/2018/hyperlinkcolor" val="tx"/>
                    </a:ext>
                  </a:extLst>
                </a:hlinkClick>
              </a:rPr>
              <a:t>Natuur Educatie </a:t>
            </a:r>
            <a:r>
              <a:rPr lang="en-IE" sz="2000" i="1" dirty="0"/>
              <a:t>Tuin" </a:t>
            </a:r>
            <a:r>
              <a:rPr lang="en-IE" sz="2000" dirty="0">
                <a:solidFill>
                  <a:srgbClr val="494949"/>
                </a:solidFill>
              </a:rPr>
              <a:t>a </a:t>
            </a:r>
            <a:r>
              <a:rPr lang="en-IE" sz="2000" dirty="0" err="1">
                <a:solidFill>
                  <a:srgbClr val="494949"/>
                </a:solidFill>
              </a:rPr>
              <a:t>Leudal </a:t>
            </a:r>
            <a:r>
              <a:rPr lang="en-IE" sz="2000" dirty="0">
                <a:solidFill>
                  <a:srgbClr val="494949"/>
                </a:solidFill>
              </a:rPr>
              <a:t>(Limburgo) ha recentemente ottenuto il sostegno di LEADER </a:t>
            </a:r>
            <a:r>
              <a:rPr lang="en-IE" sz="2000" b="1" dirty="0">
                <a:solidFill>
                  <a:srgbClr val="494949"/>
                </a:solidFill>
              </a:rPr>
              <a:t>(finanziamento del 55%) </a:t>
            </a:r>
            <a:r>
              <a:rPr lang="en-IE" sz="2000" dirty="0">
                <a:solidFill>
                  <a:srgbClr val="494949"/>
                </a:solidFill>
              </a:rPr>
              <a:t>per la realizzazione di un giardino didattico naturalistico. </a:t>
            </a:r>
          </a:p>
          <a:p>
            <a:pPr marL="0" indent="0">
              <a:spcAft>
                <a:spcPts val="600"/>
              </a:spcAft>
            </a:pPr>
            <a:r>
              <a:rPr lang="en-US" sz="2000" b="1" dirty="0">
                <a:solidFill>
                  <a:srgbClr val="494949"/>
                </a:solidFill>
              </a:rPr>
              <a:t>LEADER e sovvenzioni provinciali: </a:t>
            </a:r>
            <a:r>
              <a:rPr lang="en-US" sz="2000" dirty="0">
                <a:solidFill>
                  <a:srgbClr val="494949"/>
                </a:solidFill>
              </a:rPr>
              <a:t>le zone rurali dei Paesi Bassi possono beneficiare di </a:t>
            </a:r>
            <a:r>
              <a:rPr lang="en-US" sz="2000" dirty="0">
                <a:solidFill>
                  <a:srgbClr val="E96751"/>
                </a:solidFill>
                <a:hlinkClick r:id="rId6">
                  <a:extLst>
                    <a:ext uri="{A12FA001-AC4F-418D-AE19-62706E023703}">
                      <ahyp:hlinkClr xmlns:ahyp="http://schemas.microsoft.com/office/drawing/2018/hyperlinkcolor" val="tx"/>
                    </a:ext>
                  </a:extLst>
                </a:hlinkClick>
              </a:rPr>
              <a:t>LEADER </a:t>
            </a:r>
            <a:r>
              <a:rPr lang="en-US" sz="2000" dirty="0">
                <a:solidFill>
                  <a:srgbClr val="494949"/>
                </a:solidFill>
              </a:rPr>
              <a:t>nell'ambito del programma di sviluppo rurale </a:t>
            </a:r>
            <a:r>
              <a:rPr lang="en-US" sz="2000" b="1" dirty="0">
                <a:solidFill>
                  <a:srgbClr val="494949"/>
                </a:solidFill>
              </a:rPr>
              <a:t>POP3/POP4</a:t>
            </a:r>
            <a:r>
              <a:rPr lang="en-US" sz="2000" dirty="0">
                <a:solidFill>
                  <a:srgbClr val="494949"/>
                </a:solidFill>
              </a:rPr>
              <a:t>. Ogni provincia ha i propri bandi LEADER. </a:t>
            </a:r>
          </a:p>
          <a:p>
            <a:pPr marL="0" indent="0">
              <a:spcAft>
                <a:spcPts val="600"/>
              </a:spcAft>
            </a:pPr>
            <a:r>
              <a:rPr lang="en-US" sz="2000" dirty="0">
                <a:solidFill>
                  <a:srgbClr val="E96751"/>
                </a:solidFill>
              </a:rPr>
              <a:t>I LEADER in Frisia o Zeeland possono offrire sovvenzioni del 50% fino a circa 100.000 euro </a:t>
            </a:r>
            <a:r>
              <a:rPr lang="en-US" sz="2000" dirty="0">
                <a:solidFill>
                  <a:srgbClr val="494949"/>
                </a:solidFill>
              </a:rPr>
              <a:t>per progetti che stimolano l'economia rurale</a:t>
            </a:r>
            <a:r>
              <a:rPr lang="en-US" sz="2000" dirty="0"/>
              <a:t>: </a:t>
            </a:r>
            <a:r>
              <a:rPr lang="en-US" sz="2000" dirty="0">
                <a:solidFill>
                  <a:srgbClr val="E96751"/>
                </a:solidFill>
                <a:hlinkClick r:id="rId7">
                  <a:extLst>
                    <a:ext uri="{A12FA001-AC4F-418D-AE19-62706E023703}">
                      <ahyp:hlinkClr xmlns:ahyp="http://schemas.microsoft.com/office/drawing/2018/hyperlinkcolor" val="tx"/>
                    </a:ext>
                  </a:extLst>
                </a:hlinkClick>
              </a:rPr>
              <a:t>il turismo e le attività ricreative </a:t>
            </a:r>
            <a:r>
              <a:rPr lang="en-US" sz="2000" dirty="0"/>
              <a:t>sono </a:t>
            </a:r>
            <a:r>
              <a:rPr lang="en-US" sz="2000" dirty="0">
                <a:solidFill>
                  <a:srgbClr val="494949"/>
                </a:solidFill>
              </a:rPr>
              <a:t>spesso temi prioritari. Controllate il sito web </a:t>
            </a:r>
            <a:r>
              <a:rPr lang="en-US" sz="2000" dirty="0"/>
              <a:t>"</a:t>
            </a:r>
            <a:r>
              <a:rPr lang="en-US" sz="2000" dirty="0" err="1">
                <a:solidFill>
                  <a:srgbClr val="E96751"/>
                </a:solidFill>
                <a:hlinkClick r:id="rId8">
                  <a:extLst>
                    <a:ext uri="{A12FA001-AC4F-418D-AE19-62706E023703}">
                      <ahyp:hlinkClr xmlns:ahyp="http://schemas.microsoft.com/office/drawing/2018/hyperlinkcolor" val="tx"/>
                    </a:ext>
                  </a:extLst>
                </a:hlinkClick>
              </a:rPr>
              <a:t>Netwerk </a:t>
            </a:r>
            <a:r>
              <a:rPr lang="en-US" sz="2000" dirty="0">
                <a:solidFill>
                  <a:srgbClr val="E96751"/>
                </a:solidFill>
                <a:hlinkClick r:id="rId8">
                  <a:extLst>
                    <a:ext uri="{A12FA001-AC4F-418D-AE19-62706E023703}">
                      <ahyp:hlinkClr xmlns:ahyp="http://schemas.microsoft.com/office/drawing/2018/hyperlinkcolor" val="tx"/>
                    </a:ext>
                  </a:extLst>
                </a:hlinkClick>
              </a:rPr>
              <a:t>Platt</a:t>
            </a:r>
            <a:r>
              <a:rPr lang="en-US" sz="2000" dirty="0"/>
              <a:t>eland" </a:t>
            </a:r>
            <a:r>
              <a:rPr lang="en-US" sz="2000" dirty="0">
                <a:solidFill>
                  <a:srgbClr val="494949"/>
                </a:solidFill>
              </a:rPr>
              <a:t>della vostra provincia per gli inviti a presentare proposte. </a:t>
            </a:r>
          </a:p>
          <a:p>
            <a:pPr marL="0" indent="0">
              <a:spcAft>
                <a:spcPts val="600"/>
              </a:spcAft>
            </a:pPr>
            <a:endParaRPr lang="en-US" sz="2000" dirty="0">
              <a:solidFill>
                <a:srgbClr val="494949"/>
              </a:solidFill>
            </a:endParaRPr>
          </a:p>
        </p:txBody>
      </p:sp>
      <p:sp>
        <p:nvSpPr>
          <p:cNvPr id="33" name="Freeform 28">
            <a:extLst>
              <a:ext uri="{FF2B5EF4-FFF2-40B4-BE49-F238E27FC236}">
                <a16:creationId xmlns:a16="http://schemas.microsoft.com/office/drawing/2014/main" id="{64C8ECD6-C602-EB32-01D5-25C6E5314019}"/>
              </a:ext>
            </a:extLst>
          </p:cNvPr>
          <p:cNvSpPr/>
          <p:nvPr/>
        </p:nvSpPr>
        <p:spPr>
          <a:xfrm>
            <a:off x="-15513" y="109727"/>
            <a:ext cx="785010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D654FB82-4A2F-B032-92F4-EF23EE3C24C7}"/>
              </a:ext>
            </a:extLst>
          </p:cNvPr>
          <p:cNvSpPr txBox="1">
            <a:spLocks/>
          </p:cNvSpPr>
          <p:nvPr/>
        </p:nvSpPr>
        <p:spPr>
          <a:xfrm>
            <a:off x="1508015" y="263037"/>
            <a:ext cx="63265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000" dirty="0"/>
              <a:t>Consulenza gestionale LEADER/GLB</a:t>
            </a:r>
            <a:endParaRPr lang="en-US" sz="3000" dirty="0"/>
          </a:p>
        </p:txBody>
      </p:sp>
      <p:pic>
        <p:nvPicPr>
          <p:cNvPr id="32" name="Graphic 31" descr="Target with solid fill">
            <a:extLst>
              <a:ext uri="{FF2B5EF4-FFF2-40B4-BE49-F238E27FC236}">
                <a16:creationId xmlns:a16="http://schemas.microsoft.com/office/drawing/2014/main" id="{B95D1B40-0A7D-DD9B-F9FA-C867A78BD99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22328" y="1596308"/>
            <a:ext cx="633914" cy="633914"/>
          </a:xfrm>
          <a:prstGeom prst="rect">
            <a:avLst/>
          </a:prstGeom>
        </p:spPr>
      </p:pic>
      <p:grpSp>
        <p:nvGrpSpPr>
          <p:cNvPr id="5" name="Group 4">
            <a:extLst>
              <a:ext uri="{FF2B5EF4-FFF2-40B4-BE49-F238E27FC236}">
                <a16:creationId xmlns:a16="http://schemas.microsoft.com/office/drawing/2014/main" id="{81EA4D11-0140-EBE0-2F54-183195F6328E}"/>
              </a:ext>
            </a:extLst>
          </p:cNvPr>
          <p:cNvGrpSpPr/>
          <p:nvPr/>
        </p:nvGrpSpPr>
        <p:grpSpPr>
          <a:xfrm>
            <a:off x="274432" y="85433"/>
            <a:ext cx="1047896" cy="1049846"/>
            <a:chOff x="1016000" y="1137920"/>
            <a:chExt cx="1016000" cy="1016000"/>
          </a:xfrm>
        </p:grpSpPr>
        <p:sp>
          <p:nvSpPr>
            <p:cNvPr id="6" name="Oval 5">
              <a:extLst>
                <a:ext uri="{FF2B5EF4-FFF2-40B4-BE49-F238E27FC236}">
                  <a16:creationId xmlns:a16="http://schemas.microsoft.com/office/drawing/2014/main" id="{539F22DC-2E40-C73C-7C83-A11079BF637C}"/>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F7D3AD9C-629B-A357-3EA9-D4E3FB915366}"/>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pic>
        <p:nvPicPr>
          <p:cNvPr id="11266" name="Picture 2" descr="Europees project LEADER | Gemeente Middelburg">
            <a:extLst>
              <a:ext uri="{FF2B5EF4-FFF2-40B4-BE49-F238E27FC236}">
                <a16:creationId xmlns:a16="http://schemas.microsoft.com/office/drawing/2014/main" id="{A3BF36FA-A0C2-E99C-85A9-AD2AA8B0C7F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8379" t="22621" r="22070" b="23860"/>
          <a:stretch>
            <a:fillRect/>
          </a:stretch>
        </p:blipFill>
        <p:spPr bwMode="auto">
          <a:xfrm>
            <a:off x="8214803" y="85433"/>
            <a:ext cx="3196933" cy="1127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308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3E4A7-9771-0FC9-3941-3D609ECE59EB}"/>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4CD5640F-BC6E-094D-BB60-7C8FDC75C99D}"/>
              </a:ext>
            </a:extLst>
          </p:cNvPr>
          <p:cNvSpPr/>
          <p:nvPr/>
        </p:nvSpPr>
        <p:spPr>
          <a:xfrm>
            <a:off x="1188304" y="1423756"/>
            <a:ext cx="10136921" cy="288051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DFC60917-C726-C1C8-23F9-AECABD8D77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5D5F7FAE-F4F3-8A24-3398-12D3DBAE76C8}"/>
              </a:ext>
            </a:extLst>
          </p:cNvPr>
          <p:cNvSpPr txBox="1">
            <a:spLocks/>
          </p:cNvSpPr>
          <p:nvPr/>
        </p:nvSpPr>
        <p:spPr>
          <a:xfrm>
            <a:off x="1872878" y="1563301"/>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dirty="0">
                <a:solidFill>
                  <a:srgbClr val="494949"/>
                </a:solidFill>
              </a:rPr>
              <a:t>Esempio: </a:t>
            </a:r>
            <a:r>
              <a:rPr lang="en-IE" sz="2000" dirty="0">
                <a:solidFill>
                  <a:srgbClr val="494949"/>
                </a:solidFill>
              </a:rPr>
              <a:t>il programma </a:t>
            </a:r>
            <a:r>
              <a:rPr lang="en-IE" sz="2000" b="1" dirty="0" err="1">
                <a:solidFill>
                  <a:srgbClr val="494949"/>
                </a:solidFill>
              </a:rPr>
              <a:t>LEADER-uitvoering</a:t>
            </a:r>
            <a:r>
              <a:rPr lang="en-IE" sz="2000" dirty="0">
                <a:solidFill>
                  <a:srgbClr val="494949"/>
                </a:solidFill>
              </a:rPr>
              <a:t> 2024-25 </a:t>
            </a:r>
            <a:r>
              <a:rPr lang="en-IE" sz="2000" b="1" dirty="0">
                <a:solidFill>
                  <a:srgbClr val="494949"/>
                </a:solidFill>
                <a:hlinkClick r:id="rId5">
                  <a:extLst>
                    <a:ext uri="{A12FA001-AC4F-418D-AE19-62706E023703}">
                      <ahyp:hlinkClr xmlns:ahyp="http://schemas.microsoft.com/office/drawing/2018/hyperlinkcolor" val="tx"/>
                    </a:ext>
                  </a:extLst>
                </a:hlinkClick>
              </a:rPr>
              <a:t>della provincia della Zelanda </a:t>
            </a:r>
            <a:r>
              <a:rPr lang="en-IE" sz="2000" dirty="0">
                <a:solidFill>
                  <a:srgbClr val="494949"/>
                </a:solidFill>
              </a:rPr>
              <a:t>offre </a:t>
            </a:r>
            <a:r>
              <a:rPr lang="en-US" sz="2000" dirty="0">
                <a:solidFill>
                  <a:srgbClr val="494949"/>
                </a:solidFill>
              </a:rPr>
              <a:t>un totale di 4 milioni di euro, con sovvenzioni che vanno da 30.000 a 200.000 euro (</a:t>
            </a:r>
            <a:r>
              <a:rPr lang="en-IE" sz="2000" b="1" dirty="0">
                <a:solidFill>
                  <a:srgbClr val="494949"/>
                </a:solidFill>
              </a:rPr>
              <a:t>finanziamento proprio </a:t>
            </a:r>
            <a:r>
              <a:rPr lang="en-US" sz="2000" dirty="0">
                <a:solidFill>
                  <a:srgbClr val="494949"/>
                </a:solidFill>
              </a:rPr>
              <a:t>minimo </a:t>
            </a:r>
            <a:r>
              <a:rPr lang="en-IE" sz="2000" b="1" dirty="0">
                <a:solidFill>
                  <a:srgbClr val="494949"/>
                </a:solidFill>
              </a:rPr>
              <a:t>del 40%)</a:t>
            </a:r>
            <a:r>
              <a:rPr lang="en-IE" sz="2000" dirty="0">
                <a:solidFill>
                  <a:srgbClr val="494949"/>
                </a:solidFill>
              </a:rPr>
              <a:t>. I progetti devono </a:t>
            </a:r>
            <a:r>
              <a:rPr lang="en-US" sz="2000" dirty="0">
                <a:solidFill>
                  <a:srgbClr val="494949"/>
                </a:solidFill>
              </a:rPr>
              <a:t>essere in linea con la strategia di sviluppo dell'area (ad esempio, turismo sostenibile, biodiversità). Esplora </a:t>
            </a:r>
            <a:r>
              <a:rPr lang="en-US" sz="2000" dirty="0" err="1">
                <a:solidFill>
                  <a:srgbClr val="494949"/>
                </a:solidFill>
              </a:rPr>
              <a:t>la Provincia </a:t>
            </a:r>
            <a:r>
              <a:rPr lang="en-US" sz="2000" dirty="0">
                <a:solidFill>
                  <a:srgbClr val="494949"/>
                </a:solidFill>
              </a:rPr>
              <a:t>della Zelanda, che promuove lo sviluppo economico, la crescita e l'innovazione a livello regionale. </a:t>
            </a:r>
          </a:p>
          <a:p>
            <a:pPr marL="0" indent="0">
              <a:spcAft>
                <a:spcPts val="600"/>
              </a:spcAft>
            </a:pPr>
            <a:r>
              <a:rPr lang="en-US" sz="2000" b="1" dirty="0">
                <a:solidFill>
                  <a:srgbClr val="494949"/>
                </a:solidFill>
              </a:rPr>
              <a:t>Esempi: </a:t>
            </a:r>
            <a:r>
              <a:rPr lang="en-IE" sz="2000" dirty="0">
                <a:solidFill>
                  <a:srgbClr val="494949"/>
                </a:solidFill>
              </a:rPr>
              <a:t>il programma LEADER </a:t>
            </a:r>
            <a:r>
              <a:rPr lang="en-IE" sz="2000" b="1" dirty="0">
                <a:solidFill>
                  <a:srgbClr val="494949"/>
                </a:solidFill>
                <a:hlinkClick r:id="rId6">
                  <a:extLst>
                    <a:ext uri="{A12FA001-AC4F-418D-AE19-62706E023703}">
                      <ahyp:hlinkClr xmlns:ahyp="http://schemas.microsoft.com/office/drawing/2018/hyperlinkcolor" val="tx"/>
                    </a:ext>
                  </a:extLst>
                </a:hlinkClick>
              </a:rPr>
              <a:t>della Frisia </a:t>
            </a:r>
            <a:r>
              <a:rPr lang="en-IE" sz="2000" dirty="0">
                <a:solidFill>
                  <a:srgbClr val="494949"/>
                </a:solidFill>
              </a:rPr>
              <a:t>(tramite SNN) finanzia iniziative rurali nella Frisia nord-occidentale, sud-orientale e sud-occidentale con sovvenzioni comprese tra</a:t>
            </a:r>
            <a:r>
              <a:rPr lang="en-IE" sz="2000" b="1" dirty="0">
                <a:solidFill>
                  <a:srgbClr val="494949"/>
                </a:solidFill>
              </a:rPr>
              <a:t> 50.000</a:t>
            </a:r>
            <a:r>
              <a:rPr lang="en-IE" sz="2000" dirty="0">
                <a:solidFill>
                  <a:srgbClr val="494949"/>
                </a:solidFill>
              </a:rPr>
              <a:t> e</a:t>
            </a:r>
            <a:r>
              <a:rPr lang="en-IE" sz="2000" b="1" dirty="0">
                <a:solidFill>
                  <a:srgbClr val="494949"/>
                </a:solidFill>
              </a:rPr>
              <a:t> 125.000 euro.</a:t>
            </a:r>
          </a:p>
          <a:p>
            <a:pPr marL="0" indent="0">
              <a:spcAft>
                <a:spcPts val="600"/>
              </a:spcAft>
            </a:pPr>
            <a:endParaRPr lang="en-US" sz="2000" dirty="0">
              <a:solidFill>
                <a:srgbClr val="494949"/>
              </a:solidFill>
            </a:endParaRPr>
          </a:p>
          <a:p>
            <a:pPr marL="104775" indent="0">
              <a:spcBef>
                <a:spcPts val="600"/>
              </a:spcBef>
            </a:pPr>
            <a:endParaRPr lang="en-US" sz="2000" dirty="0">
              <a:solidFill>
                <a:srgbClr val="494949"/>
              </a:solidFill>
            </a:endParaRPr>
          </a:p>
        </p:txBody>
      </p:sp>
      <p:cxnSp>
        <p:nvCxnSpPr>
          <p:cNvPr id="15" name="Connector: Elbow 14">
            <a:extLst>
              <a:ext uri="{FF2B5EF4-FFF2-40B4-BE49-F238E27FC236}">
                <a16:creationId xmlns:a16="http://schemas.microsoft.com/office/drawing/2014/main" id="{AEC2AF36-2828-92A2-472A-744F3D84BF02}"/>
              </a:ext>
            </a:extLst>
          </p:cNvPr>
          <p:cNvCxnSpPr>
            <a:cxnSpLocks/>
          </p:cNvCxnSpPr>
          <p:nvPr/>
        </p:nvCxnSpPr>
        <p:spPr>
          <a:xfrm rot="10800000" flipH="1" flipV="1">
            <a:off x="1188304" y="2938113"/>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E7003B19-29A8-997A-3C4A-A3C72455F0C8}"/>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4480DE78-65B2-8D72-1365-50BB4BCAA523}"/>
              </a:ext>
            </a:extLst>
          </p:cNvPr>
          <p:cNvSpPr txBox="1">
            <a:spLocks/>
          </p:cNvSpPr>
          <p:nvPr/>
        </p:nvSpPr>
        <p:spPr>
          <a:xfrm>
            <a:off x="454996" y="272822"/>
            <a:ext cx="5873578"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200" dirty="0"/>
              <a:t>Consulenza gestionale LEADER/GLB</a:t>
            </a:r>
            <a:endParaRPr lang="en-US" sz="3200" dirty="0"/>
          </a:p>
        </p:txBody>
      </p:sp>
      <p:sp>
        <p:nvSpPr>
          <p:cNvPr id="18" name="Flowchart: Alternate Process 17">
            <a:extLst>
              <a:ext uri="{FF2B5EF4-FFF2-40B4-BE49-F238E27FC236}">
                <a16:creationId xmlns:a16="http://schemas.microsoft.com/office/drawing/2014/main" id="{8938B2EE-7CE0-ED97-099D-55BC3E086B4A}"/>
              </a:ext>
            </a:extLst>
          </p:cNvPr>
          <p:cNvSpPr/>
          <p:nvPr/>
        </p:nvSpPr>
        <p:spPr>
          <a:xfrm>
            <a:off x="1872878" y="4624259"/>
            <a:ext cx="7566397" cy="156680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53DC4EEC-4832-73CA-DBA8-AA19018791AC}"/>
              </a:ext>
            </a:extLst>
          </p:cNvPr>
          <p:cNvSpPr txBox="1">
            <a:spLocks/>
          </p:cNvSpPr>
          <p:nvPr/>
        </p:nvSpPr>
        <p:spPr>
          <a:xfrm>
            <a:off x="2634711" y="4904806"/>
            <a:ext cx="673372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IE" sz="2000" dirty="0">
                <a:solidFill>
                  <a:srgbClr val="494949"/>
                </a:solidFill>
              </a:rPr>
              <a:t>Nella provincia </a:t>
            </a:r>
            <a:r>
              <a:rPr lang="en-IE" sz="2000" b="1" dirty="0">
                <a:solidFill>
                  <a:srgbClr val="494949"/>
                </a:solidFill>
                <a:hlinkClick r:id="rId7">
                  <a:extLst>
                    <a:ext uri="{A12FA001-AC4F-418D-AE19-62706E023703}">
                      <ahyp:hlinkClr xmlns:ahyp="http://schemas.microsoft.com/office/drawing/2018/hyperlinkcolor" val="tx"/>
                    </a:ext>
                  </a:extLst>
                </a:hlinkClick>
              </a:rPr>
              <a:t>di Drenthe </a:t>
            </a:r>
            <a:r>
              <a:rPr lang="en-IE" sz="2000" dirty="0">
                <a:solidFill>
                  <a:srgbClr val="494949"/>
                </a:solidFill>
              </a:rPr>
              <a:t>esistono due filoni: un </a:t>
            </a:r>
            <a:r>
              <a:rPr lang="en-US" sz="2000" dirty="0">
                <a:solidFill>
                  <a:srgbClr val="494949"/>
                </a:solidFill>
              </a:rPr>
              <a:t>progetto</a:t>
            </a:r>
            <a:r>
              <a:rPr lang="en-IE" sz="2000" dirty="0">
                <a:solidFill>
                  <a:srgbClr val="494949"/>
                </a:solidFill>
              </a:rPr>
              <a:t> UE-LEADER </a:t>
            </a:r>
            <a:r>
              <a:rPr lang="en-US" sz="2000" dirty="0">
                <a:solidFill>
                  <a:srgbClr val="494949"/>
                </a:solidFill>
              </a:rPr>
              <a:t>(da 15.000 a 125.000 euro al 50%) e un progetto provinciale micro-LEADER (piccoli progetti, da 5.000 a 25.000 euro al 50%)</a:t>
            </a:r>
            <a:r>
              <a:rPr lang="en-IE" sz="2000" b="1" dirty="0">
                <a:solidFill>
                  <a:srgbClr val="494949"/>
                </a:solidFill>
              </a:rPr>
              <a:t>. </a:t>
            </a:r>
          </a:p>
          <a:p>
            <a:pPr marL="447675" indent="0"/>
            <a:endParaRPr lang="en-US" sz="2000" dirty="0">
              <a:solidFill>
                <a:srgbClr val="494949"/>
              </a:solidFill>
            </a:endParaRPr>
          </a:p>
        </p:txBody>
      </p:sp>
      <p:pic>
        <p:nvPicPr>
          <p:cNvPr id="43" name="Graphic 42" descr="Excellent with solid fill">
            <a:extLst>
              <a:ext uri="{FF2B5EF4-FFF2-40B4-BE49-F238E27FC236}">
                <a16:creationId xmlns:a16="http://schemas.microsoft.com/office/drawing/2014/main" id="{6E7C644D-FC9B-726A-65B4-954B249F1FF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31371" y="4692602"/>
            <a:ext cx="749373" cy="749373"/>
          </a:xfrm>
          <a:prstGeom prst="rect">
            <a:avLst/>
          </a:prstGeom>
        </p:spPr>
      </p:pic>
      <p:pic>
        <p:nvPicPr>
          <p:cNvPr id="5" name="Picture 2" descr="Europees project LEADER | Gemeente Middelburg">
            <a:extLst>
              <a:ext uri="{FF2B5EF4-FFF2-40B4-BE49-F238E27FC236}">
                <a16:creationId xmlns:a16="http://schemas.microsoft.com/office/drawing/2014/main" id="{E5789E0B-99A0-3747-C70C-C41EC29B01B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8379" t="22621" r="22070" b="23860"/>
          <a:stretch>
            <a:fillRect/>
          </a:stretch>
        </p:blipFill>
        <p:spPr bwMode="auto">
          <a:xfrm>
            <a:off x="8214803" y="85433"/>
            <a:ext cx="3196933" cy="1127979"/>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Excellent with solid fill">
            <a:extLst>
              <a:ext uri="{FF2B5EF4-FFF2-40B4-BE49-F238E27FC236}">
                <a16:creationId xmlns:a16="http://schemas.microsoft.com/office/drawing/2014/main" id="{B4CCA101-9EAE-3BB1-1881-957DA6368F8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21966" y="1594345"/>
            <a:ext cx="749373" cy="749373"/>
          </a:xfrm>
          <a:prstGeom prst="rect">
            <a:avLst/>
          </a:prstGeom>
        </p:spPr>
      </p:pic>
      <p:pic>
        <p:nvPicPr>
          <p:cNvPr id="13" name="Picture 12">
            <a:extLst>
              <a:ext uri="{FF2B5EF4-FFF2-40B4-BE49-F238E27FC236}">
                <a16:creationId xmlns:a16="http://schemas.microsoft.com/office/drawing/2014/main" id="{88A3CEBE-977E-C8A0-B924-A176368A8B56}"/>
              </a:ext>
            </a:extLst>
          </p:cNvPr>
          <p:cNvPicPr>
            <a:picLocks noChangeAspect="1"/>
          </p:cNvPicPr>
          <p:nvPr/>
        </p:nvPicPr>
        <p:blipFill>
          <a:blip r:embed="rId13"/>
          <a:stretch>
            <a:fillRect/>
          </a:stretch>
        </p:blipFill>
        <p:spPr>
          <a:xfrm>
            <a:off x="9463364" y="4806245"/>
            <a:ext cx="1948372" cy="876191"/>
          </a:xfrm>
          <a:prstGeom prst="rect">
            <a:avLst/>
          </a:prstGeom>
        </p:spPr>
      </p:pic>
    </p:spTree>
    <p:extLst>
      <p:ext uri="{BB962C8B-B14F-4D97-AF65-F5344CB8AC3E}">
        <p14:creationId xmlns:p14="http://schemas.microsoft.com/office/powerpoint/2010/main" val="1161335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79100-1BDD-925F-3785-3983AC009669}"/>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3C811FE2-D236-C6F3-0AC3-87856362F3A7}"/>
              </a:ext>
            </a:extLst>
          </p:cNvPr>
          <p:cNvSpPr/>
          <p:nvPr/>
        </p:nvSpPr>
        <p:spPr>
          <a:xfrm>
            <a:off x="1160476" y="456275"/>
            <a:ext cx="10136921" cy="262105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230EC2DE-7E57-205C-60EE-D2080C792D6C}"/>
              </a:ext>
            </a:extLst>
          </p:cNvPr>
          <p:cNvSpPr txBox="1">
            <a:spLocks/>
          </p:cNvSpPr>
          <p:nvPr/>
        </p:nvSpPr>
        <p:spPr>
          <a:xfrm>
            <a:off x="1828342" y="595820"/>
            <a:ext cx="9370567" cy="1283522"/>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dirty="0">
                <a:solidFill>
                  <a:srgbClr val="494949"/>
                </a:solidFill>
              </a:rPr>
              <a:t>Esempi: </a:t>
            </a:r>
          </a:p>
          <a:p>
            <a:pPr marL="0" indent="0">
              <a:spcAft>
                <a:spcPts val="600"/>
              </a:spcAft>
            </a:pPr>
            <a:r>
              <a:rPr lang="en-IE" sz="2000" b="1" dirty="0">
                <a:solidFill>
                  <a:srgbClr val="494949"/>
                </a:solidFill>
                <a:hlinkClick r:id="rId3">
                  <a:extLst>
                    <a:ext uri="{A12FA001-AC4F-418D-AE19-62706E023703}">
                      <ahyp:hlinkClr xmlns:ahyp="http://schemas.microsoft.com/office/drawing/2018/hyperlinkcolor" val="tx"/>
                    </a:ext>
                  </a:extLst>
                </a:hlinkClick>
              </a:rPr>
              <a:t>La provincia di Gelderland </a:t>
            </a:r>
            <a:r>
              <a:rPr lang="en-IE" sz="2000" dirty="0">
                <a:solidFill>
                  <a:srgbClr val="494949"/>
                </a:solidFill>
              </a:rPr>
              <a:t>ha diverse zone LEADER (</a:t>
            </a:r>
            <a:r>
              <a:rPr lang="en-IE" sz="2000" dirty="0" err="1">
                <a:solidFill>
                  <a:srgbClr val="494949"/>
                </a:solidFill>
              </a:rPr>
              <a:t>Achterhoek</a:t>
            </a:r>
            <a:r>
              <a:rPr lang="en-IE" sz="2000" dirty="0">
                <a:solidFill>
                  <a:srgbClr val="494949"/>
                </a:solidFill>
              </a:rPr>
              <a:t>, </a:t>
            </a:r>
            <a:r>
              <a:rPr lang="en-IE" sz="2000" dirty="0" err="1">
                <a:solidFill>
                  <a:srgbClr val="494949"/>
                </a:solidFill>
              </a:rPr>
              <a:t>Veluwe</a:t>
            </a:r>
            <a:r>
              <a:rPr lang="en-IE" sz="2000" dirty="0">
                <a:solidFill>
                  <a:srgbClr val="494949"/>
                </a:solidFill>
              </a:rPr>
              <a:t>, ecc.) con tassi di sovvenzione del</a:t>
            </a:r>
            <a:r>
              <a:rPr lang="en-IE" sz="2000" b="1" dirty="0">
                <a:solidFill>
                  <a:srgbClr val="494949"/>
                </a:solidFill>
              </a:rPr>
              <a:t> 50% (sovvenzioni tipiche comprese tra 15.000 e 80.000 euro)</a:t>
            </a:r>
            <a:r>
              <a:rPr lang="en-IE" sz="2000" dirty="0">
                <a:solidFill>
                  <a:srgbClr val="494949"/>
                </a:solidFill>
              </a:rPr>
              <a:t>.</a:t>
            </a:r>
          </a:p>
          <a:p>
            <a:pPr marL="0" indent="0">
              <a:spcAft>
                <a:spcPts val="600"/>
              </a:spcAft>
            </a:pPr>
            <a:r>
              <a:rPr lang="en-IE" sz="2000" dirty="0">
                <a:solidFill>
                  <a:srgbClr val="494949"/>
                </a:solidFill>
              </a:rPr>
              <a:t>Il bando LEADER Zuid-Limburg </a:t>
            </a:r>
            <a:r>
              <a:rPr lang="en-IE" sz="2000" b="1" dirty="0">
                <a:solidFill>
                  <a:srgbClr val="494949"/>
                </a:solidFill>
                <a:hlinkClick r:id="rId4">
                  <a:extLst>
                    <a:ext uri="{A12FA001-AC4F-418D-AE19-62706E023703}">
                      <ahyp:hlinkClr xmlns:ahyp="http://schemas.microsoft.com/office/drawing/2018/hyperlinkcolor" val="tx"/>
                    </a:ext>
                  </a:extLst>
                </a:hlinkClick>
              </a:rPr>
              <a:t>del Limburgo </a:t>
            </a:r>
            <a:r>
              <a:rPr lang="en-IE" sz="2000" dirty="0">
                <a:solidFill>
                  <a:srgbClr val="494949"/>
                </a:solidFill>
              </a:rPr>
              <a:t>(aperto dal 19 marzo 2024 al 3 gennaio 2028) copre aree come </a:t>
            </a:r>
            <a:r>
              <a:rPr lang="en-IE" sz="2000" dirty="0" err="1">
                <a:solidFill>
                  <a:srgbClr val="494949"/>
                </a:solidFill>
              </a:rPr>
              <a:t>Heuvelland</a:t>
            </a:r>
            <a:r>
              <a:rPr lang="en-IE" sz="2000" dirty="0">
                <a:solidFill>
                  <a:srgbClr val="494949"/>
                </a:solidFill>
              </a:rPr>
              <a:t>; sovvenziona fino al</a:t>
            </a:r>
            <a:r>
              <a:rPr lang="en-IE" sz="2000" b="1" dirty="0">
                <a:solidFill>
                  <a:srgbClr val="494949"/>
                </a:solidFill>
              </a:rPr>
              <a:t> 55% (progetti da 20.000 a 250.000 euro, </a:t>
            </a:r>
            <a:r>
              <a:rPr lang="en-IE" sz="2000" dirty="0">
                <a:solidFill>
                  <a:srgbClr val="494949"/>
                </a:solidFill>
              </a:rPr>
              <a:t>normalmente</a:t>
            </a:r>
            <a:r>
              <a:rPr lang="en-IE" sz="2000" b="1" dirty="0">
                <a:solidFill>
                  <a:srgbClr val="494949"/>
                </a:solidFill>
              </a:rPr>
              <a:t> fino a un massimo di 137.500 euro</a:t>
            </a:r>
            <a:r>
              <a:rPr lang="en-IE" sz="2000" dirty="0">
                <a:solidFill>
                  <a:srgbClr val="494949"/>
                </a:solidFill>
              </a:rPr>
              <a:t>, fino a 200.000 euro per progetti transfrontalieri).</a:t>
            </a:r>
          </a:p>
          <a:p>
            <a:pPr marL="0" indent="0">
              <a:spcAft>
                <a:spcPts val="600"/>
              </a:spcAft>
            </a:pPr>
            <a:endParaRPr lang="en-US" sz="2000" dirty="0">
              <a:solidFill>
                <a:srgbClr val="494949"/>
              </a:solidFill>
            </a:endParaRPr>
          </a:p>
          <a:p>
            <a:pPr marL="104775" indent="0">
              <a:spcBef>
                <a:spcPts val="600"/>
              </a:spcBef>
            </a:pPr>
            <a:endParaRPr lang="en-US" sz="2000" dirty="0">
              <a:solidFill>
                <a:srgbClr val="494949"/>
              </a:solidFill>
            </a:endParaRPr>
          </a:p>
        </p:txBody>
      </p:sp>
      <p:cxnSp>
        <p:nvCxnSpPr>
          <p:cNvPr id="15" name="Connector: Elbow 14">
            <a:extLst>
              <a:ext uri="{FF2B5EF4-FFF2-40B4-BE49-F238E27FC236}">
                <a16:creationId xmlns:a16="http://schemas.microsoft.com/office/drawing/2014/main" id="{A18227F0-1FA5-291B-0391-C3E15D256291}"/>
              </a:ext>
            </a:extLst>
          </p:cNvPr>
          <p:cNvCxnSpPr>
            <a:cxnSpLocks/>
          </p:cNvCxnSpPr>
          <p:nvPr/>
        </p:nvCxnSpPr>
        <p:spPr>
          <a:xfrm rot="10800000" flipH="1" flipV="1">
            <a:off x="1160476" y="1970632"/>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pic>
        <p:nvPicPr>
          <p:cNvPr id="43" name="Graphic 42" descr="Excellent with solid fill">
            <a:extLst>
              <a:ext uri="{FF2B5EF4-FFF2-40B4-BE49-F238E27FC236}">
                <a16:creationId xmlns:a16="http://schemas.microsoft.com/office/drawing/2014/main" id="{359C1722-C6D6-92C0-D284-813E46D00D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03543" y="3725121"/>
            <a:ext cx="749373" cy="749373"/>
          </a:xfrm>
          <a:prstGeom prst="rect">
            <a:avLst/>
          </a:prstGeom>
        </p:spPr>
      </p:pic>
      <p:pic>
        <p:nvPicPr>
          <p:cNvPr id="6" name="Graphic 5" descr="Excellent with solid fill">
            <a:extLst>
              <a:ext uri="{FF2B5EF4-FFF2-40B4-BE49-F238E27FC236}">
                <a16:creationId xmlns:a16="http://schemas.microsoft.com/office/drawing/2014/main" id="{A9032508-7D03-CDA0-1119-9D7C8086DE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81812" y="570729"/>
            <a:ext cx="749373" cy="749373"/>
          </a:xfrm>
          <a:prstGeom prst="rect">
            <a:avLst/>
          </a:prstGeom>
        </p:spPr>
      </p:pic>
      <p:sp>
        <p:nvSpPr>
          <p:cNvPr id="7" name="Flowchart: Alternate Process 6">
            <a:extLst>
              <a:ext uri="{FF2B5EF4-FFF2-40B4-BE49-F238E27FC236}">
                <a16:creationId xmlns:a16="http://schemas.microsoft.com/office/drawing/2014/main" id="{E11AC871-84E2-1D44-F4B2-A867FCC81421}"/>
              </a:ext>
            </a:extLst>
          </p:cNvPr>
          <p:cNvSpPr/>
          <p:nvPr/>
        </p:nvSpPr>
        <p:spPr>
          <a:xfrm>
            <a:off x="1814278" y="3286960"/>
            <a:ext cx="10029648" cy="183806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5">
            <a:extLst>
              <a:ext uri="{FF2B5EF4-FFF2-40B4-BE49-F238E27FC236}">
                <a16:creationId xmlns:a16="http://schemas.microsoft.com/office/drawing/2014/main" id="{5B529415-FB6A-12C2-187A-AC04DD1D156D}"/>
              </a:ext>
            </a:extLst>
          </p:cNvPr>
          <p:cNvSpPr txBox="1">
            <a:spLocks/>
          </p:cNvSpPr>
          <p:nvPr/>
        </p:nvSpPr>
        <p:spPr>
          <a:xfrm>
            <a:off x="2540048" y="3506433"/>
            <a:ext cx="91261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IE" sz="2000" b="1" dirty="0">
                <a:solidFill>
                  <a:srgbClr val="494949"/>
                </a:solidFill>
              </a:rPr>
              <a:t>Requisiti di ammissibilità: </a:t>
            </a:r>
            <a:r>
              <a:rPr lang="en-IE" sz="2000" dirty="0">
                <a:solidFill>
                  <a:srgbClr val="494949"/>
                </a:solidFill>
              </a:rPr>
              <a:t>in genere è necessario operare in un'area rurale all'interno del territorio di un gruppo di azione locale (GAL) e far parte di un progetto guidato dalla comunità. Molte sovvenzioni richiedono il coinvolgimento di alcuni partner locali o un impatto su più villaggi. Consultare tempestivamente il GAL della propria provincia.</a:t>
            </a:r>
          </a:p>
        </p:txBody>
      </p:sp>
      <p:pic>
        <p:nvPicPr>
          <p:cNvPr id="12" name="Graphic 11" descr="Lights On with solid fill">
            <a:extLst>
              <a:ext uri="{FF2B5EF4-FFF2-40B4-BE49-F238E27FC236}">
                <a16:creationId xmlns:a16="http://schemas.microsoft.com/office/drawing/2014/main" id="{F495D351-9B17-4ED0-91B8-B03EDB3FA5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72818" y="3497482"/>
            <a:ext cx="608690" cy="608690"/>
          </a:xfrm>
          <a:prstGeom prst="rect">
            <a:avLst/>
          </a:prstGeom>
        </p:spPr>
      </p:pic>
      <p:sp>
        <p:nvSpPr>
          <p:cNvPr id="14" name="TextBox 13">
            <a:extLst>
              <a:ext uri="{FF2B5EF4-FFF2-40B4-BE49-F238E27FC236}">
                <a16:creationId xmlns:a16="http://schemas.microsoft.com/office/drawing/2014/main" id="{29C8456A-8589-4FB3-F576-513E5823D20C}"/>
              </a:ext>
            </a:extLst>
          </p:cNvPr>
          <p:cNvSpPr txBox="1"/>
          <p:nvPr/>
        </p:nvSpPr>
        <p:spPr>
          <a:xfrm>
            <a:off x="2770988" y="5326409"/>
            <a:ext cx="2889620" cy="646331"/>
          </a:xfrm>
          <a:prstGeom prst="rect">
            <a:avLst/>
          </a:prstGeom>
          <a:noFill/>
        </p:spPr>
        <p:txBody>
          <a:bodyPr wrap="square" rtlCol="0">
            <a:spAutoFit/>
          </a:bodyPr>
          <a:lstStyle/>
          <a:p>
            <a:r>
              <a:rPr lang="en-US" b="1" i="1" dirty="0">
                <a:solidFill>
                  <a:srgbClr val="494949"/>
                </a:solidFill>
                <a:latin typeface="Google Sans"/>
              </a:rPr>
              <a:t>Letture consigliate</a:t>
            </a:r>
            <a:endParaRPr lang="en-US" b="1" i="1" dirty="0">
              <a:solidFill>
                <a:srgbClr val="494949"/>
              </a:solidFill>
              <a:latin typeface="Google Sans"/>
              <a:hlinkClick r:id="rId11">
                <a:extLst>
                  <a:ext uri="{A12FA001-AC4F-418D-AE19-62706E023703}">
                    <ahyp:hlinkClr xmlns:ahyp="http://schemas.microsoft.com/office/drawing/2018/hyperlinkcolor" val="tx"/>
                  </a:ext>
                </a:extLst>
              </a:hlinkClick>
            </a:endParaRPr>
          </a:p>
          <a:p>
            <a:r>
              <a:rPr lang="en-IE" dirty="0">
                <a:solidFill>
                  <a:srgbClr val="00B0F0"/>
                </a:solidFill>
                <a:hlinkClick r:id="rId12">
                  <a:extLst>
                    <a:ext uri="{A12FA001-AC4F-418D-AE19-62706E023703}">
                      <ahyp:hlinkClr xmlns:ahyp="http://schemas.microsoft.com/office/drawing/2018/hyperlinkcolor" val="tx"/>
                    </a:ext>
                  </a:extLst>
                </a:hlinkClick>
              </a:rPr>
              <a:t>Progetti LEADER in Zelanda</a:t>
            </a:r>
            <a:endParaRPr lang="en-IE" dirty="0">
              <a:solidFill>
                <a:srgbClr val="00B0F0"/>
              </a:solidFill>
            </a:endParaRPr>
          </a:p>
        </p:txBody>
      </p:sp>
      <p:pic>
        <p:nvPicPr>
          <p:cNvPr id="16" name="Picture 15">
            <a:extLst>
              <a:ext uri="{FF2B5EF4-FFF2-40B4-BE49-F238E27FC236}">
                <a16:creationId xmlns:a16="http://schemas.microsoft.com/office/drawing/2014/main" id="{736FF10F-E6FB-2C32-7040-93FCA1AD5B38}"/>
              </a:ext>
            </a:extLst>
          </p:cNvPr>
          <p:cNvPicPr>
            <a:picLocks noChangeAspect="1"/>
          </p:cNvPicPr>
          <p:nvPr/>
        </p:nvPicPr>
        <p:blipFill>
          <a:blip r:embed="rId13"/>
          <a:stretch>
            <a:fillRect/>
          </a:stretch>
        </p:blipFill>
        <p:spPr>
          <a:xfrm>
            <a:off x="1819604" y="5554128"/>
            <a:ext cx="850589" cy="846711"/>
          </a:xfrm>
          <a:prstGeom prst="rect">
            <a:avLst/>
          </a:prstGeom>
        </p:spPr>
      </p:pic>
      <p:sp>
        <p:nvSpPr>
          <p:cNvPr id="20" name="TextBox 19">
            <a:extLst>
              <a:ext uri="{FF2B5EF4-FFF2-40B4-BE49-F238E27FC236}">
                <a16:creationId xmlns:a16="http://schemas.microsoft.com/office/drawing/2014/main" id="{E602CD7F-D341-907C-7F1E-2B114659D953}"/>
              </a:ext>
            </a:extLst>
          </p:cNvPr>
          <p:cNvSpPr txBox="1"/>
          <p:nvPr/>
        </p:nvSpPr>
        <p:spPr>
          <a:xfrm>
            <a:off x="2770988" y="5939014"/>
            <a:ext cx="6096000" cy="646331"/>
          </a:xfrm>
          <a:prstGeom prst="rect">
            <a:avLst/>
          </a:prstGeom>
          <a:noFill/>
        </p:spPr>
        <p:txBody>
          <a:bodyPr wrap="square">
            <a:spAutoFit/>
          </a:bodyPr>
          <a:lstStyle/>
          <a:p>
            <a:r>
              <a:rPr lang="en-IE" dirty="0">
                <a:solidFill>
                  <a:srgbClr val="00B0F0"/>
                </a:solidFill>
                <a:hlinkClick r:id="rId14">
                  <a:extLst>
                    <a:ext uri="{A12FA001-AC4F-418D-AE19-62706E023703}">
                      <ahyp:hlinkClr xmlns:ahyp="http://schemas.microsoft.com/office/drawing/2018/hyperlinkcolor" val="tx"/>
                    </a:ext>
                  </a:extLst>
                </a:hlinkClick>
              </a:rPr>
              <a:t>LEADER Drenthe</a:t>
            </a:r>
            <a:endParaRPr lang="en-IE" dirty="0">
              <a:solidFill>
                <a:srgbClr val="00B0F0"/>
              </a:solidFill>
            </a:endParaRPr>
          </a:p>
          <a:p>
            <a:r>
              <a:rPr lang="en-IE" dirty="0">
                <a:solidFill>
                  <a:srgbClr val="00B0F0"/>
                </a:solidFill>
                <a:hlinkClick r:id="rId15">
                  <a:extLst>
                    <a:ext uri="{A12FA001-AC4F-418D-AE19-62706E023703}">
                      <ahyp:hlinkClr xmlns:ahyp="http://schemas.microsoft.com/office/drawing/2018/hyperlinkcolor" val="tx"/>
                    </a:ext>
                  </a:extLst>
                </a:hlinkClick>
              </a:rPr>
              <a:t>LEADER </a:t>
            </a:r>
            <a:r>
              <a:rPr lang="en-IE" dirty="0" err="1">
                <a:solidFill>
                  <a:srgbClr val="00B0F0"/>
                </a:solidFill>
                <a:hlinkClick r:id="rId15">
                  <a:extLst>
                    <a:ext uri="{A12FA001-AC4F-418D-AE19-62706E023703}">
                      <ahyp:hlinkClr xmlns:ahyp="http://schemas.microsoft.com/office/drawing/2018/hyperlinkcolor" val="tx"/>
                    </a:ext>
                  </a:extLst>
                </a:hlinkClick>
              </a:rPr>
              <a:t>Fryslân </a:t>
            </a:r>
            <a:r>
              <a:rPr lang="en-IE" dirty="0">
                <a:solidFill>
                  <a:srgbClr val="494949"/>
                </a:solidFill>
              </a:rPr>
              <a:t>e</a:t>
            </a:r>
            <a:r>
              <a:rPr lang="en-IE" dirty="0">
                <a:solidFill>
                  <a:srgbClr val="00B0F0"/>
                </a:solidFill>
                <a:hlinkClick r:id="rId16">
                  <a:extLst>
                    <a:ext uri="{A12FA001-AC4F-418D-AE19-62706E023703}">
                      <ahyp:hlinkClr xmlns:ahyp="http://schemas.microsoft.com/office/drawing/2018/hyperlinkcolor" val="tx"/>
                    </a:ext>
                  </a:extLst>
                </a:hlinkClick>
              </a:rPr>
              <a:t> https://www.fryslan.frl/fy/leader</a:t>
            </a:r>
            <a:r>
              <a:rPr lang="en-IE" dirty="0">
                <a:solidFill>
                  <a:srgbClr val="00B0F0"/>
                </a:solidFill>
              </a:rPr>
              <a:t> </a:t>
            </a:r>
          </a:p>
        </p:txBody>
      </p:sp>
    </p:spTree>
    <p:extLst>
      <p:ext uri="{BB962C8B-B14F-4D97-AF65-F5344CB8AC3E}">
        <p14:creationId xmlns:p14="http://schemas.microsoft.com/office/powerpoint/2010/main" val="2447599157"/>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26EC2A733B751B4A9BD302BA2F24F71D" ma:contentTypeVersion="16" ma:contentTypeDescription="Creare un nuovo documento." ma:contentTypeScope="" ma:versionID="f40fbbea10783687fdca30314ab3e89b">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3242e7b084edcaea6cfd00877d627888"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Tag immagine"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ondiviso con dettagli"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DE8EF66-9BEC-4C01-B906-720983A982E7}"/>
</file>

<file path=customXml/itemProps2.xml><?xml version="1.0" encoding="utf-8"?>
<ds:datastoreItem xmlns:ds="http://schemas.openxmlformats.org/officeDocument/2006/customXml" ds:itemID="{52AB65F7-C0C5-4626-B252-0ABA2DFA451E}"/>
</file>

<file path=customXml/itemProps3.xml><?xml version="1.0" encoding="utf-8"?>
<ds:datastoreItem xmlns:ds="http://schemas.openxmlformats.org/officeDocument/2006/customXml" ds:itemID="{057C775B-3A23-4458-999B-7D483E0BF5B6}"/>
</file>

<file path=docProps/app.xml><?xml version="1.0" encoding="utf-8"?>
<Properties xmlns="http://schemas.openxmlformats.org/officeDocument/2006/extended-properties" xmlns:vt="http://schemas.openxmlformats.org/officeDocument/2006/docPropsVTypes">
  <Template/>
  <TotalTime>13612</TotalTime>
  <Words>3682</Words>
  <Application>Microsoft Macintosh PowerPoint</Application>
  <PresentationFormat>Widescreen</PresentationFormat>
  <Paragraphs>160</Paragraphs>
  <Slides>25</Slides>
  <Notes>8</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25</vt:i4>
      </vt:variant>
    </vt:vector>
  </HeadingPairs>
  <TitlesOfParts>
    <vt:vector size="35" baseType="lpstr">
      <vt:lpstr>__ROsans_ca772e</vt:lpstr>
      <vt:lpstr>Aptos</vt:lpstr>
      <vt:lpstr>Arial</vt:lpstr>
      <vt:lpstr>Calibri</vt:lpstr>
      <vt:lpstr>Google Sans</vt:lpstr>
      <vt:lpstr>Montserrat</vt:lpstr>
      <vt:lpstr>Montserrat Light</vt:lpstr>
      <vt:lpstr>Verdana</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docId:3C9076C688CACE0B0B0DEC47ABAF03CD</cp:keywords>
  <cp:lastModifiedBy>Manuel Guarita</cp:lastModifiedBy>
  <cp:revision>564</cp:revision>
  <dcterms:created xsi:type="dcterms:W3CDTF">2020-10-14T13:32:04Z</dcterms:created>
  <dcterms:modified xsi:type="dcterms:W3CDTF">2026-02-06T20:02:37Z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