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6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Masters/slideMaster1.xml" ContentType="application/vnd.openxmlformats-officedocument.presentationml.slideMaster+xml"/>
  <Override PartName="/ppt/slideLayouts/slideLayout44.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5"/>
  </p:notesMasterIdLst>
  <p:handoutMasterIdLst>
    <p:handoutMasterId r:id="rId66"/>
  </p:handoutMasterIdLst>
  <p:sldIdLst>
    <p:sldId id="7764" r:id="rId2"/>
    <p:sldId id="7696" r:id="rId3"/>
    <p:sldId id="4324" r:id="rId4"/>
    <p:sldId id="7732" r:id="rId5"/>
    <p:sldId id="7733" r:id="rId6"/>
    <p:sldId id="7788" r:id="rId7"/>
    <p:sldId id="7789" r:id="rId8"/>
    <p:sldId id="7790" r:id="rId9"/>
    <p:sldId id="7802" r:id="rId10"/>
    <p:sldId id="7870" r:id="rId11"/>
    <p:sldId id="7804" r:id="rId12"/>
    <p:sldId id="7805" r:id="rId13"/>
    <p:sldId id="7803" r:id="rId14"/>
    <p:sldId id="7806" r:id="rId15"/>
    <p:sldId id="7807" r:id="rId16"/>
    <p:sldId id="7808" r:id="rId17"/>
    <p:sldId id="7809" r:id="rId18"/>
    <p:sldId id="7765" r:id="rId19"/>
    <p:sldId id="7812" r:id="rId20"/>
    <p:sldId id="7813" r:id="rId21"/>
    <p:sldId id="7814" r:id="rId22"/>
    <p:sldId id="4337" r:id="rId23"/>
    <p:sldId id="7815" r:id="rId24"/>
    <p:sldId id="7826" r:id="rId25"/>
    <p:sldId id="7827" r:id="rId26"/>
    <p:sldId id="7828" r:id="rId27"/>
    <p:sldId id="7829" r:id="rId28"/>
    <p:sldId id="7830" r:id="rId29"/>
    <p:sldId id="7831" r:id="rId30"/>
    <p:sldId id="7832" r:id="rId31"/>
    <p:sldId id="7833" r:id="rId32"/>
    <p:sldId id="7834" r:id="rId33"/>
    <p:sldId id="7872" r:id="rId34"/>
    <p:sldId id="7835" r:id="rId35"/>
    <p:sldId id="7837" r:id="rId36"/>
    <p:sldId id="7838" r:id="rId37"/>
    <p:sldId id="7836" r:id="rId38"/>
    <p:sldId id="7839" r:id="rId39"/>
    <p:sldId id="7873" r:id="rId40"/>
    <p:sldId id="7840" r:id="rId41"/>
    <p:sldId id="7841" r:id="rId42"/>
    <p:sldId id="7842" r:id="rId43"/>
    <p:sldId id="7844" r:id="rId44"/>
    <p:sldId id="7843" r:id="rId45"/>
    <p:sldId id="7845" r:id="rId46"/>
    <p:sldId id="7846" r:id="rId47"/>
    <p:sldId id="7847" r:id="rId48"/>
    <p:sldId id="7849" r:id="rId49"/>
    <p:sldId id="7848" r:id="rId50"/>
    <p:sldId id="7850" r:id="rId51"/>
    <p:sldId id="7851" r:id="rId52"/>
    <p:sldId id="7852" r:id="rId53"/>
    <p:sldId id="7816" r:id="rId54"/>
    <p:sldId id="7817" r:id="rId55"/>
    <p:sldId id="7818" r:id="rId56"/>
    <p:sldId id="7820" r:id="rId57"/>
    <p:sldId id="7819" r:id="rId58"/>
    <p:sldId id="7821" r:id="rId59"/>
    <p:sldId id="7822" r:id="rId60"/>
    <p:sldId id="7823" r:id="rId61"/>
    <p:sldId id="7824" r:id="rId62"/>
    <p:sldId id="7825" r:id="rId63"/>
    <p:sldId id="788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494949"/>
    <a:srgbClr val="EC7C69"/>
    <a:srgbClr val="459597"/>
    <a:srgbClr val="FBA63B"/>
    <a:srgbClr val="414141"/>
    <a:srgbClr val="ECECEC"/>
    <a:srgbClr val="E96751"/>
    <a:srgbClr val="3B7F81"/>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30" autoAdjust="0"/>
    <p:restoredTop sz="94963"/>
  </p:normalViewPr>
  <p:slideViewPr>
    <p:cSldViewPr snapToGrid="0" snapToObjects="1">
      <p:cViewPr varScale="1">
        <p:scale>
          <a:sx n="112" d="100"/>
          <a:sy n="112" d="100"/>
        </p:scale>
        <p:origin x="208" y="5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1" d="100"/>
        <a:sy n="51"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06/02/2026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‹N›</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3B27CC-E251-C463-3FBB-C4F07E52C535}"/>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1B99A274-F707-10C9-9E84-6F781F5C5AC1}"/>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B3CA82C6-6627-7BC7-B7E4-D1ABC487E001}"/>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FAD74044-CDEC-2B10-CA3C-B4BA67A7F58B}"/>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569DE0-63DD-151D-BA34-D5995FD5FBD5}"/>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2E9DC701-54FF-0696-25C3-6499102B7D7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6" name="Picture Placeholder 5">
            <a:extLst>
              <a:ext uri="{FF2B5EF4-FFF2-40B4-BE49-F238E27FC236}">
                <a16:creationId xmlns:a16="http://schemas.microsoft.com/office/drawing/2014/main" id="{E54A686E-5C2D-F25D-9D17-4A87246A70F5}"/>
              </a:ext>
            </a:extLst>
          </p:cNvPr>
          <p:cNvSpPr>
            <a:spLocks noGrp="1"/>
          </p:cNvSpPr>
          <p:nvPr>
            <p:ph type="pic" sz="quarter" idx="19"/>
          </p:nvPr>
        </p:nvSpPr>
        <p:spPr>
          <a:xfrm>
            <a:off x="5725016" y="1795230"/>
            <a:ext cx="6455044" cy="4540273"/>
          </a:xfrm>
          <a:custGeom>
            <a:avLst/>
            <a:gdLst>
              <a:gd name="connsiteX0" fmla="*/ 3943697 w 6660541"/>
              <a:gd name="connsiteY0" fmla="*/ 0 h 4684813"/>
              <a:gd name="connsiteX1" fmla="*/ 3943798 w 6660541"/>
              <a:gd name="connsiteY1" fmla="*/ 0 h 4684813"/>
              <a:gd name="connsiteX2" fmla="*/ 4075766 w 6660541"/>
              <a:gd name="connsiteY2" fmla="*/ 0 h 4684813"/>
              <a:gd name="connsiteX3" fmla="*/ 4075766 w 6660541"/>
              <a:gd name="connsiteY3" fmla="*/ 0 h 4684813"/>
              <a:gd name="connsiteX4" fmla="*/ 6660541 w 6660541"/>
              <a:gd name="connsiteY4" fmla="*/ 0 h 4684813"/>
              <a:gd name="connsiteX5" fmla="*/ 6660541 w 6660541"/>
              <a:gd name="connsiteY5" fmla="*/ 4684812 h 4684813"/>
              <a:gd name="connsiteX6" fmla="*/ 5059821 w 6660541"/>
              <a:gd name="connsiteY6" fmla="*/ 4684812 h 4684813"/>
              <a:gd name="connsiteX7" fmla="*/ 5059821 w 6660541"/>
              <a:gd name="connsiteY7" fmla="*/ 4684813 h 4684813"/>
              <a:gd name="connsiteX8" fmla="*/ 2475046 w 6660541"/>
              <a:gd name="connsiteY8" fmla="*/ 4684813 h 4684813"/>
              <a:gd name="connsiteX9" fmla="*/ 2475046 w 6660541"/>
              <a:gd name="connsiteY9" fmla="*/ 4679925 h 4684813"/>
              <a:gd name="connsiteX10" fmla="*/ 2342978 w 6660541"/>
              <a:gd name="connsiteY10" fmla="*/ 4684813 h 4684813"/>
              <a:gd name="connsiteX11" fmla="*/ 0 w 6660541"/>
              <a:gd name="connsiteY11" fmla="*/ 2342407 h 4684813"/>
              <a:gd name="connsiteX12" fmla="*/ 2342978 w 6660541"/>
              <a:gd name="connsiteY12" fmla="*/ 0 h 4684813"/>
              <a:gd name="connsiteX13" fmla="*/ 2475046 w 6660541"/>
              <a:gd name="connsiteY13" fmla="*/ 4890 h 4684813"/>
              <a:gd name="connsiteX14" fmla="*/ 2475046 w 6660541"/>
              <a:gd name="connsiteY14" fmla="*/ 0 h 4684813"/>
              <a:gd name="connsiteX15" fmla="*/ 3943679 w 6660541"/>
              <a:gd name="connsiteY15" fmla="*/ 0 h 468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0541" h="4684813">
                <a:moveTo>
                  <a:pt x="3943697" y="0"/>
                </a:moveTo>
                <a:lnTo>
                  <a:pt x="3943798" y="0"/>
                </a:lnTo>
                <a:lnTo>
                  <a:pt x="4075766" y="0"/>
                </a:lnTo>
                <a:lnTo>
                  <a:pt x="4075766" y="0"/>
                </a:lnTo>
                <a:lnTo>
                  <a:pt x="6660541" y="0"/>
                </a:lnTo>
                <a:lnTo>
                  <a:pt x="6660541" y="4684812"/>
                </a:lnTo>
                <a:lnTo>
                  <a:pt x="5059821" y="4684812"/>
                </a:lnTo>
                <a:lnTo>
                  <a:pt x="5059821" y="4684813"/>
                </a:lnTo>
                <a:lnTo>
                  <a:pt x="2475046" y="4684813"/>
                </a:lnTo>
                <a:lnTo>
                  <a:pt x="2475046" y="4679925"/>
                </a:lnTo>
                <a:cubicBezTo>
                  <a:pt x="2431023" y="4684813"/>
                  <a:pt x="2386999" y="4684813"/>
                  <a:pt x="2342978" y="4684813"/>
                </a:cubicBezTo>
                <a:cubicBezTo>
                  <a:pt x="1046756" y="4684813"/>
                  <a:pt x="0" y="3638311"/>
                  <a:pt x="0" y="2342407"/>
                </a:cubicBezTo>
                <a:cubicBezTo>
                  <a:pt x="0" y="1046504"/>
                  <a:pt x="1051651" y="0"/>
                  <a:pt x="2342978" y="0"/>
                </a:cubicBezTo>
                <a:cubicBezTo>
                  <a:pt x="2386999" y="0"/>
                  <a:pt x="2435915" y="0"/>
                  <a:pt x="2475046" y="4890"/>
                </a:cubicBezTo>
                <a:lnTo>
                  <a:pt x="2475046" y="0"/>
                </a:lnTo>
                <a:lnTo>
                  <a:pt x="3943679" y="0"/>
                </a:ln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EB7BEF0-FA94-5115-FA25-42C165F78608}"/>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6A302A67-654B-7AC2-9C64-4510E667B6DA}"/>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91D11006-8889-5EC8-DEC2-F21EE24ECE46}"/>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41F265C6-CB12-C229-E7A9-04CCAF942DF5}"/>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5" name="Text Placeholder 17">
            <a:extLst>
              <a:ext uri="{FF2B5EF4-FFF2-40B4-BE49-F238E27FC236}">
                <a16:creationId xmlns:a16="http://schemas.microsoft.com/office/drawing/2014/main" id="{127551CF-E1D6-B8A8-859C-DA21788C436F}"/>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A4C741C7-BC25-F095-214E-626E7ED5BAE3}"/>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17C99E55-31E9-61C5-1267-020BFD12619A}"/>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64D7438-5DBC-93FB-05BE-D902A63FF53D}"/>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277598"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F850265-4D38-0D9F-4AC2-90E998EA2EB0}"/>
              </a:ext>
            </a:extLst>
          </p:cNvPr>
          <p:cNvSpPr/>
          <p:nvPr userDrawn="1"/>
        </p:nvSpPr>
        <p:spPr>
          <a:xfrm rot="16200000">
            <a:off x="5054547" y="128261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664597B8-8B75-6618-4F2C-C6DBD668D76B}"/>
              </a:ext>
            </a:extLst>
          </p:cNvPr>
          <p:cNvSpPr/>
          <p:nvPr userDrawn="1"/>
        </p:nvSpPr>
        <p:spPr>
          <a:xfrm>
            <a:off x="4214886" y="2517395"/>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0B935CD4-5A25-39F8-A013-F1CF1D4A86E5}"/>
              </a:ext>
            </a:extLst>
          </p:cNvPr>
          <p:cNvSpPr>
            <a:spLocks noGrp="1"/>
          </p:cNvSpPr>
          <p:nvPr>
            <p:ph type="pic" sz="quarter" idx="67"/>
          </p:nvPr>
        </p:nvSpPr>
        <p:spPr>
          <a:xfrm>
            <a:off x="4214886" y="-3775"/>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EBBCF701-2E93-4A52-53A9-C308ABEA2E91}"/>
              </a:ext>
            </a:extLst>
          </p:cNvPr>
          <p:cNvSpPr>
            <a:spLocks noGrp="1"/>
          </p:cNvSpPr>
          <p:nvPr>
            <p:ph type="body" sz="quarter" idx="18" hasCustomPrompt="1"/>
          </p:nvPr>
        </p:nvSpPr>
        <p:spPr>
          <a:xfrm>
            <a:off x="4314004" y="4379702"/>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A3AE5DF3-E508-A79E-FC19-B5A341DA97F3}"/>
              </a:ext>
            </a:extLst>
          </p:cNvPr>
          <p:cNvSpPr>
            <a:spLocks noGrp="1"/>
          </p:cNvSpPr>
          <p:nvPr>
            <p:ph type="body" sz="quarter" idx="19" hasCustomPrompt="1"/>
          </p:nvPr>
        </p:nvSpPr>
        <p:spPr>
          <a:xfrm>
            <a:off x="4256379" y="3501620"/>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1ADE3756-3F36-B74B-3278-C3112CCBCE8F}"/>
              </a:ext>
            </a:extLst>
          </p:cNvPr>
          <p:cNvSpPr>
            <a:spLocks noGrp="1"/>
          </p:cNvSpPr>
          <p:nvPr>
            <p:ph type="body" sz="quarter" idx="20" hasCustomPrompt="1"/>
          </p:nvPr>
        </p:nvSpPr>
        <p:spPr>
          <a:xfrm>
            <a:off x="5291594" y="3913544"/>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23" name="Text Placeholder 23">
            <a:extLst>
              <a:ext uri="{FF2B5EF4-FFF2-40B4-BE49-F238E27FC236}">
                <a16:creationId xmlns:a16="http://schemas.microsoft.com/office/drawing/2014/main" id="{81535683-02A9-FB84-F1E1-097F0D4999E2}"/>
              </a:ext>
            </a:extLst>
          </p:cNvPr>
          <p:cNvSpPr>
            <a:spLocks noGrp="1"/>
          </p:cNvSpPr>
          <p:nvPr>
            <p:ph type="body" sz="quarter" idx="66" hasCustomPrompt="1"/>
          </p:nvPr>
        </p:nvSpPr>
        <p:spPr>
          <a:xfrm rot="16200000">
            <a:off x="5066646" y="1296010"/>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8" name="Straight Connector 27">
            <a:extLst>
              <a:ext uri="{FF2B5EF4-FFF2-40B4-BE49-F238E27FC236}">
                <a16:creationId xmlns:a16="http://schemas.microsoft.com/office/drawing/2014/main" id="{53E37450-F11B-9870-F66E-A910DAC1689E}"/>
              </a:ext>
            </a:extLst>
          </p:cNvPr>
          <p:cNvCxnSpPr>
            <a:cxnSpLocks/>
          </p:cNvCxnSpPr>
          <p:nvPr userDrawn="1"/>
        </p:nvCxnSpPr>
        <p:spPr>
          <a:xfrm flipV="1">
            <a:off x="4217889" y="4136541"/>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C110313C-1EEA-FA8E-232D-51F8416E82F8}"/>
              </a:ext>
            </a:extLst>
          </p:cNvPr>
          <p:cNvSpPr/>
          <p:nvPr userDrawn="1"/>
        </p:nvSpPr>
        <p:spPr>
          <a:xfrm rot="10800000">
            <a:off x="6870094" y="309363"/>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0492FBBC-78A0-7458-A89C-4C86142C5E9F}"/>
              </a:ext>
            </a:extLst>
          </p:cNvPr>
          <p:cNvSpPr/>
          <p:nvPr userDrawn="1"/>
        </p:nvSpPr>
        <p:spPr>
          <a:xfrm rot="5400000">
            <a:off x="7711887" y="516646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781B90E7-3814-5805-EFF0-F9CE57638F61}"/>
              </a:ext>
            </a:extLst>
          </p:cNvPr>
          <p:cNvSpPr>
            <a:spLocks noGrp="1"/>
          </p:cNvSpPr>
          <p:nvPr>
            <p:ph type="pic" sz="quarter" idx="85"/>
          </p:nvPr>
        </p:nvSpPr>
        <p:spPr>
          <a:xfrm>
            <a:off x="6867666" y="3503003"/>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38" name="Text Placeholder 32">
            <a:extLst>
              <a:ext uri="{FF2B5EF4-FFF2-40B4-BE49-F238E27FC236}">
                <a16:creationId xmlns:a16="http://schemas.microsoft.com/office/drawing/2014/main" id="{9C922EBA-0C15-91F4-DA57-20C8B3EE1C77}"/>
              </a:ext>
            </a:extLst>
          </p:cNvPr>
          <p:cNvSpPr>
            <a:spLocks noGrp="1"/>
          </p:cNvSpPr>
          <p:nvPr>
            <p:ph type="body" sz="quarter" idx="86" hasCustomPrompt="1"/>
          </p:nvPr>
        </p:nvSpPr>
        <p:spPr>
          <a:xfrm>
            <a:off x="6974493" y="179741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BDADA95E-1B78-6FDB-6315-7380B92DE865}"/>
              </a:ext>
            </a:extLst>
          </p:cNvPr>
          <p:cNvSpPr>
            <a:spLocks noGrp="1"/>
          </p:cNvSpPr>
          <p:nvPr>
            <p:ph type="body" sz="quarter" idx="87" hasCustomPrompt="1"/>
          </p:nvPr>
        </p:nvSpPr>
        <p:spPr>
          <a:xfrm>
            <a:off x="6916868" y="91933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A7CF21B5-42A0-AD84-A15E-D307EC6CD6B0}"/>
              </a:ext>
            </a:extLst>
          </p:cNvPr>
          <p:cNvSpPr>
            <a:spLocks noGrp="1"/>
          </p:cNvSpPr>
          <p:nvPr>
            <p:ph type="body" sz="quarter" idx="88" hasCustomPrompt="1"/>
          </p:nvPr>
        </p:nvSpPr>
        <p:spPr>
          <a:xfrm>
            <a:off x="7952083" y="133125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0D60B0ED-9E30-C0A3-A225-F39EB410E86D}"/>
              </a:ext>
            </a:extLst>
          </p:cNvPr>
          <p:cNvCxnSpPr>
            <a:cxnSpLocks/>
          </p:cNvCxnSpPr>
          <p:nvPr userDrawn="1"/>
        </p:nvCxnSpPr>
        <p:spPr>
          <a:xfrm flipV="1">
            <a:off x="6878378" y="155425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Placeholder 23">
            <a:extLst>
              <a:ext uri="{FF2B5EF4-FFF2-40B4-BE49-F238E27FC236}">
                <a16:creationId xmlns:a16="http://schemas.microsoft.com/office/drawing/2014/main" id="{28BB3BC0-F643-6C4F-6672-7CA33DF5268D}"/>
              </a:ext>
            </a:extLst>
          </p:cNvPr>
          <p:cNvSpPr>
            <a:spLocks noGrp="1"/>
          </p:cNvSpPr>
          <p:nvPr>
            <p:ph type="body" sz="quarter" idx="98" hasCustomPrompt="1"/>
          </p:nvPr>
        </p:nvSpPr>
        <p:spPr>
          <a:xfrm rot="16200000">
            <a:off x="7717895" y="5139128"/>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6405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Contents Slide 02">
    <p:spTree>
      <p:nvGrpSpPr>
        <p:cNvPr id="1" name=""/>
        <p:cNvGrpSpPr/>
        <p:nvPr/>
      </p:nvGrpSpPr>
      <p:grpSpPr>
        <a:xfrm>
          <a:off x="0" y="0"/>
          <a:ext cx="0" cy="0"/>
          <a:chOff x="0" y="0"/>
          <a:chExt cx="0" cy="0"/>
        </a:xfrm>
      </p:grpSpPr>
      <p:sp>
        <p:nvSpPr>
          <p:cNvPr id="42" name="object 3">
            <a:extLst>
              <a:ext uri="{FF2B5EF4-FFF2-40B4-BE49-F238E27FC236}">
                <a16:creationId xmlns:a16="http://schemas.microsoft.com/office/drawing/2014/main" id="{CE71875B-0621-A53D-1ADD-0F8875DCBA41}"/>
              </a:ext>
            </a:extLst>
          </p:cNvPr>
          <p:cNvSpPr/>
          <p:nvPr userDrawn="1"/>
        </p:nvSpPr>
        <p:spPr>
          <a:xfrm rot="16200000">
            <a:off x="10379583" y="128639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43" name="Freeform 42">
            <a:extLst>
              <a:ext uri="{FF2B5EF4-FFF2-40B4-BE49-F238E27FC236}">
                <a16:creationId xmlns:a16="http://schemas.microsoft.com/office/drawing/2014/main" id="{17944735-5817-61CF-ABC3-AE38609ABB4D}"/>
              </a:ext>
            </a:extLst>
          </p:cNvPr>
          <p:cNvSpPr/>
          <p:nvPr userDrawn="1"/>
        </p:nvSpPr>
        <p:spPr>
          <a:xfrm>
            <a:off x="9539922" y="2521170"/>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B0C71FA6-0C00-BA68-0E70-D3CE31E78745}"/>
              </a:ext>
            </a:extLst>
          </p:cNvPr>
          <p:cNvSpPr>
            <a:spLocks noGrp="1"/>
          </p:cNvSpPr>
          <p:nvPr>
            <p:ph type="pic" sz="quarter" idx="89"/>
          </p:nvPr>
        </p:nvSpPr>
        <p:spPr>
          <a:xfrm>
            <a:off x="9539922" y="0"/>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BB898A30-90C4-FDC7-707E-A21EE8AE8F08}"/>
              </a:ext>
            </a:extLst>
          </p:cNvPr>
          <p:cNvSpPr>
            <a:spLocks noGrp="1"/>
          </p:cNvSpPr>
          <p:nvPr>
            <p:ph type="body" sz="quarter" idx="90" hasCustomPrompt="1"/>
          </p:nvPr>
        </p:nvSpPr>
        <p:spPr>
          <a:xfrm>
            <a:off x="9639040" y="438347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E3376CA6-1F5A-2B2E-F9D5-9B5493D94AB9}"/>
              </a:ext>
            </a:extLst>
          </p:cNvPr>
          <p:cNvSpPr>
            <a:spLocks noGrp="1"/>
          </p:cNvSpPr>
          <p:nvPr>
            <p:ph type="body" sz="quarter" idx="91" hasCustomPrompt="1"/>
          </p:nvPr>
        </p:nvSpPr>
        <p:spPr>
          <a:xfrm>
            <a:off x="9581415" y="350539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0F28EBB4-EE7D-0C65-6E62-FBC896577FE0}"/>
              </a:ext>
            </a:extLst>
          </p:cNvPr>
          <p:cNvSpPr>
            <a:spLocks noGrp="1"/>
          </p:cNvSpPr>
          <p:nvPr>
            <p:ph type="body" sz="quarter" idx="92" hasCustomPrompt="1"/>
          </p:nvPr>
        </p:nvSpPr>
        <p:spPr>
          <a:xfrm>
            <a:off x="10616630" y="391731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BB5D5B20-3121-0F0F-2E4C-3D9B554CEB7A}"/>
              </a:ext>
            </a:extLst>
          </p:cNvPr>
          <p:cNvSpPr>
            <a:spLocks noGrp="1"/>
          </p:cNvSpPr>
          <p:nvPr>
            <p:ph type="body" sz="quarter" idx="93" hasCustomPrompt="1"/>
          </p:nvPr>
        </p:nvSpPr>
        <p:spPr>
          <a:xfrm rot="16200000">
            <a:off x="10391682" y="1299785"/>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6916D2A9-8858-7FC7-7432-BF37A909CC8C}"/>
              </a:ext>
            </a:extLst>
          </p:cNvPr>
          <p:cNvCxnSpPr>
            <a:cxnSpLocks/>
          </p:cNvCxnSpPr>
          <p:nvPr userDrawn="1"/>
        </p:nvCxnSpPr>
        <p:spPr>
          <a:xfrm flipV="1">
            <a:off x="9542925"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163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Cover Slide ">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4BDF266-AD07-951C-0FC5-D2A80F4FB6EA}"/>
              </a:ext>
            </a:extLst>
          </p:cNvPr>
          <p:cNvSpPr/>
          <p:nvPr userDrawn="1"/>
        </p:nvSpPr>
        <p:spPr>
          <a:xfrm>
            <a:off x="0" y="323082"/>
            <a:ext cx="7397280" cy="4704736"/>
          </a:xfrm>
          <a:custGeom>
            <a:avLst/>
            <a:gdLst>
              <a:gd name="connsiteX0" fmla="*/ 3 w 7397280"/>
              <a:gd name="connsiteY0" fmla="*/ 0 h 4704736"/>
              <a:gd name="connsiteX1" fmla="*/ 5047027 w 7397280"/>
              <a:gd name="connsiteY1" fmla="*/ 0 h 4704736"/>
              <a:gd name="connsiteX2" fmla="*/ 5047027 w 7397280"/>
              <a:gd name="connsiteY2" fmla="*/ 112 h 4704736"/>
              <a:gd name="connsiteX3" fmla="*/ 5285737 w 7397280"/>
              <a:gd name="connsiteY3" fmla="*/ 12122 h 4704736"/>
              <a:gd name="connsiteX4" fmla="*/ 7397280 w 7397280"/>
              <a:gd name="connsiteY4" fmla="*/ 2352370 h 4704736"/>
              <a:gd name="connsiteX5" fmla="*/ 5284928 w 7397280"/>
              <a:gd name="connsiteY5" fmla="*/ 4692617 h 4704736"/>
              <a:gd name="connsiteX6" fmla="*/ 5047027 w 7397280"/>
              <a:gd name="connsiteY6" fmla="*/ 4704626 h 4704736"/>
              <a:gd name="connsiteX7" fmla="*/ 5047027 w 7397280"/>
              <a:gd name="connsiteY7" fmla="*/ 4704732 h 4704736"/>
              <a:gd name="connsiteX8" fmla="*/ 5044930 w 7397280"/>
              <a:gd name="connsiteY8" fmla="*/ 4704732 h 4704736"/>
              <a:gd name="connsiteX9" fmla="*/ 5044846 w 7397280"/>
              <a:gd name="connsiteY9" fmla="*/ 4704736 h 4704736"/>
              <a:gd name="connsiteX10" fmla="*/ 5044730 w 7397280"/>
              <a:gd name="connsiteY10" fmla="*/ 4704732 h 4704736"/>
              <a:gd name="connsiteX11" fmla="*/ 4912245 w 7397280"/>
              <a:gd name="connsiteY11" fmla="*/ 4704732 h 4704736"/>
              <a:gd name="connsiteX12" fmla="*/ 4912245 w 7397280"/>
              <a:gd name="connsiteY12" fmla="*/ 4704736 h 4704736"/>
              <a:gd name="connsiteX13" fmla="*/ 2317036 w 7397280"/>
              <a:gd name="connsiteY13" fmla="*/ 4704736 h 4704736"/>
              <a:gd name="connsiteX14" fmla="*/ 2317036 w 7397280"/>
              <a:gd name="connsiteY14" fmla="*/ 4704732 h 4704736"/>
              <a:gd name="connsiteX15" fmla="*/ 0 w 7397280"/>
              <a:gd name="connsiteY15" fmla="*/ 4704732 h 4704736"/>
              <a:gd name="connsiteX16" fmla="*/ 0 w 7397280"/>
              <a:gd name="connsiteY16" fmla="*/ 1655235 h 4704736"/>
              <a:gd name="connsiteX17" fmla="*/ 3 w 7397280"/>
              <a:gd name="connsiteY17" fmla="*/ 1655235 h 470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97280" h="4704736">
                <a:moveTo>
                  <a:pt x="3" y="0"/>
                </a:moveTo>
                <a:lnTo>
                  <a:pt x="5047027" y="0"/>
                </a:lnTo>
                <a:lnTo>
                  <a:pt x="5047027" y="112"/>
                </a:lnTo>
                <a:lnTo>
                  <a:pt x="5285737" y="12122"/>
                </a:lnTo>
                <a:cubicBezTo>
                  <a:pt x="6473566" y="132349"/>
                  <a:pt x="7397280" y="1132293"/>
                  <a:pt x="7397280" y="2352370"/>
                </a:cubicBezTo>
                <a:cubicBezTo>
                  <a:pt x="7397280" y="3572444"/>
                  <a:pt x="6469247" y="4572389"/>
                  <a:pt x="5284928" y="4692617"/>
                </a:cubicBezTo>
                <a:lnTo>
                  <a:pt x="5047027" y="4704626"/>
                </a:lnTo>
                <a:lnTo>
                  <a:pt x="5047027" y="4704732"/>
                </a:lnTo>
                <a:lnTo>
                  <a:pt x="5044930" y="4704732"/>
                </a:lnTo>
                <a:lnTo>
                  <a:pt x="5044846" y="4704736"/>
                </a:lnTo>
                <a:lnTo>
                  <a:pt x="5044730" y="4704732"/>
                </a:lnTo>
                <a:lnTo>
                  <a:pt x="4912245" y="4704732"/>
                </a:lnTo>
                <a:lnTo>
                  <a:pt x="4912245" y="4704736"/>
                </a:lnTo>
                <a:lnTo>
                  <a:pt x="2317036" y="4704736"/>
                </a:lnTo>
                <a:lnTo>
                  <a:pt x="2317036" y="4704732"/>
                </a:lnTo>
                <a:lnTo>
                  <a:pt x="0" y="4704732"/>
                </a:lnTo>
                <a:lnTo>
                  <a:pt x="0" y="1655235"/>
                </a:lnTo>
                <a:lnTo>
                  <a:pt x="3" y="1655235"/>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41D050F8-31AB-9FE2-1F96-1C312E675290}"/>
              </a:ext>
            </a:extLst>
          </p:cNvPr>
          <p:cNvSpPr/>
          <p:nvPr userDrawn="1"/>
        </p:nvSpPr>
        <p:spPr>
          <a:xfrm rot="10800000">
            <a:off x="5815699" y="2780706"/>
            <a:ext cx="6376301" cy="30148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DD21705C-7FA8-BA02-3A02-4AEB6B8A6FA5}"/>
              </a:ext>
            </a:extLst>
          </p:cNvPr>
          <p:cNvSpPr/>
          <p:nvPr userDrawn="1"/>
        </p:nvSpPr>
        <p:spPr>
          <a:xfrm>
            <a:off x="0" y="4748524"/>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23">
            <a:extLst>
              <a:ext uri="{FF2B5EF4-FFF2-40B4-BE49-F238E27FC236}">
                <a16:creationId xmlns:a16="http://schemas.microsoft.com/office/drawing/2014/main" id="{DB9C673F-75B9-3C64-B354-B97F6B5B3B7D}"/>
              </a:ext>
            </a:extLst>
          </p:cNvPr>
          <p:cNvSpPr>
            <a:spLocks noGrp="1"/>
          </p:cNvSpPr>
          <p:nvPr>
            <p:ph type="body" sz="quarter" idx="15" hasCustomPrompt="1"/>
          </p:nvPr>
        </p:nvSpPr>
        <p:spPr>
          <a:xfrm>
            <a:off x="553654" y="340343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35" name="Text Placeholder 23">
            <a:extLst>
              <a:ext uri="{FF2B5EF4-FFF2-40B4-BE49-F238E27FC236}">
                <a16:creationId xmlns:a16="http://schemas.microsoft.com/office/drawing/2014/main" id="{B6B55F79-6219-8770-AA75-46A8FCA7993C}"/>
              </a:ext>
            </a:extLst>
          </p:cNvPr>
          <p:cNvSpPr>
            <a:spLocks noGrp="1"/>
          </p:cNvSpPr>
          <p:nvPr>
            <p:ph type="body" sz="quarter" idx="16" hasCustomPrompt="1"/>
          </p:nvPr>
        </p:nvSpPr>
        <p:spPr>
          <a:xfrm>
            <a:off x="553654" y="278070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46" name="Text Placeholder 23">
            <a:extLst>
              <a:ext uri="{FF2B5EF4-FFF2-40B4-BE49-F238E27FC236}">
                <a16:creationId xmlns:a16="http://schemas.microsoft.com/office/drawing/2014/main" id="{20689DDF-9FE1-3230-DCC6-2F50B15342A4}"/>
              </a:ext>
            </a:extLst>
          </p:cNvPr>
          <p:cNvSpPr>
            <a:spLocks noGrp="1"/>
          </p:cNvSpPr>
          <p:nvPr>
            <p:ph type="body" sz="quarter" idx="17" hasCustomPrompt="1"/>
          </p:nvPr>
        </p:nvSpPr>
        <p:spPr>
          <a:xfrm>
            <a:off x="0" y="4782197"/>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grpSp>
        <p:nvGrpSpPr>
          <p:cNvPr id="7" name="Group 6">
            <a:extLst>
              <a:ext uri="{FF2B5EF4-FFF2-40B4-BE49-F238E27FC236}">
                <a16:creationId xmlns:a16="http://schemas.microsoft.com/office/drawing/2014/main" id="{5D593706-4C85-5920-F70F-0CE6F883ED35}"/>
              </a:ext>
            </a:extLst>
          </p:cNvPr>
          <p:cNvGrpSpPr/>
          <p:nvPr userDrawn="1"/>
        </p:nvGrpSpPr>
        <p:grpSpPr>
          <a:xfrm>
            <a:off x="494660" y="5658757"/>
            <a:ext cx="6932341" cy="851642"/>
            <a:chOff x="441852" y="5691396"/>
            <a:chExt cx="6932341" cy="851642"/>
          </a:xfrm>
        </p:grpSpPr>
        <p:pic>
          <p:nvPicPr>
            <p:cNvPr id="8" name="Picture 7" descr="Co-funded by the European Union logo in png for web usage">
              <a:extLst>
                <a:ext uri="{FF2B5EF4-FFF2-40B4-BE49-F238E27FC236}">
                  <a16:creationId xmlns:a16="http://schemas.microsoft.com/office/drawing/2014/main" id="{F3C18A2F-CC39-28BC-FB5E-6EE3BED856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5DA2DED4-8C74-4729-B1AC-D8D3B61225E9}"/>
                </a:ext>
              </a:extLst>
            </p:cNvPr>
            <p:cNvSpPr/>
            <p:nvPr userDrawn="1"/>
          </p:nvSpPr>
          <p:spPr>
            <a:xfrm>
              <a:off x="3179504" y="6104456"/>
              <a:ext cx="4194689"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93D0D581-B07B-F3E7-2386-BE30D2C37512}"/>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99B1BE01-0A0D-D523-D299-F20147CC3628}"/>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0A7BFF38-7E2B-C318-5B01-3FD416F80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pic>
        <p:nvPicPr>
          <p:cNvPr id="13" name="Picture 12">
            <a:extLst>
              <a:ext uri="{FF2B5EF4-FFF2-40B4-BE49-F238E27FC236}">
                <a16:creationId xmlns:a16="http://schemas.microsoft.com/office/drawing/2014/main" id="{60C7197D-FB01-0C61-00CF-88F6AC65625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415806" y="508982"/>
            <a:ext cx="3201549" cy="1983866"/>
          </a:xfrm>
          <a:prstGeom prst="rect">
            <a:avLst/>
          </a:prstGeom>
        </p:spPr>
      </p:pic>
    </p:spTree>
    <p:extLst>
      <p:ext uri="{BB962C8B-B14F-4D97-AF65-F5344CB8AC3E}">
        <p14:creationId xmlns:p14="http://schemas.microsoft.com/office/powerpoint/2010/main" val="3580894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93709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B58B100-F3B0-9F75-BCD6-CD01355380E3}"/>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5A6BB997-596E-4786-2F55-208C130FA1A6}"/>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222A47AC-E8AE-56CC-DCEC-85D7067A0FBE}"/>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4001BD79-7C1D-4AEA-28DD-B4D32AD5877B}"/>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67491A92-E816-1D3A-E5D6-EBF192255845}"/>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987EFA9A-2ED0-56D1-40B3-419FC3851D77}"/>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03661970-41DC-FEFA-3751-A94EF54BBECA}"/>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97B18728-F186-A8AC-4AD7-600B58C667B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6BC89A4-DD24-2C25-BFA4-C7F92035029F}"/>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13DEC2A7-8A35-A10B-354E-B48ACD1AC720}"/>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3F69ECB2-5E5E-6F96-31CC-D27D9FAE69F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18" name="Text Placeholder 32">
            <a:extLst>
              <a:ext uri="{FF2B5EF4-FFF2-40B4-BE49-F238E27FC236}">
                <a16:creationId xmlns:a16="http://schemas.microsoft.com/office/drawing/2014/main" id="{76079F84-B306-F7E7-A066-B14BCD193490}"/>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A4012D8B-03FF-7AB7-2352-50B881B6772F}"/>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9576CC2E-339A-8170-905A-A21C9CAE414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FE694A44-1BDC-AFDB-FF67-66ADDE7DB91A}"/>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75BA7323-31AB-B9AD-9AF6-A0EE0CE9268B}"/>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B48294FA-6206-DC27-6E44-D4BB7C2C8DC7}"/>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DBFAC1F1-D0E5-BCB9-86E9-2EA24562BF8D}"/>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56C07F70-6842-66F8-7253-081C5AFCB97F}"/>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40168223-E82F-C581-CD6C-819F083C284A}"/>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6965A4F2-CFB5-597B-B1A4-DD256D8297E7}"/>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0058FE08-A56A-1DCA-7467-6DC169387395}"/>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AE696F87-EAE8-55E7-10A1-B3B87338CB68}"/>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78F1EF78-9AD9-0FCA-90D3-30D5C9A8CED2}"/>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44EE4033-E818-4E58-A69F-F073C9036957}"/>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3209775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92135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F04BAB3-BE64-3894-E661-DD3DC6B9AC28}"/>
              </a:ext>
            </a:extLst>
          </p:cNvPr>
          <p:cNvSpPr/>
          <p:nvPr userDrawn="1"/>
        </p:nvSpPr>
        <p:spPr>
          <a:xfrm>
            <a:off x="9747" y="0"/>
            <a:ext cx="6957098"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FA54864F-1BF9-7C3B-EC61-E9CDBB542643}"/>
              </a:ext>
            </a:extLst>
          </p:cNvPr>
          <p:cNvSpPr/>
          <p:nvPr userDrawn="1"/>
        </p:nvSpPr>
        <p:spPr>
          <a:xfrm>
            <a:off x="-21232" y="222984"/>
            <a:ext cx="548934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5839F62A-5EC4-5317-C1EA-AF4DC9776CAB}"/>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B04458DE-9730-B610-F533-5146C234CB37}"/>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CA23520B-D11B-4872-3182-B59687CF2AA6}"/>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96ED7FC3-9754-E873-52FB-C4C561D0121E}"/>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05AF0DE1-1B4E-DAC7-D9E1-B97E374BB618}"/>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1993BA1F-94EE-5A82-3F41-56DDAE86FD03}"/>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7C3B6A5C-142A-95FF-DBD0-2699D0D3F2D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2DB4815A-612B-3FAA-2A89-845DDC7CDABD}"/>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3D2349A5-05B8-A07F-211B-2CB19D5A3B3B}"/>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378F4CA5-A728-2C52-A8FC-2AB8CEAA207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8519A2E5-013A-73D6-486B-8091F7E11F62}"/>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3FE01BEF-03F0-F5E6-338F-050F43E417A4}"/>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24DAFF96-05ED-3E14-48DD-BC1B724BFFB7}"/>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C93EBFEB-D84A-0F41-D452-26A8A9D3281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23" name="Rectangle 22">
            <a:extLst>
              <a:ext uri="{FF2B5EF4-FFF2-40B4-BE49-F238E27FC236}">
                <a16:creationId xmlns:a16="http://schemas.microsoft.com/office/drawing/2014/main" id="{6C04C232-43ED-1E3F-E682-1283135DD51E}"/>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5023C05-43DC-8545-01C0-65A5F89F8B4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4A8DFA9-2C7E-AC0D-4F08-B6C71702C4B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
        <p:nvSpPr>
          <p:cNvPr id="7" name="Slide Number Placeholder 5">
            <a:extLst>
              <a:ext uri="{FF2B5EF4-FFF2-40B4-BE49-F238E27FC236}">
                <a16:creationId xmlns:a16="http://schemas.microsoft.com/office/drawing/2014/main" id="{94521030-FD8A-C141-318C-BDD7DEFBC6A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12" r:id="rId43"/>
    <p:sldLayoutId id="2147483931" r:id="rId44"/>
    <p:sldLayoutId id="2147483934" r:id="rId45"/>
    <p:sldLayoutId id="2147483929" r:id="rId46"/>
    <p:sldLayoutId id="2147483930" r:id="rId47"/>
    <p:sldLayoutId id="2147483932" r:id="rId48"/>
    <p:sldLayoutId id="2147483933"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revfine.com/accommodation-in-tourism/#:~:text=The%20role%20of%20accommodation%20is,shelter%2C%20hospitality%2C%20and%20security."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revfine.com/tourism-industry/" TargetMode="External"/><Relationship Id="rId2" Type="http://schemas.openxmlformats.org/officeDocument/2006/relationships/hyperlink" Target="https://tourismnotes.com/what-is-alternative-tourism/#:~:text=Alternative%20tourism%20has%20contributed%20to,by%20addressing%20new%20market%20segments." TargetMode="Externa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hyperlink" Target="https://www.revfine.com/accommodation-in-tourism/#:~:text=The%20role%20of%20accommodation%20is,shelter%2C%20hospitality%2C%20and%20security."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6.xml"/><Relationship Id="rId5" Type="http://schemas.microsoft.com/office/2007/relationships/hdphoto" Target="../media/hdphoto5.wdp"/><Relationship Id="rId4" Type="http://schemas.openxmlformats.org/officeDocument/2006/relationships/hyperlink" Target="https://www.hotel-hubertus.d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rossoverlodge.com/it/2025/04/14/permission-glamping-site/#:~:text=Glamping%20in%20the%20Netherlands%3F%20You%E2%80%99ll,need" TargetMode="External"/><Relationship Id="rId1" Type="http://schemas.openxmlformats.org/officeDocument/2006/relationships/slideLayout" Target="../slideLayouts/slideLayout16.xml"/><Relationship Id="rId6" Type="http://schemas.openxmlformats.org/officeDocument/2006/relationships/hyperlink" Target="https://crossoverlodge.com/it/2025/04/14/permission-glamping-site/#:~:text=Glamping%20in%20the%20Netherlands%3F%20You&#8217;ll,need" TargetMode="External"/><Relationship Id="rId5" Type="http://schemas.openxmlformats.org/officeDocument/2006/relationships/image" Target="../media/image1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ooking.com/hotel/de/hubertus-mountain-refugio-allgau.en-gb.html?aid=356980&amp;label=gog235jc-1FCAsoO0IgaHViZXJ0dXMtbW91bnRhaW4tcmVmdWdpby1hbGxnYXVIM1gDaGmIAQGYAQm4ARfIAQzYAQHoAQH4AQyIAgGoAgO4Apqy0cEGwAIB0gIkYWI3MzUwNzktOWQ3Yy00MTk2LTk4YzAtYzg1ZDE5ZjkxNTM22AIG4AIB&amp;sid=fc9292a8233ebebf1904eb1dfe6b8eec&amp;dest_id=-1743474&amp;dest_type=city&amp;dist=0&amp;group_adults=1&amp;group_children=0&amp;hapos=1&amp;hpos=1&amp;no_rooms=1&amp;req_adults=1&amp;req_children=0&amp;room1=A&amp;sb_price_type=total&amp;sr_order=popularity&amp;srepoch=1748261318&amp;srpvid=6f6c550d9236067a&amp;type=total&amp;ucfs=1&amp;" TargetMode="External"/><Relationship Id="rId1" Type="http://schemas.openxmlformats.org/officeDocument/2006/relationships/slideLayout" Target="../slideLayouts/slideLayout49.xml"/><Relationship Id="rId6" Type="http://schemas.openxmlformats.org/officeDocument/2006/relationships/hyperlink" Target="https://www.hotel-hubertus.de/" TargetMode="External"/><Relationship Id="rId5" Type="http://schemas.openxmlformats.org/officeDocument/2006/relationships/image" Target="../media/image17.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hyperlink" Target="https://www.hostpapa.com/ideas/business/how-to-grow-a-tourism-business/" TargetMode="External"/><Relationship Id="rId1" Type="http://schemas.openxmlformats.org/officeDocument/2006/relationships/slideLayout" Target="../slideLayouts/slideLayout16.xml"/><Relationship Id="rId6" Type="http://schemas.openxmlformats.org/officeDocument/2006/relationships/hyperlink" Target="https://touchstay.com/blog/starting-glamping-business#:~:text=,materials" TargetMode="External"/><Relationship Id="rId5" Type="http://schemas.openxmlformats.org/officeDocument/2006/relationships/hyperlink" Target="https://www.neh.gov.ie/service/search/neh-en/116580?query=Climate+Action+Programme" TargetMode="Externa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hyperlink" Target="https://www.failteireland.ie/FailteIreland/media/WebsiteStructure/Documents/2_Develop_Your_Business/1_StartGrow_Your_Business/Ecotourism_Handbook-2.pdf" TargetMode="External"/><Relationship Id="rId2" Type="http://schemas.openxmlformats.org/officeDocument/2006/relationships/hyperlink" Target="https://www.gstc.org/what-is-sustainable-tourism/" TargetMode="External"/><Relationship Id="rId1" Type="http://schemas.openxmlformats.org/officeDocument/2006/relationships/slideLayout" Target="../slideLayouts/slideLayout16.xml"/><Relationship Id="rId5" Type="http://schemas.microsoft.com/office/2007/relationships/hdphoto" Target="../media/hdphoto10.wdp"/><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www.program-podezelja.si/en/" TargetMode="External"/><Relationship Id="rId2" Type="http://schemas.openxmlformats.org/officeDocument/2006/relationships/hyperlink" Target="https://www.gov.ie/en/service/9b93d0-leader-programme/" TargetMode="External"/><Relationship Id="rId1" Type="http://schemas.openxmlformats.org/officeDocument/2006/relationships/slideLayout" Target="../slideLayouts/slideLayout16.xml"/><Relationship Id="rId5" Type="http://schemas.microsoft.com/office/2007/relationships/hdphoto" Target="../media/hdphoto10.wdp"/><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teagasc.ie/rural-economy/rural-development/diversification/glamping/#:~:text=ImagePlanning%20permission%20from%20the%20local,site%20boundaries%2C%20fire%20regulations%2C%20water" TargetMode="External"/><Relationship Id="rId1" Type="http://schemas.openxmlformats.org/officeDocument/2006/relationships/slideLayout" Target="../slideLayouts/slideLayout16.xml"/><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hyperlink" Target="https://crossoverlodge.com/2025/04/07/how-to-start-set-up-a-glamping-business/" TargetMode="Externa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fortunebusinessinsights.com/alternative-accommodation-market-112090" TargetMode="Externa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10" name="Text Placeholder 2">
            <a:extLst>
              <a:ext uri="{FF2B5EF4-FFF2-40B4-BE49-F238E27FC236}">
                <a16:creationId xmlns:a16="http://schemas.microsoft.com/office/drawing/2014/main" id="{91D31641-969F-B09C-3355-ECA39DA8CFF6}"/>
              </a:ext>
            </a:extLst>
          </p:cNvPr>
          <p:cNvSpPr>
            <a:spLocks noGrp="1"/>
          </p:cNvSpPr>
          <p:nvPr>
            <p:ph type="body" sz="quarter" idx="15"/>
          </p:nvPr>
        </p:nvSpPr>
        <p:spPr>
          <a:xfrm>
            <a:off x="374360" y="2557127"/>
            <a:ext cx="5089964" cy="697353"/>
          </a:xfrm>
        </p:spPr>
        <p:txBody>
          <a:bodyPr/>
          <a:lstStyle/>
          <a:p>
            <a:r>
              <a:rPr lang="en-GB" dirty="0"/>
              <a:t>Modulo 6 </a:t>
            </a:r>
            <a:r>
              <a:rPr lang="en-GB" sz="4400" b="0" dirty="0"/>
              <a:t>(Parte 1)</a:t>
            </a:r>
          </a:p>
        </p:txBody>
      </p:sp>
      <p:sp>
        <p:nvSpPr>
          <p:cNvPr id="11" name="Text Placeholder 3">
            <a:extLst>
              <a:ext uri="{FF2B5EF4-FFF2-40B4-BE49-F238E27FC236}">
                <a16:creationId xmlns:a16="http://schemas.microsoft.com/office/drawing/2014/main" id="{161E7648-E850-A3C6-41DF-B21959997E47}"/>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Configurazione e avvio intelligenti </a:t>
            </a:r>
            <a:r>
              <a:rPr lang="en-US" sz="3200" dirty="0"/>
              <a:t>– Introduzione: avvio intelligente, budget, scalabilità e modelli di business</a:t>
            </a: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a:extLst>
              <a:ext uri="{FF2B5EF4-FFF2-40B4-BE49-F238E27FC236}">
                <a16:creationId xmlns:a16="http://schemas.microsoft.com/office/drawing/2014/main" id="{59F724CF-7146-6984-6E60-1EC401165905}"/>
              </a:ext>
            </a:extLst>
          </p:cNvPr>
          <p:cNvPicPr>
            <a:picLocks noGrp="1" noChangeAspect="1"/>
          </p:cNvPicPr>
          <p:nvPr>
            <p:ph type="pic" sz="quarter" idx="19"/>
          </p:nvPr>
        </p:nvPicPr>
        <p:blipFill>
          <a:blip r:embed="rId2"/>
          <a:srcRect t="5109" b="5109"/>
          <a:stretch>
            <a:fillRect/>
          </a:stretch>
        </p:blipFill>
        <p:spPr/>
      </p:pic>
      <p:pic>
        <p:nvPicPr>
          <p:cNvPr id="2" name="Picture Placeholder 9" descr="A circular building with many windows&#10;&#10;AI-generated content may be incorrect.">
            <a:extLst>
              <a:ext uri="{FF2B5EF4-FFF2-40B4-BE49-F238E27FC236}">
                <a16:creationId xmlns:a16="http://schemas.microsoft.com/office/drawing/2014/main" id="{241FF951-5D9F-C2E0-2439-B19AD93655A9}"/>
              </a:ext>
            </a:extLst>
          </p:cNvPr>
          <p:cNvPicPr>
            <a:picLocks noChangeAspect="1"/>
          </p:cNvPicPr>
          <p:nvPr/>
        </p:nvPicPr>
        <p:blipFill>
          <a:blip r:embed="rId3"/>
          <a:srcRect l="2042" r="2042"/>
          <a:stretch>
            <a:fillRect/>
          </a:stretch>
        </p:blipFill>
        <p:spPr>
          <a:xfrm>
            <a:off x="5724917" y="1224691"/>
            <a:ext cx="6560312" cy="4556399"/>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9751C-25D1-F941-80D8-5CA945AA2A59}"/>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F0C5AC9-D59E-322A-2D1C-B20A1C891832}"/>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Introduzione </a:t>
            </a:r>
            <a:r>
              <a:rPr lang="en-US" dirty="0"/>
              <a:t>- Alloggi turistici alternativi</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4867ED20-C1CB-935F-F7C2-F08CF5C88AE0}"/>
              </a:ext>
            </a:extLst>
          </p:cNvPr>
          <p:cNvCxnSpPr>
            <a:cxnSpLocks/>
          </p:cNvCxnSpPr>
          <p:nvPr/>
        </p:nvCxnSpPr>
        <p:spPr>
          <a:xfrm>
            <a:off x="0" y="1111427"/>
            <a:ext cx="1130968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C3AA3DC-C037-8663-2BC2-A8262AD62F2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
        <p:nvSpPr>
          <p:cNvPr id="4" name="Text Placeholder 5">
            <a:extLst>
              <a:ext uri="{FF2B5EF4-FFF2-40B4-BE49-F238E27FC236}">
                <a16:creationId xmlns:a16="http://schemas.microsoft.com/office/drawing/2014/main" id="{E7F59A72-1A6B-F7B9-A2CF-20B58AA7D71D}"/>
              </a:ext>
            </a:extLst>
          </p:cNvPr>
          <p:cNvSpPr txBox="1">
            <a:spLocks/>
          </p:cNvSpPr>
          <p:nvPr/>
        </p:nvSpPr>
        <p:spPr>
          <a:xfrm>
            <a:off x="629644" y="1487061"/>
            <a:ext cx="3412967"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Le strutture ricettive turistiche alternative stanno ridefinendo il panorama dei viaggi</a:t>
            </a:r>
          </a:p>
          <a:p>
            <a:pPr>
              <a:lnSpc>
                <a:spcPts val="2900"/>
              </a:lnSpc>
            </a:pPr>
            <a:endParaRPr lang="en-US" dirty="0"/>
          </a:p>
        </p:txBody>
      </p:sp>
      <p:sp>
        <p:nvSpPr>
          <p:cNvPr id="2" name="TextBox 1">
            <a:extLst>
              <a:ext uri="{FF2B5EF4-FFF2-40B4-BE49-F238E27FC236}">
                <a16:creationId xmlns:a16="http://schemas.microsoft.com/office/drawing/2014/main" id="{8F62BD39-59C5-9BDC-4C64-C82E050B377E}"/>
              </a:ext>
            </a:extLst>
          </p:cNvPr>
          <p:cNvSpPr txBox="1"/>
          <p:nvPr/>
        </p:nvSpPr>
        <p:spPr>
          <a:xfrm>
            <a:off x="4163785" y="1487061"/>
            <a:ext cx="6289062" cy="2459456"/>
          </a:xfrm>
          <a:prstGeom prst="rect">
            <a:avLst/>
          </a:prstGeom>
          <a:noFill/>
        </p:spPr>
        <p:txBody>
          <a:bodyPr wrap="square">
            <a:spAutoFit/>
          </a:bodyPr>
          <a:lstStyle/>
          <a:p>
            <a:pPr>
              <a:lnSpc>
                <a:spcPts val="2340"/>
              </a:lnSpc>
            </a:pPr>
            <a:r>
              <a:rPr lang="en-US" sz="2400" dirty="0">
                <a:solidFill>
                  <a:srgbClr val="459597"/>
                </a:solidFill>
                <a:hlinkClick r:id="rId2">
                  <a:extLst>
                    <a:ext uri="{A12FA001-AC4F-418D-AE19-62706E023703}">
                      <ahyp:hlinkClr xmlns:ahyp="http://schemas.microsoft.com/office/drawing/2018/hyperlinkcolor" val="tx"/>
                    </a:ext>
                  </a:extLst>
                </a:hlinkClick>
              </a:rPr>
              <a:t>Le strutture ricettive alternative </a:t>
            </a:r>
            <a:r>
              <a:rPr lang="en-US" sz="2400" dirty="0">
                <a:solidFill>
                  <a:srgbClr val="414141"/>
                </a:solidFill>
              </a:rPr>
              <a:t>sono fondamentali per l'industria del turismo, poiché offrono agli ospiti un luogo</a:t>
            </a:r>
            <a:r>
              <a:rPr lang="en-US" sz="2400" b="1" dirty="0">
                <a:solidFill>
                  <a:srgbClr val="414141"/>
                </a:solidFill>
              </a:rPr>
              <a:t> sicuro, confortevole e unico </a:t>
            </a:r>
            <a:r>
              <a:rPr lang="en-US" sz="2400" dirty="0">
                <a:solidFill>
                  <a:srgbClr val="414141"/>
                </a:solidFill>
              </a:rPr>
              <a:t>in cui soggiornare. </a:t>
            </a:r>
          </a:p>
          <a:p>
            <a:pPr>
              <a:lnSpc>
                <a:spcPts val="2340"/>
              </a:lnSpc>
            </a:pPr>
            <a:endParaRPr lang="en-US" sz="2400" dirty="0">
              <a:solidFill>
                <a:srgbClr val="414141"/>
              </a:solidFill>
            </a:endParaRPr>
          </a:p>
          <a:p>
            <a:pPr>
              <a:lnSpc>
                <a:spcPts val="2340"/>
              </a:lnSpc>
            </a:pPr>
            <a:r>
              <a:rPr lang="en-US" sz="2400" dirty="0">
                <a:solidFill>
                  <a:srgbClr val="414141"/>
                </a:solidFill>
              </a:rPr>
              <a:t>Di solito cercano alloggi completamente diversi da quelli in cui vivono o che hanno sperimentato in precedenza. </a:t>
            </a:r>
          </a:p>
        </p:txBody>
      </p:sp>
      <p:pic>
        <p:nvPicPr>
          <p:cNvPr id="8" name="Picture 7">
            <a:extLst>
              <a:ext uri="{FF2B5EF4-FFF2-40B4-BE49-F238E27FC236}">
                <a16:creationId xmlns:a16="http://schemas.microsoft.com/office/drawing/2014/main" id="{14604ED6-0376-134D-9C1A-858FB766D33E}"/>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76390" y="4198867"/>
            <a:ext cx="3580276" cy="2659133"/>
          </a:xfrm>
          <a:prstGeom prst="rect">
            <a:avLst/>
          </a:prstGeom>
        </p:spPr>
      </p:pic>
    </p:spTree>
    <p:extLst>
      <p:ext uri="{BB962C8B-B14F-4D97-AF65-F5344CB8AC3E}">
        <p14:creationId xmlns:p14="http://schemas.microsoft.com/office/powerpoint/2010/main" val="2841103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93962-AF62-C42B-4486-1434FBDCB50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2ED7006-88B6-6966-6B60-3427A9A256D1}"/>
              </a:ext>
            </a:extLst>
          </p:cNvPr>
          <p:cNvSpPr txBox="1">
            <a:spLocks/>
          </p:cNvSpPr>
          <p:nvPr/>
        </p:nvSpPr>
        <p:spPr>
          <a:xfrm>
            <a:off x="609625" y="123825"/>
            <a:ext cx="109689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solidFill>
                  <a:srgbClr val="EC7C69"/>
                </a:solidFill>
              </a:rPr>
              <a:t>Introduzione</a:t>
            </a:r>
            <a:r>
              <a:rPr lang="en-US" dirty="0">
                <a:solidFill>
                  <a:srgbClr val="EC7C69"/>
                </a:solidFill>
              </a:rPr>
              <a:t> </a:t>
            </a:r>
          </a:p>
          <a:p>
            <a:pPr>
              <a:lnSpc>
                <a:spcPts val="3720"/>
              </a:lnSpc>
            </a:pPr>
            <a:r>
              <a:rPr lang="en-US" dirty="0" err="1"/>
              <a:t>Avvio</a:t>
            </a:r>
            <a:r>
              <a:rPr lang="en-US" dirty="0"/>
              <a:t> e costi di capitale: cosa serve davvero per lanciare un'impresa</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6BCB8D1A-C62B-CB6B-E131-2BB1DFE3ECF7}"/>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8B569E0-DC1F-A715-556C-1113489B6A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pic>
        <p:nvPicPr>
          <p:cNvPr id="8" name="Picture 7">
            <a:extLst>
              <a:ext uri="{FF2B5EF4-FFF2-40B4-BE49-F238E27FC236}">
                <a16:creationId xmlns:a16="http://schemas.microsoft.com/office/drawing/2014/main" id="{2EA81F39-BE76-3AF3-D7A9-203BDA06F37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594061" y="5281209"/>
            <a:ext cx="3580276" cy="2659133"/>
          </a:xfrm>
          <a:prstGeom prst="rect">
            <a:avLst/>
          </a:prstGeom>
        </p:spPr>
      </p:pic>
      <p:sp>
        <p:nvSpPr>
          <p:cNvPr id="3" name="Freeform 2">
            <a:extLst>
              <a:ext uri="{FF2B5EF4-FFF2-40B4-BE49-F238E27FC236}">
                <a16:creationId xmlns:a16="http://schemas.microsoft.com/office/drawing/2014/main" id="{9B599D32-25E3-F203-C6F4-4D3FFA9559EB}"/>
              </a:ext>
            </a:extLst>
          </p:cNvPr>
          <p:cNvSpPr/>
          <p:nvPr/>
        </p:nvSpPr>
        <p:spPr>
          <a:xfrm rot="10800000">
            <a:off x="4427622" y="1915081"/>
            <a:ext cx="4656982" cy="4942919"/>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Freeform 5">
            <a:extLst>
              <a:ext uri="{FF2B5EF4-FFF2-40B4-BE49-F238E27FC236}">
                <a16:creationId xmlns:a16="http://schemas.microsoft.com/office/drawing/2014/main" id="{88789C1D-232A-0418-B297-2A19C72B5680}"/>
              </a:ext>
            </a:extLst>
          </p:cNvPr>
          <p:cNvSpPr/>
          <p:nvPr/>
        </p:nvSpPr>
        <p:spPr>
          <a:xfrm rot="10800000">
            <a:off x="6756113" y="1915081"/>
            <a:ext cx="4656982" cy="4942919"/>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C5B2EB56-61C6-02EB-02AA-7954DEA14388}"/>
              </a:ext>
            </a:extLst>
          </p:cNvPr>
          <p:cNvSpPr txBox="1">
            <a:spLocks/>
          </p:cNvSpPr>
          <p:nvPr/>
        </p:nvSpPr>
        <p:spPr>
          <a:xfrm>
            <a:off x="4632347" y="2487208"/>
            <a:ext cx="659712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buFont typeface="Arial" panose="020B0604020202020204" pitchFamily="34" charset="0"/>
              <a:buChar char="•"/>
            </a:pPr>
            <a:r>
              <a:rPr lang="en-US" sz="1800" b="1" dirty="0"/>
              <a:t>È fondamentale comprendere il reale investimento finanziario che si cela dietro le quinte. </a:t>
            </a:r>
            <a:r>
              <a:rPr lang="en-US" sz="1800" dirty="0"/>
              <a:t>Questa sezione ti aiuta ad analizzare i </a:t>
            </a:r>
            <a:r>
              <a:rPr lang="en-US" sz="1800" b="1" dirty="0"/>
              <a:t>costi di capitale, pianificazione e infrastrutture </a:t>
            </a:r>
            <a:r>
              <a:rPr lang="en-US" sz="1800" dirty="0"/>
              <a:t>necessari per trasformare la tua idea in un'attività redditizia e duratura.</a:t>
            </a:r>
          </a:p>
          <a:p>
            <a:pPr marL="342900" indent="-342900" algn="l">
              <a:lnSpc>
                <a:spcPts val="2340"/>
              </a:lnSpc>
              <a:spcBef>
                <a:spcPts val="0"/>
              </a:spcBef>
              <a:buFont typeface="Arial" panose="020B0604020202020204" pitchFamily="34" charset="0"/>
              <a:buChar char="•"/>
            </a:pPr>
            <a:r>
              <a:rPr lang="en-US" sz="1800" b="1" dirty="0"/>
              <a:t>Esplorerai i costi di avvio fondamentali</a:t>
            </a:r>
            <a:r>
              <a:rPr lang="en-US" sz="1800" dirty="0"/>
              <a:t>, come la pianificazione turistica rispetto alla pianificazione di alloggi turistici alternativi, l'acquisto di terreni, la ristrutturazione, la costruzione e l'arredamento, insieme ad elementi essenziali spesso trascurati come i permessi di costruzione, gli allacciamenti alle utenze, i pannelli solari, i sistemi di smaltimento dei rifiuti, la segnaletica, le assicurazioni e gli adeguamenti per l'accessibilità. Senza questo livello di chiarezza, anche le idee più valide rischiano di fallire a causa di </a:t>
            </a:r>
            <a:r>
              <a:rPr lang="en-US" sz="1800" b="1" dirty="0"/>
              <a:t>costi nascosti o di un budget irrealistico.</a:t>
            </a:r>
          </a:p>
        </p:txBody>
      </p:sp>
      <p:sp>
        <p:nvSpPr>
          <p:cNvPr id="13" name="Text Placeholder 5">
            <a:extLst>
              <a:ext uri="{FF2B5EF4-FFF2-40B4-BE49-F238E27FC236}">
                <a16:creationId xmlns:a16="http://schemas.microsoft.com/office/drawing/2014/main" id="{12F2F711-ED50-A48C-3862-7D0C5532C99D}"/>
              </a:ext>
            </a:extLst>
          </p:cNvPr>
          <p:cNvSpPr txBox="1">
            <a:spLocks/>
          </p:cNvSpPr>
          <p:nvPr/>
        </p:nvSpPr>
        <p:spPr>
          <a:xfrm>
            <a:off x="609625" y="2018509"/>
            <a:ext cx="3396902" cy="221655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sz="2800" b="0" dirty="0">
                <a:solidFill>
                  <a:srgbClr val="494949"/>
                </a:solidFill>
              </a:rPr>
              <a:t>Avviare un'attività di alloggi turistici alternativi, che si tratti di glamping pod, casali ristrutturati o unità ecologiche, è entusiasmante, ma il successo dipende da molto più che dalla visione. </a:t>
            </a:r>
          </a:p>
          <a:p>
            <a:pPr>
              <a:lnSpc>
                <a:spcPts val="2900"/>
              </a:lnSpc>
            </a:pPr>
            <a:endParaRPr lang="en-US" sz="2800" dirty="0"/>
          </a:p>
        </p:txBody>
      </p:sp>
    </p:spTree>
    <p:extLst>
      <p:ext uri="{BB962C8B-B14F-4D97-AF65-F5344CB8AC3E}">
        <p14:creationId xmlns:p14="http://schemas.microsoft.com/office/powerpoint/2010/main" val="3442900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B8D2E-9C89-D53F-236B-541A2EF26652}"/>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236BAD3-370C-F74C-8271-7C85D09D6853}"/>
              </a:ext>
            </a:extLst>
          </p:cNvPr>
          <p:cNvSpPr txBox="1">
            <a:spLocks/>
          </p:cNvSpPr>
          <p:nvPr/>
        </p:nvSpPr>
        <p:spPr>
          <a:xfrm>
            <a:off x="609624" y="117067"/>
            <a:ext cx="1103575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solidFill>
                  <a:srgbClr val="EC7C69"/>
                </a:solidFill>
              </a:rPr>
              <a:t>Introduzione</a:t>
            </a:r>
            <a:r>
              <a:rPr lang="en-US" dirty="0">
                <a:solidFill>
                  <a:srgbClr val="EC7C69"/>
                </a:solidFill>
              </a:rPr>
              <a:t> </a:t>
            </a:r>
          </a:p>
          <a:p>
            <a:pPr>
              <a:lnSpc>
                <a:spcPts val="3720"/>
              </a:lnSpc>
            </a:pPr>
            <a:r>
              <a:rPr lang="en-US" dirty="0" err="1"/>
              <a:t>Avvio</a:t>
            </a:r>
            <a:r>
              <a:rPr lang="en-US" dirty="0"/>
              <a:t> e costi di capitale: cosa serve davvero per lanciare un'impresa</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F5AE9223-1206-60BE-9238-938B6133A51F}"/>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33E352F-9631-BEBC-DC67-02890551FA5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
        <p:nvSpPr>
          <p:cNvPr id="4" name="Text Placeholder 5">
            <a:extLst>
              <a:ext uri="{FF2B5EF4-FFF2-40B4-BE49-F238E27FC236}">
                <a16:creationId xmlns:a16="http://schemas.microsoft.com/office/drawing/2014/main" id="{A8A94B3A-6747-E64F-5AF5-8CA26290D982}"/>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94949"/>
                </a:solidFill>
              </a:rPr>
              <a:t>Avviare un'attività ricettiva turistica alternativa, che si tratti di glamping pod, agriturismi ristrutturati o unità ecologiche, è entusiasmante, ma il successo non dipende solo dalla visione. </a:t>
            </a:r>
          </a:p>
          <a:p>
            <a:pPr>
              <a:lnSpc>
                <a:spcPts val="2900"/>
              </a:lnSpc>
            </a:pPr>
            <a:endParaRPr lang="en-US" dirty="0"/>
          </a:p>
        </p:txBody>
      </p:sp>
      <p:pic>
        <p:nvPicPr>
          <p:cNvPr id="8" name="Picture 7">
            <a:extLst>
              <a:ext uri="{FF2B5EF4-FFF2-40B4-BE49-F238E27FC236}">
                <a16:creationId xmlns:a16="http://schemas.microsoft.com/office/drawing/2014/main" id="{376F0DFB-7C58-63D1-3B4E-2FC015A59A6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594061" y="5281209"/>
            <a:ext cx="3580276" cy="2659133"/>
          </a:xfrm>
          <a:prstGeom prst="rect">
            <a:avLst/>
          </a:prstGeom>
        </p:spPr>
      </p:pic>
      <p:sp>
        <p:nvSpPr>
          <p:cNvPr id="6" name="Freeform 5">
            <a:extLst>
              <a:ext uri="{FF2B5EF4-FFF2-40B4-BE49-F238E27FC236}">
                <a16:creationId xmlns:a16="http://schemas.microsoft.com/office/drawing/2014/main" id="{F6EB12AA-FBCE-A7FF-FA1B-5B4903786F13}"/>
              </a:ext>
            </a:extLst>
          </p:cNvPr>
          <p:cNvSpPr/>
          <p:nvPr/>
        </p:nvSpPr>
        <p:spPr>
          <a:xfrm rot="10800000">
            <a:off x="6384758" y="1915080"/>
            <a:ext cx="5260623" cy="5583623"/>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1092F0E2-4145-8600-BC94-C2A2A379E752}"/>
              </a:ext>
            </a:extLst>
          </p:cNvPr>
          <p:cNvSpPr txBox="1">
            <a:spLocks/>
          </p:cNvSpPr>
          <p:nvPr/>
        </p:nvSpPr>
        <p:spPr>
          <a:xfrm>
            <a:off x="7062921" y="2252263"/>
            <a:ext cx="399008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200" dirty="0"/>
              <a:t>Alla fine di questa sezione, sarete in grado di sviluppare un </a:t>
            </a:r>
            <a:r>
              <a:rPr lang="en-US" sz="2200" b="1" dirty="0"/>
              <a:t>budget di avvio dettagliato e realistico</a:t>
            </a:r>
            <a:r>
              <a:rPr lang="en-US" sz="2200" dirty="0"/>
              <a:t>, evitare le insidie più comuni e prendere decisioni finanziarie informate che </a:t>
            </a:r>
            <a:r>
              <a:rPr lang="en-US" sz="2200" b="1" dirty="0"/>
              <a:t>gettano le basi per la sostenibilità a lungo termine</a:t>
            </a:r>
            <a:r>
              <a:rPr lang="en-US" sz="2200" dirty="0"/>
              <a:t>. Sia che stiate partendo da zero o adattando un sito esistente, queste conoscenze sono fondamentali per </a:t>
            </a:r>
            <a:r>
              <a:rPr lang="en-US" sz="2200" b="1" dirty="0"/>
              <a:t>costruire la fiducia </a:t>
            </a:r>
            <a:r>
              <a:rPr lang="en-US" sz="2200" dirty="0"/>
              <a:t>e garantire il futuro della vostra attività di alloggio alternativo.</a:t>
            </a:r>
          </a:p>
          <a:p>
            <a:pPr algn="l">
              <a:lnSpc>
                <a:spcPts val="2340"/>
              </a:lnSpc>
              <a:spcBef>
                <a:spcPts val="0"/>
              </a:spcBef>
            </a:pPr>
            <a:endParaRPr lang="en-US" sz="2200" dirty="0"/>
          </a:p>
        </p:txBody>
      </p:sp>
    </p:spTree>
    <p:extLst>
      <p:ext uri="{BB962C8B-B14F-4D97-AF65-F5344CB8AC3E}">
        <p14:creationId xmlns:p14="http://schemas.microsoft.com/office/powerpoint/2010/main" val="7603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3B945-97DF-81D7-5C89-732BD716619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A29A361-549A-0682-2B2E-C022B80CA12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Definizioni </a:t>
            </a:r>
            <a:r>
              <a:rPr lang="en-US" dirty="0"/>
              <a:t>- Alloggi turistici alternativi</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1BEC5E30-5D94-68D5-60A5-9049ABCD0591}"/>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D98DCBE-C70E-066F-1462-00ADD67F09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
        <p:nvSpPr>
          <p:cNvPr id="4" name="Text Placeholder 5">
            <a:extLst>
              <a:ext uri="{FF2B5EF4-FFF2-40B4-BE49-F238E27FC236}">
                <a16:creationId xmlns:a16="http://schemas.microsoft.com/office/drawing/2014/main" id="{A7F2BAE9-F4B6-7C28-CBBE-0DC0F17901E4}"/>
              </a:ext>
            </a:extLst>
          </p:cNvPr>
          <p:cNvSpPr txBox="1">
            <a:spLocks/>
          </p:cNvSpPr>
          <p:nvPr/>
        </p:nvSpPr>
        <p:spPr>
          <a:xfrm>
            <a:off x="609623" y="1574996"/>
            <a:ext cx="518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Definizione di turismo alternativo </a:t>
            </a:r>
          </a:p>
          <a:p>
            <a:pPr>
              <a:lnSpc>
                <a:spcPts val="2900"/>
              </a:lnSpc>
            </a:pPr>
            <a:r>
              <a:rPr lang="en-US" dirty="0"/>
              <a:t>turismo</a:t>
            </a:r>
          </a:p>
          <a:p>
            <a:pPr>
              <a:lnSpc>
                <a:spcPts val="2900"/>
              </a:lnSpc>
            </a:pPr>
            <a:endParaRPr lang="en-US" dirty="0"/>
          </a:p>
          <a:p>
            <a:pPr>
              <a:lnSpc>
                <a:spcPts val="2900"/>
              </a:lnSpc>
            </a:pPr>
            <a:endParaRPr lang="en-US" dirty="0"/>
          </a:p>
        </p:txBody>
      </p:sp>
      <p:sp>
        <p:nvSpPr>
          <p:cNvPr id="5" name="Text Placeholder 4">
            <a:extLst>
              <a:ext uri="{FF2B5EF4-FFF2-40B4-BE49-F238E27FC236}">
                <a16:creationId xmlns:a16="http://schemas.microsoft.com/office/drawing/2014/main" id="{B808DA56-562F-B758-1AA8-4A0A3002A38F}"/>
              </a:ext>
            </a:extLst>
          </p:cNvPr>
          <p:cNvSpPr txBox="1">
            <a:spLocks/>
          </p:cNvSpPr>
          <p:nvPr/>
        </p:nvSpPr>
        <p:spPr>
          <a:xfrm>
            <a:off x="629644" y="2401751"/>
            <a:ext cx="5280666" cy="230501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US" sz="2200" dirty="0">
                <a:solidFill>
                  <a:srgbClr val="459597"/>
                </a:solidFill>
                <a:hlinkClick r:id="rId2">
                  <a:extLst>
                    <a:ext uri="{A12FA001-AC4F-418D-AE19-62706E023703}">
                      <ahyp:hlinkClr xmlns:ahyp="http://schemas.microsoft.com/office/drawing/2018/hyperlinkcolor" val="tx"/>
                    </a:ext>
                  </a:extLst>
                </a:hlinkClick>
              </a:rPr>
              <a:t>Il turismo alternativo </a:t>
            </a:r>
            <a:r>
              <a:rPr lang="en-US" sz="2200" dirty="0">
                <a:solidFill>
                  <a:srgbClr val="414141"/>
                </a:solidFill>
              </a:rPr>
              <a:t>comprende varie forme di viaggio che </a:t>
            </a:r>
            <a:r>
              <a:rPr lang="en-US" sz="2200" dirty="0" err="1">
                <a:solidFill>
                  <a:srgbClr val="414141"/>
                </a:solidFill>
              </a:rPr>
              <a:t>danno priorità </a:t>
            </a:r>
            <a:r>
              <a:rPr lang="en-US" sz="2200" dirty="0">
                <a:solidFill>
                  <a:srgbClr val="414141"/>
                </a:solidFill>
              </a:rPr>
              <a:t>alla sostenibilità, alla responsabilità sociale e all'immersione culturale. Spesso include l'ecoturismo, il turismo comunitario e i viaggi avventurosi, concentrandosi sulla </a:t>
            </a:r>
            <a:r>
              <a:rPr lang="en-US" sz="2200" dirty="0" err="1">
                <a:solidFill>
                  <a:srgbClr val="414141"/>
                </a:solidFill>
              </a:rPr>
              <a:t>riduzione al minimo </a:t>
            </a:r>
            <a:r>
              <a:rPr lang="en-US" sz="2200" dirty="0">
                <a:solidFill>
                  <a:srgbClr val="414141"/>
                </a:solidFill>
              </a:rPr>
              <a:t>dell'impatto ambientale e sul sostegno alle comunità locali.  </a:t>
            </a:r>
          </a:p>
          <a:p>
            <a:pPr indent="0">
              <a:lnSpc>
                <a:spcPts val="2240"/>
              </a:lnSpc>
              <a:buClr>
                <a:srgbClr val="459597"/>
              </a:buClr>
            </a:pPr>
            <a:endParaRPr lang="en-US" sz="2200" dirty="0">
              <a:solidFill>
                <a:srgbClr val="414141"/>
              </a:solidFill>
            </a:endParaRPr>
          </a:p>
        </p:txBody>
      </p:sp>
      <p:sp>
        <p:nvSpPr>
          <p:cNvPr id="2" name="Text Placeholder 5">
            <a:extLst>
              <a:ext uri="{FF2B5EF4-FFF2-40B4-BE49-F238E27FC236}">
                <a16:creationId xmlns:a16="http://schemas.microsoft.com/office/drawing/2014/main" id="{C28E28B0-1EA6-ED41-24F9-B819740F60DA}"/>
              </a:ext>
            </a:extLst>
          </p:cNvPr>
          <p:cNvSpPr txBox="1">
            <a:spLocks/>
          </p:cNvSpPr>
          <p:nvPr/>
        </p:nvSpPr>
        <p:spPr>
          <a:xfrm>
            <a:off x="6380779" y="1574996"/>
            <a:ext cx="518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Definizione di alloggi turistici</a:t>
            </a:r>
          </a:p>
          <a:p>
            <a:pPr>
              <a:lnSpc>
                <a:spcPts val="2900"/>
              </a:lnSpc>
            </a:pPr>
            <a:endParaRPr lang="en-US" dirty="0"/>
          </a:p>
          <a:p>
            <a:pPr>
              <a:lnSpc>
                <a:spcPts val="2900"/>
              </a:lnSpc>
            </a:pPr>
            <a:endParaRPr lang="en-US" dirty="0"/>
          </a:p>
          <a:p>
            <a:pPr>
              <a:lnSpc>
                <a:spcPts val="2900"/>
              </a:lnSpc>
            </a:pPr>
            <a:endParaRPr lang="en-US" dirty="0"/>
          </a:p>
        </p:txBody>
      </p:sp>
      <p:sp>
        <p:nvSpPr>
          <p:cNvPr id="3" name="Text Placeholder 4">
            <a:extLst>
              <a:ext uri="{FF2B5EF4-FFF2-40B4-BE49-F238E27FC236}">
                <a16:creationId xmlns:a16="http://schemas.microsoft.com/office/drawing/2014/main" id="{48B8FFB0-A567-7106-E128-1F9ACF9EE1BB}"/>
              </a:ext>
            </a:extLst>
          </p:cNvPr>
          <p:cNvSpPr txBox="1">
            <a:spLocks/>
          </p:cNvSpPr>
          <p:nvPr/>
        </p:nvSpPr>
        <p:spPr>
          <a:xfrm>
            <a:off x="6400800" y="2401751"/>
            <a:ext cx="5280666" cy="230501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US" sz="2200" dirty="0">
                <a:solidFill>
                  <a:srgbClr val="414141"/>
                </a:solidFill>
              </a:rPr>
              <a:t>Nel settore turistico, l'alloggio è uno dei sottosettori più significativi e comprende varie attività che forniscono ai turisti un luogo dove soggiornare. In genere si riferisce ad alloggi temporanei, come pernottamenti. </a:t>
            </a:r>
          </a:p>
          <a:p>
            <a:pPr indent="0">
              <a:lnSpc>
                <a:spcPts val="2240"/>
              </a:lnSpc>
              <a:buClr>
                <a:srgbClr val="459597"/>
              </a:buClr>
            </a:pPr>
            <a:endParaRPr lang="en-US" sz="2200" dirty="0">
              <a:solidFill>
                <a:srgbClr val="414141"/>
              </a:solidFill>
            </a:endParaRPr>
          </a:p>
          <a:p>
            <a:pPr indent="0">
              <a:lnSpc>
                <a:spcPts val="2240"/>
              </a:lnSpc>
              <a:buClr>
                <a:srgbClr val="459597"/>
              </a:buClr>
            </a:pPr>
            <a:r>
              <a:rPr lang="en-US" sz="2200" dirty="0">
                <a:solidFill>
                  <a:srgbClr val="414141"/>
                </a:solidFill>
              </a:rPr>
              <a:t>Nel </a:t>
            </a:r>
            <a:r>
              <a:rPr lang="en-US" sz="2200" dirty="0">
                <a:solidFill>
                  <a:srgbClr val="459597"/>
                </a:solidFill>
                <a:hlinkClick r:id="rId3">
                  <a:extLst>
                    <a:ext uri="{A12FA001-AC4F-418D-AE19-62706E023703}">
                      <ahyp:hlinkClr xmlns:ahyp="http://schemas.microsoft.com/office/drawing/2018/hyperlinkcolor" val="tx"/>
                    </a:ext>
                  </a:extLst>
                </a:hlinkClick>
              </a:rPr>
              <a:t>settore turistico</a:t>
            </a:r>
            <a:r>
              <a:rPr lang="en-US" sz="2200" dirty="0">
                <a:solidFill>
                  <a:srgbClr val="414141"/>
                </a:solidFill>
              </a:rPr>
              <a:t>, </a:t>
            </a:r>
            <a:r>
              <a:rPr lang="en-US" sz="2200" i="1" dirty="0">
                <a:solidFill>
                  <a:srgbClr val="414141"/>
                </a:solidFill>
              </a:rPr>
              <a:t>l'alloggio consente alle persone di visitare altri luoghi e di avere un riparo. </a:t>
            </a:r>
            <a:r>
              <a:rPr lang="en-US" sz="2200" dirty="0">
                <a:solidFill>
                  <a:srgbClr val="414141"/>
                </a:solidFill>
              </a:rPr>
              <a:t>Le attività ricettive sono spesso in grado di fornire anche intrattenimento e altri servizi.</a:t>
            </a:r>
          </a:p>
          <a:p>
            <a:pPr indent="0">
              <a:lnSpc>
                <a:spcPts val="2240"/>
              </a:lnSpc>
              <a:buClr>
                <a:srgbClr val="459597"/>
              </a:buClr>
            </a:pPr>
            <a:endParaRPr lang="en-US" sz="2200" dirty="0">
              <a:solidFill>
                <a:srgbClr val="414141"/>
              </a:solidFill>
            </a:endParaRPr>
          </a:p>
        </p:txBody>
      </p:sp>
      <p:sp>
        <p:nvSpPr>
          <p:cNvPr id="14" name="TextBox 13">
            <a:extLst>
              <a:ext uri="{FF2B5EF4-FFF2-40B4-BE49-F238E27FC236}">
                <a16:creationId xmlns:a16="http://schemas.microsoft.com/office/drawing/2014/main" id="{F01302E9-A00D-9B44-8526-05F3BDCC5273}"/>
              </a:ext>
            </a:extLst>
          </p:cNvPr>
          <p:cNvSpPr txBox="1"/>
          <p:nvPr/>
        </p:nvSpPr>
        <p:spPr>
          <a:xfrm>
            <a:off x="1434392" y="5350005"/>
            <a:ext cx="4042549" cy="923330"/>
          </a:xfrm>
          <a:prstGeom prst="rect">
            <a:avLst/>
          </a:prstGeom>
          <a:noFill/>
        </p:spPr>
        <p:txBody>
          <a:bodyPr wrap="square" rtlCol="0">
            <a:spAutoFit/>
          </a:bodyPr>
          <a:lstStyle/>
          <a:p>
            <a:r>
              <a:rPr lang="en-IE" b="1" dirty="0">
                <a:solidFill>
                  <a:srgbClr val="414141"/>
                </a:solidFill>
              </a:rPr>
              <a:t>Letture consigliate</a:t>
            </a:r>
          </a:p>
          <a:p>
            <a:r>
              <a:rPr lang="en-IE" dirty="0">
                <a:solidFill>
                  <a:srgbClr val="459597"/>
                </a:solidFill>
                <a:hlinkClick r:id="rId4">
                  <a:extLst>
                    <a:ext uri="{A12FA001-AC4F-418D-AE19-62706E023703}">
                      <ahyp:hlinkClr xmlns:ahyp="http://schemas.microsoft.com/office/drawing/2018/hyperlinkcolor" val="tx"/>
                    </a:ext>
                  </a:extLst>
                </a:hlinkClick>
              </a:rPr>
              <a:t>Alloggi nel turismo: spiegazione di tutti i tipi di alloggio</a:t>
            </a:r>
            <a:endParaRPr lang="en-IE" dirty="0">
              <a:solidFill>
                <a:srgbClr val="459597"/>
              </a:solidFill>
            </a:endParaRPr>
          </a:p>
        </p:txBody>
      </p:sp>
      <p:sp>
        <p:nvSpPr>
          <p:cNvPr id="19" name="Freeform 18">
            <a:extLst>
              <a:ext uri="{FF2B5EF4-FFF2-40B4-BE49-F238E27FC236}">
                <a16:creationId xmlns:a16="http://schemas.microsoft.com/office/drawing/2014/main" id="{874C9ABA-A3EA-1DA5-3141-6097068F1A5C}"/>
              </a:ext>
            </a:extLst>
          </p:cNvPr>
          <p:cNvSpPr/>
          <p:nvPr/>
        </p:nvSpPr>
        <p:spPr>
          <a:xfrm rot="5400000">
            <a:off x="2391018" y="3392343"/>
            <a:ext cx="2129299" cy="528066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21" name="Picture 20">
            <a:extLst>
              <a:ext uri="{FF2B5EF4-FFF2-40B4-BE49-F238E27FC236}">
                <a16:creationId xmlns:a16="http://schemas.microsoft.com/office/drawing/2014/main" id="{692A3CE0-BA34-9C6B-E4A2-B52D73CC617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415220" y="5389757"/>
            <a:ext cx="793523" cy="789905"/>
          </a:xfrm>
          <a:prstGeom prst="ellipse">
            <a:avLst/>
          </a:prstGeom>
        </p:spPr>
      </p:pic>
    </p:spTree>
    <p:extLst>
      <p:ext uri="{BB962C8B-B14F-4D97-AF65-F5344CB8AC3E}">
        <p14:creationId xmlns:p14="http://schemas.microsoft.com/office/powerpoint/2010/main" val="3566762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F67E3-B8E3-1DB8-C7F3-D8E967C8049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DB3906D-672A-0E57-928B-DC0C88CBCD13}"/>
              </a:ext>
            </a:extLst>
          </p:cNvPr>
          <p:cNvSpPr txBox="1">
            <a:spLocks/>
          </p:cNvSpPr>
          <p:nvPr/>
        </p:nvSpPr>
        <p:spPr>
          <a:xfrm>
            <a:off x="609624" y="312706"/>
            <a:ext cx="1107184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Introduzione </a:t>
            </a:r>
            <a:r>
              <a:rPr lang="en-US" dirty="0"/>
              <a:t>-  Avvio e costi di capitale: cosa serve davvero per lanciare un'impresa</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BE05F89F-E800-10E7-F9D9-486DC8CACAA4}"/>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B28577BE-BAAF-C2BC-FE9B-AA7E828A5E3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
        <p:nvSpPr>
          <p:cNvPr id="4" name="Text Placeholder 5">
            <a:extLst>
              <a:ext uri="{FF2B5EF4-FFF2-40B4-BE49-F238E27FC236}">
                <a16:creationId xmlns:a16="http://schemas.microsoft.com/office/drawing/2014/main" id="{A71E9071-373C-1749-E139-4ECDE4D40D95}"/>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Definizione di alloggi turistici alternativi</a:t>
            </a:r>
          </a:p>
          <a:p>
            <a:pPr>
              <a:lnSpc>
                <a:spcPts val="2900"/>
              </a:lnSpc>
            </a:pPr>
            <a:endParaRPr lang="en-US" dirty="0"/>
          </a:p>
        </p:txBody>
      </p:sp>
      <p:sp>
        <p:nvSpPr>
          <p:cNvPr id="6" name="Freeform 5">
            <a:extLst>
              <a:ext uri="{FF2B5EF4-FFF2-40B4-BE49-F238E27FC236}">
                <a16:creationId xmlns:a16="http://schemas.microsoft.com/office/drawing/2014/main" id="{9EF3012D-80A0-3A77-7B60-AB22A23024A3}"/>
              </a:ext>
            </a:extLst>
          </p:cNvPr>
          <p:cNvSpPr/>
          <p:nvPr/>
        </p:nvSpPr>
        <p:spPr>
          <a:xfrm rot="10800000">
            <a:off x="6391031" y="2056362"/>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B6250AF1-C635-D829-1542-EFC56748E9C9}"/>
              </a:ext>
            </a:extLst>
          </p:cNvPr>
          <p:cNvSpPr txBox="1"/>
          <p:nvPr/>
        </p:nvSpPr>
        <p:spPr>
          <a:xfrm>
            <a:off x="546619" y="3094860"/>
            <a:ext cx="5260622" cy="2747675"/>
          </a:xfrm>
          <a:prstGeom prst="rect">
            <a:avLst/>
          </a:prstGeom>
          <a:noFill/>
        </p:spPr>
        <p:txBody>
          <a:bodyPr wrap="square">
            <a:spAutoFit/>
          </a:bodyPr>
          <a:lstStyle/>
          <a:p>
            <a:pPr>
              <a:lnSpc>
                <a:spcPts val="2320"/>
              </a:lnSpc>
            </a:pPr>
            <a:r>
              <a:rPr lang="en-US" sz="2400" dirty="0">
                <a:solidFill>
                  <a:srgbClr val="414141"/>
                </a:solidFill>
              </a:rPr>
              <a:t>Per alloggi turistici alternativi si intendono soluzioni ricettive diverse dagli hotel e dai resort convenzionali. </a:t>
            </a:r>
          </a:p>
          <a:p>
            <a:pPr>
              <a:lnSpc>
                <a:spcPts val="2320"/>
              </a:lnSpc>
            </a:pPr>
            <a:endParaRPr lang="en-US" sz="2400" dirty="0">
              <a:solidFill>
                <a:srgbClr val="414141"/>
              </a:solidFill>
            </a:endParaRPr>
          </a:p>
          <a:p>
            <a:pPr>
              <a:lnSpc>
                <a:spcPts val="2320"/>
              </a:lnSpc>
            </a:pPr>
            <a:r>
              <a:rPr lang="en-US" sz="2400" dirty="0">
                <a:solidFill>
                  <a:srgbClr val="414141"/>
                </a:solidFill>
              </a:rPr>
              <a:t>Queste strutture </a:t>
            </a:r>
            <a:r>
              <a:rPr lang="en-US" sz="2400" dirty="0" err="1">
                <a:solidFill>
                  <a:srgbClr val="414141"/>
                </a:solidFill>
              </a:rPr>
              <a:t>puntano </a:t>
            </a:r>
            <a:r>
              <a:rPr lang="en-US" sz="2400" b="1" dirty="0">
                <a:solidFill>
                  <a:srgbClr val="414141"/>
                </a:solidFill>
              </a:rPr>
              <a:t>sulla sostenibilità, l'autenticità culturale </a:t>
            </a:r>
            <a:r>
              <a:rPr lang="en-US" sz="2400" dirty="0">
                <a:solidFill>
                  <a:srgbClr val="414141"/>
                </a:solidFill>
              </a:rPr>
              <a:t>e </a:t>
            </a:r>
            <a:r>
              <a:rPr lang="en-US" sz="2400" b="1" dirty="0">
                <a:solidFill>
                  <a:srgbClr val="414141"/>
                </a:solidFill>
              </a:rPr>
              <a:t>esperienze uniche per gli ospiti</a:t>
            </a:r>
            <a:r>
              <a:rPr lang="en-US" sz="2400" dirty="0">
                <a:solidFill>
                  <a:srgbClr val="414141"/>
                </a:solidFill>
              </a:rPr>
              <a:t>, e spesso si trovano in </a:t>
            </a:r>
            <a:r>
              <a:rPr lang="en-US" sz="2400" b="1" dirty="0">
                <a:solidFill>
                  <a:srgbClr val="414141"/>
                </a:solidFill>
              </a:rPr>
              <a:t>contesti naturali, rurali </a:t>
            </a:r>
            <a:r>
              <a:rPr lang="en-US" sz="2400" dirty="0">
                <a:solidFill>
                  <a:srgbClr val="414141"/>
                </a:solidFill>
              </a:rPr>
              <a:t>o </a:t>
            </a:r>
            <a:r>
              <a:rPr lang="en-US" sz="2400" b="1" dirty="0">
                <a:solidFill>
                  <a:srgbClr val="414141"/>
                </a:solidFill>
              </a:rPr>
              <a:t>comunitari</a:t>
            </a:r>
            <a:r>
              <a:rPr lang="en-US" sz="2400" dirty="0">
                <a:solidFill>
                  <a:srgbClr val="414141"/>
                </a:solidFill>
              </a:rPr>
              <a:t>. </a:t>
            </a:r>
          </a:p>
        </p:txBody>
      </p:sp>
      <p:sp>
        <p:nvSpPr>
          <p:cNvPr id="13" name="Text Placeholder 1">
            <a:extLst>
              <a:ext uri="{FF2B5EF4-FFF2-40B4-BE49-F238E27FC236}">
                <a16:creationId xmlns:a16="http://schemas.microsoft.com/office/drawing/2014/main" id="{53E0292C-5CC3-A32A-8D3D-A2BE1EAEA21D}"/>
              </a:ext>
            </a:extLst>
          </p:cNvPr>
          <p:cNvSpPr txBox="1">
            <a:spLocks/>
          </p:cNvSpPr>
          <p:nvPr/>
        </p:nvSpPr>
        <p:spPr>
          <a:xfrm>
            <a:off x="6736871" y="2563516"/>
            <a:ext cx="372414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80"/>
              </a:lnSpc>
              <a:spcBef>
                <a:spcPts val="0"/>
              </a:spcBef>
            </a:pPr>
            <a:r>
              <a:rPr lang="en-US" sz="2200" dirty="0"/>
              <a:t>Possono includere:</a:t>
            </a:r>
          </a:p>
          <a:p>
            <a:pPr algn="l">
              <a:lnSpc>
                <a:spcPts val="2380"/>
              </a:lnSpc>
              <a:spcBef>
                <a:spcPts val="0"/>
              </a:spcBef>
            </a:pPr>
            <a:endParaRPr lang="en-US" sz="2200" dirty="0"/>
          </a:p>
          <a:p>
            <a:pPr marL="342900" indent="-342900" algn="l">
              <a:lnSpc>
                <a:spcPts val="2380"/>
              </a:lnSpc>
              <a:spcBef>
                <a:spcPts val="0"/>
              </a:spcBef>
              <a:buFont typeface="Arial" panose="020B0604020202020204" pitchFamily="34" charset="0"/>
              <a:buChar char="•"/>
            </a:pPr>
            <a:r>
              <a:rPr lang="en-US" sz="2200" b="1" dirty="0"/>
              <a:t>Glamping </a:t>
            </a:r>
            <a:r>
              <a:rPr lang="en-US" sz="2200" dirty="0"/>
              <a:t>(campeggio di lusso)</a:t>
            </a:r>
          </a:p>
          <a:p>
            <a:pPr marL="342900" indent="-342900" algn="l">
              <a:lnSpc>
                <a:spcPts val="2380"/>
              </a:lnSpc>
              <a:spcBef>
                <a:spcPts val="0"/>
              </a:spcBef>
              <a:buFont typeface="Arial" panose="020B0604020202020204" pitchFamily="34" charset="0"/>
              <a:buChar char="•"/>
            </a:pPr>
            <a:r>
              <a:rPr lang="en-US" sz="2200" b="1" dirty="0"/>
              <a:t>Eco-lodge</a:t>
            </a:r>
            <a:endParaRPr lang="en-US" sz="2200" dirty="0"/>
          </a:p>
          <a:p>
            <a:pPr marL="342900" indent="-342900" algn="l">
              <a:lnSpc>
                <a:spcPts val="2380"/>
              </a:lnSpc>
              <a:spcBef>
                <a:spcPts val="0"/>
              </a:spcBef>
              <a:buFont typeface="Arial" panose="020B0604020202020204" pitchFamily="34" charset="0"/>
              <a:buChar char="•"/>
            </a:pPr>
            <a:r>
              <a:rPr lang="en-US" sz="2200" b="1" dirty="0"/>
              <a:t>Soggiorni in fattoria o agriturismo</a:t>
            </a:r>
            <a:endParaRPr lang="en-US" sz="2200" dirty="0"/>
          </a:p>
          <a:p>
            <a:pPr marL="342900" indent="-342900" algn="l">
              <a:lnSpc>
                <a:spcPts val="2380"/>
              </a:lnSpc>
              <a:spcBef>
                <a:spcPts val="0"/>
              </a:spcBef>
              <a:buFont typeface="Arial" panose="020B0604020202020204" pitchFamily="34" charset="0"/>
              <a:buChar char="•"/>
            </a:pPr>
            <a:r>
              <a:rPr lang="en-US" sz="2200" b="1" dirty="0"/>
              <a:t>Edifici storici riadattati</a:t>
            </a:r>
            <a:endParaRPr lang="en-US" sz="2200" dirty="0"/>
          </a:p>
          <a:p>
            <a:pPr marL="342900" indent="-342900" algn="l">
              <a:lnSpc>
                <a:spcPts val="2380"/>
              </a:lnSpc>
              <a:spcBef>
                <a:spcPts val="0"/>
              </a:spcBef>
              <a:buFont typeface="Arial" panose="020B0604020202020204" pitchFamily="34" charset="0"/>
              <a:buChar char="•"/>
            </a:pPr>
            <a:r>
              <a:rPr lang="en-US" sz="2200" b="1" dirty="0"/>
              <a:t>Piccole case o capanne</a:t>
            </a:r>
            <a:endParaRPr lang="en-US" sz="2200" dirty="0"/>
          </a:p>
          <a:p>
            <a:pPr marL="342900" indent="-342900" algn="l">
              <a:lnSpc>
                <a:spcPts val="2380"/>
              </a:lnSpc>
              <a:spcBef>
                <a:spcPts val="0"/>
              </a:spcBef>
              <a:buFont typeface="Arial" panose="020B0604020202020204" pitchFamily="34" charset="0"/>
              <a:buChar char="•"/>
            </a:pPr>
            <a:r>
              <a:rPr lang="en-US" sz="2200" b="1" dirty="0"/>
              <a:t>Pensioni o alloggi in famiglia gestiti dalla comunità</a:t>
            </a:r>
          </a:p>
        </p:txBody>
      </p:sp>
      <p:pic>
        <p:nvPicPr>
          <p:cNvPr id="14" name="Picture 13">
            <a:extLst>
              <a:ext uri="{FF2B5EF4-FFF2-40B4-BE49-F238E27FC236}">
                <a16:creationId xmlns:a16="http://schemas.microsoft.com/office/drawing/2014/main" id="{A728A196-42F9-6E6F-BC67-7C29F390064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Tree>
    <p:extLst>
      <p:ext uri="{BB962C8B-B14F-4D97-AF65-F5344CB8AC3E}">
        <p14:creationId xmlns:p14="http://schemas.microsoft.com/office/powerpoint/2010/main" val="3101997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54A3-F0D5-C870-F7F1-DEC296F71CC5}"/>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6B5A5D5-CAE5-6811-15E8-DAA2BD50E165}"/>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Introduzione </a:t>
            </a:r>
            <a:r>
              <a:rPr lang="en-US" dirty="0"/>
              <a:t>-  Avvio e costi di capitale: cosa serve davvero per lanciare un'impresa</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003E9EAE-448E-6EBC-7944-F5D4A42D89F8}"/>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F6C6B1BF-D2BD-4273-9BCD-56D4FB87ABB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4" name="Text Placeholder 5">
            <a:extLst>
              <a:ext uri="{FF2B5EF4-FFF2-40B4-BE49-F238E27FC236}">
                <a16:creationId xmlns:a16="http://schemas.microsoft.com/office/drawing/2014/main" id="{F1069A75-F4F0-8616-F2CA-7D572DF04EF2}"/>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Definizione di alloggi turistici alternativi</a:t>
            </a:r>
          </a:p>
          <a:p>
            <a:pPr>
              <a:lnSpc>
                <a:spcPts val="2900"/>
              </a:lnSpc>
            </a:pPr>
            <a:endParaRPr lang="en-US" dirty="0"/>
          </a:p>
        </p:txBody>
      </p:sp>
      <p:sp>
        <p:nvSpPr>
          <p:cNvPr id="2" name="TextBox 1">
            <a:extLst>
              <a:ext uri="{FF2B5EF4-FFF2-40B4-BE49-F238E27FC236}">
                <a16:creationId xmlns:a16="http://schemas.microsoft.com/office/drawing/2014/main" id="{B72D6B1B-CCB9-9597-A2C9-61C117D012C3}"/>
              </a:ext>
            </a:extLst>
          </p:cNvPr>
          <p:cNvSpPr txBox="1"/>
          <p:nvPr/>
        </p:nvSpPr>
        <p:spPr>
          <a:xfrm>
            <a:off x="609625" y="2971510"/>
            <a:ext cx="5291114" cy="3639266"/>
          </a:xfrm>
          <a:prstGeom prst="rect">
            <a:avLst/>
          </a:prstGeom>
          <a:noFill/>
        </p:spPr>
        <p:txBody>
          <a:bodyPr wrap="square">
            <a:spAutoFit/>
          </a:bodyPr>
          <a:lstStyle/>
          <a:p>
            <a:pPr>
              <a:lnSpc>
                <a:spcPts val="2320"/>
              </a:lnSpc>
            </a:pPr>
            <a:r>
              <a:rPr lang="en-US" sz="2400" dirty="0">
                <a:solidFill>
                  <a:srgbClr val="414141"/>
                </a:solidFill>
              </a:rPr>
              <a:t>Questi modelli sono strettamente allineati ai valori del </a:t>
            </a:r>
            <a:r>
              <a:rPr lang="en-US" sz="2400" b="1" dirty="0">
                <a:solidFill>
                  <a:srgbClr val="414141"/>
                </a:solidFill>
              </a:rPr>
              <a:t>turismo responsabile </a:t>
            </a:r>
            <a:r>
              <a:rPr lang="en-US" sz="2400" dirty="0">
                <a:solidFill>
                  <a:srgbClr val="414141"/>
                </a:solidFill>
              </a:rPr>
              <a:t>e attraggono i visitatori che cercano </a:t>
            </a:r>
            <a:r>
              <a:rPr lang="en-US" sz="2400" b="1" dirty="0">
                <a:solidFill>
                  <a:srgbClr val="414141"/>
                </a:solidFill>
              </a:rPr>
              <a:t>esperienze significative e a basso impatto </a:t>
            </a:r>
            <a:r>
              <a:rPr lang="en-US" sz="2400" dirty="0">
                <a:solidFill>
                  <a:srgbClr val="414141"/>
                </a:solidFill>
              </a:rPr>
              <a:t>che sostengano direttamente la popolazione locale e l'ambiente. </a:t>
            </a:r>
          </a:p>
          <a:p>
            <a:pPr>
              <a:lnSpc>
                <a:spcPts val="2320"/>
              </a:lnSpc>
            </a:pPr>
            <a:endParaRPr lang="en-US" sz="2400" dirty="0">
              <a:solidFill>
                <a:srgbClr val="414141"/>
              </a:solidFill>
            </a:endParaRPr>
          </a:p>
          <a:p>
            <a:pPr>
              <a:lnSpc>
                <a:spcPts val="2320"/>
              </a:lnSpc>
            </a:pPr>
            <a:r>
              <a:rPr lang="en-US" sz="2400" dirty="0">
                <a:solidFill>
                  <a:srgbClr val="414141"/>
                </a:solidFill>
              </a:rPr>
              <a:t>Spesso offrono </a:t>
            </a:r>
            <a:r>
              <a:rPr lang="en-US" sz="2400" b="1" dirty="0">
                <a:solidFill>
                  <a:srgbClr val="414141"/>
                </a:solidFill>
              </a:rPr>
              <a:t>soggiorni ed esperienze coinvolgenti </a:t>
            </a:r>
            <a:r>
              <a:rPr lang="en-US" sz="2400" dirty="0">
                <a:solidFill>
                  <a:srgbClr val="414141"/>
                </a:solidFill>
              </a:rPr>
              <a:t>modellati sul patrimonio, i paesaggi e le tradizioni locali, rispondendo alla crescente domanda di viaggi più profondi ed etici. </a:t>
            </a:r>
          </a:p>
        </p:txBody>
      </p:sp>
      <p:sp>
        <p:nvSpPr>
          <p:cNvPr id="3" name="Freeform 2">
            <a:extLst>
              <a:ext uri="{FF2B5EF4-FFF2-40B4-BE49-F238E27FC236}">
                <a16:creationId xmlns:a16="http://schemas.microsoft.com/office/drawing/2014/main" id="{959C05CB-772B-C101-353D-458A27636999}"/>
              </a:ext>
            </a:extLst>
          </p:cNvPr>
          <p:cNvSpPr/>
          <p:nvPr/>
        </p:nvSpPr>
        <p:spPr>
          <a:xfrm rot="10800000">
            <a:off x="6391031" y="2056362"/>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83A8949C-4F25-2B71-6CEF-97E8AB0441DE}"/>
              </a:ext>
            </a:extLst>
          </p:cNvPr>
          <p:cNvSpPr txBox="1">
            <a:spLocks/>
          </p:cNvSpPr>
          <p:nvPr/>
        </p:nvSpPr>
        <p:spPr>
          <a:xfrm>
            <a:off x="6736871" y="2563516"/>
            <a:ext cx="372414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80"/>
              </a:lnSpc>
              <a:spcBef>
                <a:spcPts val="0"/>
              </a:spcBef>
            </a:pPr>
            <a:r>
              <a:rPr lang="en-US" sz="2200" dirty="0"/>
              <a:t>Possono includere:</a:t>
            </a:r>
          </a:p>
          <a:p>
            <a:pPr algn="l">
              <a:lnSpc>
                <a:spcPts val="2380"/>
              </a:lnSpc>
              <a:spcBef>
                <a:spcPts val="0"/>
              </a:spcBef>
            </a:pPr>
            <a:endParaRPr lang="en-US" sz="2200" dirty="0"/>
          </a:p>
          <a:p>
            <a:pPr marL="342900" indent="-342900" algn="l">
              <a:lnSpc>
                <a:spcPts val="2380"/>
              </a:lnSpc>
              <a:spcBef>
                <a:spcPts val="0"/>
              </a:spcBef>
              <a:buFont typeface="Arial" panose="020B0604020202020204" pitchFamily="34" charset="0"/>
              <a:buChar char="•"/>
            </a:pPr>
            <a:r>
              <a:rPr lang="en-US" sz="2200" b="1" dirty="0"/>
              <a:t>Glamping </a:t>
            </a:r>
            <a:r>
              <a:rPr lang="en-US" sz="2200" dirty="0"/>
              <a:t>(campeggio di lusso)</a:t>
            </a:r>
          </a:p>
          <a:p>
            <a:pPr marL="342900" indent="-342900" algn="l">
              <a:lnSpc>
                <a:spcPts val="2380"/>
              </a:lnSpc>
              <a:spcBef>
                <a:spcPts val="0"/>
              </a:spcBef>
              <a:buFont typeface="Arial" panose="020B0604020202020204" pitchFamily="34" charset="0"/>
              <a:buChar char="•"/>
            </a:pPr>
            <a:r>
              <a:rPr lang="en-US" sz="2200" b="1" dirty="0"/>
              <a:t>Eco-lodge</a:t>
            </a:r>
            <a:endParaRPr lang="en-US" sz="2200" dirty="0"/>
          </a:p>
          <a:p>
            <a:pPr marL="342900" indent="-342900" algn="l">
              <a:lnSpc>
                <a:spcPts val="2380"/>
              </a:lnSpc>
              <a:spcBef>
                <a:spcPts val="0"/>
              </a:spcBef>
              <a:buFont typeface="Arial" panose="020B0604020202020204" pitchFamily="34" charset="0"/>
              <a:buChar char="•"/>
            </a:pPr>
            <a:r>
              <a:rPr lang="en-US" sz="2200" b="1" dirty="0"/>
              <a:t>Soggiorni in fattoria o agriturismo</a:t>
            </a:r>
            <a:endParaRPr lang="en-US" sz="2200" dirty="0"/>
          </a:p>
          <a:p>
            <a:pPr marL="342900" indent="-342900" algn="l">
              <a:lnSpc>
                <a:spcPts val="2380"/>
              </a:lnSpc>
              <a:spcBef>
                <a:spcPts val="0"/>
              </a:spcBef>
              <a:buFont typeface="Arial" panose="020B0604020202020204" pitchFamily="34" charset="0"/>
              <a:buChar char="•"/>
            </a:pPr>
            <a:r>
              <a:rPr lang="en-US" sz="2200" b="1" dirty="0"/>
              <a:t>Edifici storici riadattati</a:t>
            </a:r>
            <a:endParaRPr lang="en-US" sz="2200" dirty="0"/>
          </a:p>
          <a:p>
            <a:pPr marL="342900" indent="-342900" algn="l">
              <a:lnSpc>
                <a:spcPts val="2380"/>
              </a:lnSpc>
              <a:spcBef>
                <a:spcPts val="0"/>
              </a:spcBef>
              <a:buFont typeface="Arial" panose="020B0604020202020204" pitchFamily="34" charset="0"/>
              <a:buChar char="•"/>
            </a:pPr>
            <a:r>
              <a:rPr lang="en-US" sz="2200" b="1" dirty="0"/>
              <a:t>Piccole case o capanne</a:t>
            </a:r>
            <a:endParaRPr lang="en-US" sz="2200" dirty="0"/>
          </a:p>
          <a:p>
            <a:pPr marL="342900" indent="-342900" algn="l">
              <a:lnSpc>
                <a:spcPts val="2380"/>
              </a:lnSpc>
              <a:spcBef>
                <a:spcPts val="0"/>
              </a:spcBef>
              <a:buFont typeface="Arial" panose="020B0604020202020204" pitchFamily="34" charset="0"/>
              <a:buChar char="•"/>
            </a:pPr>
            <a:r>
              <a:rPr lang="en-US" sz="2200" b="1" dirty="0"/>
              <a:t>Pensioni o alloggi in famiglia gestiti dalla comunità</a:t>
            </a:r>
          </a:p>
        </p:txBody>
      </p:sp>
      <p:pic>
        <p:nvPicPr>
          <p:cNvPr id="14" name="Picture 13">
            <a:extLst>
              <a:ext uri="{FF2B5EF4-FFF2-40B4-BE49-F238E27FC236}">
                <a16:creationId xmlns:a16="http://schemas.microsoft.com/office/drawing/2014/main" id="{95A43DE2-3BCC-27C5-A843-23BBCC8062F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Tree>
    <p:extLst>
      <p:ext uri="{BB962C8B-B14F-4D97-AF65-F5344CB8AC3E}">
        <p14:creationId xmlns:p14="http://schemas.microsoft.com/office/powerpoint/2010/main" val="509473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DEB7-C061-2A07-6005-969DE7C5024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13736997-7310-1810-2F3B-487C7ADCCCC1}"/>
              </a:ext>
            </a:extLst>
          </p:cNvPr>
          <p:cNvSpPr txBox="1">
            <a:spLocks/>
          </p:cNvSpPr>
          <p:nvPr/>
        </p:nvSpPr>
        <p:spPr>
          <a:xfrm>
            <a:off x="609624" y="324337"/>
            <a:ext cx="61272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Pianificazione di strutture ricettive per il turismo alternativo</a:t>
            </a:r>
          </a:p>
          <a:p>
            <a:pPr>
              <a:lnSpc>
                <a:spcPts val="3720"/>
              </a:lnSpc>
            </a:pPr>
            <a:endParaRPr lang="en-US" dirty="0"/>
          </a:p>
        </p:txBody>
      </p:sp>
      <p:sp>
        <p:nvSpPr>
          <p:cNvPr id="7" name="Slide Number Placeholder 5">
            <a:extLst>
              <a:ext uri="{FF2B5EF4-FFF2-40B4-BE49-F238E27FC236}">
                <a16:creationId xmlns:a16="http://schemas.microsoft.com/office/drawing/2014/main" id="{3351E873-C02C-CF65-8A2E-DF7EDB279F1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4" name="Text Placeholder 5">
            <a:extLst>
              <a:ext uri="{FF2B5EF4-FFF2-40B4-BE49-F238E27FC236}">
                <a16:creationId xmlns:a16="http://schemas.microsoft.com/office/drawing/2014/main" id="{E229F205-F254-BC3D-B73A-ACDBBF7115A5}"/>
              </a:ext>
            </a:extLst>
          </p:cNvPr>
          <p:cNvSpPr txBox="1">
            <a:spLocks/>
          </p:cNvSpPr>
          <p:nvPr/>
        </p:nvSpPr>
        <p:spPr>
          <a:xfrm>
            <a:off x="6609428" y="324337"/>
            <a:ext cx="4177635"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Diversi dagli alloggi turistici tradizionali </a:t>
            </a:r>
          </a:p>
          <a:p>
            <a:pPr>
              <a:lnSpc>
                <a:spcPts val="2900"/>
              </a:lnSpc>
            </a:pPr>
            <a:endParaRPr lang="en-US" dirty="0"/>
          </a:p>
        </p:txBody>
      </p:sp>
      <p:sp>
        <p:nvSpPr>
          <p:cNvPr id="3" name="Freeform 2">
            <a:extLst>
              <a:ext uri="{FF2B5EF4-FFF2-40B4-BE49-F238E27FC236}">
                <a16:creationId xmlns:a16="http://schemas.microsoft.com/office/drawing/2014/main" id="{AA6C4C93-7E71-045C-6197-C281B70B552C}"/>
              </a:ext>
            </a:extLst>
          </p:cNvPr>
          <p:cNvSpPr/>
          <p:nvPr/>
        </p:nvSpPr>
        <p:spPr>
          <a:xfrm rot="10800000">
            <a:off x="469594" y="2063575"/>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pic>
        <p:nvPicPr>
          <p:cNvPr id="14" name="Picture 13">
            <a:extLst>
              <a:ext uri="{FF2B5EF4-FFF2-40B4-BE49-F238E27FC236}">
                <a16:creationId xmlns:a16="http://schemas.microsoft.com/office/drawing/2014/main" id="{A997168D-BA84-5A68-C150-66AC1C2BA15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
        <p:nvSpPr>
          <p:cNvPr id="5" name="Freeform 4">
            <a:extLst>
              <a:ext uri="{FF2B5EF4-FFF2-40B4-BE49-F238E27FC236}">
                <a16:creationId xmlns:a16="http://schemas.microsoft.com/office/drawing/2014/main" id="{918F11F8-F8FD-2F72-D152-0323BBAD4BA9}"/>
              </a:ext>
            </a:extLst>
          </p:cNvPr>
          <p:cNvSpPr/>
          <p:nvPr/>
        </p:nvSpPr>
        <p:spPr>
          <a:xfrm rot="10800000">
            <a:off x="4535704" y="2063573"/>
            <a:ext cx="6794282"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AA98F2B9-1CA9-3B6A-A683-7F01BFA4211D}"/>
              </a:ext>
            </a:extLst>
          </p:cNvPr>
          <p:cNvSpPr txBox="1">
            <a:spLocks/>
          </p:cNvSpPr>
          <p:nvPr/>
        </p:nvSpPr>
        <p:spPr>
          <a:xfrm>
            <a:off x="775053" y="2406450"/>
            <a:ext cx="301361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l">
              <a:lnSpc>
                <a:spcPts val="2340"/>
              </a:lnSpc>
              <a:spcBef>
                <a:spcPts val="0"/>
              </a:spcBef>
            </a:pPr>
            <a:r>
              <a:rPr lang="en-US" sz="2200" dirty="0"/>
              <a:t>A differenza delle tradizionali strutture ricettive residenziali o commerciali, come ad esempio gli hotel, </a:t>
            </a:r>
            <a:r>
              <a:rPr lang="en-US" sz="2200" b="1" dirty="0"/>
              <a:t>le strutture ricettive turistiche alternative (ATA) </a:t>
            </a:r>
            <a:r>
              <a:rPr lang="en-US" sz="2200" dirty="0"/>
              <a:t>comprendono tipicamente:</a:t>
            </a:r>
          </a:p>
        </p:txBody>
      </p:sp>
      <p:sp>
        <p:nvSpPr>
          <p:cNvPr id="8" name="Text Placeholder 1">
            <a:extLst>
              <a:ext uri="{FF2B5EF4-FFF2-40B4-BE49-F238E27FC236}">
                <a16:creationId xmlns:a16="http://schemas.microsoft.com/office/drawing/2014/main" id="{86CA1609-A147-5523-1A00-7C15C123F77A}"/>
              </a:ext>
            </a:extLst>
          </p:cNvPr>
          <p:cNvSpPr txBox="1">
            <a:spLocks/>
          </p:cNvSpPr>
          <p:nvPr/>
        </p:nvSpPr>
        <p:spPr>
          <a:xfrm>
            <a:off x="4100980" y="2406450"/>
            <a:ext cx="67942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buFont typeface="Arial" panose="020B0604020202020204" pitchFamily="34" charset="0"/>
              <a:buChar char="•"/>
            </a:pPr>
            <a:r>
              <a:rPr lang="en-US" sz="2200" dirty="0"/>
              <a:t>Strutture ricettive </a:t>
            </a:r>
            <a:r>
              <a:rPr lang="en-US" sz="2200" b="1" dirty="0"/>
              <a:t>a basso impatto </a:t>
            </a:r>
            <a:r>
              <a:rPr lang="en-US" sz="2200" dirty="0"/>
              <a:t>o </a:t>
            </a:r>
            <a:r>
              <a:rPr lang="en-US" sz="2200" b="1" dirty="0"/>
              <a:t>stagionali </a:t>
            </a:r>
            <a:r>
              <a:rPr lang="en-US" sz="2200" dirty="0"/>
              <a:t>(ad esempio pod, yurte, capanne di pastori).</a:t>
            </a:r>
          </a:p>
          <a:p>
            <a:pPr marL="342900" indent="-342900" algn="l">
              <a:lnSpc>
                <a:spcPts val="2340"/>
              </a:lnSpc>
              <a:spcBef>
                <a:spcPts val="0"/>
              </a:spcBef>
              <a:buFont typeface="Arial" panose="020B0604020202020204" pitchFamily="34" charset="0"/>
              <a:buChar char="•"/>
            </a:pPr>
            <a:r>
              <a:rPr lang="en-US" sz="2200" b="1" dirty="0"/>
              <a:t>Ubicazione </a:t>
            </a:r>
            <a:r>
              <a:rPr lang="en-US" sz="2200" dirty="0"/>
              <a:t>in </a:t>
            </a:r>
            <a:r>
              <a:rPr lang="en-US" sz="2200" b="1" dirty="0"/>
              <a:t>zone rurali, panoramiche o sensibili dal punto di vista del patrimonio culturale</a:t>
            </a:r>
            <a:r>
              <a:rPr lang="en-US" sz="2200" dirty="0"/>
              <a:t>.</a:t>
            </a:r>
          </a:p>
          <a:p>
            <a:pPr marL="342900" indent="-342900" algn="l">
              <a:lnSpc>
                <a:spcPts val="2340"/>
              </a:lnSpc>
              <a:spcBef>
                <a:spcPts val="0"/>
              </a:spcBef>
              <a:buFont typeface="Arial" panose="020B0604020202020204" pitchFamily="34" charset="0"/>
              <a:buChar char="•"/>
            </a:pPr>
            <a:r>
              <a:rPr lang="en-US" sz="2200" b="1" dirty="0"/>
              <a:t>Attività </a:t>
            </a:r>
            <a:r>
              <a:rPr lang="en-US" sz="2200" dirty="0"/>
              <a:t>che </a:t>
            </a:r>
            <a:r>
              <a:rPr lang="en-US" sz="2200" b="1" dirty="0"/>
              <a:t>valorizzano la natura, il benessere e i benefici per la comunità locale </a:t>
            </a:r>
          </a:p>
          <a:p>
            <a:pPr marL="342900" indent="-342900" algn="l">
              <a:lnSpc>
                <a:spcPts val="2340"/>
              </a:lnSpc>
              <a:spcBef>
                <a:spcPts val="0"/>
              </a:spcBef>
              <a:buFont typeface="Arial" panose="020B0604020202020204" pitchFamily="34" charset="0"/>
              <a:buChar char="•"/>
            </a:pPr>
            <a:r>
              <a:rPr lang="en-US" sz="2200" dirty="0"/>
              <a:t>Sono una forma di </a:t>
            </a:r>
            <a:r>
              <a:rPr lang="en-US" sz="2200" b="1" dirty="0"/>
              <a:t>turismo sostenibile </a:t>
            </a:r>
            <a:r>
              <a:rPr lang="en-US" sz="2200" dirty="0"/>
              <a:t>che </a:t>
            </a:r>
            <a:r>
              <a:rPr lang="en-US" sz="2200" b="1" dirty="0"/>
              <a:t>stimola le economie locali </a:t>
            </a:r>
            <a:r>
              <a:rPr lang="en-US" sz="2200" dirty="0"/>
              <a:t>creando posti di lavoro, sostenendo i produttori e gli artigiani locali e attirando visitatori. Contribuiscono </a:t>
            </a:r>
            <a:r>
              <a:rPr lang="en-US" sz="2200" b="1" dirty="0" err="1"/>
              <a:t>a rivitalizzare </a:t>
            </a:r>
            <a:r>
              <a:rPr lang="en-US" sz="2200" b="1" dirty="0"/>
              <a:t>le zone rurali </a:t>
            </a:r>
            <a:r>
              <a:rPr lang="en-US" sz="2200" dirty="0"/>
              <a:t>e </a:t>
            </a:r>
            <a:r>
              <a:rPr lang="en-US" sz="2200" b="1" dirty="0"/>
              <a:t>a migliorare le infrastrutture</a:t>
            </a:r>
            <a:r>
              <a:rPr lang="en-US" sz="2200" dirty="0"/>
              <a:t>, come sentieri, </a:t>
            </a:r>
            <a:r>
              <a:rPr lang="en-US" sz="2200" dirty="0" err="1"/>
              <a:t>centri</a:t>
            </a:r>
            <a:r>
              <a:rPr lang="en-US" sz="2200" dirty="0"/>
              <a:t> urbani e ristoranti, a vantaggio anche dei residenti, ad esempio </a:t>
            </a:r>
            <a:r>
              <a:rPr lang="en-IE" sz="2200" dirty="0">
                <a:hlinkClick r:id="rId4">
                  <a:extLst>
                    <a:ext uri="{A12FA001-AC4F-418D-AE19-62706E023703}">
                      <ahyp:hlinkClr xmlns:ahyp="http://schemas.microsoft.com/office/drawing/2018/hyperlinkcolor" val="tx"/>
                    </a:ext>
                  </a:extLst>
                </a:hlinkClick>
              </a:rPr>
              <a:t>Hubertus Mountain Refugio Allgäu, Germania </a:t>
            </a:r>
            <a:endParaRPr lang="en-IE" sz="2200" dirty="0"/>
          </a:p>
          <a:p>
            <a:pPr marL="342900" indent="-342900" algn="l">
              <a:lnSpc>
                <a:spcPts val="2340"/>
              </a:lnSpc>
              <a:spcBef>
                <a:spcPts val="0"/>
              </a:spcBef>
              <a:buFont typeface="Arial" panose="020B0604020202020204" pitchFamily="34" charset="0"/>
              <a:buChar char="•"/>
            </a:pPr>
            <a:r>
              <a:rPr lang="en-US" sz="2200" b="1" dirty="0"/>
              <a:t>Modelli </a:t>
            </a:r>
            <a:r>
              <a:rPr lang="en-US" sz="2200" dirty="0"/>
              <a:t>di</a:t>
            </a:r>
            <a:r>
              <a:rPr lang="en-US" sz="2200" b="1" dirty="0"/>
              <a:t> business </a:t>
            </a:r>
            <a:r>
              <a:rPr lang="en-US" sz="2200" dirty="0"/>
              <a:t>spesso in linea con </a:t>
            </a:r>
            <a:r>
              <a:rPr lang="en-US" sz="2200" b="1" dirty="0"/>
              <a:t>l'ecoturismo</a:t>
            </a:r>
            <a:r>
              <a:rPr lang="en-US" sz="2200" dirty="0"/>
              <a:t>, </a:t>
            </a:r>
            <a:r>
              <a:rPr lang="en-US" sz="2200" b="1" dirty="0"/>
              <a:t>il turismo rigenerativo </a:t>
            </a:r>
            <a:r>
              <a:rPr lang="en-US" sz="2200" dirty="0"/>
              <a:t>o </a:t>
            </a:r>
            <a:r>
              <a:rPr lang="en-US" sz="2200" b="1" dirty="0"/>
              <a:t>il turismo lento</a:t>
            </a:r>
            <a:r>
              <a:rPr lang="en-US" sz="2200" dirty="0">
                <a:solidFill>
                  <a:srgbClr val="414141"/>
                </a:solidFill>
              </a:rPr>
              <a:t>.</a:t>
            </a:r>
          </a:p>
          <a:p>
            <a:pPr marL="342900" indent="-342900" algn="l">
              <a:lnSpc>
                <a:spcPts val="2340"/>
              </a:lnSpc>
              <a:spcBef>
                <a:spcPts val="0"/>
              </a:spcBef>
              <a:buFont typeface="Arial" panose="020B0604020202020204" pitchFamily="34" charset="0"/>
              <a:buChar char="•"/>
            </a:pPr>
            <a:endParaRPr lang="en-US" sz="2200" dirty="0">
              <a:solidFill>
                <a:srgbClr val="414141"/>
              </a:solidFill>
            </a:endParaRPr>
          </a:p>
          <a:p>
            <a:pPr marL="342900" indent="-342900" algn="l">
              <a:lnSpc>
                <a:spcPts val="2340"/>
              </a:lnSpc>
              <a:spcBef>
                <a:spcPts val="0"/>
              </a:spcBef>
              <a:buFont typeface="Arial" panose="020B0604020202020204" pitchFamily="34" charset="0"/>
              <a:buChar char="•"/>
            </a:pPr>
            <a:endParaRPr lang="en-US" sz="2200" dirty="0">
              <a:solidFill>
                <a:srgbClr val="414141"/>
              </a:solidFill>
            </a:endParaRPr>
          </a:p>
        </p:txBody>
      </p:sp>
      <p:pic>
        <p:nvPicPr>
          <p:cNvPr id="12" name="Picture 11">
            <a:extLst>
              <a:ext uri="{FF2B5EF4-FFF2-40B4-BE49-F238E27FC236}">
                <a16:creationId xmlns:a16="http://schemas.microsoft.com/office/drawing/2014/main" id="{CB280CAF-9A35-F7B2-B0A7-CEEE15A570D3}"/>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655421" y="5158085"/>
            <a:ext cx="3580276" cy="2659133"/>
          </a:xfrm>
          <a:prstGeom prst="rect">
            <a:avLst/>
          </a:prstGeom>
        </p:spPr>
      </p:pic>
      <p:cxnSp>
        <p:nvCxnSpPr>
          <p:cNvPr id="15" name="Straight Connector 14">
            <a:extLst>
              <a:ext uri="{FF2B5EF4-FFF2-40B4-BE49-F238E27FC236}">
                <a16:creationId xmlns:a16="http://schemas.microsoft.com/office/drawing/2014/main" id="{D169ADE6-6C72-389C-DAE8-D79F9D7BDB54}"/>
              </a:ext>
            </a:extLst>
          </p:cNvPr>
          <p:cNvCxnSpPr>
            <a:cxnSpLocks/>
          </p:cNvCxnSpPr>
          <p:nvPr/>
        </p:nvCxnSpPr>
        <p:spPr>
          <a:xfrm>
            <a:off x="6553201" y="152400"/>
            <a:ext cx="0" cy="153614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FB1A84-5451-B92F-380D-1F29CF7D3EF3}"/>
              </a:ext>
            </a:extLst>
          </p:cNvPr>
          <p:cNvCxnSpPr>
            <a:cxnSpLocks/>
          </p:cNvCxnSpPr>
          <p:nvPr/>
        </p:nvCxnSpPr>
        <p:spPr>
          <a:xfrm>
            <a:off x="3671889" y="2063573"/>
            <a:ext cx="0" cy="4565827"/>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293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A96B-E497-1DA6-6BA9-1788A978AAC1}"/>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8602243A-A8E5-D728-1D5C-8669FAB7A978}"/>
              </a:ext>
            </a:extLst>
          </p:cNvPr>
          <p:cNvSpPr/>
          <p:nvPr/>
        </p:nvSpPr>
        <p:spPr>
          <a:xfrm>
            <a:off x="4686300" y="-9524"/>
            <a:ext cx="7505702" cy="6559350"/>
          </a:xfrm>
          <a:custGeom>
            <a:avLst/>
            <a:gdLst>
              <a:gd name="connsiteX0" fmla="*/ 100484 w 6747166"/>
              <a:gd name="connsiteY0" fmla="*/ 0 h 5896454"/>
              <a:gd name="connsiteX1" fmla="*/ 6747165 w 6747166"/>
              <a:gd name="connsiteY1" fmla="*/ 0 h 5896454"/>
              <a:gd name="connsiteX2" fmla="*/ 6747166 w 6747166"/>
              <a:gd name="connsiteY2" fmla="*/ 4370799 h 5896454"/>
              <a:gd name="connsiteX3" fmla="*/ 6701832 w 6747166"/>
              <a:gd name="connsiteY3" fmla="*/ 4426118 h 5896454"/>
              <a:gd name="connsiteX4" fmla="*/ 3980302 w 6747166"/>
              <a:gd name="connsiteY4" fmla="*/ 5895522 h 5896454"/>
              <a:gd name="connsiteX5" fmla="*/ 3891611 w 6747166"/>
              <a:gd name="connsiteY5" fmla="*/ 5664719 h 5896454"/>
              <a:gd name="connsiteX6" fmla="*/ 4734676 w 6747166"/>
              <a:gd name="connsiteY6" fmla="*/ 4870808 h 5896454"/>
              <a:gd name="connsiteX7" fmla="*/ 4576536 w 6747166"/>
              <a:gd name="connsiteY7" fmla="*/ 4607950 h 5896454"/>
              <a:gd name="connsiteX8" fmla="*/ 3526179 w 6747166"/>
              <a:gd name="connsiteY8" fmla="*/ 4670991 h 5896454"/>
              <a:gd name="connsiteX9" fmla="*/ 11799 w 6747166"/>
              <a:gd name="connsiteY9" fmla="*/ 564654 h 5896454"/>
              <a:gd name="connsiteX10" fmla="*/ 12868 w 6747166"/>
              <a:gd name="connsiteY10" fmla="*/ 564654 h 5896454"/>
              <a:gd name="connsiteX11" fmla="*/ 96749 w 6747166"/>
              <a:gd name="connsiteY11" fmla="*/ 14098 h 58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7166" h="5896454">
                <a:moveTo>
                  <a:pt x="100484" y="0"/>
                </a:moveTo>
                <a:lnTo>
                  <a:pt x="6747165" y="0"/>
                </a:lnTo>
                <a:lnTo>
                  <a:pt x="6747166" y="4370799"/>
                </a:lnTo>
                <a:lnTo>
                  <a:pt x="6701832" y="4426118"/>
                </a:lnTo>
                <a:cubicBezTo>
                  <a:pt x="5982782" y="5252804"/>
                  <a:pt x="5010092" y="5783327"/>
                  <a:pt x="3980302" y="5895522"/>
                </a:cubicBezTo>
                <a:cubicBezTo>
                  <a:pt x="3848870" y="5910480"/>
                  <a:pt x="3784758" y="5741655"/>
                  <a:pt x="3891611" y="5664719"/>
                </a:cubicBezTo>
                <a:cubicBezTo>
                  <a:pt x="4200414" y="5441398"/>
                  <a:pt x="4484642" y="5174268"/>
                  <a:pt x="4734676" y="4870808"/>
                </a:cubicBezTo>
                <a:cubicBezTo>
                  <a:pt x="4831912" y="4753270"/>
                  <a:pt x="4727200" y="4578033"/>
                  <a:pt x="4576536" y="4607950"/>
                </a:cubicBezTo>
                <a:cubicBezTo>
                  <a:pt x="4238882" y="4675270"/>
                  <a:pt x="3886268" y="4698775"/>
                  <a:pt x="3526179" y="4670991"/>
                </a:cubicBezTo>
                <a:cubicBezTo>
                  <a:pt x="1423320" y="4508579"/>
                  <a:pt x="-152753" y="2667512"/>
                  <a:pt x="11799" y="564654"/>
                </a:cubicBezTo>
                <a:lnTo>
                  <a:pt x="12868" y="564654"/>
                </a:lnTo>
                <a:cubicBezTo>
                  <a:pt x="27829" y="376595"/>
                  <a:pt x="56145" y="192808"/>
                  <a:pt x="96749" y="14098"/>
                </a:cubicBezTo>
                <a:close/>
              </a:path>
            </a:pathLst>
          </a:custGeom>
          <a:solidFill>
            <a:srgbClr val="EC7C69"/>
          </a:solidFill>
          <a:ln w="9534" cap="flat">
            <a:noFill/>
            <a:prstDash val="solid"/>
            <a:miter/>
          </a:ln>
        </p:spPr>
        <p:txBody>
          <a:bodyPr wrap="square" rtlCol="0" anchor="ctr">
            <a:noAutofit/>
          </a:bodyPr>
          <a:lstStyle/>
          <a:p>
            <a:endParaRPr lang="en-US"/>
          </a:p>
        </p:txBody>
      </p:sp>
      <p:sp>
        <p:nvSpPr>
          <p:cNvPr id="15" name="Text Placeholder 4">
            <a:extLst>
              <a:ext uri="{FF2B5EF4-FFF2-40B4-BE49-F238E27FC236}">
                <a16:creationId xmlns:a16="http://schemas.microsoft.com/office/drawing/2014/main" id="{FCA4B01C-1D93-BC60-1D18-469926E7EE02}"/>
              </a:ext>
            </a:extLst>
          </p:cNvPr>
          <p:cNvSpPr txBox="1">
            <a:spLocks/>
          </p:cNvSpPr>
          <p:nvPr/>
        </p:nvSpPr>
        <p:spPr>
          <a:xfrm>
            <a:off x="5727660" y="531880"/>
            <a:ext cx="5840450" cy="120219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3240"/>
              </a:lnSpc>
              <a:buClr>
                <a:srgbClr val="459597"/>
              </a:buClr>
            </a:pPr>
            <a:r>
              <a:rPr lang="en-GB" sz="3200" i="1" dirty="0">
                <a:solidFill>
                  <a:schemeClr val="bg1"/>
                </a:solidFill>
              </a:rPr>
              <a:t> Il glamping è molto più che piantare una tenda di lusso. Si tratta di creare esperienze, entrare in contatto con la natura e realizzare uno spazio in cui le persone non vedono l'ora di tornare. </a:t>
            </a:r>
          </a:p>
          <a:p>
            <a:pPr indent="0" algn="ctr">
              <a:lnSpc>
                <a:spcPts val="3240"/>
              </a:lnSpc>
              <a:buClr>
                <a:srgbClr val="459597"/>
              </a:buClr>
            </a:pPr>
            <a:r>
              <a:rPr lang="en-GB" sz="3200" i="1" dirty="0">
                <a:solidFill>
                  <a:schemeClr val="bg1"/>
                </a:solidFill>
                <a:hlinkClick r:id="rId2">
                  <a:extLst>
                    <a:ext uri="{A12FA001-AC4F-418D-AE19-62706E023703}">
                      <ahyp:hlinkClr xmlns:ahyp="http://schemas.microsoft.com/office/drawing/2018/hyperlinkcolor" val="tx"/>
                    </a:ext>
                  </a:extLst>
                </a:hlinkClick>
              </a:rPr>
              <a:t>Crossover Lodge"</a:t>
            </a:r>
            <a:endParaRPr lang="en-GB" sz="3200" i="1" dirty="0">
              <a:solidFill>
                <a:schemeClr val="bg1"/>
              </a:solidFill>
            </a:endParaRPr>
          </a:p>
          <a:p>
            <a:pPr indent="0" algn="ctr">
              <a:lnSpc>
                <a:spcPts val="3240"/>
              </a:lnSpc>
              <a:buClr>
                <a:srgbClr val="459597"/>
              </a:buClr>
            </a:pPr>
            <a:endParaRPr lang="en-GB" sz="3200" i="1" dirty="0">
              <a:solidFill>
                <a:schemeClr val="bg1"/>
              </a:solidFill>
            </a:endParaRPr>
          </a:p>
        </p:txBody>
      </p:sp>
      <p:sp>
        <p:nvSpPr>
          <p:cNvPr id="34" name="Slide Number Placeholder 5">
            <a:extLst>
              <a:ext uri="{FF2B5EF4-FFF2-40B4-BE49-F238E27FC236}">
                <a16:creationId xmlns:a16="http://schemas.microsoft.com/office/drawing/2014/main" id="{7B940AD4-3A79-0CC8-DF56-8F4601B85E7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pic>
        <p:nvPicPr>
          <p:cNvPr id="36" name="Picture 35">
            <a:extLst>
              <a:ext uri="{FF2B5EF4-FFF2-40B4-BE49-F238E27FC236}">
                <a16:creationId xmlns:a16="http://schemas.microsoft.com/office/drawing/2014/main" id="{B825F0D6-00B9-3C8C-7BF6-6101BA770E21}"/>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r="5047" b="59990"/>
          <a:stretch/>
        </p:blipFill>
        <p:spPr>
          <a:xfrm>
            <a:off x="4958489" y="3126544"/>
            <a:ext cx="3689396" cy="2188406"/>
          </a:xfrm>
          <a:prstGeom prst="rect">
            <a:avLst/>
          </a:prstGeom>
        </p:spPr>
      </p:pic>
      <p:pic>
        <p:nvPicPr>
          <p:cNvPr id="2" name="Picture 1">
            <a:extLst>
              <a:ext uri="{FF2B5EF4-FFF2-40B4-BE49-F238E27FC236}">
                <a16:creationId xmlns:a16="http://schemas.microsoft.com/office/drawing/2014/main" id="{B9A13765-4539-D825-D4ED-B2987781BF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669" y="2609981"/>
            <a:ext cx="5840450" cy="3845012"/>
          </a:xfrm>
          <a:prstGeom prst="rect">
            <a:avLst/>
          </a:prstGeom>
          <a:noFill/>
        </p:spPr>
      </p:pic>
      <p:pic>
        <p:nvPicPr>
          <p:cNvPr id="7" name="Picture 6" descr="A group of tents in a field&#10;&#10;AI-generated content may be incorrect.">
            <a:extLst>
              <a:ext uri="{FF2B5EF4-FFF2-40B4-BE49-F238E27FC236}">
                <a16:creationId xmlns:a16="http://schemas.microsoft.com/office/drawing/2014/main" id="{4DF95F09-1910-7C88-5C9B-3EBD133FD06E}"/>
              </a:ext>
            </a:extLst>
          </p:cNvPr>
          <p:cNvPicPr>
            <a:picLocks noChangeAspect="1"/>
          </p:cNvPicPr>
          <p:nvPr/>
        </p:nvPicPr>
        <p:blipFill rotWithShape="1">
          <a:blip r:embed="rId5"/>
          <a:srcRect l="1272" r="1272"/>
          <a:stretch/>
        </p:blipFill>
        <p:spPr>
          <a:xfrm>
            <a:off x="1888795" y="2980279"/>
            <a:ext cx="4130197" cy="2526675"/>
          </a:xfrm>
          <a:prstGeom prst="rect">
            <a:avLst/>
          </a:prstGeom>
        </p:spPr>
      </p:pic>
      <p:sp>
        <p:nvSpPr>
          <p:cNvPr id="8" name="Oval 7">
            <a:extLst>
              <a:ext uri="{FF2B5EF4-FFF2-40B4-BE49-F238E27FC236}">
                <a16:creationId xmlns:a16="http://schemas.microsoft.com/office/drawing/2014/main" id="{32B23342-917E-0276-F369-3087876DD06E}"/>
              </a:ext>
            </a:extLst>
          </p:cNvPr>
          <p:cNvSpPr/>
          <p:nvPr/>
        </p:nvSpPr>
        <p:spPr>
          <a:xfrm>
            <a:off x="416221" y="339782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21">
            <a:extLst>
              <a:ext uri="{FF2B5EF4-FFF2-40B4-BE49-F238E27FC236}">
                <a16:creationId xmlns:a16="http://schemas.microsoft.com/office/drawing/2014/main" id="{B19FD876-414C-3E53-D004-C80943B560A2}"/>
              </a:ext>
            </a:extLst>
          </p:cNvPr>
          <p:cNvSpPr/>
          <p:nvPr/>
        </p:nvSpPr>
        <p:spPr>
          <a:xfrm>
            <a:off x="414337" y="338327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Clicca per </a:t>
            </a:r>
            <a:r>
              <a:rPr lang="en-IE" sz="2800" b="1" dirty="0">
                <a:solidFill>
                  <a:schemeClr val="bg1"/>
                </a:solidFill>
                <a:hlinkClick r:id="rId6">
                  <a:extLst>
                    <a:ext uri="{A12FA001-AC4F-418D-AE19-62706E023703}">
                      <ahyp:hlinkClr xmlns:ahyp="http://schemas.microsoft.com/office/drawing/2018/hyperlinkcolor" val="tx"/>
                    </a:ext>
                  </a:extLst>
                </a:hlinkClick>
              </a:rPr>
              <a:t>visitare</a:t>
            </a:r>
            <a:endParaRPr lang="en-IE" sz="2800" b="1" dirty="0">
              <a:solidFill>
                <a:schemeClr val="bg1"/>
              </a:solidFill>
            </a:endParaRPr>
          </a:p>
        </p:txBody>
      </p:sp>
    </p:spTree>
    <p:extLst>
      <p:ext uri="{BB962C8B-B14F-4D97-AF65-F5344CB8AC3E}">
        <p14:creationId xmlns:p14="http://schemas.microsoft.com/office/powerpoint/2010/main" val="3446781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Caso di studio</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581527" y="2107006"/>
            <a:ext cx="6099939"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US" sz="2000" dirty="0">
                <a:solidFill>
                  <a:srgbClr val="EC7C69"/>
                </a:solidFill>
                <a:hlinkClick r:id="rId2">
                  <a:extLst>
                    <a:ext uri="{A12FA001-AC4F-418D-AE19-62706E023703}">
                      <ahyp:hlinkClr xmlns:ahyp="http://schemas.microsoft.com/office/drawing/2018/hyperlinkcolor" val="tx"/>
                    </a:ext>
                  </a:extLst>
                </a:hlinkClick>
              </a:rPr>
              <a:t>Il rifugio Hubertus Mountain Refugio Allgäu, in Germania</a:t>
            </a:r>
            <a:r>
              <a:rPr lang="en-US" sz="2000" dirty="0">
                <a:solidFill>
                  <a:srgbClr val="494949"/>
                </a:solidFill>
                <a:hlinkClick r:id="rId2">
                  <a:extLst>
                    <a:ext uri="{A12FA001-AC4F-418D-AE19-62706E023703}">
                      <ahyp:hlinkClr xmlns:ahyp="http://schemas.microsoft.com/office/drawing/2018/hyperlinkcolor" val="tx"/>
                    </a:ext>
                  </a:extLst>
                </a:hlinkClick>
              </a:rPr>
              <a:t>, </a:t>
            </a:r>
            <a:r>
              <a:rPr lang="en-US" sz="2000" dirty="0">
                <a:solidFill>
                  <a:srgbClr val="494949"/>
                </a:solidFill>
              </a:rPr>
              <a:t>non solo ha contribuito ad aumentare l'attrattiva della regione per i turisti, ma </a:t>
            </a:r>
            <a:r>
              <a:rPr lang="en-US" sz="2000" dirty="0" err="1">
                <a:solidFill>
                  <a:srgbClr val="494949"/>
                </a:solidFill>
              </a:rPr>
              <a:t>ha</a:t>
            </a:r>
            <a:r>
              <a:rPr lang="en-US" sz="2000" dirty="0">
                <a:solidFill>
                  <a:srgbClr val="494949"/>
                </a:solidFill>
              </a:rPr>
              <a:t> anche </a:t>
            </a:r>
            <a:r>
              <a:rPr lang="en-US" sz="2000" dirty="0" err="1">
                <a:solidFill>
                  <a:srgbClr val="494949"/>
                </a:solidFill>
              </a:rPr>
              <a:t>rivitalizzato </a:t>
            </a:r>
            <a:r>
              <a:rPr lang="en-US" sz="2000" dirty="0">
                <a:solidFill>
                  <a:srgbClr val="494949"/>
                </a:solidFill>
              </a:rPr>
              <a:t>l'economia rurale.  Oltre </a:t>
            </a:r>
            <a:r>
              <a:rPr lang="en-US" sz="2000" b="1" dirty="0">
                <a:solidFill>
                  <a:srgbClr val="494949"/>
                </a:solidFill>
              </a:rPr>
              <a:t>il 70% dei dipendenti vive nel raggio </a:t>
            </a:r>
            <a:r>
              <a:rPr lang="en-US" sz="2000" dirty="0">
                <a:solidFill>
                  <a:srgbClr val="494949"/>
                </a:solidFill>
              </a:rPr>
              <a:t>di</a:t>
            </a:r>
            <a:r>
              <a:rPr lang="en-US" sz="2000" b="1" dirty="0">
                <a:solidFill>
                  <a:srgbClr val="494949"/>
                </a:solidFill>
              </a:rPr>
              <a:t> due </a:t>
            </a:r>
            <a:r>
              <a:rPr lang="en-US" sz="2000" b="1" dirty="0" err="1">
                <a:solidFill>
                  <a:srgbClr val="494949"/>
                </a:solidFill>
              </a:rPr>
              <a:t>chilometri </a:t>
            </a:r>
            <a:r>
              <a:rPr lang="en-US" sz="2000" dirty="0">
                <a:solidFill>
                  <a:srgbClr val="494949"/>
                </a:solidFill>
              </a:rPr>
              <a:t>dall'hotel. La presenza dell'hotel </a:t>
            </a:r>
            <a:r>
              <a:rPr lang="en-US" sz="2000" b="1" dirty="0">
                <a:solidFill>
                  <a:srgbClr val="494949"/>
                </a:solidFill>
              </a:rPr>
              <a:t>sostiene l'economia locale </a:t>
            </a:r>
            <a:r>
              <a:rPr lang="en-US" sz="2000" dirty="0">
                <a:solidFill>
                  <a:srgbClr val="494949"/>
                </a:solidFill>
              </a:rPr>
              <a:t>e contribuisce alla </a:t>
            </a:r>
            <a:r>
              <a:rPr lang="en-US" sz="2000" b="1" dirty="0">
                <a:solidFill>
                  <a:srgbClr val="494949"/>
                </a:solidFill>
              </a:rPr>
              <a:t>vitalità del villaggio. </a:t>
            </a:r>
            <a:r>
              <a:rPr lang="en-US" sz="2000" dirty="0">
                <a:solidFill>
                  <a:srgbClr val="494949"/>
                </a:solidFill>
              </a:rPr>
              <a:t>La città vive principalmente di turismo. </a:t>
            </a:r>
          </a:p>
          <a:p>
            <a:pPr>
              <a:lnSpc>
                <a:spcPts val="2340"/>
              </a:lnSpc>
            </a:pPr>
            <a:endParaRPr lang="en-US" sz="2000" dirty="0">
              <a:solidFill>
                <a:srgbClr val="494949"/>
              </a:solidFill>
            </a:endParaRPr>
          </a:p>
          <a:p>
            <a:pPr>
              <a:lnSpc>
                <a:spcPts val="2340"/>
              </a:lnSpc>
            </a:pPr>
            <a:r>
              <a:rPr lang="en-US" sz="2000" dirty="0">
                <a:solidFill>
                  <a:srgbClr val="494949"/>
                </a:solidFill>
              </a:rPr>
              <a:t>È di importanza vitale per la comunità di </a:t>
            </a:r>
            <a:r>
              <a:rPr lang="en-US" sz="2000" dirty="0" err="1">
                <a:solidFill>
                  <a:srgbClr val="494949"/>
                </a:solidFill>
              </a:rPr>
              <a:t>Balderschwang</a:t>
            </a:r>
            <a:r>
              <a:rPr lang="en-US" sz="2000" dirty="0">
                <a:solidFill>
                  <a:srgbClr val="494949"/>
                </a:solidFill>
              </a:rPr>
              <a:t>. L'HUBERTUS, a conduzione familiare, estende le sue esperienze all'economia locale, offrendo agli ospiti l'opportunità di vivere il villaggio </a:t>
            </a:r>
            <a:r>
              <a:rPr lang="en-US" sz="2000" dirty="0" err="1">
                <a:solidFill>
                  <a:srgbClr val="494949"/>
                </a:solidFill>
              </a:rPr>
              <a:t>dell'Algovia</a:t>
            </a:r>
            <a:r>
              <a:rPr lang="en-US" sz="2000" dirty="0">
                <a:solidFill>
                  <a:srgbClr val="494949"/>
                </a:solidFill>
              </a:rPr>
              <a:t>, la natura, sia che si tratti di escursionismo, alpinismo o sport invernali. </a:t>
            </a:r>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631843" y="313338"/>
            <a:ext cx="518736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sz="3200" dirty="0" err="1"/>
              <a:t>Rivitalizzare </a:t>
            </a:r>
            <a:r>
              <a:rPr lang="en-US" sz="3200" dirty="0"/>
              <a:t>l'economia locale e aumentare l'attrattiva della destinazione</a:t>
            </a:r>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451865" y="1848551"/>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964792" y="1805688"/>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sp>
        <p:nvSpPr>
          <p:cNvPr id="6" name="Text Placeholder 2">
            <a:extLst>
              <a:ext uri="{FF2B5EF4-FFF2-40B4-BE49-F238E27FC236}">
                <a16:creationId xmlns:a16="http://schemas.microsoft.com/office/drawing/2014/main" id="{D46C2835-90DC-4A66-AC2A-793F7A063C1E}"/>
              </a:ext>
            </a:extLst>
          </p:cNvPr>
          <p:cNvSpPr txBox="1">
            <a:spLocks/>
          </p:cNvSpPr>
          <p:nvPr/>
        </p:nvSpPr>
        <p:spPr>
          <a:xfrm>
            <a:off x="615337" y="1548294"/>
            <a:ext cx="297556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Hubertus Mountain Refugio </a:t>
            </a:r>
            <a:r>
              <a:rPr lang="en-US" dirty="0" err="1"/>
              <a:t>Algovia</a:t>
            </a:r>
            <a:r>
              <a:rPr lang="en-US" dirty="0"/>
              <a:t>, Germania </a:t>
            </a:r>
          </a:p>
          <a:p>
            <a:endParaRPr lang="en-US" dirty="0"/>
          </a:p>
        </p:txBody>
      </p:sp>
      <p:pic>
        <p:nvPicPr>
          <p:cNvPr id="7" name="Picture 2" descr="a wooden building on the water next to some buildings at HUBERTUS Mountain Refugio Allgäu in Balderschwang">
            <a:extLst>
              <a:ext uri="{FF2B5EF4-FFF2-40B4-BE49-F238E27FC236}">
                <a16:creationId xmlns:a16="http://schemas.microsoft.com/office/drawing/2014/main" id="{DFF45901-E588-30D3-F7A5-4EC7CFAEF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18" y="3250385"/>
            <a:ext cx="4134704" cy="248613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C7E30FA6-E4C8-3EB0-9C86-C92907D80A7E}"/>
              </a:ext>
            </a:extLst>
          </p:cNvPr>
          <p:cNvSpPr/>
          <p:nvPr/>
        </p:nvSpPr>
        <p:spPr>
          <a:xfrm>
            <a:off x="3789145" y="4707005"/>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21">
            <a:extLst>
              <a:ext uri="{FF2B5EF4-FFF2-40B4-BE49-F238E27FC236}">
                <a16:creationId xmlns:a16="http://schemas.microsoft.com/office/drawing/2014/main" id="{338DCEC3-5F23-DB1E-25D6-70F2A3521F36}"/>
              </a:ext>
            </a:extLst>
          </p:cNvPr>
          <p:cNvSpPr/>
          <p:nvPr/>
        </p:nvSpPr>
        <p:spPr>
          <a:xfrm>
            <a:off x="3787261" y="469245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400" b="1" dirty="0">
                <a:solidFill>
                  <a:schemeClr val="bg1"/>
                </a:solidFill>
              </a:rPr>
              <a:t>Clicca per </a:t>
            </a:r>
            <a:r>
              <a:rPr lang="en-IE" sz="2400" b="1" dirty="0">
                <a:solidFill>
                  <a:schemeClr val="bg1"/>
                </a:solidFill>
                <a:hlinkClick r:id="rId6">
                  <a:extLst>
                    <a:ext uri="{A12FA001-AC4F-418D-AE19-62706E023703}">
                      <ahyp:hlinkClr xmlns:ahyp="http://schemas.microsoft.com/office/drawing/2018/hyperlinkcolor" val="tx"/>
                    </a:ext>
                  </a:extLst>
                </a:hlinkClick>
              </a:rPr>
              <a:t>visitare</a:t>
            </a:r>
            <a:endParaRPr lang="en-IE" sz="2400" b="1" dirty="0">
              <a:solidFill>
                <a:schemeClr val="bg1"/>
              </a:solidFill>
            </a:endParaRPr>
          </a:p>
        </p:txBody>
      </p:sp>
    </p:spTree>
    <p:extLst>
      <p:ext uri="{BB962C8B-B14F-4D97-AF65-F5344CB8AC3E}">
        <p14:creationId xmlns:p14="http://schemas.microsoft.com/office/powerpoint/2010/main" val="145816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78DA0-30B7-6170-70FF-86CBC9D76C6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968C80B8-4F33-9BEE-A512-56FD8101DD80}"/>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864480F3-F80F-B854-2735-1B8EF3603013}"/>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6A646C48-67A9-3A5C-2C31-B969C9101048}"/>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978D17-93E6-A02B-5947-8AF3CC7A13B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2" name="TextBox 1">
            <a:extLst>
              <a:ext uri="{FF2B5EF4-FFF2-40B4-BE49-F238E27FC236}">
                <a16:creationId xmlns:a16="http://schemas.microsoft.com/office/drawing/2014/main" id="{359A3AF6-4F0D-51D9-E246-46EA89925FC9}"/>
              </a:ext>
            </a:extLst>
          </p:cNvPr>
          <p:cNvSpPr txBox="1"/>
          <p:nvPr/>
        </p:nvSpPr>
        <p:spPr>
          <a:xfrm>
            <a:off x="2576242" y="1273473"/>
            <a:ext cx="8701358" cy="5724644"/>
          </a:xfrm>
          <a:prstGeom prst="rect">
            <a:avLst/>
          </a:prstGeom>
          <a:noFill/>
        </p:spPr>
        <p:txBody>
          <a:bodyPr wrap="square">
            <a:spAutoFit/>
          </a:bodyPr>
          <a:lstStyle/>
          <a:p>
            <a:pPr marL="457200" indent="-457200">
              <a:buClr>
                <a:srgbClr val="EC7C69"/>
              </a:buClr>
              <a:buFont typeface="+mj-lt"/>
              <a:buAutoNum type="arabicPeriod"/>
            </a:pPr>
            <a:r>
              <a:rPr lang="en-IE" sz="2000" b="1" dirty="0">
                <a:solidFill>
                  <a:srgbClr val="EC7C69"/>
                </a:solidFill>
              </a:rPr>
              <a:t>Definisci il tuo modello di business: </a:t>
            </a:r>
            <a:r>
              <a:rPr lang="en-IE" sz="2000" dirty="0">
                <a:solidFill>
                  <a:srgbClr val="494949"/>
                </a:solidFill>
              </a:rPr>
              <a:t>decidi se sarà un'attività gestita dal proprietario, un </a:t>
            </a:r>
            <a:r>
              <a:rPr lang="en-IE" sz="2000" dirty="0" err="1">
                <a:solidFill>
                  <a:srgbClr val="494949"/>
                </a:solidFill>
              </a:rPr>
              <a:t>agriturismo</a:t>
            </a:r>
            <a:r>
              <a:rPr lang="en-IE" sz="2000" dirty="0">
                <a:solidFill>
                  <a:srgbClr val="494949"/>
                </a:solidFill>
              </a:rPr>
              <a:t>, un'attività stagionale o un eco-rifugio. </a:t>
            </a:r>
            <a:r>
              <a:rPr lang="en-IE" sz="2000" b="1" dirty="0">
                <a:solidFill>
                  <a:srgbClr val="494949"/>
                </a:solidFill>
              </a:rPr>
              <a:t>Il tuo modello influisce sui costi, </a:t>
            </a:r>
            <a:r>
              <a:rPr lang="en-IE" sz="2000" dirty="0">
                <a:solidFill>
                  <a:srgbClr val="494949"/>
                </a:solidFill>
              </a:rPr>
              <a:t>ad esempio sulla scelta del sito, sull'entità dell'investimento, sulle esigenze legali e sulla strategia di marketing. </a:t>
            </a:r>
          </a:p>
          <a:p>
            <a:pPr marL="457200" indent="-457200">
              <a:buClr>
                <a:srgbClr val="EC7C69"/>
              </a:buClr>
              <a:buFont typeface="+mj-lt"/>
              <a:buAutoNum type="arabicPeriod"/>
            </a:pPr>
            <a:endParaRPr lang="en-IE" sz="2000" dirty="0">
              <a:solidFill>
                <a:srgbClr val="494949"/>
              </a:solidFill>
            </a:endParaRPr>
          </a:p>
          <a:p>
            <a:pPr marL="457200" indent="-457200">
              <a:buClr>
                <a:srgbClr val="EC7C69"/>
              </a:buClr>
              <a:buFont typeface="+mj-lt"/>
              <a:buAutoNum type="arabicPeriod"/>
            </a:pPr>
            <a:r>
              <a:rPr lang="en-IE" sz="2000" b="1" dirty="0">
                <a:solidFill>
                  <a:srgbClr val="EC7C69"/>
                </a:solidFill>
              </a:rPr>
              <a:t>Comprendi che stai creando un'attività turistica commerciale: </a:t>
            </a:r>
            <a:r>
              <a:rPr lang="en-IE" sz="2000" dirty="0">
                <a:solidFill>
                  <a:srgbClr val="494949"/>
                </a:solidFill>
              </a:rPr>
              <a:t>non dare per scontato che si tratti "solo di campeggio" o di un uso part-time: le autorità lo considerano uno sviluppo commerciale.</a:t>
            </a:r>
          </a:p>
          <a:p>
            <a:pPr marL="457200" indent="-457200">
              <a:buClr>
                <a:srgbClr val="EC7C69"/>
              </a:buClr>
              <a:buFont typeface="+mj-lt"/>
              <a:buAutoNum type="arabicPeriod"/>
            </a:pPr>
            <a:endParaRPr lang="en-IE" sz="2000" dirty="0">
              <a:solidFill>
                <a:srgbClr val="494949"/>
              </a:solidFill>
            </a:endParaRPr>
          </a:p>
          <a:p>
            <a:pPr marL="457200" indent="-457200">
              <a:buClr>
                <a:srgbClr val="EC7C69"/>
              </a:buClr>
              <a:buFont typeface="+mj-lt"/>
              <a:buAutoNum type="arabicPeriod"/>
            </a:pPr>
            <a:r>
              <a:rPr lang="en-IE" sz="2000" b="1" dirty="0">
                <a:solidFill>
                  <a:srgbClr val="EC7C69"/>
                </a:solidFill>
              </a:rPr>
              <a:t>Verifica </a:t>
            </a:r>
            <a:r>
              <a:rPr lang="en-US" sz="2000" b="1" dirty="0">
                <a:solidFill>
                  <a:srgbClr val="EC7C69"/>
                </a:solidFill>
              </a:rPr>
              <a:t>la zonizzazione e l'idoneità </a:t>
            </a:r>
            <a:r>
              <a:rPr lang="en-US" sz="2000" b="1" dirty="0">
                <a:solidFill>
                  <a:srgbClr val="494949"/>
                </a:solidFill>
              </a:rPr>
              <a:t>(su quale terreno puoi costruire): </a:t>
            </a:r>
            <a:r>
              <a:rPr lang="en-US" sz="2000" dirty="0">
                <a:solidFill>
                  <a:srgbClr val="494949"/>
                </a:solidFill>
              </a:rPr>
              <a:t>la conformità legale, il terreno e l'ATA devono essere in linea con le leggi di zonizzazione per l'uso ricettivo, la zonizzazione turistica, il controllo degli edifici e la designazione per uso turistico. L'acquisto di terreni agricoli senza un'adeguata riqualificazione può ritardare significativamente, aumentare i costi o bloccare lo sviluppo.</a:t>
            </a:r>
          </a:p>
          <a:p>
            <a:pPr>
              <a:buClr>
                <a:srgbClr val="EC7C69"/>
              </a:buClr>
            </a:pPr>
            <a:r>
              <a:rPr lang="en-IE" sz="2000" dirty="0">
                <a:solidFill>
                  <a:srgbClr val="494949"/>
                </a:solidFill>
              </a:rPr>
              <a:t> </a:t>
            </a:r>
          </a:p>
          <a:p>
            <a:pPr marL="457200" indent="-457200">
              <a:buClr>
                <a:srgbClr val="EC7C69"/>
              </a:buClr>
              <a:buFont typeface="+mj-lt"/>
              <a:buAutoNum type="arabicPeriod"/>
            </a:pPr>
            <a:endParaRPr lang="en-IE" sz="2000" b="1" dirty="0">
              <a:solidFill>
                <a:srgbClr val="494949"/>
              </a:solidFill>
            </a:endParaRPr>
          </a:p>
          <a:p>
            <a:pPr marL="457200" indent="-457200">
              <a:buClr>
                <a:srgbClr val="EC7C69"/>
              </a:buClr>
              <a:buFont typeface="+mj-lt"/>
              <a:buAutoNum type="arabicPeriod"/>
            </a:pPr>
            <a:endParaRPr lang="en-US" sz="2000" dirty="0">
              <a:solidFill>
                <a:srgbClr val="494949"/>
              </a:solidFill>
            </a:endParaRPr>
          </a:p>
        </p:txBody>
      </p:sp>
      <p:pic>
        <p:nvPicPr>
          <p:cNvPr id="14" name="Picture 13">
            <a:extLst>
              <a:ext uri="{FF2B5EF4-FFF2-40B4-BE49-F238E27FC236}">
                <a16:creationId xmlns:a16="http://schemas.microsoft.com/office/drawing/2014/main" id="{160FF025-D682-25A7-9F1F-DDA34EC455F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0A46FCA9-D456-1762-4FB3-287FB3127F6E}"/>
              </a:ext>
            </a:extLst>
          </p:cNvPr>
          <p:cNvSpPr txBox="1">
            <a:spLocks/>
          </p:cNvSpPr>
          <p:nvPr/>
        </p:nvSpPr>
        <p:spPr>
          <a:xfrm>
            <a:off x="2576242" y="149383"/>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Panoramica e considerazioni chiave sui costi nella creazione di</a:t>
            </a:r>
          </a:p>
          <a:p>
            <a:pPr>
              <a:lnSpc>
                <a:spcPts val="2900"/>
              </a:lnSpc>
            </a:pPr>
            <a:endParaRPr lang="en-US" dirty="0"/>
          </a:p>
        </p:txBody>
      </p:sp>
      <p:sp>
        <p:nvSpPr>
          <p:cNvPr id="6" name="Text Placeholder 3">
            <a:extLst>
              <a:ext uri="{FF2B5EF4-FFF2-40B4-BE49-F238E27FC236}">
                <a16:creationId xmlns:a16="http://schemas.microsoft.com/office/drawing/2014/main" id="{16FB1D71-1B99-8395-EC67-ADF82A213BA6}"/>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strutture ricettive turistiche alternative </a:t>
            </a:r>
          </a:p>
        </p:txBody>
      </p:sp>
    </p:spTree>
    <p:extLst>
      <p:ext uri="{BB962C8B-B14F-4D97-AF65-F5344CB8AC3E}">
        <p14:creationId xmlns:p14="http://schemas.microsoft.com/office/powerpoint/2010/main" val="8507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923697"/>
            <a:ext cx="4561589" cy="689519"/>
          </a:xfrm>
        </p:spPr>
        <p:txBody>
          <a:bodyPr anchor="t"/>
          <a:lstStyle/>
          <a:p>
            <a:pPr>
              <a:lnSpc>
                <a:spcPts val="2240"/>
              </a:lnSpc>
            </a:pPr>
            <a:r>
              <a:rPr lang="en-US" sz="2800" b="1" kern="1200" dirty="0">
                <a:solidFill>
                  <a:srgbClr val="EC7C69"/>
                </a:solidFill>
                <a:latin typeface="+mn-lt"/>
                <a:ea typeface="+mn-ea"/>
                <a:cs typeface="+mn-cs"/>
              </a:rPr>
              <a:t>Per iniziare </a:t>
            </a:r>
            <a:r>
              <a:rPr lang="en-US" sz="2800" kern="1200" dirty="0">
                <a:solidFill>
                  <a:srgbClr val="EC7C69"/>
                </a:solidFill>
                <a:latin typeface="+mn-lt"/>
                <a:ea typeface="+mn-ea"/>
                <a:cs typeface="+mn-cs"/>
              </a:rPr>
              <a:t>– Gettare le basi finanziarie della tua attività e del tuo mercato</a:t>
            </a:r>
          </a:p>
          <a:p>
            <a:pPr>
              <a:lnSpc>
                <a:spcPts val="2240"/>
              </a:lnSpc>
            </a:pPr>
            <a:endParaRPr lang="en-US" sz="2800"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lnSpc>
                <a:spcPts val="2180"/>
              </a:lnSpc>
            </a:pPr>
            <a:r>
              <a:rPr lang="en-US" sz="2000" dirty="0"/>
              <a:t>Prima di gettare le fondamenta nel terreno, è necessario costruire solide basi nel proprio modello di business. </a:t>
            </a:r>
            <a:r>
              <a:rPr lang="en-US" sz="2000" b="0" dirty="0"/>
              <a:t>Questa parte introduce al mondo degli alloggi turistici alternativi e aiuta a prendere le decisioni iniziali essenziali: che </a:t>
            </a:r>
            <a:r>
              <a:rPr lang="en-US" sz="2000" dirty="0"/>
              <a:t>tipo di soggiorno si desidera offrire</a:t>
            </a:r>
            <a:r>
              <a:rPr lang="en-US" sz="2000" b="0" dirty="0"/>
              <a:t>, quanto si </a:t>
            </a:r>
            <a:r>
              <a:rPr lang="en-US" sz="2000" dirty="0"/>
              <a:t>può investire </a:t>
            </a:r>
            <a:r>
              <a:rPr lang="en-US" sz="2000" b="0" dirty="0"/>
              <a:t>e chi </a:t>
            </a:r>
            <a:r>
              <a:rPr lang="en-US" sz="2000" dirty="0"/>
              <a:t>sono gli ospiti ideali. </a:t>
            </a:r>
          </a:p>
          <a:p>
            <a:pPr marL="0" indent="0">
              <a:lnSpc>
                <a:spcPts val="2180"/>
              </a:lnSpc>
            </a:pPr>
            <a:endParaRPr lang="en-US" sz="2000" b="0" dirty="0"/>
          </a:p>
          <a:p>
            <a:pPr marL="0" indent="0">
              <a:lnSpc>
                <a:spcPts val="2180"/>
              </a:lnSpc>
            </a:pPr>
            <a:r>
              <a:rPr lang="en-US" sz="2000" b="0" dirty="0"/>
              <a:t>Che tu stia sognando un glamping pod nella foresta o un fienile storico ristrutturato, il successo inizia con la comprensione delle </a:t>
            </a:r>
            <a:r>
              <a:rPr lang="en-US" sz="2000" dirty="0"/>
              <a:t>aspettative specifiche del tuo mercato di riferimento e l'allineamento della tua offerta </a:t>
            </a:r>
            <a:r>
              <a:rPr lang="en-US" sz="2000" b="0" dirty="0"/>
              <a:t>con ciò che le persone sono disposte a pagare. Imparerai anche come definire </a:t>
            </a:r>
            <a:r>
              <a:rPr lang="en-US" sz="2000" dirty="0"/>
              <a:t>un budget, scalare in modo intelligente e scegliere un modello di business </a:t>
            </a:r>
            <a:r>
              <a:rPr lang="en-US" sz="2000" b="0" dirty="0"/>
              <a:t>che mantenga le tue operazioni finanziariamente e ambientalmente sostenibili fin dal primo giorno.</a:t>
            </a:r>
          </a:p>
          <a:p>
            <a:pPr marL="0" indent="0">
              <a:lnSpc>
                <a:spcPts val="2180"/>
              </a:lnSpc>
            </a:pPr>
            <a:endParaRPr lang="en-US" sz="2000" b="0" dirty="0"/>
          </a:p>
          <a:p>
            <a:pPr marL="0" indent="0">
              <a:lnSpc>
                <a:spcPts val="2180"/>
              </a:lnSpc>
            </a:pPr>
            <a:endParaRPr lang="en-US" sz="20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8737" y="2913675"/>
            <a:ext cx="4472729" cy="570200"/>
          </a:xfrm>
        </p:spPr>
        <p:txBody>
          <a:bodyPr anchor="t"/>
          <a:lstStyle/>
          <a:p>
            <a:pPr marL="342900" indent="-342900">
              <a:buFont typeface="Arial" panose="020B0604020202020204" pitchFamily="34" charset="0"/>
              <a:buChar char="•"/>
            </a:pPr>
            <a:r>
              <a:rPr lang="en-US" sz="2200" dirty="0">
                <a:solidFill>
                  <a:srgbClr val="414141"/>
                </a:solidFill>
              </a:rPr>
              <a:t>Identifica i diversi tipi di alloggi turistici alternativi e comprendi </a:t>
            </a:r>
            <a:r>
              <a:rPr lang="en-US" sz="2200" b="1" dirty="0">
                <a:solidFill>
                  <a:srgbClr val="414141"/>
                </a:solidFill>
              </a:rPr>
              <a:t>cosa li distingue dai modelli tradizionali.</a:t>
            </a:r>
          </a:p>
          <a:p>
            <a:pPr marL="342900" indent="-342900">
              <a:buFont typeface="Arial" panose="020B0604020202020204" pitchFamily="34" charset="0"/>
              <a:buChar char="•"/>
            </a:pPr>
            <a:endParaRPr lang="en-US" sz="2200" b="1" dirty="0">
              <a:solidFill>
                <a:srgbClr val="414141"/>
              </a:solidFill>
            </a:endParaRPr>
          </a:p>
          <a:p>
            <a:pPr marL="342900" indent="-342900">
              <a:buFont typeface="Arial" panose="020B0604020202020204" pitchFamily="34" charset="0"/>
              <a:buChar char="•"/>
            </a:pPr>
            <a:r>
              <a:rPr lang="en-US" sz="2200" b="1" dirty="0">
                <a:solidFill>
                  <a:srgbClr val="414141"/>
                </a:solidFill>
              </a:rPr>
              <a:t>Definisci i tuoi limiti finanziari</a:t>
            </a:r>
            <a:r>
              <a:rPr lang="en-US" sz="2200" dirty="0">
                <a:solidFill>
                  <a:srgbClr val="414141"/>
                </a:solidFill>
              </a:rPr>
              <a:t>, il budget di avvio e il modello di business preferito (ad esempio, imprenditore individuale, società di persone, società a responsabilità limitata).</a:t>
            </a:r>
          </a:p>
          <a:p>
            <a:pPr marL="342900" indent="-342900">
              <a:buFont typeface="Arial" panose="020B0604020202020204" pitchFamily="34" charset="0"/>
              <a:buChar char="•"/>
            </a:pP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2800" b="1" dirty="0"/>
              <a:t>Modulo 6 (Parte 1) Panoramica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sp>
        <p:nvSpPr>
          <p:cNvPr id="18" name="TextBox 17">
            <a:extLst>
              <a:ext uri="{FF2B5EF4-FFF2-40B4-BE49-F238E27FC236}">
                <a16:creationId xmlns:a16="http://schemas.microsoft.com/office/drawing/2014/main" id="{9B61029F-166A-BF4A-2B28-52ED1C3CA449}"/>
              </a:ext>
            </a:extLst>
          </p:cNvPr>
          <p:cNvSpPr txBox="1"/>
          <p:nvPr/>
        </p:nvSpPr>
        <p:spPr>
          <a:xfrm>
            <a:off x="7444170" y="451359"/>
            <a:ext cx="3523130" cy="523220"/>
          </a:xfrm>
          <a:prstGeom prst="rect">
            <a:avLst/>
          </a:prstGeom>
          <a:noFill/>
        </p:spPr>
        <p:txBody>
          <a:bodyPr wrap="square" rtlCol="0">
            <a:spAutoFit/>
          </a:bodyPr>
          <a:lstStyle/>
          <a:p>
            <a:r>
              <a:rPr lang="en-IE" sz="2800" b="1" dirty="0">
                <a:solidFill>
                  <a:srgbClr val="459597"/>
                </a:solidFill>
              </a:rPr>
              <a:t>Risultati di apprendimento</a:t>
            </a:r>
          </a:p>
        </p:txBody>
      </p:sp>
      <p:sp>
        <p:nvSpPr>
          <p:cNvPr id="20" name="TextBox 19">
            <a:extLst>
              <a:ext uri="{FF2B5EF4-FFF2-40B4-BE49-F238E27FC236}">
                <a16:creationId xmlns:a16="http://schemas.microsoft.com/office/drawing/2014/main" id="{7A883677-0E96-F934-6583-BEDD0FE46558}"/>
              </a:ext>
            </a:extLst>
          </p:cNvPr>
          <p:cNvSpPr txBox="1"/>
          <p:nvPr/>
        </p:nvSpPr>
        <p:spPr>
          <a:xfrm>
            <a:off x="180637" y="6464605"/>
            <a:ext cx="7457765" cy="338554"/>
          </a:xfrm>
          <a:prstGeom prst="rect">
            <a:avLst/>
          </a:prstGeom>
          <a:noFill/>
        </p:spPr>
        <p:txBody>
          <a:bodyPr wrap="square" rtlCol="0">
            <a:spAutoFit/>
          </a:bodyPr>
          <a:lstStyle/>
          <a:p>
            <a:r>
              <a:rPr lang="en-IE" sz="1600" b="1" dirty="0">
                <a:solidFill>
                  <a:srgbClr val="494949"/>
                </a:solidFill>
              </a:rPr>
              <a:t>Fonte: </a:t>
            </a:r>
            <a:r>
              <a:rPr lang="en-US" sz="1600" dirty="0">
                <a:solidFill>
                  <a:srgbClr val="494949"/>
                </a:solidFill>
                <a:hlinkClick r:id="rId2">
                  <a:extLst>
                    <a:ext uri="{A12FA001-AC4F-418D-AE19-62706E023703}">
                      <ahyp:hlinkClr xmlns:ahyp="http://schemas.microsoft.com/office/drawing/2018/hyperlinkcolor" val="tx"/>
                    </a:ext>
                  </a:extLst>
                </a:hlinkClick>
              </a:rPr>
              <a:t>Avviare un'attività di glamping: consigli e approfondimenti per un inizio di successo</a:t>
            </a:r>
            <a:endParaRPr lang="en-IE" sz="1600" dirty="0">
              <a:solidFill>
                <a:srgbClr val="494949"/>
              </a:solidFill>
            </a:endParaRP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73E5-90BF-FF38-087C-F4A3EF73D5B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F9735950-9530-2FE5-88D2-285734DFB607}"/>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D4394EA9-E895-0365-EFFF-EC5DD8134590}"/>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F6EC462-1111-7441-DE48-702592E8BA81}"/>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9C17B57-7B89-55E6-15BA-76C05FEB9BB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2" name="TextBox 1">
            <a:extLst>
              <a:ext uri="{FF2B5EF4-FFF2-40B4-BE49-F238E27FC236}">
                <a16:creationId xmlns:a16="http://schemas.microsoft.com/office/drawing/2014/main" id="{6F1C5B04-92A4-010C-FDA7-D656DDF83B9A}"/>
              </a:ext>
            </a:extLst>
          </p:cNvPr>
          <p:cNvSpPr txBox="1"/>
          <p:nvPr/>
        </p:nvSpPr>
        <p:spPr>
          <a:xfrm>
            <a:off x="2576242" y="1273473"/>
            <a:ext cx="8544192" cy="6309420"/>
          </a:xfrm>
          <a:prstGeom prst="rect">
            <a:avLst/>
          </a:prstGeom>
          <a:noFill/>
        </p:spPr>
        <p:txBody>
          <a:bodyPr wrap="square">
            <a:spAutoFit/>
          </a:bodyPr>
          <a:lstStyle/>
          <a:p>
            <a:pPr marL="457200" indent="-457200">
              <a:buClr>
                <a:srgbClr val="EC7C69"/>
              </a:buClr>
              <a:buFont typeface="+mj-lt"/>
              <a:buAutoNum type="arabicPeriod" startAt="4"/>
            </a:pPr>
            <a:r>
              <a:rPr lang="en-US" sz="2400" b="1" dirty="0">
                <a:solidFill>
                  <a:srgbClr val="EC7C69"/>
                </a:solidFill>
              </a:rPr>
              <a:t>Permesso di costruire </a:t>
            </a:r>
            <a:r>
              <a:rPr lang="en-IE" sz="2400" b="1" dirty="0">
                <a:solidFill>
                  <a:srgbClr val="EC7C69"/>
                </a:solidFill>
              </a:rPr>
              <a:t>e restrizioni allo sviluppo </a:t>
            </a:r>
            <a:r>
              <a:rPr lang="en-US" sz="2400" b="1" dirty="0">
                <a:solidFill>
                  <a:srgbClr val="494949"/>
                </a:solidFill>
              </a:rPr>
              <a:t>(cosa è consentito costruire)</a:t>
            </a:r>
            <a:r>
              <a:rPr lang="en-US" sz="2400" dirty="0">
                <a:solidFill>
                  <a:srgbClr val="494949"/>
                </a:solidFill>
              </a:rPr>
              <a:t>: ottenere il permesso di costruire è un passo fondamentale prima di poter avviare qualsiasi progetto di sviluppo. </a:t>
            </a:r>
            <a:r>
              <a:rPr lang="en-IE" sz="2400" dirty="0">
                <a:solidFill>
                  <a:srgbClr val="494949"/>
                </a:solidFill>
              </a:rPr>
              <a:t>Prima dell'acquisto o della locazione, è necessario informarsi sulle leggi locali in materia di zonizzazione, sulle strategie di turismo rurale, sulle protezioni Natura 2000 e sui piani di sviluppo. </a:t>
            </a:r>
          </a:p>
          <a:p>
            <a:pPr marL="457200" indent="-457200">
              <a:buClr>
                <a:srgbClr val="EC7C69"/>
              </a:buClr>
              <a:buFont typeface="+mj-lt"/>
              <a:buAutoNum type="arabicPeriod" startAt="4"/>
            </a:pPr>
            <a:endParaRPr lang="en-IE" sz="2400" dirty="0">
              <a:solidFill>
                <a:srgbClr val="494949"/>
              </a:solidFill>
            </a:endParaRPr>
          </a:p>
          <a:p>
            <a:pPr marL="457200" indent="-457200">
              <a:buClr>
                <a:srgbClr val="EC7C69"/>
              </a:buClr>
              <a:buFont typeface="+mj-lt"/>
              <a:buAutoNum type="arabicPeriod" startAt="4"/>
            </a:pPr>
            <a:r>
              <a:rPr lang="en-IE" sz="2400" b="1" dirty="0">
                <a:solidFill>
                  <a:srgbClr val="EC7C69"/>
                </a:solidFill>
              </a:rPr>
              <a:t>Selezione del terreno: </a:t>
            </a:r>
            <a:r>
              <a:rPr lang="en-IE" sz="2400" dirty="0">
                <a:solidFill>
                  <a:srgbClr val="494949"/>
                </a:solidFill>
              </a:rPr>
              <a:t>assicurarsi un terreno adatto allo sviluppo turistico può comportare un </a:t>
            </a:r>
            <a:r>
              <a:rPr lang="en-IE" sz="2400" b="1" dirty="0">
                <a:solidFill>
                  <a:srgbClr val="494949"/>
                </a:solidFill>
              </a:rPr>
              <a:t>investimento iniziale significativo. </a:t>
            </a:r>
            <a:r>
              <a:rPr lang="en-IE" sz="2400" dirty="0">
                <a:solidFill>
                  <a:srgbClr val="494949"/>
                </a:solidFill>
              </a:rPr>
              <a:t>Ciò include il prezzo di acquisto del terreno, i potenziali costi associati alla riqualificazione (se il terreno non è già destinato al turismo o ad uso misto) e il costo della preparazione del sito. </a:t>
            </a:r>
          </a:p>
          <a:p>
            <a:pPr marL="457200" indent="-457200">
              <a:buClr>
                <a:srgbClr val="EC7C69"/>
              </a:buClr>
              <a:buFont typeface="+mj-lt"/>
              <a:buAutoNum type="arabicPeriod" startAt="4"/>
            </a:pPr>
            <a:endParaRPr lang="en-IE" sz="2400" dirty="0">
              <a:solidFill>
                <a:srgbClr val="494949"/>
              </a:solidFill>
            </a:endParaRPr>
          </a:p>
          <a:p>
            <a:pPr lvl="1">
              <a:buClr>
                <a:srgbClr val="EC7C69"/>
              </a:buClr>
            </a:pPr>
            <a:r>
              <a:rPr lang="en-IE" sz="2400" i="1" dirty="0">
                <a:solidFill>
                  <a:srgbClr val="494949"/>
                </a:solidFill>
              </a:rPr>
              <a:t>È in linea con le esigenze e le aspettative del vostro mercato di riferimento, ad esempio il benessere, l'ecoturismo o le coppie romantiche? </a:t>
            </a:r>
          </a:p>
          <a:p>
            <a:pPr marL="457200" indent="-457200">
              <a:buClr>
                <a:srgbClr val="EC7C69"/>
              </a:buClr>
              <a:buFont typeface="+mj-lt"/>
              <a:buAutoNum type="arabicPeriod" startAt="4"/>
            </a:pPr>
            <a:endParaRPr lang="en-IE" sz="2400" dirty="0">
              <a:solidFill>
                <a:srgbClr val="494949"/>
              </a:solidFill>
            </a:endParaRPr>
          </a:p>
          <a:p>
            <a:pPr marL="457200" indent="-457200">
              <a:buClr>
                <a:srgbClr val="EC7C69"/>
              </a:buClr>
              <a:buFont typeface="+mj-lt"/>
              <a:buAutoNum type="arabicPeriod" startAt="4"/>
            </a:pPr>
            <a:endParaRPr lang="en-IE" sz="2200" b="1" dirty="0">
              <a:solidFill>
                <a:srgbClr val="494949"/>
              </a:solidFill>
            </a:endParaRPr>
          </a:p>
          <a:p>
            <a:pPr marL="457200" indent="-457200">
              <a:buClr>
                <a:srgbClr val="EC7C69"/>
              </a:buClr>
              <a:buFont typeface="+mj-lt"/>
              <a:buAutoNum type="arabicPeriod" startAt="4"/>
            </a:pPr>
            <a:endParaRPr lang="en-US" sz="2200" dirty="0">
              <a:solidFill>
                <a:srgbClr val="494949"/>
              </a:solidFill>
            </a:endParaRPr>
          </a:p>
        </p:txBody>
      </p:sp>
      <p:pic>
        <p:nvPicPr>
          <p:cNvPr id="14" name="Picture 13">
            <a:extLst>
              <a:ext uri="{FF2B5EF4-FFF2-40B4-BE49-F238E27FC236}">
                <a16:creationId xmlns:a16="http://schemas.microsoft.com/office/drawing/2014/main" id="{11B44A39-4A3F-678C-A521-C92BFCBF633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AF0ABD27-AA7E-9029-6D4D-A8F326DA5125}"/>
              </a:ext>
            </a:extLst>
          </p:cNvPr>
          <p:cNvSpPr txBox="1">
            <a:spLocks/>
          </p:cNvSpPr>
          <p:nvPr/>
        </p:nvSpPr>
        <p:spPr>
          <a:xfrm>
            <a:off x="2576242" y="149383"/>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Panoramica e considerazioni chiave sui costi nella creazione di</a:t>
            </a:r>
          </a:p>
          <a:p>
            <a:pPr>
              <a:lnSpc>
                <a:spcPts val="2900"/>
              </a:lnSpc>
            </a:pPr>
            <a:endParaRPr lang="en-US" dirty="0"/>
          </a:p>
        </p:txBody>
      </p:sp>
      <p:sp>
        <p:nvSpPr>
          <p:cNvPr id="6" name="Text Placeholder 3">
            <a:extLst>
              <a:ext uri="{FF2B5EF4-FFF2-40B4-BE49-F238E27FC236}">
                <a16:creationId xmlns:a16="http://schemas.microsoft.com/office/drawing/2014/main" id="{3A7E7557-8792-4C22-86E7-E16B4B71652C}"/>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strutture ricettive turistiche alternative </a:t>
            </a:r>
          </a:p>
        </p:txBody>
      </p:sp>
    </p:spTree>
    <p:extLst>
      <p:ext uri="{BB962C8B-B14F-4D97-AF65-F5344CB8AC3E}">
        <p14:creationId xmlns:p14="http://schemas.microsoft.com/office/powerpoint/2010/main" val="4281961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46E32-B0CD-61C9-74DE-EF0D4867B39B}"/>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6A3A22B0-16CD-3F43-CD38-7E46776A8FBC}"/>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E53BA4F2-06B8-E8FE-A4FA-05634D187FBD}"/>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447157C-A1C2-2B2F-0B16-87DAB00E18CA}"/>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9AA9755-A16B-C39A-8A14-5AAC30BB73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
        <p:nvSpPr>
          <p:cNvPr id="2" name="TextBox 1">
            <a:extLst>
              <a:ext uri="{FF2B5EF4-FFF2-40B4-BE49-F238E27FC236}">
                <a16:creationId xmlns:a16="http://schemas.microsoft.com/office/drawing/2014/main" id="{D8F91E6B-7272-3269-0175-2E918B44D1BF}"/>
              </a:ext>
            </a:extLst>
          </p:cNvPr>
          <p:cNvSpPr txBox="1"/>
          <p:nvPr/>
        </p:nvSpPr>
        <p:spPr>
          <a:xfrm>
            <a:off x="2576242" y="1273473"/>
            <a:ext cx="8544192" cy="6278642"/>
          </a:xfrm>
          <a:prstGeom prst="rect">
            <a:avLst/>
          </a:prstGeom>
          <a:noFill/>
        </p:spPr>
        <p:txBody>
          <a:bodyPr wrap="square">
            <a:spAutoFit/>
          </a:bodyPr>
          <a:lstStyle/>
          <a:p>
            <a:pPr marL="457200" indent="-457200">
              <a:buClr>
                <a:srgbClr val="EC7C69"/>
              </a:buClr>
              <a:buFont typeface="+mj-lt"/>
              <a:buAutoNum type="arabicPeriod" startAt="6"/>
            </a:pPr>
            <a:r>
              <a:rPr lang="en-IE" sz="2400" b="1" dirty="0">
                <a:solidFill>
                  <a:srgbClr val="EC7C69"/>
                </a:solidFill>
              </a:rPr>
              <a:t>Infrastrutture e preparazione del sito </a:t>
            </a:r>
            <a:r>
              <a:rPr lang="en-IE" sz="2400" b="1" dirty="0">
                <a:solidFill>
                  <a:srgbClr val="494949"/>
                </a:solidFill>
              </a:rPr>
              <a:t>(come gli ospiti potranno raggiungervi e quali servizi sono disponibili): </a:t>
            </a:r>
            <a:r>
              <a:rPr lang="en-IE" sz="2400" dirty="0">
                <a:solidFill>
                  <a:srgbClr val="494949"/>
                </a:solidFill>
              </a:rPr>
              <a:t>anche se il terreno è conveniente, adeguarlo agli standard richiesti per l'ospitalità può essere costoso. Potrebbero essere necessarie infrastrutture di base, come strade di accesso, allacciamenti elettrici, idrici e fognari, e questi costi a volte possono superare il prezzo iniziale di acquisto del terreno. I terreni remoti e rurali spesso non dispongono di tali servizi infrastrutturali.</a:t>
            </a:r>
          </a:p>
          <a:p>
            <a:pPr marL="457200" indent="-457200">
              <a:buClr>
                <a:srgbClr val="EC7C69"/>
              </a:buClr>
              <a:buFont typeface="+mj-lt"/>
              <a:buAutoNum type="arabicPeriod" startAt="6"/>
            </a:pPr>
            <a:endParaRPr lang="en-IE" sz="2400" dirty="0">
              <a:solidFill>
                <a:srgbClr val="494949"/>
              </a:solidFill>
            </a:endParaRPr>
          </a:p>
          <a:p>
            <a:pPr marL="457200" indent="-457200">
              <a:buClr>
                <a:srgbClr val="EC7C69"/>
              </a:buClr>
              <a:buFont typeface="+mj-lt"/>
              <a:buAutoNum type="arabicPeriod" startAt="6"/>
            </a:pPr>
            <a:r>
              <a:rPr lang="en-IE" sz="2400" b="1" dirty="0">
                <a:solidFill>
                  <a:srgbClr val="EC7C69"/>
                </a:solidFill>
              </a:rPr>
              <a:t>La pianificazione finanziaria </a:t>
            </a:r>
            <a:r>
              <a:rPr lang="en-IE" sz="2400" b="1" dirty="0">
                <a:solidFill>
                  <a:srgbClr val="494949"/>
                </a:solidFill>
              </a:rPr>
              <a:t>è inutile senza un budget</a:t>
            </a:r>
            <a:r>
              <a:rPr lang="en-IE" sz="2400" dirty="0">
                <a:solidFill>
                  <a:srgbClr val="494949"/>
                </a:solidFill>
              </a:rPr>
              <a:t>. Registra ogni costo e crea un budget realistico per aiutarti a determinare se il tuo piano è fattibile e dove potresti aver bisogno di finanziamenti o sovvenzioni. Ad esempio, quando si acquista un terreno adatto, il costo varierà a seconda del tipo di terreno, dell'ubicazione e di altri costi come le spese legali, le spese di progettazione e i costi di costruzione. </a:t>
            </a:r>
          </a:p>
          <a:p>
            <a:pPr marL="457200" indent="-457200">
              <a:buClr>
                <a:srgbClr val="EC7C69"/>
              </a:buClr>
              <a:buFont typeface="+mj-lt"/>
              <a:buAutoNum type="arabicPeriod" startAt="6"/>
            </a:pPr>
            <a:endParaRPr lang="en-IE" sz="2200" dirty="0">
              <a:solidFill>
                <a:srgbClr val="494949"/>
              </a:solidFill>
            </a:endParaRPr>
          </a:p>
          <a:p>
            <a:pPr marL="457200" indent="-457200">
              <a:buClr>
                <a:srgbClr val="EC7C69"/>
              </a:buClr>
              <a:buFont typeface="+mj-lt"/>
              <a:buAutoNum type="arabicPeriod" startAt="6"/>
            </a:pPr>
            <a:endParaRPr lang="en-IE" sz="2200" b="1" dirty="0">
              <a:solidFill>
                <a:srgbClr val="494949"/>
              </a:solidFill>
            </a:endParaRPr>
          </a:p>
          <a:p>
            <a:pPr marL="457200" indent="-457200">
              <a:buClr>
                <a:srgbClr val="EC7C69"/>
              </a:buClr>
              <a:buFont typeface="+mj-lt"/>
              <a:buAutoNum type="arabicPeriod" startAt="6"/>
            </a:pPr>
            <a:endParaRPr lang="en-US" sz="2200" dirty="0">
              <a:solidFill>
                <a:srgbClr val="494949"/>
              </a:solidFill>
            </a:endParaRPr>
          </a:p>
        </p:txBody>
      </p:sp>
      <p:pic>
        <p:nvPicPr>
          <p:cNvPr id="14" name="Picture 13">
            <a:extLst>
              <a:ext uri="{FF2B5EF4-FFF2-40B4-BE49-F238E27FC236}">
                <a16:creationId xmlns:a16="http://schemas.microsoft.com/office/drawing/2014/main" id="{275D95FB-801A-9BC0-5459-83859C623F8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9F9ECB0E-B1F9-CAE9-D01B-4A9A8F6DFB1F}"/>
              </a:ext>
            </a:extLst>
          </p:cNvPr>
          <p:cNvSpPr txBox="1">
            <a:spLocks/>
          </p:cNvSpPr>
          <p:nvPr/>
        </p:nvSpPr>
        <p:spPr>
          <a:xfrm>
            <a:off x="2576242" y="4426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Panoramica e considerazioni chiave sui costi nella creazione di</a:t>
            </a:r>
          </a:p>
          <a:p>
            <a:pPr>
              <a:lnSpc>
                <a:spcPts val="2900"/>
              </a:lnSpc>
            </a:pPr>
            <a:endParaRPr lang="en-US" dirty="0"/>
          </a:p>
        </p:txBody>
      </p:sp>
      <p:sp>
        <p:nvSpPr>
          <p:cNvPr id="6" name="Text Placeholder 3">
            <a:extLst>
              <a:ext uri="{FF2B5EF4-FFF2-40B4-BE49-F238E27FC236}">
                <a16:creationId xmlns:a16="http://schemas.microsoft.com/office/drawing/2014/main" id="{EFE0813B-E71F-CA51-9C4B-2EBF9B585AD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strutture ricettive turistiche alternative </a:t>
            </a:r>
          </a:p>
        </p:txBody>
      </p:sp>
    </p:spTree>
    <p:extLst>
      <p:ext uri="{BB962C8B-B14F-4D97-AF65-F5344CB8AC3E}">
        <p14:creationId xmlns:p14="http://schemas.microsoft.com/office/powerpoint/2010/main" val="1145675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020387E-6375-1191-B189-37DFAF780D65}"/>
              </a:ext>
            </a:extLst>
          </p:cNvPr>
          <p:cNvPicPr>
            <a:picLocks noGrp="1" noChangeAspect="1"/>
          </p:cNvPicPr>
          <p:nvPr>
            <p:ph type="pic" sz="quarter" idx="73"/>
          </p:nvPr>
        </p:nvPicPr>
        <p:blipFill>
          <a:blip r:embed="rId2"/>
          <a:srcRect l="2003" r="2003"/>
          <a:stretch>
            <a:fillRect/>
          </a:stretch>
        </p:blipFill>
        <p:spPr/>
      </p:pic>
      <p:sp>
        <p:nvSpPr>
          <p:cNvPr id="3" name="Text Placeholder 2">
            <a:extLst>
              <a:ext uri="{FF2B5EF4-FFF2-40B4-BE49-F238E27FC236}">
                <a16:creationId xmlns:a16="http://schemas.microsoft.com/office/drawing/2014/main" id="{CE38E276-227A-63EC-D34E-B71F75ECED97}"/>
              </a:ext>
            </a:extLst>
          </p:cNvPr>
          <p:cNvSpPr>
            <a:spLocks noGrp="1"/>
          </p:cNvSpPr>
          <p:nvPr>
            <p:ph type="body" sz="quarter" idx="42"/>
          </p:nvPr>
        </p:nvSpPr>
        <p:spPr/>
        <p:txBody>
          <a:bodyPr/>
          <a:lstStyle/>
          <a:p>
            <a:r>
              <a:rPr lang="en-GB"/>
              <a:t>IRLANDA</a:t>
            </a:r>
          </a:p>
        </p:txBody>
      </p:sp>
      <p:pic>
        <p:nvPicPr>
          <p:cNvPr id="14" name="Picture Placeholder 13">
            <a:extLst>
              <a:ext uri="{FF2B5EF4-FFF2-40B4-BE49-F238E27FC236}">
                <a16:creationId xmlns:a16="http://schemas.microsoft.com/office/drawing/2014/main" id="{4733009B-E30C-1EA3-E81B-946269E44388}"/>
              </a:ext>
            </a:extLst>
          </p:cNvPr>
          <p:cNvPicPr>
            <a:picLocks noGrp="1" noChangeAspect="1"/>
          </p:cNvPicPr>
          <p:nvPr>
            <p:ph type="pic" sz="quarter" idx="74"/>
          </p:nvPr>
        </p:nvPicPr>
        <p:blipFill>
          <a:blip r:embed="rId3"/>
          <a:srcRect t="27993" b="27993"/>
          <a:stretch>
            <a:fillRect/>
          </a:stretch>
        </p:blipFill>
        <p:spPr/>
      </p:pic>
      <p:pic>
        <p:nvPicPr>
          <p:cNvPr id="12" name="Picture Placeholder 11">
            <a:extLst>
              <a:ext uri="{FF2B5EF4-FFF2-40B4-BE49-F238E27FC236}">
                <a16:creationId xmlns:a16="http://schemas.microsoft.com/office/drawing/2014/main" id="{5600C4CC-171F-A309-671E-23A4A96279AA}"/>
              </a:ext>
            </a:extLst>
          </p:cNvPr>
          <p:cNvPicPr>
            <a:picLocks noGrp="1" noChangeAspect="1"/>
          </p:cNvPicPr>
          <p:nvPr>
            <p:ph type="pic" sz="quarter" idx="75"/>
          </p:nvPr>
        </p:nvPicPr>
        <p:blipFill>
          <a:blip r:embed="rId4"/>
          <a:srcRect t="5987" b="5987"/>
          <a:stretch>
            <a:fillRect/>
          </a:stretch>
        </p:blipFill>
        <p:spPr/>
      </p:pic>
      <p:pic>
        <p:nvPicPr>
          <p:cNvPr id="16" name="Picture Placeholder 15">
            <a:extLst>
              <a:ext uri="{FF2B5EF4-FFF2-40B4-BE49-F238E27FC236}">
                <a16:creationId xmlns:a16="http://schemas.microsoft.com/office/drawing/2014/main" id="{7D8A4C86-E964-C3A2-9D3D-1CB9AE200AF8}"/>
              </a:ext>
            </a:extLst>
          </p:cNvPr>
          <p:cNvPicPr>
            <a:picLocks noGrp="1" noChangeAspect="1"/>
          </p:cNvPicPr>
          <p:nvPr>
            <p:ph type="pic" sz="quarter" idx="76"/>
          </p:nvPr>
        </p:nvPicPr>
        <p:blipFill>
          <a:blip r:embed="rId5"/>
          <a:srcRect t="4235" b="4235"/>
          <a:stretch>
            <a:fillRect/>
          </a:stretch>
        </p:blipFill>
        <p:spPr/>
      </p:pic>
      <p:sp>
        <p:nvSpPr>
          <p:cNvPr id="7" name="Text Placeholder 6">
            <a:extLst>
              <a:ext uri="{FF2B5EF4-FFF2-40B4-BE49-F238E27FC236}">
                <a16:creationId xmlns:a16="http://schemas.microsoft.com/office/drawing/2014/main" id="{08D4CCFB-FA02-EF18-8CC4-1EB777E89F4F}"/>
              </a:ext>
            </a:extLst>
          </p:cNvPr>
          <p:cNvSpPr>
            <a:spLocks noGrp="1"/>
          </p:cNvSpPr>
          <p:nvPr>
            <p:ph type="body" sz="quarter" idx="65"/>
          </p:nvPr>
        </p:nvSpPr>
        <p:spPr/>
        <p:txBody>
          <a:bodyPr/>
          <a:lstStyle/>
          <a:p>
            <a:r>
              <a:rPr lang="en-GB"/>
              <a:t>Crediti fotografici: </a:t>
            </a:r>
            <a:r>
              <a:rPr lang="en-US" dirty="0"/>
              <a:t>The Hidden Haven, Cork, Irlanda</a:t>
            </a:r>
            <a:endParaRPr lang="en-GB"/>
          </a:p>
        </p:txBody>
      </p:sp>
      <p:pic>
        <p:nvPicPr>
          <p:cNvPr id="8" name="Picture 7">
            <a:extLst>
              <a:ext uri="{FF2B5EF4-FFF2-40B4-BE49-F238E27FC236}">
                <a16:creationId xmlns:a16="http://schemas.microsoft.com/office/drawing/2014/main" id="{031FBDE8-6344-ED4D-6DF3-A71162B24F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58192"/>
            <a:ext cx="665018" cy="399011"/>
          </a:xfrm>
          <a:prstGeom prst="rect">
            <a:avLst/>
          </a:prstGeom>
        </p:spPr>
      </p:pic>
      <p:sp>
        <p:nvSpPr>
          <p:cNvPr id="2" name="Slide Number Placeholder 5">
            <a:extLst>
              <a:ext uri="{FF2B5EF4-FFF2-40B4-BE49-F238E27FC236}">
                <a16:creationId xmlns:a16="http://schemas.microsoft.com/office/drawing/2014/main" id="{8668702D-FDEB-6201-57CA-430E5F781C2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Tree>
    <p:extLst>
      <p:ext uri="{BB962C8B-B14F-4D97-AF65-F5344CB8AC3E}">
        <p14:creationId xmlns:p14="http://schemas.microsoft.com/office/powerpoint/2010/main" val="2579746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B831E-5C03-96E9-6759-163EE4E2BF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A8ABE3-4D86-6F4A-D202-F42EAD9383BC}"/>
              </a:ext>
            </a:extLst>
          </p:cNvPr>
          <p:cNvSpPr>
            <a:spLocks noGrp="1"/>
          </p:cNvSpPr>
          <p:nvPr>
            <p:ph type="body" sz="quarter" idx="18"/>
          </p:nvPr>
        </p:nvSpPr>
        <p:spPr>
          <a:xfrm>
            <a:off x="7892715" y="1561000"/>
            <a:ext cx="3628115" cy="870198"/>
          </a:xfrm>
        </p:spPr>
        <p:txBody>
          <a:bodyPr/>
          <a:lstStyle/>
          <a:p>
            <a:pPr>
              <a:lnSpc>
                <a:spcPts val="3240"/>
              </a:lnSpc>
            </a:pPr>
            <a:r>
              <a:rPr lang="en-GB" sz="3200" b="1" dirty="0"/>
              <a:t>Inizia con intelligenza: budget, dimensioni e modello di business</a:t>
            </a:r>
          </a:p>
          <a:p>
            <a:pPr>
              <a:lnSpc>
                <a:spcPts val="3240"/>
              </a:lnSpc>
            </a:pPr>
            <a:endParaRPr lang="en-GB" sz="3200" dirty="0"/>
          </a:p>
        </p:txBody>
      </p:sp>
      <p:sp>
        <p:nvSpPr>
          <p:cNvPr id="3" name="Text Placeholder 2">
            <a:extLst>
              <a:ext uri="{FF2B5EF4-FFF2-40B4-BE49-F238E27FC236}">
                <a16:creationId xmlns:a16="http://schemas.microsoft.com/office/drawing/2014/main" id="{0B48868B-7620-1B88-D2D1-B2F025037BD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02</a:t>
            </a:r>
          </a:p>
        </p:txBody>
      </p:sp>
      <p:sp>
        <p:nvSpPr>
          <p:cNvPr id="29" name="Slide Number Placeholder 5">
            <a:extLst>
              <a:ext uri="{FF2B5EF4-FFF2-40B4-BE49-F238E27FC236}">
                <a16:creationId xmlns:a16="http://schemas.microsoft.com/office/drawing/2014/main" id="{2584FDA2-F337-ECC4-A569-8348E6A0578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5" name="Text Placeholder 4">
            <a:extLst>
              <a:ext uri="{FF2B5EF4-FFF2-40B4-BE49-F238E27FC236}">
                <a16:creationId xmlns:a16="http://schemas.microsoft.com/office/drawing/2014/main" id="{7D521869-D179-F522-50C8-C06B4D5FD213}"/>
              </a:ext>
            </a:extLst>
          </p:cNvPr>
          <p:cNvSpPr txBox="1">
            <a:spLocks/>
          </p:cNvSpPr>
          <p:nvPr/>
        </p:nvSpPr>
        <p:spPr>
          <a:xfrm>
            <a:off x="3700463" y="3864442"/>
            <a:ext cx="7820367"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Prima di tutto, devi capire </a:t>
            </a:r>
            <a:r>
              <a:rPr lang="en-IE" b="1" dirty="0"/>
              <a:t>quanto puoi permetterti di spendere</a:t>
            </a:r>
            <a:r>
              <a:rPr lang="en-IE" dirty="0"/>
              <a:t>, quanto vuoi investire all'inizio e che tipo di attività stai creando. </a:t>
            </a:r>
            <a:r>
              <a:rPr lang="en-IE" i="1" dirty="0"/>
              <a:t>Lavorerai a tempo pieno o stagionalmente? Una sola unità o dieci? </a:t>
            </a:r>
            <a:r>
              <a:rPr lang="en-IE" dirty="0"/>
              <a:t>Ogni scelta influisce sul tuo budget, sul flusso di cassa e sulla capacità di crescita. Un piano finanziario chiaro ti consente di stimare i costi di avvio, le spese correnti e quando puoi aspettarti un ritorno. Iniziare in piccolo e scalare gradualmente è spesso il modo più intelligente per testare il mercato mantenendo i costi gestibili.</a:t>
            </a:r>
          </a:p>
          <a:p>
            <a:pPr>
              <a:lnSpc>
                <a:spcPts val="2360"/>
              </a:lnSpc>
            </a:pPr>
            <a:endParaRPr lang="en-IE" dirty="0"/>
          </a:p>
        </p:txBody>
      </p:sp>
      <p:sp>
        <p:nvSpPr>
          <p:cNvPr id="6" name="Text Placeholder 4">
            <a:extLst>
              <a:ext uri="{FF2B5EF4-FFF2-40B4-BE49-F238E27FC236}">
                <a16:creationId xmlns:a16="http://schemas.microsoft.com/office/drawing/2014/main" id="{9B149699-BFF7-06DE-10B5-6FC4E058C115}"/>
              </a:ext>
            </a:extLst>
          </p:cNvPr>
          <p:cNvSpPr txBox="1">
            <a:spLocks/>
          </p:cNvSpPr>
          <p:nvPr/>
        </p:nvSpPr>
        <p:spPr>
          <a:xfrm>
            <a:off x="473839" y="3990914"/>
            <a:ext cx="285515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sz="2400" b="1" dirty="0">
                <a:solidFill>
                  <a:srgbClr val="459597"/>
                </a:solidFill>
              </a:rPr>
              <a:t>Decidi e definisci i tuoi limiti finanziari, la tua fase di avvio e come opererai per rimanere finanziariamente sostenibile.</a:t>
            </a:r>
          </a:p>
          <a:p>
            <a:pPr>
              <a:lnSpc>
                <a:spcPts val="2360"/>
              </a:lnSpc>
            </a:pPr>
            <a:endParaRPr lang="en-IE" dirty="0">
              <a:solidFill>
                <a:srgbClr val="EC7C69"/>
              </a:solidFill>
            </a:endParaRPr>
          </a:p>
        </p:txBody>
      </p:sp>
      <p:pic>
        <p:nvPicPr>
          <p:cNvPr id="13" name="Picture Placeholder 12" descr="A close-up of hands holding a pen and a calculator&#10;&#10;AI-generated content may be incorrect.">
            <a:extLst>
              <a:ext uri="{FF2B5EF4-FFF2-40B4-BE49-F238E27FC236}">
                <a16:creationId xmlns:a16="http://schemas.microsoft.com/office/drawing/2014/main" id="{B3CD465B-24D6-06E3-8F9F-CCF703B1BF53}"/>
              </a:ext>
            </a:extLst>
          </p:cNvPr>
          <p:cNvPicPr>
            <a:picLocks noGrp="1" noChangeAspect="1"/>
          </p:cNvPicPr>
          <p:nvPr>
            <p:ph type="pic" sz="quarter" idx="67"/>
          </p:nvPr>
        </p:nvPicPr>
        <p:blipFill>
          <a:blip r:embed="rId2"/>
          <a:srcRect t="2488" b="2488"/>
          <a:stretch>
            <a:fillRect/>
          </a:stretch>
        </p:blipFill>
        <p:spPr/>
      </p:pic>
    </p:spTree>
    <p:extLst>
      <p:ext uri="{BB962C8B-B14F-4D97-AF65-F5344CB8AC3E}">
        <p14:creationId xmlns:p14="http://schemas.microsoft.com/office/powerpoint/2010/main" val="2592957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94CD-F0F2-AA62-AB88-F5979EC711D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2080C4C5-E7C4-DD18-499E-BB113EF90D9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1F1ED84B-36F2-95F5-DF51-9645B526B496}"/>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0D5CDB8-F5DD-7A15-C58F-F674B4548C1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
        <p:nvSpPr>
          <p:cNvPr id="2" name="TextBox 1">
            <a:extLst>
              <a:ext uri="{FF2B5EF4-FFF2-40B4-BE49-F238E27FC236}">
                <a16:creationId xmlns:a16="http://schemas.microsoft.com/office/drawing/2014/main" id="{5219DDD9-D19D-DE21-E234-5772FB9B9B43}"/>
              </a:ext>
            </a:extLst>
          </p:cNvPr>
          <p:cNvSpPr txBox="1"/>
          <p:nvPr/>
        </p:nvSpPr>
        <p:spPr>
          <a:xfrm>
            <a:off x="2039427" y="1134149"/>
            <a:ext cx="9105901" cy="5476627"/>
          </a:xfrm>
          <a:prstGeom prst="rect">
            <a:avLst/>
          </a:prstGeom>
          <a:noFill/>
        </p:spPr>
        <p:txBody>
          <a:bodyPr wrap="square">
            <a:spAutoFit/>
          </a:bodyPr>
          <a:lstStyle/>
          <a:p>
            <a:pPr>
              <a:lnSpc>
                <a:spcPts val="2340"/>
              </a:lnSpc>
            </a:pPr>
            <a:r>
              <a:rPr lang="en-US" sz="2400" b="1" i="1" dirty="0">
                <a:solidFill>
                  <a:srgbClr val="494949"/>
                </a:solidFill>
              </a:rPr>
              <a:t>Soggiorni</a:t>
            </a:r>
            <a:r>
              <a:rPr lang="en-US" sz="2200" b="1" i="1" dirty="0">
                <a:solidFill>
                  <a:srgbClr val="494949"/>
                </a:solidFill>
              </a:rPr>
              <a:t> epici </a:t>
            </a:r>
            <a:r>
              <a:rPr lang="en-US" sz="2400" b="1" i="1" dirty="0">
                <a:solidFill>
                  <a:srgbClr val="494949"/>
                </a:solidFill>
              </a:rPr>
              <a:t>Gli alloggi turistici alternativi (ATA) sono più di una semplice tendenza e offrono esperienze significative: sono un investimento collaudato, scalabile e a prova di futuro.</a:t>
            </a:r>
          </a:p>
          <a:p>
            <a:pPr>
              <a:lnSpc>
                <a:spcPts val="2340"/>
              </a:lnSpc>
            </a:pPr>
            <a:endParaRPr lang="en-US" sz="2400" b="1" dirty="0">
              <a:solidFill>
                <a:srgbClr val="494949"/>
              </a:solidFill>
            </a:endParaRPr>
          </a:p>
          <a:p>
            <a:pPr>
              <a:lnSpc>
                <a:spcPts val="2340"/>
              </a:lnSpc>
            </a:pPr>
            <a:r>
              <a:rPr lang="en-US" sz="2400" b="1" dirty="0">
                <a:solidFill>
                  <a:srgbClr val="EC7C69"/>
                </a:solidFill>
              </a:rPr>
              <a:t>Un mercato in rapida crescita alla ricerca di alloggi di nicchia </a:t>
            </a:r>
          </a:p>
          <a:p>
            <a:pPr>
              <a:lnSpc>
                <a:spcPts val="2340"/>
              </a:lnSpc>
            </a:pPr>
            <a:r>
              <a:rPr lang="en-US" sz="2400" b="1" dirty="0">
                <a:solidFill>
                  <a:srgbClr val="EC7C69"/>
                </a:solidFill>
              </a:rPr>
              <a:t>ed esperienze uniche.</a:t>
            </a:r>
          </a:p>
          <a:p>
            <a:endParaRPr lang="en-US" sz="2400" b="1" dirty="0">
              <a:solidFill>
                <a:srgbClr val="EC7C69"/>
              </a:solidFill>
            </a:endParaRPr>
          </a:p>
          <a:p>
            <a:pPr>
              <a:lnSpc>
                <a:spcPts val="2340"/>
              </a:lnSpc>
            </a:pPr>
            <a:r>
              <a:rPr lang="en-US" sz="2400" dirty="0">
                <a:solidFill>
                  <a:srgbClr val="494949"/>
                </a:solidFill>
              </a:rPr>
              <a:t>Questi modelli attingono al mercato in rapida crescita dei </a:t>
            </a:r>
            <a:r>
              <a:rPr lang="en-US" sz="2400" dirty="0" err="1">
                <a:solidFill>
                  <a:srgbClr val="494949"/>
                </a:solidFill>
              </a:rPr>
              <a:t>viaggiatori</a:t>
            </a:r>
            <a:r>
              <a:rPr lang="en-US" sz="2400" dirty="0">
                <a:solidFill>
                  <a:srgbClr val="494949"/>
                </a:solidFill>
              </a:rPr>
              <a:t> consapevoli che sono disposti a spendere di più per soggiorni in linea con i propri valori. </a:t>
            </a:r>
          </a:p>
          <a:p>
            <a:pPr>
              <a:lnSpc>
                <a:spcPts val="2340"/>
              </a:lnSpc>
            </a:pPr>
            <a:endParaRPr lang="en-US" sz="2400" dirty="0">
              <a:solidFill>
                <a:srgbClr val="494949"/>
              </a:solidFill>
            </a:endParaRPr>
          </a:p>
          <a:p>
            <a:pPr>
              <a:lnSpc>
                <a:spcPts val="2340"/>
              </a:lnSpc>
            </a:pPr>
            <a:r>
              <a:rPr lang="en-US" sz="2400" dirty="0">
                <a:solidFill>
                  <a:srgbClr val="494949"/>
                </a:solidFill>
              </a:rPr>
              <a:t>Con l'evoluzione </a:t>
            </a:r>
            <a:r>
              <a:rPr lang="en-US" sz="2400" dirty="0" err="1">
                <a:solidFill>
                  <a:srgbClr val="494949"/>
                </a:solidFill>
              </a:rPr>
              <a:t>dei comportamenti</a:t>
            </a:r>
            <a:r>
              <a:rPr lang="en-US" sz="2400" dirty="0">
                <a:solidFill>
                  <a:srgbClr val="494949"/>
                </a:solidFill>
              </a:rPr>
              <a:t> di viaggio verso la sostenibilità e l'autenticità, i consumatori consapevoli cercano attivamente alloggi che riflettano i loro valori. </a:t>
            </a:r>
          </a:p>
          <a:p>
            <a:pPr>
              <a:lnSpc>
                <a:spcPts val="2340"/>
              </a:lnSpc>
            </a:pPr>
            <a:endParaRPr lang="en-US" sz="2400" dirty="0">
              <a:solidFill>
                <a:srgbClr val="494949"/>
              </a:solidFill>
            </a:endParaRPr>
          </a:p>
          <a:p>
            <a:pPr>
              <a:lnSpc>
                <a:spcPts val="2340"/>
              </a:lnSpc>
            </a:pPr>
            <a:r>
              <a:rPr lang="en-US" sz="2400" dirty="0">
                <a:solidFill>
                  <a:srgbClr val="494949"/>
                </a:solidFill>
              </a:rPr>
              <a:t>Infatti, secondo il Rapporto sul turismo sostenibile 2024 </a:t>
            </a:r>
            <a:r>
              <a:rPr lang="en-US" sz="2400" dirty="0" err="1">
                <a:solidFill>
                  <a:srgbClr val="494949"/>
                </a:solidFill>
              </a:rPr>
              <a:t>di Booking.com</a:t>
            </a:r>
            <a:r>
              <a:rPr lang="en-US" sz="2400" dirty="0">
                <a:solidFill>
                  <a:srgbClr val="494949"/>
                </a:solidFill>
              </a:rPr>
              <a:t>, </a:t>
            </a:r>
            <a:r>
              <a:rPr lang="en-US" sz="2400" b="1" dirty="0">
                <a:solidFill>
                  <a:srgbClr val="494949"/>
                </a:solidFill>
              </a:rPr>
              <a:t>il 76% dei </a:t>
            </a:r>
            <a:r>
              <a:rPr lang="en-US" sz="2400" b="1" dirty="0" err="1">
                <a:solidFill>
                  <a:srgbClr val="494949"/>
                </a:solidFill>
              </a:rPr>
              <a:t>viaggiatori</a:t>
            </a:r>
            <a:r>
              <a:rPr lang="en-US" sz="2400" b="1" dirty="0">
                <a:solidFill>
                  <a:srgbClr val="494949"/>
                </a:solidFill>
              </a:rPr>
              <a:t> globali dichiara di voler viaggiare in modo più sostenibile e oltre il 60% è disposto a pagare di più per soggiorni certificati eco-compatibili.</a:t>
            </a:r>
          </a:p>
          <a:p>
            <a:pPr>
              <a:lnSpc>
                <a:spcPts val="2340"/>
              </a:lnSpc>
            </a:pPr>
            <a:endParaRPr lang="en-US" sz="2200" b="1" dirty="0">
              <a:solidFill>
                <a:srgbClr val="494949"/>
              </a:solidFill>
            </a:endParaRPr>
          </a:p>
        </p:txBody>
      </p:sp>
      <p:pic>
        <p:nvPicPr>
          <p:cNvPr id="14" name="Picture 13">
            <a:extLst>
              <a:ext uri="{FF2B5EF4-FFF2-40B4-BE49-F238E27FC236}">
                <a16:creationId xmlns:a16="http://schemas.microsoft.com/office/drawing/2014/main" id="{4537485D-331D-3C4D-DF2A-2C4745EFE18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9B8A699-110F-6519-9047-18042D3F3B81}"/>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Snello, alto ritorno sull'investimento</a:t>
            </a:r>
          </a:p>
        </p:txBody>
      </p:sp>
      <p:sp>
        <p:nvSpPr>
          <p:cNvPr id="6" name="Text Placeholder 3">
            <a:extLst>
              <a:ext uri="{FF2B5EF4-FFF2-40B4-BE49-F238E27FC236}">
                <a16:creationId xmlns:a16="http://schemas.microsoft.com/office/drawing/2014/main" id="{404319CC-5D99-9FA5-BEDC-84F52D7B2840}"/>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Attività redditizia </a:t>
            </a:r>
          </a:p>
        </p:txBody>
      </p:sp>
    </p:spTree>
    <p:extLst>
      <p:ext uri="{BB962C8B-B14F-4D97-AF65-F5344CB8AC3E}">
        <p14:creationId xmlns:p14="http://schemas.microsoft.com/office/powerpoint/2010/main" val="1745516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841A-DB60-EB6A-516D-056171857A33}"/>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16CDD6C-3B24-80A0-8486-3311E8F3E3AE}"/>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F0E079F8-EC57-B497-8469-09D48AFF8C70}"/>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CF63FEE-FE08-A1DF-EDB4-E35AAE8B89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sp>
        <p:nvSpPr>
          <p:cNvPr id="2" name="TextBox 1">
            <a:extLst>
              <a:ext uri="{FF2B5EF4-FFF2-40B4-BE49-F238E27FC236}">
                <a16:creationId xmlns:a16="http://schemas.microsoft.com/office/drawing/2014/main" id="{5167B274-B71D-A2B9-FFE4-9544B164975A}"/>
              </a:ext>
            </a:extLst>
          </p:cNvPr>
          <p:cNvSpPr txBox="1"/>
          <p:nvPr/>
        </p:nvSpPr>
        <p:spPr>
          <a:xfrm>
            <a:off x="2039426" y="1231046"/>
            <a:ext cx="9642040" cy="3706912"/>
          </a:xfrm>
          <a:prstGeom prst="rect">
            <a:avLst/>
          </a:prstGeom>
          <a:noFill/>
        </p:spPr>
        <p:txBody>
          <a:bodyPr wrap="square">
            <a:spAutoFit/>
          </a:bodyPr>
          <a:lstStyle/>
          <a:p>
            <a:pPr>
              <a:lnSpc>
                <a:spcPts val="2340"/>
              </a:lnSpc>
            </a:pPr>
            <a:r>
              <a:rPr lang="en-US" sz="2400" b="1" dirty="0">
                <a:solidFill>
                  <a:srgbClr val="EC7C69"/>
                </a:solidFill>
              </a:rPr>
              <a:t>Offre un percorso snello e di grande impatto verso l'imprenditorialità</a:t>
            </a:r>
          </a:p>
          <a:p>
            <a:r>
              <a:rPr lang="en-US" sz="2400" b="1" dirty="0">
                <a:solidFill>
                  <a:srgbClr val="EC7C69"/>
                </a:solidFill>
              </a:rPr>
              <a:t> </a:t>
            </a:r>
            <a:r>
              <a:rPr lang="en-US" sz="2400" dirty="0">
                <a:solidFill>
                  <a:srgbClr val="494949"/>
                </a:solidFill>
              </a:rPr>
              <a:t>Dagli eco-lodge alle pensioni boutique, gli ATA offrono </a:t>
            </a:r>
          </a:p>
          <a:p>
            <a:pPr marL="342900" indent="-342900">
              <a:lnSpc>
                <a:spcPts val="2340"/>
              </a:lnSpc>
              <a:buFont typeface="Calibri" panose="020F0502020204030204" pitchFamily="34" charset="0"/>
              <a:buChar char="→"/>
            </a:pPr>
            <a:endParaRPr lang="en-US" sz="2400" dirty="0">
              <a:solidFill>
                <a:srgbClr val="494949"/>
              </a:solidFill>
            </a:endParaRPr>
          </a:p>
          <a:p>
            <a:pPr marL="342900" indent="-342900">
              <a:lnSpc>
                <a:spcPts val="2340"/>
              </a:lnSpc>
              <a:buFont typeface="Calibri" panose="020F0502020204030204" pitchFamily="34" charset="0"/>
              <a:buChar char="→"/>
            </a:pPr>
            <a:r>
              <a:rPr lang="en-US" sz="2400" dirty="0">
                <a:solidFill>
                  <a:srgbClr val="494949"/>
                </a:solidFill>
              </a:rPr>
              <a:t>un </a:t>
            </a:r>
            <a:r>
              <a:rPr lang="en-US" sz="2400" b="1" dirty="0">
                <a:solidFill>
                  <a:srgbClr val="494949"/>
                </a:solidFill>
              </a:rPr>
              <a:t>elevato ritorno sull'investimento </a:t>
            </a:r>
            <a:r>
              <a:rPr lang="en-US" sz="2400" dirty="0">
                <a:solidFill>
                  <a:srgbClr val="494949"/>
                </a:solidFill>
              </a:rPr>
              <a:t>combinando </a:t>
            </a:r>
            <a:r>
              <a:rPr lang="en-US" sz="2400" b="1" dirty="0">
                <a:solidFill>
                  <a:srgbClr val="494949"/>
                </a:solidFill>
              </a:rPr>
              <a:t>bassi costi di avviamento </a:t>
            </a:r>
            <a:r>
              <a:rPr lang="en-US" sz="2400" dirty="0">
                <a:solidFill>
                  <a:srgbClr val="494949"/>
                </a:solidFill>
              </a:rPr>
              <a:t>(ad esempio, strutture riadattate) </a:t>
            </a:r>
          </a:p>
          <a:p>
            <a:pPr marL="342900" indent="-342900">
              <a:lnSpc>
                <a:spcPts val="2340"/>
              </a:lnSpc>
              <a:buFont typeface="Calibri" panose="020F0502020204030204" pitchFamily="34" charset="0"/>
              <a:buChar char="→"/>
            </a:pPr>
            <a:r>
              <a:rPr lang="en-US" sz="2400" dirty="0">
                <a:solidFill>
                  <a:srgbClr val="494949"/>
                </a:solidFill>
              </a:rPr>
              <a:t>con </a:t>
            </a:r>
            <a:r>
              <a:rPr lang="en-US" sz="2400" b="1" dirty="0">
                <a:solidFill>
                  <a:srgbClr val="494949"/>
                </a:solidFill>
              </a:rPr>
              <a:t>bassi costi generali </a:t>
            </a:r>
            <a:r>
              <a:rPr lang="en-US" sz="2400" dirty="0">
                <a:solidFill>
                  <a:srgbClr val="494949"/>
                </a:solidFill>
              </a:rPr>
              <a:t>e infrastrutture modulari nel panorama turistico (come i pod), </a:t>
            </a:r>
          </a:p>
          <a:p>
            <a:pPr marL="342900" indent="-342900">
              <a:lnSpc>
                <a:spcPts val="2340"/>
              </a:lnSpc>
              <a:buFont typeface="Calibri" panose="020F0502020204030204" pitchFamily="34" charset="0"/>
              <a:buChar char="→"/>
            </a:pPr>
            <a:r>
              <a:rPr lang="en-US" sz="2400" dirty="0">
                <a:solidFill>
                  <a:srgbClr val="494949"/>
                </a:solidFill>
              </a:rPr>
              <a:t>una fase di avvio flessibile (iniziare con 1-2 unità ed espandersi), </a:t>
            </a:r>
          </a:p>
          <a:p>
            <a:pPr marL="342900" indent="-342900">
              <a:lnSpc>
                <a:spcPts val="2340"/>
              </a:lnSpc>
              <a:buFont typeface="Calibri" panose="020F0502020204030204" pitchFamily="34" charset="0"/>
              <a:buChar char="→"/>
            </a:pPr>
            <a:r>
              <a:rPr lang="en-US" sz="2400" dirty="0">
                <a:solidFill>
                  <a:srgbClr val="494949"/>
                </a:solidFill>
              </a:rPr>
              <a:t>insieme a </a:t>
            </a:r>
            <a:r>
              <a:rPr lang="en-US" sz="2400" b="1" dirty="0">
                <a:solidFill>
                  <a:srgbClr val="494949"/>
                </a:solidFill>
              </a:rPr>
              <a:t>un forte potere di determinazione dei prezzi </a:t>
            </a:r>
            <a:r>
              <a:rPr lang="en-US" sz="2400" dirty="0">
                <a:solidFill>
                  <a:srgbClr val="494949"/>
                </a:solidFill>
              </a:rPr>
              <a:t>e </a:t>
            </a:r>
          </a:p>
          <a:p>
            <a:pPr marL="342900" indent="-342900">
              <a:lnSpc>
                <a:spcPts val="2340"/>
              </a:lnSpc>
              <a:buFont typeface="Calibri" panose="020F0502020204030204" pitchFamily="34" charset="0"/>
              <a:buChar char="→"/>
            </a:pPr>
            <a:r>
              <a:rPr lang="en-US" sz="2400" dirty="0">
                <a:solidFill>
                  <a:srgbClr val="494949"/>
                </a:solidFill>
              </a:rPr>
              <a:t>un appeal di nicchia durante tutto l'anno basato su una forte domanda di esperienze immersive, i modelli Epic Stays possono offrire </a:t>
            </a:r>
            <a:r>
              <a:rPr lang="en-US" sz="2400" b="1" dirty="0">
                <a:solidFill>
                  <a:srgbClr val="494949"/>
                </a:solidFill>
              </a:rPr>
              <a:t>margini impressionanti</a:t>
            </a:r>
            <a:r>
              <a:rPr lang="en-US" sz="2400" b="1" dirty="0"/>
              <a:t>. </a:t>
            </a:r>
          </a:p>
          <a:p>
            <a:pPr>
              <a:lnSpc>
                <a:spcPts val="2340"/>
              </a:lnSpc>
            </a:pPr>
            <a:endParaRPr lang="en-US" sz="2200" b="1" dirty="0">
              <a:solidFill>
                <a:srgbClr val="494949"/>
              </a:solidFill>
            </a:endParaRPr>
          </a:p>
        </p:txBody>
      </p:sp>
      <p:pic>
        <p:nvPicPr>
          <p:cNvPr id="14" name="Picture 13">
            <a:extLst>
              <a:ext uri="{FF2B5EF4-FFF2-40B4-BE49-F238E27FC236}">
                <a16:creationId xmlns:a16="http://schemas.microsoft.com/office/drawing/2014/main" id="{134B1636-DFC8-3F5E-D129-38A03CCC9172}"/>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27AC23E7-B904-0EA3-E5E3-929ECB2ABB24}"/>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Snello, elevato ritorno sull'investimento</a:t>
            </a:r>
          </a:p>
        </p:txBody>
      </p:sp>
      <p:sp>
        <p:nvSpPr>
          <p:cNvPr id="6" name="Text Placeholder 3">
            <a:extLst>
              <a:ext uri="{FF2B5EF4-FFF2-40B4-BE49-F238E27FC236}">
                <a16:creationId xmlns:a16="http://schemas.microsoft.com/office/drawing/2014/main" id="{061627D8-9F83-F471-530E-5E7F90030F74}"/>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Attività redditizia </a:t>
            </a:r>
          </a:p>
        </p:txBody>
      </p:sp>
      <p:sp>
        <p:nvSpPr>
          <p:cNvPr id="11" name="Freeform 10">
            <a:extLst>
              <a:ext uri="{FF2B5EF4-FFF2-40B4-BE49-F238E27FC236}">
                <a16:creationId xmlns:a16="http://schemas.microsoft.com/office/drawing/2014/main" id="{6A7618CD-8A29-9644-11D2-6848B1028B64}"/>
              </a:ext>
            </a:extLst>
          </p:cNvPr>
          <p:cNvSpPr/>
          <p:nvPr/>
        </p:nvSpPr>
        <p:spPr>
          <a:xfrm rot="5400000">
            <a:off x="7332069" y="3482906"/>
            <a:ext cx="2129299" cy="5423397"/>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sp>
        <p:nvSpPr>
          <p:cNvPr id="15" name="TextBox 14">
            <a:extLst>
              <a:ext uri="{FF2B5EF4-FFF2-40B4-BE49-F238E27FC236}">
                <a16:creationId xmlns:a16="http://schemas.microsoft.com/office/drawing/2014/main" id="{8D71B738-CD21-74E1-0D7C-4370E5857016}"/>
              </a:ext>
            </a:extLst>
          </p:cNvPr>
          <p:cNvSpPr txBox="1"/>
          <p:nvPr/>
        </p:nvSpPr>
        <p:spPr>
          <a:xfrm>
            <a:off x="6307388" y="5462027"/>
            <a:ext cx="4601068" cy="977896"/>
          </a:xfrm>
          <a:prstGeom prst="rect">
            <a:avLst/>
          </a:prstGeom>
          <a:noFill/>
        </p:spPr>
        <p:txBody>
          <a:bodyPr wrap="square">
            <a:spAutoFit/>
          </a:bodyPr>
          <a:lstStyle/>
          <a:p>
            <a:pPr>
              <a:lnSpc>
                <a:spcPts val="2260"/>
              </a:lnSpc>
            </a:pPr>
            <a:r>
              <a:rPr lang="en-GB" sz="2200" b="1" dirty="0">
                <a:solidFill>
                  <a:srgbClr val="494949"/>
                </a:solidFill>
              </a:rPr>
              <a:t>MODULO 1: Introduzione alle strutture ricettive turistiche alternative </a:t>
            </a:r>
            <a:r>
              <a:rPr lang="en-GB" sz="2200" dirty="0">
                <a:solidFill>
                  <a:srgbClr val="494949"/>
                </a:solidFill>
              </a:rPr>
              <a:t>tratta i modelli di business in modo più dettagliato</a:t>
            </a:r>
            <a:endParaRPr lang="en-US" sz="2200" dirty="0">
              <a:solidFill>
                <a:srgbClr val="494949"/>
              </a:solidFill>
            </a:endParaRPr>
          </a:p>
        </p:txBody>
      </p:sp>
      <p:grpSp>
        <p:nvGrpSpPr>
          <p:cNvPr id="16" name="Group 15">
            <a:extLst>
              <a:ext uri="{FF2B5EF4-FFF2-40B4-BE49-F238E27FC236}">
                <a16:creationId xmlns:a16="http://schemas.microsoft.com/office/drawing/2014/main" id="{C6E03D87-7F5A-1AB9-9659-AB61F8122174}"/>
              </a:ext>
            </a:extLst>
          </p:cNvPr>
          <p:cNvGrpSpPr/>
          <p:nvPr/>
        </p:nvGrpSpPr>
        <p:grpSpPr>
          <a:xfrm>
            <a:off x="5306231" y="5349661"/>
            <a:ext cx="800038" cy="800448"/>
            <a:chOff x="-636058" y="4638347"/>
            <a:chExt cx="347616" cy="347794"/>
          </a:xfrm>
        </p:grpSpPr>
        <p:sp>
          <p:nvSpPr>
            <p:cNvPr id="17" name="Freeform 16">
              <a:extLst>
                <a:ext uri="{FF2B5EF4-FFF2-40B4-BE49-F238E27FC236}">
                  <a16:creationId xmlns:a16="http://schemas.microsoft.com/office/drawing/2014/main" id="{513949CE-5DD0-699E-F661-20D338A8516A}"/>
                </a:ext>
              </a:extLst>
            </p:cNvPr>
            <p:cNvSpPr/>
            <p:nvPr/>
          </p:nvSpPr>
          <p:spPr>
            <a:xfrm>
              <a:off x="-636058" y="4638347"/>
              <a:ext cx="347616" cy="347794"/>
            </a:xfrm>
            <a:custGeom>
              <a:avLst/>
              <a:gdLst>
                <a:gd name="connsiteX0" fmla="*/ 347616 w 347616"/>
                <a:gd name="connsiteY0" fmla="*/ 173897 h 347794"/>
                <a:gd name="connsiteX1" fmla="*/ 173808 w 347616"/>
                <a:gd name="connsiteY1" fmla="*/ 347795 h 347794"/>
                <a:gd name="connsiteX2" fmla="*/ 0 w 347616"/>
                <a:gd name="connsiteY2" fmla="*/ 173897 h 347794"/>
                <a:gd name="connsiteX3" fmla="*/ 173808 w 347616"/>
                <a:gd name="connsiteY3" fmla="*/ 0 h 347794"/>
                <a:gd name="connsiteX4" fmla="*/ 347616 w 347616"/>
                <a:gd name="connsiteY4" fmla="*/ 173897 h 34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16" h="347794">
                  <a:moveTo>
                    <a:pt x="347616" y="173897"/>
                  </a:moveTo>
                  <a:cubicBezTo>
                    <a:pt x="347616" y="269938"/>
                    <a:pt x="269800" y="347795"/>
                    <a:pt x="173808" y="347795"/>
                  </a:cubicBezTo>
                  <a:cubicBezTo>
                    <a:pt x="77817" y="347795"/>
                    <a:pt x="0" y="269938"/>
                    <a:pt x="0" y="173897"/>
                  </a:cubicBezTo>
                  <a:cubicBezTo>
                    <a:pt x="0" y="77856"/>
                    <a:pt x="77817" y="0"/>
                    <a:pt x="173808" y="0"/>
                  </a:cubicBezTo>
                  <a:cubicBezTo>
                    <a:pt x="269800" y="0"/>
                    <a:pt x="347616" y="77856"/>
                    <a:pt x="347616" y="173897"/>
                  </a:cubicBezTo>
                  <a:close/>
                </a:path>
              </a:pathLst>
            </a:custGeom>
            <a:solidFill>
              <a:srgbClr val="00979B"/>
            </a:solidFill>
            <a:ln w="57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CBDFF7A-0E6F-20B2-2830-0EBBE49820C9}"/>
                </a:ext>
              </a:extLst>
            </p:cNvPr>
            <p:cNvSpPr/>
            <p:nvPr/>
          </p:nvSpPr>
          <p:spPr>
            <a:xfrm>
              <a:off x="-445634" y="4709029"/>
              <a:ext cx="10020" cy="8205"/>
            </a:xfrm>
            <a:custGeom>
              <a:avLst/>
              <a:gdLst>
                <a:gd name="connsiteX0" fmla="*/ 74 w 10020"/>
                <a:gd name="connsiteY0" fmla="*/ 8206 h 8205"/>
                <a:gd name="connsiteX1" fmla="*/ 9858 w 10020"/>
                <a:gd name="connsiteY1" fmla="*/ 8206 h 8205"/>
                <a:gd name="connsiteX2" fmla="*/ 74 w 10020"/>
                <a:gd name="connsiteY2" fmla="*/ 8206 h 8205"/>
              </a:gdLst>
              <a:ahLst/>
              <a:cxnLst>
                <a:cxn ang="0">
                  <a:pos x="connsiteX0" y="connsiteY0"/>
                </a:cxn>
                <a:cxn ang="0">
                  <a:pos x="connsiteX1" y="connsiteY1"/>
                </a:cxn>
                <a:cxn ang="0">
                  <a:pos x="connsiteX2" y="connsiteY2"/>
                </a:cxn>
              </a:cxnLst>
              <a:rect l="l" t="t" r="r" b="b"/>
              <a:pathLst>
                <a:path w="10020" h="8205">
                  <a:moveTo>
                    <a:pt x="74" y="8206"/>
                  </a:moveTo>
                  <a:lnTo>
                    <a:pt x="9858" y="8206"/>
                  </a:lnTo>
                  <a:cubicBezTo>
                    <a:pt x="11585" y="-2735"/>
                    <a:pt x="-1077" y="-2735"/>
                    <a:pt x="74" y="8206"/>
                  </a:cubicBezTo>
                  <a:close/>
                </a:path>
              </a:pathLst>
            </a:custGeom>
            <a:solidFill>
              <a:srgbClr val="00979B"/>
            </a:solidFill>
            <a:ln w="57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B97334D-8DF2-3CC0-0586-BABEBF7FB52B}"/>
                </a:ext>
              </a:extLst>
            </p:cNvPr>
            <p:cNvSpPr/>
            <p:nvPr/>
          </p:nvSpPr>
          <p:spPr>
            <a:xfrm>
              <a:off x="-480165" y="4709029"/>
              <a:ext cx="10020" cy="8205"/>
            </a:xfrm>
            <a:custGeom>
              <a:avLst/>
              <a:gdLst>
                <a:gd name="connsiteX0" fmla="*/ 74 w 10020"/>
                <a:gd name="connsiteY0" fmla="*/ 8206 h 8205"/>
                <a:gd name="connsiteX1" fmla="*/ 9858 w 10020"/>
                <a:gd name="connsiteY1" fmla="*/ 8206 h 8205"/>
                <a:gd name="connsiteX2" fmla="*/ 74 w 10020"/>
                <a:gd name="connsiteY2" fmla="*/ 8206 h 8205"/>
              </a:gdLst>
              <a:ahLst/>
              <a:cxnLst>
                <a:cxn ang="0">
                  <a:pos x="connsiteX0" y="connsiteY0"/>
                </a:cxn>
                <a:cxn ang="0">
                  <a:pos x="connsiteX1" y="connsiteY1"/>
                </a:cxn>
                <a:cxn ang="0">
                  <a:pos x="connsiteX2" y="connsiteY2"/>
                </a:cxn>
              </a:cxnLst>
              <a:rect l="l" t="t" r="r" b="b"/>
              <a:pathLst>
                <a:path w="10020" h="8205">
                  <a:moveTo>
                    <a:pt x="74" y="8206"/>
                  </a:moveTo>
                  <a:lnTo>
                    <a:pt x="9858" y="8206"/>
                  </a:lnTo>
                  <a:cubicBezTo>
                    <a:pt x="11585" y="-2735"/>
                    <a:pt x="-1077" y="-2735"/>
                    <a:pt x="74" y="8206"/>
                  </a:cubicBezTo>
                  <a:close/>
                </a:path>
              </a:pathLst>
            </a:custGeom>
            <a:solidFill>
              <a:srgbClr val="00979B"/>
            </a:solidFill>
            <a:ln w="57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886FB59-F7BF-C4AD-0762-87CBC08D449E}"/>
                </a:ext>
              </a:extLst>
            </p:cNvPr>
            <p:cNvSpPr/>
            <p:nvPr/>
          </p:nvSpPr>
          <p:spPr>
            <a:xfrm>
              <a:off x="-545701" y="4700774"/>
              <a:ext cx="250928" cy="281912"/>
            </a:xfrm>
            <a:custGeom>
              <a:avLst/>
              <a:gdLst>
                <a:gd name="connsiteX0" fmla="*/ 250928 w 250928"/>
                <a:gd name="connsiteY0" fmla="*/ 148323 h 281912"/>
                <a:gd name="connsiteX1" fmla="*/ 208340 w 250928"/>
                <a:gd name="connsiteY1" fmla="*/ 70587 h 281912"/>
                <a:gd name="connsiteX2" fmla="*/ 208340 w 250928"/>
                <a:gd name="connsiteY2" fmla="*/ 65981 h 281912"/>
                <a:gd name="connsiteX3" fmla="*/ 206613 w 250928"/>
                <a:gd name="connsiteY3" fmla="*/ 61374 h 281912"/>
                <a:gd name="connsiteX4" fmla="*/ 181290 w 250928"/>
                <a:gd name="connsiteY4" fmla="*/ 54465 h 281912"/>
                <a:gd name="connsiteX5" fmla="*/ 172657 w 250928"/>
                <a:gd name="connsiteY5" fmla="*/ 66557 h 281912"/>
                <a:gd name="connsiteX6" fmla="*/ 139277 w 250928"/>
                <a:gd name="connsiteY6" fmla="*/ 124138 h 281912"/>
                <a:gd name="connsiteX7" fmla="*/ 139277 w 250928"/>
                <a:gd name="connsiteY7" fmla="*/ 89589 h 281912"/>
                <a:gd name="connsiteX8" fmla="*/ 139852 w 250928"/>
                <a:gd name="connsiteY8" fmla="*/ 87862 h 281912"/>
                <a:gd name="connsiteX9" fmla="*/ 139852 w 250928"/>
                <a:gd name="connsiteY9" fmla="*/ 26825 h 281912"/>
                <a:gd name="connsiteX10" fmla="*/ 117982 w 250928"/>
                <a:gd name="connsiteY10" fmla="*/ 16461 h 281912"/>
                <a:gd name="connsiteX11" fmla="*/ 92084 w 250928"/>
                <a:gd name="connsiteY11" fmla="*/ 16461 h 281912"/>
                <a:gd name="connsiteX12" fmla="*/ 82875 w 250928"/>
                <a:gd name="connsiteY12" fmla="*/ 16461 h 281912"/>
                <a:gd name="connsiteX13" fmla="*/ 56977 w 250928"/>
                <a:gd name="connsiteY13" fmla="*/ 16461 h 281912"/>
                <a:gd name="connsiteX14" fmla="*/ 48344 w 250928"/>
                <a:gd name="connsiteY14" fmla="*/ 16461 h 281912"/>
                <a:gd name="connsiteX15" fmla="*/ 42013 w 250928"/>
                <a:gd name="connsiteY15" fmla="*/ 2065 h 281912"/>
                <a:gd name="connsiteX16" fmla="*/ 21870 w 250928"/>
                <a:gd name="connsiteY16" fmla="*/ 16461 h 281912"/>
                <a:gd name="connsiteX17" fmla="*/ 0 w 250928"/>
                <a:gd name="connsiteY17" fmla="*/ 26825 h 281912"/>
                <a:gd name="connsiteX18" fmla="*/ 0 w 250928"/>
                <a:gd name="connsiteY18" fmla="*/ 167901 h 281912"/>
                <a:gd name="connsiteX19" fmla="*/ 107623 w 250928"/>
                <a:gd name="connsiteY19" fmla="*/ 281913 h 281912"/>
                <a:gd name="connsiteX20" fmla="*/ 250353 w 250928"/>
                <a:gd name="connsiteY20" fmla="*/ 148323 h 281912"/>
                <a:gd name="connsiteX21" fmla="*/ 40287 w 250928"/>
                <a:gd name="connsiteY21" fmla="*/ 16461 h 281912"/>
                <a:gd name="connsiteX22" fmla="*/ 30503 w 250928"/>
                <a:gd name="connsiteY22" fmla="*/ 16461 h 281912"/>
                <a:gd name="connsiteX23" fmla="*/ 40287 w 250928"/>
                <a:gd name="connsiteY23" fmla="*/ 16461 h 281912"/>
                <a:gd name="connsiteX24" fmla="*/ 75394 w 250928"/>
                <a:gd name="connsiteY24" fmla="*/ 16461 h 281912"/>
                <a:gd name="connsiteX25" fmla="*/ 65610 w 250928"/>
                <a:gd name="connsiteY25" fmla="*/ 16461 h 281912"/>
                <a:gd name="connsiteX26" fmla="*/ 75394 w 250928"/>
                <a:gd name="connsiteY26" fmla="*/ 16461 h 281912"/>
                <a:gd name="connsiteX27" fmla="*/ 109925 w 250928"/>
                <a:gd name="connsiteY27" fmla="*/ 16461 h 281912"/>
                <a:gd name="connsiteX28" fmla="*/ 100141 w 250928"/>
                <a:gd name="connsiteY28" fmla="*/ 16461 h 281912"/>
                <a:gd name="connsiteX29" fmla="*/ 109925 w 250928"/>
                <a:gd name="connsiteY29" fmla="*/ 16461 h 2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0928" h="281912">
                  <a:moveTo>
                    <a:pt x="250928" y="148323"/>
                  </a:moveTo>
                  <a:lnTo>
                    <a:pt x="208340" y="70587"/>
                  </a:lnTo>
                  <a:lnTo>
                    <a:pt x="208340" y="65981"/>
                  </a:lnTo>
                  <a:lnTo>
                    <a:pt x="206613" y="61374"/>
                  </a:lnTo>
                  <a:cubicBezTo>
                    <a:pt x="202009" y="51585"/>
                    <a:pt x="189923" y="48131"/>
                    <a:pt x="181290" y="54465"/>
                  </a:cubicBezTo>
                  <a:cubicBezTo>
                    <a:pt x="177261" y="57344"/>
                    <a:pt x="174959" y="62526"/>
                    <a:pt x="172657" y="66557"/>
                  </a:cubicBezTo>
                  <a:cubicBezTo>
                    <a:pt x="161147" y="85559"/>
                    <a:pt x="150212" y="105137"/>
                    <a:pt x="139277" y="124138"/>
                  </a:cubicBezTo>
                  <a:lnTo>
                    <a:pt x="139277" y="89589"/>
                  </a:lnTo>
                  <a:cubicBezTo>
                    <a:pt x="139277" y="89589"/>
                    <a:pt x="139852" y="88438"/>
                    <a:pt x="139852" y="87862"/>
                  </a:cubicBezTo>
                  <a:lnTo>
                    <a:pt x="139852" y="26825"/>
                  </a:lnTo>
                  <a:cubicBezTo>
                    <a:pt x="137550" y="15885"/>
                    <a:pt x="127191" y="16461"/>
                    <a:pt x="117982" y="16461"/>
                  </a:cubicBezTo>
                  <a:cubicBezTo>
                    <a:pt x="119709" y="-4845"/>
                    <a:pt x="89782" y="-4845"/>
                    <a:pt x="92084" y="16461"/>
                  </a:cubicBezTo>
                  <a:lnTo>
                    <a:pt x="82875" y="16461"/>
                  </a:lnTo>
                  <a:cubicBezTo>
                    <a:pt x="84602" y="-4845"/>
                    <a:pt x="55250" y="-4845"/>
                    <a:pt x="56977" y="16461"/>
                  </a:cubicBezTo>
                  <a:lnTo>
                    <a:pt x="48344" y="16461"/>
                  </a:lnTo>
                  <a:cubicBezTo>
                    <a:pt x="48344" y="10702"/>
                    <a:pt x="47193" y="5520"/>
                    <a:pt x="42013" y="2065"/>
                  </a:cubicBezTo>
                  <a:cubicBezTo>
                    <a:pt x="31654" y="-4269"/>
                    <a:pt x="20143" y="4944"/>
                    <a:pt x="21870" y="16461"/>
                  </a:cubicBezTo>
                  <a:cubicBezTo>
                    <a:pt x="12662" y="16461"/>
                    <a:pt x="2878" y="15309"/>
                    <a:pt x="0" y="26825"/>
                  </a:cubicBezTo>
                  <a:lnTo>
                    <a:pt x="0" y="167901"/>
                  </a:lnTo>
                  <a:lnTo>
                    <a:pt x="107623" y="281913"/>
                  </a:lnTo>
                  <a:cubicBezTo>
                    <a:pt x="178412" y="270972"/>
                    <a:pt x="234814" y="217421"/>
                    <a:pt x="250353" y="148323"/>
                  </a:cubicBezTo>
                  <a:close/>
                  <a:moveTo>
                    <a:pt x="40287" y="16461"/>
                  </a:moveTo>
                  <a:lnTo>
                    <a:pt x="30503" y="16461"/>
                  </a:lnTo>
                  <a:cubicBezTo>
                    <a:pt x="29352" y="5520"/>
                    <a:pt x="41438" y="5520"/>
                    <a:pt x="40287" y="16461"/>
                  </a:cubicBezTo>
                  <a:close/>
                  <a:moveTo>
                    <a:pt x="75394" y="16461"/>
                  </a:moveTo>
                  <a:lnTo>
                    <a:pt x="65610" y="16461"/>
                  </a:lnTo>
                  <a:cubicBezTo>
                    <a:pt x="64459" y="5520"/>
                    <a:pt x="76545" y="5520"/>
                    <a:pt x="75394" y="16461"/>
                  </a:cubicBezTo>
                  <a:close/>
                  <a:moveTo>
                    <a:pt x="109925" y="16461"/>
                  </a:moveTo>
                  <a:lnTo>
                    <a:pt x="100141" y="16461"/>
                  </a:lnTo>
                  <a:cubicBezTo>
                    <a:pt x="98990" y="5520"/>
                    <a:pt x="111076" y="5520"/>
                    <a:pt x="109925" y="16461"/>
                  </a:cubicBezTo>
                  <a:close/>
                </a:path>
              </a:pathLst>
            </a:custGeom>
            <a:solidFill>
              <a:srgbClr val="087377"/>
            </a:solidFill>
            <a:ln w="5747" cap="flat">
              <a:noFill/>
              <a:prstDash val="solid"/>
              <a:miter/>
            </a:ln>
          </p:spPr>
          <p:txBody>
            <a:bodyPr rtlCol="0" anchor="ctr"/>
            <a:lstStyle/>
            <a:p>
              <a:endParaRPr lang="en-US"/>
            </a:p>
          </p:txBody>
        </p:sp>
        <p:grpSp>
          <p:nvGrpSpPr>
            <p:cNvPr id="21" name="Graphic 41">
              <a:extLst>
                <a:ext uri="{FF2B5EF4-FFF2-40B4-BE49-F238E27FC236}">
                  <a16:creationId xmlns:a16="http://schemas.microsoft.com/office/drawing/2014/main" id="{A92DB88A-1F4E-E75A-B7C4-738D434E9E39}"/>
                </a:ext>
              </a:extLst>
            </p:cNvPr>
            <p:cNvGrpSpPr/>
            <p:nvPr/>
          </p:nvGrpSpPr>
          <p:grpSpPr>
            <a:xfrm>
              <a:off x="-545701" y="4702501"/>
              <a:ext cx="207764" cy="208208"/>
              <a:chOff x="268115" y="4716008"/>
              <a:chExt cx="207764" cy="208208"/>
            </a:xfrm>
            <a:solidFill>
              <a:srgbClr val="FFFFFF"/>
            </a:solidFill>
          </p:grpSpPr>
          <p:sp>
            <p:nvSpPr>
              <p:cNvPr id="22" name="Freeform 21">
                <a:extLst>
                  <a:ext uri="{FF2B5EF4-FFF2-40B4-BE49-F238E27FC236}">
                    <a16:creationId xmlns:a16="http://schemas.microsoft.com/office/drawing/2014/main" id="{53A3A39D-FA55-DA52-AF22-894042AC0208}"/>
                  </a:ext>
                </a:extLst>
              </p:cNvPr>
              <p:cNvSpPr/>
              <p:nvPr/>
            </p:nvSpPr>
            <p:spPr>
              <a:xfrm>
                <a:off x="268115" y="4716008"/>
                <a:ext cx="140683" cy="208208"/>
              </a:xfrm>
              <a:custGeom>
                <a:avLst/>
                <a:gdLst>
                  <a:gd name="connsiteX0" fmla="*/ 0 w 140683"/>
                  <a:gd name="connsiteY0" fmla="*/ 26825 h 208208"/>
                  <a:gd name="connsiteX1" fmla="*/ 21870 w 140683"/>
                  <a:gd name="connsiteY1" fmla="*/ 16461 h 208208"/>
                  <a:gd name="connsiteX2" fmla="*/ 42013 w 140683"/>
                  <a:gd name="connsiteY2" fmla="*/ 2065 h 208208"/>
                  <a:gd name="connsiteX3" fmla="*/ 48344 w 140683"/>
                  <a:gd name="connsiteY3" fmla="*/ 16461 h 208208"/>
                  <a:gd name="connsiteX4" fmla="*/ 56977 w 140683"/>
                  <a:gd name="connsiteY4" fmla="*/ 16461 h 208208"/>
                  <a:gd name="connsiteX5" fmla="*/ 82875 w 140683"/>
                  <a:gd name="connsiteY5" fmla="*/ 16461 h 208208"/>
                  <a:gd name="connsiteX6" fmla="*/ 92084 w 140683"/>
                  <a:gd name="connsiteY6" fmla="*/ 16461 h 208208"/>
                  <a:gd name="connsiteX7" fmla="*/ 117982 w 140683"/>
                  <a:gd name="connsiteY7" fmla="*/ 16461 h 208208"/>
                  <a:gd name="connsiteX8" fmla="*/ 139852 w 140683"/>
                  <a:gd name="connsiteY8" fmla="*/ 26825 h 208208"/>
                  <a:gd name="connsiteX9" fmla="*/ 139852 w 140683"/>
                  <a:gd name="connsiteY9" fmla="*/ 87862 h 208208"/>
                  <a:gd name="connsiteX10" fmla="*/ 132946 w 140683"/>
                  <a:gd name="connsiteY10" fmla="*/ 90165 h 208208"/>
                  <a:gd name="connsiteX11" fmla="*/ 131795 w 140683"/>
                  <a:gd name="connsiteY11" fmla="*/ 88438 h 208208"/>
                  <a:gd name="connsiteX12" fmla="*/ 131795 w 140683"/>
                  <a:gd name="connsiteY12" fmla="*/ 56768 h 208208"/>
                  <a:gd name="connsiteX13" fmla="*/ 8633 w 140683"/>
                  <a:gd name="connsiteY13" fmla="*/ 56768 h 208208"/>
                  <a:gd name="connsiteX14" fmla="*/ 8633 w 140683"/>
                  <a:gd name="connsiteY14" fmla="*/ 162718 h 208208"/>
                  <a:gd name="connsiteX15" fmla="*/ 35107 w 140683"/>
                  <a:gd name="connsiteY15" fmla="*/ 162718 h 208208"/>
                  <a:gd name="connsiteX16" fmla="*/ 46042 w 140683"/>
                  <a:gd name="connsiteY16" fmla="*/ 173659 h 208208"/>
                  <a:gd name="connsiteX17" fmla="*/ 46042 w 140683"/>
                  <a:gd name="connsiteY17" fmla="*/ 200147 h 208208"/>
                  <a:gd name="connsiteX18" fmla="*/ 128917 w 140683"/>
                  <a:gd name="connsiteY18" fmla="*/ 200147 h 208208"/>
                  <a:gd name="connsiteX19" fmla="*/ 130644 w 140683"/>
                  <a:gd name="connsiteY19" fmla="*/ 198995 h 208208"/>
                  <a:gd name="connsiteX20" fmla="*/ 135248 w 140683"/>
                  <a:gd name="connsiteY20" fmla="*/ 184600 h 208208"/>
                  <a:gd name="connsiteX21" fmla="*/ 140428 w 140683"/>
                  <a:gd name="connsiteY21" fmla="*/ 188055 h 208208"/>
                  <a:gd name="connsiteX22" fmla="*/ 140428 w 140683"/>
                  <a:gd name="connsiteY22" fmla="*/ 197267 h 208208"/>
                  <a:gd name="connsiteX23" fmla="*/ 130068 w 140683"/>
                  <a:gd name="connsiteY23" fmla="*/ 208208 h 208208"/>
                  <a:gd name="connsiteX24" fmla="*/ 40862 w 140683"/>
                  <a:gd name="connsiteY24" fmla="*/ 208208 h 208208"/>
                  <a:gd name="connsiteX25" fmla="*/ 576 w 140683"/>
                  <a:gd name="connsiteY25" fmla="*/ 167901 h 208208"/>
                  <a:gd name="connsiteX26" fmla="*/ 576 w 140683"/>
                  <a:gd name="connsiteY26" fmla="*/ 26825 h 208208"/>
                  <a:gd name="connsiteX27" fmla="*/ 39711 w 140683"/>
                  <a:gd name="connsiteY27" fmla="*/ 16461 h 208208"/>
                  <a:gd name="connsiteX28" fmla="*/ 29927 w 140683"/>
                  <a:gd name="connsiteY28" fmla="*/ 16461 h 208208"/>
                  <a:gd name="connsiteX29" fmla="*/ 39711 w 140683"/>
                  <a:gd name="connsiteY29" fmla="*/ 16461 h 208208"/>
                  <a:gd name="connsiteX30" fmla="*/ 74818 w 140683"/>
                  <a:gd name="connsiteY30" fmla="*/ 16461 h 208208"/>
                  <a:gd name="connsiteX31" fmla="*/ 65034 w 140683"/>
                  <a:gd name="connsiteY31" fmla="*/ 16461 h 208208"/>
                  <a:gd name="connsiteX32" fmla="*/ 74818 w 140683"/>
                  <a:gd name="connsiteY32" fmla="*/ 16461 h 208208"/>
                  <a:gd name="connsiteX33" fmla="*/ 109925 w 140683"/>
                  <a:gd name="connsiteY33" fmla="*/ 16461 h 208208"/>
                  <a:gd name="connsiteX34" fmla="*/ 100141 w 140683"/>
                  <a:gd name="connsiteY34" fmla="*/ 16461 h 208208"/>
                  <a:gd name="connsiteX35" fmla="*/ 109925 w 140683"/>
                  <a:gd name="connsiteY35" fmla="*/ 16461 h 208208"/>
                  <a:gd name="connsiteX36" fmla="*/ 39711 w 140683"/>
                  <a:gd name="connsiteY36" fmla="*/ 24522 h 208208"/>
                  <a:gd name="connsiteX37" fmla="*/ 11510 w 140683"/>
                  <a:gd name="connsiteY37" fmla="*/ 24522 h 208208"/>
                  <a:gd name="connsiteX38" fmla="*/ 8057 w 140683"/>
                  <a:gd name="connsiteY38" fmla="*/ 27977 h 208208"/>
                  <a:gd name="connsiteX39" fmla="*/ 8057 w 140683"/>
                  <a:gd name="connsiteY39" fmla="*/ 48131 h 208208"/>
                  <a:gd name="connsiteX40" fmla="*/ 131219 w 140683"/>
                  <a:gd name="connsiteY40" fmla="*/ 48131 h 208208"/>
                  <a:gd name="connsiteX41" fmla="*/ 131219 w 140683"/>
                  <a:gd name="connsiteY41" fmla="*/ 27977 h 208208"/>
                  <a:gd name="connsiteX42" fmla="*/ 130068 w 140683"/>
                  <a:gd name="connsiteY42" fmla="*/ 25674 h 208208"/>
                  <a:gd name="connsiteX43" fmla="*/ 117407 w 140683"/>
                  <a:gd name="connsiteY43" fmla="*/ 24522 h 208208"/>
                  <a:gd name="connsiteX44" fmla="*/ 105896 w 140683"/>
                  <a:gd name="connsiteY44" fmla="*/ 40645 h 208208"/>
                  <a:gd name="connsiteX45" fmla="*/ 102443 w 140683"/>
                  <a:gd name="connsiteY45" fmla="*/ 33159 h 208208"/>
                  <a:gd name="connsiteX46" fmla="*/ 108198 w 140683"/>
                  <a:gd name="connsiteY46" fmla="*/ 30280 h 208208"/>
                  <a:gd name="connsiteX47" fmla="*/ 109350 w 140683"/>
                  <a:gd name="connsiteY47" fmla="*/ 23946 h 208208"/>
                  <a:gd name="connsiteX48" fmla="*/ 82300 w 140683"/>
                  <a:gd name="connsiteY48" fmla="*/ 23946 h 208208"/>
                  <a:gd name="connsiteX49" fmla="*/ 74243 w 140683"/>
                  <a:gd name="connsiteY49" fmla="*/ 38917 h 208208"/>
                  <a:gd name="connsiteX50" fmla="*/ 65034 w 140683"/>
                  <a:gd name="connsiteY50" fmla="*/ 37190 h 208208"/>
                  <a:gd name="connsiteX51" fmla="*/ 73092 w 140683"/>
                  <a:gd name="connsiteY51" fmla="*/ 30280 h 208208"/>
                  <a:gd name="connsiteX52" fmla="*/ 74243 w 140683"/>
                  <a:gd name="connsiteY52" fmla="*/ 23946 h 208208"/>
                  <a:gd name="connsiteX53" fmla="*/ 47193 w 140683"/>
                  <a:gd name="connsiteY53" fmla="*/ 23946 h 208208"/>
                  <a:gd name="connsiteX54" fmla="*/ 39136 w 140683"/>
                  <a:gd name="connsiteY54" fmla="*/ 38917 h 208208"/>
                  <a:gd name="connsiteX55" fmla="*/ 29927 w 140683"/>
                  <a:gd name="connsiteY55" fmla="*/ 37190 h 208208"/>
                  <a:gd name="connsiteX56" fmla="*/ 37985 w 140683"/>
                  <a:gd name="connsiteY56" fmla="*/ 30280 h 208208"/>
                  <a:gd name="connsiteX57" fmla="*/ 39136 w 140683"/>
                  <a:gd name="connsiteY57" fmla="*/ 23946 h 208208"/>
                  <a:gd name="connsiteX58" fmla="*/ 37409 w 140683"/>
                  <a:gd name="connsiteY58" fmla="*/ 193813 h 208208"/>
                  <a:gd name="connsiteX59" fmla="*/ 37409 w 140683"/>
                  <a:gd name="connsiteY59" fmla="*/ 174235 h 208208"/>
                  <a:gd name="connsiteX60" fmla="*/ 33956 w 140683"/>
                  <a:gd name="connsiteY60" fmla="*/ 170780 h 208208"/>
                  <a:gd name="connsiteX61" fmla="*/ 14388 w 140683"/>
                  <a:gd name="connsiteY61" fmla="*/ 170780 h 208208"/>
                  <a:gd name="connsiteX62" fmla="*/ 37409 w 140683"/>
                  <a:gd name="connsiteY62" fmla="*/ 193813 h 20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683" h="208208">
                    <a:moveTo>
                      <a:pt x="0" y="26825"/>
                    </a:moveTo>
                    <a:cubicBezTo>
                      <a:pt x="2878" y="15885"/>
                      <a:pt x="12662" y="16461"/>
                      <a:pt x="21870" y="16461"/>
                    </a:cubicBezTo>
                    <a:cubicBezTo>
                      <a:pt x="20143" y="4944"/>
                      <a:pt x="31654" y="-4269"/>
                      <a:pt x="42013" y="2065"/>
                    </a:cubicBezTo>
                    <a:cubicBezTo>
                      <a:pt x="52373" y="8399"/>
                      <a:pt x="48344" y="10702"/>
                      <a:pt x="48344" y="16461"/>
                    </a:cubicBezTo>
                    <a:lnTo>
                      <a:pt x="56977" y="16461"/>
                    </a:lnTo>
                    <a:cubicBezTo>
                      <a:pt x="55250" y="-4845"/>
                      <a:pt x="85178" y="-4845"/>
                      <a:pt x="82875" y="16461"/>
                    </a:cubicBezTo>
                    <a:lnTo>
                      <a:pt x="92084" y="16461"/>
                    </a:lnTo>
                    <a:cubicBezTo>
                      <a:pt x="90357" y="-4845"/>
                      <a:pt x="119709" y="-4845"/>
                      <a:pt x="117982" y="16461"/>
                    </a:cubicBezTo>
                    <a:cubicBezTo>
                      <a:pt x="127191" y="16461"/>
                      <a:pt x="137550" y="15309"/>
                      <a:pt x="139852" y="26825"/>
                    </a:cubicBezTo>
                    <a:lnTo>
                      <a:pt x="139852" y="87862"/>
                    </a:lnTo>
                    <a:cubicBezTo>
                      <a:pt x="139852" y="91317"/>
                      <a:pt x="135248" y="92469"/>
                      <a:pt x="132946" y="90165"/>
                    </a:cubicBezTo>
                    <a:cubicBezTo>
                      <a:pt x="130644" y="87862"/>
                      <a:pt x="131795" y="88438"/>
                      <a:pt x="131795" y="88438"/>
                    </a:cubicBezTo>
                    <a:lnTo>
                      <a:pt x="131795" y="56768"/>
                    </a:lnTo>
                    <a:lnTo>
                      <a:pt x="8633" y="56768"/>
                    </a:lnTo>
                    <a:lnTo>
                      <a:pt x="8633" y="162718"/>
                    </a:lnTo>
                    <a:lnTo>
                      <a:pt x="35107" y="162718"/>
                    </a:lnTo>
                    <a:cubicBezTo>
                      <a:pt x="39711" y="162718"/>
                      <a:pt x="46042" y="169053"/>
                      <a:pt x="46042" y="173659"/>
                    </a:cubicBezTo>
                    <a:lnTo>
                      <a:pt x="46042" y="200147"/>
                    </a:lnTo>
                    <a:lnTo>
                      <a:pt x="128917" y="200147"/>
                    </a:lnTo>
                    <a:cubicBezTo>
                      <a:pt x="128917" y="200147"/>
                      <a:pt x="130644" y="199571"/>
                      <a:pt x="130644" y="198995"/>
                    </a:cubicBezTo>
                    <a:cubicBezTo>
                      <a:pt x="134673" y="195540"/>
                      <a:pt x="129493" y="186327"/>
                      <a:pt x="135248" y="184600"/>
                    </a:cubicBezTo>
                    <a:cubicBezTo>
                      <a:pt x="141003" y="182872"/>
                      <a:pt x="139852" y="185751"/>
                      <a:pt x="140428" y="188055"/>
                    </a:cubicBezTo>
                    <a:cubicBezTo>
                      <a:pt x="141003" y="190358"/>
                      <a:pt x="140428" y="195540"/>
                      <a:pt x="140428" y="197267"/>
                    </a:cubicBezTo>
                    <a:cubicBezTo>
                      <a:pt x="140428" y="203026"/>
                      <a:pt x="135824" y="207056"/>
                      <a:pt x="130068" y="208208"/>
                    </a:cubicBezTo>
                    <a:lnTo>
                      <a:pt x="40862" y="208208"/>
                    </a:lnTo>
                    <a:lnTo>
                      <a:pt x="576" y="167901"/>
                    </a:lnTo>
                    <a:lnTo>
                      <a:pt x="576" y="26825"/>
                    </a:lnTo>
                    <a:close/>
                    <a:moveTo>
                      <a:pt x="39711" y="16461"/>
                    </a:moveTo>
                    <a:cubicBezTo>
                      <a:pt x="41438" y="5520"/>
                      <a:pt x="28776" y="5520"/>
                      <a:pt x="29927" y="16461"/>
                    </a:cubicBezTo>
                    <a:lnTo>
                      <a:pt x="39711" y="16461"/>
                    </a:lnTo>
                    <a:close/>
                    <a:moveTo>
                      <a:pt x="74818" y="16461"/>
                    </a:moveTo>
                    <a:cubicBezTo>
                      <a:pt x="76545" y="5520"/>
                      <a:pt x="63883" y="5520"/>
                      <a:pt x="65034" y="16461"/>
                    </a:cubicBezTo>
                    <a:lnTo>
                      <a:pt x="74818" y="16461"/>
                    </a:lnTo>
                    <a:close/>
                    <a:moveTo>
                      <a:pt x="109925" y="16461"/>
                    </a:moveTo>
                    <a:cubicBezTo>
                      <a:pt x="111652" y="5520"/>
                      <a:pt x="98990" y="5520"/>
                      <a:pt x="100141" y="16461"/>
                    </a:cubicBezTo>
                    <a:lnTo>
                      <a:pt x="109925" y="16461"/>
                    </a:lnTo>
                    <a:close/>
                    <a:moveTo>
                      <a:pt x="39711" y="24522"/>
                    </a:moveTo>
                    <a:lnTo>
                      <a:pt x="11510" y="24522"/>
                    </a:lnTo>
                    <a:cubicBezTo>
                      <a:pt x="10359" y="24522"/>
                      <a:pt x="8057" y="26825"/>
                      <a:pt x="8057" y="27977"/>
                    </a:cubicBezTo>
                    <a:lnTo>
                      <a:pt x="8057" y="48131"/>
                    </a:lnTo>
                    <a:lnTo>
                      <a:pt x="131219" y="48131"/>
                    </a:lnTo>
                    <a:lnTo>
                      <a:pt x="131219" y="27977"/>
                    </a:lnTo>
                    <a:cubicBezTo>
                      <a:pt x="131219" y="27977"/>
                      <a:pt x="130644" y="26250"/>
                      <a:pt x="130068" y="25674"/>
                    </a:cubicBezTo>
                    <a:cubicBezTo>
                      <a:pt x="127766" y="22795"/>
                      <a:pt x="120860" y="24522"/>
                      <a:pt x="117407" y="24522"/>
                    </a:cubicBezTo>
                    <a:cubicBezTo>
                      <a:pt x="118558" y="32008"/>
                      <a:pt x="113954" y="40069"/>
                      <a:pt x="105896" y="40645"/>
                    </a:cubicBezTo>
                    <a:cubicBezTo>
                      <a:pt x="97839" y="41221"/>
                      <a:pt x="98415" y="35463"/>
                      <a:pt x="102443" y="33159"/>
                    </a:cubicBezTo>
                    <a:cubicBezTo>
                      <a:pt x="106472" y="30856"/>
                      <a:pt x="106472" y="33159"/>
                      <a:pt x="108198" y="30280"/>
                    </a:cubicBezTo>
                    <a:cubicBezTo>
                      <a:pt x="109925" y="27401"/>
                      <a:pt x="109350" y="26250"/>
                      <a:pt x="109350" y="23946"/>
                    </a:cubicBezTo>
                    <a:lnTo>
                      <a:pt x="82300" y="23946"/>
                    </a:lnTo>
                    <a:cubicBezTo>
                      <a:pt x="82875" y="30280"/>
                      <a:pt x="80573" y="36614"/>
                      <a:pt x="74243" y="38917"/>
                    </a:cubicBezTo>
                    <a:cubicBezTo>
                      <a:pt x="67912" y="41221"/>
                      <a:pt x="66185" y="41221"/>
                      <a:pt x="65034" y="37190"/>
                    </a:cubicBezTo>
                    <a:cubicBezTo>
                      <a:pt x="63883" y="33159"/>
                      <a:pt x="70789" y="33159"/>
                      <a:pt x="73092" y="30280"/>
                    </a:cubicBezTo>
                    <a:cubicBezTo>
                      <a:pt x="75394" y="27401"/>
                      <a:pt x="74243" y="26250"/>
                      <a:pt x="74243" y="23946"/>
                    </a:cubicBezTo>
                    <a:lnTo>
                      <a:pt x="47193" y="23946"/>
                    </a:lnTo>
                    <a:cubicBezTo>
                      <a:pt x="47768" y="30280"/>
                      <a:pt x="45466" y="36614"/>
                      <a:pt x="39136" y="38917"/>
                    </a:cubicBezTo>
                    <a:cubicBezTo>
                      <a:pt x="32805" y="41221"/>
                      <a:pt x="31078" y="41221"/>
                      <a:pt x="29927" y="37190"/>
                    </a:cubicBezTo>
                    <a:cubicBezTo>
                      <a:pt x="28776" y="33159"/>
                      <a:pt x="35683" y="33159"/>
                      <a:pt x="37985" y="30280"/>
                    </a:cubicBezTo>
                    <a:cubicBezTo>
                      <a:pt x="40287" y="27401"/>
                      <a:pt x="39136" y="26250"/>
                      <a:pt x="39136" y="23946"/>
                    </a:cubicBezTo>
                    <a:close/>
                    <a:moveTo>
                      <a:pt x="37409" y="193813"/>
                    </a:moveTo>
                    <a:lnTo>
                      <a:pt x="37409" y="174235"/>
                    </a:lnTo>
                    <a:cubicBezTo>
                      <a:pt x="37409" y="173083"/>
                      <a:pt x="35107" y="170780"/>
                      <a:pt x="33956" y="170780"/>
                    </a:cubicBezTo>
                    <a:lnTo>
                      <a:pt x="14388" y="170780"/>
                    </a:lnTo>
                    <a:lnTo>
                      <a:pt x="37409" y="193813"/>
                    </a:lnTo>
                    <a:close/>
                  </a:path>
                </a:pathLst>
              </a:custGeom>
              <a:solidFill>
                <a:srgbClr val="FFFFFF"/>
              </a:solidFill>
              <a:ln w="574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628E2F4-46D1-8F19-C216-F5B9D72E6FFD}"/>
                  </a:ext>
                </a:extLst>
              </p:cNvPr>
              <p:cNvSpPr/>
              <p:nvPr/>
            </p:nvSpPr>
            <p:spPr>
              <a:xfrm>
                <a:off x="388399" y="4765944"/>
                <a:ext cx="87479" cy="135326"/>
              </a:xfrm>
              <a:custGeom>
                <a:avLst/>
                <a:gdLst>
                  <a:gd name="connsiteX0" fmla="*/ 87480 w 87479"/>
                  <a:gd name="connsiteY0" fmla="*/ 15469 h 135326"/>
                  <a:gd name="connsiteX1" fmla="*/ 87480 w 87479"/>
                  <a:gd name="connsiteY1" fmla="*/ 20075 h 135326"/>
                  <a:gd name="connsiteX2" fmla="*/ 84027 w 87479"/>
                  <a:gd name="connsiteY2" fmla="*/ 27561 h 135326"/>
                  <a:gd name="connsiteX3" fmla="*/ 33380 w 87479"/>
                  <a:gd name="connsiteY3" fmla="*/ 114510 h 135326"/>
                  <a:gd name="connsiteX4" fmla="*/ 5180 w 87479"/>
                  <a:gd name="connsiteY4" fmla="*/ 135239 h 135326"/>
                  <a:gd name="connsiteX5" fmla="*/ 0 w 87479"/>
                  <a:gd name="connsiteY5" fmla="*/ 129481 h 135326"/>
                  <a:gd name="connsiteX6" fmla="*/ 3453 w 87479"/>
                  <a:gd name="connsiteY6" fmla="*/ 99538 h 135326"/>
                  <a:gd name="connsiteX7" fmla="*/ 51222 w 87479"/>
                  <a:gd name="connsiteY7" fmla="*/ 15469 h 135326"/>
                  <a:gd name="connsiteX8" fmla="*/ 59854 w 87479"/>
                  <a:gd name="connsiteY8" fmla="*/ 3377 h 135326"/>
                  <a:gd name="connsiteX9" fmla="*/ 85178 w 87479"/>
                  <a:gd name="connsiteY9" fmla="*/ 10286 h 135326"/>
                  <a:gd name="connsiteX10" fmla="*/ 86904 w 87479"/>
                  <a:gd name="connsiteY10" fmla="*/ 14893 h 135326"/>
                  <a:gd name="connsiteX11" fmla="*/ 68487 w 87479"/>
                  <a:gd name="connsiteY11" fmla="*/ 9135 h 135326"/>
                  <a:gd name="connsiteX12" fmla="*/ 58703 w 87479"/>
                  <a:gd name="connsiteY12" fmla="*/ 20075 h 135326"/>
                  <a:gd name="connsiteX13" fmla="*/ 74243 w 87479"/>
                  <a:gd name="connsiteY13" fmla="*/ 28713 h 135326"/>
                  <a:gd name="connsiteX14" fmla="*/ 78847 w 87479"/>
                  <a:gd name="connsiteY14" fmla="*/ 21227 h 135326"/>
                  <a:gd name="connsiteX15" fmla="*/ 68487 w 87479"/>
                  <a:gd name="connsiteY15" fmla="*/ 9135 h 135326"/>
                  <a:gd name="connsiteX16" fmla="*/ 55250 w 87479"/>
                  <a:gd name="connsiteY16" fmla="*/ 27561 h 135326"/>
                  <a:gd name="connsiteX17" fmla="*/ 13813 w 87479"/>
                  <a:gd name="connsiteY17" fmla="*/ 98387 h 135326"/>
                  <a:gd name="connsiteX18" fmla="*/ 28776 w 87479"/>
                  <a:gd name="connsiteY18" fmla="*/ 107600 h 135326"/>
                  <a:gd name="connsiteX19" fmla="*/ 70214 w 87479"/>
                  <a:gd name="connsiteY19" fmla="*/ 36774 h 135326"/>
                  <a:gd name="connsiteX20" fmla="*/ 55250 w 87479"/>
                  <a:gd name="connsiteY20" fmla="*/ 27561 h 135326"/>
                  <a:gd name="connsiteX21" fmla="*/ 23021 w 87479"/>
                  <a:gd name="connsiteY21" fmla="*/ 113934 h 135326"/>
                  <a:gd name="connsiteX22" fmla="*/ 23021 w 87479"/>
                  <a:gd name="connsiteY22" fmla="*/ 112782 h 135326"/>
                  <a:gd name="connsiteX23" fmla="*/ 11510 w 87479"/>
                  <a:gd name="connsiteY23" fmla="*/ 106448 h 135326"/>
                  <a:gd name="connsiteX24" fmla="*/ 9208 w 87479"/>
                  <a:gd name="connsiteY24" fmla="*/ 123147 h 135326"/>
                  <a:gd name="connsiteX25" fmla="*/ 22445 w 87479"/>
                  <a:gd name="connsiteY25" fmla="*/ 113934 h 13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479" h="135326">
                    <a:moveTo>
                      <a:pt x="87480" y="15469"/>
                    </a:moveTo>
                    <a:lnTo>
                      <a:pt x="87480" y="20075"/>
                    </a:lnTo>
                    <a:cubicBezTo>
                      <a:pt x="86329" y="22955"/>
                      <a:pt x="85753" y="25258"/>
                      <a:pt x="84027" y="27561"/>
                    </a:cubicBezTo>
                    <a:lnTo>
                      <a:pt x="33380" y="114510"/>
                    </a:lnTo>
                    <a:lnTo>
                      <a:pt x="5180" y="135239"/>
                    </a:lnTo>
                    <a:cubicBezTo>
                      <a:pt x="576" y="135815"/>
                      <a:pt x="0" y="133512"/>
                      <a:pt x="0" y="129481"/>
                    </a:cubicBezTo>
                    <a:cubicBezTo>
                      <a:pt x="0" y="119692"/>
                      <a:pt x="2878" y="109327"/>
                      <a:pt x="3453" y="99538"/>
                    </a:cubicBezTo>
                    <a:cubicBezTo>
                      <a:pt x="18992" y="71323"/>
                      <a:pt x="34531" y="43108"/>
                      <a:pt x="51222" y="15469"/>
                    </a:cubicBezTo>
                    <a:cubicBezTo>
                      <a:pt x="67912" y="-12170"/>
                      <a:pt x="55826" y="6256"/>
                      <a:pt x="59854" y="3377"/>
                    </a:cubicBezTo>
                    <a:cubicBezTo>
                      <a:pt x="68487" y="-2957"/>
                      <a:pt x="80573" y="497"/>
                      <a:pt x="85178" y="10286"/>
                    </a:cubicBezTo>
                    <a:lnTo>
                      <a:pt x="86904" y="14893"/>
                    </a:lnTo>
                    <a:close/>
                    <a:moveTo>
                      <a:pt x="68487" y="9135"/>
                    </a:moveTo>
                    <a:cubicBezTo>
                      <a:pt x="63308" y="10286"/>
                      <a:pt x="61581" y="16621"/>
                      <a:pt x="58703" y="20075"/>
                    </a:cubicBezTo>
                    <a:lnTo>
                      <a:pt x="74243" y="28713"/>
                    </a:lnTo>
                    <a:cubicBezTo>
                      <a:pt x="74243" y="28713"/>
                      <a:pt x="78271" y="21803"/>
                      <a:pt x="78847" y="21227"/>
                    </a:cubicBezTo>
                    <a:cubicBezTo>
                      <a:pt x="81149" y="14317"/>
                      <a:pt x="75969" y="7983"/>
                      <a:pt x="68487" y="9135"/>
                    </a:cubicBezTo>
                    <a:close/>
                    <a:moveTo>
                      <a:pt x="55250" y="27561"/>
                    </a:moveTo>
                    <a:lnTo>
                      <a:pt x="13813" y="98387"/>
                    </a:lnTo>
                    <a:lnTo>
                      <a:pt x="28776" y="107600"/>
                    </a:lnTo>
                    <a:lnTo>
                      <a:pt x="70214" y="36774"/>
                    </a:lnTo>
                    <a:lnTo>
                      <a:pt x="55250" y="27561"/>
                    </a:lnTo>
                    <a:close/>
                    <a:moveTo>
                      <a:pt x="23021" y="113934"/>
                    </a:moveTo>
                    <a:lnTo>
                      <a:pt x="23021" y="112782"/>
                    </a:lnTo>
                    <a:cubicBezTo>
                      <a:pt x="23021" y="112782"/>
                      <a:pt x="11510" y="106448"/>
                      <a:pt x="11510" y="106448"/>
                    </a:cubicBezTo>
                    <a:lnTo>
                      <a:pt x="9208" y="123147"/>
                    </a:lnTo>
                    <a:lnTo>
                      <a:pt x="22445" y="113934"/>
                    </a:lnTo>
                    <a:close/>
                  </a:path>
                </a:pathLst>
              </a:custGeom>
              <a:solidFill>
                <a:srgbClr val="FFFFFF"/>
              </a:solidFill>
              <a:ln w="574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D05D5B-467A-0B2C-05FE-908264798260}"/>
                  </a:ext>
                </a:extLst>
              </p:cNvPr>
              <p:cNvSpPr/>
              <p:nvPr/>
            </p:nvSpPr>
            <p:spPr>
              <a:xfrm>
                <a:off x="294288" y="4809628"/>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31536E1-12A9-3F09-34DE-3F35D057F884}"/>
                  </a:ext>
                </a:extLst>
              </p:cNvPr>
              <p:cNvSpPr/>
              <p:nvPr/>
            </p:nvSpPr>
            <p:spPr>
              <a:xfrm>
                <a:off x="294288" y="4832085"/>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1EE634-1D8D-A1A2-C916-BBB3A315C27B}"/>
                  </a:ext>
                </a:extLst>
              </p:cNvPr>
              <p:cNvSpPr/>
              <p:nvPr/>
            </p:nvSpPr>
            <p:spPr>
              <a:xfrm>
                <a:off x="294288" y="4855118"/>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B5DD0D0-D8D5-B01E-B184-9EBA6CE71149}"/>
                  </a:ext>
                </a:extLst>
              </p:cNvPr>
              <p:cNvSpPr/>
              <p:nvPr/>
            </p:nvSpPr>
            <p:spPr>
              <a:xfrm>
                <a:off x="311924" y="4787171"/>
                <a:ext cx="70001" cy="8061"/>
              </a:xfrm>
              <a:custGeom>
                <a:avLst/>
                <a:gdLst>
                  <a:gd name="connsiteX0" fmla="*/ 3384 w 70001"/>
                  <a:gd name="connsiteY0" fmla="*/ 0 h 8061"/>
                  <a:gd name="connsiteX1" fmla="*/ 66116 w 70001"/>
                  <a:gd name="connsiteY1" fmla="*/ 0 h 8061"/>
                  <a:gd name="connsiteX2" fmla="*/ 66116 w 70001"/>
                  <a:gd name="connsiteY2" fmla="*/ 8061 h 8061"/>
                  <a:gd name="connsiteX3" fmla="*/ 3960 w 70001"/>
                  <a:gd name="connsiteY3" fmla="*/ 8061 h 8061"/>
                  <a:gd name="connsiteX4" fmla="*/ 3384 w 70001"/>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1" h="8061">
                    <a:moveTo>
                      <a:pt x="3384" y="0"/>
                    </a:moveTo>
                    <a:lnTo>
                      <a:pt x="66116" y="0"/>
                    </a:lnTo>
                    <a:cubicBezTo>
                      <a:pt x="71296" y="0"/>
                      <a:pt x="71296" y="7486"/>
                      <a:pt x="66116" y="8061"/>
                    </a:cubicBezTo>
                    <a:lnTo>
                      <a:pt x="3960" y="8061"/>
                    </a:lnTo>
                    <a:cubicBezTo>
                      <a:pt x="-1220" y="7486"/>
                      <a:pt x="-1220" y="1152"/>
                      <a:pt x="3384" y="0"/>
                    </a:cubicBezTo>
                    <a:close/>
                  </a:path>
                </a:pathLst>
              </a:custGeom>
              <a:solidFill>
                <a:srgbClr val="FFFFFF"/>
              </a:solidFill>
              <a:ln w="574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2754D1-3629-850B-8613-63E4CE6EFDE3}"/>
                  </a:ext>
                </a:extLst>
              </p:cNvPr>
              <p:cNvSpPr/>
              <p:nvPr/>
            </p:nvSpPr>
            <p:spPr>
              <a:xfrm>
                <a:off x="295015" y="4787135"/>
                <a:ext cx="7406" cy="7764"/>
              </a:xfrm>
              <a:custGeom>
                <a:avLst/>
                <a:gdLst>
                  <a:gd name="connsiteX0" fmla="*/ 2452 w 7406"/>
                  <a:gd name="connsiteY0" fmla="*/ 37 h 7764"/>
                  <a:gd name="connsiteX1" fmla="*/ 5329 w 7406"/>
                  <a:gd name="connsiteY1" fmla="*/ 7522 h 7764"/>
                  <a:gd name="connsiteX2" fmla="*/ 2452 w 7406"/>
                  <a:gd name="connsiteY2" fmla="*/ 37 h 7764"/>
                </a:gdLst>
                <a:ahLst/>
                <a:cxnLst>
                  <a:cxn ang="0">
                    <a:pos x="connsiteX0" y="connsiteY0"/>
                  </a:cxn>
                  <a:cxn ang="0">
                    <a:pos x="connsiteX1" y="connsiteY1"/>
                  </a:cxn>
                  <a:cxn ang="0">
                    <a:pos x="connsiteX2" y="connsiteY2"/>
                  </a:cxn>
                </a:cxnLst>
                <a:rect l="l" t="t" r="r" b="b"/>
                <a:pathLst>
                  <a:path w="7406" h="7764">
                    <a:moveTo>
                      <a:pt x="2452" y="37"/>
                    </a:moveTo>
                    <a:cubicBezTo>
                      <a:pt x="7056" y="-539"/>
                      <a:pt x="9358" y="5795"/>
                      <a:pt x="5329" y="7522"/>
                    </a:cubicBezTo>
                    <a:cubicBezTo>
                      <a:pt x="1301" y="9250"/>
                      <a:pt x="-2728" y="1189"/>
                      <a:pt x="2452" y="37"/>
                    </a:cubicBezTo>
                    <a:close/>
                  </a:path>
                </a:pathLst>
              </a:custGeom>
              <a:solidFill>
                <a:srgbClr val="FFFFFF"/>
              </a:solidFill>
              <a:ln w="57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B9BE2AC-C100-5352-1D29-9032124FAF79}"/>
                  </a:ext>
                </a:extLst>
              </p:cNvPr>
              <p:cNvSpPr/>
              <p:nvPr/>
            </p:nvSpPr>
            <p:spPr>
              <a:xfrm>
                <a:off x="400241" y="4815933"/>
                <a:ext cx="7629" cy="8120"/>
              </a:xfrm>
              <a:custGeom>
                <a:avLst/>
                <a:gdLst>
                  <a:gd name="connsiteX0" fmla="*/ 3122 w 7629"/>
                  <a:gd name="connsiteY0" fmla="*/ 29 h 8120"/>
                  <a:gd name="connsiteX1" fmla="*/ 4273 w 7629"/>
                  <a:gd name="connsiteY1" fmla="*/ 8091 h 8120"/>
                  <a:gd name="connsiteX2" fmla="*/ 3122 w 7629"/>
                  <a:gd name="connsiteY2" fmla="*/ 29 h 8120"/>
                </a:gdLst>
                <a:ahLst/>
                <a:cxnLst>
                  <a:cxn ang="0">
                    <a:pos x="connsiteX0" y="connsiteY0"/>
                  </a:cxn>
                  <a:cxn ang="0">
                    <a:pos x="connsiteX1" y="connsiteY1"/>
                  </a:cxn>
                  <a:cxn ang="0">
                    <a:pos x="connsiteX2" y="connsiteY2"/>
                  </a:cxn>
                </a:cxnLst>
                <a:rect l="l" t="t" r="r" b="b"/>
                <a:pathLst>
                  <a:path w="7629" h="8120">
                    <a:moveTo>
                      <a:pt x="3122" y="29"/>
                    </a:moveTo>
                    <a:cubicBezTo>
                      <a:pt x="8302" y="-547"/>
                      <a:pt x="9453" y="7515"/>
                      <a:pt x="4273" y="8091"/>
                    </a:cubicBezTo>
                    <a:cubicBezTo>
                      <a:pt x="-907" y="8667"/>
                      <a:pt x="-1482" y="605"/>
                      <a:pt x="3122" y="29"/>
                    </a:cubicBezTo>
                    <a:close/>
                  </a:path>
                </a:pathLst>
              </a:custGeom>
              <a:solidFill>
                <a:srgbClr val="FFFFFF"/>
              </a:solidFill>
              <a:ln w="57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34627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F6795-6041-6CD1-9730-1375D85934C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7BDB301-A6F0-18DE-7471-044F8624270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BA67887D-CDFC-B3B7-6555-ACCF863D1F2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45C9A45-5C14-BAFA-FF18-9B928751C1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26</a:t>
            </a:fld>
            <a:endParaRPr lang="fr-CA" sz="1200" dirty="0"/>
          </a:p>
        </p:txBody>
      </p:sp>
      <p:sp>
        <p:nvSpPr>
          <p:cNvPr id="2" name="TextBox 1">
            <a:extLst>
              <a:ext uri="{FF2B5EF4-FFF2-40B4-BE49-F238E27FC236}">
                <a16:creationId xmlns:a16="http://schemas.microsoft.com/office/drawing/2014/main" id="{BEA8E4C5-0CDB-A5BE-A799-53363057AC67}"/>
              </a:ext>
            </a:extLst>
          </p:cNvPr>
          <p:cNvSpPr txBox="1"/>
          <p:nvPr/>
        </p:nvSpPr>
        <p:spPr>
          <a:xfrm>
            <a:off x="2039426" y="1231046"/>
            <a:ext cx="9105901" cy="5107296"/>
          </a:xfrm>
          <a:prstGeom prst="rect">
            <a:avLst/>
          </a:prstGeom>
          <a:noFill/>
        </p:spPr>
        <p:txBody>
          <a:bodyPr wrap="square">
            <a:spAutoFit/>
          </a:bodyPr>
          <a:lstStyle/>
          <a:p>
            <a:pPr>
              <a:lnSpc>
                <a:spcPts val="2340"/>
              </a:lnSpc>
            </a:pPr>
            <a:r>
              <a:rPr lang="en-US" sz="2400" b="1" dirty="0">
                <a:solidFill>
                  <a:srgbClr val="EC7C69"/>
                </a:solidFill>
              </a:rPr>
              <a:t>Esempio di rendimenti annuali: </a:t>
            </a:r>
            <a:r>
              <a:rPr lang="en-US" sz="2400" dirty="0">
                <a:solidFill>
                  <a:srgbClr val="494949"/>
                </a:solidFill>
              </a:rPr>
              <a:t>i siti che puntano sulla qualità piuttosto che sulla quantità, </a:t>
            </a:r>
            <a:r>
              <a:rPr lang="en-US" sz="2400" b="1" dirty="0">
                <a:solidFill>
                  <a:srgbClr val="494949"/>
                </a:solidFill>
              </a:rPr>
              <a:t>offrendo da 5 a 10 unità, possono generare da 40.000 a 120.000 euro o più all'anno, </a:t>
            </a:r>
            <a:r>
              <a:rPr lang="en-US" sz="2400" dirty="0">
                <a:solidFill>
                  <a:srgbClr val="494949"/>
                </a:solidFill>
              </a:rPr>
              <a:t>a seconda della posizione, della stagionalità e dei servizi aggiuntivi offerti, come prodotti alimentari locali, benessere o attività all'aria aperta.</a:t>
            </a:r>
          </a:p>
          <a:p>
            <a:pPr>
              <a:lnSpc>
                <a:spcPts val="2340"/>
              </a:lnSpc>
            </a:pPr>
            <a:endParaRPr lang="en-US" sz="2400" dirty="0">
              <a:solidFill>
                <a:srgbClr val="494949"/>
              </a:solidFill>
            </a:endParaRPr>
          </a:p>
          <a:p>
            <a:pPr>
              <a:lnSpc>
                <a:spcPts val="2340"/>
              </a:lnSpc>
            </a:pPr>
            <a:r>
              <a:rPr lang="en-US" sz="2400" b="1" dirty="0">
                <a:solidFill>
                  <a:srgbClr val="EC7C69"/>
                </a:solidFill>
              </a:rPr>
              <a:t>Basato sui principi del turismo sostenibile: </a:t>
            </a:r>
            <a:r>
              <a:rPr lang="en-US" sz="2400" b="1" dirty="0">
                <a:solidFill>
                  <a:srgbClr val="494949"/>
                </a:solidFill>
              </a:rPr>
              <a:t>combinando profitto e scopo, </a:t>
            </a:r>
            <a:r>
              <a:rPr lang="en-US" sz="2400" dirty="0">
                <a:solidFill>
                  <a:srgbClr val="494949"/>
                </a:solidFill>
              </a:rPr>
              <a:t>allineare la propria attività ai principi del turismo sostenibile apre molteplici </a:t>
            </a:r>
            <a:r>
              <a:rPr lang="en-US" sz="2400" b="1" dirty="0">
                <a:solidFill>
                  <a:srgbClr val="494949"/>
                </a:solidFill>
              </a:rPr>
              <a:t>fonti di reddito.</a:t>
            </a:r>
          </a:p>
          <a:p>
            <a:pPr>
              <a:lnSpc>
                <a:spcPts val="2340"/>
              </a:lnSpc>
            </a:pPr>
            <a:endParaRPr lang="en-US" sz="2400" b="1" dirty="0">
              <a:solidFill>
                <a:srgbClr val="494949"/>
              </a:solidFill>
            </a:endParaRPr>
          </a:p>
          <a:p>
            <a:pPr>
              <a:lnSpc>
                <a:spcPts val="2340"/>
              </a:lnSpc>
            </a:pPr>
            <a:r>
              <a:rPr lang="en-US" sz="2400" b="1" dirty="0">
                <a:solidFill>
                  <a:srgbClr val="EC7C69"/>
                </a:solidFill>
              </a:rPr>
              <a:t>Esempi </a:t>
            </a:r>
            <a:r>
              <a:rPr lang="en-US" sz="2400" dirty="0">
                <a:solidFill>
                  <a:srgbClr val="494949"/>
                </a:solidFill>
              </a:rPr>
              <a:t>di</a:t>
            </a:r>
            <a:r>
              <a:rPr lang="en-US" sz="2400" b="1" dirty="0">
                <a:solidFill>
                  <a:srgbClr val="EC7C69"/>
                </a:solidFill>
              </a:rPr>
              <a:t> fonti di reddito: </a:t>
            </a:r>
            <a:r>
              <a:rPr lang="en-US" sz="2400" dirty="0">
                <a:solidFill>
                  <a:srgbClr val="494949"/>
                </a:solidFill>
              </a:rPr>
              <a:t>sovvenzioni (ad esempio fondi LEADER o fondi UE per la transizione verde), partnership con fornitori locali e pacchetti premium per il benessere, il turismo lento o i ritiri culturali. </a:t>
            </a:r>
          </a:p>
          <a:p>
            <a:pPr>
              <a:lnSpc>
                <a:spcPts val="2340"/>
              </a:lnSpc>
            </a:pPr>
            <a:endParaRPr lang="en-US" sz="2400" dirty="0">
              <a:solidFill>
                <a:srgbClr val="494949"/>
              </a:solidFill>
            </a:endParaRPr>
          </a:p>
          <a:p>
            <a:pPr>
              <a:lnSpc>
                <a:spcPts val="2340"/>
              </a:lnSpc>
            </a:pPr>
            <a:r>
              <a:rPr lang="en-US" sz="2400" dirty="0">
                <a:solidFill>
                  <a:srgbClr val="494949"/>
                </a:solidFill>
              </a:rPr>
              <a:t>Questi modelli combinano scopo e profitto, flessibilità e preparazione al futuro, rendendoli uno dei modelli di business rurali più validi nell'odierno mercato turistico in evoluzione.</a:t>
            </a:r>
          </a:p>
          <a:p>
            <a:pPr>
              <a:lnSpc>
                <a:spcPts val="2340"/>
              </a:lnSpc>
            </a:pPr>
            <a:endParaRPr lang="en-US" sz="2400" dirty="0">
              <a:solidFill>
                <a:srgbClr val="494949"/>
              </a:solidFill>
            </a:endParaRPr>
          </a:p>
        </p:txBody>
      </p:sp>
      <p:pic>
        <p:nvPicPr>
          <p:cNvPr id="14" name="Picture 13">
            <a:extLst>
              <a:ext uri="{FF2B5EF4-FFF2-40B4-BE49-F238E27FC236}">
                <a16:creationId xmlns:a16="http://schemas.microsoft.com/office/drawing/2014/main" id="{5D3EC4F3-BA54-74D4-A87D-DCDBB99B94B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0B6E845-3941-B752-2565-C8F79CF4DA1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Basato sui principi del turismo sostenibile</a:t>
            </a:r>
          </a:p>
          <a:p>
            <a:pPr>
              <a:lnSpc>
                <a:spcPts val="2900"/>
              </a:lnSpc>
            </a:pPr>
            <a:endParaRPr lang="en-US" dirty="0"/>
          </a:p>
        </p:txBody>
      </p:sp>
      <p:sp>
        <p:nvSpPr>
          <p:cNvPr id="6" name="Text Placeholder 3">
            <a:extLst>
              <a:ext uri="{FF2B5EF4-FFF2-40B4-BE49-F238E27FC236}">
                <a16:creationId xmlns:a16="http://schemas.microsoft.com/office/drawing/2014/main" id="{E7149FCB-8B3E-AFDE-65F3-7C80F4FF568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Attività redditizia </a:t>
            </a:r>
          </a:p>
        </p:txBody>
      </p:sp>
    </p:spTree>
    <p:extLst>
      <p:ext uri="{BB962C8B-B14F-4D97-AF65-F5344CB8AC3E}">
        <p14:creationId xmlns:p14="http://schemas.microsoft.com/office/powerpoint/2010/main" val="2347235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A3938-DE71-4091-D542-89A16E5B404B}"/>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F4526E92-036F-EB05-1237-C70564A28DE8}"/>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4E52B5C-B600-78E7-C49A-3A91733E715F}"/>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7717A93-EA2F-FB8A-74D5-9D1505E65D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sp>
        <p:nvSpPr>
          <p:cNvPr id="2" name="TextBox 1">
            <a:extLst>
              <a:ext uri="{FF2B5EF4-FFF2-40B4-BE49-F238E27FC236}">
                <a16:creationId xmlns:a16="http://schemas.microsoft.com/office/drawing/2014/main" id="{72822FF5-0686-1BBB-80BE-A66B8AA05208}"/>
              </a:ext>
            </a:extLst>
          </p:cNvPr>
          <p:cNvSpPr txBox="1"/>
          <p:nvPr/>
        </p:nvSpPr>
        <p:spPr>
          <a:xfrm>
            <a:off x="2039427" y="1231046"/>
            <a:ext cx="7002974" cy="3288785"/>
          </a:xfrm>
          <a:prstGeom prst="rect">
            <a:avLst/>
          </a:prstGeom>
          <a:noFill/>
        </p:spPr>
        <p:txBody>
          <a:bodyPr wrap="square">
            <a:spAutoFit/>
          </a:bodyPr>
          <a:lstStyle/>
          <a:p>
            <a:pPr>
              <a:lnSpc>
                <a:spcPts val="2340"/>
              </a:lnSpc>
            </a:pPr>
            <a:r>
              <a:rPr lang="en-US" sz="2400" b="1" dirty="0">
                <a:solidFill>
                  <a:srgbClr val="EC7C69"/>
                </a:solidFill>
              </a:rPr>
              <a:t>L'effetto a catena finanziario di un soggiorno apprezzato</a:t>
            </a:r>
          </a:p>
          <a:p>
            <a:endParaRPr lang="en-US" sz="800" b="1" dirty="0">
              <a:solidFill>
                <a:srgbClr val="EC7C69"/>
              </a:solidFill>
            </a:endParaRPr>
          </a:p>
          <a:p>
            <a:pPr>
              <a:lnSpc>
                <a:spcPts val="2340"/>
              </a:lnSpc>
            </a:pPr>
            <a:r>
              <a:rPr lang="en-US" sz="2200" dirty="0">
                <a:solidFill>
                  <a:srgbClr val="494949"/>
                </a:solidFill>
              </a:rPr>
              <a:t>Inoltre, le aziende che operano secondo il modello Epic Stays tendono a godere di </a:t>
            </a:r>
            <a:r>
              <a:rPr lang="en-US" sz="2200" b="1" dirty="0">
                <a:solidFill>
                  <a:srgbClr val="494949"/>
                </a:solidFill>
              </a:rPr>
              <a:t>costi di marketing inferiori </a:t>
            </a:r>
            <a:r>
              <a:rPr lang="en-US" sz="2200" dirty="0">
                <a:solidFill>
                  <a:srgbClr val="494949"/>
                </a:solidFill>
              </a:rPr>
              <a:t>grazie al forte passaparola, alle recensioni online positive e al branding basato sulla comunità.</a:t>
            </a:r>
          </a:p>
          <a:p>
            <a:endParaRPr lang="en-US" sz="800" dirty="0">
              <a:solidFill>
                <a:srgbClr val="494949"/>
              </a:solidFill>
            </a:endParaRPr>
          </a:p>
          <a:p>
            <a:pPr>
              <a:lnSpc>
                <a:spcPts val="2340"/>
              </a:lnSpc>
            </a:pPr>
            <a:r>
              <a:rPr lang="en-US" sz="2200" dirty="0">
                <a:solidFill>
                  <a:srgbClr val="459597"/>
                </a:solidFill>
                <a:hlinkClick r:id="rId2">
                  <a:extLst>
                    <a:ext uri="{A12FA001-AC4F-418D-AE19-62706E023703}">
                      <ahyp:hlinkClr xmlns:ahyp="http://schemas.microsoft.com/office/drawing/2018/hyperlinkcolor" val="tx"/>
                    </a:ext>
                  </a:extLst>
                </a:hlinkClick>
              </a:rPr>
              <a:t>Secondo HostPapa</a:t>
            </a:r>
            <a:r>
              <a:rPr lang="en-US" sz="2200" dirty="0">
                <a:solidFill>
                  <a:srgbClr val="494949"/>
                </a:solidFill>
              </a:rPr>
              <a:t>, queste aziende conquistano più rapidamente la fiducia dei clienti, il che si traduce in </a:t>
            </a:r>
            <a:r>
              <a:rPr lang="en-US" sz="2200" b="1" dirty="0">
                <a:solidFill>
                  <a:srgbClr val="494949"/>
                </a:solidFill>
              </a:rPr>
              <a:t>prenotazioni ripetute, soggiorni medi più lunghi e tassi di occupazione più elevati</a:t>
            </a:r>
            <a:r>
              <a:rPr lang="en-US" sz="2200" dirty="0">
                <a:solidFill>
                  <a:srgbClr val="494949"/>
                </a:solidFill>
              </a:rPr>
              <a:t>. Si tratta di indicatori chiave di prestazione che determinano </a:t>
            </a:r>
            <a:r>
              <a:rPr lang="en-US" sz="2200" b="1" dirty="0">
                <a:solidFill>
                  <a:srgbClr val="494949"/>
                </a:solidFill>
              </a:rPr>
              <a:t>la redditività a lungo termine </a:t>
            </a:r>
            <a:r>
              <a:rPr lang="en-US" sz="2200" dirty="0">
                <a:solidFill>
                  <a:srgbClr val="494949"/>
                </a:solidFill>
              </a:rPr>
              <a:t>nel settore del turismo alternativo.</a:t>
            </a:r>
          </a:p>
        </p:txBody>
      </p:sp>
      <p:pic>
        <p:nvPicPr>
          <p:cNvPr id="14" name="Picture 13">
            <a:extLst>
              <a:ext uri="{FF2B5EF4-FFF2-40B4-BE49-F238E27FC236}">
                <a16:creationId xmlns:a16="http://schemas.microsoft.com/office/drawing/2014/main" id="{AA14962D-27F7-2C6A-01C3-F11E6D032384}"/>
              </a:ext>
            </a:extLst>
          </p:cNvPr>
          <p:cNvPicPr>
            <a:picLocks noChangeAspect="1"/>
          </p:cNvPicPr>
          <p:nvPr/>
        </p:nvPicPr>
        <p:blipFill>
          <a:blip r:embed="rId3">
            <a:alphaModFix amt="33000"/>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AAF9F806-6D00-0673-DC88-E9E7C3E07DBB}"/>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Redditività e sostenibilità a lungo termine</a:t>
            </a:r>
          </a:p>
          <a:p>
            <a:pPr>
              <a:lnSpc>
                <a:spcPts val="2900"/>
              </a:lnSpc>
            </a:pPr>
            <a:endParaRPr lang="en-US" dirty="0"/>
          </a:p>
        </p:txBody>
      </p:sp>
      <p:sp>
        <p:nvSpPr>
          <p:cNvPr id="6" name="Text Placeholder 3">
            <a:extLst>
              <a:ext uri="{FF2B5EF4-FFF2-40B4-BE49-F238E27FC236}">
                <a16:creationId xmlns:a16="http://schemas.microsoft.com/office/drawing/2014/main" id="{70109F3C-82AC-3327-C107-34F32F621701}"/>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Attività redditizia </a:t>
            </a:r>
          </a:p>
        </p:txBody>
      </p:sp>
      <p:sp>
        <p:nvSpPr>
          <p:cNvPr id="3" name="Freeform 2">
            <a:extLst>
              <a:ext uri="{FF2B5EF4-FFF2-40B4-BE49-F238E27FC236}">
                <a16:creationId xmlns:a16="http://schemas.microsoft.com/office/drawing/2014/main" id="{C3B320DD-6552-4914-FC6F-F219B65F55B7}"/>
              </a:ext>
            </a:extLst>
          </p:cNvPr>
          <p:cNvSpPr/>
          <p:nvPr/>
        </p:nvSpPr>
        <p:spPr>
          <a:xfrm rot="12802219">
            <a:off x="8529751" y="3100393"/>
            <a:ext cx="3064633" cy="3460854"/>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4" name="Text Placeholder 5">
            <a:extLst>
              <a:ext uri="{FF2B5EF4-FFF2-40B4-BE49-F238E27FC236}">
                <a16:creationId xmlns:a16="http://schemas.microsoft.com/office/drawing/2014/main" id="{9057592F-7819-CCD7-9DD8-409115FDA61C}"/>
              </a:ext>
            </a:extLst>
          </p:cNvPr>
          <p:cNvSpPr txBox="1">
            <a:spLocks/>
          </p:cNvSpPr>
          <p:nvPr/>
        </p:nvSpPr>
        <p:spPr>
          <a:xfrm>
            <a:off x="8985056" y="3739989"/>
            <a:ext cx="2485710" cy="53641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500"/>
              </a:lnSpc>
            </a:pPr>
            <a:r>
              <a:rPr lang="en-US" sz="2600" b="0" i="1" dirty="0">
                <a:solidFill>
                  <a:schemeClr val="bg1"/>
                </a:solidFill>
              </a:rPr>
              <a:t>In conclusione, il turismo sostenibile non è un costo, ma una strategia di crescita.</a:t>
            </a:r>
          </a:p>
          <a:p>
            <a:pPr algn="ctr">
              <a:lnSpc>
                <a:spcPts val="2500"/>
              </a:lnSpc>
            </a:pPr>
            <a:endParaRPr lang="en-US" sz="2600" b="0" i="1" dirty="0">
              <a:solidFill>
                <a:schemeClr val="bg1"/>
              </a:solidFill>
            </a:endParaRPr>
          </a:p>
        </p:txBody>
      </p:sp>
      <p:sp>
        <p:nvSpPr>
          <p:cNvPr id="8" name="TextBox 7">
            <a:extLst>
              <a:ext uri="{FF2B5EF4-FFF2-40B4-BE49-F238E27FC236}">
                <a16:creationId xmlns:a16="http://schemas.microsoft.com/office/drawing/2014/main" id="{CA563796-75FD-D78B-94D3-AB487E8A89C7}"/>
              </a:ext>
            </a:extLst>
          </p:cNvPr>
          <p:cNvSpPr txBox="1"/>
          <p:nvPr/>
        </p:nvSpPr>
        <p:spPr>
          <a:xfrm>
            <a:off x="2943303" y="5523788"/>
            <a:ext cx="4042549" cy="1200329"/>
          </a:xfrm>
          <a:prstGeom prst="rect">
            <a:avLst/>
          </a:prstGeom>
          <a:noFill/>
        </p:spPr>
        <p:txBody>
          <a:bodyPr wrap="square" rtlCol="0">
            <a:spAutoFit/>
          </a:bodyPr>
          <a:lstStyle/>
          <a:p>
            <a:r>
              <a:rPr lang="en-US" b="1" dirty="0">
                <a:solidFill>
                  <a:srgbClr val="494949"/>
                </a:solidFill>
                <a:latin typeface="Calibri" panose="020F0502020204030204" pitchFamily="34" charset="0"/>
                <a:cs typeface="Calibri" panose="020F0502020204030204" pitchFamily="34" charset="0"/>
              </a:rPr>
              <a:t>Letture consigliate</a:t>
            </a:r>
            <a:endParaRPr lang="en-US" b="1" dirty="0">
              <a:solidFill>
                <a:srgbClr val="494949"/>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pPr fontAlgn="base"/>
            <a:r>
              <a:rPr lang="en-US" dirty="0">
                <a:solidFill>
                  <a:srgbClr val="459597"/>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Aspetti da considerare nella valutazione di potenziali località per il glamping</a:t>
            </a:r>
            <a:endParaRPr lang="en-US" dirty="0">
              <a:solidFill>
                <a:srgbClr val="459597"/>
              </a:solidFill>
              <a:latin typeface="Calibri" panose="020F0502020204030204" pitchFamily="34" charset="0"/>
              <a:cs typeface="Calibri" panose="020F0502020204030204" pitchFamily="34" charset="0"/>
            </a:endParaRPr>
          </a:p>
          <a:p>
            <a:pPr fontAlgn="base"/>
            <a:endParaRPr lang="en-US" dirty="0">
              <a:solidFill>
                <a:srgbClr val="494949"/>
              </a:solidFill>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9CBB3F2C-3C81-E9A8-8CCF-1572599082B8}"/>
              </a:ext>
            </a:extLst>
          </p:cNvPr>
          <p:cNvSpPr/>
          <p:nvPr/>
        </p:nvSpPr>
        <p:spPr>
          <a:xfrm rot="5400000">
            <a:off x="3899929" y="3566126"/>
            <a:ext cx="2129299" cy="528066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12" name="Picture 11">
            <a:extLst>
              <a:ext uri="{FF2B5EF4-FFF2-40B4-BE49-F238E27FC236}">
                <a16:creationId xmlns:a16="http://schemas.microsoft.com/office/drawing/2014/main" id="{2DDB353D-2BCC-52FD-E27C-8689795A6B4E}"/>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1924131" y="5563540"/>
            <a:ext cx="793523" cy="789905"/>
          </a:xfrm>
          <a:prstGeom prst="ellipse">
            <a:avLst/>
          </a:prstGeom>
        </p:spPr>
      </p:pic>
    </p:spTree>
    <p:extLst>
      <p:ext uri="{BB962C8B-B14F-4D97-AF65-F5344CB8AC3E}">
        <p14:creationId xmlns:p14="http://schemas.microsoft.com/office/powerpoint/2010/main" val="884417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B9004-CCDB-71BC-838C-A71E8F342AE8}"/>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7631BD6D-FEA5-FA56-18A9-FBE846F3BEB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DB5323A5-48BF-D397-B7DF-6E8840FB546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B1F0D8A-AF0F-88D9-61DF-22DBFF108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
        <p:nvSpPr>
          <p:cNvPr id="2" name="TextBox 1">
            <a:extLst>
              <a:ext uri="{FF2B5EF4-FFF2-40B4-BE49-F238E27FC236}">
                <a16:creationId xmlns:a16="http://schemas.microsoft.com/office/drawing/2014/main" id="{8703E7DC-0207-2F23-0ADB-022891D7043B}"/>
              </a:ext>
            </a:extLst>
          </p:cNvPr>
          <p:cNvSpPr txBox="1"/>
          <p:nvPr/>
        </p:nvSpPr>
        <p:spPr>
          <a:xfrm>
            <a:off x="2039427" y="1231046"/>
            <a:ext cx="8201854" cy="5078313"/>
          </a:xfrm>
          <a:prstGeom prst="rect">
            <a:avLst/>
          </a:prstGeom>
          <a:noFill/>
        </p:spPr>
        <p:txBody>
          <a:bodyPr wrap="square">
            <a:spAutoFit/>
          </a:bodyPr>
          <a:lstStyle/>
          <a:p>
            <a:pPr>
              <a:lnSpc>
                <a:spcPts val="2380"/>
              </a:lnSpc>
              <a:buClr>
                <a:srgbClr val="E54C33"/>
              </a:buClr>
            </a:pPr>
            <a:r>
              <a:rPr lang="en-US" sz="2400" b="1" dirty="0">
                <a:solidFill>
                  <a:srgbClr val="494949"/>
                </a:solidFill>
              </a:rPr>
              <a:t>È necessario avere una grande passione per questo settore, poiché richiede molta dedizione e impegno per richiedere e avviare un ATA e mantenerlo attivo senza intoppi. Pertanto, è fondamentale amare davvero ciò che si fa. </a:t>
            </a:r>
          </a:p>
          <a:p>
            <a:pPr>
              <a:lnSpc>
                <a:spcPts val="2380"/>
              </a:lnSpc>
              <a:buClr>
                <a:srgbClr val="E54C33"/>
              </a:buClr>
            </a:pPr>
            <a:endParaRPr lang="en-US" sz="2400" b="1" dirty="0">
              <a:solidFill>
                <a:srgbClr val="494949"/>
              </a:solidFill>
            </a:endParaRPr>
          </a:p>
          <a:p>
            <a:pPr>
              <a:lnSpc>
                <a:spcPts val="2380"/>
              </a:lnSpc>
              <a:buClr>
                <a:srgbClr val="E54C33"/>
              </a:buClr>
            </a:pPr>
            <a:r>
              <a:rPr lang="en-US" sz="2400" b="1" dirty="0">
                <a:solidFill>
                  <a:srgbClr val="EC7C69"/>
                </a:solidFill>
              </a:rPr>
              <a:t>Avere una passione per le strutture ricettive turistiche alternative può essere un potente fattore motivazionale per creare un'impresa di successo, significativa e di grande impatto. </a:t>
            </a:r>
          </a:p>
          <a:p>
            <a:pPr>
              <a:buClr>
                <a:srgbClr val="E54C33"/>
              </a:buClr>
            </a:pPr>
            <a:endParaRPr lang="en-US" sz="2400" b="1" dirty="0">
              <a:solidFill>
                <a:srgbClr val="EC7C69"/>
              </a:solidFill>
            </a:endParaRPr>
          </a:p>
          <a:p>
            <a:pPr>
              <a:lnSpc>
                <a:spcPts val="2380"/>
              </a:lnSpc>
              <a:buClr>
                <a:srgbClr val="E54C33"/>
              </a:buClr>
            </a:pPr>
            <a:r>
              <a:rPr lang="en-US" sz="2400" dirty="0">
                <a:solidFill>
                  <a:srgbClr val="494949"/>
                </a:solidFill>
              </a:rPr>
              <a:t>Concentrandosi su un turismo sostenibile, eco-compatibile e incentrato sulla comunità, è possibile contribuire a un'esperienza di viaggio più responsabile e arricchente per gli ospiti, apportando al contempo benefici all'ambiente e all'economia locale, </a:t>
            </a:r>
            <a:r>
              <a:rPr lang="en-US" sz="2400" dirty="0">
                <a:solidFill>
                  <a:srgbClr val="459597"/>
                </a:solidFill>
                <a:hlinkClick r:id="rId2">
                  <a:extLst>
                    <a:ext uri="{A12FA001-AC4F-418D-AE19-62706E023703}">
                      <ahyp:hlinkClr xmlns:ahyp="http://schemas.microsoft.com/office/drawing/2018/hyperlinkcolor" val="tx"/>
                    </a:ext>
                  </a:extLst>
                </a:hlinkClick>
              </a:rPr>
              <a:t>secondo il Global Sustainable Tourism Council (GSTC) </a:t>
            </a:r>
            <a:r>
              <a:rPr lang="en-US" sz="2400" dirty="0">
                <a:solidFill>
                  <a:srgbClr val="494949"/>
                </a:solidFill>
              </a:rPr>
              <a:t>e </a:t>
            </a:r>
            <a:r>
              <a:rPr lang="en-US" sz="2400" dirty="0">
                <a:solidFill>
                  <a:srgbClr val="459597"/>
                </a:solidFill>
                <a:hlinkClick r:id="rId3">
                  <a:extLst>
                    <a:ext uri="{A12FA001-AC4F-418D-AE19-62706E023703}">
                      <ahyp:hlinkClr xmlns:ahyp="http://schemas.microsoft.com/office/drawing/2018/hyperlinkcolor" val="tx"/>
                    </a:ext>
                  </a:extLst>
                </a:hlinkClick>
              </a:rPr>
              <a:t>Failte Ireland</a:t>
            </a:r>
            <a:r>
              <a:rPr lang="en-US" sz="2400" dirty="0">
                <a:solidFill>
                  <a:srgbClr val="459597"/>
                </a:solidFill>
              </a:rPr>
              <a:t>.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EF76430B-E0C5-9BFD-7E3F-0C4B999717DB}"/>
              </a:ext>
            </a:extLst>
          </p:cNvPr>
          <p:cNvPicPr>
            <a:picLocks noChangeAspect="1"/>
          </p:cNvPicPr>
          <p:nvPr/>
        </p:nvPicPr>
        <p:blipFill>
          <a:blip r:embed="rId4">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BCA11527-A002-7BD2-8D12-95124BA85638}"/>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Devi avere una passione per il business!</a:t>
            </a:r>
          </a:p>
          <a:p>
            <a:pPr>
              <a:lnSpc>
                <a:spcPts val="2900"/>
              </a:lnSpc>
            </a:pPr>
            <a:endParaRPr lang="en-US" dirty="0"/>
          </a:p>
        </p:txBody>
      </p:sp>
      <p:sp>
        <p:nvSpPr>
          <p:cNvPr id="6" name="Text Placeholder 3">
            <a:extLst>
              <a:ext uri="{FF2B5EF4-FFF2-40B4-BE49-F238E27FC236}">
                <a16:creationId xmlns:a16="http://schemas.microsoft.com/office/drawing/2014/main" id="{03B31614-6DE4-86BD-4987-DB14938F29A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Passione!</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2934659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757A7-7957-F9E7-26A3-D3F15A962631}"/>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700BF0E-3DFA-93A4-FBE8-86CE4B2C190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2ACC5402-131F-2893-5B2B-A553DC183A2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BB8BEE8-DE3C-F955-3A8A-8C28A41710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
        <p:nvSpPr>
          <p:cNvPr id="2" name="TextBox 1">
            <a:extLst>
              <a:ext uri="{FF2B5EF4-FFF2-40B4-BE49-F238E27FC236}">
                <a16:creationId xmlns:a16="http://schemas.microsoft.com/office/drawing/2014/main" id="{86C4C843-39CA-45AC-8117-A5D12F2DC84E}"/>
              </a:ext>
            </a:extLst>
          </p:cNvPr>
          <p:cNvSpPr txBox="1"/>
          <p:nvPr/>
        </p:nvSpPr>
        <p:spPr>
          <a:xfrm>
            <a:off x="2039426" y="1231046"/>
            <a:ext cx="8113147" cy="4462760"/>
          </a:xfrm>
          <a:prstGeom prst="rect">
            <a:avLst/>
          </a:prstGeom>
          <a:noFill/>
        </p:spPr>
        <p:txBody>
          <a:bodyPr wrap="square">
            <a:spAutoFit/>
          </a:bodyPr>
          <a:lstStyle/>
          <a:p>
            <a:pPr>
              <a:lnSpc>
                <a:spcPts val="2380"/>
              </a:lnSpc>
              <a:buClr>
                <a:srgbClr val="E54C33"/>
              </a:buClr>
            </a:pPr>
            <a:r>
              <a:rPr lang="en-US" sz="2400" b="1" dirty="0">
                <a:solidFill>
                  <a:srgbClr val="EC7C69"/>
                </a:solidFill>
              </a:rPr>
              <a:t>Consente agli imprenditori di esprimere la loro passione, missione e valori attraverso un design basato sul luogo, combinato con il servizio e l'ospitalità. </a:t>
            </a:r>
          </a:p>
          <a:p>
            <a:pPr>
              <a:buClr>
                <a:srgbClr val="E54C33"/>
              </a:buClr>
            </a:pPr>
            <a:endParaRPr lang="en-US" sz="2400" b="1" dirty="0">
              <a:solidFill>
                <a:srgbClr val="EC7C69"/>
              </a:solidFill>
            </a:endParaRPr>
          </a:p>
          <a:p>
            <a:pPr>
              <a:lnSpc>
                <a:spcPts val="2380"/>
              </a:lnSpc>
              <a:buClr>
                <a:srgbClr val="E54C33"/>
              </a:buClr>
            </a:pPr>
            <a:r>
              <a:rPr lang="en-US" sz="2400" dirty="0">
                <a:solidFill>
                  <a:srgbClr val="494949"/>
                </a:solidFill>
              </a:rPr>
              <a:t>È fondamentale ricordare che si tratta di un settore di servizi e che dovrete interagire regolarmente con i vostri clienti. Assicuratevi quindi che questo sia qualcosa che vi sentite a vostro agio nel fare. </a:t>
            </a:r>
          </a:p>
          <a:p>
            <a:pPr>
              <a:lnSpc>
                <a:spcPts val="2380"/>
              </a:lnSpc>
              <a:buClr>
                <a:srgbClr val="E54C33"/>
              </a:buClr>
            </a:pPr>
            <a:endParaRPr lang="en-US" sz="2400" dirty="0">
              <a:solidFill>
                <a:srgbClr val="494949"/>
              </a:solidFill>
            </a:endParaRPr>
          </a:p>
          <a:p>
            <a:pPr>
              <a:lnSpc>
                <a:spcPts val="2380"/>
              </a:lnSpc>
              <a:buClr>
                <a:srgbClr val="E54C33"/>
              </a:buClr>
            </a:pPr>
            <a:r>
              <a:rPr lang="en-US" sz="2400" dirty="0">
                <a:solidFill>
                  <a:srgbClr val="494949"/>
                </a:solidFill>
              </a:rPr>
              <a:t>Il tuo sincero entusiasmo per il turismo responsabile e la tutela dell'ambiente può essere fonte di ispirazione sia per il tuo team che per i tuoi ospiti, secondo Tourism Notes.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F3558C13-D9A9-B850-F0DF-9BD5CB8DE96F}"/>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C65CE465-F811-541F-1336-CFFB571ABD04}"/>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Devi avere una passione per il business!</a:t>
            </a:r>
          </a:p>
          <a:p>
            <a:pPr>
              <a:lnSpc>
                <a:spcPts val="2900"/>
              </a:lnSpc>
            </a:pPr>
            <a:endParaRPr lang="en-US" dirty="0"/>
          </a:p>
        </p:txBody>
      </p:sp>
      <p:sp>
        <p:nvSpPr>
          <p:cNvPr id="6" name="Text Placeholder 3">
            <a:extLst>
              <a:ext uri="{FF2B5EF4-FFF2-40B4-BE49-F238E27FC236}">
                <a16:creationId xmlns:a16="http://schemas.microsoft.com/office/drawing/2014/main" id="{A6C127F2-8F52-CAE7-99FF-46EFA71CB1AB}"/>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Passione!</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481A4440-9746-09ED-E8D5-1086C794D7C4}"/>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170948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err="1">
                <a:latin typeface="Calibri"/>
                <a:ea typeface="Calibri"/>
                <a:cs typeface="Calibri"/>
              </a:rPr>
              <a:t>Sezione</a:t>
            </a:r>
            <a:r>
              <a:rPr lang="it-IT" b="1" dirty="0">
                <a:latin typeface="Calibri"/>
                <a:ea typeface="Calibri"/>
                <a:cs typeface="Calibri"/>
              </a:rPr>
              <a:t> 1</a:t>
            </a:r>
          </a:p>
          <a:p>
            <a:endParaRPr lang="it-IT" dirty="0">
              <a:latin typeface="Calibri"/>
              <a:ea typeface="Calibri"/>
              <a:cs typeface="Calibri"/>
            </a:endParaRPr>
          </a:p>
          <a:p>
            <a:r>
              <a:rPr lang="it-IT" dirty="0" err="1">
                <a:latin typeface="Calibri"/>
                <a:ea typeface="Calibri"/>
                <a:cs typeface="Calibri"/>
              </a:rPr>
              <a:t>Introduzione </a:t>
            </a:r>
            <a:r>
              <a:rPr lang="it-IT" dirty="0">
                <a:latin typeface="Calibri"/>
                <a:ea typeface="Calibri"/>
                <a:cs typeface="Calibri"/>
              </a:rPr>
              <a:t>alle </a:t>
            </a:r>
            <a:r>
              <a:rPr lang="it-IT" dirty="0" err="1">
                <a:latin typeface="Calibri"/>
                <a:ea typeface="Calibri"/>
                <a:cs typeface="Calibri"/>
              </a:rPr>
              <a:t>strutture ricettive turistiche</a:t>
            </a:r>
            <a:r>
              <a:rPr lang="it-IT" dirty="0">
                <a:latin typeface="Calibri"/>
                <a:ea typeface="Calibri"/>
                <a:cs typeface="Calibri"/>
              </a:rPr>
              <a:t> alternative</a:t>
            </a:r>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err="1">
                <a:latin typeface="Calibri"/>
                <a:ea typeface="Calibri"/>
                <a:cs typeface="Calibri"/>
              </a:rPr>
              <a:t>Sezione</a:t>
            </a:r>
            <a:r>
              <a:rPr lang="it-IT" b="1" dirty="0">
                <a:latin typeface="Calibri"/>
                <a:ea typeface="Calibri"/>
                <a:cs typeface="Calibri"/>
              </a:rPr>
              <a:t> 2 </a:t>
            </a:r>
          </a:p>
          <a:p>
            <a:endParaRPr lang="it-IT" dirty="0">
              <a:latin typeface="Calibri"/>
              <a:ea typeface="Calibri"/>
              <a:cs typeface="Calibri"/>
            </a:endParaRPr>
          </a:p>
          <a:p>
            <a:r>
              <a:rPr lang="en-US" dirty="0">
                <a:latin typeface="Calibri"/>
                <a:ea typeface="Calibri"/>
                <a:cs typeface="Calibri"/>
              </a:rPr>
              <a:t>Inizia con intelligenza: budget, dimensioni e modelli di business</a:t>
            </a:r>
          </a:p>
          <a:p>
            <a:endParaRPr lang="en-US" dirty="0">
              <a:latin typeface="Calibri"/>
              <a:ea typeface="Calibri"/>
              <a:cs typeface="Calibri"/>
            </a:endParaRP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Pagina 23</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pic>
        <p:nvPicPr>
          <p:cNvPr id="24" name="Picture Placeholder 18">
            <a:extLst>
              <a:ext uri="{FF2B5EF4-FFF2-40B4-BE49-F238E27FC236}">
                <a16:creationId xmlns:a16="http://schemas.microsoft.com/office/drawing/2014/main" id="{8C7E7D0A-CFAA-3119-192E-7625A0F5330B}"/>
              </a:ext>
            </a:extLst>
          </p:cNvPr>
          <p:cNvPicPr>
            <a:picLocks noGrp="1" noChangeAspect="1"/>
          </p:cNvPicPr>
          <p:nvPr>
            <p:ph type="pic" sz="quarter" idx="67"/>
          </p:nvPr>
        </p:nvPicPr>
        <p:blipFill rotWithShape="1">
          <a:blip r:embed="rId2"/>
          <a:srcRect l="26804" r="26804"/>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pic>
        <p:nvPicPr>
          <p:cNvPr id="35" name="Picture Placeholder 34">
            <a:extLst>
              <a:ext uri="{FF2B5EF4-FFF2-40B4-BE49-F238E27FC236}">
                <a16:creationId xmlns:a16="http://schemas.microsoft.com/office/drawing/2014/main" id="{5A44E425-BD85-C20F-F6ED-5B631ACB808F}"/>
              </a:ext>
            </a:extLst>
          </p:cNvPr>
          <p:cNvPicPr>
            <a:picLocks noGrp="1" noChangeAspect="1"/>
          </p:cNvPicPr>
          <p:nvPr>
            <p:ph type="pic" sz="quarter" idx="85"/>
          </p:nvPr>
        </p:nvPicPr>
        <p:blipFill>
          <a:blip r:embed="rId3"/>
          <a:srcRect t="1446" b="1446"/>
          <a:stretch>
            <a:fillRect/>
          </a:stretch>
        </p:blipFill>
        <p:spPr/>
      </p:pic>
      <p:sp>
        <p:nvSpPr>
          <p:cNvPr id="39" name="Text Placeholder 3">
            <a:extLst>
              <a:ext uri="{FF2B5EF4-FFF2-40B4-BE49-F238E27FC236}">
                <a16:creationId xmlns:a16="http://schemas.microsoft.com/office/drawing/2014/main" id="{D1EF11CD-7A0D-2513-8D92-C86950A87DE3}"/>
              </a:ext>
            </a:extLst>
          </p:cNvPr>
          <p:cNvSpPr txBox="1">
            <a:spLocks/>
          </p:cNvSpPr>
          <p:nvPr/>
        </p:nvSpPr>
        <p:spPr>
          <a:xfrm>
            <a:off x="629646" y="731760"/>
            <a:ext cx="208147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4800" dirty="0"/>
              <a:t>Parte 1</a:t>
            </a:r>
          </a:p>
          <a:p>
            <a:pPr>
              <a:lnSpc>
                <a:spcPts val="3720"/>
              </a:lnSpc>
            </a:pPr>
            <a:endParaRPr lang="en-US" sz="4800" dirty="0"/>
          </a:p>
        </p:txBody>
      </p:sp>
      <p:cxnSp>
        <p:nvCxnSpPr>
          <p:cNvPr id="40" name="Straight Connector 39">
            <a:extLst>
              <a:ext uri="{FF2B5EF4-FFF2-40B4-BE49-F238E27FC236}">
                <a16:creationId xmlns:a16="http://schemas.microsoft.com/office/drawing/2014/main" id="{7BA350F1-45DA-FEDD-7040-D91562A90E53}"/>
              </a:ext>
            </a:extLst>
          </p:cNvPr>
          <p:cNvCxnSpPr>
            <a:cxnSpLocks/>
          </p:cNvCxnSpPr>
          <p:nvPr/>
        </p:nvCxnSpPr>
        <p:spPr>
          <a:xfrm>
            <a:off x="0" y="1312456"/>
            <a:ext cx="250828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1" name="Text Placeholder 5">
            <a:extLst>
              <a:ext uri="{FF2B5EF4-FFF2-40B4-BE49-F238E27FC236}">
                <a16:creationId xmlns:a16="http://schemas.microsoft.com/office/drawing/2014/main" id="{A595A7D2-FAAC-336D-F71A-BC02E78C2445}"/>
              </a:ext>
            </a:extLst>
          </p:cNvPr>
          <p:cNvSpPr txBox="1">
            <a:spLocks/>
          </p:cNvSpPr>
          <p:nvPr/>
        </p:nvSpPr>
        <p:spPr>
          <a:xfrm>
            <a:off x="629644" y="1634711"/>
            <a:ext cx="28149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14141"/>
                </a:solidFill>
              </a:rPr>
              <a:t>Per iniziare</a:t>
            </a:r>
            <a:r>
              <a:rPr lang="en-US" b="0" dirty="0">
                <a:solidFill>
                  <a:srgbClr val="414141"/>
                </a:solidFill>
              </a:rPr>
              <a:t>: le basi finanziarie della tua attività e del tuo mercato</a:t>
            </a:r>
          </a:p>
        </p:txBody>
      </p:sp>
      <p:pic>
        <p:nvPicPr>
          <p:cNvPr id="43" name="Picture 42">
            <a:extLst>
              <a:ext uri="{FF2B5EF4-FFF2-40B4-BE49-F238E27FC236}">
                <a16:creationId xmlns:a16="http://schemas.microsoft.com/office/drawing/2014/main" id="{03CFB390-1A6C-5464-973E-159B734D3A3C}"/>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70083" y="4559031"/>
            <a:ext cx="3580276" cy="2659133"/>
          </a:xfrm>
          <a:prstGeom prst="rect">
            <a:avLst/>
          </a:prstGeom>
        </p:spPr>
      </p:pic>
      <p:sp>
        <p:nvSpPr>
          <p:cNvPr id="5" name="Slide Number Placeholder 5">
            <a:extLst>
              <a:ext uri="{FF2B5EF4-FFF2-40B4-BE49-F238E27FC236}">
                <a16:creationId xmlns:a16="http://schemas.microsoft.com/office/drawing/2014/main" id="{83C90BCA-28A2-6D18-0728-995A6745394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a:t>
            </a:fld>
            <a:endParaRPr lang="fr-CA" sz="1200" dirty="0"/>
          </a:p>
        </p:txBody>
      </p:sp>
    </p:spTree>
    <p:extLst>
      <p:ext uri="{BB962C8B-B14F-4D97-AF65-F5344CB8AC3E}">
        <p14:creationId xmlns:p14="http://schemas.microsoft.com/office/powerpoint/2010/main" val="1951910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7CE3-4760-454C-9C9B-DEC02C0097E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CDC7BD6-B66D-686A-A7C8-955DCD347E61}"/>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9C0367AD-573B-B72A-E5AB-B05FD5C39A3D}"/>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680C8DE-5E47-1D89-11B1-1281EEE82E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sp>
        <p:nvSpPr>
          <p:cNvPr id="2" name="TextBox 1">
            <a:extLst>
              <a:ext uri="{FF2B5EF4-FFF2-40B4-BE49-F238E27FC236}">
                <a16:creationId xmlns:a16="http://schemas.microsoft.com/office/drawing/2014/main" id="{986E2594-921A-2A7B-F416-9D529720CD07}"/>
              </a:ext>
            </a:extLst>
          </p:cNvPr>
          <p:cNvSpPr txBox="1"/>
          <p:nvPr/>
        </p:nvSpPr>
        <p:spPr>
          <a:xfrm>
            <a:off x="2039426" y="1231046"/>
            <a:ext cx="8113147" cy="7017306"/>
          </a:xfrm>
          <a:prstGeom prst="rect">
            <a:avLst/>
          </a:prstGeom>
          <a:noFill/>
        </p:spPr>
        <p:txBody>
          <a:bodyPr wrap="square">
            <a:spAutoFit/>
          </a:bodyPr>
          <a:lstStyle/>
          <a:p>
            <a:pPr>
              <a:lnSpc>
                <a:spcPts val="2360"/>
              </a:lnSpc>
              <a:spcAft>
                <a:spcPts val="1200"/>
              </a:spcAft>
            </a:pPr>
            <a:r>
              <a:rPr lang="en-US" sz="2400" b="1" dirty="0">
                <a:solidFill>
                  <a:srgbClr val="EC7C69"/>
                </a:solidFill>
              </a:rPr>
              <a:t>Il tuo budget costituisce la base. Conoscere il tuo budget ti impedisce di investire troppo e ti aiuta </a:t>
            </a:r>
            <a:r>
              <a:rPr lang="en-US" sz="2400" b="1" dirty="0" err="1">
                <a:solidFill>
                  <a:srgbClr val="EC7C69"/>
                </a:solidFill>
              </a:rPr>
              <a:t>a stabilire le priorità </a:t>
            </a:r>
            <a:r>
              <a:rPr lang="en-US" sz="2400" b="1" dirty="0">
                <a:solidFill>
                  <a:srgbClr val="EC7C69"/>
                </a:solidFill>
              </a:rPr>
              <a:t>di spesa. </a:t>
            </a:r>
          </a:p>
          <a:p>
            <a:pPr>
              <a:lnSpc>
                <a:spcPts val="2360"/>
              </a:lnSpc>
              <a:spcAft>
                <a:spcPts val="1200"/>
              </a:spcAft>
            </a:pPr>
            <a:r>
              <a:rPr lang="en-US" sz="2400" dirty="0">
                <a:solidFill>
                  <a:srgbClr val="494949"/>
                </a:solidFill>
              </a:rPr>
              <a:t>Prima di scegliere una location o progettare un pod glamping, è essenziale determinare ciò che puoi realisticamente permetterti. </a:t>
            </a:r>
          </a:p>
          <a:p>
            <a:pPr>
              <a:lnSpc>
                <a:spcPts val="2360"/>
              </a:lnSpc>
              <a:spcAft>
                <a:spcPts val="1200"/>
              </a:spcAft>
            </a:pPr>
            <a:r>
              <a:rPr lang="en-US" sz="2400" dirty="0">
                <a:solidFill>
                  <a:srgbClr val="494949"/>
                </a:solidFill>
              </a:rPr>
              <a:t>Il tuo budget è la base di tutto: modella il tuo modello di business, influenza le tue decisioni di pianificazione e zonizzazione e definisce l'esperienza che puoi offrire ai tuoi ospiti. </a:t>
            </a:r>
          </a:p>
          <a:p>
            <a:pPr>
              <a:lnSpc>
                <a:spcPts val="2360"/>
              </a:lnSpc>
              <a:spcAft>
                <a:spcPts val="1200"/>
              </a:spcAft>
            </a:pPr>
            <a:r>
              <a:rPr lang="en-US" sz="2400" b="1" dirty="0">
                <a:solidFill>
                  <a:srgbClr val="494949"/>
                </a:solidFill>
              </a:rPr>
              <a:t>Perché è importante:</a:t>
            </a:r>
          </a:p>
          <a:p>
            <a:pPr marL="342900" indent="-342900">
              <a:lnSpc>
                <a:spcPts val="2360"/>
              </a:lnSpc>
              <a:buClr>
                <a:srgbClr val="459597"/>
              </a:buClr>
              <a:buFont typeface="Arial" panose="020B0604020202020204" pitchFamily="34" charset="0"/>
              <a:buChar char="•"/>
            </a:pPr>
            <a:r>
              <a:rPr lang="en-US" sz="2400" dirty="0">
                <a:solidFill>
                  <a:srgbClr val="494949"/>
                </a:solidFill>
              </a:rPr>
              <a:t>Determina </a:t>
            </a:r>
            <a:r>
              <a:rPr lang="en-US" sz="2400" b="1" dirty="0">
                <a:solidFill>
                  <a:srgbClr val="494949"/>
                </a:solidFill>
              </a:rPr>
              <a:t>il tipo</a:t>
            </a:r>
            <a:r>
              <a:rPr lang="en-US" sz="2400" dirty="0">
                <a:solidFill>
                  <a:srgbClr val="494949"/>
                </a:solidFill>
              </a:rPr>
              <a:t> di alloggio (ad esempio, tende o cabine)</a:t>
            </a:r>
          </a:p>
          <a:p>
            <a:pPr marL="342900" indent="-342900">
              <a:lnSpc>
                <a:spcPts val="2360"/>
              </a:lnSpc>
              <a:buClr>
                <a:srgbClr val="459597"/>
              </a:buClr>
              <a:buFont typeface="Arial" panose="020B0604020202020204" pitchFamily="34" charset="0"/>
              <a:buChar char="•"/>
            </a:pPr>
            <a:r>
              <a:rPr lang="en-US" sz="2400" dirty="0">
                <a:solidFill>
                  <a:srgbClr val="494949"/>
                </a:solidFill>
              </a:rPr>
              <a:t>Influenza </a:t>
            </a:r>
            <a:r>
              <a:rPr lang="en-US" sz="2400" b="1" dirty="0">
                <a:solidFill>
                  <a:srgbClr val="494949"/>
                </a:solidFill>
              </a:rPr>
              <a:t>il</a:t>
            </a:r>
            <a:r>
              <a:rPr lang="en-US" sz="2400" dirty="0">
                <a:solidFill>
                  <a:srgbClr val="494949"/>
                </a:solidFill>
              </a:rPr>
              <a:t> tuo </a:t>
            </a:r>
            <a:r>
              <a:rPr lang="en-US" sz="2400" b="1" dirty="0">
                <a:solidFill>
                  <a:srgbClr val="494949"/>
                </a:solidFill>
              </a:rPr>
              <a:t>ritmo </a:t>
            </a:r>
            <a:r>
              <a:rPr lang="en-US" sz="2400" dirty="0">
                <a:solidFill>
                  <a:srgbClr val="494949"/>
                </a:solidFill>
              </a:rPr>
              <a:t>di sviluppo (ad esempio, costruzione graduale o completa)</a:t>
            </a:r>
          </a:p>
          <a:p>
            <a:pPr marL="342900" indent="-342900">
              <a:lnSpc>
                <a:spcPts val="2360"/>
              </a:lnSpc>
              <a:buClr>
                <a:srgbClr val="459597"/>
              </a:buClr>
              <a:buFont typeface="Arial" panose="020B0604020202020204" pitchFamily="34" charset="0"/>
              <a:buChar char="•"/>
            </a:pPr>
            <a:r>
              <a:rPr lang="en-US" sz="2400" b="1" dirty="0">
                <a:solidFill>
                  <a:srgbClr val="494949"/>
                </a:solidFill>
              </a:rPr>
              <a:t>Stabilisce le aspettative </a:t>
            </a:r>
            <a:r>
              <a:rPr lang="en-US" sz="2400" dirty="0">
                <a:solidFill>
                  <a:srgbClr val="494949"/>
                </a:solidFill>
              </a:rPr>
              <a:t>con finanziatori, investitori e progettisti</a:t>
            </a:r>
          </a:p>
          <a:p>
            <a:pPr marL="342900" indent="-342900">
              <a:lnSpc>
                <a:spcPts val="2360"/>
              </a:lnSpc>
              <a:buFont typeface="Arial" panose="020B0604020202020204" pitchFamily="34" charset="0"/>
              <a:buChar char="•"/>
            </a:pPr>
            <a:endParaRPr lang="en-US" sz="24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a:lnSpc>
                <a:spcPts val="2360"/>
              </a:lnSpc>
              <a:spcAft>
                <a:spcPts val="1200"/>
              </a:spcAft>
            </a:pPr>
            <a:endParaRPr lang="en-US" sz="2200" dirty="0">
              <a:solidFill>
                <a:srgbClr val="494949"/>
              </a:solidFill>
            </a:endParaRPr>
          </a:p>
          <a:p>
            <a:pPr>
              <a:lnSpc>
                <a:spcPts val="2360"/>
              </a:lnSpc>
              <a:spcAft>
                <a:spcPts val="1200"/>
              </a:spcAft>
            </a:pPr>
            <a:endParaRPr lang="en-US" sz="2200" dirty="0">
              <a:solidFill>
                <a:srgbClr val="494949"/>
              </a:solidFill>
            </a:endParaRPr>
          </a:p>
        </p:txBody>
      </p:sp>
      <p:pic>
        <p:nvPicPr>
          <p:cNvPr id="14" name="Picture 13">
            <a:extLst>
              <a:ext uri="{FF2B5EF4-FFF2-40B4-BE49-F238E27FC236}">
                <a16:creationId xmlns:a16="http://schemas.microsoft.com/office/drawing/2014/main" id="{46CADB33-C7C5-1659-EFFC-C807EA9E7A9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7F50E21-B9A5-1B04-2DFA-57182E7C955C}"/>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Qual è il tuo budget? Come stabilirlo</a:t>
            </a:r>
          </a:p>
          <a:p>
            <a:pPr>
              <a:lnSpc>
                <a:spcPts val="2900"/>
              </a:lnSpc>
            </a:pPr>
            <a:endParaRPr lang="en-US" dirty="0"/>
          </a:p>
        </p:txBody>
      </p:sp>
      <p:sp>
        <p:nvSpPr>
          <p:cNvPr id="6" name="Text Placeholder 3">
            <a:extLst>
              <a:ext uri="{FF2B5EF4-FFF2-40B4-BE49-F238E27FC236}">
                <a16:creationId xmlns:a16="http://schemas.microsoft.com/office/drawing/2014/main" id="{009796E5-EED3-E124-FA3E-FF075CF92C31}"/>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Il tuo budget</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538801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D099-0A29-6840-DDDC-048C9D2FF8F1}"/>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26A2B3F-07C7-4DC8-06F4-1A45F59E13CF}"/>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60C410EB-4989-D453-C232-D0FC35C40741}"/>
              </a:ext>
            </a:extLst>
          </p:cNvPr>
          <p:cNvCxnSpPr>
            <a:cxnSpLocks/>
          </p:cNvCxnSpPr>
          <p:nvPr/>
        </p:nvCxnSpPr>
        <p:spPr>
          <a:xfrm>
            <a:off x="1819846" y="2470320"/>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9B04564-BAF8-4CCF-6CD9-02BC907CFF6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2" name="TextBox 1">
            <a:extLst>
              <a:ext uri="{FF2B5EF4-FFF2-40B4-BE49-F238E27FC236}">
                <a16:creationId xmlns:a16="http://schemas.microsoft.com/office/drawing/2014/main" id="{0D979962-8F3D-3A37-FCC3-3A2022F5F0D9}"/>
              </a:ext>
            </a:extLst>
          </p:cNvPr>
          <p:cNvSpPr txBox="1"/>
          <p:nvPr/>
        </p:nvSpPr>
        <p:spPr>
          <a:xfrm>
            <a:off x="2019808" y="2571934"/>
            <a:ext cx="8900381" cy="5170646"/>
          </a:xfrm>
          <a:prstGeom prst="rect">
            <a:avLst/>
          </a:prstGeom>
          <a:noFill/>
        </p:spPr>
        <p:txBody>
          <a:bodyPr wrap="square">
            <a:spAutoFit/>
          </a:bodyPr>
          <a:lstStyle/>
          <a:p>
            <a:pPr>
              <a:lnSpc>
                <a:spcPts val="2360"/>
              </a:lnSpc>
            </a:pPr>
            <a:r>
              <a:rPr lang="en-US" sz="2400" b="1" dirty="0">
                <a:solidFill>
                  <a:srgbClr val="EC7C69"/>
                </a:solidFill>
              </a:rPr>
              <a:t>Come stabilire il tuo budget:</a:t>
            </a:r>
          </a:p>
          <a:p>
            <a:pPr>
              <a:lnSpc>
                <a:spcPts val="2360"/>
              </a:lnSpc>
            </a:pPr>
            <a:endParaRPr lang="en-US" sz="2400" b="1" dirty="0">
              <a:solidFill>
                <a:srgbClr val="EC7C69"/>
              </a:solidFill>
            </a:endParaRPr>
          </a:p>
          <a:p>
            <a:pPr marL="457200" indent="-457200">
              <a:lnSpc>
                <a:spcPts val="2360"/>
              </a:lnSpc>
              <a:buClr>
                <a:srgbClr val="459597"/>
              </a:buClr>
              <a:buFont typeface="+mj-lt"/>
              <a:buAutoNum type="arabicPeriod"/>
            </a:pPr>
            <a:r>
              <a:rPr lang="en-US" sz="2200" b="1" dirty="0">
                <a:solidFill>
                  <a:srgbClr val="494949"/>
                </a:solidFill>
              </a:rPr>
              <a:t>Definisci il tuo tetto massimo finanziario</a:t>
            </a:r>
            <a:r>
              <a:rPr lang="en-US" sz="2200" dirty="0">
                <a:solidFill>
                  <a:srgbClr val="494949"/>
                </a:solidFill>
              </a:rPr>
              <a:t>: quanto puoi investire ora senza aiuti esterni?</a:t>
            </a:r>
          </a:p>
          <a:p>
            <a:pPr marL="457200" indent="-457200">
              <a:lnSpc>
                <a:spcPts val="2360"/>
              </a:lnSpc>
              <a:buClr>
                <a:srgbClr val="459597"/>
              </a:buClr>
              <a:buFont typeface="+mj-lt"/>
              <a:buAutoNum type="arabicPeriod"/>
            </a:pPr>
            <a:r>
              <a:rPr lang="en-US" sz="2200" b="1" dirty="0">
                <a:solidFill>
                  <a:srgbClr val="494949"/>
                </a:solidFill>
              </a:rPr>
              <a:t>Stima le categorie chiave</a:t>
            </a:r>
            <a:r>
              <a:rPr lang="en-US" sz="2200" dirty="0">
                <a:solidFill>
                  <a:srgbClr val="494949"/>
                </a:solidFill>
              </a:rPr>
              <a:t>: terreno, progettazione, costruzione, infrastrutture, arredi, sito web e operazioni</a:t>
            </a:r>
          </a:p>
          <a:p>
            <a:pPr marL="457200" indent="-457200">
              <a:lnSpc>
                <a:spcPts val="2360"/>
              </a:lnSpc>
              <a:buClr>
                <a:srgbClr val="459597"/>
              </a:buClr>
              <a:buFont typeface="+mj-lt"/>
              <a:buAutoNum type="arabicPeriod"/>
            </a:pPr>
            <a:r>
              <a:rPr lang="en-US" sz="2200" b="1" dirty="0">
                <a:solidFill>
                  <a:srgbClr val="494949"/>
                </a:solidFill>
              </a:rPr>
              <a:t>Scegli la tua scala</a:t>
            </a:r>
            <a:r>
              <a:rPr lang="en-US" sz="2200" dirty="0">
                <a:solidFill>
                  <a:srgbClr val="494949"/>
                </a:solidFill>
              </a:rPr>
              <a:t>: iniziare con 1-2 unità ti consente di testare il tuo concetto; pianificare 5-10 unità richiede più capitale, ma favorisce la crescita.</a:t>
            </a:r>
          </a:p>
          <a:p>
            <a:pPr marL="457200" indent="-457200">
              <a:lnSpc>
                <a:spcPts val="2360"/>
              </a:lnSpc>
              <a:buClr>
                <a:srgbClr val="459597"/>
              </a:buClr>
              <a:buFont typeface="+mj-lt"/>
              <a:buAutoNum type="arabicPeriod"/>
            </a:pPr>
            <a:r>
              <a:rPr lang="en-US" sz="2200" b="1" dirty="0">
                <a:solidFill>
                  <a:srgbClr val="494949"/>
                </a:solidFill>
              </a:rPr>
              <a:t>Considera i costi operativi</a:t>
            </a:r>
            <a:r>
              <a:rPr lang="en-US" sz="2200" dirty="0">
                <a:solidFill>
                  <a:srgbClr val="494949"/>
                </a:solidFill>
              </a:rPr>
              <a:t>: pulizie, assicurazioni, spese di prenotazione, manutenzione, utenze e personale stagionale</a:t>
            </a:r>
          </a:p>
          <a:p>
            <a:pPr marL="457200" indent="-457200">
              <a:lnSpc>
                <a:spcPts val="2360"/>
              </a:lnSpc>
              <a:buClr>
                <a:srgbClr val="459597"/>
              </a:buClr>
              <a:buFont typeface="+mj-lt"/>
              <a:buAutoNum type="arabicPeriod"/>
            </a:pPr>
            <a:r>
              <a:rPr lang="en-US" sz="2200" b="1" dirty="0">
                <a:solidFill>
                  <a:srgbClr val="494949"/>
                </a:solidFill>
              </a:rPr>
              <a:t>Aggiungi un fondo di emergenza</a:t>
            </a:r>
            <a:r>
              <a:rPr lang="en-US" sz="2200" dirty="0">
                <a:solidFill>
                  <a:srgbClr val="494949"/>
                </a:solidFill>
              </a:rPr>
              <a:t>: includi sempre un margine </a:t>
            </a:r>
            <a:r>
              <a:rPr lang="en-US" sz="2200" b="1" dirty="0">
                <a:solidFill>
                  <a:srgbClr val="494949"/>
                </a:solidFill>
              </a:rPr>
              <a:t>del 10-20% </a:t>
            </a:r>
            <a:r>
              <a:rPr lang="en-US" sz="2200" dirty="0">
                <a:solidFill>
                  <a:srgbClr val="494949"/>
                </a:solidFill>
              </a:rPr>
              <a:t>per i costi imprevisti</a:t>
            </a: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a:lnSpc>
                <a:spcPts val="2360"/>
              </a:lnSpc>
              <a:spcAft>
                <a:spcPts val="1200"/>
              </a:spcAft>
            </a:pPr>
            <a:endParaRPr lang="en-US" sz="2200" dirty="0">
              <a:solidFill>
                <a:srgbClr val="494949"/>
              </a:solidFill>
            </a:endParaRPr>
          </a:p>
          <a:p>
            <a:pPr>
              <a:lnSpc>
                <a:spcPts val="2360"/>
              </a:lnSpc>
              <a:spcAft>
                <a:spcPts val="1200"/>
              </a:spcAft>
            </a:pPr>
            <a:endParaRPr lang="en-US" sz="2200" dirty="0">
              <a:solidFill>
                <a:srgbClr val="494949"/>
              </a:solidFill>
            </a:endParaRPr>
          </a:p>
        </p:txBody>
      </p:sp>
      <p:pic>
        <p:nvPicPr>
          <p:cNvPr id="14" name="Picture 13">
            <a:extLst>
              <a:ext uri="{FF2B5EF4-FFF2-40B4-BE49-F238E27FC236}">
                <a16:creationId xmlns:a16="http://schemas.microsoft.com/office/drawing/2014/main" id="{C74303AB-2134-24C5-6F0F-3F35D2BA4D5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43C76774-02F2-9E40-6609-AF1F7A7A6AB1}"/>
              </a:ext>
            </a:extLst>
          </p:cNvPr>
          <p:cNvSpPr txBox="1">
            <a:spLocks/>
          </p:cNvSpPr>
          <p:nvPr/>
        </p:nvSpPr>
        <p:spPr>
          <a:xfrm>
            <a:off x="2019809" y="1843391"/>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Qual è il tuo budget? Come stabilirlo</a:t>
            </a:r>
          </a:p>
          <a:p>
            <a:pPr>
              <a:lnSpc>
                <a:spcPts val="2900"/>
              </a:lnSpc>
            </a:pPr>
            <a:endParaRPr lang="en-US" dirty="0"/>
          </a:p>
        </p:txBody>
      </p:sp>
      <p:sp>
        <p:nvSpPr>
          <p:cNvPr id="6" name="Text Placeholder 3">
            <a:extLst>
              <a:ext uri="{FF2B5EF4-FFF2-40B4-BE49-F238E27FC236}">
                <a16:creationId xmlns:a16="http://schemas.microsoft.com/office/drawing/2014/main" id="{B7BE1BD2-E0E8-23FF-33E8-568B1EDADD95}"/>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Il tuo budget</a:t>
            </a:r>
          </a:p>
          <a:p>
            <a:pPr algn="r">
              <a:lnSpc>
                <a:spcPts val="3620"/>
              </a:lnSpc>
            </a:pPr>
            <a:endParaRPr lang="en-US" dirty="0">
              <a:solidFill>
                <a:schemeClr val="bg1"/>
              </a:solidFill>
            </a:endParaRPr>
          </a:p>
        </p:txBody>
      </p:sp>
      <p:sp>
        <p:nvSpPr>
          <p:cNvPr id="8" name="TextBox 7">
            <a:extLst>
              <a:ext uri="{FF2B5EF4-FFF2-40B4-BE49-F238E27FC236}">
                <a16:creationId xmlns:a16="http://schemas.microsoft.com/office/drawing/2014/main" id="{35F735B8-FF68-8AD2-3533-940165760D01}"/>
              </a:ext>
            </a:extLst>
          </p:cNvPr>
          <p:cNvSpPr txBox="1"/>
          <p:nvPr/>
        </p:nvSpPr>
        <p:spPr>
          <a:xfrm>
            <a:off x="2649158" y="467905"/>
            <a:ext cx="4042549" cy="1033488"/>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Priorità 1 (€)</a:t>
            </a:r>
          </a:p>
          <a:p>
            <a:pPr>
              <a:lnSpc>
                <a:spcPts val="2360"/>
              </a:lnSpc>
            </a:pPr>
            <a:r>
              <a:rPr lang="en-US" sz="2800" b="1" dirty="0">
                <a:solidFill>
                  <a:srgbClr val="494949"/>
                </a:solidFill>
                <a:latin typeface="Calibri" panose="020F0502020204030204" pitchFamily="34" charset="0"/>
                <a:cs typeface="Calibri" panose="020F0502020204030204" pitchFamily="34" charset="0"/>
              </a:rPr>
              <a:t>Calcola il tuo budget!</a:t>
            </a:r>
          </a:p>
          <a:p>
            <a:pPr>
              <a:lnSpc>
                <a:spcPts val="2360"/>
              </a:lnSpc>
            </a:pPr>
            <a:endParaRPr lang="en-US" sz="2800" dirty="0">
              <a:solidFill>
                <a:srgbClr val="494949"/>
              </a:solidFill>
              <a:latin typeface="Calibri" panose="020F0502020204030204" pitchFamily="34" charset="0"/>
              <a:cs typeface="Calibri" panose="020F0502020204030204" pitchFamily="34" charset="0"/>
            </a:endParaRPr>
          </a:p>
        </p:txBody>
      </p:sp>
      <p:sp>
        <p:nvSpPr>
          <p:cNvPr id="11" name="Freeform 3">
            <a:extLst>
              <a:ext uri="{FF2B5EF4-FFF2-40B4-BE49-F238E27FC236}">
                <a16:creationId xmlns:a16="http://schemas.microsoft.com/office/drawing/2014/main" id="{385A6A51-21EB-1BE6-D0CE-4D8A0625ADAA}"/>
              </a:ext>
            </a:extLst>
          </p:cNvPr>
          <p:cNvSpPr/>
          <p:nvPr/>
        </p:nvSpPr>
        <p:spPr>
          <a:xfrm rot="5400000">
            <a:off x="3716506" y="-1488691"/>
            <a:ext cx="1318562"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2" name="Group 11">
            <a:extLst>
              <a:ext uri="{FF2B5EF4-FFF2-40B4-BE49-F238E27FC236}">
                <a16:creationId xmlns:a16="http://schemas.microsoft.com/office/drawing/2014/main" id="{45A111C0-5B0E-79F6-A294-32BAB0FB7F63}"/>
              </a:ext>
            </a:extLst>
          </p:cNvPr>
          <p:cNvGrpSpPr/>
          <p:nvPr/>
        </p:nvGrpSpPr>
        <p:grpSpPr>
          <a:xfrm>
            <a:off x="1650426" y="195724"/>
            <a:ext cx="793524" cy="801083"/>
            <a:chOff x="4897755" y="3322320"/>
            <a:chExt cx="600074" cy="605790"/>
          </a:xfrm>
        </p:grpSpPr>
        <p:sp>
          <p:nvSpPr>
            <p:cNvPr id="13" name="Freeform 23">
              <a:extLst>
                <a:ext uri="{FF2B5EF4-FFF2-40B4-BE49-F238E27FC236}">
                  <a16:creationId xmlns:a16="http://schemas.microsoft.com/office/drawing/2014/main" id="{09051E66-1B8D-B97C-A955-438EBDE89A1E}"/>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5" name="Freeform 24">
              <a:extLst>
                <a:ext uri="{FF2B5EF4-FFF2-40B4-BE49-F238E27FC236}">
                  <a16:creationId xmlns:a16="http://schemas.microsoft.com/office/drawing/2014/main" id="{74FF7D10-775E-8DC2-DBF0-9FAE4B648E4F}"/>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6" name="Graphic 14">
              <a:extLst>
                <a:ext uri="{FF2B5EF4-FFF2-40B4-BE49-F238E27FC236}">
                  <a16:creationId xmlns:a16="http://schemas.microsoft.com/office/drawing/2014/main" id="{72AF882E-8B1B-1CAD-FD27-D56231AC9842}"/>
                </a:ext>
              </a:extLst>
            </p:cNvPr>
            <p:cNvGrpSpPr/>
            <p:nvPr/>
          </p:nvGrpSpPr>
          <p:grpSpPr>
            <a:xfrm>
              <a:off x="5040867" y="3443287"/>
              <a:ext cx="290185" cy="367426"/>
              <a:chOff x="5040867" y="3443287"/>
              <a:chExt cx="290185" cy="367426"/>
            </a:xfrm>
            <a:solidFill>
              <a:srgbClr val="FFFFFF"/>
            </a:solidFill>
          </p:grpSpPr>
          <p:sp>
            <p:nvSpPr>
              <p:cNvPr id="17" name="Freeform 26">
                <a:extLst>
                  <a:ext uri="{FF2B5EF4-FFF2-40B4-BE49-F238E27FC236}">
                    <a16:creationId xmlns:a16="http://schemas.microsoft.com/office/drawing/2014/main" id="{CF30B0F1-220A-9728-A0D1-980E97C99D14}"/>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18" name="Freeform 27">
                <a:extLst>
                  <a:ext uri="{FF2B5EF4-FFF2-40B4-BE49-F238E27FC236}">
                    <a16:creationId xmlns:a16="http://schemas.microsoft.com/office/drawing/2014/main" id="{20F4D720-B10C-A9F2-43D5-A58B11D7958F}"/>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63820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4A8C-CFE9-76BF-0D4B-C5E9F61C871C}"/>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6F9EDA9-3861-8260-0E9D-7EE4EF0A3996}"/>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73795E78-AB6C-A3B8-2076-5E0051335F4B}"/>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FB890AA-5C4C-EC1F-0517-8F37D0202E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2" name="TextBox 1">
            <a:extLst>
              <a:ext uri="{FF2B5EF4-FFF2-40B4-BE49-F238E27FC236}">
                <a16:creationId xmlns:a16="http://schemas.microsoft.com/office/drawing/2014/main" id="{357C5CD7-DE5B-367A-A230-F12DAFFB7D57}"/>
              </a:ext>
            </a:extLst>
          </p:cNvPr>
          <p:cNvSpPr txBox="1"/>
          <p:nvPr/>
        </p:nvSpPr>
        <p:spPr>
          <a:xfrm>
            <a:off x="2039426" y="1231046"/>
            <a:ext cx="8113147" cy="3568413"/>
          </a:xfrm>
          <a:prstGeom prst="rect">
            <a:avLst/>
          </a:prstGeom>
          <a:noFill/>
        </p:spPr>
        <p:txBody>
          <a:bodyPr wrap="square">
            <a:spAutoFit/>
          </a:bodyPr>
          <a:lstStyle/>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Crea un budget in linea con la tua fase di vita</a:t>
            </a:r>
            <a:r>
              <a:rPr lang="en-US" sz="2400" b="1" dirty="0">
                <a:solidFill>
                  <a:srgbClr val="494949"/>
                </a:solidFill>
              </a:rPr>
              <a:t>, </a:t>
            </a:r>
            <a:r>
              <a:rPr lang="en-US" sz="2400" dirty="0">
                <a:solidFill>
                  <a:srgbClr val="494949"/>
                </a:solidFill>
              </a:rPr>
              <a:t>la tua propensione al rischio e i tuoi obiettivi a lungo termine. Un approccio</a:t>
            </a:r>
            <a:r>
              <a:rPr lang="en-US" sz="2400" b="1" dirty="0">
                <a:solidFill>
                  <a:srgbClr val="494949"/>
                </a:solidFill>
              </a:rPr>
              <a:t> lean startup </a:t>
            </a:r>
            <a:r>
              <a:rPr lang="en-US" sz="2400" dirty="0">
                <a:solidFill>
                  <a:srgbClr val="494949"/>
                </a:solidFill>
              </a:rPr>
              <a:t>(con meno unità e strutture più semplici) ti consente di </a:t>
            </a:r>
            <a:r>
              <a:rPr lang="en-US" sz="2400" b="1" dirty="0">
                <a:solidFill>
                  <a:srgbClr val="494949"/>
                </a:solidFill>
              </a:rPr>
              <a:t>verificare la domanda </a:t>
            </a:r>
            <a:r>
              <a:rPr lang="en-US" sz="2400" dirty="0">
                <a:solidFill>
                  <a:srgbClr val="494949"/>
                </a:solidFill>
              </a:rPr>
              <a:t>e crescere in modo sostenibile senza sovraccaricare le tue risorse finanziarie. </a:t>
            </a:r>
          </a:p>
          <a:p>
            <a:pPr marL="342900" indent="-342900">
              <a:lnSpc>
                <a:spcPts val="2340"/>
              </a:lnSpc>
              <a:spcAft>
                <a:spcPts val="600"/>
              </a:spcAft>
              <a:buClr>
                <a:srgbClr val="E96751"/>
              </a:buClr>
              <a:buFont typeface="Wingdings" panose="05000000000000000000" pitchFamily="2" charset="2"/>
              <a:buChar char="ü"/>
            </a:pPr>
            <a:endParaRPr lang="en-US" sz="2400" dirty="0">
              <a:solidFill>
                <a:srgbClr val="494949"/>
              </a:solidFill>
            </a:endParaRPr>
          </a:p>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Considera i tempi di ritorno dell'investimento</a:t>
            </a:r>
            <a:r>
              <a:rPr lang="en-US" sz="2400" dirty="0">
                <a:solidFill>
                  <a:srgbClr val="494949"/>
                </a:solidFill>
              </a:rPr>
              <a:t>: la maggior parte dei siti non raggiunge il pareggio prima di 18-36 mesi. La pianificazione è inutile senza un budget. Crea un budget che copra il terreno, i permessi, le unità, le infrastrutture, i costi nascosti e il capitale circolante per un periodo di 1-2 anni.</a:t>
            </a:r>
          </a:p>
          <a:p>
            <a:pPr>
              <a:lnSpc>
                <a:spcPts val="2340"/>
              </a:lnSpc>
              <a:spcAft>
                <a:spcPts val="600"/>
              </a:spcAft>
            </a:pPr>
            <a:endParaRPr lang="en-US" sz="2200" i="1" dirty="0">
              <a:solidFill>
                <a:srgbClr val="494949"/>
              </a:solidFill>
            </a:endParaRPr>
          </a:p>
        </p:txBody>
      </p:sp>
      <p:pic>
        <p:nvPicPr>
          <p:cNvPr id="14" name="Picture 13">
            <a:extLst>
              <a:ext uri="{FF2B5EF4-FFF2-40B4-BE49-F238E27FC236}">
                <a16:creationId xmlns:a16="http://schemas.microsoft.com/office/drawing/2014/main" id="{DB023CAB-70D1-A2FA-D3D5-EE1526940C3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4B4941A6-A8FA-BC51-0D3F-5A4E2539FFD7}"/>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Alcuni consigli finanziari per stabilire un budget solido</a:t>
            </a:r>
          </a:p>
          <a:p>
            <a:pPr>
              <a:lnSpc>
                <a:spcPts val="2900"/>
              </a:lnSpc>
            </a:pPr>
            <a:endParaRPr lang="en-US" dirty="0"/>
          </a:p>
        </p:txBody>
      </p:sp>
      <p:sp>
        <p:nvSpPr>
          <p:cNvPr id="6" name="Text Placeholder 3">
            <a:extLst>
              <a:ext uri="{FF2B5EF4-FFF2-40B4-BE49-F238E27FC236}">
                <a16:creationId xmlns:a16="http://schemas.microsoft.com/office/drawing/2014/main" id="{691D2E44-D8E1-89E7-EAAB-651268CBF67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Il tuo budget</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059531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F88A4-579F-36B3-F15A-C226A8239CD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8F68224-9495-9E41-A5BF-D32083E2475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DA6EB52-B6CB-0C9A-B657-DCCD2C0FCA28}"/>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2DAA63-8826-629F-E845-C57367AF4DC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2" name="TextBox 1">
            <a:extLst>
              <a:ext uri="{FF2B5EF4-FFF2-40B4-BE49-F238E27FC236}">
                <a16:creationId xmlns:a16="http://schemas.microsoft.com/office/drawing/2014/main" id="{7DACA519-84A6-35B0-1948-DB68EF8CB38B}"/>
              </a:ext>
            </a:extLst>
          </p:cNvPr>
          <p:cNvSpPr txBox="1"/>
          <p:nvPr/>
        </p:nvSpPr>
        <p:spPr>
          <a:xfrm>
            <a:off x="2039426" y="1231046"/>
            <a:ext cx="8113147" cy="3273460"/>
          </a:xfrm>
          <a:prstGeom prst="rect">
            <a:avLst/>
          </a:prstGeom>
          <a:noFill/>
        </p:spPr>
        <p:txBody>
          <a:bodyPr wrap="square">
            <a:spAutoFit/>
          </a:bodyPr>
          <a:lstStyle/>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La pianificazione è inutile senza un budget. </a:t>
            </a:r>
            <a:r>
              <a:rPr lang="en-US" sz="2400" dirty="0">
                <a:solidFill>
                  <a:srgbClr val="494949"/>
                </a:solidFill>
              </a:rPr>
              <a:t>Considera tutti i costi, dall'acquisto del terreno e l'installazione dei pod all'assicurazione, alla segnaletica, al software di prenotazione e ai prodotti per la pulizia. </a:t>
            </a:r>
            <a:r>
              <a:rPr lang="en-US" sz="2400" b="1" dirty="0">
                <a:solidFill>
                  <a:srgbClr val="494949"/>
                </a:solidFill>
              </a:rPr>
              <a:t>Un budget realistico </a:t>
            </a:r>
            <a:r>
              <a:rPr lang="en-US" sz="2400" dirty="0">
                <a:solidFill>
                  <a:srgbClr val="494949"/>
                </a:solidFill>
              </a:rPr>
              <a:t>ti aiuterà a determinare se il tuo piano è fattibile e a identificare le aree in cui potresti aver bisogno di finanziamenti o sovvenzioni.</a:t>
            </a:r>
          </a:p>
          <a:p>
            <a:pPr>
              <a:lnSpc>
                <a:spcPts val="2340"/>
              </a:lnSpc>
              <a:spcAft>
                <a:spcPts val="600"/>
              </a:spcAft>
              <a:buClr>
                <a:srgbClr val="E96751"/>
              </a:buClr>
            </a:pPr>
            <a:endParaRPr lang="en-US" sz="2400" dirty="0">
              <a:solidFill>
                <a:srgbClr val="494949"/>
              </a:solidFill>
            </a:endParaRPr>
          </a:p>
          <a:p>
            <a:pPr marL="342900" indent="-342900">
              <a:lnSpc>
                <a:spcPts val="2340"/>
              </a:lnSpc>
              <a:spcAft>
                <a:spcPts val="600"/>
              </a:spcAft>
              <a:buClr>
                <a:srgbClr val="E96751"/>
              </a:buClr>
              <a:buFont typeface="Wingdings" panose="05000000000000000000" pitchFamily="2" charset="2"/>
              <a:buChar char="ü"/>
            </a:pPr>
            <a:r>
              <a:rPr lang="en-US" sz="2400" b="1" dirty="0">
                <a:solidFill>
                  <a:srgbClr val="459597"/>
                </a:solidFill>
              </a:rPr>
              <a:t>Esplora le sovvenzioni locali o i sussidi per lo sviluppo rurale </a:t>
            </a:r>
            <a:r>
              <a:rPr lang="en-US" sz="2400" dirty="0">
                <a:solidFill>
                  <a:srgbClr val="494949"/>
                </a:solidFill>
              </a:rPr>
              <a:t>(ad esempio, </a:t>
            </a:r>
            <a:r>
              <a:rPr lang="en-US" sz="2400" dirty="0">
                <a:solidFill>
                  <a:srgbClr val="459597"/>
                </a:solidFill>
                <a:hlinkClick r:id="rId2">
                  <a:extLst>
                    <a:ext uri="{A12FA001-AC4F-418D-AE19-62706E023703}">
                      <ahyp:hlinkClr xmlns:ahyp="http://schemas.microsoft.com/office/drawing/2018/hyperlinkcolor" val="tx"/>
                    </a:ext>
                  </a:extLst>
                </a:hlinkClick>
              </a:rPr>
              <a:t>i finanziamenti LEADER </a:t>
            </a:r>
            <a:r>
              <a:rPr lang="en-US" sz="2400" dirty="0">
                <a:solidFill>
                  <a:srgbClr val="494949"/>
                </a:solidFill>
              </a:rPr>
              <a:t>in Irlanda, </a:t>
            </a:r>
            <a:r>
              <a:rPr lang="en-US" sz="2400" dirty="0">
                <a:solidFill>
                  <a:srgbClr val="459597"/>
                </a:solidFill>
                <a:hlinkClick r:id="rId3">
                  <a:extLst>
                    <a:ext uri="{A12FA001-AC4F-418D-AE19-62706E023703}">
                      <ahyp:hlinkClr xmlns:ahyp="http://schemas.microsoft.com/office/drawing/2018/hyperlinkcolor" val="tx"/>
                    </a:ext>
                  </a:extLst>
                </a:hlinkClick>
              </a:rPr>
              <a:t>il Programma di sviluppo rurale in Slovenia</a:t>
            </a:r>
            <a:r>
              <a:rPr lang="en-US" sz="2400" dirty="0">
                <a:solidFill>
                  <a:srgbClr val="494949"/>
                </a:solidFill>
              </a:rPr>
              <a:t>) </a:t>
            </a:r>
            <a:r>
              <a:rPr lang="en-US" sz="2400" i="1" dirty="0">
                <a:solidFill>
                  <a:srgbClr val="494949"/>
                </a:solidFill>
              </a:rPr>
              <a:t>(trattato nel Modulo 7).</a:t>
            </a:r>
          </a:p>
          <a:p>
            <a:pPr>
              <a:lnSpc>
                <a:spcPts val="2340"/>
              </a:lnSpc>
              <a:spcAft>
                <a:spcPts val="600"/>
              </a:spcAft>
            </a:pPr>
            <a:endParaRPr lang="en-US" sz="2200" i="1" dirty="0">
              <a:solidFill>
                <a:srgbClr val="494949"/>
              </a:solidFill>
            </a:endParaRPr>
          </a:p>
        </p:txBody>
      </p:sp>
      <p:pic>
        <p:nvPicPr>
          <p:cNvPr id="14" name="Picture 13">
            <a:extLst>
              <a:ext uri="{FF2B5EF4-FFF2-40B4-BE49-F238E27FC236}">
                <a16:creationId xmlns:a16="http://schemas.microsoft.com/office/drawing/2014/main" id="{82F80E55-890F-2A8D-33AC-A67114B82475}"/>
              </a:ext>
            </a:extLst>
          </p:cNvPr>
          <p:cNvPicPr>
            <a:picLocks noChangeAspect="1"/>
          </p:cNvPicPr>
          <p:nvPr/>
        </p:nvPicPr>
        <p:blipFill>
          <a:blip r:embed="rId4">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F83769E6-F713-ACC9-F096-38142C6C67DC}"/>
              </a:ext>
            </a:extLst>
          </p:cNvPr>
          <p:cNvSpPr txBox="1">
            <a:spLocks/>
          </p:cNvSpPr>
          <p:nvPr/>
        </p:nvSpPr>
        <p:spPr>
          <a:xfrm>
            <a:off x="2039426" y="122981"/>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Alcuni consigli finanziari per stabilire un budget solido</a:t>
            </a:r>
          </a:p>
          <a:p>
            <a:pPr>
              <a:lnSpc>
                <a:spcPts val="2900"/>
              </a:lnSpc>
            </a:pPr>
            <a:endParaRPr lang="en-US" dirty="0"/>
          </a:p>
        </p:txBody>
      </p:sp>
      <p:sp>
        <p:nvSpPr>
          <p:cNvPr id="6" name="Text Placeholder 3">
            <a:extLst>
              <a:ext uri="{FF2B5EF4-FFF2-40B4-BE49-F238E27FC236}">
                <a16:creationId xmlns:a16="http://schemas.microsoft.com/office/drawing/2014/main" id="{0A1FB031-2256-F27C-8ABE-E38E4B50355D}"/>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Il tuo budget</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846638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A3631-A7BF-8629-A2B0-EA60B3CD5A3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15796623-7A5A-387F-D2D7-C5C62F338C3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3A416031-8FAF-54E7-E1AE-F4A4DBF4A2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pic>
        <p:nvPicPr>
          <p:cNvPr id="14" name="Picture 13">
            <a:extLst>
              <a:ext uri="{FF2B5EF4-FFF2-40B4-BE49-F238E27FC236}">
                <a16:creationId xmlns:a16="http://schemas.microsoft.com/office/drawing/2014/main" id="{A3004960-158F-0FA8-56DB-BC7D559DE3FF}"/>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5D6A425F-A760-C5FF-AF4E-F2CDD4B8E663}"/>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Il tuo budget</a:t>
            </a:r>
          </a:p>
          <a:p>
            <a:pPr algn="r">
              <a:lnSpc>
                <a:spcPts val="3620"/>
              </a:lnSpc>
            </a:pPr>
            <a:endParaRPr lang="en-US" dirty="0">
              <a:solidFill>
                <a:schemeClr val="bg1"/>
              </a:solidFill>
            </a:endParaRPr>
          </a:p>
        </p:txBody>
      </p:sp>
      <p:sp>
        <p:nvSpPr>
          <p:cNvPr id="13" name="TextBox 12">
            <a:extLst>
              <a:ext uri="{FF2B5EF4-FFF2-40B4-BE49-F238E27FC236}">
                <a16:creationId xmlns:a16="http://schemas.microsoft.com/office/drawing/2014/main" id="{C46BF315-EECA-E416-4E6F-6F4F3D5E03D2}"/>
              </a:ext>
            </a:extLst>
          </p:cNvPr>
          <p:cNvSpPr txBox="1"/>
          <p:nvPr/>
        </p:nvSpPr>
        <p:spPr>
          <a:xfrm>
            <a:off x="6632244" y="6190393"/>
            <a:ext cx="5097686" cy="1077218"/>
          </a:xfrm>
          <a:prstGeom prst="rect">
            <a:avLst/>
          </a:prstGeom>
          <a:noFill/>
        </p:spPr>
        <p:txBody>
          <a:bodyPr wrap="square" rtlCol="0">
            <a:spAutoFit/>
          </a:bodyPr>
          <a:lstStyle/>
          <a:p>
            <a:pPr>
              <a:buNone/>
            </a:pPr>
            <a:r>
              <a:rPr lang="en-US" sz="2200" b="1" dirty="0">
                <a:solidFill>
                  <a:srgbClr val="3B7F81"/>
                </a:solidFill>
              </a:rPr>
              <a:t>Intervallo totale stimato (IVA esclusa):</a:t>
            </a:r>
          </a:p>
          <a:p>
            <a:r>
              <a:rPr lang="en-US" sz="2200" b="1" dirty="0">
                <a:solidFill>
                  <a:srgbClr val="494949"/>
                </a:solidFill>
              </a:rPr>
              <a:t>Minimo:</a:t>
            </a:r>
            <a:r>
              <a:rPr lang="en-US" sz="2200" dirty="0">
                <a:solidFill>
                  <a:srgbClr val="494949"/>
                </a:solidFill>
              </a:rPr>
              <a:t> 81.100 € </a:t>
            </a:r>
            <a:r>
              <a:rPr lang="en-US" sz="2200" b="1" dirty="0">
                <a:solidFill>
                  <a:srgbClr val="494949"/>
                </a:solidFill>
              </a:rPr>
              <a:t> Massimo:</a:t>
            </a:r>
            <a:r>
              <a:rPr lang="en-US" sz="2200" dirty="0">
                <a:solidFill>
                  <a:srgbClr val="494949"/>
                </a:solidFill>
              </a:rPr>
              <a:t> 387.200 €+</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381AB860-65DB-8476-C677-2914E7C50C4B}"/>
              </a:ext>
            </a:extLst>
          </p:cNvPr>
          <p:cNvGrpSpPr/>
          <p:nvPr/>
        </p:nvGrpSpPr>
        <p:grpSpPr>
          <a:xfrm>
            <a:off x="4928329" y="5931698"/>
            <a:ext cx="793524" cy="801083"/>
            <a:chOff x="4897755" y="3322320"/>
            <a:chExt cx="600074" cy="605790"/>
          </a:xfrm>
        </p:grpSpPr>
        <p:sp>
          <p:nvSpPr>
            <p:cNvPr id="17" name="Freeform 16">
              <a:extLst>
                <a:ext uri="{FF2B5EF4-FFF2-40B4-BE49-F238E27FC236}">
                  <a16:creationId xmlns:a16="http://schemas.microsoft.com/office/drawing/2014/main" id="{C61C17C1-0F3A-4ABA-26BB-6C88E9F0BD0D}"/>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551C850-6CA8-C353-D1AE-5FADD0A4D808}"/>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9" name="Graphic 14">
              <a:extLst>
                <a:ext uri="{FF2B5EF4-FFF2-40B4-BE49-F238E27FC236}">
                  <a16:creationId xmlns:a16="http://schemas.microsoft.com/office/drawing/2014/main" id="{9298B41A-93AB-CA81-4A55-9BFD5273CEA7}"/>
                </a:ext>
              </a:extLst>
            </p:cNvPr>
            <p:cNvGrpSpPr/>
            <p:nvPr/>
          </p:nvGrpSpPr>
          <p:grpSpPr>
            <a:xfrm>
              <a:off x="5040867" y="3443287"/>
              <a:ext cx="290185" cy="367426"/>
              <a:chOff x="5040867" y="3443287"/>
              <a:chExt cx="290185" cy="367426"/>
            </a:xfrm>
            <a:solidFill>
              <a:srgbClr val="FFFFFF"/>
            </a:solidFill>
          </p:grpSpPr>
          <p:sp>
            <p:nvSpPr>
              <p:cNvPr id="20" name="Freeform 19">
                <a:extLst>
                  <a:ext uri="{FF2B5EF4-FFF2-40B4-BE49-F238E27FC236}">
                    <a16:creationId xmlns:a16="http://schemas.microsoft.com/office/drawing/2014/main" id="{A20BCBD8-626B-2760-82E8-B4D099E3A2DE}"/>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39AFEBA-CB01-2F93-DDB7-2FB15C493601}"/>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
        <p:nvSpPr>
          <p:cNvPr id="22" name="Text Placeholder 5">
            <a:extLst>
              <a:ext uri="{FF2B5EF4-FFF2-40B4-BE49-F238E27FC236}">
                <a16:creationId xmlns:a16="http://schemas.microsoft.com/office/drawing/2014/main" id="{E6B72534-7D8A-92DC-E577-D2396D1B3F9F}"/>
              </a:ext>
            </a:extLst>
          </p:cNvPr>
          <p:cNvSpPr txBox="1">
            <a:spLocks/>
          </p:cNvSpPr>
          <p:nvPr/>
        </p:nvSpPr>
        <p:spPr>
          <a:xfrm>
            <a:off x="2039427" y="400242"/>
            <a:ext cx="900576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Lista di controllo dei costi di avvio ATA (fasce di prezzo stimate) IVA esclusa</a:t>
            </a:r>
          </a:p>
          <a:p>
            <a:pPr>
              <a:lnSpc>
                <a:spcPts val="2900"/>
              </a:lnSpc>
            </a:pPr>
            <a:endParaRPr lang="en-US" dirty="0"/>
          </a:p>
        </p:txBody>
      </p:sp>
      <p:graphicFrame>
        <p:nvGraphicFramePr>
          <p:cNvPr id="23" name="Table 22">
            <a:extLst>
              <a:ext uri="{FF2B5EF4-FFF2-40B4-BE49-F238E27FC236}">
                <a16:creationId xmlns:a16="http://schemas.microsoft.com/office/drawing/2014/main" id="{D8854BD3-8B12-9B2E-DBEB-C35793A7DE65}"/>
              </a:ext>
            </a:extLst>
          </p:cNvPr>
          <p:cNvGraphicFramePr>
            <a:graphicFrameLocks noGrp="1"/>
          </p:cNvGraphicFramePr>
          <p:nvPr>
            <p:extLst>
              <p:ext uri="{D42A27DB-BD31-4B8C-83A1-F6EECF244321}">
                <p14:modId xmlns:p14="http://schemas.microsoft.com/office/powerpoint/2010/main" val="989514213"/>
              </p:ext>
            </p:extLst>
          </p:nvPr>
        </p:nvGraphicFramePr>
        <p:xfrm>
          <a:off x="2039427" y="991457"/>
          <a:ext cx="9462732" cy="5202640"/>
        </p:xfrm>
        <a:graphic>
          <a:graphicData uri="http://schemas.openxmlformats.org/drawingml/2006/table">
            <a:tbl>
              <a:tblPr/>
              <a:tblGrid>
                <a:gridCol w="4731366">
                  <a:extLst>
                    <a:ext uri="{9D8B030D-6E8A-4147-A177-3AD203B41FA5}">
                      <a16:colId xmlns:a16="http://schemas.microsoft.com/office/drawing/2014/main" val="3837619928"/>
                    </a:ext>
                  </a:extLst>
                </a:gridCol>
                <a:gridCol w="4731366">
                  <a:extLst>
                    <a:ext uri="{9D8B030D-6E8A-4147-A177-3AD203B41FA5}">
                      <a16:colId xmlns:a16="http://schemas.microsoft.com/office/drawing/2014/main" val="2755885704"/>
                    </a:ext>
                  </a:extLst>
                </a:gridCol>
              </a:tblGrid>
              <a:tr h="0">
                <a:tc>
                  <a:txBody>
                    <a:bodyPr/>
                    <a:lstStyle/>
                    <a:p>
                      <a:r>
                        <a:rPr lang="en-IE" sz="1800" b="1" dirty="0">
                          <a:solidFill>
                            <a:schemeClr val="bg1"/>
                          </a:solidFill>
                        </a:rPr>
                        <a:t>Voce di costo</a:t>
                      </a:r>
                      <a:endParaRPr lang="en-IE" sz="18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Intervallo di costo stimato (€)</a:t>
                      </a:r>
                      <a:endParaRPr lang="en-IE" sz="18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264610940"/>
                  </a:ext>
                </a:extLst>
              </a:tr>
              <a:tr h="356400">
                <a:tc>
                  <a:txBody>
                    <a:bodyPr/>
                    <a:lstStyle/>
                    <a:p>
                      <a:r>
                        <a:rPr lang="en-IE" sz="1800" dirty="0">
                          <a:solidFill>
                            <a:srgbClr val="494949"/>
                          </a:solidFill>
                        </a:rPr>
                        <a:t>Acquisizione del terreno</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5.000-120.000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7238498"/>
                  </a:ext>
                </a:extLst>
              </a:tr>
              <a:tr h="356400">
                <a:tc>
                  <a:txBody>
                    <a:bodyPr/>
                    <a:lstStyle/>
                    <a:p>
                      <a:r>
                        <a:rPr lang="en-IE" sz="1800">
                          <a:solidFill>
                            <a:srgbClr val="494949"/>
                          </a:solidFill>
                        </a:rPr>
                        <a:t>Domanda di concessione edilizia</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1.000-10.000+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7740798"/>
                  </a:ext>
                </a:extLst>
              </a:tr>
              <a:tr h="356400">
                <a:tc>
                  <a:txBody>
                    <a:bodyPr/>
                    <a:lstStyle/>
                    <a:p>
                      <a:r>
                        <a:rPr lang="en-US" sz="1800">
                          <a:solidFill>
                            <a:srgbClr val="494949"/>
                          </a:solidFill>
                        </a:rPr>
                        <a:t>Assicurazione e copertura di responsabilità civile (annuale)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500-2.000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02558"/>
                  </a:ext>
                </a:extLst>
              </a:tr>
              <a:tr h="356400">
                <a:tc>
                  <a:txBody>
                    <a:bodyPr/>
                    <a:lstStyle/>
                    <a:p>
                      <a:r>
                        <a:rPr lang="en-US" sz="1800">
                          <a:solidFill>
                            <a:srgbClr val="494949"/>
                          </a:solidFill>
                        </a:rPr>
                        <a:t>Costi unitari per pod/yurta/cabina (per unità)</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10.000-80.000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5874638"/>
                  </a:ext>
                </a:extLst>
              </a:tr>
              <a:tr h="356400">
                <a:tc>
                  <a:txBody>
                    <a:bodyPr/>
                    <a:lstStyle/>
                    <a:p>
                      <a:r>
                        <a:rPr lang="en-IE" sz="1800">
                          <a:solidFill>
                            <a:srgbClr val="494949"/>
                          </a:solidFill>
                        </a:rPr>
                        <a:t>Infrastrutture (strade, fognature, energia elettrica)</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50.000-120.000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0452736"/>
                  </a:ext>
                </a:extLst>
              </a:tr>
              <a:tr h="356400">
                <a:tc>
                  <a:txBody>
                    <a:bodyPr/>
                    <a:lstStyle/>
                    <a:p>
                      <a:r>
                        <a:rPr lang="en-IE" sz="1800">
                          <a:solidFill>
                            <a:srgbClr val="494949"/>
                          </a:solidFill>
                        </a:rPr>
                        <a:t>Costi di trasporto (consegna unità)</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2.000-5.000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099299"/>
                  </a:ext>
                </a:extLst>
              </a:tr>
              <a:tr h="356400">
                <a:tc>
                  <a:txBody>
                    <a:bodyPr/>
                    <a:lstStyle/>
                    <a:p>
                      <a:r>
                        <a:rPr lang="en-IE" sz="1800" dirty="0">
                          <a:solidFill>
                            <a:srgbClr val="494949"/>
                          </a:solidFill>
                        </a:rPr>
                        <a:t>Onorari dei consulenti di pianificazione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1.500-4.000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5033829"/>
                  </a:ext>
                </a:extLst>
              </a:tr>
              <a:tr h="356400">
                <a:tc>
                  <a:txBody>
                    <a:bodyPr/>
                    <a:lstStyle/>
                    <a:p>
                      <a:r>
                        <a:rPr lang="en-IE" sz="1800">
                          <a:solidFill>
                            <a:srgbClr val="494949"/>
                          </a:solidFill>
                        </a:rPr>
                        <a:t>Onorari legali/periti</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1.500-3.000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5604665"/>
                  </a:ext>
                </a:extLst>
              </a:tr>
              <a:tr h="356400">
                <a:tc>
                  <a:txBody>
                    <a:bodyPr/>
                    <a:lstStyle/>
                    <a:p>
                      <a:r>
                        <a:rPr lang="en-IE" sz="1800">
                          <a:solidFill>
                            <a:srgbClr val="494949"/>
                          </a:solidFill>
                        </a:rPr>
                        <a:t>Assicurazione, marketing e allestimento</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5.000-10.000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567164"/>
                  </a:ext>
                </a:extLst>
              </a:tr>
              <a:tr h="356400">
                <a:tc>
                  <a:txBody>
                    <a:bodyPr/>
                    <a:lstStyle/>
                    <a:p>
                      <a:r>
                        <a:rPr lang="en-US" sz="1800" dirty="0">
                          <a:solidFill>
                            <a:srgbClr val="494949"/>
                          </a:solidFill>
                        </a:rPr>
                        <a:t>Software di marketing e prenotazione (annuale)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600-1.200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7836026"/>
                  </a:ext>
                </a:extLst>
              </a:tr>
              <a:tr h="356400">
                <a:tc>
                  <a:txBody>
                    <a:bodyPr/>
                    <a:lstStyle/>
                    <a:p>
                      <a:r>
                        <a:rPr lang="en-IE" sz="1800">
                          <a:solidFill>
                            <a:srgbClr val="494949"/>
                          </a:solidFill>
                        </a:rPr>
                        <a:t>Sviluppo del sito web e del marchio</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1.000-5.000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8272008"/>
                  </a:ext>
                </a:extLst>
              </a:tr>
              <a:tr h="356400">
                <a:tc>
                  <a:txBody>
                    <a:bodyPr/>
                    <a:lstStyle/>
                    <a:p>
                      <a:r>
                        <a:rPr lang="en-IE" sz="1800" dirty="0">
                          <a:solidFill>
                            <a:srgbClr val="494949"/>
                          </a:solidFill>
                        </a:rPr>
                        <a:t>Onorari professionali/legali/di consulenza</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2.000-7.000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5058113"/>
                  </a:ext>
                </a:extLst>
              </a:tr>
            </a:tbl>
          </a:graphicData>
        </a:graphic>
      </p:graphicFrame>
    </p:spTree>
    <p:extLst>
      <p:ext uri="{BB962C8B-B14F-4D97-AF65-F5344CB8AC3E}">
        <p14:creationId xmlns:p14="http://schemas.microsoft.com/office/powerpoint/2010/main" val="613891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42702-FD97-20B2-D9C7-4A839B79B7A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1C93D493-2E16-2D35-0615-7F30743D7B4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776A04E9-9EF1-AF12-79D9-A3BBB82BAB5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pic>
        <p:nvPicPr>
          <p:cNvPr id="14" name="Picture 13">
            <a:extLst>
              <a:ext uri="{FF2B5EF4-FFF2-40B4-BE49-F238E27FC236}">
                <a16:creationId xmlns:a16="http://schemas.microsoft.com/office/drawing/2014/main" id="{F50E0ADC-1482-0518-2347-63D21E3B1F6D}"/>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00AC2E25-2773-B2F7-428D-5CBC951845C7}"/>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Il tuo budget</a:t>
            </a:r>
          </a:p>
          <a:p>
            <a:pPr algn="r">
              <a:lnSpc>
                <a:spcPts val="3620"/>
              </a:lnSpc>
            </a:pPr>
            <a:endParaRPr lang="en-US" dirty="0">
              <a:solidFill>
                <a:schemeClr val="bg1"/>
              </a:solidFill>
            </a:endParaRPr>
          </a:p>
        </p:txBody>
      </p:sp>
      <p:cxnSp>
        <p:nvCxnSpPr>
          <p:cNvPr id="2" name="Straight Connector 1">
            <a:extLst>
              <a:ext uri="{FF2B5EF4-FFF2-40B4-BE49-F238E27FC236}">
                <a16:creationId xmlns:a16="http://schemas.microsoft.com/office/drawing/2014/main" id="{9F718F35-F513-52DD-9553-0D0DA10CB5C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0E19312-D834-B5B9-6FE3-1E7A37D7E9B3}"/>
              </a:ext>
            </a:extLst>
          </p:cNvPr>
          <p:cNvSpPr txBox="1"/>
          <p:nvPr/>
        </p:nvSpPr>
        <p:spPr>
          <a:xfrm>
            <a:off x="2039426" y="1231046"/>
            <a:ext cx="8900381" cy="5147563"/>
          </a:xfrm>
          <a:prstGeom prst="rect">
            <a:avLst/>
          </a:prstGeom>
          <a:noFill/>
        </p:spPr>
        <p:txBody>
          <a:bodyPr wrap="square">
            <a:spAutoFit/>
          </a:bodyPr>
          <a:lstStyle/>
          <a:p>
            <a:pPr>
              <a:lnSpc>
                <a:spcPts val="2480"/>
              </a:lnSpc>
            </a:pPr>
            <a:r>
              <a:rPr lang="en-US" sz="2400" b="1" dirty="0">
                <a:solidFill>
                  <a:srgbClr val="EC7C69"/>
                </a:solidFill>
              </a:rPr>
              <a:t>Qual è il tuo budget? </a:t>
            </a:r>
          </a:p>
          <a:p>
            <a:endParaRPr lang="en-US" sz="800" b="1" dirty="0">
              <a:solidFill>
                <a:srgbClr val="EC7C69"/>
              </a:solidFill>
            </a:endParaRPr>
          </a:p>
          <a:p>
            <a:pPr>
              <a:lnSpc>
                <a:spcPts val="2480"/>
              </a:lnSpc>
            </a:pPr>
            <a:r>
              <a:rPr lang="en-US" sz="2400" dirty="0">
                <a:solidFill>
                  <a:srgbClr val="494949"/>
                </a:solidFill>
              </a:rPr>
              <a:t>(Se il tuo budget è limitato, esistono opzioni di finanziamento, oppure puoi procedere per fasi e pianificare lo sviluppo) </a:t>
            </a:r>
          </a:p>
          <a:p>
            <a:pPr>
              <a:lnSpc>
                <a:spcPts val="2480"/>
              </a:lnSpc>
            </a:pPr>
            <a:r>
              <a:rPr lang="en-US" sz="2400" b="1" dirty="0">
                <a:solidFill>
                  <a:srgbClr val="494949"/>
                </a:solidFill>
              </a:rPr>
              <a:t>Quante unità desideri costruire: 1, 5, 10 o più di 10? </a:t>
            </a:r>
            <a:r>
              <a:rPr lang="en-US" sz="2400" dirty="0">
                <a:solidFill>
                  <a:srgbClr val="494949"/>
                </a:solidFill>
              </a:rPr>
              <a:t>(Devi tenere conto delle dimensioni e dello spazio disponibile). </a:t>
            </a:r>
          </a:p>
          <a:p>
            <a:pPr>
              <a:lnSpc>
                <a:spcPts val="2480"/>
              </a:lnSpc>
            </a:pPr>
            <a:endParaRPr lang="en-US" sz="2200" b="1" dirty="0">
              <a:solidFill>
                <a:srgbClr val="494949"/>
              </a:solidFill>
            </a:endParaRPr>
          </a:p>
          <a:p>
            <a:pPr>
              <a:lnSpc>
                <a:spcPts val="2480"/>
              </a:lnSpc>
            </a:pPr>
            <a:r>
              <a:rPr lang="en-US" sz="2400" b="1" dirty="0">
                <a:solidFill>
                  <a:srgbClr val="EC7C69"/>
                </a:solidFill>
              </a:rPr>
              <a:t>Vuoi un livello base o di lusso? </a:t>
            </a:r>
          </a:p>
          <a:p>
            <a:endParaRPr lang="en-US" sz="800" b="1" dirty="0">
              <a:solidFill>
                <a:srgbClr val="EC7C69"/>
              </a:solidFill>
            </a:endParaRPr>
          </a:p>
          <a:p>
            <a:pPr>
              <a:lnSpc>
                <a:spcPts val="2480"/>
              </a:lnSpc>
            </a:pPr>
            <a:r>
              <a:rPr lang="en-US" sz="2400" dirty="0">
                <a:solidFill>
                  <a:srgbClr val="494949"/>
                </a:solidFill>
              </a:rPr>
              <a:t>(Ovviamente il livello base è meno costoso, ma quello di lusso offre un potenziale di rendimento maggiore, anche se richiede un investimento maggiore). Inoltre, tieni presente che i costi di avvio variano notevolmente a seconda del paese e delle dimensioni. </a:t>
            </a:r>
          </a:p>
          <a:p>
            <a:pPr>
              <a:lnSpc>
                <a:spcPts val="2480"/>
              </a:lnSpc>
            </a:pPr>
            <a:endParaRPr lang="en-US" sz="2400" dirty="0">
              <a:solidFill>
                <a:srgbClr val="494949"/>
              </a:solidFill>
            </a:endParaRPr>
          </a:p>
          <a:p>
            <a:pPr>
              <a:lnSpc>
                <a:spcPts val="2480"/>
              </a:lnSpc>
            </a:pPr>
            <a:r>
              <a:rPr lang="en-US" sz="2400" dirty="0">
                <a:solidFill>
                  <a:srgbClr val="494949"/>
                </a:solidFill>
              </a:rPr>
              <a:t>Per illustrare il concetto, consideriamo tre scenari. La tabella nella slide successiva non include le utenze, l'elettricità, i rifiuti, l'assicurazione, le spese impreviste o altre spese aggiuntive. Maggiori dettagli sono forniti nelle slide seguenti.</a:t>
            </a:r>
          </a:p>
          <a:p>
            <a:pPr>
              <a:lnSpc>
                <a:spcPts val="2480"/>
              </a:lnSpc>
            </a:pPr>
            <a:endParaRPr lang="en-IE" sz="2200" dirty="0">
              <a:solidFill>
                <a:srgbClr val="494949"/>
              </a:solidFill>
            </a:endParaRPr>
          </a:p>
        </p:txBody>
      </p:sp>
      <p:sp>
        <p:nvSpPr>
          <p:cNvPr id="4" name="Text Placeholder 5">
            <a:extLst>
              <a:ext uri="{FF2B5EF4-FFF2-40B4-BE49-F238E27FC236}">
                <a16:creationId xmlns:a16="http://schemas.microsoft.com/office/drawing/2014/main" id="{6D8EC274-8054-0688-9E30-532C78F52B53}"/>
              </a:ext>
            </a:extLst>
          </p:cNvPr>
          <p:cNvSpPr txBox="1">
            <a:spLocks/>
          </p:cNvSpPr>
          <p:nvPr/>
        </p:nvSpPr>
        <p:spPr>
          <a:xfrm>
            <a:off x="2039427" y="400242"/>
            <a:ext cx="9523308" cy="8308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Qual è il vostro budget: </a:t>
            </a:r>
            <a:r>
              <a:rPr lang="en-US" dirty="0">
                <a:solidFill>
                  <a:srgbClr val="494949"/>
                </a:solidFill>
              </a:rPr>
              <a:t>ripartizione dei costi base stimati</a:t>
            </a:r>
          </a:p>
          <a:p>
            <a:pPr>
              <a:lnSpc>
                <a:spcPts val="2900"/>
              </a:lnSpc>
            </a:pPr>
            <a:endParaRPr lang="en-US" dirty="0"/>
          </a:p>
        </p:txBody>
      </p:sp>
    </p:spTree>
    <p:extLst>
      <p:ext uri="{BB962C8B-B14F-4D97-AF65-F5344CB8AC3E}">
        <p14:creationId xmlns:p14="http://schemas.microsoft.com/office/powerpoint/2010/main" val="2751922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7705-A5F9-BBB9-7C24-169F584A348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4FF32870-297F-0B18-7461-A47882C8D53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F695C247-AFFE-6BE4-A416-15FE28D45B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pic>
        <p:nvPicPr>
          <p:cNvPr id="14" name="Picture 13">
            <a:extLst>
              <a:ext uri="{FF2B5EF4-FFF2-40B4-BE49-F238E27FC236}">
                <a16:creationId xmlns:a16="http://schemas.microsoft.com/office/drawing/2014/main" id="{06A0C393-3D2B-5410-55BB-1FC0A0A5942C}"/>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B5E13305-8B9A-03C9-8312-9BE9E44AA37B}"/>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Il tuo budget</a:t>
            </a:r>
          </a:p>
          <a:p>
            <a:pPr algn="r">
              <a:lnSpc>
                <a:spcPts val="3620"/>
              </a:lnSpc>
            </a:pPr>
            <a:endParaRPr lang="en-US" dirty="0">
              <a:solidFill>
                <a:schemeClr val="bg1"/>
              </a:solidFill>
            </a:endParaRPr>
          </a:p>
        </p:txBody>
      </p:sp>
      <p:cxnSp>
        <p:nvCxnSpPr>
          <p:cNvPr id="2" name="Straight Connector 1">
            <a:extLst>
              <a:ext uri="{FF2B5EF4-FFF2-40B4-BE49-F238E27FC236}">
                <a16:creationId xmlns:a16="http://schemas.microsoft.com/office/drawing/2014/main" id="{F3E78E26-8678-9A6E-2CC7-C31DD5D86B5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2A616DF5-D2CC-D28E-5C04-B89C17AB98BA}"/>
              </a:ext>
            </a:extLst>
          </p:cNvPr>
          <p:cNvSpPr txBox="1">
            <a:spLocks/>
          </p:cNvSpPr>
          <p:nvPr/>
        </p:nvSpPr>
        <p:spPr>
          <a:xfrm>
            <a:off x="2039427" y="400242"/>
            <a:ext cx="9523308" cy="8308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Qual è il tuo budget: </a:t>
            </a:r>
            <a:r>
              <a:rPr lang="en-US" dirty="0">
                <a:solidFill>
                  <a:srgbClr val="494949"/>
                </a:solidFill>
              </a:rPr>
              <a:t>ripartizione dei costi di base stimati</a:t>
            </a:r>
          </a:p>
          <a:p>
            <a:pPr>
              <a:lnSpc>
                <a:spcPts val="2900"/>
              </a:lnSpc>
            </a:pPr>
            <a:endParaRPr lang="en-US" dirty="0"/>
          </a:p>
        </p:txBody>
      </p:sp>
      <p:graphicFrame>
        <p:nvGraphicFramePr>
          <p:cNvPr id="5" name="Table 4">
            <a:extLst>
              <a:ext uri="{FF2B5EF4-FFF2-40B4-BE49-F238E27FC236}">
                <a16:creationId xmlns:a16="http://schemas.microsoft.com/office/drawing/2014/main" id="{D2DC1675-C174-A679-7794-D4E028252107}"/>
              </a:ext>
            </a:extLst>
          </p:cNvPr>
          <p:cNvGraphicFramePr>
            <a:graphicFrameLocks noGrp="1"/>
          </p:cNvGraphicFramePr>
          <p:nvPr>
            <p:extLst>
              <p:ext uri="{D42A27DB-BD31-4B8C-83A1-F6EECF244321}">
                <p14:modId xmlns:p14="http://schemas.microsoft.com/office/powerpoint/2010/main" val="1531183446"/>
              </p:ext>
            </p:extLst>
          </p:nvPr>
        </p:nvGraphicFramePr>
        <p:xfrm>
          <a:off x="2039427" y="1463756"/>
          <a:ext cx="9424200" cy="4317328"/>
        </p:xfrm>
        <a:graphic>
          <a:graphicData uri="http://schemas.openxmlformats.org/drawingml/2006/table">
            <a:tbl>
              <a:tblPr/>
              <a:tblGrid>
                <a:gridCol w="2356050">
                  <a:extLst>
                    <a:ext uri="{9D8B030D-6E8A-4147-A177-3AD203B41FA5}">
                      <a16:colId xmlns:a16="http://schemas.microsoft.com/office/drawing/2014/main" val="3993057242"/>
                    </a:ext>
                  </a:extLst>
                </a:gridCol>
                <a:gridCol w="2356050">
                  <a:extLst>
                    <a:ext uri="{9D8B030D-6E8A-4147-A177-3AD203B41FA5}">
                      <a16:colId xmlns:a16="http://schemas.microsoft.com/office/drawing/2014/main" val="371853711"/>
                    </a:ext>
                  </a:extLst>
                </a:gridCol>
                <a:gridCol w="2356050">
                  <a:extLst>
                    <a:ext uri="{9D8B030D-6E8A-4147-A177-3AD203B41FA5}">
                      <a16:colId xmlns:a16="http://schemas.microsoft.com/office/drawing/2014/main" val="417883279"/>
                    </a:ext>
                  </a:extLst>
                </a:gridCol>
                <a:gridCol w="2356050">
                  <a:extLst>
                    <a:ext uri="{9D8B030D-6E8A-4147-A177-3AD203B41FA5}">
                      <a16:colId xmlns:a16="http://schemas.microsoft.com/office/drawing/2014/main" val="3929924165"/>
                    </a:ext>
                  </a:extLst>
                </a:gridCol>
              </a:tblGrid>
              <a:tr h="507832">
                <a:tc>
                  <a:txBody>
                    <a:bodyPr/>
                    <a:lstStyle/>
                    <a:p>
                      <a:r>
                        <a:rPr lang="en-IE" sz="2200" b="1" dirty="0">
                          <a:solidFill>
                            <a:schemeClr val="bg1"/>
                          </a:solidFill>
                        </a:rPr>
                        <a:t>Spesa</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Unità singola</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5 unità</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10 unità</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extLst>
                  <a:ext uri="{0D108BD9-81ED-4DB2-BD59-A6C34878D82A}">
                    <a16:rowId xmlns:a16="http://schemas.microsoft.com/office/drawing/2014/main" val="966223624"/>
                  </a:ext>
                </a:extLst>
              </a:tr>
              <a:tr h="507832">
                <a:tc>
                  <a:txBody>
                    <a:bodyPr/>
                    <a:lstStyle/>
                    <a:p>
                      <a:r>
                        <a:rPr lang="en-IE" sz="2200" b="1" dirty="0">
                          <a:solidFill>
                            <a:srgbClr val="459597"/>
                          </a:solidFill>
                        </a:rPr>
                        <a:t>Terreno (</a:t>
                      </a:r>
                      <a:r>
                        <a:rPr lang="en-IE" sz="2200" b="1" dirty="0" err="1">
                          <a:solidFill>
                            <a:srgbClr val="459597"/>
                          </a:solidFill>
                        </a:rPr>
                        <a:t>circa</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5.000-10.000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20.000-30.000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45.000-60.000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1828708979"/>
                  </a:ext>
                </a:extLst>
              </a:tr>
              <a:tr h="507832">
                <a:tc>
                  <a:txBody>
                    <a:bodyPr/>
                    <a:lstStyle/>
                    <a:p>
                      <a:r>
                        <a:rPr lang="en-IE" sz="2200" b="1" dirty="0">
                          <a:solidFill>
                            <a:srgbClr val="459597"/>
                          </a:solidFill>
                        </a:rPr>
                        <a:t>Progettazione/Permessi</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1.000-3.000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3802195883"/>
                  </a:ext>
                </a:extLst>
              </a:tr>
              <a:tr h="507832">
                <a:tc>
                  <a:txBody>
                    <a:bodyPr/>
                    <a:lstStyle/>
                    <a:p>
                      <a:r>
                        <a:rPr lang="en-IE" sz="2200" b="1" dirty="0">
                          <a:solidFill>
                            <a:srgbClr val="459597"/>
                          </a:solidFill>
                        </a:rPr>
                        <a:t>Infrastrutture</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20.000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100.000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200.000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3204225823"/>
                  </a:ext>
                </a:extLst>
              </a:tr>
              <a:tr h="507832">
                <a:tc>
                  <a:txBody>
                    <a:bodyPr/>
                    <a:lstStyle/>
                    <a:p>
                      <a:r>
                        <a:rPr lang="en-IE" sz="2200" b="1" dirty="0">
                          <a:solidFill>
                            <a:srgbClr val="459597"/>
                          </a:solidFill>
                        </a:rPr>
                        <a:t>Unità (costo </a:t>
                      </a:r>
                      <a:r>
                        <a:rPr lang="en-IE" sz="2200" b="1" dirty="0" err="1">
                          <a:solidFill>
                            <a:srgbClr val="459597"/>
                          </a:solidFill>
                        </a:rPr>
                        <a:t>medio</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12.000-25.000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125.000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250.000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2631644322"/>
                  </a:ext>
                </a:extLst>
              </a:tr>
              <a:tr h="507832">
                <a:tc>
                  <a:txBody>
                    <a:bodyPr/>
                    <a:lstStyle/>
                    <a:p>
                      <a:r>
                        <a:rPr lang="en-IE" sz="2200" b="1" dirty="0">
                          <a:solidFill>
                            <a:srgbClr val="459597"/>
                          </a:solidFill>
                        </a:rPr>
                        <a:t>Arredamento e allestimento</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3.000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30.000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2718541304"/>
                  </a:ext>
                </a:extLst>
              </a:tr>
              <a:tr h="507832">
                <a:tc>
                  <a:txBody>
                    <a:bodyPr/>
                    <a:lstStyle/>
                    <a:p>
                      <a:r>
                        <a:rPr lang="en-IE" sz="2200" b="1" dirty="0">
                          <a:solidFill>
                            <a:srgbClr val="459597"/>
                          </a:solidFill>
                        </a:rPr>
                        <a:t>Totale (</a:t>
                      </a:r>
                      <a:r>
                        <a:rPr lang="en-IE" sz="2200" b="1" dirty="0" err="1">
                          <a:solidFill>
                            <a:srgbClr val="459597"/>
                          </a:solidFill>
                        </a:rPr>
                        <a:t>circa</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a:solidFill>
                            <a:srgbClr val="494949"/>
                          </a:solidFill>
                        </a:rPr>
                        <a:t>41.000-55.000</a:t>
                      </a:r>
                      <a:endParaRPr lang="en-IE" sz="220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dirty="0">
                          <a:solidFill>
                            <a:srgbClr val="494949"/>
                          </a:solidFill>
                        </a:rPr>
                        <a:t>165.000-195.000</a:t>
                      </a:r>
                      <a:endParaRPr lang="en-IE" sz="2200" dirty="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dirty="0">
                          <a:solidFill>
                            <a:srgbClr val="494949"/>
                          </a:solidFill>
                        </a:rPr>
                        <a:t>540.000-580.000</a:t>
                      </a:r>
                      <a:endParaRPr lang="en-IE" sz="2200" dirty="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1214601503"/>
                  </a:ext>
                </a:extLst>
              </a:tr>
            </a:tbl>
          </a:graphicData>
        </a:graphic>
      </p:graphicFrame>
    </p:spTree>
    <p:extLst>
      <p:ext uri="{BB962C8B-B14F-4D97-AF65-F5344CB8AC3E}">
        <p14:creationId xmlns:p14="http://schemas.microsoft.com/office/powerpoint/2010/main" val="2279360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5E2EB-94E7-519C-3001-9B1051F699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2E204C9A-6E7E-835E-2EB4-56237A47E426}"/>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57E874BC-02EA-A9AF-5D2B-9E70B4B7EC3B}"/>
              </a:ext>
            </a:extLst>
          </p:cNvPr>
          <p:cNvCxnSpPr>
            <a:cxnSpLocks/>
          </p:cNvCxnSpPr>
          <p:nvPr/>
        </p:nvCxnSpPr>
        <p:spPr>
          <a:xfrm>
            <a:off x="1812792" y="3467443"/>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82D574D-A5CF-2ED0-7734-A561E5B6D5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sp>
        <p:nvSpPr>
          <p:cNvPr id="2" name="TextBox 1">
            <a:extLst>
              <a:ext uri="{FF2B5EF4-FFF2-40B4-BE49-F238E27FC236}">
                <a16:creationId xmlns:a16="http://schemas.microsoft.com/office/drawing/2014/main" id="{2D377043-073D-628A-D5EE-D479A8B3A3CF}"/>
              </a:ext>
            </a:extLst>
          </p:cNvPr>
          <p:cNvSpPr txBox="1"/>
          <p:nvPr/>
        </p:nvSpPr>
        <p:spPr>
          <a:xfrm>
            <a:off x="2112580" y="3803650"/>
            <a:ext cx="7494087" cy="2760499"/>
          </a:xfrm>
          <a:prstGeom prst="rect">
            <a:avLst/>
          </a:prstGeom>
          <a:noFill/>
        </p:spPr>
        <p:txBody>
          <a:bodyPr wrap="square">
            <a:spAutoFit/>
          </a:bodyPr>
          <a:lstStyle/>
          <a:p>
            <a:pPr>
              <a:lnSpc>
                <a:spcPts val="2340"/>
              </a:lnSpc>
              <a:spcAft>
                <a:spcPts val="1200"/>
              </a:spcAft>
            </a:pPr>
            <a:r>
              <a:rPr lang="en-US" sz="2400" b="1" dirty="0">
                <a:solidFill>
                  <a:srgbClr val="EC7C69"/>
                </a:solidFill>
              </a:rPr>
              <a:t>Il tuo modello (ad esempio stagionale, a tempo pieno, basato su ritiri) influenza i costi fissi rispetto a quelli variabili e il ROI.</a:t>
            </a:r>
          </a:p>
          <a:p>
            <a:pPr>
              <a:lnSpc>
                <a:spcPts val="2340"/>
              </a:lnSpc>
              <a:spcAft>
                <a:spcPts val="1200"/>
              </a:spcAft>
            </a:pPr>
            <a:r>
              <a:rPr lang="en-US" sz="2200" dirty="0">
                <a:solidFill>
                  <a:srgbClr val="494949"/>
                </a:solidFill>
              </a:rPr>
              <a:t>Comprendere il tuo modello di business sin dall'inizio ti aiuta a orientare ogni decisione futura. Gestirai un sito di glamping, </a:t>
            </a:r>
            <a:r>
              <a:rPr lang="en-US" sz="2200" dirty="0" err="1">
                <a:solidFill>
                  <a:srgbClr val="494949"/>
                </a:solidFill>
              </a:rPr>
              <a:t>un agriturismo</a:t>
            </a:r>
            <a:r>
              <a:rPr lang="en-US" sz="2200" dirty="0">
                <a:solidFill>
                  <a:srgbClr val="494949"/>
                </a:solidFill>
              </a:rPr>
              <a:t>, un eco-ritiro o un pop-up mobile? </a:t>
            </a:r>
          </a:p>
          <a:p>
            <a:pPr>
              <a:lnSpc>
                <a:spcPts val="2340"/>
              </a:lnSpc>
              <a:spcAft>
                <a:spcPts val="1200"/>
              </a:spcAft>
            </a:pPr>
            <a:r>
              <a:rPr lang="en-US" sz="2200" dirty="0">
                <a:solidFill>
                  <a:srgbClr val="494949"/>
                </a:solidFill>
              </a:rPr>
              <a:t>Ciascuno di essi presenta infrastrutture, stagionalità, personale e aspettative degli ospiti diversi. Influisce anche sulle opportunità di finanziamento e sulle normative applicabili. </a:t>
            </a:r>
          </a:p>
        </p:txBody>
      </p:sp>
      <p:pic>
        <p:nvPicPr>
          <p:cNvPr id="14" name="Picture 13">
            <a:extLst>
              <a:ext uri="{FF2B5EF4-FFF2-40B4-BE49-F238E27FC236}">
                <a16:creationId xmlns:a16="http://schemas.microsoft.com/office/drawing/2014/main" id="{3B312A56-0927-FCEB-5031-FFBD2203E3C0}"/>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0654E884-2380-E7BE-53CD-6FDF2D617293}"/>
              </a:ext>
            </a:extLst>
          </p:cNvPr>
          <p:cNvSpPr txBox="1">
            <a:spLocks/>
          </p:cNvSpPr>
          <p:nvPr/>
        </p:nvSpPr>
        <p:spPr>
          <a:xfrm>
            <a:off x="2112580" y="1924242"/>
            <a:ext cx="729630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Comprendere i costi alla base dei diversi modelli di business </a:t>
            </a:r>
          </a:p>
          <a:p>
            <a:pPr>
              <a:lnSpc>
                <a:spcPts val="2900"/>
              </a:lnSpc>
            </a:pPr>
            <a:r>
              <a:rPr lang="en-US" b="0" dirty="0">
                <a:solidFill>
                  <a:srgbClr val="494949"/>
                </a:solidFill>
              </a:rPr>
              <a:t>Qual è il tuo modello di business: considerazioni sui costi</a:t>
            </a:r>
          </a:p>
          <a:p>
            <a:pPr>
              <a:lnSpc>
                <a:spcPts val="2900"/>
              </a:lnSpc>
            </a:pPr>
            <a:r>
              <a:rPr lang="en-US" dirty="0">
                <a:solidFill>
                  <a:srgbClr val="459597"/>
                </a:solidFill>
              </a:rPr>
              <a:t> </a:t>
            </a:r>
          </a:p>
          <a:p>
            <a:pPr>
              <a:lnSpc>
                <a:spcPts val="2900"/>
              </a:lnSpc>
            </a:pPr>
            <a:endParaRPr lang="en-US" dirty="0"/>
          </a:p>
        </p:txBody>
      </p:sp>
      <p:sp>
        <p:nvSpPr>
          <p:cNvPr id="6" name="Text Placeholder 3">
            <a:extLst>
              <a:ext uri="{FF2B5EF4-FFF2-40B4-BE49-F238E27FC236}">
                <a16:creationId xmlns:a16="http://schemas.microsoft.com/office/drawing/2014/main" id="{58FF5683-CF01-BBF7-AF7C-3916C13B92C6}"/>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Modelli di business</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D01F40D8-6D7A-0052-4B19-4AA22FC2D271}"/>
              </a:ext>
            </a:extLst>
          </p:cNvPr>
          <p:cNvSpPr txBox="1"/>
          <p:nvPr/>
        </p:nvSpPr>
        <p:spPr>
          <a:xfrm>
            <a:off x="2783103" y="830065"/>
            <a:ext cx="4042549" cy="1015663"/>
          </a:xfrm>
          <a:prstGeom prst="rect">
            <a:avLst/>
          </a:prstGeom>
          <a:noFill/>
        </p:spPr>
        <p:txBody>
          <a:bodyPr wrap="square" rtlCol="0">
            <a:spAutoFit/>
          </a:bodyPr>
          <a:lstStyle/>
          <a:p>
            <a:pPr>
              <a:lnSpc>
                <a:spcPts val="2360"/>
              </a:lnSpc>
            </a:pPr>
            <a:r>
              <a:rPr lang="en-US" sz="2600" b="1" dirty="0">
                <a:solidFill>
                  <a:srgbClr val="EC7C69"/>
                </a:solidFill>
                <a:latin typeface="Calibri" panose="020F0502020204030204" pitchFamily="34" charset="0"/>
                <a:cs typeface="Calibri" panose="020F0502020204030204" pitchFamily="34" charset="0"/>
              </a:rPr>
              <a:t>Priorità 2 (€)</a:t>
            </a:r>
          </a:p>
          <a:p>
            <a:pPr>
              <a:lnSpc>
                <a:spcPts val="2360"/>
              </a:lnSpc>
            </a:pPr>
            <a:r>
              <a:rPr lang="en-US" sz="2200" b="1" dirty="0">
                <a:solidFill>
                  <a:srgbClr val="494949"/>
                </a:solidFill>
                <a:latin typeface="Calibri" panose="020F0502020204030204" pitchFamily="34" charset="0"/>
                <a:cs typeface="Calibri" panose="020F0502020204030204" pitchFamily="34" charset="0"/>
              </a:rPr>
              <a:t>Decidi il tuo modello di business</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4" name="Freeform 12">
            <a:extLst>
              <a:ext uri="{FF2B5EF4-FFF2-40B4-BE49-F238E27FC236}">
                <a16:creationId xmlns:a16="http://schemas.microsoft.com/office/drawing/2014/main" id="{0B5CB33C-5127-85C9-4BC2-F300960800E3}"/>
              </a:ext>
            </a:extLst>
          </p:cNvPr>
          <p:cNvSpPr/>
          <p:nvPr/>
        </p:nvSpPr>
        <p:spPr>
          <a:xfrm rot="5400000">
            <a:off x="3840595" y="-1213104"/>
            <a:ext cx="1308507"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8" name="Group 7">
            <a:extLst>
              <a:ext uri="{FF2B5EF4-FFF2-40B4-BE49-F238E27FC236}">
                <a16:creationId xmlns:a16="http://schemas.microsoft.com/office/drawing/2014/main" id="{B749B192-2F9F-770A-1153-0A88626A8D75}"/>
              </a:ext>
            </a:extLst>
          </p:cNvPr>
          <p:cNvGrpSpPr/>
          <p:nvPr/>
        </p:nvGrpSpPr>
        <p:grpSpPr>
          <a:xfrm>
            <a:off x="1763930" y="845379"/>
            <a:ext cx="793524" cy="801083"/>
            <a:chOff x="4897755" y="3322320"/>
            <a:chExt cx="600074" cy="605790"/>
          </a:xfrm>
        </p:grpSpPr>
        <p:sp>
          <p:nvSpPr>
            <p:cNvPr id="11" name="Freeform 15">
              <a:extLst>
                <a:ext uri="{FF2B5EF4-FFF2-40B4-BE49-F238E27FC236}">
                  <a16:creationId xmlns:a16="http://schemas.microsoft.com/office/drawing/2014/main" id="{029DD9D8-9BAD-95DB-130C-3D7F03622BA1}"/>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21" name="Freeform 16">
              <a:extLst>
                <a:ext uri="{FF2B5EF4-FFF2-40B4-BE49-F238E27FC236}">
                  <a16:creationId xmlns:a16="http://schemas.microsoft.com/office/drawing/2014/main" id="{D32D0699-7196-EF54-B36C-7C0E05D64475}"/>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22" name="Graphic 14">
              <a:extLst>
                <a:ext uri="{FF2B5EF4-FFF2-40B4-BE49-F238E27FC236}">
                  <a16:creationId xmlns:a16="http://schemas.microsoft.com/office/drawing/2014/main" id="{392A84A4-3393-EF31-7425-C959B2520BDE}"/>
                </a:ext>
              </a:extLst>
            </p:cNvPr>
            <p:cNvGrpSpPr/>
            <p:nvPr/>
          </p:nvGrpSpPr>
          <p:grpSpPr>
            <a:xfrm>
              <a:off x="5040867" y="3443287"/>
              <a:ext cx="290185" cy="367426"/>
              <a:chOff x="5040867" y="3443287"/>
              <a:chExt cx="290185" cy="367426"/>
            </a:xfrm>
            <a:solidFill>
              <a:srgbClr val="FFFFFF"/>
            </a:solidFill>
          </p:grpSpPr>
          <p:sp>
            <p:nvSpPr>
              <p:cNvPr id="23" name="Freeform 18">
                <a:extLst>
                  <a:ext uri="{FF2B5EF4-FFF2-40B4-BE49-F238E27FC236}">
                    <a16:creationId xmlns:a16="http://schemas.microsoft.com/office/drawing/2014/main" id="{F56E17B1-EF08-9006-5C4C-262C9C35AE35}"/>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19">
                <a:extLst>
                  <a:ext uri="{FF2B5EF4-FFF2-40B4-BE49-F238E27FC236}">
                    <a16:creationId xmlns:a16="http://schemas.microsoft.com/office/drawing/2014/main" id="{379362EF-1420-DCB7-C0EF-085A775FE1D8}"/>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78557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3B3BF-2451-D03E-FDD2-E51FBC36BE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54BE240-27ED-1631-4D86-DF11C154171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38CB9CA7-009B-3EB4-8AFE-A76B9B4BD3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2" name="TextBox 1">
            <a:extLst>
              <a:ext uri="{FF2B5EF4-FFF2-40B4-BE49-F238E27FC236}">
                <a16:creationId xmlns:a16="http://schemas.microsoft.com/office/drawing/2014/main" id="{A0E20347-144D-AFC6-0515-3C43520EE09E}"/>
              </a:ext>
            </a:extLst>
          </p:cNvPr>
          <p:cNvSpPr txBox="1"/>
          <p:nvPr/>
        </p:nvSpPr>
        <p:spPr>
          <a:xfrm>
            <a:off x="2039429" y="2132361"/>
            <a:ext cx="8494460" cy="3196516"/>
          </a:xfrm>
          <a:prstGeom prst="rect">
            <a:avLst/>
          </a:prstGeom>
          <a:noFill/>
        </p:spPr>
        <p:txBody>
          <a:bodyPr wrap="square">
            <a:spAutoFit/>
          </a:bodyPr>
          <a:lstStyle/>
          <a:p>
            <a:pPr>
              <a:lnSpc>
                <a:spcPts val="2340"/>
              </a:lnSpc>
              <a:spcAft>
                <a:spcPts val="1200"/>
              </a:spcAft>
            </a:pPr>
            <a:r>
              <a:rPr lang="en-US" sz="2400" b="1" dirty="0">
                <a:solidFill>
                  <a:srgbClr val="EC7C69"/>
                </a:solidFill>
              </a:rPr>
              <a:t>Modelli di business standard e relativi costi: </a:t>
            </a:r>
          </a:p>
          <a:p>
            <a:pPr marL="342900" indent="-342900">
              <a:lnSpc>
                <a:spcPts val="2340"/>
              </a:lnSpc>
              <a:buClr>
                <a:srgbClr val="459597"/>
              </a:buClr>
              <a:buFont typeface="Arial" panose="020B0604020202020204" pitchFamily="34" charset="0"/>
              <a:buChar char="•"/>
            </a:pPr>
            <a:r>
              <a:rPr lang="en-US" sz="2400" b="1" dirty="0">
                <a:solidFill>
                  <a:srgbClr val="494949"/>
                </a:solidFill>
              </a:rPr>
              <a:t>Sito di glamping gestito dal proprietario</a:t>
            </a:r>
            <a:r>
              <a:rPr lang="en-US" sz="2400" dirty="0">
                <a:solidFill>
                  <a:srgbClr val="494949"/>
                </a:solidFill>
              </a:rPr>
              <a:t>: la gestione diretta garantisce il controllo completo, ma richiede un investimento in termini di tempo. Avvio moderato </a:t>
            </a:r>
            <a:r>
              <a:rPr lang="en-US" sz="2400" b="1" dirty="0">
                <a:solidFill>
                  <a:srgbClr val="494949"/>
                </a:solidFill>
              </a:rPr>
              <a:t>(60.000-150.000 euro per 3-5 unità).</a:t>
            </a:r>
          </a:p>
          <a:p>
            <a:pPr marL="342900" indent="-342900">
              <a:lnSpc>
                <a:spcPts val="2340"/>
              </a:lnSpc>
              <a:buClr>
                <a:srgbClr val="459597"/>
              </a:buClr>
              <a:buFont typeface="Arial" panose="020B0604020202020204" pitchFamily="34" charset="0"/>
              <a:buChar char="•"/>
            </a:pPr>
            <a:endParaRPr lang="en-US" sz="2400" b="1" dirty="0">
              <a:solidFill>
                <a:srgbClr val="494949"/>
              </a:solidFill>
            </a:endParaRPr>
          </a:p>
          <a:p>
            <a:pPr marL="342900" indent="-342900">
              <a:lnSpc>
                <a:spcPts val="2340"/>
              </a:lnSpc>
              <a:buClr>
                <a:srgbClr val="459597"/>
              </a:buClr>
              <a:buFont typeface="Arial" panose="020B0604020202020204" pitchFamily="34" charset="0"/>
              <a:buChar char="•"/>
            </a:pPr>
            <a:r>
              <a:rPr lang="en-US" sz="2400" b="1" dirty="0" err="1">
                <a:solidFill>
                  <a:srgbClr val="494949"/>
                </a:solidFill>
              </a:rPr>
              <a:t>Agriturismo</a:t>
            </a:r>
            <a:r>
              <a:rPr lang="en-US" sz="2400" dirty="0">
                <a:solidFill>
                  <a:srgbClr val="494949"/>
                </a:solidFill>
              </a:rPr>
              <a:t>: combina l'alloggio con l'agricoltura. Comune in Italia e Slovenia. Potrebbe richiedere la certificazione agrituristica. Idoneo per i finanziamenti allo sviluppo rurale. Investimento da moderato ad alto a seconda dei miglioramenti apportati al sito.</a:t>
            </a:r>
          </a:p>
          <a:p>
            <a:pPr marL="342900" indent="-342900">
              <a:lnSpc>
                <a:spcPts val="2340"/>
              </a:lnSpc>
              <a:spcAft>
                <a:spcPts val="1200"/>
              </a:spcAft>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67A80C05-561E-30A9-B704-C344EE8FD55D}"/>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E79932EF-1A5D-950C-A90F-5EBD9D000433}"/>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Modelli di business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9E604234-B695-6D3D-8D90-2ACE03DF8250}"/>
              </a:ext>
            </a:extLst>
          </p:cNvPr>
          <p:cNvCxnSpPr>
            <a:cxnSpLocks/>
          </p:cNvCxnSpPr>
          <p:nvPr/>
        </p:nvCxnSpPr>
        <p:spPr>
          <a:xfrm>
            <a:off x="1739640" y="1765739"/>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394DC7B2-2D38-3BA9-54FA-9C5EFBF316D7}"/>
              </a:ext>
            </a:extLst>
          </p:cNvPr>
          <p:cNvSpPr txBox="1">
            <a:spLocks/>
          </p:cNvSpPr>
          <p:nvPr/>
        </p:nvSpPr>
        <p:spPr>
          <a:xfrm>
            <a:off x="2039428" y="400242"/>
            <a:ext cx="8796212"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Comprendere i costi alla base dei diversi modelli di business </a:t>
            </a:r>
          </a:p>
          <a:p>
            <a:pPr>
              <a:lnSpc>
                <a:spcPts val="2900"/>
              </a:lnSpc>
            </a:pPr>
            <a:r>
              <a:rPr lang="en-US" b="0" dirty="0">
                <a:solidFill>
                  <a:srgbClr val="494949"/>
                </a:solidFill>
              </a:rPr>
              <a:t>Qual è il tuo modello di business: considerazioni sui costi</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804354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2FE63-BD5A-46DD-DABC-F67FFF7665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C677AE8-ED83-2CC6-CCE2-B4A9BE2205B3}"/>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94E2506D-B139-B3EF-A7F8-0BAAF7F1A2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
        <p:nvSpPr>
          <p:cNvPr id="2" name="TextBox 1">
            <a:extLst>
              <a:ext uri="{FF2B5EF4-FFF2-40B4-BE49-F238E27FC236}">
                <a16:creationId xmlns:a16="http://schemas.microsoft.com/office/drawing/2014/main" id="{6BBC2D2D-BF55-27E4-0B5A-85BB75C45C1B}"/>
              </a:ext>
            </a:extLst>
          </p:cNvPr>
          <p:cNvSpPr txBox="1"/>
          <p:nvPr/>
        </p:nvSpPr>
        <p:spPr>
          <a:xfrm>
            <a:off x="2039429" y="2132361"/>
            <a:ext cx="8494460" cy="3196516"/>
          </a:xfrm>
          <a:prstGeom prst="rect">
            <a:avLst/>
          </a:prstGeom>
          <a:noFill/>
        </p:spPr>
        <p:txBody>
          <a:bodyPr wrap="square">
            <a:spAutoFit/>
          </a:bodyPr>
          <a:lstStyle/>
          <a:p>
            <a:pPr>
              <a:lnSpc>
                <a:spcPts val="2340"/>
              </a:lnSpc>
              <a:spcAft>
                <a:spcPts val="1200"/>
              </a:spcAft>
            </a:pPr>
            <a:r>
              <a:rPr lang="en-US" sz="2400" b="1" dirty="0">
                <a:solidFill>
                  <a:srgbClr val="EC7C69"/>
                </a:solidFill>
              </a:rPr>
              <a:t>Modelli di business standard e relativi costi: </a:t>
            </a:r>
          </a:p>
          <a:p>
            <a:pPr marL="342900" indent="-342900">
              <a:lnSpc>
                <a:spcPts val="2340"/>
              </a:lnSpc>
              <a:buClr>
                <a:srgbClr val="459597"/>
              </a:buClr>
              <a:buFont typeface="Arial" panose="020B0604020202020204" pitchFamily="34" charset="0"/>
              <a:buChar char="•"/>
            </a:pPr>
            <a:r>
              <a:rPr lang="en-US" sz="2400" b="1" dirty="0">
                <a:solidFill>
                  <a:srgbClr val="494949"/>
                </a:solidFill>
              </a:rPr>
              <a:t>Affitto stagionale di pod/yurte</a:t>
            </a:r>
            <a:r>
              <a:rPr lang="en-US" sz="2400" dirty="0">
                <a:solidFill>
                  <a:srgbClr val="494949"/>
                </a:solidFill>
              </a:rPr>
              <a:t>: costi iniziali inferiori (a partire da</a:t>
            </a:r>
            <a:r>
              <a:rPr lang="en-US" sz="2400" b="1" dirty="0">
                <a:solidFill>
                  <a:srgbClr val="494949"/>
                </a:solidFill>
              </a:rPr>
              <a:t> 10.000 € per unità), </a:t>
            </a:r>
            <a:r>
              <a:rPr lang="en-US" sz="2400" dirty="0">
                <a:solidFill>
                  <a:srgbClr val="494949"/>
                </a:solidFill>
              </a:rPr>
              <a:t>ma sono comunque necessari servizi igienici, terrazze e assicurazione. Si applicano limiti stagionali, a meno che </a:t>
            </a:r>
            <a:r>
              <a:rPr lang="en-US" sz="2400" dirty="0" err="1">
                <a:solidFill>
                  <a:srgbClr val="494949"/>
                </a:solidFill>
              </a:rPr>
              <a:t>non siano attrezzati per l'inverno</a:t>
            </a:r>
            <a:r>
              <a:rPr lang="en-US" sz="2400" dirty="0">
                <a:solidFill>
                  <a:srgbClr val="494949"/>
                </a:solidFill>
              </a:rPr>
              <a:t>.</a:t>
            </a:r>
          </a:p>
          <a:p>
            <a:pPr marL="342900" indent="-342900">
              <a:lnSpc>
                <a:spcPts val="2340"/>
              </a:lnSpc>
              <a:buClr>
                <a:srgbClr val="459597"/>
              </a:buClr>
              <a:buFont typeface="Arial" panose="020B0604020202020204" pitchFamily="34" charset="0"/>
              <a:buChar char="•"/>
            </a:pPr>
            <a:endParaRPr lang="en-US" sz="2400" dirty="0">
              <a:solidFill>
                <a:srgbClr val="494949"/>
              </a:solidFill>
            </a:endParaRPr>
          </a:p>
          <a:p>
            <a:pPr marL="342900" indent="-342900">
              <a:lnSpc>
                <a:spcPts val="2340"/>
              </a:lnSpc>
              <a:buClr>
                <a:srgbClr val="459597"/>
              </a:buClr>
              <a:buFont typeface="Arial" panose="020B0604020202020204" pitchFamily="34" charset="0"/>
              <a:buChar char="•"/>
            </a:pPr>
            <a:r>
              <a:rPr lang="en-US" sz="2400" b="1" dirty="0">
                <a:solidFill>
                  <a:srgbClr val="494949"/>
                </a:solidFill>
              </a:rPr>
              <a:t>Ritiro ecologico o campo benessere</a:t>
            </a:r>
            <a:r>
              <a:rPr lang="en-US" sz="2400" dirty="0">
                <a:solidFill>
                  <a:srgbClr val="494949"/>
                </a:solidFill>
              </a:rPr>
              <a:t>: mercato premium con standard elevati. Richiede professionisti autorizzati e spazi comuni. Investimento elevato (spesso</a:t>
            </a:r>
            <a:r>
              <a:rPr lang="en-US" sz="2400" b="1" dirty="0">
                <a:solidFill>
                  <a:srgbClr val="494949"/>
                </a:solidFill>
              </a:rPr>
              <a:t> 150.000-500.000 € per 5-10 unità </a:t>
            </a:r>
            <a:r>
              <a:rPr lang="en-US" sz="2400" dirty="0">
                <a:solidFill>
                  <a:srgbClr val="494949"/>
                </a:solidFill>
              </a:rPr>
              <a:t>e strutture di ritiro).</a:t>
            </a:r>
          </a:p>
          <a:p>
            <a:pPr marL="342900" indent="-342900">
              <a:lnSpc>
                <a:spcPts val="2340"/>
              </a:lnSpc>
              <a:spcAft>
                <a:spcPts val="1200"/>
              </a:spcAft>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75A73168-0513-CBDC-C869-AAE36894C5A7}"/>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47DF512A-EBAC-B0A5-61EC-FE02294E927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Modelli di business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D1EC62ED-EB1D-D662-80FE-43A0DE112338}"/>
              </a:ext>
            </a:extLst>
          </p:cNvPr>
          <p:cNvCxnSpPr>
            <a:cxnSpLocks/>
          </p:cNvCxnSpPr>
          <p:nvPr/>
        </p:nvCxnSpPr>
        <p:spPr>
          <a:xfrm>
            <a:off x="1739640" y="1765739"/>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B27AF033-0AC0-0874-31C4-18B260280BAC}"/>
              </a:ext>
            </a:extLst>
          </p:cNvPr>
          <p:cNvSpPr txBox="1">
            <a:spLocks/>
          </p:cNvSpPr>
          <p:nvPr/>
        </p:nvSpPr>
        <p:spPr>
          <a:xfrm>
            <a:off x="2039428" y="400242"/>
            <a:ext cx="8796212"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Comprendere i costi alla base dei diversi modelli di business </a:t>
            </a:r>
          </a:p>
          <a:p>
            <a:pPr>
              <a:lnSpc>
                <a:spcPts val="2900"/>
              </a:lnSpc>
            </a:pPr>
            <a:r>
              <a:rPr lang="en-US" b="0" dirty="0">
                <a:solidFill>
                  <a:srgbClr val="494949"/>
                </a:solidFill>
              </a:rPr>
              <a:t>Qual è il tuo modello di business: considerazioni sui costi</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200752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Configurazione e avvio di Smart </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Modulo 6</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Panoramica:</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813540" y="4103278"/>
            <a:ext cx="6707291"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2360"/>
              </a:lnSpc>
            </a:pPr>
            <a:r>
              <a:rPr lang="en-IE" dirty="0"/>
              <a:t>Questo modulo illustra ciò che distingue queste strutture ricettive dai modelli turistici tradizionali ed esplora i principi chiave di business, finanziari e di pianificazione del sito per avviare la propria attività. Acquisirai le conoscenze di base necessarie per dare forma a un'attività di successo, orientata agli obiettivi e in linea sia con le tendenze del mercato che con i tuoi valori personali.</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8" y="4455381"/>
            <a:ext cx="414991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2360"/>
              </a:lnSpc>
            </a:pPr>
            <a:r>
              <a:rPr lang="en-IE" b="1" dirty="0"/>
              <a:t>Le strutture ricettive turistiche alternative, come gli eco-lodge, i glamping pod e i soggiorni culturali, stanno vivendo un boom grazie alla crescente ricerca da parte dei viaggiatori di esperienze autentiche e sostenibili.</a:t>
            </a:r>
            <a:endParaRPr lang="en-IE" dirty="0"/>
          </a:p>
        </p:txBody>
      </p:sp>
      <p:pic>
        <p:nvPicPr>
          <p:cNvPr id="10" name="Picture Placeholder 9" descr="A group of kids drawing on a large screen&#10;&#10;AI-generated content may be incorrect.">
            <a:extLst>
              <a:ext uri="{FF2B5EF4-FFF2-40B4-BE49-F238E27FC236}">
                <a16:creationId xmlns:a16="http://schemas.microsoft.com/office/drawing/2014/main" id="{5A1F078E-E173-7B74-2357-E88D097464BD}"/>
              </a:ext>
            </a:extLst>
          </p:cNvPr>
          <p:cNvPicPr>
            <a:picLocks noGrp="1" noChangeAspect="1"/>
          </p:cNvPicPr>
          <p:nvPr>
            <p:ph type="pic" sz="quarter" idx="67"/>
          </p:nvPr>
        </p:nvPicPr>
        <p:blipFill>
          <a:blip r:embed="rId2"/>
          <a:srcRect t="1389" b="1389"/>
          <a:stretch>
            <a:fillRect/>
          </a:stretch>
        </p:blipFill>
        <p:spPr/>
      </p:pic>
    </p:spTree>
    <p:extLst>
      <p:ext uri="{BB962C8B-B14F-4D97-AF65-F5344CB8AC3E}">
        <p14:creationId xmlns:p14="http://schemas.microsoft.com/office/powerpoint/2010/main" val="1164802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B16C5-579E-E54D-CBF3-B7BAE815F840}"/>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1AB927F-1A0E-2B4E-B26D-026D3B5780BB}"/>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FDB39AB1-AE19-1C0B-CF40-FEDEBA17819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sp>
        <p:nvSpPr>
          <p:cNvPr id="2" name="TextBox 1">
            <a:extLst>
              <a:ext uri="{FF2B5EF4-FFF2-40B4-BE49-F238E27FC236}">
                <a16:creationId xmlns:a16="http://schemas.microsoft.com/office/drawing/2014/main" id="{601EDC24-4EA9-3AEA-2F5F-CDAA83475B0A}"/>
              </a:ext>
            </a:extLst>
          </p:cNvPr>
          <p:cNvSpPr txBox="1"/>
          <p:nvPr/>
        </p:nvSpPr>
        <p:spPr>
          <a:xfrm>
            <a:off x="2039428" y="1882580"/>
            <a:ext cx="9287333" cy="4939814"/>
          </a:xfrm>
          <a:prstGeom prst="rect">
            <a:avLst/>
          </a:prstGeom>
          <a:noFill/>
        </p:spPr>
        <p:txBody>
          <a:bodyPr wrap="square">
            <a:spAutoFit/>
          </a:bodyPr>
          <a:lstStyle/>
          <a:p>
            <a:pPr>
              <a:lnSpc>
                <a:spcPts val="2380"/>
              </a:lnSpc>
            </a:pPr>
            <a:r>
              <a:rPr lang="en-US" sz="2000" b="1" dirty="0">
                <a:solidFill>
                  <a:srgbClr val="EC7C69"/>
                </a:solidFill>
              </a:rPr>
              <a:t>Consiglio finanziario: </a:t>
            </a:r>
            <a:r>
              <a:rPr lang="en-US" sz="2000" b="1" dirty="0">
                <a:solidFill>
                  <a:srgbClr val="459597"/>
                </a:solidFill>
              </a:rPr>
              <a:t>iniziare in modo snello ma progettato per crescere. </a:t>
            </a:r>
          </a:p>
          <a:p>
            <a:endParaRPr lang="en-US" sz="700" b="1" dirty="0">
              <a:solidFill>
                <a:srgbClr val="EC7C69"/>
              </a:solidFill>
            </a:endParaRPr>
          </a:p>
          <a:p>
            <a:pPr>
              <a:lnSpc>
                <a:spcPts val="2380"/>
              </a:lnSpc>
            </a:pPr>
            <a:r>
              <a:rPr lang="en-US" sz="2000" b="1" dirty="0">
                <a:solidFill>
                  <a:srgbClr val="494949"/>
                </a:solidFill>
              </a:rPr>
              <a:t>Esempio: </a:t>
            </a:r>
            <a:r>
              <a:rPr lang="en-US" sz="2000" dirty="0">
                <a:solidFill>
                  <a:srgbClr val="494949"/>
                </a:solidFill>
              </a:rPr>
              <a:t>installa un'infrastruttura per 10 unità o inizia con 2-3 unità. Questo renderà il tuo sito a prova di futuro e ti consentirà di risparmiare sui costi a lungo termine. Comprendere il tuo modello di business sin dall'inizio ti aiuterà a guidare ogni decisione futura. </a:t>
            </a:r>
          </a:p>
          <a:p>
            <a:pPr>
              <a:lnSpc>
                <a:spcPts val="2380"/>
              </a:lnSpc>
            </a:pPr>
            <a:endParaRPr lang="en-US" sz="2000" dirty="0">
              <a:solidFill>
                <a:srgbClr val="494949"/>
              </a:solidFill>
            </a:endParaRPr>
          </a:p>
          <a:p>
            <a:pPr>
              <a:lnSpc>
                <a:spcPts val="2380"/>
              </a:lnSpc>
            </a:pPr>
            <a:r>
              <a:rPr lang="en-US" sz="2000" i="1" dirty="0">
                <a:solidFill>
                  <a:srgbClr val="459597"/>
                </a:solidFill>
              </a:rPr>
              <a:t>Gestirai un sito di glamping, </a:t>
            </a:r>
            <a:r>
              <a:rPr lang="en-US" sz="2000" i="1" dirty="0" err="1">
                <a:solidFill>
                  <a:srgbClr val="459597"/>
                </a:solidFill>
              </a:rPr>
              <a:t>un agriturismo</a:t>
            </a:r>
            <a:r>
              <a:rPr lang="en-US" sz="2000" i="1" dirty="0">
                <a:solidFill>
                  <a:srgbClr val="459597"/>
                </a:solidFill>
              </a:rPr>
              <a:t>, un eco-rifugio o un pop-up mobile? </a:t>
            </a:r>
            <a:r>
              <a:rPr lang="en-US" sz="2000" dirty="0">
                <a:solidFill>
                  <a:srgbClr val="494949"/>
                </a:solidFill>
              </a:rPr>
              <a:t>Ognuno di questi ha infrastrutture, stagionalità, personale e aspettative degli ospiti diversi. Ciò influisce anche sulle opportunità di finanziamento e sulle normative applicabili.</a:t>
            </a:r>
          </a:p>
          <a:p>
            <a:pPr>
              <a:lnSpc>
                <a:spcPts val="2380"/>
              </a:lnSpc>
            </a:pPr>
            <a:endParaRPr lang="en-US" sz="2000" dirty="0">
              <a:solidFill>
                <a:srgbClr val="494949"/>
              </a:solidFill>
            </a:endParaRPr>
          </a:p>
          <a:p>
            <a:pPr>
              <a:lnSpc>
                <a:spcPts val="2380"/>
              </a:lnSpc>
            </a:pPr>
            <a:r>
              <a:rPr lang="en-US" sz="2000" b="1" dirty="0">
                <a:solidFill>
                  <a:srgbClr val="EC7C69"/>
                </a:solidFill>
              </a:rPr>
              <a:t>Consiglio finanziario: </a:t>
            </a:r>
            <a:r>
              <a:rPr lang="en-US" sz="2000" b="1" dirty="0">
                <a:solidFill>
                  <a:srgbClr val="459597"/>
                </a:solidFill>
              </a:rPr>
              <a:t>i budget variano notevolmente</a:t>
            </a:r>
            <a:r>
              <a:rPr lang="en-US" sz="2000" b="1" dirty="0">
                <a:solidFill>
                  <a:srgbClr val="EC7C69"/>
                </a:solidFill>
              </a:rPr>
              <a:t>. </a:t>
            </a:r>
          </a:p>
          <a:p>
            <a:endParaRPr lang="en-US" sz="700" b="1" dirty="0">
              <a:solidFill>
                <a:srgbClr val="EC7C69"/>
              </a:solidFill>
            </a:endParaRPr>
          </a:p>
          <a:p>
            <a:pPr>
              <a:lnSpc>
                <a:spcPts val="2380"/>
              </a:lnSpc>
            </a:pPr>
            <a:r>
              <a:rPr lang="en-US" sz="2000" dirty="0">
                <a:solidFill>
                  <a:srgbClr val="494949"/>
                </a:solidFill>
              </a:rPr>
              <a:t>Le yurte stagionali o le tende safari partono da </a:t>
            </a:r>
            <a:r>
              <a:rPr lang="en-US" sz="2000" b="1" dirty="0">
                <a:solidFill>
                  <a:srgbClr val="494949"/>
                </a:solidFill>
              </a:rPr>
              <a:t>un costo totale di installazione compreso tra 10.000 e 20.000 euro, </a:t>
            </a:r>
            <a:r>
              <a:rPr lang="en-US" sz="2000" dirty="0">
                <a:solidFill>
                  <a:srgbClr val="494949"/>
                </a:solidFill>
              </a:rPr>
              <a:t>mentre gli eco-lodge permanenti e i campi benessere possono superare </a:t>
            </a:r>
            <a:r>
              <a:rPr lang="en-US" sz="2000" b="1" dirty="0">
                <a:solidFill>
                  <a:srgbClr val="494949"/>
                </a:solidFill>
              </a:rPr>
              <a:t>i 200.000 euro. </a:t>
            </a:r>
            <a:r>
              <a:rPr lang="en-US" sz="2000" dirty="0">
                <a:solidFill>
                  <a:srgbClr val="494949"/>
                </a:solidFill>
              </a:rPr>
              <a:t>Inizia in modo semplice e cresci gradualmente.</a:t>
            </a:r>
          </a:p>
        </p:txBody>
      </p:sp>
      <p:pic>
        <p:nvPicPr>
          <p:cNvPr id="14" name="Picture 13">
            <a:extLst>
              <a:ext uri="{FF2B5EF4-FFF2-40B4-BE49-F238E27FC236}">
                <a16:creationId xmlns:a16="http://schemas.microsoft.com/office/drawing/2014/main" id="{034CCE56-7CFB-5BAD-4A23-21CA0D0502BB}"/>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33E6F4D0-F666-C775-7B09-CE1733859CE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Modelli di business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0A1ADAF6-1744-6354-E969-DD2823DBFB66}"/>
              </a:ext>
            </a:extLst>
          </p:cNvPr>
          <p:cNvCxnSpPr>
            <a:cxnSpLocks/>
          </p:cNvCxnSpPr>
          <p:nvPr/>
        </p:nvCxnSpPr>
        <p:spPr>
          <a:xfrm>
            <a:off x="1739640" y="1765739"/>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79B0293C-9E74-8D4B-0DE0-F44E20105950}"/>
              </a:ext>
            </a:extLst>
          </p:cNvPr>
          <p:cNvSpPr txBox="1">
            <a:spLocks/>
          </p:cNvSpPr>
          <p:nvPr/>
        </p:nvSpPr>
        <p:spPr>
          <a:xfrm>
            <a:off x="2039428" y="184213"/>
            <a:ext cx="729630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Comprendere i costi alla base dei diversi modelli di business </a:t>
            </a:r>
          </a:p>
          <a:p>
            <a:pPr>
              <a:lnSpc>
                <a:spcPts val="2900"/>
              </a:lnSpc>
            </a:pPr>
            <a:r>
              <a:rPr lang="en-US" b="0" dirty="0">
                <a:solidFill>
                  <a:srgbClr val="494949"/>
                </a:solidFill>
              </a:rPr>
              <a:t>Qual è il tuo modello di business: considerazioni sui costi</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2626915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311C0-4618-5A49-F44C-731E4DDD604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BC0A8E7-15DA-133F-B920-5D5EBD4F00DB}"/>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D302E45B-B278-AF1F-694B-2424381972E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2" name="TextBox 1">
            <a:extLst>
              <a:ext uri="{FF2B5EF4-FFF2-40B4-BE49-F238E27FC236}">
                <a16:creationId xmlns:a16="http://schemas.microsoft.com/office/drawing/2014/main" id="{5F3F048F-DC96-CBC8-AC69-E1C448FD7C9B}"/>
              </a:ext>
            </a:extLst>
          </p:cNvPr>
          <p:cNvSpPr txBox="1"/>
          <p:nvPr/>
        </p:nvSpPr>
        <p:spPr>
          <a:xfrm>
            <a:off x="2039428" y="1579089"/>
            <a:ext cx="9287333" cy="4339650"/>
          </a:xfrm>
          <a:prstGeom prst="rect">
            <a:avLst/>
          </a:prstGeom>
          <a:noFill/>
        </p:spPr>
        <p:txBody>
          <a:bodyPr wrap="square">
            <a:spAutoFit/>
          </a:bodyPr>
          <a:lstStyle/>
          <a:p>
            <a:pPr>
              <a:lnSpc>
                <a:spcPts val="2440"/>
              </a:lnSpc>
            </a:pPr>
            <a:r>
              <a:rPr lang="en-US" sz="2400" b="1" dirty="0">
                <a:solidFill>
                  <a:srgbClr val="EC7C69"/>
                </a:solidFill>
              </a:rPr>
              <a:t>Comprendere che si sta creando un'attività turistica commerciale</a:t>
            </a:r>
          </a:p>
          <a:p>
            <a:endParaRPr lang="en-US" sz="800" b="1" dirty="0">
              <a:solidFill>
                <a:srgbClr val="EC7C69"/>
              </a:solidFill>
            </a:endParaRPr>
          </a:p>
          <a:p>
            <a:pPr>
              <a:lnSpc>
                <a:spcPts val="2440"/>
              </a:lnSpc>
            </a:pPr>
            <a:r>
              <a:rPr lang="en-US" sz="2200" dirty="0">
                <a:solidFill>
                  <a:srgbClr val="494949"/>
                </a:solidFill>
              </a:rPr>
              <a:t>Avviare un sito di glamping, un rifugio con eco-cabine o una struttura ricettiva alternativa simile può essere un'entusiasmante opportunità di business rurale. Tuttavia, non è la stessa cosa che costruire una casa privata o piantare una tenda temporanea nel tuo campo. Stai gestendo </a:t>
            </a:r>
            <a:r>
              <a:rPr lang="en-US" sz="2200" b="1" dirty="0">
                <a:solidFill>
                  <a:srgbClr val="494949"/>
                </a:solidFill>
              </a:rPr>
              <a:t>un'attività turistica</a:t>
            </a:r>
            <a:r>
              <a:rPr lang="en-US" sz="2200" dirty="0">
                <a:solidFill>
                  <a:srgbClr val="494949"/>
                </a:solidFill>
              </a:rPr>
              <a:t>, quindi si applicano regole di pianificazione diverse.</a:t>
            </a:r>
          </a:p>
          <a:p>
            <a:pPr>
              <a:lnSpc>
                <a:spcPts val="2440"/>
              </a:lnSpc>
            </a:pPr>
            <a:endParaRPr lang="en-US" sz="2200" dirty="0">
              <a:solidFill>
                <a:srgbClr val="494949"/>
              </a:solidFill>
            </a:endParaRPr>
          </a:p>
          <a:p>
            <a:pPr>
              <a:lnSpc>
                <a:spcPts val="2440"/>
              </a:lnSpc>
            </a:pPr>
            <a:r>
              <a:rPr lang="en-US" sz="2400" b="1" dirty="0">
                <a:solidFill>
                  <a:srgbClr val="EC7C69"/>
                </a:solidFill>
              </a:rPr>
              <a:t>Si tratta di un'attività commerciale, non solo di campeggio! </a:t>
            </a:r>
          </a:p>
          <a:p>
            <a:endParaRPr lang="en-US" sz="800" b="1" dirty="0">
              <a:solidFill>
                <a:srgbClr val="EC7C69"/>
              </a:solidFill>
            </a:endParaRPr>
          </a:p>
          <a:p>
            <a:pPr>
              <a:lnSpc>
                <a:spcPts val="2440"/>
              </a:lnSpc>
            </a:pPr>
            <a:r>
              <a:rPr lang="en-US" sz="2200" dirty="0">
                <a:solidFill>
                  <a:srgbClr val="494949"/>
                </a:solidFill>
              </a:rPr>
              <a:t>Anche se stai installando strutture "temporanee" come pod, yurte o tende a campana, stai offrendo soggiorni a breve termine a pagamento. Questo è classificato come un </a:t>
            </a:r>
            <a:r>
              <a:rPr lang="en-US" sz="2200" b="1" dirty="0">
                <a:solidFill>
                  <a:srgbClr val="494949"/>
                </a:solidFill>
              </a:rPr>
              <a:t>cambiamento commerciale dell'uso del suolo</a:t>
            </a:r>
            <a:r>
              <a:rPr lang="en-US" sz="2200" dirty="0">
                <a:solidFill>
                  <a:srgbClr val="494949"/>
                </a:solidFill>
              </a:rPr>
              <a:t>. Ciò significa che in genere è necessario </a:t>
            </a:r>
            <a:r>
              <a:rPr lang="en-US" sz="2200" b="1" dirty="0">
                <a:solidFill>
                  <a:srgbClr val="494949"/>
                </a:solidFill>
              </a:rPr>
              <a:t>un permesso di costruzione completo</a:t>
            </a:r>
            <a:r>
              <a:rPr lang="en-US" sz="2200" dirty="0">
                <a:solidFill>
                  <a:srgbClr val="494949"/>
                </a:solidFill>
              </a:rPr>
              <a:t>, anche se ti trovi sul tuo terreno.</a:t>
            </a:r>
          </a:p>
          <a:p>
            <a:pPr>
              <a:lnSpc>
                <a:spcPts val="2440"/>
              </a:lnSpc>
            </a:pPr>
            <a:endParaRPr lang="en-US" sz="2200" dirty="0">
              <a:solidFill>
                <a:srgbClr val="494949"/>
              </a:solidFill>
            </a:endParaRPr>
          </a:p>
          <a:p>
            <a:pPr>
              <a:lnSpc>
                <a:spcPts val="2440"/>
              </a:lnSpc>
            </a:pPr>
            <a:r>
              <a:rPr lang="en-US" sz="2200" dirty="0">
                <a:solidFill>
                  <a:srgbClr val="494949"/>
                </a:solidFill>
              </a:rPr>
              <a:t>.</a:t>
            </a:r>
          </a:p>
        </p:txBody>
      </p:sp>
      <p:pic>
        <p:nvPicPr>
          <p:cNvPr id="14" name="Picture 13">
            <a:extLst>
              <a:ext uri="{FF2B5EF4-FFF2-40B4-BE49-F238E27FC236}">
                <a16:creationId xmlns:a16="http://schemas.microsoft.com/office/drawing/2014/main" id="{1FD0D2B0-B36B-2B50-A1B3-48E142E3CBC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099636B4-D2D0-3B02-90FC-EE4EF1695F34}"/>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Modelli di business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2BECE090-B243-3391-DEB7-D028BB6C1E89}"/>
              </a:ext>
            </a:extLst>
          </p:cNvPr>
          <p:cNvCxnSpPr>
            <a:cxnSpLocks/>
          </p:cNvCxnSpPr>
          <p:nvPr/>
        </p:nvCxnSpPr>
        <p:spPr>
          <a:xfrm>
            <a:off x="1744556" y="1330454"/>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F958B398-1164-3F93-3A0C-12ECDEB5305E}"/>
              </a:ext>
            </a:extLst>
          </p:cNvPr>
          <p:cNvSpPr txBox="1">
            <a:spLocks/>
          </p:cNvSpPr>
          <p:nvPr/>
        </p:nvSpPr>
        <p:spPr>
          <a:xfrm>
            <a:off x="2039428" y="400242"/>
            <a:ext cx="7699278" cy="9988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Si tratta di </a:t>
            </a:r>
            <a:r>
              <a:rPr lang="en-US" i="1" dirty="0"/>
              <a:t>un'attività turistica commerciale</a:t>
            </a:r>
            <a:r>
              <a:rPr lang="en-US" dirty="0"/>
              <a:t>. </a:t>
            </a:r>
          </a:p>
          <a:p>
            <a:pPr>
              <a:lnSpc>
                <a:spcPts val="2900"/>
              </a:lnSpc>
            </a:pPr>
            <a:r>
              <a:rPr lang="en-US" dirty="0">
                <a:solidFill>
                  <a:srgbClr val="459597"/>
                </a:solidFill>
              </a:rPr>
              <a:t>Ciò comporta costi aggiuntivi</a:t>
            </a:r>
          </a:p>
        </p:txBody>
      </p:sp>
    </p:spTree>
    <p:extLst>
      <p:ext uri="{BB962C8B-B14F-4D97-AF65-F5344CB8AC3E}">
        <p14:creationId xmlns:p14="http://schemas.microsoft.com/office/powerpoint/2010/main" val="3196777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14D9A-3EDF-559D-7BAE-325B227B893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60A206B2-5F66-DB22-ADEF-3ECA2964F7CE}"/>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CC540A78-AF1E-937B-7BA7-1AA5B755F6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sp>
        <p:nvSpPr>
          <p:cNvPr id="2" name="TextBox 1">
            <a:extLst>
              <a:ext uri="{FF2B5EF4-FFF2-40B4-BE49-F238E27FC236}">
                <a16:creationId xmlns:a16="http://schemas.microsoft.com/office/drawing/2014/main" id="{8C9FA8B0-2B62-BE16-9CFD-DB1089CDD72C}"/>
              </a:ext>
            </a:extLst>
          </p:cNvPr>
          <p:cNvSpPr txBox="1"/>
          <p:nvPr/>
        </p:nvSpPr>
        <p:spPr>
          <a:xfrm>
            <a:off x="2039428" y="1783487"/>
            <a:ext cx="9287333" cy="1446550"/>
          </a:xfrm>
          <a:prstGeom prst="rect">
            <a:avLst/>
          </a:prstGeom>
          <a:noFill/>
        </p:spPr>
        <p:txBody>
          <a:bodyPr wrap="square">
            <a:spAutoFit/>
          </a:bodyPr>
          <a:lstStyle/>
          <a:p>
            <a:pPr>
              <a:lnSpc>
                <a:spcPts val="2440"/>
              </a:lnSpc>
            </a:pPr>
            <a:r>
              <a:rPr lang="en-US" sz="2400" b="1" dirty="0">
                <a:solidFill>
                  <a:srgbClr val="EC7C69"/>
                </a:solidFill>
              </a:rPr>
              <a:t>Come questo influisce sulle vostre finanze: </a:t>
            </a:r>
          </a:p>
          <a:p>
            <a:endParaRPr lang="en-US" sz="800" b="1" dirty="0">
              <a:solidFill>
                <a:srgbClr val="EC7C69"/>
              </a:solidFill>
            </a:endParaRPr>
          </a:p>
          <a:p>
            <a:pPr>
              <a:lnSpc>
                <a:spcPts val="2440"/>
              </a:lnSpc>
            </a:pPr>
            <a:r>
              <a:rPr lang="en-US" sz="2400" dirty="0">
                <a:solidFill>
                  <a:srgbClr val="494949"/>
                </a:solidFill>
              </a:rPr>
              <a:t>Poiché la tua ATA è considerata </a:t>
            </a:r>
            <a:r>
              <a:rPr lang="en-US" sz="2400" b="1" dirty="0">
                <a:solidFill>
                  <a:srgbClr val="494949"/>
                </a:solidFill>
              </a:rPr>
              <a:t>un'attività turistica commerciale</a:t>
            </a:r>
            <a:r>
              <a:rPr lang="en-US" sz="2400" dirty="0">
                <a:solidFill>
                  <a:srgbClr val="494949"/>
                </a:solidFill>
              </a:rPr>
              <a:t>, la tua pianificazione finanziaria deve riflettere gli standard commerciali, </a:t>
            </a:r>
            <a:r>
              <a:rPr lang="en-US" sz="2400" b="1" dirty="0">
                <a:solidFill>
                  <a:srgbClr val="494949"/>
                </a:solidFill>
              </a:rPr>
              <a:t>non ipotesi personali o residenziali</a:t>
            </a:r>
            <a:r>
              <a:rPr lang="en-US" sz="2400" dirty="0">
                <a:solidFill>
                  <a:srgbClr val="494949"/>
                </a:solidFill>
              </a:rPr>
              <a:t>.</a:t>
            </a:r>
          </a:p>
        </p:txBody>
      </p:sp>
      <p:pic>
        <p:nvPicPr>
          <p:cNvPr id="14" name="Picture 13">
            <a:extLst>
              <a:ext uri="{FF2B5EF4-FFF2-40B4-BE49-F238E27FC236}">
                <a16:creationId xmlns:a16="http://schemas.microsoft.com/office/drawing/2014/main" id="{70FDC627-4761-239A-CF1A-1716CE494677}"/>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6F24B394-7665-EA7E-CB62-B08CC3E28209}"/>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Modelli di business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8E0419F9-B875-12C0-1395-71ABA99646C2}"/>
              </a:ext>
            </a:extLst>
          </p:cNvPr>
          <p:cNvCxnSpPr>
            <a:cxnSpLocks/>
          </p:cNvCxnSpPr>
          <p:nvPr/>
        </p:nvCxnSpPr>
        <p:spPr>
          <a:xfrm>
            <a:off x="1744556" y="1330454"/>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28AB2D68-8286-5591-A517-5439EAA877C5}"/>
              </a:ext>
            </a:extLst>
          </p:cNvPr>
          <p:cNvSpPr txBox="1">
            <a:spLocks/>
          </p:cNvSpPr>
          <p:nvPr/>
        </p:nvSpPr>
        <p:spPr>
          <a:xfrm>
            <a:off x="2039428" y="400242"/>
            <a:ext cx="7699278" cy="9988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Si tratta di </a:t>
            </a:r>
            <a:r>
              <a:rPr lang="en-US" i="1" dirty="0"/>
              <a:t>un'attività turistica commerciale</a:t>
            </a:r>
            <a:r>
              <a:rPr lang="en-US" dirty="0"/>
              <a:t>. </a:t>
            </a:r>
          </a:p>
          <a:p>
            <a:pPr>
              <a:lnSpc>
                <a:spcPts val="2900"/>
              </a:lnSpc>
            </a:pPr>
            <a:r>
              <a:rPr lang="en-US" dirty="0">
                <a:solidFill>
                  <a:srgbClr val="459597"/>
                </a:solidFill>
              </a:rPr>
              <a:t>Ciò comporta costi aggiuntivi</a:t>
            </a:r>
          </a:p>
        </p:txBody>
      </p:sp>
      <p:pic>
        <p:nvPicPr>
          <p:cNvPr id="3" name="Picture 2">
            <a:extLst>
              <a:ext uri="{FF2B5EF4-FFF2-40B4-BE49-F238E27FC236}">
                <a16:creationId xmlns:a16="http://schemas.microsoft.com/office/drawing/2014/main" id="{5945BFAB-D5B1-A7E2-A708-6BE7A2675E1B}"/>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1449291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B7A33-632F-2AE0-D527-DCE55E3A2D4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8AFA337-18A6-D6DE-4B36-FA359595DEE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761D5BDE-EB1D-934C-6F65-9E32B8970143}"/>
              </a:ext>
            </a:extLst>
          </p:cNvPr>
          <p:cNvSpPr txBox="1"/>
          <p:nvPr/>
        </p:nvSpPr>
        <p:spPr>
          <a:xfrm>
            <a:off x="2039428" y="1221512"/>
            <a:ext cx="9287333" cy="5016758"/>
          </a:xfrm>
          <a:prstGeom prst="rect">
            <a:avLst/>
          </a:prstGeom>
          <a:noFill/>
        </p:spPr>
        <p:txBody>
          <a:bodyPr wrap="square">
            <a:spAutoFit/>
          </a:bodyPr>
          <a:lstStyle/>
          <a:p>
            <a:pPr>
              <a:lnSpc>
                <a:spcPts val="2380"/>
              </a:lnSpc>
            </a:pPr>
            <a:r>
              <a:rPr lang="en-US" sz="2400" b="1" dirty="0">
                <a:solidFill>
                  <a:srgbClr val="EC7C69"/>
                </a:solidFill>
              </a:rPr>
              <a:t>Esempio di costi aggiuntivi: Permessi di costruzione e spese di consulenza </a:t>
            </a:r>
          </a:p>
          <a:p>
            <a:pPr>
              <a:lnSpc>
                <a:spcPts val="2380"/>
              </a:lnSpc>
            </a:pPr>
            <a:r>
              <a:rPr lang="en-US" sz="2400" b="1" dirty="0">
                <a:solidFill>
                  <a:srgbClr val="EC7C69"/>
                </a:solidFill>
              </a:rPr>
              <a:t>(in genere, 5.000-15.000 euro). </a:t>
            </a:r>
          </a:p>
          <a:p>
            <a:pPr>
              <a:lnSpc>
                <a:spcPts val="2380"/>
              </a:lnSpc>
            </a:pPr>
            <a:endParaRPr lang="en-US" sz="2200" b="1" dirty="0">
              <a:solidFill>
                <a:srgbClr val="494949"/>
              </a:solidFill>
            </a:endParaRPr>
          </a:p>
          <a:p>
            <a:pPr>
              <a:lnSpc>
                <a:spcPts val="2380"/>
              </a:lnSpc>
            </a:pPr>
            <a:r>
              <a:rPr lang="en-US" sz="2400" b="1" dirty="0">
                <a:solidFill>
                  <a:srgbClr val="494949"/>
                </a:solidFill>
              </a:rPr>
              <a:t>Assicurazione commerciale e tasse aziendali</a:t>
            </a:r>
            <a:r>
              <a:rPr lang="en-US" sz="2400" dirty="0">
                <a:solidFill>
                  <a:srgbClr val="494949"/>
                </a:solidFill>
              </a:rPr>
              <a:t>, più elevate rispetto a quelle applicate ai terreni o alle abitazioni private. </a:t>
            </a:r>
          </a:p>
          <a:p>
            <a:pPr>
              <a:lnSpc>
                <a:spcPts val="2380"/>
              </a:lnSpc>
            </a:pPr>
            <a:endParaRPr lang="en-US" sz="2400" b="1" dirty="0">
              <a:solidFill>
                <a:srgbClr val="494949"/>
              </a:solidFill>
            </a:endParaRPr>
          </a:p>
          <a:p>
            <a:pPr>
              <a:lnSpc>
                <a:spcPts val="2380"/>
              </a:lnSpc>
            </a:pPr>
            <a:r>
              <a:rPr lang="en-US" sz="2400" b="1" dirty="0">
                <a:solidFill>
                  <a:srgbClr val="494949"/>
                </a:solidFill>
              </a:rPr>
              <a:t>Costi di conformità </a:t>
            </a:r>
            <a:r>
              <a:rPr lang="en-US" sz="2400" dirty="0">
                <a:solidFill>
                  <a:srgbClr val="494949"/>
                </a:solidFill>
              </a:rPr>
              <a:t>(ad es. salute e sicurezza, norme antincendio, analisi dell'acqua). </a:t>
            </a:r>
            <a:r>
              <a:rPr lang="en-US" sz="2400" b="1" dirty="0">
                <a:solidFill>
                  <a:srgbClr val="494949"/>
                </a:solidFill>
              </a:rPr>
              <a:t>Costi di marketing e operativi </a:t>
            </a:r>
            <a:r>
              <a:rPr lang="en-US" sz="2400" dirty="0">
                <a:solidFill>
                  <a:srgbClr val="494949"/>
                </a:solidFill>
              </a:rPr>
              <a:t>(piattaforme di prenotazione, servizi per gli ospiti, manutenzione).</a:t>
            </a:r>
          </a:p>
          <a:p>
            <a:pPr>
              <a:lnSpc>
                <a:spcPts val="2380"/>
              </a:lnSpc>
            </a:pPr>
            <a:endParaRPr lang="en-US" sz="2400" dirty="0">
              <a:solidFill>
                <a:srgbClr val="494949"/>
              </a:solidFill>
            </a:endParaRPr>
          </a:p>
          <a:p>
            <a:pPr>
              <a:lnSpc>
                <a:spcPts val="2380"/>
              </a:lnSpc>
            </a:pPr>
            <a:r>
              <a:rPr lang="en-US" sz="2400" b="1" i="1" dirty="0">
                <a:solidFill>
                  <a:srgbClr val="459597"/>
                </a:solidFill>
              </a:rPr>
              <a:t>Non ti limiti ad ospitare gli ospiti, ma stai avviando un'attività regolamentata e redditizia. Trattala come tale e costruirai qualcosa che sia sia conforme alle normative sia finanziariamente sostenibile.</a:t>
            </a:r>
          </a:p>
          <a:p>
            <a:pPr>
              <a:lnSpc>
                <a:spcPts val="2380"/>
              </a:lnSpc>
            </a:pPr>
            <a:endParaRPr lang="en-US" sz="2400" b="1" i="1" dirty="0">
              <a:solidFill>
                <a:srgbClr val="494949"/>
              </a:solidFill>
            </a:endParaRP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1D1F879F-1EBE-C1C7-6050-CD697845D26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1780170D-F0A6-C803-6B4F-EE9690BCBFC9}"/>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Modelli di business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E47B42E4-210A-0D28-FA79-6A9527D4EEC1}"/>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BB530F46-B7BE-4940-E719-5A0DBD23ECCC}"/>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Costi commerciali aggiuntivi</a:t>
            </a:r>
          </a:p>
        </p:txBody>
      </p:sp>
      <p:sp>
        <p:nvSpPr>
          <p:cNvPr id="3" name="Slide Number Placeholder 5">
            <a:extLst>
              <a:ext uri="{FF2B5EF4-FFF2-40B4-BE49-F238E27FC236}">
                <a16:creationId xmlns:a16="http://schemas.microsoft.com/office/drawing/2014/main" id="{F0FC04F6-FD0B-07A6-A552-C84D5394BBC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Tree>
    <p:extLst>
      <p:ext uri="{BB962C8B-B14F-4D97-AF65-F5344CB8AC3E}">
        <p14:creationId xmlns:p14="http://schemas.microsoft.com/office/powerpoint/2010/main" val="4188417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0826-9849-5544-F7D9-1DDAC7B4CF92}"/>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C63A6C8-EF27-2BDA-0749-CD9D5811BD6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124079F0-B01E-2DFC-3BE3-064DFC0D6D90}"/>
              </a:ext>
            </a:extLst>
          </p:cNvPr>
          <p:cNvSpPr txBox="1"/>
          <p:nvPr/>
        </p:nvSpPr>
        <p:spPr>
          <a:xfrm>
            <a:off x="2039428" y="1221512"/>
            <a:ext cx="9287333" cy="3785652"/>
          </a:xfrm>
          <a:prstGeom prst="rect">
            <a:avLst/>
          </a:prstGeom>
          <a:noFill/>
        </p:spPr>
        <p:txBody>
          <a:bodyPr wrap="square">
            <a:spAutoFit/>
          </a:bodyPr>
          <a:lstStyle/>
          <a:p>
            <a:pPr>
              <a:lnSpc>
                <a:spcPts val="2380"/>
              </a:lnSpc>
            </a:pPr>
            <a:r>
              <a:rPr lang="en-US" sz="2400" b="1" dirty="0">
                <a:solidFill>
                  <a:srgbClr val="EC7C69"/>
                </a:solidFill>
              </a:rPr>
              <a:t>Consiglio finanziario: </a:t>
            </a:r>
            <a:r>
              <a:rPr lang="en-US" sz="2200" dirty="0">
                <a:solidFill>
                  <a:srgbClr val="494949"/>
                </a:solidFill>
              </a:rPr>
              <a:t>considera sempre qualsiasi forma di alloggio per gli ospiti come un'attività commerciale dal punto di vista della pianificazione, indipendentemente da quanto temporanea possa sembrare la struttura.</a:t>
            </a:r>
          </a:p>
          <a:p>
            <a:pPr>
              <a:lnSpc>
                <a:spcPts val="2380"/>
              </a:lnSpc>
            </a:pPr>
            <a:endParaRPr lang="en-US" sz="2200" dirty="0">
              <a:solidFill>
                <a:srgbClr val="494949"/>
              </a:solidFill>
            </a:endParaRPr>
          </a:p>
          <a:p>
            <a:pPr>
              <a:lnSpc>
                <a:spcPts val="2380"/>
              </a:lnSpc>
            </a:pPr>
            <a:endParaRPr lang="en-US" sz="2200" dirty="0">
              <a:solidFill>
                <a:srgbClr val="494949"/>
              </a:solidFill>
            </a:endParaRPr>
          </a:p>
          <a:p>
            <a:pPr>
              <a:lnSpc>
                <a:spcPts val="2380"/>
              </a:lnSpc>
            </a:pPr>
            <a:r>
              <a:rPr lang="en-US" sz="2400" b="1" dirty="0">
                <a:solidFill>
                  <a:srgbClr val="EC7C69"/>
                </a:solidFill>
              </a:rPr>
              <a:t>Consiglio finanziario: </a:t>
            </a:r>
            <a:r>
              <a:rPr lang="en-US" sz="2200" dirty="0">
                <a:solidFill>
                  <a:srgbClr val="494949"/>
                </a:solidFill>
              </a:rPr>
              <a:t>anche se inizi in piccolo (1-2 unità), devi preventivare la pianificazione completa del sito, poiché la maggior parte delle autorità di pianificazione richiede un piano di sviluppo a lungo termine per approvare la tua domanda.</a:t>
            </a:r>
          </a:p>
          <a:p>
            <a:pPr>
              <a:lnSpc>
                <a:spcPts val="2380"/>
              </a:lnSpc>
            </a:pPr>
            <a:endParaRPr lang="en-US" sz="2200" b="1" dirty="0">
              <a:solidFill>
                <a:srgbClr val="494949"/>
              </a:solidFill>
            </a:endParaRPr>
          </a:p>
          <a:p>
            <a:pPr>
              <a:lnSpc>
                <a:spcPts val="2380"/>
              </a:lnSpc>
            </a:pPr>
            <a:r>
              <a:rPr lang="en-US" sz="2200" b="1" dirty="0">
                <a:solidFill>
                  <a:srgbClr val="459597"/>
                </a:solidFill>
              </a:rPr>
              <a:t>Esempio: </a:t>
            </a:r>
            <a:r>
              <a:rPr lang="en-US" sz="2200" dirty="0">
                <a:solidFill>
                  <a:srgbClr val="494949"/>
                </a:solidFill>
              </a:rPr>
              <a:t>in </a:t>
            </a:r>
            <a:r>
              <a:rPr lang="en-US" sz="2200" b="1" dirty="0">
                <a:solidFill>
                  <a:srgbClr val="494949"/>
                </a:solidFill>
              </a:rPr>
              <a:t>Irlanda, </a:t>
            </a:r>
            <a:r>
              <a:rPr lang="en-US" sz="2200" dirty="0">
                <a:solidFill>
                  <a:srgbClr val="494949"/>
                </a:solidFill>
              </a:rPr>
              <a:t>il </a:t>
            </a:r>
            <a:r>
              <a:rPr lang="en-US" sz="2200" u="sng" dirty="0">
                <a:solidFill>
                  <a:srgbClr val="494949"/>
                </a:solidFill>
              </a:rPr>
              <a:t>Dipartimento</a:t>
            </a:r>
            <a:r>
              <a:rPr lang="en-US" sz="2200" u="sng" dirty="0">
                <a:solidFill>
                  <a:srgbClr val="494949"/>
                </a:solidFill>
                <a:hlinkClick r:id="rId2">
                  <a:extLst>
                    <a:ext uri="{A12FA001-AC4F-418D-AE19-62706E023703}">
                      <ahyp:hlinkClr xmlns:ahyp="http://schemas.microsoft.com/office/drawing/2018/hyperlinkcolor" val="tx"/>
                    </a:ext>
                  </a:extLst>
                </a:hlinkClick>
              </a:rPr>
              <a:t> dell'Agricoltura </a:t>
            </a:r>
            <a:r>
              <a:rPr lang="en-US" sz="2200" dirty="0">
                <a:solidFill>
                  <a:srgbClr val="494949"/>
                </a:solidFill>
              </a:rPr>
              <a:t>consiglia che la conversione di terreni agricoli in glamping richiede </a:t>
            </a:r>
            <a:r>
              <a:rPr lang="en-US" sz="2200" i="1" dirty="0">
                <a:solidFill>
                  <a:srgbClr val="494949"/>
                </a:solidFill>
              </a:rPr>
              <a:t>sicuramente </a:t>
            </a:r>
            <a:r>
              <a:rPr lang="en-US" sz="2200" dirty="0">
                <a:solidFill>
                  <a:srgbClr val="494949"/>
                </a:solidFill>
              </a:rPr>
              <a:t>un'autorizzazione (anche se i pod sono tecnicamente temporanei).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4328B1D2-50AF-791A-730C-10E8737987B8}"/>
              </a:ext>
            </a:extLst>
          </p:cNvPr>
          <p:cNvPicPr>
            <a:picLocks noChangeAspect="1"/>
          </p:cNvPicPr>
          <p:nvPr/>
        </p:nvPicPr>
        <p:blipFill>
          <a:blip r:embed="rId3">
            <a:alphaModFix amt="33000"/>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D0A91422-C00E-B7E1-4F1B-8BA41F4E95AF}"/>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Modelli di business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69ADA6E0-BDC2-5FAC-EEA9-CA02E5C1E6C1}"/>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873EE413-743B-35B4-5DFF-D6C9A80C6936}"/>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Costi commerciali aggiuntivi</a:t>
            </a:r>
          </a:p>
        </p:txBody>
      </p:sp>
      <p:sp>
        <p:nvSpPr>
          <p:cNvPr id="3" name="Slide Number Placeholder 5">
            <a:extLst>
              <a:ext uri="{FF2B5EF4-FFF2-40B4-BE49-F238E27FC236}">
                <a16:creationId xmlns:a16="http://schemas.microsoft.com/office/drawing/2014/main" id="{D6E471E3-53B5-2BA7-5BAF-370371E6440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Tree>
    <p:extLst>
      <p:ext uri="{BB962C8B-B14F-4D97-AF65-F5344CB8AC3E}">
        <p14:creationId xmlns:p14="http://schemas.microsoft.com/office/powerpoint/2010/main" val="4076615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90E37-946D-FC8C-86DD-79EF1C45E01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3C500DF0-DDEA-3FC1-347B-D3C2CD3CA42A}"/>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76D74F47-0FE1-3141-C26D-1F78C1808815}"/>
              </a:ext>
            </a:extLst>
          </p:cNvPr>
          <p:cNvSpPr txBox="1"/>
          <p:nvPr/>
        </p:nvSpPr>
        <p:spPr>
          <a:xfrm>
            <a:off x="2039429" y="1221512"/>
            <a:ext cx="8421308" cy="5402248"/>
          </a:xfrm>
          <a:prstGeom prst="rect">
            <a:avLst/>
          </a:prstGeom>
          <a:noFill/>
        </p:spPr>
        <p:txBody>
          <a:bodyPr wrap="square">
            <a:spAutoFit/>
          </a:bodyPr>
          <a:lstStyle/>
          <a:p>
            <a:pPr>
              <a:lnSpc>
                <a:spcPts val="2340"/>
              </a:lnSpc>
            </a:pPr>
            <a:r>
              <a:rPr lang="en-US" sz="2400" b="1" dirty="0">
                <a:solidFill>
                  <a:srgbClr val="EC7C69"/>
                </a:solidFill>
              </a:rPr>
              <a:t>Non dare per scontato che si applichino delle esenzioni: </a:t>
            </a:r>
            <a:r>
              <a:rPr lang="en-US" sz="2400" dirty="0">
                <a:solidFill>
                  <a:srgbClr val="494949"/>
                </a:solidFill>
              </a:rPr>
              <a:t>è un mito comune che, poiché le tende o i pod sono mobili o stagionali, non richiedano l'approvazione urbanistica. Nella maggior parte dei paesi europei, </a:t>
            </a:r>
            <a:r>
              <a:rPr lang="en-US" sz="2400" b="1" dirty="0">
                <a:solidFill>
                  <a:srgbClr val="494949"/>
                </a:solidFill>
              </a:rPr>
              <a:t>è comunque necessaria un'autorizzazione</a:t>
            </a:r>
            <a:r>
              <a:rPr lang="en-US" sz="2400" dirty="0">
                <a:solidFill>
                  <a:srgbClr val="494949"/>
                </a:solidFill>
              </a:rPr>
              <a:t>. Questo perché si sta creando un'infrastruttura e generando afflusso di persone.</a:t>
            </a:r>
          </a:p>
          <a:p>
            <a:pPr>
              <a:lnSpc>
                <a:spcPts val="2340"/>
              </a:lnSpc>
            </a:pPr>
            <a:endParaRPr lang="en-US" sz="2400" dirty="0">
              <a:solidFill>
                <a:srgbClr val="494949"/>
              </a:solidFill>
            </a:endParaRPr>
          </a:p>
          <a:p>
            <a:pPr>
              <a:lnSpc>
                <a:spcPts val="2340"/>
              </a:lnSpc>
            </a:pPr>
            <a:r>
              <a:rPr lang="en-US" sz="2400" b="1" dirty="0">
                <a:solidFill>
                  <a:srgbClr val="459597"/>
                </a:solidFill>
              </a:rPr>
              <a:t>Regola fondamentale: </a:t>
            </a:r>
            <a:r>
              <a:rPr lang="en-US" sz="2400" dirty="0">
                <a:solidFill>
                  <a:srgbClr val="494949"/>
                </a:solidFill>
              </a:rPr>
              <a:t>se accogli ospiti paganti, probabilmente si tratta di un cambiamento sostanziale di destinazione d'uso.</a:t>
            </a:r>
          </a:p>
          <a:p>
            <a:pPr>
              <a:lnSpc>
                <a:spcPts val="2340"/>
              </a:lnSpc>
            </a:pPr>
            <a:endParaRPr lang="en-US" sz="2400" dirty="0">
              <a:solidFill>
                <a:srgbClr val="494949"/>
              </a:solidFill>
            </a:endParaRPr>
          </a:p>
          <a:p>
            <a:pPr>
              <a:lnSpc>
                <a:spcPts val="2340"/>
              </a:lnSpc>
            </a:pPr>
            <a:r>
              <a:rPr lang="en-US" sz="2400" b="1" dirty="0">
                <a:solidFill>
                  <a:srgbClr val="EC7C69"/>
                </a:solidFill>
              </a:rPr>
              <a:t>Consiglio finanziario: </a:t>
            </a:r>
            <a:r>
              <a:rPr lang="en-US" sz="2400" b="1" dirty="0">
                <a:solidFill>
                  <a:srgbClr val="494949"/>
                </a:solidFill>
              </a:rPr>
              <a:t>la mancata conformità può essere costosa e </a:t>
            </a:r>
            <a:r>
              <a:rPr lang="en-US" sz="2400" dirty="0">
                <a:solidFill>
                  <a:srgbClr val="494949"/>
                </a:solidFill>
              </a:rPr>
              <a:t>comportare multe, azioni legali o chiusura forzata. Ma fare le cose per bene fin dall'inizio conferisce credibilità alla vostra attività, accesso a finanziamenti e sostegno da parte della comunità.</a:t>
            </a:r>
          </a:p>
          <a:p>
            <a:pPr>
              <a:lnSpc>
                <a:spcPts val="2340"/>
              </a:lnSpc>
            </a:pPr>
            <a:endParaRPr lang="en-US" sz="2400" dirty="0">
              <a:solidFill>
                <a:srgbClr val="494949"/>
              </a:solidFill>
            </a:endParaRPr>
          </a:p>
          <a:p>
            <a:pPr>
              <a:lnSpc>
                <a:spcPts val="2340"/>
              </a:lnSpc>
            </a:pPr>
            <a:r>
              <a:rPr lang="en-US" sz="2400" b="1" i="1" dirty="0">
                <a:solidFill>
                  <a:srgbClr val="494949"/>
                </a:solidFill>
              </a:rPr>
              <a:t>In breve, non date per scontato che le tende o i pod siano esenti: verificate sempre la zonizzazione locale. </a:t>
            </a:r>
          </a:p>
          <a:p>
            <a:pPr>
              <a:lnSpc>
                <a:spcPts val="2340"/>
              </a:lnSpc>
            </a:pPr>
            <a:endParaRPr lang="en-US" sz="2200" dirty="0">
              <a:solidFill>
                <a:srgbClr val="494949"/>
              </a:solidFill>
            </a:endParaRPr>
          </a:p>
          <a:p>
            <a:pPr>
              <a:lnSpc>
                <a:spcPts val="2340"/>
              </a:lnSpc>
            </a:pPr>
            <a:endParaRPr lang="en-US" sz="2200" dirty="0">
              <a:solidFill>
                <a:srgbClr val="494949"/>
              </a:solidFill>
            </a:endParaRPr>
          </a:p>
        </p:txBody>
      </p:sp>
      <p:pic>
        <p:nvPicPr>
          <p:cNvPr id="14" name="Picture 13">
            <a:extLst>
              <a:ext uri="{FF2B5EF4-FFF2-40B4-BE49-F238E27FC236}">
                <a16:creationId xmlns:a16="http://schemas.microsoft.com/office/drawing/2014/main" id="{D095D166-C965-B895-5A83-29A158857AE8}"/>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62373A4B-79A9-DEE2-DA4B-1BFE36B296B0}"/>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Modelli di business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B091A532-3106-B344-A375-93455C5F788A}"/>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1288B044-EC8B-1ACC-7851-52BD06206D64}"/>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La mancata conformità può essere costosa</a:t>
            </a:r>
          </a:p>
          <a:p>
            <a:pPr>
              <a:lnSpc>
                <a:spcPts val="2900"/>
              </a:lnSpc>
            </a:pPr>
            <a:endParaRPr lang="en-US" dirty="0">
              <a:solidFill>
                <a:srgbClr val="459597"/>
              </a:solidFill>
            </a:endParaRPr>
          </a:p>
        </p:txBody>
      </p:sp>
      <p:sp>
        <p:nvSpPr>
          <p:cNvPr id="3" name="Slide Number Placeholder 5">
            <a:extLst>
              <a:ext uri="{FF2B5EF4-FFF2-40B4-BE49-F238E27FC236}">
                <a16:creationId xmlns:a16="http://schemas.microsoft.com/office/drawing/2014/main" id="{F3322804-0159-1DA9-99D7-F6D8064DDAA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spTree>
    <p:extLst>
      <p:ext uri="{BB962C8B-B14F-4D97-AF65-F5344CB8AC3E}">
        <p14:creationId xmlns:p14="http://schemas.microsoft.com/office/powerpoint/2010/main" val="3855535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C9B2-257E-33F0-13A5-4E5B686148E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DD45751-85E1-EBC1-B560-DFEDBCA713B1}"/>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D971B7E9-8BA2-37F3-4CBE-1AC53CC12A88}"/>
              </a:ext>
            </a:extLst>
          </p:cNvPr>
          <p:cNvCxnSpPr>
            <a:cxnSpLocks/>
          </p:cNvCxnSpPr>
          <p:nvPr/>
        </p:nvCxnSpPr>
        <p:spPr>
          <a:xfrm>
            <a:off x="1819845" y="2326620"/>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327529E-195E-DFCE-6710-A05C27831E0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46</a:t>
            </a:fld>
            <a:endParaRPr lang="fr-CA" sz="1200" dirty="0"/>
          </a:p>
        </p:txBody>
      </p:sp>
      <p:sp>
        <p:nvSpPr>
          <p:cNvPr id="2" name="TextBox 1">
            <a:extLst>
              <a:ext uri="{FF2B5EF4-FFF2-40B4-BE49-F238E27FC236}">
                <a16:creationId xmlns:a16="http://schemas.microsoft.com/office/drawing/2014/main" id="{E31DA445-918F-956E-94ED-168363B1AD50}"/>
              </a:ext>
            </a:extLst>
          </p:cNvPr>
          <p:cNvSpPr txBox="1"/>
          <p:nvPr/>
        </p:nvSpPr>
        <p:spPr>
          <a:xfrm>
            <a:off x="2019807" y="2530495"/>
            <a:ext cx="8900382" cy="3986412"/>
          </a:xfrm>
          <a:prstGeom prst="rect">
            <a:avLst/>
          </a:prstGeom>
          <a:noFill/>
        </p:spPr>
        <p:txBody>
          <a:bodyPr wrap="square">
            <a:spAutoFit/>
          </a:bodyPr>
          <a:lstStyle/>
          <a:p>
            <a:pPr>
              <a:lnSpc>
                <a:spcPts val="2340"/>
              </a:lnSpc>
              <a:spcAft>
                <a:spcPts val="300"/>
              </a:spcAft>
            </a:pPr>
            <a:r>
              <a:rPr lang="en-US" sz="2400" b="1" dirty="0">
                <a:solidFill>
                  <a:srgbClr val="EC7C69"/>
                </a:solidFill>
              </a:rPr>
              <a:t>Ciò influisce sui permessi di costruzione, sulle tasse e sul capitale iniziale, </a:t>
            </a:r>
          </a:p>
          <a:p>
            <a:pPr>
              <a:lnSpc>
                <a:spcPts val="2340"/>
              </a:lnSpc>
              <a:spcAft>
                <a:spcPts val="300"/>
              </a:spcAft>
            </a:pPr>
            <a:r>
              <a:rPr lang="en-US" sz="2400" b="1" dirty="0">
                <a:solidFill>
                  <a:srgbClr val="EC7C69"/>
                </a:solidFill>
              </a:rPr>
              <a:t>e la flessibilità a lungo termine.</a:t>
            </a:r>
          </a:p>
          <a:p>
            <a:pPr>
              <a:spcAft>
                <a:spcPts val="300"/>
              </a:spcAft>
            </a:pPr>
            <a:endParaRPr lang="en-US" sz="800" b="1" dirty="0">
              <a:solidFill>
                <a:srgbClr val="494949"/>
              </a:solidFill>
            </a:endParaRPr>
          </a:p>
          <a:p>
            <a:pPr>
              <a:lnSpc>
                <a:spcPts val="2340"/>
              </a:lnSpc>
              <a:spcAft>
                <a:spcPts val="300"/>
              </a:spcAft>
            </a:pPr>
            <a:r>
              <a:rPr lang="en-US" sz="2400" dirty="0">
                <a:solidFill>
                  <a:srgbClr val="494949"/>
                </a:solidFill>
              </a:rPr>
              <a:t>Gli ATA sono disponibili in varie forme, ciascuna con diversi livelli di investimento, requisiti di pianificazione e potenziale di rendimento. In genere si dividono in due grandi categorie:</a:t>
            </a:r>
          </a:p>
          <a:p>
            <a:pPr marL="342900" indent="-342900">
              <a:lnSpc>
                <a:spcPts val="2340"/>
              </a:lnSpc>
              <a:spcAft>
                <a:spcPts val="300"/>
              </a:spcAft>
              <a:buClr>
                <a:srgbClr val="459597"/>
              </a:buClr>
              <a:buFont typeface="Arial" panose="020B0604020202020204" pitchFamily="34" charset="0"/>
              <a:buChar char="•"/>
            </a:pPr>
            <a:r>
              <a:rPr lang="en-US" sz="2400" b="1" dirty="0">
                <a:solidFill>
                  <a:srgbClr val="459597"/>
                </a:solidFill>
              </a:rPr>
              <a:t>Strutture permanenti</a:t>
            </a:r>
            <a:r>
              <a:rPr lang="en-US" sz="2400" dirty="0">
                <a:solidFill>
                  <a:srgbClr val="494949"/>
                </a:solidFill>
              </a:rPr>
              <a:t>: costruite con fondamenta o collegate a servizi permanenti, solitamente per un funzionamento tutto l'anno, richiedono sempre una pianificazione completa.</a:t>
            </a:r>
          </a:p>
          <a:p>
            <a:pPr marL="342900" indent="-342900">
              <a:lnSpc>
                <a:spcPts val="2340"/>
              </a:lnSpc>
              <a:spcAft>
                <a:spcPts val="300"/>
              </a:spcAft>
              <a:buClr>
                <a:srgbClr val="459597"/>
              </a:buClr>
              <a:buFont typeface="Arial" panose="020B0604020202020204" pitchFamily="34" charset="0"/>
              <a:buChar char="•"/>
            </a:pPr>
            <a:r>
              <a:rPr lang="en-US" sz="2400" b="1" dirty="0">
                <a:solidFill>
                  <a:srgbClr val="459597"/>
                </a:solidFill>
              </a:rPr>
              <a:t>Unità temporanee o semipermanenti</a:t>
            </a:r>
            <a:r>
              <a:rPr lang="en-US" sz="2400" dirty="0">
                <a:solidFill>
                  <a:srgbClr val="494949"/>
                </a:solidFill>
              </a:rPr>
              <a:t>: spesso modulari o mobili, progettate per un uso stagionale o per installazioni a basso impatto. Potrebbero comunque richiedere una pianificazione.</a:t>
            </a:r>
          </a:p>
          <a:p>
            <a:pPr>
              <a:lnSpc>
                <a:spcPts val="2340"/>
              </a:lnSpc>
              <a:spcAft>
                <a:spcPts val="300"/>
              </a:spcAft>
            </a:pPr>
            <a:endParaRPr lang="en-US" sz="2200" dirty="0">
              <a:solidFill>
                <a:srgbClr val="494949"/>
              </a:solidFill>
            </a:endParaRPr>
          </a:p>
        </p:txBody>
      </p:sp>
      <p:pic>
        <p:nvPicPr>
          <p:cNvPr id="14" name="Picture 13">
            <a:extLst>
              <a:ext uri="{FF2B5EF4-FFF2-40B4-BE49-F238E27FC236}">
                <a16:creationId xmlns:a16="http://schemas.microsoft.com/office/drawing/2014/main" id="{66D6272F-857E-C0D6-2A3F-85EB96A02A0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37EF490F-1AD8-5C1D-EDE5-0A632587BC0C}"/>
              </a:ext>
            </a:extLst>
          </p:cNvPr>
          <p:cNvSpPr txBox="1">
            <a:spLocks/>
          </p:cNvSpPr>
          <p:nvPr/>
        </p:nvSpPr>
        <p:spPr>
          <a:xfrm>
            <a:off x="2019808" y="1699691"/>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Costi finanziari e considerazioni</a:t>
            </a:r>
          </a:p>
          <a:p>
            <a:pPr>
              <a:lnSpc>
                <a:spcPts val="2900"/>
              </a:lnSpc>
            </a:pPr>
            <a:endParaRPr lang="en-US" dirty="0"/>
          </a:p>
        </p:txBody>
      </p:sp>
      <p:sp>
        <p:nvSpPr>
          <p:cNvPr id="6" name="Text Placeholder 3">
            <a:extLst>
              <a:ext uri="{FF2B5EF4-FFF2-40B4-BE49-F238E27FC236}">
                <a16:creationId xmlns:a16="http://schemas.microsoft.com/office/drawing/2014/main" id="{E7C2015B-2639-A5BA-A749-2FAB054E5EC5}"/>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Unità fisse contro unità temporanee</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1CCB516C-AC30-71CD-829F-412D0807D8AC}"/>
              </a:ext>
            </a:extLst>
          </p:cNvPr>
          <p:cNvSpPr txBox="1"/>
          <p:nvPr/>
        </p:nvSpPr>
        <p:spPr>
          <a:xfrm>
            <a:off x="2753586" y="504699"/>
            <a:ext cx="3775230" cy="1631216"/>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Priorità 3 (€)</a:t>
            </a:r>
          </a:p>
          <a:p>
            <a:pPr>
              <a:lnSpc>
                <a:spcPts val="2360"/>
              </a:lnSpc>
            </a:pPr>
            <a:r>
              <a:rPr lang="en-US" sz="2800" b="1" dirty="0">
                <a:solidFill>
                  <a:srgbClr val="494949"/>
                </a:solidFill>
                <a:latin typeface="Calibri" panose="020F0502020204030204" pitchFamily="34" charset="0"/>
                <a:cs typeface="Calibri" panose="020F0502020204030204" pitchFamily="34" charset="0"/>
              </a:rPr>
              <a:t>Decidere: struttura fissa o temporanea?</a:t>
            </a:r>
          </a:p>
          <a:p>
            <a:pPr>
              <a:lnSpc>
                <a:spcPts val="2360"/>
              </a:lnSpc>
            </a:pPr>
            <a:endParaRPr lang="en-US" sz="2800" b="1" dirty="0">
              <a:solidFill>
                <a:srgbClr val="494949"/>
              </a:solidFill>
              <a:latin typeface="Calibri" panose="020F0502020204030204" pitchFamily="34" charset="0"/>
              <a:cs typeface="Calibri" panose="020F0502020204030204" pitchFamily="34" charset="0"/>
            </a:endParaRP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18" name="Freeform 7">
            <a:extLst>
              <a:ext uri="{FF2B5EF4-FFF2-40B4-BE49-F238E27FC236}">
                <a16:creationId xmlns:a16="http://schemas.microsoft.com/office/drawing/2014/main" id="{4DC4FD2C-30C5-D49F-2007-FEF9003F0E9A}"/>
              </a:ext>
            </a:extLst>
          </p:cNvPr>
          <p:cNvSpPr/>
          <p:nvPr/>
        </p:nvSpPr>
        <p:spPr>
          <a:xfrm rot="5400000">
            <a:off x="3732987" y="-1460379"/>
            <a:ext cx="1464688"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9" name="Group 18">
            <a:extLst>
              <a:ext uri="{FF2B5EF4-FFF2-40B4-BE49-F238E27FC236}">
                <a16:creationId xmlns:a16="http://schemas.microsoft.com/office/drawing/2014/main" id="{BF2172BD-3144-B0C8-F4BC-18A496C5D24B}"/>
              </a:ext>
            </a:extLst>
          </p:cNvPr>
          <p:cNvGrpSpPr/>
          <p:nvPr/>
        </p:nvGrpSpPr>
        <p:grpSpPr>
          <a:xfrm>
            <a:off x="1734412" y="520013"/>
            <a:ext cx="793524" cy="801083"/>
            <a:chOff x="4897755" y="3322320"/>
            <a:chExt cx="600074" cy="605790"/>
          </a:xfrm>
        </p:grpSpPr>
        <p:sp>
          <p:nvSpPr>
            <p:cNvPr id="20" name="Freeform 11">
              <a:extLst>
                <a:ext uri="{FF2B5EF4-FFF2-40B4-BE49-F238E27FC236}">
                  <a16:creationId xmlns:a16="http://schemas.microsoft.com/office/drawing/2014/main" id="{07A84D20-47F5-3BE3-46F0-88EE416C33DB}"/>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21" name="Freeform 12">
              <a:extLst>
                <a:ext uri="{FF2B5EF4-FFF2-40B4-BE49-F238E27FC236}">
                  <a16:creationId xmlns:a16="http://schemas.microsoft.com/office/drawing/2014/main" id="{F316D5A0-A1F6-AAA4-4BE5-00910E6E2E34}"/>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22" name="Graphic 14">
              <a:extLst>
                <a:ext uri="{FF2B5EF4-FFF2-40B4-BE49-F238E27FC236}">
                  <a16:creationId xmlns:a16="http://schemas.microsoft.com/office/drawing/2014/main" id="{011848EB-4949-92AD-4352-5BCEC694E895}"/>
                </a:ext>
              </a:extLst>
            </p:cNvPr>
            <p:cNvGrpSpPr/>
            <p:nvPr/>
          </p:nvGrpSpPr>
          <p:grpSpPr>
            <a:xfrm>
              <a:off x="5040867" y="3443287"/>
              <a:ext cx="290185" cy="367426"/>
              <a:chOff x="5040867" y="3443287"/>
              <a:chExt cx="290185" cy="367426"/>
            </a:xfrm>
            <a:solidFill>
              <a:srgbClr val="FFFFFF"/>
            </a:solidFill>
          </p:grpSpPr>
          <p:sp>
            <p:nvSpPr>
              <p:cNvPr id="23" name="Freeform 15">
                <a:extLst>
                  <a:ext uri="{FF2B5EF4-FFF2-40B4-BE49-F238E27FC236}">
                    <a16:creationId xmlns:a16="http://schemas.microsoft.com/office/drawing/2014/main" id="{714BBBF7-CDB0-5E18-33CA-5F0E1F7B25A2}"/>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16">
                <a:extLst>
                  <a:ext uri="{FF2B5EF4-FFF2-40B4-BE49-F238E27FC236}">
                    <a16:creationId xmlns:a16="http://schemas.microsoft.com/office/drawing/2014/main" id="{D029928B-7ED6-304B-8412-A48E069363C7}"/>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8786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AF276-122D-233A-2815-C9B6D225A05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83A17C6E-731E-4EBE-5B6A-8135EC2EE24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22FD77D7-1FFA-327B-A594-E198316C3A18}"/>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FFF4528-B0F1-24A9-6CA6-F58C865FA7D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47</a:t>
            </a:fld>
            <a:endParaRPr lang="fr-CA" sz="1200" dirty="0"/>
          </a:p>
        </p:txBody>
      </p:sp>
      <p:sp>
        <p:nvSpPr>
          <p:cNvPr id="2" name="TextBox 1">
            <a:extLst>
              <a:ext uri="{FF2B5EF4-FFF2-40B4-BE49-F238E27FC236}">
                <a16:creationId xmlns:a16="http://schemas.microsoft.com/office/drawing/2014/main" id="{4A98CDB9-86BF-332F-0427-711CFE96DC92}"/>
              </a:ext>
            </a:extLst>
          </p:cNvPr>
          <p:cNvSpPr txBox="1"/>
          <p:nvPr/>
        </p:nvSpPr>
        <p:spPr>
          <a:xfrm>
            <a:off x="2039426" y="1231046"/>
            <a:ext cx="8900381" cy="4063420"/>
          </a:xfrm>
          <a:prstGeom prst="rect">
            <a:avLst/>
          </a:prstGeom>
          <a:noFill/>
        </p:spPr>
        <p:txBody>
          <a:bodyPr wrap="square">
            <a:spAutoFit/>
          </a:bodyPr>
          <a:lstStyle/>
          <a:p>
            <a:pPr>
              <a:lnSpc>
                <a:spcPts val="2340"/>
              </a:lnSpc>
              <a:spcAft>
                <a:spcPts val="300"/>
              </a:spcAft>
            </a:pPr>
            <a:r>
              <a:rPr lang="en-US" sz="2400" b="1" dirty="0">
                <a:solidFill>
                  <a:srgbClr val="EC7C69"/>
                </a:solidFill>
              </a:rPr>
              <a:t>La scelta tra opzioni permanenti e temporanee influisce sulla pianificazione e sul budget. </a:t>
            </a:r>
          </a:p>
          <a:p>
            <a:pPr>
              <a:spcAft>
                <a:spcPts val="300"/>
              </a:spcAft>
            </a:pPr>
            <a:endParaRPr lang="en-US" sz="800" b="1" dirty="0">
              <a:solidFill>
                <a:srgbClr val="EC7C69"/>
              </a:solidFill>
            </a:endParaRPr>
          </a:p>
          <a:p>
            <a:pPr>
              <a:lnSpc>
                <a:spcPts val="2340"/>
              </a:lnSpc>
              <a:spcAft>
                <a:spcPts val="300"/>
              </a:spcAft>
            </a:pPr>
            <a:r>
              <a:rPr lang="en-US" sz="2400" dirty="0">
                <a:solidFill>
                  <a:srgbClr val="494949"/>
                </a:solidFill>
              </a:rPr>
              <a:t>Le unità temporanee (tende, yurte) possono consentire di risparmiare sulle normative strutturali, ma richiedono comunque piattaforme/ponti e limitano i ricavi fuori stagione. </a:t>
            </a:r>
          </a:p>
          <a:p>
            <a:pPr>
              <a:lnSpc>
                <a:spcPts val="2340"/>
              </a:lnSpc>
              <a:spcAft>
                <a:spcPts val="300"/>
              </a:spcAft>
            </a:pPr>
            <a:endParaRPr lang="en-US" sz="2400" dirty="0">
              <a:solidFill>
                <a:srgbClr val="494949"/>
              </a:solidFill>
            </a:endParaRPr>
          </a:p>
          <a:p>
            <a:pPr>
              <a:lnSpc>
                <a:spcPts val="2340"/>
              </a:lnSpc>
              <a:spcAft>
                <a:spcPts val="300"/>
              </a:spcAft>
            </a:pPr>
            <a:r>
              <a:rPr lang="en-US" sz="2400" dirty="0">
                <a:solidFill>
                  <a:srgbClr val="494949"/>
                </a:solidFill>
              </a:rPr>
              <a:t>Comportano costi, commissioni e spese variabili e aggiuntivi, con </a:t>
            </a:r>
            <a:r>
              <a:rPr lang="en-US" sz="2400" b="1" dirty="0">
                <a:solidFill>
                  <a:srgbClr val="494949"/>
                </a:solidFill>
              </a:rPr>
              <a:t>un ROI (ritorno sull'investimento) </a:t>
            </a:r>
            <a:r>
              <a:rPr lang="en-US" sz="2400" dirty="0">
                <a:solidFill>
                  <a:srgbClr val="494949"/>
                </a:solidFill>
              </a:rPr>
              <a:t>e </a:t>
            </a:r>
            <a:r>
              <a:rPr lang="en-US" sz="2400" b="1" dirty="0">
                <a:solidFill>
                  <a:srgbClr val="494949"/>
                </a:solidFill>
              </a:rPr>
              <a:t>rendimenti notturni </a:t>
            </a:r>
            <a:r>
              <a:rPr lang="en-US" sz="2400" dirty="0">
                <a:solidFill>
                  <a:srgbClr val="494949"/>
                </a:solidFill>
              </a:rPr>
              <a:t>variabili. </a:t>
            </a:r>
          </a:p>
          <a:p>
            <a:pPr>
              <a:lnSpc>
                <a:spcPts val="2340"/>
              </a:lnSpc>
              <a:spcAft>
                <a:spcPts val="300"/>
              </a:spcAft>
            </a:pPr>
            <a:endParaRPr lang="en-US" sz="2400" dirty="0">
              <a:solidFill>
                <a:srgbClr val="494949"/>
              </a:solidFill>
            </a:endParaRPr>
          </a:p>
          <a:p>
            <a:pPr>
              <a:lnSpc>
                <a:spcPts val="2340"/>
              </a:lnSpc>
              <a:spcAft>
                <a:spcPts val="300"/>
              </a:spcAft>
            </a:pPr>
            <a:r>
              <a:rPr lang="en-US" sz="2400" dirty="0">
                <a:solidFill>
                  <a:srgbClr val="494949"/>
                </a:solidFill>
              </a:rPr>
              <a:t>Il tipo e il livello di lusso in cui investirete dipenderà dal vostro mercato di riferimento e </a:t>
            </a:r>
            <a:r>
              <a:rPr lang="en-US" sz="2400" b="1" dirty="0">
                <a:solidFill>
                  <a:srgbClr val="494949"/>
                </a:solidFill>
              </a:rPr>
              <a:t>dal prezzo </a:t>
            </a:r>
            <a:r>
              <a:rPr lang="en-US" sz="2400" dirty="0">
                <a:solidFill>
                  <a:srgbClr val="494949"/>
                </a:solidFill>
              </a:rPr>
              <a:t>che volete applicare</a:t>
            </a:r>
            <a:r>
              <a:rPr lang="en-US" sz="2400" b="1" dirty="0">
                <a:solidFill>
                  <a:srgbClr val="494949"/>
                </a:solidFill>
              </a:rPr>
              <a:t>.</a:t>
            </a:r>
            <a:r>
              <a:rPr lang="en-US" sz="2400" dirty="0">
                <a:solidFill>
                  <a:srgbClr val="494949"/>
                </a:solidFill>
              </a:rPr>
              <a:t> </a:t>
            </a:r>
          </a:p>
          <a:p>
            <a:pPr>
              <a:lnSpc>
                <a:spcPts val="2340"/>
              </a:lnSpc>
              <a:spcAft>
                <a:spcPts val="300"/>
              </a:spcAft>
            </a:pPr>
            <a:endParaRPr lang="en-US" sz="2200" dirty="0">
              <a:solidFill>
                <a:srgbClr val="494949"/>
              </a:solidFill>
            </a:endParaRPr>
          </a:p>
          <a:p>
            <a:pPr>
              <a:lnSpc>
                <a:spcPts val="2340"/>
              </a:lnSpc>
              <a:spcAft>
                <a:spcPts val="300"/>
              </a:spcAft>
            </a:pPr>
            <a:endParaRPr lang="en-US" sz="2200" dirty="0">
              <a:solidFill>
                <a:srgbClr val="494949"/>
              </a:solidFill>
            </a:endParaRPr>
          </a:p>
        </p:txBody>
      </p:sp>
      <p:pic>
        <p:nvPicPr>
          <p:cNvPr id="14" name="Picture 13">
            <a:extLst>
              <a:ext uri="{FF2B5EF4-FFF2-40B4-BE49-F238E27FC236}">
                <a16:creationId xmlns:a16="http://schemas.microsoft.com/office/drawing/2014/main" id="{9AAA8230-E2C7-2A88-5B71-DD12D0691E1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01B9C9C5-8EEA-F96A-799C-9AC3FFE4397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Costi finanziari e considerazioni</a:t>
            </a:r>
          </a:p>
          <a:p>
            <a:pPr>
              <a:lnSpc>
                <a:spcPts val="2900"/>
              </a:lnSpc>
            </a:pPr>
            <a:endParaRPr lang="en-US" dirty="0"/>
          </a:p>
        </p:txBody>
      </p:sp>
      <p:sp>
        <p:nvSpPr>
          <p:cNvPr id="6" name="Text Placeholder 3">
            <a:extLst>
              <a:ext uri="{FF2B5EF4-FFF2-40B4-BE49-F238E27FC236}">
                <a16:creationId xmlns:a16="http://schemas.microsoft.com/office/drawing/2014/main" id="{D298F4AB-EDE1-3346-47AC-9152DDEA3535}"/>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Unità fisse contro unità temporanee</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04F3EDB5-BDE1-AC19-E338-35CE3B00487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687873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CDC0-A8FE-AB38-2AF9-688D3A646B3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B35619D-5C6E-1CEF-C6A7-C363E090B984}"/>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6807F44-9ECE-5B1A-47DF-A286D712E41F}"/>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361715C-D59C-4475-4A3C-07142758518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48</a:t>
            </a:fld>
            <a:endParaRPr lang="fr-CA" sz="1200" dirty="0"/>
          </a:p>
        </p:txBody>
      </p:sp>
      <p:sp>
        <p:nvSpPr>
          <p:cNvPr id="2" name="TextBox 1">
            <a:extLst>
              <a:ext uri="{FF2B5EF4-FFF2-40B4-BE49-F238E27FC236}">
                <a16:creationId xmlns:a16="http://schemas.microsoft.com/office/drawing/2014/main" id="{0C2AE3EA-FFF1-B7AB-F871-ADD79FCC08C7}"/>
              </a:ext>
            </a:extLst>
          </p:cNvPr>
          <p:cNvSpPr txBox="1"/>
          <p:nvPr/>
        </p:nvSpPr>
        <p:spPr>
          <a:xfrm>
            <a:off x="2039426" y="1231046"/>
            <a:ext cx="8113147" cy="4581832"/>
          </a:xfrm>
          <a:prstGeom prst="rect">
            <a:avLst/>
          </a:prstGeom>
          <a:noFill/>
        </p:spPr>
        <p:txBody>
          <a:bodyPr wrap="square">
            <a:spAutoFit/>
          </a:bodyPr>
          <a:lstStyle/>
          <a:p>
            <a:pPr>
              <a:lnSpc>
                <a:spcPts val="2480"/>
              </a:lnSpc>
            </a:pPr>
            <a:r>
              <a:rPr lang="en-US" sz="2400" b="1" dirty="0">
                <a:solidFill>
                  <a:srgbClr val="EC7C69"/>
                </a:solidFill>
              </a:rPr>
              <a:t>Esempio: </a:t>
            </a:r>
            <a:r>
              <a:rPr lang="en-US" sz="2400" dirty="0">
                <a:solidFill>
                  <a:srgbClr val="494949"/>
                </a:solidFill>
              </a:rPr>
              <a:t>le capanne o i pod permanenti possono costare di più inizialmente, ma possono ospitare ospiti tutto l'anno e spesso hanno tariffe più elevate. Molte aziende combinano diversi tipi di alloggi (ad esempio, alcune capanne + alcune tende). </a:t>
            </a:r>
          </a:p>
          <a:p>
            <a:pPr>
              <a:lnSpc>
                <a:spcPts val="2480"/>
              </a:lnSpc>
            </a:pPr>
            <a:endParaRPr lang="en-US" sz="2400" b="1" dirty="0">
              <a:solidFill>
                <a:srgbClr val="494949"/>
              </a:solidFill>
            </a:endParaRPr>
          </a:p>
          <a:p>
            <a:pPr>
              <a:lnSpc>
                <a:spcPts val="2480"/>
              </a:lnSpc>
            </a:pPr>
            <a:r>
              <a:rPr lang="en-US" sz="2400" b="1" dirty="0">
                <a:solidFill>
                  <a:srgbClr val="459597"/>
                </a:solidFill>
              </a:rPr>
              <a:t>Gli alloggi rurali </a:t>
            </a:r>
            <a:r>
              <a:rPr lang="en-US" sz="2400" dirty="0">
                <a:solidFill>
                  <a:srgbClr val="494949"/>
                </a:solidFill>
              </a:rPr>
              <a:t>sono disponibili in molti stili, ciascuno con costi, permanenza e impatto sulla pianificazione diversi. Ecco alcuni esempi in questa sezione.</a:t>
            </a:r>
          </a:p>
          <a:p>
            <a:pPr>
              <a:lnSpc>
                <a:spcPts val="2480"/>
              </a:lnSpc>
            </a:pPr>
            <a:endParaRPr lang="en-US" sz="2400" b="1" dirty="0">
              <a:solidFill>
                <a:srgbClr val="EC7C69"/>
              </a:solidFill>
            </a:endParaRPr>
          </a:p>
          <a:p>
            <a:pPr>
              <a:lnSpc>
                <a:spcPts val="2480"/>
              </a:lnSpc>
            </a:pPr>
            <a:r>
              <a:rPr lang="en-US" sz="2400" b="1" dirty="0">
                <a:solidFill>
                  <a:srgbClr val="EC7C69"/>
                </a:solidFill>
              </a:rPr>
              <a:t>Investimento iniziale</a:t>
            </a:r>
            <a:r>
              <a:rPr lang="en-US" sz="2400" dirty="0">
                <a:solidFill>
                  <a:srgbClr val="EC7C69"/>
                </a:solidFill>
              </a:rPr>
              <a:t>: </a:t>
            </a:r>
          </a:p>
          <a:p>
            <a:pPr marL="342900" indent="-342900">
              <a:lnSpc>
                <a:spcPts val="2480"/>
              </a:lnSpc>
              <a:buClr>
                <a:srgbClr val="459597"/>
              </a:buClr>
              <a:buFont typeface="Arial" panose="020B0604020202020204" pitchFamily="34" charset="0"/>
              <a:buChar char="•"/>
            </a:pPr>
            <a:r>
              <a:rPr lang="en-US" sz="2400" b="1" dirty="0">
                <a:solidFill>
                  <a:srgbClr val="459597"/>
                </a:solidFill>
              </a:rPr>
              <a:t>Le strutture permanenti </a:t>
            </a:r>
            <a:r>
              <a:rPr lang="en-US" sz="2400" dirty="0">
                <a:solidFill>
                  <a:srgbClr val="494949"/>
                </a:solidFill>
              </a:rPr>
              <a:t>richiedono un capitale iniziale maggiore (fondamenta, impianti idraulici, pianificazione).</a:t>
            </a:r>
          </a:p>
          <a:p>
            <a:pPr marL="342900" indent="-342900">
              <a:lnSpc>
                <a:spcPts val="2480"/>
              </a:lnSpc>
              <a:buClr>
                <a:srgbClr val="459597"/>
              </a:buClr>
              <a:buFont typeface="Arial" panose="020B0604020202020204" pitchFamily="34" charset="0"/>
              <a:buChar char="•"/>
            </a:pPr>
            <a:r>
              <a:rPr lang="en-US" sz="2400" b="1" dirty="0">
                <a:solidFill>
                  <a:srgbClr val="459597"/>
                </a:solidFill>
              </a:rPr>
              <a:t>Le unità temporanee </a:t>
            </a:r>
            <a:r>
              <a:rPr lang="en-US" sz="2400" dirty="0">
                <a:solidFill>
                  <a:srgbClr val="494949"/>
                </a:solidFill>
              </a:rPr>
              <a:t>consentono un </a:t>
            </a:r>
            <a:r>
              <a:rPr lang="en-US" sz="2400" b="1" dirty="0">
                <a:solidFill>
                  <a:srgbClr val="494949"/>
                </a:solidFill>
              </a:rPr>
              <a:t>ingresso sul mercato a costi inferiori </a:t>
            </a:r>
            <a:r>
              <a:rPr lang="en-US" sz="2400" dirty="0">
                <a:solidFill>
                  <a:srgbClr val="494949"/>
                </a:solidFill>
              </a:rPr>
              <a:t>e una crescita graduale (provare prima 1-2 unità).</a:t>
            </a:r>
          </a:p>
        </p:txBody>
      </p:sp>
      <p:pic>
        <p:nvPicPr>
          <p:cNvPr id="14" name="Picture 13">
            <a:extLst>
              <a:ext uri="{FF2B5EF4-FFF2-40B4-BE49-F238E27FC236}">
                <a16:creationId xmlns:a16="http://schemas.microsoft.com/office/drawing/2014/main" id="{07850273-6E1A-9669-74A8-FF3FDAE407F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9D2E5EBC-29C6-21E1-CC3C-0AD0690AD9B3}"/>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Costi finanziari e considerazioni</a:t>
            </a:r>
          </a:p>
          <a:p>
            <a:pPr>
              <a:lnSpc>
                <a:spcPts val="2900"/>
              </a:lnSpc>
            </a:pPr>
            <a:endParaRPr lang="en-US" dirty="0"/>
          </a:p>
        </p:txBody>
      </p:sp>
      <p:sp>
        <p:nvSpPr>
          <p:cNvPr id="6" name="Text Placeholder 3">
            <a:extLst>
              <a:ext uri="{FF2B5EF4-FFF2-40B4-BE49-F238E27FC236}">
                <a16:creationId xmlns:a16="http://schemas.microsoft.com/office/drawing/2014/main" id="{14430281-6201-83D1-32C8-3B136DE756C8}"/>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Unità fisse contro unità temporanee</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ACFDD839-5B3F-B3B4-9421-763FD5290B3F}"/>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8867412" y="3951643"/>
            <a:ext cx="3580276" cy="2659133"/>
          </a:xfrm>
          <a:prstGeom prst="rect">
            <a:avLst/>
          </a:prstGeom>
        </p:spPr>
      </p:pic>
    </p:spTree>
    <p:extLst>
      <p:ext uri="{BB962C8B-B14F-4D97-AF65-F5344CB8AC3E}">
        <p14:creationId xmlns:p14="http://schemas.microsoft.com/office/powerpoint/2010/main" val="3076640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B14E3-C202-7279-33E2-B2465AB85CA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1AC09BB-0CC8-5593-C238-01E4E9B53887}"/>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7B3297E9-7DCB-92AD-AC0A-71F1F4288DC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E1496CD-8E40-A511-8315-8EFDC043EA2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49</a:t>
            </a:fld>
            <a:endParaRPr lang="fr-CA" sz="1200" dirty="0"/>
          </a:p>
        </p:txBody>
      </p:sp>
      <p:sp>
        <p:nvSpPr>
          <p:cNvPr id="2" name="TextBox 1">
            <a:extLst>
              <a:ext uri="{FF2B5EF4-FFF2-40B4-BE49-F238E27FC236}">
                <a16:creationId xmlns:a16="http://schemas.microsoft.com/office/drawing/2014/main" id="{7EC84AEA-519D-1F1E-9E19-F20C1790027B}"/>
              </a:ext>
            </a:extLst>
          </p:cNvPr>
          <p:cNvSpPr txBox="1"/>
          <p:nvPr/>
        </p:nvSpPr>
        <p:spPr>
          <a:xfrm>
            <a:off x="2039426" y="1231046"/>
            <a:ext cx="8900381" cy="4405501"/>
          </a:xfrm>
          <a:prstGeom prst="rect">
            <a:avLst/>
          </a:prstGeom>
          <a:noFill/>
        </p:spPr>
        <p:txBody>
          <a:bodyPr wrap="square">
            <a:spAutoFit/>
          </a:bodyPr>
          <a:lstStyle/>
          <a:p>
            <a:pPr>
              <a:lnSpc>
                <a:spcPts val="2380"/>
              </a:lnSpc>
            </a:pPr>
            <a:r>
              <a:rPr lang="en-US" sz="2400" b="1" dirty="0">
                <a:solidFill>
                  <a:srgbClr val="EC7C69"/>
                </a:solidFill>
              </a:rPr>
              <a:t>Costi di pianificazione e legali</a:t>
            </a:r>
            <a:r>
              <a:rPr lang="en-US" sz="2400" dirty="0">
                <a:solidFill>
                  <a:srgbClr val="EC7C69"/>
                </a:solidFill>
              </a:rPr>
              <a:t>: </a:t>
            </a:r>
            <a:r>
              <a:rPr lang="en-US" sz="2400" dirty="0">
                <a:solidFill>
                  <a:srgbClr val="494949"/>
                </a:solidFill>
              </a:rPr>
              <a:t>non date per scontato che "temporaneo" significhi esente: </a:t>
            </a:r>
            <a:r>
              <a:rPr lang="en-US" sz="2400" b="1" dirty="0">
                <a:solidFill>
                  <a:srgbClr val="494949"/>
                </a:solidFill>
              </a:rPr>
              <a:t>molti paesi richiedono comunque una pianificazione completa</a:t>
            </a:r>
            <a:r>
              <a:rPr lang="en-US" sz="2400" dirty="0">
                <a:solidFill>
                  <a:srgbClr val="494949"/>
                </a:solidFill>
              </a:rPr>
              <a:t>, la conformità alla zonizzazione o la modifica dell'uso del suolo.</a:t>
            </a:r>
          </a:p>
          <a:p>
            <a:pPr>
              <a:lnSpc>
                <a:spcPts val="2380"/>
              </a:lnSpc>
            </a:pPr>
            <a:endParaRPr lang="en-US" sz="2400" dirty="0">
              <a:solidFill>
                <a:srgbClr val="494949"/>
              </a:solidFill>
            </a:endParaRPr>
          </a:p>
          <a:p>
            <a:pPr marL="342900" indent="-342900">
              <a:lnSpc>
                <a:spcPts val="2380"/>
              </a:lnSpc>
              <a:buClr>
                <a:srgbClr val="459597"/>
              </a:buClr>
              <a:buFont typeface="Arial" panose="020B0604020202020204" pitchFamily="34" charset="0"/>
              <a:buChar char="•"/>
            </a:pPr>
            <a:r>
              <a:rPr lang="en-US" sz="2400" dirty="0">
                <a:solidFill>
                  <a:srgbClr val="494949"/>
                </a:solidFill>
              </a:rPr>
              <a:t>Prevedete un budget compreso </a:t>
            </a:r>
            <a:r>
              <a:rPr lang="en-US" sz="2400" b="1" dirty="0">
                <a:solidFill>
                  <a:srgbClr val="494949"/>
                </a:solidFill>
              </a:rPr>
              <a:t>tra 3.000 e 15.000 euro </a:t>
            </a:r>
            <a:r>
              <a:rPr lang="en-US" sz="2400" dirty="0">
                <a:solidFill>
                  <a:srgbClr val="494949"/>
                </a:solidFill>
              </a:rPr>
              <a:t>per consulenti, planimetrie e permessi, anche per piccole strutture.</a:t>
            </a:r>
          </a:p>
          <a:p>
            <a:pPr marL="342900" indent="-342900">
              <a:lnSpc>
                <a:spcPts val="2380"/>
              </a:lnSpc>
              <a:buClr>
                <a:srgbClr val="459597"/>
              </a:buClr>
              <a:buFont typeface="Arial" panose="020B0604020202020204" pitchFamily="34" charset="0"/>
              <a:buChar char="•"/>
            </a:pPr>
            <a:endParaRPr lang="en-US" sz="2400" dirty="0">
              <a:solidFill>
                <a:srgbClr val="494949"/>
              </a:solidFill>
            </a:endParaRPr>
          </a:p>
          <a:p>
            <a:pPr>
              <a:lnSpc>
                <a:spcPts val="2380"/>
              </a:lnSpc>
            </a:pPr>
            <a:r>
              <a:rPr lang="en-US" sz="2400" b="1" dirty="0">
                <a:solidFill>
                  <a:srgbClr val="EC7C69"/>
                </a:solidFill>
              </a:rPr>
              <a:t>Costi di gestione</a:t>
            </a:r>
            <a:r>
              <a:rPr lang="en-US" sz="2400" dirty="0">
                <a:solidFill>
                  <a:srgbClr val="EC7C69"/>
                </a:solidFill>
              </a:rPr>
              <a:t>: </a:t>
            </a:r>
          </a:p>
          <a:p>
            <a:pPr>
              <a:lnSpc>
                <a:spcPts val="2380"/>
              </a:lnSpc>
            </a:pPr>
            <a:endParaRPr lang="en-US" sz="2400" dirty="0">
              <a:solidFill>
                <a:srgbClr val="EC7C69"/>
              </a:solidFill>
            </a:endParaRPr>
          </a:p>
          <a:p>
            <a:pPr marL="342900" indent="-342900">
              <a:lnSpc>
                <a:spcPts val="2380"/>
              </a:lnSpc>
              <a:buClr>
                <a:srgbClr val="459597"/>
              </a:buClr>
              <a:buFont typeface="Arial" panose="020B0604020202020204" pitchFamily="34" charset="0"/>
              <a:buChar char="•"/>
            </a:pPr>
            <a:r>
              <a:rPr lang="en-US" sz="2400" b="1" dirty="0">
                <a:solidFill>
                  <a:srgbClr val="459597"/>
                </a:solidFill>
              </a:rPr>
              <a:t>Strutture permanenti: </a:t>
            </a:r>
            <a:r>
              <a:rPr lang="en-US" sz="2400" dirty="0">
                <a:solidFill>
                  <a:srgbClr val="494949"/>
                </a:solidFill>
              </a:rPr>
              <a:t>utenze, assicurazioni e conformità normativa più elevate.</a:t>
            </a:r>
          </a:p>
          <a:p>
            <a:pPr marL="342900" indent="-342900">
              <a:lnSpc>
                <a:spcPts val="2380"/>
              </a:lnSpc>
              <a:buClr>
                <a:srgbClr val="459597"/>
              </a:buClr>
              <a:buFont typeface="Arial" panose="020B0604020202020204" pitchFamily="34" charset="0"/>
              <a:buChar char="•"/>
            </a:pPr>
            <a:r>
              <a:rPr lang="en-US" sz="2400" b="1" dirty="0">
                <a:solidFill>
                  <a:srgbClr val="459597"/>
                </a:solidFill>
              </a:rPr>
              <a:t>Unità temporanee: </a:t>
            </a:r>
            <a:r>
              <a:rPr lang="en-US" sz="2400" dirty="0">
                <a:solidFill>
                  <a:srgbClr val="494949"/>
                </a:solidFill>
              </a:rPr>
              <a:t>minori consumi, ma </a:t>
            </a:r>
            <a:r>
              <a:rPr lang="en-US" sz="2400" b="1" dirty="0">
                <a:solidFill>
                  <a:srgbClr val="494949"/>
                </a:solidFill>
              </a:rPr>
              <a:t>potrebbero essere necessari smantellamenti stagionali, sostituzioni o aggiornamenti.</a:t>
            </a:r>
          </a:p>
          <a:p>
            <a:pPr marL="342900" indent="-342900">
              <a:lnSpc>
                <a:spcPts val="2380"/>
              </a:lnSpc>
              <a:buClr>
                <a:srgbClr val="459597"/>
              </a:buClr>
              <a:buFont typeface="Arial" panose="020B0604020202020204" pitchFamily="34" charset="0"/>
              <a:buChar char="•"/>
            </a:pPr>
            <a:endParaRPr lang="en-US" sz="2400" dirty="0">
              <a:solidFill>
                <a:srgbClr val="494949"/>
              </a:solidFill>
            </a:endParaRPr>
          </a:p>
        </p:txBody>
      </p:sp>
      <p:pic>
        <p:nvPicPr>
          <p:cNvPr id="14" name="Picture 13">
            <a:extLst>
              <a:ext uri="{FF2B5EF4-FFF2-40B4-BE49-F238E27FC236}">
                <a16:creationId xmlns:a16="http://schemas.microsoft.com/office/drawing/2014/main" id="{783C7DA9-56FE-5BC9-6221-67A92539B28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8F16828D-3A46-D840-7861-5F332FE328B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Costi finanziari e considerazioni</a:t>
            </a:r>
          </a:p>
          <a:p>
            <a:pPr>
              <a:lnSpc>
                <a:spcPts val="2900"/>
              </a:lnSpc>
            </a:pPr>
            <a:endParaRPr lang="en-US" dirty="0"/>
          </a:p>
        </p:txBody>
      </p:sp>
      <p:sp>
        <p:nvSpPr>
          <p:cNvPr id="6" name="Text Placeholder 3">
            <a:extLst>
              <a:ext uri="{FF2B5EF4-FFF2-40B4-BE49-F238E27FC236}">
                <a16:creationId xmlns:a16="http://schemas.microsoft.com/office/drawing/2014/main" id="{FC2492E8-54DB-18CA-5661-BE59DAB3BD42}"/>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Unità fisse contro unità temporanee</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22111798-A884-3BA1-C7D2-B454089AAE30}"/>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8337934" y="3951643"/>
            <a:ext cx="3580276" cy="2659133"/>
          </a:xfrm>
          <a:prstGeom prst="rect">
            <a:avLst/>
          </a:prstGeom>
        </p:spPr>
      </p:pic>
    </p:spTree>
    <p:extLst>
      <p:ext uri="{BB962C8B-B14F-4D97-AF65-F5344CB8AC3E}">
        <p14:creationId xmlns:p14="http://schemas.microsoft.com/office/powerpoint/2010/main" val="40214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79518" y="2227953"/>
            <a:ext cx="519879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Introduzione al turismo alternativo </a:t>
            </a:r>
          </a:p>
          <a:p>
            <a:pPr>
              <a:lnSpc>
                <a:spcPts val="2480"/>
              </a:lnSpc>
            </a:pPr>
            <a:endParaRPr lang="en-GB" sz="2400" b="1" dirty="0"/>
          </a:p>
          <a:p>
            <a:pPr>
              <a:lnSpc>
                <a:spcPts val="2380"/>
              </a:lnSpc>
            </a:pPr>
            <a:r>
              <a:rPr lang="en-IE" sz="2400" dirty="0"/>
              <a:t>Come eco-lodge, glamping pod e soggiorni culturali, sta crescendo rapidamente grazie alla crescente domanda di esperienze di viaggio autentiche e sostenibili. Questa sezione esplora ciò che lo distingue dal turismo tradizionale, definisce i concetti chiave e delinea le principali considerazioni finanziarie e di pianificazione per avviare il tuo sito.</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851DAEE-662E-D633-49E5-97A7B63F43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CCABD0F3-7A9F-FAAA-DC92-69AA48E8C159}"/>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6B14956A-4F2E-99B5-AB95-F513417A9178}"/>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82E739CB-4DBC-DE87-D458-1340147D4549}"/>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6173F274-7915-1851-200E-1A0970B9CA29}"/>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3200" b="1" dirty="0"/>
              <a:t>Modulo 6 (Parte 1): </a:t>
            </a:r>
            <a:r>
              <a:rPr lang="en-US" sz="3200" dirty="0"/>
              <a:t> Aree di apprendimento chiave</a:t>
            </a:r>
          </a:p>
        </p:txBody>
      </p:sp>
    </p:spTree>
    <p:extLst>
      <p:ext uri="{BB962C8B-B14F-4D97-AF65-F5344CB8AC3E}">
        <p14:creationId xmlns:p14="http://schemas.microsoft.com/office/powerpoint/2010/main" val="461981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4331-941C-59C8-EC23-085DBC28744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3298016B-E36C-6956-2CF3-DEA74916D6A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13252AE-D279-A1F3-B928-4064B807BDA5}"/>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E04655C-BEEA-92A8-21D4-F637F99CE4A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50</a:t>
            </a:fld>
            <a:endParaRPr lang="fr-CA" sz="1200" dirty="0"/>
          </a:p>
        </p:txBody>
      </p:sp>
      <p:sp>
        <p:nvSpPr>
          <p:cNvPr id="2" name="TextBox 1">
            <a:extLst>
              <a:ext uri="{FF2B5EF4-FFF2-40B4-BE49-F238E27FC236}">
                <a16:creationId xmlns:a16="http://schemas.microsoft.com/office/drawing/2014/main" id="{8B341876-74C9-946E-87B1-2ED23E77B36E}"/>
              </a:ext>
            </a:extLst>
          </p:cNvPr>
          <p:cNvSpPr txBox="1"/>
          <p:nvPr/>
        </p:nvSpPr>
        <p:spPr>
          <a:xfrm>
            <a:off x="2039426" y="1231046"/>
            <a:ext cx="8900381" cy="3789948"/>
          </a:xfrm>
          <a:prstGeom prst="rect">
            <a:avLst/>
          </a:prstGeom>
          <a:noFill/>
        </p:spPr>
        <p:txBody>
          <a:bodyPr wrap="square">
            <a:spAutoFit/>
          </a:bodyPr>
          <a:lstStyle/>
          <a:p>
            <a:pPr>
              <a:lnSpc>
                <a:spcPts val="2380"/>
              </a:lnSpc>
            </a:pPr>
            <a:r>
              <a:rPr lang="en-US" sz="2400" b="1" dirty="0">
                <a:solidFill>
                  <a:srgbClr val="EC7C69"/>
                </a:solidFill>
              </a:rPr>
              <a:t>Finanziamenti e sovvenzioni</a:t>
            </a:r>
            <a:r>
              <a:rPr lang="en-US" sz="2400" dirty="0">
                <a:solidFill>
                  <a:srgbClr val="EC7C69"/>
                </a:solidFill>
              </a:rPr>
              <a:t>: </a:t>
            </a:r>
            <a:r>
              <a:rPr lang="en-US" sz="2400" dirty="0">
                <a:solidFill>
                  <a:srgbClr val="494949"/>
                </a:solidFill>
              </a:rPr>
              <a:t>la maggior parte delle sovvenzioni rurali dell'UE (LEADER, FEASR) richiedono la prova dell'approvazione del progetto.</a:t>
            </a:r>
          </a:p>
          <a:p>
            <a:pPr>
              <a:lnSpc>
                <a:spcPts val="2380"/>
              </a:lnSpc>
            </a:pPr>
            <a:endParaRPr lang="en-US" sz="2400" dirty="0">
              <a:solidFill>
                <a:srgbClr val="494949"/>
              </a:solidFill>
            </a:endParaRPr>
          </a:p>
          <a:p>
            <a:pPr marL="342900" indent="-342900">
              <a:lnSpc>
                <a:spcPts val="2380"/>
              </a:lnSpc>
              <a:buClr>
                <a:srgbClr val="459597"/>
              </a:buClr>
              <a:buFont typeface="Arial" panose="020B0604020202020204" pitchFamily="34" charset="0"/>
              <a:buChar char="•"/>
            </a:pPr>
            <a:r>
              <a:rPr lang="en-US" sz="2400" b="1" dirty="0">
                <a:solidFill>
                  <a:srgbClr val="459597"/>
                </a:solidFill>
              </a:rPr>
              <a:t>L'eco-design </a:t>
            </a:r>
            <a:r>
              <a:rPr lang="en-US" sz="2400" dirty="0">
                <a:solidFill>
                  <a:srgbClr val="494949"/>
                </a:solidFill>
              </a:rPr>
              <a:t>e le costruzioni a basso impatto ambientale possono sbloccare </a:t>
            </a:r>
            <a:r>
              <a:rPr lang="en-US" sz="2400" b="1" dirty="0">
                <a:solidFill>
                  <a:srgbClr val="494949"/>
                </a:solidFill>
              </a:rPr>
              <a:t>sovvenzioni per il turismo verde</a:t>
            </a:r>
            <a:r>
              <a:rPr lang="en-US" sz="2400" dirty="0">
                <a:solidFill>
                  <a:srgbClr val="494949"/>
                </a:solidFill>
              </a:rPr>
              <a:t>.</a:t>
            </a:r>
          </a:p>
          <a:p>
            <a:pPr>
              <a:lnSpc>
                <a:spcPts val="2380"/>
              </a:lnSpc>
            </a:pPr>
            <a:endParaRPr lang="en-US" sz="2400" dirty="0">
              <a:solidFill>
                <a:srgbClr val="494949"/>
              </a:solidFill>
            </a:endParaRPr>
          </a:p>
          <a:p>
            <a:pPr>
              <a:lnSpc>
                <a:spcPts val="2380"/>
              </a:lnSpc>
              <a:buClr>
                <a:srgbClr val="459597"/>
              </a:buClr>
            </a:pPr>
            <a:r>
              <a:rPr lang="en-US" sz="2400" b="1" dirty="0">
                <a:solidFill>
                  <a:srgbClr val="EC7C69"/>
                </a:solidFill>
              </a:rPr>
              <a:t>Ritorno sull'investimento (ROI)</a:t>
            </a:r>
            <a:r>
              <a:rPr lang="en-US" sz="2400" dirty="0">
                <a:solidFill>
                  <a:srgbClr val="EC7C69"/>
                </a:solidFill>
              </a:rPr>
              <a:t>: </a:t>
            </a:r>
            <a:r>
              <a:rPr lang="en-US" sz="2400" dirty="0">
                <a:solidFill>
                  <a:srgbClr val="494949"/>
                </a:solidFill>
              </a:rPr>
              <a:t>le tariffe medie per notte variano da</a:t>
            </a:r>
            <a:r>
              <a:rPr lang="en-US" sz="2400" b="1" dirty="0">
                <a:solidFill>
                  <a:srgbClr val="494949"/>
                </a:solidFill>
              </a:rPr>
              <a:t> 90 a 200 euro a notte </a:t>
            </a:r>
            <a:r>
              <a:rPr lang="en-US" sz="2400" dirty="0">
                <a:solidFill>
                  <a:srgbClr val="494949"/>
                </a:solidFill>
              </a:rPr>
              <a:t>a seconda dell'unità e della posizione.</a:t>
            </a:r>
          </a:p>
          <a:p>
            <a:pPr>
              <a:lnSpc>
                <a:spcPts val="2380"/>
              </a:lnSpc>
              <a:buClr>
                <a:srgbClr val="459597"/>
              </a:buClr>
            </a:pPr>
            <a:endParaRPr lang="en-US" sz="2400" dirty="0">
              <a:solidFill>
                <a:srgbClr val="494949"/>
              </a:solidFill>
            </a:endParaRPr>
          </a:p>
          <a:p>
            <a:pPr marL="342900" indent="-342900">
              <a:lnSpc>
                <a:spcPts val="2380"/>
              </a:lnSpc>
              <a:buClr>
                <a:srgbClr val="459597"/>
              </a:buClr>
              <a:buFont typeface="Arial" panose="020B0604020202020204" pitchFamily="34" charset="0"/>
              <a:buChar char="•"/>
            </a:pPr>
            <a:r>
              <a:rPr lang="en-US" sz="2400" dirty="0">
                <a:solidFill>
                  <a:srgbClr val="494949"/>
                </a:solidFill>
              </a:rPr>
              <a:t>L'elevato tasso di occupazione e i servizi a valore aggiunto (colazioni, laboratori, tour naturalistici) accelerano il ritorno sull'investimento.</a:t>
            </a:r>
          </a:p>
          <a:p>
            <a:pPr marL="342900" indent="-342900">
              <a:lnSpc>
                <a:spcPts val="2380"/>
              </a:lnSpc>
              <a:buClr>
                <a:srgbClr val="459597"/>
              </a:buClr>
              <a:buFont typeface="Arial" panose="020B0604020202020204" pitchFamily="34" charset="0"/>
              <a:buChar char="•"/>
            </a:pPr>
            <a:endParaRPr lang="en-US" sz="2400" dirty="0">
              <a:solidFill>
                <a:srgbClr val="494949"/>
              </a:solidFill>
            </a:endParaRPr>
          </a:p>
        </p:txBody>
      </p:sp>
      <p:pic>
        <p:nvPicPr>
          <p:cNvPr id="14" name="Picture 13">
            <a:extLst>
              <a:ext uri="{FF2B5EF4-FFF2-40B4-BE49-F238E27FC236}">
                <a16:creationId xmlns:a16="http://schemas.microsoft.com/office/drawing/2014/main" id="{4AA9260E-832D-64D1-8F60-C824433F11F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1418F5F2-8D4F-1473-D77B-2C0F971DFBF9}"/>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Costi finanziari e considerazioni</a:t>
            </a:r>
          </a:p>
          <a:p>
            <a:pPr>
              <a:lnSpc>
                <a:spcPts val="2900"/>
              </a:lnSpc>
            </a:pPr>
            <a:endParaRPr lang="en-US" dirty="0"/>
          </a:p>
        </p:txBody>
      </p:sp>
      <p:sp>
        <p:nvSpPr>
          <p:cNvPr id="6" name="Text Placeholder 3">
            <a:extLst>
              <a:ext uri="{FF2B5EF4-FFF2-40B4-BE49-F238E27FC236}">
                <a16:creationId xmlns:a16="http://schemas.microsoft.com/office/drawing/2014/main" id="{60153473-F17B-0326-ED9D-67D0D2C6BB52}"/>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Unità fisse contro unità temporanee</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BCB36FEA-C503-97E9-F338-5BA49487743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3022253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F2800-C45A-359B-81FF-8107477D1F6F}"/>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B34363E-EFEA-5F47-F22A-61CFC3D02F1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4624CD0A-8DBF-81CB-D9A9-0D5AC34D3EB8}"/>
              </a:ext>
            </a:extLst>
          </p:cNvPr>
          <p:cNvCxnSpPr>
            <a:cxnSpLocks/>
          </p:cNvCxnSpPr>
          <p:nvPr/>
        </p:nvCxnSpPr>
        <p:spPr>
          <a:xfrm>
            <a:off x="1845021" y="2023867"/>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577033-5132-94DD-C274-6BEDBE26774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51</a:t>
            </a:fld>
            <a:endParaRPr lang="fr-CA" sz="1200" dirty="0"/>
          </a:p>
        </p:txBody>
      </p:sp>
      <p:sp>
        <p:nvSpPr>
          <p:cNvPr id="2" name="TextBox 1">
            <a:extLst>
              <a:ext uri="{FF2B5EF4-FFF2-40B4-BE49-F238E27FC236}">
                <a16:creationId xmlns:a16="http://schemas.microsoft.com/office/drawing/2014/main" id="{711276BA-989B-FC1A-FD0D-4F8EB0BC1687}"/>
              </a:ext>
            </a:extLst>
          </p:cNvPr>
          <p:cNvSpPr txBox="1"/>
          <p:nvPr/>
        </p:nvSpPr>
        <p:spPr>
          <a:xfrm>
            <a:off x="2044983" y="2227742"/>
            <a:ext cx="8900381" cy="5170646"/>
          </a:xfrm>
          <a:prstGeom prst="rect">
            <a:avLst/>
          </a:prstGeom>
          <a:noFill/>
        </p:spPr>
        <p:txBody>
          <a:bodyPr wrap="square">
            <a:spAutoFit/>
          </a:bodyPr>
          <a:lstStyle/>
          <a:p>
            <a:pPr>
              <a:lnSpc>
                <a:spcPts val="2380"/>
              </a:lnSpc>
            </a:pPr>
            <a:r>
              <a:rPr lang="en-US" sz="2400" b="1" dirty="0">
                <a:solidFill>
                  <a:srgbClr val="EC7C69"/>
                </a:solidFill>
              </a:rPr>
              <a:t>Lodge, pod, yurte e capanne variano in termini di costo, durata e potenziale di guadagno.</a:t>
            </a:r>
          </a:p>
          <a:p>
            <a:pPr>
              <a:lnSpc>
                <a:spcPts val="2380"/>
              </a:lnSpc>
            </a:pPr>
            <a:endParaRPr lang="en-US" sz="2200" dirty="0">
              <a:solidFill>
                <a:srgbClr val="494949"/>
              </a:solidFill>
            </a:endParaRPr>
          </a:p>
          <a:p>
            <a:pPr marL="342900" indent="-342900">
              <a:lnSpc>
                <a:spcPts val="2380"/>
              </a:lnSpc>
              <a:buClr>
                <a:srgbClr val="459597"/>
              </a:buClr>
              <a:buFont typeface="Arial" panose="020B0604020202020204" pitchFamily="34" charset="0"/>
              <a:buChar char="•"/>
            </a:pPr>
            <a:r>
              <a:rPr lang="en-IE" sz="2200" b="1" dirty="0">
                <a:solidFill>
                  <a:srgbClr val="459597"/>
                </a:solidFill>
              </a:rPr>
              <a:t>Bell/Safari) </a:t>
            </a:r>
            <a:r>
              <a:rPr lang="en-IE" sz="2200" dirty="0">
                <a:solidFill>
                  <a:srgbClr val="494949"/>
                </a:solidFill>
              </a:rPr>
              <a:t>(Temporanee): a basso costo, stagionali (capanni/tende a campana 1.000 €; grandi tende safari 20.000 €).</a:t>
            </a:r>
          </a:p>
          <a:p>
            <a:pPr marL="342900" indent="-342900">
              <a:lnSpc>
                <a:spcPts val="2380"/>
              </a:lnSpc>
              <a:buClr>
                <a:srgbClr val="459597"/>
              </a:buClr>
              <a:buFont typeface="Arial" panose="020B0604020202020204" pitchFamily="34" charset="0"/>
              <a:buChar char="•"/>
            </a:pPr>
            <a:r>
              <a:rPr lang="en-IE" sz="2200" b="1" dirty="0">
                <a:solidFill>
                  <a:srgbClr val="459597"/>
                </a:solidFill>
              </a:rPr>
              <a:t>Yurte e tipi </a:t>
            </a:r>
            <a:r>
              <a:rPr lang="en-IE" sz="2200" dirty="0">
                <a:solidFill>
                  <a:srgbClr val="494949"/>
                </a:solidFill>
              </a:rPr>
              <a:t>(semipermanenti): tende glamping rotonde su piattaforme (9.000-14.000 € ciascuna per modelli da 16-35 m²).</a:t>
            </a:r>
          </a:p>
          <a:p>
            <a:pPr marL="342900" indent="-342900">
              <a:lnSpc>
                <a:spcPts val="2380"/>
              </a:lnSpc>
              <a:buClr>
                <a:srgbClr val="459597"/>
              </a:buClr>
              <a:buFont typeface="Arial" panose="020B0604020202020204" pitchFamily="34" charset="0"/>
              <a:buChar char="•"/>
            </a:pPr>
            <a:r>
              <a:rPr lang="en-IE" sz="2200" b="1" dirty="0">
                <a:solidFill>
                  <a:srgbClr val="459597"/>
                </a:solidFill>
              </a:rPr>
              <a:t>Pod/cabine glamping </a:t>
            </a:r>
            <a:r>
              <a:rPr lang="en-IE" sz="2200" dirty="0">
                <a:solidFill>
                  <a:srgbClr val="494949"/>
                </a:solidFill>
              </a:rPr>
              <a:t>(strutture permanenti o fisse): capanne in legno/metallo (a partire da 27.000 € ciascuna; cabina con 1 letto 80.000 €).</a:t>
            </a:r>
          </a:p>
          <a:p>
            <a:pPr marL="342900" indent="-342900">
              <a:lnSpc>
                <a:spcPts val="2380"/>
              </a:lnSpc>
              <a:buClr>
                <a:srgbClr val="459597"/>
              </a:buClr>
              <a:buFont typeface="Arial" panose="020B0604020202020204" pitchFamily="34" charset="0"/>
              <a:buChar char="•"/>
            </a:pPr>
            <a:r>
              <a:rPr lang="en-IE" sz="2200" b="1" dirty="0">
                <a:solidFill>
                  <a:srgbClr val="459597"/>
                </a:solidFill>
              </a:rPr>
              <a:t>Capanne dei pastori </a:t>
            </a:r>
            <a:r>
              <a:rPr lang="en-IE" sz="2200" dirty="0">
                <a:solidFill>
                  <a:srgbClr val="494949"/>
                </a:solidFill>
              </a:rPr>
              <a:t>(strutture permanenti o fisse): piccole capanne in legno su ruote (35.000-50.000 €).</a:t>
            </a:r>
          </a:p>
          <a:p>
            <a:pPr marL="342900" indent="-342900">
              <a:lnSpc>
                <a:spcPts val="2380"/>
              </a:lnSpc>
              <a:buClr>
                <a:srgbClr val="459597"/>
              </a:buClr>
              <a:buFont typeface="Arial" panose="020B0604020202020204" pitchFamily="34" charset="0"/>
              <a:buChar char="•"/>
            </a:pPr>
            <a:r>
              <a:rPr lang="en-IE" sz="2200" b="1" dirty="0">
                <a:solidFill>
                  <a:srgbClr val="459597"/>
                </a:solidFill>
              </a:rPr>
              <a:t>Case sugli alberi/micro-lodge </a:t>
            </a:r>
            <a:r>
              <a:rPr lang="en-IE" sz="2200" dirty="0">
                <a:solidFill>
                  <a:srgbClr val="494949"/>
                </a:solidFill>
              </a:rPr>
              <a:t>(strutture permanenti o fisse): unità premium con più stanze (&gt; 100.000 €).</a:t>
            </a:r>
          </a:p>
          <a:p>
            <a:pPr>
              <a:lnSpc>
                <a:spcPts val="2380"/>
              </a:lnSpc>
              <a:spcAft>
                <a:spcPts val="1200"/>
              </a:spcAft>
            </a:pPr>
            <a:endParaRPr lang="en-IE" sz="2200" dirty="0">
              <a:solidFill>
                <a:srgbClr val="494949"/>
              </a:solidFill>
            </a:endParaRPr>
          </a:p>
          <a:p>
            <a:pPr>
              <a:lnSpc>
                <a:spcPts val="2380"/>
              </a:lnSpc>
            </a:pPr>
            <a:endParaRPr lang="en-US" sz="2200" dirty="0">
              <a:solidFill>
                <a:srgbClr val="494949"/>
              </a:solidFill>
            </a:endParaRPr>
          </a:p>
          <a:p>
            <a:pPr>
              <a:lnSpc>
                <a:spcPts val="2380"/>
              </a:lnSpc>
            </a:pPr>
            <a:endParaRPr lang="en-US" sz="2200" b="0" dirty="0">
              <a:solidFill>
                <a:srgbClr val="494949"/>
              </a:solidFill>
            </a:endParaRPr>
          </a:p>
        </p:txBody>
      </p:sp>
      <p:pic>
        <p:nvPicPr>
          <p:cNvPr id="14" name="Picture 13">
            <a:extLst>
              <a:ext uri="{FF2B5EF4-FFF2-40B4-BE49-F238E27FC236}">
                <a16:creationId xmlns:a16="http://schemas.microsoft.com/office/drawing/2014/main" id="{D6CB8FF6-6C65-0904-64FD-9AB4A39975C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FC0052C6-1ED1-3408-5988-074B180BC6E7}"/>
              </a:ext>
            </a:extLst>
          </p:cNvPr>
          <p:cNvSpPr txBox="1">
            <a:spLocks/>
          </p:cNvSpPr>
          <p:nvPr/>
        </p:nvSpPr>
        <p:spPr>
          <a:xfrm>
            <a:off x="2044984" y="14495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Costi finanziari e considerazioni</a:t>
            </a:r>
          </a:p>
          <a:p>
            <a:pPr>
              <a:lnSpc>
                <a:spcPts val="2900"/>
              </a:lnSpc>
            </a:pPr>
            <a:endParaRPr lang="en-US" dirty="0"/>
          </a:p>
        </p:txBody>
      </p:sp>
      <p:sp>
        <p:nvSpPr>
          <p:cNvPr id="6" name="Text Placeholder 3">
            <a:extLst>
              <a:ext uri="{FF2B5EF4-FFF2-40B4-BE49-F238E27FC236}">
                <a16:creationId xmlns:a16="http://schemas.microsoft.com/office/drawing/2014/main" id="{A43C908E-8178-96AD-6293-F68CBD282777}"/>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Tipi di ATA</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B1266935-3035-FDE3-12A4-AE8F02204DE3}"/>
              </a:ext>
            </a:extLst>
          </p:cNvPr>
          <p:cNvSpPr txBox="1"/>
          <p:nvPr/>
        </p:nvSpPr>
        <p:spPr>
          <a:xfrm>
            <a:off x="2777970" y="465844"/>
            <a:ext cx="6207848" cy="1015663"/>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Priorità 4 (€)</a:t>
            </a:r>
          </a:p>
          <a:p>
            <a:pPr>
              <a:lnSpc>
                <a:spcPts val="2360"/>
              </a:lnSpc>
            </a:pPr>
            <a:r>
              <a:rPr lang="en-US" sz="2800" b="1" dirty="0">
                <a:solidFill>
                  <a:srgbClr val="494949"/>
                </a:solidFill>
                <a:latin typeface="Calibri" panose="020F0502020204030204" pitchFamily="34" charset="0"/>
                <a:cs typeface="Calibri" panose="020F0502020204030204" pitchFamily="34" charset="0"/>
              </a:rPr>
              <a:t>Scegli il tipo di ATA in cui investire</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8" name="Freeform 18">
            <a:extLst>
              <a:ext uri="{FF2B5EF4-FFF2-40B4-BE49-F238E27FC236}">
                <a16:creationId xmlns:a16="http://schemas.microsoft.com/office/drawing/2014/main" id="{F63B6F8C-F156-B7E7-FF00-5CA7D8CFCA04}"/>
              </a:ext>
            </a:extLst>
          </p:cNvPr>
          <p:cNvSpPr/>
          <p:nvPr/>
        </p:nvSpPr>
        <p:spPr>
          <a:xfrm rot="5400000">
            <a:off x="4833433" y="-2575300"/>
            <a:ext cx="1297713" cy="6646762"/>
          </a:xfrm>
          <a:custGeom>
            <a:avLst/>
            <a:gdLst>
              <a:gd name="connsiteX0" fmla="*/ 0 w 1879679"/>
              <a:gd name="connsiteY0" fmla="*/ 5261425 h 5634975"/>
              <a:gd name="connsiteX1" fmla="*/ 0 w 1879679"/>
              <a:gd name="connsiteY1" fmla="*/ 4843948 h 5634975"/>
              <a:gd name="connsiteX2" fmla="*/ 0 w 1879679"/>
              <a:gd name="connsiteY2" fmla="*/ 4736662 h 5634975"/>
              <a:gd name="connsiteX3" fmla="*/ 0 w 1879679"/>
              <a:gd name="connsiteY3" fmla="*/ 4568933 h 5634975"/>
              <a:gd name="connsiteX4" fmla="*/ 0 w 1879679"/>
              <a:gd name="connsiteY4" fmla="*/ 4319186 h 5634975"/>
              <a:gd name="connsiteX5" fmla="*/ 0 w 1879679"/>
              <a:gd name="connsiteY5" fmla="*/ 4288055 h 5634975"/>
              <a:gd name="connsiteX6" fmla="*/ 0 w 1879679"/>
              <a:gd name="connsiteY6" fmla="*/ 4151456 h 5634975"/>
              <a:gd name="connsiteX7" fmla="*/ 0 w 1879679"/>
              <a:gd name="connsiteY7" fmla="*/ 4044170 h 5634975"/>
              <a:gd name="connsiteX8" fmla="*/ 0 w 1879679"/>
              <a:gd name="connsiteY8" fmla="*/ 3870578 h 5634975"/>
              <a:gd name="connsiteX9" fmla="*/ 0 w 1879679"/>
              <a:gd name="connsiteY9" fmla="*/ 3763292 h 5634975"/>
              <a:gd name="connsiteX10" fmla="*/ 0 w 1879679"/>
              <a:gd name="connsiteY10" fmla="*/ 3626693 h 5634975"/>
              <a:gd name="connsiteX11" fmla="*/ 0 w 1879679"/>
              <a:gd name="connsiteY11" fmla="*/ 3595563 h 5634975"/>
              <a:gd name="connsiteX12" fmla="*/ 0 w 1879679"/>
              <a:gd name="connsiteY12" fmla="*/ 3345816 h 5634975"/>
              <a:gd name="connsiteX13" fmla="*/ 0 w 1879679"/>
              <a:gd name="connsiteY13" fmla="*/ 3227956 h 5634975"/>
              <a:gd name="connsiteX14" fmla="*/ 0 w 1879679"/>
              <a:gd name="connsiteY14" fmla="*/ 3227955 h 5634975"/>
              <a:gd name="connsiteX15" fmla="*/ 0 w 1879679"/>
              <a:gd name="connsiteY15" fmla="*/ 3178086 h 5634975"/>
              <a:gd name="connsiteX16" fmla="*/ 0 w 1879679"/>
              <a:gd name="connsiteY16" fmla="*/ 3070800 h 5634975"/>
              <a:gd name="connsiteX17" fmla="*/ 0 w 1879679"/>
              <a:gd name="connsiteY17" fmla="*/ 3016557 h 5634975"/>
              <a:gd name="connsiteX18" fmla="*/ 0 w 1879679"/>
              <a:gd name="connsiteY18" fmla="*/ 2810481 h 5634975"/>
              <a:gd name="connsiteX19" fmla="*/ 0 w 1879679"/>
              <a:gd name="connsiteY19" fmla="*/ 2810476 h 5634975"/>
              <a:gd name="connsiteX20" fmla="*/ 0 w 1879679"/>
              <a:gd name="connsiteY20" fmla="*/ 2703195 h 5634975"/>
              <a:gd name="connsiteX21" fmla="*/ 0 w 1879679"/>
              <a:gd name="connsiteY21" fmla="*/ 2703194 h 5634975"/>
              <a:gd name="connsiteX22" fmla="*/ 0 w 1879679"/>
              <a:gd name="connsiteY22" fmla="*/ 2653323 h 5634975"/>
              <a:gd name="connsiteX23" fmla="*/ 0 w 1879679"/>
              <a:gd name="connsiteY23" fmla="*/ 2599080 h 5634975"/>
              <a:gd name="connsiteX24" fmla="*/ 0 w 1879679"/>
              <a:gd name="connsiteY24" fmla="*/ 2535466 h 5634975"/>
              <a:gd name="connsiteX25" fmla="*/ 0 w 1879679"/>
              <a:gd name="connsiteY25" fmla="*/ 2535463 h 5634975"/>
              <a:gd name="connsiteX26" fmla="*/ 0 w 1879679"/>
              <a:gd name="connsiteY26" fmla="*/ 2491793 h 5634975"/>
              <a:gd name="connsiteX27" fmla="*/ 0 w 1879679"/>
              <a:gd name="connsiteY27" fmla="*/ 2324065 h 5634975"/>
              <a:gd name="connsiteX28" fmla="*/ 0 w 1879679"/>
              <a:gd name="connsiteY28" fmla="*/ 2285718 h 5634975"/>
              <a:gd name="connsiteX29" fmla="*/ 0 w 1879679"/>
              <a:gd name="connsiteY29" fmla="*/ 2285716 h 5634975"/>
              <a:gd name="connsiteX30" fmla="*/ 0 w 1879679"/>
              <a:gd name="connsiteY30" fmla="*/ 2254586 h 5634975"/>
              <a:gd name="connsiteX31" fmla="*/ 0 w 1879679"/>
              <a:gd name="connsiteY31" fmla="*/ 2254585 h 5634975"/>
              <a:gd name="connsiteX32" fmla="*/ 0 w 1879679"/>
              <a:gd name="connsiteY32" fmla="*/ 2117989 h 5634975"/>
              <a:gd name="connsiteX33" fmla="*/ 0 w 1879679"/>
              <a:gd name="connsiteY33" fmla="*/ 2117987 h 5634975"/>
              <a:gd name="connsiteX34" fmla="*/ 0 w 1879679"/>
              <a:gd name="connsiteY34" fmla="*/ 2074317 h 5634975"/>
              <a:gd name="connsiteX35" fmla="*/ 0 w 1879679"/>
              <a:gd name="connsiteY35" fmla="*/ 2043187 h 5634975"/>
              <a:gd name="connsiteX36" fmla="*/ 0 w 1879679"/>
              <a:gd name="connsiteY36" fmla="*/ 2010704 h 5634975"/>
              <a:gd name="connsiteX37" fmla="*/ 0 w 1879679"/>
              <a:gd name="connsiteY37" fmla="*/ 2010701 h 5634975"/>
              <a:gd name="connsiteX38" fmla="*/ 0 w 1879679"/>
              <a:gd name="connsiteY38" fmla="*/ 1906588 h 5634975"/>
              <a:gd name="connsiteX39" fmla="*/ 0 w 1879679"/>
              <a:gd name="connsiteY39" fmla="*/ 1837111 h 5634975"/>
              <a:gd name="connsiteX40" fmla="*/ 0 w 1879679"/>
              <a:gd name="connsiteY40" fmla="*/ 1837107 h 5634975"/>
              <a:gd name="connsiteX41" fmla="*/ 0 w 1879679"/>
              <a:gd name="connsiteY41" fmla="*/ 1799303 h 5634975"/>
              <a:gd name="connsiteX42" fmla="*/ 0 w 1879679"/>
              <a:gd name="connsiteY42" fmla="*/ 1797973 h 5634975"/>
              <a:gd name="connsiteX43" fmla="*/ 0 w 1879679"/>
              <a:gd name="connsiteY43" fmla="*/ 1729826 h 5634975"/>
              <a:gd name="connsiteX44" fmla="*/ 0 w 1879679"/>
              <a:gd name="connsiteY44" fmla="*/ 1729824 h 5634975"/>
              <a:gd name="connsiteX45" fmla="*/ 0 w 1879679"/>
              <a:gd name="connsiteY45" fmla="*/ 1625710 h 5634975"/>
              <a:gd name="connsiteX46" fmla="*/ 0 w 1879679"/>
              <a:gd name="connsiteY46" fmla="*/ 1593227 h 5634975"/>
              <a:gd name="connsiteX47" fmla="*/ 0 w 1879679"/>
              <a:gd name="connsiteY47" fmla="*/ 1593225 h 5634975"/>
              <a:gd name="connsiteX48" fmla="*/ 0 w 1879679"/>
              <a:gd name="connsiteY48" fmla="*/ 1562096 h 5634975"/>
              <a:gd name="connsiteX49" fmla="*/ 0 w 1879679"/>
              <a:gd name="connsiteY49" fmla="*/ 1562093 h 5634975"/>
              <a:gd name="connsiteX50" fmla="*/ 0 w 1879679"/>
              <a:gd name="connsiteY50" fmla="*/ 1548513 h 5634975"/>
              <a:gd name="connsiteX51" fmla="*/ 0 w 1879679"/>
              <a:gd name="connsiteY51" fmla="*/ 1518424 h 5634975"/>
              <a:gd name="connsiteX52" fmla="*/ 0 w 1879679"/>
              <a:gd name="connsiteY52" fmla="*/ 1381826 h 5634975"/>
              <a:gd name="connsiteX53" fmla="*/ 0 w 1879679"/>
              <a:gd name="connsiteY53" fmla="*/ 1350695 h 5634975"/>
              <a:gd name="connsiteX54" fmla="*/ 0 w 1879679"/>
              <a:gd name="connsiteY54" fmla="*/ 1312348 h 5634975"/>
              <a:gd name="connsiteX55" fmla="*/ 0 w 1879679"/>
              <a:gd name="connsiteY55" fmla="*/ 1312346 h 5634975"/>
              <a:gd name="connsiteX56" fmla="*/ 0 w 1879679"/>
              <a:gd name="connsiteY56" fmla="*/ 1144619 h 5634975"/>
              <a:gd name="connsiteX57" fmla="*/ 0 w 1879679"/>
              <a:gd name="connsiteY57" fmla="*/ 1144617 h 5634975"/>
              <a:gd name="connsiteX58" fmla="*/ 0 w 1879679"/>
              <a:gd name="connsiteY58" fmla="*/ 1100947 h 5634975"/>
              <a:gd name="connsiteX59" fmla="*/ 0 w 1879679"/>
              <a:gd name="connsiteY59" fmla="*/ 1037334 h 5634975"/>
              <a:gd name="connsiteX60" fmla="*/ 0 w 1879679"/>
              <a:gd name="connsiteY60" fmla="*/ 1037331 h 5634975"/>
              <a:gd name="connsiteX61" fmla="*/ 0 w 1879679"/>
              <a:gd name="connsiteY61" fmla="*/ 983089 h 5634975"/>
              <a:gd name="connsiteX62" fmla="*/ 0 w 1879679"/>
              <a:gd name="connsiteY62" fmla="*/ 983087 h 5634975"/>
              <a:gd name="connsiteX63" fmla="*/ 0 w 1879679"/>
              <a:gd name="connsiteY63" fmla="*/ 973370 h 5634975"/>
              <a:gd name="connsiteX64" fmla="*/ 0 w 1879679"/>
              <a:gd name="connsiteY64" fmla="*/ 933218 h 5634975"/>
              <a:gd name="connsiteX65" fmla="*/ 0 w 1879679"/>
              <a:gd name="connsiteY65" fmla="*/ 825933 h 5634975"/>
              <a:gd name="connsiteX66" fmla="*/ 0 w 1879679"/>
              <a:gd name="connsiteY66" fmla="*/ 824603 h 5634975"/>
              <a:gd name="connsiteX67" fmla="*/ 0 w 1879679"/>
              <a:gd name="connsiteY67" fmla="*/ 619857 h 5634975"/>
              <a:gd name="connsiteX68" fmla="*/ 0 w 1879679"/>
              <a:gd name="connsiteY68" fmla="*/ 619855 h 5634975"/>
              <a:gd name="connsiteX69" fmla="*/ 0 w 1879679"/>
              <a:gd name="connsiteY69" fmla="*/ 575143 h 5634975"/>
              <a:gd name="connsiteX70" fmla="*/ 0 w 1879679"/>
              <a:gd name="connsiteY70" fmla="*/ 408456 h 5634975"/>
              <a:gd name="connsiteX71" fmla="*/ 0 w 1879679"/>
              <a:gd name="connsiteY71" fmla="*/ 9719 h 5634975"/>
              <a:gd name="connsiteX72" fmla="*/ 0 w 1879679"/>
              <a:gd name="connsiteY72" fmla="*/ 9717 h 5634975"/>
              <a:gd name="connsiteX73" fmla="*/ 0 w 1879679"/>
              <a:gd name="connsiteY73" fmla="*/ 0 h 5634975"/>
              <a:gd name="connsiteX74" fmla="*/ 455215 w 1879679"/>
              <a:gd name="connsiteY74" fmla="*/ 0 h 5634975"/>
              <a:gd name="connsiteX75" fmla="*/ 548216 w 1879679"/>
              <a:gd name="connsiteY75" fmla="*/ 0 h 5634975"/>
              <a:gd name="connsiteX76" fmla="*/ 1065514 w 1879679"/>
              <a:gd name="connsiteY76" fmla="*/ 0 h 5634975"/>
              <a:gd name="connsiteX77" fmla="*/ 1159590 w 1879679"/>
              <a:gd name="connsiteY77" fmla="*/ 0 h 5634975"/>
              <a:gd name="connsiteX78" fmla="*/ 1520728 w 1879679"/>
              <a:gd name="connsiteY78" fmla="*/ 0 h 5634975"/>
              <a:gd name="connsiteX79" fmla="*/ 1613728 w 1879679"/>
              <a:gd name="connsiteY79" fmla="*/ 0 h 5634975"/>
              <a:gd name="connsiteX80" fmla="*/ 1879679 w 1879679"/>
              <a:gd name="connsiteY80" fmla="*/ 0 h 5634975"/>
              <a:gd name="connsiteX81" fmla="*/ 1879679 w 1879679"/>
              <a:gd name="connsiteY81" fmla="*/ 74513 h 5634975"/>
              <a:gd name="connsiteX82" fmla="*/ 1879679 w 1879679"/>
              <a:gd name="connsiteY82" fmla="*/ 519922 h 5634975"/>
              <a:gd name="connsiteX83" fmla="*/ 1879679 w 1879679"/>
              <a:gd name="connsiteY83" fmla="*/ 973370 h 5634975"/>
              <a:gd name="connsiteX84" fmla="*/ 1879679 w 1879679"/>
              <a:gd name="connsiteY84" fmla="*/ 1047883 h 5634975"/>
              <a:gd name="connsiteX85" fmla="*/ 1879679 w 1879679"/>
              <a:gd name="connsiteY85" fmla="*/ 1493292 h 5634975"/>
              <a:gd name="connsiteX86" fmla="*/ 1879679 w 1879679"/>
              <a:gd name="connsiteY86" fmla="*/ 2386177 h 5634975"/>
              <a:gd name="connsiteX87" fmla="*/ 1879679 w 1879679"/>
              <a:gd name="connsiteY87" fmla="*/ 3238990 h 5634975"/>
              <a:gd name="connsiteX88" fmla="*/ 1879679 w 1879679"/>
              <a:gd name="connsiteY88" fmla="*/ 3359547 h 5634975"/>
              <a:gd name="connsiteX89" fmla="*/ 1879679 w 1879679"/>
              <a:gd name="connsiteY89" fmla="*/ 3368717 h 5634975"/>
              <a:gd name="connsiteX90" fmla="*/ 1879679 w 1879679"/>
              <a:gd name="connsiteY90" fmla="*/ 3872474 h 5634975"/>
              <a:gd name="connsiteX91" fmla="*/ 1879679 w 1879679"/>
              <a:gd name="connsiteY91" fmla="*/ 4003702 h 5634975"/>
              <a:gd name="connsiteX92" fmla="*/ 1879679 w 1879679"/>
              <a:gd name="connsiteY92" fmla="*/ 4212360 h 5634975"/>
              <a:gd name="connsiteX93" fmla="*/ 1879679 w 1879679"/>
              <a:gd name="connsiteY93" fmla="*/ 4342087 h 5634975"/>
              <a:gd name="connsiteX94" fmla="*/ 1879679 w 1879679"/>
              <a:gd name="connsiteY94" fmla="*/ 4661605 h 5634975"/>
              <a:gd name="connsiteX95" fmla="*/ 1879679 w 1879679"/>
              <a:gd name="connsiteY95" fmla="*/ 4845844 h 5634975"/>
              <a:gd name="connsiteX96" fmla="*/ 1879679 w 1879679"/>
              <a:gd name="connsiteY96" fmla="*/ 4977072 h 5634975"/>
              <a:gd name="connsiteX97" fmla="*/ 1879679 w 1879679"/>
              <a:gd name="connsiteY97" fmla="*/ 5634975 h 5634975"/>
              <a:gd name="connsiteX98" fmla="*/ 1820360 w 1879679"/>
              <a:gd name="connsiteY98" fmla="*/ 5634975 h 5634975"/>
              <a:gd name="connsiteX99" fmla="*/ 1388114 w 1879679"/>
              <a:gd name="connsiteY99" fmla="*/ 5634975 h 5634975"/>
              <a:gd name="connsiteX100" fmla="*/ 1252844 w 1879679"/>
              <a:gd name="connsiteY100" fmla="*/ 5634975 h 5634975"/>
              <a:gd name="connsiteX101" fmla="*/ 820598 w 1879679"/>
              <a:gd name="connsiteY101" fmla="*/ 5634975 h 5634975"/>
              <a:gd name="connsiteX102" fmla="*/ 754847 w 1879679"/>
              <a:gd name="connsiteY102" fmla="*/ 5634975 h 5634975"/>
              <a:gd name="connsiteX103" fmla="*/ 322601 w 1879679"/>
              <a:gd name="connsiteY103" fmla="*/ 5634975 h 5634975"/>
              <a:gd name="connsiteX104" fmla="*/ 0 w 1879679"/>
              <a:gd name="connsiteY104" fmla="*/ 5261425 h 56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79679" h="5634975">
                <a:moveTo>
                  <a:pt x="0" y="5261425"/>
                </a:moveTo>
                <a:lnTo>
                  <a:pt x="0" y="4843948"/>
                </a:lnTo>
                <a:lnTo>
                  <a:pt x="0" y="4736662"/>
                </a:lnTo>
                <a:lnTo>
                  <a:pt x="0" y="4568933"/>
                </a:lnTo>
                <a:lnTo>
                  <a:pt x="0" y="4319186"/>
                </a:lnTo>
                <a:lnTo>
                  <a:pt x="0" y="4288055"/>
                </a:lnTo>
                <a:lnTo>
                  <a:pt x="0" y="4151456"/>
                </a:lnTo>
                <a:lnTo>
                  <a:pt x="0" y="4044170"/>
                </a:lnTo>
                <a:lnTo>
                  <a:pt x="0" y="3870578"/>
                </a:lnTo>
                <a:lnTo>
                  <a:pt x="0" y="3763292"/>
                </a:lnTo>
                <a:lnTo>
                  <a:pt x="0" y="3626693"/>
                </a:lnTo>
                <a:lnTo>
                  <a:pt x="0" y="3595563"/>
                </a:lnTo>
                <a:lnTo>
                  <a:pt x="0" y="3345816"/>
                </a:lnTo>
                <a:lnTo>
                  <a:pt x="0" y="3227956"/>
                </a:lnTo>
                <a:lnTo>
                  <a:pt x="0" y="3227955"/>
                </a:lnTo>
                <a:lnTo>
                  <a:pt x="0" y="3178086"/>
                </a:lnTo>
                <a:lnTo>
                  <a:pt x="0" y="3070800"/>
                </a:lnTo>
                <a:lnTo>
                  <a:pt x="0" y="3016557"/>
                </a:lnTo>
                <a:lnTo>
                  <a:pt x="0" y="2810481"/>
                </a:lnTo>
                <a:lnTo>
                  <a:pt x="0" y="2810476"/>
                </a:lnTo>
                <a:lnTo>
                  <a:pt x="0" y="2703195"/>
                </a:lnTo>
                <a:lnTo>
                  <a:pt x="0" y="2703194"/>
                </a:lnTo>
                <a:lnTo>
                  <a:pt x="0" y="2653323"/>
                </a:lnTo>
                <a:lnTo>
                  <a:pt x="0" y="2599080"/>
                </a:lnTo>
                <a:lnTo>
                  <a:pt x="0" y="2535466"/>
                </a:lnTo>
                <a:lnTo>
                  <a:pt x="0" y="2535463"/>
                </a:lnTo>
                <a:lnTo>
                  <a:pt x="0" y="2491793"/>
                </a:lnTo>
                <a:lnTo>
                  <a:pt x="0" y="2324065"/>
                </a:lnTo>
                <a:lnTo>
                  <a:pt x="0" y="2285718"/>
                </a:lnTo>
                <a:lnTo>
                  <a:pt x="0" y="2285716"/>
                </a:lnTo>
                <a:lnTo>
                  <a:pt x="0" y="2254586"/>
                </a:lnTo>
                <a:lnTo>
                  <a:pt x="0" y="2254585"/>
                </a:lnTo>
                <a:lnTo>
                  <a:pt x="0" y="2117989"/>
                </a:lnTo>
                <a:lnTo>
                  <a:pt x="0" y="2117987"/>
                </a:lnTo>
                <a:lnTo>
                  <a:pt x="0" y="2074317"/>
                </a:lnTo>
                <a:lnTo>
                  <a:pt x="0" y="2043187"/>
                </a:lnTo>
                <a:lnTo>
                  <a:pt x="0" y="2010704"/>
                </a:lnTo>
                <a:lnTo>
                  <a:pt x="0" y="2010701"/>
                </a:lnTo>
                <a:lnTo>
                  <a:pt x="0" y="1906588"/>
                </a:lnTo>
                <a:lnTo>
                  <a:pt x="0" y="1837111"/>
                </a:lnTo>
                <a:lnTo>
                  <a:pt x="0" y="1837107"/>
                </a:lnTo>
                <a:lnTo>
                  <a:pt x="0" y="1799303"/>
                </a:lnTo>
                <a:lnTo>
                  <a:pt x="0" y="1797973"/>
                </a:lnTo>
                <a:lnTo>
                  <a:pt x="0" y="1729826"/>
                </a:lnTo>
                <a:lnTo>
                  <a:pt x="0" y="1729824"/>
                </a:lnTo>
                <a:lnTo>
                  <a:pt x="0" y="1625710"/>
                </a:lnTo>
                <a:lnTo>
                  <a:pt x="0" y="1593227"/>
                </a:lnTo>
                <a:lnTo>
                  <a:pt x="0" y="1593225"/>
                </a:lnTo>
                <a:lnTo>
                  <a:pt x="0" y="1562096"/>
                </a:lnTo>
                <a:lnTo>
                  <a:pt x="0" y="1562093"/>
                </a:lnTo>
                <a:lnTo>
                  <a:pt x="0" y="1548513"/>
                </a:lnTo>
                <a:lnTo>
                  <a:pt x="0" y="1518424"/>
                </a:lnTo>
                <a:lnTo>
                  <a:pt x="0" y="1381826"/>
                </a:lnTo>
                <a:lnTo>
                  <a:pt x="0" y="1350695"/>
                </a:lnTo>
                <a:lnTo>
                  <a:pt x="0" y="1312348"/>
                </a:lnTo>
                <a:lnTo>
                  <a:pt x="0" y="1312346"/>
                </a:lnTo>
                <a:lnTo>
                  <a:pt x="0" y="1144619"/>
                </a:lnTo>
                <a:lnTo>
                  <a:pt x="0" y="1144617"/>
                </a:lnTo>
                <a:lnTo>
                  <a:pt x="0" y="1100947"/>
                </a:lnTo>
                <a:lnTo>
                  <a:pt x="0" y="1037334"/>
                </a:lnTo>
                <a:lnTo>
                  <a:pt x="0" y="1037331"/>
                </a:lnTo>
                <a:lnTo>
                  <a:pt x="0" y="983089"/>
                </a:lnTo>
                <a:lnTo>
                  <a:pt x="0" y="983087"/>
                </a:lnTo>
                <a:lnTo>
                  <a:pt x="0" y="973370"/>
                </a:lnTo>
                <a:lnTo>
                  <a:pt x="0" y="933218"/>
                </a:lnTo>
                <a:lnTo>
                  <a:pt x="0" y="825933"/>
                </a:lnTo>
                <a:lnTo>
                  <a:pt x="0" y="824603"/>
                </a:lnTo>
                <a:lnTo>
                  <a:pt x="0" y="619857"/>
                </a:lnTo>
                <a:lnTo>
                  <a:pt x="0" y="619855"/>
                </a:lnTo>
                <a:lnTo>
                  <a:pt x="0" y="575143"/>
                </a:lnTo>
                <a:lnTo>
                  <a:pt x="0" y="408456"/>
                </a:lnTo>
                <a:lnTo>
                  <a:pt x="0" y="9719"/>
                </a:lnTo>
                <a:lnTo>
                  <a:pt x="0" y="9717"/>
                </a:lnTo>
                <a:lnTo>
                  <a:pt x="0" y="0"/>
                </a:lnTo>
                <a:lnTo>
                  <a:pt x="455215" y="0"/>
                </a:lnTo>
                <a:lnTo>
                  <a:pt x="548216" y="0"/>
                </a:lnTo>
                <a:lnTo>
                  <a:pt x="1065514" y="0"/>
                </a:lnTo>
                <a:lnTo>
                  <a:pt x="1159590" y="0"/>
                </a:lnTo>
                <a:lnTo>
                  <a:pt x="1520728" y="0"/>
                </a:lnTo>
                <a:lnTo>
                  <a:pt x="1613728" y="0"/>
                </a:lnTo>
                <a:lnTo>
                  <a:pt x="1879679" y="0"/>
                </a:lnTo>
                <a:lnTo>
                  <a:pt x="1879679" y="74513"/>
                </a:lnTo>
                <a:lnTo>
                  <a:pt x="1879679" y="519922"/>
                </a:lnTo>
                <a:lnTo>
                  <a:pt x="1879679" y="973370"/>
                </a:lnTo>
                <a:lnTo>
                  <a:pt x="1879679" y="1047883"/>
                </a:lnTo>
                <a:lnTo>
                  <a:pt x="1879679" y="1493292"/>
                </a:lnTo>
                <a:lnTo>
                  <a:pt x="1879679" y="2386177"/>
                </a:lnTo>
                <a:lnTo>
                  <a:pt x="1879679" y="3238990"/>
                </a:lnTo>
                <a:lnTo>
                  <a:pt x="1879679" y="3359547"/>
                </a:lnTo>
                <a:lnTo>
                  <a:pt x="1879679" y="3368717"/>
                </a:lnTo>
                <a:lnTo>
                  <a:pt x="1879679" y="3872474"/>
                </a:lnTo>
                <a:lnTo>
                  <a:pt x="1879679" y="4003702"/>
                </a:lnTo>
                <a:lnTo>
                  <a:pt x="1879679" y="4212360"/>
                </a:lnTo>
                <a:lnTo>
                  <a:pt x="1879679" y="4342087"/>
                </a:lnTo>
                <a:lnTo>
                  <a:pt x="1879679" y="4661605"/>
                </a:lnTo>
                <a:lnTo>
                  <a:pt x="1879679" y="4845844"/>
                </a:lnTo>
                <a:lnTo>
                  <a:pt x="1879679" y="4977072"/>
                </a:lnTo>
                <a:lnTo>
                  <a:pt x="1879679" y="5634975"/>
                </a:lnTo>
                <a:lnTo>
                  <a:pt x="1820360" y="5634975"/>
                </a:lnTo>
                <a:lnTo>
                  <a:pt x="1388114" y="5634975"/>
                </a:lnTo>
                <a:lnTo>
                  <a:pt x="1252844" y="5634975"/>
                </a:lnTo>
                <a:lnTo>
                  <a:pt x="820598" y="5634975"/>
                </a:lnTo>
                <a:lnTo>
                  <a:pt x="754847" y="5634975"/>
                </a:lnTo>
                <a:lnTo>
                  <a:pt x="322601" y="5634975"/>
                </a:lnTo>
                <a:cubicBezTo>
                  <a:pt x="144908" y="5634975"/>
                  <a:pt x="0" y="5468406"/>
                  <a:pt x="0" y="5261425"/>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1" name="Group 10">
            <a:extLst>
              <a:ext uri="{FF2B5EF4-FFF2-40B4-BE49-F238E27FC236}">
                <a16:creationId xmlns:a16="http://schemas.microsoft.com/office/drawing/2014/main" id="{7A2FC3A1-C2F1-B6E7-FDBE-4D58C2613998}"/>
              </a:ext>
            </a:extLst>
          </p:cNvPr>
          <p:cNvGrpSpPr/>
          <p:nvPr/>
        </p:nvGrpSpPr>
        <p:grpSpPr>
          <a:xfrm>
            <a:off x="1758796" y="481158"/>
            <a:ext cx="793524" cy="801083"/>
            <a:chOff x="4897755" y="3322320"/>
            <a:chExt cx="600074" cy="605790"/>
          </a:xfrm>
        </p:grpSpPr>
        <p:sp>
          <p:nvSpPr>
            <p:cNvPr id="12" name="Freeform 20">
              <a:extLst>
                <a:ext uri="{FF2B5EF4-FFF2-40B4-BE49-F238E27FC236}">
                  <a16:creationId xmlns:a16="http://schemas.microsoft.com/office/drawing/2014/main" id="{DD0419DE-C89A-B799-61A8-874D5BDBFFA8}"/>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E4E41BA4-D805-986C-C6E5-743E6DEE56EA}"/>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5" name="Graphic 14">
              <a:extLst>
                <a:ext uri="{FF2B5EF4-FFF2-40B4-BE49-F238E27FC236}">
                  <a16:creationId xmlns:a16="http://schemas.microsoft.com/office/drawing/2014/main" id="{B6FDD9AD-82E7-F037-7CEE-082217D660C3}"/>
                </a:ext>
              </a:extLst>
            </p:cNvPr>
            <p:cNvGrpSpPr/>
            <p:nvPr/>
          </p:nvGrpSpPr>
          <p:grpSpPr>
            <a:xfrm>
              <a:off x="5040867" y="3443287"/>
              <a:ext cx="290185" cy="367426"/>
              <a:chOff x="5040867" y="3443287"/>
              <a:chExt cx="290185" cy="367426"/>
            </a:xfrm>
            <a:solidFill>
              <a:srgbClr val="FFFFFF"/>
            </a:solidFill>
          </p:grpSpPr>
          <p:sp>
            <p:nvSpPr>
              <p:cNvPr id="16" name="Freeform 23">
                <a:extLst>
                  <a:ext uri="{FF2B5EF4-FFF2-40B4-BE49-F238E27FC236}">
                    <a16:creationId xmlns:a16="http://schemas.microsoft.com/office/drawing/2014/main" id="{1709C050-6CF5-F505-4C45-6B120DE7076D}"/>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3187B872-9D6D-FE41-FA9A-CBF92F1EFCFD}"/>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54210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3AF5E-6216-6822-2C64-C661804B76C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86796F9-8B2E-CD2D-C725-D287BE8EB5E3}"/>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F4748ACE-CFF3-3E5F-25D4-694F0013754D}"/>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BB881E8-D2DA-02B3-15CD-8AE9E32B34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52</a:t>
            </a:fld>
            <a:endParaRPr lang="fr-CA" sz="1200" dirty="0"/>
          </a:p>
        </p:txBody>
      </p:sp>
      <p:sp>
        <p:nvSpPr>
          <p:cNvPr id="2" name="TextBox 1">
            <a:extLst>
              <a:ext uri="{FF2B5EF4-FFF2-40B4-BE49-F238E27FC236}">
                <a16:creationId xmlns:a16="http://schemas.microsoft.com/office/drawing/2014/main" id="{98F9E3C3-3E67-3D0C-1014-7C3624DAD5FD}"/>
              </a:ext>
            </a:extLst>
          </p:cNvPr>
          <p:cNvSpPr txBox="1"/>
          <p:nvPr/>
        </p:nvSpPr>
        <p:spPr>
          <a:xfrm>
            <a:off x="2039426" y="1231046"/>
            <a:ext cx="8900381" cy="2246769"/>
          </a:xfrm>
          <a:prstGeom prst="rect">
            <a:avLst/>
          </a:prstGeom>
          <a:noFill/>
        </p:spPr>
        <p:txBody>
          <a:bodyPr wrap="square">
            <a:spAutoFit/>
          </a:bodyPr>
          <a:lstStyle/>
          <a:p>
            <a:pPr>
              <a:lnSpc>
                <a:spcPts val="2380"/>
              </a:lnSpc>
              <a:spcAft>
                <a:spcPts val="1200"/>
              </a:spcAft>
            </a:pPr>
            <a:r>
              <a:rPr lang="en-IE" sz="2200" dirty="0">
                <a:solidFill>
                  <a:srgbClr val="494949"/>
                </a:solidFill>
              </a:rPr>
              <a:t>Queste diapositive spiegano quanto sopra in modo più dettagliato e forniscono costi approssimativi, prezzi e ROI che ci si può aspettare in base a una serie di alloggi turistici alternativi popolari</a:t>
            </a:r>
          </a:p>
          <a:p>
            <a:pPr>
              <a:lnSpc>
                <a:spcPts val="2380"/>
              </a:lnSpc>
              <a:spcAft>
                <a:spcPts val="1200"/>
              </a:spcAft>
            </a:pPr>
            <a:endParaRPr lang="en-IE" sz="2200" dirty="0">
              <a:solidFill>
                <a:srgbClr val="494949"/>
              </a:solidFill>
            </a:endParaRPr>
          </a:p>
          <a:p>
            <a:pPr>
              <a:lnSpc>
                <a:spcPts val="2380"/>
              </a:lnSpc>
            </a:pPr>
            <a:endParaRPr lang="en-US" sz="2200" dirty="0">
              <a:solidFill>
                <a:srgbClr val="494949"/>
              </a:solidFill>
            </a:endParaRPr>
          </a:p>
          <a:p>
            <a:pPr>
              <a:lnSpc>
                <a:spcPts val="2380"/>
              </a:lnSpc>
            </a:pPr>
            <a:endParaRPr lang="en-US" sz="2200" b="0" dirty="0">
              <a:solidFill>
                <a:srgbClr val="494949"/>
              </a:solidFill>
            </a:endParaRPr>
          </a:p>
        </p:txBody>
      </p:sp>
      <p:sp>
        <p:nvSpPr>
          <p:cNvPr id="5" name="Text Placeholder 5">
            <a:extLst>
              <a:ext uri="{FF2B5EF4-FFF2-40B4-BE49-F238E27FC236}">
                <a16:creationId xmlns:a16="http://schemas.microsoft.com/office/drawing/2014/main" id="{DEF03917-2F7A-4FCA-C104-24A09E7FEAAE}"/>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Concetto e tipologie di alloggi</a:t>
            </a:r>
          </a:p>
          <a:p>
            <a:pPr>
              <a:lnSpc>
                <a:spcPts val="2900"/>
              </a:lnSpc>
            </a:pPr>
            <a:endParaRPr lang="en-US" dirty="0">
              <a:solidFill>
                <a:srgbClr val="459597"/>
              </a:solidFill>
            </a:endParaRPr>
          </a:p>
          <a:p>
            <a:pPr>
              <a:lnSpc>
                <a:spcPts val="2900"/>
              </a:lnSpc>
            </a:pPr>
            <a:endParaRPr lang="en-US" dirty="0"/>
          </a:p>
        </p:txBody>
      </p:sp>
      <p:sp>
        <p:nvSpPr>
          <p:cNvPr id="6" name="Text Placeholder 3">
            <a:extLst>
              <a:ext uri="{FF2B5EF4-FFF2-40B4-BE49-F238E27FC236}">
                <a16:creationId xmlns:a16="http://schemas.microsoft.com/office/drawing/2014/main" id="{CD7B4574-AEDD-0C7F-6967-DA58B25D82C5}"/>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Tipi di ATA</a:t>
            </a:r>
          </a:p>
          <a:p>
            <a:pPr algn="r">
              <a:lnSpc>
                <a:spcPts val="3620"/>
              </a:lnSpc>
            </a:pPr>
            <a:endParaRPr lang="en-US" dirty="0">
              <a:solidFill>
                <a:schemeClr val="bg1"/>
              </a:solidFill>
            </a:endParaRPr>
          </a:p>
        </p:txBody>
      </p:sp>
      <p:sp>
        <p:nvSpPr>
          <p:cNvPr id="11" name="TextBox 10">
            <a:extLst>
              <a:ext uri="{FF2B5EF4-FFF2-40B4-BE49-F238E27FC236}">
                <a16:creationId xmlns:a16="http://schemas.microsoft.com/office/drawing/2014/main" id="{26DC3575-58B2-80EE-6244-9DD434BFAFE9}"/>
              </a:ext>
            </a:extLst>
          </p:cNvPr>
          <p:cNvSpPr txBox="1"/>
          <p:nvPr/>
        </p:nvSpPr>
        <p:spPr>
          <a:xfrm>
            <a:off x="2039426" y="6270327"/>
            <a:ext cx="9424200" cy="369332"/>
          </a:xfrm>
          <a:prstGeom prst="rect">
            <a:avLst/>
          </a:prstGeom>
          <a:noFill/>
        </p:spPr>
        <p:txBody>
          <a:bodyPr wrap="square" rtlCol="0">
            <a:spAutoFit/>
          </a:bodyPr>
          <a:lstStyle/>
          <a:p>
            <a:r>
              <a:rPr lang="en-US" dirty="0">
                <a:solidFill>
                  <a:srgbClr val="459597"/>
                </a:solidFill>
                <a:hlinkClick r:id="rId2">
                  <a:extLst>
                    <a:ext uri="{A12FA001-AC4F-418D-AE19-62706E023703}">
                      <ahyp:hlinkClr xmlns:ahyp="http://schemas.microsoft.com/office/drawing/2018/hyperlinkcolor" val="tx"/>
                    </a:ext>
                  </a:extLst>
                </a:hlinkClick>
              </a:rPr>
              <a:t>Come avviare, organizzare e costruire un'attività di glamping redditizia</a:t>
            </a:r>
            <a:endParaRPr lang="en-IE" dirty="0">
              <a:solidFill>
                <a:srgbClr val="459597"/>
              </a:solidFill>
            </a:endParaRPr>
          </a:p>
        </p:txBody>
      </p:sp>
      <p:graphicFrame>
        <p:nvGraphicFramePr>
          <p:cNvPr id="13" name="Table 12">
            <a:extLst>
              <a:ext uri="{FF2B5EF4-FFF2-40B4-BE49-F238E27FC236}">
                <a16:creationId xmlns:a16="http://schemas.microsoft.com/office/drawing/2014/main" id="{C61FA31E-7E74-6F4E-4C9B-2C552FA73420}"/>
              </a:ext>
            </a:extLst>
          </p:cNvPr>
          <p:cNvGraphicFramePr>
            <a:graphicFrameLocks noGrp="1"/>
          </p:cNvGraphicFramePr>
          <p:nvPr>
            <p:extLst>
              <p:ext uri="{D42A27DB-BD31-4B8C-83A1-F6EECF244321}">
                <p14:modId xmlns:p14="http://schemas.microsoft.com/office/powerpoint/2010/main" val="408048508"/>
              </p:ext>
            </p:extLst>
          </p:nvPr>
        </p:nvGraphicFramePr>
        <p:xfrm>
          <a:off x="2133243" y="2253093"/>
          <a:ext cx="9424200" cy="3931920"/>
        </p:xfrm>
        <a:graphic>
          <a:graphicData uri="http://schemas.openxmlformats.org/drawingml/2006/table">
            <a:tbl>
              <a:tblPr firstRow="1" bandRow="1">
                <a:tableStyleId>{5C22544A-7EE6-4342-B048-85BDC9FD1C3A}</a:tableStyleId>
              </a:tblPr>
              <a:tblGrid>
                <a:gridCol w="3141400">
                  <a:extLst>
                    <a:ext uri="{9D8B030D-6E8A-4147-A177-3AD203B41FA5}">
                      <a16:colId xmlns:a16="http://schemas.microsoft.com/office/drawing/2014/main" val="1315654808"/>
                    </a:ext>
                  </a:extLst>
                </a:gridCol>
                <a:gridCol w="3141400">
                  <a:extLst>
                    <a:ext uri="{9D8B030D-6E8A-4147-A177-3AD203B41FA5}">
                      <a16:colId xmlns:a16="http://schemas.microsoft.com/office/drawing/2014/main" val="2964838693"/>
                    </a:ext>
                  </a:extLst>
                </a:gridCol>
                <a:gridCol w="3141400">
                  <a:extLst>
                    <a:ext uri="{9D8B030D-6E8A-4147-A177-3AD203B41FA5}">
                      <a16:colId xmlns:a16="http://schemas.microsoft.com/office/drawing/2014/main" val="573140853"/>
                    </a:ext>
                  </a:extLst>
                </a:gridCol>
              </a:tblGrid>
              <a:tr h="370840">
                <a:tc>
                  <a:txBody>
                    <a:bodyPr/>
                    <a:lstStyle/>
                    <a:p>
                      <a:r>
                        <a:rPr lang="en-IE" sz="2200" b="1" dirty="0">
                          <a:effectLst/>
                        </a:rPr>
                        <a:t>Tipo di alloggio</a:t>
                      </a:r>
                    </a:p>
                  </a:txBody>
                  <a:tcPr anchor="ctr">
                    <a:lnB w="12700" cap="flat" cmpd="sng" algn="ctr">
                      <a:solidFill>
                        <a:srgbClr val="459597"/>
                      </a:solidFill>
                      <a:prstDash val="solid"/>
                      <a:round/>
                      <a:headEnd type="none" w="med" len="med"/>
                      <a:tailEnd type="none" w="med" len="med"/>
                    </a:lnB>
                    <a:solidFill>
                      <a:srgbClr val="EC7C69"/>
                    </a:solidFill>
                  </a:tcPr>
                </a:tc>
                <a:tc>
                  <a:txBody>
                    <a:bodyPr/>
                    <a:lstStyle/>
                    <a:p>
                      <a:r>
                        <a:rPr lang="en-IE" sz="2200" b="1" dirty="0">
                          <a:effectLst/>
                        </a:rPr>
                        <a:t>Pro</a:t>
                      </a:r>
                    </a:p>
                  </a:txBody>
                  <a:tcPr anchor="ctr">
                    <a:lnB w="12700" cap="flat" cmpd="sng" algn="ctr">
                      <a:solidFill>
                        <a:srgbClr val="459597"/>
                      </a:solidFill>
                      <a:prstDash val="solid"/>
                      <a:round/>
                      <a:headEnd type="none" w="med" len="med"/>
                      <a:tailEnd type="none" w="med" len="med"/>
                    </a:lnB>
                    <a:solidFill>
                      <a:srgbClr val="EC7C69"/>
                    </a:solidFill>
                  </a:tcPr>
                </a:tc>
                <a:tc>
                  <a:txBody>
                    <a:bodyPr/>
                    <a:lstStyle/>
                    <a:p>
                      <a:r>
                        <a:rPr lang="en-IE" sz="2200" b="1" dirty="0">
                          <a:effectLst/>
                        </a:rPr>
                        <a:t>Contro</a:t>
                      </a:r>
                    </a:p>
                  </a:txBody>
                  <a:tcPr anchor="ctr">
                    <a:lnB w="12700" cap="flat" cmpd="sng" algn="ctr">
                      <a:solidFill>
                        <a:srgbClr val="459597"/>
                      </a:solidFill>
                      <a:prstDash val="solid"/>
                      <a:round/>
                      <a:headEnd type="none" w="med" len="med"/>
                      <a:tailEnd type="none" w="med" len="med"/>
                    </a:lnB>
                    <a:solidFill>
                      <a:srgbClr val="EC7C69"/>
                    </a:solidFill>
                  </a:tcPr>
                </a:tc>
                <a:extLst>
                  <a:ext uri="{0D108BD9-81ED-4DB2-BD59-A6C34878D82A}">
                    <a16:rowId xmlns:a16="http://schemas.microsoft.com/office/drawing/2014/main" val="3641832468"/>
                  </a:ext>
                </a:extLst>
              </a:tr>
              <a:tr h="370840">
                <a:tc>
                  <a:txBody>
                    <a:bodyPr/>
                    <a:lstStyle/>
                    <a:p>
                      <a:r>
                        <a:rPr lang="en-IE" sz="2000" b="1" dirty="0">
                          <a:solidFill>
                            <a:srgbClr val="459597"/>
                          </a:solidFill>
                          <a:effectLst/>
                        </a:rPr>
                        <a:t>Tende safari</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Spaziose, adatte alle famiglie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Meno isolate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436756021"/>
                  </a:ext>
                </a:extLst>
              </a:tr>
              <a:tr h="370840">
                <a:tc>
                  <a:txBody>
                    <a:bodyPr/>
                    <a:lstStyle/>
                    <a:p>
                      <a:r>
                        <a:rPr lang="en-IE" sz="2000" b="1" dirty="0">
                          <a:solidFill>
                            <a:srgbClr val="459597"/>
                          </a:solidFill>
                          <a:effectLst/>
                        </a:rPr>
                        <a:t>Cupole glamping</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US" sz="2000" dirty="0">
                          <a:solidFill>
                            <a:srgbClr val="494949"/>
                          </a:solidFill>
                          <a:effectLst/>
                        </a:rPr>
                        <a:t>Design futuristico, ben isolate, adatte a tutti i tipi di pubblico</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Possono diventare calde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2119150372"/>
                  </a:ext>
                </a:extLst>
              </a:tr>
              <a:tr h="370840">
                <a:tc>
                  <a:txBody>
                    <a:bodyPr/>
                    <a:lstStyle/>
                    <a:p>
                      <a:r>
                        <a:rPr lang="en-IE" sz="2000" b="1" dirty="0">
                          <a:solidFill>
                            <a:srgbClr val="459597"/>
                          </a:solidFill>
                          <a:effectLst/>
                        </a:rPr>
                        <a:t>Tiny Houses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Completamente attrezzate, utilizzabili tutto l'anno</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Più piccole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324824433"/>
                  </a:ext>
                </a:extLst>
              </a:tr>
              <a:tr h="370840">
                <a:tc>
                  <a:txBody>
                    <a:bodyPr/>
                    <a:lstStyle/>
                    <a:p>
                      <a:r>
                        <a:rPr lang="en-IE" sz="2000" b="1" dirty="0">
                          <a:solidFill>
                            <a:srgbClr val="459597"/>
                          </a:solidFill>
                          <a:effectLst/>
                        </a:rPr>
                        <a:t>Case sugli alberi</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Uniche, immerse nella natura</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Non sempre accessibili</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847260058"/>
                  </a:ext>
                </a:extLst>
              </a:tr>
              <a:tr h="0">
                <a:tc>
                  <a:txBody>
                    <a:bodyPr/>
                    <a:lstStyle/>
                    <a:p>
                      <a:r>
                        <a:rPr lang="en-IE" sz="2000" b="1" dirty="0">
                          <a:solidFill>
                            <a:srgbClr val="459597"/>
                          </a:solidFill>
                          <a:effectLst/>
                        </a:rPr>
                        <a:t>Yurte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Accoglienti, suggestive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Pareti sottili = meno privacy</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360181461"/>
                  </a:ext>
                </a:extLst>
              </a:tr>
            </a:tbl>
          </a:graphicData>
        </a:graphic>
      </p:graphicFrame>
    </p:spTree>
    <p:extLst>
      <p:ext uri="{BB962C8B-B14F-4D97-AF65-F5344CB8AC3E}">
        <p14:creationId xmlns:p14="http://schemas.microsoft.com/office/powerpoint/2010/main" val="1066976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27F6-6059-A605-6167-9E6DA576DC6C}"/>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293329F3-26C2-6FC3-750D-042FAFD54A5C}"/>
              </a:ext>
            </a:extLst>
          </p:cNvPr>
          <p:cNvSpPr txBox="1">
            <a:spLocks/>
          </p:cNvSpPr>
          <p:nvPr/>
        </p:nvSpPr>
        <p:spPr>
          <a:xfrm>
            <a:off x="638570" y="46098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Le baite</a:t>
            </a:r>
          </a:p>
        </p:txBody>
      </p:sp>
      <p:cxnSp>
        <p:nvCxnSpPr>
          <p:cNvPr id="3" name="Straight Connector 2">
            <a:extLst>
              <a:ext uri="{FF2B5EF4-FFF2-40B4-BE49-F238E27FC236}">
                <a16:creationId xmlns:a16="http://schemas.microsoft.com/office/drawing/2014/main" id="{4445B15F-DF04-88BC-E95F-FAF059374D53}"/>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8F47BE2-4C13-E3CA-3D13-6A26FE9B946E}"/>
              </a:ext>
            </a:extLst>
          </p:cNvPr>
          <p:cNvSpPr txBox="1"/>
          <p:nvPr/>
        </p:nvSpPr>
        <p:spPr>
          <a:xfrm>
            <a:off x="605790" y="1404147"/>
            <a:ext cx="4630825" cy="3481787"/>
          </a:xfrm>
          <a:prstGeom prst="rect">
            <a:avLst/>
          </a:prstGeom>
          <a:noFill/>
        </p:spPr>
        <p:txBody>
          <a:bodyPr wrap="square">
            <a:spAutoFit/>
          </a:bodyPr>
          <a:lstStyle/>
          <a:p>
            <a:pPr marL="457200" indent="-457200">
              <a:lnSpc>
                <a:spcPts val="2240"/>
              </a:lnSpc>
              <a:buClr>
                <a:srgbClr val="EC7C69"/>
              </a:buClr>
              <a:buFont typeface="Arial" panose="020B0604020202020204" pitchFamily="34" charset="0"/>
              <a:buChar char="•"/>
            </a:pPr>
            <a:r>
              <a:rPr lang="en-US" sz="2200" dirty="0">
                <a:solidFill>
                  <a:srgbClr val="494949"/>
                </a:solidFill>
              </a:rPr>
              <a:t>Le cabine stanno </a:t>
            </a:r>
            <a:r>
              <a:rPr lang="en-US" sz="2200" b="1" dirty="0">
                <a:solidFill>
                  <a:srgbClr val="494949"/>
                </a:solidFill>
              </a:rPr>
              <a:t>diventando sempre più popolari, </a:t>
            </a:r>
            <a:r>
              <a:rPr lang="en-US" sz="2200" dirty="0">
                <a:solidFill>
                  <a:srgbClr val="494949"/>
                </a:solidFill>
              </a:rPr>
              <a:t>poiché i viaggiatori cercano di </a:t>
            </a:r>
            <a:r>
              <a:rPr lang="en-US" sz="2200" b="1" dirty="0">
                <a:solidFill>
                  <a:srgbClr val="494949"/>
                </a:solidFill>
              </a:rPr>
              <a:t>riconnettersi con la natura </a:t>
            </a:r>
            <a:r>
              <a:rPr lang="en-US" sz="2200" dirty="0">
                <a:solidFill>
                  <a:srgbClr val="494949"/>
                </a:solidFill>
              </a:rPr>
              <a:t>e sfuggire ai loro stili di vita frenetici. </a:t>
            </a:r>
          </a:p>
          <a:p>
            <a:pPr marL="457200" indent="-457200">
              <a:lnSpc>
                <a:spcPts val="2240"/>
              </a:lnSpc>
              <a:buClr>
                <a:srgbClr val="EC7C69"/>
              </a:buClr>
              <a:buFont typeface="Arial" panose="020B0604020202020204" pitchFamily="34" charset="0"/>
              <a:buChar char="•"/>
            </a:pPr>
            <a:r>
              <a:rPr lang="en-US" sz="2200" dirty="0">
                <a:solidFill>
                  <a:srgbClr val="494949"/>
                </a:solidFill>
              </a:rPr>
              <a:t>Le cabine possono essere semplici o di lusso, con design personalizzati. </a:t>
            </a:r>
          </a:p>
          <a:p>
            <a:pPr marL="457200" indent="-457200">
              <a:lnSpc>
                <a:spcPts val="2240"/>
              </a:lnSpc>
              <a:buClr>
                <a:srgbClr val="EC7C69"/>
              </a:buClr>
              <a:buFont typeface="Arial" panose="020B0604020202020204" pitchFamily="34" charset="0"/>
              <a:buChar char="•"/>
            </a:pPr>
            <a:r>
              <a:rPr lang="en-US" sz="2200" dirty="0">
                <a:solidFill>
                  <a:srgbClr val="494949"/>
                </a:solidFill>
              </a:rPr>
              <a:t>Le cabine con </a:t>
            </a:r>
            <a:r>
              <a:rPr lang="en-US" sz="2200" b="1" dirty="0">
                <a:solidFill>
                  <a:srgbClr val="494949"/>
                </a:solidFill>
              </a:rPr>
              <a:t>bagno privato </a:t>
            </a:r>
            <a:r>
              <a:rPr lang="en-US" sz="2200" dirty="0">
                <a:solidFill>
                  <a:srgbClr val="494949"/>
                </a:solidFill>
              </a:rPr>
              <a:t>sono le più richieste. </a:t>
            </a:r>
          </a:p>
          <a:p>
            <a:pPr marL="457200" indent="-457200">
              <a:lnSpc>
                <a:spcPts val="2240"/>
              </a:lnSpc>
              <a:buClr>
                <a:srgbClr val="EC7C69"/>
              </a:buClr>
              <a:buFont typeface="Arial" panose="020B0604020202020204" pitchFamily="34" charset="0"/>
              <a:buChar char="•"/>
            </a:pPr>
            <a:r>
              <a:rPr lang="en-US" sz="2200" dirty="0">
                <a:solidFill>
                  <a:srgbClr val="494949"/>
                </a:solidFill>
              </a:rPr>
              <a:t>Se situate nella posizione giusta, possono garantire </a:t>
            </a:r>
            <a:r>
              <a:rPr lang="en-US" sz="2200" b="1" dirty="0">
                <a:solidFill>
                  <a:srgbClr val="494949"/>
                </a:solidFill>
              </a:rPr>
              <a:t>un ROI (ritorno sull'investimento) significativo </a:t>
            </a:r>
            <a:r>
              <a:rPr lang="en-US" sz="2200" dirty="0">
                <a:solidFill>
                  <a:srgbClr val="494949"/>
                </a:solidFill>
              </a:rPr>
              <a:t>e consentire </a:t>
            </a:r>
            <a:r>
              <a:rPr lang="en-US" sz="2200" b="1" dirty="0">
                <a:solidFill>
                  <a:srgbClr val="494949"/>
                </a:solidFill>
              </a:rPr>
              <a:t>un utilizzo durante tutto l'anno. </a:t>
            </a:r>
            <a:endParaRPr lang="en-IE" sz="2200" b="1" dirty="0">
              <a:solidFill>
                <a:srgbClr val="494949"/>
              </a:solidFill>
            </a:endParaRPr>
          </a:p>
        </p:txBody>
      </p:sp>
      <p:sp>
        <p:nvSpPr>
          <p:cNvPr id="36" name="TextBox 35">
            <a:extLst>
              <a:ext uri="{FF2B5EF4-FFF2-40B4-BE49-F238E27FC236}">
                <a16:creationId xmlns:a16="http://schemas.microsoft.com/office/drawing/2014/main" id="{22130658-B58A-E3C6-614F-188DBF03A73F}"/>
              </a:ext>
            </a:extLst>
          </p:cNvPr>
          <p:cNvSpPr txBox="1"/>
          <p:nvPr/>
        </p:nvSpPr>
        <p:spPr>
          <a:xfrm>
            <a:off x="1158274" y="5494819"/>
            <a:ext cx="3850106" cy="646331"/>
          </a:xfrm>
          <a:prstGeom prst="rect">
            <a:avLst/>
          </a:prstGeom>
          <a:noFill/>
        </p:spPr>
        <p:txBody>
          <a:bodyPr wrap="square" rtlCol="0">
            <a:spAutoFit/>
          </a:bodyPr>
          <a:lstStyle/>
          <a:p>
            <a:pPr>
              <a:tabLst>
                <a:tab pos="2130425" algn="l"/>
                <a:tab pos="2166938" algn="l"/>
                <a:tab pos="2260600" algn="l"/>
              </a:tabLst>
            </a:pPr>
            <a:r>
              <a:rPr lang="en-US" sz="1800" b="1" dirty="0">
                <a:solidFill>
                  <a:srgbClr val="494949"/>
                </a:solidFill>
              </a:rPr>
              <a:t>Costo unitario tipico </a:t>
            </a:r>
            <a:r>
              <a:rPr lang="en-US" sz="1800" dirty="0">
                <a:solidFill>
                  <a:srgbClr val="494949"/>
                </a:solidFill>
              </a:rPr>
              <a:t>   €30.000-50.000</a:t>
            </a:r>
          </a:p>
          <a:p>
            <a:pPr>
              <a:tabLst>
                <a:tab pos="2130425" algn="l"/>
                <a:tab pos="2166938" algn="l"/>
                <a:tab pos="2260600" algn="l"/>
              </a:tabLst>
            </a:pPr>
            <a:r>
              <a:rPr lang="en-US" sz="1800" b="1" dirty="0">
                <a:solidFill>
                  <a:srgbClr val="494949"/>
                </a:solidFill>
              </a:rPr>
              <a:t>Affitto tipico per notte </a:t>
            </a:r>
            <a:r>
              <a:rPr lang="en-US" sz="1800" dirty="0">
                <a:solidFill>
                  <a:srgbClr val="494949"/>
                </a:solidFill>
              </a:rPr>
              <a:t>   100-200 €</a:t>
            </a:r>
            <a:endParaRPr lang="en-IE" sz="1800" dirty="0">
              <a:solidFill>
                <a:srgbClr val="494949"/>
              </a:solidFill>
            </a:endParaRPr>
          </a:p>
        </p:txBody>
      </p:sp>
      <p:sp>
        <p:nvSpPr>
          <p:cNvPr id="37" name="Freeform 36">
            <a:extLst>
              <a:ext uri="{FF2B5EF4-FFF2-40B4-BE49-F238E27FC236}">
                <a16:creationId xmlns:a16="http://schemas.microsoft.com/office/drawing/2014/main" id="{34640E4A-153E-7655-BDB6-CF8C534B9949}"/>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2872573A-97C8-2BED-A783-52D4E8190778}"/>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6445B084-EC88-E4B3-F0CA-510CB711EF8F}"/>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5086876-7C45-9C21-C941-C055487BE6D4}"/>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D6361233-098C-D323-98BA-0433F857BF3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44128059-2E60-6F38-B673-BBE87B2AF508}"/>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913D535-5061-3422-54E6-683CDB327E6E}"/>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108C767-89D9-2D56-CF2B-766FE538E900}"/>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CCDD0AD-D4A2-E7BE-C231-73025999E3C5}"/>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C8A9927-DECF-13F2-380A-A6C262A28F4A}"/>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EA1481-3584-077C-126D-C5EACEE2EA5D}"/>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1530AEB-7B57-5C9E-65B0-0CA85B8CA077}"/>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C95B249-D0A9-F3C2-DC3E-0A628719B135}"/>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1CE31-B293-3F1C-E3D8-D6B2619F20EF}"/>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ADF1B14-B04B-8058-6D7B-D2E9E4A8370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1999D08-F9A5-EC1D-80D5-AE809188012E}"/>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013C646-A867-6B4C-848B-86CEF6B6E228}"/>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CD4845E2-CB71-1B98-A675-575EFB360624}"/>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11D092F-1CB1-5C6D-3C48-59FDC9B70A64}"/>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9851C96F-0522-9027-7B81-B5236EE928BB}"/>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53</a:t>
            </a:fld>
            <a:endParaRPr lang="fr-CA" sz="1200" dirty="0"/>
          </a:p>
        </p:txBody>
      </p:sp>
      <p:pic>
        <p:nvPicPr>
          <p:cNvPr id="8" name="Picture 7">
            <a:extLst>
              <a:ext uri="{FF2B5EF4-FFF2-40B4-BE49-F238E27FC236}">
                <a16:creationId xmlns:a16="http://schemas.microsoft.com/office/drawing/2014/main" id="{6FBB066B-360F-FED5-A78D-57F3CEB68DB4}"/>
              </a:ext>
            </a:extLst>
          </p:cNvPr>
          <p:cNvPicPr>
            <a:picLocks noChangeAspect="1"/>
          </p:cNvPicPr>
          <p:nvPr/>
        </p:nvPicPr>
        <p:blipFill>
          <a:blip r:embed="rId2"/>
          <a:stretch>
            <a:fillRect/>
          </a:stretch>
        </p:blipFill>
        <p:spPr>
          <a:xfrm>
            <a:off x="5741919" y="582884"/>
            <a:ext cx="5897926" cy="5696041"/>
          </a:xfrm>
          <a:prstGeom prst="rect">
            <a:avLst/>
          </a:prstGeom>
        </p:spPr>
      </p:pic>
      <p:sp>
        <p:nvSpPr>
          <p:cNvPr id="9" name="TextBox 8">
            <a:extLst>
              <a:ext uri="{FF2B5EF4-FFF2-40B4-BE49-F238E27FC236}">
                <a16:creationId xmlns:a16="http://schemas.microsoft.com/office/drawing/2014/main" id="{D2B944B6-AD04-0030-586A-83D509507B91}"/>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Informazioni fornite da</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2437589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4121-0D34-1B3E-D2F6-03CAC9F84C8D}"/>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A8715546-D37B-F786-84EA-915D3C273638}"/>
              </a:ext>
            </a:extLst>
          </p:cNvPr>
          <p:cNvSpPr txBox="1">
            <a:spLocks/>
          </p:cNvSpPr>
          <p:nvPr/>
        </p:nvSpPr>
        <p:spPr>
          <a:xfrm>
            <a:off x="638570" y="46098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Capanne da pastore</a:t>
            </a:r>
          </a:p>
        </p:txBody>
      </p:sp>
      <p:cxnSp>
        <p:nvCxnSpPr>
          <p:cNvPr id="3" name="Straight Connector 2">
            <a:extLst>
              <a:ext uri="{FF2B5EF4-FFF2-40B4-BE49-F238E27FC236}">
                <a16:creationId xmlns:a16="http://schemas.microsoft.com/office/drawing/2014/main" id="{CD569DAC-D253-D69D-BB68-536D8C480A0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D1001E-4EC0-350C-D9B7-2D011C23E7B4}"/>
              </a:ext>
            </a:extLst>
          </p:cNvPr>
          <p:cNvSpPr txBox="1"/>
          <p:nvPr/>
        </p:nvSpPr>
        <p:spPr>
          <a:xfrm>
            <a:off x="605790" y="1404147"/>
            <a:ext cx="4691276" cy="3042564"/>
          </a:xfrm>
          <a:prstGeom prst="rect">
            <a:avLst/>
          </a:prstGeom>
          <a:noFill/>
        </p:spPr>
        <p:txBody>
          <a:bodyPr wrap="square">
            <a:spAutoFit/>
          </a:bodyPr>
          <a:lstStyle/>
          <a:p>
            <a:pPr marL="457200" indent="-457200">
              <a:lnSpc>
                <a:spcPts val="2340"/>
              </a:lnSpc>
              <a:buClr>
                <a:srgbClr val="EC7C69"/>
              </a:buClr>
              <a:buFont typeface="Arial" panose="020B0604020202020204" pitchFamily="34" charset="0"/>
              <a:buChar char="•"/>
            </a:pPr>
            <a:r>
              <a:rPr lang="en-US" sz="2200" dirty="0">
                <a:solidFill>
                  <a:srgbClr val="494949"/>
                </a:solidFill>
              </a:rPr>
              <a:t>Le capanne dei pastori stanno diventando sempre più popolari e recentemente hanno avuto una buona copertura mediatica a livello nazionale. </a:t>
            </a:r>
          </a:p>
          <a:p>
            <a:pPr marL="457200" indent="-457200">
              <a:lnSpc>
                <a:spcPts val="2340"/>
              </a:lnSpc>
              <a:buClr>
                <a:srgbClr val="EC7C69"/>
              </a:buClr>
              <a:buFont typeface="Arial" panose="020B0604020202020204" pitchFamily="34" charset="0"/>
              <a:buChar char="•"/>
            </a:pPr>
            <a:r>
              <a:rPr lang="en-US" sz="2200" b="1" dirty="0">
                <a:solidFill>
                  <a:srgbClr val="494949"/>
                </a:solidFill>
              </a:rPr>
              <a:t> Il ritorno sull'investimento è buono, a seconda delle specifiche, dell'ubicazione e dei livelli di affitto</a:t>
            </a:r>
            <a:r>
              <a:rPr lang="en-US" sz="2200" dirty="0">
                <a:solidFill>
                  <a:srgbClr val="494949"/>
                </a:solidFill>
              </a:rPr>
              <a:t>. </a:t>
            </a:r>
          </a:p>
          <a:p>
            <a:pPr marL="457200" indent="-457200">
              <a:lnSpc>
                <a:spcPts val="2340"/>
              </a:lnSpc>
              <a:buClr>
                <a:srgbClr val="EC7C69"/>
              </a:buClr>
              <a:buFont typeface="Arial" panose="020B0604020202020204" pitchFamily="34" charset="0"/>
              <a:buChar char="•"/>
            </a:pPr>
            <a:r>
              <a:rPr lang="en-US" sz="2200" dirty="0">
                <a:solidFill>
                  <a:srgbClr val="494949"/>
                </a:solidFill>
              </a:rPr>
              <a:t>Sono più comunemente utilizzate come </a:t>
            </a:r>
            <a:r>
              <a:rPr lang="en-US" sz="2200" b="1" dirty="0">
                <a:solidFill>
                  <a:srgbClr val="494949"/>
                </a:solidFill>
              </a:rPr>
              <a:t>alloggi per tutto l'anno, </a:t>
            </a:r>
            <a:r>
              <a:rPr lang="en-US" sz="2200" dirty="0">
                <a:solidFill>
                  <a:srgbClr val="494949"/>
                </a:solidFill>
              </a:rPr>
              <a:t>ma sempre più spesso vengono impiegate nei </a:t>
            </a:r>
            <a:r>
              <a:rPr lang="en-US" sz="2200" b="1" dirty="0">
                <a:solidFill>
                  <a:srgbClr val="494949"/>
                </a:solidFill>
              </a:rPr>
              <a:t>giardini </a:t>
            </a:r>
            <a:r>
              <a:rPr lang="en-US" sz="2200" dirty="0">
                <a:solidFill>
                  <a:srgbClr val="494949"/>
                </a:solidFill>
              </a:rPr>
              <a:t>come </a:t>
            </a:r>
            <a:r>
              <a:rPr lang="en-US" sz="2200" b="1" dirty="0">
                <a:solidFill>
                  <a:srgbClr val="494949"/>
                </a:solidFill>
              </a:rPr>
              <a:t>uffici </a:t>
            </a:r>
            <a:r>
              <a:rPr lang="en-US" sz="2200" dirty="0">
                <a:solidFill>
                  <a:srgbClr val="494949"/>
                </a:solidFill>
              </a:rPr>
              <a:t>o </a:t>
            </a:r>
            <a:r>
              <a:rPr lang="en-US" sz="2200" b="1" dirty="0">
                <a:solidFill>
                  <a:srgbClr val="494949"/>
                </a:solidFill>
              </a:rPr>
              <a:t>"rifugi".</a:t>
            </a:r>
            <a:endParaRPr lang="en-IE" sz="2200" b="1" dirty="0">
              <a:solidFill>
                <a:srgbClr val="494949"/>
              </a:solidFill>
            </a:endParaRPr>
          </a:p>
        </p:txBody>
      </p:sp>
      <p:sp>
        <p:nvSpPr>
          <p:cNvPr id="36" name="TextBox 35">
            <a:extLst>
              <a:ext uri="{FF2B5EF4-FFF2-40B4-BE49-F238E27FC236}">
                <a16:creationId xmlns:a16="http://schemas.microsoft.com/office/drawing/2014/main" id="{C74901A9-268E-A7BB-8F87-06D6EDEA13A3}"/>
              </a:ext>
            </a:extLst>
          </p:cNvPr>
          <p:cNvSpPr txBox="1"/>
          <p:nvPr/>
        </p:nvSpPr>
        <p:spPr>
          <a:xfrm>
            <a:off x="1158273" y="5494819"/>
            <a:ext cx="4078341" cy="646331"/>
          </a:xfrm>
          <a:prstGeom prst="rect">
            <a:avLst/>
          </a:prstGeom>
          <a:noFill/>
        </p:spPr>
        <p:txBody>
          <a:bodyPr wrap="square" rtlCol="0">
            <a:spAutoFit/>
          </a:bodyPr>
          <a:lstStyle/>
          <a:p>
            <a:pPr>
              <a:tabLst>
                <a:tab pos="2133600" algn="l"/>
              </a:tabLst>
            </a:pPr>
            <a:r>
              <a:rPr lang="en-US" sz="1800" b="1" dirty="0">
                <a:solidFill>
                  <a:srgbClr val="494949"/>
                </a:solidFill>
              </a:rPr>
              <a:t>Costo unitario tipico </a:t>
            </a:r>
            <a:r>
              <a:rPr lang="en-US" sz="1800" dirty="0">
                <a:solidFill>
                  <a:srgbClr val="494949"/>
                </a:solidFill>
              </a:rPr>
              <a:t>    €18.000-50.000</a:t>
            </a:r>
          </a:p>
          <a:p>
            <a:pPr>
              <a:tabLst>
                <a:tab pos="2133600" algn="l"/>
              </a:tabLst>
            </a:pPr>
            <a:r>
              <a:rPr lang="en-US" sz="1800" b="1" dirty="0">
                <a:solidFill>
                  <a:srgbClr val="494949"/>
                </a:solidFill>
              </a:rPr>
              <a:t>Affitto tipico per notte </a:t>
            </a:r>
            <a:r>
              <a:rPr lang="en-US" sz="1800" dirty="0">
                <a:solidFill>
                  <a:srgbClr val="494949"/>
                </a:solidFill>
              </a:rPr>
              <a:t>    75-125 €</a:t>
            </a:r>
            <a:endParaRPr lang="en-IE" sz="1800" dirty="0">
              <a:solidFill>
                <a:srgbClr val="494949"/>
              </a:solidFill>
            </a:endParaRPr>
          </a:p>
        </p:txBody>
      </p:sp>
      <p:sp>
        <p:nvSpPr>
          <p:cNvPr id="37" name="Freeform 36">
            <a:extLst>
              <a:ext uri="{FF2B5EF4-FFF2-40B4-BE49-F238E27FC236}">
                <a16:creationId xmlns:a16="http://schemas.microsoft.com/office/drawing/2014/main" id="{816B8B41-0182-53E1-154D-88E46EE9C751}"/>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03E7FB91-BC84-7686-1825-DDD65A515D85}"/>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4769A3F8-3EAE-CE87-21F5-8E3C001769AB}"/>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32DCDE4-480C-B8F1-3516-54F63B710697}"/>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C0AABA3D-ECF6-BBDF-AEC7-5468A6382D43}"/>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D76F31E0-988F-7D84-EF86-A45644B5F5CF}"/>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547307D7-6865-BA45-2A90-22BBA405FFA3}"/>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E5CA777-7782-D0C9-670D-2CF9452D3B69}"/>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79F45C3-19BB-9A42-D9D6-6D6623B06A9F}"/>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AE3E2E8A-358D-4574-5B2D-5660AFAC40D9}"/>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39B2568-B02F-F64C-A2F8-645DB9AD576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A6CBF58-BA9D-C6A0-98AC-4186938A3678}"/>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E9B534C-B298-D444-0B08-526E5C3EAF9F}"/>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A82CFCA-9CA3-3600-6710-899161F363CF}"/>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292524F-789F-B0BE-8E1D-1340F494C089}"/>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F51286D-AB3D-473E-C9EB-7BA27CB1C5C1}"/>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6901143-0665-D215-C345-23A100AFAA6E}"/>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ECB6ECF8-9A79-1E55-F921-07264234FD09}"/>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1339E73-B685-FF79-1150-88CD10A46F60}"/>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2199584E-288E-8C26-25B3-472DDE7A30A1}"/>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54</a:t>
            </a:fld>
            <a:endParaRPr lang="fr-CA" sz="1200" dirty="0"/>
          </a:p>
        </p:txBody>
      </p:sp>
      <p:pic>
        <p:nvPicPr>
          <p:cNvPr id="5" name="Picture 4">
            <a:extLst>
              <a:ext uri="{FF2B5EF4-FFF2-40B4-BE49-F238E27FC236}">
                <a16:creationId xmlns:a16="http://schemas.microsoft.com/office/drawing/2014/main" id="{7C80EEAB-DC09-3B8E-8F4E-3300CAFBAF2F}"/>
              </a:ext>
            </a:extLst>
          </p:cNvPr>
          <p:cNvPicPr>
            <a:picLocks noChangeAspect="1"/>
          </p:cNvPicPr>
          <p:nvPr/>
        </p:nvPicPr>
        <p:blipFill>
          <a:blip r:embed="rId2"/>
          <a:stretch>
            <a:fillRect/>
          </a:stretch>
        </p:blipFill>
        <p:spPr>
          <a:xfrm>
            <a:off x="5654542" y="579075"/>
            <a:ext cx="6044516" cy="5817938"/>
          </a:xfrm>
          <a:prstGeom prst="rect">
            <a:avLst/>
          </a:prstGeom>
        </p:spPr>
      </p:pic>
      <p:sp>
        <p:nvSpPr>
          <p:cNvPr id="6" name="TextBox 5">
            <a:extLst>
              <a:ext uri="{FF2B5EF4-FFF2-40B4-BE49-F238E27FC236}">
                <a16:creationId xmlns:a16="http://schemas.microsoft.com/office/drawing/2014/main" id="{3A3FD8E9-E70F-4490-041D-017ED3A0A9AF}"/>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Informazioni fornite da</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2748671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7EFC4-154A-D758-E118-3E0BF246DCFE}"/>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C14A0E85-6CB1-3230-F9C8-233BB242B6A0}"/>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Tende a campana</a:t>
            </a:r>
          </a:p>
        </p:txBody>
      </p:sp>
      <p:cxnSp>
        <p:nvCxnSpPr>
          <p:cNvPr id="3" name="Straight Connector 2">
            <a:extLst>
              <a:ext uri="{FF2B5EF4-FFF2-40B4-BE49-F238E27FC236}">
                <a16:creationId xmlns:a16="http://schemas.microsoft.com/office/drawing/2014/main" id="{BDF29E18-E8D7-A038-CAD1-1A9EEDF89B89}"/>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D625427-961B-4F4E-F0D0-F0A62AE05C07}"/>
              </a:ext>
            </a:extLst>
          </p:cNvPr>
          <p:cNvSpPr txBox="1"/>
          <p:nvPr/>
        </p:nvSpPr>
        <p:spPr>
          <a:xfrm>
            <a:off x="605790" y="1404147"/>
            <a:ext cx="4691276" cy="3927422"/>
          </a:xfrm>
          <a:prstGeom prst="rect">
            <a:avLst/>
          </a:prstGeom>
          <a:noFill/>
        </p:spPr>
        <p:txBody>
          <a:bodyPr wrap="square">
            <a:spAutoFit/>
          </a:bodyPr>
          <a:lstStyle/>
          <a:p>
            <a:pPr marL="457200" indent="-457200">
              <a:lnSpc>
                <a:spcPts val="2340"/>
              </a:lnSpc>
              <a:buClr>
                <a:srgbClr val="EC7C69"/>
              </a:buClr>
              <a:buFont typeface="Arial" panose="020B0604020202020204" pitchFamily="34" charset="0"/>
              <a:buChar char="•"/>
            </a:pPr>
            <a:r>
              <a:rPr lang="en-US" sz="2200" dirty="0">
                <a:solidFill>
                  <a:srgbClr val="494949"/>
                </a:solidFill>
              </a:rPr>
              <a:t>Una struttura di base è solitamente fornita come struttura </a:t>
            </a:r>
            <a:r>
              <a:rPr lang="en-US" sz="2200" b="1" dirty="0">
                <a:solidFill>
                  <a:srgbClr val="494949"/>
                </a:solidFill>
              </a:rPr>
              <a:t>"pop-up" </a:t>
            </a:r>
            <a:r>
              <a:rPr lang="en-US" sz="2200" dirty="0">
                <a:solidFill>
                  <a:srgbClr val="494949"/>
                </a:solidFill>
              </a:rPr>
              <a:t>o per l'alta stagione estiva. </a:t>
            </a:r>
          </a:p>
          <a:p>
            <a:pPr marL="457200" indent="-457200">
              <a:lnSpc>
                <a:spcPts val="2340"/>
              </a:lnSpc>
              <a:buClr>
                <a:srgbClr val="EC7C69"/>
              </a:buClr>
              <a:buFont typeface="Arial" panose="020B0604020202020204" pitchFamily="34" charset="0"/>
              <a:buChar char="•"/>
            </a:pPr>
            <a:r>
              <a:rPr lang="en-US" sz="2200" dirty="0">
                <a:solidFill>
                  <a:srgbClr val="494949"/>
                </a:solidFill>
              </a:rPr>
              <a:t>Queste tende offrono </a:t>
            </a:r>
            <a:r>
              <a:rPr lang="en-US" sz="2200" b="1" dirty="0">
                <a:solidFill>
                  <a:srgbClr val="494949"/>
                </a:solidFill>
              </a:rPr>
              <a:t>servizi di base</a:t>
            </a:r>
            <a:r>
              <a:rPr lang="en-US" sz="2200" dirty="0">
                <a:solidFill>
                  <a:srgbClr val="494949"/>
                </a:solidFill>
              </a:rPr>
              <a:t>, anche se alcune tende a campana di livello superiore dispongono di arredi di alta qualità. </a:t>
            </a:r>
          </a:p>
          <a:p>
            <a:pPr marL="457200" indent="-457200">
              <a:lnSpc>
                <a:spcPts val="2340"/>
              </a:lnSpc>
              <a:buClr>
                <a:srgbClr val="EC7C69"/>
              </a:buClr>
              <a:buFont typeface="Arial" panose="020B0604020202020204" pitchFamily="34" charset="0"/>
              <a:buChar char="•"/>
            </a:pPr>
            <a:r>
              <a:rPr lang="en-US" sz="2200" dirty="0">
                <a:solidFill>
                  <a:srgbClr val="494949"/>
                </a:solidFill>
              </a:rPr>
              <a:t>È possibile fornire queste strutture con </a:t>
            </a:r>
            <a:r>
              <a:rPr lang="en-US" sz="2200" b="1" dirty="0">
                <a:solidFill>
                  <a:srgbClr val="494949"/>
                </a:solidFill>
              </a:rPr>
              <a:t>diritti di campeggio di 28 giorni</a:t>
            </a:r>
            <a:r>
              <a:rPr lang="en-US" sz="2200" dirty="0">
                <a:solidFill>
                  <a:srgbClr val="494949"/>
                </a:solidFill>
              </a:rPr>
              <a:t>. Verificate i diritti del vostro Paese.</a:t>
            </a:r>
          </a:p>
          <a:p>
            <a:pPr marL="457200" indent="-457200">
              <a:lnSpc>
                <a:spcPts val="2340"/>
              </a:lnSpc>
              <a:buClr>
                <a:srgbClr val="EC7C69"/>
              </a:buClr>
              <a:buFont typeface="Arial" panose="020B0604020202020204" pitchFamily="34" charset="0"/>
              <a:buChar char="•"/>
            </a:pPr>
            <a:endParaRPr lang="en-US" sz="2200" dirty="0">
              <a:solidFill>
                <a:srgbClr val="494949"/>
              </a:solidFill>
            </a:endParaRPr>
          </a:p>
          <a:p>
            <a:pPr marL="457200" indent="-457200">
              <a:lnSpc>
                <a:spcPts val="2340"/>
              </a:lnSpc>
              <a:buClr>
                <a:srgbClr val="EC7C69"/>
              </a:buClr>
              <a:buFont typeface="Arial" panose="020B0604020202020204" pitchFamily="34" charset="0"/>
              <a:buChar char="•"/>
            </a:pPr>
            <a:endParaRPr lang="en-US" sz="2200" dirty="0">
              <a:solidFill>
                <a:srgbClr val="494949"/>
              </a:solidFill>
            </a:endParaRPr>
          </a:p>
          <a:p>
            <a:pPr marL="457200" indent="-457200">
              <a:lnSpc>
                <a:spcPts val="2340"/>
              </a:lnSpc>
              <a:buClr>
                <a:srgbClr val="EC7C69"/>
              </a:buClr>
              <a:buFont typeface="Arial" panose="020B0604020202020204" pitchFamily="34" charset="0"/>
              <a:buChar char="•"/>
            </a:pPr>
            <a:endParaRPr lang="en-IE" sz="2200" b="1" dirty="0">
              <a:solidFill>
                <a:srgbClr val="494949"/>
              </a:solidFill>
            </a:endParaRPr>
          </a:p>
        </p:txBody>
      </p:sp>
      <p:sp>
        <p:nvSpPr>
          <p:cNvPr id="36" name="TextBox 35">
            <a:extLst>
              <a:ext uri="{FF2B5EF4-FFF2-40B4-BE49-F238E27FC236}">
                <a16:creationId xmlns:a16="http://schemas.microsoft.com/office/drawing/2014/main" id="{1004C282-5A60-72E7-34BF-6EEEDBCEC1FF}"/>
              </a:ext>
            </a:extLst>
          </p:cNvPr>
          <p:cNvSpPr txBox="1"/>
          <p:nvPr/>
        </p:nvSpPr>
        <p:spPr>
          <a:xfrm>
            <a:off x="1158273" y="5494819"/>
            <a:ext cx="4078341" cy="646331"/>
          </a:xfrm>
          <a:prstGeom prst="rect">
            <a:avLst/>
          </a:prstGeom>
          <a:noFill/>
        </p:spPr>
        <p:txBody>
          <a:bodyPr wrap="square" rtlCol="0">
            <a:spAutoFit/>
          </a:bodyPr>
          <a:lstStyle/>
          <a:p>
            <a:pPr>
              <a:tabLst>
                <a:tab pos="2127250" algn="l"/>
              </a:tabLst>
            </a:pPr>
            <a:r>
              <a:rPr lang="en-US" sz="1800" b="1" dirty="0">
                <a:solidFill>
                  <a:srgbClr val="494949"/>
                </a:solidFill>
              </a:rPr>
              <a:t>Costo unitario tipico </a:t>
            </a:r>
            <a:r>
              <a:rPr lang="en-US" sz="1800" dirty="0">
                <a:solidFill>
                  <a:srgbClr val="494949"/>
                </a:solidFill>
              </a:rPr>
              <a:t>    €500-2000</a:t>
            </a:r>
          </a:p>
          <a:p>
            <a:pPr>
              <a:tabLst>
                <a:tab pos="2127250" algn="l"/>
              </a:tabLst>
            </a:pPr>
            <a:r>
              <a:rPr lang="en-US" sz="1800" b="1" dirty="0">
                <a:solidFill>
                  <a:srgbClr val="494949"/>
                </a:solidFill>
              </a:rPr>
              <a:t>Affitto tipico per notte </a:t>
            </a:r>
            <a:r>
              <a:rPr lang="en-US" sz="1800" dirty="0">
                <a:solidFill>
                  <a:srgbClr val="494949"/>
                </a:solidFill>
              </a:rPr>
              <a:t>    €50-100</a:t>
            </a:r>
            <a:endParaRPr lang="en-IE" sz="1800" dirty="0">
              <a:solidFill>
                <a:srgbClr val="494949"/>
              </a:solidFill>
            </a:endParaRPr>
          </a:p>
        </p:txBody>
      </p:sp>
      <p:sp>
        <p:nvSpPr>
          <p:cNvPr id="37" name="Freeform 36">
            <a:extLst>
              <a:ext uri="{FF2B5EF4-FFF2-40B4-BE49-F238E27FC236}">
                <a16:creationId xmlns:a16="http://schemas.microsoft.com/office/drawing/2014/main" id="{751562DB-1DC9-DD12-3315-70CD12CBB465}"/>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6CBC2B35-85A9-A962-F725-465810C6D320}"/>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313D09C1-F98F-F911-B358-C2A5C5F4C137}"/>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E71DF15-767C-06BC-CB81-26972482BC96}"/>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B694A316-01E8-B0C1-9456-93E6256A9562}"/>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5903FDEE-B0DF-2866-4883-35CBB1EFF931}"/>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01A564-9981-1392-47AB-0C37642A8A7B}"/>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C44C218-0950-47A1-D27B-5D7B431E5FA9}"/>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E7257E9-620C-B917-2402-073493ECCBF5}"/>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70B575F-BD26-D07C-E07E-49EA83900035}"/>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016865A-60AF-CED4-59B7-53B8CB7E4F48}"/>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E0B5652-B0E1-1391-D378-2CE6298000F5}"/>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DD08475-5D08-5B34-E3FD-97B9CD740599}"/>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F2DA5ED-50CA-D549-B640-36649594DD51}"/>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66905E-B62D-19B8-940D-B00EBB0B8DAA}"/>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3619404-CE6C-93E4-E3E4-A946191615E7}"/>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5D49FE0-D700-25A3-203F-41128CBDB82C}"/>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9284AB7-5E9D-96BF-CAF1-66830C6EA102}"/>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997A384-E83B-3CA6-DF7D-9AFD7F0B96E8}"/>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C165F99E-E993-87EF-2D21-B3113DD0F309}"/>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55</a:t>
            </a:fld>
            <a:endParaRPr lang="fr-CA" sz="1200" dirty="0"/>
          </a:p>
        </p:txBody>
      </p:sp>
      <p:pic>
        <p:nvPicPr>
          <p:cNvPr id="9" name="Picture 8">
            <a:extLst>
              <a:ext uri="{FF2B5EF4-FFF2-40B4-BE49-F238E27FC236}">
                <a16:creationId xmlns:a16="http://schemas.microsoft.com/office/drawing/2014/main" id="{9D3D9001-923F-54C3-131D-0B1A7288E4F1}"/>
              </a:ext>
            </a:extLst>
          </p:cNvPr>
          <p:cNvPicPr>
            <a:picLocks noChangeAspect="1"/>
          </p:cNvPicPr>
          <p:nvPr/>
        </p:nvPicPr>
        <p:blipFill>
          <a:blip r:embed="rId2"/>
          <a:stretch>
            <a:fillRect/>
          </a:stretch>
        </p:blipFill>
        <p:spPr>
          <a:xfrm>
            <a:off x="5636093" y="579075"/>
            <a:ext cx="6045373" cy="5817938"/>
          </a:xfrm>
          <a:prstGeom prst="rect">
            <a:avLst/>
          </a:prstGeom>
        </p:spPr>
      </p:pic>
      <p:sp>
        <p:nvSpPr>
          <p:cNvPr id="10" name="TextBox 9">
            <a:extLst>
              <a:ext uri="{FF2B5EF4-FFF2-40B4-BE49-F238E27FC236}">
                <a16:creationId xmlns:a16="http://schemas.microsoft.com/office/drawing/2014/main" id="{C9073449-D1FB-9B27-BBCD-C6DE3100610F}"/>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Informazioni fornite da</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1060734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3669-69EF-E655-1EEE-D3FD2FDA9ADD}"/>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4AE99CAC-7291-CD52-DC94-53A25BA14610}"/>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pic>
        <p:nvPicPr>
          <p:cNvPr id="4" name="Picture 3">
            <a:extLst>
              <a:ext uri="{FF2B5EF4-FFF2-40B4-BE49-F238E27FC236}">
                <a16:creationId xmlns:a16="http://schemas.microsoft.com/office/drawing/2014/main" id="{E0998E05-3762-1967-A2B4-0E40C03B328B}"/>
              </a:ext>
            </a:extLst>
          </p:cNvPr>
          <p:cNvPicPr>
            <a:picLocks noChangeAspect="1"/>
          </p:cNvPicPr>
          <p:nvPr/>
        </p:nvPicPr>
        <p:blipFill>
          <a:blip r:embed="rId2"/>
          <a:stretch>
            <a:fillRect/>
          </a:stretch>
        </p:blipFill>
        <p:spPr>
          <a:xfrm>
            <a:off x="5611042" y="552509"/>
            <a:ext cx="6094267" cy="5844504"/>
          </a:xfrm>
          <a:prstGeom prst="rect">
            <a:avLst/>
          </a:prstGeom>
        </p:spPr>
      </p:pic>
      <p:sp>
        <p:nvSpPr>
          <p:cNvPr id="2" name="Text Placeholder 3">
            <a:extLst>
              <a:ext uri="{FF2B5EF4-FFF2-40B4-BE49-F238E27FC236}">
                <a16:creationId xmlns:a16="http://schemas.microsoft.com/office/drawing/2014/main" id="{ECE8B0D9-396D-9568-5E76-8A99C231ABD7}"/>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Yurte</a:t>
            </a:r>
          </a:p>
        </p:txBody>
      </p:sp>
      <p:cxnSp>
        <p:nvCxnSpPr>
          <p:cNvPr id="3" name="Straight Connector 2">
            <a:extLst>
              <a:ext uri="{FF2B5EF4-FFF2-40B4-BE49-F238E27FC236}">
                <a16:creationId xmlns:a16="http://schemas.microsoft.com/office/drawing/2014/main" id="{86195A9D-3F65-3D44-C24D-45FD746C505D}"/>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58B68F-6384-73A8-077D-B642C68FD540}"/>
              </a:ext>
            </a:extLst>
          </p:cNvPr>
          <p:cNvSpPr txBox="1"/>
          <p:nvPr/>
        </p:nvSpPr>
        <p:spPr>
          <a:xfrm>
            <a:off x="605790" y="1404147"/>
            <a:ext cx="4691276" cy="3337517"/>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Con </a:t>
            </a:r>
            <a:r>
              <a:rPr lang="en-US" sz="2200" b="1" dirty="0">
                <a:solidFill>
                  <a:srgbClr val="494949"/>
                </a:solidFill>
              </a:rPr>
              <a:t>una struttura </a:t>
            </a:r>
            <a:r>
              <a:rPr lang="en-US" sz="2200" dirty="0">
                <a:solidFill>
                  <a:srgbClr val="494949"/>
                </a:solidFill>
              </a:rPr>
              <a:t>più </a:t>
            </a:r>
            <a:r>
              <a:rPr lang="en-US" sz="2200" b="1" dirty="0">
                <a:solidFill>
                  <a:srgbClr val="494949"/>
                </a:solidFill>
              </a:rPr>
              <a:t>robusta </a:t>
            </a:r>
            <a:r>
              <a:rPr lang="en-US" sz="2200" dirty="0">
                <a:solidFill>
                  <a:srgbClr val="494949"/>
                </a:solidFill>
              </a:rPr>
              <a:t>rispetto alle tende a campana, le yurte sono più adatte all'uso in alta stagione. </a:t>
            </a:r>
          </a:p>
          <a:p>
            <a:pPr marL="342900" indent="-342900">
              <a:lnSpc>
                <a:spcPts val="2340"/>
              </a:lnSpc>
              <a:buClr>
                <a:srgbClr val="EC7C69"/>
              </a:buClr>
              <a:buFont typeface="Arial" panose="020B0604020202020204" pitchFamily="34" charset="0"/>
              <a:buChar char="•"/>
            </a:pPr>
            <a:r>
              <a:rPr lang="en-US" sz="2200" b="1" dirty="0">
                <a:solidFill>
                  <a:srgbClr val="494949"/>
                </a:solidFill>
              </a:rPr>
              <a:t>Il ritorno sull'investimento è maggiore </a:t>
            </a:r>
            <a:r>
              <a:rPr lang="en-US" sz="2200" dirty="0">
                <a:solidFill>
                  <a:srgbClr val="494949"/>
                </a:solidFill>
              </a:rPr>
              <a:t>a seconda delle specifiche e della posizione. </a:t>
            </a:r>
          </a:p>
          <a:p>
            <a:pPr marL="342900" indent="-342900">
              <a:lnSpc>
                <a:spcPts val="2340"/>
              </a:lnSpc>
              <a:buClr>
                <a:srgbClr val="EC7C69"/>
              </a:buClr>
              <a:buFont typeface="Arial" panose="020B0604020202020204" pitchFamily="34" charset="0"/>
              <a:buChar char="•"/>
            </a:pPr>
            <a:r>
              <a:rPr lang="en-US" sz="2200" dirty="0">
                <a:solidFill>
                  <a:srgbClr val="494949"/>
                </a:solidFill>
              </a:rPr>
              <a:t>È responsabilità del proprietario del terreno fornire </a:t>
            </a:r>
            <a:r>
              <a:rPr lang="en-US" sz="2200" b="1" dirty="0">
                <a:solidFill>
                  <a:srgbClr val="494949"/>
                </a:solidFill>
              </a:rPr>
              <a:t>arredi</a:t>
            </a:r>
            <a:r>
              <a:rPr lang="en-US" sz="2200" dirty="0">
                <a:solidFill>
                  <a:srgbClr val="494949"/>
                </a:solidFill>
              </a:rPr>
              <a:t> interni di alta qualità</a:t>
            </a:r>
            <a:r>
              <a:rPr lang="en-US" sz="2200" b="1" dirty="0">
                <a:solidFill>
                  <a:srgbClr val="494949"/>
                </a:solidFill>
              </a:rPr>
              <a:t>, compreso il riscaldamento. </a:t>
            </a:r>
          </a:p>
          <a:p>
            <a:pPr marL="342900" indent="-342900">
              <a:lnSpc>
                <a:spcPts val="2340"/>
              </a:lnSpc>
              <a:buClr>
                <a:srgbClr val="EC7C69"/>
              </a:buClr>
              <a:buFont typeface="Arial" panose="020B0604020202020204" pitchFamily="34" charset="0"/>
              <a:buChar char="•"/>
            </a:pPr>
            <a:r>
              <a:rPr lang="en-US" sz="2200" b="1" dirty="0">
                <a:solidFill>
                  <a:srgbClr val="494949"/>
                </a:solidFill>
              </a:rPr>
              <a:t>Molto popolari </a:t>
            </a:r>
            <a:r>
              <a:rPr lang="en-US" sz="2200" dirty="0">
                <a:solidFill>
                  <a:srgbClr val="494949"/>
                </a:solidFill>
              </a:rPr>
              <a:t>tra i gruppi di famiglie nei villaggi turistici e nei complessi di case vacanza esistenti.</a:t>
            </a:r>
            <a:endParaRPr lang="en-IE" sz="2200" dirty="0">
              <a:solidFill>
                <a:srgbClr val="494949"/>
              </a:solidFill>
            </a:endParaRPr>
          </a:p>
        </p:txBody>
      </p:sp>
      <p:sp>
        <p:nvSpPr>
          <p:cNvPr id="36" name="TextBox 35">
            <a:extLst>
              <a:ext uri="{FF2B5EF4-FFF2-40B4-BE49-F238E27FC236}">
                <a16:creationId xmlns:a16="http://schemas.microsoft.com/office/drawing/2014/main" id="{9F43F010-4BC3-7239-24B8-B8E42F32808C}"/>
              </a:ext>
            </a:extLst>
          </p:cNvPr>
          <p:cNvSpPr txBox="1"/>
          <p:nvPr/>
        </p:nvSpPr>
        <p:spPr>
          <a:xfrm>
            <a:off x="1158273" y="5494819"/>
            <a:ext cx="4078341" cy="646331"/>
          </a:xfrm>
          <a:prstGeom prst="rect">
            <a:avLst/>
          </a:prstGeom>
          <a:noFill/>
        </p:spPr>
        <p:txBody>
          <a:bodyPr wrap="square" rtlCol="0">
            <a:spAutoFit/>
          </a:bodyPr>
          <a:lstStyle/>
          <a:p>
            <a:pPr>
              <a:tabLst>
                <a:tab pos="2127250" algn="l"/>
              </a:tabLst>
            </a:pPr>
            <a:r>
              <a:rPr lang="en-US" sz="1800" b="1" dirty="0">
                <a:solidFill>
                  <a:srgbClr val="494949"/>
                </a:solidFill>
              </a:rPr>
              <a:t>Costo unitario tipico </a:t>
            </a:r>
            <a:r>
              <a:rPr lang="en-US" sz="1800" dirty="0">
                <a:solidFill>
                  <a:srgbClr val="494949"/>
                </a:solidFill>
              </a:rPr>
              <a:t>    €3.500-10.000</a:t>
            </a:r>
          </a:p>
          <a:p>
            <a:pPr>
              <a:tabLst>
                <a:tab pos="2127250" algn="l"/>
              </a:tabLst>
            </a:pPr>
            <a:r>
              <a:rPr lang="en-US" sz="1800" b="1" dirty="0">
                <a:solidFill>
                  <a:srgbClr val="494949"/>
                </a:solidFill>
              </a:rPr>
              <a:t>Affitto tipico per notte </a:t>
            </a:r>
            <a:r>
              <a:rPr lang="en-US" sz="1800" dirty="0">
                <a:solidFill>
                  <a:srgbClr val="494949"/>
                </a:solidFill>
              </a:rPr>
              <a:t>   €50-150</a:t>
            </a:r>
            <a:endParaRPr lang="en-IE" sz="1800" dirty="0">
              <a:solidFill>
                <a:srgbClr val="494949"/>
              </a:solidFill>
            </a:endParaRPr>
          </a:p>
        </p:txBody>
      </p:sp>
      <p:grpSp>
        <p:nvGrpSpPr>
          <p:cNvPr id="60" name="Group 59">
            <a:extLst>
              <a:ext uri="{FF2B5EF4-FFF2-40B4-BE49-F238E27FC236}">
                <a16:creationId xmlns:a16="http://schemas.microsoft.com/office/drawing/2014/main" id="{1392B0A8-0915-651A-61C7-E8F5D0C414D3}"/>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40F62BB4-4A67-41F2-B7CC-465614F24162}"/>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03FDA57-C064-487C-A4C2-9A6B0EA43D1D}"/>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BF8D4AEF-2336-B401-1497-CA1A8B2EC588}"/>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DF1907E2-62D5-6226-D882-13EA157778E3}"/>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41E8CDF-D8C8-B2ED-6425-985464F47BFC}"/>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D9E55B9-8E24-5EF5-76FE-1505BA95E745}"/>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79BB690-B3B5-F0C2-D68C-D4208140B3D4}"/>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B3C0F8E-DAD1-2D15-6EAB-C3419BFEF77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7B38928-DE52-88D4-976C-5D16EA04D335}"/>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5D59675-5E22-5274-9033-36BE9EF8A4CE}"/>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97BCF7-BF08-06AB-CFAB-053397E6E898}"/>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19589AE4-1271-188C-8D9A-39B740C71576}"/>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4F03DC0-8FD5-3D69-1B3A-8179F4D18463}"/>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E67C806-17EC-13A9-AC8E-893F48D392B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FBE547D-440C-0143-F9DA-779C4BB322F9}"/>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0C892EA-5CEE-824A-3394-E5990BBAF899}"/>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DA50646-4EBB-B275-F2BC-07FAB20F4070}"/>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EC105BA6-8F58-7D6D-A593-0AC05D62FD28}"/>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56</a:t>
            </a:fld>
            <a:endParaRPr lang="fr-CA" sz="1200" dirty="0"/>
          </a:p>
        </p:txBody>
      </p:sp>
      <p:sp>
        <p:nvSpPr>
          <p:cNvPr id="10" name="TextBox 9">
            <a:extLst>
              <a:ext uri="{FF2B5EF4-FFF2-40B4-BE49-F238E27FC236}">
                <a16:creationId xmlns:a16="http://schemas.microsoft.com/office/drawing/2014/main" id="{AA354A9E-CC44-66B7-47D7-764AF19B2437}"/>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Informazioni fornite da</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2288482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AF33A-9BB5-AC51-0B4F-464B7E83F773}"/>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300070B6-6CD7-E911-5350-7E7B2BF0B993}"/>
              </a:ext>
            </a:extLst>
          </p:cNvPr>
          <p:cNvSpPr/>
          <p:nvPr/>
        </p:nvSpPr>
        <p:spPr>
          <a:xfrm rot="5400000">
            <a:off x="2431599" y="371412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A7C71E1B-311E-1A09-531D-2701766C8937}"/>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Tende Safari</a:t>
            </a:r>
          </a:p>
          <a:p>
            <a:pPr>
              <a:lnSpc>
                <a:spcPts val="3720"/>
              </a:lnSpc>
            </a:pPr>
            <a:endParaRPr lang="en-IE" sz="3600" dirty="0"/>
          </a:p>
        </p:txBody>
      </p:sp>
      <p:cxnSp>
        <p:nvCxnSpPr>
          <p:cNvPr id="3" name="Straight Connector 2">
            <a:extLst>
              <a:ext uri="{FF2B5EF4-FFF2-40B4-BE49-F238E27FC236}">
                <a16:creationId xmlns:a16="http://schemas.microsoft.com/office/drawing/2014/main" id="{61E2AFB3-DE68-B940-CB1F-B7D45C90351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909F81-448A-75A8-6482-0CA61A2694C1}"/>
              </a:ext>
            </a:extLst>
          </p:cNvPr>
          <p:cNvSpPr txBox="1"/>
          <p:nvPr/>
        </p:nvSpPr>
        <p:spPr>
          <a:xfrm>
            <a:off x="605790" y="1404147"/>
            <a:ext cx="469127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Le tende safari sono </a:t>
            </a:r>
            <a:r>
              <a:rPr lang="en-US" sz="2200" b="1" dirty="0">
                <a:solidFill>
                  <a:srgbClr val="494949"/>
                </a:solidFill>
              </a:rPr>
              <a:t>strutture </a:t>
            </a:r>
            <a:r>
              <a:rPr lang="en-US" sz="2200" dirty="0">
                <a:solidFill>
                  <a:srgbClr val="494949"/>
                </a:solidFill>
              </a:rPr>
              <a:t>più </a:t>
            </a:r>
            <a:r>
              <a:rPr lang="en-US" sz="2200" b="1" dirty="0">
                <a:solidFill>
                  <a:srgbClr val="494949"/>
                </a:solidFill>
              </a:rPr>
              <a:t>permanenti </a:t>
            </a:r>
            <a:r>
              <a:rPr lang="en-US" sz="2200" dirty="0">
                <a:solidFill>
                  <a:srgbClr val="494949"/>
                </a:solidFill>
              </a:rPr>
              <a:t>e richiedono una base rinforzata e resistente. </a:t>
            </a:r>
          </a:p>
          <a:p>
            <a:pPr marL="342900" indent="-342900">
              <a:lnSpc>
                <a:spcPts val="2340"/>
              </a:lnSpc>
              <a:buClr>
                <a:srgbClr val="EC7C69"/>
              </a:buClr>
              <a:buFont typeface="Arial" panose="020B0604020202020204" pitchFamily="34" charset="0"/>
              <a:buChar char="•"/>
            </a:pPr>
            <a:r>
              <a:rPr lang="en-US" sz="2200" dirty="0">
                <a:solidFill>
                  <a:srgbClr val="494949"/>
                </a:solidFill>
              </a:rPr>
              <a:t>Possono </a:t>
            </a:r>
            <a:r>
              <a:rPr lang="en-US" sz="2200" dirty="0" err="1">
                <a:solidFill>
                  <a:srgbClr val="494949"/>
                </a:solidFill>
              </a:rPr>
              <a:t>sfruttare </a:t>
            </a:r>
            <a:r>
              <a:rPr lang="en-US" sz="2200" dirty="0">
                <a:solidFill>
                  <a:srgbClr val="494949"/>
                </a:solidFill>
              </a:rPr>
              <a:t>maggiormente lo spazio esterno e il proprietario del terreno è solitamente responsabile dell'arredamento interno, determinando così lo standard dell'alloggio offerto.</a:t>
            </a:r>
          </a:p>
          <a:p>
            <a:pPr marL="342900" indent="-342900">
              <a:lnSpc>
                <a:spcPts val="2340"/>
              </a:lnSpc>
              <a:buClr>
                <a:srgbClr val="EC7C69"/>
              </a:buClr>
              <a:buFont typeface="Arial" panose="020B0604020202020204" pitchFamily="34" charset="0"/>
              <a:buChar char="•"/>
            </a:pPr>
            <a:r>
              <a:rPr lang="en-US" sz="2200" dirty="0">
                <a:solidFill>
                  <a:srgbClr val="494949"/>
                </a:solidFill>
              </a:rPr>
              <a:t>Principalmente per l'uso</a:t>
            </a:r>
            <a:r>
              <a:rPr lang="en-US" sz="2200" b="1" dirty="0">
                <a:solidFill>
                  <a:srgbClr val="494949"/>
                </a:solidFill>
              </a:rPr>
              <a:t> nella stagione calda</a:t>
            </a:r>
            <a:r>
              <a:rPr lang="en-US" sz="2200" dirty="0">
                <a:solidFill>
                  <a:srgbClr val="494949"/>
                </a:solidFill>
              </a:rPr>
              <a:t>.</a:t>
            </a:r>
          </a:p>
          <a:p>
            <a:pPr marL="342900" indent="-342900">
              <a:lnSpc>
                <a:spcPts val="2340"/>
              </a:lnSpc>
              <a:buClr>
                <a:srgbClr val="EC7C69"/>
              </a:buClr>
              <a:buFont typeface="Arial" panose="020B0604020202020204" pitchFamily="34" charset="0"/>
              <a:buChar char="•"/>
            </a:pPr>
            <a:r>
              <a:rPr lang="en-US" sz="2200" dirty="0">
                <a:solidFill>
                  <a:srgbClr val="494949"/>
                </a:solidFill>
              </a:rPr>
              <a:t>Possono garantire </a:t>
            </a:r>
            <a:r>
              <a:rPr lang="en-US" sz="2200" b="1" dirty="0">
                <a:solidFill>
                  <a:srgbClr val="494949"/>
                </a:solidFill>
              </a:rPr>
              <a:t>alti tassi di occupazione </a:t>
            </a:r>
            <a:r>
              <a:rPr lang="en-US" sz="2200" dirty="0">
                <a:solidFill>
                  <a:srgbClr val="494949"/>
                </a:solidFill>
              </a:rPr>
              <a:t>per brevi soggiorni quando il tempo migliora improvvisamente. </a:t>
            </a:r>
          </a:p>
          <a:p>
            <a:pPr marL="342900" indent="-342900">
              <a:lnSpc>
                <a:spcPts val="2340"/>
              </a:lnSpc>
              <a:buClr>
                <a:srgbClr val="EC7C69"/>
              </a:buClr>
              <a:buFont typeface="Arial" panose="020B0604020202020204" pitchFamily="34" charset="0"/>
              <a:buChar char="•"/>
            </a:pPr>
            <a:r>
              <a:rPr lang="en-US" sz="2200" b="1" dirty="0">
                <a:solidFill>
                  <a:srgbClr val="494949"/>
                </a:solidFill>
              </a:rPr>
              <a:t>Popolari tra le famiglie.</a:t>
            </a:r>
            <a:endParaRPr lang="en-IE" sz="2200" dirty="0">
              <a:solidFill>
                <a:srgbClr val="494949"/>
              </a:solidFill>
            </a:endParaRPr>
          </a:p>
        </p:txBody>
      </p:sp>
      <p:sp>
        <p:nvSpPr>
          <p:cNvPr id="36" name="TextBox 35">
            <a:extLst>
              <a:ext uri="{FF2B5EF4-FFF2-40B4-BE49-F238E27FC236}">
                <a16:creationId xmlns:a16="http://schemas.microsoft.com/office/drawing/2014/main" id="{6D3000FF-41CB-DD80-AA89-3C93AFA3CCCF}"/>
              </a:ext>
            </a:extLst>
          </p:cNvPr>
          <p:cNvSpPr txBox="1"/>
          <p:nvPr/>
        </p:nvSpPr>
        <p:spPr>
          <a:xfrm>
            <a:off x="938189" y="6094518"/>
            <a:ext cx="4078341" cy="646331"/>
          </a:xfrm>
          <a:prstGeom prst="rect">
            <a:avLst/>
          </a:prstGeom>
          <a:noFill/>
        </p:spPr>
        <p:txBody>
          <a:bodyPr wrap="square" rtlCol="0">
            <a:spAutoFit/>
          </a:bodyPr>
          <a:lstStyle/>
          <a:p>
            <a:r>
              <a:rPr lang="en-US" sz="1800" b="1" dirty="0">
                <a:solidFill>
                  <a:srgbClr val="494949"/>
                </a:solidFill>
              </a:rPr>
              <a:t>Costo unitario tipico </a:t>
            </a:r>
            <a:r>
              <a:rPr lang="en-US" sz="1800" dirty="0">
                <a:solidFill>
                  <a:srgbClr val="494949"/>
                </a:solidFill>
              </a:rPr>
              <a:t>€ 7.500-50.000</a:t>
            </a:r>
          </a:p>
          <a:p>
            <a:r>
              <a:rPr lang="en-US" sz="1800" b="1" dirty="0">
                <a:solidFill>
                  <a:srgbClr val="494949"/>
                </a:solidFill>
              </a:rPr>
              <a:t>Affitto tipico per notte </a:t>
            </a:r>
            <a:r>
              <a:rPr lang="en-US" sz="1800" dirty="0">
                <a:solidFill>
                  <a:srgbClr val="494949"/>
                </a:solidFill>
              </a:rPr>
              <a:t>€125-175</a:t>
            </a:r>
            <a:endParaRPr lang="en-IE" sz="1800" dirty="0">
              <a:solidFill>
                <a:srgbClr val="494949"/>
              </a:solidFill>
            </a:endParaRPr>
          </a:p>
        </p:txBody>
      </p:sp>
      <p:grpSp>
        <p:nvGrpSpPr>
          <p:cNvPr id="60" name="Group 59">
            <a:extLst>
              <a:ext uri="{FF2B5EF4-FFF2-40B4-BE49-F238E27FC236}">
                <a16:creationId xmlns:a16="http://schemas.microsoft.com/office/drawing/2014/main" id="{6EC89606-6076-EE1D-D0AD-B91397D11112}"/>
              </a:ext>
            </a:extLst>
          </p:cNvPr>
          <p:cNvGrpSpPr/>
          <p:nvPr/>
        </p:nvGrpSpPr>
        <p:grpSpPr>
          <a:xfrm>
            <a:off x="245827" y="5520962"/>
            <a:ext cx="790813" cy="789906"/>
            <a:chOff x="4979483" y="3025351"/>
            <a:chExt cx="347616" cy="347217"/>
          </a:xfrm>
        </p:grpSpPr>
        <p:sp>
          <p:nvSpPr>
            <p:cNvPr id="61" name="Freeform 60">
              <a:extLst>
                <a:ext uri="{FF2B5EF4-FFF2-40B4-BE49-F238E27FC236}">
                  <a16:creationId xmlns:a16="http://schemas.microsoft.com/office/drawing/2014/main" id="{46BF374F-48A2-BAB5-79BD-2E5F9ED5927E}"/>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60B6FB6-799D-909A-95DC-F2BBC6FEB5C2}"/>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2595805D-A29A-ACBC-B0A1-CBDCDFCD033C}"/>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1DC88C47-C76E-D252-F5F3-5B1DC37FB306}"/>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8EA37A-0B28-2981-60F5-514885C3DBB5}"/>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12160A2-A5E8-15F4-CAB5-F01081AF10AE}"/>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29FB2E4-5F7B-7B08-BCCD-7A50A1F9BE7C}"/>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039057E-73E8-6F95-83AA-4DB987F54E74}"/>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CA0569D-6C3D-8848-1B6C-1A564389785B}"/>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836ADBD-7FF8-118A-B92B-4F2755A672C3}"/>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3517AE0-F7F0-9CC3-8737-7299A2479468}"/>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0A80BA6-5EE2-2426-65C8-4F18C9576247}"/>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00D3992E-6CF8-A646-BE23-6E09FAB590E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CE7E5AB-A942-402A-D2B1-6163F90DC889}"/>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64CC8AB-82A3-82F4-A266-0C0CD7F2D6A8}"/>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00BEADF-61D9-C4DA-1B61-7DFDCFC0BEAF}"/>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ED68C1D-08E5-1A42-CA17-B26E75E0BED2}"/>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FE7ABDC5-48EC-2137-8C2C-8920FCB92970}"/>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57</a:t>
            </a:fld>
            <a:endParaRPr lang="fr-CA" sz="1200" dirty="0"/>
          </a:p>
        </p:txBody>
      </p:sp>
      <p:pic>
        <p:nvPicPr>
          <p:cNvPr id="6" name="Picture 5">
            <a:extLst>
              <a:ext uri="{FF2B5EF4-FFF2-40B4-BE49-F238E27FC236}">
                <a16:creationId xmlns:a16="http://schemas.microsoft.com/office/drawing/2014/main" id="{6394677F-621C-CD1F-12BF-9356DAE162A3}"/>
              </a:ext>
            </a:extLst>
          </p:cNvPr>
          <p:cNvPicPr>
            <a:picLocks noChangeAspect="1"/>
          </p:cNvPicPr>
          <p:nvPr/>
        </p:nvPicPr>
        <p:blipFill>
          <a:blip r:embed="rId2"/>
          <a:stretch>
            <a:fillRect/>
          </a:stretch>
        </p:blipFill>
        <p:spPr>
          <a:xfrm>
            <a:off x="5611042" y="604269"/>
            <a:ext cx="6078762" cy="5752982"/>
          </a:xfrm>
          <a:prstGeom prst="rect">
            <a:avLst/>
          </a:prstGeom>
        </p:spPr>
      </p:pic>
      <p:sp>
        <p:nvSpPr>
          <p:cNvPr id="8" name="TextBox 7">
            <a:extLst>
              <a:ext uri="{FF2B5EF4-FFF2-40B4-BE49-F238E27FC236}">
                <a16:creationId xmlns:a16="http://schemas.microsoft.com/office/drawing/2014/main" id="{51C101F8-85AE-56ED-9DCA-E8FF61057929}"/>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Informazioni fornite da</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22981124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02DFD-1E84-CAD2-B913-86E88D6EBEBA}"/>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1AB66399-2193-E5B4-91CE-CB556ED1AEAB}"/>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18DABA2B-B162-653D-FAD0-C264483BD049}"/>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Pod da campeggio</a:t>
            </a:r>
          </a:p>
          <a:p>
            <a:pPr>
              <a:lnSpc>
                <a:spcPts val="3720"/>
              </a:lnSpc>
            </a:pPr>
            <a:endParaRPr lang="en-IE" sz="3600" dirty="0"/>
          </a:p>
        </p:txBody>
      </p:sp>
      <p:cxnSp>
        <p:nvCxnSpPr>
          <p:cNvPr id="3" name="Straight Connector 2">
            <a:extLst>
              <a:ext uri="{FF2B5EF4-FFF2-40B4-BE49-F238E27FC236}">
                <a16:creationId xmlns:a16="http://schemas.microsoft.com/office/drawing/2014/main" id="{275938AC-A1AE-95E1-99CA-A5F76A47109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38DC205-396B-DF4C-F9FF-B4F426527F65}"/>
              </a:ext>
            </a:extLst>
          </p:cNvPr>
          <p:cNvSpPr txBox="1"/>
          <p:nvPr/>
        </p:nvSpPr>
        <p:spPr>
          <a:xfrm>
            <a:off x="605790" y="1404147"/>
            <a:ext cx="469127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b="1" dirty="0">
                <a:solidFill>
                  <a:srgbClr val="494949"/>
                </a:solidFill>
              </a:rPr>
              <a:t>Molto popolari </a:t>
            </a:r>
            <a:r>
              <a:rPr lang="en-US" sz="2200" dirty="0">
                <a:solidFill>
                  <a:srgbClr val="494949"/>
                </a:solidFill>
              </a:rPr>
              <a:t>in molti campeggi turistici come forma alternativa di alloggio a complemento delle roulotte e delle tende. </a:t>
            </a:r>
          </a:p>
          <a:p>
            <a:pPr marL="342900" indent="-342900">
              <a:lnSpc>
                <a:spcPts val="2340"/>
              </a:lnSpc>
              <a:buClr>
                <a:srgbClr val="EC7C69"/>
              </a:buClr>
              <a:buFont typeface="Arial" panose="020B0604020202020204" pitchFamily="34" charset="0"/>
              <a:buChar char="•"/>
            </a:pPr>
            <a:r>
              <a:rPr lang="en-US" sz="2200" dirty="0">
                <a:solidFill>
                  <a:srgbClr val="494949"/>
                </a:solidFill>
              </a:rPr>
              <a:t>I proprietari terrieri nelle località giuste vantano un </a:t>
            </a:r>
            <a:r>
              <a:rPr lang="en-US" sz="2200" b="1" dirty="0">
                <a:solidFill>
                  <a:srgbClr val="494949"/>
                </a:solidFill>
              </a:rPr>
              <a:t>ROI (ritorno sull'investimento) </a:t>
            </a:r>
            <a:r>
              <a:rPr lang="en-US" sz="2200" dirty="0">
                <a:solidFill>
                  <a:srgbClr val="494949"/>
                </a:solidFill>
              </a:rPr>
              <a:t>che in genere è di 2-3 anni. </a:t>
            </a:r>
          </a:p>
          <a:p>
            <a:pPr marL="342900" indent="-342900">
              <a:lnSpc>
                <a:spcPts val="2340"/>
              </a:lnSpc>
              <a:buClr>
                <a:srgbClr val="EC7C69"/>
              </a:buClr>
              <a:buFont typeface="Arial" panose="020B0604020202020204" pitchFamily="34" charset="0"/>
              <a:buChar char="•"/>
            </a:pPr>
            <a:r>
              <a:rPr lang="en-US" sz="2200" b="1" dirty="0">
                <a:solidFill>
                  <a:srgbClr val="494949"/>
                </a:solidFill>
              </a:rPr>
              <a:t> I pod di fascia bassa </a:t>
            </a:r>
            <a:r>
              <a:rPr lang="en-US" sz="2200" dirty="0">
                <a:solidFill>
                  <a:srgbClr val="494949"/>
                </a:solidFill>
              </a:rPr>
              <a:t>possono essere molto essenziali e, come la maggior parte dei prodotti glamping, i camping pod richiedono solitamente servizi igienici separati.</a:t>
            </a:r>
            <a:endParaRPr lang="en-IE" sz="2200" b="1" dirty="0">
              <a:solidFill>
                <a:srgbClr val="494949"/>
              </a:solidFill>
            </a:endParaRPr>
          </a:p>
          <a:p>
            <a:pPr marL="342900" indent="-342900">
              <a:lnSpc>
                <a:spcPts val="2340"/>
              </a:lnSpc>
              <a:buClr>
                <a:srgbClr val="EC7C69"/>
              </a:buClr>
              <a:buFont typeface="Arial" panose="020B0604020202020204" pitchFamily="34" charset="0"/>
              <a:buChar char="•"/>
            </a:pPr>
            <a:endParaRPr lang="en-IE" sz="2200" dirty="0">
              <a:solidFill>
                <a:srgbClr val="494949"/>
              </a:solidFill>
            </a:endParaRPr>
          </a:p>
        </p:txBody>
      </p:sp>
      <p:sp>
        <p:nvSpPr>
          <p:cNvPr id="36" name="TextBox 35">
            <a:extLst>
              <a:ext uri="{FF2B5EF4-FFF2-40B4-BE49-F238E27FC236}">
                <a16:creationId xmlns:a16="http://schemas.microsoft.com/office/drawing/2014/main" id="{671BD274-F96C-3D70-C20D-F80018B8234A}"/>
              </a:ext>
            </a:extLst>
          </p:cNvPr>
          <p:cNvSpPr txBox="1"/>
          <p:nvPr/>
        </p:nvSpPr>
        <p:spPr>
          <a:xfrm>
            <a:off x="1191053" y="5467758"/>
            <a:ext cx="4078341" cy="923330"/>
          </a:xfrm>
          <a:prstGeom prst="rect">
            <a:avLst/>
          </a:prstGeom>
          <a:noFill/>
        </p:spPr>
        <p:txBody>
          <a:bodyPr wrap="square" rtlCol="0">
            <a:spAutoFit/>
          </a:bodyPr>
          <a:lstStyle/>
          <a:p>
            <a:pPr>
              <a:tabLst>
                <a:tab pos="2162175" algn="l"/>
              </a:tabLst>
            </a:pPr>
            <a:r>
              <a:rPr lang="en-US" sz="1800" b="1" dirty="0">
                <a:solidFill>
                  <a:srgbClr val="494949"/>
                </a:solidFill>
              </a:rPr>
              <a:t>Costo unitario tipico </a:t>
            </a:r>
            <a:r>
              <a:rPr lang="en-US" sz="1800" dirty="0">
                <a:solidFill>
                  <a:srgbClr val="494949"/>
                </a:solidFill>
              </a:rPr>
              <a:t>    €6.000-15.000</a:t>
            </a:r>
          </a:p>
          <a:p>
            <a:pPr>
              <a:tabLst>
                <a:tab pos="2162175" algn="l"/>
              </a:tabLst>
            </a:pPr>
            <a:r>
              <a:rPr lang="en-US" sz="1800" b="1" dirty="0">
                <a:solidFill>
                  <a:srgbClr val="494949"/>
                </a:solidFill>
              </a:rPr>
              <a:t>Affitto tipico per notte </a:t>
            </a:r>
            <a:r>
              <a:rPr lang="en-US" sz="1800" dirty="0">
                <a:solidFill>
                  <a:srgbClr val="494949"/>
                </a:solidFill>
              </a:rPr>
              <a:t>    €50-100</a:t>
            </a:r>
            <a:endParaRPr lang="en-IE" sz="1800" dirty="0">
              <a:solidFill>
                <a:srgbClr val="494949"/>
              </a:solidFill>
            </a:endParaRPr>
          </a:p>
          <a:p>
            <a:pPr>
              <a:tabLst>
                <a:tab pos="2162175" algn="l"/>
              </a:tabLst>
            </a:pPr>
            <a:endParaRPr lang="en-IE" sz="1800" dirty="0">
              <a:solidFill>
                <a:srgbClr val="494949"/>
              </a:solidFill>
            </a:endParaRPr>
          </a:p>
        </p:txBody>
      </p:sp>
      <p:grpSp>
        <p:nvGrpSpPr>
          <p:cNvPr id="60" name="Group 59">
            <a:extLst>
              <a:ext uri="{FF2B5EF4-FFF2-40B4-BE49-F238E27FC236}">
                <a16:creationId xmlns:a16="http://schemas.microsoft.com/office/drawing/2014/main" id="{8FFBC606-F30E-EF55-5226-16B91A956462}"/>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59DF8319-7713-2CD2-2759-E5B0329B97AE}"/>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0A20685-E176-A60F-1C72-76D0EF47914F}"/>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AC9F5299-85C0-6D78-13CF-9142C5D1AF7D}"/>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F12D994E-3886-D1AB-1556-3AE0C5916676}"/>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90E2A06-D4B7-AA08-831A-B9F4FF3CDE14}"/>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DC7A4BF-AAB7-D66D-A320-D1540F1BA046}"/>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397815-D4F9-9EFE-7084-58E070206410}"/>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71F6FE6-733D-29DB-C37D-38E2750ADFEB}"/>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8324B71-5CEA-2C38-F995-70EAAC2635E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1513F24-C676-EF2E-1C6B-060F47CB16C0}"/>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64AAA35-5CE7-F3AC-74E9-F11E477A3001}"/>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2E6E3FD-3597-3885-57D0-5C7530DB8268}"/>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88BAA05-AFE8-0097-48D7-EFFE8BA85B7B}"/>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6A244B0-7F27-BE2D-02E5-563076C8F10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FC69CF-0A71-EDC3-7762-579B9D523D2B}"/>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17B41D4-FE9F-5343-C441-08395953E23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363DFC2-61ED-A26B-0EC4-2EB9A9BEBED9}"/>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68D7C090-F2A1-0B27-8FDE-C6569543CC89}"/>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58</a:t>
            </a:fld>
            <a:endParaRPr lang="fr-CA" sz="1200" dirty="0"/>
          </a:p>
        </p:txBody>
      </p:sp>
      <p:pic>
        <p:nvPicPr>
          <p:cNvPr id="5" name="Picture 4">
            <a:extLst>
              <a:ext uri="{FF2B5EF4-FFF2-40B4-BE49-F238E27FC236}">
                <a16:creationId xmlns:a16="http://schemas.microsoft.com/office/drawing/2014/main" id="{7AF2BB54-A9C5-FEC9-D918-704968FD00DF}"/>
              </a:ext>
            </a:extLst>
          </p:cNvPr>
          <p:cNvPicPr>
            <a:picLocks noChangeAspect="1"/>
          </p:cNvPicPr>
          <p:nvPr/>
        </p:nvPicPr>
        <p:blipFill>
          <a:blip r:embed="rId2"/>
          <a:stretch>
            <a:fillRect/>
          </a:stretch>
        </p:blipFill>
        <p:spPr>
          <a:xfrm>
            <a:off x="5595502" y="604269"/>
            <a:ext cx="6146514" cy="5916113"/>
          </a:xfrm>
          <a:prstGeom prst="rect">
            <a:avLst/>
          </a:prstGeom>
        </p:spPr>
      </p:pic>
      <p:sp>
        <p:nvSpPr>
          <p:cNvPr id="9" name="TextBox 8">
            <a:extLst>
              <a:ext uri="{FF2B5EF4-FFF2-40B4-BE49-F238E27FC236}">
                <a16:creationId xmlns:a16="http://schemas.microsoft.com/office/drawing/2014/main" id="{6E5D9D31-1E66-02A2-48B2-746D47B7AFF3}"/>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Informazioni fornite da</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3603586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EF7AB-06A5-999B-4985-488E2501CB63}"/>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D5160D9B-5307-530E-6261-82EDD160B250}"/>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9E5E4AC3-83B4-5304-D301-7D089ED6C07D}"/>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Cupole geodetiche</a:t>
            </a:r>
          </a:p>
          <a:p>
            <a:pPr>
              <a:lnSpc>
                <a:spcPts val="3720"/>
              </a:lnSpc>
            </a:pPr>
            <a:endParaRPr lang="en-IE" sz="3600" dirty="0"/>
          </a:p>
        </p:txBody>
      </p:sp>
      <p:cxnSp>
        <p:nvCxnSpPr>
          <p:cNvPr id="3" name="Straight Connector 2">
            <a:extLst>
              <a:ext uri="{FF2B5EF4-FFF2-40B4-BE49-F238E27FC236}">
                <a16:creationId xmlns:a16="http://schemas.microsoft.com/office/drawing/2014/main" id="{0408B6F4-6EB4-D6CC-D788-8FAA930FB6CE}"/>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0E2C192-AD24-EAB1-280F-21B80FBFF63C}"/>
              </a:ext>
            </a:extLst>
          </p:cNvPr>
          <p:cNvSpPr txBox="1"/>
          <p:nvPr/>
        </p:nvSpPr>
        <p:spPr>
          <a:xfrm>
            <a:off x="605790" y="1404147"/>
            <a:ext cx="4663604" cy="3337517"/>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Strutture semplici da costruire e adatte </a:t>
            </a:r>
            <a:r>
              <a:rPr lang="en-US" sz="2200" b="1" dirty="0">
                <a:solidFill>
                  <a:srgbClr val="494949"/>
                </a:solidFill>
              </a:rPr>
              <a:t>all'uso durante tutto l'anno</a:t>
            </a:r>
            <a:r>
              <a:rPr lang="en-US" sz="2200" dirty="0">
                <a:solidFill>
                  <a:srgbClr val="494949"/>
                </a:solidFill>
              </a:rPr>
              <a:t>, a seconda delle specifiche. </a:t>
            </a:r>
          </a:p>
          <a:p>
            <a:pPr marL="342900" indent="-342900">
              <a:lnSpc>
                <a:spcPts val="2340"/>
              </a:lnSpc>
              <a:buClr>
                <a:srgbClr val="EC7C69"/>
              </a:buClr>
              <a:buFont typeface="Arial" panose="020B0604020202020204" pitchFamily="34" charset="0"/>
              <a:buChar char="•"/>
            </a:pPr>
            <a:r>
              <a:rPr lang="en-US" sz="2200" dirty="0">
                <a:solidFill>
                  <a:srgbClr val="494949"/>
                </a:solidFill>
              </a:rPr>
              <a:t>L'aspetto esterno e </a:t>
            </a:r>
            <a:r>
              <a:rPr lang="en-US" sz="2200" b="1" dirty="0">
                <a:solidFill>
                  <a:srgbClr val="494949"/>
                </a:solidFill>
              </a:rPr>
              <a:t>la dispersione della luce serale possono causare problemi nell'ottenimento del permesso di costruzione</a:t>
            </a:r>
            <a:r>
              <a:rPr lang="en-US" sz="2200" dirty="0">
                <a:solidFill>
                  <a:srgbClr val="494949"/>
                </a:solidFill>
              </a:rPr>
              <a:t>, anche se i produttori stanno iniziando a offrire una varietà di </a:t>
            </a:r>
            <a:r>
              <a:rPr lang="en-US" sz="2200" dirty="0" err="1">
                <a:solidFill>
                  <a:srgbClr val="494949"/>
                </a:solidFill>
              </a:rPr>
              <a:t>colori</a:t>
            </a:r>
            <a:r>
              <a:rPr lang="en-US" sz="2200" dirty="0">
                <a:solidFill>
                  <a:srgbClr val="494949"/>
                </a:solidFill>
              </a:rPr>
              <a:t> esterni più tenui. </a:t>
            </a:r>
          </a:p>
          <a:p>
            <a:pPr marL="342900" indent="-342900">
              <a:lnSpc>
                <a:spcPts val="2340"/>
              </a:lnSpc>
              <a:buClr>
                <a:srgbClr val="EC7C69"/>
              </a:buClr>
              <a:buFont typeface="Arial" panose="020B0604020202020204" pitchFamily="34" charset="0"/>
              <a:buChar char="•"/>
            </a:pPr>
            <a:r>
              <a:rPr lang="en-US" sz="2200" b="1" dirty="0">
                <a:solidFill>
                  <a:srgbClr val="494949"/>
                </a:solidFill>
              </a:rPr>
              <a:t>Buon ritorno sull'investimento </a:t>
            </a:r>
            <a:r>
              <a:rPr lang="en-US" sz="2200" dirty="0">
                <a:solidFill>
                  <a:srgbClr val="494949"/>
                </a:solidFill>
              </a:rPr>
              <a:t>nella giusta posizione. Ideale per vacanze estive all'insegna dell'osservazione delle stelle.</a:t>
            </a:r>
            <a:endParaRPr lang="en-IE" sz="2200" b="1" dirty="0">
              <a:solidFill>
                <a:srgbClr val="494949"/>
              </a:solidFill>
            </a:endParaRPr>
          </a:p>
        </p:txBody>
      </p:sp>
      <p:sp>
        <p:nvSpPr>
          <p:cNvPr id="36" name="TextBox 35">
            <a:extLst>
              <a:ext uri="{FF2B5EF4-FFF2-40B4-BE49-F238E27FC236}">
                <a16:creationId xmlns:a16="http://schemas.microsoft.com/office/drawing/2014/main" id="{0BA8A049-C935-6A3A-455E-A1111E5675CC}"/>
              </a:ext>
            </a:extLst>
          </p:cNvPr>
          <p:cNvSpPr txBox="1"/>
          <p:nvPr/>
        </p:nvSpPr>
        <p:spPr>
          <a:xfrm>
            <a:off x="1191053" y="5467758"/>
            <a:ext cx="4078341" cy="646331"/>
          </a:xfrm>
          <a:prstGeom prst="rect">
            <a:avLst/>
          </a:prstGeom>
          <a:noFill/>
        </p:spPr>
        <p:txBody>
          <a:bodyPr wrap="square" rtlCol="0">
            <a:spAutoFit/>
          </a:bodyPr>
          <a:lstStyle/>
          <a:p>
            <a:pPr>
              <a:tabLst>
                <a:tab pos="2265363" algn="l"/>
              </a:tabLst>
            </a:pPr>
            <a:r>
              <a:rPr lang="en-US" sz="1800" b="1" dirty="0">
                <a:solidFill>
                  <a:srgbClr val="494949"/>
                </a:solidFill>
              </a:rPr>
              <a:t>Costo unitario tipico </a:t>
            </a:r>
            <a:r>
              <a:rPr lang="en-US" sz="1800" dirty="0">
                <a:solidFill>
                  <a:srgbClr val="494949"/>
                </a:solidFill>
              </a:rPr>
              <a:t>    €6.000-15.000</a:t>
            </a:r>
          </a:p>
          <a:p>
            <a:pPr>
              <a:tabLst>
                <a:tab pos="2265363" algn="l"/>
              </a:tabLst>
            </a:pPr>
            <a:r>
              <a:rPr lang="en-US" sz="1800" b="1" dirty="0">
                <a:solidFill>
                  <a:srgbClr val="494949"/>
                </a:solidFill>
              </a:rPr>
              <a:t>Affitto tipico per notte </a:t>
            </a:r>
            <a:r>
              <a:rPr lang="en-US" sz="1800" dirty="0">
                <a:solidFill>
                  <a:srgbClr val="494949"/>
                </a:solidFill>
              </a:rPr>
              <a:t>    95-150 €</a:t>
            </a:r>
            <a:endParaRPr lang="en-IE" sz="1800" dirty="0">
              <a:solidFill>
                <a:srgbClr val="494949"/>
              </a:solidFill>
            </a:endParaRPr>
          </a:p>
        </p:txBody>
      </p:sp>
      <p:grpSp>
        <p:nvGrpSpPr>
          <p:cNvPr id="60" name="Group 59">
            <a:extLst>
              <a:ext uri="{FF2B5EF4-FFF2-40B4-BE49-F238E27FC236}">
                <a16:creationId xmlns:a16="http://schemas.microsoft.com/office/drawing/2014/main" id="{A221AB4B-48D1-ED6D-EC95-47AF074A54AD}"/>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92AAA8A3-BEF5-764D-647E-0AC3709A19E2}"/>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6297EE-BF48-C204-FAC6-992FBCF95116}"/>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8DC750B2-672A-8D99-7E7A-5746BB69C14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7C5AA441-21DA-9AA4-DEAC-61801AFA47B9}"/>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53170BE-0DBA-DA67-6425-399210334C96}"/>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9F62A2D-016D-375E-0E7A-59326F721C45}"/>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914D56E-D35B-CAE7-9490-AA5187E68CDD}"/>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51E386-FA46-74C9-7C0F-B324F20D799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BC02511-2AB8-9DDB-9C05-422315C52D90}"/>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BA30F3F9-70CD-2B93-3E2E-CA5F9036B0E6}"/>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6A1B24-A951-A37E-CEAE-1ED1666DB1A6}"/>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FC8B52C-451E-A2EF-E1EC-83E1C5E33725}"/>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029E061-861E-8BEE-D109-340E82A5AD9A}"/>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9A11273-D392-7D71-F0F5-6E01766D40A7}"/>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26BC8F8-D10F-9EC8-9AAC-4D34571B1B8B}"/>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659E89D-2A0D-A225-3DDA-DA05529BDB9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B3DCFBF-020C-5BFB-B314-A4E34E49CDA8}"/>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A76E8779-83F1-7FC0-1D96-B17A93806AAC}"/>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59</a:t>
            </a:fld>
            <a:endParaRPr lang="fr-CA" sz="1200" dirty="0"/>
          </a:p>
        </p:txBody>
      </p:sp>
      <p:pic>
        <p:nvPicPr>
          <p:cNvPr id="6" name="Picture 5">
            <a:extLst>
              <a:ext uri="{FF2B5EF4-FFF2-40B4-BE49-F238E27FC236}">
                <a16:creationId xmlns:a16="http://schemas.microsoft.com/office/drawing/2014/main" id="{EAB2F640-EA67-B2CF-7301-1FA6BF967D5D}"/>
              </a:ext>
            </a:extLst>
          </p:cNvPr>
          <p:cNvPicPr>
            <a:picLocks noChangeAspect="1"/>
          </p:cNvPicPr>
          <p:nvPr/>
        </p:nvPicPr>
        <p:blipFill rotWithShape="1">
          <a:blip r:embed="rId2"/>
          <a:srcRect l="3032" r="3032"/>
          <a:stretch/>
        </p:blipFill>
        <p:spPr>
          <a:xfrm>
            <a:off x="5422629" y="550653"/>
            <a:ext cx="6294428" cy="5939503"/>
          </a:xfrm>
          <a:prstGeom prst="rect">
            <a:avLst/>
          </a:prstGeom>
        </p:spPr>
      </p:pic>
      <p:sp>
        <p:nvSpPr>
          <p:cNvPr id="8" name="TextBox 7">
            <a:extLst>
              <a:ext uri="{FF2B5EF4-FFF2-40B4-BE49-F238E27FC236}">
                <a16:creationId xmlns:a16="http://schemas.microsoft.com/office/drawing/2014/main" id="{9E80B675-0B2C-B5A7-E170-2375E4333B68}"/>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Informazioni fornite da</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75126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D856-8562-9180-CFF5-44B87F1DB739}"/>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D4A7F916-7D85-CB90-C270-0D8360BE417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6</a:t>
            </a:fld>
            <a:endParaRPr lang="fr-CA" sz="1200" dirty="0"/>
          </a:p>
        </p:txBody>
      </p:sp>
      <p:sp>
        <p:nvSpPr>
          <p:cNvPr id="8" name="Text Placeholder 1">
            <a:extLst>
              <a:ext uri="{FF2B5EF4-FFF2-40B4-BE49-F238E27FC236}">
                <a16:creationId xmlns:a16="http://schemas.microsoft.com/office/drawing/2014/main" id="{A21192D3-1A5A-CD5C-3FF4-420E373DC2A6}"/>
              </a:ext>
            </a:extLst>
          </p:cNvPr>
          <p:cNvSpPr txBox="1">
            <a:spLocks/>
          </p:cNvSpPr>
          <p:nvPr/>
        </p:nvSpPr>
        <p:spPr>
          <a:xfrm>
            <a:off x="1779517" y="2227953"/>
            <a:ext cx="5042623" cy="291972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Inizia con intelligenza: budget, dimensioni e modelli di business: </a:t>
            </a:r>
          </a:p>
          <a:p>
            <a:pPr>
              <a:lnSpc>
                <a:spcPts val="2480"/>
              </a:lnSpc>
            </a:pPr>
            <a:endParaRPr lang="en-GB" sz="2400" b="1" dirty="0"/>
          </a:p>
          <a:p>
            <a:pPr>
              <a:lnSpc>
                <a:spcPts val="2380"/>
              </a:lnSpc>
            </a:pPr>
            <a:r>
              <a:rPr lang="en-IE" sz="2400" dirty="0"/>
              <a:t>Decidi e definisci i tuoi limiti finanziari, la fase di avvio e come opererai per rimanere finanziariamente sostenibile. </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7E4A5FFB-F1AE-8DCC-617E-B24923B96D72}"/>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7B9DE442-6BDC-7219-2030-3083F3B2140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B276689D-D11A-423B-3718-B9E8AD50F55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8000ED58-601B-4D6B-EAF0-5973C5F2EA65}"/>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BD85B54C-1898-47DC-6E34-D9752BC286DD}"/>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2BBF039A-F6CF-BF7E-3220-129A16B0A081}"/>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E84D4388-288D-EE6D-2E11-9CA738887BE4}"/>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3200" b="1" dirty="0"/>
              <a:t>Modulo 6 (Parte 1): </a:t>
            </a:r>
            <a:r>
              <a:rPr lang="en-US" sz="3200" dirty="0"/>
              <a:t> Aree di apprendimento chiave</a:t>
            </a:r>
          </a:p>
        </p:txBody>
      </p:sp>
    </p:spTree>
    <p:extLst>
      <p:ext uri="{BB962C8B-B14F-4D97-AF65-F5344CB8AC3E}">
        <p14:creationId xmlns:p14="http://schemas.microsoft.com/office/powerpoint/2010/main" val="3976931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93F6-D301-D26F-9AEB-753B6464123E}"/>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B0624F46-17FC-DFBE-D56B-6EF6D57EEE2D}"/>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440F56AE-D4DD-F874-E125-460B6F88532A}"/>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Case sugli alberi</a:t>
            </a:r>
          </a:p>
          <a:p>
            <a:pPr>
              <a:lnSpc>
                <a:spcPts val="3720"/>
              </a:lnSpc>
            </a:pPr>
            <a:endParaRPr lang="en-IE" sz="3600" dirty="0"/>
          </a:p>
        </p:txBody>
      </p:sp>
      <p:cxnSp>
        <p:nvCxnSpPr>
          <p:cNvPr id="3" name="Straight Connector 2">
            <a:extLst>
              <a:ext uri="{FF2B5EF4-FFF2-40B4-BE49-F238E27FC236}">
                <a16:creationId xmlns:a16="http://schemas.microsoft.com/office/drawing/2014/main" id="{AFE125A1-413D-C3D5-238A-1D522F982EAB}"/>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C4F0D2-8888-A428-A38A-E42EFE2CB2EF}"/>
              </a:ext>
            </a:extLst>
          </p:cNvPr>
          <p:cNvSpPr txBox="1"/>
          <p:nvPr/>
        </p:nvSpPr>
        <p:spPr>
          <a:xfrm>
            <a:off x="605790" y="1404147"/>
            <a:ext cx="4341896" cy="274761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Le case sull'albero consentono di realizzare progetti fantasiosi e innovativi che possono essere utilizzati </a:t>
            </a:r>
            <a:r>
              <a:rPr lang="en-US" sz="2200" b="1" dirty="0">
                <a:solidFill>
                  <a:srgbClr val="494949"/>
                </a:solidFill>
              </a:rPr>
              <a:t>tutto l'anno. </a:t>
            </a:r>
          </a:p>
          <a:p>
            <a:pPr marL="342900" indent="-342900">
              <a:lnSpc>
                <a:spcPts val="2340"/>
              </a:lnSpc>
              <a:buClr>
                <a:srgbClr val="EC7C69"/>
              </a:buClr>
              <a:buFont typeface="Arial" panose="020B0604020202020204" pitchFamily="34" charset="0"/>
              <a:buChar char="•"/>
            </a:pPr>
            <a:r>
              <a:rPr lang="en-US" sz="2200" b="1" dirty="0">
                <a:solidFill>
                  <a:srgbClr val="494949"/>
                </a:solidFill>
              </a:rPr>
              <a:t>L'occupazione media </a:t>
            </a:r>
            <a:r>
              <a:rPr lang="en-US" sz="2200" dirty="0">
                <a:solidFill>
                  <a:srgbClr val="494949"/>
                </a:solidFill>
              </a:rPr>
              <a:t>e le tariffe notturne sono entrambe elevate per i design unici. </a:t>
            </a:r>
          </a:p>
          <a:p>
            <a:pPr marL="342900" indent="-342900">
              <a:lnSpc>
                <a:spcPts val="2340"/>
              </a:lnSpc>
              <a:buClr>
                <a:srgbClr val="EC7C69"/>
              </a:buClr>
              <a:buFont typeface="Arial" panose="020B0604020202020204" pitchFamily="34" charset="0"/>
              <a:buChar char="•"/>
            </a:pPr>
            <a:r>
              <a:rPr lang="en-US" sz="2200" dirty="0">
                <a:solidFill>
                  <a:srgbClr val="494949"/>
                </a:solidFill>
              </a:rPr>
              <a:t>Molto </a:t>
            </a:r>
            <a:r>
              <a:rPr lang="en-US" sz="2200" b="1" dirty="0">
                <a:solidFill>
                  <a:srgbClr val="494949"/>
                </a:solidFill>
              </a:rPr>
              <a:t>popolari tra le coppie </a:t>
            </a:r>
            <a:r>
              <a:rPr lang="en-US" sz="2200" dirty="0">
                <a:solidFill>
                  <a:srgbClr val="494949"/>
                </a:solidFill>
              </a:rPr>
              <a:t>alla ricerca di un'esperienza romantica e pittoresca.</a:t>
            </a:r>
            <a:endParaRPr lang="en-IE" sz="2200" b="1" dirty="0">
              <a:solidFill>
                <a:srgbClr val="494949"/>
              </a:solidFill>
            </a:endParaRPr>
          </a:p>
        </p:txBody>
      </p:sp>
      <p:sp>
        <p:nvSpPr>
          <p:cNvPr id="36" name="TextBox 35">
            <a:extLst>
              <a:ext uri="{FF2B5EF4-FFF2-40B4-BE49-F238E27FC236}">
                <a16:creationId xmlns:a16="http://schemas.microsoft.com/office/drawing/2014/main" id="{34C8AF94-F544-88ED-2A0B-C68A19341D14}"/>
              </a:ext>
            </a:extLst>
          </p:cNvPr>
          <p:cNvSpPr txBox="1"/>
          <p:nvPr/>
        </p:nvSpPr>
        <p:spPr>
          <a:xfrm>
            <a:off x="1191053" y="5467758"/>
            <a:ext cx="4231576" cy="646331"/>
          </a:xfrm>
          <a:prstGeom prst="rect">
            <a:avLst/>
          </a:prstGeom>
          <a:noFill/>
        </p:spPr>
        <p:txBody>
          <a:bodyPr wrap="square" rtlCol="0">
            <a:spAutoFit/>
          </a:bodyPr>
          <a:lstStyle/>
          <a:p>
            <a:pPr>
              <a:tabLst>
                <a:tab pos="2298700" algn="l"/>
              </a:tabLst>
            </a:pPr>
            <a:r>
              <a:rPr lang="en-US" sz="1800" b="1" dirty="0">
                <a:solidFill>
                  <a:srgbClr val="494949"/>
                </a:solidFill>
              </a:rPr>
              <a:t>Costo tipico dell'unità </a:t>
            </a:r>
            <a:r>
              <a:rPr lang="en-US" sz="1800" dirty="0">
                <a:solidFill>
                  <a:srgbClr val="494949"/>
                </a:solidFill>
              </a:rPr>
              <a:t>    €50.000-120.000</a:t>
            </a:r>
          </a:p>
          <a:p>
            <a:pPr>
              <a:tabLst>
                <a:tab pos="2298700" algn="l"/>
              </a:tabLst>
            </a:pPr>
            <a:r>
              <a:rPr lang="en-US" sz="1800" b="1" dirty="0">
                <a:solidFill>
                  <a:srgbClr val="494949"/>
                </a:solidFill>
              </a:rPr>
              <a:t>Affitto tipico a notte </a:t>
            </a:r>
            <a:r>
              <a:rPr lang="en-US" sz="1800" dirty="0">
                <a:solidFill>
                  <a:srgbClr val="494949"/>
                </a:solidFill>
              </a:rPr>
              <a:t>    €125-250</a:t>
            </a:r>
            <a:endParaRPr lang="en-IE" sz="1800" dirty="0">
              <a:solidFill>
                <a:srgbClr val="494949"/>
              </a:solidFill>
            </a:endParaRPr>
          </a:p>
        </p:txBody>
      </p:sp>
      <p:grpSp>
        <p:nvGrpSpPr>
          <p:cNvPr id="60" name="Group 59">
            <a:extLst>
              <a:ext uri="{FF2B5EF4-FFF2-40B4-BE49-F238E27FC236}">
                <a16:creationId xmlns:a16="http://schemas.microsoft.com/office/drawing/2014/main" id="{CA436BAD-2A83-14D1-CE36-5DE976D830FB}"/>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DA6D0A2F-46EA-AC5D-0321-5D8CB8C8A933}"/>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4B60A3A-A93F-B9A4-1F33-C5E065286328}"/>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7778FF5F-AF57-6E3E-4769-8FC356222255}"/>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0EB4A371-9DDA-891D-C161-291E043CB0FA}"/>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DD797B8-1454-8772-A10F-7142541D8871}"/>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56AF62C-6751-2DB1-9672-7E927A7EC84D}"/>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A3B2C8D-3C69-9842-6E39-98EDB8A81543}"/>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9AA2CC9-A3E4-41C7-4D2F-818E392AEC06}"/>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2BA30C7-35EA-891B-EB6C-6B88FD070BBD}"/>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CEDB0DE-600C-5FFC-CD26-3A6B717102FA}"/>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A14CDA1-BF32-D4E0-9DB2-7531477FF436}"/>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E4283541-18CF-71CF-8F09-1DD3FDAAB114}"/>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DAC889-F876-F58A-8253-5E2CA89EBB0D}"/>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5012D4F-E6B2-C9E0-4D9A-0A9207345F7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E4F24073-2742-1CDF-799C-D25E2935B855}"/>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ADBD9150-5FA2-0AC0-2EA1-8D3185C30A4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66DC2412-ABE6-8905-1B2B-00A7747A44DE}"/>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8940E1EE-156A-3676-2EB9-BF5C6A0B36CB}"/>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60</a:t>
            </a:fld>
            <a:endParaRPr lang="fr-CA" sz="1200" dirty="0"/>
          </a:p>
        </p:txBody>
      </p:sp>
      <p:pic>
        <p:nvPicPr>
          <p:cNvPr id="9" name="Picture 8">
            <a:extLst>
              <a:ext uri="{FF2B5EF4-FFF2-40B4-BE49-F238E27FC236}">
                <a16:creationId xmlns:a16="http://schemas.microsoft.com/office/drawing/2014/main" id="{AA109F05-2D11-D6A6-49EA-8764AA2393F3}"/>
              </a:ext>
            </a:extLst>
          </p:cNvPr>
          <p:cNvPicPr>
            <a:picLocks noChangeAspect="1"/>
          </p:cNvPicPr>
          <p:nvPr/>
        </p:nvPicPr>
        <p:blipFill rotWithShape="1">
          <a:blip r:embed="rId2"/>
          <a:srcRect t="1356" b="1356"/>
          <a:stretch/>
        </p:blipFill>
        <p:spPr>
          <a:xfrm>
            <a:off x="5441006" y="586611"/>
            <a:ext cx="6272862" cy="5903546"/>
          </a:xfrm>
          <a:prstGeom prst="rect">
            <a:avLst/>
          </a:prstGeom>
        </p:spPr>
      </p:pic>
      <p:sp>
        <p:nvSpPr>
          <p:cNvPr id="10" name="TextBox 9">
            <a:extLst>
              <a:ext uri="{FF2B5EF4-FFF2-40B4-BE49-F238E27FC236}">
                <a16:creationId xmlns:a16="http://schemas.microsoft.com/office/drawing/2014/main" id="{28A199F2-5D4D-1BE4-6CE1-03EF86C4B078}"/>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Informazioni fornite da</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546381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5306-F23B-43B8-5D4F-0263955777D1}"/>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1523E179-7D1A-22D5-CB9E-8C648E829EDC}"/>
              </a:ext>
            </a:extLst>
          </p:cNvPr>
          <p:cNvSpPr/>
          <p:nvPr/>
        </p:nvSpPr>
        <p:spPr>
          <a:xfrm rot="5400000">
            <a:off x="2431599" y="3757308"/>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B6455309-B732-7EF6-AB1F-CED7AF3ED4E4}"/>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Lodge</a:t>
            </a:r>
          </a:p>
        </p:txBody>
      </p:sp>
      <p:cxnSp>
        <p:nvCxnSpPr>
          <p:cNvPr id="3" name="Straight Connector 2">
            <a:extLst>
              <a:ext uri="{FF2B5EF4-FFF2-40B4-BE49-F238E27FC236}">
                <a16:creationId xmlns:a16="http://schemas.microsoft.com/office/drawing/2014/main" id="{CD0C1EEC-E9ED-F001-2311-F1E471CAD38A}"/>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948DD1-C208-071F-C083-FA5E5513E8E3}"/>
              </a:ext>
            </a:extLst>
          </p:cNvPr>
          <p:cNvSpPr txBox="1"/>
          <p:nvPr/>
        </p:nvSpPr>
        <p:spPr>
          <a:xfrm>
            <a:off x="605790" y="1404147"/>
            <a:ext cx="434189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I lodge sono </a:t>
            </a:r>
            <a:r>
              <a:rPr lang="en-US" sz="2200" b="1" dirty="0">
                <a:solidFill>
                  <a:srgbClr val="494949"/>
                </a:solidFill>
              </a:rPr>
              <a:t>molto diffusi nei villaggi turistici di alta qualità </a:t>
            </a:r>
            <a:r>
              <a:rPr lang="en-US" sz="2200" dirty="0">
                <a:solidFill>
                  <a:srgbClr val="494949"/>
                </a:solidFill>
              </a:rPr>
              <a:t>(esistenti e nuovi) e vengono consegnati sul posto già costruiti e completamente arredati. </a:t>
            </a:r>
          </a:p>
          <a:p>
            <a:pPr marL="342900" indent="-342900">
              <a:lnSpc>
                <a:spcPts val="2340"/>
              </a:lnSpc>
              <a:buClr>
                <a:srgbClr val="EC7C69"/>
              </a:buClr>
              <a:buFont typeface="Arial" panose="020B0604020202020204" pitchFamily="34" charset="0"/>
              <a:buChar char="•"/>
            </a:pPr>
            <a:r>
              <a:rPr lang="en-US" sz="2200" dirty="0">
                <a:solidFill>
                  <a:srgbClr val="494949"/>
                </a:solidFill>
              </a:rPr>
              <a:t>In genere possono </a:t>
            </a:r>
            <a:r>
              <a:rPr lang="en-US" sz="2200" b="1" dirty="0">
                <a:solidFill>
                  <a:srgbClr val="494949"/>
                </a:solidFill>
              </a:rPr>
              <a:t>ospitare da 4 a 6 persone </a:t>
            </a:r>
            <a:r>
              <a:rPr lang="en-US" sz="2200" dirty="0">
                <a:solidFill>
                  <a:srgbClr val="494949"/>
                </a:solidFill>
              </a:rPr>
              <a:t>e soddisfano la definizione legale di "roulotte". </a:t>
            </a:r>
          </a:p>
          <a:p>
            <a:pPr marL="342900" indent="-342900">
              <a:lnSpc>
                <a:spcPts val="2340"/>
              </a:lnSpc>
              <a:buClr>
                <a:srgbClr val="EC7C69"/>
              </a:buClr>
              <a:buFont typeface="Arial" panose="020B0604020202020204" pitchFamily="34" charset="0"/>
              <a:buChar char="•"/>
            </a:pPr>
            <a:r>
              <a:rPr lang="en-US" sz="2200" dirty="0">
                <a:solidFill>
                  <a:srgbClr val="494949"/>
                </a:solidFill>
              </a:rPr>
              <a:t>Nella giusta posizione possono garantire </a:t>
            </a:r>
            <a:r>
              <a:rPr lang="en-US" sz="2200" b="1" dirty="0">
                <a:solidFill>
                  <a:srgbClr val="494949"/>
                </a:solidFill>
              </a:rPr>
              <a:t>un ROI molto elevato.</a:t>
            </a:r>
            <a:r>
              <a:rPr lang="en-US" sz="2200" dirty="0">
                <a:solidFill>
                  <a:srgbClr val="494949"/>
                </a:solidFill>
              </a:rPr>
              <a:t> </a:t>
            </a:r>
          </a:p>
          <a:p>
            <a:pPr marL="342900" indent="-342900">
              <a:lnSpc>
                <a:spcPts val="2340"/>
              </a:lnSpc>
              <a:buClr>
                <a:srgbClr val="EC7C69"/>
              </a:buClr>
              <a:buFont typeface="Arial" panose="020B0604020202020204" pitchFamily="34" charset="0"/>
              <a:buChar char="•"/>
            </a:pPr>
            <a:r>
              <a:rPr lang="en-US" sz="2200" dirty="0">
                <a:solidFill>
                  <a:srgbClr val="494949"/>
                </a:solidFill>
              </a:rPr>
              <a:t>I lodge sono generalmente venduti con contratti </a:t>
            </a:r>
            <a:r>
              <a:rPr lang="en-US" sz="2200" dirty="0" err="1">
                <a:solidFill>
                  <a:srgbClr val="494949"/>
                </a:solidFill>
              </a:rPr>
              <a:t>di licenza</a:t>
            </a:r>
            <a:r>
              <a:rPr lang="en-US" sz="2200" dirty="0">
                <a:solidFill>
                  <a:srgbClr val="494949"/>
                </a:solidFill>
              </a:rPr>
              <a:t> di 25 anni, consentendo così la riqualificazione e ulteriori vendite future.</a:t>
            </a:r>
            <a:endParaRPr lang="en-IE" sz="2200" b="1" dirty="0">
              <a:solidFill>
                <a:srgbClr val="494949"/>
              </a:solidFill>
            </a:endParaRPr>
          </a:p>
        </p:txBody>
      </p:sp>
      <p:sp>
        <p:nvSpPr>
          <p:cNvPr id="36" name="TextBox 35">
            <a:extLst>
              <a:ext uri="{FF2B5EF4-FFF2-40B4-BE49-F238E27FC236}">
                <a16:creationId xmlns:a16="http://schemas.microsoft.com/office/drawing/2014/main" id="{44BA917D-9B39-10E3-0D6A-D6DD31216718}"/>
              </a:ext>
            </a:extLst>
          </p:cNvPr>
          <p:cNvSpPr txBox="1"/>
          <p:nvPr/>
        </p:nvSpPr>
        <p:spPr>
          <a:xfrm>
            <a:off x="1191053" y="5707602"/>
            <a:ext cx="4231576" cy="646331"/>
          </a:xfrm>
          <a:prstGeom prst="rect">
            <a:avLst/>
          </a:prstGeom>
          <a:noFill/>
        </p:spPr>
        <p:txBody>
          <a:bodyPr wrap="square" rtlCol="0">
            <a:spAutoFit/>
          </a:bodyPr>
          <a:lstStyle/>
          <a:p>
            <a:pPr>
              <a:tabLst>
                <a:tab pos="2222500" algn="l"/>
              </a:tabLst>
            </a:pPr>
            <a:r>
              <a:rPr lang="en-US" sz="1800" b="1" dirty="0">
                <a:solidFill>
                  <a:srgbClr val="494949"/>
                </a:solidFill>
              </a:rPr>
              <a:t>Costo unitario tipico </a:t>
            </a:r>
            <a:r>
              <a:rPr lang="en-US" sz="1800" dirty="0">
                <a:solidFill>
                  <a:srgbClr val="494949"/>
                </a:solidFill>
              </a:rPr>
              <a:t>    €60.000-120.000</a:t>
            </a:r>
          </a:p>
          <a:p>
            <a:pPr>
              <a:tabLst>
                <a:tab pos="2222500" algn="l"/>
              </a:tabLst>
            </a:pPr>
            <a:r>
              <a:rPr lang="en-US" sz="1800" b="1" dirty="0">
                <a:solidFill>
                  <a:srgbClr val="494949"/>
                </a:solidFill>
              </a:rPr>
              <a:t>Affitto tipico per notte </a:t>
            </a:r>
            <a:r>
              <a:rPr lang="en-US" sz="1800" dirty="0">
                <a:solidFill>
                  <a:srgbClr val="494949"/>
                </a:solidFill>
              </a:rPr>
              <a:t>    €200-450</a:t>
            </a:r>
            <a:endParaRPr lang="en-IE" sz="1800" dirty="0">
              <a:solidFill>
                <a:srgbClr val="494949"/>
              </a:solidFill>
            </a:endParaRPr>
          </a:p>
        </p:txBody>
      </p:sp>
      <p:grpSp>
        <p:nvGrpSpPr>
          <p:cNvPr id="60" name="Group 59">
            <a:extLst>
              <a:ext uri="{FF2B5EF4-FFF2-40B4-BE49-F238E27FC236}">
                <a16:creationId xmlns:a16="http://schemas.microsoft.com/office/drawing/2014/main" id="{031BF39B-2577-0D1A-B56F-4A3130159035}"/>
              </a:ext>
            </a:extLst>
          </p:cNvPr>
          <p:cNvGrpSpPr/>
          <p:nvPr/>
        </p:nvGrpSpPr>
        <p:grpSpPr>
          <a:xfrm>
            <a:off x="245827" y="5615905"/>
            <a:ext cx="790813" cy="789906"/>
            <a:chOff x="4979483" y="3025351"/>
            <a:chExt cx="347616" cy="347217"/>
          </a:xfrm>
        </p:grpSpPr>
        <p:sp>
          <p:nvSpPr>
            <p:cNvPr id="61" name="Freeform 60">
              <a:extLst>
                <a:ext uri="{FF2B5EF4-FFF2-40B4-BE49-F238E27FC236}">
                  <a16:creationId xmlns:a16="http://schemas.microsoft.com/office/drawing/2014/main" id="{C76E78E0-695F-F8FF-D341-0185FED40B4C}"/>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02B39C8-61D6-4479-4B21-39FB48F65155}"/>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E39B6FAD-29B3-2A6F-75A5-80160D080C0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EBF351B4-16B4-3734-010B-3819966A3FD7}"/>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EC3D50F-83FB-D9E9-61AC-3A71D11621F7}"/>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F71459A-922F-A188-953E-1CF6C9730614}"/>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A603BE2-E03E-4B4D-8E93-F2113501F007}"/>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1548FD0-4C55-02F2-BD4B-AC1FC1B02AE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D9256313-9FEA-B62A-AA85-AE46B801617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68464B4A-B01A-0B76-1679-6FDF708BCC3A}"/>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0D23497-86B2-3DBB-E1FD-4A59D8E4A8FD}"/>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4B5516B0-46F7-64DC-30CC-2CDECA79ED52}"/>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3BFC26B1-C1A7-97C7-7CDC-49EE62EAFF3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FA4EE2A-D880-67A2-A30D-7FFCDE298B4B}"/>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B48731F-CD56-AFB0-7CB9-C44003498B2F}"/>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18A1C8F-5BB8-90D6-4A78-DB4B5D6C1E5F}"/>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471D9F0-3DF4-68D4-5173-503E3344CCEC}"/>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160ED4F2-078A-5E1F-BCF4-C8F0CFBCF56A}"/>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61</a:t>
            </a:fld>
            <a:endParaRPr lang="fr-CA" sz="1200" dirty="0"/>
          </a:p>
        </p:txBody>
      </p:sp>
      <p:pic>
        <p:nvPicPr>
          <p:cNvPr id="5" name="Picture 4">
            <a:extLst>
              <a:ext uri="{FF2B5EF4-FFF2-40B4-BE49-F238E27FC236}">
                <a16:creationId xmlns:a16="http://schemas.microsoft.com/office/drawing/2014/main" id="{44FE48E9-0993-1209-C421-7263EC236452}"/>
              </a:ext>
            </a:extLst>
          </p:cNvPr>
          <p:cNvPicPr>
            <a:picLocks noChangeAspect="1"/>
          </p:cNvPicPr>
          <p:nvPr/>
        </p:nvPicPr>
        <p:blipFill rotWithShape="1">
          <a:blip r:embed="rId2"/>
          <a:srcRect l="4051" r="4051"/>
          <a:stretch/>
        </p:blipFill>
        <p:spPr>
          <a:xfrm>
            <a:off x="5438389" y="586611"/>
            <a:ext cx="6275480" cy="5903546"/>
          </a:xfrm>
          <a:prstGeom prst="rect">
            <a:avLst/>
          </a:prstGeom>
        </p:spPr>
      </p:pic>
      <p:sp>
        <p:nvSpPr>
          <p:cNvPr id="6" name="TextBox 5">
            <a:extLst>
              <a:ext uri="{FF2B5EF4-FFF2-40B4-BE49-F238E27FC236}">
                <a16:creationId xmlns:a16="http://schemas.microsoft.com/office/drawing/2014/main" id="{13129044-8BA5-4D45-E19F-918D25BC5D0B}"/>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Informazioni fornite da</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13502007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FDD26-0746-6F07-541C-75C98E398608}"/>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7389A04A-828C-E4B4-1155-8802A0E393ED}"/>
              </a:ext>
            </a:extLst>
          </p:cNvPr>
          <p:cNvSpPr/>
          <p:nvPr/>
        </p:nvSpPr>
        <p:spPr>
          <a:xfrm rot="5400000">
            <a:off x="2431599" y="3757308"/>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AB03293C-E9B2-F45A-FFC7-7F45F63A37C0}"/>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Cottage modulari</a:t>
            </a:r>
          </a:p>
          <a:p>
            <a:pPr>
              <a:lnSpc>
                <a:spcPts val="3720"/>
              </a:lnSpc>
            </a:pPr>
            <a:endParaRPr lang="en-IE" sz="3600" dirty="0"/>
          </a:p>
        </p:txBody>
      </p:sp>
      <p:cxnSp>
        <p:nvCxnSpPr>
          <p:cNvPr id="3" name="Straight Connector 2">
            <a:extLst>
              <a:ext uri="{FF2B5EF4-FFF2-40B4-BE49-F238E27FC236}">
                <a16:creationId xmlns:a16="http://schemas.microsoft.com/office/drawing/2014/main" id="{60EA7362-C900-8DC4-074D-10A33A506BBB}"/>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BDA156-9217-C970-A906-BEA5035C02F4}"/>
              </a:ext>
            </a:extLst>
          </p:cNvPr>
          <p:cNvSpPr txBox="1"/>
          <p:nvPr/>
        </p:nvSpPr>
        <p:spPr>
          <a:xfrm>
            <a:off x="605790" y="1404147"/>
            <a:ext cx="4341896" cy="3927422"/>
          </a:xfrm>
          <a:prstGeom prst="rect">
            <a:avLst/>
          </a:prstGeom>
          <a:noFill/>
        </p:spPr>
        <p:txBody>
          <a:bodyPr wrap="square">
            <a:spAutoFit/>
          </a:bodyPr>
          <a:lstStyle/>
          <a:p>
            <a:pPr marL="342900" indent="-342900">
              <a:lnSpc>
                <a:spcPts val="2340"/>
              </a:lnSpc>
              <a:buFont typeface="Arial" panose="020B0604020202020204" pitchFamily="34" charset="0"/>
              <a:buChar char="•"/>
            </a:pPr>
            <a:r>
              <a:rPr lang="en-US" sz="2200" dirty="0">
                <a:solidFill>
                  <a:srgbClr val="494949"/>
                </a:solidFill>
              </a:rPr>
              <a:t>Gli alloggi modulari per le vacanze (e anche le abitazioni modulari) stanno registrando un aumento della domanda grazie alla rapidità del processo di costruzione in loco e alla progettazione e realizzazione in fabbrica. </a:t>
            </a:r>
          </a:p>
          <a:p>
            <a:pPr marL="342900" indent="-342900">
              <a:lnSpc>
                <a:spcPts val="2340"/>
              </a:lnSpc>
              <a:buFont typeface="Arial" panose="020B0604020202020204" pitchFamily="34" charset="0"/>
              <a:buChar char="•"/>
            </a:pPr>
            <a:r>
              <a:rPr lang="en-US" sz="2200" b="1" dirty="0">
                <a:solidFill>
                  <a:srgbClr val="494949"/>
                </a:solidFill>
              </a:rPr>
              <a:t>Un'alternativa economica ai tradizionali cottage vacanze di nuova costruzione. </a:t>
            </a:r>
          </a:p>
          <a:p>
            <a:pPr marL="342900" indent="-342900">
              <a:lnSpc>
                <a:spcPts val="2340"/>
              </a:lnSpc>
              <a:buFont typeface="Arial" panose="020B0604020202020204" pitchFamily="34" charset="0"/>
              <a:buChar char="•"/>
            </a:pPr>
            <a:r>
              <a:rPr lang="en-US" sz="2200" dirty="0">
                <a:solidFill>
                  <a:srgbClr val="494949"/>
                </a:solidFill>
              </a:rPr>
              <a:t>Gli appartamenti modulari sono ormai comuni come </a:t>
            </a:r>
            <a:r>
              <a:rPr lang="en-US" sz="2200" b="1" dirty="0">
                <a:solidFill>
                  <a:srgbClr val="494949"/>
                </a:solidFill>
              </a:rPr>
              <a:t>alloggi su misura con giardino </a:t>
            </a:r>
            <a:r>
              <a:rPr lang="en-US" sz="2200" dirty="0">
                <a:solidFill>
                  <a:srgbClr val="494949"/>
                </a:solidFill>
              </a:rPr>
              <a:t>in località turistiche o destinazioni di vacanza.</a:t>
            </a:r>
            <a:endParaRPr lang="en-IE" sz="2200" b="1" dirty="0">
              <a:solidFill>
                <a:srgbClr val="494949"/>
              </a:solidFill>
            </a:endParaRPr>
          </a:p>
        </p:txBody>
      </p:sp>
      <p:sp>
        <p:nvSpPr>
          <p:cNvPr id="36" name="TextBox 35">
            <a:extLst>
              <a:ext uri="{FF2B5EF4-FFF2-40B4-BE49-F238E27FC236}">
                <a16:creationId xmlns:a16="http://schemas.microsoft.com/office/drawing/2014/main" id="{46AC0427-D5AC-F4DD-5136-908A429AB3FD}"/>
              </a:ext>
            </a:extLst>
          </p:cNvPr>
          <p:cNvSpPr txBox="1"/>
          <p:nvPr/>
        </p:nvSpPr>
        <p:spPr>
          <a:xfrm>
            <a:off x="953582" y="6195381"/>
            <a:ext cx="4231576" cy="646331"/>
          </a:xfrm>
          <a:prstGeom prst="rect">
            <a:avLst/>
          </a:prstGeom>
          <a:noFill/>
        </p:spPr>
        <p:txBody>
          <a:bodyPr wrap="square" rtlCol="0">
            <a:spAutoFit/>
          </a:bodyPr>
          <a:lstStyle/>
          <a:p>
            <a:pPr>
              <a:tabLst>
                <a:tab pos="2166938" algn="l"/>
              </a:tabLst>
            </a:pPr>
            <a:r>
              <a:rPr lang="en-US" sz="1800" b="1" dirty="0">
                <a:solidFill>
                  <a:srgbClr val="494949"/>
                </a:solidFill>
              </a:rPr>
              <a:t>Costo unitario tipico </a:t>
            </a:r>
            <a:r>
              <a:rPr lang="en-US" sz="1800" dirty="0">
                <a:solidFill>
                  <a:srgbClr val="494949"/>
                </a:solidFill>
              </a:rPr>
              <a:t>    €80.000-100.000</a:t>
            </a:r>
          </a:p>
          <a:p>
            <a:pPr>
              <a:tabLst>
                <a:tab pos="2166938" algn="l"/>
              </a:tabLst>
            </a:pPr>
            <a:r>
              <a:rPr lang="en-US" sz="1800" b="1" dirty="0">
                <a:solidFill>
                  <a:srgbClr val="494949"/>
                </a:solidFill>
              </a:rPr>
              <a:t>Affitto tipico per notte </a:t>
            </a:r>
            <a:r>
              <a:rPr lang="en-US" sz="1800" dirty="0">
                <a:solidFill>
                  <a:srgbClr val="494949"/>
                </a:solidFill>
              </a:rPr>
              <a:t>    €125-350</a:t>
            </a:r>
            <a:endParaRPr lang="en-IE" sz="1800" dirty="0">
              <a:solidFill>
                <a:srgbClr val="494949"/>
              </a:solidFill>
            </a:endParaRPr>
          </a:p>
        </p:txBody>
      </p:sp>
      <p:grpSp>
        <p:nvGrpSpPr>
          <p:cNvPr id="60" name="Group 59">
            <a:extLst>
              <a:ext uri="{FF2B5EF4-FFF2-40B4-BE49-F238E27FC236}">
                <a16:creationId xmlns:a16="http://schemas.microsoft.com/office/drawing/2014/main" id="{C807FE76-77DC-27A7-5899-E923A2F19DD4}"/>
              </a:ext>
            </a:extLst>
          </p:cNvPr>
          <p:cNvGrpSpPr/>
          <p:nvPr/>
        </p:nvGrpSpPr>
        <p:grpSpPr>
          <a:xfrm>
            <a:off x="245827" y="5615905"/>
            <a:ext cx="790813" cy="789906"/>
            <a:chOff x="4979483" y="3025351"/>
            <a:chExt cx="347616" cy="347217"/>
          </a:xfrm>
        </p:grpSpPr>
        <p:sp>
          <p:nvSpPr>
            <p:cNvPr id="61" name="Freeform 60">
              <a:extLst>
                <a:ext uri="{FF2B5EF4-FFF2-40B4-BE49-F238E27FC236}">
                  <a16:creationId xmlns:a16="http://schemas.microsoft.com/office/drawing/2014/main" id="{A4BF7ACD-5B28-8CB9-A700-D317A605FE3A}"/>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137A7BC-E6DB-51DF-0F8C-CBF7E4DDDC55}"/>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858A0717-A552-BF2C-6ACD-101AEA599345}"/>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319DE83A-83C4-1A07-5399-C105E4408BC1}"/>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656FD14-1288-DBA1-5DAD-80AB5FDE6B7D}"/>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254D942-2D2A-41DB-F067-8FCA0F23C317}"/>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C606310-B5B6-0D33-7387-50EDD0032626}"/>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04AA04C-8163-31DB-E82E-44D538030CF6}"/>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524BA7C-1D7D-669B-5E1A-A4E8A469937B}"/>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4359F65-EF8B-4436-AC12-BB062ECE763D}"/>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0C8475F-006F-0C44-6F59-396459894E7F}"/>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F9151E7-2CBF-0E6C-2CDE-916A9F5D7B31}"/>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CA1D909-70DA-5030-54FB-285C6C74D02D}"/>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5E6297D-32B4-6CC5-D193-F35C96434593}"/>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0C92123-54B5-81DF-9CDF-A529ACFB9D5D}"/>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32C8B4C-93F9-87CB-7AE5-D5B4A6D36C2C}"/>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D302652-50D7-AC92-7895-3E0158F8CA81}"/>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608ED080-5D62-194A-296B-CBB39B6564A3}"/>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62</a:t>
            </a:fld>
            <a:endParaRPr lang="fr-CA" sz="1200" dirty="0"/>
          </a:p>
        </p:txBody>
      </p:sp>
      <p:pic>
        <p:nvPicPr>
          <p:cNvPr id="9" name="Picture 8">
            <a:extLst>
              <a:ext uri="{FF2B5EF4-FFF2-40B4-BE49-F238E27FC236}">
                <a16:creationId xmlns:a16="http://schemas.microsoft.com/office/drawing/2014/main" id="{ECF34665-3437-18C2-E138-2A170CE996D1}"/>
              </a:ext>
            </a:extLst>
          </p:cNvPr>
          <p:cNvPicPr>
            <a:picLocks noChangeAspect="1"/>
          </p:cNvPicPr>
          <p:nvPr/>
        </p:nvPicPr>
        <p:blipFill rotWithShape="1">
          <a:blip r:embed="rId2"/>
          <a:srcRect l="22" r="22"/>
          <a:stretch/>
        </p:blipFill>
        <p:spPr>
          <a:xfrm>
            <a:off x="5422629" y="584615"/>
            <a:ext cx="6275480" cy="5903546"/>
          </a:xfrm>
          <a:prstGeom prst="rect">
            <a:avLst/>
          </a:prstGeom>
        </p:spPr>
      </p:pic>
      <p:sp>
        <p:nvSpPr>
          <p:cNvPr id="10" name="TextBox 9">
            <a:extLst>
              <a:ext uri="{FF2B5EF4-FFF2-40B4-BE49-F238E27FC236}">
                <a16:creationId xmlns:a16="http://schemas.microsoft.com/office/drawing/2014/main" id="{05644DCD-67B2-AE82-723E-D69569C1810A}"/>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Informazioni fornite da</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738522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41E03-C8FB-DE2B-A783-3C8861098691}"/>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2769C53-06C8-C9A1-3670-7BFA1149D892}"/>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2AD8C0AC-C9BC-4D1F-1AD3-1682F2A3F6CE}"/>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6 (Parte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7669AFD1-7C0A-814E-4589-22C57C0FCBEB}"/>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Introduzione: Avvio intelligente, budget, scalabilità e modelli di business</a:t>
            </a: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004F7D75-0B8B-E3E9-8ABC-3697E2D4F340}"/>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6 (Parte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96C93DDA-6E63-5125-6E2A-A388161DE3CE}"/>
              </a:ext>
            </a:extLst>
          </p:cNvPr>
          <p:cNvSpPr txBox="1"/>
          <p:nvPr/>
        </p:nvSpPr>
        <p:spPr>
          <a:xfrm>
            <a:off x="7915839" y="2232022"/>
            <a:ext cx="3369875" cy="1696426"/>
          </a:xfrm>
          <a:prstGeom prst="rect">
            <a:avLst/>
          </a:prstGeom>
          <a:noFill/>
        </p:spPr>
        <p:txBody>
          <a:bodyPr wrap="square" rtlCol="0">
            <a:spAutoFit/>
          </a:bodyPr>
          <a:lstStyle/>
          <a:p>
            <a:pPr algn="ctr">
              <a:lnSpc>
                <a:spcPts val="2520"/>
              </a:lnSpc>
            </a:pPr>
            <a:r>
              <a:rPr lang="en-US" sz="2400" dirty="0">
                <a:solidFill>
                  <a:srgbClr val="414141"/>
                </a:solidFill>
              </a:rPr>
              <a:t>Comprendere i tuoi ospiti e quanto sono disposti a pagare </a:t>
            </a:r>
          </a:p>
          <a:p>
            <a:pPr algn="ctr">
              <a:lnSpc>
                <a:spcPts val="2520"/>
              </a:lnSpc>
            </a:pPr>
            <a:endParaRPr lang="en-US" sz="2400" dirty="0">
              <a:solidFill>
                <a:srgbClr val="414141"/>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B1481BA-8505-3FAB-60CA-9D372E6E64A1}"/>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8304CAA4-9618-EB87-C086-B964F2C2A9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B6ED819B-98F8-AC9A-4D90-B1809047E271}"/>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0BC582D2-55AF-12E7-7B43-135F05457584}"/>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9DE80189-B861-B21A-373E-E397D49CFFA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Il prossimo è...</a:t>
            </a:r>
            <a:endParaRPr lang="en-US" sz="3200" dirty="0">
              <a:solidFill>
                <a:schemeClr val="bg1"/>
              </a:solidFill>
            </a:endParaRPr>
          </a:p>
        </p:txBody>
      </p:sp>
      <p:sp>
        <p:nvSpPr>
          <p:cNvPr id="55" name="Speech Bubble: Oval 68">
            <a:extLst>
              <a:ext uri="{FF2B5EF4-FFF2-40B4-BE49-F238E27FC236}">
                <a16:creationId xmlns:a16="http://schemas.microsoft.com/office/drawing/2014/main" id="{511BC9E4-683A-37DB-BE7A-3D8FD59B4053}"/>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ECF519FD-082E-53DB-D077-C3996532256D}"/>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44042A50-D399-EA2C-4D63-85FD44DAD84A}"/>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40FA39F0-C0A0-B2BC-0C6A-48C0BECD168B}"/>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B0456ABD-388F-060F-C648-87EE3F2EE524}"/>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5508BD34-401C-CB7D-1111-962B686AB59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66B3C782-FEB1-F049-F43C-FE76F062451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24BF5995-82D9-2416-0D18-82D8CE0148F5}"/>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BB25524F-C580-4F8D-0200-4A8F397D024A}"/>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C354E322-195A-364B-FAF7-3BF16896411A}"/>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DCD5838D-9100-5D14-7DE6-DE2BEAD9C43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4B13A7AD-1578-65B6-A932-EADA7DA493EB}"/>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Ben fatto </a:t>
            </a:r>
            <a:endParaRPr lang="en-US" sz="3200" dirty="0">
              <a:solidFill>
                <a:schemeClr val="bg1"/>
              </a:solidFill>
            </a:endParaRPr>
          </a:p>
        </p:txBody>
      </p:sp>
      <p:sp>
        <p:nvSpPr>
          <p:cNvPr id="16" name="Rectangle 15">
            <a:extLst>
              <a:ext uri="{FF2B5EF4-FFF2-40B4-BE49-F238E27FC236}">
                <a16:creationId xmlns:a16="http://schemas.microsoft.com/office/drawing/2014/main" id="{16BF3E8A-0378-F5FB-2754-D8F8048178B6}"/>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AF779E8-F789-DDB1-D94D-99C212ACB04C}"/>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9616DC6E-08B7-AC23-D003-80FD1BB3A35A}"/>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EAEE9ED8-3EB0-4AD5-6B3C-299B0F851CBD}"/>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71F8677E-682C-457A-4DEF-EA4A9CC33C79}"/>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98820932-F601-57EF-05AC-08E6E1245222}"/>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B3EDD23D-261E-377B-5483-A20A18617ED3}"/>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A9CA9A7A-8403-CDAB-1632-021302880A23}"/>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A2A93B7A-06AD-067F-2461-E22C5A0BEE9F}"/>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8A60BD87-BC89-F929-9B3C-AFF9BA528EAA}"/>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817524D1-3322-8EA0-1B9A-D72B439BD066}"/>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9505725A-9005-27BA-79A6-6AECBB07A0B0}"/>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882D7062-D634-74A4-4FF3-D866798F0755}"/>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8D262B42-D5BA-BA7B-95DE-40C328C36A2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0A3EE472-0377-4CE4-320D-48ADCF29A2BB}"/>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3B9FFA35-2569-AF87-84EB-E0E9833A772E}"/>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1D5697C-A496-18B9-ACD7-623F9D940E63}"/>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8ECA77BA-C092-474F-8501-8045B9FA1AC4}"/>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803A95A8-E9FF-D424-05F6-F7960C167096}"/>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D0D9C515-643A-FDA0-D1D4-A21BF23A6426}"/>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E97D6C1-8287-76A7-36AF-3398C46C1A85}"/>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D02A08A5-14E3-4B38-D8E3-EC9269C20848}"/>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1F369E8A-94CF-1099-769D-ECD237A4ACFF}"/>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06B455A0-AB02-A2CF-018B-5F8FBA001BBB}"/>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0FBF0239-AA14-CF60-12F0-ADEF14FB16C6}"/>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D1E0B764-476E-886C-9ACA-33F79935E2CB}"/>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0DEC0A0A-F85E-318F-CF8D-D7FB364AA0BE}"/>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E47F1A0-A7A1-146C-E732-0FEEA6AE6CB4}"/>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614832B1-D211-C6F2-A415-CE177345951F}"/>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6E134673-D41A-3D77-BD17-83CA84B93495}"/>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521721D0-ABB0-8995-1C26-B6319BC11E36}"/>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6C355E89-1736-6556-81C9-33F5CADFDBFD}"/>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BB3D5E41-85C8-C65A-8CDE-DBE7569ED02A}"/>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280D4022-EEB7-E821-9968-88F41C011ECC}"/>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43BEB552-20F9-C204-69A6-9A0EB750F0CE}"/>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821FC648-EF5C-34F0-C18C-7A110D0ADB50}"/>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752FB88B-988F-06DC-6A3B-B2C76CC7E288}"/>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7FFDE00F-84A8-0583-266B-084D06755A6C}"/>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1A81280-39C8-B1D7-DBE2-D37D4B1AEF9F}"/>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B2C33C9-F304-10BF-BC0F-AE405A8B5559}"/>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FCE3372B-348D-24CA-1348-8597D411F6A5}"/>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43C3887D-26A5-0CE2-A896-D90D083AFE72}"/>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24D7A6CB-FBF1-6F16-84AF-A0D19420C6A8}"/>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CC744C31-5624-1A86-4D4D-A73C96BD4A8F}"/>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1435F908-8D81-8E3E-DB02-537201057798}"/>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84C70BAB-C724-6A6B-72AF-82ED192CA9AA}"/>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7B74C635-E6D2-C07C-B681-DAD577415956}"/>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45417A6E-5CC2-5AA1-7CE4-D7C70EB6289F}"/>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21898639-22D3-4ED1-8F49-76DEFEF11B4D}"/>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6F7B4F9A-177F-C6AF-C7CA-69E9CC7A5123}"/>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9F9A12F0-580F-804A-6C0D-2062137CFE32}"/>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E2AFCFE5-C614-E3D8-8AB7-A5185933BBA4}"/>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1D3A952D-2128-A154-3974-2EBA374D46E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B08FCBF7-ADC8-2743-0FD3-CF8286E97183}"/>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866F022B-86AA-931E-9214-F08246C6D864}"/>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F3D7121F-ED82-BCC5-E785-7BEEA2C7F6CF}"/>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F6FF2B75-33D6-7C8B-7F21-7C3394EB62E4}"/>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EAA12AEF-E8D6-56B7-BD3E-A83EA527DFA4}"/>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E17A6215-B2F7-A97D-676A-647791FF26BC}"/>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576653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8FF6C-36A0-26A8-D98B-3E46055DCADA}"/>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56F550A-F7CB-87B1-AE64-96A5E7E1ECA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8" name="Text Placeholder 1">
            <a:extLst>
              <a:ext uri="{FF2B5EF4-FFF2-40B4-BE49-F238E27FC236}">
                <a16:creationId xmlns:a16="http://schemas.microsoft.com/office/drawing/2014/main" id="{1E0A9CED-5A0F-50C0-EED9-814A0B1AEE3A}"/>
              </a:ext>
            </a:extLst>
          </p:cNvPr>
          <p:cNvSpPr txBox="1">
            <a:spLocks/>
          </p:cNvSpPr>
          <p:nvPr/>
        </p:nvSpPr>
        <p:spPr>
          <a:xfrm>
            <a:off x="1779517" y="2227953"/>
            <a:ext cx="5118587" cy="291972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Scopri cosa sono disposti a pagare i clienti: appeal e aspettative degli ospiti: </a:t>
            </a:r>
          </a:p>
          <a:p>
            <a:pPr>
              <a:lnSpc>
                <a:spcPts val="2480"/>
              </a:lnSpc>
            </a:pPr>
            <a:endParaRPr lang="en-GB" sz="2400" b="1" dirty="0"/>
          </a:p>
          <a:p>
            <a:pPr>
              <a:lnSpc>
                <a:spcPts val="2380"/>
              </a:lnSpc>
            </a:pPr>
            <a:r>
              <a:rPr lang="en-IE" sz="2400" dirty="0"/>
              <a:t>Cerca di capire chi sono i tuoi ospiti e cosa sono disposti a pagare in più, in modo da poter allineare la tua offerta alla domanda e massimizzare i ricavi.</a:t>
            </a:r>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98AA2D9C-0100-5B8D-39D9-07991063A8DE}"/>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0" name="Freeform 9">
            <a:extLst>
              <a:ext uri="{FF2B5EF4-FFF2-40B4-BE49-F238E27FC236}">
                <a16:creationId xmlns:a16="http://schemas.microsoft.com/office/drawing/2014/main" id="{055E83DF-307A-373A-ACD0-4BD4CC6F6447}"/>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4830019-0D0D-1E88-2F9A-291488476082}"/>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8B36F7E6-4DE2-5C83-BC0B-495562DBA355}"/>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9FF0142E-66C5-2D61-D382-6ABCFA032A6F}"/>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9742394D-F1FE-D888-28C8-52780AE8F0C5}"/>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C20DAD34-2BD8-8AF8-5AA4-4CAF18FD1548}"/>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3200" b="1" dirty="0"/>
              <a:t>Modulo 6 (Parte 1): </a:t>
            </a:r>
            <a:r>
              <a:rPr lang="en-US" sz="3200" dirty="0"/>
              <a:t> Aree di apprendimento chiave</a:t>
            </a:r>
          </a:p>
        </p:txBody>
      </p:sp>
    </p:spTree>
    <p:extLst>
      <p:ext uri="{BB962C8B-B14F-4D97-AF65-F5344CB8AC3E}">
        <p14:creationId xmlns:p14="http://schemas.microsoft.com/office/powerpoint/2010/main" val="3161020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9AD8-88D8-683A-42AA-FA823B71A6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F83FB3-9B0E-A952-1CED-0CC09693B8E7}"/>
              </a:ext>
            </a:extLst>
          </p:cNvPr>
          <p:cNvSpPr>
            <a:spLocks noGrp="1"/>
          </p:cNvSpPr>
          <p:nvPr>
            <p:ph type="body" sz="quarter" idx="18"/>
          </p:nvPr>
        </p:nvSpPr>
        <p:spPr>
          <a:xfrm>
            <a:off x="7892715" y="1618150"/>
            <a:ext cx="3628115" cy="870198"/>
          </a:xfrm>
        </p:spPr>
        <p:txBody>
          <a:bodyPr/>
          <a:lstStyle/>
          <a:p>
            <a:pPr>
              <a:lnSpc>
                <a:spcPts val="3240"/>
              </a:lnSpc>
            </a:pPr>
            <a:r>
              <a:rPr lang="en-GB" sz="3200" dirty="0"/>
              <a:t>Introduzione Alloggi turistici alternativi</a:t>
            </a:r>
          </a:p>
          <a:p>
            <a:pPr>
              <a:lnSpc>
                <a:spcPts val="3240"/>
              </a:lnSpc>
            </a:pPr>
            <a:endParaRPr lang="en-GB" sz="3200" dirty="0"/>
          </a:p>
          <a:p>
            <a:pPr>
              <a:lnSpc>
                <a:spcPts val="3240"/>
              </a:lnSpc>
            </a:pPr>
            <a:endParaRPr lang="en-GB" sz="3200" dirty="0"/>
          </a:p>
        </p:txBody>
      </p:sp>
      <p:sp>
        <p:nvSpPr>
          <p:cNvPr id="3" name="Text Placeholder 2">
            <a:extLst>
              <a:ext uri="{FF2B5EF4-FFF2-40B4-BE49-F238E27FC236}">
                <a16:creationId xmlns:a16="http://schemas.microsoft.com/office/drawing/2014/main" id="{093ABC77-6F68-968B-2B40-06F16CB4290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01</a:t>
            </a:r>
          </a:p>
        </p:txBody>
      </p:sp>
      <p:sp>
        <p:nvSpPr>
          <p:cNvPr id="29" name="Slide Number Placeholder 5">
            <a:extLst>
              <a:ext uri="{FF2B5EF4-FFF2-40B4-BE49-F238E27FC236}">
                <a16:creationId xmlns:a16="http://schemas.microsoft.com/office/drawing/2014/main" id="{CC34126F-B2AD-8BDC-BF4B-E6D213AAE67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
        <p:nvSpPr>
          <p:cNvPr id="26" name="Text Placeholder 4">
            <a:extLst>
              <a:ext uri="{FF2B5EF4-FFF2-40B4-BE49-F238E27FC236}">
                <a16:creationId xmlns:a16="http://schemas.microsoft.com/office/drawing/2014/main" id="{BE44EB2D-7999-BFB9-D500-76723B185506}"/>
              </a:ext>
            </a:extLst>
          </p:cNvPr>
          <p:cNvSpPr txBox="1">
            <a:spLocks/>
          </p:cNvSpPr>
          <p:nvPr/>
        </p:nvSpPr>
        <p:spPr>
          <a:xfrm>
            <a:off x="513347" y="3896888"/>
            <a:ext cx="11007483" cy="126269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Le strutture ricettive turistiche alternative, come gli eco-lodge, i glamping pod e i soggiorni culturali, offrono esperienze uniche e radicate nel territorio che riflettono la domanda odierna di autenticità, esperienze uniche </a:t>
            </a:r>
            <a:r>
              <a:rPr lang="en-IE" b="1" dirty="0"/>
              <a:t>e sostenibilità</a:t>
            </a:r>
            <a:r>
              <a:rPr lang="en-IE" dirty="0"/>
              <a:t>. A differenza degli hotel tradizionali, questi spazi consentono agli ospiti di condividere i propri valori e di mettere in contatto i visitatori con la cultura, la comunità e il mondo naturale. </a:t>
            </a:r>
            <a:r>
              <a:rPr lang="en-IE" b="1" dirty="0"/>
              <a:t>Si prevede che</a:t>
            </a:r>
            <a:r>
              <a:rPr lang="en-IE" dirty="0"/>
              <a:t> il mercato </a:t>
            </a:r>
            <a:r>
              <a:rPr lang="en-IE" b="1" dirty="0"/>
              <a:t>crescerà da 216,5 miliardi di euro nel 2024 a oltre 715 miliardi di euro entro il 2032 </a:t>
            </a:r>
            <a:r>
              <a:rPr lang="en-IE" dirty="0">
                <a:solidFill>
                  <a:srgbClr val="459597"/>
                </a:solidFill>
                <a:hlinkClick r:id="rId2">
                  <a:extLst>
                    <a:ext uri="{A12FA001-AC4F-418D-AE19-62706E023703}">
                      <ahyp:hlinkClr xmlns:ahyp="http://schemas.microsoft.com/office/drawing/2018/hyperlinkcolor" val="tx"/>
                    </a:ext>
                  </a:extLst>
                </a:hlinkClick>
              </a:rPr>
              <a:t>(Fortune Business Insights 2025 - 2032)</a:t>
            </a:r>
            <a:r>
              <a:rPr lang="en-IE" dirty="0"/>
              <a:t>. Il settore degli alloggi turistici alternativi svolge un ruolo fondamentale nella diversificazione del turismo, nel sostegno alle economie locali e nella promozione di un'imprenditoria appassionata e orientata agli obiettivi.</a:t>
            </a:r>
          </a:p>
          <a:p>
            <a:pPr>
              <a:lnSpc>
                <a:spcPts val="2360"/>
              </a:lnSpc>
            </a:pPr>
            <a:endParaRPr lang="en-IE" dirty="0"/>
          </a:p>
        </p:txBody>
      </p:sp>
      <p:pic>
        <p:nvPicPr>
          <p:cNvPr id="9" name="Picture Placeholder 8" descr="A group of people working on a project&#10;&#10;AI-generated content may be incorrect.">
            <a:extLst>
              <a:ext uri="{FF2B5EF4-FFF2-40B4-BE49-F238E27FC236}">
                <a16:creationId xmlns:a16="http://schemas.microsoft.com/office/drawing/2014/main" id="{229D3FBF-F517-4682-11E3-9DF82D72E6E6}"/>
              </a:ext>
            </a:extLst>
          </p:cNvPr>
          <p:cNvPicPr>
            <a:picLocks noGrp="1" noChangeAspect="1"/>
          </p:cNvPicPr>
          <p:nvPr>
            <p:ph type="pic" sz="quarter" idx="67"/>
          </p:nvPr>
        </p:nvPicPr>
        <p:blipFill>
          <a:blip r:embed="rId3"/>
          <a:srcRect t="2294" b="2294"/>
          <a:stretch>
            <a:fillRect/>
          </a:stretch>
        </p:blipFill>
        <p:spPr/>
      </p:pic>
    </p:spTree>
    <p:extLst>
      <p:ext uri="{BB962C8B-B14F-4D97-AF65-F5344CB8AC3E}">
        <p14:creationId xmlns:p14="http://schemas.microsoft.com/office/powerpoint/2010/main" val="66947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Introduzione </a:t>
            </a:r>
            <a:r>
              <a:rPr lang="en-US" dirty="0"/>
              <a:t>- Alloggi turistici alternativi</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a:off x="0" y="1111427"/>
            <a:ext cx="1130968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29644" y="1487061"/>
            <a:ext cx="3412967"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Le strutture ricettive turistiche alternative stanno ridefinendo il panorama dei viaggi</a:t>
            </a:r>
          </a:p>
          <a:p>
            <a:pPr>
              <a:lnSpc>
                <a:spcPts val="2900"/>
              </a:lnSpc>
            </a:pPr>
            <a:endParaRPr lang="en-US" dirty="0"/>
          </a:p>
        </p:txBody>
      </p:sp>
      <p:sp>
        <p:nvSpPr>
          <p:cNvPr id="2" name="TextBox 1">
            <a:extLst>
              <a:ext uri="{FF2B5EF4-FFF2-40B4-BE49-F238E27FC236}">
                <a16:creationId xmlns:a16="http://schemas.microsoft.com/office/drawing/2014/main" id="{4B57C7B9-1888-EA40-62F3-77D08FC57AD9}"/>
              </a:ext>
            </a:extLst>
          </p:cNvPr>
          <p:cNvSpPr txBox="1"/>
          <p:nvPr/>
        </p:nvSpPr>
        <p:spPr>
          <a:xfrm>
            <a:off x="4163785" y="1487061"/>
            <a:ext cx="6828586" cy="5114029"/>
          </a:xfrm>
          <a:prstGeom prst="rect">
            <a:avLst/>
          </a:prstGeom>
          <a:noFill/>
        </p:spPr>
        <p:txBody>
          <a:bodyPr wrap="square">
            <a:spAutoFit/>
          </a:bodyPr>
          <a:lstStyle/>
          <a:p>
            <a:pPr>
              <a:lnSpc>
                <a:spcPts val="2340"/>
              </a:lnSpc>
            </a:pPr>
            <a:r>
              <a:rPr lang="en-US" sz="2400" dirty="0">
                <a:solidFill>
                  <a:srgbClr val="414141"/>
                </a:solidFill>
              </a:rPr>
              <a:t>Le strutture ricettive turistiche alternative stanno ridefinendo il panorama dei viaggi. </a:t>
            </a:r>
            <a:r>
              <a:rPr lang="en-US" sz="2400" i="1" dirty="0">
                <a:solidFill>
                  <a:srgbClr val="414141"/>
                </a:solidFill>
              </a:rPr>
              <a:t>I turisti non si accontentano più di esperienze generiche e standardizzate. </a:t>
            </a:r>
          </a:p>
          <a:p>
            <a:pPr>
              <a:lnSpc>
                <a:spcPts val="2340"/>
              </a:lnSpc>
            </a:pPr>
            <a:endParaRPr lang="en-US" sz="2400" i="1" dirty="0">
              <a:solidFill>
                <a:srgbClr val="414141"/>
              </a:solidFill>
            </a:endParaRPr>
          </a:p>
          <a:p>
            <a:pPr>
              <a:lnSpc>
                <a:spcPts val="2340"/>
              </a:lnSpc>
            </a:pPr>
            <a:r>
              <a:rPr lang="en-US" sz="2400" dirty="0">
                <a:solidFill>
                  <a:srgbClr val="414141"/>
                </a:solidFill>
              </a:rPr>
              <a:t>I visitatori di oggi cercano attivamente </a:t>
            </a:r>
            <a:r>
              <a:rPr lang="en-US" sz="2400" b="1" dirty="0">
                <a:solidFill>
                  <a:srgbClr val="414141"/>
                </a:solidFill>
              </a:rPr>
              <a:t>soggiorni significativi </a:t>
            </a:r>
            <a:r>
              <a:rPr lang="en-US" sz="2400" dirty="0">
                <a:solidFill>
                  <a:srgbClr val="414141"/>
                </a:solidFill>
              </a:rPr>
              <a:t>che riflettano la cultura locale, </a:t>
            </a:r>
            <a:r>
              <a:rPr lang="en-US" sz="2400" dirty="0" err="1">
                <a:solidFill>
                  <a:srgbClr val="414141"/>
                </a:solidFill>
              </a:rPr>
              <a:t>diano priorità </a:t>
            </a:r>
            <a:r>
              <a:rPr lang="en-US" sz="2400" dirty="0">
                <a:solidFill>
                  <a:srgbClr val="414141"/>
                </a:solidFill>
              </a:rPr>
              <a:t>alla sostenibilità e offrano qualcosa di unico.  </a:t>
            </a:r>
          </a:p>
          <a:p>
            <a:pPr>
              <a:lnSpc>
                <a:spcPts val="2340"/>
              </a:lnSpc>
            </a:pPr>
            <a:endParaRPr lang="en-US" sz="2400" dirty="0">
              <a:solidFill>
                <a:srgbClr val="414141"/>
              </a:solidFill>
            </a:endParaRPr>
          </a:p>
          <a:p>
            <a:pPr>
              <a:lnSpc>
                <a:spcPts val="2340"/>
              </a:lnSpc>
            </a:pPr>
            <a:r>
              <a:rPr lang="en-US" sz="2400" dirty="0">
                <a:solidFill>
                  <a:srgbClr val="414141"/>
                </a:solidFill>
              </a:rPr>
              <a:t>Il passaggio dagli alloggi turistici tradizionali a quelli alternativi è in linea con le tendenze turistiche globali che </a:t>
            </a:r>
            <a:r>
              <a:rPr lang="en-US" sz="2400" b="1" dirty="0" err="1">
                <a:solidFill>
                  <a:srgbClr val="414141"/>
                </a:solidFill>
              </a:rPr>
              <a:t>enfatizzano </a:t>
            </a:r>
            <a:r>
              <a:rPr lang="en-US" sz="2400" b="1" dirty="0">
                <a:solidFill>
                  <a:srgbClr val="414141"/>
                </a:solidFill>
              </a:rPr>
              <a:t>l'autenticità, la responsabilità ambientale e il coinvolgimento locale immersivo</a:t>
            </a:r>
            <a:r>
              <a:rPr lang="en-US" sz="2400" dirty="0">
                <a:solidFill>
                  <a:srgbClr val="414141"/>
                </a:solidFill>
              </a:rPr>
              <a:t>, tendenze </a:t>
            </a:r>
            <a:r>
              <a:rPr lang="en-US" sz="2400" dirty="0" err="1">
                <a:solidFill>
                  <a:srgbClr val="414141"/>
                </a:solidFill>
              </a:rPr>
              <a:t>riconosciute </a:t>
            </a:r>
            <a:r>
              <a:rPr lang="en-US" sz="2400" dirty="0">
                <a:solidFill>
                  <a:srgbClr val="414141"/>
                </a:solidFill>
              </a:rPr>
              <a:t>dall'UNWTO, dalla Commissione europea per il turismo e dagli enti turistici nazionali di tutta Europa. </a:t>
            </a:r>
          </a:p>
          <a:p>
            <a:pPr>
              <a:lnSpc>
                <a:spcPts val="2340"/>
              </a:lnSpc>
            </a:pPr>
            <a:r>
              <a:rPr lang="en-US" sz="2400" dirty="0">
                <a:solidFill>
                  <a:srgbClr val="414141"/>
                </a:solidFill>
              </a:rPr>
              <a:t>e gli enti turistici nazionali di tutta Europa.</a:t>
            </a:r>
          </a:p>
          <a:p>
            <a:pPr>
              <a:lnSpc>
                <a:spcPts val="2340"/>
              </a:lnSpc>
            </a:pPr>
            <a:endParaRPr lang="en-US" sz="2400" dirty="0">
              <a:solidFill>
                <a:srgbClr val="414141"/>
              </a:solidFill>
            </a:endParaRPr>
          </a:p>
          <a:p>
            <a:pPr>
              <a:lnSpc>
                <a:spcPts val="2340"/>
              </a:lnSpc>
            </a:pPr>
            <a:endParaRPr lang="en-US" sz="2400" dirty="0">
              <a:solidFill>
                <a:srgbClr val="414141"/>
              </a:solidFill>
            </a:endParaRPr>
          </a:p>
        </p:txBody>
      </p:sp>
      <p:pic>
        <p:nvPicPr>
          <p:cNvPr id="8" name="Picture 7">
            <a:extLst>
              <a:ext uri="{FF2B5EF4-FFF2-40B4-BE49-F238E27FC236}">
                <a16:creationId xmlns:a16="http://schemas.microsoft.com/office/drawing/2014/main" id="{6C72E243-0B53-C392-DCCB-27D048B80AE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76390" y="4198867"/>
            <a:ext cx="3580276" cy="2659133"/>
          </a:xfrm>
          <a:prstGeom prst="rect">
            <a:avLst/>
          </a:prstGeom>
        </p:spPr>
      </p:pic>
    </p:spTree>
    <p:extLst>
      <p:ext uri="{BB962C8B-B14F-4D97-AF65-F5344CB8AC3E}">
        <p14:creationId xmlns:p14="http://schemas.microsoft.com/office/powerpoint/2010/main" val="63605995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75D589A-AD74-4DFF-A67A-3BBACC0C8AF6}"/>
</file>

<file path=customXml/itemProps2.xml><?xml version="1.0" encoding="utf-8"?>
<ds:datastoreItem xmlns:ds="http://schemas.openxmlformats.org/officeDocument/2006/customXml" ds:itemID="{261BE642-093B-43E0-B4D5-C8023B2BF825}"/>
</file>

<file path=customXml/itemProps3.xml><?xml version="1.0" encoding="utf-8"?>
<ds:datastoreItem xmlns:ds="http://schemas.openxmlformats.org/officeDocument/2006/customXml" ds:itemID="{2F9F6560-F53D-4234-AEF6-56AE62686972}"/>
</file>

<file path=docProps/app.xml><?xml version="1.0" encoding="utf-8"?>
<Properties xmlns="http://schemas.openxmlformats.org/officeDocument/2006/extended-properties" xmlns:vt="http://schemas.openxmlformats.org/officeDocument/2006/docPropsVTypes">
  <TotalTime>15319</TotalTime>
  <Words>7015</Words>
  <Application>Microsoft Macintosh PowerPoint</Application>
  <PresentationFormat>Widescreen</PresentationFormat>
  <Paragraphs>633</Paragraphs>
  <Slides>63</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63</vt:i4>
      </vt:variant>
    </vt:vector>
  </HeadingPairs>
  <TitlesOfParts>
    <vt:vector size="71" baseType="lpstr">
      <vt:lpstr>Aptos</vt:lpstr>
      <vt:lpstr>Arial</vt:lpstr>
      <vt:lpstr>Calibri</vt:lpstr>
      <vt:lpstr>Montserrat</vt:lpstr>
      <vt:lpstr>Montserrat Light</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docId:EE6AC28FDF20BC7C6DA8E901EB104957</cp:keywords>
  <cp:lastModifiedBy>Manuel Guarita</cp:lastModifiedBy>
  <cp:revision>475</cp:revision>
  <dcterms:created xsi:type="dcterms:W3CDTF">2020-10-14T13:32:04Z</dcterms:created>
  <dcterms:modified xsi:type="dcterms:W3CDTF">2026-02-06T19:32:30Z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