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53"/>
  </p:notesMasterIdLst>
  <p:sldIdLst>
    <p:sldId id="7700" r:id="rId5"/>
    <p:sldId id="7774" r:id="rId6"/>
    <p:sldId id="7696" r:id="rId7"/>
    <p:sldId id="7697" r:id="rId8"/>
    <p:sldId id="7776" r:id="rId9"/>
    <p:sldId id="7732" r:id="rId10"/>
    <p:sldId id="7761" r:id="rId11"/>
    <p:sldId id="7716" r:id="rId12"/>
    <p:sldId id="7802" r:id="rId13"/>
    <p:sldId id="7821" r:id="rId14"/>
    <p:sldId id="7787" r:id="rId15"/>
    <p:sldId id="7750" r:id="rId16"/>
    <p:sldId id="7803" r:id="rId17"/>
    <p:sldId id="7808" r:id="rId18"/>
    <p:sldId id="7822" r:id="rId19"/>
    <p:sldId id="7823" r:id="rId20"/>
    <p:sldId id="7804" r:id="rId21"/>
    <p:sldId id="7809" r:id="rId22"/>
    <p:sldId id="7825" r:id="rId23"/>
    <p:sldId id="7815" r:id="rId24"/>
    <p:sldId id="7816" r:id="rId25"/>
    <p:sldId id="7826" r:id="rId26"/>
    <p:sldId id="7827" r:id="rId27"/>
    <p:sldId id="7828" r:id="rId28"/>
    <p:sldId id="7813" r:id="rId29"/>
    <p:sldId id="7814" r:id="rId30"/>
    <p:sldId id="7817" r:id="rId31"/>
    <p:sldId id="7818" r:id="rId32"/>
    <p:sldId id="7819" r:id="rId33"/>
    <p:sldId id="7805" r:id="rId34"/>
    <p:sldId id="7810" r:id="rId35"/>
    <p:sldId id="7765" r:id="rId36"/>
    <p:sldId id="7829" r:id="rId37"/>
    <p:sldId id="7830" r:id="rId38"/>
    <p:sldId id="7806" r:id="rId39"/>
    <p:sldId id="7811" r:id="rId40"/>
    <p:sldId id="7812" r:id="rId41"/>
    <p:sldId id="7831" r:id="rId42"/>
    <p:sldId id="7832" r:id="rId43"/>
    <p:sldId id="7807" r:id="rId44"/>
    <p:sldId id="7820" r:id="rId45"/>
    <p:sldId id="7824" r:id="rId46"/>
    <p:sldId id="7833" r:id="rId47"/>
    <p:sldId id="7834" r:id="rId48"/>
    <p:sldId id="7835" r:id="rId49"/>
    <p:sldId id="7749" r:id="rId50"/>
    <p:sldId id="7777" r:id="rId51"/>
    <p:sldId id="770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49BA07-5AD8-DBE6-CF8D-1978A2CC3BDE}" name="Mojca Polak" initials="MP" userId="S::mojcap@vsgt.si::f5a19fb5-0c1a-495c-9bf1-b8f787f236a4" providerId="AD"/>
  <p188:author id="{AFFBDE77-884B-9F7C-9277-DC642D787AB9}" name="Tatjana Klakočar" initials="TK" userId="S::tatjana.klakocar@vsgt.si::52d434e4-ce75-449b-9aeb-5e821878ed4a" providerId="AD"/>
  <p188:author id="{7185227C-FBA7-F28C-370D-E5FB3AEC3332}" name="Helena Rošker" initials="HR" userId="S::helena.rosker@vsgt.si::7b461ed6-2d3c-4d34-a497-aaaf122d41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459597"/>
    <a:srgbClr val="414141"/>
    <a:srgbClr val="FFFFFF"/>
    <a:srgbClr val="000000"/>
    <a:srgbClr val="0C4659"/>
    <a:srgbClr val="82CCCA"/>
    <a:srgbClr val="E5BEAC"/>
    <a:srgbClr val="FBA63B"/>
    <a:srgbClr val="F6BF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ematski slog 1 – poudarek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30"/>
    <p:restoredTop sz="94726"/>
  </p:normalViewPr>
  <p:slideViewPr>
    <p:cSldViewPr snapToGrid="0">
      <p:cViewPr varScale="1">
        <p:scale>
          <a:sx n="112" d="100"/>
          <a:sy n="112" d="100"/>
        </p:scale>
        <p:origin x="208" y="36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Clicca per modificare gli stili di testo principali</a:t>
            </a:r>
          </a:p>
          <a:p>
            <a:pPr lvl="1"/>
            <a:r>
              <a:rPr lang="en-GB"/>
              <a:t>Secondo livello</a:t>
            </a:r>
          </a:p>
          <a:p>
            <a:pPr lvl="2"/>
            <a:r>
              <a:rPr lang="en-GB"/>
              <a:t>Terzo livello</a:t>
            </a:r>
          </a:p>
          <a:p>
            <a:pPr lvl="3"/>
            <a:r>
              <a:rPr lang="en-GB"/>
              <a:t>Quarto livello</a:t>
            </a:r>
          </a:p>
          <a:p>
            <a:pPr lvl="4"/>
            <a:r>
              <a:rPr lang="en-GB"/>
              <a:t>Quinto livello</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ECB2C-F1CB-FDA8-EDA2-00188FE95F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21A3FA-5600-C601-F259-C607F78F6E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E6A841-8151-297B-23A1-9D38491415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C017A8-85B2-EB10-6488-781F906DF408}"/>
              </a:ext>
            </a:extLst>
          </p:cNvPr>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111824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0C424-8DFE-2BDD-8BC9-87A8E71045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174A2B-A222-E8C8-B36B-0B0AAFC3CF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88D2AC-3159-F9D1-553D-354F405D55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65335E-5E3A-9056-BC44-07C593AA3FA6}"/>
              </a:ext>
            </a:extLst>
          </p:cNvPr>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2787586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2454F-472A-892A-BCD9-6F162041E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7D49AF-CA26-E275-860B-F776BD5833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578996-0DF9-9B50-B4B8-5DA3CB8787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E302D4-AA46-691C-4675-51E980924732}"/>
              </a:ext>
            </a:extLst>
          </p:cNvPr>
          <p:cNvSpPr>
            <a:spLocks noGrp="1"/>
          </p:cNvSpPr>
          <p:nvPr>
            <p:ph type="sldNum" sz="quarter" idx="5"/>
          </p:nvPr>
        </p:nvSpPr>
        <p:spPr/>
        <p:txBody>
          <a:bodyPr/>
          <a:lstStyle/>
          <a:p>
            <a:fld id="{4BE5DE82-CF29-044D-9158-06A811149881}" type="slidenum">
              <a:rPr lang="en-US" smtClean="0"/>
              <a:t>26</a:t>
            </a:fld>
            <a:endParaRPr lang="en-US"/>
          </a:p>
        </p:txBody>
      </p:sp>
    </p:spTree>
    <p:extLst>
      <p:ext uri="{BB962C8B-B14F-4D97-AF65-F5344CB8AC3E}">
        <p14:creationId xmlns:p14="http://schemas.microsoft.com/office/powerpoint/2010/main" val="2103703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A0037-F72E-6381-43AA-55AFEB6EE0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94D45D-DD6F-5AC7-B186-0681102EE1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92BF37-B67E-ED5F-954D-6125C9B239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D35002-93FE-AC9F-C73D-AC477A3DEEE4}"/>
              </a:ext>
            </a:extLst>
          </p:cNvPr>
          <p:cNvSpPr>
            <a:spLocks noGrp="1"/>
          </p:cNvSpPr>
          <p:nvPr>
            <p:ph type="sldNum" sz="quarter" idx="5"/>
          </p:nvPr>
        </p:nvSpPr>
        <p:spPr/>
        <p:txBody>
          <a:bodyPr/>
          <a:lstStyle/>
          <a:p>
            <a:fld id="{4BE5DE82-CF29-044D-9158-06A811149881}" type="slidenum">
              <a:rPr lang="en-US" smtClean="0"/>
              <a:t>37</a:t>
            </a:fld>
            <a:endParaRPr lang="en-US"/>
          </a:p>
        </p:txBody>
      </p:sp>
    </p:spTree>
    <p:extLst>
      <p:ext uri="{BB962C8B-B14F-4D97-AF65-F5344CB8AC3E}">
        <p14:creationId xmlns:p14="http://schemas.microsoft.com/office/powerpoint/2010/main" val="4129198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42</a:t>
            </a:fld>
            <a:endParaRPr lang="en-US"/>
          </a:p>
        </p:txBody>
      </p:sp>
    </p:spTree>
    <p:extLst>
      <p:ext uri="{BB962C8B-B14F-4D97-AF65-F5344CB8AC3E}">
        <p14:creationId xmlns:p14="http://schemas.microsoft.com/office/powerpoint/2010/main" val="2914722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3B37E-964B-AB72-BA13-C9103CF302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0C70A7-AFCC-5F48-A82E-6F196DA224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27C27F-1532-692B-4061-917E96A655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E358E8-0DB4-0DE7-512F-B757A9CEFCA6}"/>
              </a:ext>
            </a:extLst>
          </p:cNvPr>
          <p:cNvSpPr>
            <a:spLocks noGrp="1"/>
          </p:cNvSpPr>
          <p:nvPr>
            <p:ph type="sldNum" sz="quarter" idx="5"/>
          </p:nvPr>
        </p:nvSpPr>
        <p:spPr/>
        <p:txBody>
          <a:bodyPr/>
          <a:lstStyle/>
          <a:p>
            <a:fld id="{4BE5DE82-CF29-044D-9158-06A811149881}" type="slidenum">
              <a:rPr lang="en-US" smtClean="0"/>
              <a:t>46</a:t>
            </a:fld>
            <a:endParaRPr lang="en-US"/>
          </a:p>
        </p:txBody>
      </p:sp>
    </p:spTree>
    <p:extLst>
      <p:ext uri="{BB962C8B-B14F-4D97-AF65-F5344CB8AC3E}">
        <p14:creationId xmlns:p14="http://schemas.microsoft.com/office/powerpoint/2010/main" val="917448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129C6-1F76-D283-6F6B-788DABA71B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57BCB9-1CF6-36F4-E0F2-0023BAEBD5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ED293B-4BF0-AE22-C8FE-8BE6883D8A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977EB6-19B5-B08A-AA08-C34049126E6E}"/>
              </a:ext>
            </a:extLst>
          </p:cNvPr>
          <p:cNvSpPr>
            <a:spLocks noGrp="1"/>
          </p:cNvSpPr>
          <p:nvPr>
            <p:ph type="sldNum" sz="quarter" idx="5"/>
          </p:nvPr>
        </p:nvSpPr>
        <p:spPr/>
        <p:txBody>
          <a:bodyPr/>
          <a:lstStyle/>
          <a:p>
            <a:fld id="{4BE5DE82-CF29-044D-9158-06A811149881}" type="slidenum">
              <a:rPr lang="en-US" smtClean="0"/>
              <a:t>47</a:t>
            </a:fld>
            <a:endParaRPr lang="en-US"/>
          </a:p>
        </p:txBody>
      </p:sp>
    </p:spTree>
    <p:extLst>
      <p:ext uri="{BB962C8B-B14F-4D97-AF65-F5344CB8AC3E}">
        <p14:creationId xmlns:p14="http://schemas.microsoft.com/office/powerpoint/2010/main" val="3205243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Epic Stays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6" name="Picture Placeholder 5">
            <a:extLst>
              <a:ext uri="{FF2B5EF4-FFF2-40B4-BE49-F238E27FC236}">
                <a16:creationId xmlns:a16="http://schemas.microsoft.com/office/drawing/2014/main" id="{B57A0897-365C-F020-9DA9-404E01CA3FCF}"/>
              </a:ext>
            </a:extLst>
          </p:cNvPr>
          <p:cNvSpPr>
            <a:spLocks noGrp="1"/>
          </p:cNvSpPr>
          <p:nvPr>
            <p:ph type="pic" sz="quarter" idx="19"/>
          </p:nvPr>
        </p:nvSpPr>
        <p:spPr>
          <a:xfrm>
            <a:off x="5556660" y="1504119"/>
            <a:ext cx="6625593" cy="4688660"/>
          </a:xfrm>
          <a:custGeom>
            <a:avLst/>
            <a:gdLst>
              <a:gd name="connsiteX0" fmla="*/ 2343788 w 6625593"/>
              <a:gd name="connsiteY0" fmla="*/ 0 h 4688660"/>
              <a:gd name="connsiteX1" fmla="*/ 2475903 w 6625593"/>
              <a:gd name="connsiteY1" fmla="*/ 4894 h 4688660"/>
              <a:gd name="connsiteX2" fmla="*/ 2475903 w 6625593"/>
              <a:gd name="connsiteY2" fmla="*/ 0 h 4688660"/>
              <a:gd name="connsiteX3" fmla="*/ 6625593 w 6625593"/>
              <a:gd name="connsiteY3" fmla="*/ 0 h 4688660"/>
              <a:gd name="connsiteX4" fmla="*/ 6625593 w 6625593"/>
              <a:gd name="connsiteY4" fmla="*/ 4688660 h 4688660"/>
              <a:gd name="connsiteX5" fmla="*/ 2475902 w 6625593"/>
              <a:gd name="connsiteY5" fmla="*/ 4688660 h 4688660"/>
              <a:gd name="connsiteX6" fmla="*/ 2475902 w 6625593"/>
              <a:gd name="connsiteY6" fmla="*/ 4683768 h 4688660"/>
              <a:gd name="connsiteX7" fmla="*/ 2343788 w 6625593"/>
              <a:gd name="connsiteY7" fmla="*/ 4688660 h 4688660"/>
              <a:gd name="connsiteX8" fmla="*/ 0 w 6625593"/>
              <a:gd name="connsiteY8" fmla="*/ 2344330 h 4688660"/>
              <a:gd name="connsiteX9" fmla="*/ 2343788 w 6625593"/>
              <a:gd name="connsiteY9" fmla="*/ 0 h 468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5593" h="4688660">
                <a:moveTo>
                  <a:pt x="2343788" y="0"/>
                </a:moveTo>
                <a:cubicBezTo>
                  <a:pt x="2387826" y="0"/>
                  <a:pt x="2436759" y="0"/>
                  <a:pt x="2475903" y="4894"/>
                </a:cubicBezTo>
                <a:lnTo>
                  <a:pt x="2475903" y="0"/>
                </a:lnTo>
                <a:lnTo>
                  <a:pt x="6625593" y="0"/>
                </a:lnTo>
                <a:lnTo>
                  <a:pt x="6625593" y="4688660"/>
                </a:lnTo>
                <a:lnTo>
                  <a:pt x="2475902" y="4688660"/>
                </a:lnTo>
                <a:lnTo>
                  <a:pt x="2475902" y="4683768"/>
                </a:lnTo>
                <a:cubicBezTo>
                  <a:pt x="2431864" y="4688660"/>
                  <a:pt x="2387826" y="4688660"/>
                  <a:pt x="2343788" y="4688660"/>
                </a:cubicBezTo>
                <a:cubicBezTo>
                  <a:pt x="1047120" y="4688660"/>
                  <a:pt x="0" y="3641299"/>
                  <a:pt x="0" y="2344330"/>
                </a:cubicBezTo>
                <a:cubicBezTo>
                  <a:pt x="0" y="1047364"/>
                  <a:pt x="1052015" y="0"/>
                  <a:pt x="2343788"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C1BFAA7-5C51-1B85-0416-B618602BB541}"/>
              </a:ext>
            </a:extLst>
          </p:cNvPr>
          <p:cNvSpPr/>
          <p:nvPr userDrawn="1"/>
        </p:nvSpPr>
        <p:spPr>
          <a:xfrm rot="5400000">
            <a:off x="8063787" y="-823539"/>
            <a:ext cx="2914257" cy="534216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F8BCD776-2F5B-36E8-564B-D2FCD2353FA8}"/>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921E54BD-6E9C-DE90-0360-35EBE7771A4E}"/>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83BDE30D-7861-35DB-FD1C-22EBFBC7DBD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5" name="Text Placeholder 17">
            <a:extLst>
              <a:ext uri="{FF2B5EF4-FFF2-40B4-BE49-F238E27FC236}">
                <a16:creationId xmlns:a16="http://schemas.microsoft.com/office/drawing/2014/main" id="{D02554EE-DB0C-A410-7EC0-2349483D4422}"/>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05ADF305-9729-EBF6-6871-AD4EAAA24DF0}"/>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AE7BCC6C-1F62-2A05-4B86-20C830714172}"/>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Picture Placeholder 20">
            <a:extLst>
              <a:ext uri="{FF2B5EF4-FFF2-40B4-BE49-F238E27FC236}">
                <a16:creationId xmlns:a16="http://schemas.microsoft.com/office/drawing/2014/main" id="{5AEED314-A215-651F-2A19-A0D19A61A368}"/>
              </a:ext>
            </a:extLst>
          </p:cNvPr>
          <p:cNvSpPr>
            <a:spLocks noGrp="1"/>
          </p:cNvSpPr>
          <p:nvPr>
            <p:ph type="pic" sz="quarter" idx="67"/>
          </p:nvPr>
        </p:nvSpPr>
        <p:spPr>
          <a:xfrm>
            <a:off x="-1" y="178005"/>
            <a:ext cx="7607445" cy="3354626"/>
          </a:xfrm>
          <a:custGeom>
            <a:avLst/>
            <a:gdLst>
              <a:gd name="connsiteX0" fmla="*/ 0 w 7607445"/>
              <a:gd name="connsiteY0" fmla="*/ 0 h 3354626"/>
              <a:gd name="connsiteX1" fmla="*/ 2057401 w 7607445"/>
              <a:gd name="connsiteY1" fmla="*/ 0 h 3354626"/>
              <a:gd name="connsiteX2" fmla="*/ 4013534 w 7607445"/>
              <a:gd name="connsiteY2" fmla="*/ 0 h 3354626"/>
              <a:gd name="connsiteX3" fmla="*/ 4127503 w 7607445"/>
              <a:gd name="connsiteY3" fmla="*/ 0 h 3354626"/>
              <a:gd name="connsiteX4" fmla="*/ 6070935 w 7607445"/>
              <a:gd name="connsiteY4" fmla="*/ 0 h 3354626"/>
              <a:gd name="connsiteX5" fmla="*/ 6070935 w 7607445"/>
              <a:gd name="connsiteY5" fmla="*/ 3501 h 3354626"/>
              <a:gd name="connsiteX6" fmla="*/ 6184905 w 7607445"/>
              <a:gd name="connsiteY6" fmla="*/ 0 h 3354626"/>
              <a:gd name="connsiteX7" fmla="*/ 7471829 w 7607445"/>
              <a:gd name="connsiteY7" fmla="*/ 382501 h 3354626"/>
              <a:gd name="connsiteX8" fmla="*/ 7598074 w 7607445"/>
              <a:gd name="connsiteY8" fmla="*/ 477664 h 3354626"/>
              <a:gd name="connsiteX9" fmla="*/ 7489864 w 7607445"/>
              <a:gd name="connsiteY9" fmla="*/ 544701 h 3354626"/>
              <a:gd name="connsiteX10" fmla="*/ 6849834 w 7607445"/>
              <a:gd name="connsiteY10" fmla="*/ 1669539 h 3354626"/>
              <a:gd name="connsiteX11" fmla="*/ 7488340 w 7607445"/>
              <a:gd name="connsiteY11" fmla="*/ 2794379 h 3354626"/>
              <a:gd name="connsiteX12" fmla="*/ 7607445 w 7607445"/>
              <a:gd name="connsiteY12" fmla="*/ 2868214 h 3354626"/>
              <a:gd name="connsiteX13" fmla="*/ 7596485 w 7607445"/>
              <a:gd name="connsiteY13" fmla="*/ 2878084 h 3354626"/>
              <a:gd name="connsiteX14" fmla="*/ 6184904 w 7607445"/>
              <a:gd name="connsiteY14" fmla="*/ 3354626 h 3354626"/>
              <a:gd name="connsiteX15" fmla="*/ 6070933 w 7607445"/>
              <a:gd name="connsiteY15" fmla="*/ 3351125 h 3354626"/>
              <a:gd name="connsiteX16" fmla="*/ 6070933 w 7607445"/>
              <a:gd name="connsiteY16" fmla="*/ 3354626 h 3354626"/>
              <a:gd name="connsiteX17" fmla="*/ 4127503 w 7607445"/>
              <a:gd name="connsiteY17" fmla="*/ 3354626 h 3354626"/>
              <a:gd name="connsiteX18" fmla="*/ 4013532 w 7607445"/>
              <a:gd name="connsiteY18" fmla="*/ 3354626 h 3354626"/>
              <a:gd name="connsiteX19" fmla="*/ 2057401 w 7607445"/>
              <a:gd name="connsiteY19" fmla="*/ 3354626 h 3354626"/>
              <a:gd name="connsiteX20" fmla="*/ 0 w 7607445"/>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7445" h="3354626">
                <a:moveTo>
                  <a:pt x="0" y="0"/>
                </a:moveTo>
                <a:lnTo>
                  <a:pt x="2057401" y="0"/>
                </a:lnTo>
                <a:lnTo>
                  <a:pt x="4013534" y="0"/>
                </a:lnTo>
                <a:lnTo>
                  <a:pt x="4127503" y="0"/>
                </a:lnTo>
                <a:lnTo>
                  <a:pt x="6070935" y="0"/>
                </a:lnTo>
                <a:lnTo>
                  <a:pt x="6070935" y="3501"/>
                </a:lnTo>
                <a:cubicBezTo>
                  <a:pt x="6108924" y="0"/>
                  <a:pt x="6146915" y="0"/>
                  <a:pt x="6184905" y="0"/>
                </a:cubicBezTo>
                <a:cubicBezTo>
                  <a:pt x="6674291" y="0"/>
                  <a:pt x="7122472" y="143433"/>
                  <a:pt x="7471829" y="382501"/>
                </a:cubicBezTo>
                <a:lnTo>
                  <a:pt x="7598074" y="477664"/>
                </a:lnTo>
                <a:lnTo>
                  <a:pt x="7489864" y="544701"/>
                </a:lnTo>
                <a:cubicBezTo>
                  <a:pt x="7099290" y="811726"/>
                  <a:pt x="6849834" y="1216089"/>
                  <a:pt x="6849834" y="1669539"/>
                </a:cubicBezTo>
                <a:cubicBezTo>
                  <a:pt x="6849834" y="2122992"/>
                  <a:pt x="7098129" y="2527355"/>
                  <a:pt x="7488340" y="2794379"/>
                </a:cubicBezTo>
                <a:lnTo>
                  <a:pt x="7607445" y="2868214"/>
                </a:lnTo>
                <a:lnTo>
                  <a:pt x="7596485" y="2878084"/>
                </a:lnTo>
                <a:cubicBezTo>
                  <a:pt x="7231761" y="3173094"/>
                  <a:pt x="6733385"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007AAA6-FD9D-4A00-EB3C-C6A43683BEE3}"/>
              </a:ext>
            </a:extLst>
          </p:cNvPr>
          <p:cNvSpPr/>
          <p:nvPr userDrawn="1"/>
        </p:nvSpPr>
        <p:spPr>
          <a:xfrm flipH="1">
            <a:off x="7210213" y="486667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Freeform 3">
            <a:extLst>
              <a:ext uri="{FF2B5EF4-FFF2-40B4-BE49-F238E27FC236}">
                <a16:creationId xmlns:a16="http://schemas.microsoft.com/office/drawing/2014/main" id="{18B292F1-DE83-6013-A684-72355DFE871F}"/>
              </a:ext>
            </a:extLst>
          </p:cNvPr>
          <p:cNvSpPr/>
          <p:nvPr userDrawn="1"/>
        </p:nvSpPr>
        <p:spPr>
          <a:xfrm>
            <a:off x="-39761" y="210639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bject 3">
            <a:extLst>
              <a:ext uri="{FF2B5EF4-FFF2-40B4-BE49-F238E27FC236}">
                <a16:creationId xmlns:a16="http://schemas.microsoft.com/office/drawing/2014/main" id="{8C9A820C-0F18-A160-A6EC-47C0C23F66F3}"/>
              </a:ext>
            </a:extLst>
          </p:cNvPr>
          <p:cNvSpPr/>
          <p:nvPr userDrawn="1"/>
        </p:nvSpPr>
        <p:spPr>
          <a:xfrm>
            <a:off x="9232269" y="77805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Picture Placeholder 29">
            <a:extLst>
              <a:ext uri="{FF2B5EF4-FFF2-40B4-BE49-F238E27FC236}">
                <a16:creationId xmlns:a16="http://schemas.microsoft.com/office/drawing/2014/main" id="{0FBE4776-C042-C2CB-A234-94EE55403ECF}"/>
              </a:ext>
            </a:extLst>
          </p:cNvPr>
          <p:cNvSpPr>
            <a:spLocks noGrp="1"/>
          </p:cNvSpPr>
          <p:nvPr>
            <p:ph type="pic" sz="quarter" idx="19"/>
          </p:nvPr>
        </p:nvSpPr>
        <p:spPr>
          <a:xfrm>
            <a:off x="5957002" y="100428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A485E15E-EC0A-D24E-AA07-36AAAAFE5D7D}"/>
              </a:ext>
            </a:extLst>
          </p:cNvPr>
          <p:cNvSpPr>
            <a:spLocks noGrp="1"/>
          </p:cNvSpPr>
          <p:nvPr>
            <p:ph type="body" sz="quarter" idx="15" hasCustomPrompt="1"/>
          </p:nvPr>
        </p:nvSpPr>
        <p:spPr>
          <a:xfrm>
            <a:off x="553654" y="388671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8" name="Text Placeholder 23">
            <a:extLst>
              <a:ext uri="{FF2B5EF4-FFF2-40B4-BE49-F238E27FC236}">
                <a16:creationId xmlns:a16="http://schemas.microsoft.com/office/drawing/2014/main" id="{E18A1419-5A25-A438-6930-39215E2C9312}"/>
              </a:ext>
            </a:extLst>
          </p:cNvPr>
          <p:cNvSpPr>
            <a:spLocks noGrp="1"/>
          </p:cNvSpPr>
          <p:nvPr>
            <p:ph type="body" sz="quarter" idx="16" hasCustomPrompt="1"/>
          </p:nvPr>
        </p:nvSpPr>
        <p:spPr>
          <a:xfrm>
            <a:off x="553654" y="326398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9" name="Text Placeholder 23">
            <a:extLst>
              <a:ext uri="{FF2B5EF4-FFF2-40B4-BE49-F238E27FC236}">
                <a16:creationId xmlns:a16="http://schemas.microsoft.com/office/drawing/2014/main" id="{0E01A6A6-594F-B2A6-E146-6F0FFA507934}"/>
              </a:ext>
            </a:extLst>
          </p:cNvPr>
          <p:cNvSpPr>
            <a:spLocks noGrp="1"/>
          </p:cNvSpPr>
          <p:nvPr>
            <p:ph type="body" sz="quarter" idx="17" hasCustomPrompt="1"/>
          </p:nvPr>
        </p:nvSpPr>
        <p:spPr>
          <a:xfrm>
            <a:off x="7210213" y="502164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11" name="Picture 10">
            <a:extLst>
              <a:ext uri="{FF2B5EF4-FFF2-40B4-BE49-F238E27FC236}">
                <a16:creationId xmlns:a16="http://schemas.microsoft.com/office/drawing/2014/main" id="{7418E8F3-0304-98AE-BF51-840A0B6A04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6176" y="150906"/>
            <a:ext cx="2882520" cy="1786177"/>
          </a:xfrm>
          <a:prstGeom prst="rect">
            <a:avLst/>
          </a:prstGeom>
        </p:spPr>
      </p:pic>
      <p:sp>
        <p:nvSpPr>
          <p:cNvPr id="13" name="Text Placeholder 23">
            <a:extLst>
              <a:ext uri="{FF2B5EF4-FFF2-40B4-BE49-F238E27FC236}">
                <a16:creationId xmlns:a16="http://schemas.microsoft.com/office/drawing/2014/main" id="{CF598388-49EE-ADEF-8D30-50C5FAF12842}"/>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grpSp>
        <p:nvGrpSpPr>
          <p:cNvPr id="18" name="Group 17">
            <a:extLst>
              <a:ext uri="{FF2B5EF4-FFF2-40B4-BE49-F238E27FC236}">
                <a16:creationId xmlns:a16="http://schemas.microsoft.com/office/drawing/2014/main" id="{30D27C86-761D-90C8-7390-3F4EA05C8F43}"/>
              </a:ext>
            </a:extLst>
          </p:cNvPr>
          <p:cNvGrpSpPr/>
          <p:nvPr userDrawn="1"/>
        </p:nvGrpSpPr>
        <p:grpSpPr>
          <a:xfrm>
            <a:off x="441852" y="5691396"/>
            <a:ext cx="6969049" cy="851642"/>
            <a:chOff x="441852" y="5691396"/>
            <a:chExt cx="6969049" cy="851642"/>
          </a:xfrm>
        </p:grpSpPr>
        <p:pic>
          <p:nvPicPr>
            <p:cNvPr id="20" name="Picture 19" descr="Co-funded by the European Union logo in png for web usage">
              <a:extLst>
                <a:ext uri="{FF2B5EF4-FFF2-40B4-BE49-F238E27FC236}">
                  <a16:creationId xmlns:a16="http://schemas.microsoft.com/office/drawing/2014/main" id="{A8451FA7-0D7D-3EC4-210C-CEE16E5865E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22" name="Rectangle 21">
              <a:extLst>
                <a:ext uri="{FF2B5EF4-FFF2-40B4-BE49-F238E27FC236}">
                  <a16:creationId xmlns:a16="http://schemas.microsoft.com/office/drawing/2014/main" id="{46A940BE-D1B8-640D-0E6A-9C20C93A0613}"/>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23" name="Group 22">
              <a:extLst>
                <a:ext uri="{FF2B5EF4-FFF2-40B4-BE49-F238E27FC236}">
                  <a16:creationId xmlns:a16="http://schemas.microsoft.com/office/drawing/2014/main" id="{1267A8B7-5FD7-4B51-1DCD-D1876E065E95}"/>
                </a:ext>
              </a:extLst>
            </p:cNvPr>
            <p:cNvGrpSpPr/>
            <p:nvPr userDrawn="1"/>
          </p:nvGrpSpPr>
          <p:grpSpPr>
            <a:xfrm>
              <a:off x="441852" y="5691396"/>
              <a:ext cx="1307461" cy="742180"/>
              <a:chOff x="340586" y="8789227"/>
              <a:chExt cx="1307461" cy="742180"/>
            </a:xfrm>
          </p:grpSpPr>
          <p:sp>
            <p:nvSpPr>
              <p:cNvPr id="24" name="Rectangle 23">
                <a:extLst>
                  <a:ext uri="{FF2B5EF4-FFF2-40B4-BE49-F238E27FC236}">
                    <a16:creationId xmlns:a16="http://schemas.microsoft.com/office/drawing/2014/main" id="{C8F2E14E-A069-B15C-09D5-A87F5A3E85D3}"/>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26" name="Picture 25">
                <a:extLst>
                  <a:ext uri="{FF2B5EF4-FFF2-40B4-BE49-F238E27FC236}">
                    <a16:creationId xmlns:a16="http://schemas.microsoft.com/office/drawing/2014/main" id="{727DABEC-305A-3694-CF35-B7EDE1CE192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err="1"/>
              <a:t>www.epicstays.eu</a:t>
            </a:r>
            <a:endParaRPr lang="en-US"/>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82CCCA"/>
          </a:solidFill>
          <a:ln w="3598" cap="flat">
            <a:noFill/>
            <a:prstDash val="solid"/>
            <a:miter/>
          </a:ln>
        </p:spPr>
        <p:txBody>
          <a:bodyPr rtlCol="0" anchor="ctr"/>
          <a:lstStyle/>
          <a:p>
            <a:endParaRPr lang="en-US" b="0" i="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Sub-heading</a:t>
            </a:r>
            <a:endParaRPr lang="en-US"/>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B5C230-6DD9-F268-420D-C670740E1C39}"/>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FDF278E2-0FF4-3F95-E9AD-D2A491D64232}"/>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4" name="Text Placeholder 17">
            <a:extLst>
              <a:ext uri="{FF2B5EF4-FFF2-40B4-BE49-F238E27FC236}">
                <a16:creationId xmlns:a16="http://schemas.microsoft.com/office/drawing/2014/main" id="{8D8A6306-A764-B61E-34F8-A42D8A8865F2}"/>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5" name="Text Placeholder 23">
            <a:extLst>
              <a:ext uri="{FF2B5EF4-FFF2-40B4-BE49-F238E27FC236}">
                <a16:creationId xmlns:a16="http://schemas.microsoft.com/office/drawing/2014/main" id="{D27690FA-D379-C131-7473-69714207C9E3}"/>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6" name="Picture 5">
            <a:extLst>
              <a:ext uri="{FF2B5EF4-FFF2-40B4-BE49-F238E27FC236}">
                <a16:creationId xmlns:a16="http://schemas.microsoft.com/office/drawing/2014/main" id="{963C0F08-7D9C-8CCD-B80E-F6670CA179E3}"/>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7" name="Straight Connector 6">
            <a:extLst>
              <a:ext uri="{FF2B5EF4-FFF2-40B4-BE49-F238E27FC236}">
                <a16:creationId xmlns:a16="http://schemas.microsoft.com/office/drawing/2014/main" id="{DF19D60F-3768-9D7A-A9F9-1081A2355829}"/>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E86379B-7FAF-8715-69CF-0F277902359C}"/>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9" name="Slide Number Placeholder 5">
            <a:extLst>
              <a:ext uri="{FF2B5EF4-FFF2-40B4-BE49-F238E27FC236}">
                <a16:creationId xmlns:a16="http://schemas.microsoft.com/office/drawing/2014/main" id="{34772E51-CC26-8FA9-76FD-407E7575B467}"/>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Tree>
    <p:extLst>
      <p:ext uri="{BB962C8B-B14F-4D97-AF65-F5344CB8AC3E}">
        <p14:creationId xmlns:p14="http://schemas.microsoft.com/office/powerpoint/2010/main" val="12536304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B397F8-8B2E-4FBD-1A95-F5C7ACE8E4D6}"/>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F41455B6-E37E-CDAC-681A-E661F4B6F2A5}"/>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5" name="Text Placeholder 17">
            <a:extLst>
              <a:ext uri="{FF2B5EF4-FFF2-40B4-BE49-F238E27FC236}">
                <a16:creationId xmlns:a16="http://schemas.microsoft.com/office/drawing/2014/main" id="{BB01229C-ACC3-FB30-4236-468E8A82BB93}"/>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75A9E2-B718-B4FE-990F-57093D567F8E}"/>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7" name="Picture 6">
            <a:extLst>
              <a:ext uri="{FF2B5EF4-FFF2-40B4-BE49-F238E27FC236}">
                <a16:creationId xmlns:a16="http://schemas.microsoft.com/office/drawing/2014/main" id="{68F8A079-EA73-1E74-0D69-1C6C425EB517}"/>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8" name="Straight Connector 7">
            <a:extLst>
              <a:ext uri="{FF2B5EF4-FFF2-40B4-BE49-F238E27FC236}">
                <a16:creationId xmlns:a16="http://schemas.microsoft.com/office/drawing/2014/main" id="{9FCE3611-81C5-42E2-B668-0A83EFB774A8}"/>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5E4281C-49AF-3455-AE01-EF2ACF5D4F15}"/>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11" name="Slide Number Placeholder 5">
            <a:extLst>
              <a:ext uri="{FF2B5EF4-FFF2-40B4-BE49-F238E27FC236}">
                <a16:creationId xmlns:a16="http://schemas.microsoft.com/office/drawing/2014/main" id="{0F49F975-4C9B-8936-454E-BE37DE0ADAC3}"/>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Tree>
    <p:extLst>
      <p:ext uri="{BB962C8B-B14F-4D97-AF65-F5344CB8AC3E}">
        <p14:creationId xmlns:p14="http://schemas.microsoft.com/office/powerpoint/2010/main" val="15943320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3113ABA8-E563-FF2B-3647-3C3EEBF56B35}"/>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D09FD758-63B1-E4FC-180D-FF8C3A6C196E}"/>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3A5735A2-5F14-357E-E3F0-91FCBE3469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9619BDA4-0676-F504-B776-817048E544E7}"/>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38F28D73-8017-8FF7-9394-624EA3B64D77}"/>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CCFC1C4E-EB80-30B9-AF01-BCE58090DB0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DBC24BD2-A095-99AA-725D-54D17183FB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641452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7692590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30" name="Picture Placeholder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02</a:t>
            </a:r>
            <a:endParaRPr lang="en-US"/>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03</a:t>
            </a:r>
            <a:endParaRPr lang="en-US"/>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Picture Placeholder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Photo/Text Slide 03">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1F8B28AA-A37F-3D04-FE6B-7976D6F7534B}"/>
              </a:ext>
            </a:extLst>
          </p:cNvPr>
          <p:cNvSpPr/>
          <p:nvPr userDrawn="1"/>
        </p:nvSpPr>
        <p:spPr>
          <a:xfrm rot="16200000">
            <a:off x="586434" y="-358294"/>
            <a:ext cx="3200860" cy="4373727"/>
          </a:xfrm>
          <a:custGeom>
            <a:avLst/>
            <a:gdLst>
              <a:gd name="connsiteX0" fmla="*/ 3200860 w 3200860"/>
              <a:gd name="connsiteY0" fmla="*/ 3341 h 4373727"/>
              <a:gd name="connsiteX1" fmla="*/ 3200860 w 3200860"/>
              <a:gd name="connsiteY1" fmla="*/ 2683476 h 4373727"/>
              <a:gd name="connsiteX2" fmla="*/ 3197520 w 3200860"/>
              <a:gd name="connsiteY2" fmla="*/ 2683476 h 4373727"/>
              <a:gd name="connsiteX3" fmla="*/ 3200860 w 3200860"/>
              <a:gd name="connsiteY3" fmla="*/ 2773667 h 4373727"/>
              <a:gd name="connsiteX4" fmla="*/ 1600429 w 3200860"/>
              <a:gd name="connsiteY4" fmla="*/ 4373727 h 4373727"/>
              <a:gd name="connsiteX5" fmla="*/ 0 w 3200860"/>
              <a:gd name="connsiteY5" fmla="*/ 2773667 h 4373727"/>
              <a:gd name="connsiteX6" fmla="*/ 3340 w 3200860"/>
              <a:gd name="connsiteY6" fmla="*/ 2683475 h 4373727"/>
              <a:gd name="connsiteX7" fmla="*/ 0 w 3200860"/>
              <a:gd name="connsiteY7" fmla="*/ 2683475 h 4373727"/>
              <a:gd name="connsiteX8" fmla="*/ 0 w 3200860"/>
              <a:gd name="connsiteY8" fmla="*/ 102 h 4373727"/>
              <a:gd name="connsiteX9" fmla="*/ 64346 w 3200860"/>
              <a:gd name="connsiteY9" fmla="*/ 3341 h 4373727"/>
              <a:gd name="connsiteX10" fmla="*/ 154537 w 3200860"/>
              <a:gd name="connsiteY10" fmla="*/ 0 h 4373727"/>
              <a:gd name="connsiteX11" fmla="*/ 154537 w 3200860"/>
              <a:gd name="connsiteY11" fmla="*/ 3341 h 43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860" h="4373727">
                <a:moveTo>
                  <a:pt x="3200860" y="3341"/>
                </a:moveTo>
                <a:lnTo>
                  <a:pt x="3200860" y="2683476"/>
                </a:lnTo>
                <a:lnTo>
                  <a:pt x="3197520" y="2683476"/>
                </a:lnTo>
                <a:cubicBezTo>
                  <a:pt x="3200860" y="2713540"/>
                  <a:pt x="3200860" y="2743604"/>
                  <a:pt x="3200860" y="2773667"/>
                </a:cubicBezTo>
                <a:cubicBezTo>
                  <a:pt x="3200860" y="3658879"/>
                  <a:pt x="2485846" y="4373727"/>
                  <a:pt x="1600429" y="4373727"/>
                </a:cubicBezTo>
                <a:cubicBezTo>
                  <a:pt x="715015" y="4373727"/>
                  <a:pt x="0" y="3655536"/>
                  <a:pt x="0" y="2773667"/>
                </a:cubicBezTo>
                <a:cubicBezTo>
                  <a:pt x="0" y="2743604"/>
                  <a:pt x="0" y="2710198"/>
                  <a:pt x="3340" y="2683475"/>
                </a:cubicBezTo>
                <a:lnTo>
                  <a:pt x="0" y="2683475"/>
                </a:lnTo>
                <a:lnTo>
                  <a:pt x="0" y="102"/>
                </a:lnTo>
                <a:lnTo>
                  <a:pt x="64346" y="3341"/>
                </a:lnTo>
                <a:cubicBezTo>
                  <a:pt x="94409" y="3341"/>
                  <a:pt x="124473" y="3341"/>
                  <a:pt x="154537" y="0"/>
                </a:cubicBezTo>
                <a:lnTo>
                  <a:pt x="154537" y="3341"/>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3FDF0389-E6EB-0B4F-02E2-5E9DF6D1CAF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1" name="Text Placeholder 17">
            <a:extLst>
              <a:ext uri="{FF2B5EF4-FFF2-40B4-BE49-F238E27FC236}">
                <a16:creationId xmlns:a16="http://schemas.microsoft.com/office/drawing/2014/main" id="{3F944C4F-4FDC-5AF7-E879-42C57B7DB235}"/>
              </a:ext>
            </a:extLst>
          </p:cNvPr>
          <p:cNvSpPr>
            <a:spLocks noGrp="1"/>
          </p:cNvSpPr>
          <p:nvPr>
            <p:ph type="body" sz="quarter" idx="21" hasCustomPrompt="1"/>
          </p:nvPr>
        </p:nvSpPr>
        <p:spPr>
          <a:xfrm>
            <a:off x="6222251" y="747840"/>
            <a:ext cx="5181093"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cxnSp>
        <p:nvCxnSpPr>
          <p:cNvPr id="14" name="Straight Connector 13">
            <a:extLst>
              <a:ext uri="{FF2B5EF4-FFF2-40B4-BE49-F238E27FC236}">
                <a16:creationId xmlns:a16="http://schemas.microsoft.com/office/drawing/2014/main" id="{87C973A2-EB1A-3325-255B-77887E432FA2}"/>
              </a:ext>
            </a:extLst>
          </p:cNvPr>
          <p:cNvCxnSpPr>
            <a:cxnSpLocks/>
          </p:cNvCxnSpPr>
          <p:nvPr userDrawn="1"/>
        </p:nvCxnSpPr>
        <p:spPr>
          <a:xfrm>
            <a:off x="480666" y="132040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32">
            <a:extLst>
              <a:ext uri="{FF2B5EF4-FFF2-40B4-BE49-F238E27FC236}">
                <a16:creationId xmlns:a16="http://schemas.microsoft.com/office/drawing/2014/main" id="{A692E8A6-D513-08BC-DE9D-49DC6DF4F19F}"/>
              </a:ext>
            </a:extLst>
          </p:cNvPr>
          <p:cNvSpPr>
            <a:spLocks noGrp="1"/>
          </p:cNvSpPr>
          <p:nvPr>
            <p:ph type="body" sz="quarter" idx="18" hasCustomPrompt="1"/>
          </p:nvPr>
        </p:nvSpPr>
        <p:spPr>
          <a:xfrm>
            <a:off x="599910" y="1482295"/>
            <a:ext cx="2975564"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8" name="Text Placeholder 32">
            <a:extLst>
              <a:ext uri="{FF2B5EF4-FFF2-40B4-BE49-F238E27FC236}">
                <a16:creationId xmlns:a16="http://schemas.microsoft.com/office/drawing/2014/main" id="{369B69F7-F1EE-2E71-4BB7-99643496E263}"/>
              </a:ext>
            </a:extLst>
          </p:cNvPr>
          <p:cNvSpPr>
            <a:spLocks noGrp="1"/>
          </p:cNvSpPr>
          <p:nvPr>
            <p:ph type="body" sz="quarter" idx="19" hasCustomPrompt="1"/>
          </p:nvPr>
        </p:nvSpPr>
        <p:spPr>
          <a:xfrm>
            <a:off x="616709" y="547376"/>
            <a:ext cx="2958765"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4529629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04</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05</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06</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07</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08</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09</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30C08CF-6444-C306-CBAD-418C3BAC433C}"/>
              </a:ext>
            </a:extLst>
          </p:cNvPr>
          <p:cNvSpPr/>
          <p:nvPr userDrawn="1"/>
        </p:nvSpPr>
        <p:spPr>
          <a:xfrm>
            <a:off x="9747" y="0"/>
            <a:ext cx="6522544" cy="6858002"/>
          </a:xfrm>
          <a:custGeom>
            <a:avLst/>
            <a:gdLst>
              <a:gd name="connsiteX0" fmla="*/ 0 w 6503537"/>
              <a:gd name="connsiteY0" fmla="*/ 0 h 6838017"/>
              <a:gd name="connsiteX1" fmla="*/ 6503537 w 6503537"/>
              <a:gd name="connsiteY1" fmla="*/ 0 h 6838017"/>
              <a:gd name="connsiteX2" fmla="*/ 6503537 w 6503537"/>
              <a:gd name="connsiteY2" fmla="*/ 3800463 h 6838017"/>
              <a:gd name="connsiteX3" fmla="*/ 6496220 w 6503537"/>
              <a:gd name="connsiteY3" fmla="*/ 3800463 h 6838017"/>
              <a:gd name="connsiteX4" fmla="*/ 6503537 w 6503537"/>
              <a:gd name="connsiteY4" fmla="*/ 3994646 h 6838017"/>
              <a:gd name="connsiteX5" fmla="*/ 5228852 w 6503537"/>
              <a:gd name="connsiteY5" fmla="*/ 6653989 h 6838017"/>
              <a:gd name="connsiteX6" fmla="*/ 4978182 w 6503537"/>
              <a:gd name="connsiteY6" fmla="*/ 6838017 h 6838017"/>
              <a:gd name="connsiteX7" fmla="*/ 1019075 w 6503537"/>
              <a:gd name="connsiteY7" fmla="*/ 6838017 h 6838017"/>
              <a:gd name="connsiteX8" fmla="*/ 965583 w 6503537"/>
              <a:gd name="connsiteY8" fmla="*/ 6802921 h 6838017"/>
              <a:gd name="connsiteX9" fmla="*/ 88357 w 6503537"/>
              <a:gd name="connsiteY9" fmla="*/ 5919024 h 6838017"/>
              <a:gd name="connsiteX10" fmla="*/ 0 w 6503537"/>
              <a:gd name="connsiteY10" fmla="*/ 5775966 h 68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3537" h="6838017">
                <a:moveTo>
                  <a:pt x="0" y="0"/>
                </a:moveTo>
                <a:lnTo>
                  <a:pt x="6503537" y="0"/>
                </a:lnTo>
                <a:lnTo>
                  <a:pt x="6503537" y="3800463"/>
                </a:lnTo>
                <a:lnTo>
                  <a:pt x="6496220" y="3800463"/>
                </a:lnTo>
                <a:cubicBezTo>
                  <a:pt x="6503537" y="3865190"/>
                  <a:pt x="6503537" y="3929921"/>
                  <a:pt x="6503537" y="3994646"/>
                </a:cubicBezTo>
                <a:cubicBezTo>
                  <a:pt x="6503537" y="5066697"/>
                  <a:pt x="6007851" y="6022691"/>
                  <a:pt x="5228852" y="6653989"/>
                </a:cubicBezTo>
                <a:lnTo>
                  <a:pt x="4978182" y="6838017"/>
                </a:lnTo>
                <a:lnTo>
                  <a:pt x="1019075" y="6838017"/>
                </a:lnTo>
                <a:lnTo>
                  <a:pt x="965583" y="6802921"/>
                </a:lnTo>
                <a:cubicBezTo>
                  <a:pt x="621940" y="6562487"/>
                  <a:pt x="324410" y="6262731"/>
                  <a:pt x="88357" y="5919024"/>
                </a:cubicBezTo>
                <a:lnTo>
                  <a:pt x="0" y="5775966"/>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E78A11F7-3D21-0536-0A99-04B9A4F2D91D}"/>
              </a:ext>
            </a:extLst>
          </p:cNvPr>
          <p:cNvSpPr/>
          <p:nvPr userDrawn="1"/>
        </p:nvSpPr>
        <p:spPr>
          <a:xfrm>
            <a:off x="0" y="206652"/>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C8AB248D-3B49-80D7-4239-3A1D835860E3}"/>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E3A14F38-2076-1A58-611A-60445EE68FA9}"/>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B285ECA2-6098-BC50-F19F-15E100631761}"/>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5">
            <a:extLst>
              <a:ext uri="{FF2B5EF4-FFF2-40B4-BE49-F238E27FC236}">
                <a16:creationId xmlns:a16="http://schemas.microsoft.com/office/drawing/2014/main" id="{FDB40A3A-0623-1C4F-DC86-6FE79AE4A42B}"/>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018F13A2-902E-6F94-6A60-02EE1066E55E}"/>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AF6B3437-387E-51E7-1809-1C933EB242F6}"/>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E8419DC5-59F5-1258-1FCD-BE68138426B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6F0CD7C8-DECD-53C1-B776-AA89B97A4136}"/>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1B096C5E-9FEF-9C44-715F-EA0572836B12}"/>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C9D3308C-E4DB-AE28-A59B-DEC0FEF58C31}"/>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F6AC641D-B8AB-7003-DD0B-E4A692B930B2}"/>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24A40BFB-49BF-FC52-B2F0-7C7B268C4FDB}"/>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0" name="Straight Connector 19">
            <a:extLst>
              <a:ext uri="{FF2B5EF4-FFF2-40B4-BE49-F238E27FC236}">
                <a16:creationId xmlns:a16="http://schemas.microsoft.com/office/drawing/2014/main" id="{50F49A44-3665-A808-6DA1-DE97D97DB962}"/>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F8C87BEB-EBE5-EB02-A321-F3700DDB1FA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23" name="Rectangle 22">
            <a:extLst>
              <a:ext uri="{FF2B5EF4-FFF2-40B4-BE49-F238E27FC236}">
                <a16:creationId xmlns:a16="http://schemas.microsoft.com/office/drawing/2014/main" id="{72AD1A52-2699-B9BC-0D8F-BE08AA1DF9AE}"/>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10" name="Picture Placeholder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CC518A9-05E1-E0A0-5F57-AC442BDC3459}"/>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DF8334B-63CA-D7EB-79B5-15D29DA2BE18}"/>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PROGETTAZIONE DI SOGGIORNI TURISTICI INNOVATIVI</a:t>
            </a:r>
          </a:p>
        </p:txBody>
      </p:sp>
      <p:sp>
        <p:nvSpPr>
          <p:cNvPr id="7" name="Slide Number Placeholder 5">
            <a:extLst>
              <a:ext uri="{FF2B5EF4-FFF2-40B4-BE49-F238E27FC236}">
                <a16:creationId xmlns:a16="http://schemas.microsoft.com/office/drawing/2014/main" id="{E9BB738F-619F-0AA1-3E91-96158E0AFAB9}"/>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‹N›</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884" r:id="rId15"/>
    <p:sldLayoutId id="2147483841" r:id="rId16"/>
    <p:sldLayoutId id="2147483879" r:id="rId17"/>
    <p:sldLayoutId id="2147483913" r:id="rId18"/>
    <p:sldLayoutId id="2147483914" r:id="rId19"/>
    <p:sldLayoutId id="2147483906" r:id="rId20"/>
    <p:sldLayoutId id="2147483907" r:id="rId21"/>
    <p:sldLayoutId id="2147483878" r:id="rId22"/>
    <p:sldLayoutId id="2147483915" r:id="rId23"/>
    <p:sldLayoutId id="2147483891" r:id="rId24"/>
    <p:sldLayoutId id="2147483894" r:id="rId25"/>
    <p:sldLayoutId id="2147483893" r:id="rId26"/>
    <p:sldLayoutId id="2147483895" r:id="rId27"/>
    <p:sldLayoutId id="2147483896" r:id="rId28"/>
    <p:sldLayoutId id="2147483900" r:id="rId29"/>
    <p:sldLayoutId id="2147483901" r:id="rId30"/>
    <p:sldLayoutId id="2147483902" r:id="rId31"/>
    <p:sldLayoutId id="2147483903" r:id="rId32"/>
    <p:sldLayoutId id="2147483904" r:id="rId33"/>
    <p:sldLayoutId id="2147483853" r:id="rId34"/>
    <p:sldLayoutId id="2147483912" r:id="rId35"/>
    <p:sldLayoutId id="2147483916" r:id="rId36"/>
    <p:sldLayoutId id="2147483917" r:id="rId37"/>
    <p:sldLayoutId id="2147483918" r:id="rId38"/>
    <p:sldLayoutId id="2147483919" r:id="rId39"/>
    <p:sldLayoutId id="2147483920"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5.xml"/><Relationship Id="rId5" Type="http://schemas.openxmlformats.org/officeDocument/2006/relationships/image" Target="../media/image16.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6.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hyperlink" Target="https://nuki.io/en-si" TargetMode="External"/><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hyperlink" Target="https://www.avigilon.com/blog/hotel-door-lock-systems?utm_source=chatgpt.com" TargetMode="External"/><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23.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hyperlink" Target="https://www.lookdigitalsignage.com/blog/smart-hotel-technology-guide?utm_source=chatgpt.com" TargetMode="External"/><Relationship Id="rId2" Type="http://schemas.openxmlformats.org/officeDocument/2006/relationships/notesSlide" Target="../notesSlides/notesSlide3.xml"/><Relationship Id="rId1" Type="http://schemas.openxmlformats.org/officeDocument/2006/relationships/slideLayout" Target="../slideLayouts/slideLayout37.xml"/><Relationship Id="rId5" Type="http://schemas.openxmlformats.org/officeDocument/2006/relationships/image" Target="../media/image24.jpe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0.xml"/><Relationship Id="rId6" Type="http://schemas.openxmlformats.org/officeDocument/2006/relationships/hyperlink" Target="https://www.booking.com/hotel/si/turisticna-kmetija-weiss.sl.html?aid=1917098&amp;label=metatripad-link-dmeta-content_opts-0&amp;sid=2198095f7c58d6f7f0517b49d5dc9013&amp;dist=0&amp;keep_landing=1&amp;sb_price_type=total&amp;type=total&amp;#tab-reviews" TargetMode="External"/><Relationship Id="rId5" Type="http://schemas.openxmlformats.org/officeDocument/2006/relationships/hyperlink" Target="https://www.velikaplanina.si/en/accomodation/chalets-on-velika-planina/" TargetMode="Externa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hyperlink" Target="https://www.canarytechnologies.com/post/hotel-loyalty-program-tips"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booking.com/hotel/si/turisticna-kmetija-weiss.sl.html?aid=1917098&amp;label=metatripad-link-dmeta-content_opts-0&amp;sid=2198095f7c58d6f7f0517b49d5dc9013&amp;dist=0&amp;keep_landing=1&amp;sb_price_type=total&amp;type=total&amp;#tab-reviews" TargetMode="External"/><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hyperlink" Target="https://h2hotel.com/?sjrncid=GA_19729263341&amp;sjrnaid=GA_649012747665&amp;gad_source=1&amp;gad_campaignid=19729263341&amp;gbraid=0AAAAADCeIWaKRAcBdDvgEncz1JQOWqL17&amp;gclid=CjwKCAjw6ZTCBhBOEiwAqfwJd8dBHUX9dGoyytHrO7bIkJ_rSPr1G6z8ycYB5lS0__Uy9kwDU2orvBoCRqAQAvD_BwE&amp;gclsrc=aw.ds" TargetMode="External"/><Relationship Id="rId5" Type="http://schemas.openxmlformats.org/officeDocument/2006/relationships/image" Target="../media/image26.jpe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hyperlink" Target="https://www.velikaplanina.si/en/2021/12/30/chalet-rusovc/" TargetMode="External"/><Relationship Id="rId7" Type="http://schemas.openxmlformats.org/officeDocument/2006/relationships/hyperlink" Target="https://irishheritage.ie/" TargetMode="External"/><Relationship Id="rId2" Type="http://schemas.openxmlformats.org/officeDocument/2006/relationships/hyperlink" Target="https://glampinghub.com/slovenia/gorizia/soca/vacation-rentals-bovec-slovenia/" TargetMode="External"/><Relationship Id="rId1" Type="http://schemas.openxmlformats.org/officeDocument/2006/relationships/slideLayout" Target="../slideLayouts/slideLayout15.xml"/><Relationship Id="rId6" Type="http://schemas.openxmlformats.org/officeDocument/2006/relationships/hyperlink" Target="https://www.airbnb.si/rooms/34692739?search_mode=regular_search&amp;adults=1&amp;check_in=2025-06-27&amp;check_out=2025-07-02&amp;children=0&amp;infants=0&amp;source_impression_id=p3_1749469933_P3TdnoK_dnKWzX0E&amp;previous_page_section_name=1000&amp;federated_search_id=16f235e5-c0c3-42df-a0b4-30fb68384e1d" TargetMode="External"/><Relationship Id="rId5" Type="http://schemas.openxmlformats.org/officeDocument/2006/relationships/hyperlink" Target="https://www.drumhiernyhideaway.ie/en/" TargetMode="External"/><Relationship Id="rId4" Type="http://schemas.openxmlformats.org/officeDocument/2006/relationships/hyperlink" Target="https://firbas.com/"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hoteltechreport.com/news/hotel-upselling" TargetMode="External"/><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openxmlformats.org/officeDocument/2006/relationships/image" Target="../media/image23.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hyperlink" Target="chrome-extension://efaidnbmnnnibpcajpcglclefindmkaj/https:/database.centralbaltic.eu/sites/default/files/Guidebook_for_Rural_Lifestyle_destination_and_product_development.pdf?utm_source=chatgpt.com" TargetMode="External"/><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openxmlformats.org/officeDocument/2006/relationships/image" Target="../media/image24.jpe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580616" y="2473711"/>
            <a:ext cx="5089964" cy="697353"/>
          </a:xfrm>
        </p:spPr>
        <p:txBody>
          <a:bodyPr lIns="91440" tIns="45720" rIns="91440" bIns="45720" anchor="t">
            <a:noAutofit/>
          </a:bodyPr>
          <a:lstStyle/>
          <a:p>
            <a:r>
              <a:rPr lang="en-GB" dirty="0"/>
              <a:t>Modulo 5 </a:t>
            </a:r>
            <a:r>
              <a:rPr lang="en-GB" b="0" dirty="0"/>
              <a:t>(Parte 2)</a:t>
            </a:r>
          </a:p>
          <a:p>
            <a:endParaRPr lang="en-GB" dirty="0"/>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580616" y="3429000"/>
            <a:ext cx="4611316" cy="697353"/>
          </a:xfrm>
        </p:spPr>
        <p:txBody>
          <a:bodyPr lIns="91440" tIns="45720" rIns="91440" bIns="45720" anchor="t">
            <a:noAutofit/>
          </a:bodyPr>
          <a:lstStyle/>
          <a:p>
            <a:pPr defTabSz="777514">
              <a:lnSpc>
                <a:spcPts val="3340"/>
              </a:lnSpc>
              <a:spcBef>
                <a:spcPts val="0"/>
              </a:spcBef>
              <a:defRPr/>
            </a:pPr>
            <a:r>
              <a:rPr lang="en-GB" sz="3200" dirty="0">
                <a:ea typeface="Calibri"/>
                <a:cs typeface="Calibri"/>
              </a:rPr>
              <a:t>Esperienza degli ospiti – Ospitalità con il cuore, impatto remoto e fattibilità</a:t>
            </a:r>
          </a:p>
          <a:p>
            <a:pPr defTabSz="777514">
              <a:lnSpc>
                <a:spcPts val="3340"/>
              </a:lnSpc>
              <a:spcBef>
                <a:spcPts val="0"/>
              </a:spcBef>
              <a:defRPr/>
            </a:pPr>
            <a:endParaRPr lang="en-GB" sz="3200" dirty="0">
              <a:ea typeface="Calibri"/>
              <a:cs typeface="Calibri"/>
            </a:endParaRPr>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sz="3200" dirty="0" err="1"/>
              <a:t>www.epicstays.eu</a:t>
            </a:r>
            <a:endParaRPr lang="en-GB" sz="3200" dirty="0"/>
          </a:p>
        </p:txBody>
      </p:sp>
      <p:pic>
        <p:nvPicPr>
          <p:cNvPr id="6" name="Picture 5">
            <a:extLst>
              <a:ext uri="{FF2B5EF4-FFF2-40B4-BE49-F238E27FC236}">
                <a16:creationId xmlns:a16="http://schemas.microsoft.com/office/drawing/2014/main" id="{F6790F14-6BCC-A985-63B3-48218C0B1F3B}"/>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t="-1" r="5047" b="49903"/>
          <a:stretch/>
        </p:blipFill>
        <p:spPr>
          <a:xfrm>
            <a:off x="10401862" y="2249394"/>
            <a:ext cx="3580276" cy="2659133"/>
          </a:xfrm>
          <a:prstGeom prst="rect">
            <a:avLst/>
          </a:prstGeom>
        </p:spPr>
      </p:pic>
      <p:pic>
        <p:nvPicPr>
          <p:cNvPr id="10" name="Picture Placeholder 9" descr="A person and person standing in front of a bulletin board&#10;&#10;AI-generated content may be incorrect.">
            <a:extLst>
              <a:ext uri="{FF2B5EF4-FFF2-40B4-BE49-F238E27FC236}">
                <a16:creationId xmlns:a16="http://schemas.microsoft.com/office/drawing/2014/main" id="{646318D5-E0D5-84C4-4020-BF62F4953D17}"/>
              </a:ext>
            </a:extLst>
          </p:cNvPr>
          <p:cNvPicPr>
            <a:picLocks noGrp="1" noChangeAspect="1"/>
          </p:cNvPicPr>
          <p:nvPr>
            <p:ph type="pic" sz="quarter" idx="19"/>
          </p:nvPr>
        </p:nvPicPr>
        <p:blipFill>
          <a:blip r:embed="rId3"/>
          <a:srcRect t="27554" b="27554"/>
          <a:stretch>
            <a:fillRect/>
          </a:stretch>
        </p:blipFill>
        <p:spPr/>
      </p:pic>
    </p:spTree>
    <p:extLst>
      <p:ext uri="{BB962C8B-B14F-4D97-AF65-F5344CB8AC3E}">
        <p14:creationId xmlns:p14="http://schemas.microsoft.com/office/powerpoint/2010/main" val="2925093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CB656-E7B1-628D-89D3-B5497591E270}"/>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0C74B47F-C0C8-ED05-00F8-AC05A96ECE7F}"/>
              </a:ext>
            </a:extLst>
          </p:cNvPr>
          <p:cNvSpPr txBox="1">
            <a:spLocks/>
          </p:cNvSpPr>
          <p:nvPr/>
        </p:nvSpPr>
        <p:spPr>
          <a:xfrm>
            <a:off x="629646" y="307773"/>
            <a:ext cx="724911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Esempio di foglio di calcolo (Google Sheets o Excel) Strumenti semplici ed economici per piccole proprietà </a:t>
            </a:r>
          </a:p>
          <a:p>
            <a:pPr>
              <a:lnSpc>
                <a:spcPts val="3720"/>
              </a:lnSpc>
            </a:pPr>
            <a:endParaRPr lang="en-US" dirty="0"/>
          </a:p>
        </p:txBody>
      </p:sp>
      <p:cxnSp>
        <p:nvCxnSpPr>
          <p:cNvPr id="10" name="Straight Connector 9">
            <a:extLst>
              <a:ext uri="{FF2B5EF4-FFF2-40B4-BE49-F238E27FC236}">
                <a16:creationId xmlns:a16="http://schemas.microsoft.com/office/drawing/2014/main" id="{F64E1A83-FA87-9009-AC37-53682F6E7228}"/>
              </a:ext>
            </a:extLst>
          </p:cNvPr>
          <p:cNvCxnSpPr>
            <a:cxnSpLocks/>
          </p:cNvCxnSpPr>
          <p:nvPr/>
        </p:nvCxnSpPr>
        <p:spPr>
          <a:xfrm>
            <a:off x="0" y="1866716"/>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3245B435-E9DC-C3C0-1910-43CFFFE6604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10</a:t>
            </a:fld>
            <a:endParaRPr lang="fr-CA" sz="1200" dirty="0"/>
          </a:p>
        </p:txBody>
      </p:sp>
      <p:graphicFrame>
        <p:nvGraphicFramePr>
          <p:cNvPr id="4" name="Tabela 7">
            <a:extLst>
              <a:ext uri="{FF2B5EF4-FFF2-40B4-BE49-F238E27FC236}">
                <a16:creationId xmlns:a16="http://schemas.microsoft.com/office/drawing/2014/main" id="{A9529556-CC6E-06BE-2575-965A546303C3}"/>
              </a:ext>
            </a:extLst>
          </p:cNvPr>
          <p:cNvGraphicFramePr>
            <a:graphicFrameLocks noGrp="1"/>
          </p:cNvGraphicFramePr>
          <p:nvPr>
            <p:extLst>
              <p:ext uri="{D42A27DB-BD31-4B8C-83A1-F6EECF244321}">
                <p14:modId xmlns:p14="http://schemas.microsoft.com/office/powerpoint/2010/main" val="373517663"/>
              </p:ext>
            </p:extLst>
          </p:nvPr>
        </p:nvGraphicFramePr>
        <p:xfrm>
          <a:off x="629646" y="3155049"/>
          <a:ext cx="10856500" cy="2895173"/>
        </p:xfrm>
        <a:graphic>
          <a:graphicData uri="http://schemas.openxmlformats.org/drawingml/2006/table">
            <a:tbl>
              <a:tblPr firstRow="1" bandRow="1">
                <a:tableStyleId>{5C22544A-7EE6-4342-B048-85BDC9FD1C3A}</a:tableStyleId>
              </a:tblPr>
              <a:tblGrid>
                <a:gridCol w="1085650">
                  <a:extLst>
                    <a:ext uri="{9D8B030D-6E8A-4147-A177-3AD203B41FA5}">
                      <a16:colId xmlns:a16="http://schemas.microsoft.com/office/drawing/2014/main" val="1270846710"/>
                    </a:ext>
                  </a:extLst>
                </a:gridCol>
                <a:gridCol w="1085650">
                  <a:extLst>
                    <a:ext uri="{9D8B030D-6E8A-4147-A177-3AD203B41FA5}">
                      <a16:colId xmlns:a16="http://schemas.microsoft.com/office/drawing/2014/main" val="2593133321"/>
                    </a:ext>
                  </a:extLst>
                </a:gridCol>
                <a:gridCol w="1085650">
                  <a:extLst>
                    <a:ext uri="{9D8B030D-6E8A-4147-A177-3AD203B41FA5}">
                      <a16:colId xmlns:a16="http://schemas.microsoft.com/office/drawing/2014/main" val="1275087557"/>
                    </a:ext>
                  </a:extLst>
                </a:gridCol>
                <a:gridCol w="1085650">
                  <a:extLst>
                    <a:ext uri="{9D8B030D-6E8A-4147-A177-3AD203B41FA5}">
                      <a16:colId xmlns:a16="http://schemas.microsoft.com/office/drawing/2014/main" val="652615595"/>
                    </a:ext>
                  </a:extLst>
                </a:gridCol>
                <a:gridCol w="1085650">
                  <a:extLst>
                    <a:ext uri="{9D8B030D-6E8A-4147-A177-3AD203B41FA5}">
                      <a16:colId xmlns:a16="http://schemas.microsoft.com/office/drawing/2014/main" val="2006107493"/>
                    </a:ext>
                  </a:extLst>
                </a:gridCol>
                <a:gridCol w="1085650">
                  <a:extLst>
                    <a:ext uri="{9D8B030D-6E8A-4147-A177-3AD203B41FA5}">
                      <a16:colId xmlns:a16="http://schemas.microsoft.com/office/drawing/2014/main" val="3203266427"/>
                    </a:ext>
                  </a:extLst>
                </a:gridCol>
                <a:gridCol w="1085650">
                  <a:extLst>
                    <a:ext uri="{9D8B030D-6E8A-4147-A177-3AD203B41FA5}">
                      <a16:colId xmlns:a16="http://schemas.microsoft.com/office/drawing/2014/main" val="3026706224"/>
                    </a:ext>
                  </a:extLst>
                </a:gridCol>
                <a:gridCol w="1044353">
                  <a:extLst>
                    <a:ext uri="{9D8B030D-6E8A-4147-A177-3AD203B41FA5}">
                      <a16:colId xmlns:a16="http://schemas.microsoft.com/office/drawing/2014/main" val="1977853743"/>
                    </a:ext>
                  </a:extLst>
                </a:gridCol>
                <a:gridCol w="1126947">
                  <a:extLst>
                    <a:ext uri="{9D8B030D-6E8A-4147-A177-3AD203B41FA5}">
                      <a16:colId xmlns:a16="http://schemas.microsoft.com/office/drawing/2014/main" val="3051162876"/>
                    </a:ext>
                  </a:extLst>
                </a:gridCol>
                <a:gridCol w="1085650">
                  <a:extLst>
                    <a:ext uri="{9D8B030D-6E8A-4147-A177-3AD203B41FA5}">
                      <a16:colId xmlns:a16="http://schemas.microsoft.com/office/drawing/2014/main" val="3828334495"/>
                    </a:ext>
                  </a:extLst>
                </a:gridCol>
              </a:tblGrid>
              <a:tr h="815910">
                <a:tc>
                  <a:txBody>
                    <a:bodyPr/>
                    <a:lstStyle/>
                    <a:p>
                      <a:pPr algn="l">
                        <a:lnSpc>
                          <a:spcPts val="1760"/>
                        </a:lnSpc>
                      </a:pPr>
                      <a:r>
                        <a:rPr lang="sl-SI" sz="1800" b="0">
                          <a:solidFill>
                            <a:srgbClr val="414141"/>
                          </a:solidFill>
                          <a:latin typeface="Calibri" panose="020F0502020204030204" pitchFamily="34" charset="0"/>
                          <a:cs typeface="Calibri" panose="020F0502020204030204" pitchFamily="34" charset="0"/>
                        </a:rPr>
                        <a:t>12 </a:t>
                      </a:r>
                      <a:r>
                        <a:rPr lang="sl-SI" sz="1800" b="0" err="1">
                          <a:solidFill>
                            <a:srgbClr val="414141"/>
                          </a:solidFill>
                          <a:latin typeface="Calibri" panose="020F0502020204030204" pitchFamily="34" charset="0"/>
                          <a:cs typeface="Calibri" panose="020F0502020204030204" pitchFamily="34" charset="0"/>
                        </a:rPr>
                        <a:t>giugno</a:t>
                      </a:r>
                      <a:r>
                        <a:rPr lang="sl-SI" sz="1800" b="0">
                          <a:solidFill>
                            <a:srgbClr val="414141"/>
                          </a:solidFill>
                          <a:latin typeface="Calibri" panose="020F0502020204030204" pitchFamily="34" charset="0"/>
                          <a:cs typeface="Calibri" panose="020F0502020204030204" pitchFamily="34" charset="0"/>
                        </a:rPr>
                        <a:t> 2025</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a:solidFill>
                            <a:srgbClr val="414141"/>
                          </a:solidFill>
                          <a:latin typeface="Calibri" panose="020F0502020204030204" pitchFamily="34" charset="0"/>
                          <a:cs typeface="Calibri" panose="020F0502020204030204" pitchFamily="34" charset="0"/>
                        </a:rPr>
                        <a:t>16 </a:t>
                      </a:r>
                      <a:r>
                        <a:rPr lang="sl-SI" sz="1800" b="0" err="1">
                          <a:solidFill>
                            <a:srgbClr val="414141"/>
                          </a:solidFill>
                          <a:latin typeface="Calibri" panose="020F0502020204030204" pitchFamily="34" charset="0"/>
                          <a:cs typeface="Calibri" panose="020F0502020204030204" pitchFamily="34" charset="0"/>
                        </a:rPr>
                        <a:t>giugno</a:t>
                      </a:r>
                      <a:r>
                        <a:rPr lang="sl-SI" sz="1800" b="0">
                          <a:solidFill>
                            <a:srgbClr val="414141"/>
                          </a:solidFill>
                          <a:latin typeface="Calibri" panose="020F0502020204030204" pitchFamily="34" charset="0"/>
                          <a:cs typeface="Calibri" panose="020F0502020204030204" pitchFamily="34" charset="0"/>
                        </a:rPr>
                        <a:t> 2025</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a:solidFill>
                            <a:srgbClr val="414141"/>
                          </a:solidFill>
                          <a:latin typeface="Calibri" panose="020F0502020204030204" pitchFamily="34" charset="0"/>
                          <a:cs typeface="Calibri" panose="020F0502020204030204" pitchFamily="34" charset="0"/>
                        </a:rPr>
                        <a:t>Sig. Novak M.</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a:solidFill>
                            <a:srgbClr val="414141"/>
                          </a:solidFill>
                          <a:latin typeface="Calibri" panose="020F0502020204030204" pitchFamily="34" charset="0"/>
                          <a:cs typeface="Calibri" panose="020F0502020204030204" pitchFamily="34" charset="0"/>
                        </a:rPr>
                        <a:t>2</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dirty="0">
                          <a:solidFill>
                            <a:srgbClr val="414141"/>
                          </a:solidFill>
                          <a:latin typeface="Calibri" panose="020F0502020204030204" pitchFamily="34" charset="0"/>
                          <a:cs typeface="Calibri" panose="020F0502020204030204" pitchFamily="34" charset="0"/>
                        </a:rPr>
                        <a:t>Colazione</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dirty="0">
                          <a:solidFill>
                            <a:srgbClr val="414141"/>
                          </a:solidFill>
                          <a:latin typeface="Calibri" panose="020F0502020204030204" pitchFamily="34" charset="0"/>
                          <a:cs typeface="Calibri" panose="020F0502020204030204" pitchFamily="34" charset="0"/>
                        </a:rPr>
                        <a:t>Lavander app.</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dirty="0">
                          <a:solidFill>
                            <a:srgbClr val="414141"/>
                          </a:solidFill>
                          <a:latin typeface="Calibri" panose="020F0502020204030204" pitchFamily="34" charset="0"/>
                          <a:cs typeface="Calibri" panose="020F0502020204030204" pitchFamily="34" charset="0"/>
                        </a:rPr>
                        <a:t>120 €</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dirty="0">
                          <a:solidFill>
                            <a:srgbClr val="414141"/>
                          </a:solidFill>
                          <a:latin typeface="Calibri" panose="020F0502020204030204" pitchFamily="34" charset="0"/>
                          <a:cs typeface="Calibri" panose="020F0502020204030204" pitchFamily="34" charset="0"/>
                        </a:rPr>
                        <a:t> </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endParaRPr lang="sl-SI" sz="1800" b="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1760"/>
                        </a:lnSpc>
                      </a:pPr>
                      <a:r>
                        <a:rPr lang="sl-SI" sz="1800" b="0" dirty="0">
                          <a:solidFill>
                            <a:srgbClr val="414141"/>
                          </a:solidFill>
                          <a:latin typeface="Calibri" panose="020F0502020204030204" pitchFamily="34" charset="0"/>
                          <a:cs typeface="Calibri" panose="020F0502020204030204" pitchFamily="34" charset="0"/>
                        </a:rPr>
                        <a:t>Nuovo</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1826310"/>
                  </a:ext>
                </a:extLst>
              </a:tr>
              <a:tr h="574442">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14 </a:t>
                      </a:r>
                      <a:r>
                        <a:rPr lang="sl-SI" sz="1800" b="0" err="1">
                          <a:solidFill>
                            <a:srgbClr val="414141"/>
                          </a:solidFill>
                          <a:latin typeface="Calibri" panose="020F0502020204030204" pitchFamily="34" charset="0"/>
                          <a:cs typeface="Calibri" panose="020F0502020204030204" pitchFamily="34" charset="0"/>
                        </a:rPr>
                        <a:t>giugno</a:t>
                      </a:r>
                      <a:r>
                        <a:rPr lang="sl-SI" sz="1800" b="0">
                          <a:solidFill>
                            <a:srgbClr val="414141"/>
                          </a:solidFill>
                          <a:latin typeface="Calibri" panose="020F0502020204030204" pitchFamily="34" charset="0"/>
                          <a:cs typeface="Calibri" panose="020F0502020204030204" pitchFamily="34" charset="0"/>
                        </a:rPr>
                        <a:t> 2025</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16 </a:t>
                      </a:r>
                      <a:r>
                        <a:rPr lang="sl-SI" sz="1800" b="0" err="1">
                          <a:solidFill>
                            <a:srgbClr val="414141"/>
                          </a:solidFill>
                          <a:latin typeface="Calibri" panose="020F0502020204030204" pitchFamily="34" charset="0"/>
                          <a:cs typeface="Calibri" panose="020F0502020204030204" pitchFamily="34" charset="0"/>
                        </a:rPr>
                        <a:t>giugno</a:t>
                      </a:r>
                      <a:r>
                        <a:rPr lang="sl-SI" sz="1800" b="0">
                          <a:solidFill>
                            <a:srgbClr val="414141"/>
                          </a:solidFill>
                          <a:latin typeface="Calibri" panose="020F0502020204030204" pitchFamily="34" charset="0"/>
                          <a:cs typeface="Calibri" panose="020F0502020204030204" pitchFamily="34" charset="0"/>
                        </a:rPr>
                        <a:t> 2025</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dirty="0">
                          <a:solidFill>
                            <a:srgbClr val="414141"/>
                          </a:solidFill>
                          <a:latin typeface="Calibri" panose="020F0502020204030204" pitchFamily="34" charset="0"/>
                          <a:cs typeface="Calibri" panose="020F0502020204030204" pitchFamily="34" charset="0"/>
                        </a:rPr>
                        <a:t>Signora           Fras A.</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3 (</a:t>
                      </a:r>
                      <a:r>
                        <a:rPr lang="sl-SI" sz="1800" b="0" err="1">
                          <a:solidFill>
                            <a:srgbClr val="414141"/>
                          </a:solidFill>
                          <a:latin typeface="Calibri" panose="020F0502020204030204" pitchFamily="34" charset="0"/>
                          <a:cs typeface="Calibri" panose="020F0502020204030204" pitchFamily="34" charset="0"/>
                        </a:rPr>
                        <a:t>con bambino</a:t>
                      </a:r>
                      <a:r>
                        <a:rPr lang="sl-SI" sz="1800" b="0">
                          <a:solidFill>
                            <a:srgbClr val="414141"/>
                          </a:solidFill>
                          <a:latin typeface="Calibri" panose="020F0502020204030204" pitchFamily="34" charset="0"/>
                          <a:cs typeface="Calibri" panose="020F0502020204030204" pitchFamily="34" charset="0"/>
                        </a:rPr>
                        <a:t>)</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dirty="0">
                          <a:solidFill>
                            <a:srgbClr val="414141"/>
                          </a:solidFill>
                          <a:latin typeface="Calibri" panose="020F0502020204030204" pitchFamily="34" charset="0"/>
                          <a:cs typeface="Calibri" panose="020F0502020204030204" pitchFamily="34" charset="0"/>
                        </a:rPr>
                        <a:t>Mezza pensione</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Suite </a:t>
                      </a:r>
                      <a:r>
                        <a:rPr lang="sl-SI" sz="1800" b="0" err="1">
                          <a:solidFill>
                            <a:srgbClr val="414141"/>
                          </a:solidFill>
                          <a:latin typeface="Calibri" panose="020F0502020204030204" pitchFamily="34" charset="0"/>
                          <a:cs typeface="Calibri" panose="020F0502020204030204" pitchFamily="34" charset="0"/>
                        </a:rPr>
                        <a:t>Castagna</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160 €</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endParaRPr lang="sl-SI" sz="1800" b="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dirty="0">
                          <a:solidFill>
                            <a:srgbClr val="414141"/>
                          </a:solidFill>
                          <a:latin typeface="Calibri" panose="020F0502020204030204" pitchFamily="34" charset="0"/>
                          <a:cs typeface="Calibri" panose="020F0502020204030204" pitchFamily="34" charset="0"/>
                        </a:rPr>
                        <a:t>Check-in anticipato</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dirty="0">
                          <a:solidFill>
                            <a:srgbClr val="414141"/>
                          </a:solidFill>
                          <a:latin typeface="Calibri" panose="020F0502020204030204" pitchFamily="34" charset="0"/>
                          <a:cs typeface="Calibri" panose="020F0502020204030204" pitchFamily="34" charset="0"/>
                        </a:rPr>
                        <a:t>Nuovo</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129974"/>
                  </a:ext>
                </a:extLst>
              </a:tr>
              <a:tr h="1298848">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25 </a:t>
                      </a:r>
                      <a:r>
                        <a:rPr lang="sl-SI" sz="1800" b="0" err="1">
                          <a:solidFill>
                            <a:srgbClr val="414141"/>
                          </a:solidFill>
                          <a:latin typeface="Calibri" panose="020F0502020204030204" pitchFamily="34" charset="0"/>
                          <a:cs typeface="Calibri" panose="020F0502020204030204" pitchFamily="34" charset="0"/>
                        </a:rPr>
                        <a:t>giugno</a:t>
                      </a:r>
                      <a:r>
                        <a:rPr lang="sl-SI" sz="1800" b="0">
                          <a:solidFill>
                            <a:srgbClr val="414141"/>
                          </a:solidFill>
                          <a:latin typeface="Calibri" panose="020F0502020204030204" pitchFamily="34" charset="0"/>
                          <a:cs typeface="Calibri" panose="020F0502020204030204" pitchFamily="34" charset="0"/>
                        </a:rPr>
                        <a:t> 2025</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30 </a:t>
                      </a:r>
                      <a:r>
                        <a:rPr lang="sl-SI" sz="1800" b="0" err="1">
                          <a:solidFill>
                            <a:srgbClr val="414141"/>
                          </a:solidFill>
                          <a:latin typeface="Calibri" panose="020F0502020204030204" pitchFamily="34" charset="0"/>
                          <a:cs typeface="Calibri" panose="020F0502020204030204" pitchFamily="34" charset="0"/>
                        </a:rPr>
                        <a:t>giugno</a:t>
                      </a:r>
                      <a:r>
                        <a:rPr lang="sl-SI" sz="1800" b="0">
                          <a:solidFill>
                            <a:srgbClr val="414141"/>
                          </a:solidFill>
                          <a:latin typeface="Calibri" panose="020F0502020204030204" pitchFamily="34" charset="0"/>
                          <a:cs typeface="Calibri" panose="020F0502020204030204" pitchFamily="34" charset="0"/>
                        </a:rPr>
                        <a:t> 2025</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err="1">
                          <a:solidFill>
                            <a:srgbClr val="414141"/>
                          </a:solidFill>
                          <a:latin typeface="Calibri" panose="020F0502020204030204" pitchFamily="34" charset="0"/>
                          <a:cs typeface="Calibri" panose="020F0502020204030204" pitchFamily="34" charset="0"/>
                        </a:rPr>
                        <a:t>Signora </a:t>
                      </a:r>
                      <a:r>
                        <a:rPr lang="sl-SI" sz="1800" b="0">
                          <a:solidFill>
                            <a:srgbClr val="414141"/>
                          </a:solidFill>
                          <a:latin typeface="Calibri" panose="020F0502020204030204" pitchFamily="34" charset="0"/>
                          <a:cs typeface="Calibri" panose="020F0502020204030204" pitchFamily="34" charset="0"/>
                        </a:rPr>
                        <a:t>Kokol T.</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4  (</a:t>
                      </a:r>
                      <a:r>
                        <a:rPr lang="sl-SI" sz="1800" b="0" err="1">
                          <a:solidFill>
                            <a:srgbClr val="414141"/>
                          </a:solidFill>
                          <a:latin typeface="Calibri" panose="020F0502020204030204" pitchFamily="34" charset="0"/>
                          <a:cs typeface="Calibri" panose="020F0502020204030204" pitchFamily="34" charset="0"/>
                        </a:rPr>
                        <a:t>con bambino</a:t>
                      </a:r>
                      <a:r>
                        <a:rPr lang="sl-SI" sz="1800" b="0">
                          <a:solidFill>
                            <a:srgbClr val="414141"/>
                          </a:solidFill>
                          <a:latin typeface="Calibri" panose="020F0502020204030204" pitchFamily="34" charset="0"/>
                          <a:cs typeface="Calibri" panose="020F0502020204030204" pitchFamily="34" charset="0"/>
                        </a:rPr>
                        <a:t>)</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err="1">
                          <a:solidFill>
                            <a:srgbClr val="414141"/>
                          </a:solidFill>
                          <a:latin typeface="Calibri" panose="020F0502020204030204" pitchFamily="34" charset="0"/>
                          <a:cs typeface="Calibri" panose="020F0502020204030204" pitchFamily="34" charset="0"/>
                        </a:rPr>
                        <a:t>Pensione completa</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err="1">
                          <a:solidFill>
                            <a:srgbClr val="414141"/>
                          </a:solidFill>
                          <a:latin typeface="Calibri" panose="020F0502020204030204" pitchFamily="34" charset="0"/>
                          <a:cs typeface="Calibri" panose="020F0502020204030204" pitchFamily="34" charset="0"/>
                        </a:rPr>
                        <a:t>Walnut Cottage</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dirty="0">
                          <a:solidFill>
                            <a:srgbClr val="414141"/>
                          </a:solidFill>
                          <a:latin typeface="Calibri" panose="020F0502020204030204" pitchFamily="34" charset="0"/>
                          <a:cs typeface="Calibri" panose="020F0502020204030204" pitchFamily="34" charset="0"/>
                        </a:rPr>
                        <a:t>250 €</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endParaRPr lang="sl-SI" sz="1800" b="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a:solidFill>
                            <a:srgbClr val="414141"/>
                          </a:solidFill>
                          <a:latin typeface="Calibri" panose="020F0502020204030204" pitchFamily="34" charset="0"/>
                          <a:cs typeface="Calibri" panose="020F0502020204030204" pitchFamily="34" charset="0"/>
                        </a:rPr>
                        <a:t>Dieta </a:t>
                      </a:r>
                      <a:r>
                        <a:rPr lang="sl-SI" sz="1800" b="0" err="1">
                          <a:solidFill>
                            <a:srgbClr val="414141"/>
                          </a:solidFill>
                          <a:latin typeface="Calibri" panose="020F0502020204030204" pitchFamily="34" charset="0"/>
                          <a:cs typeface="Calibri" panose="020F0502020204030204" pitchFamily="34" charset="0"/>
                        </a:rPr>
                        <a:t>senza</a:t>
                      </a:r>
                      <a:r>
                        <a:rPr lang="sl-SI" sz="1800" b="0">
                          <a:solidFill>
                            <a:srgbClr val="414141"/>
                          </a:solidFill>
                          <a:latin typeface="Calibri" panose="020F0502020204030204" pitchFamily="34" charset="0"/>
                          <a:cs typeface="Calibri" panose="020F0502020204030204" pitchFamily="34" charset="0"/>
                        </a:rPr>
                        <a:t> glutine</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l">
                        <a:lnSpc>
                          <a:spcPts val="1760"/>
                        </a:lnSpc>
                        <a:buNone/>
                      </a:pPr>
                      <a:r>
                        <a:rPr lang="sl-SI" sz="1800" b="0" dirty="0">
                          <a:solidFill>
                            <a:srgbClr val="414141"/>
                          </a:solidFill>
                          <a:latin typeface="Calibri" panose="020F0502020204030204" pitchFamily="34" charset="0"/>
                          <a:cs typeface="Calibri" panose="020F0502020204030204" pitchFamily="34" charset="0"/>
                        </a:rPr>
                        <a:t>Ritorno - adorano Walnut Cottage</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5601095"/>
                  </a:ext>
                </a:extLst>
              </a:tr>
            </a:tbl>
          </a:graphicData>
        </a:graphic>
      </p:graphicFrame>
      <p:sp>
        <p:nvSpPr>
          <p:cNvPr id="8" name="TextBox 7">
            <a:extLst>
              <a:ext uri="{FF2B5EF4-FFF2-40B4-BE49-F238E27FC236}">
                <a16:creationId xmlns:a16="http://schemas.microsoft.com/office/drawing/2014/main" id="{E5406072-2C5D-07BF-8377-AD71C05909B0}"/>
              </a:ext>
            </a:extLst>
          </p:cNvPr>
          <p:cNvSpPr txBox="1"/>
          <p:nvPr/>
        </p:nvSpPr>
        <p:spPr>
          <a:xfrm>
            <a:off x="518160" y="2880320"/>
            <a:ext cx="1159619" cy="335989"/>
          </a:xfrm>
          <a:prstGeom prst="rect">
            <a:avLst/>
          </a:prstGeom>
          <a:noFill/>
        </p:spPr>
        <p:txBody>
          <a:bodyPr wrap="square">
            <a:spAutoFit/>
          </a:bodyPr>
          <a:lstStyle/>
          <a:p>
            <a:pPr algn="l">
              <a:lnSpc>
                <a:spcPts val="1860"/>
              </a:lnSpc>
            </a:pPr>
            <a:r>
              <a:rPr lang="sl-SI" sz="1800" b="1" dirty="0">
                <a:solidFill>
                  <a:srgbClr val="EC7C69"/>
                </a:solidFill>
                <a:highlight>
                  <a:srgbClr val="EC7C69"/>
                </a:highlight>
                <a:latin typeface="Calibri" panose="020F0502020204030204" pitchFamily="34" charset="0"/>
                <a:cs typeface="Calibri" panose="020F0502020204030204" pitchFamily="34" charset="0"/>
              </a:rPr>
              <a:t> </a:t>
            </a:r>
            <a:r>
              <a:rPr lang="sl-SI" sz="1800" b="1" dirty="0">
                <a:solidFill>
                  <a:srgbClr val="FFFFFF"/>
                </a:solidFill>
                <a:highlight>
                  <a:srgbClr val="EC7C69"/>
                </a:highlight>
                <a:latin typeface="Calibri" panose="020F0502020204030204" pitchFamily="34" charset="0"/>
                <a:cs typeface="Calibri" panose="020F0502020204030204" pitchFamily="34" charset="0"/>
              </a:rPr>
              <a:t> Check-in</a:t>
            </a:r>
          </a:p>
        </p:txBody>
      </p:sp>
      <p:sp>
        <p:nvSpPr>
          <p:cNvPr id="12" name="TextBox 11">
            <a:extLst>
              <a:ext uri="{FF2B5EF4-FFF2-40B4-BE49-F238E27FC236}">
                <a16:creationId xmlns:a16="http://schemas.microsoft.com/office/drawing/2014/main" id="{40F31243-1627-FFB6-1E6D-155CC4A13A26}"/>
              </a:ext>
            </a:extLst>
          </p:cNvPr>
          <p:cNvSpPr txBox="1"/>
          <p:nvPr/>
        </p:nvSpPr>
        <p:spPr>
          <a:xfrm>
            <a:off x="1574801" y="2880320"/>
            <a:ext cx="1424094" cy="33598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Check-out</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3" name="TextBox 12">
            <a:extLst>
              <a:ext uri="{FF2B5EF4-FFF2-40B4-BE49-F238E27FC236}">
                <a16:creationId xmlns:a16="http://schemas.microsoft.com/office/drawing/2014/main" id="{0DE6A8CB-99E0-FA02-4D93-8783E67F7149}"/>
              </a:ext>
            </a:extLst>
          </p:cNvPr>
          <p:cNvSpPr txBox="1"/>
          <p:nvPr/>
        </p:nvSpPr>
        <p:spPr>
          <a:xfrm>
            <a:off x="2741386" y="2636663"/>
            <a:ext cx="1424094" cy="579646"/>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Ospite</a:t>
            </a:r>
            <a:r>
              <a:rPr lang="sl-SI" sz="1800" b="1" dirty="0">
                <a:solidFill>
                  <a:srgbClr val="EC7C69"/>
                </a:solidFill>
                <a:highlight>
                  <a:srgbClr val="EC7C69"/>
                </a:highlight>
                <a:latin typeface="Calibri" panose="020F0502020204030204" pitchFamily="34" charset="0"/>
                <a:cs typeface="Calibri" panose="020F0502020204030204" pitchFamily="34" charset="0"/>
              </a:rPr>
              <a:t>. </a:t>
            </a:r>
            <a:r>
              <a:rPr lang="sl-SI" sz="1800" b="1" dirty="0">
                <a:solidFill>
                  <a:srgbClr val="FFFFFF"/>
                </a:solidFill>
                <a:highlight>
                  <a:srgbClr val="EC7C69"/>
                </a:highlight>
                <a:latin typeface="Calibri" panose="020F0502020204030204" pitchFamily="34" charset="0"/>
                <a:cs typeface="Calibri" panose="020F0502020204030204" pitchFamily="34" charset="0"/>
              </a:rPr>
              <a:t> </a:t>
            </a:r>
          </a:p>
          <a:p>
            <a:pPr algn="l">
              <a:lnSpc>
                <a:spcPts val="1860"/>
              </a:lnSpc>
            </a:pPr>
            <a:r>
              <a:rPr lang="sl-SI" b="1" dirty="0">
                <a:solidFill>
                  <a:srgbClr val="FFFFFF"/>
                </a:solidFill>
                <a:highlight>
                  <a:srgbClr val="EC7C69"/>
                </a:highlight>
                <a:latin typeface="Calibri" panose="020F0502020204030204" pitchFamily="34" charset="0"/>
                <a:cs typeface="Calibri" panose="020F0502020204030204" pitchFamily="34" charset="0"/>
              </a:rPr>
              <a:t> </a:t>
            </a:r>
            <a:r>
              <a:rPr lang="sl-SI" sz="1800" b="1" dirty="0">
                <a:solidFill>
                  <a:srgbClr val="FFFFFF"/>
                </a:solidFill>
                <a:highlight>
                  <a:srgbClr val="EC7C69"/>
                </a:highlight>
                <a:latin typeface="Calibri" panose="020F0502020204030204" pitchFamily="34" charset="0"/>
                <a:cs typeface="Calibri" panose="020F0502020204030204" pitchFamily="34" charset="0"/>
              </a:rPr>
              <a:t>Nome</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4" name="TextBox 13">
            <a:extLst>
              <a:ext uri="{FF2B5EF4-FFF2-40B4-BE49-F238E27FC236}">
                <a16:creationId xmlns:a16="http://schemas.microsoft.com/office/drawing/2014/main" id="{3753FE8F-A46B-B091-0897-401D5DB93283}"/>
              </a:ext>
            </a:extLst>
          </p:cNvPr>
          <p:cNvSpPr txBox="1"/>
          <p:nvPr/>
        </p:nvSpPr>
        <p:spPr>
          <a:xfrm>
            <a:off x="3780819" y="2880320"/>
            <a:ext cx="954878" cy="33598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Ospiti</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5" name="TextBox 14">
            <a:extLst>
              <a:ext uri="{FF2B5EF4-FFF2-40B4-BE49-F238E27FC236}">
                <a16:creationId xmlns:a16="http://schemas.microsoft.com/office/drawing/2014/main" id="{F41EE939-54A3-3E33-AE33-6CC9D01E7C56}"/>
              </a:ext>
            </a:extLst>
          </p:cNvPr>
          <p:cNvSpPr txBox="1"/>
          <p:nvPr/>
        </p:nvSpPr>
        <p:spPr>
          <a:xfrm>
            <a:off x="4846046" y="2880320"/>
            <a:ext cx="1070570" cy="33598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Servizio</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6" name="TextBox 15">
            <a:extLst>
              <a:ext uri="{FF2B5EF4-FFF2-40B4-BE49-F238E27FC236}">
                <a16:creationId xmlns:a16="http://schemas.microsoft.com/office/drawing/2014/main" id="{81DCDC5D-6F9D-9F3B-C18E-A28A176DC55A}"/>
              </a:ext>
            </a:extLst>
          </p:cNvPr>
          <p:cNvSpPr txBox="1"/>
          <p:nvPr/>
        </p:nvSpPr>
        <p:spPr>
          <a:xfrm>
            <a:off x="5945824" y="2880320"/>
            <a:ext cx="954878" cy="33598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Camera</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7" name="TextBox 16">
            <a:extLst>
              <a:ext uri="{FF2B5EF4-FFF2-40B4-BE49-F238E27FC236}">
                <a16:creationId xmlns:a16="http://schemas.microsoft.com/office/drawing/2014/main" id="{0BCE5C6B-28E7-4EA8-02F8-8193E8F8BCF0}"/>
              </a:ext>
            </a:extLst>
          </p:cNvPr>
          <p:cNvSpPr txBox="1"/>
          <p:nvPr/>
        </p:nvSpPr>
        <p:spPr>
          <a:xfrm>
            <a:off x="7015808" y="2880320"/>
            <a:ext cx="863976" cy="33598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Prezzo</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8" name="TextBox 17">
            <a:extLst>
              <a:ext uri="{FF2B5EF4-FFF2-40B4-BE49-F238E27FC236}">
                <a16:creationId xmlns:a16="http://schemas.microsoft.com/office/drawing/2014/main" id="{2DC876FA-C4C8-0112-97D8-EF671774F066}"/>
              </a:ext>
            </a:extLst>
          </p:cNvPr>
          <p:cNvSpPr txBox="1"/>
          <p:nvPr/>
        </p:nvSpPr>
        <p:spPr>
          <a:xfrm>
            <a:off x="8122286" y="2636663"/>
            <a:ext cx="1206029" cy="579646"/>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Pulizia</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a:p>
            <a:pPr algn="l">
              <a:lnSpc>
                <a:spcPts val="1860"/>
              </a:lnSpc>
            </a:pPr>
            <a:r>
              <a:rPr lang="sl-SI" b="1" dirty="0">
                <a:solidFill>
                  <a:srgbClr val="FFFFFF"/>
                </a:solidFill>
                <a:highlight>
                  <a:srgbClr val="EC7C69"/>
                </a:highlight>
                <a:latin typeface="Calibri" panose="020F0502020204030204" pitchFamily="34" charset="0"/>
                <a:cs typeface="Calibri" panose="020F0502020204030204" pitchFamily="34" charset="0"/>
              </a:rPr>
              <a:t> Fatto</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p:txBody>
      </p:sp>
      <p:sp>
        <p:nvSpPr>
          <p:cNvPr id="19" name="TextBox 18">
            <a:extLst>
              <a:ext uri="{FF2B5EF4-FFF2-40B4-BE49-F238E27FC236}">
                <a16:creationId xmlns:a16="http://schemas.microsoft.com/office/drawing/2014/main" id="{4302DE4A-141F-F3C9-A120-43483D0FD0EA}"/>
              </a:ext>
            </a:extLst>
          </p:cNvPr>
          <p:cNvSpPr txBox="1"/>
          <p:nvPr/>
        </p:nvSpPr>
        <p:spPr>
          <a:xfrm>
            <a:off x="9142117" y="2403350"/>
            <a:ext cx="1206029" cy="106695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Note</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a:p>
            <a:pPr algn="l">
              <a:lnSpc>
                <a:spcPts val="1860"/>
              </a:lnSpc>
            </a:pPr>
            <a:r>
              <a:rPr lang="sl-SI" b="1" dirty="0">
                <a:solidFill>
                  <a:srgbClr val="FFFFFF"/>
                </a:solidFill>
                <a:highlight>
                  <a:srgbClr val="EC7C69"/>
                </a:highlight>
                <a:latin typeface="Calibri" panose="020F0502020204030204" pitchFamily="34" charset="0"/>
                <a:cs typeface="Calibri" panose="020F0502020204030204" pitchFamily="34" charset="0"/>
              </a:rPr>
              <a:t> (Speciale</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a:p>
            <a:pPr>
              <a:lnSpc>
                <a:spcPts val="1860"/>
              </a:lnSpc>
            </a:pPr>
            <a:r>
              <a:rPr lang="sl-SI" b="1" dirty="0">
                <a:solidFill>
                  <a:srgbClr val="FFFFFF"/>
                </a:solidFill>
                <a:highlight>
                  <a:srgbClr val="EC7C69"/>
                </a:highlight>
                <a:latin typeface="Calibri" panose="020F0502020204030204" pitchFamily="34" charset="0"/>
                <a:cs typeface="Calibri" panose="020F0502020204030204" pitchFamily="34" charset="0"/>
              </a:rPr>
              <a:t> Richiesta)</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a:p>
            <a:pPr algn="l">
              <a:lnSpc>
                <a:spcPts val="1860"/>
              </a:lnSpc>
            </a:pPr>
            <a:endParaRPr lang="sl-SI" sz="1800" b="1" dirty="0">
              <a:solidFill>
                <a:srgbClr val="EC7C69"/>
              </a:solidFill>
              <a:highlight>
                <a:srgbClr val="EC7C69"/>
              </a:highlight>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4F3C6080-B9B3-4409-CE2E-A9954364EDAE}"/>
              </a:ext>
            </a:extLst>
          </p:cNvPr>
          <p:cNvSpPr txBox="1"/>
          <p:nvPr/>
        </p:nvSpPr>
        <p:spPr>
          <a:xfrm>
            <a:off x="10278636" y="2403350"/>
            <a:ext cx="1288842" cy="1066959"/>
          </a:xfrm>
          <a:prstGeom prst="rect">
            <a:avLst/>
          </a:prstGeom>
          <a:noFill/>
        </p:spPr>
        <p:txBody>
          <a:bodyPr wrap="square">
            <a:spAutoFit/>
          </a:bodyPr>
          <a:lstStyle/>
          <a:p>
            <a:pPr algn="l">
              <a:lnSpc>
                <a:spcPts val="1860"/>
              </a:lnSpc>
            </a:pPr>
            <a:r>
              <a:rPr lang="sl-SI" sz="1800" b="1" dirty="0">
                <a:solidFill>
                  <a:srgbClr val="FFFFFF"/>
                </a:solidFill>
                <a:highlight>
                  <a:srgbClr val="EC7C69"/>
                </a:highlight>
                <a:latin typeface="Calibri" panose="020F0502020204030204" pitchFamily="34" charset="0"/>
                <a:cs typeface="Calibri" panose="020F0502020204030204" pitchFamily="34" charset="0"/>
              </a:rPr>
              <a:t> Nuovo o</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a:p>
            <a:pPr algn="l">
              <a:lnSpc>
                <a:spcPts val="1860"/>
              </a:lnSpc>
            </a:pPr>
            <a:r>
              <a:rPr lang="sl-SI" b="1" dirty="0">
                <a:solidFill>
                  <a:srgbClr val="FFFFFF"/>
                </a:solidFill>
                <a:highlight>
                  <a:srgbClr val="EC7C69"/>
                </a:highlight>
                <a:latin typeface="Calibri" panose="020F0502020204030204" pitchFamily="34" charset="0"/>
                <a:cs typeface="Calibri" panose="020F0502020204030204" pitchFamily="34" charset="0"/>
              </a:rPr>
              <a:t> Di ritorno</a:t>
            </a:r>
            <a:r>
              <a:rPr lang="sl-SI" sz="1800" b="1" dirty="0">
                <a:solidFill>
                  <a:srgbClr val="EC7C69"/>
                </a:solidFill>
                <a:highlight>
                  <a:srgbClr val="EC7C69"/>
                </a:highlight>
                <a:latin typeface="Calibri" panose="020F0502020204030204" pitchFamily="34" charset="0"/>
                <a:cs typeface="Calibri" panose="020F0502020204030204" pitchFamily="34" charset="0"/>
              </a:rPr>
              <a:t>.</a:t>
            </a:r>
          </a:p>
          <a:p>
            <a:pPr>
              <a:lnSpc>
                <a:spcPts val="1860"/>
              </a:lnSpc>
            </a:pPr>
            <a:r>
              <a:rPr lang="sl-SI" b="1" dirty="0">
                <a:solidFill>
                  <a:srgbClr val="FFFFFF"/>
                </a:solidFill>
                <a:highlight>
                  <a:srgbClr val="EC7C69"/>
                </a:highlight>
                <a:latin typeface="Calibri" panose="020F0502020204030204" pitchFamily="34" charset="0"/>
                <a:cs typeface="Calibri" panose="020F0502020204030204" pitchFamily="34" charset="0"/>
              </a:rPr>
              <a:t> Ospite</a:t>
            </a:r>
            <a:r>
              <a:rPr lang="sl-SI" b="1" dirty="0">
                <a:solidFill>
                  <a:srgbClr val="EC7C69"/>
                </a:solidFill>
                <a:highlight>
                  <a:srgbClr val="EC7C69"/>
                </a:highlight>
                <a:latin typeface="Calibri" panose="020F0502020204030204" pitchFamily="34" charset="0"/>
                <a:cs typeface="Calibri" panose="020F0502020204030204" pitchFamily="34" charset="0"/>
              </a:rPr>
              <a:t>.</a:t>
            </a:r>
            <a:endParaRPr lang="sl-SI" sz="1800" b="1" dirty="0">
              <a:solidFill>
                <a:srgbClr val="EC7C69"/>
              </a:solidFill>
              <a:highlight>
                <a:srgbClr val="EC7C69"/>
              </a:highlight>
              <a:latin typeface="Calibri" panose="020F0502020204030204" pitchFamily="34" charset="0"/>
              <a:cs typeface="Calibri" panose="020F0502020204030204" pitchFamily="34" charset="0"/>
            </a:endParaRPr>
          </a:p>
          <a:p>
            <a:pPr algn="l">
              <a:lnSpc>
                <a:spcPts val="1860"/>
              </a:lnSpc>
            </a:pPr>
            <a:endParaRPr lang="sl-SI" sz="1800" b="1" dirty="0">
              <a:solidFill>
                <a:srgbClr val="EC7C69"/>
              </a:solidFill>
              <a:highlight>
                <a:srgbClr val="EC7C69"/>
              </a:highlight>
              <a:latin typeface="Calibri" panose="020F0502020204030204" pitchFamily="34" charset="0"/>
              <a:cs typeface="Calibri" panose="020F0502020204030204" pitchFamily="34" charset="0"/>
            </a:endParaRPr>
          </a:p>
        </p:txBody>
      </p:sp>
      <p:pic>
        <p:nvPicPr>
          <p:cNvPr id="22" name="Graphic 21" descr="Checkbox Ticked with solid fill">
            <a:extLst>
              <a:ext uri="{FF2B5EF4-FFF2-40B4-BE49-F238E27FC236}">
                <a16:creationId xmlns:a16="http://schemas.microsoft.com/office/drawing/2014/main" id="{01925392-8AA6-A0A8-14D0-C1D1DB93A1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76573" y="3903509"/>
            <a:ext cx="561746" cy="561078"/>
          </a:xfrm>
          <a:prstGeom prst="rect">
            <a:avLst/>
          </a:prstGeom>
        </p:spPr>
      </p:pic>
      <p:pic>
        <p:nvPicPr>
          <p:cNvPr id="24" name="Graphic 23" descr="Checkbox Crossed with solid fill">
            <a:extLst>
              <a:ext uri="{FF2B5EF4-FFF2-40B4-BE49-F238E27FC236}">
                <a16:creationId xmlns:a16="http://schemas.microsoft.com/office/drawing/2014/main" id="{1A9834B7-5B8B-1C68-F292-3092F79A42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76573" y="3101010"/>
            <a:ext cx="561746" cy="561078"/>
          </a:xfrm>
          <a:prstGeom prst="rect">
            <a:avLst/>
          </a:prstGeom>
        </p:spPr>
      </p:pic>
      <p:pic>
        <p:nvPicPr>
          <p:cNvPr id="25" name="Graphic 24" descr="Checkbox Ticked with solid fill">
            <a:extLst>
              <a:ext uri="{FF2B5EF4-FFF2-40B4-BE49-F238E27FC236}">
                <a16:creationId xmlns:a16="http://schemas.microsoft.com/office/drawing/2014/main" id="{E71C588C-7F0B-91F6-87E0-A854D0D5A8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76573" y="4471557"/>
            <a:ext cx="561746" cy="561078"/>
          </a:xfrm>
          <a:prstGeom prst="rect">
            <a:avLst/>
          </a:prstGeom>
        </p:spPr>
      </p:pic>
    </p:spTree>
    <p:extLst>
      <p:ext uri="{BB962C8B-B14F-4D97-AF65-F5344CB8AC3E}">
        <p14:creationId xmlns:p14="http://schemas.microsoft.com/office/powerpoint/2010/main" val="171605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C59D3-CAC8-BA86-35F6-C3BA03F4544E}"/>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465C5A16-5582-7DE8-4FBF-C1BECAAC27A8}"/>
              </a:ext>
            </a:extLst>
          </p:cNvPr>
          <p:cNvSpPr txBox="1">
            <a:spLocks/>
          </p:cNvSpPr>
          <p:nvPr/>
        </p:nvSpPr>
        <p:spPr>
          <a:xfrm>
            <a:off x="629645" y="30777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Strumenti adatti alle tue esigenze e al tuo budget </a:t>
            </a:r>
          </a:p>
          <a:p>
            <a:pPr>
              <a:lnSpc>
                <a:spcPts val="3720"/>
              </a:lnSpc>
            </a:pPr>
            <a:endParaRPr lang="en-US" dirty="0"/>
          </a:p>
        </p:txBody>
      </p:sp>
      <p:cxnSp>
        <p:nvCxnSpPr>
          <p:cNvPr id="10" name="Straight Connector 9">
            <a:extLst>
              <a:ext uri="{FF2B5EF4-FFF2-40B4-BE49-F238E27FC236}">
                <a16:creationId xmlns:a16="http://schemas.microsoft.com/office/drawing/2014/main" id="{2D46B51D-22AC-60CF-7DBE-05E2D7BFBB33}"/>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26C013C-8020-C863-4A64-8650A7BD42D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11</a:t>
            </a:fld>
            <a:endParaRPr lang="fr-CA" sz="1200" dirty="0"/>
          </a:p>
        </p:txBody>
      </p:sp>
      <p:sp>
        <p:nvSpPr>
          <p:cNvPr id="4" name="Text Placeholder 5">
            <a:extLst>
              <a:ext uri="{FF2B5EF4-FFF2-40B4-BE49-F238E27FC236}">
                <a16:creationId xmlns:a16="http://schemas.microsoft.com/office/drawing/2014/main" id="{EE8B1A88-3254-25BC-D2CD-EC0840171D21}"/>
              </a:ext>
            </a:extLst>
          </p:cNvPr>
          <p:cNvSpPr txBox="1">
            <a:spLocks/>
          </p:cNvSpPr>
          <p:nvPr/>
        </p:nvSpPr>
        <p:spPr>
          <a:xfrm>
            <a:off x="629645" y="1321444"/>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Cosa fare:</a:t>
            </a:r>
          </a:p>
        </p:txBody>
      </p:sp>
      <p:sp>
        <p:nvSpPr>
          <p:cNvPr id="5" name="Text Placeholder 4">
            <a:extLst>
              <a:ext uri="{FF2B5EF4-FFF2-40B4-BE49-F238E27FC236}">
                <a16:creationId xmlns:a16="http://schemas.microsoft.com/office/drawing/2014/main" id="{165AF458-63D5-BEE7-00F8-5F3B1400DCDD}"/>
              </a:ext>
            </a:extLst>
          </p:cNvPr>
          <p:cNvSpPr txBox="1">
            <a:spLocks/>
          </p:cNvSpPr>
          <p:nvPr/>
        </p:nvSpPr>
        <p:spPr>
          <a:xfrm>
            <a:off x="283158" y="1878956"/>
            <a:ext cx="6698197"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1200" dirty="0">
                <a:solidFill>
                  <a:srgbClr val="414141"/>
                </a:solidFill>
              </a:rPr>
              <a:t>Annotate le vostre 5 attività amministrative più importanti (ad esempio, messaggistica, sincronizzazione del calendario).</a:t>
            </a:r>
          </a:p>
          <a:p>
            <a:pPr marL="342900" indent="-342900">
              <a:lnSpc>
                <a:spcPts val="2240"/>
              </a:lnSpc>
              <a:buClr>
                <a:srgbClr val="459597"/>
              </a:buClr>
              <a:buFont typeface="Arial" panose="020B0604020202020204" pitchFamily="34" charset="0"/>
              <a:buChar char="•"/>
            </a:pPr>
            <a:r>
              <a:rPr lang="en-GB" sz="1200" dirty="0">
                <a:solidFill>
                  <a:srgbClr val="414141"/>
                </a:solidFill>
              </a:rPr>
              <a:t>Abbina ciascuno di essi allo strumento più semplice possibile. Ad esempio, se ricevi doppie prenotazioni, hai bisogno della sincronizzazione del calendario.</a:t>
            </a:r>
          </a:p>
          <a:p>
            <a:pPr marL="342900" indent="-342900">
              <a:lnSpc>
                <a:spcPts val="2240"/>
              </a:lnSpc>
              <a:buClr>
                <a:srgbClr val="459597"/>
              </a:buClr>
              <a:buFont typeface="Arial" panose="020B0604020202020204" pitchFamily="34" charset="0"/>
              <a:buChar char="•"/>
            </a:pPr>
            <a:r>
              <a:rPr lang="en-GB" sz="1200" dirty="0">
                <a:solidFill>
                  <a:srgbClr val="414141"/>
                </a:solidFill>
              </a:rPr>
              <a:t>Scegliete channel manager come Beds24 o </a:t>
            </a:r>
            <a:r>
              <a:rPr lang="en-GB" sz="1200" dirty="0" err="1">
                <a:solidFill>
                  <a:srgbClr val="414141"/>
                </a:solidFill>
              </a:rPr>
              <a:t>Syncbnb </a:t>
            </a:r>
            <a:r>
              <a:rPr lang="en-GB" sz="1200" dirty="0">
                <a:solidFill>
                  <a:srgbClr val="414141"/>
                </a:solidFill>
              </a:rPr>
              <a:t>se utilizzate più di una piattaforma.</a:t>
            </a:r>
          </a:p>
          <a:p>
            <a:pPr marL="342900" indent="-342900">
              <a:lnSpc>
                <a:spcPts val="2240"/>
              </a:lnSpc>
              <a:buClr>
                <a:srgbClr val="459597"/>
              </a:buClr>
              <a:buFont typeface="Arial" panose="020B0604020202020204" pitchFamily="34" charset="0"/>
              <a:buChar char="•"/>
            </a:pPr>
            <a:r>
              <a:rPr lang="en-GB" sz="1200" dirty="0">
                <a:solidFill>
                  <a:srgbClr val="414141"/>
                </a:solidFill>
              </a:rPr>
              <a:t>Se offri alloggi solo part-time o stagionalmente, utilizza strumenti che richiedono poca manutenzione.</a:t>
            </a:r>
          </a:p>
          <a:p>
            <a:pPr marL="342900" indent="-342900">
              <a:lnSpc>
                <a:spcPts val="2240"/>
              </a:lnSpc>
              <a:buClr>
                <a:srgbClr val="459597"/>
              </a:buClr>
              <a:buFont typeface="Arial" panose="020B0604020202020204" pitchFamily="34" charset="0"/>
              <a:buChar char="•"/>
            </a:pPr>
            <a:endParaRPr lang="en-GB" sz="1200" dirty="0">
              <a:solidFill>
                <a:srgbClr val="414141"/>
              </a:solidFill>
            </a:endParaRPr>
          </a:p>
          <a:p>
            <a:pPr marL="342900" indent="-342900">
              <a:lnSpc>
                <a:spcPts val="2240"/>
              </a:lnSpc>
              <a:buClr>
                <a:srgbClr val="459597"/>
              </a:buClr>
              <a:buFont typeface="Arial" panose="020B0604020202020204" pitchFamily="34" charset="0"/>
              <a:buChar char="•"/>
            </a:pPr>
            <a:endParaRPr lang="en-GB" sz="1200" dirty="0">
              <a:solidFill>
                <a:srgbClr val="414141"/>
              </a:solidFill>
            </a:endParaRPr>
          </a:p>
          <a:p>
            <a:pPr>
              <a:lnSpc>
                <a:spcPts val="2240"/>
              </a:lnSpc>
            </a:pPr>
            <a:endParaRPr lang="en-US" sz="1200" dirty="0">
              <a:solidFill>
                <a:srgbClr val="414141"/>
              </a:solidFill>
            </a:endParaRPr>
          </a:p>
        </p:txBody>
      </p:sp>
      <p:sp>
        <p:nvSpPr>
          <p:cNvPr id="17" name="Freeform 16">
            <a:extLst>
              <a:ext uri="{FF2B5EF4-FFF2-40B4-BE49-F238E27FC236}">
                <a16:creationId xmlns:a16="http://schemas.microsoft.com/office/drawing/2014/main" id="{613AC102-9CDF-EDB5-CE97-74B8612B9482}"/>
              </a:ext>
            </a:extLst>
          </p:cNvPr>
          <p:cNvSpPr/>
          <p:nvPr/>
        </p:nvSpPr>
        <p:spPr>
          <a:xfrm rot="10800000">
            <a:off x="7535017" y="1321443"/>
            <a:ext cx="4656982" cy="3878463"/>
          </a:xfrm>
          <a:custGeom>
            <a:avLst/>
            <a:gdLst>
              <a:gd name="connsiteX0" fmla="*/ 4226014 w 4594159"/>
              <a:gd name="connsiteY0" fmla="*/ 3878463 h 3878463"/>
              <a:gd name="connsiteX1" fmla="*/ 3814577 w 4594159"/>
              <a:gd name="connsiteY1" fmla="*/ 3878463 h 3878463"/>
              <a:gd name="connsiteX2" fmla="*/ 3708843 w 4594159"/>
              <a:gd name="connsiteY2" fmla="*/ 3878463 h 3878463"/>
              <a:gd name="connsiteX3" fmla="*/ 3543541 w 4594159"/>
              <a:gd name="connsiteY3" fmla="*/ 3878463 h 3878463"/>
              <a:gd name="connsiteX4" fmla="*/ 3297407 w 4594159"/>
              <a:gd name="connsiteY4" fmla="*/ 3878463 h 3878463"/>
              <a:gd name="connsiteX5" fmla="*/ 3132104 w 4594159"/>
              <a:gd name="connsiteY5" fmla="*/ 3878463 h 3878463"/>
              <a:gd name="connsiteX6" fmla="*/ 3026371 w 4594159"/>
              <a:gd name="connsiteY6" fmla="*/ 3878463 h 3878463"/>
              <a:gd name="connsiteX7" fmla="*/ 2614934 w 4594159"/>
              <a:gd name="connsiteY7" fmla="*/ 3878463 h 3878463"/>
              <a:gd name="connsiteX8" fmla="*/ 2221967 w 4594159"/>
              <a:gd name="connsiteY8" fmla="*/ 3878463 h 3878463"/>
              <a:gd name="connsiteX9" fmla="*/ 2221965 w 4594159"/>
              <a:gd name="connsiteY9" fmla="*/ 3878463 h 3878463"/>
              <a:gd name="connsiteX10" fmla="*/ 2013626 w 4594159"/>
              <a:gd name="connsiteY10" fmla="*/ 3878463 h 3878463"/>
              <a:gd name="connsiteX11" fmla="*/ 1810531 w 4594159"/>
              <a:gd name="connsiteY11" fmla="*/ 3878463 h 3878463"/>
              <a:gd name="connsiteX12" fmla="*/ 1810527 w 4594159"/>
              <a:gd name="connsiteY12" fmla="*/ 3878463 h 3878463"/>
              <a:gd name="connsiteX13" fmla="*/ 1704798 w 4594159"/>
              <a:gd name="connsiteY13" fmla="*/ 3878463 h 3878463"/>
              <a:gd name="connsiteX14" fmla="*/ 1704796 w 4594159"/>
              <a:gd name="connsiteY14" fmla="*/ 3878463 h 3878463"/>
              <a:gd name="connsiteX15" fmla="*/ 1602189 w 4594159"/>
              <a:gd name="connsiteY15" fmla="*/ 3878463 h 3878463"/>
              <a:gd name="connsiteX16" fmla="*/ 1539495 w 4594159"/>
              <a:gd name="connsiteY16" fmla="*/ 3878463 h 3878463"/>
              <a:gd name="connsiteX17" fmla="*/ 1539492 w 4594159"/>
              <a:gd name="connsiteY17" fmla="*/ 3878463 h 3878463"/>
              <a:gd name="connsiteX18" fmla="*/ 1496455 w 4594159"/>
              <a:gd name="connsiteY18" fmla="*/ 3878463 h 3878463"/>
              <a:gd name="connsiteX19" fmla="*/ 1331153 w 4594159"/>
              <a:gd name="connsiteY19" fmla="*/ 3878463 h 3878463"/>
              <a:gd name="connsiteX20" fmla="*/ 1293361 w 4594159"/>
              <a:gd name="connsiteY20" fmla="*/ 3878463 h 3878463"/>
              <a:gd name="connsiteX21" fmla="*/ 1293359 w 4594159"/>
              <a:gd name="connsiteY21" fmla="*/ 3878463 h 3878463"/>
              <a:gd name="connsiteX22" fmla="*/ 1128058 w 4594159"/>
              <a:gd name="connsiteY22" fmla="*/ 3878463 h 3878463"/>
              <a:gd name="connsiteX23" fmla="*/ 1128056 w 4594159"/>
              <a:gd name="connsiteY23" fmla="*/ 3878463 h 3878463"/>
              <a:gd name="connsiteX24" fmla="*/ 1085019 w 4594159"/>
              <a:gd name="connsiteY24" fmla="*/ 3878463 h 3878463"/>
              <a:gd name="connsiteX25" fmla="*/ 1022326 w 4594159"/>
              <a:gd name="connsiteY25" fmla="*/ 3878463 h 3878463"/>
              <a:gd name="connsiteX26" fmla="*/ 1022323 w 4594159"/>
              <a:gd name="connsiteY26" fmla="*/ 3878463 h 3878463"/>
              <a:gd name="connsiteX27" fmla="*/ 919716 w 4594159"/>
              <a:gd name="connsiteY27" fmla="*/ 3878463 h 3878463"/>
              <a:gd name="connsiteX28" fmla="*/ 813983 w 4594159"/>
              <a:gd name="connsiteY28" fmla="*/ 3878463 h 3878463"/>
              <a:gd name="connsiteX29" fmla="*/ 812672 w 4594159"/>
              <a:gd name="connsiteY29" fmla="*/ 3878463 h 3878463"/>
              <a:gd name="connsiteX30" fmla="*/ 610889 w 4594159"/>
              <a:gd name="connsiteY30" fmla="*/ 3878463 h 3878463"/>
              <a:gd name="connsiteX31" fmla="*/ 610887 w 4594159"/>
              <a:gd name="connsiteY31" fmla="*/ 3878463 h 3878463"/>
              <a:gd name="connsiteX32" fmla="*/ 566822 w 4594159"/>
              <a:gd name="connsiteY32" fmla="*/ 3878463 h 3878463"/>
              <a:gd name="connsiteX33" fmla="*/ 402546 w 4594159"/>
              <a:gd name="connsiteY33" fmla="*/ 3878463 h 3878463"/>
              <a:gd name="connsiteX34" fmla="*/ 9579 w 4594159"/>
              <a:gd name="connsiteY34" fmla="*/ 3878463 h 3878463"/>
              <a:gd name="connsiteX35" fmla="*/ 9577 w 4594159"/>
              <a:gd name="connsiteY35" fmla="*/ 3878463 h 3878463"/>
              <a:gd name="connsiteX36" fmla="*/ 0 w 4594159"/>
              <a:gd name="connsiteY36" fmla="*/ 3878463 h 3878463"/>
              <a:gd name="connsiteX37" fmla="*/ 0 w 4594159"/>
              <a:gd name="connsiteY37" fmla="*/ 3423700 h 3878463"/>
              <a:gd name="connsiteX38" fmla="*/ 0 w 4594159"/>
              <a:gd name="connsiteY38" fmla="*/ 3330792 h 3878463"/>
              <a:gd name="connsiteX39" fmla="*/ 0 w 4594159"/>
              <a:gd name="connsiteY39" fmla="*/ 2720024 h 3878463"/>
              <a:gd name="connsiteX40" fmla="*/ 0 w 4594159"/>
              <a:gd name="connsiteY40" fmla="*/ 318993 h 3878463"/>
              <a:gd name="connsiteX41" fmla="*/ 0 w 4594159"/>
              <a:gd name="connsiteY41" fmla="*/ 0 h 3878463"/>
              <a:gd name="connsiteX42" fmla="*/ 377721 w 4594159"/>
              <a:gd name="connsiteY42" fmla="*/ 0 h 3878463"/>
              <a:gd name="connsiteX43" fmla="*/ 377721 w 4594159"/>
              <a:gd name="connsiteY43" fmla="*/ 1 h 3878463"/>
              <a:gd name="connsiteX44" fmla="*/ 566823 w 4594159"/>
              <a:gd name="connsiteY44" fmla="*/ 1 h 3878463"/>
              <a:gd name="connsiteX45" fmla="*/ 566823 w 4594159"/>
              <a:gd name="connsiteY45" fmla="*/ 0 h 3878463"/>
              <a:gd name="connsiteX46" fmla="*/ 812672 w 4594159"/>
              <a:gd name="connsiteY46" fmla="*/ 0 h 3878463"/>
              <a:gd name="connsiteX47" fmla="*/ 979031 w 4594159"/>
              <a:gd name="connsiteY47" fmla="*/ 0 h 3878463"/>
              <a:gd name="connsiteX48" fmla="*/ 1390467 w 4594159"/>
              <a:gd name="connsiteY48" fmla="*/ 0 h 3878463"/>
              <a:gd name="connsiteX49" fmla="*/ 1496200 w 4594159"/>
              <a:gd name="connsiteY49" fmla="*/ 0 h 3878463"/>
              <a:gd name="connsiteX50" fmla="*/ 1661503 w 4594159"/>
              <a:gd name="connsiteY50" fmla="*/ 0 h 3878463"/>
              <a:gd name="connsiteX51" fmla="*/ 1907637 w 4594159"/>
              <a:gd name="connsiteY51" fmla="*/ 0 h 3878463"/>
              <a:gd name="connsiteX52" fmla="*/ 2072940 w 4594159"/>
              <a:gd name="connsiteY52" fmla="*/ 0 h 3878463"/>
              <a:gd name="connsiteX53" fmla="*/ 2178672 w 4594159"/>
              <a:gd name="connsiteY53" fmla="*/ 0 h 3878463"/>
              <a:gd name="connsiteX54" fmla="*/ 2590109 w 4594159"/>
              <a:gd name="connsiteY54" fmla="*/ 0 h 3878463"/>
              <a:gd name="connsiteX55" fmla="*/ 2590109 w 4594159"/>
              <a:gd name="connsiteY55" fmla="*/ 1 h 3878463"/>
              <a:gd name="connsiteX56" fmla="*/ 2983080 w 4594159"/>
              <a:gd name="connsiteY56" fmla="*/ 1 h 3878463"/>
              <a:gd name="connsiteX57" fmla="*/ 3394517 w 4594159"/>
              <a:gd name="connsiteY57" fmla="*/ 1 h 3878463"/>
              <a:gd name="connsiteX58" fmla="*/ 3500249 w 4594159"/>
              <a:gd name="connsiteY58" fmla="*/ 1 h 3878463"/>
              <a:gd name="connsiteX59" fmla="*/ 3665553 w 4594159"/>
              <a:gd name="connsiteY59" fmla="*/ 1 h 3878463"/>
              <a:gd name="connsiteX60" fmla="*/ 3911686 w 4594159"/>
              <a:gd name="connsiteY60" fmla="*/ 1 h 3878463"/>
              <a:gd name="connsiteX61" fmla="*/ 4076990 w 4594159"/>
              <a:gd name="connsiteY61" fmla="*/ 1 h 3878463"/>
              <a:gd name="connsiteX62" fmla="*/ 4182722 w 4594159"/>
              <a:gd name="connsiteY62" fmla="*/ 1 h 3878463"/>
              <a:gd name="connsiteX63" fmla="*/ 4594159 w 4594159"/>
              <a:gd name="connsiteY63" fmla="*/ 1 h 3878463"/>
              <a:gd name="connsiteX64" fmla="*/ 4594159 w 4594159"/>
              <a:gd name="connsiteY64" fmla="*/ 431818 h 3878463"/>
              <a:gd name="connsiteX65" fmla="*/ 4594159 w 4594159"/>
              <a:gd name="connsiteY65" fmla="*/ 497503 h 3878463"/>
              <a:gd name="connsiteX66" fmla="*/ 4594159 w 4594159"/>
              <a:gd name="connsiteY66" fmla="*/ 929320 h 3878463"/>
              <a:gd name="connsiteX67" fmla="*/ 4594159 w 4594159"/>
              <a:gd name="connsiteY67" fmla="*/ 2626862 h 3878463"/>
              <a:gd name="connsiteX68" fmla="*/ 4594159 w 4594159"/>
              <a:gd name="connsiteY68" fmla="*/ 3058679 h 3878463"/>
              <a:gd name="connsiteX69" fmla="*/ 4594159 w 4594159"/>
              <a:gd name="connsiteY69" fmla="*/ 3124365 h 3878463"/>
              <a:gd name="connsiteX70" fmla="*/ 4594159 w 4594159"/>
              <a:gd name="connsiteY70" fmla="*/ 3556182 h 3878463"/>
              <a:gd name="connsiteX71" fmla="*/ 4226014 w 4594159"/>
              <a:gd name="connsiteY71" fmla="*/ 3878463 h 387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594159" h="3878463">
                <a:moveTo>
                  <a:pt x="4226014" y="3878463"/>
                </a:moveTo>
                <a:lnTo>
                  <a:pt x="3814577" y="3878463"/>
                </a:lnTo>
                <a:lnTo>
                  <a:pt x="3708843" y="3878463"/>
                </a:lnTo>
                <a:lnTo>
                  <a:pt x="3543541" y="3878463"/>
                </a:lnTo>
                <a:lnTo>
                  <a:pt x="3297407" y="3878463"/>
                </a:lnTo>
                <a:lnTo>
                  <a:pt x="3132104" y="3878463"/>
                </a:lnTo>
                <a:lnTo>
                  <a:pt x="3026371" y="3878463"/>
                </a:lnTo>
                <a:lnTo>
                  <a:pt x="2614934" y="3878463"/>
                </a:lnTo>
                <a:lnTo>
                  <a:pt x="2221967" y="3878463"/>
                </a:lnTo>
                <a:lnTo>
                  <a:pt x="2221965" y="3878463"/>
                </a:lnTo>
                <a:lnTo>
                  <a:pt x="2013626" y="3878463"/>
                </a:lnTo>
                <a:lnTo>
                  <a:pt x="1810531" y="3878463"/>
                </a:lnTo>
                <a:lnTo>
                  <a:pt x="1810527" y="3878463"/>
                </a:lnTo>
                <a:lnTo>
                  <a:pt x="1704798" y="3878463"/>
                </a:lnTo>
                <a:lnTo>
                  <a:pt x="1704796" y="3878463"/>
                </a:lnTo>
                <a:lnTo>
                  <a:pt x="1602189" y="3878463"/>
                </a:lnTo>
                <a:lnTo>
                  <a:pt x="1539495" y="3878463"/>
                </a:lnTo>
                <a:lnTo>
                  <a:pt x="1539492" y="3878463"/>
                </a:lnTo>
                <a:lnTo>
                  <a:pt x="1496455" y="3878463"/>
                </a:lnTo>
                <a:lnTo>
                  <a:pt x="1331153" y="3878463"/>
                </a:lnTo>
                <a:lnTo>
                  <a:pt x="1293361" y="3878463"/>
                </a:lnTo>
                <a:lnTo>
                  <a:pt x="1293359" y="3878463"/>
                </a:lnTo>
                <a:lnTo>
                  <a:pt x="1128058" y="3878463"/>
                </a:lnTo>
                <a:lnTo>
                  <a:pt x="1128056" y="3878463"/>
                </a:lnTo>
                <a:lnTo>
                  <a:pt x="1085019" y="3878463"/>
                </a:lnTo>
                <a:lnTo>
                  <a:pt x="1022326" y="3878463"/>
                </a:lnTo>
                <a:lnTo>
                  <a:pt x="1022323" y="3878463"/>
                </a:lnTo>
                <a:lnTo>
                  <a:pt x="919716" y="3878463"/>
                </a:lnTo>
                <a:lnTo>
                  <a:pt x="813983" y="3878463"/>
                </a:lnTo>
                <a:lnTo>
                  <a:pt x="812672" y="3878463"/>
                </a:lnTo>
                <a:lnTo>
                  <a:pt x="610889" y="3878463"/>
                </a:lnTo>
                <a:lnTo>
                  <a:pt x="610887" y="3878463"/>
                </a:lnTo>
                <a:lnTo>
                  <a:pt x="566822" y="3878463"/>
                </a:lnTo>
                <a:lnTo>
                  <a:pt x="402546" y="3878463"/>
                </a:lnTo>
                <a:lnTo>
                  <a:pt x="9579" y="3878463"/>
                </a:lnTo>
                <a:lnTo>
                  <a:pt x="9577" y="3878463"/>
                </a:lnTo>
                <a:lnTo>
                  <a:pt x="0" y="3878463"/>
                </a:lnTo>
                <a:lnTo>
                  <a:pt x="0" y="3423700"/>
                </a:lnTo>
                <a:lnTo>
                  <a:pt x="0" y="3330792"/>
                </a:lnTo>
                <a:lnTo>
                  <a:pt x="0" y="2720024"/>
                </a:lnTo>
                <a:lnTo>
                  <a:pt x="0" y="318993"/>
                </a:lnTo>
                <a:lnTo>
                  <a:pt x="0" y="0"/>
                </a:lnTo>
                <a:lnTo>
                  <a:pt x="377721" y="0"/>
                </a:lnTo>
                <a:lnTo>
                  <a:pt x="377721" y="1"/>
                </a:lnTo>
                <a:lnTo>
                  <a:pt x="566823" y="1"/>
                </a:lnTo>
                <a:lnTo>
                  <a:pt x="566823" y="0"/>
                </a:lnTo>
                <a:lnTo>
                  <a:pt x="812672" y="0"/>
                </a:lnTo>
                <a:lnTo>
                  <a:pt x="979031" y="0"/>
                </a:lnTo>
                <a:lnTo>
                  <a:pt x="1390467" y="0"/>
                </a:lnTo>
                <a:lnTo>
                  <a:pt x="1496200" y="0"/>
                </a:lnTo>
                <a:lnTo>
                  <a:pt x="1661503" y="0"/>
                </a:lnTo>
                <a:lnTo>
                  <a:pt x="1907637" y="0"/>
                </a:lnTo>
                <a:lnTo>
                  <a:pt x="2072940" y="0"/>
                </a:lnTo>
                <a:lnTo>
                  <a:pt x="2178672" y="0"/>
                </a:lnTo>
                <a:lnTo>
                  <a:pt x="2590109" y="0"/>
                </a:lnTo>
                <a:lnTo>
                  <a:pt x="2590109" y="1"/>
                </a:lnTo>
                <a:lnTo>
                  <a:pt x="2983080" y="1"/>
                </a:lnTo>
                <a:lnTo>
                  <a:pt x="3394517" y="1"/>
                </a:lnTo>
                <a:lnTo>
                  <a:pt x="3500249" y="1"/>
                </a:lnTo>
                <a:lnTo>
                  <a:pt x="3665553" y="1"/>
                </a:lnTo>
                <a:lnTo>
                  <a:pt x="3911686" y="1"/>
                </a:lnTo>
                <a:lnTo>
                  <a:pt x="4076990" y="1"/>
                </a:lnTo>
                <a:lnTo>
                  <a:pt x="4182722" y="1"/>
                </a:lnTo>
                <a:lnTo>
                  <a:pt x="4594159" y="1"/>
                </a:lnTo>
                <a:lnTo>
                  <a:pt x="4594159" y="431818"/>
                </a:lnTo>
                <a:lnTo>
                  <a:pt x="4594159" y="497503"/>
                </a:lnTo>
                <a:lnTo>
                  <a:pt x="4594159" y="929320"/>
                </a:lnTo>
                <a:lnTo>
                  <a:pt x="4594159" y="2626862"/>
                </a:lnTo>
                <a:lnTo>
                  <a:pt x="4594159" y="3058679"/>
                </a:lnTo>
                <a:lnTo>
                  <a:pt x="4594159" y="3124365"/>
                </a:lnTo>
                <a:lnTo>
                  <a:pt x="4594159" y="3556182"/>
                </a:lnTo>
                <a:cubicBezTo>
                  <a:pt x="4594159" y="3733699"/>
                  <a:pt x="4430001" y="3878463"/>
                  <a:pt x="4226014" y="387846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1" name="Text Placeholder 1">
            <a:extLst>
              <a:ext uri="{FF2B5EF4-FFF2-40B4-BE49-F238E27FC236}">
                <a16:creationId xmlns:a16="http://schemas.microsoft.com/office/drawing/2014/main" id="{F7D23C0A-50FC-78DB-0E3F-870CF557BA39}"/>
              </a:ext>
            </a:extLst>
          </p:cNvPr>
          <p:cNvSpPr txBox="1">
            <a:spLocks/>
          </p:cNvSpPr>
          <p:nvPr/>
        </p:nvSpPr>
        <p:spPr>
          <a:xfrm>
            <a:off x="8121683" y="1621198"/>
            <a:ext cx="357669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Strumenti e suggerimenti: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Rivedi l'utilizzo dei tuoi strumenti ogni 6 mesi: cosa è utile e cosa no?</a:t>
            </a:r>
          </a:p>
          <a:p>
            <a:pPr marL="342900" indent="-342900" algn="l">
              <a:lnSpc>
                <a:spcPts val="2340"/>
              </a:lnSpc>
              <a:spcBef>
                <a:spcPts val="0"/>
              </a:spcBef>
              <a:buFont typeface="Arial" panose="020B0604020202020204" pitchFamily="34" charset="0"/>
              <a:buChar char="•"/>
            </a:pPr>
            <a:r>
              <a:rPr lang="en-IE" sz="2200" dirty="0"/>
              <a:t>Non lasciarti tentare dai software "all-in-one" se hai bisogno solo di poche funzionalità.</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2" name="Picture 1">
            <a:extLst>
              <a:ext uri="{FF2B5EF4-FFF2-40B4-BE49-F238E27FC236}">
                <a16:creationId xmlns:a16="http://schemas.microsoft.com/office/drawing/2014/main" id="{C4EC1FAF-B837-5ECB-4838-5A2C986309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74501" y="3570633"/>
            <a:ext cx="5404940" cy="3558298"/>
          </a:xfrm>
          <a:prstGeom prst="rect">
            <a:avLst/>
          </a:prstGeom>
          <a:noFill/>
        </p:spPr>
      </p:pic>
      <p:pic>
        <p:nvPicPr>
          <p:cNvPr id="3" name="Picture Placeholder 7">
            <a:extLst>
              <a:ext uri="{FF2B5EF4-FFF2-40B4-BE49-F238E27FC236}">
                <a16:creationId xmlns:a16="http://schemas.microsoft.com/office/drawing/2014/main" id="{14A3186B-F9EF-5A4B-FD5D-24B68A6E94C7}"/>
              </a:ext>
            </a:extLst>
          </p:cNvPr>
          <p:cNvPicPr>
            <a:picLocks noChangeAspect="1"/>
          </p:cNvPicPr>
          <p:nvPr/>
        </p:nvPicPr>
        <p:blipFill rotWithShape="1">
          <a:blip r:embed="rId3"/>
          <a:srcRect t="10315" b="10315"/>
          <a:stretch/>
        </p:blipFill>
        <p:spPr>
          <a:xfrm>
            <a:off x="4291950" y="3900155"/>
            <a:ext cx="3908172" cy="2326437"/>
          </a:xfrm>
          <a:prstGeom prst="rect">
            <a:avLst/>
          </a:prstGeom>
        </p:spPr>
      </p:pic>
      <p:sp>
        <p:nvSpPr>
          <p:cNvPr id="6" name="Text Placeholder 7">
            <a:extLst>
              <a:ext uri="{FF2B5EF4-FFF2-40B4-BE49-F238E27FC236}">
                <a16:creationId xmlns:a16="http://schemas.microsoft.com/office/drawing/2014/main" id="{E7909E01-F967-EED1-BAB4-7DDF2B1A0CE5}"/>
              </a:ext>
            </a:extLst>
          </p:cNvPr>
          <p:cNvSpPr txBox="1">
            <a:spLocks/>
          </p:cNvSpPr>
          <p:nvPr/>
        </p:nvSpPr>
        <p:spPr>
          <a:xfrm>
            <a:off x="1710383" y="5618119"/>
            <a:ext cx="2953721" cy="452458"/>
          </a:xfrm>
          <a:prstGeom prst="rect">
            <a:avLst/>
          </a:prstGeom>
          <a:solidFill>
            <a:srgbClr val="EC7C6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GB" sz="1200" dirty="0">
                <a:solidFill>
                  <a:schemeClr val="bg1"/>
                </a:solidFill>
              </a:rPr>
              <a:t>Crediti fotografici: </a:t>
            </a:r>
            <a:r>
              <a:rPr lang="en-US" sz="1200" dirty="0">
                <a:solidFill>
                  <a:schemeClr val="bg1"/>
                </a:solidFill>
              </a:rPr>
              <a:t>The Birdbox, Donegal Treehouse, Irlanda</a:t>
            </a:r>
            <a:endParaRPr lang="en-GB" sz="1200" dirty="0">
              <a:solidFill>
                <a:schemeClr val="bg1"/>
              </a:solidFill>
            </a:endParaRPr>
          </a:p>
        </p:txBody>
      </p:sp>
    </p:spTree>
    <p:extLst>
      <p:ext uri="{BB962C8B-B14F-4D97-AF65-F5344CB8AC3E}">
        <p14:creationId xmlns:p14="http://schemas.microsoft.com/office/powerpoint/2010/main" val="2786941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29268-AA05-11C1-4D2F-1E7E622A0F9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272A7BB-2283-24CD-7B33-FC2B41645216}"/>
              </a:ext>
            </a:extLst>
          </p:cNvPr>
          <p:cNvSpPr>
            <a:spLocks noGrp="1"/>
          </p:cNvSpPr>
          <p:nvPr>
            <p:ph type="body" sz="quarter" idx="4294967295"/>
          </p:nvPr>
        </p:nvSpPr>
        <p:spPr>
          <a:xfrm>
            <a:off x="937707" y="763768"/>
            <a:ext cx="6731061" cy="720752"/>
          </a:xfrm>
          <a:prstGeom prst="rect">
            <a:avLst/>
          </a:prstGeom>
        </p:spPr>
        <p:txBody>
          <a:bodyPr/>
          <a:lstStyle/>
          <a:p>
            <a:pPr marL="0" indent="0">
              <a:lnSpc>
                <a:spcPts val="3720"/>
              </a:lnSpc>
              <a:spcBef>
                <a:spcPts val="0"/>
              </a:spcBef>
              <a:buNone/>
            </a:pPr>
            <a:r>
              <a:rPr lang="en-US" sz="3600" b="1" dirty="0">
                <a:solidFill>
                  <a:srgbClr val="EC7C69"/>
                </a:solidFill>
              </a:rPr>
              <a:t>Esercizio pratico: </a:t>
            </a:r>
          </a:p>
          <a:p>
            <a:pPr marL="0" indent="0">
              <a:lnSpc>
                <a:spcPts val="3720"/>
              </a:lnSpc>
              <a:spcBef>
                <a:spcPts val="0"/>
              </a:spcBef>
              <a:buNone/>
            </a:pPr>
            <a:r>
              <a:rPr lang="en-US" sz="3600" b="1" dirty="0">
                <a:solidFill>
                  <a:srgbClr val="EC7C69"/>
                </a:solidFill>
              </a:rPr>
              <a:t>Pianificazione degli strumenti per la tua proprietà</a:t>
            </a:r>
          </a:p>
          <a:p>
            <a:pPr marL="0" indent="0">
              <a:lnSpc>
                <a:spcPts val="3720"/>
              </a:lnSpc>
              <a:spcBef>
                <a:spcPts val="0"/>
              </a:spcBef>
              <a:buNone/>
            </a:pPr>
            <a:endParaRPr lang="en-US" sz="3600" b="1" dirty="0">
              <a:solidFill>
                <a:srgbClr val="EC7C69"/>
              </a:solidFill>
            </a:endParaRPr>
          </a:p>
        </p:txBody>
      </p:sp>
      <p:pic>
        <p:nvPicPr>
          <p:cNvPr id="10" name="Graphic 9" descr="Signature with solid fill">
            <a:extLst>
              <a:ext uri="{FF2B5EF4-FFF2-40B4-BE49-F238E27FC236}">
                <a16:creationId xmlns:a16="http://schemas.microsoft.com/office/drawing/2014/main" id="{66AEEB0B-7293-6617-CBA0-91D38FECB1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F6DD1865-1232-92B4-CC82-D4F105E1504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12</a:t>
            </a:fld>
            <a:endParaRPr lang="fr-CA" sz="1200" dirty="0">
              <a:solidFill>
                <a:schemeClr val="bg1"/>
              </a:solidFill>
            </a:endParaRPr>
          </a:p>
        </p:txBody>
      </p:sp>
      <p:pic>
        <p:nvPicPr>
          <p:cNvPr id="2" name="Picture 1">
            <a:extLst>
              <a:ext uri="{FF2B5EF4-FFF2-40B4-BE49-F238E27FC236}">
                <a16:creationId xmlns:a16="http://schemas.microsoft.com/office/drawing/2014/main" id="{EF87050E-2F95-7A50-2242-80F46F4A76C7}"/>
              </a:ext>
            </a:extLst>
          </p:cNvPr>
          <p:cNvPicPr>
            <a:picLocks noChangeAspect="1"/>
          </p:cNvPicPr>
          <p:nvPr/>
        </p:nvPicPr>
        <p:blipFill>
          <a:blip r:embed="rId4">
            <a:biLevel thresh="25000"/>
            <a:alphaModFix amt="45000"/>
            <a:extLst>
              <a:ext uri="{28A0092B-C50C-407E-A947-70E740481C1C}">
                <a14:useLocalDpi xmlns:a14="http://schemas.microsoft.com/office/drawing/2010/main" val="0"/>
              </a:ext>
            </a:extLst>
          </a:blip>
          <a:srcRect l="59438" t="-10658" r="-1236" b="60560"/>
          <a:stretch/>
        </p:blipFill>
        <p:spPr>
          <a:xfrm>
            <a:off x="8101190" y="4507409"/>
            <a:ext cx="3580276" cy="2659133"/>
          </a:xfrm>
          <a:prstGeom prst="rect">
            <a:avLst/>
          </a:prstGeom>
        </p:spPr>
      </p:pic>
      <p:sp>
        <p:nvSpPr>
          <p:cNvPr id="3" name="Text Placeholder 1">
            <a:extLst>
              <a:ext uri="{FF2B5EF4-FFF2-40B4-BE49-F238E27FC236}">
                <a16:creationId xmlns:a16="http://schemas.microsoft.com/office/drawing/2014/main" id="{956BCAB2-7198-B0C4-5E70-BBDCFE95962D}"/>
              </a:ext>
            </a:extLst>
          </p:cNvPr>
          <p:cNvSpPr txBox="1">
            <a:spLocks/>
          </p:cNvSpPr>
          <p:nvPr/>
        </p:nvSpPr>
        <p:spPr>
          <a:xfrm>
            <a:off x="5201221" y="3340608"/>
            <a:ext cx="5418011" cy="2475492"/>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lnSpc>
                <a:spcPts val="2340"/>
              </a:lnSpc>
              <a:spcBef>
                <a:spcPts val="0"/>
              </a:spcBef>
              <a:buClr>
                <a:srgbClr val="459597"/>
              </a:buClr>
              <a:buFont typeface="+mj-lt"/>
              <a:buAutoNum type="arabicPeriod"/>
            </a:pPr>
            <a:r>
              <a:rPr lang="en-IE" sz="2200" b="1" dirty="0">
                <a:solidFill>
                  <a:srgbClr val="414141"/>
                </a:solidFill>
              </a:rPr>
              <a:t>Scegli tre strumenti </a:t>
            </a:r>
            <a:r>
              <a:rPr lang="en-IE" sz="2200" dirty="0">
                <a:solidFill>
                  <a:srgbClr val="414141"/>
                </a:solidFill>
              </a:rPr>
              <a:t>(ad esempio, PMS, messaggistica, sincronizzazione del calendario, serratura intelligente) che utilizzeresti e spiega perché. </a:t>
            </a:r>
          </a:p>
          <a:p>
            <a:pPr marL="457200" indent="-457200" algn="l">
              <a:lnSpc>
                <a:spcPts val="2340"/>
              </a:lnSpc>
              <a:spcBef>
                <a:spcPts val="0"/>
              </a:spcBef>
              <a:buClr>
                <a:srgbClr val="459597"/>
              </a:buClr>
              <a:buFont typeface="+mj-lt"/>
              <a:buAutoNum type="arabicPeriod"/>
            </a:pPr>
            <a:r>
              <a:rPr lang="en-IE" sz="2200" b="1" dirty="0">
                <a:solidFill>
                  <a:srgbClr val="414141"/>
                </a:solidFill>
              </a:rPr>
              <a:t>Basa il tuo ragionamento </a:t>
            </a:r>
            <a:r>
              <a:rPr lang="en-IE" sz="2200" dirty="0">
                <a:solidFill>
                  <a:srgbClr val="414141"/>
                </a:solidFill>
              </a:rPr>
              <a:t>sulla </a:t>
            </a:r>
            <a:r>
              <a:rPr lang="en-IE" sz="2200" b="1" dirty="0">
                <a:solidFill>
                  <a:srgbClr val="414141"/>
                </a:solidFill>
              </a:rPr>
              <a:t>semplicità, sul costo e sull'esperienza degli ospiti.</a:t>
            </a:r>
          </a:p>
          <a:p>
            <a:pPr marL="457200" indent="-457200" algn="l">
              <a:lnSpc>
                <a:spcPts val="2340"/>
              </a:lnSpc>
              <a:spcBef>
                <a:spcPts val="0"/>
              </a:spcBef>
              <a:buClr>
                <a:srgbClr val="459597"/>
              </a:buClr>
              <a:buFont typeface="+mj-lt"/>
              <a:buAutoNum type="arabicPeriod"/>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400" dirty="0">
              <a:solidFill>
                <a:srgbClr val="414141"/>
              </a:solidFill>
            </a:endParaRPr>
          </a:p>
          <a:p>
            <a:pPr algn="l">
              <a:lnSpc>
                <a:spcPts val="2540"/>
              </a:lnSpc>
              <a:spcBef>
                <a:spcPts val="0"/>
              </a:spcBef>
            </a:pPr>
            <a:endParaRPr lang="en-US" sz="2400" dirty="0">
              <a:solidFill>
                <a:srgbClr val="414141"/>
              </a:solidFill>
            </a:endParaRPr>
          </a:p>
        </p:txBody>
      </p:sp>
      <p:sp>
        <p:nvSpPr>
          <p:cNvPr id="7" name="Freeform 6">
            <a:extLst>
              <a:ext uri="{FF2B5EF4-FFF2-40B4-BE49-F238E27FC236}">
                <a16:creationId xmlns:a16="http://schemas.microsoft.com/office/drawing/2014/main" id="{E236871C-96D0-0ECA-B271-437EAB8A65CE}"/>
              </a:ext>
            </a:extLst>
          </p:cNvPr>
          <p:cNvSpPr/>
          <p:nvPr/>
        </p:nvSpPr>
        <p:spPr>
          <a:xfrm rot="5400000" flipH="1">
            <a:off x="302266" y="2513439"/>
            <a:ext cx="4756025" cy="3998237"/>
          </a:xfrm>
          <a:custGeom>
            <a:avLst/>
            <a:gdLst>
              <a:gd name="connsiteX0" fmla="*/ 5069731 w 5069731"/>
              <a:gd name="connsiteY0" fmla="*/ 3902947 h 4261960"/>
              <a:gd name="connsiteX1" fmla="*/ 5069731 w 5069731"/>
              <a:gd name="connsiteY1" fmla="*/ 3429024 h 4261960"/>
              <a:gd name="connsiteX2" fmla="*/ 5069731 w 5069731"/>
              <a:gd name="connsiteY2" fmla="*/ 3356933 h 4261960"/>
              <a:gd name="connsiteX3" fmla="*/ 5069731 w 5069731"/>
              <a:gd name="connsiteY3" fmla="*/ 2883010 h 4261960"/>
              <a:gd name="connsiteX4" fmla="*/ 5069731 w 5069731"/>
              <a:gd name="connsiteY4" fmla="*/ 1019939 h 4261960"/>
              <a:gd name="connsiteX5" fmla="*/ 5069731 w 5069731"/>
              <a:gd name="connsiteY5" fmla="*/ 546015 h 4261960"/>
              <a:gd name="connsiteX6" fmla="*/ 5069731 w 5069731"/>
              <a:gd name="connsiteY6" fmla="*/ 473924 h 4261960"/>
              <a:gd name="connsiteX7" fmla="*/ 5069731 w 5069731"/>
              <a:gd name="connsiteY7" fmla="*/ 1 h 4261960"/>
              <a:gd name="connsiteX8" fmla="*/ 4502132 w 5069731"/>
              <a:gd name="connsiteY8" fmla="*/ 1 h 4261960"/>
              <a:gd name="connsiteX9" fmla="*/ 2870264 w 5069731"/>
              <a:gd name="connsiteY9" fmla="*/ 1 h 4261960"/>
              <a:gd name="connsiteX10" fmla="*/ 2870264 w 5069731"/>
              <a:gd name="connsiteY10" fmla="*/ 0 h 4261960"/>
              <a:gd name="connsiteX11" fmla="*/ 2302667 w 5069731"/>
              <a:gd name="connsiteY11" fmla="*/ 0 h 4261960"/>
              <a:gd name="connsiteX12" fmla="*/ 919509 w 5069731"/>
              <a:gd name="connsiteY12" fmla="*/ 0 h 4261960"/>
              <a:gd name="connsiteX13" fmla="*/ 919509 w 5069731"/>
              <a:gd name="connsiteY13" fmla="*/ 5305 h 4261960"/>
              <a:gd name="connsiteX14" fmla="*/ 0 w 5069731"/>
              <a:gd name="connsiteY14" fmla="*/ 5305 h 4261960"/>
              <a:gd name="connsiteX15" fmla="*/ 0 w 5069731"/>
              <a:gd name="connsiteY15" fmla="*/ 479229 h 4261960"/>
              <a:gd name="connsiteX16" fmla="*/ 0 w 5069731"/>
              <a:gd name="connsiteY16" fmla="*/ 924189 h 4261960"/>
              <a:gd name="connsiteX17" fmla="*/ 0 w 5069731"/>
              <a:gd name="connsiteY17" fmla="*/ 924192 h 4261960"/>
              <a:gd name="connsiteX18" fmla="*/ 0 w 5069731"/>
              <a:gd name="connsiteY18" fmla="*/ 1398113 h 4261960"/>
              <a:gd name="connsiteX19" fmla="*/ 0 w 5069731"/>
              <a:gd name="connsiteY19" fmla="*/ 1398116 h 4261960"/>
              <a:gd name="connsiteX20" fmla="*/ 0 w 5069731"/>
              <a:gd name="connsiteY20" fmla="*/ 1491788 h 4261960"/>
              <a:gd name="connsiteX21" fmla="*/ 0 w 5069731"/>
              <a:gd name="connsiteY21" fmla="*/ 1491791 h 4261960"/>
              <a:gd name="connsiteX22" fmla="*/ 0 w 5069731"/>
              <a:gd name="connsiteY22" fmla="*/ 1965712 h 4261960"/>
              <a:gd name="connsiteX23" fmla="*/ 0 w 5069731"/>
              <a:gd name="connsiteY23" fmla="*/ 1965715 h 4261960"/>
              <a:gd name="connsiteX24" fmla="*/ 0 w 5069731"/>
              <a:gd name="connsiteY24" fmla="*/ 3788036 h 4261960"/>
              <a:gd name="connsiteX25" fmla="*/ 0 w 5069731"/>
              <a:gd name="connsiteY25" fmla="*/ 4261960 h 4261960"/>
              <a:gd name="connsiteX26" fmla="*/ 979115 w 5069731"/>
              <a:gd name="connsiteY26" fmla="*/ 4261960 h 4261960"/>
              <a:gd name="connsiteX27" fmla="*/ 979118 w 5069731"/>
              <a:gd name="connsiteY27" fmla="*/ 4261960 h 4261960"/>
              <a:gd name="connsiteX28" fmla="*/ 1546714 w 5069731"/>
              <a:gd name="connsiteY28" fmla="*/ 4261960 h 4261960"/>
              <a:gd name="connsiteX29" fmla="*/ 1546717 w 5069731"/>
              <a:gd name="connsiteY29" fmla="*/ 4261960 h 4261960"/>
              <a:gd name="connsiteX30" fmla="*/ 3178579 w 5069731"/>
              <a:gd name="connsiteY30" fmla="*/ 4261960 h 4261960"/>
              <a:gd name="connsiteX31" fmla="*/ 3746178 w 5069731"/>
              <a:gd name="connsiteY31" fmla="*/ 4261960 h 4261960"/>
              <a:gd name="connsiteX32" fmla="*/ 3806269 w 5069731"/>
              <a:gd name="connsiteY32" fmla="*/ 4256655 h 4261960"/>
              <a:gd name="connsiteX33" fmla="*/ 4098088 w 5069731"/>
              <a:gd name="connsiteY33" fmla="*/ 4256655 h 4261960"/>
              <a:gd name="connsiteX34" fmla="*/ 4665687 w 5069731"/>
              <a:gd name="connsiteY34" fmla="*/ 4256655 h 4261960"/>
              <a:gd name="connsiteX35" fmla="*/ 5069731 w 5069731"/>
              <a:gd name="connsiteY35" fmla="*/ 3902947 h 426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69731" h="4261960">
                <a:moveTo>
                  <a:pt x="5069731" y="3902947"/>
                </a:moveTo>
                <a:lnTo>
                  <a:pt x="5069731" y="3429024"/>
                </a:lnTo>
                <a:lnTo>
                  <a:pt x="5069731" y="3356933"/>
                </a:lnTo>
                <a:lnTo>
                  <a:pt x="5069731" y="2883010"/>
                </a:lnTo>
                <a:lnTo>
                  <a:pt x="5069731" y="1019939"/>
                </a:lnTo>
                <a:lnTo>
                  <a:pt x="5069731" y="546015"/>
                </a:lnTo>
                <a:lnTo>
                  <a:pt x="5069731" y="473924"/>
                </a:lnTo>
                <a:lnTo>
                  <a:pt x="5069731" y="1"/>
                </a:lnTo>
                <a:lnTo>
                  <a:pt x="4502132" y="1"/>
                </a:lnTo>
                <a:lnTo>
                  <a:pt x="2870264" y="1"/>
                </a:lnTo>
                <a:lnTo>
                  <a:pt x="2870264" y="0"/>
                </a:lnTo>
                <a:lnTo>
                  <a:pt x="2302667" y="0"/>
                </a:lnTo>
                <a:lnTo>
                  <a:pt x="919509" y="0"/>
                </a:lnTo>
                <a:lnTo>
                  <a:pt x="919509" y="5305"/>
                </a:lnTo>
                <a:lnTo>
                  <a:pt x="0" y="5305"/>
                </a:lnTo>
                <a:lnTo>
                  <a:pt x="0" y="479229"/>
                </a:lnTo>
                <a:lnTo>
                  <a:pt x="0" y="924189"/>
                </a:lnTo>
                <a:lnTo>
                  <a:pt x="0" y="924192"/>
                </a:lnTo>
                <a:lnTo>
                  <a:pt x="0" y="1398113"/>
                </a:lnTo>
                <a:lnTo>
                  <a:pt x="0" y="1398116"/>
                </a:lnTo>
                <a:lnTo>
                  <a:pt x="0" y="1491788"/>
                </a:lnTo>
                <a:lnTo>
                  <a:pt x="0" y="1491791"/>
                </a:lnTo>
                <a:lnTo>
                  <a:pt x="0" y="1965712"/>
                </a:lnTo>
                <a:lnTo>
                  <a:pt x="0" y="1965715"/>
                </a:lnTo>
                <a:lnTo>
                  <a:pt x="0" y="3788036"/>
                </a:lnTo>
                <a:lnTo>
                  <a:pt x="0" y="4261960"/>
                </a:lnTo>
                <a:lnTo>
                  <a:pt x="979115" y="4261960"/>
                </a:lnTo>
                <a:lnTo>
                  <a:pt x="979118" y="4261960"/>
                </a:lnTo>
                <a:lnTo>
                  <a:pt x="1546714" y="4261960"/>
                </a:lnTo>
                <a:lnTo>
                  <a:pt x="1546717" y="4261960"/>
                </a:lnTo>
                <a:lnTo>
                  <a:pt x="3178579" y="4261960"/>
                </a:lnTo>
                <a:lnTo>
                  <a:pt x="3746178" y="4261960"/>
                </a:lnTo>
                <a:lnTo>
                  <a:pt x="3806269" y="4256655"/>
                </a:lnTo>
                <a:lnTo>
                  <a:pt x="4098088" y="4256655"/>
                </a:lnTo>
                <a:lnTo>
                  <a:pt x="4665687" y="4256655"/>
                </a:lnTo>
                <a:cubicBezTo>
                  <a:pt x="4889567" y="4256655"/>
                  <a:pt x="5069731" y="4097776"/>
                  <a:pt x="5069731" y="3902947"/>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1">
            <a:extLst>
              <a:ext uri="{FF2B5EF4-FFF2-40B4-BE49-F238E27FC236}">
                <a16:creationId xmlns:a16="http://schemas.microsoft.com/office/drawing/2014/main" id="{282F1881-F3BB-1BF3-1F1D-7626CF463217}"/>
              </a:ext>
            </a:extLst>
          </p:cNvPr>
          <p:cNvSpPr txBox="1">
            <a:spLocks/>
          </p:cNvSpPr>
          <p:nvPr/>
        </p:nvSpPr>
        <p:spPr>
          <a:xfrm>
            <a:off x="1202984" y="2537144"/>
            <a:ext cx="333787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t>Descrizione dell'attività:</a:t>
            </a:r>
          </a:p>
          <a:p>
            <a:pPr algn="l">
              <a:lnSpc>
                <a:spcPts val="2340"/>
              </a:lnSpc>
              <a:spcBef>
                <a:spcPts val="0"/>
              </a:spcBef>
              <a:spcAft>
                <a:spcPts val="1200"/>
              </a:spcAft>
            </a:pPr>
            <a:br>
              <a:rPr lang="en-IE" sz="2200" dirty="0"/>
            </a:br>
            <a:r>
              <a:rPr lang="en-IE" sz="2200" dirty="0"/>
              <a:t>Immagina di ospitare degli ospiti in un piccolo appartamento. </a:t>
            </a:r>
          </a:p>
          <a:p>
            <a:pPr algn="l">
              <a:lnSpc>
                <a:spcPts val="2340"/>
              </a:lnSpc>
              <a:spcBef>
                <a:spcPts val="0"/>
              </a:spcBef>
              <a:spcAft>
                <a:spcPts val="1200"/>
              </a:spcAft>
            </a:pPr>
            <a:endParaRPr lang="en-IE" sz="2200" dirty="0"/>
          </a:p>
          <a:p>
            <a:pPr algn="l">
              <a:lnSpc>
                <a:spcPts val="2340"/>
              </a:lnSpc>
              <a:spcBef>
                <a:spcPts val="0"/>
              </a:spcBef>
              <a:spcAft>
                <a:spcPts val="1200"/>
              </a:spcAft>
            </a:pPr>
            <a:endParaRPr lang="en-IE" sz="2200" dirty="0"/>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Tree>
    <p:extLst>
      <p:ext uri="{BB962C8B-B14F-4D97-AF65-F5344CB8AC3E}">
        <p14:creationId xmlns:p14="http://schemas.microsoft.com/office/powerpoint/2010/main" val="4088458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18F7A-ABFF-4C63-1CFA-A3D1913F09D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8B2459F-7F2E-1ADF-A11E-95DFD848E186}"/>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Area di apprendimento chiave</a:t>
            </a:r>
          </a:p>
        </p:txBody>
      </p:sp>
      <p:sp>
        <p:nvSpPr>
          <p:cNvPr id="6" name="Text Placeholder 5">
            <a:extLst>
              <a:ext uri="{FF2B5EF4-FFF2-40B4-BE49-F238E27FC236}">
                <a16:creationId xmlns:a16="http://schemas.microsoft.com/office/drawing/2014/main" id="{35DF090C-7B6D-1D20-542F-06A6C576D237}"/>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9607FB28-CDBA-5F49-0149-588D5A33A416}"/>
              </a:ext>
            </a:extLst>
          </p:cNvPr>
          <p:cNvSpPr>
            <a:spLocks noGrp="1"/>
          </p:cNvSpPr>
          <p:nvPr>
            <p:ph type="body" sz="quarter" idx="16"/>
          </p:nvPr>
        </p:nvSpPr>
        <p:spPr>
          <a:xfrm>
            <a:off x="4061012" y="732734"/>
            <a:ext cx="5448748" cy="803654"/>
          </a:xfrm>
          <a:prstGeom prst="rect">
            <a:avLst/>
          </a:prstGeom>
        </p:spPr>
        <p:txBody>
          <a:bodyPr/>
          <a:lstStyle/>
          <a:p>
            <a:r>
              <a:rPr lang="en-US" sz="2800" dirty="0"/>
              <a:t>Automatizzare le attività importanti</a:t>
            </a:r>
          </a:p>
          <a:p>
            <a:endParaRPr lang="en-US" sz="2800" dirty="0"/>
          </a:p>
        </p:txBody>
      </p:sp>
      <p:sp>
        <p:nvSpPr>
          <p:cNvPr id="4" name="Text Placeholder 3">
            <a:extLst>
              <a:ext uri="{FF2B5EF4-FFF2-40B4-BE49-F238E27FC236}">
                <a16:creationId xmlns:a16="http://schemas.microsoft.com/office/drawing/2014/main" id="{20273FC3-A96F-DA4C-78B8-7D1B910FE439}"/>
              </a:ext>
            </a:extLst>
          </p:cNvPr>
          <p:cNvSpPr>
            <a:spLocks noGrp="1"/>
          </p:cNvSpPr>
          <p:nvPr>
            <p:ph type="body" sz="quarter" idx="21"/>
          </p:nvPr>
        </p:nvSpPr>
        <p:spPr>
          <a:xfrm>
            <a:off x="4061011" y="2016882"/>
            <a:ext cx="7511395" cy="3638226"/>
          </a:xfrm>
          <a:prstGeom prst="rect">
            <a:avLst/>
          </a:prstGeom>
        </p:spPr>
        <p:txBody>
          <a:bodyPr lIns="91440" tIns="45720" rIns="91440" bIns="45720" anchor="t"/>
          <a:lstStyle/>
          <a:p>
            <a:pPr>
              <a:lnSpc>
                <a:spcPts val="2340"/>
              </a:lnSpc>
            </a:pPr>
            <a:r>
              <a:rPr lang="en-GB" b="0" i="0" dirty="0">
                <a:effectLst/>
                <a:latin typeface="Calibri"/>
                <a:ea typeface="Calibri"/>
                <a:cs typeface="Calibri"/>
              </a:rPr>
              <a:t>L'automazione può farti risparmiare tempo, ma funziona bene solo se utilizzata nel modo giusto.  In questa parte vedremo cosa automatizzare, come le informazioni di check-in, i promemoria per le recensioni e i brevi messaggi agli ospiti, e cosa mantenere personale.</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Scoprirai strumenti gratuiti o a basso costo che ti aiutano a rispondere rapidamente, inviare aggiornamenti e tenere tutto sotto controllo. Modelli semplici e sistemi di base come Google Sheets possono essere molto utili.</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Ti mostreremo come automatizzare quanto basta per semplificarti la vita senza rendere il tuo servizio di hosting troppo robotico. L'obiettivo è dedicare meno tempo alle piccole attività e più tempo a far sentire gli ospiti i benvenuti.</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B4554FA8-5E8B-51B5-86B5-272D8D35F50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13</a:t>
            </a:fld>
            <a:endParaRPr lang="fr-CA" sz="1200" dirty="0"/>
          </a:p>
        </p:txBody>
      </p:sp>
      <p:pic>
        <p:nvPicPr>
          <p:cNvPr id="3" name="Picture 2">
            <a:extLst>
              <a:ext uri="{FF2B5EF4-FFF2-40B4-BE49-F238E27FC236}">
                <a16:creationId xmlns:a16="http://schemas.microsoft.com/office/drawing/2014/main" id="{AC3AF1B8-C5F9-9572-42A1-C4A8EC884A91}"/>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0735" y="4198867"/>
            <a:ext cx="3580276" cy="2659133"/>
          </a:xfrm>
          <a:prstGeom prst="rect">
            <a:avLst/>
          </a:prstGeom>
        </p:spPr>
      </p:pic>
    </p:spTree>
    <p:extLst>
      <p:ext uri="{BB962C8B-B14F-4D97-AF65-F5344CB8AC3E}">
        <p14:creationId xmlns:p14="http://schemas.microsoft.com/office/powerpoint/2010/main" val="1843157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44717-D2C7-604D-AC03-4B0C8C1FE67F}"/>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5B209BA9-AC12-007D-8438-86F4996CE45F}"/>
              </a:ext>
            </a:extLst>
          </p:cNvPr>
          <p:cNvSpPr/>
          <p:nvPr/>
        </p:nvSpPr>
        <p:spPr>
          <a:xfrm rot="10800000">
            <a:off x="7504533" y="1930113"/>
            <a:ext cx="3735985" cy="4912722"/>
          </a:xfrm>
          <a:custGeom>
            <a:avLst/>
            <a:gdLst>
              <a:gd name="connsiteX0" fmla="*/ 3436609 w 3735985"/>
              <a:gd name="connsiteY0" fmla="*/ 4912722 h 4912722"/>
              <a:gd name="connsiteX1" fmla="*/ 3102027 w 3735985"/>
              <a:gd name="connsiteY1" fmla="*/ 4912722 h 4912722"/>
              <a:gd name="connsiteX2" fmla="*/ 3016044 w 3735985"/>
              <a:gd name="connsiteY2" fmla="*/ 4912722 h 4912722"/>
              <a:gd name="connsiteX3" fmla="*/ 2881619 w 3735985"/>
              <a:gd name="connsiteY3" fmla="*/ 4912722 h 4912722"/>
              <a:gd name="connsiteX4" fmla="*/ 2681463 w 3735985"/>
              <a:gd name="connsiteY4" fmla="*/ 4912722 h 4912722"/>
              <a:gd name="connsiteX5" fmla="*/ 2547037 w 3735985"/>
              <a:gd name="connsiteY5" fmla="*/ 4912722 h 4912722"/>
              <a:gd name="connsiteX6" fmla="*/ 2461055 w 3735985"/>
              <a:gd name="connsiteY6" fmla="*/ 4912722 h 4912722"/>
              <a:gd name="connsiteX7" fmla="*/ 2126473 w 3735985"/>
              <a:gd name="connsiteY7" fmla="*/ 4912722 h 4912722"/>
              <a:gd name="connsiteX8" fmla="*/ 1806911 w 3735985"/>
              <a:gd name="connsiteY8" fmla="*/ 4912722 h 4912722"/>
              <a:gd name="connsiteX9" fmla="*/ 1806909 w 3735985"/>
              <a:gd name="connsiteY9" fmla="*/ 4912722 h 4912722"/>
              <a:gd name="connsiteX10" fmla="*/ 1637487 w 3735985"/>
              <a:gd name="connsiteY10" fmla="*/ 4912722 h 4912722"/>
              <a:gd name="connsiteX11" fmla="*/ 1472330 w 3735985"/>
              <a:gd name="connsiteY11" fmla="*/ 4912722 h 4912722"/>
              <a:gd name="connsiteX12" fmla="*/ 1472326 w 3735985"/>
              <a:gd name="connsiteY12" fmla="*/ 4912722 h 4912722"/>
              <a:gd name="connsiteX13" fmla="*/ 1386347 w 3735985"/>
              <a:gd name="connsiteY13" fmla="*/ 4912722 h 4912722"/>
              <a:gd name="connsiteX14" fmla="*/ 1386345 w 3735985"/>
              <a:gd name="connsiteY14" fmla="*/ 4912722 h 4912722"/>
              <a:gd name="connsiteX15" fmla="*/ 1302905 w 3735985"/>
              <a:gd name="connsiteY15" fmla="*/ 4912722 h 4912722"/>
              <a:gd name="connsiteX16" fmla="*/ 1251922 w 3735985"/>
              <a:gd name="connsiteY16" fmla="*/ 4912722 h 4912722"/>
              <a:gd name="connsiteX17" fmla="*/ 1251920 w 3735985"/>
              <a:gd name="connsiteY17" fmla="*/ 4912722 h 4912722"/>
              <a:gd name="connsiteX18" fmla="*/ 1216922 w 3735985"/>
              <a:gd name="connsiteY18" fmla="*/ 4912722 h 4912722"/>
              <a:gd name="connsiteX19" fmla="*/ 1082498 w 3735985"/>
              <a:gd name="connsiteY19" fmla="*/ 4912722 h 4912722"/>
              <a:gd name="connsiteX20" fmla="*/ 1051765 w 3735985"/>
              <a:gd name="connsiteY20" fmla="*/ 4912722 h 4912722"/>
              <a:gd name="connsiteX21" fmla="*/ 1051764 w 3735985"/>
              <a:gd name="connsiteY21" fmla="*/ 4912722 h 4912722"/>
              <a:gd name="connsiteX22" fmla="*/ 917341 w 3735985"/>
              <a:gd name="connsiteY22" fmla="*/ 4912722 h 4912722"/>
              <a:gd name="connsiteX23" fmla="*/ 917339 w 3735985"/>
              <a:gd name="connsiteY23" fmla="*/ 4912722 h 4912722"/>
              <a:gd name="connsiteX24" fmla="*/ 882341 w 3735985"/>
              <a:gd name="connsiteY24" fmla="*/ 4912722 h 4912722"/>
              <a:gd name="connsiteX25" fmla="*/ 831359 w 3735985"/>
              <a:gd name="connsiteY25" fmla="*/ 4912722 h 4912722"/>
              <a:gd name="connsiteX26" fmla="*/ 831357 w 3735985"/>
              <a:gd name="connsiteY26" fmla="*/ 4912722 h 4912722"/>
              <a:gd name="connsiteX27" fmla="*/ 747916 w 3735985"/>
              <a:gd name="connsiteY27" fmla="*/ 4912722 h 4912722"/>
              <a:gd name="connsiteX28" fmla="*/ 661934 w 3735985"/>
              <a:gd name="connsiteY28" fmla="*/ 4912722 h 4912722"/>
              <a:gd name="connsiteX29" fmla="*/ 660868 w 3735985"/>
              <a:gd name="connsiteY29" fmla="*/ 4912722 h 4912722"/>
              <a:gd name="connsiteX30" fmla="*/ 496777 w 3735985"/>
              <a:gd name="connsiteY30" fmla="*/ 4912722 h 4912722"/>
              <a:gd name="connsiteX31" fmla="*/ 496776 w 3735985"/>
              <a:gd name="connsiteY31" fmla="*/ 4912722 h 4912722"/>
              <a:gd name="connsiteX32" fmla="*/ 460941 w 3735985"/>
              <a:gd name="connsiteY32" fmla="*/ 4912722 h 4912722"/>
              <a:gd name="connsiteX33" fmla="*/ 327352 w 3735985"/>
              <a:gd name="connsiteY33" fmla="*/ 4912722 h 4912722"/>
              <a:gd name="connsiteX34" fmla="*/ 7790 w 3735985"/>
              <a:gd name="connsiteY34" fmla="*/ 4912722 h 4912722"/>
              <a:gd name="connsiteX35" fmla="*/ 7788 w 3735985"/>
              <a:gd name="connsiteY35" fmla="*/ 4912722 h 4912722"/>
              <a:gd name="connsiteX36" fmla="*/ 0 w 3735985"/>
              <a:gd name="connsiteY36" fmla="*/ 4912722 h 4912722"/>
              <a:gd name="connsiteX37" fmla="*/ 0 w 3735985"/>
              <a:gd name="connsiteY37" fmla="*/ 4547896 h 4912722"/>
              <a:gd name="connsiteX38" fmla="*/ 0 w 3735985"/>
              <a:gd name="connsiteY38" fmla="*/ 4473362 h 4912722"/>
              <a:gd name="connsiteX39" fmla="*/ 0 w 3735985"/>
              <a:gd name="connsiteY39" fmla="*/ 4058780 h 4912722"/>
              <a:gd name="connsiteX40" fmla="*/ 0 w 3735985"/>
              <a:gd name="connsiteY40" fmla="*/ 3983384 h 4912722"/>
              <a:gd name="connsiteX41" fmla="*/ 0 w 3735985"/>
              <a:gd name="connsiteY41" fmla="*/ 3965373 h 4912722"/>
              <a:gd name="connsiteX42" fmla="*/ 0 w 3735985"/>
              <a:gd name="connsiteY42" fmla="*/ 3693954 h 4912722"/>
              <a:gd name="connsiteX43" fmla="*/ 0 w 3735985"/>
              <a:gd name="connsiteY43" fmla="*/ 3619420 h 4912722"/>
              <a:gd name="connsiteX44" fmla="*/ 0 w 3735985"/>
              <a:gd name="connsiteY44" fmla="*/ 3600547 h 4912722"/>
              <a:gd name="connsiteX45" fmla="*/ 0 w 3735985"/>
              <a:gd name="connsiteY45" fmla="*/ 3526013 h 4912722"/>
              <a:gd name="connsiteX46" fmla="*/ 0 w 3735985"/>
              <a:gd name="connsiteY46" fmla="*/ 3129442 h 4912722"/>
              <a:gd name="connsiteX47" fmla="*/ 0 w 3735985"/>
              <a:gd name="connsiteY47" fmla="*/ 3111431 h 4912722"/>
              <a:gd name="connsiteX48" fmla="*/ 0 w 3735985"/>
              <a:gd name="connsiteY48" fmla="*/ 3036035 h 4912722"/>
              <a:gd name="connsiteX49" fmla="*/ 0 w 3735985"/>
              <a:gd name="connsiteY49" fmla="*/ 2746605 h 4912722"/>
              <a:gd name="connsiteX50" fmla="*/ 0 w 3735985"/>
              <a:gd name="connsiteY50" fmla="*/ 2672071 h 4912722"/>
              <a:gd name="connsiteX51" fmla="*/ 0 w 3735985"/>
              <a:gd name="connsiteY51" fmla="*/ 2182093 h 4912722"/>
              <a:gd name="connsiteX52" fmla="*/ 0 w 3735985"/>
              <a:gd name="connsiteY52" fmla="*/ 2057198 h 4912722"/>
              <a:gd name="connsiteX53" fmla="*/ 0 w 3735985"/>
              <a:gd name="connsiteY53" fmla="*/ 1801291 h 4912722"/>
              <a:gd name="connsiteX54" fmla="*/ 0 w 3735985"/>
              <a:gd name="connsiteY54" fmla="*/ 1203256 h 4912722"/>
              <a:gd name="connsiteX55" fmla="*/ 0 w 3735985"/>
              <a:gd name="connsiteY55" fmla="*/ 1109849 h 4912722"/>
              <a:gd name="connsiteX56" fmla="*/ 0 w 3735985"/>
              <a:gd name="connsiteY56" fmla="*/ 947349 h 4912722"/>
              <a:gd name="connsiteX57" fmla="*/ 0 w 3735985"/>
              <a:gd name="connsiteY57" fmla="*/ 853942 h 4912722"/>
              <a:gd name="connsiteX58" fmla="*/ 0 w 3735985"/>
              <a:gd name="connsiteY58" fmla="*/ 255907 h 4912722"/>
              <a:gd name="connsiteX59" fmla="*/ 0 w 3735985"/>
              <a:gd name="connsiteY59" fmla="*/ 0 h 4912722"/>
              <a:gd name="connsiteX60" fmla="*/ 307164 w 3735985"/>
              <a:gd name="connsiteY60" fmla="*/ 0 h 4912722"/>
              <a:gd name="connsiteX61" fmla="*/ 307164 w 3735985"/>
              <a:gd name="connsiteY61" fmla="*/ 1 h 4912722"/>
              <a:gd name="connsiteX62" fmla="*/ 460942 w 3735985"/>
              <a:gd name="connsiteY62" fmla="*/ 1 h 4912722"/>
              <a:gd name="connsiteX63" fmla="*/ 460942 w 3735985"/>
              <a:gd name="connsiteY63" fmla="*/ 0 h 4912722"/>
              <a:gd name="connsiteX64" fmla="*/ 660868 w 3735985"/>
              <a:gd name="connsiteY64" fmla="*/ 0 h 4912722"/>
              <a:gd name="connsiteX65" fmla="*/ 796151 w 3735985"/>
              <a:gd name="connsiteY65" fmla="*/ 0 h 4912722"/>
              <a:gd name="connsiteX66" fmla="*/ 1130732 w 3735985"/>
              <a:gd name="connsiteY66" fmla="*/ 0 h 4912722"/>
              <a:gd name="connsiteX67" fmla="*/ 1216715 w 3735985"/>
              <a:gd name="connsiteY67" fmla="*/ 0 h 4912722"/>
              <a:gd name="connsiteX68" fmla="*/ 1351139 w 3735985"/>
              <a:gd name="connsiteY68" fmla="*/ 0 h 4912722"/>
              <a:gd name="connsiteX69" fmla="*/ 1551296 w 3735985"/>
              <a:gd name="connsiteY69" fmla="*/ 0 h 4912722"/>
              <a:gd name="connsiteX70" fmla="*/ 1685722 w 3735985"/>
              <a:gd name="connsiteY70" fmla="*/ 0 h 4912722"/>
              <a:gd name="connsiteX71" fmla="*/ 1771703 w 3735985"/>
              <a:gd name="connsiteY71" fmla="*/ 0 h 4912722"/>
              <a:gd name="connsiteX72" fmla="*/ 2106285 w 3735985"/>
              <a:gd name="connsiteY72" fmla="*/ 0 h 4912722"/>
              <a:gd name="connsiteX73" fmla="*/ 2106285 w 3735985"/>
              <a:gd name="connsiteY73" fmla="*/ 1 h 4912722"/>
              <a:gd name="connsiteX74" fmla="*/ 2425850 w 3735985"/>
              <a:gd name="connsiteY74" fmla="*/ 1 h 4912722"/>
              <a:gd name="connsiteX75" fmla="*/ 2760433 w 3735985"/>
              <a:gd name="connsiteY75" fmla="*/ 1 h 4912722"/>
              <a:gd name="connsiteX76" fmla="*/ 2846414 w 3735985"/>
              <a:gd name="connsiteY76" fmla="*/ 1 h 4912722"/>
              <a:gd name="connsiteX77" fmla="*/ 2980840 w 3735985"/>
              <a:gd name="connsiteY77" fmla="*/ 1 h 4912722"/>
              <a:gd name="connsiteX78" fmla="*/ 3180996 w 3735985"/>
              <a:gd name="connsiteY78" fmla="*/ 1 h 4912722"/>
              <a:gd name="connsiteX79" fmla="*/ 3315422 w 3735985"/>
              <a:gd name="connsiteY79" fmla="*/ 1 h 4912722"/>
              <a:gd name="connsiteX80" fmla="*/ 3401403 w 3735985"/>
              <a:gd name="connsiteY80" fmla="*/ 1 h 4912722"/>
              <a:gd name="connsiteX81" fmla="*/ 3735985 w 3735985"/>
              <a:gd name="connsiteY81" fmla="*/ 1 h 4912722"/>
              <a:gd name="connsiteX82" fmla="*/ 3735985 w 3735985"/>
              <a:gd name="connsiteY82" fmla="*/ 346419 h 4912722"/>
              <a:gd name="connsiteX83" fmla="*/ 3735985 w 3735985"/>
              <a:gd name="connsiteY83" fmla="*/ 399114 h 4912722"/>
              <a:gd name="connsiteX84" fmla="*/ 3735985 w 3735985"/>
              <a:gd name="connsiteY84" fmla="*/ 745531 h 4912722"/>
              <a:gd name="connsiteX85" fmla="*/ 3735985 w 3735985"/>
              <a:gd name="connsiteY85" fmla="*/ 853943 h 4912722"/>
              <a:gd name="connsiteX86" fmla="*/ 3735985 w 3735985"/>
              <a:gd name="connsiteY86" fmla="*/ 947350 h 4912722"/>
              <a:gd name="connsiteX87" fmla="*/ 3735985 w 3735985"/>
              <a:gd name="connsiteY87" fmla="*/ 1200361 h 4912722"/>
              <a:gd name="connsiteX88" fmla="*/ 3735985 w 3735985"/>
              <a:gd name="connsiteY88" fmla="*/ 1253055 h 4912722"/>
              <a:gd name="connsiteX89" fmla="*/ 3735985 w 3735985"/>
              <a:gd name="connsiteY89" fmla="*/ 1293768 h 4912722"/>
              <a:gd name="connsiteX90" fmla="*/ 3735985 w 3735985"/>
              <a:gd name="connsiteY90" fmla="*/ 1346463 h 4912722"/>
              <a:gd name="connsiteX91" fmla="*/ 3735985 w 3735985"/>
              <a:gd name="connsiteY91" fmla="*/ 1599473 h 4912722"/>
              <a:gd name="connsiteX92" fmla="*/ 3735985 w 3735985"/>
              <a:gd name="connsiteY92" fmla="*/ 1692880 h 4912722"/>
              <a:gd name="connsiteX93" fmla="*/ 3735985 w 3735985"/>
              <a:gd name="connsiteY93" fmla="*/ 1801292 h 4912722"/>
              <a:gd name="connsiteX94" fmla="*/ 3735985 w 3735985"/>
              <a:gd name="connsiteY94" fmla="*/ 2107356 h 4912722"/>
              <a:gd name="connsiteX95" fmla="*/ 3735985 w 3735985"/>
              <a:gd name="connsiteY95" fmla="*/ 2147710 h 4912722"/>
              <a:gd name="connsiteX96" fmla="*/ 3735985 w 3735985"/>
              <a:gd name="connsiteY96" fmla="*/ 2200404 h 4912722"/>
              <a:gd name="connsiteX97" fmla="*/ 3735985 w 3735985"/>
              <a:gd name="connsiteY97" fmla="*/ 2453774 h 4912722"/>
              <a:gd name="connsiteX98" fmla="*/ 3735985 w 3735985"/>
              <a:gd name="connsiteY98" fmla="*/ 2506469 h 4912722"/>
              <a:gd name="connsiteX99" fmla="*/ 3735985 w 3735985"/>
              <a:gd name="connsiteY99" fmla="*/ 2546822 h 4912722"/>
              <a:gd name="connsiteX100" fmla="*/ 3735985 w 3735985"/>
              <a:gd name="connsiteY100" fmla="*/ 2852887 h 4912722"/>
              <a:gd name="connsiteX101" fmla="*/ 3735985 w 3735985"/>
              <a:gd name="connsiteY101" fmla="*/ 2961297 h 4912722"/>
              <a:gd name="connsiteX102" fmla="*/ 3735985 w 3735985"/>
              <a:gd name="connsiteY102" fmla="*/ 3054705 h 4912722"/>
              <a:gd name="connsiteX103" fmla="*/ 3735985 w 3735985"/>
              <a:gd name="connsiteY103" fmla="*/ 3307715 h 4912722"/>
              <a:gd name="connsiteX104" fmla="*/ 3735985 w 3735985"/>
              <a:gd name="connsiteY104" fmla="*/ 3360411 h 4912722"/>
              <a:gd name="connsiteX105" fmla="*/ 3735985 w 3735985"/>
              <a:gd name="connsiteY105" fmla="*/ 3401123 h 4912722"/>
              <a:gd name="connsiteX106" fmla="*/ 3735985 w 3735985"/>
              <a:gd name="connsiteY106" fmla="*/ 3453818 h 4912722"/>
              <a:gd name="connsiteX107" fmla="*/ 3735985 w 3735985"/>
              <a:gd name="connsiteY107" fmla="*/ 3706829 h 4912722"/>
              <a:gd name="connsiteX108" fmla="*/ 3735985 w 3735985"/>
              <a:gd name="connsiteY108" fmla="*/ 3800236 h 4912722"/>
              <a:gd name="connsiteX109" fmla="*/ 3735985 w 3735985"/>
              <a:gd name="connsiteY109" fmla="*/ 3908646 h 4912722"/>
              <a:gd name="connsiteX110" fmla="*/ 3735985 w 3735985"/>
              <a:gd name="connsiteY110" fmla="*/ 4255064 h 4912722"/>
              <a:gd name="connsiteX111" fmla="*/ 3735985 w 3735985"/>
              <a:gd name="connsiteY111" fmla="*/ 4307760 h 4912722"/>
              <a:gd name="connsiteX112" fmla="*/ 3735985 w 3735985"/>
              <a:gd name="connsiteY112" fmla="*/ 4654178 h 4912722"/>
              <a:gd name="connsiteX113" fmla="*/ 3436609 w 3735985"/>
              <a:gd name="connsiteY113"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735985" h="4912722">
                <a:moveTo>
                  <a:pt x="3436609" y="4912722"/>
                </a:moveTo>
                <a:lnTo>
                  <a:pt x="3102027" y="4912722"/>
                </a:lnTo>
                <a:lnTo>
                  <a:pt x="3016044" y="4912722"/>
                </a:lnTo>
                <a:lnTo>
                  <a:pt x="2881619" y="4912722"/>
                </a:lnTo>
                <a:lnTo>
                  <a:pt x="2681463" y="4912722"/>
                </a:lnTo>
                <a:lnTo>
                  <a:pt x="2547037" y="4912722"/>
                </a:lnTo>
                <a:lnTo>
                  <a:pt x="2461055" y="4912722"/>
                </a:lnTo>
                <a:lnTo>
                  <a:pt x="2126473" y="4912722"/>
                </a:lnTo>
                <a:lnTo>
                  <a:pt x="1806911" y="4912722"/>
                </a:lnTo>
                <a:lnTo>
                  <a:pt x="1806909" y="4912722"/>
                </a:lnTo>
                <a:lnTo>
                  <a:pt x="1637487"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216715" y="0"/>
                </a:lnTo>
                <a:lnTo>
                  <a:pt x="1351139" y="0"/>
                </a:lnTo>
                <a:lnTo>
                  <a:pt x="1551296" y="0"/>
                </a:lnTo>
                <a:lnTo>
                  <a:pt x="1685722" y="0"/>
                </a:lnTo>
                <a:lnTo>
                  <a:pt x="1771703" y="0"/>
                </a:lnTo>
                <a:lnTo>
                  <a:pt x="2106285" y="0"/>
                </a:lnTo>
                <a:lnTo>
                  <a:pt x="2106285" y="1"/>
                </a:lnTo>
                <a:lnTo>
                  <a:pt x="2425850" y="1"/>
                </a:lnTo>
                <a:lnTo>
                  <a:pt x="2760433" y="1"/>
                </a:lnTo>
                <a:lnTo>
                  <a:pt x="2846414" y="1"/>
                </a:lnTo>
                <a:lnTo>
                  <a:pt x="2980840" y="1"/>
                </a:lnTo>
                <a:lnTo>
                  <a:pt x="3180996" y="1"/>
                </a:lnTo>
                <a:lnTo>
                  <a:pt x="3315422" y="1"/>
                </a:lnTo>
                <a:lnTo>
                  <a:pt x="3401403" y="1"/>
                </a:lnTo>
                <a:lnTo>
                  <a:pt x="3735985" y="1"/>
                </a:lnTo>
                <a:lnTo>
                  <a:pt x="3735985" y="346419"/>
                </a:lnTo>
                <a:lnTo>
                  <a:pt x="3735985" y="399114"/>
                </a:lnTo>
                <a:lnTo>
                  <a:pt x="3735985" y="745531"/>
                </a:lnTo>
                <a:lnTo>
                  <a:pt x="3735985" y="853943"/>
                </a:lnTo>
                <a:lnTo>
                  <a:pt x="3735985" y="947350"/>
                </a:lnTo>
                <a:lnTo>
                  <a:pt x="3735985" y="1200361"/>
                </a:lnTo>
                <a:lnTo>
                  <a:pt x="3735985" y="1253055"/>
                </a:lnTo>
                <a:lnTo>
                  <a:pt x="3735985" y="1293768"/>
                </a:lnTo>
                <a:lnTo>
                  <a:pt x="3735985" y="1346463"/>
                </a:lnTo>
                <a:lnTo>
                  <a:pt x="3735985" y="1599473"/>
                </a:lnTo>
                <a:lnTo>
                  <a:pt x="3735985" y="1692880"/>
                </a:lnTo>
                <a:lnTo>
                  <a:pt x="3735985" y="1801292"/>
                </a:lnTo>
                <a:lnTo>
                  <a:pt x="3735985" y="2107356"/>
                </a:lnTo>
                <a:lnTo>
                  <a:pt x="3735985" y="2147710"/>
                </a:lnTo>
                <a:lnTo>
                  <a:pt x="3735985" y="2200404"/>
                </a:lnTo>
                <a:lnTo>
                  <a:pt x="3735985" y="2453774"/>
                </a:lnTo>
                <a:lnTo>
                  <a:pt x="3735985" y="2506469"/>
                </a:lnTo>
                <a:lnTo>
                  <a:pt x="3735985" y="2546822"/>
                </a:lnTo>
                <a:lnTo>
                  <a:pt x="3735985" y="2852887"/>
                </a:lnTo>
                <a:lnTo>
                  <a:pt x="3735985" y="2961297"/>
                </a:lnTo>
                <a:lnTo>
                  <a:pt x="3735985" y="3054705"/>
                </a:lnTo>
                <a:lnTo>
                  <a:pt x="3735985" y="3307715"/>
                </a:lnTo>
                <a:lnTo>
                  <a:pt x="3735985" y="3360411"/>
                </a:lnTo>
                <a:lnTo>
                  <a:pt x="3735985" y="3401123"/>
                </a:lnTo>
                <a:lnTo>
                  <a:pt x="3735985" y="3453818"/>
                </a:lnTo>
                <a:lnTo>
                  <a:pt x="3735985" y="3706829"/>
                </a:lnTo>
                <a:lnTo>
                  <a:pt x="3735985" y="3800236"/>
                </a:lnTo>
                <a:lnTo>
                  <a:pt x="3735985" y="3908646"/>
                </a:lnTo>
                <a:lnTo>
                  <a:pt x="3735985" y="4255064"/>
                </a:lnTo>
                <a:lnTo>
                  <a:pt x="3735985" y="4307760"/>
                </a:lnTo>
                <a:lnTo>
                  <a:pt x="3735985" y="4654178"/>
                </a:lnTo>
                <a:cubicBezTo>
                  <a:pt x="3735985" y="4796587"/>
                  <a:pt x="3602491" y="4912722"/>
                  <a:pt x="3436609"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BFE2EE69-6313-331E-9B9A-E1D6C4F88E23}"/>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Cosa automatizzare (e cosa no) </a:t>
            </a:r>
          </a:p>
          <a:p>
            <a:pPr>
              <a:lnSpc>
                <a:spcPts val="3720"/>
              </a:lnSpc>
            </a:pPr>
            <a:endParaRPr lang="en-US" dirty="0"/>
          </a:p>
        </p:txBody>
      </p:sp>
      <p:cxnSp>
        <p:nvCxnSpPr>
          <p:cNvPr id="10" name="Straight Connector 9">
            <a:extLst>
              <a:ext uri="{FF2B5EF4-FFF2-40B4-BE49-F238E27FC236}">
                <a16:creationId xmlns:a16="http://schemas.microsoft.com/office/drawing/2014/main" id="{56CD3B0B-A2CC-E8D0-D8A0-A6A605BF66D3}"/>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420A74C2-38BF-A732-EF8D-988238885FC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14</a:t>
            </a:fld>
            <a:endParaRPr lang="fr-CA" sz="1200" dirty="0"/>
          </a:p>
        </p:txBody>
      </p:sp>
      <p:sp>
        <p:nvSpPr>
          <p:cNvPr id="4" name="Text Placeholder 5">
            <a:extLst>
              <a:ext uri="{FF2B5EF4-FFF2-40B4-BE49-F238E27FC236}">
                <a16:creationId xmlns:a16="http://schemas.microsoft.com/office/drawing/2014/main" id="{6894683B-37B0-C68A-AB1E-5359C62F7116}"/>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Cosa fare:</a:t>
            </a:r>
          </a:p>
        </p:txBody>
      </p:sp>
      <p:sp>
        <p:nvSpPr>
          <p:cNvPr id="5" name="Text Placeholder 4">
            <a:extLst>
              <a:ext uri="{FF2B5EF4-FFF2-40B4-BE49-F238E27FC236}">
                <a16:creationId xmlns:a16="http://schemas.microsoft.com/office/drawing/2014/main" id="{ADEB9934-4C63-6EF2-648A-F07E7DFC0B7D}"/>
              </a:ext>
            </a:extLst>
          </p:cNvPr>
          <p:cNvSpPr txBox="1">
            <a:spLocks/>
          </p:cNvSpPr>
          <p:nvPr/>
        </p:nvSpPr>
        <p:spPr>
          <a:xfrm>
            <a:off x="629643" y="2892627"/>
            <a:ext cx="561639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Automatizzare le attività ripetitive e che richiedono un intervento minimo: </a:t>
            </a:r>
            <a:r>
              <a:rPr lang="en-GB" sz="2200" dirty="0">
                <a:solidFill>
                  <a:srgbClr val="414141"/>
                </a:solidFill>
              </a:rPr>
              <a:t>conferme di prenotazione, istruzioni per il check-in, richieste di recensioni.</a:t>
            </a:r>
          </a:p>
          <a:p>
            <a:pPr marL="342900" indent="-342900">
              <a:lnSpc>
                <a:spcPts val="2240"/>
              </a:lnSpc>
              <a:buClr>
                <a:srgbClr val="459597"/>
              </a:buClr>
              <a:buFont typeface="Arial" panose="020B0604020202020204" pitchFamily="34" charset="0"/>
              <a:buChar char="•"/>
            </a:pPr>
            <a:r>
              <a:rPr lang="en-GB" sz="2200" b="1" dirty="0">
                <a:solidFill>
                  <a:srgbClr val="EC7C69"/>
                </a:solidFill>
              </a:rPr>
              <a:t>Evitare di automatizzare messaggi emotivi o complessi</a:t>
            </a:r>
            <a:r>
              <a:rPr lang="en-GB" sz="2200" dirty="0">
                <a:solidFill>
                  <a:srgbClr val="414141"/>
                </a:solidFill>
              </a:rPr>
              <a:t>, come le risposte ai reclami.</a:t>
            </a:r>
          </a:p>
          <a:p>
            <a:pPr marL="342900" indent="-342900">
              <a:lnSpc>
                <a:spcPts val="2240"/>
              </a:lnSpc>
              <a:buClr>
                <a:srgbClr val="459597"/>
              </a:buClr>
              <a:buFont typeface="Arial" panose="020B0604020202020204" pitchFamily="34" charset="0"/>
              <a:buChar char="•"/>
            </a:pPr>
            <a:r>
              <a:rPr lang="en-GB" sz="2200" b="1" dirty="0">
                <a:solidFill>
                  <a:srgbClr val="EC7C69"/>
                </a:solidFill>
              </a:rPr>
              <a:t>Preparare modelli </a:t>
            </a:r>
            <a:r>
              <a:rPr lang="en-GB" sz="2200" dirty="0">
                <a:solidFill>
                  <a:srgbClr val="414141"/>
                </a:solidFill>
              </a:rPr>
              <a:t>ma aggiungere note personali quando necessario (ad esempio, "Spero che ti piaccia il mercato contadino del sabato!").</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1" name="Text Placeholder 1">
            <a:extLst>
              <a:ext uri="{FF2B5EF4-FFF2-40B4-BE49-F238E27FC236}">
                <a16:creationId xmlns:a16="http://schemas.microsoft.com/office/drawing/2014/main" id="{CF27877D-4A6A-D163-9BDB-94875998067B}"/>
              </a:ext>
            </a:extLst>
          </p:cNvPr>
          <p:cNvSpPr txBox="1">
            <a:spLocks/>
          </p:cNvSpPr>
          <p:nvPr/>
        </p:nvSpPr>
        <p:spPr>
          <a:xfrm>
            <a:off x="7857597" y="2328538"/>
            <a:ext cx="315177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Strumenti e suggerimenti: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Testare tutti i messaggi automatizzati, leggendoli dal punto di vista dell'ospite.</a:t>
            </a:r>
          </a:p>
          <a:p>
            <a:pPr marL="342900" indent="-342900" algn="l">
              <a:lnSpc>
                <a:spcPts val="2340"/>
              </a:lnSpc>
              <a:spcBef>
                <a:spcPts val="0"/>
              </a:spcBef>
              <a:buFont typeface="Arial" panose="020B0604020202020204" pitchFamily="34" charset="0"/>
              <a:buChar char="•"/>
            </a:pPr>
            <a:r>
              <a:rPr lang="en-IE" sz="2200" dirty="0"/>
              <a:t>•Conserva i modelli in un documento o in un'app per un utilizzo rapido (ad esempio, Note, Google Docs).</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024513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434E6-5C0B-4EBC-6FFA-F253DB38274B}"/>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9DB86F52-16C9-298E-90B0-CEBC0AF45638}"/>
              </a:ext>
            </a:extLst>
          </p:cNvPr>
          <p:cNvSpPr txBox="1">
            <a:spLocks/>
          </p:cNvSpPr>
          <p:nvPr/>
        </p:nvSpPr>
        <p:spPr>
          <a:xfrm>
            <a:off x="629645" y="30777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Strumenti per messaggi agli ospiti, recensioni e informazioni sul check-in </a:t>
            </a:r>
          </a:p>
          <a:p>
            <a:pPr>
              <a:lnSpc>
                <a:spcPts val="3720"/>
              </a:lnSpc>
            </a:pPr>
            <a:endParaRPr lang="en-US" dirty="0"/>
          </a:p>
        </p:txBody>
      </p:sp>
      <p:cxnSp>
        <p:nvCxnSpPr>
          <p:cNvPr id="10" name="Straight Connector 9">
            <a:extLst>
              <a:ext uri="{FF2B5EF4-FFF2-40B4-BE49-F238E27FC236}">
                <a16:creationId xmlns:a16="http://schemas.microsoft.com/office/drawing/2014/main" id="{FC7F724E-3225-A9BC-3792-03FE730C8150}"/>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5F356EE-6FE5-7DCA-2B4E-B34B738DEB2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15</a:t>
            </a:fld>
            <a:endParaRPr lang="fr-CA" sz="1200" dirty="0"/>
          </a:p>
        </p:txBody>
      </p:sp>
      <p:sp>
        <p:nvSpPr>
          <p:cNvPr id="4" name="Text Placeholder 5">
            <a:extLst>
              <a:ext uri="{FF2B5EF4-FFF2-40B4-BE49-F238E27FC236}">
                <a16:creationId xmlns:a16="http://schemas.microsoft.com/office/drawing/2014/main" id="{7C23C0E7-BACF-C381-C772-9CD026A86115}"/>
              </a:ext>
            </a:extLst>
          </p:cNvPr>
          <p:cNvSpPr txBox="1">
            <a:spLocks/>
          </p:cNvSpPr>
          <p:nvPr/>
        </p:nvSpPr>
        <p:spPr>
          <a:xfrm>
            <a:off x="629645" y="1321444"/>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Cosa fare:</a:t>
            </a:r>
          </a:p>
        </p:txBody>
      </p:sp>
      <p:sp>
        <p:nvSpPr>
          <p:cNvPr id="5" name="Text Placeholder 4">
            <a:extLst>
              <a:ext uri="{FF2B5EF4-FFF2-40B4-BE49-F238E27FC236}">
                <a16:creationId xmlns:a16="http://schemas.microsoft.com/office/drawing/2014/main" id="{0965783E-5363-8DB9-7662-3FCCEAE32C37}"/>
              </a:ext>
            </a:extLst>
          </p:cNvPr>
          <p:cNvSpPr txBox="1">
            <a:spLocks/>
          </p:cNvSpPr>
          <p:nvPr/>
        </p:nvSpPr>
        <p:spPr>
          <a:xfrm>
            <a:off x="629645" y="1961808"/>
            <a:ext cx="6203058"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000" b="1" dirty="0">
                <a:solidFill>
                  <a:srgbClr val="EC7C69"/>
                </a:solidFill>
              </a:rPr>
              <a:t>Utilizza la funzione di messaggistica programmata di Airbnb </a:t>
            </a:r>
            <a:r>
              <a:rPr lang="en-GB" sz="2000" dirty="0">
                <a:solidFill>
                  <a:srgbClr val="414141"/>
                </a:solidFill>
              </a:rPr>
              <a:t>o strumenti di terze parti come Hospitable, Host Tools o </a:t>
            </a:r>
            <a:r>
              <a:rPr lang="en-GB" sz="2000" dirty="0" err="1">
                <a:solidFill>
                  <a:srgbClr val="414141"/>
                </a:solidFill>
              </a:rPr>
              <a:t>Zeevou</a:t>
            </a:r>
            <a:r>
              <a:rPr lang="en-GB" sz="2000" dirty="0">
                <a:solidFill>
                  <a:srgbClr val="414141"/>
                </a:solidFill>
              </a:rPr>
              <a:t>.</a:t>
            </a:r>
          </a:p>
          <a:p>
            <a:pPr marL="342900" indent="-342900">
              <a:lnSpc>
                <a:spcPts val="2240"/>
              </a:lnSpc>
              <a:buClr>
                <a:srgbClr val="459597"/>
              </a:buClr>
              <a:buFont typeface="Arial" panose="020B0604020202020204" pitchFamily="34" charset="0"/>
              <a:buChar char="•"/>
            </a:pPr>
            <a:r>
              <a:rPr lang="en-GB" sz="2000" b="1" dirty="0">
                <a:solidFill>
                  <a:srgbClr val="EC7C69"/>
                </a:solidFill>
              </a:rPr>
              <a:t>Crea un </a:t>
            </a:r>
            <a:r>
              <a:rPr lang="en-GB" sz="2000" dirty="0">
                <a:solidFill>
                  <a:srgbClr val="414141"/>
                </a:solidFill>
              </a:rPr>
              <a:t>modello</a:t>
            </a:r>
            <a:r>
              <a:rPr lang="en-GB" sz="2000" b="1" dirty="0">
                <a:solidFill>
                  <a:srgbClr val="EC7C69"/>
                </a:solidFill>
              </a:rPr>
              <a:t> di email o messaggio WhatsApp </a:t>
            </a:r>
            <a:r>
              <a:rPr lang="en-GB" sz="2000" dirty="0">
                <a:solidFill>
                  <a:srgbClr val="414141"/>
                </a:solidFill>
              </a:rPr>
              <a:t>con le istruzioni per il check-in e i link a Google Maps.</a:t>
            </a:r>
          </a:p>
          <a:p>
            <a:pPr marL="342900" indent="-342900">
              <a:lnSpc>
                <a:spcPts val="2240"/>
              </a:lnSpc>
              <a:buClr>
                <a:srgbClr val="459597"/>
              </a:buClr>
              <a:buFont typeface="Arial" panose="020B0604020202020204" pitchFamily="34" charset="0"/>
              <a:buChar char="•"/>
            </a:pPr>
            <a:r>
              <a:rPr lang="en-GB" sz="2000" b="1" dirty="0">
                <a:solidFill>
                  <a:srgbClr val="EC7C69"/>
                </a:solidFill>
              </a:rPr>
              <a:t>Invia richieste di recensione 24 ore </a:t>
            </a:r>
            <a:r>
              <a:rPr lang="en-GB" sz="2000" dirty="0">
                <a:solidFill>
                  <a:srgbClr val="414141"/>
                </a:solidFill>
              </a:rPr>
              <a:t>dopo il check-out con un tono cordiale.</a:t>
            </a:r>
          </a:p>
          <a:p>
            <a:pPr marL="342900" indent="-342900">
              <a:lnSpc>
                <a:spcPts val="2240"/>
              </a:lnSpc>
              <a:buClr>
                <a:srgbClr val="459597"/>
              </a:buClr>
              <a:buFont typeface="Arial" panose="020B0604020202020204" pitchFamily="34" charset="0"/>
              <a:buChar char="•"/>
            </a:pPr>
            <a:endParaRPr lang="en-GB" sz="2000" dirty="0">
              <a:solidFill>
                <a:srgbClr val="414141"/>
              </a:solidFill>
            </a:endParaRPr>
          </a:p>
          <a:p>
            <a:pPr marL="342900" indent="-342900">
              <a:lnSpc>
                <a:spcPts val="2240"/>
              </a:lnSpc>
              <a:buClr>
                <a:srgbClr val="459597"/>
              </a:buClr>
              <a:buFont typeface="Arial" panose="020B0604020202020204" pitchFamily="34" charset="0"/>
              <a:buChar char="•"/>
            </a:pPr>
            <a:endParaRPr lang="en-GB" sz="2000" dirty="0">
              <a:solidFill>
                <a:srgbClr val="414141"/>
              </a:solidFill>
            </a:endParaRPr>
          </a:p>
          <a:p>
            <a:pPr marL="342900" indent="-342900">
              <a:lnSpc>
                <a:spcPts val="2240"/>
              </a:lnSpc>
              <a:buClr>
                <a:srgbClr val="459597"/>
              </a:buClr>
              <a:buFont typeface="Arial" panose="020B0604020202020204" pitchFamily="34" charset="0"/>
              <a:buChar char="•"/>
            </a:pPr>
            <a:endParaRPr lang="en-GB" sz="2000" dirty="0">
              <a:solidFill>
                <a:srgbClr val="414141"/>
              </a:solidFill>
            </a:endParaRPr>
          </a:p>
          <a:p>
            <a:pPr>
              <a:lnSpc>
                <a:spcPts val="2240"/>
              </a:lnSpc>
            </a:pPr>
            <a:endParaRPr lang="en-US" sz="2000" dirty="0">
              <a:solidFill>
                <a:srgbClr val="414141"/>
              </a:solidFill>
            </a:endParaRPr>
          </a:p>
        </p:txBody>
      </p:sp>
      <p:sp>
        <p:nvSpPr>
          <p:cNvPr id="17" name="Freeform 16">
            <a:extLst>
              <a:ext uri="{FF2B5EF4-FFF2-40B4-BE49-F238E27FC236}">
                <a16:creationId xmlns:a16="http://schemas.microsoft.com/office/drawing/2014/main" id="{02F39215-3AFC-AC0D-1D4C-67A20E949EF8}"/>
              </a:ext>
            </a:extLst>
          </p:cNvPr>
          <p:cNvSpPr/>
          <p:nvPr/>
        </p:nvSpPr>
        <p:spPr>
          <a:xfrm rot="10800000">
            <a:off x="7535017" y="1321443"/>
            <a:ext cx="4656982" cy="3878463"/>
          </a:xfrm>
          <a:custGeom>
            <a:avLst/>
            <a:gdLst>
              <a:gd name="connsiteX0" fmla="*/ 4226014 w 4594159"/>
              <a:gd name="connsiteY0" fmla="*/ 3878463 h 3878463"/>
              <a:gd name="connsiteX1" fmla="*/ 3814577 w 4594159"/>
              <a:gd name="connsiteY1" fmla="*/ 3878463 h 3878463"/>
              <a:gd name="connsiteX2" fmla="*/ 3708843 w 4594159"/>
              <a:gd name="connsiteY2" fmla="*/ 3878463 h 3878463"/>
              <a:gd name="connsiteX3" fmla="*/ 3543541 w 4594159"/>
              <a:gd name="connsiteY3" fmla="*/ 3878463 h 3878463"/>
              <a:gd name="connsiteX4" fmla="*/ 3297407 w 4594159"/>
              <a:gd name="connsiteY4" fmla="*/ 3878463 h 3878463"/>
              <a:gd name="connsiteX5" fmla="*/ 3132104 w 4594159"/>
              <a:gd name="connsiteY5" fmla="*/ 3878463 h 3878463"/>
              <a:gd name="connsiteX6" fmla="*/ 3026371 w 4594159"/>
              <a:gd name="connsiteY6" fmla="*/ 3878463 h 3878463"/>
              <a:gd name="connsiteX7" fmla="*/ 2614934 w 4594159"/>
              <a:gd name="connsiteY7" fmla="*/ 3878463 h 3878463"/>
              <a:gd name="connsiteX8" fmla="*/ 2221967 w 4594159"/>
              <a:gd name="connsiteY8" fmla="*/ 3878463 h 3878463"/>
              <a:gd name="connsiteX9" fmla="*/ 2221965 w 4594159"/>
              <a:gd name="connsiteY9" fmla="*/ 3878463 h 3878463"/>
              <a:gd name="connsiteX10" fmla="*/ 2013626 w 4594159"/>
              <a:gd name="connsiteY10" fmla="*/ 3878463 h 3878463"/>
              <a:gd name="connsiteX11" fmla="*/ 1810531 w 4594159"/>
              <a:gd name="connsiteY11" fmla="*/ 3878463 h 3878463"/>
              <a:gd name="connsiteX12" fmla="*/ 1810527 w 4594159"/>
              <a:gd name="connsiteY12" fmla="*/ 3878463 h 3878463"/>
              <a:gd name="connsiteX13" fmla="*/ 1704798 w 4594159"/>
              <a:gd name="connsiteY13" fmla="*/ 3878463 h 3878463"/>
              <a:gd name="connsiteX14" fmla="*/ 1704796 w 4594159"/>
              <a:gd name="connsiteY14" fmla="*/ 3878463 h 3878463"/>
              <a:gd name="connsiteX15" fmla="*/ 1602189 w 4594159"/>
              <a:gd name="connsiteY15" fmla="*/ 3878463 h 3878463"/>
              <a:gd name="connsiteX16" fmla="*/ 1539495 w 4594159"/>
              <a:gd name="connsiteY16" fmla="*/ 3878463 h 3878463"/>
              <a:gd name="connsiteX17" fmla="*/ 1539492 w 4594159"/>
              <a:gd name="connsiteY17" fmla="*/ 3878463 h 3878463"/>
              <a:gd name="connsiteX18" fmla="*/ 1496455 w 4594159"/>
              <a:gd name="connsiteY18" fmla="*/ 3878463 h 3878463"/>
              <a:gd name="connsiteX19" fmla="*/ 1331153 w 4594159"/>
              <a:gd name="connsiteY19" fmla="*/ 3878463 h 3878463"/>
              <a:gd name="connsiteX20" fmla="*/ 1293361 w 4594159"/>
              <a:gd name="connsiteY20" fmla="*/ 3878463 h 3878463"/>
              <a:gd name="connsiteX21" fmla="*/ 1293359 w 4594159"/>
              <a:gd name="connsiteY21" fmla="*/ 3878463 h 3878463"/>
              <a:gd name="connsiteX22" fmla="*/ 1128058 w 4594159"/>
              <a:gd name="connsiteY22" fmla="*/ 3878463 h 3878463"/>
              <a:gd name="connsiteX23" fmla="*/ 1128056 w 4594159"/>
              <a:gd name="connsiteY23" fmla="*/ 3878463 h 3878463"/>
              <a:gd name="connsiteX24" fmla="*/ 1085019 w 4594159"/>
              <a:gd name="connsiteY24" fmla="*/ 3878463 h 3878463"/>
              <a:gd name="connsiteX25" fmla="*/ 1022326 w 4594159"/>
              <a:gd name="connsiteY25" fmla="*/ 3878463 h 3878463"/>
              <a:gd name="connsiteX26" fmla="*/ 1022323 w 4594159"/>
              <a:gd name="connsiteY26" fmla="*/ 3878463 h 3878463"/>
              <a:gd name="connsiteX27" fmla="*/ 919716 w 4594159"/>
              <a:gd name="connsiteY27" fmla="*/ 3878463 h 3878463"/>
              <a:gd name="connsiteX28" fmla="*/ 813983 w 4594159"/>
              <a:gd name="connsiteY28" fmla="*/ 3878463 h 3878463"/>
              <a:gd name="connsiteX29" fmla="*/ 812672 w 4594159"/>
              <a:gd name="connsiteY29" fmla="*/ 3878463 h 3878463"/>
              <a:gd name="connsiteX30" fmla="*/ 610889 w 4594159"/>
              <a:gd name="connsiteY30" fmla="*/ 3878463 h 3878463"/>
              <a:gd name="connsiteX31" fmla="*/ 610887 w 4594159"/>
              <a:gd name="connsiteY31" fmla="*/ 3878463 h 3878463"/>
              <a:gd name="connsiteX32" fmla="*/ 566822 w 4594159"/>
              <a:gd name="connsiteY32" fmla="*/ 3878463 h 3878463"/>
              <a:gd name="connsiteX33" fmla="*/ 402546 w 4594159"/>
              <a:gd name="connsiteY33" fmla="*/ 3878463 h 3878463"/>
              <a:gd name="connsiteX34" fmla="*/ 9579 w 4594159"/>
              <a:gd name="connsiteY34" fmla="*/ 3878463 h 3878463"/>
              <a:gd name="connsiteX35" fmla="*/ 9577 w 4594159"/>
              <a:gd name="connsiteY35" fmla="*/ 3878463 h 3878463"/>
              <a:gd name="connsiteX36" fmla="*/ 0 w 4594159"/>
              <a:gd name="connsiteY36" fmla="*/ 3878463 h 3878463"/>
              <a:gd name="connsiteX37" fmla="*/ 0 w 4594159"/>
              <a:gd name="connsiteY37" fmla="*/ 3423700 h 3878463"/>
              <a:gd name="connsiteX38" fmla="*/ 0 w 4594159"/>
              <a:gd name="connsiteY38" fmla="*/ 3330792 h 3878463"/>
              <a:gd name="connsiteX39" fmla="*/ 0 w 4594159"/>
              <a:gd name="connsiteY39" fmla="*/ 2720024 h 3878463"/>
              <a:gd name="connsiteX40" fmla="*/ 0 w 4594159"/>
              <a:gd name="connsiteY40" fmla="*/ 318993 h 3878463"/>
              <a:gd name="connsiteX41" fmla="*/ 0 w 4594159"/>
              <a:gd name="connsiteY41" fmla="*/ 0 h 3878463"/>
              <a:gd name="connsiteX42" fmla="*/ 377721 w 4594159"/>
              <a:gd name="connsiteY42" fmla="*/ 0 h 3878463"/>
              <a:gd name="connsiteX43" fmla="*/ 377721 w 4594159"/>
              <a:gd name="connsiteY43" fmla="*/ 1 h 3878463"/>
              <a:gd name="connsiteX44" fmla="*/ 566823 w 4594159"/>
              <a:gd name="connsiteY44" fmla="*/ 1 h 3878463"/>
              <a:gd name="connsiteX45" fmla="*/ 566823 w 4594159"/>
              <a:gd name="connsiteY45" fmla="*/ 0 h 3878463"/>
              <a:gd name="connsiteX46" fmla="*/ 812672 w 4594159"/>
              <a:gd name="connsiteY46" fmla="*/ 0 h 3878463"/>
              <a:gd name="connsiteX47" fmla="*/ 979031 w 4594159"/>
              <a:gd name="connsiteY47" fmla="*/ 0 h 3878463"/>
              <a:gd name="connsiteX48" fmla="*/ 1390467 w 4594159"/>
              <a:gd name="connsiteY48" fmla="*/ 0 h 3878463"/>
              <a:gd name="connsiteX49" fmla="*/ 1496200 w 4594159"/>
              <a:gd name="connsiteY49" fmla="*/ 0 h 3878463"/>
              <a:gd name="connsiteX50" fmla="*/ 1661503 w 4594159"/>
              <a:gd name="connsiteY50" fmla="*/ 0 h 3878463"/>
              <a:gd name="connsiteX51" fmla="*/ 1907637 w 4594159"/>
              <a:gd name="connsiteY51" fmla="*/ 0 h 3878463"/>
              <a:gd name="connsiteX52" fmla="*/ 2072940 w 4594159"/>
              <a:gd name="connsiteY52" fmla="*/ 0 h 3878463"/>
              <a:gd name="connsiteX53" fmla="*/ 2178672 w 4594159"/>
              <a:gd name="connsiteY53" fmla="*/ 0 h 3878463"/>
              <a:gd name="connsiteX54" fmla="*/ 2590109 w 4594159"/>
              <a:gd name="connsiteY54" fmla="*/ 0 h 3878463"/>
              <a:gd name="connsiteX55" fmla="*/ 2590109 w 4594159"/>
              <a:gd name="connsiteY55" fmla="*/ 1 h 3878463"/>
              <a:gd name="connsiteX56" fmla="*/ 2983080 w 4594159"/>
              <a:gd name="connsiteY56" fmla="*/ 1 h 3878463"/>
              <a:gd name="connsiteX57" fmla="*/ 3394517 w 4594159"/>
              <a:gd name="connsiteY57" fmla="*/ 1 h 3878463"/>
              <a:gd name="connsiteX58" fmla="*/ 3500249 w 4594159"/>
              <a:gd name="connsiteY58" fmla="*/ 1 h 3878463"/>
              <a:gd name="connsiteX59" fmla="*/ 3665553 w 4594159"/>
              <a:gd name="connsiteY59" fmla="*/ 1 h 3878463"/>
              <a:gd name="connsiteX60" fmla="*/ 3911686 w 4594159"/>
              <a:gd name="connsiteY60" fmla="*/ 1 h 3878463"/>
              <a:gd name="connsiteX61" fmla="*/ 4076990 w 4594159"/>
              <a:gd name="connsiteY61" fmla="*/ 1 h 3878463"/>
              <a:gd name="connsiteX62" fmla="*/ 4182722 w 4594159"/>
              <a:gd name="connsiteY62" fmla="*/ 1 h 3878463"/>
              <a:gd name="connsiteX63" fmla="*/ 4594159 w 4594159"/>
              <a:gd name="connsiteY63" fmla="*/ 1 h 3878463"/>
              <a:gd name="connsiteX64" fmla="*/ 4594159 w 4594159"/>
              <a:gd name="connsiteY64" fmla="*/ 431818 h 3878463"/>
              <a:gd name="connsiteX65" fmla="*/ 4594159 w 4594159"/>
              <a:gd name="connsiteY65" fmla="*/ 497503 h 3878463"/>
              <a:gd name="connsiteX66" fmla="*/ 4594159 w 4594159"/>
              <a:gd name="connsiteY66" fmla="*/ 929320 h 3878463"/>
              <a:gd name="connsiteX67" fmla="*/ 4594159 w 4594159"/>
              <a:gd name="connsiteY67" fmla="*/ 2626862 h 3878463"/>
              <a:gd name="connsiteX68" fmla="*/ 4594159 w 4594159"/>
              <a:gd name="connsiteY68" fmla="*/ 3058679 h 3878463"/>
              <a:gd name="connsiteX69" fmla="*/ 4594159 w 4594159"/>
              <a:gd name="connsiteY69" fmla="*/ 3124365 h 3878463"/>
              <a:gd name="connsiteX70" fmla="*/ 4594159 w 4594159"/>
              <a:gd name="connsiteY70" fmla="*/ 3556182 h 3878463"/>
              <a:gd name="connsiteX71" fmla="*/ 4226014 w 4594159"/>
              <a:gd name="connsiteY71" fmla="*/ 3878463 h 387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594159" h="3878463">
                <a:moveTo>
                  <a:pt x="4226014" y="3878463"/>
                </a:moveTo>
                <a:lnTo>
                  <a:pt x="3814577" y="3878463"/>
                </a:lnTo>
                <a:lnTo>
                  <a:pt x="3708843" y="3878463"/>
                </a:lnTo>
                <a:lnTo>
                  <a:pt x="3543541" y="3878463"/>
                </a:lnTo>
                <a:lnTo>
                  <a:pt x="3297407" y="3878463"/>
                </a:lnTo>
                <a:lnTo>
                  <a:pt x="3132104" y="3878463"/>
                </a:lnTo>
                <a:lnTo>
                  <a:pt x="3026371" y="3878463"/>
                </a:lnTo>
                <a:lnTo>
                  <a:pt x="2614934" y="3878463"/>
                </a:lnTo>
                <a:lnTo>
                  <a:pt x="2221967" y="3878463"/>
                </a:lnTo>
                <a:lnTo>
                  <a:pt x="2221965" y="3878463"/>
                </a:lnTo>
                <a:lnTo>
                  <a:pt x="2013626" y="3878463"/>
                </a:lnTo>
                <a:lnTo>
                  <a:pt x="1810531" y="3878463"/>
                </a:lnTo>
                <a:lnTo>
                  <a:pt x="1810527" y="3878463"/>
                </a:lnTo>
                <a:lnTo>
                  <a:pt x="1704798" y="3878463"/>
                </a:lnTo>
                <a:lnTo>
                  <a:pt x="1704796" y="3878463"/>
                </a:lnTo>
                <a:lnTo>
                  <a:pt x="1602189" y="3878463"/>
                </a:lnTo>
                <a:lnTo>
                  <a:pt x="1539495" y="3878463"/>
                </a:lnTo>
                <a:lnTo>
                  <a:pt x="1539492" y="3878463"/>
                </a:lnTo>
                <a:lnTo>
                  <a:pt x="1496455" y="3878463"/>
                </a:lnTo>
                <a:lnTo>
                  <a:pt x="1331153" y="3878463"/>
                </a:lnTo>
                <a:lnTo>
                  <a:pt x="1293361" y="3878463"/>
                </a:lnTo>
                <a:lnTo>
                  <a:pt x="1293359" y="3878463"/>
                </a:lnTo>
                <a:lnTo>
                  <a:pt x="1128058" y="3878463"/>
                </a:lnTo>
                <a:lnTo>
                  <a:pt x="1128056" y="3878463"/>
                </a:lnTo>
                <a:lnTo>
                  <a:pt x="1085019" y="3878463"/>
                </a:lnTo>
                <a:lnTo>
                  <a:pt x="1022326" y="3878463"/>
                </a:lnTo>
                <a:lnTo>
                  <a:pt x="1022323" y="3878463"/>
                </a:lnTo>
                <a:lnTo>
                  <a:pt x="919716" y="3878463"/>
                </a:lnTo>
                <a:lnTo>
                  <a:pt x="813983" y="3878463"/>
                </a:lnTo>
                <a:lnTo>
                  <a:pt x="812672" y="3878463"/>
                </a:lnTo>
                <a:lnTo>
                  <a:pt x="610889" y="3878463"/>
                </a:lnTo>
                <a:lnTo>
                  <a:pt x="610887" y="3878463"/>
                </a:lnTo>
                <a:lnTo>
                  <a:pt x="566822" y="3878463"/>
                </a:lnTo>
                <a:lnTo>
                  <a:pt x="402546" y="3878463"/>
                </a:lnTo>
                <a:lnTo>
                  <a:pt x="9579" y="3878463"/>
                </a:lnTo>
                <a:lnTo>
                  <a:pt x="9577" y="3878463"/>
                </a:lnTo>
                <a:lnTo>
                  <a:pt x="0" y="3878463"/>
                </a:lnTo>
                <a:lnTo>
                  <a:pt x="0" y="3423700"/>
                </a:lnTo>
                <a:lnTo>
                  <a:pt x="0" y="3330792"/>
                </a:lnTo>
                <a:lnTo>
                  <a:pt x="0" y="2720024"/>
                </a:lnTo>
                <a:lnTo>
                  <a:pt x="0" y="318993"/>
                </a:lnTo>
                <a:lnTo>
                  <a:pt x="0" y="0"/>
                </a:lnTo>
                <a:lnTo>
                  <a:pt x="377721" y="0"/>
                </a:lnTo>
                <a:lnTo>
                  <a:pt x="377721" y="1"/>
                </a:lnTo>
                <a:lnTo>
                  <a:pt x="566823" y="1"/>
                </a:lnTo>
                <a:lnTo>
                  <a:pt x="566823" y="0"/>
                </a:lnTo>
                <a:lnTo>
                  <a:pt x="812672" y="0"/>
                </a:lnTo>
                <a:lnTo>
                  <a:pt x="979031" y="0"/>
                </a:lnTo>
                <a:lnTo>
                  <a:pt x="1390467" y="0"/>
                </a:lnTo>
                <a:lnTo>
                  <a:pt x="1496200" y="0"/>
                </a:lnTo>
                <a:lnTo>
                  <a:pt x="1661503" y="0"/>
                </a:lnTo>
                <a:lnTo>
                  <a:pt x="1907637" y="0"/>
                </a:lnTo>
                <a:lnTo>
                  <a:pt x="2072940" y="0"/>
                </a:lnTo>
                <a:lnTo>
                  <a:pt x="2178672" y="0"/>
                </a:lnTo>
                <a:lnTo>
                  <a:pt x="2590109" y="0"/>
                </a:lnTo>
                <a:lnTo>
                  <a:pt x="2590109" y="1"/>
                </a:lnTo>
                <a:lnTo>
                  <a:pt x="2983080" y="1"/>
                </a:lnTo>
                <a:lnTo>
                  <a:pt x="3394517" y="1"/>
                </a:lnTo>
                <a:lnTo>
                  <a:pt x="3500249" y="1"/>
                </a:lnTo>
                <a:lnTo>
                  <a:pt x="3665553" y="1"/>
                </a:lnTo>
                <a:lnTo>
                  <a:pt x="3911686" y="1"/>
                </a:lnTo>
                <a:lnTo>
                  <a:pt x="4076990" y="1"/>
                </a:lnTo>
                <a:lnTo>
                  <a:pt x="4182722" y="1"/>
                </a:lnTo>
                <a:lnTo>
                  <a:pt x="4594159" y="1"/>
                </a:lnTo>
                <a:lnTo>
                  <a:pt x="4594159" y="431818"/>
                </a:lnTo>
                <a:lnTo>
                  <a:pt x="4594159" y="497503"/>
                </a:lnTo>
                <a:lnTo>
                  <a:pt x="4594159" y="929320"/>
                </a:lnTo>
                <a:lnTo>
                  <a:pt x="4594159" y="2626862"/>
                </a:lnTo>
                <a:lnTo>
                  <a:pt x="4594159" y="3058679"/>
                </a:lnTo>
                <a:lnTo>
                  <a:pt x="4594159" y="3124365"/>
                </a:lnTo>
                <a:lnTo>
                  <a:pt x="4594159" y="3556182"/>
                </a:lnTo>
                <a:cubicBezTo>
                  <a:pt x="4594159" y="3733699"/>
                  <a:pt x="4430001" y="3878463"/>
                  <a:pt x="4226014" y="387846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1" name="Text Placeholder 1">
            <a:extLst>
              <a:ext uri="{FF2B5EF4-FFF2-40B4-BE49-F238E27FC236}">
                <a16:creationId xmlns:a16="http://schemas.microsoft.com/office/drawing/2014/main" id="{5B6CE452-DA94-17B4-F6B8-27DA29240EAE}"/>
              </a:ext>
            </a:extLst>
          </p:cNvPr>
          <p:cNvSpPr txBox="1">
            <a:spLocks/>
          </p:cNvSpPr>
          <p:nvPr/>
        </p:nvSpPr>
        <p:spPr>
          <a:xfrm>
            <a:off x="8121683" y="1621198"/>
            <a:ext cx="357669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Strumenti e suggerimenti: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Crea una timeline del "flusso di messaggi" (ad esempio, giorno della prenotazione, giorno prima dell'arrivo, giorno della partenza).</a:t>
            </a:r>
          </a:p>
          <a:p>
            <a:pPr marL="342900" indent="-342900" algn="l">
              <a:lnSpc>
                <a:spcPts val="2340"/>
              </a:lnSpc>
              <a:spcBef>
                <a:spcPts val="0"/>
              </a:spcBef>
              <a:buFont typeface="Arial" panose="020B0604020202020204" pitchFamily="34" charset="0"/>
              <a:buChar char="•"/>
            </a:pPr>
            <a:r>
              <a:rPr lang="en-IE" sz="2200" dirty="0"/>
              <a:t>Per WhatsApp o SMS, ottieni sempre il consenso degli ospiti per comunicare su questi canali.</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2" name="Picture 1">
            <a:extLst>
              <a:ext uri="{FF2B5EF4-FFF2-40B4-BE49-F238E27FC236}">
                <a16:creationId xmlns:a16="http://schemas.microsoft.com/office/drawing/2014/main" id="{7DC91FAE-B4A8-D465-1812-72DA92F340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74501" y="3570633"/>
            <a:ext cx="5404940" cy="3558298"/>
          </a:xfrm>
          <a:prstGeom prst="rect">
            <a:avLst/>
          </a:prstGeom>
          <a:noFill/>
        </p:spPr>
      </p:pic>
      <p:pic>
        <p:nvPicPr>
          <p:cNvPr id="3" name="Picture Placeholder 7">
            <a:extLst>
              <a:ext uri="{FF2B5EF4-FFF2-40B4-BE49-F238E27FC236}">
                <a16:creationId xmlns:a16="http://schemas.microsoft.com/office/drawing/2014/main" id="{681AE24A-D27E-C716-1043-5B90F4216FD0}"/>
              </a:ext>
            </a:extLst>
          </p:cNvPr>
          <p:cNvPicPr>
            <a:picLocks noChangeAspect="1"/>
          </p:cNvPicPr>
          <p:nvPr/>
        </p:nvPicPr>
        <p:blipFill rotWithShape="1">
          <a:blip r:embed="rId3"/>
          <a:srcRect t="10315" b="10315"/>
          <a:stretch/>
        </p:blipFill>
        <p:spPr>
          <a:xfrm>
            <a:off x="4291950" y="3900155"/>
            <a:ext cx="3908172" cy="2326437"/>
          </a:xfrm>
          <a:prstGeom prst="rect">
            <a:avLst/>
          </a:prstGeom>
        </p:spPr>
      </p:pic>
      <p:sp>
        <p:nvSpPr>
          <p:cNvPr id="6" name="Text Placeholder 7">
            <a:extLst>
              <a:ext uri="{FF2B5EF4-FFF2-40B4-BE49-F238E27FC236}">
                <a16:creationId xmlns:a16="http://schemas.microsoft.com/office/drawing/2014/main" id="{D35CB081-A65C-43B9-95E9-BA09B0FC55BB}"/>
              </a:ext>
            </a:extLst>
          </p:cNvPr>
          <p:cNvSpPr txBox="1">
            <a:spLocks/>
          </p:cNvSpPr>
          <p:nvPr/>
        </p:nvSpPr>
        <p:spPr>
          <a:xfrm>
            <a:off x="1710383" y="5618119"/>
            <a:ext cx="2953721" cy="452458"/>
          </a:xfrm>
          <a:prstGeom prst="rect">
            <a:avLst/>
          </a:prstGeom>
          <a:solidFill>
            <a:srgbClr val="EC7C6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GB" sz="1200" dirty="0">
                <a:solidFill>
                  <a:schemeClr val="bg1"/>
                </a:solidFill>
              </a:rPr>
              <a:t>Crediti fotografici: </a:t>
            </a:r>
            <a:r>
              <a:rPr lang="en-US" sz="1200" dirty="0">
                <a:solidFill>
                  <a:schemeClr val="bg1"/>
                </a:solidFill>
              </a:rPr>
              <a:t>The Birdbox, Donegal Treehouse, Irlanda</a:t>
            </a:r>
            <a:endParaRPr lang="en-GB" sz="1200" dirty="0">
              <a:solidFill>
                <a:schemeClr val="bg1"/>
              </a:solidFill>
            </a:endParaRPr>
          </a:p>
        </p:txBody>
      </p:sp>
    </p:spTree>
    <p:extLst>
      <p:ext uri="{BB962C8B-B14F-4D97-AF65-F5344CB8AC3E}">
        <p14:creationId xmlns:p14="http://schemas.microsoft.com/office/powerpoint/2010/main" val="3238750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61247-A15B-B17C-BB34-FC3B3C91B43E}"/>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E026D57B-E76B-F4C6-741B-DC83896EE6A0}"/>
              </a:ext>
            </a:extLst>
          </p:cNvPr>
          <p:cNvSpPr/>
          <p:nvPr/>
        </p:nvSpPr>
        <p:spPr>
          <a:xfrm rot="10800000">
            <a:off x="6696581" y="1799846"/>
            <a:ext cx="4363693" cy="5058154"/>
          </a:xfrm>
          <a:custGeom>
            <a:avLst/>
            <a:gdLst>
              <a:gd name="connsiteX0" fmla="*/ 4014016 w 4363693"/>
              <a:gd name="connsiteY0" fmla="*/ 5058154 h 5058154"/>
              <a:gd name="connsiteX1" fmla="*/ 3623219 w 4363693"/>
              <a:gd name="connsiteY1" fmla="*/ 5058154 h 5058154"/>
              <a:gd name="connsiteX2" fmla="*/ 3522789 w 4363693"/>
              <a:gd name="connsiteY2" fmla="*/ 5058154 h 5058154"/>
              <a:gd name="connsiteX3" fmla="*/ 3365779 w 4363693"/>
              <a:gd name="connsiteY3" fmla="*/ 5058154 h 5058154"/>
              <a:gd name="connsiteX4" fmla="*/ 3131993 w 4363693"/>
              <a:gd name="connsiteY4" fmla="*/ 5058154 h 5058154"/>
              <a:gd name="connsiteX5" fmla="*/ 2974982 w 4363693"/>
              <a:gd name="connsiteY5" fmla="*/ 5058154 h 5058154"/>
              <a:gd name="connsiteX6" fmla="*/ 2874553 w 4363693"/>
              <a:gd name="connsiteY6" fmla="*/ 5058154 h 5058154"/>
              <a:gd name="connsiteX7" fmla="*/ 2483756 w 4363693"/>
              <a:gd name="connsiteY7" fmla="*/ 5058154 h 5058154"/>
              <a:gd name="connsiteX8" fmla="*/ 2110502 w 4363693"/>
              <a:gd name="connsiteY8" fmla="*/ 5058154 h 5058154"/>
              <a:gd name="connsiteX9" fmla="*/ 2110500 w 4363693"/>
              <a:gd name="connsiteY9" fmla="*/ 5058154 h 5058154"/>
              <a:gd name="connsiteX10" fmla="*/ 1912613 w 4363693"/>
              <a:gd name="connsiteY10" fmla="*/ 5058154 h 5058154"/>
              <a:gd name="connsiteX11" fmla="*/ 1719706 w 4363693"/>
              <a:gd name="connsiteY11" fmla="*/ 5058154 h 5058154"/>
              <a:gd name="connsiteX12" fmla="*/ 1719702 w 4363693"/>
              <a:gd name="connsiteY12" fmla="*/ 5058154 h 5058154"/>
              <a:gd name="connsiteX13" fmla="*/ 1619277 w 4363693"/>
              <a:gd name="connsiteY13" fmla="*/ 5058154 h 5058154"/>
              <a:gd name="connsiteX14" fmla="*/ 1619275 w 4363693"/>
              <a:gd name="connsiteY14" fmla="*/ 5058154 h 5058154"/>
              <a:gd name="connsiteX15" fmla="*/ 1521815 w 4363693"/>
              <a:gd name="connsiteY15" fmla="*/ 5058154 h 5058154"/>
              <a:gd name="connsiteX16" fmla="*/ 1462266 w 4363693"/>
              <a:gd name="connsiteY16" fmla="*/ 5058154 h 5058154"/>
              <a:gd name="connsiteX17" fmla="*/ 1462263 w 4363693"/>
              <a:gd name="connsiteY17" fmla="*/ 5058154 h 5058154"/>
              <a:gd name="connsiteX18" fmla="*/ 1421385 w 4363693"/>
              <a:gd name="connsiteY18" fmla="*/ 5058154 h 5058154"/>
              <a:gd name="connsiteX19" fmla="*/ 1264376 w 4363693"/>
              <a:gd name="connsiteY19" fmla="*/ 5058154 h 5058154"/>
              <a:gd name="connsiteX20" fmla="*/ 1228479 w 4363693"/>
              <a:gd name="connsiteY20" fmla="*/ 5058154 h 5058154"/>
              <a:gd name="connsiteX21" fmla="*/ 1228478 w 4363693"/>
              <a:gd name="connsiteY21" fmla="*/ 5058154 h 5058154"/>
              <a:gd name="connsiteX22" fmla="*/ 1071469 w 4363693"/>
              <a:gd name="connsiteY22" fmla="*/ 5058154 h 5058154"/>
              <a:gd name="connsiteX23" fmla="*/ 1071467 w 4363693"/>
              <a:gd name="connsiteY23" fmla="*/ 5058154 h 5058154"/>
              <a:gd name="connsiteX24" fmla="*/ 1030589 w 4363693"/>
              <a:gd name="connsiteY24" fmla="*/ 5058154 h 5058154"/>
              <a:gd name="connsiteX25" fmla="*/ 971041 w 4363693"/>
              <a:gd name="connsiteY25" fmla="*/ 5058154 h 5058154"/>
              <a:gd name="connsiteX26" fmla="*/ 971038 w 4363693"/>
              <a:gd name="connsiteY26" fmla="*/ 5058154 h 5058154"/>
              <a:gd name="connsiteX27" fmla="*/ 873578 w 4363693"/>
              <a:gd name="connsiteY27" fmla="*/ 5058154 h 5058154"/>
              <a:gd name="connsiteX28" fmla="*/ 773150 w 4363693"/>
              <a:gd name="connsiteY28" fmla="*/ 5058154 h 5058154"/>
              <a:gd name="connsiteX29" fmla="*/ 771904 w 4363693"/>
              <a:gd name="connsiteY29" fmla="*/ 5058154 h 5058154"/>
              <a:gd name="connsiteX30" fmla="*/ 580244 w 4363693"/>
              <a:gd name="connsiteY30" fmla="*/ 5058154 h 5058154"/>
              <a:gd name="connsiteX31" fmla="*/ 580242 w 4363693"/>
              <a:gd name="connsiteY31" fmla="*/ 5058154 h 5058154"/>
              <a:gd name="connsiteX32" fmla="*/ 538387 w 4363693"/>
              <a:gd name="connsiteY32" fmla="*/ 5058154 h 5058154"/>
              <a:gd name="connsiteX33" fmla="*/ 382352 w 4363693"/>
              <a:gd name="connsiteY33" fmla="*/ 5058154 h 5058154"/>
              <a:gd name="connsiteX34" fmla="*/ 9098 w 4363693"/>
              <a:gd name="connsiteY34" fmla="*/ 5058154 h 5058154"/>
              <a:gd name="connsiteX35" fmla="*/ 9097 w 4363693"/>
              <a:gd name="connsiteY35" fmla="*/ 5058154 h 5058154"/>
              <a:gd name="connsiteX36" fmla="*/ 0 w 4363693"/>
              <a:gd name="connsiteY36" fmla="*/ 5058154 h 5058154"/>
              <a:gd name="connsiteX37" fmla="*/ 0 w 4363693"/>
              <a:gd name="connsiteY37" fmla="*/ 4632031 h 5058154"/>
              <a:gd name="connsiteX38" fmla="*/ 0 w 4363693"/>
              <a:gd name="connsiteY38" fmla="*/ 4544975 h 5058154"/>
              <a:gd name="connsiteX39" fmla="*/ 0 w 4363693"/>
              <a:gd name="connsiteY39" fmla="*/ 3972671 h 5058154"/>
              <a:gd name="connsiteX40" fmla="*/ 0 w 4363693"/>
              <a:gd name="connsiteY40" fmla="*/ 3634204 h 5058154"/>
              <a:gd name="connsiteX41" fmla="*/ 0 w 4363693"/>
              <a:gd name="connsiteY41" fmla="*/ 3208081 h 5058154"/>
              <a:gd name="connsiteX42" fmla="*/ 0 w 4363693"/>
              <a:gd name="connsiteY42" fmla="*/ 3121024 h 5058154"/>
              <a:gd name="connsiteX43" fmla="*/ 0 w 4363693"/>
              <a:gd name="connsiteY43" fmla="*/ 2548722 h 5058154"/>
              <a:gd name="connsiteX44" fmla="*/ 0 w 4363693"/>
              <a:gd name="connsiteY44" fmla="*/ 1722854 h 5058154"/>
              <a:gd name="connsiteX45" fmla="*/ 0 w 4363693"/>
              <a:gd name="connsiteY45" fmla="*/ 1423950 h 5058154"/>
              <a:gd name="connsiteX46" fmla="*/ 0 w 4363693"/>
              <a:gd name="connsiteY46" fmla="*/ 298904 h 5058154"/>
              <a:gd name="connsiteX47" fmla="*/ 0 w 4363693"/>
              <a:gd name="connsiteY47" fmla="*/ 0 h 5058154"/>
              <a:gd name="connsiteX48" fmla="*/ 358773 w 4363693"/>
              <a:gd name="connsiteY48" fmla="*/ 0 h 5058154"/>
              <a:gd name="connsiteX49" fmla="*/ 358773 w 4363693"/>
              <a:gd name="connsiteY49" fmla="*/ 1 h 5058154"/>
              <a:gd name="connsiteX50" fmla="*/ 538388 w 4363693"/>
              <a:gd name="connsiteY50" fmla="*/ 1 h 5058154"/>
              <a:gd name="connsiteX51" fmla="*/ 538388 w 4363693"/>
              <a:gd name="connsiteY51" fmla="*/ 0 h 5058154"/>
              <a:gd name="connsiteX52" fmla="*/ 771904 w 4363693"/>
              <a:gd name="connsiteY52" fmla="*/ 0 h 5058154"/>
              <a:gd name="connsiteX53" fmla="*/ 929918 w 4363693"/>
              <a:gd name="connsiteY53" fmla="*/ 0 h 5058154"/>
              <a:gd name="connsiteX54" fmla="*/ 1320714 w 4363693"/>
              <a:gd name="connsiteY54" fmla="*/ 0 h 5058154"/>
              <a:gd name="connsiteX55" fmla="*/ 1421143 w 4363693"/>
              <a:gd name="connsiteY55" fmla="*/ 0 h 5058154"/>
              <a:gd name="connsiteX56" fmla="*/ 1578154 w 4363693"/>
              <a:gd name="connsiteY56" fmla="*/ 0 h 5058154"/>
              <a:gd name="connsiteX57" fmla="*/ 1811940 w 4363693"/>
              <a:gd name="connsiteY57" fmla="*/ 0 h 5058154"/>
              <a:gd name="connsiteX58" fmla="*/ 1968951 w 4363693"/>
              <a:gd name="connsiteY58" fmla="*/ 0 h 5058154"/>
              <a:gd name="connsiteX59" fmla="*/ 2069379 w 4363693"/>
              <a:gd name="connsiteY59" fmla="*/ 0 h 5058154"/>
              <a:gd name="connsiteX60" fmla="*/ 2460176 w 4363693"/>
              <a:gd name="connsiteY60" fmla="*/ 0 h 5058154"/>
              <a:gd name="connsiteX61" fmla="*/ 2460176 w 4363693"/>
              <a:gd name="connsiteY61" fmla="*/ 1 h 5058154"/>
              <a:gd name="connsiteX62" fmla="*/ 2833434 w 4363693"/>
              <a:gd name="connsiteY62" fmla="*/ 1 h 5058154"/>
              <a:gd name="connsiteX63" fmla="*/ 3224231 w 4363693"/>
              <a:gd name="connsiteY63" fmla="*/ 1 h 5058154"/>
              <a:gd name="connsiteX64" fmla="*/ 3324659 w 4363693"/>
              <a:gd name="connsiteY64" fmla="*/ 1 h 5058154"/>
              <a:gd name="connsiteX65" fmla="*/ 3481671 w 4363693"/>
              <a:gd name="connsiteY65" fmla="*/ 1 h 5058154"/>
              <a:gd name="connsiteX66" fmla="*/ 3715456 w 4363693"/>
              <a:gd name="connsiteY66" fmla="*/ 1 h 5058154"/>
              <a:gd name="connsiteX67" fmla="*/ 3872468 w 4363693"/>
              <a:gd name="connsiteY67" fmla="*/ 1 h 5058154"/>
              <a:gd name="connsiteX68" fmla="*/ 3972896 w 4363693"/>
              <a:gd name="connsiteY68" fmla="*/ 1 h 5058154"/>
              <a:gd name="connsiteX69" fmla="*/ 4363693 w 4363693"/>
              <a:gd name="connsiteY69" fmla="*/ 1 h 5058154"/>
              <a:gd name="connsiteX70" fmla="*/ 4363693 w 4363693"/>
              <a:gd name="connsiteY70" fmla="*/ 404623 h 5058154"/>
              <a:gd name="connsiteX71" fmla="*/ 4363693 w 4363693"/>
              <a:gd name="connsiteY71" fmla="*/ 466171 h 5058154"/>
              <a:gd name="connsiteX72" fmla="*/ 4363693 w 4363693"/>
              <a:gd name="connsiteY72" fmla="*/ 870793 h 5058154"/>
              <a:gd name="connsiteX73" fmla="*/ 4363693 w 4363693"/>
              <a:gd name="connsiteY73" fmla="*/ 1423951 h 5058154"/>
              <a:gd name="connsiteX74" fmla="*/ 4363693 w 4363693"/>
              <a:gd name="connsiteY74" fmla="*/ 1828573 h 5058154"/>
              <a:gd name="connsiteX75" fmla="*/ 4363693 w 4363693"/>
              <a:gd name="connsiteY75" fmla="*/ 1890121 h 5058154"/>
              <a:gd name="connsiteX76" fmla="*/ 4363693 w 4363693"/>
              <a:gd name="connsiteY76" fmla="*/ 2294743 h 5058154"/>
              <a:gd name="connsiteX77" fmla="*/ 4363693 w 4363693"/>
              <a:gd name="connsiteY77" fmla="*/ 2461427 h 5058154"/>
              <a:gd name="connsiteX78" fmla="*/ 4363693 w 4363693"/>
              <a:gd name="connsiteY78" fmla="*/ 2866049 h 5058154"/>
              <a:gd name="connsiteX79" fmla="*/ 4363693 w 4363693"/>
              <a:gd name="connsiteY79" fmla="*/ 2927598 h 5058154"/>
              <a:gd name="connsiteX80" fmla="*/ 4363693 w 4363693"/>
              <a:gd name="connsiteY80" fmla="*/ 3332220 h 5058154"/>
              <a:gd name="connsiteX81" fmla="*/ 4363693 w 4363693"/>
              <a:gd name="connsiteY81" fmla="*/ 3885377 h 5058154"/>
              <a:gd name="connsiteX82" fmla="*/ 4363693 w 4363693"/>
              <a:gd name="connsiteY82" fmla="*/ 4289999 h 5058154"/>
              <a:gd name="connsiteX83" fmla="*/ 4363693 w 4363693"/>
              <a:gd name="connsiteY83" fmla="*/ 4351548 h 5058154"/>
              <a:gd name="connsiteX84" fmla="*/ 4363693 w 4363693"/>
              <a:gd name="connsiteY84" fmla="*/ 4756170 h 5058154"/>
              <a:gd name="connsiteX85" fmla="*/ 4014016 w 4363693"/>
              <a:gd name="connsiteY85" fmla="*/ 5058154 h 5058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363693" h="5058154">
                <a:moveTo>
                  <a:pt x="4014016" y="5058154"/>
                </a:moveTo>
                <a:lnTo>
                  <a:pt x="3623219" y="5058154"/>
                </a:lnTo>
                <a:lnTo>
                  <a:pt x="3522789" y="5058154"/>
                </a:lnTo>
                <a:lnTo>
                  <a:pt x="3365779" y="5058154"/>
                </a:lnTo>
                <a:lnTo>
                  <a:pt x="3131993" y="5058154"/>
                </a:lnTo>
                <a:lnTo>
                  <a:pt x="2974982" y="5058154"/>
                </a:lnTo>
                <a:lnTo>
                  <a:pt x="2874553" y="5058154"/>
                </a:lnTo>
                <a:lnTo>
                  <a:pt x="2483756" y="5058154"/>
                </a:lnTo>
                <a:lnTo>
                  <a:pt x="2110502" y="5058154"/>
                </a:lnTo>
                <a:lnTo>
                  <a:pt x="2110500" y="5058154"/>
                </a:lnTo>
                <a:lnTo>
                  <a:pt x="1912613" y="5058154"/>
                </a:lnTo>
                <a:lnTo>
                  <a:pt x="1719706" y="5058154"/>
                </a:lnTo>
                <a:lnTo>
                  <a:pt x="1719702" y="5058154"/>
                </a:lnTo>
                <a:lnTo>
                  <a:pt x="1619277" y="5058154"/>
                </a:lnTo>
                <a:lnTo>
                  <a:pt x="1619275" y="5058154"/>
                </a:lnTo>
                <a:lnTo>
                  <a:pt x="1521815" y="5058154"/>
                </a:lnTo>
                <a:lnTo>
                  <a:pt x="1462266" y="5058154"/>
                </a:lnTo>
                <a:lnTo>
                  <a:pt x="1462263" y="5058154"/>
                </a:lnTo>
                <a:lnTo>
                  <a:pt x="1421385" y="5058154"/>
                </a:lnTo>
                <a:lnTo>
                  <a:pt x="1264376" y="5058154"/>
                </a:lnTo>
                <a:lnTo>
                  <a:pt x="1228479" y="5058154"/>
                </a:lnTo>
                <a:lnTo>
                  <a:pt x="1228478" y="5058154"/>
                </a:lnTo>
                <a:lnTo>
                  <a:pt x="1071469" y="5058154"/>
                </a:lnTo>
                <a:lnTo>
                  <a:pt x="1071467" y="5058154"/>
                </a:lnTo>
                <a:lnTo>
                  <a:pt x="1030589" y="5058154"/>
                </a:lnTo>
                <a:lnTo>
                  <a:pt x="971041" y="5058154"/>
                </a:lnTo>
                <a:lnTo>
                  <a:pt x="971038" y="5058154"/>
                </a:lnTo>
                <a:lnTo>
                  <a:pt x="873578" y="5058154"/>
                </a:lnTo>
                <a:lnTo>
                  <a:pt x="773150" y="5058154"/>
                </a:lnTo>
                <a:lnTo>
                  <a:pt x="771904" y="5058154"/>
                </a:lnTo>
                <a:lnTo>
                  <a:pt x="580244" y="5058154"/>
                </a:lnTo>
                <a:lnTo>
                  <a:pt x="580242" y="5058154"/>
                </a:lnTo>
                <a:lnTo>
                  <a:pt x="538387" y="5058154"/>
                </a:lnTo>
                <a:lnTo>
                  <a:pt x="382352" y="5058154"/>
                </a:lnTo>
                <a:lnTo>
                  <a:pt x="9098" y="5058154"/>
                </a:lnTo>
                <a:lnTo>
                  <a:pt x="9097" y="5058154"/>
                </a:lnTo>
                <a:lnTo>
                  <a:pt x="0" y="5058154"/>
                </a:lnTo>
                <a:lnTo>
                  <a:pt x="0" y="4632031"/>
                </a:lnTo>
                <a:lnTo>
                  <a:pt x="0" y="4544975"/>
                </a:lnTo>
                <a:lnTo>
                  <a:pt x="0" y="3972671"/>
                </a:lnTo>
                <a:lnTo>
                  <a:pt x="0" y="3634204"/>
                </a:lnTo>
                <a:lnTo>
                  <a:pt x="0" y="3208081"/>
                </a:lnTo>
                <a:lnTo>
                  <a:pt x="0" y="3121024"/>
                </a:lnTo>
                <a:lnTo>
                  <a:pt x="0" y="2548722"/>
                </a:lnTo>
                <a:lnTo>
                  <a:pt x="0" y="1722854"/>
                </a:lnTo>
                <a:lnTo>
                  <a:pt x="0" y="1423950"/>
                </a:lnTo>
                <a:lnTo>
                  <a:pt x="0" y="298904"/>
                </a:lnTo>
                <a:lnTo>
                  <a:pt x="0" y="0"/>
                </a:lnTo>
                <a:lnTo>
                  <a:pt x="358773" y="0"/>
                </a:lnTo>
                <a:lnTo>
                  <a:pt x="358773" y="1"/>
                </a:lnTo>
                <a:lnTo>
                  <a:pt x="538388" y="1"/>
                </a:lnTo>
                <a:lnTo>
                  <a:pt x="538388" y="0"/>
                </a:lnTo>
                <a:lnTo>
                  <a:pt x="771904" y="0"/>
                </a:lnTo>
                <a:lnTo>
                  <a:pt x="929918" y="0"/>
                </a:lnTo>
                <a:lnTo>
                  <a:pt x="1320714" y="0"/>
                </a:lnTo>
                <a:lnTo>
                  <a:pt x="1421143" y="0"/>
                </a:lnTo>
                <a:lnTo>
                  <a:pt x="1578154" y="0"/>
                </a:lnTo>
                <a:lnTo>
                  <a:pt x="1811940" y="0"/>
                </a:lnTo>
                <a:lnTo>
                  <a:pt x="1968951" y="0"/>
                </a:lnTo>
                <a:lnTo>
                  <a:pt x="2069379" y="0"/>
                </a:lnTo>
                <a:lnTo>
                  <a:pt x="2460176" y="0"/>
                </a:lnTo>
                <a:lnTo>
                  <a:pt x="2460176" y="1"/>
                </a:lnTo>
                <a:lnTo>
                  <a:pt x="2833434" y="1"/>
                </a:lnTo>
                <a:lnTo>
                  <a:pt x="3224231" y="1"/>
                </a:lnTo>
                <a:lnTo>
                  <a:pt x="3324659" y="1"/>
                </a:lnTo>
                <a:lnTo>
                  <a:pt x="3481671" y="1"/>
                </a:lnTo>
                <a:lnTo>
                  <a:pt x="3715456" y="1"/>
                </a:lnTo>
                <a:lnTo>
                  <a:pt x="3872468" y="1"/>
                </a:lnTo>
                <a:lnTo>
                  <a:pt x="3972896" y="1"/>
                </a:lnTo>
                <a:lnTo>
                  <a:pt x="4363693" y="1"/>
                </a:lnTo>
                <a:lnTo>
                  <a:pt x="4363693" y="404623"/>
                </a:lnTo>
                <a:lnTo>
                  <a:pt x="4363693" y="466171"/>
                </a:lnTo>
                <a:lnTo>
                  <a:pt x="4363693" y="870793"/>
                </a:lnTo>
                <a:lnTo>
                  <a:pt x="4363693" y="1423951"/>
                </a:lnTo>
                <a:lnTo>
                  <a:pt x="4363693" y="1828573"/>
                </a:lnTo>
                <a:lnTo>
                  <a:pt x="4363693" y="1890121"/>
                </a:lnTo>
                <a:lnTo>
                  <a:pt x="4363693" y="2294743"/>
                </a:lnTo>
                <a:lnTo>
                  <a:pt x="4363693" y="2461427"/>
                </a:lnTo>
                <a:lnTo>
                  <a:pt x="4363693" y="2866049"/>
                </a:lnTo>
                <a:lnTo>
                  <a:pt x="4363693" y="2927598"/>
                </a:lnTo>
                <a:lnTo>
                  <a:pt x="4363693" y="3332220"/>
                </a:lnTo>
                <a:lnTo>
                  <a:pt x="4363693" y="3885377"/>
                </a:lnTo>
                <a:lnTo>
                  <a:pt x="4363693" y="4289999"/>
                </a:lnTo>
                <a:lnTo>
                  <a:pt x="4363693" y="4351548"/>
                </a:lnTo>
                <a:lnTo>
                  <a:pt x="4363693" y="4756170"/>
                </a:lnTo>
                <a:cubicBezTo>
                  <a:pt x="4363693" y="4922507"/>
                  <a:pt x="4207770" y="5058154"/>
                  <a:pt x="4014016" y="5058154"/>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687D0E21-1501-04D3-37CD-9C6A619E6534}"/>
              </a:ext>
            </a:extLst>
          </p:cNvPr>
          <p:cNvSpPr txBox="1">
            <a:spLocks/>
          </p:cNvSpPr>
          <p:nvPr/>
        </p:nvSpPr>
        <p:spPr>
          <a:xfrm>
            <a:off x="629645" y="30777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Rimanere personali risparmiando tempo </a:t>
            </a:r>
          </a:p>
          <a:p>
            <a:pPr>
              <a:lnSpc>
                <a:spcPts val="3720"/>
              </a:lnSpc>
            </a:pPr>
            <a:endParaRPr lang="en-US" dirty="0"/>
          </a:p>
        </p:txBody>
      </p:sp>
      <p:cxnSp>
        <p:nvCxnSpPr>
          <p:cNvPr id="10" name="Straight Connector 9">
            <a:extLst>
              <a:ext uri="{FF2B5EF4-FFF2-40B4-BE49-F238E27FC236}">
                <a16:creationId xmlns:a16="http://schemas.microsoft.com/office/drawing/2014/main" id="{E5D608B8-8F28-9733-90E2-8DF82DD5CE64}"/>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361159B-90B1-ACBE-BA51-D69668EFEF5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16</a:t>
            </a:fld>
            <a:endParaRPr lang="fr-CA" sz="1200" dirty="0"/>
          </a:p>
        </p:txBody>
      </p:sp>
      <p:sp>
        <p:nvSpPr>
          <p:cNvPr id="4" name="Text Placeholder 5">
            <a:extLst>
              <a:ext uri="{FF2B5EF4-FFF2-40B4-BE49-F238E27FC236}">
                <a16:creationId xmlns:a16="http://schemas.microsoft.com/office/drawing/2014/main" id="{EAFF77DA-825F-0FB8-007C-9AA2C36BD165}"/>
              </a:ext>
            </a:extLst>
          </p:cNvPr>
          <p:cNvSpPr txBox="1">
            <a:spLocks/>
          </p:cNvSpPr>
          <p:nvPr/>
        </p:nvSpPr>
        <p:spPr>
          <a:xfrm>
            <a:off x="629645" y="1868111"/>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Cosa fare:</a:t>
            </a:r>
          </a:p>
        </p:txBody>
      </p:sp>
      <p:sp>
        <p:nvSpPr>
          <p:cNvPr id="5" name="Text Placeholder 4">
            <a:extLst>
              <a:ext uri="{FF2B5EF4-FFF2-40B4-BE49-F238E27FC236}">
                <a16:creationId xmlns:a16="http://schemas.microsoft.com/office/drawing/2014/main" id="{303F28E1-DD4C-9206-A5B0-0830EFBF4C4E}"/>
              </a:ext>
            </a:extLst>
          </p:cNvPr>
          <p:cNvSpPr txBox="1">
            <a:spLocks/>
          </p:cNvSpPr>
          <p:nvPr/>
        </p:nvSpPr>
        <p:spPr>
          <a:xfrm>
            <a:off x="629645" y="2508475"/>
            <a:ext cx="489651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Personalizza ogni messaggio </a:t>
            </a:r>
            <a:r>
              <a:rPr lang="en-GB" sz="2200" dirty="0">
                <a:solidFill>
                  <a:srgbClr val="414141"/>
                </a:solidFill>
              </a:rPr>
              <a:t>con il nome dell'ospite, il motivo della visita (se noto) o un consiglio locale.</a:t>
            </a:r>
          </a:p>
          <a:p>
            <a:pPr marL="342900" indent="-342900">
              <a:lnSpc>
                <a:spcPts val="2240"/>
              </a:lnSpc>
              <a:buClr>
                <a:srgbClr val="459597"/>
              </a:buClr>
              <a:buFont typeface="Arial" panose="020B0604020202020204" pitchFamily="34" charset="0"/>
              <a:buChar char="•"/>
            </a:pPr>
            <a:r>
              <a:rPr lang="en-GB" sz="2200" dirty="0">
                <a:solidFill>
                  <a:srgbClr val="414141"/>
                </a:solidFill>
              </a:rPr>
              <a:t>Aggiungere una frase alla fine dei modelli che si </a:t>
            </a:r>
            <a:r>
              <a:rPr lang="en-GB" sz="2200" b="1" dirty="0">
                <a:solidFill>
                  <a:srgbClr val="EC7C69"/>
                </a:solidFill>
              </a:rPr>
              <a:t>aggiornano manualmente </a:t>
            </a:r>
            <a:r>
              <a:rPr lang="en-GB" sz="2200" dirty="0">
                <a:solidFill>
                  <a:srgbClr val="414141"/>
                </a:solidFill>
              </a:rPr>
              <a:t>(ad esempio, "Buona cena di anniversario!").</a:t>
            </a:r>
          </a:p>
          <a:p>
            <a:pPr marL="342900" indent="-342900">
              <a:lnSpc>
                <a:spcPts val="2240"/>
              </a:lnSpc>
              <a:buClr>
                <a:srgbClr val="459597"/>
              </a:buClr>
              <a:buFont typeface="Arial" panose="020B0604020202020204" pitchFamily="34" charset="0"/>
              <a:buChar char="•"/>
            </a:pPr>
            <a:r>
              <a:rPr lang="en-GB" sz="2200" b="1" dirty="0">
                <a:solidFill>
                  <a:srgbClr val="EC7C69"/>
                </a:solidFill>
              </a:rPr>
              <a:t>Salva le preferenze degli ospiti </a:t>
            </a:r>
            <a:r>
              <a:rPr lang="en-GB" sz="2200" dirty="0">
                <a:solidFill>
                  <a:srgbClr val="414141"/>
                </a:solidFill>
              </a:rPr>
              <a:t>in un semplice foglio di calcolo per i soggiorni futuri.</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1" name="Text Placeholder 1">
            <a:extLst>
              <a:ext uri="{FF2B5EF4-FFF2-40B4-BE49-F238E27FC236}">
                <a16:creationId xmlns:a16="http://schemas.microsoft.com/office/drawing/2014/main" id="{5D5A1B96-F394-7D49-B0AC-D613B8195A42}"/>
              </a:ext>
            </a:extLst>
          </p:cNvPr>
          <p:cNvSpPr txBox="1">
            <a:spLocks/>
          </p:cNvSpPr>
          <p:nvPr/>
        </p:nvSpPr>
        <p:spPr>
          <a:xfrm>
            <a:off x="7283247" y="2099601"/>
            <a:ext cx="357669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Strumenti e suggerimenti: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Tieni una nota digitale per ogni ospite in Google Keep o in un foglio di calcolo.</a:t>
            </a:r>
          </a:p>
          <a:p>
            <a:pPr marL="342900" indent="-342900" algn="l">
              <a:lnSpc>
                <a:spcPts val="2340"/>
              </a:lnSpc>
              <a:spcBef>
                <a:spcPts val="0"/>
              </a:spcBef>
              <a:buFont typeface="Arial" panose="020B0604020202020204" pitchFamily="34" charset="0"/>
              <a:buChar char="•"/>
            </a:pPr>
            <a:r>
              <a:rPr lang="en-IE" sz="2200" dirty="0"/>
              <a:t>Includi piccoli omaggi o biglietti personalizzati all'arrivo per completare la tua comunicazione digitale.</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8" name="Picture 7">
            <a:extLst>
              <a:ext uri="{FF2B5EF4-FFF2-40B4-BE49-F238E27FC236}">
                <a16:creationId xmlns:a16="http://schemas.microsoft.com/office/drawing/2014/main" id="{325EE8E0-3FA2-FBCB-B463-518AEE0066C5}"/>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3982830" y="4267131"/>
            <a:ext cx="3580276" cy="2659133"/>
          </a:xfrm>
          <a:prstGeom prst="rect">
            <a:avLst/>
          </a:prstGeom>
        </p:spPr>
      </p:pic>
    </p:spTree>
    <p:extLst>
      <p:ext uri="{BB962C8B-B14F-4D97-AF65-F5344CB8AC3E}">
        <p14:creationId xmlns:p14="http://schemas.microsoft.com/office/powerpoint/2010/main" val="3481598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3B9A6-0B6D-55BE-AA51-589FE71FA7E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688B338-267A-FE8A-5080-FC61DFC79E1D}"/>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Area di apprendimento chiave</a:t>
            </a:r>
          </a:p>
        </p:txBody>
      </p:sp>
      <p:sp>
        <p:nvSpPr>
          <p:cNvPr id="6" name="Text Placeholder 5">
            <a:extLst>
              <a:ext uri="{FF2B5EF4-FFF2-40B4-BE49-F238E27FC236}">
                <a16:creationId xmlns:a16="http://schemas.microsoft.com/office/drawing/2014/main" id="{06FD75E4-4EA1-E8D2-7E0C-03D330335619}"/>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95E989EE-3B85-4596-3893-C220D2EE67F1}"/>
              </a:ext>
            </a:extLst>
          </p:cNvPr>
          <p:cNvSpPr>
            <a:spLocks noGrp="1"/>
          </p:cNvSpPr>
          <p:nvPr>
            <p:ph type="body" sz="quarter" idx="16"/>
          </p:nvPr>
        </p:nvSpPr>
        <p:spPr>
          <a:xfrm>
            <a:off x="4061012" y="732734"/>
            <a:ext cx="5448748" cy="803654"/>
          </a:xfrm>
          <a:prstGeom prst="rect">
            <a:avLst/>
          </a:prstGeom>
        </p:spPr>
        <p:txBody>
          <a:bodyPr/>
          <a:lstStyle/>
          <a:p>
            <a:r>
              <a:rPr lang="en-US" dirty="0"/>
              <a:t>Hosting remoto semplificato</a:t>
            </a:r>
          </a:p>
          <a:p>
            <a:endParaRPr lang="en-US" sz="2800" dirty="0"/>
          </a:p>
        </p:txBody>
      </p:sp>
      <p:sp>
        <p:nvSpPr>
          <p:cNvPr id="4" name="Text Placeholder 3">
            <a:extLst>
              <a:ext uri="{FF2B5EF4-FFF2-40B4-BE49-F238E27FC236}">
                <a16:creationId xmlns:a16="http://schemas.microsoft.com/office/drawing/2014/main" id="{C80E2024-8CD6-C342-8A80-FC71605FAA7E}"/>
              </a:ext>
            </a:extLst>
          </p:cNvPr>
          <p:cNvSpPr>
            <a:spLocks noGrp="1"/>
          </p:cNvSpPr>
          <p:nvPr>
            <p:ph type="body" sz="quarter" idx="21"/>
          </p:nvPr>
        </p:nvSpPr>
        <p:spPr>
          <a:xfrm>
            <a:off x="4061011" y="2016882"/>
            <a:ext cx="7511395" cy="3638226"/>
          </a:xfrm>
          <a:prstGeom prst="rect">
            <a:avLst/>
          </a:prstGeom>
        </p:spPr>
        <p:txBody>
          <a:bodyPr lIns="91440" tIns="45720" rIns="91440" bIns="45720" anchor="t"/>
          <a:lstStyle/>
          <a:p>
            <a:pPr>
              <a:lnSpc>
                <a:spcPts val="2340"/>
              </a:lnSpc>
            </a:pPr>
            <a:r>
              <a:rPr lang="en-GB" b="0" i="0" dirty="0">
                <a:effectLst/>
                <a:latin typeface="Calibri"/>
                <a:ea typeface="Calibri"/>
                <a:cs typeface="Calibri"/>
              </a:rPr>
              <a:t>Non è necessario essere sul posto per offrire agli ospiti un'esperienza straordinaria.</a:t>
            </a:r>
          </a:p>
          <a:p>
            <a:pPr>
              <a:lnSpc>
                <a:spcPts val="2340"/>
              </a:lnSpc>
            </a:pPr>
            <a:r>
              <a:rPr lang="en-GB" b="0" i="0" dirty="0">
                <a:effectLst/>
                <a:latin typeface="Calibri"/>
                <a:ea typeface="Calibri"/>
                <a:cs typeface="Calibri"/>
              </a:rPr>
              <a:t>Questa parte mostra come gestire la tua proprietà a distanza, sia che ti trovi dall'altra parte della città o in un altro Paese.</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Imparerai a conoscere serrature intelligenti, cassette di sicurezza per chiavi, timer e modi per coinvolgere i contatti locali quando necessario.  Scopriremo come garantire che tutto funzioni senza intoppi anche se non sei lì per accogliere gli ospiti di persona.</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Questi strumenti possono offrirti maggiore libertà e flessibilità, pur facendo sentire gli ospiti assistiti. L'hosting remoto può essere semplice, sicuro e personale con la giusta configurazione.</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B163E1D4-730B-96C8-97B8-C4AAD77A9DD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17</a:t>
            </a:fld>
            <a:endParaRPr lang="fr-CA" sz="1200" dirty="0"/>
          </a:p>
        </p:txBody>
      </p:sp>
      <p:pic>
        <p:nvPicPr>
          <p:cNvPr id="3" name="Picture 2">
            <a:extLst>
              <a:ext uri="{FF2B5EF4-FFF2-40B4-BE49-F238E27FC236}">
                <a16:creationId xmlns:a16="http://schemas.microsoft.com/office/drawing/2014/main" id="{4427E89D-7354-D46B-7D6A-A2B25BE9C4D0}"/>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0735" y="4198867"/>
            <a:ext cx="3580276" cy="2659133"/>
          </a:xfrm>
          <a:prstGeom prst="rect">
            <a:avLst/>
          </a:prstGeom>
        </p:spPr>
      </p:pic>
    </p:spTree>
    <p:extLst>
      <p:ext uri="{BB962C8B-B14F-4D97-AF65-F5344CB8AC3E}">
        <p14:creationId xmlns:p14="http://schemas.microsoft.com/office/powerpoint/2010/main" val="2472366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40B9D-6021-9645-EBDE-383D2A34903C}"/>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6F77F80E-73AE-7E65-63D4-7626D368E88C}"/>
              </a:ext>
            </a:extLst>
          </p:cNvPr>
          <p:cNvSpPr/>
          <p:nvPr/>
        </p:nvSpPr>
        <p:spPr>
          <a:xfrm rot="10800000">
            <a:off x="7504533" y="1930113"/>
            <a:ext cx="3735985" cy="4912722"/>
          </a:xfrm>
          <a:custGeom>
            <a:avLst/>
            <a:gdLst>
              <a:gd name="connsiteX0" fmla="*/ 3436609 w 3735985"/>
              <a:gd name="connsiteY0" fmla="*/ 4912722 h 4912722"/>
              <a:gd name="connsiteX1" fmla="*/ 3102027 w 3735985"/>
              <a:gd name="connsiteY1" fmla="*/ 4912722 h 4912722"/>
              <a:gd name="connsiteX2" fmla="*/ 3016044 w 3735985"/>
              <a:gd name="connsiteY2" fmla="*/ 4912722 h 4912722"/>
              <a:gd name="connsiteX3" fmla="*/ 2881619 w 3735985"/>
              <a:gd name="connsiteY3" fmla="*/ 4912722 h 4912722"/>
              <a:gd name="connsiteX4" fmla="*/ 2681463 w 3735985"/>
              <a:gd name="connsiteY4" fmla="*/ 4912722 h 4912722"/>
              <a:gd name="connsiteX5" fmla="*/ 2547037 w 3735985"/>
              <a:gd name="connsiteY5" fmla="*/ 4912722 h 4912722"/>
              <a:gd name="connsiteX6" fmla="*/ 2461055 w 3735985"/>
              <a:gd name="connsiteY6" fmla="*/ 4912722 h 4912722"/>
              <a:gd name="connsiteX7" fmla="*/ 2126473 w 3735985"/>
              <a:gd name="connsiteY7" fmla="*/ 4912722 h 4912722"/>
              <a:gd name="connsiteX8" fmla="*/ 1806911 w 3735985"/>
              <a:gd name="connsiteY8" fmla="*/ 4912722 h 4912722"/>
              <a:gd name="connsiteX9" fmla="*/ 1806909 w 3735985"/>
              <a:gd name="connsiteY9" fmla="*/ 4912722 h 4912722"/>
              <a:gd name="connsiteX10" fmla="*/ 1637487 w 3735985"/>
              <a:gd name="connsiteY10" fmla="*/ 4912722 h 4912722"/>
              <a:gd name="connsiteX11" fmla="*/ 1472330 w 3735985"/>
              <a:gd name="connsiteY11" fmla="*/ 4912722 h 4912722"/>
              <a:gd name="connsiteX12" fmla="*/ 1472326 w 3735985"/>
              <a:gd name="connsiteY12" fmla="*/ 4912722 h 4912722"/>
              <a:gd name="connsiteX13" fmla="*/ 1386347 w 3735985"/>
              <a:gd name="connsiteY13" fmla="*/ 4912722 h 4912722"/>
              <a:gd name="connsiteX14" fmla="*/ 1386345 w 3735985"/>
              <a:gd name="connsiteY14" fmla="*/ 4912722 h 4912722"/>
              <a:gd name="connsiteX15" fmla="*/ 1302905 w 3735985"/>
              <a:gd name="connsiteY15" fmla="*/ 4912722 h 4912722"/>
              <a:gd name="connsiteX16" fmla="*/ 1251922 w 3735985"/>
              <a:gd name="connsiteY16" fmla="*/ 4912722 h 4912722"/>
              <a:gd name="connsiteX17" fmla="*/ 1251920 w 3735985"/>
              <a:gd name="connsiteY17" fmla="*/ 4912722 h 4912722"/>
              <a:gd name="connsiteX18" fmla="*/ 1216922 w 3735985"/>
              <a:gd name="connsiteY18" fmla="*/ 4912722 h 4912722"/>
              <a:gd name="connsiteX19" fmla="*/ 1082498 w 3735985"/>
              <a:gd name="connsiteY19" fmla="*/ 4912722 h 4912722"/>
              <a:gd name="connsiteX20" fmla="*/ 1051765 w 3735985"/>
              <a:gd name="connsiteY20" fmla="*/ 4912722 h 4912722"/>
              <a:gd name="connsiteX21" fmla="*/ 1051764 w 3735985"/>
              <a:gd name="connsiteY21" fmla="*/ 4912722 h 4912722"/>
              <a:gd name="connsiteX22" fmla="*/ 917341 w 3735985"/>
              <a:gd name="connsiteY22" fmla="*/ 4912722 h 4912722"/>
              <a:gd name="connsiteX23" fmla="*/ 917339 w 3735985"/>
              <a:gd name="connsiteY23" fmla="*/ 4912722 h 4912722"/>
              <a:gd name="connsiteX24" fmla="*/ 882341 w 3735985"/>
              <a:gd name="connsiteY24" fmla="*/ 4912722 h 4912722"/>
              <a:gd name="connsiteX25" fmla="*/ 831359 w 3735985"/>
              <a:gd name="connsiteY25" fmla="*/ 4912722 h 4912722"/>
              <a:gd name="connsiteX26" fmla="*/ 831357 w 3735985"/>
              <a:gd name="connsiteY26" fmla="*/ 4912722 h 4912722"/>
              <a:gd name="connsiteX27" fmla="*/ 747916 w 3735985"/>
              <a:gd name="connsiteY27" fmla="*/ 4912722 h 4912722"/>
              <a:gd name="connsiteX28" fmla="*/ 661934 w 3735985"/>
              <a:gd name="connsiteY28" fmla="*/ 4912722 h 4912722"/>
              <a:gd name="connsiteX29" fmla="*/ 660868 w 3735985"/>
              <a:gd name="connsiteY29" fmla="*/ 4912722 h 4912722"/>
              <a:gd name="connsiteX30" fmla="*/ 496777 w 3735985"/>
              <a:gd name="connsiteY30" fmla="*/ 4912722 h 4912722"/>
              <a:gd name="connsiteX31" fmla="*/ 496776 w 3735985"/>
              <a:gd name="connsiteY31" fmla="*/ 4912722 h 4912722"/>
              <a:gd name="connsiteX32" fmla="*/ 460941 w 3735985"/>
              <a:gd name="connsiteY32" fmla="*/ 4912722 h 4912722"/>
              <a:gd name="connsiteX33" fmla="*/ 327352 w 3735985"/>
              <a:gd name="connsiteY33" fmla="*/ 4912722 h 4912722"/>
              <a:gd name="connsiteX34" fmla="*/ 7790 w 3735985"/>
              <a:gd name="connsiteY34" fmla="*/ 4912722 h 4912722"/>
              <a:gd name="connsiteX35" fmla="*/ 7788 w 3735985"/>
              <a:gd name="connsiteY35" fmla="*/ 4912722 h 4912722"/>
              <a:gd name="connsiteX36" fmla="*/ 0 w 3735985"/>
              <a:gd name="connsiteY36" fmla="*/ 4912722 h 4912722"/>
              <a:gd name="connsiteX37" fmla="*/ 0 w 3735985"/>
              <a:gd name="connsiteY37" fmla="*/ 4547896 h 4912722"/>
              <a:gd name="connsiteX38" fmla="*/ 0 w 3735985"/>
              <a:gd name="connsiteY38" fmla="*/ 4473362 h 4912722"/>
              <a:gd name="connsiteX39" fmla="*/ 0 w 3735985"/>
              <a:gd name="connsiteY39" fmla="*/ 4058780 h 4912722"/>
              <a:gd name="connsiteX40" fmla="*/ 0 w 3735985"/>
              <a:gd name="connsiteY40" fmla="*/ 3983384 h 4912722"/>
              <a:gd name="connsiteX41" fmla="*/ 0 w 3735985"/>
              <a:gd name="connsiteY41" fmla="*/ 3965373 h 4912722"/>
              <a:gd name="connsiteX42" fmla="*/ 0 w 3735985"/>
              <a:gd name="connsiteY42" fmla="*/ 3693954 h 4912722"/>
              <a:gd name="connsiteX43" fmla="*/ 0 w 3735985"/>
              <a:gd name="connsiteY43" fmla="*/ 3619420 h 4912722"/>
              <a:gd name="connsiteX44" fmla="*/ 0 w 3735985"/>
              <a:gd name="connsiteY44" fmla="*/ 3600547 h 4912722"/>
              <a:gd name="connsiteX45" fmla="*/ 0 w 3735985"/>
              <a:gd name="connsiteY45" fmla="*/ 3526013 h 4912722"/>
              <a:gd name="connsiteX46" fmla="*/ 0 w 3735985"/>
              <a:gd name="connsiteY46" fmla="*/ 3129442 h 4912722"/>
              <a:gd name="connsiteX47" fmla="*/ 0 w 3735985"/>
              <a:gd name="connsiteY47" fmla="*/ 3111431 h 4912722"/>
              <a:gd name="connsiteX48" fmla="*/ 0 w 3735985"/>
              <a:gd name="connsiteY48" fmla="*/ 3036035 h 4912722"/>
              <a:gd name="connsiteX49" fmla="*/ 0 w 3735985"/>
              <a:gd name="connsiteY49" fmla="*/ 2746605 h 4912722"/>
              <a:gd name="connsiteX50" fmla="*/ 0 w 3735985"/>
              <a:gd name="connsiteY50" fmla="*/ 2672071 h 4912722"/>
              <a:gd name="connsiteX51" fmla="*/ 0 w 3735985"/>
              <a:gd name="connsiteY51" fmla="*/ 2182093 h 4912722"/>
              <a:gd name="connsiteX52" fmla="*/ 0 w 3735985"/>
              <a:gd name="connsiteY52" fmla="*/ 2057198 h 4912722"/>
              <a:gd name="connsiteX53" fmla="*/ 0 w 3735985"/>
              <a:gd name="connsiteY53" fmla="*/ 1801291 h 4912722"/>
              <a:gd name="connsiteX54" fmla="*/ 0 w 3735985"/>
              <a:gd name="connsiteY54" fmla="*/ 1203256 h 4912722"/>
              <a:gd name="connsiteX55" fmla="*/ 0 w 3735985"/>
              <a:gd name="connsiteY55" fmla="*/ 1109849 h 4912722"/>
              <a:gd name="connsiteX56" fmla="*/ 0 w 3735985"/>
              <a:gd name="connsiteY56" fmla="*/ 947349 h 4912722"/>
              <a:gd name="connsiteX57" fmla="*/ 0 w 3735985"/>
              <a:gd name="connsiteY57" fmla="*/ 853942 h 4912722"/>
              <a:gd name="connsiteX58" fmla="*/ 0 w 3735985"/>
              <a:gd name="connsiteY58" fmla="*/ 255907 h 4912722"/>
              <a:gd name="connsiteX59" fmla="*/ 0 w 3735985"/>
              <a:gd name="connsiteY59" fmla="*/ 0 h 4912722"/>
              <a:gd name="connsiteX60" fmla="*/ 307164 w 3735985"/>
              <a:gd name="connsiteY60" fmla="*/ 0 h 4912722"/>
              <a:gd name="connsiteX61" fmla="*/ 307164 w 3735985"/>
              <a:gd name="connsiteY61" fmla="*/ 1 h 4912722"/>
              <a:gd name="connsiteX62" fmla="*/ 460942 w 3735985"/>
              <a:gd name="connsiteY62" fmla="*/ 1 h 4912722"/>
              <a:gd name="connsiteX63" fmla="*/ 460942 w 3735985"/>
              <a:gd name="connsiteY63" fmla="*/ 0 h 4912722"/>
              <a:gd name="connsiteX64" fmla="*/ 660868 w 3735985"/>
              <a:gd name="connsiteY64" fmla="*/ 0 h 4912722"/>
              <a:gd name="connsiteX65" fmla="*/ 796151 w 3735985"/>
              <a:gd name="connsiteY65" fmla="*/ 0 h 4912722"/>
              <a:gd name="connsiteX66" fmla="*/ 1130732 w 3735985"/>
              <a:gd name="connsiteY66" fmla="*/ 0 h 4912722"/>
              <a:gd name="connsiteX67" fmla="*/ 1216715 w 3735985"/>
              <a:gd name="connsiteY67" fmla="*/ 0 h 4912722"/>
              <a:gd name="connsiteX68" fmla="*/ 1351139 w 3735985"/>
              <a:gd name="connsiteY68" fmla="*/ 0 h 4912722"/>
              <a:gd name="connsiteX69" fmla="*/ 1551296 w 3735985"/>
              <a:gd name="connsiteY69" fmla="*/ 0 h 4912722"/>
              <a:gd name="connsiteX70" fmla="*/ 1685722 w 3735985"/>
              <a:gd name="connsiteY70" fmla="*/ 0 h 4912722"/>
              <a:gd name="connsiteX71" fmla="*/ 1771703 w 3735985"/>
              <a:gd name="connsiteY71" fmla="*/ 0 h 4912722"/>
              <a:gd name="connsiteX72" fmla="*/ 2106285 w 3735985"/>
              <a:gd name="connsiteY72" fmla="*/ 0 h 4912722"/>
              <a:gd name="connsiteX73" fmla="*/ 2106285 w 3735985"/>
              <a:gd name="connsiteY73" fmla="*/ 1 h 4912722"/>
              <a:gd name="connsiteX74" fmla="*/ 2425850 w 3735985"/>
              <a:gd name="connsiteY74" fmla="*/ 1 h 4912722"/>
              <a:gd name="connsiteX75" fmla="*/ 2760433 w 3735985"/>
              <a:gd name="connsiteY75" fmla="*/ 1 h 4912722"/>
              <a:gd name="connsiteX76" fmla="*/ 2846414 w 3735985"/>
              <a:gd name="connsiteY76" fmla="*/ 1 h 4912722"/>
              <a:gd name="connsiteX77" fmla="*/ 2980840 w 3735985"/>
              <a:gd name="connsiteY77" fmla="*/ 1 h 4912722"/>
              <a:gd name="connsiteX78" fmla="*/ 3180996 w 3735985"/>
              <a:gd name="connsiteY78" fmla="*/ 1 h 4912722"/>
              <a:gd name="connsiteX79" fmla="*/ 3315422 w 3735985"/>
              <a:gd name="connsiteY79" fmla="*/ 1 h 4912722"/>
              <a:gd name="connsiteX80" fmla="*/ 3401403 w 3735985"/>
              <a:gd name="connsiteY80" fmla="*/ 1 h 4912722"/>
              <a:gd name="connsiteX81" fmla="*/ 3735985 w 3735985"/>
              <a:gd name="connsiteY81" fmla="*/ 1 h 4912722"/>
              <a:gd name="connsiteX82" fmla="*/ 3735985 w 3735985"/>
              <a:gd name="connsiteY82" fmla="*/ 346419 h 4912722"/>
              <a:gd name="connsiteX83" fmla="*/ 3735985 w 3735985"/>
              <a:gd name="connsiteY83" fmla="*/ 399114 h 4912722"/>
              <a:gd name="connsiteX84" fmla="*/ 3735985 w 3735985"/>
              <a:gd name="connsiteY84" fmla="*/ 745531 h 4912722"/>
              <a:gd name="connsiteX85" fmla="*/ 3735985 w 3735985"/>
              <a:gd name="connsiteY85" fmla="*/ 853943 h 4912722"/>
              <a:gd name="connsiteX86" fmla="*/ 3735985 w 3735985"/>
              <a:gd name="connsiteY86" fmla="*/ 947350 h 4912722"/>
              <a:gd name="connsiteX87" fmla="*/ 3735985 w 3735985"/>
              <a:gd name="connsiteY87" fmla="*/ 1200361 h 4912722"/>
              <a:gd name="connsiteX88" fmla="*/ 3735985 w 3735985"/>
              <a:gd name="connsiteY88" fmla="*/ 1253055 h 4912722"/>
              <a:gd name="connsiteX89" fmla="*/ 3735985 w 3735985"/>
              <a:gd name="connsiteY89" fmla="*/ 1293768 h 4912722"/>
              <a:gd name="connsiteX90" fmla="*/ 3735985 w 3735985"/>
              <a:gd name="connsiteY90" fmla="*/ 1346463 h 4912722"/>
              <a:gd name="connsiteX91" fmla="*/ 3735985 w 3735985"/>
              <a:gd name="connsiteY91" fmla="*/ 1599473 h 4912722"/>
              <a:gd name="connsiteX92" fmla="*/ 3735985 w 3735985"/>
              <a:gd name="connsiteY92" fmla="*/ 1692880 h 4912722"/>
              <a:gd name="connsiteX93" fmla="*/ 3735985 w 3735985"/>
              <a:gd name="connsiteY93" fmla="*/ 1801292 h 4912722"/>
              <a:gd name="connsiteX94" fmla="*/ 3735985 w 3735985"/>
              <a:gd name="connsiteY94" fmla="*/ 2107356 h 4912722"/>
              <a:gd name="connsiteX95" fmla="*/ 3735985 w 3735985"/>
              <a:gd name="connsiteY95" fmla="*/ 2147710 h 4912722"/>
              <a:gd name="connsiteX96" fmla="*/ 3735985 w 3735985"/>
              <a:gd name="connsiteY96" fmla="*/ 2200404 h 4912722"/>
              <a:gd name="connsiteX97" fmla="*/ 3735985 w 3735985"/>
              <a:gd name="connsiteY97" fmla="*/ 2453774 h 4912722"/>
              <a:gd name="connsiteX98" fmla="*/ 3735985 w 3735985"/>
              <a:gd name="connsiteY98" fmla="*/ 2506469 h 4912722"/>
              <a:gd name="connsiteX99" fmla="*/ 3735985 w 3735985"/>
              <a:gd name="connsiteY99" fmla="*/ 2546822 h 4912722"/>
              <a:gd name="connsiteX100" fmla="*/ 3735985 w 3735985"/>
              <a:gd name="connsiteY100" fmla="*/ 2852887 h 4912722"/>
              <a:gd name="connsiteX101" fmla="*/ 3735985 w 3735985"/>
              <a:gd name="connsiteY101" fmla="*/ 2961297 h 4912722"/>
              <a:gd name="connsiteX102" fmla="*/ 3735985 w 3735985"/>
              <a:gd name="connsiteY102" fmla="*/ 3054705 h 4912722"/>
              <a:gd name="connsiteX103" fmla="*/ 3735985 w 3735985"/>
              <a:gd name="connsiteY103" fmla="*/ 3307715 h 4912722"/>
              <a:gd name="connsiteX104" fmla="*/ 3735985 w 3735985"/>
              <a:gd name="connsiteY104" fmla="*/ 3360411 h 4912722"/>
              <a:gd name="connsiteX105" fmla="*/ 3735985 w 3735985"/>
              <a:gd name="connsiteY105" fmla="*/ 3401123 h 4912722"/>
              <a:gd name="connsiteX106" fmla="*/ 3735985 w 3735985"/>
              <a:gd name="connsiteY106" fmla="*/ 3453818 h 4912722"/>
              <a:gd name="connsiteX107" fmla="*/ 3735985 w 3735985"/>
              <a:gd name="connsiteY107" fmla="*/ 3706829 h 4912722"/>
              <a:gd name="connsiteX108" fmla="*/ 3735985 w 3735985"/>
              <a:gd name="connsiteY108" fmla="*/ 3800236 h 4912722"/>
              <a:gd name="connsiteX109" fmla="*/ 3735985 w 3735985"/>
              <a:gd name="connsiteY109" fmla="*/ 3908646 h 4912722"/>
              <a:gd name="connsiteX110" fmla="*/ 3735985 w 3735985"/>
              <a:gd name="connsiteY110" fmla="*/ 4255064 h 4912722"/>
              <a:gd name="connsiteX111" fmla="*/ 3735985 w 3735985"/>
              <a:gd name="connsiteY111" fmla="*/ 4307760 h 4912722"/>
              <a:gd name="connsiteX112" fmla="*/ 3735985 w 3735985"/>
              <a:gd name="connsiteY112" fmla="*/ 4654178 h 4912722"/>
              <a:gd name="connsiteX113" fmla="*/ 3436609 w 3735985"/>
              <a:gd name="connsiteY113"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735985" h="4912722">
                <a:moveTo>
                  <a:pt x="3436609" y="4912722"/>
                </a:moveTo>
                <a:lnTo>
                  <a:pt x="3102027" y="4912722"/>
                </a:lnTo>
                <a:lnTo>
                  <a:pt x="3016044" y="4912722"/>
                </a:lnTo>
                <a:lnTo>
                  <a:pt x="2881619" y="4912722"/>
                </a:lnTo>
                <a:lnTo>
                  <a:pt x="2681463" y="4912722"/>
                </a:lnTo>
                <a:lnTo>
                  <a:pt x="2547037" y="4912722"/>
                </a:lnTo>
                <a:lnTo>
                  <a:pt x="2461055" y="4912722"/>
                </a:lnTo>
                <a:lnTo>
                  <a:pt x="2126473" y="4912722"/>
                </a:lnTo>
                <a:lnTo>
                  <a:pt x="1806911" y="4912722"/>
                </a:lnTo>
                <a:lnTo>
                  <a:pt x="1806909" y="4912722"/>
                </a:lnTo>
                <a:lnTo>
                  <a:pt x="1637487"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216715" y="0"/>
                </a:lnTo>
                <a:lnTo>
                  <a:pt x="1351139" y="0"/>
                </a:lnTo>
                <a:lnTo>
                  <a:pt x="1551296" y="0"/>
                </a:lnTo>
                <a:lnTo>
                  <a:pt x="1685722" y="0"/>
                </a:lnTo>
                <a:lnTo>
                  <a:pt x="1771703" y="0"/>
                </a:lnTo>
                <a:lnTo>
                  <a:pt x="2106285" y="0"/>
                </a:lnTo>
                <a:lnTo>
                  <a:pt x="2106285" y="1"/>
                </a:lnTo>
                <a:lnTo>
                  <a:pt x="2425850" y="1"/>
                </a:lnTo>
                <a:lnTo>
                  <a:pt x="2760433" y="1"/>
                </a:lnTo>
                <a:lnTo>
                  <a:pt x="2846414" y="1"/>
                </a:lnTo>
                <a:lnTo>
                  <a:pt x="2980840" y="1"/>
                </a:lnTo>
                <a:lnTo>
                  <a:pt x="3180996" y="1"/>
                </a:lnTo>
                <a:lnTo>
                  <a:pt x="3315422" y="1"/>
                </a:lnTo>
                <a:lnTo>
                  <a:pt x="3401403" y="1"/>
                </a:lnTo>
                <a:lnTo>
                  <a:pt x="3735985" y="1"/>
                </a:lnTo>
                <a:lnTo>
                  <a:pt x="3735985" y="346419"/>
                </a:lnTo>
                <a:lnTo>
                  <a:pt x="3735985" y="399114"/>
                </a:lnTo>
                <a:lnTo>
                  <a:pt x="3735985" y="745531"/>
                </a:lnTo>
                <a:lnTo>
                  <a:pt x="3735985" y="853943"/>
                </a:lnTo>
                <a:lnTo>
                  <a:pt x="3735985" y="947350"/>
                </a:lnTo>
                <a:lnTo>
                  <a:pt x="3735985" y="1200361"/>
                </a:lnTo>
                <a:lnTo>
                  <a:pt x="3735985" y="1253055"/>
                </a:lnTo>
                <a:lnTo>
                  <a:pt x="3735985" y="1293768"/>
                </a:lnTo>
                <a:lnTo>
                  <a:pt x="3735985" y="1346463"/>
                </a:lnTo>
                <a:lnTo>
                  <a:pt x="3735985" y="1599473"/>
                </a:lnTo>
                <a:lnTo>
                  <a:pt x="3735985" y="1692880"/>
                </a:lnTo>
                <a:lnTo>
                  <a:pt x="3735985" y="1801292"/>
                </a:lnTo>
                <a:lnTo>
                  <a:pt x="3735985" y="2107356"/>
                </a:lnTo>
                <a:lnTo>
                  <a:pt x="3735985" y="2147710"/>
                </a:lnTo>
                <a:lnTo>
                  <a:pt x="3735985" y="2200404"/>
                </a:lnTo>
                <a:lnTo>
                  <a:pt x="3735985" y="2453774"/>
                </a:lnTo>
                <a:lnTo>
                  <a:pt x="3735985" y="2506469"/>
                </a:lnTo>
                <a:lnTo>
                  <a:pt x="3735985" y="2546822"/>
                </a:lnTo>
                <a:lnTo>
                  <a:pt x="3735985" y="2852887"/>
                </a:lnTo>
                <a:lnTo>
                  <a:pt x="3735985" y="2961297"/>
                </a:lnTo>
                <a:lnTo>
                  <a:pt x="3735985" y="3054705"/>
                </a:lnTo>
                <a:lnTo>
                  <a:pt x="3735985" y="3307715"/>
                </a:lnTo>
                <a:lnTo>
                  <a:pt x="3735985" y="3360411"/>
                </a:lnTo>
                <a:lnTo>
                  <a:pt x="3735985" y="3401123"/>
                </a:lnTo>
                <a:lnTo>
                  <a:pt x="3735985" y="3453818"/>
                </a:lnTo>
                <a:lnTo>
                  <a:pt x="3735985" y="3706829"/>
                </a:lnTo>
                <a:lnTo>
                  <a:pt x="3735985" y="3800236"/>
                </a:lnTo>
                <a:lnTo>
                  <a:pt x="3735985" y="3908646"/>
                </a:lnTo>
                <a:lnTo>
                  <a:pt x="3735985" y="4255064"/>
                </a:lnTo>
                <a:lnTo>
                  <a:pt x="3735985" y="4307760"/>
                </a:lnTo>
                <a:lnTo>
                  <a:pt x="3735985" y="4654178"/>
                </a:lnTo>
                <a:cubicBezTo>
                  <a:pt x="3735985" y="4796587"/>
                  <a:pt x="3602491" y="4912722"/>
                  <a:pt x="3436609"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4F20E8BF-CCBE-47D5-A1E4-AE693BBB694F}"/>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Serrature intelligenti, cassette di sicurezza per chiavi e assistenza locale </a:t>
            </a:r>
          </a:p>
          <a:p>
            <a:pPr>
              <a:lnSpc>
                <a:spcPts val="3720"/>
              </a:lnSpc>
            </a:pPr>
            <a:endParaRPr lang="en-US" dirty="0"/>
          </a:p>
        </p:txBody>
      </p:sp>
      <p:cxnSp>
        <p:nvCxnSpPr>
          <p:cNvPr id="10" name="Straight Connector 9">
            <a:extLst>
              <a:ext uri="{FF2B5EF4-FFF2-40B4-BE49-F238E27FC236}">
                <a16:creationId xmlns:a16="http://schemas.microsoft.com/office/drawing/2014/main" id="{33FB188C-0E74-C7EC-5ACE-C70456ED3C2C}"/>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4981ABF9-23DA-9E0D-6C6A-6C9AD239933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18</a:t>
            </a:fld>
            <a:endParaRPr lang="fr-CA" sz="1200" dirty="0"/>
          </a:p>
        </p:txBody>
      </p:sp>
      <p:sp>
        <p:nvSpPr>
          <p:cNvPr id="4" name="Text Placeholder 5">
            <a:extLst>
              <a:ext uri="{FF2B5EF4-FFF2-40B4-BE49-F238E27FC236}">
                <a16:creationId xmlns:a16="http://schemas.microsoft.com/office/drawing/2014/main" id="{606D23E3-24F0-1848-DBA3-67F1F0FB32B7}"/>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Cosa fare:</a:t>
            </a:r>
          </a:p>
        </p:txBody>
      </p:sp>
      <p:sp>
        <p:nvSpPr>
          <p:cNvPr id="5" name="Text Placeholder 4">
            <a:extLst>
              <a:ext uri="{FF2B5EF4-FFF2-40B4-BE49-F238E27FC236}">
                <a16:creationId xmlns:a16="http://schemas.microsoft.com/office/drawing/2014/main" id="{2FA9B67F-EAF0-588A-0DFC-372314B2FFBB}"/>
              </a:ext>
            </a:extLst>
          </p:cNvPr>
          <p:cNvSpPr txBox="1">
            <a:spLocks/>
          </p:cNvSpPr>
          <p:nvPr/>
        </p:nvSpPr>
        <p:spPr>
          <a:xfrm>
            <a:off x="629643" y="2892627"/>
            <a:ext cx="561639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Installare una serratura intelligente </a:t>
            </a:r>
            <a:r>
              <a:rPr lang="en-GB" sz="2200" dirty="0">
                <a:solidFill>
                  <a:srgbClr val="414141"/>
                </a:solidFill>
              </a:rPr>
              <a:t>(ad esempio Nuki, Yale o </a:t>
            </a:r>
            <a:r>
              <a:rPr lang="en-GB" sz="2200" dirty="0" err="1">
                <a:solidFill>
                  <a:srgbClr val="414141"/>
                </a:solidFill>
              </a:rPr>
              <a:t>Igloohome</a:t>
            </a:r>
            <a:r>
              <a:rPr lang="en-GB" sz="2200" dirty="0">
                <a:solidFill>
                  <a:srgbClr val="414141"/>
                </a:solidFill>
              </a:rPr>
              <a:t>) o una cassetta di sicurezza meccanica per chiavi (ad esempio Master Lock).</a:t>
            </a:r>
          </a:p>
          <a:p>
            <a:pPr marL="342900" indent="-342900">
              <a:lnSpc>
                <a:spcPts val="2240"/>
              </a:lnSpc>
              <a:buClr>
                <a:srgbClr val="459597"/>
              </a:buClr>
              <a:buFont typeface="Arial" panose="020B0604020202020204" pitchFamily="34" charset="0"/>
              <a:buChar char="•"/>
            </a:pPr>
            <a:r>
              <a:rPr lang="en-GB" sz="2200" b="1" dirty="0">
                <a:solidFill>
                  <a:srgbClr val="EC7C69"/>
                </a:solidFill>
              </a:rPr>
              <a:t>Utilizza codici di accesso temporanei </a:t>
            </a:r>
            <a:r>
              <a:rPr lang="en-GB" sz="2200" dirty="0">
                <a:solidFill>
                  <a:srgbClr val="414141"/>
                </a:solidFill>
              </a:rPr>
              <a:t>e modificali tra un soggiorno e l'altro.</a:t>
            </a:r>
          </a:p>
          <a:p>
            <a:pPr marL="342900" indent="-342900">
              <a:lnSpc>
                <a:spcPts val="2240"/>
              </a:lnSpc>
              <a:buClr>
                <a:srgbClr val="459597"/>
              </a:buClr>
              <a:buFont typeface="Arial" panose="020B0604020202020204" pitchFamily="34" charset="0"/>
              <a:buChar char="•"/>
            </a:pPr>
            <a:r>
              <a:rPr lang="en-GB" sz="2200" b="1" dirty="0">
                <a:solidFill>
                  <a:srgbClr val="EC7C69"/>
                </a:solidFill>
              </a:rPr>
              <a:t>Concordare una chiave di riserva </a:t>
            </a:r>
            <a:r>
              <a:rPr lang="en-GB" sz="2200" dirty="0">
                <a:solidFill>
                  <a:srgbClr val="414141"/>
                </a:solidFill>
              </a:rPr>
              <a:t>con un </a:t>
            </a:r>
            <a:r>
              <a:rPr lang="en-GB" sz="2200" dirty="0" err="1">
                <a:solidFill>
                  <a:srgbClr val="414141"/>
                </a:solidFill>
              </a:rPr>
              <a:t>vicino</a:t>
            </a:r>
            <a:r>
              <a:rPr lang="en-GB" sz="2200" dirty="0">
                <a:solidFill>
                  <a:srgbClr val="414141"/>
                </a:solidFill>
              </a:rPr>
              <a:t>, un amico o un addetto alle pulizie di fiducia.</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1" name="Text Placeholder 1">
            <a:extLst>
              <a:ext uri="{FF2B5EF4-FFF2-40B4-BE49-F238E27FC236}">
                <a16:creationId xmlns:a16="http://schemas.microsoft.com/office/drawing/2014/main" id="{9702E73B-9F64-6AC7-FC22-4692F25D26A7}"/>
              </a:ext>
            </a:extLst>
          </p:cNvPr>
          <p:cNvSpPr txBox="1">
            <a:spLocks/>
          </p:cNvSpPr>
          <p:nvPr/>
        </p:nvSpPr>
        <p:spPr>
          <a:xfrm>
            <a:off x="7833213" y="2328538"/>
            <a:ext cx="315177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Strumenti e consigli: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Lascia delle foto chiare nelle tue istruzioni su dove e come accedere alla chiave.</a:t>
            </a:r>
          </a:p>
          <a:p>
            <a:pPr marL="342900" indent="-342900" algn="l">
              <a:lnSpc>
                <a:spcPts val="2340"/>
              </a:lnSpc>
              <a:spcBef>
                <a:spcPts val="0"/>
              </a:spcBef>
              <a:buFont typeface="Arial" panose="020B0604020202020204" pitchFamily="34" charset="0"/>
              <a:buChar char="•"/>
            </a:pPr>
            <a:r>
              <a:rPr lang="en-IE" sz="2200" dirty="0"/>
              <a:t>Prova tutti i sistemi prima dell'arrivo dell'ospite per assicurarti che funzionino.</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479142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C973A-A585-6FF0-87FA-C318A562A92B}"/>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6033B2C9-6054-B1FF-DE90-5D4808055E51}"/>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0" y="4198867"/>
            <a:ext cx="3580276" cy="2659133"/>
          </a:xfrm>
          <a:prstGeom prst="rect">
            <a:avLst/>
          </a:prstGeom>
        </p:spPr>
      </p:pic>
      <p:sp>
        <p:nvSpPr>
          <p:cNvPr id="9" name="Text Placeholder 3">
            <a:extLst>
              <a:ext uri="{FF2B5EF4-FFF2-40B4-BE49-F238E27FC236}">
                <a16:creationId xmlns:a16="http://schemas.microsoft.com/office/drawing/2014/main" id="{ECF495F0-98EC-87CD-22D0-75583B35E793}"/>
              </a:ext>
            </a:extLst>
          </p:cNvPr>
          <p:cNvSpPr txBox="1">
            <a:spLocks/>
          </p:cNvSpPr>
          <p:nvPr/>
        </p:nvSpPr>
        <p:spPr>
          <a:xfrm>
            <a:off x="609623" y="100794"/>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sz="3200" dirty="0" err="1">
                <a:solidFill>
                  <a:srgbClr val="EC7C69"/>
                </a:solidFill>
              </a:rPr>
              <a:t>Esempio</a:t>
            </a:r>
            <a:r>
              <a:rPr lang="en-US" sz="3200" dirty="0">
                <a:solidFill>
                  <a:srgbClr val="EC7C69"/>
                </a:solidFill>
              </a:rPr>
              <a:t> </a:t>
            </a:r>
          </a:p>
          <a:p>
            <a:pPr>
              <a:lnSpc>
                <a:spcPts val="3720"/>
              </a:lnSpc>
            </a:pPr>
            <a:r>
              <a:rPr lang="en-US" sz="3200" dirty="0">
                <a:hlinkClick r:id="rId3">
                  <a:extLst>
                    <a:ext uri="{A12FA001-AC4F-418D-AE19-62706E023703}">
                      <ahyp:hlinkClr xmlns:ahyp="http://schemas.microsoft.com/office/drawing/2018/hyperlinkcolor" val="tx"/>
                    </a:ext>
                  </a:extLst>
                </a:hlinkClick>
              </a:rPr>
              <a:t>Nuki Smart </a:t>
            </a:r>
            <a:r>
              <a:rPr lang="en-US" sz="3200" dirty="0"/>
              <a:t>Lock, cassette di sicurezza per chiavi e assistenza locale </a:t>
            </a:r>
          </a:p>
          <a:p>
            <a:pPr>
              <a:lnSpc>
                <a:spcPts val="3720"/>
              </a:lnSpc>
            </a:pPr>
            <a:endParaRPr lang="en-US" sz="3200" dirty="0"/>
          </a:p>
        </p:txBody>
      </p:sp>
      <p:cxnSp>
        <p:nvCxnSpPr>
          <p:cNvPr id="10" name="Straight Connector 9">
            <a:extLst>
              <a:ext uri="{FF2B5EF4-FFF2-40B4-BE49-F238E27FC236}">
                <a16:creationId xmlns:a16="http://schemas.microsoft.com/office/drawing/2014/main" id="{6B79B00C-B782-0ABA-FCC3-6AF2D9A03D44}"/>
              </a:ext>
            </a:extLst>
          </p:cNvPr>
          <p:cNvCxnSpPr>
            <a:cxnSpLocks/>
          </p:cNvCxnSpPr>
          <p:nvPr/>
        </p:nvCxnSpPr>
        <p:spPr>
          <a:xfrm>
            <a:off x="0" y="1528286"/>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6DE20834-BCB0-4942-B1B8-F91D6DE2E8B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19</a:t>
            </a:fld>
            <a:endParaRPr lang="fr-CA" sz="1200" dirty="0"/>
          </a:p>
        </p:txBody>
      </p:sp>
      <p:grpSp>
        <p:nvGrpSpPr>
          <p:cNvPr id="20" name="Group 19">
            <a:extLst>
              <a:ext uri="{FF2B5EF4-FFF2-40B4-BE49-F238E27FC236}">
                <a16:creationId xmlns:a16="http://schemas.microsoft.com/office/drawing/2014/main" id="{AE440D10-63E5-E8C6-82C2-A674EEF6EB09}"/>
              </a:ext>
            </a:extLst>
          </p:cNvPr>
          <p:cNvGrpSpPr/>
          <p:nvPr/>
        </p:nvGrpSpPr>
        <p:grpSpPr>
          <a:xfrm>
            <a:off x="3061027" y="1064422"/>
            <a:ext cx="9153569" cy="6026177"/>
            <a:chOff x="1558473" y="1646544"/>
            <a:chExt cx="8327571" cy="5482388"/>
          </a:xfrm>
        </p:grpSpPr>
        <p:pic>
          <p:nvPicPr>
            <p:cNvPr id="2" name="Picture 1">
              <a:extLst>
                <a:ext uri="{FF2B5EF4-FFF2-40B4-BE49-F238E27FC236}">
                  <a16:creationId xmlns:a16="http://schemas.microsoft.com/office/drawing/2014/main" id="{47A84800-3EAD-B904-1C14-AA4EFBD5B6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58473" y="1646544"/>
              <a:ext cx="8327571" cy="5482388"/>
            </a:xfrm>
            <a:prstGeom prst="rect">
              <a:avLst/>
            </a:prstGeom>
            <a:noFill/>
          </p:spPr>
        </p:pic>
        <p:sp>
          <p:nvSpPr>
            <p:cNvPr id="19" name="Rectangle 18">
              <a:extLst>
                <a:ext uri="{FF2B5EF4-FFF2-40B4-BE49-F238E27FC236}">
                  <a16:creationId xmlns:a16="http://schemas.microsoft.com/office/drawing/2014/main" id="{76E0CC5B-55A4-A681-0E47-9A1F49D32A71}"/>
                </a:ext>
              </a:extLst>
            </p:cNvPr>
            <p:cNvSpPr/>
            <p:nvPr/>
          </p:nvSpPr>
          <p:spPr>
            <a:xfrm>
              <a:off x="2719115" y="2191870"/>
              <a:ext cx="6006286" cy="34178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0707804-DD5C-3D02-7F58-C763995A55B6}"/>
                </a:ext>
              </a:extLst>
            </p:cNvPr>
            <p:cNvGrpSpPr/>
            <p:nvPr/>
          </p:nvGrpSpPr>
          <p:grpSpPr>
            <a:xfrm>
              <a:off x="2912849" y="2760966"/>
              <a:ext cx="5705298" cy="2764950"/>
              <a:chOff x="2251506" y="3091697"/>
              <a:chExt cx="8069150" cy="3910540"/>
            </a:xfrm>
          </p:grpSpPr>
          <p:pic>
            <p:nvPicPr>
              <p:cNvPr id="13" name="Slika 6" descr="Slika, ki vsebuje besede besedilo, posnetek zaslona, pisava&#10;&#10;Vsebina, ustvarjena z UI, morda ni pravilna.">
                <a:extLst>
                  <a:ext uri="{FF2B5EF4-FFF2-40B4-BE49-F238E27FC236}">
                    <a16:creationId xmlns:a16="http://schemas.microsoft.com/office/drawing/2014/main" id="{90F52BB8-373F-8A41-AB5C-AFD9364B03A3}"/>
                  </a:ext>
                </a:extLst>
              </p:cNvPr>
              <p:cNvPicPr>
                <a:picLocks noChangeAspect="1"/>
              </p:cNvPicPr>
              <p:nvPr/>
            </p:nvPicPr>
            <p:blipFill>
              <a:blip r:embed="rId5"/>
              <a:srcRect l="4938" t="5926" b="16359"/>
              <a:stretch/>
            </p:blipFill>
            <p:spPr>
              <a:xfrm>
                <a:off x="2251506" y="3091697"/>
                <a:ext cx="7814165" cy="2062788"/>
              </a:xfrm>
              <a:prstGeom prst="rect">
                <a:avLst/>
              </a:prstGeom>
            </p:spPr>
          </p:pic>
          <p:pic>
            <p:nvPicPr>
              <p:cNvPr id="14" name="Slika 7" descr="Slika, ki vsebuje besede besedilo, posnetek zaslona, pisava, risanka&#10;&#10;Vsebina, ustvarjena z UI, morda ni pravilna.">
                <a:extLst>
                  <a:ext uri="{FF2B5EF4-FFF2-40B4-BE49-F238E27FC236}">
                    <a16:creationId xmlns:a16="http://schemas.microsoft.com/office/drawing/2014/main" id="{385F20A1-C1C6-5F05-ABC7-C96A412CEA7B}"/>
                  </a:ext>
                </a:extLst>
              </p:cNvPr>
              <p:cNvPicPr>
                <a:picLocks noChangeAspect="1"/>
              </p:cNvPicPr>
              <p:nvPr/>
            </p:nvPicPr>
            <p:blipFill>
              <a:blip r:embed="rId6"/>
              <a:srcRect l="742" t="17928" r="1154" b="14338"/>
              <a:stretch/>
            </p:blipFill>
            <p:spPr>
              <a:xfrm>
                <a:off x="2385781" y="5169131"/>
                <a:ext cx="7934875" cy="1833106"/>
              </a:xfrm>
              <a:prstGeom prst="rect">
                <a:avLst/>
              </a:prstGeom>
            </p:spPr>
          </p:pic>
        </p:grpSp>
        <p:pic>
          <p:nvPicPr>
            <p:cNvPr id="16" name="Picture 15" descr="A black rectangular object with a white background&#10;&#10;AI-generated content may be incorrect.">
              <a:extLst>
                <a:ext uri="{FF2B5EF4-FFF2-40B4-BE49-F238E27FC236}">
                  <a16:creationId xmlns:a16="http://schemas.microsoft.com/office/drawing/2014/main" id="{589CC36F-6E4B-5AED-435E-6AD3AEC938C1}"/>
                </a:ext>
              </a:extLst>
            </p:cNvPr>
            <p:cNvPicPr>
              <a:picLocks noChangeAspect="1"/>
            </p:cNvPicPr>
            <p:nvPr/>
          </p:nvPicPr>
          <p:blipFill>
            <a:blip r:embed="rId7"/>
            <a:srcRect t="12375"/>
            <a:stretch/>
          </p:blipFill>
          <p:spPr>
            <a:xfrm>
              <a:off x="2643747" y="2144469"/>
              <a:ext cx="6093710" cy="663224"/>
            </a:xfrm>
            <a:prstGeom prst="rect">
              <a:avLst/>
            </a:prstGeom>
          </p:spPr>
        </p:pic>
      </p:grpSp>
      <p:sp>
        <p:nvSpPr>
          <p:cNvPr id="21" name="Oval 20">
            <a:extLst>
              <a:ext uri="{FF2B5EF4-FFF2-40B4-BE49-F238E27FC236}">
                <a16:creationId xmlns:a16="http://schemas.microsoft.com/office/drawing/2014/main" id="{18EBFBB5-92E1-1AD1-2610-4B669B625414}"/>
              </a:ext>
            </a:extLst>
          </p:cNvPr>
          <p:cNvSpPr/>
          <p:nvPr/>
        </p:nvSpPr>
        <p:spPr>
          <a:xfrm>
            <a:off x="2887286" y="4677724"/>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7ADD65E5-4308-4C25-0E90-BD0420D4256B}"/>
              </a:ext>
            </a:extLst>
          </p:cNvPr>
          <p:cNvSpPr/>
          <p:nvPr/>
        </p:nvSpPr>
        <p:spPr>
          <a:xfrm>
            <a:off x="2885402" y="4663177"/>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Clicca per </a:t>
            </a:r>
            <a:r>
              <a:rPr lang="en-IE" sz="2800" b="1" dirty="0">
                <a:solidFill>
                  <a:schemeClr val="bg1"/>
                </a:solidFill>
                <a:hlinkClick r:id="rId3">
                  <a:extLst>
                    <a:ext uri="{A12FA001-AC4F-418D-AE19-62706E023703}">
                      <ahyp:hlinkClr xmlns:ahyp="http://schemas.microsoft.com/office/drawing/2018/hyperlinkcolor" val="tx"/>
                    </a:ext>
                  </a:extLst>
                </a:hlinkClick>
              </a:rPr>
              <a:t>visitare</a:t>
            </a:r>
            <a:endParaRPr lang="en-IE" sz="2800" b="1" dirty="0">
              <a:solidFill>
                <a:schemeClr val="bg1"/>
              </a:solidFill>
            </a:endParaRPr>
          </a:p>
        </p:txBody>
      </p:sp>
    </p:spTree>
    <p:extLst>
      <p:ext uri="{BB962C8B-B14F-4D97-AF65-F5344CB8AC3E}">
        <p14:creationId xmlns:p14="http://schemas.microsoft.com/office/powerpoint/2010/main" val="1824923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882D3-343C-A86E-4427-353C756CA156}"/>
            </a:ext>
          </a:extLst>
        </p:cNvPr>
        <p:cNvGrpSpPr/>
        <p:nvPr/>
      </p:nvGrpSpPr>
      <p:grpSpPr>
        <a:xfrm>
          <a:off x="0" y="0"/>
          <a:ext cx="0" cy="0"/>
          <a:chOff x="0" y="0"/>
          <a:chExt cx="0" cy="0"/>
        </a:xfrm>
      </p:grpSpPr>
      <p:pic>
        <p:nvPicPr>
          <p:cNvPr id="16" name="Picture Placeholder 6" descr="A group of houses in the snow&#10;&#10;AI-generated content may be incorrect.">
            <a:extLst>
              <a:ext uri="{FF2B5EF4-FFF2-40B4-BE49-F238E27FC236}">
                <a16:creationId xmlns:a16="http://schemas.microsoft.com/office/drawing/2014/main" id="{93DFF992-C70F-8B8B-7DDF-367898BB0476}"/>
              </a:ext>
            </a:extLst>
          </p:cNvPr>
          <p:cNvPicPr>
            <a:picLocks noGrp="1" noChangeAspect="1"/>
          </p:cNvPicPr>
          <p:nvPr>
            <p:ph type="pic" sz="quarter" idx="19"/>
          </p:nvPr>
        </p:nvPicPr>
        <p:blipFill>
          <a:blip r:embed="rId2"/>
          <a:srcRect l="2900" r="2900"/>
          <a:stretch>
            <a:fillRect/>
          </a:stretch>
        </p:blipFill>
        <p:spPr/>
      </p:pic>
      <p:sp>
        <p:nvSpPr>
          <p:cNvPr id="6" name="Slide Number Placeholder 5">
            <a:extLst>
              <a:ext uri="{FF2B5EF4-FFF2-40B4-BE49-F238E27FC236}">
                <a16:creationId xmlns:a16="http://schemas.microsoft.com/office/drawing/2014/main" id="{29CAADF3-C22D-8B68-7235-D1AE5B5CFDE8}"/>
              </a:ext>
            </a:extLst>
          </p:cNvPr>
          <p:cNvSpPr>
            <a:spLocks noGrp="1"/>
          </p:cNvSpPr>
          <p:nvPr>
            <p:ph type="sldNum" sz="quarter" idx="4"/>
          </p:nvPr>
        </p:nvSpPr>
        <p:spPr>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a:t>
            </a:fld>
            <a:endParaRPr lang="fr-CA" sz="1200" dirty="0"/>
          </a:p>
        </p:txBody>
      </p:sp>
      <p:sp>
        <p:nvSpPr>
          <p:cNvPr id="4" name="Freeform 3">
            <a:extLst>
              <a:ext uri="{FF2B5EF4-FFF2-40B4-BE49-F238E27FC236}">
                <a16:creationId xmlns:a16="http://schemas.microsoft.com/office/drawing/2014/main" id="{D4292D93-8DE7-A40F-E533-247469C88E6B}"/>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9" name="Picture 8">
            <a:extLst>
              <a:ext uri="{FF2B5EF4-FFF2-40B4-BE49-F238E27FC236}">
                <a16:creationId xmlns:a16="http://schemas.microsoft.com/office/drawing/2014/main" id="{AB513A41-E00C-2C4B-6CE9-79C3E97C2E47}"/>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
        <p:nvSpPr>
          <p:cNvPr id="7" name="Text Placeholder 1">
            <a:extLst>
              <a:ext uri="{FF2B5EF4-FFF2-40B4-BE49-F238E27FC236}">
                <a16:creationId xmlns:a16="http://schemas.microsoft.com/office/drawing/2014/main" id="{51925EDA-7607-12FD-19C2-1D4F5146246C}"/>
              </a:ext>
            </a:extLst>
          </p:cNvPr>
          <p:cNvSpPr txBox="1">
            <a:spLocks/>
          </p:cNvSpPr>
          <p:nvPr/>
        </p:nvSpPr>
        <p:spPr>
          <a:xfrm>
            <a:off x="733931" y="2536482"/>
            <a:ext cx="5015940" cy="3066422"/>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700"/>
              </a:lnSpc>
            </a:pPr>
            <a:r>
              <a:rPr lang="en-GB" sz="2800" b="1" dirty="0"/>
              <a:t>Sezione 1 </a:t>
            </a:r>
          </a:p>
          <a:p>
            <a:pPr>
              <a:lnSpc>
                <a:spcPts val="2700"/>
              </a:lnSpc>
            </a:pPr>
            <a:r>
              <a:rPr lang="en-GB" sz="2800" dirty="0"/>
              <a:t>Strumenti e sistemi per operazioni efficienti</a:t>
            </a:r>
          </a:p>
          <a:p>
            <a:pPr>
              <a:lnSpc>
                <a:spcPts val="2700"/>
              </a:lnSpc>
            </a:pPr>
            <a:endParaRPr lang="en-GB" sz="2800" dirty="0"/>
          </a:p>
          <a:p>
            <a:pPr>
              <a:lnSpc>
                <a:spcPts val="2700"/>
              </a:lnSpc>
            </a:pPr>
            <a:r>
              <a:rPr lang="en-GB" sz="2800" b="1" dirty="0"/>
              <a:t>Sezione 3 </a:t>
            </a:r>
          </a:p>
          <a:p>
            <a:pPr>
              <a:lnSpc>
                <a:spcPts val="2700"/>
              </a:lnSpc>
            </a:pPr>
            <a:r>
              <a:rPr lang="en-GB" sz="2800" dirty="0"/>
              <a:t>Crescita intelligente: partnership, upselling e pianificazione a lungo termine</a:t>
            </a:r>
          </a:p>
          <a:p>
            <a:pPr>
              <a:lnSpc>
                <a:spcPts val="2700"/>
              </a:lnSpc>
            </a:pPr>
            <a:endParaRPr lang="en-GB" sz="2800" dirty="0"/>
          </a:p>
          <a:p>
            <a:pPr>
              <a:lnSpc>
                <a:spcPts val="2700"/>
              </a:lnSpc>
            </a:pPr>
            <a:endParaRPr lang="en-GB" sz="2800" dirty="0"/>
          </a:p>
        </p:txBody>
      </p:sp>
      <p:sp>
        <p:nvSpPr>
          <p:cNvPr id="8" name="Text Placeholder 2">
            <a:extLst>
              <a:ext uri="{FF2B5EF4-FFF2-40B4-BE49-F238E27FC236}">
                <a16:creationId xmlns:a16="http://schemas.microsoft.com/office/drawing/2014/main" id="{A5D5DBB3-652B-F536-3B28-C2CB9DFF7D1A}"/>
              </a:ext>
            </a:extLst>
          </p:cNvPr>
          <p:cNvSpPr txBox="1">
            <a:spLocks/>
          </p:cNvSpPr>
          <p:nvPr/>
        </p:nvSpPr>
        <p:spPr>
          <a:xfrm>
            <a:off x="733931" y="1095586"/>
            <a:ext cx="5362069" cy="58222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90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5000" b="1" dirty="0"/>
              <a:t>Modulo 5 </a:t>
            </a:r>
            <a:r>
              <a:rPr lang="en-IE" sz="5000" dirty="0"/>
              <a:t>(Parte 2)</a:t>
            </a:r>
          </a:p>
        </p:txBody>
      </p:sp>
      <p:sp>
        <p:nvSpPr>
          <p:cNvPr id="17" name="Text Placeholder 12">
            <a:extLst>
              <a:ext uri="{FF2B5EF4-FFF2-40B4-BE49-F238E27FC236}">
                <a16:creationId xmlns:a16="http://schemas.microsoft.com/office/drawing/2014/main" id="{690C76E3-29F3-1D98-1E42-B411DBD0EF2C}"/>
              </a:ext>
            </a:extLst>
          </p:cNvPr>
          <p:cNvSpPr txBox="1">
            <a:spLocks/>
          </p:cNvSpPr>
          <p:nvPr/>
        </p:nvSpPr>
        <p:spPr>
          <a:xfrm>
            <a:off x="9238279" y="1451578"/>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solidFill>
                  <a:schemeClr val="bg1"/>
                </a:solidFill>
              </a:rPr>
              <a:t>Crediti fotografici</a:t>
            </a:r>
          </a:p>
        </p:txBody>
      </p:sp>
    </p:spTree>
    <p:extLst>
      <p:ext uri="{BB962C8B-B14F-4D97-AF65-F5344CB8AC3E}">
        <p14:creationId xmlns:p14="http://schemas.microsoft.com/office/powerpoint/2010/main" val="1721721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74170-88A7-7F91-2C97-ADE41A7661D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8049F35-DFFE-2BD9-474E-93D134840701}"/>
              </a:ext>
            </a:extLst>
          </p:cNvPr>
          <p:cNvSpPr>
            <a:spLocks noGrp="1"/>
          </p:cNvSpPr>
          <p:nvPr>
            <p:ph type="body" sz="quarter" idx="4294967295"/>
          </p:nvPr>
        </p:nvSpPr>
        <p:spPr>
          <a:xfrm>
            <a:off x="937707" y="763768"/>
            <a:ext cx="9955083" cy="720752"/>
          </a:xfrm>
          <a:prstGeom prst="rect">
            <a:avLst/>
          </a:prstGeom>
        </p:spPr>
        <p:txBody>
          <a:bodyPr/>
          <a:lstStyle/>
          <a:p>
            <a:pPr marL="0" indent="0">
              <a:lnSpc>
                <a:spcPts val="3720"/>
              </a:lnSpc>
              <a:spcBef>
                <a:spcPts val="0"/>
              </a:spcBef>
              <a:buNone/>
            </a:pPr>
            <a:r>
              <a:rPr lang="en-US" sz="3200" b="1" dirty="0" err="1">
                <a:solidFill>
                  <a:srgbClr val="EC7C69"/>
                </a:solidFill>
              </a:rPr>
              <a:t>Esercizio</a:t>
            </a:r>
            <a:r>
              <a:rPr lang="en-US" sz="3200" b="1" dirty="0">
                <a:solidFill>
                  <a:srgbClr val="EC7C69"/>
                </a:solidFill>
              </a:rPr>
              <a:t> </a:t>
            </a:r>
            <a:r>
              <a:rPr lang="en-US" sz="3200" b="1" dirty="0" err="1">
                <a:solidFill>
                  <a:srgbClr val="EC7C69"/>
                </a:solidFill>
              </a:rPr>
              <a:t>pratico</a:t>
            </a:r>
            <a:endParaRPr lang="en-US" sz="3200" b="1" dirty="0">
              <a:solidFill>
                <a:srgbClr val="EC7C69"/>
              </a:solidFill>
            </a:endParaRPr>
          </a:p>
          <a:p>
            <a:pPr marL="0" indent="0">
              <a:lnSpc>
                <a:spcPts val="3720"/>
              </a:lnSpc>
              <a:spcBef>
                <a:spcPts val="0"/>
              </a:spcBef>
              <a:buNone/>
            </a:pPr>
            <a:r>
              <a:rPr lang="en-US" sz="3200" b="1" dirty="0" err="1">
                <a:solidFill>
                  <a:srgbClr val="459597"/>
                </a:solidFill>
              </a:rPr>
              <a:t>Sfida</a:t>
            </a:r>
            <a:r>
              <a:rPr lang="en-US" sz="3200" b="1" dirty="0">
                <a:solidFill>
                  <a:srgbClr val="459597"/>
                </a:solidFill>
              </a:rPr>
              <a:t> del check-in </a:t>
            </a:r>
            <a:r>
              <a:rPr lang="en-US" sz="3200" b="1" dirty="0" err="1">
                <a:solidFill>
                  <a:srgbClr val="459597"/>
                </a:solidFill>
              </a:rPr>
              <a:t>remoto</a:t>
            </a:r>
            <a:r>
              <a:rPr lang="en-US" sz="3200" b="1" dirty="0">
                <a:solidFill>
                  <a:srgbClr val="459597"/>
                </a:solidFill>
              </a:rPr>
              <a:t> all'Hillview Cottage</a:t>
            </a:r>
          </a:p>
          <a:p>
            <a:pPr marL="0" indent="0">
              <a:lnSpc>
                <a:spcPts val="3720"/>
              </a:lnSpc>
              <a:spcBef>
                <a:spcPts val="0"/>
              </a:spcBef>
              <a:buNone/>
            </a:pPr>
            <a:endParaRPr lang="en-US" sz="3200" b="1" dirty="0">
              <a:solidFill>
                <a:srgbClr val="EC7C69"/>
              </a:solidFill>
            </a:endParaRPr>
          </a:p>
        </p:txBody>
      </p:sp>
      <p:pic>
        <p:nvPicPr>
          <p:cNvPr id="10" name="Graphic 9" descr="Signature with solid fill">
            <a:extLst>
              <a:ext uri="{FF2B5EF4-FFF2-40B4-BE49-F238E27FC236}">
                <a16:creationId xmlns:a16="http://schemas.microsoft.com/office/drawing/2014/main" id="{D96C5844-D704-4C8C-AE5C-B73CDBEF27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E5CC89DD-4FB0-3063-F260-43E85F8A4A0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20</a:t>
            </a:fld>
            <a:endParaRPr lang="fr-CA" sz="1200" dirty="0">
              <a:solidFill>
                <a:schemeClr val="bg1"/>
              </a:solidFill>
            </a:endParaRPr>
          </a:p>
        </p:txBody>
      </p:sp>
      <p:sp>
        <p:nvSpPr>
          <p:cNvPr id="5" name="Text Placeholder 4">
            <a:extLst>
              <a:ext uri="{FF2B5EF4-FFF2-40B4-BE49-F238E27FC236}">
                <a16:creationId xmlns:a16="http://schemas.microsoft.com/office/drawing/2014/main" id="{8B685925-71ED-3438-D61C-05B623945FD3}"/>
              </a:ext>
            </a:extLst>
          </p:cNvPr>
          <p:cNvSpPr txBox="1">
            <a:spLocks/>
          </p:cNvSpPr>
          <p:nvPr/>
        </p:nvSpPr>
        <p:spPr>
          <a:xfrm>
            <a:off x="1035424" y="1879708"/>
            <a:ext cx="10038976" cy="3657600"/>
          </a:xfrm>
          <a:prstGeom prst="rect">
            <a:avLst/>
          </a:prstGeom>
        </p:spPr>
        <p:txBody>
          <a:bodyPr numCol="2" spcCol="288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000" b="1" dirty="0">
                <a:solidFill>
                  <a:srgbClr val="EC7C69"/>
                </a:solidFill>
              </a:rPr>
              <a:t>Contesto</a:t>
            </a:r>
          </a:p>
          <a:p>
            <a:pPr indent="0">
              <a:lnSpc>
                <a:spcPts val="2240"/>
              </a:lnSpc>
              <a:buClr>
                <a:srgbClr val="459597"/>
              </a:buClr>
            </a:pPr>
            <a:endParaRPr lang="en-GB" sz="2000" b="1" dirty="0">
              <a:solidFill>
                <a:srgbClr val="EC7C69"/>
              </a:solidFill>
            </a:endParaRPr>
          </a:p>
          <a:p>
            <a:pPr indent="0">
              <a:lnSpc>
                <a:spcPts val="2240"/>
              </a:lnSpc>
              <a:buClr>
                <a:srgbClr val="459597"/>
              </a:buClr>
            </a:pPr>
            <a:r>
              <a:rPr lang="en-GB" sz="2000" dirty="0">
                <a:solidFill>
                  <a:srgbClr val="414141"/>
                </a:solidFill>
              </a:rPr>
              <a:t>Tom ha recentemente ristrutturato una proprietà rurale chiamata Hillview Cottage e ha iniziato a pubblicarla occasionalmente su Airbnb. Poiché vive a 60 km di distanza, ha deciso di installare una serratura intelligente con un'app mobile per l'accesso remoto. Tuttavia, non ha predisposto alcun supporto locale o sistema di accesso di backup.</a:t>
            </a:r>
          </a:p>
          <a:p>
            <a:pPr indent="0">
              <a:lnSpc>
                <a:spcPts val="2240"/>
              </a:lnSpc>
              <a:buClr>
                <a:srgbClr val="459597"/>
              </a:buClr>
            </a:pPr>
            <a:endParaRPr lang="en-GB" sz="2000" dirty="0">
              <a:solidFill>
                <a:srgbClr val="414141"/>
              </a:solidFill>
            </a:endParaRPr>
          </a:p>
          <a:p>
            <a:pPr indent="0">
              <a:lnSpc>
                <a:spcPts val="2240"/>
              </a:lnSpc>
              <a:buClr>
                <a:srgbClr val="459597"/>
              </a:buClr>
            </a:pPr>
            <a:endParaRPr lang="en-GB" sz="2000" dirty="0">
              <a:solidFill>
                <a:srgbClr val="414141"/>
              </a:solidFill>
            </a:endParaRPr>
          </a:p>
          <a:p>
            <a:pPr indent="0">
              <a:lnSpc>
                <a:spcPts val="2240"/>
              </a:lnSpc>
              <a:buClr>
                <a:srgbClr val="459597"/>
              </a:buClr>
            </a:pPr>
            <a:endParaRPr lang="en-GB" sz="2000" dirty="0">
              <a:solidFill>
                <a:srgbClr val="414141"/>
              </a:solidFill>
            </a:endParaRPr>
          </a:p>
          <a:p>
            <a:pPr indent="0">
              <a:lnSpc>
                <a:spcPts val="2240"/>
              </a:lnSpc>
              <a:buClr>
                <a:srgbClr val="459597"/>
              </a:buClr>
            </a:pPr>
            <a:endParaRPr lang="en-GB" sz="2000" dirty="0">
              <a:solidFill>
                <a:srgbClr val="414141"/>
              </a:solidFill>
            </a:endParaRPr>
          </a:p>
          <a:p>
            <a:pPr indent="0">
              <a:lnSpc>
                <a:spcPts val="2240"/>
              </a:lnSpc>
              <a:buClr>
                <a:srgbClr val="459597"/>
              </a:buClr>
            </a:pPr>
            <a:endParaRPr lang="en-GB" sz="2000" dirty="0">
              <a:solidFill>
                <a:srgbClr val="414141"/>
              </a:solidFill>
            </a:endParaRPr>
          </a:p>
          <a:p>
            <a:pPr indent="0">
              <a:lnSpc>
                <a:spcPts val="2240"/>
              </a:lnSpc>
              <a:buClr>
                <a:srgbClr val="459597"/>
              </a:buClr>
            </a:pPr>
            <a:endParaRPr lang="en-GB" sz="2000" dirty="0">
              <a:solidFill>
                <a:srgbClr val="414141"/>
              </a:solidFill>
            </a:endParaRPr>
          </a:p>
          <a:p>
            <a:pPr indent="0">
              <a:lnSpc>
                <a:spcPts val="2240"/>
              </a:lnSpc>
              <a:buClr>
                <a:srgbClr val="459597"/>
              </a:buClr>
            </a:pPr>
            <a:endParaRPr lang="en-GB" sz="2000" dirty="0">
              <a:solidFill>
                <a:srgbClr val="414141"/>
              </a:solidFill>
            </a:endParaRPr>
          </a:p>
          <a:p>
            <a:pPr indent="0">
              <a:lnSpc>
                <a:spcPts val="2240"/>
              </a:lnSpc>
              <a:buClr>
                <a:srgbClr val="459597"/>
              </a:buClr>
            </a:pPr>
            <a:endParaRPr lang="en-GB" sz="2000" dirty="0">
              <a:solidFill>
                <a:srgbClr val="414141"/>
              </a:solidFill>
            </a:endParaRPr>
          </a:p>
          <a:p>
            <a:pPr indent="0">
              <a:lnSpc>
                <a:spcPts val="2240"/>
              </a:lnSpc>
              <a:buClr>
                <a:srgbClr val="459597"/>
              </a:buClr>
            </a:pPr>
            <a:r>
              <a:rPr lang="en-GB" sz="2000" b="1" dirty="0">
                <a:solidFill>
                  <a:srgbClr val="EC7C69"/>
                </a:solidFill>
              </a:rPr>
              <a:t>Incidente</a:t>
            </a:r>
          </a:p>
          <a:p>
            <a:pPr indent="0">
              <a:lnSpc>
                <a:spcPts val="2240"/>
              </a:lnSpc>
              <a:buClr>
                <a:srgbClr val="459597"/>
              </a:buClr>
            </a:pPr>
            <a:endParaRPr lang="en-GB" sz="2000" b="1" dirty="0">
              <a:solidFill>
                <a:srgbClr val="EC7C69"/>
              </a:solidFill>
            </a:endParaRPr>
          </a:p>
          <a:p>
            <a:pPr indent="0">
              <a:lnSpc>
                <a:spcPts val="2240"/>
              </a:lnSpc>
              <a:buClr>
                <a:srgbClr val="459597"/>
              </a:buClr>
            </a:pPr>
            <a:r>
              <a:rPr lang="en-GB" sz="2000" dirty="0">
                <a:solidFill>
                  <a:srgbClr val="414141"/>
                </a:solidFill>
              </a:rPr>
              <a:t>Una coppia proveniente dalla Germania è arrivata a tarda notte. Il codice della serratura intelligente impostato da Tom non funzionava a causa di un recente aggiornamento del software. Purtroppo, Tom era irraggiungibile: si trovava in campeggio in una zona remota senza segnale telefonico. Gli ospiti hanno dovuto dormire in auto e la mattina seguente </a:t>
            </a:r>
            <a:r>
              <a:rPr lang="en-GB" sz="2000" dirty="0" err="1">
                <a:solidFill>
                  <a:srgbClr val="414141"/>
                </a:solidFill>
              </a:rPr>
              <a:t>hanno cancellato </a:t>
            </a:r>
            <a:r>
              <a:rPr lang="en-GB" sz="2000" dirty="0">
                <a:solidFill>
                  <a:srgbClr val="414141"/>
                </a:solidFill>
              </a:rPr>
              <a:t>il resto del soggiorno. Hanno lasciato una recensione negativa, che ha influito in modo significativo sulla valutazione complessiva del cottage.</a:t>
            </a:r>
          </a:p>
          <a:p>
            <a:pPr indent="0">
              <a:lnSpc>
                <a:spcPts val="2240"/>
              </a:lnSpc>
              <a:buClr>
                <a:srgbClr val="459597"/>
              </a:buClr>
            </a:pPr>
            <a:endParaRPr lang="en-GB" sz="2000" dirty="0">
              <a:solidFill>
                <a:srgbClr val="414141"/>
              </a:solidFill>
            </a:endParaRPr>
          </a:p>
          <a:p>
            <a:pPr indent="0">
              <a:lnSpc>
                <a:spcPts val="2240"/>
              </a:lnSpc>
              <a:buClr>
                <a:srgbClr val="459597"/>
              </a:buClr>
            </a:pPr>
            <a:endParaRPr lang="en-GB" sz="2000" dirty="0">
              <a:solidFill>
                <a:srgbClr val="414141"/>
              </a:solidFill>
            </a:endParaRPr>
          </a:p>
          <a:p>
            <a:pPr indent="0">
              <a:lnSpc>
                <a:spcPts val="2240"/>
              </a:lnSpc>
              <a:buClr>
                <a:srgbClr val="459597"/>
              </a:buClr>
            </a:pPr>
            <a:endParaRPr lang="en-GB" sz="2000" dirty="0">
              <a:solidFill>
                <a:srgbClr val="414141"/>
              </a:solidFill>
            </a:endParaRPr>
          </a:p>
          <a:p>
            <a:pPr indent="0">
              <a:lnSpc>
                <a:spcPts val="2240"/>
              </a:lnSpc>
              <a:buClr>
                <a:srgbClr val="459597"/>
              </a:buClr>
            </a:pPr>
            <a:endParaRPr lang="en-GB" sz="2000" dirty="0">
              <a:solidFill>
                <a:srgbClr val="414141"/>
              </a:solidFill>
            </a:endParaRPr>
          </a:p>
          <a:p>
            <a:pPr indent="0">
              <a:lnSpc>
                <a:spcPts val="2240"/>
              </a:lnSpc>
            </a:pPr>
            <a:endParaRPr lang="en-US" sz="2000" dirty="0">
              <a:solidFill>
                <a:srgbClr val="414141"/>
              </a:solidFill>
            </a:endParaRPr>
          </a:p>
        </p:txBody>
      </p:sp>
    </p:spTree>
    <p:extLst>
      <p:ext uri="{BB962C8B-B14F-4D97-AF65-F5344CB8AC3E}">
        <p14:creationId xmlns:p14="http://schemas.microsoft.com/office/powerpoint/2010/main" val="3277543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9B9C5-61CD-409B-6ABA-2DD17BDC613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62D5C1C-3A7A-1AFE-BD35-2FAF79FE3735}"/>
              </a:ext>
            </a:extLst>
          </p:cNvPr>
          <p:cNvSpPr>
            <a:spLocks noGrp="1"/>
          </p:cNvSpPr>
          <p:nvPr>
            <p:ph type="body" sz="quarter" idx="4294967295"/>
          </p:nvPr>
        </p:nvSpPr>
        <p:spPr>
          <a:xfrm>
            <a:off x="937707" y="763768"/>
            <a:ext cx="7742997" cy="720752"/>
          </a:xfrm>
          <a:prstGeom prst="rect">
            <a:avLst/>
          </a:prstGeom>
        </p:spPr>
        <p:txBody>
          <a:bodyPr/>
          <a:lstStyle/>
          <a:p>
            <a:pPr marL="0" indent="0">
              <a:lnSpc>
                <a:spcPts val="3720"/>
              </a:lnSpc>
              <a:spcBef>
                <a:spcPts val="0"/>
              </a:spcBef>
              <a:buNone/>
            </a:pPr>
            <a:r>
              <a:rPr lang="en-US" sz="3600" b="1" dirty="0">
                <a:solidFill>
                  <a:srgbClr val="EC7C69"/>
                </a:solidFill>
              </a:rPr>
              <a:t>Esercizio pratico: </a:t>
            </a:r>
            <a:r>
              <a:rPr lang="en-US" sz="3600" b="1" dirty="0">
                <a:solidFill>
                  <a:srgbClr val="459597"/>
                </a:solidFill>
              </a:rPr>
              <a:t>sfida del check-in remoto all'Hillview Cottage</a:t>
            </a:r>
          </a:p>
          <a:p>
            <a:pPr marL="0" indent="0">
              <a:lnSpc>
                <a:spcPts val="3720"/>
              </a:lnSpc>
              <a:spcBef>
                <a:spcPts val="0"/>
              </a:spcBef>
              <a:buNone/>
            </a:pPr>
            <a:endParaRPr lang="en-US" sz="3600" b="1" dirty="0">
              <a:solidFill>
                <a:srgbClr val="EC7C69"/>
              </a:solidFill>
            </a:endParaRPr>
          </a:p>
        </p:txBody>
      </p:sp>
      <p:pic>
        <p:nvPicPr>
          <p:cNvPr id="10" name="Graphic 9" descr="Signature with solid fill">
            <a:extLst>
              <a:ext uri="{FF2B5EF4-FFF2-40B4-BE49-F238E27FC236}">
                <a16:creationId xmlns:a16="http://schemas.microsoft.com/office/drawing/2014/main" id="{2F44103A-115C-3AF3-8F22-A63BD047AF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002C47E7-A5ED-F111-C956-298E8C70602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21</a:t>
            </a:fld>
            <a:endParaRPr lang="fr-CA" sz="1200" dirty="0">
              <a:solidFill>
                <a:schemeClr val="bg1"/>
              </a:solidFill>
            </a:endParaRPr>
          </a:p>
        </p:txBody>
      </p:sp>
      <p:sp>
        <p:nvSpPr>
          <p:cNvPr id="5" name="Text Placeholder 4">
            <a:extLst>
              <a:ext uri="{FF2B5EF4-FFF2-40B4-BE49-F238E27FC236}">
                <a16:creationId xmlns:a16="http://schemas.microsoft.com/office/drawing/2014/main" id="{F06F02DB-AA11-BC97-BADD-30163755D4E3}"/>
              </a:ext>
            </a:extLst>
          </p:cNvPr>
          <p:cNvSpPr txBox="1">
            <a:spLocks/>
          </p:cNvSpPr>
          <p:nvPr/>
        </p:nvSpPr>
        <p:spPr>
          <a:xfrm>
            <a:off x="1035424" y="2436632"/>
            <a:ext cx="10038976" cy="3657600"/>
          </a:xfrm>
          <a:prstGeom prst="rect">
            <a:avLst/>
          </a:prstGeom>
        </p:spPr>
        <p:txBody>
          <a:bodyPr numCol="1" spcCol="288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b="1" dirty="0">
                <a:solidFill>
                  <a:srgbClr val="EC7C69"/>
                </a:solidFill>
              </a:rPr>
              <a:t>Domande di discussione e riflessione</a:t>
            </a:r>
          </a:p>
          <a:p>
            <a:pPr indent="0">
              <a:lnSpc>
                <a:spcPts val="2240"/>
              </a:lnSpc>
              <a:buClr>
                <a:srgbClr val="459597"/>
              </a:buClr>
            </a:pPr>
            <a:endParaRPr lang="en-GB" b="1" dirty="0">
              <a:solidFill>
                <a:srgbClr val="EC7C69"/>
              </a:solidFill>
            </a:endParaRPr>
          </a:p>
          <a:p>
            <a:pPr marL="457200" indent="-457200">
              <a:lnSpc>
                <a:spcPts val="2240"/>
              </a:lnSpc>
              <a:buClr>
                <a:srgbClr val="459597"/>
              </a:buClr>
              <a:buFont typeface="+mj-lt"/>
              <a:buAutoNum type="arabicPeriod"/>
            </a:pPr>
            <a:r>
              <a:rPr lang="en-GB" sz="2200" dirty="0">
                <a:solidFill>
                  <a:srgbClr val="414141"/>
                </a:solidFill>
              </a:rPr>
              <a:t>Cosa è andato storto in questa situazione?</a:t>
            </a:r>
          </a:p>
          <a:p>
            <a:pPr marL="457200" indent="-457200">
              <a:lnSpc>
                <a:spcPts val="2240"/>
              </a:lnSpc>
              <a:buClr>
                <a:srgbClr val="459597"/>
              </a:buClr>
              <a:buFont typeface="+mj-lt"/>
              <a:buAutoNum type="arabicPeriod"/>
            </a:pPr>
            <a:r>
              <a:rPr lang="en-GB" sz="2200" dirty="0">
                <a:solidFill>
                  <a:srgbClr val="414141"/>
                </a:solidFill>
              </a:rPr>
              <a:t>Cosa avrebbe potuto fare Tom per evitare questo problema?</a:t>
            </a:r>
          </a:p>
          <a:p>
            <a:pPr marL="457200" indent="-457200">
              <a:lnSpc>
                <a:spcPts val="2240"/>
              </a:lnSpc>
              <a:buClr>
                <a:srgbClr val="459597"/>
              </a:buClr>
              <a:buFont typeface="+mj-lt"/>
              <a:buAutoNum type="arabicPeriod"/>
            </a:pPr>
            <a:r>
              <a:rPr lang="en-GB" sz="2200" dirty="0">
                <a:solidFill>
                  <a:srgbClr val="414141"/>
                </a:solidFill>
              </a:rPr>
              <a:t>Come avrebbe potuto coinvolgere l'assistenza locale senza aumentare troppo i costi?</a:t>
            </a:r>
          </a:p>
          <a:p>
            <a:pPr marL="457200" indent="-457200">
              <a:lnSpc>
                <a:spcPts val="2240"/>
              </a:lnSpc>
              <a:buClr>
                <a:srgbClr val="459597"/>
              </a:buClr>
              <a:buFont typeface="+mj-lt"/>
              <a:buAutoNum type="arabicPeriod"/>
            </a:pPr>
            <a:r>
              <a:rPr lang="en-GB" sz="2200" dirty="0">
                <a:solidFill>
                  <a:srgbClr val="414141"/>
                </a:solidFill>
              </a:rPr>
              <a:t>Come può un host testare le tecnologie intelligenti prima dell'arrivo degli ospiti?</a:t>
            </a:r>
          </a:p>
          <a:p>
            <a:pPr marL="457200" indent="-457200">
              <a:lnSpc>
                <a:spcPts val="2240"/>
              </a:lnSpc>
              <a:buClr>
                <a:srgbClr val="459597"/>
              </a:buClr>
              <a:buFont typeface="+mj-lt"/>
              <a:buAutoNum type="arabicPeriod"/>
            </a:pPr>
            <a:r>
              <a:rPr lang="en-GB" sz="2200" dirty="0">
                <a:solidFill>
                  <a:srgbClr val="414141"/>
                </a:solidFill>
              </a:rPr>
              <a:t>In questo caso, una cassetta di sicurezza per le chiavi sarebbe stata una soluzione più affidabile rispetto a una serratura intelligente?</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pPr>
            <a:endParaRPr lang="en-US" sz="2200" dirty="0">
              <a:solidFill>
                <a:srgbClr val="414141"/>
              </a:solidFill>
            </a:endParaRPr>
          </a:p>
        </p:txBody>
      </p:sp>
    </p:spTree>
    <p:extLst>
      <p:ext uri="{BB962C8B-B14F-4D97-AF65-F5344CB8AC3E}">
        <p14:creationId xmlns:p14="http://schemas.microsoft.com/office/powerpoint/2010/main" val="2763009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D384B-3F57-D4FE-10CC-B9C1A61DCEAD}"/>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B8CE335E-E827-7CFB-521D-88F6B960DF12}"/>
              </a:ext>
            </a:extLst>
          </p:cNvPr>
          <p:cNvSpPr txBox="1">
            <a:spLocks/>
          </p:cNvSpPr>
          <p:nvPr/>
        </p:nvSpPr>
        <p:spPr>
          <a:xfrm>
            <a:off x="629645" y="30777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Gestire la tua proprietà quando non ci sei</a:t>
            </a:r>
          </a:p>
        </p:txBody>
      </p:sp>
      <p:cxnSp>
        <p:nvCxnSpPr>
          <p:cNvPr id="10" name="Straight Connector 9">
            <a:extLst>
              <a:ext uri="{FF2B5EF4-FFF2-40B4-BE49-F238E27FC236}">
                <a16:creationId xmlns:a16="http://schemas.microsoft.com/office/drawing/2014/main" id="{87D38BEB-47C2-97E9-368D-5BC89C1C4BA4}"/>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BBC82E8E-2B4B-2615-54CA-B92EE3732F6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22</a:t>
            </a:fld>
            <a:endParaRPr lang="fr-CA" sz="1200" dirty="0"/>
          </a:p>
        </p:txBody>
      </p:sp>
      <p:sp>
        <p:nvSpPr>
          <p:cNvPr id="4" name="Text Placeholder 5">
            <a:extLst>
              <a:ext uri="{FF2B5EF4-FFF2-40B4-BE49-F238E27FC236}">
                <a16:creationId xmlns:a16="http://schemas.microsoft.com/office/drawing/2014/main" id="{42AE32FD-F041-DCAD-5C7D-40C05E15F5A8}"/>
              </a:ext>
            </a:extLst>
          </p:cNvPr>
          <p:cNvSpPr txBox="1">
            <a:spLocks/>
          </p:cNvSpPr>
          <p:nvPr/>
        </p:nvSpPr>
        <p:spPr>
          <a:xfrm>
            <a:off x="629645" y="1321444"/>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Cosa fare:</a:t>
            </a:r>
          </a:p>
        </p:txBody>
      </p:sp>
      <p:sp>
        <p:nvSpPr>
          <p:cNvPr id="5" name="Text Placeholder 4">
            <a:extLst>
              <a:ext uri="{FF2B5EF4-FFF2-40B4-BE49-F238E27FC236}">
                <a16:creationId xmlns:a16="http://schemas.microsoft.com/office/drawing/2014/main" id="{F02627B2-EF0B-32AB-7E6E-B426A5818B54}"/>
              </a:ext>
            </a:extLst>
          </p:cNvPr>
          <p:cNvSpPr txBox="1">
            <a:spLocks/>
          </p:cNvSpPr>
          <p:nvPr/>
        </p:nvSpPr>
        <p:spPr>
          <a:xfrm>
            <a:off x="629645" y="1961808"/>
            <a:ext cx="6203058"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dirty="0">
                <a:solidFill>
                  <a:srgbClr val="414141"/>
                </a:solidFill>
              </a:rPr>
              <a:t>Sviluppare gli </a:t>
            </a:r>
            <a:r>
              <a:rPr lang="en-GB" sz="2200" b="1" dirty="0">
                <a:solidFill>
                  <a:srgbClr val="EC7C69"/>
                </a:solidFill>
              </a:rPr>
              <a:t>standard di manutenzione </a:t>
            </a:r>
            <a:r>
              <a:rPr lang="en-GB" sz="2200" dirty="0">
                <a:solidFill>
                  <a:srgbClr val="414141"/>
                </a:solidFill>
              </a:rPr>
              <a:t>necessari per raggiungere il livello di prestazioni richiesto</a:t>
            </a:r>
          </a:p>
          <a:p>
            <a:pPr marL="342900" indent="-342900">
              <a:lnSpc>
                <a:spcPts val="2240"/>
              </a:lnSpc>
              <a:buClr>
                <a:srgbClr val="459597"/>
              </a:buClr>
              <a:buFont typeface="Arial" panose="020B0604020202020204" pitchFamily="34" charset="0"/>
              <a:buChar char="•"/>
            </a:pPr>
            <a:r>
              <a:rPr lang="en-GB" sz="2200" dirty="0">
                <a:solidFill>
                  <a:srgbClr val="414141"/>
                </a:solidFill>
              </a:rPr>
              <a:t>Preparare gli standard per </a:t>
            </a:r>
            <a:r>
              <a:rPr lang="en-GB" sz="2200" b="1" dirty="0">
                <a:solidFill>
                  <a:srgbClr val="EC7C69"/>
                </a:solidFill>
              </a:rPr>
              <a:t>Assumere un addetto alle pulizie o un custode della proprietà </a:t>
            </a:r>
            <a:r>
              <a:rPr lang="en-GB" sz="2200" dirty="0">
                <a:solidFill>
                  <a:srgbClr val="414141"/>
                </a:solidFill>
              </a:rPr>
              <a:t>e fornire loro una lista di controllo da seguire.</a:t>
            </a:r>
          </a:p>
          <a:p>
            <a:pPr marL="342900" indent="-342900">
              <a:lnSpc>
                <a:spcPts val="2240"/>
              </a:lnSpc>
              <a:buClr>
                <a:srgbClr val="459597"/>
              </a:buClr>
              <a:buFont typeface="Arial" panose="020B0604020202020204" pitchFamily="34" charset="0"/>
              <a:buChar char="•"/>
            </a:pPr>
            <a:r>
              <a:rPr lang="en-GB" sz="2200" dirty="0">
                <a:solidFill>
                  <a:srgbClr val="414141"/>
                </a:solidFill>
              </a:rPr>
              <a:t>Utilizza Google Docs o app </a:t>
            </a:r>
            <a:r>
              <a:rPr lang="en-GB" sz="2200" b="1" dirty="0">
                <a:solidFill>
                  <a:srgbClr val="EC7C69"/>
                </a:solidFill>
              </a:rPr>
              <a:t>come </a:t>
            </a:r>
            <a:r>
              <a:rPr lang="en-GB" sz="2200" b="1" dirty="0" err="1">
                <a:solidFill>
                  <a:srgbClr val="EC7C69"/>
                </a:solidFill>
              </a:rPr>
              <a:t>TurnoverBnB </a:t>
            </a:r>
            <a:r>
              <a:rPr lang="en-GB" sz="2200" b="1" dirty="0">
                <a:solidFill>
                  <a:srgbClr val="EC7C69"/>
                </a:solidFill>
              </a:rPr>
              <a:t>o Properly </a:t>
            </a:r>
            <a:r>
              <a:rPr lang="en-GB" sz="2200" dirty="0">
                <a:solidFill>
                  <a:srgbClr val="414141"/>
                </a:solidFill>
              </a:rPr>
              <a:t>per gestire le pulizie e i passaggi di consegne.</a:t>
            </a:r>
          </a:p>
          <a:p>
            <a:pPr marL="342900" indent="-342900">
              <a:lnSpc>
                <a:spcPts val="2240"/>
              </a:lnSpc>
              <a:buClr>
                <a:srgbClr val="459597"/>
              </a:buClr>
              <a:buFont typeface="Arial" panose="020B0604020202020204" pitchFamily="34" charset="0"/>
              <a:buChar char="•"/>
            </a:pPr>
            <a:r>
              <a:rPr lang="en-GB" sz="2200" b="1" dirty="0">
                <a:solidFill>
                  <a:srgbClr val="414141"/>
                </a:solidFill>
              </a:rPr>
              <a:t>Creare un gruppo WhatsApp </a:t>
            </a:r>
            <a:r>
              <a:rPr lang="en-GB" sz="2200" dirty="0">
                <a:solidFill>
                  <a:srgbClr val="414141"/>
                </a:solidFill>
              </a:rPr>
              <a:t>o un canale Signal con il proprio assistente locale per aggiornamenti rapidi.</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7" name="Freeform 16">
            <a:extLst>
              <a:ext uri="{FF2B5EF4-FFF2-40B4-BE49-F238E27FC236}">
                <a16:creationId xmlns:a16="http://schemas.microsoft.com/office/drawing/2014/main" id="{01462E12-639E-7653-3337-F640BF36E649}"/>
              </a:ext>
            </a:extLst>
          </p:cNvPr>
          <p:cNvSpPr/>
          <p:nvPr/>
        </p:nvSpPr>
        <p:spPr>
          <a:xfrm rot="10800000">
            <a:off x="7535017" y="1321443"/>
            <a:ext cx="4656982" cy="3878463"/>
          </a:xfrm>
          <a:custGeom>
            <a:avLst/>
            <a:gdLst>
              <a:gd name="connsiteX0" fmla="*/ 4226014 w 4594159"/>
              <a:gd name="connsiteY0" fmla="*/ 3878463 h 3878463"/>
              <a:gd name="connsiteX1" fmla="*/ 3814577 w 4594159"/>
              <a:gd name="connsiteY1" fmla="*/ 3878463 h 3878463"/>
              <a:gd name="connsiteX2" fmla="*/ 3708843 w 4594159"/>
              <a:gd name="connsiteY2" fmla="*/ 3878463 h 3878463"/>
              <a:gd name="connsiteX3" fmla="*/ 3543541 w 4594159"/>
              <a:gd name="connsiteY3" fmla="*/ 3878463 h 3878463"/>
              <a:gd name="connsiteX4" fmla="*/ 3297407 w 4594159"/>
              <a:gd name="connsiteY4" fmla="*/ 3878463 h 3878463"/>
              <a:gd name="connsiteX5" fmla="*/ 3132104 w 4594159"/>
              <a:gd name="connsiteY5" fmla="*/ 3878463 h 3878463"/>
              <a:gd name="connsiteX6" fmla="*/ 3026371 w 4594159"/>
              <a:gd name="connsiteY6" fmla="*/ 3878463 h 3878463"/>
              <a:gd name="connsiteX7" fmla="*/ 2614934 w 4594159"/>
              <a:gd name="connsiteY7" fmla="*/ 3878463 h 3878463"/>
              <a:gd name="connsiteX8" fmla="*/ 2221967 w 4594159"/>
              <a:gd name="connsiteY8" fmla="*/ 3878463 h 3878463"/>
              <a:gd name="connsiteX9" fmla="*/ 2221965 w 4594159"/>
              <a:gd name="connsiteY9" fmla="*/ 3878463 h 3878463"/>
              <a:gd name="connsiteX10" fmla="*/ 2013626 w 4594159"/>
              <a:gd name="connsiteY10" fmla="*/ 3878463 h 3878463"/>
              <a:gd name="connsiteX11" fmla="*/ 1810531 w 4594159"/>
              <a:gd name="connsiteY11" fmla="*/ 3878463 h 3878463"/>
              <a:gd name="connsiteX12" fmla="*/ 1810527 w 4594159"/>
              <a:gd name="connsiteY12" fmla="*/ 3878463 h 3878463"/>
              <a:gd name="connsiteX13" fmla="*/ 1704798 w 4594159"/>
              <a:gd name="connsiteY13" fmla="*/ 3878463 h 3878463"/>
              <a:gd name="connsiteX14" fmla="*/ 1704796 w 4594159"/>
              <a:gd name="connsiteY14" fmla="*/ 3878463 h 3878463"/>
              <a:gd name="connsiteX15" fmla="*/ 1602189 w 4594159"/>
              <a:gd name="connsiteY15" fmla="*/ 3878463 h 3878463"/>
              <a:gd name="connsiteX16" fmla="*/ 1539495 w 4594159"/>
              <a:gd name="connsiteY16" fmla="*/ 3878463 h 3878463"/>
              <a:gd name="connsiteX17" fmla="*/ 1539492 w 4594159"/>
              <a:gd name="connsiteY17" fmla="*/ 3878463 h 3878463"/>
              <a:gd name="connsiteX18" fmla="*/ 1496455 w 4594159"/>
              <a:gd name="connsiteY18" fmla="*/ 3878463 h 3878463"/>
              <a:gd name="connsiteX19" fmla="*/ 1331153 w 4594159"/>
              <a:gd name="connsiteY19" fmla="*/ 3878463 h 3878463"/>
              <a:gd name="connsiteX20" fmla="*/ 1293361 w 4594159"/>
              <a:gd name="connsiteY20" fmla="*/ 3878463 h 3878463"/>
              <a:gd name="connsiteX21" fmla="*/ 1293359 w 4594159"/>
              <a:gd name="connsiteY21" fmla="*/ 3878463 h 3878463"/>
              <a:gd name="connsiteX22" fmla="*/ 1128058 w 4594159"/>
              <a:gd name="connsiteY22" fmla="*/ 3878463 h 3878463"/>
              <a:gd name="connsiteX23" fmla="*/ 1128056 w 4594159"/>
              <a:gd name="connsiteY23" fmla="*/ 3878463 h 3878463"/>
              <a:gd name="connsiteX24" fmla="*/ 1085019 w 4594159"/>
              <a:gd name="connsiteY24" fmla="*/ 3878463 h 3878463"/>
              <a:gd name="connsiteX25" fmla="*/ 1022326 w 4594159"/>
              <a:gd name="connsiteY25" fmla="*/ 3878463 h 3878463"/>
              <a:gd name="connsiteX26" fmla="*/ 1022323 w 4594159"/>
              <a:gd name="connsiteY26" fmla="*/ 3878463 h 3878463"/>
              <a:gd name="connsiteX27" fmla="*/ 919716 w 4594159"/>
              <a:gd name="connsiteY27" fmla="*/ 3878463 h 3878463"/>
              <a:gd name="connsiteX28" fmla="*/ 813983 w 4594159"/>
              <a:gd name="connsiteY28" fmla="*/ 3878463 h 3878463"/>
              <a:gd name="connsiteX29" fmla="*/ 812672 w 4594159"/>
              <a:gd name="connsiteY29" fmla="*/ 3878463 h 3878463"/>
              <a:gd name="connsiteX30" fmla="*/ 610889 w 4594159"/>
              <a:gd name="connsiteY30" fmla="*/ 3878463 h 3878463"/>
              <a:gd name="connsiteX31" fmla="*/ 610887 w 4594159"/>
              <a:gd name="connsiteY31" fmla="*/ 3878463 h 3878463"/>
              <a:gd name="connsiteX32" fmla="*/ 566822 w 4594159"/>
              <a:gd name="connsiteY32" fmla="*/ 3878463 h 3878463"/>
              <a:gd name="connsiteX33" fmla="*/ 402546 w 4594159"/>
              <a:gd name="connsiteY33" fmla="*/ 3878463 h 3878463"/>
              <a:gd name="connsiteX34" fmla="*/ 9579 w 4594159"/>
              <a:gd name="connsiteY34" fmla="*/ 3878463 h 3878463"/>
              <a:gd name="connsiteX35" fmla="*/ 9577 w 4594159"/>
              <a:gd name="connsiteY35" fmla="*/ 3878463 h 3878463"/>
              <a:gd name="connsiteX36" fmla="*/ 0 w 4594159"/>
              <a:gd name="connsiteY36" fmla="*/ 3878463 h 3878463"/>
              <a:gd name="connsiteX37" fmla="*/ 0 w 4594159"/>
              <a:gd name="connsiteY37" fmla="*/ 3423700 h 3878463"/>
              <a:gd name="connsiteX38" fmla="*/ 0 w 4594159"/>
              <a:gd name="connsiteY38" fmla="*/ 3330792 h 3878463"/>
              <a:gd name="connsiteX39" fmla="*/ 0 w 4594159"/>
              <a:gd name="connsiteY39" fmla="*/ 2720024 h 3878463"/>
              <a:gd name="connsiteX40" fmla="*/ 0 w 4594159"/>
              <a:gd name="connsiteY40" fmla="*/ 318993 h 3878463"/>
              <a:gd name="connsiteX41" fmla="*/ 0 w 4594159"/>
              <a:gd name="connsiteY41" fmla="*/ 0 h 3878463"/>
              <a:gd name="connsiteX42" fmla="*/ 377721 w 4594159"/>
              <a:gd name="connsiteY42" fmla="*/ 0 h 3878463"/>
              <a:gd name="connsiteX43" fmla="*/ 377721 w 4594159"/>
              <a:gd name="connsiteY43" fmla="*/ 1 h 3878463"/>
              <a:gd name="connsiteX44" fmla="*/ 566823 w 4594159"/>
              <a:gd name="connsiteY44" fmla="*/ 1 h 3878463"/>
              <a:gd name="connsiteX45" fmla="*/ 566823 w 4594159"/>
              <a:gd name="connsiteY45" fmla="*/ 0 h 3878463"/>
              <a:gd name="connsiteX46" fmla="*/ 812672 w 4594159"/>
              <a:gd name="connsiteY46" fmla="*/ 0 h 3878463"/>
              <a:gd name="connsiteX47" fmla="*/ 979031 w 4594159"/>
              <a:gd name="connsiteY47" fmla="*/ 0 h 3878463"/>
              <a:gd name="connsiteX48" fmla="*/ 1390467 w 4594159"/>
              <a:gd name="connsiteY48" fmla="*/ 0 h 3878463"/>
              <a:gd name="connsiteX49" fmla="*/ 1496200 w 4594159"/>
              <a:gd name="connsiteY49" fmla="*/ 0 h 3878463"/>
              <a:gd name="connsiteX50" fmla="*/ 1661503 w 4594159"/>
              <a:gd name="connsiteY50" fmla="*/ 0 h 3878463"/>
              <a:gd name="connsiteX51" fmla="*/ 1907637 w 4594159"/>
              <a:gd name="connsiteY51" fmla="*/ 0 h 3878463"/>
              <a:gd name="connsiteX52" fmla="*/ 2072940 w 4594159"/>
              <a:gd name="connsiteY52" fmla="*/ 0 h 3878463"/>
              <a:gd name="connsiteX53" fmla="*/ 2178672 w 4594159"/>
              <a:gd name="connsiteY53" fmla="*/ 0 h 3878463"/>
              <a:gd name="connsiteX54" fmla="*/ 2590109 w 4594159"/>
              <a:gd name="connsiteY54" fmla="*/ 0 h 3878463"/>
              <a:gd name="connsiteX55" fmla="*/ 2590109 w 4594159"/>
              <a:gd name="connsiteY55" fmla="*/ 1 h 3878463"/>
              <a:gd name="connsiteX56" fmla="*/ 2983080 w 4594159"/>
              <a:gd name="connsiteY56" fmla="*/ 1 h 3878463"/>
              <a:gd name="connsiteX57" fmla="*/ 3394517 w 4594159"/>
              <a:gd name="connsiteY57" fmla="*/ 1 h 3878463"/>
              <a:gd name="connsiteX58" fmla="*/ 3500249 w 4594159"/>
              <a:gd name="connsiteY58" fmla="*/ 1 h 3878463"/>
              <a:gd name="connsiteX59" fmla="*/ 3665553 w 4594159"/>
              <a:gd name="connsiteY59" fmla="*/ 1 h 3878463"/>
              <a:gd name="connsiteX60" fmla="*/ 3911686 w 4594159"/>
              <a:gd name="connsiteY60" fmla="*/ 1 h 3878463"/>
              <a:gd name="connsiteX61" fmla="*/ 4076990 w 4594159"/>
              <a:gd name="connsiteY61" fmla="*/ 1 h 3878463"/>
              <a:gd name="connsiteX62" fmla="*/ 4182722 w 4594159"/>
              <a:gd name="connsiteY62" fmla="*/ 1 h 3878463"/>
              <a:gd name="connsiteX63" fmla="*/ 4594159 w 4594159"/>
              <a:gd name="connsiteY63" fmla="*/ 1 h 3878463"/>
              <a:gd name="connsiteX64" fmla="*/ 4594159 w 4594159"/>
              <a:gd name="connsiteY64" fmla="*/ 431818 h 3878463"/>
              <a:gd name="connsiteX65" fmla="*/ 4594159 w 4594159"/>
              <a:gd name="connsiteY65" fmla="*/ 497503 h 3878463"/>
              <a:gd name="connsiteX66" fmla="*/ 4594159 w 4594159"/>
              <a:gd name="connsiteY66" fmla="*/ 929320 h 3878463"/>
              <a:gd name="connsiteX67" fmla="*/ 4594159 w 4594159"/>
              <a:gd name="connsiteY67" fmla="*/ 2626862 h 3878463"/>
              <a:gd name="connsiteX68" fmla="*/ 4594159 w 4594159"/>
              <a:gd name="connsiteY68" fmla="*/ 3058679 h 3878463"/>
              <a:gd name="connsiteX69" fmla="*/ 4594159 w 4594159"/>
              <a:gd name="connsiteY69" fmla="*/ 3124365 h 3878463"/>
              <a:gd name="connsiteX70" fmla="*/ 4594159 w 4594159"/>
              <a:gd name="connsiteY70" fmla="*/ 3556182 h 3878463"/>
              <a:gd name="connsiteX71" fmla="*/ 4226014 w 4594159"/>
              <a:gd name="connsiteY71" fmla="*/ 3878463 h 387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594159" h="3878463">
                <a:moveTo>
                  <a:pt x="4226014" y="3878463"/>
                </a:moveTo>
                <a:lnTo>
                  <a:pt x="3814577" y="3878463"/>
                </a:lnTo>
                <a:lnTo>
                  <a:pt x="3708843" y="3878463"/>
                </a:lnTo>
                <a:lnTo>
                  <a:pt x="3543541" y="3878463"/>
                </a:lnTo>
                <a:lnTo>
                  <a:pt x="3297407" y="3878463"/>
                </a:lnTo>
                <a:lnTo>
                  <a:pt x="3132104" y="3878463"/>
                </a:lnTo>
                <a:lnTo>
                  <a:pt x="3026371" y="3878463"/>
                </a:lnTo>
                <a:lnTo>
                  <a:pt x="2614934" y="3878463"/>
                </a:lnTo>
                <a:lnTo>
                  <a:pt x="2221967" y="3878463"/>
                </a:lnTo>
                <a:lnTo>
                  <a:pt x="2221965" y="3878463"/>
                </a:lnTo>
                <a:lnTo>
                  <a:pt x="2013626" y="3878463"/>
                </a:lnTo>
                <a:lnTo>
                  <a:pt x="1810531" y="3878463"/>
                </a:lnTo>
                <a:lnTo>
                  <a:pt x="1810527" y="3878463"/>
                </a:lnTo>
                <a:lnTo>
                  <a:pt x="1704798" y="3878463"/>
                </a:lnTo>
                <a:lnTo>
                  <a:pt x="1704796" y="3878463"/>
                </a:lnTo>
                <a:lnTo>
                  <a:pt x="1602189" y="3878463"/>
                </a:lnTo>
                <a:lnTo>
                  <a:pt x="1539495" y="3878463"/>
                </a:lnTo>
                <a:lnTo>
                  <a:pt x="1539492" y="3878463"/>
                </a:lnTo>
                <a:lnTo>
                  <a:pt x="1496455" y="3878463"/>
                </a:lnTo>
                <a:lnTo>
                  <a:pt x="1331153" y="3878463"/>
                </a:lnTo>
                <a:lnTo>
                  <a:pt x="1293361" y="3878463"/>
                </a:lnTo>
                <a:lnTo>
                  <a:pt x="1293359" y="3878463"/>
                </a:lnTo>
                <a:lnTo>
                  <a:pt x="1128058" y="3878463"/>
                </a:lnTo>
                <a:lnTo>
                  <a:pt x="1128056" y="3878463"/>
                </a:lnTo>
                <a:lnTo>
                  <a:pt x="1085019" y="3878463"/>
                </a:lnTo>
                <a:lnTo>
                  <a:pt x="1022326" y="3878463"/>
                </a:lnTo>
                <a:lnTo>
                  <a:pt x="1022323" y="3878463"/>
                </a:lnTo>
                <a:lnTo>
                  <a:pt x="919716" y="3878463"/>
                </a:lnTo>
                <a:lnTo>
                  <a:pt x="813983" y="3878463"/>
                </a:lnTo>
                <a:lnTo>
                  <a:pt x="812672" y="3878463"/>
                </a:lnTo>
                <a:lnTo>
                  <a:pt x="610889" y="3878463"/>
                </a:lnTo>
                <a:lnTo>
                  <a:pt x="610887" y="3878463"/>
                </a:lnTo>
                <a:lnTo>
                  <a:pt x="566822" y="3878463"/>
                </a:lnTo>
                <a:lnTo>
                  <a:pt x="402546" y="3878463"/>
                </a:lnTo>
                <a:lnTo>
                  <a:pt x="9579" y="3878463"/>
                </a:lnTo>
                <a:lnTo>
                  <a:pt x="9577" y="3878463"/>
                </a:lnTo>
                <a:lnTo>
                  <a:pt x="0" y="3878463"/>
                </a:lnTo>
                <a:lnTo>
                  <a:pt x="0" y="3423700"/>
                </a:lnTo>
                <a:lnTo>
                  <a:pt x="0" y="3330792"/>
                </a:lnTo>
                <a:lnTo>
                  <a:pt x="0" y="2720024"/>
                </a:lnTo>
                <a:lnTo>
                  <a:pt x="0" y="318993"/>
                </a:lnTo>
                <a:lnTo>
                  <a:pt x="0" y="0"/>
                </a:lnTo>
                <a:lnTo>
                  <a:pt x="377721" y="0"/>
                </a:lnTo>
                <a:lnTo>
                  <a:pt x="377721" y="1"/>
                </a:lnTo>
                <a:lnTo>
                  <a:pt x="566823" y="1"/>
                </a:lnTo>
                <a:lnTo>
                  <a:pt x="566823" y="0"/>
                </a:lnTo>
                <a:lnTo>
                  <a:pt x="812672" y="0"/>
                </a:lnTo>
                <a:lnTo>
                  <a:pt x="979031" y="0"/>
                </a:lnTo>
                <a:lnTo>
                  <a:pt x="1390467" y="0"/>
                </a:lnTo>
                <a:lnTo>
                  <a:pt x="1496200" y="0"/>
                </a:lnTo>
                <a:lnTo>
                  <a:pt x="1661503" y="0"/>
                </a:lnTo>
                <a:lnTo>
                  <a:pt x="1907637" y="0"/>
                </a:lnTo>
                <a:lnTo>
                  <a:pt x="2072940" y="0"/>
                </a:lnTo>
                <a:lnTo>
                  <a:pt x="2178672" y="0"/>
                </a:lnTo>
                <a:lnTo>
                  <a:pt x="2590109" y="0"/>
                </a:lnTo>
                <a:lnTo>
                  <a:pt x="2590109" y="1"/>
                </a:lnTo>
                <a:lnTo>
                  <a:pt x="2983080" y="1"/>
                </a:lnTo>
                <a:lnTo>
                  <a:pt x="3394517" y="1"/>
                </a:lnTo>
                <a:lnTo>
                  <a:pt x="3500249" y="1"/>
                </a:lnTo>
                <a:lnTo>
                  <a:pt x="3665553" y="1"/>
                </a:lnTo>
                <a:lnTo>
                  <a:pt x="3911686" y="1"/>
                </a:lnTo>
                <a:lnTo>
                  <a:pt x="4076990" y="1"/>
                </a:lnTo>
                <a:lnTo>
                  <a:pt x="4182722" y="1"/>
                </a:lnTo>
                <a:lnTo>
                  <a:pt x="4594159" y="1"/>
                </a:lnTo>
                <a:lnTo>
                  <a:pt x="4594159" y="431818"/>
                </a:lnTo>
                <a:lnTo>
                  <a:pt x="4594159" y="497503"/>
                </a:lnTo>
                <a:lnTo>
                  <a:pt x="4594159" y="929320"/>
                </a:lnTo>
                <a:lnTo>
                  <a:pt x="4594159" y="2626862"/>
                </a:lnTo>
                <a:lnTo>
                  <a:pt x="4594159" y="3058679"/>
                </a:lnTo>
                <a:lnTo>
                  <a:pt x="4594159" y="3124365"/>
                </a:lnTo>
                <a:lnTo>
                  <a:pt x="4594159" y="3556182"/>
                </a:lnTo>
                <a:cubicBezTo>
                  <a:pt x="4594159" y="3733699"/>
                  <a:pt x="4430001" y="3878463"/>
                  <a:pt x="4226014" y="387846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1" name="Text Placeholder 1">
            <a:extLst>
              <a:ext uri="{FF2B5EF4-FFF2-40B4-BE49-F238E27FC236}">
                <a16:creationId xmlns:a16="http://schemas.microsoft.com/office/drawing/2014/main" id="{0454C5B8-8B16-8E7C-0633-AFBA8B6B3A75}"/>
              </a:ext>
            </a:extLst>
          </p:cNvPr>
          <p:cNvSpPr txBox="1">
            <a:spLocks/>
          </p:cNvSpPr>
          <p:nvPr/>
        </p:nvSpPr>
        <p:spPr>
          <a:xfrm>
            <a:off x="8121683" y="1621198"/>
            <a:ext cx="357669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Strumenti e suggerimenti: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Lascia istruzioni cartacee per gli ospiti nel caso in cui Internet non funzioni.</a:t>
            </a:r>
          </a:p>
          <a:p>
            <a:pPr marL="342900" indent="-342900" algn="l">
              <a:lnSpc>
                <a:spcPts val="2340"/>
              </a:lnSpc>
              <a:spcBef>
                <a:spcPts val="0"/>
              </a:spcBef>
              <a:buFont typeface="Arial" panose="020B0604020202020204" pitchFamily="34" charset="0"/>
              <a:buChar char="•"/>
            </a:pPr>
            <a:r>
              <a:rPr lang="en-IE" sz="2200" dirty="0"/>
              <a:t>Chiedi al tuo addetto alle pulizie o al tuo contatto di controllare le piccole cose (ad esempio, il riscaldamento, il rifornimento di sapone).</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
        <p:nvSpPr>
          <p:cNvPr id="16" name="Text Placeholder 7">
            <a:extLst>
              <a:ext uri="{FF2B5EF4-FFF2-40B4-BE49-F238E27FC236}">
                <a16:creationId xmlns:a16="http://schemas.microsoft.com/office/drawing/2014/main" id="{10089A6A-3C77-81CD-2442-75438CFF3862}"/>
              </a:ext>
            </a:extLst>
          </p:cNvPr>
          <p:cNvSpPr txBox="1">
            <a:spLocks/>
          </p:cNvSpPr>
          <p:nvPr/>
        </p:nvSpPr>
        <p:spPr>
          <a:xfrm>
            <a:off x="1710383" y="5618119"/>
            <a:ext cx="2953721" cy="452458"/>
          </a:xfrm>
          <a:prstGeom prst="rect">
            <a:avLst/>
          </a:prstGeom>
          <a:solidFill>
            <a:srgbClr val="EC7C6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GB" sz="1200" dirty="0">
                <a:solidFill>
                  <a:schemeClr val="bg1"/>
                </a:solidFill>
              </a:rPr>
              <a:t>Crediti fotografici: </a:t>
            </a:r>
            <a:r>
              <a:rPr lang="en-US" sz="1200" dirty="0">
                <a:solidFill>
                  <a:schemeClr val="bg1"/>
                </a:solidFill>
              </a:rPr>
              <a:t>The Birdbox, Donegal Treehouse, Irlanda</a:t>
            </a:r>
            <a:endParaRPr lang="en-GB" sz="1200" dirty="0">
              <a:solidFill>
                <a:schemeClr val="bg1"/>
              </a:solidFill>
            </a:endParaRPr>
          </a:p>
        </p:txBody>
      </p:sp>
    </p:spTree>
    <p:extLst>
      <p:ext uri="{BB962C8B-B14F-4D97-AF65-F5344CB8AC3E}">
        <p14:creationId xmlns:p14="http://schemas.microsoft.com/office/powerpoint/2010/main" val="1200703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98AE4-03E7-02DD-5AA1-113D639DF808}"/>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E8538F70-3387-E374-5449-15DFF7422170}"/>
              </a:ext>
            </a:extLst>
          </p:cNvPr>
          <p:cNvSpPr/>
          <p:nvPr/>
        </p:nvSpPr>
        <p:spPr>
          <a:xfrm rot="10800000">
            <a:off x="7199733" y="1945278"/>
            <a:ext cx="3735985" cy="4912722"/>
          </a:xfrm>
          <a:custGeom>
            <a:avLst/>
            <a:gdLst>
              <a:gd name="connsiteX0" fmla="*/ 3436609 w 3735985"/>
              <a:gd name="connsiteY0" fmla="*/ 4912722 h 4912722"/>
              <a:gd name="connsiteX1" fmla="*/ 3102027 w 3735985"/>
              <a:gd name="connsiteY1" fmla="*/ 4912722 h 4912722"/>
              <a:gd name="connsiteX2" fmla="*/ 3016044 w 3735985"/>
              <a:gd name="connsiteY2" fmla="*/ 4912722 h 4912722"/>
              <a:gd name="connsiteX3" fmla="*/ 2881619 w 3735985"/>
              <a:gd name="connsiteY3" fmla="*/ 4912722 h 4912722"/>
              <a:gd name="connsiteX4" fmla="*/ 2681463 w 3735985"/>
              <a:gd name="connsiteY4" fmla="*/ 4912722 h 4912722"/>
              <a:gd name="connsiteX5" fmla="*/ 2547037 w 3735985"/>
              <a:gd name="connsiteY5" fmla="*/ 4912722 h 4912722"/>
              <a:gd name="connsiteX6" fmla="*/ 2461055 w 3735985"/>
              <a:gd name="connsiteY6" fmla="*/ 4912722 h 4912722"/>
              <a:gd name="connsiteX7" fmla="*/ 2126473 w 3735985"/>
              <a:gd name="connsiteY7" fmla="*/ 4912722 h 4912722"/>
              <a:gd name="connsiteX8" fmla="*/ 1806911 w 3735985"/>
              <a:gd name="connsiteY8" fmla="*/ 4912722 h 4912722"/>
              <a:gd name="connsiteX9" fmla="*/ 1806909 w 3735985"/>
              <a:gd name="connsiteY9" fmla="*/ 4912722 h 4912722"/>
              <a:gd name="connsiteX10" fmla="*/ 1637487 w 3735985"/>
              <a:gd name="connsiteY10" fmla="*/ 4912722 h 4912722"/>
              <a:gd name="connsiteX11" fmla="*/ 1472330 w 3735985"/>
              <a:gd name="connsiteY11" fmla="*/ 4912722 h 4912722"/>
              <a:gd name="connsiteX12" fmla="*/ 1472326 w 3735985"/>
              <a:gd name="connsiteY12" fmla="*/ 4912722 h 4912722"/>
              <a:gd name="connsiteX13" fmla="*/ 1386347 w 3735985"/>
              <a:gd name="connsiteY13" fmla="*/ 4912722 h 4912722"/>
              <a:gd name="connsiteX14" fmla="*/ 1386345 w 3735985"/>
              <a:gd name="connsiteY14" fmla="*/ 4912722 h 4912722"/>
              <a:gd name="connsiteX15" fmla="*/ 1302905 w 3735985"/>
              <a:gd name="connsiteY15" fmla="*/ 4912722 h 4912722"/>
              <a:gd name="connsiteX16" fmla="*/ 1251922 w 3735985"/>
              <a:gd name="connsiteY16" fmla="*/ 4912722 h 4912722"/>
              <a:gd name="connsiteX17" fmla="*/ 1251920 w 3735985"/>
              <a:gd name="connsiteY17" fmla="*/ 4912722 h 4912722"/>
              <a:gd name="connsiteX18" fmla="*/ 1216922 w 3735985"/>
              <a:gd name="connsiteY18" fmla="*/ 4912722 h 4912722"/>
              <a:gd name="connsiteX19" fmla="*/ 1082498 w 3735985"/>
              <a:gd name="connsiteY19" fmla="*/ 4912722 h 4912722"/>
              <a:gd name="connsiteX20" fmla="*/ 1051765 w 3735985"/>
              <a:gd name="connsiteY20" fmla="*/ 4912722 h 4912722"/>
              <a:gd name="connsiteX21" fmla="*/ 1051764 w 3735985"/>
              <a:gd name="connsiteY21" fmla="*/ 4912722 h 4912722"/>
              <a:gd name="connsiteX22" fmla="*/ 917341 w 3735985"/>
              <a:gd name="connsiteY22" fmla="*/ 4912722 h 4912722"/>
              <a:gd name="connsiteX23" fmla="*/ 917339 w 3735985"/>
              <a:gd name="connsiteY23" fmla="*/ 4912722 h 4912722"/>
              <a:gd name="connsiteX24" fmla="*/ 882341 w 3735985"/>
              <a:gd name="connsiteY24" fmla="*/ 4912722 h 4912722"/>
              <a:gd name="connsiteX25" fmla="*/ 831359 w 3735985"/>
              <a:gd name="connsiteY25" fmla="*/ 4912722 h 4912722"/>
              <a:gd name="connsiteX26" fmla="*/ 831357 w 3735985"/>
              <a:gd name="connsiteY26" fmla="*/ 4912722 h 4912722"/>
              <a:gd name="connsiteX27" fmla="*/ 747916 w 3735985"/>
              <a:gd name="connsiteY27" fmla="*/ 4912722 h 4912722"/>
              <a:gd name="connsiteX28" fmla="*/ 661934 w 3735985"/>
              <a:gd name="connsiteY28" fmla="*/ 4912722 h 4912722"/>
              <a:gd name="connsiteX29" fmla="*/ 660868 w 3735985"/>
              <a:gd name="connsiteY29" fmla="*/ 4912722 h 4912722"/>
              <a:gd name="connsiteX30" fmla="*/ 496777 w 3735985"/>
              <a:gd name="connsiteY30" fmla="*/ 4912722 h 4912722"/>
              <a:gd name="connsiteX31" fmla="*/ 496776 w 3735985"/>
              <a:gd name="connsiteY31" fmla="*/ 4912722 h 4912722"/>
              <a:gd name="connsiteX32" fmla="*/ 460941 w 3735985"/>
              <a:gd name="connsiteY32" fmla="*/ 4912722 h 4912722"/>
              <a:gd name="connsiteX33" fmla="*/ 327352 w 3735985"/>
              <a:gd name="connsiteY33" fmla="*/ 4912722 h 4912722"/>
              <a:gd name="connsiteX34" fmla="*/ 7790 w 3735985"/>
              <a:gd name="connsiteY34" fmla="*/ 4912722 h 4912722"/>
              <a:gd name="connsiteX35" fmla="*/ 7788 w 3735985"/>
              <a:gd name="connsiteY35" fmla="*/ 4912722 h 4912722"/>
              <a:gd name="connsiteX36" fmla="*/ 0 w 3735985"/>
              <a:gd name="connsiteY36" fmla="*/ 4912722 h 4912722"/>
              <a:gd name="connsiteX37" fmla="*/ 0 w 3735985"/>
              <a:gd name="connsiteY37" fmla="*/ 4547896 h 4912722"/>
              <a:gd name="connsiteX38" fmla="*/ 0 w 3735985"/>
              <a:gd name="connsiteY38" fmla="*/ 4473362 h 4912722"/>
              <a:gd name="connsiteX39" fmla="*/ 0 w 3735985"/>
              <a:gd name="connsiteY39" fmla="*/ 4058780 h 4912722"/>
              <a:gd name="connsiteX40" fmla="*/ 0 w 3735985"/>
              <a:gd name="connsiteY40" fmla="*/ 3983384 h 4912722"/>
              <a:gd name="connsiteX41" fmla="*/ 0 w 3735985"/>
              <a:gd name="connsiteY41" fmla="*/ 3965373 h 4912722"/>
              <a:gd name="connsiteX42" fmla="*/ 0 w 3735985"/>
              <a:gd name="connsiteY42" fmla="*/ 3693954 h 4912722"/>
              <a:gd name="connsiteX43" fmla="*/ 0 w 3735985"/>
              <a:gd name="connsiteY43" fmla="*/ 3619420 h 4912722"/>
              <a:gd name="connsiteX44" fmla="*/ 0 w 3735985"/>
              <a:gd name="connsiteY44" fmla="*/ 3600547 h 4912722"/>
              <a:gd name="connsiteX45" fmla="*/ 0 w 3735985"/>
              <a:gd name="connsiteY45" fmla="*/ 3526013 h 4912722"/>
              <a:gd name="connsiteX46" fmla="*/ 0 w 3735985"/>
              <a:gd name="connsiteY46" fmla="*/ 3129442 h 4912722"/>
              <a:gd name="connsiteX47" fmla="*/ 0 w 3735985"/>
              <a:gd name="connsiteY47" fmla="*/ 3111431 h 4912722"/>
              <a:gd name="connsiteX48" fmla="*/ 0 w 3735985"/>
              <a:gd name="connsiteY48" fmla="*/ 3036035 h 4912722"/>
              <a:gd name="connsiteX49" fmla="*/ 0 w 3735985"/>
              <a:gd name="connsiteY49" fmla="*/ 2746605 h 4912722"/>
              <a:gd name="connsiteX50" fmla="*/ 0 w 3735985"/>
              <a:gd name="connsiteY50" fmla="*/ 2672071 h 4912722"/>
              <a:gd name="connsiteX51" fmla="*/ 0 w 3735985"/>
              <a:gd name="connsiteY51" fmla="*/ 2182093 h 4912722"/>
              <a:gd name="connsiteX52" fmla="*/ 0 w 3735985"/>
              <a:gd name="connsiteY52" fmla="*/ 2057198 h 4912722"/>
              <a:gd name="connsiteX53" fmla="*/ 0 w 3735985"/>
              <a:gd name="connsiteY53" fmla="*/ 1801291 h 4912722"/>
              <a:gd name="connsiteX54" fmla="*/ 0 w 3735985"/>
              <a:gd name="connsiteY54" fmla="*/ 1203256 h 4912722"/>
              <a:gd name="connsiteX55" fmla="*/ 0 w 3735985"/>
              <a:gd name="connsiteY55" fmla="*/ 1109849 h 4912722"/>
              <a:gd name="connsiteX56" fmla="*/ 0 w 3735985"/>
              <a:gd name="connsiteY56" fmla="*/ 947349 h 4912722"/>
              <a:gd name="connsiteX57" fmla="*/ 0 w 3735985"/>
              <a:gd name="connsiteY57" fmla="*/ 853942 h 4912722"/>
              <a:gd name="connsiteX58" fmla="*/ 0 w 3735985"/>
              <a:gd name="connsiteY58" fmla="*/ 255907 h 4912722"/>
              <a:gd name="connsiteX59" fmla="*/ 0 w 3735985"/>
              <a:gd name="connsiteY59" fmla="*/ 0 h 4912722"/>
              <a:gd name="connsiteX60" fmla="*/ 307164 w 3735985"/>
              <a:gd name="connsiteY60" fmla="*/ 0 h 4912722"/>
              <a:gd name="connsiteX61" fmla="*/ 307164 w 3735985"/>
              <a:gd name="connsiteY61" fmla="*/ 1 h 4912722"/>
              <a:gd name="connsiteX62" fmla="*/ 460942 w 3735985"/>
              <a:gd name="connsiteY62" fmla="*/ 1 h 4912722"/>
              <a:gd name="connsiteX63" fmla="*/ 460942 w 3735985"/>
              <a:gd name="connsiteY63" fmla="*/ 0 h 4912722"/>
              <a:gd name="connsiteX64" fmla="*/ 660868 w 3735985"/>
              <a:gd name="connsiteY64" fmla="*/ 0 h 4912722"/>
              <a:gd name="connsiteX65" fmla="*/ 796151 w 3735985"/>
              <a:gd name="connsiteY65" fmla="*/ 0 h 4912722"/>
              <a:gd name="connsiteX66" fmla="*/ 1130732 w 3735985"/>
              <a:gd name="connsiteY66" fmla="*/ 0 h 4912722"/>
              <a:gd name="connsiteX67" fmla="*/ 1216715 w 3735985"/>
              <a:gd name="connsiteY67" fmla="*/ 0 h 4912722"/>
              <a:gd name="connsiteX68" fmla="*/ 1351139 w 3735985"/>
              <a:gd name="connsiteY68" fmla="*/ 0 h 4912722"/>
              <a:gd name="connsiteX69" fmla="*/ 1551296 w 3735985"/>
              <a:gd name="connsiteY69" fmla="*/ 0 h 4912722"/>
              <a:gd name="connsiteX70" fmla="*/ 1685722 w 3735985"/>
              <a:gd name="connsiteY70" fmla="*/ 0 h 4912722"/>
              <a:gd name="connsiteX71" fmla="*/ 1771703 w 3735985"/>
              <a:gd name="connsiteY71" fmla="*/ 0 h 4912722"/>
              <a:gd name="connsiteX72" fmla="*/ 2106285 w 3735985"/>
              <a:gd name="connsiteY72" fmla="*/ 0 h 4912722"/>
              <a:gd name="connsiteX73" fmla="*/ 2106285 w 3735985"/>
              <a:gd name="connsiteY73" fmla="*/ 1 h 4912722"/>
              <a:gd name="connsiteX74" fmla="*/ 2425850 w 3735985"/>
              <a:gd name="connsiteY74" fmla="*/ 1 h 4912722"/>
              <a:gd name="connsiteX75" fmla="*/ 2760433 w 3735985"/>
              <a:gd name="connsiteY75" fmla="*/ 1 h 4912722"/>
              <a:gd name="connsiteX76" fmla="*/ 2846414 w 3735985"/>
              <a:gd name="connsiteY76" fmla="*/ 1 h 4912722"/>
              <a:gd name="connsiteX77" fmla="*/ 2980840 w 3735985"/>
              <a:gd name="connsiteY77" fmla="*/ 1 h 4912722"/>
              <a:gd name="connsiteX78" fmla="*/ 3180996 w 3735985"/>
              <a:gd name="connsiteY78" fmla="*/ 1 h 4912722"/>
              <a:gd name="connsiteX79" fmla="*/ 3315422 w 3735985"/>
              <a:gd name="connsiteY79" fmla="*/ 1 h 4912722"/>
              <a:gd name="connsiteX80" fmla="*/ 3401403 w 3735985"/>
              <a:gd name="connsiteY80" fmla="*/ 1 h 4912722"/>
              <a:gd name="connsiteX81" fmla="*/ 3735985 w 3735985"/>
              <a:gd name="connsiteY81" fmla="*/ 1 h 4912722"/>
              <a:gd name="connsiteX82" fmla="*/ 3735985 w 3735985"/>
              <a:gd name="connsiteY82" fmla="*/ 346419 h 4912722"/>
              <a:gd name="connsiteX83" fmla="*/ 3735985 w 3735985"/>
              <a:gd name="connsiteY83" fmla="*/ 399114 h 4912722"/>
              <a:gd name="connsiteX84" fmla="*/ 3735985 w 3735985"/>
              <a:gd name="connsiteY84" fmla="*/ 745531 h 4912722"/>
              <a:gd name="connsiteX85" fmla="*/ 3735985 w 3735985"/>
              <a:gd name="connsiteY85" fmla="*/ 853943 h 4912722"/>
              <a:gd name="connsiteX86" fmla="*/ 3735985 w 3735985"/>
              <a:gd name="connsiteY86" fmla="*/ 947350 h 4912722"/>
              <a:gd name="connsiteX87" fmla="*/ 3735985 w 3735985"/>
              <a:gd name="connsiteY87" fmla="*/ 1200361 h 4912722"/>
              <a:gd name="connsiteX88" fmla="*/ 3735985 w 3735985"/>
              <a:gd name="connsiteY88" fmla="*/ 1253055 h 4912722"/>
              <a:gd name="connsiteX89" fmla="*/ 3735985 w 3735985"/>
              <a:gd name="connsiteY89" fmla="*/ 1293768 h 4912722"/>
              <a:gd name="connsiteX90" fmla="*/ 3735985 w 3735985"/>
              <a:gd name="connsiteY90" fmla="*/ 1346463 h 4912722"/>
              <a:gd name="connsiteX91" fmla="*/ 3735985 w 3735985"/>
              <a:gd name="connsiteY91" fmla="*/ 1599473 h 4912722"/>
              <a:gd name="connsiteX92" fmla="*/ 3735985 w 3735985"/>
              <a:gd name="connsiteY92" fmla="*/ 1692880 h 4912722"/>
              <a:gd name="connsiteX93" fmla="*/ 3735985 w 3735985"/>
              <a:gd name="connsiteY93" fmla="*/ 1801292 h 4912722"/>
              <a:gd name="connsiteX94" fmla="*/ 3735985 w 3735985"/>
              <a:gd name="connsiteY94" fmla="*/ 2107356 h 4912722"/>
              <a:gd name="connsiteX95" fmla="*/ 3735985 w 3735985"/>
              <a:gd name="connsiteY95" fmla="*/ 2147710 h 4912722"/>
              <a:gd name="connsiteX96" fmla="*/ 3735985 w 3735985"/>
              <a:gd name="connsiteY96" fmla="*/ 2200404 h 4912722"/>
              <a:gd name="connsiteX97" fmla="*/ 3735985 w 3735985"/>
              <a:gd name="connsiteY97" fmla="*/ 2453774 h 4912722"/>
              <a:gd name="connsiteX98" fmla="*/ 3735985 w 3735985"/>
              <a:gd name="connsiteY98" fmla="*/ 2506469 h 4912722"/>
              <a:gd name="connsiteX99" fmla="*/ 3735985 w 3735985"/>
              <a:gd name="connsiteY99" fmla="*/ 2546822 h 4912722"/>
              <a:gd name="connsiteX100" fmla="*/ 3735985 w 3735985"/>
              <a:gd name="connsiteY100" fmla="*/ 2852887 h 4912722"/>
              <a:gd name="connsiteX101" fmla="*/ 3735985 w 3735985"/>
              <a:gd name="connsiteY101" fmla="*/ 2961297 h 4912722"/>
              <a:gd name="connsiteX102" fmla="*/ 3735985 w 3735985"/>
              <a:gd name="connsiteY102" fmla="*/ 3054705 h 4912722"/>
              <a:gd name="connsiteX103" fmla="*/ 3735985 w 3735985"/>
              <a:gd name="connsiteY103" fmla="*/ 3307715 h 4912722"/>
              <a:gd name="connsiteX104" fmla="*/ 3735985 w 3735985"/>
              <a:gd name="connsiteY104" fmla="*/ 3360411 h 4912722"/>
              <a:gd name="connsiteX105" fmla="*/ 3735985 w 3735985"/>
              <a:gd name="connsiteY105" fmla="*/ 3401123 h 4912722"/>
              <a:gd name="connsiteX106" fmla="*/ 3735985 w 3735985"/>
              <a:gd name="connsiteY106" fmla="*/ 3453818 h 4912722"/>
              <a:gd name="connsiteX107" fmla="*/ 3735985 w 3735985"/>
              <a:gd name="connsiteY107" fmla="*/ 3706829 h 4912722"/>
              <a:gd name="connsiteX108" fmla="*/ 3735985 w 3735985"/>
              <a:gd name="connsiteY108" fmla="*/ 3800236 h 4912722"/>
              <a:gd name="connsiteX109" fmla="*/ 3735985 w 3735985"/>
              <a:gd name="connsiteY109" fmla="*/ 3908646 h 4912722"/>
              <a:gd name="connsiteX110" fmla="*/ 3735985 w 3735985"/>
              <a:gd name="connsiteY110" fmla="*/ 4255064 h 4912722"/>
              <a:gd name="connsiteX111" fmla="*/ 3735985 w 3735985"/>
              <a:gd name="connsiteY111" fmla="*/ 4307760 h 4912722"/>
              <a:gd name="connsiteX112" fmla="*/ 3735985 w 3735985"/>
              <a:gd name="connsiteY112" fmla="*/ 4654178 h 4912722"/>
              <a:gd name="connsiteX113" fmla="*/ 3436609 w 3735985"/>
              <a:gd name="connsiteY113"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735985" h="4912722">
                <a:moveTo>
                  <a:pt x="3436609" y="4912722"/>
                </a:moveTo>
                <a:lnTo>
                  <a:pt x="3102027" y="4912722"/>
                </a:lnTo>
                <a:lnTo>
                  <a:pt x="3016044" y="4912722"/>
                </a:lnTo>
                <a:lnTo>
                  <a:pt x="2881619" y="4912722"/>
                </a:lnTo>
                <a:lnTo>
                  <a:pt x="2681463" y="4912722"/>
                </a:lnTo>
                <a:lnTo>
                  <a:pt x="2547037" y="4912722"/>
                </a:lnTo>
                <a:lnTo>
                  <a:pt x="2461055" y="4912722"/>
                </a:lnTo>
                <a:lnTo>
                  <a:pt x="2126473" y="4912722"/>
                </a:lnTo>
                <a:lnTo>
                  <a:pt x="1806911" y="4912722"/>
                </a:lnTo>
                <a:lnTo>
                  <a:pt x="1806909" y="4912722"/>
                </a:lnTo>
                <a:lnTo>
                  <a:pt x="1637487"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216715" y="0"/>
                </a:lnTo>
                <a:lnTo>
                  <a:pt x="1351139" y="0"/>
                </a:lnTo>
                <a:lnTo>
                  <a:pt x="1551296" y="0"/>
                </a:lnTo>
                <a:lnTo>
                  <a:pt x="1685722" y="0"/>
                </a:lnTo>
                <a:lnTo>
                  <a:pt x="1771703" y="0"/>
                </a:lnTo>
                <a:lnTo>
                  <a:pt x="2106285" y="0"/>
                </a:lnTo>
                <a:lnTo>
                  <a:pt x="2106285" y="1"/>
                </a:lnTo>
                <a:lnTo>
                  <a:pt x="2425850" y="1"/>
                </a:lnTo>
                <a:lnTo>
                  <a:pt x="2760433" y="1"/>
                </a:lnTo>
                <a:lnTo>
                  <a:pt x="2846414" y="1"/>
                </a:lnTo>
                <a:lnTo>
                  <a:pt x="2980840" y="1"/>
                </a:lnTo>
                <a:lnTo>
                  <a:pt x="3180996" y="1"/>
                </a:lnTo>
                <a:lnTo>
                  <a:pt x="3315422" y="1"/>
                </a:lnTo>
                <a:lnTo>
                  <a:pt x="3401403" y="1"/>
                </a:lnTo>
                <a:lnTo>
                  <a:pt x="3735985" y="1"/>
                </a:lnTo>
                <a:lnTo>
                  <a:pt x="3735985" y="346419"/>
                </a:lnTo>
                <a:lnTo>
                  <a:pt x="3735985" y="399114"/>
                </a:lnTo>
                <a:lnTo>
                  <a:pt x="3735985" y="745531"/>
                </a:lnTo>
                <a:lnTo>
                  <a:pt x="3735985" y="853943"/>
                </a:lnTo>
                <a:lnTo>
                  <a:pt x="3735985" y="947350"/>
                </a:lnTo>
                <a:lnTo>
                  <a:pt x="3735985" y="1200361"/>
                </a:lnTo>
                <a:lnTo>
                  <a:pt x="3735985" y="1253055"/>
                </a:lnTo>
                <a:lnTo>
                  <a:pt x="3735985" y="1293768"/>
                </a:lnTo>
                <a:lnTo>
                  <a:pt x="3735985" y="1346463"/>
                </a:lnTo>
                <a:lnTo>
                  <a:pt x="3735985" y="1599473"/>
                </a:lnTo>
                <a:lnTo>
                  <a:pt x="3735985" y="1692880"/>
                </a:lnTo>
                <a:lnTo>
                  <a:pt x="3735985" y="1801292"/>
                </a:lnTo>
                <a:lnTo>
                  <a:pt x="3735985" y="2107356"/>
                </a:lnTo>
                <a:lnTo>
                  <a:pt x="3735985" y="2147710"/>
                </a:lnTo>
                <a:lnTo>
                  <a:pt x="3735985" y="2200404"/>
                </a:lnTo>
                <a:lnTo>
                  <a:pt x="3735985" y="2453774"/>
                </a:lnTo>
                <a:lnTo>
                  <a:pt x="3735985" y="2506469"/>
                </a:lnTo>
                <a:lnTo>
                  <a:pt x="3735985" y="2546822"/>
                </a:lnTo>
                <a:lnTo>
                  <a:pt x="3735985" y="2852887"/>
                </a:lnTo>
                <a:lnTo>
                  <a:pt x="3735985" y="2961297"/>
                </a:lnTo>
                <a:lnTo>
                  <a:pt x="3735985" y="3054705"/>
                </a:lnTo>
                <a:lnTo>
                  <a:pt x="3735985" y="3307715"/>
                </a:lnTo>
                <a:lnTo>
                  <a:pt x="3735985" y="3360411"/>
                </a:lnTo>
                <a:lnTo>
                  <a:pt x="3735985" y="3401123"/>
                </a:lnTo>
                <a:lnTo>
                  <a:pt x="3735985" y="3453818"/>
                </a:lnTo>
                <a:lnTo>
                  <a:pt x="3735985" y="3706829"/>
                </a:lnTo>
                <a:lnTo>
                  <a:pt x="3735985" y="3800236"/>
                </a:lnTo>
                <a:lnTo>
                  <a:pt x="3735985" y="3908646"/>
                </a:lnTo>
                <a:lnTo>
                  <a:pt x="3735985" y="4255064"/>
                </a:lnTo>
                <a:lnTo>
                  <a:pt x="3735985" y="4307760"/>
                </a:lnTo>
                <a:lnTo>
                  <a:pt x="3735985" y="4654178"/>
                </a:lnTo>
                <a:cubicBezTo>
                  <a:pt x="3735985" y="4796587"/>
                  <a:pt x="3602491" y="4912722"/>
                  <a:pt x="3436609"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6ECF48B5-617B-BB5B-EFFA-576DE2A2AEB0}"/>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Mantieni il controllo ovunque ti trovi </a:t>
            </a:r>
          </a:p>
          <a:p>
            <a:pPr>
              <a:lnSpc>
                <a:spcPts val="3720"/>
              </a:lnSpc>
            </a:pPr>
            <a:endParaRPr lang="en-US" dirty="0"/>
          </a:p>
        </p:txBody>
      </p:sp>
      <p:cxnSp>
        <p:nvCxnSpPr>
          <p:cNvPr id="10" name="Straight Connector 9">
            <a:extLst>
              <a:ext uri="{FF2B5EF4-FFF2-40B4-BE49-F238E27FC236}">
                <a16:creationId xmlns:a16="http://schemas.microsoft.com/office/drawing/2014/main" id="{A40F9206-A5D8-4BEA-5E95-ABFE47031CCA}"/>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1EA465E7-A4D5-87CD-AFD2-D36FC3536F4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23</a:t>
            </a:fld>
            <a:endParaRPr lang="fr-CA" sz="1200" dirty="0"/>
          </a:p>
        </p:txBody>
      </p:sp>
      <p:sp>
        <p:nvSpPr>
          <p:cNvPr id="4" name="Text Placeholder 5">
            <a:extLst>
              <a:ext uri="{FF2B5EF4-FFF2-40B4-BE49-F238E27FC236}">
                <a16:creationId xmlns:a16="http://schemas.microsoft.com/office/drawing/2014/main" id="{E013E6AC-627B-737A-718A-21C454E58977}"/>
              </a:ext>
            </a:extLst>
          </p:cNvPr>
          <p:cNvSpPr txBox="1">
            <a:spLocks/>
          </p:cNvSpPr>
          <p:nvPr/>
        </p:nvSpPr>
        <p:spPr>
          <a:xfrm>
            <a:off x="609623" y="1334467"/>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Cosa fare:</a:t>
            </a:r>
          </a:p>
        </p:txBody>
      </p:sp>
      <p:sp>
        <p:nvSpPr>
          <p:cNvPr id="5" name="Text Placeholder 4">
            <a:extLst>
              <a:ext uri="{FF2B5EF4-FFF2-40B4-BE49-F238E27FC236}">
                <a16:creationId xmlns:a16="http://schemas.microsoft.com/office/drawing/2014/main" id="{79644043-767E-AE9A-87CE-08ED848D905F}"/>
              </a:ext>
            </a:extLst>
          </p:cNvPr>
          <p:cNvSpPr txBox="1">
            <a:spLocks/>
          </p:cNvSpPr>
          <p:nvPr/>
        </p:nvSpPr>
        <p:spPr>
          <a:xfrm>
            <a:off x="609623" y="2073605"/>
            <a:ext cx="561639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dirty="0">
                <a:solidFill>
                  <a:srgbClr val="414141"/>
                </a:solidFill>
              </a:rPr>
              <a:t>Sincronizza tutte le prenotazioni su un </a:t>
            </a:r>
            <a:r>
              <a:rPr lang="en-GB" sz="2200" b="1" dirty="0">
                <a:solidFill>
                  <a:srgbClr val="EC7C69"/>
                </a:solidFill>
              </a:rPr>
              <a:t>calendario centrale (iCal o un channel manager).</a:t>
            </a:r>
          </a:p>
          <a:p>
            <a:pPr marL="342900" indent="-342900">
              <a:lnSpc>
                <a:spcPts val="2240"/>
              </a:lnSpc>
              <a:buClr>
                <a:srgbClr val="459597"/>
              </a:buClr>
              <a:buFont typeface="Arial" panose="020B0604020202020204" pitchFamily="34" charset="0"/>
              <a:buChar char="•"/>
            </a:pPr>
            <a:r>
              <a:rPr lang="en-GB" sz="2200" b="1" dirty="0">
                <a:solidFill>
                  <a:srgbClr val="EC7C69"/>
                </a:solidFill>
              </a:rPr>
              <a:t>Utilizza app con accesso mobile </a:t>
            </a:r>
            <a:r>
              <a:rPr lang="en-GB" sz="2200" dirty="0">
                <a:solidFill>
                  <a:srgbClr val="414141"/>
                </a:solidFill>
              </a:rPr>
              <a:t>in modo da poter aggiornare le informazioni ovunque ti trovi.</a:t>
            </a:r>
          </a:p>
          <a:p>
            <a:pPr marL="342900" indent="-342900">
              <a:lnSpc>
                <a:spcPts val="2240"/>
              </a:lnSpc>
              <a:buClr>
                <a:srgbClr val="459597"/>
              </a:buClr>
              <a:buFont typeface="Arial" panose="020B0604020202020204" pitchFamily="34" charset="0"/>
              <a:buChar char="•"/>
            </a:pPr>
            <a:r>
              <a:rPr lang="en-GB" sz="2200" b="1" dirty="0">
                <a:solidFill>
                  <a:srgbClr val="EC7C69"/>
                </a:solidFill>
              </a:rPr>
              <a:t>Imposta notifiche push </a:t>
            </a:r>
            <a:r>
              <a:rPr lang="en-GB" sz="2200" dirty="0">
                <a:solidFill>
                  <a:srgbClr val="414141"/>
                </a:solidFill>
              </a:rPr>
              <a:t>per nuove prenotazioni, domande degli ospiti o modifiche</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1" name="Text Placeholder 1">
            <a:extLst>
              <a:ext uri="{FF2B5EF4-FFF2-40B4-BE49-F238E27FC236}">
                <a16:creationId xmlns:a16="http://schemas.microsoft.com/office/drawing/2014/main" id="{0DF84052-F7A7-CF10-1F22-456C50EA56A8}"/>
              </a:ext>
            </a:extLst>
          </p:cNvPr>
          <p:cNvSpPr txBox="1">
            <a:spLocks/>
          </p:cNvSpPr>
          <p:nvPr/>
        </p:nvSpPr>
        <p:spPr>
          <a:xfrm>
            <a:off x="7528413" y="2343703"/>
            <a:ext cx="3258857"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Strumenti e suggerimenti: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Crea una routine settimanale: controlla il calendario, conferma le pulizie e controlla i messaggi una o due volte al giorno.</a:t>
            </a:r>
          </a:p>
          <a:p>
            <a:pPr marL="342900" indent="-342900" algn="l">
              <a:lnSpc>
                <a:spcPts val="2340"/>
              </a:lnSpc>
              <a:spcBef>
                <a:spcPts val="0"/>
              </a:spcBef>
              <a:buFont typeface="Arial" panose="020B0604020202020204" pitchFamily="34" charset="0"/>
              <a:buChar char="•"/>
            </a:pPr>
            <a:r>
              <a:rPr lang="en-IE" sz="2200" dirty="0"/>
              <a:t>•Prepara un piano di riserva (cosa succede se non riesci a rispondere? Chi subentra?).</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2" name="Picture 1">
            <a:extLst>
              <a:ext uri="{FF2B5EF4-FFF2-40B4-BE49-F238E27FC236}">
                <a16:creationId xmlns:a16="http://schemas.microsoft.com/office/drawing/2014/main" id="{9F35822E-D898-75FB-AB45-DB16BB3C6CAC}"/>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772283" y="4401639"/>
            <a:ext cx="3580276" cy="2659133"/>
          </a:xfrm>
          <a:prstGeom prst="rect">
            <a:avLst/>
          </a:prstGeom>
        </p:spPr>
      </p:pic>
    </p:spTree>
    <p:extLst>
      <p:ext uri="{BB962C8B-B14F-4D97-AF65-F5344CB8AC3E}">
        <p14:creationId xmlns:p14="http://schemas.microsoft.com/office/powerpoint/2010/main" val="1079679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67666-248A-57CE-8F72-56472120A417}"/>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236F54E2-E0D9-FA30-A303-DF4D4C1043A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24</a:t>
            </a:fld>
            <a:endParaRPr lang="fr-CA" sz="1200" dirty="0">
              <a:solidFill>
                <a:schemeClr val="bg1"/>
              </a:solidFill>
            </a:endParaRPr>
          </a:p>
        </p:txBody>
      </p:sp>
      <p:sp>
        <p:nvSpPr>
          <p:cNvPr id="8" name="Freeform 7">
            <a:extLst>
              <a:ext uri="{FF2B5EF4-FFF2-40B4-BE49-F238E27FC236}">
                <a16:creationId xmlns:a16="http://schemas.microsoft.com/office/drawing/2014/main" id="{00BCEE6F-66F3-4F8E-E503-0694D346911E}"/>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D4CA94A3-FA84-3937-FD58-7181DE5BD883}"/>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Test con spazi vuoti da riempire</a:t>
            </a:r>
          </a:p>
        </p:txBody>
      </p:sp>
      <p:sp>
        <p:nvSpPr>
          <p:cNvPr id="6" name="Text Placeholder 1">
            <a:extLst>
              <a:ext uri="{FF2B5EF4-FFF2-40B4-BE49-F238E27FC236}">
                <a16:creationId xmlns:a16="http://schemas.microsoft.com/office/drawing/2014/main" id="{B6AC4BEB-29DC-65E2-CCDE-E389703349FA}"/>
              </a:ext>
            </a:extLst>
          </p:cNvPr>
          <p:cNvSpPr txBox="1">
            <a:spLocks/>
          </p:cNvSpPr>
          <p:nvPr/>
        </p:nvSpPr>
        <p:spPr>
          <a:xfrm>
            <a:off x="885301" y="1643270"/>
            <a:ext cx="9530907" cy="103366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Prima di finire, verifica le tue conoscenze su questo modulo. Nelle frasi a destra, inserisci le parole della colonna a sinistra. </a:t>
            </a:r>
          </a:p>
          <a:p>
            <a:pPr algn="l">
              <a:lnSpc>
                <a:spcPts val="2540"/>
              </a:lnSpc>
              <a:spcBef>
                <a:spcPts val="0"/>
              </a:spcBef>
            </a:pPr>
            <a:endParaRPr lang="en-US" sz="2400" dirty="0">
              <a:solidFill>
                <a:srgbClr val="414141"/>
              </a:solidFill>
            </a:endParaRPr>
          </a:p>
        </p:txBody>
      </p:sp>
      <p:graphicFrame>
        <p:nvGraphicFramePr>
          <p:cNvPr id="10" name="Table 9">
            <a:extLst>
              <a:ext uri="{FF2B5EF4-FFF2-40B4-BE49-F238E27FC236}">
                <a16:creationId xmlns:a16="http://schemas.microsoft.com/office/drawing/2014/main" id="{47AF6AA6-8934-3BAB-5303-A50593C42DB2}"/>
              </a:ext>
            </a:extLst>
          </p:cNvPr>
          <p:cNvGraphicFramePr>
            <a:graphicFrameLocks noGrp="1"/>
          </p:cNvGraphicFramePr>
          <p:nvPr>
            <p:extLst>
              <p:ext uri="{D42A27DB-BD31-4B8C-83A1-F6EECF244321}">
                <p14:modId xmlns:p14="http://schemas.microsoft.com/office/powerpoint/2010/main" val="3947906637"/>
              </p:ext>
            </p:extLst>
          </p:nvPr>
        </p:nvGraphicFramePr>
        <p:xfrm>
          <a:off x="885301" y="2676939"/>
          <a:ext cx="10299534" cy="2584134"/>
        </p:xfrm>
        <a:graphic>
          <a:graphicData uri="http://schemas.openxmlformats.org/drawingml/2006/table">
            <a:tbl>
              <a:tblPr firstRow="1" bandRow="1">
                <a:tableStyleId>{5C22544A-7EE6-4342-B048-85BDC9FD1C3A}</a:tableStyleId>
              </a:tblPr>
              <a:tblGrid>
                <a:gridCol w="3519979">
                  <a:extLst>
                    <a:ext uri="{9D8B030D-6E8A-4147-A177-3AD203B41FA5}">
                      <a16:colId xmlns:a16="http://schemas.microsoft.com/office/drawing/2014/main" val="2947246601"/>
                    </a:ext>
                  </a:extLst>
                </a:gridCol>
                <a:gridCol w="6779555">
                  <a:extLst>
                    <a:ext uri="{9D8B030D-6E8A-4147-A177-3AD203B41FA5}">
                      <a16:colId xmlns:a16="http://schemas.microsoft.com/office/drawing/2014/main" val="4224813332"/>
                    </a:ext>
                  </a:extLst>
                </a:gridCol>
              </a:tblGrid>
              <a:tr h="463826">
                <a:tc>
                  <a:txBody>
                    <a:bodyPr/>
                    <a:lstStyle/>
                    <a:p>
                      <a:pPr>
                        <a:lnSpc>
                          <a:spcPts val="2000"/>
                        </a:lnSpc>
                      </a:pPr>
                      <a:r>
                        <a:rPr lang="en-IE" sz="2400" b="1" dirty="0">
                          <a:solidFill>
                            <a:srgbClr val="FFFFFF"/>
                          </a:solidFill>
                          <a:latin typeface="Calibri" panose="020F0502020204030204" pitchFamily="34" charset="0"/>
                          <a:cs typeface="Calibri" panose="020F0502020204030204" pitchFamily="34" charset="0"/>
                        </a:rPr>
                        <a:t>Risposte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nSpc>
                          <a:spcPts val="2000"/>
                        </a:lnSpc>
                      </a:pPr>
                      <a:r>
                        <a:rPr lang="en-IE" sz="2400" b="1" dirty="0">
                          <a:solidFill>
                            <a:srgbClr val="FFFFFF"/>
                          </a:solidFill>
                          <a:latin typeface="Calibri" panose="020F0502020204030204" pitchFamily="34" charset="0"/>
                          <a:cs typeface="Calibri" panose="020F0502020204030204" pitchFamily="34" charset="0"/>
                        </a:rPr>
                        <a:t>Affermazioni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631656">
                <a:tc>
                  <a:txBody>
                    <a:bodyPr/>
                    <a:lstStyle/>
                    <a:p>
                      <a:pPr marL="0" marR="0" lvl="0" indent="0" algn="l" defTabSz="914400">
                        <a:lnSpc>
                          <a:spcPts val="2000"/>
                        </a:lnSpc>
                        <a:spcBef>
                          <a:spcPts val="0"/>
                        </a:spcBef>
                        <a:spcAft>
                          <a:spcPts val="0"/>
                        </a:spcAft>
                        <a:buNone/>
                        <a:tabLst/>
                        <a:defRPr/>
                      </a:pPr>
                      <a:r>
                        <a:rPr lang="en-US" sz="2000" b="1" i="0" u="none" strike="noStrike" noProof="0" dirty="0">
                          <a:solidFill>
                            <a:srgbClr val="459597"/>
                          </a:solidFill>
                          <a:latin typeface="Calibri" panose="020F0502020204030204" pitchFamily="34" charset="0"/>
                          <a:cs typeface="Calibri" panose="020F0502020204030204" pitchFamily="34" charset="0"/>
                        </a:rPr>
                        <a:t>Automatico</a:t>
                      </a:r>
                      <a:endParaRPr lang="sl-SI" sz="2000" b="1" dirty="0">
                        <a:solidFill>
                          <a:srgbClr val="459597"/>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nSpc>
                          <a:spcPts val="2000"/>
                        </a:lnSpc>
                        <a:buNone/>
                      </a:pPr>
                      <a:r>
                        <a:rPr lang="en-US" sz="2000" b="0" i="1" u="none" strike="noStrike" kern="1200" noProof="0" dirty="0">
                          <a:solidFill>
                            <a:srgbClr val="414141"/>
                          </a:solidFill>
                          <a:latin typeface="Calibri" panose="020F0502020204030204" pitchFamily="34" charset="0"/>
                          <a:cs typeface="Calibri" panose="020F0502020204030204" pitchFamily="34" charset="0"/>
                        </a:rPr>
                        <a:t>Gli ospiti sono più propensi a lasciare una recensione se invii loro un messaggio ____________________ cortese dopo il loro soggiorno.</a:t>
                      </a:r>
                      <a:endParaRPr lang="sl-SI" sz="2000" i="1" dirty="0">
                        <a:solidFill>
                          <a:srgbClr val="41414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631656">
                <a:tc>
                  <a:txBody>
                    <a:bodyPr/>
                    <a:lstStyle/>
                    <a:p>
                      <a:pPr lvl="0">
                        <a:lnSpc>
                          <a:spcPts val="2000"/>
                        </a:lnSpc>
                        <a:buNone/>
                      </a:pPr>
                      <a:r>
                        <a:rPr lang="en-US" sz="2000" b="1" i="0" u="none" strike="noStrike" noProof="0" dirty="0">
                          <a:solidFill>
                            <a:srgbClr val="459597"/>
                          </a:solidFill>
                          <a:latin typeface="Calibri" panose="020F0502020204030204" pitchFamily="34" charset="0"/>
                          <a:cs typeface="Calibri" panose="020F0502020204030204" pitchFamily="34" charset="0"/>
                        </a:rPr>
                        <a:t>Grazie</a:t>
                      </a:r>
                      <a:endParaRPr lang="sl-SI" sz="2000" b="1" dirty="0">
                        <a:solidFill>
                          <a:srgbClr val="459597"/>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nSpc>
                          <a:spcPts val="2000"/>
                        </a:lnSpc>
                        <a:buNone/>
                      </a:pPr>
                      <a:r>
                        <a:rPr lang="en-US" sz="2000" b="0" i="1" u="none" strike="noStrike" kern="1200" noProof="0" dirty="0">
                          <a:solidFill>
                            <a:srgbClr val="414141"/>
                          </a:solidFill>
                          <a:latin typeface="Calibri" panose="020F0502020204030204" pitchFamily="34" charset="0"/>
                          <a:cs typeface="Calibri" panose="020F0502020204030204" pitchFamily="34" charset="0"/>
                        </a:rPr>
                        <a:t>L'uso di messaggi ______________ aiuta a risparmiare tempo e a mantenere una comunicazione coerente.</a:t>
                      </a:r>
                      <a:endParaRPr lang="sl-SI" sz="2000" i="1" dirty="0">
                        <a:solidFill>
                          <a:srgbClr val="41414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631656">
                <a:tc>
                  <a:txBody>
                    <a:bodyPr/>
                    <a:lstStyle/>
                    <a:p>
                      <a:pPr marL="0" marR="0" lvl="0" indent="0" algn="l" defTabSz="914400">
                        <a:lnSpc>
                          <a:spcPts val="2000"/>
                        </a:lnSpc>
                        <a:spcBef>
                          <a:spcPts val="0"/>
                        </a:spcBef>
                        <a:spcAft>
                          <a:spcPts val="0"/>
                        </a:spcAft>
                        <a:buNone/>
                        <a:tabLst/>
                        <a:defRPr/>
                      </a:pPr>
                      <a:r>
                        <a:rPr lang="en-US" sz="2000" b="1" i="0" u="none" strike="noStrike" noProof="0" dirty="0">
                          <a:solidFill>
                            <a:srgbClr val="459597"/>
                          </a:solidFill>
                          <a:latin typeface="Calibri" panose="020F0502020204030204" pitchFamily="34" charset="0"/>
                          <a:cs typeface="Calibri" panose="020F0502020204030204" pitchFamily="34" charset="0"/>
                        </a:rPr>
                        <a:t>Comunicazione</a:t>
                      </a:r>
                      <a:endParaRPr lang="sl-SI" sz="2000" b="1" dirty="0">
                        <a:solidFill>
                          <a:srgbClr val="459597"/>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a:lnSpc>
                          <a:spcPts val="2000"/>
                        </a:lnSpc>
                        <a:spcBef>
                          <a:spcPts val="0"/>
                        </a:spcBef>
                        <a:spcAft>
                          <a:spcPts val="0"/>
                        </a:spcAft>
                        <a:buNone/>
                      </a:pPr>
                      <a:r>
                        <a:rPr lang="en-US" sz="2000" b="0" i="1" u="none" strike="noStrike" kern="1200" noProof="0" dirty="0">
                          <a:solidFill>
                            <a:srgbClr val="414141"/>
                          </a:solidFill>
                          <a:latin typeface="Calibri" panose="020F0502020204030204" pitchFamily="34" charset="0"/>
                          <a:cs typeface="Calibri" panose="020F0502020204030204" pitchFamily="34" charset="0"/>
                        </a:rPr>
                        <a:t>Un sistema di gestione della proprietà (PMS) aiuta gli host a gestire le prenotazioni, i calendari e ____________________.</a:t>
                      </a:r>
                      <a:endParaRPr lang="sl-SI" sz="2000" i="1" dirty="0">
                        <a:solidFill>
                          <a:srgbClr val="41414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Tree>
    <p:extLst>
      <p:ext uri="{BB962C8B-B14F-4D97-AF65-F5344CB8AC3E}">
        <p14:creationId xmlns:p14="http://schemas.microsoft.com/office/powerpoint/2010/main" val="1356570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B14D1-8337-2BC4-3C41-E662280D7589}"/>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67142E2-7413-C2D4-0AB4-9F94B88B439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25</a:t>
            </a:fld>
            <a:endParaRPr lang="fr-CA" sz="1200" dirty="0">
              <a:solidFill>
                <a:schemeClr val="bg1"/>
              </a:solidFill>
            </a:endParaRPr>
          </a:p>
        </p:txBody>
      </p:sp>
      <p:sp>
        <p:nvSpPr>
          <p:cNvPr id="8" name="Freeform 7">
            <a:extLst>
              <a:ext uri="{FF2B5EF4-FFF2-40B4-BE49-F238E27FC236}">
                <a16:creationId xmlns:a16="http://schemas.microsoft.com/office/drawing/2014/main" id="{6A25E4AA-160A-B5F2-1A4E-A2B91C23F1F2}"/>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ADD6E380-C1CE-9F2F-CF4E-35C1ABE61302}"/>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Ulteriori letture</a:t>
            </a:r>
          </a:p>
        </p:txBody>
      </p:sp>
      <p:sp>
        <p:nvSpPr>
          <p:cNvPr id="2" name="Text Placeholder 5">
            <a:extLst>
              <a:ext uri="{FF2B5EF4-FFF2-40B4-BE49-F238E27FC236}">
                <a16:creationId xmlns:a16="http://schemas.microsoft.com/office/drawing/2014/main" id="{9B1F9C72-8EE5-667E-AD35-346D1C3B7B21}"/>
              </a:ext>
            </a:extLst>
          </p:cNvPr>
          <p:cNvSpPr txBox="1">
            <a:spLocks/>
          </p:cNvSpPr>
          <p:nvPr/>
        </p:nvSpPr>
        <p:spPr>
          <a:xfrm>
            <a:off x="885302" y="1595933"/>
            <a:ext cx="6722506"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720"/>
              </a:lnSpc>
              <a:spcBef>
                <a:spcPts val="0"/>
              </a:spcBef>
              <a:buNone/>
            </a:pPr>
            <a:r>
              <a:rPr lang="en-US" sz="3600" b="1" dirty="0">
                <a:solidFill>
                  <a:srgbClr val="EC7C69"/>
                </a:solidFill>
                <a:hlinkClick r:id="rId3">
                  <a:extLst>
                    <a:ext uri="{A12FA001-AC4F-418D-AE19-62706E023703}">
                      <ahyp:hlinkClr xmlns:ahyp="http://schemas.microsoft.com/office/drawing/2018/hyperlinkcolor" val="tx"/>
                    </a:ext>
                  </a:extLst>
                </a:hlinkClick>
              </a:rPr>
              <a:t>Guida ai migliori sistemi elettronici e intelligenti di chiusura delle porte degli hotel 2025</a:t>
            </a:r>
            <a:endParaRPr lang="en-US" sz="3600" b="1" dirty="0">
              <a:solidFill>
                <a:srgbClr val="EC7C69"/>
              </a:solidFill>
            </a:endParaRPr>
          </a:p>
          <a:p>
            <a:pPr marL="0" indent="0">
              <a:lnSpc>
                <a:spcPts val="3720"/>
              </a:lnSpc>
              <a:spcBef>
                <a:spcPts val="0"/>
              </a:spcBef>
              <a:buNone/>
            </a:pPr>
            <a:endParaRPr lang="en-US" sz="3600" b="1" dirty="0">
              <a:solidFill>
                <a:srgbClr val="EC7C69"/>
              </a:solidFill>
            </a:endParaRPr>
          </a:p>
        </p:txBody>
      </p:sp>
      <p:sp>
        <p:nvSpPr>
          <p:cNvPr id="6" name="Text Placeholder 1">
            <a:extLst>
              <a:ext uri="{FF2B5EF4-FFF2-40B4-BE49-F238E27FC236}">
                <a16:creationId xmlns:a16="http://schemas.microsoft.com/office/drawing/2014/main" id="{D32DA74F-71F4-0A84-D83F-4D7AC619C4EE}"/>
              </a:ext>
            </a:extLst>
          </p:cNvPr>
          <p:cNvSpPr txBox="1">
            <a:spLocks/>
          </p:cNvSpPr>
          <p:nvPr/>
        </p:nvSpPr>
        <p:spPr>
          <a:xfrm>
            <a:off x="885302" y="3881405"/>
            <a:ext cx="4926562" cy="151495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Guida completa alla scelta del tipo di serratura intelligente più adatto (tastiera Bluetooth, credenziali mobili, RFID) e agli aspetti da considerare in termini di sicurezza e praticità. </a:t>
            </a:r>
          </a:p>
          <a:p>
            <a:pPr algn="l">
              <a:lnSpc>
                <a:spcPts val="2540"/>
              </a:lnSpc>
              <a:spcBef>
                <a:spcPts val="0"/>
              </a:spcBef>
            </a:pPr>
            <a:endParaRPr lang="en-US" sz="2400" dirty="0">
              <a:solidFill>
                <a:srgbClr val="414141"/>
              </a:solidFill>
            </a:endParaRPr>
          </a:p>
        </p:txBody>
      </p:sp>
      <p:pic>
        <p:nvPicPr>
          <p:cNvPr id="7" name="Picture 6">
            <a:extLst>
              <a:ext uri="{FF2B5EF4-FFF2-40B4-BE49-F238E27FC236}">
                <a16:creationId xmlns:a16="http://schemas.microsoft.com/office/drawing/2014/main" id="{3ED3A95A-DAF8-1C8C-578F-120D261876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4300" y="2907361"/>
            <a:ext cx="5840450" cy="3845012"/>
          </a:xfrm>
          <a:prstGeom prst="rect">
            <a:avLst/>
          </a:prstGeom>
          <a:noFill/>
        </p:spPr>
      </p:pic>
      <p:pic>
        <p:nvPicPr>
          <p:cNvPr id="12" name="Picture 2" descr="authentic marketing">
            <a:extLst>
              <a:ext uri="{FF2B5EF4-FFF2-40B4-BE49-F238E27FC236}">
                <a16:creationId xmlns:a16="http://schemas.microsoft.com/office/drawing/2014/main" id="{72A97AB3-DA99-11C2-ED5B-1CE97D07A670}"/>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4823" r="4823"/>
          <a:stretch/>
        </p:blipFill>
        <p:spPr bwMode="auto">
          <a:xfrm>
            <a:off x="6556075" y="3312318"/>
            <a:ext cx="4099293" cy="2381894"/>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4C36BE2E-28DB-4F38-03EB-EA769F881D7E}"/>
              </a:ext>
            </a:extLst>
          </p:cNvPr>
          <p:cNvSpPr/>
          <p:nvPr/>
        </p:nvSpPr>
        <p:spPr>
          <a:xfrm>
            <a:off x="9657780" y="2285731"/>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21">
            <a:extLst>
              <a:ext uri="{FF2B5EF4-FFF2-40B4-BE49-F238E27FC236}">
                <a16:creationId xmlns:a16="http://schemas.microsoft.com/office/drawing/2014/main" id="{814ED8DE-CBB0-0A9B-CE19-7EBBCF3177AF}"/>
              </a:ext>
            </a:extLst>
          </p:cNvPr>
          <p:cNvSpPr/>
          <p:nvPr/>
        </p:nvSpPr>
        <p:spPr>
          <a:xfrm>
            <a:off x="9655896" y="2271184"/>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Clicca per </a:t>
            </a:r>
            <a:r>
              <a:rPr lang="en-IE" sz="2800" b="1" dirty="0">
                <a:solidFill>
                  <a:schemeClr val="bg1"/>
                </a:solidFill>
                <a:hlinkClick r:id="rId3">
                  <a:extLst>
                    <a:ext uri="{A12FA001-AC4F-418D-AE19-62706E023703}">
                      <ahyp:hlinkClr xmlns:ahyp="http://schemas.microsoft.com/office/drawing/2018/hyperlinkcolor" val="tx"/>
                    </a:ext>
                  </a:extLst>
                </a:hlinkClick>
              </a:rPr>
              <a:t>leggere</a:t>
            </a:r>
            <a:endParaRPr lang="en-IE" sz="2800" b="1" dirty="0">
              <a:solidFill>
                <a:schemeClr val="bg1"/>
              </a:solidFill>
            </a:endParaRPr>
          </a:p>
        </p:txBody>
      </p:sp>
    </p:spTree>
    <p:extLst>
      <p:ext uri="{BB962C8B-B14F-4D97-AF65-F5344CB8AC3E}">
        <p14:creationId xmlns:p14="http://schemas.microsoft.com/office/powerpoint/2010/main" val="3710088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1981F-9CFB-B0A2-D81D-9C05332D93A1}"/>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D2C279D-818C-BA58-2D24-DACB055B9AE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26</a:t>
            </a:fld>
            <a:endParaRPr lang="fr-CA" sz="1200" dirty="0">
              <a:solidFill>
                <a:schemeClr val="bg1"/>
              </a:solidFill>
            </a:endParaRPr>
          </a:p>
        </p:txBody>
      </p:sp>
      <p:sp>
        <p:nvSpPr>
          <p:cNvPr id="8" name="Freeform 7">
            <a:extLst>
              <a:ext uri="{FF2B5EF4-FFF2-40B4-BE49-F238E27FC236}">
                <a16:creationId xmlns:a16="http://schemas.microsoft.com/office/drawing/2014/main" id="{0F3FD228-5578-74FD-1DB8-32330519A84B}"/>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F7D0DD36-E1AF-8F8A-8479-49DBAFE01B17}"/>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Ulteriori letture</a:t>
            </a:r>
          </a:p>
        </p:txBody>
      </p:sp>
      <p:sp>
        <p:nvSpPr>
          <p:cNvPr id="2" name="Text Placeholder 5">
            <a:extLst>
              <a:ext uri="{FF2B5EF4-FFF2-40B4-BE49-F238E27FC236}">
                <a16:creationId xmlns:a16="http://schemas.microsoft.com/office/drawing/2014/main" id="{2790E24C-C3B3-20FC-7F73-14691DE917FC}"/>
              </a:ext>
            </a:extLst>
          </p:cNvPr>
          <p:cNvSpPr txBox="1">
            <a:spLocks/>
          </p:cNvSpPr>
          <p:nvPr/>
        </p:nvSpPr>
        <p:spPr>
          <a:xfrm>
            <a:off x="885303" y="1760918"/>
            <a:ext cx="5076586"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720"/>
              </a:lnSpc>
              <a:spcBef>
                <a:spcPts val="0"/>
              </a:spcBef>
              <a:buNone/>
            </a:pPr>
            <a:r>
              <a:rPr lang="en-US" sz="3600" b="1" dirty="0">
                <a:solidFill>
                  <a:srgbClr val="EC7C69"/>
                </a:solidFill>
                <a:hlinkClick r:id="rId3">
                  <a:extLst>
                    <a:ext uri="{A12FA001-AC4F-418D-AE19-62706E023703}">
                      <ahyp:hlinkClr xmlns:ahyp="http://schemas.microsoft.com/office/drawing/2018/hyperlinkcolor" val="tx"/>
                    </a:ext>
                  </a:extLst>
                </a:hlinkClick>
              </a:rPr>
              <a:t>Tecnologia per hotel intelligenti: una guida per gli albergatori </a:t>
            </a:r>
            <a:endParaRPr lang="en-US" sz="3600" b="1" dirty="0">
              <a:solidFill>
                <a:srgbClr val="EC7C69"/>
              </a:solidFill>
            </a:endParaRPr>
          </a:p>
          <a:p>
            <a:pPr marL="0" indent="0">
              <a:lnSpc>
                <a:spcPts val="3720"/>
              </a:lnSpc>
              <a:spcBef>
                <a:spcPts val="0"/>
              </a:spcBef>
              <a:buNone/>
            </a:pPr>
            <a:endParaRPr lang="en-US" sz="3600" b="1" dirty="0">
              <a:solidFill>
                <a:srgbClr val="EC7C69"/>
              </a:solidFill>
            </a:endParaRPr>
          </a:p>
        </p:txBody>
      </p:sp>
      <p:sp>
        <p:nvSpPr>
          <p:cNvPr id="6" name="Text Placeholder 1">
            <a:extLst>
              <a:ext uri="{FF2B5EF4-FFF2-40B4-BE49-F238E27FC236}">
                <a16:creationId xmlns:a16="http://schemas.microsoft.com/office/drawing/2014/main" id="{FBBD7299-A987-E7C5-27D3-6BF0B14B2388}"/>
              </a:ext>
            </a:extLst>
          </p:cNvPr>
          <p:cNvSpPr txBox="1">
            <a:spLocks/>
          </p:cNvSpPr>
          <p:nvPr/>
        </p:nvSpPr>
        <p:spPr>
          <a:xfrm>
            <a:off x="885301" y="3429000"/>
            <a:ext cx="5210699" cy="151495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Discute come le serrature intelligenti, i sensori IoT nelle camere e i controlli mobili migliorano la soddisfazione degli ospiti, consentendo la personalizzazione su larga scala.</a:t>
            </a:r>
          </a:p>
          <a:p>
            <a:pPr algn="l">
              <a:lnSpc>
                <a:spcPts val="2540"/>
              </a:lnSpc>
              <a:spcBef>
                <a:spcPts val="0"/>
              </a:spcBef>
            </a:pPr>
            <a:endParaRPr lang="en-US" sz="2400" dirty="0">
              <a:solidFill>
                <a:srgbClr val="414141"/>
              </a:solidFill>
            </a:endParaRPr>
          </a:p>
        </p:txBody>
      </p:sp>
      <p:pic>
        <p:nvPicPr>
          <p:cNvPr id="7" name="Picture 6">
            <a:extLst>
              <a:ext uri="{FF2B5EF4-FFF2-40B4-BE49-F238E27FC236}">
                <a16:creationId xmlns:a16="http://schemas.microsoft.com/office/drawing/2014/main" id="{C015D2D1-9305-2CFE-2F08-4CB2B967DD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4300" y="2907361"/>
            <a:ext cx="5840450" cy="3845012"/>
          </a:xfrm>
          <a:prstGeom prst="rect">
            <a:avLst/>
          </a:prstGeom>
          <a:noFill/>
        </p:spPr>
      </p:pic>
      <p:pic>
        <p:nvPicPr>
          <p:cNvPr id="5" name="Picture 4" descr="A person's face with a city in the background&#10;&#10;Description automatically generated">
            <a:extLst>
              <a:ext uri="{FF2B5EF4-FFF2-40B4-BE49-F238E27FC236}">
                <a16:creationId xmlns:a16="http://schemas.microsoft.com/office/drawing/2014/main" id="{911BE93F-D8A6-AA4A-132A-7FEBFBD8F4BD}"/>
              </a:ext>
            </a:extLst>
          </p:cNvPr>
          <p:cNvPicPr>
            <a:picLocks noChangeAspect="1"/>
          </p:cNvPicPr>
          <p:nvPr/>
        </p:nvPicPr>
        <p:blipFill rotWithShape="1">
          <a:blip r:embed="rId5">
            <a:alphaModFix/>
          </a:blip>
          <a:srcRect t="2108" b="2108"/>
          <a:stretch/>
        </p:blipFill>
        <p:spPr>
          <a:xfrm>
            <a:off x="6543861" y="3317908"/>
            <a:ext cx="4204651" cy="2375525"/>
          </a:xfrm>
          <a:prstGeom prst="rect">
            <a:avLst/>
          </a:prstGeom>
        </p:spPr>
      </p:pic>
      <p:sp>
        <p:nvSpPr>
          <p:cNvPr id="9" name="Oval 8">
            <a:extLst>
              <a:ext uri="{FF2B5EF4-FFF2-40B4-BE49-F238E27FC236}">
                <a16:creationId xmlns:a16="http://schemas.microsoft.com/office/drawing/2014/main" id="{26A59502-5498-5A21-66A5-AA9DFB158C3E}"/>
              </a:ext>
            </a:extLst>
          </p:cNvPr>
          <p:cNvSpPr/>
          <p:nvPr/>
        </p:nvSpPr>
        <p:spPr>
          <a:xfrm>
            <a:off x="9657780" y="2285731"/>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21">
            <a:extLst>
              <a:ext uri="{FF2B5EF4-FFF2-40B4-BE49-F238E27FC236}">
                <a16:creationId xmlns:a16="http://schemas.microsoft.com/office/drawing/2014/main" id="{41C64FD5-F6C5-84EA-1158-D4A9AA1F6FC4}"/>
              </a:ext>
            </a:extLst>
          </p:cNvPr>
          <p:cNvSpPr/>
          <p:nvPr/>
        </p:nvSpPr>
        <p:spPr>
          <a:xfrm>
            <a:off x="9511150" y="2324428"/>
            <a:ext cx="1942177"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Clicca per accedere </a:t>
            </a:r>
            <a:r>
              <a:rPr lang="en-IE" sz="2800" b="1" dirty="0">
                <a:solidFill>
                  <a:schemeClr val="bg1"/>
                </a:solidFill>
                <a:hlinkClick r:id="rId3">
                  <a:extLst>
                    <a:ext uri="{A12FA001-AC4F-418D-AE19-62706E023703}">
                      <ahyp:hlinkClr xmlns:ahyp="http://schemas.microsoft.com/office/drawing/2018/hyperlinkcolor" val="tx"/>
                    </a:ext>
                  </a:extLst>
                </a:hlinkClick>
              </a:rPr>
              <a:t>al toolkit</a:t>
            </a:r>
            <a:endParaRPr lang="en-IE" sz="2800" b="1" dirty="0">
              <a:solidFill>
                <a:schemeClr val="bg1"/>
              </a:solidFill>
            </a:endParaRPr>
          </a:p>
        </p:txBody>
      </p:sp>
    </p:spTree>
    <p:extLst>
      <p:ext uri="{BB962C8B-B14F-4D97-AF65-F5344CB8AC3E}">
        <p14:creationId xmlns:p14="http://schemas.microsoft.com/office/powerpoint/2010/main" val="2428692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58924-61A8-7B72-9CB2-74791D66D68E}"/>
            </a:ext>
          </a:extLst>
        </p:cNvPr>
        <p:cNvGrpSpPr/>
        <p:nvPr/>
      </p:nvGrpSpPr>
      <p:grpSpPr>
        <a:xfrm>
          <a:off x="0" y="0"/>
          <a:ext cx="0" cy="0"/>
          <a:chOff x="0" y="0"/>
          <a:chExt cx="0" cy="0"/>
        </a:xfrm>
      </p:grpSpPr>
      <p:pic>
        <p:nvPicPr>
          <p:cNvPr id="11" name="Picture Placeholder 7">
            <a:extLst>
              <a:ext uri="{FF2B5EF4-FFF2-40B4-BE49-F238E27FC236}">
                <a16:creationId xmlns:a16="http://schemas.microsoft.com/office/drawing/2014/main" id="{5D987976-6035-A84F-7599-61BE8007B36C}"/>
              </a:ext>
            </a:extLst>
          </p:cNvPr>
          <p:cNvPicPr>
            <a:picLocks noGrp="1" noChangeAspect="1"/>
          </p:cNvPicPr>
          <p:nvPr>
            <p:ph type="pic" sz="quarter" idx="19"/>
          </p:nvPr>
        </p:nvPicPr>
        <p:blipFill>
          <a:blip r:embed="rId2"/>
          <a:srcRect l="2337" r="2337"/>
          <a:stretch>
            <a:fillRect/>
          </a:stretch>
        </p:blipFill>
        <p:spPr/>
      </p:pic>
      <p:sp>
        <p:nvSpPr>
          <p:cNvPr id="2" name="Text Placeholder 1">
            <a:extLst>
              <a:ext uri="{FF2B5EF4-FFF2-40B4-BE49-F238E27FC236}">
                <a16:creationId xmlns:a16="http://schemas.microsoft.com/office/drawing/2014/main" id="{BFEEE1B7-0729-43AA-E8E0-BDCF5F166311}"/>
              </a:ext>
            </a:extLst>
          </p:cNvPr>
          <p:cNvSpPr>
            <a:spLocks noGrp="1"/>
          </p:cNvSpPr>
          <p:nvPr>
            <p:ph type="body" sz="quarter" idx="16"/>
          </p:nvPr>
        </p:nvSpPr>
        <p:spPr>
          <a:xfrm>
            <a:off x="733931" y="2474828"/>
            <a:ext cx="4070544" cy="3066422"/>
          </a:xfrm>
        </p:spPr>
        <p:txBody>
          <a:bodyPr>
            <a:noAutofit/>
          </a:bodyPr>
          <a:lstStyle/>
          <a:p>
            <a:pPr>
              <a:lnSpc>
                <a:spcPts val="3900"/>
              </a:lnSpc>
            </a:pPr>
            <a:r>
              <a:rPr lang="en-GB" sz="4000" dirty="0"/>
              <a:t>Crescere in modo intelligente - Partnership, vendite aggiuntive e pianificazione a lungo termine</a:t>
            </a:r>
          </a:p>
          <a:p>
            <a:pPr>
              <a:lnSpc>
                <a:spcPts val="3900"/>
              </a:lnSpc>
            </a:pPr>
            <a:endParaRPr lang="en-GB" sz="4000" dirty="0"/>
          </a:p>
        </p:txBody>
      </p:sp>
      <p:sp>
        <p:nvSpPr>
          <p:cNvPr id="3" name="Text Placeholder 2">
            <a:extLst>
              <a:ext uri="{FF2B5EF4-FFF2-40B4-BE49-F238E27FC236}">
                <a16:creationId xmlns:a16="http://schemas.microsoft.com/office/drawing/2014/main" id="{3CF22778-F099-4841-6666-D1B7C931D44D}"/>
              </a:ext>
            </a:extLst>
          </p:cNvPr>
          <p:cNvSpPr>
            <a:spLocks noGrp="1"/>
          </p:cNvSpPr>
          <p:nvPr>
            <p:ph type="body" sz="quarter" idx="17"/>
          </p:nvPr>
        </p:nvSpPr>
        <p:spPr>
          <a:xfrm>
            <a:off x="733931" y="1095586"/>
            <a:ext cx="5362069" cy="582221"/>
          </a:xfrm>
        </p:spPr>
        <p:txBody>
          <a:bodyPr/>
          <a:lstStyle/>
          <a:p>
            <a:r>
              <a:rPr lang="en-IE" sz="6600" b="1" dirty="0"/>
              <a:t>Sezione 3</a:t>
            </a:r>
            <a:endParaRPr lang="en-GB" sz="6600" b="1" dirty="0"/>
          </a:p>
        </p:txBody>
      </p:sp>
      <p:sp>
        <p:nvSpPr>
          <p:cNvPr id="8" name="Text Placeholder 7">
            <a:extLst>
              <a:ext uri="{FF2B5EF4-FFF2-40B4-BE49-F238E27FC236}">
                <a16:creationId xmlns:a16="http://schemas.microsoft.com/office/drawing/2014/main" id="{A9FBAF66-4794-EACA-CFD1-054444CAFAE1}"/>
              </a:ext>
            </a:extLst>
          </p:cNvPr>
          <p:cNvSpPr>
            <a:spLocks noGrp="1"/>
          </p:cNvSpPr>
          <p:nvPr>
            <p:ph type="body" sz="quarter" idx="65"/>
          </p:nvPr>
        </p:nvSpPr>
        <p:spPr>
          <a:xfrm>
            <a:off x="8485094" y="1451578"/>
            <a:ext cx="3706906" cy="452458"/>
          </a:xfrm>
          <a:solidFill>
            <a:srgbClr val="EC7C69"/>
          </a:solidFill>
        </p:spPr>
        <p:txBody>
          <a:bodyPr/>
          <a:lstStyle/>
          <a:p>
            <a:pPr algn="ctr"/>
            <a:r>
              <a:rPr lang="sl-SI" sz="1200" dirty="0"/>
              <a:t>Crediti fotografici: Fossatun Pods &amp; Cottages, Islanda</a:t>
            </a:r>
          </a:p>
        </p:txBody>
      </p:sp>
      <p:sp>
        <p:nvSpPr>
          <p:cNvPr id="4" name="Freeform 3">
            <a:extLst>
              <a:ext uri="{FF2B5EF4-FFF2-40B4-BE49-F238E27FC236}">
                <a16:creationId xmlns:a16="http://schemas.microsoft.com/office/drawing/2014/main" id="{4F5AAD98-52DE-9C46-78C9-634010C78DD8}"/>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81A6AE0C-376B-0B11-A262-CED379D16829}"/>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27</a:t>
            </a:fld>
            <a:endParaRPr lang="fr-CA" sz="1200" dirty="0"/>
          </a:p>
        </p:txBody>
      </p:sp>
      <p:pic>
        <p:nvPicPr>
          <p:cNvPr id="9" name="Picture 8">
            <a:extLst>
              <a:ext uri="{FF2B5EF4-FFF2-40B4-BE49-F238E27FC236}">
                <a16:creationId xmlns:a16="http://schemas.microsoft.com/office/drawing/2014/main" id="{3E6FB605-1CAC-FBB1-1442-8D9A6DD93665}"/>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4269993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57482-0743-1D3A-8937-80072CD0841D}"/>
            </a:ext>
          </a:extLst>
        </p:cNvPr>
        <p:cNvGrpSpPr/>
        <p:nvPr/>
      </p:nvGrpSpPr>
      <p:grpSpPr>
        <a:xfrm>
          <a:off x="0" y="0"/>
          <a:ext cx="0" cy="0"/>
          <a:chOff x="0" y="0"/>
          <a:chExt cx="0" cy="0"/>
        </a:xfrm>
      </p:grpSpPr>
      <p:pic>
        <p:nvPicPr>
          <p:cNvPr id="7" name="Picture Placeholder 6" descr="A group of wooden letters on a wood surface&#10;&#10;AI-generated content may be incorrect.">
            <a:extLst>
              <a:ext uri="{FF2B5EF4-FFF2-40B4-BE49-F238E27FC236}">
                <a16:creationId xmlns:a16="http://schemas.microsoft.com/office/drawing/2014/main" id="{737EFC0D-B42B-1004-909C-434ABFD9E165}"/>
              </a:ext>
            </a:extLst>
          </p:cNvPr>
          <p:cNvPicPr>
            <a:picLocks noGrp="1" noChangeAspect="1"/>
          </p:cNvPicPr>
          <p:nvPr>
            <p:ph type="pic" sz="quarter" idx="67"/>
          </p:nvPr>
        </p:nvPicPr>
        <p:blipFill>
          <a:blip r:embed="rId2"/>
          <a:srcRect t="1373" b="1373"/>
          <a:stretch>
            <a:fillRect/>
          </a:stretch>
        </p:blipFill>
        <p:spPr/>
      </p:pic>
      <p:sp>
        <p:nvSpPr>
          <p:cNvPr id="2" name="Text Placeholder 1">
            <a:extLst>
              <a:ext uri="{FF2B5EF4-FFF2-40B4-BE49-F238E27FC236}">
                <a16:creationId xmlns:a16="http://schemas.microsoft.com/office/drawing/2014/main" id="{FE7CA464-CC59-15BE-3070-1014BFFBC5A7}"/>
              </a:ext>
            </a:extLst>
          </p:cNvPr>
          <p:cNvSpPr>
            <a:spLocks noGrp="1"/>
          </p:cNvSpPr>
          <p:nvPr>
            <p:ph type="body" sz="quarter" idx="18"/>
          </p:nvPr>
        </p:nvSpPr>
        <p:spPr>
          <a:xfrm>
            <a:off x="7465230" y="1591437"/>
            <a:ext cx="4267624" cy="870198"/>
          </a:xfrm>
        </p:spPr>
        <p:txBody>
          <a:bodyPr/>
          <a:lstStyle/>
          <a:p>
            <a:pPr>
              <a:lnSpc>
                <a:spcPts val="3240"/>
              </a:lnSpc>
            </a:pPr>
            <a:r>
              <a:rPr lang="en-GB" sz="3200" dirty="0"/>
              <a:t>Crescere in modo intelligente: partnership, vendite aggiuntive e pianificazione a lungo termine</a:t>
            </a:r>
          </a:p>
          <a:p>
            <a:pPr>
              <a:lnSpc>
                <a:spcPts val="3240"/>
              </a:lnSpc>
            </a:pPr>
            <a:endParaRPr lang="en-GB" sz="3200" dirty="0"/>
          </a:p>
        </p:txBody>
      </p:sp>
      <p:sp>
        <p:nvSpPr>
          <p:cNvPr id="3" name="Text Placeholder 2">
            <a:extLst>
              <a:ext uri="{FF2B5EF4-FFF2-40B4-BE49-F238E27FC236}">
                <a16:creationId xmlns:a16="http://schemas.microsoft.com/office/drawing/2014/main" id="{7FEFC7E2-A679-2263-EF66-1C8C042C4CCE}"/>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Sezione 3</a:t>
            </a:r>
          </a:p>
        </p:txBody>
      </p:sp>
      <p:sp>
        <p:nvSpPr>
          <p:cNvPr id="29" name="Slide Number Placeholder 5">
            <a:extLst>
              <a:ext uri="{FF2B5EF4-FFF2-40B4-BE49-F238E27FC236}">
                <a16:creationId xmlns:a16="http://schemas.microsoft.com/office/drawing/2014/main" id="{29C28859-DE2E-F66D-6116-B29F6FBB642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28</a:t>
            </a:fld>
            <a:endParaRPr lang="fr-CA" sz="1200" dirty="0"/>
          </a:p>
        </p:txBody>
      </p:sp>
      <p:sp>
        <p:nvSpPr>
          <p:cNvPr id="25" name="Text Placeholder 4">
            <a:extLst>
              <a:ext uri="{FF2B5EF4-FFF2-40B4-BE49-F238E27FC236}">
                <a16:creationId xmlns:a16="http://schemas.microsoft.com/office/drawing/2014/main" id="{6CCEFA0A-E5EA-5538-203C-66A4B73B24C8}"/>
              </a:ext>
            </a:extLst>
          </p:cNvPr>
          <p:cNvSpPr>
            <a:spLocks noGrp="1"/>
          </p:cNvSpPr>
          <p:nvPr>
            <p:ph type="body" sz="quarter" idx="23"/>
          </p:nvPr>
        </p:nvSpPr>
        <p:spPr>
          <a:xfrm>
            <a:off x="455462" y="3682738"/>
            <a:ext cx="3130702" cy="1373830"/>
          </a:xfrm>
        </p:spPr>
        <p:txBody>
          <a:bodyPr lIns="91440" tIns="45720" rIns="91440" bIns="45720" anchor="t"/>
          <a:lstStyle/>
          <a:p>
            <a:pPr>
              <a:buNone/>
            </a:pPr>
            <a:r>
              <a:rPr lang="en-US" sz="4000" b="1" dirty="0">
                <a:solidFill>
                  <a:srgbClr val="EC7C69"/>
                </a:solidFill>
              </a:rPr>
              <a:t>Panoramica:</a:t>
            </a:r>
            <a:endParaRPr lang="en-US" sz="4000" dirty="0"/>
          </a:p>
        </p:txBody>
      </p:sp>
      <p:sp>
        <p:nvSpPr>
          <p:cNvPr id="26" name="Text Placeholder 4">
            <a:extLst>
              <a:ext uri="{FF2B5EF4-FFF2-40B4-BE49-F238E27FC236}">
                <a16:creationId xmlns:a16="http://schemas.microsoft.com/office/drawing/2014/main" id="{A4A33156-5090-15B4-D009-739641969A54}"/>
              </a:ext>
            </a:extLst>
          </p:cNvPr>
          <p:cNvSpPr txBox="1">
            <a:spLocks/>
          </p:cNvSpPr>
          <p:nvPr/>
        </p:nvSpPr>
        <p:spPr>
          <a:xfrm>
            <a:off x="3409628" y="4455381"/>
            <a:ext cx="8111204" cy="70420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Imparerai come collaborare con le aziende locali, offrire piccoli extra agli ospiti e pianificare il futuro.  Esploreremo come aumentare le entrate senza aggiungere stress e come crescere in modo coerente con i tuoi obiettivi e valori.  L'obiettivo non è solo quello di diventare più grandi, ma di crescere meglio, con ospiti soddisfatti, una solida reputazione e un successo a lungo termine.</a:t>
            </a:r>
          </a:p>
          <a:p>
            <a:pPr>
              <a:lnSpc>
                <a:spcPts val="2360"/>
              </a:lnSpc>
            </a:pPr>
            <a:endParaRPr lang="en-IE" dirty="0"/>
          </a:p>
        </p:txBody>
      </p:sp>
      <p:sp>
        <p:nvSpPr>
          <p:cNvPr id="27" name="Text Placeholder 4">
            <a:extLst>
              <a:ext uri="{FF2B5EF4-FFF2-40B4-BE49-F238E27FC236}">
                <a16:creationId xmlns:a16="http://schemas.microsoft.com/office/drawing/2014/main" id="{EBE20E57-6A3E-D08C-30C8-40538602826B}"/>
              </a:ext>
            </a:extLst>
          </p:cNvPr>
          <p:cNvSpPr txBox="1">
            <a:spLocks/>
          </p:cNvSpPr>
          <p:nvPr/>
        </p:nvSpPr>
        <p:spPr>
          <a:xfrm>
            <a:off x="473839" y="4455381"/>
            <a:ext cx="2591094"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Questa sezione si concentra sulla crescita della tua attività di hosting in modo intelligente, semplice e sostenibile.</a:t>
            </a:r>
          </a:p>
          <a:p>
            <a:pPr>
              <a:lnSpc>
                <a:spcPts val="2360"/>
              </a:lnSpc>
            </a:pPr>
            <a:endParaRPr lang="en-IE" dirty="0"/>
          </a:p>
        </p:txBody>
      </p:sp>
      <p:sp>
        <p:nvSpPr>
          <p:cNvPr id="10" name="Text Placeholder 7">
            <a:extLst>
              <a:ext uri="{FF2B5EF4-FFF2-40B4-BE49-F238E27FC236}">
                <a16:creationId xmlns:a16="http://schemas.microsoft.com/office/drawing/2014/main" id="{99DF7916-D4C4-299A-FE37-22B241C40A66}"/>
              </a:ext>
            </a:extLst>
          </p:cNvPr>
          <p:cNvSpPr txBox="1">
            <a:spLocks/>
          </p:cNvSpPr>
          <p:nvPr/>
        </p:nvSpPr>
        <p:spPr>
          <a:xfrm>
            <a:off x="0" y="74986"/>
            <a:ext cx="5268056"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sl-SI" sz="1200" dirty="0">
                <a:solidFill>
                  <a:schemeClr val="bg1"/>
                </a:solidFill>
              </a:rPr>
              <a:t>Crediti fotografici: </a:t>
            </a:r>
          </a:p>
          <a:p>
            <a:pPr marL="0" indent="0" algn="ctr">
              <a:lnSpc>
                <a:spcPts val="1240"/>
              </a:lnSpc>
              <a:spcBef>
                <a:spcPts val="0"/>
              </a:spcBef>
              <a:buNone/>
            </a:pPr>
            <a:r>
              <a:rPr lang="sl-SI" sz="1200" dirty="0">
                <a:solidFill>
                  <a:schemeClr val="bg1"/>
                </a:solidFill>
              </a:rPr>
              <a:t>Questa fotografia dell'autore sconosciuto è concessa in licenza con il nome CC BY-SA</a:t>
            </a:r>
          </a:p>
        </p:txBody>
      </p:sp>
    </p:spTree>
    <p:extLst>
      <p:ext uri="{BB962C8B-B14F-4D97-AF65-F5344CB8AC3E}">
        <p14:creationId xmlns:p14="http://schemas.microsoft.com/office/powerpoint/2010/main" val="352298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7A2DE-75F7-3AF1-752B-18B7733A12AB}"/>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921A3EEB-1EB9-62AB-E850-31CE6608A4FE}"/>
              </a:ext>
            </a:extLst>
          </p:cNvPr>
          <p:cNvSpPr txBox="1">
            <a:spLocks/>
          </p:cNvSpPr>
          <p:nvPr/>
        </p:nvSpPr>
        <p:spPr>
          <a:xfrm>
            <a:off x="629645" y="307773"/>
            <a:ext cx="864982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Introduzione </a:t>
            </a:r>
            <a:r>
              <a:rPr lang="en-US" dirty="0"/>
              <a:t>- Crescere in modo intelligente: partnership, upsell e pianificazione a lungo termine</a:t>
            </a:r>
          </a:p>
          <a:p>
            <a:pPr>
              <a:lnSpc>
                <a:spcPts val="3720"/>
              </a:lnSpc>
            </a:pPr>
            <a:endParaRPr lang="en-US" dirty="0"/>
          </a:p>
          <a:p>
            <a:pPr>
              <a:lnSpc>
                <a:spcPts val="3720"/>
              </a:lnSpc>
            </a:pPr>
            <a:endParaRPr lang="en-US" dirty="0"/>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BEBC30F6-4C51-760F-F29E-8C7E4B0F1423}"/>
              </a:ext>
            </a:extLst>
          </p:cNvPr>
          <p:cNvCxnSpPr>
            <a:cxnSpLocks/>
          </p:cNvCxnSpPr>
          <p:nvPr/>
        </p:nvCxnSpPr>
        <p:spPr>
          <a:xfrm>
            <a:off x="0" y="1500714"/>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293C00B7-251A-CF43-22AE-B458ABCDCA07}"/>
              </a:ext>
            </a:extLst>
          </p:cNvPr>
          <p:cNvSpPr txBox="1">
            <a:spLocks/>
          </p:cNvSpPr>
          <p:nvPr/>
        </p:nvSpPr>
        <p:spPr>
          <a:xfrm>
            <a:off x="629645" y="1977101"/>
            <a:ext cx="9090088" cy="3902247"/>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340"/>
              </a:lnSpc>
              <a:buClr>
                <a:srgbClr val="EC7C69"/>
              </a:buClr>
            </a:pPr>
            <a:r>
              <a:rPr lang="en-GB" sz="2200" dirty="0">
                <a:solidFill>
                  <a:srgbClr val="414141"/>
                </a:solidFill>
              </a:rPr>
              <a:t>Una volta che la tua attività di hosting funziona bene, potresti iniziare a pensare a come crescere. Ma crescita non deve necessariamente significare più lavoro o più rischi.  Questa sezione ti aiuterà a esplorare piccoli modi intelligenti per migliorare ed espanderti. Imparerai come offrire agli ospiti servizi extra, come colazioni al sacco o tour locali, collaborando con partner nelle vicinanze.</a:t>
            </a:r>
          </a:p>
          <a:p>
            <a:pPr indent="0">
              <a:lnSpc>
                <a:spcPts val="2340"/>
              </a:lnSpc>
              <a:buClr>
                <a:srgbClr val="EC7C69"/>
              </a:buClr>
            </a:pPr>
            <a:endParaRPr lang="en-GB" sz="2200" dirty="0">
              <a:solidFill>
                <a:srgbClr val="414141"/>
              </a:solidFill>
            </a:endParaRPr>
          </a:p>
          <a:p>
            <a:pPr indent="0">
              <a:lnSpc>
                <a:spcPts val="2340"/>
              </a:lnSpc>
              <a:buClr>
                <a:srgbClr val="EC7C69"/>
              </a:buClr>
            </a:pPr>
            <a:r>
              <a:rPr lang="en-GB" sz="2200" dirty="0">
                <a:solidFill>
                  <a:srgbClr val="414141"/>
                </a:solidFill>
              </a:rPr>
              <a:t>Parleremo anche dell'upselling, ovvero dell'offerta di servizi aggiuntivi in modo semplice e utile, senza essere invadenti. Infine, imparerai come pianificare il successo a lungo termine: quando aumentare i prezzi, come migliorare i tuoi spazi e come rimanere concentrato su ciò che conta di più per te. Con un po' di pianificazione, potrai far crescere la tua attività in modo corretto e fidelizzare i tuoi ospiti.</a:t>
            </a:r>
          </a:p>
          <a:p>
            <a:pPr indent="0">
              <a:lnSpc>
                <a:spcPts val="2340"/>
              </a:lnSpc>
              <a:buClr>
                <a:srgbClr val="EC7C69"/>
              </a:buClr>
            </a:pPr>
            <a:endParaRPr lang="en-US" sz="2200" dirty="0">
              <a:solidFill>
                <a:srgbClr val="414141"/>
              </a:solidFill>
            </a:endParaRPr>
          </a:p>
        </p:txBody>
      </p:sp>
      <p:pic>
        <p:nvPicPr>
          <p:cNvPr id="2" name="Picture 1">
            <a:extLst>
              <a:ext uri="{FF2B5EF4-FFF2-40B4-BE49-F238E27FC236}">
                <a16:creationId xmlns:a16="http://schemas.microsoft.com/office/drawing/2014/main" id="{F30178DF-5D22-59CB-2EDB-0C186FC4001C}"/>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320401" y="4727357"/>
            <a:ext cx="3580276" cy="2659133"/>
          </a:xfrm>
          <a:prstGeom prst="rect">
            <a:avLst/>
          </a:prstGeom>
        </p:spPr>
      </p:pic>
      <p:sp>
        <p:nvSpPr>
          <p:cNvPr id="3" name="TextBox 2">
            <a:extLst>
              <a:ext uri="{FF2B5EF4-FFF2-40B4-BE49-F238E27FC236}">
                <a16:creationId xmlns:a16="http://schemas.microsoft.com/office/drawing/2014/main" id="{FAEE7B9A-9805-44E0-792F-55990E3A373A}"/>
              </a:ext>
            </a:extLst>
          </p:cNvPr>
          <p:cNvSpPr txBox="1"/>
          <p:nvPr/>
        </p:nvSpPr>
        <p:spPr>
          <a:xfrm>
            <a:off x="629645" y="6056924"/>
            <a:ext cx="7457765" cy="369332"/>
          </a:xfrm>
          <a:prstGeom prst="rect">
            <a:avLst/>
          </a:prstGeom>
          <a:noFill/>
        </p:spPr>
        <p:txBody>
          <a:bodyPr wrap="square" rtlCol="0">
            <a:spAutoFit/>
          </a:bodyPr>
          <a:lstStyle/>
          <a:p>
            <a:r>
              <a:rPr lang="en-IE" b="1" dirty="0">
                <a:solidFill>
                  <a:srgbClr val="414141"/>
                </a:solidFill>
              </a:rPr>
              <a:t>Fonte: </a:t>
            </a:r>
            <a:r>
              <a:rPr lang="en-US" dirty="0" err="1">
                <a:solidFill>
                  <a:srgbClr val="459597"/>
                </a:solidFill>
              </a:rPr>
              <a:t>Booking.com </a:t>
            </a:r>
            <a:r>
              <a:rPr lang="en-US" dirty="0">
                <a:solidFill>
                  <a:srgbClr val="459597"/>
                </a:solidFill>
              </a:rPr>
              <a:t>Partner Hub – "Offrire esperienze eccellenti agli ospiti"</a:t>
            </a:r>
            <a:endParaRPr lang="en-IE" dirty="0">
              <a:solidFill>
                <a:srgbClr val="459597"/>
              </a:solidFill>
            </a:endParaRPr>
          </a:p>
        </p:txBody>
      </p:sp>
      <p:sp>
        <p:nvSpPr>
          <p:cNvPr id="7" name="Slide Number Placeholder 5">
            <a:extLst>
              <a:ext uri="{FF2B5EF4-FFF2-40B4-BE49-F238E27FC236}">
                <a16:creationId xmlns:a16="http://schemas.microsoft.com/office/drawing/2014/main" id="{078F9323-772C-30B8-79C8-192845A61E6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29</a:t>
            </a:fld>
            <a:endParaRPr lang="fr-CA" sz="1200" dirty="0"/>
          </a:p>
        </p:txBody>
      </p:sp>
    </p:spTree>
    <p:extLst>
      <p:ext uri="{BB962C8B-B14F-4D97-AF65-F5344CB8AC3E}">
        <p14:creationId xmlns:p14="http://schemas.microsoft.com/office/powerpoint/2010/main" val="3457820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5744878" y="478770"/>
            <a:ext cx="700387" cy="689518"/>
          </a:xfrm>
        </p:spPr>
        <p:txBody>
          <a:bodyPr anchor="b"/>
          <a:lstStyle/>
          <a:p>
            <a:r>
              <a:rPr lang="en-US" sz="3600" b="1" dirty="0"/>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6677905" y="229680"/>
            <a:ext cx="4415332" cy="689519"/>
          </a:xfrm>
        </p:spPr>
        <p:txBody>
          <a:bodyPr anchor="t"/>
          <a:lstStyle/>
          <a:p>
            <a:pPr>
              <a:lnSpc>
                <a:spcPts val="2240"/>
              </a:lnSpc>
            </a:pPr>
            <a:r>
              <a:rPr lang="en-GB" b="1" kern="1200" dirty="0">
                <a:solidFill>
                  <a:srgbClr val="EC7C69"/>
                </a:solidFill>
                <a:latin typeface="+mn-lt"/>
                <a:ea typeface="+mn-ea"/>
                <a:cs typeface="+mn-cs"/>
              </a:rPr>
              <a:t>Gestione del percorso dell'ospite: prima, durante e dopo il soggiorno</a:t>
            </a:r>
          </a:p>
          <a:p>
            <a:pPr>
              <a:lnSpc>
                <a:spcPts val="2240"/>
              </a:lnSpc>
            </a:pPr>
            <a:endParaRPr lang="en-GB" b="1" kern="1200" dirty="0">
              <a:solidFill>
                <a:srgbClr val="EC7C69"/>
              </a:solidFill>
              <a:latin typeface="+mn-lt"/>
              <a:ea typeface="+mn-ea"/>
              <a:cs typeface="+mn-cs"/>
            </a:endParaRP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72295" y="1305618"/>
            <a:ext cx="4472729" cy="4246763"/>
          </a:xfrm>
        </p:spPr>
        <p:txBody>
          <a:bodyPr/>
          <a:lstStyle/>
          <a:p>
            <a:pPr marL="0" indent="0">
              <a:lnSpc>
                <a:spcPts val="2180"/>
              </a:lnSpc>
            </a:pPr>
            <a:r>
              <a:rPr lang="en-GB" sz="2200" b="0" dirty="0"/>
              <a:t>Questo modulo aiuta gli studenti a offrire un'esperienza di alta qualità agli ospiti, garantendo al contempo che l'attività rimanga gestibile, efficiente e sostenibile. </a:t>
            </a:r>
          </a:p>
          <a:p>
            <a:pPr marL="0" indent="0">
              <a:lnSpc>
                <a:spcPts val="2180"/>
              </a:lnSpc>
            </a:pPr>
            <a:endParaRPr lang="en-GB" sz="2200" b="0" dirty="0"/>
          </a:p>
          <a:p>
            <a:pPr marL="0" indent="0">
              <a:lnSpc>
                <a:spcPts val="2180"/>
              </a:lnSpc>
            </a:pPr>
            <a:r>
              <a:rPr lang="en-GB" sz="2200" b="0" dirty="0"/>
              <a:t>Si concentra sull'intero percorso dell'ospite, dal primo contatto al follow-up, e introduce sistemi pratici per le operazioni quotidiane. Gli studenti esplorano anche modi per far crescere la loro attività aggiungendo valore attraverso partnership locali, offerte per gli ospiti e pianificazione a lungo termine.</a:t>
            </a:r>
          </a:p>
          <a:p>
            <a:pPr marL="0" indent="0">
              <a:lnSpc>
                <a:spcPts val="2180"/>
              </a:lnSpc>
            </a:pPr>
            <a:endParaRPr lang="en-US" sz="22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6679763" y="1169158"/>
            <a:ext cx="4938958" cy="311554"/>
          </a:xfrm>
        </p:spPr>
        <p:txBody>
          <a:bodyPr anchor="t"/>
          <a:lstStyle/>
          <a:p>
            <a:pPr>
              <a:lnSpc>
                <a:spcPts val="1800"/>
              </a:lnSpc>
            </a:pPr>
            <a:r>
              <a:rPr lang="en-GB" sz="1800" dirty="0">
                <a:solidFill>
                  <a:srgbClr val="414141"/>
                </a:solidFill>
              </a:rPr>
              <a:t>Scopri come offrire agli ospiti un'esperienza straordinaria dalla prenotazione al post-soggiorno. Usa una buona comunicazione e piccoli tocchi personali per farli sentire i benvenuti e invogliarli a tornare.</a:t>
            </a:r>
          </a:p>
          <a:p>
            <a:pPr>
              <a:lnSpc>
                <a:spcPts val="1800"/>
              </a:lnSpc>
            </a:pPr>
            <a:endParaRPr lang="en-GB" sz="1800" dirty="0">
              <a:solidFill>
                <a:srgbClr val="414141"/>
              </a:solidFill>
            </a:endParaRPr>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5744878" y="2612213"/>
            <a:ext cx="700387" cy="626835"/>
          </a:xfrm>
        </p:spPr>
        <p:txBody>
          <a:bodyPr anchor="b"/>
          <a:lstStyle/>
          <a:p>
            <a:r>
              <a:rPr lang="en-US" sz="3600" b="1" dirty="0"/>
              <a:t>02</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6679763" y="2550304"/>
            <a:ext cx="4472729" cy="469476"/>
          </a:xfrm>
        </p:spPr>
        <p:txBody>
          <a:bodyPr anchor="t"/>
          <a:lstStyle/>
          <a:p>
            <a:pPr>
              <a:lnSpc>
                <a:spcPts val="2240"/>
              </a:lnSpc>
            </a:pPr>
            <a:r>
              <a:rPr lang="en-US" b="1" dirty="0">
                <a:solidFill>
                  <a:srgbClr val="EC7C69"/>
                </a:solidFill>
              </a:rPr>
              <a:t>Strumenti e sistemi per operazioni efficienti</a:t>
            </a:r>
          </a:p>
          <a:p>
            <a:pPr>
              <a:lnSpc>
                <a:spcPts val="2240"/>
              </a:lnSpc>
            </a:pPr>
            <a:endParaRPr lang="en-US" b="1" dirty="0">
              <a:solidFill>
                <a:srgbClr val="EC7C69"/>
              </a:solidFill>
            </a:endParaRP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6704147" y="3291193"/>
            <a:ext cx="4815558" cy="723299"/>
          </a:xfrm>
        </p:spPr>
        <p:txBody>
          <a:bodyPr anchor="t">
            <a:noAutofit/>
          </a:bodyPr>
          <a:lstStyle/>
          <a:p>
            <a:pPr>
              <a:lnSpc>
                <a:spcPts val="1800"/>
              </a:lnSpc>
            </a:pPr>
            <a:r>
              <a:rPr lang="en-US" sz="1800" dirty="0">
                <a:solidFill>
                  <a:srgbClr val="414141"/>
                </a:solidFill>
              </a:rPr>
              <a:t>Trova strumenti facili ed economici che ti aiutino a gestire la tua struttura senza stress. Automatizza piccole attività come le informazioni sul check-in e le recensioni, in modo da risparmiare tempo ma continuare a offrire un buon servizio.</a:t>
            </a:r>
          </a:p>
          <a:p>
            <a:pPr>
              <a:lnSpc>
                <a:spcPts val="1800"/>
              </a:lnSpc>
            </a:pPr>
            <a:endParaRPr lang="en-US" sz="1800" dirty="0">
              <a:solidFill>
                <a:srgbClr val="414141"/>
              </a:solidFill>
            </a:endParaRPr>
          </a:p>
          <a:p>
            <a:pPr>
              <a:lnSpc>
                <a:spcPts val="1800"/>
              </a:lnSpc>
            </a:pPr>
            <a:endParaRPr lang="en-GB" sz="1800" dirty="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b="1" dirty="0"/>
              <a:t>Panoramica del modulo 5</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482081" y="1167332"/>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9DBDEEE-37E2-4D7D-EEAE-F063628F4288}"/>
              </a:ext>
            </a:extLst>
          </p:cNvPr>
          <p:cNvCxnSpPr>
            <a:cxnSpLocks/>
          </p:cNvCxnSpPr>
          <p:nvPr/>
        </p:nvCxnSpPr>
        <p:spPr>
          <a:xfrm flipH="1">
            <a:off x="5482081" y="324063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11">
            <a:extLst>
              <a:ext uri="{FF2B5EF4-FFF2-40B4-BE49-F238E27FC236}">
                <a16:creationId xmlns:a16="http://schemas.microsoft.com/office/drawing/2014/main" id="{5B3010B6-72DD-1B3A-59BB-6CAD417D0B1B}"/>
              </a:ext>
            </a:extLst>
          </p:cNvPr>
          <p:cNvSpPr txBox="1">
            <a:spLocks/>
          </p:cNvSpPr>
          <p:nvPr/>
        </p:nvSpPr>
        <p:spPr>
          <a:xfrm>
            <a:off x="5744878" y="4492419"/>
            <a:ext cx="700387" cy="689518"/>
          </a:xfrm>
          <a:prstGeom prst="rect">
            <a:avLst/>
          </a:prstGeom>
          <a:noFill/>
        </p:spPr>
        <p:txBody>
          <a:bodyPr anchor="b">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t>03</a:t>
            </a:r>
          </a:p>
        </p:txBody>
      </p:sp>
      <p:sp>
        <p:nvSpPr>
          <p:cNvPr id="3" name="Text Placeholder 12">
            <a:extLst>
              <a:ext uri="{FF2B5EF4-FFF2-40B4-BE49-F238E27FC236}">
                <a16:creationId xmlns:a16="http://schemas.microsoft.com/office/drawing/2014/main" id="{1471625A-1FC7-5026-B50A-9078E4AC46D4}"/>
              </a:ext>
            </a:extLst>
          </p:cNvPr>
          <p:cNvSpPr txBox="1">
            <a:spLocks/>
          </p:cNvSpPr>
          <p:nvPr/>
        </p:nvSpPr>
        <p:spPr>
          <a:xfrm>
            <a:off x="6679763" y="5114985"/>
            <a:ext cx="4706318" cy="516424"/>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US" sz="2000" b="1" dirty="0">
                <a:solidFill>
                  <a:srgbClr val="EC7C69"/>
                </a:solidFill>
              </a:rPr>
              <a:t>Crescere in modo intelligente: partnership, upsell e pianificazione a lungo termine</a:t>
            </a:r>
          </a:p>
          <a:p>
            <a:pPr>
              <a:lnSpc>
                <a:spcPts val="2240"/>
              </a:lnSpc>
            </a:pPr>
            <a:endParaRPr lang="en-US" sz="2000" b="1" dirty="0">
              <a:solidFill>
                <a:srgbClr val="EC7C69"/>
              </a:solidFill>
            </a:endParaRPr>
          </a:p>
        </p:txBody>
      </p:sp>
      <p:sp>
        <p:nvSpPr>
          <p:cNvPr id="4" name="Text Placeholder 14">
            <a:extLst>
              <a:ext uri="{FF2B5EF4-FFF2-40B4-BE49-F238E27FC236}">
                <a16:creationId xmlns:a16="http://schemas.microsoft.com/office/drawing/2014/main" id="{ED390AB9-4058-D6E3-7CDA-7CE51B8A94D7}"/>
              </a:ext>
            </a:extLst>
          </p:cNvPr>
          <p:cNvSpPr txBox="1">
            <a:spLocks/>
          </p:cNvSpPr>
          <p:nvPr/>
        </p:nvSpPr>
        <p:spPr>
          <a:xfrm>
            <a:off x="6679763" y="5668605"/>
            <a:ext cx="4472729" cy="795630"/>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pPr>
            <a:r>
              <a:rPr lang="en-US" sz="1600" dirty="0">
                <a:solidFill>
                  <a:srgbClr val="414141"/>
                </a:solidFill>
              </a:rPr>
              <a:t>Collabora con le aziende locali per offrire servizi extra e guadagnare di più. Pianifica in anticipo in modo che la tua attività cresca in linea con i tuoi obiettivi e mantenga gli ospiti soddisfatti.</a:t>
            </a:r>
          </a:p>
          <a:p>
            <a:pPr>
              <a:lnSpc>
                <a:spcPts val="1800"/>
              </a:lnSpc>
            </a:pPr>
            <a:endParaRPr lang="en-US" sz="1600" dirty="0">
              <a:solidFill>
                <a:srgbClr val="414141"/>
              </a:solidFill>
            </a:endParaRPr>
          </a:p>
          <a:p>
            <a:pPr>
              <a:lnSpc>
                <a:spcPts val="1800"/>
              </a:lnSpc>
            </a:pPr>
            <a:endParaRPr lang="en-US" sz="1600" dirty="0">
              <a:solidFill>
                <a:srgbClr val="414141"/>
              </a:solidFill>
            </a:endParaRPr>
          </a:p>
          <a:p>
            <a:pPr>
              <a:lnSpc>
                <a:spcPts val="1800"/>
              </a:lnSpc>
            </a:pPr>
            <a:endParaRPr lang="en-GB" sz="1600" dirty="0">
              <a:solidFill>
                <a:srgbClr val="414141"/>
              </a:solidFill>
            </a:endParaRPr>
          </a:p>
        </p:txBody>
      </p:sp>
      <p:cxnSp>
        <p:nvCxnSpPr>
          <p:cNvPr id="5" name="Straight Connector 4">
            <a:extLst>
              <a:ext uri="{FF2B5EF4-FFF2-40B4-BE49-F238E27FC236}">
                <a16:creationId xmlns:a16="http://schemas.microsoft.com/office/drawing/2014/main" id="{E4763E85-8230-E79D-9079-124CC9F3A311}"/>
              </a:ext>
            </a:extLst>
          </p:cNvPr>
          <p:cNvCxnSpPr>
            <a:cxnSpLocks/>
          </p:cNvCxnSpPr>
          <p:nvPr/>
        </p:nvCxnSpPr>
        <p:spPr>
          <a:xfrm flipH="1">
            <a:off x="5482081" y="515218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2003122" y="4955651"/>
            <a:ext cx="3580276" cy="2123680"/>
          </a:xfrm>
          <a:prstGeom prst="rect">
            <a:avLst/>
          </a:prstGeom>
        </p:spPr>
      </p:pic>
    </p:spTree>
    <p:extLst>
      <p:ext uri="{BB962C8B-B14F-4D97-AF65-F5344CB8AC3E}">
        <p14:creationId xmlns:p14="http://schemas.microsoft.com/office/powerpoint/2010/main" val="648164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5694B-E2C8-16BF-533D-E68FD3C4164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AF2CBB6-484E-AE6F-81A6-DFE72ECF050D}"/>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Area di apprendimento chiave</a:t>
            </a:r>
          </a:p>
        </p:txBody>
      </p:sp>
      <p:sp>
        <p:nvSpPr>
          <p:cNvPr id="6" name="Text Placeholder 5">
            <a:extLst>
              <a:ext uri="{FF2B5EF4-FFF2-40B4-BE49-F238E27FC236}">
                <a16:creationId xmlns:a16="http://schemas.microsoft.com/office/drawing/2014/main" id="{B29C7CEF-6B8C-A2CE-F839-8208C662AA4B}"/>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BEDFC1A5-43C4-24ED-1740-5CB59D0D46F5}"/>
              </a:ext>
            </a:extLst>
          </p:cNvPr>
          <p:cNvSpPr>
            <a:spLocks noGrp="1"/>
          </p:cNvSpPr>
          <p:nvPr>
            <p:ph type="body" sz="quarter" idx="16"/>
          </p:nvPr>
        </p:nvSpPr>
        <p:spPr>
          <a:xfrm>
            <a:off x="4061012" y="732734"/>
            <a:ext cx="6435538" cy="803654"/>
          </a:xfrm>
          <a:prstGeom prst="rect">
            <a:avLst/>
          </a:prstGeom>
        </p:spPr>
        <p:txBody>
          <a:bodyPr/>
          <a:lstStyle/>
          <a:p>
            <a:r>
              <a:rPr lang="en-US" dirty="0"/>
              <a:t>Collaborare con i partner locali</a:t>
            </a:r>
          </a:p>
          <a:p>
            <a:endParaRPr lang="en-US" sz="2800" dirty="0"/>
          </a:p>
        </p:txBody>
      </p:sp>
      <p:sp>
        <p:nvSpPr>
          <p:cNvPr id="4" name="Text Placeholder 3">
            <a:extLst>
              <a:ext uri="{FF2B5EF4-FFF2-40B4-BE49-F238E27FC236}">
                <a16:creationId xmlns:a16="http://schemas.microsoft.com/office/drawing/2014/main" id="{5CA98D16-A7B6-7353-7367-E916B6B99E66}"/>
              </a:ext>
            </a:extLst>
          </p:cNvPr>
          <p:cNvSpPr>
            <a:spLocks noGrp="1"/>
          </p:cNvSpPr>
          <p:nvPr>
            <p:ph type="body" sz="quarter" idx="21"/>
          </p:nvPr>
        </p:nvSpPr>
        <p:spPr>
          <a:xfrm>
            <a:off x="4061011" y="2016882"/>
            <a:ext cx="7511395" cy="3638226"/>
          </a:xfrm>
          <a:prstGeom prst="rect">
            <a:avLst/>
          </a:prstGeom>
        </p:spPr>
        <p:txBody>
          <a:bodyPr lIns="91440" tIns="45720" rIns="91440" bIns="45720" anchor="t"/>
          <a:lstStyle/>
          <a:p>
            <a:pPr>
              <a:lnSpc>
                <a:spcPts val="2340"/>
              </a:lnSpc>
            </a:pPr>
            <a:r>
              <a:rPr lang="en-GB" b="0" i="0" dirty="0">
                <a:effectLst/>
                <a:latin typeface="Calibri"/>
                <a:ea typeface="Calibri"/>
                <a:cs typeface="Calibri"/>
              </a:rPr>
              <a:t>Non devi fare tutto da solo: le aziende locali possono essere ottimi partner.  In questa parte imparerai come entrare in contatto con altri operatori della tua zona per offrire agli ospiti un valore aggiunto.</a:t>
            </a:r>
          </a:p>
          <a:p>
            <a:pPr>
              <a:lnSpc>
                <a:spcPts val="2340"/>
              </a:lnSpc>
            </a:pPr>
            <a:r>
              <a:rPr lang="en-GB" b="0" i="0" dirty="0">
                <a:effectLst/>
                <a:latin typeface="Calibri"/>
                <a:ea typeface="Calibri"/>
                <a:cs typeface="Calibri"/>
              </a:rPr>
              <a:t>Servizi come colazioni al sacco, noleggio biciclette o passeggiate guidate possono migliorare l'esperienza dei tuoi ospiti e sostenere l'economia locale.</a:t>
            </a:r>
          </a:p>
          <a:p>
            <a:pPr>
              <a:lnSpc>
                <a:spcPts val="2340"/>
              </a:lnSpc>
            </a:pPr>
            <a:r>
              <a:rPr lang="en-GB" b="0" i="0" dirty="0">
                <a:effectLst/>
                <a:latin typeface="Calibri"/>
                <a:ea typeface="Calibri"/>
                <a:cs typeface="Calibri"/>
              </a:rPr>
              <a:t>Ti mostreremo come scegliere i partner giusti e mantenere le cose semplici ed eque per entrambe le parti.</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Queste collaborazioni aiutano gli ospiti a godersi maggiormente il soggiorno e creano un passaparola positivo. Inoltre, contribuiscono a costruire forti legami con la comunità e a distinguere la tua struttura dalle altre. Anche le piccole collaborazioni possono portare grandi risultati se sono adeguate.</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859A5C48-2C43-A9E1-479F-F176A68E41F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30</a:t>
            </a:fld>
            <a:endParaRPr lang="fr-CA" sz="1200" dirty="0"/>
          </a:p>
        </p:txBody>
      </p:sp>
      <p:pic>
        <p:nvPicPr>
          <p:cNvPr id="3" name="Picture 2">
            <a:extLst>
              <a:ext uri="{FF2B5EF4-FFF2-40B4-BE49-F238E27FC236}">
                <a16:creationId xmlns:a16="http://schemas.microsoft.com/office/drawing/2014/main" id="{5B5009B5-D69D-5290-CC5D-3C96ED9C795B}"/>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0735" y="4198867"/>
            <a:ext cx="3580276" cy="2659133"/>
          </a:xfrm>
          <a:prstGeom prst="rect">
            <a:avLst/>
          </a:prstGeom>
        </p:spPr>
      </p:pic>
    </p:spTree>
    <p:extLst>
      <p:ext uri="{BB962C8B-B14F-4D97-AF65-F5344CB8AC3E}">
        <p14:creationId xmlns:p14="http://schemas.microsoft.com/office/powerpoint/2010/main" val="18027940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ED858-013F-3A47-83FF-E8817BE5D584}"/>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263F5CB8-0F9F-D867-57DF-BB86B6A10ABF}"/>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Trovare i partner giusti nella tua zona </a:t>
            </a:r>
          </a:p>
          <a:p>
            <a:pPr>
              <a:lnSpc>
                <a:spcPts val="3720"/>
              </a:lnSpc>
            </a:pPr>
            <a:endParaRPr lang="en-US" dirty="0"/>
          </a:p>
        </p:txBody>
      </p:sp>
      <p:cxnSp>
        <p:nvCxnSpPr>
          <p:cNvPr id="10" name="Straight Connector 9">
            <a:extLst>
              <a:ext uri="{FF2B5EF4-FFF2-40B4-BE49-F238E27FC236}">
                <a16:creationId xmlns:a16="http://schemas.microsoft.com/office/drawing/2014/main" id="{CDCF099D-8CCA-9A27-D2DB-5B79D049204F}"/>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BBBD5D0-4ADA-38AE-1046-79A12A1CB35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31</a:t>
            </a:fld>
            <a:endParaRPr lang="fr-CA" sz="1200" dirty="0"/>
          </a:p>
        </p:txBody>
      </p:sp>
      <p:sp>
        <p:nvSpPr>
          <p:cNvPr id="4" name="Text Placeholder 5">
            <a:extLst>
              <a:ext uri="{FF2B5EF4-FFF2-40B4-BE49-F238E27FC236}">
                <a16:creationId xmlns:a16="http://schemas.microsoft.com/office/drawing/2014/main" id="{26B0D00F-8996-6F08-A7EF-730DAA3A2EC3}"/>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Cosa fare:</a:t>
            </a:r>
          </a:p>
        </p:txBody>
      </p:sp>
      <p:sp>
        <p:nvSpPr>
          <p:cNvPr id="5" name="Text Placeholder 4">
            <a:extLst>
              <a:ext uri="{FF2B5EF4-FFF2-40B4-BE49-F238E27FC236}">
                <a16:creationId xmlns:a16="http://schemas.microsoft.com/office/drawing/2014/main" id="{A9F108B8-FC1E-0B2C-1A11-AF018CE73751}"/>
              </a:ext>
            </a:extLst>
          </p:cNvPr>
          <p:cNvSpPr txBox="1">
            <a:spLocks/>
          </p:cNvSpPr>
          <p:nvPr/>
        </p:nvSpPr>
        <p:spPr>
          <a:xfrm>
            <a:off x="629643" y="2892627"/>
            <a:ext cx="561639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Contatta le piccole imprese locali </a:t>
            </a:r>
            <a:r>
              <a:rPr lang="en-GB" sz="2200" dirty="0">
                <a:solidFill>
                  <a:srgbClr val="414141"/>
                </a:solidFill>
              </a:rPr>
              <a:t>come panifici, agricoltori, fornitori di servizi per il benessere, noleggi di biciclette e guide culturali.</a:t>
            </a:r>
          </a:p>
          <a:p>
            <a:pPr marL="342900" indent="-342900">
              <a:lnSpc>
                <a:spcPts val="2240"/>
              </a:lnSpc>
              <a:buClr>
                <a:srgbClr val="459597"/>
              </a:buClr>
              <a:buFont typeface="Arial" panose="020B0604020202020204" pitchFamily="34" charset="0"/>
              <a:buChar char="•"/>
            </a:pPr>
            <a:r>
              <a:rPr lang="en-GB" sz="2200" b="1" dirty="0">
                <a:solidFill>
                  <a:srgbClr val="EC7C69"/>
                </a:solidFill>
              </a:rPr>
              <a:t>Inizia chiedendo: </a:t>
            </a:r>
            <a:r>
              <a:rPr lang="en-GB" sz="2200" dirty="0">
                <a:solidFill>
                  <a:srgbClr val="414141"/>
                </a:solidFill>
              </a:rPr>
              <a:t>"Cosa posso offrire ai miei ospiti che sia anche di supporto alla mia comunità?"</a:t>
            </a:r>
          </a:p>
          <a:p>
            <a:pPr marL="342900" indent="-342900">
              <a:lnSpc>
                <a:spcPts val="2240"/>
              </a:lnSpc>
              <a:buClr>
                <a:srgbClr val="459597"/>
              </a:buClr>
              <a:buFont typeface="Arial" panose="020B0604020202020204" pitchFamily="34" charset="0"/>
              <a:buChar char="•"/>
            </a:pPr>
            <a:r>
              <a:rPr lang="en-GB" sz="2200" b="1" dirty="0">
                <a:solidFill>
                  <a:srgbClr val="EC7C69"/>
                </a:solidFill>
              </a:rPr>
              <a:t>Scegli partner affidabili </a:t>
            </a:r>
            <a:r>
              <a:rPr lang="en-GB" sz="2200" dirty="0">
                <a:solidFill>
                  <a:srgbClr val="414141"/>
                </a:solidFill>
              </a:rPr>
              <a:t>che comprendano le aspettative degli ospiti e apprezzino un servizio di qualità.</a:t>
            </a:r>
          </a:p>
          <a:p>
            <a:pPr marL="342900" indent="-342900">
              <a:lnSpc>
                <a:spcPts val="2240"/>
              </a:lnSpc>
              <a:buClr>
                <a:srgbClr val="459597"/>
              </a:buClr>
              <a:buFont typeface="Arial" panose="020B0604020202020204" pitchFamily="34" charset="0"/>
              <a:buChar char="•"/>
            </a:pPr>
            <a:r>
              <a:rPr lang="en-GB" sz="2200" b="1" dirty="0">
                <a:solidFill>
                  <a:srgbClr val="EC7C69"/>
                </a:solidFill>
              </a:rPr>
              <a:t>Concentrati sui valori condivisi: </a:t>
            </a:r>
            <a:r>
              <a:rPr lang="en-GB" sz="2200" dirty="0">
                <a:solidFill>
                  <a:srgbClr val="414141"/>
                </a:solidFill>
              </a:rPr>
              <a:t>qualità, sostenibilità e ospitalità.</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ECD22BCD-47C4-E7AF-DA37-2BD0EF845963}"/>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2BCEA418-DBC0-7C1F-B397-7446D6155197}"/>
              </a:ext>
            </a:extLst>
          </p:cNvPr>
          <p:cNvSpPr txBox="1">
            <a:spLocks/>
          </p:cNvSpPr>
          <p:nvPr/>
        </p:nvSpPr>
        <p:spPr>
          <a:xfrm>
            <a:off x="6788258" y="2343703"/>
            <a:ext cx="4151523"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Strumenti e consigli: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Partecipa ai mercati contadini locali o agli eventi della comunità per incontrare potenziali partner.</a:t>
            </a:r>
          </a:p>
          <a:p>
            <a:pPr marL="342900" indent="-342900" algn="l">
              <a:lnSpc>
                <a:spcPts val="2340"/>
              </a:lnSpc>
              <a:spcBef>
                <a:spcPts val="0"/>
              </a:spcBef>
              <a:buFont typeface="Arial" panose="020B0604020202020204" pitchFamily="34" charset="0"/>
              <a:buChar char="•"/>
            </a:pPr>
            <a:r>
              <a:rPr lang="en-IE" sz="2200" dirty="0"/>
              <a:t>Offri loro promozione nel tuo guestbook o nel pacchetto di benvenuto digitale in cambio di sconti per gli ospiti.</a:t>
            </a:r>
          </a:p>
          <a:p>
            <a:pPr marL="342900" indent="-342900" algn="l">
              <a:lnSpc>
                <a:spcPts val="2340"/>
              </a:lnSpc>
              <a:spcBef>
                <a:spcPts val="0"/>
              </a:spcBef>
              <a:buFont typeface="Arial" panose="020B0604020202020204" pitchFamily="34" charset="0"/>
              <a:buChar char="•"/>
            </a:pPr>
            <a:r>
              <a:rPr lang="en-IE" sz="2200" dirty="0"/>
              <a:t>Mantieni le partnership semplici: anche un accordo informale può funzionare se entrambe le parti ne traggono vantaggio.</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168988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044F0-CD05-6C3B-96A9-0A58F51C8112}"/>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A0676F76-5E63-A447-53FB-0A662313F305}"/>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1848159" y="1754697"/>
            <a:ext cx="4246690" cy="3154091"/>
          </a:xfrm>
          <a:prstGeom prst="rect">
            <a:avLst/>
          </a:prstGeom>
        </p:spPr>
      </p:pic>
      <p:pic>
        <p:nvPicPr>
          <p:cNvPr id="13" name="Picture 12">
            <a:extLst>
              <a:ext uri="{FF2B5EF4-FFF2-40B4-BE49-F238E27FC236}">
                <a16:creationId xmlns:a16="http://schemas.microsoft.com/office/drawing/2014/main" id="{EEB828AB-23C4-A29E-6CCD-38CAD49CD2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18" y="2845778"/>
            <a:ext cx="5840450" cy="3845012"/>
          </a:xfrm>
          <a:prstGeom prst="rect">
            <a:avLst/>
          </a:prstGeom>
          <a:noFill/>
        </p:spPr>
      </p:pic>
      <p:pic>
        <p:nvPicPr>
          <p:cNvPr id="2" name="Picture Placeholder 13">
            <a:extLst>
              <a:ext uri="{FF2B5EF4-FFF2-40B4-BE49-F238E27FC236}">
                <a16:creationId xmlns:a16="http://schemas.microsoft.com/office/drawing/2014/main" id="{FA1BA04D-2827-A829-02FE-E06023FC4C22}"/>
              </a:ext>
            </a:extLst>
          </p:cNvPr>
          <p:cNvPicPr>
            <a:picLocks noChangeAspect="1"/>
          </p:cNvPicPr>
          <p:nvPr/>
        </p:nvPicPr>
        <p:blipFill rotWithShape="1">
          <a:blip r:embed="rId4"/>
          <a:srcRect t="4852" b="4852"/>
          <a:stretch/>
        </p:blipFill>
        <p:spPr>
          <a:xfrm>
            <a:off x="856062" y="3194944"/>
            <a:ext cx="4147961" cy="2531897"/>
          </a:xfrm>
          <a:prstGeom prst="rect">
            <a:avLst/>
          </a:prstGeom>
        </p:spPr>
      </p:pic>
      <p:sp>
        <p:nvSpPr>
          <p:cNvPr id="14" name="Text Placeholder 2">
            <a:extLst>
              <a:ext uri="{FF2B5EF4-FFF2-40B4-BE49-F238E27FC236}">
                <a16:creationId xmlns:a16="http://schemas.microsoft.com/office/drawing/2014/main" id="{CCC37BB3-CD85-2142-761F-77AE95FC93D3}"/>
              </a:ext>
            </a:extLst>
          </p:cNvPr>
          <p:cNvSpPr>
            <a:spLocks noGrp="1"/>
          </p:cNvSpPr>
          <p:nvPr>
            <p:ph type="body" sz="quarter" idx="18"/>
          </p:nvPr>
        </p:nvSpPr>
        <p:spPr>
          <a:xfrm>
            <a:off x="615337" y="1548294"/>
            <a:ext cx="2975564" cy="1049221"/>
          </a:xfrm>
          <a:prstGeom prst="rect">
            <a:avLst/>
          </a:prstGeom>
        </p:spPr>
        <p:txBody>
          <a:bodyPr/>
          <a:lstStyle/>
          <a:p>
            <a:r>
              <a:rPr lang="en-US" dirty="0"/>
              <a:t>Velika Planina (Slovenia)</a:t>
            </a:r>
          </a:p>
          <a:p>
            <a:endParaRPr lang="en-US" dirty="0"/>
          </a:p>
          <a:p>
            <a:endParaRPr lang="en-US" dirty="0"/>
          </a:p>
        </p:txBody>
      </p:sp>
      <p:sp>
        <p:nvSpPr>
          <p:cNvPr id="15" name="Text Placeholder 3">
            <a:extLst>
              <a:ext uri="{FF2B5EF4-FFF2-40B4-BE49-F238E27FC236}">
                <a16:creationId xmlns:a16="http://schemas.microsoft.com/office/drawing/2014/main" id="{77562066-0E0E-569C-1A48-D1F50B1B5D70}"/>
              </a:ext>
            </a:extLst>
          </p:cNvPr>
          <p:cNvSpPr>
            <a:spLocks noGrp="1"/>
          </p:cNvSpPr>
          <p:nvPr>
            <p:ph type="body" sz="quarter" idx="19"/>
          </p:nvPr>
        </p:nvSpPr>
        <p:spPr>
          <a:xfrm>
            <a:off x="632136" y="613375"/>
            <a:ext cx="2958765" cy="385564"/>
          </a:xfrm>
          <a:prstGeom prst="rect">
            <a:avLst/>
          </a:prstGeom>
        </p:spPr>
        <p:txBody>
          <a:bodyPr/>
          <a:lstStyle/>
          <a:p>
            <a:r>
              <a:rPr lang="en-GB" dirty="0"/>
              <a:t>Caso di studio</a:t>
            </a:r>
          </a:p>
        </p:txBody>
      </p:sp>
      <p:sp>
        <p:nvSpPr>
          <p:cNvPr id="16" name="Text Placeholder 4">
            <a:extLst>
              <a:ext uri="{FF2B5EF4-FFF2-40B4-BE49-F238E27FC236}">
                <a16:creationId xmlns:a16="http://schemas.microsoft.com/office/drawing/2014/main" id="{10534C82-2F3E-4773-473E-CF376F87C680}"/>
              </a:ext>
            </a:extLst>
          </p:cNvPr>
          <p:cNvSpPr txBox="1">
            <a:spLocks/>
          </p:cNvSpPr>
          <p:nvPr/>
        </p:nvSpPr>
        <p:spPr>
          <a:xfrm>
            <a:off x="5976981" y="2019050"/>
            <a:ext cx="5420467" cy="4050389"/>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EC7C69"/>
              </a:buClr>
            </a:pPr>
            <a:r>
              <a:rPr lang="en-IE" sz="3000" b="1" dirty="0">
                <a:solidFill>
                  <a:srgbClr val="EC7C69"/>
                </a:solidFill>
              </a:rPr>
              <a:t>Partnership locale:</a:t>
            </a:r>
          </a:p>
          <a:p>
            <a:pPr>
              <a:lnSpc>
                <a:spcPts val="2340"/>
              </a:lnSpc>
              <a:buClr>
                <a:srgbClr val="EC7C69"/>
              </a:buClr>
            </a:pPr>
            <a:endParaRPr lang="en-IE" dirty="0"/>
          </a:p>
          <a:p>
            <a:pPr marL="342900" indent="-342900">
              <a:lnSpc>
                <a:spcPts val="2340"/>
              </a:lnSpc>
              <a:buClr>
                <a:srgbClr val="459597"/>
              </a:buClr>
              <a:buFont typeface="Arial" panose="020B0604020202020204" pitchFamily="34" charset="0"/>
              <a:buChar char="•"/>
            </a:pPr>
            <a:r>
              <a:rPr lang="en-IE" dirty="0"/>
              <a:t>Collabora con i pastori locali che forniscono latticini freschi per la colazione e organizzano laboratori di produzione del formaggio.</a:t>
            </a:r>
          </a:p>
          <a:p>
            <a:pPr marL="342900" indent="-342900">
              <a:lnSpc>
                <a:spcPts val="2340"/>
              </a:lnSpc>
              <a:buClr>
                <a:srgbClr val="459597"/>
              </a:buClr>
              <a:buFont typeface="Arial" panose="020B0604020202020204" pitchFamily="34" charset="0"/>
              <a:buChar char="•"/>
            </a:pPr>
            <a:r>
              <a:rPr lang="en-IE" dirty="0"/>
              <a:t>Organizza escursioni guidate con guide locali e promuove passeggiate panoramiche.</a:t>
            </a:r>
          </a:p>
          <a:p>
            <a:pPr marL="342900" indent="-342900">
              <a:lnSpc>
                <a:spcPts val="2340"/>
              </a:lnSpc>
              <a:buClr>
                <a:srgbClr val="459597"/>
              </a:buClr>
              <a:buFont typeface="Arial" panose="020B0604020202020204" pitchFamily="34" charset="0"/>
              <a:buChar char="•"/>
            </a:pPr>
            <a:r>
              <a:rPr lang="en-IE" dirty="0"/>
              <a:t>Organizza cene su misura ed eventi di team building o pacchetti matrimoniali grazie a partnership con aziende agricole e fornitori locali.</a:t>
            </a:r>
          </a:p>
          <a:p>
            <a:pPr>
              <a:lnSpc>
                <a:spcPts val="2340"/>
              </a:lnSpc>
              <a:buClr>
                <a:srgbClr val="EC7C69"/>
              </a:buClr>
            </a:pPr>
            <a:endParaRPr lang="en-IE" dirty="0"/>
          </a:p>
          <a:p>
            <a:pPr>
              <a:lnSpc>
                <a:spcPts val="2340"/>
              </a:lnSpc>
              <a:buClr>
                <a:srgbClr val="EC7C69"/>
              </a:buClr>
            </a:pPr>
            <a:endParaRPr lang="en-IE" dirty="0"/>
          </a:p>
          <a:p>
            <a:pPr>
              <a:lnSpc>
                <a:spcPts val="2340"/>
              </a:lnSpc>
              <a:buClr>
                <a:srgbClr val="EC7C69"/>
              </a:buClr>
            </a:pPr>
            <a:endParaRPr lang="en-IE" i="1" dirty="0"/>
          </a:p>
        </p:txBody>
      </p:sp>
      <p:sp>
        <p:nvSpPr>
          <p:cNvPr id="19" name="Slide Number Placeholder 5">
            <a:extLst>
              <a:ext uri="{FF2B5EF4-FFF2-40B4-BE49-F238E27FC236}">
                <a16:creationId xmlns:a16="http://schemas.microsoft.com/office/drawing/2014/main" id="{81659B8D-91AE-D478-B036-0ABFA9EADDF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32</a:t>
            </a:fld>
            <a:endParaRPr lang="fr-CA" sz="1200" dirty="0"/>
          </a:p>
        </p:txBody>
      </p:sp>
      <p:sp>
        <p:nvSpPr>
          <p:cNvPr id="3" name="Text Placeholder 3">
            <a:extLst>
              <a:ext uri="{FF2B5EF4-FFF2-40B4-BE49-F238E27FC236}">
                <a16:creationId xmlns:a16="http://schemas.microsoft.com/office/drawing/2014/main" id="{D50FF910-5D09-1811-E7B0-A60829C46129}"/>
              </a:ext>
            </a:extLst>
          </p:cNvPr>
          <p:cNvSpPr txBox="1">
            <a:spLocks/>
          </p:cNvSpPr>
          <p:nvPr/>
        </p:nvSpPr>
        <p:spPr>
          <a:xfrm>
            <a:off x="5903258" y="613375"/>
            <a:ext cx="486783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Trovare i partner giusti nella tua zona  </a:t>
            </a:r>
          </a:p>
          <a:p>
            <a:pPr>
              <a:lnSpc>
                <a:spcPts val="3720"/>
              </a:lnSpc>
            </a:pPr>
            <a:endParaRPr lang="en-US" dirty="0"/>
          </a:p>
        </p:txBody>
      </p:sp>
      <p:cxnSp>
        <p:nvCxnSpPr>
          <p:cNvPr id="4" name="Straight Connector 3">
            <a:extLst>
              <a:ext uri="{FF2B5EF4-FFF2-40B4-BE49-F238E27FC236}">
                <a16:creationId xmlns:a16="http://schemas.microsoft.com/office/drawing/2014/main" id="{DDABB471-8DD3-3379-4D63-79BEF4321646}"/>
              </a:ext>
            </a:extLst>
          </p:cNvPr>
          <p:cNvCxnSpPr>
            <a:cxnSpLocks/>
          </p:cNvCxnSpPr>
          <p:nvPr/>
        </p:nvCxnSpPr>
        <p:spPr>
          <a:xfrm>
            <a:off x="5275385" y="1805688"/>
            <a:ext cx="637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6E80E4CE-1EE8-FD13-F7C7-1F7F418FF89B}"/>
              </a:ext>
            </a:extLst>
          </p:cNvPr>
          <p:cNvSpPr/>
          <p:nvPr/>
        </p:nvSpPr>
        <p:spPr>
          <a:xfrm>
            <a:off x="4181994" y="4571239"/>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21">
            <a:extLst>
              <a:ext uri="{FF2B5EF4-FFF2-40B4-BE49-F238E27FC236}">
                <a16:creationId xmlns:a16="http://schemas.microsoft.com/office/drawing/2014/main" id="{BD864281-E3BE-185C-AEF8-D89053C62FD9}"/>
              </a:ext>
            </a:extLst>
          </p:cNvPr>
          <p:cNvSpPr/>
          <p:nvPr/>
        </p:nvSpPr>
        <p:spPr>
          <a:xfrm>
            <a:off x="4180110" y="4556692"/>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Clicca per </a:t>
            </a:r>
            <a:r>
              <a:rPr lang="en-IE" sz="2800" b="1" dirty="0">
                <a:solidFill>
                  <a:schemeClr val="bg1"/>
                </a:solidFill>
                <a:hlinkClick r:id="rId5">
                  <a:extLst>
                    <a:ext uri="{A12FA001-AC4F-418D-AE19-62706E023703}">
                      <ahyp:hlinkClr xmlns:ahyp="http://schemas.microsoft.com/office/drawing/2018/hyperlinkcolor" val="tx"/>
                    </a:ext>
                  </a:extLst>
                </a:hlinkClick>
              </a:rPr>
              <a:t>visitare</a:t>
            </a:r>
            <a:endParaRPr lang="en-IE" sz="2800" b="1" dirty="0">
              <a:solidFill>
                <a:schemeClr val="bg1"/>
              </a:solidFill>
            </a:endParaRPr>
          </a:p>
        </p:txBody>
      </p:sp>
      <p:sp>
        <p:nvSpPr>
          <p:cNvPr id="5" name="Text Placeholder 7">
            <a:extLst>
              <a:ext uri="{FF2B5EF4-FFF2-40B4-BE49-F238E27FC236}">
                <a16:creationId xmlns:a16="http://schemas.microsoft.com/office/drawing/2014/main" id="{C6DE00D2-B756-86FE-C763-129A76193CD6}"/>
              </a:ext>
            </a:extLst>
          </p:cNvPr>
          <p:cNvSpPr txBox="1">
            <a:spLocks/>
          </p:cNvSpPr>
          <p:nvPr/>
        </p:nvSpPr>
        <p:spPr>
          <a:xfrm rot="16200000">
            <a:off x="-844725" y="5176098"/>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IE" sz="1200" dirty="0">
                <a:solidFill>
                  <a:schemeClr val="bg1"/>
                </a:solidFill>
              </a:rPr>
              <a:t>Crediti fotografici: Velika Planina, Slovenia</a:t>
            </a:r>
          </a:p>
        </p:txBody>
      </p:sp>
      <p:sp>
        <p:nvSpPr>
          <p:cNvPr id="6" name="TextBox 5">
            <a:extLst>
              <a:ext uri="{FF2B5EF4-FFF2-40B4-BE49-F238E27FC236}">
                <a16:creationId xmlns:a16="http://schemas.microsoft.com/office/drawing/2014/main" id="{8A8891A0-3D4B-DF17-FDBB-83C23EE9D9B9}"/>
              </a:ext>
            </a:extLst>
          </p:cNvPr>
          <p:cNvSpPr txBox="1"/>
          <p:nvPr/>
        </p:nvSpPr>
        <p:spPr>
          <a:xfrm>
            <a:off x="6056431" y="5969894"/>
            <a:ext cx="5418872" cy="625812"/>
          </a:xfrm>
          <a:prstGeom prst="rect">
            <a:avLst/>
          </a:prstGeom>
          <a:noFill/>
        </p:spPr>
        <p:txBody>
          <a:bodyPr wrap="square">
            <a:spAutoFit/>
          </a:bodyPr>
          <a:lstStyle/>
          <a:p>
            <a:pPr>
              <a:lnSpc>
                <a:spcPts val="1960"/>
              </a:lnSpc>
            </a:pPr>
            <a:r>
              <a:rPr lang="en-IE" b="1" dirty="0">
                <a:solidFill>
                  <a:srgbClr val="414141"/>
                </a:solidFill>
              </a:rPr>
              <a:t>Fonti</a:t>
            </a:r>
            <a:r>
              <a:rPr lang="en-IE" b="1" dirty="0">
                <a:solidFill>
                  <a:srgbClr val="459597"/>
                </a:solidFill>
                <a:cs typeface="Calibri"/>
              </a:rPr>
              <a:t>. </a:t>
            </a:r>
            <a:r>
              <a:rPr lang="en-IE" dirty="0">
                <a:solidFill>
                  <a:srgbClr val="459597"/>
                </a:solidFill>
                <a:hlinkClick r:id="rId5">
                  <a:extLst>
                    <a:ext uri="{A12FA001-AC4F-418D-AE19-62706E023703}">
                      <ahyp:hlinkClr xmlns:ahyp="http://schemas.microsoft.com/office/drawing/2018/hyperlinkcolor" val="tx"/>
                    </a:ext>
                  </a:extLst>
                </a:hlinkClick>
              </a:rPr>
              <a:t>Chalet su Velika Planina</a:t>
            </a:r>
            <a:endParaRPr lang="en-IE" dirty="0">
              <a:solidFill>
                <a:srgbClr val="459597"/>
              </a:solidFill>
              <a:ea typeface="Calibri"/>
              <a:cs typeface="Calibri"/>
            </a:endParaRPr>
          </a:p>
          <a:p>
            <a:pPr>
              <a:lnSpc>
                <a:spcPts val="1960"/>
              </a:lnSpc>
            </a:pPr>
            <a:endParaRPr lang="en-IE" dirty="0">
              <a:solidFill>
                <a:srgbClr val="459597"/>
              </a:solidFill>
              <a:hlinkClick r:id="rId6">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458162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B7AF2-8F0F-97E0-23AF-1D52F8D88ACC}"/>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229CA7DA-080E-1582-BCE1-D2D1452ED6A1}"/>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Offrire esperienze aggiuntive agli ospiti </a:t>
            </a:r>
          </a:p>
          <a:p>
            <a:pPr>
              <a:lnSpc>
                <a:spcPts val="3720"/>
              </a:lnSpc>
            </a:pPr>
            <a:endParaRPr lang="en-US" dirty="0"/>
          </a:p>
        </p:txBody>
      </p:sp>
      <p:cxnSp>
        <p:nvCxnSpPr>
          <p:cNvPr id="10" name="Straight Connector 9">
            <a:extLst>
              <a:ext uri="{FF2B5EF4-FFF2-40B4-BE49-F238E27FC236}">
                <a16:creationId xmlns:a16="http://schemas.microsoft.com/office/drawing/2014/main" id="{B8F7B4B2-E5A5-4445-A244-7A784A61F572}"/>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C1D0615C-B077-B60F-D2CE-06DB96EFCC3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33</a:t>
            </a:fld>
            <a:endParaRPr lang="fr-CA" sz="1200" dirty="0"/>
          </a:p>
        </p:txBody>
      </p:sp>
      <p:sp>
        <p:nvSpPr>
          <p:cNvPr id="4" name="Text Placeholder 5">
            <a:extLst>
              <a:ext uri="{FF2B5EF4-FFF2-40B4-BE49-F238E27FC236}">
                <a16:creationId xmlns:a16="http://schemas.microsoft.com/office/drawing/2014/main" id="{E6362A3A-0F70-CA0C-164C-1127474457D3}"/>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Cosa fare:</a:t>
            </a:r>
          </a:p>
        </p:txBody>
      </p:sp>
      <p:sp>
        <p:nvSpPr>
          <p:cNvPr id="5" name="Text Placeholder 4">
            <a:extLst>
              <a:ext uri="{FF2B5EF4-FFF2-40B4-BE49-F238E27FC236}">
                <a16:creationId xmlns:a16="http://schemas.microsoft.com/office/drawing/2014/main" id="{EA372D07-18C3-8D97-40DA-8A26B913131C}"/>
              </a:ext>
            </a:extLst>
          </p:cNvPr>
          <p:cNvSpPr txBox="1">
            <a:spLocks/>
          </p:cNvSpPr>
          <p:nvPr/>
        </p:nvSpPr>
        <p:spPr>
          <a:xfrm>
            <a:off x="629643" y="2892627"/>
            <a:ext cx="561639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Collaborare con i propri partner per offrire piccoli pacchetti</a:t>
            </a:r>
            <a:r>
              <a:rPr lang="en-GB" sz="2200" dirty="0">
                <a:solidFill>
                  <a:srgbClr val="EC7C69"/>
                </a:solidFill>
              </a:rPr>
              <a:t>: </a:t>
            </a:r>
            <a:r>
              <a:rPr lang="en-GB" sz="2200" dirty="0">
                <a:solidFill>
                  <a:srgbClr val="414141"/>
                </a:solidFill>
              </a:rPr>
              <a:t>colazione al sacco, escursioni locali, degustazioni di vini o laboratori artigianali.</a:t>
            </a:r>
          </a:p>
          <a:p>
            <a:pPr marL="342900" indent="-342900">
              <a:lnSpc>
                <a:spcPts val="2240"/>
              </a:lnSpc>
              <a:buClr>
                <a:srgbClr val="459597"/>
              </a:buClr>
              <a:buFont typeface="Arial" panose="020B0604020202020204" pitchFamily="34" charset="0"/>
              <a:buChar char="•"/>
            </a:pPr>
            <a:r>
              <a:rPr lang="en-GB" sz="2200" b="1" dirty="0">
                <a:solidFill>
                  <a:srgbClr val="EC7C69"/>
                </a:solidFill>
              </a:rPr>
              <a:t>Presentate questi extra nel vostro messaggio di benvenuto</a:t>
            </a:r>
            <a:r>
              <a:rPr lang="en-GB" sz="2200" dirty="0">
                <a:solidFill>
                  <a:srgbClr val="414141"/>
                </a:solidFill>
              </a:rPr>
              <a:t>, nei volantini stampati o nella guida per gli ospiti.</a:t>
            </a:r>
          </a:p>
          <a:p>
            <a:pPr marL="342900" indent="-342900">
              <a:lnSpc>
                <a:spcPts val="2240"/>
              </a:lnSpc>
              <a:buClr>
                <a:srgbClr val="459597"/>
              </a:buClr>
              <a:buFont typeface="Arial" panose="020B0604020202020204" pitchFamily="34" charset="0"/>
              <a:buChar char="•"/>
            </a:pPr>
            <a:r>
              <a:rPr lang="en-GB" sz="2200" b="1" dirty="0">
                <a:solidFill>
                  <a:srgbClr val="EC7C69"/>
                </a:solidFill>
              </a:rPr>
              <a:t>Utilizza codici QR </a:t>
            </a:r>
            <a:r>
              <a:rPr lang="en-GB" sz="2200" dirty="0">
                <a:solidFill>
                  <a:srgbClr val="414141"/>
                </a:solidFill>
              </a:rPr>
              <a:t>che rimandano ai menu dei partner, ai moduli di prenotazione o ai loro social media.</a:t>
            </a:r>
          </a:p>
          <a:p>
            <a:pPr marL="342900" indent="-342900">
              <a:lnSpc>
                <a:spcPts val="2240"/>
              </a:lnSpc>
              <a:buClr>
                <a:srgbClr val="459597"/>
              </a:buClr>
              <a:buFont typeface="Arial" panose="020B0604020202020204" pitchFamily="34" charset="0"/>
              <a:buChar char="•"/>
            </a:pPr>
            <a:r>
              <a:rPr lang="en-GB" sz="2200" b="1" dirty="0">
                <a:solidFill>
                  <a:srgbClr val="EC7C69"/>
                </a:solidFill>
              </a:rPr>
              <a:t>Evidenzia le caratteristiche speciali dell'offerta</a:t>
            </a:r>
            <a:r>
              <a:rPr lang="en-GB" sz="2200" dirty="0">
                <a:solidFill>
                  <a:srgbClr val="414141"/>
                </a:solidFill>
              </a:rPr>
              <a:t>: freschezza, provenienza locale, lavorazione artigianale, autenticità.</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055ECAE4-40CE-22FE-B07F-831D4207EAC3}"/>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D33E808B-E06C-E16A-3883-AA6EA28041E1}"/>
              </a:ext>
            </a:extLst>
          </p:cNvPr>
          <p:cNvSpPr txBox="1">
            <a:spLocks/>
          </p:cNvSpPr>
          <p:nvPr/>
        </p:nvSpPr>
        <p:spPr>
          <a:xfrm>
            <a:off x="6788258" y="2343703"/>
            <a:ext cx="4151523"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Strumenti e consigli: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Includi foto dell'esperienza o dei prodotti nei tuoi modelli di annuncio o messaggio.</a:t>
            </a:r>
          </a:p>
          <a:p>
            <a:pPr marL="342900" indent="-342900" algn="l">
              <a:lnSpc>
                <a:spcPts val="2340"/>
              </a:lnSpc>
              <a:spcBef>
                <a:spcPts val="0"/>
              </a:spcBef>
              <a:buFont typeface="Arial" panose="020B0604020202020204" pitchFamily="34" charset="0"/>
              <a:buChar char="•"/>
            </a:pPr>
            <a:r>
              <a:rPr lang="en-IE" sz="2200" dirty="0"/>
              <a:t>Mantieni chiaro il sistema di pagamento: gli ospiti pagano direttamente te o il partner.</a:t>
            </a:r>
          </a:p>
          <a:p>
            <a:pPr marL="342900" indent="-342900" algn="l">
              <a:lnSpc>
                <a:spcPts val="2340"/>
              </a:lnSpc>
              <a:spcBef>
                <a:spcPts val="0"/>
              </a:spcBef>
              <a:buFont typeface="Arial" panose="020B0604020202020204" pitchFamily="34" charset="0"/>
              <a:buChar char="•"/>
            </a:pPr>
            <a:r>
              <a:rPr lang="en-IE" sz="2200" dirty="0"/>
              <a:t>Chiedi agli ospiti di lasciare un feedback dopo aver provato l'esperienza, in modo da migliorare l'offerta.</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45459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F81F0-7986-7E6F-8B94-1BE3E5B27DEA}"/>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4B9F7018-96D1-952D-6F6F-13ECE6A86C4B}"/>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Collaborazioni vantaggiose per tutti che aggiungono valore </a:t>
            </a:r>
          </a:p>
          <a:p>
            <a:pPr>
              <a:lnSpc>
                <a:spcPts val="3720"/>
              </a:lnSpc>
            </a:pPr>
            <a:endParaRPr lang="en-US" dirty="0"/>
          </a:p>
        </p:txBody>
      </p:sp>
      <p:cxnSp>
        <p:nvCxnSpPr>
          <p:cNvPr id="10" name="Straight Connector 9">
            <a:extLst>
              <a:ext uri="{FF2B5EF4-FFF2-40B4-BE49-F238E27FC236}">
                <a16:creationId xmlns:a16="http://schemas.microsoft.com/office/drawing/2014/main" id="{30D37B45-F137-E06C-22BB-1C72A8147664}"/>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20B184B7-8402-6B5D-6E24-DC181D9AAAB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34</a:t>
            </a:fld>
            <a:endParaRPr lang="fr-CA" sz="1200" dirty="0"/>
          </a:p>
        </p:txBody>
      </p:sp>
      <p:sp>
        <p:nvSpPr>
          <p:cNvPr id="4" name="Text Placeholder 5">
            <a:extLst>
              <a:ext uri="{FF2B5EF4-FFF2-40B4-BE49-F238E27FC236}">
                <a16:creationId xmlns:a16="http://schemas.microsoft.com/office/drawing/2014/main" id="{CBA57DB4-FEA1-84F3-5DE2-D6CA3474CC36}"/>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Cosa fare:</a:t>
            </a:r>
          </a:p>
        </p:txBody>
      </p:sp>
      <p:sp>
        <p:nvSpPr>
          <p:cNvPr id="5" name="Text Placeholder 4">
            <a:extLst>
              <a:ext uri="{FF2B5EF4-FFF2-40B4-BE49-F238E27FC236}">
                <a16:creationId xmlns:a16="http://schemas.microsoft.com/office/drawing/2014/main" id="{88336273-A2B4-FB31-B577-9E791159293D}"/>
              </a:ext>
            </a:extLst>
          </p:cNvPr>
          <p:cNvSpPr txBox="1">
            <a:spLocks/>
          </p:cNvSpPr>
          <p:nvPr/>
        </p:nvSpPr>
        <p:spPr>
          <a:xfrm>
            <a:off x="629643" y="2892627"/>
            <a:ext cx="561639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Offri visibilità al tuo partner </a:t>
            </a:r>
            <a:r>
              <a:rPr lang="en-GB" sz="2200" dirty="0">
                <a:solidFill>
                  <a:srgbClr val="414141"/>
                </a:solidFill>
              </a:rPr>
              <a:t>(volantini, sito web, messaggi agli ospiti) e chiedigli di fare lo stesso.</a:t>
            </a:r>
          </a:p>
          <a:p>
            <a:pPr marL="342900" indent="-342900">
              <a:lnSpc>
                <a:spcPts val="2240"/>
              </a:lnSpc>
              <a:buClr>
                <a:srgbClr val="459597"/>
              </a:buClr>
              <a:buFont typeface="Arial" panose="020B0604020202020204" pitchFamily="34" charset="0"/>
              <a:buChar char="•"/>
            </a:pPr>
            <a:r>
              <a:rPr lang="en-GB" sz="2200" dirty="0">
                <a:solidFill>
                  <a:srgbClr val="414141"/>
                </a:solidFill>
              </a:rPr>
              <a:t>Se opportuno, </a:t>
            </a:r>
            <a:r>
              <a:rPr lang="en-GB" sz="2200" b="1" dirty="0">
                <a:solidFill>
                  <a:srgbClr val="EC7C69"/>
                </a:solidFill>
              </a:rPr>
              <a:t>stabilisci piccoli sconti o commissioni per i referral</a:t>
            </a:r>
            <a:r>
              <a:rPr lang="en-GB" sz="2200" dirty="0">
                <a:solidFill>
                  <a:srgbClr val="414141"/>
                </a:solidFill>
              </a:rPr>
              <a:t>.</a:t>
            </a:r>
          </a:p>
          <a:p>
            <a:pPr marL="342900" indent="-342900">
              <a:lnSpc>
                <a:spcPts val="2240"/>
              </a:lnSpc>
              <a:buClr>
                <a:srgbClr val="459597"/>
              </a:buClr>
              <a:buFont typeface="Arial" panose="020B0604020202020204" pitchFamily="34" charset="0"/>
              <a:buChar char="•"/>
            </a:pPr>
            <a:r>
              <a:rPr lang="en-GB" sz="2200" b="1" dirty="0">
                <a:solidFill>
                  <a:srgbClr val="EC7C69"/>
                </a:solidFill>
              </a:rPr>
              <a:t>Invita i partner </a:t>
            </a:r>
            <a:r>
              <a:rPr lang="en-GB" sz="2200" dirty="0">
                <a:solidFill>
                  <a:srgbClr val="414141"/>
                </a:solidFill>
              </a:rPr>
              <a:t>a creare insieme offerte stagionali o a tema.</a:t>
            </a:r>
          </a:p>
          <a:p>
            <a:pPr marL="342900" indent="-342900">
              <a:lnSpc>
                <a:spcPts val="2240"/>
              </a:lnSpc>
              <a:buClr>
                <a:srgbClr val="459597"/>
              </a:buClr>
              <a:buFont typeface="Arial" panose="020B0604020202020204" pitchFamily="34" charset="0"/>
              <a:buChar char="•"/>
            </a:pPr>
            <a:r>
              <a:rPr lang="en-GB" sz="2200" b="1" dirty="0">
                <a:solidFill>
                  <a:srgbClr val="EC7C69"/>
                </a:solidFill>
              </a:rPr>
              <a:t>Includi una breve storia </a:t>
            </a:r>
            <a:r>
              <a:rPr lang="en-GB" sz="2200" dirty="0">
                <a:solidFill>
                  <a:srgbClr val="414141"/>
                </a:solidFill>
              </a:rPr>
              <a:t>sui tuoi partner nella cartella di benvenuto: rendila personale.</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ED63F575-0E33-E422-CD04-0171003DF9B8}"/>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D03F68AD-A7AE-4965-7DB7-3347A8CC4BA5}"/>
              </a:ext>
            </a:extLst>
          </p:cNvPr>
          <p:cNvSpPr txBox="1">
            <a:spLocks/>
          </p:cNvSpPr>
          <p:nvPr/>
        </p:nvSpPr>
        <p:spPr>
          <a:xfrm>
            <a:off x="6788258" y="2343703"/>
            <a:ext cx="4151523"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Strumenti e suggerimenti: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Rivedi regolarmente la collaborazione per apportare modifiche o aggiornamenti.</a:t>
            </a:r>
          </a:p>
          <a:p>
            <a:pPr marL="342900" indent="-342900" algn="l">
              <a:lnSpc>
                <a:spcPts val="2340"/>
              </a:lnSpc>
              <a:spcBef>
                <a:spcPts val="0"/>
              </a:spcBef>
              <a:buFont typeface="Arial" panose="020B0604020202020204" pitchFamily="34" charset="0"/>
              <a:buChar char="•"/>
            </a:pPr>
            <a:r>
              <a:rPr lang="en-IE" sz="2200" dirty="0"/>
              <a:t>Assicurati che gli ospiti sappiano sempre chi contattare e cosa aspettarsi.</a:t>
            </a:r>
          </a:p>
          <a:p>
            <a:pPr marL="342900" indent="-342900" algn="l">
              <a:lnSpc>
                <a:spcPts val="2340"/>
              </a:lnSpc>
              <a:spcBef>
                <a:spcPts val="0"/>
              </a:spcBef>
              <a:buFont typeface="Arial" panose="020B0604020202020204" pitchFamily="34" charset="0"/>
              <a:buChar char="•"/>
            </a:pPr>
            <a:r>
              <a:rPr lang="en-IE" sz="2200" dirty="0"/>
              <a:t>Tieni un elenco di partner affidabili e aggiornalo stagionalmente.</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6976678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D130C-1412-C6BA-8BD6-3B3C4C6753B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9815786-EE48-A9F5-C719-E125EC6B203D}"/>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Area di apprendimento chiave</a:t>
            </a:r>
          </a:p>
        </p:txBody>
      </p:sp>
      <p:sp>
        <p:nvSpPr>
          <p:cNvPr id="6" name="Text Placeholder 5">
            <a:extLst>
              <a:ext uri="{FF2B5EF4-FFF2-40B4-BE49-F238E27FC236}">
                <a16:creationId xmlns:a16="http://schemas.microsoft.com/office/drawing/2014/main" id="{9DCE6772-5088-4A6D-C1D7-A4E1D84FA836}"/>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93430FAB-4F3C-55D4-3A64-0E4486CC3EA6}"/>
              </a:ext>
            </a:extLst>
          </p:cNvPr>
          <p:cNvSpPr>
            <a:spLocks noGrp="1"/>
          </p:cNvSpPr>
          <p:nvPr>
            <p:ph type="body" sz="quarter" idx="16"/>
          </p:nvPr>
        </p:nvSpPr>
        <p:spPr>
          <a:xfrm>
            <a:off x="4061012" y="732734"/>
            <a:ext cx="6094924" cy="803654"/>
          </a:xfrm>
          <a:prstGeom prst="rect">
            <a:avLst/>
          </a:prstGeom>
        </p:spPr>
        <p:txBody>
          <a:bodyPr/>
          <a:lstStyle/>
          <a:p>
            <a:r>
              <a:rPr lang="en-US" dirty="0"/>
              <a:t>Upselling semplice senza stress</a:t>
            </a:r>
          </a:p>
          <a:p>
            <a:endParaRPr lang="en-US" sz="2800" dirty="0"/>
          </a:p>
        </p:txBody>
      </p:sp>
      <p:sp>
        <p:nvSpPr>
          <p:cNvPr id="4" name="Text Placeholder 3">
            <a:extLst>
              <a:ext uri="{FF2B5EF4-FFF2-40B4-BE49-F238E27FC236}">
                <a16:creationId xmlns:a16="http://schemas.microsoft.com/office/drawing/2014/main" id="{00CDED72-1E80-18EE-FF0C-3131B05AB0D0}"/>
              </a:ext>
            </a:extLst>
          </p:cNvPr>
          <p:cNvSpPr>
            <a:spLocks noGrp="1"/>
          </p:cNvSpPr>
          <p:nvPr>
            <p:ph type="body" sz="quarter" idx="21"/>
          </p:nvPr>
        </p:nvSpPr>
        <p:spPr>
          <a:xfrm>
            <a:off x="4061011" y="2016882"/>
            <a:ext cx="7511395" cy="3638226"/>
          </a:xfrm>
          <a:prstGeom prst="rect">
            <a:avLst/>
          </a:prstGeom>
        </p:spPr>
        <p:txBody>
          <a:bodyPr lIns="91440" tIns="45720" rIns="91440" bIns="45720" anchor="t"/>
          <a:lstStyle/>
          <a:p>
            <a:pPr>
              <a:lnSpc>
                <a:spcPts val="2340"/>
              </a:lnSpc>
            </a:pPr>
            <a:r>
              <a:rPr lang="en-GB" b="0" i="0" dirty="0">
                <a:effectLst/>
                <a:latin typeface="Calibri"/>
                <a:ea typeface="Calibri"/>
                <a:cs typeface="Calibri"/>
              </a:rPr>
              <a:t>L'upselling non deve essere necessariamente complicato o invadente.  In questa parte imparerai come offrire piccoli extra che gli ospiti desiderano davvero, come il check-in anticipato, i cestini di benvenuto o i tour aggiuntivi.</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Ti mostreremo quando e come offrire queste opzioni in modo cordiale e chiaro.  L'obiettivo è guadagnare un po' di più mantenendo il processo di prenotazione semplice e fluido.</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Imparerai anche come evitare di sovraccaricare te stesso o i tuoi ospiti con troppe scelte. Un upselling ben fatto fa sentire gli ospiti coccolati e offre loro ulteriori motivi per godersi il soggiorno. Alcune offerte intelligenti possono aumentare i ricavi e migliorare la soddisfazione allo stesso tempo.</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3CBE165E-4C92-1789-EA1D-FC8CB75AE76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35</a:t>
            </a:fld>
            <a:endParaRPr lang="fr-CA" sz="1200" dirty="0"/>
          </a:p>
        </p:txBody>
      </p:sp>
      <p:pic>
        <p:nvPicPr>
          <p:cNvPr id="3" name="Picture 2">
            <a:extLst>
              <a:ext uri="{FF2B5EF4-FFF2-40B4-BE49-F238E27FC236}">
                <a16:creationId xmlns:a16="http://schemas.microsoft.com/office/drawing/2014/main" id="{0D91065C-41A1-C188-799B-8F05232E37CD}"/>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0735" y="4198867"/>
            <a:ext cx="3580276" cy="2659133"/>
          </a:xfrm>
          <a:prstGeom prst="rect">
            <a:avLst/>
          </a:prstGeom>
        </p:spPr>
      </p:pic>
    </p:spTree>
    <p:extLst>
      <p:ext uri="{BB962C8B-B14F-4D97-AF65-F5344CB8AC3E}">
        <p14:creationId xmlns:p14="http://schemas.microsoft.com/office/powerpoint/2010/main" val="1213803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22E9C-D76C-DE2F-960F-B90AF730DB51}"/>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8EA4B628-C82C-18B9-3586-7B1C49B7CEFA}"/>
              </a:ext>
            </a:extLst>
          </p:cNvPr>
          <p:cNvSpPr/>
          <p:nvPr/>
        </p:nvSpPr>
        <p:spPr>
          <a:xfrm rot="10800000">
            <a:off x="7504533" y="1930113"/>
            <a:ext cx="3735985" cy="4912722"/>
          </a:xfrm>
          <a:custGeom>
            <a:avLst/>
            <a:gdLst>
              <a:gd name="connsiteX0" fmla="*/ 3436609 w 3735985"/>
              <a:gd name="connsiteY0" fmla="*/ 4912722 h 4912722"/>
              <a:gd name="connsiteX1" fmla="*/ 3102027 w 3735985"/>
              <a:gd name="connsiteY1" fmla="*/ 4912722 h 4912722"/>
              <a:gd name="connsiteX2" fmla="*/ 3016044 w 3735985"/>
              <a:gd name="connsiteY2" fmla="*/ 4912722 h 4912722"/>
              <a:gd name="connsiteX3" fmla="*/ 2881619 w 3735985"/>
              <a:gd name="connsiteY3" fmla="*/ 4912722 h 4912722"/>
              <a:gd name="connsiteX4" fmla="*/ 2681463 w 3735985"/>
              <a:gd name="connsiteY4" fmla="*/ 4912722 h 4912722"/>
              <a:gd name="connsiteX5" fmla="*/ 2547037 w 3735985"/>
              <a:gd name="connsiteY5" fmla="*/ 4912722 h 4912722"/>
              <a:gd name="connsiteX6" fmla="*/ 2461055 w 3735985"/>
              <a:gd name="connsiteY6" fmla="*/ 4912722 h 4912722"/>
              <a:gd name="connsiteX7" fmla="*/ 2126473 w 3735985"/>
              <a:gd name="connsiteY7" fmla="*/ 4912722 h 4912722"/>
              <a:gd name="connsiteX8" fmla="*/ 1806911 w 3735985"/>
              <a:gd name="connsiteY8" fmla="*/ 4912722 h 4912722"/>
              <a:gd name="connsiteX9" fmla="*/ 1806909 w 3735985"/>
              <a:gd name="connsiteY9" fmla="*/ 4912722 h 4912722"/>
              <a:gd name="connsiteX10" fmla="*/ 1637487 w 3735985"/>
              <a:gd name="connsiteY10" fmla="*/ 4912722 h 4912722"/>
              <a:gd name="connsiteX11" fmla="*/ 1472330 w 3735985"/>
              <a:gd name="connsiteY11" fmla="*/ 4912722 h 4912722"/>
              <a:gd name="connsiteX12" fmla="*/ 1472326 w 3735985"/>
              <a:gd name="connsiteY12" fmla="*/ 4912722 h 4912722"/>
              <a:gd name="connsiteX13" fmla="*/ 1386347 w 3735985"/>
              <a:gd name="connsiteY13" fmla="*/ 4912722 h 4912722"/>
              <a:gd name="connsiteX14" fmla="*/ 1386345 w 3735985"/>
              <a:gd name="connsiteY14" fmla="*/ 4912722 h 4912722"/>
              <a:gd name="connsiteX15" fmla="*/ 1302905 w 3735985"/>
              <a:gd name="connsiteY15" fmla="*/ 4912722 h 4912722"/>
              <a:gd name="connsiteX16" fmla="*/ 1251922 w 3735985"/>
              <a:gd name="connsiteY16" fmla="*/ 4912722 h 4912722"/>
              <a:gd name="connsiteX17" fmla="*/ 1251920 w 3735985"/>
              <a:gd name="connsiteY17" fmla="*/ 4912722 h 4912722"/>
              <a:gd name="connsiteX18" fmla="*/ 1216922 w 3735985"/>
              <a:gd name="connsiteY18" fmla="*/ 4912722 h 4912722"/>
              <a:gd name="connsiteX19" fmla="*/ 1082498 w 3735985"/>
              <a:gd name="connsiteY19" fmla="*/ 4912722 h 4912722"/>
              <a:gd name="connsiteX20" fmla="*/ 1051765 w 3735985"/>
              <a:gd name="connsiteY20" fmla="*/ 4912722 h 4912722"/>
              <a:gd name="connsiteX21" fmla="*/ 1051764 w 3735985"/>
              <a:gd name="connsiteY21" fmla="*/ 4912722 h 4912722"/>
              <a:gd name="connsiteX22" fmla="*/ 917341 w 3735985"/>
              <a:gd name="connsiteY22" fmla="*/ 4912722 h 4912722"/>
              <a:gd name="connsiteX23" fmla="*/ 917339 w 3735985"/>
              <a:gd name="connsiteY23" fmla="*/ 4912722 h 4912722"/>
              <a:gd name="connsiteX24" fmla="*/ 882341 w 3735985"/>
              <a:gd name="connsiteY24" fmla="*/ 4912722 h 4912722"/>
              <a:gd name="connsiteX25" fmla="*/ 831359 w 3735985"/>
              <a:gd name="connsiteY25" fmla="*/ 4912722 h 4912722"/>
              <a:gd name="connsiteX26" fmla="*/ 831357 w 3735985"/>
              <a:gd name="connsiteY26" fmla="*/ 4912722 h 4912722"/>
              <a:gd name="connsiteX27" fmla="*/ 747916 w 3735985"/>
              <a:gd name="connsiteY27" fmla="*/ 4912722 h 4912722"/>
              <a:gd name="connsiteX28" fmla="*/ 661934 w 3735985"/>
              <a:gd name="connsiteY28" fmla="*/ 4912722 h 4912722"/>
              <a:gd name="connsiteX29" fmla="*/ 660868 w 3735985"/>
              <a:gd name="connsiteY29" fmla="*/ 4912722 h 4912722"/>
              <a:gd name="connsiteX30" fmla="*/ 496777 w 3735985"/>
              <a:gd name="connsiteY30" fmla="*/ 4912722 h 4912722"/>
              <a:gd name="connsiteX31" fmla="*/ 496776 w 3735985"/>
              <a:gd name="connsiteY31" fmla="*/ 4912722 h 4912722"/>
              <a:gd name="connsiteX32" fmla="*/ 460941 w 3735985"/>
              <a:gd name="connsiteY32" fmla="*/ 4912722 h 4912722"/>
              <a:gd name="connsiteX33" fmla="*/ 327352 w 3735985"/>
              <a:gd name="connsiteY33" fmla="*/ 4912722 h 4912722"/>
              <a:gd name="connsiteX34" fmla="*/ 7790 w 3735985"/>
              <a:gd name="connsiteY34" fmla="*/ 4912722 h 4912722"/>
              <a:gd name="connsiteX35" fmla="*/ 7788 w 3735985"/>
              <a:gd name="connsiteY35" fmla="*/ 4912722 h 4912722"/>
              <a:gd name="connsiteX36" fmla="*/ 0 w 3735985"/>
              <a:gd name="connsiteY36" fmla="*/ 4912722 h 4912722"/>
              <a:gd name="connsiteX37" fmla="*/ 0 w 3735985"/>
              <a:gd name="connsiteY37" fmla="*/ 4547896 h 4912722"/>
              <a:gd name="connsiteX38" fmla="*/ 0 w 3735985"/>
              <a:gd name="connsiteY38" fmla="*/ 4473362 h 4912722"/>
              <a:gd name="connsiteX39" fmla="*/ 0 w 3735985"/>
              <a:gd name="connsiteY39" fmla="*/ 4058780 h 4912722"/>
              <a:gd name="connsiteX40" fmla="*/ 0 w 3735985"/>
              <a:gd name="connsiteY40" fmla="*/ 3983384 h 4912722"/>
              <a:gd name="connsiteX41" fmla="*/ 0 w 3735985"/>
              <a:gd name="connsiteY41" fmla="*/ 3965373 h 4912722"/>
              <a:gd name="connsiteX42" fmla="*/ 0 w 3735985"/>
              <a:gd name="connsiteY42" fmla="*/ 3693954 h 4912722"/>
              <a:gd name="connsiteX43" fmla="*/ 0 w 3735985"/>
              <a:gd name="connsiteY43" fmla="*/ 3619420 h 4912722"/>
              <a:gd name="connsiteX44" fmla="*/ 0 w 3735985"/>
              <a:gd name="connsiteY44" fmla="*/ 3600547 h 4912722"/>
              <a:gd name="connsiteX45" fmla="*/ 0 w 3735985"/>
              <a:gd name="connsiteY45" fmla="*/ 3526013 h 4912722"/>
              <a:gd name="connsiteX46" fmla="*/ 0 w 3735985"/>
              <a:gd name="connsiteY46" fmla="*/ 3129442 h 4912722"/>
              <a:gd name="connsiteX47" fmla="*/ 0 w 3735985"/>
              <a:gd name="connsiteY47" fmla="*/ 3111431 h 4912722"/>
              <a:gd name="connsiteX48" fmla="*/ 0 w 3735985"/>
              <a:gd name="connsiteY48" fmla="*/ 3036035 h 4912722"/>
              <a:gd name="connsiteX49" fmla="*/ 0 w 3735985"/>
              <a:gd name="connsiteY49" fmla="*/ 2746605 h 4912722"/>
              <a:gd name="connsiteX50" fmla="*/ 0 w 3735985"/>
              <a:gd name="connsiteY50" fmla="*/ 2672071 h 4912722"/>
              <a:gd name="connsiteX51" fmla="*/ 0 w 3735985"/>
              <a:gd name="connsiteY51" fmla="*/ 2182093 h 4912722"/>
              <a:gd name="connsiteX52" fmla="*/ 0 w 3735985"/>
              <a:gd name="connsiteY52" fmla="*/ 2057198 h 4912722"/>
              <a:gd name="connsiteX53" fmla="*/ 0 w 3735985"/>
              <a:gd name="connsiteY53" fmla="*/ 1801291 h 4912722"/>
              <a:gd name="connsiteX54" fmla="*/ 0 w 3735985"/>
              <a:gd name="connsiteY54" fmla="*/ 1203256 h 4912722"/>
              <a:gd name="connsiteX55" fmla="*/ 0 w 3735985"/>
              <a:gd name="connsiteY55" fmla="*/ 1109849 h 4912722"/>
              <a:gd name="connsiteX56" fmla="*/ 0 w 3735985"/>
              <a:gd name="connsiteY56" fmla="*/ 947349 h 4912722"/>
              <a:gd name="connsiteX57" fmla="*/ 0 w 3735985"/>
              <a:gd name="connsiteY57" fmla="*/ 853942 h 4912722"/>
              <a:gd name="connsiteX58" fmla="*/ 0 w 3735985"/>
              <a:gd name="connsiteY58" fmla="*/ 255907 h 4912722"/>
              <a:gd name="connsiteX59" fmla="*/ 0 w 3735985"/>
              <a:gd name="connsiteY59" fmla="*/ 0 h 4912722"/>
              <a:gd name="connsiteX60" fmla="*/ 307164 w 3735985"/>
              <a:gd name="connsiteY60" fmla="*/ 0 h 4912722"/>
              <a:gd name="connsiteX61" fmla="*/ 307164 w 3735985"/>
              <a:gd name="connsiteY61" fmla="*/ 1 h 4912722"/>
              <a:gd name="connsiteX62" fmla="*/ 460942 w 3735985"/>
              <a:gd name="connsiteY62" fmla="*/ 1 h 4912722"/>
              <a:gd name="connsiteX63" fmla="*/ 460942 w 3735985"/>
              <a:gd name="connsiteY63" fmla="*/ 0 h 4912722"/>
              <a:gd name="connsiteX64" fmla="*/ 660868 w 3735985"/>
              <a:gd name="connsiteY64" fmla="*/ 0 h 4912722"/>
              <a:gd name="connsiteX65" fmla="*/ 796151 w 3735985"/>
              <a:gd name="connsiteY65" fmla="*/ 0 h 4912722"/>
              <a:gd name="connsiteX66" fmla="*/ 1130732 w 3735985"/>
              <a:gd name="connsiteY66" fmla="*/ 0 h 4912722"/>
              <a:gd name="connsiteX67" fmla="*/ 1216715 w 3735985"/>
              <a:gd name="connsiteY67" fmla="*/ 0 h 4912722"/>
              <a:gd name="connsiteX68" fmla="*/ 1351139 w 3735985"/>
              <a:gd name="connsiteY68" fmla="*/ 0 h 4912722"/>
              <a:gd name="connsiteX69" fmla="*/ 1551296 w 3735985"/>
              <a:gd name="connsiteY69" fmla="*/ 0 h 4912722"/>
              <a:gd name="connsiteX70" fmla="*/ 1685722 w 3735985"/>
              <a:gd name="connsiteY70" fmla="*/ 0 h 4912722"/>
              <a:gd name="connsiteX71" fmla="*/ 1771703 w 3735985"/>
              <a:gd name="connsiteY71" fmla="*/ 0 h 4912722"/>
              <a:gd name="connsiteX72" fmla="*/ 2106285 w 3735985"/>
              <a:gd name="connsiteY72" fmla="*/ 0 h 4912722"/>
              <a:gd name="connsiteX73" fmla="*/ 2106285 w 3735985"/>
              <a:gd name="connsiteY73" fmla="*/ 1 h 4912722"/>
              <a:gd name="connsiteX74" fmla="*/ 2425850 w 3735985"/>
              <a:gd name="connsiteY74" fmla="*/ 1 h 4912722"/>
              <a:gd name="connsiteX75" fmla="*/ 2760433 w 3735985"/>
              <a:gd name="connsiteY75" fmla="*/ 1 h 4912722"/>
              <a:gd name="connsiteX76" fmla="*/ 2846414 w 3735985"/>
              <a:gd name="connsiteY76" fmla="*/ 1 h 4912722"/>
              <a:gd name="connsiteX77" fmla="*/ 2980840 w 3735985"/>
              <a:gd name="connsiteY77" fmla="*/ 1 h 4912722"/>
              <a:gd name="connsiteX78" fmla="*/ 3180996 w 3735985"/>
              <a:gd name="connsiteY78" fmla="*/ 1 h 4912722"/>
              <a:gd name="connsiteX79" fmla="*/ 3315422 w 3735985"/>
              <a:gd name="connsiteY79" fmla="*/ 1 h 4912722"/>
              <a:gd name="connsiteX80" fmla="*/ 3401403 w 3735985"/>
              <a:gd name="connsiteY80" fmla="*/ 1 h 4912722"/>
              <a:gd name="connsiteX81" fmla="*/ 3735985 w 3735985"/>
              <a:gd name="connsiteY81" fmla="*/ 1 h 4912722"/>
              <a:gd name="connsiteX82" fmla="*/ 3735985 w 3735985"/>
              <a:gd name="connsiteY82" fmla="*/ 346419 h 4912722"/>
              <a:gd name="connsiteX83" fmla="*/ 3735985 w 3735985"/>
              <a:gd name="connsiteY83" fmla="*/ 399114 h 4912722"/>
              <a:gd name="connsiteX84" fmla="*/ 3735985 w 3735985"/>
              <a:gd name="connsiteY84" fmla="*/ 745531 h 4912722"/>
              <a:gd name="connsiteX85" fmla="*/ 3735985 w 3735985"/>
              <a:gd name="connsiteY85" fmla="*/ 853943 h 4912722"/>
              <a:gd name="connsiteX86" fmla="*/ 3735985 w 3735985"/>
              <a:gd name="connsiteY86" fmla="*/ 947350 h 4912722"/>
              <a:gd name="connsiteX87" fmla="*/ 3735985 w 3735985"/>
              <a:gd name="connsiteY87" fmla="*/ 1200361 h 4912722"/>
              <a:gd name="connsiteX88" fmla="*/ 3735985 w 3735985"/>
              <a:gd name="connsiteY88" fmla="*/ 1253055 h 4912722"/>
              <a:gd name="connsiteX89" fmla="*/ 3735985 w 3735985"/>
              <a:gd name="connsiteY89" fmla="*/ 1293768 h 4912722"/>
              <a:gd name="connsiteX90" fmla="*/ 3735985 w 3735985"/>
              <a:gd name="connsiteY90" fmla="*/ 1346463 h 4912722"/>
              <a:gd name="connsiteX91" fmla="*/ 3735985 w 3735985"/>
              <a:gd name="connsiteY91" fmla="*/ 1599473 h 4912722"/>
              <a:gd name="connsiteX92" fmla="*/ 3735985 w 3735985"/>
              <a:gd name="connsiteY92" fmla="*/ 1692880 h 4912722"/>
              <a:gd name="connsiteX93" fmla="*/ 3735985 w 3735985"/>
              <a:gd name="connsiteY93" fmla="*/ 1801292 h 4912722"/>
              <a:gd name="connsiteX94" fmla="*/ 3735985 w 3735985"/>
              <a:gd name="connsiteY94" fmla="*/ 2107356 h 4912722"/>
              <a:gd name="connsiteX95" fmla="*/ 3735985 w 3735985"/>
              <a:gd name="connsiteY95" fmla="*/ 2147710 h 4912722"/>
              <a:gd name="connsiteX96" fmla="*/ 3735985 w 3735985"/>
              <a:gd name="connsiteY96" fmla="*/ 2200404 h 4912722"/>
              <a:gd name="connsiteX97" fmla="*/ 3735985 w 3735985"/>
              <a:gd name="connsiteY97" fmla="*/ 2453774 h 4912722"/>
              <a:gd name="connsiteX98" fmla="*/ 3735985 w 3735985"/>
              <a:gd name="connsiteY98" fmla="*/ 2506469 h 4912722"/>
              <a:gd name="connsiteX99" fmla="*/ 3735985 w 3735985"/>
              <a:gd name="connsiteY99" fmla="*/ 2546822 h 4912722"/>
              <a:gd name="connsiteX100" fmla="*/ 3735985 w 3735985"/>
              <a:gd name="connsiteY100" fmla="*/ 2852887 h 4912722"/>
              <a:gd name="connsiteX101" fmla="*/ 3735985 w 3735985"/>
              <a:gd name="connsiteY101" fmla="*/ 2961297 h 4912722"/>
              <a:gd name="connsiteX102" fmla="*/ 3735985 w 3735985"/>
              <a:gd name="connsiteY102" fmla="*/ 3054705 h 4912722"/>
              <a:gd name="connsiteX103" fmla="*/ 3735985 w 3735985"/>
              <a:gd name="connsiteY103" fmla="*/ 3307715 h 4912722"/>
              <a:gd name="connsiteX104" fmla="*/ 3735985 w 3735985"/>
              <a:gd name="connsiteY104" fmla="*/ 3360411 h 4912722"/>
              <a:gd name="connsiteX105" fmla="*/ 3735985 w 3735985"/>
              <a:gd name="connsiteY105" fmla="*/ 3401123 h 4912722"/>
              <a:gd name="connsiteX106" fmla="*/ 3735985 w 3735985"/>
              <a:gd name="connsiteY106" fmla="*/ 3453818 h 4912722"/>
              <a:gd name="connsiteX107" fmla="*/ 3735985 w 3735985"/>
              <a:gd name="connsiteY107" fmla="*/ 3706829 h 4912722"/>
              <a:gd name="connsiteX108" fmla="*/ 3735985 w 3735985"/>
              <a:gd name="connsiteY108" fmla="*/ 3800236 h 4912722"/>
              <a:gd name="connsiteX109" fmla="*/ 3735985 w 3735985"/>
              <a:gd name="connsiteY109" fmla="*/ 3908646 h 4912722"/>
              <a:gd name="connsiteX110" fmla="*/ 3735985 w 3735985"/>
              <a:gd name="connsiteY110" fmla="*/ 4255064 h 4912722"/>
              <a:gd name="connsiteX111" fmla="*/ 3735985 w 3735985"/>
              <a:gd name="connsiteY111" fmla="*/ 4307760 h 4912722"/>
              <a:gd name="connsiteX112" fmla="*/ 3735985 w 3735985"/>
              <a:gd name="connsiteY112" fmla="*/ 4654178 h 4912722"/>
              <a:gd name="connsiteX113" fmla="*/ 3436609 w 3735985"/>
              <a:gd name="connsiteY113"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735985" h="4912722">
                <a:moveTo>
                  <a:pt x="3436609" y="4912722"/>
                </a:moveTo>
                <a:lnTo>
                  <a:pt x="3102027" y="4912722"/>
                </a:lnTo>
                <a:lnTo>
                  <a:pt x="3016044" y="4912722"/>
                </a:lnTo>
                <a:lnTo>
                  <a:pt x="2881619" y="4912722"/>
                </a:lnTo>
                <a:lnTo>
                  <a:pt x="2681463" y="4912722"/>
                </a:lnTo>
                <a:lnTo>
                  <a:pt x="2547037" y="4912722"/>
                </a:lnTo>
                <a:lnTo>
                  <a:pt x="2461055" y="4912722"/>
                </a:lnTo>
                <a:lnTo>
                  <a:pt x="2126473" y="4912722"/>
                </a:lnTo>
                <a:lnTo>
                  <a:pt x="1806911" y="4912722"/>
                </a:lnTo>
                <a:lnTo>
                  <a:pt x="1806909" y="4912722"/>
                </a:lnTo>
                <a:lnTo>
                  <a:pt x="1637487"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216715" y="0"/>
                </a:lnTo>
                <a:lnTo>
                  <a:pt x="1351139" y="0"/>
                </a:lnTo>
                <a:lnTo>
                  <a:pt x="1551296" y="0"/>
                </a:lnTo>
                <a:lnTo>
                  <a:pt x="1685722" y="0"/>
                </a:lnTo>
                <a:lnTo>
                  <a:pt x="1771703" y="0"/>
                </a:lnTo>
                <a:lnTo>
                  <a:pt x="2106285" y="0"/>
                </a:lnTo>
                <a:lnTo>
                  <a:pt x="2106285" y="1"/>
                </a:lnTo>
                <a:lnTo>
                  <a:pt x="2425850" y="1"/>
                </a:lnTo>
                <a:lnTo>
                  <a:pt x="2760433" y="1"/>
                </a:lnTo>
                <a:lnTo>
                  <a:pt x="2846414" y="1"/>
                </a:lnTo>
                <a:lnTo>
                  <a:pt x="2980840" y="1"/>
                </a:lnTo>
                <a:lnTo>
                  <a:pt x="3180996" y="1"/>
                </a:lnTo>
                <a:lnTo>
                  <a:pt x="3315422" y="1"/>
                </a:lnTo>
                <a:lnTo>
                  <a:pt x="3401403" y="1"/>
                </a:lnTo>
                <a:lnTo>
                  <a:pt x="3735985" y="1"/>
                </a:lnTo>
                <a:lnTo>
                  <a:pt x="3735985" y="346419"/>
                </a:lnTo>
                <a:lnTo>
                  <a:pt x="3735985" y="399114"/>
                </a:lnTo>
                <a:lnTo>
                  <a:pt x="3735985" y="745531"/>
                </a:lnTo>
                <a:lnTo>
                  <a:pt x="3735985" y="853943"/>
                </a:lnTo>
                <a:lnTo>
                  <a:pt x="3735985" y="947350"/>
                </a:lnTo>
                <a:lnTo>
                  <a:pt x="3735985" y="1200361"/>
                </a:lnTo>
                <a:lnTo>
                  <a:pt x="3735985" y="1253055"/>
                </a:lnTo>
                <a:lnTo>
                  <a:pt x="3735985" y="1293768"/>
                </a:lnTo>
                <a:lnTo>
                  <a:pt x="3735985" y="1346463"/>
                </a:lnTo>
                <a:lnTo>
                  <a:pt x="3735985" y="1599473"/>
                </a:lnTo>
                <a:lnTo>
                  <a:pt x="3735985" y="1692880"/>
                </a:lnTo>
                <a:lnTo>
                  <a:pt x="3735985" y="1801292"/>
                </a:lnTo>
                <a:lnTo>
                  <a:pt x="3735985" y="2107356"/>
                </a:lnTo>
                <a:lnTo>
                  <a:pt x="3735985" y="2147710"/>
                </a:lnTo>
                <a:lnTo>
                  <a:pt x="3735985" y="2200404"/>
                </a:lnTo>
                <a:lnTo>
                  <a:pt x="3735985" y="2453774"/>
                </a:lnTo>
                <a:lnTo>
                  <a:pt x="3735985" y="2506469"/>
                </a:lnTo>
                <a:lnTo>
                  <a:pt x="3735985" y="2546822"/>
                </a:lnTo>
                <a:lnTo>
                  <a:pt x="3735985" y="2852887"/>
                </a:lnTo>
                <a:lnTo>
                  <a:pt x="3735985" y="2961297"/>
                </a:lnTo>
                <a:lnTo>
                  <a:pt x="3735985" y="3054705"/>
                </a:lnTo>
                <a:lnTo>
                  <a:pt x="3735985" y="3307715"/>
                </a:lnTo>
                <a:lnTo>
                  <a:pt x="3735985" y="3360411"/>
                </a:lnTo>
                <a:lnTo>
                  <a:pt x="3735985" y="3401123"/>
                </a:lnTo>
                <a:lnTo>
                  <a:pt x="3735985" y="3453818"/>
                </a:lnTo>
                <a:lnTo>
                  <a:pt x="3735985" y="3706829"/>
                </a:lnTo>
                <a:lnTo>
                  <a:pt x="3735985" y="3800236"/>
                </a:lnTo>
                <a:lnTo>
                  <a:pt x="3735985" y="3908646"/>
                </a:lnTo>
                <a:lnTo>
                  <a:pt x="3735985" y="4255064"/>
                </a:lnTo>
                <a:lnTo>
                  <a:pt x="3735985" y="4307760"/>
                </a:lnTo>
                <a:lnTo>
                  <a:pt x="3735985" y="4654178"/>
                </a:lnTo>
                <a:cubicBezTo>
                  <a:pt x="3735985" y="4796587"/>
                  <a:pt x="3602491" y="4912722"/>
                  <a:pt x="3436609"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44347D99-7A3E-FF3A-AD3A-F57491D0BE75}"/>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Cosa offrire e come offrirlo </a:t>
            </a:r>
          </a:p>
        </p:txBody>
      </p:sp>
      <p:cxnSp>
        <p:nvCxnSpPr>
          <p:cNvPr id="10" name="Straight Connector 9">
            <a:extLst>
              <a:ext uri="{FF2B5EF4-FFF2-40B4-BE49-F238E27FC236}">
                <a16:creationId xmlns:a16="http://schemas.microsoft.com/office/drawing/2014/main" id="{8A9F18AA-F8EE-1616-0117-12C8EA0B581E}"/>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324B6470-E709-129E-8274-A7F0D4FD351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36</a:t>
            </a:fld>
            <a:endParaRPr lang="fr-CA" sz="1200" dirty="0"/>
          </a:p>
        </p:txBody>
      </p:sp>
      <p:sp>
        <p:nvSpPr>
          <p:cNvPr id="4" name="Text Placeholder 5">
            <a:extLst>
              <a:ext uri="{FF2B5EF4-FFF2-40B4-BE49-F238E27FC236}">
                <a16:creationId xmlns:a16="http://schemas.microsoft.com/office/drawing/2014/main" id="{1FE3EA2E-5E52-81A0-CADB-A55070294396}"/>
              </a:ext>
            </a:extLst>
          </p:cNvPr>
          <p:cNvSpPr txBox="1">
            <a:spLocks/>
          </p:cNvSpPr>
          <p:nvPr/>
        </p:nvSpPr>
        <p:spPr>
          <a:xfrm>
            <a:off x="612046" y="1528286"/>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Cosa fare:</a:t>
            </a:r>
          </a:p>
        </p:txBody>
      </p:sp>
      <p:sp>
        <p:nvSpPr>
          <p:cNvPr id="5" name="Text Placeholder 4">
            <a:extLst>
              <a:ext uri="{FF2B5EF4-FFF2-40B4-BE49-F238E27FC236}">
                <a16:creationId xmlns:a16="http://schemas.microsoft.com/office/drawing/2014/main" id="{42417E1D-A65F-0268-ACAB-F497DE0E375C}"/>
              </a:ext>
            </a:extLst>
          </p:cNvPr>
          <p:cNvSpPr txBox="1">
            <a:spLocks/>
          </p:cNvSpPr>
          <p:nvPr/>
        </p:nvSpPr>
        <p:spPr>
          <a:xfrm>
            <a:off x="612046" y="2328538"/>
            <a:ext cx="561639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Offri extra utili e facoltativi: </a:t>
            </a:r>
            <a:r>
              <a:rPr lang="en-GB" sz="2200" dirty="0">
                <a:solidFill>
                  <a:srgbClr val="414141"/>
                </a:solidFill>
              </a:rPr>
              <a:t>check-in anticipato, check-out posticipato, drink di benvenuto, cestini da picnic, noleggio biciclette o tappetini da yoga.</a:t>
            </a:r>
          </a:p>
          <a:p>
            <a:pPr marL="342900" indent="-342900">
              <a:lnSpc>
                <a:spcPts val="2240"/>
              </a:lnSpc>
              <a:buClr>
                <a:srgbClr val="459597"/>
              </a:buClr>
              <a:buFont typeface="Arial" panose="020B0604020202020204" pitchFamily="34" charset="0"/>
              <a:buChar char="•"/>
            </a:pPr>
            <a:r>
              <a:rPr lang="en-GB" sz="2200" b="1" dirty="0">
                <a:solidFill>
                  <a:srgbClr val="EC7C69"/>
                </a:solidFill>
              </a:rPr>
              <a:t>Presentali come vantaggi per gli ospiti</a:t>
            </a:r>
            <a:r>
              <a:rPr lang="en-GB" sz="2200" dirty="0">
                <a:solidFill>
                  <a:srgbClr val="414141"/>
                </a:solidFill>
              </a:rPr>
              <a:t>, non </a:t>
            </a:r>
            <a:r>
              <a:rPr lang="en-GB" sz="2200" b="1" dirty="0">
                <a:solidFill>
                  <a:srgbClr val="EC7C69"/>
                </a:solidFill>
              </a:rPr>
              <a:t>come </a:t>
            </a:r>
            <a:r>
              <a:rPr lang="en-GB" sz="2200" dirty="0">
                <a:solidFill>
                  <a:srgbClr val="414141"/>
                </a:solidFill>
              </a:rPr>
              <a:t>tattiche di vendita: usa un linguaggio cordiale e amichevole.</a:t>
            </a:r>
          </a:p>
          <a:p>
            <a:pPr marL="342900" indent="-342900">
              <a:lnSpc>
                <a:spcPts val="2240"/>
              </a:lnSpc>
              <a:buClr>
                <a:srgbClr val="459597"/>
              </a:buClr>
              <a:buFont typeface="Arial" panose="020B0604020202020204" pitchFamily="34" charset="0"/>
              <a:buChar char="•"/>
            </a:pPr>
            <a:r>
              <a:rPr lang="en-GB" sz="2200" b="1" dirty="0">
                <a:solidFill>
                  <a:srgbClr val="EC7C69"/>
                </a:solidFill>
              </a:rPr>
              <a:t>Condividi le offerte prima dell'arrivo </a:t>
            </a:r>
            <a:r>
              <a:rPr lang="en-GB" sz="2200" dirty="0">
                <a:solidFill>
                  <a:srgbClr val="414141"/>
                </a:solidFill>
              </a:rPr>
              <a:t>(e-mail, messaggio sulla piattaforma) o in un luogo visibile all'interno della struttura ricettiva.</a:t>
            </a:r>
          </a:p>
          <a:p>
            <a:pPr marL="342900" indent="-342900">
              <a:lnSpc>
                <a:spcPts val="2240"/>
              </a:lnSpc>
              <a:buClr>
                <a:srgbClr val="459597"/>
              </a:buClr>
              <a:buFont typeface="Arial" panose="020B0604020202020204" pitchFamily="34" charset="0"/>
              <a:buChar char="•"/>
            </a:pPr>
            <a:r>
              <a:rPr lang="en-GB" sz="2200" b="1" dirty="0">
                <a:solidFill>
                  <a:srgbClr val="EC7C69"/>
                </a:solidFill>
              </a:rPr>
              <a:t>Mantieni i prezzi chiari ed equi </a:t>
            </a:r>
            <a:r>
              <a:rPr lang="en-GB" sz="2200" dirty="0">
                <a:solidFill>
                  <a:srgbClr val="414141"/>
                </a:solidFill>
              </a:rPr>
              <a:t>(ad esempio, 5 € per il check-in anticipato, 10 € per un cestino locale).</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2" name="Freeform 1">
            <a:extLst>
              <a:ext uri="{FF2B5EF4-FFF2-40B4-BE49-F238E27FC236}">
                <a16:creationId xmlns:a16="http://schemas.microsoft.com/office/drawing/2014/main" id="{3CA0B727-D542-B4F6-9B8B-90B1FFB88567}"/>
              </a:ext>
            </a:extLst>
          </p:cNvPr>
          <p:cNvSpPr/>
          <p:nvPr/>
        </p:nvSpPr>
        <p:spPr>
          <a:xfrm rot="10800000">
            <a:off x="6459578" y="1930113"/>
            <a:ext cx="3735985" cy="4912722"/>
          </a:xfrm>
          <a:custGeom>
            <a:avLst/>
            <a:gdLst>
              <a:gd name="connsiteX0" fmla="*/ 3436609 w 3735985"/>
              <a:gd name="connsiteY0" fmla="*/ 4912722 h 4912722"/>
              <a:gd name="connsiteX1" fmla="*/ 3102027 w 3735985"/>
              <a:gd name="connsiteY1" fmla="*/ 4912722 h 4912722"/>
              <a:gd name="connsiteX2" fmla="*/ 3016044 w 3735985"/>
              <a:gd name="connsiteY2" fmla="*/ 4912722 h 4912722"/>
              <a:gd name="connsiteX3" fmla="*/ 2881619 w 3735985"/>
              <a:gd name="connsiteY3" fmla="*/ 4912722 h 4912722"/>
              <a:gd name="connsiteX4" fmla="*/ 2681463 w 3735985"/>
              <a:gd name="connsiteY4" fmla="*/ 4912722 h 4912722"/>
              <a:gd name="connsiteX5" fmla="*/ 2547037 w 3735985"/>
              <a:gd name="connsiteY5" fmla="*/ 4912722 h 4912722"/>
              <a:gd name="connsiteX6" fmla="*/ 2461055 w 3735985"/>
              <a:gd name="connsiteY6" fmla="*/ 4912722 h 4912722"/>
              <a:gd name="connsiteX7" fmla="*/ 2126473 w 3735985"/>
              <a:gd name="connsiteY7" fmla="*/ 4912722 h 4912722"/>
              <a:gd name="connsiteX8" fmla="*/ 1806911 w 3735985"/>
              <a:gd name="connsiteY8" fmla="*/ 4912722 h 4912722"/>
              <a:gd name="connsiteX9" fmla="*/ 1806909 w 3735985"/>
              <a:gd name="connsiteY9" fmla="*/ 4912722 h 4912722"/>
              <a:gd name="connsiteX10" fmla="*/ 1637487 w 3735985"/>
              <a:gd name="connsiteY10" fmla="*/ 4912722 h 4912722"/>
              <a:gd name="connsiteX11" fmla="*/ 1472330 w 3735985"/>
              <a:gd name="connsiteY11" fmla="*/ 4912722 h 4912722"/>
              <a:gd name="connsiteX12" fmla="*/ 1472326 w 3735985"/>
              <a:gd name="connsiteY12" fmla="*/ 4912722 h 4912722"/>
              <a:gd name="connsiteX13" fmla="*/ 1386347 w 3735985"/>
              <a:gd name="connsiteY13" fmla="*/ 4912722 h 4912722"/>
              <a:gd name="connsiteX14" fmla="*/ 1386345 w 3735985"/>
              <a:gd name="connsiteY14" fmla="*/ 4912722 h 4912722"/>
              <a:gd name="connsiteX15" fmla="*/ 1302905 w 3735985"/>
              <a:gd name="connsiteY15" fmla="*/ 4912722 h 4912722"/>
              <a:gd name="connsiteX16" fmla="*/ 1251922 w 3735985"/>
              <a:gd name="connsiteY16" fmla="*/ 4912722 h 4912722"/>
              <a:gd name="connsiteX17" fmla="*/ 1251920 w 3735985"/>
              <a:gd name="connsiteY17" fmla="*/ 4912722 h 4912722"/>
              <a:gd name="connsiteX18" fmla="*/ 1216922 w 3735985"/>
              <a:gd name="connsiteY18" fmla="*/ 4912722 h 4912722"/>
              <a:gd name="connsiteX19" fmla="*/ 1082498 w 3735985"/>
              <a:gd name="connsiteY19" fmla="*/ 4912722 h 4912722"/>
              <a:gd name="connsiteX20" fmla="*/ 1051765 w 3735985"/>
              <a:gd name="connsiteY20" fmla="*/ 4912722 h 4912722"/>
              <a:gd name="connsiteX21" fmla="*/ 1051764 w 3735985"/>
              <a:gd name="connsiteY21" fmla="*/ 4912722 h 4912722"/>
              <a:gd name="connsiteX22" fmla="*/ 917341 w 3735985"/>
              <a:gd name="connsiteY22" fmla="*/ 4912722 h 4912722"/>
              <a:gd name="connsiteX23" fmla="*/ 917339 w 3735985"/>
              <a:gd name="connsiteY23" fmla="*/ 4912722 h 4912722"/>
              <a:gd name="connsiteX24" fmla="*/ 882341 w 3735985"/>
              <a:gd name="connsiteY24" fmla="*/ 4912722 h 4912722"/>
              <a:gd name="connsiteX25" fmla="*/ 831359 w 3735985"/>
              <a:gd name="connsiteY25" fmla="*/ 4912722 h 4912722"/>
              <a:gd name="connsiteX26" fmla="*/ 831357 w 3735985"/>
              <a:gd name="connsiteY26" fmla="*/ 4912722 h 4912722"/>
              <a:gd name="connsiteX27" fmla="*/ 747916 w 3735985"/>
              <a:gd name="connsiteY27" fmla="*/ 4912722 h 4912722"/>
              <a:gd name="connsiteX28" fmla="*/ 661934 w 3735985"/>
              <a:gd name="connsiteY28" fmla="*/ 4912722 h 4912722"/>
              <a:gd name="connsiteX29" fmla="*/ 660868 w 3735985"/>
              <a:gd name="connsiteY29" fmla="*/ 4912722 h 4912722"/>
              <a:gd name="connsiteX30" fmla="*/ 496777 w 3735985"/>
              <a:gd name="connsiteY30" fmla="*/ 4912722 h 4912722"/>
              <a:gd name="connsiteX31" fmla="*/ 496776 w 3735985"/>
              <a:gd name="connsiteY31" fmla="*/ 4912722 h 4912722"/>
              <a:gd name="connsiteX32" fmla="*/ 460941 w 3735985"/>
              <a:gd name="connsiteY32" fmla="*/ 4912722 h 4912722"/>
              <a:gd name="connsiteX33" fmla="*/ 327352 w 3735985"/>
              <a:gd name="connsiteY33" fmla="*/ 4912722 h 4912722"/>
              <a:gd name="connsiteX34" fmla="*/ 7790 w 3735985"/>
              <a:gd name="connsiteY34" fmla="*/ 4912722 h 4912722"/>
              <a:gd name="connsiteX35" fmla="*/ 7788 w 3735985"/>
              <a:gd name="connsiteY35" fmla="*/ 4912722 h 4912722"/>
              <a:gd name="connsiteX36" fmla="*/ 0 w 3735985"/>
              <a:gd name="connsiteY36" fmla="*/ 4912722 h 4912722"/>
              <a:gd name="connsiteX37" fmla="*/ 0 w 3735985"/>
              <a:gd name="connsiteY37" fmla="*/ 4547896 h 4912722"/>
              <a:gd name="connsiteX38" fmla="*/ 0 w 3735985"/>
              <a:gd name="connsiteY38" fmla="*/ 4473362 h 4912722"/>
              <a:gd name="connsiteX39" fmla="*/ 0 w 3735985"/>
              <a:gd name="connsiteY39" fmla="*/ 4058780 h 4912722"/>
              <a:gd name="connsiteX40" fmla="*/ 0 w 3735985"/>
              <a:gd name="connsiteY40" fmla="*/ 3983384 h 4912722"/>
              <a:gd name="connsiteX41" fmla="*/ 0 w 3735985"/>
              <a:gd name="connsiteY41" fmla="*/ 3965373 h 4912722"/>
              <a:gd name="connsiteX42" fmla="*/ 0 w 3735985"/>
              <a:gd name="connsiteY42" fmla="*/ 3693954 h 4912722"/>
              <a:gd name="connsiteX43" fmla="*/ 0 w 3735985"/>
              <a:gd name="connsiteY43" fmla="*/ 3619420 h 4912722"/>
              <a:gd name="connsiteX44" fmla="*/ 0 w 3735985"/>
              <a:gd name="connsiteY44" fmla="*/ 3600547 h 4912722"/>
              <a:gd name="connsiteX45" fmla="*/ 0 w 3735985"/>
              <a:gd name="connsiteY45" fmla="*/ 3526013 h 4912722"/>
              <a:gd name="connsiteX46" fmla="*/ 0 w 3735985"/>
              <a:gd name="connsiteY46" fmla="*/ 3129442 h 4912722"/>
              <a:gd name="connsiteX47" fmla="*/ 0 w 3735985"/>
              <a:gd name="connsiteY47" fmla="*/ 3111431 h 4912722"/>
              <a:gd name="connsiteX48" fmla="*/ 0 w 3735985"/>
              <a:gd name="connsiteY48" fmla="*/ 3036035 h 4912722"/>
              <a:gd name="connsiteX49" fmla="*/ 0 w 3735985"/>
              <a:gd name="connsiteY49" fmla="*/ 2746605 h 4912722"/>
              <a:gd name="connsiteX50" fmla="*/ 0 w 3735985"/>
              <a:gd name="connsiteY50" fmla="*/ 2672071 h 4912722"/>
              <a:gd name="connsiteX51" fmla="*/ 0 w 3735985"/>
              <a:gd name="connsiteY51" fmla="*/ 2182093 h 4912722"/>
              <a:gd name="connsiteX52" fmla="*/ 0 w 3735985"/>
              <a:gd name="connsiteY52" fmla="*/ 2057198 h 4912722"/>
              <a:gd name="connsiteX53" fmla="*/ 0 w 3735985"/>
              <a:gd name="connsiteY53" fmla="*/ 1801291 h 4912722"/>
              <a:gd name="connsiteX54" fmla="*/ 0 w 3735985"/>
              <a:gd name="connsiteY54" fmla="*/ 1203256 h 4912722"/>
              <a:gd name="connsiteX55" fmla="*/ 0 w 3735985"/>
              <a:gd name="connsiteY55" fmla="*/ 1109849 h 4912722"/>
              <a:gd name="connsiteX56" fmla="*/ 0 w 3735985"/>
              <a:gd name="connsiteY56" fmla="*/ 947349 h 4912722"/>
              <a:gd name="connsiteX57" fmla="*/ 0 w 3735985"/>
              <a:gd name="connsiteY57" fmla="*/ 853942 h 4912722"/>
              <a:gd name="connsiteX58" fmla="*/ 0 w 3735985"/>
              <a:gd name="connsiteY58" fmla="*/ 255907 h 4912722"/>
              <a:gd name="connsiteX59" fmla="*/ 0 w 3735985"/>
              <a:gd name="connsiteY59" fmla="*/ 0 h 4912722"/>
              <a:gd name="connsiteX60" fmla="*/ 307164 w 3735985"/>
              <a:gd name="connsiteY60" fmla="*/ 0 h 4912722"/>
              <a:gd name="connsiteX61" fmla="*/ 307164 w 3735985"/>
              <a:gd name="connsiteY61" fmla="*/ 1 h 4912722"/>
              <a:gd name="connsiteX62" fmla="*/ 460942 w 3735985"/>
              <a:gd name="connsiteY62" fmla="*/ 1 h 4912722"/>
              <a:gd name="connsiteX63" fmla="*/ 460942 w 3735985"/>
              <a:gd name="connsiteY63" fmla="*/ 0 h 4912722"/>
              <a:gd name="connsiteX64" fmla="*/ 660868 w 3735985"/>
              <a:gd name="connsiteY64" fmla="*/ 0 h 4912722"/>
              <a:gd name="connsiteX65" fmla="*/ 796151 w 3735985"/>
              <a:gd name="connsiteY65" fmla="*/ 0 h 4912722"/>
              <a:gd name="connsiteX66" fmla="*/ 1130732 w 3735985"/>
              <a:gd name="connsiteY66" fmla="*/ 0 h 4912722"/>
              <a:gd name="connsiteX67" fmla="*/ 1216715 w 3735985"/>
              <a:gd name="connsiteY67" fmla="*/ 0 h 4912722"/>
              <a:gd name="connsiteX68" fmla="*/ 1351139 w 3735985"/>
              <a:gd name="connsiteY68" fmla="*/ 0 h 4912722"/>
              <a:gd name="connsiteX69" fmla="*/ 1551296 w 3735985"/>
              <a:gd name="connsiteY69" fmla="*/ 0 h 4912722"/>
              <a:gd name="connsiteX70" fmla="*/ 1685722 w 3735985"/>
              <a:gd name="connsiteY70" fmla="*/ 0 h 4912722"/>
              <a:gd name="connsiteX71" fmla="*/ 1771703 w 3735985"/>
              <a:gd name="connsiteY71" fmla="*/ 0 h 4912722"/>
              <a:gd name="connsiteX72" fmla="*/ 2106285 w 3735985"/>
              <a:gd name="connsiteY72" fmla="*/ 0 h 4912722"/>
              <a:gd name="connsiteX73" fmla="*/ 2106285 w 3735985"/>
              <a:gd name="connsiteY73" fmla="*/ 1 h 4912722"/>
              <a:gd name="connsiteX74" fmla="*/ 2425850 w 3735985"/>
              <a:gd name="connsiteY74" fmla="*/ 1 h 4912722"/>
              <a:gd name="connsiteX75" fmla="*/ 2760433 w 3735985"/>
              <a:gd name="connsiteY75" fmla="*/ 1 h 4912722"/>
              <a:gd name="connsiteX76" fmla="*/ 2846414 w 3735985"/>
              <a:gd name="connsiteY76" fmla="*/ 1 h 4912722"/>
              <a:gd name="connsiteX77" fmla="*/ 2980840 w 3735985"/>
              <a:gd name="connsiteY77" fmla="*/ 1 h 4912722"/>
              <a:gd name="connsiteX78" fmla="*/ 3180996 w 3735985"/>
              <a:gd name="connsiteY78" fmla="*/ 1 h 4912722"/>
              <a:gd name="connsiteX79" fmla="*/ 3315422 w 3735985"/>
              <a:gd name="connsiteY79" fmla="*/ 1 h 4912722"/>
              <a:gd name="connsiteX80" fmla="*/ 3401403 w 3735985"/>
              <a:gd name="connsiteY80" fmla="*/ 1 h 4912722"/>
              <a:gd name="connsiteX81" fmla="*/ 3735985 w 3735985"/>
              <a:gd name="connsiteY81" fmla="*/ 1 h 4912722"/>
              <a:gd name="connsiteX82" fmla="*/ 3735985 w 3735985"/>
              <a:gd name="connsiteY82" fmla="*/ 346419 h 4912722"/>
              <a:gd name="connsiteX83" fmla="*/ 3735985 w 3735985"/>
              <a:gd name="connsiteY83" fmla="*/ 399114 h 4912722"/>
              <a:gd name="connsiteX84" fmla="*/ 3735985 w 3735985"/>
              <a:gd name="connsiteY84" fmla="*/ 745531 h 4912722"/>
              <a:gd name="connsiteX85" fmla="*/ 3735985 w 3735985"/>
              <a:gd name="connsiteY85" fmla="*/ 853943 h 4912722"/>
              <a:gd name="connsiteX86" fmla="*/ 3735985 w 3735985"/>
              <a:gd name="connsiteY86" fmla="*/ 947350 h 4912722"/>
              <a:gd name="connsiteX87" fmla="*/ 3735985 w 3735985"/>
              <a:gd name="connsiteY87" fmla="*/ 1200361 h 4912722"/>
              <a:gd name="connsiteX88" fmla="*/ 3735985 w 3735985"/>
              <a:gd name="connsiteY88" fmla="*/ 1253055 h 4912722"/>
              <a:gd name="connsiteX89" fmla="*/ 3735985 w 3735985"/>
              <a:gd name="connsiteY89" fmla="*/ 1293768 h 4912722"/>
              <a:gd name="connsiteX90" fmla="*/ 3735985 w 3735985"/>
              <a:gd name="connsiteY90" fmla="*/ 1346463 h 4912722"/>
              <a:gd name="connsiteX91" fmla="*/ 3735985 w 3735985"/>
              <a:gd name="connsiteY91" fmla="*/ 1599473 h 4912722"/>
              <a:gd name="connsiteX92" fmla="*/ 3735985 w 3735985"/>
              <a:gd name="connsiteY92" fmla="*/ 1692880 h 4912722"/>
              <a:gd name="connsiteX93" fmla="*/ 3735985 w 3735985"/>
              <a:gd name="connsiteY93" fmla="*/ 1801292 h 4912722"/>
              <a:gd name="connsiteX94" fmla="*/ 3735985 w 3735985"/>
              <a:gd name="connsiteY94" fmla="*/ 2107356 h 4912722"/>
              <a:gd name="connsiteX95" fmla="*/ 3735985 w 3735985"/>
              <a:gd name="connsiteY95" fmla="*/ 2147710 h 4912722"/>
              <a:gd name="connsiteX96" fmla="*/ 3735985 w 3735985"/>
              <a:gd name="connsiteY96" fmla="*/ 2200404 h 4912722"/>
              <a:gd name="connsiteX97" fmla="*/ 3735985 w 3735985"/>
              <a:gd name="connsiteY97" fmla="*/ 2453774 h 4912722"/>
              <a:gd name="connsiteX98" fmla="*/ 3735985 w 3735985"/>
              <a:gd name="connsiteY98" fmla="*/ 2506469 h 4912722"/>
              <a:gd name="connsiteX99" fmla="*/ 3735985 w 3735985"/>
              <a:gd name="connsiteY99" fmla="*/ 2546822 h 4912722"/>
              <a:gd name="connsiteX100" fmla="*/ 3735985 w 3735985"/>
              <a:gd name="connsiteY100" fmla="*/ 2852887 h 4912722"/>
              <a:gd name="connsiteX101" fmla="*/ 3735985 w 3735985"/>
              <a:gd name="connsiteY101" fmla="*/ 2961297 h 4912722"/>
              <a:gd name="connsiteX102" fmla="*/ 3735985 w 3735985"/>
              <a:gd name="connsiteY102" fmla="*/ 3054705 h 4912722"/>
              <a:gd name="connsiteX103" fmla="*/ 3735985 w 3735985"/>
              <a:gd name="connsiteY103" fmla="*/ 3307715 h 4912722"/>
              <a:gd name="connsiteX104" fmla="*/ 3735985 w 3735985"/>
              <a:gd name="connsiteY104" fmla="*/ 3360411 h 4912722"/>
              <a:gd name="connsiteX105" fmla="*/ 3735985 w 3735985"/>
              <a:gd name="connsiteY105" fmla="*/ 3401123 h 4912722"/>
              <a:gd name="connsiteX106" fmla="*/ 3735985 w 3735985"/>
              <a:gd name="connsiteY106" fmla="*/ 3453818 h 4912722"/>
              <a:gd name="connsiteX107" fmla="*/ 3735985 w 3735985"/>
              <a:gd name="connsiteY107" fmla="*/ 3706829 h 4912722"/>
              <a:gd name="connsiteX108" fmla="*/ 3735985 w 3735985"/>
              <a:gd name="connsiteY108" fmla="*/ 3800236 h 4912722"/>
              <a:gd name="connsiteX109" fmla="*/ 3735985 w 3735985"/>
              <a:gd name="connsiteY109" fmla="*/ 3908646 h 4912722"/>
              <a:gd name="connsiteX110" fmla="*/ 3735985 w 3735985"/>
              <a:gd name="connsiteY110" fmla="*/ 4255064 h 4912722"/>
              <a:gd name="connsiteX111" fmla="*/ 3735985 w 3735985"/>
              <a:gd name="connsiteY111" fmla="*/ 4307760 h 4912722"/>
              <a:gd name="connsiteX112" fmla="*/ 3735985 w 3735985"/>
              <a:gd name="connsiteY112" fmla="*/ 4654178 h 4912722"/>
              <a:gd name="connsiteX113" fmla="*/ 3436609 w 3735985"/>
              <a:gd name="connsiteY113"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735985" h="4912722">
                <a:moveTo>
                  <a:pt x="3436609" y="4912722"/>
                </a:moveTo>
                <a:lnTo>
                  <a:pt x="3102027" y="4912722"/>
                </a:lnTo>
                <a:lnTo>
                  <a:pt x="3016044" y="4912722"/>
                </a:lnTo>
                <a:lnTo>
                  <a:pt x="2881619" y="4912722"/>
                </a:lnTo>
                <a:lnTo>
                  <a:pt x="2681463" y="4912722"/>
                </a:lnTo>
                <a:lnTo>
                  <a:pt x="2547037" y="4912722"/>
                </a:lnTo>
                <a:lnTo>
                  <a:pt x="2461055" y="4912722"/>
                </a:lnTo>
                <a:lnTo>
                  <a:pt x="2126473" y="4912722"/>
                </a:lnTo>
                <a:lnTo>
                  <a:pt x="1806911" y="4912722"/>
                </a:lnTo>
                <a:lnTo>
                  <a:pt x="1806909" y="4912722"/>
                </a:lnTo>
                <a:lnTo>
                  <a:pt x="1637487"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216715" y="0"/>
                </a:lnTo>
                <a:lnTo>
                  <a:pt x="1351139" y="0"/>
                </a:lnTo>
                <a:lnTo>
                  <a:pt x="1551296" y="0"/>
                </a:lnTo>
                <a:lnTo>
                  <a:pt x="1685722" y="0"/>
                </a:lnTo>
                <a:lnTo>
                  <a:pt x="1771703" y="0"/>
                </a:lnTo>
                <a:lnTo>
                  <a:pt x="2106285" y="0"/>
                </a:lnTo>
                <a:lnTo>
                  <a:pt x="2106285" y="1"/>
                </a:lnTo>
                <a:lnTo>
                  <a:pt x="2425850" y="1"/>
                </a:lnTo>
                <a:lnTo>
                  <a:pt x="2760433" y="1"/>
                </a:lnTo>
                <a:lnTo>
                  <a:pt x="2846414" y="1"/>
                </a:lnTo>
                <a:lnTo>
                  <a:pt x="2980840" y="1"/>
                </a:lnTo>
                <a:lnTo>
                  <a:pt x="3180996" y="1"/>
                </a:lnTo>
                <a:lnTo>
                  <a:pt x="3315422" y="1"/>
                </a:lnTo>
                <a:lnTo>
                  <a:pt x="3401403" y="1"/>
                </a:lnTo>
                <a:lnTo>
                  <a:pt x="3735985" y="1"/>
                </a:lnTo>
                <a:lnTo>
                  <a:pt x="3735985" y="346419"/>
                </a:lnTo>
                <a:lnTo>
                  <a:pt x="3735985" y="399114"/>
                </a:lnTo>
                <a:lnTo>
                  <a:pt x="3735985" y="745531"/>
                </a:lnTo>
                <a:lnTo>
                  <a:pt x="3735985" y="853943"/>
                </a:lnTo>
                <a:lnTo>
                  <a:pt x="3735985" y="947350"/>
                </a:lnTo>
                <a:lnTo>
                  <a:pt x="3735985" y="1200361"/>
                </a:lnTo>
                <a:lnTo>
                  <a:pt x="3735985" y="1253055"/>
                </a:lnTo>
                <a:lnTo>
                  <a:pt x="3735985" y="1293768"/>
                </a:lnTo>
                <a:lnTo>
                  <a:pt x="3735985" y="1346463"/>
                </a:lnTo>
                <a:lnTo>
                  <a:pt x="3735985" y="1599473"/>
                </a:lnTo>
                <a:lnTo>
                  <a:pt x="3735985" y="1692880"/>
                </a:lnTo>
                <a:lnTo>
                  <a:pt x="3735985" y="1801292"/>
                </a:lnTo>
                <a:lnTo>
                  <a:pt x="3735985" y="2107356"/>
                </a:lnTo>
                <a:lnTo>
                  <a:pt x="3735985" y="2147710"/>
                </a:lnTo>
                <a:lnTo>
                  <a:pt x="3735985" y="2200404"/>
                </a:lnTo>
                <a:lnTo>
                  <a:pt x="3735985" y="2453774"/>
                </a:lnTo>
                <a:lnTo>
                  <a:pt x="3735985" y="2506469"/>
                </a:lnTo>
                <a:lnTo>
                  <a:pt x="3735985" y="2546822"/>
                </a:lnTo>
                <a:lnTo>
                  <a:pt x="3735985" y="2852887"/>
                </a:lnTo>
                <a:lnTo>
                  <a:pt x="3735985" y="2961297"/>
                </a:lnTo>
                <a:lnTo>
                  <a:pt x="3735985" y="3054705"/>
                </a:lnTo>
                <a:lnTo>
                  <a:pt x="3735985" y="3307715"/>
                </a:lnTo>
                <a:lnTo>
                  <a:pt x="3735985" y="3360411"/>
                </a:lnTo>
                <a:lnTo>
                  <a:pt x="3735985" y="3401123"/>
                </a:lnTo>
                <a:lnTo>
                  <a:pt x="3735985" y="3453818"/>
                </a:lnTo>
                <a:lnTo>
                  <a:pt x="3735985" y="3706829"/>
                </a:lnTo>
                <a:lnTo>
                  <a:pt x="3735985" y="3800236"/>
                </a:lnTo>
                <a:lnTo>
                  <a:pt x="3735985" y="3908646"/>
                </a:lnTo>
                <a:lnTo>
                  <a:pt x="3735985" y="4255064"/>
                </a:lnTo>
                <a:lnTo>
                  <a:pt x="3735985" y="4307760"/>
                </a:lnTo>
                <a:lnTo>
                  <a:pt x="3735985" y="4654178"/>
                </a:lnTo>
                <a:cubicBezTo>
                  <a:pt x="3735985" y="4796587"/>
                  <a:pt x="3602491" y="4912722"/>
                  <a:pt x="3436609"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F2ADBDFB-A8E1-A057-A7BD-5135D67157F5}"/>
              </a:ext>
            </a:extLst>
          </p:cNvPr>
          <p:cNvSpPr txBox="1">
            <a:spLocks/>
          </p:cNvSpPr>
          <p:nvPr/>
        </p:nvSpPr>
        <p:spPr>
          <a:xfrm>
            <a:off x="6839713" y="2328538"/>
            <a:ext cx="416966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Strumenti e consigli: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b="1" dirty="0"/>
              <a:t>Pensa alla stagione: </a:t>
            </a:r>
            <a:r>
              <a:rPr lang="en-IE" sz="2200" dirty="0"/>
              <a:t>tè caldo in inverno, bevande fredde in estate.</a:t>
            </a:r>
          </a:p>
          <a:p>
            <a:pPr marL="342900" indent="-342900" algn="l">
              <a:lnSpc>
                <a:spcPts val="2340"/>
              </a:lnSpc>
              <a:spcBef>
                <a:spcPts val="0"/>
              </a:spcBef>
              <a:buFont typeface="Arial" panose="020B0604020202020204" pitchFamily="34" charset="0"/>
              <a:buChar char="•"/>
            </a:pPr>
            <a:r>
              <a:rPr lang="en-IE" sz="2200" b="1" dirty="0"/>
              <a:t>Proponi articoli che gli ospiti </a:t>
            </a:r>
            <a:r>
              <a:rPr lang="en-IE" sz="2200" dirty="0"/>
              <a:t>potrebbero dimenticare (ad esempio ombrelli, adattatori da viaggio, pantofole).</a:t>
            </a:r>
          </a:p>
          <a:p>
            <a:pPr marL="342900" indent="-342900" algn="l">
              <a:lnSpc>
                <a:spcPts val="2340"/>
              </a:lnSpc>
              <a:spcBef>
                <a:spcPts val="0"/>
              </a:spcBef>
              <a:buFont typeface="Arial" panose="020B0604020202020204" pitchFamily="34" charset="0"/>
              <a:buChar char="•"/>
            </a:pPr>
            <a:r>
              <a:rPr lang="en-IE" sz="2200" b="1" dirty="0"/>
              <a:t>Un piccolo regalo o un extra </a:t>
            </a:r>
            <a:r>
              <a:rPr lang="en-IE" sz="2200" dirty="0"/>
              <a:t>possono diventare argomento di discussione nelle recensioni.</a:t>
            </a:r>
          </a:p>
          <a:p>
            <a:pPr marL="342900" indent="-342900" algn="l">
              <a:lnSpc>
                <a:spcPts val="2340"/>
              </a:lnSpc>
              <a:spcBef>
                <a:spcPts val="0"/>
              </a:spcBef>
              <a:buFont typeface="Arial" panose="020B0604020202020204" pitchFamily="34" charset="0"/>
              <a:buChar char="•"/>
            </a:pPr>
            <a:r>
              <a:rPr lang="en-IE" sz="2200" dirty="0"/>
              <a:t>Crea un </a:t>
            </a:r>
            <a:r>
              <a:rPr lang="en-IE" sz="2200" b="1" dirty="0"/>
              <a:t>programma fedeltà </a:t>
            </a:r>
            <a:r>
              <a:rPr lang="en-IE" sz="2200" dirty="0"/>
              <a:t>che soddisfi i tuoi clienti.</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5202048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B9B40-8947-C4CA-4D15-A41E2CD21148}"/>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9F71568-5CA0-95B2-F249-083F9566619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37</a:t>
            </a:fld>
            <a:endParaRPr lang="fr-CA" sz="1200" dirty="0">
              <a:solidFill>
                <a:schemeClr val="bg1"/>
              </a:solidFill>
            </a:endParaRPr>
          </a:p>
        </p:txBody>
      </p:sp>
      <p:sp>
        <p:nvSpPr>
          <p:cNvPr id="8" name="Freeform 7">
            <a:extLst>
              <a:ext uri="{FF2B5EF4-FFF2-40B4-BE49-F238E27FC236}">
                <a16:creationId xmlns:a16="http://schemas.microsoft.com/office/drawing/2014/main" id="{287F0393-8756-CB7F-CBA5-E2068EF24A83}"/>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5891F3E3-96F0-8C5C-8EE1-BE0073D151EE}"/>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Ulteriori letture</a:t>
            </a:r>
          </a:p>
        </p:txBody>
      </p:sp>
      <p:sp>
        <p:nvSpPr>
          <p:cNvPr id="2" name="Text Placeholder 5">
            <a:extLst>
              <a:ext uri="{FF2B5EF4-FFF2-40B4-BE49-F238E27FC236}">
                <a16:creationId xmlns:a16="http://schemas.microsoft.com/office/drawing/2014/main" id="{3972E8C2-FD1C-166D-1DB2-2AAC751C7A91}"/>
              </a:ext>
            </a:extLst>
          </p:cNvPr>
          <p:cNvSpPr txBox="1">
            <a:spLocks/>
          </p:cNvSpPr>
          <p:nvPr/>
        </p:nvSpPr>
        <p:spPr>
          <a:xfrm>
            <a:off x="885302" y="1812500"/>
            <a:ext cx="5210698"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720"/>
              </a:lnSpc>
              <a:spcBef>
                <a:spcPts val="0"/>
              </a:spcBef>
              <a:buNone/>
            </a:pPr>
            <a:r>
              <a:rPr lang="en-US" sz="3600" b="1" dirty="0">
                <a:solidFill>
                  <a:srgbClr val="EC7C69"/>
                </a:solidFill>
              </a:rPr>
              <a:t>Programma fedeltà degli hotel</a:t>
            </a:r>
          </a:p>
          <a:p>
            <a:pPr marL="0" indent="0">
              <a:lnSpc>
                <a:spcPts val="3720"/>
              </a:lnSpc>
              <a:spcBef>
                <a:spcPts val="0"/>
              </a:spcBef>
              <a:buNone/>
            </a:pPr>
            <a:endParaRPr lang="en-US" sz="3600" b="1" dirty="0">
              <a:solidFill>
                <a:srgbClr val="EC7C69"/>
              </a:solidFill>
            </a:endParaRPr>
          </a:p>
        </p:txBody>
      </p:sp>
      <p:sp>
        <p:nvSpPr>
          <p:cNvPr id="6" name="Text Placeholder 1">
            <a:extLst>
              <a:ext uri="{FF2B5EF4-FFF2-40B4-BE49-F238E27FC236}">
                <a16:creationId xmlns:a16="http://schemas.microsoft.com/office/drawing/2014/main" id="{8D6479A3-3ADD-6165-47DA-A354722F57EB}"/>
              </a:ext>
            </a:extLst>
          </p:cNvPr>
          <p:cNvSpPr txBox="1">
            <a:spLocks/>
          </p:cNvSpPr>
          <p:nvPr/>
        </p:nvSpPr>
        <p:spPr>
          <a:xfrm>
            <a:off x="885302" y="3429000"/>
            <a:ext cx="4926562" cy="151495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Prenotazioni ripetute 101: cosa c'è da sapere sui programmi fedeltà degli hotel</a:t>
            </a:r>
          </a:p>
          <a:p>
            <a:pPr algn="l">
              <a:lnSpc>
                <a:spcPts val="2540"/>
              </a:lnSpc>
              <a:spcBef>
                <a:spcPts val="0"/>
              </a:spcBef>
            </a:pPr>
            <a:endParaRPr lang="en-US" sz="2400" dirty="0">
              <a:solidFill>
                <a:srgbClr val="414141"/>
              </a:solidFill>
            </a:endParaRPr>
          </a:p>
        </p:txBody>
      </p:sp>
      <p:pic>
        <p:nvPicPr>
          <p:cNvPr id="7" name="Picture 6">
            <a:extLst>
              <a:ext uri="{FF2B5EF4-FFF2-40B4-BE49-F238E27FC236}">
                <a16:creationId xmlns:a16="http://schemas.microsoft.com/office/drawing/2014/main" id="{5D1CADC9-BE11-96D0-63AB-9BB2A64D2B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4300" y="2907361"/>
            <a:ext cx="5840450" cy="3845012"/>
          </a:xfrm>
          <a:prstGeom prst="rect">
            <a:avLst/>
          </a:prstGeom>
          <a:noFill/>
        </p:spPr>
      </p:pic>
      <p:pic>
        <p:nvPicPr>
          <p:cNvPr id="5" name="Slika 9">
            <a:extLst>
              <a:ext uri="{FF2B5EF4-FFF2-40B4-BE49-F238E27FC236}">
                <a16:creationId xmlns:a16="http://schemas.microsoft.com/office/drawing/2014/main" id="{79747300-750D-B47F-EA22-6837002D89C3}"/>
              </a:ext>
            </a:extLst>
          </p:cNvPr>
          <p:cNvPicPr>
            <a:picLocks noChangeAspect="1"/>
          </p:cNvPicPr>
          <p:nvPr/>
        </p:nvPicPr>
        <p:blipFill>
          <a:blip r:embed="rId4"/>
          <a:stretch>
            <a:fillRect/>
          </a:stretch>
        </p:blipFill>
        <p:spPr>
          <a:xfrm>
            <a:off x="6427627" y="2264819"/>
            <a:ext cx="2886493" cy="487330"/>
          </a:xfrm>
          <a:prstGeom prst="rect">
            <a:avLst/>
          </a:prstGeom>
        </p:spPr>
      </p:pic>
      <p:pic>
        <p:nvPicPr>
          <p:cNvPr id="11" name="Picture 10" descr="A person and person looking at a computer&#10;&#10;AI-generated content may be incorrect.">
            <a:extLst>
              <a:ext uri="{FF2B5EF4-FFF2-40B4-BE49-F238E27FC236}">
                <a16:creationId xmlns:a16="http://schemas.microsoft.com/office/drawing/2014/main" id="{E05844BC-76C7-667F-3AAB-1DDA26471E08}"/>
              </a:ext>
            </a:extLst>
          </p:cNvPr>
          <p:cNvPicPr>
            <a:picLocks noChangeAspect="1"/>
          </p:cNvPicPr>
          <p:nvPr/>
        </p:nvPicPr>
        <p:blipFill rotWithShape="1">
          <a:blip r:embed="rId5"/>
          <a:srcRect t="319" b="319"/>
          <a:stretch/>
        </p:blipFill>
        <p:spPr>
          <a:xfrm>
            <a:off x="6531395" y="3312318"/>
            <a:ext cx="4221949" cy="2401452"/>
          </a:xfrm>
          <a:prstGeom prst="rect">
            <a:avLst/>
          </a:prstGeom>
        </p:spPr>
      </p:pic>
      <p:sp>
        <p:nvSpPr>
          <p:cNvPr id="15" name="Oval 14">
            <a:extLst>
              <a:ext uri="{FF2B5EF4-FFF2-40B4-BE49-F238E27FC236}">
                <a16:creationId xmlns:a16="http://schemas.microsoft.com/office/drawing/2014/main" id="{EFFB4F2D-BDAC-B568-F43B-C20F10F51DCE}"/>
              </a:ext>
            </a:extLst>
          </p:cNvPr>
          <p:cNvSpPr/>
          <p:nvPr/>
        </p:nvSpPr>
        <p:spPr>
          <a:xfrm>
            <a:off x="9657780" y="2285731"/>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21">
            <a:extLst>
              <a:ext uri="{FF2B5EF4-FFF2-40B4-BE49-F238E27FC236}">
                <a16:creationId xmlns:a16="http://schemas.microsoft.com/office/drawing/2014/main" id="{4BEC789A-04C6-1903-8A47-0C67C6BF14D4}"/>
              </a:ext>
            </a:extLst>
          </p:cNvPr>
          <p:cNvSpPr/>
          <p:nvPr/>
        </p:nvSpPr>
        <p:spPr>
          <a:xfrm>
            <a:off x="9655896" y="2271184"/>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400" b="1" dirty="0">
                <a:solidFill>
                  <a:schemeClr val="bg1"/>
                </a:solidFill>
              </a:rPr>
              <a:t>Clicca per </a:t>
            </a:r>
            <a:r>
              <a:rPr lang="en-IE" sz="2400" b="1" dirty="0">
                <a:solidFill>
                  <a:schemeClr val="bg1"/>
                </a:solidFill>
                <a:hlinkClick r:id="rId6">
                  <a:extLst>
                    <a:ext uri="{A12FA001-AC4F-418D-AE19-62706E023703}">
                      <ahyp:hlinkClr xmlns:ahyp="http://schemas.microsoft.com/office/drawing/2018/hyperlinkcolor" val="tx"/>
                    </a:ext>
                  </a:extLst>
                </a:hlinkClick>
              </a:rPr>
              <a:t>leggere</a:t>
            </a:r>
            <a:endParaRPr lang="en-IE" sz="2400" b="1" dirty="0">
              <a:solidFill>
                <a:schemeClr val="bg1"/>
              </a:solidFill>
            </a:endParaRPr>
          </a:p>
        </p:txBody>
      </p:sp>
    </p:spTree>
    <p:extLst>
      <p:ext uri="{BB962C8B-B14F-4D97-AF65-F5344CB8AC3E}">
        <p14:creationId xmlns:p14="http://schemas.microsoft.com/office/powerpoint/2010/main" val="14600841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E2EB1-F5D8-9D55-F9E2-66B41BE03DF8}"/>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BFFD6FC4-793C-D235-22D8-03A7CC140F6E}"/>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Facile per te e per l'ospite </a:t>
            </a:r>
          </a:p>
          <a:p>
            <a:pPr>
              <a:lnSpc>
                <a:spcPts val="3720"/>
              </a:lnSpc>
            </a:pPr>
            <a:endParaRPr lang="en-US" dirty="0"/>
          </a:p>
        </p:txBody>
      </p:sp>
      <p:cxnSp>
        <p:nvCxnSpPr>
          <p:cNvPr id="10" name="Straight Connector 9">
            <a:extLst>
              <a:ext uri="{FF2B5EF4-FFF2-40B4-BE49-F238E27FC236}">
                <a16:creationId xmlns:a16="http://schemas.microsoft.com/office/drawing/2014/main" id="{7324F647-3424-0A7E-2517-716C63FFF2DB}"/>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2FDD824C-E72A-6BB5-8E1B-D008C01B2A8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38</a:t>
            </a:fld>
            <a:endParaRPr lang="fr-CA" sz="1200" dirty="0"/>
          </a:p>
        </p:txBody>
      </p:sp>
      <p:sp>
        <p:nvSpPr>
          <p:cNvPr id="4" name="Text Placeholder 5">
            <a:extLst>
              <a:ext uri="{FF2B5EF4-FFF2-40B4-BE49-F238E27FC236}">
                <a16:creationId xmlns:a16="http://schemas.microsoft.com/office/drawing/2014/main" id="{6D2ABA3D-0924-7880-2037-3680D3F1B500}"/>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Cosa fare:</a:t>
            </a:r>
          </a:p>
        </p:txBody>
      </p:sp>
      <p:sp>
        <p:nvSpPr>
          <p:cNvPr id="5" name="Text Placeholder 4">
            <a:extLst>
              <a:ext uri="{FF2B5EF4-FFF2-40B4-BE49-F238E27FC236}">
                <a16:creationId xmlns:a16="http://schemas.microsoft.com/office/drawing/2014/main" id="{C9BF4D24-AFCF-02DA-8B5A-EB7ECDED1A7E}"/>
              </a:ext>
            </a:extLst>
          </p:cNvPr>
          <p:cNvSpPr txBox="1">
            <a:spLocks/>
          </p:cNvSpPr>
          <p:nvPr/>
        </p:nvSpPr>
        <p:spPr>
          <a:xfrm>
            <a:off x="629644" y="2892627"/>
            <a:ext cx="494952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Tenete un elenco o un modulo </a:t>
            </a:r>
            <a:r>
              <a:rPr lang="en-GB" sz="2200" dirty="0">
                <a:solidFill>
                  <a:srgbClr val="414141"/>
                </a:solidFill>
              </a:rPr>
              <a:t>in cui annotare chi ha ordinato cosa.</a:t>
            </a:r>
          </a:p>
          <a:p>
            <a:pPr marL="342900" indent="-342900">
              <a:lnSpc>
                <a:spcPts val="2240"/>
              </a:lnSpc>
              <a:buClr>
                <a:srgbClr val="459597"/>
              </a:buClr>
              <a:buFont typeface="Arial" panose="020B0604020202020204" pitchFamily="34" charset="0"/>
              <a:buChar char="•"/>
            </a:pPr>
            <a:r>
              <a:rPr lang="en-GB" sz="2200" b="1" dirty="0">
                <a:solidFill>
                  <a:srgbClr val="EC7C69"/>
                </a:solidFill>
              </a:rPr>
              <a:t>Utilizza cestini preconfezionati o prodotti extra pronti all'uso </a:t>
            </a:r>
            <a:r>
              <a:rPr lang="en-GB" sz="2200" dirty="0">
                <a:solidFill>
                  <a:srgbClr val="414141"/>
                </a:solidFill>
              </a:rPr>
              <a:t>che non richiedono una preparazione particolare.</a:t>
            </a:r>
          </a:p>
          <a:p>
            <a:pPr marL="342900" indent="-342900">
              <a:lnSpc>
                <a:spcPts val="2240"/>
              </a:lnSpc>
              <a:buClr>
                <a:srgbClr val="459597"/>
              </a:buClr>
              <a:buFont typeface="Arial" panose="020B0604020202020204" pitchFamily="34" charset="0"/>
              <a:buChar char="•"/>
            </a:pPr>
            <a:r>
              <a:rPr lang="en-GB" sz="2200" b="1" dirty="0">
                <a:solidFill>
                  <a:srgbClr val="EC7C69"/>
                </a:solidFill>
              </a:rPr>
              <a:t>Inserisci foto o campioni </a:t>
            </a:r>
            <a:r>
              <a:rPr lang="en-GB" sz="2200" dirty="0">
                <a:solidFill>
                  <a:srgbClr val="414141"/>
                </a:solidFill>
              </a:rPr>
              <a:t>nell'area di benvenuto per catturare l'interesse degli ospiti.</a:t>
            </a:r>
          </a:p>
          <a:p>
            <a:pPr marL="342900" indent="-342900">
              <a:lnSpc>
                <a:spcPts val="2240"/>
              </a:lnSpc>
              <a:buClr>
                <a:srgbClr val="459597"/>
              </a:buClr>
              <a:buFont typeface="Arial" panose="020B0604020202020204" pitchFamily="34" charset="0"/>
              <a:buChar char="•"/>
            </a:pPr>
            <a:r>
              <a:rPr lang="en-GB" sz="2200" b="1" dirty="0">
                <a:solidFill>
                  <a:srgbClr val="414141"/>
                </a:solidFill>
              </a:rPr>
              <a:t>Lascia che </a:t>
            </a:r>
            <a:r>
              <a:rPr lang="en-GB" sz="2200" dirty="0">
                <a:solidFill>
                  <a:srgbClr val="414141"/>
                </a:solidFill>
              </a:rPr>
              <a:t>siano </a:t>
            </a:r>
            <a:r>
              <a:rPr lang="en-GB" sz="2200" b="1" dirty="0">
                <a:solidFill>
                  <a:srgbClr val="414141"/>
                </a:solidFill>
              </a:rPr>
              <a:t>gli ospiti stessi </a:t>
            </a:r>
            <a:r>
              <a:rPr lang="en-GB" sz="2200" dirty="0">
                <a:solidFill>
                  <a:srgbClr val="414141"/>
                </a:solidFill>
              </a:rPr>
              <a:t>ad</a:t>
            </a:r>
            <a:r>
              <a:rPr lang="en-GB" sz="2200" b="1" dirty="0">
                <a:solidFill>
                  <a:srgbClr val="414141"/>
                </a:solidFill>
              </a:rPr>
              <a:t> aggiungere gli extra</a:t>
            </a:r>
            <a:r>
              <a:rPr lang="en-GB" sz="2200" dirty="0">
                <a:solidFill>
                  <a:srgbClr val="414141"/>
                </a:solidFill>
              </a:rPr>
              <a:t>, senza pressioni o discorsi di upselling.</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5A3751EB-ACB5-558B-26AA-448964609CD9}"/>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B0AC982F-32A6-F97C-7F6B-3BFB63D7B2D6}"/>
              </a:ext>
            </a:extLst>
          </p:cNvPr>
          <p:cNvSpPr txBox="1">
            <a:spLocks/>
          </p:cNvSpPr>
          <p:nvPr/>
        </p:nvSpPr>
        <p:spPr>
          <a:xfrm>
            <a:off x="6788258" y="2343703"/>
            <a:ext cx="4151523"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Strumenti e consigli: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Utilizza WhatsApp o semplici moduli (ad esempio Google Forms) se desideri che gli ospiti effettuino un preordine.</a:t>
            </a:r>
          </a:p>
          <a:p>
            <a:pPr marL="342900" indent="-342900" algn="l">
              <a:lnSpc>
                <a:spcPts val="2340"/>
              </a:lnSpc>
              <a:spcBef>
                <a:spcPts val="0"/>
              </a:spcBef>
              <a:buFont typeface="Arial" panose="020B0604020202020204" pitchFamily="34" charset="0"/>
              <a:buChar char="•"/>
            </a:pPr>
            <a:r>
              <a:rPr lang="en-IE" sz="2200" dirty="0"/>
              <a:t>Tieni traccia dei livelli delle scorte se offri articoli fisici come prodotti locali o bevande.</a:t>
            </a:r>
          </a:p>
          <a:p>
            <a:pPr marL="342900" indent="-342900" algn="l">
              <a:lnSpc>
                <a:spcPts val="2340"/>
              </a:lnSpc>
              <a:spcBef>
                <a:spcPts val="0"/>
              </a:spcBef>
              <a:buFont typeface="Arial" panose="020B0604020202020204" pitchFamily="34" charset="0"/>
              <a:buChar char="•"/>
            </a:pPr>
            <a:r>
              <a:rPr lang="en-IE" sz="2200" dirty="0"/>
              <a:t>Chiedi al tuo addetto alle pulizie o al tuo referente di preparare gli extra prima dell'arrivo.</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2476271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EDFFA-5646-4FB3-E482-8D8FDF93C216}"/>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13490534-DA34-329E-150A-C19F94682F49}"/>
              </a:ext>
            </a:extLst>
          </p:cNvPr>
          <p:cNvSpPr txBox="1">
            <a:spLocks/>
          </p:cNvSpPr>
          <p:nvPr/>
        </p:nvSpPr>
        <p:spPr>
          <a:xfrm>
            <a:off x="609623" y="493193"/>
            <a:ext cx="683809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Aumentare il reddito senza complicare le operazioni </a:t>
            </a:r>
          </a:p>
          <a:p>
            <a:pPr>
              <a:lnSpc>
                <a:spcPts val="3720"/>
              </a:lnSpc>
            </a:pPr>
            <a:endParaRPr lang="en-US" dirty="0"/>
          </a:p>
        </p:txBody>
      </p:sp>
      <p:cxnSp>
        <p:nvCxnSpPr>
          <p:cNvPr id="10" name="Straight Connector 9">
            <a:extLst>
              <a:ext uri="{FF2B5EF4-FFF2-40B4-BE49-F238E27FC236}">
                <a16:creationId xmlns:a16="http://schemas.microsoft.com/office/drawing/2014/main" id="{410F921B-5FAB-626F-65AE-9A1B292E6F12}"/>
              </a:ext>
            </a:extLst>
          </p:cNvPr>
          <p:cNvCxnSpPr>
            <a:cxnSpLocks/>
          </p:cNvCxnSpPr>
          <p:nvPr/>
        </p:nvCxnSpPr>
        <p:spPr>
          <a:xfrm>
            <a:off x="0" y="1694523"/>
            <a:ext cx="6459578"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720EC1D6-F1AC-6446-1D92-D828164F34C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39</a:t>
            </a:fld>
            <a:endParaRPr lang="fr-CA" sz="1200" dirty="0"/>
          </a:p>
        </p:txBody>
      </p:sp>
      <p:sp>
        <p:nvSpPr>
          <p:cNvPr id="4" name="Text Placeholder 5">
            <a:extLst>
              <a:ext uri="{FF2B5EF4-FFF2-40B4-BE49-F238E27FC236}">
                <a16:creationId xmlns:a16="http://schemas.microsoft.com/office/drawing/2014/main" id="{270BB557-E782-844E-F1A9-835956D417E1}"/>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Cosa fare:</a:t>
            </a:r>
          </a:p>
        </p:txBody>
      </p:sp>
      <p:sp>
        <p:nvSpPr>
          <p:cNvPr id="5" name="Text Placeholder 4">
            <a:extLst>
              <a:ext uri="{FF2B5EF4-FFF2-40B4-BE49-F238E27FC236}">
                <a16:creationId xmlns:a16="http://schemas.microsoft.com/office/drawing/2014/main" id="{C30F3BFB-7658-F886-B64E-0463AFD5897F}"/>
              </a:ext>
            </a:extLst>
          </p:cNvPr>
          <p:cNvSpPr txBox="1">
            <a:spLocks/>
          </p:cNvSpPr>
          <p:nvPr/>
        </p:nvSpPr>
        <p:spPr>
          <a:xfrm>
            <a:off x="629644" y="2892627"/>
            <a:ext cx="494952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Concentrarsi su articoli a basso sforzo e alto valore: </a:t>
            </a:r>
            <a:r>
              <a:rPr lang="en-GB" sz="2200" dirty="0">
                <a:solidFill>
                  <a:srgbClr val="414141"/>
                </a:solidFill>
              </a:rPr>
              <a:t>quelli che non richiedono molto tempo o impegno quotidiano.</a:t>
            </a:r>
          </a:p>
          <a:p>
            <a:pPr marL="342900" indent="-342900">
              <a:lnSpc>
                <a:spcPts val="2240"/>
              </a:lnSpc>
              <a:buClr>
                <a:srgbClr val="459597"/>
              </a:buClr>
              <a:buFont typeface="Arial" panose="020B0604020202020204" pitchFamily="34" charset="0"/>
              <a:buChar char="•"/>
            </a:pPr>
            <a:r>
              <a:rPr lang="en-GB" sz="2200" b="1" dirty="0">
                <a:solidFill>
                  <a:srgbClr val="EC7C69"/>
                </a:solidFill>
              </a:rPr>
              <a:t>Monitorare quali prodotti aggiuntivi sono più popolari </a:t>
            </a:r>
            <a:r>
              <a:rPr lang="en-GB" sz="2200" dirty="0">
                <a:solidFill>
                  <a:srgbClr val="414141"/>
                </a:solidFill>
              </a:rPr>
              <a:t>e abbandonare quelli che non vendono.</a:t>
            </a:r>
          </a:p>
          <a:p>
            <a:pPr marL="342900" indent="-342900">
              <a:lnSpc>
                <a:spcPts val="2240"/>
              </a:lnSpc>
              <a:buClr>
                <a:srgbClr val="459597"/>
              </a:buClr>
              <a:buFont typeface="Arial" panose="020B0604020202020204" pitchFamily="34" charset="0"/>
              <a:buChar char="•"/>
            </a:pPr>
            <a:r>
              <a:rPr lang="en-GB" sz="2200" b="1" dirty="0">
                <a:solidFill>
                  <a:srgbClr val="EC7C69"/>
                </a:solidFill>
              </a:rPr>
              <a:t>Aggiungere servizi opzionali gradualmente</a:t>
            </a:r>
            <a:r>
              <a:rPr lang="en-GB" sz="2200" dirty="0">
                <a:solidFill>
                  <a:srgbClr val="414141"/>
                </a:solidFill>
              </a:rPr>
              <a:t>, senza sovraccaricare la propria struttura.</a:t>
            </a:r>
          </a:p>
          <a:p>
            <a:pPr marL="342900" indent="-342900">
              <a:lnSpc>
                <a:spcPts val="2240"/>
              </a:lnSpc>
              <a:buClr>
                <a:srgbClr val="459597"/>
              </a:buClr>
              <a:buFont typeface="Arial" panose="020B0604020202020204" pitchFamily="34" charset="0"/>
              <a:buChar char="•"/>
            </a:pPr>
            <a:r>
              <a:rPr lang="en-GB" sz="2200" b="1" dirty="0">
                <a:solidFill>
                  <a:srgbClr val="EC7C69"/>
                </a:solidFill>
              </a:rPr>
              <a:t>Riutilizza idee e offerte </a:t>
            </a:r>
            <a:r>
              <a:rPr lang="en-GB" sz="2200" dirty="0">
                <a:solidFill>
                  <a:srgbClr val="414141"/>
                </a:solidFill>
              </a:rPr>
              <a:t>con lievi modifiche per le festività o gli eventi.</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4C217592-C355-9399-05E5-DF0FE3D8BBD3}"/>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15A8C328-7338-2D6E-E9E3-41EE2017CB8C}"/>
              </a:ext>
            </a:extLst>
          </p:cNvPr>
          <p:cNvSpPr txBox="1">
            <a:spLocks/>
          </p:cNvSpPr>
          <p:nvPr/>
        </p:nvSpPr>
        <p:spPr>
          <a:xfrm>
            <a:off x="6788258" y="2343703"/>
            <a:ext cx="395925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Strumenti e suggerimenti: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Mantieni una "top 3" degli upsell più performanti.</a:t>
            </a:r>
          </a:p>
          <a:p>
            <a:pPr marL="342900" indent="-342900" algn="l">
              <a:lnSpc>
                <a:spcPts val="2340"/>
              </a:lnSpc>
              <a:spcBef>
                <a:spcPts val="0"/>
              </a:spcBef>
              <a:buFont typeface="Arial" panose="020B0604020202020204" pitchFamily="34" charset="0"/>
              <a:buChar char="•"/>
            </a:pPr>
            <a:r>
              <a:rPr lang="en-IE" sz="2200" dirty="0"/>
              <a:t>Utilizza il feedback degli ospiti per migliorare le tue offerte.</a:t>
            </a:r>
          </a:p>
          <a:p>
            <a:pPr marL="342900" indent="-342900" algn="l">
              <a:lnSpc>
                <a:spcPts val="2340"/>
              </a:lnSpc>
              <a:spcBef>
                <a:spcPts val="0"/>
              </a:spcBef>
              <a:buFont typeface="Arial" panose="020B0604020202020204" pitchFamily="34" charset="0"/>
              <a:buChar char="•"/>
            </a:pPr>
            <a:r>
              <a:rPr lang="en-IE" sz="2200" dirty="0"/>
              <a:t>Reinvesti parte dei ricavi degli upsell nel rifornimento o nel miglioramento del servizio.</a:t>
            </a:r>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109130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DC694-A256-C927-3037-FAE6908F3B6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0027CD3-2289-5E88-4C82-8D874CA21E96}"/>
              </a:ext>
            </a:extLst>
          </p:cNvPr>
          <p:cNvSpPr>
            <a:spLocks noGrp="1"/>
          </p:cNvSpPr>
          <p:nvPr>
            <p:ph type="body" sz="quarter" idx="18"/>
          </p:nvPr>
        </p:nvSpPr>
        <p:spPr>
          <a:xfrm>
            <a:off x="640296" y="3696224"/>
            <a:ext cx="2606061" cy="1049221"/>
          </a:xfrm>
        </p:spPr>
        <p:txBody>
          <a:bodyPr/>
          <a:lstStyle/>
          <a:p>
            <a:pPr>
              <a:lnSpc>
                <a:spcPts val="3620"/>
              </a:lnSpc>
            </a:pPr>
            <a:r>
              <a:rPr lang="en-GB" sz="3600" b="1" dirty="0"/>
              <a:t>Obiettivi didattici</a:t>
            </a:r>
          </a:p>
        </p:txBody>
      </p:sp>
      <p:sp>
        <p:nvSpPr>
          <p:cNvPr id="7" name="Text Placeholder 6">
            <a:extLst>
              <a:ext uri="{FF2B5EF4-FFF2-40B4-BE49-F238E27FC236}">
                <a16:creationId xmlns:a16="http://schemas.microsoft.com/office/drawing/2014/main" id="{331E1B39-97B9-CAAC-67E2-9824BFCBEE58}"/>
              </a:ext>
            </a:extLst>
          </p:cNvPr>
          <p:cNvSpPr>
            <a:spLocks noGrp="1"/>
          </p:cNvSpPr>
          <p:nvPr>
            <p:ph type="body" sz="quarter" idx="23"/>
          </p:nvPr>
        </p:nvSpPr>
        <p:spPr>
          <a:xfrm>
            <a:off x="4547638" y="188567"/>
            <a:ext cx="6933041" cy="2001596"/>
          </a:xfrm>
        </p:spPr>
        <p:txBody>
          <a:bodyPr/>
          <a:lstStyle/>
          <a:p>
            <a:pPr>
              <a:lnSpc>
                <a:spcPts val="2960"/>
              </a:lnSpc>
            </a:pPr>
            <a:r>
              <a:rPr lang="en-US" sz="2800" dirty="0"/>
              <a:t>Sezione 1: </a:t>
            </a:r>
          </a:p>
          <a:p>
            <a:pPr>
              <a:lnSpc>
                <a:spcPts val="2960"/>
              </a:lnSpc>
            </a:pPr>
            <a:r>
              <a:rPr lang="en-GB" sz="2800" dirty="0">
                <a:solidFill>
                  <a:srgbClr val="414141"/>
                </a:solidFill>
              </a:rPr>
              <a:t>Gestione del percorso dell'ospite </a:t>
            </a:r>
          </a:p>
          <a:p>
            <a:pPr>
              <a:lnSpc>
                <a:spcPts val="2960"/>
              </a:lnSpc>
            </a:pPr>
            <a:r>
              <a:rPr lang="en-GB" sz="2800" dirty="0">
                <a:solidFill>
                  <a:srgbClr val="414141"/>
                </a:solidFill>
              </a:rPr>
              <a:t>- Prima, durante e dopo il soggiorno</a:t>
            </a:r>
          </a:p>
          <a:p>
            <a:endParaRPr lang="en-GB" sz="800" dirty="0">
              <a:solidFill>
                <a:srgbClr val="414141"/>
              </a:solidFill>
            </a:endParaRPr>
          </a:p>
          <a:p>
            <a:endParaRPr lang="en-GB" sz="800" dirty="0">
              <a:solidFill>
                <a:srgbClr val="414141"/>
              </a:solidFill>
            </a:endParaRPr>
          </a:p>
          <a:p>
            <a:pPr>
              <a:lnSpc>
                <a:spcPts val="2340"/>
              </a:lnSpc>
            </a:pPr>
            <a:r>
              <a:rPr lang="en-GB" sz="2200" b="0" dirty="0">
                <a:solidFill>
                  <a:srgbClr val="414141"/>
                </a:solidFill>
              </a:rPr>
              <a:t>Creare un'esperienza eccellente per gli ospiti dall'inizio alla fine. </a:t>
            </a:r>
          </a:p>
          <a:p>
            <a:pPr>
              <a:lnSpc>
                <a:spcPts val="2340"/>
              </a:lnSpc>
            </a:pPr>
            <a:endParaRPr lang="en-GB" sz="2200" b="0" dirty="0">
              <a:solidFill>
                <a:srgbClr val="414141"/>
              </a:solidFill>
            </a:endParaRPr>
          </a:p>
          <a:p>
            <a:pPr>
              <a:lnSpc>
                <a:spcPts val="2340"/>
              </a:lnSpc>
            </a:pPr>
            <a:endParaRPr lang="en-GB" sz="2200" b="0" dirty="0">
              <a:solidFill>
                <a:srgbClr val="414141"/>
              </a:solidFill>
            </a:endParaRPr>
          </a:p>
          <a:p>
            <a:pPr>
              <a:lnSpc>
                <a:spcPts val="2340"/>
              </a:lnSpc>
            </a:pPr>
            <a:endParaRPr lang="en-GB" sz="2200" b="0" dirty="0">
              <a:solidFill>
                <a:srgbClr val="414141"/>
              </a:solidFill>
            </a:endParaRPr>
          </a:p>
          <a:p>
            <a:endParaRPr lang="en-GB" sz="2200" dirty="0">
              <a:solidFill>
                <a:srgbClr val="414141"/>
              </a:solidFill>
            </a:endParaRPr>
          </a:p>
        </p:txBody>
      </p:sp>
      <p:sp>
        <p:nvSpPr>
          <p:cNvPr id="12" name="Text Placeholder 6">
            <a:extLst>
              <a:ext uri="{FF2B5EF4-FFF2-40B4-BE49-F238E27FC236}">
                <a16:creationId xmlns:a16="http://schemas.microsoft.com/office/drawing/2014/main" id="{C3227A10-694A-CC4E-34BB-EC5208B9678F}"/>
              </a:ext>
            </a:extLst>
          </p:cNvPr>
          <p:cNvSpPr txBox="1">
            <a:spLocks/>
          </p:cNvSpPr>
          <p:nvPr/>
        </p:nvSpPr>
        <p:spPr>
          <a:xfrm>
            <a:off x="4547638" y="2340436"/>
            <a:ext cx="6564453"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60"/>
              </a:lnSpc>
            </a:pPr>
            <a:r>
              <a:rPr lang="en-US" sz="2800" dirty="0"/>
              <a:t>Sezione 2: </a:t>
            </a:r>
          </a:p>
          <a:p>
            <a:r>
              <a:rPr lang="en-US" sz="2800" dirty="0">
                <a:solidFill>
                  <a:srgbClr val="414141"/>
                </a:solidFill>
              </a:rPr>
              <a:t>Strumenti e sistemi per operazioni efficienti</a:t>
            </a:r>
          </a:p>
          <a:p>
            <a:endParaRPr lang="en-US" sz="800" dirty="0">
              <a:solidFill>
                <a:srgbClr val="414141"/>
              </a:solidFill>
            </a:endParaRPr>
          </a:p>
          <a:p>
            <a:endParaRPr lang="en-US" sz="800" dirty="0">
              <a:solidFill>
                <a:srgbClr val="414141"/>
              </a:solidFill>
            </a:endParaRPr>
          </a:p>
          <a:p>
            <a:pPr>
              <a:lnSpc>
                <a:spcPts val="2340"/>
              </a:lnSpc>
            </a:pPr>
            <a:r>
              <a:rPr lang="en-GB" sz="2200" b="0" dirty="0">
                <a:solidFill>
                  <a:srgbClr val="414141"/>
                </a:solidFill>
              </a:rPr>
              <a:t>Utilizza strumenti semplici per risparmiare tempo e rimanere organizzato. </a:t>
            </a:r>
          </a:p>
          <a:p>
            <a:pPr>
              <a:lnSpc>
                <a:spcPts val="2340"/>
              </a:lnSpc>
            </a:pPr>
            <a:endParaRPr lang="en-GB" sz="2200" b="0" dirty="0">
              <a:solidFill>
                <a:srgbClr val="414141"/>
              </a:solidFill>
            </a:endParaRPr>
          </a:p>
          <a:p>
            <a:pPr>
              <a:lnSpc>
                <a:spcPts val="2340"/>
              </a:lnSpc>
            </a:pPr>
            <a:endParaRPr lang="en-GB" sz="2200" b="0" dirty="0">
              <a:solidFill>
                <a:srgbClr val="414141"/>
              </a:solidFill>
            </a:endParaRPr>
          </a:p>
          <a:p>
            <a:pPr>
              <a:lnSpc>
                <a:spcPts val="2340"/>
              </a:lnSpc>
            </a:pPr>
            <a:endParaRPr lang="en-GB" sz="2200" b="0" dirty="0">
              <a:solidFill>
                <a:srgbClr val="414141"/>
              </a:solidFill>
            </a:endParaRPr>
          </a:p>
          <a:p>
            <a:endParaRPr lang="en-GB" sz="2200" b="0" dirty="0">
              <a:solidFill>
                <a:srgbClr val="414141"/>
              </a:solidFill>
            </a:endParaRPr>
          </a:p>
          <a:p>
            <a:endParaRPr lang="en-GB" sz="2200" b="0" dirty="0">
              <a:solidFill>
                <a:srgbClr val="414141"/>
              </a:solidFill>
            </a:endParaRPr>
          </a:p>
        </p:txBody>
      </p:sp>
      <p:sp>
        <p:nvSpPr>
          <p:cNvPr id="13" name="Text Placeholder 5">
            <a:extLst>
              <a:ext uri="{FF2B5EF4-FFF2-40B4-BE49-F238E27FC236}">
                <a16:creationId xmlns:a16="http://schemas.microsoft.com/office/drawing/2014/main" id="{6F3E5473-8050-DC47-3CDE-B3BB91627D39}"/>
              </a:ext>
            </a:extLst>
          </p:cNvPr>
          <p:cNvSpPr txBox="1">
            <a:spLocks/>
          </p:cNvSpPr>
          <p:nvPr/>
        </p:nvSpPr>
        <p:spPr>
          <a:xfrm>
            <a:off x="4264348" y="2371544"/>
            <a:ext cx="7427278" cy="3499183"/>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200">
              <a:solidFill>
                <a:srgbClr val="414141"/>
              </a:solidFill>
            </a:endParaRPr>
          </a:p>
        </p:txBody>
      </p:sp>
      <p:sp>
        <p:nvSpPr>
          <p:cNvPr id="15" name="Text Placeholder 5">
            <a:extLst>
              <a:ext uri="{FF2B5EF4-FFF2-40B4-BE49-F238E27FC236}">
                <a16:creationId xmlns:a16="http://schemas.microsoft.com/office/drawing/2014/main" id="{76758E7F-3345-49A1-057F-B93B62D22BF9}"/>
              </a:ext>
            </a:extLst>
          </p:cNvPr>
          <p:cNvSpPr txBox="1">
            <a:spLocks/>
          </p:cNvSpPr>
          <p:nvPr/>
        </p:nvSpPr>
        <p:spPr>
          <a:xfrm>
            <a:off x="4272917" y="3916636"/>
            <a:ext cx="7427278" cy="2028977"/>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200">
              <a:solidFill>
                <a:srgbClr val="414141"/>
              </a:solidFill>
            </a:endParaRPr>
          </a:p>
        </p:txBody>
      </p:sp>
      <p:sp>
        <p:nvSpPr>
          <p:cNvPr id="10" name="Text Placeholder 6">
            <a:extLst>
              <a:ext uri="{FF2B5EF4-FFF2-40B4-BE49-F238E27FC236}">
                <a16:creationId xmlns:a16="http://schemas.microsoft.com/office/drawing/2014/main" id="{36CBC919-49B1-155A-FD2D-3074D6A2869D}"/>
              </a:ext>
            </a:extLst>
          </p:cNvPr>
          <p:cNvSpPr txBox="1">
            <a:spLocks/>
          </p:cNvSpPr>
          <p:nvPr/>
        </p:nvSpPr>
        <p:spPr>
          <a:xfrm>
            <a:off x="4222218" y="4745445"/>
            <a:ext cx="6808876" cy="1049221"/>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200">
              <a:solidFill>
                <a:srgbClr val="414141"/>
              </a:solidFill>
            </a:endParaRPr>
          </a:p>
        </p:txBody>
      </p:sp>
      <p:sp>
        <p:nvSpPr>
          <p:cNvPr id="16" name="Text Placeholder 7">
            <a:extLst>
              <a:ext uri="{FF2B5EF4-FFF2-40B4-BE49-F238E27FC236}">
                <a16:creationId xmlns:a16="http://schemas.microsoft.com/office/drawing/2014/main" id="{350C6264-0708-676B-CF23-BE7116945600}"/>
              </a:ext>
            </a:extLst>
          </p:cNvPr>
          <p:cNvSpPr txBox="1">
            <a:spLocks/>
          </p:cNvSpPr>
          <p:nvPr/>
        </p:nvSpPr>
        <p:spPr>
          <a:xfrm rot="16200000">
            <a:off x="2151000" y="1413596"/>
            <a:ext cx="3279651" cy="452458"/>
          </a:xfrm>
          <a:prstGeom prst="rect">
            <a:avLst/>
          </a:prstGeom>
          <a:solidFill>
            <a:srgbClr val="EC7C69"/>
          </a:solidFill>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200" dirty="0"/>
              <a:t>Crediti fotografici: </a:t>
            </a:r>
          </a:p>
          <a:p>
            <a:pPr algn="ctr"/>
            <a:r>
              <a:rPr lang="sl-SI" sz="1200" dirty="0"/>
              <a:t>Pomona, Rogaška Slatina, Slovenia</a:t>
            </a:r>
            <a:endParaRPr lang="en-GB" sz="1200" dirty="0"/>
          </a:p>
        </p:txBody>
      </p:sp>
      <p:sp>
        <p:nvSpPr>
          <p:cNvPr id="4" name="Slide Number Placeholder 5">
            <a:extLst>
              <a:ext uri="{FF2B5EF4-FFF2-40B4-BE49-F238E27FC236}">
                <a16:creationId xmlns:a16="http://schemas.microsoft.com/office/drawing/2014/main" id="{2B7ED4A0-81DA-85C3-D4B0-32FDCB230AA5}"/>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4</a:t>
            </a:fld>
            <a:endParaRPr lang="fr-CA" sz="1200" dirty="0"/>
          </a:p>
        </p:txBody>
      </p:sp>
      <p:pic>
        <p:nvPicPr>
          <p:cNvPr id="8" name="Označba mesta slike 4" descr="Slika, ki vsebuje besede na prostem, nebo, drevo, gora&#10;&#10;Vsebina, ustvarjena z UI, morda ni pravilna.">
            <a:extLst>
              <a:ext uri="{FF2B5EF4-FFF2-40B4-BE49-F238E27FC236}">
                <a16:creationId xmlns:a16="http://schemas.microsoft.com/office/drawing/2014/main" id="{7D1FE410-3B19-ED21-D376-05CB3A99ACD6}"/>
              </a:ext>
            </a:extLst>
          </p:cNvPr>
          <p:cNvPicPr>
            <a:picLocks noGrp="1" noChangeAspect="1"/>
          </p:cNvPicPr>
          <p:nvPr>
            <p:ph type="pic" sz="quarter" idx="10"/>
          </p:nvPr>
        </p:nvPicPr>
        <p:blipFill rotWithShape="1">
          <a:blip r:embed="rId2"/>
          <a:srcRect l="20713" r="20713"/>
          <a:stretch/>
        </p:blipFill>
        <p:spPr>
          <a:xfrm>
            <a:off x="391600" y="-1"/>
            <a:ext cx="3423163" cy="3279651"/>
          </a:xfrm>
        </p:spPr>
      </p:pic>
      <p:sp>
        <p:nvSpPr>
          <p:cNvPr id="9" name="Text Placeholder 6">
            <a:extLst>
              <a:ext uri="{FF2B5EF4-FFF2-40B4-BE49-F238E27FC236}">
                <a16:creationId xmlns:a16="http://schemas.microsoft.com/office/drawing/2014/main" id="{E3C7DA29-0591-9302-5AFD-F9A1396F5E77}"/>
              </a:ext>
            </a:extLst>
          </p:cNvPr>
          <p:cNvSpPr txBox="1">
            <a:spLocks/>
          </p:cNvSpPr>
          <p:nvPr/>
        </p:nvSpPr>
        <p:spPr>
          <a:xfrm>
            <a:off x="4627648" y="4466401"/>
            <a:ext cx="5828598"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60"/>
              </a:lnSpc>
            </a:pPr>
            <a:r>
              <a:rPr lang="en-US" sz="2400" dirty="0"/>
              <a:t>Sezione 3: </a:t>
            </a:r>
          </a:p>
          <a:p>
            <a:pPr>
              <a:lnSpc>
                <a:spcPts val="2960"/>
              </a:lnSpc>
            </a:pPr>
            <a:r>
              <a:rPr lang="en-US" sz="2400" dirty="0">
                <a:solidFill>
                  <a:srgbClr val="414141"/>
                </a:solidFill>
              </a:rPr>
              <a:t>Crescere in modo intelligente: partnership, vendite aggiuntive e pianificazione a lungo termine</a:t>
            </a:r>
          </a:p>
          <a:p>
            <a:endParaRPr lang="en-US" sz="700" dirty="0">
              <a:solidFill>
                <a:srgbClr val="414141"/>
              </a:solidFill>
            </a:endParaRPr>
          </a:p>
          <a:p>
            <a:endParaRPr lang="en-US" sz="700" dirty="0">
              <a:solidFill>
                <a:srgbClr val="414141"/>
              </a:solidFill>
            </a:endParaRPr>
          </a:p>
          <a:p>
            <a:pPr>
              <a:lnSpc>
                <a:spcPts val="2340"/>
              </a:lnSpc>
            </a:pPr>
            <a:r>
              <a:rPr lang="en-GB" sz="2000" b="0" dirty="0">
                <a:solidFill>
                  <a:srgbClr val="414141"/>
                </a:solidFill>
              </a:rPr>
              <a:t>Fai crescere la tua attività con mosse intelligenti e partnership locali. </a:t>
            </a:r>
          </a:p>
          <a:p>
            <a:pPr>
              <a:lnSpc>
                <a:spcPts val="2340"/>
              </a:lnSpc>
            </a:pPr>
            <a:endParaRPr lang="en-GB" sz="2000" b="0" dirty="0">
              <a:solidFill>
                <a:srgbClr val="414141"/>
              </a:solidFill>
            </a:endParaRPr>
          </a:p>
          <a:p>
            <a:pPr>
              <a:lnSpc>
                <a:spcPts val="2340"/>
              </a:lnSpc>
            </a:pPr>
            <a:endParaRPr lang="en-GB" sz="2000" b="0" dirty="0">
              <a:solidFill>
                <a:srgbClr val="414141"/>
              </a:solidFill>
            </a:endParaRPr>
          </a:p>
          <a:p>
            <a:pPr>
              <a:lnSpc>
                <a:spcPts val="2340"/>
              </a:lnSpc>
            </a:pPr>
            <a:endParaRPr lang="en-GB" sz="2000" b="0" dirty="0">
              <a:solidFill>
                <a:srgbClr val="414141"/>
              </a:solidFill>
            </a:endParaRPr>
          </a:p>
          <a:p>
            <a:pPr>
              <a:lnSpc>
                <a:spcPts val="2340"/>
              </a:lnSpc>
            </a:pPr>
            <a:endParaRPr lang="en-GB" sz="2000" b="0" dirty="0">
              <a:solidFill>
                <a:srgbClr val="414141"/>
              </a:solidFill>
            </a:endParaRPr>
          </a:p>
          <a:p>
            <a:endParaRPr lang="en-GB" sz="2000" b="0" dirty="0">
              <a:solidFill>
                <a:srgbClr val="414141"/>
              </a:solidFill>
            </a:endParaRPr>
          </a:p>
          <a:p>
            <a:endParaRPr lang="en-GB" sz="2000" b="0" dirty="0">
              <a:solidFill>
                <a:srgbClr val="414141"/>
              </a:solidFill>
            </a:endParaRPr>
          </a:p>
        </p:txBody>
      </p:sp>
    </p:spTree>
    <p:extLst>
      <p:ext uri="{BB962C8B-B14F-4D97-AF65-F5344CB8AC3E}">
        <p14:creationId xmlns:p14="http://schemas.microsoft.com/office/powerpoint/2010/main" val="12613396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70B47-9E86-CB5C-040F-46CC5F50A8F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0E2F123-2637-7BD2-C00B-BDD529E412C2}"/>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Area di apprendimento chiave</a:t>
            </a:r>
          </a:p>
        </p:txBody>
      </p:sp>
      <p:sp>
        <p:nvSpPr>
          <p:cNvPr id="6" name="Text Placeholder 5">
            <a:extLst>
              <a:ext uri="{FF2B5EF4-FFF2-40B4-BE49-F238E27FC236}">
                <a16:creationId xmlns:a16="http://schemas.microsoft.com/office/drawing/2014/main" id="{40C333A2-CC1D-393C-F4D4-189E943A734C}"/>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1CCE2F7A-0C62-0F16-8AB1-65B68E06E005}"/>
              </a:ext>
            </a:extLst>
          </p:cNvPr>
          <p:cNvSpPr>
            <a:spLocks noGrp="1"/>
          </p:cNvSpPr>
          <p:nvPr>
            <p:ph type="body" sz="quarter" idx="16"/>
          </p:nvPr>
        </p:nvSpPr>
        <p:spPr>
          <a:xfrm>
            <a:off x="4061012" y="732734"/>
            <a:ext cx="7349938" cy="803654"/>
          </a:xfrm>
          <a:prstGeom prst="rect">
            <a:avLst/>
          </a:prstGeom>
        </p:spPr>
        <p:txBody>
          <a:bodyPr/>
          <a:lstStyle/>
          <a:p>
            <a:r>
              <a:rPr lang="en-US" dirty="0"/>
              <a:t>Pianificazione per una crescita sostenibile</a:t>
            </a:r>
          </a:p>
        </p:txBody>
      </p:sp>
      <p:sp>
        <p:nvSpPr>
          <p:cNvPr id="4" name="Text Placeholder 3">
            <a:extLst>
              <a:ext uri="{FF2B5EF4-FFF2-40B4-BE49-F238E27FC236}">
                <a16:creationId xmlns:a16="http://schemas.microsoft.com/office/drawing/2014/main" id="{DF0396EA-EF59-247F-C425-2C70214BCFBA}"/>
              </a:ext>
            </a:extLst>
          </p:cNvPr>
          <p:cNvSpPr>
            <a:spLocks noGrp="1"/>
          </p:cNvSpPr>
          <p:nvPr>
            <p:ph type="body" sz="quarter" idx="21"/>
          </p:nvPr>
        </p:nvSpPr>
        <p:spPr>
          <a:xfrm>
            <a:off x="4061011" y="2016882"/>
            <a:ext cx="7511395" cy="3638226"/>
          </a:xfrm>
          <a:prstGeom prst="rect">
            <a:avLst/>
          </a:prstGeom>
        </p:spPr>
        <p:txBody>
          <a:bodyPr lIns="91440" tIns="45720" rIns="91440" bIns="45720" anchor="t"/>
          <a:lstStyle/>
          <a:p>
            <a:pPr>
              <a:lnSpc>
                <a:spcPts val="2340"/>
              </a:lnSpc>
            </a:pPr>
            <a:r>
              <a:rPr lang="en-GB" b="0" i="0" dirty="0">
                <a:effectLst/>
                <a:latin typeface="Calibri"/>
                <a:ea typeface="Calibri"/>
                <a:cs typeface="Calibri"/>
              </a:rPr>
              <a:t>Quando sei pronto a crescere, è importante farlo in modo coerente con i tuoi obiettivi e le tue risorse.  In questa parte esploreremo modi per far crescere la tua attività che ti sembrano giusti, come migliorare i tuoi spazi, aumentare i prezzi o aggiungere offerte stagionali.</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Imparerai come reinvestire in cose importanti: comfort, qualità ed esperienza degli ospiti.  Crescere non significa sempre diventare più grandi, a volte significa migliorare.</a:t>
            </a:r>
          </a:p>
          <a:p>
            <a:pPr>
              <a:lnSpc>
                <a:spcPts val="2340"/>
              </a:lnSpc>
            </a:pPr>
            <a:r>
              <a:rPr lang="en-GB" b="0" i="0" dirty="0">
                <a:effectLst/>
                <a:latin typeface="Calibri"/>
                <a:ea typeface="Calibri"/>
                <a:cs typeface="Calibri"/>
              </a:rPr>
              <a:t>Ti aiuteremo anche a pensare a lungo termine, affinché la tua attività rimanga solida e piacevole per gli anni a venire.</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Sia che tu voglia rimanere piccolo o espanderti, troverai semplici passaggi per sostenere la tua visione. Una crescita intelligente significa successo duraturo, per te, i tuoi ospiti e la tua comunità.</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8501150E-A277-EA41-B8C9-4B2FE09E842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40</a:t>
            </a:fld>
            <a:endParaRPr lang="fr-CA" sz="1200" dirty="0"/>
          </a:p>
        </p:txBody>
      </p:sp>
      <p:pic>
        <p:nvPicPr>
          <p:cNvPr id="3" name="Picture 2">
            <a:extLst>
              <a:ext uri="{FF2B5EF4-FFF2-40B4-BE49-F238E27FC236}">
                <a16:creationId xmlns:a16="http://schemas.microsoft.com/office/drawing/2014/main" id="{62A7FC1B-DE18-FA6C-7DB6-6FB96FFADB6F}"/>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0735" y="4198867"/>
            <a:ext cx="3580276" cy="2659133"/>
          </a:xfrm>
          <a:prstGeom prst="rect">
            <a:avLst/>
          </a:prstGeom>
        </p:spPr>
      </p:pic>
    </p:spTree>
    <p:extLst>
      <p:ext uri="{BB962C8B-B14F-4D97-AF65-F5344CB8AC3E}">
        <p14:creationId xmlns:p14="http://schemas.microsoft.com/office/powerpoint/2010/main" val="22150254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144D9-6976-01C4-1B7C-1978F78A2E7C}"/>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C8BA6874-FA5F-5FFD-5F4C-13D48A0DDB5E}"/>
              </a:ext>
            </a:extLst>
          </p:cNvPr>
          <p:cNvSpPr txBox="1">
            <a:spLocks/>
          </p:cNvSpPr>
          <p:nvPr/>
        </p:nvSpPr>
        <p:spPr>
          <a:xfrm>
            <a:off x="629646" y="307773"/>
            <a:ext cx="832757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Espansione intelligente: </a:t>
            </a:r>
          </a:p>
          <a:p>
            <a:pPr>
              <a:lnSpc>
                <a:spcPts val="3720"/>
              </a:lnSpc>
            </a:pPr>
            <a:r>
              <a:rPr lang="en-US" dirty="0"/>
              <a:t>Più spazio o tariffe migliori </a:t>
            </a:r>
          </a:p>
          <a:p>
            <a:pPr>
              <a:lnSpc>
                <a:spcPts val="3720"/>
              </a:lnSpc>
            </a:pPr>
            <a:endParaRPr lang="en-US" dirty="0"/>
          </a:p>
        </p:txBody>
      </p:sp>
      <p:cxnSp>
        <p:nvCxnSpPr>
          <p:cNvPr id="10" name="Straight Connector 9">
            <a:extLst>
              <a:ext uri="{FF2B5EF4-FFF2-40B4-BE49-F238E27FC236}">
                <a16:creationId xmlns:a16="http://schemas.microsoft.com/office/drawing/2014/main" id="{229069D6-EE0E-DA04-3569-E15C0A28BEA0}"/>
              </a:ext>
            </a:extLst>
          </p:cNvPr>
          <p:cNvCxnSpPr>
            <a:cxnSpLocks/>
          </p:cNvCxnSpPr>
          <p:nvPr/>
        </p:nvCxnSpPr>
        <p:spPr>
          <a:xfrm>
            <a:off x="0" y="1500714"/>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91C2A7E7-598C-3C4A-863A-9D389C6E022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41</a:t>
            </a:fld>
            <a:endParaRPr lang="fr-CA" sz="1200" dirty="0"/>
          </a:p>
        </p:txBody>
      </p:sp>
      <p:sp>
        <p:nvSpPr>
          <p:cNvPr id="14" name="Freeform 13">
            <a:extLst>
              <a:ext uri="{FF2B5EF4-FFF2-40B4-BE49-F238E27FC236}">
                <a16:creationId xmlns:a16="http://schemas.microsoft.com/office/drawing/2014/main" id="{A40336E0-7430-A2D3-B015-EA21F4B3D030}"/>
              </a:ext>
            </a:extLst>
          </p:cNvPr>
          <p:cNvSpPr/>
          <p:nvPr/>
        </p:nvSpPr>
        <p:spPr>
          <a:xfrm rot="10800000">
            <a:off x="6144383" y="1943365"/>
            <a:ext cx="4923856" cy="4912722"/>
          </a:xfrm>
          <a:custGeom>
            <a:avLst/>
            <a:gdLst>
              <a:gd name="connsiteX0" fmla="*/ 4624480 w 4923856"/>
              <a:gd name="connsiteY0" fmla="*/ 4912722 h 4912722"/>
              <a:gd name="connsiteX1" fmla="*/ 4289898 w 4923856"/>
              <a:gd name="connsiteY1" fmla="*/ 4912722 h 4912722"/>
              <a:gd name="connsiteX2" fmla="*/ 4203915 w 4923856"/>
              <a:gd name="connsiteY2" fmla="*/ 4912722 h 4912722"/>
              <a:gd name="connsiteX3" fmla="*/ 4069490 w 4923856"/>
              <a:gd name="connsiteY3" fmla="*/ 4912722 h 4912722"/>
              <a:gd name="connsiteX4" fmla="*/ 3869334 w 4923856"/>
              <a:gd name="connsiteY4" fmla="*/ 4912722 h 4912722"/>
              <a:gd name="connsiteX5" fmla="*/ 3734908 w 4923856"/>
              <a:gd name="connsiteY5" fmla="*/ 4912722 h 4912722"/>
              <a:gd name="connsiteX6" fmla="*/ 3648926 w 4923856"/>
              <a:gd name="connsiteY6" fmla="*/ 4912722 h 4912722"/>
              <a:gd name="connsiteX7" fmla="*/ 3436609 w 4923856"/>
              <a:gd name="connsiteY7" fmla="*/ 4912722 h 4912722"/>
              <a:gd name="connsiteX8" fmla="*/ 3314344 w 4923856"/>
              <a:gd name="connsiteY8" fmla="*/ 4912722 h 4912722"/>
              <a:gd name="connsiteX9" fmla="*/ 3102027 w 4923856"/>
              <a:gd name="connsiteY9" fmla="*/ 4912722 h 4912722"/>
              <a:gd name="connsiteX10" fmla="*/ 3016044 w 4923856"/>
              <a:gd name="connsiteY10" fmla="*/ 4912722 h 4912722"/>
              <a:gd name="connsiteX11" fmla="*/ 2994782 w 4923856"/>
              <a:gd name="connsiteY11" fmla="*/ 4912722 h 4912722"/>
              <a:gd name="connsiteX12" fmla="*/ 2994780 w 4923856"/>
              <a:gd name="connsiteY12" fmla="*/ 4912722 h 4912722"/>
              <a:gd name="connsiteX13" fmla="*/ 2881619 w 4923856"/>
              <a:gd name="connsiteY13" fmla="*/ 4912722 h 4912722"/>
              <a:gd name="connsiteX14" fmla="*/ 2825358 w 4923856"/>
              <a:gd name="connsiteY14" fmla="*/ 4912722 h 4912722"/>
              <a:gd name="connsiteX15" fmla="*/ 2681463 w 4923856"/>
              <a:gd name="connsiteY15" fmla="*/ 4912722 h 4912722"/>
              <a:gd name="connsiteX16" fmla="*/ 2660201 w 4923856"/>
              <a:gd name="connsiteY16" fmla="*/ 4912722 h 4912722"/>
              <a:gd name="connsiteX17" fmla="*/ 2660197 w 4923856"/>
              <a:gd name="connsiteY17" fmla="*/ 4912722 h 4912722"/>
              <a:gd name="connsiteX18" fmla="*/ 2574218 w 4923856"/>
              <a:gd name="connsiteY18" fmla="*/ 4912722 h 4912722"/>
              <a:gd name="connsiteX19" fmla="*/ 2574216 w 4923856"/>
              <a:gd name="connsiteY19" fmla="*/ 4912722 h 4912722"/>
              <a:gd name="connsiteX20" fmla="*/ 2547037 w 4923856"/>
              <a:gd name="connsiteY20" fmla="*/ 4912722 h 4912722"/>
              <a:gd name="connsiteX21" fmla="*/ 2490776 w 4923856"/>
              <a:gd name="connsiteY21" fmla="*/ 4912722 h 4912722"/>
              <a:gd name="connsiteX22" fmla="*/ 2461055 w 4923856"/>
              <a:gd name="connsiteY22" fmla="*/ 4912722 h 4912722"/>
              <a:gd name="connsiteX23" fmla="*/ 2439793 w 4923856"/>
              <a:gd name="connsiteY23" fmla="*/ 4912722 h 4912722"/>
              <a:gd name="connsiteX24" fmla="*/ 2439791 w 4923856"/>
              <a:gd name="connsiteY24" fmla="*/ 4912722 h 4912722"/>
              <a:gd name="connsiteX25" fmla="*/ 2404793 w 4923856"/>
              <a:gd name="connsiteY25" fmla="*/ 4912722 h 4912722"/>
              <a:gd name="connsiteX26" fmla="*/ 2270369 w 4923856"/>
              <a:gd name="connsiteY26" fmla="*/ 4912722 h 4912722"/>
              <a:gd name="connsiteX27" fmla="*/ 2239636 w 4923856"/>
              <a:gd name="connsiteY27" fmla="*/ 4912722 h 4912722"/>
              <a:gd name="connsiteX28" fmla="*/ 2239635 w 4923856"/>
              <a:gd name="connsiteY28" fmla="*/ 4912722 h 4912722"/>
              <a:gd name="connsiteX29" fmla="*/ 2126473 w 4923856"/>
              <a:gd name="connsiteY29" fmla="*/ 4912722 h 4912722"/>
              <a:gd name="connsiteX30" fmla="*/ 2105212 w 4923856"/>
              <a:gd name="connsiteY30" fmla="*/ 4912722 h 4912722"/>
              <a:gd name="connsiteX31" fmla="*/ 2105210 w 4923856"/>
              <a:gd name="connsiteY31" fmla="*/ 4912722 h 4912722"/>
              <a:gd name="connsiteX32" fmla="*/ 2070212 w 4923856"/>
              <a:gd name="connsiteY32" fmla="*/ 4912722 h 4912722"/>
              <a:gd name="connsiteX33" fmla="*/ 2019230 w 4923856"/>
              <a:gd name="connsiteY33" fmla="*/ 4912722 h 4912722"/>
              <a:gd name="connsiteX34" fmla="*/ 2019228 w 4923856"/>
              <a:gd name="connsiteY34" fmla="*/ 4912722 h 4912722"/>
              <a:gd name="connsiteX35" fmla="*/ 1935787 w 4923856"/>
              <a:gd name="connsiteY35" fmla="*/ 4912722 h 4912722"/>
              <a:gd name="connsiteX36" fmla="*/ 1849805 w 4923856"/>
              <a:gd name="connsiteY36" fmla="*/ 4912722 h 4912722"/>
              <a:gd name="connsiteX37" fmla="*/ 1848739 w 4923856"/>
              <a:gd name="connsiteY37" fmla="*/ 4912722 h 4912722"/>
              <a:gd name="connsiteX38" fmla="*/ 1806911 w 4923856"/>
              <a:gd name="connsiteY38" fmla="*/ 4912722 h 4912722"/>
              <a:gd name="connsiteX39" fmla="*/ 1806909 w 4923856"/>
              <a:gd name="connsiteY39" fmla="*/ 4912722 h 4912722"/>
              <a:gd name="connsiteX40" fmla="*/ 1684648 w 4923856"/>
              <a:gd name="connsiteY40" fmla="*/ 4912722 h 4912722"/>
              <a:gd name="connsiteX41" fmla="*/ 1684647 w 4923856"/>
              <a:gd name="connsiteY41" fmla="*/ 4912722 h 4912722"/>
              <a:gd name="connsiteX42" fmla="*/ 1648812 w 4923856"/>
              <a:gd name="connsiteY42" fmla="*/ 4912722 h 4912722"/>
              <a:gd name="connsiteX43" fmla="*/ 1637487 w 4923856"/>
              <a:gd name="connsiteY43" fmla="*/ 4912722 h 4912722"/>
              <a:gd name="connsiteX44" fmla="*/ 1515223 w 4923856"/>
              <a:gd name="connsiteY44" fmla="*/ 4912722 h 4912722"/>
              <a:gd name="connsiteX45" fmla="*/ 1472330 w 4923856"/>
              <a:gd name="connsiteY45" fmla="*/ 4912722 h 4912722"/>
              <a:gd name="connsiteX46" fmla="*/ 1472326 w 4923856"/>
              <a:gd name="connsiteY46" fmla="*/ 4912722 h 4912722"/>
              <a:gd name="connsiteX47" fmla="*/ 1386347 w 4923856"/>
              <a:gd name="connsiteY47" fmla="*/ 4912722 h 4912722"/>
              <a:gd name="connsiteX48" fmla="*/ 1386345 w 4923856"/>
              <a:gd name="connsiteY48" fmla="*/ 4912722 h 4912722"/>
              <a:gd name="connsiteX49" fmla="*/ 1302905 w 4923856"/>
              <a:gd name="connsiteY49" fmla="*/ 4912722 h 4912722"/>
              <a:gd name="connsiteX50" fmla="*/ 1251922 w 4923856"/>
              <a:gd name="connsiteY50" fmla="*/ 4912722 h 4912722"/>
              <a:gd name="connsiteX51" fmla="*/ 1251920 w 4923856"/>
              <a:gd name="connsiteY51" fmla="*/ 4912722 h 4912722"/>
              <a:gd name="connsiteX52" fmla="*/ 1216922 w 4923856"/>
              <a:gd name="connsiteY52" fmla="*/ 4912722 h 4912722"/>
              <a:gd name="connsiteX53" fmla="*/ 1195661 w 4923856"/>
              <a:gd name="connsiteY53" fmla="*/ 4912722 h 4912722"/>
              <a:gd name="connsiteX54" fmla="*/ 1195659 w 4923856"/>
              <a:gd name="connsiteY54" fmla="*/ 4912722 h 4912722"/>
              <a:gd name="connsiteX55" fmla="*/ 1187871 w 4923856"/>
              <a:gd name="connsiteY55" fmla="*/ 4912722 h 4912722"/>
              <a:gd name="connsiteX56" fmla="*/ 1082498 w 4923856"/>
              <a:gd name="connsiteY56" fmla="*/ 4912722 h 4912722"/>
              <a:gd name="connsiteX57" fmla="*/ 1051765 w 4923856"/>
              <a:gd name="connsiteY57" fmla="*/ 4912722 h 4912722"/>
              <a:gd name="connsiteX58" fmla="*/ 1051764 w 4923856"/>
              <a:gd name="connsiteY58" fmla="*/ 4912722 h 4912722"/>
              <a:gd name="connsiteX59" fmla="*/ 917341 w 4923856"/>
              <a:gd name="connsiteY59" fmla="*/ 4912722 h 4912722"/>
              <a:gd name="connsiteX60" fmla="*/ 917339 w 4923856"/>
              <a:gd name="connsiteY60" fmla="*/ 4912722 h 4912722"/>
              <a:gd name="connsiteX61" fmla="*/ 882341 w 4923856"/>
              <a:gd name="connsiteY61" fmla="*/ 4912722 h 4912722"/>
              <a:gd name="connsiteX62" fmla="*/ 831359 w 4923856"/>
              <a:gd name="connsiteY62" fmla="*/ 4912722 h 4912722"/>
              <a:gd name="connsiteX63" fmla="*/ 831357 w 4923856"/>
              <a:gd name="connsiteY63" fmla="*/ 4912722 h 4912722"/>
              <a:gd name="connsiteX64" fmla="*/ 747916 w 4923856"/>
              <a:gd name="connsiteY64" fmla="*/ 4912722 h 4912722"/>
              <a:gd name="connsiteX65" fmla="*/ 661934 w 4923856"/>
              <a:gd name="connsiteY65" fmla="*/ 4912722 h 4912722"/>
              <a:gd name="connsiteX66" fmla="*/ 660868 w 4923856"/>
              <a:gd name="connsiteY66" fmla="*/ 4912722 h 4912722"/>
              <a:gd name="connsiteX67" fmla="*/ 496777 w 4923856"/>
              <a:gd name="connsiteY67" fmla="*/ 4912722 h 4912722"/>
              <a:gd name="connsiteX68" fmla="*/ 496776 w 4923856"/>
              <a:gd name="connsiteY68" fmla="*/ 4912722 h 4912722"/>
              <a:gd name="connsiteX69" fmla="*/ 460941 w 4923856"/>
              <a:gd name="connsiteY69" fmla="*/ 4912722 h 4912722"/>
              <a:gd name="connsiteX70" fmla="*/ 327352 w 4923856"/>
              <a:gd name="connsiteY70" fmla="*/ 4912722 h 4912722"/>
              <a:gd name="connsiteX71" fmla="*/ 7790 w 4923856"/>
              <a:gd name="connsiteY71" fmla="*/ 4912722 h 4912722"/>
              <a:gd name="connsiteX72" fmla="*/ 7788 w 4923856"/>
              <a:gd name="connsiteY72" fmla="*/ 4912722 h 4912722"/>
              <a:gd name="connsiteX73" fmla="*/ 0 w 4923856"/>
              <a:gd name="connsiteY73" fmla="*/ 4912722 h 4912722"/>
              <a:gd name="connsiteX74" fmla="*/ 0 w 4923856"/>
              <a:gd name="connsiteY74" fmla="*/ 4547896 h 4912722"/>
              <a:gd name="connsiteX75" fmla="*/ 0 w 4923856"/>
              <a:gd name="connsiteY75" fmla="*/ 4473362 h 4912722"/>
              <a:gd name="connsiteX76" fmla="*/ 0 w 4923856"/>
              <a:gd name="connsiteY76" fmla="*/ 4058780 h 4912722"/>
              <a:gd name="connsiteX77" fmla="*/ 0 w 4923856"/>
              <a:gd name="connsiteY77" fmla="*/ 3983384 h 4912722"/>
              <a:gd name="connsiteX78" fmla="*/ 0 w 4923856"/>
              <a:gd name="connsiteY78" fmla="*/ 3965373 h 4912722"/>
              <a:gd name="connsiteX79" fmla="*/ 0 w 4923856"/>
              <a:gd name="connsiteY79" fmla="*/ 3693954 h 4912722"/>
              <a:gd name="connsiteX80" fmla="*/ 0 w 4923856"/>
              <a:gd name="connsiteY80" fmla="*/ 3619420 h 4912722"/>
              <a:gd name="connsiteX81" fmla="*/ 0 w 4923856"/>
              <a:gd name="connsiteY81" fmla="*/ 3600547 h 4912722"/>
              <a:gd name="connsiteX82" fmla="*/ 0 w 4923856"/>
              <a:gd name="connsiteY82" fmla="*/ 3526013 h 4912722"/>
              <a:gd name="connsiteX83" fmla="*/ 0 w 4923856"/>
              <a:gd name="connsiteY83" fmla="*/ 3129442 h 4912722"/>
              <a:gd name="connsiteX84" fmla="*/ 0 w 4923856"/>
              <a:gd name="connsiteY84" fmla="*/ 3111431 h 4912722"/>
              <a:gd name="connsiteX85" fmla="*/ 0 w 4923856"/>
              <a:gd name="connsiteY85" fmla="*/ 3036035 h 4912722"/>
              <a:gd name="connsiteX86" fmla="*/ 0 w 4923856"/>
              <a:gd name="connsiteY86" fmla="*/ 2746605 h 4912722"/>
              <a:gd name="connsiteX87" fmla="*/ 0 w 4923856"/>
              <a:gd name="connsiteY87" fmla="*/ 2672071 h 4912722"/>
              <a:gd name="connsiteX88" fmla="*/ 0 w 4923856"/>
              <a:gd name="connsiteY88" fmla="*/ 2182093 h 4912722"/>
              <a:gd name="connsiteX89" fmla="*/ 0 w 4923856"/>
              <a:gd name="connsiteY89" fmla="*/ 2057198 h 4912722"/>
              <a:gd name="connsiteX90" fmla="*/ 0 w 4923856"/>
              <a:gd name="connsiteY90" fmla="*/ 1801291 h 4912722"/>
              <a:gd name="connsiteX91" fmla="*/ 0 w 4923856"/>
              <a:gd name="connsiteY91" fmla="*/ 1203256 h 4912722"/>
              <a:gd name="connsiteX92" fmla="*/ 0 w 4923856"/>
              <a:gd name="connsiteY92" fmla="*/ 1109849 h 4912722"/>
              <a:gd name="connsiteX93" fmla="*/ 0 w 4923856"/>
              <a:gd name="connsiteY93" fmla="*/ 947349 h 4912722"/>
              <a:gd name="connsiteX94" fmla="*/ 0 w 4923856"/>
              <a:gd name="connsiteY94" fmla="*/ 853942 h 4912722"/>
              <a:gd name="connsiteX95" fmla="*/ 0 w 4923856"/>
              <a:gd name="connsiteY95" fmla="*/ 255907 h 4912722"/>
              <a:gd name="connsiteX96" fmla="*/ 0 w 4923856"/>
              <a:gd name="connsiteY96" fmla="*/ 0 h 4912722"/>
              <a:gd name="connsiteX97" fmla="*/ 307164 w 4923856"/>
              <a:gd name="connsiteY97" fmla="*/ 0 h 4912722"/>
              <a:gd name="connsiteX98" fmla="*/ 307164 w 4923856"/>
              <a:gd name="connsiteY98" fmla="*/ 1 h 4912722"/>
              <a:gd name="connsiteX99" fmla="*/ 460942 w 4923856"/>
              <a:gd name="connsiteY99" fmla="*/ 1 h 4912722"/>
              <a:gd name="connsiteX100" fmla="*/ 460942 w 4923856"/>
              <a:gd name="connsiteY100" fmla="*/ 0 h 4912722"/>
              <a:gd name="connsiteX101" fmla="*/ 660868 w 4923856"/>
              <a:gd name="connsiteY101" fmla="*/ 0 h 4912722"/>
              <a:gd name="connsiteX102" fmla="*/ 796151 w 4923856"/>
              <a:gd name="connsiteY102" fmla="*/ 0 h 4912722"/>
              <a:gd name="connsiteX103" fmla="*/ 1130732 w 4923856"/>
              <a:gd name="connsiteY103" fmla="*/ 0 h 4912722"/>
              <a:gd name="connsiteX104" fmla="*/ 1187871 w 4923856"/>
              <a:gd name="connsiteY104" fmla="*/ 0 h 4912722"/>
              <a:gd name="connsiteX105" fmla="*/ 1216715 w 4923856"/>
              <a:gd name="connsiteY105" fmla="*/ 0 h 4912722"/>
              <a:gd name="connsiteX106" fmla="*/ 1351139 w 4923856"/>
              <a:gd name="connsiteY106" fmla="*/ 0 h 4912722"/>
              <a:gd name="connsiteX107" fmla="*/ 1495035 w 4923856"/>
              <a:gd name="connsiteY107" fmla="*/ 0 h 4912722"/>
              <a:gd name="connsiteX108" fmla="*/ 1551296 w 4923856"/>
              <a:gd name="connsiteY108" fmla="*/ 0 h 4912722"/>
              <a:gd name="connsiteX109" fmla="*/ 1648813 w 4923856"/>
              <a:gd name="connsiteY109" fmla="*/ 0 h 4912722"/>
              <a:gd name="connsiteX110" fmla="*/ 1685722 w 4923856"/>
              <a:gd name="connsiteY110" fmla="*/ 0 h 4912722"/>
              <a:gd name="connsiteX111" fmla="*/ 1771703 w 4923856"/>
              <a:gd name="connsiteY111" fmla="*/ 0 h 4912722"/>
              <a:gd name="connsiteX112" fmla="*/ 1848739 w 4923856"/>
              <a:gd name="connsiteY112" fmla="*/ 0 h 4912722"/>
              <a:gd name="connsiteX113" fmla="*/ 1984022 w 4923856"/>
              <a:gd name="connsiteY113" fmla="*/ 0 h 4912722"/>
              <a:gd name="connsiteX114" fmla="*/ 2106285 w 4923856"/>
              <a:gd name="connsiteY114" fmla="*/ 0 h 4912722"/>
              <a:gd name="connsiteX115" fmla="*/ 2318603 w 4923856"/>
              <a:gd name="connsiteY115" fmla="*/ 0 h 4912722"/>
              <a:gd name="connsiteX116" fmla="*/ 2404586 w 4923856"/>
              <a:gd name="connsiteY116" fmla="*/ 0 h 4912722"/>
              <a:gd name="connsiteX117" fmla="*/ 2539010 w 4923856"/>
              <a:gd name="connsiteY117" fmla="*/ 0 h 4912722"/>
              <a:gd name="connsiteX118" fmla="*/ 2739167 w 4923856"/>
              <a:gd name="connsiteY118" fmla="*/ 0 h 4912722"/>
              <a:gd name="connsiteX119" fmla="*/ 2873593 w 4923856"/>
              <a:gd name="connsiteY119" fmla="*/ 0 h 4912722"/>
              <a:gd name="connsiteX120" fmla="*/ 2959574 w 4923856"/>
              <a:gd name="connsiteY120" fmla="*/ 0 h 4912722"/>
              <a:gd name="connsiteX121" fmla="*/ 3294156 w 4923856"/>
              <a:gd name="connsiteY121" fmla="*/ 0 h 4912722"/>
              <a:gd name="connsiteX122" fmla="*/ 3294156 w 4923856"/>
              <a:gd name="connsiteY122" fmla="*/ 1 h 4912722"/>
              <a:gd name="connsiteX123" fmla="*/ 3315422 w 4923856"/>
              <a:gd name="connsiteY123" fmla="*/ 1 h 4912722"/>
              <a:gd name="connsiteX124" fmla="*/ 3401403 w 4923856"/>
              <a:gd name="connsiteY124" fmla="*/ 1 h 4912722"/>
              <a:gd name="connsiteX125" fmla="*/ 3613721 w 4923856"/>
              <a:gd name="connsiteY125" fmla="*/ 1 h 4912722"/>
              <a:gd name="connsiteX126" fmla="*/ 3735985 w 4923856"/>
              <a:gd name="connsiteY126" fmla="*/ 1 h 4912722"/>
              <a:gd name="connsiteX127" fmla="*/ 3948304 w 4923856"/>
              <a:gd name="connsiteY127" fmla="*/ 1 h 4912722"/>
              <a:gd name="connsiteX128" fmla="*/ 4034285 w 4923856"/>
              <a:gd name="connsiteY128" fmla="*/ 1 h 4912722"/>
              <a:gd name="connsiteX129" fmla="*/ 4168711 w 4923856"/>
              <a:gd name="connsiteY129" fmla="*/ 1 h 4912722"/>
              <a:gd name="connsiteX130" fmla="*/ 4368867 w 4923856"/>
              <a:gd name="connsiteY130" fmla="*/ 1 h 4912722"/>
              <a:gd name="connsiteX131" fmla="*/ 4503293 w 4923856"/>
              <a:gd name="connsiteY131" fmla="*/ 1 h 4912722"/>
              <a:gd name="connsiteX132" fmla="*/ 4589274 w 4923856"/>
              <a:gd name="connsiteY132" fmla="*/ 1 h 4912722"/>
              <a:gd name="connsiteX133" fmla="*/ 4923856 w 4923856"/>
              <a:gd name="connsiteY133" fmla="*/ 1 h 4912722"/>
              <a:gd name="connsiteX134" fmla="*/ 4923856 w 4923856"/>
              <a:gd name="connsiteY134" fmla="*/ 346419 h 4912722"/>
              <a:gd name="connsiteX135" fmla="*/ 4923856 w 4923856"/>
              <a:gd name="connsiteY135" fmla="*/ 399114 h 4912722"/>
              <a:gd name="connsiteX136" fmla="*/ 4923856 w 4923856"/>
              <a:gd name="connsiteY136" fmla="*/ 745531 h 4912722"/>
              <a:gd name="connsiteX137" fmla="*/ 4923856 w 4923856"/>
              <a:gd name="connsiteY137" fmla="*/ 853943 h 4912722"/>
              <a:gd name="connsiteX138" fmla="*/ 4923856 w 4923856"/>
              <a:gd name="connsiteY138" fmla="*/ 947350 h 4912722"/>
              <a:gd name="connsiteX139" fmla="*/ 4923856 w 4923856"/>
              <a:gd name="connsiteY139" fmla="*/ 1200361 h 4912722"/>
              <a:gd name="connsiteX140" fmla="*/ 4923856 w 4923856"/>
              <a:gd name="connsiteY140" fmla="*/ 1253055 h 4912722"/>
              <a:gd name="connsiteX141" fmla="*/ 4923856 w 4923856"/>
              <a:gd name="connsiteY141" fmla="*/ 1293768 h 4912722"/>
              <a:gd name="connsiteX142" fmla="*/ 4923856 w 4923856"/>
              <a:gd name="connsiteY142" fmla="*/ 1346463 h 4912722"/>
              <a:gd name="connsiteX143" fmla="*/ 4923856 w 4923856"/>
              <a:gd name="connsiteY143" fmla="*/ 1599473 h 4912722"/>
              <a:gd name="connsiteX144" fmla="*/ 4923856 w 4923856"/>
              <a:gd name="connsiteY144" fmla="*/ 1692880 h 4912722"/>
              <a:gd name="connsiteX145" fmla="*/ 4923856 w 4923856"/>
              <a:gd name="connsiteY145" fmla="*/ 1801292 h 4912722"/>
              <a:gd name="connsiteX146" fmla="*/ 4923856 w 4923856"/>
              <a:gd name="connsiteY146" fmla="*/ 2107356 h 4912722"/>
              <a:gd name="connsiteX147" fmla="*/ 4923856 w 4923856"/>
              <a:gd name="connsiteY147" fmla="*/ 2147710 h 4912722"/>
              <a:gd name="connsiteX148" fmla="*/ 4923856 w 4923856"/>
              <a:gd name="connsiteY148" fmla="*/ 2200404 h 4912722"/>
              <a:gd name="connsiteX149" fmla="*/ 4923856 w 4923856"/>
              <a:gd name="connsiteY149" fmla="*/ 2453774 h 4912722"/>
              <a:gd name="connsiteX150" fmla="*/ 4923856 w 4923856"/>
              <a:gd name="connsiteY150" fmla="*/ 2506469 h 4912722"/>
              <a:gd name="connsiteX151" fmla="*/ 4923856 w 4923856"/>
              <a:gd name="connsiteY151" fmla="*/ 2546822 h 4912722"/>
              <a:gd name="connsiteX152" fmla="*/ 4923856 w 4923856"/>
              <a:gd name="connsiteY152" fmla="*/ 2852887 h 4912722"/>
              <a:gd name="connsiteX153" fmla="*/ 4923856 w 4923856"/>
              <a:gd name="connsiteY153" fmla="*/ 2961297 h 4912722"/>
              <a:gd name="connsiteX154" fmla="*/ 4923856 w 4923856"/>
              <a:gd name="connsiteY154" fmla="*/ 3054705 h 4912722"/>
              <a:gd name="connsiteX155" fmla="*/ 4923856 w 4923856"/>
              <a:gd name="connsiteY155" fmla="*/ 3307715 h 4912722"/>
              <a:gd name="connsiteX156" fmla="*/ 4923856 w 4923856"/>
              <a:gd name="connsiteY156" fmla="*/ 3360411 h 4912722"/>
              <a:gd name="connsiteX157" fmla="*/ 4923856 w 4923856"/>
              <a:gd name="connsiteY157" fmla="*/ 3401123 h 4912722"/>
              <a:gd name="connsiteX158" fmla="*/ 4923856 w 4923856"/>
              <a:gd name="connsiteY158" fmla="*/ 3453818 h 4912722"/>
              <a:gd name="connsiteX159" fmla="*/ 4923856 w 4923856"/>
              <a:gd name="connsiteY159" fmla="*/ 3706829 h 4912722"/>
              <a:gd name="connsiteX160" fmla="*/ 4923856 w 4923856"/>
              <a:gd name="connsiteY160" fmla="*/ 3800236 h 4912722"/>
              <a:gd name="connsiteX161" fmla="*/ 4923856 w 4923856"/>
              <a:gd name="connsiteY161" fmla="*/ 3908646 h 4912722"/>
              <a:gd name="connsiteX162" fmla="*/ 4923856 w 4923856"/>
              <a:gd name="connsiteY162" fmla="*/ 4255064 h 4912722"/>
              <a:gd name="connsiteX163" fmla="*/ 4923856 w 4923856"/>
              <a:gd name="connsiteY163" fmla="*/ 4307760 h 4912722"/>
              <a:gd name="connsiteX164" fmla="*/ 4923856 w 4923856"/>
              <a:gd name="connsiteY164" fmla="*/ 4654178 h 4912722"/>
              <a:gd name="connsiteX165" fmla="*/ 4624480 w 4923856"/>
              <a:gd name="connsiteY165"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4923856" h="4912722">
                <a:moveTo>
                  <a:pt x="4624480" y="4912722"/>
                </a:moveTo>
                <a:lnTo>
                  <a:pt x="4289898" y="4912722"/>
                </a:lnTo>
                <a:lnTo>
                  <a:pt x="4203915" y="4912722"/>
                </a:lnTo>
                <a:lnTo>
                  <a:pt x="4069490" y="4912722"/>
                </a:lnTo>
                <a:lnTo>
                  <a:pt x="3869334" y="4912722"/>
                </a:lnTo>
                <a:lnTo>
                  <a:pt x="3734908" y="4912722"/>
                </a:lnTo>
                <a:lnTo>
                  <a:pt x="3648926" y="4912722"/>
                </a:lnTo>
                <a:lnTo>
                  <a:pt x="3436609" y="4912722"/>
                </a:lnTo>
                <a:lnTo>
                  <a:pt x="3314344" y="4912722"/>
                </a:lnTo>
                <a:lnTo>
                  <a:pt x="3102027" y="4912722"/>
                </a:lnTo>
                <a:lnTo>
                  <a:pt x="3016044" y="4912722"/>
                </a:lnTo>
                <a:lnTo>
                  <a:pt x="2994782" y="4912722"/>
                </a:lnTo>
                <a:lnTo>
                  <a:pt x="2994780" y="4912722"/>
                </a:lnTo>
                <a:lnTo>
                  <a:pt x="2881619" y="4912722"/>
                </a:lnTo>
                <a:lnTo>
                  <a:pt x="2825358" y="4912722"/>
                </a:lnTo>
                <a:lnTo>
                  <a:pt x="2681463" y="4912722"/>
                </a:lnTo>
                <a:lnTo>
                  <a:pt x="2660201" y="4912722"/>
                </a:lnTo>
                <a:lnTo>
                  <a:pt x="2660197" y="4912722"/>
                </a:lnTo>
                <a:lnTo>
                  <a:pt x="2574218" y="4912722"/>
                </a:lnTo>
                <a:lnTo>
                  <a:pt x="2574216" y="4912722"/>
                </a:lnTo>
                <a:lnTo>
                  <a:pt x="2547037" y="4912722"/>
                </a:lnTo>
                <a:lnTo>
                  <a:pt x="2490776" y="4912722"/>
                </a:lnTo>
                <a:lnTo>
                  <a:pt x="2461055" y="4912722"/>
                </a:lnTo>
                <a:lnTo>
                  <a:pt x="2439793" y="4912722"/>
                </a:lnTo>
                <a:lnTo>
                  <a:pt x="2439791" y="4912722"/>
                </a:lnTo>
                <a:lnTo>
                  <a:pt x="2404793" y="4912722"/>
                </a:lnTo>
                <a:lnTo>
                  <a:pt x="2270369" y="4912722"/>
                </a:lnTo>
                <a:lnTo>
                  <a:pt x="2239636" y="4912722"/>
                </a:lnTo>
                <a:lnTo>
                  <a:pt x="2239635" y="4912722"/>
                </a:lnTo>
                <a:lnTo>
                  <a:pt x="2126473" y="4912722"/>
                </a:lnTo>
                <a:lnTo>
                  <a:pt x="2105212" y="4912722"/>
                </a:lnTo>
                <a:lnTo>
                  <a:pt x="2105210" y="4912722"/>
                </a:lnTo>
                <a:lnTo>
                  <a:pt x="2070212" y="4912722"/>
                </a:lnTo>
                <a:lnTo>
                  <a:pt x="2019230" y="4912722"/>
                </a:lnTo>
                <a:lnTo>
                  <a:pt x="2019228" y="4912722"/>
                </a:lnTo>
                <a:lnTo>
                  <a:pt x="1935787" y="4912722"/>
                </a:lnTo>
                <a:lnTo>
                  <a:pt x="1849805" y="4912722"/>
                </a:lnTo>
                <a:lnTo>
                  <a:pt x="1848739" y="4912722"/>
                </a:lnTo>
                <a:lnTo>
                  <a:pt x="1806911" y="4912722"/>
                </a:lnTo>
                <a:lnTo>
                  <a:pt x="1806909" y="4912722"/>
                </a:lnTo>
                <a:lnTo>
                  <a:pt x="1684648" y="4912722"/>
                </a:lnTo>
                <a:lnTo>
                  <a:pt x="1684647" y="4912722"/>
                </a:lnTo>
                <a:lnTo>
                  <a:pt x="1648812" y="4912722"/>
                </a:lnTo>
                <a:lnTo>
                  <a:pt x="1637487" y="4912722"/>
                </a:lnTo>
                <a:lnTo>
                  <a:pt x="1515223"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195661" y="4912722"/>
                </a:lnTo>
                <a:lnTo>
                  <a:pt x="1195659" y="4912722"/>
                </a:lnTo>
                <a:lnTo>
                  <a:pt x="1187871"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187871" y="0"/>
                </a:lnTo>
                <a:lnTo>
                  <a:pt x="1216715" y="0"/>
                </a:lnTo>
                <a:lnTo>
                  <a:pt x="1351139" y="0"/>
                </a:lnTo>
                <a:lnTo>
                  <a:pt x="1495035" y="0"/>
                </a:lnTo>
                <a:lnTo>
                  <a:pt x="1551296" y="0"/>
                </a:lnTo>
                <a:lnTo>
                  <a:pt x="1648813" y="0"/>
                </a:lnTo>
                <a:lnTo>
                  <a:pt x="1685722" y="0"/>
                </a:lnTo>
                <a:lnTo>
                  <a:pt x="1771703" y="0"/>
                </a:lnTo>
                <a:lnTo>
                  <a:pt x="1848739" y="0"/>
                </a:lnTo>
                <a:lnTo>
                  <a:pt x="1984022" y="0"/>
                </a:lnTo>
                <a:lnTo>
                  <a:pt x="2106285" y="0"/>
                </a:lnTo>
                <a:lnTo>
                  <a:pt x="2318603" y="0"/>
                </a:lnTo>
                <a:lnTo>
                  <a:pt x="2404586" y="0"/>
                </a:lnTo>
                <a:lnTo>
                  <a:pt x="2539010" y="0"/>
                </a:lnTo>
                <a:lnTo>
                  <a:pt x="2739167" y="0"/>
                </a:lnTo>
                <a:lnTo>
                  <a:pt x="2873593" y="0"/>
                </a:lnTo>
                <a:lnTo>
                  <a:pt x="2959574" y="0"/>
                </a:lnTo>
                <a:lnTo>
                  <a:pt x="3294156" y="0"/>
                </a:lnTo>
                <a:lnTo>
                  <a:pt x="3294156" y="1"/>
                </a:lnTo>
                <a:lnTo>
                  <a:pt x="3315422" y="1"/>
                </a:lnTo>
                <a:lnTo>
                  <a:pt x="3401403" y="1"/>
                </a:lnTo>
                <a:lnTo>
                  <a:pt x="3613721" y="1"/>
                </a:lnTo>
                <a:lnTo>
                  <a:pt x="3735985" y="1"/>
                </a:lnTo>
                <a:lnTo>
                  <a:pt x="3948304" y="1"/>
                </a:lnTo>
                <a:lnTo>
                  <a:pt x="4034285" y="1"/>
                </a:lnTo>
                <a:lnTo>
                  <a:pt x="4168711" y="1"/>
                </a:lnTo>
                <a:lnTo>
                  <a:pt x="4368867" y="1"/>
                </a:lnTo>
                <a:lnTo>
                  <a:pt x="4503293" y="1"/>
                </a:lnTo>
                <a:lnTo>
                  <a:pt x="4589274" y="1"/>
                </a:lnTo>
                <a:lnTo>
                  <a:pt x="4923856" y="1"/>
                </a:lnTo>
                <a:lnTo>
                  <a:pt x="4923856" y="346419"/>
                </a:lnTo>
                <a:lnTo>
                  <a:pt x="4923856" y="399114"/>
                </a:lnTo>
                <a:lnTo>
                  <a:pt x="4923856" y="745531"/>
                </a:lnTo>
                <a:lnTo>
                  <a:pt x="4923856" y="853943"/>
                </a:lnTo>
                <a:lnTo>
                  <a:pt x="4923856" y="947350"/>
                </a:lnTo>
                <a:lnTo>
                  <a:pt x="4923856" y="1200361"/>
                </a:lnTo>
                <a:lnTo>
                  <a:pt x="4923856" y="1253055"/>
                </a:lnTo>
                <a:lnTo>
                  <a:pt x="4923856" y="1293768"/>
                </a:lnTo>
                <a:lnTo>
                  <a:pt x="4923856" y="1346463"/>
                </a:lnTo>
                <a:lnTo>
                  <a:pt x="4923856" y="1599473"/>
                </a:lnTo>
                <a:lnTo>
                  <a:pt x="4923856" y="1692880"/>
                </a:lnTo>
                <a:lnTo>
                  <a:pt x="4923856" y="1801292"/>
                </a:lnTo>
                <a:lnTo>
                  <a:pt x="4923856" y="2107356"/>
                </a:lnTo>
                <a:lnTo>
                  <a:pt x="4923856" y="2147710"/>
                </a:lnTo>
                <a:lnTo>
                  <a:pt x="4923856" y="2200404"/>
                </a:lnTo>
                <a:lnTo>
                  <a:pt x="4923856" y="2453774"/>
                </a:lnTo>
                <a:lnTo>
                  <a:pt x="4923856" y="2506469"/>
                </a:lnTo>
                <a:lnTo>
                  <a:pt x="4923856" y="2546822"/>
                </a:lnTo>
                <a:lnTo>
                  <a:pt x="4923856" y="2852887"/>
                </a:lnTo>
                <a:lnTo>
                  <a:pt x="4923856" y="2961297"/>
                </a:lnTo>
                <a:lnTo>
                  <a:pt x="4923856" y="3054705"/>
                </a:lnTo>
                <a:lnTo>
                  <a:pt x="4923856" y="3307715"/>
                </a:lnTo>
                <a:lnTo>
                  <a:pt x="4923856" y="3360411"/>
                </a:lnTo>
                <a:lnTo>
                  <a:pt x="4923856" y="3401123"/>
                </a:lnTo>
                <a:lnTo>
                  <a:pt x="4923856" y="3453818"/>
                </a:lnTo>
                <a:lnTo>
                  <a:pt x="4923856" y="3706829"/>
                </a:lnTo>
                <a:lnTo>
                  <a:pt x="4923856" y="3800236"/>
                </a:lnTo>
                <a:lnTo>
                  <a:pt x="4923856" y="3908646"/>
                </a:lnTo>
                <a:lnTo>
                  <a:pt x="4923856" y="4255064"/>
                </a:lnTo>
                <a:lnTo>
                  <a:pt x="4923856" y="4307760"/>
                </a:lnTo>
                <a:lnTo>
                  <a:pt x="4923856" y="4654178"/>
                </a:lnTo>
                <a:cubicBezTo>
                  <a:pt x="4923856" y="4796587"/>
                  <a:pt x="4790362" y="4912722"/>
                  <a:pt x="4624480"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5" name="Text Placeholder 5">
            <a:extLst>
              <a:ext uri="{FF2B5EF4-FFF2-40B4-BE49-F238E27FC236}">
                <a16:creationId xmlns:a16="http://schemas.microsoft.com/office/drawing/2014/main" id="{E60F2215-9406-51AA-314E-C7115F65B58D}"/>
              </a:ext>
            </a:extLst>
          </p:cNvPr>
          <p:cNvSpPr txBox="1">
            <a:spLocks/>
          </p:cNvSpPr>
          <p:nvPr/>
        </p:nvSpPr>
        <p:spPr>
          <a:xfrm>
            <a:off x="629644" y="2225369"/>
            <a:ext cx="5616391" cy="66725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Cosa fare:</a:t>
            </a:r>
          </a:p>
        </p:txBody>
      </p:sp>
      <p:sp>
        <p:nvSpPr>
          <p:cNvPr id="6" name="Text Placeholder 4">
            <a:extLst>
              <a:ext uri="{FF2B5EF4-FFF2-40B4-BE49-F238E27FC236}">
                <a16:creationId xmlns:a16="http://schemas.microsoft.com/office/drawing/2014/main" id="{6E790986-6D2E-BE14-85C1-808281AB6039}"/>
              </a:ext>
            </a:extLst>
          </p:cNvPr>
          <p:cNvSpPr txBox="1">
            <a:spLocks/>
          </p:cNvSpPr>
          <p:nvPr/>
        </p:nvSpPr>
        <p:spPr>
          <a:xfrm>
            <a:off x="629643" y="2892627"/>
            <a:ext cx="518806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Valuta il tuo spazio: </a:t>
            </a:r>
            <a:r>
              <a:rPr lang="en-GB" sz="2200" dirty="0">
                <a:solidFill>
                  <a:srgbClr val="414141"/>
                </a:solidFill>
              </a:rPr>
              <a:t>gli ospiti trarrebbero maggior beneficio da un letto aggiuntivo o da arredi migliori?</a:t>
            </a:r>
          </a:p>
          <a:p>
            <a:pPr marL="342900" indent="-342900">
              <a:lnSpc>
                <a:spcPts val="2240"/>
              </a:lnSpc>
              <a:buClr>
                <a:srgbClr val="459597"/>
              </a:buClr>
              <a:buFont typeface="Arial" panose="020B0604020202020204" pitchFamily="34" charset="0"/>
              <a:buChar char="•"/>
            </a:pPr>
            <a:r>
              <a:rPr lang="en-GB" sz="2200" b="1" dirty="0">
                <a:solidFill>
                  <a:srgbClr val="EC7C69"/>
                </a:solidFill>
              </a:rPr>
              <a:t>Effettuate un aggiornamento graduale: </a:t>
            </a:r>
            <a:r>
              <a:rPr lang="en-GB" sz="2200" dirty="0">
                <a:solidFill>
                  <a:srgbClr val="414141"/>
                </a:solidFill>
              </a:rPr>
              <a:t>biancheria nuova, illuminazione migliore o l'aggiunta di posti a sedere all'aperto hanno un impatto notevole.</a:t>
            </a:r>
          </a:p>
          <a:p>
            <a:pPr marL="342900" indent="-342900">
              <a:lnSpc>
                <a:spcPts val="2240"/>
              </a:lnSpc>
              <a:buClr>
                <a:srgbClr val="459597"/>
              </a:buClr>
              <a:buFont typeface="Arial" panose="020B0604020202020204" pitchFamily="34" charset="0"/>
              <a:buChar char="•"/>
            </a:pPr>
            <a:r>
              <a:rPr lang="en-GB" sz="2200" dirty="0">
                <a:solidFill>
                  <a:srgbClr val="414141"/>
                </a:solidFill>
              </a:rPr>
              <a:t>Utilizza strumenti come </a:t>
            </a:r>
            <a:r>
              <a:rPr lang="en-GB" sz="2200" b="1" dirty="0" err="1">
                <a:solidFill>
                  <a:srgbClr val="EC7C69"/>
                </a:solidFill>
              </a:rPr>
              <a:t>PriceLabs </a:t>
            </a:r>
            <a:r>
              <a:rPr lang="en-GB" sz="2200" b="1" dirty="0">
                <a:solidFill>
                  <a:srgbClr val="EC7C69"/>
                </a:solidFill>
              </a:rPr>
              <a:t>o Wheelhouse </a:t>
            </a:r>
            <a:r>
              <a:rPr lang="en-GB" sz="2200" dirty="0">
                <a:solidFill>
                  <a:srgbClr val="414141"/>
                </a:solidFill>
              </a:rPr>
              <a:t>per una tariffazione dinamica basata sulla stagione e sulla domanda.</a:t>
            </a:r>
          </a:p>
          <a:p>
            <a:pPr marL="342900" indent="-342900">
              <a:lnSpc>
                <a:spcPts val="2240"/>
              </a:lnSpc>
              <a:buClr>
                <a:srgbClr val="459597"/>
              </a:buClr>
              <a:buFont typeface="Arial" panose="020B0604020202020204" pitchFamily="34" charset="0"/>
              <a:buChar char="•"/>
            </a:pPr>
            <a:r>
              <a:rPr lang="en-GB" sz="2200" b="1" dirty="0">
                <a:solidFill>
                  <a:srgbClr val="EC7C69"/>
                </a:solidFill>
              </a:rPr>
              <a:t>Aumenta le tariffe solo </a:t>
            </a:r>
            <a:r>
              <a:rPr lang="en-GB" sz="2200" dirty="0">
                <a:solidFill>
                  <a:srgbClr val="414141"/>
                </a:solidFill>
              </a:rPr>
              <a:t>quando </a:t>
            </a:r>
            <a:r>
              <a:rPr lang="en-GB" sz="2200" b="1" dirty="0">
                <a:solidFill>
                  <a:srgbClr val="EC7C69"/>
                </a:solidFill>
              </a:rPr>
              <a:t>le recensioni </a:t>
            </a:r>
            <a:r>
              <a:rPr lang="en-GB" sz="2200" dirty="0">
                <a:solidFill>
                  <a:srgbClr val="414141"/>
                </a:solidFill>
              </a:rPr>
              <a:t>e la qualità lo giustificano.</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3" name="Text Placeholder 1">
            <a:extLst>
              <a:ext uri="{FF2B5EF4-FFF2-40B4-BE49-F238E27FC236}">
                <a16:creationId xmlns:a16="http://schemas.microsoft.com/office/drawing/2014/main" id="{16332C33-86A4-2A5B-FA5F-FA0F1746FD4E}"/>
              </a:ext>
            </a:extLst>
          </p:cNvPr>
          <p:cNvSpPr txBox="1">
            <a:spLocks/>
          </p:cNvSpPr>
          <p:nvPr/>
        </p:nvSpPr>
        <p:spPr>
          <a:xfrm>
            <a:off x="6665844" y="2328538"/>
            <a:ext cx="4068418"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Strumenti e consigli: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Chiedi ai tuoi ospiti abituali o ad amici fidati un feedback onesto prima di apportare miglioramenti.</a:t>
            </a:r>
          </a:p>
          <a:p>
            <a:pPr marL="342900" indent="-342900" algn="l">
              <a:lnSpc>
                <a:spcPts val="2340"/>
              </a:lnSpc>
              <a:spcBef>
                <a:spcPts val="0"/>
              </a:spcBef>
              <a:buFont typeface="Arial" panose="020B0604020202020204" pitchFamily="34" charset="0"/>
              <a:buChar char="•"/>
            </a:pPr>
            <a:r>
              <a:rPr lang="en-IE" sz="2200" dirty="0"/>
              <a:t>Non ampliare lo spazio a meno che tu non sia pronto a gestire più lavoro o ad assumere personale.</a:t>
            </a:r>
          </a:p>
          <a:p>
            <a:pPr marL="342900" indent="-342900" algn="l">
              <a:lnSpc>
                <a:spcPts val="2340"/>
              </a:lnSpc>
              <a:spcBef>
                <a:spcPts val="0"/>
              </a:spcBef>
              <a:buFont typeface="Arial" panose="020B0604020202020204" pitchFamily="34" charset="0"/>
              <a:buChar char="•"/>
            </a:pPr>
            <a:r>
              <a:rPr lang="en-IE" sz="2200" dirty="0"/>
              <a:t>•Gli aumenti stagionali o solo nel fine settimana delle tariffe possono aumentare le entrate senza aggiungere lavoro.</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1299624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526D3-A425-AF5D-834F-CA29C26C7046}"/>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90F40505-0933-EE9E-69BF-B2E040D6CC82}"/>
              </a:ext>
            </a:extLst>
          </p:cNvPr>
          <p:cNvPicPr>
            <a:picLocks noChangeAspect="1"/>
          </p:cNvPicPr>
          <p:nvPr/>
        </p:nvPicPr>
        <p:blipFill>
          <a:blip r:embed="rId3">
            <a:biLevel thresh="25000"/>
            <a:alphaModFix amt="35000"/>
            <a:extLst>
              <a:ext uri="{28A0092B-C50C-407E-A947-70E740481C1C}">
                <a14:useLocalDpi xmlns:a14="http://schemas.microsoft.com/office/drawing/2010/main" val="0"/>
              </a:ext>
            </a:extLst>
          </a:blip>
          <a:srcRect l="53155" t="-1" r="5047" b="49903"/>
          <a:stretch/>
        </p:blipFill>
        <p:spPr>
          <a:xfrm>
            <a:off x="-1936892" y="1983160"/>
            <a:ext cx="4246690" cy="3154091"/>
          </a:xfrm>
          <a:prstGeom prst="rect">
            <a:avLst/>
          </a:prstGeom>
        </p:spPr>
      </p:pic>
      <p:pic>
        <p:nvPicPr>
          <p:cNvPr id="13" name="Picture 12">
            <a:extLst>
              <a:ext uri="{FF2B5EF4-FFF2-40B4-BE49-F238E27FC236}">
                <a16:creationId xmlns:a16="http://schemas.microsoft.com/office/drawing/2014/main" id="{789D4426-4152-0AB7-44A6-88E90A9514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18" y="2845778"/>
            <a:ext cx="5840450" cy="3845012"/>
          </a:xfrm>
          <a:prstGeom prst="rect">
            <a:avLst/>
          </a:prstGeom>
          <a:noFill/>
        </p:spPr>
      </p:pic>
      <p:pic>
        <p:nvPicPr>
          <p:cNvPr id="2" name="Picture Placeholder 13">
            <a:extLst>
              <a:ext uri="{FF2B5EF4-FFF2-40B4-BE49-F238E27FC236}">
                <a16:creationId xmlns:a16="http://schemas.microsoft.com/office/drawing/2014/main" id="{F2B17294-7E27-70D5-BFF3-1B7D18EA5174}"/>
              </a:ext>
            </a:extLst>
          </p:cNvPr>
          <p:cNvPicPr>
            <a:picLocks noChangeAspect="1"/>
          </p:cNvPicPr>
          <p:nvPr/>
        </p:nvPicPr>
        <p:blipFill rotWithShape="1">
          <a:blip r:embed="rId5"/>
          <a:srcRect t="4852" b="4852"/>
          <a:stretch/>
        </p:blipFill>
        <p:spPr>
          <a:xfrm>
            <a:off x="856062" y="3194944"/>
            <a:ext cx="4147961" cy="2531897"/>
          </a:xfrm>
          <a:prstGeom prst="rect">
            <a:avLst/>
          </a:prstGeom>
        </p:spPr>
      </p:pic>
      <p:sp>
        <p:nvSpPr>
          <p:cNvPr id="14" name="Text Placeholder 2">
            <a:extLst>
              <a:ext uri="{FF2B5EF4-FFF2-40B4-BE49-F238E27FC236}">
                <a16:creationId xmlns:a16="http://schemas.microsoft.com/office/drawing/2014/main" id="{12F03C18-9981-FFA6-9732-9C78031C29D2}"/>
              </a:ext>
            </a:extLst>
          </p:cNvPr>
          <p:cNvSpPr>
            <a:spLocks noGrp="1"/>
          </p:cNvSpPr>
          <p:nvPr>
            <p:ph type="body" sz="quarter" idx="18"/>
          </p:nvPr>
        </p:nvSpPr>
        <p:spPr>
          <a:xfrm>
            <a:off x="615337" y="1548294"/>
            <a:ext cx="2975564" cy="1049221"/>
          </a:xfrm>
          <a:prstGeom prst="rect">
            <a:avLst/>
          </a:prstGeom>
        </p:spPr>
        <p:txBody>
          <a:bodyPr/>
          <a:lstStyle/>
          <a:p>
            <a:r>
              <a:rPr lang="en-US" dirty="0"/>
              <a:t>H2Hotel (Healdsburg, California)</a:t>
            </a:r>
          </a:p>
          <a:p>
            <a:endParaRPr lang="en-US" dirty="0"/>
          </a:p>
          <a:p>
            <a:endParaRPr lang="en-US" dirty="0"/>
          </a:p>
          <a:p>
            <a:endParaRPr lang="en-US" dirty="0"/>
          </a:p>
        </p:txBody>
      </p:sp>
      <p:sp>
        <p:nvSpPr>
          <p:cNvPr id="15" name="Text Placeholder 3">
            <a:extLst>
              <a:ext uri="{FF2B5EF4-FFF2-40B4-BE49-F238E27FC236}">
                <a16:creationId xmlns:a16="http://schemas.microsoft.com/office/drawing/2014/main" id="{DAC2B955-8ADA-B635-4BFE-6AC4B8ED4C34}"/>
              </a:ext>
            </a:extLst>
          </p:cNvPr>
          <p:cNvSpPr>
            <a:spLocks noGrp="1"/>
          </p:cNvSpPr>
          <p:nvPr>
            <p:ph type="body" sz="quarter" idx="19"/>
          </p:nvPr>
        </p:nvSpPr>
        <p:spPr>
          <a:xfrm>
            <a:off x="632136" y="613375"/>
            <a:ext cx="2958765" cy="385564"/>
          </a:xfrm>
          <a:prstGeom prst="rect">
            <a:avLst/>
          </a:prstGeom>
        </p:spPr>
        <p:txBody>
          <a:bodyPr/>
          <a:lstStyle/>
          <a:p>
            <a:r>
              <a:rPr lang="en-GB" dirty="0"/>
              <a:t>Caso di studio</a:t>
            </a:r>
          </a:p>
        </p:txBody>
      </p:sp>
      <p:sp>
        <p:nvSpPr>
          <p:cNvPr id="16" name="Text Placeholder 4">
            <a:extLst>
              <a:ext uri="{FF2B5EF4-FFF2-40B4-BE49-F238E27FC236}">
                <a16:creationId xmlns:a16="http://schemas.microsoft.com/office/drawing/2014/main" id="{6FE676A0-B9D0-EFC4-F159-F1219A5B8597}"/>
              </a:ext>
            </a:extLst>
          </p:cNvPr>
          <p:cNvSpPr txBox="1">
            <a:spLocks/>
          </p:cNvSpPr>
          <p:nvPr/>
        </p:nvSpPr>
        <p:spPr>
          <a:xfrm>
            <a:off x="5902455" y="2354598"/>
            <a:ext cx="5184078" cy="4050389"/>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459597"/>
              </a:buClr>
            </a:pPr>
            <a:r>
              <a:rPr lang="en-IE" b="1" dirty="0"/>
              <a:t>I miglioramenti incentrati sull'ecologia hanno consentito all'hotel di:</a:t>
            </a:r>
          </a:p>
          <a:p>
            <a:pPr marL="342900" indent="-342900">
              <a:lnSpc>
                <a:spcPts val="2340"/>
              </a:lnSpc>
              <a:buClr>
                <a:srgbClr val="459597"/>
              </a:buClr>
              <a:buFont typeface="Arial" panose="020B0604020202020204" pitchFamily="34" charset="0"/>
              <a:buChar char="•"/>
            </a:pPr>
            <a:r>
              <a:rPr lang="en-IE" dirty="0"/>
              <a:t>Applicare tariffe più elevate grazie alla sua proposta di valore sostenibile</a:t>
            </a:r>
          </a:p>
          <a:p>
            <a:pPr marL="342900" indent="-342900">
              <a:lnSpc>
                <a:spcPts val="2340"/>
              </a:lnSpc>
              <a:buClr>
                <a:srgbClr val="459597"/>
              </a:buClr>
              <a:buFont typeface="Arial" panose="020B0604020202020204" pitchFamily="34" charset="0"/>
              <a:buChar char="•"/>
            </a:pPr>
            <a:r>
              <a:rPr lang="en-IE" dirty="0"/>
              <a:t>Attirare </a:t>
            </a:r>
            <a:r>
              <a:rPr lang="en-IE" dirty="0" err="1"/>
              <a:t>viaggiatori</a:t>
            </a:r>
            <a:r>
              <a:rPr lang="en-IE" dirty="0"/>
              <a:t> attenti all'ambiente e orientati al design</a:t>
            </a:r>
          </a:p>
          <a:p>
            <a:pPr marL="342900" indent="-342900">
              <a:lnSpc>
                <a:spcPts val="2340"/>
              </a:lnSpc>
              <a:buClr>
                <a:srgbClr val="459597"/>
              </a:buClr>
              <a:buFont typeface="Arial" panose="020B0604020202020204" pitchFamily="34" charset="0"/>
              <a:buChar char="•"/>
            </a:pPr>
            <a:r>
              <a:rPr lang="en-IE" dirty="0"/>
              <a:t>Differenziarsi dalle tradizionali strutture ricettive urbane</a:t>
            </a:r>
          </a:p>
          <a:p>
            <a:pPr marL="342900" indent="-342900">
              <a:lnSpc>
                <a:spcPts val="2340"/>
              </a:lnSpc>
              <a:buClr>
                <a:srgbClr val="459597"/>
              </a:buClr>
              <a:buFont typeface="Arial" panose="020B0604020202020204" pitchFamily="34" charset="0"/>
              <a:buChar char="•"/>
            </a:pPr>
            <a:r>
              <a:rPr lang="en-IE" dirty="0"/>
              <a:t>Mantenere bassi i costi operativi grazie a infrastrutture ecologiche</a:t>
            </a:r>
          </a:p>
          <a:p>
            <a:pPr>
              <a:lnSpc>
                <a:spcPts val="2340"/>
              </a:lnSpc>
              <a:buClr>
                <a:srgbClr val="459597"/>
              </a:buClr>
            </a:pPr>
            <a:r>
              <a:rPr lang="en-IE" dirty="0"/>
              <a:t> </a:t>
            </a:r>
          </a:p>
          <a:p>
            <a:pPr>
              <a:lnSpc>
                <a:spcPts val="2340"/>
              </a:lnSpc>
              <a:buClr>
                <a:srgbClr val="EC7C69"/>
              </a:buClr>
            </a:pPr>
            <a:endParaRPr lang="en-IE" dirty="0"/>
          </a:p>
          <a:p>
            <a:pPr>
              <a:lnSpc>
                <a:spcPts val="2340"/>
              </a:lnSpc>
              <a:buClr>
                <a:srgbClr val="EC7C69"/>
              </a:buClr>
            </a:pPr>
            <a:endParaRPr lang="en-IE" dirty="0"/>
          </a:p>
          <a:p>
            <a:pPr>
              <a:lnSpc>
                <a:spcPts val="2340"/>
              </a:lnSpc>
              <a:buClr>
                <a:srgbClr val="EC7C69"/>
              </a:buClr>
            </a:pPr>
            <a:endParaRPr lang="en-IE" i="1" dirty="0"/>
          </a:p>
        </p:txBody>
      </p:sp>
      <p:sp>
        <p:nvSpPr>
          <p:cNvPr id="19" name="Slide Number Placeholder 5">
            <a:extLst>
              <a:ext uri="{FF2B5EF4-FFF2-40B4-BE49-F238E27FC236}">
                <a16:creationId xmlns:a16="http://schemas.microsoft.com/office/drawing/2014/main" id="{DA615FE7-C868-B970-8825-AE5CB06FA4A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42</a:t>
            </a:fld>
            <a:endParaRPr lang="fr-CA" sz="1200" dirty="0"/>
          </a:p>
        </p:txBody>
      </p:sp>
      <p:sp>
        <p:nvSpPr>
          <p:cNvPr id="3" name="Text Placeholder 3">
            <a:extLst>
              <a:ext uri="{FF2B5EF4-FFF2-40B4-BE49-F238E27FC236}">
                <a16:creationId xmlns:a16="http://schemas.microsoft.com/office/drawing/2014/main" id="{F78B4C56-9942-FC8A-44BD-3824F8F3021C}"/>
              </a:ext>
            </a:extLst>
          </p:cNvPr>
          <p:cNvSpPr txBox="1">
            <a:spLocks/>
          </p:cNvSpPr>
          <p:nvPr/>
        </p:nvSpPr>
        <p:spPr>
          <a:xfrm>
            <a:off x="5251636" y="679373"/>
            <a:ext cx="632702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US" dirty="0"/>
              <a:t>H2Hotel: </a:t>
            </a:r>
            <a:r>
              <a:rPr lang="en-US" sz="2800" b="0" dirty="0">
                <a:solidFill>
                  <a:srgbClr val="414141"/>
                </a:solidFill>
              </a:rPr>
              <a:t>mostra come crescere in modo intelligente valorizzando lo spazio esistente anziché espandersi fisicamente. </a:t>
            </a:r>
          </a:p>
          <a:p>
            <a:pPr>
              <a:lnSpc>
                <a:spcPts val="3620"/>
              </a:lnSpc>
            </a:pPr>
            <a:endParaRPr lang="en-US" dirty="0"/>
          </a:p>
        </p:txBody>
      </p:sp>
      <p:cxnSp>
        <p:nvCxnSpPr>
          <p:cNvPr id="4" name="Straight Connector 3">
            <a:extLst>
              <a:ext uri="{FF2B5EF4-FFF2-40B4-BE49-F238E27FC236}">
                <a16:creationId xmlns:a16="http://schemas.microsoft.com/office/drawing/2014/main" id="{24CDEA3C-D12F-58FF-ED6C-00BBE8BA187A}"/>
              </a:ext>
            </a:extLst>
          </p:cNvPr>
          <p:cNvCxnSpPr>
            <a:cxnSpLocks/>
          </p:cNvCxnSpPr>
          <p:nvPr/>
        </p:nvCxnSpPr>
        <p:spPr>
          <a:xfrm>
            <a:off x="5251636" y="2250176"/>
            <a:ext cx="637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A3F80729-598C-175A-BD40-EC381AEB442D}"/>
              </a:ext>
            </a:extLst>
          </p:cNvPr>
          <p:cNvSpPr/>
          <p:nvPr/>
        </p:nvSpPr>
        <p:spPr>
          <a:xfrm>
            <a:off x="4181994" y="4571239"/>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21">
            <a:extLst>
              <a:ext uri="{FF2B5EF4-FFF2-40B4-BE49-F238E27FC236}">
                <a16:creationId xmlns:a16="http://schemas.microsoft.com/office/drawing/2014/main" id="{25499D72-348E-7515-001A-33F09546256E}"/>
              </a:ext>
            </a:extLst>
          </p:cNvPr>
          <p:cNvSpPr/>
          <p:nvPr/>
        </p:nvSpPr>
        <p:spPr>
          <a:xfrm>
            <a:off x="4180110" y="4556692"/>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Clicca per </a:t>
            </a:r>
            <a:r>
              <a:rPr lang="en-IE" sz="2800" b="1" dirty="0">
                <a:solidFill>
                  <a:schemeClr val="bg1"/>
                </a:solidFill>
                <a:hlinkClick r:id="rId6">
                  <a:extLst>
                    <a:ext uri="{A12FA001-AC4F-418D-AE19-62706E023703}">
                      <ahyp:hlinkClr xmlns:ahyp="http://schemas.microsoft.com/office/drawing/2018/hyperlinkcolor" val="tx"/>
                    </a:ext>
                  </a:extLst>
                </a:hlinkClick>
              </a:rPr>
              <a:t>visitare</a:t>
            </a:r>
            <a:endParaRPr lang="en-IE" sz="2800" b="1" dirty="0">
              <a:solidFill>
                <a:schemeClr val="bg1"/>
              </a:solidFill>
            </a:endParaRPr>
          </a:p>
        </p:txBody>
      </p:sp>
      <p:sp>
        <p:nvSpPr>
          <p:cNvPr id="5" name="Text Placeholder 7">
            <a:extLst>
              <a:ext uri="{FF2B5EF4-FFF2-40B4-BE49-F238E27FC236}">
                <a16:creationId xmlns:a16="http://schemas.microsoft.com/office/drawing/2014/main" id="{EAD5B710-0CDD-F15A-1589-2849B7C33835}"/>
              </a:ext>
            </a:extLst>
          </p:cNvPr>
          <p:cNvSpPr txBox="1">
            <a:spLocks/>
          </p:cNvSpPr>
          <p:nvPr/>
        </p:nvSpPr>
        <p:spPr>
          <a:xfrm rot="16200000">
            <a:off x="-844725" y="5176098"/>
            <a:ext cx="2953721"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IE" sz="1200" dirty="0">
                <a:solidFill>
                  <a:schemeClr val="bg1"/>
                </a:solidFill>
              </a:rPr>
              <a:t>Crediti fotografici: </a:t>
            </a:r>
          </a:p>
          <a:p>
            <a:pPr marL="0" indent="0" algn="ctr">
              <a:lnSpc>
                <a:spcPts val="1240"/>
              </a:lnSpc>
              <a:spcBef>
                <a:spcPts val="0"/>
              </a:spcBef>
              <a:buNone/>
            </a:pPr>
            <a:r>
              <a:rPr lang="en-IE" sz="1200" dirty="0">
                <a:solidFill>
                  <a:schemeClr val="bg1"/>
                </a:solidFill>
              </a:rPr>
              <a:t>H2hotel, Healdsburg, California</a:t>
            </a:r>
          </a:p>
        </p:txBody>
      </p:sp>
      <p:sp>
        <p:nvSpPr>
          <p:cNvPr id="6" name="TextBox 5">
            <a:extLst>
              <a:ext uri="{FF2B5EF4-FFF2-40B4-BE49-F238E27FC236}">
                <a16:creationId xmlns:a16="http://schemas.microsoft.com/office/drawing/2014/main" id="{CB77E49E-490B-E2E6-5365-C1396B4AEA83}"/>
              </a:ext>
            </a:extLst>
          </p:cNvPr>
          <p:cNvSpPr txBox="1"/>
          <p:nvPr/>
        </p:nvSpPr>
        <p:spPr>
          <a:xfrm>
            <a:off x="5978576" y="5603714"/>
            <a:ext cx="5418872" cy="625812"/>
          </a:xfrm>
          <a:prstGeom prst="rect">
            <a:avLst/>
          </a:prstGeom>
          <a:noFill/>
        </p:spPr>
        <p:txBody>
          <a:bodyPr wrap="square">
            <a:spAutoFit/>
          </a:bodyPr>
          <a:lstStyle/>
          <a:p>
            <a:r>
              <a:rPr lang="en-IE" b="1" dirty="0">
                <a:solidFill>
                  <a:srgbClr val="414141"/>
                </a:solidFill>
              </a:rPr>
              <a:t>Fonti</a:t>
            </a:r>
            <a:r>
              <a:rPr lang="en-IE" b="1" dirty="0">
                <a:solidFill>
                  <a:srgbClr val="459597"/>
                </a:solidFill>
                <a:cs typeface="Calibri"/>
              </a:rPr>
              <a:t>. </a:t>
            </a:r>
            <a:r>
              <a:rPr lang="en-IE" dirty="0">
                <a:solidFill>
                  <a:srgbClr val="459597"/>
                </a:solidFill>
                <a:hlinkClick r:id="rId6">
                  <a:extLst>
                    <a:ext uri="{A12FA001-AC4F-418D-AE19-62706E023703}">
                      <ahyp:hlinkClr xmlns:ahyp="http://schemas.microsoft.com/office/drawing/2018/hyperlinkcolor" val="tx"/>
                    </a:ext>
                  </a:extLst>
                </a:hlinkClick>
              </a:rPr>
              <a:t>H2HOTEL</a:t>
            </a:r>
            <a:endParaRPr lang="en-IE" dirty="0">
              <a:solidFill>
                <a:srgbClr val="459597"/>
              </a:solidFill>
              <a:ea typeface="Calibri"/>
              <a:cs typeface="Calibri"/>
            </a:endParaRPr>
          </a:p>
          <a:p>
            <a:pPr>
              <a:lnSpc>
                <a:spcPts val="1960"/>
              </a:lnSpc>
            </a:pPr>
            <a:endParaRPr lang="en-IE" dirty="0">
              <a:solidFill>
                <a:srgbClr val="459597"/>
              </a:solidFill>
              <a:hlinkClick r:id="rId7">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58119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573E5-1B27-163C-9C88-ACD260A40883}"/>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7093448E-5DF0-4D44-4FCF-2261F20D6B1C}"/>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Reinvestire nella qualità e nella soddisfazione degli ospiti </a:t>
            </a:r>
          </a:p>
          <a:p>
            <a:pPr>
              <a:lnSpc>
                <a:spcPts val="3720"/>
              </a:lnSpc>
            </a:pPr>
            <a:endParaRPr lang="en-US" dirty="0"/>
          </a:p>
        </p:txBody>
      </p:sp>
      <p:cxnSp>
        <p:nvCxnSpPr>
          <p:cNvPr id="10" name="Straight Connector 9">
            <a:extLst>
              <a:ext uri="{FF2B5EF4-FFF2-40B4-BE49-F238E27FC236}">
                <a16:creationId xmlns:a16="http://schemas.microsoft.com/office/drawing/2014/main" id="{E5DEA692-2C80-F4D7-4C68-1FB944119578}"/>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8ECC7BE9-43AC-958E-1775-B3E720DE2A9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43</a:t>
            </a:fld>
            <a:endParaRPr lang="fr-CA" sz="1200" dirty="0"/>
          </a:p>
        </p:txBody>
      </p:sp>
      <p:sp>
        <p:nvSpPr>
          <p:cNvPr id="4" name="Text Placeholder 5">
            <a:extLst>
              <a:ext uri="{FF2B5EF4-FFF2-40B4-BE49-F238E27FC236}">
                <a16:creationId xmlns:a16="http://schemas.microsoft.com/office/drawing/2014/main" id="{B0FC5840-F395-772D-478F-DB24C526D813}"/>
              </a:ext>
            </a:extLst>
          </p:cNvPr>
          <p:cNvSpPr txBox="1">
            <a:spLocks/>
          </p:cNvSpPr>
          <p:nvPr/>
        </p:nvSpPr>
        <p:spPr>
          <a:xfrm>
            <a:off x="629644" y="1903554"/>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Cosa fare:</a:t>
            </a:r>
          </a:p>
        </p:txBody>
      </p:sp>
      <p:sp>
        <p:nvSpPr>
          <p:cNvPr id="5" name="Text Placeholder 4">
            <a:extLst>
              <a:ext uri="{FF2B5EF4-FFF2-40B4-BE49-F238E27FC236}">
                <a16:creationId xmlns:a16="http://schemas.microsoft.com/office/drawing/2014/main" id="{7E80CBA4-C822-F82F-D139-0B8E7F0F9B6B}"/>
              </a:ext>
            </a:extLst>
          </p:cNvPr>
          <p:cNvSpPr txBox="1">
            <a:spLocks/>
          </p:cNvSpPr>
          <p:nvPr/>
        </p:nvSpPr>
        <p:spPr>
          <a:xfrm>
            <a:off x="629644" y="2572839"/>
            <a:ext cx="494952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Utilizza parte dei tuoi guadagni per mantenere o migliorare la tua struttura: </a:t>
            </a:r>
            <a:r>
              <a:rPr lang="en-GB" sz="2200" dirty="0">
                <a:solidFill>
                  <a:srgbClr val="414141"/>
                </a:solidFill>
              </a:rPr>
              <a:t>coprimaterassi, tende oscuranti, pentole di qualità superiore.</a:t>
            </a:r>
          </a:p>
          <a:p>
            <a:pPr marL="342900" indent="-342900">
              <a:lnSpc>
                <a:spcPts val="2240"/>
              </a:lnSpc>
              <a:buClr>
                <a:srgbClr val="459597"/>
              </a:buClr>
              <a:buFont typeface="Arial" panose="020B0604020202020204" pitchFamily="34" charset="0"/>
              <a:buChar char="•"/>
            </a:pPr>
            <a:r>
              <a:rPr lang="en-GB" sz="2200" dirty="0">
                <a:solidFill>
                  <a:srgbClr val="414141"/>
                </a:solidFill>
              </a:rPr>
              <a:t>Concentrati innanzitutto sulla </a:t>
            </a:r>
            <a:r>
              <a:rPr lang="en-GB" sz="2200" b="1" dirty="0">
                <a:solidFill>
                  <a:srgbClr val="EC7C69"/>
                </a:solidFill>
              </a:rPr>
              <a:t>pulizia,</a:t>
            </a:r>
            <a:r>
              <a:rPr lang="en-GB" sz="2200" dirty="0">
                <a:solidFill>
                  <a:srgbClr val="414141"/>
                </a:solidFill>
              </a:rPr>
              <a:t> sul </a:t>
            </a:r>
            <a:r>
              <a:rPr lang="en-GB" sz="2200" b="1" dirty="0">
                <a:solidFill>
                  <a:srgbClr val="EC7C69"/>
                </a:solidFill>
              </a:rPr>
              <a:t>comfort e </a:t>
            </a:r>
            <a:r>
              <a:rPr lang="en-GB" sz="2200" dirty="0">
                <a:solidFill>
                  <a:srgbClr val="414141"/>
                </a:solidFill>
              </a:rPr>
              <a:t>sulla </a:t>
            </a:r>
            <a:r>
              <a:rPr lang="en-GB" sz="2200" b="1" dirty="0">
                <a:solidFill>
                  <a:srgbClr val="EC7C69"/>
                </a:solidFill>
              </a:rPr>
              <a:t>funzionalità</a:t>
            </a:r>
            <a:r>
              <a:rPr lang="en-GB" sz="2200" dirty="0">
                <a:solidFill>
                  <a:srgbClr val="414141"/>
                </a:solidFill>
              </a:rPr>
              <a:t>, non sull'arredamento.</a:t>
            </a:r>
          </a:p>
          <a:p>
            <a:pPr marL="342900" indent="-342900">
              <a:lnSpc>
                <a:spcPts val="2240"/>
              </a:lnSpc>
              <a:buClr>
                <a:srgbClr val="459597"/>
              </a:buClr>
              <a:buFont typeface="Arial" panose="020B0604020202020204" pitchFamily="34" charset="0"/>
              <a:buChar char="•"/>
            </a:pPr>
            <a:r>
              <a:rPr lang="en-GB" sz="2200" b="1" dirty="0">
                <a:solidFill>
                  <a:srgbClr val="EC7C69"/>
                </a:solidFill>
              </a:rPr>
              <a:t>Investi in dispositivi a risparmio energetico </a:t>
            </a:r>
            <a:r>
              <a:rPr lang="en-GB" sz="2200" dirty="0">
                <a:solidFill>
                  <a:srgbClr val="414141"/>
                </a:solidFill>
              </a:rPr>
              <a:t>(luci a LED, isolamento migliore) per ridurre i costi e attirare ospiti attenti all'ambiente.</a:t>
            </a:r>
          </a:p>
          <a:p>
            <a:pPr marL="342900" indent="-342900">
              <a:lnSpc>
                <a:spcPts val="2240"/>
              </a:lnSpc>
              <a:buClr>
                <a:srgbClr val="459597"/>
              </a:buClr>
              <a:buFont typeface="Arial" panose="020B0604020202020204" pitchFamily="34" charset="0"/>
              <a:buChar char="•"/>
            </a:pPr>
            <a:r>
              <a:rPr lang="en-GB" sz="2200" b="1" dirty="0">
                <a:solidFill>
                  <a:srgbClr val="EC7C69"/>
                </a:solidFill>
              </a:rPr>
              <a:t>Apporta miglioramenti </a:t>
            </a:r>
            <a:r>
              <a:rPr lang="en-GB" sz="2200" dirty="0">
                <a:solidFill>
                  <a:srgbClr val="414141"/>
                </a:solidFill>
              </a:rPr>
              <a:t>in base a ciò che gli ospiti menzionano in modo positivo o negativo.</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092D3F83-0111-1A50-FF21-E1E3340149B5}"/>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6B606988-7C27-9046-96A9-83C94FE07148}"/>
              </a:ext>
            </a:extLst>
          </p:cNvPr>
          <p:cNvSpPr txBox="1">
            <a:spLocks/>
          </p:cNvSpPr>
          <p:nvPr/>
        </p:nvSpPr>
        <p:spPr>
          <a:xfrm>
            <a:off x="6788258" y="2343703"/>
            <a:ext cx="4151523"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Strumenti e consigli: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Metti da parte una piccola somma mensile per miglioramenti o riparazioni.</a:t>
            </a:r>
          </a:p>
          <a:p>
            <a:pPr marL="342900" indent="-342900" algn="l">
              <a:lnSpc>
                <a:spcPts val="2340"/>
              </a:lnSpc>
              <a:spcBef>
                <a:spcPts val="0"/>
              </a:spcBef>
              <a:buFont typeface="Arial" panose="020B0604020202020204" pitchFamily="34" charset="0"/>
              <a:buChar char="•"/>
            </a:pPr>
            <a:r>
              <a:rPr lang="en-IE" sz="2200" dirty="0"/>
              <a:t>Usa le recensioni come fonte di orientamento, non solo come elogio.</a:t>
            </a:r>
          </a:p>
          <a:p>
            <a:pPr marL="342900" indent="-342900" algn="l">
              <a:lnSpc>
                <a:spcPts val="2340"/>
              </a:lnSpc>
              <a:spcBef>
                <a:spcPts val="0"/>
              </a:spcBef>
              <a:buFont typeface="Arial" panose="020B0604020202020204" pitchFamily="34" charset="0"/>
              <a:buChar char="•"/>
            </a:pPr>
            <a:r>
              <a:rPr lang="en-IE" sz="2200" dirty="0"/>
              <a:t>Piccole riparazioni (ad esempio, una nuova tenda da doccia, cuscini migliori) possono fare la differenza.</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30999960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538B5-78C0-DFCE-4B6D-C906C363C4AD}"/>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AFBB7B6F-309C-3384-C616-D54BAECC7233}"/>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Rimanere fedeli ai propri obiettivi e valori </a:t>
            </a:r>
          </a:p>
          <a:p>
            <a:pPr>
              <a:lnSpc>
                <a:spcPts val="3720"/>
              </a:lnSpc>
            </a:pPr>
            <a:endParaRPr lang="en-US" dirty="0"/>
          </a:p>
        </p:txBody>
      </p:sp>
      <p:cxnSp>
        <p:nvCxnSpPr>
          <p:cNvPr id="10" name="Straight Connector 9">
            <a:extLst>
              <a:ext uri="{FF2B5EF4-FFF2-40B4-BE49-F238E27FC236}">
                <a16:creationId xmlns:a16="http://schemas.microsoft.com/office/drawing/2014/main" id="{CE4B2AEE-9E0F-EDF3-2865-D5C7F5114FCC}"/>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88BC75ED-9E52-96D4-414C-C05E9CDAEA7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44</a:t>
            </a:fld>
            <a:endParaRPr lang="fr-CA" sz="1200" dirty="0"/>
          </a:p>
        </p:txBody>
      </p:sp>
      <p:sp>
        <p:nvSpPr>
          <p:cNvPr id="4" name="Text Placeholder 5">
            <a:extLst>
              <a:ext uri="{FF2B5EF4-FFF2-40B4-BE49-F238E27FC236}">
                <a16:creationId xmlns:a16="http://schemas.microsoft.com/office/drawing/2014/main" id="{D992D682-87A4-76F4-C22A-EB9E48754BB0}"/>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Cosa fare:</a:t>
            </a:r>
          </a:p>
        </p:txBody>
      </p:sp>
      <p:sp>
        <p:nvSpPr>
          <p:cNvPr id="5" name="Text Placeholder 4">
            <a:extLst>
              <a:ext uri="{FF2B5EF4-FFF2-40B4-BE49-F238E27FC236}">
                <a16:creationId xmlns:a16="http://schemas.microsoft.com/office/drawing/2014/main" id="{E425C96F-3CD6-E24D-4EF5-6A5350182B69}"/>
              </a:ext>
            </a:extLst>
          </p:cNvPr>
          <p:cNvSpPr txBox="1">
            <a:spLocks/>
          </p:cNvSpPr>
          <p:nvPr/>
        </p:nvSpPr>
        <p:spPr>
          <a:xfrm>
            <a:off x="629644" y="2892627"/>
            <a:ext cx="494952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Definisci il tuo successo personale: </a:t>
            </a:r>
            <a:r>
              <a:rPr lang="en-GB" sz="2200" dirty="0">
                <a:solidFill>
                  <a:srgbClr val="414141"/>
                </a:solidFill>
              </a:rPr>
              <a:t>flessibilità, reddito, impatto sugli ospiti, creatività o comunità.</a:t>
            </a:r>
          </a:p>
          <a:p>
            <a:pPr marL="342900" indent="-342900">
              <a:lnSpc>
                <a:spcPts val="2240"/>
              </a:lnSpc>
              <a:buClr>
                <a:srgbClr val="459597"/>
              </a:buClr>
              <a:buFont typeface="Arial" panose="020B0604020202020204" pitchFamily="34" charset="0"/>
              <a:buChar char="•"/>
            </a:pPr>
            <a:r>
              <a:rPr lang="en-GB" sz="2200" b="1" dirty="0">
                <a:solidFill>
                  <a:srgbClr val="EC7C69"/>
                </a:solidFill>
              </a:rPr>
              <a:t>Usa questa visione per guidare ogni decisione</a:t>
            </a:r>
            <a:r>
              <a:rPr lang="en-GB" sz="2200" dirty="0">
                <a:solidFill>
                  <a:srgbClr val="414141"/>
                </a:solidFill>
              </a:rPr>
              <a:t>: non seguire le tendenze che non corrispondono ai tuoi obiettivi.</a:t>
            </a:r>
          </a:p>
          <a:p>
            <a:pPr marL="342900" indent="-342900">
              <a:lnSpc>
                <a:spcPts val="2240"/>
              </a:lnSpc>
              <a:buClr>
                <a:srgbClr val="459597"/>
              </a:buClr>
              <a:buFont typeface="Arial" panose="020B0604020202020204" pitchFamily="34" charset="0"/>
              <a:buChar char="•"/>
            </a:pPr>
            <a:r>
              <a:rPr lang="en-GB" sz="2200" b="1" dirty="0">
                <a:solidFill>
                  <a:srgbClr val="EC7C69"/>
                </a:solidFill>
              </a:rPr>
              <a:t>Prenditi del tempo per riflettere ogni pochi mesi: </a:t>
            </a:r>
            <a:r>
              <a:rPr lang="en-GB" sz="2200" dirty="0">
                <a:solidFill>
                  <a:srgbClr val="414141"/>
                </a:solidFill>
              </a:rPr>
              <a:t>cosa funziona? Cosa ti stressa?</a:t>
            </a:r>
          </a:p>
          <a:p>
            <a:pPr marL="342900" indent="-342900">
              <a:lnSpc>
                <a:spcPts val="2240"/>
              </a:lnSpc>
              <a:buClr>
                <a:srgbClr val="459597"/>
              </a:buClr>
              <a:buFont typeface="Arial" panose="020B0604020202020204" pitchFamily="34" charset="0"/>
              <a:buChar char="•"/>
            </a:pPr>
            <a:r>
              <a:rPr lang="en-GB" sz="2200" b="1" dirty="0">
                <a:solidFill>
                  <a:srgbClr val="EC7C69"/>
                </a:solidFill>
              </a:rPr>
              <a:t>Se cresci, fallo intenzionalmente</a:t>
            </a:r>
            <a:r>
              <a:rPr lang="en-GB" sz="2200" dirty="0">
                <a:solidFill>
                  <a:srgbClr val="414141"/>
                </a:solidFill>
              </a:rPr>
              <a:t>, non per pressione o confronto.</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8" name="Freeform 7">
            <a:extLst>
              <a:ext uri="{FF2B5EF4-FFF2-40B4-BE49-F238E27FC236}">
                <a16:creationId xmlns:a16="http://schemas.microsoft.com/office/drawing/2014/main" id="{E3F4712C-10CD-C87E-A2E3-AF86A64F55C0}"/>
              </a:ext>
            </a:extLst>
          </p:cNvPr>
          <p:cNvSpPr/>
          <p:nvPr/>
        </p:nvSpPr>
        <p:spPr>
          <a:xfrm rot="10800000">
            <a:off x="6459578" y="1945278"/>
            <a:ext cx="4808883" cy="4912722"/>
          </a:xfrm>
          <a:custGeom>
            <a:avLst/>
            <a:gdLst>
              <a:gd name="connsiteX0" fmla="*/ 4509507 w 4808883"/>
              <a:gd name="connsiteY0" fmla="*/ 4912722 h 4912722"/>
              <a:gd name="connsiteX1" fmla="*/ 4174925 w 4808883"/>
              <a:gd name="connsiteY1" fmla="*/ 4912722 h 4912722"/>
              <a:gd name="connsiteX2" fmla="*/ 4088942 w 4808883"/>
              <a:gd name="connsiteY2" fmla="*/ 4912722 h 4912722"/>
              <a:gd name="connsiteX3" fmla="*/ 3954517 w 4808883"/>
              <a:gd name="connsiteY3" fmla="*/ 4912722 h 4912722"/>
              <a:gd name="connsiteX4" fmla="*/ 3754361 w 4808883"/>
              <a:gd name="connsiteY4" fmla="*/ 4912722 h 4912722"/>
              <a:gd name="connsiteX5" fmla="*/ 3619935 w 4808883"/>
              <a:gd name="connsiteY5" fmla="*/ 4912722 h 4912722"/>
              <a:gd name="connsiteX6" fmla="*/ 3533953 w 4808883"/>
              <a:gd name="connsiteY6" fmla="*/ 4912722 h 4912722"/>
              <a:gd name="connsiteX7" fmla="*/ 3436609 w 4808883"/>
              <a:gd name="connsiteY7" fmla="*/ 4912722 h 4912722"/>
              <a:gd name="connsiteX8" fmla="*/ 3199371 w 4808883"/>
              <a:gd name="connsiteY8" fmla="*/ 4912722 h 4912722"/>
              <a:gd name="connsiteX9" fmla="*/ 3102027 w 4808883"/>
              <a:gd name="connsiteY9" fmla="*/ 4912722 h 4912722"/>
              <a:gd name="connsiteX10" fmla="*/ 3016044 w 4808883"/>
              <a:gd name="connsiteY10" fmla="*/ 4912722 h 4912722"/>
              <a:gd name="connsiteX11" fmla="*/ 2881619 w 4808883"/>
              <a:gd name="connsiteY11" fmla="*/ 4912722 h 4912722"/>
              <a:gd name="connsiteX12" fmla="*/ 2879809 w 4808883"/>
              <a:gd name="connsiteY12" fmla="*/ 4912722 h 4912722"/>
              <a:gd name="connsiteX13" fmla="*/ 2879807 w 4808883"/>
              <a:gd name="connsiteY13" fmla="*/ 4912722 h 4912722"/>
              <a:gd name="connsiteX14" fmla="*/ 2710385 w 4808883"/>
              <a:gd name="connsiteY14" fmla="*/ 4912722 h 4912722"/>
              <a:gd name="connsiteX15" fmla="*/ 2681463 w 4808883"/>
              <a:gd name="connsiteY15" fmla="*/ 4912722 h 4912722"/>
              <a:gd name="connsiteX16" fmla="*/ 2547037 w 4808883"/>
              <a:gd name="connsiteY16" fmla="*/ 4912722 h 4912722"/>
              <a:gd name="connsiteX17" fmla="*/ 2545228 w 4808883"/>
              <a:gd name="connsiteY17" fmla="*/ 4912722 h 4912722"/>
              <a:gd name="connsiteX18" fmla="*/ 2545224 w 4808883"/>
              <a:gd name="connsiteY18" fmla="*/ 4912722 h 4912722"/>
              <a:gd name="connsiteX19" fmla="*/ 2461055 w 4808883"/>
              <a:gd name="connsiteY19" fmla="*/ 4912722 h 4912722"/>
              <a:gd name="connsiteX20" fmla="*/ 2459245 w 4808883"/>
              <a:gd name="connsiteY20" fmla="*/ 4912722 h 4912722"/>
              <a:gd name="connsiteX21" fmla="*/ 2459243 w 4808883"/>
              <a:gd name="connsiteY21" fmla="*/ 4912722 h 4912722"/>
              <a:gd name="connsiteX22" fmla="*/ 2375803 w 4808883"/>
              <a:gd name="connsiteY22" fmla="*/ 4912722 h 4912722"/>
              <a:gd name="connsiteX23" fmla="*/ 2324820 w 4808883"/>
              <a:gd name="connsiteY23" fmla="*/ 4912722 h 4912722"/>
              <a:gd name="connsiteX24" fmla="*/ 2324818 w 4808883"/>
              <a:gd name="connsiteY24" fmla="*/ 4912722 h 4912722"/>
              <a:gd name="connsiteX25" fmla="*/ 2289820 w 4808883"/>
              <a:gd name="connsiteY25" fmla="*/ 4912722 h 4912722"/>
              <a:gd name="connsiteX26" fmla="*/ 2155396 w 4808883"/>
              <a:gd name="connsiteY26" fmla="*/ 4912722 h 4912722"/>
              <a:gd name="connsiteX27" fmla="*/ 2126473 w 4808883"/>
              <a:gd name="connsiteY27" fmla="*/ 4912722 h 4912722"/>
              <a:gd name="connsiteX28" fmla="*/ 2124663 w 4808883"/>
              <a:gd name="connsiteY28" fmla="*/ 4912722 h 4912722"/>
              <a:gd name="connsiteX29" fmla="*/ 2124662 w 4808883"/>
              <a:gd name="connsiteY29" fmla="*/ 4912722 h 4912722"/>
              <a:gd name="connsiteX30" fmla="*/ 1990239 w 4808883"/>
              <a:gd name="connsiteY30" fmla="*/ 4912722 h 4912722"/>
              <a:gd name="connsiteX31" fmla="*/ 1990237 w 4808883"/>
              <a:gd name="connsiteY31" fmla="*/ 4912722 h 4912722"/>
              <a:gd name="connsiteX32" fmla="*/ 1955239 w 4808883"/>
              <a:gd name="connsiteY32" fmla="*/ 4912722 h 4912722"/>
              <a:gd name="connsiteX33" fmla="*/ 1904257 w 4808883"/>
              <a:gd name="connsiteY33" fmla="*/ 4912722 h 4912722"/>
              <a:gd name="connsiteX34" fmla="*/ 1904255 w 4808883"/>
              <a:gd name="connsiteY34" fmla="*/ 4912722 h 4912722"/>
              <a:gd name="connsiteX35" fmla="*/ 1820814 w 4808883"/>
              <a:gd name="connsiteY35" fmla="*/ 4912722 h 4912722"/>
              <a:gd name="connsiteX36" fmla="*/ 1806911 w 4808883"/>
              <a:gd name="connsiteY36" fmla="*/ 4912722 h 4912722"/>
              <a:gd name="connsiteX37" fmla="*/ 1806909 w 4808883"/>
              <a:gd name="connsiteY37" fmla="*/ 4912722 h 4912722"/>
              <a:gd name="connsiteX38" fmla="*/ 1734832 w 4808883"/>
              <a:gd name="connsiteY38" fmla="*/ 4912722 h 4912722"/>
              <a:gd name="connsiteX39" fmla="*/ 1733766 w 4808883"/>
              <a:gd name="connsiteY39" fmla="*/ 4912722 h 4912722"/>
              <a:gd name="connsiteX40" fmla="*/ 1637487 w 4808883"/>
              <a:gd name="connsiteY40" fmla="*/ 4912722 h 4912722"/>
              <a:gd name="connsiteX41" fmla="*/ 1569675 w 4808883"/>
              <a:gd name="connsiteY41" fmla="*/ 4912722 h 4912722"/>
              <a:gd name="connsiteX42" fmla="*/ 1569674 w 4808883"/>
              <a:gd name="connsiteY42" fmla="*/ 4912722 h 4912722"/>
              <a:gd name="connsiteX43" fmla="*/ 1533839 w 4808883"/>
              <a:gd name="connsiteY43" fmla="*/ 4912722 h 4912722"/>
              <a:gd name="connsiteX44" fmla="*/ 1472330 w 4808883"/>
              <a:gd name="connsiteY44" fmla="*/ 4912722 h 4912722"/>
              <a:gd name="connsiteX45" fmla="*/ 1472326 w 4808883"/>
              <a:gd name="connsiteY45" fmla="*/ 4912722 h 4912722"/>
              <a:gd name="connsiteX46" fmla="*/ 1400250 w 4808883"/>
              <a:gd name="connsiteY46" fmla="*/ 4912722 h 4912722"/>
              <a:gd name="connsiteX47" fmla="*/ 1386347 w 4808883"/>
              <a:gd name="connsiteY47" fmla="*/ 4912722 h 4912722"/>
              <a:gd name="connsiteX48" fmla="*/ 1386345 w 4808883"/>
              <a:gd name="connsiteY48" fmla="*/ 4912722 h 4912722"/>
              <a:gd name="connsiteX49" fmla="*/ 1302905 w 4808883"/>
              <a:gd name="connsiteY49" fmla="*/ 4912722 h 4912722"/>
              <a:gd name="connsiteX50" fmla="*/ 1251922 w 4808883"/>
              <a:gd name="connsiteY50" fmla="*/ 4912722 h 4912722"/>
              <a:gd name="connsiteX51" fmla="*/ 1251920 w 4808883"/>
              <a:gd name="connsiteY51" fmla="*/ 4912722 h 4912722"/>
              <a:gd name="connsiteX52" fmla="*/ 1216922 w 4808883"/>
              <a:gd name="connsiteY52" fmla="*/ 4912722 h 4912722"/>
              <a:gd name="connsiteX53" fmla="*/ 1082498 w 4808883"/>
              <a:gd name="connsiteY53" fmla="*/ 4912722 h 4912722"/>
              <a:gd name="connsiteX54" fmla="*/ 1080688 w 4808883"/>
              <a:gd name="connsiteY54" fmla="*/ 4912722 h 4912722"/>
              <a:gd name="connsiteX55" fmla="*/ 1080686 w 4808883"/>
              <a:gd name="connsiteY55" fmla="*/ 4912722 h 4912722"/>
              <a:gd name="connsiteX56" fmla="*/ 1072898 w 4808883"/>
              <a:gd name="connsiteY56" fmla="*/ 4912722 h 4912722"/>
              <a:gd name="connsiteX57" fmla="*/ 1051765 w 4808883"/>
              <a:gd name="connsiteY57" fmla="*/ 4912722 h 4912722"/>
              <a:gd name="connsiteX58" fmla="*/ 1051764 w 4808883"/>
              <a:gd name="connsiteY58" fmla="*/ 4912722 h 4912722"/>
              <a:gd name="connsiteX59" fmla="*/ 917341 w 4808883"/>
              <a:gd name="connsiteY59" fmla="*/ 4912722 h 4912722"/>
              <a:gd name="connsiteX60" fmla="*/ 917339 w 4808883"/>
              <a:gd name="connsiteY60" fmla="*/ 4912722 h 4912722"/>
              <a:gd name="connsiteX61" fmla="*/ 882341 w 4808883"/>
              <a:gd name="connsiteY61" fmla="*/ 4912722 h 4912722"/>
              <a:gd name="connsiteX62" fmla="*/ 831359 w 4808883"/>
              <a:gd name="connsiteY62" fmla="*/ 4912722 h 4912722"/>
              <a:gd name="connsiteX63" fmla="*/ 831357 w 4808883"/>
              <a:gd name="connsiteY63" fmla="*/ 4912722 h 4912722"/>
              <a:gd name="connsiteX64" fmla="*/ 747916 w 4808883"/>
              <a:gd name="connsiteY64" fmla="*/ 4912722 h 4912722"/>
              <a:gd name="connsiteX65" fmla="*/ 661934 w 4808883"/>
              <a:gd name="connsiteY65" fmla="*/ 4912722 h 4912722"/>
              <a:gd name="connsiteX66" fmla="*/ 660868 w 4808883"/>
              <a:gd name="connsiteY66" fmla="*/ 4912722 h 4912722"/>
              <a:gd name="connsiteX67" fmla="*/ 496777 w 4808883"/>
              <a:gd name="connsiteY67" fmla="*/ 4912722 h 4912722"/>
              <a:gd name="connsiteX68" fmla="*/ 496776 w 4808883"/>
              <a:gd name="connsiteY68" fmla="*/ 4912722 h 4912722"/>
              <a:gd name="connsiteX69" fmla="*/ 460941 w 4808883"/>
              <a:gd name="connsiteY69" fmla="*/ 4912722 h 4912722"/>
              <a:gd name="connsiteX70" fmla="*/ 327352 w 4808883"/>
              <a:gd name="connsiteY70" fmla="*/ 4912722 h 4912722"/>
              <a:gd name="connsiteX71" fmla="*/ 7790 w 4808883"/>
              <a:gd name="connsiteY71" fmla="*/ 4912722 h 4912722"/>
              <a:gd name="connsiteX72" fmla="*/ 7788 w 4808883"/>
              <a:gd name="connsiteY72" fmla="*/ 4912722 h 4912722"/>
              <a:gd name="connsiteX73" fmla="*/ 0 w 4808883"/>
              <a:gd name="connsiteY73" fmla="*/ 4912722 h 4912722"/>
              <a:gd name="connsiteX74" fmla="*/ 0 w 4808883"/>
              <a:gd name="connsiteY74" fmla="*/ 4547896 h 4912722"/>
              <a:gd name="connsiteX75" fmla="*/ 0 w 4808883"/>
              <a:gd name="connsiteY75" fmla="*/ 4473362 h 4912722"/>
              <a:gd name="connsiteX76" fmla="*/ 0 w 4808883"/>
              <a:gd name="connsiteY76" fmla="*/ 4058780 h 4912722"/>
              <a:gd name="connsiteX77" fmla="*/ 0 w 4808883"/>
              <a:gd name="connsiteY77" fmla="*/ 3983384 h 4912722"/>
              <a:gd name="connsiteX78" fmla="*/ 0 w 4808883"/>
              <a:gd name="connsiteY78" fmla="*/ 3965373 h 4912722"/>
              <a:gd name="connsiteX79" fmla="*/ 0 w 4808883"/>
              <a:gd name="connsiteY79" fmla="*/ 3693954 h 4912722"/>
              <a:gd name="connsiteX80" fmla="*/ 0 w 4808883"/>
              <a:gd name="connsiteY80" fmla="*/ 3619420 h 4912722"/>
              <a:gd name="connsiteX81" fmla="*/ 0 w 4808883"/>
              <a:gd name="connsiteY81" fmla="*/ 3600547 h 4912722"/>
              <a:gd name="connsiteX82" fmla="*/ 0 w 4808883"/>
              <a:gd name="connsiteY82" fmla="*/ 3526013 h 4912722"/>
              <a:gd name="connsiteX83" fmla="*/ 0 w 4808883"/>
              <a:gd name="connsiteY83" fmla="*/ 3129442 h 4912722"/>
              <a:gd name="connsiteX84" fmla="*/ 0 w 4808883"/>
              <a:gd name="connsiteY84" fmla="*/ 3111431 h 4912722"/>
              <a:gd name="connsiteX85" fmla="*/ 0 w 4808883"/>
              <a:gd name="connsiteY85" fmla="*/ 3036035 h 4912722"/>
              <a:gd name="connsiteX86" fmla="*/ 0 w 4808883"/>
              <a:gd name="connsiteY86" fmla="*/ 2746605 h 4912722"/>
              <a:gd name="connsiteX87" fmla="*/ 0 w 4808883"/>
              <a:gd name="connsiteY87" fmla="*/ 2672071 h 4912722"/>
              <a:gd name="connsiteX88" fmla="*/ 0 w 4808883"/>
              <a:gd name="connsiteY88" fmla="*/ 2182093 h 4912722"/>
              <a:gd name="connsiteX89" fmla="*/ 0 w 4808883"/>
              <a:gd name="connsiteY89" fmla="*/ 2057198 h 4912722"/>
              <a:gd name="connsiteX90" fmla="*/ 0 w 4808883"/>
              <a:gd name="connsiteY90" fmla="*/ 1801291 h 4912722"/>
              <a:gd name="connsiteX91" fmla="*/ 0 w 4808883"/>
              <a:gd name="connsiteY91" fmla="*/ 1203256 h 4912722"/>
              <a:gd name="connsiteX92" fmla="*/ 0 w 4808883"/>
              <a:gd name="connsiteY92" fmla="*/ 1109849 h 4912722"/>
              <a:gd name="connsiteX93" fmla="*/ 0 w 4808883"/>
              <a:gd name="connsiteY93" fmla="*/ 947349 h 4912722"/>
              <a:gd name="connsiteX94" fmla="*/ 0 w 4808883"/>
              <a:gd name="connsiteY94" fmla="*/ 853942 h 4912722"/>
              <a:gd name="connsiteX95" fmla="*/ 0 w 4808883"/>
              <a:gd name="connsiteY95" fmla="*/ 255907 h 4912722"/>
              <a:gd name="connsiteX96" fmla="*/ 0 w 4808883"/>
              <a:gd name="connsiteY96" fmla="*/ 0 h 4912722"/>
              <a:gd name="connsiteX97" fmla="*/ 307164 w 4808883"/>
              <a:gd name="connsiteY97" fmla="*/ 0 h 4912722"/>
              <a:gd name="connsiteX98" fmla="*/ 307164 w 4808883"/>
              <a:gd name="connsiteY98" fmla="*/ 1 h 4912722"/>
              <a:gd name="connsiteX99" fmla="*/ 460942 w 4808883"/>
              <a:gd name="connsiteY99" fmla="*/ 1 h 4912722"/>
              <a:gd name="connsiteX100" fmla="*/ 460942 w 4808883"/>
              <a:gd name="connsiteY100" fmla="*/ 0 h 4912722"/>
              <a:gd name="connsiteX101" fmla="*/ 660868 w 4808883"/>
              <a:gd name="connsiteY101" fmla="*/ 0 h 4912722"/>
              <a:gd name="connsiteX102" fmla="*/ 796151 w 4808883"/>
              <a:gd name="connsiteY102" fmla="*/ 0 h 4912722"/>
              <a:gd name="connsiteX103" fmla="*/ 1072898 w 4808883"/>
              <a:gd name="connsiteY103" fmla="*/ 0 h 4912722"/>
              <a:gd name="connsiteX104" fmla="*/ 1130732 w 4808883"/>
              <a:gd name="connsiteY104" fmla="*/ 0 h 4912722"/>
              <a:gd name="connsiteX105" fmla="*/ 1216715 w 4808883"/>
              <a:gd name="connsiteY105" fmla="*/ 0 h 4912722"/>
              <a:gd name="connsiteX106" fmla="*/ 1351139 w 4808883"/>
              <a:gd name="connsiteY106" fmla="*/ 0 h 4912722"/>
              <a:gd name="connsiteX107" fmla="*/ 1380062 w 4808883"/>
              <a:gd name="connsiteY107" fmla="*/ 0 h 4912722"/>
              <a:gd name="connsiteX108" fmla="*/ 1533840 w 4808883"/>
              <a:gd name="connsiteY108" fmla="*/ 0 h 4912722"/>
              <a:gd name="connsiteX109" fmla="*/ 1551296 w 4808883"/>
              <a:gd name="connsiteY109" fmla="*/ 0 h 4912722"/>
              <a:gd name="connsiteX110" fmla="*/ 1685722 w 4808883"/>
              <a:gd name="connsiteY110" fmla="*/ 0 h 4912722"/>
              <a:gd name="connsiteX111" fmla="*/ 1733766 w 4808883"/>
              <a:gd name="connsiteY111" fmla="*/ 0 h 4912722"/>
              <a:gd name="connsiteX112" fmla="*/ 1771703 w 4808883"/>
              <a:gd name="connsiteY112" fmla="*/ 0 h 4912722"/>
              <a:gd name="connsiteX113" fmla="*/ 1869049 w 4808883"/>
              <a:gd name="connsiteY113" fmla="*/ 0 h 4912722"/>
              <a:gd name="connsiteX114" fmla="*/ 2106285 w 4808883"/>
              <a:gd name="connsiteY114" fmla="*/ 0 h 4912722"/>
              <a:gd name="connsiteX115" fmla="*/ 2203630 w 4808883"/>
              <a:gd name="connsiteY115" fmla="*/ 0 h 4912722"/>
              <a:gd name="connsiteX116" fmla="*/ 2289613 w 4808883"/>
              <a:gd name="connsiteY116" fmla="*/ 0 h 4912722"/>
              <a:gd name="connsiteX117" fmla="*/ 2424037 w 4808883"/>
              <a:gd name="connsiteY117" fmla="*/ 0 h 4912722"/>
              <a:gd name="connsiteX118" fmla="*/ 2624194 w 4808883"/>
              <a:gd name="connsiteY118" fmla="*/ 0 h 4912722"/>
              <a:gd name="connsiteX119" fmla="*/ 2758620 w 4808883"/>
              <a:gd name="connsiteY119" fmla="*/ 0 h 4912722"/>
              <a:gd name="connsiteX120" fmla="*/ 2844601 w 4808883"/>
              <a:gd name="connsiteY120" fmla="*/ 0 h 4912722"/>
              <a:gd name="connsiteX121" fmla="*/ 3179183 w 4808883"/>
              <a:gd name="connsiteY121" fmla="*/ 0 h 4912722"/>
              <a:gd name="connsiteX122" fmla="*/ 3179183 w 4808883"/>
              <a:gd name="connsiteY122" fmla="*/ 1 h 4912722"/>
              <a:gd name="connsiteX123" fmla="*/ 3180996 w 4808883"/>
              <a:gd name="connsiteY123" fmla="*/ 1 h 4912722"/>
              <a:gd name="connsiteX124" fmla="*/ 3315422 w 4808883"/>
              <a:gd name="connsiteY124" fmla="*/ 1 h 4912722"/>
              <a:gd name="connsiteX125" fmla="*/ 3401403 w 4808883"/>
              <a:gd name="connsiteY125" fmla="*/ 1 h 4912722"/>
              <a:gd name="connsiteX126" fmla="*/ 3498748 w 4808883"/>
              <a:gd name="connsiteY126" fmla="*/ 1 h 4912722"/>
              <a:gd name="connsiteX127" fmla="*/ 3735985 w 4808883"/>
              <a:gd name="connsiteY127" fmla="*/ 1 h 4912722"/>
              <a:gd name="connsiteX128" fmla="*/ 3833331 w 4808883"/>
              <a:gd name="connsiteY128" fmla="*/ 1 h 4912722"/>
              <a:gd name="connsiteX129" fmla="*/ 3919312 w 4808883"/>
              <a:gd name="connsiteY129" fmla="*/ 1 h 4912722"/>
              <a:gd name="connsiteX130" fmla="*/ 4053738 w 4808883"/>
              <a:gd name="connsiteY130" fmla="*/ 1 h 4912722"/>
              <a:gd name="connsiteX131" fmla="*/ 4253894 w 4808883"/>
              <a:gd name="connsiteY131" fmla="*/ 1 h 4912722"/>
              <a:gd name="connsiteX132" fmla="*/ 4388320 w 4808883"/>
              <a:gd name="connsiteY132" fmla="*/ 1 h 4912722"/>
              <a:gd name="connsiteX133" fmla="*/ 4474301 w 4808883"/>
              <a:gd name="connsiteY133" fmla="*/ 1 h 4912722"/>
              <a:gd name="connsiteX134" fmla="*/ 4808883 w 4808883"/>
              <a:gd name="connsiteY134" fmla="*/ 1 h 4912722"/>
              <a:gd name="connsiteX135" fmla="*/ 4808883 w 4808883"/>
              <a:gd name="connsiteY135" fmla="*/ 346419 h 4912722"/>
              <a:gd name="connsiteX136" fmla="*/ 4808883 w 4808883"/>
              <a:gd name="connsiteY136" fmla="*/ 399114 h 4912722"/>
              <a:gd name="connsiteX137" fmla="*/ 4808883 w 4808883"/>
              <a:gd name="connsiteY137" fmla="*/ 745531 h 4912722"/>
              <a:gd name="connsiteX138" fmla="*/ 4808883 w 4808883"/>
              <a:gd name="connsiteY138" fmla="*/ 853943 h 4912722"/>
              <a:gd name="connsiteX139" fmla="*/ 4808883 w 4808883"/>
              <a:gd name="connsiteY139" fmla="*/ 947350 h 4912722"/>
              <a:gd name="connsiteX140" fmla="*/ 4808883 w 4808883"/>
              <a:gd name="connsiteY140" fmla="*/ 1200361 h 4912722"/>
              <a:gd name="connsiteX141" fmla="*/ 4808883 w 4808883"/>
              <a:gd name="connsiteY141" fmla="*/ 1253055 h 4912722"/>
              <a:gd name="connsiteX142" fmla="*/ 4808883 w 4808883"/>
              <a:gd name="connsiteY142" fmla="*/ 1293768 h 4912722"/>
              <a:gd name="connsiteX143" fmla="*/ 4808883 w 4808883"/>
              <a:gd name="connsiteY143" fmla="*/ 1346463 h 4912722"/>
              <a:gd name="connsiteX144" fmla="*/ 4808883 w 4808883"/>
              <a:gd name="connsiteY144" fmla="*/ 1599473 h 4912722"/>
              <a:gd name="connsiteX145" fmla="*/ 4808883 w 4808883"/>
              <a:gd name="connsiteY145" fmla="*/ 1692880 h 4912722"/>
              <a:gd name="connsiteX146" fmla="*/ 4808883 w 4808883"/>
              <a:gd name="connsiteY146" fmla="*/ 1801292 h 4912722"/>
              <a:gd name="connsiteX147" fmla="*/ 4808883 w 4808883"/>
              <a:gd name="connsiteY147" fmla="*/ 2107356 h 4912722"/>
              <a:gd name="connsiteX148" fmla="*/ 4808883 w 4808883"/>
              <a:gd name="connsiteY148" fmla="*/ 2147710 h 4912722"/>
              <a:gd name="connsiteX149" fmla="*/ 4808883 w 4808883"/>
              <a:gd name="connsiteY149" fmla="*/ 2200404 h 4912722"/>
              <a:gd name="connsiteX150" fmla="*/ 4808883 w 4808883"/>
              <a:gd name="connsiteY150" fmla="*/ 2453774 h 4912722"/>
              <a:gd name="connsiteX151" fmla="*/ 4808883 w 4808883"/>
              <a:gd name="connsiteY151" fmla="*/ 2506469 h 4912722"/>
              <a:gd name="connsiteX152" fmla="*/ 4808883 w 4808883"/>
              <a:gd name="connsiteY152" fmla="*/ 2546822 h 4912722"/>
              <a:gd name="connsiteX153" fmla="*/ 4808883 w 4808883"/>
              <a:gd name="connsiteY153" fmla="*/ 2852887 h 4912722"/>
              <a:gd name="connsiteX154" fmla="*/ 4808883 w 4808883"/>
              <a:gd name="connsiteY154" fmla="*/ 2961297 h 4912722"/>
              <a:gd name="connsiteX155" fmla="*/ 4808883 w 4808883"/>
              <a:gd name="connsiteY155" fmla="*/ 3054705 h 4912722"/>
              <a:gd name="connsiteX156" fmla="*/ 4808883 w 4808883"/>
              <a:gd name="connsiteY156" fmla="*/ 3307715 h 4912722"/>
              <a:gd name="connsiteX157" fmla="*/ 4808883 w 4808883"/>
              <a:gd name="connsiteY157" fmla="*/ 3360411 h 4912722"/>
              <a:gd name="connsiteX158" fmla="*/ 4808883 w 4808883"/>
              <a:gd name="connsiteY158" fmla="*/ 3401123 h 4912722"/>
              <a:gd name="connsiteX159" fmla="*/ 4808883 w 4808883"/>
              <a:gd name="connsiteY159" fmla="*/ 3453818 h 4912722"/>
              <a:gd name="connsiteX160" fmla="*/ 4808883 w 4808883"/>
              <a:gd name="connsiteY160" fmla="*/ 3706829 h 4912722"/>
              <a:gd name="connsiteX161" fmla="*/ 4808883 w 4808883"/>
              <a:gd name="connsiteY161" fmla="*/ 3800236 h 4912722"/>
              <a:gd name="connsiteX162" fmla="*/ 4808883 w 4808883"/>
              <a:gd name="connsiteY162" fmla="*/ 3908646 h 4912722"/>
              <a:gd name="connsiteX163" fmla="*/ 4808883 w 4808883"/>
              <a:gd name="connsiteY163" fmla="*/ 4255064 h 4912722"/>
              <a:gd name="connsiteX164" fmla="*/ 4808883 w 4808883"/>
              <a:gd name="connsiteY164" fmla="*/ 4307760 h 4912722"/>
              <a:gd name="connsiteX165" fmla="*/ 4808883 w 4808883"/>
              <a:gd name="connsiteY165" fmla="*/ 4654178 h 4912722"/>
              <a:gd name="connsiteX166" fmla="*/ 4509507 w 4808883"/>
              <a:gd name="connsiteY166"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4808883" h="4912722">
                <a:moveTo>
                  <a:pt x="4509507" y="4912722"/>
                </a:moveTo>
                <a:lnTo>
                  <a:pt x="4174925" y="4912722"/>
                </a:lnTo>
                <a:lnTo>
                  <a:pt x="4088942" y="4912722"/>
                </a:lnTo>
                <a:lnTo>
                  <a:pt x="3954517" y="4912722"/>
                </a:lnTo>
                <a:lnTo>
                  <a:pt x="3754361" y="4912722"/>
                </a:lnTo>
                <a:lnTo>
                  <a:pt x="3619935" y="4912722"/>
                </a:lnTo>
                <a:lnTo>
                  <a:pt x="3533953" y="4912722"/>
                </a:lnTo>
                <a:lnTo>
                  <a:pt x="3436609" y="4912722"/>
                </a:lnTo>
                <a:lnTo>
                  <a:pt x="3199371" y="4912722"/>
                </a:lnTo>
                <a:lnTo>
                  <a:pt x="3102027" y="4912722"/>
                </a:lnTo>
                <a:lnTo>
                  <a:pt x="3016044" y="4912722"/>
                </a:lnTo>
                <a:lnTo>
                  <a:pt x="2881619" y="4912722"/>
                </a:lnTo>
                <a:lnTo>
                  <a:pt x="2879809" y="4912722"/>
                </a:lnTo>
                <a:lnTo>
                  <a:pt x="2879807" y="4912722"/>
                </a:lnTo>
                <a:lnTo>
                  <a:pt x="2710385" y="4912722"/>
                </a:lnTo>
                <a:lnTo>
                  <a:pt x="2681463" y="4912722"/>
                </a:lnTo>
                <a:lnTo>
                  <a:pt x="2547037" y="4912722"/>
                </a:lnTo>
                <a:lnTo>
                  <a:pt x="2545228" y="4912722"/>
                </a:lnTo>
                <a:lnTo>
                  <a:pt x="2545224" y="4912722"/>
                </a:lnTo>
                <a:lnTo>
                  <a:pt x="2461055" y="4912722"/>
                </a:lnTo>
                <a:lnTo>
                  <a:pt x="2459245" y="4912722"/>
                </a:lnTo>
                <a:lnTo>
                  <a:pt x="2459243" y="4912722"/>
                </a:lnTo>
                <a:lnTo>
                  <a:pt x="2375803" y="4912722"/>
                </a:lnTo>
                <a:lnTo>
                  <a:pt x="2324820" y="4912722"/>
                </a:lnTo>
                <a:lnTo>
                  <a:pt x="2324818" y="4912722"/>
                </a:lnTo>
                <a:lnTo>
                  <a:pt x="2289820" y="4912722"/>
                </a:lnTo>
                <a:lnTo>
                  <a:pt x="2155396" y="4912722"/>
                </a:lnTo>
                <a:lnTo>
                  <a:pt x="2126473" y="4912722"/>
                </a:lnTo>
                <a:lnTo>
                  <a:pt x="2124663" y="4912722"/>
                </a:lnTo>
                <a:lnTo>
                  <a:pt x="2124662" y="4912722"/>
                </a:lnTo>
                <a:lnTo>
                  <a:pt x="1990239" y="4912722"/>
                </a:lnTo>
                <a:lnTo>
                  <a:pt x="1990237" y="4912722"/>
                </a:lnTo>
                <a:lnTo>
                  <a:pt x="1955239" y="4912722"/>
                </a:lnTo>
                <a:lnTo>
                  <a:pt x="1904257" y="4912722"/>
                </a:lnTo>
                <a:lnTo>
                  <a:pt x="1904255" y="4912722"/>
                </a:lnTo>
                <a:lnTo>
                  <a:pt x="1820814" y="4912722"/>
                </a:lnTo>
                <a:lnTo>
                  <a:pt x="1806911" y="4912722"/>
                </a:lnTo>
                <a:lnTo>
                  <a:pt x="1806909" y="4912722"/>
                </a:lnTo>
                <a:lnTo>
                  <a:pt x="1734832" y="4912722"/>
                </a:lnTo>
                <a:lnTo>
                  <a:pt x="1733766" y="4912722"/>
                </a:lnTo>
                <a:lnTo>
                  <a:pt x="1637487" y="4912722"/>
                </a:lnTo>
                <a:lnTo>
                  <a:pt x="1569675" y="4912722"/>
                </a:lnTo>
                <a:lnTo>
                  <a:pt x="1569674" y="4912722"/>
                </a:lnTo>
                <a:lnTo>
                  <a:pt x="1533839" y="4912722"/>
                </a:lnTo>
                <a:lnTo>
                  <a:pt x="1472330" y="4912722"/>
                </a:lnTo>
                <a:lnTo>
                  <a:pt x="1472326" y="4912722"/>
                </a:lnTo>
                <a:lnTo>
                  <a:pt x="1400250" y="4912722"/>
                </a:lnTo>
                <a:lnTo>
                  <a:pt x="1386347" y="4912722"/>
                </a:lnTo>
                <a:lnTo>
                  <a:pt x="1386345" y="4912722"/>
                </a:lnTo>
                <a:lnTo>
                  <a:pt x="1302905" y="4912722"/>
                </a:lnTo>
                <a:lnTo>
                  <a:pt x="1251922" y="4912722"/>
                </a:lnTo>
                <a:lnTo>
                  <a:pt x="1251920" y="4912722"/>
                </a:lnTo>
                <a:lnTo>
                  <a:pt x="1216922" y="4912722"/>
                </a:lnTo>
                <a:lnTo>
                  <a:pt x="1082498" y="4912722"/>
                </a:lnTo>
                <a:lnTo>
                  <a:pt x="1080688" y="4912722"/>
                </a:lnTo>
                <a:lnTo>
                  <a:pt x="1080686" y="4912722"/>
                </a:lnTo>
                <a:lnTo>
                  <a:pt x="10728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072898" y="0"/>
                </a:lnTo>
                <a:lnTo>
                  <a:pt x="1130732" y="0"/>
                </a:lnTo>
                <a:lnTo>
                  <a:pt x="1216715" y="0"/>
                </a:lnTo>
                <a:lnTo>
                  <a:pt x="1351139" y="0"/>
                </a:lnTo>
                <a:lnTo>
                  <a:pt x="1380062" y="0"/>
                </a:lnTo>
                <a:lnTo>
                  <a:pt x="1533840" y="0"/>
                </a:lnTo>
                <a:lnTo>
                  <a:pt x="1551296" y="0"/>
                </a:lnTo>
                <a:lnTo>
                  <a:pt x="1685722" y="0"/>
                </a:lnTo>
                <a:lnTo>
                  <a:pt x="1733766" y="0"/>
                </a:lnTo>
                <a:lnTo>
                  <a:pt x="1771703" y="0"/>
                </a:lnTo>
                <a:lnTo>
                  <a:pt x="1869049" y="0"/>
                </a:lnTo>
                <a:lnTo>
                  <a:pt x="2106285" y="0"/>
                </a:lnTo>
                <a:lnTo>
                  <a:pt x="2203630" y="0"/>
                </a:lnTo>
                <a:lnTo>
                  <a:pt x="2289613" y="0"/>
                </a:lnTo>
                <a:lnTo>
                  <a:pt x="2424037" y="0"/>
                </a:lnTo>
                <a:lnTo>
                  <a:pt x="2624194" y="0"/>
                </a:lnTo>
                <a:lnTo>
                  <a:pt x="2758620" y="0"/>
                </a:lnTo>
                <a:lnTo>
                  <a:pt x="2844601" y="0"/>
                </a:lnTo>
                <a:lnTo>
                  <a:pt x="3179183" y="0"/>
                </a:lnTo>
                <a:lnTo>
                  <a:pt x="3179183" y="1"/>
                </a:lnTo>
                <a:lnTo>
                  <a:pt x="3180996" y="1"/>
                </a:lnTo>
                <a:lnTo>
                  <a:pt x="3315422" y="1"/>
                </a:lnTo>
                <a:lnTo>
                  <a:pt x="3401403" y="1"/>
                </a:lnTo>
                <a:lnTo>
                  <a:pt x="3498748" y="1"/>
                </a:lnTo>
                <a:lnTo>
                  <a:pt x="3735985" y="1"/>
                </a:lnTo>
                <a:lnTo>
                  <a:pt x="3833331" y="1"/>
                </a:lnTo>
                <a:lnTo>
                  <a:pt x="3919312" y="1"/>
                </a:lnTo>
                <a:lnTo>
                  <a:pt x="4053738" y="1"/>
                </a:lnTo>
                <a:lnTo>
                  <a:pt x="4253894" y="1"/>
                </a:lnTo>
                <a:lnTo>
                  <a:pt x="4388320" y="1"/>
                </a:lnTo>
                <a:lnTo>
                  <a:pt x="4474301" y="1"/>
                </a:lnTo>
                <a:lnTo>
                  <a:pt x="4808883" y="1"/>
                </a:lnTo>
                <a:lnTo>
                  <a:pt x="4808883" y="346419"/>
                </a:lnTo>
                <a:lnTo>
                  <a:pt x="4808883" y="399114"/>
                </a:lnTo>
                <a:lnTo>
                  <a:pt x="4808883" y="745531"/>
                </a:lnTo>
                <a:lnTo>
                  <a:pt x="4808883" y="853943"/>
                </a:lnTo>
                <a:lnTo>
                  <a:pt x="4808883" y="947350"/>
                </a:lnTo>
                <a:lnTo>
                  <a:pt x="4808883" y="1200361"/>
                </a:lnTo>
                <a:lnTo>
                  <a:pt x="4808883" y="1253055"/>
                </a:lnTo>
                <a:lnTo>
                  <a:pt x="4808883" y="1293768"/>
                </a:lnTo>
                <a:lnTo>
                  <a:pt x="4808883" y="1346463"/>
                </a:lnTo>
                <a:lnTo>
                  <a:pt x="4808883" y="1599473"/>
                </a:lnTo>
                <a:lnTo>
                  <a:pt x="4808883" y="1692880"/>
                </a:lnTo>
                <a:lnTo>
                  <a:pt x="4808883" y="1801292"/>
                </a:lnTo>
                <a:lnTo>
                  <a:pt x="4808883" y="2107356"/>
                </a:lnTo>
                <a:lnTo>
                  <a:pt x="4808883" y="2147710"/>
                </a:lnTo>
                <a:lnTo>
                  <a:pt x="4808883" y="2200404"/>
                </a:lnTo>
                <a:lnTo>
                  <a:pt x="4808883" y="2453774"/>
                </a:lnTo>
                <a:lnTo>
                  <a:pt x="4808883" y="2506469"/>
                </a:lnTo>
                <a:lnTo>
                  <a:pt x="4808883" y="2546822"/>
                </a:lnTo>
                <a:lnTo>
                  <a:pt x="4808883" y="2852887"/>
                </a:lnTo>
                <a:lnTo>
                  <a:pt x="4808883" y="2961297"/>
                </a:lnTo>
                <a:lnTo>
                  <a:pt x="4808883" y="3054705"/>
                </a:lnTo>
                <a:lnTo>
                  <a:pt x="4808883" y="3307715"/>
                </a:lnTo>
                <a:lnTo>
                  <a:pt x="4808883" y="3360411"/>
                </a:lnTo>
                <a:lnTo>
                  <a:pt x="4808883" y="3401123"/>
                </a:lnTo>
                <a:lnTo>
                  <a:pt x="4808883" y="3453818"/>
                </a:lnTo>
                <a:lnTo>
                  <a:pt x="4808883" y="3706829"/>
                </a:lnTo>
                <a:lnTo>
                  <a:pt x="4808883" y="3800236"/>
                </a:lnTo>
                <a:lnTo>
                  <a:pt x="4808883" y="3908646"/>
                </a:lnTo>
                <a:lnTo>
                  <a:pt x="4808883" y="4255064"/>
                </a:lnTo>
                <a:lnTo>
                  <a:pt x="4808883" y="4307760"/>
                </a:lnTo>
                <a:lnTo>
                  <a:pt x="4808883" y="4654178"/>
                </a:lnTo>
                <a:cubicBezTo>
                  <a:pt x="4808883" y="4796587"/>
                  <a:pt x="4675389" y="4912722"/>
                  <a:pt x="4509507"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5E03FC6E-BDA4-E4BF-E737-7EB9D964A666}"/>
              </a:ext>
            </a:extLst>
          </p:cNvPr>
          <p:cNvSpPr txBox="1">
            <a:spLocks/>
          </p:cNvSpPr>
          <p:nvPr/>
        </p:nvSpPr>
        <p:spPr>
          <a:xfrm>
            <a:off x="6788258" y="2343703"/>
            <a:ext cx="4151523"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Strumenti e consigli: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Crea una breve "missione di ospitalità" per te stesso per rimanere concentrato.</a:t>
            </a:r>
          </a:p>
          <a:p>
            <a:pPr marL="342900" indent="-342900" algn="l">
              <a:lnSpc>
                <a:spcPts val="2340"/>
              </a:lnSpc>
              <a:spcBef>
                <a:spcPts val="0"/>
              </a:spcBef>
              <a:buFont typeface="Arial" panose="020B0604020202020204" pitchFamily="34" charset="0"/>
              <a:buChar char="•"/>
            </a:pPr>
            <a:r>
              <a:rPr lang="en-IE" sz="2200" dirty="0"/>
              <a:t>Tieni traccia di ciò che ti dà energia o ti logora nell'hosting.</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605711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3680E-FD63-2FAC-2FBE-765583D279DC}"/>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7C86D643-344F-6449-45B2-2C2CB02B8035}"/>
              </a:ext>
            </a:extLst>
          </p:cNvPr>
          <p:cNvSpPr txBox="1">
            <a:spLocks/>
          </p:cNvSpPr>
          <p:nvPr/>
        </p:nvSpPr>
        <p:spPr>
          <a:xfrm>
            <a:off x="609623" y="493193"/>
            <a:ext cx="617863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Esempi di buone pratiche tratti dal compendio Epic Stays</a:t>
            </a:r>
          </a:p>
          <a:p>
            <a:pPr>
              <a:lnSpc>
                <a:spcPts val="3720"/>
              </a:lnSpc>
            </a:pPr>
            <a:endParaRPr lang="en-US" dirty="0"/>
          </a:p>
        </p:txBody>
      </p:sp>
      <p:cxnSp>
        <p:nvCxnSpPr>
          <p:cNvPr id="10" name="Straight Connector 9">
            <a:extLst>
              <a:ext uri="{FF2B5EF4-FFF2-40B4-BE49-F238E27FC236}">
                <a16:creationId xmlns:a16="http://schemas.microsoft.com/office/drawing/2014/main" id="{3F7D0564-90A1-5481-8B60-ABBB5174AFB2}"/>
              </a:ext>
            </a:extLst>
          </p:cNvPr>
          <p:cNvCxnSpPr>
            <a:cxnSpLocks/>
          </p:cNvCxnSpPr>
          <p:nvPr/>
        </p:nvCxnSpPr>
        <p:spPr>
          <a:xfrm>
            <a:off x="0" y="1734279"/>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C932C3DB-4BA7-194A-9B7D-56211000291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45</a:t>
            </a:fld>
            <a:endParaRPr lang="fr-CA" sz="1200" dirty="0"/>
          </a:p>
        </p:txBody>
      </p:sp>
      <p:graphicFrame>
        <p:nvGraphicFramePr>
          <p:cNvPr id="2" name="Tabela 7">
            <a:extLst>
              <a:ext uri="{FF2B5EF4-FFF2-40B4-BE49-F238E27FC236}">
                <a16:creationId xmlns:a16="http://schemas.microsoft.com/office/drawing/2014/main" id="{2DD3A27A-9FC0-C148-7D02-DD01903D97B1}"/>
              </a:ext>
            </a:extLst>
          </p:cNvPr>
          <p:cNvGraphicFramePr>
            <a:graphicFrameLocks noGrp="1"/>
          </p:cNvGraphicFramePr>
          <p:nvPr>
            <p:extLst>
              <p:ext uri="{D42A27DB-BD31-4B8C-83A1-F6EECF244321}">
                <p14:modId xmlns:p14="http://schemas.microsoft.com/office/powerpoint/2010/main" val="467546162"/>
              </p:ext>
            </p:extLst>
          </p:nvPr>
        </p:nvGraphicFramePr>
        <p:xfrm>
          <a:off x="609623" y="2021175"/>
          <a:ext cx="10670104" cy="4343632"/>
        </p:xfrm>
        <a:graphic>
          <a:graphicData uri="http://schemas.openxmlformats.org/drawingml/2006/table">
            <a:tbl>
              <a:tblPr firstRow="1" firstCol="1" bandRow="1">
                <a:tableStyleId>{5C22544A-7EE6-4342-B048-85BDC9FD1C3A}</a:tableStyleId>
              </a:tblPr>
              <a:tblGrid>
                <a:gridCol w="3506253">
                  <a:extLst>
                    <a:ext uri="{9D8B030D-6E8A-4147-A177-3AD203B41FA5}">
                      <a16:colId xmlns:a16="http://schemas.microsoft.com/office/drawing/2014/main" val="1367520606"/>
                    </a:ext>
                  </a:extLst>
                </a:gridCol>
                <a:gridCol w="7163851">
                  <a:extLst>
                    <a:ext uri="{9D8B030D-6E8A-4147-A177-3AD203B41FA5}">
                      <a16:colId xmlns:a16="http://schemas.microsoft.com/office/drawing/2014/main" val="1422989700"/>
                    </a:ext>
                  </a:extLst>
                </a:gridCol>
              </a:tblGrid>
              <a:tr h="462362">
                <a:tc>
                  <a:txBody>
                    <a:bodyPr/>
                    <a:lstStyle/>
                    <a:p>
                      <a:pPr>
                        <a:lnSpc>
                          <a:spcPct val="115000"/>
                        </a:lnSpc>
                        <a:spcAft>
                          <a:spcPts val="1000"/>
                        </a:spcAft>
                        <a:buNone/>
                      </a:pPr>
                      <a:r>
                        <a:rPr lang="en-US" sz="2000">
                          <a:solidFill>
                            <a:srgbClr val="FFFFFF"/>
                          </a:solidFill>
                          <a:effectLst/>
                        </a:rPr>
                        <a:t>Immobili / Attività commerciali</a:t>
                      </a:r>
                      <a:endParaRPr lang="sl-SI" sz="2000">
                        <a:solidFill>
                          <a:srgbClr val="FFFFFF"/>
                        </a:solidFill>
                        <a:effectLst/>
                        <a:latin typeface="Cambria"/>
                        <a:ea typeface="MS Mincho"/>
                        <a:cs typeface="Times New Roman"/>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C7C69"/>
                    </a:solidFill>
                  </a:tcPr>
                </a:tc>
                <a:tc>
                  <a:txBody>
                    <a:bodyPr/>
                    <a:lstStyle/>
                    <a:p>
                      <a:pPr>
                        <a:lnSpc>
                          <a:spcPct val="115000"/>
                        </a:lnSpc>
                        <a:spcAft>
                          <a:spcPts val="1000"/>
                        </a:spcAft>
                        <a:buNone/>
                      </a:pPr>
                      <a:r>
                        <a:rPr lang="en-US" sz="2000" dirty="0">
                          <a:solidFill>
                            <a:srgbClr val="FFFFFF"/>
                          </a:solidFill>
                          <a:effectLst/>
                        </a:rPr>
                        <a:t>Descrizione</a:t>
                      </a:r>
                      <a:endParaRPr lang="sl-SI" sz="2000" dirty="0">
                        <a:solidFill>
                          <a:srgbClr val="FFFFFF"/>
                        </a:solidFill>
                        <a:effectLst/>
                        <a:latin typeface="Cambria"/>
                        <a:ea typeface="MS Mincho"/>
                        <a:cs typeface="Times New Roman"/>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C7C69"/>
                    </a:solidFill>
                  </a:tcPr>
                </a:tc>
                <a:extLst>
                  <a:ext uri="{0D108BD9-81ED-4DB2-BD59-A6C34878D82A}">
                    <a16:rowId xmlns:a16="http://schemas.microsoft.com/office/drawing/2014/main" val="3674375149"/>
                  </a:ext>
                </a:extLst>
              </a:tr>
              <a:tr h="644623">
                <a:tc>
                  <a:txBody>
                    <a:bodyPr/>
                    <a:lstStyle/>
                    <a:p>
                      <a:pPr>
                        <a:lnSpc>
                          <a:spcPts val="1960"/>
                        </a:lnSpc>
                        <a:spcAft>
                          <a:spcPts val="0"/>
                        </a:spcAft>
                        <a:buNone/>
                      </a:pPr>
                      <a:r>
                        <a:rPr lang="en-US" sz="1800">
                          <a:solidFill>
                            <a:srgbClr val="459597"/>
                          </a:solidFill>
                          <a:effectLst/>
                          <a:hlinkClick r:id="rId2">
                            <a:extLst>
                              <a:ext uri="{A12FA001-AC4F-418D-AE19-62706E023703}">
                                <ahyp:hlinkClr xmlns:ahyp="http://schemas.microsoft.com/office/drawing/2018/hyperlinkcolor" val="tx"/>
                              </a:ext>
                            </a:extLst>
                          </a:hlinkClick>
                        </a:rPr>
                        <a:t>A-Frame a </a:t>
                      </a:r>
                      <a:r>
                        <a:rPr lang="en-US" sz="1800" err="1">
                          <a:solidFill>
                            <a:srgbClr val="459597"/>
                          </a:solidFill>
                          <a:effectLst/>
                          <a:hlinkClick r:id="rId2">
                            <a:extLst>
                              <a:ext uri="{A12FA001-AC4F-418D-AE19-62706E023703}">
                                <ahyp:hlinkClr xmlns:ahyp="http://schemas.microsoft.com/office/drawing/2018/hyperlinkcolor" val="tx"/>
                              </a:ext>
                            </a:extLst>
                          </a:hlinkClick>
                        </a:rPr>
                        <a:t>Soča </a:t>
                      </a:r>
                      <a:r>
                        <a:rPr lang="en-US" sz="1800">
                          <a:solidFill>
                            <a:srgbClr val="459597"/>
                          </a:solidFill>
                          <a:effectLst/>
                          <a:hlinkClick r:id="rId2">
                            <a:extLst>
                              <a:ext uri="{A12FA001-AC4F-418D-AE19-62706E023703}">
                                <ahyp:hlinkClr xmlns:ahyp="http://schemas.microsoft.com/office/drawing/2018/hyperlinkcolor" val="tx"/>
                              </a:ext>
                            </a:extLst>
                          </a:hlinkClick>
                        </a:rPr>
                        <a:t>(Slovenia)</a:t>
                      </a:r>
                      <a:endParaRPr lang="sl-SI" sz="1800">
                        <a:solidFill>
                          <a:srgbClr val="459597"/>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60"/>
                        </a:lnSpc>
                        <a:spcAft>
                          <a:spcPts val="0"/>
                        </a:spcAft>
                        <a:buNone/>
                      </a:pPr>
                      <a:r>
                        <a:rPr lang="en-US" sz="1800">
                          <a:solidFill>
                            <a:srgbClr val="414141"/>
                          </a:solidFill>
                          <a:effectLst/>
                        </a:rPr>
                        <a:t>Coinvolge le PMI locali e l'artigianato tradizionale per sostenere lo sviluppo rurale.</a:t>
                      </a:r>
                      <a:endParaRPr lang="sl-SI" sz="1800">
                        <a:solidFill>
                          <a:srgbClr val="414141"/>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1328543021"/>
                  </a:ext>
                </a:extLst>
              </a:tr>
              <a:tr h="644623">
                <a:tc>
                  <a:txBody>
                    <a:bodyPr/>
                    <a:lstStyle/>
                    <a:p>
                      <a:pPr>
                        <a:lnSpc>
                          <a:spcPts val="1960"/>
                        </a:lnSpc>
                        <a:spcAft>
                          <a:spcPts val="0"/>
                        </a:spcAft>
                        <a:buNone/>
                      </a:pPr>
                      <a:r>
                        <a:rPr lang="en-US" sz="1800" dirty="0">
                          <a:solidFill>
                            <a:srgbClr val="459597"/>
                          </a:solidFill>
                          <a:effectLst/>
                          <a:hlinkClick r:id="rId3">
                            <a:extLst>
                              <a:ext uri="{A12FA001-AC4F-418D-AE19-62706E023703}">
                                <ahyp:hlinkClr xmlns:ahyp="http://schemas.microsoft.com/office/drawing/2018/hyperlinkcolor" val="tx"/>
                              </a:ext>
                            </a:extLst>
                          </a:hlinkClick>
                        </a:rPr>
                        <a:t>Chalet Rušovc (Slovenia)</a:t>
                      </a:r>
                      <a:endParaRPr lang="sl-SI" sz="1800" dirty="0">
                        <a:solidFill>
                          <a:srgbClr val="459597"/>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60"/>
                        </a:lnSpc>
                        <a:spcAft>
                          <a:spcPts val="0"/>
                        </a:spcAft>
                        <a:buNone/>
                      </a:pPr>
                      <a:r>
                        <a:rPr lang="en-US" sz="1800">
                          <a:solidFill>
                            <a:srgbClr val="414141"/>
                          </a:solidFill>
                          <a:effectLst/>
                        </a:rPr>
                        <a:t>Collega la cultura locale con il flusso turistico per sostenere l'economia.</a:t>
                      </a:r>
                      <a:endParaRPr lang="sl-SI" sz="1800">
                        <a:solidFill>
                          <a:srgbClr val="414141"/>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2544527635"/>
                  </a:ext>
                </a:extLst>
              </a:tr>
              <a:tr h="644623">
                <a:tc>
                  <a:txBody>
                    <a:bodyPr/>
                    <a:lstStyle/>
                    <a:p>
                      <a:pPr>
                        <a:lnSpc>
                          <a:spcPts val="1960"/>
                        </a:lnSpc>
                        <a:spcAft>
                          <a:spcPts val="0"/>
                        </a:spcAft>
                        <a:buNone/>
                      </a:pPr>
                      <a:r>
                        <a:rPr lang="en-US" sz="1800" err="1">
                          <a:solidFill>
                            <a:srgbClr val="459597"/>
                          </a:solidFill>
                          <a:effectLst/>
                          <a:hlinkClick r:id="rId4">
                            <a:extLst>
                              <a:ext uri="{A12FA001-AC4F-418D-AE19-62706E023703}">
                                <ahyp:hlinkClr xmlns:ahyp="http://schemas.microsoft.com/office/drawing/2018/hyperlinkcolor" val="tx"/>
                              </a:ext>
                            </a:extLst>
                          </a:hlinkClick>
                        </a:rPr>
                        <a:t>Firbas Farmstay </a:t>
                      </a:r>
                      <a:r>
                        <a:rPr lang="en-US" sz="1800">
                          <a:solidFill>
                            <a:srgbClr val="459597"/>
                          </a:solidFill>
                          <a:effectLst/>
                          <a:hlinkClick r:id="rId4">
                            <a:extLst>
                              <a:ext uri="{A12FA001-AC4F-418D-AE19-62706E023703}">
                                <ahyp:hlinkClr xmlns:ahyp="http://schemas.microsoft.com/office/drawing/2018/hyperlinkcolor" val="tx"/>
                              </a:ext>
                            </a:extLst>
                          </a:hlinkClick>
                        </a:rPr>
                        <a:t>(Slovenia)</a:t>
                      </a:r>
                      <a:endParaRPr lang="sl-SI" sz="1800">
                        <a:solidFill>
                          <a:srgbClr val="459597"/>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60"/>
                        </a:lnSpc>
                        <a:spcAft>
                          <a:spcPts val="0"/>
                        </a:spcAft>
                        <a:buNone/>
                      </a:pPr>
                      <a:r>
                        <a:rPr lang="en-US" sz="1800" dirty="0">
                          <a:solidFill>
                            <a:srgbClr val="414141"/>
                          </a:solidFill>
                          <a:effectLst/>
                        </a:rPr>
                        <a:t>Offre esperienze dal produttore al consumatore e collabora con operatori agrituristici locali.</a:t>
                      </a:r>
                      <a:endParaRPr lang="sl-SI" sz="1800" dirty="0">
                        <a:solidFill>
                          <a:srgbClr val="414141"/>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1024097271"/>
                  </a:ext>
                </a:extLst>
              </a:tr>
              <a:tr h="644623">
                <a:tc>
                  <a:txBody>
                    <a:bodyPr/>
                    <a:lstStyle/>
                    <a:p>
                      <a:pPr>
                        <a:lnSpc>
                          <a:spcPts val="1960"/>
                        </a:lnSpc>
                        <a:spcAft>
                          <a:spcPts val="0"/>
                        </a:spcAft>
                        <a:buNone/>
                      </a:pPr>
                      <a:r>
                        <a:rPr lang="en-US" sz="1800" err="1">
                          <a:solidFill>
                            <a:srgbClr val="459597"/>
                          </a:solidFill>
                          <a:effectLst/>
                          <a:hlinkClick r:id="rId5">
                            <a:extLst>
                              <a:ext uri="{A12FA001-AC4F-418D-AE19-62706E023703}">
                                <ahyp:hlinkClr xmlns:ahyp="http://schemas.microsoft.com/office/drawing/2018/hyperlinkcolor" val="tx"/>
                              </a:ext>
                            </a:extLst>
                          </a:hlinkClick>
                        </a:rPr>
                        <a:t>Drumhierny </a:t>
                      </a:r>
                      <a:r>
                        <a:rPr lang="en-US" sz="1800">
                          <a:solidFill>
                            <a:srgbClr val="459597"/>
                          </a:solidFill>
                          <a:effectLst/>
                          <a:hlinkClick r:id="rId5">
                            <a:extLst>
                              <a:ext uri="{A12FA001-AC4F-418D-AE19-62706E023703}">
                                <ahyp:hlinkClr xmlns:ahyp="http://schemas.microsoft.com/office/drawing/2018/hyperlinkcolor" val="tx"/>
                              </a:ext>
                            </a:extLst>
                          </a:hlinkClick>
                        </a:rPr>
                        <a:t>Woodland Hideaway (Irlanda)</a:t>
                      </a:r>
                      <a:endParaRPr lang="sl-SI" sz="1800">
                        <a:solidFill>
                          <a:srgbClr val="459597"/>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60"/>
                        </a:lnSpc>
                        <a:spcAft>
                          <a:spcPts val="0"/>
                        </a:spcAft>
                        <a:buNone/>
                      </a:pPr>
                      <a:r>
                        <a:rPr lang="en-US" sz="1800" dirty="0">
                          <a:solidFill>
                            <a:srgbClr val="414141"/>
                          </a:solidFill>
                          <a:effectLst/>
                        </a:rPr>
                        <a:t>Combina impegno locale, responsabilità sociale d'impresa e crescita sostenibile graduale.</a:t>
                      </a:r>
                      <a:endParaRPr lang="sl-SI" sz="1800" dirty="0">
                        <a:solidFill>
                          <a:srgbClr val="414141"/>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2071624906"/>
                  </a:ext>
                </a:extLst>
              </a:tr>
              <a:tr h="658155">
                <a:tc>
                  <a:txBody>
                    <a:bodyPr/>
                    <a:lstStyle/>
                    <a:p>
                      <a:pPr>
                        <a:lnSpc>
                          <a:spcPts val="1960"/>
                        </a:lnSpc>
                        <a:spcAft>
                          <a:spcPts val="0"/>
                        </a:spcAft>
                        <a:buNone/>
                      </a:pPr>
                      <a:r>
                        <a:rPr lang="en-US" sz="1800">
                          <a:solidFill>
                            <a:srgbClr val="459597"/>
                          </a:solidFill>
                          <a:effectLst/>
                          <a:hlinkClick r:id="rId6">
                            <a:extLst>
                              <a:ext uri="{A12FA001-AC4F-418D-AE19-62706E023703}">
                                <ahyp:hlinkClr xmlns:ahyp="http://schemas.microsoft.com/office/drawing/2018/hyperlinkcolor" val="tx"/>
                              </a:ext>
                            </a:extLst>
                          </a:hlinkClick>
                        </a:rPr>
                        <a:t>Birdbox Treehouse (Norvegia)</a:t>
                      </a:r>
                      <a:endParaRPr lang="sl-SI" sz="1800">
                        <a:solidFill>
                          <a:srgbClr val="459597"/>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60"/>
                        </a:lnSpc>
                        <a:spcAft>
                          <a:spcPts val="0"/>
                        </a:spcAft>
                        <a:buNone/>
                      </a:pPr>
                      <a:r>
                        <a:rPr lang="en-US" sz="1800">
                          <a:solidFill>
                            <a:srgbClr val="414141"/>
                          </a:solidFill>
                          <a:effectLst/>
                        </a:rPr>
                        <a:t>Combina natura, ecoturismo ed esperienze memorabili per gli ospiti con un basso impatto ambientale.</a:t>
                      </a:r>
                      <a:endParaRPr lang="sl-SI" sz="1800">
                        <a:solidFill>
                          <a:srgbClr val="414141"/>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2934928135"/>
                  </a:ext>
                </a:extLst>
              </a:tr>
              <a:tr h="644623">
                <a:tc>
                  <a:txBody>
                    <a:bodyPr/>
                    <a:lstStyle/>
                    <a:p>
                      <a:pPr>
                        <a:lnSpc>
                          <a:spcPts val="1960"/>
                        </a:lnSpc>
                        <a:spcAft>
                          <a:spcPts val="0"/>
                        </a:spcAft>
                        <a:buNone/>
                      </a:pPr>
                      <a:r>
                        <a:rPr lang="en-US" sz="1800" dirty="0">
                          <a:solidFill>
                            <a:srgbClr val="459597"/>
                          </a:solidFill>
                          <a:effectLst/>
                          <a:hlinkClick r:id="rId7">
                            <a:extLst>
                              <a:ext uri="{A12FA001-AC4F-418D-AE19-62706E023703}">
                                <ahyp:hlinkClr xmlns:ahyp="http://schemas.microsoft.com/office/drawing/2018/hyperlinkcolor" val="tx"/>
                              </a:ext>
                            </a:extLst>
                          </a:hlinkClick>
                        </a:rPr>
                        <a:t>Viking House &amp; Wicklow Lighthouse (Irlanda)</a:t>
                      </a:r>
                      <a:endParaRPr lang="sl-SI" sz="1800" dirty="0">
                        <a:solidFill>
                          <a:srgbClr val="459597"/>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60"/>
                        </a:lnSpc>
                        <a:spcAft>
                          <a:spcPts val="0"/>
                        </a:spcAft>
                        <a:buNone/>
                      </a:pPr>
                      <a:r>
                        <a:rPr lang="en-US" sz="1800" dirty="0">
                          <a:solidFill>
                            <a:srgbClr val="414141"/>
                          </a:solidFill>
                          <a:effectLst/>
                        </a:rPr>
                        <a:t>Sfrutta le reti turistiche locali e lo storytelling per la crescita e il passaparola.</a:t>
                      </a:r>
                      <a:endParaRPr lang="sl-SI" sz="1800" dirty="0">
                        <a:solidFill>
                          <a:srgbClr val="414141"/>
                        </a:solidFill>
                        <a:effectLst/>
                        <a:latin typeface="Cambria"/>
                        <a:ea typeface="MS Mincho"/>
                        <a:cs typeface="Times New Roman"/>
                      </a:endParaRPr>
                    </a:p>
                  </a:txBody>
                  <a:tcPr marL="68580" marR="68580" marT="0" marB="0">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191004019"/>
                  </a:ext>
                </a:extLst>
              </a:tr>
            </a:tbl>
          </a:graphicData>
        </a:graphic>
      </p:graphicFrame>
    </p:spTree>
    <p:extLst>
      <p:ext uri="{BB962C8B-B14F-4D97-AF65-F5344CB8AC3E}">
        <p14:creationId xmlns:p14="http://schemas.microsoft.com/office/powerpoint/2010/main" val="1703083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F0B5F-4085-829D-1B7F-0A3FFBE1B39A}"/>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894265C-5AA7-B2CC-B98E-57419323571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46</a:t>
            </a:fld>
            <a:endParaRPr lang="fr-CA" sz="1200" dirty="0">
              <a:solidFill>
                <a:schemeClr val="bg1"/>
              </a:solidFill>
            </a:endParaRPr>
          </a:p>
        </p:txBody>
      </p:sp>
      <p:sp>
        <p:nvSpPr>
          <p:cNvPr id="8" name="Freeform 7">
            <a:extLst>
              <a:ext uri="{FF2B5EF4-FFF2-40B4-BE49-F238E27FC236}">
                <a16:creationId xmlns:a16="http://schemas.microsoft.com/office/drawing/2014/main" id="{47D9B29D-E70A-F0A6-EB46-F76C9CEE0078}"/>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A2BB03F2-A079-7C66-76D7-7363A331346B}"/>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Ulteriori letture</a:t>
            </a:r>
          </a:p>
        </p:txBody>
      </p:sp>
      <p:sp>
        <p:nvSpPr>
          <p:cNvPr id="2" name="Text Placeholder 5">
            <a:extLst>
              <a:ext uri="{FF2B5EF4-FFF2-40B4-BE49-F238E27FC236}">
                <a16:creationId xmlns:a16="http://schemas.microsoft.com/office/drawing/2014/main" id="{31723DDD-585A-1EE4-B299-3CD4141E7AF8}"/>
              </a:ext>
            </a:extLst>
          </p:cNvPr>
          <p:cNvSpPr txBox="1">
            <a:spLocks/>
          </p:cNvSpPr>
          <p:nvPr/>
        </p:nvSpPr>
        <p:spPr>
          <a:xfrm>
            <a:off x="885302" y="1812500"/>
            <a:ext cx="5210698"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720"/>
              </a:lnSpc>
              <a:spcBef>
                <a:spcPts val="0"/>
              </a:spcBef>
              <a:buNone/>
            </a:pPr>
            <a:r>
              <a:rPr lang="en-US" sz="3600" b="1" dirty="0">
                <a:solidFill>
                  <a:srgbClr val="EC7C69"/>
                </a:solidFill>
                <a:hlinkClick r:id="rId3">
                  <a:extLst>
                    <a:ext uri="{A12FA001-AC4F-418D-AE19-62706E023703}">
                      <ahyp:hlinkClr xmlns:ahyp="http://schemas.microsoft.com/office/drawing/2018/hyperlinkcolor" val="tx"/>
                    </a:ext>
                  </a:extLst>
                </a:hlinkClick>
              </a:rPr>
              <a:t>Guida dettagliata all'upselling alberghiero</a:t>
            </a:r>
            <a:endParaRPr lang="en-US" sz="3600" b="1" dirty="0">
              <a:solidFill>
                <a:srgbClr val="EC7C69"/>
              </a:solidFill>
            </a:endParaRPr>
          </a:p>
          <a:p>
            <a:pPr marL="0" indent="0">
              <a:lnSpc>
                <a:spcPts val="3720"/>
              </a:lnSpc>
              <a:spcBef>
                <a:spcPts val="0"/>
              </a:spcBef>
              <a:buNone/>
            </a:pPr>
            <a:endParaRPr lang="en-US" sz="3600" b="1" dirty="0">
              <a:solidFill>
                <a:srgbClr val="EC7C69"/>
              </a:solidFill>
            </a:endParaRPr>
          </a:p>
        </p:txBody>
      </p:sp>
      <p:sp>
        <p:nvSpPr>
          <p:cNvPr id="6" name="Text Placeholder 1">
            <a:extLst>
              <a:ext uri="{FF2B5EF4-FFF2-40B4-BE49-F238E27FC236}">
                <a16:creationId xmlns:a16="http://schemas.microsoft.com/office/drawing/2014/main" id="{3E401D42-D010-B352-E576-0F14FB1CB727}"/>
              </a:ext>
            </a:extLst>
          </p:cNvPr>
          <p:cNvSpPr txBox="1">
            <a:spLocks/>
          </p:cNvSpPr>
          <p:nvPr/>
        </p:nvSpPr>
        <p:spPr>
          <a:xfrm>
            <a:off x="885302" y="3429000"/>
            <a:ext cx="4926562" cy="151495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Spiega come sviluppare e lanciare una strategia di upselling efficace che migliori l'esperienza degli ospiti e aumenti i ricavi.</a:t>
            </a:r>
          </a:p>
          <a:p>
            <a:pPr algn="l">
              <a:lnSpc>
                <a:spcPts val="2540"/>
              </a:lnSpc>
              <a:spcBef>
                <a:spcPts val="0"/>
              </a:spcBef>
            </a:pPr>
            <a:endParaRPr lang="en-US" sz="2400" dirty="0">
              <a:solidFill>
                <a:srgbClr val="414141"/>
              </a:solidFill>
            </a:endParaRPr>
          </a:p>
        </p:txBody>
      </p:sp>
      <p:pic>
        <p:nvPicPr>
          <p:cNvPr id="7" name="Picture 6">
            <a:extLst>
              <a:ext uri="{FF2B5EF4-FFF2-40B4-BE49-F238E27FC236}">
                <a16:creationId xmlns:a16="http://schemas.microsoft.com/office/drawing/2014/main" id="{35D8A992-AEE6-AD9A-E461-990AB6E20E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4300" y="2907361"/>
            <a:ext cx="5840450" cy="3845012"/>
          </a:xfrm>
          <a:prstGeom prst="rect">
            <a:avLst/>
          </a:prstGeom>
          <a:noFill/>
        </p:spPr>
      </p:pic>
      <p:pic>
        <p:nvPicPr>
          <p:cNvPr id="12" name="Picture 2" descr="authentic marketing">
            <a:extLst>
              <a:ext uri="{FF2B5EF4-FFF2-40B4-BE49-F238E27FC236}">
                <a16:creationId xmlns:a16="http://schemas.microsoft.com/office/drawing/2014/main" id="{E58EF247-7819-7011-F0BB-B1348AF4FC8E}"/>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4823" r="4823"/>
          <a:stretch/>
        </p:blipFill>
        <p:spPr bwMode="auto">
          <a:xfrm>
            <a:off x="6556075" y="3312318"/>
            <a:ext cx="4099293" cy="2381894"/>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63D6267B-7945-45C8-E330-BC7C18FF3F6C}"/>
              </a:ext>
            </a:extLst>
          </p:cNvPr>
          <p:cNvSpPr/>
          <p:nvPr/>
        </p:nvSpPr>
        <p:spPr>
          <a:xfrm>
            <a:off x="9657780" y="2285731"/>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21">
            <a:extLst>
              <a:ext uri="{FF2B5EF4-FFF2-40B4-BE49-F238E27FC236}">
                <a16:creationId xmlns:a16="http://schemas.microsoft.com/office/drawing/2014/main" id="{F32F6B26-67AD-7348-E9F5-CD17953D0BB6}"/>
              </a:ext>
            </a:extLst>
          </p:cNvPr>
          <p:cNvSpPr/>
          <p:nvPr/>
        </p:nvSpPr>
        <p:spPr>
          <a:xfrm>
            <a:off x="9655896" y="2271184"/>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Clicca per </a:t>
            </a:r>
            <a:r>
              <a:rPr lang="en-IE" sz="2800" b="1" dirty="0">
                <a:solidFill>
                  <a:schemeClr val="bg1"/>
                </a:solidFill>
                <a:hlinkClick r:id="rId3">
                  <a:extLst>
                    <a:ext uri="{A12FA001-AC4F-418D-AE19-62706E023703}">
                      <ahyp:hlinkClr xmlns:ahyp="http://schemas.microsoft.com/office/drawing/2018/hyperlinkcolor" val="tx"/>
                    </a:ext>
                  </a:extLst>
                </a:hlinkClick>
              </a:rPr>
              <a:t>leggere</a:t>
            </a:r>
            <a:endParaRPr lang="en-IE" sz="2800" b="1" dirty="0">
              <a:solidFill>
                <a:schemeClr val="bg1"/>
              </a:solidFill>
            </a:endParaRPr>
          </a:p>
        </p:txBody>
      </p:sp>
    </p:spTree>
    <p:extLst>
      <p:ext uri="{BB962C8B-B14F-4D97-AF65-F5344CB8AC3E}">
        <p14:creationId xmlns:p14="http://schemas.microsoft.com/office/powerpoint/2010/main" val="22275731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2DFB3-6903-C570-575A-8FC2A3548FEF}"/>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2878CF6-9069-785A-1127-E9B4B10FA42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47</a:t>
            </a:fld>
            <a:endParaRPr lang="fr-CA" sz="1200" dirty="0">
              <a:solidFill>
                <a:schemeClr val="bg1"/>
              </a:solidFill>
            </a:endParaRPr>
          </a:p>
        </p:txBody>
      </p:sp>
      <p:sp>
        <p:nvSpPr>
          <p:cNvPr id="8" name="Freeform 7">
            <a:extLst>
              <a:ext uri="{FF2B5EF4-FFF2-40B4-BE49-F238E27FC236}">
                <a16:creationId xmlns:a16="http://schemas.microsoft.com/office/drawing/2014/main" id="{5111593A-9568-7EE9-A2C4-F13C172EC55E}"/>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C4046220-C7F8-698E-BC86-325B408EB3A0}"/>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Ulteriori letture</a:t>
            </a:r>
          </a:p>
        </p:txBody>
      </p:sp>
      <p:sp>
        <p:nvSpPr>
          <p:cNvPr id="2" name="Text Placeholder 5">
            <a:extLst>
              <a:ext uri="{FF2B5EF4-FFF2-40B4-BE49-F238E27FC236}">
                <a16:creationId xmlns:a16="http://schemas.microsoft.com/office/drawing/2014/main" id="{170492CB-1E8F-FBC3-56B0-2B0C6026E311}"/>
              </a:ext>
            </a:extLst>
          </p:cNvPr>
          <p:cNvSpPr txBox="1">
            <a:spLocks/>
          </p:cNvSpPr>
          <p:nvPr/>
        </p:nvSpPr>
        <p:spPr>
          <a:xfrm>
            <a:off x="885302" y="1760918"/>
            <a:ext cx="8767617"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720"/>
              </a:lnSpc>
              <a:spcBef>
                <a:spcPts val="0"/>
              </a:spcBef>
              <a:buNone/>
            </a:pPr>
            <a:r>
              <a:rPr lang="en-US" sz="3600" b="1" dirty="0">
                <a:solidFill>
                  <a:srgbClr val="EC7C69"/>
                </a:solidFill>
                <a:hlinkClick r:id="rId3">
                  <a:extLst>
                    <a:ext uri="{A12FA001-AC4F-418D-AE19-62706E023703}">
                      <ahyp:hlinkClr xmlns:ahyp="http://schemas.microsoft.com/office/drawing/2018/hyperlinkcolor" val="tx"/>
                    </a:ext>
                  </a:extLst>
                </a:hlinkClick>
              </a:rPr>
              <a:t>GO RURAL Sviluppo delle destinazioni</a:t>
            </a:r>
            <a:endParaRPr lang="en-US" sz="3600" b="1" dirty="0">
              <a:solidFill>
                <a:srgbClr val="EC7C69"/>
              </a:solidFill>
            </a:endParaRPr>
          </a:p>
          <a:p>
            <a:pPr marL="0" indent="0">
              <a:lnSpc>
                <a:spcPts val="3720"/>
              </a:lnSpc>
              <a:spcBef>
                <a:spcPts val="0"/>
              </a:spcBef>
              <a:buNone/>
            </a:pPr>
            <a:endParaRPr lang="en-US" sz="3600" b="1" dirty="0">
              <a:solidFill>
                <a:srgbClr val="EC7C69"/>
              </a:solidFill>
            </a:endParaRPr>
          </a:p>
        </p:txBody>
      </p:sp>
      <p:sp>
        <p:nvSpPr>
          <p:cNvPr id="6" name="Text Placeholder 1">
            <a:extLst>
              <a:ext uri="{FF2B5EF4-FFF2-40B4-BE49-F238E27FC236}">
                <a16:creationId xmlns:a16="http://schemas.microsoft.com/office/drawing/2014/main" id="{31E0003F-56E2-2115-406D-391999A18E8B}"/>
              </a:ext>
            </a:extLst>
          </p:cNvPr>
          <p:cNvSpPr txBox="1">
            <a:spLocks/>
          </p:cNvSpPr>
          <p:nvPr/>
        </p:nvSpPr>
        <p:spPr>
          <a:xfrm>
            <a:off x="885301" y="3429000"/>
            <a:ext cx="5210699" cy="151495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Spiega come sviluppare prodotti turistici rurali incentrati sulla natura, la cultura, il cibo e lo stile di vita, sottolineando l'importanza della collaborazione con i produttori e gli stakeholder locali per migliorare l'esperienza degli ospiti e amplificare l'impatto economico.</a:t>
            </a:r>
          </a:p>
          <a:p>
            <a:pPr algn="l">
              <a:lnSpc>
                <a:spcPts val="2540"/>
              </a:lnSpc>
              <a:spcBef>
                <a:spcPts val="0"/>
              </a:spcBef>
            </a:pPr>
            <a:endParaRPr lang="en-US" sz="2400" dirty="0">
              <a:solidFill>
                <a:srgbClr val="414141"/>
              </a:solidFill>
            </a:endParaRPr>
          </a:p>
        </p:txBody>
      </p:sp>
      <p:pic>
        <p:nvPicPr>
          <p:cNvPr id="7" name="Picture 6">
            <a:extLst>
              <a:ext uri="{FF2B5EF4-FFF2-40B4-BE49-F238E27FC236}">
                <a16:creationId xmlns:a16="http://schemas.microsoft.com/office/drawing/2014/main" id="{0F5A4E4E-F5AF-1645-990D-193FCEB20F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4300" y="2907361"/>
            <a:ext cx="5840450" cy="3845012"/>
          </a:xfrm>
          <a:prstGeom prst="rect">
            <a:avLst/>
          </a:prstGeom>
          <a:noFill/>
        </p:spPr>
      </p:pic>
      <p:pic>
        <p:nvPicPr>
          <p:cNvPr id="5" name="Picture 4" descr="A person's face with a city in the background&#10;&#10;Description automatically generated">
            <a:extLst>
              <a:ext uri="{FF2B5EF4-FFF2-40B4-BE49-F238E27FC236}">
                <a16:creationId xmlns:a16="http://schemas.microsoft.com/office/drawing/2014/main" id="{8ECF6F2D-918C-66F0-354F-2041D9124E48}"/>
              </a:ext>
            </a:extLst>
          </p:cNvPr>
          <p:cNvPicPr>
            <a:picLocks noChangeAspect="1"/>
          </p:cNvPicPr>
          <p:nvPr/>
        </p:nvPicPr>
        <p:blipFill rotWithShape="1">
          <a:blip r:embed="rId5">
            <a:alphaModFix/>
          </a:blip>
          <a:srcRect t="2108" b="2108"/>
          <a:stretch/>
        </p:blipFill>
        <p:spPr>
          <a:xfrm>
            <a:off x="6543861" y="3317908"/>
            <a:ext cx="4204651" cy="2375525"/>
          </a:xfrm>
          <a:prstGeom prst="rect">
            <a:avLst/>
          </a:prstGeom>
        </p:spPr>
      </p:pic>
      <p:sp>
        <p:nvSpPr>
          <p:cNvPr id="9" name="Oval 8">
            <a:extLst>
              <a:ext uri="{FF2B5EF4-FFF2-40B4-BE49-F238E27FC236}">
                <a16:creationId xmlns:a16="http://schemas.microsoft.com/office/drawing/2014/main" id="{A2117391-BD96-C4BE-71E9-118E24CA3FEC}"/>
              </a:ext>
            </a:extLst>
          </p:cNvPr>
          <p:cNvSpPr/>
          <p:nvPr/>
        </p:nvSpPr>
        <p:spPr>
          <a:xfrm>
            <a:off x="9657780" y="2285731"/>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21">
            <a:extLst>
              <a:ext uri="{FF2B5EF4-FFF2-40B4-BE49-F238E27FC236}">
                <a16:creationId xmlns:a16="http://schemas.microsoft.com/office/drawing/2014/main" id="{B8C798A6-B373-77A0-43B1-A4D35C817BA2}"/>
              </a:ext>
            </a:extLst>
          </p:cNvPr>
          <p:cNvSpPr/>
          <p:nvPr/>
        </p:nvSpPr>
        <p:spPr>
          <a:xfrm>
            <a:off x="9511150" y="2324428"/>
            <a:ext cx="1942177"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Clicca per accedere </a:t>
            </a:r>
            <a:r>
              <a:rPr lang="en-IE" sz="2800" b="1" dirty="0">
                <a:solidFill>
                  <a:schemeClr val="bg1"/>
                </a:solidFill>
                <a:hlinkClick r:id="rId3">
                  <a:extLst>
                    <a:ext uri="{A12FA001-AC4F-418D-AE19-62706E023703}">
                      <ahyp:hlinkClr xmlns:ahyp="http://schemas.microsoft.com/office/drawing/2018/hyperlinkcolor" val="tx"/>
                    </a:ext>
                  </a:extLst>
                </a:hlinkClick>
              </a:rPr>
              <a:t>al toolkit</a:t>
            </a:r>
            <a:endParaRPr lang="en-IE" sz="2800" b="1" dirty="0">
              <a:solidFill>
                <a:schemeClr val="bg1"/>
              </a:solidFill>
            </a:endParaRPr>
          </a:p>
        </p:txBody>
      </p:sp>
    </p:spTree>
    <p:extLst>
      <p:ext uri="{BB962C8B-B14F-4D97-AF65-F5344CB8AC3E}">
        <p14:creationId xmlns:p14="http://schemas.microsoft.com/office/powerpoint/2010/main" val="11645273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Hai completato... Modulo 5 </a:t>
            </a: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3906799"/>
            <a:ext cx="4734298" cy="734625"/>
          </a:xfrm>
          <a:prstGeom prst="rect">
            <a:avLst/>
          </a:prstGeom>
          <a:noFill/>
        </p:spPr>
        <p:txBody>
          <a:bodyPr wrap="square" rtlCol="0">
            <a:spAutoFit/>
          </a:bodyPr>
          <a:lstStyle/>
          <a:p>
            <a:pPr algn="ctr">
              <a:lnSpc>
                <a:spcPts val="2520"/>
              </a:lnSpc>
            </a:pPr>
            <a:r>
              <a:rPr lang="en-IE" sz="2400" dirty="0">
                <a:solidFill>
                  <a:srgbClr val="414141"/>
                </a:solidFill>
              </a:rPr>
              <a:t>Esperienza degli ospiti - Ospitalità con cuore, impatto e sostenibilità</a:t>
            </a: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92374" y="616259"/>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Modulo 6 (Parte 1)</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292374" y="1229510"/>
            <a:ext cx="4464312" cy="1055225"/>
          </a:xfrm>
          <a:prstGeom prst="rect">
            <a:avLst/>
          </a:prstGeom>
          <a:noFill/>
        </p:spPr>
        <p:txBody>
          <a:bodyPr wrap="square" rtlCol="0">
            <a:spAutoFit/>
          </a:bodyPr>
          <a:lstStyle/>
          <a:p>
            <a:pPr algn="ctr">
              <a:lnSpc>
                <a:spcPts val="2520"/>
              </a:lnSpc>
            </a:pPr>
            <a:r>
              <a:rPr lang="en-IE" sz="2400" dirty="0">
                <a:solidFill>
                  <a:srgbClr val="414141"/>
                </a:solidFill>
              </a:rPr>
              <a:t>Pianificazione finanziaria e finanziamento</a:t>
            </a:r>
          </a:p>
          <a:p>
            <a:pPr algn="ctr">
              <a:lnSpc>
                <a:spcPts val="2520"/>
              </a:lnSpc>
            </a:pPr>
            <a:r>
              <a:rPr lang="en-IE" sz="2400" dirty="0">
                <a:solidFill>
                  <a:srgbClr val="414141"/>
                </a:solidFill>
              </a:rPr>
              <a:t>Configurazione e avvio intelligente </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Il prossimo passo è...</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Ben fatto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882D3-343C-A86E-4427-353C756CA156}"/>
            </a:ext>
          </a:extLst>
        </p:cNvPr>
        <p:cNvGrpSpPr/>
        <p:nvPr/>
      </p:nvGrpSpPr>
      <p:grpSpPr>
        <a:xfrm>
          <a:off x="0" y="0"/>
          <a:ext cx="0" cy="0"/>
          <a:chOff x="0" y="0"/>
          <a:chExt cx="0" cy="0"/>
        </a:xfrm>
      </p:grpSpPr>
      <p:pic>
        <p:nvPicPr>
          <p:cNvPr id="11" name="Picture Placeholder 7">
            <a:extLst>
              <a:ext uri="{FF2B5EF4-FFF2-40B4-BE49-F238E27FC236}">
                <a16:creationId xmlns:a16="http://schemas.microsoft.com/office/drawing/2014/main" id="{AE19CC8C-3A35-6472-E748-50666EB32906}"/>
              </a:ext>
            </a:extLst>
          </p:cNvPr>
          <p:cNvPicPr>
            <a:picLocks noGrp="1" noChangeAspect="1"/>
          </p:cNvPicPr>
          <p:nvPr>
            <p:ph type="pic" sz="quarter" idx="19"/>
          </p:nvPr>
        </p:nvPicPr>
        <p:blipFill>
          <a:blip r:embed="rId2"/>
          <a:srcRect l="2337" r="2337"/>
          <a:stretch>
            <a:fillRect/>
          </a:stretch>
        </p:blipFill>
        <p:spPr/>
      </p:pic>
      <p:sp>
        <p:nvSpPr>
          <p:cNvPr id="2" name="Text Placeholder 1">
            <a:extLst>
              <a:ext uri="{FF2B5EF4-FFF2-40B4-BE49-F238E27FC236}">
                <a16:creationId xmlns:a16="http://schemas.microsoft.com/office/drawing/2014/main" id="{BA477325-FD39-810A-DCCC-E2BC43119A96}"/>
              </a:ext>
            </a:extLst>
          </p:cNvPr>
          <p:cNvSpPr>
            <a:spLocks noGrp="1"/>
          </p:cNvSpPr>
          <p:nvPr>
            <p:ph type="body" sz="quarter" idx="16"/>
          </p:nvPr>
        </p:nvSpPr>
        <p:spPr>
          <a:xfrm>
            <a:off x="733931" y="2695992"/>
            <a:ext cx="4070544" cy="3066422"/>
          </a:xfrm>
        </p:spPr>
        <p:txBody>
          <a:bodyPr>
            <a:noAutofit/>
          </a:bodyPr>
          <a:lstStyle/>
          <a:p>
            <a:pPr>
              <a:lnSpc>
                <a:spcPts val="3900"/>
              </a:lnSpc>
            </a:pPr>
            <a:r>
              <a:rPr lang="en-GB" sz="4000" dirty="0"/>
              <a:t>Strumenti e sistemi per operazioni efficienti</a:t>
            </a:r>
          </a:p>
          <a:p>
            <a:pPr>
              <a:lnSpc>
                <a:spcPts val="3900"/>
              </a:lnSpc>
            </a:pPr>
            <a:endParaRPr lang="en-GB" sz="4000" dirty="0"/>
          </a:p>
        </p:txBody>
      </p:sp>
      <p:sp>
        <p:nvSpPr>
          <p:cNvPr id="3" name="Text Placeholder 2">
            <a:extLst>
              <a:ext uri="{FF2B5EF4-FFF2-40B4-BE49-F238E27FC236}">
                <a16:creationId xmlns:a16="http://schemas.microsoft.com/office/drawing/2014/main" id="{A9176FE3-F725-B493-6590-4D70990DBECD}"/>
              </a:ext>
            </a:extLst>
          </p:cNvPr>
          <p:cNvSpPr>
            <a:spLocks noGrp="1"/>
          </p:cNvSpPr>
          <p:nvPr>
            <p:ph type="body" sz="quarter" idx="17"/>
          </p:nvPr>
        </p:nvSpPr>
        <p:spPr>
          <a:xfrm>
            <a:off x="733931" y="1095586"/>
            <a:ext cx="5362069" cy="582221"/>
          </a:xfrm>
        </p:spPr>
        <p:txBody>
          <a:bodyPr/>
          <a:lstStyle/>
          <a:p>
            <a:r>
              <a:rPr lang="en-IE" sz="6600" b="1" dirty="0"/>
              <a:t>Sezione 2</a:t>
            </a:r>
            <a:endParaRPr lang="en-GB" sz="6600" b="1" dirty="0"/>
          </a:p>
        </p:txBody>
      </p:sp>
      <p:sp>
        <p:nvSpPr>
          <p:cNvPr id="8" name="Text Placeholder 7">
            <a:extLst>
              <a:ext uri="{FF2B5EF4-FFF2-40B4-BE49-F238E27FC236}">
                <a16:creationId xmlns:a16="http://schemas.microsoft.com/office/drawing/2014/main" id="{D45A6D4E-2928-D5EE-BDCC-6231AE61993A}"/>
              </a:ext>
            </a:extLst>
          </p:cNvPr>
          <p:cNvSpPr>
            <a:spLocks noGrp="1"/>
          </p:cNvSpPr>
          <p:nvPr>
            <p:ph type="body" sz="quarter" idx="65"/>
          </p:nvPr>
        </p:nvSpPr>
        <p:spPr>
          <a:xfrm>
            <a:off x="8485094" y="1451578"/>
            <a:ext cx="3706906" cy="452458"/>
          </a:xfrm>
          <a:solidFill>
            <a:srgbClr val="EC7C69"/>
          </a:solidFill>
        </p:spPr>
        <p:txBody>
          <a:bodyPr/>
          <a:lstStyle/>
          <a:p>
            <a:pPr algn="ctr"/>
            <a:r>
              <a:rPr lang="sl-SI" sz="1200" dirty="0"/>
              <a:t>Crediti fotografici: Fossatun Pods &amp; Cottages, Islanda</a:t>
            </a:r>
          </a:p>
        </p:txBody>
      </p:sp>
      <p:sp>
        <p:nvSpPr>
          <p:cNvPr id="4" name="Freeform 3">
            <a:extLst>
              <a:ext uri="{FF2B5EF4-FFF2-40B4-BE49-F238E27FC236}">
                <a16:creationId xmlns:a16="http://schemas.microsoft.com/office/drawing/2014/main" id="{D4292D93-8DE7-A40F-E533-247469C88E6B}"/>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29CAADF3-C22D-8B68-7235-D1AE5B5CFDE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a:t>
            </a:fld>
            <a:endParaRPr lang="fr-CA" sz="1200" dirty="0"/>
          </a:p>
        </p:txBody>
      </p:sp>
      <p:pic>
        <p:nvPicPr>
          <p:cNvPr id="9" name="Picture 8">
            <a:extLst>
              <a:ext uri="{FF2B5EF4-FFF2-40B4-BE49-F238E27FC236}">
                <a16:creationId xmlns:a16="http://schemas.microsoft.com/office/drawing/2014/main" id="{AB513A41-E00C-2C4B-6CE9-79C3E97C2E47}"/>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3801510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CDF59-C2C2-0F71-9473-8D778266160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0EE4489-BED2-40C4-B487-666D244E48C7}"/>
              </a:ext>
            </a:extLst>
          </p:cNvPr>
          <p:cNvSpPr>
            <a:spLocks noGrp="1"/>
          </p:cNvSpPr>
          <p:nvPr>
            <p:ph type="body" sz="quarter" idx="18"/>
          </p:nvPr>
        </p:nvSpPr>
        <p:spPr>
          <a:xfrm>
            <a:off x="7253207" y="1618150"/>
            <a:ext cx="4267624" cy="870198"/>
          </a:xfrm>
        </p:spPr>
        <p:txBody>
          <a:bodyPr/>
          <a:lstStyle/>
          <a:p>
            <a:pPr>
              <a:lnSpc>
                <a:spcPts val="3240"/>
              </a:lnSpc>
            </a:pPr>
            <a:r>
              <a:rPr lang="en-GB" sz="3200" dirty="0"/>
              <a:t>Strumenti e sistemi per operazioni efficienti</a:t>
            </a:r>
          </a:p>
          <a:p>
            <a:pPr>
              <a:lnSpc>
                <a:spcPts val="3240"/>
              </a:lnSpc>
            </a:pPr>
            <a:endParaRPr lang="en-GB" sz="3200" dirty="0"/>
          </a:p>
        </p:txBody>
      </p:sp>
      <p:sp>
        <p:nvSpPr>
          <p:cNvPr id="3" name="Text Placeholder 2">
            <a:extLst>
              <a:ext uri="{FF2B5EF4-FFF2-40B4-BE49-F238E27FC236}">
                <a16:creationId xmlns:a16="http://schemas.microsoft.com/office/drawing/2014/main" id="{8E0DC63F-1113-8B2F-1469-86F174148462}"/>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Sezione 2</a:t>
            </a:r>
          </a:p>
        </p:txBody>
      </p:sp>
      <p:sp>
        <p:nvSpPr>
          <p:cNvPr id="29" name="Slide Number Placeholder 5">
            <a:extLst>
              <a:ext uri="{FF2B5EF4-FFF2-40B4-BE49-F238E27FC236}">
                <a16:creationId xmlns:a16="http://schemas.microsoft.com/office/drawing/2014/main" id="{34392913-5D35-7857-F687-67AA0DFE90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a:t>
            </a:fld>
            <a:endParaRPr lang="fr-CA" sz="1200" dirty="0"/>
          </a:p>
        </p:txBody>
      </p:sp>
      <p:sp>
        <p:nvSpPr>
          <p:cNvPr id="25" name="Text Placeholder 4">
            <a:extLst>
              <a:ext uri="{FF2B5EF4-FFF2-40B4-BE49-F238E27FC236}">
                <a16:creationId xmlns:a16="http://schemas.microsoft.com/office/drawing/2014/main" id="{8D450DFA-D326-43D0-9DF1-C765CEBB9981}"/>
              </a:ext>
            </a:extLst>
          </p:cNvPr>
          <p:cNvSpPr>
            <a:spLocks noGrp="1"/>
          </p:cNvSpPr>
          <p:nvPr>
            <p:ph type="body" sz="quarter" idx="23"/>
          </p:nvPr>
        </p:nvSpPr>
        <p:spPr>
          <a:xfrm>
            <a:off x="455462" y="3682738"/>
            <a:ext cx="3130702" cy="1373830"/>
          </a:xfrm>
        </p:spPr>
        <p:txBody>
          <a:bodyPr lIns="91440" tIns="45720" rIns="91440" bIns="45720" anchor="t"/>
          <a:lstStyle/>
          <a:p>
            <a:pPr>
              <a:buNone/>
            </a:pPr>
            <a:r>
              <a:rPr lang="en-US" sz="4000" b="1" dirty="0">
                <a:solidFill>
                  <a:srgbClr val="EC7C69"/>
                </a:solidFill>
              </a:rPr>
              <a:t>Panoramica:</a:t>
            </a:r>
            <a:endParaRPr lang="en-US" sz="4000" dirty="0"/>
          </a:p>
        </p:txBody>
      </p:sp>
      <p:sp>
        <p:nvSpPr>
          <p:cNvPr id="26" name="Text Placeholder 4">
            <a:extLst>
              <a:ext uri="{FF2B5EF4-FFF2-40B4-BE49-F238E27FC236}">
                <a16:creationId xmlns:a16="http://schemas.microsoft.com/office/drawing/2014/main" id="{E692E126-A856-F0CE-FE52-EDEEF84A76E2}"/>
              </a:ext>
            </a:extLst>
          </p:cNvPr>
          <p:cNvSpPr txBox="1">
            <a:spLocks/>
          </p:cNvSpPr>
          <p:nvPr/>
        </p:nvSpPr>
        <p:spPr>
          <a:xfrm>
            <a:off x="3409628" y="4455381"/>
            <a:ext cx="8111204" cy="70420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Imparerai come gestire prenotazioni, messaggi degli ospiti, calendari e check-in senza bisogno di un budget elevato o di un team numeroso.  Ci concentriamo su opzioni a basso costo che consentono di risparmiare tempo, ridurre lo stress e funzionano bene per host che lavorano da soli o per piccole strutture.  Imparerai anche come automatizzare attività utili mantenendo un tocco personale. Con gli strumenti giusti, ospitare diventa più facile e più organizzato.</a:t>
            </a:r>
          </a:p>
          <a:p>
            <a:pPr>
              <a:lnSpc>
                <a:spcPts val="2360"/>
              </a:lnSpc>
            </a:pPr>
            <a:endParaRPr lang="en-IE" dirty="0"/>
          </a:p>
        </p:txBody>
      </p:sp>
      <p:sp>
        <p:nvSpPr>
          <p:cNvPr id="27" name="Text Placeholder 4">
            <a:extLst>
              <a:ext uri="{FF2B5EF4-FFF2-40B4-BE49-F238E27FC236}">
                <a16:creationId xmlns:a16="http://schemas.microsoft.com/office/drawing/2014/main" id="{71E24FF5-0447-4C0E-374E-FA093D1717F6}"/>
              </a:ext>
            </a:extLst>
          </p:cNvPr>
          <p:cNvSpPr txBox="1">
            <a:spLocks/>
          </p:cNvSpPr>
          <p:nvPr/>
        </p:nvSpPr>
        <p:spPr>
          <a:xfrm>
            <a:off x="473839" y="4455381"/>
            <a:ext cx="2408846"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sz="2000" b="1" dirty="0"/>
              <a:t>Questa sezione ti aiuta a scegliere strumenti intelligenti e semplici per gestire senza intoppi la tua attività di hosting. </a:t>
            </a:r>
            <a:endParaRPr lang="en-IE" sz="2000" dirty="0"/>
          </a:p>
        </p:txBody>
      </p:sp>
      <p:pic>
        <p:nvPicPr>
          <p:cNvPr id="9" name="Picture Placeholder 8" descr="A hand holding a phone&#10;&#10;AI-generated content may be incorrect.">
            <a:extLst>
              <a:ext uri="{FF2B5EF4-FFF2-40B4-BE49-F238E27FC236}">
                <a16:creationId xmlns:a16="http://schemas.microsoft.com/office/drawing/2014/main" id="{B3FA0CF3-37AE-1C3C-7614-92DC4F3771B0}"/>
              </a:ext>
            </a:extLst>
          </p:cNvPr>
          <p:cNvPicPr>
            <a:picLocks noGrp="1" noChangeAspect="1"/>
          </p:cNvPicPr>
          <p:nvPr>
            <p:ph type="pic" sz="quarter" idx="67"/>
          </p:nvPr>
        </p:nvPicPr>
        <p:blipFill>
          <a:blip r:embed="rId2"/>
          <a:srcRect t="1175" b="1175"/>
          <a:stretch>
            <a:fillRect/>
          </a:stretch>
        </p:blipFill>
        <p:spPr/>
      </p:pic>
      <p:sp>
        <p:nvSpPr>
          <p:cNvPr id="10" name="Text Placeholder 7">
            <a:extLst>
              <a:ext uri="{FF2B5EF4-FFF2-40B4-BE49-F238E27FC236}">
                <a16:creationId xmlns:a16="http://schemas.microsoft.com/office/drawing/2014/main" id="{3186E773-8E45-7F9A-142F-B73427D306CE}"/>
              </a:ext>
            </a:extLst>
          </p:cNvPr>
          <p:cNvSpPr txBox="1">
            <a:spLocks/>
          </p:cNvSpPr>
          <p:nvPr/>
        </p:nvSpPr>
        <p:spPr>
          <a:xfrm>
            <a:off x="0" y="74986"/>
            <a:ext cx="5268056" cy="452458"/>
          </a:xfrm>
          <a:prstGeom prst="rect">
            <a:avLst/>
          </a:prstGeom>
          <a:solidFill>
            <a:srgbClr val="EC7C69"/>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sl-SI" sz="1200" dirty="0">
                <a:solidFill>
                  <a:schemeClr val="bg1"/>
                </a:solidFill>
              </a:rPr>
              <a:t>Crediti fotografici: </a:t>
            </a:r>
          </a:p>
          <a:p>
            <a:pPr marL="0" indent="0" algn="ctr">
              <a:lnSpc>
                <a:spcPts val="1240"/>
              </a:lnSpc>
              <a:spcBef>
                <a:spcPts val="0"/>
              </a:spcBef>
              <a:buNone/>
            </a:pPr>
            <a:r>
              <a:rPr lang="sl-SI" sz="1200" dirty="0">
                <a:solidFill>
                  <a:schemeClr val="bg1"/>
                </a:solidFill>
              </a:rPr>
              <a:t>Questa fotografia dell'autore sconosciuto è concessa in licenza con il nome CC BY-NC-ND</a:t>
            </a:r>
          </a:p>
        </p:txBody>
      </p:sp>
    </p:spTree>
    <p:extLst>
      <p:ext uri="{BB962C8B-B14F-4D97-AF65-F5344CB8AC3E}">
        <p14:creationId xmlns:p14="http://schemas.microsoft.com/office/powerpoint/2010/main" val="1164802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4B62E-661E-E8A3-6785-8D40A9572BE4}"/>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AE752E43-493E-0FA7-2AFA-9DCD82469B6A}"/>
              </a:ext>
            </a:extLst>
          </p:cNvPr>
          <p:cNvSpPr txBox="1">
            <a:spLocks/>
          </p:cNvSpPr>
          <p:nvPr/>
        </p:nvSpPr>
        <p:spPr>
          <a:xfrm>
            <a:off x="629646" y="307773"/>
            <a:ext cx="685181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Introduzione - Strumenti e sistemi per operazioni efficienti</a:t>
            </a:r>
          </a:p>
          <a:p>
            <a:pPr>
              <a:lnSpc>
                <a:spcPts val="3720"/>
              </a:lnSpc>
            </a:pPr>
            <a:endParaRPr lang="en-US" dirty="0"/>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744F8B49-D69A-6E72-728B-56285D55571E}"/>
              </a:ext>
            </a:extLst>
          </p:cNvPr>
          <p:cNvCxnSpPr>
            <a:cxnSpLocks/>
          </p:cNvCxnSpPr>
          <p:nvPr/>
        </p:nvCxnSpPr>
        <p:spPr>
          <a:xfrm>
            <a:off x="0" y="1500714"/>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D2EB433A-48BA-2209-0B5B-A2026216FC41}"/>
              </a:ext>
            </a:extLst>
          </p:cNvPr>
          <p:cNvSpPr txBox="1">
            <a:spLocks/>
          </p:cNvSpPr>
          <p:nvPr/>
        </p:nvSpPr>
        <p:spPr>
          <a:xfrm>
            <a:off x="629645" y="1977101"/>
            <a:ext cx="9624698" cy="3902247"/>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340"/>
              </a:lnSpc>
              <a:buClr>
                <a:srgbClr val="EC7C69"/>
              </a:buClr>
            </a:pPr>
            <a:r>
              <a:rPr lang="en-GB" sz="2200" dirty="0">
                <a:solidFill>
                  <a:srgbClr val="414141"/>
                </a:solidFill>
              </a:rPr>
              <a:t>Gestire un affitto a breve termine non deve essere necessariamente complicato o costoso. Con gli strumenti giusti, anche un singolo host può organizzarsi, rispondere rapidamente e offrire agli ospiti un'esperienza fantastica.  In questa sezione ti mostreremo come gestire prenotazioni, calendari e comunicazioni utilizzando sistemi semplici. Imparerai anche come scegliere gli strumenti più adatti al tuo budget, alla tua posizione e al tipo di soggiorno.</a:t>
            </a:r>
          </a:p>
          <a:p>
            <a:pPr indent="0">
              <a:lnSpc>
                <a:spcPts val="2340"/>
              </a:lnSpc>
              <a:buClr>
                <a:srgbClr val="EC7C69"/>
              </a:buClr>
            </a:pPr>
            <a:endParaRPr lang="en-GB" sz="2200" dirty="0">
              <a:solidFill>
                <a:srgbClr val="414141"/>
              </a:solidFill>
            </a:endParaRPr>
          </a:p>
          <a:p>
            <a:pPr indent="0">
              <a:lnSpc>
                <a:spcPts val="2340"/>
              </a:lnSpc>
              <a:buClr>
                <a:srgbClr val="EC7C69"/>
              </a:buClr>
            </a:pPr>
            <a:r>
              <a:rPr lang="en-GB" sz="2200" dirty="0">
                <a:solidFill>
                  <a:srgbClr val="414141"/>
                </a:solidFill>
              </a:rPr>
              <a:t>Esamineremo modi intelligenti per automatizzare operazioni come le istruzioni per il check-in o le richieste di recensioni, senza perdere il tocco umano.  Inoltre, vedrai come ospitare a distanza con strumenti come serrature intelligenti o contatti locali.  Che tu ti trovi in città o in campagna, l'obiettivo è lavorare in modo più intelligente, non più duro, e mantenere il controllo.</a:t>
            </a:r>
          </a:p>
          <a:p>
            <a:pPr indent="0">
              <a:lnSpc>
                <a:spcPts val="2340"/>
              </a:lnSpc>
              <a:buClr>
                <a:srgbClr val="EC7C69"/>
              </a:buClr>
            </a:pPr>
            <a:endParaRPr lang="en-US" sz="2200" dirty="0">
              <a:solidFill>
                <a:srgbClr val="414141"/>
              </a:solidFill>
            </a:endParaRPr>
          </a:p>
        </p:txBody>
      </p:sp>
      <p:pic>
        <p:nvPicPr>
          <p:cNvPr id="2" name="Picture 1">
            <a:extLst>
              <a:ext uri="{FF2B5EF4-FFF2-40B4-BE49-F238E27FC236}">
                <a16:creationId xmlns:a16="http://schemas.microsoft.com/office/drawing/2014/main" id="{D9FAF786-B9E2-8826-964D-8E5C07EFAE81}"/>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320401" y="4727357"/>
            <a:ext cx="3580276" cy="2659133"/>
          </a:xfrm>
          <a:prstGeom prst="rect">
            <a:avLst/>
          </a:prstGeom>
        </p:spPr>
      </p:pic>
      <p:sp>
        <p:nvSpPr>
          <p:cNvPr id="3" name="TextBox 2">
            <a:extLst>
              <a:ext uri="{FF2B5EF4-FFF2-40B4-BE49-F238E27FC236}">
                <a16:creationId xmlns:a16="http://schemas.microsoft.com/office/drawing/2014/main" id="{3779196A-1ACC-6549-C2A9-947F08747415}"/>
              </a:ext>
            </a:extLst>
          </p:cNvPr>
          <p:cNvSpPr txBox="1"/>
          <p:nvPr/>
        </p:nvSpPr>
        <p:spPr>
          <a:xfrm>
            <a:off x="629645" y="6056924"/>
            <a:ext cx="7457765" cy="369332"/>
          </a:xfrm>
          <a:prstGeom prst="rect">
            <a:avLst/>
          </a:prstGeom>
          <a:noFill/>
        </p:spPr>
        <p:txBody>
          <a:bodyPr wrap="square" rtlCol="0">
            <a:spAutoFit/>
          </a:bodyPr>
          <a:lstStyle/>
          <a:p>
            <a:r>
              <a:rPr lang="en-IE" b="1" dirty="0">
                <a:solidFill>
                  <a:srgbClr val="414141"/>
                </a:solidFill>
              </a:rPr>
              <a:t>Fonte: </a:t>
            </a:r>
            <a:r>
              <a:rPr lang="en-US" dirty="0" err="1">
                <a:solidFill>
                  <a:srgbClr val="459597"/>
                </a:solidFill>
              </a:rPr>
              <a:t>Booking.com </a:t>
            </a:r>
            <a:r>
              <a:rPr lang="en-US" dirty="0">
                <a:solidFill>
                  <a:srgbClr val="459597"/>
                </a:solidFill>
              </a:rPr>
              <a:t>Partner Hub – "Offrire esperienze eccellenti agli ospiti"</a:t>
            </a:r>
            <a:endParaRPr lang="en-IE" dirty="0">
              <a:solidFill>
                <a:srgbClr val="459597"/>
              </a:solidFill>
            </a:endParaRPr>
          </a:p>
        </p:txBody>
      </p:sp>
      <p:sp>
        <p:nvSpPr>
          <p:cNvPr id="7" name="Slide Number Placeholder 5">
            <a:extLst>
              <a:ext uri="{FF2B5EF4-FFF2-40B4-BE49-F238E27FC236}">
                <a16:creationId xmlns:a16="http://schemas.microsoft.com/office/drawing/2014/main" id="{724492B5-235D-D735-1EAC-806BFD8C626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7</a:t>
            </a:fld>
            <a:endParaRPr lang="fr-CA" sz="1200" dirty="0"/>
          </a:p>
        </p:txBody>
      </p:sp>
    </p:spTree>
    <p:extLst>
      <p:ext uri="{BB962C8B-B14F-4D97-AF65-F5344CB8AC3E}">
        <p14:creationId xmlns:p14="http://schemas.microsoft.com/office/powerpoint/2010/main" val="3513236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D9C43-99B1-D4A0-2821-6327F3BD5FF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21B74E2-3AD1-0E81-62CB-4F333E8AA484}"/>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Area di apprendimento chiave</a:t>
            </a:r>
          </a:p>
        </p:txBody>
      </p:sp>
      <p:sp>
        <p:nvSpPr>
          <p:cNvPr id="6" name="Text Placeholder 5">
            <a:extLst>
              <a:ext uri="{FF2B5EF4-FFF2-40B4-BE49-F238E27FC236}">
                <a16:creationId xmlns:a16="http://schemas.microsoft.com/office/drawing/2014/main" id="{D785AF10-CF00-63D2-28E6-AC7A04352249}"/>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80105E98-29A5-C2B3-FDB8-7B9DBB9A1380}"/>
              </a:ext>
            </a:extLst>
          </p:cNvPr>
          <p:cNvSpPr>
            <a:spLocks noGrp="1"/>
          </p:cNvSpPr>
          <p:nvPr>
            <p:ph type="body" sz="quarter" idx="16"/>
          </p:nvPr>
        </p:nvSpPr>
        <p:spPr>
          <a:xfrm>
            <a:off x="4061012" y="732734"/>
            <a:ext cx="4631884" cy="803654"/>
          </a:xfrm>
          <a:prstGeom prst="rect">
            <a:avLst/>
          </a:prstGeom>
        </p:spPr>
        <p:txBody>
          <a:bodyPr/>
          <a:lstStyle/>
          <a:p>
            <a:r>
              <a:rPr lang="en-US" sz="2800" dirty="0"/>
              <a:t>Scegliere gli strumenti giusti per il tuo stile di ospitalità</a:t>
            </a:r>
          </a:p>
        </p:txBody>
      </p:sp>
      <p:sp>
        <p:nvSpPr>
          <p:cNvPr id="4" name="Text Placeholder 3">
            <a:extLst>
              <a:ext uri="{FF2B5EF4-FFF2-40B4-BE49-F238E27FC236}">
                <a16:creationId xmlns:a16="http://schemas.microsoft.com/office/drawing/2014/main" id="{299AE6E4-444C-F617-4AF8-40AFB4F4F565}"/>
              </a:ext>
            </a:extLst>
          </p:cNvPr>
          <p:cNvSpPr>
            <a:spLocks noGrp="1"/>
          </p:cNvSpPr>
          <p:nvPr>
            <p:ph type="body" sz="quarter" idx="21"/>
          </p:nvPr>
        </p:nvSpPr>
        <p:spPr>
          <a:xfrm>
            <a:off x="4061011" y="2389632"/>
            <a:ext cx="7511395" cy="3265476"/>
          </a:xfrm>
          <a:prstGeom prst="rect">
            <a:avLst/>
          </a:prstGeom>
        </p:spPr>
        <p:txBody>
          <a:bodyPr lIns="91440" tIns="45720" rIns="91440" bIns="45720" anchor="t"/>
          <a:lstStyle/>
          <a:p>
            <a:pPr>
              <a:lnSpc>
                <a:spcPts val="2340"/>
              </a:lnSpc>
            </a:pPr>
            <a:r>
              <a:rPr lang="en-GB" b="0" i="0" dirty="0">
                <a:effectLst/>
                <a:latin typeface="Calibri"/>
                <a:ea typeface="Calibri"/>
                <a:cs typeface="Calibri"/>
              </a:rPr>
              <a:t>Non hai bisogno di software sofisticati o costosi per gestire con successo un affitto a breve termine. Questa parte ti aiuterà a trovare strumenti facili e convenienti che si adattano alle tue dimensioni e al tuo stile di ospitalità.</a:t>
            </a:r>
          </a:p>
          <a:p>
            <a:pPr>
              <a:lnSpc>
                <a:spcPts val="2340"/>
              </a:lnSpc>
            </a:pPr>
            <a:br>
              <a:rPr lang="en-GB" b="0" i="0" dirty="0">
                <a:effectLst/>
                <a:latin typeface="Calibri"/>
                <a:ea typeface="Calibri"/>
                <a:cs typeface="Calibri"/>
              </a:rPr>
            </a:br>
            <a:r>
              <a:rPr lang="en-GB" b="0" i="0" dirty="0">
                <a:effectLst/>
                <a:latin typeface="Calibri"/>
                <a:ea typeface="Calibri"/>
                <a:cs typeface="Calibri"/>
              </a:rPr>
              <a:t>L'obiettivo è quello di rimanere organizzati e senza stress, anche se gestisci la tua attività da solo o in un piccolo centro rurale.</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1091CF9C-779E-2B58-5519-C2629B072E6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8</a:t>
            </a:fld>
            <a:endParaRPr lang="fr-CA" sz="1200" dirty="0"/>
          </a:p>
        </p:txBody>
      </p:sp>
      <p:pic>
        <p:nvPicPr>
          <p:cNvPr id="3" name="Picture 2">
            <a:extLst>
              <a:ext uri="{FF2B5EF4-FFF2-40B4-BE49-F238E27FC236}">
                <a16:creationId xmlns:a16="http://schemas.microsoft.com/office/drawing/2014/main" id="{36BF7190-0721-65D7-5EE5-5632A900E5C0}"/>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83281" y="4241539"/>
            <a:ext cx="3580276" cy="2659133"/>
          </a:xfrm>
          <a:prstGeom prst="rect">
            <a:avLst/>
          </a:prstGeom>
        </p:spPr>
      </p:pic>
    </p:spTree>
    <p:extLst>
      <p:ext uri="{BB962C8B-B14F-4D97-AF65-F5344CB8AC3E}">
        <p14:creationId xmlns:p14="http://schemas.microsoft.com/office/powerpoint/2010/main" val="2565865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46FBB-3898-2B18-8377-74D0956D69AE}"/>
            </a:ext>
          </a:extLst>
        </p:cNvPr>
        <p:cNvGrpSpPr/>
        <p:nvPr/>
      </p:nvGrpSpPr>
      <p:grpSpPr>
        <a:xfrm>
          <a:off x="0" y="0"/>
          <a:ext cx="0" cy="0"/>
          <a:chOff x="0" y="0"/>
          <a:chExt cx="0" cy="0"/>
        </a:xfrm>
      </p:grpSpPr>
      <p:sp>
        <p:nvSpPr>
          <p:cNvPr id="3" name="Freeform 2">
            <a:extLst>
              <a:ext uri="{FF2B5EF4-FFF2-40B4-BE49-F238E27FC236}">
                <a16:creationId xmlns:a16="http://schemas.microsoft.com/office/drawing/2014/main" id="{56634A84-5C98-CBD9-A77D-685C1EFF3860}"/>
              </a:ext>
            </a:extLst>
          </p:cNvPr>
          <p:cNvSpPr/>
          <p:nvPr/>
        </p:nvSpPr>
        <p:spPr>
          <a:xfrm rot="10800000">
            <a:off x="7504533" y="1930113"/>
            <a:ext cx="3735985" cy="4912722"/>
          </a:xfrm>
          <a:custGeom>
            <a:avLst/>
            <a:gdLst>
              <a:gd name="connsiteX0" fmla="*/ 3436609 w 3735985"/>
              <a:gd name="connsiteY0" fmla="*/ 4912722 h 4912722"/>
              <a:gd name="connsiteX1" fmla="*/ 3102027 w 3735985"/>
              <a:gd name="connsiteY1" fmla="*/ 4912722 h 4912722"/>
              <a:gd name="connsiteX2" fmla="*/ 3016044 w 3735985"/>
              <a:gd name="connsiteY2" fmla="*/ 4912722 h 4912722"/>
              <a:gd name="connsiteX3" fmla="*/ 2881619 w 3735985"/>
              <a:gd name="connsiteY3" fmla="*/ 4912722 h 4912722"/>
              <a:gd name="connsiteX4" fmla="*/ 2681463 w 3735985"/>
              <a:gd name="connsiteY4" fmla="*/ 4912722 h 4912722"/>
              <a:gd name="connsiteX5" fmla="*/ 2547037 w 3735985"/>
              <a:gd name="connsiteY5" fmla="*/ 4912722 h 4912722"/>
              <a:gd name="connsiteX6" fmla="*/ 2461055 w 3735985"/>
              <a:gd name="connsiteY6" fmla="*/ 4912722 h 4912722"/>
              <a:gd name="connsiteX7" fmla="*/ 2126473 w 3735985"/>
              <a:gd name="connsiteY7" fmla="*/ 4912722 h 4912722"/>
              <a:gd name="connsiteX8" fmla="*/ 1806911 w 3735985"/>
              <a:gd name="connsiteY8" fmla="*/ 4912722 h 4912722"/>
              <a:gd name="connsiteX9" fmla="*/ 1806909 w 3735985"/>
              <a:gd name="connsiteY9" fmla="*/ 4912722 h 4912722"/>
              <a:gd name="connsiteX10" fmla="*/ 1637487 w 3735985"/>
              <a:gd name="connsiteY10" fmla="*/ 4912722 h 4912722"/>
              <a:gd name="connsiteX11" fmla="*/ 1472330 w 3735985"/>
              <a:gd name="connsiteY11" fmla="*/ 4912722 h 4912722"/>
              <a:gd name="connsiteX12" fmla="*/ 1472326 w 3735985"/>
              <a:gd name="connsiteY12" fmla="*/ 4912722 h 4912722"/>
              <a:gd name="connsiteX13" fmla="*/ 1386347 w 3735985"/>
              <a:gd name="connsiteY13" fmla="*/ 4912722 h 4912722"/>
              <a:gd name="connsiteX14" fmla="*/ 1386345 w 3735985"/>
              <a:gd name="connsiteY14" fmla="*/ 4912722 h 4912722"/>
              <a:gd name="connsiteX15" fmla="*/ 1302905 w 3735985"/>
              <a:gd name="connsiteY15" fmla="*/ 4912722 h 4912722"/>
              <a:gd name="connsiteX16" fmla="*/ 1251922 w 3735985"/>
              <a:gd name="connsiteY16" fmla="*/ 4912722 h 4912722"/>
              <a:gd name="connsiteX17" fmla="*/ 1251920 w 3735985"/>
              <a:gd name="connsiteY17" fmla="*/ 4912722 h 4912722"/>
              <a:gd name="connsiteX18" fmla="*/ 1216922 w 3735985"/>
              <a:gd name="connsiteY18" fmla="*/ 4912722 h 4912722"/>
              <a:gd name="connsiteX19" fmla="*/ 1082498 w 3735985"/>
              <a:gd name="connsiteY19" fmla="*/ 4912722 h 4912722"/>
              <a:gd name="connsiteX20" fmla="*/ 1051765 w 3735985"/>
              <a:gd name="connsiteY20" fmla="*/ 4912722 h 4912722"/>
              <a:gd name="connsiteX21" fmla="*/ 1051764 w 3735985"/>
              <a:gd name="connsiteY21" fmla="*/ 4912722 h 4912722"/>
              <a:gd name="connsiteX22" fmla="*/ 917341 w 3735985"/>
              <a:gd name="connsiteY22" fmla="*/ 4912722 h 4912722"/>
              <a:gd name="connsiteX23" fmla="*/ 917339 w 3735985"/>
              <a:gd name="connsiteY23" fmla="*/ 4912722 h 4912722"/>
              <a:gd name="connsiteX24" fmla="*/ 882341 w 3735985"/>
              <a:gd name="connsiteY24" fmla="*/ 4912722 h 4912722"/>
              <a:gd name="connsiteX25" fmla="*/ 831359 w 3735985"/>
              <a:gd name="connsiteY25" fmla="*/ 4912722 h 4912722"/>
              <a:gd name="connsiteX26" fmla="*/ 831357 w 3735985"/>
              <a:gd name="connsiteY26" fmla="*/ 4912722 h 4912722"/>
              <a:gd name="connsiteX27" fmla="*/ 747916 w 3735985"/>
              <a:gd name="connsiteY27" fmla="*/ 4912722 h 4912722"/>
              <a:gd name="connsiteX28" fmla="*/ 661934 w 3735985"/>
              <a:gd name="connsiteY28" fmla="*/ 4912722 h 4912722"/>
              <a:gd name="connsiteX29" fmla="*/ 660868 w 3735985"/>
              <a:gd name="connsiteY29" fmla="*/ 4912722 h 4912722"/>
              <a:gd name="connsiteX30" fmla="*/ 496777 w 3735985"/>
              <a:gd name="connsiteY30" fmla="*/ 4912722 h 4912722"/>
              <a:gd name="connsiteX31" fmla="*/ 496776 w 3735985"/>
              <a:gd name="connsiteY31" fmla="*/ 4912722 h 4912722"/>
              <a:gd name="connsiteX32" fmla="*/ 460941 w 3735985"/>
              <a:gd name="connsiteY32" fmla="*/ 4912722 h 4912722"/>
              <a:gd name="connsiteX33" fmla="*/ 327352 w 3735985"/>
              <a:gd name="connsiteY33" fmla="*/ 4912722 h 4912722"/>
              <a:gd name="connsiteX34" fmla="*/ 7790 w 3735985"/>
              <a:gd name="connsiteY34" fmla="*/ 4912722 h 4912722"/>
              <a:gd name="connsiteX35" fmla="*/ 7788 w 3735985"/>
              <a:gd name="connsiteY35" fmla="*/ 4912722 h 4912722"/>
              <a:gd name="connsiteX36" fmla="*/ 0 w 3735985"/>
              <a:gd name="connsiteY36" fmla="*/ 4912722 h 4912722"/>
              <a:gd name="connsiteX37" fmla="*/ 0 w 3735985"/>
              <a:gd name="connsiteY37" fmla="*/ 4547896 h 4912722"/>
              <a:gd name="connsiteX38" fmla="*/ 0 w 3735985"/>
              <a:gd name="connsiteY38" fmla="*/ 4473362 h 4912722"/>
              <a:gd name="connsiteX39" fmla="*/ 0 w 3735985"/>
              <a:gd name="connsiteY39" fmla="*/ 4058780 h 4912722"/>
              <a:gd name="connsiteX40" fmla="*/ 0 w 3735985"/>
              <a:gd name="connsiteY40" fmla="*/ 3983384 h 4912722"/>
              <a:gd name="connsiteX41" fmla="*/ 0 w 3735985"/>
              <a:gd name="connsiteY41" fmla="*/ 3965373 h 4912722"/>
              <a:gd name="connsiteX42" fmla="*/ 0 w 3735985"/>
              <a:gd name="connsiteY42" fmla="*/ 3693954 h 4912722"/>
              <a:gd name="connsiteX43" fmla="*/ 0 w 3735985"/>
              <a:gd name="connsiteY43" fmla="*/ 3619420 h 4912722"/>
              <a:gd name="connsiteX44" fmla="*/ 0 w 3735985"/>
              <a:gd name="connsiteY44" fmla="*/ 3600547 h 4912722"/>
              <a:gd name="connsiteX45" fmla="*/ 0 w 3735985"/>
              <a:gd name="connsiteY45" fmla="*/ 3526013 h 4912722"/>
              <a:gd name="connsiteX46" fmla="*/ 0 w 3735985"/>
              <a:gd name="connsiteY46" fmla="*/ 3129442 h 4912722"/>
              <a:gd name="connsiteX47" fmla="*/ 0 w 3735985"/>
              <a:gd name="connsiteY47" fmla="*/ 3111431 h 4912722"/>
              <a:gd name="connsiteX48" fmla="*/ 0 w 3735985"/>
              <a:gd name="connsiteY48" fmla="*/ 3036035 h 4912722"/>
              <a:gd name="connsiteX49" fmla="*/ 0 w 3735985"/>
              <a:gd name="connsiteY49" fmla="*/ 2746605 h 4912722"/>
              <a:gd name="connsiteX50" fmla="*/ 0 w 3735985"/>
              <a:gd name="connsiteY50" fmla="*/ 2672071 h 4912722"/>
              <a:gd name="connsiteX51" fmla="*/ 0 w 3735985"/>
              <a:gd name="connsiteY51" fmla="*/ 2182093 h 4912722"/>
              <a:gd name="connsiteX52" fmla="*/ 0 w 3735985"/>
              <a:gd name="connsiteY52" fmla="*/ 2057198 h 4912722"/>
              <a:gd name="connsiteX53" fmla="*/ 0 w 3735985"/>
              <a:gd name="connsiteY53" fmla="*/ 1801291 h 4912722"/>
              <a:gd name="connsiteX54" fmla="*/ 0 w 3735985"/>
              <a:gd name="connsiteY54" fmla="*/ 1203256 h 4912722"/>
              <a:gd name="connsiteX55" fmla="*/ 0 w 3735985"/>
              <a:gd name="connsiteY55" fmla="*/ 1109849 h 4912722"/>
              <a:gd name="connsiteX56" fmla="*/ 0 w 3735985"/>
              <a:gd name="connsiteY56" fmla="*/ 947349 h 4912722"/>
              <a:gd name="connsiteX57" fmla="*/ 0 w 3735985"/>
              <a:gd name="connsiteY57" fmla="*/ 853942 h 4912722"/>
              <a:gd name="connsiteX58" fmla="*/ 0 w 3735985"/>
              <a:gd name="connsiteY58" fmla="*/ 255907 h 4912722"/>
              <a:gd name="connsiteX59" fmla="*/ 0 w 3735985"/>
              <a:gd name="connsiteY59" fmla="*/ 0 h 4912722"/>
              <a:gd name="connsiteX60" fmla="*/ 307164 w 3735985"/>
              <a:gd name="connsiteY60" fmla="*/ 0 h 4912722"/>
              <a:gd name="connsiteX61" fmla="*/ 307164 w 3735985"/>
              <a:gd name="connsiteY61" fmla="*/ 1 h 4912722"/>
              <a:gd name="connsiteX62" fmla="*/ 460942 w 3735985"/>
              <a:gd name="connsiteY62" fmla="*/ 1 h 4912722"/>
              <a:gd name="connsiteX63" fmla="*/ 460942 w 3735985"/>
              <a:gd name="connsiteY63" fmla="*/ 0 h 4912722"/>
              <a:gd name="connsiteX64" fmla="*/ 660868 w 3735985"/>
              <a:gd name="connsiteY64" fmla="*/ 0 h 4912722"/>
              <a:gd name="connsiteX65" fmla="*/ 796151 w 3735985"/>
              <a:gd name="connsiteY65" fmla="*/ 0 h 4912722"/>
              <a:gd name="connsiteX66" fmla="*/ 1130732 w 3735985"/>
              <a:gd name="connsiteY66" fmla="*/ 0 h 4912722"/>
              <a:gd name="connsiteX67" fmla="*/ 1216715 w 3735985"/>
              <a:gd name="connsiteY67" fmla="*/ 0 h 4912722"/>
              <a:gd name="connsiteX68" fmla="*/ 1351139 w 3735985"/>
              <a:gd name="connsiteY68" fmla="*/ 0 h 4912722"/>
              <a:gd name="connsiteX69" fmla="*/ 1551296 w 3735985"/>
              <a:gd name="connsiteY69" fmla="*/ 0 h 4912722"/>
              <a:gd name="connsiteX70" fmla="*/ 1685722 w 3735985"/>
              <a:gd name="connsiteY70" fmla="*/ 0 h 4912722"/>
              <a:gd name="connsiteX71" fmla="*/ 1771703 w 3735985"/>
              <a:gd name="connsiteY71" fmla="*/ 0 h 4912722"/>
              <a:gd name="connsiteX72" fmla="*/ 2106285 w 3735985"/>
              <a:gd name="connsiteY72" fmla="*/ 0 h 4912722"/>
              <a:gd name="connsiteX73" fmla="*/ 2106285 w 3735985"/>
              <a:gd name="connsiteY73" fmla="*/ 1 h 4912722"/>
              <a:gd name="connsiteX74" fmla="*/ 2425850 w 3735985"/>
              <a:gd name="connsiteY74" fmla="*/ 1 h 4912722"/>
              <a:gd name="connsiteX75" fmla="*/ 2760433 w 3735985"/>
              <a:gd name="connsiteY75" fmla="*/ 1 h 4912722"/>
              <a:gd name="connsiteX76" fmla="*/ 2846414 w 3735985"/>
              <a:gd name="connsiteY76" fmla="*/ 1 h 4912722"/>
              <a:gd name="connsiteX77" fmla="*/ 2980840 w 3735985"/>
              <a:gd name="connsiteY77" fmla="*/ 1 h 4912722"/>
              <a:gd name="connsiteX78" fmla="*/ 3180996 w 3735985"/>
              <a:gd name="connsiteY78" fmla="*/ 1 h 4912722"/>
              <a:gd name="connsiteX79" fmla="*/ 3315422 w 3735985"/>
              <a:gd name="connsiteY79" fmla="*/ 1 h 4912722"/>
              <a:gd name="connsiteX80" fmla="*/ 3401403 w 3735985"/>
              <a:gd name="connsiteY80" fmla="*/ 1 h 4912722"/>
              <a:gd name="connsiteX81" fmla="*/ 3735985 w 3735985"/>
              <a:gd name="connsiteY81" fmla="*/ 1 h 4912722"/>
              <a:gd name="connsiteX82" fmla="*/ 3735985 w 3735985"/>
              <a:gd name="connsiteY82" fmla="*/ 346419 h 4912722"/>
              <a:gd name="connsiteX83" fmla="*/ 3735985 w 3735985"/>
              <a:gd name="connsiteY83" fmla="*/ 399114 h 4912722"/>
              <a:gd name="connsiteX84" fmla="*/ 3735985 w 3735985"/>
              <a:gd name="connsiteY84" fmla="*/ 745531 h 4912722"/>
              <a:gd name="connsiteX85" fmla="*/ 3735985 w 3735985"/>
              <a:gd name="connsiteY85" fmla="*/ 853943 h 4912722"/>
              <a:gd name="connsiteX86" fmla="*/ 3735985 w 3735985"/>
              <a:gd name="connsiteY86" fmla="*/ 947350 h 4912722"/>
              <a:gd name="connsiteX87" fmla="*/ 3735985 w 3735985"/>
              <a:gd name="connsiteY87" fmla="*/ 1200361 h 4912722"/>
              <a:gd name="connsiteX88" fmla="*/ 3735985 w 3735985"/>
              <a:gd name="connsiteY88" fmla="*/ 1253055 h 4912722"/>
              <a:gd name="connsiteX89" fmla="*/ 3735985 w 3735985"/>
              <a:gd name="connsiteY89" fmla="*/ 1293768 h 4912722"/>
              <a:gd name="connsiteX90" fmla="*/ 3735985 w 3735985"/>
              <a:gd name="connsiteY90" fmla="*/ 1346463 h 4912722"/>
              <a:gd name="connsiteX91" fmla="*/ 3735985 w 3735985"/>
              <a:gd name="connsiteY91" fmla="*/ 1599473 h 4912722"/>
              <a:gd name="connsiteX92" fmla="*/ 3735985 w 3735985"/>
              <a:gd name="connsiteY92" fmla="*/ 1692880 h 4912722"/>
              <a:gd name="connsiteX93" fmla="*/ 3735985 w 3735985"/>
              <a:gd name="connsiteY93" fmla="*/ 1801292 h 4912722"/>
              <a:gd name="connsiteX94" fmla="*/ 3735985 w 3735985"/>
              <a:gd name="connsiteY94" fmla="*/ 2107356 h 4912722"/>
              <a:gd name="connsiteX95" fmla="*/ 3735985 w 3735985"/>
              <a:gd name="connsiteY95" fmla="*/ 2147710 h 4912722"/>
              <a:gd name="connsiteX96" fmla="*/ 3735985 w 3735985"/>
              <a:gd name="connsiteY96" fmla="*/ 2200404 h 4912722"/>
              <a:gd name="connsiteX97" fmla="*/ 3735985 w 3735985"/>
              <a:gd name="connsiteY97" fmla="*/ 2453774 h 4912722"/>
              <a:gd name="connsiteX98" fmla="*/ 3735985 w 3735985"/>
              <a:gd name="connsiteY98" fmla="*/ 2506469 h 4912722"/>
              <a:gd name="connsiteX99" fmla="*/ 3735985 w 3735985"/>
              <a:gd name="connsiteY99" fmla="*/ 2546822 h 4912722"/>
              <a:gd name="connsiteX100" fmla="*/ 3735985 w 3735985"/>
              <a:gd name="connsiteY100" fmla="*/ 2852887 h 4912722"/>
              <a:gd name="connsiteX101" fmla="*/ 3735985 w 3735985"/>
              <a:gd name="connsiteY101" fmla="*/ 2961297 h 4912722"/>
              <a:gd name="connsiteX102" fmla="*/ 3735985 w 3735985"/>
              <a:gd name="connsiteY102" fmla="*/ 3054705 h 4912722"/>
              <a:gd name="connsiteX103" fmla="*/ 3735985 w 3735985"/>
              <a:gd name="connsiteY103" fmla="*/ 3307715 h 4912722"/>
              <a:gd name="connsiteX104" fmla="*/ 3735985 w 3735985"/>
              <a:gd name="connsiteY104" fmla="*/ 3360411 h 4912722"/>
              <a:gd name="connsiteX105" fmla="*/ 3735985 w 3735985"/>
              <a:gd name="connsiteY105" fmla="*/ 3401123 h 4912722"/>
              <a:gd name="connsiteX106" fmla="*/ 3735985 w 3735985"/>
              <a:gd name="connsiteY106" fmla="*/ 3453818 h 4912722"/>
              <a:gd name="connsiteX107" fmla="*/ 3735985 w 3735985"/>
              <a:gd name="connsiteY107" fmla="*/ 3706829 h 4912722"/>
              <a:gd name="connsiteX108" fmla="*/ 3735985 w 3735985"/>
              <a:gd name="connsiteY108" fmla="*/ 3800236 h 4912722"/>
              <a:gd name="connsiteX109" fmla="*/ 3735985 w 3735985"/>
              <a:gd name="connsiteY109" fmla="*/ 3908646 h 4912722"/>
              <a:gd name="connsiteX110" fmla="*/ 3735985 w 3735985"/>
              <a:gd name="connsiteY110" fmla="*/ 4255064 h 4912722"/>
              <a:gd name="connsiteX111" fmla="*/ 3735985 w 3735985"/>
              <a:gd name="connsiteY111" fmla="*/ 4307760 h 4912722"/>
              <a:gd name="connsiteX112" fmla="*/ 3735985 w 3735985"/>
              <a:gd name="connsiteY112" fmla="*/ 4654178 h 4912722"/>
              <a:gd name="connsiteX113" fmla="*/ 3436609 w 3735985"/>
              <a:gd name="connsiteY113" fmla="*/ 4912722 h 49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735985" h="4912722">
                <a:moveTo>
                  <a:pt x="3436609" y="4912722"/>
                </a:moveTo>
                <a:lnTo>
                  <a:pt x="3102027" y="4912722"/>
                </a:lnTo>
                <a:lnTo>
                  <a:pt x="3016044" y="4912722"/>
                </a:lnTo>
                <a:lnTo>
                  <a:pt x="2881619" y="4912722"/>
                </a:lnTo>
                <a:lnTo>
                  <a:pt x="2681463" y="4912722"/>
                </a:lnTo>
                <a:lnTo>
                  <a:pt x="2547037" y="4912722"/>
                </a:lnTo>
                <a:lnTo>
                  <a:pt x="2461055" y="4912722"/>
                </a:lnTo>
                <a:lnTo>
                  <a:pt x="2126473" y="4912722"/>
                </a:lnTo>
                <a:lnTo>
                  <a:pt x="1806911" y="4912722"/>
                </a:lnTo>
                <a:lnTo>
                  <a:pt x="1806909" y="4912722"/>
                </a:lnTo>
                <a:lnTo>
                  <a:pt x="1637487" y="4912722"/>
                </a:lnTo>
                <a:lnTo>
                  <a:pt x="1472330" y="4912722"/>
                </a:lnTo>
                <a:lnTo>
                  <a:pt x="1472326" y="4912722"/>
                </a:lnTo>
                <a:lnTo>
                  <a:pt x="1386347" y="4912722"/>
                </a:lnTo>
                <a:lnTo>
                  <a:pt x="1386345" y="4912722"/>
                </a:lnTo>
                <a:lnTo>
                  <a:pt x="1302905" y="4912722"/>
                </a:lnTo>
                <a:lnTo>
                  <a:pt x="1251922" y="4912722"/>
                </a:lnTo>
                <a:lnTo>
                  <a:pt x="1251920" y="4912722"/>
                </a:lnTo>
                <a:lnTo>
                  <a:pt x="1216922" y="4912722"/>
                </a:lnTo>
                <a:lnTo>
                  <a:pt x="1082498" y="4912722"/>
                </a:lnTo>
                <a:lnTo>
                  <a:pt x="1051765" y="4912722"/>
                </a:lnTo>
                <a:lnTo>
                  <a:pt x="1051764" y="4912722"/>
                </a:lnTo>
                <a:lnTo>
                  <a:pt x="917341" y="4912722"/>
                </a:lnTo>
                <a:lnTo>
                  <a:pt x="917339" y="4912722"/>
                </a:lnTo>
                <a:lnTo>
                  <a:pt x="882341" y="4912722"/>
                </a:lnTo>
                <a:lnTo>
                  <a:pt x="831359" y="4912722"/>
                </a:lnTo>
                <a:lnTo>
                  <a:pt x="831357" y="4912722"/>
                </a:lnTo>
                <a:lnTo>
                  <a:pt x="747916" y="4912722"/>
                </a:lnTo>
                <a:lnTo>
                  <a:pt x="661934" y="4912722"/>
                </a:lnTo>
                <a:lnTo>
                  <a:pt x="660868" y="4912722"/>
                </a:lnTo>
                <a:lnTo>
                  <a:pt x="496777" y="4912722"/>
                </a:lnTo>
                <a:lnTo>
                  <a:pt x="496776" y="4912722"/>
                </a:lnTo>
                <a:lnTo>
                  <a:pt x="460941" y="4912722"/>
                </a:lnTo>
                <a:lnTo>
                  <a:pt x="327352" y="4912722"/>
                </a:lnTo>
                <a:lnTo>
                  <a:pt x="7790" y="4912722"/>
                </a:lnTo>
                <a:lnTo>
                  <a:pt x="7788" y="4912722"/>
                </a:lnTo>
                <a:lnTo>
                  <a:pt x="0" y="4912722"/>
                </a:lnTo>
                <a:lnTo>
                  <a:pt x="0" y="4547896"/>
                </a:lnTo>
                <a:lnTo>
                  <a:pt x="0" y="4473362"/>
                </a:lnTo>
                <a:lnTo>
                  <a:pt x="0" y="4058780"/>
                </a:lnTo>
                <a:lnTo>
                  <a:pt x="0" y="3983384"/>
                </a:lnTo>
                <a:lnTo>
                  <a:pt x="0" y="3965373"/>
                </a:lnTo>
                <a:lnTo>
                  <a:pt x="0" y="3693954"/>
                </a:lnTo>
                <a:lnTo>
                  <a:pt x="0" y="3619420"/>
                </a:lnTo>
                <a:lnTo>
                  <a:pt x="0" y="3600547"/>
                </a:lnTo>
                <a:lnTo>
                  <a:pt x="0" y="3526013"/>
                </a:lnTo>
                <a:lnTo>
                  <a:pt x="0" y="3129442"/>
                </a:lnTo>
                <a:lnTo>
                  <a:pt x="0" y="3111431"/>
                </a:lnTo>
                <a:lnTo>
                  <a:pt x="0" y="3036035"/>
                </a:lnTo>
                <a:lnTo>
                  <a:pt x="0" y="2746605"/>
                </a:lnTo>
                <a:lnTo>
                  <a:pt x="0" y="2672071"/>
                </a:lnTo>
                <a:lnTo>
                  <a:pt x="0" y="2182093"/>
                </a:lnTo>
                <a:lnTo>
                  <a:pt x="0" y="2057198"/>
                </a:lnTo>
                <a:lnTo>
                  <a:pt x="0" y="1801291"/>
                </a:lnTo>
                <a:lnTo>
                  <a:pt x="0" y="1203256"/>
                </a:lnTo>
                <a:lnTo>
                  <a:pt x="0" y="1109849"/>
                </a:lnTo>
                <a:lnTo>
                  <a:pt x="0" y="947349"/>
                </a:lnTo>
                <a:lnTo>
                  <a:pt x="0" y="853942"/>
                </a:lnTo>
                <a:lnTo>
                  <a:pt x="0" y="255907"/>
                </a:lnTo>
                <a:lnTo>
                  <a:pt x="0" y="0"/>
                </a:lnTo>
                <a:lnTo>
                  <a:pt x="307164" y="0"/>
                </a:lnTo>
                <a:lnTo>
                  <a:pt x="307164" y="1"/>
                </a:lnTo>
                <a:lnTo>
                  <a:pt x="460942" y="1"/>
                </a:lnTo>
                <a:lnTo>
                  <a:pt x="460942" y="0"/>
                </a:lnTo>
                <a:lnTo>
                  <a:pt x="660868" y="0"/>
                </a:lnTo>
                <a:lnTo>
                  <a:pt x="796151" y="0"/>
                </a:lnTo>
                <a:lnTo>
                  <a:pt x="1130732" y="0"/>
                </a:lnTo>
                <a:lnTo>
                  <a:pt x="1216715" y="0"/>
                </a:lnTo>
                <a:lnTo>
                  <a:pt x="1351139" y="0"/>
                </a:lnTo>
                <a:lnTo>
                  <a:pt x="1551296" y="0"/>
                </a:lnTo>
                <a:lnTo>
                  <a:pt x="1685722" y="0"/>
                </a:lnTo>
                <a:lnTo>
                  <a:pt x="1771703" y="0"/>
                </a:lnTo>
                <a:lnTo>
                  <a:pt x="2106285" y="0"/>
                </a:lnTo>
                <a:lnTo>
                  <a:pt x="2106285" y="1"/>
                </a:lnTo>
                <a:lnTo>
                  <a:pt x="2425850" y="1"/>
                </a:lnTo>
                <a:lnTo>
                  <a:pt x="2760433" y="1"/>
                </a:lnTo>
                <a:lnTo>
                  <a:pt x="2846414" y="1"/>
                </a:lnTo>
                <a:lnTo>
                  <a:pt x="2980840" y="1"/>
                </a:lnTo>
                <a:lnTo>
                  <a:pt x="3180996" y="1"/>
                </a:lnTo>
                <a:lnTo>
                  <a:pt x="3315422" y="1"/>
                </a:lnTo>
                <a:lnTo>
                  <a:pt x="3401403" y="1"/>
                </a:lnTo>
                <a:lnTo>
                  <a:pt x="3735985" y="1"/>
                </a:lnTo>
                <a:lnTo>
                  <a:pt x="3735985" y="346419"/>
                </a:lnTo>
                <a:lnTo>
                  <a:pt x="3735985" y="399114"/>
                </a:lnTo>
                <a:lnTo>
                  <a:pt x="3735985" y="745531"/>
                </a:lnTo>
                <a:lnTo>
                  <a:pt x="3735985" y="853943"/>
                </a:lnTo>
                <a:lnTo>
                  <a:pt x="3735985" y="947350"/>
                </a:lnTo>
                <a:lnTo>
                  <a:pt x="3735985" y="1200361"/>
                </a:lnTo>
                <a:lnTo>
                  <a:pt x="3735985" y="1253055"/>
                </a:lnTo>
                <a:lnTo>
                  <a:pt x="3735985" y="1293768"/>
                </a:lnTo>
                <a:lnTo>
                  <a:pt x="3735985" y="1346463"/>
                </a:lnTo>
                <a:lnTo>
                  <a:pt x="3735985" y="1599473"/>
                </a:lnTo>
                <a:lnTo>
                  <a:pt x="3735985" y="1692880"/>
                </a:lnTo>
                <a:lnTo>
                  <a:pt x="3735985" y="1801292"/>
                </a:lnTo>
                <a:lnTo>
                  <a:pt x="3735985" y="2107356"/>
                </a:lnTo>
                <a:lnTo>
                  <a:pt x="3735985" y="2147710"/>
                </a:lnTo>
                <a:lnTo>
                  <a:pt x="3735985" y="2200404"/>
                </a:lnTo>
                <a:lnTo>
                  <a:pt x="3735985" y="2453774"/>
                </a:lnTo>
                <a:lnTo>
                  <a:pt x="3735985" y="2506469"/>
                </a:lnTo>
                <a:lnTo>
                  <a:pt x="3735985" y="2546822"/>
                </a:lnTo>
                <a:lnTo>
                  <a:pt x="3735985" y="2852887"/>
                </a:lnTo>
                <a:lnTo>
                  <a:pt x="3735985" y="2961297"/>
                </a:lnTo>
                <a:lnTo>
                  <a:pt x="3735985" y="3054705"/>
                </a:lnTo>
                <a:lnTo>
                  <a:pt x="3735985" y="3307715"/>
                </a:lnTo>
                <a:lnTo>
                  <a:pt x="3735985" y="3360411"/>
                </a:lnTo>
                <a:lnTo>
                  <a:pt x="3735985" y="3401123"/>
                </a:lnTo>
                <a:lnTo>
                  <a:pt x="3735985" y="3453818"/>
                </a:lnTo>
                <a:lnTo>
                  <a:pt x="3735985" y="3706829"/>
                </a:lnTo>
                <a:lnTo>
                  <a:pt x="3735985" y="3800236"/>
                </a:lnTo>
                <a:lnTo>
                  <a:pt x="3735985" y="3908646"/>
                </a:lnTo>
                <a:lnTo>
                  <a:pt x="3735985" y="4255064"/>
                </a:lnTo>
                <a:lnTo>
                  <a:pt x="3735985" y="4307760"/>
                </a:lnTo>
                <a:lnTo>
                  <a:pt x="3735985" y="4654178"/>
                </a:lnTo>
                <a:cubicBezTo>
                  <a:pt x="3735985" y="4796587"/>
                  <a:pt x="3602491" y="4912722"/>
                  <a:pt x="3436609" y="4912722"/>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E8F26C47-9360-3366-556F-D340BDF1AC91}"/>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Strumenti semplici ed economici per piccole proprietà </a:t>
            </a:r>
          </a:p>
          <a:p>
            <a:pPr>
              <a:lnSpc>
                <a:spcPts val="3720"/>
              </a:lnSpc>
            </a:pPr>
            <a:endParaRPr lang="en-US" dirty="0"/>
          </a:p>
        </p:txBody>
      </p:sp>
      <p:cxnSp>
        <p:nvCxnSpPr>
          <p:cNvPr id="10" name="Straight Connector 9">
            <a:extLst>
              <a:ext uri="{FF2B5EF4-FFF2-40B4-BE49-F238E27FC236}">
                <a16:creationId xmlns:a16="http://schemas.microsoft.com/office/drawing/2014/main" id="{D7243FF7-F3EB-E622-1510-6CF4BD4B8276}"/>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FD8B64E-5E04-5D54-AC01-7725BE9A18B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9</a:t>
            </a:fld>
            <a:endParaRPr lang="fr-CA" sz="1200" dirty="0"/>
          </a:p>
        </p:txBody>
      </p:sp>
      <p:sp>
        <p:nvSpPr>
          <p:cNvPr id="4" name="Text Placeholder 5">
            <a:extLst>
              <a:ext uri="{FF2B5EF4-FFF2-40B4-BE49-F238E27FC236}">
                <a16:creationId xmlns:a16="http://schemas.microsoft.com/office/drawing/2014/main" id="{AD9510A4-8EE2-778B-45FD-D535050A50FF}"/>
              </a:ext>
            </a:extLst>
          </p:cNvPr>
          <p:cNvSpPr txBox="1">
            <a:spLocks/>
          </p:cNvSpPr>
          <p:nvPr/>
        </p:nvSpPr>
        <p:spPr>
          <a:xfrm>
            <a:off x="629643" y="1513254"/>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Cosa fare:</a:t>
            </a:r>
          </a:p>
        </p:txBody>
      </p:sp>
      <p:sp>
        <p:nvSpPr>
          <p:cNvPr id="5" name="Text Placeholder 4">
            <a:extLst>
              <a:ext uri="{FF2B5EF4-FFF2-40B4-BE49-F238E27FC236}">
                <a16:creationId xmlns:a16="http://schemas.microsoft.com/office/drawing/2014/main" id="{D4B51BCB-42B7-F1F0-EA7E-9D85F133E4F1}"/>
              </a:ext>
            </a:extLst>
          </p:cNvPr>
          <p:cNvSpPr txBox="1">
            <a:spLocks/>
          </p:cNvSpPr>
          <p:nvPr/>
        </p:nvSpPr>
        <p:spPr>
          <a:xfrm>
            <a:off x="684254" y="2229687"/>
            <a:ext cx="6643747"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Utilizza Google Sheets </a:t>
            </a:r>
            <a:r>
              <a:rPr lang="en-GB" sz="2200" dirty="0">
                <a:solidFill>
                  <a:srgbClr val="414141"/>
                </a:solidFill>
              </a:rPr>
              <a:t>per tenere traccia delle prenotazioni degli ospiti, dei programmi di pulizia e delle attività di manutenzione.</a:t>
            </a:r>
          </a:p>
          <a:p>
            <a:pPr marL="342900" indent="-342900">
              <a:lnSpc>
                <a:spcPts val="2240"/>
              </a:lnSpc>
              <a:buClr>
                <a:srgbClr val="459597"/>
              </a:buClr>
              <a:buFont typeface="Arial" panose="020B0604020202020204" pitchFamily="34" charset="0"/>
              <a:buChar char="•"/>
            </a:pPr>
            <a:r>
              <a:rPr lang="en-GB" sz="2200" b="1" dirty="0">
                <a:solidFill>
                  <a:srgbClr val="EC7C69"/>
                </a:solidFill>
              </a:rPr>
              <a:t>Affidati agli strumenti integrati in piattaforme </a:t>
            </a:r>
            <a:r>
              <a:rPr lang="en-GB" sz="2200" dirty="0">
                <a:solidFill>
                  <a:srgbClr val="414141"/>
                </a:solidFill>
              </a:rPr>
              <a:t>come Airbnb e </a:t>
            </a:r>
            <a:r>
              <a:rPr lang="en-GB" sz="2200" dirty="0" err="1">
                <a:solidFill>
                  <a:srgbClr val="414141"/>
                </a:solidFill>
              </a:rPr>
              <a:t>Booking.com </a:t>
            </a:r>
            <a:r>
              <a:rPr lang="en-GB" sz="2200" dirty="0">
                <a:solidFill>
                  <a:srgbClr val="414141"/>
                </a:solidFill>
              </a:rPr>
              <a:t>(calendario, messaggistica e recensioni).</a:t>
            </a:r>
          </a:p>
          <a:p>
            <a:pPr marL="342900" indent="-342900">
              <a:lnSpc>
                <a:spcPts val="2240"/>
              </a:lnSpc>
              <a:buClr>
                <a:srgbClr val="459597"/>
              </a:buClr>
              <a:buFont typeface="Arial" panose="020B0604020202020204" pitchFamily="34" charset="0"/>
              <a:buChar char="•"/>
            </a:pPr>
            <a:r>
              <a:rPr lang="en-GB" sz="2200" dirty="0">
                <a:solidFill>
                  <a:srgbClr val="414141"/>
                </a:solidFill>
              </a:rPr>
              <a:t>Prova strumenti per principianti come </a:t>
            </a:r>
            <a:r>
              <a:rPr lang="en-GB" sz="2200" b="1" dirty="0" err="1">
                <a:solidFill>
                  <a:srgbClr val="EC7C69"/>
                </a:solidFill>
              </a:rPr>
              <a:t>Lodgify </a:t>
            </a:r>
            <a:r>
              <a:rPr lang="en-GB" sz="2200" b="1" dirty="0">
                <a:solidFill>
                  <a:srgbClr val="EC7C69"/>
                </a:solidFill>
              </a:rPr>
              <a:t>Free Plan, </a:t>
            </a:r>
            <a:r>
              <a:rPr lang="en-GB" sz="2200" b="1" dirty="0" err="1">
                <a:solidFill>
                  <a:srgbClr val="EC7C69"/>
                </a:solidFill>
              </a:rPr>
              <a:t>Tokeet </a:t>
            </a:r>
            <a:r>
              <a:rPr lang="en-GB" sz="2200" b="1" dirty="0">
                <a:solidFill>
                  <a:srgbClr val="EC7C69"/>
                </a:solidFill>
              </a:rPr>
              <a:t>Basic o la versione di prova gratuita </a:t>
            </a:r>
            <a:r>
              <a:rPr lang="en-GB" sz="2200" b="1" dirty="0" err="1">
                <a:solidFill>
                  <a:srgbClr val="EC7C69"/>
                </a:solidFill>
              </a:rPr>
              <a:t>di Smoobu </a:t>
            </a:r>
            <a:r>
              <a:rPr lang="en-GB" sz="2200" dirty="0">
                <a:solidFill>
                  <a:srgbClr val="414141"/>
                </a:solidFill>
              </a:rPr>
              <a:t>per centralizzare le prenotazioni e automatizzare i messaggi.</a:t>
            </a:r>
          </a:p>
          <a:p>
            <a:pPr marL="342900" indent="-342900">
              <a:lnSpc>
                <a:spcPts val="2240"/>
              </a:lnSpc>
              <a:buClr>
                <a:srgbClr val="459597"/>
              </a:buClr>
              <a:buFont typeface="Arial" panose="020B0604020202020204" pitchFamily="34" charset="0"/>
              <a:buChar char="•"/>
            </a:pPr>
            <a:r>
              <a:rPr lang="en-GB" sz="2200" b="1" dirty="0">
                <a:solidFill>
                  <a:srgbClr val="EC7C69"/>
                </a:solidFill>
              </a:rPr>
              <a:t>Scegli un buon sistema di gestione della proprietà (PMS)</a:t>
            </a:r>
          </a:p>
          <a:p>
            <a:pPr marL="342900" indent="-342900">
              <a:lnSpc>
                <a:spcPts val="2240"/>
              </a:lnSpc>
              <a:buClr>
                <a:srgbClr val="459597"/>
              </a:buClr>
              <a:buFont typeface="Arial" panose="020B0604020202020204" pitchFamily="34" charset="0"/>
              <a:buChar char="•"/>
            </a:pPr>
            <a:r>
              <a:rPr lang="en-GB" sz="2200" dirty="0">
                <a:solidFill>
                  <a:srgbClr val="414141"/>
                </a:solidFill>
              </a:rPr>
              <a:t>Stampa o utilizza i PDF per creare un </a:t>
            </a:r>
            <a:r>
              <a:rPr lang="en-GB" sz="2200" b="1" dirty="0">
                <a:solidFill>
                  <a:srgbClr val="EC7C69"/>
                </a:solidFill>
              </a:rPr>
              <a:t>"foglio di controllo dell'host" </a:t>
            </a:r>
            <a:r>
              <a:rPr lang="en-GB" sz="2200" dirty="0">
                <a:solidFill>
                  <a:srgbClr val="414141"/>
                </a:solidFill>
              </a:rPr>
              <a:t>di base se non vuoi affidarti al 100% agli strumenti digitali.</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1" name="Text Placeholder 1">
            <a:extLst>
              <a:ext uri="{FF2B5EF4-FFF2-40B4-BE49-F238E27FC236}">
                <a16:creationId xmlns:a16="http://schemas.microsoft.com/office/drawing/2014/main" id="{F3CA5C7F-BBB1-9274-8BB9-1978E122F282}"/>
              </a:ext>
            </a:extLst>
          </p:cNvPr>
          <p:cNvSpPr txBox="1">
            <a:spLocks/>
          </p:cNvSpPr>
          <p:nvPr/>
        </p:nvSpPr>
        <p:spPr>
          <a:xfrm>
            <a:off x="7857597" y="2328538"/>
            <a:ext cx="315177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Strumenti e suggerimenti: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Inizia con le versioni gratuite e passa a quelle a pagamento solo se necessario.</a:t>
            </a:r>
          </a:p>
          <a:p>
            <a:pPr marL="342900" indent="-342900" algn="l">
              <a:lnSpc>
                <a:spcPts val="2340"/>
              </a:lnSpc>
              <a:spcBef>
                <a:spcPts val="0"/>
              </a:spcBef>
              <a:buFont typeface="Arial" panose="020B0604020202020204" pitchFamily="34" charset="0"/>
              <a:buChar char="•"/>
            </a:pPr>
            <a:r>
              <a:rPr lang="en-IE" sz="2200" dirty="0"/>
              <a:t>Scegli strumenti disponibili nella tua lingua o con un'assistenza clienti efficiente.</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63605995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26EC2A733B751B4A9BD302BA2F24F71D" ma:contentTypeVersion="16" ma:contentTypeDescription="Creare un nuovo documento." ma:contentTypeScope="" ma:versionID="f40fbbea10783687fdca30314ab3e89b">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3242e7b084edcaea6cfd00877d627888"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Tag immagine"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ondiviso con dettagli"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076E18-2B84-4508-B120-3C096464AE89}">
  <ds:schemaRefs>
    <ds:schemaRef ds:uri="7b53bf8c-4569-44df-ad60-bb18397340c4"/>
    <ds:schemaRef ds:uri="835803b3-5fd4-490d-9118-e08d8d43fc1e"/>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E98DFAB-0AE6-49F3-86C6-2957345421E3}"/>
</file>

<file path=customXml/itemProps3.xml><?xml version="1.0" encoding="utf-8"?>
<ds:datastoreItem xmlns:ds="http://schemas.openxmlformats.org/officeDocument/2006/customXml" ds:itemID="{9AC85329-4F53-4995-A204-691117D327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393</TotalTime>
  <Words>4971</Words>
  <Application>Microsoft Macintosh PowerPoint</Application>
  <PresentationFormat>Widescreen</PresentationFormat>
  <Paragraphs>599</Paragraphs>
  <Slides>48</Slides>
  <Notes>7</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48</vt:i4>
      </vt:variant>
    </vt:vector>
  </HeadingPairs>
  <TitlesOfParts>
    <vt:vector size="56" baseType="lpstr">
      <vt:lpstr>Arial</vt:lpstr>
      <vt:lpstr>Calibri</vt:lpstr>
      <vt:lpstr>Cambria</vt:lpstr>
      <vt:lpstr>Montserrat</vt:lpstr>
      <vt:lpstr>Montserrat Light</vt:lpstr>
      <vt:lpstr>Verdana</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docId:7A4A6D4660936C0BE839CA3F82CB3E67</cp:keywords>
  <cp:lastModifiedBy>Manuel Guarita</cp:lastModifiedBy>
  <cp:revision>67</cp:revision>
  <dcterms:created xsi:type="dcterms:W3CDTF">2020-10-14T13:32:04Z</dcterms:created>
  <dcterms:modified xsi:type="dcterms:W3CDTF">2026-02-06T19:27:04Z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