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0"/>
  </p:notesMasterIdLst>
  <p:sldIdLst>
    <p:sldId id="6454" r:id="rId5"/>
    <p:sldId id="7695" r:id="rId6"/>
    <p:sldId id="4324" r:id="rId7"/>
    <p:sldId id="4325" r:id="rId8"/>
    <p:sldId id="7696" r:id="rId9"/>
    <p:sldId id="7754" r:id="rId10"/>
    <p:sldId id="6455" r:id="rId11"/>
    <p:sldId id="7710" r:id="rId12"/>
    <p:sldId id="7713" r:id="rId13"/>
    <p:sldId id="7714" r:id="rId14"/>
    <p:sldId id="7716" r:id="rId15"/>
    <p:sldId id="6443" r:id="rId16"/>
    <p:sldId id="7717" r:id="rId17"/>
    <p:sldId id="7718" r:id="rId18"/>
    <p:sldId id="7719" r:id="rId19"/>
    <p:sldId id="7711" r:id="rId20"/>
    <p:sldId id="7720" r:id="rId21"/>
    <p:sldId id="7721" r:id="rId22"/>
    <p:sldId id="7722" r:id="rId23"/>
    <p:sldId id="7723" r:id="rId24"/>
    <p:sldId id="7724" r:id="rId25"/>
    <p:sldId id="7725" r:id="rId26"/>
    <p:sldId id="7726" r:id="rId27"/>
    <p:sldId id="7728" r:id="rId28"/>
    <p:sldId id="6506" r:id="rId29"/>
    <p:sldId id="7727" r:id="rId30"/>
    <p:sldId id="7729" r:id="rId31"/>
    <p:sldId id="6508" r:id="rId32"/>
    <p:sldId id="7730" r:id="rId33"/>
    <p:sldId id="7731" r:id="rId34"/>
    <p:sldId id="7732" r:id="rId35"/>
    <p:sldId id="7733" r:id="rId36"/>
    <p:sldId id="7734" r:id="rId37"/>
    <p:sldId id="7735" r:id="rId38"/>
    <p:sldId id="6524" r:id="rId39"/>
    <p:sldId id="6525" r:id="rId40"/>
    <p:sldId id="7736" r:id="rId41"/>
    <p:sldId id="7742" r:id="rId42"/>
    <p:sldId id="6500" r:id="rId43"/>
    <p:sldId id="7743" r:id="rId44"/>
    <p:sldId id="6502" r:id="rId45"/>
    <p:sldId id="7745" r:id="rId46"/>
    <p:sldId id="7746" r:id="rId47"/>
    <p:sldId id="7737" r:id="rId48"/>
    <p:sldId id="7747" r:id="rId49"/>
    <p:sldId id="7738" r:id="rId50"/>
    <p:sldId id="7751" r:id="rId51"/>
    <p:sldId id="7748" r:id="rId52"/>
    <p:sldId id="7749" r:id="rId53"/>
    <p:sldId id="7750" r:id="rId54"/>
    <p:sldId id="6522" r:id="rId55"/>
    <p:sldId id="7741" r:id="rId56"/>
    <p:sldId id="7740" r:id="rId57"/>
    <p:sldId id="7739" r:id="rId58"/>
    <p:sldId id="770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4141"/>
    <a:srgbClr val="EC7C69"/>
    <a:srgbClr val="64AFAF"/>
    <a:srgbClr val="FBA63B"/>
    <a:srgbClr val="82CCCA"/>
    <a:srgbClr val="F8F8F8"/>
    <a:srgbClr val="000000"/>
    <a:srgbClr val="E5BEAC"/>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32" autoAdjust="0"/>
    <p:restoredTop sz="94243" autoAdjust="0"/>
  </p:normalViewPr>
  <p:slideViewPr>
    <p:cSldViewPr snapToGrid="0" snapToObjects="1">
      <p:cViewPr varScale="1">
        <p:scale>
          <a:sx n="108" d="100"/>
          <a:sy n="108" d="100"/>
        </p:scale>
        <p:origin x="336"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del testo principale</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AEA049-F2C3-AE86-2B2C-89445D602D89}"/>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AAE20084-90FF-A3CF-636C-9F817215FA9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06B7B252-07F0-9B7E-F15D-9D57D9FAA52E}"/>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ADF3A9D0-67CC-0D83-09BF-0D860F0B4E6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6FE6719-9B71-10AD-8513-9363A37C9A9D}"/>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104CFFDF-C57A-EAF7-BEE2-0047D354076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2D736AF3-91E9-7832-E3A0-A4717E9038C2}"/>
              </a:ext>
            </a:extLst>
          </p:cNvPr>
          <p:cNvSpPr/>
          <p:nvPr userDrawn="1"/>
        </p:nvSpPr>
        <p:spPr>
          <a:xfrm rot="16200000">
            <a:off x="586095" y="2388918"/>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chemeClr val="accent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3201179-718A-9347-BABA-D634D962C8D9}"/>
              </a:ext>
            </a:extLst>
          </p:cNvPr>
          <p:cNvSpPr>
            <a:spLocks noGrp="1"/>
          </p:cNvSpPr>
          <p:nvPr>
            <p:ph type="pic" sz="quarter" idx="34"/>
          </p:nvPr>
        </p:nvSpPr>
        <p:spPr>
          <a:xfrm>
            <a:off x="-4485" y="435943"/>
            <a:ext cx="5974236" cy="3624947"/>
          </a:xfrm>
          <a:custGeom>
            <a:avLst/>
            <a:gdLst>
              <a:gd name="connsiteX0" fmla="*/ 0 w 5974236"/>
              <a:gd name="connsiteY0" fmla="*/ 0 h 3624947"/>
              <a:gd name="connsiteX1" fmla="*/ 4056490 w 5974236"/>
              <a:gd name="connsiteY1" fmla="*/ 0 h 3624947"/>
              <a:gd name="connsiteX2" fmla="*/ 4056490 w 5974236"/>
              <a:gd name="connsiteY2" fmla="*/ 3790 h 3624947"/>
              <a:gd name="connsiteX3" fmla="*/ 4158820 w 5974236"/>
              <a:gd name="connsiteY3" fmla="*/ 0 h 3624947"/>
              <a:gd name="connsiteX4" fmla="*/ 5974236 w 5974236"/>
              <a:gd name="connsiteY4" fmla="*/ 1815837 h 3624947"/>
              <a:gd name="connsiteX5" fmla="*/ 4344096 w 5974236"/>
              <a:gd name="connsiteY5" fmla="*/ 3622318 h 3624947"/>
              <a:gd name="connsiteX6" fmla="*/ 4292044 w 5974236"/>
              <a:gd name="connsiteY6" fmla="*/ 3624947 h 3624947"/>
              <a:gd name="connsiteX7" fmla="*/ 4252347 w 5974236"/>
              <a:gd name="connsiteY7" fmla="*/ 3516237 h 3624947"/>
              <a:gd name="connsiteX8" fmla="*/ 3796233 w 5974236"/>
              <a:gd name="connsiteY8" fmla="*/ 2904377 h 3624947"/>
              <a:gd name="connsiteX9" fmla="*/ 3752900 w 5974236"/>
              <a:gd name="connsiteY9" fmla="*/ 2871988 h 3624947"/>
              <a:gd name="connsiteX10" fmla="*/ 3689452 w 5974236"/>
              <a:gd name="connsiteY10" fmla="*/ 2816372 h 3624947"/>
              <a:gd name="connsiteX11" fmla="*/ 2853773 w 5974236"/>
              <a:gd name="connsiteY11" fmla="*/ 2539409 h 3624947"/>
              <a:gd name="connsiteX12" fmla="*/ 2810022 w 5974236"/>
              <a:gd name="connsiteY12" fmla="*/ 2541030 h 3624947"/>
              <a:gd name="connsiteX13" fmla="*/ 2777814 w 5974236"/>
              <a:gd name="connsiteY13" fmla="*/ 2539409 h 3624947"/>
              <a:gd name="connsiteX14" fmla="*/ 2775098 w 5974236"/>
              <a:gd name="connsiteY14" fmla="*/ 2539509 h 3624947"/>
              <a:gd name="connsiteX15" fmla="*/ 2775098 w 5974236"/>
              <a:gd name="connsiteY15" fmla="*/ 2539409 h 3624947"/>
              <a:gd name="connsiteX16" fmla="*/ 2687623 w 5974236"/>
              <a:gd name="connsiteY16" fmla="*/ 2539409 h 3624947"/>
              <a:gd name="connsiteX17" fmla="*/ 2687623 w 5974236"/>
              <a:gd name="connsiteY17" fmla="*/ 2539409 h 3624947"/>
              <a:gd name="connsiteX18" fmla="*/ 4139 w 5974236"/>
              <a:gd name="connsiteY18" fmla="*/ 2539409 h 3624947"/>
              <a:gd name="connsiteX19" fmla="*/ 4139 w 5974236"/>
              <a:gd name="connsiteY19" fmla="*/ 269370 h 3624947"/>
              <a:gd name="connsiteX20" fmla="*/ 1449 w 5974236"/>
              <a:gd name="connsiteY20" fmla="*/ 269370 h 3624947"/>
              <a:gd name="connsiteX21" fmla="*/ 4139 w 5974236"/>
              <a:gd name="connsiteY21" fmla="*/ 142822 h 36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4236" h="3624947">
                <a:moveTo>
                  <a:pt x="0" y="0"/>
                </a:moveTo>
                <a:lnTo>
                  <a:pt x="4056490" y="0"/>
                </a:lnTo>
                <a:lnTo>
                  <a:pt x="4056490" y="3790"/>
                </a:lnTo>
                <a:cubicBezTo>
                  <a:pt x="4090599" y="0"/>
                  <a:pt x="4124711" y="0"/>
                  <a:pt x="4158820" y="0"/>
                </a:cubicBezTo>
                <a:cubicBezTo>
                  <a:pt x="5163175" y="0"/>
                  <a:pt x="5974236" y="811251"/>
                  <a:pt x="5974236" y="1815837"/>
                </a:cubicBezTo>
                <a:cubicBezTo>
                  <a:pt x="5974236" y="2757635"/>
                  <a:pt x="5258056" y="3529512"/>
                  <a:pt x="4344096" y="3622318"/>
                </a:cubicBezTo>
                <a:lnTo>
                  <a:pt x="4292044" y="3624947"/>
                </a:lnTo>
                <a:lnTo>
                  <a:pt x="4252347" y="3516237"/>
                </a:lnTo>
                <a:cubicBezTo>
                  <a:pt x="4151287" y="3276807"/>
                  <a:pt x="3993710" y="3067313"/>
                  <a:pt x="3796233" y="2904377"/>
                </a:cubicBezTo>
                <a:lnTo>
                  <a:pt x="3752900" y="2871988"/>
                </a:lnTo>
                <a:lnTo>
                  <a:pt x="3689452" y="2816372"/>
                </a:lnTo>
                <a:cubicBezTo>
                  <a:pt x="3456649" y="2642347"/>
                  <a:pt x="3167475" y="2539409"/>
                  <a:pt x="2853773" y="2539409"/>
                </a:cubicBezTo>
                <a:lnTo>
                  <a:pt x="2810022" y="2541030"/>
                </a:lnTo>
                <a:lnTo>
                  <a:pt x="2777814" y="2539409"/>
                </a:lnTo>
                <a:lnTo>
                  <a:pt x="2775098" y="2539509"/>
                </a:lnTo>
                <a:lnTo>
                  <a:pt x="2775098" y="2539409"/>
                </a:lnTo>
                <a:lnTo>
                  <a:pt x="2687623" y="2539409"/>
                </a:lnTo>
                <a:lnTo>
                  <a:pt x="2687623" y="2539409"/>
                </a:lnTo>
                <a:lnTo>
                  <a:pt x="4139" y="2539409"/>
                </a:lnTo>
                <a:lnTo>
                  <a:pt x="4139" y="269370"/>
                </a:lnTo>
                <a:lnTo>
                  <a:pt x="1449" y="269370"/>
                </a:lnTo>
                <a:cubicBezTo>
                  <a:pt x="4139" y="231875"/>
                  <a:pt x="4139" y="185003"/>
                  <a:pt x="4139" y="142822"/>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1" name="Straight Connector 20">
            <a:extLst>
              <a:ext uri="{FF2B5EF4-FFF2-40B4-BE49-F238E27FC236}">
                <a16:creationId xmlns:a16="http://schemas.microsoft.com/office/drawing/2014/main" id="{C8693929-75F4-397E-3B7A-E0283D7DC75A}"/>
              </a:ext>
            </a:extLst>
          </p:cNvPr>
          <p:cNvCxnSpPr>
            <a:cxnSpLocks/>
          </p:cNvCxnSpPr>
          <p:nvPr userDrawn="1"/>
        </p:nvCxnSpPr>
        <p:spPr>
          <a:xfrm>
            <a:off x="480327" y="406761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32">
            <a:extLst>
              <a:ext uri="{FF2B5EF4-FFF2-40B4-BE49-F238E27FC236}">
                <a16:creationId xmlns:a16="http://schemas.microsoft.com/office/drawing/2014/main" id="{78D8AA12-A822-0118-E4F4-7C910728EBA6}"/>
              </a:ext>
            </a:extLst>
          </p:cNvPr>
          <p:cNvSpPr>
            <a:spLocks noGrp="1"/>
          </p:cNvSpPr>
          <p:nvPr>
            <p:ph type="body" sz="quarter" idx="18" hasCustomPrompt="1"/>
          </p:nvPr>
        </p:nvSpPr>
        <p:spPr>
          <a:xfrm>
            <a:off x="599571" y="4229507"/>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951EA992-BE18-4BC7-A107-9CC1B19C6346}"/>
              </a:ext>
            </a:extLst>
          </p:cNvPr>
          <p:cNvSpPr>
            <a:spLocks noGrp="1"/>
          </p:cNvSpPr>
          <p:nvPr>
            <p:ph type="body" sz="quarter" idx="19" hasCustomPrompt="1"/>
          </p:nvPr>
        </p:nvSpPr>
        <p:spPr>
          <a:xfrm>
            <a:off x="616370" y="3294588"/>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E7334361-B30A-7CBA-E0FF-89A07F327B3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DA8DBC9E-0CA3-6AD1-441A-24B09DEC668F}"/>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D6A0AB53-2147-747A-FC07-DBFE4A2089C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9AA22347-D553-F1A9-C839-1272D9D8D9F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5" name="Text Placeholder 17">
            <a:extLst>
              <a:ext uri="{FF2B5EF4-FFF2-40B4-BE49-F238E27FC236}">
                <a16:creationId xmlns:a16="http://schemas.microsoft.com/office/drawing/2014/main" id="{E55CA7E1-84BA-8B8E-2492-1F4D7EB6DD30}"/>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D49934A3-5910-3D3C-E7B5-606B23A4A21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42AF2F3-C424-84AE-9C2C-829ED26EC153}"/>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AEA8173F-B3C9-B43F-956F-0B4EC20D246B}"/>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26801-C6D3-790A-38C5-6EA10A3B04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814774"/>
            <a:ext cx="5840450" cy="4246432"/>
          </a:xfrm>
          <a:prstGeom prst="rect">
            <a:avLst/>
          </a:prstGeom>
          <a:noFill/>
        </p:spPr>
      </p:pic>
      <p:sp>
        <p:nvSpPr>
          <p:cNvPr id="3" name="Picture Placeholder 9">
            <a:extLst>
              <a:ext uri="{FF2B5EF4-FFF2-40B4-BE49-F238E27FC236}">
                <a16:creationId xmlns:a16="http://schemas.microsoft.com/office/drawing/2014/main" id="{62F750F7-299E-0243-E6B3-BC00D2AF7FCE}"/>
              </a:ext>
            </a:extLst>
          </p:cNvPr>
          <p:cNvSpPr>
            <a:spLocks noGrp="1"/>
          </p:cNvSpPr>
          <p:nvPr>
            <p:ph type="pic" sz="quarter" idx="13"/>
          </p:nvPr>
        </p:nvSpPr>
        <p:spPr>
          <a:xfrm>
            <a:off x="6918969" y="2241875"/>
            <a:ext cx="4163854" cy="2663006"/>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1EE947C-7582-8905-6CED-15ED488939B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1" name="Text Placeholder 17">
            <a:extLst>
              <a:ext uri="{FF2B5EF4-FFF2-40B4-BE49-F238E27FC236}">
                <a16:creationId xmlns:a16="http://schemas.microsoft.com/office/drawing/2014/main" id="{4EC513BC-3093-A7F4-7A6F-2A7DC4F2DF1B}"/>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34F8AE9E-1FB0-3B5D-E55A-7A2997E71C4E}"/>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A279A351-E6CD-8053-CF1D-6104FF73866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B892-AD65-7817-1D1C-6DE5B3C98C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325907E3-0771-93CE-7024-2D735F5FD98F}"/>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15E70579-4373-149A-B7FE-A8B4A41E9D9F}"/>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3" name="Text Placeholder 17">
            <a:extLst>
              <a:ext uri="{FF2B5EF4-FFF2-40B4-BE49-F238E27FC236}">
                <a16:creationId xmlns:a16="http://schemas.microsoft.com/office/drawing/2014/main" id="{634542D4-66C5-78BE-AE1C-5CEB7E19FEC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537C8848-429B-9221-B4E9-E95699B11742}"/>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F2058A62-28C4-F28D-A588-DF165099890A}"/>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a:off x="8059961" y="2840261"/>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568424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7CDCDE3-B151-B741-C84E-D4069A11727C}"/>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E4988935-4A02-DEFB-801E-09C555D700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C070C0A9-934F-88E1-F25A-A18AA53D2C90}"/>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EDD97850-B4F5-9EAE-3AED-51708AD8D07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12424FFA-9E21-572E-2FD5-C1DAE5E7C2F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CD2C19A0-F8A5-BF9F-03D7-E4D0F1CAD7E1}"/>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80D9E49F-6D8B-10FD-61E7-B5B446A4AF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8DAD2518-8D60-8753-F1D1-3B080943D4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15FB26DE-9654-117B-4881-A1B5260BCE3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5DB0B6DB-B282-9E92-762E-6A713928E735}"/>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EBD0B23E-DBBA-E316-CD39-BC5EDF3C0E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A21ADBC9-42BE-B5A2-E33B-B59EB23F8861}"/>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24F9C6A6-F3B6-3553-8A81-7B8A36F2F6A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D9FE6449-C1BF-F362-6614-C2EDE57C117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241C776C-34CD-14DE-17A3-A783DBA787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flipH="1">
            <a:off x="8174261" y="-1117377"/>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62890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0A056-66E6-CBC1-AB62-192019C949B5}"/>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7A7A13DA-34F4-1760-80C4-A7B06C286B8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065CAFBE-5DD0-36A6-E160-1AF340B0B36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5D099834-DA24-E7A2-9CBB-67D170D39546}"/>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13DDEF65-26F4-6C81-54E2-2C4D57BF4FE8}"/>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597B005-A1DF-5770-267D-0C15842371D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1205B07-9976-F40A-5116-755CB6E5312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6A79651F-4813-D2D8-8541-98E427AFA7A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2226F-C6AD-B103-48A0-541D13736CB3}"/>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0A0D45D7-2D64-342F-D567-F919A604A228}"/>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53E465AD-4F8C-75D9-2E8A-A8AB29850135}"/>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F19C6BD-E8CD-2EBE-9E5D-604B7226107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925E64EA-336E-E7DA-A5EB-0651128CBE52}"/>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A4D63A-C4DA-A21B-BD8A-9292B7BCC3F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2A4A9DD-B837-D85E-0AEE-A14A92FCE33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847BA0F8-20C3-AF4B-4D5E-B12CD4019AC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50835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B10B4E28-CF1B-0674-B95E-D234D46B43B4}"/>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69E769A2-E86E-DA09-38D0-0CA8B6702F93}"/>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9E36446B-9BA4-29CC-FA24-A904452D9878}"/>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6B8849F2-E72D-3A08-466D-B8D8EEC3C06E}"/>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082D8690-8A68-6B99-CD90-96D96AFAF20E}"/>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BF939FF3-9D52-8E53-7E05-D40389E47A53}"/>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4184A456-64F8-D2D8-B126-C644C5E31EE9}"/>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24925CEC-3FE2-A876-C106-0DE78170A37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D63DAC3C-9BFB-A2EC-6690-B6D42E79EFA1}"/>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EF77D6F5-9326-6804-189B-026CE1F65964}"/>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CFDEA271-AB11-6C36-C8CF-0E0869B6050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A98A2E4F-3DCF-572C-2974-95F6E784F3B6}"/>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0217106B-1D1C-88C6-C065-DEE2AAF52E63}"/>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8FA69785-36CA-3F41-A008-B976197CDFAE}"/>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E97F4C80-8415-C806-5559-0E10888A6795}"/>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1832B473-39AE-EC86-45FE-58E2F97CD216}"/>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0C9FCCF3-70DF-F6C8-3FD9-6DEDE7B166B4}"/>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5316B1A6-F7CD-48F7-E907-86990D7A406F}"/>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675447FD-9796-9B1D-5810-C4A948DE56E3}"/>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AF4A39E4-8FA0-5437-9817-0FB6D96B56DF}"/>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B635840-FE9B-33D2-0BC6-05AE87441222}"/>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103F6672-8A57-7BB1-AEC3-24F66817BDE8}"/>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C5BBD68B-454B-2A94-8576-1B466489B4A2}"/>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 Placeholder 23">
            <a:extLst>
              <a:ext uri="{FF2B5EF4-FFF2-40B4-BE49-F238E27FC236}">
                <a16:creationId xmlns:a16="http://schemas.microsoft.com/office/drawing/2014/main" id="{06E6A90B-382D-CAFD-0172-D2288C56284E}"/>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3" name="Text Placeholder 32">
            <a:extLst>
              <a:ext uri="{FF2B5EF4-FFF2-40B4-BE49-F238E27FC236}">
                <a16:creationId xmlns:a16="http://schemas.microsoft.com/office/drawing/2014/main" id="{6106FD75-0089-14A6-EB2A-EB03090459C1}"/>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A2AD8647-BC3A-5766-275E-4DB8F6B8359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19F5568C-E650-342B-B2AE-77FBCA38B6CB}"/>
              </a:ext>
            </a:extLst>
          </p:cNvPr>
          <p:cNvSpPr/>
          <p:nvPr userDrawn="1"/>
        </p:nvSpPr>
        <p:spPr>
          <a:xfrm rot="10800000">
            <a:off x="406091" y="331082"/>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352FDE06-78E5-7EB0-1769-E9CB584D7D36}"/>
              </a:ext>
            </a:extLst>
          </p:cNvPr>
          <p:cNvSpPr/>
          <p:nvPr userDrawn="1"/>
        </p:nvSpPr>
        <p:spPr>
          <a:xfrm rot="5400000">
            <a:off x="1247884" y="518818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64AFAF"/>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C89124D1-EF33-8F08-FB29-864958DCA1A9}"/>
              </a:ext>
            </a:extLst>
          </p:cNvPr>
          <p:cNvSpPr>
            <a:spLocks noGrp="1"/>
          </p:cNvSpPr>
          <p:nvPr>
            <p:ph type="pic" sz="quarter" idx="85"/>
          </p:nvPr>
        </p:nvSpPr>
        <p:spPr>
          <a:xfrm>
            <a:off x="403663" y="3524722"/>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8" name="Text Placeholder 32">
            <a:extLst>
              <a:ext uri="{FF2B5EF4-FFF2-40B4-BE49-F238E27FC236}">
                <a16:creationId xmlns:a16="http://schemas.microsoft.com/office/drawing/2014/main" id="{CC941A89-D185-4B02-E96C-775D2AA0BAF0}"/>
              </a:ext>
            </a:extLst>
          </p:cNvPr>
          <p:cNvSpPr>
            <a:spLocks noGrp="1"/>
          </p:cNvSpPr>
          <p:nvPr>
            <p:ph type="body" sz="quarter" idx="86" hasCustomPrompt="1"/>
          </p:nvPr>
        </p:nvSpPr>
        <p:spPr>
          <a:xfrm>
            <a:off x="510490" y="181913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CCB00E53-E88A-85E5-C1E4-00A268668C1F}"/>
              </a:ext>
            </a:extLst>
          </p:cNvPr>
          <p:cNvSpPr>
            <a:spLocks noGrp="1"/>
          </p:cNvSpPr>
          <p:nvPr>
            <p:ph type="body" sz="quarter" idx="87" hasCustomPrompt="1"/>
          </p:nvPr>
        </p:nvSpPr>
        <p:spPr>
          <a:xfrm>
            <a:off x="452865" y="94105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831DA0A4-F362-E4BD-B6DA-1094330F8E5D}"/>
              </a:ext>
            </a:extLst>
          </p:cNvPr>
          <p:cNvSpPr>
            <a:spLocks noGrp="1"/>
          </p:cNvSpPr>
          <p:nvPr>
            <p:ph type="body" sz="quarter" idx="88" hasCustomPrompt="1"/>
          </p:nvPr>
        </p:nvSpPr>
        <p:spPr>
          <a:xfrm>
            <a:off x="1488080" y="135297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D3AAEFDA-9CEA-C950-82E9-1DD789B3969D}"/>
              </a:ext>
            </a:extLst>
          </p:cNvPr>
          <p:cNvCxnSpPr>
            <a:cxnSpLocks/>
          </p:cNvCxnSpPr>
          <p:nvPr userDrawn="1"/>
        </p:nvCxnSpPr>
        <p:spPr>
          <a:xfrm flipV="1">
            <a:off x="414375" y="157597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B53B63C7-2E78-81CE-946A-09C4FFBB9E17}"/>
              </a:ext>
            </a:extLst>
          </p:cNvPr>
          <p:cNvSpPr/>
          <p:nvPr userDrawn="1"/>
        </p:nvSpPr>
        <p:spPr>
          <a:xfrm rot="16200000">
            <a:off x="4027874" y="1308109"/>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3" name="Freeform 42">
            <a:extLst>
              <a:ext uri="{FF2B5EF4-FFF2-40B4-BE49-F238E27FC236}">
                <a16:creationId xmlns:a16="http://schemas.microsoft.com/office/drawing/2014/main" id="{19762219-D2B5-5277-2EDC-ECA72F421D9F}"/>
              </a:ext>
            </a:extLst>
          </p:cNvPr>
          <p:cNvSpPr/>
          <p:nvPr userDrawn="1"/>
        </p:nvSpPr>
        <p:spPr>
          <a:xfrm>
            <a:off x="3188213" y="2542889"/>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2A3D6B27-4355-53A8-4103-A3B762C2BDD8}"/>
              </a:ext>
            </a:extLst>
          </p:cNvPr>
          <p:cNvSpPr>
            <a:spLocks noGrp="1"/>
          </p:cNvSpPr>
          <p:nvPr>
            <p:ph type="pic" sz="quarter" idx="89"/>
          </p:nvPr>
        </p:nvSpPr>
        <p:spPr>
          <a:xfrm>
            <a:off x="3188213" y="21719"/>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9C00B320-5072-D04D-D0F4-1C427E970FE8}"/>
              </a:ext>
            </a:extLst>
          </p:cNvPr>
          <p:cNvSpPr>
            <a:spLocks noGrp="1"/>
          </p:cNvSpPr>
          <p:nvPr>
            <p:ph type="body" sz="quarter" idx="90" hasCustomPrompt="1"/>
          </p:nvPr>
        </p:nvSpPr>
        <p:spPr>
          <a:xfrm>
            <a:off x="3287331" y="440519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164BAC94-5C8C-D1C0-905F-C3CAA932B2D3}"/>
              </a:ext>
            </a:extLst>
          </p:cNvPr>
          <p:cNvSpPr>
            <a:spLocks noGrp="1"/>
          </p:cNvSpPr>
          <p:nvPr>
            <p:ph type="body" sz="quarter" idx="91" hasCustomPrompt="1"/>
          </p:nvPr>
        </p:nvSpPr>
        <p:spPr>
          <a:xfrm>
            <a:off x="3229706" y="352711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F1D031E3-DA47-DC2F-FE1C-60D1E9717106}"/>
              </a:ext>
            </a:extLst>
          </p:cNvPr>
          <p:cNvSpPr>
            <a:spLocks noGrp="1"/>
          </p:cNvSpPr>
          <p:nvPr>
            <p:ph type="body" sz="quarter" idx="92" hasCustomPrompt="1"/>
          </p:nvPr>
        </p:nvSpPr>
        <p:spPr>
          <a:xfrm>
            <a:off x="4264921" y="393903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AD37A38E-304D-3F98-0131-71AA337BB5E5}"/>
              </a:ext>
            </a:extLst>
          </p:cNvPr>
          <p:cNvSpPr>
            <a:spLocks noGrp="1"/>
          </p:cNvSpPr>
          <p:nvPr>
            <p:ph type="body" sz="quarter" idx="93" hasCustomPrompt="1"/>
          </p:nvPr>
        </p:nvSpPr>
        <p:spPr>
          <a:xfrm rot="16200000">
            <a:off x="4039973" y="1321504"/>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11725D33-F610-E046-E1CC-0492975FFBCF}"/>
              </a:ext>
            </a:extLst>
          </p:cNvPr>
          <p:cNvCxnSpPr>
            <a:cxnSpLocks/>
          </p:cNvCxnSpPr>
          <p:nvPr userDrawn="1"/>
        </p:nvCxnSpPr>
        <p:spPr>
          <a:xfrm flipV="1">
            <a:off x="3191216" y="416203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23">
            <a:extLst>
              <a:ext uri="{FF2B5EF4-FFF2-40B4-BE49-F238E27FC236}">
                <a16:creationId xmlns:a16="http://schemas.microsoft.com/office/drawing/2014/main" id="{857534B1-8446-6DFA-7D53-6B3173318BBB}"/>
              </a:ext>
            </a:extLst>
          </p:cNvPr>
          <p:cNvSpPr>
            <a:spLocks noGrp="1"/>
          </p:cNvSpPr>
          <p:nvPr>
            <p:ph type="body" sz="quarter" idx="98" hasCustomPrompt="1"/>
          </p:nvPr>
        </p:nvSpPr>
        <p:spPr>
          <a:xfrm rot="16200000">
            <a:off x="1253892" y="5160847"/>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8" name="Text Placeholder 32">
            <a:extLst>
              <a:ext uri="{FF2B5EF4-FFF2-40B4-BE49-F238E27FC236}">
                <a16:creationId xmlns:a16="http://schemas.microsoft.com/office/drawing/2014/main" id="{84BB96A9-5133-52C1-4472-00ADBE4CD440}"/>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A851A495-BBFB-06FE-6C26-5272C1EF512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7E72A54-CE05-1414-AA5C-661A23174E8F}"/>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D364F24C-F5B4-92E1-66B8-5F22CBF881D0}"/>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FFE78EDF-32BA-5910-7EC1-6B3F33F37483}"/>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F3172C5D-5724-B70E-2DF4-F63ABFEDFC3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6348BBA-2B3B-3BF9-2E02-C9E065741479}"/>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BAFBEE61-4A15-CF28-AC2A-7D75B4DA715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3F5D573D-EF97-FAE0-4C70-F4F9032BD07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98BA8FF1-457B-CAEC-5DA1-17FE5A6DE40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E09F2959-033F-6851-7099-F561AA13DD8C}"/>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747B917F-2CD7-77A3-8C7A-62188746194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8FDF510-F6A4-42C5-B55F-4F368D4A322C}"/>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D516DAF3-DEDC-9685-3BF2-9F28ED7C0F51}"/>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D729105-EC4E-0BB0-4F4A-735EB804A20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BCF0CB35-9C95-DADF-3513-8FE3C45B97C1}"/>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1A9E790-018B-A820-A2B7-8864D6A70E8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3" name="Rectangle 22">
            <a:extLst>
              <a:ext uri="{FF2B5EF4-FFF2-40B4-BE49-F238E27FC236}">
                <a16:creationId xmlns:a16="http://schemas.microsoft.com/office/drawing/2014/main" id="{5BBCC69D-F00A-3380-BB00-6D6780B70BB6}"/>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0212B18-9D9E-AB9F-AE0B-DA8F15D9646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ED1C0B3-B8B9-BEB6-0293-16ED252ED99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
        <p:nvSpPr>
          <p:cNvPr id="7" name="Slide Number Placeholder 5">
            <a:extLst>
              <a:ext uri="{FF2B5EF4-FFF2-40B4-BE49-F238E27FC236}">
                <a16:creationId xmlns:a16="http://schemas.microsoft.com/office/drawing/2014/main" id="{785EADB6-B72C-5D21-B823-65C1D444BEB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19" r:id="rId29"/>
    <p:sldLayoutId id="2147483920" r:id="rId30"/>
    <p:sldLayoutId id="2147483900" r:id="rId31"/>
    <p:sldLayoutId id="2147483901" r:id="rId32"/>
    <p:sldLayoutId id="2147483902" r:id="rId33"/>
    <p:sldLayoutId id="2147483903" r:id="rId34"/>
    <p:sldLayoutId id="2147483904" r:id="rId35"/>
    <p:sldLayoutId id="2147483853" r:id="rId36"/>
    <p:sldLayoutId id="2147483912" r:id="rId37"/>
    <p:sldLayoutId id="2147483910" r:id="rId38"/>
    <p:sldLayoutId id="2147483918"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hyperlink" Target="https://miro.com/research-and-design/collecting-customer-feedback-methods/"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0.xml"/><Relationship Id="rId1" Type="http://schemas.openxmlformats.org/officeDocument/2006/relationships/video" Target="https://www.youtube.com/embed/lq5Y5Ca0HYo?feature=oembed" TargetMode="External"/><Relationship Id="rId4" Type="http://schemas.openxmlformats.org/officeDocument/2006/relationships/hyperlink" Target="https://www.youtube.com/watch?v=lq5Y5Ca0HY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5.xml"/><Relationship Id="rId1" Type="http://schemas.openxmlformats.org/officeDocument/2006/relationships/video" Target="https://www.youtube.com/embed/5ZbD2fyyCl8?feature=oembed" TargetMode="External"/><Relationship Id="rId5" Type="http://schemas.openxmlformats.org/officeDocument/2006/relationships/hyperlink" Target="https://destinationinsights.withgoogle.com/"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F1_MnXrVdEE" TargetMode="External"/><Relationship Id="rId2" Type="http://schemas.openxmlformats.org/officeDocument/2006/relationships/slideLayout" Target="../slideLayouts/slideLayout26.xml"/><Relationship Id="rId1" Type="http://schemas.openxmlformats.org/officeDocument/2006/relationships/video" Target="https://www.youtube.com/embed/aWiwlqsnSX8?feature=oembed" TargetMode="External"/><Relationship Id="rId6" Type="http://schemas.openxmlformats.org/officeDocument/2006/relationships/hyperlink" Target="https://www.youtube.com/watch?v=aWiwlqsnSX" TargetMode="External"/><Relationship Id="rId5" Type="http://schemas.openxmlformats.org/officeDocument/2006/relationships/image" Target="../media/image25.jpe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2" Type="http://schemas.openxmlformats.org/officeDocument/2006/relationships/hyperlink" Target="https://island.is/en/loans-and-grands-by-the-icelandic-regional-development-institute" TargetMode="External"/><Relationship Id="rId1" Type="http://schemas.openxmlformats.org/officeDocument/2006/relationships/slideLayout" Target="../slideLayouts/slideLayout38.xml"/><Relationship Id="rId4" Type="http://schemas.openxmlformats.org/officeDocument/2006/relationships/hyperlink" Target="https://www.northatlantic-island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s://www.slideshare.net/RyanGum/airbnb-pitch-deck" TargetMode="External"/><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hyperlink" Target="https://www.pitchdeckhunt.com/pitch-decks/airbnb"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8.xml"/><Relationship Id="rId1" Type="http://schemas.openxmlformats.org/officeDocument/2006/relationships/video" Target="https://www.youtube.com/embed/GFMeuSIhIYg?feature=oembed" TargetMode="External"/><Relationship Id="rId4" Type="http://schemas.openxmlformats.org/officeDocument/2006/relationships/hyperlink" Target="https://www.youtube.com/watch?v=GFMeuSIhIY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15.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ulleggid.is/masterclass/"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gulleggid.is/masterclass/" TargetMode="External"/><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38.xml"/><Relationship Id="rId5" Type="http://schemas.openxmlformats.org/officeDocument/2006/relationships/hyperlink" Target="https://www.typeform.com/" TargetMode="External"/><Relationship Id="rId4" Type="http://schemas.openxmlformats.org/officeDocument/2006/relationships/hyperlink" Target="https://www.canva.com/presentations/pitch-deck/"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universitylabpartners.org/blog/the-10-slide-pitch-deck-template" TargetMode="Externa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wo people doing handstand on a beach&#10;&#10;AI-generated content may be incorrect.">
            <a:extLst>
              <a:ext uri="{FF2B5EF4-FFF2-40B4-BE49-F238E27FC236}">
                <a16:creationId xmlns:a16="http://schemas.microsoft.com/office/drawing/2014/main" id="{95BDB757-F4BD-400D-D9E0-637FCF1EF0D9}"/>
              </a:ext>
            </a:extLst>
          </p:cNvPr>
          <p:cNvPicPr>
            <a:picLocks noGrp="1" noChangeAspect="1"/>
          </p:cNvPicPr>
          <p:nvPr>
            <p:ph type="pic" sz="quarter" idx="19"/>
          </p:nvPr>
        </p:nvPicPr>
        <p:blipFill>
          <a:blip r:embed="rId2"/>
          <a:srcRect l="1873" r="1873"/>
          <a:stretch>
            <a:fillRect/>
          </a:stretch>
        </p:blipFill>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676911"/>
            <a:ext cx="5089964" cy="697353"/>
          </a:xfrm>
        </p:spPr>
        <p:txBody>
          <a:bodyPr lIns="91440" tIns="45720" rIns="91440" bIns="45720" anchor="t">
            <a:noAutofit/>
          </a:bodyPr>
          <a:lstStyle/>
          <a:p>
            <a:r>
              <a:rPr lang="en-GB" dirty="0"/>
              <a:t>Modulo 2 (Parte 1)</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721505"/>
            <a:ext cx="5089964"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Ricerca di mercato e pianificazione aziendale (la tua attività di alloggio alternativo) ​</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Crediti fotografici: https://midgardbasecamp.is/ </a:t>
            </a:r>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D60A-2A88-4EE9-6B2A-3184F2281DF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FE5A932-961B-CF7B-179C-BBCEA196658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3F3B4C8-CD1A-BD5A-AF19-919A1D68EC6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1:</a:t>
            </a:r>
            <a:r>
              <a:rPr lang="en-US" sz="3200" dirty="0"/>
              <a:t> 3 aree di apprendimento chiave</a:t>
            </a:r>
          </a:p>
        </p:txBody>
      </p:sp>
      <p:sp>
        <p:nvSpPr>
          <p:cNvPr id="13" name="Slide Number Placeholder 5">
            <a:extLst>
              <a:ext uri="{FF2B5EF4-FFF2-40B4-BE49-F238E27FC236}">
                <a16:creationId xmlns:a16="http://schemas.microsoft.com/office/drawing/2014/main" id="{B4421C45-5F35-22F5-C84A-6D44B24786E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10</a:t>
            </a:fld>
            <a:endParaRPr lang="fr-CA" sz="1200" dirty="0"/>
          </a:p>
        </p:txBody>
      </p:sp>
      <p:pic>
        <p:nvPicPr>
          <p:cNvPr id="3" name="Picture 2">
            <a:extLst>
              <a:ext uri="{FF2B5EF4-FFF2-40B4-BE49-F238E27FC236}">
                <a16:creationId xmlns:a16="http://schemas.microsoft.com/office/drawing/2014/main" id="{7B1EA480-73F3-1D3F-4363-FDDC518290E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
        <p:nvSpPr>
          <p:cNvPr id="7" name="Text Placeholder 1">
            <a:extLst>
              <a:ext uri="{FF2B5EF4-FFF2-40B4-BE49-F238E27FC236}">
                <a16:creationId xmlns:a16="http://schemas.microsoft.com/office/drawing/2014/main" id="{014E1A92-1B03-AC24-9C62-D1767EBCA194}"/>
              </a:ext>
            </a:extLst>
          </p:cNvPr>
          <p:cNvSpPr txBox="1">
            <a:spLocks/>
          </p:cNvSpPr>
          <p:nvPr/>
        </p:nvSpPr>
        <p:spPr>
          <a:xfrm>
            <a:off x="1783121" y="1993355"/>
            <a:ext cx="4585596"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Metodi pratici per raccogliere informazioni affidabili</a:t>
            </a:r>
          </a:p>
          <a:p>
            <a:pPr>
              <a:lnSpc>
                <a:spcPts val="2480"/>
              </a:lnSpc>
            </a:pPr>
            <a:endParaRPr lang="en-GB" sz="2400" b="1" dirty="0"/>
          </a:p>
          <a:p>
            <a:pPr>
              <a:lnSpc>
                <a:spcPts val="2380"/>
              </a:lnSpc>
            </a:pPr>
            <a:r>
              <a:rPr lang="en-IE" sz="2200" dirty="0"/>
              <a:t>Comprendere come raccogliere informazioni sul mercato turistico locale e imparare da altre aziende turistiche.</a:t>
            </a: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2" name="Text Placeholder 2">
            <a:extLst>
              <a:ext uri="{FF2B5EF4-FFF2-40B4-BE49-F238E27FC236}">
                <a16:creationId xmlns:a16="http://schemas.microsoft.com/office/drawing/2014/main" id="{D330D0AF-3ED9-1960-BF38-81FB8A3EF7B5}"/>
              </a:ext>
            </a:extLst>
          </p:cNvPr>
          <p:cNvSpPr txBox="1">
            <a:spLocks/>
          </p:cNvSpPr>
          <p:nvPr/>
        </p:nvSpPr>
        <p:spPr>
          <a:xfrm>
            <a:off x="733932" y="147572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50518CB5-B5F1-EFDF-B99C-08E8194F5D77}"/>
              </a:ext>
            </a:extLst>
          </p:cNvPr>
          <p:cNvSpPr/>
          <p:nvPr/>
        </p:nvSpPr>
        <p:spPr>
          <a:xfrm>
            <a:off x="0" y="221792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78312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sz="2800" dirty="0"/>
              <a:t>Comprendere che tipo di ospiti visitano </a:t>
            </a:r>
          </a:p>
          <a:p>
            <a:pPr>
              <a:lnSpc>
                <a:spcPts val="2960"/>
              </a:lnSpc>
            </a:pPr>
            <a:r>
              <a:rPr lang="en-GB" sz="2800" dirty="0"/>
              <a:t>(o potrebbero visitare)</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1881924"/>
            <a:ext cx="751139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I tuoi ospiti sono l'ingrediente chiave della tua attività: senza ospiti non c'è attività. Pertanto, è fondamentale essere in grado di capire che tipo di ospiti ti visitano. Cosa cercano? Cosa gli piace e cosa non gli piace? Questa sezione ti fornirà gli strumenti per comprendere le esigenze degli ospiti e come la tua attività può soddisfarle.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Esplorerai diversi metodi che ti forniranno le informazioni e le conoscenze necessarie per iniziare a documentare il profilo dei tuoi ospiti. In questo modo inizierai ad acquisire preziose informazioni sul tipo di ospiti che potrebbero visitarti e rafforzerai così la tua attività di alloggio alternativo.</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6BE2A94-7D3D-1272-9C6B-8FC2730064E9}"/>
              </a:ext>
            </a:extLst>
          </p:cNvPr>
          <p:cNvCxnSpPr>
            <a:cxnSpLocks/>
          </p:cNvCxnSpPr>
          <p:nvPr/>
        </p:nvCxnSpPr>
        <p:spPr>
          <a:xfrm>
            <a:off x="0" y="2228844"/>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993BF797-8068-F2CD-2F16-4913F116FDDC}"/>
              </a:ext>
            </a:extLst>
          </p:cNvPr>
          <p:cNvSpPr txBox="1">
            <a:spLocks/>
          </p:cNvSpPr>
          <p:nvPr/>
        </p:nvSpPr>
        <p:spPr>
          <a:xfrm>
            <a:off x="613482" y="581892"/>
            <a:ext cx="439778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Capire che tipo di ospiti visitano (o potrebbero visitare)</a:t>
            </a:r>
          </a:p>
          <a:p>
            <a:pPr>
              <a:lnSpc>
                <a:spcPts val="3720"/>
              </a:lnSpc>
            </a:pPr>
            <a:endParaRPr lang="en-US" dirty="0"/>
          </a:p>
        </p:txBody>
      </p:sp>
      <p:sp>
        <p:nvSpPr>
          <p:cNvPr id="10" name="Text Placeholder 3">
            <a:extLst>
              <a:ext uri="{FF2B5EF4-FFF2-40B4-BE49-F238E27FC236}">
                <a16:creationId xmlns:a16="http://schemas.microsoft.com/office/drawing/2014/main" id="{00824DF5-FF84-D49B-2CCF-7252D2726C75}"/>
              </a:ext>
            </a:extLst>
          </p:cNvPr>
          <p:cNvSpPr txBox="1">
            <a:spLocks/>
          </p:cNvSpPr>
          <p:nvPr/>
        </p:nvSpPr>
        <p:spPr>
          <a:xfrm>
            <a:off x="613482" y="3708830"/>
            <a:ext cx="4760120" cy="2482335"/>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Chi sono i nostri ospiti?</a:t>
            </a:r>
          </a:p>
          <a:p>
            <a:pPr marL="342900" indent="-342900">
              <a:lnSpc>
                <a:spcPts val="2340"/>
              </a:lnSpc>
              <a:buClr>
                <a:srgbClr val="64AFAF"/>
              </a:buClr>
              <a:buFont typeface="Arial" panose="020B0604020202020204" pitchFamily="34" charset="0"/>
              <a:buChar char="•"/>
            </a:pPr>
            <a:r>
              <a:rPr lang="en-GB" dirty="0"/>
              <a:t>Puoi descriverli? </a:t>
            </a:r>
          </a:p>
          <a:p>
            <a:pPr marL="342900" indent="-342900">
              <a:lnSpc>
                <a:spcPts val="2340"/>
              </a:lnSpc>
              <a:buClr>
                <a:srgbClr val="64AFAF"/>
              </a:buClr>
              <a:buFont typeface="Arial" panose="020B0604020202020204" pitchFamily="34" charset="0"/>
              <a:buChar char="•"/>
            </a:pPr>
            <a:r>
              <a:rPr lang="en-GB" dirty="0"/>
              <a:t>Che tipo di ospiti ricevo? </a:t>
            </a:r>
          </a:p>
          <a:p>
            <a:pPr marL="342900" indent="-342900">
              <a:lnSpc>
                <a:spcPts val="2340"/>
              </a:lnSpc>
              <a:buClr>
                <a:srgbClr val="64AFAF"/>
              </a:buClr>
              <a:buFont typeface="Arial" panose="020B0604020202020204" pitchFamily="34" charset="0"/>
              <a:buChar char="•"/>
            </a:pPr>
            <a:r>
              <a:rPr lang="en-GB" dirty="0"/>
              <a:t>Quali preferisco ricevere?</a:t>
            </a:r>
          </a:p>
          <a:p>
            <a:pPr marL="342900" indent="-342900">
              <a:lnSpc>
                <a:spcPts val="2340"/>
              </a:lnSpc>
              <a:buClr>
                <a:srgbClr val="64AFAF"/>
              </a:buClr>
              <a:buFont typeface="Arial" panose="020B0604020202020204" pitchFamily="34" charset="0"/>
              <a:buChar char="•"/>
            </a:pPr>
            <a:r>
              <a:rPr lang="en-GB" dirty="0"/>
              <a:t>Quali storie posso raccontare per attirare il mio "tipo" di ospite?</a:t>
            </a:r>
          </a:p>
          <a:p>
            <a:pPr marL="342900" indent="-342900">
              <a:lnSpc>
                <a:spcPts val="2340"/>
              </a:lnSpc>
              <a:buClr>
                <a:srgbClr val="64AFAF"/>
              </a:buClr>
              <a:buFont typeface="Arial" panose="020B0604020202020204" pitchFamily="34" charset="0"/>
              <a:buChar char="•"/>
            </a:pPr>
            <a:endParaRPr lang="en-GB" dirty="0"/>
          </a:p>
        </p:txBody>
      </p:sp>
      <p:sp>
        <p:nvSpPr>
          <p:cNvPr id="12" name="Text Placeholder 6">
            <a:extLst>
              <a:ext uri="{FF2B5EF4-FFF2-40B4-BE49-F238E27FC236}">
                <a16:creationId xmlns:a16="http://schemas.microsoft.com/office/drawing/2014/main" id="{72785097-07B5-56CB-8CDE-ED87D0D699ED}"/>
              </a:ext>
            </a:extLst>
          </p:cNvPr>
          <p:cNvSpPr txBox="1">
            <a:spLocks/>
          </p:cNvSpPr>
          <p:nvPr/>
        </p:nvSpPr>
        <p:spPr>
          <a:xfrm>
            <a:off x="613482" y="2866378"/>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Porre le domande giuste</a:t>
            </a:r>
          </a:p>
          <a:p>
            <a:pPr>
              <a:lnSpc>
                <a:spcPts val="3100"/>
              </a:lnSpc>
            </a:pPr>
            <a:endParaRPr lang="it-IT" dirty="0"/>
          </a:p>
        </p:txBody>
      </p:sp>
      <p:sp>
        <p:nvSpPr>
          <p:cNvPr id="23" name="Freeform 22">
            <a:extLst>
              <a:ext uri="{FF2B5EF4-FFF2-40B4-BE49-F238E27FC236}">
                <a16:creationId xmlns:a16="http://schemas.microsoft.com/office/drawing/2014/main" id="{5395A1E2-5174-D605-A21C-371E55622FDF}"/>
              </a:ext>
            </a:extLst>
          </p:cNvPr>
          <p:cNvSpPr/>
          <p:nvPr/>
        </p:nvSpPr>
        <p:spPr>
          <a:xfrm rot="10800000">
            <a:off x="5925611" y="14191"/>
            <a:ext cx="5544708" cy="6381667"/>
          </a:xfrm>
          <a:custGeom>
            <a:avLst/>
            <a:gdLst>
              <a:gd name="connsiteX0" fmla="*/ 5544708 w 5544708"/>
              <a:gd name="connsiteY0" fmla="*/ 6381667 h 6381667"/>
              <a:gd name="connsiteX1" fmla="*/ 5323874 w 5544708"/>
              <a:gd name="connsiteY1" fmla="*/ 6370553 h 6381667"/>
              <a:gd name="connsiteX2" fmla="*/ 5167640 w 5544708"/>
              <a:gd name="connsiteY2" fmla="*/ 6376339 h 6381667"/>
              <a:gd name="connsiteX3" fmla="*/ 5167640 w 5544708"/>
              <a:gd name="connsiteY3" fmla="*/ 6370553 h 6381667"/>
              <a:gd name="connsiteX4" fmla="*/ 0 w 5544708"/>
              <a:gd name="connsiteY4" fmla="*/ 6370553 h 6381667"/>
              <a:gd name="connsiteX5" fmla="*/ 0 w 5544708"/>
              <a:gd name="connsiteY5" fmla="*/ 2927945 h 6381667"/>
              <a:gd name="connsiteX6" fmla="*/ 5785 w 5544708"/>
              <a:gd name="connsiteY6" fmla="*/ 2927945 h 6381667"/>
              <a:gd name="connsiteX7" fmla="*/ 0 w 5544708"/>
              <a:gd name="connsiteY7" fmla="*/ 2771710 h 6381667"/>
              <a:gd name="connsiteX8" fmla="*/ 2772355 w 5544708"/>
              <a:gd name="connsiteY8" fmla="*/ 0 h 6381667"/>
              <a:gd name="connsiteX9" fmla="*/ 5544708 w 5544708"/>
              <a:gd name="connsiteY9" fmla="*/ 2771710 h 6381667"/>
              <a:gd name="connsiteX10" fmla="*/ 5538923 w 5544708"/>
              <a:gd name="connsiteY10" fmla="*/ 2927945 h 6381667"/>
              <a:gd name="connsiteX11" fmla="*/ 5544708 w 5544708"/>
              <a:gd name="connsiteY11" fmla="*/ 2927945 h 63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4708" h="6381667">
                <a:moveTo>
                  <a:pt x="5544708" y="6381667"/>
                </a:moveTo>
                <a:lnTo>
                  <a:pt x="5323874" y="6370553"/>
                </a:lnTo>
                <a:cubicBezTo>
                  <a:pt x="5271797" y="6370553"/>
                  <a:pt x="5219715" y="6370553"/>
                  <a:pt x="5167640" y="6376339"/>
                </a:cubicBezTo>
                <a:lnTo>
                  <a:pt x="5167640" y="6370553"/>
                </a:lnTo>
                <a:lnTo>
                  <a:pt x="0" y="6370553"/>
                </a:lnTo>
                <a:lnTo>
                  <a:pt x="0" y="2927945"/>
                </a:lnTo>
                <a:lnTo>
                  <a:pt x="5785" y="2927945"/>
                </a:lnTo>
                <a:cubicBezTo>
                  <a:pt x="0" y="2875869"/>
                  <a:pt x="0" y="2823788"/>
                  <a:pt x="0" y="2771710"/>
                </a:cubicBezTo>
                <a:cubicBezTo>
                  <a:pt x="0" y="1238300"/>
                  <a:pt x="1238587" y="0"/>
                  <a:pt x="2772355" y="0"/>
                </a:cubicBezTo>
                <a:cubicBezTo>
                  <a:pt x="4306119" y="0"/>
                  <a:pt x="5544708" y="1244091"/>
                  <a:pt x="5544708" y="2771710"/>
                </a:cubicBezTo>
                <a:cubicBezTo>
                  <a:pt x="5544708" y="2823788"/>
                  <a:pt x="5544708" y="2881655"/>
                  <a:pt x="5538923" y="2927945"/>
                </a:cubicBezTo>
                <a:lnTo>
                  <a:pt x="5544708" y="2927945"/>
                </a:lnTo>
                <a:close/>
              </a:path>
            </a:pathLst>
          </a:custGeom>
          <a:blipFill dpi="0" rotWithShape="0">
            <a:blip r:embed="rId2"/>
            <a:srcRect/>
            <a:stretch>
              <a:fillRect l="-69239" t="-222" r="-41993" b="222"/>
            </a:stretch>
          </a:blipFill>
          <a:ln w="15768" cap="flat">
            <a:noFill/>
            <a:prstDash val="solid"/>
            <a:miter/>
          </a:ln>
        </p:spPr>
        <p:txBody>
          <a:bodyPr wrap="square" rtlCol="0" anchor="ctr">
            <a:noAutofit/>
          </a:bodyPr>
          <a:lstStyle/>
          <a:p>
            <a:endParaRPr lang="en-US" dirty="0"/>
          </a:p>
        </p:txBody>
      </p:sp>
      <p:sp>
        <p:nvSpPr>
          <p:cNvPr id="21" name="Text Placeholder 7">
            <a:extLst>
              <a:ext uri="{FF2B5EF4-FFF2-40B4-BE49-F238E27FC236}">
                <a16:creationId xmlns:a16="http://schemas.microsoft.com/office/drawing/2014/main" id="{AB3A83F9-E172-9CAC-9AB5-CFE99E4CE531}"/>
              </a:ext>
            </a:extLst>
          </p:cNvPr>
          <p:cNvSpPr txBox="1">
            <a:spLocks/>
          </p:cNvSpPr>
          <p:nvPr/>
        </p:nvSpPr>
        <p:spPr>
          <a:xfrm>
            <a:off x="5925612" y="462141"/>
            <a:ext cx="5544707" cy="627469"/>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Crediti fotografici:</a:t>
            </a:r>
          </a:p>
          <a:p>
            <a:pPr algn="ctr"/>
            <a:r>
              <a:rPr lang="en-GB" sz="1200" dirty="0"/>
              <a:t> </a:t>
            </a:r>
            <a:r>
              <a:rPr lang="en-GB" sz="1200" dirty="0" err="1"/>
              <a:t>Einstök íslensk upplifun</a:t>
            </a:r>
            <a:r>
              <a:rPr lang="en-GB" sz="1200" dirty="0"/>
              <a:t>: </a:t>
            </a:r>
            <a:r>
              <a:rPr lang="en-GB" sz="1200" dirty="0" err="1"/>
              <a:t>Vegur til vaxtar</a:t>
            </a:r>
            <a:r>
              <a:rPr lang="en-GB" sz="1200" dirty="0"/>
              <a:t>. </a:t>
            </a:r>
            <a:r>
              <a:rPr lang="en-GB" sz="1200" dirty="0" err="1"/>
              <a:t>Nýsköpunarmiðstöð Íslands </a:t>
            </a:r>
            <a:r>
              <a:rPr lang="en-GB" sz="1200" dirty="0"/>
              <a:t>/</a:t>
            </a:r>
          </a:p>
          <a:p>
            <a:pPr algn="ctr"/>
            <a:r>
              <a:rPr lang="en-GB" sz="1200" dirty="0"/>
              <a:t> Esperienza islandese unica: Road to Growth. Centro per l'innovazione islandese</a:t>
            </a:r>
          </a:p>
        </p:txBody>
      </p:sp>
      <p:sp>
        <p:nvSpPr>
          <p:cNvPr id="24" name="Slide Number Placeholder 5">
            <a:extLst>
              <a:ext uri="{FF2B5EF4-FFF2-40B4-BE49-F238E27FC236}">
                <a16:creationId xmlns:a16="http://schemas.microsoft.com/office/drawing/2014/main" id="{3AB96D01-AC12-A1D5-F8EC-8AFFD37B54E7}"/>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Tree>
    <p:extLst>
      <p:ext uri="{BB962C8B-B14F-4D97-AF65-F5344CB8AC3E}">
        <p14:creationId xmlns:p14="http://schemas.microsoft.com/office/powerpoint/2010/main" val="83630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581892"/>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Capire che tipo di ospiti visitano (o potrebbero visitare)</a:t>
            </a:r>
          </a:p>
          <a:p>
            <a:pPr>
              <a:lnSpc>
                <a:spcPts val="3720"/>
              </a:lnSpc>
            </a:pPr>
            <a:endParaRPr lang="en-US" dirty="0"/>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Le agenzie turistiche regionali o nazionali realizzano regolarmente analisi dei gruppi target e presentano quelli che ritengono essere gli ospiti più adatti a quella specifica regione o paese. </a:t>
            </a:r>
          </a:p>
          <a:p>
            <a:pPr>
              <a:lnSpc>
                <a:spcPts val="2340"/>
              </a:lnSpc>
              <a:buClr>
                <a:srgbClr val="64AFAF"/>
              </a:buClr>
            </a:pPr>
            <a:endParaRPr lang="en-GB" dirty="0"/>
          </a:p>
          <a:p>
            <a:pPr>
              <a:lnSpc>
                <a:spcPts val="2340"/>
              </a:lnSpc>
              <a:buClr>
                <a:srgbClr val="64AFAF"/>
              </a:buClr>
            </a:pPr>
            <a:r>
              <a:rPr lang="en-GB" dirty="0"/>
              <a:t>Questo può fornire alla tua attività informazioni preziose sul tipo di ospiti che stai ospitando e sul tipo che potresti ospitare. Le immagini mostrano un esempio tratto da Business Iceland del tipo di ospiti che l'Islanda potrebbe cercare.</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Gruppi target e la tua storia</a:t>
            </a:r>
          </a:p>
          <a:p>
            <a:pPr>
              <a:lnSpc>
                <a:spcPts val="3100"/>
              </a:lnSpc>
            </a:pPr>
            <a:endParaRPr lang="it-IT" dirty="0"/>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13</a:t>
            </a:fld>
            <a:endParaRPr lang="fr-CA" sz="1200" dirty="0"/>
          </a:p>
        </p:txBody>
      </p:sp>
      <p:sp>
        <p:nvSpPr>
          <p:cNvPr id="8" name="Rectangle 7">
            <a:extLst>
              <a:ext uri="{FF2B5EF4-FFF2-40B4-BE49-F238E27FC236}">
                <a16:creationId xmlns:a16="http://schemas.microsoft.com/office/drawing/2014/main" id="{AEFBFC2C-480A-99A8-5803-6CACAC109C35}"/>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7539A271-AD6B-B702-1A2B-03FCA99EE43E}"/>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a:t>
            </a:r>
          </a:p>
          <a:p>
            <a:pPr marL="0" indent="0" algn="ctr">
              <a:lnSpc>
                <a:spcPts val="1340"/>
              </a:lnSpc>
              <a:spcBef>
                <a:spcPts val="0"/>
              </a:spcBef>
              <a:buNone/>
            </a:pPr>
            <a:r>
              <a:rPr lang="en-IE" sz="1200" dirty="0" err="1">
                <a:solidFill>
                  <a:schemeClr val="bg1"/>
                </a:solidFill>
              </a:rPr>
              <a:t>https://www.islandsstofa.is/afangastadurinn/markhopar-afangastadarins</a:t>
            </a:r>
            <a:endParaRPr lang="en-IE" sz="1200" dirty="0">
              <a:solidFill>
                <a:schemeClr val="bg1"/>
              </a:solidFill>
            </a:endParaRPr>
          </a:p>
        </p:txBody>
      </p:sp>
      <p:pic>
        <p:nvPicPr>
          <p:cNvPr id="14" name="Picture 13">
            <a:extLst>
              <a:ext uri="{FF2B5EF4-FFF2-40B4-BE49-F238E27FC236}">
                <a16:creationId xmlns:a16="http://schemas.microsoft.com/office/drawing/2014/main" id="{1FE75553-D800-9DA9-7BC0-02689DC3F00D}"/>
              </a:ext>
            </a:extLst>
          </p:cNvPr>
          <p:cNvPicPr>
            <a:picLocks noChangeAspect="1"/>
          </p:cNvPicPr>
          <p:nvPr/>
        </p:nvPicPr>
        <p:blipFill rotWithShape="1">
          <a:blip r:embed="rId2"/>
          <a:srcRect l="36084" t="60486" r="35228" b="25658"/>
          <a:stretch/>
        </p:blipFill>
        <p:spPr>
          <a:xfrm>
            <a:off x="7483774" y="3063196"/>
            <a:ext cx="3656445" cy="1415442"/>
          </a:xfrm>
          <a:prstGeom prst="rect">
            <a:avLst/>
          </a:prstGeom>
          <a:ln>
            <a:noFill/>
          </a:ln>
        </p:spPr>
      </p:pic>
      <p:pic>
        <p:nvPicPr>
          <p:cNvPr id="17" name="Picture 16">
            <a:extLst>
              <a:ext uri="{FF2B5EF4-FFF2-40B4-BE49-F238E27FC236}">
                <a16:creationId xmlns:a16="http://schemas.microsoft.com/office/drawing/2014/main" id="{FFE65667-1CED-B1EC-9629-3E1E33A39B2A}"/>
              </a:ext>
            </a:extLst>
          </p:cNvPr>
          <p:cNvPicPr>
            <a:picLocks noChangeAspect="1"/>
          </p:cNvPicPr>
          <p:nvPr/>
        </p:nvPicPr>
        <p:blipFill rotWithShape="1">
          <a:blip r:embed="rId2"/>
          <a:srcRect l="5275" t="59510" r="66037" b="26635"/>
          <a:stretch/>
        </p:blipFill>
        <p:spPr>
          <a:xfrm>
            <a:off x="7501469" y="5102629"/>
            <a:ext cx="3656445" cy="1415442"/>
          </a:xfrm>
          <a:prstGeom prst="rect">
            <a:avLst/>
          </a:prstGeom>
          <a:ln>
            <a:noFill/>
          </a:ln>
        </p:spPr>
      </p:pic>
      <p:pic>
        <p:nvPicPr>
          <p:cNvPr id="18" name="Picture 17">
            <a:extLst>
              <a:ext uri="{FF2B5EF4-FFF2-40B4-BE49-F238E27FC236}">
                <a16:creationId xmlns:a16="http://schemas.microsoft.com/office/drawing/2014/main" id="{7AE63361-17B0-88DB-024B-243DC19C58B1}"/>
              </a:ext>
            </a:extLst>
          </p:cNvPr>
          <p:cNvPicPr>
            <a:picLocks noChangeAspect="1"/>
          </p:cNvPicPr>
          <p:nvPr/>
        </p:nvPicPr>
        <p:blipFill rotWithShape="1">
          <a:blip r:embed="rId2"/>
          <a:srcRect l="34950" t="86653" r="34326" b="2917"/>
          <a:stretch/>
        </p:blipFill>
        <p:spPr>
          <a:xfrm>
            <a:off x="7675096" y="4343881"/>
            <a:ext cx="2261674" cy="615308"/>
          </a:xfrm>
          <a:prstGeom prst="rect">
            <a:avLst/>
          </a:prstGeom>
          <a:ln>
            <a:noFill/>
          </a:ln>
        </p:spPr>
      </p:pic>
      <p:pic>
        <p:nvPicPr>
          <p:cNvPr id="19" name="Picture 18">
            <a:extLst>
              <a:ext uri="{FF2B5EF4-FFF2-40B4-BE49-F238E27FC236}">
                <a16:creationId xmlns:a16="http://schemas.microsoft.com/office/drawing/2014/main" id="{C6A28945-1453-4DD5-A7B5-256E5E61B728}"/>
              </a:ext>
            </a:extLst>
          </p:cNvPr>
          <p:cNvPicPr>
            <a:picLocks noChangeAspect="1"/>
          </p:cNvPicPr>
          <p:nvPr/>
        </p:nvPicPr>
        <p:blipFill rotWithShape="1">
          <a:blip r:embed="rId2"/>
          <a:srcRect l="4192" t="86901" r="65084" b="2669"/>
          <a:stretch/>
        </p:blipFill>
        <p:spPr>
          <a:xfrm>
            <a:off x="7617423" y="6105818"/>
            <a:ext cx="2261674" cy="615308"/>
          </a:xfrm>
          <a:prstGeom prst="rect">
            <a:avLst/>
          </a:prstGeom>
          <a:ln>
            <a:noFill/>
          </a:ln>
        </p:spPr>
      </p:pic>
    </p:spTree>
    <p:extLst>
      <p:ext uri="{BB962C8B-B14F-4D97-AF65-F5344CB8AC3E}">
        <p14:creationId xmlns:p14="http://schemas.microsoft.com/office/powerpoint/2010/main" val="301141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86E2A-F0AE-1605-9A31-1FAC552F7B40}"/>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7349F83-3C09-3E53-CC35-1A5A54C4CFEC}"/>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5EFF013-49F0-3CC9-2100-2102D916D735}"/>
              </a:ext>
            </a:extLst>
          </p:cNvPr>
          <p:cNvSpPr txBox="1">
            <a:spLocks/>
          </p:cNvSpPr>
          <p:nvPr/>
        </p:nvSpPr>
        <p:spPr>
          <a:xfrm>
            <a:off x="545533" y="581892"/>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Capire che tipo di ospiti visitano (o potrebbero visitare)</a:t>
            </a:r>
          </a:p>
          <a:p>
            <a:pPr>
              <a:lnSpc>
                <a:spcPts val="3720"/>
              </a:lnSpc>
            </a:pPr>
            <a:endParaRPr lang="en-US" dirty="0"/>
          </a:p>
        </p:txBody>
      </p:sp>
      <p:sp>
        <p:nvSpPr>
          <p:cNvPr id="2" name="Text Placeholder 3">
            <a:extLst>
              <a:ext uri="{FF2B5EF4-FFF2-40B4-BE49-F238E27FC236}">
                <a16:creationId xmlns:a16="http://schemas.microsoft.com/office/drawing/2014/main" id="{5BC29E1E-E63D-AC1B-C9B2-1AA28398B43F}"/>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Se dovessi descrivere il tuo ospite, il gruppo target che acquista il tuo prodotto turistico, come sarebbe questa descrizione?</a:t>
            </a:r>
          </a:p>
          <a:p>
            <a:pPr>
              <a:lnSpc>
                <a:spcPts val="2340"/>
              </a:lnSpc>
              <a:buClr>
                <a:srgbClr val="64AFAF"/>
              </a:buClr>
            </a:pPr>
            <a:endParaRPr lang="en-GB" dirty="0"/>
          </a:p>
          <a:p>
            <a:pPr>
              <a:lnSpc>
                <a:spcPts val="2340"/>
              </a:lnSpc>
              <a:buClr>
                <a:srgbClr val="64AFAF"/>
              </a:buClr>
            </a:pPr>
            <a:r>
              <a:rPr lang="en-GB" dirty="0"/>
              <a:t>Più conosci i tuoi ospiti, più sarai in grado di creare un prodotto turistico che essi desiderano acquistare. L'immagine mostra un esempio tratto da Business Iceland del tipo di ospiti che l'Islanda potrebbe cercare.</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C73DD18D-93B0-908B-0B4C-209014DBB032}"/>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Gruppi target e la tua storia</a:t>
            </a:r>
          </a:p>
          <a:p>
            <a:pPr>
              <a:lnSpc>
                <a:spcPts val="3100"/>
              </a:lnSpc>
            </a:pPr>
            <a:endParaRPr lang="it-IT" dirty="0"/>
          </a:p>
        </p:txBody>
      </p:sp>
      <p:sp>
        <p:nvSpPr>
          <p:cNvPr id="12" name="Slide Number Placeholder 5">
            <a:extLst>
              <a:ext uri="{FF2B5EF4-FFF2-40B4-BE49-F238E27FC236}">
                <a16:creationId xmlns:a16="http://schemas.microsoft.com/office/drawing/2014/main" id="{C0360E32-5974-0C5B-7127-A729853AC3EF}"/>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14</a:t>
            </a:fld>
            <a:endParaRPr lang="fr-CA" sz="1200" dirty="0"/>
          </a:p>
        </p:txBody>
      </p:sp>
      <p:sp>
        <p:nvSpPr>
          <p:cNvPr id="8" name="Rectangle 7">
            <a:extLst>
              <a:ext uri="{FF2B5EF4-FFF2-40B4-BE49-F238E27FC236}">
                <a16:creationId xmlns:a16="http://schemas.microsoft.com/office/drawing/2014/main" id="{796EC4EF-B645-C3D2-E210-BF84D15D1A1B}"/>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198F94D9-8197-47EE-0208-A89AD5CB8430}"/>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a:t>
            </a:r>
          </a:p>
          <a:p>
            <a:pPr marL="0" indent="0" algn="ctr">
              <a:lnSpc>
                <a:spcPts val="1340"/>
              </a:lnSpc>
              <a:spcBef>
                <a:spcPts val="0"/>
              </a:spcBef>
              <a:buNone/>
            </a:pPr>
            <a:r>
              <a:rPr lang="en-IE" sz="1200" dirty="0" err="1">
                <a:solidFill>
                  <a:schemeClr val="bg1"/>
                </a:solidFill>
              </a:rPr>
              <a:t>https://www.islandsstofa.is/afangastadurinn/markhopar-afangastadarins</a:t>
            </a:r>
            <a:endParaRPr lang="en-IE" sz="1200" dirty="0">
              <a:solidFill>
                <a:schemeClr val="bg1"/>
              </a:solidFill>
            </a:endParaRPr>
          </a:p>
        </p:txBody>
      </p:sp>
      <p:pic>
        <p:nvPicPr>
          <p:cNvPr id="6" name="Picture 5">
            <a:extLst>
              <a:ext uri="{FF2B5EF4-FFF2-40B4-BE49-F238E27FC236}">
                <a16:creationId xmlns:a16="http://schemas.microsoft.com/office/drawing/2014/main" id="{4E103792-E81E-BC16-4E94-FAF9266D1C74}"/>
              </a:ext>
            </a:extLst>
          </p:cNvPr>
          <p:cNvPicPr>
            <a:picLocks noChangeAspect="1"/>
          </p:cNvPicPr>
          <p:nvPr/>
        </p:nvPicPr>
        <p:blipFill rotWithShape="1">
          <a:blip r:embed="rId2"/>
          <a:srcRect l="67047" t="57887" r="3953" b="18404"/>
          <a:stretch/>
        </p:blipFill>
        <p:spPr>
          <a:xfrm>
            <a:off x="7527471" y="2957417"/>
            <a:ext cx="3510643" cy="2300383"/>
          </a:xfrm>
          <a:prstGeom prst="rect">
            <a:avLst/>
          </a:prstGeom>
        </p:spPr>
      </p:pic>
      <p:pic>
        <p:nvPicPr>
          <p:cNvPr id="7" name="Picture 6">
            <a:extLst>
              <a:ext uri="{FF2B5EF4-FFF2-40B4-BE49-F238E27FC236}">
                <a16:creationId xmlns:a16="http://schemas.microsoft.com/office/drawing/2014/main" id="{58AB43B0-F55C-321C-F1B1-82BE5BBE7366}"/>
              </a:ext>
            </a:extLst>
          </p:cNvPr>
          <p:cNvPicPr>
            <a:picLocks noChangeAspect="1"/>
          </p:cNvPicPr>
          <p:nvPr/>
        </p:nvPicPr>
        <p:blipFill rotWithShape="1">
          <a:blip r:embed="rId2"/>
          <a:srcRect l="65954" t="86406" r="3953"/>
          <a:stretch/>
        </p:blipFill>
        <p:spPr>
          <a:xfrm>
            <a:off x="7527471" y="5310340"/>
            <a:ext cx="3145945" cy="1139008"/>
          </a:xfrm>
          <a:prstGeom prst="rect">
            <a:avLst/>
          </a:prstGeom>
        </p:spPr>
      </p:pic>
    </p:spTree>
    <p:extLst>
      <p:ext uri="{BB962C8B-B14F-4D97-AF65-F5344CB8AC3E}">
        <p14:creationId xmlns:p14="http://schemas.microsoft.com/office/powerpoint/2010/main" val="2652094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63E3-9F99-265F-BC58-38A21D6EBD6A}"/>
            </a:ext>
          </a:extLst>
        </p:cNvPr>
        <p:cNvGrpSpPr/>
        <p:nvPr/>
      </p:nvGrpSpPr>
      <p:grpSpPr>
        <a:xfrm>
          <a:off x="0" y="0"/>
          <a:ext cx="0" cy="0"/>
          <a:chOff x="0" y="0"/>
          <a:chExt cx="0" cy="0"/>
        </a:xfrm>
      </p:grpSpPr>
      <p:sp>
        <p:nvSpPr>
          <p:cNvPr id="21" name="Text Placeholder 4">
            <a:extLst>
              <a:ext uri="{FF2B5EF4-FFF2-40B4-BE49-F238E27FC236}">
                <a16:creationId xmlns:a16="http://schemas.microsoft.com/office/drawing/2014/main" id="{D32CFA66-3C20-318E-7655-6DF21F08664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22" name="Text Placeholder 5">
            <a:extLst>
              <a:ext uri="{FF2B5EF4-FFF2-40B4-BE49-F238E27FC236}">
                <a16:creationId xmlns:a16="http://schemas.microsoft.com/office/drawing/2014/main" id="{F8245EA6-1E34-C01E-342E-683EC7B41315}"/>
              </a:ext>
            </a:extLst>
          </p:cNvPr>
          <p:cNvSpPr>
            <a:spLocks noGrp="1"/>
          </p:cNvSpPr>
          <p:nvPr>
            <p:ph type="body" sz="quarter" idx="19"/>
          </p:nvPr>
        </p:nvSpPr>
        <p:spPr>
          <a:xfrm>
            <a:off x="423358" y="941779"/>
            <a:ext cx="1197303" cy="385564"/>
          </a:xfrm>
        </p:spPr>
        <p:txBody>
          <a:bodyPr/>
          <a:lstStyle/>
          <a:p>
            <a:r>
              <a:rPr lang="en-US" dirty="0"/>
              <a:t>02</a:t>
            </a:r>
          </a:p>
        </p:txBody>
      </p:sp>
      <p:sp>
        <p:nvSpPr>
          <p:cNvPr id="23" name="Text Placeholder 6">
            <a:extLst>
              <a:ext uri="{FF2B5EF4-FFF2-40B4-BE49-F238E27FC236}">
                <a16:creationId xmlns:a16="http://schemas.microsoft.com/office/drawing/2014/main" id="{36BFEBED-B5FD-0E81-34B6-6F7D9791715C}"/>
              </a:ext>
            </a:extLst>
          </p:cNvPr>
          <p:cNvSpPr>
            <a:spLocks noGrp="1"/>
          </p:cNvSpPr>
          <p:nvPr>
            <p:ph type="body" sz="quarter" idx="16"/>
          </p:nvPr>
        </p:nvSpPr>
        <p:spPr>
          <a:xfrm>
            <a:off x="4061011" y="732734"/>
            <a:ext cx="6928117" cy="803654"/>
          </a:xfrm>
          <a:prstGeom prst="rect">
            <a:avLst/>
          </a:prstGeom>
        </p:spPr>
        <p:txBody>
          <a:bodyPr/>
          <a:lstStyle/>
          <a:p>
            <a:pPr>
              <a:lnSpc>
                <a:spcPts val="2960"/>
              </a:lnSpc>
            </a:pPr>
            <a:r>
              <a:rPr lang="en-GB" sz="2800" dirty="0"/>
              <a:t>Feedback dei clienti: </a:t>
            </a:r>
            <a:r>
              <a:rPr lang="en-GB" sz="2800" dirty="0">
                <a:solidFill>
                  <a:srgbClr val="EC7C69"/>
                </a:solidFill>
              </a:rPr>
              <a:t>come scoprire cosa piace e cosa non piace ai tuoi ospiti?</a:t>
            </a:r>
          </a:p>
          <a:p>
            <a:pPr>
              <a:lnSpc>
                <a:spcPts val="2960"/>
              </a:lnSpc>
            </a:pPr>
            <a:endParaRPr lang="en-GB" sz="2800" dirty="0">
              <a:solidFill>
                <a:srgbClr val="EC7C69"/>
              </a:solidFill>
            </a:endParaRPr>
          </a:p>
        </p:txBody>
      </p:sp>
      <p:sp>
        <p:nvSpPr>
          <p:cNvPr id="24" name="Text Placeholder 3">
            <a:extLst>
              <a:ext uri="{FF2B5EF4-FFF2-40B4-BE49-F238E27FC236}">
                <a16:creationId xmlns:a16="http://schemas.microsoft.com/office/drawing/2014/main" id="{759BDF52-9008-564D-1E8F-73A62A16C1DD}"/>
              </a:ext>
            </a:extLst>
          </p:cNvPr>
          <p:cNvSpPr>
            <a:spLocks noGrp="1"/>
          </p:cNvSpPr>
          <p:nvPr>
            <p:ph type="body" sz="quarter" idx="21"/>
          </p:nvPr>
        </p:nvSpPr>
        <p:spPr>
          <a:xfrm>
            <a:off x="4061011" y="1881924"/>
            <a:ext cx="7320003"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Per sapere come raccogliere il feedback dei clienti è necessario comprendere le basi di cosa sia il feedback dei clienti. Il feedback dei clienti è costituito dalle informazioni o dalle opinioni che i clienti forniscono sul vostro prodotto o servizio. Queste possono essere positive, evidenziando ciò che state facendo bene, o negative, indicando le aree da migliorare.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Perché è importante? Il feedback dei clienti è la chiave del successo aziendale. Fornisce informazioni su ciò che i clienti desiderano, preferiscono ed evitano. Se preso sul serio, può aiutarti a prendere le decisioni giuste per migliorare la tua attività e offrire ai tuoi clienti esattamente ciò che desiderano.</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Fonte:</a:t>
            </a:r>
            <a:r>
              <a:rPr lang="en-GB" b="0" i="0" dirty="0">
                <a:solidFill>
                  <a:srgbClr val="EC7C69"/>
                </a:solidFill>
                <a:effectLst/>
                <a:latin typeface="Calibri"/>
                <a:ea typeface="Calibri"/>
                <a:cs typeface="Calibri"/>
                <a:hlinkClick r:id="rId2">
                  <a:extLst>
                    <a:ext uri="{A12FA001-AC4F-418D-AE19-62706E023703}">
                      <ahyp:hlinkClr xmlns:ahyp="http://schemas.microsoft.com/office/drawing/2018/hyperlinkcolor" val="tx"/>
                    </a:ext>
                  </a:extLst>
                </a:hlinkClick>
              </a:rPr>
              <a:t> https://miro.com/research-and-design/collecting-customer-feedback-methods/</a:t>
            </a:r>
            <a:endParaRPr lang="en-GB" b="0" i="0" dirty="0">
              <a:solidFill>
                <a:srgbClr val="EC7C69"/>
              </a:solidFill>
              <a:effectLst/>
              <a:latin typeface="Calibri"/>
              <a:ea typeface="Calibri"/>
              <a:cs typeface="Calibri"/>
            </a:endParaRPr>
          </a:p>
          <a:p>
            <a:pPr>
              <a:lnSpc>
                <a:spcPts val="2340"/>
              </a:lnSpc>
            </a:pPr>
            <a:r>
              <a:rPr lang="en-GB" b="0" i="0" dirty="0">
                <a:solidFill>
                  <a:srgbClr val="EC7C69"/>
                </a:solidFill>
                <a:effectLst/>
                <a:latin typeface="Calibri"/>
                <a:ea typeface="Calibri"/>
                <a:cs typeface="Calibri"/>
              </a:rPr>
              <a:t> </a:t>
            </a:r>
          </a:p>
          <a:p>
            <a:pPr>
              <a:lnSpc>
                <a:spcPts val="2340"/>
              </a:lnSpc>
            </a:pPr>
            <a:endParaRPr lang="en-US" sz="2200" dirty="0"/>
          </a:p>
        </p:txBody>
      </p:sp>
      <p:sp>
        <p:nvSpPr>
          <p:cNvPr id="25" name="Slide Number Placeholder 5">
            <a:extLst>
              <a:ext uri="{FF2B5EF4-FFF2-40B4-BE49-F238E27FC236}">
                <a16:creationId xmlns:a16="http://schemas.microsoft.com/office/drawing/2014/main" id="{BC8657F9-457F-4575-EA25-A66A244E2F6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Tree>
    <p:extLst>
      <p:ext uri="{BB962C8B-B14F-4D97-AF65-F5344CB8AC3E}">
        <p14:creationId xmlns:p14="http://schemas.microsoft.com/office/powerpoint/2010/main" val="3227091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8049349" cy="803654"/>
          </a:xfrm>
        </p:spPr>
        <p:txBody>
          <a:bodyPr/>
          <a:lstStyle/>
          <a:p>
            <a:pPr>
              <a:lnSpc>
                <a:spcPts val="3720"/>
              </a:lnSpc>
            </a:pPr>
            <a:r>
              <a:rPr lang="en-US" dirty="0"/>
              <a:t>Feedback dei clienti – Varie forme </a:t>
            </a:r>
          </a:p>
          <a:p>
            <a:pPr>
              <a:lnSpc>
                <a:spcPts val="3720"/>
              </a:lnSpc>
            </a:pPr>
            <a:endParaRPr lang="en-US" dirty="0"/>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02986"/>
            <a:ext cx="3444691" cy="803654"/>
          </a:xfrm>
        </p:spPr>
        <p:txBody>
          <a:bodyPr/>
          <a:lstStyle/>
          <a:p>
            <a:pPr>
              <a:lnSpc>
                <a:spcPts val="2900"/>
              </a:lnSpc>
            </a:pPr>
            <a:r>
              <a:rPr lang="en-US" dirty="0"/>
              <a:t>Come scoprire cosa piace e cosa non piace ai tuoi ospiti?</a:t>
            </a:r>
          </a:p>
          <a:p>
            <a:pPr>
              <a:lnSpc>
                <a:spcPts val="2900"/>
              </a:lnSpc>
            </a:pPr>
            <a:endParaRPr lang="en-US" dirty="0"/>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3" name="Text Placeholder 4">
            <a:extLst>
              <a:ext uri="{FF2B5EF4-FFF2-40B4-BE49-F238E27FC236}">
                <a16:creationId xmlns:a16="http://schemas.microsoft.com/office/drawing/2014/main" id="{9570E0C5-BEA5-A805-FCAC-FFD6C4091AC2}"/>
              </a:ext>
            </a:extLst>
          </p:cNvPr>
          <p:cNvSpPr txBox="1">
            <a:spLocks/>
          </p:cNvSpPr>
          <p:nvPr/>
        </p:nvSpPr>
        <p:spPr>
          <a:xfrm>
            <a:off x="4588329" y="1602986"/>
            <a:ext cx="6741232" cy="326326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b="1" dirty="0">
                <a:solidFill>
                  <a:srgbClr val="414141"/>
                </a:solidFill>
              </a:rPr>
              <a:t>Che cos'è il feedback dei clienti? Può assumere varie forme: diretto, indiretto e dedotto.</a:t>
            </a:r>
          </a:p>
          <a:p>
            <a:pPr>
              <a:lnSpc>
                <a:spcPts val="2240"/>
              </a:lnSpc>
            </a:pPr>
            <a:endParaRPr lang="en-GB" sz="2200" b="1"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Il feedback diretto </a:t>
            </a:r>
            <a:r>
              <a:rPr lang="en-GB" sz="2200" dirty="0">
                <a:solidFill>
                  <a:srgbClr val="414141"/>
                </a:solidFill>
              </a:rPr>
              <a:t>è quando i clienti comunicano direttamente con te le loro esperienze. Questo può avvenire tramite e-mail, telefonate o anche interazioni faccia a faccia.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Il feedback indiretto </a:t>
            </a:r>
            <a:r>
              <a:rPr lang="en-GB" sz="2200" dirty="0">
                <a:solidFill>
                  <a:srgbClr val="414141"/>
                </a:solidFill>
              </a:rPr>
              <a:t>è un po' più sottile. Non vi viene comunicato direttamente, ma potete trovarlo sui social media, sui siti web di recensioni o nelle conversazioni con altri.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Il feedback dedotto </a:t>
            </a:r>
            <a:r>
              <a:rPr lang="en-GB" sz="2200" dirty="0">
                <a:solidFill>
                  <a:srgbClr val="414141"/>
                </a:solidFill>
              </a:rPr>
              <a:t>è il più sottile di tutti. Deriva dall'analisi dei dati sul comportamento dei clienti, come i modelli di navigazione sul sito web, le abitudini di acquisto o le statistiche di utilizzo.</a:t>
            </a:r>
          </a:p>
          <a:p>
            <a:pPr>
              <a:lnSpc>
                <a:spcPts val="2240"/>
              </a:lnSpc>
            </a:pPr>
            <a:endParaRPr lang="en-US" sz="2200" dirty="0">
              <a:solidFill>
                <a:srgbClr val="414141"/>
              </a:solidFill>
            </a:endParaRPr>
          </a:p>
        </p:txBody>
      </p:sp>
      <p:pic>
        <p:nvPicPr>
          <p:cNvPr id="10" name="Picture 9">
            <a:extLst>
              <a:ext uri="{FF2B5EF4-FFF2-40B4-BE49-F238E27FC236}">
                <a16:creationId xmlns:a16="http://schemas.microsoft.com/office/drawing/2014/main" id="{84937E8A-DD82-3E3F-B31D-4A5B8ED679D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02510" y="4304876"/>
            <a:ext cx="3580276" cy="2659133"/>
          </a:xfrm>
          <a:prstGeom prst="rect">
            <a:avLst/>
          </a:prstGeom>
        </p:spPr>
      </p:pic>
    </p:spTree>
    <p:extLst>
      <p:ext uri="{BB962C8B-B14F-4D97-AF65-F5344CB8AC3E}">
        <p14:creationId xmlns:p14="http://schemas.microsoft.com/office/powerpoint/2010/main" val="2132356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9551577" cy="803654"/>
          </a:xfrm>
        </p:spPr>
        <p:txBody>
          <a:bodyPr/>
          <a:lstStyle/>
          <a:p>
            <a:pPr>
              <a:lnSpc>
                <a:spcPts val="3720"/>
              </a:lnSpc>
            </a:pPr>
            <a:r>
              <a:rPr lang="en-US" dirty="0"/>
              <a:t>Feedback dei clienti - Come raccogliere feedback</a:t>
            </a:r>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847469"/>
            <a:ext cx="6110932" cy="803654"/>
          </a:xfrm>
        </p:spPr>
        <p:txBody>
          <a:bodyPr/>
          <a:lstStyle/>
          <a:p>
            <a:pPr>
              <a:lnSpc>
                <a:spcPts val="2900"/>
              </a:lnSpc>
            </a:pPr>
            <a:r>
              <a:rPr lang="en-US" dirty="0"/>
              <a:t>Come scoprire cosa piace e cosa non piace ai tuoi ospiti?</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3200401"/>
            <a:ext cx="57470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Le aree chiave in cui potresti raccogliere feedback includono la funzionalità del tuo prodotto, la qualità del tuo servizio o l'esperienza complessiva del cliente. Comprendere questi componenti può fare un'enorme differenza nella tua attività.</a:t>
            </a:r>
          </a:p>
          <a:p>
            <a:pPr>
              <a:lnSpc>
                <a:spcPts val="2240"/>
              </a:lnSpc>
            </a:pPr>
            <a:endParaRPr lang="en-GB" sz="2200" dirty="0">
              <a:solidFill>
                <a:srgbClr val="414141"/>
              </a:solidFill>
            </a:endParaRPr>
          </a:p>
          <a:p>
            <a:pPr>
              <a:lnSpc>
                <a:spcPts val="2240"/>
              </a:lnSpc>
            </a:pPr>
            <a:r>
              <a:rPr lang="en-GB" sz="2200" dirty="0">
                <a:solidFill>
                  <a:srgbClr val="414141"/>
                </a:solidFill>
              </a:rPr>
              <a:t>Come raccogliere questi importanti feedback? Esistono diversi metodi, ciascuno con i propri vantaggi e applicazioni ideali. Ecco alcuni dei più popolari:</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Metodi per raccogliere il feedback dei clienti</a:t>
            </a:r>
            <a:r>
              <a:rPr lang="en-IE" sz="2200" dirty="0"/>
              <a:t>:</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Sondaggi</a:t>
            </a:r>
          </a:p>
          <a:p>
            <a:pPr marL="342900" indent="-342900" algn="l">
              <a:lnSpc>
                <a:spcPts val="2340"/>
              </a:lnSpc>
              <a:spcBef>
                <a:spcPts val="0"/>
              </a:spcBef>
              <a:buFont typeface="Arial" panose="020B0604020202020204" pitchFamily="34" charset="0"/>
              <a:buChar char="•"/>
            </a:pPr>
            <a:r>
              <a:rPr lang="en-IE" sz="2200" dirty="0"/>
              <a:t>Interviste</a:t>
            </a:r>
          </a:p>
          <a:p>
            <a:pPr marL="342900" indent="-342900" algn="l">
              <a:lnSpc>
                <a:spcPts val="2340"/>
              </a:lnSpc>
              <a:spcBef>
                <a:spcPts val="0"/>
              </a:spcBef>
              <a:buFont typeface="Arial" panose="020B0604020202020204" pitchFamily="34" charset="0"/>
              <a:buChar char="•"/>
            </a:pPr>
            <a:r>
              <a:rPr lang="en-IE" sz="2200" dirty="0"/>
              <a:t>Focus group</a:t>
            </a:r>
          </a:p>
          <a:p>
            <a:pPr marL="342900" indent="-342900" algn="l">
              <a:lnSpc>
                <a:spcPts val="2340"/>
              </a:lnSpc>
              <a:spcBef>
                <a:spcPts val="0"/>
              </a:spcBef>
              <a:buFont typeface="Arial" panose="020B0604020202020204" pitchFamily="34" charset="0"/>
              <a:buChar char="•"/>
            </a:pPr>
            <a:r>
              <a:rPr lang="en-IE" sz="2200" dirty="0"/>
              <a:t>Test di usabilità</a:t>
            </a:r>
          </a:p>
          <a:p>
            <a:pPr marL="342900" indent="-342900" algn="l">
              <a:lnSpc>
                <a:spcPts val="2340"/>
              </a:lnSpc>
              <a:spcBef>
                <a:spcPts val="0"/>
              </a:spcBef>
              <a:buFont typeface="Arial" panose="020B0604020202020204" pitchFamily="34" charset="0"/>
              <a:buChar char="•"/>
            </a:pPr>
            <a:r>
              <a:rPr lang="en-IE" sz="2200" dirty="0"/>
              <a:t>Caselle di feedback, moduli di suggerimento e moduli di contatto sul sito web</a:t>
            </a:r>
          </a:p>
          <a:p>
            <a:pPr marL="342900" indent="-342900" algn="l">
              <a:lnSpc>
                <a:spcPts val="2340"/>
              </a:lnSpc>
              <a:spcBef>
                <a:spcPts val="0"/>
              </a:spcBef>
              <a:buFont typeface="Arial" panose="020B0604020202020204" pitchFamily="34" charset="0"/>
              <a:buChar char="•"/>
            </a:pPr>
            <a:r>
              <a:rPr lang="en-IE" sz="2200" dirty="0"/>
              <a:t>Ascolto dei social media</a:t>
            </a:r>
          </a:p>
          <a:p>
            <a:pPr marL="342900" indent="-342900" algn="l">
              <a:lnSpc>
                <a:spcPts val="2340"/>
              </a:lnSpc>
              <a:spcBef>
                <a:spcPts val="0"/>
              </a:spcBef>
              <a:buFont typeface="Arial" panose="020B0604020202020204" pitchFamily="34" charset="0"/>
              <a:buChar char="•"/>
            </a:pPr>
            <a:r>
              <a:rPr lang="en-IE" sz="2200" dirty="0" err="1"/>
              <a:t>Analisi dei ticket</a:t>
            </a:r>
            <a:r>
              <a:rPr lang="en-IE" sz="2200" dirty="0"/>
              <a:t> dell'assistenza clienti</a:t>
            </a:r>
          </a:p>
          <a:p>
            <a:pPr marL="342900" indent="-342900" algn="l">
              <a:lnSpc>
                <a:spcPts val="2340"/>
              </a:lnSpc>
              <a:spcBef>
                <a:spcPts val="0"/>
              </a:spcBef>
              <a:buFont typeface="Arial" panose="020B0604020202020204" pitchFamily="34" charset="0"/>
              <a:buChar char="•"/>
            </a:pPr>
            <a:r>
              <a:rPr lang="en-IE" sz="2200" dirty="0"/>
              <a:t>Piattaforme di recensioni</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12647-01F5-22F2-946F-5C020C8783E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5B8751-6DC6-A051-7BB8-4577CE133863}"/>
              </a:ext>
            </a:extLst>
          </p:cNvPr>
          <p:cNvSpPr>
            <a:spLocks noGrp="1"/>
          </p:cNvSpPr>
          <p:nvPr>
            <p:ph type="body" sz="quarter" idx="16"/>
          </p:nvPr>
        </p:nvSpPr>
        <p:spPr>
          <a:xfrm>
            <a:off x="653780" y="472365"/>
            <a:ext cx="9551577" cy="803654"/>
          </a:xfrm>
        </p:spPr>
        <p:txBody>
          <a:bodyPr/>
          <a:lstStyle/>
          <a:p>
            <a:pPr>
              <a:lnSpc>
                <a:spcPts val="3720"/>
              </a:lnSpc>
            </a:pPr>
            <a:r>
              <a:rPr lang="en-US" dirty="0"/>
              <a:t>Feedback dei clienti - Come raccogliere feedback</a:t>
            </a:r>
          </a:p>
        </p:txBody>
      </p:sp>
      <p:sp>
        <p:nvSpPr>
          <p:cNvPr id="6" name="Text Placeholder 5">
            <a:extLst>
              <a:ext uri="{FF2B5EF4-FFF2-40B4-BE49-F238E27FC236}">
                <a16:creationId xmlns:a16="http://schemas.microsoft.com/office/drawing/2014/main" id="{9040CFB8-C59C-D865-FADA-4994A08FE410}"/>
              </a:ext>
            </a:extLst>
          </p:cNvPr>
          <p:cNvSpPr>
            <a:spLocks noGrp="1"/>
          </p:cNvSpPr>
          <p:nvPr>
            <p:ph type="body" sz="quarter" idx="19"/>
          </p:nvPr>
        </p:nvSpPr>
        <p:spPr>
          <a:xfrm>
            <a:off x="653780" y="1847469"/>
            <a:ext cx="5616391" cy="803654"/>
          </a:xfrm>
        </p:spPr>
        <p:txBody>
          <a:bodyPr/>
          <a:lstStyle/>
          <a:p>
            <a:pPr>
              <a:lnSpc>
                <a:spcPts val="2900"/>
              </a:lnSpc>
            </a:pPr>
            <a:r>
              <a:rPr lang="en-US" dirty="0"/>
              <a:t>Come scoprire cosa piace e cosa non piace ai tuoi ospiti?</a:t>
            </a:r>
          </a:p>
          <a:p>
            <a:pPr>
              <a:lnSpc>
                <a:spcPts val="2900"/>
              </a:lnSpc>
            </a:pPr>
            <a:endParaRPr lang="en-US" dirty="0"/>
          </a:p>
        </p:txBody>
      </p:sp>
      <p:cxnSp>
        <p:nvCxnSpPr>
          <p:cNvPr id="2" name="Straight Connector 1">
            <a:extLst>
              <a:ext uri="{FF2B5EF4-FFF2-40B4-BE49-F238E27FC236}">
                <a16:creationId xmlns:a16="http://schemas.microsoft.com/office/drawing/2014/main" id="{307ED3E9-FD0C-3231-7BF1-89609BE3BA3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3094D64-ED1A-995C-0E91-5270F4477E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3" name="Text Placeholder 4">
            <a:extLst>
              <a:ext uri="{FF2B5EF4-FFF2-40B4-BE49-F238E27FC236}">
                <a16:creationId xmlns:a16="http://schemas.microsoft.com/office/drawing/2014/main" id="{DB579F94-F45F-2EC8-7219-47B7FE793F20}"/>
              </a:ext>
            </a:extLst>
          </p:cNvPr>
          <p:cNvSpPr txBox="1">
            <a:spLocks/>
          </p:cNvSpPr>
          <p:nvPr/>
        </p:nvSpPr>
        <p:spPr>
          <a:xfrm>
            <a:off x="653780" y="2953176"/>
            <a:ext cx="10808878" cy="3657600"/>
          </a:xfrm>
          <a:prstGeom prst="rect">
            <a:avLst/>
          </a:prstGeom>
        </p:spPr>
        <p:txBody>
          <a:bodyPr numCol="2" spcCol="46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Sondaggi</a:t>
            </a:r>
          </a:p>
          <a:p>
            <a:pPr>
              <a:lnSpc>
                <a:spcPts val="2240"/>
              </a:lnSpc>
            </a:pPr>
            <a:r>
              <a:rPr lang="en-GB" sz="2200" dirty="0">
                <a:solidFill>
                  <a:srgbClr val="414141"/>
                </a:solidFill>
              </a:rPr>
              <a:t>I sondaggi sono un ottimo metodo per raccogliere il feedback dei clienti. Sono facili da distribuire, scalare e analizzare. È possibile utilizzare diversi tipi di sondaggi a seconda delle esigenze, come il Customer Satisfaction (CSAT), il Net Promoter Score (NPS) e il Customer Effort Score (CES). Per progettare sondaggi efficaci sono necessarie domande chiare, concise, facili da comprendere e a cui è facile rispondere.</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Interviste</a:t>
            </a:r>
          </a:p>
          <a:p>
            <a:pPr>
              <a:lnSpc>
                <a:spcPts val="2240"/>
              </a:lnSpc>
            </a:pPr>
            <a:r>
              <a:rPr lang="en-GB" sz="2200" dirty="0">
                <a:solidFill>
                  <a:srgbClr val="414141"/>
                </a:solidFill>
              </a:rPr>
              <a:t>Le interviste individuali consentono una comprensione più approfondita delle esperienze dei tuoi clienti. Puoi porre domande di approfondimento, approfondire le risposte e osservare i segnali non verbali. La chiave per una buona intervista con i clienti è la preparazione e l'ascolto attivo.</a:t>
            </a:r>
          </a:p>
          <a:p>
            <a:pPr>
              <a:lnSpc>
                <a:spcPts val="2240"/>
              </a:lnSpc>
            </a:pPr>
            <a:endParaRPr lang="en-US" sz="2200" dirty="0">
              <a:solidFill>
                <a:srgbClr val="414141"/>
              </a:solidFill>
            </a:endParaRPr>
          </a:p>
        </p:txBody>
      </p:sp>
      <p:cxnSp>
        <p:nvCxnSpPr>
          <p:cNvPr id="10" name="Straight Connector 9">
            <a:extLst>
              <a:ext uri="{FF2B5EF4-FFF2-40B4-BE49-F238E27FC236}">
                <a16:creationId xmlns:a16="http://schemas.microsoft.com/office/drawing/2014/main" id="{30E39FB7-18D1-2C8A-A952-A162CBF9B9B6}"/>
              </a:ext>
            </a:extLst>
          </p:cNvPr>
          <p:cNvCxnSpPr>
            <a:cxnSpLocks/>
          </p:cNvCxnSpPr>
          <p:nvPr/>
        </p:nvCxnSpPr>
        <p:spPr>
          <a:xfrm>
            <a:off x="6047013" y="2854993"/>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46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1D1A-A6A4-98DF-7DA1-9D4283049A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8280799-F6B0-4C97-5D62-CF28947CDC04}"/>
              </a:ext>
            </a:extLst>
          </p:cNvPr>
          <p:cNvSpPr>
            <a:spLocks noGrp="1"/>
          </p:cNvSpPr>
          <p:nvPr>
            <p:ph type="body" sz="quarter" idx="16"/>
          </p:nvPr>
        </p:nvSpPr>
        <p:spPr>
          <a:xfrm>
            <a:off x="653780" y="472365"/>
            <a:ext cx="9551577" cy="803654"/>
          </a:xfrm>
        </p:spPr>
        <p:txBody>
          <a:bodyPr/>
          <a:lstStyle/>
          <a:p>
            <a:pPr>
              <a:lnSpc>
                <a:spcPts val="3720"/>
              </a:lnSpc>
            </a:pPr>
            <a:r>
              <a:rPr lang="en-US" dirty="0"/>
              <a:t>Feedback dei clienti - Come raccogliere feedback</a:t>
            </a:r>
          </a:p>
        </p:txBody>
      </p:sp>
      <p:sp>
        <p:nvSpPr>
          <p:cNvPr id="6" name="Text Placeholder 5">
            <a:extLst>
              <a:ext uri="{FF2B5EF4-FFF2-40B4-BE49-F238E27FC236}">
                <a16:creationId xmlns:a16="http://schemas.microsoft.com/office/drawing/2014/main" id="{94471D3F-6222-86B1-3FD3-6D019DBDE4D8}"/>
              </a:ext>
            </a:extLst>
          </p:cNvPr>
          <p:cNvSpPr>
            <a:spLocks noGrp="1"/>
          </p:cNvSpPr>
          <p:nvPr>
            <p:ph type="body" sz="quarter" idx="19"/>
          </p:nvPr>
        </p:nvSpPr>
        <p:spPr>
          <a:xfrm>
            <a:off x="653780" y="1374873"/>
            <a:ext cx="10425887" cy="803654"/>
          </a:xfrm>
        </p:spPr>
        <p:txBody>
          <a:bodyPr/>
          <a:lstStyle/>
          <a:p>
            <a:pPr>
              <a:lnSpc>
                <a:spcPts val="2900"/>
              </a:lnSpc>
            </a:pPr>
            <a:r>
              <a:rPr lang="en-US" dirty="0"/>
              <a:t>Come scoprire cosa piace e cosa non piace ai tuoi ospiti?</a:t>
            </a:r>
          </a:p>
          <a:p>
            <a:pPr>
              <a:lnSpc>
                <a:spcPts val="2900"/>
              </a:lnSpc>
            </a:pPr>
            <a:endParaRPr lang="en-US" dirty="0"/>
          </a:p>
        </p:txBody>
      </p:sp>
      <p:cxnSp>
        <p:nvCxnSpPr>
          <p:cNvPr id="2" name="Straight Connector 1">
            <a:extLst>
              <a:ext uri="{FF2B5EF4-FFF2-40B4-BE49-F238E27FC236}">
                <a16:creationId xmlns:a16="http://schemas.microsoft.com/office/drawing/2014/main" id="{EECDAD00-3C19-0C84-D4B7-D84671BCEEC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A68520-0194-F612-0C6B-B59DD067F68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3" name="Text Placeholder 4">
            <a:extLst>
              <a:ext uri="{FF2B5EF4-FFF2-40B4-BE49-F238E27FC236}">
                <a16:creationId xmlns:a16="http://schemas.microsoft.com/office/drawing/2014/main" id="{445492EB-0509-D45C-2FD0-E528BBAAF85D}"/>
              </a:ext>
            </a:extLst>
          </p:cNvPr>
          <p:cNvSpPr txBox="1">
            <a:spLocks/>
          </p:cNvSpPr>
          <p:nvPr/>
        </p:nvSpPr>
        <p:spPr>
          <a:xfrm>
            <a:off x="653780" y="2178527"/>
            <a:ext cx="11027686" cy="3657600"/>
          </a:xfrm>
          <a:prstGeom prst="rect">
            <a:avLst/>
          </a:prstGeom>
        </p:spPr>
        <p:txBody>
          <a:bodyPr numCol="3"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Focus group</a:t>
            </a:r>
          </a:p>
          <a:p>
            <a:pPr>
              <a:lnSpc>
                <a:spcPts val="2240"/>
              </a:lnSpc>
            </a:pPr>
            <a:r>
              <a:rPr lang="en-GB" sz="2200" dirty="0">
                <a:solidFill>
                  <a:srgbClr val="414141"/>
                </a:solidFill>
              </a:rPr>
              <a:t>I focus group coinvolgono i clienti nella discussione delle loro esperienze, percezioni e opinioni sul tuo prodotto o servizio. Moderare i focus group in modo efficace richiede un'attenta pianificazione, la creazione di un ambiente confortevole e la guida produttiva della conversazione.</a:t>
            </a:r>
          </a:p>
          <a:p>
            <a:pPr>
              <a:lnSpc>
                <a:spcPts val="2240"/>
              </a:lnSpc>
            </a:pPr>
            <a:endParaRPr lang="en-GB" sz="2200" dirty="0">
              <a:solidFill>
                <a:srgbClr val="414141"/>
              </a:solidFill>
            </a:endParaRPr>
          </a:p>
          <a:p>
            <a:pPr>
              <a:lnSpc>
                <a:spcPts val="2240"/>
              </a:lnSpc>
            </a:pPr>
            <a:endParaRPr lang="en-GB" sz="2800" b="1" dirty="0">
              <a:solidFill>
                <a:srgbClr val="459597"/>
              </a:solidFill>
            </a:endParaRPr>
          </a:p>
          <a:p>
            <a:pPr>
              <a:lnSpc>
                <a:spcPts val="2240"/>
              </a:lnSpc>
            </a:pPr>
            <a:r>
              <a:rPr lang="en-GB" sz="2800" b="1" dirty="0">
                <a:solidFill>
                  <a:srgbClr val="459597"/>
                </a:solidFill>
              </a:rPr>
              <a:t>Test di usabilità</a:t>
            </a:r>
          </a:p>
          <a:p>
            <a:pPr>
              <a:lnSpc>
                <a:spcPts val="2240"/>
              </a:lnSpc>
            </a:pPr>
            <a:r>
              <a:rPr lang="en-GB" sz="2200" dirty="0">
                <a:solidFill>
                  <a:srgbClr val="414141"/>
                </a:solidFill>
              </a:rPr>
              <a:t>I test di usabilità prevedono l'osservazione dei clienti </a:t>
            </a:r>
          </a:p>
          <a:p>
            <a:pPr>
              <a:lnSpc>
                <a:spcPts val="2240"/>
              </a:lnSpc>
            </a:pPr>
            <a:r>
              <a:rPr lang="en-GB" sz="2200" dirty="0">
                <a:solidFill>
                  <a:srgbClr val="414141"/>
                </a:solidFill>
              </a:rPr>
              <a:t>che utilizzano il vostro prodotto per capire quanto sia facile e intuitivo da usare. Ricordatevi di definire chiaramente i compiti, incoraggiare i partecipanti a pensare ad alta voce e osservare in silenzio.</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800" b="1" dirty="0">
              <a:solidFill>
                <a:srgbClr val="459597"/>
              </a:solidFill>
            </a:endParaRPr>
          </a:p>
          <a:p>
            <a:pPr>
              <a:lnSpc>
                <a:spcPts val="2240"/>
              </a:lnSpc>
            </a:pPr>
            <a:r>
              <a:rPr lang="en-GB" sz="2800" b="1" dirty="0" err="1">
                <a:solidFill>
                  <a:srgbClr val="459597"/>
                </a:solidFill>
              </a:rPr>
              <a:t>Caselle</a:t>
            </a:r>
            <a:r>
              <a:rPr lang="en-GB" sz="2800" b="1" dirty="0">
                <a:solidFill>
                  <a:srgbClr val="459597"/>
                </a:solidFill>
              </a:rPr>
              <a:t> di feedback, moduli di suggerimenti e moduli di contatto sul sito web</a:t>
            </a:r>
          </a:p>
          <a:p>
            <a:pPr>
              <a:lnSpc>
                <a:spcPts val="2240"/>
              </a:lnSpc>
            </a:pPr>
            <a:r>
              <a:rPr lang="en-GB" sz="2200" dirty="0">
                <a:solidFill>
                  <a:srgbClr val="414141"/>
                </a:solidFill>
              </a:rPr>
              <a:t>Questi metodi consentono ai clienti di fornire feedback a loro piacimento. Assicuratevi che siano facili da trovare sul vostro sito web, semplici da usare e che promuovano feedback aperti.</a:t>
            </a:r>
          </a:p>
          <a:p>
            <a:pPr>
              <a:lnSpc>
                <a:spcPts val="2240"/>
              </a:lnSpc>
            </a:pPr>
            <a:endParaRPr lang="en-US" sz="2200" dirty="0">
              <a:solidFill>
                <a:srgbClr val="414141"/>
              </a:solidFill>
            </a:endParaRPr>
          </a:p>
        </p:txBody>
      </p:sp>
      <p:cxnSp>
        <p:nvCxnSpPr>
          <p:cNvPr id="5" name="Straight Connector 4">
            <a:extLst>
              <a:ext uri="{FF2B5EF4-FFF2-40B4-BE49-F238E27FC236}">
                <a16:creationId xmlns:a16="http://schemas.microsoft.com/office/drawing/2014/main" id="{962D654A-2057-AECA-4490-784A3EEA3F6A}"/>
              </a:ext>
            </a:extLst>
          </p:cNvPr>
          <p:cNvCxnSpPr>
            <a:cxnSpLocks/>
          </p:cNvCxnSpPr>
          <p:nvPr/>
        </p:nvCxnSpPr>
        <p:spPr>
          <a:xfrm>
            <a:off x="4245431"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85E77B-454C-4374-D54F-A889EC9BF9E0}"/>
              </a:ext>
            </a:extLst>
          </p:cNvPr>
          <p:cNvCxnSpPr>
            <a:cxnSpLocks/>
          </p:cNvCxnSpPr>
          <p:nvPr/>
        </p:nvCxnSpPr>
        <p:spPr>
          <a:xfrm>
            <a:off x="7973788"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08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223992"/>
            <a:ext cx="4847481" cy="3066422"/>
          </a:xfrm>
        </p:spPr>
        <p:txBody>
          <a:bodyPr>
            <a:noAutofit/>
          </a:bodyPr>
          <a:lstStyle/>
          <a:p>
            <a:pPr>
              <a:spcAft>
                <a:spcPts val="600"/>
              </a:spcAft>
            </a:pPr>
            <a:r>
              <a:rPr lang="en-US" sz="3200" b="1" dirty="0"/>
              <a:t>Sezione 1:</a:t>
            </a:r>
          </a:p>
          <a:p>
            <a:pPr>
              <a:lnSpc>
                <a:spcPts val="2620"/>
              </a:lnSpc>
            </a:pPr>
            <a:r>
              <a:rPr lang="en-US" sz="2600" dirty="0"/>
              <a:t>Strumenti per ricerche di mercato. Comprendere il mercato                  - I vostri ospiti e cosa desiderano? </a:t>
            </a:r>
          </a:p>
          <a:p>
            <a:pPr>
              <a:spcAft>
                <a:spcPts val="600"/>
              </a:spcAft>
            </a:pPr>
            <a:endParaRPr lang="en-US" sz="1600" dirty="0"/>
          </a:p>
          <a:p>
            <a:pPr>
              <a:spcAft>
                <a:spcPts val="600"/>
              </a:spcAft>
            </a:pPr>
            <a:r>
              <a:rPr lang="en-US" sz="3200" b="1" dirty="0"/>
              <a:t>Sezione 2:</a:t>
            </a:r>
          </a:p>
          <a:p>
            <a:pPr>
              <a:lnSpc>
                <a:spcPts val="2620"/>
              </a:lnSpc>
            </a:pPr>
            <a:r>
              <a:rPr lang="en-US" sz="2600" dirty="0"/>
              <a:t>Definizione del concetto e della proposta di valore</a:t>
            </a:r>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Modulo 2 (Parte 1)</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Crediti fotografici:</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75E47-429B-D96E-638F-E49C916C70C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A937139-F01E-1BD6-876E-C46677C17B16}"/>
              </a:ext>
            </a:extLst>
          </p:cNvPr>
          <p:cNvSpPr>
            <a:spLocks noGrp="1"/>
          </p:cNvSpPr>
          <p:nvPr>
            <p:ph type="body" sz="quarter" idx="16"/>
          </p:nvPr>
        </p:nvSpPr>
        <p:spPr>
          <a:xfrm>
            <a:off x="653780" y="472365"/>
            <a:ext cx="9551577" cy="803654"/>
          </a:xfrm>
        </p:spPr>
        <p:txBody>
          <a:bodyPr/>
          <a:lstStyle/>
          <a:p>
            <a:pPr>
              <a:lnSpc>
                <a:spcPts val="3720"/>
              </a:lnSpc>
            </a:pPr>
            <a:r>
              <a:rPr lang="en-US" dirty="0"/>
              <a:t>Feedback dei clienti - Come raccogliere feedback</a:t>
            </a:r>
          </a:p>
        </p:txBody>
      </p:sp>
      <p:sp>
        <p:nvSpPr>
          <p:cNvPr id="6" name="Text Placeholder 5">
            <a:extLst>
              <a:ext uri="{FF2B5EF4-FFF2-40B4-BE49-F238E27FC236}">
                <a16:creationId xmlns:a16="http://schemas.microsoft.com/office/drawing/2014/main" id="{0081BCA7-F19E-F13A-8C3B-92B05C0A7AB9}"/>
              </a:ext>
            </a:extLst>
          </p:cNvPr>
          <p:cNvSpPr>
            <a:spLocks noGrp="1"/>
          </p:cNvSpPr>
          <p:nvPr>
            <p:ph type="body" sz="quarter" idx="19"/>
          </p:nvPr>
        </p:nvSpPr>
        <p:spPr>
          <a:xfrm>
            <a:off x="653780" y="1541767"/>
            <a:ext cx="7790973" cy="803654"/>
          </a:xfrm>
        </p:spPr>
        <p:txBody>
          <a:bodyPr/>
          <a:lstStyle/>
          <a:p>
            <a:pPr>
              <a:lnSpc>
                <a:spcPts val="2900"/>
              </a:lnSpc>
            </a:pPr>
            <a:r>
              <a:rPr lang="en-US" dirty="0"/>
              <a:t>Come scoprire cosa piace e cosa non piace ai tuoi ospiti?</a:t>
            </a:r>
          </a:p>
          <a:p>
            <a:pPr>
              <a:lnSpc>
                <a:spcPts val="2900"/>
              </a:lnSpc>
            </a:pPr>
            <a:endParaRPr lang="en-US" dirty="0"/>
          </a:p>
        </p:txBody>
      </p:sp>
      <p:cxnSp>
        <p:nvCxnSpPr>
          <p:cNvPr id="2" name="Straight Connector 1">
            <a:extLst>
              <a:ext uri="{FF2B5EF4-FFF2-40B4-BE49-F238E27FC236}">
                <a16:creationId xmlns:a16="http://schemas.microsoft.com/office/drawing/2014/main" id="{1B89B15B-8E8B-3A51-2F6D-B43D3C82E2A7}"/>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5DCEEE9-87F5-518F-98F6-A686AE774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3" name="Text Placeholder 4">
            <a:extLst>
              <a:ext uri="{FF2B5EF4-FFF2-40B4-BE49-F238E27FC236}">
                <a16:creationId xmlns:a16="http://schemas.microsoft.com/office/drawing/2014/main" id="{CD7E8DEB-D19C-8FEB-6116-05E3E5FFC8B8}"/>
              </a:ext>
            </a:extLst>
          </p:cNvPr>
          <p:cNvSpPr txBox="1">
            <a:spLocks/>
          </p:cNvSpPr>
          <p:nvPr/>
        </p:nvSpPr>
        <p:spPr>
          <a:xfrm>
            <a:off x="653780" y="2953176"/>
            <a:ext cx="11027686" cy="3657600"/>
          </a:xfrm>
          <a:prstGeom prst="rect">
            <a:avLst/>
          </a:prstGeom>
        </p:spPr>
        <p:txBody>
          <a:bodyPr numCol="3"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Ascolto dei social media</a:t>
            </a:r>
          </a:p>
          <a:p>
            <a:pPr>
              <a:lnSpc>
                <a:spcPts val="2240"/>
              </a:lnSpc>
            </a:pPr>
            <a:r>
              <a:rPr lang="en-GB" sz="2200" dirty="0">
                <a:solidFill>
                  <a:srgbClr val="414141"/>
                </a:solidFill>
              </a:rPr>
              <a:t>I clienti spesso condividono le loro opinioni sui social media. L'utilizzo di strumenti di ascolto dei social media può aiutarti a trovare e monitorare queste conversazioni, consentendoti di rispondere ai feedback e osservare le tendenze comuni.</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err="1">
                <a:solidFill>
                  <a:srgbClr val="459597"/>
                </a:solidFill>
              </a:rPr>
              <a:t>Analisi dei ticket di assistenza </a:t>
            </a:r>
            <a:r>
              <a:rPr lang="en-GB" sz="2800" b="1" dirty="0">
                <a:solidFill>
                  <a:srgbClr val="459597"/>
                </a:solidFill>
              </a:rPr>
              <a:t>clienti </a:t>
            </a:r>
          </a:p>
          <a:p>
            <a:pPr>
              <a:lnSpc>
                <a:spcPts val="2240"/>
              </a:lnSpc>
            </a:pPr>
            <a:r>
              <a:rPr lang="en-GB" sz="2800" b="1" dirty="0">
                <a:solidFill>
                  <a:srgbClr val="459597"/>
                </a:solidFill>
              </a:rPr>
              <a:t>Ticket di assistenza</a:t>
            </a:r>
          </a:p>
          <a:p>
            <a:pPr>
              <a:lnSpc>
                <a:spcPts val="2240"/>
              </a:lnSpc>
            </a:pPr>
            <a:r>
              <a:rPr lang="en-GB" sz="2200" dirty="0">
                <a:solidFill>
                  <a:srgbClr val="414141"/>
                </a:solidFill>
              </a:rPr>
              <a:t>I ticket di assistenza possono fornire un feedback prezioso sui problemi riscontrati dai clienti. Esamina e </a:t>
            </a:r>
            <a:r>
              <a:rPr lang="en-GB" sz="2200" dirty="0" err="1">
                <a:solidFill>
                  <a:srgbClr val="414141"/>
                </a:solidFill>
              </a:rPr>
              <a:t>analizza</a:t>
            </a:r>
            <a:r>
              <a:rPr lang="en-GB" sz="2200" dirty="0">
                <a:solidFill>
                  <a:srgbClr val="414141"/>
                </a:solidFill>
              </a:rPr>
              <a:t> regolarmente questi ticket per identificare problemi o tendenze comuni.</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Piattaforme di recensione</a:t>
            </a:r>
          </a:p>
          <a:p>
            <a:pPr>
              <a:lnSpc>
                <a:spcPts val="2240"/>
              </a:lnSpc>
            </a:pPr>
            <a:r>
              <a:rPr lang="en-GB" sz="2200" dirty="0">
                <a:solidFill>
                  <a:srgbClr val="414141"/>
                </a:solidFill>
              </a:rPr>
              <a:t>Le piattaforme di recensioni online sono una miniera d'oro di feedback dei clienti. Rispondere in modo professionale e riconoscente sia alle recensioni positive che a quelle negative dimostra il tuo impegno verso la soddisfazione del cliente.</a:t>
            </a:r>
          </a:p>
          <a:p>
            <a:pPr>
              <a:lnSpc>
                <a:spcPts val="2240"/>
              </a:lnSpc>
            </a:pPr>
            <a:endParaRPr lang="en-US" sz="2200" dirty="0">
              <a:solidFill>
                <a:srgbClr val="414141"/>
              </a:solidFill>
            </a:endParaRPr>
          </a:p>
        </p:txBody>
      </p:sp>
      <p:cxnSp>
        <p:nvCxnSpPr>
          <p:cNvPr id="7" name="Straight Connector 6">
            <a:extLst>
              <a:ext uri="{FF2B5EF4-FFF2-40B4-BE49-F238E27FC236}">
                <a16:creationId xmlns:a16="http://schemas.microsoft.com/office/drawing/2014/main" id="{6453CA7D-3F77-EFC3-E9DE-6C45270FC18F}"/>
              </a:ext>
            </a:extLst>
          </p:cNvPr>
          <p:cNvCxnSpPr>
            <a:cxnSpLocks/>
          </p:cNvCxnSpPr>
          <p:nvPr/>
        </p:nvCxnSpPr>
        <p:spPr>
          <a:xfrm>
            <a:off x="4082143"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E0735F-CAC1-A5EA-48C0-F60AFCB277EE}"/>
              </a:ext>
            </a:extLst>
          </p:cNvPr>
          <p:cNvCxnSpPr>
            <a:cxnSpLocks/>
          </p:cNvCxnSpPr>
          <p:nvPr/>
        </p:nvCxnSpPr>
        <p:spPr>
          <a:xfrm>
            <a:off x="7908472"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89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079F-C1BC-3CF1-F68F-36EC4C9DAA3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A4359C7-9E90-08C1-D58F-A5FAAE085D2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E595EF0F-5DFC-2FC3-5B5D-09EC08C70C58}"/>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456FC1F-E01E-5752-52B9-6EED9C5A9A1C}"/>
              </a:ext>
            </a:extLst>
          </p:cNvPr>
          <p:cNvSpPr>
            <a:spLocks noGrp="1"/>
          </p:cNvSpPr>
          <p:nvPr>
            <p:ph type="body" sz="quarter" idx="16"/>
          </p:nvPr>
        </p:nvSpPr>
        <p:spPr>
          <a:xfrm>
            <a:off x="4148187" y="330907"/>
            <a:ext cx="7956817" cy="803654"/>
          </a:xfrm>
          <a:prstGeom prst="rect">
            <a:avLst/>
          </a:prstGeom>
        </p:spPr>
        <p:txBody>
          <a:bodyPr/>
          <a:lstStyle/>
          <a:p>
            <a:pPr>
              <a:lnSpc>
                <a:spcPts val="2960"/>
              </a:lnSpc>
            </a:pPr>
            <a:r>
              <a:rPr lang="en-GB" sz="2800" dirty="0"/>
              <a:t>Metodi pratici per raccogliere informazioni affidabili</a:t>
            </a:r>
          </a:p>
          <a:p>
            <a:pPr>
              <a:lnSpc>
                <a:spcPts val="2960"/>
              </a:lnSpc>
            </a:pPr>
            <a:endParaRPr lang="en-GB" sz="2800" dirty="0"/>
          </a:p>
        </p:txBody>
      </p:sp>
      <p:sp>
        <p:nvSpPr>
          <p:cNvPr id="4" name="Text Placeholder 3">
            <a:extLst>
              <a:ext uri="{FF2B5EF4-FFF2-40B4-BE49-F238E27FC236}">
                <a16:creationId xmlns:a16="http://schemas.microsoft.com/office/drawing/2014/main" id="{12CC3868-9E36-0CAA-F969-4D3AF79B6E77}"/>
              </a:ext>
            </a:extLst>
          </p:cNvPr>
          <p:cNvSpPr>
            <a:spLocks noGrp="1"/>
          </p:cNvSpPr>
          <p:nvPr>
            <p:ph type="body" sz="quarter" idx="21"/>
          </p:nvPr>
        </p:nvSpPr>
        <p:spPr>
          <a:xfrm>
            <a:off x="4148187" y="1131868"/>
            <a:ext cx="762045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Comprendere come raccogliere informazioni sul mercato turistico locale </a:t>
            </a:r>
          </a:p>
          <a:p>
            <a:pPr>
              <a:lnSpc>
                <a:spcPts val="2340"/>
              </a:lnSpc>
            </a:pPr>
            <a:r>
              <a:rPr lang="en-GB" b="0" i="0" dirty="0">
                <a:effectLst/>
                <a:latin typeface="Calibri"/>
                <a:ea typeface="Calibri"/>
                <a:cs typeface="Calibri"/>
              </a:rPr>
              <a:t>e imparare da altre aziende turistiche.  Il networking gioca un ruolo fondamentale in questo senso. Il networking consiste nell'apprendimento attraverso gruppi di persone. Può trattarsi di aziende locali che operano nel tuo stesso settore o semplicemente di aziende che hanno bisogno di conoscere meglio i propri clienti. Pertanto, condividere esperienze e storie con persone che la pensano come te può essere un modo semplice ma efficace </a:t>
            </a:r>
          </a:p>
          <a:p>
            <a:pPr>
              <a:lnSpc>
                <a:spcPts val="2340"/>
              </a:lnSpc>
            </a:pPr>
            <a:r>
              <a:rPr lang="en-GB" b="0" i="0" dirty="0">
                <a:effectLst/>
                <a:latin typeface="Calibri"/>
                <a:ea typeface="Calibri"/>
                <a:cs typeface="Calibri"/>
              </a:rPr>
              <a:t>per ottenere informazioni affidabili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Il networking può significare entrare a far parte di un'associazione di imprese locali e imparare attraverso incontri di persona, visite sul campo ad aziende che la pensano allo stesso modo, partecipazione a riunioni, conferenze o incubatori. Può anche significare essere membro di un'associazione regionale o nazionale in cui vengono ampiamente condivise conoscenze e metodi pratici.</a:t>
            </a:r>
          </a:p>
          <a:p>
            <a:pPr>
              <a:lnSpc>
                <a:spcPts val="2340"/>
              </a:lnSpc>
            </a:pPr>
            <a:endParaRPr lang="en-US" sz="2200" dirty="0"/>
          </a:p>
        </p:txBody>
      </p:sp>
      <p:sp>
        <p:nvSpPr>
          <p:cNvPr id="11" name="Slide Number Placeholder 5">
            <a:extLst>
              <a:ext uri="{FF2B5EF4-FFF2-40B4-BE49-F238E27FC236}">
                <a16:creationId xmlns:a16="http://schemas.microsoft.com/office/drawing/2014/main" id="{2463D1AE-8C14-9293-FC69-45B5ED70CFA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Tree>
    <p:extLst>
      <p:ext uri="{BB962C8B-B14F-4D97-AF65-F5344CB8AC3E}">
        <p14:creationId xmlns:p14="http://schemas.microsoft.com/office/powerpoint/2010/main" val="2062068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0493-3E9E-309F-CADC-523A418501A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6121A45-933D-C571-785C-947DFA7C0451}"/>
              </a:ext>
            </a:extLst>
          </p:cNvPr>
          <p:cNvSpPr>
            <a:spLocks noGrp="1"/>
          </p:cNvSpPr>
          <p:nvPr>
            <p:ph type="body" sz="quarter" idx="16"/>
          </p:nvPr>
        </p:nvSpPr>
        <p:spPr>
          <a:xfrm>
            <a:off x="653780" y="472365"/>
            <a:ext cx="10335347" cy="803654"/>
          </a:xfrm>
        </p:spPr>
        <p:txBody>
          <a:bodyPr/>
          <a:lstStyle/>
          <a:p>
            <a:pPr>
              <a:lnSpc>
                <a:spcPts val="3720"/>
              </a:lnSpc>
            </a:pPr>
            <a:r>
              <a:rPr lang="en-US" dirty="0"/>
              <a:t>Metodi pratici per raccogliere informazioni affidabili</a:t>
            </a:r>
          </a:p>
          <a:p>
            <a:pPr>
              <a:lnSpc>
                <a:spcPts val="3720"/>
              </a:lnSpc>
            </a:pPr>
            <a:endParaRPr lang="en-US" dirty="0"/>
          </a:p>
        </p:txBody>
      </p:sp>
      <p:sp>
        <p:nvSpPr>
          <p:cNvPr id="6" name="Text Placeholder 5">
            <a:extLst>
              <a:ext uri="{FF2B5EF4-FFF2-40B4-BE49-F238E27FC236}">
                <a16:creationId xmlns:a16="http://schemas.microsoft.com/office/drawing/2014/main" id="{77655823-0DC0-EE35-D50B-33A108A97496}"/>
              </a:ext>
            </a:extLst>
          </p:cNvPr>
          <p:cNvSpPr>
            <a:spLocks noGrp="1"/>
          </p:cNvSpPr>
          <p:nvPr>
            <p:ph type="body" sz="quarter" idx="19"/>
          </p:nvPr>
        </p:nvSpPr>
        <p:spPr>
          <a:xfrm>
            <a:off x="653781" y="1541766"/>
            <a:ext cx="3183434" cy="3079219"/>
          </a:xfrm>
        </p:spPr>
        <p:txBody>
          <a:bodyPr/>
          <a:lstStyle/>
          <a:p>
            <a:pPr>
              <a:lnSpc>
                <a:spcPts val="2900"/>
              </a:lnSpc>
            </a:pPr>
            <a:r>
              <a:rPr lang="en-US" dirty="0"/>
              <a:t>Tipi di networking - Business to Business (B2B) e Business to Consumer (B2C)</a:t>
            </a:r>
          </a:p>
          <a:p>
            <a:pPr>
              <a:lnSpc>
                <a:spcPts val="2900"/>
              </a:lnSpc>
            </a:pPr>
            <a:endParaRPr lang="en-US" dirty="0"/>
          </a:p>
        </p:txBody>
      </p:sp>
      <p:cxnSp>
        <p:nvCxnSpPr>
          <p:cNvPr id="2" name="Straight Connector 1">
            <a:extLst>
              <a:ext uri="{FF2B5EF4-FFF2-40B4-BE49-F238E27FC236}">
                <a16:creationId xmlns:a16="http://schemas.microsoft.com/office/drawing/2014/main" id="{8053F906-871C-5946-7FB7-9242E095D08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69FC9ED-BD1C-ADF2-DFE3-7D1DCFE635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3" name="Text Placeholder 4">
            <a:extLst>
              <a:ext uri="{FF2B5EF4-FFF2-40B4-BE49-F238E27FC236}">
                <a16:creationId xmlns:a16="http://schemas.microsoft.com/office/drawing/2014/main" id="{A41DAE1D-83F7-96CE-0ADB-42517B136568}"/>
              </a:ext>
            </a:extLst>
          </p:cNvPr>
          <p:cNvSpPr txBox="1">
            <a:spLocks/>
          </p:cNvSpPr>
          <p:nvPr/>
        </p:nvSpPr>
        <p:spPr>
          <a:xfrm>
            <a:off x="3984172" y="1541766"/>
            <a:ext cx="7697294"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EC7C69"/>
                </a:solidFill>
              </a:rPr>
              <a:t>Networking:</a:t>
            </a:r>
          </a:p>
          <a:p>
            <a:pPr>
              <a:lnSpc>
                <a:spcPts val="2240"/>
              </a:lnSpc>
            </a:pPr>
            <a:endParaRPr lang="en-GB" sz="2200" b="1" dirty="0">
              <a:solidFill>
                <a:srgbClr val="414141"/>
              </a:solidFill>
            </a:endParaRPr>
          </a:p>
          <a:p>
            <a:pPr marL="457200" indent="-457200">
              <a:lnSpc>
                <a:spcPts val="2240"/>
              </a:lnSpc>
              <a:buClr>
                <a:srgbClr val="459597"/>
              </a:buClr>
              <a:buFont typeface="+mj-lt"/>
              <a:buAutoNum type="arabicPeriod"/>
            </a:pPr>
            <a:r>
              <a:rPr lang="en-GB" sz="2200" dirty="0">
                <a:solidFill>
                  <a:srgbClr val="414141"/>
                </a:solidFill>
              </a:rPr>
              <a:t>Attraverso diversi metodi, è possibile condividere esperienze e storie con persone che la pensano allo stesso modo e acquisire informazioni (B2B).</a:t>
            </a:r>
          </a:p>
          <a:p>
            <a:pPr marL="457200" indent="-457200">
              <a:lnSpc>
                <a:spcPts val="2240"/>
              </a:lnSpc>
              <a:buClr>
                <a:srgbClr val="459597"/>
              </a:buClr>
              <a:buFont typeface="+mj-lt"/>
              <a:buAutoNum type="arabicPeriod"/>
            </a:pPr>
            <a:r>
              <a:rPr lang="en-GB" sz="2200" dirty="0">
                <a:solidFill>
                  <a:srgbClr val="414141"/>
                </a:solidFill>
              </a:rPr>
              <a:t>Imparare da altre aziende turistiche (B2B) - nella propria regione, attraverso i propri viaggi, attraverso le esperienze dei propri ospiti (B2C) presso altre aziende turistiche.</a:t>
            </a:r>
          </a:p>
          <a:p>
            <a:pPr marL="457200" indent="-457200">
              <a:lnSpc>
                <a:spcPts val="2240"/>
              </a:lnSpc>
              <a:buClr>
                <a:srgbClr val="459597"/>
              </a:buClr>
              <a:buFont typeface="+mj-lt"/>
              <a:buAutoNum type="arabicPeriod"/>
            </a:pPr>
            <a:r>
              <a:rPr lang="en-GB" sz="2200" dirty="0">
                <a:solidFill>
                  <a:srgbClr val="414141"/>
                </a:solidFill>
              </a:rPr>
              <a:t>Imparare da aziende di altri settori - acquisire le migliori pratiche (B2B).</a:t>
            </a:r>
          </a:p>
          <a:p>
            <a:pPr marL="457200" indent="-457200">
              <a:lnSpc>
                <a:spcPts val="2240"/>
              </a:lnSpc>
              <a:buClr>
                <a:srgbClr val="459597"/>
              </a:buClr>
              <a:buFont typeface="+mj-lt"/>
              <a:buAutoNum type="arabicPeriod"/>
            </a:pPr>
            <a:r>
              <a:rPr lang="en-GB" sz="2200" dirty="0">
                <a:solidFill>
                  <a:srgbClr val="414141"/>
                </a:solidFill>
              </a:rPr>
              <a:t>Entrate a far parte di un'associazione di imprese locale e imparate attraverso incontri di persona, visite sul campo con e presso imprese che condividono i vostri stessi interessi, partecipate a riunioni, conferenze o entrate a far parte di incubatori di imprese (B2B). </a:t>
            </a:r>
          </a:p>
          <a:p>
            <a:pPr marL="457200" indent="-457200">
              <a:lnSpc>
                <a:spcPts val="2240"/>
              </a:lnSpc>
              <a:buClr>
                <a:srgbClr val="459597"/>
              </a:buClr>
              <a:buFont typeface="+mj-lt"/>
              <a:buAutoNum type="arabicPeriod"/>
            </a:pPr>
            <a:r>
              <a:rPr lang="en-GB" sz="2200" dirty="0">
                <a:solidFill>
                  <a:srgbClr val="414141"/>
                </a:solidFill>
              </a:rPr>
              <a:t>Diventa membro di un'associazione turistica/ricettiva regionale e/o nazionale in cui vengono ampiamente condivise conoscenze e metodi pratici (B2B).</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390366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78550-7634-3794-3AC8-0C4C77F942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F228A03-3519-021D-4718-7176949A77E9}"/>
              </a:ext>
            </a:extLst>
          </p:cNvPr>
          <p:cNvSpPr>
            <a:spLocks noGrp="1"/>
          </p:cNvSpPr>
          <p:nvPr>
            <p:ph type="body" sz="quarter" idx="16"/>
          </p:nvPr>
        </p:nvSpPr>
        <p:spPr>
          <a:xfrm>
            <a:off x="653780" y="472365"/>
            <a:ext cx="10335347" cy="803654"/>
          </a:xfrm>
        </p:spPr>
        <p:txBody>
          <a:bodyPr/>
          <a:lstStyle/>
          <a:p>
            <a:pPr>
              <a:lnSpc>
                <a:spcPts val="3720"/>
              </a:lnSpc>
            </a:pPr>
            <a:r>
              <a:rPr lang="en-US" dirty="0"/>
              <a:t>Metodi pratici per raccogliere informazioni affidabili</a:t>
            </a:r>
          </a:p>
          <a:p>
            <a:pPr>
              <a:lnSpc>
                <a:spcPts val="3720"/>
              </a:lnSpc>
            </a:pPr>
            <a:endParaRPr lang="en-US" dirty="0"/>
          </a:p>
        </p:txBody>
      </p:sp>
      <p:sp>
        <p:nvSpPr>
          <p:cNvPr id="6" name="Text Placeholder 5">
            <a:extLst>
              <a:ext uri="{FF2B5EF4-FFF2-40B4-BE49-F238E27FC236}">
                <a16:creationId xmlns:a16="http://schemas.microsoft.com/office/drawing/2014/main" id="{B7C91A1D-7511-52D4-3E94-1D2863FD07FC}"/>
              </a:ext>
            </a:extLst>
          </p:cNvPr>
          <p:cNvSpPr>
            <a:spLocks noGrp="1"/>
          </p:cNvSpPr>
          <p:nvPr>
            <p:ph type="body" sz="quarter" idx="19"/>
          </p:nvPr>
        </p:nvSpPr>
        <p:spPr>
          <a:xfrm>
            <a:off x="237506" y="1541766"/>
            <a:ext cx="3273177" cy="3079219"/>
          </a:xfrm>
        </p:spPr>
        <p:txBody>
          <a:bodyPr/>
          <a:lstStyle/>
          <a:p>
            <a:pPr>
              <a:lnSpc>
                <a:spcPts val="2900"/>
              </a:lnSpc>
            </a:pPr>
            <a:r>
              <a:rPr lang="en-US" dirty="0"/>
              <a:t>Esempio di rete locale  - Business to Business (B2B)</a:t>
            </a:r>
          </a:p>
          <a:p>
            <a:pPr>
              <a:lnSpc>
                <a:spcPts val="2900"/>
              </a:lnSpc>
            </a:pPr>
            <a:endParaRPr lang="en-US" dirty="0"/>
          </a:p>
        </p:txBody>
      </p:sp>
      <p:cxnSp>
        <p:nvCxnSpPr>
          <p:cNvPr id="2" name="Straight Connector 1">
            <a:extLst>
              <a:ext uri="{FF2B5EF4-FFF2-40B4-BE49-F238E27FC236}">
                <a16:creationId xmlns:a16="http://schemas.microsoft.com/office/drawing/2014/main" id="{8347C8AE-21D5-769E-2E4B-21CE1B7FC9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7CD257B-8643-B296-AC1B-A90CF1F5B3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3" name="Text Placeholder 4">
            <a:extLst>
              <a:ext uri="{FF2B5EF4-FFF2-40B4-BE49-F238E27FC236}">
                <a16:creationId xmlns:a16="http://schemas.microsoft.com/office/drawing/2014/main" id="{66A96625-CBA6-07F3-6972-90E5A1BED782}"/>
              </a:ext>
            </a:extLst>
          </p:cNvPr>
          <p:cNvSpPr txBox="1">
            <a:spLocks/>
          </p:cNvSpPr>
          <p:nvPr/>
        </p:nvSpPr>
        <p:spPr>
          <a:xfrm>
            <a:off x="3510683" y="1407707"/>
            <a:ext cx="8170783"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Un esempio di piccola struttura ricettiva alternativa che offre colazione e cena oltre all'alloggio. Ecco un elenco dei diversi soggetti interessati che le vostre aziende potrebbero trarre vantaggio dal contattare:</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Associazione alimentare locale, cluster turistici (sia regionali che nazionali), rappresentanti del settore turistico all'interno del comune locale. </a:t>
            </a:r>
          </a:p>
          <a:p>
            <a:pPr marL="342900" indent="-342900">
              <a:lnSpc>
                <a:spcPts val="2240"/>
              </a:lnSpc>
              <a:buClr>
                <a:srgbClr val="459597"/>
              </a:buClr>
              <a:buFont typeface="Arial" panose="020B0604020202020204" pitchFamily="34" charset="0"/>
              <a:buChar char="•"/>
            </a:pPr>
            <a:r>
              <a:rPr lang="en-GB" sz="2200" dirty="0">
                <a:solidFill>
                  <a:srgbClr val="414141"/>
                </a:solidFill>
              </a:rPr>
              <a:t>Organizzazioni di marketing turistico (DMO), marchi alimentari locali (ad esempio Seafood Trail, che include ristoranti e produttori), manager e personale delle principali attrazioni della vostra zona (mostre, musei, ristoranti, ecc.)</a:t>
            </a:r>
          </a:p>
          <a:p>
            <a:pPr marL="342900" indent="-342900">
              <a:lnSpc>
                <a:spcPts val="2240"/>
              </a:lnSpc>
              <a:buClr>
                <a:srgbClr val="459597"/>
              </a:buClr>
              <a:buFont typeface="Arial" panose="020B0604020202020204" pitchFamily="34" charset="0"/>
              <a:buChar char="•"/>
            </a:pPr>
            <a:r>
              <a:rPr lang="en-GB" sz="2200" dirty="0">
                <a:solidFill>
                  <a:srgbClr val="414141"/>
                </a:solidFill>
              </a:rPr>
              <a:t>Principali organizzazioni di vendita nazionali (agenzie di viaggio, compagnie di autobus, agenti di crociere, guide turistiche che visitano regolarmente la zona)</a:t>
            </a:r>
          </a:p>
          <a:p>
            <a:pPr marL="342900" indent="-342900">
              <a:lnSpc>
                <a:spcPts val="2240"/>
              </a:lnSpc>
              <a:buClr>
                <a:srgbClr val="459597"/>
              </a:buClr>
              <a:buFont typeface="Arial" panose="020B0604020202020204" pitchFamily="34" charset="0"/>
              <a:buChar char="•"/>
            </a:pPr>
            <a:r>
              <a:rPr lang="en-GB" sz="2200" dirty="0">
                <a:solidFill>
                  <a:srgbClr val="414141"/>
                </a:solidFill>
              </a:rPr>
              <a:t>Organizzazioni di vendita estere che si concentrano sulla vostra regione (agenzie di viaggio che, ad esempio, partecipano a conferenze di vendita a livello nazionale o europeo, come l'ITB di Berlino)</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282443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6A64-354F-FBCF-2D41-39DEAB9FC1B9}"/>
            </a:ext>
          </a:extLst>
        </p:cNvPr>
        <p:cNvGrpSpPr/>
        <p:nvPr/>
      </p:nvGrpSpPr>
      <p:grpSpPr>
        <a:xfrm>
          <a:off x="0" y="0"/>
          <a:ext cx="0" cy="0"/>
          <a:chOff x="0" y="0"/>
          <a:chExt cx="0" cy="0"/>
        </a:xfrm>
      </p:grpSpPr>
      <p:pic>
        <p:nvPicPr>
          <p:cNvPr id="11" name="Online Media 10" title="Experience the New Glamping">
            <a:hlinkClick r:id="" action="ppaction://media"/>
            <a:extLst>
              <a:ext uri="{FF2B5EF4-FFF2-40B4-BE49-F238E27FC236}">
                <a16:creationId xmlns:a16="http://schemas.microsoft.com/office/drawing/2014/main" id="{3572288D-9F2F-49F6-3A57-5647B40FE029}"/>
              </a:ext>
            </a:extLst>
          </p:cNvPr>
          <p:cNvPicPr>
            <a:picLocks noRot="1" noChangeAspect="1"/>
          </p:cNvPicPr>
          <p:nvPr>
            <a:videoFile r:link="rId1"/>
          </p:nvPr>
        </p:nvPicPr>
        <p:blipFill>
          <a:blip r:embed="rId3"/>
          <a:stretch>
            <a:fillRect/>
          </a:stretch>
        </p:blipFill>
        <p:spPr>
          <a:xfrm>
            <a:off x="7672391" y="415915"/>
            <a:ext cx="3504508" cy="1980052"/>
          </a:xfrm>
          <a:prstGeom prst="rect">
            <a:avLst/>
          </a:prstGeom>
        </p:spPr>
      </p:pic>
      <p:sp>
        <p:nvSpPr>
          <p:cNvPr id="4" name="Flowchart: Connector 3">
            <a:extLst>
              <a:ext uri="{FF2B5EF4-FFF2-40B4-BE49-F238E27FC236}">
                <a16:creationId xmlns:a16="http://schemas.microsoft.com/office/drawing/2014/main" id="{615000B4-E0A5-F480-E6E5-0C5CB749F8F3}"/>
              </a:ext>
            </a:extLst>
          </p:cNvPr>
          <p:cNvSpPr/>
          <p:nvPr/>
        </p:nvSpPr>
        <p:spPr>
          <a:xfrm>
            <a:off x="5929853" y="1204580"/>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Clicca per guardare il video</a:t>
            </a:r>
          </a:p>
        </p:txBody>
      </p:sp>
      <p:cxnSp>
        <p:nvCxnSpPr>
          <p:cNvPr id="23" name="Straight Connector 22">
            <a:extLst>
              <a:ext uri="{FF2B5EF4-FFF2-40B4-BE49-F238E27FC236}">
                <a16:creationId xmlns:a16="http://schemas.microsoft.com/office/drawing/2014/main" id="{A25AAE39-7EFF-56CE-3CEC-F8EC8D1DB810}"/>
              </a:ext>
            </a:extLst>
          </p:cNvPr>
          <p:cNvCxnSpPr>
            <a:cxnSpLocks/>
          </p:cNvCxnSpPr>
          <p:nvPr/>
        </p:nvCxnSpPr>
        <p:spPr>
          <a:xfrm>
            <a:off x="0" y="1975050"/>
            <a:ext cx="5472113"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D44F42D-C4F0-AA73-0FC2-4910EE0AE05D}"/>
              </a:ext>
            </a:extLst>
          </p:cNvPr>
          <p:cNvSpPr txBox="1">
            <a:spLocks/>
          </p:cNvSpPr>
          <p:nvPr/>
        </p:nvSpPr>
        <p:spPr>
          <a:xfrm rot="16200000">
            <a:off x="9620427" y="341814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Insider Travel Report / </a:t>
            </a:r>
            <a:r>
              <a:rPr lang="en-IE" sz="1200" dirty="0" err="1">
                <a:solidFill>
                  <a:schemeClr val="bg1"/>
                </a:solidFill>
              </a:rPr>
              <a:t>Huttopia</a:t>
            </a:r>
            <a:endParaRPr lang="en-IE" sz="1200" dirty="0">
              <a:solidFill>
                <a:schemeClr val="bg1"/>
              </a:solidFill>
            </a:endParaRPr>
          </a:p>
        </p:txBody>
      </p:sp>
      <p:sp>
        <p:nvSpPr>
          <p:cNvPr id="7" name="Text Placeholder 4">
            <a:extLst>
              <a:ext uri="{FF2B5EF4-FFF2-40B4-BE49-F238E27FC236}">
                <a16:creationId xmlns:a16="http://schemas.microsoft.com/office/drawing/2014/main" id="{6BD8E06E-76F4-C938-0684-62164F95D5FE}"/>
              </a:ext>
            </a:extLst>
          </p:cNvPr>
          <p:cNvSpPr txBox="1">
            <a:spLocks/>
          </p:cNvSpPr>
          <p:nvPr/>
        </p:nvSpPr>
        <p:spPr>
          <a:xfrm>
            <a:off x="532509" y="401627"/>
            <a:ext cx="4804034"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Scopri il </a:t>
            </a:r>
          </a:p>
          <a:p>
            <a:pPr>
              <a:lnSpc>
                <a:spcPts val="3720"/>
              </a:lnSpc>
            </a:pPr>
            <a:r>
              <a:rPr lang="en-US" dirty="0">
                <a:solidFill>
                  <a:srgbClr val="EC7C69"/>
                </a:solidFill>
              </a:rPr>
              <a:t>nuovo glamping - Intervista con </a:t>
            </a:r>
            <a:r>
              <a:rPr lang="en-US" dirty="0" err="1">
                <a:solidFill>
                  <a:srgbClr val="EC7C69"/>
                </a:solidFill>
              </a:rPr>
              <a:t>Huttopia</a:t>
            </a:r>
            <a:endParaRPr lang="en-US" dirty="0">
              <a:solidFill>
                <a:srgbClr val="EC7C69"/>
              </a:solidFill>
            </a:endParaRPr>
          </a:p>
        </p:txBody>
      </p:sp>
      <p:sp>
        <p:nvSpPr>
          <p:cNvPr id="13" name="Text Placeholder 3">
            <a:extLst>
              <a:ext uri="{FF2B5EF4-FFF2-40B4-BE49-F238E27FC236}">
                <a16:creationId xmlns:a16="http://schemas.microsoft.com/office/drawing/2014/main" id="{C91D5B26-FCA2-BD2A-34FB-B992406D3BF2}"/>
              </a:ext>
            </a:extLst>
          </p:cNvPr>
          <p:cNvSpPr txBox="1">
            <a:spLocks/>
          </p:cNvSpPr>
          <p:nvPr/>
        </p:nvSpPr>
        <p:spPr>
          <a:xfrm>
            <a:off x="532507" y="2413252"/>
            <a:ext cx="4410968" cy="323915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GB" sz="2400" b="1" dirty="0">
                <a:solidFill>
                  <a:srgbClr val="459597"/>
                </a:solidFill>
              </a:rPr>
              <a:t>Nome: </a:t>
            </a:r>
          </a:p>
          <a:p>
            <a:pPr>
              <a:lnSpc>
                <a:spcPts val="2340"/>
              </a:lnSpc>
              <a:tabLst>
                <a:tab pos="2257425" algn="l"/>
              </a:tabLst>
            </a:pPr>
            <a:r>
              <a:rPr lang="en-US" dirty="0"/>
              <a:t>Vieni a lasciarti ispirare dall'Islanda</a:t>
            </a:r>
          </a:p>
          <a:p>
            <a:pPr>
              <a:lnSpc>
                <a:spcPts val="2340"/>
              </a:lnSpc>
              <a:tabLst>
                <a:tab pos="2257425" algn="l"/>
              </a:tabLst>
            </a:pPr>
            <a:endParaRPr lang="en-US" dirty="0"/>
          </a:p>
          <a:p>
            <a:pPr>
              <a:tabLst>
                <a:tab pos="2257425" algn="l"/>
              </a:tabLst>
            </a:pPr>
            <a:endParaRPr lang="en-US" sz="500" dirty="0">
              <a:solidFill>
                <a:srgbClr val="414141"/>
              </a:solidFill>
            </a:endParaRPr>
          </a:p>
          <a:p>
            <a:pPr>
              <a:lnSpc>
                <a:spcPts val="2340"/>
              </a:lnSpc>
              <a:tabLst>
                <a:tab pos="2257425" algn="l"/>
              </a:tabLst>
            </a:pPr>
            <a:r>
              <a:rPr lang="en-US" sz="2400" b="1" dirty="0">
                <a:solidFill>
                  <a:srgbClr val="459597"/>
                </a:solidFill>
              </a:rPr>
              <a:t>Descrizione: </a:t>
            </a:r>
          </a:p>
          <a:p>
            <a:pPr>
              <a:lnSpc>
                <a:spcPts val="2340"/>
              </a:lnSpc>
              <a:tabLst>
                <a:tab pos="2257425" algn="l"/>
              </a:tabLst>
            </a:pPr>
            <a:r>
              <a:rPr lang="en-US" dirty="0">
                <a:solidFill>
                  <a:srgbClr val="414141"/>
                </a:solidFill>
              </a:rPr>
              <a:t>Intervista di 6 minuti con Céline </a:t>
            </a:r>
            <a:r>
              <a:rPr lang="en-US" dirty="0" err="1">
                <a:solidFill>
                  <a:srgbClr val="414141"/>
                </a:solidFill>
              </a:rPr>
              <a:t>Bossanne</a:t>
            </a:r>
            <a:r>
              <a:rPr lang="en-US" dirty="0">
                <a:solidFill>
                  <a:srgbClr val="414141"/>
                </a:solidFill>
              </a:rPr>
              <a:t>, cofondatrice </a:t>
            </a:r>
            <a:r>
              <a:rPr lang="en-US" dirty="0" err="1">
                <a:solidFill>
                  <a:srgbClr val="414141"/>
                </a:solidFill>
              </a:rPr>
              <a:t>di Huttopia</a:t>
            </a:r>
            <a:r>
              <a:rPr lang="en-US" dirty="0">
                <a:solidFill>
                  <a:srgbClr val="414141"/>
                </a:solidFill>
              </a:rPr>
              <a:t>, e Amélia Brouhard, responsabile vendite e marketing globale. Spiegano come segmentano gli ospiti (famiglie urbane vs nomadi digitali), lo storytelling che utilizzano per attivare ogni persona e perché il marketing di ogni sito inizia con "ascoltare prima le esigenze locali".</a:t>
            </a:r>
          </a:p>
          <a:p>
            <a:pPr>
              <a:lnSpc>
                <a:spcPts val="2340"/>
              </a:lnSpc>
              <a:buClr>
                <a:srgbClr val="64AFAF"/>
              </a:buClr>
              <a:tabLst>
                <a:tab pos="2257425" algn="l"/>
              </a:tabLst>
            </a:pPr>
            <a:endParaRPr lang="en-GB" dirty="0"/>
          </a:p>
        </p:txBody>
      </p:sp>
      <p:sp>
        <p:nvSpPr>
          <p:cNvPr id="14" name="Text Placeholder 3">
            <a:extLst>
              <a:ext uri="{FF2B5EF4-FFF2-40B4-BE49-F238E27FC236}">
                <a16:creationId xmlns:a16="http://schemas.microsoft.com/office/drawing/2014/main" id="{76EAF26E-2E39-7099-2137-06A15B4E5D6B}"/>
              </a:ext>
            </a:extLst>
          </p:cNvPr>
          <p:cNvSpPr txBox="1">
            <a:spLocks/>
          </p:cNvSpPr>
          <p:nvPr/>
        </p:nvSpPr>
        <p:spPr>
          <a:xfrm>
            <a:off x="5336542" y="3367913"/>
            <a:ext cx="6097536" cy="323915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US" sz="2400" b="1" dirty="0">
                <a:solidFill>
                  <a:srgbClr val="459597"/>
                </a:solidFill>
              </a:rPr>
              <a:t>Applicabile alla ricerca di mercato sull'argomento: </a:t>
            </a:r>
          </a:p>
          <a:p>
            <a:pPr>
              <a:lnSpc>
                <a:spcPts val="2340"/>
              </a:lnSpc>
              <a:tabLst>
                <a:tab pos="2257425" algn="l"/>
              </a:tabLst>
            </a:pPr>
            <a:r>
              <a:rPr lang="en-US" dirty="0"/>
              <a:t>Si applica al "Gruppo target e la tua storia". </a:t>
            </a:r>
            <a:r>
              <a:rPr lang="en-US" b="1" dirty="0"/>
              <a:t> </a:t>
            </a:r>
          </a:p>
          <a:p>
            <a:pPr>
              <a:lnSpc>
                <a:spcPts val="2340"/>
              </a:lnSpc>
              <a:tabLst>
                <a:tab pos="2257425" algn="l"/>
              </a:tabLst>
            </a:pPr>
            <a:r>
              <a:rPr lang="en-US" dirty="0"/>
              <a:t>Le due spiegano </a:t>
            </a:r>
            <a:r>
              <a:rPr lang="en-US" b="1" dirty="0"/>
              <a:t>il </a:t>
            </a:r>
            <a:r>
              <a:rPr lang="en-US" dirty="0"/>
              <a:t>loro </a:t>
            </a:r>
            <a:r>
              <a:rPr lang="en-US" b="1" dirty="0"/>
              <a:t>ciclo di ricerca:</a:t>
            </a:r>
          </a:p>
          <a:p>
            <a:pPr marL="342900" indent="-342900">
              <a:lnSpc>
                <a:spcPts val="2340"/>
              </a:lnSpc>
              <a:buClr>
                <a:srgbClr val="459597"/>
              </a:buClr>
              <a:buFont typeface="Arial" panose="020B0604020202020204" pitchFamily="34" charset="0"/>
              <a:buChar char="•"/>
              <a:tabLst>
                <a:tab pos="2257425" algn="l"/>
              </a:tabLst>
            </a:pPr>
            <a:r>
              <a:rPr lang="en-US" dirty="0"/>
              <a:t>sondaggi tra gli ospiti</a:t>
            </a:r>
          </a:p>
          <a:p>
            <a:pPr marL="342900" indent="-342900">
              <a:lnSpc>
                <a:spcPts val="2340"/>
              </a:lnSpc>
              <a:buClr>
                <a:srgbClr val="459597"/>
              </a:buClr>
              <a:buFont typeface="Arial" panose="020B0604020202020204" pitchFamily="34" charset="0"/>
              <a:buChar char="•"/>
              <a:tabLst>
                <a:tab pos="2257425" algn="l"/>
              </a:tabLst>
            </a:pPr>
            <a:r>
              <a:rPr lang="en-US" dirty="0"/>
              <a:t> schede dei profili </a:t>
            </a:r>
          </a:p>
          <a:p>
            <a:pPr marL="342900" indent="-342900">
              <a:lnSpc>
                <a:spcPts val="2340"/>
              </a:lnSpc>
              <a:buClr>
                <a:srgbClr val="459597"/>
              </a:buClr>
              <a:buFont typeface="Arial" panose="020B0604020202020204" pitchFamily="34" charset="0"/>
              <a:buChar char="•"/>
              <a:tabLst>
                <a:tab pos="2257425" algn="l"/>
              </a:tabLst>
            </a:pPr>
            <a:r>
              <a:rPr lang="en-US" dirty="0"/>
              <a:t> campagne di prova</a:t>
            </a:r>
          </a:p>
          <a:p>
            <a:pPr>
              <a:lnSpc>
                <a:spcPts val="2340"/>
              </a:lnSpc>
              <a:tabLst>
                <a:tab pos="2257425" algn="l"/>
              </a:tabLst>
            </a:pPr>
            <a:r>
              <a:rPr lang="en-US" i="1" dirty="0"/>
              <a:t>e come questo influenzi le modifiche al prodotto.</a:t>
            </a:r>
          </a:p>
          <a:p>
            <a:pPr>
              <a:lnSpc>
                <a:spcPts val="2340"/>
              </a:lnSpc>
              <a:buClr>
                <a:srgbClr val="64AFAF"/>
              </a:buClr>
              <a:tabLst>
                <a:tab pos="2257425" algn="l"/>
              </a:tabLst>
            </a:pPr>
            <a:endParaRPr lang="en-GB" dirty="0"/>
          </a:p>
          <a:p>
            <a:pPr>
              <a:lnSpc>
                <a:spcPts val="2340"/>
              </a:lnSpc>
              <a:buClr>
                <a:srgbClr val="64AFAF"/>
              </a:buClr>
              <a:tabLst>
                <a:tab pos="2257425" algn="l"/>
              </a:tabLst>
            </a:pPr>
            <a:r>
              <a:rPr lang="en-US" b="1" dirty="0">
                <a:solidFill>
                  <a:srgbClr val="414141"/>
                </a:solidFill>
              </a:rPr>
              <a:t>Link:</a:t>
            </a:r>
            <a:r>
              <a:rPr lang="en-IE" dirty="0">
                <a:solidFill>
                  <a:srgbClr val="459597"/>
                </a:solidFill>
                <a:hlinkClick r:id="rId4">
                  <a:extLst>
                    <a:ext uri="{A12FA001-AC4F-418D-AE19-62706E023703}">
                      <ahyp:hlinkClr xmlns:ahyp="http://schemas.microsoft.com/office/drawing/2018/hyperlinkcolor" val="tx"/>
                    </a:ext>
                  </a:extLst>
                </a:hlinkClick>
              </a:rPr>
              <a:t> https://www.youtube.com/watch?v=lq5Y5Ca0HYo</a:t>
            </a:r>
            <a:r>
              <a:rPr lang="en-IE" dirty="0">
                <a:solidFill>
                  <a:srgbClr val="459597"/>
                </a:solidFill>
              </a:rPr>
              <a:t> </a:t>
            </a:r>
            <a:endParaRPr lang="en-GB" dirty="0">
              <a:solidFill>
                <a:srgbClr val="459597"/>
              </a:solidFill>
            </a:endParaRPr>
          </a:p>
          <a:p>
            <a:pPr>
              <a:lnSpc>
                <a:spcPts val="2340"/>
              </a:lnSpc>
              <a:tabLst>
                <a:tab pos="2257425" algn="l"/>
              </a:tabLst>
            </a:pPr>
            <a:endParaRPr lang="en-US" i="1" dirty="0"/>
          </a:p>
          <a:p>
            <a:pPr>
              <a:tabLst>
                <a:tab pos="2257425" algn="l"/>
              </a:tabLst>
            </a:pPr>
            <a:endParaRPr lang="en-US" sz="500" dirty="0">
              <a:solidFill>
                <a:srgbClr val="414141"/>
              </a:solidFill>
            </a:endParaRPr>
          </a:p>
          <a:p>
            <a:pPr>
              <a:lnSpc>
                <a:spcPts val="2340"/>
              </a:lnSpc>
              <a:buClr>
                <a:srgbClr val="64AFAF"/>
              </a:buClr>
              <a:tabLst>
                <a:tab pos="2257425" algn="l"/>
              </a:tabLst>
            </a:pPr>
            <a:endParaRPr lang="en-GB" dirty="0"/>
          </a:p>
        </p:txBody>
      </p:sp>
      <p:sp>
        <p:nvSpPr>
          <p:cNvPr id="17" name="Slide Number Placeholder 5">
            <a:extLst>
              <a:ext uri="{FF2B5EF4-FFF2-40B4-BE49-F238E27FC236}">
                <a16:creationId xmlns:a16="http://schemas.microsoft.com/office/drawing/2014/main" id="{3150493A-150D-7CE5-09CC-CA7E8E27847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1585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BF1E1-8ADF-544B-F428-011EBDA6565D}"/>
            </a:ext>
          </a:extLst>
        </p:cNvPr>
        <p:cNvGrpSpPr/>
        <p:nvPr/>
      </p:nvGrpSpPr>
      <p:grpSpPr>
        <a:xfrm>
          <a:off x="0" y="0"/>
          <a:ext cx="0" cy="0"/>
          <a:chOff x="0" y="0"/>
          <a:chExt cx="0" cy="0"/>
        </a:xfrm>
      </p:grpSpPr>
      <p:pic>
        <p:nvPicPr>
          <p:cNvPr id="6" name="Online Media 5" title="You don’t know what you don’t know—until you Typeform">
            <a:hlinkClick r:id="" action="ppaction://media"/>
            <a:extLst>
              <a:ext uri="{FF2B5EF4-FFF2-40B4-BE49-F238E27FC236}">
                <a16:creationId xmlns:a16="http://schemas.microsoft.com/office/drawing/2014/main" id="{61711163-7E9F-6E2E-0F44-680A1E4474AB}"/>
              </a:ext>
            </a:extLst>
          </p:cNvPr>
          <p:cNvPicPr>
            <a:picLocks noRot="1" noChangeAspect="1"/>
          </p:cNvPicPr>
          <p:nvPr>
            <a:videoFile r:link="rId1"/>
          </p:nvPr>
        </p:nvPicPr>
        <p:blipFill>
          <a:blip r:embed="rId3"/>
          <a:stretch>
            <a:fillRect/>
          </a:stretch>
        </p:blipFill>
        <p:spPr>
          <a:xfrm>
            <a:off x="6946234" y="2276604"/>
            <a:ext cx="4164933" cy="2663696"/>
          </a:xfrm>
          <a:prstGeom prst="rect">
            <a:avLst/>
          </a:prstGeom>
        </p:spPr>
      </p:pic>
      <p:pic>
        <p:nvPicPr>
          <p:cNvPr id="11" name="Picture 10">
            <a:extLst>
              <a:ext uri="{FF2B5EF4-FFF2-40B4-BE49-F238E27FC236}">
                <a16:creationId xmlns:a16="http://schemas.microsoft.com/office/drawing/2014/main" id="{1F3E19EE-0846-A30B-8A66-CD079DB16F93}"/>
              </a:ext>
            </a:extLst>
          </p:cNvPr>
          <p:cNvPicPr>
            <a:picLocks noChangeAspect="1"/>
          </p:cNvPicPr>
          <p:nvPr/>
        </p:nvPicPr>
        <p:blipFill>
          <a:blip r:embed="rId4"/>
          <a:stretch>
            <a:fillRect/>
          </a:stretch>
        </p:blipFill>
        <p:spPr>
          <a:xfrm>
            <a:off x="6765738" y="1276019"/>
            <a:ext cx="2709480" cy="435452"/>
          </a:xfrm>
          <a:prstGeom prst="rect">
            <a:avLst/>
          </a:prstGeom>
        </p:spPr>
      </p:pic>
      <p:sp>
        <p:nvSpPr>
          <p:cNvPr id="23" name="Flowchart: Connector 22">
            <a:extLst>
              <a:ext uri="{FF2B5EF4-FFF2-40B4-BE49-F238E27FC236}">
                <a16:creationId xmlns:a16="http://schemas.microsoft.com/office/drawing/2014/main" id="{07A300CB-85E9-40F6-F857-B61CC106C511}"/>
              </a:ext>
            </a:extLst>
          </p:cNvPr>
          <p:cNvSpPr/>
          <p:nvPr/>
        </p:nvSpPr>
        <p:spPr>
          <a:xfrm>
            <a:off x="10060939" y="4775414"/>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Clicca per guardare il video</a:t>
            </a:r>
          </a:p>
        </p:txBody>
      </p:sp>
      <p:sp>
        <p:nvSpPr>
          <p:cNvPr id="12" name="Text Placeholder 3">
            <a:extLst>
              <a:ext uri="{FF2B5EF4-FFF2-40B4-BE49-F238E27FC236}">
                <a16:creationId xmlns:a16="http://schemas.microsoft.com/office/drawing/2014/main" id="{CAB66AC9-0D80-20A7-91D7-D5FA500E5C22}"/>
              </a:ext>
            </a:extLst>
          </p:cNvPr>
          <p:cNvSpPr txBox="1">
            <a:spLocks/>
          </p:cNvSpPr>
          <p:nvPr/>
        </p:nvSpPr>
        <p:spPr>
          <a:xfrm>
            <a:off x="653780" y="472365"/>
            <a:ext cx="955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Strumento digitale: </a:t>
            </a:r>
            <a:r>
              <a:rPr lang="en-US" b="0" dirty="0" err="1">
                <a:solidFill>
                  <a:srgbClr val="414141"/>
                </a:solidFill>
              </a:rPr>
              <a:t>Typeform</a:t>
            </a:r>
            <a:r>
              <a:rPr lang="en-US" b="0" dirty="0">
                <a:solidFill>
                  <a:srgbClr val="414141"/>
                </a:solidFill>
              </a:rPr>
              <a:t> </a:t>
            </a:r>
          </a:p>
        </p:txBody>
      </p:sp>
      <p:sp>
        <p:nvSpPr>
          <p:cNvPr id="13" name="Text Placeholder 5">
            <a:extLst>
              <a:ext uri="{FF2B5EF4-FFF2-40B4-BE49-F238E27FC236}">
                <a16:creationId xmlns:a16="http://schemas.microsoft.com/office/drawing/2014/main" id="{6743B188-86BA-C23E-1505-BD32E558CCD7}"/>
              </a:ext>
            </a:extLst>
          </p:cNvPr>
          <p:cNvSpPr txBox="1">
            <a:spLocks/>
          </p:cNvSpPr>
          <p:nvPr/>
        </p:nvSpPr>
        <p:spPr>
          <a:xfrm>
            <a:off x="653779" y="1472950"/>
            <a:ext cx="511743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 "Raccogli nuove informazioni direttamente dagli ospiti"</a:t>
            </a:r>
          </a:p>
          <a:p>
            <a:pPr>
              <a:lnSpc>
                <a:spcPts val="2900"/>
              </a:lnSpc>
            </a:pPr>
            <a:endParaRPr lang="en-US" dirty="0"/>
          </a:p>
        </p:txBody>
      </p:sp>
      <p:cxnSp>
        <p:nvCxnSpPr>
          <p:cNvPr id="14" name="Straight Connector 13">
            <a:extLst>
              <a:ext uri="{FF2B5EF4-FFF2-40B4-BE49-F238E27FC236}">
                <a16:creationId xmlns:a16="http://schemas.microsoft.com/office/drawing/2014/main" id="{B808BB19-CDA6-6C9A-3C86-C8535885BF00}"/>
              </a:ext>
            </a:extLst>
          </p:cNvPr>
          <p:cNvCxnSpPr>
            <a:cxnSpLocks/>
          </p:cNvCxnSpPr>
          <p:nvPr/>
        </p:nvCxnSpPr>
        <p:spPr>
          <a:xfrm>
            <a:off x="0" y="1207979"/>
            <a:ext cx="511743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CB26F247-6F6F-EA22-E0E6-E0885F10632A}"/>
              </a:ext>
            </a:extLst>
          </p:cNvPr>
          <p:cNvSpPr txBox="1">
            <a:spLocks/>
          </p:cNvSpPr>
          <p:nvPr/>
        </p:nvSpPr>
        <p:spPr>
          <a:xfrm>
            <a:off x="601235" y="2473535"/>
            <a:ext cx="588591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EC7C69"/>
              </a:buClr>
              <a:buFont typeface="Arial" panose="020B0604020202020204" pitchFamily="34" charset="0"/>
              <a:buChar char="•"/>
            </a:pPr>
            <a:r>
              <a:rPr lang="en-GB" sz="2000" b="1" dirty="0">
                <a:solidFill>
                  <a:srgbClr val="459597"/>
                </a:solidFill>
              </a:rPr>
              <a:t>Crea sondaggi approfonditi </a:t>
            </a:r>
          </a:p>
          <a:p>
            <a:pPr marL="357188" indent="0">
              <a:lnSpc>
                <a:spcPts val="2240"/>
              </a:lnSpc>
              <a:buClr>
                <a:srgbClr val="EC7C69"/>
              </a:buClr>
            </a:pPr>
            <a:r>
              <a:rPr lang="en-GB" sz="2000" dirty="0">
                <a:solidFill>
                  <a:srgbClr val="414141"/>
                </a:solidFill>
              </a:rPr>
              <a:t>Veloce Trascina e rilascia un modulo Travel Persona di 5 domande e pubblicalo in meno di 10 minuti. </a:t>
            </a:r>
          </a:p>
          <a:p>
            <a:pPr marL="342900" indent="-342900">
              <a:lnSpc>
                <a:spcPts val="2240"/>
              </a:lnSpc>
              <a:buClr>
                <a:srgbClr val="EC7C69"/>
              </a:buClr>
              <a:buFont typeface="Arial" panose="020B0604020202020204" pitchFamily="34" charset="0"/>
              <a:buChar char="•"/>
            </a:pPr>
            <a:endParaRPr lang="en-GB" sz="2000" dirty="0">
              <a:solidFill>
                <a:srgbClr val="414141"/>
              </a:solidFill>
            </a:endParaRPr>
          </a:p>
          <a:p>
            <a:pPr marL="342900" indent="-342900">
              <a:lnSpc>
                <a:spcPts val="2240"/>
              </a:lnSpc>
              <a:buClr>
                <a:srgbClr val="EC7C69"/>
              </a:buClr>
              <a:buFont typeface="Arial" panose="020B0604020202020204" pitchFamily="34" charset="0"/>
              <a:buChar char="•"/>
            </a:pPr>
            <a:r>
              <a:rPr lang="en-GB" sz="2000" b="1" dirty="0">
                <a:solidFill>
                  <a:srgbClr val="459597"/>
                </a:solidFill>
              </a:rPr>
              <a:t>Incorpora durante il processo di prenotazione</a:t>
            </a:r>
          </a:p>
          <a:p>
            <a:pPr marL="357188" indent="0">
              <a:lnSpc>
                <a:spcPts val="2240"/>
              </a:lnSpc>
              <a:buClr>
                <a:srgbClr val="EC7C69"/>
              </a:buClr>
            </a:pPr>
            <a:r>
              <a:rPr lang="en-GB" sz="2000" dirty="0">
                <a:solidFill>
                  <a:srgbClr val="414141"/>
                </a:solidFill>
              </a:rPr>
              <a:t>Mostra la prima domanda all'interno dell'e-mail di conferma in modo che gli ospiti condividano le loro motivazioni prima dell'arrivo.</a:t>
            </a:r>
          </a:p>
          <a:p>
            <a:pPr marL="342900" indent="-342900">
              <a:lnSpc>
                <a:spcPts val="2240"/>
              </a:lnSpc>
              <a:buClr>
                <a:srgbClr val="EC7C69"/>
              </a:buClr>
              <a:buFont typeface="Arial" panose="020B0604020202020204" pitchFamily="34" charset="0"/>
              <a:buChar char="•"/>
            </a:pPr>
            <a:endParaRPr lang="en-GB" sz="2000" dirty="0">
              <a:solidFill>
                <a:srgbClr val="414141"/>
              </a:solidFill>
            </a:endParaRPr>
          </a:p>
          <a:p>
            <a:pPr marL="342900" indent="-342900">
              <a:lnSpc>
                <a:spcPts val="2240"/>
              </a:lnSpc>
              <a:buClr>
                <a:srgbClr val="EC7C69"/>
              </a:buClr>
              <a:buFont typeface="Arial" panose="020B0604020202020204" pitchFamily="34" charset="0"/>
              <a:buChar char="•"/>
            </a:pPr>
            <a:r>
              <a:rPr lang="en-GB" sz="2000" b="1" dirty="0">
                <a:solidFill>
                  <a:srgbClr val="459597"/>
                </a:solidFill>
              </a:rPr>
              <a:t>Visualizza i risultati all'istante </a:t>
            </a:r>
          </a:p>
          <a:p>
            <a:pPr marL="311150" indent="0">
              <a:lnSpc>
                <a:spcPts val="2240"/>
              </a:lnSpc>
              <a:buClr>
                <a:srgbClr val="EC7C69"/>
              </a:buClr>
            </a:pPr>
            <a:r>
              <a:rPr lang="en-GB" sz="2000" dirty="0">
                <a:solidFill>
                  <a:srgbClr val="414141"/>
                </a:solidFill>
              </a:rPr>
              <a:t>Grafici a barre/torta aggiornati automaticamente in tempo reale; esporta file PNG o inviali a Google Sheets per il tuo Business Model Canvas. </a:t>
            </a:r>
            <a:r>
              <a:rPr lang="en-GB" sz="2000" b="1" dirty="0">
                <a:solidFill>
                  <a:srgbClr val="414141"/>
                </a:solidFill>
              </a:rPr>
              <a:t>Suggerimento: </a:t>
            </a:r>
            <a:r>
              <a:rPr lang="en-GB" sz="2000" dirty="0">
                <a:solidFill>
                  <a:srgbClr val="414141"/>
                </a:solidFill>
              </a:rPr>
              <a:t>limita il numero di domande a ≤ 6 per mantenere un tasso di completamento &gt;50%.</a:t>
            </a:r>
          </a:p>
          <a:p>
            <a:pPr marL="342900" indent="-342900">
              <a:lnSpc>
                <a:spcPts val="2240"/>
              </a:lnSpc>
              <a:buClr>
                <a:srgbClr val="EC7C69"/>
              </a:buClr>
              <a:buFont typeface="Arial" panose="020B0604020202020204" pitchFamily="34" charset="0"/>
              <a:buChar char="•"/>
            </a:pPr>
            <a:endParaRPr lang="en-US" sz="2000" dirty="0">
              <a:solidFill>
                <a:srgbClr val="414141"/>
              </a:solidFill>
            </a:endParaRPr>
          </a:p>
        </p:txBody>
      </p:sp>
      <p:sp>
        <p:nvSpPr>
          <p:cNvPr id="24" name="Text Placeholder 7">
            <a:extLst>
              <a:ext uri="{FF2B5EF4-FFF2-40B4-BE49-F238E27FC236}">
                <a16:creationId xmlns:a16="http://schemas.microsoft.com/office/drawing/2014/main" id="{03BBCDCE-0BF0-7E9F-850F-569F5BA3D78A}"/>
              </a:ext>
            </a:extLst>
          </p:cNvPr>
          <p:cNvSpPr txBox="1">
            <a:spLocks/>
          </p:cNvSpPr>
          <p:nvPr/>
        </p:nvSpPr>
        <p:spPr>
          <a:xfrm rot="16200000">
            <a:off x="9680429" y="144309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5">
                  <a:extLst>
                    <a:ext uri="{A12FA001-AC4F-418D-AE19-62706E023703}">
                      <ahyp:hlinkClr xmlns:ahyp="http://schemas.microsoft.com/office/drawing/2018/hyperlinkcolor" val="tx"/>
                    </a:ext>
                  </a:extLst>
                </a:hlinkClick>
              </a:rPr>
              <a:t>https://destinationinsights.withgoogle.com/</a:t>
            </a:r>
            <a:endParaRPr lang="en-IE" sz="1200" dirty="0">
              <a:solidFill>
                <a:schemeClr val="bg1"/>
              </a:solidFill>
            </a:endParaRPr>
          </a:p>
        </p:txBody>
      </p:sp>
      <p:sp>
        <p:nvSpPr>
          <p:cNvPr id="25" name="Slide Number Placeholder 5">
            <a:extLst>
              <a:ext uri="{FF2B5EF4-FFF2-40B4-BE49-F238E27FC236}">
                <a16:creationId xmlns:a16="http://schemas.microsoft.com/office/drawing/2014/main" id="{7002DD7C-384E-3D32-F16F-E4459907631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25</a:t>
            </a:fld>
            <a:endParaRPr lang="fr-CA" sz="1200" dirty="0"/>
          </a:p>
        </p:txBody>
      </p:sp>
    </p:spTree>
    <p:extLst>
      <p:ext uri="{BB962C8B-B14F-4D97-AF65-F5344CB8AC3E}">
        <p14:creationId xmlns:p14="http://schemas.microsoft.com/office/powerpoint/2010/main" val="42331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Esercizio pratico: </a:t>
            </a:r>
            <a:r>
              <a:rPr lang="en-US" sz="3600" dirty="0">
                <a:solidFill>
                  <a:srgbClr val="EC7C69"/>
                </a:solidFill>
              </a:rPr>
              <a:t>Profilo dell'ospite 101</a:t>
            </a:r>
          </a:p>
          <a:p>
            <a:pPr marL="0" indent="0">
              <a:buNone/>
            </a:pPr>
            <a:endParaRPr lang="en-US" sz="36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8" y="1952522"/>
            <a:ext cx="390700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dirty="0">
                <a:solidFill>
                  <a:srgbClr val="414141"/>
                </a:solidFill>
              </a:rPr>
              <a:t>Questo esercizio ti aiuta a identificare il tuo ospite ideale mappando chi è, cosa lo motiva e come viaggia. </a:t>
            </a:r>
          </a:p>
          <a:p>
            <a:pPr algn="l">
              <a:lnSpc>
                <a:spcPts val="2540"/>
              </a:lnSpc>
              <a:spcBef>
                <a:spcPts val="0"/>
              </a:spcBef>
            </a:pPr>
            <a:endParaRPr lang="en-IE" sz="2400" dirty="0">
              <a:solidFill>
                <a:srgbClr val="414141"/>
              </a:solidFill>
            </a:endParaRPr>
          </a:p>
          <a:p>
            <a:pPr algn="l">
              <a:lnSpc>
                <a:spcPts val="2540"/>
              </a:lnSpc>
              <a:spcBef>
                <a:spcPts val="0"/>
              </a:spcBef>
            </a:pPr>
            <a:r>
              <a:rPr lang="en-IE" sz="2400" dirty="0">
                <a:solidFill>
                  <a:srgbClr val="414141"/>
                </a:solidFill>
              </a:rPr>
              <a:t>Esamina i tre gruppi di dati riportati di seguito e registra le informazioni che potrai verificare in seguito rispetto alle tue idee di business.</a:t>
            </a: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645575" y="2358416"/>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1. Dati demografici</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Fasce d'età (ad es. 25-34, 35-54)</a:t>
            </a:r>
          </a:p>
          <a:p>
            <a:pPr marL="492125" indent="-492125" algn="l">
              <a:lnSpc>
                <a:spcPts val="2340"/>
              </a:lnSpc>
              <a:spcBef>
                <a:spcPts val="0"/>
              </a:spcBef>
              <a:spcAft>
                <a:spcPts val="1200"/>
              </a:spcAft>
              <a:buFont typeface="Wingdings" panose="05000000000000000000" pitchFamily="2" charset="2"/>
              <a:buChar char="q"/>
            </a:pPr>
            <a:r>
              <a:rPr lang="en-IE" sz="2200" dirty="0"/>
              <a:t>Paese/regione di provenienza (ad es. Germania, Stati Uniti, Regno Unito, Paesi nordici)</a:t>
            </a:r>
          </a:p>
          <a:p>
            <a:pPr marL="492125" indent="-492125" algn="l">
              <a:lnSpc>
                <a:spcPts val="2340"/>
              </a:lnSpc>
              <a:spcBef>
                <a:spcPts val="0"/>
              </a:spcBef>
              <a:spcAft>
                <a:spcPts val="1200"/>
              </a:spcAft>
              <a:buFont typeface="Wingdings" panose="05000000000000000000" pitchFamily="2" charset="2"/>
              <a:buChar char="q"/>
            </a:pPr>
            <a:r>
              <a:rPr lang="en-IE" sz="2200" dirty="0"/>
              <a:t>Composizione del gruppo di viaggio (ad es. singoli, coppie, famiglie, piccoli gruppi)</a:t>
            </a: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CED64-52D4-5BB1-F4C7-8374438835A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28935C6-4C3D-9A77-87D3-A4139A6B14C1}"/>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Esercizio pratico: </a:t>
            </a:r>
            <a:r>
              <a:rPr lang="en-US" sz="3600" dirty="0">
                <a:solidFill>
                  <a:srgbClr val="414141"/>
                </a:solidFill>
              </a:rPr>
              <a:t>Profilo degli ospiti 101</a:t>
            </a:r>
          </a:p>
          <a:p>
            <a:pPr marL="0" indent="0">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47631679-80FA-6A02-B941-384939D82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1974ECD-DBBB-7808-67FD-4F9CE54491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27</a:t>
            </a:fld>
            <a:endParaRPr lang="fr-CA" sz="1200" dirty="0">
              <a:solidFill>
                <a:schemeClr val="bg1"/>
              </a:solidFill>
            </a:endParaRPr>
          </a:p>
        </p:txBody>
      </p:sp>
      <p:sp>
        <p:nvSpPr>
          <p:cNvPr id="12" name="Freeform 11">
            <a:extLst>
              <a:ext uri="{FF2B5EF4-FFF2-40B4-BE49-F238E27FC236}">
                <a16:creationId xmlns:a16="http://schemas.microsoft.com/office/drawing/2014/main" id="{5253F5D2-2850-A2EE-039D-549BB6943C68}"/>
              </a:ext>
            </a:extLst>
          </p:cNvPr>
          <p:cNvSpPr/>
          <p:nvPr/>
        </p:nvSpPr>
        <p:spPr>
          <a:xfrm rot="5400000" flipH="1">
            <a:off x="6455848" y="2000359"/>
            <a:ext cx="4609323" cy="5105959"/>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CBEE5243-A2EB-EC2E-ADB4-B4C330A599EB}"/>
              </a:ext>
            </a:extLst>
          </p:cNvPr>
          <p:cNvSpPr txBox="1">
            <a:spLocks/>
          </p:cNvSpPr>
          <p:nvPr/>
        </p:nvSpPr>
        <p:spPr>
          <a:xfrm>
            <a:off x="6661617" y="2727385"/>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3. Modelli di viaggio</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Stagione (ad es. alta stagione estiva vs. aurora boreale invernale)</a:t>
            </a:r>
          </a:p>
          <a:p>
            <a:pPr marL="492125" indent="-492125" algn="l">
              <a:lnSpc>
                <a:spcPts val="2340"/>
              </a:lnSpc>
              <a:spcBef>
                <a:spcPts val="0"/>
              </a:spcBef>
              <a:spcAft>
                <a:spcPts val="1200"/>
              </a:spcAft>
              <a:buFont typeface="Wingdings" panose="05000000000000000000" pitchFamily="2" charset="2"/>
              <a:buChar char="q"/>
            </a:pPr>
            <a:r>
              <a:rPr lang="en-IE" sz="2200" dirty="0"/>
              <a:t>Durata del soggiorno: ad es. 1 notte, 2-5 notti, una settimana o più? </a:t>
            </a:r>
          </a:p>
          <a:p>
            <a:pPr marL="492125" indent="-492125" algn="l">
              <a:lnSpc>
                <a:spcPts val="2340"/>
              </a:lnSpc>
              <a:spcBef>
                <a:spcPts val="0"/>
              </a:spcBef>
              <a:spcAft>
                <a:spcPts val="1200"/>
              </a:spcAft>
              <a:buFont typeface="Wingdings" panose="05000000000000000000" pitchFamily="2" charset="2"/>
              <a:buChar char="q"/>
            </a:pPr>
            <a:r>
              <a:rPr lang="en-IE" sz="2200" dirty="0"/>
              <a:t>Spesa per notte: 80-120 € (economico), 150-250 € (medio), ≥300 € (premium)</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9" name="Freeform 8">
            <a:extLst>
              <a:ext uri="{FF2B5EF4-FFF2-40B4-BE49-F238E27FC236}">
                <a16:creationId xmlns:a16="http://schemas.microsoft.com/office/drawing/2014/main" id="{C53BD91D-582D-AFAE-C3A0-15A05C5BE65B}"/>
              </a:ext>
            </a:extLst>
          </p:cNvPr>
          <p:cNvSpPr/>
          <p:nvPr/>
        </p:nvSpPr>
        <p:spPr>
          <a:xfrm rot="5400000" flipH="1">
            <a:off x="1145912" y="2313180"/>
            <a:ext cx="3983681" cy="5105960"/>
          </a:xfrm>
          <a:custGeom>
            <a:avLst/>
            <a:gdLst>
              <a:gd name="connsiteX0" fmla="*/ 3983681 w 3983681"/>
              <a:gd name="connsiteY0" fmla="*/ 4681679 h 5105960"/>
              <a:gd name="connsiteX1" fmla="*/ 3983681 w 3983681"/>
              <a:gd name="connsiteY1" fmla="*/ 4113197 h 5105960"/>
              <a:gd name="connsiteX2" fmla="*/ 3983681 w 3983681"/>
              <a:gd name="connsiteY2" fmla="*/ 4026722 h 5105960"/>
              <a:gd name="connsiteX3" fmla="*/ 3983681 w 3983681"/>
              <a:gd name="connsiteY3" fmla="*/ 3458239 h 5105960"/>
              <a:gd name="connsiteX4" fmla="*/ 3983681 w 3983681"/>
              <a:gd name="connsiteY4" fmla="*/ 1223440 h 5105960"/>
              <a:gd name="connsiteX5" fmla="*/ 3983681 w 3983681"/>
              <a:gd name="connsiteY5" fmla="*/ 654958 h 5105960"/>
              <a:gd name="connsiteX6" fmla="*/ 3983681 w 3983681"/>
              <a:gd name="connsiteY6" fmla="*/ 568483 h 5105960"/>
              <a:gd name="connsiteX7" fmla="*/ 3983681 w 3983681"/>
              <a:gd name="connsiteY7" fmla="*/ 1 h 5105960"/>
              <a:gd name="connsiteX8" fmla="*/ 3302833 w 3983681"/>
              <a:gd name="connsiteY8" fmla="*/ 1 h 5105960"/>
              <a:gd name="connsiteX9" fmla="*/ 1345368 w 3983681"/>
              <a:gd name="connsiteY9" fmla="*/ 1 h 5105960"/>
              <a:gd name="connsiteX10" fmla="*/ 1345368 w 3983681"/>
              <a:gd name="connsiteY10" fmla="*/ 0 h 5105960"/>
              <a:gd name="connsiteX11" fmla="*/ 664521 w 3983681"/>
              <a:gd name="connsiteY11" fmla="*/ 0 h 5105960"/>
              <a:gd name="connsiteX12" fmla="*/ 0 w 3983681"/>
              <a:gd name="connsiteY12" fmla="*/ 0 h 5105960"/>
              <a:gd name="connsiteX13" fmla="*/ 0 w 3983681"/>
              <a:gd name="connsiteY13" fmla="*/ 4310103 h 5105960"/>
              <a:gd name="connsiteX14" fmla="*/ 0 w 3983681"/>
              <a:gd name="connsiteY14" fmla="*/ 5105960 h 5105960"/>
              <a:gd name="connsiteX15" fmla="*/ 179862 w 3983681"/>
              <a:gd name="connsiteY15" fmla="*/ 5105960 h 5105960"/>
              <a:gd name="connsiteX16" fmla="*/ 179865 w 3983681"/>
              <a:gd name="connsiteY16" fmla="*/ 5105960 h 5105960"/>
              <a:gd name="connsiteX17" fmla="*/ 860710 w 3983681"/>
              <a:gd name="connsiteY17" fmla="*/ 5105960 h 5105960"/>
              <a:gd name="connsiteX18" fmla="*/ 860714 w 3983681"/>
              <a:gd name="connsiteY18" fmla="*/ 5105960 h 5105960"/>
              <a:gd name="connsiteX19" fmla="*/ 2818172 w 3983681"/>
              <a:gd name="connsiteY19" fmla="*/ 5105960 h 5105960"/>
              <a:gd name="connsiteX20" fmla="*/ 3499021 w 3983681"/>
              <a:gd name="connsiteY20" fmla="*/ 5105960 h 5105960"/>
              <a:gd name="connsiteX21" fmla="*/ 3983681 w 3983681"/>
              <a:gd name="connsiteY21" fmla="*/ 4681679 h 510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681" h="5105960">
                <a:moveTo>
                  <a:pt x="3983681" y="4681679"/>
                </a:moveTo>
                <a:lnTo>
                  <a:pt x="3983681" y="4113197"/>
                </a:lnTo>
                <a:lnTo>
                  <a:pt x="3983681" y="4026722"/>
                </a:lnTo>
                <a:lnTo>
                  <a:pt x="3983681" y="3458239"/>
                </a:lnTo>
                <a:lnTo>
                  <a:pt x="3983681" y="1223440"/>
                </a:lnTo>
                <a:lnTo>
                  <a:pt x="3983681" y="654958"/>
                </a:lnTo>
                <a:lnTo>
                  <a:pt x="3983681" y="568483"/>
                </a:lnTo>
                <a:lnTo>
                  <a:pt x="3983681" y="1"/>
                </a:lnTo>
                <a:lnTo>
                  <a:pt x="3302833" y="1"/>
                </a:lnTo>
                <a:lnTo>
                  <a:pt x="1345368" y="1"/>
                </a:lnTo>
                <a:lnTo>
                  <a:pt x="1345368" y="0"/>
                </a:lnTo>
                <a:lnTo>
                  <a:pt x="664521" y="0"/>
                </a:lnTo>
                <a:lnTo>
                  <a:pt x="0" y="0"/>
                </a:lnTo>
                <a:lnTo>
                  <a:pt x="0" y="4310103"/>
                </a:lnTo>
                <a:lnTo>
                  <a:pt x="0" y="5105960"/>
                </a:lnTo>
                <a:lnTo>
                  <a:pt x="179862" y="5105960"/>
                </a:lnTo>
                <a:lnTo>
                  <a:pt x="179865" y="5105960"/>
                </a:lnTo>
                <a:lnTo>
                  <a:pt x="860710" y="5105960"/>
                </a:lnTo>
                <a:lnTo>
                  <a:pt x="860714" y="5105960"/>
                </a:lnTo>
                <a:lnTo>
                  <a:pt x="2818172" y="5105960"/>
                </a:lnTo>
                <a:lnTo>
                  <a:pt x="3499021" y="5105960"/>
                </a:lnTo>
                <a:cubicBezTo>
                  <a:pt x="3767570" y="5105960"/>
                  <a:pt x="3983681" y="4915380"/>
                  <a:pt x="3983681" y="468167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1">
            <a:extLst>
              <a:ext uri="{FF2B5EF4-FFF2-40B4-BE49-F238E27FC236}">
                <a16:creationId xmlns:a16="http://schemas.microsoft.com/office/drawing/2014/main" id="{59A07F33-A328-4353-2EA1-B1FE9FFF485F}"/>
              </a:ext>
            </a:extLst>
          </p:cNvPr>
          <p:cNvSpPr txBox="1">
            <a:spLocks/>
          </p:cNvSpPr>
          <p:nvPr/>
        </p:nvSpPr>
        <p:spPr>
          <a:xfrm>
            <a:off x="1038859" y="3353028"/>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2. Psicografia </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Motivazioni (ad es. avventura, cultura, benessere, slow travel)</a:t>
            </a:r>
          </a:p>
          <a:p>
            <a:pPr marL="492125" indent="-492125" algn="l">
              <a:lnSpc>
                <a:spcPts val="2340"/>
              </a:lnSpc>
              <a:spcBef>
                <a:spcPts val="0"/>
              </a:spcBef>
              <a:spcAft>
                <a:spcPts val="1200"/>
              </a:spcAft>
              <a:buFont typeface="Wingdings" panose="05000000000000000000" pitchFamily="2" charset="2"/>
              <a:buChar char="q"/>
            </a:pPr>
            <a:r>
              <a:rPr lang="en-IE" sz="2200" dirty="0"/>
              <a:t>Valori (ad esempio sostenibilità, autenticità, disintossicazione digitale)</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900854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0375-AC7B-BA81-BA4F-F01DBD485E97}"/>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56FB82FE-A839-F862-ED35-6A275BBEBA70}"/>
              </a:ext>
            </a:extLst>
          </p:cNvPr>
          <p:cNvPicPr>
            <a:picLocks noChangeAspect="1" noChangeArrowheads="1"/>
          </p:cNvPicPr>
          <p:nvPr/>
        </p:nvPicPr>
        <p:blipFill rotWithShape="1">
          <a:blip r:embed="rId4"/>
          <a:srcRect t="13624" b="13624"/>
          <a:stretch/>
        </p:blipFill>
        <p:spPr bwMode="auto">
          <a:xfrm>
            <a:off x="7371300" y="2865943"/>
            <a:ext cx="3852503" cy="1868502"/>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5" title="How to create a MOOD BOARD in Canva (easy branding DIY!)">
            <a:hlinkClick r:id="" action="ppaction://media"/>
            <a:extLst>
              <a:ext uri="{FF2B5EF4-FFF2-40B4-BE49-F238E27FC236}">
                <a16:creationId xmlns:a16="http://schemas.microsoft.com/office/drawing/2014/main" id="{8873F1EE-F088-3403-724F-6D2FDB3468C8}"/>
              </a:ext>
            </a:extLst>
          </p:cNvPr>
          <p:cNvPicPr>
            <a:picLocks noRot="1" noChangeAspect="1"/>
          </p:cNvPicPr>
          <p:nvPr>
            <a:videoFile r:link="rId1"/>
          </p:nvPr>
        </p:nvPicPr>
        <p:blipFill>
          <a:blip r:embed="rId5"/>
          <a:stretch>
            <a:fillRect/>
          </a:stretch>
        </p:blipFill>
        <p:spPr>
          <a:xfrm>
            <a:off x="7415797" y="4706471"/>
            <a:ext cx="3808006" cy="2151529"/>
          </a:xfrm>
          <a:prstGeom prst="rect">
            <a:avLst/>
          </a:prstGeom>
        </p:spPr>
      </p:pic>
      <p:cxnSp>
        <p:nvCxnSpPr>
          <p:cNvPr id="14" name="Straight Connector 13">
            <a:extLst>
              <a:ext uri="{FF2B5EF4-FFF2-40B4-BE49-F238E27FC236}">
                <a16:creationId xmlns:a16="http://schemas.microsoft.com/office/drawing/2014/main" id="{24409891-AB89-0577-79C5-A715CC664D7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599A82F0-CC23-D7D4-0ABF-B8EF00731569}"/>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Strumento digitale: </a:t>
            </a:r>
            <a:r>
              <a:rPr lang="en-US" b="0" dirty="0">
                <a:solidFill>
                  <a:srgbClr val="414141"/>
                </a:solidFill>
              </a:rPr>
              <a:t>Moodboard Canva</a:t>
            </a:r>
          </a:p>
          <a:p>
            <a:pPr>
              <a:lnSpc>
                <a:spcPts val="3720"/>
              </a:lnSpc>
            </a:pPr>
            <a:endParaRPr lang="en-US" dirty="0"/>
          </a:p>
        </p:txBody>
      </p:sp>
      <p:sp>
        <p:nvSpPr>
          <p:cNvPr id="16" name="Text Placeholder 3">
            <a:extLst>
              <a:ext uri="{FF2B5EF4-FFF2-40B4-BE49-F238E27FC236}">
                <a16:creationId xmlns:a16="http://schemas.microsoft.com/office/drawing/2014/main" id="{0645FDC2-3C4F-EA22-8FE3-9815B6BA2EFF}"/>
              </a:ext>
            </a:extLst>
          </p:cNvPr>
          <p:cNvSpPr txBox="1">
            <a:spLocks/>
          </p:cNvSpPr>
          <p:nvPr/>
        </p:nvSpPr>
        <p:spPr>
          <a:xfrm>
            <a:off x="485146" y="1664459"/>
            <a:ext cx="6314224"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000" b="1" dirty="0">
                <a:solidFill>
                  <a:srgbClr val="EC7C69"/>
                </a:solidFill>
              </a:rPr>
              <a:t>Crea rapidamente il DNA visivo: </a:t>
            </a:r>
            <a:r>
              <a:rPr lang="en-GB" sz="2000" dirty="0"/>
              <a:t>cerca i modelli "Mood Board", quindi trascina le immagini del marchio, i caratteri e i campioni di colore su un'unica tela in pochi minuti. </a:t>
            </a:r>
          </a:p>
          <a:p>
            <a:pPr marL="342900" indent="-342900">
              <a:buClr>
                <a:srgbClr val="64AFAF"/>
              </a:buClr>
              <a:buFont typeface="Arial" panose="020B0604020202020204" pitchFamily="34" charset="0"/>
              <a:buChar char="•"/>
            </a:pPr>
            <a:endParaRPr lang="en-GB" sz="700" dirty="0"/>
          </a:p>
          <a:p>
            <a:pPr marL="342900" indent="-342900">
              <a:lnSpc>
                <a:spcPts val="2340"/>
              </a:lnSpc>
              <a:buClr>
                <a:srgbClr val="64AFAF"/>
              </a:buClr>
              <a:buFont typeface="Arial" panose="020B0604020202020204" pitchFamily="34" charset="0"/>
              <a:buChar char="•"/>
            </a:pPr>
            <a:r>
              <a:rPr lang="en-GB" sz="2000" b="1" dirty="0">
                <a:solidFill>
                  <a:srgbClr val="EC7C69"/>
                </a:solidFill>
              </a:rPr>
              <a:t>Garantisci la coerenza del marchio</a:t>
            </a:r>
            <a:r>
              <a:rPr lang="en-GB" sz="2000" dirty="0"/>
              <a:t>: utilizza la tavola come riferimento per cabine, segnaletica, sito web e social. I marchi che presentano immagini coerenti possono aumentare i ricavi di circa il 23%. Suggerimento: limitati a ≤ 3 colori principali e 2 font per un look coerente. </a:t>
            </a:r>
          </a:p>
          <a:p>
            <a:pPr marL="342900" indent="-342900">
              <a:buClr>
                <a:srgbClr val="64AFAF"/>
              </a:buClr>
              <a:buFont typeface="Arial" panose="020B0604020202020204" pitchFamily="34" charset="0"/>
              <a:buChar char="•"/>
            </a:pPr>
            <a:endParaRPr lang="en-GB" sz="700" dirty="0"/>
          </a:p>
          <a:p>
            <a:pPr marL="342900" indent="-342900">
              <a:lnSpc>
                <a:spcPts val="2340"/>
              </a:lnSpc>
              <a:buClr>
                <a:srgbClr val="64AFAF"/>
              </a:buClr>
              <a:buFont typeface="Arial" panose="020B0604020202020204" pitchFamily="34" charset="0"/>
              <a:buChar char="•"/>
            </a:pPr>
            <a:r>
              <a:rPr lang="en-GB" sz="2000" b="1" dirty="0">
                <a:solidFill>
                  <a:srgbClr val="EC7C69"/>
                </a:solidFill>
              </a:rPr>
              <a:t>Collabora in tempo reale</a:t>
            </a:r>
            <a:r>
              <a:rPr lang="en-GB" sz="2000" dirty="0"/>
              <a:t>: condividi il link di modifica con il tuo architetto o designer; i commenti e le modifiche si sincronizzano istantaneamente con la cronologia delle versioni integrata. </a:t>
            </a:r>
          </a:p>
          <a:p>
            <a:pPr marL="361950">
              <a:lnSpc>
                <a:spcPts val="2340"/>
              </a:lnSpc>
              <a:buClr>
                <a:srgbClr val="64AFAF"/>
              </a:buClr>
            </a:pPr>
            <a:r>
              <a:rPr lang="en-GB" sz="2000" b="1" dirty="0"/>
              <a:t>Esempio: </a:t>
            </a:r>
            <a:r>
              <a:rPr lang="en-GB" sz="2000" dirty="0"/>
              <a:t>invia il link di modifica al tuo architetto; potrà aggiungere foto di campioni di legno o commentare le scelte di texture direttamente sulla bacheca.</a:t>
            </a:r>
          </a:p>
          <a:p>
            <a:pPr marL="342900" indent="-342900">
              <a:lnSpc>
                <a:spcPts val="2340"/>
              </a:lnSpc>
              <a:buClr>
                <a:srgbClr val="64AFAF"/>
              </a:buClr>
              <a:buFont typeface="Arial" panose="020B0604020202020204" pitchFamily="34" charset="0"/>
              <a:buChar char="•"/>
            </a:pPr>
            <a:endParaRPr lang="en-GB" sz="2000" dirty="0"/>
          </a:p>
        </p:txBody>
      </p:sp>
      <p:sp>
        <p:nvSpPr>
          <p:cNvPr id="17" name="Text Placeholder 6">
            <a:extLst>
              <a:ext uri="{FF2B5EF4-FFF2-40B4-BE49-F238E27FC236}">
                <a16:creationId xmlns:a16="http://schemas.microsoft.com/office/drawing/2014/main" id="{0E6500FD-BBD9-D678-A771-B8FD6F5ADDDF}"/>
              </a:ext>
            </a:extLst>
          </p:cNvPr>
          <p:cNvSpPr txBox="1">
            <a:spLocks/>
          </p:cNvSpPr>
          <p:nvPr/>
        </p:nvSpPr>
        <p:spPr>
          <a:xfrm>
            <a:off x="502928" y="1110368"/>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err="1"/>
              <a:t>Visualizza </a:t>
            </a:r>
            <a:r>
              <a:rPr lang="it-IT" dirty="0"/>
              <a:t>la tua storia</a:t>
            </a:r>
          </a:p>
          <a:p>
            <a:pPr>
              <a:lnSpc>
                <a:spcPts val="3100"/>
              </a:lnSpc>
            </a:pPr>
            <a:endParaRPr lang="it-IT" dirty="0"/>
          </a:p>
        </p:txBody>
      </p:sp>
      <p:sp>
        <p:nvSpPr>
          <p:cNvPr id="23" name="Flowchart: Connector 22">
            <a:extLst>
              <a:ext uri="{FF2B5EF4-FFF2-40B4-BE49-F238E27FC236}">
                <a16:creationId xmlns:a16="http://schemas.microsoft.com/office/drawing/2014/main" id="{6EA00A12-E9D6-81CB-1A60-8712EDE7DA7A}"/>
              </a:ext>
            </a:extLst>
          </p:cNvPr>
          <p:cNvSpPr/>
          <p:nvPr/>
        </p:nvSpPr>
        <p:spPr>
          <a:xfrm>
            <a:off x="6840596" y="1041905"/>
            <a:ext cx="1647825" cy="1610221"/>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Clicca per guardare il video</a:t>
            </a:r>
          </a:p>
        </p:txBody>
      </p:sp>
      <p:sp>
        <p:nvSpPr>
          <p:cNvPr id="18" name="Text Placeholder 7">
            <a:extLst>
              <a:ext uri="{FF2B5EF4-FFF2-40B4-BE49-F238E27FC236}">
                <a16:creationId xmlns:a16="http://schemas.microsoft.com/office/drawing/2014/main" id="{0930A4EB-6614-4E79-CEAE-447EF3975F74}"/>
              </a:ext>
            </a:extLst>
          </p:cNvPr>
          <p:cNvSpPr txBox="1">
            <a:spLocks/>
          </p:cNvSpPr>
          <p:nvPr/>
        </p:nvSpPr>
        <p:spPr>
          <a:xfrm rot="16200000">
            <a:off x="9406956" y="1786308"/>
            <a:ext cx="4098963"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6">
                  <a:extLst>
                    <a:ext uri="{A12FA001-AC4F-418D-AE19-62706E023703}">
                      <ahyp:hlinkClr xmlns:ahyp="http://schemas.microsoft.com/office/drawing/2018/hyperlinkcolor" val="tx"/>
                    </a:ext>
                  </a:extLst>
                </a:hlinkClick>
              </a:rPr>
              <a:t>https://www.youtube.com/watch?v=aWiwlqsnSX</a:t>
            </a:r>
            <a:endParaRPr lang="en-IE" sz="1200" dirty="0">
              <a:solidFill>
                <a:schemeClr val="bg1"/>
              </a:solidFill>
            </a:endParaRPr>
          </a:p>
        </p:txBody>
      </p:sp>
      <p:sp>
        <p:nvSpPr>
          <p:cNvPr id="19" name="Slide Number Placeholder 5">
            <a:extLst>
              <a:ext uri="{FF2B5EF4-FFF2-40B4-BE49-F238E27FC236}">
                <a16:creationId xmlns:a16="http://schemas.microsoft.com/office/drawing/2014/main" id="{E60034D5-6A62-4D53-C381-B16562AAD57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17430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29</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4BA76EAC-8820-E88E-C019-1770E4513337}"/>
              </a:ext>
            </a:extLst>
          </p:cNvPr>
          <p:cNvGraphicFramePr>
            <a:graphicFrameLocks noGrp="1"/>
          </p:cNvGraphicFramePr>
          <p:nvPr>
            <p:extLst>
              <p:ext uri="{D42A27DB-BD31-4B8C-83A1-F6EECF244321}">
                <p14:modId xmlns:p14="http://schemas.microsoft.com/office/powerpoint/2010/main" val="1397901811"/>
              </p:ext>
            </p:extLst>
          </p:nvPr>
        </p:nvGraphicFramePr>
        <p:xfrm>
          <a:off x="792766" y="1536443"/>
          <a:ext cx="10394068" cy="4622800"/>
        </p:xfrm>
        <a:graphic>
          <a:graphicData uri="http://schemas.openxmlformats.org/drawingml/2006/table">
            <a:tbl>
              <a:tblPr firstRow="1" bandRow="1">
                <a:tableStyleId>{5C22544A-7EE6-4342-B048-85BDC9FD1C3A}</a:tableStyleId>
              </a:tblPr>
              <a:tblGrid>
                <a:gridCol w="2572226">
                  <a:extLst>
                    <a:ext uri="{9D8B030D-6E8A-4147-A177-3AD203B41FA5}">
                      <a16:colId xmlns:a16="http://schemas.microsoft.com/office/drawing/2014/main" val="2947246601"/>
                    </a:ext>
                  </a:extLst>
                </a:gridCol>
                <a:gridCol w="1914144">
                  <a:extLst>
                    <a:ext uri="{9D8B030D-6E8A-4147-A177-3AD203B41FA5}">
                      <a16:colId xmlns:a16="http://schemas.microsoft.com/office/drawing/2014/main" val="559034075"/>
                    </a:ext>
                  </a:extLst>
                </a:gridCol>
                <a:gridCol w="5907698">
                  <a:extLst>
                    <a:ext uri="{9D8B030D-6E8A-4147-A177-3AD203B41FA5}">
                      <a16:colId xmlns:a16="http://schemas.microsoft.com/office/drawing/2014/main" val="2961598198"/>
                    </a:ext>
                  </a:extLst>
                </a:gridCol>
              </a:tblGrid>
              <a:tr h="446149">
                <a:tc>
                  <a:txBody>
                    <a:bodyPr/>
                    <a:lstStyle/>
                    <a:p>
                      <a:r>
                        <a:rPr lang="en-IE" sz="2400" dirty="0"/>
                        <a:t>Nome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Paese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Descrizione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2">
                            <a:extLst>
                              <a:ext uri="{A12FA001-AC4F-418D-AE19-62706E023703}">
                                <ahyp:hlinkClr xmlns:ahyp="http://schemas.microsoft.com/office/drawing/2018/hyperlinkcolor" val="tx"/>
                              </a:ext>
                            </a:extLst>
                          </a:hlinkClick>
                        </a:rPr>
                        <a:t>Istituto islandese per lo sviluppo regionale (</a:t>
                      </a:r>
                      <a:r>
                        <a:rPr lang="en-US" sz="1800" b="0" dirty="0" err="1">
                          <a:solidFill>
                            <a:srgbClr val="459597"/>
                          </a:solidFill>
                          <a:hlinkClick r:id="rId2">
                            <a:extLst>
                              <a:ext uri="{A12FA001-AC4F-418D-AE19-62706E023703}">
                                <ahyp:hlinkClr xmlns:ahyp="http://schemas.microsoft.com/office/drawing/2018/hyperlinkcolor" val="tx"/>
                              </a:ext>
                            </a:extLst>
                          </a:hlinkClick>
                        </a:rPr>
                        <a:t>Byggðastofnun</a:t>
                      </a:r>
                      <a:r>
                        <a:rPr lang="en-US" sz="1800" b="0" dirty="0">
                          <a:solidFill>
                            <a:srgbClr val="459597"/>
                          </a:solidFill>
                          <a:hlinkClick r:id="rId2">
                            <a:extLst>
                              <a:ext uri="{A12FA001-AC4F-418D-AE19-62706E023703}">
                                <ahyp:hlinkClr xmlns:ahyp="http://schemas.microsoft.com/office/drawing/2018/hyperlinkcolor" val="tx"/>
                              </a:ext>
                            </a:extLst>
                          </a:hlinkClick>
                        </a:rPr>
                        <a:t>)</a:t>
                      </a:r>
                      <a:endParaRPr lang="en-US"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Islanda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Offre sovvenzioni e prestiti a tasso agevolato alle PMI rurali - Fornisce ai piccoli fornitori di alloggi in zone remote capitali accessibili per ristrutturare, ampliare o rendere più ecologiche le loro attività, contribuendo a distribuire la spesa dei visitatori e i posti di lavoro in tutta l'Islanda. </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3">
                            <a:extLst>
                              <a:ext uri="{A12FA001-AC4F-418D-AE19-62706E023703}">
                                <ahyp:hlinkClr xmlns:ahyp="http://schemas.microsoft.com/office/drawing/2018/hyperlinkcolor" val="tx"/>
                              </a:ext>
                            </a:extLst>
                          </a:hlinkClick>
                        </a:rPr>
                        <a:t>Fondo per la protezione dei siti turistici (</a:t>
                      </a:r>
                      <a:r>
                        <a:rPr lang="en-US" sz="1800" b="0" dirty="0" err="1">
                          <a:solidFill>
                            <a:srgbClr val="459597"/>
                          </a:solidFill>
                          <a:hlinkClick r:id="rId3">
                            <a:extLst>
                              <a:ext uri="{A12FA001-AC4F-418D-AE19-62706E023703}">
                                <ahyp:hlinkClr xmlns:ahyp="http://schemas.microsoft.com/office/drawing/2018/hyperlinkcolor" val="tx"/>
                              </a:ext>
                            </a:extLst>
                          </a:hlinkClick>
                        </a:rPr>
                        <a:t>Framkvæmdasjóður ferðamannastaða</a:t>
                      </a:r>
                      <a:r>
                        <a:rPr lang="en-US" sz="1800" b="0" dirty="0">
                          <a:solidFill>
                            <a:srgbClr val="459597"/>
                          </a:solidFill>
                          <a:hlinkClick r:id="rId3">
                            <a:extLst>
                              <a:ext uri="{A12FA001-AC4F-418D-AE19-62706E023703}">
                                <ahyp:hlinkClr xmlns:ahyp="http://schemas.microsoft.com/office/drawing/2018/hyperlinkcolor" val="tx"/>
                              </a:ext>
                            </a:extLst>
                          </a:hlinkClick>
                        </a:rPr>
                        <a:t>)</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Islanda</a:t>
                      </a: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Offre sovvenzioni per progetti di infrastrutture, sicurezza e protezione della natura nei </a:t>
                      </a:r>
                      <a:r>
                        <a:rPr lang="en-IE" sz="1800" kern="1200">
                          <a:solidFill>
                            <a:srgbClr val="414141"/>
                          </a:solidFill>
                          <a:latin typeface="+mn-lt"/>
                          <a:ea typeface="+mn-ea"/>
                          <a:cs typeface="+mn-cs"/>
                        </a:rPr>
                        <a:t>siti turistici - </a:t>
                      </a:r>
                      <a:r>
                        <a:rPr lang="en-US" sz="1800" kern="1200">
                          <a:solidFill>
                            <a:srgbClr val="414141"/>
                          </a:solidFill>
                          <a:latin typeface="+mn-lt"/>
                          <a:ea typeface="+mn-ea"/>
                          <a:cs typeface="+mn-cs"/>
                        </a:rPr>
                        <a:t>Ideale </a:t>
                      </a:r>
                      <a:r>
                        <a:rPr lang="en-US" sz="1800" kern="1200" dirty="0">
                          <a:solidFill>
                            <a:srgbClr val="414141"/>
                          </a:solidFill>
                          <a:latin typeface="+mn-lt"/>
                          <a:ea typeface="+mn-ea"/>
                          <a:cs typeface="+mn-cs"/>
                        </a:rPr>
                        <a:t>per sentieri, segnaletica e punti panoramici nei dintorni della vostra struttura ricettiva.</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1427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4">
                            <a:extLst>
                              <a:ext uri="{A12FA001-AC4F-418D-AE19-62706E023703}">
                                <ahyp:hlinkClr xmlns:ahyp="http://schemas.microsoft.com/office/drawing/2018/hyperlinkcolor" val="tx"/>
                              </a:ext>
                            </a:extLst>
                          </a:hlinkClick>
                        </a:rPr>
                        <a:t>NATA – Associazione turistica del Nord Atlantico</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Regione nordica occidentale – Islanda, Groenlandia e Isole Faroe</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Offre sovvenzioni per lo sviluppo e il marketing per collaborazioni nella regione nordica occidentale, fino a 100.000 DKK (≤50% dei costi) per prodotti turistici transfrontalieri, marketing o progetti di viaggio che coinvolgono almeno due paesi nordici occidentali e promuovono la sostenibilità o l'innovazione.  </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6" name="Freeform 5">
            <a:extLst>
              <a:ext uri="{FF2B5EF4-FFF2-40B4-BE49-F238E27FC236}">
                <a16:creationId xmlns:a16="http://schemas.microsoft.com/office/drawing/2014/main" id="{D36A1B3B-84A4-7D48-B0D8-E296DE97FEA7}"/>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66AE553C-04D0-C51B-E573-F371BD7D184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Organizzazioni</a:t>
            </a:r>
            <a:r>
              <a:rPr lang="en-US" b="1" dirty="0"/>
              <a:t> di sostegno con sovvenzioni e fondi</a:t>
            </a:r>
          </a:p>
        </p:txBody>
      </p:sp>
    </p:spTree>
    <p:extLst>
      <p:ext uri="{BB962C8B-B14F-4D97-AF65-F5344CB8AC3E}">
        <p14:creationId xmlns:p14="http://schemas.microsoft.com/office/powerpoint/2010/main" val="307738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1D12F7E-5F0F-C753-043C-695B63A22D5C}"/>
              </a:ext>
            </a:extLst>
          </p:cNvPr>
          <p:cNvSpPr>
            <a:spLocks noGrp="1"/>
          </p:cNvSpPr>
          <p:nvPr>
            <p:ph type="body" sz="quarter" idx="18"/>
          </p:nvPr>
        </p:nvSpPr>
        <p:spPr/>
        <p:txBody>
          <a:bodyPr/>
          <a:lstStyle/>
          <a:p>
            <a:r>
              <a:rPr lang="en-US" dirty="0"/>
              <a:t>Introduzione alla ricerca di mercato e alla pianificazione aziendale</a:t>
            </a:r>
          </a:p>
        </p:txBody>
      </p:sp>
      <p:sp>
        <p:nvSpPr>
          <p:cNvPr id="22" name="Text Placeholder 21">
            <a:extLst>
              <a:ext uri="{FF2B5EF4-FFF2-40B4-BE49-F238E27FC236}">
                <a16:creationId xmlns:a16="http://schemas.microsoft.com/office/drawing/2014/main" id="{DF1AB381-3DB4-9E27-AF66-31452C2D4F47}"/>
              </a:ext>
            </a:extLst>
          </p:cNvPr>
          <p:cNvSpPr>
            <a:spLocks noGrp="1"/>
          </p:cNvSpPr>
          <p:nvPr>
            <p:ph type="body" sz="quarter" idx="19"/>
          </p:nvPr>
        </p:nvSpPr>
        <p:spPr/>
        <p:txBody>
          <a:bodyPr/>
          <a:lstStyle/>
          <a:p>
            <a:r>
              <a:rPr lang="en-US" dirty="0"/>
              <a:t>01</a:t>
            </a:r>
          </a:p>
        </p:txBody>
      </p:sp>
      <p:sp>
        <p:nvSpPr>
          <p:cNvPr id="25" name="Text Placeholder 24">
            <a:extLst>
              <a:ext uri="{FF2B5EF4-FFF2-40B4-BE49-F238E27FC236}">
                <a16:creationId xmlns:a16="http://schemas.microsoft.com/office/drawing/2014/main" id="{DAAC4FB5-01C8-1729-7BCE-63D05D809E1D}"/>
              </a:ext>
            </a:extLst>
          </p:cNvPr>
          <p:cNvSpPr>
            <a:spLocks noGrp="1"/>
          </p:cNvSpPr>
          <p:nvPr>
            <p:ph type="body" sz="quarter" idx="20"/>
          </p:nvPr>
        </p:nvSpPr>
        <p:spPr/>
        <p:txBody>
          <a:bodyPr/>
          <a:lstStyle/>
          <a:p>
            <a:r>
              <a:rPr lang="en-US" dirty="0"/>
              <a:t>Pagina 0</a:t>
            </a:r>
          </a:p>
        </p:txBody>
      </p:sp>
      <p:sp>
        <p:nvSpPr>
          <p:cNvPr id="27" name="Text Placeholder 26">
            <a:extLst>
              <a:ext uri="{FF2B5EF4-FFF2-40B4-BE49-F238E27FC236}">
                <a16:creationId xmlns:a16="http://schemas.microsoft.com/office/drawing/2014/main" id="{BD33D437-1D1B-0970-863A-3F4E5678E15E}"/>
              </a:ext>
            </a:extLst>
          </p:cNvPr>
          <p:cNvSpPr>
            <a:spLocks noGrp="1"/>
          </p:cNvSpPr>
          <p:nvPr>
            <p:ph type="body" sz="quarter" idx="66"/>
          </p:nvPr>
        </p:nvSpPr>
        <p:spPr/>
        <p:txBody>
          <a:bodyPr/>
          <a:lstStyle/>
          <a:p>
            <a:r>
              <a:rPr lang="en-GB" dirty="0"/>
              <a:t>Crediti fotografici: Cave People, Islanda</a:t>
            </a:r>
          </a:p>
        </p:txBody>
      </p:sp>
      <p:sp>
        <p:nvSpPr>
          <p:cNvPr id="31" name="Text Placeholder 30">
            <a:extLst>
              <a:ext uri="{FF2B5EF4-FFF2-40B4-BE49-F238E27FC236}">
                <a16:creationId xmlns:a16="http://schemas.microsoft.com/office/drawing/2014/main" id="{38A6865B-4B41-2DD3-5422-12BF336B91E0}"/>
              </a:ext>
            </a:extLst>
          </p:cNvPr>
          <p:cNvSpPr>
            <a:spLocks noGrp="1"/>
          </p:cNvSpPr>
          <p:nvPr>
            <p:ph type="body" sz="quarter" idx="86"/>
          </p:nvPr>
        </p:nvSpPr>
        <p:spPr/>
        <p:txBody>
          <a:bodyPr/>
          <a:lstStyle/>
          <a:p>
            <a:r>
              <a:rPr lang="en-US" b="1" dirty="0"/>
              <a:t>Modulo 2 </a:t>
            </a:r>
          </a:p>
          <a:p>
            <a:endParaRPr lang="en-US" dirty="0"/>
          </a:p>
          <a:p>
            <a:r>
              <a:rPr lang="en-US" dirty="0"/>
              <a:t>Panoramica</a:t>
            </a:r>
          </a:p>
          <a:p>
            <a:endParaRPr lang="en-US" dirty="0"/>
          </a:p>
        </p:txBody>
      </p:sp>
      <p:sp>
        <p:nvSpPr>
          <p:cNvPr id="33" name="Text Placeholder 32">
            <a:extLst>
              <a:ext uri="{FF2B5EF4-FFF2-40B4-BE49-F238E27FC236}">
                <a16:creationId xmlns:a16="http://schemas.microsoft.com/office/drawing/2014/main" id="{FE8A3D68-819C-50D6-7085-42930AB91A65}"/>
              </a:ext>
            </a:extLst>
          </p:cNvPr>
          <p:cNvSpPr>
            <a:spLocks noGrp="1"/>
          </p:cNvSpPr>
          <p:nvPr>
            <p:ph type="body" sz="quarter" idx="87"/>
          </p:nvPr>
        </p:nvSpPr>
        <p:spPr/>
        <p:txBody>
          <a:bodyPr/>
          <a:lstStyle/>
          <a:p>
            <a:r>
              <a:rPr lang="en-US" dirty="0"/>
              <a:t>02</a:t>
            </a:r>
          </a:p>
        </p:txBody>
      </p:sp>
      <p:sp>
        <p:nvSpPr>
          <p:cNvPr id="35" name="Text Placeholder 34">
            <a:extLst>
              <a:ext uri="{FF2B5EF4-FFF2-40B4-BE49-F238E27FC236}">
                <a16:creationId xmlns:a16="http://schemas.microsoft.com/office/drawing/2014/main" id="{E4F6B0C1-8B1A-98D6-6493-56B6E365EF8F}"/>
              </a:ext>
            </a:extLst>
          </p:cNvPr>
          <p:cNvSpPr>
            <a:spLocks noGrp="1"/>
          </p:cNvSpPr>
          <p:nvPr>
            <p:ph type="body" sz="quarter" idx="88"/>
          </p:nvPr>
        </p:nvSpPr>
        <p:spPr/>
        <p:txBody>
          <a:bodyPr/>
          <a:lstStyle/>
          <a:p>
            <a:r>
              <a:rPr lang="en-US" dirty="0"/>
              <a:t>Pagina 5</a:t>
            </a:r>
          </a:p>
        </p:txBody>
      </p:sp>
      <p:sp>
        <p:nvSpPr>
          <p:cNvPr id="39" name="Text Placeholder 38">
            <a:extLst>
              <a:ext uri="{FF2B5EF4-FFF2-40B4-BE49-F238E27FC236}">
                <a16:creationId xmlns:a16="http://schemas.microsoft.com/office/drawing/2014/main" id="{FBFC37F9-12D0-F4D6-2836-22B62DC69118}"/>
              </a:ext>
            </a:extLst>
          </p:cNvPr>
          <p:cNvSpPr>
            <a:spLocks noGrp="1"/>
          </p:cNvSpPr>
          <p:nvPr>
            <p:ph type="body" sz="quarter" idx="90"/>
          </p:nvPr>
        </p:nvSpPr>
        <p:spPr/>
        <p:txBody>
          <a:bodyPr/>
          <a:lstStyle/>
          <a:p>
            <a:r>
              <a:rPr lang="en-US" dirty="0"/>
              <a:t>Obiettivo didattico per tutte e tre le sezioni di questo modulo</a:t>
            </a:r>
          </a:p>
          <a:p>
            <a:endParaRPr lang="en-US" dirty="0"/>
          </a:p>
        </p:txBody>
      </p:sp>
      <p:sp>
        <p:nvSpPr>
          <p:cNvPr id="41" name="Text Placeholder 40">
            <a:extLst>
              <a:ext uri="{FF2B5EF4-FFF2-40B4-BE49-F238E27FC236}">
                <a16:creationId xmlns:a16="http://schemas.microsoft.com/office/drawing/2014/main" id="{7CC3ABA0-7B53-5303-46A2-C54FCAAFE6D7}"/>
              </a:ext>
            </a:extLst>
          </p:cNvPr>
          <p:cNvSpPr>
            <a:spLocks noGrp="1"/>
          </p:cNvSpPr>
          <p:nvPr>
            <p:ph type="body" sz="quarter" idx="91"/>
          </p:nvPr>
        </p:nvSpPr>
        <p:spPr/>
        <p:txBody>
          <a:bodyPr/>
          <a:lstStyle/>
          <a:p>
            <a:r>
              <a:rPr lang="en-US" dirty="0"/>
              <a:t>03</a:t>
            </a:r>
          </a:p>
        </p:txBody>
      </p:sp>
      <p:sp>
        <p:nvSpPr>
          <p:cNvPr id="43" name="Text Placeholder 42">
            <a:extLst>
              <a:ext uri="{FF2B5EF4-FFF2-40B4-BE49-F238E27FC236}">
                <a16:creationId xmlns:a16="http://schemas.microsoft.com/office/drawing/2014/main" id="{DC0FD6CF-E890-CEC4-9940-AA2F663B8FDE}"/>
              </a:ext>
            </a:extLst>
          </p:cNvPr>
          <p:cNvSpPr>
            <a:spLocks noGrp="1"/>
          </p:cNvSpPr>
          <p:nvPr>
            <p:ph type="body" sz="quarter" idx="92"/>
          </p:nvPr>
        </p:nvSpPr>
        <p:spPr/>
        <p:txBody>
          <a:bodyPr/>
          <a:lstStyle/>
          <a:p>
            <a:r>
              <a:rPr lang="en-US" dirty="0"/>
              <a:t>Pagina 6</a:t>
            </a:r>
          </a:p>
        </p:txBody>
      </p:sp>
      <p:sp>
        <p:nvSpPr>
          <p:cNvPr id="45" name="Text Placeholder 44">
            <a:extLst>
              <a:ext uri="{FF2B5EF4-FFF2-40B4-BE49-F238E27FC236}">
                <a16:creationId xmlns:a16="http://schemas.microsoft.com/office/drawing/2014/main" id="{23A22EDC-1479-DCBF-238C-FC103F222B13}"/>
              </a:ext>
            </a:extLst>
          </p:cNvPr>
          <p:cNvSpPr>
            <a:spLocks noGrp="1"/>
          </p:cNvSpPr>
          <p:nvPr>
            <p:ph type="body" sz="quarter" idx="93"/>
          </p:nvPr>
        </p:nvSpPr>
        <p:spPr/>
        <p:txBody>
          <a:bodyPr/>
          <a:lstStyle/>
          <a:p>
            <a:r>
              <a:rPr lang="en-GB" dirty="0"/>
              <a:t>Crediti fotografici: </a:t>
            </a:r>
            <a:r>
              <a:rPr lang="en-GB" dirty="0" err="1"/>
              <a:t>Natur </a:t>
            </a:r>
            <a:r>
              <a:rPr lang="en-GB" dirty="0"/>
              <a:t>Air Suite, Italia</a:t>
            </a:r>
          </a:p>
        </p:txBody>
      </p:sp>
      <p:sp>
        <p:nvSpPr>
          <p:cNvPr id="47" name="Text Placeholder 46">
            <a:extLst>
              <a:ext uri="{FF2B5EF4-FFF2-40B4-BE49-F238E27FC236}">
                <a16:creationId xmlns:a16="http://schemas.microsoft.com/office/drawing/2014/main" id="{F1CAD430-D9E2-5C13-0DA1-5F9ECB584574}"/>
              </a:ext>
            </a:extLst>
          </p:cNvPr>
          <p:cNvSpPr>
            <a:spLocks noGrp="1"/>
          </p:cNvSpPr>
          <p:nvPr>
            <p:ph type="body" sz="quarter" idx="98"/>
          </p:nvPr>
        </p:nvSpPr>
        <p:spPr/>
        <p:txBody>
          <a:bodyPr/>
          <a:lstStyle/>
          <a:p>
            <a:r>
              <a:rPr lang="en-US" dirty="0"/>
              <a:t>Crediti fotografici: </a:t>
            </a:r>
          </a:p>
          <a:p>
            <a:r>
              <a:rPr lang="en-US" dirty="0"/>
              <a:t>A-Frame a </a:t>
            </a:r>
            <a:r>
              <a:rPr lang="en-US" dirty="0" err="1"/>
              <a:t>Soča</a:t>
            </a:r>
            <a:r>
              <a:rPr lang="en-US" dirty="0"/>
              <a:t>, Gorizia, Slovenia</a:t>
            </a:r>
          </a:p>
        </p:txBody>
      </p:sp>
      <p:sp>
        <p:nvSpPr>
          <p:cNvPr id="49" name="Text Placeholder 48">
            <a:extLst>
              <a:ext uri="{FF2B5EF4-FFF2-40B4-BE49-F238E27FC236}">
                <a16:creationId xmlns:a16="http://schemas.microsoft.com/office/drawing/2014/main" id="{E10E7A37-D600-026A-E03B-DDA2A9F92F0A}"/>
              </a:ext>
            </a:extLst>
          </p:cNvPr>
          <p:cNvSpPr>
            <a:spLocks noGrp="1"/>
          </p:cNvSpPr>
          <p:nvPr>
            <p:ph type="body" sz="quarter" idx="42"/>
          </p:nvPr>
        </p:nvSpPr>
        <p:spPr>
          <a:xfrm rot="16200000">
            <a:off x="8077471" y="3119181"/>
            <a:ext cx="6840061" cy="637571"/>
          </a:xfrm>
        </p:spPr>
        <p:txBody>
          <a:bodyPr/>
          <a:lstStyle/>
          <a:p>
            <a:pPr algn="r"/>
            <a:r>
              <a:rPr lang="en-US" dirty="0"/>
              <a:t>INDICE</a:t>
            </a:r>
          </a:p>
          <a:p>
            <a:endParaRPr lang="en-US" dirty="0"/>
          </a:p>
        </p:txBody>
      </p:sp>
      <p:pic>
        <p:nvPicPr>
          <p:cNvPr id="51" name="Picture Placeholder 18">
            <a:extLst>
              <a:ext uri="{FF2B5EF4-FFF2-40B4-BE49-F238E27FC236}">
                <a16:creationId xmlns:a16="http://schemas.microsoft.com/office/drawing/2014/main" id="{373ADDC9-59CF-AA87-7665-28358C444587}"/>
              </a:ext>
            </a:extLst>
          </p:cNvPr>
          <p:cNvPicPr>
            <a:picLocks noGrp="1" noChangeAspect="1"/>
          </p:cNvPicPr>
          <p:nvPr>
            <p:ph type="pic" sz="quarter" idx="67"/>
          </p:nvPr>
        </p:nvPicPr>
        <p:blipFill rotWithShape="1">
          <a:blip r:embed="rId2"/>
          <a:srcRect l="26788" r="26788"/>
          <a:stretch/>
        </p:blipFill>
        <p:spPr/>
      </p:pic>
      <p:pic>
        <p:nvPicPr>
          <p:cNvPr id="52" name="Picture Placeholder 20">
            <a:extLst>
              <a:ext uri="{FF2B5EF4-FFF2-40B4-BE49-F238E27FC236}">
                <a16:creationId xmlns:a16="http://schemas.microsoft.com/office/drawing/2014/main" id="{C00C1FCA-4EB4-727C-06C3-5DF4735E43D1}"/>
              </a:ext>
            </a:extLst>
          </p:cNvPr>
          <p:cNvPicPr>
            <a:picLocks noGrp="1" noChangeAspect="1"/>
          </p:cNvPicPr>
          <p:nvPr>
            <p:ph type="pic" sz="quarter" idx="85"/>
          </p:nvPr>
        </p:nvPicPr>
        <p:blipFill>
          <a:blip r:embed="rId3"/>
          <a:srcRect l="26885" r="26885"/>
          <a:stretch>
            <a:fillRect/>
          </a:stretch>
        </p:blipFill>
        <p:spPr/>
      </p:pic>
      <p:pic>
        <p:nvPicPr>
          <p:cNvPr id="53" name="Picture Placeholder 22">
            <a:extLst>
              <a:ext uri="{FF2B5EF4-FFF2-40B4-BE49-F238E27FC236}">
                <a16:creationId xmlns:a16="http://schemas.microsoft.com/office/drawing/2014/main" id="{048E5C4D-AF32-5D9A-2E08-6895FB971DA1}"/>
              </a:ext>
            </a:extLst>
          </p:cNvPr>
          <p:cNvPicPr>
            <a:picLocks noGrp="1" noChangeAspect="1"/>
          </p:cNvPicPr>
          <p:nvPr>
            <p:ph type="pic" sz="quarter" idx="89"/>
          </p:nvPr>
        </p:nvPicPr>
        <p:blipFill rotWithShape="1">
          <a:blip r:embed="rId4"/>
          <a:srcRect l="15182" r="15182"/>
          <a:stretch/>
        </p:blipFill>
        <p:spPr/>
      </p:pic>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79F9-D6A0-C9FE-0CFB-B60F61B73841}"/>
            </a:ext>
          </a:extLst>
        </p:cNvPr>
        <p:cNvGrpSpPr/>
        <p:nvPr/>
      </p:nvGrpSpPr>
      <p:grpSpPr>
        <a:xfrm>
          <a:off x="0" y="0"/>
          <a:ext cx="0" cy="0"/>
          <a:chOff x="0" y="0"/>
          <a:chExt cx="0" cy="0"/>
        </a:xfrm>
      </p:grpSpPr>
      <p:pic>
        <p:nvPicPr>
          <p:cNvPr id="12" name="Staðgengill myndar 11" descr="Mynd sem inniheldur tr�, h�sg�gn, planta, bor�&#10;&#10;Efni búið til af gervigreind getur verið með villum.">
            <a:extLst>
              <a:ext uri="{FF2B5EF4-FFF2-40B4-BE49-F238E27FC236}">
                <a16:creationId xmlns:a16="http://schemas.microsoft.com/office/drawing/2014/main" id="{9A20D061-350C-C193-3CEB-BE1982CAA659}"/>
              </a:ext>
            </a:extLst>
          </p:cNvPr>
          <p:cNvPicPr>
            <a:picLocks noGrp="1" noChangeAspect="1"/>
          </p:cNvPicPr>
          <p:nvPr>
            <p:ph type="pic" sz="quarter" idx="19"/>
          </p:nvPr>
        </p:nvPicPr>
        <p:blipFill>
          <a:blip r:embed="rId2"/>
          <a:srcRect l="9475" r="9475"/>
          <a:stretch>
            <a:fillRect/>
          </a:stretch>
        </p:blipFill>
        <p:spPr/>
      </p:pic>
      <p:sp>
        <p:nvSpPr>
          <p:cNvPr id="2" name="Text Placeholder 1">
            <a:extLst>
              <a:ext uri="{FF2B5EF4-FFF2-40B4-BE49-F238E27FC236}">
                <a16:creationId xmlns:a16="http://schemas.microsoft.com/office/drawing/2014/main" id="{F11657AD-BDA4-0CCB-2518-4506C041FCDF}"/>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Definizione del concetto e della proposta di valore</a:t>
            </a:r>
          </a:p>
          <a:p>
            <a:pPr>
              <a:lnSpc>
                <a:spcPts val="3900"/>
              </a:lnSpc>
            </a:pPr>
            <a:endParaRPr lang="en-GB" sz="4000" dirty="0"/>
          </a:p>
        </p:txBody>
      </p:sp>
      <p:sp>
        <p:nvSpPr>
          <p:cNvPr id="3" name="Text Placeholder 2">
            <a:extLst>
              <a:ext uri="{FF2B5EF4-FFF2-40B4-BE49-F238E27FC236}">
                <a16:creationId xmlns:a16="http://schemas.microsoft.com/office/drawing/2014/main" id="{55B40886-D96A-C863-A71E-E1F45022ED0F}"/>
              </a:ext>
            </a:extLst>
          </p:cNvPr>
          <p:cNvSpPr>
            <a:spLocks noGrp="1"/>
          </p:cNvSpPr>
          <p:nvPr>
            <p:ph type="body" sz="quarter" idx="17"/>
          </p:nvPr>
        </p:nvSpPr>
        <p:spPr>
          <a:xfrm>
            <a:off x="733931" y="1095586"/>
            <a:ext cx="5362069" cy="582221"/>
          </a:xfrm>
        </p:spPr>
        <p:txBody>
          <a:bodyPr/>
          <a:lstStyle/>
          <a:p>
            <a:r>
              <a:rPr lang="en-IE" sz="6600" b="1" dirty="0"/>
              <a:t>Sezione 2</a:t>
            </a:r>
            <a:endParaRPr lang="en-GB" sz="6600" b="1" dirty="0"/>
          </a:p>
        </p:txBody>
      </p:sp>
      <p:sp>
        <p:nvSpPr>
          <p:cNvPr id="8" name="Text Placeholder 7">
            <a:extLst>
              <a:ext uri="{FF2B5EF4-FFF2-40B4-BE49-F238E27FC236}">
                <a16:creationId xmlns:a16="http://schemas.microsoft.com/office/drawing/2014/main" id="{6F51BB27-2F6E-E4E9-1A3E-68139E4F6A2E}"/>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Crediti fotografici: The Bubble Hotel, Islanda</a:t>
            </a:r>
          </a:p>
        </p:txBody>
      </p:sp>
      <p:sp>
        <p:nvSpPr>
          <p:cNvPr id="4" name="Freeform 3">
            <a:extLst>
              <a:ext uri="{FF2B5EF4-FFF2-40B4-BE49-F238E27FC236}">
                <a16:creationId xmlns:a16="http://schemas.microsoft.com/office/drawing/2014/main" id="{2D06F441-48D3-99DF-A34D-94160B5E0C37}"/>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AAFD8447-033D-5594-258D-385193D909D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30</a:t>
            </a:fld>
            <a:endParaRPr lang="fr-CA" sz="1200" dirty="0"/>
          </a:p>
        </p:txBody>
      </p:sp>
      <p:pic>
        <p:nvPicPr>
          <p:cNvPr id="9" name="Picture 8">
            <a:extLst>
              <a:ext uri="{FF2B5EF4-FFF2-40B4-BE49-F238E27FC236}">
                <a16:creationId xmlns:a16="http://schemas.microsoft.com/office/drawing/2014/main" id="{55C51D5B-2FC0-586A-D871-3C5BA96F227C}"/>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093408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4796590" y="1618150"/>
            <a:ext cx="6724241" cy="870198"/>
          </a:xfrm>
        </p:spPr>
        <p:txBody>
          <a:bodyPr/>
          <a:lstStyle/>
          <a:p>
            <a:pPr>
              <a:lnSpc>
                <a:spcPts val="3240"/>
              </a:lnSpc>
            </a:pPr>
            <a:r>
              <a:rPr lang="en-GB" sz="3200" dirty="0"/>
              <a:t>Definizione del concetto </a:t>
            </a:r>
          </a:p>
          <a:p>
            <a:pPr>
              <a:lnSpc>
                <a:spcPts val="3240"/>
              </a:lnSpc>
            </a:pPr>
            <a:r>
              <a:rPr lang="en-GB" sz="3200" dirty="0"/>
              <a:t>e la proposta di valore</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2</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7C546FA8-2B1D-60E1-598F-EACBF6ED1044}"/>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Panoramica:</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In questa sezione imparerai come utilizzare il metodo Pitch Deck per sviluppare e comunicare il tuo concetto di attività ricettiva unica e basata sull'esperienza. Il metodo suddivide la tua idea in dieci elementi semplici ma potenti, aiutandoti a definire cosa rende speciale la tua offerta, a chi è rivolta e come si inserisce nei tuoi obiettivi personali e nel contesto locale. Questo strumento ti darà fiducia nella tua idea, favorirà la collaborazione con gli altri membri della tua comunità e ti aiuterà a realizzare un'attività chiara, finanziabile e significativa.</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535644"/>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Sviluppa un concetto chiaro e una proposta di valore utilizzando il metodo Pitch Deck per dare forma alla tua idea di attività turistica. </a:t>
            </a:r>
          </a:p>
          <a:p>
            <a:pPr>
              <a:lnSpc>
                <a:spcPts val="2360"/>
              </a:lnSpc>
            </a:pPr>
            <a:endParaRPr lang="en-IE" dirty="0"/>
          </a:p>
        </p:txBody>
      </p:sp>
    </p:spTree>
    <p:extLst>
      <p:ext uri="{BB962C8B-B14F-4D97-AF65-F5344CB8AC3E}">
        <p14:creationId xmlns:p14="http://schemas.microsoft.com/office/powerpoint/2010/main" val="1164802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7878-E3D1-F41B-3AB4-1B063518C28B}"/>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8323027E-EFEA-BF0E-0F49-F7520F53603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6ACC7EAD-758D-8B30-0761-617AD943F0F1}"/>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Sezione 2:</a:t>
            </a:r>
            <a:r>
              <a:rPr lang="en-US" dirty="0"/>
              <a:t> 4 aree di apprendimento chiave</a:t>
            </a:r>
          </a:p>
        </p:txBody>
      </p:sp>
      <p:sp>
        <p:nvSpPr>
          <p:cNvPr id="13" name="Slide Number Placeholder 5">
            <a:extLst>
              <a:ext uri="{FF2B5EF4-FFF2-40B4-BE49-F238E27FC236}">
                <a16:creationId xmlns:a16="http://schemas.microsoft.com/office/drawing/2014/main" id="{258AEA38-11B6-3D85-E5F9-3AB98426F0E3}"/>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32</a:t>
            </a:fld>
            <a:endParaRPr lang="fr-CA" sz="1200" dirty="0"/>
          </a:p>
        </p:txBody>
      </p:sp>
      <p:pic>
        <p:nvPicPr>
          <p:cNvPr id="12" name="Picture 11">
            <a:extLst>
              <a:ext uri="{FF2B5EF4-FFF2-40B4-BE49-F238E27FC236}">
                <a16:creationId xmlns:a16="http://schemas.microsoft.com/office/drawing/2014/main" id="{DAAB3BC9-3BA2-66D6-E0A8-8DFB4D669C3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4DF59B6F-076C-FC2C-D474-E7C117CEB671}"/>
              </a:ext>
            </a:extLst>
          </p:cNvPr>
          <p:cNvSpPr txBox="1">
            <a:spLocks/>
          </p:cNvSpPr>
          <p:nvPr/>
        </p:nvSpPr>
        <p:spPr>
          <a:xfrm>
            <a:off x="1783120" y="1993356"/>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Introduzione al Pitch Deck: </a:t>
            </a:r>
          </a:p>
          <a:p>
            <a:pPr>
              <a:lnSpc>
                <a:spcPts val="2480"/>
              </a:lnSpc>
            </a:pPr>
            <a:endParaRPr lang="en-GB" sz="2400" b="1" dirty="0"/>
          </a:p>
          <a:p>
            <a:pPr>
              <a:lnSpc>
                <a:spcPts val="2380"/>
              </a:lnSpc>
            </a:pPr>
            <a:r>
              <a:rPr lang="en-IE" sz="2200" dirty="0"/>
              <a:t>Scopri il Pitch Deck come metodo. Comprendi perché viene utilizzato dagli imprenditori e come aiuta a definire e comunicare chiaramente le idee di business.</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01EFF8DE-E794-DA3B-FE46-9AB4B22DCEB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6" name="Freeform 15">
            <a:extLst>
              <a:ext uri="{FF2B5EF4-FFF2-40B4-BE49-F238E27FC236}">
                <a16:creationId xmlns:a16="http://schemas.microsoft.com/office/drawing/2014/main" id="{17FA5E30-BE03-7C98-906F-371B7F10DFB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8E76E7A3-58C4-81E7-0E83-7F4816C50425}"/>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Cosa rende un concetto valido? </a:t>
            </a:r>
          </a:p>
          <a:p>
            <a:pPr>
              <a:lnSpc>
                <a:spcPts val="2480"/>
              </a:lnSpc>
            </a:pPr>
            <a:endParaRPr lang="en-GB" sz="2400" b="1" dirty="0"/>
          </a:p>
          <a:p>
            <a:pPr>
              <a:lnSpc>
                <a:spcPts val="2380"/>
              </a:lnSpc>
            </a:pPr>
            <a:r>
              <a:rPr lang="en-IE" sz="2200" dirty="0"/>
              <a:t>Impara a elaborare la tua proposta di valore e a definire cosa rende la tua struttura ricettiva basata sull'esperienza, unica e desiderabile per il tuo ospite target.</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C16D3D23-4230-518C-A6C8-AE2F52D1E75A}"/>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9" name="Freeform 18">
            <a:extLst>
              <a:ext uri="{FF2B5EF4-FFF2-40B4-BE49-F238E27FC236}">
                <a16:creationId xmlns:a16="http://schemas.microsoft.com/office/drawing/2014/main" id="{061D728B-B1D0-C6BD-1725-066766CF9500}"/>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972263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5AC2A-CFC4-7345-4415-F26D318E8BD7}"/>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0DE4633-D2BC-6B21-813F-557BF5D731B3}"/>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992F138B-C3A5-1EB0-25A0-768B96C241FA}"/>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Sezione 2:</a:t>
            </a:r>
            <a:r>
              <a:rPr lang="en-US" dirty="0"/>
              <a:t> 4 aree di apprendimento chiave</a:t>
            </a:r>
          </a:p>
        </p:txBody>
      </p:sp>
      <p:sp>
        <p:nvSpPr>
          <p:cNvPr id="13" name="Slide Number Placeholder 5">
            <a:extLst>
              <a:ext uri="{FF2B5EF4-FFF2-40B4-BE49-F238E27FC236}">
                <a16:creationId xmlns:a16="http://schemas.microsoft.com/office/drawing/2014/main" id="{28C7C18D-F47A-2D18-736B-EA1C159D99C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33</a:t>
            </a:fld>
            <a:endParaRPr lang="fr-CA" sz="1200" dirty="0"/>
          </a:p>
        </p:txBody>
      </p:sp>
      <p:pic>
        <p:nvPicPr>
          <p:cNvPr id="12" name="Picture 11">
            <a:extLst>
              <a:ext uri="{FF2B5EF4-FFF2-40B4-BE49-F238E27FC236}">
                <a16:creationId xmlns:a16="http://schemas.microsoft.com/office/drawing/2014/main" id="{CFDC2C2B-B302-A570-63D6-E07360906056}"/>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E9D3B5BF-C727-5D23-8112-03DBFB944A68}"/>
              </a:ext>
            </a:extLst>
          </p:cNvPr>
          <p:cNvSpPr txBox="1">
            <a:spLocks/>
          </p:cNvSpPr>
          <p:nvPr/>
        </p:nvSpPr>
        <p:spPr>
          <a:xfrm>
            <a:off x="1783120" y="1993356"/>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Testare e convalidare la tua idea </a:t>
            </a:r>
          </a:p>
          <a:p>
            <a:pPr>
              <a:lnSpc>
                <a:spcPts val="2480"/>
              </a:lnSpc>
            </a:pPr>
            <a:endParaRPr lang="en-GB" sz="2400" b="1" dirty="0"/>
          </a:p>
          <a:p>
            <a:pPr>
              <a:lnSpc>
                <a:spcPts val="2380"/>
              </a:lnSpc>
            </a:pPr>
            <a:r>
              <a:rPr lang="en-IE" sz="2200" dirty="0"/>
              <a:t>Esplora i modi per raccogliere feedback iniziali, testare le tue ipotesi e mostrare una "trazione" iniziale per rafforzare la fiducia nel tuo concetto.</a:t>
            </a:r>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835FB4F2-3984-40C6-56F2-71FD9F4A02C5}"/>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29A848FC-DB7A-A446-8D3E-9AA0EBB5671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C3540104-EFE9-ECA1-65E6-A8A74919E538}"/>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Rendere l'idea reale e rilevante </a:t>
            </a:r>
          </a:p>
          <a:p>
            <a:pPr>
              <a:lnSpc>
                <a:spcPts val="2480"/>
              </a:lnSpc>
            </a:pPr>
            <a:endParaRPr lang="en-GB" sz="2400" b="1" dirty="0"/>
          </a:p>
          <a:p>
            <a:pPr>
              <a:lnSpc>
                <a:spcPts val="2380"/>
              </a:lnSpc>
            </a:pPr>
            <a:r>
              <a:rPr lang="en-IE" sz="2200" dirty="0"/>
              <a:t>Allinea la tua idea ai tuoi obiettivi personali, alle esigenze della tua comunità e ai potenziali partner. Comprendi il tuo ruolo e il tuo ecosistema di supporto.</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3D0D558C-0735-ABE7-A270-6C8F3DCA67E8}"/>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9" name="Freeform 18">
            <a:extLst>
              <a:ext uri="{FF2B5EF4-FFF2-40B4-BE49-F238E27FC236}">
                <a16:creationId xmlns:a16="http://schemas.microsoft.com/office/drawing/2014/main" id="{6C38D717-31D8-ADA2-4C2A-50426CA7BECF}"/>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3646135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697F-D908-0160-CFB0-0BA773CE682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5C3C794-DCB0-D197-DD27-391FD3158F4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2D883EDA-BD64-E646-40EA-1B5418EA2803}"/>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AF65B2F-46AB-6D16-3474-6AFD28596E31}"/>
              </a:ext>
            </a:extLst>
          </p:cNvPr>
          <p:cNvSpPr>
            <a:spLocks noGrp="1"/>
          </p:cNvSpPr>
          <p:nvPr>
            <p:ph type="body" sz="quarter" idx="16"/>
          </p:nvPr>
        </p:nvSpPr>
        <p:spPr>
          <a:xfrm>
            <a:off x="4061011" y="523689"/>
            <a:ext cx="7140389" cy="803654"/>
          </a:xfrm>
          <a:prstGeom prst="rect">
            <a:avLst/>
          </a:prstGeom>
        </p:spPr>
        <p:txBody>
          <a:bodyPr/>
          <a:lstStyle/>
          <a:p>
            <a:pPr>
              <a:lnSpc>
                <a:spcPts val="2960"/>
              </a:lnSpc>
            </a:pPr>
            <a:r>
              <a:rPr lang="en-GB" sz="2800" dirty="0"/>
              <a:t>Introduzione alla metodologia del pitch deck</a:t>
            </a:r>
          </a:p>
          <a:p>
            <a:pPr>
              <a:lnSpc>
                <a:spcPts val="2960"/>
              </a:lnSpc>
            </a:pPr>
            <a:r>
              <a:rPr lang="en-GB" sz="2800" dirty="0"/>
              <a:t>-Uno strumento per comprendere e comunicare il proprio concetto</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1FA3C749-C54B-67A7-5017-29C0CC0808B2}"/>
              </a:ext>
            </a:extLst>
          </p:cNvPr>
          <p:cNvSpPr>
            <a:spLocks noGrp="1"/>
          </p:cNvSpPr>
          <p:nvPr>
            <p:ph type="body" sz="quarter" idx="21"/>
          </p:nvPr>
        </p:nvSpPr>
        <p:spPr>
          <a:xfrm>
            <a:off x="4061011" y="2005179"/>
            <a:ext cx="762045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Perché le PMI turistiche dovrebbero utilizzare il Pitch Deck?</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Il Pitch Deck è uno strumento collaudato utilizzato da start-up, incubatori di imprese come l'islandese </a:t>
            </a:r>
            <a:r>
              <a:rPr lang="en-GB" b="0" i="0" dirty="0" err="1">
                <a:effectLst/>
                <a:latin typeface="Calibri"/>
                <a:ea typeface="Calibri"/>
                <a:cs typeface="Calibri"/>
              </a:rPr>
              <a:t>Gulleggið </a:t>
            </a:r>
            <a:r>
              <a:rPr lang="en-GB" b="0" i="0" dirty="0">
                <a:effectLst/>
                <a:latin typeface="Calibri"/>
                <a:ea typeface="Calibri"/>
                <a:cs typeface="Calibri"/>
              </a:rPr>
              <a:t>("l'uovo d'oro") e aziende turistiche orientate all'innovazione per dare forma e affinare la loro idea di business. Suddivide il tuo concetto in 10 elementi chiave, rendendolo più facile da comprendere, sviluppare e presentare agli altri.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Utilizzando questo metodo, otterrete maggiore chiarezza sui vostri obiettivi, sui vostri ospiti e su ciò che rende unica la vostra offerta. Il Pitch Deck è anche un potente strumento di comunicazione, utile quando si cercano finanziamenti, collaborazioni con la comunità o anche solo per spiegare la vostra idea al vostro partner o architetto.</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D499D545-147C-C13F-AC40-221D2AD0E5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1618451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97A9-F729-1520-67DE-7F2190030717}"/>
            </a:ext>
          </a:extLst>
        </p:cNvPr>
        <p:cNvGrpSpPr/>
        <p:nvPr/>
      </p:nvGrpSpPr>
      <p:grpSpPr>
        <a:xfrm>
          <a:off x="0" y="0"/>
          <a:ext cx="0" cy="0"/>
          <a:chOff x="0" y="0"/>
          <a:chExt cx="0" cy="0"/>
        </a:xfrm>
      </p:grpSpPr>
      <p:pic>
        <p:nvPicPr>
          <p:cNvPr id="26" name="Picture Placeholder 25" descr="A bed in a room&#10;&#10;AI-generated content may be incorrect.">
            <a:extLst>
              <a:ext uri="{FF2B5EF4-FFF2-40B4-BE49-F238E27FC236}">
                <a16:creationId xmlns:a16="http://schemas.microsoft.com/office/drawing/2014/main" id="{08D29165-A454-8EB8-0B3B-CF2B1F1CA7F6}"/>
              </a:ext>
            </a:extLst>
          </p:cNvPr>
          <p:cNvPicPr>
            <a:picLocks noGrp="1" noChangeAspect="1"/>
          </p:cNvPicPr>
          <p:nvPr>
            <p:ph type="pic" sz="quarter" idx="34"/>
          </p:nvPr>
        </p:nvPicPr>
        <p:blipFill>
          <a:blip r:embed="rId2"/>
          <a:srcRect l="484" t="20264" r="-484" b="13016"/>
          <a:stretch/>
        </p:blipFill>
        <p:spPr>
          <a:xfrm>
            <a:off x="-4485" y="435943"/>
            <a:ext cx="5974236" cy="3624947"/>
          </a:xfrm>
        </p:spPr>
      </p:pic>
      <p:sp>
        <p:nvSpPr>
          <p:cNvPr id="5" name="Text Placeholder 4">
            <a:extLst>
              <a:ext uri="{FF2B5EF4-FFF2-40B4-BE49-F238E27FC236}">
                <a16:creationId xmlns:a16="http://schemas.microsoft.com/office/drawing/2014/main" id="{64019D97-964A-5A17-EA38-43D383E53AEE}"/>
              </a:ext>
            </a:extLst>
          </p:cNvPr>
          <p:cNvSpPr>
            <a:spLocks noGrp="1"/>
          </p:cNvSpPr>
          <p:nvPr>
            <p:ph type="body" sz="quarter" idx="21"/>
          </p:nvPr>
        </p:nvSpPr>
        <p:spPr>
          <a:xfrm>
            <a:off x="6096000" y="585780"/>
            <a:ext cx="5729117" cy="4050389"/>
          </a:xfrm>
        </p:spPr>
        <p:txBody>
          <a:bodyPr/>
          <a:lstStyle/>
          <a:p>
            <a:pPr>
              <a:lnSpc>
                <a:spcPts val="2340"/>
              </a:lnSpc>
            </a:pPr>
            <a:r>
              <a:rPr lang="en-US" sz="2200" b="1" dirty="0">
                <a:solidFill>
                  <a:srgbClr val="EC7C69"/>
                </a:solidFill>
              </a:rPr>
              <a:t>Come Airbnb ha raccontato la propria storia: </a:t>
            </a:r>
          </a:p>
          <a:p>
            <a:pPr>
              <a:lnSpc>
                <a:spcPts val="2340"/>
              </a:lnSpc>
            </a:pPr>
            <a:r>
              <a:rPr lang="en-US" sz="2200" dirty="0">
                <a:solidFill>
                  <a:srgbClr val="414141"/>
                </a:solidFill>
              </a:rPr>
              <a:t>Nel 2008, Airbnb ha lanciato la propria idea con una semplice presentazione. Il messaggio principale era: </a:t>
            </a:r>
            <a:r>
              <a:rPr lang="en-US" sz="2200" i="1" dirty="0">
                <a:solidFill>
                  <a:srgbClr val="414141"/>
                </a:solidFill>
              </a:rPr>
              <a:t>"Prenota camere presso gli abitanti del posto, invece che in hotel". </a:t>
            </a:r>
            <a:r>
              <a:rPr lang="en-US" sz="2200" dirty="0">
                <a:solidFill>
                  <a:srgbClr val="414141"/>
                </a:solidFill>
              </a:rPr>
              <a:t>Questa breve frase spiegava il problema, la soluzione e l'esperienza unica. </a:t>
            </a:r>
          </a:p>
          <a:p>
            <a:pPr>
              <a:lnSpc>
                <a:spcPts val="2340"/>
              </a:lnSpc>
            </a:pPr>
            <a:endParaRPr lang="en-US" sz="2200" dirty="0">
              <a:solidFill>
                <a:srgbClr val="414141"/>
              </a:solidFill>
            </a:endParaRPr>
          </a:p>
          <a:p>
            <a:pPr>
              <a:lnSpc>
                <a:spcPts val="2340"/>
              </a:lnSpc>
            </a:pPr>
            <a:r>
              <a:rPr lang="en-US" b="1" dirty="0">
                <a:solidFill>
                  <a:srgbClr val="EC7C69"/>
                </a:solidFill>
              </a:rPr>
              <a:t>Un esempio di startup che utilizza 10 slide:</a:t>
            </a:r>
            <a:endParaRPr lang="en-US" sz="2200" dirty="0">
              <a:solidFill>
                <a:srgbClr val="414141"/>
              </a:solidFill>
            </a:endParaRPr>
          </a:p>
          <a:p>
            <a:pPr>
              <a:lnSpc>
                <a:spcPts val="2340"/>
              </a:lnSpc>
            </a:pPr>
            <a:r>
              <a:rPr lang="en-US" sz="2200" dirty="0">
                <a:solidFill>
                  <a:srgbClr val="414141"/>
                </a:solidFill>
              </a:rPr>
              <a:t>La presentazione includeva slide sul mercato, sul prodotto, sui primi risultati e sul team. Era facile da capire e facile da sostenere.</a:t>
            </a:r>
          </a:p>
          <a:p>
            <a:pPr>
              <a:lnSpc>
                <a:spcPts val="2340"/>
              </a:lnSpc>
            </a:pPr>
            <a:r>
              <a:rPr lang="en-US" sz="2200" dirty="0">
                <a:solidFill>
                  <a:srgbClr val="414141"/>
                </a:solidFill>
              </a:rPr>
              <a:t> "</a:t>
            </a:r>
            <a:r>
              <a:rPr lang="en-US" sz="2200" i="1" dirty="0">
                <a:solidFill>
                  <a:srgbClr val="414141"/>
                </a:solidFill>
              </a:rPr>
              <a:t>Man mano che costruisci la tua presentazione, acquisirai maggiore fiducia nel tuo prodotto".</a:t>
            </a:r>
          </a:p>
        </p:txBody>
      </p:sp>
      <p:sp>
        <p:nvSpPr>
          <p:cNvPr id="6" name="Text Placeholder 5">
            <a:extLst>
              <a:ext uri="{FF2B5EF4-FFF2-40B4-BE49-F238E27FC236}">
                <a16:creationId xmlns:a16="http://schemas.microsoft.com/office/drawing/2014/main" id="{5B46B131-99C9-A245-1F6E-CB4DC34FE1BA}"/>
              </a:ext>
            </a:extLst>
          </p:cNvPr>
          <p:cNvSpPr>
            <a:spLocks noGrp="1"/>
          </p:cNvSpPr>
          <p:nvPr>
            <p:ph type="body" sz="quarter" idx="66"/>
          </p:nvPr>
        </p:nvSpPr>
        <p:spPr>
          <a:xfrm>
            <a:off x="0" y="295382"/>
            <a:ext cx="2953721" cy="452458"/>
          </a:xfrm>
          <a:solidFill>
            <a:srgbClr val="459597"/>
          </a:solidFill>
        </p:spPr>
        <p:txBody>
          <a:bodyPr/>
          <a:lstStyle/>
          <a:p>
            <a:pPr algn="ctr"/>
            <a:r>
              <a:rPr lang="en-GB" sz="1200" dirty="0"/>
              <a:t>Crediti fotografici: </a:t>
            </a:r>
            <a:r>
              <a:rPr lang="en-GB" sz="1200" dirty="0" err="1"/>
              <a:t>vip.graphics</a:t>
            </a:r>
            <a:endParaRPr lang="en-GB" sz="1200" dirty="0"/>
          </a:p>
        </p:txBody>
      </p:sp>
      <p:sp>
        <p:nvSpPr>
          <p:cNvPr id="3" name="Text Placeholder 2">
            <a:extLst>
              <a:ext uri="{FF2B5EF4-FFF2-40B4-BE49-F238E27FC236}">
                <a16:creationId xmlns:a16="http://schemas.microsoft.com/office/drawing/2014/main" id="{C7F23615-FFFD-C98B-06EE-F0FFED1F5542}"/>
              </a:ext>
            </a:extLst>
          </p:cNvPr>
          <p:cNvSpPr>
            <a:spLocks noGrp="1"/>
          </p:cNvSpPr>
          <p:nvPr>
            <p:ph type="body" sz="quarter" idx="18"/>
          </p:nvPr>
        </p:nvSpPr>
        <p:spPr>
          <a:prstGeom prst="rect">
            <a:avLst/>
          </a:prstGeom>
        </p:spPr>
        <p:txBody>
          <a:bodyPr/>
          <a:lstStyle/>
          <a:p>
            <a:r>
              <a:rPr lang="en-US" dirty="0"/>
              <a:t>La prima presentazione di Airbnb</a:t>
            </a:r>
          </a:p>
        </p:txBody>
      </p:sp>
      <p:sp>
        <p:nvSpPr>
          <p:cNvPr id="4" name="Text Placeholder 3">
            <a:extLst>
              <a:ext uri="{FF2B5EF4-FFF2-40B4-BE49-F238E27FC236}">
                <a16:creationId xmlns:a16="http://schemas.microsoft.com/office/drawing/2014/main" id="{ADBED659-A8CF-E4A8-E888-88BDA560E1B6}"/>
              </a:ext>
            </a:extLst>
          </p:cNvPr>
          <p:cNvSpPr>
            <a:spLocks noGrp="1"/>
          </p:cNvSpPr>
          <p:nvPr>
            <p:ph type="body" sz="quarter" idx="19"/>
          </p:nvPr>
        </p:nvSpPr>
        <p:spPr>
          <a:prstGeom prst="rect">
            <a:avLst/>
          </a:prstGeom>
        </p:spPr>
        <p:txBody>
          <a:bodyPr/>
          <a:lstStyle/>
          <a:p>
            <a:r>
              <a:rPr lang="en-GB" dirty="0"/>
              <a:t>Caso di studio</a:t>
            </a:r>
          </a:p>
        </p:txBody>
      </p:sp>
      <p:sp>
        <p:nvSpPr>
          <p:cNvPr id="10" name="TextBox 9">
            <a:extLst>
              <a:ext uri="{FF2B5EF4-FFF2-40B4-BE49-F238E27FC236}">
                <a16:creationId xmlns:a16="http://schemas.microsoft.com/office/drawing/2014/main" id="{9B9D32D7-16CB-0822-4D5D-E461C25627B6}"/>
              </a:ext>
            </a:extLst>
          </p:cNvPr>
          <p:cNvSpPr txBox="1"/>
          <p:nvPr/>
        </p:nvSpPr>
        <p:spPr>
          <a:xfrm>
            <a:off x="6096000" y="4746043"/>
            <a:ext cx="5486513" cy="1631216"/>
          </a:xfrm>
          <a:prstGeom prst="rect">
            <a:avLst/>
          </a:prstGeom>
          <a:noFill/>
        </p:spPr>
        <p:txBody>
          <a:bodyPr wrap="square" rtlCol="0">
            <a:spAutoFit/>
          </a:bodyPr>
          <a:lstStyle/>
          <a:p>
            <a:pPr>
              <a:lnSpc>
                <a:spcPts val="1960"/>
              </a:lnSpc>
            </a:pPr>
            <a:r>
              <a:rPr lang="en-US" b="1" dirty="0">
                <a:solidFill>
                  <a:srgbClr val="414141"/>
                </a:solidFill>
              </a:rPr>
              <a:t>Esplora la presentazione originale:</a:t>
            </a:r>
            <a:r>
              <a:rPr lang="en-US" dirty="0">
                <a:solidFill>
                  <a:srgbClr val="459597"/>
                </a:solidFill>
                <a:hlinkClick r:id="rId3">
                  <a:extLst>
                    <a:ext uri="{A12FA001-AC4F-418D-AE19-62706E023703}">
                      <ahyp:hlinkClr xmlns:ahyp="http://schemas.microsoft.com/office/drawing/2018/hyperlinkcolor" val="tx"/>
                    </a:ext>
                  </a:extLst>
                </a:hlinkClick>
              </a:rPr>
              <a:t> https://www.slideshare.net/RyanGum/airbnb-pitch-deck</a:t>
            </a:r>
            <a:endParaRPr lang="en-US" dirty="0">
              <a:solidFill>
                <a:srgbClr val="459597"/>
              </a:solidFill>
            </a:endParaRPr>
          </a:p>
          <a:p>
            <a:pPr>
              <a:lnSpc>
                <a:spcPts val="1960"/>
              </a:lnSpc>
            </a:pPr>
            <a:endParaRPr lang="en-US" b="1" dirty="0">
              <a:solidFill>
                <a:srgbClr val="414141"/>
              </a:solidFill>
            </a:endParaRPr>
          </a:p>
          <a:p>
            <a:pPr>
              <a:lnSpc>
                <a:spcPts val="1960"/>
              </a:lnSpc>
            </a:pPr>
            <a:r>
              <a:rPr lang="en-US" b="1" dirty="0">
                <a:solidFill>
                  <a:srgbClr val="414141"/>
                </a:solidFill>
              </a:rPr>
              <a:t>Ulteriori spiegazioni sulle diapositive</a:t>
            </a:r>
            <a:r>
              <a:rPr lang="en-IE" b="1" dirty="0">
                <a:solidFill>
                  <a:srgbClr val="414141"/>
                </a:solidFill>
              </a:rPr>
              <a:t>:</a:t>
            </a:r>
          </a:p>
          <a:p>
            <a:pPr>
              <a:lnSpc>
                <a:spcPts val="1960"/>
              </a:lnSpc>
            </a:pPr>
            <a:r>
              <a:rPr lang="en-US" dirty="0">
                <a:solidFill>
                  <a:srgbClr val="459597"/>
                </a:solidFill>
                <a:hlinkClick r:id="rId4">
                  <a:extLst>
                    <a:ext uri="{A12FA001-AC4F-418D-AE19-62706E023703}">
                      <ahyp:hlinkClr xmlns:ahyp="http://schemas.microsoft.com/office/drawing/2018/hyperlinkcolor" val="tx"/>
                    </a:ext>
                  </a:extLst>
                </a:hlinkClick>
              </a:rPr>
              <a:t>https://www.pitchdeckhunt.com/pitch-decks/airbnb</a:t>
            </a:r>
            <a:endParaRPr lang="en-US" dirty="0">
              <a:solidFill>
                <a:srgbClr val="459597"/>
              </a:solidFill>
            </a:endParaRPr>
          </a:p>
          <a:p>
            <a:pPr>
              <a:lnSpc>
                <a:spcPts val="1960"/>
              </a:lnSpc>
            </a:pPr>
            <a:endParaRPr lang="en-IE" dirty="0">
              <a:solidFill>
                <a:srgbClr val="459597"/>
              </a:solidFill>
            </a:endParaRPr>
          </a:p>
        </p:txBody>
      </p:sp>
      <p:pic>
        <p:nvPicPr>
          <p:cNvPr id="16" name="Picture 15">
            <a:extLst>
              <a:ext uri="{FF2B5EF4-FFF2-40B4-BE49-F238E27FC236}">
                <a16:creationId xmlns:a16="http://schemas.microsoft.com/office/drawing/2014/main" id="{CB6820DB-87AA-0009-7819-387C5D67644D}"/>
              </a:ext>
            </a:extLst>
          </p:cNvPr>
          <p:cNvPicPr>
            <a:picLocks noChangeAspect="1"/>
          </p:cNvPicPr>
          <p:nvPr/>
        </p:nvPicPr>
        <p:blipFill>
          <a:blip r:embed="rId5">
            <a:biLevel thresh="25000"/>
          </a:blip>
          <a:stretch>
            <a:fillRect/>
          </a:stretch>
        </p:blipFill>
        <p:spPr>
          <a:xfrm>
            <a:off x="3358604" y="813697"/>
            <a:ext cx="2362200" cy="1328738"/>
          </a:xfrm>
          <a:prstGeom prst="rect">
            <a:avLst/>
          </a:prstGeom>
        </p:spPr>
      </p:pic>
      <p:sp>
        <p:nvSpPr>
          <p:cNvPr id="27" name="Slide Number Placeholder 5">
            <a:extLst>
              <a:ext uri="{FF2B5EF4-FFF2-40B4-BE49-F238E27FC236}">
                <a16:creationId xmlns:a16="http://schemas.microsoft.com/office/drawing/2014/main" id="{2D0F1670-DD9C-FCBF-B96F-5CF2A1468B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2995269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D95D-A131-C642-734E-7D1AF3B0F8E0}"/>
            </a:ext>
          </a:extLst>
        </p:cNvPr>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F676D6C-5862-3E06-D77C-EFB599AD9047}"/>
              </a:ext>
            </a:extLst>
          </p:cNvPr>
          <p:cNvSpPr>
            <a:spLocks noGrp="1"/>
          </p:cNvSpPr>
          <p:nvPr>
            <p:ph type="pic" sz="quarter" idx="20"/>
          </p:nvPr>
        </p:nvSpPr>
        <p:spPr/>
        <p:txBody>
          <a:bodyPr/>
          <a:lstStyle/>
          <a:p>
            <a:endParaRPr lang="en-IE"/>
          </a:p>
        </p:txBody>
      </p:sp>
      <p:pic>
        <p:nvPicPr>
          <p:cNvPr id="12" name="Netmiðlar 11" title="Interview With Airbnb CEO Brian Chesky | Fortune">
            <a:hlinkClick r:id="" action="ppaction://media"/>
            <a:extLst>
              <a:ext uri="{FF2B5EF4-FFF2-40B4-BE49-F238E27FC236}">
                <a16:creationId xmlns:a16="http://schemas.microsoft.com/office/drawing/2014/main" id="{0FBC65D6-148E-7A3B-6014-AC3305BD4788}"/>
              </a:ext>
            </a:extLst>
          </p:cNvPr>
          <p:cNvPicPr>
            <a:picLocks noRot="1" noChangeAspect="1"/>
          </p:cNvPicPr>
          <p:nvPr>
            <a:videoFile r:link="rId1"/>
          </p:nvPr>
        </p:nvPicPr>
        <p:blipFill>
          <a:blip r:embed="rId3"/>
          <a:stretch>
            <a:fillRect/>
          </a:stretch>
        </p:blipFill>
        <p:spPr>
          <a:xfrm>
            <a:off x="7106286" y="1196177"/>
            <a:ext cx="3992713" cy="2255888"/>
          </a:xfrm>
          <a:prstGeom prst="rect">
            <a:avLst/>
          </a:prstGeom>
        </p:spPr>
      </p:pic>
      <p:sp>
        <p:nvSpPr>
          <p:cNvPr id="15" name="Text Placeholder 14">
            <a:extLst>
              <a:ext uri="{FF2B5EF4-FFF2-40B4-BE49-F238E27FC236}">
                <a16:creationId xmlns:a16="http://schemas.microsoft.com/office/drawing/2014/main" id="{FDCA0AAF-F548-01E5-7642-A8AE91C7C1CE}"/>
              </a:ext>
            </a:extLst>
          </p:cNvPr>
          <p:cNvSpPr>
            <a:spLocks noGrp="1"/>
          </p:cNvSpPr>
          <p:nvPr>
            <p:ph type="body" sz="quarter" idx="4294967295"/>
          </p:nvPr>
        </p:nvSpPr>
        <p:spPr>
          <a:xfrm>
            <a:off x="6442232" y="808795"/>
            <a:ext cx="2389518" cy="410447"/>
          </a:xfrm>
          <a:prstGeom prst="rect">
            <a:avLst/>
          </a:prstGeom>
          <a:solidFill>
            <a:srgbClr val="EC7C69"/>
          </a:solidFill>
        </p:spPr>
        <p:txBody>
          <a:bodyPr anchor="ctr"/>
          <a:lstStyle/>
          <a:p>
            <a:pPr marL="0" indent="0" algn="ctr">
              <a:buNone/>
            </a:pPr>
            <a:r>
              <a:rPr lang="en-GB" sz="1200" dirty="0">
                <a:solidFill>
                  <a:schemeClr val="bg1"/>
                </a:solidFill>
              </a:rPr>
              <a:t>Crediti fotografici: </a:t>
            </a:r>
            <a:r>
              <a:rPr lang="en-GB" sz="1200" dirty="0" err="1">
                <a:solidFill>
                  <a:schemeClr val="bg1"/>
                </a:solidFill>
              </a:rPr>
              <a:t> Youtube</a:t>
            </a:r>
            <a:endParaRPr lang="en-GB" sz="1200" dirty="0">
              <a:solidFill>
                <a:schemeClr val="bg1"/>
              </a:solidFill>
            </a:endParaRPr>
          </a:p>
        </p:txBody>
      </p:sp>
      <p:sp>
        <p:nvSpPr>
          <p:cNvPr id="4" name="Flowchart: Connector 3">
            <a:extLst>
              <a:ext uri="{FF2B5EF4-FFF2-40B4-BE49-F238E27FC236}">
                <a16:creationId xmlns:a16="http://schemas.microsoft.com/office/drawing/2014/main" id="{4744AD08-6BE8-5165-952B-F21306517426}"/>
              </a:ext>
            </a:extLst>
          </p:cNvPr>
          <p:cNvSpPr/>
          <p:nvPr/>
        </p:nvSpPr>
        <p:spPr>
          <a:xfrm>
            <a:off x="9880597" y="2575610"/>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Clicca per guardare il video</a:t>
            </a:r>
          </a:p>
        </p:txBody>
      </p:sp>
      <p:cxnSp>
        <p:nvCxnSpPr>
          <p:cNvPr id="17" name="Straight Connector 16">
            <a:extLst>
              <a:ext uri="{FF2B5EF4-FFF2-40B4-BE49-F238E27FC236}">
                <a16:creationId xmlns:a16="http://schemas.microsoft.com/office/drawing/2014/main" id="{9E41CC5D-20A1-019D-8719-997449CFFECD}"/>
              </a:ext>
            </a:extLst>
          </p:cNvPr>
          <p:cNvCxnSpPr>
            <a:cxnSpLocks/>
          </p:cNvCxnSpPr>
          <p:nvPr/>
        </p:nvCxnSpPr>
        <p:spPr>
          <a:xfrm>
            <a:off x="0" y="239489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1B46C8BB-4472-78ED-4491-457F8C39F9B4}"/>
              </a:ext>
            </a:extLst>
          </p:cNvPr>
          <p:cNvSpPr txBox="1">
            <a:spLocks/>
          </p:cNvSpPr>
          <p:nvPr/>
        </p:nvSpPr>
        <p:spPr>
          <a:xfrm>
            <a:off x="485146" y="742482"/>
            <a:ext cx="389434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Il cofondatore di Airbnb spiega il progetto originale</a:t>
            </a:r>
          </a:p>
          <a:p>
            <a:pPr>
              <a:lnSpc>
                <a:spcPts val="3720"/>
              </a:lnSpc>
            </a:pPr>
            <a:endParaRPr lang="en-US" dirty="0"/>
          </a:p>
        </p:txBody>
      </p:sp>
      <p:sp>
        <p:nvSpPr>
          <p:cNvPr id="25" name="Text Placeholder 3">
            <a:extLst>
              <a:ext uri="{FF2B5EF4-FFF2-40B4-BE49-F238E27FC236}">
                <a16:creationId xmlns:a16="http://schemas.microsoft.com/office/drawing/2014/main" id="{678AF4B5-5122-BF26-2E29-F4ED57281311}"/>
              </a:ext>
            </a:extLst>
          </p:cNvPr>
          <p:cNvSpPr txBox="1">
            <a:spLocks/>
          </p:cNvSpPr>
          <p:nvPr/>
        </p:nvSpPr>
        <p:spPr>
          <a:xfrm>
            <a:off x="809198" y="4411537"/>
            <a:ext cx="8431837" cy="168293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1684338" algn="l"/>
                <a:tab pos="2349500" algn="l"/>
              </a:tabLst>
            </a:pPr>
            <a:r>
              <a:rPr lang="en-GB" b="1" dirty="0"/>
              <a:t>Nome: </a:t>
            </a:r>
            <a:r>
              <a:rPr lang="en-GB" dirty="0"/>
              <a:t>   Intervista con Brian Chesky, CEO di Airbnb | Fortune</a:t>
            </a:r>
          </a:p>
          <a:p>
            <a:pPr>
              <a:lnSpc>
                <a:spcPts val="2340"/>
              </a:lnSpc>
              <a:buClr>
                <a:srgbClr val="64AFAF"/>
              </a:buClr>
              <a:tabLst>
                <a:tab pos="1684338" algn="l"/>
                <a:tab pos="2349500" algn="l"/>
              </a:tabLst>
            </a:pPr>
            <a:r>
              <a:rPr lang="en-GB" b="1" dirty="0"/>
              <a:t>Descrizione: </a:t>
            </a:r>
            <a:r>
              <a:rPr lang="en-GB" dirty="0"/>
              <a:t>    Il CEO di Airbnb Brian Chesky parla di come è nato il progetto, </a:t>
            </a:r>
          </a:p>
          <a:p>
            <a:pPr>
              <a:lnSpc>
                <a:spcPts val="2340"/>
              </a:lnSpc>
              <a:buClr>
                <a:srgbClr val="64AFAF"/>
              </a:buClr>
              <a:tabLst>
                <a:tab pos="1684338" algn="l"/>
                <a:tab pos="2349500" algn="l"/>
              </a:tabLst>
            </a:pPr>
            <a:r>
              <a:rPr lang="en-GB" dirty="0"/>
              <a:t>	il futuro dell'azienda e la globalizzazione. </a:t>
            </a:r>
          </a:p>
          <a:p>
            <a:pPr>
              <a:lnSpc>
                <a:spcPts val="2340"/>
              </a:lnSpc>
              <a:buClr>
                <a:srgbClr val="64AFAF"/>
              </a:buClr>
              <a:tabLst>
                <a:tab pos="1684338" algn="l"/>
                <a:tab pos="2349500" algn="l"/>
              </a:tabLst>
            </a:pPr>
            <a:r>
              <a:rPr lang="en-GB" b="1" dirty="0"/>
              <a:t>Link: </a:t>
            </a:r>
            <a:r>
              <a:rPr lang="en-GB" dirty="0">
                <a:solidFill>
                  <a:srgbClr val="459597"/>
                </a:solidFill>
                <a:hlinkClick r:id="rId4">
                  <a:extLst>
                    <a:ext uri="{A12FA001-AC4F-418D-AE19-62706E023703}">
                      <ahyp:hlinkClr xmlns:ahyp="http://schemas.microsoft.com/office/drawing/2018/hyperlinkcolor" val="tx"/>
                    </a:ext>
                  </a:extLst>
                </a:hlinkClick>
              </a:rPr>
              <a:t>    https://www.youtube.com/watch?v=GFMeuSIhIYg</a:t>
            </a:r>
            <a:endParaRPr lang="en-GB" dirty="0">
              <a:solidFill>
                <a:srgbClr val="459597"/>
              </a:solidFill>
            </a:endParaRPr>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p:txBody>
      </p:sp>
      <p:sp>
        <p:nvSpPr>
          <p:cNvPr id="26" name="Rounded Rectangle 25">
            <a:extLst>
              <a:ext uri="{FF2B5EF4-FFF2-40B4-BE49-F238E27FC236}">
                <a16:creationId xmlns:a16="http://schemas.microsoft.com/office/drawing/2014/main" id="{ED97136F-57B0-5F25-7AFF-188E7CB6751A}"/>
              </a:ext>
            </a:extLst>
          </p:cNvPr>
          <p:cNvSpPr/>
          <p:nvPr/>
        </p:nvSpPr>
        <p:spPr>
          <a:xfrm>
            <a:off x="663578" y="4185831"/>
            <a:ext cx="8431837" cy="190863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F4B18C2-CC79-6314-7265-7B1B72BE9A6D}"/>
              </a:ext>
            </a:extLst>
          </p:cNvPr>
          <p:cNvGrpSpPr/>
          <p:nvPr/>
        </p:nvGrpSpPr>
        <p:grpSpPr>
          <a:xfrm rot="1164963">
            <a:off x="8706759" y="4843562"/>
            <a:ext cx="1647825" cy="1610221"/>
            <a:chOff x="679317" y="4167878"/>
            <a:chExt cx="1647825" cy="1610221"/>
          </a:xfrm>
        </p:grpSpPr>
        <p:sp>
          <p:nvSpPr>
            <p:cNvPr id="28" name="Oval 27">
              <a:extLst>
                <a:ext uri="{FF2B5EF4-FFF2-40B4-BE49-F238E27FC236}">
                  <a16:creationId xmlns:a16="http://schemas.microsoft.com/office/drawing/2014/main" id="{F15E04FE-CE51-915B-7034-0CD02C872F10}"/>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3">
              <a:extLst>
                <a:ext uri="{FF2B5EF4-FFF2-40B4-BE49-F238E27FC236}">
                  <a16:creationId xmlns:a16="http://schemas.microsoft.com/office/drawing/2014/main" id="{D45AA72F-F87D-502D-0D17-03173E2247F5}"/>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Clicca per </a:t>
              </a:r>
              <a:r>
                <a:rPr lang="en-IE" sz="2200" b="1" dirty="0">
                  <a:solidFill>
                    <a:schemeClr val="bg1"/>
                  </a:solidFill>
                  <a:hlinkClick r:id="rId4">
                    <a:extLst>
                      <a:ext uri="{A12FA001-AC4F-418D-AE19-62706E023703}">
                        <ahyp:hlinkClr xmlns:ahyp="http://schemas.microsoft.com/office/drawing/2018/hyperlinkcolor" val="tx"/>
                      </a:ext>
                    </a:extLst>
                  </a:hlinkClick>
                </a:rPr>
                <a:t>visualizzare</a:t>
              </a:r>
              <a:endParaRPr lang="en-IE" sz="2200" b="1" dirty="0">
                <a:solidFill>
                  <a:schemeClr val="bg1"/>
                </a:solidFill>
              </a:endParaRPr>
            </a:p>
          </p:txBody>
        </p:sp>
      </p:grpSp>
      <p:sp>
        <p:nvSpPr>
          <p:cNvPr id="30" name="Slide Number Placeholder 5">
            <a:extLst>
              <a:ext uri="{FF2B5EF4-FFF2-40B4-BE49-F238E27FC236}">
                <a16:creationId xmlns:a16="http://schemas.microsoft.com/office/drawing/2014/main" id="{D9F9F115-D2CE-6A02-C465-5ECD09AC44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Tree>
    <p:extLst>
      <p:ext uri="{BB962C8B-B14F-4D97-AF65-F5344CB8AC3E}">
        <p14:creationId xmlns:p14="http://schemas.microsoft.com/office/powerpoint/2010/main" val="9009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C621-2D83-97AA-A7B4-A5C357CE9B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17A8509-CF54-3AE8-485C-D7707AA9DD5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D0033F57-BA8E-3D98-18AB-A4CE87CCF7BD}"/>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E5002E41-4D3B-D9A2-7858-DD5B57ED3735}"/>
              </a:ext>
            </a:extLst>
          </p:cNvPr>
          <p:cNvSpPr>
            <a:spLocks noGrp="1"/>
          </p:cNvSpPr>
          <p:nvPr>
            <p:ph type="body" sz="quarter" idx="16"/>
          </p:nvPr>
        </p:nvSpPr>
        <p:spPr>
          <a:xfrm>
            <a:off x="4061012" y="801065"/>
            <a:ext cx="4825814" cy="803654"/>
          </a:xfrm>
          <a:prstGeom prst="rect">
            <a:avLst/>
          </a:prstGeom>
        </p:spPr>
        <p:txBody>
          <a:bodyPr/>
          <a:lstStyle/>
          <a:p>
            <a:pPr>
              <a:lnSpc>
                <a:spcPts val="2960"/>
              </a:lnSpc>
            </a:pPr>
            <a:r>
              <a:rPr lang="en-GB" sz="2800" dirty="0"/>
              <a:t>Dall'idea all'esperienza: creare un concetto forte</a:t>
            </a:r>
          </a:p>
          <a:p>
            <a:pPr>
              <a:lnSpc>
                <a:spcPts val="2960"/>
              </a:lnSpc>
            </a:pPr>
            <a:endParaRPr lang="en-GB" sz="2800" dirty="0"/>
          </a:p>
        </p:txBody>
      </p:sp>
      <p:sp>
        <p:nvSpPr>
          <p:cNvPr id="4" name="Text Placeholder 3">
            <a:extLst>
              <a:ext uri="{FF2B5EF4-FFF2-40B4-BE49-F238E27FC236}">
                <a16:creationId xmlns:a16="http://schemas.microsoft.com/office/drawing/2014/main" id="{84C39612-4712-6CDC-5FE3-8E6C295F92DB}"/>
              </a:ext>
            </a:extLst>
          </p:cNvPr>
          <p:cNvSpPr>
            <a:spLocks noGrp="1"/>
          </p:cNvSpPr>
          <p:nvPr>
            <p:ph type="body" sz="quarter" idx="21"/>
          </p:nvPr>
        </p:nvSpPr>
        <p:spPr>
          <a:xfrm>
            <a:off x="4061011" y="2171700"/>
            <a:ext cx="7620455" cy="4142976"/>
          </a:xfrm>
          <a:prstGeom prst="rect">
            <a:avLst/>
          </a:prstGeom>
        </p:spPr>
        <p:txBody>
          <a:bodyPr lIns="91440" tIns="45720" rIns="91440" bIns="45720" anchor="t"/>
          <a:lstStyle/>
          <a:p>
            <a:pPr>
              <a:lnSpc>
                <a:spcPts val="2340"/>
              </a:lnSpc>
            </a:pPr>
            <a:r>
              <a:rPr lang="en-GB" b="0" i="0" dirty="0">
                <a:effectLst/>
                <a:latin typeface="Calibri"/>
                <a:ea typeface="Calibri"/>
                <a:cs typeface="Calibri"/>
              </a:rPr>
              <a:t>Cosa rende la tua struttura ricettiva significativa per gli ospiti? Un concetto forte è più di un semplice edificio: è una storia, una sensazione, una promessa. Questa sezione esplora come definire la tua proposta di valore e entrare in contatto con il tuo ospite ideale.</a:t>
            </a:r>
          </a:p>
          <a:p>
            <a:pPr>
              <a:lnSpc>
                <a:spcPts val="2340"/>
              </a:lnSpc>
            </a:pPr>
            <a:endParaRPr lang="en-GB" b="0" i="0" dirty="0">
              <a:effectLst/>
              <a:latin typeface="Calibri"/>
              <a:ea typeface="Calibri"/>
              <a:cs typeface="Calibri"/>
            </a:endParaRPr>
          </a:p>
          <a:p>
            <a:pPr>
              <a:lnSpc>
                <a:spcPts val="2340"/>
              </a:lnSpc>
            </a:pPr>
            <a:r>
              <a:rPr lang="en-GB" b="1" i="0" dirty="0">
                <a:solidFill>
                  <a:srgbClr val="EC7C69"/>
                </a:solidFill>
                <a:effectLst/>
                <a:latin typeface="Calibri"/>
                <a:ea typeface="Calibri"/>
                <a:cs typeface="Calibri"/>
              </a:rPr>
              <a:t>Esplorerai: </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I 4 regni dell'esperienza (Pine &amp; Gilmore)</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Turismo tradizionale vs turismo basato sull'esperienza</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Come definire il tuo concetto utilizzando i passaggi 3-5 del Pitch Deck (Soluzione, Proposta di valore, Mercato)</a:t>
            </a:r>
          </a:p>
          <a:p>
            <a:pPr marL="342900" indent="-342900">
              <a:lnSpc>
                <a:spcPts val="2340"/>
              </a:lnSpc>
              <a:buClr>
                <a:srgbClr val="459597"/>
              </a:buClr>
              <a:buFont typeface="Arial" panose="020B0604020202020204" pitchFamily="34" charset="0"/>
              <a:buChar char="•"/>
            </a:pPr>
            <a:endParaRPr lang="en-GB" b="0" i="0" dirty="0">
              <a:effectLst/>
              <a:latin typeface="Calibri"/>
              <a:ea typeface="Calibri"/>
              <a:cs typeface="Calibri"/>
            </a:endParaRPr>
          </a:p>
          <a:p>
            <a:pPr>
              <a:lnSpc>
                <a:spcPts val="2340"/>
              </a:lnSpc>
            </a:pPr>
            <a:r>
              <a:rPr lang="en-GB" b="0" i="1" dirty="0">
                <a:effectLst/>
                <a:latin typeface="Calibri"/>
                <a:ea typeface="Calibri"/>
                <a:cs typeface="Calibri"/>
              </a:rPr>
              <a:t>Utilizza quest'area di apprendimento per riflettere sulla tua offerta unica e trasformarla in un concetto accattivante e memorabile.</a:t>
            </a:r>
          </a:p>
          <a:p>
            <a:pPr>
              <a:lnSpc>
                <a:spcPts val="2340"/>
              </a:lnSpc>
            </a:pPr>
            <a:endParaRPr lang="en-US" sz="2200" dirty="0"/>
          </a:p>
        </p:txBody>
      </p:sp>
      <p:sp>
        <p:nvSpPr>
          <p:cNvPr id="11" name="Slide Number Placeholder 5">
            <a:extLst>
              <a:ext uri="{FF2B5EF4-FFF2-40B4-BE49-F238E27FC236}">
                <a16:creationId xmlns:a16="http://schemas.microsoft.com/office/drawing/2014/main" id="{D03B4C1B-9463-E6C4-3A75-C0EE25C2EB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119160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05935-970F-DE72-1451-7102D86BA3B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4F193B-873B-2BE5-D5D9-5DA7A04CF6D4}"/>
              </a:ext>
            </a:extLst>
          </p:cNvPr>
          <p:cNvSpPr>
            <a:spLocks noGrp="1"/>
          </p:cNvSpPr>
          <p:nvPr>
            <p:ph type="body" sz="quarter" idx="16"/>
          </p:nvPr>
        </p:nvSpPr>
        <p:spPr>
          <a:xfrm>
            <a:off x="653780" y="472365"/>
            <a:ext cx="10335347" cy="803654"/>
          </a:xfrm>
        </p:spPr>
        <p:txBody>
          <a:bodyPr/>
          <a:lstStyle/>
          <a:p>
            <a:pPr>
              <a:lnSpc>
                <a:spcPts val="3720"/>
              </a:lnSpc>
            </a:pPr>
            <a:r>
              <a:rPr lang="en-US" dirty="0"/>
              <a:t>Pine &amp; Gilmore – I quattro regni dell'esperienza</a:t>
            </a:r>
          </a:p>
          <a:p>
            <a:pPr>
              <a:lnSpc>
                <a:spcPts val="3720"/>
              </a:lnSpc>
            </a:pPr>
            <a:endParaRPr lang="en-US" dirty="0"/>
          </a:p>
        </p:txBody>
      </p:sp>
      <p:sp>
        <p:nvSpPr>
          <p:cNvPr id="6" name="Text Placeholder 5">
            <a:extLst>
              <a:ext uri="{FF2B5EF4-FFF2-40B4-BE49-F238E27FC236}">
                <a16:creationId xmlns:a16="http://schemas.microsoft.com/office/drawing/2014/main" id="{4148376E-411F-4BC8-7B85-37CFD43B8197}"/>
              </a:ext>
            </a:extLst>
          </p:cNvPr>
          <p:cNvSpPr>
            <a:spLocks noGrp="1"/>
          </p:cNvSpPr>
          <p:nvPr>
            <p:ph type="body" sz="quarter" idx="19"/>
          </p:nvPr>
        </p:nvSpPr>
        <p:spPr>
          <a:xfrm>
            <a:off x="653781" y="1541766"/>
            <a:ext cx="3183434" cy="3079219"/>
          </a:xfrm>
        </p:spPr>
        <p:txBody>
          <a:bodyPr/>
          <a:lstStyle/>
          <a:p>
            <a:pPr>
              <a:lnSpc>
                <a:spcPts val="2900"/>
              </a:lnSpc>
            </a:pPr>
            <a:r>
              <a:rPr lang="en-US" dirty="0"/>
              <a:t>Mappare l'esperienza dei vostri ospiti - Utilizzate i quattro regni per comprendere la vostra offerta</a:t>
            </a:r>
          </a:p>
          <a:p>
            <a:pPr>
              <a:lnSpc>
                <a:spcPts val="2900"/>
              </a:lnSpc>
            </a:pPr>
            <a:r>
              <a:rPr lang="en-US" dirty="0"/>
              <a:t> </a:t>
            </a:r>
          </a:p>
          <a:p>
            <a:pPr>
              <a:lnSpc>
                <a:spcPts val="2900"/>
              </a:lnSpc>
            </a:pPr>
            <a:endParaRPr lang="en-US" dirty="0"/>
          </a:p>
        </p:txBody>
      </p:sp>
      <p:cxnSp>
        <p:nvCxnSpPr>
          <p:cNvPr id="2" name="Straight Connector 1">
            <a:extLst>
              <a:ext uri="{FF2B5EF4-FFF2-40B4-BE49-F238E27FC236}">
                <a16:creationId xmlns:a16="http://schemas.microsoft.com/office/drawing/2014/main" id="{D96F04C4-91FC-E311-4074-710F84F61B0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89AA72-072B-96EB-6600-FD8F5B109AD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3" name="Text Placeholder 4">
            <a:extLst>
              <a:ext uri="{FF2B5EF4-FFF2-40B4-BE49-F238E27FC236}">
                <a16:creationId xmlns:a16="http://schemas.microsoft.com/office/drawing/2014/main" id="{A4EF25EE-5B48-F26C-1F70-EA02C0D78D62}"/>
              </a:ext>
            </a:extLst>
          </p:cNvPr>
          <p:cNvSpPr txBox="1">
            <a:spLocks/>
          </p:cNvSpPr>
          <p:nvPr/>
        </p:nvSpPr>
        <p:spPr>
          <a:xfrm>
            <a:off x="4537494" y="1541766"/>
            <a:ext cx="7143972"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I quattro regni:</a:t>
            </a:r>
          </a:p>
          <a:p>
            <a:pPr>
              <a:lnSpc>
                <a:spcPts val="2240"/>
              </a:lnSpc>
            </a:pPr>
            <a:endParaRPr lang="en-GB" sz="2200" b="1" dirty="0">
              <a:solidFill>
                <a:srgbClr val="414141"/>
              </a:solidFill>
            </a:endParaRPr>
          </a:p>
          <a:p>
            <a:pPr>
              <a:lnSpc>
                <a:spcPts val="2240"/>
              </a:lnSpc>
              <a:tabLst>
                <a:tab pos="2217738" algn="l"/>
              </a:tabLst>
            </a:pPr>
            <a:r>
              <a:rPr lang="en-GB" sz="2200" b="1" dirty="0">
                <a:solidFill>
                  <a:srgbClr val="414141"/>
                </a:solidFill>
              </a:rPr>
              <a:t>Intrattenimento </a:t>
            </a:r>
            <a:r>
              <a:rPr lang="en-GB" sz="2200" dirty="0">
                <a:solidFill>
                  <a:srgbClr val="414141"/>
                </a:solidFill>
              </a:rPr>
              <a:t>   Assorbimento passivo </a:t>
            </a:r>
          </a:p>
          <a:p>
            <a:pPr>
              <a:lnSpc>
                <a:spcPts val="2240"/>
              </a:lnSpc>
              <a:tabLst>
                <a:tab pos="2217738" algn="l"/>
              </a:tabLst>
            </a:pPr>
            <a:r>
              <a:rPr lang="en-GB" sz="2200" dirty="0">
                <a:solidFill>
                  <a:srgbClr val="414141"/>
                </a:solidFill>
              </a:rPr>
              <a:t>	</a:t>
            </a:r>
            <a:r>
              <a:rPr lang="en-GB" sz="2200" i="1" dirty="0">
                <a:solidFill>
                  <a:srgbClr val="414141"/>
                </a:solidFill>
              </a:rPr>
              <a:t>(ad esempio, guardare uno spettacolo)</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Istruzione </a:t>
            </a:r>
            <a:r>
              <a:rPr lang="en-GB" sz="2200" dirty="0">
                <a:solidFill>
                  <a:srgbClr val="414141"/>
                </a:solidFill>
              </a:rPr>
              <a:t>    Partecipazione attiva + assorbimento</a:t>
            </a:r>
          </a:p>
          <a:p>
            <a:pPr>
              <a:lnSpc>
                <a:spcPts val="2240"/>
              </a:lnSpc>
              <a:tabLst>
                <a:tab pos="2217738" algn="l"/>
              </a:tabLst>
            </a:pPr>
            <a:r>
              <a:rPr lang="en-GB" sz="2200" i="1" dirty="0">
                <a:solidFill>
                  <a:srgbClr val="414141"/>
                </a:solidFill>
              </a:rPr>
              <a:t>	 (ad esempio, corso di panificazione)</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Fuga dalla realtà </a:t>
            </a:r>
            <a:r>
              <a:rPr lang="en-GB" sz="2200" dirty="0">
                <a:solidFill>
                  <a:srgbClr val="414141"/>
                </a:solidFill>
              </a:rPr>
              <a:t>    Attivo + immersivo </a:t>
            </a:r>
          </a:p>
          <a:p>
            <a:pPr>
              <a:lnSpc>
                <a:spcPts val="2240"/>
              </a:lnSpc>
              <a:tabLst>
                <a:tab pos="2217738" algn="l"/>
              </a:tabLst>
            </a:pPr>
            <a:r>
              <a:rPr lang="en-GB" sz="2200" dirty="0">
                <a:solidFill>
                  <a:srgbClr val="414141"/>
                </a:solidFill>
              </a:rPr>
              <a:t>	</a:t>
            </a:r>
            <a:r>
              <a:rPr lang="en-GB" sz="2200" i="1" dirty="0">
                <a:solidFill>
                  <a:srgbClr val="414141"/>
                </a:solidFill>
              </a:rPr>
              <a:t>(ad esempio escursionismo, glamping)</a:t>
            </a:r>
          </a:p>
          <a:p>
            <a:pPr>
              <a:tabLst>
                <a:tab pos="2217738" algn="l"/>
              </a:tabLst>
            </a:pPr>
            <a:endParaRPr lang="en-GB" sz="800" b="1" dirty="0">
              <a:solidFill>
                <a:srgbClr val="414141"/>
              </a:solidFill>
            </a:endParaRPr>
          </a:p>
          <a:p>
            <a:pPr>
              <a:lnSpc>
                <a:spcPts val="2240"/>
              </a:lnSpc>
              <a:tabLst>
                <a:tab pos="2217738" algn="l"/>
              </a:tabLst>
            </a:pPr>
            <a:r>
              <a:rPr lang="en-GB" sz="2200" b="1" dirty="0" err="1">
                <a:solidFill>
                  <a:srgbClr val="414141"/>
                </a:solidFill>
              </a:rPr>
              <a:t>Estetica </a:t>
            </a:r>
            <a:r>
              <a:rPr lang="en-GB" sz="2200" dirty="0">
                <a:solidFill>
                  <a:srgbClr val="414141"/>
                </a:solidFill>
              </a:rPr>
              <a:t>     Immersione passiva </a:t>
            </a:r>
          </a:p>
          <a:p>
            <a:pPr>
              <a:lnSpc>
                <a:spcPts val="2240"/>
              </a:lnSpc>
              <a:tabLst>
                <a:tab pos="2217738" algn="l"/>
              </a:tabLst>
            </a:pPr>
            <a:r>
              <a:rPr lang="en-GB" sz="2200" i="1" dirty="0">
                <a:solidFill>
                  <a:srgbClr val="414141"/>
                </a:solidFill>
              </a:rPr>
              <a:t>	(ad es. immergersi in una vasca idromassaggio con vista</a:t>
            </a:r>
            <a:r>
              <a:rPr lang="en-GB" sz="2200" dirty="0">
                <a:solidFill>
                  <a:srgbClr val="414141"/>
                </a:solidFill>
              </a:rPr>
              <a:t>)</a:t>
            </a:r>
          </a:p>
          <a:p>
            <a:pPr>
              <a:lnSpc>
                <a:spcPts val="2240"/>
              </a:lnSpc>
            </a:pPr>
            <a:endParaRPr lang="en-GB" sz="2200" b="1" dirty="0">
              <a:solidFill>
                <a:srgbClr val="414141"/>
              </a:solidFill>
            </a:endParaRPr>
          </a:p>
          <a:p>
            <a:pPr>
              <a:lnSpc>
                <a:spcPts val="2240"/>
              </a:lnSpc>
            </a:pPr>
            <a:endParaRPr lang="en-GB" sz="2200" b="1" dirty="0">
              <a:solidFill>
                <a:srgbClr val="414141"/>
              </a:solidFill>
            </a:endParaRPr>
          </a:p>
          <a:p>
            <a:pPr>
              <a:lnSpc>
                <a:spcPts val="2240"/>
              </a:lnSpc>
            </a:pPr>
            <a:r>
              <a:rPr lang="en-GB" sz="2200" b="1" dirty="0">
                <a:solidFill>
                  <a:srgbClr val="414141"/>
                </a:solidFill>
              </a:rPr>
              <a:t>Applica al tuo concetto: </a:t>
            </a:r>
          </a:p>
          <a:p>
            <a:pPr>
              <a:lnSpc>
                <a:spcPts val="2240"/>
              </a:lnSpc>
            </a:pPr>
            <a:r>
              <a:rPr lang="en-GB" sz="2200" dirty="0">
                <a:solidFill>
                  <a:srgbClr val="414141"/>
                </a:solidFill>
              </a:rPr>
              <a:t>In quale categoria rientra la tua struttura ricettiva? La maggior parte dei soggiorni di successo combina 2-3 ambiti. Quelli epici li toccano tutti.</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690267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790C-E0C9-5F8B-F8ED-20B3955EF25C}"/>
            </a:ext>
          </a:extLst>
        </p:cNvPr>
        <p:cNvGrpSpPr/>
        <p:nvPr/>
      </p:nvGrpSpPr>
      <p:grpSpPr>
        <a:xfrm>
          <a:off x="0" y="0"/>
          <a:ext cx="0" cy="0"/>
          <a:chOff x="0" y="0"/>
          <a:chExt cx="0" cy="0"/>
        </a:xfrm>
      </p:grpSpPr>
      <p:sp>
        <p:nvSpPr>
          <p:cNvPr id="8" name="TextBox 6">
            <a:extLst>
              <a:ext uri="{FF2B5EF4-FFF2-40B4-BE49-F238E27FC236}">
                <a16:creationId xmlns:a16="http://schemas.microsoft.com/office/drawing/2014/main" id="{EB0A4387-AABA-9A4B-9E38-A01104812C87}"/>
              </a:ext>
            </a:extLst>
          </p:cNvPr>
          <p:cNvSpPr txBox="1"/>
          <p:nvPr/>
        </p:nvSpPr>
        <p:spPr>
          <a:xfrm>
            <a:off x="7053709" y="5107438"/>
            <a:ext cx="405931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b="1" dirty="0">
                <a:solidFill>
                  <a:srgbClr val="414141"/>
                </a:solidFill>
              </a:rPr>
              <a:t>I quattro regni di un'esperienza - Fonte:</a:t>
            </a:r>
            <a:r>
              <a:rPr lang="en-IE" sz="1200" dirty="0">
                <a:solidFill>
                  <a:srgbClr val="459597"/>
                </a:solidFill>
                <a:hlinkClick r:id="rId2">
                  <a:extLst>
                    <a:ext uri="{A12FA001-AC4F-418D-AE19-62706E023703}">
                      <ahyp:hlinkClr xmlns:ahyp="http://schemas.microsoft.com/office/drawing/2018/hyperlinkcolor" val="tx"/>
                    </a:ext>
                  </a:extLst>
                </a:hlinkClick>
              </a:rPr>
              <a:t> https://hbr.org/1998/07/welcome-to-the-experience-economy</a:t>
            </a:r>
            <a:endParaRPr lang="en-IE" sz="1200" dirty="0">
              <a:solidFill>
                <a:srgbClr val="459597"/>
              </a:solidFill>
            </a:endParaRPr>
          </a:p>
          <a:p>
            <a:pPr algn="ctr"/>
            <a:endParaRPr lang="en-IE" sz="1200" dirty="0">
              <a:solidFill>
                <a:srgbClr val="414141"/>
              </a:solidFill>
            </a:endParaRPr>
          </a:p>
        </p:txBody>
      </p:sp>
      <p:cxnSp>
        <p:nvCxnSpPr>
          <p:cNvPr id="7" name="Straight Connector 6">
            <a:extLst>
              <a:ext uri="{FF2B5EF4-FFF2-40B4-BE49-F238E27FC236}">
                <a16:creationId xmlns:a16="http://schemas.microsoft.com/office/drawing/2014/main" id="{25265373-4089-29A1-4405-3CD6F89708CC}"/>
              </a:ext>
            </a:extLst>
          </p:cNvPr>
          <p:cNvCxnSpPr>
            <a:cxnSpLocks/>
          </p:cNvCxnSpPr>
          <p:nvPr/>
        </p:nvCxnSpPr>
        <p:spPr>
          <a:xfrm>
            <a:off x="0" y="16777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692C17D-8389-F347-9D2D-357EAC4D1813}"/>
              </a:ext>
            </a:extLst>
          </p:cNvPr>
          <p:cNvSpPr txBox="1">
            <a:spLocks/>
          </p:cNvSpPr>
          <p:nvPr/>
        </p:nvSpPr>
        <p:spPr>
          <a:xfrm>
            <a:off x="485146" y="418331"/>
            <a:ext cx="6068054"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Spiega come definire una forte proposta di valore</a:t>
            </a:r>
          </a:p>
          <a:p>
            <a:pPr>
              <a:lnSpc>
                <a:spcPts val="3720"/>
              </a:lnSpc>
            </a:pPr>
            <a:endParaRPr lang="en-US" dirty="0"/>
          </a:p>
        </p:txBody>
      </p:sp>
      <p:sp>
        <p:nvSpPr>
          <p:cNvPr id="11" name="Text Placeholder 3">
            <a:extLst>
              <a:ext uri="{FF2B5EF4-FFF2-40B4-BE49-F238E27FC236}">
                <a16:creationId xmlns:a16="http://schemas.microsoft.com/office/drawing/2014/main" id="{D5501E37-2D9D-DF1A-AE2C-EFBE54F1F9DB}"/>
              </a:ext>
            </a:extLst>
          </p:cNvPr>
          <p:cNvSpPr txBox="1">
            <a:spLocks/>
          </p:cNvSpPr>
          <p:nvPr/>
        </p:nvSpPr>
        <p:spPr>
          <a:xfrm>
            <a:off x="485146" y="3237478"/>
            <a:ext cx="592025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solidFill>
                  <a:srgbClr val="459597"/>
                </a:solidFill>
              </a:rPr>
              <a:t>"Il punto ottimale"</a:t>
            </a:r>
          </a:p>
          <a:p>
            <a:pPr>
              <a:lnSpc>
                <a:spcPts val="2340"/>
              </a:lnSpc>
              <a:buClr>
                <a:srgbClr val="64AFAF"/>
              </a:buClr>
            </a:pPr>
            <a:endParaRPr lang="en-GB" dirty="0"/>
          </a:p>
          <a:p>
            <a:pPr>
              <a:lnSpc>
                <a:spcPts val="2340"/>
              </a:lnSpc>
              <a:buClr>
                <a:srgbClr val="64AFAF"/>
              </a:buClr>
            </a:pPr>
            <a:r>
              <a:rPr lang="en-GB" dirty="0"/>
              <a:t>Un'esperienza può essere composta da quattro diversi regni. Può includere una partecipazione attiva o passiva, un'esperienza immersiva o assorbente. </a:t>
            </a:r>
          </a:p>
          <a:p>
            <a:pPr>
              <a:lnSpc>
                <a:spcPts val="2340"/>
              </a:lnSpc>
              <a:buClr>
                <a:srgbClr val="64AFAF"/>
              </a:buClr>
            </a:pPr>
            <a:endParaRPr lang="en-GB" dirty="0"/>
          </a:p>
          <a:p>
            <a:pPr>
              <a:lnSpc>
                <a:spcPts val="2340"/>
              </a:lnSpc>
              <a:buClr>
                <a:srgbClr val="64AFAF"/>
              </a:buClr>
            </a:pPr>
            <a:r>
              <a:rPr lang="en-GB" dirty="0"/>
              <a:t>Un'azienda deve chiedersi: che tipo di esperienza specifica vuole offrire? Esaminando tutti </a:t>
            </a:r>
            <a:r>
              <a:rPr lang="en-US" dirty="0"/>
              <a:t>e quattro i regni e le esigenze del cliente, un'azienda può trovare </a:t>
            </a:r>
            <a:r>
              <a:rPr lang="en-GB" dirty="0"/>
              <a:t>la</a:t>
            </a:r>
            <a:r>
              <a:rPr lang="en-US" dirty="0"/>
              <a:t> sua </a:t>
            </a:r>
            <a:r>
              <a:rPr lang="en-GB" dirty="0"/>
              <a:t>esperienza ideale.</a:t>
            </a:r>
          </a:p>
          <a:p>
            <a:pPr>
              <a:lnSpc>
                <a:spcPts val="2340"/>
              </a:lnSpc>
              <a:buClr>
                <a:srgbClr val="64AFAF"/>
              </a:buClr>
            </a:pPr>
            <a:endParaRPr lang="en-GB" dirty="0"/>
          </a:p>
        </p:txBody>
      </p:sp>
      <p:sp>
        <p:nvSpPr>
          <p:cNvPr id="12" name="Text Placeholder 6">
            <a:extLst>
              <a:ext uri="{FF2B5EF4-FFF2-40B4-BE49-F238E27FC236}">
                <a16:creationId xmlns:a16="http://schemas.microsoft.com/office/drawing/2014/main" id="{78AB25A7-5DAF-2141-CEDD-1BDA09A01252}"/>
              </a:ext>
            </a:extLst>
          </p:cNvPr>
          <p:cNvSpPr txBox="1">
            <a:spLocks/>
          </p:cNvSpPr>
          <p:nvPr/>
        </p:nvSpPr>
        <p:spPr>
          <a:xfrm>
            <a:off x="485146" y="1964784"/>
            <a:ext cx="543351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Perché un ospite dovrebbe scegliere la tua struttura ricettiva rispetto ad altre</a:t>
            </a:r>
          </a:p>
        </p:txBody>
      </p:sp>
      <p:sp>
        <p:nvSpPr>
          <p:cNvPr id="19" name="Slide Number Placeholder 5">
            <a:extLst>
              <a:ext uri="{FF2B5EF4-FFF2-40B4-BE49-F238E27FC236}">
                <a16:creationId xmlns:a16="http://schemas.microsoft.com/office/drawing/2014/main" id="{9CF81F06-375E-6EE8-2D29-271E899E96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grpSp>
        <p:nvGrpSpPr>
          <p:cNvPr id="20" name="Group 19">
            <a:extLst>
              <a:ext uri="{FF2B5EF4-FFF2-40B4-BE49-F238E27FC236}">
                <a16:creationId xmlns:a16="http://schemas.microsoft.com/office/drawing/2014/main" id="{42FCA055-E179-91B9-C582-1762D3053AE2}"/>
              </a:ext>
            </a:extLst>
          </p:cNvPr>
          <p:cNvGrpSpPr/>
          <p:nvPr/>
        </p:nvGrpSpPr>
        <p:grpSpPr>
          <a:xfrm>
            <a:off x="6156462" y="730117"/>
            <a:ext cx="5634864" cy="4209731"/>
            <a:chOff x="5983979" y="2501081"/>
            <a:chExt cx="5173714" cy="3865212"/>
          </a:xfrm>
        </p:grpSpPr>
        <p:cxnSp>
          <p:nvCxnSpPr>
            <p:cNvPr id="21" name="Straight Arrow Connector 20">
              <a:extLst>
                <a:ext uri="{FF2B5EF4-FFF2-40B4-BE49-F238E27FC236}">
                  <a16:creationId xmlns:a16="http://schemas.microsoft.com/office/drawing/2014/main" id="{EFE792D8-07F5-2677-DB3C-5ED84260F7E4}"/>
                </a:ext>
              </a:extLst>
            </p:cNvPr>
            <p:cNvCxnSpPr>
              <a:cxnSpLocks/>
            </p:cNvCxnSpPr>
            <p:nvPr/>
          </p:nvCxnSpPr>
          <p:spPr>
            <a:xfrm>
              <a:off x="7023819" y="4247388"/>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0583CD-5EBA-6279-CE2B-EC96BE7BCA5A}"/>
                </a:ext>
              </a:extLst>
            </p:cNvPr>
            <p:cNvCxnSpPr>
              <a:cxnSpLocks/>
            </p:cNvCxnSpPr>
            <p:nvPr/>
          </p:nvCxnSpPr>
          <p:spPr>
            <a:xfrm rot="5400000">
              <a:off x="7006996" y="4309157"/>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053A064-BF7F-0029-CA04-0DFA188D77D6}"/>
                </a:ext>
              </a:extLst>
            </p:cNvPr>
            <p:cNvGrpSpPr/>
            <p:nvPr/>
          </p:nvGrpSpPr>
          <p:grpSpPr>
            <a:xfrm>
              <a:off x="5983979" y="2501081"/>
              <a:ext cx="5173714" cy="3865212"/>
              <a:chOff x="6761184" y="2479825"/>
              <a:chExt cx="4368370" cy="3263552"/>
            </a:xfrm>
          </p:grpSpPr>
          <p:sp>
            <p:nvSpPr>
              <p:cNvPr id="29" name="Freeform 28">
                <a:extLst>
                  <a:ext uri="{FF2B5EF4-FFF2-40B4-BE49-F238E27FC236}">
                    <a16:creationId xmlns:a16="http://schemas.microsoft.com/office/drawing/2014/main" id="{809DB066-0D61-06EF-96D3-997FE7F631E4}"/>
                  </a:ext>
                </a:extLst>
              </p:cNvPr>
              <p:cNvSpPr/>
              <p:nvPr/>
            </p:nvSpPr>
            <p:spPr>
              <a:xfrm>
                <a:off x="8978402" y="2814887"/>
                <a:ext cx="1123760" cy="1095852"/>
              </a:xfrm>
              <a:custGeom>
                <a:avLst/>
                <a:gdLst>
                  <a:gd name="connsiteX0" fmla="*/ 0 w 1123760"/>
                  <a:gd name="connsiteY0" fmla="*/ 0 h 1095852"/>
                  <a:gd name="connsiteX1" fmla="*/ 78222 w 1123760"/>
                  <a:gd name="connsiteY1" fmla="*/ 3908 h 1095852"/>
                  <a:gd name="connsiteX2" fmla="*/ 1120671 w 1123760"/>
                  <a:gd name="connsiteY2" fmla="*/ 1035328 h 1095852"/>
                  <a:gd name="connsiteX3" fmla="*/ 1123760 w 1123760"/>
                  <a:gd name="connsiteY3" fmla="*/ 1095852 h 1095852"/>
                  <a:gd name="connsiteX4" fmla="*/ 0 w 1123760"/>
                  <a:gd name="connsiteY4" fmla="*/ 1095852 h 1095852"/>
                  <a:gd name="connsiteX5" fmla="*/ 0 w 1123760"/>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60" h="1095852">
                    <a:moveTo>
                      <a:pt x="0" y="0"/>
                    </a:moveTo>
                    <a:lnTo>
                      <a:pt x="78222" y="3908"/>
                    </a:lnTo>
                    <a:cubicBezTo>
                      <a:pt x="627876" y="59138"/>
                      <a:pt x="1064851" y="491489"/>
                      <a:pt x="1120671" y="1035328"/>
                    </a:cubicBezTo>
                    <a:lnTo>
                      <a:pt x="1123760" y="1095852"/>
                    </a:lnTo>
                    <a:lnTo>
                      <a:pt x="0" y="1095852"/>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0" name="Freeform 29">
                <a:extLst>
                  <a:ext uri="{FF2B5EF4-FFF2-40B4-BE49-F238E27FC236}">
                    <a16:creationId xmlns:a16="http://schemas.microsoft.com/office/drawing/2014/main" id="{CFD96876-086F-07BC-48C6-BE7C9042F82B}"/>
                  </a:ext>
                </a:extLst>
              </p:cNvPr>
              <p:cNvSpPr/>
              <p:nvPr/>
            </p:nvSpPr>
            <p:spPr>
              <a:xfrm>
                <a:off x="7772266" y="2814887"/>
                <a:ext cx="1123758" cy="1095852"/>
              </a:xfrm>
              <a:custGeom>
                <a:avLst/>
                <a:gdLst>
                  <a:gd name="connsiteX0" fmla="*/ 1123758 w 1123758"/>
                  <a:gd name="connsiteY0" fmla="*/ 0 h 1095852"/>
                  <a:gd name="connsiteX1" fmla="*/ 1123758 w 1123758"/>
                  <a:gd name="connsiteY1" fmla="*/ 1095852 h 1095852"/>
                  <a:gd name="connsiteX2" fmla="*/ 0 w 1123758"/>
                  <a:gd name="connsiteY2" fmla="*/ 1095852 h 1095852"/>
                  <a:gd name="connsiteX3" fmla="*/ 3089 w 1123758"/>
                  <a:gd name="connsiteY3" fmla="*/ 1035328 h 1095852"/>
                  <a:gd name="connsiteX4" fmla="*/ 1045538 w 1123758"/>
                  <a:gd name="connsiteY4" fmla="*/ 3908 h 1095852"/>
                  <a:gd name="connsiteX5" fmla="*/ 1123758 w 1123758"/>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58" h="1095852">
                    <a:moveTo>
                      <a:pt x="1123758" y="0"/>
                    </a:moveTo>
                    <a:lnTo>
                      <a:pt x="1123758" y="1095852"/>
                    </a:lnTo>
                    <a:lnTo>
                      <a:pt x="0" y="1095852"/>
                    </a:lnTo>
                    <a:lnTo>
                      <a:pt x="3089" y="1035328"/>
                    </a:lnTo>
                    <a:cubicBezTo>
                      <a:pt x="58909" y="491489"/>
                      <a:pt x="495885" y="59138"/>
                      <a:pt x="1045538" y="3908"/>
                    </a:cubicBezTo>
                    <a:lnTo>
                      <a:pt x="1123758"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1" name="Freeform 30">
                <a:extLst>
                  <a:ext uri="{FF2B5EF4-FFF2-40B4-BE49-F238E27FC236}">
                    <a16:creationId xmlns:a16="http://schemas.microsoft.com/office/drawing/2014/main" id="{F94DA86C-F110-3643-62F0-54A89F21C99F}"/>
                  </a:ext>
                </a:extLst>
              </p:cNvPr>
              <p:cNvSpPr/>
              <p:nvPr/>
            </p:nvSpPr>
            <p:spPr>
              <a:xfrm>
                <a:off x="7770589" y="3993117"/>
                <a:ext cx="1125435" cy="1128718"/>
              </a:xfrm>
              <a:custGeom>
                <a:avLst/>
                <a:gdLst>
                  <a:gd name="connsiteX0" fmla="*/ 0 w 1125435"/>
                  <a:gd name="connsiteY0" fmla="*/ 0 h 1128718"/>
                  <a:gd name="connsiteX1" fmla="*/ 1125435 w 1125435"/>
                  <a:gd name="connsiteY1" fmla="*/ 0 h 1128718"/>
                  <a:gd name="connsiteX2" fmla="*/ 1125435 w 1125435"/>
                  <a:gd name="connsiteY2" fmla="*/ 1128718 h 1128718"/>
                  <a:gd name="connsiteX3" fmla="*/ 1047215 w 1125435"/>
                  <a:gd name="connsiteY3" fmla="*/ 1124810 h 1128718"/>
                  <a:gd name="connsiteX4" fmla="*/ 4766 w 1125435"/>
                  <a:gd name="connsiteY4" fmla="*/ 93390 h 1128718"/>
                  <a:gd name="connsiteX5" fmla="*/ 0 w 1125435"/>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5" h="1128718">
                    <a:moveTo>
                      <a:pt x="0" y="0"/>
                    </a:moveTo>
                    <a:lnTo>
                      <a:pt x="1125435" y="0"/>
                    </a:lnTo>
                    <a:lnTo>
                      <a:pt x="1125435" y="1128718"/>
                    </a:lnTo>
                    <a:lnTo>
                      <a:pt x="1047215" y="1124810"/>
                    </a:lnTo>
                    <a:cubicBezTo>
                      <a:pt x="497562" y="1069581"/>
                      <a:pt x="60586" y="637229"/>
                      <a:pt x="4766" y="93390"/>
                    </a:cubicBez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2" name="Freeform 31">
                <a:extLst>
                  <a:ext uri="{FF2B5EF4-FFF2-40B4-BE49-F238E27FC236}">
                    <a16:creationId xmlns:a16="http://schemas.microsoft.com/office/drawing/2014/main" id="{2EF0625E-EE67-5337-0E88-3938D0856621}"/>
                  </a:ext>
                </a:extLst>
              </p:cNvPr>
              <p:cNvSpPr/>
              <p:nvPr/>
            </p:nvSpPr>
            <p:spPr>
              <a:xfrm>
                <a:off x="8978402" y="3993117"/>
                <a:ext cx="1125437" cy="1128718"/>
              </a:xfrm>
              <a:custGeom>
                <a:avLst/>
                <a:gdLst>
                  <a:gd name="connsiteX0" fmla="*/ 0 w 1125437"/>
                  <a:gd name="connsiteY0" fmla="*/ 0 h 1128718"/>
                  <a:gd name="connsiteX1" fmla="*/ 1125437 w 1125437"/>
                  <a:gd name="connsiteY1" fmla="*/ 0 h 1128718"/>
                  <a:gd name="connsiteX2" fmla="*/ 1120671 w 1125437"/>
                  <a:gd name="connsiteY2" fmla="*/ 93390 h 1128718"/>
                  <a:gd name="connsiteX3" fmla="*/ 78222 w 1125437"/>
                  <a:gd name="connsiteY3" fmla="*/ 1124810 h 1128718"/>
                  <a:gd name="connsiteX4" fmla="*/ 0 w 1125437"/>
                  <a:gd name="connsiteY4" fmla="*/ 1128718 h 1128718"/>
                  <a:gd name="connsiteX5" fmla="*/ 0 w 1125437"/>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7" h="1128718">
                    <a:moveTo>
                      <a:pt x="0" y="0"/>
                    </a:moveTo>
                    <a:lnTo>
                      <a:pt x="1125437" y="0"/>
                    </a:lnTo>
                    <a:lnTo>
                      <a:pt x="1120671" y="93390"/>
                    </a:lnTo>
                    <a:cubicBezTo>
                      <a:pt x="1064851" y="637229"/>
                      <a:pt x="627876" y="1069581"/>
                      <a:pt x="78222" y="1124810"/>
                    </a:cubicBezTo>
                    <a:lnTo>
                      <a:pt x="0" y="1128718"/>
                    </a:lnTo>
                    <a:lnTo>
                      <a:pt x="0" y="0"/>
                    </a:lnTo>
                    <a:close/>
                  </a:path>
                </a:pathLst>
              </a:custGeom>
              <a:solidFill>
                <a:srgbClr val="64AFA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3" name="Oval 32">
                <a:extLst>
                  <a:ext uri="{FF2B5EF4-FFF2-40B4-BE49-F238E27FC236}">
                    <a16:creationId xmlns:a16="http://schemas.microsoft.com/office/drawing/2014/main" id="{B16492C7-0985-CC2F-431A-B387818F3E80}"/>
                  </a:ext>
                </a:extLst>
              </p:cNvPr>
              <p:cNvSpPr/>
              <p:nvPr/>
            </p:nvSpPr>
            <p:spPr>
              <a:xfrm>
                <a:off x="8532188" y="3567621"/>
                <a:ext cx="810051" cy="80148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34" name="TextBox 33">
                <a:extLst>
                  <a:ext uri="{FF2B5EF4-FFF2-40B4-BE49-F238E27FC236}">
                    <a16:creationId xmlns:a16="http://schemas.microsoft.com/office/drawing/2014/main" id="{6490C8C7-7BF4-B17E-CF69-671D6682DD35}"/>
                  </a:ext>
                </a:extLst>
              </p:cNvPr>
              <p:cNvSpPr txBox="1"/>
              <p:nvPr/>
            </p:nvSpPr>
            <p:spPr>
              <a:xfrm>
                <a:off x="7770588" y="3305148"/>
                <a:ext cx="1269245" cy="262461"/>
              </a:xfrm>
              <a:prstGeom prst="rect">
                <a:avLst/>
              </a:prstGeom>
              <a:noFill/>
            </p:spPr>
            <p:txBody>
              <a:bodyPr wrap="square">
                <a:spAutoFit/>
              </a:bodyPr>
              <a:lstStyle/>
              <a:p>
                <a:pPr algn="ctr"/>
                <a:r>
                  <a:rPr lang="en-GB" sz="1550" b="1" dirty="0">
                    <a:solidFill>
                      <a:schemeClr val="bg1"/>
                    </a:solidFill>
                  </a:rPr>
                  <a:t>Intrattenimento</a:t>
                </a:r>
                <a:endParaRPr lang="en-US" sz="1550" dirty="0">
                  <a:solidFill>
                    <a:schemeClr val="bg1"/>
                  </a:solidFill>
                </a:endParaRPr>
              </a:p>
            </p:txBody>
          </p:sp>
          <p:sp>
            <p:nvSpPr>
              <p:cNvPr id="35" name="TextBox 34">
                <a:extLst>
                  <a:ext uri="{FF2B5EF4-FFF2-40B4-BE49-F238E27FC236}">
                    <a16:creationId xmlns:a16="http://schemas.microsoft.com/office/drawing/2014/main" id="{DEE17099-28E0-CD74-F711-CDB8418F9B17}"/>
                  </a:ext>
                </a:extLst>
              </p:cNvPr>
              <p:cNvSpPr txBox="1"/>
              <p:nvPr/>
            </p:nvSpPr>
            <p:spPr>
              <a:xfrm>
                <a:off x="8844045" y="3282000"/>
                <a:ext cx="1269245" cy="262461"/>
              </a:xfrm>
              <a:prstGeom prst="rect">
                <a:avLst/>
              </a:prstGeom>
              <a:noFill/>
            </p:spPr>
            <p:txBody>
              <a:bodyPr wrap="square">
                <a:spAutoFit/>
              </a:bodyPr>
              <a:lstStyle/>
              <a:p>
                <a:pPr algn="ctr"/>
                <a:r>
                  <a:rPr lang="en-GB" sz="1550" b="1" dirty="0">
                    <a:solidFill>
                      <a:schemeClr val="bg1"/>
                    </a:solidFill>
                  </a:rPr>
                  <a:t>Educativo</a:t>
                </a:r>
                <a:endParaRPr lang="en-US" sz="1550" dirty="0">
                  <a:solidFill>
                    <a:schemeClr val="bg1"/>
                  </a:solidFill>
                </a:endParaRPr>
              </a:p>
            </p:txBody>
          </p:sp>
          <p:sp>
            <p:nvSpPr>
              <p:cNvPr id="36" name="TextBox 35">
                <a:extLst>
                  <a:ext uri="{FF2B5EF4-FFF2-40B4-BE49-F238E27FC236}">
                    <a16:creationId xmlns:a16="http://schemas.microsoft.com/office/drawing/2014/main" id="{0CDED9F0-B7C3-5334-1867-BA5D6ED4CBEE}"/>
                  </a:ext>
                </a:extLst>
              </p:cNvPr>
              <p:cNvSpPr txBox="1"/>
              <p:nvPr/>
            </p:nvSpPr>
            <p:spPr>
              <a:xfrm>
                <a:off x="7822567" y="4363948"/>
                <a:ext cx="1269245" cy="453341"/>
              </a:xfrm>
              <a:prstGeom prst="rect">
                <a:avLst/>
              </a:prstGeom>
              <a:noFill/>
            </p:spPr>
            <p:txBody>
              <a:bodyPr wrap="square">
                <a:spAutoFit/>
              </a:bodyPr>
              <a:lstStyle/>
              <a:p>
                <a:pPr algn="ctr"/>
                <a:r>
                  <a:rPr lang="en-GB" sz="1550" b="1" dirty="0" err="1">
                    <a:solidFill>
                      <a:schemeClr val="bg1"/>
                    </a:solidFill>
                  </a:rPr>
                  <a:t>Estetica</a:t>
                </a:r>
                <a:r>
                  <a:rPr lang="en-GB" sz="1550" b="1" dirty="0">
                    <a:solidFill>
                      <a:schemeClr val="bg1"/>
                    </a:solidFill>
                  </a:rPr>
                  <a:t> </a:t>
                </a:r>
              </a:p>
              <a:p>
                <a:pPr algn="ctr"/>
                <a:endParaRPr lang="en-US" sz="1550" dirty="0">
                  <a:solidFill>
                    <a:schemeClr val="bg1"/>
                  </a:solidFill>
                </a:endParaRPr>
              </a:p>
            </p:txBody>
          </p:sp>
          <p:sp>
            <p:nvSpPr>
              <p:cNvPr id="37" name="TextBox 36">
                <a:extLst>
                  <a:ext uri="{FF2B5EF4-FFF2-40B4-BE49-F238E27FC236}">
                    <a16:creationId xmlns:a16="http://schemas.microsoft.com/office/drawing/2014/main" id="{EEEEA580-8201-484E-3EF6-F026A86B4E79}"/>
                  </a:ext>
                </a:extLst>
              </p:cNvPr>
              <p:cNvSpPr txBox="1"/>
              <p:nvPr/>
            </p:nvSpPr>
            <p:spPr>
              <a:xfrm>
                <a:off x="8896024" y="4372074"/>
                <a:ext cx="1269245" cy="262461"/>
              </a:xfrm>
              <a:prstGeom prst="rect">
                <a:avLst/>
              </a:prstGeom>
              <a:noFill/>
            </p:spPr>
            <p:txBody>
              <a:bodyPr wrap="square">
                <a:spAutoFit/>
              </a:bodyPr>
              <a:lstStyle/>
              <a:p>
                <a:pPr algn="ctr"/>
                <a:r>
                  <a:rPr lang="en-GB" sz="1550" b="1" dirty="0">
                    <a:solidFill>
                      <a:schemeClr val="bg1"/>
                    </a:solidFill>
                  </a:rPr>
                  <a:t>Evasi</a:t>
                </a:r>
                <a:endParaRPr lang="en-US" sz="1550" dirty="0">
                  <a:solidFill>
                    <a:schemeClr val="bg1"/>
                  </a:solidFill>
                </a:endParaRPr>
              </a:p>
            </p:txBody>
          </p:sp>
          <p:sp>
            <p:nvSpPr>
              <p:cNvPr id="38" name="TextBox 37">
                <a:extLst>
                  <a:ext uri="{FF2B5EF4-FFF2-40B4-BE49-F238E27FC236}">
                    <a16:creationId xmlns:a16="http://schemas.microsoft.com/office/drawing/2014/main" id="{2FA7EFE7-6280-0526-4D3F-7D7B6AE1905A}"/>
                  </a:ext>
                </a:extLst>
              </p:cNvPr>
              <p:cNvSpPr txBox="1"/>
              <p:nvPr/>
            </p:nvSpPr>
            <p:spPr>
              <a:xfrm>
                <a:off x="8492691" y="5290036"/>
                <a:ext cx="882172" cy="453341"/>
              </a:xfrm>
              <a:prstGeom prst="rect">
                <a:avLst/>
              </a:prstGeom>
              <a:noFill/>
            </p:spPr>
            <p:txBody>
              <a:bodyPr wrap="square">
                <a:spAutoFit/>
              </a:bodyPr>
              <a:lstStyle/>
              <a:p>
                <a:pPr algn="ctr"/>
                <a:r>
                  <a:rPr lang="en-GB" sz="1550" b="1" dirty="0">
                    <a:solidFill>
                      <a:srgbClr val="414141"/>
                    </a:solidFill>
                  </a:rPr>
                  <a:t>Immersione</a:t>
                </a:r>
              </a:p>
              <a:p>
                <a:pPr algn="ctr"/>
                <a:endParaRPr lang="en-US" sz="1550" dirty="0">
                  <a:solidFill>
                    <a:srgbClr val="414141"/>
                  </a:solidFill>
                </a:endParaRPr>
              </a:p>
            </p:txBody>
          </p:sp>
          <p:sp>
            <p:nvSpPr>
              <p:cNvPr id="39" name="TextBox 38">
                <a:extLst>
                  <a:ext uri="{FF2B5EF4-FFF2-40B4-BE49-F238E27FC236}">
                    <a16:creationId xmlns:a16="http://schemas.microsoft.com/office/drawing/2014/main" id="{0D9AEB92-7184-28BE-1766-4B2AA82C6781}"/>
                  </a:ext>
                </a:extLst>
              </p:cNvPr>
              <p:cNvSpPr txBox="1"/>
              <p:nvPr/>
            </p:nvSpPr>
            <p:spPr>
              <a:xfrm>
                <a:off x="8445850" y="2479825"/>
                <a:ext cx="975855" cy="453341"/>
              </a:xfrm>
              <a:prstGeom prst="rect">
                <a:avLst/>
              </a:prstGeom>
              <a:noFill/>
            </p:spPr>
            <p:txBody>
              <a:bodyPr wrap="square">
                <a:spAutoFit/>
              </a:bodyPr>
              <a:lstStyle/>
              <a:p>
                <a:pPr algn="ctr"/>
                <a:r>
                  <a:rPr lang="en-GB" sz="1550" b="1" dirty="0">
                    <a:solidFill>
                      <a:srgbClr val="414141"/>
                    </a:solidFill>
                  </a:rPr>
                  <a:t>Assorbimento</a:t>
                </a:r>
              </a:p>
              <a:p>
                <a:pPr algn="ctr"/>
                <a:endParaRPr lang="en-US" sz="1550" dirty="0">
                  <a:solidFill>
                    <a:srgbClr val="414141"/>
                  </a:solidFill>
                </a:endParaRPr>
              </a:p>
            </p:txBody>
          </p:sp>
          <p:sp>
            <p:nvSpPr>
              <p:cNvPr id="40" name="TextBox 39">
                <a:extLst>
                  <a:ext uri="{FF2B5EF4-FFF2-40B4-BE49-F238E27FC236}">
                    <a16:creationId xmlns:a16="http://schemas.microsoft.com/office/drawing/2014/main" id="{17F7D353-DFA4-B6BB-ABD7-69B25F19C23D}"/>
                  </a:ext>
                </a:extLst>
              </p:cNvPr>
              <p:cNvSpPr txBox="1"/>
              <p:nvPr/>
            </p:nvSpPr>
            <p:spPr>
              <a:xfrm>
                <a:off x="6761184" y="3656519"/>
                <a:ext cx="975855" cy="644222"/>
              </a:xfrm>
              <a:prstGeom prst="rect">
                <a:avLst/>
              </a:prstGeom>
              <a:noFill/>
            </p:spPr>
            <p:txBody>
              <a:bodyPr wrap="square">
                <a:spAutoFit/>
              </a:bodyPr>
              <a:lstStyle/>
              <a:p>
                <a:pPr algn="ctr"/>
                <a:r>
                  <a:rPr lang="en-GB" sz="1550" b="1" dirty="0">
                    <a:solidFill>
                      <a:srgbClr val="414141"/>
                    </a:solidFill>
                  </a:rPr>
                  <a:t>Assorbimento passivo </a:t>
                </a:r>
              </a:p>
              <a:p>
                <a:pPr algn="ctr"/>
                <a:endParaRPr lang="en-US" sz="1550" dirty="0">
                  <a:solidFill>
                    <a:srgbClr val="414141"/>
                  </a:solidFill>
                </a:endParaRPr>
              </a:p>
            </p:txBody>
          </p:sp>
          <p:sp>
            <p:nvSpPr>
              <p:cNvPr id="41" name="TextBox 40">
                <a:extLst>
                  <a:ext uri="{FF2B5EF4-FFF2-40B4-BE49-F238E27FC236}">
                    <a16:creationId xmlns:a16="http://schemas.microsoft.com/office/drawing/2014/main" id="{2FF2D108-8F78-5361-A085-B4AB829BF2D1}"/>
                  </a:ext>
                </a:extLst>
              </p:cNvPr>
              <p:cNvSpPr txBox="1"/>
              <p:nvPr/>
            </p:nvSpPr>
            <p:spPr>
              <a:xfrm>
                <a:off x="10153699" y="3656519"/>
                <a:ext cx="975855" cy="644222"/>
              </a:xfrm>
              <a:prstGeom prst="rect">
                <a:avLst/>
              </a:prstGeom>
              <a:noFill/>
            </p:spPr>
            <p:txBody>
              <a:bodyPr wrap="square">
                <a:spAutoFit/>
              </a:bodyPr>
              <a:lstStyle/>
              <a:p>
                <a:pPr algn="ctr"/>
                <a:r>
                  <a:rPr lang="en-GB" sz="1550" b="1" dirty="0">
                    <a:solidFill>
                      <a:srgbClr val="414141"/>
                    </a:solidFill>
                  </a:rPr>
                  <a:t>Assorbimento attivo </a:t>
                </a:r>
              </a:p>
              <a:p>
                <a:pPr algn="ctr"/>
                <a:endParaRPr lang="en-US" sz="1550" dirty="0">
                  <a:solidFill>
                    <a:srgbClr val="414141"/>
                  </a:solidFill>
                </a:endParaRPr>
              </a:p>
            </p:txBody>
          </p:sp>
        </p:grpSp>
        <p:sp>
          <p:nvSpPr>
            <p:cNvPr id="24" name="TextBox 23">
              <a:extLst>
                <a:ext uri="{FF2B5EF4-FFF2-40B4-BE49-F238E27FC236}">
                  <a16:creationId xmlns:a16="http://schemas.microsoft.com/office/drawing/2014/main" id="{663839E3-C958-F5C0-61E6-C22A00460B62}"/>
                </a:ext>
              </a:extLst>
            </p:cNvPr>
            <p:cNvSpPr txBox="1"/>
            <p:nvPr/>
          </p:nvSpPr>
          <p:spPr>
            <a:xfrm>
              <a:off x="8081483" y="3963976"/>
              <a:ext cx="959389" cy="541510"/>
            </a:xfrm>
            <a:prstGeom prst="rect">
              <a:avLst/>
            </a:prstGeom>
            <a:noFill/>
          </p:spPr>
          <p:txBody>
            <a:bodyPr wrap="square">
              <a:spAutoFit/>
            </a:bodyPr>
            <a:lstStyle/>
            <a:p>
              <a:pPr algn="ctr">
                <a:lnSpc>
                  <a:spcPts val="1860"/>
                </a:lnSpc>
              </a:pPr>
              <a:r>
                <a:rPr lang="en-GB" sz="2100" b="1" dirty="0">
                  <a:solidFill>
                    <a:srgbClr val="414141"/>
                  </a:solidFill>
                </a:rPr>
                <a:t>Quattro regni</a:t>
              </a:r>
              <a:endParaRPr lang="en-US" sz="2100" dirty="0">
                <a:solidFill>
                  <a:srgbClr val="414141"/>
                </a:solidFill>
              </a:endParaRPr>
            </a:p>
          </p:txBody>
        </p:sp>
        <p:pic>
          <p:nvPicPr>
            <p:cNvPr id="25" name="Graphic 24" descr="Hike outline">
              <a:extLst>
                <a:ext uri="{FF2B5EF4-FFF2-40B4-BE49-F238E27FC236}">
                  <a16:creationId xmlns:a16="http://schemas.microsoft.com/office/drawing/2014/main" id="{443FDDE0-A717-A384-3969-8F54B07A1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5133" y="5008931"/>
              <a:ext cx="645869" cy="645869"/>
            </a:xfrm>
            <a:prstGeom prst="rect">
              <a:avLst/>
            </a:prstGeom>
          </p:spPr>
        </p:pic>
        <p:pic>
          <p:nvPicPr>
            <p:cNvPr id="26" name="Graphic 25" descr="Easel outline">
              <a:extLst>
                <a:ext uri="{FF2B5EF4-FFF2-40B4-BE49-F238E27FC236}">
                  <a16:creationId xmlns:a16="http://schemas.microsoft.com/office/drawing/2014/main" id="{725AAB32-0AD3-9925-B13F-6F20755E4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7107" y="2937360"/>
              <a:ext cx="549317" cy="549317"/>
            </a:xfrm>
            <a:prstGeom prst="rect">
              <a:avLst/>
            </a:prstGeom>
          </p:spPr>
        </p:pic>
        <p:pic>
          <p:nvPicPr>
            <p:cNvPr id="27" name="Graphic 26" descr="Homeopathy outline">
              <a:extLst>
                <a:ext uri="{FF2B5EF4-FFF2-40B4-BE49-F238E27FC236}">
                  <a16:creationId xmlns:a16="http://schemas.microsoft.com/office/drawing/2014/main" id="{8ACDD52C-C28B-8D90-E3D1-A7959D724D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592044" y="5030549"/>
              <a:ext cx="702526" cy="702526"/>
            </a:xfrm>
            <a:prstGeom prst="rect">
              <a:avLst/>
            </a:prstGeom>
          </p:spPr>
        </p:pic>
        <p:pic>
          <p:nvPicPr>
            <p:cNvPr id="28" name="Graphic 27" descr="Drama outline">
              <a:extLst>
                <a:ext uri="{FF2B5EF4-FFF2-40B4-BE49-F238E27FC236}">
                  <a16:creationId xmlns:a16="http://schemas.microsoft.com/office/drawing/2014/main" id="{A967A010-351C-5686-E81E-3BD93392CD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92482" y="2827913"/>
              <a:ext cx="651446" cy="651446"/>
            </a:xfrm>
            <a:prstGeom prst="rect">
              <a:avLst/>
            </a:prstGeom>
          </p:spPr>
        </p:pic>
      </p:grpSp>
    </p:spTree>
    <p:extLst>
      <p:ext uri="{BB962C8B-B14F-4D97-AF65-F5344CB8AC3E}">
        <p14:creationId xmlns:p14="http://schemas.microsoft.com/office/powerpoint/2010/main" val="172806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ED22FAD-4890-5B48-460C-85E6C6A50E6D}"/>
              </a:ext>
            </a:extLst>
          </p:cNvPr>
          <p:cNvSpPr>
            <a:spLocks noGrp="1"/>
          </p:cNvSpPr>
          <p:nvPr>
            <p:ph type="body" sz="quarter" idx="86"/>
          </p:nvPr>
        </p:nvSpPr>
        <p:spPr>
          <a:xfrm>
            <a:off x="510489" y="1819136"/>
            <a:ext cx="2419055" cy="1643070"/>
          </a:xfrm>
        </p:spPr>
        <p:txBody>
          <a:bodyPr/>
          <a:lstStyle/>
          <a:p>
            <a:r>
              <a:rPr lang="en-GB" b="1" dirty="0"/>
              <a:t>Sezione 1</a:t>
            </a:r>
          </a:p>
          <a:p>
            <a:endParaRPr lang="en-GB" sz="1800" dirty="0"/>
          </a:p>
          <a:p>
            <a:r>
              <a:rPr lang="en-GB" sz="1800" dirty="0"/>
              <a:t>Strumenti per ricerche di mercato – Comprendere </a:t>
            </a:r>
          </a:p>
          <a:p>
            <a:r>
              <a:rPr lang="en-GB" sz="1800" dirty="0"/>
              <a:t>il mercato</a:t>
            </a:r>
          </a:p>
          <a:p>
            <a:endParaRPr lang="en-GB" sz="1800" dirty="0"/>
          </a:p>
          <a:p>
            <a:endParaRPr lang="en-GB" dirty="0"/>
          </a:p>
          <a:p>
            <a:endParaRPr lang="en-US" dirty="0"/>
          </a:p>
        </p:txBody>
      </p:sp>
      <p:sp>
        <p:nvSpPr>
          <p:cNvPr id="24" name="Text Placeholder 23">
            <a:extLst>
              <a:ext uri="{FF2B5EF4-FFF2-40B4-BE49-F238E27FC236}">
                <a16:creationId xmlns:a16="http://schemas.microsoft.com/office/drawing/2014/main" id="{AE0D6D4C-3F02-2D52-99F9-F48BE34AB143}"/>
              </a:ext>
            </a:extLst>
          </p:cNvPr>
          <p:cNvSpPr>
            <a:spLocks noGrp="1"/>
          </p:cNvSpPr>
          <p:nvPr>
            <p:ph type="body" sz="quarter" idx="87"/>
          </p:nvPr>
        </p:nvSpPr>
        <p:spPr/>
        <p:txBody>
          <a:bodyPr/>
          <a:lstStyle/>
          <a:p>
            <a:r>
              <a:rPr lang="en-US" dirty="0"/>
              <a:t>04</a:t>
            </a:r>
          </a:p>
        </p:txBody>
      </p:sp>
      <p:sp>
        <p:nvSpPr>
          <p:cNvPr id="26" name="Text Placeholder 25">
            <a:extLst>
              <a:ext uri="{FF2B5EF4-FFF2-40B4-BE49-F238E27FC236}">
                <a16:creationId xmlns:a16="http://schemas.microsoft.com/office/drawing/2014/main" id="{C54B6291-F87F-2917-9C72-200917DB0E58}"/>
              </a:ext>
            </a:extLst>
          </p:cNvPr>
          <p:cNvSpPr>
            <a:spLocks noGrp="1"/>
          </p:cNvSpPr>
          <p:nvPr>
            <p:ph type="body" sz="quarter" idx="88"/>
          </p:nvPr>
        </p:nvSpPr>
        <p:spPr/>
        <p:txBody>
          <a:bodyPr/>
          <a:lstStyle/>
          <a:p>
            <a:r>
              <a:rPr lang="en-US" dirty="0"/>
              <a:t>Pagina 8</a:t>
            </a:r>
          </a:p>
        </p:txBody>
      </p:sp>
      <p:sp>
        <p:nvSpPr>
          <p:cNvPr id="30" name="Text Placeholder 29">
            <a:extLst>
              <a:ext uri="{FF2B5EF4-FFF2-40B4-BE49-F238E27FC236}">
                <a16:creationId xmlns:a16="http://schemas.microsoft.com/office/drawing/2014/main" id="{322A13B0-456E-56A5-D147-138D1E6ADE1C}"/>
              </a:ext>
            </a:extLst>
          </p:cNvPr>
          <p:cNvSpPr>
            <a:spLocks noGrp="1"/>
          </p:cNvSpPr>
          <p:nvPr>
            <p:ph type="body" sz="quarter" idx="90"/>
          </p:nvPr>
        </p:nvSpPr>
        <p:spPr/>
        <p:txBody>
          <a:bodyPr/>
          <a:lstStyle/>
          <a:p>
            <a:r>
              <a:rPr lang="en-GB" b="1" dirty="0"/>
              <a:t>Sezione 2 </a:t>
            </a:r>
          </a:p>
          <a:p>
            <a:endParaRPr lang="en-GB" sz="1800" dirty="0"/>
          </a:p>
          <a:p>
            <a:r>
              <a:rPr lang="en-GB" sz="1800" dirty="0"/>
              <a:t>Definizione del concetto e della proposta di valore</a:t>
            </a:r>
          </a:p>
          <a:p>
            <a:endParaRPr lang="en-GB" dirty="0"/>
          </a:p>
          <a:p>
            <a:endParaRPr lang="en-US" dirty="0"/>
          </a:p>
        </p:txBody>
      </p:sp>
      <p:sp>
        <p:nvSpPr>
          <p:cNvPr id="32" name="Text Placeholder 31">
            <a:extLst>
              <a:ext uri="{FF2B5EF4-FFF2-40B4-BE49-F238E27FC236}">
                <a16:creationId xmlns:a16="http://schemas.microsoft.com/office/drawing/2014/main" id="{E0CD1AD5-6950-6C0C-0D16-2FD5E9340DEF}"/>
              </a:ext>
            </a:extLst>
          </p:cNvPr>
          <p:cNvSpPr>
            <a:spLocks noGrp="1"/>
          </p:cNvSpPr>
          <p:nvPr>
            <p:ph type="body" sz="quarter" idx="91"/>
          </p:nvPr>
        </p:nvSpPr>
        <p:spPr/>
        <p:txBody>
          <a:bodyPr/>
          <a:lstStyle/>
          <a:p>
            <a:r>
              <a:rPr lang="en-US" dirty="0"/>
              <a:t>05</a:t>
            </a:r>
          </a:p>
        </p:txBody>
      </p:sp>
      <p:sp>
        <p:nvSpPr>
          <p:cNvPr id="34" name="Text Placeholder 33">
            <a:extLst>
              <a:ext uri="{FF2B5EF4-FFF2-40B4-BE49-F238E27FC236}">
                <a16:creationId xmlns:a16="http://schemas.microsoft.com/office/drawing/2014/main" id="{CC3DAB45-FC27-FE21-A5DC-C7B4F7835F68}"/>
              </a:ext>
            </a:extLst>
          </p:cNvPr>
          <p:cNvSpPr>
            <a:spLocks noGrp="1"/>
          </p:cNvSpPr>
          <p:nvPr>
            <p:ph type="body" sz="quarter" idx="92"/>
          </p:nvPr>
        </p:nvSpPr>
        <p:spPr/>
        <p:txBody>
          <a:bodyPr/>
          <a:lstStyle/>
          <a:p>
            <a:r>
              <a:rPr lang="en-US" dirty="0"/>
              <a:t>Pagina 31</a:t>
            </a:r>
          </a:p>
        </p:txBody>
      </p:sp>
      <p:sp>
        <p:nvSpPr>
          <p:cNvPr id="36" name="Text Placeholder 35">
            <a:extLst>
              <a:ext uri="{FF2B5EF4-FFF2-40B4-BE49-F238E27FC236}">
                <a16:creationId xmlns:a16="http://schemas.microsoft.com/office/drawing/2014/main" id="{AB7FC77A-4BA4-0C77-98DB-59CACA7ABFA2}"/>
              </a:ext>
            </a:extLst>
          </p:cNvPr>
          <p:cNvSpPr>
            <a:spLocks noGrp="1"/>
          </p:cNvSpPr>
          <p:nvPr>
            <p:ph type="body" sz="quarter" idx="93"/>
          </p:nvPr>
        </p:nvSpPr>
        <p:spPr/>
        <p:txBody>
          <a:bodyPr/>
          <a:lstStyle/>
          <a:p>
            <a:r>
              <a:rPr lang="en-GB" dirty="0"/>
              <a:t>Crediti fotografici: Teapot Lane, Leitrim, Irlanda</a:t>
            </a:r>
          </a:p>
        </p:txBody>
      </p:sp>
      <p:sp>
        <p:nvSpPr>
          <p:cNvPr id="38" name="Text Placeholder 37">
            <a:extLst>
              <a:ext uri="{FF2B5EF4-FFF2-40B4-BE49-F238E27FC236}">
                <a16:creationId xmlns:a16="http://schemas.microsoft.com/office/drawing/2014/main" id="{5B7C51A1-E88F-52C8-E71B-57176CAB7DCC}"/>
              </a:ext>
            </a:extLst>
          </p:cNvPr>
          <p:cNvSpPr>
            <a:spLocks noGrp="1"/>
          </p:cNvSpPr>
          <p:nvPr>
            <p:ph type="body" sz="quarter" idx="98"/>
          </p:nvPr>
        </p:nvSpPr>
        <p:spPr/>
        <p:txBody>
          <a:bodyPr/>
          <a:lstStyle/>
          <a:p>
            <a:r>
              <a:rPr lang="en-GB" dirty="0"/>
              <a:t>Crediti fotografici: Chiesa </a:t>
            </a:r>
            <a:r>
              <a:rPr lang="en-GB" dirty="0" err="1"/>
              <a:t>di Blönduós</a:t>
            </a:r>
            <a:r>
              <a:rPr lang="en-GB" dirty="0"/>
              <a:t>, Islanda</a:t>
            </a:r>
          </a:p>
        </p:txBody>
      </p:sp>
      <p:sp>
        <p:nvSpPr>
          <p:cNvPr id="40" name="Text Placeholder 39">
            <a:extLst>
              <a:ext uri="{FF2B5EF4-FFF2-40B4-BE49-F238E27FC236}">
                <a16:creationId xmlns:a16="http://schemas.microsoft.com/office/drawing/2014/main" id="{7A6EA366-616B-056E-5983-37F464219FBA}"/>
              </a:ext>
            </a:extLst>
          </p:cNvPr>
          <p:cNvSpPr>
            <a:spLocks noGrp="1"/>
          </p:cNvSpPr>
          <p:nvPr>
            <p:ph type="body" sz="quarter" idx="42"/>
          </p:nvPr>
        </p:nvSpPr>
        <p:spPr>
          <a:xfrm rot="16200000">
            <a:off x="7929443" y="3097682"/>
            <a:ext cx="6840061" cy="637571"/>
          </a:xfrm>
        </p:spPr>
        <p:txBody>
          <a:bodyPr/>
          <a:lstStyle/>
          <a:p>
            <a:pPr algn="r"/>
            <a:r>
              <a:rPr lang="en-US" dirty="0"/>
              <a:t>INDICE</a:t>
            </a:r>
          </a:p>
        </p:txBody>
      </p:sp>
      <p:pic>
        <p:nvPicPr>
          <p:cNvPr id="41" name="Picture Placeholder 18">
            <a:extLst>
              <a:ext uri="{FF2B5EF4-FFF2-40B4-BE49-F238E27FC236}">
                <a16:creationId xmlns:a16="http://schemas.microsoft.com/office/drawing/2014/main" id="{8663D4FF-5290-7126-1E5A-C7452D57438C}"/>
              </a:ext>
            </a:extLst>
          </p:cNvPr>
          <p:cNvPicPr>
            <a:picLocks noGrp="1" noChangeAspect="1"/>
          </p:cNvPicPr>
          <p:nvPr>
            <p:ph type="pic" sz="quarter" idx="85"/>
          </p:nvPr>
        </p:nvPicPr>
        <p:blipFill>
          <a:blip r:embed="rId2"/>
          <a:srcRect l="30415" r="30415"/>
          <a:stretch>
            <a:fillRect/>
          </a:stretch>
        </p:blipFill>
        <p:spPr/>
      </p:pic>
      <p:pic>
        <p:nvPicPr>
          <p:cNvPr id="43" name="Picture Placeholder 20">
            <a:extLst>
              <a:ext uri="{FF2B5EF4-FFF2-40B4-BE49-F238E27FC236}">
                <a16:creationId xmlns:a16="http://schemas.microsoft.com/office/drawing/2014/main" id="{470C50A7-6BF7-FBC0-10E2-20444136B82A}"/>
              </a:ext>
            </a:extLst>
          </p:cNvPr>
          <p:cNvPicPr>
            <a:picLocks noGrp="1" noChangeAspect="1"/>
          </p:cNvPicPr>
          <p:nvPr>
            <p:ph type="pic" sz="quarter" idx="89"/>
          </p:nvPr>
        </p:nvPicPr>
        <p:blipFill>
          <a:blip r:embed="rId3"/>
          <a:srcRect l="26777" r="26777"/>
          <a:stretch>
            <a:fillRect/>
          </a:stretch>
        </p:blipFill>
        <p:spPr/>
      </p:pic>
      <p:pic>
        <p:nvPicPr>
          <p:cNvPr id="44" name="Picture 43">
            <a:extLst>
              <a:ext uri="{FF2B5EF4-FFF2-40B4-BE49-F238E27FC236}">
                <a16:creationId xmlns:a16="http://schemas.microsoft.com/office/drawing/2014/main" id="{8F23999D-F790-0E62-6ECB-DD99A483D1A2}"/>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560169" y="4355558"/>
            <a:ext cx="3580276" cy="2659133"/>
          </a:xfrm>
          <a:prstGeom prst="rect">
            <a:avLst/>
          </a:prstGeom>
        </p:spPr>
      </p:pic>
    </p:spTree>
    <p:extLst>
      <p:ext uri="{BB962C8B-B14F-4D97-AF65-F5344CB8AC3E}">
        <p14:creationId xmlns:p14="http://schemas.microsoft.com/office/powerpoint/2010/main" val="3775079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7C86-1210-FF76-2A4B-40358EAA78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4C35AF-A450-34ED-2646-DE97107A9BBC}"/>
              </a:ext>
            </a:extLst>
          </p:cNvPr>
          <p:cNvSpPr>
            <a:spLocks noGrp="1"/>
          </p:cNvSpPr>
          <p:nvPr>
            <p:ph type="body" sz="quarter" idx="16"/>
          </p:nvPr>
        </p:nvSpPr>
        <p:spPr>
          <a:xfrm>
            <a:off x="653780" y="472365"/>
            <a:ext cx="9551577" cy="803654"/>
          </a:xfrm>
        </p:spPr>
        <p:txBody>
          <a:bodyPr/>
          <a:lstStyle/>
          <a:p>
            <a:pPr>
              <a:lnSpc>
                <a:spcPts val="3720"/>
              </a:lnSpc>
            </a:pPr>
            <a:r>
              <a:rPr lang="en-US" dirty="0"/>
              <a:t>Turismo tradizionale vs turismo basato sull'esperienza</a:t>
            </a:r>
          </a:p>
          <a:p>
            <a:pPr>
              <a:lnSpc>
                <a:spcPts val="3720"/>
              </a:lnSpc>
            </a:pPr>
            <a:endParaRPr lang="en-US" dirty="0"/>
          </a:p>
        </p:txBody>
      </p:sp>
      <p:sp>
        <p:nvSpPr>
          <p:cNvPr id="6" name="Text Placeholder 5">
            <a:extLst>
              <a:ext uri="{FF2B5EF4-FFF2-40B4-BE49-F238E27FC236}">
                <a16:creationId xmlns:a16="http://schemas.microsoft.com/office/drawing/2014/main" id="{3BF7891E-5682-DF8A-AFA2-822050E7414E}"/>
              </a:ext>
            </a:extLst>
          </p:cNvPr>
          <p:cNvSpPr>
            <a:spLocks noGrp="1"/>
          </p:cNvSpPr>
          <p:nvPr>
            <p:ph type="body" sz="quarter" idx="19"/>
          </p:nvPr>
        </p:nvSpPr>
        <p:spPr>
          <a:xfrm>
            <a:off x="653781" y="1847469"/>
            <a:ext cx="3060969" cy="803654"/>
          </a:xfrm>
        </p:spPr>
        <p:txBody>
          <a:bodyPr/>
          <a:lstStyle/>
          <a:p>
            <a:pPr>
              <a:lnSpc>
                <a:spcPts val="2900"/>
              </a:lnSpc>
            </a:pPr>
            <a:r>
              <a:rPr lang="en-US" dirty="0"/>
              <a:t>Che tipo di esperienza offri? </a:t>
            </a:r>
          </a:p>
          <a:p>
            <a:pPr>
              <a:lnSpc>
                <a:spcPts val="2900"/>
              </a:lnSpc>
            </a:pPr>
            <a:endParaRPr lang="en-US" dirty="0"/>
          </a:p>
          <a:p>
            <a:pPr>
              <a:lnSpc>
                <a:spcPts val="2900"/>
              </a:lnSpc>
            </a:pPr>
            <a:r>
              <a:rPr lang="en-US" dirty="0"/>
              <a:t>Stai vendendo una camera o una storia?</a:t>
            </a:r>
          </a:p>
          <a:p>
            <a:pPr>
              <a:lnSpc>
                <a:spcPts val="2900"/>
              </a:lnSpc>
            </a:pPr>
            <a:endParaRPr lang="en-US" dirty="0"/>
          </a:p>
        </p:txBody>
      </p:sp>
      <p:cxnSp>
        <p:nvCxnSpPr>
          <p:cNvPr id="2" name="Straight Connector 1">
            <a:extLst>
              <a:ext uri="{FF2B5EF4-FFF2-40B4-BE49-F238E27FC236}">
                <a16:creationId xmlns:a16="http://schemas.microsoft.com/office/drawing/2014/main" id="{F858C9A1-EC1C-8390-451F-C3BA1153835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9542EBE-A00E-743B-656B-53D05286DD1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15" name="Freeform 14">
            <a:extLst>
              <a:ext uri="{FF2B5EF4-FFF2-40B4-BE49-F238E27FC236}">
                <a16:creationId xmlns:a16="http://schemas.microsoft.com/office/drawing/2014/main" id="{2865173A-1138-D2C6-9525-279A5F31637A}"/>
              </a:ext>
            </a:extLst>
          </p:cNvPr>
          <p:cNvSpPr/>
          <p:nvPr/>
        </p:nvSpPr>
        <p:spPr>
          <a:xfrm rot="5400000" flipH="1">
            <a:off x="5053579" y="670475"/>
            <a:ext cx="5392151" cy="6982898"/>
          </a:xfrm>
          <a:custGeom>
            <a:avLst/>
            <a:gdLst>
              <a:gd name="connsiteX0" fmla="*/ 5392151 w 5392151"/>
              <a:gd name="connsiteY0" fmla="*/ 6402654 h 6982898"/>
              <a:gd name="connsiteX1" fmla="*/ 5392151 w 5392151"/>
              <a:gd name="connsiteY1" fmla="*/ 5625199 h 6982898"/>
              <a:gd name="connsiteX2" fmla="*/ 5392151 w 5392151"/>
              <a:gd name="connsiteY2" fmla="*/ 5506935 h 6982898"/>
              <a:gd name="connsiteX3" fmla="*/ 5392151 w 5392151"/>
              <a:gd name="connsiteY3" fmla="*/ 4729480 h 6982898"/>
              <a:gd name="connsiteX4" fmla="*/ 5392151 w 5392151"/>
              <a:gd name="connsiteY4" fmla="*/ 1673175 h 6982898"/>
              <a:gd name="connsiteX5" fmla="*/ 5392151 w 5392151"/>
              <a:gd name="connsiteY5" fmla="*/ 895720 h 6982898"/>
              <a:gd name="connsiteX6" fmla="*/ 5392151 w 5392151"/>
              <a:gd name="connsiteY6" fmla="*/ 777458 h 6982898"/>
              <a:gd name="connsiteX7" fmla="*/ 5392151 w 5392151"/>
              <a:gd name="connsiteY7" fmla="*/ 3 h 6982898"/>
              <a:gd name="connsiteX8" fmla="*/ 4651387 w 5392151"/>
              <a:gd name="connsiteY8" fmla="*/ 3 h 6982898"/>
              <a:gd name="connsiteX9" fmla="*/ 4461024 w 5392151"/>
              <a:gd name="connsiteY9" fmla="*/ 3 h 6982898"/>
              <a:gd name="connsiteX10" fmla="*/ 4163408 w 5392151"/>
              <a:gd name="connsiteY10" fmla="*/ 3 h 6982898"/>
              <a:gd name="connsiteX11" fmla="*/ 3720261 w 5392151"/>
              <a:gd name="connsiteY11" fmla="*/ 3 h 6982898"/>
              <a:gd name="connsiteX12" fmla="*/ 3422644 w 5392151"/>
              <a:gd name="connsiteY12" fmla="*/ 3 h 6982898"/>
              <a:gd name="connsiteX13" fmla="*/ 3232281 w 5392151"/>
              <a:gd name="connsiteY13" fmla="*/ 3 h 6982898"/>
              <a:gd name="connsiteX14" fmla="*/ 2491518 w 5392151"/>
              <a:gd name="connsiteY14" fmla="*/ 3 h 6982898"/>
              <a:gd name="connsiteX15" fmla="*/ 1784002 w 5392151"/>
              <a:gd name="connsiteY15" fmla="*/ 3 h 6982898"/>
              <a:gd name="connsiteX16" fmla="*/ 1784002 w 5392151"/>
              <a:gd name="connsiteY16" fmla="*/ 0 h 6982898"/>
              <a:gd name="connsiteX17" fmla="*/ 1043239 w 5392151"/>
              <a:gd name="connsiteY17" fmla="*/ 0 h 6982898"/>
              <a:gd name="connsiteX18" fmla="*/ 852876 w 5392151"/>
              <a:gd name="connsiteY18" fmla="*/ 0 h 6982898"/>
              <a:gd name="connsiteX19" fmla="*/ 555259 w 5392151"/>
              <a:gd name="connsiteY19" fmla="*/ 0 h 6982898"/>
              <a:gd name="connsiteX20" fmla="*/ 112112 w 5392151"/>
              <a:gd name="connsiteY20" fmla="*/ 0 h 6982898"/>
              <a:gd name="connsiteX21" fmla="*/ 1 w 5392151"/>
              <a:gd name="connsiteY21" fmla="*/ 0 h 6982898"/>
              <a:gd name="connsiteX22" fmla="*/ 1 w 5392151"/>
              <a:gd name="connsiteY22" fmla="*/ 331291 h 6982898"/>
              <a:gd name="connsiteX23" fmla="*/ 1 w 5392151"/>
              <a:gd name="connsiteY23" fmla="*/ 1072055 h 6982898"/>
              <a:gd name="connsiteX24" fmla="*/ 1 w 5392151"/>
              <a:gd name="connsiteY24" fmla="*/ 1371571 h 6982898"/>
              <a:gd name="connsiteX25" fmla="*/ 1 w 5392151"/>
              <a:gd name="connsiteY25" fmla="*/ 2112334 h 6982898"/>
              <a:gd name="connsiteX26" fmla="*/ 1 w 5392151"/>
              <a:gd name="connsiteY26" fmla="*/ 2302697 h 6982898"/>
              <a:gd name="connsiteX27" fmla="*/ 1 w 5392151"/>
              <a:gd name="connsiteY27" fmla="*/ 2600313 h 6982898"/>
              <a:gd name="connsiteX28" fmla="*/ 1 w 5392151"/>
              <a:gd name="connsiteY28" fmla="*/ 3043460 h 6982898"/>
              <a:gd name="connsiteX29" fmla="*/ 1 w 5392151"/>
              <a:gd name="connsiteY29" fmla="*/ 3341077 h 6982898"/>
              <a:gd name="connsiteX30" fmla="*/ 1 w 5392151"/>
              <a:gd name="connsiteY30" fmla="*/ 3531440 h 6982898"/>
              <a:gd name="connsiteX31" fmla="*/ 2 w 5392151"/>
              <a:gd name="connsiteY31" fmla="*/ 4272203 h 6982898"/>
              <a:gd name="connsiteX32" fmla="*/ 0 w 5392151"/>
              <a:gd name="connsiteY32" fmla="*/ 4272203 h 6982898"/>
              <a:gd name="connsiteX33" fmla="*/ 0 w 5392151"/>
              <a:gd name="connsiteY33" fmla="*/ 4979719 h 6982898"/>
              <a:gd name="connsiteX34" fmla="*/ 0 w 5392151"/>
              <a:gd name="connsiteY34" fmla="*/ 5720482 h 6982898"/>
              <a:gd name="connsiteX35" fmla="*/ 0 w 5392151"/>
              <a:gd name="connsiteY35" fmla="*/ 5910845 h 6982898"/>
              <a:gd name="connsiteX36" fmla="*/ 0 w 5392151"/>
              <a:gd name="connsiteY36" fmla="*/ 6208462 h 6982898"/>
              <a:gd name="connsiteX37" fmla="*/ 0 w 5392151"/>
              <a:gd name="connsiteY37" fmla="*/ 6651609 h 6982898"/>
              <a:gd name="connsiteX38" fmla="*/ 0 w 5392151"/>
              <a:gd name="connsiteY38" fmla="*/ 6949225 h 6982898"/>
              <a:gd name="connsiteX39" fmla="*/ 0 w 5392151"/>
              <a:gd name="connsiteY39" fmla="*/ 6982898 h 6982898"/>
              <a:gd name="connsiteX40" fmla="*/ 190059 w 5392151"/>
              <a:gd name="connsiteY40" fmla="*/ 6982898 h 6982898"/>
              <a:gd name="connsiteX41" fmla="*/ 190064 w 5392151"/>
              <a:gd name="connsiteY41" fmla="*/ 6982898 h 6982898"/>
              <a:gd name="connsiteX42" fmla="*/ 380422 w 5392151"/>
              <a:gd name="connsiteY42" fmla="*/ 6982898 h 6982898"/>
              <a:gd name="connsiteX43" fmla="*/ 380426 w 5392151"/>
              <a:gd name="connsiteY43" fmla="*/ 6982898 h 6982898"/>
              <a:gd name="connsiteX44" fmla="*/ 1121185 w 5392151"/>
              <a:gd name="connsiteY44" fmla="*/ 6982898 h 6982898"/>
              <a:gd name="connsiteX45" fmla="*/ 1121190 w 5392151"/>
              <a:gd name="connsiteY45" fmla="*/ 6982898 h 6982898"/>
              <a:gd name="connsiteX46" fmla="*/ 1828698 w 5392151"/>
              <a:gd name="connsiteY46" fmla="*/ 6982898 h 6982898"/>
              <a:gd name="connsiteX47" fmla="*/ 2569461 w 5392151"/>
              <a:gd name="connsiteY47" fmla="*/ 6982898 h 6982898"/>
              <a:gd name="connsiteX48" fmla="*/ 2759825 w 5392151"/>
              <a:gd name="connsiteY48" fmla="*/ 6982898 h 6982898"/>
              <a:gd name="connsiteX49" fmla="*/ 3057440 w 5392151"/>
              <a:gd name="connsiteY49" fmla="*/ 6982898 h 6982898"/>
              <a:gd name="connsiteX50" fmla="*/ 3500588 w 5392151"/>
              <a:gd name="connsiteY50" fmla="*/ 6982898 h 6982898"/>
              <a:gd name="connsiteX51" fmla="*/ 3798204 w 5392151"/>
              <a:gd name="connsiteY51" fmla="*/ 6982898 h 6982898"/>
              <a:gd name="connsiteX52" fmla="*/ 3988568 w 5392151"/>
              <a:gd name="connsiteY52" fmla="*/ 6982898 h 6982898"/>
              <a:gd name="connsiteX53" fmla="*/ 4729331 w 5392151"/>
              <a:gd name="connsiteY53" fmla="*/ 6982898 h 6982898"/>
              <a:gd name="connsiteX54" fmla="*/ 5392151 w 5392151"/>
              <a:gd name="connsiteY54" fmla="*/ 6402654 h 698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92151" h="6982898">
                <a:moveTo>
                  <a:pt x="5392151" y="6402654"/>
                </a:moveTo>
                <a:lnTo>
                  <a:pt x="5392151" y="5625199"/>
                </a:lnTo>
                <a:lnTo>
                  <a:pt x="5392151" y="5506935"/>
                </a:lnTo>
                <a:lnTo>
                  <a:pt x="5392151" y="4729480"/>
                </a:lnTo>
                <a:lnTo>
                  <a:pt x="5392151" y="1673175"/>
                </a:lnTo>
                <a:lnTo>
                  <a:pt x="5392151" y="895720"/>
                </a:lnTo>
                <a:lnTo>
                  <a:pt x="5392151" y="777458"/>
                </a:lnTo>
                <a:lnTo>
                  <a:pt x="5392151" y="3"/>
                </a:lnTo>
                <a:lnTo>
                  <a:pt x="4651387" y="3"/>
                </a:lnTo>
                <a:lnTo>
                  <a:pt x="4461024" y="3"/>
                </a:lnTo>
                <a:lnTo>
                  <a:pt x="4163408" y="3"/>
                </a:lnTo>
                <a:lnTo>
                  <a:pt x="3720261" y="3"/>
                </a:lnTo>
                <a:lnTo>
                  <a:pt x="3422644" y="3"/>
                </a:lnTo>
                <a:lnTo>
                  <a:pt x="3232281" y="3"/>
                </a:lnTo>
                <a:lnTo>
                  <a:pt x="2491518" y="3"/>
                </a:lnTo>
                <a:lnTo>
                  <a:pt x="1784002" y="3"/>
                </a:lnTo>
                <a:lnTo>
                  <a:pt x="1784002" y="0"/>
                </a:lnTo>
                <a:lnTo>
                  <a:pt x="1043239" y="0"/>
                </a:lnTo>
                <a:lnTo>
                  <a:pt x="852876" y="0"/>
                </a:lnTo>
                <a:lnTo>
                  <a:pt x="555259" y="0"/>
                </a:lnTo>
                <a:lnTo>
                  <a:pt x="112112" y="0"/>
                </a:lnTo>
                <a:lnTo>
                  <a:pt x="1" y="0"/>
                </a:lnTo>
                <a:lnTo>
                  <a:pt x="1" y="331291"/>
                </a:lnTo>
                <a:lnTo>
                  <a:pt x="1" y="1072055"/>
                </a:lnTo>
                <a:lnTo>
                  <a:pt x="1" y="1371571"/>
                </a:lnTo>
                <a:lnTo>
                  <a:pt x="1" y="2112334"/>
                </a:lnTo>
                <a:lnTo>
                  <a:pt x="1" y="2302697"/>
                </a:lnTo>
                <a:lnTo>
                  <a:pt x="1" y="2600313"/>
                </a:lnTo>
                <a:lnTo>
                  <a:pt x="1" y="3043460"/>
                </a:lnTo>
                <a:lnTo>
                  <a:pt x="1" y="3341077"/>
                </a:lnTo>
                <a:lnTo>
                  <a:pt x="1" y="3531440"/>
                </a:lnTo>
                <a:lnTo>
                  <a:pt x="2" y="4272203"/>
                </a:lnTo>
                <a:lnTo>
                  <a:pt x="0" y="4272203"/>
                </a:lnTo>
                <a:lnTo>
                  <a:pt x="0" y="4979719"/>
                </a:lnTo>
                <a:lnTo>
                  <a:pt x="0" y="5720482"/>
                </a:lnTo>
                <a:lnTo>
                  <a:pt x="0" y="5910845"/>
                </a:lnTo>
                <a:lnTo>
                  <a:pt x="0" y="6208462"/>
                </a:lnTo>
                <a:lnTo>
                  <a:pt x="0" y="6651609"/>
                </a:lnTo>
                <a:lnTo>
                  <a:pt x="0" y="6949225"/>
                </a:lnTo>
                <a:lnTo>
                  <a:pt x="0" y="6982898"/>
                </a:lnTo>
                <a:lnTo>
                  <a:pt x="190059" y="6982898"/>
                </a:lnTo>
                <a:lnTo>
                  <a:pt x="190064" y="6982898"/>
                </a:lnTo>
                <a:lnTo>
                  <a:pt x="380422" y="6982898"/>
                </a:lnTo>
                <a:lnTo>
                  <a:pt x="380426" y="6982898"/>
                </a:lnTo>
                <a:lnTo>
                  <a:pt x="1121185" y="6982898"/>
                </a:lnTo>
                <a:lnTo>
                  <a:pt x="1121190" y="6982898"/>
                </a:lnTo>
                <a:lnTo>
                  <a:pt x="1828698" y="6982898"/>
                </a:lnTo>
                <a:lnTo>
                  <a:pt x="2569461" y="6982898"/>
                </a:lnTo>
                <a:lnTo>
                  <a:pt x="2759825" y="6982898"/>
                </a:lnTo>
                <a:lnTo>
                  <a:pt x="3057440" y="6982898"/>
                </a:lnTo>
                <a:lnTo>
                  <a:pt x="3500588" y="6982898"/>
                </a:lnTo>
                <a:lnTo>
                  <a:pt x="3798204" y="6982898"/>
                </a:lnTo>
                <a:lnTo>
                  <a:pt x="3988568" y="6982898"/>
                </a:lnTo>
                <a:lnTo>
                  <a:pt x="4729331" y="6982898"/>
                </a:lnTo>
                <a:cubicBezTo>
                  <a:pt x="5096597" y="6982898"/>
                  <a:pt x="5392151" y="6722262"/>
                  <a:pt x="5392151" y="64026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823CBE13-3E66-BFBC-8C99-B0A12BEB23FB}"/>
              </a:ext>
            </a:extLst>
          </p:cNvPr>
          <p:cNvSpPr txBox="1">
            <a:spLocks/>
          </p:cNvSpPr>
          <p:nvPr/>
        </p:nvSpPr>
        <p:spPr>
          <a:xfrm>
            <a:off x="4699271" y="1847467"/>
            <a:ext cx="6216908" cy="4196144"/>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tabLst>
                <a:tab pos="2298700" algn="l"/>
              </a:tabLst>
            </a:pPr>
            <a:r>
              <a:rPr lang="en-IE" sz="2200" b="1" dirty="0"/>
              <a:t>Tradizionale: </a:t>
            </a:r>
            <a:r>
              <a:rPr lang="en-IE" sz="2200" dirty="0"/>
              <a:t>    "Camera doppia in campagna"</a:t>
            </a:r>
          </a:p>
          <a:p>
            <a:pPr algn="l">
              <a:lnSpc>
                <a:spcPts val="2340"/>
              </a:lnSpc>
              <a:spcBef>
                <a:spcPts val="0"/>
              </a:spcBef>
              <a:tabLst>
                <a:tab pos="2298700" algn="l"/>
              </a:tabLst>
            </a:pPr>
            <a:r>
              <a:rPr lang="en-IE" sz="2200" b="1" dirty="0"/>
              <a:t>Basato sull'esperienza</a:t>
            </a:r>
            <a:r>
              <a:rPr lang="en-IE" sz="2200" dirty="0"/>
              <a:t>:     "Dormi in una stalla restaurata     con racconti della gente del posto"</a:t>
            </a:r>
          </a:p>
          <a:p>
            <a:pPr algn="l">
              <a:lnSpc>
                <a:spcPts val="2340"/>
              </a:lnSpc>
              <a:spcBef>
                <a:spcPts val="0"/>
              </a:spcBef>
              <a:tabLst>
                <a:tab pos="2298700" algn="l"/>
              </a:tabLst>
            </a:pPr>
            <a:r>
              <a:rPr lang="en-IE" sz="2200" b="1" dirty="0"/>
              <a:t>Tradizionale: </a:t>
            </a:r>
            <a:r>
              <a:rPr lang="en-IE" sz="2200" dirty="0"/>
              <a:t>    "Colazione alle 8"</a:t>
            </a:r>
          </a:p>
          <a:p>
            <a:pPr algn="l">
              <a:lnSpc>
                <a:spcPts val="2340"/>
              </a:lnSpc>
              <a:spcBef>
                <a:spcPts val="0"/>
              </a:spcBef>
              <a:tabLst>
                <a:tab pos="2298700" algn="l"/>
              </a:tabLst>
            </a:pPr>
            <a:r>
              <a:rPr lang="en-IE" sz="2200" b="1" dirty="0"/>
              <a:t>Basato sull'esperienza: </a:t>
            </a:r>
            <a:r>
              <a:rPr lang="en-IE" sz="2200" dirty="0"/>
              <a:t>    "Prepara il pane di segale in un     forno geotermico     con i tuoi ospiti"</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a:t>Suggerimento: </a:t>
            </a:r>
            <a:r>
              <a:rPr lang="en-IE" sz="2200" dirty="0"/>
              <a:t>pensa oltre alla posizione e ai servizi. Quali emozioni o storie crei?</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a:t>Suggerimento di riflessione</a:t>
            </a:r>
            <a:r>
              <a:rPr lang="en-IE" sz="2200" dirty="0"/>
              <a:t>:     Riscrivi una frase della     descrizione della tua attività per trasformarla     in un ricordo per i tuoi ospiti.</a:t>
            </a:r>
          </a:p>
          <a:p>
            <a:pPr algn="l">
              <a:lnSpc>
                <a:spcPts val="2340"/>
              </a:lnSpc>
              <a:spcBef>
                <a:spcPts val="0"/>
              </a:spcBef>
              <a:tabLst>
                <a:tab pos="2298700" algn="l"/>
              </a:tabLst>
            </a:pPr>
            <a:endParaRPr lang="en-US" sz="2200" dirty="0">
              <a:solidFill>
                <a:srgbClr val="414141"/>
              </a:solidFill>
            </a:endParaRPr>
          </a:p>
        </p:txBody>
      </p:sp>
      <p:cxnSp>
        <p:nvCxnSpPr>
          <p:cNvPr id="8" name="Straight Connector 7">
            <a:extLst>
              <a:ext uri="{FF2B5EF4-FFF2-40B4-BE49-F238E27FC236}">
                <a16:creationId xmlns:a16="http://schemas.microsoft.com/office/drawing/2014/main" id="{4FE4CEE9-7A88-C898-64B9-1137E54FBBE2}"/>
              </a:ext>
            </a:extLst>
          </p:cNvPr>
          <p:cNvCxnSpPr>
            <a:cxnSpLocks/>
          </p:cNvCxnSpPr>
          <p:nvPr/>
        </p:nvCxnSpPr>
        <p:spPr>
          <a:xfrm>
            <a:off x="4088776" y="4017854"/>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9F5824-7500-09B0-238C-F2E7F2D9E8B6}"/>
              </a:ext>
            </a:extLst>
          </p:cNvPr>
          <p:cNvCxnSpPr>
            <a:cxnSpLocks/>
          </p:cNvCxnSpPr>
          <p:nvPr/>
        </p:nvCxnSpPr>
        <p:spPr>
          <a:xfrm>
            <a:off x="4025502" y="5056079"/>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55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2CDB4-2536-BAC1-BC3C-5D132CB48276}"/>
            </a:ext>
          </a:extLst>
        </p:cNvPr>
        <p:cNvGrpSpPr/>
        <p:nvPr/>
      </p:nvGrpSpPr>
      <p:grpSpPr>
        <a:xfrm>
          <a:off x="0" y="0"/>
          <a:ext cx="0" cy="0"/>
          <a:chOff x="0" y="0"/>
          <a:chExt cx="0" cy="0"/>
        </a:xfrm>
      </p:grpSpPr>
      <p:sp>
        <p:nvSpPr>
          <p:cNvPr id="8" name="TextBox 6">
            <a:extLst>
              <a:ext uri="{FF2B5EF4-FFF2-40B4-BE49-F238E27FC236}">
                <a16:creationId xmlns:a16="http://schemas.microsoft.com/office/drawing/2014/main" id="{FEBB6893-339C-EF70-E13E-E294E005E457}"/>
              </a:ext>
            </a:extLst>
          </p:cNvPr>
          <p:cNvSpPr txBox="1"/>
          <p:nvPr/>
        </p:nvSpPr>
        <p:spPr>
          <a:xfrm>
            <a:off x="633386" y="6389374"/>
            <a:ext cx="101873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b="1" dirty="0">
                <a:solidFill>
                  <a:srgbClr val="414141"/>
                </a:solidFill>
              </a:rPr>
              <a:t>Fonte: </a:t>
            </a:r>
            <a:r>
              <a:rPr lang="en-IE" sz="1200" dirty="0" err="1">
                <a:solidFill>
                  <a:srgbClr val="414141"/>
                </a:solidFill>
              </a:rPr>
              <a:t>Einstök íslensk upplifun</a:t>
            </a:r>
            <a:r>
              <a:rPr lang="en-IE" sz="1200" dirty="0">
                <a:solidFill>
                  <a:srgbClr val="414141"/>
                </a:solidFill>
              </a:rPr>
              <a:t>: </a:t>
            </a:r>
            <a:r>
              <a:rPr lang="en-IE" sz="1200" dirty="0" err="1">
                <a:solidFill>
                  <a:srgbClr val="414141"/>
                </a:solidFill>
              </a:rPr>
              <a:t>Vegur til vaxtar</a:t>
            </a:r>
            <a:r>
              <a:rPr lang="en-IE" sz="1200" dirty="0">
                <a:solidFill>
                  <a:srgbClr val="414141"/>
                </a:solidFill>
              </a:rPr>
              <a:t>. </a:t>
            </a:r>
            <a:r>
              <a:rPr lang="en-IE" sz="1200" dirty="0" err="1">
                <a:solidFill>
                  <a:srgbClr val="414141"/>
                </a:solidFill>
              </a:rPr>
              <a:t>Nýsköpunarmiðstöð Íslands </a:t>
            </a:r>
            <a:r>
              <a:rPr lang="en-IE" sz="1200" dirty="0">
                <a:solidFill>
                  <a:srgbClr val="414141"/>
                </a:solidFill>
              </a:rPr>
              <a:t>/ Esperienza islandese unica: la strada verso la crescita. Centro per l'innovazione islandese</a:t>
            </a:r>
          </a:p>
        </p:txBody>
      </p:sp>
      <p:graphicFrame>
        <p:nvGraphicFramePr>
          <p:cNvPr id="7" name="Table 6">
            <a:extLst>
              <a:ext uri="{FF2B5EF4-FFF2-40B4-BE49-F238E27FC236}">
                <a16:creationId xmlns:a16="http://schemas.microsoft.com/office/drawing/2014/main" id="{AFED63D7-9360-6E60-D4D3-89BCA391A84F}"/>
              </a:ext>
            </a:extLst>
          </p:cNvPr>
          <p:cNvGraphicFramePr>
            <a:graphicFrameLocks noGrp="1"/>
          </p:cNvGraphicFramePr>
          <p:nvPr>
            <p:extLst>
              <p:ext uri="{D42A27DB-BD31-4B8C-83A1-F6EECF244321}">
                <p14:modId xmlns:p14="http://schemas.microsoft.com/office/powerpoint/2010/main" val="3435966559"/>
              </p:ext>
            </p:extLst>
          </p:nvPr>
        </p:nvGraphicFramePr>
        <p:xfrm>
          <a:off x="633386" y="1615415"/>
          <a:ext cx="10925227" cy="4743808"/>
        </p:xfrm>
        <a:graphic>
          <a:graphicData uri="http://schemas.openxmlformats.org/drawingml/2006/table">
            <a:tbl>
              <a:tblPr firstRow="1" bandRow="1">
                <a:tableStyleId>{5C22544A-7EE6-4342-B048-85BDC9FD1C3A}</a:tableStyleId>
              </a:tblPr>
              <a:tblGrid>
                <a:gridCol w="5218729">
                  <a:extLst>
                    <a:ext uri="{9D8B030D-6E8A-4147-A177-3AD203B41FA5}">
                      <a16:colId xmlns:a16="http://schemas.microsoft.com/office/drawing/2014/main" val="2947246601"/>
                    </a:ext>
                  </a:extLst>
                </a:gridCol>
                <a:gridCol w="5706498">
                  <a:extLst>
                    <a:ext uri="{9D8B030D-6E8A-4147-A177-3AD203B41FA5}">
                      <a16:colId xmlns:a16="http://schemas.microsoft.com/office/drawing/2014/main" val="4224813332"/>
                    </a:ext>
                  </a:extLst>
                </a:gridCol>
              </a:tblGrid>
              <a:tr h="393108">
                <a:tc>
                  <a:txBody>
                    <a:bodyPr/>
                    <a:lstStyle/>
                    <a:p>
                      <a:r>
                        <a:rPr lang="en-IE" sz="2400" dirty="0"/>
                        <a:t>Turismo tradizionale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Turismo esperienziale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In quale settore del turismo stiamo sviluppando il prodotto (avventura, crociere, tempo libero, viaggi, cultura)?</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
                          <a:srgbClr val="01A54E"/>
                        </a:buClr>
                        <a:buSzTx/>
                        <a:buFontTx/>
                        <a:buNone/>
                        <a:tabLst/>
                        <a:defRPr/>
                      </a:pPr>
                      <a:r>
                        <a:rPr lang="is-IS" sz="1650" dirty="0">
                          <a:solidFill>
                            <a:srgbClr val="414141"/>
                          </a:solidFill>
                          <a:latin typeface="Calibri" panose="020F0502020204030204" pitchFamily="34" charset="0"/>
                          <a:cs typeface="Calibri" panose="020F0502020204030204" pitchFamily="34" charset="0"/>
                        </a:rPr>
                        <a:t>Cosa rende speciale la nostra comunità? (Persone, luoghi, storie, tradizioni e altro).</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Quali intrattenimenti o servizi può offrire la nostra zona?</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Quali ricordi vogliamo che i nostri ospiti portino con sé?</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52195">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Cosa possono fare i visitatori al loro arrivo,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dove dovrebbero soggiornare, quali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attività o eventi dovrebbero essere al centro dell'attenzione per attirare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(ad esempio golf, festival, teatro)?</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Quali interessi hanno in comune gli ospiti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con i nostri servizi/attività?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Quali partner e fornitori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vogliono far parte del pacchetto turistico?</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Con chi devo collaborare per creare l'esperienza giusta per l'ospite?</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543192">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Quali prodotti basati sull'esperienza esistono già o potrebbero essere sviluppati come base o come parte di un pacchetto turistico?</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133199"/>
                  </a:ext>
                </a:extLst>
              </a:tr>
              <a:tr h="407474">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Come è possibile personalizzare l'esperienza per ospiti diversi?</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2267943"/>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Quali "segreti" unici, originali e locali possono essere utilizzati, messi in mostra o condivisi?</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8842917"/>
                  </a:ext>
                </a:extLst>
              </a:tr>
            </a:tbl>
          </a:graphicData>
        </a:graphic>
      </p:graphicFrame>
      <p:sp>
        <p:nvSpPr>
          <p:cNvPr id="10" name="Slide Number Placeholder 5">
            <a:extLst>
              <a:ext uri="{FF2B5EF4-FFF2-40B4-BE49-F238E27FC236}">
                <a16:creationId xmlns:a16="http://schemas.microsoft.com/office/drawing/2014/main" id="{B6490590-13C1-8D53-BC8A-7A4626A20B8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11" name="Text Placeholder 3">
            <a:extLst>
              <a:ext uri="{FF2B5EF4-FFF2-40B4-BE49-F238E27FC236}">
                <a16:creationId xmlns:a16="http://schemas.microsoft.com/office/drawing/2014/main" id="{5727B191-7741-3422-3B2D-C2197C70E18A}"/>
              </a:ext>
            </a:extLst>
          </p:cNvPr>
          <p:cNvSpPr txBox="1">
            <a:spLocks/>
          </p:cNvSpPr>
          <p:nvPr/>
        </p:nvSpPr>
        <p:spPr>
          <a:xfrm>
            <a:off x="667634" y="354540"/>
            <a:ext cx="1101383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Spiega come definire una forte proposta di valore</a:t>
            </a:r>
          </a:p>
          <a:p>
            <a:pPr>
              <a:lnSpc>
                <a:spcPts val="3720"/>
              </a:lnSpc>
            </a:pPr>
            <a:r>
              <a:rPr lang="en-US" dirty="0"/>
              <a:t> </a:t>
            </a:r>
          </a:p>
          <a:p>
            <a:pPr>
              <a:lnSpc>
                <a:spcPts val="3720"/>
              </a:lnSpc>
            </a:pPr>
            <a:endParaRPr lang="en-US" dirty="0"/>
          </a:p>
        </p:txBody>
      </p:sp>
      <p:cxnSp>
        <p:nvCxnSpPr>
          <p:cNvPr id="12" name="Straight Connector 11">
            <a:extLst>
              <a:ext uri="{FF2B5EF4-FFF2-40B4-BE49-F238E27FC236}">
                <a16:creationId xmlns:a16="http://schemas.microsoft.com/office/drawing/2014/main" id="{52B9611A-9C63-32EC-866E-8E2BFF1B1330}"/>
              </a:ext>
            </a:extLst>
          </p:cNvPr>
          <p:cNvCxnSpPr>
            <a:cxnSpLocks/>
          </p:cNvCxnSpPr>
          <p:nvPr/>
        </p:nvCxnSpPr>
        <p:spPr>
          <a:xfrm>
            <a:off x="13854" y="1519645"/>
            <a:ext cx="1219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677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5C179-6BAA-DB0F-366B-1B208861DD94}"/>
            </a:ext>
          </a:extLst>
        </p:cNvPr>
        <p:cNvGrpSpPr/>
        <p:nvPr/>
      </p:nvGrpSpPr>
      <p:grpSpPr>
        <a:xfrm>
          <a:off x="0" y="0"/>
          <a:ext cx="0" cy="0"/>
          <a:chOff x="0" y="0"/>
          <a:chExt cx="0" cy="0"/>
        </a:xfrm>
      </p:grpSpPr>
      <p:sp>
        <p:nvSpPr>
          <p:cNvPr id="15" name="Freeform 14">
            <a:extLst>
              <a:ext uri="{FF2B5EF4-FFF2-40B4-BE49-F238E27FC236}">
                <a16:creationId xmlns:a16="http://schemas.microsoft.com/office/drawing/2014/main" id="{6DEE97BC-7856-C325-68DF-8B44D8F9C406}"/>
              </a:ext>
            </a:extLst>
          </p:cNvPr>
          <p:cNvSpPr/>
          <p:nvPr/>
        </p:nvSpPr>
        <p:spPr>
          <a:xfrm rot="5400000" flipH="1">
            <a:off x="376411" y="2860358"/>
            <a:ext cx="4258321" cy="3759942"/>
          </a:xfrm>
          <a:custGeom>
            <a:avLst/>
            <a:gdLst>
              <a:gd name="connsiteX0" fmla="*/ 4258321 w 4258321"/>
              <a:gd name="connsiteY0" fmla="*/ 3447509 h 3759942"/>
              <a:gd name="connsiteX1" fmla="*/ 4258321 w 4258321"/>
              <a:gd name="connsiteY1" fmla="*/ 3028889 h 3759942"/>
              <a:gd name="connsiteX2" fmla="*/ 4258321 w 4258321"/>
              <a:gd name="connsiteY2" fmla="*/ 2965209 h 3759942"/>
              <a:gd name="connsiteX3" fmla="*/ 4258321 w 4258321"/>
              <a:gd name="connsiteY3" fmla="*/ 2546589 h 3759942"/>
              <a:gd name="connsiteX4" fmla="*/ 4258321 w 4258321"/>
              <a:gd name="connsiteY4" fmla="*/ 900922 h 3759942"/>
              <a:gd name="connsiteX5" fmla="*/ 4258321 w 4258321"/>
              <a:gd name="connsiteY5" fmla="*/ 482301 h 3759942"/>
              <a:gd name="connsiteX6" fmla="*/ 4258321 w 4258321"/>
              <a:gd name="connsiteY6" fmla="*/ 418623 h 3759942"/>
              <a:gd name="connsiteX7" fmla="*/ 4258321 w 4258321"/>
              <a:gd name="connsiteY7" fmla="*/ 2 h 3759942"/>
              <a:gd name="connsiteX8" fmla="*/ 3859457 w 4258321"/>
              <a:gd name="connsiteY8" fmla="*/ 2 h 3759942"/>
              <a:gd name="connsiteX9" fmla="*/ 3756955 w 4258321"/>
              <a:gd name="connsiteY9" fmla="*/ 2 h 3759942"/>
              <a:gd name="connsiteX10" fmla="*/ 3596704 w 4258321"/>
              <a:gd name="connsiteY10" fmla="*/ 2 h 3759942"/>
              <a:gd name="connsiteX11" fmla="*/ 3358091 w 4258321"/>
              <a:gd name="connsiteY11" fmla="*/ 2 h 3759942"/>
              <a:gd name="connsiteX12" fmla="*/ 3197839 w 4258321"/>
              <a:gd name="connsiteY12" fmla="*/ 2 h 3759942"/>
              <a:gd name="connsiteX13" fmla="*/ 3095339 w 4258321"/>
              <a:gd name="connsiteY13" fmla="*/ 2 h 3759942"/>
              <a:gd name="connsiteX14" fmla="*/ 2696474 w 4258321"/>
              <a:gd name="connsiteY14" fmla="*/ 2 h 3759942"/>
              <a:gd name="connsiteX15" fmla="*/ 2347981 w 4258321"/>
              <a:gd name="connsiteY15" fmla="*/ 2 h 3759942"/>
              <a:gd name="connsiteX16" fmla="*/ 2315513 w 4258321"/>
              <a:gd name="connsiteY16" fmla="*/ 2 h 3759942"/>
              <a:gd name="connsiteX17" fmla="*/ 2315513 w 4258321"/>
              <a:gd name="connsiteY17" fmla="*/ 0 h 3759942"/>
              <a:gd name="connsiteX18" fmla="*/ 1916649 w 4258321"/>
              <a:gd name="connsiteY18" fmla="*/ 0 h 3759942"/>
              <a:gd name="connsiteX19" fmla="*/ 1814148 w 4258321"/>
              <a:gd name="connsiteY19" fmla="*/ 0 h 3759942"/>
              <a:gd name="connsiteX20" fmla="*/ 1653896 w 4258321"/>
              <a:gd name="connsiteY20" fmla="*/ 0 h 3759942"/>
              <a:gd name="connsiteX21" fmla="*/ 1415284 w 4258321"/>
              <a:gd name="connsiteY21" fmla="*/ 0 h 3759942"/>
              <a:gd name="connsiteX22" fmla="*/ 1354918 w 4258321"/>
              <a:gd name="connsiteY22" fmla="*/ 0 h 3759942"/>
              <a:gd name="connsiteX23" fmla="*/ 1354918 w 4258321"/>
              <a:gd name="connsiteY23" fmla="*/ 2 h 3759942"/>
              <a:gd name="connsiteX24" fmla="*/ 1287499 w 4258321"/>
              <a:gd name="connsiteY24" fmla="*/ 2 h 3759942"/>
              <a:gd name="connsiteX25" fmla="*/ 1184998 w 4258321"/>
              <a:gd name="connsiteY25" fmla="*/ 2 h 3759942"/>
              <a:gd name="connsiteX26" fmla="*/ 786134 w 4258321"/>
              <a:gd name="connsiteY26" fmla="*/ 2 h 3759942"/>
              <a:gd name="connsiteX27" fmla="*/ 405172 w 4258321"/>
              <a:gd name="connsiteY27" fmla="*/ 2 h 3759942"/>
              <a:gd name="connsiteX28" fmla="*/ 405172 w 4258321"/>
              <a:gd name="connsiteY28" fmla="*/ 0 h 3759942"/>
              <a:gd name="connsiteX29" fmla="*/ 6309 w 4258321"/>
              <a:gd name="connsiteY29" fmla="*/ 0 h 3759942"/>
              <a:gd name="connsiteX30" fmla="*/ 2 w 4258321"/>
              <a:gd name="connsiteY30" fmla="*/ 0 h 3759942"/>
              <a:gd name="connsiteX31" fmla="*/ 2 w 4258321"/>
              <a:gd name="connsiteY31" fmla="*/ 34832 h 3759942"/>
              <a:gd name="connsiteX32" fmla="*/ 2 w 4258321"/>
              <a:gd name="connsiteY32" fmla="*/ 433696 h 3759942"/>
              <a:gd name="connsiteX33" fmla="*/ 0 w 4258321"/>
              <a:gd name="connsiteY33" fmla="*/ 433696 h 3759942"/>
              <a:gd name="connsiteX34" fmla="*/ 0 w 4258321"/>
              <a:gd name="connsiteY34" fmla="*/ 814658 h 3759942"/>
              <a:gd name="connsiteX35" fmla="*/ 0 w 4258321"/>
              <a:gd name="connsiteY35" fmla="*/ 1213521 h 3759942"/>
              <a:gd name="connsiteX36" fmla="*/ 0 w 4258321"/>
              <a:gd name="connsiteY36" fmla="*/ 1316023 h 3759942"/>
              <a:gd name="connsiteX37" fmla="*/ 0 w 4258321"/>
              <a:gd name="connsiteY37" fmla="*/ 1383441 h 3759942"/>
              <a:gd name="connsiteX38" fmla="*/ 2 w 4258321"/>
              <a:gd name="connsiteY38" fmla="*/ 1383441 h 3759942"/>
              <a:gd name="connsiteX39" fmla="*/ 2 w 4258321"/>
              <a:gd name="connsiteY39" fmla="*/ 1443807 h 3759942"/>
              <a:gd name="connsiteX40" fmla="*/ 2 w 4258321"/>
              <a:gd name="connsiteY40" fmla="*/ 1682420 h 3759942"/>
              <a:gd name="connsiteX41" fmla="*/ 2 w 4258321"/>
              <a:gd name="connsiteY41" fmla="*/ 1842672 h 3759942"/>
              <a:gd name="connsiteX42" fmla="*/ 2 w 4258321"/>
              <a:gd name="connsiteY42" fmla="*/ 1945173 h 3759942"/>
              <a:gd name="connsiteX43" fmla="*/ 2 w 4258321"/>
              <a:gd name="connsiteY43" fmla="*/ 2344036 h 3759942"/>
              <a:gd name="connsiteX44" fmla="*/ 0 w 4258321"/>
              <a:gd name="connsiteY44" fmla="*/ 2344036 h 3759942"/>
              <a:gd name="connsiteX45" fmla="*/ 0 w 4258321"/>
              <a:gd name="connsiteY45" fmla="*/ 2376504 h 3759942"/>
              <a:gd name="connsiteX46" fmla="*/ 0 w 4258321"/>
              <a:gd name="connsiteY46" fmla="*/ 2724998 h 3759942"/>
              <a:gd name="connsiteX47" fmla="*/ 0 w 4258321"/>
              <a:gd name="connsiteY47" fmla="*/ 3123863 h 3759942"/>
              <a:gd name="connsiteX48" fmla="*/ 0 w 4258321"/>
              <a:gd name="connsiteY48" fmla="*/ 3226363 h 3759942"/>
              <a:gd name="connsiteX49" fmla="*/ 0 w 4258321"/>
              <a:gd name="connsiteY49" fmla="*/ 3386615 h 3759942"/>
              <a:gd name="connsiteX50" fmla="*/ 0 w 4258321"/>
              <a:gd name="connsiteY50" fmla="*/ 3625228 h 3759942"/>
              <a:gd name="connsiteX51" fmla="*/ 0 w 4258321"/>
              <a:gd name="connsiteY51" fmla="*/ 3759942 h 3759942"/>
              <a:gd name="connsiteX52" fmla="*/ 48279 w 4258321"/>
              <a:gd name="connsiteY52" fmla="*/ 3759942 h 3759942"/>
              <a:gd name="connsiteX53" fmla="*/ 48281 w 4258321"/>
              <a:gd name="connsiteY53" fmla="*/ 3759942 h 3759942"/>
              <a:gd name="connsiteX54" fmla="*/ 429239 w 4258321"/>
              <a:gd name="connsiteY54" fmla="*/ 3759942 h 3759942"/>
              <a:gd name="connsiteX55" fmla="*/ 828103 w 4258321"/>
              <a:gd name="connsiteY55" fmla="*/ 3759942 h 3759942"/>
              <a:gd name="connsiteX56" fmla="*/ 930604 w 4258321"/>
              <a:gd name="connsiteY56" fmla="*/ 3759942 h 3759942"/>
              <a:gd name="connsiteX57" fmla="*/ 1090855 w 4258321"/>
              <a:gd name="connsiteY57" fmla="*/ 3759942 h 3759942"/>
              <a:gd name="connsiteX58" fmla="*/ 1329468 w 4258321"/>
              <a:gd name="connsiteY58" fmla="*/ 3759942 h 3759942"/>
              <a:gd name="connsiteX59" fmla="*/ 1354917 w 4258321"/>
              <a:gd name="connsiteY59" fmla="*/ 3759942 h 3759942"/>
              <a:gd name="connsiteX60" fmla="*/ 1457255 w 4258321"/>
              <a:gd name="connsiteY60" fmla="*/ 3759942 h 3759942"/>
              <a:gd name="connsiteX61" fmla="*/ 1457257 w 4258321"/>
              <a:gd name="connsiteY61" fmla="*/ 3759942 h 3759942"/>
              <a:gd name="connsiteX62" fmla="*/ 1489720 w 4258321"/>
              <a:gd name="connsiteY62" fmla="*/ 3759942 h 3759942"/>
              <a:gd name="connsiteX63" fmla="*/ 1559756 w 4258321"/>
              <a:gd name="connsiteY63" fmla="*/ 3759942 h 3759942"/>
              <a:gd name="connsiteX64" fmla="*/ 1559757 w 4258321"/>
              <a:gd name="connsiteY64" fmla="*/ 3759942 h 3759942"/>
              <a:gd name="connsiteX65" fmla="*/ 1592222 w 4258321"/>
              <a:gd name="connsiteY65" fmla="*/ 3759942 h 3759942"/>
              <a:gd name="connsiteX66" fmla="*/ 1958619 w 4258321"/>
              <a:gd name="connsiteY66" fmla="*/ 3759942 h 3759942"/>
              <a:gd name="connsiteX67" fmla="*/ 1958622 w 4258321"/>
              <a:gd name="connsiteY67" fmla="*/ 3759942 h 3759942"/>
              <a:gd name="connsiteX68" fmla="*/ 1991085 w 4258321"/>
              <a:gd name="connsiteY68" fmla="*/ 3759942 h 3759942"/>
              <a:gd name="connsiteX69" fmla="*/ 2339580 w 4258321"/>
              <a:gd name="connsiteY69" fmla="*/ 3759942 h 3759942"/>
              <a:gd name="connsiteX70" fmla="*/ 2738443 w 4258321"/>
              <a:gd name="connsiteY70" fmla="*/ 3759942 h 3759942"/>
              <a:gd name="connsiteX71" fmla="*/ 2840945 w 4258321"/>
              <a:gd name="connsiteY71" fmla="*/ 3759942 h 3759942"/>
              <a:gd name="connsiteX72" fmla="*/ 3001196 w 4258321"/>
              <a:gd name="connsiteY72" fmla="*/ 3759942 h 3759942"/>
              <a:gd name="connsiteX73" fmla="*/ 3239809 w 4258321"/>
              <a:gd name="connsiteY73" fmla="*/ 3759942 h 3759942"/>
              <a:gd name="connsiteX74" fmla="*/ 3400060 w 4258321"/>
              <a:gd name="connsiteY74" fmla="*/ 3759942 h 3759942"/>
              <a:gd name="connsiteX75" fmla="*/ 3502562 w 4258321"/>
              <a:gd name="connsiteY75" fmla="*/ 3759942 h 3759942"/>
              <a:gd name="connsiteX76" fmla="*/ 3901425 w 4258321"/>
              <a:gd name="connsiteY76" fmla="*/ 3759942 h 3759942"/>
              <a:gd name="connsiteX77" fmla="*/ 4258321 w 4258321"/>
              <a:gd name="connsiteY77" fmla="*/ 3447509 h 375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58321" h="3759942">
                <a:moveTo>
                  <a:pt x="4258321" y="3447509"/>
                </a:moveTo>
                <a:lnTo>
                  <a:pt x="4258321" y="3028889"/>
                </a:lnTo>
                <a:lnTo>
                  <a:pt x="4258321" y="2965209"/>
                </a:lnTo>
                <a:lnTo>
                  <a:pt x="4258321" y="2546589"/>
                </a:lnTo>
                <a:lnTo>
                  <a:pt x="4258321" y="900922"/>
                </a:lnTo>
                <a:lnTo>
                  <a:pt x="4258321" y="482301"/>
                </a:lnTo>
                <a:lnTo>
                  <a:pt x="4258321" y="418623"/>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213521"/>
                </a:lnTo>
                <a:lnTo>
                  <a:pt x="0" y="1316023"/>
                </a:lnTo>
                <a:lnTo>
                  <a:pt x="0" y="1383441"/>
                </a:lnTo>
                <a:lnTo>
                  <a:pt x="2" y="1383441"/>
                </a:lnTo>
                <a:lnTo>
                  <a:pt x="2" y="1443807"/>
                </a:lnTo>
                <a:lnTo>
                  <a:pt x="2" y="1682420"/>
                </a:lnTo>
                <a:lnTo>
                  <a:pt x="2" y="1842672"/>
                </a:lnTo>
                <a:lnTo>
                  <a:pt x="2" y="1945173"/>
                </a:lnTo>
                <a:lnTo>
                  <a:pt x="2" y="2344036"/>
                </a:lnTo>
                <a:lnTo>
                  <a:pt x="0" y="2344036"/>
                </a:lnTo>
                <a:lnTo>
                  <a:pt x="0" y="2376504"/>
                </a:lnTo>
                <a:lnTo>
                  <a:pt x="0" y="2724998"/>
                </a:lnTo>
                <a:lnTo>
                  <a:pt x="0" y="3123863"/>
                </a:lnTo>
                <a:lnTo>
                  <a:pt x="0" y="3226363"/>
                </a:lnTo>
                <a:lnTo>
                  <a:pt x="0" y="3386615"/>
                </a:lnTo>
                <a:lnTo>
                  <a:pt x="0" y="3625228"/>
                </a:lnTo>
                <a:lnTo>
                  <a:pt x="0" y="3759942"/>
                </a:lnTo>
                <a:lnTo>
                  <a:pt x="48279" y="3759942"/>
                </a:lnTo>
                <a:lnTo>
                  <a:pt x="48281" y="3759942"/>
                </a:lnTo>
                <a:lnTo>
                  <a:pt x="429239" y="3759942"/>
                </a:lnTo>
                <a:lnTo>
                  <a:pt x="828103" y="3759942"/>
                </a:lnTo>
                <a:lnTo>
                  <a:pt x="930604" y="3759942"/>
                </a:lnTo>
                <a:lnTo>
                  <a:pt x="1090855" y="3759942"/>
                </a:lnTo>
                <a:lnTo>
                  <a:pt x="1329468" y="3759942"/>
                </a:lnTo>
                <a:lnTo>
                  <a:pt x="1354917" y="3759942"/>
                </a:lnTo>
                <a:lnTo>
                  <a:pt x="1457255" y="3759942"/>
                </a:lnTo>
                <a:lnTo>
                  <a:pt x="1457257" y="3759942"/>
                </a:lnTo>
                <a:lnTo>
                  <a:pt x="1489720" y="3759942"/>
                </a:lnTo>
                <a:lnTo>
                  <a:pt x="1559756" y="3759942"/>
                </a:lnTo>
                <a:lnTo>
                  <a:pt x="1559757" y="3759942"/>
                </a:lnTo>
                <a:lnTo>
                  <a:pt x="1592222" y="3759942"/>
                </a:lnTo>
                <a:lnTo>
                  <a:pt x="1958619" y="3759942"/>
                </a:lnTo>
                <a:lnTo>
                  <a:pt x="1958622" y="3759942"/>
                </a:lnTo>
                <a:lnTo>
                  <a:pt x="1991085" y="3759942"/>
                </a:lnTo>
                <a:lnTo>
                  <a:pt x="2339580" y="3759942"/>
                </a:lnTo>
                <a:lnTo>
                  <a:pt x="2738443" y="3759942"/>
                </a:lnTo>
                <a:lnTo>
                  <a:pt x="2840945" y="3759942"/>
                </a:lnTo>
                <a:lnTo>
                  <a:pt x="3001196" y="3759942"/>
                </a:lnTo>
                <a:lnTo>
                  <a:pt x="3239809" y="3759942"/>
                </a:lnTo>
                <a:lnTo>
                  <a:pt x="3400060" y="3759942"/>
                </a:lnTo>
                <a:lnTo>
                  <a:pt x="3502562" y="3759942"/>
                </a:lnTo>
                <a:lnTo>
                  <a:pt x="3901425" y="3759942"/>
                </a:lnTo>
                <a:cubicBezTo>
                  <a:pt x="4099180" y="3759942"/>
                  <a:pt x="4258321" y="3619603"/>
                  <a:pt x="4258321" y="344750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1E6236F-8128-F80E-075A-517161D2E6C6}"/>
              </a:ext>
            </a:extLst>
          </p:cNvPr>
          <p:cNvSpPr>
            <a:spLocks noGrp="1"/>
          </p:cNvSpPr>
          <p:nvPr>
            <p:ph type="body" sz="quarter" idx="16"/>
          </p:nvPr>
        </p:nvSpPr>
        <p:spPr>
          <a:xfrm>
            <a:off x="653780" y="472365"/>
            <a:ext cx="9551577" cy="803654"/>
          </a:xfrm>
        </p:spPr>
        <p:txBody>
          <a:bodyPr/>
          <a:lstStyle/>
          <a:p>
            <a:pPr>
              <a:lnSpc>
                <a:spcPts val="3720"/>
              </a:lnSpc>
            </a:pPr>
            <a:r>
              <a:rPr lang="en-US" dirty="0"/>
              <a:t>Definire il nucleo del tuo concetto</a:t>
            </a:r>
          </a:p>
          <a:p>
            <a:pPr>
              <a:lnSpc>
                <a:spcPts val="3720"/>
              </a:lnSpc>
            </a:pPr>
            <a:endParaRPr lang="en-US" dirty="0"/>
          </a:p>
        </p:txBody>
      </p:sp>
      <p:sp>
        <p:nvSpPr>
          <p:cNvPr id="6" name="Text Placeholder 5">
            <a:extLst>
              <a:ext uri="{FF2B5EF4-FFF2-40B4-BE49-F238E27FC236}">
                <a16:creationId xmlns:a16="http://schemas.microsoft.com/office/drawing/2014/main" id="{5F1BED46-56A0-1611-1A7D-589DE6904BC9}"/>
              </a:ext>
            </a:extLst>
          </p:cNvPr>
          <p:cNvSpPr>
            <a:spLocks noGrp="1"/>
          </p:cNvSpPr>
          <p:nvPr>
            <p:ph type="body" sz="quarter" idx="19"/>
          </p:nvPr>
        </p:nvSpPr>
        <p:spPr>
          <a:xfrm>
            <a:off x="653780" y="1541767"/>
            <a:ext cx="7463525" cy="803654"/>
          </a:xfrm>
        </p:spPr>
        <p:txBody>
          <a:bodyPr/>
          <a:lstStyle/>
          <a:p>
            <a:pPr>
              <a:lnSpc>
                <a:spcPts val="2900"/>
              </a:lnSpc>
            </a:pPr>
            <a:r>
              <a:rPr lang="en-US" dirty="0"/>
              <a:t>Problema – Soluzione – Valore – Per chi?</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0ECD643-CB97-34EA-23EB-920C88607968}"/>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9AFC1E7-B358-48FA-7F39-8623FB11C7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8" name="Text Placeholder 4">
            <a:extLst>
              <a:ext uri="{FF2B5EF4-FFF2-40B4-BE49-F238E27FC236}">
                <a16:creationId xmlns:a16="http://schemas.microsoft.com/office/drawing/2014/main" id="{EB31C2BE-4260-6DE7-633F-9BF6AAD15238}"/>
              </a:ext>
            </a:extLst>
          </p:cNvPr>
          <p:cNvSpPr txBox="1">
            <a:spLocks/>
          </p:cNvSpPr>
          <p:nvPr/>
        </p:nvSpPr>
        <p:spPr>
          <a:xfrm>
            <a:off x="1161297" y="3059411"/>
            <a:ext cx="3224245"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Focus del pitch deck</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b="1" dirty="0">
                <a:solidFill>
                  <a:schemeClr val="bg1"/>
                </a:solidFill>
              </a:rPr>
              <a:t>#3 Soluzione: </a:t>
            </a:r>
          </a:p>
          <a:p>
            <a:pPr>
              <a:lnSpc>
                <a:spcPts val="2240"/>
              </a:lnSpc>
            </a:pPr>
            <a:r>
              <a:rPr lang="en-GB" sz="2200" dirty="0">
                <a:solidFill>
                  <a:schemeClr val="bg1"/>
                </a:solidFill>
              </a:rPr>
              <a:t>Cosa offri?</a:t>
            </a:r>
          </a:p>
          <a:p>
            <a:pPr>
              <a:lnSpc>
                <a:spcPts val="2240"/>
              </a:lnSpc>
            </a:pPr>
            <a:endParaRPr lang="en-GB" sz="2200" dirty="0">
              <a:solidFill>
                <a:schemeClr val="bg1"/>
              </a:solidFill>
            </a:endParaRPr>
          </a:p>
          <a:p>
            <a:pPr>
              <a:lnSpc>
                <a:spcPts val="2240"/>
              </a:lnSpc>
            </a:pPr>
            <a:r>
              <a:rPr lang="en-GB" sz="2200" b="1" dirty="0">
                <a:solidFill>
                  <a:schemeClr val="bg1"/>
                </a:solidFill>
              </a:rPr>
              <a:t>#4 Proposta di valore</a:t>
            </a:r>
            <a:r>
              <a:rPr lang="en-GB" sz="2200" dirty="0">
                <a:solidFill>
                  <a:schemeClr val="bg1"/>
                </a:solidFill>
              </a:rPr>
              <a:t>: </a:t>
            </a:r>
          </a:p>
          <a:p>
            <a:pPr>
              <a:lnSpc>
                <a:spcPts val="2240"/>
              </a:lnSpc>
            </a:pPr>
            <a:r>
              <a:rPr lang="en-GB" sz="2200" dirty="0">
                <a:solidFill>
                  <a:schemeClr val="bg1"/>
                </a:solidFill>
              </a:rPr>
              <a:t>Perché è preziosa e diversa?</a:t>
            </a:r>
          </a:p>
          <a:p>
            <a:pPr>
              <a:lnSpc>
                <a:spcPts val="2240"/>
              </a:lnSpc>
            </a:pPr>
            <a:endParaRPr lang="en-GB" sz="2200" dirty="0">
              <a:solidFill>
                <a:schemeClr val="bg1"/>
              </a:solidFill>
            </a:endParaRPr>
          </a:p>
          <a:p>
            <a:pPr>
              <a:lnSpc>
                <a:spcPts val="2240"/>
              </a:lnSpc>
            </a:pPr>
            <a:r>
              <a:rPr lang="en-GB" sz="2200" b="1" dirty="0">
                <a:solidFill>
                  <a:schemeClr val="bg1"/>
                </a:solidFill>
              </a:rPr>
              <a:t>#5 Mercato: </a:t>
            </a:r>
          </a:p>
          <a:p>
            <a:pPr>
              <a:lnSpc>
                <a:spcPts val="2240"/>
              </a:lnSpc>
            </a:pPr>
            <a:r>
              <a:rPr lang="en-GB" sz="2200" dirty="0">
                <a:solidFill>
                  <a:schemeClr val="bg1"/>
                </a:solidFill>
              </a:rPr>
              <a:t>A chi è rivolto?</a:t>
            </a:r>
          </a:p>
          <a:p>
            <a:pPr>
              <a:lnSpc>
                <a:spcPts val="2240"/>
              </a:lnSpc>
            </a:pPr>
            <a:endParaRPr lang="en-US" sz="2200" dirty="0">
              <a:solidFill>
                <a:schemeClr val="bg1"/>
              </a:solidFill>
            </a:endParaRPr>
          </a:p>
        </p:txBody>
      </p:sp>
      <p:sp>
        <p:nvSpPr>
          <p:cNvPr id="10" name="Text Placeholder 4">
            <a:extLst>
              <a:ext uri="{FF2B5EF4-FFF2-40B4-BE49-F238E27FC236}">
                <a16:creationId xmlns:a16="http://schemas.microsoft.com/office/drawing/2014/main" id="{D0F7658B-FB71-BBC1-64F5-06D8BE50D0A4}"/>
              </a:ext>
            </a:extLst>
          </p:cNvPr>
          <p:cNvSpPr txBox="1">
            <a:spLocks/>
          </p:cNvSpPr>
          <p:nvPr/>
        </p:nvSpPr>
        <p:spPr>
          <a:xfrm>
            <a:off x="4921239" y="3059411"/>
            <a:ext cx="6601596"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Attività: </a:t>
            </a:r>
          </a:p>
          <a:p>
            <a:pPr>
              <a:lnSpc>
                <a:spcPts val="2240"/>
              </a:lnSpc>
            </a:pPr>
            <a:endParaRPr lang="en-GB" sz="2600" b="1" dirty="0">
              <a:solidFill>
                <a:srgbClr val="64AFAF"/>
              </a:solidFill>
            </a:endParaRPr>
          </a:p>
          <a:p>
            <a:pPr indent="0">
              <a:lnSpc>
                <a:spcPts val="2240"/>
              </a:lnSpc>
            </a:pPr>
            <a:r>
              <a:rPr lang="en-GB" sz="2200" dirty="0">
                <a:solidFill>
                  <a:srgbClr val="414141"/>
                </a:solidFill>
              </a:rPr>
              <a:t>Prova a rispondere alle seguenti domande con una sola frase ciascuna:</a:t>
            </a:r>
          </a:p>
          <a:p>
            <a:pPr marL="457200" indent="-457200">
              <a:lnSpc>
                <a:spcPts val="2240"/>
              </a:lnSpc>
              <a:buClr>
                <a:srgbClr val="EC7C69"/>
              </a:buClr>
              <a:buFont typeface="+mj-lt"/>
              <a:buAutoNum type="arabicPeriod"/>
            </a:pPr>
            <a:r>
              <a:rPr lang="en-GB" sz="2200" dirty="0">
                <a:solidFill>
                  <a:srgbClr val="414141"/>
                </a:solidFill>
              </a:rPr>
              <a:t>Cosa offri ai tuoi ospiti? (la soluzione)</a:t>
            </a:r>
          </a:p>
          <a:p>
            <a:pPr marL="457200" indent="-457200">
              <a:lnSpc>
                <a:spcPts val="2240"/>
              </a:lnSpc>
              <a:buClr>
                <a:srgbClr val="EC7C69"/>
              </a:buClr>
              <a:buFont typeface="+mj-lt"/>
              <a:buAutoNum type="arabicPeriod"/>
            </a:pPr>
            <a:r>
              <a:rPr lang="en-GB" sz="2200" dirty="0">
                <a:solidFill>
                  <a:srgbClr val="414141"/>
                </a:solidFill>
              </a:rPr>
              <a:t>Cosa lo rende emotivamente o praticamente prezioso? (il valore)</a:t>
            </a:r>
          </a:p>
          <a:p>
            <a:pPr marL="457200" indent="-457200">
              <a:lnSpc>
                <a:spcPts val="2240"/>
              </a:lnSpc>
              <a:buClr>
                <a:srgbClr val="EC7C69"/>
              </a:buClr>
              <a:buFont typeface="+mj-lt"/>
              <a:buAutoNum type="arabicPeriod"/>
            </a:pPr>
            <a:r>
              <a:rPr lang="en-GB" sz="2200" dirty="0">
                <a:solidFill>
                  <a:srgbClr val="414141"/>
                </a:solidFill>
              </a:rPr>
              <a:t>Chi lo apprezzerà di più e perché? (il mercato)</a:t>
            </a:r>
          </a:p>
          <a:p>
            <a:pPr indent="0">
              <a:lnSpc>
                <a:spcPts val="2240"/>
              </a:lnSpc>
            </a:pPr>
            <a:endParaRPr lang="en-GB" sz="2200" dirty="0">
              <a:solidFill>
                <a:srgbClr val="414141"/>
              </a:solidFill>
            </a:endParaRPr>
          </a:p>
          <a:p>
            <a:pPr indent="0">
              <a:lnSpc>
                <a:spcPts val="2240"/>
              </a:lnSpc>
            </a:pPr>
            <a:r>
              <a:rPr lang="en-GB" sz="2200" i="1" dirty="0">
                <a:solidFill>
                  <a:srgbClr val="414141"/>
                </a:solidFill>
              </a:rPr>
              <a:t>Queste frasi ti aiuteranno a completare la tua presentazione e a descrivere il tuo concetto agli altri in modo chiaro e persuasivo.</a:t>
            </a:r>
          </a:p>
          <a:p>
            <a:pPr>
              <a:lnSpc>
                <a:spcPts val="2240"/>
              </a:lnSpc>
            </a:pPr>
            <a:endParaRPr lang="en-US" sz="2200" dirty="0">
              <a:solidFill>
                <a:srgbClr val="414141"/>
              </a:solidFill>
            </a:endParaRPr>
          </a:p>
        </p:txBody>
      </p:sp>
      <p:cxnSp>
        <p:nvCxnSpPr>
          <p:cNvPr id="16" name="Straight Connector 15">
            <a:extLst>
              <a:ext uri="{FF2B5EF4-FFF2-40B4-BE49-F238E27FC236}">
                <a16:creationId xmlns:a16="http://schemas.microsoft.com/office/drawing/2014/main" id="{2E9BE635-317E-D6C0-3EF5-28F8819D7356}"/>
              </a:ext>
            </a:extLst>
          </p:cNvPr>
          <p:cNvCxnSpPr>
            <a:cxnSpLocks/>
          </p:cNvCxnSpPr>
          <p:nvPr/>
        </p:nvCxnSpPr>
        <p:spPr>
          <a:xfrm>
            <a:off x="548427" y="3536591"/>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2F8E68-55F3-5BCD-F982-EDD776B0C3F8}"/>
              </a:ext>
            </a:extLst>
          </p:cNvPr>
          <p:cNvCxnSpPr>
            <a:cxnSpLocks/>
          </p:cNvCxnSpPr>
          <p:nvPr/>
        </p:nvCxnSpPr>
        <p:spPr>
          <a:xfrm>
            <a:off x="548427" y="43823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E3CA5C-1EFF-8239-3949-4D948F0C9479}"/>
              </a:ext>
            </a:extLst>
          </p:cNvPr>
          <p:cNvCxnSpPr>
            <a:cxnSpLocks/>
          </p:cNvCxnSpPr>
          <p:nvPr/>
        </p:nvCxnSpPr>
        <p:spPr>
          <a:xfrm>
            <a:off x="548427" y="54491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738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15A6-A51B-0113-0D2D-F3745F81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B47FE3F-37A9-8845-FBA8-4BEC9927FA9F}"/>
              </a:ext>
            </a:extLst>
          </p:cNvPr>
          <p:cNvSpPr>
            <a:spLocks noGrp="1"/>
          </p:cNvSpPr>
          <p:nvPr>
            <p:ph type="body" sz="quarter" idx="16"/>
          </p:nvPr>
        </p:nvSpPr>
        <p:spPr>
          <a:xfrm>
            <a:off x="653780" y="472365"/>
            <a:ext cx="9551577" cy="803654"/>
          </a:xfrm>
        </p:spPr>
        <p:txBody>
          <a:bodyPr/>
          <a:lstStyle/>
          <a:p>
            <a:pPr>
              <a:lnSpc>
                <a:spcPts val="3720"/>
              </a:lnSpc>
            </a:pPr>
            <a:r>
              <a:rPr lang="en-US" dirty="0"/>
              <a:t>Riepilogo – Cosa rende un concetto valido?</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2CF45E0F-B10B-67F3-0242-7B0F698C9AA7}"/>
              </a:ext>
            </a:extLst>
          </p:cNvPr>
          <p:cNvSpPr>
            <a:spLocks noGrp="1"/>
          </p:cNvSpPr>
          <p:nvPr>
            <p:ph type="body" sz="quarter" idx="19"/>
          </p:nvPr>
        </p:nvSpPr>
        <p:spPr>
          <a:xfrm>
            <a:off x="653780" y="1541767"/>
            <a:ext cx="6741631" cy="803654"/>
          </a:xfrm>
        </p:spPr>
        <p:txBody>
          <a:bodyPr/>
          <a:lstStyle/>
          <a:p>
            <a:pPr>
              <a:lnSpc>
                <a:spcPts val="2900"/>
              </a:lnSpc>
            </a:pPr>
            <a:r>
              <a:rPr lang="en-US" dirty="0"/>
              <a:t>Il tuo concetto dovrebbe essere: </a:t>
            </a:r>
          </a:p>
          <a:p>
            <a:pPr>
              <a:lnSpc>
                <a:spcPts val="2900"/>
              </a:lnSpc>
            </a:pPr>
            <a:r>
              <a:rPr lang="en-US" dirty="0"/>
              <a:t>Chiaro – Memorabile – Radicato nel luogo</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1C0D8039-4D31-4EB1-9CE0-2E02F8C1CC6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1B49B02-10E3-93DB-8C19-50DA334B52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10" name="Text Placeholder 4">
            <a:extLst>
              <a:ext uri="{FF2B5EF4-FFF2-40B4-BE49-F238E27FC236}">
                <a16:creationId xmlns:a16="http://schemas.microsoft.com/office/drawing/2014/main" id="{C82EC4BA-242A-038C-1C8A-E868F1F0696B}"/>
              </a:ext>
            </a:extLst>
          </p:cNvPr>
          <p:cNvSpPr txBox="1">
            <a:spLocks/>
          </p:cNvSpPr>
          <p:nvPr/>
        </p:nvSpPr>
        <p:spPr>
          <a:xfrm>
            <a:off x="723796" y="2838738"/>
            <a:ext cx="7666225"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Lista di controllo:</a:t>
            </a:r>
          </a:p>
          <a:p>
            <a:pPr>
              <a:lnSpc>
                <a:spcPts val="2240"/>
              </a:lnSpc>
            </a:pPr>
            <a:endParaRPr lang="en-GB" sz="2600" b="1" dirty="0">
              <a:solidFill>
                <a:srgbClr val="64AFAF"/>
              </a:solidFill>
            </a:endParaRPr>
          </a:p>
          <a:p>
            <a:pPr marL="457200" indent="-457200">
              <a:buClr>
                <a:srgbClr val="EC7C69"/>
              </a:buClr>
              <a:buFont typeface="Wingdings" pitchFamily="2" charset="2"/>
              <a:buChar char="ü"/>
            </a:pPr>
            <a:r>
              <a:rPr lang="en-GB" sz="2200" b="1" dirty="0">
                <a:solidFill>
                  <a:srgbClr val="414141"/>
                </a:solidFill>
              </a:rPr>
              <a:t>Coinvolgente dal punto di vista emotivo: </a:t>
            </a:r>
            <a:r>
              <a:rPr lang="en-GB" sz="2200" dirty="0">
                <a:solidFill>
                  <a:srgbClr val="414141"/>
                </a:solidFill>
              </a:rPr>
              <a:t>gli ospiti provano qualcosa</a:t>
            </a:r>
          </a:p>
          <a:p>
            <a:pPr marL="457200" indent="-457200">
              <a:buClr>
                <a:srgbClr val="EC7C69"/>
              </a:buClr>
              <a:buFont typeface="Wingdings" pitchFamily="2" charset="2"/>
              <a:buChar char="ü"/>
            </a:pPr>
            <a:r>
              <a:rPr lang="en-GB" sz="2200" b="1" dirty="0">
                <a:solidFill>
                  <a:srgbClr val="414141"/>
                </a:solidFill>
              </a:rPr>
              <a:t>Facile da spiegare: </a:t>
            </a:r>
            <a:r>
              <a:rPr lang="en-GB" sz="2200" dirty="0">
                <a:solidFill>
                  <a:srgbClr val="414141"/>
                </a:solidFill>
              </a:rPr>
              <a:t>basta una frase</a:t>
            </a:r>
          </a:p>
          <a:p>
            <a:pPr marL="457200" indent="-457200">
              <a:buClr>
                <a:srgbClr val="EC7C69"/>
              </a:buClr>
              <a:buFont typeface="Wingdings" pitchFamily="2" charset="2"/>
              <a:buChar char="ü"/>
            </a:pPr>
            <a:r>
              <a:rPr lang="en-GB" sz="2200" b="1" dirty="0">
                <a:solidFill>
                  <a:srgbClr val="414141"/>
                </a:solidFill>
              </a:rPr>
              <a:t>Radicato nel luogo: </a:t>
            </a:r>
            <a:r>
              <a:rPr lang="en-GB" sz="2200" dirty="0">
                <a:solidFill>
                  <a:srgbClr val="414141"/>
                </a:solidFill>
              </a:rPr>
              <a:t>la tua storia è legata al territorio o alla comunità</a:t>
            </a:r>
          </a:p>
          <a:p>
            <a:pPr marL="457200" indent="-457200">
              <a:buClr>
                <a:srgbClr val="EC7C69"/>
              </a:buClr>
              <a:buFont typeface="Wingdings" pitchFamily="2" charset="2"/>
              <a:buChar char="ü"/>
            </a:pPr>
            <a:r>
              <a:rPr lang="en-GB" sz="2200" b="1" dirty="0">
                <a:solidFill>
                  <a:srgbClr val="414141"/>
                </a:solidFill>
              </a:rPr>
              <a:t>Progettata pensando agli ospiti: </a:t>
            </a:r>
            <a:r>
              <a:rPr lang="en-GB" sz="2200" dirty="0">
                <a:solidFill>
                  <a:srgbClr val="414141"/>
                </a:solidFill>
              </a:rPr>
              <a:t>non è per "tutti"</a:t>
            </a:r>
          </a:p>
          <a:p>
            <a:pPr marL="457200" indent="-457200">
              <a:lnSpc>
                <a:spcPts val="2240"/>
              </a:lnSpc>
              <a:buClr>
                <a:srgbClr val="EC7C69"/>
              </a:buClr>
              <a:buFont typeface="+mj-lt"/>
              <a:buAutoNum type="arabicPeriod"/>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i="1" dirty="0">
                <a:solidFill>
                  <a:srgbClr val="414141"/>
                </a:solidFill>
              </a:rPr>
              <a:t>Suggerimento: </a:t>
            </a:r>
            <a:r>
              <a:rPr lang="en-GB" sz="2200" i="1" dirty="0">
                <a:solidFill>
                  <a:srgbClr val="414141"/>
                </a:solidFill>
              </a:rPr>
              <a:t>la tua presentazione dovrebbe comunicare non solo ciò che fai, ma anche perché è importante per i tuoi ospiti</a:t>
            </a: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57613E5B-EECE-7485-DBD1-6612BFC7E48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887927" y="4301416"/>
            <a:ext cx="3580276" cy="2659133"/>
          </a:xfrm>
          <a:prstGeom prst="rect">
            <a:avLst/>
          </a:prstGeom>
        </p:spPr>
      </p:pic>
    </p:spTree>
    <p:extLst>
      <p:ext uri="{BB962C8B-B14F-4D97-AF65-F5344CB8AC3E}">
        <p14:creationId xmlns:p14="http://schemas.microsoft.com/office/powerpoint/2010/main" val="188170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AC14-5CEA-2F40-C8F3-6A41EBF6AD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55ED6E-B851-7177-B700-B542946F3F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C8C9AE42-0347-0F08-B019-4AA1F06116A1}"/>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ED93F0C0-4C97-361C-8431-11FA1B036724}"/>
              </a:ext>
            </a:extLst>
          </p:cNvPr>
          <p:cNvSpPr>
            <a:spLocks noGrp="1"/>
          </p:cNvSpPr>
          <p:nvPr>
            <p:ph type="body" sz="quarter" idx="16"/>
          </p:nvPr>
        </p:nvSpPr>
        <p:spPr>
          <a:xfrm>
            <a:off x="4061012" y="801065"/>
            <a:ext cx="5692588" cy="803654"/>
          </a:xfrm>
          <a:prstGeom prst="rect">
            <a:avLst/>
          </a:prstGeom>
        </p:spPr>
        <p:txBody>
          <a:bodyPr/>
          <a:lstStyle/>
          <a:p>
            <a:pPr>
              <a:lnSpc>
                <a:spcPts val="2960"/>
              </a:lnSpc>
            </a:pPr>
            <a:r>
              <a:rPr lang="en-GB" sz="2800" dirty="0"/>
              <a:t>Dal concetto alla convalida: </a:t>
            </a:r>
          </a:p>
          <a:p>
            <a:pPr>
              <a:lnSpc>
                <a:spcPts val="2960"/>
              </a:lnSpc>
            </a:pPr>
            <a:r>
              <a:rPr lang="en-GB" sz="2800" dirty="0"/>
              <a:t>Come sapere se la tua idea funziona?</a:t>
            </a:r>
          </a:p>
          <a:p>
            <a:pPr>
              <a:lnSpc>
                <a:spcPts val="2960"/>
              </a:lnSpc>
            </a:pPr>
            <a:endParaRPr lang="en-GB" sz="2800" dirty="0"/>
          </a:p>
        </p:txBody>
      </p:sp>
      <p:sp>
        <p:nvSpPr>
          <p:cNvPr id="4" name="Text Placeholder 3">
            <a:extLst>
              <a:ext uri="{FF2B5EF4-FFF2-40B4-BE49-F238E27FC236}">
                <a16:creationId xmlns:a16="http://schemas.microsoft.com/office/drawing/2014/main" id="{E033A598-CE51-3BC4-F581-0A9436C874BE}"/>
              </a:ext>
            </a:extLst>
          </p:cNvPr>
          <p:cNvSpPr>
            <a:spLocks noGrp="1"/>
          </p:cNvSpPr>
          <p:nvPr>
            <p:ph type="body" sz="quarter" idx="21"/>
          </p:nvPr>
        </p:nvSpPr>
        <p:spPr>
          <a:xfrm>
            <a:off x="4061011" y="2312017"/>
            <a:ext cx="7620455" cy="4142976"/>
          </a:xfrm>
          <a:prstGeom prst="rect">
            <a:avLst/>
          </a:prstGeom>
        </p:spPr>
        <p:txBody>
          <a:bodyPr lIns="91440" tIns="45720" rIns="91440" bIns="45720" anchor="t"/>
          <a:lstStyle/>
          <a:p>
            <a:pPr>
              <a:lnSpc>
                <a:spcPts val="2940"/>
              </a:lnSpc>
            </a:pPr>
            <a:r>
              <a:rPr lang="en-GB" sz="2800" b="1" i="0" dirty="0">
                <a:solidFill>
                  <a:srgbClr val="EC7C69"/>
                </a:solidFill>
                <a:effectLst/>
                <a:latin typeface="Calibri"/>
                <a:ea typeface="Calibri"/>
                <a:cs typeface="Calibri"/>
              </a:rPr>
              <a:t>Hai elaborato un concetto </a:t>
            </a:r>
          </a:p>
          <a:p>
            <a:pPr>
              <a:lnSpc>
                <a:spcPts val="2940"/>
              </a:lnSpc>
            </a:pPr>
            <a:r>
              <a:rPr lang="en-GB" sz="2800" b="1" i="0" dirty="0">
                <a:solidFill>
                  <a:srgbClr val="EC7C69"/>
                </a:solidFill>
                <a:effectLst/>
                <a:latin typeface="Calibri"/>
                <a:ea typeface="Calibri"/>
                <a:cs typeface="Calibri"/>
              </a:rPr>
              <a:t>, ma riscuote successo?</a:t>
            </a:r>
          </a:p>
          <a:p>
            <a:pPr>
              <a:lnSpc>
                <a:spcPts val="2340"/>
              </a:lnSpc>
            </a:pPr>
            <a:endParaRPr lang="en-GB" b="1" i="0" dirty="0">
              <a:effectLst/>
              <a:latin typeface="Calibri"/>
              <a:ea typeface="Calibri"/>
              <a:cs typeface="Calibri"/>
            </a:endParaRPr>
          </a:p>
          <a:p>
            <a:pPr>
              <a:lnSpc>
                <a:spcPts val="2340"/>
              </a:lnSpc>
            </a:pPr>
            <a:r>
              <a:rPr lang="en-GB" b="1" i="0" dirty="0">
                <a:effectLst/>
                <a:latin typeface="Calibri"/>
                <a:ea typeface="Calibri"/>
                <a:cs typeface="Calibri"/>
              </a:rPr>
              <a:t> Nell'area di apprendimento chiave 3 esplorerai come</a:t>
            </a:r>
            <a:r>
              <a:rPr lang="en-GB" b="0" i="0" dirty="0">
                <a:effectLst/>
                <a:latin typeface="Calibri"/>
                <a:ea typeface="Calibri"/>
                <a:cs typeface="Calibri"/>
              </a:rPr>
              <a:t>:</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Testare la tua idea in anticipo (prima di spendere soldi)</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Raccogliere feedback utili da persone reali</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Mostrare piccoli successi e primi risultati nel tuo Pitch Deck (Elemento n. 8)</a:t>
            </a: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Suggerimento: </a:t>
            </a:r>
            <a:r>
              <a:rPr lang="en-GB" b="0" i="1" dirty="0">
                <a:effectLst/>
                <a:latin typeface="Calibri"/>
                <a:ea typeface="Calibri"/>
                <a:cs typeface="Calibri"/>
              </a:rPr>
              <a:t>anche le piccole azioni (un sondaggio, una prenotazione, un commento su Instagram) sono segni che la tua idea ha del potenziale</a:t>
            </a:r>
            <a:r>
              <a:rPr lang="en-GB" b="0" i="0"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17EB928B-91C4-28C5-6060-615A2B1B08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Tree>
    <p:extLst>
      <p:ext uri="{BB962C8B-B14F-4D97-AF65-F5344CB8AC3E}">
        <p14:creationId xmlns:p14="http://schemas.microsoft.com/office/powerpoint/2010/main" val="119181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A0CD-00BB-2D0B-E6AA-BBFE342F750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2EAD66-7E96-E542-B950-882BA1FC882C}"/>
              </a:ext>
            </a:extLst>
          </p:cNvPr>
          <p:cNvSpPr>
            <a:spLocks noGrp="1"/>
          </p:cNvSpPr>
          <p:nvPr>
            <p:ph type="body" sz="quarter" idx="16"/>
          </p:nvPr>
        </p:nvSpPr>
        <p:spPr>
          <a:xfrm>
            <a:off x="653780" y="472365"/>
            <a:ext cx="9551577" cy="803654"/>
          </a:xfrm>
        </p:spPr>
        <p:txBody>
          <a:bodyPr/>
          <a:lstStyle/>
          <a:p>
            <a:pPr>
              <a:lnSpc>
                <a:spcPts val="3720"/>
              </a:lnSpc>
            </a:pPr>
            <a:r>
              <a:rPr lang="en-US" dirty="0"/>
              <a:t>Prova prima di costruire</a:t>
            </a:r>
          </a:p>
          <a:p>
            <a:pPr>
              <a:lnSpc>
                <a:spcPts val="3720"/>
              </a:lnSpc>
            </a:pPr>
            <a:endParaRPr lang="en-US" dirty="0"/>
          </a:p>
        </p:txBody>
      </p:sp>
      <p:sp>
        <p:nvSpPr>
          <p:cNvPr id="6" name="Text Placeholder 5">
            <a:extLst>
              <a:ext uri="{FF2B5EF4-FFF2-40B4-BE49-F238E27FC236}">
                <a16:creationId xmlns:a16="http://schemas.microsoft.com/office/drawing/2014/main" id="{A399960B-6C12-0F67-B53C-B1A8AB66A364}"/>
              </a:ext>
            </a:extLst>
          </p:cNvPr>
          <p:cNvSpPr>
            <a:spLocks noGrp="1"/>
          </p:cNvSpPr>
          <p:nvPr>
            <p:ph type="body" sz="quarter" idx="19"/>
          </p:nvPr>
        </p:nvSpPr>
        <p:spPr>
          <a:xfrm>
            <a:off x="653780" y="1541767"/>
            <a:ext cx="7736241" cy="803654"/>
          </a:xfrm>
        </p:spPr>
        <p:txBody>
          <a:bodyPr/>
          <a:lstStyle/>
          <a:p>
            <a:pPr>
              <a:lnSpc>
                <a:spcPts val="2900"/>
              </a:lnSpc>
            </a:pPr>
            <a:r>
              <a:rPr lang="en-US" dirty="0"/>
              <a:t>Modi rapidi ed economici per convalidare la tua idea</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B8191025-2EF0-A700-3EC0-7F3361BE9D2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D0BC2160-ACD0-2BA7-0F46-F4F050C84D9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
        <p:nvSpPr>
          <p:cNvPr id="10" name="Text Placeholder 4">
            <a:extLst>
              <a:ext uri="{FF2B5EF4-FFF2-40B4-BE49-F238E27FC236}">
                <a16:creationId xmlns:a16="http://schemas.microsoft.com/office/drawing/2014/main" id="{8B055620-9360-0816-B98B-E21E9DFFFDF4}"/>
              </a:ext>
            </a:extLst>
          </p:cNvPr>
          <p:cNvSpPr txBox="1">
            <a:spLocks/>
          </p:cNvSpPr>
          <p:nvPr/>
        </p:nvSpPr>
        <p:spPr>
          <a:xfrm>
            <a:off x="653780" y="2631833"/>
            <a:ext cx="9832145"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Strumenti che puoi utilizzare:</a:t>
            </a:r>
          </a:p>
          <a:p>
            <a:pPr>
              <a:lnSpc>
                <a:spcPts val="2240"/>
              </a:lnSpc>
            </a:pPr>
            <a:endParaRPr lang="en-GB" sz="2600" b="1" dirty="0">
              <a:solidFill>
                <a:srgbClr val="64AFAF"/>
              </a:solidFill>
            </a:endParaRPr>
          </a:p>
          <a:p>
            <a:pPr marL="342900" indent="-342900">
              <a:buClr>
                <a:srgbClr val="EC7C69"/>
              </a:buClr>
              <a:buFont typeface="Arial" panose="020B0604020202020204" pitchFamily="34" charset="0"/>
              <a:buChar char="•"/>
            </a:pPr>
            <a:r>
              <a:rPr lang="en-GB" sz="2200" b="1" dirty="0" err="1">
                <a:solidFill>
                  <a:srgbClr val="414141"/>
                </a:solidFill>
              </a:rPr>
              <a:t>Typeform </a:t>
            </a:r>
            <a:r>
              <a:rPr lang="en-GB" sz="2200" b="1" dirty="0">
                <a:solidFill>
                  <a:srgbClr val="414141"/>
                </a:solidFill>
              </a:rPr>
              <a:t>o Google Forms </a:t>
            </a:r>
            <a:r>
              <a:rPr lang="en-GB" sz="2200" dirty="0">
                <a:solidFill>
                  <a:srgbClr val="414141"/>
                </a:solidFill>
              </a:rPr>
              <a:t>- Realizza un semplice sondaggio sugli interessi degli ospiti</a:t>
            </a:r>
          </a:p>
          <a:p>
            <a:pPr marL="342900" indent="-342900">
              <a:buClr>
                <a:srgbClr val="EC7C69"/>
              </a:buClr>
              <a:buFont typeface="Arial" panose="020B0604020202020204" pitchFamily="34" charset="0"/>
              <a:buChar char="•"/>
            </a:pPr>
            <a:r>
              <a:rPr lang="en-GB" sz="2200" b="1" dirty="0">
                <a:solidFill>
                  <a:srgbClr val="414141"/>
                </a:solidFill>
              </a:rPr>
              <a:t>Post su Instagram/Facebook </a:t>
            </a:r>
            <a:r>
              <a:rPr lang="en-GB" sz="2200" dirty="0">
                <a:solidFill>
                  <a:srgbClr val="414141"/>
                </a:solidFill>
              </a:rPr>
              <a:t>- Condividi un'immagine concettuale e chiedi: "Ti piacerebbe soggiornare qui?"</a:t>
            </a:r>
          </a:p>
          <a:p>
            <a:pPr marL="342900" indent="-342900">
              <a:buClr>
                <a:srgbClr val="EC7C69"/>
              </a:buClr>
              <a:buFont typeface="Arial" panose="020B0604020202020204" pitchFamily="34" charset="0"/>
              <a:buChar char="•"/>
            </a:pPr>
            <a:r>
              <a:rPr lang="en-GB" sz="2200" b="1" dirty="0">
                <a:solidFill>
                  <a:srgbClr val="414141"/>
                </a:solidFill>
              </a:rPr>
              <a:t>Chiedi agli ospiti precedenti </a:t>
            </a:r>
            <a:r>
              <a:rPr lang="en-GB" sz="2200" dirty="0">
                <a:solidFill>
                  <a:srgbClr val="414141"/>
                </a:solidFill>
              </a:rPr>
              <a:t>- Invia 3 idee concettuali e ottieni voti o commenti </a:t>
            </a:r>
          </a:p>
          <a:p>
            <a:pPr marL="342900" indent="-342900">
              <a:buClr>
                <a:srgbClr val="EC7C69"/>
              </a:buClr>
              <a:buFont typeface="Arial" panose="020B0604020202020204" pitchFamily="34" charset="0"/>
              <a:buChar char="•"/>
            </a:pPr>
            <a:r>
              <a:rPr lang="en-GB" sz="2200" b="1" dirty="0">
                <a:solidFill>
                  <a:srgbClr val="414141"/>
                </a:solidFill>
              </a:rPr>
              <a:t>Piccolo prototipo </a:t>
            </a:r>
            <a:r>
              <a:rPr lang="en-GB" sz="2200" dirty="0">
                <a:solidFill>
                  <a:srgbClr val="414141"/>
                </a:solidFill>
              </a:rPr>
              <a:t>- Prova una versione mini (ad esempio, un evento di storytelling di una notte)</a:t>
            </a:r>
          </a:p>
          <a:p>
            <a:pPr marL="457200" indent="-457200">
              <a:buClr>
                <a:srgbClr val="EC7C69"/>
              </a:buClr>
              <a:buFont typeface="Wingdings" pitchFamily="2" charset="2"/>
              <a:buChar char="ü"/>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dirty="0">
                <a:solidFill>
                  <a:srgbClr val="414141"/>
                </a:solidFill>
              </a:rPr>
              <a:t>Collegamento al pitch deck: </a:t>
            </a:r>
            <a:r>
              <a:rPr lang="en-GB" sz="2200" i="1" dirty="0">
                <a:solidFill>
                  <a:srgbClr val="414141"/>
                </a:solidFill>
              </a:rPr>
              <a:t>utilizza i risultati migliori nel pitch deck </a:t>
            </a:r>
            <a:r>
              <a:rPr lang="en-GB" sz="2200" b="1" i="1" dirty="0">
                <a:solidFill>
                  <a:srgbClr val="414141"/>
                </a:solidFill>
              </a:rPr>
              <a:t>Elemento n. 8:</a:t>
            </a:r>
          </a:p>
          <a:p>
            <a:pPr indent="0">
              <a:lnSpc>
                <a:spcPts val="2240"/>
              </a:lnSpc>
              <a:buClr>
                <a:srgbClr val="EC7C69"/>
              </a:buClr>
            </a:pPr>
            <a:r>
              <a:rPr lang="en-GB" sz="2200" b="1" i="1" dirty="0">
                <a:solidFill>
                  <a:srgbClr val="414141"/>
                </a:solidFill>
              </a:rPr>
              <a:t>Trazione </a:t>
            </a:r>
            <a:r>
              <a:rPr lang="en-GB" sz="2200" i="1" dirty="0">
                <a:solidFill>
                  <a:srgbClr val="414141"/>
                </a:solidFill>
              </a:rPr>
              <a:t>per mostrare l'interesse reale di persone reali.</a:t>
            </a: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A652C3A-4ED5-F05A-704F-BAE688E23D2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241368" y="4226166"/>
            <a:ext cx="3580276" cy="2659133"/>
          </a:xfrm>
          <a:prstGeom prst="rect">
            <a:avLst/>
          </a:prstGeom>
        </p:spPr>
      </p:pic>
    </p:spTree>
    <p:extLst>
      <p:ext uri="{BB962C8B-B14F-4D97-AF65-F5344CB8AC3E}">
        <p14:creationId xmlns:p14="http://schemas.microsoft.com/office/powerpoint/2010/main" val="3059896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6D14-6B9D-5BBA-1D49-607AF9DD27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2E68E95-04EA-3CD3-251E-E34E3C5C0D8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5446BD7C-58C7-9A91-6155-D5493EB01D7C}"/>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0D6F24DF-29E7-3377-4290-FE5E186F3CA7}"/>
              </a:ext>
            </a:extLst>
          </p:cNvPr>
          <p:cNvSpPr>
            <a:spLocks noGrp="1"/>
          </p:cNvSpPr>
          <p:nvPr>
            <p:ph type="body" sz="quarter" idx="16"/>
          </p:nvPr>
        </p:nvSpPr>
        <p:spPr>
          <a:xfrm>
            <a:off x="4061012" y="801065"/>
            <a:ext cx="6590946" cy="803654"/>
          </a:xfrm>
          <a:prstGeom prst="rect">
            <a:avLst/>
          </a:prstGeom>
        </p:spPr>
        <p:txBody>
          <a:bodyPr/>
          <a:lstStyle/>
          <a:p>
            <a:pPr>
              <a:lnSpc>
                <a:spcPts val="2960"/>
              </a:lnSpc>
            </a:pPr>
            <a:r>
              <a:rPr lang="en-GB" sz="2800" dirty="0"/>
              <a:t>Il tuo concetto nel contesto: allineamento con te, i tuoi ospiti e il tuo locale</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575F7516-1A88-817F-4C6E-A81CFC471613}"/>
              </a:ext>
            </a:extLst>
          </p:cNvPr>
          <p:cNvSpPr>
            <a:spLocks noGrp="1"/>
          </p:cNvSpPr>
          <p:nvPr>
            <p:ph type="body" sz="quarter" idx="21"/>
          </p:nvPr>
        </p:nvSpPr>
        <p:spPr>
          <a:xfrm>
            <a:off x="4061012" y="1913959"/>
            <a:ext cx="7620455" cy="4142976"/>
          </a:xfrm>
          <a:prstGeom prst="rect">
            <a:avLst/>
          </a:prstGeom>
        </p:spPr>
        <p:txBody>
          <a:bodyPr lIns="91440" tIns="45720" rIns="91440" bIns="45720" anchor="t"/>
          <a:lstStyle/>
          <a:p>
            <a:pPr>
              <a:lnSpc>
                <a:spcPts val="2340"/>
              </a:lnSpc>
            </a:pPr>
            <a:r>
              <a:rPr lang="en-GB" b="1" i="0" dirty="0">
                <a:solidFill>
                  <a:srgbClr val="EC7C69"/>
                </a:solidFill>
                <a:effectLst/>
                <a:latin typeface="Calibri"/>
                <a:ea typeface="Calibri"/>
                <a:cs typeface="Calibri"/>
              </a:rPr>
              <a:t>Domande chiave:</a:t>
            </a:r>
          </a:p>
          <a:p>
            <a:pPr>
              <a:lnSpc>
                <a:spcPts val="2340"/>
              </a:lnSpc>
            </a:pPr>
            <a:r>
              <a:rPr lang="en-GB" b="0" i="0" dirty="0">
                <a:effectLst/>
                <a:latin typeface="Calibri"/>
                <a:ea typeface="Calibri"/>
                <a:cs typeface="Calibri"/>
              </a:rPr>
              <a:t>La tua idea è in linea con i tuoi obiettivi personali e il tuo stile di vita?</a:t>
            </a:r>
          </a:p>
          <a:p>
            <a:pPr>
              <a:lnSpc>
                <a:spcPts val="2340"/>
              </a:lnSpc>
            </a:pPr>
            <a:r>
              <a:rPr lang="en-GB" b="0" i="0" dirty="0">
                <a:effectLst/>
                <a:latin typeface="Calibri"/>
                <a:ea typeface="Calibri"/>
                <a:cs typeface="Calibri"/>
              </a:rPr>
              <a:t>Come si inserisce nella tua comunità locale o nel contesto in cui vivi?</a:t>
            </a:r>
          </a:p>
          <a:p>
            <a:pPr>
              <a:lnSpc>
                <a:spcPts val="2340"/>
              </a:lnSpc>
            </a:pPr>
            <a:r>
              <a:rPr lang="en-GB" b="0" i="0" dirty="0">
                <a:effectLst/>
                <a:latin typeface="Calibri"/>
                <a:ea typeface="Calibri"/>
                <a:cs typeface="Calibri"/>
              </a:rPr>
              <a:t>Puoi entrare in contatto con altre piccole imprese nelle vicinanze?</a:t>
            </a:r>
          </a:p>
          <a:p>
            <a:pPr>
              <a:lnSpc>
                <a:spcPts val="2340"/>
              </a:lnSpc>
            </a:pPr>
            <a:endParaRPr lang="en-GB" b="0" i="0" dirty="0">
              <a:effectLst/>
              <a:latin typeface="Calibri"/>
              <a:ea typeface="Calibri"/>
              <a:cs typeface="Calibri"/>
            </a:endParaRPr>
          </a:p>
          <a:p>
            <a:pPr>
              <a:lnSpc>
                <a:spcPts val="2340"/>
              </a:lnSpc>
            </a:pPr>
            <a:r>
              <a:rPr lang="en-GB" b="1" i="0" dirty="0">
                <a:solidFill>
                  <a:srgbClr val="EC7C69"/>
                </a:solidFill>
                <a:effectLst/>
                <a:latin typeface="Calibri"/>
                <a:ea typeface="Calibri"/>
                <a:cs typeface="Calibri"/>
              </a:rPr>
              <a:t>Elementi della presentazione:</a:t>
            </a:r>
          </a:p>
          <a:p>
            <a:pPr>
              <a:lnSpc>
                <a:spcPts val="2340"/>
              </a:lnSpc>
              <a:tabLst>
                <a:tab pos="3238500" algn="l"/>
              </a:tabLst>
            </a:pPr>
            <a:r>
              <a:rPr lang="en-GB" b="1" i="0" dirty="0">
                <a:effectLst/>
                <a:latin typeface="Calibri"/>
                <a:ea typeface="Calibri"/>
                <a:cs typeface="Calibri"/>
              </a:rPr>
              <a:t>#7 Team</a:t>
            </a:r>
            <a:r>
              <a:rPr lang="en-GB" b="0" i="0" dirty="0">
                <a:effectLst/>
                <a:latin typeface="Calibri"/>
                <a:ea typeface="Calibri"/>
                <a:cs typeface="Calibri"/>
              </a:rPr>
              <a:t>:     Chi c'è dietro l'idea e perché?</a:t>
            </a:r>
          </a:p>
          <a:p>
            <a:pPr>
              <a:lnSpc>
                <a:spcPts val="2340"/>
              </a:lnSpc>
              <a:tabLst>
                <a:tab pos="3238500" algn="l"/>
              </a:tabLst>
            </a:pPr>
            <a:r>
              <a:rPr lang="en-GB" b="1" i="0" dirty="0">
                <a:effectLst/>
                <a:latin typeface="Calibri"/>
                <a:ea typeface="Calibri"/>
                <a:cs typeface="Calibri"/>
              </a:rPr>
              <a:t>#9–10 Finanza e supporto: </a:t>
            </a:r>
            <a:r>
              <a:rPr lang="en-GB" b="0" i="0" dirty="0">
                <a:effectLst/>
                <a:latin typeface="Calibri"/>
                <a:ea typeface="Calibri"/>
                <a:cs typeface="Calibri"/>
              </a:rPr>
              <a:t>    Trattato in modo più dettagliato nel Modulo 6,     ma rifletti su quale tipo di supporto     potresti aver bisogno (partner, sovvenzioni, tempo, formazione)</a:t>
            </a: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Suggerimento: </a:t>
            </a:r>
            <a:r>
              <a:rPr lang="en-GB" b="0" i="1" dirty="0">
                <a:effectLst/>
                <a:latin typeface="Calibri"/>
                <a:ea typeface="Calibri"/>
                <a:cs typeface="Calibri"/>
              </a:rPr>
              <a:t>un buon concetto non è solo chiaro, ma è anche radicato e supportato.</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0FB2814C-558B-3266-5AE3-5B52AA74AB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46</a:t>
            </a:fld>
            <a:endParaRPr lang="fr-CA" sz="1200" dirty="0"/>
          </a:p>
        </p:txBody>
      </p:sp>
    </p:spTree>
    <p:extLst>
      <p:ext uri="{BB962C8B-B14F-4D97-AF65-F5344CB8AC3E}">
        <p14:creationId xmlns:p14="http://schemas.microsoft.com/office/powerpoint/2010/main" val="252790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6D5C-A56B-A90C-FA63-531519FB7E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90A91A3-5478-98CB-FB3E-107EB287249C}"/>
              </a:ext>
            </a:extLst>
          </p:cNvPr>
          <p:cNvSpPr>
            <a:spLocks noGrp="1"/>
          </p:cNvSpPr>
          <p:nvPr>
            <p:ph type="body" sz="quarter" idx="16"/>
          </p:nvPr>
        </p:nvSpPr>
        <p:spPr>
          <a:xfrm>
            <a:off x="653780" y="472365"/>
            <a:ext cx="9551577" cy="803654"/>
          </a:xfrm>
        </p:spPr>
        <p:txBody>
          <a:bodyPr/>
          <a:lstStyle/>
          <a:p>
            <a:r>
              <a:rPr lang="en-US" dirty="0"/>
              <a:t>Non sei solo</a:t>
            </a:r>
          </a:p>
        </p:txBody>
      </p:sp>
      <p:sp>
        <p:nvSpPr>
          <p:cNvPr id="6" name="Text Placeholder 5">
            <a:extLst>
              <a:ext uri="{FF2B5EF4-FFF2-40B4-BE49-F238E27FC236}">
                <a16:creationId xmlns:a16="http://schemas.microsoft.com/office/drawing/2014/main" id="{B967251B-5095-FFFB-4571-10838433BBF3}"/>
              </a:ext>
            </a:extLst>
          </p:cNvPr>
          <p:cNvSpPr>
            <a:spLocks noGrp="1"/>
          </p:cNvSpPr>
          <p:nvPr>
            <p:ph type="body" sz="quarter" idx="19"/>
          </p:nvPr>
        </p:nvSpPr>
        <p:spPr>
          <a:xfrm>
            <a:off x="653780" y="1541767"/>
            <a:ext cx="5891399" cy="803654"/>
          </a:xfrm>
        </p:spPr>
        <p:txBody>
          <a:bodyPr/>
          <a:lstStyle/>
          <a:p>
            <a:pPr>
              <a:lnSpc>
                <a:spcPts val="2900"/>
              </a:lnSpc>
            </a:pPr>
            <a:r>
              <a:rPr lang="en-US" dirty="0"/>
              <a:t>Circondati delle persone e dei luoghi giusti</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98BF95EC-E079-F6E2-BC49-C88EAD838E91}"/>
              </a:ext>
            </a:extLst>
          </p:cNvPr>
          <p:cNvCxnSpPr>
            <a:cxnSpLocks/>
          </p:cNvCxnSpPr>
          <p:nvPr/>
        </p:nvCxnSpPr>
        <p:spPr>
          <a:xfrm>
            <a:off x="0" y="1207979"/>
            <a:ext cx="6096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6580F5-A03A-EBBD-15F7-D45F2E9450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47</a:t>
            </a:fld>
            <a:endParaRPr lang="fr-CA" sz="1200" dirty="0"/>
          </a:p>
        </p:txBody>
      </p:sp>
      <p:sp>
        <p:nvSpPr>
          <p:cNvPr id="10" name="Text Placeholder 4">
            <a:extLst>
              <a:ext uri="{FF2B5EF4-FFF2-40B4-BE49-F238E27FC236}">
                <a16:creationId xmlns:a16="http://schemas.microsoft.com/office/drawing/2014/main" id="{136334B9-9AD8-7A44-A365-08A4CFEB7F29}"/>
              </a:ext>
            </a:extLst>
          </p:cNvPr>
          <p:cNvSpPr txBox="1">
            <a:spLocks/>
          </p:cNvSpPr>
          <p:nvPr/>
        </p:nvSpPr>
        <p:spPr>
          <a:xfrm>
            <a:off x="653780" y="5092718"/>
            <a:ext cx="9896709"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b="1" dirty="0">
                <a:solidFill>
                  <a:srgbClr val="414141"/>
                </a:solidFill>
              </a:rPr>
              <a:t>Scopo: </a:t>
            </a:r>
            <a:r>
              <a:rPr lang="en-GB" sz="2200" dirty="0">
                <a:solidFill>
                  <a:srgbClr val="414141"/>
                </a:solidFill>
              </a:rPr>
              <a:t>capire come la tua attività si inserisce nel più ampio sistema turistico e dove puoi costruire relazioni o ottenere sostegno.</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b="1" dirty="0">
                <a:solidFill>
                  <a:srgbClr val="414141"/>
                </a:solidFill>
              </a:rPr>
              <a:t>Suggerimento: </a:t>
            </a:r>
            <a:r>
              <a:rPr lang="en-GB" sz="2200" i="1" dirty="0">
                <a:solidFill>
                  <a:srgbClr val="414141"/>
                </a:solidFill>
              </a:rPr>
              <a:t>utilizzalo per rafforzare l'elemento n. 7 del Pitch Deck (Team) e prepararti al networking e al finanziamento.</a:t>
            </a:r>
          </a:p>
          <a:p>
            <a:pPr indent="0">
              <a:buClr>
                <a:srgbClr val="EC7C69"/>
              </a:buClr>
            </a:pPr>
            <a:endParaRPr lang="en-GB" sz="2200" i="1" dirty="0">
              <a:solidFill>
                <a:srgbClr val="414141"/>
              </a:solidFill>
            </a:endParaRPr>
          </a:p>
          <a:p>
            <a:pPr indent="0">
              <a:lnSpc>
                <a:spcPts val="2240"/>
              </a:lnSpc>
            </a:pPr>
            <a:endParaRPr lang="en-US" sz="2200" dirty="0">
              <a:solidFill>
                <a:srgbClr val="414141"/>
              </a:solidFill>
            </a:endParaRPr>
          </a:p>
        </p:txBody>
      </p:sp>
      <p:grpSp>
        <p:nvGrpSpPr>
          <p:cNvPr id="5" name="Group 4">
            <a:extLst>
              <a:ext uri="{FF2B5EF4-FFF2-40B4-BE49-F238E27FC236}">
                <a16:creationId xmlns:a16="http://schemas.microsoft.com/office/drawing/2014/main" id="{E519DB10-B272-0B49-69F8-54128D209481}"/>
              </a:ext>
            </a:extLst>
          </p:cNvPr>
          <p:cNvGrpSpPr/>
          <p:nvPr/>
        </p:nvGrpSpPr>
        <p:grpSpPr>
          <a:xfrm>
            <a:off x="7682248" y="610710"/>
            <a:ext cx="4127348" cy="3469421"/>
            <a:chOff x="3577845" y="2283412"/>
            <a:chExt cx="4127348" cy="3469421"/>
          </a:xfrm>
        </p:grpSpPr>
        <p:cxnSp>
          <p:nvCxnSpPr>
            <p:cNvPr id="7" name="Straight Arrow Connector 6">
              <a:extLst>
                <a:ext uri="{FF2B5EF4-FFF2-40B4-BE49-F238E27FC236}">
                  <a16:creationId xmlns:a16="http://schemas.microsoft.com/office/drawing/2014/main" id="{3D107091-63A8-032D-8587-71B476831B48}"/>
                </a:ext>
              </a:extLst>
            </p:cNvPr>
            <p:cNvCxnSpPr>
              <a:cxnSpLocks/>
            </p:cNvCxnSpPr>
            <p:nvPr/>
          </p:nvCxnSpPr>
          <p:spPr>
            <a:xfrm>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9955C45-A269-C54E-6709-67580659B646}"/>
                </a:ext>
              </a:extLst>
            </p:cNvPr>
            <p:cNvCxnSpPr>
              <a:cxnSpLocks/>
            </p:cNvCxnSpPr>
            <p:nvPr/>
          </p:nvCxnSpPr>
          <p:spPr>
            <a:xfrm flipH="1">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3FC9F3-CD36-EF9F-939E-3C7F5EE24E77}"/>
                </a:ext>
              </a:extLst>
            </p:cNvPr>
            <p:cNvSpPr txBox="1"/>
            <p:nvPr/>
          </p:nvSpPr>
          <p:spPr>
            <a:xfrm>
              <a:off x="3577845" y="2306055"/>
              <a:ext cx="1755201" cy="761747"/>
            </a:xfrm>
            <a:prstGeom prst="rect">
              <a:avLst/>
            </a:prstGeom>
            <a:noFill/>
          </p:spPr>
          <p:txBody>
            <a:bodyPr wrap="square">
              <a:spAutoFit/>
            </a:bodyPr>
            <a:lstStyle/>
            <a:p>
              <a:pPr algn="ctr"/>
              <a:r>
                <a:rPr lang="en-GB" sz="1550" b="1" dirty="0">
                  <a:solidFill>
                    <a:srgbClr val="459597"/>
                  </a:solidFill>
                </a:rPr>
                <a:t>Collaboratori locali</a:t>
              </a:r>
            </a:p>
            <a:p>
              <a:pPr algn="ctr"/>
              <a:r>
                <a:rPr lang="en-GB" sz="1400" dirty="0">
                  <a:solidFill>
                    <a:srgbClr val="414141"/>
                  </a:solidFill>
                </a:rPr>
                <a:t>(Caffè, artisti, fornitori di attività)</a:t>
              </a:r>
              <a:endParaRPr lang="en-US" sz="1400" dirty="0">
                <a:solidFill>
                  <a:srgbClr val="414141"/>
                </a:solidFill>
              </a:endParaRPr>
            </a:p>
          </p:txBody>
        </p:sp>
        <p:grpSp>
          <p:nvGrpSpPr>
            <p:cNvPr id="12" name="Group 11">
              <a:extLst>
                <a:ext uri="{FF2B5EF4-FFF2-40B4-BE49-F238E27FC236}">
                  <a16:creationId xmlns:a16="http://schemas.microsoft.com/office/drawing/2014/main" id="{1A10BCED-DD09-847F-F875-75EEA37C2AB7}"/>
                </a:ext>
              </a:extLst>
            </p:cNvPr>
            <p:cNvGrpSpPr/>
            <p:nvPr/>
          </p:nvGrpSpPr>
          <p:grpSpPr>
            <a:xfrm>
              <a:off x="5048468" y="3413543"/>
              <a:ext cx="1137935" cy="1033849"/>
              <a:chOff x="2980639" y="3748129"/>
              <a:chExt cx="1137935" cy="1033849"/>
            </a:xfrm>
          </p:grpSpPr>
          <p:sp>
            <p:nvSpPr>
              <p:cNvPr id="16" name="Oval 15">
                <a:extLst>
                  <a:ext uri="{FF2B5EF4-FFF2-40B4-BE49-F238E27FC236}">
                    <a16:creationId xmlns:a16="http://schemas.microsoft.com/office/drawing/2014/main" id="{7FD77075-FE3D-7DDF-74D9-AAF00FEB3190}"/>
                  </a:ext>
                </a:extLst>
              </p:cNvPr>
              <p:cNvSpPr/>
              <p:nvPr/>
            </p:nvSpPr>
            <p:spPr>
              <a:xfrm>
                <a:off x="3027155" y="3748129"/>
                <a:ext cx="1044904" cy="1033849"/>
              </a:xfrm>
              <a:prstGeom prst="ellipse">
                <a:avLst/>
              </a:prstGeom>
              <a:solidFill>
                <a:srgbClr val="EC7C6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17" name="TextBox 16">
                <a:extLst>
                  <a:ext uri="{FF2B5EF4-FFF2-40B4-BE49-F238E27FC236}">
                    <a16:creationId xmlns:a16="http://schemas.microsoft.com/office/drawing/2014/main" id="{B627988F-FE06-E58F-E601-E8969018EC01}"/>
                  </a:ext>
                </a:extLst>
              </p:cNvPr>
              <p:cNvSpPr txBox="1"/>
              <p:nvPr/>
            </p:nvSpPr>
            <p:spPr>
              <a:xfrm>
                <a:off x="2980639" y="4118887"/>
                <a:ext cx="1137935" cy="346120"/>
              </a:xfrm>
              <a:prstGeom prst="rect">
                <a:avLst/>
              </a:prstGeom>
              <a:noFill/>
            </p:spPr>
            <p:txBody>
              <a:bodyPr wrap="square">
                <a:spAutoFit/>
              </a:bodyPr>
              <a:lstStyle/>
              <a:p>
                <a:pPr algn="ctr">
                  <a:lnSpc>
                    <a:spcPts val="1860"/>
                  </a:lnSpc>
                </a:pPr>
                <a:r>
                  <a:rPr lang="en-GB" sz="2100" b="1" dirty="0">
                    <a:solidFill>
                      <a:schemeClr val="bg1"/>
                    </a:solidFill>
                  </a:rPr>
                  <a:t>Concetto</a:t>
                </a:r>
                <a:endParaRPr lang="en-US" sz="2100" dirty="0">
                  <a:solidFill>
                    <a:schemeClr val="bg1"/>
                  </a:solidFill>
                </a:endParaRPr>
              </a:p>
            </p:txBody>
          </p:sp>
        </p:grpSp>
        <p:sp>
          <p:nvSpPr>
            <p:cNvPr id="13" name="TextBox 12">
              <a:extLst>
                <a:ext uri="{FF2B5EF4-FFF2-40B4-BE49-F238E27FC236}">
                  <a16:creationId xmlns:a16="http://schemas.microsoft.com/office/drawing/2014/main" id="{93B27538-A7FA-4E3D-58CC-6CB3AA1E0B0F}"/>
                </a:ext>
              </a:extLst>
            </p:cNvPr>
            <p:cNvSpPr txBox="1"/>
            <p:nvPr/>
          </p:nvSpPr>
          <p:spPr>
            <a:xfrm>
              <a:off x="5688090" y="2283412"/>
              <a:ext cx="2017103" cy="761747"/>
            </a:xfrm>
            <a:prstGeom prst="rect">
              <a:avLst/>
            </a:prstGeom>
            <a:noFill/>
          </p:spPr>
          <p:txBody>
            <a:bodyPr wrap="square">
              <a:spAutoFit/>
            </a:bodyPr>
            <a:lstStyle/>
            <a:p>
              <a:pPr algn="ctr"/>
              <a:r>
                <a:rPr lang="en-GB" sz="1550" b="1" dirty="0">
                  <a:solidFill>
                    <a:srgbClr val="459597"/>
                  </a:solidFill>
                </a:rPr>
                <a:t>Partner della comunità</a:t>
              </a:r>
            </a:p>
            <a:p>
              <a:pPr algn="ctr"/>
              <a:r>
                <a:rPr lang="en-GB" sz="1400" dirty="0">
                  <a:solidFill>
                    <a:srgbClr val="414141"/>
                  </a:solidFill>
                </a:rPr>
                <a:t>(Comune, Ufficio Sviluppo)</a:t>
              </a:r>
              <a:endParaRPr lang="en-US" sz="1400" dirty="0">
                <a:solidFill>
                  <a:srgbClr val="414141"/>
                </a:solidFill>
              </a:endParaRPr>
            </a:p>
          </p:txBody>
        </p:sp>
        <p:sp>
          <p:nvSpPr>
            <p:cNvPr id="14" name="TextBox 13">
              <a:extLst>
                <a:ext uri="{FF2B5EF4-FFF2-40B4-BE49-F238E27FC236}">
                  <a16:creationId xmlns:a16="http://schemas.microsoft.com/office/drawing/2014/main" id="{56469D4D-F8EB-C89E-77CE-A67FF60F596A}"/>
                </a:ext>
              </a:extLst>
            </p:cNvPr>
            <p:cNvSpPr txBox="1"/>
            <p:nvPr/>
          </p:nvSpPr>
          <p:spPr>
            <a:xfrm>
              <a:off x="3655568" y="4768179"/>
              <a:ext cx="1599753" cy="761747"/>
            </a:xfrm>
            <a:prstGeom prst="rect">
              <a:avLst/>
            </a:prstGeom>
            <a:noFill/>
          </p:spPr>
          <p:txBody>
            <a:bodyPr wrap="square">
              <a:spAutoFit/>
            </a:bodyPr>
            <a:lstStyle/>
            <a:p>
              <a:pPr algn="ctr"/>
              <a:r>
                <a:rPr lang="en-GB" sz="1550" b="1" dirty="0">
                  <a:solidFill>
                    <a:srgbClr val="459597"/>
                  </a:solidFill>
                </a:rPr>
                <a:t>Fonti Geust</a:t>
              </a:r>
            </a:p>
            <a:p>
              <a:pPr algn="ctr"/>
              <a:r>
                <a:rPr lang="en-GB" sz="1400" dirty="0">
                  <a:solidFill>
                    <a:srgbClr val="414141"/>
                  </a:solidFill>
                </a:rPr>
                <a:t>(DMO, gruppi sui social media)</a:t>
              </a:r>
              <a:endParaRPr lang="en-US" sz="1400" dirty="0">
                <a:solidFill>
                  <a:srgbClr val="414141"/>
                </a:solidFill>
              </a:endParaRPr>
            </a:p>
          </p:txBody>
        </p:sp>
        <p:sp>
          <p:nvSpPr>
            <p:cNvPr id="15" name="TextBox 14">
              <a:extLst>
                <a:ext uri="{FF2B5EF4-FFF2-40B4-BE49-F238E27FC236}">
                  <a16:creationId xmlns:a16="http://schemas.microsoft.com/office/drawing/2014/main" id="{D8099B8E-3D04-4BB0-3268-BFDD21D46526}"/>
                </a:ext>
              </a:extLst>
            </p:cNvPr>
            <p:cNvSpPr txBox="1"/>
            <p:nvPr/>
          </p:nvSpPr>
          <p:spPr>
            <a:xfrm>
              <a:off x="5740672" y="4752559"/>
              <a:ext cx="1911941" cy="1000274"/>
            </a:xfrm>
            <a:prstGeom prst="rect">
              <a:avLst/>
            </a:prstGeom>
            <a:noFill/>
          </p:spPr>
          <p:txBody>
            <a:bodyPr wrap="square">
              <a:spAutoFit/>
            </a:bodyPr>
            <a:lstStyle/>
            <a:p>
              <a:pPr algn="ctr"/>
              <a:r>
                <a:rPr lang="en-GB" sz="1550" b="1" dirty="0">
                  <a:solidFill>
                    <a:srgbClr val="459597"/>
                  </a:solidFill>
                </a:rPr>
                <a:t>Organizzazioni di supporto</a:t>
              </a:r>
            </a:p>
            <a:p>
              <a:pPr algn="ctr"/>
              <a:r>
                <a:rPr lang="en-GB" sz="1400" dirty="0">
                  <a:solidFill>
                    <a:srgbClr val="414141"/>
                  </a:solidFill>
                </a:rPr>
                <a:t>(Sovvenzioni, programmi di formazione)</a:t>
              </a:r>
              <a:endParaRPr lang="en-US" sz="1400" dirty="0">
                <a:solidFill>
                  <a:srgbClr val="414141"/>
                </a:solidFill>
              </a:endParaRPr>
            </a:p>
          </p:txBody>
        </p:sp>
      </p:grpSp>
      <p:sp>
        <p:nvSpPr>
          <p:cNvPr id="18" name="Text Placeholder 4">
            <a:extLst>
              <a:ext uri="{FF2B5EF4-FFF2-40B4-BE49-F238E27FC236}">
                <a16:creationId xmlns:a16="http://schemas.microsoft.com/office/drawing/2014/main" id="{8D424B08-9F26-FF51-80BF-F2E50072B9B4}"/>
              </a:ext>
            </a:extLst>
          </p:cNvPr>
          <p:cNvSpPr txBox="1">
            <a:spLocks/>
          </p:cNvSpPr>
          <p:nvPr/>
        </p:nvSpPr>
        <p:spPr>
          <a:xfrm>
            <a:off x="691152" y="2593979"/>
            <a:ext cx="6899367" cy="16700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pPr>
            <a:r>
              <a:rPr lang="en-GB" sz="2600" b="1" dirty="0">
                <a:solidFill>
                  <a:srgbClr val="459597"/>
                </a:solidFill>
              </a:rPr>
              <a:t>Attività:</a:t>
            </a:r>
          </a:p>
          <a:p>
            <a:pPr indent="0"/>
            <a:endParaRPr lang="en-GB" sz="700" b="1" dirty="0">
              <a:solidFill>
                <a:srgbClr val="459597"/>
              </a:solidFill>
            </a:endParaRPr>
          </a:p>
          <a:p>
            <a:pPr indent="0">
              <a:lnSpc>
                <a:spcPts val="2340"/>
              </a:lnSpc>
              <a:buClr>
                <a:srgbClr val="EC7C69"/>
              </a:buClr>
            </a:pPr>
            <a:r>
              <a:rPr lang="en-GB" sz="2200" dirty="0">
                <a:solidFill>
                  <a:srgbClr val="414141"/>
                </a:solidFill>
              </a:rPr>
              <a:t>Disegna una mappa semplice con il tuo concetto al </a:t>
            </a:r>
            <a:r>
              <a:rPr lang="en-GB" sz="2200" dirty="0" err="1">
                <a:solidFill>
                  <a:srgbClr val="414141"/>
                </a:solidFill>
              </a:rPr>
              <a:t>centro</a:t>
            </a:r>
            <a:r>
              <a:rPr lang="en-GB" sz="2200" dirty="0">
                <a:solidFill>
                  <a:srgbClr val="414141"/>
                </a:solidFill>
              </a:rPr>
              <a:t>. Intorno ad esso, inserisci:</a:t>
            </a:r>
          </a:p>
          <a:p>
            <a:pPr marL="342900" indent="-342900">
              <a:lnSpc>
                <a:spcPts val="2340"/>
              </a:lnSpc>
              <a:buClr>
                <a:srgbClr val="EC7C69"/>
              </a:buClr>
              <a:buFont typeface="Arial" panose="020B0604020202020204" pitchFamily="34" charset="0"/>
              <a:buChar char="•"/>
            </a:pPr>
            <a:r>
              <a:rPr lang="en-GB" sz="2200" dirty="0">
                <a:solidFill>
                  <a:srgbClr val="414141"/>
                </a:solidFill>
              </a:rPr>
              <a:t>Collaboratori locali (caffè, artisti, fornitori di attività)</a:t>
            </a:r>
          </a:p>
          <a:p>
            <a:pPr marL="342900" indent="-342900">
              <a:lnSpc>
                <a:spcPts val="2340"/>
              </a:lnSpc>
              <a:buClr>
                <a:srgbClr val="EC7C69"/>
              </a:buClr>
              <a:buFont typeface="Arial" panose="020B0604020202020204" pitchFamily="34" charset="0"/>
              <a:buChar char="•"/>
            </a:pPr>
            <a:r>
              <a:rPr lang="en-GB" sz="2200" dirty="0">
                <a:solidFill>
                  <a:srgbClr val="414141"/>
                </a:solidFill>
              </a:rPr>
              <a:t>Partner della comunità (comune, ufficio sviluppo)</a:t>
            </a:r>
          </a:p>
          <a:p>
            <a:pPr marL="342900" indent="-342900">
              <a:lnSpc>
                <a:spcPts val="2340"/>
              </a:lnSpc>
              <a:buClr>
                <a:srgbClr val="EC7C69"/>
              </a:buClr>
              <a:buFont typeface="Arial" panose="020B0604020202020204" pitchFamily="34" charset="0"/>
              <a:buChar char="•"/>
            </a:pPr>
            <a:r>
              <a:rPr lang="en-GB" sz="2200" dirty="0">
                <a:solidFill>
                  <a:srgbClr val="414141"/>
                </a:solidFill>
              </a:rPr>
              <a:t>Fonti ospiti (DMO, gruppi sui social media)</a:t>
            </a:r>
          </a:p>
          <a:p>
            <a:pPr marL="342900" indent="-342900">
              <a:lnSpc>
                <a:spcPts val="2340"/>
              </a:lnSpc>
              <a:buClr>
                <a:srgbClr val="EC7C69"/>
              </a:buClr>
              <a:buFont typeface="Arial" panose="020B0604020202020204" pitchFamily="34" charset="0"/>
              <a:buChar char="•"/>
            </a:pPr>
            <a:r>
              <a:rPr lang="en-GB" sz="2200" dirty="0">
                <a:solidFill>
                  <a:srgbClr val="414141"/>
                </a:solidFill>
              </a:rPr>
              <a:t>Organizzazioni di supporto (sovvenzioni, programmi di formazione)</a:t>
            </a:r>
            <a:endParaRPr lang="en-US" sz="2200" dirty="0">
              <a:solidFill>
                <a:srgbClr val="414141"/>
              </a:solidFill>
            </a:endParaRPr>
          </a:p>
        </p:txBody>
      </p:sp>
      <p:sp>
        <p:nvSpPr>
          <p:cNvPr id="20" name="Rounded Rectangle 19">
            <a:extLst>
              <a:ext uri="{FF2B5EF4-FFF2-40B4-BE49-F238E27FC236}">
                <a16:creationId xmlns:a16="http://schemas.microsoft.com/office/drawing/2014/main" id="{3A195833-2AFA-F8B3-FA76-84745BF4D28F}"/>
              </a:ext>
            </a:extLst>
          </p:cNvPr>
          <p:cNvSpPr/>
          <p:nvPr/>
        </p:nvSpPr>
        <p:spPr>
          <a:xfrm>
            <a:off x="7590519" y="346025"/>
            <a:ext cx="4305434" cy="3917991"/>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058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53780" y="472365"/>
            <a:ext cx="9551577" cy="803654"/>
          </a:xfrm>
        </p:spPr>
        <p:txBody>
          <a:bodyPr/>
          <a:lstStyle/>
          <a:p>
            <a:pPr>
              <a:lnSpc>
                <a:spcPts val="3720"/>
              </a:lnSpc>
            </a:pPr>
            <a:r>
              <a:rPr lang="en-US" dirty="0"/>
              <a:t>Creare il tuo messaggio chiave</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541767"/>
            <a:ext cx="7736241" cy="803654"/>
          </a:xfrm>
        </p:spPr>
        <p:txBody>
          <a:bodyPr/>
          <a:lstStyle/>
          <a:p>
            <a:pPr>
              <a:lnSpc>
                <a:spcPts val="2900"/>
              </a:lnSpc>
            </a:pPr>
            <a:r>
              <a:rPr lang="en-US" dirty="0"/>
              <a:t>Una semplice affermazione di grande impatto</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48</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653781" y="2631833"/>
            <a:ext cx="5128454"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Suggerimento:</a:t>
            </a:r>
          </a:p>
          <a:p>
            <a:pPr indent="0">
              <a:buClr>
                <a:srgbClr val="EC7C69"/>
              </a:buClr>
            </a:pPr>
            <a:r>
              <a:rPr lang="en-GB" sz="2200" dirty="0">
                <a:solidFill>
                  <a:srgbClr val="414141"/>
                </a:solidFill>
              </a:rPr>
              <a:t>Completa questa frase:</a:t>
            </a:r>
          </a:p>
          <a:p>
            <a:pPr indent="0">
              <a:buClr>
                <a:srgbClr val="EC7C69"/>
              </a:buClr>
            </a:pPr>
            <a:endParaRPr lang="en-GB" sz="2200" dirty="0">
              <a:solidFill>
                <a:srgbClr val="414141"/>
              </a:solidFill>
            </a:endParaRPr>
          </a:p>
          <a:p>
            <a:pPr indent="0">
              <a:buClr>
                <a:srgbClr val="EC7C69"/>
              </a:buClr>
            </a:pPr>
            <a:r>
              <a:rPr lang="en-GB" sz="2200" i="1" dirty="0">
                <a:solidFill>
                  <a:srgbClr val="459597"/>
                </a:solidFill>
              </a:rPr>
              <a:t>"Offriamo [tipo di alloggio] per [tipo di ospiti] che desiderano [esperienza/valore principale] in [luogo]".</a:t>
            </a:r>
          </a:p>
          <a:p>
            <a:pPr indent="0">
              <a:buClr>
                <a:srgbClr val="EC7C69"/>
              </a:buClr>
            </a:pPr>
            <a:endParaRPr lang="en-GB" sz="2200" i="1" dirty="0">
              <a:solidFill>
                <a:srgbClr val="414141"/>
              </a:solidFill>
            </a:endParaRPr>
          </a:p>
          <a:p>
            <a:pPr indent="0">
              <a:buClr>
                <a:srgbClr val="EC7C69"/>
              </a:buClr>
            </a:pPr>
            <a:r>
              <a:rPr lang="en-GB" sz="2200" b="1" dirty="0">
                <a:solidFill>
                  <a:srgbClr val="414141"/>
                </a:solidFill>
              </a:rPr>
              <a:t>Esempio: </a:t>
            </a:r>
            <a:r>
              <a:rPr lang="en-GB" sz="2200" dirty="0">
                <a:solidFill>
                  <a:srgbClr val="414141"/>
                </a:solidFill>
              </a:rPr>
              <a:t>"</a:t>
            </a:r>
            <a:r>
              <a:rPr lang="en-GB" sz="2200" i="1" dirty="0">
                <a:solidFill>
                  <a:srgbClr val="414141"/>
                </a:solidFill>
              </a:rPr>
              <a:t>Offriamo cabine off-grid per coppie amanti della natura che desiderano riconnettersi e ricaricarsi nel nord dell'Islanda".</a:t>
            </a:r>
          </a:p>
          <a:p>
            <a:pPr indent="0">
              <a:buClr>
                <a:srgbClr val="EC7C69"/>
              </a:buClr>
            </a:pPr>
            <a:endParaRPr lang="en-GB" sz="2200" i="1" dirty="0">
              <a:solidFill>
                <a:srgbClr val="414141"/>
              </a:solidFill>
            </a:endParaRP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sp>
        <p:nvSpPr>
          <p:cNvPr id="12" name="Freeform 11">
            <a:extLst>
              <a:ext uri="{FF2B5EF4-FFF2-40B4-BE49-F238E27FC236}">
                <a16:creationId xmlns:a16="http://schemas.microsoft.com/office/drawing/2014/main" id="{8177580A-3826-C36D-3E80-E595ECA9934B}"/>
              </a:ext>
            </a:extLst>
          </p:cNvPr>
          <p:cNvSpPr/>
          <p:nvPr/>
        </p:nvSpPr>
        <p:spPr>
          <a:xfrm rot="5400000" flipH="1">
            <a:off x="6888753" y="2662598"/>
            <a:ext cx="4085950" cy="4304853"/>
          </a:xfrm>
          <a:custGeom>
            <a:avLst/>
            <a:gdLst>
              <a:gd name="connsiteX0" fmla="*/ 4258321 w 4258321"/>
              <a:gd name="connsiteY0" fmla="*/ 4174026 h 4486459"/>
              <a:gd name="connsiteX1" fmla="*/ 4258321 w 4258321"/>
              <a:gd name="connsiteY1" fmla="*/ 3755406 h 4486459"/>
              <a:gd name="connsiteX2" fmla="*/ 4258321 w 4258321"/>
              <a:gd name="connsiteY2" fmla="*/ 3691726 h 4486459"/>
              <a:gd name="connsiteX3" fmla="*/ 4258321 w 4258321"/>
              <a:gd name="connsiteY3" fmla="*/ 3447508 h 4486459"/>
              <a:gd name="connsiteX4" fmla="*/ 4258321 w 4258321"/>
              <a:gd name="connsiteY4" fmla="*/ 3273106 h 4486459"/>
              <a:gd name="connsiteX5" fmla="*/ 4258321 w 4258321"/>
              <a:gd name="connsiteY5" fmla="*/ 3028888 h 4486459"/>
              <a:gd name="connsiteX6" fmla="*/ 4258321 w 4258321"/>
              <a:gd name="connsiteY6" fmla="*/ 2965208 h 4486459"/>
              <a:gd name="connsiteX7" fmla="*/ 4258321 w 4258321"/>
              <a:gd name="connsiteY7" fmla="*/ 2546588 h 4486459"/>
              <a:gd name="connsiteX8" fmla="*/ 4258321 w 4258321"/>
              <a:gd name="connsiteY8" fmla="*/ 1627440 h 4486459"/>
              <a:gd name="connsiteX9" fmla="*/ 4258321 w 4258321"/>
              <a:gd name="connsiteY9" fmla="*/ 1208818 h 4486459"/>
              <a:gd name="connsiteX10" fmla="*/ 4258321 w 4258321"/>
              <a:gd name="connsiteY10" fmla="*/ 1145140 h 4486459"/>
              <a:gd name="connsiteX11" fmla="*/ 4258321 w 4258321"/>
              <a:gd name="connsiteY11" fmla="*/ 900922 h 4486459"/>
              <a:gd name="connsiteX12" fmla="*/ 4258321 w 4258321"/>
              <a:gd name="connsiteY12" fmla="*/ 726520 h 4486459"/>
              <a:gd name="connsiteX13" fmla="*/ 4258321 w 4258321"/>
              <a:gd name="connsiteY13" fmla="*/ 482300 h 4486459"/>
              <a:gd name="connsiteX14" fmla="*/ 4258321 w 4258321"/>
              <a:gd name="connsiteY14" fmla="*/ 418622 h 4486459"/>
              <a:gd name="connsiteX15" fmla="*/ 4258321 w 4258321"/>
              <a:gd name="connsiteY15" fmla="*/ 2 h 4486459"/>
              <a:gd name="connsiteX16" fmla="*/ 3859457 w 4258321"/>
              <a:gd name="connsiteY16" fmla="*/ 2 h 4486459"/>
              <a:gd name="connsiteX17" fmla="*/ 3756955 w 4258321"/>
              <a:gd name="connsiteY17" fmla="*/ 2 h 4486459"/>
              <a:gd name="connsiteX18" fmla="*/ 3596704 w 4258321"/>
              <a:gd name="connsiteY18" fmla="*/ 2 h 4486459"/>
              <a:gd name="connsiteX19" fmla="*/ 3358091 w 4258321"/>
              <a:gd name="connsiteY19" fmla="*/ 2 h 4486459"/>
              <a:gd name="connsiteX20" fmla="*/ 3197839 w 4258321"/>
              <a:gd name="connsiteY20" fmla="*/ 2 h 4486459"/>
              <a:gd name="connsiteX21" fmla="*/ 3095339 w 4258321"/>
              <a:gd name="connsiteY21" fmla="*/ 2 h 4486459"/>
              <a:gd name="connsiteX22" fmla="*/ 2696474 w 4258321"/>
              <a:gd name="connsiteY22" fmla="*/ 2 h 4486459"/>
              <a:gd name="connsiteX23" fmla="*/ 2347981 w 4258321"/>
              <a:gd name="connsiteY23" fmla="*/ 2 h 4486459"/>
              <a:gd name="connsiteX24" fmla="*/ 2315513 w 4258321"/>
              <a:gd name="connsiteY24" fmla="*/ 2 h 4486459"/>
              <a:gd name="connsiteX25" fmla="*/ 2315513 w 4258321"/>
              <a:gd name="connsiteY25" fmla="*/ 0 h 4486459"/>
              <a:gd name="connsiteX26" fmla="*/ 1916649 w 4258321"/>
              <a:gd name="connsiteY26" fmla="*/ 0 h 4486459"/>
              <a:gd name="connsiteX27" fmla="*/ 1814148 w 4258321"/>
              <a:gd name="connsiteY27" fmla="*/ 0 h 4486459"/>
              <a:gd name="connsiteX28" fmla="*/ 1653896 w 4258321"/>
              <a:gd name="connsiteY28" fmla="*/ 0 h 4486459"/>
              <a:gd name="connsiteX29" fmla="*/ 1415284 w 4258321"/>
              <a:gd name="connsiteY29" fmla="*/ 0 h 4486459"/>
              <a:gd name="connsiteX30" fmla="*/ 1354918 w 4258321"/>
              <a:gd name="connsiteY30" fmla="*/ 0 h 4486459"/>
              <a:gd name="connsiteX31" fmla="*/ 1354918 w 4258321"/>
              <a:gd name="connsiteY31" fmla="*/ 2 h 4486459"/>
              <a:gd name="connsiteX32" fmla="*/ 1287499 w 4258321"/>
              <a:gd name="connsiteY32" fmla="*/ 2 h 4486459"/>
              <a:gd name="connsiteX33" fmla="*/ 1184998 w 4258321"/>
              <a:gd name="connsiteY33" fmla="*/ 2 h 4486459"/>
              <a:gd name="connsiteX34" fmla="*/ 786134 w 4258321"/>
              <a:gd name="connsiteY34" fmla="*/ 2 h 4486459"/>
              <a:gd name="connsiteX35" fmla="*/ 405172 w 4258321"/>
              <a:gd name="connsiteY35" fmla="*/ 2 h 4486459"/>
              <a:gd name="connsiteX36" fmla="*/ 405172 w 4258321"/>
              <a:gd name="connsiteY36" fmla="*/ 0 h 4486459"/>
              <a:gd name="connsiteX37" fmla="*/ 6309 w 4258321"/>
              <a:gd name="connsiteY37" fmla="*/ 0 h 4486459"/>
              <a:gd name="connsiteX38" fmla="*/ 2 w 4258321"/>
              <a:gd name="connsiteY38" fmla="*/ 0 h 4486459"/>
              <a:gd name="connsiteX39" fmla="*/ 2 w 4258321"/>
              <a:gd name="connsiteY39" fmla="*/ 34832 h 4486459"/>
              <a:gd name="connsiteX40" fmla="*/ 2 w 4258321"/>
              <a:gd name="connsiteY40" fmla="*/ 433696 h 4486459"/>
              <a:gd name="connsiteX41" fmla="*/ 0 w 4258321"/>
              <a:gd name="connsiteY41" fmla="*/ 433696 h 4486459"/>
              <a:gd name="connsiteX42" fmla="*/ 0 w 4258321"/>
              <a:gd name="connsiteY42" fmla="*/ 814658 h 4486459"/>
              <a:gd name="connsiteX43" fmla="*/ 0 w 4258321"/>
              <a:gd name="connsiteY43" fmla="*/ 1160214 h 4486459"/>
              <a:gd name="connsiteX44" fmla="*/ 0 w 4258321"/>
              <a:gd name="connsiteY44" fmla="*/ 1213520 h 4486459"/>
              <a:gd name="connsiteX45" fmla="*/ 0 w 4258321"/>
              <a:gd name="connsiteY45" fmla="*/ 1316022 h 4486459"/>
              <a:gd name="connsiteX46" fmla="*/ 0 w 4258321"/>
              <a:gd name="connsiteY46" fmla="*/ 1383440 h 4486459"/>
              <a:gd name="connsiteX47" fmla="*/ 0 w 4258321"/>
              <a:gd name="connsiteY47" fmla="*/ 1541176 h 4486459"/>
              <a:gd name="connsiteX48" fmla="*/ 0 w 4258321"/>
              <a:gd name="connsiteY48" fmla="*/ 1940038 h 4486459"/>
              <a:gd name="connsiteX49" fmla="*/ 0 w 4258321"/>
              <a:gd name="connsiteY49" fmla="*/ 2042540 h 4486459"/>
              <a:gd name="connsiteX50" fmla="*/ 0 w 4258321"/>
              <a:gd name="connsiteY50" fmla="*/ 2109958 h 4486459"/>
              <a:gd name="connsiteX51" fmla="*/ 2 w 4258321"/>
              <a:gd name="connsiteY51" fmla="*/ 2109958 h 4486459"/>
              <a:gd name="connsiteX52" fmla="*/ 2 w 4258321"/>
              <a:gd name="connsiteY52" fmla="*/ 2170324 h 4486459"/>
              <a:gd name="connsiteX53" fmla="*/ 2 w 4258321"/>
              <a:gd name="connsiteY53" fmla="*/ 2344036 h 4486459"/>
              <a:gd name="connsiteX54" fmla="*/ 0 w 4258321"/>
              <a:gd name="connsiteY54" fmla="*/ 2344036 h 4486459"/>
              <a:gd name="connsiteX55" fmla="*/ 0 w 4258321"/>
              <a:gd name="connsiteY55" fmla="*/ 2376504 h 4486459"/>
              <a:gd name="connsiteX56" fmla="*/ 0 w 4258321"/>
              <a:gd name="connsiteY56" fmla="*/ 2724998 h 4486459"/>
              <a:gd name="connsiteX57" fmla="*/ 0 w 4258321"/>
              <a:gd name="connsiteY57" fmla="*/ 3070554 h 4486459"/>
              <a:gd name="connsiteX58" fmla="*/ 0 w 4258321"/>
              <a:gd name="connsiteY58" fmla="*/ 3103022 h 4486459"/>
              <a:gd name="connsiteX59" fmla="*/ 0 w 4258321"/>
              <a:gd name="connsiteY59" fmla="*/ 3123862 h 4486459"/>
              <a:gd name="connsiteX60" fmla="*/ 0 w 4258321"/>
              <a:gd name="connsiteY60" fmla="*/ 3226362 h 4486459"/>
              <a:gd name="connsiteX61" fmla="*/ 0 w 4258321"/>
              <a:gd name="connsiteY61" fmla="*/ 3386614 h 4486459"/>
              <a:gd name="connsiteX62" fmla="*/ 0 w 4258321"/>
              <a:gd name="connsiteY62" fmla="*/ 3451515 h 4486459"/>
              <a:gd name="connsiteX63" fmla="*/ 0 w 4258321"/>
              <a:gd name="connsiteY63" fmla="*/ 3625227 h 4486459"/>
              <a:gd name="connsiteX64" fmla="*/ 0 w 4258321"/>
              <a:gd name="connsiteY64" fmla="*/ 3759941 h 4486459"/>
              <a:gd name="connsiteX65" fmla="*/ 0 w 4258321"/>
              <a:gd name="connsiteY65" fmla="*/ 3850380 h 4486459"/>
              <a:gd name="connsiteX66" fmla="*/ 0 w 4258321"/>
              <a:gd name="connsiteY66" fmla="*/ 3952880 h 4486459"/>
              <a:gd name="connsiteX67" fmla="*/ 0 w 4258321"/>
              <a:gd name="connsiteY67" fmla="*/ 4113132 h 4486459"/>
              <a:gd name="connsiteX68" fmla="*/ 0 w 4258321"/>
              <a:gd name="connsiteY68" fmla="*/ 4351745 h 4486459"/>
              <a:gd name="connsiteX69" fmla="*/ 0 w 4258321"/>
              <a:gd name="connsiteY69" fmla="*/ 4486459 h 4486459"/>
              <a:gd name="connsiteX70" fmla="*/ 48279 w 4258321"/>
              <a:gd name="connsiteY70" fmla="*/ 4486459 h 4486459"/>
              <a:gd name="connsiteX71" fmla="*/ 48281 w 4258321"/>
              <a:gd name="connsiteY71" fmla="*/ 4486459 h 4486459"/>
              <a:gd name="connsiteX72" fmla="*/ 429239 w 4258321"/>
              <a:gd name="connsiteY72" fmla="*/ 4486459 h 4486459"/>
              <a:gd name="connsiteX73" fmla="*/ 828103 w 4258321"/>
              <a:gd name="connsiteY73" fmla="*/ 4486459 h 4486459"/>
              <a:gd name="connsiteX74" fmla="*/ 930604 w 4258321"/>
              <a:gd name="connsiteY74" fmla="*/ 4486459 h 4486459"/>
              <a:gd name="connsiteX75" fmla="*/ 1090855 w 4258321"/>
              <a:gd name="connsiteY75" fmla="*/ 4486459 h 4486459"/>
              <a:gd name="connsiteX76" fmla="*/ 1329468 w 4258321"/>
              <a:gd name="connsiteY76" fmla="*/ 4486459 h 4486459"/>
              <a:gd name="connsiteX77" fmla="*/ 1354917 w 4258321"/>
              <a:gd name="connsiteY77" fmla="*/ 4486459 h 4486459"/>
              <a:gd name="connsiteX78" fmla="*/ 1457255 w 4258321"/>
              <a:gd name="connsiteY78" fmla="*/ 4486459 h 4486459"/>
              <a:gd name="connsiteX79" fmla="*/ 1457257 w 4258321"/>
              <a:gd name="connsiteY79" fmla="*/ 4486459 h 4486459"/>
              <a:gd name="connsiteX80" fmla="*/ 1489720 w 4258321"/>
              <a:gd name="connsiteY80" fmla="*/ 4486459 h 4486459"/>
              <a:gd name="connsiteX81" fmla="*/ 1559756 w 4258321"/>
              <a:gd name="connsiteY81" fmla="*/ 4486459 h 4486459"/>
              <a:gd name="connsiteX82" fmla="*/ 1559757 w 4258321"/>
              <a:gd name="connsiteY82" fmla="*/ 4486459 h 4486459"/>
              <a:gd name="connsiteX83" fmla="*/ 1592222 w 4258321"/>
              <a:gd name="connsiteY83" fmla="*/ 4486459 h 4486459"/>
              <a:gd name="connsiteX84" fmla="*/ 1958619 w 4258321"/>
              <a:gd name="connsiteY84" fmla="*/ 4486459 h 4486459"/>
              <a:gd name="connsiteX85" fmla="*/ 1958622 w 4258321"/>
              <a:gd name="connsiteY85" fmla="*/ 4486459 h 4486459"/>
              <a:gd name="connsiteX86" fmla="*/ 1991085 w 4258321"/>
              <a:gd name="connsiteY86" fmla="*/ 4486459 h 4486459"/>
              <a:gd name="connsiteX87" fmla="*/ 2339580 w 4258321"/>
              <a:gd name="connsiteY87" fmla="*/ 4486459 h 4486459"/>
              <a:gd name="connsiteX88" fmla="*/ 2738443 w 4258321"/>
              <a:gd name="connsiteY88" fmla="*/ 4486459 h 4486459"/>
              <a:gd name="connsiteX89" fmla="*/ 2840945 w 4258321"/>
              <a:gd name="connsiteY89" fmla="*/ 4486459 h 4486459"/>
              <a:gd name="connsiteX90" fmla="*/ 3001196 w 4258321"/>
              <a:gd name="connsiteY90" fmla="*/ 4486459 h 4486459"/>
              <a:gd name="connsiteX91" fmla="*/ 3239809 w 4258321"/>
              <a:gd name="connsiteY91" fmla="*/ 4486459 h 4486459"/>
              <a:gd name="connsiteX92" fmla="*/ 3400060 w 4258321"/>
              <a:gd name="connsiteY92" fmla="*/ 4486459 h 4486459"/>
              <a:gd name="connsiteX93" fmla="*/ 3502562 w 4258321"/>
              <a:gd name="connsiteY93" fmla="*/ 4486459 h 4486459"/>
              <a:gd name="connsiteX94" fmla="*/ 3901425 w 4258321"/>
              <a:gd name="connsiteY94" fmla="*/ 4486459 h 4486459"/>
              <a:gd name="connsiteX95" fmla="*/ 4258321 w 4258321"/>
              <a:gd name="connsiteY95" fmla="*/ 4174026 h 448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58321" h="4486459">
                <a:moveTo>
                  <a:pt x="4258321" y="4174026"/>
                </a:moveTo>
                <a:lnTo>
                  <a:pt x="4258321" y="3755406"/>
                </a:lnTo>
                <a:lnTo>
                  <a:pt x="4258321" y="3691726"/>
                </a:lnTo>
                <a:lnTo>
                  <a:pt x="4258321" y="3447508"/>
                </a:lnTo>
                <a:lnTo>
                  <a:pt x="4258321" y="3273106"/>
                </a:lnTo>
                <a:lnTo>
                  <a:pt x="4258321" y="3028888"/>
                </a:lnTo>
                <a:lnTo>
                  <a:pt x="4258321" y="2965208"/>
                </a:lnTo>
                <a:lnTo>
                  <a:pt x="4258321" y="2546588"/>
                </a:lnTo>
                <a:lnTo>
                  <a:pt x="4258321" y="1627440"/>
                </a:lnTo>
                <a:lnTo>
                  <a:pt x="4258321" y="1208818"/>
                </a:lnTo>
                <a:lnTo>
                  <a:pt x="4258321" y="1145140"/>
                </a:lnTo>
                <a:lnTo>
                  <a:pt x="4258321" y="900922"/>
                </a:lnTo>
                <a:lnTo>
                  <a:pt x="4258321" y="726520"/>
                </a:lnTo>
                <a:lnTo>
                  <a:pt x="4258321" y="482300"/>
                </a:lnTo>
                <a:lnTo>
                  <a:pt x="4258321" y="418622"/>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160214"/>
                </a:lnTo>
                <a:lnTo>
                  <a:pt x="0" y="1213520"/>
                </a:lnTo>
                <a:lnTo>
                  <a:pt x="0" y="1316022"/>
                </a:lnTo>
                <a:lnTo>
                  <a:pt x="0" y="1383440"/>
                </a:lnTo>
                <a:lnTo>
                  <a:pt x="0" y="1541176"/>
                </a:lnTo>
                <a:lnTo>
                  <a:pt x="0" y="1940038"/>
                </a:lnTo>
                <a:lnTo>
                  <a:pt x="0" y="2042540"/>
                </a:lnTo>
                <a:lnTo>
                  <a:pt x="0" y="2109958"/>
                </a:lnTo>
                <a:lnTo>
                  <a:pt x="2" y="2109958"/>
                </a:lnTo>
                <a:lnTo>
                  <a:pt x="2" y="2170324"/>
                </a:lnTo>
                <a:lnTo>
                  <a:pt x="2" y="2344036"/>
                </a:lnTo>
                <a:lnTo>
                  <a:pt x="0" y="2344036"/>
                </a:lnTo>
                <a:lnTo>
                  <a:pt x="0" y="2376504"/>
                </a:lnTo>
                <a:lnTo>
                  <a:pt x="0" y="2724998"/>
                </a:lnTo>
                <a:lnTo>
                  <a:pt x="0" y="3070554"/>
                </a:lnTo>
                <a:lnTo>
                  <a:pt x="0" y="3103022"/>
                </a:lnTo>
                <a:lnTo>
                  <a:pt x="0" y="3123862"/>
                </a:lnTo>
                <a:lnTo>
                  <a:pt x="0" y="3226362"/>
                </a:lnTo>
                <a:lnTo>
                  <a:pt x="0" y="3386614"/>
                </a:lnTo>
                <a:lnTo>
                  <a:pt x="0" y="3451515"/>
                </a:lnTo>
                <a:lnTo>
                  <a:pt x="0" y="3625227"/>
                </a:lnTo>
                <a:lnTo>
                  <a:pt x="0" y="3759941"/>
                </a:lnTo>
                <a:lnTo>
                  <a:pt x="0" y="3850380"/>
                </a:lnTo>
                <a:lnTo>
                  <a:pt x="0" y="3952880"/>
                </a:lnTo>
                <a:lnTo>
                  <a:pt x="0" y="4113132"/>
                </a:lnTo>
                <a:lnTo>
                  <a:pt x="0" y="4351745"/>
                </a:lnTo>
                <a:lnTo>
                  <a:pt x="0" y="4486459"/>
                </a:lnTo>
                <a:lnTo>
                  <a:pt x="48279" y="4486459"/>
                </a:lnTo>
                <a:lnTo>
                  <a:pt x="48281" y="4486459"/>
                </a:lnTo>
                <a:lnTo>
                  <a:pt x="429239" y="4486459"/>
                </a:lnTo>
                <a:lnTo>
                  <a:pt x="828103" y="4486459"/>
                </a:lnTo>
                <a:lnTo>
                  <a:pt x="930604" y="4486459"/>
                </a:lnTo>
                <a:lnTo>
                  <a:pt x="1090855" y="4486459"/>
                </a:lnTo>
                <a:lnTo>
                  <a:pt x="1329468" y="4486459"/>
                </a:lnTo>
                <a:lnTo>
                  <a:pt x="1354917" y="4486459"/>
                </a:lnTo>
                <a:lnTo>
                  <a:pt x="1457255" y="4486459"/>
                </a:lnTo>
                <a:lnTo>
                  <a:pt x="1457257" y="4486459"/>
                </a:lnTo>
                <a:lnTo>
                  <a:pt x="1489720" y="4486459"/>
                </a:lnTo>
                <a:lnTo>
                  <a:pt x="1559756" y="4486459"/>
                </a:lnTo>
                <a:lnTo>
                  <a:pt x="1559757" y="4486459"/>
                </a:lnTo>
                <a:lnTo>
                  <a:pt x="1592222" y="4486459"/>
                </a:lnTo>
                <a:lnTo>
                  <a:pt x="1958619" y="4486459"/>
                </a:lnTo>
                <a:lnTo>
                  <a:pt x="1958622" y="4486459"/>
                </a:lnTo>
                <a:lnTo>
                  <a:pt x="1991085" y="4486459"/>
                </a:lnTo>
                <a:lnTo>
                  <a:pt x="2339580" y="4486459"/>
                </a:lnTo>
                <a:lnTo>
                  <a:pt x="2738443" y="4486459"/>
                </a:lnTo>
                <a:lnTo>
                  <a:pt x="2840945" y="4486459"/>
                </a:lnTo>
                <a:lnTo>
                  <a:pt x="3001196" y="4486459"/>
                </a:lnTo>
                <a:lnTo>
                  <a:pt x="3239809" y="4486459"/>
                </a:lnTo>
                <a:lnTo>
                  <a:pt x="3400060" y="4486459"/>
                </a:lnTo>
                <a:lnTo>
                  <a:pt x="3502562" y="4486459"/>
                </a:lnTo>
                <a:lnTo>
                  <a:pt x="3901425" y="4486459"/>
                </a:lnTo>
                <a:cubicBezTo>
                  <a:pt x="4099180" y="4486459"/>
                  <a:pt x="4258321" y="4346120"/>
                  <a:pt x="4258321" y="417402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7142560" y="3166609"/>
            <a:ext cx="3759943"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Perché è importante</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dirty="0">
                <a:solidFill>
                  <a:schemeClr val="bg1"/>
                </a:solidFill>
              </a:rPr>
              <a:t>Questa frase può:</a:t>
            </a:r>
          </a:p>
          <a:p>
            <a:pPr marL="342900" indent="-342900">
              <a:lnSpc>
                <a:spcPts val="2240"/>
              </a:lnSpc>
              <a:buFont typeface="Arial" panose="020B0604020202020204" pitchFamily="34" charset="0"/>
              <a:buChar char="•"/>
            </a:pPr>
            <a:r>
              <a:rPr lang="en-GB" sz="2200" dirty="0">
                <a:solidFill>
                  <a:schemeClr val="bg1"/>
                </a:solidFill>
              </a:rPr>
              <a:t>Ancorare la tua presentazione</a:t>
            </a:r>
          </a:p>
          <a:p>
            <a:pPr marL="342900" indent="-342900">
              <a:lnSpc>
                <a:spcPts val="2240"/>
              </a:lnSpc>
              <a:buFont typeface="Arial" panose="020B0604020202020204" pitchFamily="34" charset="0"/>
              <a:buChar char="•"/>
            </a:pPr>
            <a:r>
              <a:rPr lang="en-GB" sz="2200" dirty="0">
                <a:solidFill>
                  <a:schemeClr val="bg1"/>
                </a:solidFill>
              </a:rPr>
              <a:t>Guidare il tuo marketing</a:t>
            </a:r>
          </a:p>
          <a:p>
            <a:pPr marL="342900" indent="-342900">
              <a:lnSpc>
                <a:spcPts val="2240"/>
              </a:lnSpc>
              <a:buFont typeface="Arial" panose="020B0604020202020204" pitchFamily="34" charset="0"/>
              <a:buChar char="•"/>
            </a:pPr>
            <a:r>
              <a:rPr lang="en-GB" sz="2200" dirty="0">
                <a:solidFill>
                  <a:schemeClr val="bg1"/>
                </a:solidFill>
              </a:rPr>
              <a:t>Aiutare gli altri a comprendere (e ricordare) la tua idea</a:t>
            </a:r>
          </a:p>
          <a:p>
            <a:pPr>
              <a:lnSpc>
                <a:spcPts val="2240"/>
              </a:lnSpc>
            </a:pPr>
            <a:endParaRPr lang="en-GB" sz="2200" dirty="0">
              <a:solidFill>
                <a:schemeClr val="bg1"/>
              </a:solidFill>
            </a:endParaRPr>
          </a:p>
          <a:p>
            <a:pPr>
              <a:lnSpc>
                <a:spcPts val="2240"/>
              </a:lnSpc>
            </a:pPr>
            <a:r>
              <a:rPr lang="en-GB" sz="2200" b="1" dirty="0">
                <a:solidFill>
                  <a:schemeClr val="bg1"/>
                </a:solidFill>
              </a:rPr>
              <a:t>Suggerimento: </a:t>
            </a:r>
            <a:r>
              <a:rPr lang="en-GB" sz="2200" i="1" dirty="0">
                <a:solidFill>
                  <a:schemeClr val="bg1"/>
                </a:solidFill>
              </a:rPr>
              <a:t>pronunciatela ad alta voce. La ricordereste dopo 10 secondi?</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spTree>
    <p:extLst>
      <p:ext uri="{BB962C8B-B14F-4D97-AF65-F5344CB8AC3E}">
        <p14:creationId xmlns:p14="http://schemas.microsoft.com/office/powerpoint/2010/main" val="813506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6DFA-5E20-68EF-F4A3-0311A4DFB3C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309CD-45CD-EA14-5E29-5320FBD1626E}"/>
              </a:ext>
            </a:extLst>
          </p:cNvPr>
          <p:cNvSpPr>
            <a:spLocks noGrp="1"/>
          </p:cNvSpPr>
          <p:nvPr>
            <p:ph type="body" sz="quarter" idx="16"/>
          </p:nvPr>
        </p:nvSpPr>
        <p:spPr>
          <a:xfrm>
            <a:off x="653780" y="472365"/>
            <a:ext cx="9551577" cy="803654"/>
          </a:xfrm>
        </p:spPr>
        <p:txBody>
          <a:bodyPr/>
          <a:lstStyle/>
          <a:p>
            <a:pPr>
              <a:lnSpc>
                <a:spcPts val="3720"/>
              </a:lnSpc>
            </a:pPr>
            <a:r>
              <a:rPr lang="en-US" dirty="0"/>
              <a:t>Cosa hai imparato nella Sezione 2 (Parte 1)</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8F45F5F5-F892-C673-521C-893E727BB2A1}"/>
              </a:ext>
            </a:extLst>
          </p:cNvPr>
          <p:cNvSpPr>
            <a:spLocks noGrp="1"/>
          </p:cNvSpPr>
          <p:nvPr>
            <p:ph type="body" sz="quarter" idx="19"/>
          </p:nvPr>
        </p:nvSpPr>
        <p:spPr>
          <a:xfrm>
            <a:off x="653780" y="1760140"/>
            <a:ext cx="7736241" cy="803654"/>
          </a:xfrm>
        </p:spPr>
        <p:txBody>
          <a:bodyPr/>
          <a:lstStyle/>
          <a:p>
            <a:pPr>
              <a:lnSpc>
                <a:spcPts val="2900"/>
              </a:lnSpc>
            </a:pPr>
            <a:r>
              <a:rPr lang="en-US" dirty="0"/>
              <a:t>Lanciare con uno scopo</a:t>
            </a:r>
          </a:p>
          <a:p>
            <a:pPr>
              <a:lnSpc>
                <a:spcPts val="2900"/>
              </a:lnSpc>
            </a:pPr>
            <a:endParaRPr lang="en-US" dirty="0"/>
          </a:p>
        </p:txBody>
      </p:sp>
      <p:cxnSp>
        <p:nvCxnSpPr>
          <p:cNvPr id="2" name="Straight Connector 1">
            <a:extLst>
              <a:ext uri="{FF2B5EF4-FFF2-40B4-BE49-F238E27FC236}">
                <a16:creationId xmlns:a16="http://schemas.microsoft.com/office/drawing/2014/main" id="{7578B48D-F479-FAA9-4470-80C7EFFAD0ED}"/>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FEEE6E1-1B44-DDCF-2204-CAEE5A26ED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dirty="0"/>
          </a:p>
        </p:txBody>
      </p:sp>
      <p:sp>
        <p:nvSpPr>
          <p:cNvPr id="10" name="Text Placeholder 4">
            <a:extLst>
              <a:ext uri="{FF2B5EF4-FFF2-40B4-BE49-F238E27FC236}">
                <a16:creationId xmlns:a16="http://schemas.microsoft.com/office/drawing/2014/main" id="{F8CCB071-628F-9C0B-2C0D-D13ED6A8AFCB}"/>
              </a:ext>
            </a:extLst>
          </p:cNvPr>
          <p:cNvSpPr txBox="1">
            <a:spLocks/>
          </p:cNvSpPr>
          <p:nvPr/>
        </p:nvSpPr>
        <p:spPr>
          <a:xfrm>
            <a:off x="653781" y="2631833"/>
            <a:ext cx="7011043"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In questa sezione hai imparato come definire chiaramente il tuo concetto, collegarlo alle esigenze degli ospiti e alle opportunità locali e prepararti a condividerlo con gli altri utilizzando il modello Pitch Deck.</a:t>
            </a:r>
          </a:p>
          <a:p>
            <a:pPr>
              <a:lnSpc>
                <a:spcPts val="2240"/>
              </a:lnSpc>
            </a:pPr>
            <a:endParaRPr lang="en-GB" sz="2200" dirty="0">
              <a:solidFill>
                <a:srgbClr val="414141"/>
              </a:solidFill>
            </a:endParaRPr>
          </a:p>
          <a:p>
            <a:pPr>
              <a:lnSpc>
                <a:spcPts val="2240"/>
              </a:lnSpc>
            </a:pPr>
            <a:r>
              <a:rPr lang="en-GB" sz="2200" b="1" dirty="0">
                <a:solidFill>
                  <a:srgbClr val="459597"/>
                </a:solidFill>
              </a:rPr>
              <a:t>Punti salienti:</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Hai esplorato cosa rende forte un concetto turistico</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Hai utilizzato il metodo Pitch Deck per dare forma e chiarezza alla tua idea</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Hai collegato la tua idea alle risorse locali e agli ospiti reali</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Hai testato e perfezionato il tuo concetto utilizzando strumenti pratici</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E37D45CC-48CE-F86C-754B-AAA8518D1AC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293259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94762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947620"/>
            <a:ext cx="4415332" cy="689519"/>
          </a:xfrm>
        </p:spPr>
        <p:txBody>
          <a:bodyPr anchor="t"/>
          <a:lstStyle/>
          <a:p>
            <a:r>
              <a:rPr lang="en-GB" sz="2800" b="1" kern="1200" dirty="0">
                <a:solidFill>
                  <a:srgbClr val="EC7C69"/>
                </a:solidFill>
                <a:latin typeface="+mn-lt"/>
                <a:ea typeface="+mn-ea"/>
                <a:cs typeface="+mn-cs"/>
              </a:rPr>
              <a:t>Strumenti per la ricerca di mercato – Comprendere il mercato</a:t>
            </a:r>
          </a:p>
          <a:p>
            <a:endParaRPr lang="en-GB"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470315" y="1354831"/>
            <a:ext cx="4845756" cy="4246763"/>
          </a:xfrm>
        </p:spPr>
        <p:txBody>
          <a:bodyPr/>
          <a:lstStyle/>
          <a:p>
            <a:pPr marL="0" indent="0">
              <a:spcAft>
                <a:spcPts val="600"/>
              </a:spcAft>
            </a:pPr>
            <a:r>
              <a:rPr lang="en-US" sz="2200" dirty="0"/>
              <a:t>Questo modulo esplora come trasformare la tua idea di alloggio unica in una reale opportunità di business. </a:t>
            </a:r>
            <a:r>
              <a:rPr lang="en-US" sz="2200" b="0" dirty="0"/>
              <a:t>Gli studenti acquisiranno competenze pratiche per comprendere meglio i propri ospiti, ricercare il mercato, sviluppare un concetto forte e presentarlo con sicurezza.</a:t>
            </a:r>
          </a:p>
          <a:p>
            <a:pPr marL="0" indent="0">
              <a:spcAft>
                <a:spcPts val="600"/>
              </a:spcAft>
            </a:pPr>
            <a:endParaRPr lang="en-US" sz="2200" b="0" dirty="0"/>
          </a:p>
          <a:p>
            <a:pPr marL="0" indent="0">
              <a:spcAft>
                <a:spcPts val="600"/>
              </a:spcAft>
            </a:pPr>
            <a:r>
              <a:rPr lang="en-US" sz="2200" b="0" dirty="0"/>
              <a:t>Il percorso inizia con </a:t>
            </a:r>
            <a:r>
              <a:rPr lang="en-US" sz="2200" dirty="0"/>
              <a:t>la ricerca di mercato, </a:t>
            </a:r>
            <a:r>
              <a:rPr lang="en-US" sz="2200" b="0" dirty="0"/>
              <a:t>introducendo strumenti semplici ed efficaci per raccogliere informazioni affidabili su chi sono i tuoi ospiti, cosa desiderano e cosa è già disponibile nella zona.</a:t>
            </a:r>
          </a:p>
          <a:p>
            <a:pPr marL="0" indent="0">
              <a:spcAft>
                <a:spcPts val="600"/>
              </a:spcAft>
            </a:pPr>
            <a:endParaRPr lang="en-US" sz="2200" b="0" dirty="0"/>
          </a:p>
          <a:p>
            <a:pPr marL="0" indent="0">
              <a:lnSpc>
                <a:spcPts val="2480"/>
              </a:lnSpc>
              <a:spcAft>
                <a:spcPts val="600"/>
              </a:spcAft>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2117147"/>
            <a:ext cx="5137988" cy="311555"/>
          </a:xfrm>
        </p:spPr>
        <p:txBody>
          <a:bodyPr anchor="t"/>
          <a:lstStyle/>
          <a:p>
            <a:pPr marL="342900" indent="-342900">
              <a:buFont typeface="Arial" panose="020B0604020202020204" pitchFamily="34" charset="0"/>
              <a:buChar char="•"/>
            </a:pPr>
            <a:r>
              <a:rPr lang="en-US" sz="2200" b="1" dirty="0">
                <a:solidFill>
                  <a:srgbClr val="414141"/>
                </a:solidFill>
              </a:rPr>
              <a:t>Applicare metodi pratici </a:t>
            </a:r>
            <a:r>
              <a:rPr lang="en-US" sz="2200" dirty="0">
                <a:solidFill>
                  <a:srgbClr val="414141"/>
                </a:solidFill>
              </a:rPr>
              <a:t>per raccogliere informazioni affidabili sul mercato turistico locale.</a:t>
            </a:r>
          </a:p>
          <a:p>
            <a:pPr marL="342900" indent="-342900">
              <a:buFont typeface="Arial" panose="020B0604020202020204" pitchFamily="34" charset="0"/>
              <a:buChar char="•"/>
            </a:pPr>
            <a:r>
              <a:rPr lang="en-US" sz="2200" b="1" dirty="0">
                <a:solidFill>
                  <a:srgbClr val="414141"/>
                </a:solidFill>
              </a:rPr>
              <a:t>Utilizza </a:t>
            </a:r>
            <a:r>
              <a:rPr lang="en-US" sz="2200" dirty="0">
                <a:solidFill>
                  <a:srgbClr val="414141"/>
                </a:solidFill>
              </a:rPr>
              <a:t>tecniche</a:t>
            </a:r>
            <a:r>
              <a:rPr lang="en-US" sz="2200" b="1" dirty="0">
                <a:solidFill>
                  <a:srgbClr val="414141"/>
                </a:solidFill>
              </a:rPr>
              <a:t> di ricerca semplici ed efficaci </a:t>
            </a:r>
            <a:r>
              <a:rPr lang="en-US" sz="2200" dirty="0">
                <a:solidFill>
                  <a:srgbClr val="414141"/>
                </a:solidFill>
              </a:rPr>
              <a:t>per raccogliere e interpretare i dati relativi agli ospiti.</a:t>
            </a:r>
          </a:p>
          <a:p>
            <a:pPr marL="342900" indent="-342900">
              <a:buFont typeface="Arial" panose="020B0604020202020204" pitchFamily="34" charset="0"/>
              <a:buChar char="•"/>
            </a:pPr>
            <a:r>
              <a:rPr lang="en-US" sz="2200" b="1" dirty="0">
                <a:solidFill>
                  <a:srgbClr val="414141"/>
                </a:solidFill>
              </a:rPr>
              <a:t>Condurre ricerche di mercato </a:t>
            </a:r>
            <a:r>
              <a:rPr lang="en-US" sz="2200" dirty="0">
                <a:solidFill>
                  <a:srgbClr val="414141"/>
                </a:solidFill>
              </a:rPr>
              <a:t>per identificare gli ospiti target e le loro esigenze.</a:t>
            </a:r>
          </a:p>
          <a:p>
            <a:pPr marL="342900" indent="-342900">
              <a:buFont typeface="Arial" panose="020B0604020202020204" pitchFamily="34" charset="0"/>
              <a:buChar char="•"/>
            </a:pPr>
            <a:r>
              <a:rPr lang="en-US" sz="2200" b="1" dirty="0" err="1">
                <a:solidFill>
                  <a:srgbClr val="414141"/>
                </a:solidFill>
              </a:rPr>
              <a:t>Utilizza </a:t>
            </a:r>
            <a:r>
              <a:rPr lang="en-US" sz="2200" b="1" dirty="0">
                <a:solidFill>
                  <a:srgbClr val="414141"/>
                </a:solidFill>
              </a:rPr>
              <a:t>strumenti </a:t>
            </a:r>
            <a:r>
              <a:rPr lang="en-US" sz="2200" b="1" dirty="0" err="1">
                <a:solidFill>
                  <a:srgbClr val="414141"/>
                </a:solidFill>
              </a:rPr>
              <a:t>incentrati sugli ospiti </a:t>
            </a:r>
            <a:r>
              <a:rPr lang="en-US" sz="2200" dirty="0">
                <a:solidFill>
                  <a:srgbClr val="414141"/>
                </a:solidFill>
              </a:rPr>
              <a:t>per </a:t>
            </a:r>
            <a:r>
              <a:rPr lang="en-US" sz="2200" dirty="0" err="1">
                <a:solidFill>
                  <a:srgbClr val="414141"/>
                </a:solidFill>
              </a:rPr>
              <a:t>analizzare </a:t>
            </a:r>
            <a:r>
              <a:rPr lang="en-US" sz="2200" dirty="0">
                <a:solidFill>
                  <a:srgbClr val="414141"/>
                </a:solidFill>
              </a:rPr>
              <a:t>chi visita (o potrebbe visitare) la zona, cosa li motiva e dove esistono lacune nell'offerta ricettiva.</a:t>
            </a: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Panoramica del modulo 2</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98934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3" name="TextBox 22">
            <a:extLst>
              <a:ext uri="{FF2B5EF4-FFF2-40B4-BE49-F238E27FC236}">
                <a16:creationId xmlns:a16="http://schemas.microsoft.com/office/drawing/2014/main" id="{FA6F6F91-34A2-5B98-2617-F3917CA3B8AB}"/>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Risultati di apprendimento</a:t>
            </a:r>
            <a:endParaRPr lang="en-IE" sz="2800" b="1"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85140-E35C-165A-3C23-F796CA9B5C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9A559B-8677-1885-FCAE-5DDDC0C06912}"/>
              </a:ext>
            </a:extLst>
          </p:cNvPr>
          <p:cNvSpPr>
            <a:spLocks noGrp="1"/>
          </p:cNvSpPr>
          <p:nvPr>
            <p:ph type="body" sz="quarter" idx="16"/>
          </p:nvPr>
        </p:nvSpPr>
        <p:spPr>
          <a:xfrm>
            <a:off x="653780" y="472365"/>
            <a:ext cx="9551577" cy="803654"/>
          </a:xfrm>
        </p:spPr>
        <p:txBody>
          <a:bodyPr/>
          <a:lstStyle/>
          <a:p>
            <a:pPr>
              <a:lnSpc>
                <a:spcPts val="3720"/>
              </a:lnSpc>
            </a:pPr>
            <a:r>
              <a:rPr lang="en-US" dirty="0"/>
              <a:t>Cosa hai imparato nella Sezione 2 (Parte 2)</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46AF90A5-B18A-B103-0F02-BDFF511F8D63}"/>
              </a:ext>
            </a:extLst>
          </p:cNvPr>
          <p:cNvSpPr>
            <a:spLocks noGrp="1"/>
          </p:cNvSpPr>
          <p:nvPr>
            <p:ph type="body" sz="quarter" idx="19"/>
          </p:nvPr>
        </p:nvSpPr>
        <p:spPr>
          <a:xfrm>
            <a:off x="653780" y="1670492"/>
            <a:ext cx="7736241" cy="803654"/>
          </a:xfrm>
        </p:spPr>
        <p:txBody>
          <a:bodyPr/>
          <a:lstStyle/>
          <a:p>
            <a:pPr>
              <a:lnSpc>
                <a:spcPts val="2900"/>
              </a:lnSpc>
            </a:pPr>
            <a:r>
              <a:rPr lang="en-US" dirty="0"/>
              <a:t>Inizia in modo semplice, impara man mano</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1163B65-72B6-5F3E-0B64-86CC92C1E32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A04CBBE-BEB3-19A8-C153-0B4B3470FA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50</a:t>
            </a:fld>
            <a:endParaRPr lang="fr-CA" sz="1200" dirty="0"/>
          </a:p>
        </p:txBody>
      </p:sp>
      <p:sp>
        <p:nvSpPr>
          <p:cNvPr id="10" name="Text Placeholder 4">
            <a:extLst>
              <a:ext uri="{FF2B5EF4-FFF2-40B4-BE49-F238E27FC236}">
                <a16:creationId xmlns:a16="http://schemas.microsoft.com/office/drawing/2014/main" id="{BAD29362-1E1B-788A-5316-47631CB9319B}"/>
              </a:ext>
            </a:extLst>
          </p:cNvPr>
          <p:cNvSpPr txBox="1">
            <a:spLocks/>
          </p:cNvSpPr>
          <p:nvPr/>
        </p:nvSpPr>
        <p:spPr>
          <a:xfrm>
            <a:off x="653781" y="2413460"/>
            <a:ext cx="7911995"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Ora che hai chiarito il tuo concetto, è il momento di muovere i primi passi per comunicarlo in modo chiaro e persuasivo. Il tuo Pitch Deck non deve essere perfetto: consideralo un documento vivo che ti aiuta a esplorare, testare e spiegare la tua idea di business.</a:t>
            </a:r>
          </a:p>
          <a:p>
            <a:pPr>
              <a:lnSpc>
                <a:spcPts val="2240"/>
              </a:lnSpc>
            </a:pPr>
            <a:endParaRPr lang="en-GB" sz="2200" dirty="0">
              <a:solidFill>
                <a:srgbClr val="414141"/>
              </a:solidFill>
            </a:endParaRPr>
          </a:p>
          <a:p>
            <a:pPr>
              <a:lnSpc>
                <a:spcPts val="2240"/>
              </a:lnSpc>
            </a:pPr>
            <a:r>
              <a:rPr lang="en-GB" sz="2200" b="1" dirty="0">
                <a:solidFill>
                  <a:srgbClr val="459597"/>
                </a:solidFill>
              </a:rPr>
              <a:t>Lista di controllo per la stesura:</a:t>
            </a:r>
          </a:p>
          <a:p>
            <a:pPr>
              <a:lnSpc>
                <a:spcPts val="2240"/>
              </a:lnSpc>
            </a:pPr>
            <a:r>
              <a:rPr lang="en-GB" sz="2200" dirty="0">
                <a:solidFill>
                  <a:srgbClr val="414141"/>
                </a:solidFill>
              </a:rPr>
              <a:t>Diapositiva 1:     Il tuo concetto in una sola frase</a:t>
            </a:r>
          </a:p>
          <a:p>
            <a:pPr>
              <a:lnSpc>
                <a:spcPts val="2240"/>
              </a:lnSpc>
            </a:pPr>
            <a:r>
              <a:rPr lang="en-GB" sz="2200" dirty="0">
                <a:solidFill>
                  <a:srgbClr val="414141"/>
                </a:solidFill>
              </a:rPr>
              <a:t>Diapositiva 2: Il problema che il tuo ospite deve affrontare</a:t>
            </a:r>
          </a:p>
          <a:p>
            <a:pPr>
              <a:lnSpc>
                <a:spcPts val="2240"/>
              </a:lnSpc>
            </a:pPr>
            <a:r>
              <a:rPr lang="en-GB" sz="2200" dirty="0">
                <a:solidFill>
                  <a:srgbClr val="414141"/>
                </a:solidFill>
              </a:rPr>
              <a:t>Diapositiva 3: La tua soluzione e l'esperienza che offri</a:t>
            </a:r>
          </a:p>
          <a:p>
            <a:pPr>
              <a:lnSpc>
                <a:spcPts val="2240"/>
              </a:lnSpc>
            </a:pPr>
            <a:r>
              <a:rPr lang="en-GB" sz="2200" dirty="0">
                <a:solidFill>
                  <a:srgbClr val="414141"/>
                </a:solidFill>
              </a:rPr>
              <a:t>Diapositiva 4: Il profilo dei tuoi ospiti</a:t>
            </a:r>
          </a:p>
          <a:p>
            <a:pPr>
              <a:lnSpc>
                <a:spcPts val="2240"/>
              </a:lnSpc>
            </a:pPr>
            <a:r>
              <a:rPr lang="en-GB" sz="2200" dirty="0">
                <a:solidFill>
                  <a:srgbClr val="414141"/>
                </a:solidFill>
              </a:rPr>
              <a:t>Diapositiva 5: Eventuali risultati, feedback o conferme ottenuti finora</a:t>
            </a:r>
          </a:p>
          <a:p>
            <a:pPr>
              <a:lnSpc>
                <a:spcPts val="2240"/>
              </a:lnSpc>
            </a:pPr>
            <a:endParaRPr lang="en-GB" sz="2200" dirty="0">
              <a:solidFill>
                <a:srgbClr val="414141"/>
              </a:solidFill>
            </a:endParaRPr>
          </a:p>
          <a:p>
            <a:pPr>
              <a:lnSpc>
                <a:spcPts val="2240"/>
              </a:lnSpc>
            </a:pPr>
            <a:r>
              <a:rPr lang="en-GB" sz="2200" b="1" dirty="0">
                <a:solidFill>
                  <a:srgbClr val="414141"/>
                </a:solidFill>
              </a:rPr>
              <a:t>Suggerimento: </a:t>
            </a:r>
            <a:r>
              <a:rPr lang="en-GB" sz="2200" i="1" dirty="0">
                <a:solidFill>
                  <a:srgbClr val="414141"/>
                </a:solidFill>
              </a:rPr>
              <a:t>salva immagini o citazioni relative al tuo processo </a:t>
            </a:r>
          </a:p>
          <a:p>
            <a:pPr>
              <a:lnSpc>
                <a:spcPts val="2240"/>
              </a:lnSpc>
            </a:pPr>
            <a:r>
              <a:rPr lang="en-GB" sz="2200" i="1" dirty="0">
                <a:solidFill>
                  <a:srgbClr val="414141"/>
                </a:solidFill>
              </a:rPr>
              <a:t>: possono essere inseriti direttamente nella tua presentazione!</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BCD55F1-B052-7490-A17E-FF3E2471DEA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3429980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51B6-AF48-E768-01EA-56185BE617D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D6D550B-86A1-84AF-E999-0FF1BAC3441D}"/>
              </a:ext>
            </a:extLst>
          </p:cNvPr>
          <p:cNvSpPr/>
          <p:nvPr/>
        </p:nvSpPr>
        <p:spPr>
          <a:xfrm rot="16200000">
            <a:off x="6648899" y="2074394"/>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0" name="Text Placeholder 1">
            <a:extLst>
              <a:ext uri="{FF2B5EF4-FFF2-40B4-BE49-F238E27FC236}">
                <a16:creationId xmlns:a16="http://schemas.microsoft.com/office/drawing/2014/main" id="{393D00BB-531E-9794-09BA-E1D4E91B6A44}"/>
              </a:ext>
            </a:extLst>
          </p:cNvPr>
          <p:cNvSpPr txBox="1">
            <a:spLocks/>
          </p:cNvSpPr>
          <p:nvPr/>
        </p:nvSpPr>
        <p:spPr>
          <a:xfrm>
            <a:off x="6262373" y="2124322"/>
            <a:ext cx="494883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Cliente / Mercato</a:t>
            </a:r>
            <a:br>
              <a:rPr lang="en-IE" sz="2200" dirty="0"/>
            </a:br>
            <a:r>
              <a:rPr lang="en-IE" sz="2200" dirty="0"/>
              <a:t>Chi è il cliente target e quanto è grande il mercato?</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Perché adesso?</a:t>
            </a:r>
            <a:br>
              <a:rPr lang="en-IE" sz="2200" dirty="0"/>
            </a:br>
            <a:r>
              <a:rPr lang="en-IE" sz="2200" dirty="0"/>
              <a:t>Mostra perché questo è il momento giusto per introdurre questa soluzione.</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Concorrenza</a:t>
            </a:r>
            <a:br>
              <a:rPr lang="en-IE" sz="2200" dirty="0"/>
            </a:br>
            <a:r>
              <a:rPr lang="en-IE" sz="2200" dirty="0"/>
              <a:t>Chi sono i concorrenti e qual è il tuo vantaggio competitivo?</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Previsioni di ricavi e costi</a:t>
            </a:r>
            <a:br>
              <a:rPr lang="en-IE" sz="2200" dirty="0"/>
            </a:br>
            <a:r>
              <a:rPr lang="en-IE" sz="2200" dirty="0"/>
              <a:t>Descrivi le voci chiave relative a ricavi e costi per i prossimi 12 mesi.</a:t>
            </a:r>
            <a:br>
              <a:rPr lang="en-IE" sz="2200" dirty="0"/>
            </a:br>
            <a:r>
              <a:rPr lang="en-IE" sz="2200" dirty="0"/>
              <a:t>Come finanzierai la tua idea il prossimo anno? Qual è il tuo modello di entrate?</a:t>
            </a:r>
          </a:p>
          <a:p>
            <a:pPr marL="539750" indent="-539750" algn="l">
              <a:lnSpc>
                <a:spcPts val="2240"/>
              </a:lnSpc>
              <a:spcBef>
                <a:spcPts val="0"/>
              </a:spcBef>
              <a:spcAft>
                <a:spcPts val="400"/>
              </a:spcAft>
              <a:buClr>
                <a:srgbClr val="64AFAF"/>
              </a:buClr>
              <a:buSzPct val="120000"/>
              <a:buFont typeface="+mj-lt"/>
              <a:buAutoNum type="arabicPeriod" startAt="5"/>
            </a:pPr>
            <a:endParaRPr lang="en-US" sz="2200" dirty="0">
              <a:solidFill>
                <a:srgbClr val="414141"/>
              </a:solidFill>
            </a:endParaRPr>
          </a:p>
        </p:txBody>
      </p:sp>
      <p:sp>
        <p:nvSpPr>
          <p:cNvPr id="11" name="Freeform 10">
            <a:extLst>
              <a:ext uri="{FF2B5EF4-FFF2-40B4-BE49-F238E27FC236}">
                <a16:creationId xmlns:a16="http://schemas.microsoft.com/office/drawing/2014/main" id="{070896BC-3873-8C1A-9DCC-7F3E83E55B8E}"/>
              </a:ext>
            </a:extLst>
          </p:cNvPr>
          <p:cNvSpPr/>
          <p:nvPr/>
        </p:nvSpPr>
        <p:spPr>
          <a:xfrm rot="16200000">
            <a:off x="953518" y="2074395"/>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FDD69897-2C17-F8E0-49E0-1D40D3BE89BD}"/>
              </a:ext>
            </a:extLst>
          </p:cNvPr>
          <p:cNvSpPr txBox="1">
            <a:spLocks/>
          </p:cNvSpPr>
          <p:nvPr/>
        </p:nvSpPr>
        <p:spPr>
          <a:xfrm>
            <a:off x="566992" y="2322567"/>
            <a:ext cx="49996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a:pPr>
            <a:r>
              <a:rPr lang="en-IE" sz="2200" b="1" dirty="0"/>
              <a:t>Nome e breve descrizione</a:t>
            </a:r>
            <a:br>
              <a:rPr lang="en-IE" sz="2200" dirty="0"/>
            </a:br>
            <a:r>
              <a:rPr lang="en-IE" sz="2200" dirty="0"/>
              <a:t>Descrivi brevemente la tua soluzione o il tuo prodotto.</a:t>
            </a:r>
          </a:p>
          <a:p>
            <a:pPr marL="539750" indent="-539750" algn="l">
              <a:lnSpc>
                <a:spcPts val="2240"/>
              </a:lnSpc>
              <a:spcBef>
                <a:spcPts val="0"/>
              </a:spcBef>
              <a:spcAft>
                <a:spcPts val="400"/>
              </a:spcAft>
              <a:buClr>
                <a:srgbClr val="64AFAF"/>
              </a:buClr>
              <a:buSzPct val="120000"/>
              <a:buFont typeface="+mj-lt"/>
              <a:buAutoNum type="arabicPeriod"/>
            </a:pPr>
            <a:r>
              <a:rPr lang="en-IE" sz="2200" b="1" dirty="0"/>
              <a:t>Il problema</a:t>
            </a:r>
            <a:br>
              <a:rPr lang="en-IE" sz="2200" dirty="0"/>
            </a:br>
            <a:r>
              <a:rPr lang="en-IE" sz="2200" dirty="0"/>
              <a:t>Qual è il problema che deve affrontare il gruppo target?</a:t>
            </a:r>
          </a:p>
          <a:p>
            <a:pPr marL="539750" indent="-539750" algn="l">
              <a:lnSpc>
                <a:spcPts val="2240"/>
              </a:lnSpc>
              <a:spcBef>
                <a:spcPts val="0"/>
              </a:spcBef>
              <a:spcAft>
                <a:spcPts val="400"/>
              </a:spcAft>
              <a:buClr>
                <a:srgbClr val="64AFAF"/>
              </a:buClr>
              <a:buSzPct val="120000"/>
              <a:buFont typeface="+mj-lt"/>
              <a:buAutoNum type="arabicPeriod"/>
            </a:pPr>
            <a:r>
              <a:rPr lang="en-IE" sz="2200" b="1" dirty="0"/>
              <a:t>La soluzione</a:t>
            </a:r>
            <a:br>
              <a:rPr lang="en-IE" sz="2200" dirty="0"/>
            </a:br>
            <a:r>
              <a:rPr lang="en-IE" sz="2200" dirty="0"/>
              <a:t>In che modo la tua idea risolve questo problema specifico?</a:t>
            </a:r>
          </a:p>
          <a:p>
            <a:pPr marL="539750" indent="-539750" algn="l">
              <a:lnSpc>
                <a:spcPts val="2240"/>
              </a:lnSpc>
              <a:spcBef>
                <a:spcPts val="0"/>
              </a:spcBef>
              <a:spcAft>
                <a:spcPts val="400"/>
              </a:spcAft>
              <a:buClr>
                <a:srgbClr val="64AFAF"/>
              </a:buClr>
              <a:buSzPct val="120000"/>
              <a:buFont typeface="+mj-lt"/>
              <a:buAutoNum type="arabicPeriod"/>
            </a:pPr>
            <a:r>
              <a:rPr lang="en-IE" sz="2200" b="1" dirty="0"/>
              <a:t>Il team</a:t>
            </a:r>
            <a:br>
              <a:rPr lang="en-IE" sz="2200" dirty="0"/>
            </a:br>
            <a:r>
              <a:rPr lang="en-IE" sz="2200" dirty="0"/>
              <a:t>Evidenzia i punti di forza del tuo team.</a:t>
            </a:r>
          </a:p>
          <a:p>
            <a:pPr marL="539750" indent="-539750" algn="l">
              <a:lnSpc>
                <a:spcPts val="2240"/>
              </a:lnSpc>
              <a:spcBef>
                <a:spcPts val="0"/>
              </a:spcBef>
              <a:spcAft>
                <a:spcPts val="400"/>
              </a:spcAft>
              <a:buClr>
                <a:srgbClr val="64AFAF"/>
              </a:buClr>
              <a:buSzPct val="120000"/>
              <a:buFont typeface="+mj-lt"/>
              <a:buAutoNum type="arabicPeriod"/>
            </a:pPr>
            <a:endParaRPr lang="en-IE" sz="2200" dirty="0"/>
          </a:p>
          <a:p>
            <a:pPr marL="539750" indent="-539750" algn="l">
              <a:lnSpc>
                <a:spcPts val="2240"/>
              </a:lnSpc>
              <a:spcBef>
                <a:spcPts val="0"/>
              </a:spcBef>
              <a:spcAft>
                <a:spcPts val="400"/>
              </a:spcAft>
              <a:buClr>
                <a:srgbClr val="64AFAF"/>
              </a:buClr>
              <a:buSzPct val="120000"/>
              <a:buFont typeface="+mj-lt"/>
              <a:buAutoNum type="arabicPeriod"/>
            </a:pPr>
            <a:endParaRPr lang="en-US" sz="2200" dirty="0">
              <a:solidFill>
                <a:srgbClr val="414141"/>
              </a:solidFill>
            </a:endParaRPr>
          </a:p>
        </p:txBody>
      </p:sp>
      <p:cxnSp>
        <p:nvCxnSpPr>
          <p:cNvPr id="13" name="Straight Connector 12">
            <a:extLst>
              <a:ext uri="{FF2B5EF4-FFF2-40B4-BE49-F238E27FC236}">
                <a16:creationId xmlns:a16="http://schemas.microsoft.com/office/drawing/2014/main" id="{71CEF4B4-B711-DF1C-AD2C-912DE3E27EC1}"/>
              </a:ext>
            </a:extLst>
          </p:cNvPr>
          <p:cNvCxnSpPr>
            <a:cxnSpLocks/>
          </p:cNvCxnSpPr>
          <p:nvPr/>
        </p:nvCxnSpPr>
        <p:spPr>
          <a:xfrm>
            <a:off x="-9079" y="1108150"/>
            <a:ext cx="109953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E11964C-A0A0-06D0-A2CF-EDF5024E19A8}"/>
              </a:ext>
            </a:extLst>
          </p:cNvPr>
          <p:cNvSpPr txBox="1">
            <a:spLocks/>
          </p:cNvSpPr>
          <p:nvPr/>
        </p:nvSpPr>
        <p:spPr>
          <a:xfrm>
            <a:off x="485146" y="418331"/>
            <a:ext cx="10501146"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Un esempio di Pitch Deck </a:t>
            </a:r>
            <a:r>
              <a:rPr lang="en-US" dirty="0" err="1"/>
              <a:t>Gulleggið </a:t>
            </a:r>
            <a:r>
              <a:rPr lang="en-US" dirty="0"/>
              <a:t>(l'uovo d'oro)</a:t>
            </a:r>
            <a:endParaRPr lang="en-GB" dirty="0"/>
          </a:p>
          <a:p>
            <a:pPr>
              <a:lnSpc>
                <a:spcPts val="3720"/>
              </a:lnSpc>
            </a:pPr>
            <a:endParaRPr lang="en-US" dirty="0"/>
          </a:p>
        </p:txBody>
      </p:sp>
      <p:sp>
        <p:nvSpPr>
          <p:cNvPr id="15" name="Text Placeholder 6">
            <a:extLst>
              <a:ext uri="{FF2B5EF4-FFF2-40B4-BE49-F238E27FC236}">
                <a16:creationId xmlns:a16="http://schemas.microsoft.com/office/drawing/2014/main" id="{BF0190C9-C4BC-0C07-27B9-67B236FE436A}"/>
              </a:ext>
            </a:extLst>
          </p:cNvPr>
          <p:cNvSpPr txBox="1">
            <a:spLocks/>
          </p:cNvSpPr>
          <p:nvPr/>
        </p:nvSpPr>
        <p:spPr>
          <a:xfrm>
            <a:off x="475316" y="1243464"/>
            <a:ext cx="847224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Gli 8 elementi da includere in un pitch deck</a:t>
            </a:r>
          </a:p>
          <a:p>
            <a:pPr>
              <a:lnSpc>
                <a:spcPts val="3100"/>
              </a:lnSpc>
            </a:pPr>
            <a:endParaRPr lang="it-IT" dirty="0"/>
          </a:p>
        </p:txBody>
      </p:sp>
      <p:sp>
        <p:nvSpPr>
          <p:cNvPr id="23" name="TextBox 6">
            <a:extLst>
              <a:ext uri="{FF2B5EF4-FFF2-40B4-BE49-F238E27FC236}">
                <a16:creationId xmlns:a16="http://schemas.microsoft.com/office/drawing/2014/main" id="{F961FE87-4C5F-BEA4-046B-A8465D7EFBC3}"/>
              </a:ext>
            </a:extLst>
          </p:cNvPr>
          <p:cNvSpPr txBox="1"/>
          <p:nvPr/>
        </p:nvSpPr>
        <p:spPr>
          <a:xfrm>
            <a:off x="-9079" y="6224306"/>
            <a:ext cx="3283734" cy="276999"/>
          </a:xfrm>
          <a:prstGeom prst="rect">
            <a:avLst/>
          </a:prstGeom>
          <a:solidFill>
            <a:srgbClr val="64AFAF"/>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dirty="0">
                <a:solidFill>
                  <a:schemeClr val="bg1"/>
                </a:solidFill>
              </a:rPr>
              <a:t>Fonte:</a:t>
            </a:r>
            <a:r>
              <a:rPr lang="en-IE" sz="1200" dirty="0">
                <a:solidFill>
                  <a:schemeClr val="bg1"/>
                </a:solidFill>
                <a:hlinkClick r:id="rId2">
                  <a:extLst>
                    <a:ext uri="{A12FA001-AC4F-418D-AE19-62706E023703}">
                      <ahyp:hlinkClr xmlns:ahyp="http://schemas.microsoft.com/office/drawing/2018/hyperlinkcolor" val="tx"/>
                    </a:ext>
                  </a:extLst>
                </a:hlinkClick>
              </a:rPr>
              <a:t> https://gulleggid.is/masterclass/</a:t>
            </a:r>
            <a:endParaRPr lang="en-IE" sz="1200" dirty="0">
              <a:solidFill>
                <a:schemeClr val="bg1"/>
              </a:solidFill>
            </a:endParaRPr>
          </a:p>
        </p:txBody>
      </p:sp>
      <p:pic>
        <p:nvPicPr>
          <p:cNvPr id="24" name="Picture 23">
            <a:extLst>
              <a:ext uri="{FF2B5EF4-FFF2-40B4-BE49-F238E27FC236}">
                <a16:creationId xmlns:a16="http://schemas.microsoft.com/office/drawing/2014/main" id="{6E22F044-96CD-08DC-3722-475CB7CADE8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38854" y="5372649"/>
            <a:ext cx="3580276" cy="2659133"/>
          </a:xfrm>
          <a:prstGeom prst="rect">
            <a:avLst/>
          </a:prstGeom>
        </p:spPr>
      </p:pic>
      <p:sp>
        <p:nvSpPr>
          <p:cNvPr id="25" name="Slide Number Placeholder 5">
            <a:extLst>
              <a:ext uri="{FF2B5EF4-FFF2-40B4-BE49-F238E27FC236}">
                <a16:creationId xmlns:a16="http://schemas.microsoft.com/office/drawing/2014/main" id="{8764D3B8-7547-6320-3DF3-8B05585F14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51</a:t>
            </a:fld>
            <a:endParaRPr lang="fr-CA" sz="1200" dirty="0"/>
          </a:p>
        </p:txBody>
      </p:sp>
    </p:spTree>
    <p:extLst>
      <p:ext uri="{BB962C8B-B14F-4D97-AF65-F5344CB8AC3E}">
        <p14:creationId xmlns:p14="http://schemas.microsoft.com/office/powerpoint/2010/main" val="1987145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Modelli aggiuntivi per risorse, esercizi, ecc.</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582221"/>
          </a:xfrm>
        </p:spPr>
        <p:txBody>
          <a:bodyPr/>
          <a:lstStyle/>
          <a:p>
            <a:pPr>
              <a:lnSpc>
                <a:spcPts val="6220"/>
              </a:lnSpc>
              <a:spcBef>
                <a:spcPts val="0"/>
              </a:spcBef>
            </a:pPr>
            <a:r>
              <a:rPr lang="en-IE" sz="6600" b="1" dirty="0"/>
              <a:t>Sezione Risorse</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Crediti fotografici: immagini utilizzate su licenza da</a:t>
            </a:r>
          </a:p>
          <a:p>
            <a:pPr algn="ctr"/>
            <a:r>
              <a:rPr lang="en-GB" sz="1200" dirty="0"/>
              <a:t> libreria stock di Microsoft 365.</a:t>
            </a:r>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52</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53</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 strumenti e modelli</a:t>
            </a:r>
          </a:p>
        </p:txBody>
      </p:sp>
      <p:graphicFrame>
        <p:nvGraphicFramePr>
          <p:cNvPr id="13" name="Table 12">
            <a:extLst>
              <a:ext uri="{FF2B5EF4-FFF2-40B4-BE49-F238E27FC236}">
                <a16:creationId xmlns:a16="http://schemas.microsoft.com/office/drawing/2014/main" id="{0D9D1C71-D721-E416-428A-7569D34B0B42}"/>
              </a:ext>
            </a:extLst>
          </p:cNvPr>
          <p:cNvGraphicFramePr>
            <a:graphicFrameLocks noGrp="1"/>
          </p:cNvGraphicFramePr>
          <p:nvPr>
            <p:extLst>
              <p:ext uri="{D42A27DB-BD31-4B8C-83A1-F6EECF244321}">
                <p14:modId xmlns:p14="http://schemas.microsoft.com/office/powerpoint/2010/main" val="1351374052"/>
              </p:ext>
            </p:extLst>
          </p:nvPr>
        </p:nvGraphicFramePr>
        <p:xfrm>
          <a:off x="792765" y="1423396"/>
          <a:ext cx="10394068" cy="5072470"/>
        </p:xfrm>
        <a:graphic>
          <a:graphicData uri="http://schemas.openxmlformats.org/drawingml/2006/table">
            <a:tbl>
              <a:tblPr firstRow="1" bandRow="1">
                <a:tableStyleId>{5C22544A-7EE6-4342-B048-85BDC9FD1C3A}</a:tableStyleId>
              </a:tblPr>
              <a:tblGrid>
                <a:gridCol w="2891728">
                  <a:extLst>
                    <a:ext uri="{9D8B030D-6E8A-4147-A177-3AD203B41FA5}">
                      <a16:colId xmlns:a16="http://schemas.microsoft.com/office/drawing/2014/main" val="2947246601"/>
                    </a:ext>
                  </a:extLst>
                </a:gridCol>
                <a:gridCol w="7502340">
                  <a:extLst>
                    <a:ext uri="{9D8B030D-6E8A-4147-A177-3AD203B41FA5}">
                      <a16:colId xmlns:a16="http://schemas.microsoft.com/office/drawing/2014/main" val="4224813332"/>
                    </a:ext>
                  </a:extLst>
                </a:gridCol>
              </a:tblGrid>
              <a:tr h="363921">
                <a:tc>
                  <a:txBody>
                    <a:bodyPr/>
                    <a:lstStyle/>
                    <a:p>
                      <a:r>
                        <a:rPr lang="en-IE" sz="2400" dirty="0"/>
                        <a:t>Nome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Descrizione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64547">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GB" sz="1800" kern="1200" dirty="0">
                          <a:solidFill>
                            <a:srgbClr val="414141"/>
                          </a:solidFill>
                          <a:latin typeface="+mn-lt"/>
                          <a:ea typeface="+mn-ea"/>
                          <a:cs typeface="+mn-cs"/>
                        </a:rPr>
                        <a:t>Pine Joseph; Gilmore, James H. (2011), </a:t>
                      </a:r>
                      <a:r>
                        <a:rPr lang="en-GB" sz="1800" b="1" kern="1200" dirty="0">
                          <a:solidFill>
                            <a:srgbClr val="414141"/>
                          </a:solidFill>
                          <a:latin typeface="+mn-lt"/>
                          <a:ea typeface="+mn-ea"/>
                          <a:cs typeface="+mn-cs"/>
                        </a:rPr>
                        <a:t>The Experience Economy</a:t>
                      </a:r>
                      <a:r>
                        <a:rPr lang="en-GB" sz="1800" kern="1200" dirty="0">
                          <a:solidFill>
                            <a:srgbClr val="414141"/>
                          </a:solidFill>
                          <a:latin typeface="+mn-lt"/>
                          <a:ea typeface="+mn-ea"/>
                          <a:cs typeface="+mn-cs"/>
                        </a:rPr>
                        <a:t>, edizione aggiornata, Harvard Business Review Press, edizione Kindle</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dirty="0">
                          <a:solidFill>
                            <a:srgbClr val="414141"/>
                          </a:solidFill>
                        </a:rPr>
                        <a:t>Un importante libro di business che descrive come funziona l'economia dell'esperienza, di cosa si tratta e presenta molti casi di studio da cui è possibile imparare</a:t>
                      </a:r>
                      <a:r>
                        <a:rPr lang="en-IE" dirty="0">
                          <a:solidFill>
                            <a:srgbClr val="414141"/>
                          </a:solidFill>
                        </a:rPr>
                        <a:t>. Questo link fornisce un'introduzione alle idee alla base di questo concetto:</a:t>
                      </a:r>
                      <a:r>
                        <a:rPr lang="en-IE" dirty="0">
                          <a:solidFill>
                            <a:srgbClr val="459597"/>
                          </a:solidFill>
                          <a:hlinkClick r:id="rId2">
                            <a:extLst>
                              <a:ext uri="{A12FA001-AC4F-418D-AE19-62706E023703}">
                                <ahyp:hlinkClr xmlns:ahyp="http://schemas.microsoft.com/office/drawing/2018/hyperlinkcolor" val="tx"/>
                              </a:ext>
                            </a:extLst>
                          </a:hlinkClick>
                        </a:rPr>
                        <a:t> https://hbr.org/1998/07/welcome-to-the-experience-economy</a:t>
                      </a:r>
                      <a:endParaRPr lang="en-IE"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73284">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Pitch Deck Masterclass (</a:t>
                      </a:r>
                      <a:r>
                        <a:rPr lang="en-US" b="1" dirty="0" err="1">
                          <a:solidFill>
                            <a:srgbClr val="459597"/>
                          </a:solidFill>
                        </a:rPr>
                        <a:t>Gulleggið</a:t>
                      </a:r>
                      <a:r>
                        <a:rPr lang="en-US" b="1" dirty="0">
                          <a:solidFill>
                            <a:srgbClr val="459597"/>
                          </a:solidFill>
                        </a:rPr>
                        <a:t>)</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Brevi video lezioni in islandese che spiegano come strutturare passo dopo passo la tua presentazione. Ideale per imprenditori alle prime armi nel settore turistico o creativo.</a:t>
                      </a:r>
                      <a:br>
                        <a:rPr lang="en-US" dirty="0">
                          <a:solidFill>
                            <a:srgbClr val="414141"/>
                          </a:solidFill>
                        </a:rPr>
                      </a:br>
                      <a:r>
                        <a:rPr lang="en-US" dirty="0">
                          <a:solidFill>
                            <a:srgbClr val="459597"/>
                          </a:solidFill>
                          <a:hlinkClick r:id="rId3">
                            <a:extLst>
                              <a:ext uri="{A12FA001-AC4F-418D-AE19-62706E023703}">
                                <ahyp:hlinkClr xmlns:ahyp="http://schemas.microsoft.com/office/drawing/2018/hyperlinkcolor" val="tx"/>
                              </a:ext>
                            </a:extLst>
                          </a:hlinkClick>
                        </a:rPr>
                        <a:t>Visita: https://gulleggid.is/masterclass/</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Canva – Modelli gratuiti per presentazioni</a:t>
                      </a:r>
                      <a:endParaRPr lang="en-US" dirty="0">
                        <a:solidFill>
                          <a:srgbClr val="459597"/>
                        </a:solidFill>
                      </a:endParaRP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Presentazioni predefinite con immagini moderne, da trascinare e rilasciare. Personalizzabili facilmente per adattarsi al tono e allo stile del tuo concetto.</a:t>
                      </a:r>
                      <a:br>
                        <a:rPr lang="en-US" dirty="0">
                          <a:solidFill>
                            <a:srgbClr val="414141"/>
                          </a:solidFill>
                        </a:rPr>
                      </a:br>
                      <a:r>
                        <a:rPr lang="en-US" dirty="0">
                          <a:solidFill>
                            <a:srgbClr val="459597"/>
                          </a:solidFill>
                          <a:hlinkClick r:id="rId4">
                            <a:extLst>
                              <a:ext uri="{A12FA001-AC4F-418D-AE19-62706E023703}">
                                <ahyp:hlinkClr xmlns:ahyp="http://schemas.microsoft.com/office/drawing/2018/hyperlinkcolor" val="tx"/>
                              </a:ext>
                            </a:extLst>
                          </a:hlinkClick>
                        </a:rPr>
                        <a:t>Visita: https://www.canva.com/presentations/pitch-deck/</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err="1">
                          <a:solidFill>
                            <a:srgbClr val="459597"/>
                          </a:solidFill>
                        </a:rPr>
                        <a:t>Typeform </a:t>
                      </a:r>
                      <a:r>
                        <a:rPr lang="en-US" b="1" dirty="0">
                          <a:solidFill>
                            <a:srgbClr val="459597"/>
                          </a:solidFill>
                        </a:rPr>
                        <a:t>– Crea sondaggi per il feedback degli ospiti</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Utilizzalo per raccogliere opinioni dagli ospiti e testare parti del tuo concetto. Ottimo per convalidare la tua idea.</a:t>
                      </a:r>
                      <a:br>
                        <a:rPr lang="en-US" dirty="0">
                          <a:solidFill>
                            <a:srgbClr val="414141"/>
                          </a:solidFill>
                        </a:rPr>
                      </a:br>
                      <a:r>
                        <a:rPr lang="en-US" dirty="0">
                          <a:solidFill>
                            <a:srgbClr val="459597"/>
                          </a:solidFill>
                          <a:hlinkClick r:id="rId5">
                            <a:extLst>
                              <a:ext uri="{A12FA001-AC4F-418D-AE19-62706E023703}">
                                <ahyp:hlinkClr xmlns:ahyp="http://schemas.microsoft.com/office/drawing/2018/hyperlinkcolor" val="tx"/>
                              </a:ext>
                            </a:extLst>
                          </a:hlinkClick>
                        </a:rPr>
                        <a:t>Visita: https://www.typeform.com/</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54</a:t>
            </a:fld>
            <a:endParaRPr lang="fr-CA" sz="1200" dirty="0">
              <a:solidFill>
                <a:schemeClr val="bg1"/>
              </a:solidFill>
            </a:endParaRPr>
          </a:p>
        </p:txBody>
      </p:sp>
      <p:sp>
        <p:nvSpPr>
          <p:cNvPr id="9" name="Freeform 8">
            <a:extLst>
              <a:ext uri="{FF2B5EF4-FFF2-40B4-BE49-F238E27FC236}">
                <a16:creationId xmlns:a16="http://schemas.microsoft.com/office/drawing/2014/main" id="{BD24F390-CA83-D060-6539-AAAB0947BA7D}"/>
              </a:ext>
            </a:extLst>
          </p:cNvPr>
          <p:cNvSpPr/>
          <p:nvPr/>
        </p:nvSpPr>
        <p:spPr>
          <a:xfrm>
            <a:off x="-16042" y="426469"/>
            <a:ext cx="6923227" cy="875479"/>
          </a:xfrm>
          <a:custGeom>
            <a:avLst/>
            <a:gdLst>
              <a:gd name="connsiteX0" fmla="*/ 0 w 6923227"/>
              <a:gd name="connsiteY0" fmla="*/ 0 h 875479"/>
              <a:gd name="connsiteX1" fmla="*/ 80576 w 6923227"/>
              <a:gd name="connsiteY1" fmla="*/ 0 h 875479"/>
              <a:gd name="connsiteX2" fmla="*/ 668663 w 6923227"/>
              <a:gd name="connsiteY2" fmla="*/ 0 h 875479"/>
              <a:gd name="connsiteX3" fmla="*/ 804514 w 6923227"/>
              <a:gd name="connsiteY3" fmla="*/ 0 h 875479"/>
              <a:gd name="connsiteX4" fmla="*/ 1709725 w 6923227"/>
              <a:gd name="connsiteY4" fmla="*/ 0 h 875479"/>
              <a:gd name="connsiteX5" fmla="*/ 2213147 w 6923227"/>
              <a:gd name="connsiteY5" fmla="*/ 0 h 875479"/>
              <a:gd name="connsiteX6" fmla="*/ 2433663 w 6923227"/>
              <a:gd name="connsiteY6" fmla="*/ 0 h 875479"/>
              <a:gd name="connsiteX7" fmla="*/ 2937085 w 6923227"/>
              <a:gd name="connsiteY7" fmla="*/ 0 h 875479"/>
              <a:gd name="connsiteX8" fmla="*/ 3842296 w 6923227"/>
              <a:gd name="connsiteY8" fmla="*/ 0 h 875479"/>
              <a:gd name="connsiteX9" fmla="*/ 3978147 w 6923227"/>
              <a:gd name="connsiteY9" fmla="*/ 0 h 875479"/>
              <a:gd name="connsiteX10" fmla="*/ 4566234 w 6923227"/>
              <a:gd name="connsiteY10" fmla="*/ 0 h 875479"/>
              <a:gd name="connsiteX11" fmla="*/ 4702085 w 6923227"/>
              <a:gd name="connsiteY11" fmla="*/ 0 h 875479"/>
              <a:gd name="connsiteX12" fmla="*/ 5607296 w 6923227"/>
              <a:gd name="connsiteY12" fmla="*/ 0 h 875479"/>
              <a:gd name="connsiteX13" fmla="*/ 6331234 w 6923227"/>
              <a:gd name="connsiteY13" fmla="*/ 0 h 875479"/>
              <a:gd name="connsiteX14" fmla="*/ 6923227 w 6923227"/>
              <a:gd name="connsiteY14" fmla="*/ 473717 h 875479"/>
              <a:gd name="connsiteX15" fmla="*/ 6923227 w 6923227"/>
              <a:gd name="connsiteY15" fmla="*/ 875479 h 875479"/>
              <a:gd name="connsiteX16" fmla="*/ 6199289 w 6923227"/>
              <a:gd name="connsiteY16" fmla="*/ 875479 h 875479"/>
              <a:gd name="connsiteX17" fmla="*/ 5294078 w 6923227"/>
              <a:gd name="connsiteY17" fmla="*/ 875479 h 875479"/>
              <a:gd name="connsiteX18" fmla="*/ 5158227 w 6923227"/>
              <a:gd name="connsiteY18" fmla="*/ 875479 h 875479"/>
              <a:gd name="connsiteX19" fmla="*/ 4570140 w 6923227"/>
              <a:gd name="connsiteY19" fmla="*/ 875479 h 875479"/>
              <a:gd name="connsiteX20" fmla="*/ 4434289 w 6923227"/>
              <a:gd name="connsiteY20" fmla="*/ 875479 h 875479"/>
              <a:gd name="connsiteX21" fmla="*/ 3529078 w 6923227"/>
              <a:gd name="connsiteY21" fmla="*/ 875479 h 875479"/>
              <a:gd name="connsiteX22" fmla="*/ 2805140 w 6923227"/>
              <a:gd name="connsiteY22" fmla="*/ 875479 h 875479"/>
              <a:gd name="connsiteX23" fmla="*/ 2433663 w 6923227"/>
              <a:gd name="connsiteY23" fmla="*/ 875479 h 875479"/>
              <a:gd name="connsiteX24" fmla="*/ 1709725 w 6923227"/>
              <a:gd name="connsiteY24" fmla="*/ 875479 h 875479"/>
              <a:gd name="connsiteX25" fmla="*/ 804514 w 6923227"/>
              <a:gd name="connsiteY25" fmla="*/ 875479 h 875479"/>
              <a:gd name="connsiteX26" fmla="*/ 668663 w 6923227"/>
              <a:gd name="connsiteY26" fmla="*/ 875479 h 875479"/>
              <a:gd name="connsiteX27" fmla="*/ 80576 w 6923227"/>
              <a:gd name="connsiteY27" fmla="*/ 875479 h 875479"/>
              <a:gd name="connsiteX28" fmla="*/ 0 w 6923227"/>
              <a:gd name="connsiteY28" fmla="*/ 875479 h 875479"/>
              <a:gd name="connsiteX29" fmla="*/ 0 w 6923227"/>
              <a:gd name="connsiteY29" fmla="*/ 537958 h 875479"/>
              <a:gd name="connsiteX30" fmla="*/ 0 w 6923227"/>
              <a:gd name="connsiteY30" fmla="*/ 445314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23227" h="875479">
                <a:moveTo>
                  <a:pt x="0" y="0"/>
                </a:moveTo>
                <a:lnTo>
                  <a:pt x="80576" y="0"/>
                </a:lnTo>
                <a:lnTo>
                  <a:pt x="668663" y="0"/>
                </a:lnTo>
                <a:lnTo>
                  <a:pt x="804514" y="0"/>
                </a:lnTo>
                <a:lnTo>
                  <a:pt x="1709725" y="0"/>
                </a:lnTo>
                <a:lnTo>
                  <a:pt x="2213147" y="0"/>
                </a:lnTo>
                <a:lnTo>
                  <a:pt x="2433663" y="0"/>
                </a:lnTo>
                <a:lnTo>
                  <a:pt x="2937085" y="0"/>
                </a:lnTo>
                <a:lnTo>
                  <a:pt x="3842296" y="0"/>
                </a:lnTo>
                <a:lnTo>
                  <a:pt x="3978147" y="0"/>
                </a:lnTo>
                <a:lnTo>
                  <a:pt x="4566234" y="0"/>
                </a:lnTo>
                <a:lnTo>
                  <a:pt x="4702085" y="0"/>
                </a:lnTo>
                <a:lnTo>
                  <a:pt x="5607296" y="0"/>
                </a:lnTo>
                <a:lnTo>
                  <a:pt x="6331234" y="0"/>
                </a:lnTo>
                <a:cubicBezTo>
                  <a:pt x="6657206" y="0"/>
                  <a:pt x="6923227" y="212873"/>
                  <a:pt x="6923227" y="473717"/>
                </a:cubicBezTo>
                <a:lnTo>
                  <a:pt x="6923227" y="875479"/>
                </a:lnTo>
                <a:lnTo>
                  <a:pt x="6199289" y="875479"/>
                </a:lnTo>
                <a:lnTo>
                  <a:pt x="5294078" y="875479"/>
                </a:lnTo>
                <a:lnTo>
                  <a:pt x="5158227" y="875479"/>
                </a:lnTo>
                <a:lnTo>
                  <a:pt x="4570140" y="875479"/>
                </a:lnTo>
                <a:lnTo>
                  <a:pt x="4434289" y="875479"/>
                </a:lnTo>
                <a:lnTo>
                  <a:pt x="3529078" y="875479"/>
                </a:lnTo>
                <a:lnTo>
                  <a:pt x="2805140" y="875479"/>
                </a:lnTo>
                <a:lnTo>
                  <a:pt x="2433663" y="875479"/>
                </a:lnTo>
                <a:lnTo>
                  <a:pt x="1709725" y="875479"/>
                </a:lnTo>
                <a:lnTo>
                  <a:pt x="804514" y="875479"/>
                </a:lnTo>
                <a:lnTo>
                  <a:pt x="668663" y="875479"/>
                </a:lnTo>
                <a:lnTo>
                  <a:pt x="80576" y="875479"/>
                </a:lnTo>
                <a:lnTo>
                  <a:pt x="0" y="875479"/>
                </a:lnTo>
                <a:lnTo>
                  <a:pt x="0" y="537958"/>
                </a:lnTo>
                <a:lnTo>
                  <a:pt x="0" y="445314"/>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Strumenti e modelli aggiuntivi</a:t>
            </a:r>
          </a:p>
        </p:txBody>
      </p:sp>
      <p:graphicFrame>
        <p:nvGraphicFramePr>
          <p:cNvPr id="7" name="Table 6">
            <a:extLst>
              <a:ext uri="{FF2B5EF4-FFF2-40B4-BE49-F238E27FC236}">
                <a16:creationId xmlns:a16="http://schemas.microsoft.com/office/drawing/2014/main" id="{5E0E7194-B2EF-FE9D-5485-7ACB3D2B23C1}"/>
              </a:ext>
            </a:extLst>
          </p:cNvPr>
          <p:cNvGraphicFramePr>
            <a:graphicFrameLocks noGrp="1"/>
          </p:cNvGraphicFramePr>
          <p:nvPr>
            <p:extLst>
              <p:ext uri="{D42A27DB-BD31-4B8C-83A1-F6EECF244321}">
                <p14:modId xmlns:p14="http://schemas.microsoft.com/office/powerpoint/2010/main" val="354556144"/>
              </p:ext>
            </p:extLst>
          </p:nvPr>
        </p:nvGraphicFramePr>
        <p:xfrm>
          <a:off x="792766" y="1503164"/>
          <a:ext cx="10404000" cy="4263810"/>
        </p:xfrm>
        <a:graphic>
          <a:graphicData uri="http://schemas.openxmlformats.org/drawingml/2006/table">
            <a:tbl>
              <a:tblPr firstRow="1" bandRow="1">
                <a:tableStyleId>{5C22544A-7EE6-4342-B048-85BDC9FD1C3A}</a:tableStyleId>
              </a:tblPr>
              <a:tblGrid>
                <a:gridCol w="2855912">
                  <a:extLst>
                    <a:ext uri="{9D8B030D-6E8A-4147-A177-3AD203B41FA5}">
                      <a16:colId xmlns:a16="http://schemas.microsoft.com/office/drawing/2014/main" val="2947246601"/>
                    </a:ext>
                  </a:extLst>
                </a:gridCol>
                <a:gridCol w="7548088">
                  <a:extLst>
                    <a:ext uri="{9D8B030D-6E8A-4147-A177-3AD203B41FA5}">
                      <a16:colId xmlns:a16="http://schemas.microsoft.com/office/drawing/2014/main" val="4224813332"/>
                    </a:ext>
                  </a:extLst>
                </a:gridCol>
              </a:tblGrid>
              <a:tr h="495634">
                <a:tc>
                  <a:txBody>
                    <a:bodyPr/>
                    <a:lstStyle/>
                    <a:p>
                      <a:r>
                        <a:rPr lang="en-IE" sz="2400"/>
                        <a:t>Nome</a:t>
                      </a:r>
                      <a:endParaRPr lang="en-IE"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Descrizione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482176">
                <a:tc>
                  <a:txBody>
                    <a:bodyPr/>
                    <a:lstStyle/>
                    <a:p>
                      <a:r>
                        <a:rPr lang="en-US" b="1" dirty="0"/>
                        <a:t>Partner universitari di laboratorio – Guida alla presentazione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414141"/>
                          </a:solidFill>
                        </a:rPr>
                        <a:t>Spiegazioni chiare di ogni diapositiva in una presentazione in 10 passaggi, con esempi incentrati sul mondo degli affari.</a:t>
                      </a:r>
                      <a:br>
                        <a:rPr lang="en-US" dirty="0">
                          <a:solidFill>
                            <a:srgbClr val="414141"/>
                          </a:solidFill>
                        </a:rPr>
                      </a:br>
                      <a:r>
                        <a:rPr lang="en-US" dirty="0">
                          <a:solidFill>
                            <a:srgbClr val="459597"/>
                          </a:solidFill>
                          <a:hlinkClick r:id="rId2">
                            <a:extLst>
                              <a:ext uri="{A12FA001-AC4F-418D-AE19-62706E023703}">
                                <ahyp:hlinkClr xmlns:ahyp="http://schemas.microsoft.com/office/drawing/2018/hyperlinkcolor" val="tx"/>
                              </a:ext>
                            </a:extLst>
                          </a:hlinkClick>
                        </a:rPr>
                        <a:t>Visita: https://www.universitylabpartners.org/blog/the-10-slide-pitch-deck-template</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883409">
                <a:tc>
                  <a:txBody>
                    <a:bodyPr/>
                    <a:lstStyle/>
                    <a:p>
                      <a:r>
                        <a:rPr lang="en-US" b="1" dirty="0"/>
                        <a:t>Modelli scaricabili: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rgbClr val="414141"/>
                          </a:solidFill>
                        </a:rPr>
                        <a:t>Concept Canvas (PPT / PDF): </a:t>
                      </a:r>
                      <a:r>
                        <a:rPr lang="en-US" dirty="0">
                          <a:solidFill>
                            <a:srgbClr val="414141"/>
                          </a:solidFill>
                        </a:rPr>
                        <a:t>panoramica di una pagina della tua idea imprenditoriale.</a:t>
                      </a:r>
                    </a:p>
                    <a:p>
                      <a:r>
                        <a:rPr lang="en-US" b="1" dirty="0">
                          <a:solidFill>
                            <a:srgbClr val="414141"/>
                          </a:solidFill>
                        </a:rPr>
                        <a:t>Scheda Guest Persona: </a:t>
                      </a:r>
                      <a:r>
                        <a:rPr lang="en-US" dirty="0">
                          <a:solidFill>
                            <a:srgbClr val="414141"/>
                          </a:solidFill>
                        </a:rPr>
                        <a:t>aiuta a definire il tuo ospite ideale e le sue esigenze.</a:t>
                      </a:r>
                    </a:p>
                    <a:p>
                      <a:r>
                        <a:rPr lang="en-US" b="1" dirty="0">
                          <a:solidFill>
                            <a:srgbClr val="414141"/>
                          </a:solidFill>
                        </a:rPr>
                        <a:t>Schema delle slide della presentazione: </a:t>
                      </a:r>
                      <a:r>
                        <a:rPr lang="en-US" dirty="0">
                          <a:solidFill>
                            <a:srgbClr val="414141"/>
                          </a:solidFill>
                        </a:rPr>
                        <a:t>uno schema vuoto che puoi compilare passo dopo passo.</a:t>
                      </a:r>
                    </a:p>
                    <a:p>
                      <a:endParaRPr lang="en-US" dirty="0">
                        <a:solidFill>
                          <a:srgbClr val="414141"/>
                        </a:solidFill>
                      </a:endParaRPr>
                    </a:p>
                    <a:p>
                      <a:r>
                        <a:rPr lang="en-US" b="1" dirty="0">
                          <a:solidFill>
                            <a:srgbClr val="414141"/>
                          </a:solidFill>
                        </a:rPr>
                        <a:t>Suggerimento: </a:t>
                      </a:r>
                      <a:r>
                        <a:rPr lang="en-US" dirty="0">
                          <a:solidFill>
                            <a:srgbClr val="414141"/>
                          </a:solidFill>
                        </a:rPr>
                        <a:t>aggiungi questi modelli ai preferiti e riutilizzali man mano che sviluppi e migliori la tua idea!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2 (Parte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2337628"/>
          </a:xfrm>
          <a:prstGeom prst="rect">
            <a:avLst/>
          </a:prstGeom>
          <a:noFill/>
        </p:spPr>
        <p:txBody>
          <a:bodyPr wrap="square" rtlCol="0">
            <a:spAutoFit/>
          </a:bodyPr>
          <a:lstStyle/>
          <a:p>
            <a:pPr algn="ctr">
              <a:lnSpc>
                <a:spcPts val="2520"/>
              </a:lnSpc>
            </a:pPr>
            <a:r>
              <a:rPr lang="en-IE" sz="2400" b="1" dirty="0">
                <a:solidFill>
                  <a:srgbClr val="459597"/>
                </a:solidFill>
              </a:rPr>
              <a:t>Sezione 1: </a:t>
            </a:r>
            <a:r>
              <a:rPr lang="en-IE" sz="2400" dirty="0">
                <a:solidFill>
                  <a:srgbClr val="414141"/>
                </a:solidFill>
              </a:rPr>
              <a:t>Strumenti per la ricerca di mercato. Comprendere il mercato</a:t>
            </a:r>
          </a:p>
          <a:p>
            <a:pPr algn="ctr">
              <a:lnSpc>
                <a:spcPts val="2520"/>
              </a:lnSpc>
            </a:pPr>
            <a:endParaRPr lang="en-IE" sz="2400" dirty="0">
              <a:solidFill>
                <a:srgbClr val="414141"/>
              </a:solidFill>
            </a:endParaRPr>
          </a:p>
          <a:p>
            <a:pPr algn="ctr">
              <a:lnSpc>
                <a:spcPts val="2520"/>
              </a:lnSpc>
            </a:pPr>
            <a:r>
              <a:rPr lang="en-IE" sz="2400" b="1" dirty="0">
                <a:solidFill>
                  <a:srgbClr val="459597"/>
                </a:solidFill>
              </a:rPr>
              <a:t>Sezione 2: </a:t>
            </a:r>
            <a:r>
              <a:rPr lang="en-IE" sz="2400" dirty="0">
                <a:solidFill>
                  <a:srgbClr val="414141"/>
                </a:solidFill>
              </a:rPr>
              <a:t>Definire il tuo </a:t>
            </a:r>
          </a:p>
          <a:p>
            <a:pPr algn="ctr">
              <a:lnSpc>
                <a:spcPts val="2520"/>
              </a:lnSpc>
            </a:pPr>
            <a:r>
              <a:rPr lang="en-IE" sz="2400" dirty="0">
                <a:solidFill>
                  <a:srgbClr val="414141"/>
                </a:solidFill>
              </a:rPr>
              <a:t>concetto e la proposta di valore</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2 (Parte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b="1" dirty="0">
                <a:solidFill>
                  <a:srgbClr val="EC7C69"/>
                </a:solidFill>
              </a:rPr>
              <a:t>Sezione 3</a:t>
            </a:r>
            <a:r>
              <a:rPr lang="en-IE" sz="2400" dirty="0">
                <a:solidFill>
                  <a:srgbClr val="382B1B"/>
                </a:solidFill>
              </a:rPr>
              <a:t>: </a:t>
            </a:r>
            <a:r>
              <a:rPr lang="en-IE" sz="2400" dirty="0">
                <a:solidFill>
                  <a:srgbClr val="414141"/>
                </a:solidFill>
              </a:rPr>
              <a:t>Creare un piano aziendale semplice e</a:t>
            </a:r>
            <a:br>
              <a:rPr lang="en-IE" sz="2400" dirty="0">
                <a:solidFill>
                  <a:srgbClr val="414141"/>
                </a:solidFill>
              </a:rPr>
            </a:br>
            <a:r>
              <a:rPr lang="en-IE" sz="2400" dirty="0">
                <a:solidFill>
                  <a:srgbClr val="414141"/>
                </a:solidFill>
              </a:rPr>
              <a:t>realizzabile tramite un</a:t>
            </a:r>
            <a:br>
              <a:rPr lang="en-IE" sz="2400" dirty="0">
                <a:solidFill>
                  <a:srgbClr val="414141"/>
                </a:solidFill>
              </a:rPr>
            </a:br>
            <a:r>
              <a:rPr lang="en-IE" sz="2400" dirty="0">
                <a:solidFill>
                  <a:srgbClr val="414141"/>
                </a:solidFill>
              </a:rPr>
              <a:t>Business Model Canvas</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99428" y="5081783"/>
            <a:ext cx="1791110" cy="959045"/>
          </a:xfrm>
          <a:prstGeom prst="rect">
            <a:avLst/>
          </a:prstGeom>
          <a:noFill/>
        </p:spPr>
        <p:txBody>
          <a:bodyPr wrap="square">
            <a:spAutoFit/>
          </a:bodyPr>
          <a:lstStyle/>
          <a:p>
            <a:pPr algn="ctr">
              <a:lnSpc>
                <a:spcPts val="3540"/>
              </a:lnSpc>
            </a:pPr>
            <a:r>
              <a:rPr lang="en-US" b="1" dirty="0">
                <a:solidFill>
                  <a:schemeClr val="bg1"/>
                </a:solidFill>
              </a:rPr>
              <a:t>Il prossimo passo è...</a:t>
            </a:r>
            <a:endParaRPr lang="en-US"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62CA9-30D0-955A-0C40-24998ACA3CF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2C77720-E62D-3F04-2F03-BE728DBA1683}"/>
              </a:ext>
            </a:extLst>
          </p:cNvPr>
          <p:cNvSpPr>
            <a:spLocks noGrp="1"/>
          </p:cNvSpPr>
          <p:nvPr>
            <p:ph type="body" sz="quarter" idx="28"/>
          </p:nvPr>
        </p:nvSpPr>
        <p:spPr>
          <a:xfrm>
            <a:off x="518594" y="1349845"/>
            <a:ext cx="4911103" cy="4246763"/>
          </a:xfrm>
        </p:spPr>
        <p:txBody>
          <a:bodyPr/>
          <a:lstStyle/>
          <a:p>
            <a:pPr marL="0" indent="0">
              <a:spcAft>
                <a:spcPts val="600"/>
              </a:spcAft>
            </a:pPr>
            <a:r>
              <a:rPr lang="en-US" sz="2000" b="0" dirty="0"/>
              <a:t>Dalla Sezione 1, gli studenti inizieranno poi a concentrarsi sulla Sezione 2, che tratta </a:t>
            </a:r>
            <a:r>
              <a:rPr lang="en-US" sz="2000" dirty="0"/>
              <a:t>lo sviluppo del concetto</a:t>
            </a:r>
            <a:r>
              <a:rPr lang="en-US" sz="2000" b="0" dirty="0"/>
              <a:t>, utilizzando i risultati della ricerca per dare forma a un'idea distintiva e definire una forte proposta di valore, chiarendo perché gli ospiti dovrebbero scegliere la loro sistemazione.</a:t>
            </a:r>
          </a:p>
          <a:p>
            <a:pPr marL="0" indent="0">
              <a:spcAft>
                <a:spcPts val="600"/>
              </a:spcAft>
            </a:pPr>
            <a:endParaRPr lang="en-US" sz="2000" b="0" dirty="0"/>
          </a:p>
          <a:p>
            <a:pPr marL="0" indent="0">
              <a:spcAft>
                <a:spcPts val="600"/>
              </a:spcAft>
            </a:pPr>
            <a:r>
              <a:rPr lang="en-US" sz="2000" b="0" dirty="0"/>
              <a:t>Attraverso il metodo</a:t>
            </a:r>
            <a:r>
              <a:rPr lang="en-US" sz="2000" dirty="0"/>
              <a:t> Pitch Deck</a:t>
            </a:r>
            <a:r>
              <a:rPr lang="en-US" sz="2000" b="0" dirty="0"/>
              <a:t>, i partecipanti impareranno anche come comunicare la loro idea in modo professionale e testarla per ottenere finanziamenti o collaborazioni.</a:t>
            </a:r>
          </a:p>
          <a:p>
            <a:pPr marL="0" indent="0">
              <a:lnSpc>
                <a:spcPts val="2480"/>
              </a:lnSpc>
              <a:spcAft>
                <a:spcPts val="600"/>
              </a:spcAft>
            </a:pPr>
            <a:endParaRPr lang="en-US" sz="2000" b="0" dirty="0"/>
          </a:p>
        </p:txBody>
      </p:sp>
      <p:sp>
        <p:nvSpPr>
          <p:cNvPr id="12" name="Text Placeholder 11">
            <a:extLst>
              <a:ext uri="{FF2B5EF4-FFF2-40B4-BE49-F238E27FC236}">
                <a16:creationId xmlns:a16="http://schemas.microsoft.com/office/drawing/2014/main" id="{5AAB6771-C672-4497-BE0C-B8CDF54403DE}"/>
              </a:ext>
            </a:extLst>
          </p:cNvPr>
          <p:cNvSpPr>
            <a:spLocks noGrp="1"/>
          </p:cNvSpPr>
          <p:nvPr>
            <p:ph type="body" sz="quarter" idx="31"/>
          </p:nvPr>
        </p:nvSpPr>
        <p:spPr>
          <a:xfrm>
            <a:off x="5745806" y="1162065"/>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13FD9667-45DA-D782-3DC9-183EF39B13A1}"/>
              </a:ext>
            </a:extLst>
          </p:cNvPr>
          <p:cNvSpPr>
            <a:spLocks noGrp="1"/>
          </p:cNvSpPr>
          <p:nvPr>
            <p:ph type="body" sz="quarter" idx="32"/>
          </p:nvPr>
        </p:nvSpPr>
        <p:spPr>
          <a:xfrm>
            <a:off x="6679763" y="751230"/>
            <a:ext cx="4850695" cy="469476"/>
          </a:xfrm>
        </p:spPr>
        <p:txBody>
          <a:bodyPr anchor="t"/>
          <a:lstStyle/>
          <a:p>
            <a:r>
              <a:rPr lang="en-US" sz="2800" b="1" dirty="0">
                <a:solidFill>
                  <a:srgbClr val="EC7C69"/>
                </a:solidFill>
              </a:rPr>
              <a:t>Definizione del concetto e </a:t>
            </a:r>
          </a:p>
          <a:p>
            <a:r>
              <a:rPr lang="en-US" sz="2800" b="1" dirty="0">
                <a:solidFill>
                  <a:srgbClr val="EC7C69"/>
                </a:solidFill>
              </a:rPr>
              <a:t>proposta di valore</a:t>
            </a:r>
          </a:p>
          <a:p>
            <a:pPr>
              <a:lnSpc>
                <a:spcPts val="23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FD7C11B-40F5-1355-DAA1-B15EB52BF3D9}"/>
              </a:ext>
            </a:extLst>
          </p:cNvPr>
          <p:cNvSpPr>
            <a:spLocks noGrp="1"/>
          </p:cNvSpPr>
          <p:nvPr>
            <p:ph type="body" sz="quarter" idx="34"/>
          </p:nvPr>
        </p:nvSpPr>
        <p:spPr>
          <a:xfrm>
            <a:off x="6680691" y="1877621"/>
            <a:ext cx="5137988" cy="723299"/>
          </a:xfrm>
        </p:spPr>
        <p:txBody>
          <a:bodyPr anchor="t">
            <a:noAutofit/>
          </a:bodyPr>
          <a:lstStyle/>
          <a:p>
            <a:pPr marL="342900" indent="-342900">
              <a:buFont typeface="Arial" panose="020B0604020202020204" pitchFamily="34" charset="0"/>
              <a:buChar char="•"/>
            </a:pPr>
            <a:r>
              <a:rPr lang="en-US" sz="1800" b="1" dirty="0">
                <a:solidFill>
                  <a:srgbClr val="414141"/>
                </a:solidFill>
              </a:rPr>
              <a:t>Tradurre i risultati delle ricerche di mercato </a:t>
            </a:r>
            <a:r>
              <a:rPr lang="en-US" sz="1800" dirty="0">
                <a:solidFill>
                  <a:srgbClr val="414141"/>
                </a:solidFill>
              </a:rPr>
              <a:t>in un'idea imprenditoriale chiara e convincente utilizzando il metodo Pitch Deck.</a:t>
            </a:r>
          </a:p>
          <a:p>
            <a:pPr marL="342900" indent="-342900">
              <a:buFont typeface="Arial" panose="020B0604020202020204" pitchFamily="34" charset="0"/>
              <a:buChar char="•"/>
            </a:pPr>
            <a:r>
              <a:rPr lang="en-US" sz="1800" b="1" dirty="0">
                <a:solidFill>
                  <a:srgbClr val="414141"/>
                </a:solidFill>
              </a:rPr>
              <a:t>Identifica le qualità di un concetto forte </a:t>
            </a:r>
            <a:r>
              <a:rPr lang="en-US" sz="1800" dirty="0">
                <a:solidFill>
                  <a:srgbClr val="414141"/>
                </a:solidFill>
              </a:rPr>
              <a:t>e definisci una proposta di valore che metta in evidenza i motivi per cui gli ospiti dovrebbero scegliere la tua struttura ricettiva.</a:t>
            </a:r>
          </a:p>
          <a:p>
            <a:pPr marL="342900" indent="-342900">
              <a:buFont typeface="Arial" panose="020B0604020202020204" pitchFamily="34" charset="0"/>
              <a:buChar char="•"/>
            </a:pPr>
            <a:r>
              <a:rPr lang="en-US" sz="1800" b="1" dirty="0">
                <a:solidFill>
                  <a:srgbClr val="414141"/>
                </a:solidFill>
              </a:rPr>
              <a:t>Sviluppa un concetto </a:t>
            </a:r>
            <a:r>
              <a:rPr lang="en-US" sz="1800" dirty="0">
                <a:solidFill>
                  <a:srgbClr val="414141"/>
                </a:solidFill>
              </a:rPr>
              <a:t>e una proposta di valore </a:t>
            </a:r>
            <a:r>
              <a:rPr lang="en-US" sz="1800" b="1" dirty="0">
                <a:solidFill>
                  <a:srgbClr val="414141"/>
                </a:solidFill>
              </a:rPr>
              <a:t>distintivi </a:t>
            </a:r>
            <a:r>
              <a:rPr lang="en-US" sz="1800" dirty="0">
                <a:solidFill>
                  <a:srgbClr val="414141"/>
                </a:solidFill>
              </a:rPr>
              <a:t>per la tua attività.</a:t>
            </a:r>
          </a:p>
          <a:p>
            <a:pPr marL="342900" indent="-342900">
              <a:buFont typeface="Arial" panose="020B0604020202020204" pitchFamily="34" charset="0"/>
              <a:buChar char="•"/>
            </a:pPr>
            <a:r>
              <a:rPr lang="en-US" sz="1800" b="1" dirty="0">
                <a:solidFill>
                  <a:srgbClr val="414141"/>
                </a:solidFill>
              </a:rPr>
              <a:t>Crea un breve pitch deck </a:t>
            </a:r>
            <a:r>
              <a:rPr lang="en-US" sz="1800" dirty="0">
                <a:solidFill>
                  <a:srgbClr val="414141"/>
                </a:solidFill>
              </a:rPr>
              <a:t>per testare l'idea in vista di opportunità di finanziamento o collaborazione.</a:t>
            </a:r>
          </a:p>
          <a:p>
            <a:pPr marL="342900" indent="-342900">
              <a:buFont typeface="Arial" panose="020B0604020202020204" pitchFamily="34" charset="0"/>
              <a:buChar char="•"/>
            </a:pPr>
            <a:r>
              <a:rPr lang="en-US" sz="1800" b="1" dirty="0">
                <a:solidFill>
                  <a:srgbClr val="414141"/>
                </a:solidFill>
              </a:rPr>
              <a:t>Comunicare </a:t>
            </a:r>
            <a:r>
              <a:rPr lang="en-US" sz="1800" dirty="0">
                <a:solidFill>
                  <a:srgbClr val="414141"/>
                </a:solidFill>
              </a:rPr>
              <a:t>chiaramente</a:t>
            </a:r>
            <a:r>
              <a:rPr lang="en-US" sz="1800" b="1" dirty="0">
                <a:solidFill>
                  <a:srgbClr val="414141"/>
                </a:solidFill>
              </a:rPr>
              <a:t> la propria proposta di valore </a:t>
            </a:r>
            <a:r>
              <a:rPr lang="en-US" sz="1800" dirty="0">
                <a:solidFill>
                  <a:srgbClr val="414141"/>
                </a:solidFill>
              </a:rPr>
              <a:t>sia agli ospiti che ai partner.</a:t>
            </a:r>
            <a:endParaRPr lang="en-GB" sz="1800" dirty="0">
              <a:solidFill>
                <a:srgbClr val="414141"/>
              </a:solidFill>
            </a:endParaRPr>
          </a:p>
        </p:txBody>
      </p:sp>
      <p:sp>
        <p:nvSpPr>
          <p:cNvPr id="8" name="Text Placeholder 7">
            <a:extLst>
              <a:ext uri="{FF2B5EF4-FFF2-40B4-BE49-F238E27FC236}">
                <a16:creationId xmlns:a16="http://schemas.microsoft.com/office/drawing/2014/main" id="{BB673362-CDFD-5BB2-3344-331B2964490B}"/>
              </a:ext>
            </a:extLst>
          </p:cNvPr>
          <p:cNvSpPr>
            <a:spLocks noGrp="1"/>
          </p:cNvSpPr>
          <p:nvPr>
            <p:ph type="body" sz="quarter" idx="27"/>
          </p:nvPr>
        </p:nvSpPr>
        <p:spPr>
          <a:xfrm>
            <a:off x="137806" y="228010"/>
            <a:ext cx="5041923" cy="720752"/>
          </a:xfrm>
        </p:spPr>
        <p:txBody>
          <a:bodyPr lIns="91440" tIns="45720" rIns="91440" bIns="45720" anchor="ctr">
            <a:noAutofit/>
          </a:bodyPr>
          <a:lstStyle/>
          <a:p>
            <a:r>
              <a:rPr lang="en-US" sz="3200" b="1" dirty="0"/>
              <a:t>Panoramica del modulo 2</a:t>
            </a:r>
          </a:p>
        </p:txBody>
      </p:sp>
      <p:cxnSp>
        <p:nvCxnSpPr>
          <p:cNvPr id="26" name="Straight Connector 25">
            <a:extLst>
              <a:ext uri="{FF2B5EF4-FFF2-40B4-BE49-F238E27FC236}">
                <a16:creationId xmlns:a16="http://schemas.microsoft.com/office/drawing/2014/main" id="{A5DD0F32-48C8-0E08-4F8A-01F638184867}"/>
              </a:ext>
            </a:extLst>
          </p:cNvPr>
          <p:cNvCxnSpPr>
            <a:cxnSpLocks/>
          </p:cNvCxnSpPr>
          <p:nvPr/>
        </p:nvCxnSpPr>
        <p:spPr>
          <a:xfrm flipH="1">
            <a:off x="5393491" y="17787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912A06BB-E19B-8E4D-C013-5872E19885D1}"/>
              </a:ext>
            </a:extLst>
          </p:cNvPr>
          <p:cNvSpPr>
            <a:spLocks noGrp="1"/>
          </p:cNvSpPr>
          <p:nvPr>
            <p:ph type="sldNum" sz="quarter" idx="4"/>
          </p:nvPr>
        </p:nvSpPr>
        <p:spPr>
          <a:xfrm>
            <a:off x="11682394" y="4402661"/>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a:t>
            </a:fld>
            <a:endParaRPr lang="fr-CA" sz="1200" dirty="0"/>
          </a:p>
        </p:txBody>
      </p:sp>
      <p:pic>
        <p:nvPicPr>
          <p:cNvPr id="16" name="Picture 15">
            <a:extLst>
              <a:ext uri="{FF2B5EF4-FFF2-40B4-BE49-F238E27FC236}">
                <a16:creationId xmlns:a16="http://schemas.microsoft.com/office/drawing/2014/main" id="{3CAFBBFE-B5F1-CC98-6416-2C0945FF884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18" name="TextBox 17">
            <a:extLst>
              <a:ext uri="{FF2B5EF4-FFF2-40B4-BE49-F238E27FC236}">
                <a16:creationId xmlns:a16="http://schemas.microsoft.com/office/drawing/2014/main" id="{7FEF6165-F65F-94F4-2769-1244B882C88D}"/>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Risultati di apprendimento</a:t>
            </a:r>
            <a:endParaRPr lang="en-IE" sz="2800" b="1" dirty="0">
              <a:solidFill>
                <a:srgbClr val="459597"/>
              </a:solidFill>
            </a:endParaRPr>
          </a:p>
        </p:txBody>
      </p:sp>
    </p:spTree>
    <p:extLst>
      <p:ext uri="{BB962C8B-B14F-4D97-AF65-F5344CB8AC3E}">
        <p14:creationId xmlns:p14="http://schemas.microsoft.com/office/powerpoint/2010/main" val="3450865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5" descr="A person in a hot tub overlooking a field&#10;&#10;AI-generated content may be incorrect.">
            <a:extLst>
              <a:ext uri="{FF2B5EF4-FFF2-40B4-BE49-F238E27FC236}">
                <a16:creationId xmlns:a16="http://schemas.microsoft.com/office/drawing/2014/main" id="{F036C27C-2F7C-F33E-4806-CDA90AF04C67}"/>
              </a:ext>
            </a:extLst>
          </p:cNvPr>
          <p:cNvPicPr>
            <a:picLocks noGrp="1" noChangeAspect="1"/>
          </p:cNvPicPr>
          <p:nvPr>
            <p:ph type="pic" sz="quarter" idx="19"/>
          </p:nvPr>
        </p:nvPicPr>
        <p:blipFill>
          <a:blip r:embed="rId2"/>
          <a:srcRect l="2009" r="20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Strumenti per ricerche di mercato – Comprendere </a:t>
            </a:r>
          </a:p>
          <a:p>
            <a:pPr>
              <a:lnSpc>
                <a:spcPts val="3900"/>
              </a:lnSpc>
            </a:pPr>
            <a:r>
              <a:rPr lang="en-GB" sz="4000" dirty="0"/>
              <a:t>il mercato</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Sezione 1</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Crediti fotografici: Midgard, Islanda</a:t>
            </a:r>
            <a:endParaRPr lang="en-IE" sz="1200" dirty="0"/>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1" name="TextBox 10">
            <a:extLst>
              <a:ext uri="{FF2B5EF4-FFF2-40B4-BE49-F238E27FC236}">
                <a16:creationId xmlns:a16="http://schemas.microsoft.com/office/drawing/2014/main" id="{83F6933B-6152-512E-B1F5-9BAAC1A3CACE}"/>
              </a:ext>
            </a:extLst>
          </p:cNvPr>
          <p:cNvSpPr txBox="1"/>
          <p:nvPr/>
        </p:nvSpPr>
        <p:spPr>
          <a:xfrm>
            <a:off x="6817582" y="3057039"/>
            <a:ext cx="4704655" cy="1107996"/>
          </a:xfrm>
          <a:prstGeom prst="rect">
            <a:avLst/>
          </a:prstGeom>
          <a:noFill/>
        </p:spPr>
        <p:txBody>
          <a:bodyPr wrap="square">
            <a:spAutoFit/>
          </a:bodyPr>
          <a:lstStyle/>
          <a:p>
            <a:pPr algn="ctr"/>
            <a:r>
              <a:rPr lang="en-US" sz="2200" i="1" dirty="0">
                <a:solidFill>
                  <a:schemeClr val="bg1"/>
                </a:solidFill>
              </a:rPr>
              <a:t>"Non puoi progettare il soggiorno perfetto se non sai chi bussa alla tua porta".</a:t>
            </a:r>
          </a:p>
        </p:txBody>
      </p:sp>
    </p:spTree>
    <p:extLst>
      <p:ext uri="{BB962C8B-B14F-4D97-AF65-F5344CB8AC3E}">
        <p14:creationId xmlns:p14="http://schemas.microsoft.com/office/powerpoint/2010/main" val="139777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4796590" y="1618150"/>
            <a:ext cx="6724241" cy="870198"/>
          </a:xfrm>
        </p:spPr>
        <p:txBody>
          <a:bodyPr/>
          <a:lstStyle/>
          <a:p>
            <a:pPr>
              <a:lnSpc>
                <a:spcPts val="3240"/>
              </a:lnSpc>
            </a:pPr>
            <a:r>
              <a:rPr lang="en-GB" sz="3200" dirty="0"/>
              <a:t>Strumenti per ricerche di mercato </a:t>
            </a:r>
          </a:p>
          <a:p>
            <a:pPr>
              <a:lnSpc>
                <a:spcPts val="3240"/>
              </a:lnSpc>
            </a:pPr>
            <a:r>
              <a:rPr lang="en-GB" sz="3200" dirty="0"/>
              <a:t>– Comprendere </a:t>
            </a:r>
          </a:p>
          <a:p>
            <a:pPr>
              <a:lnSpc>
                <a:spcPts val="3240"/>
              </a:lnSpc>
            </a:pPr>
            <a:r>
              <a:rPr lang="en-GB" sz="3200" dirty="0"/>
              <a:t>il mercato</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1</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Panoramica:</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Per raggiungere questo obiettivo, è necessario comprendere l'importanza delle ricerche di mercato. Questa sezione presenta metodi pratici per raccogliere informazioni affidabili sul mercato turistico locale. Tratta le principali tecniche di ricerca che aiutano a creare un'attività redditizia. Incoraggia a intraprendere ricerche di mercato per il proprio prodotto turistico e, in tale processo, a imparare a documentare i risultati e a cercare modelli, ad esempio: Che tipo di ospiti visitano (o potrebbero visitare) la struttura? Feedback dei clienti: come scoprire cosa piace e cosa non piace ai propri ospiti?</a:t>
            </a:r>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Comprendere chi sono i tuoi ospiti e cosa desiderano è essenziale per il successo a lungo termine. </a:t>
            </a:r>
            <a:endParaRPr lang="en-IE" dirty="0"/>
          </a:p>
        </p:txBody>
      </p:sp>
    </p:spTree>
    <p:extLst>
      <p:ext uri="{BB962C8B-B14F-4D97-AF65-F5344CB8AC3E}">
        <p14:creationId xmlns:p14="http://schemas.microsoft.com/office/powerpoint/2010/main" val="14282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4521427" cy="1176527"/>
          </a:xfrm>
        </p:spPr>
        <p:txBody>
          <a:bodyPr>
            <a:noAutofit/>
          </a:bodyPr>
          <a:lstStyle/>
          <a:p>
            <a:pPr>
              <a:lnSpc>
                <a:spcPts val="2480"/>
              </a:lnSpc>
            </a:pPr>
            <a:r>
              <a:rPr lang="en-GB" sz="2600" b="1" dirty="0"/>
              <a:t>Capire che tipo di ospiti visitano (o potrebbero visitare)</a:t>
            </a:r>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1:</a:t>
            </a:r>
            <a:r>
              <a:rPr lang="en-US" sz="3200" dirty="0"/>
              <a:t> 3 aree di apprendimento chiave</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9</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83120" y="3687517"/>
            <a:ext cx="4521427"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Feedback dei clienti: </a:t>
            </a:r>
          </a:p>
          <a:p>
            <a:pPr>
              <a:lnSpc>
                <a:spcPts val="2480"/>
              </a:lnSpc>
            </a:pPr>
            <a:endParaRPr lang="en-GB" sz="2400" b="1" dirty="0"/>
          </a:p>
          <a:p>
            <a:pPr>
              <a:lnSpc>
                <a:spcPts val="2380"/>
              </a:lnSpc>
            </a:pPr>
            <a:r>
              <a:rPr lang="en-IE" sz="2200" dirty="0"/>
              <a:t>Come scoprire cosa piace e cosa non piace ai tuoi ospiti? Impara a raccogliere il feedback dei clienti in modo semplice e utilizzalo per migliorare la tua attività ricettiva.</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3932" y="31698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0" y="39120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E5148E-89B8-466F-828C-1B968F8D0690}"/>
</file>

<file path=customXml/itemProps2.xml><?xml version="1.0" encoding="utf-8"?>
<ds:datastoreItem xmlns:ds="http://schemas.openxmlformats.org/officeDocument/2006/customXml" ds:itemID="{B3076E18-2B84-4508-B120-3C096464AE89}">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12655</TotalTime>
  <Words>6371</Words>
  <Application>Microsoft Macintosh PowerPoint</Application>
  <PresentationFormat>Widescreen</PresentationFormat>
  <Paragraphs>690</Paragraphs>
  <Slides>55</Slides>
  <Notes>0</Notes>
  <HiddenSlides>0</HiddenSlides>
  <MMClips>4</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55</vt:i4>
      </vt:variant>
    </vt:vector>
  </HeadingPairs>
  <TitlesOfParts>
    <vt:vector size="62" baseType="lpstr">
      <vt:lpstr>Arial</vt:lpstr>
      <vt:lpstr>Calibri</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docId:5473532901312E17F1F8A998ECB378BE</cp:keywords>
  <cp:lastModifiedBy>Manuel Guarita</cp:lastModifiedBy>
  <cp:revision>847</cp:revision>
  <dcterms:created xsi:type="dcterms:W3CDTF">2020-10-14T13:32:04Z</dcterms:created>
  <dcterms:modified xsi:type="dcterms:W3CDTF">2026-02-06T18:45:12Z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