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 id="2147483916" r:id="rId5"/>
  </p:sldMasterIdLst>
  <p:notesMasterIdLst>
    <p:notesMasterId r:id="rId49"/>
  </p:notesMasterIdLst>
  <p:handoutMasterIdLst>
    <p:handoutMasterId r:id="rId50"/>
  </p:handoutMasterIdLst>
  <p:sldIdLst>
    <p:sldId id="6454" r:id="rId6"/>
    <p:sldId id="7685" r:id="rId7"/>
    <p:sldId id="7695" r:id="rId8"/>
    <p:sldId id="4303" r:id="rId9"/>
    <p:sldId id="6455" r:id="rId10"/>
    <p:sldId id="6456" r:id="rId11"/>
    <p:sldId id="6457" r:id="rId12"/>
    <p:sldId id="6458" r:id="rId13"/>
    <p:sldId id="6459" r:id="rId14"/>
    <p:sldId id="6438" r:id="rId15"/>
    <p:sldId id="6460" r:id="rId16"/>
    <p:sldId id="6461" r:id="rId17"/>
    <p:sldId id="6462" r:id="rId18"/>
    <p:sldId id="6467" r:id="rId19"/>
    <p:sldId id="6468" r:id="rId20"/>
    <p:sldId id="6469" r:id="rId21"/>
    <p:sldId id="6470" r:id="rId22"/>
    <p:sldId id="6471" r:id="rId23"/>
    <p:sldId id="6463" r:id="rId24"/>
    <p:sldId id="6464" r:id="rId25"/>
    <p:sldId id="6472" r:id="rId26"/>
    <p:sldId id="6473" r:id="rId27"/>
    <p:sldId id="6474" r:id="rId28"/>
    <p:sldId id="6475" r:id="rId29"/>
    <p:sldId id="6478" r:id="rId30"/>
    <p:sldId id="6479" r:id="rId31"/>
    <p:sldId id="4327" r:id="rId32"/>
    <p:sldId id="7696" r:id="rId33"/>
    <p:sldId id="7697" r:id="rId34"/>
    <p:sldId id="7699" r:id="rId35"/>
    <p:sldId id="4311" r:id="rId36"/>
    <p:sldId id="6453" r:id="rId37"/>
    <p:sldId id="6480" r:id="rId38"/>
    <p:sldId id="6481" r:id="rId39"/>
    <p:sldId id="6482" r:id="rId40"/>
    <p:sldId id="6450" r:id="rId41"/>
    <p:sldId id="6441" r:id="rId42"/>
    <p:sldId id="4320" r:id="rId43"/>
    <p:sldId id="6440" r:id="rId44"/>
    <p:sldId id="6433" r:id="rId45"/>
    <p:sldId id="6422" r:id="rId46"/>
    <p:sldId id="7698" r:id="rId47"/>
    <p:sldId id="770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459597"/>
    <a:srgbClr val="EC7C69"/>
    <a:srgbClr val="64AFAF"/>
    <a:srgbClr val="000000"/>
    <a:srgbClr val="82CCCA"/>
    <a:srgbClr val="E5BEAC"/>
    <a:srgbClr val="FBA63B"/>
    <a:srgbClr val="367476"/>
    <a:srgbClr val="0C46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45"/>
    <p:restoredTop sz="93447" autoAdjust="0"/>
  </p:normalViewPr>
  <p:slideViewPr>
    <p:cSldViewPr snapToGrid="0">
      <p:cViewPr varScale="1">
        <p:scale>
          <a:sx n="59" d="100"/>
          <a:sy n="59" d="100"/>
        </p:scale>
        <p:origin x="788" y="52"/>
      </p:cViewPr>
      <p:guideLst/>
    </p:cSldViewPr>
  </p:slideViewPr>
  <p:notesTextViewPr>
    <p:cViewPr>
      <p:scale>
        <a:sx n="1" d="1"/>
        <a:sy n="1" d="1"/>
      </p:scale>
      <p:origin x="0" y="0"/>
    </p:cViewPr>
  </p:notesTextViewPr>
  <p:sorterViewPr>
    <p:cViewPr>
      <p:scale>
        <a:sx n="180" d="100"/>
        <a:sy n="180" d="100"/>
      </p:scale>
      <p:origin x="0" y="0"/>
    </p:cViewPr>
  </p:sorterViewPr>
  <p:notesViewPr>
    <p:cSldViewPr snapToGrid="0">
      <p:cViewPr varScale="1">
        <p:scale>
          <a:sx n="69" d="100"/>
          <a:sy n="69" d="100"/>
        </p:scale>
        <p:origin x="364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handoutMaster" Target="handoutMasters/handoutMaster1.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88E1C4-D3F2-2D7F-67CF-A7461D6EA5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ED145B-4148-F82B-5CE2-968FFAEEF3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D6523E-DC76-DE42-AF26-8C813579631B}" type="datetimeFigureOut">
              <a:rPr lang="en-US" smtClean="0"/>
              <a:t>2/4/2026</a:t>
            </a:fld>
            <a:endParaRPr lang="en-US"/>
          </a:p>
        </p:txBody>
      </p:sp>
      <p:sp>
        <p:nvSpPr>
          <p:cNvPr id="4" name="Footer Placeholder 3">
            <a:extLst>
              <a:ext uri="{FF2B5EF4-FFF2-40B4-BE49-F238E27FC236}">
                <a16:creationId xmlns:a16="http://schemas.microsoft.com/office/drawing/2014/main" id="{E2388CF7-8F3B-CAEB-B018-416D247D6A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1520FE2-01F5-138E-E9A3-02E84916EF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E020F0-38C9-E544-A1FE-7C1D123D0CC2}" type="slidenum">
              <a:rPr lang="en-US" smtClean="0"/>
              <a:t>‹#›</a:t>
            </a:fld>
            <a:endParaRPr lang="en-US"/>
          </a:p>
        </p:txBody>
      </p:sp>
    </p:spTree>
    <p:extLst>
      <p:ext uri="{BB962C8B-B14F-4D97-AF65-F5344CB8AC3E}">
        <p14:creationId xmlns:p14="http://schemas.microsoft.com/office/powerpoint/2010/main" val="723450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2/4/2026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BE5DE82-CF29-044D-9158-06A811149881}" type="slidenum">
              <a:rPr lang="en-US" smtClean="0"/>
              <a:t>12</a:t>
            </a:fld>
            <a:endParaRPr lang="en-US"/>
          </a:p>
        </p:txBody>
      </p:sp>
    </p:spTree>
    <p:extLst>
      <p:ext uri="{BB962C8B-B14F-4D97-AF65-F5344CB8AC3E}">
        <p14:creationId xmlns:p14="http://schemas.microsoft.com/office/powerpoint/2010/main" val="3249269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https://www.slowfood.</a:t>
            </a:r>
            <a:r>
              <a:rPr lang="it-IT"/>
              <a:t>it/slowfood-travel/</a:t>
            </a:r>
          </a:p>
        </p:txBody>
      </p:sp>
      <p:sp>
        <p:nvSpPr>
          <p:cNvPr id="4" name="Segnaposto numero diapositiva 3"/>
          <p:cNvSpPr>
            <a:spLocks noGrp="1"/>
          </p:cNvSpPr>
          <p:nvPr>
            <p:ph type="sldNum" sz="quarter" idx="5"/>
          </p:nvPr>
        </p:nvSpPr>
        <p:spPr/>
        <p:txBody>
          <a:bodyPr/>
          <a:lstStyle/>
          <a:p>
            <a:fld id="{4BE5DE82-CF29-044D-9158-06A811149881}" type="slidenum">
              <a:rPr lang="en-US" smtClean="0"/>
              <a:t>41</a:t>
            </a:fld>
            <a:endParaRPr lang="en-US"/>
          </a:p>
        </p:txBody>
      </p:sp>
    </p:spTree>
    <p:extLst>
      <p:ext uri="{BB962C8B-B14F-4D97-AF65-F5344CB8AC3E}">
        <p14:creationId xmlns:p14="http://schemas.microsoft.com/office/powerpoint/2010/main" val="2623873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3A2E8-E87F-615A-E3B8-0F5CB2C33B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BA16943-3531-CCC3-E24F-BCF6CC1C69D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CDAFC659-2D7A-D5BD-66B2-EF14CAF29A3B}"/>
              </a:ext>
            </a:extLst>
          </p:cNvPr>
          <p:cNvSpPr>
            <a:spLocks noGrp="1"/>
          </p:cNvSpPr>
          <p:nvPr>
            <p:ph type="body" idx="1"/>
          </p:nvPr>
        </p:nvSpPr>
        <p:spPr/>
        <p:txBody>
          <a:bodyPr/>
          <a:lstStyle/>
          <a:p>
            <a:r>
              <a:rPr lang="it-IT" err="1"/>
              <a:t>https://www.slowfood.</a:t>
            </a:r>
            <a:r>
              <a:rPr lang="it-IT"/>
              <a:t>it/slowfood-travel/</a:t>
            </a:r>
          </a:p>
        </p:txBody>
      </p:sp>
      <p:sp>
        <p:nvSpPr>
          <p:cNvPr id="4" name="Segnaposto numero diapositiva 3">
            <a:extLst>
              <a:ext uri="{FF2B5EF4-FFF2-40B4-BE49-F238E27FC236}">
                <a16:creationId xmlns:a16="http://schemas.microsoft.com/office/drawing/2014/main" id="{0471D12D-FEFF-49E6-CB00-AF262C7707BF}"/>
              </a:ext>
            </a:extLst>
          </p:cNvPr>
          <p:cNvSpPr>
            <a:spLocks noGrp="1"/>
          </p:cNvSpPr>
          <p:nvPr>
            <p:ph type="sldNum" sz="quarter" idx="5"/>
          </p:nvPr>
        </p:nvSpPr>
        <p:spPr/>
        <p:txBody>
          <a:bodyPr/>
          <a:lstStyle/>
          <a:p>
            <a:fld id="{4BE5DE82-CF29-044D-9158-06A811149881}" type="slidenum">
              <a:rPr lang="en-US" smtClean="0"/>
              <a:t>42</a:t>
            </a:fld>
            <a:endParaRPr lang="en-US"/>
          </a:p>
        </p:txBody>
      </p:sp>
    </p:spTree>
    <p:extLst>
      <p:ext uri="{BB962C8B-B14F-4D97-AF65-F5344CB8AC3E}">
        <p14:creationId xmlns:p14="http://schemas.microsoft.com/office/powerpoint/2010/main" val="3415396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339927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www.holland.com/global/tourism/discover-the-netherlands/visit-the-regions/wadden-islands/mud-flat-walking</a:t>
            </a:r>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27</a:t>
            </a:fld>
            <a:endParaRPr lang="en-US"/>
          </a:p>
        </p:txBody>
      </p:sp>
    </p:spTree>
    <p:extLst>
      <p:ext uri="{BB962C8B-B14F-4D97-AF65-F5344CB8AC3E}">
        <p14:creationId xmlns:p14="http://schemas.microsoft.com/office/powerpoint/2010/main" val="758640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33</a:t>
            </a:fld>
            <a:endParaRPr lang="en-US"/>
          </a:p>
        </p:txBody>
      </p:sp>
    </p:spTree>
    <p:extLst>
      <p:ext uri="{BB962C8B-B14F-4D97-AF65-F5344CB8AC3E}">
        <p14:creationId xmlns:p14="http://schemas.microsoft.com/office/powerpoint/2010/main" val="196484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34</a:t>
            </a:fld>
            <a:endParaRPr lang="en-US"/>
          </a:p>
        </p:txBody>
      </p:sp>
    </p:spTree>
    <p:extLst>
      <p:ext uri="{BB962C8B-B14F-4D97-AF65-F5344CB8AC3E}">
        <p14:creationId xmlns:p14="http://schemas.microsoft.com/office/powerpoint/2010/main" val="22786928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https://www.ireland.</a:t>
            </a:r>
            <a:r>
              <a:rPr lang="it-IT"/>
              <a:t>com/nl-nl/things-to-do/themes/music/music-in-ireland/</a:t>
            </a:r>
          </a:p>
        </p:txBody>
      </p:sp>
      <p:sp>
        <p:nvSpPr>
          <p:cNvPr id="4" name="Segnaposto numero diapositiva 3"/>
          <p:cNvSpPr>
            <a:spLocks noGrp="1"/>
          </p:cNvSpPr>
          <p:nvPr>
            <p:ph type="sldNum" sz="quarter" idx="5"/>
          </p:nvPr>
        </p:nvSpPr>
        <p:spPr/>
        <p:txBody>
          <a:bodyPr/>
          <a:lstStyle/>
          <a:p>
            <a:fld id="{4BE5DE82-CF29-044D-9158-06A811149881}" type="slidenum">
              <a:rPr lang="en-US" smtClean="0"/>
              <a:t>35</a:t>
            </a:fld>
            <a:endParaRPr lang="en-US"/>
          </a:p>
        </p:txBody>
      </p:sp>
    </p:spTree>
    <p:extLst>
      <p:ext uri="{BB962C8B-B14F-4D97-AF65-F5344CB8AC3E}">
        <p14:creationId xmlns:p14="http://schemas.microsoft.com/office/powerpoint/2010/main" val="3996534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a:t>
            </a:r>
            <a:r>
              <a:rPr lang="it-IT"/>
              <a:t>://</a:t>
            </a:r>
            <a:r>
              <a:rPr lang="it-IT" err="1"/>
              <a:t>medium.</a:t>
            </a:r>
            <a:r>
              <a:rPr lang="it-IT"/>
              <a:t>com/jubel-co/why-off-the-beaten-path-travel-is-so-rewarding-c940e9fd2132</a:t>
            </a:r>
          </a:p>
        </p:txBody>
      </p:sp>
      <p:sp>
        <p:nvSpPr>
          <p:cNvPr id="4" name="Segnaposto numero diapositiva 3"/>
          <p:cNvSpPr>
            <a:spLocks noGrp="1"/>
          </p:cNvSpPr>
          <p:nvPr>
            <p:ph type="sldNum" sz="quarter" idx="5"/>
          </p:nvPr>
        </p:nvSpPr>
        <p:spPr/>
        <p:txBody>
          <a:bodyPr/>
          <a:lstStyle/>
          <a:p>
            <a:fld id="{4BE5DE82-CF29-044D-9158-06A811149881}" type="slidenum">
              <a:rPr lang="en-US" smtClean="0"/>
              <a:t>37</a:t>
            </a:fld>
            <a:endParaRPr lang="en-US"/>
          </a:p>
        </p:txBody>
      </p:sp>
    </p:spTree>
    <p:extLst>
      <p:ext uri="{BB962C8B-B14F-4D97-AF65-F5344CB8AC3E}">
        <p14:creationId xmlns:p14="http://schemas.microsoft.com/office/powerpoint/2010/main" val="2308537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https://www.youtube.com/watch?</a:t>
            </a:r>
            <a:r>
              <a:rPr lang="it-IT"/>
              <a:t>v=5Ty8Y3PlWpM</a:t>
            </a:r>
          </a:p>
        </p:txBody>
      </p:sp>
      <p:sp>
        <p:nvSpPr>
          <p:cNvPr id="4" name="Segnaposto numero diapositiva 3"/>
          <p:cNvSpPr>
            <a:spLocks noGrp="1"/>
          </p:cNvSpPr>
          <p:nvPr>
            <p:ph type="sldNum" sz="quarter" idx="5"/>
          </p:nvPr>
        </p:nvSpPr>
        <p:spPr/>
        <p:txBody>
          <a:bodyPr/>
          <a:lstStyle/>
          <a:p>
            <a:fld id="{4BE5DE82-CF29-044D-9158-06A811149881}" type="slidenum">
              <a:rPr lang="en-US" smtClean="0"/>
              <a:t>38</a:t>
            </a:fld>
            <a:endParaRPr lang="en-US"/>
          </a:p>
        </p:txBody>
      </p:sp>
    </p:spTree>
    <p:extLst>
      <p:ext uri="{BB962C8B-B14F-4D97-AF65-F5344CB8AC3E}">
        <p14:creationId xmlns:p14="http://schemas.microsoft.com/office/powerpoint/2010/main" val="1071176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err="1"/>
              <a:t>https://www.trainingaid.org/ideas-and-insights/destination-storytelling</a:t>
            </a:r>
            <a:endParaRPr lang="it-IT"/>
          </a:p>
        </p:txBody>
      </p:sp>
      <p:sp>
        <p:nvSpPr>
          <p:cNvPr id="4" name="Segnaposto numero diapositiva 3"/>
          <p:cNvSpPr>
            <a:spLocks noGrp="1"/>
          </p:cNvSpPr>
          <p:nvPr>
            <p:ph type="sldNum" sz="quarter" idx="5"/>
          </p:nvPr>
        </p:nvSpPr>
        <p:spPr/>
        <p:txBody>
          <a:bodyPr/>
          <a:lstStyle/>
          <a:p>
            <a:fld id="{4BE5DE82-CF29-044D-9158-06A811149881}" type="slidenum">
              <a:rPr lang="en-US" smtClean="0"/>
              <a:t>39</a:t>
            </a:fld>
            <a:endParaRPr lang="en-US"/>
          </a:p>
        </p:txBody>
      </p:sp>
    </p:spTree>
    <p:extLst>
      <p:ext uri="{BB962C8B-B14F-4D97-AF65-F5344CB8AC3E}">
        <p14:creationId xmlns:p14="http://schemas.microsoft.com/office/powerpoint/2010/main" val="294157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3" name="Freeform 2">
            <a:extLst>
              <a:ext uri="{FF2B5EF4-FFF2-40B4-BE49-F238E27FC236}">
                <a16:creationId xmlns:a16="http://schemas.microsoft.com/office/drawing/2014/main" id="{54A4CB5F-FF64-4FB1-DD4A-BA330F1F6D73}"/>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 name="Straight Connector 5">
            <a:extLst>
              <a:ext uri="{FF2B5EF4-FFF2-40B4-BE49-F238E27FC236}">
                <a16:creationId xmlns:a16="http://schemas.microsoft.com/office/drawing/2014/main" id="{C242E94A-FE8C-34AE-9F28-C39FF6ADF13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AB11A8D-1834-5025-EF00-24FB96F3B95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7C0C0A7A-BF50-8FED-82FF-4DAD1D20061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628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5142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7710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7771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pic>
        <p:nvPicPr>
          <p:cNvPr id="3" name="Picture 2" descr="Co-funded by the European Union logo in png for web usage">
            <a:extLst>
              <a:ext uri="{FF2B5EF4-FFF2-40B4-BE49-F238E27FC236}">
                <a16:creationId xmlns:a16="http://schemas.microsoft.com/office/drawing/2014/main" id="{A19C7E60-149E-0B69-C445-E17139C3188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4" name="Rectangle 3">
            <a:extLst>
              <a:ext uri="{FF2B5EF4-FFF2-40B4-BE49-F238E27FC236}">
                <a16:creationId xmlns:a16="http://schemas.microsoft.com/office/drawing/2014/main" id="{871ED322-B207-E83D-93AB-21132F1A98D9}"/>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5" name="Group 4">
            <a:extLst>
              <a:ext uri="{FF2B5EF4-FFF2-40B4-BE49-F238E27FC236}">
                <a16:creationId xmlns:a16="http://schemas.microsoft.com/office/drawing/2014/main" id="{A1CF60C2-CDE9-EE3D-DF44-9DE284EFB6EF}"/>
              </a:ext>
            </a:extLst>
          </p:cNvPr>
          <p:cNvGrpSpPr/>
          <p:nvPr userDrawn="1"/>
        </p:nvGrpSpPr>
        <p:grpSpPr>
          <a:xfrm>
            <a:off x="441852" y="5691396"/>
            <a:ext cx="1307461" cy="742180"/>
            <a:chOff x="340586" y="8789227"/>
            <a:chExt cx="1307461" cy="742180"/>
          </a:xfrm>
        </p:grpSpPr>
        <p:sp>
          <p:nvSpPr>
            <p:cNvPr id="6" name="Rectangle 5">
              <a:extLst>
                <a:ext uri="{FF2B5EF4-FFF2-40B4-BE49-F238E27FC236}">
                  <a16:creationId xmlns:a16="http://schemas.microsoft.com/office/drawing/2014/main" id="{1690637B-EBA7-752C-799D-C58DCD07E87B}"/>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40F6CD15-6455-F2CF-9B41-1CA212AD90B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B4F856C-869A-D7E6-CB03-E1A21758164A}"/>
              </a:ext>
            </a:extLst>
          </p:cNvPr>
          <p:cNvSpPr/>
          <p:nvPr userDrawn="1"/>
        </p:nvSpPr>
        <p:spPr>
          <a:xfrm>
            <a:off x="0" y="0"/>
            <a:ext cx="12192000" cy="6858000"/>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extLst>
              <a:ext uri="{FF2B5EF4-FFF2-40B4-BE49-F238E27FC236}">
                <a16:creationId xmlns:a16="http://schemas.microsoft.com/office/drawing/2014/main" id="{CF42E699-2CE6-0FFC-0EEB-5792810EF55C}"/>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8" name="Text Placeholder 17">
            <a:extLst>
              <a:ext uri="{FF2B5EF4-FFF2-40B4-BE49-F238E27FC236}">
                <a16:creationId xmlns:a16="http://schemas.microsoft.com/office/drawing/2014/main" id="{14E3B14C-993D-80A3-62D0-1BC6465497EC}"/>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20" name="Text Placeholder 23">
            <a:extLst>
              <a:ext uri="{FF2B5EF4-FFF2-40B4-BE49-F238E27FC236}">
                <a16:creationId xmlns:a16="http://schemas.microsoft.com/office/drawing/2014/main" id="{01E9596F-9924-B5A1-EFF8-B363944372D5}"/>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22" name="Picture 21">
            <a:extLst>
              <a:ext uri="{FF2B5EF4-FFF2-40B4-BE49-F238E27FC236}">
                <a16:creationId xmlns:a16="http://schemas.microsoft.com/office/drawing/2014/main" id="{A5A1F50A-A304-D9DA-AE0D-414144A11985}"/>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23" name="Straight Connector 22">
            <a:extLst>
              <a:ext uri="{FF2B5EF4-FFF2-40B4-BE49-F238E27FC236}">
                <a16:creationId xmlns:a16="http://schemas.microsoft.com/office/drawing/2014/main" id="{DE6CF9B2-68E9-4B4A-C39C-F3870FF9F043}"/>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7CE8EA3C-5571-44FF-3DB6-5CE6F7DF7CE8}"/>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25" name="Slide Number Placeholder 5">
            <a:extLst>
              <a:ext uri="{FF2B5EF4-FFF2-40B4-BE49-F238E27FC236}">
                <a16:creationId xmlns:a16="http://schemas.microsoft.com/office/drawing/2014/main" id="{4A7B9F66-A2A7-1BBA-AD74-7B7ABA6816E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344849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265324D8-EF4D-11AE-ED72-DC3A9F2648C1}"/>
              </a:ext>
            </a:extLst>
          </p:cNvPr>
          <p:cNvSpPr/>
          <p:nvPr userDrawn="1"/>
        </p:nvSpPr>
        <p:spPr>
          <a:xfrm rot="5400000" flipH="1">
            <a:off x="3384097" y="-2167686"/>
            <a:ext cx="5423806" cy="11507292"/>
          </a:xfrm>
          <a:custGeom>
            <a:avLst/>
            <a:gdLst>
              <a:gd name="connsiteX0" fmla="*/ 5423806 w 5423806"/>
              <a:gd name="connsiteY0" fmla="*/ 11507292 h 11507292"/>
              <a:gd name="connsiteX1" fmla="*/ 5423806 w 5423806"/>
              <a:gd name="connsiteY1" fmla="*/ 10556160 h 11507292"/>
              <a:gd name="connsiteX2" fmla="*/ 5423806 w 5423806"/>
              <a:gd name="connsiteY2" fmla="*/ 5313864 h 11507292"/>
              <a:gd name="connsiteX3" fmla="*/ 5423806 w 5423806"/>
              <a:gd name="connsiteY3" fmla="*/ 5313859 h 11507292"/>
              <a:gd name="connsiteX4" fmla="*/ 5423806 w 5423806"/>
              <a:gd name="connsiteY4" fmla="*/ 4362732 h 11507292"/>
              <a:gd name="connsiteX5" fmla="*/ 5423806 w 5423806"/>
              <a:gd name="connsiteY5" fmla="*/ 4362727 h 11507292"/>
              <a:gd name="connsiteX6" fmla="*/ 5423806 w 5423806"/>
              <a:gd name="connsiteY6" fmla="*/ 1628194 h 11507292"/>
              <a:gd name="connsiteX7" fmla="*/ 5423806 w 5423806"/>
              <a:gd name="connsiteY7" fmla="*/ 677062 h 11507292"/>
              <a:gd name="connsiteX8" fmla="*/ 4831093 w 5423806"/>
              <a:gd name="connsiteY8" fmla="*/ 0 h 11507292"/>
              <a:gd name="connsiteX9" fmla="*/ 2 w 5423806"/>
              <a:gd name="connsiteY9" fmla="*/ 0 h 11507292"/>
              <a:gd name="connsiteX10" fmla="*/ 2 w 5423806"/>
              <a:gd name="connsiteY10" fmla="*/ 951133 h 11507292"/>
              <a:gd name="connsiteX11" fmla="*/ 2 w 5423806"/>
              <a:gd name="connsiteY11" fmla="*/ 3685673 h 11507292"/>
              <a:gd name="connsiteX12" fmla="*/ 0 w 5423806"/>
              <a:gd name="connsiteY12" fmla="*/ 3685673 h 11507292"/>
              <a:gd name="connsiteX13" fmla="*/ 0 w 5423806"/>
              <a:gd name="connsiteY13" fmla="*/ 4636805 h 11507292"/>
              <a:gd name="connsiteX14" fmla="*/ 0 w 5423806"/>
              <a:gd name="connsiteY14" fmla="*/ 4636805 h 11507292"/>
              <a:gd name="connsiteX15" fmla="*/ 1 w 5423806"/>
              <a:gd name="connsiteY15" fmla="*/ 10086578 h 11507292"/>
              <a:gd name="connsiteX16" fmla="*/ 1243726 w 5423806"/>
              <a:gd name="connsiteY16" fmla="*/ 11507292 h 1150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3806" h="11507292">
                <a:moveTo>
                  <a:pt x="5423806" y="11507292"/>
                </a:moveTo>
                <a:lnTo>
                  <a:pt x="5423806" y="10556160"/>
                </a:lnTo>
                <a:lnTo>
                  <a:pt x="5423806" y="5313864"/>
                </a:lnTo>
                <a:lnTo>
                  <a:pt x="5423806" y="5313859"/>
                </a:lnTo>
                <a:lnTo>
                  <a:pt x="5423806" y="4362732"/>
                </a:lnTo>
                <a:lnTo>
                  <a:pt x="5423806" y="4362727"/>
                </a:lnTo>
                <a:lnTo>
                  <a:pt x="5423806" y="1628194"/>
                </a:lnTo>
                <a:lnTo>
                  <a:pt x="5423806" y="677062"/>
                </a:lnTo>
                <a:cubicBezTo>
                  <a:pt x="5423806" y="301904"/>
                  <a:pt x="5157571" y="0"/>
                  <a:pt x="4831093" y="0"/>
                </a:cubicBezTo>
                <a:lnTo>
                  <a:pt x="2" y="0"/>
                </a:lnTo>
                <a:lnTo>
                  <a:pt x="2" y="951133"/>
                </a:lnTo>
                <a:lnTo>
                  <a:pt x="2" y="3685673"/>
                </a:lnTo>
                <a:lnTo>
                  <a:pt x="0" y="3685673"/>
                </a:lnTo>
                <a:lnTo>
                  <a:pt x="0" y="4636805"/>
                </a:lnTo>
                <a:lnTo>
                  <a:pt x="0" y="4636805"/>
                </a:lnTo>
                <a:lnTo>
                  <a:pt x="1" y="10086578"/>
                </a:lnTo>
                <a:cubicBezTo>
                  <a:pt x="1" y="10870190"/>
                  <a:pt x="557734" y="11507292"/>
                  <a:pt x="1243726" y="11507292"/>
                </a:cubicBezTo>
                <a:close/>
              </a:path>
            </a:pathLst>
          </a:custGeom>
          <a:solidFill>
            <a:srgbClr val="82CCCA"/>
          </a:solidFill>
          <a:ln w="24491" cap="flat">
            <a:noFill/>
            <a:prstDash val="solid"/>
            <a:miter/>
          </a:ln>
        </p:spPr>
        <p:txBody>
          <a:bodyPr wrap="square" rtlCol="0" anchor="ctr">
            <a:noAutofit/>
          </a:bodyPr>
          <a:lstStyle/>
          <a:p>
            <a:endParaRPr lang="en-US"/>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2" name="Picture 1">
            <a:extLst>
              <a:ext uri="{FF2B5EF4-FFF2-40B4-BE49-F238E27FC236}">
                <a16:creationId xmlns:a16="http://schemas.microsoft.com/office/drawing/2014/main" id="{3FCC0FAA-70E0-F716-3650-FD4B387EBC99}"/>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4" name="Straight Connector 3">
            <a:extLst>
              <a:ext uri="{FF2B5EF4-FFF2-40B4-BE49-F238E27FC236}">
                <a16:creationId xmlns:a16="http://schemas.microsoft.com/office/drawing/2014/main" id="{0B8D45CC-F599-6168-9A19-CF5BE462F462}"/>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18FBE08-4193-158C-6589-B41D3800A70B}"/>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6" name="Slide Number Placeholder 5">
            <a:extLst>
              <a:ext uri="{FF2B5EF4-FFF2-40B4-BE49-F238E27FC236}">
                <a16:creationId xmlns:a16="http://schemas.microsoft.com/office/drawing/2014/main" id="{0546287E-89A7-7D96-75AD-80724D5E8916}"/>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D48657-4D28-F729-EDFD-67571BBDB395}"/>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a:extLst>
              <a:ext uri="{FF2B5EF4-FFF2-40B4-BE49-F238E27FC236}">
                <a16:creationId xmlns:a16="http://schemas.microsoft.com/office/drawing/2014/main" id="{99A58B89-7B93-9C45-6D72-B8A26550D07F}"/>
              </a:ext>
            </a:extLst>
          </p:cNvPr>
          <p:cNvSpPr/>
          <p:nvPr userDrawn="1"/>
        </p:nvSpPr>
        <p:spPr>
          <a:xfrm rot="5400000" flipH="1">
            <a:off x="3043999" y="-2388124"/>
            <a:ext cx="5872246" cy="11319166"/>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5" name="Text Placeholder 17">
            <a:extLst>
              <a:ext uri="{FF2B5EF4-FFF2-40B4-BE49-F238E27FC236}">
                <a16:creationId xmlns:a16="http://schemas.microsoft.com/office/drawing/2014/main" id="{27838D0D-4FA0-5344-91EC-7C1790F63837}"/>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6584FEA-39F1-3191-8B40-3573C0EA41D9}"/>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414141"/>
                </a:solidFill>
                <a:latin typeface="+mn-lt"/>
              </a:defRPr>
            </a:lvl1pPr>
          </a:lstStyle>
          <a:p>
            <a:pPr lvl="0"/>
            <a:r>
              <a:rPr lang="en-US"/>
              <a:t>Heading</a:t>
            </a:r>
          </a:p>
        </p:txBody>
      </p:sp>
      <p:pic>
        <p:nvPicPr>
          <p:cNvPr id="7" name="Picture 6">
            <a:extLst>
              <a:ext uri="{FF2B5EF4-FFF2-40B4-BE49-F238E27FC236}">
                <a16:creationId xmlns:a16="http://schemas.microsoft.com/office/drawing/2014/main" id="{DAECA188-79AD-4F6D-34F6-1FBAAA777A59}"/>
              </a:ext>
            </a:extLst>
          </p:cNvPr>
          <p:cNvPicPr>
            <a:picLocks noChangeAspect="1"/>
          </p:cNvPicPr>
          <p:nvPr userDrawn="1"/>
        </p:nvPicPr>
        <p:blipFill>
          <a:blip r:embed="rId2">
            <a:biLevel thresh="25000"/>
            <a:alphaModFix amt="45000"/>
            <a:extLst>
              <a:ext uri="{28A0092B-C50C-407E-A947-70E740481C1C}">
                <a14:useLocalDpi xmlns:a14="http://schemas.microsoft.com/office/drawing/2010/main" val="0"/>
              </a:ext>
            </a:extLst>
          </a:blip>
          <a:srcRect l="59438" t="-10658" r="-1236" b="60560"/>
          <a:stretch/>
        </p:blipFill>
        <p:spPr>
          <a:xfrm>
            <a:off x="0" y="4198867"/>
            <a:ext cx="3580276" cy="2659133"/>
          </a:xfrm>
          <a:prstGeom prst="rect">
            <a:avLst/>
          </a:prstGeom>
        </p:spPr>
      </p:pic>
      <p:cxnSp>
        <p:nvCxnSpPr>
          <p:cNvPr id="8" name="Straight Connector 7">
            <a:extLst>
              <a:ext uri="{FF2B5EF4-FFF2-40B4-BE49-F238E27FC236}">
                <a16:creationId xmlns:a16="http://schemas.microsoft.com/office/drawing/2014/main" id="{63CF5D10-5487-2A72-765F-C81E5994AF8A}"/>
              </a:ext>
            </a:extLst>
          </p:cNvPr>
          <p:cNvCxnSpPr>
            <a:cxnSpLocks/>
          </p:cNvCxnSpPr>
          <p:nvPr userDrawn="1"/>
        </p:nvCxnSpPr>
        <p:spPr>
          <a:xfrm>
            <a:off x="11782908" y="6439837"/>
            <a:ext cx="265889"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8BA10C8E-5183-8706-A28D-1D2BBEC8E321}"/>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chemeClr val="bg1"/>
                </a:solidFill>
                <a:latin typeface="Calibri" panose="020F0502020204030204" pitchFamily="34" charset="0"/>
                <a:cs typeface="Calibri" panose="020F0502020204030204" pitchFamily="34" charset="0"/>
              </a:rPr>
              <a:t>EPIC STAYS | </a:t>
            </a:r>
            <a:r>
              <a:rPr lang="en-US" sz="600" b="0" i="0" u="none" kern="1200" spc="0">
                <a:solidFill>
                  <a:schemeClr val="bg1"/>
                </a:solidFill>
                <a:latin typeface="Calibri" panose="020F0502020204030204" pitchFamily="34" charset="0"/>
                <a:ea typeface="+mn-ea"/>
                <a:cs typeface="Calibri" panose="020F0502020204030204" pitchFamily="34" charset="0"/>
              </a:rPr>
              <a:t>DESIGNING INNOVATIVE TOURISM STAYS</a:t>
            </a:r>
          </a:p>
        </p:txBody>
      </p:sp>
      <p:sp>
        <p:nvSpPr>
          <p:cNvPr id="11" name="Slide Number Placeholder 5">
            <a:extLst>
              <a:ext uri="{FF2B5EF4-FFF2-40B4-BE49-F238E27FC236}">
                <a16:creationId xmlns:a16="http://schemas.microsoft.com/office/drawing/2014/main" id="{4E9E26F3-EBFA-258D-22BE-0297BE51C8AD}"/>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chemeClr val="bg1"/>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61861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2793341" y="278576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148216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0051646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209E0E19-F42A-1D8A-4749-EB6724A6F1A8}"/>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US" sz="600" b="0" i="0" u="none" kern="1200" spc="0" dirty="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8" name="Freeform 7">
            <a:extLst>
              <a:ext uri="{FF2B5EF4-FFF2-40B4-BE49-F238E27FC236}">
                <a16:creationId xmlns:a16="http://schemas.microsoft.com/office/drawing/2014/main" id="{579634FC-A33F-4467-6C3F-5DBB877EA021}"/>
              </a:ext>
            </a:extLst>
          </p:cNvPr>
          <p:cNvSpPr/>
          <p:nvPr userDrawn="1"/>
        </p:nvSpPr>
        <p:spPr>
          <a:xfrm rot="16200000">
            <a:off x="3101943" y="-2064889"/>
            <a:ext cx="5365386" cy="11569273"/>
          </a:xfrm>
          <a:custGeom>
            <a:avLst/>
            <a:gdLst>
              <a:gd name="connsiteX0" fmla="*/ 5365386 w 5365386"/>
              <a:gd name="connsiteY0" fmla="*/ 2053227 h 11569273"/>
              <a:gd name="connsiteX1" fmla="*/ 5365386 w 5365386"/>
              <a:gd name="connsiteY1" fmla="*/ 3460644 h 11569273"/>
              <a:gd name="connsiteX2" fmla="*/ 5365386 w 5365386"/>
              <a:gd name="connsiteY2" fmla="*/ 3671678 h 11569273"/>
              <a:gd name="connsiteX3" fmla="*/ 5365386 w 5365386"/>
              <a:gd name="connsiteY3" fmla="*/ 5079095 h 11569273"/>
              <a:gd name="connsiteX4" fmla="*/ 5365386 w 5365386"/>
              <a:gd name="connsiteY4" fmla="*/ 5368691 h 11569273"/>
              <a:gd name="connsiteX5" fmla="*/ 5365386 w 5365386"/>
              <a:gd name="connsiteY5" fmla="*/ 5538094 h 11569273"/>
              <a:gd name="connsiteX6" fmla="*/ 5365386 w 5365386"/>
              <a:gd name="connsiteY6" fmla="*/ 6776107 h 11569273"/>
              <a:gd name="connsiteX7" fmla="*/ 5365386 w 5365386"/>
              <a:gd name="connsiteY7" fmla="*/ 6945510 h 11569273"/>
              <a:gd name="connsiteX8" fmla="*/ 5365386 w 5365386"/>
              <a:gd name="connsiteY8" fmla="*/ 6987142 h 11569273"/>
              <a:gd name="connsiteX9" fmla="*/ 5365386 w 5365386"/>
              <a:gd name="connsiteY9" fmla="*/ 7156545 h 11569273"/>
              <a:gd name="connsiteX10" fmla="*/ 5365386 w 5365386"/>
              <a:gd name="connsiteY10" fmla="*/ 8394558 h 11569273"/>
              <a:gd name="connsiteX11" fmla="*/ 5359787 w 5365386"/>
              <a:gd name="connsiteY11" fmla="*/ 8394558 h 11569273"/>
              <a:gd name="connsiteX12" fmla="*/ 5365386 w 5365386"/>
              <a:gd name="connsiteY12" fmla="*/ 8563961 h 11569273"/>
              <a:gd name="connsiteX13" fmla="*/ 2682693 w 5365386"/>
              <a:gd name="connsiteY13" fmla="*/ 11569273 h 11569273"/>
              <a:gd name="connsiteX14" fmla="*/ 1 w 5365386"/>
              <a:gd name="connsiteY14" fmla="*/ 8563961 h 11569273"/>
              <a:gd name="connsiteX15" fmla="*/ 5600 w 5365386"/>
              <a:gd name="connsiteY15" fmla="*/ 8394558 h 11569273"/>
              <a:gd name="connsiteX16" fmla="*/ 1 w 5365386"/>
              <a:gd name="connsiteY16" fmla="*/ 8394558 h 11569273"/>
              <a:gd name="connsiteX17" fmla="*/ 1 w 5365386"/>
              <a:gd name="connsiteY17" fmla="*/ 7156544 h 11569273"/>
              <a:gd name="connsiteX18" fmla="*/ 1 w 5365386"/>
              <a:gd name="connsiteY18" fmla="*/ 6987141 h 11569273"/>
              <a:gd name="connsiteX19" fmla="*/ 1 w 5365386"/>
              <a:gd name="connsiteY19" fmla="*/ 6945510 h 11569273"/>
              <a:gd name="connsiteX20" fmla="*/ 1 w 5365386"/>
              <a:gd name="connsiteY20" fmla="*/ 6776107 h 11569273"/>
              <a:gd name="connsiteX21" fmla="*/ 1 w 5365386"/>
              <a:gd name="connsiteY21" fmla="*/ 6510758 h 11569273"/>
              <a:gd name="connsiteX22" fmla="*/ 0 w 5365386"/>
              <a:gd name="connsiteY22" fmla="*/ 6510734 h 11569273"/>
              <a:gd name="connsiteX23" fmla="*/ 1 w 5365386"/>
              <a:gd name="connsiteY23" fmla="*/ 6510604 h 11569273"/>
              <a:gd name="connsiteX24" fmla="*/ 1 w 5365386"/>
              <a:gd name="connsiteY24" fmla="*/ 6341331 h 11569273"/>
              <a:gd name="connsiteX25" fmla="*/ 0 w 5365386"/>
              <a:gd name="connsiteY25" fmla="*/ 6341331 h 11569273"/>
              <a:gd name="connsiteX26" fmla="*/ 0 w 5365386"/>
              <a:gd name="connsiteY26" fmla="*/ 5103317 h 11569273"/>
              <a:gd name="connsiteX27" fmla="*/ 0 w 5365386"/>
              <a:gd name="connsiteY27" fmla="*/ 4933916 h 11569273"/>
              <a:gd name="connsiteX28" fmla="*/ 0 w 5365386"/>
              <a:gd name="connsiteY28" fmla="*/ 4892283 h 11569273"/>
              <a:gd name="connsiteX29" fmla="*/ 0 w 5365386"/>
              <a:gd name="connsiteY29" fmla="*/ 4722880 h 11569273"/>
              <a:gd name="connsiteX30" fmla="*/ 0 w 5365386"/>
              <a:gd name="connsiteY30" fmla="*/ 3484866 h 11569273"/>
              <a:gd name="connsiteX31" fmla="*/ 0 w 5365386"/>
              <a:gd name="connsiteY31" fmla="*/ 3315464 h 11569273"/>
              <a:gd name="connsiteX32" fmla="*/ 0 w 5365386"/>
              <a:gd name="connsiteY32" fmla="*/ 3025867 h 11569273"/>
              <a:gd name="connsiteX33" fmla="*/ 0 w 5365386"/>
              <a:gd name="connsiteY33" fmla="*/ 1618451 h 11569273"/>
              <a:gd name="connsiteX34" fmla="*/ 0 w 5365386"/>
              <a:gd name="connsiteY34" fmla="*/ 1407416 h 11569273"/>
              <a:gd name="connsiteX35" fmla="*/ 0 w 5365386"/>
              <a:gd name="connsiteY35" fmla="*/ 0 h 11569273"/>
              <a:gd name="connsiteX36" fmla="*/ 5365385 w 5365386"/>
              <a:gd name="connsiteY36" fmla="*/ 0 h 11569273"/>
              <a:gd name="connsiteX37" fmla="*/ 5365385 w 5365386"/>
              <a:gd name="connsiteY37" fmla="*/ 1407416 h 11569273"/>
              <a:gd name="connsiteX38" fmla="*/ 5365385 w 5365386"/>
              <a:gd name="connsiteY38" fmla="*/ 1618451 h 11569273"/>
              <a:gd name="connsiteX39" fmla="*/ 5365385 w 5365386"/>
              <a:gd name="connsiteY39" fmla="*/ 2053227 h 11569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65386" h="11569273">
                <a:moveTo>
                  <a:pt x="5365386" y="2053227"/>
                </a:moveTo>
                <a:lnTo>
                  <a:pt x="5365386" y="3460644"/>
                </a:lnTo>
                <a:lnTo>
                  <a:pt x="5365386" y="3671678"/>
                </a:lnTo>
                <a:lnTo>
                  <a:pt x="5365386" y="5079095"/>
                </a:lnTo>
                <a:lnTo>
                  <a:pt x="5365386" y="5368691"/>
                </a:lnTo>
                <a:lnTo>
                  <a:pt x="5365386" y="5538094"/>
                </a:lnTo>
                <a:lnTo>
                  <a:pt x="5365386" y="6776107"/>
                </a:lnTo>
                <a:lnTo>
                  <a:pt x="5365386" y="6945510"/>
                </a:lnTo>
                <a:lnTo>
                  <a:pt x="5365386" y="6987142"/>
                </a:lnTo>
                <a:lnTo>
                  <a:pt x="5365386" y="7156545"/>
                </a:lnTo>
                <a:lnTo>
                  <a:pt x="5365386" y="8394558"/>
                </a:lnTo>
                <a:lnTo>
                  <a:pt x="5359787" y="8394558"/>
                </a:lnTo>
                <a:cubicBezTo>
                  <a:pt x="5365386" y="8451026"/>
                  <a:pt x="5365386" y="8507496"/>
                  <a:pt x="5365386" y="8563961"/>
                </a:cubicBezTo>
                <a:cubicBezTo>
                  <a:pt x="5365386" y="10226610"/>
                  <a:pt x="4166857" y="11569273"/>
                  <a:pt x="2682693" y="11569273"/>
                </a:cubicBezTo>
                <a:cubicBezTo>
                  <a:pt x="1198533" y="11569273"/>
                  <a:pt x="1" y="10220331"/>
                  <a:pt x="1" y="8563961"/>
                </a:cubicBezTo>
                <a:cubicBezTo>
                  <a:pt x="1" y="8507496"/>
                  <a:pt x="1" y="8444750"/>
                  <a:pt x="5600" y="8394558"/>
                </a:cubicBezTo>
                <a:lnTo>
                  <a:pt x="1" y="8394558"/>
                </a:lnTo>
                <a:lnTo>
                  <a:pt x="1" y="7156544"/>
                </a:lnTo>
                <a:lnTo>
                  <a:pt x="1" y="6987141"/>
                </a:lnTo>
                <a:lnTo>
                  <a:pt x="1" y="6945510"/>
                </a:lnTo>
                <a:lnTo>
                  <a:pt x="1" y="6776107"/>
                </a:lnTo>
                <a:lnTo>
                  <a:pt x="1" y="6510758"/>
                </a:lnTo>
                <a:lnTo>
                  <a:pt x="0" y="6510734"/>
                </a:lnTo>
                <a:lnTo>
                  <a:pt x="1" y="6510604"/>
                </a:lnTo>
                <a:lnTo>
                  <a:pt x="1" y="6341331"/>
                </a:lnTo>
                <a:lnTo>
                  <a:pt x="0" y="6341331"/>
                </a:lnTo>
                <a:lnTo>
                  <a:pt x="0" y="5103317"/>
                </a:lnTo>
                <a:lnTo>
                  <a:pt x="0" y="4933916"/>
                </a:lnTo>
                <a:lnTo>
                  <a:pt x="0" y="4892283"/>
                </a:lnTo>
                <a:lnTo>
                  <a:pt x="0" y="4722880"/>
                </a:lnTo>
                <a:lnTo>
                  <a:pt x="0" y="3484866"/>
                </a:lnTo>
                <a:lnTo>
                  <a:pt x="0" y="3315464"/>
                </a:lnTo>
                <a:lnTo>
                  <a:pt x="0" y="3025867"/>
                </a:lnTo>
                <a:lnTo>
                  <a:pt x="0" y="1618451"/>
                </a:lnTo>
                <a:lnTo>
                  <a:pt x="0" y="1407416"/>
                </a:lnTo>
                <a:lnTo>
                  <a:pt x="0" y="0"/>
                </a:lnTo>
                <a:lnTo>
                  <a:pt x="5365385" y="0"/>
                </a:lnTo>
                <a:lnTo>
                  <a:pt x="5365385" y="1407416"/>
                </a:lnTo>
                <a:lnTo>
                  <a:pt x="5365385" y="1618451"/>
                </a:lnTo>
                <a:lnTo>
                  <a:pt x="5365385" y="2053227"/>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6915523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898058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14939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35725308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3528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3589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651688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691396"/>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3">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6985834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8465498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24" name="object 3">
            <a:extLst>
              <a:ext uri="{FF2B5EF4-FFF2-40B4-BE49-F238E27FC236}">
                <a16:creationId xmlns:a16="http://schemas.microsoft.com/office/drawing/2014/main" id="{42FFEAF7-0090-C919-17D3-A5B02A1532E0}"/>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5" name="Freeform 24">
            <a:extLst>
              <a:ext uri="{FF2B5EF4-FFF2-40B4-BE49-F238E27FC236}">
                <a16:creationId xmlns:a16="http://schemas.microsoft.com/office/drawing/2014/main" id="{E097E936-18C9-2445-2BF7-1AE2AB7DE2A1}"/>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3" name="Picture Placeholder 26">
            <a:extLst>
              <a:ext uri="{FF2B5EF4-FFF2-40B4-BE49-F238E27FC236}">
                <a16:creationId xmlns:a16="http://schemas.microsoft.com/office/drawing/2014/main" id="{B1EF4D26-7DE4-7A62-05C1-35F29ECBADBD}"/>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23">
            <a:extLst>
              <a:ext uri="{FF2B5EF4-FFF2-40B4-BE49-F238E27FC236}">
                <a16:creationId xmlns:a16="http://schemas.microsoft.com/office/drawing/2014/main" id="{378C5EAF-6D42-B11A-6819-870AEE7047D7}"/>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26" name="Straight Connector 25">
            <a:extLst>
              <a:ext uri="{FF2B5EF4-FFF2-40B4-BE49-F238E27FC236}">
                <a16:creationId xmlns:a16="http://schemas.microsoft.com/office/drawing/2014/main" id="{A4C77444-4458-C079-5CCE-FEF2780DD111}"/>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60">
            <a:extLst>
              <a:ext uri="{FF2B5EF4-FFF2-40B4-BE49-F238E27FC236}">
                <a16:creationId xmlns:a16="http://schemas.microsoft.com/office/drawing/2014/main" id="{D63CC6B8-62B3-49EE-F435-4A609E533F7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63" name="object 3">
            <a:extLst>
              <a:ext uri="{FF2B5EF4-FFF2-40B4-BE49-F238E27FC236}">
                <a16:creationId xmlns:a16="http://schemas.microsoft.com/office/drawing/2014/main" id="{45F68161-5B9B-F0B1-B7C9-615908339966}"/>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64" name="Freeform 63">
            <a:extLst>
              <a:ext uri="{FF2B5EF4-FFF2-40B4-BE49-F238E27FC236}">
                <a16:creationId xmlns:a16="http://schemas.microsoft.com/office/drawing/2014/main" id="{58368ED7-288A-CF94-D188-EACBBB1A5731}"/>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65" name="Text Placeholder 32">
            <a:extLst>
              <a:ext uri="{FF2B5EF4-FFF2-40B4-BE49-F238E27FC236}">
                <a16:creationId xmlns:a16="http://schemas.microsoft.com/office/drawing/2014/main" id="{77439EA0-970C-9A97-CAE0-74479F98D132}"/>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6" name="Text Placeholder 32">
            <a:extLst>
              <a:ext uri="{FF2B5EF4-FFF2-40B4-BE49-F238E27FC236}">
                <a16:creationId xmlns:a16="http://schemas.microsoft.com/office/drawing/2014/main" id="{9CDB6041-A7A2-1C96-C461-E36E78CF3B8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67" name="Text Placeholder 32">
            <a:extLst>
              <a:ext uri="{FF2B5EF4-FFF2-40B4-BE49-F238E27FC236}">
                <a16:creationId xmlns:a16="http://schemas.microsoft.com/office/drawing/2014/main" id="{A33BF358-2244-660F-5CC5-B44529772BBD}"/>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8" name="Straight Connector 67">
            <a:extLst>
              <a:ext uri="{FF2B5EF4-FFF2-40B4-BE49-F238E27FC236}">
                <a16:creationId xmlns:a16="http://schemas.microsoft.com/office/drawing/2014/main" id="{2586F5B7-CE68-7866-8EB4-4091D8BB62B3}"/>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object 3">
            <a:extLst>
              <a:ext uri="{FF2B5EF4-FFF2-40B4-BE49-F238E27FC236}">
                <a16:creationId xmlns:a16="http://schemas.microsoft.com/office/drawing/2014/main" id="{86B1BF0A-805D-12A2-ECD5-F3D6DDACD09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105" name="Freeform 104">
            <a:extLst>
              <a:ext uri="{FF2B5EF4-FFF2-40B4-BE49-F238E27FC236}">
                <a16:creationId xmlns:a16="http://schemas.microsoft.com/office/drawing/2014/main" id="{C1A086A1-E1A9-7F19-EC2F-6FF352D799F5}"/>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6" name="Picture Placeholder 26">
            <a:extLst>
              <a:ext uri="{FF2B5EF4-FFF2-40B4-BE49-F238E27FC236}">
                <a16:creationId xmlns:a16="http://schemas.microsoft.com/office/drawing/2014/main" id="{B05D4384-01B2-CDA8-4B09-4FAA59800159}"/>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07" name="Text Placeholder 32">
            <a:extLst>
              <a:ext uri="{FF2B5EF4-FFF2-40B4-BE49-F238E27FC236}">
                <a16:creationId xmlns:a16="http://schemas.microsoft.com/office/drawing/2014/main" id="{32406751-FCAE-47B6-563B-067A871AFC6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8" name="Text Placeholder 32">
            <a:extLst>
              <a:ext uri="{FF2B5EF4-FFF2-40B4-BE49-F238E27FC236}">
                <a16:creationId xmlns:a16="http://schemas.microsoft.com/office/drawing/2014/main" id="{D3DAFCD9-316A-C002-C2F6-09AACB1998E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09" name="Text Placeholder 32">
            <a:extLst>
              <a:ext uri="{FF2B5EF4-FFF2-40B4-BE49-F238E27FC236}">
                <a16:creationId xmlns:a16="http://schemas.microsoft.com/office/drawing/2014/main" id="{10D303A5-9902-F286-938F-48C139C0A50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10" name="Text Placeholder 23">
            <a:extLst>
              <a:ext uri="{FF2B5EF4-FFF2-40B4-BE49-F238E27FC236}">
                <a16:creationId xmlns:a16="http://schemas.microsoft.com/office/drawing/2014/main" id="{21D2544C-C4E2-1A8D-7F41-A22F22ECB554}"/>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11" name="Straight Connector 110">
            <a:extLst>
              <a:ext uri="{FF2B5EF4-FFF2-40B4-BE49-F238E27FC236}">
                <a16:creationId xmlns:a16="http://schemas.microsoft.com/office/drawing/2014/main" id="{5DF8A596-3D79-D279-629D-B283546600AF}"/>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2" name="Freeform 111">
            <a:extLst>
              <a:ext uri="{FF2B5EF4-FFF2-40B4-BE49-F238E27FC236}">
                <a16:creationId xmlns:a16="http://schemas.microsoft.com/office/drawing/2014/main" id="{FD750925-229B-AB2B-DC3A-7414FF327050}"/>
              </a:ext>
            </a:extLst>
          </p:cNvPr>
          <p:cNvSpPr/>
          <p:nvPr userDrawn="1"/>
        </p:nvSpPr>
        <p:spPr>
          <a:xfrm rot="10800000">
            <a:off x="8657434" y="339727"/>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object 3">
            <a:extLst>
              <a:ext uri="{FF2B5EF4-FFF2-40B4-BE49-F238E27FC236}">
                <a16:creationId xmlns:a16="http://schemas.microsoft.com/office/drawing/2014/main" id="{B1229F16-22C3-BCD9-4C42-217B62BE1C5F}"/>
              </a:ext>
            </a:extLst>
          </p:cNvPr>
          <p:cNvSpPr/>
          <p:nvPr userDrawn="1"/>
        </p:nvSpPr>
        <p:spPr>
          <a:xfrm rot="5400000">
            <a:off x="9499227" y="5196830"/>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64AFAF"/>
          </a:solidFill>
        </p:spPr>
        <p:txBody>
          <a:bodyPr wrap="square" lIns="0" tIns="0" rIns="0" bIns="0" rtlCol="0"/>
          <a:lstStyle/>
          <a:p>
            <a:endParaRPr/>
          </a:p>
        </p:txBody>
      </p:sp>
      <p:sp>
        <p:nvSpPr>
          <p:cNvPr id="114" name="Freeform 113">
            <a:extLst>
              <a:ext uri="{FF2B5EF4-FFF2-40B4-BE49-F238E27FC236}">
                <a16:creationId xmlns:a16="http://schemas.microsoft.com/office/drawing/2014/main" id="{E7B5CDD2-A648-D340-65E5-F577033F10DC}"/>
              </a:ext>
            </a:extLst>
          </p:cNvPr>
          <p:cNvSpPr>
            <a:spLocks noGrp="1"/>
          </p:cNvSpPr>
          <p:nvPr>
            <p:ph type="pic" sz="quarter" idx="94"/>
          </p:nvPr>
        </p:nvSpPr>
        <p:spPr>
          <a:xfrm>
            <a:off x="8655006" y="3533367"/>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15" name="Text Placeholder 32">
            <a:extLst>
              <a:ext uri="{FF2B5EF4-FFF2-40B4-BE49-F238E27FC236}">
                <a16:creationId xmlns:a16="http://schemas.microsoft.com/office/drawing/2014/main" id="{5CF3DF8B-5798-35B5-3CD1-FA980E8CEB97}"/>
              </a:ext>
            </a:extLst>
          </p:cNvPr>
          <p:cNvSpPr>
            <a:spLocks noGrp="1"/>
          </p:cNvSpPr>
          <p:nvPr>
            <p:ph type="body" sz="quarter" idx="95" hasCustomPrompt="1"/>
          </p:nvPr>
        </p:nvSpPr>
        <p:spPr>
          <a:xfrm>
            <a:off x="8761833" y="1827781"/>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6" name="Text Placeholder 32">
            <a:extLst>
              <a:ext uri="{FF2B5EF4-FFF2-40B4-BE49-F238E27FC236}">
                <a16:creationId xmlns:a16="http://schemas.microsoft.com/office/drawing/2014/main" id="{014B88DF-818B-F557-6B3E-F92E6DE753EC}"/>
              </a:ext>
            </a:extLst>
          </p:cNvPr>
          <p:cNvSpPr>
            <a:spLocks noGrp="1"/>
          </p:cNvSpPr>
          <p:nvPr>
            <p:ph type="body" sz="quarter" idx="96" hasCustomPrompt="1"/>
          </p:nvPr>
        </p:nvSpPr>
        <p:spPr>
          <a:xfrm>
            <a:off x="8704208" y="949699"/>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17" name="Text Placeholder 32">
            <a:extLst>
              <a:ext uri="{FF2B5EF4-FFF2-40B4-BE49-F238E27FC236}">
                <a16:creationId xmlns:a16="http://schemas.microsoft.com/office/drawing/2014/main" id="{46BC1000-BC60-25A5-7D73-7AF9E5B6F842}"/>
              </a:ext>
            </a:extLst>
          </p:cNvPr>
          <p:cNvSpPr>
            <a:spLocks noGrp="1"/>
          </p:cNvSpPr>
          <p:nvPr>
            <p:ph type="body" sz="quarter" idx="97" hasCustomPrompt="1"/>
          </p:nvPr>
        </p:nvSpPr>
        <p:spPr>
          <a:xfrm>
            <a:off x="9739423" y="1361623"/>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23D4CB14-9D71-4366-93F4-AEA558070D69}"/>
              </a:ext>
            </a:extLst>
          </p:cNvPr>
          <p:cNvCxnSpPr>
            <a:cxnSpLocks/>
          </p:cNvCxnSpPr>
          <p:nvPr userDrawn="1"/>
        </p:nvCxnSpPr>
        <p:spPr>
          <a:xfrm flipV="1">
            <a:off x="8665718" y="1584620"/>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Text Placeholder 23">
            <a:extLst>
              <a:ext uri="{FF2B5EF4-FFF2-40B4-BE49-F238E27FC236}">
                <a16:creationId xmlns:a16="http://schemas.microsoft.com/office/drawing/2014/main" id="{FAA28A4A-6FA5-57AF-E1CC-029685BD9DD6}"/>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2" name="Text Placeholder 32">
            <a:extLst>
              <a:ext uri="{FF2B5EF4-FFF2-40B4-BE49-F238E27FC236}">
                <a16:creationId xmlns:a16="http://schemas.microsoft.com/office/drawing/2014/main" id="{C799A79D-EA91-61C4-83F4-77BEB9C6B78E}"/>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123" name="Text Placeholder 23">
            <a:extLst>
              <a:ext uri="{FF2B5EF4-FFF2-40B4-BE49-F238E27FC236}">
                <a16:creationId xmlns:a16="http://schemas.microsoft.com/office/drawing/2014/main" id="{4F0B4566-6663-5E8F-0123-14CFECF20DA2}"/>
              </a:ext>
            </a:extLst>
          </p:cNvPr>
          <p:cNvSpPr>
            <a:spLocks noGrp="1"/>
          </p:cNvSpPr>
          <p:nvPr>
            <p:ph type="body" sz="quarter" idx="99" hasCustomPrompt="1"/>
          </p:nvPr>
        </p:nvSpPr>
        <p:spPr>
          <a:xfrm rot="16200000">
            <a:off x="9532146" y="519857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87594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B6540AEA-42AC-529C-7255-3FAECC529ADD}"/>
              </a:ext>
            </a:extLst>
          </p:cNvPr>
          <p:cNvSpPr/>
          <p:nvPr userDrawn="1"/>
        </p:nvSpPr>
        <p:spPr>
          <a:xfrm>
            <a:off x="130914" y="0"/>
            <a:ext cx="5681983" cy="67457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2.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C10B21F-5F4D-48B2-BCDC-B559A07215EF}"/>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6" name="Slide Number Placeholder 5">
            <a:extLst>
              <a:ext uri="{FF2B5EF4-FFF2-40B4-BE49-F238E27FC236}">
                <a16:creationId xmlns:a16="http://schemas.microsoft.com/office/drawing/2014/main" id="{0674A6FA-6315-9B00-9FD3-C6E42F5A30A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37" r:id="rId5"/>
    <p:sldLayoutId id="2147483888" r:id="rId6"/>
    <p:sldLayoutId id="2147483898" r:id="rId7"/>
    <p:sldLayoutId id="2147483842" r:id="rId8"/>
    <p:sldLayoutId id="2147483840" r:id="rId9"/>
    <p:sldLayoutId id="2147483880" r:id="rId10"/>
    <p:sldLayoutId id="2147483889" r:id="rId11"/>
    <p:sldLayoutId id="2147483861" r:id="rId12"/>
    <p:sldLayoutId id="2147483905" r:id="rId13"/>
    <p:sldLayoutId id="2147483890" r:id="rId14"/>
    <p:sldLayoutId id="2147483899" r:id="rId15"/>
    <p:sldLayoutId id="2147483884" r:id="rId16"/>
    <p:sldLayoutId id="2147483841" r:id="rId17"/>
    <p:sldLayoutId id="2147483879" r:id="rId18"/>
    <p:sldLayoutId id="2147483913" r:id="rId19"/>
    <p:sldLayoutId id="2147483914" r:id="rId20"/>
    <p:sldLayoutId id="2147483906"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09" r:id="rId36"/>
    <p:sldLayoutId id="2147483912" r:id="rId37"/>
    <p:sldLayoutId id="2147483910"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dirty="0">
                <a:solidFill>
                  <a:srgbClr val="459597"/>
                </a:solidFill>
                <a:latin typeface="Calibri" panose="020F0502020204030204" pitchFamily="34" charset="0"/>
                <a:ea typeface="+mn-ea"/>
                <a:cs typeface="Calibri" panose="020F0502020204030204" pitchFamily="34" charset="0"/>
              </a:rPr>
              <a:t>HÖNNUN NÝSTÁRLEGRA FERÐAMANNADVALAR</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20" r:id="rId3"/>
    <p:sldLayoutId id="2147483921" r:id="rId4"/>
    <p:sldLayoutId id="2147483922" r:id="rId5"/>
    <p:sldLayoutId id="2147483923" r:id="rId6"/>
    <p:sldLayoutId id="2147483924" r:id="rId7"/>
    <p:sldLayoutId id="2147483925" r:id="rId8"/>
    <p:sldLayoutId id="2147483936" r:id="rId9"/>
    <p:sldLayoutId id="214748393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hyperlink" Target="https://pandapodhotels.com/the-rise-of-alternative-accommodation-options-in-the-era-of-no-airbnb/"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7.xml"/><Relationship Id="rId1" Type="http://schemas.openxmlformats.org/officeDocument/2006/relationships/video" Target="https://www.youtube.com/embed/x7VQZGhHyIw?feature=oembed" TargetMode="External"/><Relationship Id="rId5" Type="http://schemas.openxmlformats.org/officeDocument/2006/relationships/image" Target="../media/image19.jpe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6.xml"/><Relationship Id="rId1" Type="http://schemas.openxmlformats.org/officeDocument/2006/relationships/video" Target="https://www.youtube.com/embed/9F_48by8KtE?feature=oembed"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blog.wegopro.com/alternative-accommodation-options/" TargetMode="External"/><Relationship Id="rId2" Type="http://schemas.openxmlformats.org/officeDocument/2006/relationships/hyperlink" Target="https://pandapodhotels.com/the-rise-of-alternative-accommodation-options-in-the-era-of-no-airbnb/" TargetMode="External"/><Relationship Id="rId1" Type="http://schemas.openxmlformats.org/officeDocument/2006/relationships/slideLayout" Target="../slideLayouts/slideLayout39.xml"/><Relationship Id="rId4" Type="http://schemas.openxmlformats.org/officeDocument/2006/relationships/hyperlink" Target="https://www.precedenceresearch.com/alternative-accommodation-marke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3" Type="http://schemas.openxmlformats.org/officeDocument/2006/relationships/hyperlink" Target="https://www.weforum.org/stories/2024/05/biophilia-nature-travel-trend-index/" TargetMode="External"/><Relationship Id="rId2" Type="http://schemas.openxmlformats.org/officeDocument/2006/relationships/image" Target="../media/image32.png"/><Relationship Id="rId1" Type="http://schemas.openxmlformats.org/officeDocument/2006/relationships/slideLayout" Target="../slideLayouts/slideLayout44.xml"/><Relationship Id="rId4" Type="http://schemas.openxmlformats.org/officeDocument/2006/relationships/hyperlink" Target="https://www.weforum.org/stories/2023/09/the-future-of-tourism-is-sustainable-and-regenerative-sdim23/"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44.xml"/><Relationship Id="rId5" Type="http://schemas.openxmlformats.org/officeDocument/2006/relationships/hyperlink" Target="https://medium.com/@anjaliesther/the-art-of-slow-travel-how-i-learned-to-embrace-the-journey-not-just-the-destination-25a170119784" TargetMode="External"/><Relationship Id="rId4" Type="http://schemas.openxmlformats.org/officeDocument/2006/relationships/hyperlink" Target="https://hbr.org/2024/02/the-new-reality-of-digital-nomads"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TOjUxGqh7aA" TargetMode="External"/><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hyperlink" Target="https://lesroches.edu/blog/what-is-the-experience-economy/" TargetMode="Externa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44.xml"/><Relationship Id="rId5" Type="http://schemas.openxmlformats.org/officeDocument/2006/relationships/hyperlink" Target="https://medium.com/jubel-co/why-off-the-beaten-path-travel-is-so-rewarding-c940e9fd2132" TargetMode="External"/><Relationship Id="rId4" Type="http://schemas.openxmlformats.org/officeDocument/2006/relationships/hyperlink" Target="https://www.justraveling.com/alternative-travel-manifesto/"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5Ty8Y3PlWpM" TargetMode="External"/><Relationship Id="rId2" Type="http://schemas.openxmlformats.org/officeDocument/2006/relationships/notesSlide" Target="../notesSlides/notesSlide8.xml"/><Relationship Id="rId1" Type="http://schemas.openxmlformats.org/officeDocument/2006/relationships/slideLayout" Target="../slideLayouts/slideLayout45.xml"/><Relationship Id="rId5" Type="http://schemas.openxmlformats.org/officeDocument/2006/relationships/hyperlink" Target="https://rootedstorytelling.com/storytelling/tourism-storytelling/" TargetMode="Externa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46.xml"/><Relationship Id="rId4" Type="http://schemas.openxmlformats.org/officeDocument/2006/relationships/hyperlink" Target="https://www.trainingaid.org/ideas-and-insights/destination-storytellin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hyperlink" Target="https://www.linkedin.com/pulse/shifting-paradigms-how-changing-traveler-preferences-reshaping-gaur/" TargetMode="External"/><Relationship Id="rId2" Type="http://schemas.openxmlformats.org/officeDocument/2006/relationships/hyperlink" Target="https://www.bbc.com/travel/article/20250106-the-seven-travel-trends-that-will-shape-2025" TargetMode="External"/><Relationship Id="rId1" Type="http://schemas.openxmlformats.org/officeDocument/2006/relationships/slideLayout" Target="../slideLayouts/slideLayout39.xml"/><Relationship Id="rId4" Type="http://schemas.openxmlformats.org/officeDocument/2006/relationships/hyperlink" Target="https://www.euromonitor.com/article/mass-market-adopts-slow-travel-features-in-2025"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44.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FABA94-C94B-C9C5-D5DE-64EDBEF603D1}"/>
              </a:ext>
            </a:extLst>
          </p:cNvPr>
          <p:cNvSpPr>
            <a:spLocks noGrp="1"/>
          </p:cNvSpPr>
          <p:nvPr>
            <p:ph type="body" sz="quarter" idx="15"/>
          </p:nvPr>
        </p:nvSpPr>
        <p:spPr>
          <a:xfrm>
            <a:off x="597549" y="2495936"/>
            <a:ext cx="5089964" cy="697353"/>
          </a:xfrm>
        </p:spPr>
        <p:txBody>
          <a:bodyPr lIns="91440" tIns="45720" rIns="91440" bIns="45720" anchor="t">
            <a:noAutofit/>
          </a:bodyPr>
          <a:lstStyle/>
          <a:p>
            <a:r>
              <a:rPr lang="en-GB" dirty="0"/>
              <a:t>Modúl 1 (hluti 1)</a:t>
            </a:r>
          </a:p>
        </p:txBody>
      </p:sp>
      <p:sp>
        <p:nvSpPr>
          <p:cNvPr id="4" name="Text Placeholder 3">
            <a:extLst>
              <a:ext uri="{FF2B5EF4-FFF2-40B4-BE49-F238E27FC236}">
                <a16:creationId xmlns:a16="http://schemas.microsoft.com/office/drawing/2014/main" id="{DBE7B35A-8005-C91E-5654-96A2A0BFA34E}"/>
              </a:ext>
            </a:extLst>
          </p:cNvPr>
          <p:cNvSpPr>
            <a:spLocks noGrp="1"/>
          </p:cNvSpPr>
          <p:nvPr>
            <p:ph type="body" sz="quarter" idx="16"/>
          </p:nvPr>
        </p:nvSpPr>
        <p:spPr>
          <a:xfrm>
            <a:off x="597548" y="3230283"/>
            <a:ext cx="5359453" cy="697353"/>
          </a:xfrm>
        </p:spPr>
        <p:txBody>
          <a:bodyPr lIns="91440" tIns="45720" rIns="91440" bIns="45720" anchor="t">
            <a:noAutofit/>
          </a:bodyPr>
          <a:lstStyle/>
          <a:p>
            <a:pPr defTabSz="777514">
              <a:lnSpc>
                <a:spcPts val="3340"/>
              </a:lnSpc>
              <a:spcBef>
                <a:spcPts val="0"/>
              </a:spcBef>
              <a:defRPr/>
            </a:pPr>
            <a:r>
              <a:rPr lang="en-GB" sz="3200" b="1" dirty="0">
                <a:ea typeface="Calibri"/>
                <a:cs typeface="Calibri"/>
              </a:rPr>
              <a:t>Inngangur að óhefðbundnum gistimöguleikum í ferðaþjónustu:</a:t>
            </a:r>
          </a:p>
          <a:p>
            <a:pPr defTabSz="777514">
              <a:lnSpc>
                <a:spcPts val="3340"/>
              </a:lnSpc>
              <a:spcBef>
                <a:spcPts val="0"/>
              </a:spcBef>
              <a:defRPr/>
            </a:pPr>
            <a:r>
              <a:rPr lang="en-GB" sz="3200" dirty="0">
                <a:ea typeface="Calibri"/>
                <a:cs typeface="Calibri"/>
              </a:rPr>
              <a:t>Viðskiptaáætlun og greining tækifæra</a:t>
            </a:r>
          </a:p>
        </p:txBody>
      </p:sp>
      <p:sp>
        <p:nvSpPr>
          <p:cNvPr id="5" name="Text Placeholder 4">
            <a:extLst>
              <a:ext uri="{FF2B5EF4-FFF2-40B4-BE49-F238E27FC236}">
                <a16:creationId xmlns:a16="http://schemas.microsoft.com/office/drawing/2014/main" id="{0E34608A-CBF1-0E94-37E7-59C119A8D0A4}"/>
              </a:ext>
            </a:extLst>
          </p:cNvPr>
          <p:cNvSpPr>
            <a:spLocks noGrp="1"/>
          </p:cNvSpPr>
          <p:nvPr>
            <p:ph type="body" sz="quarter" idx="17"/>
          </p:nvPr>
        </p:nvSpPr>
        <p:spPr/>
        <p:txBody>
          <a:bodyPr/>
          <a:lstStyle/>
          <a:p>
            <a:r>
              <a:rPr lang="en-GB" sz="3200" dirty="0" err="1"/>
              <a:t>www.</a:t>
            </a:r>
            <a:r>
              <a:rPr lang="en-GB" sz="3200" b="1" dirty="0" err="1"/>
              <a:t>epicstays</a:t>
            </a:r>
            <a:r>
              <a:rPr lang="en-GB" sz="3200" dirty="0" err="1"/>
              <a:t>.eu</a:t>
            </a:r>
            <a:endParaRPr lang="en-GB" sz="3200" dirty="0"/>
          </a:p>
        </p:txBody>
      </p:sp>
      <p:pic>
        <p:nvPicPr>
          <p:cNvPr id="6" name="Picture 5">
            <a:extLst>
              <a:ext uri="{FF2B5EF4-FFF2-40B4-BE49-F238E27FC236}">
                <a16:creationId xmlns:a16="http://schemas.microsoft.com/office/drawing/2014/main" id="{F6790F14-6BCC-A985-63B3-48218C0B1F3B}"/>
              </a:ext>
            </a:extLst>
          </p:cNvPr>
          <p:cNvPicPr>
            <a:picLocks noChangeAspect="1"/>
          </p:cNvPicPr>
          <p:nvPr/>
        </p:nvPicPr>
        <p:blipFill>
          <a:blip r:embed="rId2">
            <a:biLevel thresh="25000"/>
            <a:alphaModFix amt="45000"/>
            <a:extLst>
              <a:ext uri="{28A0092B-C50C-407E-A947-70E740481C1C}">
                <a14:useLocalDpi xmlns:a14="http://schemas.microsoft.com/office/drawing/2010/main" val="0"/>
              </a:ext>
            </a:extLst>
          </a:blip>
          <a:srcRect l="53155" t="-1" r="5047" b="49903"/>
          <a:stretch/>
        </p:blipFill>
        <p:spPr>
          <a:xfrm>
            <a:off x="9804313" y="2249394"/>
            <a:ext cx="3580276" cy="2659133"/>
          </a:xfrm>
          <a:prstGeom prst="rect">
            <a:avLst/>
          </a:prstGeom>
        </p:spPr>
      </p:pic>
      <p:pic>
        <p:nvPicPr>
          <p:cNvPr id="14" name="Picture Placeholder 13" descr="A building with a yellow window&#10;&#10;AI-generated content may be incorrect.">
            <a:extLst>
              <a:ext uri="{FF2B5EF4-FFF2-40B4-BE49-F238E27FC236}">
                <a16:creationId xmlns:a16="http://schemas.microsoft.com/office/drawing/2014/main" id="{77D92F51-8D8B-029D-1BE0-FD0489F10086}"/>
              </a:ext>
            </a:extLst>
          </p:cNvPr>
          <p:cNvPicPr>
            <a:picLocks noGrp="1" noChangeAspect="1"/>
          </p:cNvPicPr>
          <p:nvPr>
            <p:ph type="pic" sz="quarter" idx="19"/>
          </p:nvPr>
        </p:nvPicPr>
        <p:blipFill>
          <a:blip r:embed="rId3"/>
          <a:srcRect t="5109" b="5109"/>
          <a:stretch>
            <a:fillRect/>
          </a:stretch>
        </p:blipFill>
        <p:spPr/>
      </p:pic>
    </p:spTree>
    <p:extLst>
      <p:ext uri="{BB962C8B-B14F-4D97-AF65-F5344CB8AC3E}">
        <p14:creationId xmlns:p14="http://schemas.microsoft.com/office/powerpoint/2010/main" val="2925093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79764-EAE9-5075-952F-0173F6A820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57000D8-833D-2CB5-31DC-C2317A33DB69}"/>
              </a:ext>
            </a:extLst>
          </p:cNvPr>
          <p:cNvSpPr>
            <a:spLocks noGrp="1"/>
          </p:cNvSpPr>
          <p:nvPr>
            <p:ph type="body" sz="quarter" idx="18"/>
          </p:nvPr>
        </p:nvSpPr>
        <p:spPr>
          <a:xfrm>
            <a:off x="537328" y="3617758"/>
            <a:ext cx="3277435" cy="1283669"/>
          </a:xfrm>
        </p:spPr>
        <p:txBody>
          <a:bodyPr/>
          <a:lstStyle/>
          <a:p>
            <a:r>
              <a:rPr lang="en-GB" dirty="0"/>
              <a:t>Inngangur </a:t>
            </a:r>
            <a:r>
              <a:rPr lang="en-GB" dirty="0" err="1"/>
              <a:t>að</a:t>
            </a:r>
            <a:r>
              <a:rPr lang="en-GB" dirty="0"/>
              <a:t> </a:t>
            </a:r>
            <a:r>
              <a:rPr lang="en-GB" dirty="0" err="1"/>
              <a:t>óhefðbundnum</a:t>
            </a:r>
            <a:r>
              <a:rPr lang="en-GB" dirty="0"/>
              <a:t> </a:t>
            </a:r>
            <a:r>
              <a:rPr lang="en-GB" dirty="0" err="1"/>
              <a:t>gistimöguleikum</a:t>
            </a:r>
            <a:r>
              <a:rPr lang="en-GB" dirty="0"/>
              <a:t> í ferðaþjónustu</a:t>
            </a:r>
          </a:p>
        </p:txBody>
      </p:sp>
      <p:sp>
        <p:nvSpPr>
          <p:cNvPr id="3" name="Text Placeholder 2">
            <a:extLst>
              <a:ext uri="{FF2B5EF4-FFF2-40B4-BE49-F238E27FC236}">
                <a16:creationId xmlns:a16="http://schemas.microsoft.com/office/drawing/2014/main" id="{D8BFEA87-20E2-CE91-35AC-8A5632C8A9B9}"/>
              </a:ext>
            </a:extLst>
          </p:cNvPr>
          <p:cNvSpPr>
            <a:spLocks noGrp="1"/>
          </p:cNvSpPr>
          <p:nvPr>
            <p:ph type="body" sz="quarter" idx="19"/>
          </p:nvPr>
        </p:nvSpPr>
        <p:spPr/>
        <p:txBody>
          <a:bodyPr/>
          <a:lstStyle/>
          <a:p>
            <a:r>
              <a:rPr lang="en-GB" dirty="0"/>
              <a:t>01</a:t>
            </a:r>
          </a:p>
        </p:txBody>
      </p:sp>
      <p:sp>
        <p:nvSpPr>
          <p:cNvPr id="5" name="Text Placeholder 4">
            <a:extLst>
              <a:ext uri="{FF2B5EF4-FFF2-40B4-BE49-F238E27FC236}">
                <a16:creationId xmlns:a16="http://schemas.microsoft.com/office/drawing/2014/main" id="{4F420316-D5FB-E7E4-2213-E8E8F323EF23}"/>
              </a:ext>
            </a:extLst>
          </p:cNvPr>
          <p:cNvSpPr>
            <a:spLocks noGrp="1"/>
          </p:cNvSpPr>
          <p:nvPr>
            <p:ph type="body" sz="quarter" idx="16"/>
          </p:nvPr>
        </p:nvSpPr>
        <p:spPr>
          <a:xfrm>
            <a:off x="4646932" y="571047"/>
            <a:ext cx="5559385" cy="803654"/>
          </a:xfrm>
        </p:spPr>
        <p:txBody>
          <a:bodyPr/>
          <a:lstStyle/>
          <a:p>
            <a:pPr>
              <a:lnSpc>
                <a:spcPts val="3620"/>
              </a:lnSpc>
            </a:pPr>
            <a:r>
              <a:rPr lang="en-GB" dirty="0" err="1"/>
              <a:t>Hvað</a:t>
            </a:r>
            <a:r>
              <a:rPr lang="en-GB" dirty="0"/>
              <a:t> </a:t>
            </a:r>
            <a:r>
              <a:rPr lang="en-GB" dirty="0" err="1"/>
              <a:t>eru</a:t>
            </a:r>
            <a:r>
              <a:rPr lang="en-GB" dirty="0"/>
              <a:t> </a:t>
            </a:r>
            <a:r>
              <a:rPr lang="en-GB" dirty="0" err="1"/>
              <a:t>óhefðbundnir</a:t>
            </a:r>
            <a:r>
              <a:rPr lang="en-GB" dirty="0"/>
              <a:t> </a:t>
            </a:r>
            <a:r>
              <a:rPr lang="en-GB" dirty="0" err="1"/>
              <a:t>gistimöguleikar</a:t>
            </a:r>
            <a:r>
              <a:rPr lang="en-GB" dirty="0"/>
              <a:t> ?</a:t>
            </a:r>
          </a:p>
        </p:txBody>
      </p:sp>
      <p:sp>
        <p:nvSpPr>
          <p:cNvPr id="6" name="Text Placeholder 5">
            <a:extLst>
              <a:ext uri="{FF2B5EF4-FFF2-40B4-BE49-F238E27FC236}">
                <a16:creationId xmlns:a16="http://schemas.microsoft.com/office/drawing/2014/main" id="{E59A8F4E-B078-DC00-A63C-A428BCF18F6D}"/>
              </a:ext>
            </a:extLst>
          </p:cNvPr>
          <p:cNvSpPr>
            <a:spLocks noGrp="1"/>
          </p:cNvSpPr>
          <p:nvPr>
            <p:ph type="body" sz="quarter" idx="21"/>
          </p:nvPr>
        </p:nvSpPr>
        <p:spPr>
          <a:xfrm>
            <a:off x="4646932" y="1868167"/>
            <a:ext cx="6567915" cy="3499183"/>
          </a:xfrm>
        </p:spPr>
        <p:txBody>
          <a:bodyPr/>
          <a:lstStyle/>
          <a:p>
            <a:pPr>
              <a:lnSpc>
                <a:spcPts val="2340"/>
              </a:lnSpc>
            </a:pPr>
            <a:r>
              <a:rPr lang="en-GB" dirty="0"/>
              <a:t>Ímyndaðu þér að gista í notalegu tréhúsi, fljótandi húsbáti eða lúxustjaldi mitt í náttúrunni. Þetta er óhefðbundin gisting!</a:t>
            </a:r>
          </a:p>
          <a:p>
            <a:pPr>
              <a:lnSpc>
                <a:spcPts val="2340"/>
              </a:lnSpc>
            </a:pPr>
            <a:endParaRPr lang="en-GB" dirty="0"/>
          </a:p>
          <a:p>
            <a:pPr>
              <a:lnSpc>
                <a:spcPts val="2340"/>
              </a:lnSpc>
            </a:pPr>
            <a:r>
              <a:rPr lang="en-GB" dirty="0"/>
              <a:t>Þetta snýst allt um að víkja frá hefðbundnum hótelum og dvalarstöðum til að upplifa eitthvað einstakt, persónulegt og oft nær náttúrunni.</a:t>
            </a:r>
          </a:p>
          <a:p>
            <a:pPr>
              <a:lnSpc>
                <a:spcPts val="2340"/>
              </a:lnSpc>
            </a:pPr>
            <a:endParaRPr lang="en-GB" dirty="0"/>
          </a:p>
          <a:p>
            <a:pPr>
              <a:lnSpc>
                <a:spcPts val="2340"/>
              </a:lnSpc>
            </a:pPr>
            <a:r>
              <a:rPr lang="en-GB" dirty="0"/>
              <a:t>Þessi gistimöguleikar eru hannaðir til að bjóða </a:t>
            </a:r>
            <a:r>
              <a:rPr lang="en-GB" dirty="0" err="1"/>
              <a:t>ferðalöngum </a:t>
            </a:r>
            <a:r>
              <a:rPr lang="en-GB" dirty="0"/>
              <a:t>ævintýri, ekta upplifun og tengsl við staðbundna menningu eða umhverfi. Óhefðbundin gisting, svo sem í atvinnuhúsnæði, gistihús með morgunverði og gestahús, býður ferðamönnum valkost við hefðbundin hótel.</a:t>
            </a:r>
          </a:p>
          <a:p>
            <a:pPr>
              <a:lnSpc>
                <a:spcPts val="2340"/>
              </a:lnSpc>
            </a:pPr>
            <a:endParaRPr lang="en-GB" dirty="0"/>
          </a:p>
        </p:txBody>
      </p:sp>
      <p:sp>
        <p:nvSpPr>
          <p:cNvPr id="8" name="Text Placeholder 7">
            <a:extLst>
              <a:ext uri="{FF2B5EF4-FFF2-40B4-BE49-F238E27FC236}">
                <a16:creationId xmlns:a16="http://schemas.microsoft.com/office/drawing/2014/main" id="{14F55B91-29FD-BB5B-29CC-ADA1A26E9358}"/>
              </a:ext>
            </a:extLst>
          </p:cNvPr>
          <p:cNvSpPr>
            <a:spLocks noGrp="1"/>
          </p:cNvSpPr>
          <p:nvPr>
            <p:ph type="body" sz="quarter" idx="66"/>
          </p:nvPr>
        </p:nvSpPr>
        <p:spPr/>
        <p:txBody>
          <a:bodyPr/>
          <a:lstStyle/>
          <a:p>
            <a:pPr algn="ctr"/>
            <a:r>
              <a:rPr lang="en-GB" sz="1200" dirty="0"/>
              <a:t>Ljósmynd: </a:t>
            </a:r>
          </a:p>
          <a:p>
            <a:pPr algn="ctr"/>
            <a:r>
              <a:rPr lang="en-GB" sz="1200" dirty="0"/>
              <a:t>Bubble Room Suite, Campania. Ítalía</a:t>
            </a:r>
          </a:p>
        </p:txBody>
      </p:sp>
      <p:pic>
        <p:nvPicPr>
          <p:cNvPr id="10" name="Picture Placeholder 9" descr="A hammock between trees&#10;&#10;AI-generated content may be incorrect.">
            <a:extLst>
              <a:ext uri="{FF2B5EF4-FFF2-40B4-BE49-F238E27FC236}">
                <a16:creationId xmlns:a16="http://schemas.microsoft.com/office/drawing/2014/main" id="{4468591F-94E3-BA4C-1C0D-31F458FD0881}"/>
              </a:ext>
            </a:extLst>
          </p:cNvPr>
          <p:cNvPicPr>
            <a:picLocks noGrp="1" noChangeAspect="1"/>
          </p:cNvPicPr>
          <p:nvPr>
            <p:ph type="pic" sz="quarter" idx="10"/>
          </p:nvPr>
        </p:nvPicPr>
        <p:blipFill>
          <a:blip r:embed="rId2"/>
          <a:srcRect t="24913" b="24913"/>
          <a:stretch>
            <a:fillRect/>
          </a:stretch>
        </p:blipFill>
        <p:spPr/>
      </p:pic>
      <p:sp>
        <p:nvSpPr>
          <p:cNvPr id="4" name="Slide Number Placeholder 5">
            <a:extLst>
              <a:ext uri="{FF2B5EF4-FFF2-40B4-BE49-F238E27FC236}">
                <a16:creationId xmlns:a16="http://schemas.microsoft.com/office/drawing/2014/main" id="{DB25500D-D02A-BA6D-4877-AA8F1B27C8D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10</a:t>
            </a:fld>
            <a:endParaRPr lang="fr-CA" sz="1200" dirty="0"/>
          </a:p>
        </p:txBody>
      </p:sp>
    </p:spTree>
    <p:extLst>
      <p:ext uri="{BB962C8B-B14F-4D97-AF65-F5344CB8AC3E}">
        <p14:creationId xmlns:p14="http://schemas.microsoft.com/office/powerpoint/2010/main" val="246629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A815C-7CAA-3C4A-B838-712A65BF7F3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786B66E-7B5B-770E-8B5E-7B0C282588BC}"/>
              </a:ext>
            </a:extLst>
          </p:cNvPr>
          <p:cNvSpPr>
            <a:spLocks noGrp="1"/>
          </p:cNvSpPr>
          <p:nvPr>
            <p:ph type="body" sz="quarter" idx="18"/>
          </p:nvPr>
        </p:nvSpPr>
        <p:spPr>
          <a:xfrm>
            <a:off x="774804" y="1994611"/>
            <a:ext cx="3407232" cy="4104528"/>
          </a:xfrm>
        </p:spPr>
        <p:txBody>
          <a:bodyPr/>
          <a:lstStyle/>
          <a:p>
            <a:pPr>
              <a:lnSpc>
                <a:spcPts val="2580"/>
              </a:lnSpc>
            </a:pPr>
            <a:r>
              <a:rPr lang="en-US" dirty="0">
                <a:solidFill>
                  <a:srgbClr val="414141"/>
                </a:solidFill>
              </a:rPr>
              <a:t>Ef þú vilt stofna </a:t>
            </a:r>
            <a:r>
              <a:rPr lang="en-US" b="1" dirty="0">
                <a:solidFill>
                  <a:srgbClr val="414141"/>
                </a:solidFill>
              </a:rPr>
              <a:t>óhefðbundna ferðamannagistingu </a:t>
            </a:r>
            <a:r>
              <a:rPr lang="en-US" dirty="0">
                <a:solidFill>
                  <a:srgbClr val="414141"/>
                </a:solidFill>
              </a:rPr>
              <a:t>þarftu að athuga eina eða fleiri eiginleika. Þeir eru:</a:t>
            </a:r>
          </a:p>
        </p:txBody>
      </p:sp>
      <p:sp>
        <p:nvSpPr>
          <p:cNvPr id="4" name="Text Placeholder 3">
            <a:extLst>
              <a:ext uri="{FF2B5EF4-FFF2-40B4-BE49-F238E27FC236}">
                <a16:creationId xmlns:a16="http://schemas.microsoft.com/office/drawing/2014/main" id="{42545E45-323C-0C6C-E1B2-3BDB4C26F9AA}"/>
              </a:ext>
            </a:extLst>
          </p:cNvPr>
          <p:cNvSpPr>
            <a:spLocks noGrp="1"/>
          </p:cNvSpPr>
          <p:nvPr>
            <p:ph type="body" sz="quarter" idx="16"/>
          </p:nvPr>
        </p:nvSpPr>
        <p:spPr>
          <a:xfrm>
            <a:off x="774804" y="359776"/>
            <a:ext cx="7522032" cy="803654"/>
          </a:xfrm>
        </p:spPr>
        <p:txBody>
          <a:bodyPr/>
          <a:lstStyle/>
          <a:p>
            <a:pPr>
              <a:lnSpc>
                <a:spcPts val="3620"/>
              </a:lnSpc>
            </a:pPr>
            <a:r>
              <a:rPr lang="en-US" dirty="0"/>
              <a:t>Helstu </a:t>
            </a:r>
            <a:r>
              <a:rPr lang="en-US" dirty="0" err="1"/>
              <a:t>einkenni</a:t>
            </a:r>
            <a:r>
              <a:rPr lang="en-US" dirty="0"/>
              <a:t> </a:t>
            </a:r>
            <a:r>
              <a:rPr lang="en-US" dirty="0" err="1"/>
              <a:t>óhefðbundna</a:t>
            </a:r>
            <a:r>
              <a:rPr lang="en-US" dirty="0"/>
              <a:t> </a:t>
            </a:r>
            <a:r>
              <a:rPr lang="en-US" dirty="0" err="1"/>
              <a:t>gistimöguleika</a:t>
            </a:r>
            <a:r>
              <a:rPr lang="en-US" dirty="0"/>
              <a:t>?</a:t>
            </a:r>
          </a:p>
        </p:txBody>
      </p:sp>
      <p:sp>
        <p:nvSpPr>
          <p:cNvPr id="6" name="Slide Number Placeholder 5">
            <a:extLst>
              <a:ext uri="{FF2B5EF4-FFF2-40B4-BE49-F238E27FC236}">
                <a16:creationId xmlns:a16="http://schemas.microsoft.com/office/drawing/2014/main" id="{A946C786-43F6-EF41-A48D-58FE14B25FD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11</a:t>
            </a:fld>
            <a:endParaRPr lang="fr-CA" sz="1200" dirty="0"/>
          </a:p>
        </p:txBody>
      </p:sp>
      <p:sp>
        <p:nvSpPr>
          <p:cNvPr id="7" name="Text Placeholder 4">
            <a:extLst>
              <a:ext uri="{FF2B5EF4-FFF2-40B4-BE49-F238E27FC236}">
                <a16:creationId xmlns:a16="http://schemas.microsoft.com/office/drawing/2014/main" id="{7ABAE6AF-742D-AEC2-1ED2-45BF3AFF69F3}"/>
              </a:ext>
            </a:extLst>
          </p:cNvPr>
          <p:cNvSpPr txBox="1">
            <a:spLocks/>
          </p:cNvSpPr>
          <p:nvPr/>
        </p:nvSpPr>
        <p:spPr>
          <a:xfrm>
            <a:off x="4602734" y="1994611"/>
            <a:ext cx="6343172" cy="4104528"/>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GB" sz="2200" b="1" dirty="0">
                <a:solidFill>
                  <a:srgbClr val="EC7C69"/>
                </a:solidFill>
              </a:rPr>
              <a:t>Einstæðni</a:t>
            </a:r>
            <a:r>
              <a:rPr lang="en-GB" sz="2200" dirty="0">
                <a:solidFill>
                  <a:srgbClr val="EC7C69"/>
                </a:solidFill>
              </a:rPr>
              <a:t>: </a:t>
            </a:r>
            <a:r>
              <a:rPr lang="en-GB" sz="2200" dirty="0">
                <a:solidFill>
                  <a:srgbClr val="414141"/>
                </a:solidFill>
              </a:rPr>
              <a:t>Hver dvöl er einstök og býður </a:t>
            </a:r>
            <a:r>
              <a:rPr lang="en-GB" sz="2200" dirty="0" err="1">
                <a:solidFill>
                  <a:srgbClr val="414141"/>
                </a:solidFill>
              </a:rPr>
              <a:t>ferðamönnum </a:t>
            </a:r>
            <a:r>
              <a:rPr lang="en-GB" sz="2200" dirty="0">
                <a:solidFill>
                  <a:srgbClr val="414141"/>
                </a:solidFill>
              </a:rPr>
              <a:t>tækifæri til að upplifa eitthvað sem ekki er að finna á hefðbundnu hóteli.</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Persónulega nálgun</a:t>
            </a:r>
            <a:r>
              <a:rPr lang="en-GB" sz="2200" dirty="0">
                <a:solidFill>
                  <a:srgbClr val="EC7C69"/>
                </a:solidFill>
              </a:rPr>
              <a:t>: </a:t>
            </a:r>
            <a:r>
              <a:rPr lang="en-GB" sz="2200" dirty="0">
                <a:solidFill>
                  <a:srgbClr val="414141"/>
                </a:solidFill>
              </a:rPr>
              <a:t>Gestgjafar leggja sig oft fram um að sérsníða upplifunina að óskum gesta, allt frá staðbundnum ráðleggingum til sérsniðinna athafna.</a:t>
            </a:r>
          </a:p>
          <a:p>
            <a:pPr marL="342900" indent="-342900">
              <a:lnSpc>
                <a:spcPts val="2340"/>
              </a:lnSpc>
              <a:buClr>
                <a:srgbClr val="459597"/>
              </a:buClr>
              <a:buFont typeface="Arial" panose="020B0604020202020204" pitchFamily="34" charset="0"/>
              <a:buChar char="•"/>
            </a:pPr>
            <a:endParaRPr lang="en-GB" sz="2200" dirty="0">
              <a:solidFill>
                <a:srgbClr val="414141"/>
              </a:solidFill>
            </a:endParaRPr>
          </a:p>
          <a:p>
            <a:pPr marL="342900" indent="-342900">
              <a:lnSpc>
                <a:spcPts val="2340"/>
              </a:lnSpc>
              <a:buClr>
                <a:srgbClr val="459597"/>
              </a:buClr>
              <a:buFont typeface="Arial" panose="020B0604020202020204" pitchFamily="34" charset="0"/>
              <a:buChar char="•"/>
            </a:pPr>
            <a:r>
              <a:rPr lang="en-GB" sz="2200" b="1" dirty="0">
                <a:solidFill>
                  <a:srgbClr val="EC7C69"/>
                </a:solidFill>
              </a:rPr>
              <a:t>Tengsl við náttúru eða menningu</a:t>
            </a:r>
            <a:r>
              <a:rPr lang="en-GB" sz="2200" dirty="0">
                <a:solidFill>
                  <a:srgbClr val="EC7C69"/>
                </a:solidFill>
              </a:rPr>
              <a:t>: </a:t>
            </a:r>
            <a:r>
              <a:rPr lang="en-GB" sz="2200" dirty="0">
                <a:solidFill>
                  <a:srgbClr val="414141"/>
                </a:solidFill>
              </a:rPr>
              <a:t>Margar óhefðbundnar gistingar eru djúpt rótgrónar í umhverfi sínu, hvort sem um er að ræða búgarðs dvöl, kofa við ströndina eða sögulega eign. </a:t>
            </a:r>
            <a:r>
              <a:rPr lang="en-GB" sz="2200" dirty="0">
                <a:solidFill>
                  <a:srgbClr val="459597"/>
                </a:solidFill>
                <a:hlinkClick r:id="rId2">
                  <a:extLst>
                    <a:ext uri="{A12FA001-AC4F-418D-AE19-62706E023703}">
                      <ahyp:hlinkClr xmlns:ahyp="http://schemas.microsoft.com/office/drawing/2018/hyperlinkcolor" val="tx"/>
                    </a:ext>
                  </a:extLst>
                </a:hlinkClick>
              </a:rPr>
              <a:t>PandaPodHotel</a:t>
            </a:r>
            <a:endParaRPr lang="en-US" sz="2200" dirty="0">
              <a:solidFill>
                <a:srgbClr val="459597"/>
              </a:solidFill>
            </a:endParaRPr>
          </a:p>
        </p:txBody>
      </p:sp>
      <p:cxnSp>
        <p:nvCxnSpPr>
          <p:cNvPr id="8" name="Straight Connector 7">
            <a:extLst>
              <a:ext uri="{FF2B5EF4-FFF2-40B4-BE49-F238E27FC236}">
                <a16:creationId xmlns:a16="http://schemas.microsoft.com/office/drawing/2014/main" id="{74D35FC8-A182-5B56-6A6D-54C4E8FF4721}"/>
              </a:ext>
            </a:extLst>
          </p:cNvPr>
          <p:cNvCxnSpPr>
            <a:cxnSpLocks/>
          </p:cNvCxnSpPr>
          <p:nvPr/>
        </p:nvCxnSpPr>
        <p:spPr>
          <a:xfrm>
            <a:off x="0" y="1606916"/>
            <a:ext cx="865990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040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8FA98-BB4D-AB8D-AD78-B07AC4AD0D63}"/>
            </a:ext>
          </a:extLst>
        </p:cNvPr>
        <p:cNvGrpSpPr/>
        <p:nvPr/>
      </p:nvGrpSpPr>
      <p:grpSpPr>
        <a:xfrm>
          <a:off x="0" y="0"/>
          <a:ext cx="0" cy="0"/>
          <a:chOff x="0" y="0"/>
          <a:chExt cx="0" cy="0"/>
        </a:xfrm>
      </p:grpSpPr>
      <p:pic>
        <p:nvPicPr>
          <p:cNvPr id="6" name="Picture Placeholder 14">
            <a:extLst>
              <a:ext uri="{FF2B5EF4-FFF2-40B4-BE49-F238E27FC236}">
                <a16:creationId xmlns:a16="http://schemas.microsoft.com/office/drawing/2014/main" id="{235BB3FB-31F0-34DC-A333-1D82DFE11646}"/>
              </a:ext>
            </a:extLst>
          </p:cNvPr>
          <p:cNvPicPr>
            <a:picLocks noGrp="1" noChangeAspect="1"/>
          </p:cNvPicPr>
          <p:nvPr>
            <p:ph type="pic" sz="quarter" idx="13"/>
          </p:nvPr>
        </p:nvPicPr>
        <p:blipFill>
          <a:blip r:embed="rId3"/>
          <a:srcRect l="5988" r="5988"/>
          <a:stretch/>
        </p:blipFill>
        <p:spPr/>
      </p:pic>
      <p:sp>
        <p:nvSpPr>
          <p:cNvPr id="4" name="Text Placeholder 3">
            <a:extLst>
              <a:ext uri="{FF2B5EF4-FFF2-40B4-BE49-F238E27FC236}">
                <a16:creationId xmlns:a16="http://schemas.microsoft.com/office/drawing/2014/main" id="{76923C82-6F46-7644-2032-5ADBCC053D21}"/>
              </a:ext>
            </a:extLst>
          </p:cNvPr>
          <p:cNvSpPr>
            <a:spLocks noGrp="1"/>
          </p:cNvSpPr>
          <p:nvPr>
            <p:ph type="body" sz="quarter" idx="18"/>
          </p:nvPr>
        </p:nvSpPr>
        <p:spPr>
          <a:xfrm>
            <a:off x="485145" y="2595195"/>
            <a:ext cx="4907125" cy="4141782"/>
          </a:xfrm>
          <a:prstGeom prst="rect">
            <a:avLst/>
          </a:prstGeom>
        </p:spPr>
        <p:txBody>
          <a:bodyPr/>
          <a:lstStyle/>
          <a:p>
            <a:pPr>
              <a:lnSpc>
                <a:spcPts val="2340"/>
              </a:lnSpc>
            </a:pPr>
            <a:r>
              <a:rPr lang="en-GB" dirty="0"/>
              <a:t>Blönduð tjaldferðar og lúxus, sem býður upp á </a:t>
            </a:r>
            <a:r>
              <a:rPr lang="en-GB" dirty="0" err="1"/>
              <a:t>spennu</a:t>
            </a:r>
            <a:r>
              <a:rPr lang="en-GB" dirty="0"/>
              <a:t> útivistar með þægindum hótels.</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dirty="0"/>
              <a:t>Rúmgóð tjöld eða kofa með þægindum eins og mjúkum rúmum, rafmagni og sérbaðherbergjum.</a:t>
            </a:r>
          </a:p>
          <a:p>
            <a:pPr marL="342900" indent="-342900">
              <a:lnSpc>
                <a:spcPts val="2340"/>
              </a:lnSpc>
              <a:buClr>
                <a:srgbClr val="64AFAF"/>
              </a:buClr>
              <a:buFont typeface="Arial" panose="020B0604020202020204" pitchFamily="34" charset="0"/>
              <a:buChar char="•"/>
            </a:pPr>
            <a:r>
              <a:rPr lang="en-GB" dirty="0"/>
              <a:t>Þau eru oft staðsett á fallegum stöðum eins og í skógum, fjöllum eða við strendur.</a:t>
            </a:r>
          </a:p>
          <a:p>
            <a:pPr marL="342900" indent="-342900">
              <a:lnSpc>
                <a:spcPts val="2340"/>
              </a:lnSpc>
              <a:buClr>
                <a:srgbClr val="64AFAF"/>
              </a:buClr>
              <a:buFont typeface="Arial" panose="020B0604020202020204" pitchFamily="34" charset="0"/>
              <a:buChar char="•"/>
            </a:pPr>
            <a:r>
              <a:rPr lang="en-GB" dirty="0" err="1"/>
              <a:t>Afþreying</a:t>
            </a:r>
            <a:r>
              <a:rPr lang="en-GB" dirty="0"/>
              <a:t> </a:t>
            </a:r>
            <a:r>
              <a:rPr lang="en-GB" dirty="0" err="1"/>
              <a:t>getur</a:t>
            </a:r>
            <a:r>
              <a:rPr lang="en-GB" dirty="0"/>
              <a:t> </a:t>
            </a:r>
            <a:r>
              <a:rPr lang="en-GB" dirty="0" err="1"/>
              <a:t>innifalið</a:t>
            </a:r>
            <a:r>
              <a:rPr lang="en-GB" dirty="0"/>
              <a:t> </a:t>
            </a:r>
            <a:r>
              <a:rPr lang="en-GB" dirty="0" err="1"/>
              <a:t>stjörnuathugun</a:t>
            </a:r>
            <a:r>
              <a:rPr lang="en-GB" dirty="0"/>
              <a:t>, gönguferðir </a:t>
            </a:r>
            <a:r>
              <a:rPr lang="en-GB" dirty="0" err="1"/>
              <a:t>eða</a:t>
            </a:r>
            <a:r>
              <a:rPr lang="en-GB" dirty="0"/>
              <a:t> </a:t>
            </a:r>
            <a:r>
              <a:rPr lang="en-GB" dirty="0" err="1"/>
              <a:t>bálupplifun</a:t>
            </a:r>
            <a:r>
              <a:rPr lang="en-GB" dirty="0"/>
              <a:t>.</a:t>
            </a:r>
            <a:endParaRPr lang="en-US" dirty="0"/>
          </a:p>
        </p:txBody>
      </p:sp>
      <p:sp>
        <p:nvSpPr>
          <p:cNvPr id="7" name="Text Placeholder 6">
            <a:extLst>
              <a:ext uri="{FF2B5EF4-FFF2-40B4-BE49-F238E27FC236}">
                <a16:creationId xmlns:a16="http://schemas.microsoft.com/office/drawing/2014/main" id="{618C2CA0-9FB9-D5F0-2F82-C18FA32365F0}"/>
              </a:ext>
            </a:extLst>
          </p:cNvPr>
          <p:cNvSpPr>
            <a:spLocks noGrp="1"/>
          </p:cNvSpPr>
          <p:nvPr>
            <p:ph type="body" sz="quarter" idx="19"/>
          </p:nvPr>
        </p:nvSpPr>
        <p:spPr>
          <a:xfrm>
            <a:off x="485145" y="1845082"/>
            <a:ext cx="4726115" cy="803654"/>
          </a:xfrm>
        </p:spPr>
        <p:txBody>
          <a:bodyPr/>
          <a:lstStyle/>
          <a:p>
            <a:r>
              <a:rPr lang="en-GB" dirty="0"/>
              <a:t>“Glamping”</a:t>
            </a:r>
          </a:p>
        </p:txBody>
      </p:sp>
      <p:sp>
        <p:nvSpPr>
          <p:cNvPr id="8" name="Text Placeholder 7">
            <a:extLst>
              <a:ext uri="{FF2B5EF4-FFF2-40B4-BE49-F238E27FC236}">
                <a16:creationId xmlns:a16="http://schemas.microsoft.com/office/drawing/2014/main" id="{3AE4E06B-6B17-2911-72E4-87A139501A2D}"/>
              </a:ext>
            </a:extLst>
          </p:cNvPr>
          <p:cNvSpPr>
            <a:spLocks noGrp="1"/>
          </p:cNvSpPr>
          <p:nvPr>
            <p:ph type="body" sz="quarter" idx="65"/>
          </p:nvPr>
        </p:nvSpPr>
        <p:spPr/>
        <p:txBody>
          <a:bodyPr/>
          <a:lstStyle/>
          <a:p>
            <a:pPr algn="ctr"/>
            <a:r>
              <a:rPr lang="en-GB" sz="1200" dirty="0"/>
              <a:t>Ljósmynd: The Bubble </a:t>
            </a:r>
            <a:r>
              <a:rPr lang="en-GB" sz="1200" dirty="0" err="1"/>
              <a:t>Hotel, Ísland</a:t>
            </a:r>
            <a:endParaRPr lang="en-GB" sz="1200" dirty="0"/>
          </a:p>
        </p:txBody>
      </p:sp>
      <p:cxnSp>
        <p:nvCxnSpPr>
          <p:cNvPr id="2" name="Straight Connector 1">
            <a:extLst>
              <a:ext uri="{FF2B5EF4-FFF2-40B4-BE49-F238E27FC236}">
                <a16:creationId xmlns:a16="http://schemas.microsoft.com/office/drawing/2014/main" id="{1A482B2C-D90B-5287-32C8-662578A5DE79}"/>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7C8F72AA-614B-C096-1159-AD00464A2F2E}"/>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sp>
        <p:nvSpPr>
          <p:cNvPr id="10" name="Slide Number Placeholder 5">
            <a:extLst>
              <a:ext uri="{FF2B5EF4-FFF2-40B4-BE49-F238E27FC236}">
                <a16:creationId xmlns:a16="http://schemas.microsoft.com/office/drawing/2014/main" id="{74756FA8-5F1F-CFA3-CF58-4D66C66004A1}"/>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12</a:t>
            </a:fld>
            <a:endParaRPr lang="fr-CA" sz="1200" dirty="0"/>
          </a:p>
        </p:txBody>
      </p:sp>
    </p:spTree>
    <p:extLst>
      <p:ext uri="{BB962C8B-B14F-4D97-AF65-F5344CB8AC3E}">
        <p14:creationId xmlns:p14="http://schemas.microsoft.com/office/powerpoint/2010/main" val="275100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sp>
        <p:nvSpPr>
          <p:cNvPr id="14" name="Text Placeholder 3">
            <a:extLst>
              <a:ext uri="{FF2B5EF4-FFF2-40B4-BE49-F238E27FC236}">
                <a16:creationId xmlns:a16="http://schemas.microsoft.com/office/drawing/2014/main" id="{26FE707A-6620-8AD7-97E7-C64B1EA477B1}"/>
              </a:ext>
            </a:extLst>
          </p:cNvPr>
          <p:cNvSpPr txBox="1">
            <a:spLocks/>
          </p:cNvSpPr>
          <p:nvPr/>
        </p:nvSpPr>
        <p:spPr>
          <a:xfrm>
            <a:off x="485146" y="2595195"/>
            <a:ext cx="59156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err="1"/>
              <a:t>Landbúnaðartengd</a:t>
            </a:r>
            <a:r>
              <a:rPr lang="en-GB" dirty="0"/>
              <a:t> </a:t>
            </a:r>
            <a:r>
              <a:rPr lang="en-GB" dirty="0" err="1"/>
              <a:t>ferðaþjónusta</a:t>
            </a:r>
            <a:r>
              <a:rPr lang="en-GB" dirty="0"/>
              <a:t> (e. agritourism) felur í sér dvöl á starfandi búi </a:t>
            </a:r>
            <a:r>
              <a:rPr lang="en-GB" dirty="0" err="1"/>
              <a:t>eða</a:t>
            </a:r>
            <a:r>
              <a:rPr lang="en-GB" dirty="0"/>
              <a:t> á </a:t>
            </a:r>
            <a:r>
              <a:rPr lang="en-GB" dirty="0" err="1"/>
              <a:t>gistingu</a:t>
            </a:r>
            <a:r>
              <a:rPr lang="en-GB" dirty="0"/>
              <a:t> í </a:t>
            </a:r>
            <a:r>
              <a:rPr lang="en-GB" dirty="0" err="1"/>
              <a:t>sveit</a:t>
            </a:r>
            <a:r>
              <a:rPr lang="en-GB" dirty="0"/>
              <a:t>, þar sem gestir geta upplifað landbúnaðarstarf og sveitarlíf.</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Hagnýt reynsla: </a:t>
            </a:r>
            <a:r>
              <a:rPr lang="en-GB" dirty="0"/>
              <a:t>Starfsemi eins </a:t>
            </a:r>
            <a:r>
              <a:rPr lang="en-GB" dirty="0" err="1"/>
              <a:t>og</a:t>
            </a:r>
            <a:r>
              <a:rPr lang="en-GB" dirty="0"/>
              <a:t> </a:t>
            </a:r>
            <a:r>
              <a:rPr lang="en-GB" dirty="0" err="1"/>
              <a:t>að</a:t>
            </a:r>
            <a:r>
              <a:rPr lang="en-GB" dirty="0"/>
              <a:t> taka </a:t>
            </a:r>
            <a:r>
              <a:rPr lang="en-GB" dirty="0" err="1"/>
              <a:t>þátt</a:t>
            </a:r>
            <a:r>
              <a:rPr lang="en-GB" dirty="0"/>
              <a:t> í </a:t>
            </a:r>
            <a:r>
              <a:rPr lang="en-GB" dirty="0" err="1"/>
              <a:t>uppskeru</a:t>
            </a:r>
            <a:r>
              <a:rPr lang="en-GB" dirty="0"/>
              <a:t>, fóðrun dýra eða ostagerð.</a:t>
            </a:r>
          </a:p>
          <a:p>
            <a:pPr marL="342900" indent="-342900">
              <a:lnSpc>
                <a:spcPts val="2340"/>
              </a:lnSpc>
              <a:buClr>
                <a:srgbClr val="64AFAF"/>
              </a:buClr>
              <a:buFont typeface="Arial" panose="020B0604020202020204" pitchFamily="34" charset="0"/>
              <a:buChar char="•"/>
            </a:pPr>
            <a:r>
              <a:rPr lang="en-GB" b="1" dirty="0"/>
              <a:t>Staðbundinn matseðill: </a:t>
            </a:r>
            <a:r>
              <a:rPr lang="en-GB" dirty="0"/>
              <a:t>Beint frá býli, með fersku, staðbundnu hráefni.</a:t>
            </a:r>
          </a:p>
          <a:p>
            <a:pPr marL="342900" indent="-342900">
              <a:lnSpc>
                <a:spcPts val="2340"/>
              </a:lnSpc>
              <a:buClr>
                <a:srgbClr val="64AFAF"/>
              </a:buClr>
              <a:buFont typeface="Arial" panose="020B0604020202020204" pitchFamily="34" charset="0"/>
              <a:buChar char="•"/>
            </a:pPr>
            <a:r>
              <a:rPr lang="en-GB" b="1" dirty="0"/>
              <a:t>Tengsl við náttúruna</a:t>
            </a:r>
            <a:r>
              <a:rPr lang="en-GB" dirty="0"/>
              <a:t>: </a:t>
            </a:r>
            <a:r>
              <a:rPr lang="en-GB" dirty="0" err="1"/>
              <a:t>Friðsælt</a:t>
            </a:r>
            <a:r>
              <a:rPr lang="en-GB" dirty="0"/>
              <a:t> umhverfi umkringt akurlöndum, skóglendi eða vínekrum. </a:t>
            </a:r>
          </a:p>
          <a:p>
            <a:pPr marL="342900" indent="-342900">
              <a:lnSpc>
                <a:spcPts val="2340"/>
              </a:lnSpc>
              <a:buClr>
                <a:srgbClr val="64AFAF"/>
              </a:buClr>
              <a:buFont typeface="Arial" panose="020B0604020202020204" pitchFamily="34" charset="0"/>
              <a:buChar char="•"/>
            </a:pPr>
            <a:endParaRPr lang="en-GB" dirty="0"/>
          </a:p>
        </p:txBody>
      </p:sp>
      <p:sp>
        <p:nvSpPr>
          <p:cNvPr id="15" name="Text Placeholder 6">
            <a:extLst>
              <a:ext uri="{FF2B5EF4-FFF2-40B4-BE49-F238E27FC236}">
                <a16:creationId xmlns:a16="http://schemas.microsoft.com/office/drawing/2014/main" id="{1184C1E2-A074-F6F6-CBDB-A0D4DAC253FE}"/>
              </a:ext>
            </a:extLst>
          </p:cNvPr>
          <p:cNvSpPr txBox="1">
            <a:spLocks/>
          </p:cNvSpPr>
          <p:nvPr/>
        </p:nvSpPr>
        <p:spPr>
          <a:xfrm>
            <a:off x="485146" y="1678399"/>
            <a:ext cx="550417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Landbúnaðartengd ferðaþjónusta / bændagisting</a:t>
            </a:r>
            <a:endParaRPr lang="en-NL" dirty="0"/>
          </a:p>
        </p:txBody>
      </p:sp>
      <p:cxnSp>
        <p:nvCxnSpPr>
          <p:cNvPr id="17" name="Straight Connector 16">
            <a:extLst>
              <a:ext uri="{FF2B5EF4-FFF2-40B4-BE49-F238E27FC236}">
                <a16:creationId xmlns:a16="http://schemas.microsoft.com/office/drawing/2014/main" id="{929EA4F6-9F74-56EE-20FB-A6F58CB56576}"/>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5FF633D-02DD-B701-6A83-82446C1C0FC4}"/>
              </a:ext>
            </a:extLst>
          </p:cNvPr>
          <p:cNvSpPr txBox="1">
            <a:spLocks/>
          </p:cNvSpPr>
          <p:nvPr/>
        </p:nvSpPr>
        <p:spPr>
          <a:xfrm>
            <a:off x="446922" y="354084"/>
            <a:ext cx="5953878"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pic>
        <p:nvPicPr>
          <p:cNvPr id="26" name="Picture 25">
            <a:extLst>
              <a:ext uri="{FF2B5EF4-FFF2-40B4-BE49-F238E27FC236}">
                <a16:creationId xmlns:a16="http://schemas.microsoft.com/office/drawing/2014/main" id="{D1C88A6E-404E-7B74-5752-7DE6B3F43B30}"/>
              </a:ext>
            </a:extLst>
          </p:cNvPr>
          <p:cNvPicPr>
            <a:picLocks noChangeAspect="1"/>
          </p:cNvPicPr>
          <p:nvPr/>
        </p:nvPicPr>
        <p:blipFill>
          <a:blip r:embed="rId4"/>
          <a:srcRect l="74105" b="40677"/>
          <a:stretch/>
        </p:blipFill>
        <p:spPr>
          <a:xfrm>
            <a:off x="7420393" y="2885912"/>
            <a:ext cx="3777001" cy="3972088"/>
          </a:xfrm>
          <a:prstGeom prst="rect">
            <a:avLst/>
          </a:prstGeom>
        </p:spPr>
      </p:pic>
      <p:pic>
        <p:nvPicPr>
          <p:cNvPr id="16" name="Online Media 15" title="Agriturismo Italia - Video Ufficiale">
            <a:hlinkClick r:id="" action="ppaction://media"/>
            <a:extLst>
              <a:ext uri="{FF2B5EF4-FFF2-40B4-BE49-F238E27FC236}">
                <a16:creationId xmlns:a16="http://schemas.microsoft.com/office/drawing/2014/main" id="{17CAC8CA-6226-2D4D-3B71-159D9D4A8296}"/>
              </a:ext>
            </a:extLst>
          </p:cNvPr>
          <p:cNvPicPr>
            <a:picLocks noRot="1" noChangeAspect="1"/>
          </p:cNvPicPr>
          <p:nvPr>
            <a:videoFile r:link="rId1"/>
          </p:nvPr>
        </p:nvPicPr>
        <p:blipFill>
          <a:blip r:embed="rId5"/>
          <a:stretch>
            <a:fillRect/>
          </a:stretch>
        </p:blipFill>
        <p:spPr>
          <a:xfrm>
            <a:off x="7406945" y="3804950"/>
            <a:ext cx="3777002" cy="2134011"/>
          </a:xfrm>
          <a:prstGeom prst="rect">
            <a:avLst/>
          </a:prstGeom>
        </p:spPr>
      </p:pic>
      <p:sp>
        <p:nvSpPr>
          <p:cNvPr id="27" name="Slide Number Placeholder 5">
            <a:extLst>
              <a:ext uri="{FF2B5EF4-FFF2-40B4-BE49-F238E27FC236}">
                <a16:creationId xmlns:a16="http://schemas.microsoft.com/office/drawing/2014/main" id="{B50D1979-B6BA-E046-4AE1-1DFF21CC792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13</a:t>
            </a:fld>
            <a:endParaRPr lang="fr-CA" sz="1200" dirty="0"/>
          </a:p>
        </p:txBody>
      </p:sp>
    </p:spTree>
    <p:extLst>
      <p:ext uri="{BB962C8B-B14F-4D97-AF65-F5344CB8AC3E}">
        <p14:creationId xmlns:p14="http://schemas.microsoft.com/office/powerpoint/2010/main" val="2257496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CFBFC-F235-70C5-BC10-F4A45D85530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6738E34-4AE6-0306-C554-D70953A569AA}"/>
              </a:ext>
            </a:extLst>
          </p:cNvPr>
          <p:cNvSpPr>
            <a:spLocks noGrp="1"/>
          </p:cNvSpPr>
          <p:nvPr>
            <p:ph type="body" sz="quarter" idx="65"/>
          </p:nvPr>
        </p:nvSpPr>
        <p:spPr/>
        <p:txBody>
          <a:bodyPr/>
          <a:lstStyle/>
          <a:p>
            <a:pPr algn="ctr"/>
            <a:r>
              <a:rPr lang="en-GB" sz="1200"/>
              <a:t>Mynd: ECO Resort, Slóvenía</a:t>
            </a:r>
          </a:p>
        </p:txBody>
      </p:sp>
      <p:pic>
        <p:nvPicPr>
          <p:cNvPr id="12" name="Picture Placeholder 11" descr="A pond in a grassy area with houses in the background&#10;&#10;AI-generated content may be incorrect.">
            <a:extLst>
              <a:ext uri="{FF2B5EF4-FFF2-40B4-BE49-F238E27FC236}">
                <a16:creationId xmlns:a16="http://schemas.microsoft.com/office/drawing/2014/main" id="{6158CAF0-F535-1F92-6DFF-63725F6315B2}"/>
              </a:ext>
            </a:extLst>
          </p:cNvPr>
          <p:cNvPicPr>
            <a:picLocks noGrp="1" noChangeAspect="1"/>
          </p:cNvPicPr>
          <p:nvPr>
            <p:ph type="pic" sz="quarter" idx="13"/>
          </p:nvPr>
        </p:nvPicPr>
        <p:blipFill>
          <a:blip r:embed="rId2"/>
          <a:srcRect l="5961" r="5961"/>
          <a:stretch>
            <a:fillRect/>
          </a:stretch>
        </p:blipFill>
        <p:spPr/>
      </p:pic>
      <p:sp>
        <p:nvSpPr>
          <p:cNvPr id="5" name="Text Placeholder 3">
            <a:extLst>
              <a:ext uri="{FF2B5EF4-FFF2-40B4-BE49-F238E27FC236}">
                <a16:creationId xmlns:a16="http://schemas.microsoft.com/office/drawing/2014/main" id="{1347A87E-2339-2319-5EA7-FBBDD7EF190B}"/>
              </a:ext>
            </a:extLst>
          </p:cNvPr>
          <p:cNvSpPr txBox="1">
            <a:spLocks/>
          </p:cNvSpPr>
          <p:nvPr/>
        </p:nvSpPr>
        <p:spPr>
          <a:xfrm>
            <a:off x="485146" y="2595195"/>
            <a:ext cx="60290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Umhverfisvænar gistingar </a:t>
            </a:r>
          </a:p>
          <a:p>
            <a:pPr>
              <a:lnSpc>
                <a:spcPts val="2340"/>
              </a:lnSpc>
            </a:pPr>
            <a:r>
              <a:rPr lang="en-GB" dirty="0"/>
              <a:t>byggð og rekin til að lágmarka áhrif sín </a:t>
            </a:r>
          </a:p>
          <a:p>
            <a:pPr>
              <a:lnSpc>
                <a:spcPts val="2340"/>
              </a:lnSpc>
            </a:pPr>
            <a:r>
              <a:rPr lang="en-GB" dirty="0"/>
              <a:t>á </a:t>
            </a:r>
            <a:r>
              <a:rPr lang="en-GB" dirty="0" err="1"/>
              <a:t>náttúrulegt</a:t>
            </a:r>
            <a:r>
              <a:rPr lang="en-GB" dirty="0"/>
              <a:t> umhverfi.</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err="1"/>
              <a:t>Sjálfbærni</a:t>
            </a:r>
            <a:r>
              <a:rPr lang="en-GB" b="1" dirty="0"/>
              <a:t>: </a:t>
            </a:r>
            <a:r>
              <a:rPr lang="en-GB" dirty="0"/>
              <a:t>Skuldbinding til að lágmarka umhverfisáhrif </a:t>
            </a:r>
          </a:p>
          <a:p>
            <a:pPr marL="342900" indent="-342900">
              <a:lnSpc>
                <a:spcPts val="2340"/>
              </a:lnSpc>
              <a:buClr>
                <a:srgbClr val="64AFAF"/>
              </a:buClr>
              <a:buFont typeface="Arial" panose="020B0604020202020204" pitchFamily="34" charset="0"/>
              <a:buChar char="•"/>
            </a:pPr>
            <a:r>
              <a:rPr lang="en-GB" b="1" dirty="0"/>
              <a:t>Staðsetning: </a:t>
            </a:r>
            <a:r>
              <a:rPr lang="en-GB" dirty="0"/>
              <a:t>Oft staðsett á afskekktum eða vistfræðilega mikilvægum svæðum</a:t>
            </a:r>
          </a:p>
          <a:p>
            <a:pPr marL="342900" indent="-342900">
              <a:lnSpc>
                <a:spcPts val="2340"/>
              </a:lnSpc>
              <a:buClr>
                <a:srgbClr val="64AFAF"/>
              </a:buClr>
              <a:buFont typeface="Arial" panose="020B0604020202020204" pitchFamily="34" charset="0"/>
              <a:buChar char="•"/>
            </a:pPr>
            <a:r>
              <a:rPr lang="en-GB" b="1" dirty="0"/>
              <a:t>Hönnun: </a:t>
            </a:r>
            <a:r>
              <a:rPr lang="en-GB" dirty="0"/>
              <a:t>Notkun sjálfbærra efna og umhverfisvænnar hönnunar </a:t>
            </a:r>
          </a:p>
          <a:p>
            <a:pPr marL="342900" indent="-342900">
              <a:lnSpc>
                <a:spcPts val="2340"/>
              </a:lnSpc>
              <a:buClr>
                <a:srgbClr val="64AFAF"/>
              </a:buClr>
              <a:buFont typeface="Arial" panose="020B0604020202020204" pitchFamily="34" charset="0"/>
              <a:buChar char="•"/>
            </a:pPr>
            <a:r>
              <a:rPr lang="en-GB" b="1" dirty="0"/>
              <a:t>Starfsemi: </a:t>
            </a:r>
            <a:r>
              <a:rPr lang="en-GB" dirty="0"/>
              <a:t>Bjóða upp á </a:t>
            </a:r>
            <a:r>
              <a:rPr lang="en-GB" dirty="0" err="1"/>
              <a:t>vistvæna</a:t>
            </a:r>
            <a:r>
              <a:rPr lang="en-GB" dirty="0"/>
              <a:t> </a:t>
            </a:r>
            <a:r>
              <a:rPr lang="en-GB" dirty="0" err="1"/>
              <a:t>afþreyingu</a:t>
            </a:r>
            <a:r>
              <a:rPr lang="en-GB" dirty="0"/>
              <a:t>, svo sem náttúrugöngur, </a:t>
            </a:r>
            <a:r>
              <a:rPr lang="en-GB" dirty="0" err="1"/>
              <a:t>dýraskoðun</a:t>
            </a:r>
            <a:r>
              <a:rPr lang="en-GB" dirty="0"/>
              <a:t> og menningarferðir</a:t>
            </a:r>
          </a:p>
          <a:p>
            <a:pPr>
              <a:lnSpc>
                <a:spcPts val="2340"/>
              </a:lnSpc>
              <a:buClr>
                <a:srgbClr val="64AFAF"/>
              </a:buClr>
            </a:pPr>
            <a:r>
              <a:rPr lang="en-GB" dirty="0"/>
              <a:t> </a:t>
            </a:r>
          </a:p>
          <a:p>
            <a:pPr marL="342900" indent="-342900">
              <a:lnSpc>
                <a:spcPts val="2340"/>
              </a:lnSpc>
              <a:buClr>
                <a:srgbClr val="64AFAF"/>
              </a:buClr>
              <a:buFont typeface="Arial" panose="020B0604020202020204" pitchFamily="34" charset="0"/>
              <a:buChar char="•"/>
            </a:pPr>
            <a:endParaRPr lang="en-GB" dirty="0"/>
          </a:p>
        </p:txBody>
      </p:sp>
      <p:sp>
        <p:nvSpPr>
          <p:cNvPr id="6" name="Text Placeholder 6">
            <a:extLst>
              <a:ext uri="{FF2B5EF4-FFF2-40B4-BE49-F238E27FC236}">
                <a16:creationId xmlns:a16="http://schemas.microsoft.com/office/drawing/2014/main" id="{18EEFC0B-3CB2-A2F8-A537-F1F1B8BB4CE5}"/>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err="1"/>
              <a:t>Vist-bústaðir</a:t>
            </a:r>
            <a:r>
              <a:rPr lang="en-GB" dirty="0"/>
              <a:t> (e. eco-lodges)</a:t>
            </a:r>
          </a:p>
          <a:p>
            <a:endParaRPr lang="en-GB" dirty="0"/>
          </a:p>
        </p:txBody>
      </p:sp>
      <p:cxnSp>
        <p:nvCxnSpPr>
          <p:cNvPr id="10" name="Straight Connector 9">
            <a:extLst>
              <a:ext uri="{FF2B5EF4-FFF2-40B4-BE49-F238E27FC236}">
                <a16:creationId xmlns:a16="http://schemas.microsoft.com/office/drawing/2014/main" id="{58256B68-96C5-552E-359A-DD3DB98F8F8B}"/>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CE78BABE-D7E1-192A-DE61-D8B30F34BDAD}"/>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sp>
        <p:nvSpPr>
          <p:cNvPr id="17" name="Slide Number Placeholder 5">
            <a:extLst>
              <a:ext uri="{FF2B5EF4-FFF2-40B4-BE49-F238E27FC236}">
                <a16:creationId xmlns:a16="http://schemas.microsoft.com/office/drawing/2014/main" id="{849A0DBD-AA80-A919-3BCB-9CAB8DCACE8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14</a:t>
            </a:fld>
            <a:endParaRPr lang="fr-CA" sz="1200" dirty="0"/>
          </a:p>
        </p:txBody>
      </p:sp>
    </p:spTree>
    <p:extLst>
      <p:ext uri="{BB962C8B-B14F-4D97-AF65-F5344CB8AC3E}">
        <p14:creationId xmlns:p14="http://schemas.microsoft.com/office/powerpoint/2010/main" val="3971054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12" name="Picture Placeholder 11" descr="A collage of a room with a ladder and a window&#10;&#10;AI-generated content may be incorrect.">
            <a:extLst>
              <a:ext uri="{FF2B5EF4-FFF2-40B4-BE49-F238E27FC236}">
                <a16:creationId xmlns:a16="http://schemas.microsoft.com/office/drawing/2014/main" id="{DD98A951-8AEF-8F99-5EA0-02D615C38CF4}"/>
              </a:ext>
            </a:extLst>
          </p:cNvPr>
          <p:cNvPicPr>
            <a:picLocks noGrp="1" noChangeAspect="1"/>
          </p:cNvPicPr>
          <p:nvPr>
            <p:ph type="pic" sz="quarter" idx="13"/>
          </p:nvPr>
        </p:nvPicPr>
        <p:blipFill>
          <a:blip r:embed="rId2"/>
          <a:srcRect l="17319" r="17319"/>
          <a:stretch>
            <a:fillRect/>
          </a:stretch>
        </p:blipFill>
        <p:spPr/>
      </p:pic>
      <p:sp>
        <p:nvSpPr>
          <p:cNvPr id="14" name="Text Placeholder 7">
            <a:extLst>
              <a:ext uri="{FF2B5EF4-FFF2-40B4-BE49-F238E27FC236}">
                <a16:creationId xmlns:a16="http://schemas.microsoft.com/office/drawing/2014/main" id="{3F8CB752-9C89-0139-CB1D-8CCE09247B36}"/>
              </a:ext>
            </a:extLst>
          </p:cNvPr>
          <p:cNvSpPr>
            <a:spLocks noGrp="1"/>
          </p:cNvSpPr>
          <p:nvPr>
            <p:ph type="body" sz="quarter" idx="4294967295"/>
          </p:nvPr>
        </p:nvSpPr>
        <p:spPr>
          <a:xfrm rot="16200000">
            <a:off x="9526243" y="4836588"/>
            <a:ext cx="3590366" cy="452458"/>
          </a:xfrm>
          <a:prstGeom prst="rect">
            <a:avLst/>
          </a:prstGeom>
          <a:solidFill>
            <a:srgbClr val="EC7C69"/>
          </a:solidFill>
        </p:spPr>
        <p:txBody>
          <a:bodyPr anchor="ctr"/>
          <a:lstStyle/>
          <a:p>
            <a:pPr marL="0" indent="0" algn="ctr">
              <a:buNone/>
            </a:pPr>
            <a:r>
              <a:rPr lang="en-GB" sz="1200" dirty="0">
                <a:solidFill>
                  <a:schemeClr val="bg1"/>
                </a:solidFill>
              </a:rPr>
              <a:t>Mynd: Tree House Wexford, Írland</a:t>
            </a:r>
          </a:p>
        </p:txBody>
      </p:sp>
      <p:sp>
        <p:nvSpPr>
          <p:cNvPr id="6" name="Text Placeholder 3">
            <a:extLst>
              <a:ext uri="{FF2B5EF4-FFF2-40B4-BE49-F238E27FC236}">
                <a16:creationId xmlns:a16="http://schemas.microsoft.com/office/drawing/2014/main" id="{24B2B82C-F619-705E-32C2-58E89614A171}"/>
              </a:ext>
            </a:extLst>
          </p:cNvPr>
          <p:cNvSpPr txBox="1">
            <a:spLocks/>
          </p:cNvSpPr>
          <p:nvPr/>
        </p:nvSpPr>
        <p:spPr>
          <a:xfrm>
            <a:off x="485146" y="2595195"/>
            <a:ext cx="60290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Einstök gistiaðstaða byggð í eða við tré, sem býður upp á ævintýralegan blæ, einveru og tengsl við náttúruna.</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Einstök hönnun: </a:t>
            </a:r>
            <a:r>
              <a:rPr lang="en-GB" dirty="0"/>
              <a:t>Smíðað meðal trjánna, oft með notkun náttúrulegra efna </a:t>
            </a:r>
          </a:p>
          <a:p>
            <a:pPr marL="342900" indent="-342900">
              <a:lnSpc>
                <a:spcPts val="2340"/>
              </a:lnSpc>
              <a:buClr>
                <a:srgbClr val="64AFAF"/>
              </a:buClr>
              <a:buFont typeface="Arial" panose="020B0604020202020204" pitchFamily="34" charset="0"/>
              <a:buChar char="•"/>
            </a:pPr>
            <a:r>
              <a:rPr lang="en-GB" b="1" dirty="0" err="1"/>
              <a:t>Djúp</a:t>
            </a:r>
            <a:r>
              <a:rPr lang="en-GB" b="1" dirty="0"/>
              <a:t> </a:t>
            </a:r>
            <a:r>
              <a:rPr lang="en-GB" b="1" dirty="0" err="1"/>
              <a:t>upplifun</a:t>
            </a:r>
            <a:r>
              <a:rPr lang="en-GB" b="1" dirty="0"/>
              <a:t> í náttúrunni</a:t>
            </a:r>
            <a:r>
              <a:rPr lang="en-GB" dirty="0"/>
              <a:t>: einstakt samband við náttúruna</a:t>
            </a:r>
          </a:p>
          <a:p>
            <a:pPr marL="342900" indent="-342900">
              <a:lnSpc>
                <a:spcPts val="2340"/>
              </a:lnSpc>
              <a:buClr>
                <a:srgbClr val="64AFAF"/>
              </a:buClr>
              <a:buFont typeface="Arial" panose="020B0604020202020204" pitchFamily="34" charset="0"/>
              <a:buChar char="•"/>
            </a:pPr>
            <a:r>
              <a:rPr lang="en-GB" b="1" dirty="0"/>
              <a:t>Einangrun og næði: </a:t>
            </a:r>
            <a:r>
              <a:rPr lang="en-GB" dirty="0"/>
              <a:t>Oft staðsett á afskekktum eða skógi vöxnum svæðum.</a:t>
            </a:r>
          </a:p>
          <a:p>
            <a:pPr marL="342900" indent="-342900">
              <a:lnSpc>
                <a:spcPts val="2340"/>
              </a:lnSpc>
              <a:buClr>
                <a:srgbClr val="64AFAF"/>
              </a:buClr>
              <a:buFont typeface="Arial" panose="020B0604020202020204" pitchFamily="34" charset="0"/>
              <a:buChar char="•"/>
            </a:pPr>
            <a:r>
              <a:rPr lang="en-GB" b="1" dirty="0"/>
              <a:t>Ævintýri og nýstárleiki: </a:t>
            </a:r>
            <a:r>
              <a:rPr lang="en-GB" dirty="0"/>
              <a:t>Aðlaðandi fyrir þá sem leita að einstöku fríi</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7" name="Text Placeholder 6">
            <a:extLst>
              <a:ext uri="{FF2B5EF4-FFF2-40B4-BE49-F238E27FC236}">
                <a16:creationId xmlns:a16="http://schemas.microsoft.com/office/drawing/2014/main" id="{908DBF1F-171D-2FAB-52CB-F75920FC288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err="1"/>
              <a:t>Tréhús</a:t>
            </a:r>
            <a:endParaRPr lang="en-NL"/>
          </a:p>
        </p:txBody>
      </p:sp>
      <p:cxnSp>
        <p:nvCxnSpPr>
          <p:cNvPr id="8" name="Straight Connector 7">
            <a:extLst>
              <a:ext uri="{FF2B5EF4-FFF2-40B4-BE49-F238E27FC236}">
                <a16:creationId xmlns:a16="http://schemas.microsoft.com/office/drawing/2014/main" id="{A40D7D43-D4BC-87B7-14FC-CA4463B1374F}"/>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6316300D-56BA-BD51-6455-3AE2FE902726}"/>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sp>
        <p:nvSpPr>
          <p:cNvPr id="19" name="Slide Number Placeholder 5">
            <a:extLst>
              <a:ext uri="{FF2B5EF4-FFF2-40B4-BE49-F238E27FC236}">
                <a16:creationId xmlns:a16="http://schemas.microsoft.com/office/drawing/2014/main" id="{CC607AA9-41D1-6183-1D76-5310E5EB664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15</a:t>
            </a:fld>
            <a:endParaRPr lang="fr-CA" sz="1200" dirty="0"/>
          </a:p>
        </p:txBody>
      </p:sp>
    </p:spTree>
    <p:extLst>
      <p:ext uri="{BB962C8B-B14F-4D97-AF65-F5344CB8AC3E}">
        <p14:creationId xmlns:p14="http://schemas.microsoft.com/office/powerpoint/2010/main" val="32773490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291D-D3D7-DB33-D31A-92CCB1BA0EB7}"/>
            </a:ext>
          </a:extLst>
        </p:cNvPr>
        <p:cNvGrpSpPr/>
        <p:nvPr/>
      </p:nvGrpSpPr>
      <p:grpSpPr>
        <a:xfrm>
          <a:off x="0" y="0"/>
          <a:ext cx="0" cy="0"/>
          <a:chOff x="0" y="0"/>
          <a:chExt cx="0" cy="0"/>
        </a:xfrm>
      </p:grpSpPr>
      <p:pic>
        <p:nvPicPr>
          <p:cNvPr id="8" name="Picture Placeholder 7" descr="A stone building with a stone arch and a stone walkway&#10;&#10;AI-generated content may be incorrect.">
            <a:extLst>
              <a:ext uri="{FF2B5EF4-FFF2-40B4-BE49-F238E27FC236}">
                <a16:creationId xmlns:a16="http://schemas.microsoft.com/office/drawing/2014/main" id="{634B6B2B-940D-9F43-5938-8B46821088E7}"/>
              </a:ext>
            </a:extLst>
          </p:cNvPr>
          <p:cNvPicPr>
            <a:picLocks noGrp="1" noChangeAspect="1"/>
          </p:cNvPicPr>
          <p:nvPr>
            <p:ph type="pic" sz="quarter" idx="13"/>
          </p:nvPr>
        </p:nvPicPr>
        <p:blipFill>
          <a:blip r:embed="rId2"/>
          <a:srcRect l="18561" r="18561"/>
          <a:stretch>
            <a:fillRect/>
          </a:stretch>
        </p:blipFill>
        <p:spPr>
          <a:xfrm>
            <a:off x="7324828" y="2884487"/>
            <a:ext cx="3896842" cy="3973513"/>
          </a:xfrm>
        </p:spPr>
      </p:pic>
      <p:sp>
        <p:nvSpPr>
          <p:cNvPr id="6" name="Text Placeholder 7">
            <a:extLst>
              <a:ext uri="{FF2B5EF4-FFF2-40B4-BE49-F238E27FC236}">
                <a16:creationId xmlns:a16="http://schemas.microsoft.com/office/drawing/2014/main" id="{C739D1AD-7CEA-818E-3E34-1944E41AA695}"/>
              </a:ext>
            </a:extLst>
          </p:cNvPr>
          <p:cNvSpPr>
            <a:spLocks noGrp="1"/>
          </p:cNvSpPr>
          <p:nvPr>
            <p:ph type="body" sz="quarter" idx="4294967295"/>
          </p:nvPr>
        </p:nvSpPr>
        <p:spPr>
          <a:xfrm rot="16200000">
            <a:off x="9575694" y="4759565"/>
            <a:ext cx="3744411" cy="452458"/>
          </a:xfrm>
          <a:prstGeom prst="rect">
            <a:avLst/>
          </a:prstGeom>
          <a:solidFill>
            <a:srgbClr val="EC7C69"/>
          </a:solidFill>
        </p:spPr>
        <p:txBody>
          <a:bodyPr anchor="ctr"/>
          <a:lstStyle/>
          <a:p>
            <a:pPr marL="0" indent="0" algn="ctr">
              <a:buNone/>
            </a:pPr>
            <a:r>
              <a:rPr lang="en-GB" sz="1200" dirty="0">
                <a:solidFill>
                  <a:schemeClr val="bg1"/>
                </a:solidFill>
              </a:rPr>
              <a:t>Mynd: Albergo </a:t>
            </a:r>
            <a:r>
              <a:rPr lang="en-GB" sz="1200" dirty="0" err="1">
                <a:solidFill>
                  <a:schemeClr val="bg1"/>
                </a:solidFill>
              </a:rPr>
              <a:t>Diffuso Sextantio</a:t>
            </a:r>
            <a:r>
              <a:rPr lang="en-GB" sz="1200" dirty="0">
                <a:solidFill>
                  <a:schemeClr val="bg1"/>
                </a:solidFill>
              </a:rPr>
              <a:t>, Ítalía </a:t>
            </a:r>
          </a:p>
        </p:txBody>
      </p:sp>
      <p:sp>
        <p:nvSpPr>
          <p:cNvPr id="7" name="Text Placeholder 3">
            <a:extLst>
              <a:ext uri="{FF2B5EF4-FFF2-40B4-BE49-F238E27FC236}">
                <a16:creationId xmlns:a16="http://schemas.microsoft.com/office/drawing/2014/main" id="{E657E41E-FDBC-59A9-C53B-D506162E6525}"/>
              </a:ext>
            </a:extLst>
          </p:cNvPr>
          <p:cNvSpPr txBox="1">
            <a:spLocks/>
          </p:cNvSpPr>
          <p:nvPr/>
        </p:nvSpPr>
        <p:spPr>
          <a:xfrm>
            <a:off x="485146" y="2595195"/>
            <a:ext cx="6734342"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Hugmynd þar sem herbergi </a:t>
            </a:r>
            <a:r>
              <a:rPr lang="en-GB" dirty="0" err="1"/>
              <a:t>og</a:t>
            </a:r>
            <a:r>
              <a:rPr lang="en-GB" dirty="0"/>
              <a:t> </a:t>
            </a:r>
            <a:r>
              <a:rPr lang="en-GB" dirty="0" err="1"/>
              <a:t>þjónusta</a:t>
            </a:r>
            <a:r>
              <a:rPr lang="en-GB" dirty="0"/>
              <a:t> eru dreifð yfir mörg hús í litlu sögulegu þorpi eða bæ, en rekin sem eitt hótel.</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Samþætting í samfélagið: </a:t>
            </a:r>
            <a:r>
              <a:rPr lang="en-GB" dirty="0"/>
              <a:t>Gestir dvelja í endurbyggðum byggingum um allt þorpið</a:t>
            </a:r>
          </a:p>
          <a:p>
            <a:pPr marL="342900" indent="-342900">
              <a:lnSpc>
                <a:spcPts val="2340"/>
              </a:lnSpc>
              <a:buClr>
                <a:srgbClr val="64AFAF"/>
              </a:buClr>
              <a:buFont typeface="Arial" panose="020B0604020202020204" pitchFamily="34" charset="0"/>
              <a:buChar char="•"/>
            </a:pPr>
            <a:r>
              <a:rPr lang="en-GB" b="1" dirty="0"/>
              <a:t>Verndun menningararfs: </a:t>
            </a:r>
            <a:r>
              <a:rPr lang="en-GB" dirty="0"/>
              <a:t>Endurreisn sögulegra bygginga</a:t>
            </a:r>
          </a:p>
          <a:p>
            <a:pPr marL="342900" indent="-342900">
              <a:lnSpc>
                <a:spcPts val="2340"/>
              </a:lnSpc>
              <a:buClr>
                <a:srgbClr val="64AFAF"/>
              </a:buClr>
              <a:buFont typeface="Arial" panose="020B0604020202020204" pitchFamily="34" charset="0"/>
              <a:buChar char="•"/>
            </a:pPr>
            <a:r>
              <a:rPr lang="en-GB" b="1" dirty="0"/>
              <a:t>Samþætt stjórnun: </a:t>
            </a:r>
            <a:r>
              <a:rPr lang="en-GB" dirty="0"/>
              <a:t>Rekinn sem eitt gistihús með miðlægri einingu</a:t>
            </a:r>
          </a:p>
          <a:p>
            <a:pPr marL="342900" indent="-342900">
              <a:lnSpc>
                <a:spcPts val="2340"/>
              </a:lnSpc>
              <a:buClr>
                <a:srgbClr val="64AFAF"/>
              </a:buClr>
              <a:buFont typeface="Arial" panose="020B0604020202020204" pitchFamily="34" charset="0"/>
              <a:buChar char="•"/>
            </a:pPr>
            <a:r>
              <a:rPr lang="en-GB" b="1" dirty="0"/>
              <a:t>Stuðningur við staðbundna efnahagslíf: </a:t>
            </a:r>
            <a:r>
              <a:rPr lang="en-GB" dirty="0" err="1"/>
              <a:t>Nýtist</a:t>
            </a:r>
            <a:r>
              <a:rPr lang="en-GB" dirty="0"/>
              <a:t> </a:t>
            </a:r>
            <a:r>
              <a:rPr lang="en-GB" dirty="0" err="1"/>
              <a:t>efnahagslífi</a:t>
            </a:r>
            <a:r>
              <a:rPr lang="en-GB" dirty="0"/>
              <a:t> á </a:t>
            </a:r>
            <a:r>
              <a:rPr lang="en-GB" dirty="0" err="1"/>
              <a:t>staðnum</a:t>
            </a:r>
            <a:r>
              <a:rPr lang="en-GB" dirty="0"/>
              <a:t> með því að hvetja gesti til að versla hjá staðbundnum fyrirtækjum.</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9" name="Text Placeholder 6">
            <a:extLst>
              <a:ext uri="{FF2B5EF4-FFF2-40B4-BE49-F238E27FC236}">
                <a16:creationId xmlns:a16="http://schemas.microsoft.com/office/drawing/2014/main" id="{2AE8C9F8-0A6C-AE90-6F31-5F0714ABEA1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«Dreifð hótel»</a:t>
            </a:r>
            <a:endParaRPr lang="en-NL" dirty="0"/>
          </a:p>
        </p:txBody>
      </p:sp>
      <p:cxnSp>
        <p:nvCxnSpPr>
          <p:cNvPr id="10" name="Straight Connector 9">
            <a:extLst>
              <a:ext uri="{FF2B5EF4-FFF2-40B4-BE49-F238E27FC236}">
                <a16:creationId xmlns:a16="http://schemas.microsoft.com/office/drawing/2014/main" id="{989CB39D-DF4B-B877-624F-7BE47AD7014A}"/>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5C6E7F28-A300-0DBB-B9ED-DFB0561C755E}"/>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Óhefðbundnar gistiaðferðir</a:t>
            </a:r>
          </a:p>
        </p:txBody>
      </p:sp>
      <p:sp>
        <p:nvSpPr>
          <p:cNvPr id="19" name="Slide Number Placeholder 5">
            <a:extLst>
              <a:ext uri="{FF2B5EF4-FFF2-40B4-BE49-F238E27FC236}">
                <a16:creationId xmlns:a16="http://schemas.microsoft.com/office/drawing/2014/main" id="{EAB2F97A-09DB-5B15-EB88-C17DA8844F4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16</a:t>
            </a:fld>
            <a:endParaRPr lang="fr-CA" sz="1200" dirty="0"/>
          </a:p>
        </p:txBody>
      </p:sp>
    </p:spTree>
    <p:extLst>
      <p:ext uri="{BB962C8B-B14F-4D97-AF65-F5344CB8AC3E}">
        <p14:creationId xmlns:p14="http://schemas.microsoft.com/office/powerpoint/2010/main" val="195843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86929-B04F-C338-9FA8-CE92A101F1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F4972FF0-EB74-2417-A386-2B33DD0A95F0}"/>
              </a:ext>
            </a:extLst>
          </p:cNvPr>
          <p:cNvSpPr>
            <a:spLocks noGrp="1"/>
          </p:cNvSpPr>
          <p:nvPr>
            <p:ph type="body" sz="quarter" idx="65"/>
          </p:nvPr>
        </p:nvSpPr>
        <p:spPr/>
        <p:txBody>
          <a:bodyPr/>
          <a:lstStyle/>
          <a:p>
            <a:pPr algn="ctr"/>
            <a:r>
              <a:rPr lang="en-GB" sz="1200" dirty="0"/>
              <a:t>Mynd: Húsbátur, Elisabeth, Leeuwarden, Niðurlönd</a:t>
            </a:r>
          </a:p>
        </p:txBody>
      </p:sp>
      <p:pic>
        <p:nvPicPr>
          <p:cNvPr id="6" name="Picture Placeholder 5" descr="A boat on the water&#10;&#10;AI-generated content may be incorrect.">
            <a:extLst>
              <a:ext uri="{FF2B5EF4-FFF2-40B4-BE49-F238E27FC236}">
                <a16:creationId xmlns:a16="http://schemas.microsoft.com/office/drawing/2014/main" id="{4BD0ABA1-FA73-ACF1-9FA1-6339BB5A15A8}"/>
              </a:ext>
            </a:extLst>
          </p:cNvPr>
          <p:cNvPicPr>
            <a:picLocks noGrp="1" noChangeAspect="1"/>
          </p:cNvPicPr>
          <p:nvPr>
            <p:ph type="pic" sz="quarter" idx="13"/>
          </p:nvPr>
        </p:nvPicPr>
        <p:blipFill>
          <a:blip r:embed="rId2"/>
          <a:srcRect l="1217" r="1217"/>
          <a:stretch>
            <a:fillRect/>
          </a:stretch>
        </p:blipFill>
        <p:spPr/>
      </p:pic>
      <p:sp>
        <p:nvSpPr>
          <p:cNvPr id="5" name="Text Placeholder 3">
            <a:extLst>
              <a:ext uri="{FF2B5EF4-FFF2-40B4-BE49-F238E27FC236}">
                <a16:creationId xmlns:a16="http://schemas.microsoft.com/office/drawing/2014/main" id="{630EB83C-8929-9CCB-5D42-9A2646E6F95A}"/>
              </a:ext>
            </a:extLst>
          </p:cNvPr>
          <p:cNvSpPr txBox="1">
            <a:spLocks/>
          </p:cNvSpPr>
          <p:nvPr/>
        </p:nvSpPr>
        <p:spPr>
          <a:xfrm>
            <a:off x="485146" y="2595195"/>
            <a:ext cx="5783983"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Gisting um borð í bát, sem býður upp á </a:t>
            </a:r>
            <a:r>
              <a:rPr lang="en-GB" dirty="0" err="1"/>
              <a:t>einstaka</a:t>
            </a:r>
            <a:r>
              <a:rPr lang="en-GB" dirty="0"/>
              <a:t> </a:t>
            </a:r>
            <a:r>
              <a:rPr lang="en-GB" dirty="0" err="1"/>
              <a:t>upplifun</a:t>
            </a:r>
            <a:r>
              <a:rPr lang="en-GB" dirty="0"/>
              <a:t> á </a:t>
            </a:r>
            <a:r>
              <a:rPr lang="en-GB" dirty="0" err="1"/>
              <a:t>vatni</a:t>
            </a:r>
            <a:r>
              <a:rPr lang="en-GB" dirty="0"/>
              <a:t>, allt frá litlum, einföldum bátum til lúxus, </a:t>
            </a:r>
            <a:r>
              <a:rPr lang="en-GB" dirty="0" err="1"/>
              <a:t>fullbúinna</a:t>
            </a:r>
            <a:r>
              <a:rPr lang="en-GB" dirty="0"/>
              <a:t> </a:t>
            </a:r>
            <a:r>
              <a:rPr lang="en-GB" dirty="0" err="1"/>
              <a:t>fljótandi</a:t>
            </a:r>
            <a:r>
              <a:rPr lang="en-GB" dirty="0"/>
              <a:t> </a:t>
            </a:r>
            <a:r>
              <a:rPr lang="en-GB" dirty="0" err="1"/>
              <a:t>húsa</a:t>
            </a:r>
            <a:r>
              <a:rPr lang="en-GB" dirty="0"/>
              <a:t>.</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Einstök upplifun: </a:t>
            </a:r>
            <a:r>
              <a:rPr lang="en-GB" dirty="0"/>
              <a:t>Að búa á vatni.</a:t>
            </a:r>
          </a:p>
          <a:p>
            <a:pPr marL="342900" indent="-342900">
              <a:lnSpc>
                <a:spcPts val="2340"/>
              </a:lnSpc>
              <a:buClr>
                <a:srgbClr val="64AFAF"/>
              </a:buClr>
              <a:buFont typeface="Arial" panose="020B0604020202020204" pitchFamily="34" charset="0"/>
              <a:buChar char="•"/>
            </a:pPr>
            <a:r>
              <a:rPr lang="en-GB" b="1" dirty="0"/>
              <a:t>Aðgangur að vatni: </a:t>
            </a:r>
            <a:r>
              <a:rPr lang="en-GB" dirty="0"/>
              <a:t>Beinn aðgangur </a:t>
            </a:r>
            <a:r>
              <a:rPr lang="en-GB" dirty="0" err="1"/>
              <a:t>að</a:t>
            </a:r>
            <a:r>
              <a:rPr lang="en-GB" dirty="0"/>
              <a:t> </a:t>
            </a:r>
            <a:r>
              <a:rPr lang="en-GB" dirty="0" err="1"/>
              <a:t>vatnaíþróttum</a:t>
            </a:r>
            <a:r>
              <a:rPr lang="en-GB" dirty="0"/>
              <a:t>.</a:t>
            </a:r>
          </a:p>
          <a:p>
            <a:pPr marL="342900" indent="-342900">
              <a:lnSpc>
                <a:spcPts val="2340"/>
              </a:lnSpc>
              <a:buClr>
                <a:srgbClr val="64AFAF"/>
              </a:buClr>
              <a:buFont typeface="Arial" panose="020B0604020202020204" pitchFamily="34" charset="0"/>
              <a:buChar char="•"/>
            </a:pPr>
            <a:r>
              <a:rPr lang="en-GB" b="1" dirty="0" err="1"/>
              <a:t>Fallegt</a:t>
            </a:r>
            <a:r>
              <a:rPr lang="en-GB" b="1" dirty="0"/>
              <a:t> útsýni: </a:t>
            </a:r>
            <a:r>
              <a:rPr lang="en-GB" dirty="0"/>
              <a:t>Glæsilegt útsýni yfir vatnaleiðir og landslag í kringum sig.</a:t>
            </a:r>
          </a:p>
          <a:p>
            <a:pPr marL="342900" indent="-342900">
              <a:lnSpc>
                <a:spcPts val="2340"/>
              </a:lnSpc>
              <a:buClr>
                <a:srgbClr val="64AFAF"/>
              </a:buClr>
              <a:buFont typeface="Arial" panose="020B0604020202020204" pitchFamily="34" charset="0"/>
              <a:buChar char="•"/>
            </a:pPr>
            <a:r>
              <a:rPr lang="en-GB" b="1" dirty="0"/>
              <a:t>Fjölbreytni: </a:t>
            </a:r>
            <a:r>
              <a:rPr lang="en-GB" dirty="0"/>
              <a:t>Frá einföldum, hagkvæmum bátum til lúxus, </a:t>
            </a:r>
            <a:r>
              <a:rPr lang="en-GB" dirty="0" err="1"/>
              <a:t>fullbúinna</a:t>
            </a:r>
            <a:r>
              <a:rPr lang="en-GB" dirty="0"/>
              <a:t> fljótandi heimila.</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10" name="Text Placeholder 6">
            <a:extLst>
              <a:ext uri="{FF2B5EF4-FFF2-40B4-BE49-F238E27FC236}">
                <a16:creationId xmlns:a16="http://schemas.microsoft.com/office/drawing/2014/main" id="{4C621238-CD14-1E2D-6A02-7FDE8DA74599}"/>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Húsbátar</a:t>
            </a:r>
          </a:p>
        </p:txBody>
      </p:sp>
      <p:cxnSp>
        <p:nvCxnSpPr>
          <p:cNvPr id="11" name="Straight Connector 10">
            <a:extLst>
              <a:ext uri="{FF2B5EF4-FFF2-40B4-BE49-F238E27FC236}">
                <a16:creationId xmlns:a16="http://schemas.microsoft.com/office/drawing/2014/main" id="{230DA535-541D-D8B6-1621-A7287FF3A862}"/>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2DF2182F-EE43-FE9E-BC51-DAC64E27CF5D}"/>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sp>
        <p:nvSpPr>
          <p:cNvPr id="17" name="Slide Number Placeholder 5">
            <a:extLst>
              <a:ext uri="{FF2B5EF4-FFF2-40B4-BE49-F238E27FC236}">
                <a16:creationId xmlns:a16="http://schemas.microsoft.com/office/drawing/2014/main" id="{7D57DCD1-2B53-DDFA-6209-CDDC78CCEBAF}"/>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17</a:t>
            </a:fld>
            <a:endParaRPr lang="fr-CA" sz="1200" dirty="0"/>
          </a:p>
        </p:txBody>
      </p:sp>
    </p:spTree>
    <p:extLst>
      <p:ext uri="{BB962C8B-B14F-4D97-AF65-F5344CB8AC3E}">
        <p14:creationId xmlns:p14="http://schemas.microsoft.com/office/powerpoint/2010/main" val="98309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DC47D-BEBA-ACAE-ADAF-8E11E28CA42E}"/>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63DE967-38E0-E567-5027-F25CF6FCD395}"/>
              </a:ext>
            </a:extLst>
          </p:cNvPr>
          <p:cNvSpPr>
            <a:spLocks noGrp="1"/>
          </p:cNvSpPr>
          <p:nvPr>
            <p:ph type="body" sz="quarter" idx="65"/>
          </p:nvPr>
        </p:nvSpPr>
        <p:spPr/>
        <p:txBody>
          <a:bodyPr/>
          <a:lstStyle/>
          <a:p>
            <a:pPr algn="ctr"/>
            <a:r>
              <a:rPr lang="en-GB" sz="1200" dirty="0"/>
              <a:t>Mynd: Alibi Hostel, Leeuwarden</a:t>
            </a:r>
          </a:p>
        </p:txBody>
      </p:sp>
      <p:pic>
        <p:nvPicPr>
          <p:cNvPr id="17" name="Picture Placeholder 16" descr="A room with a table and chairs&#10;&#10;AI-generated content may be incorrect.">
            <a:extLst>
              <a:ext uri="{FF2B5EF4-FFF2-40B4-BE49-F238E27FC236}">
                <a16:creationId xmlns:a16="http://schemas.microsoft.com/office/drawing/2014/main" id="{C5820BE2-019F-618E-CD70-3BEA7F36767F}"/>
              </a:ext>
            </a:extLst>
          </p:cNvPr>
          <p:cNvPicPr>
            <a:picLocks noGrp="1" noChangeAspect="1"/>
          </p:cNvPicPr>
          <p:nvPr>
            <p:ph type="pic" sz="quarter" idx="13"/>
          </p:nvPr>
        </p:nvPicPr>
        <p:blipFill>
          <a:blip r:embed="rId2"/>
          <a:srcRect t="2109" b="2109"/>
          <a:stretch>
            <a:fillRect/>
          </a:stretch>
        </p:blipFill>
        <p:spPr/>
      </p:pic>
      <p:sp>
        <p:nvSpPr>
          <p:cNvPr id="6" name="Slide Number Placeholder 5">
            <a:extLst>
              <a:ext uri="{FF2B5EF4-FFF2-40B4-BE49-F238E27FC236}">
                <a16:creationId xmlns:a16="http://schemas.microsoft.com/office/drawing/2014/main" id="{8983B0CA-B1A4-3B95-3701-885B0A12AFB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18</a:t>
            </a:fld>
            <a:endParaRPr lang="fr-CA" sz="1200" dirty="0"/>
          </a:p>
        </p:txBody>
      </p:sp>
      <p:sp>
        <p:nvSpPr>
          <p:cNvPr id="10" name="Text Placeholder 3">
            <a:extLst>
              <a:ext uri="{FF2B5EF4-FFF2-40B4-BE49-F238E27FC236}">
                <a16:creationId xmlns:a16="http://schemas.microsoft.com/office/drawing/2014/main" id="{057585D8-A0DC-2541-BD1E-225D59673F28}"/>
              </a:ext>
            </a:extLst>
          </p:cNvPr>
          <p:cNvSpPr txBox="1">
            <a:spLocks/>
          </p:cNvSpPr>
          <p:nvPr/>
        </p:nvSpPr>
        <p:spPr>
          <a:xfrm>
            <a:off x="485146" y="2595195"/>
            <a:ext cx="6305619"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Ódýrt gistirými sem býður upp á </a:t>
            </a:r>
            <a:r>
              <a:rPr lang="en-GB" dirty="0" err="1"/>
              <a:t>gistirými</a:t>
            </a:r>
            <a:r>
              <a:rPr lang="en-GB" dirty="0"/>
              <a:t> í </a:t>
            </a:r>
            <a:r>
              <a:rPr lang="en-GB" dirty="0" err="1"/>
              <a:t>stíl</a:t>
            </a:r>
            <a:r>
              <a:rPr lang="en-GB" dirty="0"/>
              <a:t> </a:t>
            </a:r>
            <a:r>
              <a:rPr lang="en-GB" dirty="0" err="1"/>
              <a:t>heimavistar</a:t>
            </a:r>
            <a:r>
              <a:rPr lang="en-GB" dirty="0"/>
              <a:t> og sameiginleg svæði til samveru.</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Rúm í </a:t>
            </a:r>
            <a:r>
              <a:rPr lang="en-GB" b="1" dirty="0" err="1"/>
              <a:t>heimavistarstíl</a:t>
            </a:r>
            <a:r>
              <a:rPr lang="en-GB" b="1" dirty="0"/>
              <a:t>: </a:t>
            </a:r>
            <a:r>
              <a:rPr lang="en-GB" dirty="0"/>
              <a:t>Deilt </a:t>
            </a:r>
            <a:r>
              <a:rPr lang="en-GB" dirty="0" err="1"/>
              <a:t>herbergi</a:t>
            </a:r>
            <a:r>
              <a:rPr lang="en-GB" dirty="0"/>
              <a:t> </a:t>
            </a:r>
            <a:r>
              <a:rPr lang="en-GB" dirty="0" err="1"/>
              <a:t>með</a:t>
            </a:r>
            <a:r>
              <a:rPr lang="en-GB" dirty="0"/>
              <a:t> </a:t>
            </a:r>
            <a:r>
              <a:rPr lang="en-GB" dirty="0" err="1"/>
              <a:t>kojum</a:t>
            </a:r>
            <a:endParaRPr lang="en-GB" dirty="0"/>
          </a:p>
          <a:p>
            <a:pPr marL="342900" indent="-342900">
              <a:lnSpc>
                <a:spcPts val="2340"/>
              </a:lnSpc>
              <a:buClr>
                <a:srgbClr val="64AFAF"/>
              </a:buClr>
              <a:buFont typeface="Arial" panose="020B0604020202020204" pitchFamily="34" charset="0"/>
              <a:buChar char="•"/>
            </a:pPr>
            <a:r>
              <a:rPr lang="en-GB" b="1" dirty="0"/>
              <a:t>Sameiginleg svæði: </a:t>
            </a:r>
            <a:r>
              <a:rPr lang="en-GB" dirty="0"/>
              <a:t>Almenn rými eins og setustofur, eldhús og leikherbergi </a:t>
            </a:r>
          </a:p>
          <a:p>
            <a:pPr marL="342900" indent="-342900">
              <a:lnSpc>
                <a:spcPts val="2340"/>
              </a:lnSpc>
              <a:buClr>
                <a:srgbClr val="64AFAF"/>
              </a:buClr>
              <a:buFont typeface="Arial" panose="020B0604020202020204" pitchFamily="34" charset="0"/>
              <a:buChar char="•"/>
            </a:pPr>
            <a:r>
              <a:rPr lang="en-GB" b="1" dirty="0"/>
              <a:t>Ódýrt: </a:t>
            </a:r>
            <a:r>
              <a:rPr lang="en-GB" dirty="0"/>
              <a:t>Aðlaðandi valkostur fyrir unga ferðalanga með takmarkaðan fjárhagsramma.</a:t>
            </a:r>
          </a:p>
          <a:p>
            <a:pPr marL="342900" indent="-342900">
              <a:lnSpc>
                <a:spcPts val="2340"/>
              </a:lnSpc>
              <a:buClr>
                <a:srgbClr val="64AFAF"/>
              </a:buClr>
              <a:buFont typeface="Arial" panose="020B0604020202020204" pitchFamily="34" charset="0"/>
              <a:buChar char="•"/>
            </a:pPr>
            <a:r>
              <a:rPr lang="en-GB" b="1" dirty="0"/>
              <a:t>Félagslegt andrúmsloft: </a:t>
            </a:r>
            <a:r>
              <a:rPr lang="en-GB" dirty="0"/>
              <a:t>Líflegt og félagslegt umhverfi sem auðveldar að kynnast öðrum ferðalöngum.</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11" name="Text Placeholder 6">
            <a:extLst>
              <a:ext uri="{FF2B5EF4-FFF2-40B4-BE49-F238E27FC236}">
                <a16:creationId xmlns:a16="http://schemas.microsoft.com/office/drawing/2014/main" id="{CE41DFD8-0DEF-99C2-C4BA-D0423CB2BEE3}"/>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err="1"/>
              <a:t>Farfuglaheimili</a:t>
            </a:r>
            <a:endParaRPr lang="en-GB" dirty="0"/>
          </a:p>
        </p:txBody>
      </p:sp>
      <p:cxnSp>
        <p:nvCxnSpPr>
          <p:cNvPr id="12" name="Straight Connector 11">
            <a:extLst>
              <a:ext uri="{FF2B5EF4-FFF2-40B4-BE49-F238E27FC236}">
                <a16:creationId xmlns:a16="http://schemas.microsoft.com/office/drawing/2014/main" id="{10A89BBC-8862-AFCB-8F49-83D57C9C2BC7}"/>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3E48A22A-B7D8-269B-BFC4-7B16A3F3768F}"/>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dirty="0"/>
              <a:t> </a:t>
            </a:r>
          </a:p>
        </p:txBody>
      </p:sp>
    </p:spTree>
    <p:extLst>
      <p:ext uri="{BB962C8B-B14F-4D97-AF65-F5344CB8AC3E}">
        <p14:creationId xmlns:p14="http://schemas.microsoft.com/office/powerpoint/2010/main" val="2008365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59D41-40BB-90D3-79E9-60E3E647D7BB}"/>
            </a:ext>
          </a:extLst>
        </p:cNvPr>
        <p:cNvGrpSpPr/>
        <p:nvPr/>
      </p:nvGrpSpPr>
      <p:grpSpPr>
        <a:xfrm>
          <a:off x="0" y="0"/>
          <a:ext cx="0" cy="0"/>
          <a:chOff x="0" y="0"/>
          <a:chExt cx="0" cy="0"/>
        </a:xfrm>
      </p:grpSpPr>
      <p:sp>
        <p:nvSpPr>
          <p:cNvPr id="18" name="Freeform 17">
            <a:extLst>
              <a:ext uri="{FF2B5EF4-FFF2-40B4-BE49-F238E27FC236}">
                <a16:creationId xmlns:a16="http://schemas.microsoft.com/office/drawing/2014/main" id="{5D59FDE1-0A9A-A150-93D5-EAE99AFFFF22}"/>
              </a:ext>
            </a:extLst>
          </p:cNvPr>
          <p:cNvSpPr/>
          <p:nvPr/>
        </p:nvSpPr>
        <p:spPr>
          <a:xfrm rot="5400000" flipH="1">
            <a:off x="6553714" y="1906694"/>
            <a:ext cx="5180673" cy="4721939"/>
          </a:xfrm>
          <a:custGeom>
            <a:avLst/>
            <a:gdLst>
              <a:gd name="connsiteX0" fmla="*/ 5180673 w 5180673"/>
              <a:gd name="connsiteY0" fmla="*/ 4280410 h 4721939"/>
              <a:gd name="connsiteX1" fmla="*/ 5180673 w 5180673"/>
              <a:gd name="connsiteY1" fmla="*/ 3598827 h 4721939"/>
              <a:gd name="connsiteX2" fmla="*/ 5180673 w 5180673"/>
              <a:gd name="connsiteY2" fmla="*/ 681584 h 4721939"/>
              <a:gd name="connsiteX3" fmla="*/ 5180673 w 5180673"/>
              <a:gd name="connsiteY3" fmla="*/ 1 h 4721939"/>
              <a:gd name="connsiteX4" fmla="*/ 4472146 w 5180673"/>
              <a:gd name="connsiteY4" fmla="*/ 1 h 4721939"/>
              <a:gd name="connsiteX5" fmla="*/ 2435105 w 5180673"/>
              <a:gd name="connsiteY5" fmla="*/ 1 h 4721939"/>
              <a:gd name="connsiteX6" fmla="*/ 2435105 w 5180673"/>
              <a:gd name="connsiteY6" fmla="*/ 0 h 4721939"/>
              <a:gd name="connsiteX7" fmla="*/ 1726579 w 5180673"/>
              <a:gd name="connsiteY7" fmla="*/ 0 h 4721939"/>
              <a:gd name="connsiteX8" fmla="*/ 0 w 5180673"/>
              <a:gd name="connsiteY8" fmla="*/ 0 h 4721939"/>
              <a:gd name="connsiteX9" fmla="*/ 0 w 5180673"/>
              <a:gd name="connsiteY9" fmla="*/ 1147032 h 4721939"/>
              <a:gd name="connsiteX10" fmla="*/ 0 w 5180673"/>
              <a:gd name="connsiteY10" fmla="*/ 1147036 h 4721939"/>
              <a:gd name="connsiteX11" fmla="*/ 0 w 5180673"/>
              <a:gd name="connsiteY11" fmla="*/ 1855559 h 4721939"/>
              <a:gd name="connsiteX12" fmla="*/ 0 w 5180673"/>
              <a:gd name="connsiteY12" fmla="*/ 1855563 h 4721939"/>
              <a:gd name="connsiteX13" fmla="*/ 0 w 5180673"/>
              <a:gd name="connsiteY13" fmla="*/ 4721939 h 4721939"/>
              <a:gd name="connsiteX14" fmla="*/ 1222217 w 5180673"/>
              <a:gd name="connsiteY14" fmla="*/ 4721939 h 4721939"/>
              <a:gd name="connsiteX15" fmla="*/ 1222221 w 5180673"/>
              <a:gd name="connsiteY15" fmla="*/ 4721939 h 4721939"/>
              <a:gd name="connsiteX16" fmla="*/ 1930744 w 5180673"/>
              <a:gd name="connsiteY16" fmla="*/ 4721939 h 4721939"/>
              <a:gd name="connsiteX17" fmla="*/ 1930748 w 5180673"/>
              <a:gd name="connsiteY17" fmla="*/ 4721939 h 4721939"/>
              <a:gd name="connsiteX18" fmla="*/ 3967783 w 5180673"/>
              <a:gd name="connsiteY18" fmla="*/ 4721939 h 4721939"/>
              <a:gd name="connsiteX19" fmla="*/ 4676310 w 5180673"/>
              <a:gd name="connsiteY19" fmla="*/ 4721939 h 4721939"/>
              <a:gd name="connsiteX20" fmla="*/ 5180673 w 5180673"/>
              <a:gd name="connsiteY20" fmla="*/ 4280410 h 4721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80673" h="4721939">
                <a:moveTo>
                  <a:pt x="5180673" y="4280410"/>
                </a:moveTo>
                <a:lnTo>
                  <a:pt x="5180673" y="3598827"/>
                </a:lnTo>
                <a:lnTo>
                  <a:pt x="5180673" y="681584"/>
                </a:lnTo>
                <a:lnTo>
                  <a:pt x="5180673" y="1"/>
                </a:lnTo>
                <a:lnTo>
                  <a:pt x="4472146" y="1"/>
                </a:lnTo>
                <a:lnTo>
                  <a:pt x="2435105" y="1"/>
                </a:lnTo>
                <a:lnTo>
                  <a:pt x="2435105" y="0"/>
                </a:lnTo>
                <a:lnTo>
                  <a:pt x="1726579" y="0"/>
                </a:lnTo>
                <a:lnTo>
                  <a:pt x="0" y="0"/>
                </a:lnTo>
                <a:lnTo>
                  <a:pt x="0" y="1147032"/>
                </a:lnTo>
                <a:lnTo>
                  <a:pt x="0" y="1147036"/>
                </a:lnTo>
                <a:lnTo>
                  <a:pt x="0" y="1855559"/>
                </a:lnTo>
                <a:lnTo>
                  <a:pt x="0" y="1855563"/>
                </a:lnTo>
                <a:lnTo>
                  <a:pt x="0" y="4721939"/>
                </a:lnTo>
                <a:lnTo>
                  <a:pt x="1222217" y="4721939"/>
                </a:lnTo>
                <a:lnTo>
                  <a:pt x="1222221" y="4721939"/>
                </a:lnTo>
                <a:lnTo>
                  <a:pt x="1930744" y="4721939"/>
                </a:lnTo>
                <a:lnTo>
                  <a:pt x="1930748" y="4721939"/>
                </a:lnTo>
                <a:lnTo>
                  <a:pt x="3967783" y="4721939"/>
                </a:lnTo>
                <a:lnTo>
                  <a:pt x="4676310" y="4721939"/>
                </a:lnTo>
                <a:cubicBezTo>
                  <a:pt x="4955776" y="4721939"/>
                  <a:pt x="5180673" y="4523612"/>
                  <a:pt x="5180673" y="4280410"/>
                </a:cubicBezTo>
                <a:close/>
              </a:path>
            </a:pathLst>
          </a:custGeom>
          <a:solidFill>
            <a:srgbClr val="EC7C69"/>
          </a:solidFill>
          <a:ln w="24491" cap="flat">
            <a:noFill/>
            <a:prstDash val="solid"/>
            <a:miter/>
          </a:ln>
        </p:spPr>
        <p:txBody>
          <a:bodyPr wrap="square" rtlCol="0" anchor="ctr">
            <a:noAutofit/>
          </a:bodyPr>
          <a:lstStyle/>
          <a:p>
            <a:endParaRPr lang="en-US"/>
          </a:p>
        </p:txBody>
      </p:sp>
      <p:sp>
        <p:nvSpPr>
          <p:cNvPr id="6" name="Text Placeholder 5">
            <a:extLst>
              <a:ext uri="{FF2B5EF4-FFF2-40B4-BE49-F238E27FC236}">
                <a16:creationId xmlns:a16="http://schemas.microsoft.com/office/drawing/2014/main" id="{F6F8E06A-9F57-CCE5-248E-8065FDC86A32}"/>
              </a:ext>
            </a:extLst>
          </p:cNvPr>
          <p:cNvSpPr>
            <a:spLocks noGrp="1"/>
          </p:cNvSpPr>
          <p:nvPr>
            <p:ph type="body" sz="quarter" idx="4294967295"/>
          </p:nvPr>
        </p:nvSpPr>
        <p:spPr>
          <a:xfrm>
            <a:off x="937708" y="763768"/>
            <a:ext cx="10567312" cy="720752"/>
          </a:xfrm>
          <a:prstGeom prst="rect">
            <a:avLst/>
          </a:prstGeom>
        </p:spPr>
        <p:txBody>
          <a:bodyPr/>
          <a:lstStyle/>
          <a:p>
            <a:pPr marL="0" indent="0">
              <a:buNone/>
            </a:pPr>
            <a:r>
              <a:rPr lang="en-US" sz="2800" b="1" dirty="0">
                <a:solidFill>
                  <a:srgbClr val="EC7C69"/>
                </a:solidFill>
              </a:rPr>
              <a:t>Hagnýt æfing: </a:t>
            </a:r>
            <a:r>
              <a:rPr lang="en-US" sz="2800" dirty="0">
                <a:solidFill>
                  <a:srgbClr val="414141"/>
                </a:solidFill>
              </a:rPr>
              <a:t>Kanna </a:t>
            </a:r>
            <a:r>
              <a:rPr lang="en-US" sz="2800" dirty="0" err="1">
                <a:solidFill>
                  <a:srgbClr val="414141"/>
                </a:solidFill>
              </a:rPr>
              <a:t>óhefðbundna</a:t>
            </a:r>
            <a:r>
              <a:rPr lang="en-US" sz="2800" dirty="0">
                <a:solidFill>
                  <a:srgbClr val="414141"/>
                </a:solidFill>
              </a:rPr>
              <a:t> </a:t>
            </a:r>
            <a:r>
              <a:rPr lang="en-US" sz="2800" dirty="0" err="1">
                <a:solidFill>
                  <a:srgbClr val="414141"/>
                </a:solidFill>
              </a:rPr>
              <a:t>gistimöguleika</a:t>
            </a:r>
            <a:r>
              <a:rPr lang="en-US" sz="2800" dirty="0">
                <a:solidFill>
                  <a:srgbClr val="414141"/>
                </a:solidFill>
              </a:rPr>
              <a:t> </a:t>
            </a:r>
          </a:p>
        </p:txBody>
      </p:sp>
      <p:sp>
        <p:nvSpPr>
          <p:cNvPr id="8" name="Text Placeholder 1">
            <a:extLst>
              <a:ext uri="{FF2B5EF4-FFF2-40B4-BE49-F238E27FC236}">
                <a16:creationId xmlns:a16="http://schemas.microsoft.com/office/drawing/2014/main" id="{42562E34-7F00-978C-83A8-5F5BC9D37515}"/>
              </a:ext>
            </a:extLst>
          </p:cNvPr>
          <p:cNvSpPr txBox="1">
            <a:spLocks/>
          </p:cNvSpPr>
          <p:nvPr/>
        </p:nvSpPr>
        <p:spPr>
          <a:xfrm>
            <a:off x="937708" y="1451365"/>
            <a:ext cx="5771579"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2340"/>
              </a:lnSpc>
              <a:spcBef>
                <a:spcPts val="0"/>
              </a:spcBef>
            </a:pPr>
            <a:r>
              <a:rPr lang="en-US" sz="2200" dirty="0">
                <a:solidFill>
                  <a:srgbClr val="414141"/>
                </a:solidFill>
              </a:rPr>
              <a:t>Þessi æfing er hönnuð til </a:t>
            </a:r>
            <a:r>
              <a:rPr lang="en-GB" sz="2200" dirty="0">
                <a:solidFill>
                  <a:srgbClr val="414141"/>
                </a:solidFill>
              </a:rPr>
              <a:t>að beita þekkingu þinni, framkvæma rannsóknir og hugsa skapandi á meðan þú kannar heim óhefðbundinna gistimöguleika</a:t>
            </a:r>
            <a:r>
              <a:rPr lang="en-US" sz="2200" dirty="0">
                <a:solidFill>
                  <a:srgbClr val="414141"/>
                </a:solidFill>
              </a:rPr>
              <a:t>. Með því að ljúka þessari æfingu dýpkar þú </a:t>
            </a:r>
            <a:r>
              <a:rPr lang="en-GB" sz="2200" dirty="0">
                <a:solidFill>
                  <a:srgbClr val="414141"/>
                </a:solidFill>
              </a:rPr>
              <a:t>skilning </a:t>
            </a:r>
            <a:r>
              <a:rPr lang="en-US" sz="2200" dirty="0">
                <a:solidFill>
                  <a:srgbClr val="414141"/>
                </a:solidFill>
              </a:rPr>
              <a:t>þinn </a:t>
            </a:r>
            <a:r>
              <a:rPr lang="en-GB" sz="2200" dirty="0">
                <a:solidFill>
                  <a:srgbClr val="414141"/>
                </a:solidFill>
              </a:rPr>
              <a:t>á tegundum óhefðbundinnar gistingar og beitir þekkingu þinni með því að rannsaka og hanna einstaka dvöl</a:t>
            </a:r>
            <a:r>
              <a:rPr lang="en-US" sz="2200" dirty="0">
                <a:solidFill>
                  <a:srgbClr val="414141"/>
                </a:solidFill>
              </a:rPr>
              <a:t>. Fyrst þarftu að íhuga mismunandi tegundir óhefðbundinnar gistingar: </a:t>
            </a:r>
            <a:r>
              <a:rPr lang="en-GB" sz="2200" dirty="0" err="1">
                <a:solidFill>
                  <a:srgbClr val="414141"/>
                </a:solidFill>
              </a:rPr>
              <a:t>bændagisting</a:t>
            </a:r>
            <a:r>
              <a:rPr lang="en-GB" sz="2200" dirty="0">
                <a:solidFill>
                  <a:srgbClr val="414141"/>
                </a:solidFill>
              </a:rPr>
              <a:t>/</a:t>
            </a:r>
            <a:r>
              <a:rPr lang="en-GB" sz="2200" dirty="0" err="1">
                <a:solidFill>
                  <a:srgbClr val="414141"/>
                </a:solidFill>
              </a:rPr>
              <a:t>landbúnaðartengd</a:t>
            </a:r>
            <a:r>
              <a:rPr lang="en-GB" sz="2200" dirty="0">
                <a:solidFill>
                  <a:srgbClr val="414141"/>
                </a:solidFill>
              </a:rPr>
              <a:t> </a:t>
            </a:r>
            <a:r>
              <a:rPr lang="en-GB" sz="2200" dirty="0" err="1">
                <a:solidFill>
                  <a:srgbClr val="414141"/>
                </a:solidFill>
              </a:rPr>
              <a:t>ferðaþjónusta</a:t>
            </a:r>
            <a:r>
              <a:rPr lang="en-GB" sz="2200" dirty="0">
                <a:solidFill>
                  <a:srgbClr val="414141"/>
                </a:solidFill>
              </a:rPr>
              <a:t>, dreifðar hótelgistingar, glamping, tréhús, húsbátar, </a:t>
            </a:r>
            <a:r>
              <a:rPr lang="en-GB" sz="2200" dirty="0" err="1">
                <a:solidFill>
                  <a:srgbClr val="414141"/>
                </a:solidFill>
              </a:rPr>
              <a:t>farfuglaheimili</a:t>
            </a:r>
            <a:r>
              <a:rPr lang="en-GB" sz="2200" dirty="0">
                <a:solidFill>
                  <a:srgbClr val="414141"/>
                </a:solidFill>
              </a:rPr>
              <a:t>, </a:t>
            </a:r>
            <a:r>
              <a:rPr lang="en-GB" sz="2200" dirty="0" err="1">
                <a:solidFill>
                  <a:srgbClr val="414141"/>
                </a:solidFill>
              </a:rPr>
              <a:t>vist-bústaðir</a:t>
            </a:r>
            <a:r>
              <a:rPr lang="en-US" sz="2200" dirty="0">
                <a:solidFill>
                  <a:srgbClr val="414141"/>
                </a:solidFill>
              </a:rPr>
              <a:t>. </a:t>
            </a:r>
            <a:r>
              <a:rPr lang="en-GB" sz="2200" dirty="0" err="1">
                <a:solidFill>
                  <a:srgbClr val="414141"/>
                </a:solidFill>
              </a:rPr>
              <a:t>Notaðu</a:t>
            </a:r>
            <a:r>
              <a:rPr lang="en-GB" sz="2200" dirty="0">
                <a:solidFill>
                  <a:srgbClr val="414141"/>
                </a:solidFill>
              </a:rPr>
              <a:t> </a:t>
            </a:r>
            <a:r>
              <a:rPr lang="en-GB" sz="2200" dirty="0" err="1">
                <a:solidFill>
                  <a:srgbClr val="414141"/>
                </a:solidFill>
              </a:rPr>
              <a:t>netsvæði</a:t>
            </a:r>
            <a:r>
              <a:rPr lang="en-GB" sz="2200" dirty="0">
                <a:solidFill>
                  <a:srgbClr val="414141"/>
                </a:solidFill>
              </a:rPr>
              <a:t> eins og Airbnb, Booking.com eða sérhæfða vefi til að finna raunverulegt dæmi um valinn gististað. Einbeittu þér að staðsetningu í Evrópu.</a:t>
            </a:r>
          </a:p>
          <a:p>
            <a:pPr algn="l">
              <a:lnSpc>
                <a:spcPts val="2340"/>
              </a:lnSpc>
              <a:spcBef>
                <a:spcPts val="0"/>
              </a:spcBef>
            </a:pPr>
            <a:endParaRPr lang="en-US" sz="2200" dirty="0">
              <a:solidFill>
                <a:srgbClr val="414141"/>
              </a:solidFill>
            </a:endParaRPr>
          </a:p>
        </p:txBody>
      </p:sp>
      <p:pic>
        <p:nvPicPr>
          <p:cNvPr id="10" name="Graphic 9" descr="Signature with solid fill">
            <a:extLst>
              <a:ext uri="{FF2B5EF4-FFF2-40B4-BE49-F238E27FC236}">
                <a16:creationId xmlns:a16="http://schemas.microsoft.com/office/drawing/2014/main" id="{6FBF3F1D-F8DF-C429-4E29-4D3617AF90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359" y="368580"/>
            <a:ext cx="724065" cy="724065"/>
          </a:xfrm>
          <a:prstGeom prst="rect">
            <a:avLst/>
          </a:prstGeom>
        </p:spPr>
      </p:pic>
      <p:sp>
        <p:nvSpPr>
          <p:cNvPr id="12" name="Text Placeholder 1">
            <a:extLst>
              <a:ext uri="{FF2B5EF4-FFF2-40B4-BE49-F238E27FC236}">
                <a16:creationId xmlns:a16="http://schemas.microsoft.com/office/drawing/2014/main" id="{E968635E-FC96-2DBF-3107-66C85B26D569}"/>
              </a:ext>
            </a:extLst>
          </p:cNvPr>
          <p:cNvSpPr txBox="1">
            <a:spLocks/>
          </p:cNvSpPr>
          <p:nvPr/>
        </p:nvSpPr>
        <p:spPr>
          <a:xfrm>
            <a:off x="7096655" y="2158391"/>
            <a:ext cx="4094790" cy="3278956"/>
          </a:xfrm>
          <a:prstGeom prst="rect">
            <a:avLst/>
          </a:prstGeom>
          <a:noFill/>
        </p:spPr>
        <p:txBody>
          <a:bodyPr lIns="91440" tIns="45720" rIns="91440" bIns="45720" anchor="t">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92125" indent="-492125" algn="l">
              <a:lnSpc>
                <a:spcPts val="2340"/>
              </a:lnSpc>
              <a:spcBef>
                <a:spcPts val="0"/>
              </a:spcBef>
              <a:buFont typeface="Wingdings" panose="05000000000000000000" pitchFamily="2" charset="2"/>
              <a:buChar char="q"/>
            </a:pPr>
            <a:r>
              <a:rPr lang="en-US" sz="2200" dirty="0"/>
              <a:t>Skilgreindu og útskýrðu stuttlega helstu einkenni hvers gististaðar</a:t>
            </a:r>
          </a:p>
          <a:p>
            <a:pPr marL="492125" indent="-492125" algn="l">
              <a:lnSpc>
                <a:spcPts val="2340"/>
              </a:lnSpc>
              <a:spcBef>
                <a:spcPts val="0"/>
              </a:spcBef>
              <a:buFont typeface="Wingdings" panose="05000000000000000000" pitchFamily="2" charset="2"/>
              <a:buChar char="q"/>
            </a:pPr>
            <a:r>
              <a:rPr lang="en-GB" sz="2200" dirty="0"/>
              <a:t>Gefðu upplýsingar um þá tilteknu gistingu sem þú fannst (nafn, staðsetning og einstök einkenni)</a:t>
            </a:r>
            <a:endParaRPr lang="en-US" sz="2200" dirty="0"/>
          </a:p>
          <a:p>
            <a:pPr marL="492125" indent="-492125" algn="l">
              <a:lnSpc>
                <a:spcPts val="2340"/>
              </a:lnSpc>
              <a:spcBef>
                <a:spcPts val="0"/>
              </a:spcBef>
              <a:buFont typeface="Wingdings" panose="05000000000000000000" pitchFamily="2" charset="2"/>
              <a:buChar char="q"/>
            </a:pPr>
            <a:r>
              <a:rPr lang="en-GB" sz="2200" dirty="0"/>
              <a:t>Bentu á hvað gerir þessa dvöl einstaka, sjálfbæra eða aðlaðandi fyrir </a:t>
            </a:r>
            <a:r>
              <a:rPr lang="en-GB" sz="2200" dirty="0" err="1"/>
              <a:t>ferðalanga</a:t>
            </a:r>
            <a:r>
              <a:rPr lang="en-GB" sz="2200" dirty="0"/>
              <a:t>.</a:t>
            </a:r>
            <a:r>
              <a:rPr lang="en-US" sz="2200" dirty="0"/>
              <a:t> </a:t>
            </a:r>
          </a:p>
          <a:p>
            <a:pPr marL="492125" indent="-492125" algn="l">
              <a:lnSpc>
                <a:spcPts val="2340"/>
              </a:lnSpc>
              <a:spcBef>
                <a:spcPts val="0"/>
              </a:spcBef>
              <a:buFont typeface="Wingdings" panose="05000000000000000000" pitchFamily="2" charset="2"/>
              <a:buChar char="q"/>
            </a:pPr>
            <a:r>
              <a:rPr lang="en-GB" sz="2200" dirty="0"/>
              <a:t>Ímyndaðu þér að þú sért að kynna þessa dvöl – hvað myndir þú segja til að sannfæra einhvern um að bóka hana?</a:t>
            </a:r>
            <a:endParaRPr lang="en-US" sz="2200" dirty="0"/>
          </a:p>
          <a:p>
            <a:pPr marL="492125" indent="-492125" algn="l">
              <a:lnSpc>
                <a:spcPts val="2340"/>
              </a:lnSpc>
              <a:spcBef>
                <a:spcPts val="0"/>
              </a:spcBef>
            </a:pPr>
            <a:endParaRPr lang="en-US" sz="2200" dirty="0">
              <a:solidFill>
                <a:srgbClr val="414141"/>
              </a:solidFill>
            </a:endParaRPr>
          </a:p>
        </p:txBody>
      </p:sp>
      <p:sp>
        <p:nvSpPr>
          <p:cNvPr id="13" name="Slide Number Placeholder 5">
            <a:extLst>
              <a:ext uri="{FF2B5EF4-FFF2-40B4-BE49-F238E27FC236}">
                <a16:creationId xmlns:a16="http://schemas.microsoft.com/office/drawing/2014/main" id="{66DD725A-DA74-4EE0-5E33-2962FB68965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19</a:t>
            </a:fld>
            <a:endParaRPr lang="fr-CA" sz="1200" dirty="0">
              <a:solidFill>
                <a:schemeClr val="bg1"/>
              </a:solidFill>
            </a:endParaRPr>
          </a:p>
        </p:txBody>
      </p:sp>
    </p:spTree>
    <p:extLst>
      <p:ext uri="{BB962C8B-B14F-4D97-AF65-F5344CB8AC3E}">
        <p14:creationId xmlns:p14="http://schemas.microsoft.com/office/powerpoint/2010/main" val="2144113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1999EF8C-D533-AF42-C19B-478F5E5FDCF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a:t>
            </a:fld>
            <a:endParaRPr lang="fr-CA" dirty="0"/>
          </a:p>
        </p:txBody>
      </p:sp>
      <p:sp>
        <p:nvSpPr>
          <p:cNvPr id="13" name="Text Placeholder 1">
            <a:extLst>
              <a:ext uri="{FF2B5EF4-FFF2-40B4-BE49-F238E27FC236}">
                <a16:creationId xmlns:a16="http://schemas.microsoft.com/office/drawing/2014/main" id="{5DEA8382-285E-2683-AF12-F862B2D79B99}"/>
              </a:ext>
            </a:extLst>
          </p:cNvPr>
          <p:cNvSpPr>
            <a:spLocks noGrp="1"/>
          </p:cNvSpPr>
          <p:nvPr>
            <p:ph type="body" sz="quarter" idx="16"/>
          </p:nvPr>
        </p:nvSpPr>
        <p:spPr>
          <a:xfrm>
            <a:off x="558237" y="2303440"/>
            <a:ext cx="4847481" cy="3066422"/>
          </a:xfrm>
        </p:spPr>
        <p:txBody>
          <a:bodyPr>
            <a:noAutofit/>
          </a:bodyPr>
          <a:lstStyle/>
          <a:p>
            <a:pPr>
              <a:spcAft>
                <a:spcPts val="600"/>
              </a:spcAft>
            </a:pPr>
            <a:r>
              <a:rPr lang="en-US" sz="3200" b="1" dirty="0"/>
              <a:t>Kafli 1:</a:t>
            </a:r>
          </a:p>
          <a:p>
            <a:pPr>
              <a:lnSpc>
                <a:spcPts val="2620"/>
              </a:lnSpc>
            </a:pPr>
            <a:r>
              <a:rPr lang="en-US" sz="2600" dirty="0"/>
              <a:t>Inngangur </a:t>
            </a:r>
            <a:r>
              <a:rPr lang="en-US" sz="2600" dirty="0" err="1"/>
              <a:t>að</a:t>
            </a:r>
            <a:r>
              <a:rPr lang="en-US" sz="2600" dirty="0"/>
              <a:t> </a:t>
            </a:r>
            <a:r>
              <a:rPr lang="en-US" sz="2600" dirty="0" err="1"/>
              <a:t>óhefðbundnum</a:t>
            </a:r>
            <a:r>
              <a:rPr lang="en-US" sz="2600" dirty="0"/>
              <a:t> </a:t>
            </a:r>
            <a:r>
              <a:rPr lang="en-US" sz="2600" dirty="0" err="1"/>
              <a:t>gistimöguleikum</a:t>
            </a:r>
            <a:endParaRPr lang="en-US" sz="2600" dirty="0"/>
          </a:p>
          <a:p>
            <a:pPr>
              <a:spcAft>
                <a:spcPts val="600"/>
              </a:spcAft>
            </a:pPr>
            <a:endParaRPr lang="en-US" sz="1600" dirty="0"/>
          </a:p>
          <a:p>
            <a:pPr>
              <a:spcAft>
                <a:spcPts val="600"/>
              </a:spcAft>
            </a:pPr>
            <a:r>
              <a:rPr lang="en-US" sz="3200" b="1" dirty="0"/>
              <a:t>Kafli 2:</a:t>
            </a:r>
          </a:p>
          <a:p>
            <a:pPr>
              <a:lnSpc>
                <a:spcPts val="2620"/>
              </a:lnSpc>
            </a:pPr>
            <a:r>
              <a:rPr lang="en-US" sz="2600" dirty="0"/>
              <a:t>Af hverju þetta skiptir máli núna: Breyttir hvatar gesta og markaðsbreytingar</a:t>
            </a:r>
            <a:endParaRPr lang="en-IE" sz="2600" dirty="0"/>
          </a:p>
        </p:txBody>
      </p:sp>
      <p:sp>
        <p:nvSpPr>
          <p:cNvPr id="14" name="Text Placeholder 2">
            <a:extLst>
              <a:ext uri="{FF2B5EF4-FFF2-40B4-BE49-F238E27FC236}">
                <a16:creationId xmlns:a16="http://schemas.microsoft.com/office/drawing/2014/main" id="{BC465EA7-E6A4-4D61-0A4F-DF73717CAF5F}"/>
              </a:ext>
            </a:extLst>
          </p:cNvPr>
          <p:cNvSpPr>
            <a:spLocks noGrp="1"/>
          </p:cNvSpPr>
          <p:nvPr>
            <p:ph type="body" sz="quarter" idx="17"/>
          </p:nvPr>
        </p:nvSpPr>
        <p:spPr>
          <a:xfrm>
            <a:off x="558237" y="1059430"/>
            <a:ext cx="5537763" cy="582221"/>
          </a:xfrm>
        </p:spPr>
        <p:txBody>
          <a:bodyPr/>
          <a:lstStyle/>
          <a:p>
            <a:r>
              <a:rPr lang="en-IE" sz="4800" b="1" dirty="0"/>
              <a:t>Modúl 1 (hluti 1)</a:t>
            </a:r>
            <a:endParaRPr lang="en-GB" sz="4800" b="1" dirty="0"/>
          </a:p>
        </p:txBody>
      </p:sp>
      <p:cxnSp>
        <p:nvCxnSpPr>
          <p:cNvPr id="6" name="Straight Connector 5">
            <a:extLst>
              <a:ext uri="{FF2B5EF4-FFF2-40B4-BE49-F238E27FC236}">
                <a16:creationId xmlns:a16="http://schemas.microsoft.com/office/drawing/2014/main" id="{85D86FCB-88EB-303F-232B-981C66352980}"/>
              </a:ext>
            </a:extLst>
          </p:cNvPr>
          <p:cNvCxnSpPr>
            <a:cxnSpLocks/>
          </p:cNvCxnSpPr>
          <p:nvPr/>
        </p:nvCxnSpPr>
        <p:spPr>
          <a:xfrm flipH="1">
            <a:off x="5729763" y="3321399"/>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 name="Text Placeholder 5">
            <a:extLst>
              <a:ext uri="{FF2B5EF4-FFF2-40B4-BE49-F238E27FC236}">
                <a16:creationId xmlns:a16="http://schemas.microsoft.com/office/drawing/2014/main" id="{84EF0994-AB07-484D-D088-D3E374479C4C}"/>
              </a:ext>
            </a:extLst>
          </p:cNvPr>
          <p:cNvSpPr txBox="1">
            <a:spLocks/>
          </p:cNvSpPr>
          <p:nvPr/>
        </p:nvSpPr>
        <p:spPr>
          <a:xfrm>
            <a:off x="1027270" y="4190766"/>
            <a:ext cx="4608000"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endParaRPr lang="en-US" dirty="0">
              <a:solidFill>
                <a:srgbClr val="E96751"/>
              </a:solidFill>
            </a:endParaRPr>
          </a:p>
        </p:txBody>
      </p:sp>
      <p:sp>
        <p:nvSpPr>
          <p:cNvPr id="4" name="Text Placeholder 3">
            <a:extLst>
              <a:ext uri="{FF2B5EF4-FFF2-40B4-BE49-F238E27FC236}">
                <a16:creationId xmlns:a16="http://schemas.microsoft.com/office/drawing/2014/main" id="{3ADAD0CF-81BA-8AF1-7E32-7193A73403A0}"/>
              </a:ext>
            </a:extLst>
          </p:cNvPr>
          <p:cNvSpPr>
            <a:spLocks noGrp="1"/>
          </p:cNvSpPr>
          <p:nvPr>
            <p:ph type="body" sz="quarter" idx="65"/>
          </p:nvPr>
        </p:nvSpPr>
        <p:spPr/>
        <p:txBody>
          <a:bodyPr/>
          <a:lstStyle/>
          <a:p>
            <a:pPr algn="ctr"/>
            <a:r>
              <a:rPr lang="en-IE" sz="1200" dirty="0"/>
              <a:t>Mynd:</a:t>
            </a:r>
          </a:p>
        </p:txBody>
      </p:sp>
      <p:pic>
        <p:nvPicPr>
          <p:cNvPr id="8" name="Picture Placeholder 7" descr="A triangular shaped house with grass and a fence&#10;&#10;AI-generated content may be incorrect.">
            <a:extLst>
              <a:ext uri="{FF2B5EF4-FFF2-40B4-BE49-F238E27FC236}">
                <a16:creationId xmlns:a16="http://schemas.microsoft.com/office/drawing/2014/main" id="{381B990A-5C95-7EC6-FF13-AA1010FAC83F}"/>
              </a:ext>
            </a:extLst>
          </p:cNvPr>
          <p:cNvPicPr>
            <a:picLocks noGrp="1" noChangeAspect="1"/>
          </p:cNvPicPr>
          <p:nvPr>
            <p:ph type="pic" sz="quarter" idx="19"/>
          </p:nvPr>
        </p:nvPicPr>
        <p:blipFill>
          <a:blip r:embed="rId2"/>
          <a:srcRect l="9508" r="9508"/>
          <a:stretch>
            <a:fillRect/>
          </a:stretch>
        </p:blipFill>
        <p:spPr/>
      </p:pic>
      <p:sp>
        <p:nvSpPr>
          <p:cNvPr id="3" name="Freeform 2">
            <a:extLst>
              <a:ext uri="{FF2B5EF4-FFF2-40B4-BE49-F238E27FC236}">
                <a16:creationId xmlns:a16="http://schemas.microsoft.com/office/drawing/2014/main" id="{89647FA6-A0AF-B094-DB30-3F5C16C7FB94}"/>
              </a:ext>
            </a:extLst>
          </p:cNvPr>
          <p:cNvSpPr/>
          <p:nvPr/>
        </p:nvSpPr>
        <p:spPr>
          <a:xfrm>
            <a:off x="0" y="1868036"/>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pic>
        <p:nvPicPr>
          <p:cNvPr id="7" name="Picture 6">
            <a:extLst>
              <a:ext uri="{FF2B5EF4-FFF2-40B4-BE49-F238E27FC236}">
                <a16:creationId xmlns:a16="http://schemas.microsoft.com/office/drawing/2014/main" id="{72F8C3EE-A41E-2457-2CEF-D4B1652FC745}"/>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3370386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F424A-050E-739C-6A84-81002B4FAD33}"/>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B259B059-6ABE-DF66-C408-EE51BBADA7C7}"/>
              </a:ext>
            </a:extLst>
          </p:cNvPr>
          <p:cNvSpPr/>
          <p:nvPr/>
        </p:nvSpPr>
        <p:spPr>
          <a:xfrm>
            <a:off x="0" y="433421"/>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0" name="Text Placeholder 23">
            <a:extLst>
              <a:ext uri="{FF2B5EF4-FFF2-40B4-BE49-F238E27FC236}">
                <a16:creationId xmlns:a16="http://schemas.microsoft.com/office/drawing/2014/main" id="{90453CD3-DF5D-1A73-14FF-B912C257FC61}"/>
              </a:ext>
            </a:extLst>
          </p:cNvPr>
          <p:cNvSpPr txBox="1">
            <a:spLocks/>
          </p:cNvSpPr>
          <p:nvPr/>
        </p:nvSpPr>
        <p:spPr>
          <a:xfrm>
            <a:off x="250938" y="548017"/>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Kanna valmöguleika fyrir húsnæði</a:t>
            </a:r>
          </a:p>
        </p:txBody>
      </p:sp>
      <p:graphicFrame>
        <p:nvGraphicFramePr>
          <p:cNvPr id="8" name="Table 7">
            <a:extLst>
              <a:ext uri="{FF2B5EF4-FFF2-40B4-BE49-F238E27FC236}">
                <a16:creationId xmlns:a16="http://schemas.microsoft.com/office/drawing/2014/main" id="{271382D3-FB99-DDCF-5ED6-0D9B1FC5D0A7}"/>
              </a:ext>
            </a:extLst>
          </p:cNvPr>
          <p:cNvGraphicFramePr>
            <a:graphicFrameLocks noGrp="1"/>
          </p:cNvGraphicFramePr>
          <p:nvPr>
            <p:extLst>
              <p:ext uri="{D42A27DB-BD31-4B8C-83A1-F6EECF244321}">
                <p14:modId xmlns:p14="http://schemas.microsoft.com/office/powerpoint/2010/main" val="3375798988"/>
              </p:ext>
            </p:extLst>
          </p:nvPr>
        </p:nvGraphicFramePr>
        <p:xfrm>
          <a:off x="888016" y="1975196"/>
          <a:ext cx="10394066" cy="4206240"/>
        </p:xfrm>
        <a:graphic>
          <a:graphicData uri="http://schemas.openxmlformats.org/drawingml/2006/table">
            <a:tbl>
              <a:tblPr firstRow="1" bandRow="1">
                <a:tableStyleId>{5C22544A-7EE6-4342-B048-85BDC9FD1C3A}</a:tableStyleId>
              </a:tblPr>
              <a:tblGrid>
                <a:gridCol w="1855184">
                  <a:extLst>
                    <a:ext uri="{9D8B030D-6E8A-4147-A177-3AD203B41FA5}">
                      <a16:colId xmlns:a16="http://schemas.microsoft.com/office/drawing/2014/main" val="2947246601"/>
                    </a:ext>
                  </a:extLst>
                </a:gridCol>
                <a:gridCol w="1742135">
                  <a:extLst>
                    <a:ext uri="{9D8B030D-6E8A-4147-A177-3AD203B41FA5}">
                      <a16:colId xmlns:a16="http://schemas.microsoft.com/office/drawing/2014/main" val="383180453"/>
                    </a:ext>
                  </a:extLst>
                </a:gridCol>
                <a:gridCol w="1606183">
                  <a:extLst>
                    <a:ext uri="{9D8B030D-6E8A-4147-A177-3AD203B41FA5}">
                      <a16:colId xmlns:a16="http://schemas.microsoft.com/office/drawing/2014/main" val="2084535809"/>
                    </a:ext>
                  </a:extLst>
                </a:gridCol>
                <a:gridCol w="2176832">
                  <a:extLst>
                    <a:ext uri="{9D8B030D-6E8A-4147-A177-3AD203B41FA5}">
                      <a16:colId xmlns:a16="http://schemas.microsoft.com/office/drawing/2014/main" val="4224813332"/>
                    </a:ext>
                  </a:extLst>
                </a:gridCol>
                <a:gridCol w="3013732">
                  <a:extLst>
                    <a:ext uri="{9D8B030D-6E8A-4147-A177-3AD203B41FA5}">
                      <a16:colId xmlns:a16="http://schemas.microsoft.com/office/drawing/2014/main" val="199668036"/>
                    </a:ext>
                  </a:extLst>
                </a:gridCol>
              </a:tblGrid>
              <a:tr h="370840">
                <a:tc>
                  <a:txBody>
                    <a:bodyPr/>
                    <a:lstStyle/>
                    <a:p>
                      <a:r>
                        <a:rPr lang="en-IE" b="1"/>
                        <a:t>Gerð gistingar</a:t>
                      </a:r>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GB" b="1"/>
                        <a:t>Skilgreindu það og útskýrðu stuttlega helstu einkenni þess</a:t>
                      </a:r>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a:t>Dæmi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a:t>Af hverju er það sérstakt?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GB" dirty="0"/>
                        <a:t>Hvettu einhvern til að bóka það</a:t>
                      </a:r>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dirty="0" err="1">
                          <a:solidFill>
                            <a:srgbClr val="414141"/>
                          </a:solidFill>
                          <a:latin typeface="+mn-lt"/>
                          <a:ea typeface="+mn-ea"/>
                          <a:cs typeface="+mn-cs"/>
                        </a:rPr>
                        <a:t>Bændagisting</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a:solidFill>
                            <a:srgbClr val="414141"/>
                          </a:solidFill>
                          <a:latin typeface="+mn-lt"/>
                          <a:ea typeface="+mn-ea"/>
                          <a:cs typeface="+mn-cs"/>
                        </a:rPr>
                        <a:t>Glamping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a:t>
                      </a:r>
                      <a:r>
                        <a:rPr lang="en-IE" sz="1800" b="1" kern="1200" dirty="0" err="1">
                          <a:solidFill>
                            <a:srgbClr val="414141"/>
                          </a:solidFill>
                          <a:latin typeface="+mn-lt"/>
                          <a:ea typeface="+mn-ea"/>
                          <a:cs typeface="+mn-cs"/>
                        </a:rPr>
                        <a:t>Dreifð</a:t>
                      </a:r>
                      <a:r>
                        <a:rPr lang="en-IE" sz="1800" b="1" kern="1200" dirty="0">
                          <a:solidFill>
                            <a:srgbClr val="414141"/>
                          </a:solidFill>
                          <a:latin typeface="+mn-lt"/>
                          <a:ea typeface="+mn-ea"/>
                          <a:cs typeface="+mn-cs"/>
                        </a:rPr>
                        <a:t>” </a:t>
                      </a:r>
                      <a:r>
                        <a:rPr lang="en-IE" sz="1800" b="1" kern="1200" dirty="0" err="1">
                          <a:solidFill>
                            <a:srgbClr val="414141"/>
                          </a:solidFill>
                          <a:latin typeface="+mn-lt"/>
                          <a:ea typeface="+mn-ea"/>
                          <a:cs typeface="+mn-cs"/>
                        </a:rPr>
                        <a:t>hótel</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a:solidFill>
                            <a:srgbClr val="414141"/>
                          </a:solidFill>
                          <a:latin typeface="+mn-lt"/>
                          <a:ea typeface="+mn-ea"/>
                          <a:cs typeface="+mn-cs"/>
                        </a:rPr>
                        <a:t>Tréhús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a:solidFill>
                            <a:srgbClr val="414141"/>
                          </a:solidFill>
                          <a:latin typeface="+mn-lt"/>
                          <a:ea typeface="+mn-ea"/>
                          <a:cs typeface="+mn-cs"/>
                        </a:rPr>
                        <a:t>Húsbátar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err="1">
                          <a:solidFill>
                            <a:srgbClr val="414141"/>
                          </a:solidFill>
                          <a:latin typeface="+mn-lt"/>
                          <a:ea typeface="+mn-ea"/>
                          <a:cs typeface="+mn-cs"/>
                        </a:rPr>
                        <a:t>Farfuglaheimili</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err="1">
                          <a:solidFill>
                            <a:srgbClr val="414141"/>
                          </a:solidFill>
                          <a:latin typeface="+mn-lt"/>
                          <a:ea typeface="+mn-ea"/>
                          <a:cs typeface="+mn-cs"/>
                        </a:rPr>
                        <a:t>Vistvænir</a:t>
                      </a:r>
                      <a:r>
                        <a:rPr lang="en-IE" sz="1800" b="1" kern="1200" dirty="0">
                          <a:solidFill>
                            <a:srgbClr val="414141"/>
                          </a:solidFill>
                          <a:latin typeface="+mn-lt"/>
                          <a:ea typeface="+mn-ea"/>
                          <a:cs typeface="+mn-cs"/>
                        </a:rPr>
                        <a:t> </a:t>
                      </a:r>
                      <a:r>
                        <a:rPr lang="en-IE" sz="1800" b="1" kern="1200" dirty="0" err="1">
                          <a:solidFill>
                            <a:srgbClr val="414141"/>
                          </a:solidFill>
                          <a:latin typeface="+mn-lt"/>
                          <a:ea typeface="+mn-ea"/>
                          <a:cs typeface="+mn-cs"/>
                        </a:rPr>
                        <a:t>bústaðir</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4106869"/>
                  </a:ext>
                </a:extLst>
              </a:tr>
            </a:tbl>
          </a:graphicData>
        </a:graphic>
      </p:graphicFrame>
      <p:sp>
        <p:nvSpPr>
          <p:cNvPr id="3" name="TextBox 2">
            <a:extLst>
              <a:ext uri="{FF2B5EF4-FFF2-40B4-BE49-F238E27FC236}">
                <a16:creationId xmlns:a16="http://schemas.microsoft.com/office/drawing/2014/main" id="{D2FB8892-0BDE-7A28-1B11-56FCD18EAB17}"/>
              </a:ext>
            </a:extLst>
          </p:cNvPr>
          <p:cNvSpPr txBox="1"/>
          <p:nvPr/>
        </p:nvSpPr>
        <p:spPr>
          <a:xfrm>
            <a:off x="792766" y="1504178"/>
            <a:ext cx="11045266" cy="430887"/>
          </a:xfrm>
          <a:prstGeom prst="rect">
            <a:avLst/>
          </a:prstGeom>
          <a:noFill/>
        </p:spPr>
        <p:txBody>
          <a:bodyPr wrap="square">
            <a:spAutoFit/>
          </a:bodyPr>
          <a:lstStyle/>
          <a:p>
            <a:pPr algn="l"/>
            <a:r>
              <a:rPr lang="en-US" sz="2200" dirty="0">
                <a:solidFill>
                  <a:srgbClr val="414141"/>
                </a:solidFill>
              </a:rPr>
              <a:t>Fylltu út hvern og einn af eftirfarandi flokkum byggt á rannsóknum þínum </a:t>
            </a:r>
          </a:p>
        </p:txBody>
      </p:sp>
      <p:sp>
        <p:nvSpPr>
          <p:cNvPr id="4" name="Slide Number Placeholder 5">
            <a:extLst>
              <a:ext uri="{FF2B5EF4-FFF2-40B4-BE49-F238E27FC236}">
                <a16:creationId xmlns:a16="http://schemas.microsoft.com/office/drawing/2014/main" id="{D484BF53-9D93-BADB-78A4-1A7BAFAA10F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20</a:t>
            </a:fld>
            <a:endParaRPr lang="fr-CA" sz="1200" dirty="0">
              <a:solidFill>
                <a:schemeClr val="bg1"/>
              </a:solidFill>
            </a:endParaRPr>
          </a:p>
        </p:txBody>
      </p:sp>
    </p:spTree>
    <p:extLst>
      <p:ext uri="{BB962C8B-B14F-4D97-AF65-F5344CB8AC3E}">
        <p14:creationId xmlns:p14="http://schemas.microsoft.com/office/powerpoint/2010/main" val="1996257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B7D32-4986-ACAD-4B21-EAED22CE7794}"/>
            </a:ext>
          </a:extLst>
        </p:cNvPr>
        <p:cNvGrpSpPr/>
        <p:nvPr/>
      </p:nvGrpSpPr>
      <p:grpSpPr>
        <a:xfrm>
          <a:off x="0" y="0"/>
          <a:ext cx="0" cy="0"/>
          <a:chOff x="0" y="0"/>
          <a:chExt cx="0" cy="0"/>
        </a:xfrm>
      </p:grpSpPr>
      <p:sp>
        <p:nvSpPr>
          <p:cNvPr id="11" name="Text Placeholder 4">
            <a:extLst>
              <a:ext uri="{FF2B5EF4-FFF2-40B4-BE49-F238E27FC236}">
                <a16:creationId xmlns:a16="http://schemas.microsoft.com/office/drawing/2014/main" id="{EF508E97-9DED-B3EB-83ED-9087C365F815}"/>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12" name="Text Placeholder 5">
            <a:extLst>
              <a:ext uri="{FF2B5EF4-FFF2-40B4-BE49-F238E27FC236}">
                <a16:creationId xmlns:a16="http://schemas.microsoft.com/office/drawing/2014/main" id="{730418E8-B5C3-DD49-1778-9F4E946B1AE6}"/>
              </a:ext>
            </a:extLst>
          </p:cNvPr>
          <p:cNvSpPr>
            <a:spLocks noGrp="1"/>
          </p:cNvSpPr>
          <p:nvPr>
            <p:ph type="body" sz="quarter" idx="19"/>
          </p:nvPr>
        </p:nvSpPr>
        <p:spPr>
          <a:xfrm>
            <a:off x="423358" y="941779"/>
            <a:ext cx="1197303" cy="385564"/>
          </a:xfrm>
        </p:spPr>
        <p:txBody>
          <a:bodyPr/>
          <a:lstStyle/>
          <a:p>
            <a:r>
              <a:rPr lang="en-US" dirty="0"/>
              <a:t>02</a:t>
            </a:r>
          </a:p>
        </p:txBody>
      </p:sp>
      <p:sp>
        <p:nvSpPr>
          <p:cNvPr id="13" name="Text Placeholder 6">
            <a:extLst>
              <a:ext uri="{FF2B5EF4-FFF2-40B4-BE49-F238E27FC236}">
                <a16:creationId xmlns:a16="http://schemas.microsoft.com/office/drawing/2014/main" id="{A4D7F45F-7067-C556-405C-CE9DA8B4A3C4}"/>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a:t>Vaxandi eftirspurn, sveigjanleiki í sniði og lágmarkskostnaður við uppsetningu </a:t>
            </a:r>
            <a:r>
              <a:rPr lang="en-GB" sz="2800" dirty="0" err="1"/>
              <a:t>sýna</a:t>
            </a:r>
            <a:r>
              <a:rPr lang="en-GB" sz="2800" dirty="0"/>
              <a:t> </a:t>
            </a:r>
            <a:r>
              <a:rPr lang="en-GB" sz="2800" dirty="0" err="1"/>
              <a:t>viðskiptalegt</a:t>
            </a:r>
            <a:r>
              <a:rPr lang="en-GB" sz="2800" dirty="0"/>
              <a:t> aðdráttarafl óhefðbundinna gistimöguleika</a:t>
            </a:r>
          </a:p>
          <a:p>
            <a:pPr>
              <a:lnSpc>
                <a:spcPts val="2960"/>
              </a:lnSpc>
            </a:pPr>
            <a:endParaRPr lang="en-US" sz="2800" dirty="0"/>
          </a:p>
        </p:txBody>
      </p:sp>
      <p:sp>
        <p:nvSpPr>
          <p:cNvPr id="14" name="Text Placeholder 3">
            <a:extLst>
              <a:ext uri="{FF2B5EF4-FFF2-40B4-BE49-F238E27FC236}">
                <a16:creationId xmlns:a16="http://schemas.microsoft.com/office/drawing/2014/main" id="{A0DABD0D-BB06-5F92-B394-534EBE4C2F7D}"/>
              </a:ext>
            </a:extLst>
          </p:cNvPr>
          <p:cNvSpPr txBox="1">
            <a:spLocks/>
          </p:cNvSpPr>
          <p:nvPr/>
        </p:nvSpPr>
        <p:spPr>
          <a:xfrm>
            <a:off x="4061012" y="2541493"/>
            <a:ext cx="7491868" cy="4055573"/>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Kannaðu vaxandi markað fyrir óhefðbundna gistingu og sýndu hvernig frumkvöðlar geta nýtt sér vaxandi eftirspurn eftir einstökum ferðaupplifunum. </a:t>
            </a:r>
          </a:p>
          <a:p>
            <a:pPr>
              <a:lnSpc>
                <a:spcPts val="2340"/>
              </a:lnSpc>
            </a:pPr>
            <a:endParaRPr lang="en-GB" dirty="0">
              <a:latin typeface="Calibri"/>
              <a:ea typeface="Calibri"/>
              <a:cs typeface="Calibri"/>
            </a:endParaRPr>
          </a:p>
          <a:p>
            <a:pPr>
              <a:lnSpc>
                <a:spcPts val="2340"/>
              </a:lnSpc>
            </a:pPr>
            <a:r>
              <a:rPr lang="en-GB" dirty="0" err="1">
                <a:latin typeface="Calibri"/>
                <a:ea typeface="Calibri"/>
                <a:cs typeface="Calibri"/>
              </a:rPr>
              <a:t>Frá</a:t>
            </a:r>
            <a:r>
              <a:rPr lang="en-GB" dirty="0">
                <a:latin typeface="Calibri"/>
                <a:ea typeface="Calibri"/>
                <a:cs typeface="Calibri"/>
              </a:rPr>
              <a:t> </a:t>
            </a:r>
            <a:r>
              <a:rPr lang="en-GB" dirty="0" err="1">
                <a:latin typeface="Calibri"/>
                <a:ea typeface="Calibri"/>
                <a:cs typeface="Calibri"/>
              </a:rPr>
              <a:t>vist-bústöðum</a:t>
            </a:r>
            <a:r>
              <a:rPr lang="en-GB" dirty="0">
                <a:latin typeface="Calibri"/>
                <a:ea typeface="Calibri"/>
                <a:cs typeface="Calibri"/>
              </a:rPr>
              <a:t> til glamping-</a:t>
            </a:r>
            <a:r>
              <a:rPr lang="en-GB" dirty="0" err="1">
                <a:latin typeface="Calibri"/>
                <a:ea typeface="Calibri"/>
                <a:cs typeface="Calibri"/>
              </a:rPr>
              <a:t>svæða</a:t>
            </a:r>
            <a:r>
              <a:rPr lang="en-GB" dirty="0">
                <a:latin typeface="Calibri"/>
                <a:ea typeface="Calibri"/>
                <a:cs typeface="Calibri"/>
              </a:rPr>
              <a:t> </a:t>
            </a:r>
            <a:r>
              <a:rPr lang="en-GB" dirty="0" err="1">
                <a:latin typeface="Calibri"/>
                <a:ea typeface="Calibri"/>
                <a:cs typeface="Calibri"/>
              </a:rPr>
              <a:t>gerir</a:t>
            </a:r>
            <a:r>
              <a:rPr lang="en-GB" dirty="0">
                <a:latin typeface="Calibri"/>
                <a:ea typeface="Calibri"/>
                <a:cs typeface="Calibri"/>
              </a:rPr>
              <a:t> </a:t>
            </a:r>
            <a:r>
              <a:rPr lang="en-GB" dirty="0" err="1">
                <a:latin typeface="Calibri"/>
                <a:ea typeface="Calibri"/>
                <a:cs typeface="Calibri"/>
              </a:rPr>
              <a:t>óhefðbundin</a:t>
            </a:r>
            <a:r>
              <a:rPr lang="en-GB" dirty="0">
                <a:latin typeface="Calibri"/>
                <a:ea typeface="Calibri"/>
                <a:cs typeface="Calibri"/>
              </a:rPr>
              <a:t> </a:t>
            </a:r>
            <a:r>
              <a:rPr lang="en-GB" dirty="0" err="1">
                <a:latin typeface="Calibri"/>
                <a:ea typeface="Calibri"/>
                <a:cs typeface="Calibri"/>
              </a:rPr>
              <a:t>gisting</a:t>
            </a:r>
            <a:r>
              <a:rPr lang="en-GB" dirty="0">
                <a:latin typeface="Calibri"/>
                <a:ea typeface="Calibri"/>
                <a:cs typeface="Calibri"/>
              </a:rPr>
              <a:t> fyrirtækjum kleift að sérsníða tilboð sín að tilteknum markhópum.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Mögulega lægri stofnkostnaður vegna endurnýtingar á núverandi rýmum og innleiðingar snjallra kostnaðarstjórnunaraðferða undirstrikar viðskiptalega kosti verkefna sem bjóða upp á óhefðbundna gistingu.</a:t>
            </a:r>
          </a:p>
          <a:p>
            <a:pPr>
              <a:lnSpc>
                <a:spcPts val="2340"/>
              </a:lnSpc>
            </a:pPr>
            <a:endParaRPr lang="en-GB" dirty="0"/>
          </a:p>
        </p:txBody>
      </p:sp>
      <p:sp>
        <p:nvSpPr>
          <p:cNvPr id="19" name="Slide Number Placeholder 5">
            <a:extLst>
              <a:ext uri="{FF2B5EF4-FFF2-40B4-BE49-F238E27FC236}">
                <a16:creationId xmlns:a16="http://schemas.microsoft.com/office/drawing/2014/main" id="{78F7DD8F-1F86-8835-DB4D-A9C6D863652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21</a:t>
            </a:fld>
            <a:endParaRPr lang="fr-CA" sz="1200" dirty="0"/>
          </a:p>
        </p:txBody>
      </p:sp>
    </p:spTree>
    <p:extLst>
      <p:ext uri="{BB962C8B-B14F-4D97-AF65-F5344CB8AC3E}">
        <p14:creationId xmlns:p14="http://schemas.microsoft.com/office/powerpoint/2010/main" val="1226777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0C4D-E15C-9C17-2013-159021FA01BB}"/>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67882DAE-A3DA-887A-EEA1-F947B3533E8F}"/>
              </a:ext>
            </a:extLst>
          </p:cNvPr>
          <p:cNvSpPr>
            <a:spLocks noGrp="1"/>
          </p:cNvSpPr>
          <p:nvPr>
            <p:ph type="body" sz="quarter" idx="66"/>
          </p:nvPr>
        </p:nvSpPr>
        <p:spPr>
          <a:xfrm rot="16200000">
            <a:off x="1862723" y="1727469"/>
            <a:ext cx="3865003" cy="452458"/>
          </a:xfrm>
          <a:solidFill>
            <a:srgbClr val="EC7C69"/>
          </a:solidFill>
        </p:spPr>
        <p:txBody>
          <a:bodyPr/>
          <a:lstStyle/>
          <a:p>
            <a:pPr algn="ctr"/>
            <a:r>
              <a:rPr lang="en-GB" sz="1200" dirty="0"/>
              <a:t>Ljósmynd: </a:t>
            </a:r>
          </a:p>
          <a:p>
            <a:pPr algn="ctr"/>
            <a:r>
              <a:rPr lang="en-GB" sz="1200" dirty="0"/>
              <a:t>Bíl </a:t>
            </a:r>
            <a:r>
              <a:rPr lang="en-GB" sz="1200" dirty="0" err="1"/>
              <a:t>og </a:t>
            </a:r>
            <a:r>
              <a:rPr lang="en-GB" sz="1200" dirty="0"/>
              <a:t>morgunverðar </a:t>
            </a:r>
            <a:r>
              <a:rPr lang="en-GB" sz="1200" dirty="0" err="1"/>
              <a:t>mótorskip </a:t>
            </a:r>
            <a:r>
              <a:rPr lang="en-GB" sz="1200" dirty="0"/>
              <a:t>Elisabeth, Leeuwarden</a:t>
            </a:r>
          </a:p>
        </p:txBody>
      </p:sp>
      <p:pic>
        <p:nvPicPr>
          <p:cNvPr id="12" name="Picture Placeholder 11" descr="A boat on the water&#10;&#10;AI-generated content may be incorrect.">
            <a:extLst>
              <a:ext uri="{FF2B5EF4-FFF2-40B4-BE49-F238E27FC236}">
                <a16:creationId xmlns:a16="http://schemas.microsoft.com/office/drawing/2014/main" id="{9D6D065C-489C-E91C-5909-299E9D20D75A}"/>
              </a:ext>
            </a:extLst>
          </p:cNvPr>
          <p:cNvPicPr>
            <a:picLocks noGrp="1" noChangeAspect="1"/>
          </p:cNvPicPr>
          <p:nvPr>
            <p:ph type="pic" sz="quarter" idx="10"/>
          </p:nvPr>
        </p:nvPicPr>
        <p:blipFill rotWithShape="1">
          <a:blip r:embed="rId2"/>
          <a:srcRect l="6533" r="6533"/>
          <a:stretch/>
        </p:blipFill>
        <p:spPr>
          <a:xfrm>
            <a:off x="391600" y="-1"/>
            <a:ext cx="3423163" cy="2457107"/>
          </a:xfrm>
        </p:spPr>
      </p:pic>
      <p:sp>
        <p:nvSpPr>
          <p:cNvPr id="4" name="Text Placeholder 1">
            <a:extLst>
              <a:ext uri="{FF2B5EF4-FFF2-40B4-BE49-F238E27FC236}">
                <a16:creationId xmlns:a16="http://schemas.microsoft.com/office/drawing/2014/main" id="{E064745F-1C84-2CAB-54F5-69C897FC95B8}"/>
              </a:ext>
            </a:extLst>
          </p:cNvPr>
          <p:cNvSpPr txBox="1">
            <a:spLocks/>
          </p:cNvSpPr>
          <p:nvPr/>
        </p:nvSpPr>
        <p:spPr>
          <a:xfrm>
            <a:off x="644905" y="3638954"/>
            <a:ext cx="3277435" cy="1283669"/>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err="1"/>
              <a:t>Vöxtur</a:t>
            </a:r>
            <a:r>
              <a:rPr lang="en-GB" dirty="0"/>
              <a:t> </a:t>
            </a:r>
          </a:p>
          <a:p>
            <a:r>
              <a:rPr lang="en-GB" dirty="0" err="1"/>
              <a:t>óhefðbundna</a:t>
            </a:r>
            <a:r>
              <a:rPr lang="en-GB" dirty="0"/>
              <a:t> gistimöguleika</a:t>
            </a:r>
          </a:p>
          <a:p>
            <a:endParaRPr lang="en-GB" dirty="0"/>
          </a:p>
        </p:txBody>
      </p:sp>
      <p:sp>
        <p:nvSpPr>
          <p:cNvPr id="7" name="Text Placeholder 2">
            <a:extLst>
              <a:ext uri="{FF2B5EF4-FFF2-40B4-BE49-F238E27FC236}">
                <a16:creationId xmlns:a16="http://schemas.microsoft.com/office/drawing/2014/main" id="{57427656-C7EC-9A1E-F104-59A89728F1F7}"/>
              </a:ext>
            </a:extLst>
          </p:cNvPr>
          <p:cNvSpPr txBox="1">
            <a:spLocks/>
          </p:cNvSpPr>
          <p:nvPr/>
        </p:nvSpPr>
        <p:spPr>
          <a:xfrm>
            <a:off x="644905" y="2478303"/>
            <a:ext cx="1197303"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02</a:t>
            </a:r>
          </a:p>
        </p:txBody>
      </p:sp>
      <p:sp>
        <p:nvSpPr>
          <p:cNvPr id="9" name="Text Placeholder 4">
            <a:extLst>
              <a:ext uri="{FF2B5EF4-FFF2-40B4-BE49-F238E27FC236}">
                <a16:creationId xmlns:a16="http://schemas.microsoft.com/office/drawing/2014/main" id="{EB2E7AF1-EBC9-8FA6-2AAF-9D0991F7BC9F}"/>
              </a:ext>
            </a:extLst>
          </p:cNvPr>
          <p:cNvSpPr txBox="1">
            <a:spLocks/>
          </p:cNvSpPr>
          <p:nvPr/>
        </p:nvSpPr>
        <p:spPr>
          <a:xfrm>
            <a:off x="4387813" y="571047"/>
            <a:ext cx="6922443"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GB" dirty="0" err="1"/>
              <a:t>Að</a:t>
            </a:r>
            <a:r>
              <a:rPr lang="en-GB" dirty="0"/>
              <a:t> </a:t>
            </a:r>
            <a:r>
              <a:rPr lang="en-GB" dirty="0" err="1"/>
              <a:t>fylgja</a:t>
            </a:r>
            <a:r>
              <a:rPr lang="en-GB" dirty="0"/>
              <a:t> </a:t>
            </a:r>
            <a:r>
              <a:rPr lang="en-GB" dirty="0" err="1"/>
              <a:t>straunum</a:t>
            </a:r>
            <a:r>
              <a:rPr lang="en-GB" dirty="0"/>
              <a:t>: </a:t>
            </a:r>
            <a:r>
              <a:rPr lang="en-GB" dirty="0" err="1"/>
              <a:t>Hraður</a:t>
            </a:r>
            <a:r>
              <a:rPr lang="en-GB" dirty="0"/>
              <a:t> </a:t>
            </a:r>
            <a:r>
              <a:rPr lang="en-GB" dirty="0" err="1"/>
              <a:t>vöxtur</a:t>
            </a:r>
            <a:r>
              <a:rPr lang="en-GB" dirty="0"/>
              <a:t> </a:t>
            </a:r>
            <a:r>
              <a:rPr lang="en-GB" dirty="0" err="1"/>
              <a:t>óhefðbundna</a:t>
            </a:r>
            <a:r>
              <a:rPr lang="en-GB" dirty="0"/>
              <a:t> gistimöguleika</a:t>
            </a:r>
          </a:p>
          <a:p>
            <a:pPr>
              <a:lnSpc>
                <a:spcPts val="3620"/>
              </a:lnSpc>
            </a:pPr>
            <a:endParaRPr lang="en-GB" dirty="0"/>
          </a:p>
        </p:txBody>
      </p:sp>
      <p:sp>
        <p:nvSpPr>
          <p:cNvPr id="10" name="Text Placeholder 5">
            <a:extLst>
              <a:ext uri="{FF2B5EF4-FFF2-40B4-BE49-F238E27FC236}">
                <a16:creationId xmlns:a16="http://schemas.microsoft.com/office/drawing/2014/main" id="{B26FE7A7-803A-4752-04B6-CA3A0D8CF6FC}"/>
              </a:ext>
            </a:extLst>
          </p:cNvPr>
          <p:cNvSpPr txBox="1">
            <a:spLocks/>
          </p:cNvSpPr>
          <p:nvPr/>
        </p:nvSpPr>
        <p:spPr>
          <a:xfrm>
            <a:off x="4387814" y="1868167"/>
            <a:ext cx="7320950"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200" b="0" i="0" kern="1200" spc="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Markaðsgögn benda til vaxandi eftirspurnar eftir valkostum umfram hefðbundin hótel, sem býður upp á spennandi tækifæri fyrir frumkvöðla. Hugsaðu um það – fleiri sem </a:t>
            </a:r>
            <a:r>
              <a:rPr lang="en-GB" dirty="0" err="1"/>
              <a:t>vilja</a:t>
            </a:r>
            <a:r>
              <a:rPr lang="en-GB" dirty="0"/>
              <a:t> </a:t>
            </a:r>
            <a:r>
              <a:rPr lang="en-GB" dirty="0" err="1"/>
              <a:t>spennandi</a:t>
            </a:r>
            <a:r>
              <a:rPr lang="en-GB" dirty="0"/>
              <a:t> dvöl þýða fleiri tækifæri fyrir þig til að byggja upp farsælt fyrirtæki!</a:t>
            </a:r>
          </a:p>
          <a:p>
            <a:pPr>
              <a:lnSpc>
                <a:spcPts val="2340"/>
              </a:lnSpc>
            </a:pPr>
            <a:endParaRPr lang="en-GB" dirty="0"/>
          </a:p>
          <a:p>
            <a:pPr>
              <a:lnSpc>
                <a:spcPts val="2340"/>
              </a:lnSpc>
            </a:pPr>
            <a:r>
              <a:rPr lang="en-GB" sz="2800" b="1" dirty="0">
                <a:solidFill>
                  <a:srgbClr val="EC7C69"/>
                </a:solidFill>
              </a:rPr>
              <a:t>Ástæður: </a:t>
            </a:r>
            <a:endParaRPr lang="en-GB" sz="2800" dirty="0"/>
          </a:p>
          <a:p>
            <a:pPr marL="342900" indent="-342900">
              <a:lnSpc>
                <a:spcPts val="2340"/>
              </a:lnSpc>
              <a:buClr>
                <a:srgbClr val="459597"/>
              </a:buClr>
              <a:buFont typeface="Arial" panose="020B0604020202020204" pitchFamily="34" charset="0"/>
              <a:buChar char="•"/>
            </a:pPr>
            <a:r>
              <a:rPr lang="en-GB" b="1" dirty="0"/>
              <a:t>Vöxtur fjarvinnuferða</a:t>
            </a:r>
            <a:r>
              <a:rPr lang="en-GB" dirty="0"/>
              <a:t>. Starfsmenn og ferðalangar leita sífellt meira í </a:t>
            </a:r>
            <a:r>
              <a:rPr lang="en-GB" b="1" dirty="0"/>
              <a:t>afskekkta staði </a:t>
            </a:r>
            <a:r>
              <a:rPr lang="en-GB" dirty="0"/>
              <a:t>þar sem þeir geta </a:t>
            </a:r>
            <a:r>
              <a:rPr lang="en-GB" b="1" dirty="0"/>
              <a:t>sameinað vinnu og tómstundir</a:t>
            </a:r>
            <a:r>
              <a:rPr lang="en-GB" dirty="0"/>
              <a:t>. Þess vegna verða strandstaðir sem og </a:t>
            </a:r>
            <a:r>
              <a:rPr lang="en-GB" b="1" dirty="0" err="1"/>
              <a:t>miðaldar</a:t>
            </a:r>
            <a:r>
              <a:rPr lang="en-GB" b="1" dirty="0"/>
              <a:t> </a:t>
            </a:r>
            <a:r>
              <a:rPr lang="en-GB" b="1" dirty="0" err="1"/>
              <a:t>fjallabæir</a:t>
            </a:r>
            <a:r>
              <a:rPr lang="en-GB" b="1" dirty="0"/>
              <a:t> dreifðir um evrópsku sveitirnar </a:t>
            </a:r>
            <a:r>
              <a:rPr lang="en-GB" dirty="0"/>
              <a:t>að "staðnum til að vera". </a:t>
            </a:r>
            <a:r>
              <a:rPr lang="en-GB" b="1" dirty="0"/>
              <a:t>Enduruppgötvun fegurðar náttúrunnar. </a:t>
            </a:r>
          </a:p>
          <a:p>
            <a:pPr marL="342900" indent="-342900">
              <a:lnSpc>
                <a:spcPts val="2340"/>
              </a:lnSpc>
              <a:buClr>
                <a:srgbClr val="459597"/>
              </a:buClr>
              <a:buFont typeface="Arial" panose="020B0604020202020204" pitchFamily="34" charset="0"/>
              <a:buChar char="•"/>
            </a:pPr>
            <a:r>
              <a:rPr lang="en-GB" dirty="0"/>
              <a:t>Ferðalangar hafa sýnt vaxandi áhuga á </a:t>
            </a:r>
            <a:r>
              <a:rPr lang="en-GB" b="1" dirty="0"/>
              <a:t>útivistarævintýrum </a:t>
            </a:r>
            <a:r>
              <a:rPr lang="en-GB" dirty="0"/>
              <a:t>og </a:t>
            </a:r>
            <a:r>
              <a:rPr lang="en-GB" b="1" dirty="0"/>
              <a:t>náttúruferðum</a:t>
            </a:r>
            <a:r>
              <a:rPr lang="en-GB" dirty="0"/>
              <a:t>. Þjóðgarðar, göngu- og hjólaleiðir, útilegur, gisting á landsbyggðinni og stjörnuskoðunarnætur á </a:t>
            </a:r>
            <a:r>
              <a:rPr lang="en-GB" b="1" dirty="0"/>
              <a:t>dreifbýlissvæðum </a:t>
            </a:r>
            <a:r>
              <a:rPr lang="en-GB" dirty="0"/>
              <a:t>eru að verða sífellt vinsælli. </a:t>
            </a:r>
          </a:p>
          <a:p>
            <a:pPr>
              <a:lnSpc>
                <a:spcPts val="2340"/>
              </a:lnSpc>
            </a:pPr>
            <a:endParaRPr lang="en-GB" dirty="0"/>
          </a:p>
          <a:p>
            <a:pPr>
              <a:lnSpc>
                <a:spcPts val="2340"/>
              </a:lnSpc>
            </a:pPr>
            <a:endParaRPr lang="en-GB" dirty="0"/>
          </a:p>
          <a:p>
            <a:pPr>
              <a:lnSpc>
                <a:spcPts val="2340"/>
              </a:lnSpc>
            </a:pPr>
            <a:endParaRPr lang="en-GB" dirty="0"/>
          </a:p>
        </p:txBody>
      </p:sp>
      <p:sp>
        <p:nvSpPr>
          <p:cNvPr id="21" name="Slide Number Placeholder 5">
            <a:extLst>
              <a:ext uri="{FF2B5EF4-FFF2-40B4-BE49-F238E27FC236}">
                <a16:creationId xmlns:a16="http://schemas.microsoft.com/office/drawing/2014/main" id="{FF6B6029-4638-2375-81A8-98DD06886BE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22</a:t>
            </a:fld>
            <a:endParaRPr lang="fr-CA" sz="1200" dirty="0"/>
          </a:p>
        </p:txBody>
      </p:sp>
    </p:spTree>
    <p:extLst>
      <p:ext uri="{BB962C8B-B14F-4D97-AF65-F5344CB8AC3E}">
        <p14:creationId xmlns:p14="http://schemas.microsoft.com/office/powerpoint/2010/main" val="2219479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48E10-9FD0-F60B-E585-19DB6A0A969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C91F2F3-477C-1151-3D69-E6868A6DAE2C}"/>
              </a:ext>
            </a:extLst>
          </p:cNvPr>
          <p:cNvSpPr>
            <a:spLocks noGrp="1"/>
          </p:cNvSpPr>
          <p:nvPr>
            <p:ph type="body" sz="quarter" idx="66"/>
          </p:nvPr>
        </p:nvSpPr>
        <p:spPr>
          <a:xfrm rot="16200000">
            <a:off x="1613952" y="1976241"/>
            <a:ext cx="4362546" cy="452458"/>
          </a:xfrm>
          <a:solidFill>
            <a:srgbClr val="EC7C69"/>
          </a:solidFill>
        </p:spPr>
        <p:txBody>
          <a:bodyPr/>
          <a:lstStyle/>
          <a:p>
            <a:pPr algn="ctr"/>
            <a:r>
              <a:rPr lang="en-GB" dirty="0"/>
              <a:t>Heimild: https</a:t>
            </a:r>
            <a:r>
              <a:rPr lang="en-GB" dirty="0" err="1"/>
              <a:t>://www.</a:t>
            </a:r>
            <a:r>
              <a:rPr lang="en-GB" sz="1200" dirty="0" err="1"/>
              <a:t>precedenceresearch</a:t>
            </a:r>
            <a:r>
              <a:rPr lang="en-GB" dirty="0" err="1"/>
              <a:t>.</a:t>
            </a:r>
            <a:r>
              <a:rPr lang="en-GB" dirty="0"/>
              <a:t>com/alternative-accommodation-market</a:t>
            </a:r>
          </a:p>
        </p:txBody>
      </p:sp>
      <p:pic>
        <p:nvPicPr>
          <p:cNvPr id="14" name="Picture Placeholder 13" descr="A graph of the cost of a hotel&#10;&#10;AI-generated content may be incorrect.">
            <a:extLst>
              <a:ext uri="{FF2B5EF4-FFF2-40B4-BE49-F238E27FC236}">
                <a16:creationId xmlns:a16="http://schemas.microsoft.com/office/drawing/2014/main" id="{089D0924-DC64-F715-C1F2-A4BA101D771C}"/>
              </a:ext>
            </a:extLst>
          </p:cNvPr>
          <p:cNvPicPr>
            <a:picLocks noGrp="1" noChangeAspect="1"/>
          </p:cNvPicPr>
          <p:nvPr>
            <p:ph type="pic" sz="quarter" idx="10"/>
          </p:nvPr>
        </p:nvPicPr>
        <p:blipFill>
          <a:blip r:embed="rId2"/>
          <a:srcRect t="1979" b="1979"/>
          <a:stretch>
            <a:fillRect/>
          </a:stretch>
        </p:blipFill>
        <p:spPr>
          <a:xfrm>
            <a:off x="391600" y="0"/>
            <a:ext cx="3423163" cy="1945748"/>
          </a:xfrm>
        </p:spPr>
      </p:pic>
      <p:sp>
        <p:nvSpPr>
          <p:cNvPr id="4" name="Slide Number Placeholder 5">
            <a:extLst>
              <a:ext uri="{FF2B5EF4-FFF2-40B4-BE49-F238E27FC236}">
                <a16:creationId xmlns:a16="http://schemas.microsoft.com/office/drawing/2014/main" id="{4272C64B-F69B-DEE7-A6FF-38E240FE209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23</a:t>
            </a:fld>
            <a:endParaRPr lang="fr-CA" sz="1200" dirty="0"/>
          </a:p>
        </p:txBody>
      </p:sp>
      <p:sp>
        <p:nvSpPr>
          <p:cNvPr id="18" name="Text Placeholder 4">
            <a:extLst>
              <a:ext uri="{FF2B5EF4-FFF2-40B4-BE49-F238E27FC236}">
                <a16:creationId xmlns:a16="http://schemas.microsoft.com/office/drawing/2014/main" id="{B5587E13-6BD3-35EF-024C-E9067308AEE1}"/>
              </a:ext>
            </a:extLst>
          </p:cNvPr>
          <p:cNvSpPr txBox="1">
            <a:spLocks/>
          </p:cNvSpPr>
          <p:nvPr/>
        </p:nvSpPr>
        <p:spPr>
          <a:xfrm>
            <a:off x="4387813" y="571047"/>
            <a:ext cx="708572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620"/>
              </a:lnSpc>
            </a:pPr>
            <a:r>
              <a:rPr lang="en-GB" dirty="0" err="1"/>
              <a:t>Að</a:t>
            </a:r>
            <a:r>
              <a:rPr lang="en-GB" dirty="0"/>
              <a:t> </a:t>
            </a:r>
            <a:r>
              <a:rPr lang="en-GB" dirty="0" err="1"/>
              <a:t>fylgja</a:t>
            </a:r>
            <a:r>
              <a:rPr lang="en-GB" dirty="0"/>
              <a:t> </a:t>
            </a:r>
            <a:r>
              <a:rPr lang="en-GB" dirty="0" err="1"/>
              <a:t>straunum</a:t>
            </a:r>
            <a:r>
              <a:rPr lang="en-GB" dirty="0"/>
              <a:t>: </a:t>
            </a:r>
            <a:r>
              <a:rPr lang="en-GB" dirty="0" err="1"/>
              <a:t>Hraður</a:t>
            </a:r>
            <a:r>
              <a:rPr lang="en-GB" dirty="0"/>
              <a:t> </a:t>
            </a:r>
            <a:r>
              <a:rPr lang="en-GB" dirty="0" err="1"/>
              <a:t>vöxtur</a:t>
            </a:r>
            <a:r>
              <a:rPr lang="en-GB" dirty="0"/>
              <a:t> </a:t>
            </a:r>
            <a:r>
              <a:rPr lang="en-GB" dirty="0" err="1"/>
              <a:t>óhefðbundna</a:t>
            </a:r>
            <a:r>
              <a:rPr lang="en-GB" dirty="0"/>
              <a:t> </a:t>
            </a:r>
            <a:r>
              <a:rPr lang="en-GB" dirty="0" err="1"/>
              <a:t>gistimöguleika</a:t>
            </a:r>
            <a:endParaRPr lang="en-GB" dirty="0"/>
          </a:p>
          <a:p>
            <a:pPr>
              <a:lnSpc>
                <a:spcPts val="3620"/>
              </a:lnSpc>
            </a:pPr>
            <a:endParaRPr lang="en-GB" dirty="0"/>
          </a:p>
        </p:txBody>
      </p:sp>
      <p:sp>
        <p:nvSpPr>
          <p:cNvPr id="19" name="Text Placeholder 5">
            <a:extLst>
              <a:ext uri="{FF2B5EF4-FFF2-40B4-BE49-F238E27FC236}">
                <a16:creationId xmlns:a16="http://schemas.microsoft.com/office/drawing/2014/main" id="{9D4AF183-CD37-0D40-EA2F-05C66A28C552}"/>
              </a:ext>
            </a:extLst>
          </p:cNvPr>
          <p:cNvSpPr txBox="1">
            <a:spLocks/>
          </p:cNvSpPr>
          <p:nvPr/>
        </p:nvSpPr>
        <p:spPr>
          <a:xfrm>
            <a:off x="4387814" y="1868167"/>
            <a:ext cx="7320950"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200" b="0" i="0" kern="1200" spc="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sz="2800" b="1" dirty="0">
                <a:solidFill>
                  <a:srgbClr val="EC7C69"/>
                </a:solidFill>
              </a:rPr>
              <a:t>Ástæður: </a:t>
            </a:r>
          </a:p>
          <a:p>
            <a:pPr>
              <a:lnSpc>
                <a:spcPts val="2340"/>
              </a:lnSpc>
            </a:pPr>
            <a:endParaRPr lang="en-GB" sz="2800" dirty="0"/>
          </a:p>
          <a:p>
            <a:pPr marL="342900" indent="-342900">
              <a:lnSpc>
                <a:spcPts val="2340"/>
              </a:lnSpc>
              <a:buClr>
                <a:srgbClr val="459597"/>
              </a:buClr>
              <a:buFont typeface="Arial" panose="020B0604020202020204" pitchFamily="34" charset="0"/>
              <a:buChar char="•"/>
            </a:pPr>
            <a:r>
              <a:rPr lang="en-GB" b="1" dirty="0"/>
              <a:t>Ábyrgt og umhverfisvænt ferðalag. </a:t>
            </a:r>
            <a:r>
              <a:rPr lang="en-GB" dirty="0"/>
              <a:t>Ferðalangar verða sífellt meðvitaðri um umhverfið, og </a:t>
            </a:r>
            <a:r>
              <a:rPr lang="en-GB" b="1" dirty="0"/>
              <a:t>sjálfbær ferðavenja </a:t>
            </a:r>
            <a:r>
              <a:rPr lang="en-GB" dirty="0"/>
              <a:t>er sífellt mikilvægari. Ferðalangar eftir heimsfaraldurinn leita að </a:t>
            </a:r>
            <a:r>
              <a:rPr lang="en-GB" b="1" dirty="0"/>
              <a:t>umhverfisvænum gististöðum</a:t>
            </a:r>
            <a:r>
              <a:rPr lang="en-GB" dirty="0"/>
              <a:t>, </a:t>
            </a:r>
            <a:r>
              <a:rPr lang="en-GB" dirty="0" err="1"/>
              <a:t>ábyrgri</a:t>
            </a:r>
            <a:r>
              <a:rPr lang="en-GB" dirty="0"/>
              <a:t> </a:t>
            </a:r>
            <a:r>
              <a:rPr lang="en-GB" dirty="0" err="1"/>
              <a:t>dýralífs</a:t>
            </a:r>
            <a:r>
              <a:rPr lang="en-GB" dirty="0"/>
              <a:t> </a:t>
            </a:r>
            <a:r>
              <a:rPr lang="en-GB" dirty="0" err="1"/>
              <a:t>ferðaþjónustu</a:t>
            </a:r>
            <a:r>
              <a:rPr lang="en-GB" dirty="0"/>
              <a:t> og afþreyingu sem styður við </a:t>
            </a:r>
            <a:r>
              <a:rPr lang="en-GB" b="1" dirty="0"/>
              <a:t>heimamenn. </a:t>
            </a:r>
          </a:p>
          <a:p>
            <a:pPr marL="342900" indent="-342900">
              <a:lnSpc>
                <a:spcPts val="2340"/>
              </a:lnSpc>
              <a:buClr>
                <a:srgbClr val="459597"/>
              </a:buClr>
              <a:buFont typeface="Arial" panose="020B0604020202020204" pitchFamily="34" charset="0"/>
              <a:buChar char="•"/>
            </a:pPr>
            <a:endParaRPr lang="en-GB" b="1" dirty="0"/>
          </a:p>
          <a:p>
            <a:pPr marL="342900" indent="-342900">
              <a:lnSpc>
                <a:spcPts val="2340"/>
              </a:lnSpc>
              <a:buClr>
                <a:srgbClr val="459597"/>
              </a:buClr>
              <a:buFont typeface="Arial" panose="020B0604020202020204" pitchFamily="34" charset="0"/>
              <a:buChar char="•"/>
            </a:pPr>
            <a:r>
              <a:rPr lang="en-GB" b="1" dirty="0"/>
              <a:t>Sérsniðnar ferðaupplifanir. </a:t>
            </a:r>
            <a:r>
              <a:rPr lang="en-GB" dirty="0"/>
              <a:t>Ferðaskipuleggjendur og gististaðir eru að búa til fullkomna </a:t>
            </a:r>
            <a:r>
              <a:rPr lang="en-GB" b="1" dirty="0"/>
              <a:t>sérsniðna upplifun </a:t>
            </a:r>
            <a:r>
              <a:rPr lang="en-GB" dirty="0"/>
              <a:t>sem uppfyllir einstaklingsbundnar óskir. </a:t>
            </a:r>
          </a:p>
          <a:p>
            <a:pPr>
              <a:lnSpc>
                <a:spcPts val="2340"/>
              </a:lnSpc>
            </a:pPr>
            <a:r>
              <a:rPr lang="en-GB" dirty="0"/>
              <a:t>​</a:t>
            </a:r>
          </a:p>
          <a:p>
            <a:pPr>
              <a:lnSpc>
                <a:spcPts val="2340"/>
              </a:lnSpc>
            </a:pPr>
            <a:r>
              <a:rPr lang="en-GB" b="1" dirty="0"/>
              <a:t>​​ </a:t>
            </a:r>
            <a:r>
              <a:rPr lang="en-GB" sz="1800" i="1" dirty="0"/>
              <a:t>(Ferðavenjur eftir heimsfaraldur: Hvernig ferðaþjónustan aðlagar sig að nýju eðlilegu ástandi, 2023)</a:t>
            </a:r>
          </a:p>
          <a:p>
            <a:pPr>
              <a:lnSpc>
                <a:spcPts val="2340"/>
              </a:lnSpc>
            </a:pPr>
            <a:endParaRPr lang="en-GB" dirty="0"/>
          </a:p>
          <a:p>
            <a:pPr>
              <a:lnSpc>
                <a:spcPts val="2340"/>
              </a:lnSpc>
            </a:pPr>
            <a:endParaRPr lang="en-GB" dirty="0"/>
          </a:p>
          <a:p>
            <a:pPr>
              <a:lnSpc>
                <a:spcPts val="2340"/>
              </a:lnSpc>
            </a:pPr>
            <a:endParaRPr lang="en-GB" dirty="0"/>
          </a:p>
        </p:txBody>
      </p:sp>
      <p:sp>
        <p:nvSpPr>
          <p:cNvPr id="22" name="Text Placeholder 1">
            <a:extLst>
              <a:ext uri="{FF2B5EF4-FFF2-40B4-BE49-F238E27FC236}">
                <a16:creationId xmlns:a16="http://schemas.microsoft.com/office/drawing/2014/main" id="{788E3159-1AA5-92FA-9C5B-BCD6279A189D}"/>
              </a:ext>
            </a:extLst>
          </p:cNvPr>
          <p:cNvSpPr txBox="1">
            <a:spLocks/>
          </p:cNvSpPr>
          <p:nvPr/>
        </p:nvSpPr>
        <p:spPr>
          <a:xfrm>
            <a:off x="644905" y="3638954"/>
            <a:ext cx="3277435" cy="1283669"/>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Vöxtur óhefðbundinna gistimöguleika</a:t>
            </a:r>
          </a:p>
          <a:p>
            <a:endParaRPr lang="en-GB" dirty="0"/>
          </a:p>
        </p:txBody>
      </p:sp>
      <p:sp>
        <p:nvSpPr>
          <p:cNvPr id="23" name="Text Placeholder 2">
            <a:extLst>
              <a:ext uri="{FF2B5EF4-FFF2-40B4-BE49-F238E27FC236}">
                <a16:creationId xmlns:a16="http://schemas.microsoft.com/office/drawing/2014/main" id="{CD41E519-A9C0-B364-86E9-5009806C3DFD}"/>
              </a:ext>
            </a:extLst>
          </p:cNvPr>
          <p:cNvSpPr txBox="1">
            <a:spLocks/>
          </p:cNvSpPr>
          <p:nvPr/>
        </p:nvSpPr>
        <p:spPr>
          <a:xfrm>
            <a:off x="644905" y="2478303"/>
            <a:ext cx="1197303"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02</a:t>
            </a:r>
          </a:p>
        </p:txBody>
      </p:sp>
    </p:spTree>
    <p:extLst>
      <p:ext uri="{BB962C8B-B14F-4D97-AF65-F5344CB8AC3E}">
        <p14:creationId xmlns:p14="http://schemas.microsoft.com/office/powerpoint/2010/main" val="1849610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F5FCF-0DC9-0292-B80E-55EF28E256D4}"/>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84A7EB9D-4064-0211-4F36-A1D30D9AD003}"/>
              </a:ext>
            </a:extLst>
          </p:cNvPr>
          <p:cNvPicPr>
            <a:picLocks noGrp="1" noChangeAspect="1"/>
          </p:cNvPicPr>
          <p:nvPr>
            <p:ph type="pic" sz="quarter" idx="13"/>
          </p:nvPr>
        </p:nvPicPr>
        <p:blipFill>
          <a:blip r:embed="rId2"/>
          <a:srcRect l="13224" r="13224"/>
          <a:stretch/>
        </p:blipFill>
        <p:spPr/>
      </p:pic>
      <p:sp>
        <p:nvSpPr>
          <p:cNvPr id="8" name="Text Placeholder 7">
            <a:extLst>
              <a:ext uri="{FF2B5EF4-FFF2-40B4-BE49-F238E27FC236}">
                <a16:creationId xmlns:a16="http://schemas.microsoft.com/office/drawing/2014/main" id="{DED3D943-6711-02EA-8FE1-2CD5B1FB5A72}"/>
              </a:ext>
            </a:extLst>
          </p:cNvPr>
          <p:cNvSpPr>
            <a:spLocks noGrp="1"/>
          </p:cNvSpPr>
          <p:nvPr>
            <p:ph type="body" sz="quarter" idx="4294967295"/>
          </p:nvPr>
        </p:nvSpPr>
        <p:spPr>
          <a:xfrm rot="16200000">
            <a:off x="9871435" y="5329722"/>
            <a:ext cx="2953721" cy="452458"/>
          </a:xfrm>
          <a:prstGeom prst="rect">
            <a:avLst/>
          </a:prstGeom>
          <a:solidFill>
            <a:srgbClr val="EC7C69"/>
          </a:solidFill>
        </p:spPr>
        <p:txBody>
          <a:bodyPr/>
          <a:lstStyle/>
          <a:p>
            <a:pPr marL="0" indent="0" algn="ctr">
              <a:buNone/>
            </a:pPr>
            <a:r>
              <a:rPr lang="en-GB" sz="1200" dirty="0">
                <a:solidFill>
                  <a:schemeClr val="bg1"/>
                </a:solidFill>
              </a:rPr>
              <a:t>Ljósmynd: </a:t>
            </a:r>
            <a:r>
              <a:rPr lang="en-US" sz="1200" dirty="0">
                <a:solidFill>
                  <a:schemeClr val="bg1"/>
                </a:solidFill>
              </a:rPr>
              <a:t>The Birdbox, Donegal Treehouse, Írland</a:t>
            </a:r>
            <a:endParaRPr lang="en-GB" sz="1200" dirty="0">
              <a:solidFill>
                <a:schemeClr val="bg1"/>
              </a:solidFill>
            </a:endParaRPr>
          </a:p>
        </p:txBody>
      </p:sp>
      <p:sp>
        <p:nvSpPr>
          <p:cNvPr id="6" name="Text Placeholder 3">
            <a:extLst>
              <a:ext uri="{FF2B5EF4-FFF2-40B4-BE49-F238E27FC236}">
                <a16:creationId xmlns:a16="http://schemas.microsoft.com/office/drawing/2014/main" id="{A430AD57-FBA1-87F9-BFC8-DA29004BC508}"/>
              </a:ext>
            </a:extLst>
          </p:cNvPr>
          <p:cNvSpPr txBox="1">
            <a:spLocks/>
          </p:cNvSpPr>
          <p:nvPr/>
        </p:nvSpPr>
        <p:spPr>
          <a:xfrm>
            <a:off x="583758" y="2528061"/>
            <a:ext cx="5512242"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Óhefðbundin gisting krefst oft tiltölulega lágs upphafsfjárfestingar, sérstaklega </a:t>
            </a:r>
            <a:r>
              <a:rPr lang="en-GB" dirty="0" err="1"/>
              <a:t>þegar</a:t>
            </a:r>
            <a:r>
              <a:rPr lang="en-GB" dirty="0"/>
              <a:t> </a:t>
            </a:r>
            <a:r>
              <a:rPr lang="en-GB" dirty="0" err="1"/>
              <a:t>rými</a:t>
            </a:r>
            <a:r>
              <a:rPr lang="en-GB" dirty="0"/>
              <a:t> sem þegar er </a:t>
            </a:r>
            <a:r>
              <a:rPr lang="en-GB" dirty="0" err="1"/>
              <a:t>til</a:t>
            </a:r>
            <a:r>
              <a:rPr lang="en-GB" dirty="0"/>
              <a:t> </a:t>
            </a:r>
            <a:r>
              <a:rPr lang="en-GB" dirty="0" err="1"/>
              <a:t>staðar</a:t>
            </a:r>
            <a:r>
              <a:rPr lang="en-GB" dirty="0"/>
              <a:t> er </a:t>
            </a:r>
            <a:r>
              <a:rPr lang="en-GB" dirty="0" err="1"/>
              <a:t>nýtt</a:t>
            </a:r>
            <a:r>
              <a:rPr lang="en-GB" dirty="0"/>
              <a:t> og lagt er upp úr skapandi, kostnaðarmeðvitaðri útfærslu. </a:t>
            </a:r>
          </a:p>
          <a:p>
            <a:pPr>
              <a:lnSpc>
                <a:spcPts val="2340"/>
              </a:lnSpc>
            </a:pPr>
            <a:endParaRPr lang="en-GB" dirty="0"/>
          </a:p>
          <a:p>
            <a:pPr>
              <a:lnSpc>
                <a:spcPts val="2340"/>
              </a:lnSpc>
            </a:pPr>
            <a:r>
              <a:rPr lang="en-GB" dirty="0"/>
              <a:t>Íhugaðu valkosti eins og glamping, sem lágmarka innviðakröfur og byggingarkostnað. </a:t>
            </a:r>
          </a:p>
          <a:p>
            <a:pPr>
              <a:lnSpc>
                <a:spcPts val="2340"/>
              </a:lnSpc>
            </a:pPr>
            <a:endParaRPr lang="en-GB" dirty="0"/>
          </a:p>
          <a:p>
            <a:pPr>
              <a:lnSpc>
                <a:spcPts val="2340"/>
              </a:lnSpc>
            </a:pPr>
            <a:r>
              <a:rPr lang="en-GB" dirty="0"/>
              <a:t>Forgangsraðið að skapa eftirminnilega upplifun án of </a:t>
            </a:r>
            <a:r>
              <a:rPr lang="en-GB" dirty="0" err="1"/>
              <a:t>mikillar</a:t>
            </a:r>
            <a:r>
              <a:rPr lang="en-GB" dirty="0"/>
              <a:t> eyðslu.</a:t>
            </a:r>
          </a:p>
          <a:p>
            <a:pPr>
              <a:lnSpc>
                <a:spcPts val="2340"/>
              </a:lnSpc>
            </a:pPr>
            <a:endParaRPr lang="en-GB" dirty="0"/>
          </a:p>
        </p:txBody>
      </p:sp>
      <p:cxnSp>
        <p:nvCxnSpPr>
          <p:cNvPr id="9" name="Straight Connector 8">
            <a:extLst>
              <a:ext uri="{FF2B5EF4-FFF2-40B4-BE49-F238E27FC236}">
                <a16:creationId xmlns:a16="http://schemas.microsoft.com/office/drawing/2014/main" id="{ADA1DCB1-51D5-EC64-B40A-43F16BA7E362}"/>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BD0CB53D-CF29-587A-8A7D-7B8B3B28B8A7}"/>
              </a:ext>
            </a:extLst>
          </p:cNvPr>
          <p:cNvSpPr txBox="1">
            <a:spLocks/>
          </p:cNvSpPr>
          <p:nvPr/>
        </p:nvSpPr>
        <p:spPr>
          <a:xfrm>
            <a:off x="545533" y="354085"/>
            <a:ext cx="6312467"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Stefnumótandi fjárfesting: Skynsamleg kostnaðarstjórnun</a:t>
            </a:r>
          </a:p>
        </p:txBody>
      </p:sp>
      <p:sp>
        <p:nvSpPr>
          <p:cNvPr id="15" name="Slide Number Placeholder 5">
            <a:extLst>
              <a:ext uri="{FF2B5EF4-FFF2-40B4-BE49-F238E27FC236}">
                <a16:creationId xmlns:a16="http://schemas.microsoft.com/office/drawing/2014/main" id="{3956217D-D5D8-0684-6E12-D4E8C359C1FA}"/>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24</a:t>
            </a:fld>
            <a:endParaRPr lang="fr-CA" sz="1200" dirty="0"/>
          </a:p>
        </p:txBody>
      </p:sp>
    </p:spTree>
    <p:extLst>
      <p:ext uri="{BB962C8B-B14F-4D97-AF65-F5344CB8AC3E}">
        <p14:creationId xmlns:p14="http://schemas.microsoft.com/office/powerpoint/2010/main" val="1711148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3E7A6-BF51-7A70-BF03-C201A66CB93B}"/>
            </a:ext>
          </a:extLst>
        </p:cNvPr>
        <p:cNvGrpSpPr/>
        <p:nvPr/>
      </p:nvGrpSpPr>
      <p:grpSpPr>
        <a:xfrm>
          <a:off x="0" y="0"/>
          <a:ext cx="0" cy="0"/>
          <a:chOff x="0" y="0"/>
          <a:chExt cx="0" cy="0"/>
        </a:xfrm>
      </p:grpSpPr>
      <p:pic>
        <p:nvPicPr>
          <p:cNvPr id="17" name="Online Media 16" title="Transforming a 40ft shipping container into a three-bedroom accommodation!">
            <a:hlinkClick r:id="" action="ppaction://media"/>
            <a:extLst>
              <a:ext uri="{FF2B5EF4-FFF2-40B4-BE49-F238E27FC236}">
                <a16:creationId xmlns:a16="http://schemas.microsoft.com/office/drawing/2014/main" id="{B673FC68-7423-1F05-3E39-2BCB06A07312}"/>
              </a:ext>
            </a:extLst>
          </p:cNvPr>
          <p:cNvPicPr>
            <a:picLocks noRot="1" noChangeAspect="1"/>
          </p:cNvPicPr>
          <p:nvPr>
            <a:videoFile r:link="rId1"/>
          </p:nvPr>
        </p:nvPicPr>
        <p:blipFill>
          <a:blip r:embed="rId3"/>
          <a:stretch>
            <a:fillRect/>
          </a:stretch>
        </p:blipFill>
        <p:spPr>
          <a:xfrm>
            <a:off x="6514200" y="1868937"/>
            <a:ext cx="4726114" cy="3120126"/>
          </a:xfrm>
          <a:prstGeom prst="rect">
            <a:avLst/>
          </a:prstGeom>
        </p:spPr>
      </p:pic>
      <p:sp>
        <p:nvSpPr>
          <p:cNvPr id="5" name="Slide Number Placeholder 5">
            <a:extLst>
              <a:ext uri="{FF2B5EF4-FFF2-40B4-BE49-F238E27FC236}">
                <a16:creationId xmlns:a16="http://schemas.microsoft.com/office/drawing/2014/main" id="{4F92A8EE-B88E-8A37-381C-E9405ECD6D4C}"/>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25</a:t>
            </a:fld>
            <a:endParaRPr lang="fr-CA" sz="1200" dirty="0"/>
          </a:p>
        </p:txBody>
      </p:sp>
      <p:sp>
        <p:nvSpPr>
          <p:cNvPr id="7" name="Text Placeholder 3">
            <a:extLst>
              <a:ext uri="{FF2B5EF4-FFF2-40B4-BE49-F238E27FC236}">
                <a16:creationId xmlns:a16="http://schemas.microsoft.com/office/drawing/2014/main" id="{43775AEC-03F7-DC87-07B9-B2AE56D99DDC}"/>
              </a:ext>
            </a:extLst>
          </p:cNvPr>
          <p:cNvSpPr txBox="1">
            <a:spLocks/>
          </p:cNvSpPr>
          <p:nvPr/>
        </p:nvSpPr>
        <p:spPr>
          <a:xfrm>
            <a:off x="583758" y="2528061"/>
            <a:ext cx="5350618"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Óhefðbundin gistiaðstaða felur oft í sér endurnýtingu núverandi mannvirkja, svo sem að endurreisa sögulegt hús, breyta hlöðu eða umbreyta gám.</a:t>
            </a:r>
          </a:p>
          <a:p>
            <a:pPr>
              <a:lnSpc>
                <a:spcPts val="2340"/>
              </a:lnSpc>
            </a:pPr>
            <a:endParaRPr lang="en-GB" dirty="0"/>
          </a:p>
          <a:p>
            <a:pPr>
              <a:lnSpc>
                <a:spcPts val="2340"/>
              </a:lnSpc>
            </a:pPr>
            <a:r>
              <a:rPr lang="en-GB" dirty="0"/>
              <a:t>Þessi nálgun getur lækkað stofnkostnað og gert frumkvöðlinum kleift að búa til einstakt og heillandi gistirými með sérkenni og arfleifð. </a:t>
            </a:r>
          </a:p>
          <a:p>
            <a:pPr>
              <a:lnSpc>
                <a:spcPts val="2340"/>
              </a:lnSpc>
            </a:pPr>
            <a:endParaRPr lang="en-US" dirty="0"/>
          </a:p>
          <a:p>
            <a:pPr>
              <a:lnSpc>
                <a:spcPts val="2340"/>
              </a:lnSpc>
            </a:pPr>
            <a:endParaRPr lang="en-GB" dirty="0"/>
          </a:p>
        </p:txBody>
      </p:sp>
      <p:cxnSp>
        <p:nvCxnSpPr>
          <p:cNvPr id="8" name="Straight Connector 7">
            <a:extLst>
              <a:ext uri="{FF2B5EF4-FFF2-40B4-BE49-F238E27FC236}">
                <a16:creationId xmlns:a16="http://schemas.microsoft.com/office/drawing/2014/main" id="{F7279E4B-C436-75D4-BD47-5112F72FDF5F}"/>
              </a:ext>
            </a:extLst>
          </p:cNvPr>
          <p:cNvCxnSpPr>
            <a:cxnSpLocks/>
          </p:cNvCxnSpPr>
          <p:nvPr/>
        </p:nvCxnSpPr>
        <p:spPr>
          <a:xfrm>
            <a:off x="0" y="2062798"/>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AB171B55-4BDF-0F85-A4A8-AD948C132ABD}"/>
              </a:ext>
            </a:extLst>
          </p:cNvPr>
          <p:cNvSpPr txBox="1">
            <a:spLocks/>
          </p:cNvSpPr>
          <p:nvPr/>
        </p:nvSpPr>
        <p:spPr>
          <a:xfrm>
            <a:off x="545533" y="922879"/>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Endurskipuleggja og </a:t>
            </a:r>
            <a:r>
              <a:rPr lang="en-US" dirty="0" err="1"/>
              <a:t>endurlífga</a:t>
            </a:r>
            <a:r>
              <a:rPr lang="en-US" dirty="0"/>
              <a:t>: Nýtni núverandi rýma</a:t>
            </a:r>
          </a:p>
          <a:p>
            <a:pPr>
              <a:lnSpc>
                <a:spcPts val="3720"/>
              </a:lnSpc>
            </a:pPr>
            <a:endParaRPr lang="en-US" dirty="0"/>
          </a:p>
        </p:txBody>
      </p:sp>
    </p:spTree>
    <p:extLst>
      <p:ext uri="{BB962C8B-B14F-4D97-AF65-F5344CB8AC3E}">
        <p14:creationId xmlns:p14="http://schemas.microsoft.com/office/powerpoint/2010/main" val="124929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7"/>
                </p:tgtEl>
              </p:cMediaNode>
            </p:video>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7"/>
                                        </p:tgtEl>
                                      </p:cBhvr>
                                    </p:cmd>
                                  </p:childTnLst>
                                </p:cTn>
                              </p:par>
                            </p:childTnLst>
                          </p:cTn>
                        </p:par>
                      </p:childTnLst>
                    </p:cTn>
                  </p:par>
                </p:childTnLst>
              </p:cTn>
              <p:nextCondLst>
                <p:cond evt="onClick" delay="0">
                  <p:tgtEl>
                    <p:spTgt spid="17"/>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99EDB-7023-D42B-295F-89449F33199F}"/>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02E0503B-D1AD-144F-6B5F-C3FFD1EE08D1}"/>
              </a:ext>
            </a:extLst>
          </p:cNvPr>
          <p:cNvGraphicFramePr>
            <a:graphicFrameLocks noGrp="1"/>
          </p:cNvGraphicFramePr>
          <p:nvPr>
            <p:extLst>
              <p:ext uri="{D42A27DB-BD31-4B8C-83A1-F6EECF244321}">
                <p14:modId xmlns:p14="http://schemas.microsoft.com/office/powerpoint/2010/main" val="3566507018"/>
              </p:ext>
            </p:extLst>
          </p:nvPr>
        </p:nvGraphicFramePr>
        <p:xfrm>
          <a:off x="864813" y="1820713"/>
          <a:ext cx="10462374" cy="3759836"/>
        </p:xfrm>
        <a:graphic>
          <a:graphicData uri="http://schemas.openxmlformats.org/drawingml/2006/table">
            <a:tbl>
              <a:tblPr firstRow="1" bandRow="1">
                <a:tableStyleId>{5C22544A-7EE6-4342-B048-85BDC9FD1C3A}</a:tableStyleId>
              </a:tblPr>
              <a:tblGrid>
                <a:gridCol w="2871936">
                  <a:extLst>
                    <a:ext uri="{9D8B030D-6E8A-4147-A177-3AD203B41FA5}">
                      <a16:colId xmlns:a16="http://schemas.microsoft.com/office/drawing/2014/main" val="2947246601"/>
                    </a:ext>
                  </a:extLst>
                </a:gridCol>
                <a:gridCol w="7590438">
                  <a:extLst>
                    <a:ext uri="{9D8B030D-6E8A-4147-A177-3AD203B41FA5}">
                      <a16:colId xmlns:a16="http://schemas.microsoft.com/office/drawing/2014/main" val="4224813332"/>
                    </a:ext>
                  </a:extLst>
                </a:gridCol>
              </a:tblGrid>
              <a:tr h="467996">
                <a:tc>
                  <a:txBody>
                    <a:bodyPr/>
                    <a:lstStyle/>
                    <a:p>
                      <a:r>
                        <a:rPr lang="en-IE" sz="240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cap="none">
                          <a:solidFill>
                            <a:srgbClr val="414141"/>
                          </a:solidFill>
                          <a:effectLst/>
                          <a:latin typeface="+mn-lt"/>
                          <a:ea typeface="+mn-ea"/>
                          <a:cs typeface="+mn-cs"/>
                        </a:rPr>
                        <a:t>Nýjar þróanir í gistingu </a:t>
                      </a:r>
                      <a:endParaRPr lang="en-US" sz="1800"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b="0" i="0" kern="1200" cap="none" dirty="0">
                          <a:solidFill>
                            <a:srgbClr val="414141"/>
                          </a:solidFill>
                          <a:effectLst/>
                          <a:latin typeface="+mn-lt"/>
                          <a:ea typeface="+mn-ea"/>
                          <a:cs typeface="+mn-cs"/>
                        </a:rPr>
                        <a:t>Lýsir og útskýrir vöxt óhefðbundinna gististaða: </a:t>
                      </a:r>
                      <a:r>
                        <a:rPr lang="en-US" sz="1800" b="0" i="0" kern="1200" cap="none" dirty="0">
                          <a:solidFill>
                            <a:srgbClr val="EC7C69"/>
                          </a:solidFill>
                          <a:effectLst/>
                          <a:latin typeface="+mn-lt"/>
                          <a:ea typeface="+mn-ea"/>
                          <a:cs typeface="+mn-cs"/>
                          <a:hlinkClick r:id="rId2">
                            <a:extLst>
                              <a:ext uri="{A12FA001-AC4F-418D-AE19-62706E023703}">
                                <ahyp:hlinkClr xmlns:ahyp="http://schemas.microsoft.com/office/drawing/2018/hyperlinkcolor" val="tx"/>
                              </a:ext>
                            </a:extLst>
                          </a:hlinkClick>
                        </a:rPr>
                        <a:t>https://pandapodhotels.com/the-rise-of-alternative-accommodation-options-in-the-era-of-no-airbnb/</a:t>
                      </a:r>
                      <a:endParaRPr lang="en-US" sz="1800" b="0" i="0" kern="1200" cap="none" dirty="0">
                        <a:solidFill>
                          <a:srgbClr val="EC7C69"/>
                        </a:solidFill>
                        <a:effectLst/>
                        <a:latin typeface="+mn-lt"/>
                        <a:ea typeface="+mn-ea"/>
                        <a:cs typeface="+mn-cs"/>
                      </a:endParaRPr>
                    </a:p>
                    <a:p>
                      <a:pPr marL="0" indent="0">
                        <a:buClr>
                          <a:srgbClr val="01A54E"/>
                        </a:buClr>
                      </a:pPr>
                      <a:endParaRPr lang="en-US" sz="1800" b="0" i="0"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err="1">
                          <a:solidFill>
                            <a:srgbClr val="414141"/>
                          </a:solidFill>
                          <a:latin typeface="+mn-lt"/>
                          <a:ea typeface="+mn-ea"/>
                          <a:cs typeface="+mn-cs"/>
                        </a:rPr>
                        <a:t>Óhefðbundin</a:t>
                      </a:r>
                      <a:r>
                        <a:rPr lang="en-US" sz="1800" b="1" kern="1200" dirty="0">
                          <a:solidFill>
                            <a:srgbClr val="414141"/>
                          </a:solidFill>
                          <a:latin typeface="+mn-lt"/>
                          <a:ea typeface="+mn-ea"/>
                          <a:cs typeface="+mn-cs"/>
                        </a:rPr>
                        <a:t> </a:t>
                      </a:r>
                      <a:r>
                        <a:rPr lang="en-US" sz="1800" b="1" kern="1200" dirty="0" err="1">
                          <a:solidFill>
                            <a:srgbClr val="414141"/>
                          </a:solidFill>
                          <a:latin typeface="+mn-lt"/>
                          <a:ea typeface="+mn-ea"/>
                          <a:cs typeface="+mn-cs"/>
                        </a:rPr>
                        <a:t>gisting</a:t>
                      </a:r>
                      <a:r>
                        <a:rPr lang="en-US" sz="1800" b="1" kern="1200" dirty="0">
                          <a:solidFill>
                            <a:srgbClr val="414141"/>
                          </a:solidFill>
                          <a:latin typeface="+mn-lt"/>
                          <a:ea typeface="+mn-ea"/>
                          <a:cs typeface="+mn-cs"/>
                        </a:rPr>
                        <a:t> </a:t>
                      </a:r>
                      <a:r>
                        <a:rPr lang="en-US" sz="1800" b="1" kern="1200" dirty="0" err="1">
                          <a:solidFill>
                            <a:srgbClr val="414141"/>
                          </a:solidFill>
                          <a:latin typeface="+mn-lt"/>
                          <a:ea typeface="+mn-ea"/>
                          <a:cs typeface="+mn-cs"/>
                        </a:rPr>
                        <a:t>fyrir</a:t>
                      </a:r>
                      <a:r>
                        <a:rPr lang="en-US" sz="1800" b="1" kern="1200" dirty="0">
                          <a:solidFill>
                            <a:srgbClr val="414141"/>
                          </a:solidFill>
                          <a:latin typeface="+mn-lt"/>
                          <a:ea typeface="+mn-ea"/>
                          <a:cs typeface="+mn-cs"/>
                        </a:rPr>
                        <a:t> </a:t>
                      </a:r>
                      <a:r>
                        <a:rPr lang="en-US" sz="1800" b="1" kern="1200" dirty="0" err="1">
                          <a:solidFill>
                            <a:srgbClr val="414141"/>
                          </a:solidFill>
                          <a:latin typeface="+mn-lt"/>
                          <a:ea typeface="+mn-ea"/>
                          <a:cs typeface="+mn-cs"/>
                        </a:rPr>
                        <a:t>viðskipta</a:t>
                      </a:r>
                      <a:r>
                        <a:rPr lang="en-US" sz="1800" b="1" kern="1200" dirty="0">
                          <a:solidFill>
                            <a:srgbClr val="414141"/>
                          </a:solidFill>
                          <a:latin typeface="+mn-lt"/>
                          <a:ea typeface="+mn-ea"/>
                          <a:cs typeface="+mn-cs"/>
                        </a:rPr>
                        <a:t> </a:t>
                      </a:r>
                      <a:r>
                        <a:rPr lang="en-US" sz="1800" b="1" kern="1200" dirty="0" err="1">
                          <a:solidFill>
                            <a:srgbClr val="414141"/>
                          </a:solidFill>
                          <a:latin typeface="+mn-lt"/>
                          <a:ea typeface="+mn-ea"/>
                          <a:cs typeface="+mn-cs"/>
                        </a:rPr>
                        <a:t>ferðamenn</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Yfirlit yfir eftirspurn eftir óhefðbundnum gististöðum fyrir viðskiptagesti: </a:t>
                      </a:r>
                      <a:r>
                        <a:rPr lang="en-US" sz="1800" b="0" i="0" u="none" kern="1200" cap="none" dirty="0">
                          <a:solidFill>
                            <a:srgbClr val="EC7C69"/>
                          </a:solidFill>
                          <a:effectLst/>
                          <a:latin typeface="+mn-lt"/>
                          <a:ea typeface="+mn-ea"/>
                          <a:cs typeface="+mn-cs"/>
                          <a:hlinkClick r:id="rId3">
                            <a:extLst>
                              <a:ext uri="{A12FA001-AC4F-418D-AE19-62706E023703}">
                                <ahyp:hlinkClr xmlns:ahyp="http://schemas.microsoft.com/office/drawing/2018/hyperlinkcolor" val="tx"/>
                              </a:ext>
                            </a:extLst>
                          </a:hlinkClick>
                        </a:rPr>
                        <a:t>https://blog.wegopro.com/alternative-accommodation-options/</a:t>
                      </a:r>
                      <a:endParaRPr lang="en-US" sz="1800" b="0" i="0" u="none" kern="1200" cap="none" dirty="0">
                        <a:solidFill>
                          <a:srgbClr val="EC7C69"/>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414141"/>
                          </a:solidFill>
                        </a:rPr>
                        <a:t>Stærð, hlutdeild og þróun markaðar fyrir óhefðbundna gistingu 2024 til 2034</a:t>
                      </a:r>
                      <a:endParaRPr lang="en-IE" sz="1800" b="1" kern="120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Núverandi og framtíðar þróun í valkostagistingu um allan heim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EC7C69"/>
                          </a:solidFill>
                          <a:effectLst/>
                          <a:latin typeface="+mn-lt"/>
                          <a:ea typeface="+mn-ea"/>
                          <a:cs typeface="+mn-cs"/>
                          <a:hlinkClick r:id="rId4">
                            <a:extLst>
                              <a:ext uri="{A12FA001-AC4F-418D-AE19-62706E023703}">
                                <ahyp:hlinkClr xmlns:ahyp="http://schemas.microsoft.com/office/drawing/2018/hyperlinkcolor" val="tx"/>
                              </a:ext>
                            </a:extLst>
                          </a:hlinkClick>
                        </a:rPr>
                        <a:t>https://www.precedenceresearch.com/alternative-accommodation-market</a:t>
                      </a:r>
                      <a:endParaRPr lang="en-US" sz="1800" b="0" i="0" u="none" kern="1200" cap="none" dirty="0">
                        <a:solidFill>
                          <a:srgbClr val="EC7C69"/>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kern="1200" cap="none" dirty="0">
                        <a:solidFill>
                          <a:srgbClr val="41414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5" name="Freeform 4">
            <a:extLst>
              <a:ext uri="{FF2B5EF4-FFF2-40B4-BE49-F238E27FC236}">
                <a16:creationId xmlns:a16="http://schemas.microsoft.com/office/drawing/2014/main" id="{983E1028-066F-CEDD-5F21-F6B0952BC7FC}"/>
              </a:ext>
            </a:extLst>
          </p:cNvPr>
          <p:cNvSpPr/>
          <p:nvPr/>
        </p:nvSpPr>
        <p:spPr>
          <a:xfrm>
            <a:off x="-21946" y="592711"/>
            <a:ext cx="5087955" cy="875479"/>
          </a:xfrm>
          <a:custGeom>
            <a:avLst/>
            <a:gdLst>
              <a:gd name="connsiteX0" fmla="*/ 0 w 5087955"/>
              <a:gd name="connsiteY0" fmla="*/ 0 h 875479"/>
              <a:gd name="connsiteX1" fmla="*/ 4495962 w 5087955"/>
              <a:gd name="connsiteY1" fmla="*/ 0 h 875479"/>
              <a:gd name="connsiteX2" fmla="*/ 5087955 w 5087955"/>
              <a:gd name="connsiteY2" fmla="*/ 473717 h 875479"/>
              <a:gd name="connsiteX3" fmla="*/ 5087955 w 5087955"/>
              <a:gd name="connsiteY3" fmla="*/ 875479 h 875479"/>
              <a:gd name="connsiteX4" fmla="*/ 0 w 5087955"/>
              <a:gd name="connsiteY4" fmla="*/ 875479 h 875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7955" h="875479">
                <a:moveTo>
                  <a:pt x="0" y="0"/>
                </a:moveTo>
                <a:lnTo>
                  <a:pt x="4495962" y="0"/>
                </a:lnTo>
                <a:cubicBezTo>
                  <a:pt x="4821934" y="0"/>
                  <a:pt x="5087955" y="212873"/>
                  <a:pt x="5087955" y="473717"/>
                </a:cubicBezTo>
                <a:lnTo>
                  <a:pt x="5087955" y="875479"/>
                </a:lnTo>
                <a:lnTo>
                  <a:pt x="0" y="875479"/>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0C9C6D21-A0A2-1428-CBEA-95A605AE6CF0}"/>
              </a:ext>
            </a:extLst>
          </p:cNvPr>
          <p:cNvSpPr txBox="1">
            <a:spLocks/>
          </p:cNvSpPr>
          <p:nvPr/>
        </p:nvSpPr>
        <p:spPr>
          <a:xfrm>
            <a:off x="456170" y="670075"/>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Viðbótarlesning</a:t>
            </a:r>
          </a:p>
        </p:txBody>
      </p:sp>
      <p:sp>
        <p:nvSpPr>
          <p:cNvPr id="6" name="Slide Number Placeholder 5">
            <a:extLst>
              <a:ext uri="{FF2B5EF4-FFF2-40B4-BE49-F238E27FC236}">
                <a16:creationId xmlns:a16="http://schemas.microsoft.com/office/drawing/2014/main" id="{94639871-97CD-705D-48CE-B37E60BF500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solidFill>
                  <a:schemeClr val="bg1"/>
                </a:solidFill>
              </a:rPr>
              <a:t>26</a:t>
            </a:fld>
            <a:endParaRPr lang="fr-CA" sz="1200" dirty="0">
              <a:solidFill>
                <a:schemeClr val="bg1"/>
              </a:solidFill>
            </a:endParaRPr>
          </a:p>
        </p:txBody>
      </p:sp>
    </p:spTree>
    <p:extLst>
      <p:ext uri="{BB962C8B-B14F-4D97-AF65-F5344CB8AC3E}">
        <p14:creationId xmlns:p14="http://schemas.microsoft.com/office/powerpoint/2010/main" val="593050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immagine 5">
            <a:extLst>
              <a:ext uri="{FF2B5EF4-FFF2-40B4-BE49-F238E27FC236}">
                <a16:creationId xmlns:a16="http://schemas.microsoft.com/office/drawing/2014/main" id="{F344DC28-8F00-F64A-9B31-EFFBC19101D7}"/>
              </a:ext>
            </a:extLst>
          </p:cNvPr>
          <p:cNvPicPr>
            <a:picLocks noGrp="1" noChangeAspect="1"/>
          </p:cNvPicPr>
          <p:nvPr>
            <p:ph type="pic" sz="quarter" idx="19"/>
          </p:nvPr>
        </p:nvPicPr>
        <p:blipFill>
          <a:blip r:embed="rId3"/>
          <a:srcRect l="8559" r="8559"/>
          <a:stretch/>
        </p:blipFill>
        <p:spPr>
          <a:xfrm>
            <a:off x="5635270" y="1729840"/>
            <a:ext cx="6560312" cy="4556399"/>
          </a:xfrm>
        </p:spPr>
      </p:pic>
      <p:sp>
        <p:nvSpPr>
          <p:cNvPr id="8" name="Text Placeholder 7">
            <a:extLst>
              <a:ext uri="{FF2B5EF4-FFF2-40B4-BE49-F238E27FC236}">
                <a16:creationId xmlns:a16="http://schemas.microsoft.com/office/drawing/2014/main" id="{BA935956-FB5E-0DE2-1EB9-1DEABC46DE1F}"/>
              </a:ext>
            </a:extLst>
          </p:cNvPr>
          <p:cNvSpPr>
            <a:spLocks noGrp="1"/>
          </p:cNvSpPr>
          <p:nvPr>
            <p:ph type="body" sz="quarter" idx="65"/>
          </p:nvPr>
        </p:nvSpPr>
        <p:spPr/>
        <p:txBody>
          <a:bodyPr/>
          <a:lstStyle/>
          <a:p>
            <a:pPr algn="ctr"/>
            <a:r>
              <a:rPr lang="en-IE" sz="1200" dirty="0"/>
              <a:t>Ljósmynd: Visit Netherlands NL</a:t>
            </a:r>
          </a:p>
        </p:txBody>
      </p:sp>
      <p:sp>
        <p:nvSpPr>
          <p:cNvPr id="4" name="Text Placeholder 1">
            <a:extLst>
              <a:ext uri="{FF2B5EF4-FFF2-40B4-BE49-F238E27FC236}">
                <a16:creationId xmlns:a16="http://schemas.microsoft.com/office/drawing/2014/main" id="{99E4C1D0-2794-3D1A-F8DA-C9C49FA33709}"/>
              </a:ext>
            </a:extLst>
          </p:cNvPr>
          <p:cNvSpPr txBox="1">
            <a:spLocks/>
          </p:cNvSpPr>
          <p:nvPr/>
        </p:nvSpPr>
        <p:spPr>
          <a:xfrm>
            <a:off x="733931" y="2695992"/>
            <a:ext cx="4015460" cy="3066422"/>
          </a:xfrm>
          <a:prstGeom prst="rect">
            <a:avLst/>
          </a:prstGeom>
        </p:spPr>
        <p:txBody>
          <a:bodyPr>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4100"/>
              </a:lnSpc>
            </a:pPr>
            <a:r>
              <a:rPr lang="en-GB" sz="4000" dirty="0"/>
              <a:t>Af hverju þetta skiptir máli núna: Breyttir hvatar gesta</a:t>
            </a:r>
          </a:p>
          <a:p>
            <a:pPr>
              <a:lnSpc>
                <a:spcPts val="4100"/>
              </a:lnSpc>
            </a:pPr>
            <a:r>
              <a:rPr lang="en-GB" sz="4000" dirty="0"/>
              <a:t>og markaðsbreytingar</a:t>
            </a:r>
          </a:p>
          <a:p>
            <a:pPr>
              <a:lnSpc>
                <a:spcPts val="4100"/>
              </a:lnSpc>
            </a:pPr>
            <a:endParaRPr lang="en-GB" sz="4000" dirty="0"/>
          </a:p>
        </p:txBody>
      </p:sp>
      <p:sp>
        <p:nvSpPr>
          <p:cNvPr id="5" name="Text Placeholder 2">
            <a:extLst>
              <a:ext uri="{FF2B5EF4-FFF2-40B4-BE49-F238E27FC236}">
                <a16:creationId xmlns:a16="http://schemas.microsoft.com/office/drawing/2014/main" id="{516B3D94-45B7-3219-986B-7D2EC0118BD9}"/>
              </a:ext>
            </a:extLst>
          </p:cNvPr>
          <p:cNvSpPr txBox="1">
            <a:spLocks/>
          </p:cNvSpPr>
          <p:nvPr/>
        </p:nvSpPr>
        <p:spPr>
          <a:xfrm>
            <a:off x="733931" y="1095586"/>
            <a:ext cx="5362069" cy="582221"/>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90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6600" b="1" dirty="0"/>
              <a:t>Kafli 2</a:t>
            </a:r>
            <a:endParaRPr lang="en-GB" sz="6600" b="1" dirty="0"/>
          </a:p>
        </p:txBody>
      </p:sp>
      <p:sp>
        <p:nvSpPr>
          <p:cNvPr id="9" name="Freeform 8">
            <a:extLst>
              <a:ext uri="{FF2B5EF4-FFF2-40B4-BE49-F238E27FC236}">
                <a16:creationId xmlns:a16="http://schemas.microsoft.com/office/drawing/2014/main" id="{89ADA6A2-AF22-C249-3495-AAE7A5CAD432}"/>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4" name="Slide Number Placeholder 5">
            <a:extLst>
              <a:ext uri="{FF2B5EF4-FFF2-40B4-BE49-F238E27FC236}">
                <a16:creationId xmlns:a16="http://schemas.microsoft.com/office/drawing/2014/main" id="{934B7133-20AF-B86C-8368-1E37D78371F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27</a:t>
            </a:fld>
            <a:endParaRPr lang="fr-CA" sz="1200" dirty="0"/>
          </a:p>
        </p:txBody>
      </p:sp>
      <p:pic>
        <p:nvPicPr>
          <p:cNvPr id="15" name="Picture 14">
            <a:extLst>
              <a:ext uri="{FF2B5EF4-FFF2-40B4-BE49-F238E27FC236}">
                <a16:creationId xmlns:a16="http://schemas.microsoft.com/office/drawing/2014/main" id="{6786C45D-BD60-6F62-D491-D1F08059FCD6}"/>
              </a:ext>
            </a:extLst>
          </p:cNvPr>
          <p:cNvPicPr>
            <a:picLocks noChangeAspect="1"/>
          </p:cNvPicPr>
          <p:nvPr/>
        </p:nvPicPr>
        <p:blipFill>
          <a:blip r:embed="rId4">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3403911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80EB-5C53-E417-D222-84699BC3A950}"/>
            </a:ext>
          </a:extLst>
        </p:cNvPr>
        <p:cNvGrpSpPr/>
        <p:nvPr/>
      </p:nvGrpSpPr>
      <p:grpSpPr>
        <a:xfrm>
          <a:off x="0" y="0"/>
          <a:ext cx="0" cy="0"/>
          <a:chOff x="0" y="0"/>
          <a:chExt cx="0" cy="0"/>
        </a:xfrm>
      </p:grpSpPr>
      <p:pic>
        <p:nvPicPr>
          <p:cNvPr id="9" name="Picture Placeholder 8" descr="A building on a hill&#10;&#10;AI-generated content may be incorrect.">
            <a:extLst>
              <a:ext uri="{FF2B5EF4-FFF2-40B4-BE49-F238E27FC236}">
                <a16:creationId xmlns:a16="http://schemas.microsoft.com/office/drawing/2014/main" id="{9916086A-73F2-5107-F291-E88ABFA3BBAF}"/>
              </a:ext>
            </a:extLst>
          </p:cNvPr>
          <p:cNvPicPr>
            <a:picLocks noGrp="1" noChangeAspect="1"/>
          </p:cNvPicPr>
          <p:nvPr>
            <p:ph type="pic" sz="quarter" idx="67"/>
          </p:nvPr>
        </p:nvPicPr>
        <p:blipFill>
          <a:blip r:embed="rId2"/>
          <a:srcRect l="3209" r="3209"/>
          <a:stretch>
            <a:fillRect/>
          </a:stretch>
        </p:blipFill>
        <p:spPr/>
      </p:pic>
      <p:sp>
        <p:nvSpPr>
          <p:cNvPr id="2" name="Text Placeholder 1">
            <a:extLst>
              <a:ext uri="{FF2B5EF4-FFF2-40B4-BE49-F238E27FC236}">
                <a16:creationId xmlns:a16="http://schemas.microsoft.com/office/drawing/2014/main" id="{979BB535-6B44-6AEB-8703-857E502555BB}"/>
              </a:ext>
            </a:extLst>
          </p:cNvPr>
          <p:cNvSpPr>
            <a:spLocks noGrp="1"/>
          </p:cNvSpPr>
          <p:nvPr>
            <p:ph type="body" sz="quarter" idx="18"/>
          </p:nvPr>
        </p:nvSpPr>
        <p:spPr>
          <a:xfrm>
            <a:off x="8569890" y="1619769"/>
            <a:ext cx="2950942" cy="870198"/>
          </a:xfrm>
        </p:spPr>
        <p:txBody>
          <a:bodyPr/>
          <a:lstStyle/>
          <a:p>
            <a:pPr>
              <a:lnSpc>
                <a:spcPts val="3340"/>
              </a:lnSpc>
            </a:pPr>
            <a:r>
              <a:rPr lang="en-GB" sz="3200" dirty="0" err="1"/>
              <a:t>Af</a:t>
            </a:r>
            <a:r>
              <a:rPr lang="en-GB" sz="3200" dirty="0"/>
              <a:t> </a:t>
            </a:r>
            <a:r>
              <a:rPr lang="en-GB" sz="3200" dirty="0" err="1"/>
              <a:t>hverju</a:t>
            </a:r>
            <a:r>
              <a:rPr lang="en-GB" sz="3200" dirty="0"/>
              <a:t> </a:t>
            </a:r>
            <a:r>
              <a:rPr lang="en-GB" sz="3200" dirty="0" err="1"/>
              <a:t>þetta</a:t>
            </a:r>
            <a:r>
              <a:rPr lang="en-GB" sz="3200" dirty="0"/>
              <a:t> </a:t>
            </a:r>
            <a:r>
              <a:rPr lang="en-GB" sz="3200" dirty="0" err="1"/>
              <a:t>skiptir</a:t>
            </a:r>
            <a:r>
              <a:rPr lang="en-GB" sz="3200" dirty="0"/>
              <a:t> </a:t>
            </a:r>
            <a:r>
              <a:rPr lang="en-GB" sz="3200" dirty="0" err="1"/>
              <a:t>máli</a:t>
            </a:r>
            <a:r>
              <a:rPr lang="en-GB" sz="3200" dirty="0"/>
              <a:t> </a:t>
            </a:r>
            <a:r>
              <a:rPr lang="en-GB" sz="3200" dirty="0" err="1"/>
              <a:t>núna</a:t>
            </a:r>
            <a:endParaRPr lang="en-GB" sz="3200" dirty="0"/>
          </a:p>
        </p:txBody>
      </p:sp>
      <p:sp>
        <p:nvSpPr>
          <p:cNvPr id="3" name="Text Placeholder 2">
            <a:extLst>
              <a:ext uri="{FF2B5EF4-FFF2-40B4-BE49-F238E27FC236}">
                <a16:creationId xmlns:a16="http://schemas.microsoft.com/office/drawing/2014/main" id="{7D818D7C-D1BE-5CCD-4CCE-6CA39D9BF301}"/>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2</a:t>
            </a:r>
          </a:p>
        </p:txBody>
      </p:sp>
      <p:sp>
        <p:nvSpPr>
          <p:cNvPr id="5" name="Text Placeholder 4">
            <a:extLst>
              <a:ext uri="{FF2B5EF4-FFF2-40B4-BE49-F238E27FC236}">
                <a16:creationId xmlns:a16="http://schemas.microsoft.com/office/drawing/2014/main" id="{EFA8F40B-7FAA-22D4-5D1B-331558E3E115}"/>
              </a:ext>
            </a:extLst>
          </p:cNvPr>
          <p:cNvSpPr>
            <a:spLocks noGrp="1"/>
          </p:cNvSpPr>
          <p:nvPr>
            <p:ph type="body" sz="quarter" idx="23"/>
          </p:nvPr>
        </p:nvSpPr>
        <p:spPr>
          <a:xfrm>
            <a:off x="563039" y="3989295"/>
            <a:ext cx="4614080" cy="1248936"/>
          </a:xfrm>
        </p:spPr>
        <p:txBody>
          <a:bodyPr lIns="91440" tIns="45720" rIns="91440" bIns="45720" anchor="t"/>
          <a:lstStyle/>
          <a:p>
            <a:pPr>
              <a:buNone/>
            </a:pPr>
            <a:r>
              <a:rPr lang="en-US" sz="4000" b="1" dirty="0">
                <a:solidFill>
                  <a:srgbClr val="EC7C69"/>
                </a:solidFill>
              </a:rPr>
              <a:t>Yfirlit:</a:t>
            </a:r>
            <a:endParaRPr lang="en-US" sz="4000" dirty="0"/>
          </a:p>
        </p:txBody>
      </p:sp>
      <p:sp>
        <p:nvSpPr>
          <p:cNvPr id="8" name="Text Placeholder 7">
            <a:extLst>
              <a:ext uri="{FF2B5EF4-FFF2-40B4-BE49-F238E27FC236}">
                <a16:creationId xmlns:a16="http://schemas.microsoft.com/office/drawing/2014/main" id="{DB40543D-05CD-E7F3-B299-0DBACCB291ED}"/>
              </a:ext>
            </a:extLst>
          </p:cNvPr>
          <p:cNvSpPr>
            <a:spLocks noGrp="1"/>
          </p:cNvSpPr>
          <p:nvPr>
            <p:ph type="body" sz="quarter" idx="66"/>
          </p:nvPr>
        </p:nvSpPr>
        <p:spPr>
          <a:xfrm>
            <a:off x="-18532" y="148452"/>
            <a:ext cx="3864391" cy="452458"/>
          </a:xfrm>
          <a:prstGeom prst="rect">
            <a:avLst/>
          </a:prstGeom>
          <a:solidFill>
            <a:srgbClr val="EC7C69"/>
          </a:solidFill>
        </p:spPr>
        <p:txBody>
          <a:bodyPr/>
          <a:lstStyle/>
          <a:p>
            <a:pPr algn="ctr"/>
            <a:r>
              <a:rPr lang="en-GB" sz="1200" dirty="0"/>
              <a:t>Myndheiður: </a:t>
            </a:r>
            <a:r>
              <a:rPr lang="en-GB" sz="1200" dirty="0" err="1"/>
              <a:t>Pugllia </a:t>
            </a:r>
            <a:r>
              <a:rPr lang="en-GB" sz="1200" dirty="0"/>
              <a:t>áfangastaður fyrir alla (IT)</a:t>
            </a:r>
          </a:p>
        </p:txBody>
      </p:sp>
      <p:sp>
        <p:nvSpPr>
          <p:cNvPr id="27" name="Text Placeholder 4">
            <a:extLst>
              <a:ext uri="{FF2B5EF4-FFF2-40B4-BE49-F238E27FC236}">
                <a16:creationId xmlns:a16="http://schemas.microsoft.com/office/drawing/2014/main" id="{490CB058-DBE3-E783-7637-01DA5D16A7D3}"/>
              </a:ext>
            </a:extLst>
          </p:cNvPr>
          <p:cNvSpPr txBox="1">
            <a:spLocks/>
          </p:cNvSpPr>
          <p:nvPr/>
        </p:nvSpPr>
        <p:spPr>
          <a:xfrm>
            <a:off x="3415552" y="4111159"/>
            <a:ext cx="8105279" cy="2496469"/>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dirty="0"/>
              <a:t>Nútímalegir ferðalangar leita eftir meira en stað til </a:t>
            </a:r>
            <a:r>
              <a:rPr lang="en-IE" dirty="0" err="1"/>
              <a:t>að</a:t>
            </a:r>
            <a:r>
              <a:rPr lang="en-IE" dirty="0"/>
              <a:t> sofa á – þeir vilja merkingarbærar, ekta upplifanir sem byggja á áfangastaðnum. Með því að kanna náttúrulegt umhverfi, menningu, hefðir, efnahag og gildi svæðisins geturðu hannað dvöl sem snertir við gesti á innilegum nótum. Þessi staðbundna nálgun opnar ný viðskiptatækifæri, samræmir þjónustu þína við styrkleika svæðisins og eflir sterk samfélagsleg tengsl – sem eykur bæði aðdráttarafl og langtíma sjálfbærni gistirekstrar þíns.</a:t>
            </a:r>
          </a:p>
        </p:txBody>
      </p:sp>
      <p:sp>
        <p:nvSpPr>
          <p:cNvPr id="10" name="Text Placeholder 4">
            <a:extLst>
              <a:ext uri="{FF2B5EF4-FFF2-40B4-BE49-F238E27FC236}">
                <a16:creationId xmlns:a16="http://schemas.microsoft.com/office/drawing/2014/main" id="{6C198036-D02E-A994-35B3-B4C028997FCF}"/>
              </a:ext>
            </a:extLst>
          </p:cNvPr>
          <p:cNvSpPr txBox="1">
            <a:spLocks/>
          </p:cNvSpPr>
          <p:nvPr/>
        </p:nvSpPr>
        <p:spPr>
          <a:xfrm>
            <a:off x="563039" y="4693163"/>
            <a:ext cx="2852513"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60"/>
              </a:lnSpc>
            </a:pPr>
            <a:r>
              <a:rPr lang="en-IE" b="1" dirty="0"/>
              <a:t>Þessi kafli er nauðsynlegur til að skilja "hvers vegna" bak við val </a:t>
            </a:r>
            <a:r>
              <a:rPr lang="en-IE" b="1" dirty="0" err="1"/>
              <a:t>ferðamanna</a:t>
            </a:r>
            <a:r>
              <a:rPr lang="en-IE" b="1" dirty="0"/>
              <a:t> í dag</a:t>
            </a:r>
            <a:r>
              <a:rPr lang="en-IE" dirty="0"/>
              <a:t>.</a:t>
            </a:r>
          </a:p>
        </p:txBody>
      </p:sp>
      <p:sp>
        <p:nvSpPr>
          <p:cNvPr id="12" name="Slide Number Placeholder 5">
            <a:extLst>
              <a:ext uri="{FF2B5EF4-FFF2-40B4-BE49-F238E27FC236}">
                <a16:creationId xmlns:a16="http://schemas.microsoft.com/office/drawing/2014/main" id="{4D1461C1-23BF-E24C-B8D3-7E779968D7C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28</a:t>
            </a:fld>
            <a:endParaRPr lang="fr-CA" sz="1200" dirty="0"/>
          </a:p>
        </p:txBody>
      </p:sp>
    </p:spTree>
    <p:extLst>
      <p:ext uri="{BB962C8B-B14F-4D97-AF65-F5344CB8AC3E}">
        <p14:creationId xmlns:p14="http://schemas.microsoft.com/office/powerpoint/2010/main" val="5475742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97B85-F2A4-32BE-5840-12BFCA8E3D1E}"/>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5C77A21-6ADD-BA10-BBE1-02FB41A1D496}"/>
              </a:ext>
            </a:extLst>
          </p:cNvPr>
          <p:cNvSpPr>
            <a:spLocks noGrp="1"/>
          </p:cNvSpPr>
          <p:nvPr>
            <p:ph type="body" sz="quarter" idx="18"/>
          </p:nvPr>
        </p:nvSpPr>
        <p:spPr>
          <a:xfrm>
            <a:off x="662841" y="2182769"/>
            <a:ext cx="7667716" cy="4583791"/>
          </a:xfrm>
        </p:spPr>
        <p:txBody>
          <a:bodyPr/>
          <a:lstStyle/>
          <a:p>
            <a:pPr>
              <a:lnSpc>
                <a:spcPts val="2240"/>
              </a:lnSpc>
            </a:pPr>
            <a:r>
              <a:rPr lang="en-GB" sz="2200" b="1" dirty="0" err="1">
                <a:solidFill>
                  <a:srgbClr val="414141"/>
                </a:solidFill>
              </a:rPr>
              <a:t>Landslag</a:t>
            </a:r>
            <a:r>
              <a:rPr lang="en-GB" sz="2200" b="1" dirty="0">
                <a:solidFill>
                  <a:srgbClr val="414141"/>
                </a:solidFill>
              </a:rPr>
              <a:t> </a:t>
            </a:r>
            <a:r>
              <a:rPr lang="en-GB" sz="2200" b="1" dirty="0" err="1">
                <a:solidFill>
                  <a:srgbClr val="414141"/>
                </a:solidFill>
              </a:rPr>
              <a:t>gistingar</a:t>
            </a:r>
            <a:r>
              <a:rPr lang="en-GB" sz="2200" b="1" dirty="0">
                <a:solidFill>
                  <a:srgbClr val="414141"/>
                </a:solidFill>
              </a:rPr>
              <a:t> þróast hratt, knúið áfram af breytingum í væntingum gesta, alþjóðlegum straumum og félagslegum gildum</a:t>
            </a:r>
            <a:r>
              <a:rPr lang="en-GB" sz="2200" dirty="0">
                <a:solidFill>
                  <a:srgbClr val="414141"/>
                </a:solidFill>
              </a:rPr>
              <a:t>. </a:t>
            </a:r>
          </a:p>
          <a:p>
            <a:pPr>
              <a:lnSpc>
                <a:spcPts val="2240"/>
              </a:lnSpc>
            </a:pPr>
            <a:endParaRPr lang="en-GB" sz="2200" dirty="0">
              <a:solidFill>
                <a:srgbClr val="414141"/>
              </a:solidFill>
            </a:endParaRPr>
          </a:p>
          <a:p>
            <a:pPr>
              <a:lnSpc>
                <a:spcPts val="2240"/>
              </a:lnSpc>
            </a:pPr>
            <a:r>
              <a:rPr lang="en-GB" sz="2200" dirty="0" err="1">
                <a:solidFill>
                  <a:srgbClr val="414141"/>
                </a:solidFill>
              </a:rPr>
              <a:t>Ferðalangar</a:t>
            </a:r>
            <a:r>
              <a:rPr lang="en-GB" sz="2200" dirty="0">
                <a:solidFill>
                  <a:srgbClr val="414141"/>
                </a:solidFill>
              </a:rPr>
              <a:t> nútímans leita ekki einungis eftir gistingu – þeir sækjast eftir ekta, merkingarbærum upplifunum sem endurspegla staðbundna sérstöðu og stuðla jákvætt að þeim stöðum sem þeir heimsækja. Hvatirnar fela nú í sér sjálfbærni, menningarlega dýpt, persónulega vellíðan og tengsl við náttúruna. Á sama tíma er hefðbundin fjöldaferðaþjónusta að víkja fyrir sveigjanlegri, persónulegri og gildisdrifinni valkostum. Óhefðbundin gististaðir – eins og gistihús með morgunverði (B&amp;B), </a:t>
            </a:r>
            <a:r>
              <a:rPr lang="en-GB" sz="2200" dirty="0" err="1">
                <a:solidFill>
                  <a:srgbClr val="414141"/>
                </a:solidFill>
              </a:rPr>
              <a:t>bændagisting</a:t>
            </a:r>
            <a:r>
              <a:rPr lang="en-GB" sz="2200" dirty="0">
                <a:solidFill>
                  <a:srgbClr val="414141"/>
                </a:solidFill>
              </a:rPr>
              <a:t>, </a:t>
            </a:r>
            <a:r>
              <a:rPr lang="en-GB" sz="2200" dirty="0" err="1">
                <a:solidFill>
                  <a:srgbClr val="414141"/>
                </a:solidFill>
              </a:rPr>
              <a:t>farfuglaheimili</a:t>
            </a:r>
            <a:r>
              <a:rPr lang="en-GB" sz="2200" dirty="0">
                <a:solidFill>
                  <a:srgbClr val="414141"/>
                </a:solidFill>
              </a:rPr>
              <a:t> </a:t>
            </a:r>
            <a:r>
              <a:rPr lang="en-GB" sz="2200" dirty="0" err="1">
                <a:solidFill>
                  <a:srgbClr val="414141"/>
                </a:solidFill>
              </a:rPr>
              <a:t>og</a:t>
            </a:r>
            <a:r>
              <a:rPr lang="en-GB" sz="2200" dirty="0">
                <a:solidFill>
                  <a:srgbClr val="414141"/>
                </a:solidFill>
              </a:rPr>
              <a:t> “</a:t>
            </a:r>
            <a:r>
              <a:rPr lang="en-GB" sz="2200" dirty="0" err="1">
                <a:solidFill>
                  <a:srgbClr val="414141"/>
                </a:solidFill>
              </a:rPr>
              <a:t>dreifð</a:t>
            </a:r>
            <a:r>
              <a:rPr lang="en-GB" sz="2200" dirty="0">
                <a:solidFill>
                  <a:srgbClr val="414141"/>
                </a:solidFill>
              </a:rPr>
              <a:t>” </a:t>
            </a:r>
            <a:r>
              <a:rPr lang="en-GB" sz="2200" dirty="0" err="1">
                <a:solidFill>
                  <a:srgbClr val="414141"/>
                </a:solidFill>
              </a:rPr>
              <a:t>hótel</a:t>
            </a:r>
            <a:r>
              <a:rPr lang="en-GB" sz="2200" dirty="0">
                <a:solidFill>
                  <a:srgbClr val="414141"/>
                </a:solidFill>
              </a:rPr>
              <a:t> – eru einstaklega vel í stakk búnir til að mæta þessari eftirspurn. Að skilja þessar breytilegu hvata er grundvallaratriði til að móta tilboð sem höfða til nútíma gesta og stuðla að langtíma lífskrafti svæðisins þíns. </a:t>
            </a:r>
          </a:p>
          <a:p>
            <a:pPr>
              <a:lnSpc>
                <a:spcPts val="2240"/>
              </a:lnSpc>
            </a:pPr>
            <a:endParaRPr lang="en-GB" sz="2200" dirty="0">
              <a:solidFill>
                <a:srgbClr val="414141"/>
              </a:solidFill>
            </a:endParaRPr>
          </a:p>
          <a:p>
            <a:pPr>
              <a:lnSpc>
                <a:spcPts val="2240"/>
              </a:lnSpc>
            </a:pPr>
            <a:endParaRPr lang="en-US" sz="2200" dirty="0">
              <a:solidFill>
                <a:srgbClr val="414141"/>
              </a:solidFill>
            </a:endParaRPr>
          </a:p>
        </p:txBody>
      </p:sp>
      <p:sp>
        <p:nvSpPr>
          <p:cNvPr id="4" name="Text Placeholder 3">
            <a:extLst>
              <a:ext uri="{FF2B5EF4-FFF2-40B4-BE49-F238E27FC236}">
                <a16:creationId xmlns:a16="http://schemas.microsoft.com/office/drawing/2014/main" id="{63818FD4-6C5E-386D-9E65-957A41853890}"/>
              </a:ext>
            </a:extLst>
          </p:cNvPr>
          <p:cNvSpPr>
            <a:spLocks noGrp="1"/>
          </p:cNvSpPr>
          <p:nvPr>
            <p:ph type="body" sz="quarter" idx="16"/>
          </p:nvPr>
        </p:nvSpPr>
        <p:spPr>
          <a:xfrm>
            <a:off x="653780" y="472365"/>
            <a:ext cx="10614687" cy="803654"/>
          </a:xfrm>
        </p:spPr>
        <p:txBody>
          <a:bodyPr/>
          <a:lstStyle/>
          <a:p>
            <a:r>
              <a:rPr lang="en-US" dirty="0"/>
              <a:t>Inngangur</a:t>
            </a:r>
          </a:p>
        </p:txBody>
      </p:sp>
      <p:sp>
        <p:nvSpPr>
          <p:cNvPr id="6" name="Text Placeholder 5">
            <a:extLst>
              <a:ext uri="{FF2B5EF4-FFF2-40B4-BE49-F238E27FC236}">
                <a16:creationId xmlns:a16="http://schemas.microsoft.com/office/drawing/2014/main" id="{317AD7D5-E05E-84CB-9361-D2F7703656FD}"/>
              </a:ext>
            </a:extLst>
          </p:cNvPr>
          <p:cNvSpPr>
            <a:spLocks noGrp="1"/>
          </p:cNvSpPr>
          <p:nvPr>
            <p:ph type="body" sz="quarter" idx="19"/>
          </p:nvPr>
        </p:nvSpPr>
        <p:spPr>
          <a:xfrm>
            <a:off x="653779" y="1468474"/>
            <a:ext cx="10614687" cy="803654"/>
          </a:xfrm>
        </p:spPr>
        <p:txBody>
          <a:bodyPr/>
          <a:lstStyle/>
          <a:p>
            <a:r>
              <a:rPr lang="en-US" dirty="0"/>
              <a:t>Breytingar á hvötum gesta og markaðsbreytingar</a:t>
            </a:r>
          </a:p>
        </p:txBody>
      </p:sp>
      <p:cxnSp>
        <p:nvCxnSpPr>
          <p:cNvPr id="2" name="Straight Connector 1">
            <a:extLst>
              <a:ext uri="{FF2B5EF4-FFF2-40B4-BE49-F238E27FC236}">
                <a16:creationId xmlns:a16="http://schemas.microsoft.com/office/drawing/2014/main" id="{0005E63F-C5E1-B62D-9C1D-CF1BAE2FD63F}"/>
              </a:ext>
            </a:extLst>
          </p:cNvPr>
          <p:cNvCxnSpPr>
            <a:cxnSpLocks/>
          </p:cNvCxnSpPr>
          <p:nvPr/>
        </p:nvCxnSpPr>
        <p:spPr>
          <a:xfrm>
            <a:off x="0" y="1163163"/>
            <a:ext cx="652182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9C077D27-A22F-352B-C048-242A68C04EA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29</a:t>
            </a:fld>
            <a:endParaRPr lang="fr-CA" sz="1200" dirty="0"/>
          </a:p>
        </p:txBody>
      </p:sp>
      <p:sp>
        <p:nvSpPr>
          <p:cNvPr id="7" name="Freeform 6">
            <a:extLst>
              <a:ext uri="{FF2B5EF4-FFF2-40B4-BE49-F238E27FC236}">
                <a16:creationId xmlns:a16="http://schemas.microsoft.com/office/drawing/2014/main" id="{8C3C54D1-A55E-BB4C-F85E-785E1189675F}"/>
              </a:ext>
            </a:extLst>
          </p:cNvPr>
          <p:cNvSpPr/>
          <p:nvPr/>
        </p:nvSpPr>
        <p:spPr>
          <a:xfrm rot="5400000">
            <a:off x="7990546" y="340013"/>
            <a:ext cx="4267676" cy="3587653"/>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sp>
        <p:nvSpPr>
          <p:cNvPr id="8" name="Text Placeholder 4">
            <a:extLst>
              <a:ext uri="{FF2B5EF4-FFF2-40B4-BE49-F238E27FC236}">
                <a16:creationId xmlns:a16="http://schemas.microsoft.com/office/drawing/2014/main" id="{26D45C38-3F54-00F9-614A-6D2F1B695B1E}"/>
              </a:ext>
            </a:extLst>
          </p:cNvPr>
          <p:cNvSpPr txBox="1">
            <a:spLocks/>
          </p:cNvSpPr>
          <p:nvPr/>
        </p:nvSpPr>
        <p:spPr>
          <a:xfrm>
            <a:off x="8511075" y="535994"/>
            <a:ext cx="3380241" cy="3499183"/>
          </a:xfrm>
          <a:prstGeom prst="rect">
            <a:avLst/>
          </a:prstGeom>
        </p:spPr>
        <p:txBody>
          <a:bodyPr/>
          <a:lstStyle>
            <a:lvl1pPr marL="0" indent="-228600" algn="l"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240"/>
              </a:lnSpc>
            </a:pPr>
            <a:r>
              <a:rPr lang="en-GB" sz="2200" dirty="0">
                <a:solidFill>
                  <a:schemeClr val="bg1"/>
                </a:solidFill>
              </a:rPr>
              <a:t>Þessi kafli kannar helstu drifkrafta þessara breytinga og varpar ljósi á hvernig frumkvöðlar geta samræmt sýn sína við núverandi markaðsþróun til að skapa gististaði sem eru bæði </a:t>
            </a:r>
            <a:r>
              <a:rPr lang="en-GB" sz="2200" dirty="0" err="1">
                <a:solidFill>
                  <a:schemeClr val="bg1"/>
                </a:solidFill>
              </a:rPr>
              <a:t>aðlaðandi</a:t>
            </a:r>
            <a:r>
              <a:rPr lang="en-GB" sz="2200" dirty="0">
                <a:solidFill>
                  <a:schemeClr val="bg1"/>
                </a:solidFill>
              </a:rPr>
              <a:t> </a:t>
            </a:r>
            <a:r>
              <a:rPr lang="en-GB" sz="2200" dirty="0" err="1">
                <a:solidFill>
                  <a:schemeClr val="bg1"/>
                </a:solidFill>
              </a:rPr>
              <a:t>og</a:t>
            </a:r>
            <a:r>
              <a:rPr lang="en-GB" sz="2200" dirty="0">
                <a:solidFill>
                  <a:schemeClr val="bg1"/>
                </a:solidFill>
              </a:rPr>
              <a:t> </a:t>
            </a:r>
            <a:r>
              <a:rPr lang="en-GB" sz="2200" dirty="0" err="1">
                <a:solidFill>
                  <a:schemeClr val="bg1"/>
                </a:solidFill>
              </a:rPr>
              <a:t>sterkir</a:t>
            </a:r>
            <a:r>
              <a:rPr lang="en-GB" sz="2200" dirty="0">
                <a:solidFill>
                  <a:schemeClr val="bg1"/>
                </a:solidFill>
              </a:rPr>
              <a:t> í samkeppnisumhverfi ferðaþjónustunnar.</a:t>
            </a:r>
          </a:p>
        </p:txBody>
      </p:sp>
    </p:spTree>
    <p:extLst>
      <p:ext uri="{BB962C8B-B14F-4D97-AF65-F5344CB8AC3E}">
        <p14:creationId xmlns:p14="http://schemas.microsoft.com/office/powerpoint/2010/main" val="1622365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C9F16-04BB-EC9D-D70C-0E925B48DCE4}"/>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BEE7508F-38D5-B662-DCA7-319989F5FC0E}"/>
              </a:ext>
            </a:extLst>
          </p:cNvPr>
          <p:cNvPicPr>
            <a:picLocks noGrp="1" noChangeAspect="1"/>
          </p:cNvPicPr>
          <p:nvPr>
            <p:ph type="pic" sz="quarter" idx="67"/>
          </p:nvPr>
        </p:nvPicPr>
        <p:blipFill rotWithShape="1">
          <a:blip r:embed="rId2"/>
          <a:srcRect l="26788" r="26788"/>
          <a:stretch/>
        </p:blipFill>
        <p:spPr/>
      </p:pic>
      <p:sp>
        <p:nvSpPr>
          <p:cNvPr id="2" name="Text Placeholder 1">
            <a:extLst>
              <a:ext uri="{FF2B5EF4-FFF2-40B4-BE49-F238E27FC236}">
                <a16:creationId xmlns:a16="http://schemas.microsoft.com/office/drawing/2014/main" id="{B6C20A1E-6F01-F421-FD8C-0364578B2028}"/>
              </a:ext>
            </a:extLst>
          </p:cNvPr>
          <p:cNvSpPr>
            <a:spLocks noGrp="1"/>
          </p:cNvSpPr>
          <p:nvPr>
            <p:ph type="body" sz="quarter" idx="18"/>
          </p:nvPr>
        </p:nvSpPr>
        <p:spPr/>
        <p:txBody>
          <a:bodyPr lIns="91440" tIns="45720" rIns="91440" bIns="45720" anchor="t">
            <a:noAutofit/>
          </a:bodyPr>
          <a:lstStyle/>
          <a:p>
            <a:endParaRPr lang="en-GB" dirty="0"/>
          </a:p>
          <a:p>
            <a:endParaRPr lang="en-GB" dirty="0"/>
          </a:p>
        </p:txBody>
      </p:sp>
      <p:sp>
        <p:nvSpPr>
          <p:cNvPr id="3" name="Text Placeholder 2">
            <a:extLst>
              <a:ext uri="{FF2B5EF4-FFF2-40B4-BE49-F238E27FC236}">
                <a16:creationId xmlns:a16="http://schemas.microsoft.com/office/drawing/2014/main" id="{1F149F97-1365-6352-7474-06DB2F9943B6}"/>
              </a:ext>
            </a:extLst>
          </p:cNvPr>
          <p:cNvSpPr>
            <a:spLocks noGrp="1"/>
          </p:cNvSpPr>
          <p:nvPr>
            <p:ph type="body" sz="quarter" idx="19"/>
          </p:nvPr>
        </p:nvSpPr>
        <p:spPr>
          <a:xfrm>
            <a:off x="251713" y="3497082"/>
            <a:ext cx="828994" cy="385564"/>
          </a:xfrm>
        </p:spPr>
        <p:txBody>
          <a:bodyPr/>
          <a:lstStyle/>
          <a:p>
            <a:r>
              <a:rPr lang="en-GB" sz="4000" dirty="0"/>
              <a:t>01</a:t>
            </a:r>
          </a:p>
        </p:txBody>
      </p:sp>
      <p:sp>
        <p:nvSpPr>
          <p:cNvPr id="44" name="Text Placeholder 43">
            <a:extLst>
              <a:ext uri="{FF2B5EF4-FFF2-40B4-BE49-F238E27FC236}">
                <a16:creationId xmlns:a16="http://schemas.microsoft.com/office/drawing/2014/main" id="{D93FF6B2-CB2F-C0C9-5ED2-4DF7FC911DE2}"/>
              </a:ext>
            </a:extLst>
          </p:cNvPr>
          <p:cNvSpPr>
            <a:spLocks noGrp="1"/>
          </p:cNvSpPr>
          <p:nvPr>
            <p:ph type="body" sz="quarter" idx="20"/>
          </p:nvPr>
        </p:nvSpPr>
        <p:spPr>
          <a:xfrm>
            <a:off x="1286928" y="3833257"/>
            <a:ext cx="1151614" cy="230486"/>
          </a:xfrm>
        </p:spPr>
        <p:txBody>
          <a:bodyPr/>
          <a:lstStyle/>
          <a:p>
            <a:r>
              <a:rPr lang="en-US" dirty="0"/>
              <a:t>Síða 4</a:t>
            </a:r>
          </a:p>
        </p:txBody>
      </p:sp>
      <p:sp>
        <p:nvSpPr>
          <p:cNvPr id="6" name="Text Placeholder 5">
            <a:extLst>
              <a:ext uri="{FF2B5EF4-FFF2-40B4-BE49-F238E27FC236}">
                <a16:creationId xmlns:a16="http://schemas.microsoft.com/office/drawing/2014/main" id="{122F967A-CF8B-4772-6FDF-E0D27D60A12D}"/>
              </a:ext>
            </a:extLst>
          </p:cNvPr>
          <p:cNvSpPr>
            <a:spLocks noGrp="1"/>
          </p:cNvSpPr>
          <p:nvPr>
            <p:ph type="body" sz="quarter" idx="66"/>
          </p:nvPr>
        </p:nvSpPr>
        <p:spPr/>
        <p:txBody>
          <a:bodyPr/>
          <a:lstStyle/>
          <a:p>
            <a:pPr algn="ctr"/>
            <a:r>
              <a:rPr lang="en-GB" sz="1200" dirty="0"/>
              <a:t>Ljósmynd: Hellismenn, Ísland</a:t>
            </a:r>
          </a:p>
        </p:txBody>
      </p:sp>
      <p:pic>
        <p:nvPicPr>
          <p:cNvPr id="21" name="Picture Placeholder 20">
            <a:extLst>
              <a:ext uri="{FF2B5EF4-FFF2-40B4-BE49-F238E27FC236}">
                <a16:creationId xmlns:a16="http://schemas.microsoft.com/office/drawing/2014/main" id="{2BB28722-5E58-6CB8-4432-D98142301886}"/>
              </a:ext>
            </a:extLst>
          </p:cNvPr>
          <p:cNvPicPr>
            <a:picLocks noGrp="1" noChangeAspect="1"/>
          </p:cNvPicPr>
          <p:nvPr>
            <p:ph type="pic" sz="quarter" idx="85"/>
          </p:nvPr>
        </p:nvPicPr>
        <p:blipFill>
          <a:blip r:embed="rId3"/>
          <a:srcRect l="26885" r="26885"/>
          <a:stretch/>
        </p:blipFill>
        <p:spPr/>
      </p:pic>
      <p:sp>
        <p:nvSpPr>
          <p:cNvPr id="51" name="Text Placeholder 50">
            <a:extLst>
              <a:ext uri="{FF2B5EF4-FFF2-40B4-BE49-F238E27FC236}">
                <a16:creationId xmlns:a16="http://schemas.microsoft.com/office/drawing/2014/main" id="{C22E6FBC-D3AA-0F7F-9968-0ADCF8A7477D}"/>
              </a:ext>
            </a:extLst>
          </p:cNvPr>
          <p:cNvSpPr>
            <a:spLocks noGrp="1"/>
          </p:cNvSpPr>
          <p:nvPr>
            <p:ph type="body" sz="quarter" idx="86"/>
          </p:nvPr>
        </p:nvSpPr>
        <p:spPr/>
        <p:txBody>
          <a:bodyPr/>
          <a:lstStyle/>
          <a:p>
            <a:r>
              <a:rPr lang="en-GB" dirty="0">
                <a:solidFill>
                  <a:srgbClr val="FFFFFF"/>
                </a:solidFill>
                <a:latin typeface="Calibri"/>
                <a:ea typeface="Open Sans"/>
                <a:cs typeface="Calibri"/>
              </a:rPr>
              <a:t>Yfirlit &amp; </a:t>
            </a:r>
          </a:p>
          <a:p>
            <a:r>
              <a:rPr lang="en-GB" dirty="0">
                <a:solidFill>
                  <a:srgbClr val="FFFFFF"/>
                </a:solidFill>
                <a:latin typeface="Calibri"/>
                <a:ea typeface="Open Sans"/>
                <a:cs typeface="Calibri"/>
              </a:rPr>
              <a:t>Námsmarkmið</a:t>
            </a:r>
            <a:endParaRPr lang="en-GB" dirty="0"/>
          </a:p>
          <a:p>
            <a:endParaRPr lang="en-US" dirty="0"/>
          </a:p>
        </p:txBody>
      </p:sp>
      <p:sp>
        <p:nvSpPr>
          <p:cNvPr id="9" name="Text Placeholder 8">
            <a:extLst>
              <a:ext uri="{FF2B5EF4-FFF2-40B4-BE49-F238E27FC236}">
                <a16:creationId xmlns:a16="http://schemas.microsoft.com/office/drawing/2014/main" id="{FFB0D436-5332-F92F-C0B6-8F430781582D}"/>
              </a:ext>
            </a:extLst>
          </p:cNvPr>
          <p:cNvSpPr>
            <a:spLocks noGrp="1"/>
          </p:cNvSpPr>
          <p:nvPr>
            <p:ph type="body" sz="quarter" idx="87"/>
          </p:nvPr>
        </p:nvSpPr>
        <p:spPr/>
        <p:txBody>
          <a:bodyPr lIns="91440" tIns="45720" rIns="91440" bIns="45720" anchor="t">
            <a:noAutofit/>
          </a:bodyPr>
          <a:lstStyle/>
          <a:p>
            <a:endParaRPr lang="en-US" dirty="0"/>
          </a:p>
          <a:p>
            <a:endParaRPr lang="en-GB"/>
          </a:p>
        </p:txBody>
      </p:sp>
      <p:sp>
        <p:nvSpPr>
          <p:cNvPr id="46" name="Text Placeholder 45">
            <a:extLst>
              <a:ext uri="{FF2B5EF4-FFF2-40B4-BE49-F238E27FC236}">
                <a16:creationId xmlns:a16="http://schemas.microsoft.com/office/drawing/2014/main" id="{ED8353EB-4268-7F76-751E-2EA849AF1C1D}"/>
              </a:ext>
            </a:extLst>
          </p:cNvPr>
          <p:cNvSpPr>
            <a:spLocks noGrp="1"/>
          </p:cNvSpPr>
          <p:nvPr>
            <p:ph type="body" sz="quarter" idx="88"/>
          </p:nvPr>
        </p:nvSpPr>
        <p:spPr>
          <a:xfrm>
            <a:off x="4091795" y="1254358"/>
            <a:ext cx="1151614" cy="230486"/>
          </a:xfrm>
        </p:spPr>
        <p:txBody>
          <a:bodyPr/>
          <a:lstStyle/>
          <a:p>
            <a:r>
              <a:rPr lang="en-US" dirty="0"/>
              <a:t>Síða 4</a:t>
            </a:r>
          </a:p>
          <a:p>
            <a:endParaRPr lang="en-US" dirty="0"/>
          </a:p>
        </p:txBody>
      </p:sp>
      <p:pic>
        <p:nvPicPr>
          <p:cNvPr id="23" name="Picture Placeholder 22">
            <a:extLst>
              <a:ext uri="{FF2B5EF4-FFF2-40B4-BE49-F238E27FC236}">
                <a16:creationId xmlns:a16="http://schemas.microsoft.com/office/drawing/2014/main" id="{D7857548-C3F2-2CEF-A920-ABFC2CDB4F82}"/>
              </a:ext>
            </a:extLst>
          </p:cNvPr>
          <p:cNvPicPr>
            <a:picLocks noGrp="1" noChangeAspect="1"/>
          </p:cNvPicPr>
          <p:nvPr>
            <p:ph type="pic" sz="quarter" idx="89"/>
          </p:nvPr>
        </p:nvPicPr>
        <p:blipFill rotWithShape="1">
          <a:blip r:embed="rId4"/>
          <a:srcRect l="15182" r="15182"/>
          <a:stretch/>
        </p:blipFill>
        <p:spPr/>
      </p:pic>
      <p:sp>
        <p:nvSpPr>
          <p:cNvPr id="52" name="Text Placeholder 51">
            <a:extLst>
              <a:ext uri="{FF2B5EF4-FFF2-40B4-BE49-F238E27FC236}">
                <a16:creationId xmlns:a16="http://schemas.microsoft.com/office/drawing/2014/main" id="{33BBA3C9-1438-AE2F-1937-CB5DD4BDDA63}"/>
              </a:ext>
            </a:extLst>
          </p:cNvPr>
          <p:cNvSpPr>
            <a:spLocks noGrp="1"/>
          </p:cNvSpPr>
          <p:nvPr>
            <p:ph type="body" sz="quarter" idx="90"/>
          </p:nvPr>
        </p:nvSpPr>
        <p:spPr/>
        <p:txBody>
          <a:bodyPr/>
          <a:lstStyle/>
          <a:p>
            <a:r>
              <a:rPr lang="en-GB" b="1" dirty="0">
                <a:solidFill>
                  <a:srgbClr val="FFFFFF"/>
                </a:solidFill>
                <a:latin typeface="Calibri"/>
                <a:ea typeface="Open Sans"/>
                <a:cs typeface="Calibri"/>
              </a:rPr>
              <a:t>Kafli 1</a:t>
            </a:r>
          </a:p>
          <a:p>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Inngangur </a:t>
            </a:r>
            <a:r>
              <a:rPr lang="en-GB" sz="1800" dirty="0" err="1">
                <a:solidFill>
                  <a:srgbClr val="FFFFFF"/>
                </a:solidFill>
                <a:latin typeface="Calibri"/>
                <a:ea typeface="Open Sans"/>
                <a:cs typeface="Calibri"/>
              </a:rPr>
              <a:t>að</a:t>
            </a:r>
            <a:r>
              <a:rPr lang="en-GB" sz="1800" dirty="0">
                <a:solidFill>
                  <a:srgbClr val="FFFFFF"/>
                </a:solidFill>
                <a:latin typeface="Calibri"/>
                <a:ea typeface="Open Sans"/>
                <a:cs typeface="Calibri"/>
              </a:rPr>
              <a:t> </a:t>
            </a:r>
            <a:r>
              <a:rPr lang="en-GB" dirty="0" err="1">
                <a:solidFill>
                  <a:srgbClr val="FFFFFF"/>
                </a:solidFill>
                <a:latin typeface="Calibri"/>
                <a:ea typeface="Open Sans"/>
                <a:cs typeface="Calibri"/>
              </a:rPr>
              <a:t>óhefðbundnum</a:t>
            </a:r>
            <a:r>
              <a:rPr lang="en-GB" dirty="0">
                <a:solidFill>
                  <a:srgbClr val="FFFFFF"/>
                </a:solidFill>
                <a:latin typeface="Calibri"/>
                <a:ea typeface="Open Sans"/>
                <a:cs typeface="Calibri"/>
              </a:rPr>
              <a:t> </a:t>
            </a:r>
            <a:r>
              <a:rPr lang="en-GB" dirty="0" err="1">
                <a:solidFill>
                  <a:srgbClr val="FFFFFF"/>
                </a:solidFill>
                <a:latin typeface="Calibri"/>
                <a:ea typeface="Open Sans"/>
                <a:cs typeface="Calibri"/>
              </a:rPr>
              <a:t>gistimöguleikum</a:t>
            </a:r>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í </a:t>
            </a:r>
            <a:r>
              <a:rPr lang="en-GB" dirty="0" err="1">
                <a:solidFill>
                  <a:srgbClr val="FFFFFF"/>
                </a:solidFill>
                <a:latin typeface="Calibri"/>
                <a:ea typeface="Open Sans"/>
                <a:cs typeface="Calibri"/>
              </a:rPr>
              <a:t>ferðaþjónustu</a:t>
            </a:r>
            <a:endParaRPr lang="en-GB" dirty="0">
              <a:ea typeface="Open Sans"/>
              <a:cs typeface="Calibri"/>
            </a:endParaRPr>
          </a:p>
        </p:txBody>
      </p:sp>
      <p:sp>
        <p:nvSpPr>
          <p:cNvPr id="34" name="Text Placeholder 33">
            <a:extLst>
              <a:ext uri="{FF2B5EF4-FFF2-40B4-BE49-F238E27FC236}">
                <a16:creationId xmlns:a16="http://schemas.microsoft.com/office/drawing/2014/main" id="{06536C39-6221-23FF-1142-23118B756C91}"/>
              </a:ext>
            </a:extLst>
          </p:cNvPr>
          <p:cNvSpPr>
            <a:spLocks noGrp="1"/>
          </p:cNvSpPr>
          <p:nvPr>
            <p:ph type="body" sz="quarter" idx="91"/>
          </p:nvPr>
        </p:nvSpPr>
        <p:spPr>
          <a:xfrm>
            <a:off x="5833421" y="3497082"/>
            <a:ext cx="828994" cy="385564"/>
          </a:xfrm>
        </p:spPr>
        <p:txBody>
          <a:bodyPr/>
          <a:lstStyle/>
          <a:p>
            <a:r>
              <a:rPr lang="en-US" dirty="0"/>
              <a:t>03</a:t>
            </a:r>
          </a:p>
        </p:txBody>
      </p:sp>
      <p:sp>
        <p:nvSpPr>
          <p:cNvPr id="36" name="Text Placeholder 35">
            <a:extLst>
              <a:ext uri="{FF2B5EF4-FFF2-40B4-BE49-F238E27FC236}">
                <a16:creationId xmlns:a16="http://schemas.microsoft.com/office/drawing/2014/main" id="{3DE09A68-D769-3C61-63B8-6011888F8208}"/>
              </a:ext>
            </a:extLst>
          </p:cNvPr>
          <p:cNvSpPr>
            <a:spLocks noGrp="1"/>
          </p:cNvSpPr>
          <p:nvPr>
            <p:ph type="body" sz="quarter" idx="92"/>
          </p:nvPr>
        </p:nvSpPr>
        <p:spPr>
          <a:xfrm>
            <a:off x="6868636" y="3833257"/>
            <a:ext cx="1151614" cy="230486"/>
          </a:xfrm>
        </p:spPr>
        <p:txBody>
          <a:bodyPr/>
          <a:lstStyle/>
          <a:p>
            <a:r>
              <a:rPr lang="en-US" dirty="0"/>
              <a:t>Síða 6</a:t>
            </a:r>
          </a:p>
        </p:txBody>
      </p:sp>
      <p:sp>
        <p:nvSpPr>
          <p:cNvPr id="53" name="Text Placeholder 52">
            <a:extLst>
              <a:ext uri="{FF2B5EF4-FFF2-40B4-BE49-F238E27FC236}">
                <a16:creationId xmlns:a16="http://schemas.microsoft.com/office/drawing/2014/main" id="{EBFE1DCA-9B54-6FA9-BDBA-C5572224E43D}"/>
              </a:ext>
            </a:extLst>
          </p:cNvPr>
          <p:cNvSpPr>
            <a:spLocks noGrp="1"/>
          </p:cNvSpPr>
          <p:nvPr>
            <p:ph type="body" sz="quarter" idx="93"/>
          </p:nvPr>
        </p:nvSpPr>
        <p:spPr/>
        <p:txBody>
          <a:bodyPr/>
          <a:lstStyle/>
          <a:p>
            <a:pPr algn="ctr"/>
            <a:r>
              <a:rPr lang="en-GB" sz="1200" dirty="0"/>
              <a:t>Ljósmynd: </a:t>
            </a:r>
            <a:r>
              <a:rPr lang="en-GB" sz="1200" dirty="0" err="1"/>
              <a:t>Natur </a:t>
            </a:r>
            <a:r>
              <a:rPr lang="en-GB" sz="1200" dirty="0"/>
              <a:t>Air Suite, Ítalía</a:t>
            </a:r>
          </a:p>
        </p:txBody>
      </p:sp>
      <p:pic>
        <p:nvPicPr>
          <p:cNvPr id="37" name="Picture Placeholder 18">
            <a:extLst>
              <a:ext uri="{FF2B5EF4-FFF2-40B4-BE49-F238E27FC236}">
                <a16:creationId xmlns:a16="http://schemas.microsoft.com/office/drawing/2014/main" id="{3D439F41-40CF-F6C7-0029-952304848E98}"/>
              </a:ext>
            </a:extLst>
          </p:cNvPr>
          <p:cNvPicPr>
            <a:picLocks noGrp="1" noChangeAspect="1"/>
          </p:cNvPicPr>
          <p:nvPr>
            <p:ph type="pic" sz="quarter" idx="94"/>
          </p:nvPr>
        </p:nvPicPr>
        <p:blipFill>
          <a:blip r:embed="rId5"/>
          <a:srcRect l="30428" r="30428"/>
          <a:stretch/>
        </p:blipFill>
        <p:spPr/>
      </p:pic>
      <p:sp>
        <p:nvSpPr>
          <p:cNvPr id="39" name="Text Placeholder 38">
            <a:extLst>
              <a:ext uri="{FF2B5EF4-FFF2-40B4-BE49-F238E27FC236}">
                <a16:creationId xmlns:a16="http://schemas.microsoft.com/office/drawing/2014/main" id="{322E7C97-AB93-B142-8742-4DBCB9879B31}"/>
              </a:ext>
            </a:extLst>
          </p:cNvPr>
          <p:cNvSpPr>
            <a:spLocks noGrp="1"/>
          </p:cNvSpPr>
          <p:nvPr>
            <p:ph type="body" sz="quarter" idx="95"/>
          </p:nvPr>
        </p:nvSpPr>
        <p:spPr/>
        <p:txBody>
          <a:bodyPr/>
          <a:lstStyle/>
          <a:p>
            <a:r>
              <a:rPr lang="en-US" b="1" dirty="0">
                <a:latin typeface="Calibri"/>
                <a:ea typeface="Calibri"/>
                <a:cs typeface="Calibri"/>
              </a:rPr>
              <a:t>Kafli 2 </a:t>
            </a:r>
          </a:p>
          <a:p>
            <a:endParaRPr lang="en-US" b="1" dirty="0">
              <a:latin typeface="Calibri"/>
              <a:ea typeface="Calibri"/>
              <a:cs typeface="Calibri"/>
            </a:endParaRPr>
          </a:p>
          <a:p>
            <a:r>
              <a:rPr lang="en-US" dirty="0">
                <a:latin typeface="Calibri"/>
                <a:ea typeface="Calibri"/>
                <a:cs typeface="Calibri"/>
              </a:rPr>
              <a:t>Af hverju þetta skiptir máli núna: Breyttir hvatar gesta og markaðsbreytingar</a:t>
            </a:r>
            <a:endParaRPr lang="en-US" dirty="0">
              <a:solidFill>
                <a:srgbClr val="000000"/>
              </a:solidFill>
              <a:latin typeface="Calibri"/>
              <a:ea typeface="Calibri"/>
              <a:cs typeface="Calibri"/>
            </a:endParaRPr>
          </a:p>
          <a:p>
            <a:endParaRPr lang="en-US" dirty="0"/>
          </a:p>
        </p:txBody>
      </p:sp>
      <p:sp>
        <p:nvSpPr>
          <p:cNvPr id="15" name="Text Placeholder 14">
            <a:extLst>
              <a:ext uri="{FF2B5EF4-FFF2-40B4-BE49-F238E27FC236}">
                <a16:creationId xmlns:a16="http://schemas.microsoft.com/office/drawing/2014/main" id="{4A820B74-6733-CE3F-F9CD-299EC3B5EFD4}"/>
              </a:ext>
            </a:extLst>
          </p:cNvPr>
          <p:cNvSpPr>
            <a:spLocks noGrp="1"/>
          </p:cNvSpPr>
          <p:nvPr>
            <p:ph type="body" sz="quarter" idx="96"/>
          </p:nvPr>
        </p:nvSpPr>
        <p:spPr>
          <a:xfrm>
            <a:off x="8704208" y="869017"/>
            <a:ext cx="828994" cy="385564"/>
          </a:xfrm>
        </p:spPr>
        <p:txBody>
          <a:bodyPr/>
          <a:lstStyle/>
          <a:p>
            <a:r>
              <a:rPr lang="en-US" dirty="0"/>
              <a:t>04</a:t>
            </a:r>
          </a:p>
        </p:txBody>
      </p:sp>
      <p:sp>
        <p:nvSpPr>
          <p:cNvPr id="20" name="Text Placeholder 19">
            <a:extLst>
              <a:ext uri="{FF2B5EF4-FFF2-40B4-BE49-F238E27FC236}">
                <a16:creationId xmlns:a16="http://schemas.microsoft.com/office/drawing/2014/main" id="{4C748B77-D342-3C8F-619C-3FBA993E5EEF}"/>
              </a:ext>
            </a:extLst>
          </p:cNvPr>
          <p:cNvSpPr>
            <a:spLocks noGrp="1"/>
          </p:cNvSpPr>
          <p:nvPr>
            <p:ph type="body" sz="quarter" idx="97"/>
          </p:nvPr>
        </p:nvSpPr>
        <p:spPr>
          <a:xfrm>
            <a:off x="9739423" y="1280941"/>
            <a:ext cx="1151614" cy="230486"/>
          </a:xfrm>
        </p:spPr>
        <p:txBody>
          <a:bodyPr/>
          <a:lstStyle/>
          <a:p>
            <a:r>
              <a:rPr lang="en-US"/>
              <a:t>Síða 28</a:t>
            </a:r>
            <a:endParaRPr lang="en-US" dirty="0"/>
          </a:p>
        </p:txBody>
      </p:sp>
      <p:sp>
        <p:nvSpPr>
          <p:cNvPr id="54" name="Text Placeholder 53">
            <a:extLst>
              <a:ext uri="{FF2B5EF4-FFF2-40B4-BE49-F238E27FC236}">
                <a16:creationId xmlns:a16="http://schemas.microsoft.com/office/drawing/2014/main" id="{E6E7B888-72C5-966B-D95D-FE000D837BCC}"/>
              </a:ext>
            </a:extLst>
          </p:cNvPr>
          <p:cNvSpPr>
            <a:spLocks noGrp="1"/>
          </p:cNvSpPr>
          <p:nvPr>
            <p:ph type="body" sz="quarter" idx="98"/>
          </p:nvPr>
        </p:nvSpPr>
        <p:spPr/>
        <p:txBody>
          <a:bodyPr/>
          <a:lstStyle/>
          <a:p>
            <a:pPr algn="ctr"/>
            <a:r>
              <a:rPr lang="en-GB" sz="1200" dirty="0"/>
              <a:t>Ljósmynd: </a:t>
            </a:r>
          </a:p>
          <a:p>
            <a:pPr algn="ctr"/>
            <a:r>
              <a:rPr lang="en-GB" sz="1200" dirty="0"/>
              <a:t>A-rammi í </a:t>
            </a:r>
            <a:r>
              <a:rPr lang="en-GB" sz="1200" dirty="0" err="1"/>
              <a:t>Soča</a:t>
            </a:r>
            <a:r>
              <a:rPr lang="en-GB" sz="1200" dirty="0"/>
              <a:t>, Gorizia, Slóveníu</a:t>
            </a:r>
          </a:p>
        </p:txBody>
      </p:sp>
      <p:sp>
        <p:nvSpPr>
          <p:cNvPr id="17" name="Text Placeholder 16">
            <a:extLst>
              <a:ext uri="{FF2B5EF4-FFF2-40B4-BE49-F238E27FC236}">
                <a16:creationId xmlns:a16="http://schemas.microsoft.com/office/drawing/2014/main" id="{D3A5C8EE-46BF-5435-31CA-AB762B4CA97C}"/>
              </a:ext>
            </a:extLst>
          </p:cNvPr>
          <p:cNvSpPr>
            <a:spLocks noGrp="1"/>
          </p:cNvSpPr>
          <p:nvPr>
            <p:ph type="body" sz="quarter" idx="42"/>
          </p:nvPr>
        </p:nvSpPr>
        <p:spPr>
          <a:xfrm rot="16200000">
            <a:off x="8345678" y="3119181"/>
            <a:ext cx="6840061" cy="637571"/>
          </a:xfrm>
        </p:spPr>
        <p:txBody>
          <a:bodyPr/>
          <a:lstStyle/>
          <a:p>
            <a:pPr marL="0" indent="0" algn="r" defTabSz="914400" rtl="0" eaLnBrk="1" latinLnBrk="0" hangingPunct="1">
              <a:lnSpc>
                <a:spcPct val="100000"/>
              </a:lnSpc>
              <a:spcBef>
                <a:spcPts val="0"/>
              </a:spcBef>
              <a:buFont typeface="Arial" panose="020B0604020202020204" pitchFamily="34" charset="0"/>
              <a:buNone/>
            </a:pPr>
            <a:r>
              <a:rPr lang="en-GB" dirty="0"/>
              <a:t>EFNISYFIRLIT</a:t>
            </a:r>
          </a:p>
        </p:txBody>
      </p:sp>
      <p:sp>
        <p:nvSpPr>
          <p:cNvPr id="24" name="Text Placeholder 23">
            <a:extLst>
              <a:ext uri="{FF2B5EF4-FFF2-40B4-BE49-F238E27FC236}">
                <a16:creationId xmlns:a16="http://schemas.microsoft.com/office/drawing/2014/main" id="{4296644E-E6AD-5BA6-53E3-1462B382E0E3}"/>
              </a:ext>
            </a:extLst>
          </p:cNvPr>
          <p:cNvSpPr>
            <a:spLocks noGrp="1"/>
          </p:cNvSpPr>
          <p:nvPr>
            <p:ph type="body" sz="quarter" idx="99"/>
          </p:nvPr>
        </p:nvSpPr>
        <p:spPr/>
        <p:txBody>
          <a:bodyPr/>
          <a:lstStyle/>
          <a:p>
            <a:r>
              <a:rPr lang="en-GB" dirty="0"/>
              <a:t>Ljósmynd: Church </a:t>
            </a:r>
            <a:r>
              <a:rPr lang="en-GB" dirty="0" err="1"/>
              <a:t>Blönduós</a:t>
            </a:r>
            <a:r>
              <a:rPr lang="en-GB" dirty="0"/>
              <a:t>, Ísland</a:t>
            </a:r>
          </a:p>
        </p:txBody>
      </p:sp>
      <p:sp>
        <p:nvSpPr>
          <p:cNvPr id="50" name="Text Placeholder 32">
            <a:extLst>
              <a:ext uri="{FF2B5EF4-FFF2-40B4-BE49-F238E27FC236}">
                <a16:creationId xmlns:a16="http://schemas.microsoft.com/office/drawing/2014/main" id="{E6A50275-E81D-CC6B-8AEF-D51E7D49F3C8}"/>
              </a:ext>
            </a:extLst>
          </p:cNvPr>
          <p:cNvSpPr txBox="1">
            <a:spLocks/>
          </p:cNvSpPr>
          <p:nvPr/>
        </p:nvSpPr>
        <p:spPr>
          <a:xfrm>
            <a:off x="3167902" y="842434"/>
            <a:ext cx="828994" cy="385564"/>
          </a:xfrm>
          <a:prstGeom prst="rect">
            <a:avLst/>
          </a:prstGeom>
        </p:spPr>
        <p:txBody>
          <a:bodyPr anchor="t">
            <a:noAutofit/>
          </a:bodyPr>
          <a:lstStyle>
            <a:lvl1pPr marL="0" indent="0" algn="l" defTabSz="914400" rtl="0" eaLnBrk="1" latinLnBrk="0" hangingPunct="1">
              <a:lnSpc>
                <a:spcPct val="100000"/>
              </a:lnSpc>
              <a:spcBef>
                <a:spcPts val="0"/>
              </a:spcBef>
              <a:buFont typeface="Arial" panose="020B0604020202020204" pitchFamily="34" charset="0"/>
              <a:buNone/>
              <a:defRPr sz="44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02</a:t>
            </a:r>
            <a:endParaRPr lang="en-US" dirty="0"/>
          </a:p>
        </p:txBody>
      </p:sp>
      <p:sp>
        <p:nvSpPr>
          <p:cNvPr id="55" name="Text Placeholder 38">
            <a:extLst>
              <a:ext uri="{FF2B5EF4-FFF2-40B4-BE49-F238E27FC236}">
                <a16:creationId xmlns:a16="http://schemas.microsoft.com/office/drawing/2014/main" id="{A47EE9C1-838F-F778-F49D-92336F844FA0}"/>
              </a:ext>
            </a:extLst>
          </p:cNvPr>
          <p:cNvSpPr txBox="1">
            <a:spLocks/>
          </p:cNvSpPr>
          <p:nvPr/>
        </p:nvSpPr>
        <p:spPr>
          <a:xfrm>
            <a:off x="283430" y="4358540"/>
            <a:ext cx="2129204" cy="1643070"/>
          </a:xfrm>
          <a:prstGeom prst="rect">
            <a:avLst/>
          </a:prstGeom>
        </p:spPr>
        <p:txBody>
          <a:bodyPr anchor="t">
            <a:noAutofit/>
          </a:bodyPr>
          <a:lstStyle>
            <a:lvl1pPr marL="0" indent="0" algn="l" defTabSz="914400" rtl="0" eaLnBrk="1" latinLnBrk="0" hangingPunct="1">
              <a:lnSpc>
                <a:spcPts val="1720"/>
              </a:lnSpc>
              <a:spcBef>
                <a:spcPts val="0"/>
              </a:spcBef>
              <a:buFont typeface="Arial" panose="020B0604020202020204" pitchFamily="34" charset="0"/>
              <a:buNone/>
              <a:defRPr sz="1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1" dirty="0">
                <a:solidFill>
                  <a:srgbClr val="FFFFFF"/>
                </a:solidFill>
                <a:latin typeface="Calibri"/>
                <a:ea typeface="Open Sans"/>
                <a:cs typeface="Calibri"/>
              </a:rPr>
              <a:t>Modúl 1</a:t>
            </a:r>
          </a:p>
          <a:p>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Inngangur </a:t>
            </a:r>
            <a:r>
              <a:rPr lang="en-GB" dirty="0" err="1">
                <a:solidFill>
                  <a:srgbClr val="FFFFFF"/>
                </a:solidFill>
                <a:latin typeface="Calibri"/>
                <a:ea typeface="Open Sans"/>
                <a:cs typeface="Calibri"/>
              </a:rPr>
              <a:t>að</a:t>
            </a:r>
            <a:r>
              <a:rPr lang="en-GB" dirty="0">
                <a:solidFill>
                  <a:srgbClr val="FFFFFF"/>
                </a:solidFill>
                <a:latin typeface="Calibri"/>
                <a:ea typeface="Open Sans"/>
                <a:cs typeface="Calibri"/>
              </a:rPr>
              <a:t> </a:t>
            </a:r>
            <a:r>
              <a:rPr lang="en-GB" dirty="0" err="1">
                <a:solidFill>
                  <a:srgbClr val="FFFFFF"/>
                </a:solidFill>
                <a:latin typeface="Calibri"/>
                <a:ea typeface="Open Sans"/>
                <a:cs typeface="Calibri"/>
              </a:rPr>
              <a:t>óhefðbundnum</a:t>
            </a:r>
            <a:r>
              <a:rPr lang="en-GB" dirty="0">
                <a:solidFill>
                  <a:srgbClr val="FFFFFF"/>
                </a:solidFill>
                <a:latin typeface="Calibri"/>
                <a:ea typeface="Open Sans"/>
                <a:cs typeface="Calibri"/>
              </a:rPr>
              <a:t> </a:t>
            </a:r>
            <a:r>
              <a:rPr lang="en-GB" dirty="0" err="1">
                <a:solidFill>
                  <a:srgbClr val="FFFFFF"/>
                </a:solidFill>
                <a:latin typeface="Calibri"/>
                <a:ea typeface="Open Sans"/>
                <a:cs typeface="Calibri"/>
              </a:rPr>
              <a:t>gistimöguleikum</a:t>
            </a:r>
            <a:endParaRPr lang="en-GB" dirty="0">
              <a:solidFill>
                <a:srgbClr val="FFFFFF"/>
              </a:solidFill>
              <a:latin typeface="Calibri"/>
              <a:ea typeface="Open Sans"/>
              <a:cs typeface="Calibri"/>
            </a:endParaRPr>
          </a:p>
          <a:p>
            <a:r>
              <a:rPr lang="en-GB" dirty="0">
                <a:solidFill>
                  <a:srgbClr val="FFFFFF"/>
                </a:solidFill>
                <a:latin typeface="Calibri"/>
                <a:ea typeface="Open Sans"/>
                <a:cs typeface="Calibri"/>
              </a:rPr>
              <a:t>í ferðaþjónustu</a:t>
            </a:r>
            <a:endParaRPr lang="en-GB" dirty="0">
              <a:ea typeface="Open Sans"/>
              <a:cs typeface="Calibri"/>
            </a:endParaRPr>
          </a:p>
        </p:txBody>
      </p:sp>
    </p:spTree>
    <p:extLst>
      <p:ext uri="{BB962C8B-B14F-4D97-AF65-F5344CB8AC3E}">
        <p14:creationId xmlns:p14="http://schemas.microsoft.com/office/powerpoint/2010/main" val="3079608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3DADC-0132-EB26-AE63-CF0D52E3239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1B818E6-BAAC-E141-2EFB-A51E13BC94EB}"/>
              </a:ext>
            </a:extLst>
          </p:cNvPr>
          <p:cNvSpPr>
            <a:spLocks noGrp="1"/>
          </p:cNvSpPr>
          <p:nvPr>
            <p:ph type="body" sz="quarter" idx="16"/>
          </p:nvPr>
        </p:nvSpPr>
        <p:spPr>
          <a:xfrm>
            <a:off x="1783120" y="1891789"/>
            <a:ext cx="8836754" cy="4325835"/>
          </a:xfrm>
        </p:spPr>
        <p:txBody>
          <a:bodyPr>
            <a:noAutofit/>
          </a:bodyPr>
          <a:lstStyle/>
          <a:p>
            <a:pPr>
              <a:lnSpc>
                <a:spcPts val="2480"/>
              </a:lnSpc>
            </a:pPr>
            <a:r>
              <a:rPr lang="en-IE" sz="2400" b="1" dirty="0"/>
              <a:t>Að greina helstu strauma og hvata sem móta óskir og </a:t>
            </a:r>
            <a:r>
              <a:rPr lang="en-IE" sz="2400" b="1" dirty="0" err="1"/>
              <a:t>hegðun ferðalanga</a:t>
            </a:r>
            <a:r>
              <a:rPr lang="en-IE" sz="2400" b="1" dirty="0"/>
              <a:t> nútímans</a:t>
            </a:r>
            <a:r>
              <a:rPr lang="en-IE" sz="2400" dirty="0"/>
              <a:t>: Kynntu þér hvað </a:t>
            </a:r>
            <a:r>
              <a:rPr lang="en-IE" sz="2400" dirty="0" err="1"/>
              <a:t>ferðalangar</a:t>
            </a:r>
            <a:r>
              <a:rPr lang="en-IE" sz="2400" dirty="0"/>
              <a:t> nútímans vilja í raun. Lærðu hvernig breyttir lífsstílar, alþjóðleg meðvitund og persónuleg gildi eru að endurskipuleggja ferðaþjónustuna – knýja gesti til að leita eftir ekta, merkingarbærum upplifunum sem tengja þá við staði, fólk og tilgang á algerlega nýjan hátt.</a:t>
            </a:r>
          </a:p>
          <a:p>
            <a:pPr>
              <a:lnSpc>
                <a:spcPts val="2480"/>
              </a:lnSpc>
            </a:pPr>
            <a:endParaRPr lang="en-IE" sz="2400" dirty="0"/>
          </a:p>
          <a:p>
            <a:pPr>
              <a:lnSpc>
                <a:spcPts val="2480"/>
              </a:lnSpc>
            </a:pPr>
            <a:r>
              <a:rPr lang="en-IE" sz="2400" b="1" dirty="0"/>
              <a:t>Að skilja hvernig þessar breytingar opna tækifæri fyrir óhefðbundna gistingu</a:t>
            </a:r>
            <a:r>
              <a:rPr lang="en-IE" sz="2400" dirty="0"/>
              <a:t>: Lærðu hvernig þróun í ferðavenjum opnar ný tækifæri. Uppgötvaðu hvernig breyting í hvötum </a:t>
            </a:r>
            <a:r>
              <a:rPr lang="en-IE" sz="2400" dirty="0" err="1"/>
              <a:t>ferðamanna</a:t>
            </a:r>
            <a:r>
              <a:rPr lang="en-IE" sz="2400" dirty="0"/>
              <a:t> opnar skapandi möguleika fyrir óhefðbundna gistingu, bæði í dreifbýli og líflegum borgum – og umbreytir </a:t>
            </a:r>
            <a:r>
              <a:rPr lang="en-IE" sz="2400" dirty="0" err="1"/>
              <a:t>staðbundnum</a:t>
            </a:r>
            <a:r>
              <a:rPr lang="en-IE" sz="2400" dirty="0"/>
              <a:t> </a:t>
            </a:r>
            <a:r>
              <a:rPr lang="en-IE" sz="2400" dirty="0" err="1"/>
              <a:t>séreinkennum</a:t>
            </a:r>
            <a:r>
              <a:rPr lang="en-IE" sz="2400" dirty="0"/>
              <a:t> í einstakt verðmæti fyrir </a:t>
            </a:r>
            <a:r>
              <a:rPr lang="en-IE" sz="2400" dirty="0" err="1"/>
              <a:t>sjálfbæran</a:t>
            </a:r>
            <a:r>
              <a:rPr lang="en-IE" sz="2400" dirty="0"/>
              <a:t> </a:t>
            </a:r>
            <a:r>
              <a:rPr lang="en-IE" sz="2400" dirty="0" err="1"/>
              <a:t>viðskiptaárangur</a:t>
            </a:r>
            <a:r>
              <a:rPr lang="en-IE" sz="2400" dirty="0"/>
              <a:t>.</a:t>
            </a:r>
          </a:p>
          <a:p>
            <a:pPr>
              <a:lnSpc>
                <a:spcPts val="2480"/>
              </a:lnSpc>
            </a:pPr>
            <a:endParaRPr lang="en-GB" sz="2400" dirty="0"/>
          </a:p>
        </p:txBody>
      </p:sp>
      <p:sp>
        <p:nvSpPr>
          <p:cNvPr id="11" name="Freeform 10">
            <a:extLst>
              <a:ext uri="{FF2B5EF4-FFF2-40B4-BE49-F238E27FC236}">
                <a16:creationId xmlns:a16="http://schemas.microsoft.com/office/drawing/2014/main" id="{7655D6C6-3664-B64E-E128-E39B518D018B}"/>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9C4A1EA1-6DD8-2BC8-AECF-875F4C6F829F}"/>
              </a:ext>
            </a:extLst>
          </p:cNvPr>
          <p:cNvSpPr txBox="1">
            <a:spLocks/>
          </p:cNvSpPr>
          <p:nvPr/>
        </p:nvSpPr>
        <p:spPr>
          <a:xfrm>
            <a:off x="5646821" y="754970"/>
            <a:ext cx="6429022"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2:</a:t>
            </a:r>
            <a:r>
              <a:rPr lang="en-US" dirty="0"/>
              <a:t> 2 lykilsnámsþættir</a:t>
            </a:r>
          </a:p>
        </p:txBody>
      </p:sp>
      <p:sp>
        <p:nvSpPr>
          <p:cNvPr id="14" name="Text Placeholder 2">
            <a:extLst>
              <a:ext uri="{FF2B5EF4-FFF2-40B4-BE49-F238E27FC236}">
                <a16:creationId xmlns:a16="http://schemas.microsoft.com/office/drawing/2014/main" id="{285892A1-CF7A-9F2A-32FC-25C86BF0BDC3}"/>
              </a:ext>
            </a:extLst>
          </p:cNvPr>
          <p:cNvSpPr txBox="1">
            <a:spLocks/>
          </p:cNvSpPr>
          <p:nvPr/>
        </p:nvSpPr>
        <p:spPr>
          <a:xfrm>
            <a:off x="733932" y="1299206"/>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5" name="Freeform 14">
            <a:extLst>
              <a:ext uri="{FF2B5EF4-FFF2-40B4-BE49-F238E27FC236}">
                <a16:creationId xmlns:a16="http://schemas.microsoft.com/office/drawing/2014/main" id="{821BA058-12C1-3424-6552-A891A86DB2D5}"/>
              </a:ext>
            </a:extLst>
          </p:cNvPr>
          <p:cNvSpPr/>
          <p:nvPr/>
        </p:nvSpPr>
        <p:spPr>
          <a:xfrm>
            <a:off x="0" y="2041414"/>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6" name="Text Placeholder 2">
            <a:extLst>
              <a:ext uri="{FF2B5EF4-FFF2-40B4-BE49-F238E27FC236}">
                <a16:creationId xmlns:a16="http://schemas.microsoft.com/office/drawing/2014/main" id="{CEBAC5C2-6BEF-D06D-E14B-95C2544846C5}"/>
              </a:ext>
            </a:extLst>
          </p:cNvPr>
          <p:cNvSpPr txBox="1">
            <a:spLocks/>
          </p:cNvSpPr>
          <p:nvPr/>
        </p:nvSpPr>
        <p:spPr>
          <a:xfrm>
            <a:off x="733932" y="3533042"/>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7" name="Freeform 16">
            <a:extLst>
              <a:ext uri="{FF2B5EF4-FFF2-40B4-BE49-F238E27FC236}">
                <a16:creationId xmlns:a16="http://schemas.microsoft.com/office/drawing/2014/main" id="{DBB3DA34-C12A-ADC4-ACC5-874340B4A6FF}"/>
              </a:ext>
            </a:extLst>
          </p:cNvPr>
          <p:cNvSpPr/>
          <p:nvPr/>
        </p:nvSpPr>
        <p:spPr>
          <a:xfrm>
            <a:off x="0" y="4275250"/>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3" name="Slide Number Placeholder 5">
            <a:extLst>
              <a:ext uri="{FF2B5EF4-FFF2-40B4-BE49-F238E27FC236}">
                <a16:creationId xmlns:a16="http://schemas.microsoft.com/office/drawing/2014/main" id="{7181CC39-2ED3-E9E9-483F-6895A26A40E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30</a:t>
            </a:fld>
            <a:endParaRPr lang="fr-CA" sz="1200" dirty="0"/>
          </a:p>
        </p:txBody>
      </p:sp>
    </p:spTree>
    <p:extLst>
      <p:ext uri="{BB962C8B-B14F-4D97-AF65-F5344CB8AC3E}">
        <p14:creationId xmlns:p14="http://schemas.microsoft.com/office/powerpoint/2010/main" val="18581696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a:extLst>
              <a:ext uri="{FF2B5EF4-FFF2-40B4-BE49-F238E27FC236}">
                <a16:creationId xmlns:a16="http://schemas.microsoft.com/office/drawing/2014/main" id="{E4F275FB-3148-DA25-2C51-F016B0833F26}"/>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16" name="Text Placeholder 5">
            <a:extLst>
              <a:ext uri="{FF2B5EF4-FFF2-40B4-BE49-F238E27FC236}">
                <a16:creationId xmlns:a16="http://schemas.microsoft.com/office/drawing/2014/main" id="{D4F301A1-28E6-EADF-6631-E8E754BC93B7}"/>
              </a:ext>
            </a:extLst>
          </p:cNvPr>
          <p:cNvSpPr>
            <a:spLocks noGrp="1"/>
          </p:cNvSpPr>
          <p:nvPr>
            <p:ph type="body" sz="quarter" idx="19"/>
          </p:nvPr>
        </p:nvSpPr>
        <p:spPr>
          <a:xfrm>
            <a:off x="423358" y="941779"/>
            <a:ext cx="1197303" cy="385564"/>
          </a:xfrm>
        </p:spPr>
        <p:txBody>
          <a:bodyPr/>
          <a:lstStyle/>
          <a:p>
            <a:r>
              <a:rPr lang="en-US" dirty="0"/>
              <a:t>01</a:t>
            </a:r>
          </a:p>
        </p:txBody>
      </p:sp>
      <p:sp>
        <p:nvSpPr>
          <p:cNvPr id="17" name="Text Placeholder 6">
            <a:extLst>
              <a:ext uri="{FF2B5EF4-FFF2-40B4-BE49-F238E27FC236}">
                <a16:creationId xmlns:a16="http://schemas.microsoft.com/office/drawing/2014/main" id="{C1D0B678-6090-6A1B-C4D9-5F801342E92C}"/>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err="1"/>
              <a:t>Að</a:t>
            </a:r>
            <a:r>
              <a:rPr lang="en-GB" sz="2800" dirty="0"/>
              <a:t> </a:t>
            </a:r>
            <a:r>
              <a:rPr lang="en-GB" sz="2800" dirty="0" err="1"/>
              <a:t>greina</a:t>
            </a:r>
            <a:r>
              <a:rPr lang="en-GB" sz="2800" dirty="0"/>
              <a:t> </a:t>
            </a:r>
            <a:r>
              <a:rPr lang="en-GB" sz="2800" dirty="0" err="1"/>
              <a:t>lykilþætti</a:t>
            </a:r>
            <a:r>
              <a:rPr lang="en-GB" sz="2800" dirty="0"/>
              <a:t> </a:t>
            </a:r>
            <a:r>
              <a:rPr lang="en-GB" sz="2800" dirty="0" err="1"/>
              <a:t>þróunar</a:t>
            </a:r>
            <a:r>
              <a:rPr lang="en-GB" sz="2800" dirty="0"/>
              <a:t> </a:t>
            </a:r>
            <a:r>
              <a:rPr lang="en-GB" sz="2800" dirty="0" err="1"/>
              <a:t>og</a:t>
            </a:r>
            <a:r>
              <a:rPr lang="en-GB" sz="2800" dirty="0"/>
              <a:t> </a:t>
            </a:r>
            <a:r>
              <a:rPr lang="en-GB" sz="2800" dirty="0" err="1"/>
              <a:t>drifkrafta</a:t>
            </a:r>
            <a:r>
              <a:rPr lang="en-GB" sz="2800" dirty="0"/>
              <a:t> mótar óskir </a:t>
            </a:r>
            <a:r>
              <a:rPr lang="en-GB" sz="2800" dirty="0" err="1"/>
              <a:t>og</a:t>
            </a:r>
            <a:r>
              <a:rPr lang="en-GB" sz="2800" dirty="0"/>
              <a:t> </a:t>
            </a:r>
            <a:r>
              <a:rPr lang="en-GB" sz="2800" dirty="0" err="1"/>
              <a:t>hvata</a:t>
            </a:r>
            <a:r>
              <a:rPr lang="en-GB" sz="2800" dirty="0"/>
              <a:t> </a:t>
            </a:r>
            <a:r>
              <a:rPr lang="en-GB" sz="2800" dirty="0" err="1"/>
              <a:t>nútímaferðalanga</a:t>
            </a:r>
            <a:r>
              <a:rPr lang="en-GB" sz="2800" dirty="0"/>
              <a:t> </a:t>
            </a:r>
          </a:p>
          <a:p>
            <a:pPr>
              <a:lnSpc>
                <a:spcPts val="2960"/>
              </a:lnSpc>
            </a:pPr>
            <a:endParaRPr lang="en-US" sz="2800" dirty="0"/>
          </a:p>
        </p:txBody>
      </p:sp>
      <p:sp>
        <p:nvSpPr>
          <p:cNvPr id="18" name="Text Placeholder 3">
            <a:extLst>
              <a:ext uri="{FF2B5EF4-FFF2-40B4-BE49-F238E27FC236}">
                <a16:creationId xmlns:a16="http://schemas.microsoft.com/office/drawing/2014/main" id="{7C27250C-A470-78A3-FCEA-4B6F193AE6A4}"/>
              </a:ext>
            </a:extLst>
          </p:cNvPr>
          <p:cNvSpPr txBox="1">
            <a:spLocks/>
          </p:cNvSpPr>
          <p:nvPr/>
        </p:nvSpPr>
        <p:spPr>
          <a:xfrm>
            <a:off x="4061012" y="1972746"/>
            <a:ext cx="7620454" cy="4793814"/>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Á undanförnum </a:t>
            </a:r>
            <a:r>
              <a:rPr lang="en-GB" dirty="0" err="1">
                <a:latin typeface="Calibri"/>
                <a:ea typeface="Calibri"/>
                <a:cs typeface="Calibri"/>
              </a:rPr>
              <a:t>árum</a:t>
            </a:r>
            <a:r>
              <a:rPr lang="en-GB" dirty="0">
                <a:latin typeface="Calibri"/>
                <a:ea typeface="Calibri"/>
                <a:cs typeface="Calibri"/>
              </a:rPr>
              <a:t> </a:t>
            </a:r>
            <a:r>
              <a:rPr lang="en-GB" dirty="0" err="1">
                <a:latin typeface="Calibri"/>
                <a:ea typeface="Calibri"/>
                <a:cs typeface="Calibri"/>
              </a:rPr>
              <a:t>hafa</a:t>
            </a:r>
            <a:r>
              <a:rPr lang="en-GB" dirty="0">
                <a:latin typeface="Calibri"/>
                <a:ea typeface="Calibri"/>
                <a:cs typeface="Calibri"/>
              </a:rPr>
              <a:t> </a:t>
            </a:r>
            <a:r>
              <a:rPr lang="en-GB" dirty="0" err="1">
                <a:latin typeface="Calibri"/>
                <a:ea typeface="Calibri"/>
                <a:cs typeface="Calibri"/>
              </a:rPr>
              <a:t>ferðalög</a:t>
            </a:r>
            <a:r>
              <a:rPr lang="en-GB" dirty="0">
                <a:latin typeface="Calibri"/>
                <a:ea typeface="Calibri"/>
                <a:cs typeface="Calibri"/>
              </a:rPr>
              <a:t> þróast verulega. Gestir nútímans sækjast eftir meira en þægindum—þeir vilja upplifanir sem samræmast gildum þeirra, vekja forvitni og byggja upp tilfinningaleg tengsl.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Drifnir áfram af sjálfbærni, ekta upplifun, vellíðan og menningu kjósa margir </a:t>
            </a:r>
            <a:r>
              <a:rPr lang="en-GB" dirty="0" err="1">
                <a:latin typeface="Calibri"/>
                <a:ea typeface="Calibri"/>
                <a:cs typeface="Calibri"/>
              </a:rPr>
              <a:t>ferðalangar</a:t>
            </a:r>
            <a:r>
              <a:rPr lang="en-GB" dirty="0">
                <a:latin typeface="Calibri"/>
                <a:ea typeface="Calibri"/>
                <a:cs typeface="Calibri"/>
              </a:rPr>
              <a:t> </a:t>
            </a:r>
            <a:r>
              <a:rPr lang="en-GB" dirty="0" err="1">
                <a:latin typeface="Calibri"/>
                <a:ea typeface="Calibri"/>
                <a:cs typeface="Calibri"/>
              </a:rPr>
              <a:t>áfangastaði</a:t>
            </a:r>
            <a:r>
              <a:rPr lang="en-GB" dirty="0">
                <a:latin typeface="Calibri"/>
                <a:ea typeface="Calibri"/>
                <a:cs typeface="Calibri"/>
              </a:rPr>
              <a:t> sem bjóða upp á náttúru, stuðning við samfélag </a:t>
            </a:r>
            <a:r>
              <a:rPr lang="en-GB" dirty="0" err="1">
                <a:latin typeface="Calibri"/>
                <a:ea typeface="Calibri"/>
                <a:cs typeface="Calibri"/>
              </a:rPr>
              <a:t>eða</a:t>
            </a:r>
            <a:r>
              <a:rPr lang="en-GB" dirty="0">
                <a:latin typeface="Calibri"/>
                <a:ea typeface="Calibri"/>
                <a:cs typeface="Calibri"/>
              </a:rPr>
              <a:t> </a:t>
            </a:r>
            <a:r>
              <a:rPr lang="en-GB" dirty="0" err="1">
                <a:latin typeface="Calibri"/>
                <a:ea typeface="Calibri"/>
                <a:cs typeface="Calibri"/>
              </a:rPr>
              <a:t>faldar</a:t>
            </a:r>
            <a:r>
              <a:rPr lang="en-GB" dirty="0">
                <a:latin typeface="Calibri"/>
                <a:ea typeface="Calibri"/>
                <a:cs typeface="Calibri"/>
              </a:rPr>
              <a:t> sögur. Þessi breyting er </a:t>
            </a:r>
            <a:r>
              <a:rPr lang="en-GB" dirty="0" err="1">
                <a:latin typeface="Calibri"/>
                <a:ea typeface="Calibri"/>
                <a:cs typeface="Calibri"/>
              </a:rPr>
              <a:t>knúin</a:t>
            </a:r>
            <a:r>
              <a:rPr lang="en-GB" dirty="0">
                <a:latin typeface="Calibri"/>
                <a:ea typeface="Calibri"/>
                <a:cs typeface="Calibri"/>
              </a:rPr>
              <a:t> </a:t>
            </a:r>
            <a:r>
              <a:rPr lang="en-GB" dirty="0" err="1">
                <a:latin typeface="Calibri"/>
                <a:ea typeface="Calibri"/>
                <a:cs typeface="Calibri"/>
              </a:rPr>
              <a:t>áfram</a:t>
            </a:r>
            <a:r>
              <a:rPr lang="en-GB" dirty="0">
                <a:latin typeface="Calibri"/>
                <a:ea typeface="Calibri"/>
                <a:cs typeface="Calibri"/>
              </a:rPr>
              <a:t> af alþjóðlegum straumum eins </a:t>
            </a:r>
            <a:r>
              <a:rPr lang="en-GB" dirty="0" err="1">
                <a:latin typeface="Calibri"/>
                <a:ea typeface="Calibri"/>
                <a:cs typeface="Calibri"/>
              </a:rPr>
              <a:t>og</a:t>
            </a:r>
            <a:r>
              <a:rPr lang="en-GB" dirty="0">
                <a:latin typeface="Calibri"/>
                <a:ea typeface="Calibri"/>
                <a:cs typeface="Calibri"/>
              </a:rPr>
              <a:t> </a:t>
            </a:r>
            <a:r>
              <a:rPr lang="en-GB" dirty="0" err="1">
                <a:latin typeface="Calibri"/>
                <a:ea typeface="Calibri"/>
                <a:cs typeface="Calibri"/>
              </a:rPr>
              <a:t>meðvitund</a:t>
            </a:r>
            <a:r>
              <a:rPr lang="en-GB" dirty="0">
                <a:latin typeface="Calibri"/>
                <a:ea typeface="Calibri"/>
                <a:cs typeface="Calibri"/>
              </a:rPr>
              <a:t> </a:t>
            </a:r>
            <a:r>
              <a:rPr lang="en-GB" dirty="0" err="1">
                <a:latin typeface="Calibri"/>
                <a:ea typeface="Calibri"/>
                <a:cs typeface="Calibri"/>
              </a:rPr>
              <a:t>loftslagsmál</a:t>
            </a:r>
            <a:r>
              <a:rPr lang="en-GB" dirty="0">
                <a:latin typeface="Calibri"/>
                <a:ea typeface="Calibri"/>
                <a:cs typeface="Calibri"/>
              </a:rPr>
              <a:t>, </a:t>
            </a:r>
            <a:r>
              <a:rPr lang="en-GB" dirty="0" err="1">
                <a:latin typeface="Calibri"/>
                <a:ea typeface="Calibri"/>
                <a:cs typeface="Calibri"/>
              </a:rPr>
              <a:t>stafrænum</a:t>
            </a:r>
            <a:r>
              <a:rPr lang="en-GB" dirty="0">
                <a:latin typeface="Calibri"/>
                <a:ea typeface="Calibri"/>
                <a:cs typeface="Calibri"/>
              </a:rPr>
              <a:t> </a:t>
            </a:r>
            <a:r>
              <a:rPr lang="en-GB" dirty="0" err="1">
                <a:latin typeface="Calibri"/>
                <a:ea typeface="Calibri"/>
                <a:cs typeface="Calibri"/>
              </a:rPr>
              <a:t>lífsmáta</a:t>
            </a:r>
            <a:r>
              <a:rPr lang="en-GB" dirty="0">
                <a:latin typeface="Calibri"/>
                <a:ea typeface="Calibri"/>
                <a:cs typeface="Calibri"/>
              </a:rPr>
              <a:t> og löngun eftir merkingarbærum ferðalögum.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Fyrir hótelrekendur er nauðsynlegt að </a:t>
            </a:r>
            <a:r>
              <a:rPr lang="en-GB" dirty="0" err="1">
                <a:latin typeface="Calibri"/>
                <a:ea typeface="Calibri"/>
                <a:cs typeface="Calibri"/>
              </a:rPr>
              <a:t>skilja</a:t>
            </a:r>
            <a:r>
              <a:rPr lang="en-GB" dirty="0">
                <a:latin typeface="Calibri"/>
                <a:ea typeface="Calibri"/>
                <a:cs typeface="Calibri"/>
              </a:rPr>
              <a:t> </a:t>
            </a:r>
            <a:r>
              <a:rPr lang="en-GB" dirty="0" err="1">
                <a:latin typeface="Calibri"/>
                <a:ea typeface="Calibri"/>
                <a:cs typeface="Calibri"/>
              </a:rPr>
              <a:t>þessa</a:t>
            </a:r>
            <a:r>
              <a:rPr lang="en-GB" dirty="0">
                <a:latin typeface="Calibri"/>
                <a:ea typeface="Calibri"/>
                <a:cs typeface="Calibri"/>
              </a:rPr>
              <a:t> </a:t>
            </a:r>
            <a:r>
              <a:rPr lang="en-GB" dirty="0" err="1">
                <a:latin typeface="Calibri"/>
                <a:ea typeface="Calibri"/>
                <a:cs typeface="Calibri"/>
              </a:rPr>
              <a:t>hvata</a:t>
            </a:r>
            <a:r>
              <a:rPr lang="en-GB" dirty="0">
                <a:latin typeface="Calibri"/>
                <a:ea typeface="Calibri"/>
                <a:cs typeface="Calibri"/>
              </a:rPr>
              <a:t> til að búa til viðeigandi og aðlaðandi dvöl. Í þessum kafla verður sýnt hvernig á að greina helstu þróanir meðal gesta og samræma tilboðið þitt til að búa til eftirminnilega gistingu sem byggir á gildum og sker úr í harðri samkeppni.</a:t>
            </a:r>
          </a:p>
          <a:p>
            <a:pPr>
              <a:lnSpc>
                <a:spcPts val="2340"/>
              </a:lnSpc>
            </a:pPr>
            <a:endParaRPr lang="en-GB" dirty="0"/>
          </a:p>
        </p:txBody>
      </p:sp>
      <p:sp>
        <p:nvSpPr>
          <p:cNvPr id="23" name="Slide Number Placeholder 5">
            <a:extLst>
              <a:ext uri="{FF2B5EF4-FFF2-40B4-BE49-F238E27FC236}">
                <a16:creationId xmlns:a16="http://schemas.microsoft.com/office/drawing/2014/main" id="{9C5BCED9-25B2-258C-FB6F-3FC50DC964B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31</a:t>
            </a:fld>
            <a:endParaRPr lang="fr-CA" sz="1200" dirty="0"/>
          </a:p>
        </p:txBody>
      </p:sp>
    </p:spTree>
    <p:extLst>
      <p:ext uri="{BB962C8B-B14F-4D97-AF65-F5344CB8AC3E}">
        <p14:creationId xmlns:p14="http://schemas.microsoft.com/office/powerpoint/2010/main" val="40518680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2"/>
          <a:srcRect l="735" r="735"/>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dirty="0"/>
              <a:t>Mynd: </a:t>
            </a:r>
            <a:r>
              <a:rPr lang="en-US" sz="1200" dirty="0"/>
              <a:t>World Economic Forum </a:t>
            </a:r>
            <a:endParaRPr lang="en-GB" sz="1200" dirty="0"/>
          </a:p>
        </p:txBody>
      </p:sp>
      <p:sp>
        <p:nvSpPr>
          <p:cNvPr id="10" name="Text Placeholder 6">
            <a:extLst>
              <a:ext uri="{FF2B5EF4-FFF2-40B4-BE49-F238E27FC236}">
                <a16:creationId xmlns:a16="http://schemas.microsoft.com/office/drawing/2014/main" id="{92536AAC-8C85-20CF-BFF3-07B885FC1148}"/>
              </a:ext>
            </a:extLst>
          </p:cNvPr>
          <p:cNvSpPr txBox="1">
            <a:spLocks/>
          </p:cNvSpPr>
          <p:nvPr/>
        </p:nvSpPr>
        <p:spPr>
          <a:xfrm>
            <a:off x="499126" y="1368934"/>
            <a:ext cx="5245266"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pPr>
            <a:r>
              <a:rPr lang="it-IT" dirty="0"/>
              <a:t>Hið stóra samhengi: Af hverju ferðalög eru að breytast</a:t>
            </a:r>
          </a:p>
          <a:p>
            <a:pPr>
              <a:lnSpc>
                <a:spcPts val="3200"/>
              </a:lnSpc>
            </a:pPr>
            <a:endParaRPr lang="en-NL" dirty="0"/>
          </a:p>
        </p:txBody>
      </p:sp>
      <p:cxnSp>
        <p:nvCxnSpPr>
          <p:cNvPr id="11" name="Straight Connector 10">
            <a:extLst>
              <a:ext uri="{FF2B5EF4-FFF2-40B4-BE49-F238E27FC236}">
                <a16:creationId xmlns:a16="http://schemas.microsoft.com/office/drawing/2014/main" id="{687E1EB1-EE36-E9EF-8219-CFB483200E2C}"/>
              </a:ext>
            </a:extLst>
          </p:cNvPr>
          <p:cNvCxnSpPr>
            <a:cxnSpLocks/>
          </p:cNvCxnSpPr>
          <p:nvPr/>
        </p:nvCxnSpPr>
        <p:spPr>
          <a:xfrm>
            <a:off x="0" y="108584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379E566-6179-DD3E-1270-A2A062BFF9A9}"/>
              </a:ext>
            </a:extLst>
          </p:cNvPr>
          <p:cNvSpPr txBox="1">
            <a:spLocks/>
          </p:cNvSpPr>
          <p:nvPr/>
        </p:nvSpPr>
        <p:spPr>
          <a:xfrm>
            <a:off x="446922" y="354084"/>
            <a:ext cx="6193364"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Af hverju </a:t>
            </a:r>
            <a:r>
              <a:rPr lang="en-US" dirty="0" err="1"/>
              <a:t>skiptir</a:t>
            </a:r>
            <a:r>
              <a:rPr lang="en-US" dirty="0"/>
              <a:t> </a:t>
            </a:r>
            <a:r>
              <a:rPr lang="en-US" dirty="0" err="1"/>
              <a:t>það</a:t>
            </a:r>
            <a:r>
              <a:rPr lang="en-US" dirty="0"/>
              <a:t> </a:t>
            </a:r>
            <a:r>
              <a:rPr lang="en-US" dirty="0" err="1"/>
              <a:t>máli</a:t>
            </a:r>
            <a:r>
              <a:rPr lang="en-US" dirty="0"/>
              <a:t> </a:t>
            </a:r>
            <a:r>
              <a:rPr lang="en-US" dirty="0" err="1"/>
              <a:t>núna</a:t>
            </a:r>
            <a:endParaRPr lang="en-US" dirty="0"/>
          </a:p>
        </p:txBody>
      </p:sp>
      <p:sp>
        <p:nvSpPr>
          <p:cNvPr id="15" name="Text Placeholder 3">
            <a:extLst>
              <a:ext uri="{FF2B5EF4-FFF2-40B4-BE49-F238E27FC236}">
                <a16:creationId xmlns:a16="http://schemas.microsoft.com/office/drawing/2014/main" id="{D3C9C5CA-1990-D8BA-6A51-44A553F1041C}"/>
              </a:ext>
            </a:extLst>
          </p:cNvPr>
          <p:cNvSpPr>
            <a:spLocks noGrp="1"/>
          </p:cNvSpPr>
          <p:nvPr>
            <p:ph type="body" sz="quarter" idx="18"/>
          </p:nvPr>
        </p:nvSpPr>
        <p:spPr>
          <a:xfrm>
            <a:off x="499126" y="2452412"/>
            <a:ext cx="6193364" cy="4458556"/>
          </a:xfrm>
          <a:prstGeom prst="rect">
            <a:avLst/>
          </a:prstGeom>
        </p:spPr>
        <p:txBody>
          <a:bodyPr/>
          <a:lstStyle/>
          <a:p>
            <a:pPr marL="342900" indent="-342900">
              <a:lnSpc>
                <a:spcPts val="2340"/>
              </a:lnSpc>
              <a:buClr>
                <a:srgbClr val="EC7C69"/>
              </a:buClr>
              <a:buFont typeface="Arial" panose="020B0604020202020204" pitchFamily="34" charset="0"/>
              <a:buChar char="•"/>
            </a:pPr>
            <a:r>
              <a:rPr lang="en-US" sz="2400" b="1" dirty="0">
                <a:solidFill>
                  <a:srgbClr val="459597"/>
                </a:solidFill>
              </a:rPr>
              <a:t>Bíófílía er ný ferðavenja</a:t>
            </a:r>
          </a:p>
          <a:p>
            <a:pPr marL="317500">
              <a:lnSpc>
                <a:spcPts val="2340"/>
              </a:lnSpc>
              <a:buClr>
                <a:srgbClr val="EC7C69"/>
              </a:buClr>
            </a:pPr>
            <a:r>
              <a:rPr lang="en-US" i="1" dirty="0">
                <a:hlinkClick r:id="rId3">
                  <a:extLst>
                    <a:ext uri="{A12FA001-AC4F-418D-AE19-62706E023703}">
                      <ahyp:hlinkClr xmlns:ahyp="http://schemas.microsoft.com/office/drawing/2018/hyperlinkcolor" val="tx"/>
                    </a:ext>
                  </a:extLst>
                </a:hlinkClick>
              </a:rPr>
              <a:t>https://www.weforum.org/stories/2024/05/biophilia-nature-travel-trend-index/</a:t>
            </a:r>
            <a:endParaRPr lang="en-US" i="1" dirty="0"/>
          </a:p>
          <a:p>
            <a:pPr marL="317500">
              <a:lnSpc>
                <a:spcPts val="2340"/>
              </a:lnSpc>
              <a:buClr>
                <a:srgbClr val="EC7C69"/>
              </a:buClr>
            </a:pPr>
            <a:r>
              <a:rPr lang="en-US" dirty="0" err="1"/>
              <a:t>Að</a:t>
            </a:r>
            <a:r>
              <a:rPr lang="en-US" dirty="0"/>
              <a:t> </a:t>
            </a:r>
            <a:r>
              <a:rPr lang="en-US" dirty="0" err="1"/>
              <a:t>eyða</a:t>
            </a:r>
            <a:r>
              <a:rPr lang="en-US" dirty="0"/>
              <a:t> </a:t>
            </a:r>
            <a:r>
              <a:rPr lang="en-US" dirty="0" err="1"/>
              <a:t>tíma</a:t>
            </a:r>
            <a:r>
              <a:rPr lang="en-US" dirty="0"/>
              <a:t> í náttúrunni hefur </a:t>
            </a:r>
            <a:r>
              <a:rPr lang="en-US" dirty="0" err="1"/>
              <a:t>fjölda</a:t>
            </a:r>
            <a:r>
              <a:rPr lang="en-US" dirty="0"/>
              <a:t> </a:t>
            </a:r>
            <a:r>
              <a:rPr lang="en-US" dirty="0" err="1"/>
              <a:t>heilsubóta</a:t>
            </a:r>
            <a:r>
              <a:rPr lang="en-US" dirty="0"/>
              <a:t> og náttúran mun verða drifkraftur ferðaþjónustu og ferðalaga</a:t>
            </a:r>
          </a:p>
          <a:p>
            <a:pPr marL="342900" indent="-342900">
              <a:buClr>
                <a:srgbClr val="EC7C69"/>
              </a:buClr>
              <a:buFont typeface="Arial" panose="020B0604020202020204" pitchFamily="34" charset="0"/>
              <a:buChar char="•"/>
            </a:pPr>
            <a:endParaRPr lang="en-US" sz="1400" b="1" dirty="0">
              <a:solidFill>
                <a:srgbClr val="000000"/>
              </a:solidFill>
            </a:endParaRPr>
          </a:p>
          <a:p>
            <a:pPr marL="342900" indent="-342900">
              <a:lnSpc>
                <a:spcPts val="2340"/>
              </a:lnSpc>
              <a:buClr>
                <a:srgbClr val="EC7C69"/>
              </a:buClr>
              <a:buFont typeface="Arial" panose="020B0604020202020204" pitchFamily="34" charset="0"/>
              <a:buChar char="•"/>
            </a:pPr>
            <a:r>
              <a:rPr lang="en-US" sz="2400" b="1" dirty="0">
                <a:solidFill>
                  <a:srgbClr val="459597"/>
                </a:solidFill>
              </a:rPr>
              <a:t>Ferðaþjónusta framtíðarinnar er sjálfbær og endurheimtandi</a:t>
            </a:r>
          </a:p>
          <a:p>
            <a:pPr marL="365125">
              <a:lnSpc>
                <a:spcPts val="2340"/>
              </a:lnSpc>
              <a:buClr>
                <a:srgbClr val="EC7C69"/>
              </a:buClr>
            </a:pPr>
            <a:r>
              <a:rPr lang="en-US" i="1" dirty="0">
                <a:hlinkClick r:id="rId4">
                  <a:extLst>
                    <a:ext uri="{A12FA001-AC4F-418D-AE19-62706E023703}">
                      <ahyp:hlinkClr xmlns:ahyp="http://schemas.microsoft.com/office/drawing/2018/hyperlinkcolor" val="tx"/>
                    </a:ext>
                  </a:extLst>
                </a:hlinkClick>
              </a:rPr>
              <a:t>https://www.weforum.org/stories/2023/09/the-future-of-tourism-is-sustainable-and-regenerative-sdim23/</a:t>
            </a:r>
            <a:endParaRPr lang="en-US" i="1" dirty="0"/>
          </a:p>
          <a:p>
            <a:pPr marL="365125">
              <a:lnSpc>
                <a:spcPts val="2340"/>
              </a:lnSpc>
              <a:buClr>
                <a:srgbClr val="EC7C69"/>
              </a:buClr>
            </a:pPr>
            <a:r>
              <a:rPr lang="en-US" dirty="0"/>
              <a:t>Aukin hreyfanleiki á heimsvísu og alþjóðleg ferðalög kalla á sjálfbærni og endurheimtarlíkön</a:t>
            </a:r>
          </a:p>
        </p:txBody>
      </p:sp>
      <p:sp>
        <p:nvSpPr>
          <p:cNvPr id="20" name="Slide Number Placeholder 5">
            <a:extLst>
              <a:ext uri="{FF2B5EF4-FFF2-40B4-BE49-F238E27FC236}">
                <a16:creationId xmlns:a16="http://schemas.microsoft.com/office/drawing/2014/main" id="{A83D7AB5-27D9-57A3-4884-702AB045AA6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32</a:t>
            </a:fld>
            <a:endParaRPr lang="fr-CA" sz="1200" dirty="0"/>
          </a:p>
        </p:txBody>
      </p:sp>
    </p:spTree>
    <p:extLst>
      <p:ext uri="{BB962C8B-B14F-4D97-AF65-F5344CB8AC3E}">
        <p14:creationId xmlns:p14="http://schemas.microsoft.com/office/powerpoint/2010/main" val="23092690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3"/>
          <a:srcRect l="22459" r="22459"/>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a:t>Mynd: </a:t>
            </a:r>
            <a:r>
              <a:rPr lang="en-US" sz="1200"/>
              <a:t>Harvard Business Review </a:t>
            </a:r>
            <a:endParaRPr lang="en-GB" sz="1200"/>
          </a:p>
        </p:txBody>
      </p:sp>
      <p:sp>
        <p:nvSpPr>
          <p:cNvPr id="5" name="Slide Number Placeholder 5">
            <a:extLst>
              <a:ext uri="{FF2B5EF4-FFF2-40B4-BE49-F238E27FC236}">
                <a16:creationId xmlns:a16="http://schemas.microsoft.com/office/drawing/2014/main" id="{368E15D9-52A7-B6F7-4C66-200E80FABDA7}"/>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33</a:t>
            </a:fld>
            <a:endParaRPr lang="fr-CA" sz="1200" dirty="0"/>
          </a:p>
        </p:txBody>
      </p:sp>
      <p:sp>
        <p:nvSpPr>
          <p:cNvPr id="6" name="Text Placeholder 3">
            <a:extLst>
              <a:ext uri="{FF2B5EF4-FFF2-40B4-BE49-F238E27FC236}">
                <a16:creationId xmlns:a16="http://schemas.microsoft.com/office/drawing/2014/main" id="{A160E919-5EA8-8F43-D6C5-5A04E6F09371}"/>
              </a:ext>
            </a:extLst>
          </p:cNvPr>
          <p:cNvSpPr txBox="1">
            <a:spLocks/>
          </p:cNvSpPr>
          <p:nvPr/>
        </p:nvSpPr>
        <p:spPr>
          <a:xfrm>
            <a:off x="483084" y="1199722"/>
            <a:ext cx="5931696" cy="4458556"/>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EC7C69"/>
              </a:buClr>
              <a:buFont typeface="Arial" panose="020B0604020202020204" pitchFamily="34" charset="0"/>
              <a:buChar char="•"/>
            </a:pPr>
            <a:r>
              <a:rPr lang="en-IE" sz="2400" b="1" dirty="0" err="1">
                <a:solidFill>
                  <a:srgbClr val="459597"/>
                </a:solidFill>
              </a:rPr>
              <a:t>Að</a:t>
            </a:r>
            <a:r>
              <a:rPr lang="en-IE" sz="2400" b="1" dirty="0">
                <a:solidFill>
                  <a:srgbClr val="459597"/>
                </a:solidFill>
              </a:rPr>
              <a:t> </a:t>
            </a:r>
            <a:r>
              <a:rPr lang="en-IE" sz="2400" b="1" dirty="0" err="1">
                <a:solidFill>
                  <a:srgbClr val="459597"/>
                </a:solidFill>
              </a:rPr>
              <a:t>vinna</a:t>
            </a:r>
            <a:r>
              <a:rPr lang="en-IE" sz="2400" b="1" dirty="0">
                <a:solidFill>
                  <a:srgbClr val="459597"/>
                </a:solidFill>
              </a:rPr>
              <a:t> hvaðan sem er – </a:t>
            </a:r>
            <a:r>
              <a:rPr lang="en-IE" sz="2400" b="1" dirty="0" err="1">
                <a:solidFill>
                  <a:srgbClr val="459597"/>
                </a:solidFill>
              </a:rPr>
              <a:t>stafræni</a:t>
            </a:r>
            <a:r>
              <a:rPr lang="en-IE" sz="2400" b="1" dirty="0">
                <a:solidFill>
                  <a:srgbClr val="459597"/>
                </a:solidFill>
              </a:rPr>
              <a:t> </a:t>
            </a:r>
            <a:r>
              <a:rPr lang="en-IE" sz="2400" b="1" dirty="0" err="1">
                <a:solidFill>
                  <a:srgbClr val="459597"/>
                </a:solidFill>
              </a:rPr>
              <a:t>flakkarinn</a:t>
            </a:r>
            <a:endParaRPr lang="en-IE" sz="2400" b="1" dirty="0">
              <a:solidFill>
                <a:srgbClr val="459597"/>
              </a:solidFill>
            </a:endParaRPr>
          </a:p>
          <a:p>
            <a:pPr marL="317500">
              <a:lnSpc>
                <a:spcPts val="2340"/>
              </a:lnSpc>
              <a:buClr>
                <a:srgbClr val="EC7C69"/>
              </a:buClr>
            </a:pPr>
            <a:r>
              <a:rPr lang="en-IE" i="1" dirty="0">
                <a:hlinkClick r:id="rId4">
                  <a:extLst>
                    <a:ext uri="{A12FA001-AC4F-418D-AE19-62706E023703}">
                      <ahyp:hlinkClr xmlns:ahyp="http://schemas.microsoft.com/office/drawing/2018/hyperlinkcolor" val="tx"/>
                    </a:ext>
                  </a:extLst>
                </a:hlinkClick>
              </a:rPr>
              <a:t>https://hbr.org/2024/02/the-new-reality-of-digital-nomads</a:t>
            </a:r>
            <a:endParaRPr lang="en-IE" i="1" dirty="0"/>
          </a:p>
          <a:p>
            <a:pPr marL="317500">
              <a:lnSpc>
                <a:spcPts val="2340"/>
              </a:lnSpc>
              <a:buClr>
                <a:srgbClr val="EC7C69"/>
              </a:buClr>
            </a:pPr>
            <a:r>
              <a:rPr lang="en-IE" dirty="0"/>
              <a:t>Fjarvinna á meðan þú kannar heiminn eða velur náttúrulegt umhverfi er </a:t>
            </a:r>
            <a:r>
              <a:rPr lang="en-IE" dirty="0" err="1"/>
              <a:t>dæmi</a:t>
            </a:r>
            <a:r>
              <a:rPr lang="en-IE" dirty="0"/>
              <a:t> um </a:t>
            </a:r>
            <a:r>
              <a:rPr lang="en-IE" dirty="0" err="1"/>
              <a:t>lykilþróun</a:t>
            </a:r>
            <a:endParaRPr lang="en-IE" dirty="0"/>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lnSpc>
                <a:spcPts val="2340"/>
              </a:lnSpc>
              <a:buClr>
                <a:srgbClr val="EC7C69"/>
              </a:buClr>
              <a:buFont typeface="Arial" panose="020B0604020202020204" pitchFamily="34" charset="0"/>
              <a:buChar char="•"/>
            </a:pPr>
            <a:r>
              <a:rPr lang="en-IE" sz="2400" b="1" dirty="0">
                <a:solidFill>
                  <a:srgbClr val="459597"/>
                </a:solidFill>
              </a:rPr>
              <a:t>Tengsl við staðbundna menningu </a:t>
            </a:r>
            <a:r>
              <a:rPr lang="en-IE" sz="2400" b="1" dirty="0" err="1">
                <a:solidFill>
                  <a:srgbClr val="459597"/>
                </a:solidFill>
              </a:rPr>
              <a:t>og</a:t>
            </a:r>
            <a:r>
              <a:rPr lang="en-IE" sz="2400" b="1" dirty="0">
                <a:solidFill>
                  <a:srgbClr val="459597"/>
                </a:solidFill>
              </a:rPr>
              <a:t> </a:t>
            </a:r>
            <a:r>
              <a:rPr lang="en-IE" sz="2400" b="1" dirty="0" err="1">
                <a:solidFill>
                  <a:srgbClr val="459597"/>
                </a:solidFill>
              </a:rPr>
              <a:t>hæg</a:t>
            </a:r>
            <a:r>
              <a:rPr lang="en-IE" sz="2400" b="1" dirty="0">
                <a:solidFill>
                  <a:srgbClr val="459597"/>
                </a:solidFill>
              </a:rPr>
              <a:t> ferðalög</a:t>
            </a:r>
          </a:p>
          <a:p>
            <a:pPr marL="365125">
              <a:lnSpc>
                <a:spcPts val="2340"/>
              </a:lnSpc>
              <a:buClr>
                <a:srgbClr val="EC7C69"/>
              </a:buClr>
            </a:pPr>
            <a:r>
              <a:rPr lang="en-IE" i="1" dirty="0">
                <a:hlinkClick r:id="rId5">
                  <a:extLst>
                    <a:ext uri="{A12FA001-AC4F-418D-AE19-62706E023703}">
                      <ahyp:hlinkClr xmlns:ahyp="http://schemas.microsoft.com/office/drawing/2018/hyperlinkcolor" val="tx"/>
                    </a:ext>
                  </a:extLst>
                </a:hlinkClick>
              </a:rPr>
              <a:t>https://medium.com/@anjaliesther/the-art-of-slow-travel-how-i-learned-to-embrace-the-journey-not-just-the-destination-25a170119784</a:t>
            </a:r>
            <a:endParaRPr lang="en-IE" i="1" dirty="0"/>
          </a:p>
          <a:p>
            <a:pPr marL="365125">
              <a:lnSpc>
                <a:spcPts val="2340"/>
              </a:lnSpc>
              <a:buClr>
                <a:srgbClr val="EC7C69"/>
              </a:buClr>
            </a:pPr>
            <a:r>
              <a:rPr lang="en-IE" dirty="0"/>
              <a:t>Hæg ferðalög </a:t>
            </a:r>
            <a:r>
              <a:rPr lang="en-IE" dirty="0" err="1"/>
              <a:t>eru</a:t>
            </a:r>
            <a:r>
              <a:rPr lang="en-IE" dirty="0"/>
              <a:t> </a:t>
            </a:r>
            <a:r>
              <a:rPr lang="en-IE" dirty="0" err="1"/>
              <a:t>ferðaheimspeki</a:t>
            </a:r>
            <a:r>
              <a:rPr lang="en-IE" dirty="0"/>
              <a:t> sem leggur áherslu á afslappaðan og djúpan nálgun til að kanna heiminn.</a:t>
            </a:r>
          </a:p>
          <a:p>
            <a:pPr marL="365125">
              <a:lnSpc>
                <a:spcPts val="2340"/>
              </a:lnSpc>
              <a:buClr>
                <a:srgbClr val="EC7C69"/>
              </a:buClr>
            </a:pPr>
            <a:endParaRPr lang="en-IE" dirty="0">
              <a:solidFill>
                <a:srgbClr val="000000"/>
              </a:solidFill>
            </a:endParaRPr>
          </a:p>
        </p:txBody>
      </p:sp>
    </p:spTree>
    <p:extLst>
      <p:ext uri="{BB962C8B-B14F-4D97-AF65-F5344CB8AC3E}">
        <p14:creationId xmlns:p14="http://schemas.microsoft.com/office/powerpoint/2010/main" val="41161135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Segnaposto immagine 24" descr="Immagine che contiene persona, cielo, vestiti, abito&#10;&#10;Descrizione generata automaticamente">
            <a:hlinkClick r:id="rId3"/>
            <a:extLst>
              <a:ext uri="{FF2B5EF4-FFF2-40B4-BE49-F238E27FC236}">
                <a16:creationId xmlns:a16="http://schemas.microsoft.com/office/drawing/2014/main" id="{C9F8B326-63BF-6D45-BFC6-FBBF186AF7F8}"/>
              </a:ext>
            </a:extLst>
          </p:cNvPr>
          <p:cNvPicPr>
            <a:picLocks noGrp="1" noChangeAspect="1"/>
          </p:cNvPicPr>
          <p:nvPr>
            <p:ph type="pic" sz="quarter" idx="20"/>
          </p:nvPr>
        </p:nvPicPr>
        <p:blipFill>
          <a:blip r:embed="rId4"/>
          <a:srcRect t="3272" b="3272"/>
          <a:stretch>
            <a:fillRect/>
          </a:stretch>
        </p:blipFill>
        <p:spPr/>
      </p:pic>
      <p:sp>
        <p:nvSpPr>
          <p:cNvPr id="4" name="Flowchart: Connector 3">
            <a:extLst>
              <a:ext uri="{FF2B5EF4-FFF2-40B4-BE49-F238E27FC236}">
                <a16:creationId xmlns:a16="http://schemas.microsoft.com/office/drawing/2014/main" id="{ABA6A3B0-884E-6004-676E-1AD30E868AB3}"/>
              </a:ext>
            </a:extLst>
          </p:cNvPr>
          <p:cNvSpPr/>
          <p:nvPr/>
        </p:nvSpPr>
        <p:spPr>
          <a:xfrm>
            <a:off x="6086074" y="182893"/>
            <a:ext cx="2154412" cy="1700308"/>
          </a:xfrm>
          <a:prstGeom prst="flowChartConnector">
            <a:avLst/>
          </a:prstGeom>
          <a:solidFill>
            <a:srgbClr val="64AFAF"/>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000" b="1" dirty="0"/>
              <a:t>Smelltu til að horfa á myndbandið</a:t>
            </a:r>
          </a:p>
        </p:txBody>
      </p:sp>
      <p:sp>
        <p:nvSpPr>
          <p:cNvPr id="27" name="CasellaDiTesto 26">
            <a:extLst>
              <a:ext uri="{FF2B5EF4-FFF2-40B4-BE49-F238E27FC236}">
                <a16:creationId xmlns:a16="http://schemas.microsoft.com/office/drawing/2014/main" id="{AB793C0B-590C-434A-A629-77021B42BC62}"/>
              </a:ext>
            </a:extLst>
          </p:cNvPr>
          <p:cNvSpPr txBox="1"/>
          <p:nvPr/>
        </p:nvSpPr>
        <p:spPr>
          <a:xfrm>
            <a:off x="6524030" y="3765455"/>
            <a:ext cx="2578613" cy="900631"/>
          </a:xfrm>
          <a:prstGeom prst="rect">
            <a:avLst/>
          </a:prstGeom>
          <a:noFill/>
        </p:spPr>
        <p:txBody>
          <a:bodyPr wrap="square">
            <a:spAutoFit/>
          </a:bodyPr>
          <a:lstStyle/>
          <a:p>
            <a:pPr>
              <a:lnSpc>
                <a:spcPts val="2100"/>
              </a:lnSpc>
            </a:pPr>
            <a:r>
              <a:rPr lang="en-US" sz="2000" b="1" i="1" dirty="0">
                <a:solidFill>
                  <a:srgbClr val="EC7C69"/>
                </a:solidFill>
              </a:rPr>
              <a:t>Velkomin í </a:t>
            </a:r>
            <a:r>
              <a:rPr lang="en-US" sz="2000" b="1" i="1" dirty="0" err="1">
                <a:solidFill>
                  <a:srgbClr val="EC7C69"/>
                </a:solidFill>
              </a:rPr>
              <a:t>upplifunarhagkerfið</a:t>
            </a:r>
            <a:r>
              <a:rPr lang="en-US" sz="2000" b="1" i="1" dirty="0">
                <a:solidFill>
                  <a:srgbClr val="EC7C69"/>
                </a:solidFill>
              </a:rPr>
              <a:t> – Joe Pline </a:t>
            </a:r>
            <a:endParaRPr lang="en-US" sz="2000" b="1" dirty="0">
              <a:solidFill>
                <a:srgbClr val="EC7C69"/>
              </a:solidFill>
            </a:endParaRPr>
          </a:p>
        </p:txBody>
      </p:sp>
      <p:sp>
        <p:nvSpPr>
          <p:cNvPr id="7" name="Text Placeholder 3">
            <a:extLst>
              <a:ext uri="{FF2B5EF4-FFF2-40B4-BE49-F238E27FC236}">
                <a16:creationId xmlns:a16="http://schemas.microsoft.com/office/drawing/2014/main" id="{68EC0EBB-52FD-4A1E-1026-D953D653794C}"/>
              </a:ext>
            </a:extLst>
          </p:cNvPr>
          <p:cNvSpPr txBox="1">
            <a:spLocks/>
          </p:cNvSpPr>
          <p:nvPr/>
        </p:nvSpPr>
        <p:spPr>
          <a:xfrm>
            <a:off x="485146" y="2699658"/>
            <a:ext cx="5049380" cy="3755336"/>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Wingdings" pitchFamily="2" charset="2"/>
              <a:buChar char="ü"/>
            </a:pPr>
            <a:r>
              <a:rPr lang="en-GB" dirty="0"/>
              <a:t>Gestir vilja merkingarbærar </a:t>
            </a:r>
            <a:r>
              <a:rPr lang="en-GB" dirty="0" err="1"/>
              <a:t>og</a:t>
            </a:r>
            <a:r>
              <a:rPr lang="en-GB" dirty="0"/>
              <a:t> </a:t>
            </a:r>
            <a:r>
              <a:rPr lang="en-GB" dirty="0" err="1"/>
              <a:t>djúpa</a:t>
            </a:r>
            <a:r>
              <a:rPr lang="en-GB" dirty="0"/>
              <a:t> dvöl – ekki bara rúm</a:t>
            </a:r>
          </a:p>
          <a:p>
            <a:pPr marL="342900" indent="-342900">
              <a:lnSpc>
                <a:spcPts val="2340"/>
              </a:lnSpc>
              <a:buClr>
                <a:srgbClr val="64AFAF"/>
              </a:buClr>
              <a:buFont typeface="Wingdings" pitchFamily="2" charset="2"/>
              <a:buChar char="ü"/>
            </a:pPr>
            <a:r>
              <a:rPr lang="en-GB" dirty="0"/>
              <a:t>Eftirspurn eftir frásögn, ekta upplifun og tengslum við samfélagið</a:t>
            </a:r>
          </a:p>
          <a:p>
            <a:pPr marL="342900" indent="-342900">
              <a:lnSpc>
                <a:spcPts val="2340"/>
              </a:lnSpc>
              <a:buClr>
                <a:srgbClr val="64AFAF"/>
              </a:buClr>
              <a:buFont typeface="Wingdings" pitchFamily="2" charset="2"/>
              <a:buChar char="ü"/>
            </a:pPr>
            <a:r>
              <a:rPr lang="en-GB" dirty="0"/>
              <a:t>Færsla frá ferðamanni til "</a:t>
            </a:r>
            <a:r>
              <a:rPr lang="en-GB" dirty="0" err="1"/>
              <a:t>bráðabirgðaheimamanns</a:t>
            </a:r>
            <a:r>
              <a:rPr lang="en-GB" dirty="0"/>
              <a:t>"</a:t>
            </a:r>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a:p>
            <a:pPr>
              <a:lnSpc>
                <a:spcPts val="2340"/>
              </a:lnSpc>
              <a:buClr>
                <a:srgbClr val="64AFAF"/>
              </a:buClr>
            </a:pPr>
            <a:r>
              <a:rPr lang="en-GB" b="1" dirty="0"/>
              <a:t>Hvað er </a:t>
            </a:r>
            <a:r>
              <a:rPr lang="en-GB" b="1" dirty="0" err="1"/>
              <a:t>upplifunarhagkerfið</a:t>
            </a:r>
            <a:r>
              <a:rPr lang="en-GB" b="1" dirty="0"/>
              <a:t>?</a:t>
            </a:r>
          </a:p>
          <a:p>
            <a:pPr>
              <a:lnSpc>
                <a:spcPts val="2340"/>
              </a:lnSpc>
              <a:buClr>
                <a:srgbClr val="64AFAF"/>
              </a:buClr>
            </a:pPr>
            <a:endParaRPr lang="en-GB" dirty="0"/>
          </a:p>
          <a:p>
            <a:pPr>
              <a:lnSpc>
                <a:spcPts val="2340"/>
              </a:lnSpc>
              <a:buClr>
                <a:srgbClr val="64AFAF"/>
              </a:buClr>
            </a:pPr>
            <a:r>
              <a:rPr lang="en-GB" b="1" dirty="0"/>
              <a:t>Tengill: </a:t>
            </a:r>
            <a:r>
              <a:rPr lang="en-GB" dirty="0">
                <a:solidFill>
                  <a:srgbClr val="459597"/>
                </a:solidFill>
                <a:hlinkClick r:id="rId5">
                  <a:extLst>
                    <a:ext uri="{A12FA001-AC4F-418D-AE19-62706E023703}">
                      <ahyp:hlinkClr xmlns:ahyp="http://schemas.microsoft.com/office/drawing/2018/hyperlinkcolor" val="tx"/>
                    </a:ext>
                  </a:extLst>
                </a:hlinkClick>
              </a:rPr>
              <a:t>https://lesroches.edu/blog/what-is-the-experience-economy/#</a:t>
            </a:r>
            <a:endParaRPr lang="en-GB" dirty="0">
              <a:solidFill>
                <a:srgbClr val="459597"/>
              </a:solidFill>
            </a:endParaRPr>
          </a:p>
          <a:p>
            <a:pPr>
              <a:lnSpc>
                <a:spcPts val="2340"/>
              </a:lnSpc>
              <a:buClr>
                <a:srgbClr val="64AFAF"/>
              </a:buClr>
            </a:pPr>
            <a:r>
              <a:rPr lang="en-GB" dirty="0">
                <a:solidFill>
                  <a:srgbClr val="459597"/>
                </a:solidFill>
              </a:rPr>
              <a:t> </a:t>
            </a:r>
            <a:endParaRPr lang="en-GB" dirty="0"/>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a:p>
            <a:pPr marL="342900" indent="-342900">
              <a:lnSpc>
                <a:spcPts val="2340"/>
              </a:lnSpc>
              <a:buClr>
                <a:srgbClr val="64AFAF"/>
              </a:buClr>
              <a:buFont typeface="Wingdings" pitchFamily="2" charset="2"/>
              <a:buChar char="ü"/>
            </a:pPr>
            <a:endParaRPr lang="en-GB" dirty="0"/>
          </a:p>
        </p:txBody>
      </p:sp>
      <p:sp>
        <p:nvSpPr>
          <p:cNvPr id="8" name="Text Placeholder 6">
            <a:extLst>
              <a:ext uri="{FF2B5EF4-FFF2-40B4-BE49-F238E27FC236}">
                <a16:creationId xmlns:a16="http://schemas.microsoft.com/office/drawing/2014/main" id="{54793756-8635-DA4D-1B9E-CBF7DAB106F6}"/>
              </a:ext>
            </a:extLst>
          </p:cNvPr>
          <p:cNvSpPr txBox="1">
            <a:spLocks/>
          </p:cNvSpPr>
          <p:nvPr/>
        </p:nvSpPr>
        <p:spPr>
          <a:xfrm>
            <a:off x="485146" y="1675370"/>
            <a:ext cx="476012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Ferðamenn SÆKJAST EFTIR UPPLIFUNUM</a:t>
            </a:r>
          </a:p>
        </p:txBody>
      </p:sp>
      <p:cxnSp>
        <p:nvCxnSpPr>
          <p:cNvPr id="9" name="Straight Connector 8">
            <a:extLst>
              <a:ext uri="{FF2B5EF4-FFF2-40B4-BE49-F238E27FC236}">
                <a16:creationId xmlns:a16="http://schemas.microsoft.com/office/drawing/2014/main" id="{D8AFDDDA-66C8-6FAA-235E-876FDB2D0549}"/>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470B2917-40D5-56E5-7FC4-A9AA3518C2CA}"/>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Vöxtur </a:t>
            </a:r>
          </a:p>
          <a:p>
            <a:pPr>
              <a:lnSpc>
                <a:spcPts val="3720"/>
              </a:lnSpc>
            </a:pPr>
            <a:r>
              <a:rPr lang="en-US" dirty="0" err="1"/>
              <a:t>Reynsluhagkerfisins</a:t>
            </a:r>
            <a:endParaRPr lang="en-US" dirty="0"/>
          </a:p>
          <a:p>
            <a:pPr>
              <a:lnSpc>
                <a:spcPts val="3720"/>
              </a:lnSpc>
            </a:pPr>
            <a:endParaRPr lang="en-US" dirty="0"/>
          </a:p>
        </p:txBody>
      </p:sp>
      <p:sp>
        <p:nvSpPr>
          <p:cNvPr id="18" name="Slide Number Placeholder 5">
            <a:extLst>
              <a:ext uri="{FF2B5EF4-FFF2-40B4-BE49-F238E27FC236}">
                <a16:creationId xmlns:a16="http://schemas.microsoft.com/office/drawing/2014/main" id="{F9AD4942-F270-352E-F0C8-5A38E0CD983E}"/>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34</a:t>
            </a:fld>
            <a:endParaRPr lang="fr-CA" sz="1200" dirty="0"/>
          </a:p>
        </p:txBody>
      </p:sp>
    </p:spTree>
    <p:extLst>
      <p:ext uri="{BB962C8B-B14F-4D97-AF65-F5344CB8AC3E}">
        <p14:creationId xmlns:p14="http://schemas.microsoft.com/office/powerpoint/2010/main" val="1223611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5DB2-2DE1-B5A7-8E0F-73179FCDBC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AC5A1BF-A2D4-A73E-CCA3-E0D0FF9E813F}"/>
              </a:ext>
            </a:extLst>
          </p:cNvPr>
          <p:cNvSpPr>
            <a:spLocks noGrp="1"/>
          </p:cNvSpPr>
          <p:nvPr>
            <p:ph type="body" sz="quarter" idx="65"/>
          </p:nvPr>
        </p:nvSpPr>
        <p:spPr/>
        <p:txBody>
          <a:bodyPr/>
          <a:lstStyle/>
          <a:p>
            <a:pPr algn="ctr"/>
            <a:r>
              <a:rPr lang="en-GB" sz="1200"/>
              <a:t>Ljósmynd: </a:t>
            </a:r>
            <a:r>
              <a:rPr lang="en-GB" sz="1200" err="1"/>
              <a:t>Ireland.com</a:t>
            </a:r>
            <a:endParaRPr lang="en-GB" sz="1200"/>
          </a:p>
        </p:txBody>
      </p:sp>
      <p:pic>
        <p:nvPicPr>
          <p:cNvPr id="12" name="Segnaposto immagine 11" descr="Immagine che contiene Strumento musicale, concerto, persona, vestiti&#10;&#10;Descrizione generata automaticamente">
            <a:extLst>
              <a:ext uri="{FF2B5EF4-FFF2-40B4-BE49-F238E27FC236}">
                <a16:creationId xmlns:a16="http://schemas.microsoft.com/office/drawing/2014/main" id="{7359ECF8-F9A4-6E49-ACEF-4EF1BB835F26}"/>
              </a:ext>
            </a:extLst>
          </p:cNvPr>
          <p:cNvPicPr>
            <a:picLocks noGrp="1" noChangeAspect="1"/>
          </p:cNvPicPr>
          <p:nvPr>
            <p:ph type="pic" sz="quarter" idx="13"/>
          </p:nvPr>
        </p:nvPicPr>
        <p:blipFill>
          <a:blip r:embed="rId3"/>
          <a:srcRect t="1730" b="1730"/>
          <a:stretch>
            <a:fillRect/>
          </a:stretch>
        </p:blipFill>
        <p:spPr/>
      </p:pic>
      <p:sp>
        <p:nvSpPr>
          <p:cNvPr id="19" name="Text Placeholder 3">
            <a:extLst>
              <a:ext uri="{FF2B5EF4-FFF2-40B4-BE49-F238E27FC236}">
                <a16:creationId xmlns:a16="http://schemas.microsoft.com/office/drawing/2014/main" id="{D4B53D15-D534-2028-B86B-07AD35A1BFEC}"/>
              </a:ext>
            </a:extLst>
          </p:cNvPr>
          <p:cNvSpPr txBox="1">
            <a:spLocks/>
          </p:cNvSpPr>
          <p:nvPr/>
        </p:nvSpPr>
        <p:spPr>
          <a:xfrm>
            <a:off x="494892" y="3350673"/>
            <a:ext cx="5049380" cy="258204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Arial" panose="020B0604020202020204" pitchFamily="34" charset="0"/>
              <a:buChar char="•"/>
            </a:pPr>
            <a:r>
              <a:rPr lang="en-GB" dirty="0"/>
              <a:t>Flótta undan streitu borgarinnar</a:t>
            </a:r>
          </a:p>
          <a:p>
            <a:pPr marL="342900" indent="-342900">
              <a:lnSpc>
                <a:spcPts val="2340"/>
              </a:lnSpc>
              <a:buClr>
                <a:srgbClr val="64AFAF"/>
              </a:buClr>
              <a:buFont typeface="Arial" panose="020B0604020202020204" pitchFamily="34" charset="0"/>
              <a:buChar char="•"/>
            </a:pPr>
            <a:r>
              <a:rPr lang="en-GB" dirty="0"/>
              <a:t>Í leit að náttúru og vellíðan</a:t>
            </a:r>
          </a:p>
          <a:p>
            <a:pPr marL="342900" indent="-342900">
              <a:lnSpc>
                <a:spcPts val="2340"/>
              </a:lnSpc>
              <a:buClr>
                <a:srgbClr val="64AFAF"/>
              </a:buClr>
              <a:buFont typeface="Arial" panose="020B0604020202020204" pitchFamily="34" charset="0"/>
              <a:buChar char="•"/>
            </a:pPr>
            <a:r>
              <a:rPr lang="en-GB" dirty="0"/>
              <a:t>Menningarleg forvitni</a:t>
            </a:r>
          </a:p>
          <a:p>
            <a:pPr marL="342900" indent="-342900">
              <a:lnSpc>
                <a:spcPts val="2340"/>
              </a:lnSpc>
              <a:buClr>
                <a:srgbClr val="64AFAF"/>
              </a:buClr>
              <a:buFont typeface="Arial" panose="020B0604020202020204" pitchFamily="34" charset="0"/>
              <a:buChar char="•"/>
            </a:pPr>
            <a:r>
              <a:rPr lang="en-GB" dirty="0"/>
              <a:t>Að læra nýja færni og handverk</a:t>
            </a:r>
          </a:p>
          <a:p>
            <a:pPr marL="342900" indent="-342900">
              <a:lnSpc>
                <a:spcPts val="2340"/>
              </a:lnSpc>
              <a:buClr>
                <a:srgbClr val="64AFAF"/>
              </a:buClr>
              <a:buFont typeface="Arial" panose="020B0604020202020204" pitchFamily="34" charset="0"/>
              <a:buChar char="•"/>
            </a:pPr>
            <a:r>
              <a:rPr lang="en-GB" dirty="0" err="1"/>
              <a:t>Kvöldverðir</a:t>
            </a:r>
            <a:r>
              <a:rPr lang="en-GB" dirty="0"/>
              <a:t> í </a:t>
            </a:r>
            <a:r>
              <a:rPr lang="en-GB" dirty="0" err="1"/>
              <a:t>heimahúsum</a:t>
            </a:r>
            <a:endParaRPr lang="en-GB" dirty="0"/>
          </a:p>
          <a:p>
            <a:pPr marL="342900" indent="-342900">
              <a:lnSpc>
                <a:spcPts val="2340"/>
              </a:lnSpc>
              <a:buClr>
                <a:srgbClr val="64AFAF"/>
              </a:buClr>
              <a:buFont typeface="Arial" panose="020B0604020202020204" pitchFamily="34" charset="0"/>
              <a:buChar char="•"/>
            </a:pPr>
            <a:r>
              <a:rPr lang="en-GB" dirty="0" err="1"/>
              <a:t>Enduruppgötvun</a:t>
            </a:r>
            <a:r>
              <a:rPr lang="en-GB" dirty="0"/>
              <a:t> (</a:t>
            </a:r>
            <a:r>
              <a:rPr lang="en-GB" dirty="0" err="1"/>
              <a:t>menningar</a:t>
            </a:r>
            <a:r>
              <a:rPr lang="en-GB" dirty="0"/>
              <a:t>-)</a:t>
            </a:r>
            <a:r>
              <a:rPr lang="en-GB" dirty="0" err="1"/>
              <a:t>arfs</a:t>
            </a:r>
            <a:endParaRPr lang="en-GB" dirty="0"/>
          </a:p>
          <a:p>
            <a:pPr marL="342900" indent="-342900">
              <a:lnSpc>
                <a:spcPts val="2340"/>
              </a:lnSpc>
              <a:buClr>
                <a:srgbClr val="64AFAF"/>
              </a:buClr>
              <a:buFont typeface="Arial" panose="020B0604020202020204" pitchFamily="34" charset="0"/>
              <a:buChar char="•"/>
            </a:pPr>
            <a:r>
              <a:rPr lang="en-GB" dirty="0" err="1"/>
              <a:t>Komast</a:t>
            </a:r>
            <a:r>
              <a:rPr lang="en-GB" dirty="0"/>
              <a:t> í </a:t>
            </a:r>
            <a:r>
              <a:rPr lang="en-GB" dirty="0" err="1"/>
              <a:t>tengsl</a:t>
            </a:r>
            <a:r>
              <a:rPr lang="en-GB" dirty="0"/>
              <a:t> við </a:t>
            </a:r>
            <a:r>
              <a:rPr lang="en-GB" dirty="0" err="1"/>
              <a:t>sjálfan</a:t>
            </a:r>
            <a:r>
              <a:rPr lang="en-GB" dirty="0"/>
              <a:t> sig</a:t>
            </a:r>
          </a:p>
          <a:p>
            <a:pPr marL="342900" indent="-342900">
              <a:lnSpc>
                <a:spcPts val="2340"/>
              </a:lnSpc>
              <a:buClr>
                <a:srgbClr val="64AFAF"/>
              </a:buClr>
              <a:buFont typeface="Arial" panose="020B0604020202020204" pitchFamily="34" charset="0"/>
              <a:buChar char="•"/>
            </a:pPr>
            <a:endParaRPr lang="en-GB" dirty="0"/>
          </a:p>
        </p:txBody>
      </p:sp>
      <p:sp>
        <p:nvSpPr>
          <p:cNvPr id="20" name="Text Placeholder 6">
            <a:extLst>
              <a:ext uri="{FF2B5EF4-FFF2-40B4-BE49-F238E27FC236}">
                <a16:creationId xmlns:a16="http://schemas.microsoft.com/office/drawing/2014/main" id="{9A2F5748-0A7E-9CB7-E6ED-9FD4CC268724}"/>
              </a:ext>
            </a:extLst>
          </p:cNvPr>
          <p:cNvSpPr txBox="1">
            <a:spLocks/>
          </p:cNvSpPr>
          <p:nvPr/>
        </p:nvSpPr>
        <p:spPr>
          <a:xfrm>
            <a:off x="494892" y="2326345"/>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Það sem ferðalangar leita að...</a:t>
            </a:r>
          </a:p>
        </p:txBody>
      </p:sp>
      <p:cxnSp>
        <p:nvCxnSpPr>
          <p:cNvPr id="21" name="Straight Connector 20">
            <a:extLst>
              <a:ext uri="{FF2B5EF4-FFF2-40B4-BE49-F238E27FC236}">
                <a16:creationId xmlns:a16="http://schemas.microsoft.com/office/drawing/2014/main" id="{4EED87A8-16A3-EEE6-BB64-93AA30D726EE}"/>
              </a:ext>
            </a:extLst>
          </p:cNvPr>
          <p:cNvCxnSpPr>
            <a:cxnSpLocks/>
          </p:cNvCxnSpPr>
          <p:nvPr/>
        </p:nvCxnSpPr>
        <p:spPr>
          <a:xfrm>
            <a:off x="9747" y="2046520"/>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22" name="Text Placeholder 4">
            <a:extLst>
              <a:ext uri="{FF2B5EF4-FFF2-40B4-BE49-F238E27FC236}">
                <a16:creationId xmlns:a16="http://schemas.microsoft.com/office/drawing/2014/main" id="{5ABDE341-C0C7-623C-0034-D5D7938A52D1}"/>
              </a:ext>
            </a:extLst>
          </p:cNvPr>
          <p:cNvSpPr txBox="1">
            <a:spLocks/>
          </p:cNvSpPr>
          <p:nvPr/>
        </p:nvSpPr>
        <p:spPr>
          <a:xfrm>
            <a:off x="456670" y="835347"/>
            <a:ext cx="4109036"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Ferðahvatar</a:t>
            </a:r>
            <a:r>
              <a:rPr lang="en-US" dirty="0"/>
              <a:t> í dag</a:t>
            </a:r>
          </a:p>
          <a:p>
            <a:pPr>
              <a:lnSpc>
                <a:spcPts val="3720"/>
              </a:lnSpc>
            </a:pPr>
            <a:endParaRPr lang="en-US" dirty="0"/>
          </a:p>
        </p:txBody>
      </p:sp>
      <p:sp>
        <p:nvSpPr>
          <p:cNvPr id="29" name="Slide Number Placeholder 5">
            <a:extLst>
              <a:ext uri="{FF2B5EF4-FFF2-40B4-BE49-F238E27FC236}">
                <a16:creationId xmlns:a16="http://schemas.microsoft.com/office/drawing/2014/main" id="{AECC9E11-ACB6-416D-6B85-D71B9A5EE6C0}"/>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35</a:t>
            </a:fld>
            <a:endParaRPr lang="fr-CA" sz="1200" dirty="0"/>
          </a:p>
        </p:txBody>
      </p:sp>
    </p:spTree>
    <p:extLst>
      <p:ext uri="{BB962C8B-B14F-4D97-AF65-F5344CB8AC3E}">
        <p14:creationId xmlns:p14="http://schemas.microsoft.com/office/powerpoint/2010/main" val="31121786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6B974277-23A2-E417-F3FB-F8A33089CC8C}"/>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12" name="Text Placeholder 5">
            <a:extLst>
              <a:ext uri="{FF2B5EF4-FFF2-40B4-BE49-F238E27FC236}">
                <a16:creationId xmlns:a16="http://schemas.microsoft.com/office/drawing/2014/main" id="{E61CDAEF-BC97-654D-CE4C-9D393A4DFC7D}"/>
              </a:ext>
            </a:extLst>
          </p:cNvPr>
          <p:cNvSpPr>
            <a:spLocks noGrp="1"/>
          </p:cNvSpPr>
          <p:nvPr>
            <p:ph type="body" sz="quarter" idx="19"/>
          </p:nvPr>
        </p:nvSpPr>
        <p:spPr>
          <a:xfrm>
            <a:off x="423358" y="941779"/>
            <a:ext cx="1197303" cy="385564"/>
          </a:xfrm>
        </p:spPr>
        <p:txBody>
          <a:bodyPr/>
          <a:lstStyle/>
          <a:p>
            <a:r>
              <a:rPr lang="en-US" dirty="0"/>
              <a:t>02</a:t>
            </a:r>
          </a:p>
        </p:txBody>
      </p:sp>
      <p:sp>
        <p:nvSpPr>
          <p:cNvPr id="13" name="Text Placeholder 6">
            <a:extLst>
              <a:ext uri="{FF2B5EF4-FFF2-40B4-BE49-F238E27FC236}">
                <a16:creationId xmlns:a16="http://schemas.microsoft.com/office/drawing/2014/main" id="{9F5EB35D-B58C-1456-76E5-FE8FD81F23B8}"/>
              </a:ext>
            </a:extLst>
          </p:cNvPr>
          <p:cNvSpPr txBox="1">
            <a:spLocks/>
          </p:cNvSpPr>
          <p:nvPr/>
        </p:nvSpPr>
        <p:spPr>
          <a:xfrm>
            <a:off x="4061012" y="732734"/>
            <a:ext cx="7315200"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960"/>
              </a:lnSpc>
            </a:pPr>
            <a:r>
              <a:rPr lang="en-GB" sz="2800" dirty="0"/>
              <a:t>Að skilja hvernig þessar breytingar opna tækifæri fyrir óhefðbundna gistingu:</a:t>
            </a:r>
          </a:p>
          <a:p>
            <a:pPr>
              <a:lnSpc>
                <a:spcPts val="2960"/>
              </a:lnSpc>
            </a:pPr>
            <a:endParaRPr lang="en-US" sz="2800" dirty="0"/>
          </a:p>
        </p:txBody>
      </p:sp>
      <p:sp>
        <p:nvSpPr>
          <p:cNvPr id="14" name="Text Placeholder 3">
            <a:extLst>
              <a:ext uri="{FF2B5EF4-FFF2-40B4-BE49-F238E27FC236}">
                <a16:creationId xmlns:a16="http://schemas.microsoft.com/office/drawing/2014/main" id="{78A1F9A8-7C0A-E5D5-7CE2-126F419870A3}"/>
              </a:ext>
            </a:extLst>
          </p:cNvPr>
          <p:cNvSpPr txBox="1">
            <a:spLocks/>
          </p:cNvSpPr>
          <p:nvPr/>
        </p:nvSpPr>
        <p:spPr>
          <a:xfrm>
            <a:off x="4061012" y="1972746"/>
            <a:ext cx="7491868" cy="4482247"/>
          </a:xfrm>
          <a:prstGeom prst="rect">
            <a:avLst/>
          </a:prstGeom>
        </p:spPr>
        <p:txBody>
          <a:bodyPr lIns="91440" tIns="45720" rIns="91440" bIns="45720" anchor="t"/>
          <a:lstStyle>
            <a:lvl1pPr marL="0" indent="-22860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latin typeface="Calibri"/>
                <a:ea typeface="Calibri"/>
                <a:cs typeface="Calibri"/>
              </a:rPr>
              <a:t>Þegar hvatar gesta breytast, opnast einnig tækifæri fyrir óhefðbundna gistingu.  Hvort sem um er að ræða afskekkt þorp eða líflega borg, eru nýjar leiðir að þróast til að mæta væntingum </a:t>
            </a:r>
            <a:r>
              <a:rPr lang="en-GB" dirty="0" err="1">
                <a:latin typeface="Calibri"/>
                <a:ea typeface="Calibri"/>
                <a:cs typeface="Calibri"/>
              </a:rPr>
              <a:t>ferðamanna </a:t>
            </a:r>
            <a:r>
              <a:rPr lang="en-GB" dirty="0">
                <a:latin typeface="Calibri"/>
                <a:ea typeface="Calibri"/>
                <a:cs typeface="Calibri"/>
              </a:rPr>
              <a:t>og skera sig úr. Á landsbyggðinni leita gestir eftir náttúru, </a:t>
            </a:r>
            <a:r>
              <a:rPr lang="en-GB" dirty="0" err="1">
                <a:latin typeface="Calibri"/>
                <a:ea typeface="Calibri"/>
                <a:cs typeface="Calibri"/>
              </a:rPr>
              <a:t>friði</a:t>
            </a:r>
            <a:r>
              <a:rPr lang="en-GB" dirty="0">
                <a:latin typeface="Calibri"/>
                <a:ea typeface="Calibri"/>
                <a:cs typeface="Calibri"/>
              </a:rPr>
              <a:t> og hefðum – í </a:t>
            </a:r>
            <a:r>
              <a:rPr lang="en-GB" dirty="0" err="1">
                <a:latin typeface="Calibri"/>
                <a:ea typeface="Calibri"/>
                <a:cs typeface="Calibri"/>
              </a:rPr>
              <a:t>gegnum</a:t>
            </a:r>
            <a:r>
              <a:rPr lang="en-GB" dirty="0">
                <a:latin typeface="Calibri"/>
                <a:ea typeface="Calibri"/>
                <a:cs typeface="Calibri"/>
              </a:rPr>
              <a:t> </a:t>
            </a:r>
            <a:r>
              <a:rPr lang="en-GB" dirty="0" err="1">
                <a:latin typeface="Calibri"/>
                <a:ea typeface="Calibri"/>
                <a:cs typeface="Calibri"/>
              </a:rPr>
              <a:t>bændagistingu</a:t>
            </a:r>
            <a:r>
              <a:rPr lang="en-GB" dirty="0">
                <a:latin typeface="Calibri"/>
                <a:ea typeface="Calibri"/>
                <a:cs typeface="Calibri"/>
              </a:rPr>
              <a:t>, dvöl á býlum </a:t>
            </a:r>
            <a:r>
              <a:rPr lang="en-GB" dirty="0" err="1">
                <a:latin typeface="Calibri"/>
                <a:ea typeface="Calibri"/>
                <a:cs typeface="Calibri"/>
              </a:rPr>
              <a:t>eða</a:t>
            </a:r>
            <a:r>
              <a:rPr lang="en-GB" dirty="0">
                <a:latin typeface="Calibri"/>
                <a:ea typeface="Calibri"/>
                <a:cs typeface="Calibri"/>
              </a:rPr>
              <a:t> </a:t>
            </a:r>
            <a:r>
              <a:rPr lang="en-GB" dirty="0" err="1">
                <a:latin typeface="Calibri"/>
                <a:ea typeface="Calibri"/>
                <a:cs typeface="Calibri"/>
              </a:rPr>
              <a:t>endurlífguðum</a:t>
            </a:r>
            <a:r>
              <a:rPr lang="en-GB" dirty="0">
                <a:latin typeface="Calibri"/>
                <a:ea typeface="Calibri"/>
                <a:cs typeface="Calibri"/>
              </a:rPr>
              <a:t> menningarhúsum. Í borgum leita þeir eftir einstökum, samfélagsmiðuðum dvölum, eins og listrænum gistiheimilum </a:t>
            </a:r>
            <a:r>
              <a:rPr lang="en-GB" dirty="0" err="1">
                <a:latin typeface="Calibri"/>
                <a:ea typeface="Calibri"/>
                <a:cs typeface="Calibri"/>
              </a:rPr>
              <a:t>eða</a:t>
            </a:r>
            <a:r>
              <a:rPr lang="en-GB" dirty="0">
                <a:latin typeface="Calibri"/>
                <a:ea typeface="Calibri"/>
                <a:cs typeface="Calibri"/>
              </a:rPr>
              <a:t> </a:t>
            </a:r>
            <a:r>
              <a:rPr lang="en-GB" dirty="0" err="1">
                <a:latin typeface="Calibri"/>
                <a:ea typeface="Calibri"/>
                <a:cs typeface="Calibri"/>
              </a:rPr>
              <a:t>vistvænum</a:t>
            </a:r>
            <a:r>
              <a:rPr lang="en-GB" dirty="0">
                <a:latin typeface="Calibri"/>
                <a:ea typeface="Calibri"/>
                <a:cs typeface="Calibri"/>
              </a:rPr>
              <a:t> </a:t>
            </a:r>
            <a:r>
              <a:rPr lang="en-GB" dirty="0" err="1">
                <a:latin typeface="Calibri"/>
                <a:ea typeface="Calibri"/>
                <a:cs typeface="Calibri"/>
              </a:rPr>
              <a:t>farfuglaheimilum</a:t>
            </a:r>
            <a:r>
              <a:rPr lang="en-GB" dirty="0">
                <a:latin typeface="Calibri"/>
                <a:ea typeface="Calibri"/>
                <a:cs typeface="Calibri"/>
              </a:rPr>
              <a:t>. </a:t>
            </a:r>
          </a:p>
          <a:p>
            <a:pPr>
              <a:lnSpc>
                <a:spcPts val="2340"/>
              </a:lnSpc>
            </a:pPr>
            <a:endParaRPr lang="en-GB" dirty="0">
              <a:latin typeface="Calibri"/>
              <a:ea typeface="Calibri"/>
              <a:cs typeface="Calibri"/>
            </a:endParaRPr>
          </a:p>
          <a:p>
            <a:pPr>
              <a:lnSpc>
                <a:spcPts val="2340"/>
              </a:lnSpc>
            </a:pPr>
            <a:r>
              <a:rPr lang="en-GB" dirty="0">
                <a:latin typeface="Calibri"/>
                <a:ea typeface="Calibri"/>
                <a:cs typeface="Calibri"/>
              </a:rPr>
              <a:t>Þessar óskir skapa tækifæri til að endurnýta ónotuð rými og vinna með staðbundnum samstarfsaðilum. Þessi kafli leiðbeinir þér við að samræma alþjóðlegar ferðavenjur við styrkleika svæðisins </a:t>
            </a:r>
            <a:r>
              <a:rPr lang="en-GB" dirty="0" err="1">
                <a:latin typeface="Calibri"/>
                <a:ea typeface="Calibri"/>
                <a:cs typeface="Calibri"/>
              </a:rPr>
              <a:t>þíns</a:t>
            </a:r>
            <a:r>
              <a:rPr lang="en-GB" dirty="0">
                <a:latin typeface="Calibri"/>
                <a:ea typeface="Calibri"/>
                <a:cs typeface="Calibri"/>
              </a:rPr>
              <a:t> </a:t>
            </a:r>
            <a:r>
              <a:rPr lang="en-GB" dirty="0" err="1">
                <a:latin typeface="Calibri"/>
                <a:ea typeface="Calibri"/>
                <a:cs typeface="Calibri"/>
              </a:rPr>
              <a:t>og</a:t>
            </a:r>
            <a:r>
              <a:rPr lang="en-GB" dirty="0">
                <a:latin typeface="Calibri"/>
                <a:ea typeface="Calibri"/>
                <a:cs typeface="Calibri"/>
              </a:rPr>
              <a:t> </a:t>
            </a:r>
            <a:r>
              <a:rPr lang="en-GB" dirty="0" err="1">
                <a:latin typeface="Calibri"/>
                <a:ea typeface="Calibri"/>
                <a:cs typeface="Calibri"/>
              </a:rPr>
              <a:t>umbreyta</a:t>
            </a:r>
            <a:r>
              <a:rPr lang="en-GB" dirty="0">
                <a:latin typeface="Calibri"/>
                <a:ea typeface="Calibri"/>
                <a:cs typeface="Calibri"/>
              </a:rPr>
              <a:t> markaðsbreytingum í snjallar, sjálfbærar viðskiptahugmyndir – bæði í borgum og á landsbyggðinni.</a:t>
            </a:r>
          </a:p>
          <a:p>
            <a:pPr>
              <a:lnSpc>
                <a:spcPts val="2340"/>
              </a:lnSpc>
            </a:pPr>
            <a:endParaRPr lang="en-GB" dirty="0"/>
          </a:p>
        </p:txBody>
      </p:sp>
      <p:sp>
        <p:nvSpPr>
          <p:cNvPr id="19" name="Slide Number Placeholder 5">
            <a:extLst>
              <a:ext uri="{FF2B5EF4-FFF2-40B4-BE49-F238E27FC236}">
                <a16:creationId xmlns:a16="http://schemas.microsoft.com/office/drawing/2014/main" id="{138EE004-9129-42B8-6C46-43C0B80BFA0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36</a:t>
            </a:fld>
            <a:endParaRPr lang="fr-CA" sz="1200" dirty="0"/>
          </a:p>
        </p:txBody>
      </p:sp>
    </p:spTree>
    <p:extLst>
      <p:ext uri="{BB962C8B-B14F-4D97-AF65-F5344CB8AC3E}">
        <p14:creationId xmlns:p14="http://schemas.microsoft.com/office/powerpoint/2010/main" val="16177404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7" name="Picture Placeholder 7">
            <a:extLst>
              <a:ext uri="{FF2B5EF4-FFF2-40B4-BE49-F238E27FC236}">
                <a16:creationId xmlns:a16="http://schemas.microsoft.com/office/drawing/2014/main" id="{A8AD516E-5F65-7A5E-6314-AA6045377A49}"/>
              </a:ext>
            </a:extLst>
          </p:cNvPr>
          <p:cNvPicPr>
            <a:picLocks noGrp="1" noChangeAspect="1"/>
          </p:cNvPicPr>
          <p:nvPr>
            <p:ph type="pic" sz="quarter" idx="13"/>
          </p:nvPr>
        </p:nvPicPr>
        <p:blipFill>
          <a:blip r:embed="rId3"/>
          <a:srcRect l="19123" r="19123"/>
          <a:stretch/>
        </p:blipFill>
        <p:spPr>
          <a:xfrm>
            <a:off x="6966760" y="2884487"/>
            <a:ext cx="3896842" cy="3973513"/>
          </a:xfrm>
        </p:spPr>
      </p:pic>
      <p:sp>
        <p:nvSpPr>
          <p:cNvPr id="8" name="Text Placeholder 7">
            <a:extLst>
              <a:ext uri="{FF2B5EF4-FFF2-40B4-BE49-F238E27FC236}">
                <a16:creationId xmlns:a16="http://schemas.microsoft.com/office/drawing/2014/main" id="{9771C97F-AECC-2E46-6685-D73627B16784}"/>
              </a:ext>
            </a:extLst>
          </p:cNvPr>
          <p:cNvSpPr>
            <a:spLocks noGrp="1"/>
          </p:cNvSpPr>
          <p:nvPr>
            <p:ph type="body" sz="quarter" idx="65"/>
          </p:nvPr>
        </p:nvSpPr>
        <p:spPr/>
        <p:txBody>
          <a:bodyPr/>
          <a:lstStyle/>
          <a:p>
            <a:pPr algn="ctr"/>
            <a:r>
              <a:rPr lang="en-GB" sz="1200"/>
              <a:t>Ljósmynd: Medium </a:t>
            </a:r>
          </a:p>
        </p:txBody>
      </p:sp>
      <p:sp>
        <p:nvSpPr>
          <p:cNvPr id="9" name="Text Placeholder 6">
            <a:extLst>
              <a:ext uri="{FF2B5EF4-FFF2-40B4-BE49-F238E27FC236}">
                <a16:creationId xmlns:a16="http://schemas.microsoft.com/office/drawing/2014/main" id="{5DDDB8C7-401F-FA60-2ECD-6E73CC282016}"/>
              </a:ext>
            </a:extLst>
          </p:cNvPr>
          <p:cNvSpPr txBox="1">
            <a:spLocks/>
          </p:cNvSpPr>
          <p:nvPr/>
        </p:nvSpPr>
        <p:spPr>
          <a:xfrm>
            <a:off x="499126" y="185447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200"/>
              </a:lnSpc>
            </a:pPr>
            <a:r>
              <a:rPr lang="it-IT" dirty="0"/>
              <a:t>Óhefðbundin ferðalög </a:t>
            </a:r>
          </a:p>
        </p:txBody>
      </p:sp>
      <p:cxnSp>
        <p:nvCxnSpPr>
          <p:cNvPr id="10" name="Straight Connector 9">
            <a:extLst>
              <a:ext uri="{FF2B5EF4-FFF2-40B4-BE49-F238E27FC236}">
                <a16:creationId xmlns:a16="http://schemas.microsoft.com/office/drawing/2014/main" id="{6B6B5E74-E962-BEE7-43EF-5241802CCA4E}"/>
              </a:ext>
            </a:extLst>
          </p:cNvPr>
          <p:cNvCxnSpPr>
            <a:cxnSpLocks/>
          </p:cNvCxnSpPr>
          <p:nvPr/>
        </p:nvCxnSpPr>
        <p:spPr>
          <a:xfrm>
            <a:off x="0" y="1571380"/>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Text Placeholder 4">
            <a:extLst>
              <a:ext uri="{FF2B5EF4-FFF2-40B4-BE49-F238E27FC236}">
                <a16:creationId xmlns:a16="http://schemas.microsoft.com/office/drawing/2014/main" id="{C8290A96-646B-5363-3EA7-ECE1C5CEA56C}"/>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Frá fjöldaferðamennsku til merkingaríkra ferðalaga</a:t>
            </a:r>
          </a:p>
        </p:txBody>
      </p:sp>
      <p:sp>
        <p:nvSpPr>
          <p:cNvPr id="12" name="Text Placeholder 3">
            <a:extLst>
              <a:ext uri="{FF2B5EF4-FFF2-40B4-BE49-F238E27FC236}">
                <a16:creationId xmlns:a16="http://schemas.microsoft.com/office/drawing/2014/main" id="{2A11DAF8-AA0B-76F3-25DF-B2D611EB747E}"/>
              </a:ext>
            </a:extLst>
          </p:cNvPr>
          <p:cNvSpPr txBox="1">
            <a:spLocks/>
          </p:cNvSpPr>
          <p:nvPr/>
        </p:nvSpPr>
        <p:spPr>
          <a:xfrm>
            <a:off x="499126" y="2884486"/>
            <a:ext cx="5931696" cy="4026481"/>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EC7C69"/>
              </a:buClr>
              <a:buFont typeface="Arial" panose="020B0604020202020204" pitchFamily="34" charset="0"/>
              <a:buChar char="•"/>
            </a:pPr>
            <a:r>
              <a:rPr lang="en-IE" sz="2400" b="1" dirty="0">
                <a:solidFill>
                  <a:srgbClr val="459597"/>
                </a:solidFill>
              </a:rPr>
              <a:t>Persónulegt</a:t>
            </a:r>
          </a:p>
          <a:p>
            <a:pPr marL="317500">
              <a:lnSpc>
                <a:spcPts val="2340"/>
              </a:lnSpc>
              <a:buClr>
                <a:srgbClr val="EC7C69"/>
              </a:buClr>
            </a:pPr>
            <a:r>
              <a:rPr lang="en-IE" i="1" dirty="0">
                <a:solidFill>
                  <a:srgbClr val="EC7C69"/>
                </a:solidFill>
                <a:hlinkClick r:id="rId4">
                  <a:extLst>
                    <a:ext uri="{A12FA001-AC4F-418D-AE19-62706E023703}">
                      <ahyp:hlinkClr xmlns:ahyp="http://schemas.microsoft.com/office/drawing/2018/hyperlinkcolor" val="tx"/>
                    </a:ext>
                  </a:extLst>
                </a:hlinkClick>
              </a:rPr>
              <a:t>https://www.justraveling.com/alternative-travel-manifesto/</a:t>
            </a:r>
            <a:endParaRPr lang="en-IE" i="1" dirty="0">
              <a:solidFill>
                <a:srgbClr val="EC7C69"/>
              </a:solidFill>
            </a:endParaRPr>
          </a:p>
          <a:p>
            <a:pPr marL="342900" indent="-342900">
              <a:buClr>
                <a:srgbClr val="EC7C69"/>
              </a:buClr>
              <a:buFont typeface="Arial" panose="020B0604020202020204" pitchFamily="34" charset="0"/>
              <a:buChar char="•"/>
            </a:pPr>
            <a:endParaRPr lang="en-IE" sz="1400" b="1" dirty="0">
              <a:solidFill>
                <a:srgbClr val="000000"/>
              </a:solidFill>
            </a:endParaRPr>
          </a:p>
          <a:p>
            <a:pPr marL="342900" indent="-342900">
              <a:lnSpc>
                <a:spcPts val="2340"/>
              </a:lnSpc>
              <a:buClr>
                <a:srgbClr val="EC7C69"/>
              </a:buClr>
              <a:buFont typeface="Arial" panose="020B0604020202020204" pitchFamily="34" charset="0"/>
              <a:buChar char="•"/>
            </a:pPr>
            <a:r>
              <a:rPr lang="en-IE" sz="2400" b="1" dirty="0">
                <a:solidFill>
                  <a:srgbClr val="459597"/>
                </a:solidFill>
              </a:rPr>
              <a:t>Fjarri troðnum slóðum </a:t>
            </a:r>
          </a:p>
          <a:p>
            <a:pPr marL="365125">
              <a:lnSpc>
                <a:spcPts val="2340"/>
              </a:lnSpc>
              <a:buClr>
                <a:srgbClr val="EC7C69"/>
              </a:buClr>
            </a:pPr>
            <a:r>
              <a:rPr lang="en-IE" i="1" dirty="0">
                <a:solidFill>
                  <a:srgbClr val="EC7C69"/>
                </a:solidFill>
                <a:hlinkClick r:id="rId5">
                  <a:extLst>
                    <a:ext uri="{A12FA001-AC4F-418D-AE19-62706E023703}">
                      <ahyp:hlinkClr xmlns:ahyp="http://schemas.microsoft.com/office/drawing/2018/hyperlinkcolor" val="tx"/>
                    </a:ext>
                  </a:extLst>
                </a:hlinkClick>
              </a:rPr>
              <a:t>https://medium.com/jubel-co/why-off-the-beaten-path-travel-is-so-rewarding-c940e9fd2132</a:t>
            </a:r>
            <a:endParaRPr lang="en-IE" i="1" dirty="0">
              <a:solidFill>
                <a:srgbClr val="EC7C69"/>
              </a:solidFill>
            </a:endParaRPr>
          </a:p>
          <a:p>
            <a:pPr marL="365125">
              <a:lnSpc>
                <a:spcPts val="2340"/>
              </a:lnSpc>
              <a:buClr>
                <a:srgbClr val="EC7C69"/>
              </a:buClr>
            </a:pPr>
            <a:endParaRPr lang="en-IE" dirty="0">
              <a:solidFill>
                <a:srgbClr val="000000"/>
              </a:solidFill>
            </a:endParaRPr>
          </a:p>
        </p:txBody>
      </p:sp>
      <p:sp>
        <p:nvSpPr>
          <p:cNvPr id="19" name="Slide Number Placeholder 5">
            <a:extLst>
              <a:ext uri="{FF2B5EF4-FFF2-40B4-BE49-F238E27FC236}">
                <a16:creationId xmlns:a16="http://schemas.microsoft.com/office/drawing/2014/main" id="{966E750D-90A1-F55D-8EBE-B135414F6D22}"/>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37</a:t>
            </a:fld>
            <a:endParaRPr lang="fr-CA" sz="1200" dirty="0"/>
          </a:p>
        </p:txBody>
      </p:sp>
    </p:spTree>
    <p:extLst>
      <p:ext uri="{BB962C8B-B14F-4D97-AF65-F5344CB8AC3E}">
        <p14:creationId xmlns:p14="http://schemas.microsoft.com/office/powerpoint/2010/main" val="19591794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egnaposto immagine 8">
            <a:hlinkClick r:id="rId3"/>
            <a:extLst>
              <a:ext uri="{FF2B5EF4-FFF2-40B4-BE49-F238E27FC236}">
                <a16:creationId xmlns:a16="http://schemas.microsoft.com/office/drawing/2014/main" id="{C9427952-A1C6-A84D-987B-8025696D220C}"/>
              </a:ext>
            </a:extLst>
          </p:cNvPr>
          <p:cNvPicPr>
            <a:picLocks noGrp="1" noChangeAspect="1"/>
          </p:cNvPicPr>
          <p:nvPr>
            <p:ph type="pic" sz="quarter" idx="20"/>
          </p:nvPr>
        </p:nvPicPr>
        <p:blipFill>
          <a:blip r:embed="rId4"/>
          <a:srcRect l="7786" r="7786"/>
          <a:stretch/>
        </p:blipFill>
        <p:spPr>
          <a:xfrm>
            <a:off x="7143400" y="1219242"/>
            <a:ext cx="3918486" cy="2209758"/>
          </a:xfrm>
        </p:spPr>
      </p:pic>
      <p:sp>
        <p:nvSpPr>
          <p:cNvPr id="4" name="Flowchart: Connector 3">
            <a:extLst>
              <a:ext uri="{FF2B5EF4-FFF2-40B4-BE49-F238E27FC236}">
                <a16:creationId xmlns:a16="http://schemas.microsoft.com/office/drawing/2014/main" id="{ABA6A3B0-884E-6004-676E-1AD30E868AB3}"/>
              </a:ext>
            </a:extLst>
          </p:cNvPr>
          <p:cNvSpPr/>
          <p:nvPr/>
        </p:nvSpPr>
        <p:spPr>
          <a:xfrm>
            <a:off x="6431545" y="135848"/>
            <a:ext cx="2233484" cy="2063066"/>
          </a:xfrm>
          <a:prstGeom prst="flowChartConnector">
            <a:avLst/>
          </a:prstGeom>
          <a:solidFill>
            <a:srgbClr val="459597"/>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000" b="1" dirty="0"/>
              <a:t>Smelltu til að horfa á myndbandið</a:t>
            </a:r>
          </a:p>
        </p:txBody>
      </p:sp>
      <p:sp>
        <p:nvSpPr>
          <p:cNvPr id="7" name="Text Placeholder 3">
            <a:extLst>
              <a:ext uri="{FF2B5EF4-FFF2-40B4-BE49-F238E27FC236}">
                <a16:creationId xmlns:a16="http://schemas.microsoft.com/office/drawing/2014/main" id="{D866410C-14CF-04F9-AE0F-1D0B101EA873}"/>
              </a:ext>
            </a:extLst>
          </p:cNvPr>
          <p:cNvSpPr txBox="1">
            <a:spLocks/>
          </p:cNvSpPr>
          <p:nvPr/>
        </p:nvSpPr>
        <p:spPr>
          <a:xfrm>
            <a:off x="494892" y="2504946"/>
            <a:ext cx="5601108"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buClr>
                <a:srgbClr val="64AFAF"/>
              </a:buClr>
            </a:pPr>
            <a:r>
              <a:rPr lang="en-GB" dirty="0"/>
              <a:t>Í hvert sinn sem þú átt samskipti nýtir </a:t>
            </a:r>
            <a:r>
              <a:rPr lang="en-GB" dirty="0" err="1"/>
              <a:t>þú</a:t>
            </a:r>
            <a:r>
              <a:rPr lang="en-GB" dirty="0"/>
              <a:t> </a:t>
            </a:r>
            <a:r>
              <a:rPr lang="en-GB" dirty="0" err="1"/>
              <a:t>þessa</a:t>
            </a:r>
            <a:r>
              <a:rPr lang="en-GB" dirty="0"/>
              <a:t> færni. Þú tekur ákvarðanir um hvað þú segir (eða ekki), hvernig og hvað þú leggur áherslu á (eða ekki), hvaða smáatriði þú bætir við og hvernig þú mótar skilaboðin þín. Öll þessi atriði mynda söguna sem þú deilir og hvernig einhver annar heyrir hana og bregst við henni. Þetta er sérstaklega mikilvægt í ferðaþjónustu </a:t>
            </a:r>
            <a:r>
              <a:rPr lang="en-GB" dirty="0" err="1"/>
              <a:t>og</a:t>
            </a:r>
            <a:r>
              <a:rPr lang="en-GB" dirty="0"/>
              <a:t> </a:t>
            </a:r>
            <a:r>
              <a:rPr lang="en-GB" dirty="0" err="1"/>
              <a:t>gestamóttöku</a:t>
            </a:r>
            <a:r>
              <a:rPr lang="en-GB" dirty="0"/>
              <a:t>.</a:t>
            </a:r>
          </a:p>
          <a:p>
            <a:pPr>
              <a:lnSpc>
                <a:spcPts val="2340"/>
              </a:lnSpc>
              <a:buClr>
                <a:srgbClr val="64AFAF"/>
              </a:buClr>
            </a:pPr>
            <a:endParaRPr lang="en-GB" dirty="0"/>
          </a:p>
          <a:p>
            <a:pPr>
              <a:lnSpc>
                <a:spcPts val="2340"/>
              </a:lnSpc>
              <a:buClr>
                <a:srgbClr val="64AFAF"/>
              </a:buClr>
            </a:pPr>
            <a:r>
              <a:rPr lang="en-GB" b="1" dirty="0"/>
              <a:t>Tengill: </a:t>
            </a:r>
            <a:r>
              <a:rPr lang="en-GB" dirty="0">
                <a:solidFill>
                  <a:srgbClr val="459597"/>
                </a:solidFill>
                <a:hlinkClick r:id="rId5">
                  <a:extLst>
                    <a:ext uri="{A12FA001-AC4F-418D-AE19-62706E023703}">
                      <ahyp:hlinkClr xmlns:ahyp="http://schemas.microsoft.com/office/drawing/2018/hyperlinkcolor" val="tx"/>
                    </a:ext>
                  </a:extLst>
                </a:hlinkClick>
              </a:rPr>
              <a:t>https://rootedstorytelling.com/storytelling/tourism-storytelling/</a:t>
            </a:r>
            <a:endParaRPr lang="en-GB" dirty="0">
              <a:solidFill>
                <a:srgbClr val="459597"/>
              </a:solidFill>
            </a:endParaRPr>
          </a:p>
          <a:p>
            <a:pPr>
              <a:lnSpc>
                <a:spcPts val="2340"/>
              </a:lnSpc>
              <a:buClr>
                <a:srgbClr val="64AFAF"/>
              </a:buClr>
            </a:pPr>
            <a:r>
              <a:rPr lang="en-GB" dirty="0">
                <a:solidFill>
                  <a:srgbClr val="459597"/>
                </a:solidFill>
              </a:rPr>
              <a:t> </a:t>
            </a:r>
          </a:p>
          <a:p>
            <a:pPr>
              <a:lnSpc>
                <a:spcPts val="2340"/>
              </a:lnSpc>
              <a:buClr>
                <a:srgbClr val="64AFAF"/>
              </a:buClr>
            </a:pPr>
            <a:endParaRPr lang="en-GB" dirty="0">
              <a:solidFill>
                <a:srgbClr val="459597"/>
              </a:solidFill>
            </a:endParaRPr>
          </a:p>
          <a:p>
            <a:pPr>
              <a:lnSpc>
                <a:spcPts val="2340"/>
              </a:lnSpc>
              <a:buClr>
                <a:srgbClr val="64AFAF"/>
              </a:buClr>
            </a:pPr>
            <a:endParaRPr lang="en-GB" dirty="0"/>
          </a:p>
        </p:txBody>
      </p:sp>
      <p:sp>
        <p:nvSpPr>
          <p:cNvPr id="8" name="Text Placeholder 6">
            <a:extLst>
              <a:ext uri="{FF2B5EF4-FFF2-40B4-BE49-F238E27FC236}">
                <a16:creationId xmlns:a16="http://schemas.microsoft.com/office/drawing/2014/main" id="{D5F92D51-72EF-B76F-E8ED-B26CE6A721CB}"/>
              </a:ext>
            </a:extLst>
          </p:cNvPr>
          <p:cNvSpPr txBox="1">
            <a:spLocks/>
          </p:cNvSpPr>
          <p:nvPr/>
        </p:nvSpPr>
        <p:spPr>
          <a:xfrm>
            <a:off x="494892" y="1701292"/>
            <a:ext cx="5462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Að segja sögur fyrir sjálfbærni</a:t>
            </a:r>
          </a:p>
          <a:p>
            <a:endParaRPr lang="it-IT" dirty="0"/>
          </a:p>
        </p:txBody>
      </p:sp>
      <p:cxnSp>
        <p:nvCxnSpPr>
          <p:cNvPr id="12" name="Straight Connector 11">
            <a:extLst>
              <a:ext uri="{FF2B5EF4-FFF2-40B4-BE49-F238E27FC236}">
                <a16:creationId xmlns:a16="http://schemas.microsoft.com/office/drawing/2014/main" id="{C948D1BF-85C0-38F4-FB4E-091314A2B304}"/>
              </a:ext>
            </a:extLst>
          </p:cNvPr>
          <p:cNvCxnSpPr>
            <a:cxnSpLocks/>
          </p:cNvCxnSpPr>
          <p:nvPr/>
        </p:nvCxnSpPr>
        <p:spPr>
          <a:xfrm>
            <a:off x="-24259" y="1283831"/>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96E3AF2-056E-3CE1-1FE6-D57B1BB6A897}"/>
              </a:ext>
            </a:extLst>
          </p:cNvPr>
          <p:cNvSpPr txBox="1">
            <a:spLocks/>
          </p:cNvSpPr>
          <p:nvPr/>
        </p:nvSpPr>
        <p:spPr>
          <a:xfrm>
            <a:off x="456670" y="561368"/>
            <a:ext cx="4942644"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Óhefðbundin</a:t>
            </a:r>
            <a:r>
              <a:rPr lang="en-US" dirty="0"/>
              <a:t> </a:t>
            </a:r>
            <a:r>
              <a:rPr lang="en-US" dirty="0" err="1"/>
              <a:t>ferðalög</a:t>
            </a:r>
            <a:r>
              <a:rPr lang="en-US" dirty="0"/>
              <a:t> </a:t>
            </a:r>
          </a:p>
          <a:p>
            <a:pPr>
              <a:lnSpc>
                <a:spcPts val="3720"/>
              </a:lnSpc>
            </a:pPr>
            <a:endParaRPr lang="en-US" dirty="0"/>
          </a:p>
        </p:txBody>
      </p:sp>
      <p:sp>
        <p:nvSpPr>
          <p:cNvPr id="20" name="CasellaDiTesto 26">
            <a:extLst>
              <a:ext uri="{FF2B5EF4-FFF2-40B4-BE49-F238E27FC236}">
                <a16:creationId xmlns:a16="http://schemas.microsoft.com/office/drawing/2014/main" id="{BD2AC7F2-04F5-5F90-8617-D374B0C5BF8D}"/>
              </a:ext>
            </a:extLst>
          </p:cNvPr>
          <p:cNvSpPr txBox="1"/>
          <p:nvPr/>
        </p:nvSpPr>
        <p:spPr>
          <a:xfrm>
            <a:off x="6524030" y="3765455"/>
            <a:ext cx="2578613" cy="1169936"/>
          </a:xfrm>
          <a:prstGeom prst="rect">
            <a:avLst/>
          </a:prstGeom>
          <a:noFill/>
        </p:spPr>
        <p:txBody>
          <a:bodyPr wrap="square">
            <a:spAutoFit/>
          </a:bodyPr>
          <a:lstStyle/>
          <a:p>
            <a:pPr>
              <a:lnSpc>
                <a:spcPts val="2100"/>
              </a:lnSpc>
            </a:pPr>
            <a:r>
              <a:rPr lang="en-US" sz="2000" b="1" i="1" dirty="0">
                <a:solidFill>
                  <a:srgbClr val="EC7C69"/>
                </a:solidFill>
              </a:rPr>
              <a:t>Airbnb – Dæmisögur um sjálfbæra ferðaþjónustu</a:t>
            </a:r>
          </a:p>
          <a:p>
            <a:pPr>
              <a:lnSpc>
                <a:spcPts val="2100"/>
              </a:lnSpc>
            </a:pPr>
            <a:endParaRPr lang="en-US" sz="2000" b="1" dirty="0">
              <a:solidFill>
                <a:srgbClr val="EC7C69"/>
              </a:solidFill>
            </a:endParaRPr>
          </a:p>
        </p:txBody>
      </p:sp>
      <p:sp>
        <p:nvSpPr>
          <p:cNvPr id="21" name="Slide Number Placeholder 5">
            <a:extLst>
              <a:ext uri="{FF2B5EF4-FFF2-40B4-BE49-F238E27FC236}">
                <a16:creationId xmlns:a16="http://schemas.microsoft.com/office/drawing/2014/main" id="{50F5C53C-9057-EAEC-0B74-8B97E369B775}"/>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38</a:t>
            </a:fld>
            <a:endParaRPr lang="fr-CA" sz="1200" dirty="0"/>
          </a:p>
        </p:txBody>
      </p:sp>
    </p:spTree>
    <p:extLst>
      <p:ext uri="{BB962C8B-B14F-4D97-AF65-F5344CB8AC3E}">
        <p14:creationId xmlns:p14="http://schemas.microsoft.com/office/powerpoint/2010/main" val="28784417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B95DB2-2DE1-B5A7-8E0F-73179FCDBC61}"/>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AC5A1BF-A2D4-A73E-CCA3-E0D0FF9E813F}"/>
              </a:ext>
            </a:extLst>
          </p:cNvPr>
          <p:cNvSpPr>
            <a:spLocks noGrp="1"/>
          </p:cNvSpPr>
          <p:nvPr>
            <p:ph type="body" sz="quarter" idx="65"/>
          </p:nvPr>
        </p:nvSpPr>
        <p:spPr/>
        <p:txBody>
          <a:bodyPr/>
          <a:lstStyle/>
          <a:p>
            <a:pPr algn="ctr"/>
            <a:r>
              <a:rPr lang="en-GB" dirty="0"/>
              <a:t>Lj</a:t>
            </a:r>
            <a:r>
              <a:rPr lang="en-GB" sz="1200" dirty="0"/>
              <a:t>ós</a:t>
            </a:r>
            <a:r>
              <a:rPr lang="en-GB" dirty="0"/>
              <a:t>mynd: Training Aid</a:t>
            </a:r>
          </a:p>
        </p:txBody>
      </p:sp>
      <p:pic>
        <p:nvPicPr>
          <p:cNvPr id="10" name="Segnaposto immagine 9">
            <a:extLst>
              <a:ext uri="{FF2B5EF4-FFF2-40B4-BE49-F238E27FC236}">
                <a16:creationId xmlns:a16="http://schemas.microsoft.com/office/drawing/2014/main" id="{5EB49149-5755-C049-9B10-E731A531B978}"/>
              </a:ext>
            </a:extLst>
          </p:cNvPr>
          <p:cNvPicPr>
            <a:picLocks noGrp="1" noChangeAspect="1"/>
          </p:cNvPicPr>
          <p:nvPr>
            <p:ph type="pic" sz="quarter" idx="13"/>
          </p:nvPr>
        </p:nvPicPr>
        <p:blipFill>
          <a:blip r:embed="rId3"/>
          <a:srcRect t="914" b="914"/>
          <a:stretch/>
        </p:blipFill>
        <p:spPr>
          <a:xfrm>
            <a:off x="6096000" y="1917699"/>
            <a:ext cx="4726114" cy="3022601"/>
          </a:xfrm>
        </p:spPr>
      </p:pic>
      <p:sp>
        <p:nvSpPr>
          <p:cNvPr id="6" name="Slide Number Placeholder 5">
            <a:extLst>
              <a:ext uri="{FF2B5EF4-FFF2-40B4-BE49-F238E27FC236}">
                <a16:creationId xmlns:a16="http://schemas.microsoft.com/office/drawing/2014/main" id="{0A519FB7-4537-0396-AEB7-7E9521B34A14}"/>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39</a:t>
            </a:fld>
            <a:endParaRPr lang="fr-CA" sz="1200" dirty="0"/>
          </a:p>
        </p:txBody>
      </p:sp>
      <p:sp>
        <p:nvSpPr>
          <p:cNvPr id="9" name="Text Placeholder 3">
            <a:extLst>
              <a:ext uri="{FF2B5EF4-FFF2-40B4-BE49-F238E27FC236}">
                <a16:creationId xmlns:a16="http://schemas.microsoft.com/office/drawing/2014/main" id="{4250943F-0EC2-1E71-FF48-52FF15182C1C}"/>
              </a:ext>
            </a:extLst>
          </p:cNvPr>
          <p:cNvSpPr txBox="1">
            <a:spLocks/>
          </p:cNvSpPr>
          <p:nvPr/>
        </p:nvSpPr>
        <p:spPr>
          <a:xfrm>
            <a:off x="494892" y="2504946"/>
            <a:ext cx="511464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64AFAF"/>
              </a:buClr>
              <a:buFont typeface="Arial" panose="020B0604020202020204" pitchFamily="34" charset="0"/>
              <a:buChar char="•"/>
            </a:pPr>
            <a:r>
              <a:rPr lang="en-GB" dirty="0"/>
              <a:t>Saga</a:t>
            </a:r>
          </a:p>
          <a:p>
            <a:pPr marL="342900" indent="-342900">
              <a:lnSpc>
                <a:spcPts val="2340"/>
              </a:lnSpc>
              <a:buClr>
                <a:srgbClr val="64AFAF"/>
              </a:buClr>
              <a:buFont typeface="Arial" panose="020B0604020202020204" pitchFamily="34" charset="0"/>
              <a:buChar char="•"/>
            </a:pPr>
            <a:r>
              <a:rPr lang="en-GB" dirty="0"/>
              <a:t>Tilfinning um að tilheyra</a:t>
            </a:r>
          </a:p>
          <a:p>
            <a:pPr marL="342900" indent="-342900">
              <a:lnSpc>
                <a:spcPts val="2340"/>
              </a:lnSpc>
              <a:buClr>
                <a:srgbClr val="64AFAF"/>
              </a:buClr>
              <a:buFont typeface="Arial" panose="020B0604020202020204" pitchFamily="34" charset="0"/>
              <a:buChar char="•"/>
            </a:pPr>
            <a:r>
              <a:rPr lang="en-GB" dirty="0"/>
              <a:t>Hlé frá rútínunni</a:t>
            </a:r>
          </a:p>
          <a:p>
            <a:pPr marL="342900" indent="-342900">
              <a:lnSpc>
                <a:spcPts val="2340"/>
              </a:lnSpc>
              <a:buClr>
                <a:srgbClr val="64AFAF"/>
              </a:buClr>
              <a:buFont typeface="Arial" panose="020B0604020202020204" pitchFamily="34" charset="0"/>
              <a:buChar char="•"/>
            </a:pPr>
            <a:r>
              <a:rPr lang="en-GB" dirty="0"/>
              <a:t>Reynsla sem samræmist gildum þeirra</a:t>
            </a:r>
          </a:p>
          <a:p>
            <a:pPr>
              <a:lnSpc>
                <a:spcPts val="2340"/>
              </a:lnSpc>
              <a:buClr>
                <a:srgbClr val="64AFAF"/>
              </a:buClr>
            </a:pPr>
            <a:endParaRPr lang="en-GB" dirty="0"/>
          </a:p>
          <a:p>
            <a:pPr>
              <a:lnSpc>
                <a:spcPts val="2340"/>
              </a:lnSpc>
              <a:buClr>
                <a:srgbClr val="64AFAF"/>
              </a:buClr>
            </a:pPr>
            <a:endParaRPr lang="en-GB" dirty="0"/>
          </a:p>
          <a:p>
            <a:pPr>
              <a:lnSpc>
                <a:spcPts val="2340"/>
              </a:lnSpc>
              <a:buClr>
                <a:srgbClr val="64AFAF"/>
              </a:buClr>
            </a:pPr>
            <a:r>
              <a:rPr lang="en-GB" b="1" dirty="0"/>
              <a:t>Tengill: </a:t>
            </a:r>
            <a:r>
              <a:rPr lang="en-GB" dirty="0">
                <a:solidFill>
                  <a:srgbClr val="459597"/>
                </a:solidFill>
                <a:hlinkClick r:id="rId4">
                  <a:extLst>
                    <a:ext uri="{A12FA001-AC4F-418D-AE19-62706E023703}">
                      <ahyp:hlinkClr xmlns:ahyp="http://schemas.microsoft.com/office/drawing/2018/hyperlinkcolor" val="tx"/>
                    </a:ext>
                  </a:extLst>
                </a:hlinkClick>
              </a:rPr>
              <a:t>https://www.trainingaid.org/ideas-and-insights/destination-storytelling</a:t>
            </a:r>
            <a:endParaRPr lang="en-GB" dirty="0">
              <a:solidFill>
                <a:srgbClr val="459597"/>
              </a:solidFill>
            </a:endParaRPr>
          </a:p>
          <a:p>
            <a:pPr>
              <a:lnSpc>
                <a:spcPts val="2340"/>
              </a:lnSpc>
              <a:buClr>
                <a:srgbClr val="64AFAF"/>
              </a:buClr>
            </a:pPr>
            <a:r>
              <a:rPr lang="en-GB" dirty="0">
                <a:solidFill>
                  <a:srgbClr val="459597"/>
                </a:solidFill>
              </a:rPr>
              <a:t> </a:t>
            </a:r>
          </a:p>
          <a:p>
            <a:pPr>
              <a:lnSpc>
                <a:spcPts val="2340"/>
              </a:lnSpc>
              <a:buClr>
                <a:srgbClr val="64AFAF"/>
              </a:buClr>
            </a:pPr>
            <a:endParaRPr lang="en-GB" dirty="0">
              <a:solidFill>
                <a:srgbClr val="459597"/>
              </a:solidFill>
            </a:endParaRPr>
          </a:p>
          <a:p>
            <a:pPr>
              <a:lnSpc>
                <a:spcPts val="2340"/>
              </a:lnSpc>
              <a:buClr>
                <a:srgbClr val="64AFAF"/>
              </a:buClr>
            </a:pPr>
            <a:endParaRPr lang="en-GB" dirty="0"/>
          </a:p>
        </p:txBody>
      </p:sp>
      <p:sp>
        <p:nvSpPr>
          <p:cNvPr id="11" name="Text Placeholder 6">
            <a:extLst>
              <a:ext uri="{FF2B5EF4-FFF2-40B4-BE49-F238E27FC236}">
                <a16:creationId xmlns:a16="http://schemas.microsoft.com/office/drawing/2014/main" id="{7B5EC86C-6FF3-EF40-37F2-6C88CAD732EC}"/>
              </a:ext>
            </a:extLst>
          </p:cNvPr>
          <p:cNvSpPr txBox="1">
            <a:spLocks/>
          </p:cNvSpPr>
          <p:nvPr/>
        </p:nvSpPr>
        <p:spPr>
          <a:xfrm>
            <a:off x="494892" y="1701292"/>
            <a:ext cx="546215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Ekki bara rúm, heldur…</a:t>
            </a:r>
          </a:p>
        </p:txBody>
      </p:sp>
      <p:cxnSp>
        <p:nvCxnSpPr>
          <p:cNvPr id="12" name="Straight Connector 11">
            <a:extLst>
              <a:ext uri="{FF2B5EF4-FFF2-40B4-BE49-F238E27FC236}">
                <a16:creationId xmlns:a16="http://schemas.microsoft.com/office/drawing/2014/main" id="{5A97BC52-5547-82EF-0EB1-420E3D906C0B}"/>
              </a:ext>
            </a:extLst>
          </p:cNvPr>
          <p:cNvCxnSpPr>
            <a:cxnSpLocks/>
          </p:cNvCxnSpPr>
          <p:nvPr/>
        </p:nvCxnSpPr>
        <p:spPr>
          <a:xfrm>
            <a:off x="-24259" y="1283831"/>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09AEC95-2A14-ABC5-D9B8-25FA9B6BD104}"/>
              </a:ext>
            </a:extLst>
          </p:cNvPr>
          <p:cNvSpPr txBox="1">
            <a:spLocks/>
          </p:cNvSpPr>
          <p:nvPr/>
        </p:nvSpPr>
        <p:spPr>
          <a:xfrm>
            <a:off x="456669" y="561368"/>
            <a:ext cx="5152867"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Hvað</a:t>
            </a:r>
            <a:r>
              <a:rPr lang="en-US" dirty="0"/>
              <a:t> </a:t>
            </a:r>
            <a:r>
              <a:rPr lang="en-US" dirty="0" err="1"/>
              <a:t>eru</a:t>
            </a:r>
            <a:r>
              <a:rPr lang="en-US" dirty="0"/>
              <a:t> </a:t>
            </a:r>
            <a:r>
              <a:rPr lang="en-US" dirty="0" err="1"/>
              <a:t>gestir</a:t>
            </a:r>
            <a:r>
              <a:rPr lang="en-US" dirty="0"/>
              <a:t> </a:t>
            </a:r>
            <a:r>
              <a:rPr lang="en-US" dirty="0" err="1"/>
              <a:t>að</a:t>
            </a:r>
            <a:r>
              <a:rPr lang="en-US" dirty="0"/>
              <a:t> </a:t>
            </a:r>
            <a:r>
              <a:rPr lang="en-US" dirty="0" err="1"/>
              <a:t>kaupa</a:t>
            </a:r>
            <a:r>
              <a:rPr lang="en-US" dirty="0"/>
              <a:t>?</a:t>
            </a:r>
          </a:p>
          <a:p>
            <a:pPr>
              <a:lnSpc>
                <a:spcPts val="3720"/>
              </a:lnSpc>
            </a:pPr>
            <a:endParaRPr lang="en-US" dirty="0"/>
          </a:p>
        </p:txBody>
      </p:sp>
    </p:spTree>
    <p:extLst>
      <p:ext uri="{BB962C8B-B14F-4D97-AF65-F5344CB8AC3E}">
        <p14:creationId xmlns:p14="http://schemas.microsoft.com/office/powerpoint/2010/main" val="2692515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5332716-96CE-5898-5483-AC9370A46FAC}"/>
              </a:ext>
            </a:extLst>
          </p:cNvPr>
          <p:cNvSpPr>
            <a:spLocks noGrp="1"/>
          </p:cNvSpPr>
          <p:nvPr>
            <p:ph type="body" sz="quarter" idx="15"/>
          </p:nvPr>
        </p:nvSpPr>
        <p:spPr>
          <a:xfrm>
            <a:off x="5139000" y="938129"/>
            <a:ext cx="700387" cy="689518"/>
          </a:xfrm>
        </p:spPr>
        <p:txBody>
          <a:bodyPr anchor="b"/>
          <a:lstStyle/>
          <a:p>
            <a:r>
              <a:rPr lang="en-US" sz="3600" b="1" dirty="0"/>
              <a:t>01</a:t>
            </a:r>
          </a:p>
        </p:txBody>
      </p:sp>
      <p:sp>
        <p:nvSpPr>
          <p:cNvPr id="6" name="Text Placeholder 5">
            <a:extLst>
              <a:ext uri="{FF2B5EF4-FFF2-40B4-BE49-F238E27FC236}">
                <a16:creationId xmlns:a16="http://schemas.microsoft.com/office/drawing/2014/main" id="{43D63E27-25D9-4919-8DFB-F33F333C3548}"/>
              </a:ext>
            </a:extLst>
          </p:cNvPr>
          <p:cNvSpPr>
            <a:spLocks noGrp="1"/>
          </p:cNvSpPr>
          <p:nvPr>
            <p:ph type="body" sz="quarter" idx="14"/>
          </p:nvPr>
        </p:nvSpPr>
        <p:spPr>
          <a:xfrm>
            <a:off x="5913805" y="883205"/>
            <a:ext cx="4415332" cy="689519"/>
          </a:xfrm>
        </p:spPr>
        <p:txBody>
          <a:bodyPr anchor="t"/>
          <a:lstStyle/>
          <a:p>
            <a:pPr>
              <a:lnSpc>
                <a:spcPts val="2340"/>
              </a:lnSpc>
              <a:spcBef>
                <a:spcPts val="0"/>
              </a:spcBef>
            </a:pPr>
            <a:r>
              <a:rPr lang="en-GB" b="1" kern="1200" dirty="0">
                <a:solidFill>
                  <a:srgbClr val="EC7C69"/>
                </a:solidFill>
                <a:latin typeface="+mn-lt"/>
                <a:ea typeface="+mn-ea"/>
                <a:cs typeface="+mn-cs"/>
              </a:rPr>
              <a:t>Inngangur að óhefðbundnum gistimöguleikum í ferðaþjónustu</a:t>
            </a:r>
          </a:p>
        </p:txBody>
      </p:sp>
      <p:sp>
        <p:nvSpPr>
          <p:cNvPr id="9" name="Text Placeholder 8">
            <a:extLst>
              <a:ext uri="{FF2B5EF4-FFF2-40B4-BE49-F238E27FC236}">
                <a16:creationId xmlns:a16="http://schemas.microsoft.com/office/drawing/2014/main" id="{4F1B31DF-1CFE-D018-6B75-87CD9C17B018}"/>
              </a:ext>
            </a:extLst>
          </p:cNvPr>
          <p:cNvSpPr>
            <a:spLocks noGrp="1"/>
          </p:cNvSpPr>
          <p:nvPr>
            <p:ph type="body" sz="quarter" idx="28"/>
          </p:nvPr>
        </p:nvSpPr>
        <p:spPr>
          <a:xfrm>
            <a:off x="672295" y="1305618"/>
            <a:ext cx="4793854" cy="4246763"/>
          </a:xfrm>
        </p:spPr>
        <p:txBody>
          <a:bodyPr/>
          <a:lstStyle/>
          <a:p>
            <a:pPr marL="0" indent="0">
              <a:lnSpc>
                <a:spcPts val="2480"/>
              </a:lnSpc>
            </a:pPr>
            <a:r>
              <a:rPr lang="en-GB" sz="2400" b="0" dirty="0" err="1"/>
              <a:t>Þessi</a:t>
            </a:r>
            <a:r>
              <a:rPr lang="en-GB" sz="2400" b="0" dirty="0"/>
              <a:t> </a:t>
            </a:r>
            <a:r>
              <a:rPr lang="en-GB" sz="2400" b="0" dirty="0" err="1"/>
              <a:t>áfangi</a:t>
            </a:r>
            <a:r>
              <a:rPr lang="en-GB" sz="2400" b="0" dirty="0"/>
              <a:t> </a:t>
            </a:r>
            <a:r>
              <a:rPr lang="en-GB" sz="2400" b="0" dirty="0" err="1"/>
              <a:t>býður</a:t>
            </a:r>
            <a:r>
              <a:rPr lang="en-GB" sz="2400" b="0" dirty="0"/>
              <a:t> </a:t>
            </a:r>
            <a:r>
              <a:rPr lang="en-GB" sz="2400" b="0" dirty="0" err="1"/>
              <a:t>upp</a:t>
            </a:r>
            <a:r>
              <a:rPr lang="en-GB" sz="2400" b="0" dirty="0"/>
              <a:t> á </a:t>
            </a:r>
            <a:r>
              <a:rPr lang="en-GB" sz="2400" b="0" dirty="0" err="1"/>
              <a:t>ítarlega</a:t>
            </a:r>
            <a:r>
              <a:rPr lang="en-GB" sz="2400" b="0" dirty="0"/>
              <a:t> </a:t>
            </a:r>
            <a:r>
              <a:rPr lang="en-GB" sz="2400" b="0" dirty="0" err="1"/>
              <a:t>umfjöllun</a:t>
            </a:r>
            <a:r>
              <a:rPr lang="en-GB" sz="2400" b="0" dirty="0"/>
              <a:t> um </a:t>
            </a:r>
            <a:r>
              <a:rPr lang="en-GB" sz="2400" b="0" dirty="0" err="1"/>
              <a:t>óhefðbundna</a:t>
            </a:r>
            <a:r>
              <a:rPr lang="en-GB" sz="2400" b="0" dirty="0"/>
              <a:t> </a:t>
            </a:r>
            <a:r>
              <a:rPr lang="en-GB" sz="2400" b="0" dirty="0" err="1"/>
              <a:t>gistingu</a:t>
            </a:r>
            <a:r>
              <a:rPr lang="en-GB" sz="2400" b="0" dirty="0"/>
              <a:t> í </a:t>
            </a:r>
            <a:r>
              <a:rPr lang="en-GB" sz="2400" b="0" dirty="0" err="1"/>
              <a:t>ferðaþjónustu</a:t>
            </a:r>
            <a:r>
              <a:rPr lang="en-GB" sz="2400" b="0" dirty="0"/>
              <a:t>, </a:t>
            </a:r>
            <a:r>
              <a:rPr lang="en-GB" sz="2400" b="0" dirty="0" err="1"/>
              <a:t>með</a:t>
            </a:r>
            <a:r>
              <a:rPr lang="en-GB" sz="2400" b="0" dirty="0"/>
              <a:t> </a:t>
            </a:r>
            <a:r>
              <a:rPr lang="en-GB" sz="2400" b="0" dirty="0" err="1"/>
              <a:t>áherslu</a:t>
            </a:r>
            <a:r>
              <a:rPr lang="en-GB" sz="2400" b="0" dirty="0"/>
              <a:t> á </a:t>
            </a:r>
            <a:r>
              <a:rPr lang="en-GB" sz="2400" b="0" dirty="0" err="1"/>
              <a:t>skilgreiningu</a:t>
            </a:r>
            <a:r>
              <a:rPr lang="en-GB" sz="2400" b="0" dirty="0"/>
              <a:t> </a:t>
            </a:r>
            <a:r>
              <a:rPr lang="en-GB" sz="2400" b="0" dirty="0" err="1"/>
              <a:t>hennar</a:t>
            </a:r>
            <a:r>
              <a:rPr lang="en-GB" sz="2400" b="0" dirty="0"/>
              <a:t>, </a:t>
            </a:r>
            <a:r>
              <a:rPr lang="en-GB" sz="2400" b="0" dirty="0" err="1"/>
              <a:t>helstu</a:t>
            </a:r>
            <a:r>
              <a:rPr lang="en-GB" sz="2400" b="0" dirty="0"/>
              <a:t> </a:t>
            </a:r>
            <a:r>
              <a:rPr lang="en-GB" sz="2400" b="0" dirty="0" err="1"/>
              <a:t>gerðir</a:t>
            </a:r>
            <a:r>
              <a:rPr lang="en-GB" sz="2400" b="0" dirty="0"/>
              <a:t>, </a:t>
            </a:r>
            <a:r>
              <a:rPr lang="en-GB" sz="2400" b="0" dirty="0" err="1"/>
              <a:t>þróun</a:t>
            </a:r>
            <a:r>
              <a:rPr lang="en-GB" sz="2400" b="0" dirty="0"/>
              <a:t> </a:t>
            </a:r>
            <a:r>
              <a:rPr lang="en-GB" sz="2400" b="0" dirty="0" err="1"/>
              <a:t>og</a:t>
            </a:r>
            <a:r>
              <a:rPr lang="en-GB" sz="2400" b="0" dirty="0"/>
              <a:t> </a:t>
            </a:r>
            <a:r>
              <a:rPr lang="en-GB" sz="2400" b="0" dirty="0" err="1"/>
              <a:t>viðskiptatækifæri</a:t>
            </a:r>
            <a:r>
              <a:rPr lang="en-GB" sz="2400" b="0" dirty="0"/>
              <a:t>. </a:t>
            </a:r>
          </a:p>
          <a:p>
            <a:pPr marL="0" indent="0">
              <a:lnSpc>
                <a:spcPts val="2480"/>
              </a:lnSpc>
            </a:pPr>
            <a:endParaRPr lang="en-GB" sz="2400" b="0" dirty="0"/>
          </a:p>
          <a:p>
            <a:pPr marL="0" indent="0">
              <a:lnSpc>
                <a:spcPts val="2480"/>
              </a:lnSpc>
            </a:pPr>
            <a:r>
              <a:rPr lang="en-GB" sz="2400" b="0" dirty="0"/>
              <a:t>Með tilviksrannsóknum, dæmum úr greininni og hagnýtri innsýn öðlast nemendur yfirgripsmikla skilning á því hvernig óhefðbundin gistiaðstaða er að endurskipuleggja ferðaþjónustugeirann.</a:t>
            </a:r>
            <a:endParaRPr lang="en-US" sz="2400" b="0" dirty="0"/>
          </a:p>
        </p:txBody>
      </p:sp>
      <p:sp>
        <p:nvSpPr>
          <p:cNvPr id="11" name="Text Placeholder 10">
            <a:extLst>
              <a:ext uri="{FF2B5EF4-FFF2-40B4-BE49-F238E27FC236}">
                <a16:creationId xmlns:a16="http://schemas.microsoft.com/office/drawing/2014/main" id="{0D4384D8-C9BE-3A21-3637-568A04D30488}"/>
              </a:ext>
            </a:extLst>
          </p:cNvPr>
          <p:cNvSpPr>
            <a:spLocks noGrp="1"/>
          </p:cNvSpPr>
          <p:nvPr>
            <p:ph type="body" sz="quarter" idx="30"/>
          </p:nvPr>
        </p:nvSpPr>
        <p:spPr>
          <a:xfrm>
            <a:off x="5913804" y="1713479"/>
            <a:ext cx="5735271" cy="104426"/>
          </a:xfrm>
        </p:spPr>
        <p:txBody>
          <a:bodyPr anchor="t"/>
          <a:lstStyle/>
          <a:p>
            <a:pPr marL="342900" indent="-342900">
              <a:lnSpc>
                <a:spcPts val="2100"/>
              </a:lnSpc>
              <a:spcBef>
                <a:spcPts val="0"/>
              </a:spcBef>
              <a:buFont typeface="Arial" panose="020B0604020202020204" pitchFamily="34" charset="0"/>
              <a:buChar char="•"/>
            </a:pPr>
            <a:r>
              <a:rPr lang="en-GB" sz="2000" dirty="0">
                <a:solidFill>
                  <a:srgbClr val="414141"/>
                </a:solidFill>
              </a:rPr>
              <a:t>Skilja valfrjálsa gistingu í ferðaþjónustu og hvernig slík smáfyrirtæki falla að gestgjafageiranum, helstu tölur, einkenni og lykilþemu. </a:t>
            </a:r>
          </a:p>
          <a:p>
            <a:pPr marL="342900" indent="-342900">
              <a:lnSpc>
                <a:spcPts val="2100"/>
              </a:lnSpc>
              <a:spcBef>
                <a:spcPts val="0"/>
              </a:spcBef>
              <a:buFont typeface="Arial" panose="020B0604020202020204" pitchFamily="34" charset="0"/>
              <a:buChar char="•"/>
            </a:pPr>
            <a:r>
              <a:rPr lang="en-GB" sz="2000" dirty="0">
                <a:solidFill>
                  <a:srgbClr val="414141"/>
                </a:solidFill>
              </a:rPr>
              <a:t>Lærðu hvernig á að skilgreina óhefðbundna gistingu og greina helstu gerðir hennar, þróun og viðskiptatækifæri. </a:t>
            </a:r>
          </a:p>
          <a:p>
            <a:pPr>
              <a:lnSpc>
                <a:spcPts val="2100"/>
              </a:lnSpc>
              <a:spcBef>
                <a:spcPts val="0"/>
              </a:spcBef>
            </a:pPr>
            <a:br>
              <a:rPr lang="en-GB" sz="2000" dirty="0">
                <a:solidFill>
                  <a:srgbClr val="414141"/>
                </a:solidFill>
              </a:rPr>
            </a:br>
            <a:endParaRPr lang="en-GB" sz="2000" dirty="0">
              <a:solidFill>
                <a:srgbClr val="414141"/>
              </a:solidFill>
            </a:endParaRPr>
          </a:p>
        </p:txBody>
      </p:sp>
      <p:sp>
        <p:nvSpPr>
          <p:cNvPr id="12" name="Text Placeholder 11">
            <a:extLst>
              <a:ext uri="{FF2B5EF4-FFF2-40B4-BE49-F238E27FC236}">
                <a16:creationId xmlns:a16="http://schemas.microsoft.com/office/drawing/2014/main" id="{83090131-0E8A-A3B3-4801-78F232BBFD98}"/>
              </a:ext>
            </a:extLst>
          </p:cNvPr>
          <p:cNvSpPr>
            <a:spLocks noGrp="1"/>
          </p:cNvSpPr>
          <p:nvPr>
            <p:ph type="body" sz="quarter" idx="31"/>
          </p:nvPr>
        </p:nvSpPr>
        <p:spPr>
          <a:xfrm>
            <a:off x="5162044" y="3456050"/>
            <a:ext cx="700387" cy="689518"/>
          </a:xfrm>
        </p:spPr>
        <p:txBody>
          <a:bodyPr anchor="b"/>
          <a:lstStyle/>
          <a:p>
            <a:r>
              <a:rPr lang="en-US" sz="3600" b="1" dirty="0"/>
              <a:t>02</a:t>
            </a:r>
          </a:p>
        </p:txBody>
      </p:sp>
      <p:sp>
        <p:nvSpPr>
          <p:cNvPr id="13" name="Text Placeholder 12">
            <a:extLst>
              <a:ext uri="{FF2B5EF4-FFF2-40B4-BE49-F238E27FC236}">
                <a16:creationId xmlns:a16="http://schemas.microsoft.com/office/drawing/2014/main" id="{8200CF51-BD65-558A-3660-B4F2C25FF695}"/>
              </a:ext>
            </a:extLst>
          </p:cNvPr>
          <p:cNvSpPr>
            <a:spLocks noGrp="1"/>
          </p:cNvSpPr>
          <p:nvPr>
            <p:ph type="body" sz="quarter" idx="32"/>
          </p:nvPr>
        </p:nvSpPr>
        <p:spPr>
          <a:xfrm>
            <a:off x="5913804" y="3456050"/>
            <a:ext cx="4850695" cy="516424"/>
          </a:xfrm>
        </p:spPr>
        <p:txBody>
          <a:bodyPr anchor="t"/>
          <a:lstStyle/>
          <a:p>
            <a:pPr>
              <a:lnSpc>
                <a:spcPts val="2340"/>
              </a:lnSpc>
              <a:spcBef>
                <a:spcPts val="0"/>
              </a:spcBef>
            </a:pPr>
            <a:r>
              <a:rPr lang="en-US" b="1" dirty="0">
                <a:solidFill>
                  <a:srgbClr val="EC7C69"/>
                </a:solidFill>
              </a:rPr>
              <a:t>Af hverju þetta skiptir máli núna: Breyttir hvatar gesta og markaðsbreytingar</a:t>
            </a:r>
          </a:p>
        </p:txBody>
      </p:sp>
      <p:sp>
        <p:nvSpPr>
          <p:cNvPr id="15" name="Text Placeholder 14">
            <a:extLst>
              <a:ext uri="{FF2B5EF4-FFF2-40B4-BE49-F238E27FC236}">
                <a16:creationId xmlns:a16="http://schemas.microsoft.com/office/drawing/2014/main" id="{CADCB91F-97FD-BA93-03ED-60272CBB45BD}"/>
              </a:ext>
            </a:extLst>
          </p:cNvPr>
          <p:cNvSpPr>
            <a:spLocks noGrp="1"/>
          </p:cNvSpPr>
          <p:nvPr>
            <p:ph type="body" sz="quarter" idx="34"/>
          </p:nvPr>
        </p:nvSpPr>
        <p:spPr>
          <a:xfrm>
            <a:off x="5913805" y="4292101"/>
            <a:ext cx="5605900" cy="384016"/>
          </a:xfrm>
        </p:spPr>
        <p:txBody>
          <a:bodyPr anchor="t">
            <a:noAutofit/>
          </a:bodyPr>
          <a:lstStyle/>
          <a:p>
            <a:pPr marL="342900" indent="-342900">
              <a:lnSpc>
                <a:spcPts val="2100"/>
              </a:lnSpc>
              <a:buFont typeface="Arial" panose="020B0604020202020204" pitchFamily="34" charset="0"/>
              <a:buChar char="•"/>
            </a:pPr>
            <a:r>
              <a:rPr lang="en-GB" sz="2000" dirty="0">
                <a:solidFill>
                  <a:srgbClr val="414141"/>
                </a:solidFill>
              </a:rPr>
              <a:t>Kynntu þér hvernig ferðalangar nútímans </a:t>
            </a:r>
            <a:r>
              <a:rPr lang="en-US" sz="2000" dirty="0">
                <a:solidFill>
                  <a:srgbClr val="414141"/>
                </a:solidFill>
              </a:rPr>
              <a:t>sækjast eftir meira en bara stað til að sofa. Lærðu </a:t>
            </a:r>
            <a:r>
              <a:rPr lang="en-GB" sz="2000" dirty="0">
                <a:solidFill>
                  <a:srgbClr val="414141"/>
                </a:solidFill>
              </a:rPr>
              <a:t>hvernig þeir </a:t>
            </a:r>
            <a:r>
              <a:rPr lang="en-US" sz="2000" dirty="0">
                <a:solidFill>
                  <a:srgbClr val="414141"/>
                </a:solidFill>
              </a:rPr>
              <a:t>þrá ekta, </a:t>
            </a:r>
            <a:r>
              <a:rPr lang="en-US" sz="2000" dirty="0" err="1">
                <a:solidFill>
                  <a:srgbClr val="414141"/>
                </a:solidFill>
              </a:rPr>
              <a:t>merkingarbæra</a:t>
            </a:r>
            <a:r>
              <a:rPr lang="en-US" sz="2000" dirty="0">
                <a:solidFill>
                  <a:srgbClr val="414141"/>
                </a:solidFill>
              </a:rPr>
              <a:t> dvöl sem byggir á staðbundinni menningu, náttúru og samfélagi. </a:t>
            </a:r>
          </a:p>
          <a:p>
            <a:pPr marL="342900" indent="-342900">
              <a:lnSpc>
                <a:spcPts val="2100"/>
              </a:lnSpc>
              <a:buFont typeface="Arial" panose="020B0604020202020204" pitchFamily="34" charset="0"/>
              <a:buChar char="•"/>
            </a:pPr>
            <a:r>
              <a:rPr lang="en-US" sz="2000" dirty="0">
                <a:solidFill>
                  <a:srgbClr val="414141"/>
                </a:solidFill>
              </a:rPr>
              <a:t>Lærðu hvernig á að </a:t>
            </a:r>
            <a:r>
              <a:rPr lang="en-US" sz="2000" dirty="0" err="1">
                <a:solidFill>
                  <a:srgbClr val="414141"/>
                </a:solidFill>
              </a:rPr>
              <a:t>nýta</a:t>
            </a:r>
            <a:r>
              <a:rPr lang="en-US" sz="2000" dirty="0">
                <a:solidFill>
                  <a:srgbClr val="414141"/>
                </a:solidFill>
              </a:rPr>
              <a:t> </a:t>
            </a:r>
            <a:r>
              <a:rPr lang="en-US" sz="2000" dirty="0" err="1">
                <a:solidFill>
                  <a:srgbClr val="414141"/>
                </a:solidFill>
              </a:rPr>
              <a:t>einstaka</a:t>
            </a:r>
            <a:r>
              <a:rPr lang="en-US" sz="2000" dirty="0">
                <a:solidFill>
                  <a:srgbClr val="414141"/>
                </a:solidFill>
              </a:rPr>
              <a:t> sögu svæðisins þíns, uppgötva ný viðskiptatækifæri og byggja upp sjálfbærari, staðbundna gistingu sem skapar raunverulega tengingu við gesti.</a:t>
            </a:r>
            <a:endParaRPr lang="en-GB" sz="2000" dirty="0">
              <a:solidFill>
                <a:srgbClr val="414141"/>
              </a:solidFill>
            </a:endParaRPr>
          </a:p>
        </p:txBody>
      </p:sp>
      <p:sp>
        <p:nvSpPr>
          <p:cNvPr id="8" name="Text Placeholder 7">
            <a:extLst>
              <a:ext uri="{FF2B5EF4-FFF2-40B4-BE49-F238E27FC236}">
                <a16:creationId xmlns:a16="http://schemas.microsoft.com/office/drawing/2014/main" id="{9E008C6E-21CE-8F0D-9175-2244D18D2709}"/>
              </a:ext>
            </a:extLst>
          </p:cNvPr>
          <p:cNvSpPr>
            <a:spLocks noGrp="1"/>
          </p:cNvSpPr>
          <p:nvPr>
            <p:ph type="body" sz="quarter" idx="27"/>
          </p:nvPr>
        </p:nvSpPr>
        <p:spPr>
          <a:xfrm>
            <a:off x="470315" y="352593"/>
            <a:ext cx="5041923" cy="720752"/>
          </a:xfrm>
        </p:spPr>
        <p:txBody>
          <a:bodyPr lIns="91440" tIns="45720" rIns="91440" bIns="45720" anchor="ctr">
            <a:noAutofit/>
          </a:bodyPr>
          <a:lstStyle/>
          <a:p>
            <a:r>
              <a:rPr lang="en-US" b="1" dirty="0"/>
              <a:t>Kafli 1: Yfirlit</a:t>
            </a:r>
          </a:p>
        </p:txBody>
      </p:sp>
      <p:cxnSp>
        <p:nvCxnSpPr>
          <p:cNvPr id="34" name="Straight Connector 33">
            <a:extLst>
              <a:ext uri="{FF2B5EF4-FFF2-40B4-BE49-F238E27FC236}">
                <a16:creationId xmlns:a16="http://schemas.microsoft.com/office/drawing/2014/main" id="{AE91B2BC-7D76-4B4D-B897-64B7D14505D7}"/>
              </a:ext>
            </a:extLst>
          </p:cNvPr>
          <p:cNvCxnSpPr>
            <a:cxnSpLocks/>
          </p:cNvCxnSpPr>
          <p:nvPr/>
        </p:nvCxnSpPr>
        <p:spPr>
          <a:xfrm flipH="1">
            <a:off x="5466149" y="1627647"/>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9DBDEEE-37E2-4D7D-EEAE-F063628F4288}"/>
              </a:ext>
            </a:extLst>
          </p:cNvPr>
          <p:cNvCxnSpPr>
            <a:cxnSpLocks/>
          </p:cNvCxnSpPr>
          <p:nvPr/>
        </p:nvCxnSpPr>
        <p:spPr>
          <a:xfrm flipH="1">
            <a:off x="5512238" y="4101839"/>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852F6186-047A-DA1F-8EFA-770F86E7BEA3}"/>
              </a:ext>
            </a:extLst>
          </p:cNvPr>
          <p:cNvSpPr>
            <a:spLocks noGrp="1"/>
          </p:cNvSpPr>
          <p:nvPr>
            <p:ph type="sldNum" sz="quarter" idx="4"/>
          </p:nvPr>
        </p:nvSpPr>
        <p:spPr>
          <a:xfrm>
            <a:off x="10931439" y="6643327"/>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4</a:t>
            </a:fld>
            <a:endParaRPr lang="fr-CA" sz="1200" dirty="0"/>
          </a:p>
        </p:txBody>
      </p:sp>
      <p:sp>
        <p:nvSpPr>
          <p:cNvPr id="2" name="TextBox 1">
            <a:extLst>
              <a:ext uri="{FF2B5EF4-FFF2-40B4-BE49-F238E27FC236}">
                <a16:creationId xmlns:a16="http://schemas.microsoft.com/office/drawing/2014/main" id="{DF7D5381-922E-BFA9-B453-DAD6B860A2B2}"/>
              </a:ext>
            </a:extLst>
          </p:cNvPr>
          <p:cNvSpPr txBox="1"/>
          <p:nvPr/>
        </p:nvSpPr>
        <p:spPr>
          <a:xfrm>
            <a:off x="5913804" y="153670"/>
            <a:ext cx="4415332" cy="584775"/>
          </a:xfrm>
          <a:prstGeom prst="rect">
            <a:avLst/>
          </a:prstGeom>
          <a:noFill/>
        </p:spPr>
        <p:txBody>
          <a:bodyPr wrap="square" rtlCol="0">
            <a:spAutoFit/>
          </a:bodyPr>
          <a:lstStyle/>
          <a:p>
            <a:r>
              <a:rPr lang="en-IE" sz="3200" b="1" dirty="0">
                <a:solidFill>
                  <a:srgbClr val="459597"/>
                </a:solidFill>
              </a:rPr>
              <a:t>Námsmarkmið</a:t>
            </a:r>
          </a:p>
        </p:txBody>
      </p:sp>
    </p:spTree>
    <p:extLst>
      <p:ext uri="{BB962C8B-B14F-4D97-AF65-F5344CB8AC3E}">
        <p14:creationId xmlns:p14="http://schemas.microsoft.com/office/powerpoint/2010/main" val="22252125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99EDB-7023-D42B-295F-89449F33199F}"/>
            </a:ext>
          </a:extLst>
        </p:cNvPr>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02E0503B-D1AD-144F-6B5F-C3FFD1EE08D1}"/>
              </a:ext>
            </a:extLst>
          </p:cNvPr>
          <p:cNvGraphicFramePr>
            <a:graphicFrameLocks noGrp="1"/>
          </p:cNvGraphicFramePr>
          <p:nvPr>
            <p:extLst>
              <p:ext uri="{D42A27DB-BD31-4B8C-83A1-F6EECF244321}">
                <p14:modId xmlns:p14="http://schemas.microsoft.com/office/powerpoint/2010/main" val="1014200369"/>
              </p:ext>
            </p:extLst>
          </p:nvPr>
        </p:nvGraphicFramePr>
        <p:xfrm>
          <a:off x="841935" y="1976718"/>
          <a:ext cx="10508130" cy="3240837"/>
        </p:xfrm>
        <a:graphic>
          <a:graphicData uri="http://schemas.openxmlformats.org/drawingml/2006/table">
            <a:tbl>
              <a:tblPr firstRow="1" bandRow="1">
                <a:tableStyleId>{5C22544A-7EE6-4342-B048-85BDC9FD1C3A}</a:tableStyleId>
              </a:tblPr>
              <a:tblGrid>
                <a:gridCol w="2884496">
                  <a:extLst>
                    <a:ext uri="{9D8B030D-6E8A-4147-A177-3AD203B41FA5}">
                      <a16:colId xmlns:a16="http://schemas.microsoft.com/office/drawing/2014/main" val="2947246601"/>
                    </a:ext>
                  </a:extLst>
                </a:gridCol>
                <a:gridCol w="7623634">
                  <a:extLst>
                    <a:ext uri="{9D8B030D-6E8A-4147-A177-3AD203B41FA5}">
                      <a16:colId xmlns:a16="http://schemas.microsoft.com/office/drawing/2014/main" val="4224813332"/>
                    </a:ext>
                  </a:extLst>
                </a:gridCol>
              </a:tblGrid>
              <a:tr h="403315">
                <a:tc>
                  <a:txBody>
                    <a:bodyPr/>
                    <a:lstStyle/>
                    <a:p>
                      <a:r>
                        <a:rPr lang="en-IE" sz="2400"/>
                        <a:t>Nafn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a:t>Lýsing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cap="none" dirty="0" err="1">
                          <a:solidFill>
                            <a:srgbClr val="414141"/>
                          </a:solidFill>
                          <a:effectLst/>
                          <a:latin typeface="+mn-lt"/>
                          <a:ea typeface="+mn-ea"/>
                          <a:cs typeface="+mn-cs"/>
                        </a:rPr>
                        <a:t>Sjö</a:t>
                      </a:r>
                      <a:r>
                        <a:rPr lang="en-US" sz="1800" b="1" i="0" kern="1200" cap="none" dirty="0">
                          <a:solidFill>
                            <a:srgbClr val="414141"/>
                          </a:solidFill>
                          <a:effectLst/>
                          <a:latin typeface="+mn-lt"/>
                          <a:ea typeface="+mn-ea"/>
                          <a:cs typeface="+mn-cs"/>
                        </a:rPr>
                        <a:t> </a:t>
                      </a:r>
                      <a:r>
                        <a:rPr lang="en-US" sz="1800" b="1" i="0" kern="1200" cap="none" dirty="0" err="1">
                          <a:solidFill>
                            <a:srgbClr val="414141"/>
                          </a:solidFill>
                          <a:effectLst/>
                          <a:latin typeface="+mn-lt"/>
                          <a:ea typeface="+mn-ea"/>
                          <a:cs typeface="+mn-cs"/>
                        </a:rPr>
                        <a:t>ferðavenjur</a:t>
                      </a:r>
                      <a:endParaRPr lang="en-US"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b="0" i="0" kern="1200" cap="none" dirty="0">
                          <a:solidFill>
                            <a:srgbClr val="414141"/>
                          </a:solidFill>
                          <a:effectLst/>
                          <a:latin typeface="+mn-lt"/>
                          <a:ea typeface="+mn-ea"/>
                          <a:cs typeface="+mn-cs"/>
                        </a:rPr>
                        <a:t>Ráð: 7 ferðavenjur sem munu móta 2025 </a:t>
                      </a:r>
                      <a:r>
                        <a:rPr lang="en-US" sz="1800" b="0" i="0" kern="1200" cap="none" dirty="0" err="1">
                          <a:solidFill>
                            <a:srgbClr val="414141"/>
                          </a:solidFill>
                          <a:effectLst/>
                          <a:latin typeface="+mn-lt"/>
                          <a:ea typeface="+mn-ea"/>
                          <a:cs typeface="+mn-cs"/>
                        </a:rPr>
                        <a:t>og</a:t>
                      </a:r>
                      <a:r>
                        <a:rPr lang="en-US" sz="1800" b="0" i="0" kern="1200" cap="none" dirty="0">
                          <a:solidFill>
                            <a:srgbClr val="414141"/>
                          </a:solidFill>
                          <a:effectLst/>
                          <a:latin typeface="+mn-lt"/>
                          <a:ea typeface="+mn-ea"/>
                          <a:cs typeface="+mn-cs"/>
                        </a:rPr>
                        <a:t> </a:t>
                      </a:r>
                      <a:r>
                        <a:rPr lang="en-US" sz="1800" b="0" i="0" kern="1200" cap="none" dirty="0" err="1">
                          <a:solidFill>
                            <a:srgbClr val="414141"/>
                          </a:solidFill>
                          <a:effectLst/>
                          <a:latin typeface="+mn-lt"/>
                          <a:ea typeface="+mn-ea"/>
                          <a:cs typeface="+mn-cs"/>
                        </a:rPr>
                        <a:t>til</a:t>
                      </a:r>
                      <a:r>
                        <a:rPr lang="en-US" sz="1800" b="0" i="0" kern="1200" cap="none" dirty="0">
                          <a:solidFill>
                            <a:srgbClr val="414141"/>
                          </a:solidFill>
                          <a:effectLst/>
                          <a:latin typeface="+mn-lt"/>
                          <a:ea typeface="+mn-ea"/>
                          <a:cs typeface="+mn-cs"/>
                        </a:rPr>
                        <a:t> </a:t>
                      </a:r>
                      <a:r>
                        <a:rPr lang="en-US" sz="1800" b="0" i="0" kern="1200" cap="none" dirty="0" err="1">
                          <a:solidFill>
                            <a:srgbClr val="414141"/>
                          </a:solidFill>
                          <a:effectLst/>
                          <a:latin typeface="+mn-lt"/>
                          <a:ea typeface="+mn-ea"/>
                          <a:cs typeface="+mn-cs"/>
                        </a:rPr>
                        <a:t>framtíðar</a:t>
                      </a:r>
                      <a:r>
                        <a:rPr lang="en-US" sz="1800" b="0" i="0" kern="1200" cap="none" dirty="0">
                          <a:solidFill>
                            <a:srgbClr val="414141"/>
                          </a:solidFill>
                          <a:effectLst/>
                          <a:latin typeface="+mn-lt"/>
                          <a:ea typeface="+mn-ea"/>
                          <a:cs typeface="+mn-cs"/>
                        </a:rPr>
                        <a:t> </a:t>
                      </a:r>
                    </a:p>
                    <a:p>
                      <a:pPr marL="0" indent="0">
                        <a:buClr>
                          <a:srgbClr val="01A54E"/>
                        </a:buClr>
                      </a:pPr>
                      <a:r>
                        <a:rPr lang="en-IE" dirty="0">
                          <a:solidFill>
                            <a:srgbClr val="EC7C69"/>
                          </a:solidFill>
                          <a:hlinkClick r:id="rId2">
                            <a:extLst>
                              <a:ext uri="{A12FA001-AC4F-418D-AE19-62706E023703}">
                                <ahyp:hlinkClr xmlns:ahyp="http://schemas.microsoft.com/office/drawing/2018/hyperlinkcolor" val="tx"/>
                              </a:ext>
                            </a:extLst>
                          </a:hlinkClick>
                        </a:rPr>
                        <a:t>https://www.bbc.com/travel/article/20250106-the-seven-travel-trends-that-will-shape-2025</a:t>
                      </a:r>
                      <a:r>
                        <a:rPr lang="en-IE" dirty="0">
                          <a:solidFill>
                            <a:srgbClr val="EC7C69"/>
                          </a:solidFill>
                        </a:rPr>
                        <a:t> </a:t>
                      </a:r>
                      <a:endParaRPr lang="en-US" sz="1800" kern="1200" dirty="0">
                        <a:solidFill>
                          <a:srgbClr val="EC7C6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rgbClr val="414141"/>
                          </a:solidFill>
                          <a:latin typeface="+mn-lt"/>
                          <a:ea typeface="+mn-ea"/>
                          <a:cs typeface="+mn-cs"/>
                        </a:rPr>
                        <a:t>Viðhorf ferðalanga eru að </a:t>
                      </a:r>
                      <a:r>
                        <a:rPr lang="en-US" sz="1800" b="1" kern="1200" dirty="0" err="1">
                          <a:solidFill>
                            <a:srgbClr val="414141"/>
                          </a:solidFill>
                          <a:latin typeface="+mn-lt"/>
                          <a:ea typeface="+mn-ea"/>
                          <a:cs typeface="+mn-cs"/>
                        </a:rPr>
                        <a:t>endurskilgreina</a:t>
                      </a:r>
                      <a:r>
                        <a:rPr lang="en-US" sz="1800" b="1" kern="1200" dirty="0">
                          <a:solidFill>
                            <a:srgbClr val="414141"/>
                          </a:solidFill>
                          <a:latin typeface="+mn-lt"/>
                          <a:ea typeface="+mn-ea"/>
                          <a:cs typeface="+mn-cs"/>
                        </a:rPr>
                        <a:t> </a:t>
                      </a:r>
                      <a:r>
                        <a:rPr lang="en-US" sz="1800" b="1" kern="1200" dirty="0" err="1">
                          <a:solidFill>
                            <a:srgbClr val="414141"/>
                          </a:solidFill>
                          <a:latin typeface="+mn-lt"/>
                          <a:ea typeface="+mn-ea"/>
                          <a:cs typeface="+mn-cs"/>
                        </a:rPr>
                        <a:t>greinina</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err="1">
                          <a:solidFill>
                            <a:srgbClr val="414141"/>
                          </a:solidFill>
                          <a:effectLst/>
                          <a:latin typeface="+mn-lt"/>
                          <a:ea typeface="+mn-ea"/>
                          <a:cs typeface="+mn-cs"/>
                        </a:rPr>
                        <a:t>Yfirlit</a:t>
                      </a:r>
                      <a:r>
                        <a:rPr lang="en-US" sz="1800" b="0" i="0" u="none" kern="1200" cap="none" dirty="0">
                          <a:solidFill>
                            <a:srgbClr val="414141"/>
                          </a:solidFill>
                          <a:effectLst/>
                          <a:latin typeface="+mn-lt"/>
                          <a:ea typeface="+mn-ea"/>
                          <a:cs typeface="+mn-cs"/>
                        </a:rPr>
                        <a:t> yfir breytileg viðhorf </a:t>
                      </a:r>
                      <a:r>
                        <a:rPr lang="en-US" sz="1800" b="0" i="0" u="none" kern="1200" cap="none" dirty="0" err="1">
                          <a:solidFill>
                            <a:srgbClr val="414141"/>
                          </a:solidFill>
                          <a:effectLst/>
                          <a:latin typeface="+mn-lt"/>
                          <a:ea typeface="+mn-ea"/>
                          <a:cs typeface="+mn-cs"/>
                        </a:rPr>
                        <a:t>til</a:t>
                      </a:r>
                      <a:r>
                        <a:rPr lang="en-US" sz="1800" b="0" i="0" u="none" kern="1200" cap="none" dirty="0">
                          <a:solidFill>
                            <a:srgbClr val="414141"/>
                          </a:solidFill>
                          <a:effectLst/>
                          <a:latin typeface="+mn-lt"/>
                          <a:ea typeface="+mn-ea"/>
                          <a:cs typeface="+mn-cs"/>
                        </a:rPr>
                        <a:t> </a:t>
                      </a:r>
                      <a:r>
                        <a:rPr lang="en-US" sz="1800" b="0" i="0" u="none" kern="1200" cap="none" dirty="0" err="1">
                          <a:solidFill>
                            <a:srgbClr val="414141"/>
                          </a:solidFill>
                          <a:effectLst/>
                          <a:latin typeface="+mn-lt"/>
                          <a:ea typeface="+mn-ea"/>
                          <a:cs typeface="+mn-cs"/>
                        </a:rPr>
                        <a:t>óska</a:t>
                      </a:r>
                      <a:r>
                        <a:rPr lang="en-US" sz="1800" b="0" i="0" u="none" kern="1200" cap="none" dirty="0">
                          <a:solidFill>
                            <a:srgbClr val="414141"/>
                          </a:solidFill>
                          <a:effectLst/>
                          <a:latin typeface="+mn-lt"/>
                          <a:ea typeface="+mn-ea"/>
                          <a:cs typeface="+mn-cs"/>
                        </a:rPr>
                        <a:t> ferðamanna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EC7C69"/>
                          </a:solidFill>
                          <a:hlinkClick r:id="rId3">
                            <a:extLst>
                              <a:ext uri="{A12FA001-AC4F-418D-AE19-62706E023703}">
                                <ahyp:hlinkClr xmlns:ahyp="http://schemas.microsoft.com/office/drawing/2018/hyperlinkcolor" val="tx"/>
                              </a:ext>
                            </a:extLst>
                          </a:hlinkClick>
                        </a:rPr>
                        <a:t>https://www.linkedin.com/pulse/shifting-paradigms-how-changing-traveler-preferences-reshaping-gaur/</a:t>
                      </a:r>
                      <a:r>
                        <a:rPr lang="en-US" sz="1800" dirty="0">
                          <a:solidFill>
                            <a:srgbClr val="EC7C69"/>
                          </a:solidFill>
                        </a:rPr>
                        <a:t> </a:t>
                      </a:r>
                      <a:endParaRPr lang="en-IE" sz="1800" kern="1200" dirty="0">
                        <a:solidFill>
                          <a:srgbClr val="EC7C69"/>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927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err="1">
                          <a:solidFill>
                            <a:srgbClr val="414141"/>
                          </a:solidFill>
                        </a:rPr>
                        <a:t>Fjöldaferðamennskumarkaðurinn</a:t>
                      </a:r>
                      <a:r>
                        <a:rPr lang="en-IE" b="1" dirty="0">
                          <a:solidFill>
                            <a:srgbClr val="414141"/>
                          </a:solidFill>
                        </a:rPr>
                        <a:t> tekur upp einkenni hægs ferðalags</a:t>
                      </a:r>
                      <a:endParaRPr lang="en-IE" sz="1800" b="1"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414141"/>
                          </a:solidFill>
                          <a:effectLst/>
                          <a:latin typeface="+mn-lt"/>
                          <a:ea typeface="+mn-ea"/>
                          <a:cs typeface="+mn-cs"/>
                        </a:rPr>
                        <a:t>Hæg </a:t>
                      </a:r>
                      <a:r>
                        <a:rPr lang="en-US" sz="1800" b="0" i="0" u="none" kern="1200" cap="none" dirty="0" err="1">
                          <a:solidFill>
                            <a:srgbClr val="414141"/>
                          </a:solidFill>
                          <a:effectLst/>
                          <a:latin typeface="+mn-lt"/>
                          <a:ea typeface="+mn-ea"/>
                          <a:cs typeface="+mn-cs"/>
                        </a:rPr>
                        <a:t>ferðamennska</a:t>
                      </a:r>
                      <a:r>
                        <a:rPr lang="en-US" sz="1800" b="0" i="0" u="none" kern="1200" cap="none" dirty="0">
                          <a:solidFill>
                            <a:srgbClr val="414141"/>
                          </a:solidFill>
                          <a:effectLst/>
                          <a:latin typeface="+mn-lt"/>
                          <a:ea typeface="+mn-ea"/>
                          <a:cs typeface="+mn-cs"/>
                        </a:rPr>
                        <a:t> er </a:t>
                      </a:r>
                      <a:r>
                        <a:rPr lang="en-US" sz="1800" b="0" i="0" u="none" kern="1200" cap="none" dirty="0" err="1">
                          <a:solidFill>
                            <a:srgbClr val="414141"/>
                          </a:solidFill>
                          <a:effectLst/>
                          <a:latin typeface="+mn-lt"/>
                          <a:ea typeface="+mn-ea"/>
                          <a:cs typeface="+mn-cs"/>
                        </a:rPr>
                        <a:t>að</a:t>
                      </a:r>
                      <a:r>
                        <a:rPr lang="en-US" sz="1800" b="0" i="0" u="none" kern="1200" cap="none" dirty="0">
                          <a:solidFill>
                            <a:srgbClr val="414141"/>
                          </a:solidFill>
                          <a:effectLst/>
                          <a:latin typeface="+mn-lt"/>
                          <a:ea typeface="+mn-ea"/>
                          <a:cs typeface="+mn-cs"/>
                        </a:rPr>
                        <a:t> endurlífga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kern="1200" cap="none" dirty="0">
                          <a:solidFill>
                            <a:srgbClr val="EC7C69"/>
                          </a:solidFill>
                          <a:effectLst/>
                          <a:latin typeface="+mn-lt"/>
                          <a:ea typeface="+mn-ea"/>
                          <a:cs typeface="+mn-cs"/>
                          <a:hlinkClick r:id="rId4">
                            <a:extLst>
                              <a:ext uri="{A12FA001-AC4F-418D-AE19-62706E023703}">
                                <ahyp:hlinkClr xmlns:ahyp="http://schemas.microsoft.com/office/drawing/2018/hyperlinkcolor" val="tx"/>
                              </a:ext>
                            </a:extLst>
                          </a:hlinkClick>
                        </a:rPr>
                        <a:t>https://www.euromonitor.com/article/mass-market-adopts-slow-travel-features-in-2025</a:t>
                      </a:r>
                      <a:endParaRPr lang="en-US" sz="1800" b="0" i="0" u="none" kern="1200" cap="none" dirty="0">
                        <a:solidFill>
                          <a:srgbClr val="EC7C69"/>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2" name="Freeform 1">
            <a:extLst>
              <a:ext uri="{FF2B5EF4-FFF2-40B4-BE49-F238E27FC236}">
                <a16:creationId xmlns:a16="http://schemas.microsoft.com/office/drawing/2014/main" id="{3F11339C-F1D5-C19C-56A5-1D10F3338495}"/>
              </a:ext>
            </a:extLst>
          </p:cNvPr>
          <p:cNvSpPr/>
          <p:nvPr/>
        </p:nvSpPr>
        <p:spPr>
          <a:xfrm>
            <a:off x="-21946" y="592711"/>
            <a:ext cx="5087955" cy="875479"/>
          </a:xfrm>
          <a:custGeom>
            <a:avLst/>
            <a:gdLst>
              <a:gd name="connsiteX0" fmla="*/ 0 w 5087955"/>
              <a:gd name="connsiteY0" fmla="*/ 0 h 875479"/>
              <a:gd name="connsiteX1" fmla="*/ 4495962 w 5087955"/>
              <a:gd name="connsiteY1" fmla="*/ 0 h 875479"/>
              <a:gd name="connsiteX2" fmla="*/ 5087955 w 5087955"/>
              <a:gd name="connsiteY2" fmla="*/ 473717 h 875479"/>
              <a:gd name="connsiteX3" fmla="*/ 5087955 w 5087955"/>
              <a:gd name="connsiteY3" fmla="*/ 875479 h 875479"/>
              <a:gd name="connsiteX4" fmla="*/ 0 w 5087955"/>
              <a:gd name="connsiteY4" fmla="*/ 875479 h 875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7955" h="875479">
                <a:moveTo>
                  <a:pt x="0" y="0"/>
                </a:moveTo>
                <a:lnTo>
                  <a:pt x="4495962" y="0"/>
                </a:lnTo>
                <a:cubicBezTo>
                  <a:pt x="4821934" y="0"/>
                  <a:pt x="5087955" y="212873"/>
                  <a:pt x="5087955" y="473717"/>
                </a:cubicBezTo>
                <a:lnTo>
                  <a:pt x="5087955" y="875479"/>
                </a:lnTo>
                <a:lnTo>
                  <a:pt x="0" y="875479"/>
                </a:lnTo>
                <a:close/>
              </a:path>
            </a:pathLst>
          </a:custGeom>
          <a:solidFill>
            <a:srgbClr val="459597"/>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3" name="Text Placeholder 23">
            <a:extLst>
              <a:ext uri="{FF2B5EF4-FFF2-40B4-BE49-F238E27FC236}">
                <a16:creationId xmlns:a16="http://schemas.microsoft.com/office/drawing/2014/main" id="{A4E952A5-F9CA-7975-BAF5-E2FBDBB319C1}"/>
              </a:ext>
            </a:extLst>
          </p:cNvPr>
          <p:cNvSpPr txBox="1">
            <a:spLocks/>
          </p:cNvSpPr>
          <p:nvPr/>
        </p:nvSpPr>
        <p:spPr>
          <a:xfrm>
            <a:off x="456170" y="670075"/>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Viðbótar lesefni</a:t>
            </a:r>
          </a:p>
        </p:txBody>
      </p:sp>
    </p:spTree>
    <p:extLst>
      <p:ext uri="{BB962C8B-B14F-4D97-AF65-F5344CB8AC3E}">
        <p14:creationId xmlns:p14="http://schemas.microsoft.com/office/powerpoint/2010/main" val="20209380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E662B-5BDD-7AC9-0A64-ED919FCA3E4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C67B9712-1C1F-6466-60BA-0277DB81CBD8}"/>
              </a:ext>
            </a:extLst>
          </p:cNvPr>
          <p:cNvSpPr>
            <a:spLocks noGrp="1"/>
          </p:cNvSpPr>
          <p:nvPr>
            <p:ph type="body" sz="quarter" idx="65"/>
          </p:nvPr>
        </p:nvSpPr>
        <p:spPr/>
        <p:txBody>
          <a:bodyPr/>
          <a:lstStyle/>
          <a:p>
            <a:pPr algn="ctr"/>
            <a:r>
              <a:rPr lang="en-GB" sz="1200" dirty="0"/>
              <a:t>Ljósmynd: </a:t>
            </a:r>
            <a:r>
              <a:rPr lang="fr-FR" sz="1200" dirty="0"/>
              <a:t>Slow Food </a:t>
            </a:r>
            <a:r>
              <a:rPr lang="fr-FR" sz="1200" dirty="0" err="1"/>
              <a:t>Travel</a:t>
            </a:r>
            <a:endParaRPr lang="en-GB" sz="1200" dirty="0"/>
          </a:p>
        </p:txBody>
      </p:sp>
      <p:pic>
        <p:nvPicPr>
          <p:cNvPr id="17" name="Picture Placeholder 16">
            <a:extLst>
              <a:ext uri="{FF2B5EF4-FFF2-40B4-BE49-F238E27FC236}">
                <a16:creationId xmlns:a16="http://schemas.microsoft.com/office/drawing/2014/main" id="{898D0CD9-A1AC-6790-F6BA-776D53F795A9}"/>
              </a:ext>
            </a:extLst>
          </p:cNvPr>
          <p:cNvPicPr>
            <a:picLocks noGrp="1" noChangeAspect="1"/>
          </p:cNvPicPr>
          <p:nvPr>
            <p:ph type="pic" sz="quarter" idx="13"/>
          </p:nvPr>
        </p:nvPicPr>
        <p:blipFill>
          <a:blip r:embed="rId3"/>
          <a:srcRect l="1069" r="1069"/>
          <a:stretch/>
        </p:blipFill>
        <p:spPr>
          <a:xfrm>
            <a:off x="6966760" y="2884487"/>
            <a:ext cx="3896842" cy="3973513"/>
          </a:xfrm>
        </p:spPr>
      </p:pic>
      <p:sp>
        <p:nvSpPr>
          <p:cNvPr id="6" name="Text Placeholder 3">
            <a:extLst>
              <a:ext uri="{FF2B5EF4-FFF2-40B4-BE49-F238E27FC236}">
                <a16:creationId xmlns:a16="http://schemas.microsoft.com/office/drawing/2014/main" id="{B1BFFDAB-E617-31FA-238C-599944EF984C}"/>
              </a:ext>
            </a:extLst>
          </p:cNvPr>
          <p:cNvSpPr txBox="1">
            <a:spLocks/>
          </p:cNvSpPr>
          <p:nvPr/>
        </p:nvSpPr>
        <p:spPr>
          <a:xfrm>
            <a:off x="583758" y="1548811"/>
            <a:ext cx="5998604" cy="4558073"/>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IE" sz="2400" b="1" dirty="0">
                <a:solidFill>
                  <a:srgbClr val="EC7C69"/>
                </a:solidFill>
              </a:rPr>
              <a:t>Nýir ferðalangar kjósa: </a:t>
            </a:r>
          </a:p>
          <a:p>
            <a:pPr marL="360363">
              <a:lnSpc>
                <a:spcPts val="2340"/>
              </a:lnSpc>
              <a:buClr>
                <a:srgbClr val="459597"/>
              </a:buClr>
            </a:pPr>
            <a:r>
              <a:rPr lang="en-IE" dirty="0"/>
              <a:t>Ferðalangar nútímans leita að ekta dvölum sem bjóða upp á ríka upplifun og endurspegla staðbundna menningu, náttúru og gildi samfélagsins – fara lengra en grunnþægindi til að skapa tilfinningalegar, eftirminnilegar tengingar við staði og fólk.</a:t>
            </a:r>
          </a:p>
          <a:p>
            <a:pPr marL="342900" indent="-342900">
              <a:lnSpc>
                <a:spcPts val="2340"/>
              </a:lnSpc>
              <a:buClr>
                <a:srgbClr val="459597"/>
              </a:buClr>
              <a:buFont typeface="Arial" panose="020B0604020202020204" pitchFamily="34" charset="0"/>
              <a:buChar char="•"/>
            </a:pPr>
            <a:endParaRPr lang="en-IE" dirty="0"/>
          </a:p>
          <a:p>
            <a:pPr marL="342900" indent="-342900">
              <a:lnSpc>
                <a:spcPts val="2340"/>
              </a:lnSpc>
              <a:buClr>
                <a:srgbClr val="459597"/>
              </a:buClr>
              <a:buFont typeface="Arial" panose="020B0604020202020204" pitchFamily="34" charset="0"/>
              <a:buChar char="•"/>
            </a:pPr>
            <a:r>
              <a:rPr lang="en-IE" sz="2400" b="1" dirty="0" err="1">
                <a:solidFill>
                  <a:srgbClr val="EC7C69"/>
                </a:solidFill>
              </a:rPr>
              <a:t>Nýjar</a:t>
            </a:r>
            <a:r>
              <a:rPr lang="en-IE" sz="2400" b="1" dirty="0">
                <a:solidFill>
                  <a:srgbClr val="EC7C69"/>
                </a:solidFill>
              </a:rPr>
              <a:t> ferðavenjur</a:t>
            </a:r>
            <a:r>
              <a:rPr lang="en-IE" b="1" dirty="0">
                <a:solidFill>
                  <a:srgbClr val="EC7C69"/>
                </a:solidFill>
              </a:rPr>
              <a:t>: </a:t>
            </a:r>
          </a:p>
          <a:p>
            <a:pPr marL="320675">
              <a:lnSpc>
                <a:spcPts val="2340"/>
              </a:lnSpc>
              <a:buClr>
                <a:srgbClr val="459597"/>
              </a:buClr>
            </a:pPr>
            <a:r>
              <a:rPr lang="en-IE" dirty="0"/>
              <a:t>Nútíma ferðaþjónusta er að færast í átt að hægari, sjálfbærari ferðalögum sem leggja áherslu á merkingu, vellíðan og tilgang – kjósa staðbundna dýpt, siðferðilega valkosti og persónulegar upplifanir fram yfir staðlaða fjöldaferðaþjónustu.</a:t>
            </a:r>
          </a:p>
          <a:p>
            <a:pPr>
              <a:lnSpc>
                <a:spcPts val="2340"/>
              </a:lnSpc>
              <a:buClr>
                <a:srgbClr val="459597"/>
              </a:buClr>
            </a:pPr>
            <a:endParaRPr lang="en-GB" dirty="0"/>
          </a:p>
        </p:txBody>
      </p:sp>
      <p:cxnSp>
        <p:nvCxnSpPr>
          <p:cNvPr id="7" name="Straight Connector 6">
            <a:extLst>
              <a:ext uri="{FF2B5EF4-FFF2-40B4-BE49-F238E27FC236}">
                <a16:creationId xmlns:a16="http://schemas.microsoft.com/office/drawing/2014/main" id="{7A1DBED5-C90E-934C-5FA4-C0B90A292687}"/>
              </a:ext>
            </a:extLst>
          </p:cNvPr>
          <p:cNvCxnSpPr>
            <a:cxnSpLocks/>
          </p:cNvCxnSpPr>
          <p:nvPr/>
        </p:nvCxnSpPr>
        <p:spPr>
          <a:xfrm>
            <a:off x="0" y="110027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813A5752-6180-27AD-C127-9359B4EFF6BF}"/>
              </a:ext>
            </a:extLst>
          </p:cNvPr>
          <p:cNvSpPr txBox="1">
            <a:spLocks/>
          </p:cNvSpPr>
          <p:nvPr/>
        </p:nvSpPr>
        <p:spPr>
          <a:xfrm>
            <a:off x="545533" y="441616"/>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Helstu atriði</a:t>
            </a:r>
          </a:p>
          <a:p>
            <a:pPr>
              <a:lnSpc>
                <a:spcPts val="3720"/>
              </a:lnSpc>
            </a:pPr>
            <a:endParaRPr lang="en-US" dirty="0"/>
          </a:p>
        </p:txBody>
      </p:sp>
      <p:sp>
        <p:nvSpPr>
          <p:cNvPr id="14" name="Slide Number Placeholder 5">
            <a:extLst>
              <a:ext uri="{FF2B5EF4-FFF2-40B4-BE49-F238E27FC236}">
                <a16:creationId xmlns:a16="http://schemas.microsoft.com/office/drawing/2014/main" id="{D5AC024C-3140-DCB8-E5A2-3533E6022AD8}"/>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41</a:t>
            </a:fld>
            <a:endParaRPr lang="fr-CA" sz="1200" dirty="0"/>
          </a:p>
        </p:txBody>
      </p:sp>
    </p:spTree>
    <p:extLst>
      <p:ext uri="{BB962C8B-B14F-4D97-AF65-F5344CB8AC3E}">
        <p14:creationId xmlns:p14="http://schemas.microsoft.com/office/powerpoint/2010/main" val="8666364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FDFE2-8A9A-E7AB-28D1-FB75B341E054}"/>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2DBAD1AC-0F39-D9C0-13D3-4F9AFBDF13E7}"/>
              </a:ext>
            </a:extLst>
          </p:cNvPr>
          <p:cNvSpPr>
            <a:spLocks noGrp="1"/>
          </p:cNvSpPr>
          <p:nvPr>
            <p:ph type="body" sz="quarter" idx="65"/>
          </p:nvPr>
        </p:nvSpPr>
        <p:spPr/>
        <p:txBody>
          <a:bodyPr/>
          <a:lstStyle/>
          <a:p>
            <a:pPr algn="ctr"/>
            <a:r>
              <a:rPr lang="en-GB" sz="1200" dirty="0"/>
              <a:t>Mynd: </a:t>
            </a:r>
            <a:r>
              <a:rPr lang="fr-FR" sz="1200" dirty="0"/>
              <a:t>Slow Food </a:t>
            </a:r>
            <a:r>
              <a:rPr lang="fr-FR" sz="1200" dirty="0" err="1"/>
              <a:t>Travel</a:t>
            </a:r>
            <a:endParaRPr lang="en-GB" sz="1200" dirty="0"/>
          </a:p>
        </p:txBody>
      </p:sp>
      <p:pic>
        <p:nvPicPr>
          <p:cNvPr id="17" name="Picture Placeholder 16">
            <a:extLst>
              <a:ext uri="{FF2B5EF4-FFF2-40B4-BE49-F238E27FC236}">
                <a16:creationId xmlns:a16="http://schemas.microsoft.com/office/drawing/2014/main" id="{1030E05C-EA51-D6E6-A934-5A39AD567BCF}"/>
              </a:ext>
            </a:extLst>
          </p:cNvPr>
          <p:cNvPicPr>
            <a:picLocks noGrp="1" noChangeAspect="1"/>
          </p:cNvPicPr>
          <p:nvPr>
            <p:ph type="pic" sz="quarter" idx="13"/>
          </p:nvPr>
        </p:nvPicPr>
        <p:blipFill>
          <a:blip r:embed="rId3"/>
          <a:srcRect l="1069" r="1069"/>
          <a:stretch/>
        </p:blipFill>
        <p:spPr>
          <a:xfrm>
            <a:off x="6966760" y="2884487"/>
            <a:ext cx="3896842" cy="3973513"/>
          </a:xfrm>
        </p:spPr>
      </p:pic>
      <p:sp>
        <p:nvSpPr>
          <p:cNvPr id="6" name="Text Placeholder 3">
            <a:extLst>
              <a:ext uri="{FF2B5EF4-FFF2-40B4-BE49-F238E27FC236}">
                <a16:creationId xmlns:a16="http://schemas.microsoft.com/office/drawing/2014/main" id="{B6A7599F-0B3C-BBB3-42D5-CC308BFC1D27}"/>
              </a:ext>
            </a:extLst>
          </p:cNvPr>
          <p:cNvSpPr txBox="1">
            <a:spLocks/>
          </p:cNvSpPr>
          <p:nvPr/>
        </p:nvSpPr>
        <p:spPr>
          <a:xfrm>
            <a:off x="583758" y="1758929"/>
            <a:ext cx="5998604" cy="4208917"/>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ts val="2340"/>
              </a:lnSpc>
              <a:buClr>
                <a:srgbClr val="459597"/>
              </a:buClr>
              <a:buFont typeface="Arial" panose="020B0604020202020204" pitchFamily="34" charset="0"/>
              <a:buChar char="•"/>
            </a:pPr>
            <a:r>
              <a:rPr lang="en-IE" sz="2400" b="1" dirty="0">
                <a:solidFill>
                  <a:srgbClr val="EC7C69"/>
                </a:solidFill>
              </a:rPr>
              <a:t>Ný markaðstækifæri</a:t>
            </a:r>
            <a:r>
              <a:rPr lang="en-IE" sz="2400" dirty="0">
                <a:solidFill>
                  <a:srgbClr val="EC7C69"/>
                </a:solidFill>
              </a:rPr>
              <a:t>: </a:t>
            </a:r>
          </a:p>
          <a:p>
            <a:pPr marL="360363">
              <a:lnSpc>
                <a:spcPts val="2340"/>
              </a:lnSpc>
              <a:buClr>
                <a:srgbClr val="459597"/>
              </a:buClr>
            </a:pPr>
            <a:r>
              <a:rPr lang="en-IE" dirty="0"/>
              <a:t>Þessar breytingar opna raunveruleg tækifæri fyrir óhefðbundna gistingu til að dafna með því að bjóða upp á einstakar, staðbundnar upplifanir sem samræmast gildum gesta á sama tíma og styðja við staðbundna sjálfsmynd, efnahag og sjálfbærni.</a:t>
            </a:r>
          </a:p>
          <a:p>
            <a:pPr marL="342900" indent="-342900">
              <a:lnSpc>
                <a:spcPts val="2340"/>
              </a:lnSpc>
              <a:buClr>
                <a:srgbClr val="459597"/>
              </a:buClr>
              <a:buFont typeface="Arial" panose="020B0604020202020204" pitchFamily="34" charset="0"/>
              <a:buChar char="•"/>
            </a:pPr>
            <a:endParaRPr lang="en-GB" dirty="0"/>
          </a:p>
        </p:txBody>
      </p:sp>
      <p:cxnSp>
        <p:nvCxnSpPr>
          <p:cNvPr id="7" name="Straight Connector 6">
            <a:extLst>
              <a:ext uri="{FF2B5EF4-FFF2-40B4-BE49-F238E27FC236}">
                <a16:creationId xmlns:a16="http://schemas.microsoft.com/office/drawing/2014/main" id="{69307177-994A-4A6E-01EC-7D4032A5382C}"/>
              </a:ext>
            </a:extLst>
          </p:cNvPr>
          <p:cNvCxnSpPr>
            <a:cxnSpLocks/>
          </p:cNvCxnSpPr>
          <p:nvPr/>
        </p:nvCxnSpPr>
        <p:spPr>
          <a:xfrm>
            <a:off x="0" y="1100272"/>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2DBC64D9-525A-88D2-EF9A-597242FA75BD}"/>
              </a:ext>
            </a:extLst>
          </p:cNvPr>
          <p:cNvSpPr txBox="1">
            <a:spLocks/>
          </p:cNvSpPr>
          <p:nvPr/>
        </p:nvSpPr>
        <p:spPr>
          <a:xfrm>
            <a:off x="545533" y="441616"/>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Helstu atriði</a:t>
            </a:r>
          </a:p>
          <a:p>
            <a:pPr>
              <a:lnSpc>
                <a:spcPts val="3720"/>
              </a:lnSpc>
            </a:pPr>
            <a:endParaRPr lang="en-US" dirty="0"/>
          </a:p>
        </p:txBody>
      </p:sp>
      <p:sp>
        <p:nvSpPr>
          <p:cNvPr id="2" name="Slide Number Placeholder 5">
            <a:extLst>
              <a:ext uri="{FF2B5EF4-FFF2-40B4-BE49-F238E27FC236}">
                <a16:creationId xmlns:a16="http://schemas.microsoft.com/office/drawing/2014/main" id="{75E371BD-AB6F-D33F-337E-2CB4E880F9B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42</a:t>
            </a:fld>
            <a:endParaRPr lang="fr-CA" sz="1200" dirty="0"/>
          </a:p>
        </p:txBody>
      </p:sp>
      <p:pic>
        <p:nvPicPr>
          <p:cNvPr id="4" name="Picture 3">
            <a:extLst>
              <a:ext uri="{FF2B5EF4-FFF2-40B4-BE49-F238E27FC236}">
                <a16:creationId xmlns:a16="http://schemas.microsoft.com/office/drawing/2014/main" id="{3FA5F690-E104-1016-B462-C72B5D28DC79}"/>
              </a:ext>
            </a:extLst>
          </p:cNvPr>
          <p:cNvPicPr>
            <a:picLocks noChangeAspect="1"/>
          </p:cNvPicPr>
          <p:nvPr/>
        </p:nvPicPr>
        <p:blipFill>
          <a:blip r:embed="rId4">
            <a:alphaModFix/>
            <a:extLst>
              <a:ext uri="{28A0092B-C50C-407E-A947-70E740481C1C}">
                <a14:useLocalDpi xmlns:a14="http://schemas.microsoft.com/office/drawing/2010/main" val="0"/>
              </a:ext>
            </a:extLst>
          </a:blip>
          <a:srcRect l="53155" t="-1" r="5047" b="49903"/>
          <a:stretch/>
        </p:blipFill>
        <p:spPr>
          <a:xfrm>
            <a:off x="37045" y="4195861"/>
            <a:ext cx="3580276" cy="2659133"/>
          </a:xfrm>
          <a:prstGeom prst="rect">
            <a:avLst/>
          </a:prstGeom>
        </p:spPr>
      </p:pic>
    </p:spTree>
    <p:extLst>
      <p:ext uri="{BB962C8B-B14F-4D97-AF65-F5344CB8AC3E}">
        <p14:creationId xmlns:p14="http://schemas.microsoft.com/office/powerpoint/2010/main" val="21001325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574081" y="3008229"/>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a:t>
            </a:r>
            <a:r>
              <a:rPr lang="en-US" sz="3200" b="1" dirty="0" err="1">
                <a:solidFill>
                  <a:srgbClr val="459597"/>
                </a:solidFill>
              </a:rPr>
              <a:t>Módul</a:t>
            </a:r>
            <a:r>
              <a:rPr lang="en-US" sz="3200" b="1" dirty="0">
                <a:solidFill>
                  <a:srgbClr val="459597"/>
                </a:solidFill>
              </a:rPr>
              <a:t> 1 (hluti 1)</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4082" y="3959132"/>
            <a:ext cx="4464312" cy="1498936"/>
          </a:xfrm>
          <a:prstGeom prst="rect">
            <a:avLst/>
          </a:prstGeom>
          <a:noFill/>
        </p:spPr>
        <p:txBody>
          <a:bodyPr wrap="square" rtlCol="0">
            <a:spAutoFit/>
          </a:bodyPr>
          <a:lstStyle/>
          <a:p>
            <a:pPr algn="ctr">
              <a:lnSpc>
                <a:spcPts val="2520"/>
              </a:lnSpc>
              <a:spcBef>
                <a:spcPts val="0"/>
              </a:spcBef>
            </a:pPr>
            <a:r>
              <a:rPr lang="en-US" sz="2400" b="1" dirty="0">
                <a:solidFill>
                  <a:srgbClr val="459597"/>
                </a:solidFill>
              </a:rPr>
              <a:t>Kafli 1 </a:t>
            </a:r>
            <a:r>
              <a:rPr lang="en-US" sz="2400" dirty="0">
                <a:solidFill>
                  <a:srgbClr val="414141"/>
                </a:solidFill>
              </a:rPr>
              <a:t>Inngangur </a:t>
            </a:r>
            <a:r>
              <a:rPr lang="en-US" sz="2400" dirty="0" err="1">
                <a:solidFill>
                  <a:srgbClr val="414141"/>
                </a:solidFill>
              </a:rPr>
              <a:t>að</a:t>
            </a:r>
            <a:r>
              <a:rPr lang="en-US" sz="2400" dirty="0">
                <a:solidFill>
                  <a:srgbClr val="414141"/>
                </a:solidFill>
              </a:rPr>
              <a:t> </a:t>
            </a:r>
            <a:r>
              <a:rPr lang="en-US" sz="2400" dirty="0" err="1">
                <a:solidFill>
                  <a:srgbClr val="414141"/>
                </a:solidFill>
              </a:rPr>
              <a:t>óhefðbundnum</a:t>
            </a:r>
            <a:r>
              <a:rPr lang="en-US" sz="2400" dirty="0">
                <a:solidFill>
                  <a:srgbClr val="414141"/>
                </a:solidFill>
              </a:rPr>
              <a:t> </a:t>
            </a:r>
            <a:r>
              <a:rPr lang="en-US" sz="2400" dirty="0" err="1">
                <a:solidFill>
                  <a:srgbClr val="414141"/>
                </a:solidFill>
              </a:rPr>
              <a:t>gistimöguleikum</a:t>
            </a:r>
            <a:endParaRPr lang="en-US" sz="2400" b="1" dirty="0">
              <a:solidFill>
                <a:srgbClr val="414141"/>
              </a:solidFill>
            </a:endParaRPr>
          </a:p>
          <a:p>
            <a:pPr algn="ctr">
              <a:spcBef>
                <a:spcPts val="0"/>
              </a:spcBef>
            </a:pPr>
            <a:endParaRPr lang="en-IE" sz="800" dirty="0">
              <a:solidFill>
                <a:srgbClr val="414141"/>
              </a:solidFill>
            </a:endParaRPr>
          </a:p>
          <a:p>
            <a:pPr algn="ctr">
              <a:lnSpc>
                <a:spcPts val="2520"/>
              </a:lnSpc>
              <a:spcBef>
                <a:spcPts val="0"/>
              </a:spcBef>
            </a:pPr>
            <a:r>
              <a:rPr lang="en-US" sz="2400" b="1" dirty="0">
                <a:solidFill>
                  <a:srgbClr val="459597"/>
                </a:solidFill>
              </a:rPr>
              <a:t>Kafli 2 </a:t>
            </a:r>
            <a:r>
              <a:rPr lang="en-US" sz="2400" dirty="0">
                <a:solidFill>
                  <a:srgbClr val="414141"/>
                </a:solidFill>
              </a:rPr>
              <a:t>Af hverju </a:t>
            </a:r>
            <a:r>
              <a:rPr lang="en-US" sz="2400" dirty="0" err="1">
                <a:solidFill>
                  <a:srgbClr val="414141"/>
                </a:solidFill>
              </a:rPr>
              <a:t>skiptir</a:t>
            </a:r>
            <a:r>
              <a:rPr lang="en-US" sz="2400" dirty="0">
                <a:solidFill>
                  <a:srgbClr val="414141"/>
                </a:solidFill>
              </a:rPr>
              <a:t> </a:t>
            </a:r>
            <a:r>
              <a:rPr lang="en-US" sz="2400" dirty="0" err="1">
                <a:solidFill>
                  <a:srgbClr val="414141"/>
                </a:solidFill>
              </a:rPr>
              <a:t>það</a:t>
            </a:r>
            <a:r>
              <a:rPr lang="en-US" sz="2400" dirty="0">
                <a:solidFill>
                  <a:srgbClr val="414141"/>
                </a:solidFill>
              </a:rPr>
              <a:t> </a:t>
            </a:r>
            <a:r>
              <a:rPr lang="en-US" sz="2400" dirty="0" err="1">
                <a:solidFill>
                  <a:srgbClr val="414141"/>
                </a:solidFill>
              </a:rPr>
              <a:t>máli</a:t>
            </a:r>
            <a:r>
              <a:rPr lang="en-US" sz="2400" dirty="0">
                <a:solidFill>
                  <a:srgbClr val="414141"/>
                </a:solidFill>
              </a:rPr>
              <a:t> </a:t>
            </a:r>
            <a:r>
              <a:rPr lang="en-US" sz="2400" dirty="0" err="1">
                <a:solidFill>
                  <a:srgbClr val="414141"/>
                </a:solidFill>
              </a:rPr>
              <a:t>núna</a:t>
            </a: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320238" y="1236945"/>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Modúl 1 (hluti 2)</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320238" y="1850196"/>
            <a:ext cx="4464312" cy="1498936"/>
          </a:xfrm>
          <a:prstGeom prst="rect">
            <a:avLst/>
          </a:prstGeom>
          <a:noFill/>
        </p:spPr>
        <p:txBody>
          <a:bodyPr wrap="square" rtlCol="0">
            <a:spAutoFit/>
          </a:bodyPr>
          <a:lstStyle/>
          <a:p>
            <a:pPr algn="ctr">
              <a:lnSpc>
                <a:spcPts val="2520"/>
              </a:lnSpc>
            </a:pPr>
            <a:r>
              <a:rPr lang="en-IE" sz="2400" b="1" dirty="0">
                <a:solidFill>
                  <a:srgbClr val="EC7C69"/>
                </a:solidFill>
              </a:rPr>
              <a:t>Kafli 3 </a:t>
            </a:r>
            <a:r>
              <a:rPr lang="en-IE" sz="2400" dirty="0">
                <a:solidFill>
                  <a:srgbClr val="382B1B"/>
                </a:solidFill>
              </a:rPr>
              <a:t>Rannsóknir </a:t>
            </a:r>
          </a:p>
          <a:p>
            <a:pPr algn="ctr">
              <a:lnSpc>
                <a:spcPts val="2520"/>
              </a:lnSpc>
            </a:pPr>
            <a:r>
              <a:rPr lang="en-IE" sz="2400" dirty="0">
                <a:solidFill>
                  <a:srgbClr val="382B1B"/>
                </a:solidFill>
              </a:rPr>
              <a:t>Viðskiptalíkön</a:t>
            </a:r>
          </a:p>
          <a:p>
            <a:pPr algn="ctr"/>
            <a:endParaRPr lang="en-IE" sz="800" dirty="0">
              <a:solidFill>
                <a:srgbClr val="382B1B"/>
              </a:solidFill>
            </a:endParaRPr>
          </a:p>
          <a:p>
            <a:pPr algn="ctr">
              <a:lnSpc>
                <a:spcPts val="2520"/>
              </a:lnSpc>
            </a:pPr>
            <a:r>
              <a:rPr lang="en-IE" sz="2400" b="1" dirty="0">
                <a:solidFill>
                  <a:srgbClr val="EC7C69"/>
                </a:solidFill>
              </a:rPr>
              <a:t>Kafli 4 </a:t>
            </a:r>
          </a:p>
          <a:p>
            <a:pPr algn="ctr">
              <a:lnSpc>
                <a:spcPts val="2520"/>
              </a:lnSpc>
            </a:pPr>
            <a:r>
              <a:rPr lang="en-IE" sz="2400" dirty="0">
                <a:solidFill>
                  <a:srgbClr val="382B1B"/>
                </a:solidFill>
              </a:rPr>
              <a:t>Greina tækifæri</a:t>
            </a: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47" name="Rectangle 46">
            <a:extLst>
              <a:ext uri="{FF2B5EF4-FFF2-40B4-BE49-F238E27FC236}">
                <a16:creationId xmlns:a16="http://schemas.microsoft.com/office/drawing/2014/main" id="{01996124-7EBE-AC39-8A75-4CFE6D550B36}"/>
              </a:ext>
            </a:extLst>
          </p:cNvPr>
          <p:cNvSpPr/>
          <p:nvPr/>
        </p:nvSpPr>
        <p:spPr>
          <a:xfrm>
            <a:off x="3731848" y="2310039"/>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6" y="5154750"/>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111" name="Graphic 108">
            <a:extLst>
              <a:ext uri="{FF2B5EF4-FFF2-40B4-BE49-F238E27FC236}">
                <a16:creationId xmlns:a16="http://schemas.microsoft.com/office/drawing/2014/main" id="{91CDDA12-170A-65F5-D559-FB92A1E76E41}"/>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112" name="Graphic 4">
            <a:extLst>
              <a:ext uri="{FF2B5EF4-FFF2-40B4-BE49-F238E27FC236}">
                <a16:creationId xmlns:a16="http://schemas.microsoft.com/office/drawing/2014/main" id="{2D8CA678-E66A-8E2E-CBC3-227952E0C980}"/>
              </a:ext>
            </a:extLst>
          </p:cNvPr>
          <p:cNvGrpSpPr/>
          <p:nvPr/>
        </p:nvGrpSpPr>
        <p:grpSpPr>
          <a:xfrm>
            <a:off x="3655231" y="881980"/>
            <a:ext cx="2393631" cy="1927534"/>
            <a:chOff x="8109460" y="2812987"/>
            <a:chExt cx="1668214" cy="1383387"/>
          </a:xfrm>
          <a:solidFill>
            <a:srgbClr val="414141"/>
          </a:solidFill>
        </p:grpSpPr>
        <p:sp>
          <p:nvSpPr>
            <p:cNvPr id="114" name="Freeform 70">
              <a:extLst>
                <a:ext uri="{FF2B5EF4-FFF2-40B4-BE49-F238E27FC236}">
                  <a16:creationId xmlns:a16="http://schemas.microsoft.com/office/drawing/2014/main" id="{38B317F6-CFB3-1F80-9FD9-986EABEE8D76}"/>
                </a:ext>
              </a:extLst>
            </p:cNvPr>
            <p:cNvSpPr/>
            <p:nvPr/>
          </p:nvSpPr>
          <p:spPr>
            <a:xfrm>
              <a:off x="9730646" y="3366206"/>
              <a:ext cx="47028" cy="82724"/>
            </a:xfrm>
            <a:custGeom>
              <a:avLst/>
              <a:gdLst>
                <a:gd name="connsiteX0" fmla="*/ 7166 w 47028"/>
                <a:gd name="connsiteY0" fmla="*/ 61936 h 82724"/>
                <a:gd name="connsiteX1" fmla="*/ 8023 w 47028"/>
                <a:gd name="connsiteY1" fmla="*/ 64508 h 82724"/>
                <a:gd name="connsiteX2" fmla="*/ 15096 w 47028"/>
                <a:gd name="connsiteY2" fmla="*/ 82725 h 82724"/>
                <a:gd name="connsiteX3" fmla="*/ 47028 w 47028"/>
                <a:gd name="connsiteY3" fmla="*/ 81439 h 82724"/>
                <a:gd name="connsiteX4" fmla="*/ 23025 w 47028"/>
                <a:gd name="connsiteY4" fmla="*/ 0 h 82724"/>
                <a:gd name="connsiteX5" fmla="*/ 7166 w 47028"/>
                <a:gd name="connsiteY5" fmla="*/ 61936 h 8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28" h="82724">
                  <a:moveTo>
                    <a:pt x="7166" y="61936"/>
                  </a:moveTo>
                  <a:cubicBezTo>
                    <a:pt x="7380" y="62794"/>
                    <a:pt x="7809" y="63651"/>
                    <a:pt x="8023" y="64508"/>
                  </a:cubicBezTo>
                  <a:cubicBezTo>
                    <a:pt x="13810" y="79296"/>
                    <a:pt x="15096" y="82725"/>
                    <a:pt x="15096" y="82725"/>
                  </a:cubicBezTo>
                  <a:cubicBezTo>
                    <a:pt x="19167" y="81653"/>
                    <a:pt x="35670" y="78439"/>
                    <a:pt x="47028" y="81439"/>
                  </a:cubicBezTo>
                  <a:cubicBezTo>
                    <a:pt x="41885" y="58293"/>
                    <a:pt x="38242" y="20145"/>
                    <a:pt x="23025" y="0"/>
                  </a:cubicBezTo>
                  <a:cubicBezTo>
                    <a:pt x="-4192" y="24646"/>
                    <a:pt x="-4192" y="30647"/>
                    <a:pt x="7166" y="61936"/>
                  </a:cubicBezTo>
                  <a:close/>
                </a:path>
              </a:pathLst>
            </a:custGeom>
            <a:grpFill/>
            <a:ln w="2143" cap="flat">
              <a:noFill/>
              <a:prstDash val="solid"/>
              <a:miter/>
            </a:ln>
          </p:spPr>
          <p:txBody>
            <a:bodyPr rtlCol="0" anchor="ctr"/>
            <a:lstStyle/>
            <a:p>
              <a:endParaRPr lang="en-US" dirty="0"/>
            </a:p>
          </p:txBody>
        </p:sp>
        <p:sp>
          <p:nvSpPr>
            <p:cNvPr id="115" name="Freeform 73">
              <a:extLst>
                <a:ext uri="{FF2B5EF4-FFF2-40B4-BE49-F238E27FC236}">
                  <a16:creationId xmlns:a16="http://schemas.microsoft.com/office/drawing/2014/main" id="{EE658722-0E11-54C2-6342-1F14584F97E4}"/>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116" name="Freeform 74">
              <a:extLst>
                <a:ext uri="{FF2B5EF4-FFF2-40B4-BE49-F238E27FC236}">
                  <a16:creationId xmlns:a16="http://schemas.microsoft.com/office/drawing/2014/main" id="{B2E1BB61-28BB-8BFC-F2F2-2450F78C77B5}"/>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117" name="Freeform 75">
              <a:extLst>
                <a:ext uri="{FF2B5EF4-FFF2-40B4-BE49-F238E27FC236}">
                  <a16:creationId xmlns:a16="http://schemas.microsoft.com/office/drawing/2014/main" id="{412D5C83-BA9D-06C7-48A8-889F85DD0F3D}"/>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118" name="Freeform 76">
              <a:extLst>
                <a:ext uri="{FF2B5EF4-FFF2-40B4-BE49-F238E27FC236}">
                  <a16:creationId xmlns:a16="http://schemas.microsoft.com/office/drawing/2014/main" id="{EA5E39D2-AC51-C160-57B9-920C42411E06}"/>
                </a:ext>
              </a:extLst>
            </p:cNvPr>
            <p:cNvSpPr/>
            <p:nvPr/>
          </p:nvSpPr>
          <p:spPr>
            <a:xfrm>
              <a:off x="8412919" y="4088558"/>
              <a:ext cx="118124" cy="17816"/>
            </a:xfrm>
            <a:custGeom>
              <a:avLst/>
              <a:gdLst>
                <a:gd name="connsiteX0" fmla="*/ 109098 w 118124"/>
                <a:gd name="connsiteY0" fmla="*/ 310 h 17816"/>
                <a:gd name="connsiteX1" fmla="*/ 55306 w 118124"/>
                <a:gd name="connsiteY1" fmla="*/ 95 h 17816"/>
                <a:gd name="connsiteX2" fmla="*/ 55306 w 118124"/>
                <a:gd name="connsiteY2" fmla="*/ 95 h 17816"/>
                <a:gd name="connsiteX3" fmla="*/ 6871 w 118124"/>
                <a:gd name="connsiteY3" fmla="*/ 95 h 17816"/>
                <a:gd name="connsiteX4" fmla="*/ 14 w 118124"/>
                <a:gd name="connsiteY4" fmla="*/ 6739 h 17816"/>
                <a:gd name="connsiteX5" fmla="*/ 5585 w 118124"/>
                <a:gd name="connsiteY5" fmla="*/ 15097 h 17816"/>
                <a:gd name="connsiteX6" fmla="*/ 13515 w 118124"/>
                <a:gd name="connsiteY6" fmla="*/ 16383 h 17816"/>
                <a:gd name="connsiteX7" fmla="*/ 109955 w 118124"/>
                <a:gd name="connsiteY7" fmla="*/ 12740 h 17816"/>
                <a:gd name="connsiteX8" fmla="*/ 118099 w 118124"/>
                <a:gd name="connsiteY8" fmla="*/ 7382 h 17816"/>
                <a:gd name="connsiteX9" fmla="*/ 109098 w 118124"/>
                <a:gd name="connsiteY9" fmla="*/ 310 h 1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124" h="17816">
                  <a:moveTo>
                    <a:pt x="109098" y="310"/>
                  </a:moveTo>
                  <a:cubicBezTo>
                    <a:pt x="91096" y="95"/>
                    <a:pt x="73308" y="95"/>
                    <a:pt x="55306" y="95"/>
                  </a:cubicBezTo>
                  <a:cubicBezTo>
                    <a:pt x="55306" y="95"/>
                    <a:pt x="55306" y="95"/>
                    <a:pt x="55306" y="95"/>
                  </a:cubicBezTo>
                  <a:cubicBezTo>
                    <a:pt x="39232" y="95"/>
                    <a:pt x="23159" y="-119"/>
                    <a:pt x="6871" y="95"/>
                  </a:cubicBezTo>
                  <a:cubicBezTo>
                    <a:pt x="3014" y="95"/>
                    <a:pt x="228" y="2667"/>
                    <a:pt x="14" y="6739"/>
                  </a:cubicBezTo>
                  <a:cubicBezTo>
                    <a:pt x="-201" y="10596"/>
                    <a:pt x="2157" y="13597"/>
                    <a:pt x="5585" y="15097"/>
                  </a:cubicBezTo>
                  <a:cubicBezTo>
                    <a:pt x="7943" y="16169"/>
                    <a:pt x="10729" y="15954"/>
                    <a:pt x="13515" y="16383"/>
                  </a:cubicBezTo>
                  <a:cubicBezTo>
                    <a:pt x="45876" y="20026"/>
                    <a:pt x="77809" y="15954"/>
                    <a:pt x="109955" y="12740"/>
                  </a:cubicBezTo>
                  <a:cubicBezTo>
                    <a:pt x="113170" y="12311"/>
                    <a:pt x="117671" y="12097"/>
                    <a:pt x="118099" y="7382"/>
                  </a:cubicBezTo>
                  <a:cubicBezTo>
                    <a:pt x="118528" y="1167"/>
                    <a:pt x="113385" y="310"/>
                    <a:pt x="109098" y="310"/>
                  </a:cubicBezTo>
                  <a:close/>
                </a:path>
              </a:pathLst>
            </a:custGeom>
            <a:grpFill/>
            <a:ln w="2143" cap="flat">
              <a:noFill/>
              <a:prstDash val="solid"/>
              <a:miter/>
            </a:ln>
          </p:spPr>
          <p:txBody>
            <a:bodyPr rtlCol="0" anchor="ctr"/>
            <a:lstStyle/>
            <a:p>
              <a:endParaRPr lang="en-US"/>
            </a:p>
          </p:txBody>
        </p:sp>
        <p:sp>
          <p:nvSpPr>
            <p:cNvPr id="119" name="Freeform 77">
              <a:extLst>
                <a:ext uri="{FF2B5EF4-FFF2-40B4-BE49-F238E27FC236}">
                  <a16:creationId xmlns:a16="http://schemas.microsoft.com/office/drawing/2014/main" id="{04985AB9-225A-010B-831C-4792C5A2B7D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120" name="Freeform 78">
              <a:extLst>
                <a:ext uri="{FF2B5EF4-FFF2-40B4-BE49-F238E27FC236}">
                  <a16:creationId xmlns:a16="http://schemas.microsoft.com/office/drawing/2014/main" id="{7CA70BF9-76BA-CF15-9199-F7FA161CC6AC}"/>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21" name="Freeform 79">
              <a:extLst>
                <a:ext uri="{FF2B5EF4-FFF2-40B4-BE49-F238E27FC236}">
                  <a16:creationId xmlns:a16="http://schemas.microsoft.com/office/drawing/2014/main" id="{7B6C5E26-DB4E-6444-3F4D-19067687DC7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22" name="Freeform 80">
              <a:extLst>
                <a:ext uri="{FF2B5EF4-FFF2-40B4-BE49-F238E27FC236}">
                  <a16:creationId xmlns:a16="http://schemas.microsoft.com/office/drawing/2014/main" id="{FB42F3CA-D009-1EC1-B8D6-58D77C3FACC7}"/>
                </a:ext>
              </a:extLst>
            </p:cNvPr>
            <p:cNvSpPr/>
            <p:nvPr/>
          </p:nvSpPr>
          <p:spPr>
            <a:xfrm>
              <a:off x="9256670" y="4086872"/>
              <a:ext cx="49515" cy="18485"/>
            </a:xfrm>
            <a:custGeom>
              <a:avLst/>
              <a:gdLst>
                <a:gd name="connsiteX0" fmla="*/ 21013 w 49515"/>
                <a:gd name="connsiteY0" fmla="*/ 1139 h 18485"/>
                <a:gd name="connsiteX1" fmla="*/ 10 w 49515"/>
                <a:gd name="connsiteY1" fmla="*/ 9926 h 18485"/>
                <a:gd name="connsiteX2" fmla="*/ 22298 w 49515"/>
                <a:gd name="connsiteY2" fmla="*/ 18284 h 18485"/>
                <a:gd name="connsiteX3" fmla="*/ 49516 w 49515"/>
                <a:gd name="connsiteY3" fmla="*/ 9926 h 18485"/>
                <a:gd name="connsiteX4" fmla="*/ 21013 w 49515"/>
                <a:gd name="connsiteY4" fmla="*/ 1139 h 18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15" h="18485">
                  <a:moveTo>
                    <a:pt x="21013" y="1139"/>
                  </a:moveTo>
                  <a:cubicBezTo>
                    <a:pt x="13083" y="67"/>
                    <a:pt x="-419" y="-3147"/>
                    <a:pt x="10" y="9926"/>
                  </a:cubicBezTo>
                  <a:cubicBezTo>
                    <a:pt x="438" y="22999"/>
                    <a:pt x="13726" y="16784"/>
                    <a:pt x="22298" y="18284"/>
                  </a:cubicBezTo>
                  <a:cubicBezTo>
                    <a:pt x="31728" y="16141"/>
                    <a:pt x="49516" y="21927"/>
                    <a:pt x="49516" y="9926"/>
                  </a:cubicBezTo>
                  <a:cubicBezTo>
                    <a:pt x="49302" y="-5934"/>
                    <a:pt x="31299" y="2639"/>
                    <a:pt x="21013" y="1139"/>
                  </a:cubicBezTo>
                  <a:close/>
                </a:path>
              </a:pathLst>
            </a:custGeom>
            <a:grpFill/>
            <a:ln w="2143" cap="flat">
              <a:noFill/>
              <a:prstDash val="solid"/>
              <a:miter/>
            </a:ln>
          </p:spPr>
          <p:txBody>
            <a:bodyPr rtlCol="0" anchor="ctr"/>
            <a:lstStyle/>
            <a:p>
              <a:endParaRPr lang="en-US"/>
            </a:p>
          </p:txBody>
        </p:sp>
        <p:sp>
          <p:nvSpPr>
            <p:cNvPr id="123" name="Freeform 81">
              <a:extLst>
                <a:ext uri="{FF2B5EF4-FFF2-40B4-BE49-F238E27FC236}">
                  <a16:creationId xmlns:a16="http://schemas.microsoft.com/office/drawing/2014/main" id="{A5D87A01-EC86-FC8B-3021-E4F5185D847F}"/>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4" name="TextBox 123">
            <a:extLst>
              <a:ext uri="{FF2B5EF4-FFF2-40B4-BE49-F238E27FC236}">
                <a16:creationId xmlns:a16="http://schemas.microsoft.com/office/drawing/2014/main" id="{045B9096-7057-C7AB-6273-E193CA6B6AC1}"/>
              </a:ext>
            </a:extLst>
          </p:cNvPr>
          <p:cNvSpPr txBox="1"/>
          <p:nvPr/>
        </p:nvSpPr>
        <p:spPr>
          <a:xfrm>
            <a:off x="4047531" y="1063851"/>
            <a:ext cx="1414184" cy="941283"/>
          </a:xfrm>
          <a:prstGeom prst="rect">
            <a:avLst/>
          </a:prstGeom>
          <a:noFill/>
        </p:spPr>
        <p:txBody>
          <a:bodyPr wrap="square">
            <a:spAutoFit/>
          </a:bodyPr>
          <a:lstStyle/>
          <a:p>
            <a:pPr algn="ctr">
              <a:lnSpc>
                <a:spcPts val="3340"/>
              </a:lnSpc>
            </a:pPr>
            <a:r>
              <a:rPr lang="en-US" sz="3200" b="1" dirty="0">
                <a:solidFill>
                  <a:schemeClr val="bg1"/>
                </a:solidFill>
              </a:rPr>
              <a:t>Vel gert </a:t>
            </a:r>
            <a:endParaRPr lang="en-US" sz="3200" dirty="0">
              <a:solidFill>
                <a:schemeClr val="bg1"/>
              </a:solidFill>
            </a:endParaRPr>
          </a:p>
        </p:txBody>
      </p:sp>
      <p:sp>
        <p:nvSpPr>
          <p:cNvPr id="128" name="Graphic 125">
            <a:extLst>
              <a:ext uri="{FF2B5EF4-FFF2-40B4-BE49-F238E27FC236}">
                <a16:creationId xmlns:a16="http://schemas.microsoft.com/office/drawing/2014/main" id="{88979D36-FA22-1239-607F-9359F59B65A3}"/>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29" name="Graphic 4">
            <a:extLst>
              <a:ext uri="{FF2B5EF4-FFF2-40B4-BE49-F238E27FC236}">
                <a16:creationId xmlns:a16="http://schemas.microsoft.com/office/drawing/2014/main" id="{D84BCB60-ED83-A8DC-E020-6301255A5DC5}"/>
              </a:ext>
            </a:extLst>
          </p:cNvPr>
          <p:cNvGrpSpPr/>
          <p:nvPr/>
        </p:nvGrpSpPr>
        <p:grpSpPr>
          <a:xfrm>
            <a:off x="6514149" y="3600310"/>
            <a:ext cx="2540597" cy="1848198"/>
            <a:chOff x="7451356" y="3368393"/>
            <a:chExt cx="2245760" cy="1336865"/>
          </a:xfrm>
          <a:solidFill>
            <a:srgbClr val="414141"/>
          </a:solidFill>
        </p:grpSpPr>
        <p:sp>
          <p:nvSpPr>
            <p:cNvPr id="130" name="Freeform 1023">
              <a:extLst>
                <a:ext uri="{FF2B5EF4-FFF2-40B4-BE49-F238E27FC236}">
                  <a16:creationId xmlns:a16="http://schemas.microsoft.com/office/drawing/2014/main" id="{D5A7C996-DB33-75F8-BD46-2489541F73E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131" name="Freeform 1024">
              <a:extLst>
                <a:ext uri="{FF2B5EF4-FFF2-40B4-BE49-F238E27FC236}">
                  <a16:creationId xmlns:a16="http://schemas.microsoft.com/office/drawing/2014/main" id="{9139E82C-B21E-4560-2492-CF2C6732451D}"/>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132" name="Freeform 1025">
              <a:extLst>
                <a:ext uri="{FF2B5EF4-FFF2-40B4-BE49-F238E27FC236}">
                  <a16:creationId xmlns:a16="http://schemas.microsoft.com/office/drawing/2014/main" id="{EA9DC701-91E8-A02D-9411-D8AC901F3901}"/>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133" name="Freeform 1026">
              <a:extLst>
                <a:ext uri="{FF2B5EF4-FFF2-40B4-BE49-F238E27FC236}">
                  <a16:creationId xmlns:a16="http://schemas.microsoft.com/office/drawing/2014/main" id="{A20F4871-632A-0CD0-6C99-EB05BF8FE7C7}"/>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134" name="Freeform 1027">
              <a:extLst>
                <a:ext uri="{FF2B5EF4-FFF2-40B4-BE49-F238E27FC236}">
                  <a16:creationId xmlns:a16="http://schemas.microsoft.com/office/drawing/2014/main" id="{2C8A149A-1DEC-4F29-579D-0B2FBA8A885B}"/>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135" name="Freeform 1028">
              <a:extLst>
                <a:ext uri="{FF2B5EF4-FFF2-40B4-BE49-F238E27FC236}">
                  <a16:creationId xmlns:a16="http://schemas.microsoft.com/office/drawing/2014/main" id="{E7CE979C-24EF-A320-0F27-DD7D7FA8758C}"/>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136" name="Freeform 1029">
              <a:extLst>
                <a:ext uri="{FF2B5EF4-FFF2-40B4-BE49-F238E27FC236}">
                  <a16:creationId xmlns:a16="http://schemas.microsoft.com/office/drawing/2014/main" id="{45C8A8D1-B619-7A2F-1754-413DEB6EBA8B}"/>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137" name="Freeform 1030">
              <a:extLst>
                <a:ext uri="{FF2B5EF4-FFF2-40B4-BE49-F238E27FC236}">
                  <a16:creationId xmlns:a16="http://schemas.microsoft.com/office/drawing/2014/main" id="{FEE42B3B-FD66-7946-CE3D-3859B779B6DD}"/>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138" name="Freeform 1031">
              <a:extLst>
                <a:ext uri="{FF2B5EF4-FFF2-40B4-BE49-F238E27FC236}">
                  <a16:creationId xmlns:a16="http://schemas.microsoft.com/office/drawing/2014/main" id="{E90B4BA4-D49D-6522-B92D-805CCB27C6DB}"/>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139" name="Freeform 1032">
              <a:extLst>
                <a:ext uri="{FF2B5EF4-FFF2-40B4-BE49-F238E27FC236}">
                  <a16:creationId xmlns:a16="http://schemas.microsoft.com/office/drawing/2014/main" id="{222AEAC9-4171-A2A1-5ADC-F3F5AD6D0AA4}"/>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140" name="Freeform 1033">
              <a:extLst>
                <a:ext uri="{FF2B5EF4-FFF2-40B4-BE49-F238E27FC236}">
                  <a16:creationId xmlns:a16="http://schemas.microsoft.com/office/drawing/2014/main" id="{569B5DE1-85FE-E537-5F01-461584797EB4}"/>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141" name="Freeform 1034">
              <a:extLst>
                <a:ext uri="{FF2B5EF4-FFF2-40B4-BE49-F238E27FC236}">
                  <a16:creationId xmlns:a16="http://schemas.microsoft.com/office/drawing/2014/main" id="{352181CD-00AB-1C2A-13AA-0DDF1753C921}"/>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142" name="Freeform 1035">
              <a:extLst>
                <a:ext uri="{FF2B5EF4-FFF2-40B4-BE49-F238E27FC236}">
                  <a16:creationId xmlns:a16="http://schemas.microsoft.com/office/drawing/2014/main" id="{B960E792-4430-1A91-7DFD-912A64EECAC1}"/>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143" name="Freeform 1036">
              <a:extLst>
                <a:ext uri="{FF2B5EF4-FFF2-40B4-BE49-F238E27FC236}">
                  <a16:creationId xmlns:a16="http://schemas.microsoft.com/office/drawing/2014/main" id="{C89B6D2A-5655-BA68-FA58-AA1E071A9F61}"/>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144" name="Freeform 1037">
              <a:extLst>
                <a:ext uri="{FF2B5EF4-FFF2-40B4-BE49-F238E27FC236}">
                  <a16:creationId xmlns:a16="http://schemas.microsoft.com/office/drawing/2014/main" id="{B43B0A00-0272-FE15-EEB4-7A277C48C780}"/>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145" name="Freeform 1038">
              <a:extLst>
                <a:ext uri="{FF2B5EF4-FFF2-40B4-BE49-F238E27FC236}">
                  <a16:creationId xmlns:a16="http://schemas.microsoft.com/office/drawing/2014/main" id="{47C51B5F-BB21-E404-7A50-CCDBA7F8888F}"/>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146" name="Freeform 1039">
              <a:extLst>
                <a:ext uri="{FF2B5EF4-FFF2-40B4-BE49-F238E27FC236}">
                  <a16:creationId xmlns:a16="http://schemas.microsoft.com/office/drawing/2014/main" id="{48ECD6F1-4C82-A4DF-3261-83B16B97CDD5}"/>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147" name="Freeform 1040">
              <a:extLst>
                <a:ext uri="{FF2B5EF4-FFF2-40B4-BE49-F238E27FC236}">
                  <a16:creationId xmlns:a16="http://schemas.microsoft.com/office/drawing/2014/main" id="{06C78CBF-031A-BDEE-0502-3B297BFFF83F}"/>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148" name="Freeform 1041">
              <a:extLst>
                <a:ext uri="{FF2B5EF4-FFF2-40B4-BE49-F238E27FC236}">
                  <a16:creationId xmlns:a16="http://schemas.microsoft.com/office/drawing/2014/main" id="{B2FC0A3C-5DFB-8DEE-D497-7DBB1608B7E8}"/>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149" name="Freeform 1042">
              <a:extLst>
                <a:ext uri="{FF2B5EF4-FFF2-40B4-BE49-F238E27FC236}">
                  <a16:creationId xmlns:a16="http://schemas.microsoft.com/office/drawing/2014/main" id="{C9013EC3-0340-63CF-122C-47D85114A338}"/>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0" name="Freeform 1043">
              <a:extLst>
                <a:ext uri="{FF2B5EF4-FFF2-40B4-BE49-F238E27FC236}">
                  <a16:creationId xmlns:a16="http://schemas.microsoft.com/office/drawing/2014/main" id="{3F263E10-A589-6B2D-5114-4465B1376FF9}"/>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151" name="Freeform 1044">
              <a:extLst>
                <a:ext uri="{FF2B5EF4-FFF2-40B4-BE49-F238E27FC236}">
                  <a16:creationId xmlns:a16="http://schemas.microsoft.com/office/drawing/2014/main" id="{94730D49-3160-E1DB-2AC1-5CD1FEF67A18}"/>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152" name="Freeform 1045">
              <a:extLst>
                <a:ext uri="{FF2B5EF4-FFF2-40B4-BE49-F238E27FC236}">
                  <a16:creationId xmlns:a16="http://schemas.microsoft.com/office/drawing/2014/main" id="{B5127ECF-8CB7-36FC-9F6C-B7FB423B8CEA}"/>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3" name="Freeform 1046">
              <a:extLst>
                <a:ext uri="{FF2B5EF4-FFF2-40B4-BE49-F238E27FC236}">
                  <a16:creationId xmlns:a16="http://schemas.microsoft.com/office/drawing/2014/main" id="{DB32A49F-4280-A30A-D285-6AC03D8407A2}"/>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154" name="Freeform 1047">
              <a:extLst>
                <a:ext uri="{FF2B5EF4-FFF2-40B4-BE49-F238E27FC236}">
                  <a16:creationId xmlns:a16="http://schemas.microsoft.com/office/drawing/2014/main" id="{CE882E42-1106-0C74-CA05-8ADADC9CE28A}"/>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155" name="Freeform 1048">
              <a:extLst>
                <a:ext uri="{FF2B5EF4-FFF2-40B4-BE49-F238E27FC236}">
                  <a16:creationId xmlns:a16="http://schemas.microsoft.com/office/drawing/2014/main" id="{5566CDC8-81FE-44F4-60C8-AFEF536735A3}"/>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156" name="Freeform 1049">
              <a:extLst>
                <a:ext uri="{FF2B5EF4-FFF2-40B4-BE49-F238E27FC236}">
                  <a16:creationId xmlns:a16="http://schemas.microsoft.com/office/drawing/2014/main" id="{BC4F2E1F-3962-9914-7A8D-131CE4822880}"/>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157" name="Freeform 1050">
              <a:extLst>
                <a:ext uri="{FF2B5EF4-FFF2-40B4-BE49-F238E27FC236}">
                  <a16:creationId xmlns:a16="http://schemas.microsoft.com/office/drawing/2014/main" id="{A59ED178-A38A-6D03-6E07-51F61426033F}"/>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158" name="Freeform 1051">
              <a:extLst>
                <a:ext uri="{FF2B5EF4-FFF2-40B4-BE49-F238E27FC236}">
                  <a16:creationId xmlns:a16="http://schemas.microsoft.com/office/drawing/2014/main" id="{129BC4C6-19C2-C79C-59DE-D92414A6E537}"/>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159" name="Freeform 1052">
              <a:extLst>
                <a:ext uri="{FF2B5EF4-FFF2-40B4-BE49-F238E27FC236}">
                  <a16:creationId xmlns:a16="http://schemas.microsoft.com/office/drawing/2014/main" id="{624B57C9-20FF-D2D8-0E8F-83D6D9E5E5B6}"/>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160" name="Freeform 1053">
              <a:extLst>
                <a:ext uri="{FF2B5EF4-FFF2-40B4-BE49-F238E27FC236}">
                  <a16:creationId xmlns:a16="http://schemas.microsoft.com/office/drawing/2014/main" id="{80296263-1D59-0DF9-5790-7A2CA8FB7295}"/>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161" name="Freeform 1054">
              <a:extLst>
                <a:ext uri="{FF2B5EF4-FFF2-40B4-BE49-F238E27FC236}">
                  <a16:creationId xmlns:a16="http://schemas.microsoft.com/office/drawing/2014/main" id="{035C8525-C947-C4A1-A264-C0DCF309B297}"/>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162" name="Freeform 1056">
              <a:extLst>
                <a:ext uri="{FF2B5EF4-FFF2-40B4-BE49-F238E27FC236}">
                  <a16:creationId xmlns:a16="http://schemas.microsoft.com/office/drawing/2014/main" id="{0BE7284D-122E-9F0B-0A84-9863244E8D51}"/>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163" name="Freeform 1057">
              <a:extLst>
                <a:ext uri="{FF2B5EF4-FFF2-40B4-BE49-F238E27FC236}">
                  <a16:creationId xmlns:a16="http://schemas.microsoft.com/office/drawing/2014/main" id="{B2F7EB4B-B7E6-2BB3-3335-66D78C51ECF8}"/>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164" name="Freeform 1058">
              <a:extLst>
                <a:ext uri="{FF2B5EF4-FFF2-40B4-BE49-F238E27FC236}">
                  <a16:creationId xmlns:a16="http://schemas.microsoft.com/office/drawing/2014/main" id="{E60490E0-1AF8-25CD-FD9A-BE2F20357FDE}"/>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165" name="Freeform 1059">
              <a:extLst>
                <a:ext uri="{FF2B5EF4-FFF2-40B4-BE49-F238E27FC236}">
                  <a16:creationId xmlns:a16="http://schemas.microsoft.com/office/drawing/2014/main" id="{327ABAFC-1196-9E42-2B9D-61B9CD909B54}"/>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166" name="Freeform 1060">
              <a:extLst>
                <a:ext uri="{FF2B5EF4-FFF2-40B4-BE49-F238E27FC236}">
                  <a16:creationId xmlns:a16="http://schemas.microsoft.com/office/drawing/2014/main" id="{991032F6-DAD9-38D0-13DF-97C217EF278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167" name="Freeform 1061">
              <a:extLst>
                <a:ext uri="{FF2B5EF4-FFF2-40B4-BE49-F238E27FC236}">
                  <a16:creationId xmlns:a16="http://schemas.microsoft.com/office/drawing/2014/main" id="{F665D6B1-765D-2234-B508-FE5798F8059B}"/>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168" name="Freeform 1062">
              <a:extLst>
                <a:ext uri="{FF2B5EF4-FFF2-40B4-BE49-F238E27FC236}">
                  <a16:creationId xmlns:a16="http://schemas.microsoft.com/office/drawing/2014/main" id="{AEE3871E-4337-C20F-E33A-D298237B13C1}"/>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69" name="Freeform 1063">
              <a:extLst>
                <a:ext uri="{FF2B5EF4-FFF2-40B4-BE49-F238E27FC236}">
                  <a16:creationId xmlns:a16="http://schemas.microsoft.com/office/drawing/2014/main" id="{A925A7F3-7CF0-C0D7-AD02-79DEE9C5D9AD}"/>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0" name="Freeform 1064">
              <a:extLst>
                <a:ext uri="{FF2B5EF4-FFF2-40B4-BE49-F238E27FC236}">
                  <a16:creationId xmlns:a16="http://schemas.microsoft.com/office/drawing/2014/main" id="{42E4C427-34B5-DEA9-4720-54F3A6048DD3}"/>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1" name="Freeform 1065">
              <a:extLst>
                <a:ext uri="{FF2B5EF4-FFF2-40B4-BE49-F238E27FC236}">
                  <a16:creationId xmlns:a16="http://schemas.microsoft.com/office/drawing/2014/main" id="{195B2AFA-CDC7-4344-4F58-C9A4D3115B94}"/>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2" name="Freeform 1066">
              <a:extLst>
                <a:ext uri="{FF2B5EF4-FFF2-40B4-BE49-F238E27FC236}">
                  <a16:creationId xmlns:a16="http://schemas.microsoft.com/office/drawing/2014/main" id="{20387614-37C8-BA1B-214F-884088205721}"/>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3" name="Freeform 1067">
              <a:extLst>
                <a:ext uri="{FF2B5EF4-FFF2-40B4-BE49-F238E27FC236}">
                  <a16:creationId xmlns:a16="http://schemas.microsoft.com/office/drawing/2014/main" id="{424E08AC-0AD2-B8B1-426A-3BAD74D53EDD}"/>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174" name="Freeform 1070">
              <a:extLst>
                <a:ext uri="{FF2B5EF4-FFF2-40B4-BE49-F238E27FC236}">
                  <a16:creationId xmlns:a16="http://schemas.microsoft.com/office/drawing/2014/main" id="{B8495C3E-EC9D-13DC-D8F4-3342F0DF6D3C}"/>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175" name="Freeform 1071">
              <a:extLst>
                <a:ext uri="{FF2B5EF4-FFF2-40B4-BE49-F238E27FC236}">
                  <a16:creationId xmlns:a16="http://schemas.microsoft.com/office/drawing/2014/main" id="{3A80312E-D77B-EB6B-432F-2C3E2D7A8568}"/>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176" name="Freeform 1072">
              <a:extLst>
                <a:ext uri="{FF2B5EF4-FFF2-40B4-BE49-F238E27FC236}">
                  <a16:creationId xmlns:a16="http://schemas.microsoft.com/office/drawing/2014/main" id="{FDB2AFE0-9E91-75CE-2B72-D24C4752069C}"/>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177" name="Freeform 1073">
              <a:extLst>
                <a:ext uri="{FF2B5EF4-FFF2-40B4-BE49-F238E27FC236}">
                  <a16:creationId xmlns:a16="http://schemas.microsoft.com/office/drawing/2014/main" id="{9B4FEB66-4730-8719-C9FE-CEB1DC35BD46}"/>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178" name="Freeform 1074">
              <a:extLst>
                <a:ext uri="{FF2B5EF4-FFF2-40B4-BE49-F238E27FC236}">
                  <a16:creationId xmlns:a16="http://schemas.microsoft.com/office/drawing/2014/main" id="{AB3B2FAF-2A92-299E-98D2-3752686A166E}"/>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179" name="Freeform 1075">
              <a:extLst>
                <a:ext uri="{FF2B5EF4-FFF2-40B4-BE49-F238E27FC236}">
                  <a16:creationId xmlns:a16="http://schemas.microsoft.com/office/drawing/2014/main" id="{0145DEB8-2815-B11C-AE93-2417ECC406E4}"/>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180" name="Freeform 1076">
              <a:extLst>
                <a:ext uri="{FF2B5EF4-FFF2-40B4-BE49-F238E27FC236}">
                  <a16:creationId xmlns:a16="http://schemas.microsoft.com/office/drawing/2014/main" id="{C4DCC65A-977A-5257-3FE8-AF09B5E4304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181" name="Freeform 1077">
              <a:extLst>
                <a:ext uri="{FF2B5EF4-FFF2-40B4-BE49-F238E27FC236}">
                  <a16:creationId xmlns:a16="http://schemas.microsoft.com/office/drawing/2014/main" id="{1635F05A-E3D0-CCA5-3C6E-8594E6A6DF6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182" name="Freeform 1078">
              <a:extLst>
                <a:ext uri="{FF2B5EF4-FFF2-40B4-BE49-F238E27FC236}">
                  <a16:creationId xmlns:a16="http://schemas.microsoft.com/office/drawing/2014/main" id="{2789B95F-E676-954E-18D9-14BA3E6FDB28}"/>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183" name="Freeform 1079">
              <a:extLst>
                <a:ext uri="{FF2B5EF4-FFF2-40B4-BE49-F238E27FC236}">
                  <a16:creationId xmlns:a16="http://schemas.microsoft.com/office/drawing/2014/main" id="{1D833378-51CC-9361-ECBB-C949BAE66104}"/>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184" name="Freeform 1080">
              <a:extLst>
                <a:ext uri="{FF2B5EF4-FFF2-40B4-BE49-F238E27FC236}">
                  <a16:creationId xmlns:a16="http://schemas.microsoft.com/office/drawing/2014/main" id="{112D9F1C-EA9D-712A-5D26-6EF502028B8B}"/>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spTree>
    <p:extLst>
      <p:ext uri="{BB962C8B-B14F-4D97-AF65-F5344CB8AC3E}">
        <p14:creationId xmlns:p14="http://schemas.microsoft.com/office/powerpoint/2010/main" val="296120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8F9702C-3125-C77E-A503-4BFD72760723}"/>
              </a:ext>
            </a:extLst>
          </p:cNvPr>
          <p:cNvSpPr>
            <a:spLocks noGrp="1"/>
          </p:cNvSpPr>
          <p:nvPr>
            <p:ph type="body" sz="quarter" idx="16"/>
          </p:nvPr>
        </p:nvSpPr>
        <p:spPr>
          <a:xfrm>
            <a:off x="733931" y="2695992"/>
            <a:ext cx="4015460" cy="3066422"/>
          </a:xfrm>
        </p:spPr>
        <p:txBody>
          <a:bodyPr>
            <a:normAutofit/>
          </a:bodyPr>
          <a:lstStyle/>
          <a:p>
            <a:pPr>
              <a:lnSpc>
                <a:spcPts val="4100"/>
              </a:lnSpc>
            </a:pPr>
            <a:r>
              <a:rPr lang="en-GB" sz="4000" dirty="0"/>
              <a:t>Inngangur </a:t>
            </a:r>
            <a:r>
              <a:rPr lang="en-GB" sz="4000" dirty="0" err="1"/>
              <a:t>að</a:t>
            </a:r>
            <a:r>
              <a:rPr lang="en-GB" sz="4000" dirty="0"/>
              <a:t> </a:t>
            </a:r>
            <a:r>
              <a:rPr lang="en-GB" sz="4000" dirty="0" err="1"/>
              <a:t>óhefðbundnum</a:t>
            </a:r>
            <a:r>
              <a:rPr lang="en-GB" sz="4000" dirty="0"/>
              <a:t> </a:t>
            </a:r>
            <a:r>
              <a:rPr lang="en-GB" sz="4000" dirty="0" err="1"/>
              <a:t>gistimöguleikum</a:t>
            </a:r>
            <a:r>
              <a:rPr lang="en-GB" sz="4000" dirty="0"/>
              <a:t> í  í ferðaþjónustu</a:t>
            </a:r>
          </a:p>
          <a:p>
            <a:pPr>
              <a:lnSpc>
                <a:spcPts val="4100"/>
              </a:lnSpc>
            </a:pPr>
            <a:endParaRPr lang="en-GB" sz="4000" dirty="0"/>
          </a:p>
        </p:txBody>
      </p:sp>
      <p:sp>
        <p:nvSpPr>
          <p:cNvPr id="3" name="Text Placeholder 2">
            <a:extLst>
              <a:ext uri="{FF2B5EF4-FFF2-40B4-BE49-F238E27FC236}">
                <a16:creationId xmlns:a16="http://schemas.microsoft.com/office/drawing/2014/main" id="{CD801361-236F-A53C-BAD7-CD8759C54088}"/>
              </a:ext>
            </a:extLst>
          </p:cNvPr>
          <p:cNvSpPr>
            <a:spLocks noGrp="1"/>
          </p:cNvSpPr>
          <p:nvPr>
            <p:ph type="body" sz="quarter" idx="17"/>
          </p:nvPr>
        </p:nvSpPr>
        <p:spPr>
          <a:xfrm>
            <a:off x="733931" y="1095586"/>
            <a:ext cx="5362069" cy="582221"/>
          </a:xfrm>
        </p:spPr>
        <p:txBody>
          <a:bodyPr/>
          <a:lstStyle/>
          <a:p>
            <a:r>
              <a:rPr lang="en-IE" sz="6600" b="1" dirty="0"/>
              <a:t>Kafli 1</a:t>
            </a:r>
            <a:endParaRPr lang="en-GB" sz="6600" b="1" dirty="0"/>
          </a:p>
        </p:txBody>
      </p:sp>
      <p:pic>
        <p:nvPicPr>
          <p:cNvPr id="10" name="Picture Placeholder 9" descr="A triangular building surrounded by trees&#10;&#10;AI-generated content may be incorrect.">
            <a:extLst>
              <a:ext uri="{FF2B5EF4-FFF2-40B4-BE49-F238E27FC236}">
                <a16:creationId xmlns:a16="http://schemas.microsoft.com/office/drawing/2014/main" id="{C4F36E5C-084D-2CDC-CBDC-596B4691F3D7}"/>
              </a:ext>
            </a:extLst>
          </p:cNvPr>
          <p:cNvPicPr>
            <a:picLocks noGrp="1" noChangeAspect="1"/>
          </p:cNvPicPr>
          <p:nvPr>
            <p:ph type="pic" sz="quarter" idx="19"/>
          </p:nvPr>
        </p:nvPicPr>
        <p:blipFill>
          <a:blip r:embed="rId2"/>
          <a:srcRect l="2009" r="2009"/>
          <a:stretch>
            <a:fillRect/>
          </a:stretch>
        </p:blipFill>
        <p:spPr/>
      </p:pic>
      <p:sp>
        <p:nvSpPr>
          <p:cNvPr id="8" name="Text Placeholder 7">
            <a:extLst>
              <a:ext uri="{FF2B5EF4-FFF2-40B4-BE49-F238E27FC236}">
                <a16:creationId xmlns:a16="http://schemas.microsoft.com/office/drawing/2014/main" id="{BA935956-FB5E-0DE2-1EB9-1DEABC46DE1F}"/>
              </a:ext>
            </a:extLst>
          </p:cNvPr>
          <p:cNvSpPr>
            <a:spLocks noGrp="1"/>
          </p:cNvSpPr>
          <p:nvPr>
            <p:ph type="body" sz="quarter" idx="65"/>
          </p:nvPr>
        </p:nvSpPr>
        <p:spPr>
          <a:xfrm>
            <a:off x="8269941" y="1451578"/>
            <a:ext cx="4016188" cy="452458"/>
          </a:xfrm>
          <a:solidFill>
            <a:srgbClr val="EC7C69"/>
          </a:solidFill>
        </p:spPr>
        <p:txBody>
          <a:bodyPr/>
          <a:lstStyle/>
          <a:p>
            <a:pPr algn="ctr"/>
            <a:r>
              <a:rPr lang="en-IE" sz="1200" dirty="0"/>
              <a:t>Mynd: </a:t>
            </a:r>
            <a:r>
              <a:rPr lang="en-IE" sz="1200" dirty="0" err="1"/>
              <a:t>Drumhierny</a:t>
            </a:r>
            <a:r>
              <a:rPr lang="en-IE" sz="1200" dirty="0"/>
              <a:t>, Woodland, Leitrim, Írland</a:t>
            </a:r>
          </a:p>
        </p:txBody>
      </p:sp>
      <p:sp>
        <p:nvSpPr>
          <p:cNvPr id="4" name="Freeform 3">
            <a:extLst>
              <a:ext uri="{FF2B5EF4-FFF2-40B4-BE49-F238E27FC236}">
                <a16:creationId xmlns:a16="http://schemas.microsoft.com/office/drawing/2014/main" id="{589A67BA-1D02-5EB6-E35E-902671F654BE}"/>
              </a:ext>
            </a:extLst>
          </p:cNvPr>
          <p:cNvSpPr/>
          <p:nvPr/>
        </p:nvSpPr>
        <p:spPr>
          <a:xfrm>
            <a:off x="0" y="2217930"/>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Slide Number Placeholder 5">
            <a:extLst>
              <a:ext uri="{FF2B5EF4-FFF2-40B4-BE49-F238E27FC236}">
                <a16:creationId xmlns:a16="http://schemas.microsoft.com/office/drawing/2014/main" id="{03329F74-865D-717E-B9CD-53FA4B8764FF}"/>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5</a:t>
            </a:fld>
            <a:endParaRPr lang="fr-CA" sz="1200" dirty="0"/>
          </a:p>
        </p:txBody>
      </p:sp>
      <p:pic>
        <p:nvPicPr>
          <p:cNvPr id="9" name="Picture 8">
            <a:extLst>
              <a:ext uri="{FF2B5EF4-FFF2-40B4-BE49-F238E27FC236}">
                <a16:creationId xmlns:a16="http://schemas.microsoft.com/office/drawing/2014/main" id="{349B5CDE-F997-D88E-2292-01A179C1AFA3}"/>
              </a:ext>
            </a:extLst>
          </p:cNvPr>
          <p:cNvPicPr>
            <a:picLocks noChangeAspect="1"/>
          </p:cNvPicPr>
          <p:nvPr/>
        </p:nvPicPr>
        <p:blipFill>
          <a:blip r:embed="rId3">
            <a:biLevel thresh="25000"/>
            <a:alphaModFix amt="45000"/>
            <a:extLst>
              <a:ext uri="{28A0092B-C50C-407E-A947-70E740481C1C}">
                <a14:useLocalDpi xmlns:a14="http://schemas.microsoft.com/office/drawing/2010/main" val="0"/>
              </a:ext>
            </a:extLst>
          </a:blip>
          <a:srcRect l="53155" t="-1" r="5047" b="49903"/>
          <a:stretch/>
        </p:blipFill>
        <p:spPr>
          <a:xfrm>
            <a:off x="9561245" y="3757203"/>
            <a:ext cx="3580276" cy="2659133"/>
          </a:xfrm>
          <a:prstGeom prst="rect">
            <a:avLst/>
          </a:prstGeom>
        </p:spPr>
      </p:pic>
    </p:spTree>
    <p:extLst>
      <p:ext uri="{BB962C8B-B14F-4D97-AF65-F5344CB8AC3E}">
        <p14:creationId xmlns:p14="http://schemas.microsoft.com/office/powerpoint/2010/main" val="139777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B9B9F2-B63F-85E8-6203-5378E2FB1706}"/>
              </a:ext>
            </a:extLst>
          </p:cNvPr>
          <p:cNvSpPr>
            <a:spLocks noGrp="1"/>
          </p:cNvSpPr>
          <p:nvPr>
            <p:ph type="body" sz="quarter" idx="18"/>
          </p:nvPr>
        </p:nvSpPr>
        <p:spPr>
          <a:xfrm>
            <a:off x="7373100" y="1619769"/>
            <a:ext cx="4147731" cy="870198"/>
          </a:xfrm>
        </p:spPr>
        <p:txBody>
          <a:bodyPr/>
          <a:lstStyle/>
          <a:p>
            <a:pPr>
              <a:lnSpc>
                <a:spcPts val="3340"/>
              </a:lnSpc>
            </a:pPr>
            <a:r>
              <a:rPr lang="en-GB" sz="3200" dirty="0"/>
              <a:t>Inngangur </a:t>
            </a:r>
            <a:r>
              <a:rPr lang="en-GB" sz="3200" dirty="0" err="1"/>
              <a:t>að</a:t>
            </a:r>
            <a:r>
              <a:rPr lang="en-GB" sz="3200" dirty="0"/>
              <a:t> </a:t>
            </a:r>
            <a:r>
              <a:rPr lang="en-GB" sz="3200" dirty="0" err="1"/>
              <a:t>óhefðbundnum</a:t>
            </a:r>
            <a:r>
              <a:rPr lang="en-GB" sz="3200" dirty="0"/>
              <a:t> </a:t>
            </a:r>
            <a:r>
              <a:rPr lang="en-GB" sz="3200" dirty="0" err="1"/>
              <a:t>gistimöguleikum</a:t>
            </a:r>
            <a:r>
              <a:rPr lang="en-GB" sz="3200" dirty="0"/>
              <a:t> í </a:t>
            </a:r>
            <a:r>
              <a:rPr lang="en-GB" sz="3200" dirty="0" err="1"/>
              <a:t>í</a:t>
            </a:r>
            <a:r>
              <a:rPr lang="en-GB" sz="3200" dirty="0"/>
              <a:t> ferðaþjónustu</a:t>
            </a:r>
          </a:p>
          <a:p>
            <a:pPr>
              <a:lnSpc>
                <a:spcPts val="3340"/>
              </a:lnSpc>
            </a:pPr>
            <a:endParaRPr lang="en-GB" sz="3200" dirty="0"/>
          </a:p>
        </p:txBody>
      </p:sp>
      <p:sp>
        <p:nvSpPr>
          <p:cNvPr id="3" name="Text Placeholder 2">
            <a:extLst>
              <a:ext uri="{FF2B5EF4-FFF2-40B4-BE49-F238E27FC236}">
                <a16:creationId xmlns:a16="http://schemas.microsoft.com/office/drawing/2014/main" id="{8F966A34-72E0-3F13-5BEB-DAB8F7C15B0A}"/>
              </a:ext>
            </a:extLst>
          </p:cNvPr>
          <p:cNvSpPr>
            <a:spLocks noGrp="1"/>
          </p:cNvSpPr>
          <p:nvPr>
            <p:ph type="body" sz="quarter" idx="19"/>
          </p:nvPr>
        </p:nvSpPr>
        <p:spPr/>
        <p:txBody>
          <a:bodyPr/>
          <a:lstStyle/>
          <a:p>
            <a:pPr marL="0" indent="0" defTabSz="914400" rtl="0" eaLnBrk="1" latinLnBrk="0" hangingPunct="1">
              <a:lnSpc>
                <a:spcPct val="100000"/>
              </a:lnSpc>
              <a:spcBef>
                <a:spcPts val="0"/>
              </a:spcBef>
              <a:buFont typeface="Arial" panose="020B0604020202020204" pitchFamily="34" charset="0"/>
              <a:buNone/>
            </a:pPr>
            <a:r>
              <a:rPr lang="en-GB" dirty="0"/>
              <a:t>Kafli 1</a:t>
            </a:r>
          </a:p>
        </p:txBody>
      </p:sp>
      <p:sp>
        <p:nvSpPr>
          <p:cNvPr id="5" name="Text Placeholder 4">
            <a:extLst>
              <a:ext uri="{FF2B5EF4-FFF2-40B4-BE49-F238E27FC236}">
                <a16:creationId xmlns:a16="http://schemas.microsoft.com/office/drawing/2014/main" id="{FB39AA42-3E34-8BA8-11DF-33BA071DDECC}"/>
              </a:ext>
            </a:extLst>
          </p:cNvPr>
          <p:cNvSpPr>
            <a:spLocks noGrp="1"/>
          </p:cNvSpPr>
          <p:nvPr>
            <p:ph type="body" sz="quarter" idx="23"/>
          </p:nvPr>
        </p:nvSpPr>
        <p:spPr>
          <a:xfrm>
            <a:off x="563039" y="4368034"/>
            <a:ext cx="4614080" cy="1248936"/>
          </a:xfrm>
        </p:spPr>
        <p:txBody>
          <a:bodyPr lIns="91440" tIns="45720" rIns="91440" bIns="45720" anchor="t"/>
          <a:lstStyle/>
          <a:p>
            <a:pPr>
              <a:buNone/>
            </a:pPr>
            <a:r>
              <a:rPr lang="en-US" sz="4000" b="1" dirty="0">
                <a:solidFill>
                  <a:srgbClr val="EC7C69"/>
                </a:solidFill>
              </a:rPr>
              <a:t>Yfirlit:</a:t>
            </a:r>
            <a:endParaRPr lang="en-US" sz="4000" dirty="0"/>
          </a:p>
        </p:txBody>
      </p:sp>
      <p:pic>
        <p:nvPicPr>
          <p:cNvPr id="26" name="Picture Placeholder 25" descr="A table with food on it by a window&#10;&#10;AI-generated content may be incorrect.">
            <a:extLst>
              <a:ext uri="{FF2B5EF4-FFF2-40B4-BE49-F238E27FC236}">
                <a16:creationId xmlns:a16="http://schemas.microsoft.com/office/drawing/2014/main" id="{72697C03-1B81-D7A1-DBA3-9AB5A77B6C00}"/>
              </a:ext>
            </a:extLst>
          </p:cNvPr>
          <p:cNvPicPr>
            <a:picLocks noGrp="1" noChangeAspect="1"/>
          </p:cNvPicPr>
          <p:nvPr>
            <p:ph type="pic" sz="quarter" idx="67"/>
          </p:nvPr>
        </p:nvPicPr>
        <p:blipFill>
          <a:blip r:embed="rId2"/>
          <a:srcRect l="2602" r="2602"/>
          <a:stretch>
            <a:fillRect/>
          </a:stretch>
        </p:blipFill>
        <p:spPr/>
      </p:pic>
      <p:sp>
        <p:nvSpPr>
          <p:cNvPr id="8" name="Text Placeholder 7">
            <a:extLst>
              <a:ext uri="{FF2B5EF4-FFF2-40B4-BE49-F238E27FC236}">
                <a16:creationId xmlns:a16="http://schemas.microsoft.com/office/drawing/2014/main" id="{BF03C77B-EC8E-4473-61C0-C4D0BC1017E3}"/>
              </a:ext>
            </a:extLst>
          </p:cNvPr>
          <p:cNvSpPr>
            <a:spLocks noGrp="1"/>
          </p:cNvSpPr>
          <p:nvPr>
            <p:ph type="body" sz="quarter" idx="66"/>
          </p:nvPr>
        </p:nvSpPr>
        <p:spPr>
          <a:xfrm>
            <a:off x="-18532" y="148452"/>
            <a:ext cx="4532219" cy="452458"/>
          </a:xfrm>
          <a:prstGeom prst="rect">
            <a:avLst/>
          </a:prstGeom>
          <a:solidFill>
            <a:srgbClr val="EC7C69"/>
          </a:solidFill>
        </p:spPr>
        <p:txBody>
          <a:bodyPr/>
          <a:lstStyle/>
          <a:p>
            <a:pPr algn="ctr"/>
            <a:r>
              <a:rPr lang="en-GB" sz="1200" dirty="0"/>
              <a:t>Mynd: Amsterdam The Crane eftir </a:t>
            </a:r>
            <a:r>
              <a:rPr lang="en-GB" sz="1200" dirty="0" err="1"/>
              <a:t>Yays</a:t>
            </a:r>
            <a:r>
              <a:rPr lang="en-GB" sz="1200" dirty="0"/>
              <a:t>, Niðurlönd</a:t>
            </a:r>
          </a:p>
        </p:txBody>
      </p:sp>
      <p:sp>
        <p:nvSpPr>
          <p:cNvPr id="27" name="Text Placeholder 4">
            <a:extLst>
              <a:ext uri="{FF2B5EF4-FFF2-40B4-BE49-F238E27FC236}">
                <a16:creationId xmlns:a16="http://schemas.microsoft.com/office/drawing/2014/main" id="{FEFC0FC3-D0EA-6F69-D5DD-8971AE4A858B}"/>
              </a:ext>
            </a:extLst>
          </p:cNvPr>
          <p:cNvSpPr txBox="1">
            <a:spLocks/>
          </p:cNvSpPr>
          <p:nvPr/>
        </p:nvSpPr>
        <p:spPr>
          <a:xfrm>
            <a:off x="3415553" y="4489899"/>
            <a:ext cx="7073153" cy="1248936"/>
          </a:xfrm>
          <a:prstGeom prst="rect">
            <a:avLst/>
          </a:prstGeom>
        </p:spPr>
        <p:txBody>
          <a:bodyPr lIns="91440" tIns="45720" rIns="91440" bIns="45720" anchor="t"/>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60"/>
              </a:lnSpc>
            </a:pPr>
            <a:r>
              <a:rPr lang="en-IE" sz="2800" dirty="0"/>
              <a:t>Þessi kafli mun leggja grunninn að skilningi á tegund óhefðbundinnar gististarfsemi og greina mismunandi gerðir hennar, þróun og viðskiptatækifæri</a:t>
            </a:r>
            <a:endParaRPr lang="en-IE" dirty="0"/>
          </a:p>
        </p:txBody>
      </p:sp>
      <p:sp>
        <p:nvSpPr>
          <p:cNvPr id="29" name="Slide Number Placeholder 5">
            <a:extLst>
              <a:ext uri="{FF2B5EF4-FFF2-40B4-BE49-F238E27FC236}">
                <a16:creationId xmlns:a16="http://schemas.microsoft.com/office/drawing/2014/main" id="{E4335DE4-E311-817A-5519-401E046AA423}"/>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6</a:t>
            </a:fld>
            <a:endParaRPr lang="fr-CA" sz="1200" dirty="0"/>
          </a:p>
        </p:txBody>
      </p:sp>
    </p:spTree>
    <p:extLst>
      <p:ext uri="{BB962C8B-B14F-4D97-AF65-F5344CB8AC3E}">
        <p14:creationId xmlns:p14="http://schemas.microsoft.com/office/powerpoint/2010/main" val="1721509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F1AAE-06AA-35C6-FEC8-5CF4A9BBF78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E5BDF76-283A-9406-C824-FA960CAA1DD5}"/>
              </a:ext>
            </a:extLst>
          </p:cNvPr>
          <p:cNvSpPr>
            <a:spLocks noGrp="1"/>
          </p:cNvSpPr>
          <p:nvPr>
            <p:ph type="body" sz="quarter" idx="16"/>
          </p:nvPr>
        </p:nvSpPr>
        <p:spPr>
          <a:xfrm>
            <a:off x="1783120" y="2068306"/>
            <a:ext cx="7088317" cy="3739042"/>
          </a:xfrm>
        </p:spPr>
        <p:txBody>
          <a:bodyPr>
            <a:noAutofit/>
          </a:bodyPr>
          <a:lstStyle/>
          <a:p>
            <a:pPr>
              <a:lnSpc>
                <a:spcPts val="2480"/>
              </a:lnSpc>
            </a:pPr>
            <a:r>
              <a:rPr lang="en-GB" sz="2400" dirty="0" err="1"/>
              <a:t>Skilgreina</a:t>
            </a:r>
            <a:r>
              <a:rPr lang="en-GB" sz="2400" dirty="0"/>
              <a:t> </a:t>
            </a:r>
            <a:r>
              <a:rPr lang="en-GB" sz="2400" dirty="0" err="1"/>
              <a:t>og</a:t>
            </a:r>
            <a:r>
              <a:rPr lang="en-GB" sz="2400" dirty="0"/>
              <a:t> </a:t>
            </a:r>
            <a:r>
              <a:rPr lang="en-GB" sz="2400" dirty="0" err="1"/>
              <a:t>skilja</a:t>
            </a:r>
            <a:r>
              <a:rPr lang="en-GB" sz="2400" dirty="0"/>
              <a:t> </a:t>
            </a:r>
            <a:r>
              <a:rPr lang="en-GB" sz="2400" dirty="0" err="1"/>
              <a:t>hvað</a:t>
            </a:r>
            <a:r>
              <a:rPr lang="en-GB" sz="2400" dirty="0"/>
              <a:t> </a:t>
            </a:r>
            <a:r>
              <a:rPr lang="en-GB" sz="2400" dirty="0" err="1"/>
              <a:t>óhefðbundnir</a:t>
            </a:r>
            <a:r>
              <a:rPr lang="en-GB" sz="2400" dirty="0"/>
              <a:t> </a:t>
            </a:r>
            <a:r>
              <a:rPr lang="en-GB" sz="2400" dirty="0" err="1"/>
              <a:t>gistimöguleikar</a:t>
            </a:r>
            <a:r>
              <a:rPr lang="en-GB" sz="2400" dirty="0"/>
              <a:t> </a:t>
            </a:r>
            <a:r>
              <a:rPr lang="en-GB" sz="2400" dirty="0" err="1"/>
              <a:t>eru</a:t>
            </a:r>
            <a:r>
              <a:rPr lang="en-GB" sz="2400" dirty="0"/>
              <a:t>, varpaðu ljósi á </a:t>
            </a:r>
            <a:r>
              <a:rPr lang="en-GB" sz="2400" dirty="0" err="1"/>
              <a:t>einkenni</a:t>
            </a:r>
            <a:r>
              <a:rPr lang="en-GB" sz="2400" dirty="0"/>
              <a:t> </a:t>
            </a:r>
            <a:r>
              <a:rPr lang="en-GB" sz="2400" dirty="0" err="1"/>
              <a:t>þeirra</a:t>
            </a:r>
            <a:r>
              <a:rPr lang="en-GB" sz="2400" dirty="0"/>
              <a:t> og sýndu fjölbreytt dæmi.</a:t>
            </a:r>
          </a:p>
          <a:p>
            <a:pPr>
              <a:lnSpc>
                <a:spcPts val="2480"/>
              </a:lnSpc>
            </a:pPr>
            <a:endParaRPr lang="en-US" sz="2400" dirty="0"/>
          </a:p>
          <a:p>
            <a:pPr>
              <a:lnSpc>
                <a:spcPts val="2480"/>
              </a:lnSpc>
            </a:pPr>
            <a:endParaRPr lang="en-US" sz="2400" dirty="0"/>
          </a:p>
          <a:p>
            <a:pPr>
              <a:lnSpc>
                <a:spcPts val="2480"/>
              </a:lnSpc>
            </a:pPr>
            <a:r>
              <a:rPr lang="en-GB" sz="2400" dirty="0"/>
              <a:t>Kynna vaxandi eftirspurn á markaði, sveigjanleika í uppsetningu, nýtingu núverandi rýma og möguleika á lægri uppsetningarkostnaði, og þannig sýna </a:t>
            </a:r>
            <a:r>
              <a:rPr lang="en-GB" sz="2400" dirty="0" err="1"/>
              <a:t>viðskiptalega</a:t>
            </a:r>
            <a:r>
              <a:rPr lang="en-GB" sz="2400" dirty="0"/>
              <a:t> </a:t>
            </a:r>
            <a:r>
              <a:rPr lang="en-GB" sz="2400" dirty="0" err="1"/>
              <a:t>hagkvæmni</a:t>
            </a:r>
            <a:r>
              <a:rPr lang="en-GB" sz="2400" dirty="0"/>
              <a:t> </a:t>
            </a:r>
            <a:r>
              <a:rPr lang="en-GB" sz="2400" dirty="0" err="1"/>
              <a:t>óhefðbundinna</a:t>
            </a:r>
            <a:r>
              <a:rPr lang="en-GB" sz="2400" dirty="0"/>
              <a:t> </a:t>
            </a:r>
            <a:r>
              <a:rPr lang="en-GB" sz="2400" dirty="0" err="1"/>
              <a:t>gistimöguleika</a:t>
            </a:r>
            <a:r>
              <a:rPr lang="en-GB" sz="2400" dirty="0"/>
              <a:t>.</a:t>
            </a:r>
          </a:p>
        </p:txBody>
      </p:sp>
      <p:sp>
        <p:nvSpPr>
          <p:cNvPr id="11" name="Freeform 10">
            <a:extLst>
              <a:ext uri="{FF2B5EF4-FFF2-40B4-BE49-F238E27FC236}">
                <a16:creationId xmlns:a16="http://schemas.microsoft.com/office/drawing/2014/main" id="{AF37BAE7-1ABA-0271-7311-B213C03F2EE5}"/>
              </a:ext>
            </a:extLst>
          </p:cNvPr>
          <p:cNvSpPr/>
          <p:nvPr/>
        </p:nvSpPr>
        <p:spPr>
          <a:xfrm flipH="1">
            <a:off x="5198103" y="640375"/>
            <a:ext cx="6993897" cy="835348"/>
          </a:xfrm>
          <a:custGeom>
            <a:avLst/>
            <a:gdLst>
              <a:gd name="connsiteX0" fmla="*/ 0 w 6993897"/>
              <a:gd name="connsiteY0" fmla="*/ 0 h 835348"/>
              <a:gd name="connsiteX1" fmla="*/ 6315126 w 6993897"/>
              <a:gd name="connsiteY1" fmla="*/ 0 h 835348"/>
              <a:gd name="connsiteX2" fmla="*/ 6993897 w 6993897"/>
              <a:gd name="connsiteY2" fmla="*/ 452003 h 835348"/>
              <a:gd name="connsiteX3" fmla="*/ 6993897 w 6993897"/>
              <a:gd name="connsiteY3" fmla="*/ 835348 h 835348"/>
              <a:gd name="connsiteX4" fmla="*/ 0 w 6993897"/>
              <a:gd name="connsiteY4" fmla="*/ 835348 h 835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93897" h="835348">
                <a:moveTo>
                  <a:pt x="0" y="0"/>
                </a:moveTo>
                <a:lnTo>
                  <a:pt x="6315126" y="0"/>
                </a:lnTo>
                <a:cubicBezTo>
                  <a:pt x="6688881" y="0"/>
                  <a:pt x="6993897" y="203115"/>
                  <a:pt x="6993897" y="452003"/>
                </a:cubicBezTo>
                <a:lnTo>
                  <a:pt x="6993897" y="835348"/>
                </a:lnTo>
                <a:lnTo>
                  <a:pt x="0" y="835348"/>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6" name="Text Placeholder 23">
            <a:extLst>
              <a:ext uri="{FF2B5EF4-FFF2-40B4-BE49-F238E27FC236}">
                <a16:creationId xmlns:a16="http://schemas.microsoft.com/office/drawing/2014/main" id="{39DCA44B-81D3-0ADF-00DB-C1FE2E7E6CC0}"/>
              </a:ext>
            </a:extLst>
          </p:cNvPr>
          <p:cNvSpPr txBox="1">
            <a:spLocks/>
          </p:cNvSpPr>
          <p:nvPr/>
        </p:nvSpPr>
        <p:spPr>
          <a:xfrm>
            <a:off x="5667033" y="754970"/>
            <a:ext cx="640880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Kafli 1: </a:t>
            </a:r>
            <a:r>
              <a:rPr lang="en-US" dirty="0"/>
              <a:t>Helstu námsþættir</a:t>
            </a:r>
          </a:p>
        </p:txBody>
      </p:sp>
      <p:sp>
        <p:nvSpPr>
          <p:cNvPr id="13" name="Slide Number Placeholder 5">
            <a:extLst>
              <a:ext uri="{FF2B5EF4-FFF2-40B4-BE49-F238E27FC236}">
                <a16:creationId xmlns:a16="http://schemas.microsoft.com/office/drawing/2014/main" id="{DF2840AD-279D-C57F-461F-9889AF42308A}"/>
              </a:ext>
            </a:extLst>
          </p:cNvPr>
          <p:cNvSpPr>
            <a:spLocks noGrp="1"/>
          </p:cNvSpPr>
          <p:nvPr>
            <p:ph type="sldNum" sz="quarter" idx="4"/>
          </p:nvPr>
        </p:nvSpPr>
        <p:spPr>
          <a:xfrm>
            <a:off x="11681466" y="645499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z="1200" smtClean="0"/>
              <a:t>7</a:t>
            </a:fld>
            <a:endParaRPr lang="fr-CA" sz="1200" dirty="0"/>
          </a:p>
        </p:txBody>
      </p:sp>
      <p:sp>
        <p:nvSpPr>
          <p:cNvPr id="14" name="Text Placeholder 2">
            <a:extLst>
              <a:ext uri="{FF2B5EF4-FFF2-40B4-BE49-F238E27FC236}">
                <a16:creationId xmlns:a16="http://schemas.microsoft.com/office/drawing/2014/main" id="{7B536B05-E9F8-E800-CA40-C2C2E5245886}"/>
              </a:ext>
            </a:extLst>
          </p:cNvPr>
          <p:cNvSpPr txBox="1">
            <a:spLocks/>
          </p:cNvSpPr>
          <p:nvPr/>
        </p:nvSpPr>
        <p:spPr>
          <a:xfrm>
            <a:off x="733932" y="1475722"/>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01</a:t>
            </a:r>
            <a:endParaRPr lang="en-GB" sz="6600" b="1" dirty="0">
              <a:solidFill>
                <a:schemeClr val="bg1"/>
              </a:solidFill>
            </a:endParaRPr>
          </a:p>
        </p:txBody>
      </p:sp>
      <p:sp>
        <p:nvSpPr>
          <p:cNvPr id="15" name="Freeform 14">
            <a:extLst>
              <a:ext uri="{FF2B5EF4-FFF2-40B4-BE49-F238E27FC236}">
                <a16:creationId xmlns:a16="http://schemas.microsoft.com/office/drawing/2014/main" id="{C8F8549A-7667-087B-32FC-86C675A99195}"/>
              </a:ext>
            </a:extLst>
          </p:cNvPr>
          <p:cNvSpPr/>
          <p:nvPr/>
        </p:nvSpPr>
        <p:spPr>
          <a:xfrm>
            <a:off x="0" y="2217930"/>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16" name="Text Placeholder 2">
            <a:extLst>
              <a:ext uri="{FF2B5EF4-FFF2-40B4-BE49-F238E27FC236}">
                <a16:creationId xmlns:a16="http://schemas.microsoft.com/office/drawing/2014/main" id="{2974CEDD-D8E6-9517-13F1-CA2ECADE3C3B}"/>
              </a:ext>
            </a:extLst>
          </p:cNvPr>
          <p:cNvSpPr txBox="1">
            <a:spLocks/>
          </p:cNvSpPr>
          <p:nvPr/>
        </p:nvSpPr>
        <p:spPr>
          <a:xfrm>
            <a:off x="733932" y="3137889"/>
            <a:ext cx="1495922" cy="5822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6600" b="1" dirty="0">
                <a:solidFill>
                  <a:schemeClr val="bg1"/>
                </a:solidFill>
              </a:rPr>
              <a:t>02</a:t>
            </a:r>
            <a:endParaRPr lang="en-GB" sz="6600" b="1" dirty="0">
              <a:solidFill>
                <a:schemeClr val="bg1"/>
              </a:solidFill>
            </a:endParaRPr>
          </a:p>
        </p:txBody>
      </p:sp>
      <p:sp>
        <p:nvSpPr>
          <p:cNvPr id="17" name="Freeform 16">
            <a:extLst>
              <a:ext uri="{FF2B5EF4-FFF2-40B4-BE49-F238E27FC236}">
                <a16:creationId xmlns:a16="http://schemas.microsoft.com/office/drawing/2014/main" id="{5D8F45E5-7A6A-A892-E8EE-DDF932955CCB}"/>
              </a:ext>
            </a:extLst>
          </p:cNvPr>
          <p:cNvSpPr/>
          <p:nvPr/>
        </p:nvSpPr>
        <p:spPr>
          <a:xfrm>
            <a:off x="0" y="3880097"/>
            <a:ext cx="1620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Tree>
    <p:extLst>
      <p:ext uri="{BB962C8B-B14F-4D97-AF65-F5344CB8AC3E}">
        <p14:creationId xmlns:p14="http://schemas.microsoft.com/office/powerpoint/2010/main" val="16504251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F53230-1E30-3567-1E63-56D602AFD3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9B458C3-0269-BB65-8D7D-97303D9A8849}"/>
              </a:ext>
            </a:extLst>
          </p:cNvPr>
          <p:cNvSpPr>
            <a:spLocks noGrp="1"/>
          </p:cNvSpPr>
          <p:nvPr>
            <p:ph type="body" sz="quarter" idx="18"/>
          </p:nvPr>
        </p:nvSpPr>
        <p:spPr>
          <a:xfrm>
            <a:off x="635946" y="2339374"/>
            <a:ext cx="10121701" cy="3499183"/>
          </a:xfrm>
        </p:spPr>
        <p:txBody>
          <a:bodyPr/>
          <a:lstStyle/>
          <a:p>
            <a:pPr>
              <a:lnSpc>
                <a:spcPts val="2240"/>
              </a:lnSpc>
            </a:pPr>
            <a:r>
              <a:rPr lang="en-GB" sz="2200" dirty="0">
                <a:solidFill>
                  <a:srgbClr val="414141"/>
                </a:solidFill>
              </a:rPr>
              <a:t>Hefurðu einhvern tíma dreymt um að gista í tréhúsi, húsbáti </a:t>
            </a:r>
            <a:r>
              <a:rPr lang="en-GB" sz="2200" dirty="0" err="1">
                <a:solidFill>
                  <a:srgbClr val="414141"/>
                </a:solidFill>
              </a:rPr>
              <a:t>eða</a:t>
            </a:r>
            <a:r>
              <a:rPr lang="en-GB" sz="2200" dirty="0">
                <a:solidFill>
                  <a:srgbClr val="414141"/>
                </a:solidFill>
              </a:rPr>
              <a:t> </a:t>
            </a:r>
            <a:r>
              <a:rPr lang="en-GB" sz="2200" dirty="0" err="1">
                <a:solidFill>
                  <a:srgbClr val="414141"/>
                </a:solidFill>
              </a:rPr>
              <a:t>notalegum</a:t>
            </a:r>
            <a:r>
              <a:rPr lang="en-GB" sz="2200" dirty="0">
                <a:solidFill>
                  <a:srgbClr val="414141"/>
                </a:solidFill>
              </a:rPr>
              <a:t> </a:t>
            </a:r>
            <a:r>
              <a:rPr lang="en-GB" sz="2200" dirty="0" err="1">
                <a:solidFill>
                  <a:srgbClr val="414141"/>
                </a:solidFill>
              </a:rPr>
              <a:t>vistvænum</a:t>
            </a:r>
            <a:r>
              <a:rPr lang="en-GB" sz="2200" dirty="0">
                <a:solidFill>
                  <a:srgbClr val="414141"/>
                </a:solidFill>
              </a:rPr>
              <a:t> </a:t>
            </a:r>
            <a:r>
              <a:rPr lang="en-GB" sz="2200" dirty="0" err="1">
                <a:solidFill>
                  <a:srgbClr val="414141"/>
                </a:solidFill>
              </a:rPr>
              <a:t>bústað</a:t>
            </a:r>
            <a:r>
              <a:rPr lang="en-GB" sz="2200" dirty="0">
                <a:solidFill>
                  <a:srgbClr val="414141"/>
                </a:solidFill>
              </a:rPr>
              <a:t> í miðri náttúrunni? Þetta eru aðeins nokkur dæmi um það sem við köllum óhefðbundna gistingu – </a:t>
            </a:r>
            <a:r>
              <a:rPr lang="en-GB" sz="2200" dirty="0" err="1">
                <a:solidFill>
                  <a:srgbClr val="414141"/>
                </a:solidFill>
              </a:rPr>
              <a:t>vaxandi</a:t>
            </a:r>
            <a:r>
              <a:rPr lang="en-GB" sz="2200" dirty="0">
                <a:solidFill>
                  <a:srgbClr val="414141"/>
                </a:solidFill>
              </a:rPr>
              <a:t> </a:t>
            </a:r>
            <a:r>
              <a:rPr lang="en-GB" sz="2200" dirty="0" err="1">
                <a:solidFill>
                  <a:srgbClr val="414141"/>
                </a:solidFill>
              </a:rPr>
              <a:t>stefna</a:t>
            </a:r>
            <a:r>
              <a:rPr lang="en-GB" sz="2200" dirty="0">
                <a:solidFill>
                  <a:srgbClr val="414141"/>
                </a:solidFill>
              </a:rPr>
              <a:t> í </a:t>
            </a:r>
            <a:r>
              <a:rPr lang="en-GB" sz="2200" dirty="0" err="1">
                <a:solidFill>
                  <a:srgbClr val="414141"/>
                </a:solidFill>
              </a:rPr>
              <a:t>gistingu</a:t>
            </a:r>
            <a:r>
              <a:rPr lang="en-GB" sz="2200" dirty="0">
                <a:solidFill>
                  <a:srgbClr val="414141"/>
                </a:solidFill>
              </a:rPr>
              <a:t> sem er að endurskipuleggja hvernig við ferðumst.  </a:t>
            </a:r>
          </a:p>
          <a:p>
            <a:pPr>
              <a:lnSpc>
                <a:spcPts val="2240"/>
              </a:lnSpc>
            </a:pPr>
            <a:endParaRPr lang="en-GB" sz="2200" dirty="0">
              <a:solidFill>
                <a:srgbClr val="414141"/>
              </a:solidFill>
            </a:endParaRPr>
          </a:p>
          <a:p>
            <a:pPr>
              <a:lnSpc>
                <a:spcPts val="2240"/>
              </a:lnSpc>
            </a:pPr>
            <a:r>
              <a:rPr lang="en-GB" sz="2200" b="1" dirty="0">
                <a:solidFill>
                  <a:srgbClr val="414141"/>
                </a:solidFill>
              </a:rPr>
              <a:t>Á næstu glærum munum við kanna:  </a:t>
            </a:r>
          </a:p>
          <a:p>
            <a:pPr>
              <a:lnSpc>
                <a:spcPts val="2240"/>
              </a:lnSpc>
            </a:pPr>
            <a:endParaRPr lang="en-GB" sz="2200" dirty="0">
              <a:solidFill>
                <a:srgbClr val="414141"/>
              </a:solidFill>
            </a:endParaRPr>
          </a:p>
          <a:p>
            <a:pPr>
              <a:lnSpc>
                <a:spcPts val="2240"/>
              </a:lnSpc>
            </a:pPr>
            <a:r>
              <a:rPr lang="en-GB" sz="2200" dirty="0">
                <a:solidFill>
                  <a:srgbClr val="414141"/>
                </a:solidFill>
              </a:rPr>
              <a:t>Hvað </a:t>
            </a:r>
            <a:r>
              <a:rPr lang="en-GB" sz="2200" dirty="0" err="1">
                <a:solidFill>
                  <a:srgbClr val="414141"/>
                </a:solidFill>
              </a:rPr>
              <a:t>óhefðbundið</a:t>
            </a:r>
            <a:r>
              <a:rPr lang="en-GB" sz="2200" dirty="0">
                <a:solidFill>
                  <a:srgbClr val="414141"/>
                </a:solidFill>
              </a:rPr>
              <a:t> </a:t>
            </a:r>
            <a:r>
              <a:rPr lang="en-GB" sz="2200" dirty="0" err="1">
                <a:solidFill>
                  <a:srgbClr val="414141"/>
                </a:solidFill>
              </a:rPr>
              <a:t>gistingmöguleiki</a:t>
            </a:r>
            <a:r>
              <a:rPr lang="en-GB" sz="2200" dirty="0">
                <a:solidFill>
                  <a:srgbClr val="414141"/>
                </a:solidFill>
              </a:rPr>
              <a:t> er og hvers vegna það er að verða svo vinsælt?</a:t>
            </a:r>
          </a:p>
          <a:p>
            <a:pPr>
              <a:lnSpc>
                <a:spcPts val="2240"/>
              </a:lnSpc>
            </a:pPr>
            <a:r>
              <a:rPr lang="en-GB" sz="2200" dirty="0">
                <a:solidFill>
                  <a:srgbClr val="414141"/>
                </a:solidFill>
              </a:rPr>
              <a:t>Hvað gerir það sérstakt, allt frá einstæðu eðli þess og sjálfbærni til persónulegra upplifana sem það býður upp á?</a:t>
            </a:r>
          </a:p>
          <a:p>
            <a:pPr>
              <a:lnSpc>
                <a:spcPts val="2240"/>
              </a:lnSpc>
            </a:pPr>
            <a:r>
              <a:rPr lang="en-GB" sz="2200" dirty="0">
                <a:solidFill>
                  <a:srgbClr val="414141"/>
                </a:solidFill>
              </a:rPr>
              <a:t>Að loknum þessum glærum munt þú </a:t>
            </a:r>
            <a:r>
              <a:rPr lang="en-GB" sz="2200" dirty="0" err="1">
                <a:solidFill>
                  <a:srgbClr val="414141"/>
                </a:solidFill>
              </a:rPr>
              <a:t>hafa</a:t>
            </a:r>
            <a:r>
              <a:rPr lang="en-GB" sz="2200" dirty="0">
                <a:solidFill>
                  <a:srgbClr val="414141"/>
                </a:solidFill>
              </a:rPr>
              <a:t> </a:t>
            </a:r>
            <a:r>
              <a:rPr lang="en-GB" sz="2200" dirty="0" err="1">
                <a:solidFill>
                  <a:srgbClr val="414141"/>
                </a:solidFill>
              </a:rPr>
              <a:t>skýran</a:t>
            </a:r>
            <a:r>
              <a:rPr lang="en-GB" sz="2200" dirty="0">
                <a:solidFill>
                  <a:srgbClr val="414141"/>
                </a:solidFill>
              </a:rPr>
              <a:t> skilning á því hvers vegna </a:t>
            </a:r>
            <a:r>
              <a:rPr lang="en-GB" sz="2200" dirty="0" err="1">
                <a:solidFill>
                  <a:srgbClr val="414141"/>
                </a:solidFill>
              </a:rPr>
              <a:t>ferðalangar</a:t>
            </a:r>
            <a:r>
              <a:rPr lang="en-GB" sz="2200" dirty="0">
                <a:solidFill>
                  <a:srgbClr val="414141"/>
                </a:solidFill>
              </a:rPr>
              <a:t> kjósa þessa einstöku gistingu fram yfir hefðbundin hótel og hvernig þessi þróun opnar upp ný tækifæri í ferðaþjónustugeiranum. </a:t>
            </a:r>
            <a:endParaRPr lang="en-US" sz="2200" dirty="0">
              <a:solidFill>
                <a:srgbClr val="414141"/>
              </a:solidFill>
            </a:endParaRPr>
          </a:p>
        </p:txBody>
      </p:sp>
      <p:sp>
        <p:nvSpPr>
          <p:cNvPr id="4" name="Text Placeholder 3">
            <a:extLst>
              <a:ext uri="{FF2B5EF4-FFF2-40B4-BE49-F238E27FC236}">
                <a16:creationId xmlns:a16="http://schemas.microsoft.com/office/drawing/2014/main" id="{F0AE6B88-48F0-928C-17E6-F365F488DA42}"/>
              </a:ext>
            </a:extLst>
          </p:cNvPr>
          <p:cNvSpPr>
            <a:spLocks noGrp="1"/>
          </p:cNvSpPr>
          <p:nvPr>
            <p:ph type="body" sz="quarter" idx="16"/>
          </p:nvPr>
        </p:nvSpPr>
        <p:spPr>
          <a:xfrm>
            <a:off x="635946" y="617616"/>
            <a:ext cx="11170358" cy="803654"/>
          </a:xfrm>
        </p:spPr>
        <p:txBody>
          <a:bodyPr/>
          <a:lstStyle/>
          <a:p>
            <a:r>
              <a:rPr lang="en-US" dirty="0"/>
              <a:t>Inngangur </a:t>
            </a:r>
            <a:r>
              <a:rPr lang="en-US" dirty="0" err="1"/>
              <a:t>að</a:t>
            </a:r>
            <a:r>
              <a:rPr lang="en-US" dirty="0"/>
              <a:t> </a:t>
            </a:r>
            <a:r>
              <a:rPr lang="en-US" dirty="0" err="1"/>
              <a:t>óhefðbundnum</a:t>
            </a:r>
            <a:r>
              <a:rPr lang="en-US" dirty="0"/>
              <a:t> </a:t>
            </a:r>
            <a:r>
              <a:rPr lang="en-US" dirty="0" err="1"/>
              <a:t>gistimöguleikum</a:t>
            </a:r>
            <a:r>
              <a:rPr lang="en-US" dirty="0"/>
              <a:t> í </a:t>
            </a:r>
            <a:r>
              <a:rPr lang="en-US" dirty="0" err="1"/>
              <a:t>ferðaþjónustu</a:t>
            </a:r>
            <a:endParaRPr lang="en-US" dirty="0"/>
          </a:p>
        </p:txBody>
      </p:sp>
      <p:sp>
        <p:nvSpPr>
          <p:cNvPr id="6" name="Text Placeholder 5">
            <a:extLst>
              <a:ext uri="{FF2B5EF4-FFF2-40B4-BE49-F238E27FC236}">
                <a16:creationId xmlns:a16="http://schemas.microsoft.com/office/drawing/2014/main" id="{6C90B274-04DD-A78E-7A4D-9833C7DA1C99}"/>
              </a:ext>
            </a:extLst>
          </p:cNvPr>
          <p:cNvSpPr>
            <a:spLocks noGrp="1"/>
          </p:cNvSpPr>
          <p:nvPr>
            <p:ph type="body" sz="quarter" idx="19"/>
          </p:nvPr>
        </p:nvSpPr>
        <p:spPr>
          <a:xfrm>
            <a:off x="653780" y="1633676"/>
            <a:ext cx="10614687" cy="803654"/>
          </a:xfrm>
        </p:spPr>
        <p:txBody>
          <a:bodyPr/>
          <a:lstStyle/>
          <a:p>
            <a:r>
              <a:rPr lang="en-US" dirty="0"/>
              <a:t>Hvað er óhefðbundin gisting</a:t>
            </a:r>
          </a:p>
        </p:txBody>
      </p:sp>
      <p:cxnSp>
        <p:nvCxnSpPr>
          <p:cNvPr id="2" name="Straight Connector 1">
            <a:extLst>
              <a:ext uri="{FF2B5EF4-FFF2-40B4-BE49-F238E27FC236}">
                <a16:creationId xmlns:a16="http://schemas.microsoft.com/office/drawing/2014/main" id="{8C9897D0-746F-F13F-69C6-4D346D8584EE}"/>
              </a:ext>
            </a:extLst>
          </p:cNvPr>
          <p:cNvCxnSpPr>
            <a:cxnSpLocks/>
          </p:cNvCxnSpPr>
          <p:nvPr/>
        </p:nvCxnSpPr>
        <p:spPr>
          <a:xfrm>
            <a:off x="0" y="1311081"/>
            <a:ext cx="6521824"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1" name="Slide Number Placeholder 5">
            <a:extLst>
              <a:ext uri="{FF2B5EF4-FFF2-40B4-BE49-F238E27FC236}">
                <a16:creationId xmlns:a16="http://schemas.microsoft.com/office/drawing/2014/main" id="{243F5006-4B5F-5382-60A6-BCCB0E7A88FD}"/>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8</a:t>
            </a:fld>
            <a:endParaRPr lang="fr-CA" sz="1200" dirty="0"/>
          </a:p>
        </p:txBody>
      </p:sp>
    </p:spTree>
    <p:extLst>
      <p:ext uri="{BB962C8B-B14F-4D97-AF65-F5344CB8AC3E}">
        <p14:creationId xmlns:p14="http://schemas.microsoft.com/office/powerpoint/2010/main" val="3135575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07CBF1-5103-57D0-ECAE-B68DC56DA929}"/>
              </a:ext>
            </a:extLst>
          </p:cNvPr>
          <p:cNvSpPr>
            <a:spLocks noGrp="1"/>
          </p:cNvSpPr>
          <p:nvPr>
            <p:ph type="body" sz="quarter" idx="18"/>
          </p:nvPr>
        </p:nvSpPr>
        <p:spPr>
          <a:xfrm>
            <a:off x="423358" y="2016882"/>
            <a:ext cx="3119941" cy="1049221"/>
          </a:xfrm>
        </p:spPr>
        <p:txBody>
          <a:bodyPr/>
          <a:lstStyle/>
          <a:p>
            <a:pPr>
              <a:lnSpc>
                <a:spcPts val="3340"/>
              </a:lnSpc>
            </a:pPr>
            <a:r>
              <a:rPr lang="en-US" sz="3200" b="1" dirty="0"/>
              <a:t>Lykilnámssvið</a:t>
            </a:r>
          </a:p>
        </p:txBody>
      </p:sp>
      <p:sp>
        <p:nvSpPr>
          <p:cNvPr id="6" name="Text Placeholder 5">
            <a:extLst>
              <a:ext uri="{FF2B5EF4-FFF2-40B4-BE49-F238E27FC236}">
                <a16:creationId xmlns:a16="http://schemas.microsoft.com/office/drawing/2014/main" id="{72C2221A-D11C-F049-4BE8-7693558EE84B}"/>
              </a:ext>
            </a:extLst>
          </p:cNvPr>
          <p:cNvSpPr>
            <a:spLocks noGrp="1"/>
          </p:cNvSpPr>
          <p:nvPr>
            <p:ph type="body" sz="quarter" idx="19"/>
          </p:nvPr>
        </p:nvSpPr>
        <p:spPr>
          <a:xfrm>
            <a:off x="423358" y="941779"/>
            <a:ext cx="1197303" cy="385564"/>
          </a:xfrm>
        </p:spPr>
        <p:txBody>
          <a:bodyPr/>
          <a:lstStyle/>
          <a:p>
            <a:r>
              <a:rPr lang="en-US" dirty="0"/>
              <a:t>01</a:t>
            </a:r>
          </a:p>
        </p:txBody>
      </p:sp>
      <p:sp>
        <p:nvSpPr>
          <p:cNvPr id="7" name="Text Placeholder 6">
            <a:extLst>
              <a:ext uri="{FF2B5EF4-FFF2-40B4-BE49-F238E27FC236}">
                <a16:creationId xmlns:a16="http://schemas.microsoft.com/office/drawing/2014/main" id="{D93B41D0-B47F-F72A-67EC-6926BF890FF9}"/>
              </a:ext>
            </a:extLst>
          </p:cNvPr>
          <p:cNvSpPr>
            <a:spLocks noGrp="1"/>
          </p:cNvSpPr>
          <p:nvPr>
            <p:ph type="body" sz="quarter" idx="16"/>
          </p:nvPr>
        </p:nvSpPr>
        <p:spPr>
          <a:xfrm>
            <a:off x="4061012" y="732734"/>
            <a:ext cx="7315200" cy="803654"/>
          </a:xfrm>
          <a:prstGeom prst="rect">
            <a:avLst/>
          </a:prstGeom>
        </p:spPr>
        <p:txBody>
          <a:bodyPr/>
          <a:lstStyle/>
          <a:p>
            <a:pPr>
              <a:lnSpc>
                <a:spcPts val="2960"/>
              </a:lnSpc>
            </a:pPr>
            <a:r>
              <a:rPr lang="en-GB" sz="2800" dirty="0"/>
              <a:t>Skilgreina og skilja hvað er óhefðbundið gistirými, greina einkenni þess og sýna fjölbreytt dæmi</a:t>
            </a:r>
            <a:endParaRPr lang="en-US" sz="2800" dirty="0"/>
          </a:p>
        </p:txBody>
      </p:sp>
      <p:sp>
        <p:nvSpPr>
          <p:cNvPr id="4" name="Text Placeholder 3">
            <a:extLst>
              <a:ext uri="{FF2B5EF4-FFF2-40B4-BE49-F238E27FC236}">
                <a16:creationId xmlns:a16="http://schemas.microsoft.com/office/drawing/2014/main" id="{EC93FF4B-75FD-885B-C952-7372901F3BB9}"/>
              </a:ext>
            </a:extLst>
          </p:cNvPr>
          <p:cNvSpPr>
            <a:spLocks noGrp="1"/>
          </p:cNvSpPr>
          <p:nvPr>
            <p:ph type="body" sz="quarter" idx="21"/>
          </p:nvPr>
        </p:nvSpPr>
        <p:spPr>
          <a:xfrm>
            <a:off x="4061012" y="2541493"/>
            <a:ext cx="7491868" cy="4055573"/>
          </a:xfrm>
          <a:prstGeom prst="rect">
            <a:avLst/>
          </a:prstGeom>
        </p:spPr>
        <p:txBody>
          <a:bodyPr lIns="91440" tIns="45720" rIns="91440" bIns="45720" anchor="t"/>
          <a:lstStyle/>
          <a:p>
            <a:pPr algn="l">
              <a:lnSpc>
                <a:spcPts val="2340"/>
              </a:lnSpc>
              <a:buNone/>
            </a:pPr>
            <a:r>
              <a:rPr lang="en-GB" b="0" i="0" dirty="0">
                <a:effectLst/>
                <a:latin typeface="Calibri"/>
                <a:ea typeface="Calibri"/>
                <a:cs typeface="Calibri"/>
              </a:rPr>
              <a:t>Óhefðbundin gisting er mikilvæg breyting á ferðamannalandslaginu, sem fer út fyrir mörk hefðbundinna hótela og dvalarstaða. </a:t>
            </a:r>
          </a:p>
          <a:p>
            <a:pPr algn="l">
              <a:lnSpc>
                <a:spcPts val="2340"/>
              </a:lnSpc>
              <a:buNone/>
            </a:pPr>
            <a:endParaRPr lang="en-GB" b="0" i="0" dirty="0">
              <a:effectLst/>
              <a:latin typeface="Calibri"/>
              <a:ea typeface="Calibri"/>
              <a:cs typeface="Calibri"/>
            </a:endParaRPr>
          </a:p>
          <a:p>
            <a:pPr algn="l">
              <a:lnSpc>
                <a:spcPts val="2340"/>
              </a:lnSpc>
              <a:buNone/>
            </a:pPr>
            <a:r>
              <a:rPr lang="en-GB" b="0" i="0" dirty="0">
                <a:effectLst/>
                <a:latin typeface="Calibri"/>
                <a:ea typeface="Calibri"/>
                <a:cs typeface="Calibri"/>
              </a:rPr>
              <a:t>Óhefðbundin gististaðir leggja áherslu á einstaklingshyggju, innlifun í staðbundnum hefðum og tengsl við umhverfi og menningu. Þeir laða að ferðalanga sem þrá ekta, persónulega og </a:t>
            </a:r>
            <a:r>
              <a:rPr lang="en-GB" dirty="0">
                <a:latin typeface="Calibri"/>
                <a:ea typeface="Calibri"/>
                <a:cs typeface="Calibri"/>
              </a:rPr>
              <a:t>menningarlega ríka upplifun</a:t>
            </a:r>
          </a:p>
          <a:p>
            <a:pPr algn="l">
              <a:lnSpc>
                <a:spcPts val="2340"/>
              </a:lnSpc>
              <a:buNone/>
            </a:pPr>
            <a:endParaRPr lang="en-GB" b="0" i="0" dirty="0">
              <a:effectLst/>
              <a:latin typeface="Calibri"/>
              <a:ea typeface="Calibri"/>
              <a:cs typeface="Calibri"/>
            </a:endParaRPr>
          </a:p>
          <a:p>
            <a:pPr algn="l">
              <a:lnSpc>
                <a:spcPts val="2340"/>
              </a:lnSpc>
              <a:buNone/>
            </a:pPr>
            <a:r>
              <a:rPr lang="en-GB" b="0" i="0" dirty="0">
                <a:effectLst/>
                <a:latin typeface="Calibri"/>
                <a:ea typeface="Calibri"/>
                <a:cs typeface="Calibri"/>
              </a:rPr>
              <a:t>Drifnir áfram af auknum </a:t>
            </a:r>
            <a:r>
              <a:rPr lang="en-GB" b="0" i="0" dirty="0" err="1">
                <a:effectLst/>
                <a:latin typeface="Calibri"/>
                <a:ea typeface="Calibri"/>
                <a:cs typeface="Calibri"/>
              </a:rPr>
              <a:t>vinsældum</a:t>
            </a:r>
            <a:r>
              <a:rPr lang="en-GB" b="0" i="0" dirty="0">
                <a:effectLst/>
                <a:latin typeface="Calibri"/>
                <a:ea typeface="Calibri"/>
                <a:cs typeface="Calibri"/>
              </a:rPr>
              <a:t> </a:t>
            </a:r>
            <a:r>
              <a:rPr lang="en-GB" b="0" i="0" dirty="0" err="1">
                <a:effectLst/>
                <a:latin typeface="Calibri"/>
                <a:ea typeface="Calibri"/>
                <a:cs typeface="Calibri"/>
              </a:rPr>
              <a:t>upplifunarferðamennsku</a:t>
            </a:r>
            <a:r>
              <a:rPr lang="en-GB" b="0" i="0" dirty="0">
                <a:effectLst/>
                <a:latin typeface="Calibri"/>
                <a:ea typeface="Calibri"/>
                <a:cs typeface="Calibri"/>
              </a:rPr>
              <a:t> leita gestir dýpri tengsla við heimabyggðir og hefðir</a:t>
            </a:r>
          </a:p>
          <a:p>
            <a:pPr>
              <a:lnSpc>
                <a:spcPts val="2340"/>
              </a:lnSpc>
              <a:spcAft>
                <a:spcPts val="600"/>
              </a:spcAft>
            </a:pPr>
            <a:endParaRPr lang="en-US" sz="2200" dirty="0"/>
          </a:p>
        </p:txBody>
      </p:sp>
      <p:sp>
        <p:nvSpPr>
          <p:cNvPr id="11" name="Slide Number Placeholder 5">
            <a:extLst>
              <a:ext uri="{FF2B5EF4-FFF2-40B4-BE49-F238E27FC236}">
                <a16:creationId xmlns:a16="http://schemas.microsoft.com/office/drawing/2014/main" id="{EBEA130B-5683-647A-86B7-0CCC933C81D9}"/>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9</a:t>
            </a:fld>
            <a:endParaRPr lang="fr-CA" sz="1200" dirty="0"/>
          </a:p>
        </p:txBody>
      </p:sp>
    </p:spTree>
    <p:extLst>
      <p:ext uri="{BB962C8B-B14F-4D97-AF65-F5344CB8AC3E}">
        <p14:creationId xmlns:p14="http://schemas.microsoft.com/office/powerpoint/2010/main" val="184413427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231E4FE5-0CB1-4B1A-85CC-B6B13C3684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b53bf8c-4569-44df-ad60-bb18397340c4"/>
    <ds:schemaRef ds:uri="835803b3-5fd4-490d-9118-e08d8d43fc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1139</TotalTime>
  <Words>3667</Words>
  <Application>Microsoft Office PowerPoint</Application>
  <PresentationFormat>Widescreen</PresentationFormat>
  <Paragraphs>444</Paragraphs>
  <Slides>43</Slides>
  <Notes>11</Notes>
  <HiddenSlides>0</HiddenSlides>
  <MMClips>2</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docId:CE942D1E1DF85A4AD3D73F7D94F6FF7F</cp:keywords>
  <cp:lastModifiedBy>Kjartan Bollason</cp:lastModifiedBy>
  <cp:revision>213</cp:revision>
  <dcterms:created xsi:type="dcterms:W3CDTF">2020-10-14T13:32:04Z</dcterms:created>
  <dcterms:modified xsi:type="dcterms:W3CDTF">2026-02-04T16:14:38Z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